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417" r:id="rId2"/>
    <p:sldId id="389" r:id="rId3"/>
    <p:sldId id="390" r:id="rId4"/>
    <p:sldId id="392" r:id="rId5"/>
    <p:sldId id="393" r:id="rId6"/>
    <p:sldId id="420" r:id="rId7"/>
    <p:sldId id="395" r:id="rId8"/>
    <p:sldId id="396" r:id="rId9"/>
    <p:sldId id="397" r:id="rId10"/>
    <p:sldId id="398" r:id="rId11"/>
    <p:sldId id="399" r:id="rId12"/>
    <p:sldId id="419" r:id="rId13"/>
    <p:sldId id="400" r:id="rId14"/>
    <p:sldId id="401" r:id="rId15"/>
    <p:sldId id="402" r:id="rId16"/>
    <p:sldId id="403" r:id="rId17"/>
    <p:sldId id="421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009900"/>
    <a:srgbClr val="006600"/>
    <a:srgbClr val="005A58"/>
    <a:srgbClr val="9966FF"/>
    <a:srgbClr val="33CC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6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e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18" Type="http://schemas.openxmlformats.org/officeDocument/2006/relationships/image" Target="../media/image10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17" Type="http://schemas.openxmlformats.org/officeDocument/2006/relationships/image" Target="../media/image101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19" Type="http://schemas.openxmlformats.org/officeDocument/2006/relationships/image" Target="../media/image103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e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18" Type="http://schemas.openxmlformats.org/officeDocument/2006/relationships/image" Target="../media/image137.w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142.wmf"/><Relationship Id="rId17" Type="http://schemas.openxmlformats.org/officeDocument/2006/relationships/image" Target="../media/image144.wmf"/><Relationship Id="rId2" Type="http://schemas.openxmlformats.org/officeDocument/2006/relationships/image" Target="../media/image146.emf"/><Relationship Id="rId16" Type="http://schemas.openxmlformats.org/officeDocument/2006/relationships/image" Target="../media/image136.w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41.wmf"/><Relationship Id="rId5" Type="http://schemas.openxmlformats.org/officeDocument/2006/relationships/image" Target="../media/image149.emf"/><Relationship Id="rId15" Type="http://schemas.openxmlformats.org/officeDocument/2006/relationships/image" Target="../media/image134.wmf"/><Relationship Id="rId10" Type="http://schemas.openxmlformats.org/officeDocument/2006/relationships/image" Target="../media/image140.wmf"/><Relationship Id="rId4" Type="http://schemas.openxmlformats.org/officeDocument/2006/relationships/image" Target="../media/image148.emf"/><Relationship Id="rId9" Type="http://schemas.openxmlformats.org/officeDocument/2006/relationships/image" Target="../media/image139.wmf"/><Relationship Id="rId14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4.wmf"/><Relationship Id="rId3" Type="http://schemas.openxmlformats.org/officeDocument/2006/relationships/image" Target="../media/image154.emf"/><Relationship Id="rId7" Type="http://schemas.openxmlformats.org/officeDocument/2006/relationships/image" Target="../media/image141.wmf"/><Relationship Id="rId12" Type="http://schemas.openxmlformats.org/officeDocument/2006/relationships/image" Target="../media/image136.w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40.wmf"/><Relationship Id="rId11" Type="http://schemas.openxmlformats.org/officeDocument/2006/relationships/image" Target="../media/image134.wmf"/><Relationship Id="rId5" Type="http://schemas.openxmlformats.org/officeDocument/2006/relationships/image" Target="../media/image139.wmf"/><Relationship Id="rId15" Type="http://schemas.openxmlformats.org/officeDocument/2006/relationships/image" Target="../media/image155.wmf"/><Relationship Id="rId10" Type="http://schemas.openxmlformats.org/officeDocument/2006/relationships/image" Target="../media/image133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wmf"/><Relationship Id="rId7" Type="http://schemas.openxmlformats.org/officeDocument/2006/relationships/image" Target="../media/image163.e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2.wmf"/><Relationship Id="rId7" Type="http://schemas.openxmlformats.org/officeDocument/2006/relationships/image" Target="../media/image167.emf"/><Relationship Id="rId2" Type="http://schemas.openxmlformats.org/officeDocument/2006/relationships/image" Target="../media/image161.wmf"/><Relationship Id="rId1" Type="http://schemas.openxmlformats.org/officeDocument/2006/relationships/image" Target="../media/image159.wmf"/><Relationship Id="rId6" Type="http://schemas.openxmlformats.org/officeDocument/2006/relationships/image" Target="../media/image166.e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png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32.wmf"/><Relationship Id="rId1" Type="http://schemas.openxmlformats.org/officeDocument/2006/relationships/image" Target="../media/image52.png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png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.wmf"/><Relationship Id="rId7" Type="http://schemas.openxmlformats.org/officeDocument/2006/relationships/image" Target="../media/image68.w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65E170D-D805-44C2-B7D1-0687E3788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33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E3A17F8-CBFB-407E-B5EE-816B106AC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13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46538" y="66675"/>
            <a:ext cx="47101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E758630F-D074-4F70-99C6-DB45B5CE4A5C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21:56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C71AABC6-4968-413E-8CEE-9C5EF446F011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9CE9AA8-00F4-418A-9D0D-ACF4CCC35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5836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1AFA4-9069-487C-8524-6A4FBDA8A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259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8137-A112-4C0D-8F0C-955C6965F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4549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1660-34F6-4B25-9494-DEBE9615B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007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667625" y="0"/>
            <a:ext cx="134302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A88BE-F9FE-423D-A2C7-8DE9B788D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1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0"/>
            <a:ext cx="134302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86E39-88BC-4B2C-A295-11963BAEDC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848F3-04B0-4695-89F4-F3B62FA22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9583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7884-C972-42E2-85AA-0313DC8EE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85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98CF-EA1D-4C74-BACD-AD3A4DB9B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30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10B40-DE92-43BB-B4CB-73DD09A45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4203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C764-6E7D-4FD0-B219-B87111595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0284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4BA6-4003-4478-A99C-10434B1B9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6604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7C54C-6DFE-4F0F-BE2A-0A4A58CCA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197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4288B-920F-4B60-9217-3E3F7E174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3176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189163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232275" y="66675"/>
            <a:ext cx="4524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  <a:p>
            <a:pPr algn="ctr">
              <a:lnSpc>
                <a:spcPct val="60000"/>
              </a:lnSpc>
              <a:defRPr/>
            </a:pP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8343F30D-563E-4979-8994-58D04709B3B2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F5C36BFA-B78A-4584-99CF-1B2B1E40C219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21:56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15673F3-0126-4EDC-97A6-83155D89A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8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5" r:id="rId13"/>
    <p:sldLayoutId id="2147483886" r:id="rId1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png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2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7.wmf"/><Relationship Id="rId22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png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19" Type="http://schemas.openxmlformats.org/officeDocument/2006/relationships/image" Target="../media/image84.png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101.wmf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93.wmf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6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97.bin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96.wmf"/><Relationship Id="rId41" Type="http://schemas.openxmlformats.org/officeDocument/2006/relationships/image" Target="../media/image10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4.wmf"/><Relationship Id="rId32" Type="http://schemas.openxmlformats.org/officeDocument/2006/relationships/oleObject" Target="../embeddings/oleObject101.bin"/><Relationship Id="rId37" Type="http://schemas.openxmlformats.org/officeDocument/2006/relationships/image" Target="../media/image100.wmf"/><Relationship Id="rId40" Type="http://schemas.openxmlformats.org/officeDocument/2006/relationships/oleObject" Target="../embeddings/oleObject105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6.bin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10" Type="http://schemas.openxmlformats.org/officeDocument/2006/relationships/image" Target="../media/image88.wmf"/><Relationship Id="rId19" Type="http://schemas.openxmlformats.org/officeDocument/2006/relationships/image" Target="../media/image92.wmf"/><Relationship Id="rId31" Type="http://schemas.openxmlformats.org/officeDocument/2006/relationships/image" Target="../media/image9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99.wmf"/><Relationship Id="rId43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image" Target="../media/image106.png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11.bin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9.wmf"/><Relationship Id="rId5" Type="http://schemas.openxmlformats.org/officeDocument/2006/relationships/image" Target="../media/image110.png"/><Relationship Id="rId10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9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7.emf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34" Type="http://schemas.openxmlformats.org/officeDocument/2006/relationships/oleObject" Target="../embeddings/oleObject148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33" Type="http://schemas.openxmlformats.org/officeDocument/2006/relationships/image" Target="../media/image14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1.wmf"/><Relationship Id="rId32" Type="http://schemas.openxmlformats.org/officeDocument/2006/relationships/oleObject" Target="../embeddings/oleObject147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3.wmf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43.bin"/><Relationship Id="rId30" Type="http://schemas.openxmlformats.org/officeDocument/2006/relationships/oleObject" Target="../embeddings/oleObject14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3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e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41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66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43.wmf"/><Relationship Id="rId36" Type="http://schemas.openxmlformats.org/officeDocument/2006/relationships/image" Target="../media/image144.wmf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0.e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6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4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156.png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34.wmf"/><Relationship Id="rId32" Type="http://schemas.openxmlformats.org/officeDocument/2006/relationships/image" Target="../media/image155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44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40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3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89.bin"/><Relationship Id="rId18" Type="http://schemas.openxmlformats.org/officeDocument/2006/relationships/oleObject" Target="../embeddings/oleObject192.bin"/><Relationship Id="rId26" Type="http://schemas.openxmlformats.org/officeDocument/2006/relationships/image" Target="../media/image164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60.wmf"/><Relationship Id="rId17" Type="http://schemas.openxmlformats.org/officeDocument/2006/relationships/image" Target="../media/image162.wmf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63.emf"/><Relationship Id="rId5" Type="http://schemas.openxmlformats.org/officeDocument/2006/relationships/oleObject" Target="../embeddings/oleObject184.bin"/><Relationship Id="rId15" Type="http://schemas.openxmlformats.org/officeDocument/2006/relationships/image" Target="../media/image161.wmf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65.e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6.bin"/><Relationship Id="rId27" Type="http://schemas.openxmlformats.org/officeDocument/2006/relationships/oleObject" Target="../embeddings/oleObject19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206.bin"/><Relationship Id="rId18" Type="http://schemas.openxmlformats.org/officeDocument/2006/relationships/oleObject" Target="../embeddings/oleObject209.bin"/><Relationship Id="rId3" Type="http://schemas.openxmlformats.org/officeDocument/2006/relationships/oleObject" Target="../embeddings/oleObject200.bin"/><Relationship Id="rId21" Type="http://schemas.openxmlformats.org/officeDocument/2006/relationships/image" Target="../media/image168.emf"/><Relationship Id="rId7" Type="http://schemas.openxmlformats.org/officeDocument/2006/relationships/oleObject" Target="../embeddings/oleObject202.bin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6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57.wmf"/><Relationship Id="rId19" Type="http://schemas.openxmlformats.org/officeDocument/2006/relationships/image" Target="../media/image167.e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5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19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777875"/>
            <a:ext cx="7954963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章  静态电磁场及其边值问题的解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 3.1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静电场分析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3.2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恒定电场分析</a:t>
            </a:r>
            <a:endParaRPr lang="en-US" altLang="zh-CN" sz="2800" b="1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 3.3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恒定磁场分析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3.4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边值问题及其解的唯一性定理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3.5  </a:t>
            </a: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镜像法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3.6  </a:t>
            </a: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分离变量法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69863" y="457200"/>
            <a:ext cx="5186362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当待求区域为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介质</a:t>
            </a:r>
            <a:r>
              <a:rPr lang="en-US" altLang="zh-CN" sz="2200" b="1">
                <a:solidFill>
                  <a:srgbClr val="0000CC"/>
                </a:solidFill>
                <a:ea typeface="华文中宋" pitchFamily="2" charset="-122"/>
              </a:rPr>
              <a:t>2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所在区域</a:t>
            </a:r>
            <a:r>
              <a:rPr lang="zh-CN" altLang="en-US" sz="2200">
                <a:ea typeface="华文中宋" pitchFamily="2" charset="-122"/>
              </a:rPr>
              <a:t>时，</a:t>
            </a:r>
          </a:p>
          <a:p>
            <a:pPr marL="179388" lvl="1"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设一镜像电荷</a:t>
            </a:r>
            <a:r>
              <a:rPr lang="en-US" altLang="zh-CN" sz="2200" i="1">
                <a:ea typeface="华文中宋" pitchFamily="2" charset="-122"/>
              </a:rPr>
              <a:t>q</a:t>
            </a:r>
            <a:r>
              <a:rPr lang="en-US" altLang="zh-CN" sz="2200">
                <a:ea typeface="华文中宋" pitchFamily="2" charset="-122"/>
              </a:rPr>
              <a:t>″</a:t>
            </a:r>
            <a:r>
              <a:rPr lang="zh-CN" altLang="en-US" sz="2200">
                <a:ea typeface="华文中宋" pitchFamily="2" charset="-122"/>
              </a:rPr>
              <a:t>位于区域</a:t>
            </a: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中，且位置与 </a:t>
            </a:r>
            <a:r>
              <a:rPr lang="en-US" altLang="zh-CN" sz="2200" i="1">
                <a:ea typeface="华文中宋" pitchFamily="2" charset="-122"/>
              </a:rPr>
              <a:t>q </a:t>
            </a:r>
            <a:r>
              <a:rPr lang="zh-CN" altLang="en-US" sz="2200">
                <a:ea typeface="华文中宋" pitchFamily="2" charset="-122"/>
              </a:rPr>
              <a:t>重合，同时将整个空间视为均匀介质</a:t>
            </a: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。于是区域</a:t>
            </a: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中任一点的电位和电位移矢量分别为：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38788" y="561975"/>
            <a:ext cx="3263900" cy="2744788"/>
            <a:chOff x="158" y="573"/>
            <a:chExt cx="2013" cy="1757"/>
          </a:xfrm>
        </p:grpSpPr>
        <p:sp>
          <p:nvSpPr>
            <p:cNvPr id="14351" name="Rectangle 4"/>
            <p:cNvSpPr>
              <a:spLocks noChangeArrowheads="1"/>
            </p:cNvSpPr>
            <p:nvPr/>
          </p:nvSpPr>
          <p:spPr bwMode="auto">
            <a:xfrm>
              <a:off x="1160" y="573"/>
              <a:ext cx="1011" cy="1757"/>
            </a:xfrm>
            <a:prstGeom prst="rect">
              <a:avLst/>
            </a:prstGeom>
            <a:solidFill>
              <a:srgbClr val="A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5"/>
            <p:cNvSpPr>
              <a:spLocks noChangeArrowheads="1"/>
            </p:cNvSpPr>
            <p:nvPr/>
          </p:nvSpPr>
          <p:spPr bwMode="auto">
            <a:xfrm>
              <a:off x="158" y="573"/>
              <a:ext cx="993" cy="1757"/>
            </a:xfrm>
            <a:prstGeom prst="rect">
              <a:avLst/>
            </a:prstGeom>
            <a:solidFill>
              <a:srgbClr val="B5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3" name="Object 6"/>
            <p:cNvGraphicFramePr>
              <a:graphicFrameLocks noChangeAspect="1"/>
            </p:cNvGraphicFramePr>
            <p:nvPr/>
          </p:nvGraphicFramePr>
          <p:xfrm>
            <a:off x="746" y="1990"/>
            <a:ext cx="80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3" imgW="647700" imgH="241300" progId="Equation.DSMT4">
                    <p:embed/>
                  </p:oleObj>
                </mc:Choice>
                <mc:Fallback>
                  <p:oleObj name="Equation" r:id="rId3" imgW="6477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1990"/>
                          <a:ext cx="80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1151" y="573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8"/>
            <p:cNvGraphicFramePr>
              <a:graphicFrameLocks noChangeAspect="1"/>
            </p:cNvGraphicFramePr>
            <p:nvPr/>
          </p:nvGraphicFramePr>
          <p:xfrm>
            <a:off x="442" y="1621"/>
            <a:ext cx="49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5" imgW="406048" imgH="203024" progId="Equation.DSMT4">
                    <p:embed/>
                  </p:oleObj>
                </mc:Choice>
                <mc:Fallback>
                  <p:oleObj name="Equation" r:id="rId5" imgW="406048" imgH="20302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1621"/>
                          <a:ext cx="49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flipV="1">
              <a:off x="649" y="978"/>
              <a:ext cx="1134" cy="567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Oval 10"/>
            <p:cNvSpPr>
              <a:spLocks noChangeArrowheads="1"/>
            </p:cNvSpPr>
            <p:nvPr/>
          </p:nvSpPr>
          <p:spPr bwMode="auto">
            <a:xfrm>
              <a:off x="613" y="1508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8" name="Object 11"/>
            <p:cNvGraphicFramePr>
              <a:graphicFrameLocks noChangeAspect="1"/>
            </p:cNvGraphicFramePr>
            <p:nvPr/>
          </p:nvGraphicFramePr>
          <p:xfrm>
            <a:off x="1746" y="743"/>
            <a:ext cx="1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43"/>
                          <a:ext cx="18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2"/>
            <p:cNvGraphicFramePr>
              <a:graphicFrameLocks noChangeAspect="1"/>
            </p:cNvGraphicFramePr>
            <p:nvPr/>
          </p:nvGraphicFramePr>
          <p:xfrm>
            <a:off x="1292" y="1196"/>
            <a:ext cx="24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9" imgW="203112" imgH="190417" progId="Equation.DSMT4">
                    <p:embed/>
                  </p:oleObj>
                </mc:Choice>
                <mc:Fallback>
                  <p:oleObj name="Equation" r:id="rId9" imgW="203112" imgH="19041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196"/>
                          <a:ext cx="24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8541" name="Object 13"/>
          <p:cNvGraphicFramePr>
            <a:graphicFrameLocks noChangeAspect="1"/>
          </p:cNvGraphicFramePr>
          <p:nvPr/>
        </p:nvGraphicFramePr>
        <p:xfrm>
          <a:off x="565150" y="2547938"/>
          <a:ext cx="1857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1" imgW="799753" imgH="431613" progId="Equation.DSMT4">
                  <p:embed/>
                </p:oleObj>
              </mc:Choice>
              <mc:Fallback>
                <p:oleObj name="Equation" r:id="rId11" imgW="799753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547938"/>
                        <a:ext cx="1857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8542" name="Object 14"/>
          <p:cNvGraphicFramePr>
            <a:graphicFrameLocks noChangeAspect="1"/>
          </p:cNvGraphicFramePr>
          <p:nvPr/>
        </p:nvGraphicFramePr>
        <p:xfrm>
          <a:off x="2960688" y="2655888"/>
          <a:ext cx="2035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3" imgW="952087" imgH="393529" progId="Equation.DSMT4">
                  <p:embed/>
                </p:oleObj>
              </mc:Choice>
              <mc:Fallback>
                <p:oleObj name="Equation" r:id="rId13" imgW="952087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655888"/>
                        <a:ext cx="2035175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427038" y="3503613"/>
            <a:ext cx="8267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在分界面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R </a:t>
            </a:r>
            <a:r>
              <a:rPr lang="en-US" altLang="zh-CN" sz="2200">
                <a:ea typeface="华文中宋" pitchFamily="2" charset="-122"/>
              </a:rPr>
              <a:t>= </a:t>
            </a:r>
            <a:r>
              <a:rPr lang="en-US" altLang="zh-CN" sz="2200" i="1">
                <a:ea typeface="华文中宋" pitchFamily="2" charset="-122"/>
              </a:rPr>
              <a:t>R</a:t>
            </a:r>
            <a:r>
              <a:rPr lang="en-US" altLang="zh-CN" sz="2200">
                <a:ea typeface="华文中宋" pitchFamily="2" charset="-122"/>
              </a:rPr>
              <a:t>′= </a:t>
            </a:r>
            <a:r>
              <a:rPr lang="en-US" altLang="zh-CN" sz="2200" i="1">
                <a:ea typeface="华文中宋" pitchFamily="2" charset="-122"/>
              </a:rPr>
              <a:t>R</a:t>
            </a:r>
            <a:r>
              <a:rPr lang="en-US" altLang="zh-CN" sz="2200">
                <a:ea typeface="华文中宋" pitchFamily="2" charset="-122"/>
              </a:rPr>
              <a:t>″)</a:t>
            </a:r>
            <a:r>
              <a:rPr lang="zh-CN" altLang="en-US" sz="2200">
                <a:ea typeface="华文中宋" pitchFamily="2" charset="-122"/>
              </a:rPr>
              <a:t>上，应满足电位和电位移矢量法向分量相等的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边界条件</a:t>
            </a:r>
            <a:r>
              <a:rPr lang="zh-CN" altLang="en-US" sz="2200">
                <a:ea typeface="华文中宋" pitchFamily="2" charset="-122"/>
              </a:rPr>
              <a:t>：</a:t>
            </a:r>
          </a:p>
        </p:txBody>
      </p:sp>
      <p:graphicFrame>
        <p:nvGraphicFramePr>
          <p:cNvPr id="918544" name="Object 16"/>
          <p:cNvGraphicFramePr>
            <a:graphicFrameLocks noChangeAspect="1"/>
          </p:cNvGraphicFramePr>
          <p:nvPr/>
        </p:nvGraphicFramePr>
        <p:xfrm>
          <a:off x="1438275" y="4392613"/>
          <a:ext cx="8556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5" imgW="431613" imgH="228501" progId="Equation.DSMT4">
                  <p:embed/>
                </p:oleObj>
              </mc:Choice>
              <mc:Fallback>
                <p:oleObj name="Equation" r:id="rId15" imgW="431613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392613"/>
                        <a:ext cx="8556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8545" name="Object 17"/>
          <p:cNvGraphicFramePr>
            <a:graphicFrameLocks noChangeAspect="1"/>
          </p:cNvGraphicFramePr>
          <p:nvPr/>
        </p:nvGraphicFramePr>
        <p:xfrm>
          <a:off x="3675063" y="4437063"/>
          <a:ext cx="1260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7" imgW="609600" imgH="228600" progId="Equation.DSMT4">
                  <p:embed/>
                </p:oleObj>
              </mc:Choice>
              <mc:Fallback>
                <p:oleObj name="Equation" r:id="rId17" imgW="609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437063"/>
                        <a:ext cx="12604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8546" name="Object 18"/>
          <p:cNvGraphicFramePr>
            <a:graphicFrameLocks noChangeAspect="1"/>
          </p:cNvGraphicFramePr>
          <p:nvPr/>
        </p:nvGraphicFramePr>
        <p:xfrm>
          <a:off x="823913" y="5202238"/>
          <a:ext cx="21447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9" imgW="927100" imgH="431800" progId="Equation.DSMT4">
                  <p:embed/>
                </p:oleObj>
              </mc:Choice>
              <mc:Fallback>
                <p:oleObj name="Equation" r:id="rId19" imgW="9271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202238"/>
                        <a:ext cx="21447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47" name="Line 19"/>
          <p:cNvSpPr>
            <a:spLocks noChangeShapeType="1"/>
          </p:cNvSpPr>
          <p:nvPr/>
        </p:nvSpPr>
        <p:spPr bwMode="auto">
          <a:xfrm>
            <a:off x="1858963" y="4953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8548" name="Object 20"/>
          <p:cNvGraphicFramePr>
            <a:graphicFrameLocks noChangeAspect="1"/>
          </p:cNvGraphicFramePr>
          <p:nvPr/>
        </p:nvGraphicFramePr>
        <p:xfrm>
          <a:off x="3387725" y="5394325"/>
          <a:ext cx="1928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21" imgW="876300" imgH="203200" progId="Equation.DSMT4">
                  <p:embed/>
                </p:oleObj>
              </mc:Choice>
              <mc:Fallback>
                <p:oleObj name="Equation" r:id="rId21" imgW="8763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394325"/>
                        <a:ext cx="1928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49" name="Line 21"/>
          <p:cNvSpPr>
            <a:spLocks noChangeShapeType="1"/>
          </p:cNvSpPr>
          <p:nvPr/>
        </p:nvSpPr>
        <p:spPr bwMode="auto">
          <a:xfrm flipH="1">
            <a:off x="4321175" y="49418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8550" name="Object 22"/>
          <p:cNvGraphicFramePr>
            <a:graphicFrameLocks noChangeAspect="1"/>
          </p:cNvGraphicFramePr>
          <p:nvPr/>
        </p:nvGraphicFramePr>
        <p:xfrm>
          <a:off x="5937250" y="5078413"/>
          <a:ext cx="2974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23" imgW="1218671" imgH="431613" progId="Equation.DSMT4">
                  <p:embed/>
                </p:oleObj>
              </mc:Choice>
              <mc:Fallback>
                <p:oleObj name="Equation" r:id="rId23" imgW="1218671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5078413"/>
                        <a:ext cx="2974975" cy="1047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51" name="AutoShape 23"/>
          <p:cNvSpPr>
            <a:spLocks noChangeArrowheads="1"/>
          </p:cNvSpPr>
          <p:nvPr/>
        </p:nvSpPr>
        <p:spPr bwMode="auto">
          <a:xfrm>
            <a:off x="5457825" y="5378450"/>
            <a:ext cx="385763" cy="442913"/>
          </a:xfrm>
          <a:custGeom>
            <a:avLst/>
            <a:gdLst>
              <a:gd name="T0" fmla="*/ 5167117 w 21600"/>
              <a:gd name="T1" fmla="*/ 0 h 21600"/>
              <a:gd name="T2" fmla="*/ 0 w 21600"/>
              <a:gd name="T3" fmla="*/ 4541027 h 21600"/>
              <a:gd name="T4" fmla="*/ 5167117 w 21600"/>
              <a:gd name="T5" fmla="*/ 9082034 h 21600"/>
              <a:gd name="T6" fmla="*/ 6889477 w 21600"/>
              <a:gd name="T7" fmla="*/ 45410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4D4D4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1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43" grpId="0"/>
      <p:bldP spid="918547" grpId="0" animBg="1"/>
      <p:bldP spid="918549" grpId="0" animBg="1"/>
      <p:bldP spid="9185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523875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" pitchFamily="49" charset="-122"/>
              </a:rPr>
              <a:t>电介质中的电场分布：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557338"/>
            <a:ext cx="2543175" cy="3671887"/>
            <a:chOff x="187" y="1094"/>
            <a:chExt cx="1602" cy="2313"/>
          </a:xfrm>
        </p:grpSpPr>
        <p:graphicFrame>
          <p:nvGraphicFramePr>
            <p:cNvPr id="15378" name="Object 4"/>
            <p:cNvGraphicFramePr>
              <a:graphicFrameLocks noChangeAspect="1"/>
            </p:cNvGraphicFramePr>
            <p:nvPr/>
          </p:nvGraphicFramePr>
          <p:xfrm>
            <a:off x="187" y="1094"/>
            <a:ext cx="1602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位图图像" r:id="rId3" imgW="3134162" imgH="3905795" progId="PBrush">
                    <p:embed/>
                  </p:oleObj>
                </mc:Choice>
                <mc:Fallback>
                  <p:oleObj name="位图图像" r:id="rId3" imgW="3134162" imgH="3905795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" y="1094"/>
                          <a:ext cx="1602" cy="2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5"/>
            <p:cNvGraphicFramePr>
              <a:graphicFrameLocks noChangeAspect="1"/>
            </p:cNvGraphicFramePr>
            <p:nvPr/>
          </p:nvGraphicFramePr>
          <p:xfrm>
            <a:off x="584" y="3091"/>
            <a:ext cx="79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5" imgW="634725" imgH="241195" progId="Equation.DSMT4">
                    <p:embed/>
                  </p:oleObj>
                </mc:Choice>
                <mc:Fallback>
                  <p:oleObj name="Equation" r:id="rId5" imgW="634725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3091"/>
                          <a:ext cx="79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3222625" y="1557338"/>
            <a:ext cx="2713038" cy="3689350"/>
            <a:chOff x="2030" y="1083"/>
            <a:chExt cx="1709" cy="2324"/>
          </a:xfrm>
        </p:grpSpPr>
        <p:graphicFrame>
          <p:nvGraphicFramePr>
            <p:cNvPr id="15376" name="Object 7"/>
            <p:cNvGraphicFramePr>
              <a:graphicFrameLocks noChangeAspect="1"/>
            </p:cNvGraphicFramePr>
            <p:nvPr/>
          </p:nvGraphicFramePr>
          <p:xfrm>
            <a:off x="2030" y="1083"/>
            <a:ext cx="1709" cy="2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位图图像" r:id="rId7" imgW="3258005" imgH="4342857" progId="PBrush">
                    <p:embed/>
                  </p:oleObj>
                </mc:Choice>
                <mc:Fallback>
                  <p:oleObj name="位图图像" r:id="rId7" imgW="3258005" imgH="4342857" progId="PBrush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083"/>
                          <a:ext cx="1709" cy="2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8"/>
            <p:cNvGraphicFramePr>
              <a:graphicFrameLocks noChangeAspect="1"/>
            </p:cNvGraphicFramePr>
            <p:nvPr/>
          </p:nvGraphicFramePr>
          <p:xfrm>
            <a:off x="2483" y="3091"/>
            <a:ext cx="77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9" imgW="622030" imgH="241195" progId="Equation.DSMT4">
                    <p:embed/>
                  </p:oleObj>
                </mc:Choice>
                <mc:Fallback>
                  <p:oleObj name="Equation" r:id="rId9" imgW="622030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091"/>
                          <a:ext cx="77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56325" y="1557338"/>
            <a:ext cx="2562225" cy="3671887"/>
            <a:chOff x="3957" y="1224"/>
            <a:chExt cx="1614" cy="2313"/>
          </a:xfrm>
        </p:grpSpPr>
        <p:grpSp>
          <p:nvGrpSpPr>
            <p:cNvPr id="15372" name="Group 10"/>
            <p:cNvGrpSpPr>
              <a:grpSpLocks/>
            </p:cNvGrpSpPr>
            <p:nvPr/>
          </p:nvGrpSpPr>
          <p:grpSpPr bwMode="auto">
            <a:xfrm>
              <a:off x="3957" y="1224"/>
              <a:ext cx="1614" cy="2313"/>
              <a:chOff x="3957" y="1094"/>
              <a:chExt cx="1614" cy="2313"/>
            </a:xfrm>
          </p:grpSpPr>
          <p:graphicFrame>
            <p:nvGraphicFramePr>
              <p:cNvPr id="15374" name="Object 11"/>
              <p:cNvGraphicFramePr>
                <a:graphicFrameLocks noChangeAspect="1"/>
              </p:cNvGraphicFramePr>
              <p:nvPr/>
            </p:nvGraphicFramePr>
            <p:xfrm>
              <a:off x="3957" y="1094"/>
              <a:ext cx="1614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4" name="位图图像" r:id="rId11" imgW="3191320" imgH="3847619" progId="PBrush">
                      <p:embed/>
                    </p:oleObj>
                  </mc:Choice>
                  <mc:Fallback>
                    <p:oleObj name="位图图像" r:id="rId11" imgW="3191320" imgH="3847619" progId="PBrush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1094"/>
                            <a:ext cx="1614" cy="2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12"/>
              <p:cNvGraphicFramePr>
                <a:graphicFrameLocks noChangeAspect="1"/>
              </p:cNvGraphicFramePr>
              <p:nvPr/>
            </p:nvGraphicFramePr>
            <p:xfrm>
              <a:off x="4354" y="3092"/>
              <a:ext cx="72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5" name="Equation" r:id="rId13" imgW="583947" imgH="241195" progId="Equation.DSMT4">
                      <p:embed/>
                    </p:oleObj>
                  </mc:Choice>
                  <mc:Fallback>
                    <p:oleObj name="Equation" r:id="rId13" imgW="583947" imgH="241195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4" y="3092"/>
                            <a:ext cx="729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318" y="2261"/>
              <a:ext cx="113" cy="113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6" name="Object 14"/>
          <p:cNvGraphicFramePr>
            <a:graphicFrameLocks noChangeAspect="1"/>
          </p:cNvGraphicFramePr>
          <p:nvPr/>
        </p:nvGraphicFramePr>
        <p:xfrm>
          <a:off x="3779838" y="5313363"/>
          <a:ext cx="1778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5" imgW="825500" imgH="431800" progId="Equation.DSMT4">
                  <p:embed/>
                </p:oleObj>
              </mc:Choice>
              <mc:Fallback>
                <p:oleObj name="Equation" r:id="rId15" imgW="8255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313363"/>
                        <a:ext cx="1778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19" name="Object 15"/>
          <p:cNvGraphicFramePr>
            <a:graphicFrameLocks noChangeAspect="1"/>
          </p:cNvGraphicFramePr>
          <p:nvPr/>
        </p:nvGraphicFramePr>
        <p:xfrm>
          <a:off x="6372225" y="5300663"/>
          <a:ext cx="2108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7" imgW="965200" imgH="431800" progId="Equation.DSMT4">
                  <p:embed/>
                </p:oleObj>
              </mc:Choice>
              <mc:Fallback>
                <p:oleObj name="Equation" r:id="rId17" imgW="965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300663"/>
                        <a:ext cx="2108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D4D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6"/>
          <p:cNvGraphicFramePr>
            <a:graphicFrameLocks noChangeAspect="1"/>
          </p:cNvGraphicFramePr>
          <p:nvPr/>
        </p:nvGraphicFramePr>
        <p:xfrm>
          <a:off x="4967288" y="1052513"/>
          <a:ext cx="35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9" imgW="164957" imgH="203024" progId="Equation.DSMT4">
                  <p:embed/>
                </p:oleObj>
              </mc:Choice>
              <mc:Fallback>
                <p:oleObj name="Equation" r:id="rId19" imgW="164957" imgH="2030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052513"/>
                        <a:ext cx="355600" cy="434975"/>
                      </a:xfrm>
                      <a:prstGeom prst="rect">
                        <a:avLst/>
                      </a:prstGeom>
                      <a:solidFill>
                        <a:srgbClr val="D4D4D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7"/>
          <p:cNvGraphicFramePr>
            <a:graphicFrameLocks noChangeAspect="1"/>
          </p:cNvGraphicFramePr>
          <p:nvPr/>
        </p:nvGraphicFramePr>
        <p:xfrm>
          <a:off x="3703638" y="1133475"/>
          <a:ext cx="2730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1" imgW="126780" imgH="164814" progId="Equation.DSMT4">
                  <p:embed/>
                </p:oleObj>
              </mc:Choice>
              <mc:Fallback>
                <p:oleObj name="Equation" r:id="rId21" imgW="126780" imgH="16481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133475"/>
                        <a:ext cx="273050" cy="354013"/>
                      </a:xfrm>
                      <a:prstGeom prst="rect">
                        <a:avLst/>
                      </a:prstGeom>
                      <a:solidFill>
                        <a:srgbClr val="D4D4D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22" name="Object 18"/>
          <p:cNvGraphicFramePr>
            <a:graphicFrameLocks noChangeAspect="1"/>
          </p:cNvGraphicFramePr>
          <p:nvPr/>
        </p:nvGraphicFramePr>
        <p:xfrm>
          <a:off x="827088" y="1177925"/>
          <a:ext cx="2730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3" imgW="126780" imgH="164814" progId="Equation.DSMT4">
                  <p:embed/>
                </p:oleObj>
              </mc:Choice>
              <mc:Fallback>
                <p:oleObj name="Equation" r:id="rId23" imgW="126780" imgH="16481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77925"/>
                        <a:ext cx="273050" cy="354013"/>
                      </a:xfrm>
                      <a:prstGeom prst="rect">
                        <a:avLst/>
                      </a:prstGeom>
                      <a:solidFill>
                        <a:srgbClr val="D4D4D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23" name="Object 19"/>
          <p:cNvGraphicFramePr>
            <a:graphicFrameLocks noChangeAspect="1"/>
          </p:cNvGraphicFramePr>
          <p:nvPr/>
        </p:nvGraphicFramePr>
        <p:xfrm>
          <a:off x="6434138" y="1085850"/>
          <a:ext cx="8747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5" imgW="406048" imgH="203024" progId="Equation.DSMT4">
                  <p:embed/>
                </p:oleObj>
              </mc:Choice>
              <mc:Fallback>
                <p:oleObj name="Equation" r:id="rId25" imgW="406048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1085850"/>
                        <a:ext cx="874712" cy="436563"/>
                      </a:xfrm>
                      <a:prstGeom prst="rect">
                        <a:avLst/>
                      </a:prstGeom>
                      <a:solidFill>
                        <a:srgbClr val="D4D4D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36550" y="498475"/>
            <a:ext cx="7343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4. 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无限长线电荷对无限大接地导体平面的镜像</a:t>
            </a:r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466725" y="3062288"/>
            <a:ext cx="4957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1" lang="zh-CN" altLang="en-US" b="1">
                <a:sym typeface="Symbol" pitchFamily="18" charset="2"/>
              </a:rPr>
              <a:t>镜像线电荷：</a:t>
            </a:r>
          </a:p>
        </p:txBody>
      </p:sp>
      <p:graphicFrame>
        <p:nvGraphicFramePr>
          <p:cNvPr id="848901" name="Object 5"/>
          <p:cNvGraphicFramePr>
            <a:graphicFrameLocks noChangeAspect="1"/>
          </p:cNvGraphicFramePr>
          <p:nvPr/>
        </p:nvGraphicFramePr>
        <p:xfrm>
          <a:off x="4672013" y="3844925"/>
          <a:ext cx="38242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27546278" imgH="7551446" progId="Equation.DSMT4">
                  <p:embed/>
                </p:oleObj>
              </mc:Choice>
              <mc:Fallback>
                <p:oleObj name="Equation" r:id="rId3" imgW="27546278" imgH="7551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844925"/>
                        <a:ext cx="38242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463550" y="3794125"/>
            <a:ext cx="4751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电位</a:t>
            </a:r>
            <a:r>
              <a:rPr lang="en-US" altLang="zh-CN" b="1"/>
              <a:t>(</a:t>
            </a:r>
            <a:r>
              <a:rPr lang="zh-CN" altLang="en-US" b="1"/>
              <a:t>参</a:t>
            </a:r>
            <a:r>
              <a:rPr lang="en-US" altLang="zh-CN" b="1"/>
              <a:t>《</a:t>
            </a:r>
            <a:r>
              <a:rPr lang="zh-CN" altLang="en-US" b="1"/>
              <a:t>大学物理</a:t>
            </a:r>
            <a:r>
              <a:rPr lang="en-US" altLang="zh-CN" b="1"/>
              <a:t>》</a:t>
            </a:r>
            <a:r>
              <a:rPr lang="zh-CN" altLang="en-US" b="1"/>
              <a:t>教材</a:t>
            </a:r>
            <a:r>
              <a:rPr lang="en-US" altLang="zh-CN" b="1"/>
              <a:t>)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en-US" altLang="zh-CN" b="1">
                <a:sym typeface="Symbol" pitchFamily="18" charset="2"/>
              </a:rPr>
              <a:t>:</a:t>
            </a:r>
          </a:p>
        </p:txBody>
      </p: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5465763" y="1127125"/>
            <a:ext cx="3544887" cy="2790825"/>
            <a:chOff x="3446" y="1200"/>
            <a:chExt cx="2233" cy="1758"/>
          </a:xfrm>
        </p:grpSpPr>
        <p:sp>
          <p:nvSpPr>
            <p:cNvPr id="16401" name="Rectangle 8"/>
            <p:cNvSpPr>
              <a:spLocks noChangeArrowheads="1"/>
            </p:cNvSpPr>
            <p:nvPr/>
          </p:nvSpPr>
          <p:spPr bwMode="auto">
            <a:xfrm>
              <a:off x="3454" y="1200"/>
              <a:ext cx="2203" cy="960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graphicFrame>
          <p:nvGraphicFramePr>
            <p:cNvPr id="16402" name="Object 9"/>
            <p:cNvGraphicFramePr>
              <a:graphicFrameLocks noChangeAspect="1"/>
            </p:cNvGraphicFramePr>
            <p:nvPr/>
          </p:nvGraphicFramePr>
          <p:xfrm>
            <a:off x="4065" y="2327"/>
            <a:ext cx="26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Equation" r:id="rId5" imgW="3162195" imgH="3406130" progId="Equation.DSMT4">
                    <p:embed/>
                  </p:oleObj>
                </mc:Choice>
                <mc:Fallback>
                  <p:oleObj name="Equation" r:id="rId5" imgW="3162195" imgH="340613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2327"/>
                          <a:ext cx="26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Line 10"/>
            <p:cNvSpPr>
              <a:spLocks noChangeShapeType="1"/>
            </p:cNvSpPr>
            <p:nvPr/>
          </p:nvSpPr>
          <p:spPr bwMode="auto">
            <a:xfrm>
              <a:off x="4497" y="1221"/>
              <a:ext cx="0" cy="1664"/>
            </a:xfrm>
            <a:prstGeom prst="line">
              <a:avLst/>
            </a:prstGeom>
            <a:noFill/>
            <a:ln w="9525">
              <a:solidFill>
                <a:srgbClr val="5739C7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1"/>
            <p:cNvSpPr>
              <a:spLocks noChangeShapeType="1"/>
            </p:cNvSpPr>
            <p:nvPr/>
          </p:nvSpPr>
          <p:spPr bwMode="auto">
            <a:xfrm>
              <a:off x="4176" y="2774"/>
              <a:ext cx="229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2"/>
            <p:cNvSpPr>
              <a:spLocks noChangeShapeType="1"/>
            </p:cNvSpPr>
            <p:nvPr/>
          </p:nvSpPr>
          <p:spPr bwMode="auto">
            <a:xfrm>
              <a:off x="4349" y="2180"/>
              <a:ext cx="0" cy="5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6" name="Group 13"/>
            <p:cNvGrpSpPr>
              <a:grpSpLocks/>
            </p:cNvGrpSpPr>
            <p:nvPr/>
          </p:nvGrpSpPr>
          <p:grpSpPr bwMode="auto">
            <a:xfrm>
              <a:off x="4111" y="1586"/>
              <a:ext cx="294" cy="576"/>
              <a:chOff x="4068" y="1284"/>
              <a:chExt cx="294" cy="576"/>
            </a:xfrm>
          </p:grpSpPr>
          <p:graphicFrame>
            <p:nvGraphicFramePr>
              <p:cNvPr id="16439" name="Object 14"/>
              <p:cNvGraphicFramePr>
                <a:graphicFrameLocks noChangeAspect="1"/>
              </p:cNvGraphicFramePr>
              <p:nvPr/>
            </p:nvGraphicFramePr>
            <p:xfrm>
              <a:off x="4068" y="1399"/>
              <a:ext cx="21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4" name="Equation" r:id="rId7" imgW="126725" imgH="177415" progId="Equation.DSMT4">
                      <p:embed/>
                    </p:oleObj>
                  </mc:Choice>
                  <mc:Fallback>
                    <p:oleObj name="Equation" r:id="rId7" imgW="126725" imgH="177415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8" y="1399"/>
                            <a:ext cx="214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0" name="Line 15"/>
              <p:cNvSpPr>
                <a:spLocks noChangeShapeType="1"/>
              </p:cNvSpPr>
              <p:nvPr/>
            </p:nvSpPr>
            <p:spPr bwMode="auto">
              <a:xfrm>
                <a:off x="4133" y="1284"/>
                <a:ext cx="2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Line 16"/>
              <p:cNvSpPr>
                <a:spLocks noChangeShapeType="1"/>
              </p:cNvSpPr>
              <p:nvPr/>
            </p:nvSpPr>
            <p:spPr bwMode="auto">
              <a:xfrm>
                <a:off x="4306" y="128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07" name="Object 17"/>
            <p:cNvGraphicFramePr>
              <a:graphicFrameLocks noChangeAspect="1"/>
            </p:cNvGraphicFramePr>
            <p:nvPr/>
          </p:nvGraphicFramePr>
          <p:xfrm>
            <a:off x="4540" y="2609"/>
            <a:ext cx="29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9" imgW="3650032" imgH="4381562" progId="Equation.DSMT4">
                    <p:embed/>
                  </p:oleObj>
                </mc:Choice>
                <mc:Fallback>
                  <p:oleObj name="Equation" r:id="rId9" imgW="3650032" imgH="438156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2609"/>
                          <a:ext cx="29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Oval 18"/>
            <p:cNvSpPr>
              <a:spLocks noChangeArrowheads="1"/>
            </p:cNvSpPr>
            <p:nvPr/>
          </p:nvSpPr>
          <p:spPr bwMode="auto">
            <a:xfrm>
              <a:off x="4451" y="27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5400"/>
                </a:gs>
                <a:gs pos="100000">
                  <a:srgbClr val="00E8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CC"/>
                </a:solidFill>
              </a:endParaRPr>
            </a:p>
          </p:txBody>
        </p:sp>
        <p:sp>
          <p:nvSpPr>
            <p:cNvPr id="16409" name="Rectangle 19"/>
            <p:cNvSpPr>
              <a:spLocks noChangeArrowheads="1"/>
            </p:cNvSpPr>
            <p:nvPr/>
          </p:nvSpPr>
          <p:spPr bwMode="auto">
            <a:xfrm>
              <a:off x="3446" y="1269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</a:rPr>
                <a:t>有效区域</a:t>
              </a:r>
            </a:p>
          </p:txBody>
        </p:sp>
        <p:grpSp>
          <p:nvGrpSpPr>
            <p:cNvPr id="16410" name="Group 21"/>
            <p:cNvGrpSpPr>
              <a:grpSpLocks/>
            </p:cNvGrpSpPr>
            <p:nvPr/>
          </p:nvGrpSpPr>
          <p:grpSpPr bwMode="auto">
            <a:xfrm>
              <a:off x="3457" y="2160"/>
              <a:ext cx="2222" cy="252"/>
              <a:chOff x="731" y="3181"/>
              <a:chExt cx="2926" cy="279"/>
            </a:xfrm>
          </p:grpSpPr>
          <p:grpSp>
            <p:nvGrpSpPr>
              <p:cNvPr id="16435" name="Group 22"/>
              <p:cNvGrpSpPr>
                <a:grpSpLocks/>
              </p:cNvGrpSpPr>
              <p:nvPr/>
            </p:nvGrpSpPr>
            <p:grpSpPr bwMode="auto">
              <a:xfrm>
                <a:off x="832" y="3252"/>
                <a:ext cx="205" cy="208"/>
                <a:chOff x="832" y="3252"/>
                <a:chExt cx="205" cy="208"/>
              </a:xfrm>
            </p:grpSpPr>
            <p:sp>
              <p:nvSpPr>
                <p:cNvPr id="16437" name="Line 23"/>
                <p:cNvSpPr>
                  <a:spLocks noChangeShapeType="1"/>
                </p:cNvSpPr>
                <p:nvPr/>
              </p:nvSpPr>
              <p:spPr bwMode="auto">
                <a:xfrm>
                  <a:off x="938" y="3252"/>
                  <a:ext cx="0" cy="205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8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935" y="3357"/>
                  <a:ext cx="0" cy="205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36" name="Rectangle 25" descr="宽上对角线"/>
              <p:cNvSpPr>
                <a:spLocks noChangeArrowheads="1"/>
              </p:cNvSpPr>
              <p:nvPr/>
            </p:nvSpPr>
            <p:spPr bwMode="auto">
              <a:xfrm>
                <a:off x="731" y="3181"/>
                <a:ext cx="2926" cy="101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9AC0C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16411" name="Group 26"/>
            <p:cNvGrpSpPr>
              <a:grpSpLocks/>
            </p:cNvGrpSpPr>
            <p:nvPr/>
          </p:nvGrpSpPr>
          <p:grpSpPr bwMode="auto">
            <a:xfrm flipV="1">
              <a:off x="3499" y="2144"/>
              <a:ext cx="1997" cy="5"/>
              <a:chOff x="741" y="3141"/>
              <a:chExt cx="2908" cy="9"/>
            </a:xfrm>
          </p:grpSpPr>
          <p:sp>
            <p:nvSpPr>
              <p:cNvPr id="16418" name="Line 27"/>
              <p:cNvSpPr>
                <a:spLocks noChangeShapeType="1"/>
              </p:cNvSpPr>
              <p:nvPr/>
            </p:nvSpPr>
            <p:spPr bwMode="auto">
              <a:xfrm>
                <a:off x="2154" y="314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19" name="Group 28"/>
              <p:cNvGrpSpPr>
                <a:grpSpLocks/>
              </p:cNvGrpSpPr>
              <p:nvPr/>
            </p:nvGrpSpPr>
            <p:grpSpPr bwMode="auto">
              <a:xfrm>
                <a:off x="741" y="3144"/>
                <a:ext cx="1363" cy="6"/>
                <a:chOff x="741" y="3117"/>
                <a:chExt cx="1363" cy="6"/>
              </a:xfrm>
            </p:grpSpPr>
            <p:sp>
              <p:nvSpPr>
                <p:cNvPr id="16428" name="Line 29"/>
                <p:cNvSpPr>
                  <a:spLocks noChangeShapeType="1"/>
                </p:cNvSpPr>
                <p:nvPr/>
              </p:nvSpPr>
              <p:spPr bwMode="auto">
                <a:xfrm>
                  <a:off x="2013" y="3123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9" name="Line 30"/>
                <p:cNvSpPr>
                  <a:spLocks noChangeShapeType="1"/>
                </p:cNvSpPr>
                <p:nvPr/>
              </p:nvSpPr>
              <p:spPr bwMode="auto">
                <a:xfrm>
                  <a:off x="1866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0" name="Line 31"/>
                <p:cNvSpPr>
                  <a:spLocks noChangeShapeType="1"/>
                </p:cNvSpPr>
                <p:nvPr/>
              </p:nvSpPr>
              <p:spPr bwMode="auto">
                <a:xfrm>
                  <a:off x="1710" y="3117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1" name="Line 32"/>
                <p:cNvSpPr>
                  <a:spLocks noChangeShapeType="1"/>
                </p:cNvSpPr>
                <p:nvPr/>
              </p:nvSpPr>
              <p:spPr bwMode="auto">
                <a:xfrm>
                  <a:off x="1515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2" name="Line 33"/>
                <p:cNvSpPr>
                  <a:spLocks noChangeShapeType="1"/>
                </p:cNvSpPr>
                <p:nvPr/>
              </p:nvSpPr>
              <p:spPr bwMode="auto">
                <a:xfrm>
                  <a:off x="1299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3" name="Line 34"/>
                <p:cNvSpPr>
                  <a:spLocks noChangeShapeType="1"/>
                </p:cNvSpPr>
                <p:nvPr/>
              </p:nvSpPr>
              <p:spPr bwMode="auto">
                <a:xfrm>
                  <a:off x="1038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4" name="Line 35"/>
                <p:cNvSpPr>
                  <a:spLocks noChangeShapeType="1"/>
                </p:cNvSpPr>
                <p:nvPr/>
              </p:nvSpPr>
              <p:spPr bwMode="auto">
                <a:xfrm>
                  <a:off x="741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20" name="Group 36"/>
              <p:cNvGrpSpPr>
                <a:grpSpLocks/>
              </p:cNvGrpSpPr>
              <p:nvPr/>
            </p:nvGrpSpPr>
            <p:grpSpPr bwMode="auto">
              <a:xfrm flipH="1">
                <a:off x="2286" y="3141"/>
                <a:ext cx="1363" cy="6"/>
                <a:chOff x="741" y="3117"/>
                <a:chExt cx="1363" cy="6"/>
              </a:xfrm>
            </p:grpSpPr>
            <p:sp>
              <p:nvSpPr>
                <p:cNvPr id="16421" name="Line 37"/>
                <p:cNvSpPr>
                  <a:spLocks noChangeShapeType="1"/>
                </p:cNvSpPr>
                <p:nvPr/>
              </p:nvSpPr>
              <p:spPr bwMode="auto">
                <a:xfrm>
                  <a:off x="2013" y="3123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38"/>
                <p:cNvSpPr>
                  <a:spLocks noChangeShapeType="1"/>
                </p:cNvSpPr>
                <p:nvPr/>
              </p:nvSpPr>
              <p:spPr bwMode="auto">
                <a:xfrm>
                  <a:off x="1866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3" name="Line 39"/>
                <p:cNvSpPr>
                  <a:spLocks noChangeShapeType="1"/>
                </p:cNvSpPr>
                <p:nvPr/>
              </p:nvSpPr>
              <p:spPr bwMode="auto">
                <a:xfrm>
                  <a:off x="1710" y="3117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4" name="Line 40"/>
                <p:cNvSpPr>
                  <a:spLocks noChangeShapeType="1"/>
                </p:cNvSpPr>
                <p:nvPr/>
              </p:nvSpPr>
              <p:spPr bwMode="auto">
                <a:xfrm>
                  <a:off x="1515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5" name="Line 41"/>
                <p:cNvSpPr>
                  <a:spLocks noChangeShapeType="1"/>
                </p:cNvSpPr>
                <p:nvPr/>
              </p:nvSpPr>
              <p:spPr bwMode="auto">
                <a:xfrm>
                  <a:off x="1299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6" name="Line 42"/>
                <p:cNvSpPr>
                  <a:spLocks noChangeShapeType="1"/>
                </p:cNvSpPr>
                <p:nvPr/>
              </p:nvSpPr>
              <p:spPr bwMode="auto">
                <a:xfrm>
                  <a:off x="1038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7" name="Line 43"/>
                <p:cNvSpPr>
                  <a:spLocks noChangeShapeType="1"/>
                </p:cNvSpPr>
                <p:nvPr/>
              </p:nvSpPr>
              <p:spPr bwMode="auto">
                <a:xfrm>
                  <a:off x="741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12" name="Line 44"/>
            <p:cNvSpPr>
              <a:spLocks noChangeShapeType="1"/>
            </p:cNvSpPr>
            <p:nvPr/>
          </p:nvSpPr>
          <p:spPr bwMode="auto">
            <a:xfrm flipV="1">
              <a:off x="4496" y="1490"/>
              <a:ext cx="722" cy="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45"/>
            <p:cNvSpPr>
              <a:spLocks noChangeShapeType="1"/>
            </p:cNvSpPr>
            <p:nvPr/>
          </p:nvSpPr>
          <p:spPr bwMode="auto">
            <a:xfrm flipV="1">
              <a:off x="4514" y="1500"/>
              <a:ext cx="695" cy="1243"/>
            </a:xfrm>
            <a:prstGeom prst="line">
              <a:avLst/>
            </a:prstGeom>
            <a:noFill/>
            <a:ln w="25400">
              <a:solidFill>
                <a:srgbClr val="00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4" name="Object 46"/>
            <p:cNvGraphicFramePr>
              <a:graphicFrameLocks noChangeAspect="1"/>
            </p:cNvGraphicFramePr>
            <p:nvPr/>
          </p:nvGraphicFramePr>
          <p:xfrm>
            <a:off x="4704" y="1525"/>
            <a:ext cx="22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11" imgW="152268" imgH="164957" progId="Equation.DSMT4">
                    <p:embed/>
                  </p:oleObj>
                </mc:Choice>
                <mc:Fallback>
                  <p:oleObj name="Equation" r:id="rId11" imgW="152268" imgH="164957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525"/>
                          <a:ext cx="22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47"/>
            <p:cNvGraphicFramePr>
              <a:graphicFrameLocks noChangeAspect="1"/>
            </p:cNvGraphicFramePr>
            <p:nvPr/>
          </p:nvGraphicFramePr>
          <p:xfrm>
            <a:off x="4976" y="1797"/>
            <a:ext cx="2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13" imgW="190335" imgH="164957" progId="Equation.DSMT4">
                    <p:embed/>
                  </p:oleObj>
                </mc:Choice>
                <mc:Fallback>
                  <p:oleObj name="Equation" r:id="rId13" imgW="190335" imgH="164957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797"/>
                          <a:ext cx="27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Oval 49"/>
            <p:cNvSpPr>
              <a:spLocks noChangeArrowheads="1"/>
            </p:cNvSpPr>
            <p:nvPr/>
          </p:nvSpPr>
          <p:spPr bwMode="auto">
            <a:xfrm>
              <a:off x="4446" y="15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710000"/>
                </a:gs>
                <a:gs pos="100000">
                  <a:srgbClr val="F40000"/>
                </a:gs>
              </a:gsLst>
              <a:lin ang="18900000" scaled="1"/>
            </a:gra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CC"/>
                </a:solidFill>
              </a:endParaRPr>
            </a:p>
          </p:txBody>
        </p:sp>
        <p:graphicFrame>
          <p:nvGraphicFramePr>
            <p:cNvPr id="16417" name="Object 50"/>
            <p:cNvGraphicFramePr>
              <a:graphicFrameLocks noChangeAspect="1"/>
            </p:cNvGraphicFramePr>
            <p:nvPr/>
          </p:nvGraphicFramePr>
          <p:xfrm>
            <a:off x="4493" y="1260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tion" r:id="rId15" imgW="177646" imgH="228402" progId="Equation.DSMT4">
                    <p:embed/>
                  </p:oleObj>
                </mc:Choice>
                <mc:Fallback>
                  <p:oleObj name="Equation" r:id="rId15" imgW="177646" imgH="228402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260"/>
                          <a:ext cx="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8951" name="Object 55"/>
          <p:cNvGraphicFramePr>
            <a:graphicFrameLocks noChangeAspect="1"/>
          </p:cNvGraphicFramePr>
          <p:nvPr/>
        </p:nvGraphicFramePr>
        <p:xfrm>
          <a:off x="2641600" y="3124200"/>
          <a:ext cx="25193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7" imgW="19011828" imgH="4381562" progId="Equation.DSMT4">
                  <p:embed/>
                </p:oleObj>
              </mc:Choice>
              <mc:Fallback>
                <p:oleObj name="Equation" r:id="rId17" imgW="19011828" imgH="438156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124200"/>
                        <a:ext cx="2519363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98488" y="4962525"/>
            <a:ext cx="4752975" cy="482600"/>
            <a:chOff x="294" y="2270"/>
            <a:chExt cx="2994" cy="304"/>
          </a:xfrm>
        </p:grpSpPr>
        <p:sp>
          <p:nvSpPr>
            <p:cNvPr id="16397" name="Text Box 51"/>
            <p:cNvSpPr txBox="1">
              <a:spLocks noChangeArrowheads="1"/>
            </p:cNvSpPr>
            <p:nvPr/>
          </p:nvSpPr>
          <p:spPr bwMode="auto">
            <a:xfrm>
              <a:off x="294" y="2270"/>
              <a:ext cx="299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b="1">
                  <a:sym typeface="Symbol" pitchFamily="18" charset="2"/>
                </a:rPr>
                <a:t>当</a:t>
              </a:r>
              <a:r>
                <a:rPr kumimoji="1" lang="en-US" altLang="zh-CN" b="1">
                  <a:sym typeface="Symbol" pitchFamily="18" charset="2"/>
                </a:rPr>
                <a:t>z=0</a:t>
              </a:r>
              <a:r>
                <a:rPr kumimoji="1" lang="zh-CN" altLang="en-US" b="1">
                  <a:sym typeface="Symbol" pitchFamily="18" charset="2"/>
                </a:rPr>
                <a:t>时，</a:t>
              </a:r>
            </a:p>
          </p:txBody>
        </p:sp>
        <p:sp>
          <p:nvSpPr>
            <p:cNvPr id="16398" name="AutoShape 53"/>
            <p:cNvSpPr>
              <a:spLocks noChangeArrowheads="1"/>
            </p:cNvSpPr>
            <p:nvPr/>
          </p:nvSpPr>
          <p:spPr bwMode="auto">
            <a:xfrm>
              <a:off x="1927" y="2370"/>
              <a:ext cx="338" cy="137"/>
            </a:xfrm>
            <a:prstGeom prst="rightArrow">
              <a:avLst>
                <a:gd name="adj1" fmla="val 50000"/>
                <a:gd name="adj2" fmla="val 61679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9" name="Object 54"/>
            <p:cNvGraphicFramePr>
              <a:graphicFrameLocks noChangeAspect="1"/>
            </p:cNvGraphicFramePr>
            <p:nvPr/>
          </p:nvGraphicFramePr>
          <p:xfrm>
            <a:off x="2381" y="2286"/>
            <a:ext cx="5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Equation" r:id="rId19" imgW="7063813" imgH="3893738" progId="Equation.DSMT4">
                    <p:embed/>
                  </p:oleObj>
                </mc:Choice>
                <mc:Fallback>
                  <p:oleObj name="Equation" r:id="rId19" imgW="7063813" imgH="3893738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86"/>
                          <a:ext cx="52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57"/>
            <p:cNvGraphicFramePr>
              <a:graphicFrameLocks noChangeAspect="1"/>
            </p:cNvGraphicFramePr>
            <p:nvPr/>
          </p:nvGraphicFramePr>
          <p:xfrm>
            <a:off x="1202" y="2296"/>
            <a:ext cx="6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公式" r:id="rId21" imgW="8282866" imgH="3162326" progId="Equation.3">
                    <p:embed/>
                  </p:oleObj>
                </mc:Choice>
                <mc:Fallback>
                  <p:oleObj name="公式" r:id="rId21" imgW="8282866" imgH="3162326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296"/>
                          <a:ext cx="6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Text Box 59"/>
          <p:cNvSpPr txBox="1">
            <a:spLocks noChangeArrowheads="1"/>
          </p:cNvSpPr>
          <p:nvPr/>
        </p:nvSpPr>
        <p:spPr bwMode="auto">
          <a:xfrm>
            <a:off x="8243888" y="1408113"/>
            <a:ext cx="30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6394" name="矩形 9"/>
          <p:cNvSpPr>
            <a:spLocks noChangeArrowheads="1"/>
          </p:cNvSpPr>
          <p:nvPr/>
        </p:nvSpPr>
        <p:spPr bwMode="auto">
          <a:xfrm>
            <a:off x="330200" y="1062038"/>
            <a:ext cx="50292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将线电荷看作无数个点电荷的集合。根据点电荷对无限大接地导体平面的镜像，可知线电荷对应的镜像电荷仍为平行于导体表面的线电荷。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27450" y="55753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883150" y="5259388"/>
          <a:ext cx="33337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23" imgW="1257300" imgH="431800" progId="Equation.3">
                  <p:embed/>
                </p:oleObj>
              </mc:Choice>
              <mc:Fallback>
                <p:oleObj name="公式" r:id="rId23" imgW="1257300" imgH="4318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259388"/>
                        <a:ext cx="33337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0" grpId="0"/>
      <p:bldP spid="84890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9100"/>
            <a:ext cx="5486400" cy="633413"/>
          </a:xfrm>
        </p:spPr>
        <p:txBody>
          <a:bodyPr/>
          <a:lstStyle/>
          <a:p>
            <a:pPr marL="533400" indent="-533400" algn="l"/>
            <a:r>
              <a:rPr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5. </a:t>
            </a:r>
            <a:r>
              <a:rPr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线电流对无限大磁介质平面的镜像</a:t>
            </a:r>
          </a:p>
        </p:txBody>
      </p:sp>
      <p:sp>
        <p:nvSpPr>
          <p:cNvPr id="9164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4752975"/>
            <a:ext cx="8185150" cy="1174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当计算上半空间的磁场时，可认为整个空间充满磁导率为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μ</a:t>
            </a:r>
            <a:r>
              <a:rPr lang="en-US" altLang="zh-CN" sz="2200" b="1" baseline="-2500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的磁介质，在下半空间有一镜像电流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I′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，与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关于分界面对称，上半空间任一点的磁场为：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542925"/>
            <a:ext cx="36544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64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108450" y="5554663"/>
          <a:ext cx="2962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1384300" imgH="393700" progId="Equation.DSMT4">
                  <p:embed/>
                </p:oleObj>
              </mc:Choice>
              <mc:Fallback>
                <p:oleObj name="Equation" r:id="rId4" imgW="1384300" imgH="3937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554663"/>
                        <a:ext cx="29622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6489" name="Rectangle 9"/>
          <p:cNvSpPr>
            <a:spLocks noChangeArrowheads="1"/>
          </p:cNvSpPr>
          <p:nvPr/>
        </p:nvSpPr>
        <p:spPr bwMode="auto">
          <a:xfrm>
            <a:off x="5211763" y="3184525"/>
            <a:ext cx="3960812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  <a:cs typeface="Arial" pitchFamily="34" charset="0"/>
              </a:rPr>
              <a:t>设想用镜像电流代替磁化电流的作用，并在界面上保持原有边界条件不变。</a:t>
            </a:r>
          </a:p>
        </p:txBody>
      </p:sp>
      <p:pic>
        <p:nvPicPr>
          <p:cNvPr id="7272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041400"/>
            <a:ext cx="41402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6" grpId="0" build="p"/>
      <p:bldP spid="9164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48038" y="558800"/>
            <a:ext cx="5400675" cy="1558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当计算下半空间磁场时，可认为整个空间充满磁导率为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μ</a:t>
            </a:r>
            <a:r>
              <a:rPr lang="en-US" altLang="zh-CN" sz="2200" b="1" baseline="-2500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的磁介质，在上半空间有一镜像电流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smtClean="0">
                <a:latin typeface="宋体" pitchFamily="2" charset="-122"/>
                <a:ea typeface="宋体" pitchFamily="2" charset="-122"/>
              </a:rPr>
              <a:t>″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，与电流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位置重合。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下半空间任一点的磁场：</a:t>
            </a:r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446088" y="2936875"/>
            <a:ext cx="572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 b="1"/>
              <a:t>在分界面</a:t>
            </a:r>
            <a:r>
              <a:rPr lang="en-US" altLang="zh-CN" sz="2200" b="1"/>
              <a:t>(</a:t>
            </a:r>
            <a:r>
              <a:rPr lang="en-US" altLang="zh-CN" sz="2200" b="1" i="1"/>
              <a:t>r </a:t>
            </a:r>
            <a:r>
              <a:rPr lang="en-US" altLang="zh-CN" sz="2200" b="1"/>
              <a:t>= </a:t>
            </a:r>
            <a:r>
              <a:rPr lang="en-US" altLang="zh-CN" sz="2200" b="1" i="1"/>
              <a:t>r</a:t>
            </a:r>
            <a:r>
              <a:rPr lang="en-US" altLang="zh-CN" sz="2200" b="1"/>
              <a:t>′= </a:t>
            </a:r>
            <a:r>
              <a:rPr lang="en-US" altLang="zh-CN" sz="2200" b="1" i="1"/>
              <a:t>r</a:t>
            </a:r>
            <a:r>
              <a:rPr lang="en-US" altLang="zh-CN" sz="2200" b="1"/>
              <a:t>″)</a:t>
            </a:r>
            <a:r>
              <a:rPr lang="zh-CN" altLang="en-US" sz="2200" b="1"/>
              <a:t>上，磁场满足边界条件：</a:t>
            </a:r>
          </a:p>
        </p:txBody>
      </p:sp>
      <p:graphicFrame>
        <p:nvGraphicFramePr>
          <p:cNvPr id="1843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524625" y="1701800"/>
          <a:ext cx="21161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1701800"/>
                        <a:ext cx="21161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48375" y="2917825"/>
            <a:ext cx="2628900" cy="528638"/>
            <a:chOff x="4273" y="623"/>
            <a:chExt cx="1520" cy="267"/>
          </a:xfrm>
        </p:grpSpPr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273" y="623"/>
            <a:ext cx="69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5" imgW="609600" imgH="228600" progId="Equation.DSMT4">
                    <p:embed/>
                  </p:oleObj>
                </mc:Choice>
                <mc:Fallback>
                  <p:oleObj name="Equation" r:id="rId5" imgW="6096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623"/>
                          <a:ext cx="69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5158" y="626"/>
            <a:ext cx="6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Equation" r:id="rId7" imgW="583947" imgH="228501" progId="Equation.DSMT4">
                    <p:embed/>
                  </p:oleObj>
                </mc:Choice>
                <mc:Fallback>
                  <p:oleObj name="Equation" r:id="rId7" imgW="583947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8" y="626"/>
                          <a:ext cx="63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2877" name="Object 13"/>
          <p:cNvGraphicFramePr>
            <a:graphicFrameLocks noChangeAspect="1"/>
          </p:cNvGraphicFramePr>
          <p:nvPr/>
        </p:nvGraphicFramePr>
        <p:xfrm>
          <a:off x="663575" y="3427413"/>
          <a:ext cx="37131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9" imgW="1663700" imgH="393700" progId="Equation.DSMT4">
                  <p:embed/>
                </p:oleObj>
              </mc:Choice>
              <mc:Fallback>
                <p:oleObj name="Equation" r:id="rId9" imgW="16637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427413"/>
                        <a:ext cx="37131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78" name="Object 14"/>
          <p:cNvGraphicFramePr>
            <a:graphicFrameLocks noChangeAspect="1"/>
          </p:cNvGraphicFramePr>
          <p:nvPr/>
        </p:nvGraphicFramePr>
        <p:xfrm>
          <a:off x="4708525" y="3467100"/>
          <a:ext cx="37957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1" imgW="1701800" imgH="393700" progId="Equation.DSMT4">
                  <p:embed/>
                </p:oleObj>
              </mc:Choice>
              <mc:Fallback>
                <p:oleObj name="Equation" r:id="rId11" imgW="17018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3467100"/>
                        <a:ext cx="37957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79" name="Object 15"/>
          <p:cNvGraphicFramePr>
            <a:graphicFrameLocks noChangeAspect="1"/>
          </p:cNvGraphicFramePr>
          <p:nvPr/>
        </p:nvGraphicFramePr>
        <p:xfrm>
          <a:off x="671513" y="4365625"/>
          <a:ext cx="26050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3" imgW="1091726" imgH="393529" progId="Equation.DSMT4">
                  <p:embed/>
                </p:oleObj>
              </mc:Choice>
              <mc:Fallback>
                <p:oleObj name="Equation" r:id="rId13" imgW="1091726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365625"/>
                        <a:ext cx="260508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80" name="Object 16"/>
          <p:cNvGraphicFramePr>
            <a:graphicFrameLocks noChangeAspect="1"/>
          </p:cNvGraphicFramePr>
          <p:nvPr/>
        </p:nvGraphicFramePr>
        <p:xfrm>
          <a:off x="4635500" y="4365625"/>
          <a:ext cx="31908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5" imgW="1358310" imgH="393529" progId="Equation.DSMT4">
                  <p:embed/>
                </p:oleObj>
              </mc:Choice>
              <mc:Fallback>
                <p:oleObj name="Equation" r:id="rId15" imgW="1358310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365625"/>
                        <a:ext cx="31908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41613" y="4775200"/>
            <a:ext cx="2438400" cy="1614488"/>
            <a:chOff x="790" y="3269"/>
            <a:chExt cx="1246" cy="729"/>
          </a:xfrm>
        </p:grpSpPr>
        <p:graphicFrame>
          <p:nvGraphicFramePr>
            <p:cNvPr id="18444" name="Object 18"/>
            <p:cNvGraphicFramePr>
              <a:graphicFrameLocks noChangeAspect="1"/>
            </p:cNvGraphicFramePr>
            <p:nvPr/>
          </p:nvGraphicFramePr>
          <p:xfrm>
            <a:off x="790" y="3564"/>
            <a:ext cx="1246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17" imgW="1231366" imgH="431613" progId="Equation.DSMT4">
                    <p:embed/>
                  </p:oleObj>
                </mc:Choice>
                <mc:Fallback>
                  <p:oleObj name="Equation" r:id="rId17" imgW="1231366" imgH="431613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3564"/>
                          <a:ext cx="1246" cy="4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AutoShape 19"/>
            <p:cNvSpPr>
              <a:spLocks noChangeArrowheads="1"/>
            </p:cNvSpPr>
            <p:nvPr/>
          </p:nvSpPr>
          <p:spPr bwMode="auto">
            <a:xfrm rot="5400000">
              <a:off x="1268" y="3270"/>
              <a:ext cx="273" cy="272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2 h 21600"/>
                <a:gd name="T4" fmla="*/ 3 w 21600"/>
                <a:gd name="T5" fmla="*/ 3 h 21600"/>
                <a:gd name="T6" fmla="*/ 3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2 w 21600"/>
                <a:gd name="T13" fmla="*/ 5400 h 21600"/>
                <a:gd name="T14" fmla="*/ 1891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8443" name="Picture 10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519113"/>
            <a:ext cx="2952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23850" y="5365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2800">
                <a:ea typeface="华文中宋" pitchFamily="2" charset="-122"/>
              </a:rPr>
              <a:t>讨论：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54200" y="476250"/>
          <a:ext cx="23066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3" imgW="1218671" imgH="431613" progId="Equation.DSMT4">
                  <p:embed/>
                </p:oleObj>
              </mc:Choice>
              <mc:Fallback>
                <p:oleObj name="Equation" r:id="rId3" imgW="1218671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76250"/>
                        <a:ext cx="230663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675" y="1196975"/>
            <a:ext cx="7931150" cy="941388"/>
            <a:chOff x="555" y="1054"/>
            <a:chExt cx="4996" cy="593"/>
          </a:xfrm>
        </p:grpSpPr>
        <p:sp>
          <p:nvSpPr>
            <p:cNvPr id="19482" name="Rectangle 5"/>
            <p:cNvSpPr>
              <a:spLocks noChangeArrowheads="1"/>
            </p:cNvSpPr>
            <p:nvPr/>
          </p:nvSpPr>
          <p:spPr bwMode="auto">
            <a:xfrm>
              <a:off x="555" y="1054"/>
              <a:ext cx="4996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(1)  </a:t>
              </a:r>
              <a:r>
                <a:rPr lang="zh-CN" altLang="en-US">
                  <a:ea typeface="华文中宋" pitchFamily="2" charset="-122"/>
                </a:rPr>
                <a:t>当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，说明    与    方向相同，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>
                  <a:ea typeface="华文中宋" pitchFamily="2" charset="-122"/>
                </a:rPr>
                <a:t>          与    方向相反。</a:t>
              </a:r>
            </a:p>
          </p:txBody>
        </p:sp>
        <p:graphicFrame>
          <p:nvGraphicFramePr>
            <p:cNvPr id="19483" name="Object 6"/>
            <p:cNvGraphicFramePr>
              <a:graphicFrameLocks noChangeAspect="1"/>
            </p:cNvGraphicFramePr>
            <p:nvPr/>
          </p:nvGraphicFramePr>
          <p:xfrm>
            <a:off x="1151" y="1091"/>
            <a:ext cx="5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5" imgW="482391" imgH="228501" progId="Equation.DSMT4">
                    <p:embed/>
                  </p:oleObj>
                </mc:Choice>
                <mc:Fallback>
                  <p:oleObj name="Equation" r:id="rId5" imgW="482391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091"/>
                          <a:ext cx="5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7"/>
            <p:cNvGraphicFramePr>
              <a:graphicFrameLocks noChangeAspect="1"/>
            </p:cNvGraphicFramePr>
            <p:nvPr/>
          </p:nvGraphicFramePr>
          <p:xfrm>
            <a:off x="2189" y="1128"/>
            <a:ext cx="11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7" imgW="914400" imgH="203200" progId="Equation.DSMT4">
                    <p:embed/>
                  </p:oleObj>
                </mc:Choice>
                <mc:Fallback>
                  <p:oleObj name="Equation" r:id="rId7" imgW="9144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128"/>
                          <a:ext cx="11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8"/>
            <p:cNvGraphicFramePr>
              <a:graphicFrameLocks noChangeAspect="1"/>
            </p:cNvGraphicFramePr>
            <p:nvPr/>
          </p:nvGraphicFramePr>
          <p:xfrm>
            <a:off x="3936" y="1127"/>
            <a:ext cx="18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9" imgW="152268" imgH="164957" progId="Equation.DSMT4">
                    <p:embed/>
                  </p:oleObj>
                </mc:Choice>
                <mc:Fallback>
                  <p:oleObj name="Equation" r:id="rId9" imgW="152268" imgH="1649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27"/>
                          <a:ext cx="18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9"/>
            <p:cNvGraphicFramePr>
              <a:graphicFrameLocks noChangeAspect="1"/>
            </p:cNvGraphicFramePr>
            <p:nvPr/>
          </p:nvGraphicFramePr>
          <p:xfrm>
            <a:off x="4336" y="1127"/>
            <a:ext cx="17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11" imgW="126780" imgH="164814" progId="Equation.DSMT4">
                    <p:embed/>
                  </p:oleObj>
                </mc:Choice>
                <mc:Fallback>
                  <p:oleObj name="Equation" r:id="rId11" imgW="126780" imgH="16481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127"/>
                          <a:ext cx="17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10"/>
            <p:cNvGraphicFramePr>
              <a:graphicFrameLocks noChangeAspect="1"/>
            </p:cNvGraphicFramePr>
            <p:nvPr/>
          </p:nvGraphicFramePr>
          <p:xfrm>
            <a:off x="828" y="1429"/>
            <a:ext cx="21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13" imgW="177492" imgH="164814" progId="Equation.DSMT4">
                    <p:embed/>
                  </p:oleObj>
                </mc:Choice>
                <mc:Fallback>
                  <p:oleObj name="Equation" r:id="rId13" imgW="177492" imgH="164814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429"/>
                          <a:ext cx="21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11"/>
            <p:cNvGraphicFramePr>
              <a:graphicFrameLocks noChangeAspect="1"/>
            </p:cNvGraphicFramePr>
            <p:nvPr/>
          </p:nvGraphicFramePr>
          <p:xfrm>
            <a:off x="1300" y="1422"/>
            <a:ext cx="15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15" imgW="126780" imgH="164814" progId="Equation.DSMT4">
                    <p:embed/>
                  </p:oleObj>
                </mc:Choice>
                <mc:Fallback>
                  <p:oleObj name="Equation" r:id="rId15" imgW="126780" imgH="164814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422"/>
                          <a:ext cx="15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5925" y="2155825"/>
            <a:ext cx="7931150" cy="941388"/>
            <a:chOff x="555" y="1763"/>
            <a:chExt cx="4996" cy="593"/>
          </a:xfrm>
        </p:grpSpPr>
        <p:sp>
          <p:nvSpPr>
            <p:cNvPr id="19475" name="Rectangle 13"/>
            <p:cNvSpPr>
              <a:spLocks noChangeArrowheads="1"/>
            </p:cNvSpPr>
            <p:nvPr/>
          </p:nvSpPr>
          <p:spPr bwMode="auto">
            <a:xfrm>
              <a:off x="555" y="1763"/>
              <a:ext cx="4996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(2)  </a:t>
              </a:r>
              <a:r>
                <a:rPr lang="zh-CN" altLang="en-US">
                  <a:ea typeface="华文中宋" pitchFamily="2" charset="-122"/>
                </a:rPr>
                <a:t>当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，说明    与    方向相反，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>
                  <a:ea typeface="华文中宋" pitchFamily="2" charset="-122"/>
                </a:rPr>
                <a:t>          与    方向相同。</a:t>
              </a:r>
            </a:p>
          </p:txBody>
        </p:sp>
        <p:graphicFrame>
          <p:nvGraphicFramePr>
            <p:cNvPr id="19476" name="Object 14"/>
            <p:cNvGraphicFramePr>
              <a:graphicFrameLocks noChangeAspect="1"/>
            </p:cNvGraphicFramePr>
            <p:nvPr/>
          </p:nvGraphicFramePr>
          <p:xfrm>
            <a:off x="1151" y="1800"/>
            <a:ext cx="5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16" imgW="482391" imgH="228501" progId="Equation.DSMT4">
                    <p:embed/>
                  </p:oleObj>
                </mc:Choice>
                <mc:Fallback>
                  <p:oleObj name="Equation" r:id="rId16" imgW="482391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800"/>
                          <a:ext cx="5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5"/>
            <p:cNvGraphicFramePr>
              <a:graphicFrameLocks noChangeAspect="1"/>
            </p:cNvGraphicFramePr>
            <p:nvPr/>
          </p:nvGraphicFramePr>
          <p:xfrm>
            <a:off x="2228" y="1837"/>
            <a:ext cx="11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Equation" r:id="rId18" imgW="914400" imgH="203200" progId="Equation.DSMT4">
                    <p:embed/>
                  </p:oleObj>
                </mc:Choice>
                <mc:Fallback>
                  <p:oleObj name="Equation" r:id="rId18" imgW="9144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837"/>
                          <a:ext cx="111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6"/>
            <p:cNvGraphicFramePr>
              <a:graphicFrameLocks noChangeAspect="1"/>
            </p:cNvGraphicFramePr>
            <p:nvPr/>
          </p:nvGraphicFramePr>
          <p:xfrm>
            <a:off x="3903" y="1836"/>
            <a:ext cx="18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Equation" r:id="rId20" imgW="152268" imgH="164957" progId="Equation.DSMT4">
                    <p:embed/>
                  </p:oleObj>
                </mc:Choice>
                <mc:Fallback>
                  <p:oleObj name="Equation" r:id="rId20" imgW="152268" imgH="164957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836"/>
                          <a:ext cx="18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7"/>
            <p:cNvGraphicFramePr>
              <a:graphicFrameLocks noChangeAspect="1"/>
            </p:cNvGraphicFramePr>
            <p:nvPr/>
          </p:nvGraphicFramePr>
          <p:xfrm>
            <a:off x="4303" y="1829"/>
            <a:ext cx="17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Equation" r:id="rId22" imgW="126780" imgH="164814" progId="Equation.DSMT4">
                    <p:embed/>
                  </p:oleObj>
                </mc:Choice>
                <mc:Fallback>
                  <p:oleObj name="Equation" r:id="rId22" imgW="126780" imgH="16481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1829"/>
                          <a:ext cx="17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8"/>
            <p:cNvGraphicFramePr>
              <a:graphicFrameLocks noChangeAspect="1"/>
            </p:cNvGraphicFramePr>
            <p:nvPr/>
          </p:nvGraphicFramePr>
          <p:xfrm>
            <a:off x="861" y="2118"/>
            <a:ext cx="21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23" imgW="177492" imgH="164814" progId="Equation.DSMT4">
                    <p:embed/>
                  </p:oleObj>
                </mc:Choice>
                <mc:Fallback>
                  <p:oleObj name="Equation" r:id="rId23" imgW="177492" imgH="164814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118"/>
                          <a:ext cx="21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19"/>
            <p:cNvGraphicFramePr>
              <a:graphicFrameLocks noChangeAspect="1"/>
            </p:cNvGraphicFramePr>
            <p:nvPr/>
          </p:nvGraphicFramePr>
          <p:xfrm>
            <a:off x="1294" y="2131"/>
            <a:ext cx="15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25" imgW="126780" imgH="164814" progId="Equation.DSMT4">
                    <p:embed/>
                  </p:oleObj>
                </mc:Choice>
                <mc:Fallback>
                  <p:oleObj name="Equation" r:id="rId25" imgW="126780" imgH="16481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2131"/>
                          <a:ext cx="15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3908" name="Object 20"/>
          <p:cNvGraphicFramePr>
            <a:graphicFrameLocks noChangeAspect="1"/>
          </p:cNvGraphicFramePr>
          <p:nvPr/>
        </p:nvGraphicFramePr>
        <p:xfrm>
          <a:off x="930275" y="3605213"/>
          <a:ext cx="711676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26" imgW="3898900" imgH="965200" progId="Equation.DSMT4">
                  <p:embed/>
                </p:oleObj>
              </mc:Choice>
              <mc:Fallback>
                <p:oleObj name="Equation" r:id="rId26" imgW="3898900" imgH="965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05213"/>
                        <a:ext cx="7116763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06400" y="3132138"/>
            <a:ext cx="8258175" cy="552450"/>
            <a:chOff x="555" y="2472"/>
            <a:chExt cx="5173" cy="348"/>
          </a:xfrm>
        </p:grpSpPr>
        <p:sp>
          <p:nvSpPr>
            <p:cNvPr id="19470" name="Rectangle 22"/>
            <p:cNvSpPr>
              <a:spLocks noChangeArrowheads="1"/>
            </p:cNvSpPr>
            <p:nvPr/>
          </p:nvSpPr>
          <p:spPr bwMode="auto">
            <a:xfrm>
              <a:off x="555" y="2472"/>
              <a:ext cx="517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(3) </a:t>
              </a:r>
              <a:r>
                <a:rPr lang="zh-CN" altLang="en-US">
                  <a:ea typeface="华文中宋" pitchFamily="2" charset="-122"/>
                </a:rPr>
                <a:t>当</a:t>
              </a:r>
              <a:r>
                <a:rPr lang="zh-CN" altLang="en-US" i="1">
                  <a:ea typeface="华文中宋" pitchFamily="2" charset="-122"/>
                </a:rPr>
                <a:t>     </a:t>
              </a:r>
              <a:r>
                <a:rPr lang="zh-CN" altLang="en-US">
                  <a:ea typeface="华文中宋" pitchFamily="2" charset="-122"/>
                </a:rPr>
                <a:t>有限 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，铁磁质中           </a:t>
              </a:r>
            </a:p>
          </p:txBody>
        </p:sp>
        <p:graphicFrame>
          <p:nvGraphicFramePr>
            <p:cNvPr id="19471" name="Object 23"/>
            <p:cNvGraphicFramePr>
              <a:graphicFrameLocks noChangeAspect="1"/>
            </p:cNvGraphicFramePr>
            <p:nvPr/>
          </p:nvGraphicFramePr>
          <p:xfrm>
            <a:off x="1094" y="2515"/>
            <a:ext cx="21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28" imgW="177646" imgH="228402" progId="Equation.DSMT4">
                    <p:embed/>
                  </p:oleObj>
                </mc:Choice>
                <mc:Fallback>
                  <p:oleObj name="Equation" r:id="rId28" imgW="177646" imgH="22840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515"/>
                          <a:ext cx="21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4"/>
            <p:cNvGraphicFramePr>
              <a:graphicFrameLocks noChangeAspect="1"/>
            </p:cNvGraphicFramePr>
            <p:nvPr/>
          </p:nvGraphicFramePr>
          <p:xfrm>
            <a:off x="1756" y="2500"/>
            <a:ext cx="63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30" imgW="520700" imgH="228600" progId="Equation.DSMT4">
                    <p:embed/>
                  </p:oleObj>
                </mc:Choice>
                <mc:Fallback>
                  <p:oleObj name="Equation" r:id="rId30" imgW="5207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500"/>
                          <a:ext cx="63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6"/>
            <p:cNvGraphicFramePr>
              <a:graphicFrameLocks noChangeAspect="1"/>
            </p:cNvGraphicFramePr>
            <p:nvPr/>
          </p:nvGraphicFramePr>
          <p:xfrm>
            <a:off x="2819" y="2533"/>
            <a:ext cx="11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32" imgW="1002865" imgH="203112" progId="Equation.DSMT4">
                    <p:embed/>
                  </p:oleObj>
                </mc:Choice>
                <mc:Fallback>
                  <p:oleObj name="Equation" r:id="rId32" imgW="1002865" imgH="203112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533"/>
                          <a:ext cx="11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27"/>
            <p:cNvGraphicFramePr>
              <a:graphicFrameLocks noChangeAspect="1"/>
            </p:cNvGraphicFramePr>
            <p:nvPr/>
          </p:nvGraphicFramePr>
          <p:xfrm>
            <a:off x="4967" y="2512"/>
            <a:ext cx="5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Equation" r:id="rId34" imgW="457200" imgH="241300" progId="Equation.DSMT4">
                    <p:embed/>
                  </p:oleObj>
                </mc:Choice>
                <mc:Fallback>
                  <p:oleObj name="Equation" r:id="rId34" imgW="457200" imgH="2413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512"/>
                          <a:ext cx="5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12763" y="5327650"/>
            <a:ext cx="7853362" cy="941388"/>
            <a:chOff x="385" y="3294"/>
            <a:chExt cx="4947" cy="593"/>
          </a:xfrm>
        </p:grpSpPr>
        <p:sp>
          <p:nvSpPr>
            <p:cNvPr id="19465" name="Rectangle 29"/>
            <p:cNvSpPr>
              <a:spLocks noChangeArrowheads="1"/>
            </p:cNvSpPr>
            <p:nvPr/>
          </p:nvSpPr>
          <p:spPr bwMode="auto">
            <a:xfrm>
              <a:off x="385" y="3294"/>
              <a:ext cx="4947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(4) </a:t>
              </a:r>
              <a:r>
                <a:rPr lang="zh-CN" altLang="en-US">
                  <a:ea typeface="华文中宋" pitchFamily="2" charset="-122"/>
                </a:rPr>
                <a:t>当</a:t>
              </a:r>
              <a:r>
                <a:rPr lang="zh-CN" altLang="en-US" i="1">
                  <a:ea typeface="华文中宋" pitchFamily="2" charset="-122"/>
                </a:rPr>
                <a:t>     </a:t>
              </a:r>
              <a:r>
                <a:rPr lang="zh-CN" altLang="en-US">
                  <a:ea typeface="华文中宋" pitchFamily="2" charset="-122"/>
                </a:rPr>
                <a:t>有限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，此时       中磁场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>
                  <a:ea typeface="华文中宋" pitchFamily="2" charset="-122"/>
                </a:rPr>
                <a:t>     为原来的两倍。              </a:t>
              </a:r>
            </a:p>
          </p:txBody>
        </p:sp>
        <p:graphicFrame>
          <p:nvGraphicFramePr>
            <p:cNvPr id="19466" name="Object 30"/>
            <p:cNvGraphicFramePr>
              <a:graphicFrameLocks noChangeAspect="1"/>
            </p:cNvGraphicFramePr>
            <p:nvPr/>
          </p:nvGraphicFramePr>
          <p:xfrm>
            <a:off x="4359" y="3332"/>
            <a:ext cx="2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36" imgW="190500" imgH="228600" progId="Equation.DSMT4">
                    <p:embed/>
                  </p:oleObj>
                </mc:Choice>
                <mc:Fallback>
                  <p:oleObj name="Equation" r:id="rId36" imgW="1905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3332"/>
                          <a:ext cx="2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31"/>
            <p:cNvGraphicFramePr>
              <a:graphicFrameLocks noChangeAspect="1"/>
            </p:cNvGraphicFramePr>
            <p:nvPr/>
          </p:nvGraphicFramePr>
          <p:xfrm>
            <a:off x="916" y="3337"/>
            <a:ext cx="23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Equation" r:id="rId38" imgW="190500" imgH="228600" progId="Equation.DSMT4">
                    <p:embed/>
                  </p:oleObj>
                </mc:Choice>
                <mc:Fallback>
                  <p:oleObj name="Equation" r:id="rId38" imgW="19050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3337"/>
                          <a:ext cx="23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32"/>
            <p:cNvGraphicFramePr>
              <a:graphicFrameLocks noChangeAspect="1"/>
            </p:cNvGraphicFramePr>
            <p:nvPr/>
          </p:nvGraphicFramePr>
          <p:xfrm>
            <a:off x="1574" y="3322"/>
            <a:ext cx="62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Equation" r:id="rId40" imgW="508000" imgH="228600" progId="Equation.DSMT4">
                    <p:embed/>
                  </p:oleObj>
                </mc:Choice>
                <mc:Fallback>
                  <p:oleObj name="Equation" r:id="rId40" imgW="50800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3322"/>
                          <a:ext cx="62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33"/>
            <p:cNvGraphicFramePr>
              <a:graphicFrameLocks noChangeAspect="1"/>
            </p:cNvGraphicFramePr>
            <p:nvPr/>
          </p:nvGraphicFramePr>
          <p:xfrm>
            <a:off x="2609" y="3368"/>
            <a:ext cx="122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42" imgW="1002865" imgH="203112" progId="Equation.DSMT4">
                    <p:embed/>
                  </p:oleObj>
                </mc:Choice>
                <mc:Fallback>
                  <p:oleObj name="Equation" r:id="rId42" imgW="1002865" imgH="203112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368"/>
                          <a:ext cx="122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5932488" y="1382713"/>
          <a:ext cx="814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380835" imgH="165028" progId="Equation.DSMT4">
                  <p:embed/>
                </p:oleObj>
              </mc:Choice>
              <mc:Fallback>
                <p:oleObj name="Equation" r:id="rId3" imgW="380835" imgH="16502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382713"/>
                        <a:ext cx="814387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781300" y="1157288"/>
          <a:ext cx="18208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5" imgW="850531" imgH="431613" progId="Equation.DSMT4">
                  <p:embed/>
                </p:oleObj>
              </mc:Choice>
              <mc:Fallback>
                <p:oleObj name="Equation" r:id="rId5" imgW="850531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157288"/>
                        <a:ext cx="18208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735013" y="457200"/>
            <a:ext cx="5984875" cy="525463"/>
            <a:chOff x="187" y="572"/>
            <a:chExt cx="3770" cy="319"/>
          </a:xfrm>
        </p:grpSpPr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2256" y="601"/>
              <a:ext cx="17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上半空间的磁场：</a:t>
              </a:r>
            </a:p>
          </p:txBody>
        </p:sp>
        <p:grpSp>
          <p:nvGrpSpPr>
            <p:cNvPr id="20489" name="Group 8"/>
            <p:cNvGrpSpPr>
              <a:grpSpLocks/>
            </p:cNvGrpSpPr>
            <p:nvPr/>
          </p:nvGrpSpPr>
          <p:grpSpPr bwMode="auto">
            <a:xfrm>
              <a:off x="187" y="572"/>
              <a:ext cx="2104" cy="319"/>
              <a:chOff x="725" y="3492"/>
              <a:chExt cx="2104" cy="319"/>
            </a:xfrm>
          </p:grpSpPr>
          <p:sp>
            <p:nvSpPr>
              <p:cNvPr id="20490" name="Rectangle 9"/>
              <p:cNvSpPr>
                <a:spLocks noChangeArrowheads="1"/>
              </p:cNvSpPr>
              <p:nvPr/>
            </p:nvSpPr>
            <p:spPr bwMode="auto">
              <a:xfrm>
                <a:off x="725" y="3492"/>
                <a:ext cx="210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</a:pPr>
                <a:r>
                  <a:rPr lang="zh-CN" altLang="en-US">
                    <a:ea typeface="华文中宋" pitchFamily="2" charset="-122"/>
                  </a:rPr>
                  <a:t>当</a:t>
                </a:r>
                <a:r>
                  <a:rPr lang="zh-CN" altLang="en-US" i="1">
                    <a:ea typeface="华文中宋" pitchFamily="2" charset="-122"/>
                  </a:rPr>
                  <a:t>     </a:t>
                </a:r>
                <a:r>
                  <a:rPr lang="zh-CN" altLang="en-US">
                    <a:ea typeface="华文中宋" pitchFamily="2" charset="-122"/>
                  </a:rPr>
                  <a:t>有限   </a:t>
                </a:r>
                <a:r>
                  <a:rPr lang="zh-CN" altLang="en-US" i="1">
                    <a:ea typeface="华文中宋" pitchFamily="2" charset="-122"/>
                  </a:rPr>
                  <a:t>            </a:t>
                </a:r>
                <a:r>
                  <a:rPr lang="zh-CN" altLang="en-US">
                    <a:ea typeface="华文中宋" pitchFamily="2" charset="-122"/>
                  </a:rPr>
                  <a:t>时 ，</a:t>
                </a:r>
              </a:p>
            </p:txBody>
          </p:sp>
          <p:graphicFrame>
            <p:nvGraphicFramePr>
              <p:cNvPr id="20491" name="Object 10"/>
              <p:cNvGraphicFramePr>
                <a:graphicFrameLocks noChangeAspect="1"/>
              </p:cNvGraphicFramePr>
              <p:nvPr/>
            </p:nvGraphicFramePr>
            <p:xfrm>
              <a:off x="1009" y="3535"/>
              <a:ext cx="219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5" name="Equation" r:id="rId7" imgW="177646" imgH="228402" progId="Equation.DSMT4">
                      <p:embed/>
                    </p:oleObj>
                  </mc:Choice>
                  <mc:Fallback>
                    <p:oleObj name="Equation" r:id="rId7" imgW="177646" imgH="228402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3535"/>
                            <a:ext cx="219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11"/>
              <p:cNvGraphicFramePr>
                <a:graphicFrameLocks noChangeAspect="1"/>
              </p:cNvGraphicFramePr>
              <p:nvPr/>
            </p:nvGraphicFramePr>
            <p:xfrm>
              <a:off x="1606" y="3520"/>
              <a:ext cx="63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6" name="Equation" r:id="rId9" imgW="520700" imgH="228600" progId="Equation.DSMT4">
                      <p:embed/>
                    </p:oleObj>
                  </mc:Choice>
                  <mc:Fallback>
                    <p:oleObj name="Equation" r:id="rId9" imgW="520700" imgH="2286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6" y="3520"/>
                            <a:ext cx="638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485" name="Line 12"/>
          <p:cNvSpPr>
            <a:spLocks noChangeShapeType="1"/>
          </p:cNvSpPr>
          <p:nvPr/>
        </p:nvSpPr>
        <p:spPr bwMode="auto">
          <a:xfrm>
            <a:off x="4851400" y="1562100"/>
            <a:ext cx="765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7235825" y="4627563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磁壁</a:t>
            </a:r>
          </a:p>
        </p:txBody>
      </p:sp>
      <p:pic>
        <p:nvPicPr>
          <p:cNvPr id="204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49500"/>
            <a:ext cx="5353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6319838" y="585788"/>
          <a:ext cx="11715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469696" imgH="165028" progId="Equation.DSMT4">
                  <p:embed/>
                </p:oleObj>
              </mc:Choice>
              <mc:Fallback>
                <p:oleObj name="Equation" r:id="rId3" imgW="469696" imgH="16502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585788"/>
                        <a:ext cx="11715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19"/>
          <p:cNvGrpSpPr>
            <a:grpSpLocks/>
          </p:cNvGrpSpPr>
          <p:nvPr/>
        </p:nvGrpSpPr>
        <p:grpSpPr bwMode="auto">
          <a:xfrm>
            <a:off x="1595438" y="1077913"/>
            <a:ext cx="6084887" cy="5241925"/>
            <a:chOff x="2001" y="878"/>
            <a:chExt cx="3402" cy="3102"/>
          </a:xfrm>
        </p:grpSpPr>
        <p:pic>
          <p:nvPicPr>
            <p:cNvPr id="21514" name="Picture 4" descr="载流导体位于无限大完纯导板上方的磁场tu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67"/>
            <a:stretch>
              <a:fillRect/>
            </a:stretch>
          </p:blipFill>
          <p:spPr bwMode="auto">
            <a:xfrm>
              <a:off x="2001" y="878"/>
              <a:ext cx="3402" cy="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1515" name="Object 9"/>
            <p:cNvGraphicFramePr>
              <a:graphicFrameLocks noChangeAspect="1"/>
            </p:cNvGraphicFramePr>
            <p:nvPr/>
          </p:nvGraphicFramePr>
          <p:xfrm>
            <a:off x="2168" y="3457"/>
            <a:ext cx="57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6" imgW="533169" imgH="228501" progId="Equation.DSMT4">
                    <p:embed/>
                  </p:oleObj>
                </mc:Choice>
                <mc:Fallback>
                  <p:oleObj name="Equation" r:id="rId6" imgW="533169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457"/>
                          <a:ext cx="577" cy="25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468313" y="498475"/>
            <a:ext cx="6064250" cy="534988"/>
            <a:chOff x="187" y="572"/>
            <a:chExt cx="3820" cy="337"/>
          </a:xfrm>
        </p:grpSpPr>
        <p:sp>
          <p:nvSpPr>
            <p:cNvPr id="21509" name="Text Box 14"/>
            <p:cNvSpPr txBox="1">
              <a:spLocks noChangeArrowheads="1"/>
            </p:cNvSpPr>
            <p:nvPr/>
          </p:nvSpPr>
          <p:spPr bwMode="auto">
            <a:xfrm>
              <a:off x="2306" y="601"/>
              <a:ext cx="17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华文中宋" pitchFamily="2" charset="-122"/>
                  <a:ea typeface="华文中宋" pitchFamily="2" charset="-122"/>
                </a:rPr>
                <a:t>上半空间的磁场：</a:t>
              </a: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187" y="572"/>
              <a:ext cx="2318" cy="337"/>
              <a:chOff x="725" y="3492"/>
              <a:chExt cx="2318" cy="337"/>
            </a:xfrm>
          </p:grpSpPr>
          <p:sp>
            <p:nvSpPr>
              <p:cNvPr id="21511" name="Rectangle 16"/>
              <p:cNvSpPr>
                <a:spLocks noChangeArrowheads="1"/>
              </p:cNvSpPr>
              <p:nvPr/>
            </p:nvSpPr>
            <p:spPr bwMode="auto">
              <a:xfrm>
                <a:off x="725" y="3492"/>
                <a:ext cx="2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</a:pPr>
                <a:r>
                  <a:rPr lang="zh-CN" altLang="en-US">
                    <a:latin typeface="华文中宋" pitchFamily="2" charset="-122"/>
                    <a:ea typeface="华文中宋" pitchFamily="2" charset="-122"/>
                  </a:rPr>
                  <a:t>当</a:t>
                </a:r>
                <a:r>
                  <a:rPr lang="zh-CN" altLang="en-US" i="1">
                    <a:latin typeface="华文中宋" pitchFamily="2" charset="-122"/>
                    <a:ea typeface="华文中宋" pitchFamily="2" charset="-122"/>
                  </a:rPr>
                  <a:t>     </a:t>
                </a:r>
                <a:r>
                  <a:rPr lang="zh-CN" altLang="en-US">
                    <a:latin typeface="华文中宋" pitchFamily="2" charset="-122"/>
                    <a:ea typeface="华文中宋" pitchFamily="2" charset="-122"/>
                  </a:rPr>
                  <a:t>有限  </a:t>
                </a:r>
                <a:r>
                  <a:rPr lang="zh-CN" altLang="en-US" i="1">
                    <a:latin typeface="华文中宋" pitchFamily="2" charset="-122"/>
                    <a:ea typeface="华文中宋" pitchFamily="2" charset="-122"/>
                  </a:rPr>
                  <a:t>            </a:t>
                </a:r>
                <a:r>
                  <a:rPr lang="zh-CN" altLang="en-US">
                    <a:latin typeface="华文中宋" pitchFamily="2" charset="-122"/>
                    <a:ea typeface="华文中宋" pitchFamily="2" charset="-122"/>
                  </a:rPr>
                  <a:t>时，</a:t>
                </a:r>
              </a:p>
            </p:txBody>
          </p:sp>
          <p:graphicFrame>
            <p:nvGraphicFramePr>
              <p:cNvPr id="21512" name="Object 17"/>
              <p:cNvGraphicFramePr>
                <a:graphicFrameLocks noChangeAspect="1"/>
              </p:cNvGraphicFramePr>
              <p:nvPr/>
            </p:nvGraphicFramePr>
            <p:xfrm>
              <a:off x="1009" y="3535"/>
              <a:ext cx="219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8" name="Equation" r:id="rId8" imgW="177646" imgH="228402" progId="Equation.DSMT4">
                      <p:embed/>
                    </p:oleObj>
                  </mc:Choice>
                  <mc:Fallback>
                    <p:oleObj name="Equation" r:id="rId8" imgW="177646" imgH="228402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3535"/>
                            <a:ext cx="219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Object 18"/>
              <p:cNvGraphicFramePr>
                <a:graphicFrameLocks noChangeAspect="1"/>
              </p:cNvGraphicFramePr>
              <p:nvPr/>
            </p:nvGraphicFramePr>
            <p:xfrm>
              <a:off x="1779" y="3530"/>
              <a:ext cx="65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9" name="Equation" r:id="rId10" imgW="533169" imgH="228501" progId="Equation.DSMT4">
                      <p:embed/>
                    </p:oleObj>
                  </mc:Choice>
                  <mc:Fallback>
                    <p:oleObj name="Equation" r:id="rId10" imgW="533169" imgH="228501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9" y="3530"/>
                            <a:ext cx="65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5250" y="381000"/>
            <a:ext cx="49450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3.5.2 </a:t>
            </a:r>
            <a:r>
              <a:rPr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场源对导体球面的镜像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0038" y="928688"/>
            <a:ext cx="496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点电荷对接地导体球面的镜像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323850" y="2470150"/>
            <a:ext cx="4752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ym typeface="Symbol" pitchFamily="18" charset="2"/>
              </a:rPr>
              <a:t>    </a:t>
            </a:r>
            <a:r>
              <a:rPr kumimoji="1" lang="zh-CN" altLang="en-US" b="1">
                <a:sym typeface="Symbol" pitchFamily="18" charset="2"/>
              </a:rPr>
              <a:t>球面上的感应电荷可用镜像电荷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’</a:t>
            </a:r>
            <a:r>
              <a:rPr kumimoji="1" lang="zh-CN" altLang="en-US" b="1">
                <a:sym typeface="Symbol" pitchFamily="18" charset="2"/>
              </a:rPr>
              <a:t>来等效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q’</a:t>
            </a:r>
            <a:r>
              <a:rPr kumimoji="1" lang="zh-CN" altLang="en-US" b="1">
                <a:sym typeface="Symbol" pitchFamily="18" charset="2"/>
              </a:rPr>
              <a:t>应位于导体球内，且在点电荷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与球心的连线上，距球心为</a:t>
            </a:r>
            <a:r>
              <a:rPr kumimoji="1" lang="en-US" altLang="zh-CN" b="1" i="1">
                <a:sym typeface="Symbol" pitchFamily="18" charset="2"/>
              </a:rPr>
              <a:t>d’</a:t>
            </a:r>
            <a:r>
              <a:rPr kumimoji="1" lang="zh-CN" altLang="en-US" b="1">
                <a:sym typeface="Symbol" pitchFamily="18" charset="2"/>
              </a:rPr>
              <a:t>，则球外</a:t>
            </a:r>
            <a:r>
              <a:rPr kumimoji="1" lang="en-US" altLang="zh-CN" b="1">
                <a:sym typeface="Symbol" pitchFamily="18" charset="2"/>
              </a:rPr>
              <a:t>P</a:t>
            </a:r>
            <a:r>
              <a:rPr kumimoji="1" lang="zh-CN" altLang="en-US" b="1">
                <a:sym typeface="Symbol" pitchFamily="18" charset="2"/>
              </a:rPr>
              <a:t>点电位：       </a:t>
            </a:r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1331913" y="4387850"/>
          <a:ext cx="28797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22913445" imgH="8526878" progId="Equation.DSMT4">
                  <p:embed/>
                </p:oleObj>
              </mc:Choice>
              <mc:Fallback>
                <p:oleObj name="Equation" r:id="rId3" imgW="22913445" imgH="852687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87850"/>
                        <a:ext cx="28797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1476375" y="5470525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5" imgW="17061127" imgH="3893738" progId="Equation.DSMT4">
                  <p:embed/>
                </p:oleObj>
              </mc:Choice>
              <mc:Fallback>
                <p:oleObj name="Equation" r:id="rId5" imgW="17061127" imgH="389373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70525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60363" y="1447800"/>
            <a:ext cx="47164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点电荷</a:t>
            </a:r>
            <a:r>
              <a:rPr kumimoji="1" lang="en-US" altLang="zh-CN" b="1" i="1">
                <a:solidFill>
                  <a:srgbClr val="0000CC"/>
                </a:solidFill>
                <a:sym typeface="Symbol" pitchFamily="18" charset="2"/>
              </a:rPr>
              <a:t>q 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位于半径为</a:t>
            </a:r>
            <a:r>
              <a:rPr kumimoji="1" lang="en-US" altLang="zh-CN" b="1" i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的接地导体球外</a:t>
            </a:r>
            <a:r>
              <a:rPr kumimoji="1" lang="zh-CN" altLang="en-US" b="1">
                <a:sym typeface="Symbol" pitchFamily="18" charset="2"/>
              </a:rPr>
              <a:t>，距球心为</a:t>
            </a:r>
            <a:r>
              <a:rPr kumimoji="1" lang="en-US" altLang="zh-CN" b="1" i="1">
                <a:sym typeface="Symbol" pitchFamily="18" charset="2"/>
              </a:rPr>
              <a:t>d </a:t>
            </a:r>
            <a:r>
              <a:rPr kumimoji="1" lang="zh-CN" altLang="en-US" b="1">
                <a:sym typeface="Symbol" pitchFamily="18" charset="2"/>
              </a:rPr>
              <a:t>。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65163" y="5907088"/>
            <a:ext cx="6124575" cy="573087"/>
            <a:chOff x="510" y="3708"/>
            <a:chExt cx="3858" cy="361"/>
          </a:xfrm>
        </p:grpSpPr>
        <p:sp>
          <p:nvSpPr>
            <p:cNvPr id="22582" name="Text Box 7"/>
            <p:cNvSpPr txBox="1">
              <a:spLocks noChangeArrowheads="1"/>
            </p:cNvSpPr>
            <p:nvPr/>
          </p:nvSpPr>
          <p:spPr bwMode="auto">
            <a:xfrm>
              <a:off x="510" y="3708"/>
              <a:ext cx="3858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kumimoji="1" lang="zh-CN" altLang="en-US" b="1">
                  <a:sym typeface="Symbol" pitchFamily="18" charset="2"/>
                </a:rPr>
                <a:t>方法：由导体球面上电位为零确定</a:t>
              </a:r>
              <a:r>
                <a:rPr kumimoji="1" lang="zh-CN" altLang="en-US" b="1" i="1">
                  <a:sym typeface="Symbol" pitchFamily="18" charset="2"/>
                </a:rPr>
                <a:t>    </a:t>
              </a:r>
              <a:r>
                <a:rPr kumimoji="1" lang="zh-CN" altLang="en-US" b="1">
                  <a:sym typeface="Symbol" pitchFamily="18" charset="2"/>
                </a:rPr>
                <a:t>和</a:t>
              </a:r>
              <a:r>
                <a:rPr kumimoji="1" lang="en-US" altLang="zh-CN" b="1" i="1">
                  <a:sym typeface="Symbol" pitchFamily="18" charset="2"/>
                </a:rPr>
                <a:t>q</a:t>
              </a:r>
              <a:r>
                <a:rPr kumimoji="1" lang="en-US" altLang="zh-CN" b="1">
                  <a:sym typeface="Symbol" pitchFamily="18" charset="2"/>
                </a:rPr>
                <a:t>′</a:t>
              </a:r>
              <a:r>
                <a:rPr kumimoji="1" lang="zh-CN" altLang="en-US" b="1">
                  <a:sym typeface="Symbol" pitchFamily="18" charset="2"/>
                </a:rPr>
                <a:t>。</a:t>
              </a:r>
            </a:p>
          </p:txBody>
        </p:sp>
        <p:graphicFrame>
          <p:nvGraphicFramePr>
            <p:cNvPr id="22583" name="Object 9"/>
            <p:cNvGraphicFramePr>
              <a:graphicFrameLocks noChangeAspect="1"/>
            </p:cNvGraphicFramePr>
            <p:nvPr/>
          </p:nvGraphicFramePr>
          <p:xfrm>
            <a:off x="3470" y="3796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6" name="Equation" r:id="rId7" imgW="3406222" imgH="3406130" progId="Equation.DSMT4">
                    <p:embed/>
                  </p:oleObj>
                </mc:Choice>
                <mc:Fallback>
                  <p:oleObj name="Equation" r:id="rId7" imgW="3406222" imgH="340613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796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1978" name="Text Box 10"/>
          <p:cNvSpPr txBox="1">
            <a:spLocks noChangeArrowheads="1"/>
          </p:cNvSpPr>
          <p:nvPr/>
        </p:nvSpPr>
        <p:spPr bwMode="auto">
          <a:xfrm>
            <a:off x="427038" y="5340350"/>
            <a:ext cx="111283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问题：</a:t>
            </a:r>
            <a:r>
              <a:rPr kumimoji="1" lang="zh-CN" altLang="en-US">
                <a:sym typeface="Symbol" pitchFamily="18" charset="2"/>
              </a:rPr>
              <a:t> 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292725" y="609600"/>
            <a:ext cx="3779838" cy="2449513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7912100" y="549275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P</a:t>
            </a:r>
          </a:p>
        </p:txBody>
      </p:sp>
      <p:grpSp>
        <p:nvGrpSpPr>
          <p:cNvPr id="22540" name="Group 13"/>
          <p:cNvGrpSpPr>
            <a:grpSpLocks/>
          </p:cNvGrpSpPr>
          <p:nvPr/>
        </p:nvGrpSpPr>
        <p:grpSpPr bwMode="auto">
          <a:xfrm>
            <a:off x="5472113" y="2268538"/>
            <a:ext cx="322262" cy="230187"/>
            <a:chOff x="327" y="2345"/>
            <a:chExt cx="203" cy="145"/>
          </a:xfrm>
        </p:grpSpPr>
        <p:sp>
          <p:nvSpPr>
            <p:cNvPr id="22579" name="Line 14"/>
            <p:cNvSpPr>
              <a:spLocks noChangeShapeType="1"/>
            </p:cNvSpPr>
            <p:nvPr/>
          </p:nvSpPr>
          <p:spPr bwMode="auto">
            <a:xfrm>
              <a:off x="390" y="2346"/>
              <a:ext cx="14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15"/>
            <p:cNvSpPr>
              <a:spLocks noChangeShapeType="1"/>
            </p:cNvSpPr>
            <p:nvPr/>
          </p:nvSpPr>
          <p:spPr bwMode="auto">
            <a:xfrm rot="-5400000">
              <a:off x="324" y="2415"/>
              <a:ext cx="14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16"/>
            <p:cNvSpPr>
              <a:spLocks noChangeShapeType="1"/>
            </p:cNvSpPr>
            <p:nvPr/>
          </p:nvSpPr>
          <p:spPr bwMode="auto">
            <a:xfrm>
              <a:off x="327" y="2490"/>
              <a:ext cx="14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1" name="Oval 18"/>
          <p:cNvSpPr>
            <a:spLocks noChangeArrowheads="1"/>
          </p:cNvSpPr>
          <p:nvPr/>
        </p:nvSpPr>
        <p:spPr bwMode="auto">
          <a:xfrm>
            <a:off x="8318500" y="1825625"/>
            <a:ext cx="147638" cy="149225"/>
          </a:xfrm>
          <a:prstGeom prst="ellipse">
            <a:avLst/>
          </a:prstGeom>
          <a:gradFill rotWithShape="1">
            <a:gsLst>
              <a:gs pos="0">
                <a:srgbClr val="5C0000"/>
              </a:gs>
              <a:gs pos="100000">
                <a:srgbClr val="C6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8424863" y="1851025"/>
            <a:ext cx="0" cy="809625"/>
          </a:xfrm>
          <a:prstGeom prst="line">
            <a:avLst/>
          </a:pr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20"/>
          <p:cNvSpPr txBox="1">
            <a:spLocks noChangeArrowheads="1"/>
          </p:cNvSpPr>
          <p:nvPr/>
        </p:nvSpPr>
        <p:spPr bwMode="auto">
          <a:xfrm>
            <a:off x="8356600" y="1320800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C60000"/>
                </a:solidFill>
              </a:rPr>
              <a:t>q</a:t>
            </a:r>
          </a:p>
        </p:txBody>
      </p:sp>
      <p:sp>
        <p:nvSpPr>
          <p:cNvPr id="22544" name="Oval 21"/>
          <p:cNvSpPr>
            <a:spLocks noChangeArrowheads="1"/>
          </p:cNvSpPr>
          <p:nvPr/>
        </p:nvSpPr>
        <p:spPr bwMode="auto">
          <a:xfrm>
            <a:off x="5688013" y="981075"/>
            <a:ext cx="1800225" cy="1800225"/>
          </a:xfrm>
          <a:prstGeom prst="ellipse">
            <a:avLst/>
          </a:prstGeom>
          <a:gradFill rotWithShape="1">
            <a:gsLst>
              <a:gs pos="0">
                <a:srgbClr val="592F08"/>
              </a:gs>
              <a:gs pos="100000">
                <a:srgbClr val="F88216">
                  <a:alpha val="75998"/>
                </a:srgbClr>
              </a:gs>
            </a:gsLst>
            <a:lin ang="18900000" scaled="1"/>
          </a:gra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 flipV="1">
            <a:off x="6627813" y="1906588"/>
            <a:ext cx="2373312" cy="1587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23"/>
          <p:cNvSpPr>
            <a:spLocks noChangeShapeType="1"/>
          </p:cNvSpPr>
          <p:nvPr/>
        </p:nvSpPr>
        <p:spPr bwMode="auto">
          <a:xfrm flipH="1" flipV="1">
            <a:off x="5903913" y="1331913"/>
            <a:ext cx="720725" cy="57467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 flipV="1">
            <a:off x="6624638" y="1028700"/>
            <a:ext cx="1400175" cy="88741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5"/>
          <p:cNvSpPr>
            <a:spLocks noChangeShapeType="1"/>
          </p:cNvSpPr>
          <p:nvPr/>
        </p:nvSpPr>
        <p:spPr bwMode="auto">
          <a:xfrm flipH="1" flipV="1">
            <a:off x="8067675" y="1033463"/>
            <a:ext cx="293688" cy="820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6"/>
          <p:cNvSpPr>
            <a:spLocks noChangeShapeType="1"/>
          </p:cNvSpPr>
          <p:nvPr/>
        </p:nvSpPr>
        <p:spPr bwMode="auto">
          <a:xfrm>
            <a:off x="6602413" y="1898650"/>
            <a:ext cx="0" cy="8096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6627813" y="2328863"/>
            <a:ext cx="18129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8"/>
          <p:cNvSpPr txBox="1">
            <a:spLocks noChangeArrowheads="1"/>
          </p:cNvSpPr>
          <p:nvPr/>
        </p:nvSpPr>
        <p:spPr bwMode="auto">
          <a:xfrm>
            <a:off x="6048375" y="1403350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a</a:t>
            </a:r>
          </a:p>
        </p:txBody>
      </p:sp>
      <p:sp>
        <p:nvSpPr>
          <p:cNvPr id="22552" name="Text Box 29"/>
          <p:cNvSpPr txBox="1">
            <a:spLocks noChangeArrowheads="1"/>
          </p:cNvSpPr>
          <p:nvPr/>
        </p:nvSpPr>
        <p:spPr bwMode="auto">
          <a:xfrm>
            <a:off x="7272338" y="898525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r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8140700" y="1033463"/>
            <a:ext cx="368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2554" name="Text Box 31"/>
          <p:cNvSpPr txBox="1">
            <a:spLocks noChangeArrowheads="1"/>
          </p:cNvSpPr>
          <p:nvPr/>
        </p:nvSpPr>
        <p:spPr bwMode="auto">
          <a:xfrm>
            <a:off x="7345363" y="2138363"/>
            <a:ext cx="530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d</a:t>
            </a:r>
            <a:endParaRPr lang="en-US" altLang="zh-CN" b="1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92725" y="3284538"/>
            <a:ext cx="3779838" cy="2620962"/>
            <a:chOff x="3334" y="2069"/>
            <a:chExt cx="2381" cy="1651"/>
          </a:xfrm>
        </p:grpSpPr>
        <p:sp>
          <p:nvSpPr>
            <p:cNvPr id="22556" name="Rectangle 33"/>
            <p:cNvSpPr>
              <a:spLocks noChangeArrowheads="1"/>
            </p:cNvSpPr>
            <p:nvPr/>
          </p:nvSpPr>
          <p:spPr bwMode="auto">
            <a:xfrm>
              <a:off x="3334" y="2115"/>
              <a:ext cx="2381" cy="15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Oval 34"/>
            <p:cNvSpPr>
              <a:spLocks noChangeArrowheads="1"/>
            </p:cNvSpPr>
            <p:nvPr/>
          </p:nvSpPr>
          <p:spPr bwMode="auto">
            <a:xfrm>
              <a:off x="5217" y="2925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5C0000"/>
                </a:gs>
                <a:gs pos="100000">
                  <a:srgbClr val="C6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>
              <a:off x="5262" y="2931"/>
              <a:ext cx="0" cy="7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Text Box 36"/>
            <p:cNvSpPr txBox="1">
              <a:spLocks noChangeArrowheads="1"/>
            </p:cNvSpPr>
            <p:nvPr/>
          </p:nvSpPr>
          <p:spPr bwMode="auto">
            <a:xfrm>
              <a:off x="5241" y="2607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C60000"/>
                  </a:solidFill>
                </a:rPr>
                <a:t>q</a:t>
              </a:r>
            </a:p>
          </p:txBody>
        </p:sp>
        <p:sp>
          <p:nvSpPr>
            <p:cNvPr id="22560" name="Text Box 37"/>
            <p:cNvSpPr txBox="1">
              <a:spLocks noChangeArrowheads="1"/>
            </p:cNvSpPr>
            <p:nvPr/>
          </p:nvSpPr>
          <p:spPr bwMode="auto">
            <a:xfrm>
              <a:off x="4969" y="2069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/>
                <a:t>P</a:t>
              </a:r>
            </a:p>
          </p:txBody>
        </p:sp>
        <p:sp>
          <p:nvSpPr>
            <p:cNvPr id="22561" name="Oval 38"/>
            <p:cNvSpPr>
              <a:spLocks noChangeArrowheads="1"/>
            </p:cNvSpPr>
            <p:nvPr/>
          </p:nvSpPr>
          <p:spPr bwMode="auto">
            <a:xfrm>
              <a:off x="3574" y="2387"/>
              <a:ext cx="1134" cy="113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39"/>
            <p:cNvSpPr>
              <a:spLocks noChangeShapeType="1"/>
            </p:cNvSpPr>
            <p:nvPr/>
          </p:nvSpPr>
          <p:spPr bwMode="auto">
            <a:xfrm flipV="1">
              <a:off x="4152" y="2969"/>
              <a:ext cx="1495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40"/>
            <p:cNvSpPr>
              <a:spLocks noChangeShapeType="1"/>
            </p:cNvSpPr>
            <p:nvPr/>
          </p:nvSpPr>
          <p:spPr bwMode="auto">
            <a:xfrm flipV="1">
              <a:off x="4128" y="2380"/>
              <a:ext cx="886" cy="5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41"/>
            <p:cNvSpPr>
              <a:spLocks noChangeShapeType="1"/>
            </p:cNvSpPr>
            <p:nvPr/>
          </p:nvSpPr>
          <p:spPr bwMode="auto">
            <a:xfrm flipV="1">
              <a:off x="4446" y="2426"/>
              <a:ext cx="568" cy="52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42"/>
            <p:cNvSpPr>
              <a:spLocks noChangeShapeType="1"/>
            </p:cNvSpPr>
            <p:nvPr/>
          </p:nvSpPr>
          <p:spPr bwMode="auto">
            <a:xfrm flipH="1" flipV="1">
              <a:off x="5030" y="2396"/>
              <a:ext cx="232" cy="5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43"/>
            <p:cNvSpPr>
              <a:spLocks noChangeShapeType="1"/>
            </p:cNvSpPr>
            <p:nvPr/>
          </p:nvSpPr>
          <p:spPr bwMode="auto">
            <a:xfrm>
              <a:off x="4140" y="2939"/>
              <a:ext cx="0" cy="78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44"/>
            <p:cNvSpPr>
              <a:spLocks noChangeShapeType="1"/>
            </p:cNvSpPr>
            <p:nvPr/>
          </p:nvSpPr>
          <p:spPr bwMode="auto">
            <a:xfrm>
              <a:off x="4409" y="2971"/>
              <a:ext cx="0" cy="59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5"/>
            <p:cNvSpPr>
              <a:spLocks noChangeShapeType="1"/>
            </p:cNvSpPr>
            <p:nvPr/>
          </p:nvSpPr>
          <p:spPr bwMode="auto">
            <a:xfrm>
              <a:off x="4152" y="3242"/>
              <a:ext cx="114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6"/>
            <p:cNvSpPr>
              <a:spLocks noChangeShapeType="1"/>
            </p:cNvSpPr>
            <p:nvPr/>
          </p:nvSpPr>
          <p:spPr bwMode="auto">
            <a:xfrm>
              <a:off x="4137" y="3363"/>
              <a:ext cx="28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7"/>
            <p:cNvSpPr txBox="1">
              <a:spLocks noChangeArrowheads="1"/>
            </p:cNvSpPr>
            <p:nvPr/>
          </p:nvSpPr>
          <p:spPr bwMode="auto">
            <a:xfrm>
              <a:off x="3765" y="2704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2571" name="Text Box 48"/>
            <p:cNvSpPr txBox="1">
              <a:spLocks noChangeArrowheads="1"/>
            </p:cNvSpPr>
            <p:nvPr/>
          </p:nvSpPr>
          <p:spPr bwMode="auto">
            <a:xfrm>
              <a:off x="4446" y="2840"/>
              <a:ext cx="44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7C80"/>
                  </a:solidFill>
                </a:rPr>
                <a:t>q</a:t>
              </a:r>
              <a:r>
                <a:rPr lang="en-US" altLang="zh-CN" b="1" i="1">
                  <a:solidFill>
                    <a:srgbClr val="FF7C80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2" name="Text Box 49"/>
            <p:cNvSpPr txBox="1">
              <a:spLocks noChangeArrowheads="1"/>
            </p:cNvSpPr>
            <p:nvPr/>
          </p:nvSpPr>
          <p:spPr bwMode="auto">
            <a:xfrm>
              <a:off x="4536" y="2296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2573" name="Text Box 50"/>
            <p:cNvSpPr txBox="1">
              <a:spLocks noChangeArrowheads="1"/>
            </p:cNvSpPr>
            <p:nvPr/>
          </p:nvSpPr>
          <p:spPr bwMode="auto">
            <a:xfrm>
              <a:off x="4697" y="2562"/>
              <a:ext cx="54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5A07"/>
                  </a:solidFill>
                </a:rPr>
                <a:t>R</a:t>
              </a:r>
              <a:r>
                <a:rPr lang="en-US" altLang="zh-CN" b="1" i="1">
                  <a:solidFill>
                    <a:srgbClr val="FF5A07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4" name="Text Box 51"/>
            <p:cNvSpPr txBox="1">
              <a:spLocks noChangeArrowheads="1"/>
            </p:cNvSpPr>
            <p:nvPr/>
          </p:nvSpPr>
          <p:spPr bwMode="auto">
            <a:xfrm>
              <a:off x="5105" y="2426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2575" name="Text Box 52"/>
            <p:cNvSpPr txBox="1">
              <a:spLocks noChangeArrowheads="1"/>
            </p:cNvSpPr>
            <p:nvPr/>
          </p:nvSpPr>
          <p:spPr bwMode="auto">
            <a:xfrm>
              <a:off x="4672" y="3203"/>
              <a:ext cx="33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d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22576" name="Oval 53"/>
            <p:cNvSpPr>
              <a:spLocks noChangeArrowheads="1"/>
            </p:cNvSpPr>
            <p:nvPr/>
          </p:nvSpPr>
          <p:spPr bwMode="auto">
            <a:xfrm>
              <a:off x="4370" y="2925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Text Box 54"/>
            <p:cNvSpPr txBox="1">
              <a:spLocks noChangeArrowheads="1"/>
            </p:cNvSpPr>
            <p:nvPr/>
          </p:nvSpPr>
          <p:spPr bwMode="auto">
            <a:xfrm>
              <a:off x="4128" y="3255"/>
              <a:ext cx="44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7C80"/>
                  </a:solidFill>
                </a:rPr>
                <a:t>d</a:t>
              </a:r>
              <a:r>
                <a:rPr lang="en-US" altLang="zh-CN" b="1" i="1">
                  <a:solidFill>
                    <a:srgbClr val="FF7C80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8" name="Line 55"/>
            <p:cNvSpPr>
              <a:spLocks noChangeShapeType="1"/>
            </p:cNvSpPr>
            <p:nvPr/>
          </p:nvSpPr>
          <p:spPr bwMode="auto">
            <a:xfrm flipH="1" flipV="1">
              <a:off x="3674" y="2614"/>
              <a:ext cx="454" cy="36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2" grpId="0"/>
      <p:bldP spid="8519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8"/>
          <p:cNvGrpSpPr>
            <a:grpSpLocks/>
          </p:cNvGrpSpPr>
          <p:nvPr/>
        </p:nvGrpSpPr>
        <p:grpSpPr bwMode="auto">
          <a:xfrm>
            <a:off x="5148263" y="3573463"/>
            <a:ext cx="3744912" cy="2376487"/>
            <a:chOff x="3448" y="345"/>
            <a:chExt cx="2290" cy="1588"/>
          </a:xfrm>
        </p:grpSpPr>
        <p:sp>
          <p:nvSpPr>
            <p:cNvPr id="23564" name="Rectangle 20"/>
            <p:cNvSpPr>
              <a:spLocks noChangeArrowheads="1"/>
            </p:cNvSpPr>
            <p:nvPr/>
          </p:nvSpPr>
          <p:spPr bwMode="auto">
            <a:xfrm>
              <a:off x="3448" y="345"/>
              <a:ext cx="2290" cy="15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65" name="Group 21"/>
            <p:cNvGrpSpPr>
              <a:grpSpLocks/>
            </p:cNvGrpSpPr>
            <p:nvPr/>
          </p:nvGrpSpPr>
          <p:grpSpPr bwMode="auto">
            <a:xfrm>
              <a:off x="3606" y="390"/>
              <a:ext cx="2073" cy="1497"/>
              <a:chOff x="3606" y="436"/>
              <a:chExt cx="2073" cy="1497"/>
            </a:xfrm>
          </p:grpSpPr>
          <p:sp>
            <p:nvSpPr>
              <p:cNvPr id="23566" name="Oval 22"/>
              <p:cNvSpPr>
                <a:spLocks noChangeArrowheads="1"/>
              </p:cNvSpPr>
              <p:nvPr/>
            </p:nvSpPr>
            <p:spPr bwMode="auto">
              <a:xfrm>
                <a:off x="5249" y="1138"/>
                <a:ext cx="93" cy="94"/>
              </a:xfrm>
              <a:prstGeom prst="ellipse">
                <a:avLst/>
              </a:prstGeom>
              <a:gradFill rotWithShape="1">
                <a:gsLst>
                  <a:gs pos="0">
                    <a:srgbClr val="5C0000"/>
                  </a:gs>
                  <a:gs pos="100000">
                    <a:srgbClr val="C600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3"/>
              <p:cNvSpPr>
                <a:spLocks noChangeShapeType="1"/>
              </p:cNvSpPr>
              <p:nvPr/>
            </p:nvSpPr>
            <p:spPr bwMode="auto">
              <a:xfrm>
                <a:off x="5294" y="1144"/>
                <a:ext cx="0" cy="78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Text Box 24"/>
              <p:cNvSpPr txBox="1">
                <a:spLocks noChangeArrowheads="1"/>
              </p:cNvSpPr>
              <p:nvPr/>
            </p:nvSpPr>
            <p:spPr bwMode="auto">
              <a:xfrm>
                <a:off x="5273" y="820"/>
                <a:ext cx="23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C60000"/>
                    </a:solidFill>
                  </a:rPr>
                  <a:t>q</a:t>
                </a:r>
              </a:p>
            </p:txBody>
          </p:sp>
          <p:sp>
            <p:nvSpPr>
              <p:cNvPr id="23569" name="Text Box 25"/>
              <p:cNvSpPr txBox="1">
                <a:spLocks noChangeArrowheads="1"/>
              </p:cNvSpPr>
              <p:nvPr/>
            </p:nvSpPr>
            <p:spPr bwMode="auto">
              <a:xfrm>
                <a:off x="4513" y="436"/>
                <a:ext cx="2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/>
                  <a:t>P</a:t>
                </a:r>
              </a:p>
            </p:txBody>
          </p:sp>
          <p:sp>
            <p:nvSpPr>
              <p:cNvPr id="23570" name="Oval 26"/>
              <p:cNvSpPr>
                <a:spLocks noChangeArrowheads="1"/>
              </p:cNvSpPr>
              <p:nvPr/>
            </p:nvSpPr>
            <p:spPr bwMode="auto">
              <a:xfrm>
                <a:off x="3606" y="600"/>
                <a:ext cx="1134" cy="1134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27"/>
              <p:cNvSpPr>
                <a:spLocks noChangeShapeType="1"/>
              </p:cNvSpPr>
              <p:nvPr/>
            </p:nvSpPr>
            <p:spPr bwMode="auto">
              <a:xfrm flipV="1">
                <a:off x="4184" y="1182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28"/>
              <p:cNvSpPr>
                <a:spLocks noChangeShapeType="1"/>
              </p:cNvSpPr>
              <p:nvPr/>
            </p:nvSpPr>
            <p:spPr bwMode="auto">
              <a:xfrm flipV="1">
                <a:off x="4160" y="709"/>
                <a:ext cx="398" cy="48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29"/>
              <p:cNvSpPr>
                <a:spLocks noChangeShapeType="1"/>
              </p:cNvSpPr>
              <p:nvPr/>
            </p:nvSpPr>
            <p:spPr bwMode="auto">
              <a:xfrm flipV="1">
                <a:off x="4459" y="754"/>
                <a:ext cx="90" cy="39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30"/>
              <p:cNvSpPr>
                <a:spLocks noChangeShapeType="1"/>
              </p:cNvSpPr>
              <p:nvPr/>
            </p:nvSpPr>
            <p:spPr bwMode="auto">
              <a:xfrm flipH="1" flipV="1">
                <a:off x="4558" y="754"/>
                <a:ext cx="718" cy="4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31"/>
              <p:cNvSpPr>
                <a:spLocks noChangeShapeType="1"/>
              </p:cNvSpPr>
              <p:nvPr/>
            </p:nvSpPr>
            <p:spPr bwMode="auto">
              <a:xfrm>
                <a:off x="4172" y="1152"/>
                <a:ext cx="0" cy="781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32"/>
              <p:cNvSpPr>
                <a:spLocks noChangeShapeType="1"/>
              </p:cNvSpPr>
              <p:nvPr/>
            </p:nvSpPr>
            <p:spPr bwMode="auto">
              <a:xfrm>
                <a:off x="4441" y="1184"/>
                <a:ext cx="0" cy="5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33"/>
              <p:cNvSpPr>
                <a:spLocks noChangeShapeType="1"/>
              </p:cNvSpPr>
              <p:nvPr/>
            </p:nvSpPr>
            <p:spPr bwMode="auto">
              <a:xfrm>
                <a:off x="4184" y="1455"/>
                <a:ext cx="114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34"/>
              <p:cNvSpPr>
                <a:spLocks noChangeShapeType="1"/>
              </p:cNvSpPr>
              <p:nvPr/>
            </p:nvSpPr>
            <p:spPr bwMode="auto">
              <a:xfrm>
                <a:off x="4169" y="1576"/>
                <a:ext cx="28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Text Box 35"/>
              <p:cNvSpPr txBox="1">
                <a:spLocks noChangeArrowheads="1"/>
              </p:cNvSpPr>
              <p:nvPr/>
            </p:nvSpPr>
            <p:spPr bwMode="auto">
              <a:xfrm>
                <a:off x="3797" y="917"/>
                <a:ext cx="232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23580" name="Text Box 36"/>
              <p:cNvSpPr txBox="1">
                <a:spLocks noChangeArrowheads="1"/>
              </p:cNvSpPr>
              <p:nvPr/>
            </p:nvSpPr>
            <p:spPr bwMode="auto">
              <a:xfrm>
                <a:off x="4479" y="1053"/>
                <a:ext cx="445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7C80"/>
                    </a:solidFill>
                  </a:rPr>
                  <a:t>q</a:t>
                </a:r>
                <a:r>
                  <a:rPr lang="en-US" altLang="zh-CN" b="1" i="1">
                    <a:solidFill>
                      <a:srgbClr val="FF7C80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3581" name="Text Box 37"/>
              <p:cNvSpPr txBox="1">
                <a:spLocks noChangeArrowheads="1"/>
              </p:cNvSpPr>
              <p:nvPr/>
            </p:nvSpPr>
            <p:spPr bwMode="auto">
              <a:xfrm>
                <a:off x="4149" y="663"/>
                <a:ext cx="2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23582" name="Text Box 38"/>
              <p:cNvSpPr txBox="1">
                <a:spLocks noChangeArrowheads="1"/>
              </p:cNvSpPr>
              <p:nvPr/>
            </p:nvSpPr>
            <p:spPr bwMode="auto">
              <a:xfrm>
                <a:off x="4457" y="845"/>
                <a:ext cx="545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R</a:t>
                </a:r>
                <a:r>
                  <a:rPr lang="en-US" altLang="zh-CN" b="1" i="1">
                    <a:solidFill>
                      <a:srgbClr val="FF5A07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3583" name="Text Box 39"/>
              <p:cNvSpPr txBox="1">
                <a:spLocks noChangeArrowheads="1"/>
              </p:cNvSpPr>
              <p:nvPr/>
            </p:nvSpPr>
            <p:spPr bwMode="auto">
              <a:xfrm>
                <a:off x="4830" y="645"/>
                <a:ext cx="232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23584" name="Text Box 40"/>
              <p:cNvSpPr txBox="1">
                <a:spLocks noChangeArrowheads="1"/>
              </p:cNvSpPr>
              <p:nvPr/>
            </p:nvSpPr>
            <p:spPr bwMode="auto">
              <a:xfrm>
                <a:off x="4705" y="1416"/>
                <a:ext cx="3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d</a:t>
                </a:r>
                <a:endParaRPr lang="en-US" altLang="zh-CN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23585" name="Oval 41"/>
              <p:cNvSpPr>
                <a:spLocks noChangeArrowheads="1"/>
              </p:cNvSpPr>
              <p:nvPr/>
            </p:nvSpPr>
            <p:spPr bwMode="auto">
              <a:xfrm>
                <a:off x="4402" y="1138"/>
                <a:ext cx="93" cy="94"/>
              </a:xfrm>
              <a:prstGeom prst="ellipse">
                <a:avLst/>
              </a:prstGeom>
              <a:gradFill rotWithShape="1">
                <a:gsLst>
                  <a:gs pos="0">
                    <a:srgbClr val="76393B"/>
                  </a:gs>
                  <a:gs pos="100000">
                    <a:srgbClr val="FF7C8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6" name="Text Box 42"/>
              <p:cNvSpPr txBox="1">
                <a:spLocks noChangeArrowheads="1"/>
              </p:cNvSpPr>
              <p:nvPr/>
            </p:nvSpPr>
            <p:spPr bwMode="auto">
              <a:xfrm>
                <a:off x="4160" y="1480"/>
                <a:ext cx="446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7C80"/>
                    </a:solidFill>
                  </a:rPr>
                  <a:t>d</a:t>
                </a:r>
                <a:r>
                  <a:rPr lang="en-US" altLang="zh-CN" b="1" i="1">
                    <a:solidFill>
                      <a:srgbClr val="FF5A07"/>
                    </a:solidFill>
                  </a:rPr>
                  <a:t>'</a:t>
                </a:r>
              </a:p>
            </p:txBody>
          </p:sp>
          <p:sp>
            <p:nvSpPr>
              <p:cNvPr id="23587" name="Line 43"/>
              <p:cNvSpPr>
                <a:spLocks noChangeShapeType="1"/>
              </p:cNvSpPr>
              <p:nvPr/>
            </p:nvSpPr>
            <p:spPr bwMode="auto">
              <a:xfrm flipH="1" flipV="1">
                <a:off x="3706" y="827"/>
                <a:ext cx="454" cy="36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555" name="Object 50"/>
          <p:cNvGraphicFramePr>
            <a:graphicFrameLocks noChangeAspect="1"/>
          </p:cNvGraphicFramePr>
          <p:nvPr/>
        </p:nvGraphicFramePr>
        <p:xfrm>
          <a:off x="496888" y="506413"/>
          <a:ext cx="8253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3" imgW="4521200" imgH="482600" progId="Equation.DSMT4">
                  <p:embed/>
                </p:oleObj>
              </mc:Choice>
              <mc:Fallback>
                <p:oleObj name="Equation" r:id="rId3" imgW="4521200" imgH="482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06413"/>
                        <a:ext cx="8253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43" name="Object 51"/>
          <p:cNvGraphicFramePr>
            <a:graphicFrameLocks noChangeAspect="1"/>
          </p:cNvGraphicFramePr>
          <p:nvPr/>
        </p:nvGraphicFramePr>
        <p:xfrm>
          <a:off x="777875" y="1803400"/>
          <a:ext cx="6056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5" imgW="3035300" imgH="431800" progId="Equation.DSMT4">
                  <p:embed/>
                </p:oleObj>
              </mc:Choice>
              <mc:Fallback>
                <p:oleObj name="Equation" r:id="rId5" imgW="3035300" imgH="431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803400"/>
                        <a:ext cx="60563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44" name="Object 52"/>
          <p:cNvGraphicFramePr>
            <a:graphicFrameLocks noChangeAspect="1"/>
          </p:cNvGraphicFramePr>
          <p:nvPr/>
        </p:nvGraphicFramePr>
        <p:xfrm>
          <a:off x="747713" y="2747963"/>
          <a:ext cx="7289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7" imgW="3251200" imgH="228600" progId="Equation.DSMT4">
                  <p:embed/>
                </p:oleObj>
              </mc:Choice>
              <mc:Fallback>
                <p:oleObj name="Equation" r:id="rId7" imgW="325120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747963"/>
                        <a:ext cx="72898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45" name="Object 53"/>
          <p:cNvGraphicFramePr>
            <a:graphicFrameLocks noChangeAspect="1"/>
          </p:cNvGraphicFramePr>
          <p:nvPr/>
        </p:nvGraphicFramePr>
        <p:xfrm>
          <a:off x="776288" y="3879850"/>
          <a:ext cx="39941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9" imgW="1930400" imgH="482600" progId="Equation.DSMT4">
                  <p:embed/>
                </p:oleObj>
              </mc:Choice>
              <mc:Fallback>
                <p:oleObj name="Equation" r:id="rId9" imgW="1930400" imgH="482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879850"/>
                        <a:ext cx="39941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46" name="Object 54"/>
          <p:cNvGraphicFramePr>
            <a:graphicFrameLocks noChangeAspect="1"/>
          </p:cNvGraphicFramePr>
          <p:nvPr/>
        </p:nvGraphicFramePr>
        <p:xfrm>
          <a:off x="1395413" y="5360988"/>
          <a:ext cx="31162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1" imgW="1270000" imgH="419100" progId="Equation.DSMT4">
                  <p:embed/>
                </p:oleObj>
              </mc:Choice>
              <mc:Fallback>
                <p:oleObj name="Equation" r:id="rId11" imgW="1270000" imgH="4191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5360988"/>
                        <a:ext cx="3116262" cy="1028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47" name="Text Box 55"/>
          <p:cNvSpPr txBox="1">
            <a:spLocks noChangeArrowheads="1"/>
          </p:cNvSpPr>
          <p:nvPr/>
        </p:nvSpPr>
        <p:spPr bwMode="auto">
          <a:xfrm>
            <a:off x="663575" y="1433513"/>
            <a:ext cx="628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由于导体接地，在球面</a:t>
            </a:r>
            <a:r>
              <a:rPr lang="en-US" altLang="zh-CN" b="1"/>
              <a:t>r=a</a:t>
            </a:r>
            <a:r>
              <a:rPr lang="zh-CN" altLang="en-US" b="1"/>
              <a:t>处，</a:t>
            </a:r>
            <a:r>
              <a:rPr lang="zh-CN" altLang="en-US" b="1">
                <a:sym typeface="Symbol" pitchFamily="18" charset="2"/>
              </a:rPr>
              <a:t></a:t>
            </a:r>
            <a:r>
              <a:rPr lang="en-US" altLang="zh-CN" b="1">
                <a:sym typeface="Symbol" pitchFamily="18" charset="2"/>
              </a:rPr>
              <a:t>=0, </a:t>
            </a:r>
            <a:r>
              <a:rPr lang="zh-CN" altLang="en-US" b="1">
                <a:sym typeface="Symbol" pitchFamily="18" charset="2"/>
              </a:rPr>
              <a:t>即</a:t>
            </a:r>
          </a:p>
        </p:txBody>
      </p:sp>
      <p:sp>
        <p:nvSpPr>
          <p:cNvPr id="853048" name="Text Box 56"/>
          <p:cNvSpPr txBox="1">
            <a:spLocks noChangeArrowheads="1"/>
          </p:cNvSpPr>
          <p:nvPr/>
        </p:nvSpPr>
        <p:spPr bwMode="auto">
          <a:xfrm>
            <a:off x="663575" y="3344863"/>
            <a:ext cx="432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因上式对任意</a:t>
            </a:r>
            <a:r>
              <a:rPr lang="zh-CN" altLang="en-US" b="1">
                <a:sym typeface="Symbol" pitchFamily="18" charset="2"/>
              </a:rPr>
              <a:t>都成立，所以有</a:t>
            </a:r>
          </a:p>
        </p:txBody>
      </p:sp>
      <p:sp>
        <p:nvSpPr>
          <p:cNvPr id="853049" name="Text Box 57"/>
          <p:cNvSpPr txBox="1">
            <a:spLocks noChangeArrowheads="1"/>
          </p:cNvSpPr>
          <p:nvPr/>
        </p:nvSpPr>
        <p:spPr bwMode="auto">
          <a:xfrm>
            <a:off x="679450" y="483235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由此解得</a:t>
            </a:r>
          </a:p>
        </p:txBody>
      </p:sp>
      <p:sp>
        <p:nvSpPr>
          <p:cNvPr id="23563" name="Text Box 58"/>
          <p:cNvSpPr txBox="1">
            <a:spLocks noChangeArrowheads="1"/>
          </p:cNvSpPr>
          <p:nvPr/>
        </p:nvSpPr>
        <p:spPr bwMode="auto">
          <a:xfrm>
            <a:off x="6443663" y="4430713"/>
            <a:ext cx="303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1800" i="1">
                <a:sym typeface="Symbol" pitchFamily="18" charset="2"/>
              </a:rPr>
              <a:t>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47" grpId="0"/>
      <p:bldP spid="853048" grpId="0"/>
      <p:bldP spid="8530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Text Box 3"/>
          <p:cNvSpPr txBox="1">
            <a:spLocks noChangeArrowheads="1"/>
          </p:cNvSpPr>
          <p:nvPr/>
        </p:nvSpPr>
        <p:spPr bwMode="auto">
          <a:xfrm>
            <a:off x="296863" y="1679575"/>
            <a:ext cx="8572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  当有电荷存在于导体或介质表面附近时，其表面会出现感应电荷或极化电荷，这些电荷将影响空间电场的分布。</a:t>
            </a:r>
            <a:endParaRPr kumimoji="1" lang="en-US" altLang="zh-CN" b="1">
              <a:latin typeface="楷体_GB231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如何计算电场和电位的空间分布？　</a:t>
            </a:r>
            <a:endParaRPr kumimoji="1" lang="zh-CN" altLang="en-US" b="1">
              <a:latin typeface="楷体_GB2312"/>
              <a:sym typeface="Symbol" pitchFamily="18" charset="2"/>
            </a:endParaRPr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296863" y="5187950"/>
            <a:ext cx="30956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能否用等效电荷</a:t>
            </a:r>
            <a:r>
              <a:rPr lang="en-US" altLang="zh-CN" b="1" i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q’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替代感应电荷的作用？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66688" y="1120775"/>
            <a:ext cx="2746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问题的提出</a:t>
            </a:r>
          </a:p>
        </p:txBody>
      </p:sp>
      <p:sp>
        <p:nvSpPr>
          <p:cNvPr id="842758" name="Text Box 6"/>
          <p:cNvSpPr txBox="1">
            <a:spLocks noChangeArrowheads="1"/>
          </p:cNvSpPr>
          <p:nvPr/>
        </p:nvSpPr>
        <p:spPr bwMode="auto">
          <a:xfrm>
            <a:off x="266700" y="3230563"/>
            <a:ext cx="31686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2"/>
              </a:buBlip>
            </a:pPr>
            <a:r>
              <a:rPr kumimoji="1" lang="zh-CN" altLang="en-US" b="1">
                <a:latin typeface="楷体_GB2312"/>
              </a:rPr>
              <a:t> 实例</a:t>
            </a:r>
            <a:r>
              <a:rPr kumimoji="1" lang="en-US" altLang="zh-CN" b="1">
                <a:latin typeface="楷体_GB2312"/>
              </a:rPr>
              <a:t>: </a:t>
            </a:r>
            <a:r>
              <a:rPr kumimoji="1" lang="en-US" altLang="zh-CN" b="1">
                <a:latin typeface="楷体_GB2312"/>
                <a:sym typeface="Symbol" pitchFamily="18" charset="2"/>
              </a:rPr>
              <a:t>1</a:t>
            </a:r>
            <a:r>
              <a:rPr kumimoji="1" lang="zh-CN" altLang="en-US" b="1">
                <a:latin typeface="楷体_GB2312"/>
                <a:sym typeface="Symbol" pitchFamily="18" charset="2"/>
              </a:rPr>
              <a:t>）接地导体板附近有一个点电荷</a:t>
            </a:r>
            <a:r>
              <a:rPr kumimoji="1" lang="en-US" altLang="zh-CN" b="1" i="1">
                <a:latin typeface="楷体_GB2312"/>
                <a:sym typeface="Symbol" pitchFamily="18" charset="2"/>
              </a:rPr>
              <a:t>q</a:t>
            </a:r>
            <a:r>
              <a:rPr kumimoji="1" lang="zh-CN" altLang="en-US" b="1">
                <a:latin typeface="楷体_GB2312"/>
                <a:sym typeface="Symbol" pitchFamily="18" charset="2"/>
              </a:rPr>
              <a:t>，如何计算导体上方空间电位和电场？</a:t>
            </a:r>
          </a:p>
        </p:txBody>
      </p:sp>
      <p:sp>
        <p:nvSpPr>
          <p:cNvPr id="842759" name="Rectangle 7"/>
          <p:cNvSpPr>
            <a:spLocks noChangeArrowheads="1"/>
          </p:cNvSpPr>
          <p:nvPr/>
        </p:nvSpPr>
        <p:spPr bwMode="auto">
          <a:xfrm>
            <a:off x="3656013" y="3319463"/>
            <a:ext cx="5400675" cy="27352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2760" name="Text Box 8"/>
          <p:cNvSpPr txBox="1">
            <a:spLocks noChangeArrowheads="1"/>
          </p:cNvSpPr>
          <p:nvPr/>
        </p:nvSpPr>
        <p:spPr bwMode="auto">
          <a:xfrm>
            <a:off x="6518275" y="3446463"/>
            <a:ext cx="3698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latin typeface="楷体_GB2312"/>
              </a:rPr>
              <a:t>q</a:t>
            </a:r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6534150" y="5335588"/>
            <a:ext cx="6492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latin typeface="楷体_GB2312"/>
              </a:rPr>
              <a:t>q′</a:t>
            </a:r>
          </a:p>
        </p:txBody>
      </p:sp>
      <p:sp>
        <p:nvSpPr>
          <p:cNvPr id="842762" name="Text Box 10"/>
          <p:cNvSpPr txBox="1">
            <a:spLocks noChangeArrowheads="1"/>
          </p:cNvSpPr>
          <p:nvPr/>
        </p:nvSpPr>
        <p:spPr bwMode="auto">
          <a:xfrm>
            <a:off x="3663950" y="3455988"/>
            <a:ext cx="2360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非均匀感应电荷</a:t>
            </a:r>
          </a:p>
        </p:txBody>
      </p:sp>
      <p:cxnSp>
        <p:nvCxnSpPr>
          <p:cNvPr id="842763" name="AutoShape 11"/>
          <p:cNvCxnSpPr>
            <a:cxnSpLocks noChangeShapeType="1"/>
          </p:cNvCxnSpPr>
          <p:nvPr/>
        </p:nvCxnSpPr>
        <p:spPr bwMode="auto">
          <a:xfrm rot="16200000" flipH="1">
            <a:off x="4809332" y="3999706"/>
            <a:ext cx="633412" cy="587375"/>
          </a:xfrm>
          <a:prstGeom prst="curvedConnector3">
            <a:avLst>
              <a:gd name="adj1" fmla="val 49875"/>
            </a:avLst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2764" name="Text Box 12"/>
          <p:cNvSpPr txBox="1">
            <a:spLocks noChangeArrowheads="1"/>
          </p:cNvSpPr>
          <p:nvPr/>
        </p:nvSpPr>
        <p:spPr bwMode="auto">
          <a:xfrm>
            <a:off x="3995738" y="5461000"/>
            <a:ext cx="1463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等效电荷</a:t>
            </a:r>
          </a:p>
        </p:txBody>
      </p:sp>
      <p:cxnSp>
        <p:nvCxnSpPr>
          <p:cNvPr id="842765" name="AutoShape 13"/>
          <p:cNvCxnSpPr>
            <a:cxnSpLocks noChangeShapeType="1"/>
          </p:cNvCxnSpPr>
          <p:nvPr/>
        </p:nvCxnSpPr>
        <p:spPr bwMode="auto">
          <a:xfrm flipV="1">
            <a:off x="5413375" y="5668963"/>
            <a:ext cx="900113" cy="365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06863" y="4641850"/>
            <a:ext cx="4616450" cy="14288"/>
            <a:chOff x="741" y="3141"/>
            <a:chExt cx="2908" cy="9"/>
          </a:xfrm>
        </p:grpSpPr>
        <p:sp>
          <p:nvSpPr>
            <p:cNvPr id="6168" name="Line 15"/>
            <p:cNvSpPr>
              <a:spLocks noChangeShapeType="1"/>
            </p:cNvSpPr>
            <p:nvPr/>
          </p:nvSpPr>
          <p:spPr bwMode="auto">
            <a:xfrm>
              <a:off x="2154" y="314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69" name="Group 16"/>
            <p:cNvGrpSpPr>
              <a:grpSpLocks/>
            </p:cNvGrpSpPr>
            <p:nvPr/>
          </p:nvGrpSpPr>
          <p:grpSpPr bwMode="auto">
            <a:xfrm>
              <a:off x="741" y="3144"/>
              <a:ext cx="1363" cy="6"/>
              <a:chOff x="741" y="3117"/>
              <a:chExt cx="1363" cy="6"/>
            </a:xfrm>
          </p:grpSpPr>
          <p:sp>
            <p:nvSpPr>
              <p:cNvPr id="6178" name="Line 17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Line 18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Line 19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1" name="Line 20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Line 21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Line 22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Line 23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70" name="Group 24"/>
            <p:cNvGrpSpPr>
              <a:grpSpLocks/>
            </p:cNvGrpSpPr>
            <p:nvPr/>
          </p:nvGrpSpPr>
          <p:grpSpPr bwMode="auto">
            <a:xfrm flipH="1">
              <a:off x="2286" y="3141"/>
              <a:ext cx="1363" cy="6"/>
              <a:chOff x="741" y="3117"/>
              <a:chExt cx="1363" cy="6"/>
            </a:xfrm>
          </p:grpSpPr>
          <p:sp>
            <p:nvSpPr>
              <p:cNvPr id="6171" name="Line 25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26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27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Line 28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Line 29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Line 30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Line 31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090988" y="4705350"/>
            <a:ext cx="4645025" cy="442913"/>
            <a:chOff x="731" y="3181"/>
            <a:chExt cx="2926" cy="279"/>
          </a:xfrm>
        </p:grpSpPr>
        <p:grpSp>
          <p:nvGrpSpPr>
            <p:cNvPr id="6164" name="Group 33"/>
            <p:cNvGrpSpPr>
              <a:grpSpLocks/>
            </p:cNvGrpSpPr>
            <p:nvPr/>
          </p:nvGrpSpPr>
          <p:grpSpPr bwMode="auto">
            <a:xfrm>
              <a:off x="832" y="3252"/>
              <a:ext cx="205" cy="208"/>
              <a:chOff x="832" y="3252"/>
              <a:chExt cx="205" cy="208"/>
            </a:xfrm>
          </p:grpSpPr>
          <p:sp>
            <p:nvSpPr>
              <p:cNvPr id="6166" name="Line 34"/>
              <p:cNvSpPr>
                <a:spLocks noChangeShapeType="1"/>
              </p:cNvSpPr>
              <p:nvPr/>
            </p:nvSpPr>
            <p:spPr bwMode="auto">
              <a:xfrm>
                <a:off x="938" y="3252"/>
                <a:ext cx="0" cy="20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35"/>
              <p:cNvSpPr>
                <a:spLocks noChangeShapeType="1"/>
              </p:cNvSpPr>
              <p:nvPr/>
            </p:nvSpPr>
            <p:spPr bwMode="auto">
              <a:xfrm rot="-5400000">
                <a:off x="935" y="3357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5" name="Rectangle 36"/>
            <p:cNvSpPr>
              <a:spLocks noChangeArrowheads="1"/>
            </p:cNvSpPr>
            <p:nvPr/>
          </p:nvSpPr>
          <p:spPr bwMode="auto">
            <a:xfrm>
              <a:off x="731" y="3181"/>
              <a:ext cx="2926" cy="101"/>
            </a:xfrm>
            <a:prstGeom prst="rect">
              <a:avLst/>
            </a:prstGeom>
            <a:solidFill>
              <a:srgbClr val="6B6B6B"/>
            </a:solidFill>
            <a:ln w="9525">
              <a:solidFill>
                <a:srgbClr val="A5A1A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359525" y="3467100"/>
            <a:ext cx="152400" cy="2533650"/>
            <a:chOff x="2160" y="2294"/>
            <a:chExt cx="96" cy="1664"/>
          </a:xfrm>
        </p:grpSpPr>
        <p:sp>
          <p:nvSpPr>
            <p:cNvPr id="6162" name="Oval 38"/>
            <p:cNvSpPr>
              <a:spLocks noChangeArrowheads="1"/>
            </p:cNvSpPr>
            <p:nvPr/>
          </p:nvSpPr>
          <p:spPr bwMode="auto">
            <a:xfrm>
              <a:off x="2160" y="3693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endParaRPr lang="zh-CN" altLang="zh-CN">
                <a:latin typeface="楷体_GB2312"/>
              </a:endParaRPr>
            </a:p>
          </p:txBody>
        </p:sp>
        <p:sp>
          <p:nvSpPr>
            <p:cNvPr id="6163" name="Line 39"/>
            <p:cNvSpPr>
              <a:spLocks noChangeShapeType="1"/>
            </p:cNvSpPr>
            <p:nvPr/>
          </p:nvSpPr>
          <p:spPr bwMode="auto">
            <a:xfrm>
              <a:off x="2212" y="2294"/>
              <a:ext cx="0" cy="1664"/>
            </a:xfrm>
            <a:prstGeom prst="line">
              <a:avLst/>
            </a:prstGeom>
            <a:noFill/>
            <a:ln w="9525">
              <a:solidFill>
                <a:srgbClr val="5739C7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2792" name="Oval 40"/>
          <p:cNvSpPr>
            <a:spLocks noChangeArrowheads="1"/>
          </p:cNvSpPr>
          <p:nvPr/>
        </p:nvSpPr>
        <p:spPr bwMode="auto">
          <a:xfrm>
            <a:off x="6375400" y="3698875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>
              <a:latin typeface="楷体_GB2312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485900" y="473075"/>
            <a:ext cx="6062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3.5    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镜像法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(the method of images)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 autoUpdateAnimBg="0"/>
      <p:bldP spid="842756" grpId="0" autoUpdateAnimBg="0"/>
      <p:bldP spid="842758" grpId="0" build="p" autoUpdateAnimBg="0"/>
      <p:bldP spid="842759" grpId="0" animBg="1"/>
      <p:bldP spid="842760" grpId="0" autoUpdateAnimBg="0"/>
      <p:bldP spid="842761" grpId="0" autoUpdateAnimBg="0"/>
      <p:bldP spid="842762" grpId="0" autoUpdateAnimBg="0"/>
      <p:bldP spid="842764" grpId="0" autoUpdateAnimBg="0"/>
      <p:bldP spid="84279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018" name="Object 2"/>
          <p:cNvGraphicFramePr>
            <a:graphicFrameLocks noChangeAspect="1"/>
          </p:cNvGraphicFramePr>
          <p:nvPr/>
        </p:nvGraphicFramePr>
        <p:xfrm>
          <a:off x="539750" y="981075"/>
          <a:ext cx="8280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88750080" imgH="10721330" progId="Equation.DSMT4">
                  <p:embed/>
                </p:oleObj>
              </mc:Choice>
              <mc:Fallback>
                <p:oleObj name="Equation" r:id="rId3" imgW="88750080" imgH="1072133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8280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19" name="Object 3"/>
          <p:cNvGraphicFramePr>
            <a:graphicFrameLocks noChangeAspect="1"/>
          </p:cNvGraphicFramePr>
          <p:nvPr/>
        </p:nvGraphicFramePr>
        <p:xfrm>
          <a:off x="1331913" y="2595563"/>
          <a:ext cx="57610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55100115" imgH="9989918" progId="Equation.DSMT4">
                  <p:embed/>
                </p:oleObj>
              </mc:Choice>
              <mc:Fallback>
                <p:oleObj name="Equation" r:id="rId5" imgW="55100115" imgH="9989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95563"/>
                        <a:ext cx="576103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/>
        </p:nvGraphicFramePr>
        <p:xfrm>
          <a:off x="315913" y="4230688"/>
          <a:ext cx="83550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7" imgW="77289686" imgH="8526878" progId="Equation.DSMT4">
                  <p:embed/>
                </p:oleObj>
              </mc:Choice>
              <mc:Fallback>
                <p:oleObj name="Equation" r:id="rId7" imgW="77289686" imgH="852687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230688"/>
                        <a:ext cx="83550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269875" y="5233988"/>
            <a:ext cx="853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/>
              <a:t>可见，导体球面上的总感应电荷也与所设置的镜像电荷相等。</a:t>
            </a:r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323850" y="45085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球外场点的电位</a:t>
            </a:r>
          </a:p>
        </p:txBody>
      </p:sp>
      <p:sp>
        <p:nvSpPr>
          <p:cNvPr id="854023" name="Rectangle 7"/>
          <p:cNvSpPr>
            <a:spLocks noChangeArrowheads="1"/>
          </p:cNvSpPr>
          <p:nvPr/>
        </p:nvSpPr>
        <p:spPr bwMode="auto">
          <a:xfrm>
            <a:off x="395288" y="3644900"/>
            <a:ext cx="481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导体球面上的总感应电荷为</a:t>
            </a:r>
          </a:p>
        </p:txBody>
      </p:sp>
      <p:sp>
        <p:nvSpPr>
          <p:cNvPr id="854024" name="Rectangle 8"/>
          <p:cNvSpPr>
            <a:spLocks noChangeArrowheads="1"/>
          </p:cNvSpPr>
          <p:nvPr/>
        </p:nvSpPr>
        <p:spPr bwMode="auto">
          <a:xfrm>
            <a:off x="395288" y="20605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球面上的感应电荷面密度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/>
      <p:bldP spid="854022" grpId="0"/>
      <p:bldP spid="854023" grpId="0"/>
      <p:bldP spid="8540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528638"/>
            <a:ext cx="6813550" cy="5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639763" y="715963"/>
            <a:ext cx="554037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电场分布图示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043" name="Object 3"/>
          <p:cNvGraphicFramePr>
            <a:graphicFrameLocks noChangeAspect="1"/>
          </p:cNvGraphicFramePr>
          <p:nvPr/>
        </p:nvGraphicFramePr>
        <p:xfrm>
          <a:off x="750888" y="4437063"/>
          <a:ext cx="16414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" imgW="13159725" imgH="7795250" progId="Equation.DSMT4">
                  <p:embed/>
                </p:oleObj>
              </mc:Choice>
              <mc:Fallback>
                <p:oleObj name="Equation" r:id="rId3" imgW="13159725" imgH="77952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37063"/>
                        <a:ext cx="1641475" cy="973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57091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如图所示，接地空心导体球壳的内半径为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、外半径为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点电荷</a:t>
            </a:r>
            <a:r>
              <a:rPr kumimoji="1" lang="en-US" altLang="zh-CN" b="1" i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q 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位于球壳内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，与球心相距为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&lt; 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190500" y="1484313"/>
            <a:ext cx="4767263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由于球壳接地，感应电荷分布在球壳的内表面上。与镜像电荷</a:t>
            </a:r>
            <a:r>
              <a:rPr kumimoji="1" lang="en-US" altLang="zh-CN" b="1" i="1">
                <a:sym typeface="Symbol" pitchFamily="18" charset="2"/>
              </a:rPr>
              <a:t>q </a:t>
            </a:r>
            <a:r>
              <a:rPr kumimoji="1" lang="zh-CN" altLang="en-US" b="1">
                <a:sym typeface="Symbol" pitchFamily="18" charset="2"/>
              </a:rPr>
              <a:t>应位于导体球壳外，且在点电荷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与球心的连线的延长线上。与点荷位于接地导体球外同样的分析，可得到</a:t>
            </a:r>
          </a:p>
        </p:txBody>
      </p:sp>
      <p:graphicFrame>
        <p:nvGraphicFramePr>
          <p:cNvPr id="855046" name="Object 6"/>
          <p:cNvGraphicFramePr>
            <a:graphicFrameLocks noChangeAspect="1"/>
          </p:cNvGraphicFramePr>
          <p:nvPr/>
        </p:nvGraphicFramePr>
        <p:xfrm>
          <a:off x="2987675" y="4437063"/>
          <a:ext cx="116046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5" imgW="9745945" imgH="8039054" progId="Equation.DSMT4">
                  <p:embed/>
                </p:oleObj>
              </mc:Choice>
              <mc:Fallback>
                <p:oleObj name="Equation" r:id="rId5" imgW="9745945" imgH="803905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1160463" cy="957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95288" y="5570538"/>
            <a:ext cx="82804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ym typeface="Symbol" pitchFamily="18" charset="2"/>
              </a:rPr>
              <a:t>|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b="1">
                <a:sym typeface="Symbol" pitchFamily="18" charset="2"/>
              </a:rPr>
              <a:t>|&gt;|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>
                <a:sym typeface="Symbol" pitchFamily="18" charset="2"/>
              </a:rPr>
              <a:t>|</a:t>
            </a:r>
            <a:r>
              <a:rPr kumimoji="1" lang="zh-CN" altLang="en-US" b="1">
                <a:sym typeface="Symbol" pitchFamily="18" charset="2"/>
              </a:rPr>
              <a:t>，可见镜像电荷的电荷量大于点电荷的电荷量。</a:t>
            </a:r>
          </a:p>
        </p:txBody>
      </p: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5005388" y="2060575"/>
            <a:ext cx="3887787" cy="2952750"/>
            <a:chOff x="3243" y="1298"/>
            <a:chExt cx="2449" cy="1860"/>
          </a:xfrm>
        </p:grpSpPr>
        <p:sp>
          <p:nvSpPr>
            <p:cNvPr id="26658" name="Rectangle 9"/>
            <p:cNvSpPr>
              <a:spLocks noChangeArrowheads="1"/>
            </p:cNvSpPr>
            <p:nvPr/>
          </p:nvSpPr>
          <p:spPr bwMode="auto">
            <a:xfrm>
              <a:off x="3243" y="1298"/>
              <a:ext cx="2449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59" name="Group 10"/>
            <p:cNvGrpSpPr>
              <a:grpSpLocks/>
            </p:cNvGrpSpPr>
            <p:nvPr/>
          </p:nvGrpSpPr>
          <p:grpSpPr bwMode="auto">
            <a:xfrm>
              <a:off x="3425" y="1480"/>
              <a:ext cx="2222" cy="1451"/>
              <a:chOff x="3286" y="1344"/>
              <a:chExt cx="2222" cy="1451"/>
            </a:xfrm>
          </p:grpSpPr>
          <p:sp>
            <p:nvSpPr>
              <p:cNvPr id="26660" name="AutoShape 11" descr="宽上对角线"/>
              <p:cNvSpPr>
                <a:spLocks noChangeAspect="1" noChangeArrowheads="1"/>
              </p:cNvSpPr>
              <p:nvPr/>
            </p:nvSpPr>
            <p:spPr bwMode="auto">
              <a:xfrm>
                <a:off x="3297" y="1344"/>
                <a:ext cx="1451" cy="1451"/>
              </a:xfrm>
              <a:custGeom>
                <a:avLst/>
                <a:gdLst>
                  <a:gd name="T0" fmla="*/ 49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9 h 21600"/>
                  <a:gd name="T6" fmla="*/ 14 w 21600"/>
                  <a:gd name="T7" fmla="*/ 83 h 21600"/>
                  <a:gd name="T8" fmla="*/ 49 w 21600"/>
                  <a:gd name="T9" fmla="*/ 97 h 21600"/>
                  <a:gd name="T10" fmla="*/ 83 w 21600"/>
                  <a:gd name="T11" fmla="*/ 83 h 21600"/>
                  <a:gd name="T12" fmla="*/ 97 w 21600"/>
                  <a:gd name="T13" fmla="*/ 49 h 21600"/>
                  <a:gd name="T14" fmla="*/ 83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6 w 21600"/>
                  <a:gd name="T25" fmla="*/ 3156 h 21600"/>
                  <a:gd name="T26" fmla="*/ 18444 w 21600"/>
                  <a:gd name="T27" fmla="*/ 1844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55" y="10800"/>
                    </a:moveTo>
                    <a:cubicBezTo>
                      <a:pt x="1855" y="15740"/>
                      <a:pt x="5860" y="19745"/>
                      <a:pt x="10800" y="19745"/>
                    </a:cubicBezTo>
                    <a:cubicBezTo>
                      <a:pt x="15740" y="19745"/>
                      <a:pt x="19745" y="15740"/>
                      <a:pt x="19745" y="10800"/>
                    </a:cubicBezTo>
                    <a:cubicBezTo>
                      <a:pt x="19745" y="5860"/>
                      <a:pt x="15740" y="1855"/>
                      <a:pt x="10800" y="1855"/>
                    </a:cubicBezTo>
                    <a:cubicBezTo>
                      <a:pt x="5860" y="1855"/>
                      <a:pt x="1855" y="5860"/>
                      <a:pt x="1855" y="10800"/>
                    </a:cubicBezTo>
                    <a:close/>
                  </a:path>
                </a:pathLst>
              </a:custGeom>
              <a:pattFill prst="wdUpDiag">
                <a:fgClr>
                  <a:srgbClr val="5A07FF"/>
                </a:fgClr>
                <a:bgClr>
                  <a:srgbClr val="FFFFFF"/>
                </a:bgClr>
              </a:patt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661" name="Group 12"/>
              <p:cNvGrpSpPr>
                <a:grpSpLocks/>
              </p:cNvGrpSpPr>
              <p:nvPr/>
            </p:nvGrpSpPr>
            <p:grpSpPr bwMode="auto">
              <a:xfrm>
                <a:off x="3286" y="2568"/>
                <a:ext cx="203" cy="145"/>
                <a:chOff x="327" y="2345"/>
                <a:chExt cx="203" cy="145"/>
              </a:xfrm>
            </p:grpSpPr>
            <p:sp>
              <p:nvSpPr>
                <p:cNvPr id="26674" name="Line 13"/>
                <p:cNvSpPr>
                  <a:spLocks noChangeShapeType="1"/>
                </p:cNvSpPr>
                <p:nvPr/>
              </p:nvSpPr>
              <p:spPr bwMode="auto">
                <a:xfrm>
                  <a:off x="390" y="2346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5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324" y="2415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6" name="Line 15"/>
                <p:cNvSpPr>
                  <a:spLocks noChangeShapeType="1"/>
                </p:cNvSpPr>
                <p:nvPr/>
              </p:nvSpPr>
              <p:spPr bwMode="auto">
                <a:xfrm>
                  <a:off x="327" y="2490"/>
                  <a:ext cx="140" cy="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2" name="Line 16"/>
              <p:cNvSpPr>
                <a:spLocks noChangeShapeType="1"/>
              </p:cNvSpPr>
              <p:nvPr/>
            </p:nvSpPr>
            <p:spPr bwMode="auto">
              <a:xfrm flipV="1">
                <a:off x="4013" y="2069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Line 17"/>
              <p:cNvSpPr>
                <a:spLocks noChangeShapeType="1"/>
              </p:cNvSpPr>
              <p:nvPr/>
            </p:nvSpPr>
            <p:spPr bwMode="auto">
              <a:xfrm flipH="1" flipV="1">
                <a:off x="3787" y="1525"/>
                <a:ext cx="239" cy="56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Oval 18"/>
              <p:cNvSpPr>
                <a:spLocks noChangeArrowheads="1"/>
              </p:cNvSpPr>
              <p:nvPr/>
            </p:nvSpPr>
            <p:spPr bwMode="auto">
              <a:xfrm>
                <a:off x="4377" y="2024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19"/>
              <p:cNvSpPr>
                <a:spLocks noChangeShapeType="1"/>
              </p:cNvSpPr>
              <p:nvPr/>
            </p:nvSpPr>
            <p:spPr bwMode="auto">
              <a:xfrm>
                <a:off x="4413" y="2115"/>
                <a:ext cx="9" cy="349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Line 20"/>
              <p:cNvSpPr>
                <a:spLocks noChangeShapeType="1"/>
              </p:cNvSpPr>
              <p:nvPr/>
            </p:nvSpPr>
            <p:spPr bwMode="auto">
              <a:xfrm>
                <a:off x="4046" y="2205"/>
                <a:ext cx="331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Text Box 21"/>
              <p:cNvSpPr txBox="1">
                <a:spLocks noChangeArrowheads="1"/>
              </p:cNvSpPr>
              <p:nvPr/>
            </p:nvSpPr>
            <p:spPr bwMode="auto">
              <a:xfrm>
                <a:off x="3651" y="155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26668" name="Text Box 22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q</a:t>
                </a:r>
              </a:p>
            </p:txBody>
          </p:sp>
          <p:sp>
            <p:nvSpPr>
              <p:cNvPr id="26669" name="Text Box 23"/>
              <p:cNvSpPr txBox="1">
                <a:spLocks noChangeArrowheads="1"/>
              </p:cNvSpPr>
              <p:nvPr/>
            </p:nvSpPr>
            <p:spPr bwMode="auto">
              <a:xfrm>
                <a:off x="4088" y="2160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800000"/>
                    </a:solidFill>
                  </a:rPr>
                  <a:t>d</a:t>
                </a:r>
                <a:endParaRPr lang="en-US" altLang="zh-CN" b="1">
                  <a:solidFill>
                    <a:srgbClr val="800000"/>
                  </a:solidFill>
                </a:endParaRPr>
              </a:p>
            </p:txBody>
          </p:sp>
          <p:sp>
            <p:nvSpPr>
              <p:cNvPr id="26670" name="Text Box 24"/>
              <p:cNvSpPr txBox="1">
                <a:spLocks noChangeArrowheads="1"/>
              </p:cNvSpPr>
              <p:nvPr/>
            </p:nvSpPr>
            <p:spPr bwMode="auto">
              <a:xfrm>
                <a:off x="3787" y="1979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26671" name="Line 25"/>
              <p:cNvSpPr>
                <a:spLocks noChangeShapeType="1"/>
              </p:cNvSpPr>
              <p:nvPr/>
            </p:nvSpPr>
            <p:spPr bwMode="auto">
              <a:xfrm flipH="1" flipV="1">
                <a:off x="3397" y="1671"/>
                <a:ext cx="635" cy="40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26"/>
              <p:cNvSpPr txBox="1">
                <a:spLocks noChangeArrowheads="1"/>
              </p:cNvSpPr>
              <p:nvPr/>
            </p:nvSpPr>
            <p:spPr bwMode="auto">
              <a:xfrm>
                <a:off x="3510" y="184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26673" name="Line 27"/>
              <p:cNvSpPr>
                <a:spLocks noChangeShapeType="1"/>
              </p:cNvSpPr>
              <p:nvPr/>
            </p:nvSpPr>
            <p:spPr bwMode="auto">
              <a:xfrm>
                <a:off x="4014" y="2129"/>
                <a:ext cx="9" cy="349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019675" y="2060575"/>
            <a:ext cx="3948113" cy="2952750"/>
            <a:chOff x="3243" y="1298"/>
            <a:chExt cx="2487" cy="1860"/>
          </a:xfrm>
        </p:grpSpPr>
        <p:sp>
          <p:nvSpPr>
            <p:cNvPr id="26634" name="Rectangle 29"/>
            <p:cNvSpPr>
              <a:spLocks noChangeArrowheads="1"/>
            </p:cNvSpPr>
            <p:nvPr/>
          </p:nvSpPr>
          <p:spPr bwMode="auto">
            <a:xfrm>
              <a:off x="3243" y="1298"/>
              <a:ext cx="2449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5" name="Group 30"/>
            <p:cNvGrpSpPr>
              <a:grpSpLocks/>
            </p:cNvGrpSpPr>
            <p:nvPr/>
          </p:nvGrpSpPr>
          <p:grpSpPr bwMode="auto">
            <a:xfrm>
              <a:off x="3569" y="1616"/>
              <a:ext cx="2161" cy="1240"/>
              <a:chOff x="3569" y="1616"/>
              <a:chExt cx="2161" cy="1240"/>
            </a:xfrm>
          </p:grpSpPr>
          <p:sp>
            <p:nvSpPr>
              <p:cNvPr id="26636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4150" y="1810"/>
                <a:ext cx="286" cy="39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Text Box 32"/>
              <p:cNvSpPr txBox="1">
                <a:spLocks noChangeArrowheads="1"/>
              </p:cNvSpPr>
              <p:nvPr/>
            </p:nvSpPr>
            <p:spPr bwMode="auto">
              <a:xfrm>
                <a:off x="5284" y="2144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q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38" name="Line 33"/>
              <p:cNvSpPr>
                <a:spLocks noChangeShapeType="1"/>
              </p:cNvSpPr>
              <p:nvPr/>
            </p:nvSpPr>
            <p:spPr bwMode="auto">
              <a:xfrm flipH="1">
                <a:off x="5329" y="2251"/>
                <a:ext cx="0" cy="56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Text Box 34"/>
              <p:cNvSpPr txBox="1">
                <a:spLocks noChangeArrowheads="1"/>
              </p:cNvSpPr>
              <p:nvPr/>
            </p:nvSpPr>
            <p:spPr bwMode="auto">
              <a:xfrm>
                <a:off x="4105" y="1797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5A07FF"/>
                    </a:solidFill>
                  </a:rPr>
                  <a:t>r</a:t>
                </a:r>
              </a:p>
            </p:txBody>
          </p:sp>
          <p:sp>
            <p:nvSpPr>
              <p:cNvPr id="26640" name="Line 35"/>
              <p:cNvSpPr>
                <a:spLocks noChangeShapeType="1"/>
              </p:cNvSpPr>
              <p:nvPr/>
            </p:nvSpPr>
            <p:spPr bwMode="auto">
              <a:xfrm flipH="1" flipV="1">
                <a:off x="4422" y="1842"/>
                <a:ext cx="136" cy="36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Text Box 36"/>
              <p:cNvSpPr txBox="1">
                <a:spLocks noChangeArrowheads="1"/>
              </p:cNvSpPr>
              <p:nvPr/>
            </p:nvSpPr>
            <p:spPr bwMode="auto">
              <a:xfrm>
                <a:off x="4956" y="179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R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42" name="Text Box 37"/>
              <p:cNvSpPr txBox="1">
                <a:spLocks noChangeArrowheads="1"/>
              </p:cNvSpPr>
              <p:nvPr/>
            </p:nvSpPr>
            <p:spPr bwMode="auto">
              <a:xfrm>
                <a:off x="4513" y="1894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R</a:t>
                </a:r>
              </a:p>
            </p:txBody>
          </p:sp>
          <p:sp>
            <p:nvSpPr>
              <p:cNvPr id="26643" name="Line 38"/>
              <p:cNvSpPr>
                <a:spLocks noChangeShapeType="1"/>
              </p:cNvSpPr>
              <p:nvPr/>
            </p:nvSpPr>
            <p:spPr bwMode="auto">
              <a:xfrm flipV="1">
                <a:off x="4149" y="2205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39"/>
              <p:cNvSpPr>
                <a:spLocks noChangeShapeType="1"/>
              </p:cNvSpPr>
              <p:nvPr/>
            </p:nvSpPr>
            <p:spPr bwMode="auto">
              <a:xfrm flipH="1" flipV="1">
                <a:off x="3923" y="1661"/>
                <a:ext cx="227" cy="54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Oval 40"/>
              <p:cNvSpPr>
                <a:spLocks noChangeArrowheads="1"/>
              </p:cNvSpPr>
              <p:nvPr/>
            </p:nvSpPr>
            <p:spPr bwMode="auto">
              <a:xfrm>
                <a:off x="4513" y="2160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Line 41"/>
              <p:cNvSpPr>
                <a:spLocks noChangeShapeType="1"/>
              </p:cNvSpPr>
              <p:nvPr/>
            </p:nvSpPr>
            <p:spPr bwMode="auto">
              <a:xfrm>
                <a:off x="4549" y="2251"/>
                <a:ext cx="0" cy="31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42"/>
              <p:cNvSpPr>
                <a:spLocks noChangeShapeType="1"/>
              </p:cNvSpPr>
              <p:nvPr/>
            </p:nvSpPr>
            <p:spPr bwMode="auto">
              <a:xfrm>
                <a:off x="4182" y="2341"/>
                <a:ext cx="331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Text Box 43"/>
              <p:cNvSpPr txBox="1">
                <a:spLocks noChangeArrowheads="1"/>
              </p:cNvSpPr>
              <p:nvPr/>
            </p:nvSpPr>
            <p:spPr bwMode="auto">
              <a:xfrm>
                <a:off x="3787" y="1781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26649" name="Text Box 44"/>
              <p:cNvSpPr txBox="1">
                <a:spLocks noChangeArrowheads="1"/>
              </p:cNvSpPr>
              <p:nvPr/>
            </p:nvSpPr>
            <p:spPr bwMode="auto">
              <a:xfrm>
                <a:off x="4558" y="211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q</a:t>
                </a:r>
              </a:p>
            </p:txBody>
          </p:sp>
          <p:sp>
            <p:nvSpPr>
              <p:cNvPr id="26650" name="Text Box 45"/>
              <p:cNvSpPr txBox="1">
                <a:spLocks noChangeArrowheads="1"/>
              </p:cNvSpPr>
              <p:nvPr/>
            </p:nvSpPr>
            <p:spPr bwMode="auto">
              <a:xfrm>
                <a:off x="4224" y="2296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800000"/>
                    </a:solidFill>
                  </a:rPr>
                  <a:t>d</a:t>
                </a:r>
                <a:endParaRPr lang="en-US" altLang="zh-CN" b="1">
                  <a:solidFill>
                    <a:srgbClr val="800000"/>
                  </a:solidFill>
                </a:endParaRPr>
              </a:p>
            </p:txBody>
          </p:sp>
          <p:sp>
            <p:nvSpPr>
              <p:cNvPr id="26651" name="Text Box 46"/>
              <p:cNvSpPr txBox="1">
                <a:spLocks noChangeArrowheads="1"/>
              </p:cNvSpPr>
              <p:nvPr/>
            </p:nvSpPr>
            <p:spPr bwMode="auto">
              <a:xfrm>
                <a:off x="3923" y="211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4150" y="2265"/>
                <a:ext cx="0" cy="56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Oval 48"/>
              <p:cNvSpPr>
                <a:spLocks noChangeArrowheads="1"/>
              </p:cNvSpPr>
              <p:nvPr/>
            </p:nvSpPr>
            <p:spPr bwMode="auto">
              <a:xfrm>
                <a:off x="5284" y="2160"/>
                <a:ext cx="91" cy="91"/>
              </a:xfrm>
              <a:prstGeom prst="ellipse">
                <a:avLst/>
              </a:pr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49"/>
              <p:cNvSpPr>
                <a:spLocks noChangeShapeType="1"/>
              </p:cNvSpPr>
              <p:nvPr/>
            </p:nvSpPr>
            <p:spPr bwMode="auto">
              <a:xfrm flipH="1" flipV="1">
                <a:off x="4422" y="1828"/>
                <a:ext cx="907" cy="377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Line 50"/>
              <p:cNvSpPr>
                <a:spLocks noChangeShapeType="1"/>
              </p:cNvSpPr>
              <p:nvPr/>
            </p:nvSpPr>
            <p:spPr bwMode="auto">
              <a:xfrm>
                <a:off x="415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339966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Text Box 51"/>
              <p:cNvSpPr txBox="1">
                <a:spLocks noChangeArrowheads="1"/>
              </p:cNvSpPr>
              <p:nvPr/>
            </p:nvSpPr>
            <p:spPr bwMode="auto">
              <a:xfrm>
                <a:off x="4799" y="25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d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57" name="Oval 52"/>
              <p:cNvSpPr>
                <a:spLocks noChangeArrowheads="1"/>
              </p:cNvSpPr>
              <p:nvPr/>
            </p:nvSpPr>
            <p:spPr bwMode="auto">
              <a:xfrm>
                <a:off x="3569" y="1616"/>
                <a:ext cx="1179" cy="1179"/>
              </a:xfrm>
              <a:prstGeom prst="ellipse">
                <a:avLst/>
              </a:prstGeom>
              <a:noFill/>
              <a:ln w="2222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55093" name="Text Box 53"/>
          <p:cNvSpPr txBox="1">
            <a:spLocks noChangeArrowheads="1"/>
          </p:cNvSpPr>
          <p:nvPr/>
        </p:nvSpPr>
        <p:spPr bwMode="auto">
          <a:xfrm>
            <a:off x="6608763" y="2600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000" i="1"/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/>
      <p:bldP spid="855047" grpId="0"/>
      <p:bldP spid="8550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313" y="604838"/>
            <a:ext cx="537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2.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点电荷对不接地导体球的镜像</a:t>
            </a: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227013" y="2670175"/>
            <a:ext cx="43751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b="1">
                <a:sym typeface="Symbol" pitchFamily="18" charset="2"/>
              </a:rPr>
              <a:t>  </a:t>
            </a:r>
            <a:r>
              <a:rPr lang="zh-CN" altLang="en-US" b="1"/>
              <a:t>导体球不接地时的特点：</a:t>
            </a:r>
            <a:endParaRPr kumimoji="1" lang="zh-CN" altLang="en-US" b="1">
              <a:sym typeface="Symbol" pitchFamily="18" charset="2"/>
            </a:endParaRP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401638" y="3065463"/>
            <a:ext cx="44291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导体球面电位不为零；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417513" y="3514725"/>
            <a:ext cx="41846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球面上既有感应负电荷分布也有感应正电荷分布，但总的感应电荷为零。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74638" y="1277938"/>
            <a:ext cx="4556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 </a:t>
            </a:r>
            <a:r>
              <a:rPr lang="zh-CN" altLang="en-US" b="1"/>
              <a:t>点电荷</a:t>
            </a:r>
            <a:r>
              <a:rPr lang="en-US" altLang="zh-CN" b="1" i="1"/>
              <a:t>q </a:t>
            </a:r>
            <a:r>
              <a:rPr lang="zh-CN" altLang="en-US" b="1"/>
              <a:t>位于一个半径为 </a:t>
            </a:r>
            <a:r>
              <a:rPr lang="en-US" altLang="zh-CN" b="1" i="1"/>
              <a:t>a </a:t>
            </a:r>
            <a:r>
              <a:rPr lang="zh-CN" altLang="en-US" b="1"/>
              <a:t>的不接地导体球外，距球心为</a:t>
            </a:r>
            <a:r>
              <a:rPr lang="en-US" altLang="zh-CN" b="1" i="1"/>
              <a:t>d </a:t>
            </a:r>
            <a:r>
              <a:rPr lang="zh-CN" altLang="en-US" b="1"/>
              <a:t>。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5021263" y="1106488"/>
            <a:ext cx="3986212" cy="2641600"/>
            <a:chOff x="3334" y="346"/>
            <a:chExt cx="2381" cy="1581"/>
          </a:xfrm>
        </p:grpSpPr>
        <p:sp>
          <p:nvSpPr>
            <p:cNvPr id="27657" name="Rectangle 11"/>
            <p:cNvSpPr>
              <a:spLocks noChangeArrowheads="1"/>
            </p:cNvSpPr>
            <p:nvPr/>
          </p:nvSpPr>
          <p:spPr bwMode="auto">
            <a:xfrm>
              <a:off x="3334" y="384"/>
              <a:ext cx="2381" cy="15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58" name="Text Box 12"/>
            <p:cNvSpPr txBox="1">
              <a:spLocks noChangeArrowheads="1"/>
            </p:cNvSpPr>
            <p:nvPr/>
          </p:nvSpPr>
          <p:spPr bwMode="auto">
            <a:xfrm>
              <a:off x="4984" y="346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P</a:t>
              </a:r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 flipH="1" flipV="1">
              <a:off x="3817" y="789"/>
              <a:ext cx="342" cy="33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Oval 14"/>
            <p:cNvSpPr>
              <a:spLocks noChangeArrowheads="1"/>
            </p:cNvSpPr>
            <p:nvPr/>
          </p:nvSpPr>
          <p:spPr bwMode="auto">
            <a:xfrm>
              <a:off x="5240" y="1150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5C0000"/>
                </a:gs>
                <a:gs pos="100000">
                  <a:srgbClr val="C6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61" name="Line 15"/>
            <p:cNvSpPr>
              <a:spLocks noChangeShapeType="1"/>
            </p:cNvSpPr>
            <p:nvPr/>
          </p:nvSpPr>
          <p:spPr bwMode="auto">
            <a:xfrm>
              <a:off x="5307" y="1166"/>
              <a:ext cx="0" cy="5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Text Box 16"/>
            <p:cNvSpPr txBox="1">
              <a:spLocks noChangeArrowheads="1"/>
            </p:cNvSpPr>
            <p:nvPr/>
          </p:nvSpPr>
          <p:spPr bwMode="auto">
            <a:xfrm>
              <a:off x="5264" y="832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q</a:t>
              </a:r>
            </a:p>
          </p:txBody>
        </p:sp>
        <p:sp>
          <p:nvSpPr>
            <p:cNvPr id="27663" name="Oval 17"/>
            <p:cNvSpPr>
              <a:spLocks noChangeArrowheads="1"/>
            </p:cNvSpPr>
            <p:nvPr/>
          </p:nvSpPr>
          <p:spPr bwMode="auto">
            <a:xfrm>
              <a:off x="3583" y="612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5C2907"/>
                </a:gs>
                <a:gs pos="100000">
                  <a:srgbClr val="FF7313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64" name="Line 18"/>
            <p:cNvSpPr>
              <a:spLocks noChangeShapeType="1"/>
            </p:cNvSpPr>
            <p:nvPr/>
          </p:nvSpPr>
          <p:spPr bwMode="auto">
            <a:xfrm flipV="1">
              <a:off x="4175" y="1201"/>
              <a:ext cx="1495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 flipH="1" flipV="1">
              <a:off x="3719" y="839"/>
              <a:ext cx="454" cy="36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4173" y="648"/>
              <a:ext cx="882" cy="55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 flipH="1" flipV="1">
              <a:off x="5082" y="651"/>
              <a:ext cx="185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4173" y="1128"/>
              <a:ext cx="0" cy="5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>
              <a:off x="4175" y="1467"/>
              <a:ext cx="11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Text Box 24"/>
            <p:cNvSpPr txBox="1">
              <a:spLocks noChangeArrowheads="1"/>
            </p:cNvSpPr>
            <p:nvPr/>
          </p:nvSpPr>
          <p:spPr bwMode="auto">
            <a:xfrm>
              <a:off x="3810" y="884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27671" name="Text Box 25"/>
            <p:cNvSpPr txBox="1">
              <a:spLocks noChangeArrowheads="1"/>
            </p:cNvSpPr>
            <p:nvPr/>
          </p:nvSpPr>
          <p:spPr bwMode="auto">
            <a:xfrm>
              <a:off x="4581" y="566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r</a:t>
              </a:r>
            </a:p>
          </p:txBody>
        </p:sp>
        <p:sp>
          <p:nvSpPr>
            <p:cNvPr id="27672" name="Text Box 26"/>
            <p:cNvSpPr txBox="1">
              <a:spLocks noChangeArrowheads="1"/>
            </p:cNvSpPr>
            <p:nvPr/>
          </p:nvSpPr>
          <p:spPr bwMode="auto">
            <a:xfrm>
              <a:off x="5128" y="651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R</a:t>
              </a:r>
            </a:p>
          </p:txBody>
        </p:sp>
        <p:sp>
          <p:nvSpPr>
            <p:cNvPr id="27673" name="Text Box 27"/>
            <p:cNvSpPr txBox="1">
              <a:spLocks noChangeArrowheads="1"/>
            </p:cNvSpPr>
            <p:nvPr/>
          </p:nvSpPr>
          <p:spPr bwMode="auto">
            <a:xfrm>
              <a:off x="4627" y="1347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</p:grpSp>
      <p:pic>
        <p:nvPicPr>
          <p:cNvPr id="8091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927475"/>
            <a:ext cx="4003675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/>
      <p:bldP spid="857094" grpId="0"/>
      <p:bldP spid="8570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336550" y="2201863"/>
            <a:ext cx="874871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cs typeface="Times New Roman" pitchFamily="18" charset="0"/>
              </a:rPr>
              <a:t>然后断开接地线，并将电荷－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q'</a:t>
            </a:r>
            <a:r>
              <a:rPr lang="zh-CN" altLang="en-US" b="1">
                <a:cs typeface="Times New Roman" pitchFamily="18" charset="0"/>
              </a:rPr>
              <a:t>加于导体球上，使总电荷为零。为保持导体球面为等位面，所加的电荷－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q' </a:t>
            </a:r>
            <a:r>
              <a:rPr lang="zh-CN" altLang="en-US" b="1">
                <a:cs typeface="Times New Roman" pitchFamily="18" charset="0"/>
              </a:rPr>
              <a:t>可用一个位于球心的镜像电荷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q"</a:t>
            </a:r>
            <a:r>
              <a:rPr lang="zh-CN" altLang="en-US" b="1">
                <a:cs typeface="Times New Roman" pitchFamily="18" charset="0"/>
              </a:rPr>
              <a:t>来替代，即</a:t>
            </a:r>
            <a:endParaRPr kumimoji="1" lang="zh-CN" altLang="en-US" b="1" i="1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715963" y="5114925"/>
          <a:ext cx="36242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3" imgW="29009358" imgH="8526878" progId="Equation.DSMT4">
                  <p:embed/>
                </p:oleObj>
              </mc:Choice>
              <mc:Fallback>
                <p:oleObj name="Equation" r:id="rId3" imgW="29009358" imgH="852687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114925"/>
                        <a:ext cx="36242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49250" y="4533900"/>
            <a:ext cx="3155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球外任意点</a:t>
            </a:r>
            <a:r>
              <a:rPr kumimoji="1" lang="en-US" altLang="zh-CN" b="1">
                <a:sym typeface="Symbol" pitchFamily="18" charset="2"/>
              </a:rPr>
              <a:t>P</a:t>
            </a:r>
            <a:r>
              <a:rPr kumimoji="1" lang="zh-CN" altLang="en-US" b="1">
                <a:sym typeface="Symbol" pitchFamily="18" charset="2"/>
              </a:rPr>
              <a:t>的电位：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076825" y="3695700"/>
            <a:ext cx="3779838" cy="276383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8066088" y="5026025"/>
            <a:ext cx="147637" cy="149225"/>
          </a:xfrm>
          <a:prstGeom prst="ellipse">
            <a:avLst/>
          </a:prstGeom>
          <a:gradFill rotWithShape="1">
            <a:gsLst>
              <a:gs pos="0">
                <a:srgbClr val="5C0000"/>
              </a:gs>
              <a:gs pos="100000">
                <a:srgbClr val="C6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8137525" y="5035550"/>
            <a:ext cx="0" cy="1239838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8104188" y="4521200"/>
            <a:ext cx="3683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7672388" y="3667125"/>
            <a:ext cx="3683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28682" name="Oval 11"/>
          <p:cNvSpPr>
            <a:spLocks noChangeArrowheads="1"/>
          </p:cNvSpPr>
          <p:nvPr/>
        </p:nvSpPr>
        <p:spPr bwMode="auto">
          <a:xfrm>
            <a:off x="5457825" y="4171950"/>
            <a:ext cx="1800225" cy="1800225"/>
          </a:xfrm>
          <a:prstGeom prst="ellips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6375400" y="5095875"/>
            <a:ext cx="2373313" cy="1588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V="1">
            <a:off x="6337300" y="4160838"/>
            <a:ext cx="1406525" cy="94615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 flipV="1">
            <a:off x="6842125" y="4233863"/>
            <a:ext cx="901700" cy="838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7769225" y="4186238"/>
            <a:ext cx="368300" cy="882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356350" y="5048250"/>
            <a:ext cx="0" cy="1239838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>
            <a:off x="6783388" y="5099050"/>
            <a:ext cx="0" cy="944563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318250" y="5529263"/>
            <a:ext cx="1812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6372225" y="5711825"/>
            <a:ext cx="423863" cy="95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761038" y="4675188"/>
            <a:ext cx="368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6842125" y="4891088"/>
            <a:ext cx="7080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q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6985000" y="4027488"/>
            <a:ext cx="368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7240588" y="4449763"/>
            <a:ext cx="863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R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7888288" y="4233863"/>
            <a:ext cx="368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7200900" y="5467350"/>
            <a:ext cx="5302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d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28697" name="Oval 26"/>
          <p:cNvSpPr>
            <a:spLocks noChangeArrowheads="1"/>
          </p:cNvSpPr>
          <p:nvPr/>
        </p:nvSpPr>
        <p:spPr bwMode="auto">
          <a:xfrm>
            <a:off x="6721475" y="5026025"/>
            <a:ext cx="147638" cy="149225"/>
          </a:xfrm>
          <a:prstGeom prst="ellipse">
            <a:avLst/>
          </a:prstGeom>
          <a:gradFill rotWithShape="1">
            <a:gsLst>
              <a:gs pos="0">
                <a:srgbClr val="76393B"/>
              </a:gs>
              <a:gs pos="100000">
                <a:srgbClr val="FF7C8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6337300" y="5648325"/>
            <a:ext cx="7080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d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H="1" flipV="1">
            <a:off x="5616575" y="4532313"/>
            <a:ext cx="720725" cy="57467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Oval 29"/>
          <p:cNvSpPr>
            <a:spLocks noChangeArrowheads="1"/>
          </p:cNvSpPr>
          <p:nvPr/>
        </p:nvSpPr>
        <p:spPr bwMode="auto">
          <a:xfrm>
            <a:off x="6272213" y="5029200"/>
            <a:ext cx="147637" cy="149225"/>
          </a:xfrm>
          <a:prstGeom prst="ellipse">
            <a:avLst/>
          </a:prstGeom>
          <a:gradFill rotWithShape="1">
            <a:gsLst>
              <a:gs pos="0">
                <a:srgbClr val="760000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6156325" y="4487863"/>
            <a:ext cx="7080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q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"</a:t>
            </a:r>
          </a:p>
        </p:txBody>
      </p:sp>
      <p:graphicFrame>
        <p:nvGraphicFramePr>
          <p:cNvPr id="858143" name="Object 31"/>
          <p:cNvGraphicFramePr>
            <a:graphicFrameLocks noChangeAspect="1"/>
          </p:cNvGraphicFramePr>
          <p:nvPr/>
        </p:nvGraphicFramePr>
        <p:xfrm>
          <a:off x="684213" y="3840163"/>
          <a:ext cx="3959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5" imgW="1511300" imgH="203200" progId="Equation.3">
                  <p:embed/>
                </p:oleObj>
              </mc:Choice>
              <mc:Fallback>
                <p:oleObj name="公式" r:id="rId5" imgW="1511300" imgH="203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40163"/>
                        <a:ext cx="39592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Text Box 3"/>
          <p:cNvSpPr txBox="1">
            <a:spLocks noChangeArrowheads="1"/>
          </p:cNvSpPr>
          <p:nvPr/>
        </p:nvSpPr>
        <p:spPr bwMode="auto">
          <a:xfrm>
            <a:off x="414338" y="958850"/>
            <a:ext cx="8334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en-US" b="1"/>
              <a:t>先设想导体球是接地的，则球面上只有总电荷量为</a:t>
            </a:r>
            <a:r>
              <a:rPr lang="en-US" altLang="zh-CN" b="1" i="1"/>
              <a:t>q</a:t>
            </a:r>
            <a:r>
              <a:rPr lang="en-US" altLang="zh-CN" b="1" i="1">
                <a:cs typeface="Times New Roman" pitchFamily="18" charset="0"/>
              </a:rPr>
              <a:t>' </a:t>
            </a:r>
            <a:r>
              <a:rPr lang="zh-CN" altLang="en-US" b="1"/>
              <a:t>的感应电荷分布，</a:t>
            </a:r>
            <a:endParaRPr lang="zh-CN" altLang="en-US"/>
          </a:p>
        </p:txBody>
      </p:sp>
      <p:graphicFrame>
        <p:nvGraphicFramePr>
          <p:cNvPr id="28704" name="Object 4"/>
          <p:cNvGraphicFramePr>
            <a:graphicFrameLocks noChangeAspect="1"/>
          </p:cNvGraphicFramePr>
          <p:nvPr/>
        </p:nvGraphicFramePr>
        <p:xfrm>
          <a:off x="2198688" y="1350963"/>
          <a:ext cx="270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7" imgW="23157256" imgH="8039054" progId="Equation.DSMT4">
                  <p:embed/>
                </p:oleObj>
              </mc:Choice>
              <mc:Fallback>
                <p:oleObj name="Equation" r:id="rId7" imgW="23157256" imgH="803905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350963"/>
                        <a:ext cx="270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Text Box 8"/>
          <p:cNvSpPr txBox="1">
            <a:spLocks noChangeArrowheads="1"/>
          </p:cNvSpPr>
          <p:nvPr/>
        </p:nvSpPr>
        <p:spPr bwMode="auto">
          <a:xfrm>
            <a:off x="342900" y="439738"/>
            <a:ext cx="5114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9"/>
              </a:buBlip>
            </a:pP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　</a:t>
            </a:r>
            <a:r>
              <a:rPr lang="zh-CN" altLang="en-US" b="1">
                <a:solidFill>
                  <a:srgbClr val="0000CC"/>
                </a:solidFill>
              </a:rPr>
              <a:t>采用叠加原理来确定镜像电荷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/>
      <p:bldP spid="858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769938"/>
            <a:ext cx="64738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974725" y="746125"/>
            <a:ext cx="554038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电场分布图</a:t>
            </a:r>
          </a:p>
        </p:txBody>
      </p:sp>
      <p:sp>
        <p:nvSpPr>
          <p:cNvPr id="4" name="Text Box 327"/>
          <p:cNvSpPr txBox="1">
            <a:spLocks noChangeArrowheads="1"/>
          </p:cNvSpPr>
          <p:nvPr/>
        </p:nvSpPr>
        <p:spPr bwMode="auto">
          <a:xfrm>
            <a:off x="669925" y="5859463"/>
            <a:ext cx="6427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作业：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3.23,   3.24,   3.26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0"/>
          <p:cNvSpPr>
            <a:spLocks noChangeArrowheads="1"/>
          </p:cNvSpPr>
          <p:nvPr/>
        </p:nvSpPr>
        <p:spPr bwMode="auto">
          <a:xfrm>
            <a:off x="112713" y="473075"/>
            <a:ext cx="47339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kumimoji="1" lang="en-US" altLang="zh-CN" sz="2800" b="1">
                <a:solidFill>
                  <a:srgbClr val="FF0000"/>
                </a:solidFill>
                <a:ea typeface="幼圆" pitchFamily="49" charset="-122"/>
              </a:rPr>
              <a:t>3.5.3   </a:t>
            </a:r>
            <a:r>
              <a:rPr kumimoji="1" lang="zh-CN" altLang="en-US" sz="2800" b="1">
                <a:solidFill>
                  <a:srgbClr val="FF0000"/>
                </a:solidFill>
                <a:ea typeface="幼圆" pitchFamily="49" charset="-122"/>
              </a:rPr>
              <a:t>导体圆柱面</a:t>
            </a:r>
          </a:p>
        </p:txBody>
      </p:sp>
      <p:sp>
        <p:nvSpPr>
          <p:cNvPr id="30723" name="Rectangle 114"/>
          <p:cNvSpPr>
            <a:spLocks noChangeArrowheads="1"/>
          </p:cNvSpPr>
          <p:nvPr/>
        </p:nvSpPr>
        <p:spPr bwMode="auto">
          <a:xfrm>
            <a:off x="0" y="2892425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4" name="Rectangle 115"/>
          <p:cNvSpPr>
            <a:spLocks noChangeArrowheads="1"/>
          </p:cNvSpPr>
          <p:nvPr/>
        </p:nvSpPr>
        <p:spPr bwMode="auto">
          <a:xfrm>
            <a:off x="0" y="31019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5" name="Rectangle 116"/>
          <p:cNvSpPr>
            <a:spLocks noChangeArrowheads="1"/>
          </p:cNvSpPr>
          <p:nvPr/>
        </p:nvSpPr>
        <p:spPr bwMode="auto">
          <a:xfrm>
            <a:off x="0" y="32448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6" name="Rectangle 117"/>
          <p:cNvSpPr>
            <a:spLocks noChangeArrowheads="1"/>
          </p:cNvSpPr>
          <p:nvPr/>
        </p:nvSpPr>
        <p:spPr bwMode="auto">
          <a:xfrm>
            <a:off x="0" y="33877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7" name="Rectangle 118"/>
          <p:cNvSpPr>
            <a:spLocks noChangeArrowheads="1"/>
          </p:cNvSpPr>
          <p:nvPr/>
        </p:nvSpPr>
        <p:spPr bwMode="auto">
          <a:xfrm>
            <a:off x="0" y="35306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8" name="Rectangle 119"/>
          <p:cNvSpPr>
            <a:spLocks noChangeArrowheads="1"/>
          </p:cNvSpPr>
          <p:nvPr/>
        </p:nvSpPr>
        <p:spPr bwMode="auto">
          <a:xfrm>
            <a:off x="0" y="37687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9" name="Rectangle 120"/>
          <p:cNvSpPr>
            <a:spLocks noChangeArrowheads="1"/>
          </p:cNvSpPr>
          <p:nvPr/>
        </p:nvSpPr>
        <p:spPr bwMode="auto">
          <a:xfrm>
            <a:off x="0" y="40068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0" name="Rectangle 121"/>
          <p:cNvSpPr>
            <a:spLocks noChangeArrowheads="1"/>
          </p:cNvSpPr>
          <p:nvPr/>
        </p:nvSpPr>
        <p:spPr bwMode="auto">
          <a:xfrm>
            <a:off x="0" y="41878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1" name="Rectangle 122"/>
          <p:cNvSpPr>
            <a:spLocks noChangeArrowheads="1"/>
          </p:cNvSpPr>
          <p:nvPr/>
        </p:nvSpPr>
        <p:spPr bwMode="auto">
          <a:xfrm>
            <a:off x="0" y="4425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2" name="Rectangle 123"/>
          <p:cNvSpPr>
            <a:spLocks noChangeArrowheads="1"/>
          </p:cNvSpPr>
          <p:nvPr/>
        </p:nvSpPr>
        <p:spPr bwMode="auto">
          <a:xfrm>
            <a:off x="0" y="46069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3" name="Rectangle 124"/>
          <p:cNvSpPr>
            <a:spLocks noChangeArrowheads="1"/>
          </p:cNvSpPr>
          <p:nvPr/>
        </p:nvSpPr>
        <p:spPr bwMode="auto">
          <a:xfrm>
            <a:off x="0" y="47783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4" name="Rectangle 126"/>
          <p:cNvSpPr>
            <a:spLocks noChangeArrowheads="1"/>
          </p:cNvSpPr>
          <p:nvPr/>
        </p:nvSpPr>
        <p:spPr bwMode="auto">
          <a:xfrm>
            <a:off x="0" y="4987925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5" name="Rectangle 127"/>
          <p:cNvSpPr>
            <a:spLocks noChangeArrowheads="1"/>
          </p:cNvSpPr>
          <p:nvPr/>
        </p:nvSpPr>
        <p:spPr bwMode="auto">
          <a:xfrm>
            <a:off x="0" y="513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6" name="Rectangle 128"/>
          <p:cNvSpPr>
            <a:spLocks noChangeArrowheads="1"/>
          </p:cNvSpPr>
          <p:nvPr/>
        </p:nvSpPr>
        <p:spPr bwMode="auto">
          <a:xfrm>
            <a:off x="0" y="52736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7" name="Rectangle 129"/>
          <p:cNvSpPr>
            <a:spLocks noChangeArrowheads="1"/>
          </p:cNvSpPr>
          <p:nvPr/>
        </p:nvSpPr>
        <p:spPr bwMode="auto">
          <a:xfrm>
            <a:off x="0" y="5511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8" name="Rectangle 130"/>
          <p:cNvSpPr>
            <a:spLocks noChangeArrowheads="1"/>
          </p:cNvSpPr>
          <p:nvPr/>
        </p:nvSpPr>
        <p:spPr bwMode="auto">
          <a:xfrm>
            <a:off x="0" y="57499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9" name="Rectangle 131"/>
          <p:cNvSpPr>
            <a:spLocks noChangeArrowheads="1"/>
          </p:cNvSpPr>
          <p:nvPr/>
        </p:nvSpPr>
        <p:spPr bwMode="auto">
          <a:xfrm>
            <a:off x="0" y="59309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180975" y="1438275"/>
            <a:ext cx="5327650" cy="2012950"/>
            <a:chOff x="68" y="928"/>
            <a:chExt cx="3356" cy="1268"/>
          </a:xfrm>
        </p:grpSpPr>
        <p:sp>
          <p:nvSpPr>
            <p:cNvPr id="30800" name="Rectangle 109"/>
            <p:cNvSpPr>
              <a:spLocks noChangeArrowheads="1"/>
            </p:cNvSpPr>
            <p:nvPr/>
          </p:nvSpPr>
          <p:spPr bwMode="auto">
            <a:xfrm>
              <a:off x="68" y="928"/>
              <a:ext cx="335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问题</a:t>
              </a:r>
              <a:r>
                <a:rPr lang="zh-CN" altLang="en-US" b="1">
                  <a:latin typeface="楷体_GB2312"/>
                  <a:ea typeface="宋体" pitchFamily="2" charset="-122"/>
                  <a:cs typeface="Times New Roman" pitchFamily="18" charset="0"/>
                </a:rPr>
                <a:t>：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如图 </a:t>
              </a: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所示，一根电荷线密度为     的无限长线电荷位于半径为 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a 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的</a:t>
              </a:r>
            </a:p>
            <a:p>
              <a:pPr fontAlgn="ctr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无限长接地导体圆柱面外，与圆柱的轴线平行且到轴线的距离为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30801" name="Object 193"/>
            <p:cNvGraphicFramePr>
              <a:graphicFrameLocks noChangeAspect="1"/>
            </p:cNvGraphicFramePr>
            <p:nvPr/>
          </p:nvGraphicFramePr>
          <p:xfrm>
            <a:off x="315" y="1262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2" name="Equation" r:id="rId3" imgW="3406222" imgH="4381562" progId="Equation.DSMT4">
                    <p:embed/>
                  </p:oleObj>
                </mc:Choice>
                <mc:Fallback>
                  <p:oleObj name="Equation" r:id="rId3" imgW="3406222" imgH="4381562" progId="Equation.DSMT4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262"/>
                          <a:ext cx="24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1" name="Group 241"/>
          <p:cNvGrpSpPr>
            <a:grpSpLocks/>
          </p:cNvGrpSpPr>
          <p:nvPr/>
        </p:nvGrpSpPr>
        <p:grpSpPr bwMode="auto">
          <a:xfrm>
            <a:off x="5580063" y="622300"/>
            <a:ext cx="3313112" cy="2519363"/>
            <a:chOff x="3515" y="346"/>
            <a:chExt cx="2132" cy="1587"/>
          </a:xfrm>
        </p:grpSpPr>
        <p:sp>
          <p:nvSpPr>
            <p:cNvPr id="30777" name="Rectangle 161"/>
            <p:cNvSpPr>
              <a:spLocks noChangeArrowheads="1"/>
            </p:cNvSpPr>
            <p:nvPr/>
          </p:nvSpPr>
          <p:spPr bwMode="auto">
            <a:xfrm>
              <a:off x="3515" y="346"/>
              <a:ext cx="2132" cy="1587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0778" name="Text Box 182"/>
            <p:cNvSpPr txBox="1">
              <a:spLocks noChangeArrowheads="1"/>
            </p:cNvSpPr>
            <p:nvPr/>
          </p:nvSpPr>
          <p:spPr bwMode="auto">
            <a:xfrm>
              <a:off x="3787" y="1570"/>
              <a:ext cx="176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1  </a:t>
              </a:r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</a:t>
              </a:r>
            </a:p>
          </p:txBody>
        </p:sp>
        <p:grpSp>
          <p:nvGrpSpPr>
            <p:cNvPr id="30779" name="Group 240"/>
            <p:cNvGrpSpPr>
              <a:grpSpLocks/>
            </p:cNvGrpSpPr>
            <p:nvPr/>
          </p:nvGrpSpPr>
          <p:grpSpPr bwMode="auto">
            <a:xfrm>
              <a:off x="3742" y="596"/>
              <a:ext cx="1768" cy="748"/>
              <a:chOff x="3651" y="655"/>
              <a:chExt cx="1768" cy="748"/>
            </a:xfrm>
          </p:grpSpPr>
          <p:sp>
            <p:nvSpPr>
              <p:cNvPr id="30780" name="Oval 163"/>
              <p:cNvSpPr>
                <a:spLocks noChangeArrowheads="1"/>
              </p:cNvSpPr>
              <p:nvPr/>
            </p:nvSpPr>
            <p:spPr bwMode="auto">
              <a:xfrm>
                <a:off x="3853" y="655"/>
                <a:ext cx="750" cy="748"/>
              </a:xfrm>
              <a:prstGeom prst="ellipse">
                <a:avLst/>
              </a:prstGeom>
              <a:solidFill>
                <a:srgbClr val="FF9900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81" name="Line 164"/>
              <p:cNvSpPr>
                <a:spLocks noChangeAspect="1" noChangeShapeType="1"/>
              </p:cNvSpPr>
              <p:nvPr/>
            </p:nvSpPr>
            <p:spPr bwMode="auto">
              <a:xfrm>
                <a:off x="4216" y="1026"/>
                <a:ext cx="1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2" name="Line 1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937" y="781"/>
                <a:ext cx="290" cy="2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3" name="Text Box 167"/>
              <p:cNvSpPr txBox="1">
                <a:spLocks noChangeAspect="1" noChangeArrowheads="1"/>
              </p:cNvSpPr>
              <p:nvPr/>
            </p:nvSpPr>
            <p:spPr bwMode="auto">
              <a:xfrm>
                <a:off x="4104" y="958"/>
                <a:ext cx="233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grpSp>
            <p:nvGrpSpPr>
              <p:cNvPr id="30784" name="Group 169"/>
              <p:cNvGrpSpPr>
                <a:grpSpLocks noChangeAspect="1"/>
              </p:cNvGrpSpPr>
              <p:nvPr/>
            </p:nvGrpSpPr>
            <p:grpSpPr bwMode="auto">
              <a:xfrm flipH="1">
                <a:off x="3697" y="1174"/>
                <a:ext cx="204" cy="155"/>
                <a:chOff x="8697" y="10187"/>
                <a:chExt cx="328" cy="252"/>
              </a:xfrm>
            </p:grpSpPr>
            <p:sp>
              <p:nvSpPr>
                <p:cNvPr id="30795" name="Line 170"/>
                <p:cNvSpPr>
                  <a:spLocks noChangeAspect="1" noChangeShapeType="1"/>
                </p:cNvSpPr>
                <p:nvPr/>
              </p:nvSpPr>
              <p:spPr bwMode="auto">
                <a:xfrm>
                  <a:off x="8697" y="10187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6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8877" y="1018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7" name="Line 172"/>
                <p:cNvSpPr>
                  <a:spLocks noChangeAspect="1" noChangeShapeType="1"/>
                </p:cNvSpPr>
                <p:nvPr/>
              </p:nvSpPr>
              <p:spPr bwMode="auto">
                <a:xfrm>
                  <a:off x="8742" y="10343"/>
                  <a:ext cx="28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8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8787" y="1039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9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8787" y="10439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85" name="Oval 175"/>
              <p:cNvSpPr>
                <a:spLocks noChangeAspect="1" noChangeArrowheads="1"/>
              </p:cNvSpPr>
              <p:nvPr/>
            </p:nvSpPr>
            <p:spPr bwMode="auto">
              <a:xfrm>
                <a:off x="4944" y="1009"/>
                <a:ext cx="50" cy="4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86" name="Line 177"/>
              <p:cNvSpPr>
                <a:spLocks noChangeAspect="1" noChangeShapeType="1"/>
              </p:cNvSpPr>
              <p:nvPr/>
            </p:nvSpPr>
            <p:spPr bwMode="auto">
              <a:xfrm>
                <a:off x="4960" y="1064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178"/>
              <p:cNvSpPr>
                <a:spLocks noChangeAspect="1" noChangeShapeType="1"/>
              </p:cNvSpPr>
              <p:nvPr/>
            </p:nvSpPr>
            <p:spPr bwMode="auto">
              <a:xfrm>
                <a:off x="4216" y="1064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179"/>
              <p:cNvSpPr>
                <a:spLocks noChangeAspect="1" noChangeShapeType="1"/>
              </p:cNvSpPr>
              <p:nvPr/>
            </p:nvSpPr>
            <p:spPr bwMode="auto">
              <a:xfrm>
                <a:off x="4216" y="1113"/>
                <a:ext cx="7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89" name="Object 184"/>
              <p:cNvGraphicFramePr>
                <a:graphicFrameLocks noChangeAspect="1"/>
              </p:cNvGraphicFramePr>
              <p:nvPr/>
            </p:nvGraphicFramePr>
            <p:xfrm>
              <a:off x="4876" y="754"/>
              <a:ext cx="24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3" name="Equation" r:id="rId5" imgW="177646" imgH="228402" progId="Equation.DSMT4">
                      <p:embed/>
                    </p:oleObj>
                  </mc:Choice>
                  <mc:Fallback>
                    <p:oleObj name="Equation" r:id="rId5" imgW="177646" imgH="228402" progId="Equation.DSMT4">
                      <p:embed/>
                      <p:pic>
                        <p:nvPicPr>
                          <p:cNvPr id="0" name="Object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754"/>
                            <a:ext cx="244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0" name="Object 189"/>
              <p:cNvGraphicFramePr>
                <a:graphicFrameLocks noChangeAspect="1"/>
              </p:cNvGraphicFramePr>
              <p:nvPr/>
            </p:nvGraphicFramePr>
            <p:xfrm>
              <a:off x="5239" y="1026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4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0" name="Object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9" y="1026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1" name="Object 190"/>
              <p:cNvGraphicFramePr>
                <a:graphicFrameLocks noChangeAspect="1"/>
              </p:cNvGraphicFramePr>
              <p:nvPr/>
            </p:nvGraphicFramePr>
            <p:xfrm>
              <a:off x="4059" y="981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5" name="Equation" r:id="rId9" imgW="126835" imgH="139518" progId="Equation.DSMT4">
                      <p:embed/>
                    </p:oleObj>
                  </mc:Choice>
                  <mc:Fallback>
                    <p:oleObj name="Equation" r:id="rId9" imgW="126835" imgH="139518" progId="Equation.DSMT4">
                      <p:embed/>
                      <p:pic>
                        <p:nvPicPr>
                          <p:cNvPr id="0" name="Object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981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2" name="Object 191"/>
              <p:cNvGraphicFramePr>
                <a:graphicFrameLocks noChangeAspect="1"/>
              </p:cNvGraphicFramePr>
              <p:nvPr/>
            </p:nvGraphicFramePr>
            <p:xfrm>
              <a:off x="4060" y="709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6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Object 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0" y="709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3" name="Object 192"/>
              <p:cNvGraphicFramePr>
                <a:graphicFrameLocks noChangeAspect="1"/>
              </p:cNvGraphicFramePr>
              <p:nvPr/>
            </p:nvGraphicFramePr>
            <p:xfrm>
              <a:off x="3651" y="663"/>
              <a:ext cx="25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7" name="Equation" r:id="rId13" imgW="165028" imgH="228501" progId="Equation.DSMT4">
                      <p:embed/>
                    </p:oleObj>
                  </mc:Choice>
                  <mc:Fallback>
                    <p:oleObj name="Equation" r:id="rId13" imgW="165028" imgH="228501" progId="Equation.DSMT4">
                      <p:embed/>
                      <p:pic>
                        <p:nvPicPr>
                          <p:cNvPr id="0" name="Object 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663"/>
                            <a:ext cx="25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4" name="Object 194"/>
              <p:cNvGraphicFramePr>
                <a:graphicFrameLocks noChangeAspect="1"/>
              </p:cNvGraphicFramePr>
              <p:nvPr/>
            </p:nvGraphicFramePr>
            <p:xfrm>
              <a:off x="4513" y="1117"/>
              <a:ext cx="180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8" name="Equation" r:id="rId15" imgW="139579" imgH="177646" progId="Equation.DSMT4">
                      <p:embed/>
                    </p:oleObj>
                  </mc:Choice>
                  <mc:Fallback>
                    <p:oleObj name="Equation" r:id="rId15" imgW="139579" imgH="177646" progId="Equation.DSMT4">
                      <p:embed/>
                      <p:pic>
                        <p:nvPicPr>
                          <p:cNvPr id="0" name="Object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1117"/>
                            <a:ext cx="180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42"/>
          <p:cNvGrpSpPr>
            <a:grpSpLocks/>
          </p:cNvGrpSpPr>
          <p:nvPr/>
        </p:nvGrpSpPr>
        <p:grpSpPr bwMode="auto">
          <a:xfrm>
            <a:off x="5580063" y="3284538"/>
            <a:ext cx="3313112" cy="2808287"/>
            <a:chOff x="3515" y="2115"/>
            <a:chExt cx="2176" cy="1905"/>
          </a:xfrm>
        </p:grpSpPr>
        <p:sp>
          <p:nvSpPr>
            <p:cNvPr id="30746" name="Rectangle 183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0747" name="Text Box 185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0748" name="Group 239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0749" name="Object 186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9" name="Equation" r:id="rId17" imgW="126835" imgH="139518" progId="Equation.DSMT4">
                      <p:embed/>
                    </p:oleObj>
                  </mc:Choice>
                  <mc:Fallback>
                    <p:oleObj name="Equation" r:id="rId17" imgW="126835" imgH="139518" progId="Equation.DSMT4">
                      <p:embed/>
                      <p:pic>
                        <p:nvPicPr>
                          <p:cNvPr id="0" name="Object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2750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0" name="Object 188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0" name="Equation" r:id="rId19" imgW="126835" imgH="202936" progId="Equation.DSMT4">
                      <p:embed/>
                    </p:oleObj>
                  </mc:Choice>
                  <mc:Fallback>
                    <p:oleObj name="Equation" r:id="rId19" imgW="126835" imgH="202936" progId="Equation.DSMT4">
                      <p:embed/>
                      <p:pic>
                        <p:nvPicPr>
                          <p:cNvPr id="0" name="Object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9" y="2795"/>
                            <a:ext cx="180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1" name="Object 195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1" name="Equation" r:id="rId21" imgW="190500" imgH="228600" progId="Equation.DSMT4">
                      <p:embed/>
                    </p:oleObj>
                  </mc:Choice>
                  <mc:Fallback>
                    <p:oleObj name="Equation" r:id="rId21" imgW="190500" imgH="228600" progId="Equation.DSMT4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750"/>
                            <a:ext cx="25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2" name="Object 196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2" name="Equation" r:id="rId23" imgW="177492" imgH="177492" progId="Equation.DSMT4">
                      <p:embed/>
                    </p:oleObj>
                  </mc:Choice>
                  <mc:Fallback>
                    <p:oleObj name="Equation" r:id="rId23" imgW="177492" imgH="177492" progId="Equation.DSMT4">
                      <p:embed/>
                      <p:pic>
                        <p:nvPicPr>
                          <p:cNvPr id="0" name="Object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3067"/>
                            <a:ext cx="215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3" name="Object 197"/>
              <p:cNvGraphicFramePr>
                <a:graphicFrameLocks noChangeAspect="1"/>
              </p:cNvGraphicFramePr>
              <p:nvPr/>
            </p:nvGraphicFramePr>
            <p:xfrm>
              <a:off x="4104" y="2569"/>
              <a:ext cx="22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3" name="Equation" r:id="rId25" imgW="152268" imgH="164957" progId="Equation.DSMT4">
                      <p:embed/>
                    </p:oleObj>
                  </mc:Choice>
                  <mc:Fallback>
                    <p:oleObj name="Equation" r:id="rId25" imgW="152268" imgH="164957" progId="Equation.DSMT4">
                      <p:embed/>
                      <p:pic>
                        <p:nvPicPr>
                          <p:cNvPr id="0" name="Object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2569"/>
                            <a:ext cx="22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4" name="Object 198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4" name="Equation" r:id="rId27" imgW="494870" imgH="203024" progId="Equation.DSMT4">
                      <p:embed/>
                    </p:oleObj>
                  </mc:Choice>
                  <mc:Fallback>
                    <p:oleObj name="Equation" r:id="rId27" imgW="494870" imgH="203024" progId="Equation.DSMT4">
                      <p:embed/>
                      <p:pic>
                        <p:nvPicPr>
                          <p:cNvPr id="0" name="Object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5" y="2218"/>
                            <a:ext cx="6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5" name="Object 199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5" name="Equation" r:id="rId29" imgW="126835" imgH="139518" progId="Equation.DSMT4">
                      <p:embed/>
                    </p:oleObj>
                  </mc:Choice>
                  <mc:Fallback>
                    <p:oleObj name="Equation" r:id="rId29" imgW="126835" imgH="139518" progId="Equation.DSMT4">
                      <p:embed/>
                      <p:pic>
                        <p:nvPicPr>
                          <p:cNvPr id="0" name="Object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022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6" name="Object 200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6" name="Equation" r:id="rId30" imgW="126835" imgH="139518" progId="Equation.DSMT4">
                      <p:embed/>
                    </p:oleObj>
                  </mc:Choice>
                  <mc:Fallback>
                    <p:oleObj name="Equation" r:id="rId30" imgW="126835" imgH="139518" progId="Equation.DSMT4">
                      <p:embed/>
                      <p:pic>
                        <p:nvPicPr>
                          <p:cNvPr id="0" name="Object 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2977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7" name="Object 201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7" name="Equation" r:id="rId31" imgW="165028" imgH="228501" progId="Equation.DSMT4">
                      <p:embed/>
                    </p:oleObj>
                  </mc:Choice>
                  <mc:Fallback>
                    <p:oleObj name="Equation" r:id="rId31" imgW="165028" imgH="228501" progId="Equation.DSMT4">
                      <p:embed/>
                      <p:pic>
                        <p:nvPicPr>
                          <p:cNvPr id="0" name="Object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78"/>
                            <a:ext cx="25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8" name="Object 202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8" name="Equation" r:id="rId32" imgW="177646" imgH="228402" progId="Equation.DSMT4">
                      <p:embed/>
                    </p:oleObj>
                  </mc:Choice>
                  <mc:Fallback>
                    <p:oleObj name="Equation" r:id="rId32" imgW="177646" imgH="228402" progId="Equation.DSMT4">
                      <p:embed/>
                      <p:pic>
                        <p:nvPicPr>
                          <p:cNvPr id="0" name="Object 2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3" y="2750"/>
                            <a:ext cx="25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9" name="Object 203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9" name="Equation" r:id="rId34" imgW="139579" imgH="177646" progId="Equation.DSMT4">
                      <p:embed/>
                    </p:oleObj>
                  </mc:Choice>
                  <mc:Fallback>
                    <p:oleObj name="Equation" r:id="rId34" imgW="139579" imgH="177646" progId="Equation.DSMT4">
                      <p:embed/>
                      <p:pic>
                        <p:nvPicPr>
                          <p:cNvPr id="0" name="Object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3249"/>
                            <a:ext cx="19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60" name="Text Box 207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1" name="Oval 208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2" name="Line 209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3" name="Line 2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4" name="Oval 215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5" name="Line 217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6" name="Line 218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7" name="Text Box 219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8" name="Oval 220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9" name="Line 222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0" name="Line 223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1" name="Line 225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2" name="Line 226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3" name="Line 227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4" name="Line 228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5" name="Oval 229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76" name="Text Box 230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885993" name="Rectangle 233"/>
          <p:cNvSpPr>
            <a:spLocks noChangeArrowheads="1"/>
          </p:cNvSpPr>
          <p:nvPr/>
        </p:nvSpPr>
        <p:spPr bwMode="auto">
          <a:xfrm>
            <a:off x="250825" y="3352800"/>
            <a:ext cx="51847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特点</a:t>
            </a:r>
            <a:r>
              <a:rPr lang="zh-CN" altLang="en-US" b="1"/>
              <a:t>：在导体圆柱面上有感应电荷，</a:t>
            </a:r>
          </a:p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/>
              <a:t>圆柱外的电位由线电荷与感应电荷共</a:t>
            </a:r>
          </a:p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/>
              <a:t>同产生。</a:t>
            </a:r>
          </a:p>
        </p:txBody>
      </p:sp>
      <p:sp>
        <p:nvSpPr>
          <p:cNvPr id="885994" name="Rectangle 234"/>
          <p:cNvSpPr>
            <a:spLocks noChangeArrowheads="1"/>
          </p:cNvSpPr>
          <p:nvPr/>
        </p:nvSpPr>
        <p:spPr bwMode="auto">
          <a:xfrm>
            <a:off x="254000" y="4764088"/>
            <a:ext cx="54705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分析方法</a:t>
            </a:r>
            <a:r>
              <a:rPr lang="zh-CN" altLang="en-US" b="1"/>
              <a:t>：镜像电荷是圆柱面内部与</a:t>
            </a:r>
          </a:p>
          <a:p>
            <a:pPr marL="342900" indent="-342900">
              <a:lnSpc>
                <a:spcPct val="130000"/>
              </a:lnSpc>
            </a:pPr>
            <a:r>
              <a:rPr lang="zh-CN" altLang="en-US" b="1"/>
              <a:t>轴线平行的无限长线电荷，如图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</a:p>
        </p:txBody>
      </p:sp>
      <p:sp>
        <p:nvSpPr>
          <p:cNvPr id="30745" name="Rectangle 238"/>
          <p:cNvSpPr>
            <a:spLocks noChangeArrowheads="1"/>
          </p:cNvSpPr>
          <p:nvPr/>
        </p:nvSpPr>
        <p:spPr bwMode="auto">
          <a:xfrm>
            <a:off x="158750" y="979488"/>
            <a:ext cx="53228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线电荷对接地导体圆柱面的镜像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8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8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993" grpId="0"/>
      <p:bldP spid="8859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832" name="Object 48"/>
          <p:cNvGraphicFramePr>
            <a:graphicFrameLocks noChangeAspect="1"/>
          </p:cNvGraphicFramePr>
          <p:nvPr/>
        </p:nvGraphicFramePr>
        <p:xfrm>
          <a:off x="757238" y="3995738"/>
          <a:ext cx="77755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3" imgW="80947277" imgH="9014486" progId="Equation.DSMT4">
                  <p:embed/>
                </p:oleObj>
              </mc:Choice>
              <mc:Fallback>
                <p:oleObj name="Equation" r:id="rId3" imgW="80947277" imgH="9014486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995738"/>
                        <a:ext cx="77755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6830" name="Object 46"/>
          <p:cNvGraphicFramePr>
            <a:graphicFrameLocks noChangeAspect="1"/>
          </p:cNvGraphicFramePr>
          <p:nvPr/>
        </p:nvGraphicFramePr>
        <p:xfrm>
          <a:off x="684213" y="5421313"/>
          <a:ext cx="79216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5" imgW="80215629" imgH="9014486" progId="Equation.DSMT4">
                  <p:embed/>
                </p:oleObj>
              </mc:Choice>
              <mc:Fallback>
                <p:oleObj name="Equation" r:id="rId5" imgW="80215629" imgH="9014486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21313"/>
                        <a:ext cx="79216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79388" y="4978400"/>
            <a:ext cx="7594600" cy="457200"/>
            <a:chOff x="340" y="890"/>
            <a:chExt cx="4784" cy="288"/>
          </a:xfrm>
        </p:grpSpPr>
        <p:graphicFrame>
          <p:nvGraphicFramePr>
            <p:cNvPr id="31787" name="Object 47"/>
            <p:cNvGraphicFramePr>
              <a:graphicFrameLocks noChangeAspect="1"/>
            </p:cNvGraphicFramePr>
            <p:nvPr/>
          </p:nvGraphicFramePr>
          <p:xfrm>
            <a:off x="2699" y="935"/>
            <a:ext cx="54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1" name="Equation" r:id="rId7" imgW="7307623" imgH="3162326" progId="Equation.DSMT4">
                    <p:embed/>
                  </p:oleObj>
                </mc:Choice>
                <mc:Fallback>
                  <p:oleObj name="Equation" r:id="rId7" imgW="7307623" imgH="3162326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935"/>
                          <a:ext cx="54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Rectangle 67"/>
            <p:cNvSpPr>
              <a:spLocks noChangeArrowheads="1"/>
            </p:cNvSpPr>
            <p:nvPr/>
          </p:nvSpPr>
          <p:spPr bwMode="auto">
            <a:xfrm>
              <a:off x="340" y="890"/>
              <a:ext cx="4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 fontAlgn="ctr"/>
              <a:r>
                <a:rPr lang="zh-CN" altLang="en-US" b="1"/>
                <a:t>由于导体圆柱接地，所以当           时，电位应为零，即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79388" y="2987675"/>
            <a:ext cx="8713787" cy="1052513"/>
            <a:chOff x="113" y="255"/>
            <a:chExt cx="5489" cy="663"/>
          </a:xfrm>
        </p:grpSpPr>
        <p:sp>
          <p:nvSpPr>
            <p:cNvPr id="31782" name="Rectangle 53"/>
            <p:cNvSpPr>
              <a:spLocks noChangeArrowheads="1"/>
            </p:cNvSpPr>
            <p:nvPr/>
          </p:nvSpPr>
          <p:spPr bwMode="auto">
            <a:xfrm>
              <a:off x="113" y="255"/>
              <a:ext cx="548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b="1">
                  <a:latin typeface="楷体_GB2312"/>
                  <a:cs typeface="Times New Roman" pitchFamily="18" charset="0"/>
                </a:rPr>
                <a:t>    </a:t>
              </a:r>
              <a:r>
                <a:rPr lang="zh-CN" altLang="en-US" b="1">
                  <a:latin typeface="楷体_GB2312"/>
                  <a:cs typeface="Times New Roman" pitchFamily="18" charset="0"/>
                </a:rPr>
                <a:t>设镜像电荷的线密度为  ，</a:t>
              </a:r>
              <a:r>
                <a:rPr lang="zh-CN" altLang="en-US" b="1">
                  <a:cs typeface="Times New Roman" pitchFamily="18" charset="0"/>
                </a:rPr>
                <a:t>且距圆柱的轴线为    ，则由     和    共同产生的电位函数</a:t>
              </a:r>
              <a:r>
                <a:rPr lang="en-US" altLang="zh-CN" b="1"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31783" name="Object 65"/>
            <p:cNvGraphicFramePr>
              <a:graphicFrameLocks noChangeAspect="1"/>
            </p:cNvGraphicFramePr>
            <p:nvPr/>
          </p:nvGraphicFramePr>
          <p:xfrm>
            <a:off x="2472" y="300"/>
            <a:ext cx="2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2" name="Equation" r:id="rId9" imgW="3406222" imgH="4381562" progId="Equation.DSMT4">
                    <p:embed/>
                  </p:oleObj>
                </mc:Choice>
                <mc:Fallback>
                  <p:oleObj name="Equation" r:id="rId9" imgW="3406222" imgH="4381562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00"/>
                          <a:ext cx="2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66"/>
            <p:cNvGraphicFramePr>
              <a:graphicFrameLocks noChangeAspect="1"/>
            </p:cNvGraphicFramePr>
            <p:nvPr/>
          </p:nvGraphicFramePr>
          <p:xfrm>
            <a:off x="4422" y="346"/>
            <a:ext cx="25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3" name="Equation" r:id="rId11" imgW="3406222" imgH="3406130" progId="Equation.DSMT4">
                    <p:embed/>
                  </p:oleObj>
                </mc:Choice>
                <mc:Fallback>
                  <p:oleObj name="Equation" r:id="rId11" imgW="3406222" imgH="340613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46"/>
                          <a:ext cx="25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70"/>
            <p:cNvGraphicFramePr>
              <a:graphicFrameLocks noChangeAspect="1"/>
            </p:cNvGraphicFramePr>
            <p:nvPr/>
          </p:nvGraphicFramePr>
          <p:xfrm>
            <a:off x="5239" y="300"/>
            <a:ext cx="2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4" name="Equation" r:id="rId13" imgW="3406222" imgH="4381562" progId="Equation.DSMT4">
                    <p:embed/>
                  </p:oleObj>
                </mc:Choice>
                <mc:Fallback>
                  <p:oleObj name="Equation" r:id="rId13" imgW="3406222" imgH="4381562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00"/>
                          <a:ext cx="2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71"/>
            <p:cNvGraphicFramePr>
              <a:graphicFrameLocks noChangeAspect="1"/>
            </p:cNvGraphicFramePr>
            <p:nvPr/>
          </p:nvGraphicFramePr>
          <p:xfrm>
            <a:off x="340" y="572"/>
            <a:ext cx="2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Equation" r:id="rId15" imgW="3406222" imgH="4381562" progId="Equation.DSMT4">
                    <p:embed/>
                  </p:oleObj>
                </mc:Choice>
                <mc:Fallback>
                  <p:oleObj name="Equation" r:id="rId15" imgW="3406222" imgH="4381562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572"/>
                          <a:ext cx="2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771775" y="476250"/>
            <a:ext cx="3097213" cy="2592388"/>
            <a:chOff x="3515" y="2115"/>
            <a:chExt cx="2176" cy="1905"/>
          </a:xfrm>
        </p:grpSpPr>
        <p:sp>
          <p:nvSpPr>
            <p:cNvPr id="31751" name="Rectangle 77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1752" name="Text Box 78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1753" name="Group 79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1754" name="Object 80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6" name="Equation" r:id="rId17" imgW="126835" imgH="139518" progId="Equation.DSMT4">
                      <p:embed/>
                    </p:oleObj>
                  </mc:Choice>
                  <mc:Fallback>
                    <p:oleObj name="Equation" r:id="rId17" imgW="126835" imgH="139518" progId="Equation.DSMT4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2750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81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7" name="Equation" r:id="rId19" imgW="126835" imgH="202936" progId="Equation.DSMT4">
                      <p:embed/>
                    </p:oleObj>
                  </mc:Choice>
                  <mc:Fallback>
                    <p:oleObj name="Equation" r:id="rId19" imgW="126835" imgH="202936" progId="Equation.DSMT4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9" y="2795"/>
                            <a:ext cx="180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6" name="Object 82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8" name="Equation" r:id="rId21" imgW="190500" imgH="228600" progId="Equation.DSMT4">
                      <p:embed/>
                    </p:oleObj>
                  </mc:Choice>
                  <mc:Fallback>
                    <p:oleObj name="Equation" r:id="rId21" imgW="190500" imgH="228600" progId="Equation.DSMT4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750"/>
                            <a:ext cx="25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83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9" name="Equation" r:id="rId23" imgW="177492" imgH="177492" progId="Equation.DSMT4">
                      <p:embed/>
                    </p:oleObj>
                  </mc:Choice>
                  <mc:Fallback>
                    <p:oleObj name="Equation" r:id="rId23" imgW="177492" imgH="177492" progId="Equation.DSMT4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3067"/>
                            <a:ext cx="215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8" name="Object 84"/>
              <p:cNvGraphicFramePr>
                <a:graphicFrameLocks noChangeAspect="1"/>
              </p:cNvGraphicFramePr>
              <p:nvPr/>
            </p:nvGraphicFramePr>
            <p:xfrm>
              <a:off x="4104" y="2569"/>
              <a:ext cx="22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0" name="Equation" r:id="rId25" imgW="152268" imgH="164957" progId="Equation.DSMT4">
                      <p:embed/>
                    </p:oleObj>
                  </mc:Choice>
                  <mc:Fallback>
                    <p:oleObj name="Equation" r:id="rId25" imgW="152268" imgH="164957" progId="Equation.DSMT4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2569"/>
                            <a:ext cx="22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9" name="Object 85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1" name="Equation" r:id="rId27" imgW="494870" imgH="203024" progId="Equation.DSMT4">
                      <p:embed/>
                    </p:oleObj>
                  </mc:Choice>
                  <mc:Fallback>
                    <p:oleObj name="Equation" r:id="rId27" imgW="494870" imgH="203024" progId="Equation.DSMT4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5" y="2218"/>
                            <a:ext cx="6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0" name="Object 86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2" name="Equation" r:id="rId29" imgW="126835" imgH="139518" progId="Equation.DSMT4">
                      <p:embed/>
                    </p:oleObj>
                  </mc:Choice>
                  <mc:Fallback>
                    <p:oleObj name="Equation" r:id="rId29" imgW="126835" imgH="139518" progId="Equation.DSMT4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022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1" name="Object 87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3" name="Equation" r:id="rId31" imgW="126835" imgH="139518" progId="Equation.DSMT4">
                      <p:embed/>
                    </p:oleObj>
                  </mc:Choice>
                  <mc:Fallback>
                    <p:oleObj name="Equation" r:id="rId31" imgW="126835" imgH="139518" progId="Equation.DSMT4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2977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88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4" name="Equation" r:id="rId33" imgW="165028" imgH="228501" progId="Equation.DSMT4">
                      <p:embed/>
                    </p:oleObj>
                  </mc:Choice>
                  <mc:Fallback>
                    <p:oleObj name="Equation" r:id="rId33" imgW="165028" imgH="228501" progId="Equation.DSMT4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78"/>
                            <a:ext cx="25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89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5" name="Equation" r:id="rId35" imgW="177646" imgH="228402" progId="Equation.DSMT4">
                      <p:embed/>
                    </p:oleObj>
                  </mc:Choice>
                  <mc:Fallback>
                    <p:oleObj name="Equation" r:id="rId35" imgW="177646" imgH="228402" progId="Equation.DSMT4">
                      <p:embed/>
                      <p:pic>
                        <p:nvPicPr>
                          <p:cNvPr id="0" name="Object 8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3" y="2750"/>
                            <a:ext cx="25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4" name="Object 90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6" name="Equation" r:id="rId37" imgW="139579" imgH="177646" progId="Equation.DSMT4">
                      <p:embed/>
                    </p:oleObj>
                  </mc:Choice>
                  <mc:Fallback>
                    <p:oleObj name="Equation" r:id="rId37" imgW="139579" imgH="177646" progId="Equation.DSMT4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3249"/>
                            <a:ext cx="19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5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66" name="Oval 92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67" name="Line 93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Line 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Oval 95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0" name="Line 96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1" name="Line 97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3" name="Oval 99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4" name="Line 100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5" name="Line 101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6" name="Line 102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7" name="Line 103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8" name="Line 104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Line 105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Oval 106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81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8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8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323850" y="3660775"/>
            <a:ext cx="839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latin typeface="楷体_GB2312"/>
                <a:cs typeface="Times New Roman" pitchFamily="18" charset="0"/>
              </a:rPr>
              <a:t>由于上式对任意</a:t>
            </a:r>
            <a:r>
              <a:rPr lang="zh-CN" altLang="en-US" b="1" i="1">
                <a:latin typeface="楷体_GB231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b="1">
                <a:cs typeface="Times New Roman" pitchFamily="18" charset="0"/>
              </a:rPr>
              <a:t>都成立，因此，将上式对</a:t>
            </a:r>
            <a:r>
              <a:rPr lang="zh-CN" altLang="en-US" b="1"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b="1">
                <a:cs typeface="Times New Roman" pitchFamily="18" charset="0"/>
              </a:rPr>
              <a:t>求导，可以得到</a:t>
            </a:r>
            <a:endParaRPr lang="zh-CN" altLang="en-US" b="1">
              <a:latin typeface="楷体_GB2312"/>
              <a:cs typeface="Times New Roman" pitchFamily="18" charset="0"/>
            </a:endParaRPr>
          </a:p>
        </p:txBody>
      </p:sp>
      <p:graphicFrame>
        <p:nvGraphicFramePr>
          <p:cNvPr id="944133" name="Object 5"/>
          <p:cNvGraphicFramePr>
            <a:graphicFrameLocks noChangeAspect="1"/>
          </p:cNvGraphicFramePr>
          <p:nvPr/>
        </p:nvGraphicFramePr>
        <p:xfrm>
          <a:off x="1258888" y="4189413"/>
          <a:ext cx="6648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3" imgW="64122402" imgH="4625366" progId="Equation.DSMT4">
                  <p:embed/>
                </p:oleObj>
              </mc:Choice>
              <mc:Fallback>
                <p:oleObj name="Equation" r:id="rId3" imgW="64122402" imgH="462536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89413"/>
                        <a:ext cx="6648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4134" name="Object 6"/>
          <p:cNvGraphicFramePr>
            <a:graphicFrameLocks noChangeAspect="1"/>
          </p:cNvGraphicFramePr>
          <p:nvPr/>
        </p:nvGraphicFramePr>
        <p:xfrm>
          <a:off x="1619250" y="4746625"/>
          <a:ext cx="45354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5" imgW="40225941" imgH="9745898" progId="Equation.DSMT4">
                  <p:embed/>
                </p:oleObj>
              </mc:Choice>
              <mc:Fallback>
                <p:oleObj name="Equation" r:id="rId5" imgW="40225941" imgH="974589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46625"/>
                        <a:ext cx="45354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522288" y="4981575"/>
            <a:ext cx="160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所以有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27763" y="4622800"/>
            <a:ext cx="2160587" cy="1366838"/>
            <a:chOff x="3833" y="3158"/>
            <a:chExt cx="1452" cy="953"/>
          </a:xfrm>
        </p:grpSpPr>
        <p:graphicFrame>
          <p:nvGraphicFramePr>
            <p:cNvPr id="32814" name="Object 9"/>
            <p:cNvGraphicFramePr>
              <a:graphicFrameLocks noChangeAspect="1"/>
            </p:cNvGraphicFramePr>
            <p:nvPr/>
          </p:nvGraphicFramePr>
          <p:xfrm>
            <a:off x="4332" y="3158"/>
            <a:ext cx="953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Equation" r:id="rId7" imgW="12428294" imgH="13159802" progId="Equation.DSMT4">
                    <p:embed/>
                  </p:oleObj>
                </mc:Choice>
                <mc:Fallback>
                  <p:oleObj name="Equation" r:id="rId7" imgW="12428294" imgH="1315980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158"/>
                          <a:ext cx="953" cy="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5" name="AutoShape 10"/>
            <p:cNvSpPr>
              <a:spLocks noChangeArrowheads="1"/>
            </p:cNvSpPr>
            <p:nvPr/>
          </p:nvSpPr>
          <p:spPr bwMode="auto">
            <a:xfrm>
              <a:off x="3833" y="3566"/>
              <a:ext cx="454" cy="136"/>
            </a:xfrm>
            <a:prstGeom prst="rightArrow">
              <a:avLst>
                <a:gd name="adj1" fmla="val 50000"/>
                <a:gd name="adj2" fmla="val 83456"/>
              </a:avLst>
            </a:prstGeom>
            <a:solidFill>
              <a:srgbClr val="FFCC99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33463" y="476250"/>
            <a:ext cx="3487737" cy="3065463"/>
            <a:chOff x="3515" y="2115"/>
            <a:chExt cx="2176" cy="1905"/>
          </a:xfrm>
        </p:grpSpPr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2784" name="Text Box 13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2785" name="Group 14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2786" name="Object 15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9" name="Equation" r:id="rId9" imgW="126835" imgH="139518" progId="Equation.DSMT4">
                      <p:embed/>
                    </p:oleObj>
                  </mc:Choice>
                  <mc:Fallback>
                    <p:oleObj name="Equation" r:id="rId9" imgW="126835" imgH="139518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2750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7" name="Object 16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0" name="Equation" r:id="rId11" imgW="126835" imgH="202936" progId="Equation.DSMT4">
                      <p:embed/>
                    </p:oleObj>
                  </mc:Choice>
                  <mc:Fallback>
                    <p:oleObj name="Equation" r:id="rId11" imgW="126835" imgH="202936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9" y="2795"/>
                            <a:ext cx="180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8" name="Object 17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1" name="Equation" r:id="rId13" imgW="190500" imgH="228600" progId="Equation.DSMT4">
                      <p:embed/>
                    </p:oleObj>
                  </mc:Choice>
                  <mc:Fallback>
                    <p:oleObj name="Equation" r:id="rId13" imgW="190500" imgH="2286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750"/>
                            <a:ext cx="25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9" name="Object 18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2" name="Equation" r:id="rId15" imgW="177492" imgH="177492" progId="Equation.DSMT4">
                      <p:embed/>
                    </p:oleObj>
                  </mc:Choice>
                  <mc:Fallback>
                    <p:oleObj name="Equation" r:id="rId15" imgW="177492" imgH="177492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3067"/>
                            <a:ext cx="215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0" name="Object 19"/>
              <p:cNvGraphicFramePr>
                <a:graphicFrameLocks noChangeAspect="1"/>
              </p:cNvGraphicFramePr>
              <p:nvPr/>
            </p:nvGraphicFramePr>
            <p:xfrm>
              <a:off x="4154" y="2443"/>
              <a:ext cx="22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3" name="Equation" r:id="rId17" imgW="152268" imgH="164957" progId="Equation.DSMT4">
                      <p:embed/>
                    </p:oleObj>
                  </mc:Choice>
                  <mc:Fallback>
                    <p:oleObj name="Equation" r:id="rId17" imgW="152268" imgH="164957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443"/>
                            <a:ext cx="22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1" name="Object 20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4" name="Equation" r:id="rId19" imgW="494870" imgH="203024" progId="Equation.DSMT4">
                      <p:embed/>
                    </p:oleObj>
                  </mc:Choice>
                  <mc:Fallback>
                    <p:oleObj name="Equation" r:id="rId19" imgW="494870" imgH="203024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5" y="2218"/>
                            <a:ext cx="6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2" name="Object 21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5" name="Equation" r:id="rId21" imgW="126835" imgH="139518" progId="Equation.DSMT4">
                      <p:embed/>
                    </p:oleObj>
                  </mc:Choice>
                  <mc:Fallback>
                    <p:oleObj name="Equation" r:id="rId21" imgW="126835" imgH="139518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022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3" name="Object 22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6"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2977"/>
                            <a:ext cx="18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4" name="Object 23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7" name="Equation" r:id="rId25" imgW="165028" imgH="228501" progId="Equation.DSMT4">
                      <p:embed/>
                    </p:oleObj>
                  </mc:Choice>
                  <mc:Fallback>
                    <p:oleObj name="Equation" r:id="rId25" imgW="165028" imgH="228501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78"/>
                            <a:ext cx="25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5" name="Object 24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8" name="Equation" r:id="rId27" imgW="177646" imgH="228402" progId="Equation.DSMT4">
                      <p:embed/>
                    </p:oleObj>
                  </mc:Choice>
                  <mc:Fallback>
                    <p:oleObj name="Equation" r:id="rId27" imgW="177646" imgH="228402" progId="Equation.DSMT4">
                      <p:embed/>
                      <p:pic>
                        <p:nvPicPr>
                          <p:cNvPr id="0" name="Object 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3" y="2750"/>
                            <a:ext cx="25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6" name="Object 25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9" name="Equation" r:id="rId29" imgW="139579" imgH="177646" progId="Equation.DSMT4">
                      <p:embed/>
                    </p:oleObj>
                  </mc:Choice>
                  <mc:Fallback>
                    <p:oleObj name="Equation" r:id="rId29" imgW="139579" imgH="177646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3249"/>
                            <a:ext cx="19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7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798" name="Oval 27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799" name="Line 28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Oval 30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2" name="Line 31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32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5" name="Oval 34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6" name="Line 35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Line 36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8" name="Line 37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9" name="Line 38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Line 40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Oval 41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13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32776" name="Text Box 43"/>
          <p:cNvSpPr txBox="1">
            <a:spLocks noChangeArrowheads="1"/>
          </p:cNvSpPr>
          <p:nvPr/>
        </p:nvSpPr>
        <p:spPr bwMode="auto">
          <a:xfrm>
            <a:off x="1671638" y="613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graphicFrame>
        <p:nvGraphicFramePr>
          <p:cNvPr id="32777" name="Object 4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19300" y="422751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31" imgW="391303" imgH="739129" progId="Equation.3">
                  <p:embed/>
                </p:oleObj>
              </mc:Choice>
              <mc:Fallback>
                <p:oleObj name="公式" r:id="rId31" imgW="391303" imgH="739129" progId="Equation.3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22751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46"/>
          <p:cNvSpPr txBox="1">
            <a:spLocks noChangeArrowheads="1"/>
          </p:cNvSpPr>
          <p:nvPr/>
        </p:nvSpPr>
        <p:spPr bwMode="auto">
          <a:xfrm>
            <a:off x="2176463" y="5989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graphicFrame>
        <p:nvGraphicFramePr>
          <p:cNvPr id="32779" name="Object 47"/>
          <p:cNvGraphicFramePr>
            <a:graphicFrameLocks noGrp="1" noChangeAspect="1"/>
          </p:cNvGraphicFramePr>
          <p:nvPr>
            <p:ph sz="half" idx="2"/>
          </p:nvPr>
        </p:nvGraphicFramePr>
        <p:xfrm>
          <a:off x="6415088" y="3857625"/>
          <a:ext cx="5048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公式" r:id="rId33" imgW="391303" imgH="739129" progId="Equation.3">
                  <p:embed/>
                </p:oleObj>
              </mc:Choice>
              <mc:Fallback>
                <p:oleObj name="公式" r:id="rId33" imgW="391303" imgH="739129" progId="Equation.3">
                  <p:embed/>
                  <p:pic>
                    <p:nvPicPr>
                      <p:cNvPr id="0" name="Object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857625"/>
                        <a:ext cx="5048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50"/>
          <p:cNvSpPr txBox="1">
            <a:spLocks noChangeArrowheads="1"/>
          </p:cNvSpPr>
          <p:nvPr/>
        </p:nvSpPr>
        <p:spPr bwMode="auto">
          <a:xfrm>
            <a:off x="735013" y="5918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944179" name="Text Box 51"/>
          <p:cNvSpPr txBox="1">
            <a:spLocks noChangeArrowheads="1"/>
          </p:cNvSpPr>
          <p:nvPr/>
        </p:nvSpPr>
        <p:spPr bwMode="auto">
          <a:xfrm>
            <a:off x="576263" y="5937250"/>
            <a:ext cx="5510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b="1"/>
              <a:t>P</a:t>
            </a:r>
            <a:r>
              <a:rPr lang="zh-CN" altLang="en-US" b="1"/>
              <a:t>点电位表达式</a:t>
            </a:r>
            <a:r>
              <a:rPr lang="en-US" altLang="zh-CN" b="1">
                <a:sym typeface="Wingdings" pitchFamily="2" charset="2"/>
              </a:rPr>
              <a:t>:  </a:t>
            </a:r>
            <a:r>
              <a:rPr lang="zh-CN" altLang="en-US" b="1">
                <a:sym typeface="Wingdings" pitchFamily="2" charset="2"/>
              </a:rPr>
              <a:t>见教材</a:t>
            </a:r>
            <a:r>
              <a:rPr lang="en-US" altLang="zh-CN" b="1">
                <a:sym typeface="Wingdings" pitchFamily="2" charset="2"/>
              </a:rPr>
              <a:t>p.140, </a:t>
            </a:r>
            <a:r>
              <a:rPr lang="zh-CN" altLang="en-US" b="1">
                <a:sym typeface="Wingdings" pitchFamily="2" charset="2"/>
              </a:rPr>
              <a:t>式</a:t>
            </a:r>
            <a:r>
              <a:rPr lang="en-US" altLang="zh-CN" b="1">
                <a:sym typeface="Wingdings" pitchFamily="2" charset="2"/>
              </a:rPr>
              <a:t>3.5.17. </a:t>
            </a:r>
            <a:endParaRPr lang="zh-CN" altLang="en-US" b="1"/>
          </a:p>
        </p:txBody>
      </p:sp>
      <p:pic>
        <p:nvPicPr>
          <p:cNvPr id="944180" name="Picture 52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6250"/>
            <a:ext cx="3005138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4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5" grpId="0"/>
      <p:bldP spid="9441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4475" y="446088"/>
            <a:ext cx="468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2. 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两平行圆柱导体的电轴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508625" y="619125"/>
            <a:ext cx="3527425" cy="2665413"/>
            <a:chOff x="3470" y="390"/>
            <a:chExt cx="2222" cy="1679"/>
          </a:xfrm>
        </p:grpSpPr>
        <p:sp>
          <p:nvSpPr>
            <p:cNvPr id="33841" name="Rectangle 3"/>
            <p:cNvSpPr>
              <a:spLocks noChangeArrowheads="1"/>
            </p:cNvSpPr>
            <p:nvPr/>
          </p:nvSpPr>
          <p:spPr bwMode="auto">
            <a:xfrm>
              <a:off x="3470" y="390"/>
              <a:ext cx="2222" cy="1679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42" name="Text Box 5"/>
            <p:cNvSpPr txBox="1">
              <a:spLocks noChangeArrowheads="1"/>
            </p:cNvSpPr>
            <p:nvPr/>
          </p:nvSpPr>
          <p:spPr bwMode="auto">
            <a:xfrm>
              <a:off x="3696" y="1706"/>
              <a:ext cx="176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zh-CN" altLang="en-US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两平行圆柱导体</a:t>
              </a:r>
            </a:p>
          </p:txBody>
        </p:sp>
        <p:grpSp>
          <p:nvGrpSpPr>
            <p:cNvPr id="33843" name="Group 6"/>
            <p:cNvGrpSpPr>
              <a:grpSpLocks noChangeAspect="1"/>
            </p:cNvGrpSpPr>
            <p:nvPr/>
          </p:nvGrpSpPr>
          <p:grpSpPr bwMode="auto">
            <a:xfrm>
              <a:off x="3742" y="526"/>
              <a:ext cx="1693" cy="1133"/>
              <a:chOff x="3839" y="709"/>
              <a:chExt cx="1131" cy="757"/>
            </a:xfrm>
          </p:grpSpPr>
          <p:sp>
            <p:nvSpPr>
              <p:cNvPr id="33850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4455" y="1137"/>
                <a:ext cx="193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1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153" y="1143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2" name="Line 9"/>
              <p:cNvSpPr>
                <a:spLocks noChangeAspect="1" noChangeShapeType="1"/>
              </p:cNvSpPr>
              <p:nvPr/>
            </p:nvSpPr>
            <p:spPr bwMode="auto">
              <a:xfrm rot="-5400000">
                <a:off x="4022" y="1087"/>
                <a:ext cx="757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3" name="Oval 10"/>
              <p:cNvSpPr>
                <a:spLocks noChangeAspect="1" noChangeArrowheads="1"/>
              </p:cNvSpPr>
              <p:nvPr/>
            </p:nvSpPr>
            <p:spPr bwMode="auto">
              <a:xfrm rot="-5400000">
                <a:off x="3877" y="908"/>
                <a:ext cx="370" cy="366"/>
              </a:xfrm>
              <a:prstGeom prst="ellipse">
                <a:avLst/>
              </a:prstGeom>
              <a:solidFill>
                <a:srgbClr val="FFCC99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4" name="Line 11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3938" y="962"/>
                <a:ext cx="162" cy="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3994" y="1186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6" name="Line 13"/>
              <p:cNvSpPr>
                <a:spLocks noChangeAspect="1" noChangeShapeType="1"/>
              </p:cNvSpPr>
              <p:nvPr/>
            </p:nvSpPr>
            <p:spPr bwMode="auto">
              <a:xfrm rot="-5400000">
                <a:off x="4236" y="1022"/>
                <a:ext cx="0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7" name="Oval 14"/>
              <p:cNvSpPr>
                <a:spLocks noChangeAspect="1" noChangeArrowheads="1"/>
              </p:cNvSpPr>
              <p:nvPr/>
            </p:nvSpPr>
            <p:spPr bwMode="auto">
              <a:xfrm rot="-5400000">
                <a:off x="4061" y="1083"/>
                <a:ext cx="12" cy="11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8" name="Oval 15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4681" y="1077"/>
                <a:ext cx="20" cy="18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9" name="Oval 1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4759" y="1083"/>
                <a:ext cx="12" cy="1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0" name="Oval 17"/>
              <p:cNvSpPr>
                <a:spLocks noChangeAspect="1" noChangeArrowheads="1"/>
              </p:cNvSpPr>
              <p:nvPr/>
            </p:nvSpPr>
            <p:spPr bwMode="auto">
              <a:xfrm rot="5400000" flipH="1">
                <a:off x="4559" y="908"/>
                <a:ext cx="370" cy="365"/>
              </a:xfrm>
              <a:prstGeom prst="ellipse">
                <a:avLst/>
              </a:prstGeom>
              <a:solidFill>
                <a:srgbClr val="FFCC99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1" name="Line 18"/>
              <p:cNvSpPr>
                <a:spLocks noChangeAspect="1" noChangeShapeType="1"/>
              </p:cNvSpPr>
              <p:nvPr/>
            </p:nvSpPr>
            <p:spPr bwMode="auto">
              <a:xfrm rot="5400000" flipH="1" flipV="1">
                <a:off x="4712" y="957"/>
                <a:ext cx="162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2" name="Line 1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676" y="1186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3" name="Line 2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576" y="1021"/>
                <a:ext cx="0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4" name="Oval 21"/>
              <p:cNvSpPr>
                <a:spLocks noChangeAspect="1" noChangeArrowheads="1"/>
              </p:cNvSpPr>
              <p:nvPr/>
            </p:nvSpPr>
            <p:spPr bwMode="auto">
              <a:xfrm rot="5400000" flipH="1">
                <a:off x="4734" y="1083"/>
                <a:ext cx="12" cy="11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5" name="Line 22"/>
              <p:cNvSpPr>
                <a:spLocks noChangeAspect="1" noChangeShapeType="1"/>
              </p:cNvSpPr>
              <p:nvPr/>
            </p:nvSpPr>
            <p:spPr bwMode="auto">
              <a:xfrm rot="-5400000">
                <a:off x="4405" y="526"/>
                <a:ext cx="0" cy="1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6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97" y="941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7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4739" y="922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8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4703" y="761"/>
                <a:ext cx="39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9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984" y="767"/>
                <a:ext cx="39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aphicFrame>
          <p:nvGraphicFramePr>
            <p:cNvPr id="33844" name="Object 28"/>
            <p:cNvGraphicFramePr>
              <a:graphicFrameLocks noChangeAspect="1"/>
            </p:cNvGraphicFramePr>
            <p:nvPr/>
          </p:nvGraphicFramePr>
          <p:xfrm>
            <a:off x="4377" y="1251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0" name="Equation" r:id="rId3" imgW="114151" imgH="164885" progId="Equation.DSMT4">
                    <p:embed/>
                  </p:oleObj>
                </mc:Choice>
                <mc:Fallback>
                  <p:oleObj name="Equation" r:id="rId3" imgW="114151" imgH="16488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251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5" name="Object 29"/>
            <p:cNvGraphicFramePr>
              <a:graphicFrameLocks noChangeAspect="1"/>
            </p:cNvGraphicFramePr>
            <p:nvPr/>
          </p:nvGraphicFramePr>
          <p:xfrm>
            <a:off x="4014" y="889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1" name="Equation" r:id="rId5" imgW="114102" imgH="126780" progId="Equation.DSMT4">
                    <p:embed/>
                  </p:oleObj>
                </mc:Choice>
                <mc:Fallback>
                  <p:oleObj name="Equation" r:id="rId5" imgW="114102" imgH="1267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889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6" name="Object 30"/>
            <p:cNvGraphicFramePr>
              <a:graphicFrameLocks noChangeAspect="1"/>
            </p:cNvGraphicFramePr>
            <p:nvPr/>
          </p:nvGraphicFramePr>
          <p:xfrm>
            <a:off x="4716" y="1251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2" name="Equation" r:id="rId7" imgW="114151" imgH="164885" progId="Equation.DSMT4">
                    <p:embed/>
                  </p:oleObj>
                </mc:Choice>
                <mc:Fallback>
                  <p:oleObj name="Equation" r:id="rId7" imgW="114151" imgH="164885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1251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7" name="Object 31"/>
            <p:cNvGraphicFramePr>
              <a:graphicFrameLocks noChangeAspect="1"/>
            </p:cNvGraphicFramePr>
            <p:nvPr/>
          </p:nvGraphicFramePr>
          <p:xfrm>
            <a:off x="5012" y="889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3" name="Equation" r:id="rId8" imgW="114102" imgH="126780" progId="Equation.DSMT4">
                    <p:embed/>
                  </p:oleObj>
                </mc:Choice>
                <mc:Fallback>
                  <p:oleObj name="Equation" r:id="rId8" imgW="114102" imgH="1267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889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8" name="Object 32"/>
            <p:cNvGraphicFramePr>
              <a:graphicFrameLocks noChangeAspect="1"/>
            </p:cNvGraphicFramePr>
            <p:nvPr/>
          </p:nvGraphicFramePr>
          <p:xfrm>
            <a:off x="4150" y="616"/>
            <a:ext cx="1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name="Equation" r:id="rId9" imgW="177646" imgH="228402" progId="Equation.DSMT4">
                    <p:embed/>
                  </p:oleObj>
                </mc:Choice>
                <mc:Fallback>
                  <p:oleObj name="Equation" r:id="rId9" imgW="177646" imgH="228402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616"/>
                          <a:ext cx="1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9" name="Object 33"/>
            <p:cNvGraphicFramePr>
              <a:graphicFrameLocks noChangeAspect="1"/>
            </p:cNvGraphicFramePr>
            <p:nvPr/>
          </p:nvGraphicFramePr>
          <p:xfrm>
            <a:off x="4740" y="656"/>
            <a:ext cx="2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Equation" r:id="rId11" imgW="266584" imgH="228501" progId="Equation.DSMT4">
                    <p:embed/>
                  </p:oleObj>
                </mc:Choice>
                <mc:Fallback>
                  <p:oleObj name="Equation" r:id="rId11" imgW="266584" imgH="228501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656"/>
                          <a:ext cx="2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5507038" y="3500438"/>
            <a:ext cx="3529012" cy="2663825"/>
            <a:chOff x="3469" y="2296"/>
            <a:chExt cx="2223" cy="1678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3469" y="2296"/>
              <a:ext cx="2223" cy="1678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06" name="Text Box 27"/>
            <p:cNvSpPr txBox="1">
              <a:spLocks noChangeArrowheads="1"/>
            </p:cNvSpPr>
            <p:nvPr/>
          </p:nvSpPr>
          <p:spPr bwMode="auto">
            <a:xfrm>
              <a:off x="3515" y="3611"/>
              <a:ext cx="21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两平行圆柱导体的电轴</a:t>
              </a:r>
            </a:p>
          </p:txBody>
        </p:sp>
        <p:graphicFrame>
          <p:nvGraphicFramePr>
            <p:cNvPr id="33807" name="Object 34"/>
            <p:cNvGraphicFramePr>
              <a:graphicFrameLocks noChangeAspect="1"/>
            </p:cNvGraphicFramePr>
            <p:nvPr/>
          </p:nvGraphicFramePr>
          <p:xfrm>
            <a:off x="4105" y="2977"/>
            <a:ext cx="1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Equation" r:id="rId13" imgW="177646" imgH="228402" progId="Equation.DSMT4">
                    <p:embed/>
                  </p:oleObj>
                </mc:Choice>
                <mc:Fallback>
                  <p:oleObj name="Equation" r:id="rId13" imgW="177646" imgH="228402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977"/>
                          <a:ext cx="1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Text Box 35"/>
            <p:cNvSpPr txBox="1">
              <a:spLocks noChangeAspect="1" noChangeArrowheads="1"/>
            </p:cNvSpPr>
            <p:nvPr/>
          </p:nvSpPr>
          <p:spPr bwMode="auto">
            <a:xfrm>
              <a:off x="4631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09" name="Text Box 36"/>
            <p:cNvSpPr txBox="1">
              <a:spLocks noChangeAspect="1" noChangeArrowheads="1"/>
            </p:cNvSpPr>
            <p:nvPr/>
          </p:nvSpPr>
          <p:spPr bwMode="auto">
            <a:xfrm>
              <a:off x="4070" y="2946"/>
              <a:ext cx="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0" name="Line 37"/>
            <p:cNvSpPr>
              <a:spLocks noChangeAspect="1" noChangeShapeType="1"/>
            </p:cNvSpPr>
            <p:nvPr/>
          </p:nvSpPr>
          <p:spPr bwMode="auto">
            <a:xfrm rot="16200000" flipV="1">
              <a:off x="4069" y="2862"/>
              <a:ext cx="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Oval 38"/>
            <p:cNvSpPr>
              <a:spLocks noChangeAspect="1" noChangeArrowheads="1"/>
            </p:cNvSpPr>
            <p:nvPr/>
          </p:nvSpPr>
          <p:spPr bwMode="auto">
            <a:xfrm rot="-5400000">
              <a:off x="4160" y="2971"/>
              <a:ext cx="48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2" name="Line 39"/>
            <p:cNvSpPr>
              <a:spLocks noChangeAspect="1" noChangeShapeType="1"/>
            </p:cNvSpPr>
            <p:nvPr/>
          </p:nvSpPr>
          <p:spPr bwMode="auto">
            <a:xfrm rot="16200000" flipV="1">
              <a:off x="4385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40"/>
            <p:cNvSpPr>
              <a:spLocks noChangeAspect="1" noChangeShapeType="1"/>
            </p:cNvSpPr>
            <p:nvPr/>
          </p:nvSpPr>
          <p:spPr bwMode="auto">
            <a:xfrm rot="-5400000">
              <a:off x="4900" y="2848"/>
              <a:ext cx="2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Oval 41"/>
            <p:cNvSpPr>
              <a:spLocks noChangeAspect="1" noChangeArrowheads="1"/>
            </p:cNvSpPr>
            <p:nvPr/>
          </p:nvSpPr>
          <p:spPr bwMode="auto">
            <a:xfrm rot="16200000" flipV="1">
              <a:off x="4964" y="2981"/>
              <a:ext cx="50" cy="45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5" name="Line 42"/>
            <p:cNvSpPr>
              <a:spLocks noChangeAspect="1" noChangeShapeType="1"/>
            </p:cNvSpPr>
            <p:nvPr/>
          </p:nvSpPr>
          <p:spPr bwMode="auto">
            <a:xfrm rot="-5400000">
              <a:off x="4798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Text Box 43"/>
            <p:cNvSpPr txBox="1">
              <a:spLocks noChangeAspect="1" noChangeArrowheads="1"/>
            </p:cNvSpPr>
            <p:nvPr/>
          </p:nvSpPr>
          <p:spPr bwMode="auto">
            <a:xfrm>
              <a:off x="4233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7" name="Text Box 44"/>
            <p:cNvSpPr txBox="1">
              <a:spLocks noChangeAspect="1" noChangeArrowheads="1"/>
            </p:cNvSpPr>
            <p:nvPr/>
          </p:nvSpPr>
          <p:spPr bwMode="auto">
            <a:xfrm>
              <a:off x="4667" y="314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8" name="Text Box 45"/>
            <p:cNvSpPr txBox="1">
              <a:spLocks noChangeAspect="1" noChangeArrowheads="1"/>
            </p:cNvSpPr>
            <p:nvPr/>
          </p:nvSpPr>
          <p:spPr bwMode="auto">
            <a:xfrm>
              <a:off x="4212" y="315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9" name="Line 46"/>
            <p:cNvSpPr>
              <a:spLocks noChangeAspect="1" noChangeShapeType="1"/>
            </p:cNvSpPr>
            <p:nvPr/>
          </p:nvSpPr>
          <p:spPr bwMode="auto">
            <a:xfrm rot="-5400000">
              <a:off x="4016" y="3000"/>
              <a:ext cx="11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Oval 47"/>
            <p:cNvSpPr>
              <a:spLocks noChangeAspect="1" noChangeArrowheads="1"/>
            </p:cNvSpPr>
            <p:nvPr/>
          </p:nvSpPr>
          <p:spPr bwMode="auto">
            <a:xfrm rot="-5400000">
              <a:off x="3791" y="2722"/>
              <a:ext cx="554" cy="54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1" name="Line 48"/>
            <p:cNvSpPr>
              <a:spLocks noChangeAspect="1" noChangeShapeType="1"/>
            </p:cNvSpPr>
            <p:nvPr/>
          </p:nvSpPr>
          <p:spPr bwMode="auto">
            <a:xfrm rot="16200000" flipV="1">
              <a:off x="3882" y="2804"/>
              <a:ext cx="242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49"/>
            <p:cNvSpPr>
              <a:spLocks noChangeAspect="1" noChangeShapeType="1"/>
            </p:cNvSpPr>
            <p:nvPr/>
          </p:nvSpPr>
          <p:spPr bwMode="auto">
            <a:xfrm rot="-5400000">
              <a:off x="4338" y="2945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Oval 50"/>
            <p:cNvSpPr>
              <a:spLocks noChangeAspect="1" noChangeArrowheads="1"/>
            </p:cNvSpPr>
            <p:nvPr/>
          </p:nvSpPr>
          <p:spPr bwMode="auto">
            <a:xfrm rot="-5400000">
              <a:off x="4074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4" name="Oval 51"/>
            <p:cNvSpPr>
              <a:spLocks noChangeAspect="1" noChangeArrowheads="1"/>
            </p:cNvSpPr>
            <p:nvPr/>
          </p:nvSpPr>
          <p:spPr bwMode="auto">
            <a:xfrm rot="16200000" flipV="1">
              <a:off x="5083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5" name="Oval 52"/>
            <p:cNvSpPr>
              <a:spLocks noChangeAspect="1" noChangeArrowheads="1"/>
            </p:cNvSpPr>
            <p:nvPr/>
          </p:nvSpPr>
          <p:spPr bwMode="auto">
            <a:xfrm rot="5400000" flipH="1">
              <a:off x="4819" y="2732"/>
              <a:ext cx="554" cy="54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6" name="Line 53"/>
            <p:cNvSpPr>
              <a:spLocks noChangeAspect="1" noChangeShapeType="1"/>
            </p:cNvSpPr>
            <p:nvPr/>
          </p:nvSpPr>
          <p:spPr bwMode="auto">
            <a:xfrm rot="5400000" flipH="1" flipV="1">
              <a:off x="5050" y="2803"/>
              <a:ext cx="24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54"/>
            <p:cNvSpPr>
              <a:spLocks noChangeAspect="1" noChangeShapeType="1"/>
            </p:cNvSpPr>
            <p:nvPr/>
          </p:nvSpPr>
          <p:spPr bwMode="auto">
            <a:xfrm rot="5400000" flipH="1">
              <a:off x="4958" y="3173"/>
              <a:ext cx="2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Oval 55"/>
            <p:cNvSpPr>
              <a:spLocks noChangeAspect="1" noChangeArrowheads="1"/>
            </p:cNvSpPr>
            <p:nvPr/>
          </p:nvSpPr>
          <p:spPr bwMode="auto">
            <a:xfrm rot="5400000" flipH="1">
              <a:off x="5081" y="2994"/>
              <a:ext cx="18" cy="1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9" name="Line 56"/>
            <p:cNvSpPr>
              <a:spLocks noChangeAspect="1" noChangeShapeType="1"/>
            </p:cNvSpPr>
            <p:nvPr/>
          </p:nvSpPr>
          <p:spPr bwMode="auto">
            <a:xfrm rot="-5400000">
              <a:off x="4589" y="2152"/>
              <a:ext cx="0" cy="16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Text Box 57"/>
            <p:cNvSpPr txBox="1">
              <a:spLocks noChangeAspect="1" noChangeArrowheads="1"/>
            </p:cNvSpPr>
            <p:nvPr/>
          </p:nvSpPr>
          <p:spPr bwMode="auto">
            <a:xfrm>
              <a:off x="3808" y="274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31" name="Text Box 58"/>
            <p:cNvSpPr txBox="1">
              <a:spLocks noChangeAspect="1" noChangeArrowheads="1"/>
            </p:cNvSpPr>
            <p:nvPr/>
          </p:nvSpPr>
          <p:spPr bwMode="auto">
            <a:xfrm>
              <a:off x="5187" y="2744"/>
              <a:ext cx="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32" name="Line 59"/>
            <p:cNvSpPr>
              <a:spLocks noChangeAspect="1" noChangeShapeType="1"/>
            </p:cNvSpPr>
            <p:nvPr/>
          </p:nvSpPr>
          <p:spPr bwMode="auto">
            <a:xfrm rot="5400000" flipH="1">
              <a:off x="3941" y="3203"/>
              <a:ext cx="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60"/>
            <p:cNvSpPr>
              <a:spLocks noChangeAspect="1" noChangeShapeType="1"/>
            </p:cNvSpPr>
            <p:nvPr/>
          </p:nvSpPr>
          <p:spPr bwMode="auto">
            <a:xfrm rot="-5400000">
              <a:off x="4845" y="2944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34" name="Object 61"/>
            <p:cNvGraphicFramePr>
              <a:graphicFrameLocks noChangeAspect="1"/>
            </p:cNvGraphicFramePr>
            <p:nvPr/>
          </p:nvGraphicFramePr>
          <p:xfrm>
            <a:off x="4740" y="2660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Equation" r:id="rId14" imgW="126725" imgH="177415" progId="Equation.DSMT4">
                    <p:embed/>
                  </p:oleObj>
                </mc:Choice>
                <mc:Fallback>
                  <p:oleObj name="Equation" r:id="rId14" imgW="126725" imgH="177415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660"/>
                          <a:ext cx="11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62"/>
            <p:cNvGraphicFramePr>
              <a:graphicFrameLocks noChangeAspect="1"/>
            </p:cNvGraphicFramePr>
            <p:nvPr/>
          </p:nvGraphicFramePr>
          <p:xfrm>
            <a:off x="4831" y="2977"/>
            <a:ext cx="2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8" name="Equation" r:id="rId16" imgW="266584" imgH="228501" progId="Equation.DSMT4">
                    <p:embed/>
                  </p:oleObj>
                </mc:Choice>
                <mc:Fallback>
                  <p:oleObj name="Equation" r:id="rId16" imgW="266584" imgH="228501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977"/>
                          <a:ext cx="2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6" name="Object 63"/>
            <p:cNvGraphicFramePr>
              <a:graphicFrameLocks noChangeAspect="1"/>
            </p:cNvGraphicFramePr>
            <p:nvPr/>
          </p:nvGraphicFramePr>
          <p:xfrm>
            <a:off x="4287" y="3204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9" name="Equation" r:id="rId18" imgW="114151" imgH="164885" progId="Equation.DSMT4">
                    <p:embed/>
                  </p:oleObj>
                </mc:Choice>
                <mc:Fallback>
                  <p:oleObj name="Equation" r:id="rId18" imgW="114151" imgH="164885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3204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7" name="Object 64"/>
            <p:cNvGraphicFramePr>
              <a:graphicFrameLocks noChangeAspect="1"/>
            </p:cNvGraphicFramePr>
            <p:nvPr/>
          </p:nvGraphicFramePr>
          <p:xfrm>
            <a:off x="4695" y="3204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0" name="Equation" r:id="rId19" imgW="114151" imgH="164885" progId="Equation.DSMT4">
                    <p:embed/>
                  </p:oleObj>
                </mc:Choice>
                <mc:Fallback>
                  <p:oleObj name="Equation" r:id="rId19" imgW="114151" imgH="164885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204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8" name="Object 65"/>
            <p:cNvGraphicFramePr>
              <a:graphicFrameLocks noChangeAspect="1"/>
            </p:cNvGraphicFramePr>
            <p:nvPr/>
          </p:nvGraphicFramePr>
          <p:xfrm>
            <a:off x="4287" y="2660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1" name="Equation" r:id="rId20" imgW="126725" imgH="177415" progId="Equation.DSMT4">
                    <p:embed/>
                  </p:oleObj>
                </mc:Choice>
                <mc:Fallback>
                  <p:oleObj name="Equation" r:id="rId20" imgW="126725" imgH="177415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2660"/>
                          <a:ext cx="11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9" name="Object 66"/>
            <p:cNvGraphicFramePr>
              <a:graphicFrameLocks noChangeAspect="1"/>
            </p:cNvGraphicFramePr>
            <p:nvPr/>
          </p:nvGraphicFramePr>
          <p:xfrm>
            <a:off x="5148" y="2841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2" name="Equation" r:id="rId21" imgW="114102" imgH="126780" progId="Equation.DSMT4">
                    <p:embed/>
                  </p:oleObj>
                </mc:Choice>
                <mc:Fallback>
                  <p:oleObj name="Equation" r:id="rId21" imgW="114102" imgH="1267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841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0" name="Object 67"/>
            <p:cNvGraphicFramePr>
              <a:graphicFrameLocks noChangeAspect="1"/>
            </p:cNvGraphicFramePr>
            <p:nvPr/>
          </p:nvGraphicFramePr>
          <p:xfrm>
            <a:off x="3878" y="2841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3" name="Equation" r:id="rId22" imgW="114102" imgH="126780" progId="Equation.DSMT4">
                    <p:embed/>
                  </p:oleObj>
                </mc:Choice>
                <mc:Fallback>
                  <p:oleObj name="Equation" r:id="rId22" imgW="114102" imgH="1267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841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7092" name="Rectangle 68"/>
          <p:cNvSpPr>
            <a:spLocks noChangeArrowheads="1"/>
          </p:cNvSpPr>
          <p:nvPr/>
        </p:nvSpPr>
        <p:spPr bwMode="auto">
          <a:xfrm>
            <a:off x="250825" y="2349500"/>
            <a:ext cx="51117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</a:rPr>
              <a:t>特点</a:t>
            </a:r>
            <a:r>
              <a:rPr lang="zh-CN" altLang="en-US" b="1"/>
              <a:t>：由于两圆柱带电导体的电场互相影响，使导体表面的电荷分布不均匀，相对的一侧电荷密度大，而相背的一侧电荷密度较小。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250825" y="4292600"/>
            <a:ext cx="5111750" cy="2012950"/>
            <a:chOff x="68" y="2675"/>
            <a:chExt cx="3220" cy="1268"/>
          </a:xfrm>
        </p:grpSpPr>
        <p:sp>
          <p:nvSpPr>
            <p:cNvPr id="33803" name="Rectangle 70"/>
            <p:cNvSpPr>
              <a:spLocks noChangeArrowheads="1"/>
            </p:cNvSpPr>
            <p:nvPr/>
          </p:nvSpPr>
          <p:spPr bwMode="auto">
            <a:xfrm>
              <a:off x="68" y="2675"/>
              <a:ext cx="3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</a:rPr>
                <a:t>分析方法</a:t>
              </a:r>
              <a:r>
                <a:rPr lang="zh-CN" altLang="en-US" b="1"/>
                <a:t>：将导体表面上的电荷用线密度分别为       、且相距为</a:t>
              </a:r>
              <a:r>
                <a:rPr lang="en-US" altLang="zh-CN" b="1"/>
                <a:t>2</a:t>
              </a:r>
              <a:r>
                <a:rPr lang="en-US" altLang="zh-CN" b="1" i="1"/>
                <a:t>b </a:t>
              </a:r>
              <a:r>
                <a:rPr lang="zh-CN" altLang="en-US" b="1"/>
                <a:t>的两根无限长带电细线来等效替代，如图 </a:t>
              </a:r>
              <a:r>
                <a:rPr lang="en-US" altLang="zh-CN" b="1"/>
                <a:t>2</a:t>
              </a:r>
              <a:r>
                <a:rPr lang="zh-CN" altLang="en-US" b="1"/>
                <a:t>所示。</a:t>
              </a:r>
            </a:p>
          </p:txBody>
        </p:sp>
        <p:graphicFrame>
          <p:nvGraphicFramePr>
            <p:cNvPr id="33804" name="Object 72"/>
            <p:cNvGraphicFramePr>
              <a:graphicFrameLocks noChangeAspect="1"/>
            </p:cNvGraphicFramePr>
            <p:nvPr/>
          </p:nvGraphicFramePr>
          <p:xfrm>
            <a:off x="1133" y="3040"/>
            <a:ext cx="31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4" name="Equation" r:id="rId23" imgW="5113112" imgH="4381562" progId="Equation.DSMT4">
                    <p:embed/>
                  </p:oleObj>
                </mc:Choice>
                <mc:Fallback>
                  <p:oleObj name="Equation" r:id="rId23" imgW="5113112" imgH="4381562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040"/>
                          <a:ext cx="31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79388" y="904875"/>
            <a:ext cx="5256212" cy="1531938"/>
            <a:chOff x="68" y="538"/>
            <a:chExt cx="3311" cy="965"/>
          </a:xfrm>
        </p:grpSpPr>
        <p:sp>
          <p:nvSpPr>
            <p:cNvPr id="33800" name="Rectangle 69"/>
            <p:cNvSpPr>
              <a:spLocks noChangeArrowheads="1"/>
            </p:cNvSpPr>
            <p:nvPr/>
          </p:nvSpPr>
          <p:spPr bwMode="auto">
            <a:xfrm>
              <a:off x="68" y="538"/>
              <a:ext cx="3311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</a:rPr>
                <a:t>问题</a:t>
              </a:r>
              <a:r>
                <a:rPr lang="zh-CN" altLang="en-US" b="1"/>
                <a:t>：如图</a:t>
              </a:r>
              <a:r>
                <a:rPr lang="en-US" altLang="zh-CN" b="1"/>
                <a:t>1</a:t>
              </a:r>
              <a:r>
                <a:rPr lang="zh-CN" altLang="en-US" b="1"/>
                <a:t>所示，两平行导体圆柱的半径均为</a:t>
              </a:r>
              <a:r>
                <a:rPr lang="en-US" altLang="zh-CN" b="1" i="1"/>
                <a:t>a</a:t>
              </a:r>
              <a:r>
                <a:rPr lang="zh-CN" altLang="en-US" b="1"/>
                <a:t>，两导体轴线间距为</a:t>
              </a:r>
              <a:r>
                <a:rPr lang="en-US" altLang="zh-CN" b="1"/>
                <a:t>2</a:t>
              </a:r>
              <a:r>
                <a:rPr lang="en-US" altLang="zh-CN" b="1" i="1"/>
                <a:t>h</a:t>
              </a:r>
              <a:r>
                <a:rPr lang="zh-CN" altLang="en-US" b="1"/>
                <a:t>，单位长度分别带电荷      和       。</a:t>
              </a:r>
            </a:p>
          </p:txBody>
        </p:sp>
        <p:graphicFrame>
          <p:nvGraphicFramePr>
            <p:cNvPr id="33801" name="Object 71"/>
            <p:cNvGraphicFramePr>
              <a:graphicFrameLocks noChangeAspect="1"/>
            </p:cNvGraphicFramePr>
            <p:nvPr/>
          </p:nvGraphicFramePr>
          <p:xfrm>
            <a:off x="1701" y="1162"/>
            <a:ext cx="21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Equation" r:id="rId25" imgW="3406222" imgH="4381562" progId="Equation.DSMT4">
                    <p:embed/>
                  </p:oleObj>
                </mc:Choice>
                <mc:Fallback>
                  <p:oleObj name="Equation" r:id="rId25" imgW="3406222" imgH="4381562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162"/>
                          <a:ext cx="21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73"/>
            <p:cNvGraphicFramePr>
              <a:graphicFrameLocks noChangeAspect="1"/>
            </p:cNvGraphicFramePr>
            <p:nvPr/>
          </p:nvGraphicFramePr>
          <p:xfrm>
            <a:off x="2155" y="1162"/>
            <a:ext cx="30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6" name="Equation" r:id="rId27" imgW="4869085" imgH="4381562" progId="Equation.DSMT4">
                    <p:embed/>
                  </p:oleObj>
                </mc:Choice>
                <mc:Fallback>
                  <p:oleObj name="Equation" r:id="rId27" imgW="4869085" imgH="4381562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1162"/>
                          <a:ext cx="30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9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2575" y="406400"/>
            <a:ext cx="7067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latin typeface="楷体_GB2312"/>
                <a:sym typeface="Symbol" pitchFamily="18" charset="2"/>
              </a:rPr>
              <a:t>2</a:t>
            </a:r>
            <a:r>
              <a:rPr kumimoji="1" lang="zh-CN" altLang="en-US" b="1">
                <a:latin typeface="楷体_GB2312"/>
                <a:sym typeface="Symbol" pitchFamily="18" charset="2"/>
              </a:rPr>
              <a:t>）接地导体球附近有一个点电荷，</a:t>
            </a:r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5538788" y="1246188"/>
            <a:ext cx="32083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非均匀感应电荷产生的电位很难求解，能否用等效电荷替代感应电荷的作用？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411163" y="1006475"/>
            <a:ext cx="4681537" cy="266382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36638" y="1487488"/>
            <a:ext cx="1985962" cy="1946275"/>
            <a:chOff x="790" y="937"/>
            <a:chExt cx="1251" cy="1226"/>
          </a:xfrm>
        </p:grpSpPr>
        <p:sp>
          <p:nvSpPr>
            <p:cNvPr id="7204" name="Oval 7"/>
            <p:cNvSpPr>
              <a:spLocks noChangeArrowheads="1"/>
            </p:cNvSpPr>
            <p:nvPr/>
          </p:nvSpPr>
          <p:spPr bwMode="auto">
            <a:xfrm>
              <a:off x="870" y="937"/>
              <a:ext cx="1171" cy="1171"/>
            </a:xfrm>
            <a:prstGeom prst="ellipse">
              <a:avLst/>
            </a:prstGeom>
            <a:gradFill rotWithShape="1">
              <a:gsLst>
                <a:gs pos="0">
                  <a:srgbClr val="5E3108"/>
                </a:gs>
                <a:gs pos="100000">
                  <a:srgbClr val="F88216">
                    <a:alpha val="56000"/>
                  </a:srgbClr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05" name="Group 8"/>
            <p:cNvGrpSpPr>
              <a:grpSpLocks/>
            </p:cNvGrpSpPr>
            <p:nvPr/>
          </p:nvGrpSpPr>
          <p:grpSpPr bwMode="auto">
            <a:xfrm>
              <a:off x="790" y="1959"/>
              <a:ext cx="300" cy="204"/>
              <a:chOff x="313" y="1815"/>
              <a:chExt cx="300" cy="204"/>
            </a:xfrm>
          </p:grpSpPr>
          <p:sp>
            <p:nvSpPr>
              <p:cNvPr id="7206" name="Line 9"/>
              <p:cNvSpPr>
                <a:spLocks noChangeShapeType="1"/>
              </p:cNvSpPr>
              <p:nvPr/>
            </p:nvSpPr>
            <p:spPr bwMode="auto">
              <a:xfrm flipH="1" flipV="1">
                <a:off x="409" y="1820"/>
                <a:ext cx="204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Line 10"/>
              <p:cNvSpPr>
                <a:spLocks noChangeShapeType="1"/>
              </p:cNvSpPr>
              <p:nvPr/>
            </p:nvSpPr>
            <p:spPr bwMode="auto">
              <a:xfrm rot="-5400000" flipH="1" flipV="1">
                <a:off x="316" y="1916"/>
                <a:ext cx="204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11"/>
              <p:cNvSpPr>
                <a:spLocks noChangeShapeType="1"/>
              </p:cNvSpPr>
              <p:nvPr/>
            </p:nvSpPr>
            <p:spPr bwMode="auto">
              <a:xfrm rot="10800000" flipH="1" flipV="1">
                <a:off x="313" y="2012"/>
                <a:ext cx="204" cy="1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3788" name="Oval 12"/>
          <p:cNvSpPr>
            <a:spLocks noChangeArrowheads="1"/>
          </p:cNvSpPr>
          <p:nvPr/>
        </p:nvSpPr>
        <p:spPr bwMode="auto">
          <a:xfrm>
            <a:off x="3833813" y="2374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5C2537"/>
              </a:gs>
              <a:gs pos="100000">
                <a:srgbClr val="FF6699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 b="1">
              <a:solidFill>
                <a:schemeClr val="bg1"/>
              </a:solidFill>
              <a:latin typeface="楷体_GB2312"/>
            </a:endParaRPr>
          </a:p>
        </p:txBody>
      </p:sp>
      <p:sp>
        <p:nvSpPr>
          <p:cNvPr id="843789" name="Text Box 13"/>
          <p:cNvSpPr txBox="1">
            <a:spLocks noChangeArrowheads="1"/>
          </p:cNvSpPr>
          <p:nvPr/>
        </p:nvSpPr>
        <p:spPr bwMode="auto">
          <a:xfrm>
            <a:off x="3840163" y="1844675"/>
            <a:ext cx="3698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C60000"/>
                </a:solidFill>
                <a:latin typeface="楷体_GB2312"/>
              </a:rPr>
              <a:t>q</a:t>
            </a:r>
          </a:p>
        </p:txBody>
      </p:sp>
      <p:sp>
        <p:nvSpPr>
          <p:cNvPr id="843790" name="Text Box 14"/>
          <p:cNvSpPr txBox="1">
            <a:spLocks noChangeArrowheads="1"/>
          </p:cNvSpPr>
          <p:nvPr/>
        </p:nvSpPr>
        <p:spPr bwMode="auto">
          <a:xfrm>
            <a:off x="2741613" y="3175000"/>
            <a:ext cx="21605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非均匀感应电荷</a:t>
            </a:r>
          </a:p>
        </p:txBody>
      </p:sp>
      <p:cxnSp>
        <p:nvCxnSpPr>
          <p:cNvPr id="843791" name="AutoShape 15"/>
          <p:cNvCxnSpPr>
            <a:cxnSpLocks noChangeShapeType="1"/>
          </p:cNvCxnSpPr>
          <p:nvPr/>
        </p:nvCxnSpPr>
        <p:spPr bwMode="auto">
          <a:xfrm rot="5400000" flipH="1">
            <a:off x="2977357" y="2648743"/>
            <a:ext cx="628650" cy="4810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3792" name="Oval 16"/>
          <p:cNvSpPr>
            <a:spLocks noChangeArrowheads="1"/>
          </p:cNvSpPr>
          <p:nvPr/>
        </p:nvSpPr>
        <p:spPr bwMode="auto">
          <a:xfrm>
            <a:off x="2452688" y="2354263"/>
            <a:ext cx="152400" cy="152400"/>
          </a:xfrm>
          <a:prstGeom prst="ellipse">
            <a:avLst/>
          </a:prstGeom>
          <a:gradFill rotWithShape="1">
            <a:gsLst>
              <a:gs pos="0">
                <a:srgbClr val="002E00"/>
              </a:gs>
              <a:gs pos="100000">
                <a:srgbClr val="008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 b="1">
              <a:solidFill>
                <a:schemeClr val="bg1"/>
              </a:solidFill>
              <a:latin typeface="楷体_GB2312"/>
            </a:endParaRPr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auto">
          <a:xfrm>
            <a:off x="2449513" y="1844675"/>
            <a:ext cx="6492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8080"/>
                </a:solidFill>
                <a:latin typeface="楷体_GB2312"/>
              </a:rPr>
              <a:t>q′</a:t>
            </a:r>
          </a:p>
        </p:txBody>
      </p:sp>
      <p:sp>
        <p:nvSpPr>
          <p:cNvPr id="843794" name="Text Box 18"/>
          <p:cNvSpPr txBox="1">
            <a:spLocks noChangeArrowheads="1"/>
          </p:cNvSpPr>
          <p:nvPr/>
        </p:nvSpPr>
        <p:spPr bwMode="auto">
          <a:xfrm>
            <a:off x="466725" y="990600"/>
            <a:ext cx="14636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等效电荷</a:t>
            </a:r>
          </a:p>
        </p:txBody>
      </p:sp>
      <p:cxnSp>
        <p:nvCxnSpPr>
          <p:cNvPr id="843795" name="AutoShape 19"/>
          <p:cNvCxnSpPr>
            <a:cxnSpLocks noChangeShapeType="1"/>
            <a:stCxn id="843794" idx="2"/>
            <a:endCxn id="843792" idx="2"/>
          </p:cNvCxnSpPr>
          <p:nvPr/>
        </p:nvCxnSpPr>
        <p:spPr bwMode="auto">
          <a:xfrm rot="16200000" flipH="1">
            <a:off x="1323182" y="1300956"/>
            <a:ext cx="1004888" cy="1254125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3796" name="Line 20"/>
          <p:cNvSpPr>
            <a:spLocks noChangeShapeType="1"/>
          </p:cNvSpPr>
          <p:nvPr/>
        </p:nvSpPr>
        <p:spPr bwMode="auto">
          <a:xfrm>
            <a:off x="2109788" y="2424113"/>
            <a:ext cx="2363787" cy="42862"/>
          </a:xfrm>
          <a:prstGeom prst="line">
            <a:avLst/>
          </a:prstGeom>
          <a:noFill/>
          <a:ln w="9525">
            <a:solidFill>
              <a:srgbClr val="5739C7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054100" y="1457325"/>
            <a:ext cx="2092325" cy="1914525"/>
            <a:chOff x="801" y="918"/>
            <a:chExt cx="1318" cy="1206"/>
          </a:xfrm>
        </p:grpSpPr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2028" y="152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>
              <a:off x="2016" y="145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1995" y="135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1953" y="1254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6"/>
            <p:cNvSpPr>
              <a:spLocks noChangeShapeType="1"/>
            </p:cNvSpPr>
            <p:nvPr/>
          </p:nvSpPr>
          <p:spPr bwMode="auto">
            <a:xfrm>
              <a:off x="1872" y="112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7"/>
            <p:cNvSpPr>
              <a:spLocks noChangeShapeType="1"/>
            </p:cNvSpPr>
            <p:nvPr/>
          </p:nvSpPr>
          <p:spPr bwMode="auto">
            <a:xfrm>
              <a:off x="1692" y="99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885" y="121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30"/>
            <p:cNvSpPr>
              <a:spLocks noChangeShapeType="1"/>
            </p:cNvSpPr>
            <p:nvPr/>
          </p:nvSpPr>
          <p:spPr bwMode="auto">
            <a:xfrm>
              <a:off x="1410" y="91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31"/>
            <p:cNvSpPr>
              <a:spLocks noChangeShapeType="1"/>
            </p:cNvSpPr>
            <p:nvPr/>
          </p:nvSpPr>
          <p:spPr bwMode="auto">
            <a:xfrm>
              <a:off x="801" y="1515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32"/>
            <p:cNvSpPr>
              <a:spLocks noChangeShapeType="1"/>
            </p:cNvSpPr>
            <p:nvPr/>
          </p:nvSpPr>
          <p:spPr bwMode="auto">
            <a:xfrm flipV="1">
              <a:off x="2013" y="159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 flipV="1">
              <a:off x="1992" y="169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34"/>
            <p:cNvSpPr>
              <a:spLocks noChangeShapeType="1"/>
            </p:cNvSpPr>
            <p:nvPr/>
          </p:nvSpPr>
          <p:spPr bwMode="auto">
            <a:xfrm flipV="1">
              <a:off x="1950" y="179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5"/>
            <p:cNvSpPr>
              <a:spLocks noChangeShapeType="1"/>
            </p:cNvSpPr>
            <p:nvPr/>
          </p:nvSpPr>
          <p:spPr bwMode="auto">
            <a:xfrm flipV="1">
              <a:off x="1869" y="192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6"/>
            <p:cNvSpPr>
              <a:spLocks noChangeShapeType="1"/>
            </p:cNvSpPr>
            <p:nvPr/>
          </p:nvSpPr>
          <p:spPr bwMode="auto">
            <a:xfrm flipV="1">
              <a:off x="1689" y="205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7"/>
            <p:cNvSpPr>
              <a:spLocks noChangeShapeType="1"/>
            </p:cNvSpPr>
            <p:nvPr/>
          </p:nvSpPr>
          <p:spPr bwMode="auto">
            <a:xfrm flipV="1">
              <a:off x="1092" y="204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8"/>
            <p:cNvSpPr>
              <a:spLocks noChangeShapeType="1"/>
            </p:cNvSpPr>
            <p:nvPr/>
          </p:nvSpPr>
          <p:spPr bwMode="auto">
            <a:xfrm flipV="1">
              <a:off x="882" y="183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9"/>
            <p:cNvSpPr>
              <a:spLocks noChangeShapeType="1"/>
            </p:cNvSpPr>
            <p:nvPr/>
          </p:nvSpPr>
          <p:spPr bwMode="auto">
            <a:xfrm flipV="1">
              <a:off x="1407" y="2124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3817" name="Text Box 41"/>
          <p:cNvSpPr txBox="1">
            <a:spLocks noChangeArrowheads="1"/>
          </p:cNvSpPr>
          <p:nvPr/>
        </p:nvSpPr>
        <p:spPr bwMode="auto">
          <a:xfrm>
            <a:off x="115888" y="3708400"/>
            <a:ext cx="86312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b="1">
                <a:solidFill>
                  <a:srgbClr val="FF0000"/>
                </a:solidFill>
                <a:sym typeface="Symbol" pitchFamily="18" charset="2"/>
              </a:rPr>
              <a:t>镜像法：</a:t>
            </a:r>
            <a:r>
              <a:rPr kumimoji="1" lang="zh-CN" altLang="en-US" b="1">
                <a:sym typeface="Symbol" pitchFamily="18" charset="2"/>
              </a:rPr>
              <a:t>可以用等效电荷替代非均匀分布的感应电荷的作用，并据此计算待求空间区域的电位和电场。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55625" y="4730750"/>
            <a:ext cx="81915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镜像电荷</a:t>
            </a:r>
            <a:r>
              <a:rPr lang="en-US" altLang="zh-CN" b="1"/>
              <a:t>: 1) </a:t>
            </a:r>
            <a:r>
              <a:rPr lang="zh-CN" altLang="en-US" b="1"/>
              <a:t>其个数、大小及位置应满足所求解场域的边界条件；</a:t>
            </a:r>
            <a:r>
              <a:rPr lang="en-US" altLang="zh-CN" b="1"/>
              <a:t>2)</a:t>
            </a:r>
            <a:r>
              <a:rPr lang="zh-CN" altLang="en-US" b="1"/>
              <a:t> 应位于所求解场域以外的空间。</a:t>
            </a:r>
            <a:endParaRPr lang="en-US" altLang="zh-CN" b="1"/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  镜像法是一种间接求解方法；其理论基础是唯一性定理。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84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autoUpdateAnimBg="0"/>
      <p:bldP spid="843788" grpId="0" animBg="1" autoUpdateAnimBg="0"/>
      <p:bldP spid="843789" grpId="0" autoUpdateAnimBg="0"/>
      <p:bldP spid="843790" grpId="0" autoUpdateAnimBg="0"/>
      <p:bldP spid="843792" grpId="0" animBg="1" autoUpdateAnimBg="0"/>
      <p:bldP spid="843793" grpId="0" autoUpdateAnimBg="0"/>
      <p:bldP spid="843794" grpId="0" autoUpdateAnimBg="0"/>
      <p:bldP spid="843796" grpId="0" animBg="1"/>
      <p:bldP spid="843817" grpId="0" build="p" autoUpdateAnimBg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3"/>
          <p:cNvGrpSpPr>
            <a:grpSpLocks/>
          </p:cNvGrpSpPr>
          <p:nvPr/>
        </p:nvGrpSpPr>
        <p:grpSpPr bwMode="auto">
          <a:xfrm>
            <a:off x="5219700" y="1341438"/>
            <a:ext cx="3529013" cy="2663825"/>
            <a:chOff x="3469" y="2296"/>
            <a:chExt cx="2223" cy="1678"/>
          </a:xfrm>
        </p:grpSpPr>
        <p:sp>
          <p:nvSpPr>
            <p:cNvPr id="34832" name="Rectangle 207"/>
            <p:cNvSpPr>
              <a:spLocks noChangeArrowheads="1"/>
            </p:cNvSpPr>
            <p:nvPr/>
          </p:nvSpPr>
          <p:spPr bwMode="auto">
            <a:xfrm>
              <a:off x="3469" y="2296"/>
              <a:ext cx="2223" cy="1678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3" name="Text Box 231"/>
            <p:cNvSpPr txBox="1">
              <a:spLocks noChangeArrowheads="1"/>
            </p:cNvSpPr>
            <p:nvPr/>
          </p:nvSpPr>
          <p:spPr bwMode="auto">
            <a:xfrm>
              <a:off x="3515" y="3611"/>
              <a:ext cx="21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两平行圆柱导体的电轴</a:t>
              </a:r>
            </a:p>
          </p:txBody>
        </p:sp>
        <p:graphicFrame>
          <p:nvGraphicFramePr>
            <p:cNvPr id="34834" name="Object 233"/>
            <p:cNvGraphicFramePr>
              <a:graphicFrameLocks noChangeAspect="1"/>
            </p:cNvGraphicFramePr>
            <p:nvPr/>
          </p:nvGraphicFramePr>
          <p:xfrm>
            <a:off x="4105" y="2977"/>
            <a:ext cx="1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8" name="Equation" r:id="rId3" imgW="177646" imgH="228402" progId="Equation.DSMT4">
                    <p:embed/>
                  </p:oleObj>
                </mc:Choice>
                <mc:Fallback>
                  <p:oleObj name="Equation" r:id="rId3" imgW="177646" imgH="228402" progId="Equation.DSMT4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977"/>
                          <a:ext cx="1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Text Box 239"/>
            <p:cNvSpPr txBox="1">
              <a:spLocks noChangeAspect="1" noChangeArrowheads="1"/>
            </p:cNvSpPr>
            <p:nvPr/>
          </p:nvSpPr>
          <p:spPr bwMode="auto">
            <a:xfrm>
              <a:off x="4631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6" name="Text Box 240"/>
            <p:cNvSpPr txBox="1">
              <a:spLocks noChangeAspect="1" noChangeArrowheads="1"/>
            </p:cNvSpPr>
            <p:nvPr/>
          </p:nvSpPr>
          <p:spPr bwMode="auto">
            <a:xfrm>
              <a:off x="4070" y="2946"/>
              <a:ext cx="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7" name="Line 242"/>
            <p:cNvSpPr>
              <a:spLocks noChangeAspect="1" noChangeShapeType="1"/>
            </p:cNvSpPr>
            <p:nvPr/>
          </p:nvSpPr>
          <p:spPr bwMode="auto">
            <a:xfrm rot="16200000" flipV="1">
              <a:off x="4069" y="2862"/>
              <a:ext cx="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Oval 243"/>
            <p:cNvSpPr>
              <a:spLocks noChangeAspect="1" noChangeArrowheads="1"/>
            </p:cNvSpPr>
            <p:nvPr/>
          </p:nvSpPr>
          <p:spPr bwMode="auto">
            <a:xfrm rot="-5400000">
              <a:off x="4160" y="2971"/>
              <a:ext cx="48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9" name="Line 244"/>
            <p:cNvSpPr>
              <a:spLocks noChangeAspect="1" noChangeShapeType="1"/>
            </p:cNvSpPr>
            <p:nvPr/>
          </p:nvSpPr>
          <p:spPr bwMode="auto">
            <a:xfrm rot="16200000" flipV="1">
              <a:off x="4385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5"/>
            <p:cNvSpPr>
              <a:spLocks noChangeAspect="1" noChangeShapeType="1"/>
            </p:cNvSpPr>
            <p:nvPr/>
          </p:nvSpPr>
          <p:spPr bwMode="auto">
            <a:xfrm rot="-5400000">
              <a:off x="4900" y="2848"/>
              <a:ext cx="2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46"/>
            <p:cNvSpPr>
              <a:spLocks noChangeAspect="1" noChangeArrowheads="1"/>
            </p:cNvSpPr>
            <p:nvPr/>
          </p:nvSpPr>
          <p:spPr bwMode="auto">
            <a:xfrm rot="16200000" flipV="1">
              <a:off x="4964" y="2981"/>
              <a:ext cx="50" cy="45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2" name="Line 247"/>
            <p:cNvSpPr>
              <a:spLocks noChangeAspect="1" noChangeShapeType="1"/>
            </p:cNvSpPr>
            <p:nvPr/>
          </p:nvSpPr>
          <p:spPr bwMode="auto">
            <a:xfrm rot="-5400000">
              <a:off x="4798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Text Box 248"/>
            <p:cNvSpPr txBox="1">
              <a:spLocks noChangeAspect="1" noChangeArrowheads="1"/>
            </p:cNvSpPr>
            <p:nvPr/>
          </p:nvSpPr>
          <p:spPr bwMode="auto">
            <a:xfrm>
              <a:off x="4233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4" name="Text Box 249"/>
            <p:cNvSpPr txBox="1">
              <a:spLocks noChangeAspect="1" noChangeArrowheads="1"/>
            </p:cNvSpPr>
            <p:nvPr/>
          </p:nvSpPr>
          <p:spPr bwMode="auto">
            <a:xfrm>
              <a:off x="4667" y="314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5" name="Text Box 250"/>
            <p:cNvSpPr txBox="1">
              <a:spLocks noChangeAspect="1" noChangeArrowheads="1"/>
            </p:cNvSpPr>
            <p:nvPr/>
          </p:nvSpPr>
          <p:spPr bwMode="auto">
            <a:xfrm>
              <a:off x="4212" y="315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6" name="Line 251"/>
            <p:cNvSpPr>
              <a:spLocks noChangeAspect="1" noChangeShapeType="1"/>
            </p:cNvSpPr>
            <p:nvPr/>
          </p:nvSpPr>
          <p:spPr bwMode="auto">
            <a:xfrm rot="-5400000">
              <a:off x="4016" y="3000"/>
              <a:ext cx="11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252"/>
            <p:cNvSpPr>
              <a:spLocks noChangeAspect="1" noChangeArrowheads="1"/>
            </p:cNvSpPr>
            <p:nvPr/>
          </p:nvSpPr>
          <p:spPr bwMode="auto">
            <a:xfrm rot="-5400000">
              <a:off x="3791" y="2722"/>
              <a:ext cx="554" cy="54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8" name="Line 253"/>
            <p:cNvSpPr>
              <a:spLocks noChangeAspect="1" noChangeShapeType="1"/>
            </p:cNvSpPr>
            <p:nvPr/>
          </p:nvSpPr>
          <p:spPr bwMode="auto">
            <a:xfrm rot="16200000" flipV="1">
              <a:off x="3882" y="2804"/>
              <a:ext cx="242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254"/>
            <p:cNvSpPr>
              <a:spLocks noChangeAspect="1" noChangeShapeType="1"/>
            </p:cNvSpPr>
            <p:nvPr/>
          </p:nvSpPr>
          <p:spPr bwMode="auto">
            <a:xfrm rot="-5400000">
              <a:off x="4338" y="2945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Oval 255"/>
            <p:cNvSpPr>
              <a:spLocks noChangeAspect="1" noChangeArrowheads="1"/>
            </p:cNvSpPr>
            <p:nvPr/>
          </p:nvSpPr>
          <p:spPr bwMode="auto">
            <a:xfrm rot="-5400000">
              <a:off x="4074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1" name="Oval 256"/>
            <p:cNvSpPr>
              <a:spLocks noChangeAspect="1" noChangeArrowheads="1"/>
            </p:cNvSpPr>
            <p:nvPr/>
          </p:nvSpPr>
          <p:spPr bwMode="auto">
            <a:xfrm rot="16200000" flipV="1">
              <a:off x="5083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2" name="Oval 257"/>
            <p:cNvSpPr>
              <a:spLocks noChangeAspect="1" noChangeArrowheads="1"/>
            </p:cNvSpPr>
            <p:nvPr/>
          </p:nvSpPr>
          <p:spPr bwMode="auto">
            <a:xfrm rot="5400000" flipH="1">
              <a:off x="4819" y="2732"/>
              <a:ext cx="554" cy="54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3" name="Line 258"/>
            <p:cNvSpPr>
              <a:spLocks noChangeAspect="1" noChangeShapeType="1"/>
            </p:cNvSpPr>
            <p:nvPr/>
          </p:nvSpPr>
          <p:spPr bwMode="auto">
            <a:xfrm rot="5400000" flipH="1" flipV="1">
              <a:off x="5050" y="2803"/>
              <a:ext cx="24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259"/>
            <p:cNvSpPr>
              <a:spLocks noChangeAspect="1" noChangeShapeType="1"/>
            </p:cNvSpPr>
            <p:nvPr/>
          </p:nvSpPr>
          <p:spPr bwMode="auto">
            <a:xfrm rot="5400000" flipH="1">
              <a:off x="4958" y="3173"/>
              <a:ext cx="2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Oval 260"/>
            <p:cNvSpPr>
              <a:spLocks noChangeAspect="1" noChangeArrowheads="1"/>
            </p:cNvSpPr>
            <p:nvPr/>
          </p:nvSpPr>
          <p:spPr bwMode="auto">
            <a:xfrm rot="5400000" flipH="1">
              <a:off x="5081" y="2994"/>
              <a:ext cx="18" cy="1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6" name="Line 261"/>
            <p:cNvSpPr>
              <a:spLocks noChangeAspect="1" noChangeShapeType="1"/>
            </p:cNvSpPr>
            <p:nvPr/>
          </p:nvSpPr>
          <p:spPr bwMode="auto">
            <a:xfrm rot="-5400000">
              <a:off x="4589" y="2152"/>
              <a:ext cx="0" cy="16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Text Box 262"/>
            <p:cNvSpPr txBox="1">
              <a:spLocks noChangeAspect="1" noChangeArrowheads="1"/>
            </p:cNvSpPr>
            <p:nvPr/>
          </p:nvSpPr>
          <p:spPr bwMode="auto">
            <a:xfrm>
              <a:off x="3808" y="274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8" name="Text Box 263"/>
            <p:cNvSpPr txBox="1">
              <a:spLocks noChangeAspect="1" noChangeArrowheads="1"/>
            </p:cNvSpPr>
            <p:nvPr/>
          </p:nvSpPr>
          <p:spPr bwMode="auto">
            <a:xfrm>
              <a:off x="5187" y="2744"/>
              <a:ext cx="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9" name="Line 264"/>
            <p:cNvSpPr>
              <a:spLocks noChangeAspect="1" noChangeShapeType="1"/>
            </p:cNvSpPr>
            <p:nvPr/>
          </p:nvSpPr>
          <p:spPr bwMode="auto">
            <a:xfrm rot="5400000" flipH="1">
              <a:off x="3941" y="3203"/>
              <a:ext cx="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265"/>
            <p:cNvSpPr>
              <a:spLocks noChangeAspect="1" noChangeShapeType="1"/>
            </p:cNvSpPr>
            <p:nvPr/>
          </p:nvSpPr>
          <p:spPr bwMode="auto">
            <a:xfrm rot="-5400000">
              <a:off x="4845" y="2944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1" name="Object 266"/>
            <p:cNvGraphicFramePr>
              <a:graphicFrameLocks noChangeAspect="1"/>
            </p:cNvGraphicFramePr>
            <p:nvPr/>
          </p:nvGraphicFramePr>
          <p:xfrm>
            <a:off x="4740" y="2660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9" name="Equation" r:id="rId5" imgW="126725" imgH="177415" progId="Equation.DSMT4">
                    <p:embed/>
                  </p:oleObj>
                </mc:Choice>
                <mc:Fallback>
                  <p:oleObj name="Equation" r:id="rId5" imgW="126725" imgH="177415" progId="Equation.DSMT4">
                    <p:embed/>
                    <p:pic>
                      <p:nvPicPr>
                        <p:cNvPr id="0" name="Object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660"/>
                          <a:ext cx="11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279"/>
            <p:cNvGraphicFramePr>
              <a:graphicFrameLocks noChangeAspect="1"/>
            </p:cNvGraphicFramePr>
            <p:nvPr/>
          </p:nvGraphicFramePr>
          <p:xfrm>
            <a:off x="4831" y="2977"/>
            <a:ext cx="2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0" name="Equation" r:id="rId7" imgW="266584" imgH="228501" progId="Equation.DSMT4">
                    <p:embed/>
                  </p:oleObj>
                </mc:Choice>
                <mc:Fallback>
                  <p:oleObj name="Equation" r:id="rId7" imgW="266584" imgH="228501" progId="Equation.DSMT4">
                    <p:embed/>
                    <p:pic>
                      <p:nvPicPr>
                        <p:cNvPr id="0" name="Object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977"/>
                          <a:ext cx="2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3" name="Object 291"/>
            <p:cNvGraphicFramePr>
              <a:graphicFrameLocks noChangeAspect="1"/>
            </p:cNvGraphicFramePr>
            <p:nvPr/>
          </p:nvGraphicFramePr>
          <p:xfrm>
            <a:off x="4287" y="3204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1" name="Equation" r:id="rId9" imgW="114151" imgH="164885" progId="Equation.DSMT4">
                    <p:embed/>
                  </p:oleObj>
                </mc:Choice>
                <mc:Fallback>
                  <p:oleObj name="Equation" r:id="rId9" imgW="114151" imgH="164885" progId="Equation.DSMT4">
                    <p:embed/>
                    <p:pic>
                      <p:nvPicPr>
                        <p:cNvPr id="0" name="Object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3204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4" name="Object 293"/>
            <p:cNvGraphicFramePr>
              <a:graphicFrameLocks noChangeAspect="1"/>
            </p:cNvGraphicFramePr>
            <p:nvPr/>
          </p:nvGraphicFramePr>
          <p:xfrm>
            <a:off x="4695" y="3204"/>
            <a:ext cx="16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" name="Equation" r:id="rId11" imgW="114151" imgH="164885" progId="Equation.DSMT4">
                    <p:embed/>
                  </p:oleObj>
                </mc:Choice>
                <mc:Fallback>
                  <p:oleObj name="Equation" r:id="rId11" imgW="114151" imgH="164885" progId="Equation.DSMT4">
                    <p:embed/>
                    <p:pic>
                      <p:nvPicPr>
                        <p:cNvPr id="0" name="Object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204"/>
                          <a:ext cx="16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5" name="Object 294"/>
            <p:cNvGraphicFramePr>
              <a:graphicFrameLocks noChangeAspect="1"/>
            </p:cNvGraphicFramePr>
            <p:nvPr/>
          </p:nvGraphicFramePr>
          <p:xfrm>
            <a:off x="4287" y="2660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" name="Equation" r:id="rId12" imgW="126725" imgH="177415" progId="Equation.DSMT4">
                    <p:embed/>
                  </p:oleObj>
                </mc:Choice>
                <mc:Fallback>
                  <p:oleObj name="Equation" r:id="rId12" imgW="126725" imgH="177415" progId="Equation.DSMT4">
                    <p:embed/>
                    <p:pic>
                      <p:nvPicPr>
                        <p:cNvPr id="0" name="Object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2660"/>
                          <a:ext cx="11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295"/>
            <p:cNvGraphicFramePr>
              <a:graphicFrameLocks noChangeAspect="1"/>
            </p:cNvGraphicFramePr>
            <p:nvPr/>
          </p:nvGraphicFramePr>
          <p:xfrm>
            <a:off x="5148" y="2841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Equation" r:id="rId13" imgW="114102" imgH="126780" progId="Equation.DSMT4">
                    <p:embed/>
                  </p:oleObj>
                </mc:Choice>
                <mc:Fallback>
                  <p:oleObj name="Equation" r:id="rId13" imgW="114102" imgH="126780" progId="Equation.DSMT4">
                    <p:embed/>
                    <p:pic>
                      <p:nvPicPr>
                        <p:cNvPr id="0" name="Object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841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297"/>
            <p:cNvGraphicFramePr>
              <a:graphicFrameLocks noChangeAspect="1"/>
            </p:cNvGraphicFramePr>
            <p:nvPr/>
          </p:nvGraphicFramePr>
          <p:xfrm>
            <a:off x="3878" y="2841"/>
            <a:ext cx="13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name="Equation" r:id="rId15" imgW="114102" imgH="126780" progId="Equation.DSMT4">
                    <p:embed/>
                  </p:oleObj>
                </mc:Choice>
                <mc:Fallback>
                  <p:oleObj name="Equation" r:id="rId15" imgW="114102" imgH="126780" progId="Equation.DSMT4">
                    <p:embed/>
                    <p:pic>
                      <p:nvPicPr>
                        <p:cNvPr id="0" name="Object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841"/>
                          <a:ext cx="13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9132" name="Rectangle 300"/>
          <p:cNvSpPr>
            <a:spLocks noChangeArrowheads="1"/>
          </p:cNvSpPr>
          <p:nvPr/>
        </p:nvSpPr>
        <p:spPr bwMode="auto">
          <a:xfrm>
            <a:off x="468313" y="4149725"/>
            <a:ext cx="80645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通常将带电细线的所在的位置称为圆柱导体的电轴，因而这种方法又称为电轴法。</a:t>
            </a:r>
          </a:p>
        </p:txBody>
      </p:sp>
      <p:grpSp>
        <p:nvGrpSpPr>
          <p:cNvPr id="3" name="Group 318"/>
          <p:cNvGrpSpPr>
            <a:grpSpLocks/>
          </p:cNvGrpSpPr>
          <p:nvPr/>
        </p:nvGrpSpPr>
        <p:grpSpPr bwMode="auto">
          <a:xfrm>
            <a:off x="250825" y="1484313"/>
            <a:ext cx="2592388" cy="854075"/>
            <a:chOff x="68" y="482"/>
            <a:chExt cx="1633" cy="538"/>
          </a:xfrm>
        </p:grpSpPr>
        <p:graphicFrame>
          <p:nvGraphicFramePr>
            <p:cNvPr id="34830" name="Object 311"/>
            <p:cNvGraphicFramePr>
              <a:graphicFrameLocks noChangeAspect="1"/>
            </p:cNvGraphicFramePr>
            <p:nvPr/>
          </p:nvGraphicFramePr>
          <p:xfrm>
            <a:off x="340" y="482"/>
            <a:ext cx="635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Equation" r:id="rId16" imgW="9502135" imgH="8039054" progId="Equation.DSMT4">
                    <p:embed/>
                  </p:oleObj>
                </mc:Choice>
                <mc:Fallback>
                  <p:oleObj name="Equation" r:id="rId16" imgW="9502135" imgH="8039054" progId="Equation.DSMT4">
                    <p:embed/>
                    <p:pic>
                      <p:nvPicPr>
                        <p:cNvPr id="0" name="Object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482"/>
                          <a:ext cx="635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Rectangle 314"/>
            <p:cNvSpPr>
              <a:spLocks noChangeArrowheads="1"/>
            </p:cNvSpPr>
            <p:nvPr/>
          </p:nvSpPr>
          <p:spPr bwMode="auto">
            <a:xfrm>
              <a:off x="68" y="572"/>
              <a:ext cx="163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/>
                <a:t>由</a:t>
              </a:r>
            </a:p>
          </p:txBody>
        </p:sp>
      </p:grpSp>
      <p:grpSp>
        <p:nvGrpSpPr>
          <p:cNvPr id="4" name="Group 317"/>
          <p:cNvGrpSpPr>
            <a:grpSpLocks/>
          </p:cNvGrpSpPr>
          <p:nvPr/>
        </p:nvGrpSpPr>
        <p:grpSpPr bwMode="auto">
          <a:xfrm>
            <a:off x="1849438" y="1700213"/>
            <a:ext cx="3082925" cy="493712"/>
            <a:chOff x="1020" y="618"/>
            <a:chExt cx="1942" cy="311"/>
          </a:xfrm>
        </p:grpSpPr>
        <p:graphicFrame>
          <p:nvGraphicFramePr>
            <p:cNvPr id="34828" name="Object 309"/>
            <p:cNvGraphicFramePr>
              <a:graphicFrameLocks noChangeAspect="1"/>
            </p:cNvGraphicFramePr>
            <p:nvPr/>
          </p:nvGraphicFramePr>
          <p:xfrm>
            <a:off x="1437" y="618"/>
            <a:ext cx="152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Equation" r:id="rId18" imgW="21450365" imgH="4381562" progId="Equation.DSMT4">
                    <p:embed/>
                  </p:oleObj>
                </mc:Choice>
                <mc:Fallback>
                  <p:oleObj name="Equation" r:id="rId18" imgW="21450365" imgH="4381562" progId="Equation.DSMT4">
                    <p:embed/>
                    <p:pic>
                      <p:nvPicPr>
                        <p:cNvPr id="0" name="Object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618"/>
                          <a:ext cx="152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AutoShape 315"/>
            <p:cNvSpPr>
              <a:spLocks noChangeArrowheads="1"/>
            </p:cNvSpPr>
            <p:nvPr/>
          </p:nvSpPr>
          <p:spPr bwMode="auto">
            <a:xfrm>
              <a:off x="1020" y="709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CC99"/>
            </a:solidFill>
            <a:ln w="222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5" name="Group 319"/>
          <p:cNvGrpSpPr>
            <a:grpSpLocks/>
          </p:cNvGrpSpPr>
          <p:nvPr/>
        </p:nvGrpSpPr>
        <p:grpSpPr bwMode="auto">
          <a:xfrm>
            <a:off x="1906588" y="2255838"/>
            <a:ext cx="2305050" cy="525462"/>
            <a:chOff x="1020" y="1117"/>
            <a:chExt cx="1452" cy="331"/>
          </a:xfrm>
        </p:grpSpPr>
        <p:graphicFrame>
          <p:nvGraphicFramePr>
            <p:cNvPr id="34826" name="Object 307"/>
            <p:cNvGraphicFramePr>
              <a:graphicFrameLocks noChangeAspect="1"/>
            </p:cNvGraphicFramePr>
            <p:nvPr/>
          </p:nvGraphicFramePr>
          <p:xfrm>
            <a:off x="1429" y="1117"/>
            <a:ext cx="104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name="Equation" r:id="rId20" imgW="15598047" imgH="4869170" progId="Equation.DSMT4">
                    <p:embed/>
                  </p:oleObj>
                </mc:Choice>
                <mc:Fallback>
                  <p:oleObj name="Equation" r:id="rId20" imgW="15598047" imgH="4869170" progId="Equation.DSMT4">
                    <p:embed/>
                    <p:pic>
                      <p:nvPicPr>
                        <p:cNvPr id="0" name="Object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117"/>
                          <a:ext cx="104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AutoShape 316"/>
            <p:cNvSpPr>
              <a:spLocks noChangeArrowheads="1"/>
            </p:cNvSpPr>
            <p:nvPr/>
          </p:nvSpPr>
          <p:spPr bwMode="auto">
            <a:xfrm>
              <a:off x="1020" y="1253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CC99"/>
            </a:solidFill>
            <a:ln w="222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34823" name="Rectangle 321"/>
          <p:cNvSpPr>
            <a:spLocks noChangeArrowheads="1"/>
          </p:cNvSpPr>
          <p:nvPr/>
        </p:nvSpPr>
        <p:spPr bwMode="auto">
          <a:xfrm>
            <a:off x="395288" y="476250"/>
            <a:ext cx="46815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/>
              <a:t>利用线电荷与接地导体圆柱面的镜像确定</a:t>
            </a:r>
            <a:r>
              <a:rPr kumimoji="1" lang="en-US" altLang="zh-CN" b="1" i="1"/>
              <a:t>b</a:t>
            </a:r>
            <a:r>
              <a:rPr kumimoji="1" lang="en-US" altLang="zh-CN" b="1"/>
              <a:t> </a:t>
            </a:r>
            <a:r>
              <a:rPr kumimoji="1" lang="zh-CN" altLang="en-US" b="1"/>
              <a:t>。</a:t>
            </a:r>
          </a:p>
        </p:txBody>
      </p:sp>
      <p:sp>
        <p:nvSpPr>
          <p:cNvPr id="889157" name="Text Box 325"/>
          <p:cNvSpPr txBox="1">
            <a:spLocks noChangeArrowheads="1"/>
          </p:cNvSpPr>
          <p:nvPr/>
        </p:nvSpPr>
        <p:spPr bwMode="auto">
          <a:xfrm>
            <a:off x="387350" y="297180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导体外任意一点的电位？</a:t>
            </a:r>
          </a:p>
        </p:txBody>
      </p:sp>
      <p:sp>
        <p:nvSpPr>
          <p:cNvPr id="889158" name="Text Box 326"/>
          <p:cNvSpPr txBox="1">
            <a:spLocks noChangeArrowheads="1"/>
          </p:cNvSpPr>
          <p:nvPr/>
        </p:nvSpPr>
        <p:spPr bwMode="auto">
          <a:xfrm>
            <a:off x="661988" y="3548063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参见教材</a:t>
            </a:r>
            <a:r>
              <a:rPr lang="en-US" altLang="zh-CN" b="1"/>
              <a:t>p.141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8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132" grpId="0"/>
      <p:bldP spid="889157" grpId="0"/>
      <p:bldP spid="889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5288" y="992188"/>
            <a:ext cx="669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1. 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点电荷对无限大接地导体平面的镜像</a:t>
            </a:r>
          </a:p>
        </p:txBody>
      </p:sp>
      <p:sp>
        <p:nvSpPr>
          <p:cNvPr id="846851" name="AutoShape 3"/>
          <p:cNvSpPr>
            <a:spLocks noChangeArrowheads="1"/>
          </p:cNvSpPr>
          <p:nvPr/>
        </p:nvSpPr>
        <p:spPr bwMode="auto">
          <a:xfrm>
            <a:off x="4660900" y="2924175"/>
            <a:ext cx="703263" cy="217488"/>
          </a:xfrm>
          <a:prstGeom prst="rightArrow">
            <a:avLst>
              <a:gd name="adj1" fmla="val 50000"/>
              <a:gd name="adj2" fmla="val 80839"/>
            </a:avLst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84685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2163" y="3598863"/>
          <a:ext cx="2339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3" imgW="17304937" imgH="3893738" progId="Equation.DSMT4">
                  <p:embed/>
                </p:oleObj>
              </mc:Choice>
              <mc:Fallback>
                <p:oleObj name="Equation" r:id="rId3" imgW="17304937" imgH="3893738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598863"/>
                        <a:ext cx="2339975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/>
        </p:nvGraphicFramePr>
        <p:xfrm>
          <a:off x="1938338" y="4060825"/>
          <a:ext cx="35702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5" imgW="32910759" imgH="7551446" progId="Equation.DSMT4">
                  <p:embed/>
                </p:oleObj>
              </mc:Choice>
              <mc:Fallback>
                <p:oleObj name="Equation" r:id="rId5" imgW="32910759" imgH="7551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060825"/>
                        <a:ext cx="35702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4" name="Object 6"/>
          <p:cNvGraphicFramePr>
            <a:graphicFrameLocks noChangeAspect="1"/>
          </p:cNvGraphicFramePr>
          <p:nvPr/>
        </p:nvGraphicFramePr>
        <p:xfrm>
          <a:off x="2135188" y="4857750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7" imgW="22181797" imgH="4869170" progId="Equation.DSMT4">
                  <p:embed/>
                </p:oleObj>
              </mc:Choice>
              <mc:Fallback>
                <p:oleObj name="Equation" r:id="rId7" imgW="22181797" imgH="48691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857750"/>
                        <a:ext cx="2514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4924425" y="4881563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满足原问题的边界条件。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9875" y="447675"/>
            <a:ext cx="814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3.5.1  </a:t>
            </a:r>
            <a:r>
              <a:rPr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场源对导体或介质平面的镜像</a:t>
            </a:r>
          </a:p>
        </p:txBody>
      </p:sp>
      <p:sp>
        <p:nvSpPr>
          <p:cNvPr id="846857" name="Rectangle 9"/>
          <p:cNvSpPr>
            <a:spLocks noChangeArrowheads="1"/>
          </p:cNvSpPr>
          <p:nvPr/>
        </p:nvSpPr>
        <p:spPr bwMode="auto">
          <a:xfrm>
            <a:off x="422275" y="3584575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镜像电荷</a:t>
            </a:r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468313" y="4246563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电位函数</a:t>
            </a:r>
          </a:p>
        </p:txBody>
      </p:sp>
      <p:sp>
        <p:nvSpPr>
          <p:cNvPr id="846859" name="Rectangle 11"/>
          <p:cNvSpPr>
            <a:spLocks noChangeArrowheads="1"/>
          </p:cNvSpPr>
          <p:nvPr/>
        </p:nvSpPr>
        <p:spPr bwMode="auto">
          <a:xfrm>
            <a:off x="539750" y="4865688"/>
            <a:ext cx="168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因</a:t>
            </a:r>
            <a:r>
              <a:rPr kumimoji="1" lang="en-US" altLang="zh-CN" b="1">
                <a:sym typeface="Symbol" pitchFamily="18" charset="2"/>
              </a:rPr>
              <a:t>z = 0</a:t>
            </a:r>
            <a:r>
              <a:rPr kumimoji="1" lang="zh-CN" altLang="en-US" b="1">
                <a:sym typeface="Symbol" pitchFamily="18" charset="2"/>
              </a:rPr>
              <a:t>时，</a:t>
            </a:r>
            <a:endParaRPr kumimoji="1" lang="zh-CN" altLang="en-US" b="1">
              <a:latin typeface="楷体_GB2312"/>
              <a:sym typeface="Symbol" pitchFamily="18" charset="2"/>
            </a:endParaRPr>
          </a:p>
        </p:txBody>
      </p:sp>
      <p:sp>
        <p:nvSpPr>
          <p:cNvPr id="846860" name="Rectangle 12"/>
          <p:cNvSpPr>
            <a:spLocks noChangeArrowheads="1"/>
          </p:cNvSpPr>
          <p:nvPr/>
        </p:nvSpPr>
        <p:spPr bwMode="auto">
          <a:xfrm>
            <a:off x="5651500" y="3141663"/>
            <a:ext cx="3275013" cy="1524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46861" name="Rectangle 13"/>
          <p:cNvSpPr>
            <a:spLocks noChangeArrowheads="1"/>
          </p:cNvSpPr>
          <p:nvPr/>
        </p:nvSpPr>
        <p:spPr bwMode="auto">
          <a:xfrm>
            <a:off x="5651500" y="1617663"/>
            <a:ext cx="3275013" cy="1524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46862" name="Text Box 14"/>
          <p:cNvSpPr txBox="1">
            <a:spLocks noChangeArrowheads="1"/>
          </p:cNvSpPr>
          <p:nvPr/>
        </p:nvSpPr>
        <p:spPr bwMode="auto">
          <a:xfrm>
            <a:off x="7258050" y="17049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CC"/>
                </a:solidFill>
                <a:latin typeface="楷体_GB2312"/>
              </a:rPr>
              <a:t>q</a:t>
            </a:r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7227888" y="1663700"/>
            <a:ext cx="0" cy="2641600"/>
          </a:xfrm>
          <a:prstGeom prst="line">
            <a:avLst/>
          </a:prstGeom>
          <a:noFill/>
          <a:ln w="22225">
            <a:solidFill>
              <a:srgbClr val="5739C7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42088" y="3186113"/>
            <a:ext cx="539750" cy="942975"/>
            <a:chOff x="4121" y="2007"/>
            <a:chExt cx="340" cy="594"/>
          </a:xfrm>
        </p:grpSpPr>
        <p:graphicFrame>
          <p:nvGraphicFramePr>
            <p:cNvPr id="8256" name="Object 17"/>
            <p:cNvGraphicFramePr>
              <a:graphicFrameLocks noChangeAspect="1"/>
            </p:cNvGraphicFramePr>
            <p:nvPr/>
          </p:nvGraphicFramePr>
          <p:xfrm>
            <a:off x="4121" y="2154"/>
            <a:ext cx="26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Equation" r:id="rId9" imgW="164814" imgH="177492" progId="Equation.DSMT4">
                    <p:embed/>
                  </p:oleObj>
                </mc:Choice>
                <mc:Fallback>
                  <p:oleObj name="Equation" r:id="rId9" imgW="164814" imgH="17749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2154"/>
                          <a:ext cx="26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7" name="Line 18"/>
            <p:cNvSpPr>
              <a:spLocks noChangeShapeType="1"/>
            </p:cNvSpPr>
            <p:nvPr/>
          </p:nvSpPr>
          <p:spPr bwMode="auto">
            <a:xfrm>
              <a:off x="4232" y="2601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19"/>
            <p:cNvSpPr>
              <a:spLocks noChangeShapeType="1"/>
            </p:cNvSpPr>
            <p:nvPr/>
          </p:nvSpPr>
          <p:spPr bwMode="auto">
            <a:xfrm>
              <a:off x="4405" y="200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613525" y="2243138"/>
            <a:ext cx="468313" cy="914400"/>
            <a:chOff x="4067" y="1284"/>
            <a:chExt cx="295" cy="576"/>
          </a:xfrm>
        </p:grpSpPr>
        <p:graphicFrame>
          <p:nvGraphicFramePr>
            <p:cNvPr id="8253" name="Object 21"/>
            <p:cNvGraphicFramePr>
              <a:graphicFrameLocks noChangeAspect="1"/>
            </p:cNvGraphicFramePr>
            <p:nvPr/>
          </p:nvGraphicFramePr>
          <p:xfrm>
            <a:off x="4067" y="1399"/>
            <a:ext cx="21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name="Equation" r:id="rId11" imgW="126725" imgH="177415" progId="Equation.DSMT4">
                    <p:embed/>
                  </p:oleObj>
                </mc:Choice>
                <mc:Fallback>
                  <p:oleObj name="Equation" r:id="rId11" imgW="126725" imgH="177415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1399"/>
                          <a:ext cx="21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4" name="Line 22"/>
            <p:cNvSpPr>
              <a:spLocks noChangeShapeType="1"/>
            </p:cNvSpPr>
            <p:nvPr/>
          </p:nvSpPr>
          <p:spPr bwMode="auto">
            <a:xfrm>
              <a:off x="4133" y="1284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23"/>
            <p:cNvSpPr>
              <a:spLocks noChangeShapeType="1"/>
            </p:cNvSpPr>
            <p:nvPr/>
          </p:nvSpPr>
          <p:spPr bwMode="auto">
            <a:xfrm>
              <a:off x="4306" y="128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46872" name="Object 24"/>
          <p:cNvGraphicFramePr>
            <a:graphicFrameLocks noChangeAspect="1"/>
          </p:cNvGraphicFramePr>
          <p:nvPr/>
        </p:nvGraphicFramePr>
        <p:xfrm>
          <a:off x="7326313" y="3897313"/>
          <a:ext cx="400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3" imgW="164957" imgH="203024" progId="Equation.DSMT4">
                  <p:embed/>
                </p:oleObj>
              </mc:Choice>
              <mc:Fallback>
                <p:oleObj name="Equation" r:id="rId13" imgW="164957" imgH="20302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3897313"/>
                        <a:ext cx="400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73" name="Rectangle 25"/>
          <p:cNvSpPr>
            <a:spLocks noChangeArrowheads="1"/>
          </p:cNvSpPr>
          <p:nvPr/>
        </p:nvSpPr>
        <p:spPr bwMode="auto">
          <a:xfrm>
            <a:off x="5683250" y="17399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有效区域</a:t>
            </a: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 flipV="1">
            <a:off x="5453063" y="3151188"/>
            <a:ext cx="365601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 flipV="1">
            <a:off x="7226300" y="2090738"/>
            <a:ext cx="1146175" cy="1317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V="1">
            <a:off x="7254875" y="2106613"/>
            <a:ext cx="1103313" cy="19732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6877" name="Object 29"/>
          <p:cNvGraphicFramePr>
            <a:graphicFrameLocks noChangeAspect="1"/>
          </p:cNvGraphicFramePr>
          <p:nvPr/>
        </p:nvGraphicFramePr>
        <p:xfrm>
          <a:off x="7594600" y="2157413"/>
          <a:ext cx="3746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2157413"/>
                        <a:ext cx="3746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8" name="Object 30"/>
          <p:cNvGraphicFramePr>
            <a:graphicFrameLocks noChangeAspect="1"/>
          </p:cNvGraphicFramePr>
          <p:nvPr/>
        </p:nvGraphicFramePr>
        <p:xfrm>
          <a:off x="8039100" y="2617788"/>
          <a:ext cx="4206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7" imgW="190335" imgH="164957" progId="Equation.DSMT4">
                  <p:embed/>
                </p:oleObj>
              </mc:Choice>
              <mc:Fallback>
                <p:oleObj name="Equation" r:id="rId17" imgW="190335" imgH="1649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2617788"/>
                        <a:ext cx="4206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79" name="Oval 31"/>
          <p:cNvSpPr>
            <a:spLocks noChangeArrowheads="1"/>
          </p:cNvSpPr>
          <p:nvPr/>
        </p:nvSpPr>
        <p:spPr bwMode="auto">
          <a:xfrm>
            <a:off x="7146925" y="2151063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sp>
        <p:nvSpPr>
          <p:cNvPr id="846880" name="Oval 32"/>
          <p:cNvSpPr>
            <a:spLocks noChangeArrowheads="1"/>
          </p:cNvSpPr>
          <p:nvPr/>
        </p:nvSpPr>
        <p:spPr bwMode="auto">
          <a:xfrm>
            <a:off x="7154863" y="4037013"/>
            <a:ext cx="152400" cy="152400"/>
          </a:xfrm>
          <a:prstGeom prst="ellipse">
            <a:avLst/>
          </a:prstGeom>
          <a:gradFill rotWithShape="1">
            <a:gsLst>
              <a:gs pos="0">
                <a:srgbClr val="003B00"/>
              </a:gs>
              <a:gs pos="100000">
                <a:srgbClr val="008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sp>
        <p:nvSpPr>
          <p:cNvPr id="8219" name="Rectangle 33"/>
          <p:cNvSpPr>
            <a:spLocks noChangeArrowheads="1"/>
          </p:cNvSpPr>
          <p:nvPr/>
        </p:nvSpPr>
        <p:spPr bwMode="auto">
          <a:xfrm>
            <a:off x="1042988" y="1700213"/>
            <a:ext cx="3384550" cy="143986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220" name="Text Box 34"/>
          <p:cNvSpPr txBox="1">
            <a:spLocks noChangeArrowheads="1"/>
          </p:cNvSpPr>
          <p:nvPr/>
        </p:nvSpPr>
        <p:spPr bwMode="auto">
          <a:xfrm>
            <a:off x="2776538" y="176053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CC"/>
                </a:solidFill>
                <a:latin typeface="楷体_GB2312"/>
              </a:rPr>
              <a:t>q</a:t>
            </a:r>
          </a:p>
        </p:txBody>
      </p:sp>
      <p:grpSp>
        <p:nvGrpSpPr>
          <p:cNvPr id="8221" name="Group 35"/>
          <p:cNvGrpSpPr>
            <a:grpSpLocks/>
          </p:cNvGrpSpPr>
          <p:nvPr/>
        </p:nvGrpSpPr>
        <p:grpSpPr bwMode="auto">
          <a:xfrm>
            <a:off x="971550" y="3068638"/>
            <a:ext cx="3527425" cy="400050"/>
            <a:chOff x="731" y="3181"/>
            <a:chExt cx="2926" cy="279"/>
          </a:xfrm>
        </p:grpSpPr>
        <p:grpSp>
          <p:nvGrpSpPr>
            <p:cNvPr id="8249" name="Group 36"/>
            <p:cNvGrpSpPr>
              <a:grpSpLocks/>
            </p:cNvGrpSpPr>
            <p:nvPr/>
          </p:nvGrpSpPr>
          <p:grpSpPr bwMode="auto">
            <a:xfrm>
              <a:off x="832" y="3252"/>
              <a:ext cx="205" cy="208"/>
              <a:chOff x="832" y="3252"/>
              <a:chExt cx="205" cy="208"/>
            </a:xfrm>
          </p:grpSpPr>
          <p:sp>
            <p:nvSpPr>
              <p:cNvPr id="8251" name="Line 37"/>
              <p:cNvSpPr>
                <a:spLocks noChangeShapeType="1"/>
              </p:cNvSpPr>
              <p:nvPr/>
            </p:nvSpPr>
            <p:spPr bwMode="auto">
              <a:xfrm>
                <a:off x="938" y="3252"/>
                <a:ext cx="0" cy="20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38"/>
              <p:cNvSpPr>
                <a:spLocks noChangeShapeType="1"/>
              </p:cNvSpPr>
              <p:nvPr/>
            </p:nvSpPr>
            <p:spPr bwMode="auto">
              <a:xfrm rot="-5400000">
                <a:off x="935" y="3357"/>
                <a:ext cx="0" cy="205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50" name="Rectangle 39" descr="宽上对角线"/>
            <p:cNvSpPr>
              <a:spLocks noChangeArrowheads="1"/>
            </p:cNvSpPr>
            <p:nvPr/>
          </p:nvSpPr>
          <p:spPr bwMode="auto">
            <a:xfrm>
              <a:off x="731" y="3181"/>
              <a:ext cx="2926" cy="101"/>
            </a:xfrm>
            <a:prstGeom prst="rect">
              <a:avLst/>
            </a:prstGeom>
            <a:pattFill prst="wdUpDiag">
              <a:fgClr>
                <a:srgbClr val="599390"/>
              </a:fgClr>
              <a:bgClr>
                <a:srgbClr val="BFBFBF"/>
              </a:bgClr>
            </a:pattFill>
            <a:ln w="9525">
              <a:solidFill>
                <a:srgbClr val="5B97A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8222" name="Oval 40"/>
          <p:cNvSpPr>
            <a:spLocks noChangeArrowheads="1"/>
          </p:cNvSpPr>
          <p:nvPr/>
        </p:nvSpPr>
        <p:spPr bwMode="auto">
          <a:xfrm>
            <a:off x="2657475" y="2090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grpSp>
        <p:nvGrpSpPr>
          <p:cNvPr id="8223" name="Group 41"/>
          <p:cNvGrpSpPr>
            <a:grpSpLocks/>
          </p:cNvGrpSpPr>
          <p:nvPr/>
        </p:nvGrpSpPr>
        <p:grpSpPr bwMode="auto">
          <a:xfrm>
            <a:off x="2168525" y="2176463"/>
            <a:ext cx="463550" cy="914400"/>
            <a:chOff x="1366" y="1280"/>
            <a:chExt cx="292" cy="576"/>
          </a:xfrm>
        </p:grpSpPr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429" y="1280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593" y="128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48" name="Object 44"/>
            <p:cNvGraphicFramePr>
              <a:graphicFrameLocks noChangeAspect="1"/>
            </p:cNvGraphicFramePr>
            <p:nvPr/>
          </p:nvGraphicFramePr>
          <p:xfrm>
            <a:off x="1366" y="1440"/>
            <a:ext cx="21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7" name="Equation" r:id="rId19" imgW="126725" imgH="177415" progId="Equation.DSMT4">
                    <p:embed/>
                  </p:oleObj>
                </mc:Choice>
                <mc:Fallback>
                  <p:oleObj name="Equation" r:id="rId19" imgW="126725" imgH="177415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1440"/>
                          <a:ext cx="21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5"/>
          <p:cNvGrpSpPr>
            <a:grpSpLocks/>
          </p:cNvGrpSpPr>
          <p:nvPr/>
        </p:nvGrpSpPr>
        <p:grpSpPr bwMode="auto">
          <a:xfrm flipV="1">
            <a:off x="1119188" y="3074988"/>
            <a:ext cx="3170237" cy="7937"/>
            <a:chOff x="741" y="3141"/>
            <a:chExt cx="2908" cy="9"/>
          </a:xfrm>
        </p:grpSpPr>
        <p:sp>
          <p:nvSpPr>
            <p:cNvPr id="8229" name="Line 46"/>
            <p:cNvSpPr>
              <a:spLocks noChangeShapeType="1"/>
            </p:cNvSpPr>
            <p:nvPr/>
          </p:nvSpPr>
          <p:spPr bwMode="auto">
            <a:xfrm>
              <a:off x="2154" y="314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30" name="Group 47"/>
            <p:cNvGrpSpPr>
              <a:grpSpLocks/>
            </p:cNvGrpSpPr>
            <p:nvPr/>
          </p:nvGrpSpPr>
          <p:grpSpPr bwMode="auto">
            <a:xfrm>
              <a:off x="741" y="3144"/>
              <a:ext cx="1363" cy="6"/>
              <a:chOff x="741" y="3117"/>
              <a:chExt cx="1363" cy="6"/>
            </a:xfrm>
          </p:grpSpPr>
          <p:sp>
            <p:nvSpPr>
              <p:cNvPr id="8239" name="Line 48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49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Line 50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51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52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53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Line 54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31" name="Group 55"/>
            <p:cNvGrpSpPr>
              <a:grpSpLocks/>
            </p:cNvGrpSpPr>
            <p:nvPr/>
          </p:nvGrpSpPr>
          <p:grpSpPr bwMode="auto">
            <a:xfrm flipH="1">
              <a:off x="2286" y="3141"/>
              <a:ext cx="1363" cy="6"/>
              <a:chOff x="741" y="3117"/>
              <a:chExt cx="1363" cy="6"/>
            </a:xfrm>
          </p:grpSpPr>
          <p:sp>
            <p:nvSpPr>
              <p:cNvPr id="8232" name="Line 56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57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58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59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Line 60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61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Line 62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6911" name="Text Box 63"/>
          <p:cNvSpPr txBox="1">
            <a:spLocks noChangeArrowheads="1"/>
          </p:cNvSpPr>
          <p:nvPr/>
        </p:nvSpPr>
        <p:spPr bwMode="auto">
          <a:xfrm>
            <a:off x="8432800" y="18923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846912" name="Text Box 64"/>
          <p:cNvSpPr txBox="1">
            <a:spLocks noChangeArrowheads="1"/>
          </p:cNvSpPr>
          <p:nvPr/>
        </p:nvSpPr>
        <p:spPr bwMode="auto">
          <a:xfrm>
            <a:off x="6827838" y="153193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487363" y="5273675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sym typeface="Symbol" pitchFamily="18" charset="2"/>
              </a:rPr>
              <a:t>电位</a:t>
            </a:r>
            <a:r>
              <a:rPr kumimoji="1" lang="en-US" altLang="zh-CN" b="1">
                <a:sym typeface="Symbol" pitchFamily="18" charset="2"/>
              </a:rPr>
              <a:t>(z≥0 )</a:t>
            </a:r>
            <a:r>
              <a:rPr kumimoji="1" lang="zh-CN" altLang="en-US" b="1">
                <a:sym typeface="Symbol" pitchFamily="18" charset="2"/>
              </a:rPr>
              <a:t>：</a:t>
            </a:r>
            <a:endParaRPr kumimoji="1" lang="en-US" altLang="zh-CN" b="1">
              <a:sym typeface="Symbol" pitchFamily="18" charset="2"/>
            </a:endParaRPr>
          </a:p>
        </p:txBody>
      </p:sp>
      <p:graphicFrame>
        <p:nvGraphicFramePr>
          <p:cNvPr id="66" name="Object 33"/>
          <p:cNvGraphicFramePr>
            <a:graphicFrameLocks noChangeAspect="1"/>
          </p:cNvGraphicFramePr>
          <p:nvPr/>
        </p:nvGraphicFramePr>
        <p:xfrm>
          <a:off x="1965325" y="5400675"/>
          <a:ext cx="70485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21" imgW="68755236" imgH="9014486" progId="Equation.DSMT4">
                  <p:embed/>
                </p:oleObj>
              </mc:Choice>
              <mc:Fallback>
                <p:oleObj name="Equation" r:id="rId21" imgW="68755236" imgH="901448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5400675"/>
                        <a:ext cx="70485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animBg="1"/>
      <p:bldP spid="846855" grpId="0"/>
      <p:bldP spid="846857" grpId="0"/>
      <p:bldP spid="846858" grpId="0"/>
      <p:bldP spid="846859" grpId="0"/>
      <p:bldP spid="846860" grpId="0" animBg="1"/>
      <p:bldP spid="846861" grpId="0" animBg="1"/>
      <p:bldP spid="846862" grpId="0"/>
      <p:bldP spid="846863" grpId="0" animBg="1"/>
      <p:bldP spid="846873" grpId="0"/>
      <p:bldP spid="846874" grpId="0" animBg="1"/>
      <p:bldP spid="846875" grpId="0" animBg="1"/>
      <p:bldP spid="846876" grpId="0" animBg="1"/>
      <p:bldP spid="846879" grpId="0" animBg="1"/>
      <p:bldP spid="846880" grpId="0" animBg="1"/>
      <p:bldP spid="846911" grpId="0"/>
      <p:bldP spid="84691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6"/>
          <p:cNvSpPr>
            <a:spLocks noChangeArrowheads="1"/>
          </p:cNvSpPr>
          <p:nvPr/>
        </p:nvSpPr>
        <p:spPr bwMode="auto">
          <a:xfrm>
            <a:off x="0" y="3770313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666750"/>
            <a:r>
              <a:rPr lang="en-US" altLang="zh-CN" b="1">
                <a:solidFill>
                  <a:srgbClr val="0000CC"/>
                </a:solidFill>
                <a:cs typeface="Times New Roman" pitchFamily="18" charset="0"/>
              </a:rPr>
              <a:t>  </a:t>
            </a:r>
          </a:p>
        </p:txBody>
      </p:sp>
      <p:graphicFrame>
        <p:nvGraphicFramePr>
          <p:cNvPr id="847913" name="Object 41"/>
          <p:cNvGraphicFramePr>
            <a:graphicFrameLocks noGrp="1" noChangeAspect="1"/>
          </p:cNvGraphicFramePr>
          <p:nvPr>
            <p:ph/>
          </p:nvPr>
        </p:nvGraphicFramePr>
        <p:xfrm>
          <a:off x="4602163" y="4273550"/>
          <a:ext cx="379571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位图图像" r:id="rId3" imgW="2457143" imgH="1638529" progId="PBrush">
                  <p:embed/>
                </p:oleObj>
              </mc:Choice>
              <mc:Fallback>
                <p:oleObj name="位图图像" r:id="rId3" imgW="2457143" imgH="1638529" progId="PBrush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273550"/>
                        <a:ext cx="3795712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3"/>
          <p:cNvSpPr>
            <a:spLocks noChangeArrowheads="1"/>
          </p:cNvSpPr>
          <p:nvPr/>
        </p:nvSpPr>
        <p:spPr bwMode="auto">
          <a:xfrm>
            <a:off x="120650" y="400050"/>
            <a:ext cx="542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sym typeface="Symbol" pitchFamily="18" charset="2"/>
              </a:rPr>
              <a:t>电场</a:t>
            </a:r>
            <a:r>
              <a:rPr kumimoji="1" lang="en-US" altLang="zh-CN" b="1">
                <a:sym typeface="Symbol" pitchFamily="18" charset="2"/>
              </a:rPr>
              <a:t>(z≥0):  </a:t>
            </a:r>
            <a:r>
              <a:rPr kumimoji="1" lang="en-US" altLang="zh-CN" b="1" i="1">
                <a:sym typeface="Symbol" pitchFamily="18" charset="2"/>
              </a:rPr>
              <a:t>E</a:t>
            </a:r>
            <a:r>
              <a:rPr kumimoji="1" lang="en-US" altLang="zh-CN" b="1">
                <a:sym typeface="Symbol" pitchFamily="18" charset="2"/>
              </a:rPr>
              <a:t>= </a:t>
            </a:r>
            <a:r>
              <a:rPr kumimoji="1" lang="en-US" altLang="zh-CN" b="1" i="1">
                <a:sym typeface="Symbol" pitchFamily="18" charset="2"/>
              </a:rPr>
              <a:t>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52488" y="4257675"/>
          <a:ext cx="34671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位图图像" r:id="rId5" imgW="2695951" imgH="1638529" progId="PBrush">
                  <p:embed/>
                </p:oleObj>
              </mc:Choice>
              <mc:Fallback>
                <p:oleObj name="位图图像" r:id="rId5" imgW="2695951" imgH="1638529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257675"/>
                        <a:ext cx="34671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5"/>
          <p:cNvGraphicFramePr>
            <a:graphicFrameLocks noChangeAspect="1"/>
          </p:cNvGraphicFramePr>
          <p:nvPr/>
        </p:nvGraphicFramePr>
        <p:xfrm>
          <a:off x="668338" y="811213"/>
          <a:ext cx="78660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7" imgW="3721100" imgH="533400" progId="Equation.3">
                  <p:embed/>
                </p:oleObj>
              </mc:Choice>
              <mc:Fallback>
                <p:oleObj name="公式" r:id="rId7" imgW="3721100" imgH="533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811213"/>
                        <a:ext cx="786606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6"/>
          <p:cNvGraphicFramePr>
            <a:graphicFrameLocks noChangeAspect="1"/>
          </p:cNvGraphicFramePr>
          <p:nvPr/>
        </p:nvGraphicFramePr>
        <p:xfrm>
          <a:off x="658813" y="1863725"/>
          <a:ext cx="78597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9" imgW="3721100" imgH="533400" progId="Equation.3">
                  <p:embed/>
                </p:oleObj>
              </mc:Choice>
              <mc:Fallback>
                <p:oleObj name="公式" r:id="rId9" imgW="3721100" imgH="533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863725"/>
                        <a:ext cx="78597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7"/>
          <p:cNvGraphicFramePr>
            <a:graphicFrameLocks noChangeAspect="1"/>
          </p:cNvGraphicFramePr>
          <p:nvPr/>
        </p:nvGraphicFramePr>
        <p:xfrm>
          <a:off x="590550" y="2951163"/>
          <a:ext cx="79279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11" imgW="3708400" imgH="533400" progId="Equation.3">
                  <p:embed/>
                </p:oleObj>
              </mc:Choice>
              <mc:Fallback>
                <p:oleObj name="公式" r:id="rId11" imgW="3708400" imgH="5334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951163"/>
                        <a:ext cx="79279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5"/>
          <p:cNvGraphicFramePr>
            <a:graphicFrameLocks noChangeAspect="1"/>
          </p:cNvGraphicFramePr>
          <p:nvPr/>
        </p:nvGraphicFramePr>
        <p:xfrm>
          <a:off x="1541463" y="896938"/>
          <a:ext cx="5418137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45102801" imgH="9745898" progId="Equation.DSMT4">
                  <p:embed/>
                </p:oleObj>
              </mc:Choice>
              <mc:Fallback>
                <p:oleObj name="Equation" r:id="rId3" imgW="45102801" imgH="9745898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896938"/>
                        <a:ext cx="5418137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949325" y="2379663"/>
          <a:ext cx="66246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51930361" imgH="8039054" progId="Equation.DSMT4">
                  <p:embed/>
                </p:oleObj>
              </mc:Choice>
              <mc:Fallback>
                <p:oleObj name="Equation" r:id="rId5" imgW="51930361" imgH="8039054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379663"/>
                        <a:ext cx="66246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1395413" y="3311525"/>
          <a:ext cx="49482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7" imgW="37055971" imgH="8039054" progId="Equation.DSMT4">
                  <p:embed/>
                </p:oleObj>
              </mc:Choice>
              <mc:Fallback>
                <p:oleObj name="Equation" r:id="rId7" imgW="37055971" imgH="8039054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311525"/>
                        <a:ext cx="494823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39"/>
          <p:cNvSpPr>
            <a:spLocks noChangeArrowheads="1"/>
          </p:cNvSpPr>
          <p:nvPr/>
        </p:nvSpPr>
        <p:spPr bwMode="auto">
          <a:xfrm>
            <a:off x="333375" y="452438"/>
            <a:ext cx="493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导体平面上的感应电荷密度为</a:t>
            </a: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61950" y="1889125"/>
            <a:ext cx="434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导体平面上的总感应电荷为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5450" y="4414838"/>
            <a:ext cx="500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zh-CN" altLang="en-US" b="1"/>
              <a:t>感应电荷对点电荷的作用力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52738" y="4941888"/>
          <a:ext cx="26495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9" imgW="1028700" imgH="419100" progId="Equation.3">
                  <p:embed/>
                </p:oleObj>
              </mc:Choice>
              <mc:Fallback>
                <p:oleObj name="公式" r:id="rId9" imgW="1028700" imgH="4191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941888"/>
                        <a:ext cx="26495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34950" y="949325"/>
            <a:ext cx="8572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sym typeface="Symbol" pitchFamily="18" charset="2"/>
              </a:rPr>
              <a:t>1) 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直角域</a:t>
            </a:r>
            <a:r>
              <a:rPr kumimoji="1" lang="zh-CN" altLang="en-US" b="1">
                <a:sym typeface="Symbol" pitchFamily="18" charset="2"/>
              </a:rPr>
              <a:t>：两个相互垂直且相连接的半无限大接地导体平板，点电荷</a:t>
            </a:r>
            <a:r>
              <a:rPr kumimoji="1" lang="en-US" altLang="zh-CN" b="1" i="1">
                <a:sym typeface="Symbol" pitchFamily="18" charset="2"/>
              </a:rPr>
              <a:t>q </a:t>
            </a:r>
            <a:r>
              <a:rPr kumimoji="1" lang="zh-CN" altLang="en-US" b="1">
                <a:sym typeface="Symbol" pitchFamily="18" charset="2"/>
              </a:rPr>
              <a:t>位于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  <a:r>
              <a:rPr kumimoji="1" lang="zh-CN" altLang="en-US" b="1">
                <a:sym typeface="Symbol" pitchFamily="18" charset="2"/>
              </a:rPr>
              <a:t>处。</a:t>
            </a: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309563" y="2759075"/>
            <a:ext cx="45847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　显然，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1 </a:t>
            </a:r>
            <a:r>
              <a:rPr kumimoji="1" lang="zh-CN" altLang="en-US" b="1">
                <a:sym typeface="Symbol" pitchFamily="18" charset="2"/>
              </a:rPr>
              <a:t>对平面 </a:t>
            </a:r>
            <a:r>
              <a:rPr kumimoji="1" lang="en-US" altLang="zh-CN" b="1">
                <a:sym typeface="Symbol" pitchFamily="18" charset="2"/>
              </a:rPr>
              <a:t>2 </a:t>
            </a:r>
            <a:r>
              <a:rPr kumimoji="1" lang="zh-CN" altLang="en-US" b="1">
                <a:sym typeface="Symbol" pitchFamily="18" charset="2"/>
              </a:rPr>
              <a:t>以及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zh-CN" altLang="en-US" b="1">
                <a:sym typeface="Symbol" pitchFamily="18" charset="2"/>
              </a:rPr>
              <a:t>对平面 </a:t>
            </a:r>
            <a:r>
              <a:rPr kumimoji="1" lang="en-US" altLang="zh-CN" b="1">
                <a:sym typeface="Symbol" pitchFamily="18" charset="2"/>
              </a:rPr>
              <a:t>1 </a:t>
            </a:r>
            <a:r>
              <a:rPr kumimoji="1" lang="zh-CN" altLang="en-US" b="1">
                <a:sym typeface="Symbol" pitchFamily="18" charset="2"/>
              </a:rPr>
              <a:t>均不能满足边界条件。　</a:t>
            </a:r>
          </a:p>
        </p:txBody>
      </p:sp>
      <p:graphicFrame>
        <p:nvGraphicFramePr>
          <p:cNvPr id="849925" name="Object 5"/>
          <p:cNvGraphicFramePr>
            <a:graphicFrameLocks noChangeAspect="1"/>
          </p:cNvGraphicFramePr>
          <p:nvPr/>
        </p:nvGraphicFramePr>
        <p:xfrm>
          <a:off x="1614488" y="5229225"/>
          <a:ext cx="3605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34617649" imgH="8526878" progId="Equation.DSMT4">
                  <p:embed/>
                </p:oleObj>
              </mc:Choice>
              <mc:Fallback>
                <p:oleObj name="Equation" r:id="rId3" imgW="34617649" imgH="852687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5229225"/>
                        <a:ext cx="36052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26" name="Text Box 6"/>
          <p:cNvSpPr txBox="1">
            <a:spLocks noChangeArrowheads="1"/>
          </p:cNvSpPr>
          <p:nvPr/>
        </p:nvSpPr>
        <p:spPr bwMode="auto">
          <a:xfrm>
            <a:off x="668338" y="1831975"/>
            <a:ext cx="72882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对于平面</a:t>
            </a:r>
            <a:r>
              <a:rPr kumimoji="1" lang="en-US" altLang="zh-CN" b="1">
                <a:sym typeface="Symbol" pitchFamily="18" charset="2"/>
              </a:rPr>
              <a:t>1</a:t>
            </a:r>
            <a:r>
              <a:rPr kumimoji="1" lang="zh-CN" altLang="en-US" b="1">
                <a:sym typeface="Symbol" pitchFamily="18" charset="2"/>
              </a:rPr>
              <a:t>，有镜像电荷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=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，位于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849927" name="Text Box 7"/>
          <p:cNvSpPr txBox="1">
            <a:spLocks noChangeArrowheads="1"/>
          </p:cNvSpPr>
          <p:nvPr/>
        </p:nvSpPr>
        <p:spPr bwMode="auto">
          <a:xfrm>
            <a:off x="668338" y="2287588"/>
            <a:ext cx="72882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对于平面</a:t>
            </a:r>
            <a:r>
              <a:rPr kumimoji="1" lang="en-US" altLang="zh-CN" b="1">
                <a:sym typeface="Symbol" pitchFamily="18" charset="2"/>
              </a:rPr>
              <a:t>2</a:t>
            </a:r>
            <a:r>
              <a:rPr kumimoji="1" lang="zh-CN" altLang="en-US" b="1">
                <a:sym typeface="Symbol" pitchFamily="18" charset="2"/>
              </a:rPr>
              <a:t>，有镜像电荷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=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，位于</a:t>
            </a:r>
            <a:r>
              <a:rPr kumimoji="1" lang="en-US" altLang="zh-CN" b="1">
                <a:sym typeface="Symbol" pitchFamily="18" charset="2"/>
              </a:rPr>
              <a:t>(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292100" y="3765550"/>
            <a:ext cx="50847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ym typeface="Symbol" pitchFamily="18" charset="2"/>
              </a:rPr>
              <a:t>    </a:t>
            </a:r>
            <a:r>
              <a:rPr kumimoji="1" lang="zh-CN" altLang="en-US" b="1">
                <a:sym typeface="Symbol" pitchFamily="18" charset="2"/>
              </a:rPr>
              <a:t>只有在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  <a:r>
              <a:rPr kumimoji="1" lang="zh-CN" altLang="en-US" b="1">
                <a:sym typeface="Symbol" pitchFamily="18" charset="2"/>
              </a:rPr>
              <a:t>处再设置一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3 </a:t>
            </a:r>
            <a:r>
              <a:rPr kumimoji="1" lang="en-US" altLang="zh-CN" b="1">
                <a:sym typeface="Symbol" pitchFamily="18" charset="2"/>
              </a:rPr>
              <a:t>=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，所有边界条件才能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得到满足。</a:t>
            </a:r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179388" y="53736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b="1">
                <a:sym typeface="Symbol" pitchFamily="18" charset="2"/>
              </a:rPr>
              <a:t>电位函数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248275" y="2852738"/>
            <a:ext cx="3851275" cy="36004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8145463" y="3665538"/>
            <a:ext cx="0" cy="1116012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rot="-5400000">
            <a:off x="7566819" y="3061494"/>
            <a:ext cx="0" cy="1112838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Oval 13"/>
          <p:cNvSpPr>
            <a:spLocks noChangeArrowheads="1"/>
          </p:cNvSpPr>
          <p:nvPr/>
        </p:nvSpPr>
        <p:spPr bwMode="auto">
          <a:xfrm>
            <a:off x="8070850" y="3533775"/>
            <a:ext cx="139700" cy="1397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208963" y="334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q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7119938" y="3068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</a:t>
            </a:r>
            <a:endParaRPr lang="en-US" altLang="zh-CN" b="1" i="1"/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7424738" y="3152775"/>
            <a:ext cx="45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d</a:t>
            </a:r>
            <a:r>
              <a:rPr lang="en-US" altLang="zh-CN" b="1" baseline="-25000">
                <a:sym typeface="Symbol" pitchFamily="18" charset="2"/>
              </a:rPr>
              <a:t>1</a:t>
            </a:r>
            <a:endParaRPr lang="en-US" altLang="zh-CN" b="1"/>
          </a:p>
        </p:txBody>
      </p:sp>
      <p:grpSp>
        <p:nvGrpSpPr>
          <p:cNvPr id="11280" name="Group 17"/>
          <p:cNvGrpSpPr>
            <a:grpSpLocks/>
          </p:cNvGrpSpPr>
          <p:nvPr/>
        </p:nvGrpSpPr>
        <p:grpSpPr bwMode="auto">
          <a:xfrm>
            <a:off x="7015163" y="3067050"/>
            <a:ext cx="1738312" cy="1938338"/>
            <a:chOff x="4368" y="1017"/>
            <a:chExt cx="1200" cy="1335"/>
          </a:xfrm>
        </p:grpSpPr>
        <p:sp>
          <p:nvSpPr>
            <p:cNvPr id="11317" name="Line 18"/>
            <p:cNvSpPr>
              <a:spLocks noChangeShapeType="1"/>
            </p:cNvSpPr>
            <p:nvPr/>
          </p:nvSpPr>
          <p:spPr bwMode="auto">
            <a:xfrm flipV="1">
              <a:off x="4368" y="2208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18" name="Group 19"/>
            <p:cNvGrpSpPr>
              <a:grpSpLocks/>
            </p:cNvGrpSpPr>
            <p:nvPr/>
          </p:nvGrpSpPr>
          <p:grpSpPr bwMode="auto">
            <a:xfrm>
              <a:off x="5339" y="2214"/>
              <a:ext cx="205" cy="138"/>
              <a:chOff x="5339" y="2214"/>
              <a:chExt cx="205" cy="138"/>
            </a:xfrm>
          </p:grpSpPr>
          <p:sp>
            <p:nvSpPr>
              <p:cNvPr id="11320" name="Line 20"/>
              <p:cNvSpPr>
                <a:spLocks noChangeShapeType="1"/>
              </p:cNvSpPr>
              <p:nvPr/>
            </p:nvSpPr>
            <p:spPr bwMode="auto">
              <a:xfrm>
                <a:off x="5436" y="2214"/>
                <a:ext cx="3" cy="138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1" name="Line 21"/>
              <p:cNvSpPr>
                <a:spLocks noChangeShapeType="1"/>
              </p:cNvSpPr>
              <p:nvPr/>
            </p:nvSpPr>
            <p:spPr bwMode="auto">
              <a:xfrm rot="-5400000">
                <a:off x="5442" y="2249"/>
                <a:ext cx="0" cy="205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19" name="Line 22"/>
            <p:cNvSpPr>
              <a:spLocks noChangeShapeType="1"/>
            </p:cNvSpPr>
            <p:nvPr/>
          </p:nvSpPr>
          <p:spPr bwMode="auto">
            <a:xfrm rot="16200000" flipV="1">
              <a:off x="3768" y="1617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 Box 23"/>
          <p:cNvSpPr txBox="1">
            <a:spLocks noChangeArrowheads="1"/>
          </p:cNvSpPr>
          <p:nvPr/>
        </p:nvSpPr>
        <p:spPr bwMode="auto">
          <a:xfrm>
            <a:off x="8207375" y="3924300"/>
            <a:ext cx="45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d</a:t>
            </a:r>
            <a:r>
              <a:rPr lang="en-US" altLang="zh-CN" b="1" baseline="-25000">
                <a:sym typeface="Symbol" pitchFamily="18" charset="2"/>
              </a:rPr>
              <a:t>2</a:t>
            </a:r>
            <a:endParaRPr lang="en-US" altLang="zh-CN" b="1"/>
          </a:p>
        </p:txBody>
      </p:sp>
      <p:sp>
        <p:nvSpPr>
          <p:cNvPr id="11282" name="Text Box 24"/>
          <p:cNvSpPr txBox="1">
            <a:spLocks noChangeArrowheads="1"/>
          </p:cNvSpPr>
          <p:nvPr/>
        </p:nvSpPr>
        <p:spPr bwMode="auto">
          <a:xfrm>
            <a:off x="6970713" y="2852738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1</a:t>
            </a:r>
            <a:endParaRPr lang="en-US" altLang="zh-CN" b="1"/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8726488" y="44958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2</a:t>
            </a:r>
            <a:endParaRPr lang="en-US" altLang="zh-CN" b="1"/>
          </a:p>
        </p:txBody>
      </p:sp>
      <p:sp>
        <p:nvSpPr>
          <p:cNvPr id="11284" name="Line 26"/>
          <p:cNvSpPr>
            <a:spLocks noChangeShapeType="1"/>
          </p:cNvSpPr>
          <p:nvPr/>
        </p:nvSpPr>
        <p:spPr bwMode="auto">
          <a:xfrm>
            <a:off x="7018338" y="4797425"/>
            <a:ext cx="1587" cy="1371600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7"/>
          <p:cNvSpPr>
            <a:spLocks noChangeShapeType="1"/>
          </p:cNvSpPr>
          <p:nvPr/>
        </p:nvSpPr>
        <p:spPr bwMode="auto">
          <a:xfrm rot="-5400000">
            <a:off x="6363494" y="4112419"/>
            <a:ext cx="1587" cy="1368425"/>
          </a:xfrm>
          <a:prstGeom prst="line">
            <a:avLst/>
          </a:prstGeom>
          <a:noFill/>
          <a:ln w="31750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48" name="Line 28"/>
          <p:cNvSpPr>
            <a:spLocks noChangeShapeType="1"/>
          </p:cNvSpPr>
          <p:nvPr/>
        </p:nvSpPr>
        <p:spPr bwMode="auto">
          <a:xfrm flipH="1">
            <a:off x="7681913" y="3616325"/>
            <a:ext cx="4445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49" name="Text Box 29"/>
          <p:cNvSpPr txBox="1">
            <a:spLocks noChangeArrowheads="1"/>
          </p:cNvSpPr>
          <p:nvPr/>
        </p:nvSpPr>
        <p:spPr bwMode="auto">
          <a:xfrm>
            <a:off x="7573963" y="374015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endParaRPr lang="en-US" altLang="zh-CN" b="1" i="1"/>
          </a:p>
        </p:txBody>
      </p:sp>
      <p:sp>
        <p:nvSpPr>
          <p:cNvPr id="849950" name="Line 30"/>
          <p:cNvSpPr>
            <a:spLocks noChangeShapeType="1"/>
          </p:cNvSpPr>
          <p:nvPr/>
        </p:nvSpPr>
        <p:spPr bwMode="auto">
          <a:xfrm>
            <a:off x="5838825" y="3602038"/>
            <a:ext cx="1871663" cy="792162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1" name="Text Box 31"/>
          <p:cNvSpPr txBox="1">
            <a:spLocks noChangeArrowheads="1"/>
          </p:cNvSpPr>
          <p:nvPr/>
        </p:nvSpPr>
        <p:spPr bwMode="auto">
          <a:xfrm>
            <a:off x="6084888" y="3763963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1</a:t>
            </a:r>
            <a:endParaRPr lang="en-US" altLang="zh-CN" b="1" i="1"/>
          </a:p>
        </p:txBody>
      </p:sp>
      <p:sp>
        <p:nvSpPr>
          <p:cNvPr id="849952" name="Line 32"/>
          <p:cNvSpPr>
            <a:spLocks noChangeShapeType="1"/>
          </p:cNvSpPr>
          <p:nvPr/>
        </p:nvSpPr>
        <p:spPr bwMode="auto">
          <a:xfrm flipH="1" flipV="1">
            <a:off x="7696200" y="4365625"/>
            <a:ext cx="474663" cy="1584325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3" name="Text Box 33"/>
          <p:cNvSpPr txBox="1">
            <a:spLocks noChangeArrowheads="1"/>
          </p:cNvSpPr>
          <p:nvPr/>
        </p:nvSpPr>
        <p:spPr bwMode="auto">
          <a:xfrm>
            <a:off x="7458075" y="4941888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2</a:t>
            </a:r>
            <a:endParaRPr lang="en-US" altLang="zh-CN" b="1" i="1"/>
          </a:p>
        </p:txBody>
      </p:sp>
      <p:sp>
        <p:nvSpPr>
          <p:cNvPr id="849954" name="Line 34"/>
          <p:cNvSpPr>
            <a:spLocks noChangeShapeType="1"/>
          </p:cNvSpPr>
          <p:nvPr/>
        </p:nvSpPr>
        <p:spPr bwMode="auto">
          <a:xfrm flipV="1">
            <a:off x="5849938" y="4387850"/>
            <a:ext cx="1838325" cy="1590675"/>
          </a:xfrm>
          <a:prstGeom prst="line">
            <a:avLst/>
          </a:prstGeom>
          <a:noFill/>
          <a:ln w="28575">
            <a:solidFill>
              <a:srgbClr val="FF5A0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5" name="Text Box 35"/>
          <p:cNvSpPr txBox="1">
            <a:spLocks noChangeArrowheads="1"/>
          </p:cNvSpPr>
          <p:nvPr/>
        </p:nvSpPr>
        <p:spPr bwMode="auto">
          <a:xfrm>
            <a:off x="6084888" y="4941888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3</a:t>
            </a:r>
            <a:endParaRPr lang="en-US" altLang="zh-CN" b="1" i="1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92738" y="3141663"/>
            <a:ext cx="1612900" cy="1655762"/>
            <a:chOff x="3397" y="1979"/>
            <a:chExt cx="1016" cy="1043"/>
          </a:xfrm>
        </p:grpSpPr>
        <p:sp>
          <p:nvSpPr>
            <p:cNvPr id="11311" name="Line 37"/>
            <p:cNvSpPr>
              <a:spLocks noChangeShapeType="1"/>
            </p:cNvSpPr>
            <p:nvPr/>
          </p:nvSpPr>
          <p:spPr bwMode="auto">
            <a:xfrm flipH="1">
              <a:off x="3651" y="2251"/>
              <a:ext cx="0" cy="77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Oval 38"/>
            <p:cNvSpPr>
              <a:spLocks noChangeArrowheads="1"/>
            </p:cNvSpPr>
            <p:nvPr/>
          </p:nvSpPr>
          <p:spPr bwMode="auto">
            <a:xfrm>
              <a:off x="3608" y="2222"/>
              <a:ext cx="88" cy="88"/>
            </a:xfrm>
            <a:prstGeom prst="ellipse">
              <a:avLst/>
            </a:prstGeom>
            <a:gradFill rotWithShape="1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313" name="Line 39"/>
            <p:cNvSpPr>
              <a:spLocks noChangeShapeType="1"/>
            </p:cNvSpPr>
            <p:nvPr/>
          </p:nvSpPr>
          <p:spPr bwMode="auto">
            <a:xfrm rot="-5400000">
              <a:off x="4063" y="1919"/>
              <a:ext cx="0" cy="70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Text Box 40"/>
            <p:cNvSpPr txBox="1">
              <a:spLocks noChangeArrowheads="1"/>
            </p:cNvSpPr>
            <p:nvPr/>
          </p:nvSpPr>
          <p:spPr bwMode="auto">
            <a:xfrm>
              <a:off x="3397" y="2144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1315" name="Text Box 41"/>
            <p:cNvSpPr txBox="1">
              <a:spLocks noChangeArrowheads="1"/>
            </p:cNvSpPr>
            <p:nvPr/>
          </p:nvSpPr>
          <p:spPr bwMode="auto">
            <a:xfrm>
              <a:off x="3896" y="1979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11316" name="Text Box 42"/>
            <p:cNvSpPr txBox="1">
              <a:spLocks noChangeArrowheads="1"/>
            </p:cNvSpPr>
            <p:nvPr/>
          </p:nvSpPr>
          <p:spPr bwMode="auto">
            <a:xfrm>
              <a:off x="3397" y="252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2</a:t>
              </a:r>
              <a:endParaRPr lang="en-US" altLang="zh-CN" b="1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048500" y="4799013"/>
            <a:ext cx="1758950" cy="1608137"/>
            <a:chOff x="4440" y="3023"/>
            <a:chExt cx="1108" cy="1013"/>
          </a:xfrm>
        </p:grpSpPr>
        <p:sp>
          <p:nvSpPr>
            <p:cNvPr id="11304" name="Line 44"/>
            <p:cNvSpPr>
              <a:spLocks noChangeShapeType="1"/>
            </p:cNvSpPr>
            <p:nvPr/>
          </p:nvSpPr>
          <p:spPr bwMode="auto">
            <a:xfrm rot="5400000" flipV="1">
              <a:off x="4780" y="3453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05" name="Group 45"/>
            <p:cNvGrpSpPr>
              <a:grpSpLocks/>
            </p:cNvGrpSpPr>
            <p:nvPr/>
          </p:nvGrpSpPr>
          <p:grpSpPr bwMode="auto">
            <a:xfrm>
              <a:off x="5102" y="3023"/>
              <a:ext cx="446" cy="867"/>
              <a:chOff x="5009" y="2908"/>
              <a:chExt cx="489" cy="947"/>
            </a:xfrm>
          </p:grpSpPr>
          <p:sp>
            <p:nvSpPr>
              <p:cNvPr id="11307" name="Text Box 46"/>
              <p:cNvSpPr txBox="1">
                <a:spLocks noChangeArrowheads="1"/>
              </p:cNvSpPr>
              <p:nvPr/>
            </p:nvSpPr>
            <p:spPr bwMode="auto">
              <a:xfrm>
                <a:off x="5056" y="3208"/>
                <a:ext cx="40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ym typeface="Symbol" pitchFamily="18" charset="2"/>
                  </a:rPr>
                  <a:t>d</a:t>
                </a:r>
                <a:r>
                  <a:rPr lang="en-US" altLang="zh-CN" b="1" baseline="-25000">
                    <a:sym typeface="Symbol" pitchFamily="18" charset="2"/>
                  </a:rPr>
                  <a:t>2</a:t>
                </a:r>
                <a:endParaRPr lang="en-US" altLang="zh-CN" b="1"/>
              </a:p>
            </p:txBody>
          </p:sp>
          <p:sp>
            <p:nvSpPr>
              <p:cNvPr id="849967" name="Oval 47"/>
              <p:cNvSpPr>
                <a:spLocks noChangeArrowheads="1"/>
              </p:cNvSpPr>
              <p:nvPr/>
            </p:nvSpPr>
            <p:spPr bwMode="auto">
              <a:xfrm>
                <a:off x="5009" y="3687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309" name="Line 48"/>
              <p:cNvSpPr>
                <a:spLocks noChangeShapeType="1"/>
              </p:cNvSpPr>
              <p:nvPr/>
            </p:nvSpPr>
            <p:spPr bwMode="auto">
              <a:xfrm>
                <a:off x="5049" y="290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0" name="Text Box 49"/>
              <p:cNvSpPr txBox="1">
                <a:spLocks noChangeArrowheads="1"/>
              </p:cNvSpPr>
              <p:nvPr/>
            </p:nvSpPr>
            <p:spPr bwMode="auto">
              <a:xfrm>
                <a:off x="5089" y="3537"/>
                <a:ext cx="409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2</a:t>
                </a:r>
                <a:endParaRPr lang="en-US" altLang="zh-CN" b="1" i="1"/>
              </a:p>
            </p:txBody>
          </p:sp>
        </p:grpSp>
        <p:sp>
          <p:nvSpPr>
            <p:cNvPr id="11306" name="Text Box 50"/>
            <p:cNvSpPr txBox="1">
              <a:spLocks noChangeArrowheads="1"/>
            </p:cNvSpPr>
            <p:nvPr/>
          </p:nvSpPr>
          <p:spPr bwMode="auto">
            <a:xfrm>
              <a:off x="4673" y="3748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392738" y="4797425"/>
            <a:ext cx="1582737" cy="1609725"/>
            <a:chOff x="3397" y="3022"/>
            <a:chExt cx="997" cy="1014"/>
          </a:xfrm>
        </p:grpSpPr>
        <p:sp>
          <p:nvSpPr>
            <p:cNvPr id="11298" name="Text Box 52"/>
            <p:cNvSpPr txBox="1">
              <a:spLocks noChangeArrowheads="1"/>
            </p:cNvSpPr>
            <p:nvPr/>
          </p:nvSpPr>
          <p:spPr bwMode="auto">
            <a:xfrm>
              <a:off x="3397" y="3702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11299" name="Oval 53"/>
            <p:cNvSpPr>
              <a:spLocks noChangeArrowheads="1"/>
            </p:cNvSpPr>
            <p:nvPr/>
          </p:nvSpPr>
          <p:spPr bwMode="auto">
            <a:xfrm>
              <a:off x="3626" y="3748"/>
              <a:ext cx="88" cy="88"/>
            </a:xfrm>
            <a:prstGeom prst="ellipse">
              <a:avLst/>
            </a:prstGeom>
            <a:gradFill rotWithShape="1">
              <a:gsLst>
                <a:gs pos="0">
                  <a:srgbClr val="762A03"/>
                </a:gs>
                <a:gs pos="100000">
                  <a:srgbClr val="FF5A0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300" name="Line 54"/>
            <p:cNvSpPr>
              <a:spLocks noChangeShapeType="1"/>
            </p:cNvSpPr>
            <p:nvPr/>
          </p:nvSpPr>
          <p:spPr bwMode="auto">
            <a:xfrm rot="5400000" flipV="1">
              <a:off x="4054" y="3453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Text Box 55"/>
            <p:cNvSpPr txBox="1">
              <a:spLocks noChangeArrowheads="1"/>
            </p:cNvSpPr>
            <p:nvPr/>
          </p:nvSpPr>
          <p:spPr bwMode="auto">
            <a:xfrm>
              <a:off x="3397" y="320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2</a:t>
              </a:r>
              <a:endParaRPr lang="en-US" altLang="zh-CN" b="1"/>
            </a:p>
          </p:txBody>
        </p:sp>
        <p:sp>
          <p:nvSpPr>
            <p:cNvPr id="11302" name="Text Box 56"/>
            <p:cNvSpPr txBox="1">
              <a:spLocks noChangeArrowheads="1"/>
            </p:cNvSpPr>
            <p:nvPr/>
          </p:nvSpPr>
          <p:spPr bwMode="auto">
            <a:xfrm>
              <a:off x="3896" y="3748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11303" name="Line 57"/>
            <p:cNvSpPr>
              <a:spLocks noChangeShapeType="1"/>
            </p:cNvSpPr>
            <p:nvPr/>
          </p:nvSpPr>
          <p:spPr bwMode="auto">
            <a:xfrm flipH="1">
              <a:off x="3651" y="3022"/>
              <a:ext cx="0" cy="76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7" name="Rectangle 58"/>
          <p:cNvSpPr>
            <a:spLocks noChangeArrowheads="1"/>
          </p:cNvSpPr>
          <p:nvPr/>
        </p:nvSpPr>
        <p:spPr bwMode="auto">
          <a:xfrm>
            <a:off x="250825" y="347663"/>
            <a:ext cx="72453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33400" indent="-533400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点电荷对半无限大接地导体角域的镜像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4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84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84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84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build="p" autoUpdateAnimBg="0"/>
      <p:bldP spid="849926" grpId="0" build="p" autoUpdateAnimBg="0"/>
      <p:bldP spid="849927" grpId="0" build="p" autoUpdateAnimBg="0"/>
      <p:bldP spid="849928" grpId="0" build="p" autoUpdateAnimBg="0"/>
      <p:bldP spid="849929" grpId="0"/>
      <p:bldP spid="849948" grpId="0" animBg="1"/>
      <p:bldP spid="849949" grpId="0"/>
      <p:bldP spid="849950" grpId="0" animBg="1"/>
      <p:bldP spid="849951" grpId="0"/>
      <p:bldP spid="849952" grpId="0" animBg="1"/>
      <p:bldP spid="849953" grpId="0"/>
      <p:bldP spid="849954" grpId="0" animBg="1"/>
      <p:bldP spid="8499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4475" y="620713"/>
            <a:ext cx="8575675" cy="10795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2</a:t>
            </a:r>
            <a:r>
              <a:rPr lang="zh-CN" altLang="en-US" sz="2400" b="1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）推论</a:t>
            </a:r>
            <a:r>
              <a:rPr lang="zh-CN" altLang="en-US" sz="2400" b="1" smtClean="0">
                <a:latin typeface="楷体" pitchFamily="49" charset="-122"/>
                <a:ea typeface="楷体_GB2312"/>
                <a:cs typeface="楷体_GB2312"/>
              </a:rPr>
              <a:t>：由两个半无限大接地导体平面形成的</a:t>
            </a:r>
            <a:r>
              <a:rPr lang="zh-CN" altLang="en-US" sz="2400" b="1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角形边界</a:t>
            </a:r>
            <a:r>
              <a:rPr lang="zh-CN" altLang="en-US" sz="2400" b="1" smtClean="0">
                <a:latin typeface="楷体" pitchFamily="49" charset="-122"/>
                <a:ea typeface="楷体_GB2312"/>
                <a:cs typeface="楷体_GB2312"/>
              </a:rPr>
              <a:t>，当其夹角</a:t>
            </a:r>
            <a:r>
              <a:rPr lang="zh-CN" altLang="en-US" sz="2400" b="1" i="1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  <a:sym typeface="Symbol" pitchFamily="18" charset="2"/>
              </a:rPr>
              <a:t></a:t>
            </a:r>
            <a:r>
              <a:rPr lang="en-US" altLang="zh-CN" sz="2400" b="1" i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b="1" i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/n</a:t>
            </a:r>
            <a:r>
              <a:rPr lang="en-US" altLang="zh-CN" sz="2400" b="1" smtClean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smtClean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smtClean="0">
                <a:latin typeface="楷体" pitchFamily="49" charset="-122"/>
                <a:ea typeface="楷体_GB2312"/>
                <a:cs typeface="楷体_GB2312"/>
              </a:rPr>
              <a:t>为整数时，该角域中的点电荷将有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(2</a:t>
            </a:r>
            <a:r>
              <a:rPr lang="en-US" altLang="zh-CN" sz="2400" b="1" i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-1)</a:t>
            </a:r>
            <a:r>
              <a:rPr lang="zh-CN" altLang="en-US" sz="2400" b="1" smtClean="0">
                <a:latin typeface="楷体" pitchFamily="49" charset="-122"/>
                <a:ea typeface="楷体_GB2312"/>
                <a:cs typeface="楷体_GB2312"/>
              </a:rPr>
              <a:t>个镜像电荷，该角域中的场可以用镜像法求解</a:t>
            </a:r>
            <a:r>
              <a:rPr lang="en-US" altLang="zh-CN" sz="2400" b="1" smtClean="0">
                <a:latin typeface="楷体" pitchFamily="49" charset="-122"/>
                <a:ea typeface="楷体_GB2312"/>
                <a:cs typeface="楷体_GB2312"/>
              </a:rPr>
              <a:t>.</a:t>
            </a:r>
          </a:p>
        </p:txBody>
      </p:sp>
      <p:sp>
        <p:nvSpPr>
          <p:cNvPr id="939016" name="Rectangle 8"/>
          <p:cNvSpPr>
            <a:spLocks noChangeArrowheads="1"/>
          </p:cNvSpPr>
          <p:nvPr/>
        </p:nvSpPr>
        <p:spPr bwMode="auto">
          <a:xfrm>
            <a:off x="379413" y="1636713"/>
            <a:ext cx="8424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latin typeface="楷体_GB2312"/>
              </a:rPr>
              <a:t>例：当</a:t>
            </a:r>
            <a:r>
              <a:rPr lang="en-US" altLang="zh-CN" b="1" i="1"/>
              <a:t>n</a:t>
            </a:r>
            <a:r>
              <a:rPr lang="en-US" altLang="zh-CN" b="1"/>
              <a:t>=2</a:t>
            </a:r>
            <a:r>
              <a:rPr lang="zh-CN" altLang="en-US" b="1">
                <a:latin typeface="楷体_GB2312"/>
              </a:rPr>
              <a:t>（直角）时，该角域外有</a:t>
            </a:r>
            <a:r>
              <a:rPr lang="en-US" altLang="zh-CN" b="1">
                <a:latin typeface="楷体_GB2312"/>
              </a:rPr>
              <a:t>3</a:t>
            </a:r>
            <a:r>
              <a:rPr lang="zh-CN" altLang="en-US" b="1">
                <a:latin typeface="楷体_GB2312"/>
              </a:rPr>
              <a:t>个镜像电荷</a:t>
            </a:r>
            <a:r>
              <a:rPr lang="en-US" altLang="zh-CN" b="1" i="1"/>
              <a:t>q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q</a:t>
            </a:r>
            <a:r>
              <a:rPr lang="en-US" altLang="zh-CN" b="1" baseline="-25000"/>
              <a:t>2</a:t>
            </a:r>
            <a:r>
              <a:rPr lang="zh-CN" altLang="en-US" b="1"/>
              <a:t>和</a:t>
            </a:r>
            <a:r>
              <a:rPr lang="en-US" altLang="zh-CN" b="1" i="1"/>
              <a:t>q</a:t>
            </a:r>
            <a:r>
              <a:rPr lang="en-US" altLang="zh-CN" b="1" baseline="-25000"/>
              <a:t>3</a:t>
            </a:r>
            <a:r>
              <a:rPr lang="zh-CN" altLang="en-US" b="1"/>
              <a:t>，</a:t>
            </a:r>
            <a:r>
              <a:rPr lang="zh-CN" altLang="en-US" b="1">
                <a:latin typeface="楷体_GB2312"/>
              </a:rPr>
              <a:t> 其中</a:t>
            </a:r>
            <a:r>
              <a:rPr lang="en-US" altLang="zh-CN" b="1" i="1"/>
              <a:t>q</a:t>
            </a:r>
            <a:r>
              <a:rPr lang="en-US" altLang="zh-CN" b="1" baseline="-25000"/>
              <a:t>1</a:t>
            </a:r>
            <a:r>
              <a:rPr lang="en-US" altLang="zh-CN" b="1"/>
              <a:t>=-</a:t>
            </a:r>
            <a:r>
              <a:rPr lang="en-US" altLang="zh-CN" b="1" i="1"/>
              <a:t>q</a:t>
            </a:r>
            <a:r>
              <a:rPr lang="en-US" altLang="zh-CN" b="1"/>
              <a:t>,  </a:t>
            </a:r>
            <a:r>
              <a:rPr lang="en-US" altLang="zh-CN" b="1" i="1"/>
              <a:t>q</a:t>
            </a:r>
            <a:r>
              <a:rPr lang="en-US" altLang="zh-CN" b="1" baseline="-25000"/>
              <a:t>2</a:t>
            </a:r>
            <a:r>
              <a:rPr lang="en-US" altLang="zh-CN" b="1"/>
              <a:t>=-</a:t>
            </a:r>
            <a:r>
              <a:rPr lang="en-US" altLang="zh-CN" b="1" i="1"/>
              <a:t>q</a:t>
            </a:r>
            <a:r>
              <a:rPr lang="en-US" altLang="zh-CN" b="1"/>
              <a:t>,  </a:t>
            </a:r>
            <a:r>
              <a:rPr lang="en-US" altLang="zh-CN" b="1" i="1"/>
              <a:t>q</a:t>
            </a:r>
            <a:r>
              <a:rPr lang="en-US" altLang="zh-CN" b="1" baseline="-25000"/>
              <a:t>3</a:t>
            </a:r>
            <a:r>
              <a:rPr lang="en-US" altLang="zh-CN" b="1"/>
              <a:t>=</a:t>
            </a:r>
            <a:r>
              <a:rPr lang="en-US" altLang="zh-CN" b="1" i="1"/>
              <a:t>q</a:t>
            </a:r>
            <a:r>
              <a:rPr lang="en-US" altLang="zh-CN" b="1">
                <a:latin typeface="楷体_GB2312"/>
              </a:rPr>
              <a:t>.</a:t>
            </a:r>
          </a:p>
        </p:txBody>
      </p:sp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747713" y="2479675"/>
            <a:ext cx="7700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楷体_GB2312"/>
              </a:rPr>
              <a:t>当</a:t>
            </a:r>
            <a:r>
              <a:rPr lang="en-US" altLang="zh-CN" b="1" i="1"/>
              <a:t>n</a:t>
            </a:r>
            <a:r>
              <a:rPr lang="en-US" altLang="zh-CN" b="1"/>
              <a:t>=3</a:t>
            </a:r>
            <a:r>
              <a:rPr lang="zh-CN" altLang="en-US" b="1">
                <a:latin typeface="楷体_GB2312"/>
              </a:rPr>
              <a:t>时，角域外有</a:t>
            </a:r>
            <a:r>
              <a:rPr lang="en-US" altLang="zh-CN" b="1">
                <a:latin typeface="楷体_GB2312"/>
              </a:rPr>
              <a:t>5</a:t>
            </a:r>
            <a:r>
              <a:rPr lang="zh-CN" altLang="en-US" b="1">
                <a:latin typeface="楷体_GB2312"/>
              </a:rPr>
              <a:t>个镜像电荷，大小和位置如图示。</a:t>
            </a:r>
          </a:p>
          <a:p>
            <a:pPr marL="457200" indent="-457200"/>
            <a:r>
              <a:rPr lang="zh-CN" altLang="en-US" b="1">
                <a:latin typeface="楷体_GB231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792538" y="3336925"/>
            <a:ext cx="1706562" cy="1654175"/>
            <a:chOff x="657" y="2387"/>
            <a:chExt cx="1044" cy="998"/>
          </a:xfrm>
        </p:grpSpPr>
        <p:grpSp>
          <p:nvGrpSpPr>
            <p:cNvPr id="12322" name="Group 54"/>
            <p:cNvGrpSpPr>
              <a:grpSpLocks/>
            </p:cNvGrpSpPr>
            <p:nvPr/>
          </p:nvGrpSpPr>
          <p:grpSpPr bwMode="auto">
            <a:xfrm>
              <a:off x="657" y="2387"/>
              <a:ext cx="1044" cy="998"/>
              <a:chOff x="657" y="2387"/>
              <a:chExt cx="1044" cy="998"/>
            </a:xfrm>
          </p:grpSpPr>
          <p:sp>
            <p:nvSpPr>
              <p:cNvPr id="12324" name="Line 55"/>
              <p:cNvSpPr>
                <a:spLocks noChangeShapeType="1"/>
              </p:cNvSpPr>
              <p:nvPr/>
            </p:nvSpPr>
            <p:spPr bwMode="auto">
              <a:xfrm flipV="1">
                <a:off x="657" y="2387"/>
                <a:ext cx="681" cy="81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56"/>
              <p:cNvSpPr>
                <a:spLocks noChangeShapeType="1"/>
              </p:cNvSpPr>
              <p:nvPr/>
            </p:nvSpPr>
            <p:spPr bwMode="auto">
              <a:xfrm>
                <a:off x="657" y="320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Oval 57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45" cy="46"/>
              </a:xfrm>
              <a:prstGeom prst="ellipse">
                <a:avLst/>
              </a:prstGeom>
              <a:solidFill>
                <a:srgbClr val="F2FC6A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Arc 58"/>
              <p:cNvSpPr>
                <a:spLocks/>
              </p:cNvSpPr>
              <p:nvPr/>
            </p:nvSpPr>
            <p:spPr bwMode="auto">
              <a:xfrm>
                <a:off x="748" y="3109"/>
                <a:ext cx="46" cy="94"/>
              </a:xfrm>
              <a:custGeom>
                <a:avLst/>
                <a:gdLst>
                  <a:gd name="T0" fmla="*/ 0 w 21600"/>
                  <a:gd name="T1" fmla="*/ 0 h 22093"/>
                  <a:gd name="T2" fmla="*/ 0 w 21600"/>
                  <a:gd name="T3" fmla="*/ 0 h 22093"/>
                  <a:gd name="T4" fmla="*/ 0 w 21600"/>
                  <a:gd name="T5" fmla="*/ 0 h 220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9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64"/>
                      <a:pt x="21598" y="21928"/>
                      <a:pt x="21594" y="22093"/>
                    </a:cubicBezTo>
                  </a:path>
                  <a:path w="21600" h="2209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64"/>
                      <a:pt x="21598" y="21928"/>
                      <a:pt x="21594" y="2209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2FC6A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28" name="Object 59"/>
              <p:cNvGraphicFramePr>
                <a:graphicFrameLocks noChangeAspect="1"/>
              </p:cNvGraphicFramePr>
              <p:nvPr/>
            </p:nvGraphicFramePr>
            <p:xfrm>
              <a:off x="843" y="2886"/>
              <a:ext cx="30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3" name="Equation" r:id="rId3" imgW="393529" imgH="393529" progId="Equation.DSMT4">
                      <p:embed/>
                    </p:oleObj>
                  </mc:Choice>
                  <mc:Fallback>
                    <p:oleObj name="Equation" r:id="rId3" imgW="393529" imgH="393529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2886"/>
                            <a:ext cx="30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9" name="Line 60"/>
              <p:cNvSpPr>
                <a:spLocks noChangeShapeType="1"/>
              </p:cNvSpPr>
              <p:nvPr/>
            </p:nvSpPr>
            <p:spPr bwMode="auto">
              <a:xfrm>
                <a:off x="1565" y="32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Line 61"/>
              <p:cNvSpPr>
                <a:spLocks noChangeShapeType="1"/>
              </p:cNvSpPr>
              <p:nvPr/>
            </p:nvSpPr>
            <p:spPr bwMode="auto">
              <a:xfrm>
                <a:off x="1474" y="329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62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63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323" name="Object 64"/>
            <p:cNvGraphicFramePr>
              <a:graphicFrameLocks noChangeAspect="1"/>
            </p:cNvGraphicFramePr>
            <p:nvPr/>
          </p:nvGraphicFramePr>
          <p:xfrm>
            <a:off x="1377" y="2812"/>
            <a:ext cx="13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4" name="Equation" r:id="rId5" imgW="126780" imgH="164814" progId="Equation.DSMT4">
                    <p:embed/>
                  </p:oleObj>
                </mc:Choice>
                <mc:Fallback>
                  <p:oleObj name="Equation" r:id="rId5" imgW="126780" imgH="164814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812"/>
                          <a:ext cx="132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5875338" y="3284538"/>
            <a:ext cx="2944812" cy="2917825"/>
            <a:chOff x="2656" y="2273"/>
            <a:chExt cx="1948" cy="1900"/>
          </a:xfrm>
        </p:grpSpPr>
        <p:sp>
          <p:nvSpPr>
            <p:cNvPr id="12296" name="Line 66"/>
            <p:cNvSpPr>
              <a:spLocks noChangeShapeType="1"/>
            </p:cNvSpPr>
            <p:nvPr/>
          </p:nvSpPr>
          <p:spPr bwMode="auto">
            <a:xfrm flipV="1">
              <a:off x="3038" y="2302"/>
              <a:ext cx="1174" cy="1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67"/>
            <p:cNvSpPr>
              <a:spLocks noChangeShapeType="1"/>
            </p:cNvSpPr>
            <p:nvPr/>
          </p:nvSpPr>
          <p:spPr bwMode="auto">
            <a:xfrm>
              <a:off x="3560" y="3203"/>
              <a:ext cx="10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Oval 68"/>
            <p:cNvSpPr>
              <a:spLocks noChangeArrowheads="1"/>
            </p:cNvSpPr>
            <p:nvPr/>
          </p:nvSpPr>
          <p:spPr bwMode="auto">
            <a:xfrm>
              <a:off x="4195" y="2885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Arc 69"/>
            <p:cNvSpPr>
              <a:spLocks/>
            </p:cNvSpPr>
            <p:nvPr/>
          </p:nvSpPr>
          <p:spPr bwMode="auto">
            <a:xfrm>
              <a:off x="3651" y="3109"/>
              <a:ext cx="46" cy="94"/>
            </a:xfrm>
            <a:custGeom>
              <a:avLst/>
              <a:gdLst>
                <a:gd name="T0" fmla="*/ 0 w 21600"/>
                <a:gd name="T1" fmla="*/ 0 h 22093"/>
                <a:gd name="T2" fmla="*/ 0 w 21600"/>
                <a:gd name="T3" fmla="*/ 0 h 22093"/>
                <a:gd name="T4" fmla="*/ 0 w 21600"/>
                <a:gd name="T5" fmla="*/ 0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0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4"/>
                    <a:pt x="21598" y="21928"/>
                    <a:pt x="21594" y="22093"/>
                  </a:cubicBezTo>
                </a:path>
                <a:path w="21600" h="220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4"/>
                    <a:pt x="21598" y="21928"/>
                    <a:pt x="21594" y="220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70"/>
            <p:cNvGraphicFramePr>
              <a:graphicFrameLocks noChangeAspect="1"/>
            </p:cNvGraphicFramePr>
            <p:nvPr/>
          </p:nvGraphicFramePr>
          <p:xfrm>
            <a:off x="3747" y="2886"/>
            <a:ext cx="30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" name="Equation" r:id="rId7" imgW="393529" imgH="393529" progId="Equation.DSMT4">
                    <p:embed/>
                  </p:oleObj>
                </mc:Choice>
                <mc:Fallback>
                  <p:oleObj name="Equation" r:id="rId7" imgW="393529" imgH="393529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2886"/>
                          <a:ext cx="30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Line 71"/>
            <p:cNvSpPr>
              <a:spLocks noChangeShapeType="1"/>
            </p:cNvSpPr>
            <p:nvPr/>
          </p:nvSpPr>
          <p:spPr bwMode="auto">
            <a:xfrm flipH="1">
              <a:off x="2743" y="3203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Oval 72"/>
            <p:cNvSpPr>
              <a:spLocks noChangeArrowheads="1"/>
            </p:cNvSpPr>
            <p:nvPr/>
          </p:nvSpPr>
          <p:spPr bwMode="auto">
            <a:xfrm>
              <a:off x="4195" y="3475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73"/>
            <p:cNvSpPr>
              <a:spLocks noChangeShapeType="1"/>
            </p:cNvSpPr>
            <p:nvPr/>
          </p:nvSpPr>
          <p:spPr bwMode="auto">
            <a:xfrm>
              <a:off x="4212" y="2931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74"/>
            <p:cNvSpPr>
              <a:spLocks noChangeShapeType="1"/>
            </p:cNvSpPr>
            <p:nvPr/>
          </p:nvSpPr>
          <p:spPr bwMode="auto">
            <a:xfrm>
              <a:off x="4212" y="3203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Oval 75"/>
            <p:cNvSpPr>
              <a:spLocks noChangeArrowheads="1"/>
            </p:cNvSpPr>
            <p:nvPr/>
          </p:nvSpPr>
          <p:spPr bwMode="auto">
            <a:xfrm>
              <a:off x="3544" y="2483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76"/>
            <p:cNvSpPr>
              <a:spLocks noChangeShapeType="1"/>
            </p:cNvSpPr>
            <p:nvPr/>
          </p:nvSpPr>
          <p:spPr bwMode="auto">
            <a:xfrm flipV="1">
              <a:off x="3560" y="2500"/>
              <a:ext cx="0" cy="7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77"/>
            <p:cNvSpPr>
              <a:spLocks noChangeShapeType="1"/>
            </p:cNvSpPr>
            <p:nvPr/>
          </p:nvSpPr>
          <p:spPr bwMode="auto">
            <a:xfrm>
              <a:off x="3560" y="2500"/>
              <a:ext cx="652" cy="4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78"/>
            <p:cNvSpPr>
              <a:spLocks noChangeShapeType="1"/>
            </p:cNvSpPr>
            <p:nvPr/>
          </p:nvSpPr>
          <p:spPr bwMode="auto">
            <a:xfrm flipV="1">
              <a:off x="3560" y="3209"/>
              <a:ext cx="0" cy="7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Oval 79"/>
            <p:cNvSpPr>
              <a:spLocks noChangeArrowheads="1"/>
            </p:cNvSpPr>
            <p:nvPr/>
          </p:nvSpPr>
          <p:spPr bwMode="auto">
            <a:xfrm>
              <a:off x="3544" y="3918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80"/>
            <p:cNvSpPr>
              <a:spLocks noChangeShapeType="1"/>
            </p:cNvSpPr>
            <p:nvPr/>
          </p:nvSpPr>
          <p:spPr bwMode="auto">
            <a:xfrm flipH="1" flipV="1">
              <a:off x="2908" y="3521"/>
              <a:ext cx="652" cy="3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81"/>
            <p:cNvSpPr>
              <a:spLocks noChangeShapeType="1"/>
            </p:cNvSpPr>
            <p:nvPr/>
          </p:nvSpPr>
          <p:spPr bwMode="auto">
            <a:xfrm flipH="1" flipV="1">
              <a:off x="2908" y="2897"/>
              <a:ext cx="1304" cy="59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82"/>
            <p:cNvSpPr>
              <a:spLocks noChangeShapeType="1"/>
            </p:cNvSpPr>
            <p:nvPr/>
          </p:nvSpPr>
          <p:spPr bwMode="auto">
            <a:xfrm>
              <a:off x="2908" y="2869"/>
              <a:ext cx="0" cy="6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Oval 83"/>
            <p:cNvSpPr>
              <a:spLocks noChangeArrowheads="1"/>
            </p:cNvSpPr>
            <p:nvPr/>
          </p:nvSpPr>
          <p:spPr bwMode="auto">
            <a:xfrm>
              <a:off x="2880" y="2869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Oval 84"/>
            <p:cNvSpPr>
              <a:spLocks noChangeArrowheads="1"/>
            </p:cNvSpPr>
            <p:nvPr/>
          </p:nvSpPr>
          <p:spPr bwMode="auto">
            <a:xfrm>
              <a:off x="2880" y="3492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Oval 85"/>
            <p:cNvSpPr>
              <a:spLocks noChangeArrowheads="1"/>
            </p:cNvSpPr>
            <p:nvPr/>
          </p:nvSpPr>
          <p:spPr bwMode="auto">
            <a:xfrm>
              <a:off x="2823" y="2500"/>
              <a:ext cx="1445" cy="1446"/>
            </a:xfrm>
            <a:prstGeom prst="ellipse">
              <a:avLst/>
            </a:prstGeom>
            <a:noFill/>
            <a:ln w="9525" algn="ctr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6" name="Object 86"/>
            <p:cNvGraphicFramePr>
              <a:graphicFrameLocks noChangeAspect="1"/>
            </p:cNvGraphicFramePr>
            <p:nvPr/>
          </p:nvGraphicFramePr>
          <p:xfrm>
            <a:off x="4269" y="2755"/>
            <a:ext cx="13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Equation" r:id="rId9" imgW="126780" imgH="164814" progId="Equation.DSMT4">
                    <p:embed/>
                  </p:oleObj>
                </mc:Choice>
                <mc:Fallback>
                  <p:oleObj name="Equation" r:id="rId9" imgW="126780" imgH="164814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2755"/>
                          <a:ext cx="132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87"/>
            <p:cNvGraphicFramePr>
              <a:graphicFrameLocks noChangeAspect="1"/>
            </p:cNvGraphicFramePr>
            <p:nvPr/>
          </p:nvGraphicFramePr>
          <p:xfrm>
            <a:off x="3504" y="4003"/>
            <a:ext cx="13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Equation" r:id="rId11" imgW="126780" imgH="164814" progId="Equation.DSMT4">
                    <p:embed/>
                  </p:oleObj>
                </mc:Choice>
                <mc:Fallback>
                  <p:oleObj name="Equation" r:id="rId11" imgW="126780" imgH="164814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4003"/>
                          <a:ext cx="132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88"/>
            <p:cNvGraphicFramePr>
              <a:graphicFrameLocks noChangeAspect="1"/>
            </p:cNvGraphicFramePr>
            <p:nvPr/>
          </p:nvGraphicFramePr>
          <p:xfrm>
            <a:off x="2710" y="2755"/>
            <a:ext cx="13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8" name="Equation" r:id="rId12" imgW="126780" imgH="164814" progId="Equation.DSMT4">
                    <p:embed/>
                  </p:oleObj>
                </mc:Choice>
                <mc:Fallback>
                  <p:oleObj name="Equation" r:id="rId12" imgW="126780" imgH="164814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2755"/>
                          <a:ext cx="132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89"/>
            <p:cNvGraphicFramePr>
              <a:graphicFrameLocks noChangeAspect="1"/>
            </p:cNvGraphicFramePr>
            <p:nvPr/>
          </p:nvGraphicFramePr>
          <p:xfrm>
            <a:off x="3447" y="2273"/>
            <a:ext cx="22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9" name="Equation" r:id="rId13" imgW="215619" imgH="164885" progId="Equation.DSMT4">
                    <p:embed/>
                  </p:oleObj>
                </mc:Choice>
                <mc:Fallback>
                  <p:oleObj name="Equation" r:id="rId13" imgW="215619" imgH="164885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2273"/>
                          <a:ext cx="224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90"/>
            <p:cNvGraphicFramePr>
              <a:graphicFrameLocks noChangeAspect="1"/>
            </p:cNvGraphicFramePr>
            <p:nvPr/>
          </p:nvGraphicFramePr>
          <p:xfrm>
            <a:off x="4241" y="3492"/>
            <a:ext cx="22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0" name="Equation" r:id="rId15" imgW="215619" imgH="164885" progId="Equation.DSMT4">
                    <p:embed/>
                  </p:oleObj>
                </mc:Choice>
                <mc:Fallback>
                  <p:oleObj name="Equation" r:id="rId15" imgW="215619" imgH="164885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92"/>
                          <a:ext cx="224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91"/>
            <p:cNvGraphicFramePr>
              <a:graphicFrameLocks noChangeAspect="1"/>
            </p:cNvGraphicFramePr>
            <p:nvPr/>
          </p:nvGraphicFramePr>
          <p:xfrm>
            <a:off x="2656" y="3492"/>
            <a:ext cx="22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Equation" r:id="rId17" imgW="215619" imgH="164885" progId="Equation.DSMT4">
                    <p:embed/>
                  </p:oleObj>
                </mc:Choice>
                <mc:Fallback>
                  <p:oleObj name="Equation" r:id="rId17" imgW="215619" imgH="164885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492"/>
                          <a:ext cx="224" cy="170"/>
                        </a:xfrm>
                        <a:prstGeom prst="rect">
                          <a:avLst/>
                        </a:prstGeom>
                        <a:solidFill>
                          <a:srgbClr val="F2FC6A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9100" name="Rectangle 92"/>
          <p:cNvSpPr>
            <a:spLocks noChangeArrowheads="1"/>
          </p:cNvSpPr>
          <p:nvPr/>
        </p:nvSpPr>
        <p:spPr bwMode="auto">
          <a:xfrm>
            <a:off x="382588" y="3095625"/>
            <a:ext cx="31686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latin typeface="楷体_GB2312"/>
              </a:rPr>
              <a:t>当</a:t>
            </a:r>
            <a:r>
              <a:rPr lang="en-US" altLang="zh-CN" b="1" i="1"/>
              <a:t>n</a:t>
            </a:r>
            <a:r>
              <a:rPr lang="zh-CN" altLang="en-US" b="1">
                <a:latin typeface="楷体_GB2312"/>
              </a:rPr>
              <a:t>不为整数时，镜像电荷将有无数个，镜像法就不再适用；</a:t>
            </a:r>
          </a:p>
          <a:p>
            <a:pPr marL="342900" indent="-342900"/>
            <a:r>
              <a:rPr lang="zh-CN" altLang="en-US" b="1">
                <a:latin typeface="楷体_GB2312"/>
              </a:rPr>
              <a:t>当角域夹角为钝角时，镜像法亦不适用。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6" grpId="0"/>
      <p:bldP spid="939021" grpId="0"/>
      <p:bldP spid="939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52425" y="436563"/>
            <a:ext cx="6432550" cy="592137"/>
          </a:xfrm>
        </p:spPr>
        <p:txBody>
          <a:bodyPr/>
          <a:lstStyle/>
          <a:p>
            <a:pPr marL="533400" indent="-533400" algn="l"/>
            <a:r>
              <a:rPr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 </a:t>
            </a:r>
            <a:r>
              <a:rPr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点电荷对无限大介质平面的镜像</a:t>
            </a:r>
          </a:p>
        </p:txBody>
      </p:sp>
      <p:graphicFrame>
        <p:nvGraphicFramePr>
          <p:cNvPr id="915488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00250" y="4573588"/>
          <a:ext cx="28527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282700" imgH="431800" progId="Equation.DSMT4">
                  <p:embed/>
                </p:oleObj>
              </mc:Choice>
              <mc:Fallback>
                <p:oleObj name="Equation" r:id="rId3" imgW="1282700" imgH="431800" progId="Equation.DSMT4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573588"/>
                        <a:ext cx="28527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9788" y="1143000"/>
            <a:ext cx="2592387" cy="1944688"/>
            <a:chOff x="158" y="516"/>
            <a:chExt cx="2013" cy="1757"/>
          </a:xfrm>
        </p:grpSpPr>
        <p:sp>
          <p:nvSpPr>
            <p:cNvPr id="13338" name="Rectangle 6"/>
            <p:cNvSpPr>
              <a:spLocks noChangeArrowheads="1"/>
            </p:cNvSpPr>
            <p:nvPr/>
          </p:nvSpPr>
          <p:spPr bwMode="auto">
            <a:xfrm>
              <a:off x="1160" y="516"/>
              <a:ext cx="1011" cy="1757"/>
            </a:xfrm>
            <a:prstGeom prst="rect">
              <a:avLst/>
            </a:prstGeom>
            <a:solidFill>
              <a:srgbClr val="A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Rectangle 7"/>
            <p:cNvSpPr>
              <a:spLocks noChangeArrowheads="1"/>
            </p:cNvSpPr>
            <p:nvPr/>
          </p:nvSpPr>
          <p:spPr bwMode="auto">
            <a:xfrm>
              <a:off x="158" y="516"/>
              <a:ext cx="993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0" name="Object 8"/>
            <p:cNvGraphicFramePr>
              <a:graphicFrameLocks noChangeAspect="1"/>
            </p:cNvGraphicFramePr>
            <p:nvPr/>
          </p:nvGraphicFramePr>
          <p:xfrm>
            <a:off x="754" y="1933"/>
            <a:ext cx="79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5" imgW="634725" imgH="241195" progId="Equation.DSMT4">
                    <p:embed/>
                  </p:oleObj>
                </mc:Choice>
                <mc:Fallback>
                  <p:oleObj name="Equation" r:id="rId5" imgW="634725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1933"/>
                          <a:ext cx="79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Line 9"/>
            <p:cNvSpPr>
              <a:spLocks noChangeShapeType="1"/>
            </p:cNvSpPr>
            <p:nvPr/>
          </p:nvSpPr>
          <p:spPr bwMode="auto">
            <a:xfrm>
              <a:off x="1151" y="516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Oval 10"/>
            <p:cNvSpPr>
              <a:spLocks noChangeArrowheads="1"/>
            </p:cNvSpPr>
            <p:nvPr/>
          </p:nvSpPr>
          <p:spPr bwMode="auto">
            <a:xfrm>
              <a:off x="613" y="1451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3" name="Object 11"/>
            <p:cNvGraphicFramePr>
              <a:graphicFrameLocks noChangeAspect="1"/>
            </p:cNvGraphicFramePr>
            <p:nvPr/>
          </p:nvGraphicFramePr>
          <p:xfrm>
            <a:off x="414" y="1395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Equation" r:id="rId7" imgW="126780" imgH="164814" progId="Equation.DSMT4">
                    <p:embed/>
                  </p:oleObj>
                </mc:Choice>
                <mc:Fallback>
                  <p:oleObj name="Equation" r:id="rId7" imgW="126780" imgH="164814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1395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556250" y="2624138"/>
            <a:ext cx="3236913" cy="3030537"/>
            <a:chOff x="2615" y="572"/>
            <a:chExt cx="2013" cy="1762"/>
          </a:xfrm>
        </p:grpSpPr>
        <p:sp>
          <p:nvSpPr>
            <p:cNvPr id="13322" name="Rectangle 13"/>
            <p:cNvSpPr>
              <a:spLocks noChangeArrowheads="1"/>
            </p:cNvSpPr>
            <p:nvPr/>
          </p:nvSpPr>
          <p:spPr bwMode="auto">
            <a:xfrm>
              <a:off x="2615" y="572"/>
              <a:ext cx="993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3617" y="572"/>
              <a:ext cx="1011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4" name="Object 15"/>
            <p:cNvGraphicFramePr>
              <a:graphicFrameLocks noChangeAspect="1"/>
            </p:cNvGraphicFramePr>
            <p:nvPr/>
          </p:nvGraphicFramePr>
          <p:xfrm>
            <a:off x="3210" y="2018"/>
            <a:ext cx="77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9" imgW="622030" imgH="241195" progId="Equation.DSMT4">
                    <p:embed/>
                  </p:oleObj>
                </mc:Choice>
                <mc:Fallback>
                  <p:oleObj name="Equation" r:id="rId9" imgW="622030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2018"/>
                          <a:ext cx="77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6"/>
            <p:cNvGraphicFramePr>
              <a:graphicFrameLocks noChangeAspect="1"/>
            </p:cNvGraphicFramePr>
            <p:nvPr/>
          </p:nvGraphicFramePr>
          <p:xfrm>
            <a:off x="4153" y="1414"/>
            <a:ext cx="20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Equation" r:id="rId11" imgW="164957" imgH="203024" progId="Equation.DSMT4">
                    <p:embed/>
                  </p:oleObj>
                </mc:Choice>
                <mc:Fallback>
                  <p:oleObj name="Equation" r:id="rId11" imgW="164957" imgH="203024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1414"/>
                          <a:ext cx="20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Line 17"/>
            <p:cNvSpPr>
              <a:spLocks noChangeShapeType="1"/>
            </p:cNvSpPr>
            <p:nvPr/>
          </p:nvSpPr>
          <p:spPr bwMode="auto">
            <a:xfrm>
              <a:off x="3608" y="572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7" name="Object 18"/>
            <p:cNvGraphicFramePr>
              <a:graphicFrameLocks noChangeAspect="1"/>
            </p:cNvGraphicFramePr>
            <p:nvPr/>
          </p:nvGraphicFramePr>
          <p:xfrm>
            <a:off x="2871" y="1451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451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3107" y="1536"/>
              <a:ext cx="99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0"/>
            <p:cNvSpPr>
              <a:spLocks noChangeShapeType="1"/>
            </p:cNvSpPr>
            <p:nvPr/>
          </p:nvSpPr>
          <p:spPr bwMode="auto">
            <a:xfrm flipV="1">
              <a:off x="3105" y="856"/>
              <a:ext cx="257" cy="69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1"/>
            <p:cNvSpPr>
              <a:spLocks noChangeShapeType="1"/>
            </p:cNvSpPr>
            <p:nvPr/>
          </p:nvSpPr>
          <p:spPr bwMode="auto">
            <a:xfrm flipH="1" flipV="1">
              <a:off x="3362" y="856"/>
              <a:ext cx="709" cy="68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1" name="Object 22"/>
            <p:cNvGraphicFramePr>
              <a:graphicFrameLocks noChangeAspect="1"/>
            </p:cNvGraphicFramePr>
            <p:nvPr/>
          </p:nvGraphicFramePr>
          <p:xfrm>
            <a:off x="3050" y="1026"/>
            <a:ext cx="18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14" imgW="152334" imgH="190417" progId="Equation.DSMT4">
                    <p:embed/>
                  </p:oleObj>
                </mc:Choice>
                <mc:Fallback>
                  <p:oleObj name="Equation" r:id="rId14" imgW="152334" imgH="190417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1026"/>
                          <a:ext cx="18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23"/>
            <p:cNvGraphicFramePr>
              <a:graphicFrameLocks noChangeAspect="1"/>
            </p:cNvGraphicFramePr>
            <p:nvPr/>
          </p:nvGraphicFramePr>
          <p:xfrm>
            <a:off x="3730" y="998"/>
            <a:ext cx="21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Equation" r:id="rId16" imgW="177646" imgH="190335" progId="Equation.DSMT4">
                    <p:embed/>
                  </p:oleObj>
                </mc:Choice>
                <mc:Fallback>
                  <p:oleObj name="Equation" r:id="rId16" imgW="177646" imgH="19033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998"/>
                          <a:ext cx="21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24"/>
            <p:cNvGraphicFramePr>
              <a:graphicFrameLocks noChangeAspect="1"/>
            </p:cNvGraphicFramePr>
            <p:nvPr/>
          </p:nvGraphicFramePr>
          <p:xfrm>
            <a:off x="3249" y="657"/>
            <a:ext cx="1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Equation" r:id="rId18" imgW="152268" imgH="164957" progId="Equation.DSMT4">
                    <p:embed/>
                  </p:oleObj>
                </mc:Choice>
                <mc:Fallback>
                  <p:oleObj name="Equation" r:id="rId18" imgW="152268" imgH="164957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657"/>
                          <a:ext cx="18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Oval 25"/>
            <p:cNvSpPr>
              <a:spLocks noChangeArrowheads="1"/>
            </p:cNvSpPr>
            <p:nvPr/>
          </p:nvSpPr>
          <p:spPr bwMode="auto">
            <a:xfrm>
              <a:off x="4034" y="1502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Oval 26"/>
            <p:cNvSpPr>
              <a:spLocks noChangeArrowheads="1"/>
            </p:cNvSpPr>
            <p:nvPr/>
          </p:nvSpPr>
          <p:spPr bwMode="auto">
            <a:xfrm>
              <a:off x="3070" y="1507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6" name="Object 27"/>
            <p:cNvGraphicFramePr>
              <a:graphicFrameLocks noChangeAspect="1"/>
            </p:cNvGraphicFramePr>
            <p:nvPr/>
          </p:nvGraphicFramePr>
          <p:xfrm>
            <a:off x="3277" y="1536"/>
            <a:ext cx="17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Equation" r:id="rId20" imgW="139579" imgH="177646" progId="Equation.DSMT4">
                    <p:embed/>
                  </p:oleObj>
                </mc:Choice>
                <mc:Fallback>
                  <p:oleObj name="Equation" r:id="rId20" imgW="139579" imgH="177646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1536"/>
                          <a:ext cx="17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8"/>
            <p:cNvGraphicFramePr>
              <a:graphicFrameLocks noChangeAspect="1"/>
            </p:cNvGraphicFramePr>
            <p:nvPr/>
          </p:nvGraphicFramePr>
          <p:xfrm>
            <a:off x="3731" y="1536"/>
            <a:ext cx="17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4" name="Equation" r:id="rId22" imgW="139579" imgH="177646" progId="Equation.DSMT4">
                    <p:embed/>
                  </p:oleObj>
                </mc:Choice>
                <mc:Fallback>
                  <p:oleObj name="Equation" r:id="rId22" imgW="139579" imgH="177646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536"/>
                          <a:ext cx="17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5485" name="Rectangle 29"/>
          <p:cNvSpPr>
            <a:spLocks noChangeArrowheads="1"/>
          </p:cNvSpPr>
          <p:nvPr/>
        </p:nvSpPr>
        <p:spPr bwMode="auto">
          <a:xfrm>
            <a:off x="3708400" y="1168400"/>
            <a:ext cx="48244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>
                <a:ea typeface="华文中宋" pitchFamily="2" charset="-122"/>
              </a:rPr>
              <a:t>设想用镜像电荷代替界面上极化电荷的作用，并使镜像电荷和点电荷共同作用，满足界面上的边界条件。</a:t>
            </a:r>
          </a:p>
        </p:txBody>
      </p:sp>
      <p:sp>
        <p:nvSpPr>
          <p:cNvPr id="915486" name="Rectangle 30"/>
          <p:cNvSpPr>
            <a:spLocks noChangeArrowheads="1"/>
          </p:cNvSpPr>
          <p:nvPr/>
        </p:nvSpPr>
        <p:spPr bwMode="auto">
          <a:xfrm>
            <a:off x="636588" y="3224213"/>
            <a:ext cx="4651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当待求区域为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介质</a:t>
            </a:r>
            <a:r>
              <a:rPr lang="en-US" altLang="zh-CN" sz="2200" b="1">
                <a:solidFill>
                  <a:srgbClr val="0000CC"/>
                </a:solidFill>
                <a:ea typeface="华文中宋" pitchFamily="2" charset="-122"/>
              </a:rPr>
              <a:t>1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所在区域</a:t>
            </a:r>
            <a:r>
              <a:rPr lang="zh-CN" altLang="en-US" sz="2200">
                <a:ea typeface="华文中宋" pitchFamily="2" charset="-122"/>
              </a:rPr>
              <a:t>时，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在距边界 </a:t>
            </a:r>
            <a:r>
              <a:rPr lang="en-US" altLang="zh-CN" sz="2200" i="1">
                <a:ea typeface="华文中宋" pitchFamily="2" charset="-122"/>
              </a:rPr>
              <a:t>d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处设一镜像电荷 </a:t>
            </a:r>
            <a:r>
              <a:rPr lang="en-US" altLang="zh-CN" sz="2200" i="1">
                <a:ea typeface="华文中宋" pitchFamily="2" charset="-122"/>
              </a:rPr>
              <a:t>q</a:t>
            </a:r>
            <a:r>
              <a:rPr lang="en-US" altLang="zh-CN" sz="2200">
                <a:ea typeface="华文中宋" pitchFamily="2" charset="-122"/>
              </a:rPr>
              <a:t>′</a:t>
            </a:r>
          </a:p>
        </p:txBody>
      </p:sp>
      <p:sp>
        <p:nvSpPr>
          <p:cNvPr id="915487" name="Rectangle 31"/>
          <p:cNvSpPr>
            <a:spLocks noChangeArrowheads="1"/>
          </p:cNvSpPr>
          <p:nvPr/>
        </p:nvSpPr>
        <p:spPr bwMode="auto">
          <a:xfrm>
            <a:off x="381000" y="4121150"/>
            <a:ext cx="51752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79388"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介质</a:t>
            </a: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中任一点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的电位和电位移矢量分别为：</a:t>
            </a:r>
          </a:p>
        </p:txBody>
      </p:sp>
      <p:graphicFrame>
        <p:nvGraphicFramePr>
          <p:cNvPr id="915490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95488" y="5568950"/>
          <a:ext cx="31702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23" imgW="1562100" imgH="393700" progId="Equation.DSMT4">
                  <p:embed/>
                </p:oleObj>
              </mc:Choice>
              <mc:Fallback>
                <p:oleObj name="Equation" r:id="rId23" imgW="1562100" imgH="3937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568950"/>
                        <a:ext cx="31702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  <p:bldP spid="915485" grpId="0"/>
      <p:bldP spid="915486" grpId="0"/>
      <p:bldP spid="915487" grpId="0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2238</TotalTime>
  <Words>1912</Words>
  <Application>Microsoft Office PowerPoint</Application>
  <PresentationFormat>全屏显示(4:3)</PresentationFormat>
  <Paragraphs>227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Times New Roman</vt:lpstr>
      <vt:lpstr>楷体_GB2312</vt:lpstr>
      <vt:lpstr>Arial</vt:lpstr>
      <vt:lpstr>黑体</vt:lpstr>
      <vt:lpstr>Wingdings</vt:lpstr>
      <vt:lpstr>宋体</vt:lpstr>
      <vt:lpstr>Verdana</vt:lpstr>
      <vt:lpstr>隶书</vt:lpstr>
      <vt:lpstr>华文行楷</vt:lpstr>
      <vt:lpstr>幼圆</vt:lpstr>
      <vt:lpstr>Symbol</vt:lpstr>
      <vt:lpstr>楷体</vt:lpstr>
      <vt:lpstr>华文中宋</vt:lpstr>
      <vt:lpstr>《电磁场理论》－课件模板</vt:lpstr>
      <vt:lpstr>Equation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点电荷对无限大介质平面的镜像</vt:lpstr>
      <vt:lpstr>PowerPoint 演示文稿</vt:lpstr>
      <vt:lpstr>PowerPoint 演示文稿</vt:lpstr>
      <vt:lpstr>PowerPoint 演示文稿</vt:lpstr>
      <vt:lpstr>5. 线电流对无限大磁介质平面的镜像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电子科大</dc:creator>
  <cp:lastModifiedBy>LD</cp:lastModifiedBy>
  <cp:revision>199</cp:revision>
  <cp:lastPrinted>2001-03-01T15:11:03Z</cp:lastPrinted>
  <dcterms:created xsi:type="dcterms:W3CDTF">2011-07-29T07:12:42Z</dcterms:created>
  <dcterms:modified xsi:type="dcterms:W3CDTF">2014-11-02T13:56:30Z</dcterms:modified>
</cp:coreProperties>
</file>