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9"/>
  </p:notesMasterIdLst>
  <p:handoutMasterIdLst>
    <p:handoutMasterId r:id="rId30"/>
  </p:handoutMasterIdLst>
  <p:sldIdLst>
    <p:sldId id="294" r:id="rId2"/>
    <p:sldId id="258" r:id="rId3"/>
    <p:sldId id="301" r:id="rId4"/>
    <p:sldId id="275" r:id="rId5"/>
    <p:sldId id="296" r:id="rId6"/>
    <p:sldId id="297" r:id="rId7"/>
    <p:sldId id="298" r:id="rId8"/>
    <p:sldId id="300" r:id="rId9"/>
    <p:sldId id="299" r:id="rId10"/>
    <p:sldId id="295" r:id="rId11"/>
    <p:sldId id="276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302" r:id="rId21"/>
    <p:sldId id="303" r:id="rId22"/>
    <p:sldId id="304" r:id="rId23"/>
    <p:sldId id="305" r:id="rId24"/>
    <p:sldId id="290" r:id="rId25"/>
    <p:sldId id="291" r:id="rId26"/>
    <p:sldId id="292" r:id="rId27"/>
    <p:sldId id="271" r:id="rId28"/>
  </p:sldIdLst>
  <p:sldSz cx="9144000" cy="6858000" type="screen4x3"/>
  <p:notesSz cx="6888163" cy="96234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Times New Roman" pitchFamily="18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Times New Roman" pitchFamily="18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Times New Roman" pitchFamily="18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Times New Roman" pitchFamily="18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Times New Roman" pitchFamily="18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3200" kern="1200">
        <a:solidFill>
          <a:srgbClr val="000000"/>
        </a:solidFill>
        <a:latin typeface="Times New Roman" pitchFamily="18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3200" kern="1200">
        <a:solidFill>
          <a:srgbClr val="000000"/>
        </a:solidFill>
        <a:latin typeface="Times New Roman" pitchFamily="18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3200" kern="1200">
        <a:solidFill>
          <a:srgbClr val="000000"/>
        </a:solidFill>
        <a:latin typeface="Times New Roman" pitchFamily="18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3200" kern="1200">
        <a:solidFill>
          <a:srgbClr val="000000"/>
        </a:solidFill>
        <a:latin typeface="Times New Roman" pitchFamily="18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</p:showPr>
  <p:clrMru>
    <a:srgbClr val="0000CC"/>
    <a:srgbClr val="000000"/>
    <a:srgbClr val="33CC33"/>
    <a:srgbClr val="990033"/>
    <a:srgbClr val="9966FF"/>
    <a:srgbClr val="006600"/>
    <a:srgbClr val="009900"/>
    <a:srgbClr val="005A5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34" autoAdjust="0"/>
    <p:restoredTop sz="91356" autoAdjust="0"/>
  </p:normalViewPr>
  <p:slideViewPr>
    <p:cSldViewPr snapToGrid="0">
      <p:cViewPr>
        <p:scale>
          <a:sx n="120" d="100"/>
          <a:sy n="120" d="100"/>
        </p:scale>
        <p:origin x="-804" y="9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4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44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143E0CB-E490-4AB7-8A7D-F882BFC8F4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kumimoji="1" sz="1200" i="1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kumimoji="1" sz="1200" i="1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kumimoji="1" sz="1200" i="1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144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kumimoji="1" sz="1200" i="1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5095EB20-484E-4761-94CA-F7B3E0BF5E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蓝色面巾纸"/>
          <p:cNvSpPr>
            <a:spLocks noChangeArrowheads="1"/>
          </p:cNvSpPr>
          <p:nvPr/>
        </p:nvSpPr>
        <p:spPr bwMode="auto">
          <a:xfrm>
            <a:off x="0" y="-4763"/>
            <a:ext cx="9144000" cy="333376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Rectangle 3" descr="蓝色面巾纸"/>
          <p:cNvSpPr>
            <a:spLocks noChangeArrowheads="1"/>
          </p:cNvSpPr>
          <p:nvPr/>
        </p:nvSpPr>
        <p:spPr bwMode="auto">
          <a:xfrm>
            <a:off x="0" y="6519863"/>
            <a:ext cx="9144000" cy="33337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1800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" name="Rectangle 8" descr="绿色大理石"/>
          <p:cNvSpPr>
            <a:spLocks noChangeArrowheads="1"/>
          </p:cNvSpPr>
          <p:nvPr/>
        </p:nvSpPr>
        <p:spPr bwMode="auto">
          <a:xfrm>
            <a:off x="0" y="333375"/>
            <a:ext cx="9144000" cy="7143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Rectangle 9" descr="绿色大理石"/>
          <p:cNvSpPr>
            <a:spLocks noChangeArrowheads="1"/>
          </p:cNvSpPr>
          <p:nvPr/>
        </p:nvSpPr>
        <p:spPr bwMode="auto">
          <a:xfrm>
            <a:off x="0" y="6521450"/>
            <a:ext cx="9144000" cy="7143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363788" y="0"/>
            <a:ext cx="214788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0800"/>
          <a:lstStyle/>
          <a:p>
            <a:pPr>
              <a:defRPr/>
            </a:pPr>
            <a:r>
              <a:rPr lang="en-US" altLang="zh-CN" sz="2000" b="1">
                <a:solidFill>
                  <a:srgbClr val="0000CC"/>
                </a:solidFill>
                <a:latin typeface="Arial" charset="0"/>
                <a:ea typeface="隶书" pitchFamily="49" charset="-122"/>
              </a:rPr>
              <a:t>《</a:t>
            </a:r>
            <a:r>
              <a:rPr lang="zh-CN" altLang="en-US" sz="2000" b="1">
                <a:solidFill>
                  <a:srgbClr val="0000CC"/>
                </a:solidFill>
                <a:latin typeface="Arial" charset="0"/>
                <a:ea typeface="隶书" pitchFamily="49" charset="-122"/>
              </a:rPr>
              <a:t>电磁场理论</a:t>
            </a:r>
            <a:r>
              <a:rPr lang="en-US" altLang="zh-CN" sz="2000" b="1">
                <a:solidFill>
                  <a:srgbClr val="0000CC"/>
                </a:solidFill>
                <a:latin typeface="Arial" charset="0"/>
                <a:ea typeface="隶书" pitchFamily="49" charset="-122"/>
              </a:rPr>
              <a:t>》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357563" y="66675"/>
            <a:ext cx="5399087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60000"/>
              </a:lnSpc>
              <a:defRPr/>
            </a:pPr>
            <a:r>
              <a:rPr lang="en-US" altLang="zh-CN" sz="2000">
                <a:solidFill>
                  <a:srgbClr val="ED2B11"/>
                </a:solidFill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2000">
                <a:solidFill>
                  <a:srgbClr val="ED2B11"/>
                </a:solidFill>
                <a:latin typeface="隶书" pitchFamily="49" charset="-122"/>
                <a:ea typeface="隶书" pitchFamily="49" charset="-122"/>
              </a:rPr>
              <a:t>绪论</a:t>
            </a:r>
            <a:endParaRPr lang="zh-CN" altLang="en-US" sz="2000">
              <a:solidFill>
                <a:schemeClr val="tx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906463" y="6584950"/>
            <a:ext cx="4535487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0800"/>
          <a:lstStyle/>
          <a:p>
            <a:pPr algn="ctr">
              <a:defRPr/>
            </a:pPr>
            <a:r>
              <a:rPr lang="zh-CN" altLang="en-US" sz="1600" b="1">
                <a:solidFill>
                  <a:srgbClr val="005A58"/>
                </a:solidFill>
                <a:latin typeface="Arial" charset="0"/>
                <a:ea typeface="华文行楷" pitchFamily="2" charset="-122"/>
              </a:rPr>
              <a:t>北航仪器光电学院 </a:t>
            </a:r>
            <a:r>
              <a:rPr lang="zh-CN" altLang="en-US" sz="1600" b="1">
                <a:solidFill>
                  <a:srgbClr val="4D26F2"/>
                </a:solidFill>
                <a:latin typeface="Arial" charset="0"/>
                <a:ea typeface="华文行楷" pitchFamily="2" charset="-122"/>
              </a:rPr>
              <a:t>  </a:t>
            </a:r>
            <a:r>
              <a:rPr lang="zh-CN" altLang="en-US" sz="1600" b="1">
                <a:solidFill>
                  <a:srgbClr val="3366FF"/>
                </a:solidFill>
                <a:latin typeface="Arial" charset="0"/>
                <a:ea typeface="华文行楷" pitchFamily="2" charset="-122"/>
              </a:rPr>
              <a:t>  </a:t>
            </a:r>
            <a:r>
              <a:rPr lang="en-US" altLang="zh-CN" sz="1600" b="1">
                <a:solidFill>
                  <a:srgbClr val="990033"/>
                </a:solidFill>
                <a:latin typeface="Arial" charset="0"/>
                <a:ea typeface="华文行楷" pitchFamily="2" charset="-122"/>
              </a:rPr>
              <a:t>《</a:t>
            </a:r>
            <a:r>
              <a:rPr lang="zh-CN" altLang="en-US" sz="1600" b="1">
                <a:solidFill>
                  <a:srgbClr val="990033"/>
                </a:solidFill>
                <a:latin typeface="Arial" charset="0"/>
                <a:ea typeface="华文行楷" pitchFamily="2" charset="-122"/>
              </a:rPr>
              <a:t>电磁场理论</a:t>
            </a:r>
            <a:r>
              <a:rPr lang="en-US" altLang="zh-CN" sz="1600" b="1">
                <a:solidFill>
                  <a:srgbClr val="990033"/>
                </a:solidFill>
                <a:latin typeface="Arial" charset="0"/>
                <a:ea typeface="华文行楷" pitchFamily="2" charset="-122"/>
              </a:rPr>
              <a:t>》</a:t>
            </a:r>
            <a:r>
              <a:rPr lang="zh-CN" altLang="en-US" sz="1600" b="1">
                <a:solidFill>
                  <a:srgbClr val="990033"/>
                </a:solidFill>
                <a:latin typeface="Arial" charset="0"/>
                <a:ea typeface="华文行楷" pitchFamily="2" charset="-122"/>
              </a:rPr>
              <a:t>课程组</a:t>
            </a:r>
            <a:endParaRPr lang="zh-CN" altLang="en-US" sz="1600" b="1">
              <a:solidFill>
                <a:srgbClr val="990033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581650" y="6594475"/>
            <a:ext cx="720725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1A3AEC62-DABF-43B3-B6E9-3F1DF40B6E09}" type="datetime10">
              <a:rPr lang="zh-CN" altLang="en-US" sz="1300" b="1">
                <a:solidFill>
                  <a:srgbClr val="003399"/>
                </a:solidFill>
                <a:latin typeface="Verdana" pitchFamily="34" charset="0"/>
                <a:ea typeface="宋体" pitchFamily="2" charset="-122"/>
              </a:rPr>
              <a:pPr>
                <a:defRPr/>
              </a:pPr>
              <a:t>23:04</a:t>
            </a:fld>
            <a:endParaRPr lang="en-US" altLang="zh-CN" sz="1300" b="1">
              <a:solidFill>
                <a:srgbClr val="003399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1958975" y="1327150"/>
            <a:ext cx="5286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zh-CN"/>
          </a:p>
        </p:txBody>
      </p:sp>
      <p:sp>
        <p:nvSpPr>
          <p:cNvPr id="13" name="AutoShape 3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80400" y="6605588"/>
            <a:ext cx="298450" cy="254000"/>
          </a:xfrm>
          <a:prstGeom prst="actionButtonForwardNext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AutoShape 4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42350" y="6605588"/>
            <a:ext cx="325438" cy="254000"/>
          </a:xfrm>
          <a:prstGeom prst="actionButtonEnd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" name="AutoShape 4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32738" y="6605588"/>
            <a:ext cx="282575" cy="254000"/>
          </a:xfrm>
          <a:prstGeom prst="actionButtonBackPrevious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AutoShape 4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556500" y="6610350"/>
            <a:ext cx="327025" cy="238125"/>
          </a:xfrm>
          <a:prstGeom prst="actionButtonBeginning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" name="Rectangle 43"/>
          <p:cNvSpPr>
            <a:spLocks noChangeArrowheads="1"/>
          </p:cNvSpPr>
          <p:nvPr/>
        </p:nvSpPr>
        <p:spPr bwMode="auto">
          <a:xfrm>
            <a:off x="6418263" y="6581775"/>
            <a:ext cx="776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zh-CN" altLang="en-US" sz="1400" b="1">
                <a:latin typeface="楷体_GB2312" pitchFamily="49" charset="-122"/>
                <a:ea typeface="楷体_GB2312" pitchFamily="49" charset="-122"/>
              </a:rPr>
              <a:t>第</a:t>
            </a:r>
            <a:fld id="{AB62135D-E7EC-4E82-8A0C-CF66EEBEF388}" type="slidenum">
              <a:rPr lang="zh-CN" altLang="en-US" sz="1400" b="1">
                <a:latin typeface="楷体_GB2312" pitchFamily="49" charset="-122"/>
                <a:ea typeface="楷体_GB2312" pitchFamily="49" charset="-122"/>
              </a:rPr>
              <a:pPr algn="r">
                <a:defRPr/>
              </a:pPr>
              <a:t>‹#›</a:t>
            </a:fld>
            <a:r>
              <a:rPr lang="zh-CN" altLang="en-US" sz="1400" b="1">
                <a:latin typeface="楷体_GB2312" pitchFamily="49" charset="-122"/>
                <a:ea typeface="楷体_GB2312" pitchFamily="49" charset="-122"/>
              </a:rPr>
              <a:t>页</a:t>
            </a:r>
          </a:p>
        </p:txBody>
      </p:sp>
      <p:pic>
        <p:nvPicPr>
          <p:cNvPr id="18" name="Picture 44" descr="buaa_1"/>
          <p:cNvPicPr>
            <a:picLocks noChangeAspect="1" noChangeArrowheads="1"/>
          </p:cNvPicPr>
          <p:nvPr/>
        </p:nvPicPr>
        <p:blipFill>
          <a:blip r:embed="rId4">
            <a:lum contrast="6000"/>
          </a:blip>
          <a:srcRect/>
          <a:stretch>
            <a:fillRect/>
          </a:stretch>
        </p:blipFill>
        <p:spPr bwMode="auto">
          <a:xfrm>
            <a:off x="430213" y="9525"/>
            <a:ext cx="158115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9753" name="Rectangle 25"/>
          <p:cNvSpPr>
            <a:spLocks noGrp="1" noChangeArrowheads="1"/>
          </p:cNvSpPr>
          <p:nvPr>
            <p:ph type="ctrTitle" sz="quarter"/>
          </p:nvPr>
        </p:nvSpPr>
        <p:spPr>
          <a:xfrm>
            <a:off x="760413" y="917575"/>
            <a:ext cx="7772400" cy="1470025"/>
          </a:xfrm>
        </p:spPr>
        <p:txBody>
          <a:bodyPr/>
          <a:lstStyle>
            <a:lvl1pPr fontAlgn="t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9754" name="Rectangle 2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68413" y="27559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9" name="Rectangle 27"/>
          <p:cNvSpPr>
            <a:spLocks noGrp="1" noChangeArrowheads="1"/>
          </p:cNvSpPr>
          <p:nvPr>
            <p:ph type="dt" sz="quarter" idx="10"/>
          </p:nvPr>
        </p:nvSpPr>
        <p:spPr>
          <a:xfrm>
            <a:off x="487363" y="5875338"/>
            <a:ext cx="2133600" cy="4762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6750" y="5937250"/>
            <a:ext cx="2895600" cy="4762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83363" y="5865813"/>
            <a:ext cx="2133600" cy="4762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1B4FC90-C537-4656-B9A5-72B140CBE5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1349F-FAD9-490D-A6C1-05A04C8427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1150" y="398463"/>
            <a:ext cx="2066925" cy="5727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98463"/>
            <a:ext cx="6051550" cy="5727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8DBA6-9516-4362-9B65-7DE0038728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19BE7-88C9-48C1-9084-0C22ACEDEA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28465-AD64-455F-A5D3-CA5EC8950A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8C08F-4E1E-4BCA-9114-8AC6BDF1A6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F0F04-3204-4E0C-BC9A-E6341CAA80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7E12C-63A7-4590-9B78-F143951130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F41D5-D962-4D40-A034-8FEADD5A9D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9852D-6EAF-46BA-B06B-3192616933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CEB3F-8DCB-4A7A-8F3E-5AA0FA7E69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44" name="Rectangle 1148" descr="蓝色面巾纸"/>
          <p:cNvSpPr>
            <a:spLocks noChangeArrowheads="1"/>
          </p:cNvSpPr>
          <p:nvPr/>
        </p:nvSpPr>
        <p:spPr bwMode="auto">
          <a:xfrm>
            <a:off x="0" y="-4763"/>
            <a:ext cx="9144000" cy="333376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12445" name="Rectangle 1149" descr="蓝色面巾纸"/>
          <p:cNvSpPr>
            <a:spLocks noChangeArrowheads="1"/>
          </p:cNvSpPr>
          <p:nvPr/>
        </p:nvSpPr>
        <p:spPr bwMode="auto">
          <a:xfrm>
            <a:off x="0" y="6519863"/>
            <a:ext cx="9144000" cy="333375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1800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12446" name="AutoShape 11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80400" y="6605588"/>
            <a:ext cx="298450" cy="254000"/>
          </a:xfrm>
          <a:prstGeom prst="actionButtonForwardNext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12447" name="AutoShape 115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42350" y="6605588"/>
            <a:ext cx="325438" cy="254000"/>
          </a:xfrm>
          <a:prstGeom prst="actionButtonEnd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12448" name="AutoShape 115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32738" y="6605588"/>
            <a:ext cx="282575" cy="254000"/>
          </a:xfrm>
          <a:prstGeom prst="actionButtonBackPrevious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12449" name="AutoShape 115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556500" y="6610350"/>
            <a:ext cx="327025" cy="238125"/>
          </a:xfrm>
          <a:prstGeom prst="actionButtonBeginning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12451" name="Rectangle 1155" descr="绿色大理石"/>
          <p:cNvSpPr>
            <a:spLocks noChangeArrowheads="1"/>
          </p:cNvSpPr>
          <p:nvPr/>
        </p:nvSpPr>
        <p:spPr bwMode="auto">
          <a:xfrm>
            <a:off x="0" y="333375"/>
            <a:ext cx="9144000" cy="71438"/>
          </a:xfrm>
          <a:prstGeom prst="rect">
            <a:avLst/>
          </a:prstGeom>
          <a:blipFill dpi="0" rotWithShape="0">
            <a:blip r:embed="rId1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12454" name="Rectangle 1158" descr="绿色大理石"/>
          <p:cNvSpPr>
            <a:spLocks noChangeArrowheads="1"/>
          </p:cNvSpPr>
          <p:nvPr/>
        </p:nvSpPr>
        <p:spPr bwMode="auto">
          <a:xfrm>
            <a:off x="0" y="6521450"/>
            <a:ext cx="9144000" cy="71438"/>
          </a:xfrm>
          <a:prstGeom prst="rect">
            <a:avLst/>
          </a:prstGeom>
          <a:blipFill dpi="0" rotWithShape="0">
            <a:blip r:embed="rId1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12457" name="Rectangle 1161"/>
          <p:cNvSpPr>
            <a:spLocks noChangeArrowheads="1"/>
          </p:cNvSpPr>
          <p:nvPr/>
        </p:nvSpPr>
        <p:spPr bwMode="auto">
          <a:xfrm>
            <a:off x="2363788" y="0"/>
            <a:ext cx="214788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0800"/>
          <a:lstStyle/>
          <a:p>
            <a:pPr>
              <a:defRPr/>
            </a:pPr>
            <a:r>
              <a:rPr lang="en-US" altLang="zh-CN" sz="2000" b="1">
                <a:solidFill>
                  <a:srgbClr val="0000CC"/>
                </a:solidFill>
                <a:latin typeface="Arial" charset="0"/>
                <a:ea typeface="隶书" pitchFamily="49" charset="-122"/>
              </a:rPr>
              <a:t>《</a:t>
            </a:r>
            <a:r>
              <a:rPr lang="zh-CN" altLang="en-US" sz="2000" b="1">
                <a:solidFill>
                  <a:srgbClr val="0000CC"/>
                </a:solidFill>
                <a:latin typeface="Arial" charset="0"/>
                <a:ea typeface="隶书" pitchFamily="49" charset="-122"/>
              </a:rPr>
              <a:t>电磁场理论</a:t>
            </a:r>
            <a:r>
              <a:rPr lang="en-US" altLang="zh-CN" sz="2000" b="1">
                <a:solidFill>
                  <a:srgbClr val="0000CC"/>
                </a:solidFill>
                <a:latin typeface="Arial" charset="0"/>
                <a:ea typeface="隶书" pitchFamily="49" charset="-122"/>
              </a:rPr>
              <a:t>》</a:t>
            </a:r>
          </a:p>
        </p:txBody>
      </p:sp>
      <p:sp>
        <p:nvSpPr>
          <p:cNvPr id="312458" name="Rectangle 1162"/>
          <p:cNvSpPr>
            <a:spLocks noChangeArrowheads="1"/>
          </p:cNvSpPr>
          <p:nvPr/>
        </p:nvSpPr>
        <p:spPr bwMode="auto">
          <a:xfrm>
            <a:off x="3357563" y="66675"/>
            <a:ext cx="5399087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60000"/>
              </a:lnSpc>
              <a:defRPr/>
            </a:pPr>
            <a:r>
              <a:rPr lang="en-US" altLang="zh-CN" sz="2000">
                <a:solidFill>
                  <a:srgbClr val="ED2B11"/>
                </a:solidFill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2000">
                <a:solidFill>
                  <a:srgbClr val="ED2B11"/>
                </a:solidFill>
                <a:latin typeface="隶书" pitchFamily="49" charset="-122"/>
                <a:ea typeface="隶书" pitchFamily="49" charset="-122"/>
              </a:rPr>
              <a:t>绪论</a:t>
            </a:r>
            <a:endParaRPr lang="zh-CN" altLang="en-US" sz="2000">
              <a:solidFill>
                <a:schemeClr val="tx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12460" name="Rectangle 1164"/>
          <p:cNvSpPr>
            <a:spLocks noChangeArrowheads="1"/>
          </p:cNvSpPr>
          <p:nvPr/>
        </p:nvSpPr>
        <p:spPr bwMode="auto">
          <a:xfrm>
            <a:off x="6418263" y="6581775"/>
            <a:ext cx="776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zh-CN" altLang="en-US" sz="1400" b="1">
                <a:latin typeface="楷体_GB2312" pitchFamily="49" charset="-122"/>
                <a:ea typeface="楷体_GB2312" pitchFamily="49" charset="-122"/>
              </a:rPr>
              <a:t>第</a:t>
            </a:r>
            <a:fld id="{0DE88FC1-B64D-42DA-8D1D-D231E64284BE}" type="slidenum">
              <a:rPr lang="zh-CN" altLang="en-US" sz="1400" b="1">
                <a:latin typeface="楷体_GB2312" pitchFamily="49" charset="-122"/>
                <a:ea typeface="楷体_GB2312" pitchFamily="49" charset="-122"/>
              </a:rPr>
              <a:pPr algn="r">
                <a:defRPr/>
              </a:pPr>
              <a:t>‹#›</a:t>
            </a:fld>
            <a:r>
              <a:rPr lang="zh-CN" altLang="en-US" sz="1400" b="1">
                <a:latin typeface="楷体_GB2312" pitchFamily="49" charset="-122"/>
                <a:ea typeface="楷体_GB2312" pitchFamily="49" charset="-122"/>
              </a:rPr>
              <a:t>页</a:t>
            </a:r>
          </a:p>
        </p:txBody>
      </p:sp>
      <p:sp>
        <p:nvSpPr>
          <p:cNvPr id="312463" name="Text Box 1167"/>
          <p:cNvSpPr txBox="1">
            <a:spLocks noChangeArrowheads="1"/>
          </p:cNvSpPr>
          <p:nvPr/>
        </p:nvSpPr>
        <p:spPr bwMode="auto">
          <a:xfrm>
            <a:off x="5581650" y="6594475"/>
            <a:ext cx="720725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508E7FD0-9697-4263-B6CD-BE19F4385F2A}" type="datetime10">
              <a:rPr lang="zh-CN" altLang="en-US" sz="1300" b="1">
                <a:solidFill>
                  <a:srgbClr val="003399"/>
                </a:solidFill>
                <a:latin typeface="Verdana" pitchFamily="34" charset="0"/>
                <a:ea typeface="宋体" pitchFamily="2" charset="-122"/>
              </a:rPr>
              <a:pPr>
                <a:defRPr/>
              </a:pPr>
              <a:t>23:04</a:t>
            </a:fld>
            <a:endParaRPr lang="en-US" altLang="zh-CN" sz="1300" b="1">
              <a:solidFill>
                <a:srgbClr val="003399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12474" name="Text Box 1178"/>
          <p:cNvSpPr txBox="1">
            <a:spLocks noChangeArrowheads="1"/>
          </p:cNvSpPr>
          <p:nvPr/>
        </p:nvSpPr>
        <p:spPr bwMode="auto">
          <a:xfrm>
            <a:off x="1958975" y="1327150"/>
            <a:ext cx="5286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zh-CN"/>
          </a:p>
        </p:txBody>
      </p:sp>
      <p:sp>
        <p:nvSpPr>
          <p:cNvPr id="1039" name="Rectangle 1179"/>
          <p:cNvSpPr>
            <a:spLocks noGrp="1" noChangeArrowheads="1"/>
          </p:cNvSpPr>
          <p:nvPr>
            <p:ph type="title"/>
          </p:nvPr>
        </p:nvSpPr>
        <p:spPr bwMode="auto">
          <a:xfrm>
            <a:off x="498475" y="39846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40" name="Rectangle 118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12477" name="Rectangle 118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2478" name="Rectangle 118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2479" name="Rectangle 11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1C4EA15-2696-480C-83D9-B74AC734F0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44" name="Picture 1191" descr="buaa_1"/>
          <p:cNvPicPr>
            <a:picLocks noChangeAspect="1" noChangeArrowheads="1"/>
          </p:cNvPicPr>
          <p:nvPr/>
        </p:nvPicPr>
        <p:blipFill>
          <a:blip r:embed="rId15">
            <a:lum contrast="6000"/>
          </a:blip>
          <a:srcRect/>
          <a:stretch>
            <a:fillRect/>
          </a:stretch>
        </p:blipFill>
        <p:spPr bwMode="auto">
          <a:xfrm>
            <a:off x="430213" y="9525"/>
            <a:ext cx="158115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2492" name="Rectangle 1196"/>
          <p:cNvSpPr>
            <a:spLocks noChangeArrowheads="1"/>
          </p:cNvSpPr>
          <p:nvPr/>
        </p:nvSpPr>
        <p:spPr bwMode="auto">
          <a:xfrm>
            <a:off x="906463" y="6584950"/>
            <a:ext cx="4535487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0800"/>
          <a:lstStyle/>
          <a:p>
            <a:pPr algn="ctr">
              <a:defRPr/>
            </a:pPr>
            <a:r>
              <a:rPr lang="zh-CN" altLang="en-US" sz="1600" b="1">
                <a:solidFill>
                  <a:srgbClr val="005A58"/>
                </a:solidFill>
                <a:latin typeface="Arial" charset="0"/>
                <a:ea typeface="华文行楷" pitchFamily="2" charset="-122"/>
              </a:rPr>
              <a:t>北航仪器光电学院 </a:t>
            </a:r>
            <a:r>
              <a:rPr lang="zh-CN" altLang="en-US" sz="1600" b="1">
                <a:solidFill>
                  <a:srgbClr val="4D26F2"/>
                </a:solidFill>
                <a:latin typeface="Arial" charset="0"/>
                <a:ea typeface="华文行楷" pitchFamily="2" charset="-122"/>
              </a:rPr>
              <a:t>  </a:t>
            </a:r>
            <a:r>
              <a:rPr lang="zh-CN" altLang="en-US" sz="1600" b="1">
                <a:solidFill>
                  <a:srgbClr val="3366FF"/>
                </a:solidFill>
                <a:latin typeface="Arial" charset="0"/>
                <a:ea typeface="华文行楷" pitchFamily="2" charset="-122"/>
              </a:rPr>
              <a:t>  </a:t>
            </a:r>
            <a:r>
              <a:rPr lang="en-US" altLang="zh-CN" sz="1600" b="1">
                <a:solidFill>
                  <a:srgbClr val="990033"/>
                </a:solidFill>
                <a:latin typeface="Arial" charset="0"/>
                <a:ea typeface="华文行楷" pitchFamily="2" charset="-122"/>
              </a:rPr>
              <a:t>《</a:t>
            </a:r>
            <a:r>
              <a:rPr lang="zh-CN" altLang="en-US" sz="1600" b="1">
                <a:solidFill>
                  <a:srgbClr val="990033"/>
                </a:solidFill>
                <a:latin typeface="Arial" charset="0"/>
                <a:ea typeface="华文行楷" pitchFamily="2" charset="-122"/>
              </a:rPr>
              <a:t>电磁场理论</a:t>
            </a:r>
            <a:r>
              <a:rPr lang="en-US" altLang="zh-CN" sz="1600" b="1">
                <a:solidFill>
                  <a:srgbClr val="990033"/>
                </a:solidFill>
                <a:latin typeface="Arial" charset="0"/>
                <a:ea typeface="华文行楷" pitchFamily="2" charset="-122"/>
              </a:rPr>
              <a:t>》</a:t>
            </a:r>
            <a:r>
              <a:rPr lang="zh-CN" altLang="en-US" sz="1600" b="1">
                <a:solidFill>
                  <a:srgbClr val="990033"/>
                </a:solidFill>
                <a:latin typeface="Arial" charset="0"/>
                <a:ea typeface="华文行楷" pitchFamily="2" charset="-122"/>
              </a:rPr>
              <a:t>课程组</a:t>
            </a:r>
            <a:endParaRPr lang="zh-CN" altLang="en-US" sz="1600" b="1">
              <a:solidFill>
                <a:srgbClr val="990033"/>
              </a:solidFill>
              <a:latin typeface="Arial" charset="0"/>
              <a:ea typeface="隶书" pitchFamily="49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6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60000"/>
        <a:buFont typeface="Wingdings" pitchFamily="2" charset="2"/>
        <a:buChar char="u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u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hyperlink" Target="mailto:zllin@buaa.edu.c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40407.htm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baike.baidu.com/view/609343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://baike.baidu.com/view/548313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32218.htm" TargetMode="External"/><Relationship Id="rId2" Type="http://schemas.openxmlformats.org/officeDocument/2006/relationships/hyperlink" Target="http://baike.baidu.com/view/34136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hyperlink" Target="http://baike.baidu.com/view/56028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0897.htm" TargetMode="External"/><Relationship Id="rId2" Type="http://schemas.openxmlformats.org/officeDocument/2006/relationships/hyperlink" Target="http://baike.baidu.com/view/40323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baike.baidu.com/view/40323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079683" y="1371298"/>
            <a:ext cx="6624637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buFont typeface="Wingdings" pitchFamily="2" charset="2"/>
              <a:buNone/>
            </a:pPr>
            <a:r>
              <a:rPr lang="zh-CN" altLang="en-US" sz="32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仪器光电学院－本科生平台</a:t>
            </a:r>
            <a:r>
              <a:rPr lang="zh-CN" altLang="en-US" sz="32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课</a:t>
            </a:r>
            <a:endParaRPr lang="zh-CN" altLang="en-US" sz="32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39416" y="2400929"/>
            <a:ext cx="696998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5400" b="1" dirty="0">
                <a:solidFill>
                  <a:srgbClr val="990033"/>
                </a:solidFill>
                <a:latin typeface="Arial" charset="0"/>
              </a:rPr>
              <a:t>《</a:t>
            </a:r>
            <a:r>
              <a:rPr lang="zh-CN" altLang="en-US" sz="5400" b="1" dirty="0">
                <a:solidFill>
                  <a:srgbClr val="990033"/>
                </a:solidFill>
                <a:latin typeface="Arial" charset="0"/>
              </a:rPr>
              <a:t>电磁场理论</a:t>
            </a:r>
            <a:r>
              <a:rPr lang="en-US" altLang="zh-CN" sz="5400" b="1" dirty="0" smtClean="0">
                <a:solidFill>
                  <a:srgbClr val="990033"/>
                </a:solidFill>
                <a:latin typeface="Arial" charset="0"/>
              </a:rPr>
              <a:t>》</a:t>
            </a:r>
            <a:r>
              <a:rPr lang="en-US" altLang="zh-CN" sz="4000" b="1" dirty="0" smtClean="0">
                <a:solidFill>
                  <a:srgbClr val="990033"/>
                </a:solidFill>
                <a:latin typeface="Arial" charset="0"/>
              </a:rPr>
              <a:t>-</a:t>
            </a:r>
            <a:r>
              <a:rPr lang="zh-CN" altLang="en-US" sz="4000" b="1" dirty="0" smtClean="0">
                <a:solidFill>
                  <a:srgbClr val="990033"/>
                </a:solidFill>
                <a:latin typeface="Arial" charset="0"/>
              </a:rPr>
              <a:t>绪论</a:t>
            </a:r>
            <a:endParaRPr lang="en-US" altLang="zh-CN" sz="4000" b="1" dirty="0">
              <a:solidFill>
                <a:srgbClr val="990033"/>
              </a:solidFill>
              <a:latin typeface="Arial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813538" y="3630125"/>
            <a:ext cx="4853354" cy="523220"/>
          </a:xfrm>
          <a:prstGeom prst="rect">
            <a:avLst/>
          </a:prstGeom>
          <a:gradFill flip="none" rotWithShape="1">
            <a:gsLst>
              <a:gs pos="74000">
                <a:schemeClr val="accent1">
                  <a:tint val="66000"/>
                  <a:satMod val="160000"/>
                  <a:alpha val="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800" dirty="0">
                <a:solidFill>
                  <a:srgbClr val="002060"/>
                </a:solidFill>
              </a:rPr>
              <a:t>主</a:t>
            </a:r>
            <a:r>
              <a:rPr lang="zh-CN" altLang="en-US" sz="2800" dirty="0" smtClean="0">
                <a:solidFill>
                  <a:srgbClr val="002060"/>
                </a:solidFill>
              </a:rPr>
              <a:t>讲人</a:t>
            </a:r>
            <a:r>
              <a:rPr lang="zh-CN" altLang="en-US" sz="2800" dirty="0">
                <a:solidFill>
                  <a:srgbClr val="002060"/>
                </a:solidFill>
              </a:rPr>
              <a:t>：  </a:t>
            </a:r>
            <a:r>
              <a:rPr lang="zh-CN" altLang="en-US" sz="2800" dirty="0" smtClean="0">
                <a:solidFill>
                  <a:srgbClr val="002060"/>
                </a:solidFill>
              </a:rPr>
              <a:t>周震   </a:t>
            </a:r>
            <a:r>
              <a:rPr lang="zh-CN" altLang="en-US" sz="2000" dirty="0" smtClean="0">
                <a:solidFill>
                  <a:srgbClr val="002060"/>
                </a:solidFill>
              </a:rPr>
              <a:t>副教授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pic>
        <p:nvPicPr>
          <p:cNvPr id="7" name="Picture 8" descr="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188" y="943219"/>
            <a:ext cx="1439863" cy="1439863"/>
          </a:xfrm>
          <a:prstGeom prst="rect">
            <a:avLst/>
          </a:prstGeom>
          <a:noFill/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918660" y="512319"/>
            <a:ext cx="3877985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北京航空航天大学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846099" y="5849260"/>
            <a:ext cx="4841635" cy="523220"/>
          </a:xfrm>
          <a:prstGeom prst="rect">
            <a:avLst/>
          </a:prstGeom>
          <a:gradFill flip="none" rotWithShape="1">
            <a:gsLst>
              <a:gs pos="74000">
                <a:schemeClr val="accent1">
                  <a:tint val="66000"/>
                  <a:satMod val="160000"/>
                  <a:alpha val="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sz="2800" dirty="0" smtClean="0">
                <a:solidFill>
                  <a:srgbClr val="002060"/>
                </a:solidFill>
              </a:rPr>
              <a:t>2014</a:t>
            </a:r>
            <a:r>
              <a:rPr lang="zh-CN" altLang="en-US" sz="2800" dirty="0" smtClean="0">
                <a:solidFill>
                  <a:srgbClr val="002060"/>
                </a:solidFill>
              </a:rPr>
              <a:t>年</a:t>
            </a:r>
            <a:r>
              <a:rPr lang="en-US" altLang="zh-CN" sz="2800" dirty="0">
                <a:solidFill>
                  <a:srgbClr val="002060"/>
                </a:solidFill>
              </a:rPr>
              <a:t>9</a:t>
            </a:r>
            <a:r>
              <a:rPr lang="zh-CN" altLang="en-US" sz="2800" dirty="0">
                <a:solidFill>
                  <a:srgbClr val="002060"/>
                </a:solidFill>
              </a:rPr>
              <a:t>月</a:t>
            </a:r>
            <a:r>
              <a:rPr lang="en-US" altLang="zh-CN" sz="2800" dirty="0" smtClean="0">
                <a:solidFill>
                  <a:srgbClr val="002060"/>
                </a:solidFill>
              </a:rPr>
              <a:t>15</a:t>
            </a:r>
            <a:r>
              <a:rPr lang="zh-CN" altLang="en-US" sz="2800" dirty="0" smtClean="0">
                <a:solidFill>
                  <a:srgbClr val="002060"/>
                </a:solidFill>
              </a:rPr>
              <a:t>日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01815" y="4454770"/>
            <a:ext cx="4865077" cy="523220"/>
          </a:xfrm>
          <a:prstGeom prst="rect">
            <a:avLst/>
          </a:prstGeom>
          <a:gradFill flip="none" rotWithShape="1">
            <a:gsLst>
              <a:gs pos="74000">
                <a:schemeClr val="accent1">
                  <a:tint val="66000"/>
                  <a:satMod val="160000"/>
                  <a:alpha val="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sz="2800" dirty="0" smtClean="0">
                <a:solidFill>
                  <a:srgbClr val="002060"/>
                </a:solidFill>
              </a:rPr>
              <a:t>zhouzhen@buaa.edu.cn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829166" y="5132415"/>
            <a:ext cx="4841635" cy="523220"/>
          </a:xfrm>
          <a:prstGeom prst="rect">
            <a:avLst/>
          </a:prstGeom>
          <a:gradFill flip="none" rotWithShape="1">
            <a:gsLst>
              <a:gs pos="74000">
                <a:schemeClr val="accent1">
                  <a:tint val="66000"/>
                  <a:satMod val="160000"/>
                  <a:alpha val="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sz="2800" dirty="0" smtClean="0">
                <a:solidFill>
                  <a:srgbClr val="002060"/>
                </a:solidFill>
              </a:rPr>
              <a:t>13910899315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9" name="Rectangle 9"/>
          <p:cNvSpPr>
            <a:spLocks noChangeArrowheads="1"/>
          </p:cNvSpPr>
          <p:nvPr/>
        </p:nvSpPr>
        <p:spPr bwMode="auto">
          <a:xfrm>
            <a:off x="531081" y="543170"/>
            <a:ext cx="7529512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课程内涵－</a:t>
            </a:r>
            <a:r>
              <a:rPr lang="zh-CN" altLang="zh-CN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什么是</a:t>
            </a:r>
            <a:r>
              <a:rPr lang="zh-CN" altLang="en-US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电磁场理论？</a:t>
            </a:r>
            <a:endParaRPr lang="zh-CN" altLang="en-US" b="1" dirty="0">
              <a:solidFill>
                <a:srgbClr val="FF0000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343050" name="Text Box 10"/>
          <p:cNvSpPr txBox="1">
            <a:spLocks noChangeArrowheads="1"/>
          </p:cNvSpPr>
          <p:nvPr/>
        </p:nvSpPr>
        <p:spPr bwMode="auto">
          <a:xfrm>
            <a:off x="504825" y="1390040"/>
            <a:ext cx="7959237" cy="3373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>
              <a:lnSpc>
                <a:spcPct val="13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因此：</a:t>
            </a:r>
            <a:endParaRPr lang="en-US" altLang="zh-CN" sz="2400" b="1" dirty="0">
              <a:latin typeface="+mj-ea"/>
              <a:ea typeface="+mj-ea"/>
            </a:endParaRPr>
          </a:p>
          <a:p>
            <a:pPr marL="609600" indent="-609600">
              <a:lnSpc>
                <a:spcPct val="130000"/>
              </a:lnSpc>
              <a:defRPr/>
            </a:pPr>
            <a:r>
              <a:rPr lang="zh-CN" altLang="en-US" sz="2600" b="1" dirty="0" smtClean="0">
                <a:solidFill>
                  <a:srgbClr val="FF0000"/>
                </a:solidFill>
                <a:latin typeface="+mj-ea"/>
                <a:ea typeface="+mj-ea"/>
              </a:rPr>
              <a:t>　　　电磁场理论是</a:t>
            </a:r>
            <a:r>
              <a:rPr lang="zh-CN" altLang="en-US" sz="2800" dirty="0" smtClean="0"/>
              <a:t>研究</a:t>
            </a:r>
            <a:r>
              <a:rPr lang="zh-CN" altLang="en-US" sz="2800" dirty="0" smtClean="0">
                <a:solidFill>
                  <a:srgbClr val="0000CC"/>
                </a:solidFill>
              </a:rPr>
              <a:t>电磁场</a:t>
            </a:r>
            <a:r>
              <a:rPr lang="zh-CN" altLang="en-US" sz="2800" dirty="0" smtClean="0"/>
              <a:t>中</a:t>
            </a:r>
            <a:r>
              <a:rPr lang="zh-CN" altLang="en-US" sz="2800" dirty="0" smtClean="0">
                <a:solidFill>
                  <a:srgbClr val="0000CC"/>
                </a:solidFill>
              </a:rPr>
              <a:t>各物理量</a:t>
            </a:r>
            <a:r>
              <a:rPr lang="zh-CN" altLang="en-US" sz="2800" dirty="0" smtClean="0"/>
              <a:t>之间</a:t>
            </a:r>
            <a:r>
              <a:rPr lang="zh-CN" altLang="en-US" sz="2800" dirty="0"/>
              <a:t>的关系及其空间分布和时间变化的</a:t>
            </a:r>
            <a:r>
              <a:rPr lang="zh-CN" altLang="en-US" sz="2800" dirty="0" smtClean="0"/>
              <a:t>理论。</a:t>
            </a:r>
            <a:endParaRPr lang="en-US" altLang="zh-CN" sz="2800" dirty="0" smtClean="0"/>
          </a:p>
          <a:p>
            <a:pPr marL="609600" indent="-609600">
              <a:lnSpc>
                <a:spcPct val="130000"/>
              </a:lnSpc>
              <a:defRPr/>
            </a:pPr>
            <a:r>
              <a:rPr kumimoji="1" lang="zh-CN" altLang="en-US" sz="2600" b="1" dirty="0" smtClean="0">
                <a:solidFill>
                  <a:srgbClr val="000066"/>
                </a:solidFill>
              </a:rPr>
              <a:t>　　　</a:t>
            </a:r>
            <a:r>
              <a:rPr lang="zh-CN" altLang="en-US" sz="2800" dirty="0"/>
              <a:t>本课程将</a:t>
            </a:r>
            <a:r>
              <a:rPr lang="zh-CN" altLang="zh-CN" sz="2800" dirty="0"/>
              <a:t>主要讲授电磁场与电磁波</a:t>
            </a:r>
            <a:r>
              <a:rPr lang="zh-CN" altLang="zh-CN" sz="2800" dirty="0" smtClean="0"/>
              <a:t>的</a:t>
            </a:r>
            <a:r>
              <a:rPr kumimoji="1" lang="zh-CN" altLang="zh-CN" sz="28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基础知识</a:t>
            </a:r>
            <a:r>
              <a:rPr kumimoji="1" lang="zh-CN" altLang="zh-CN" sz="2800" b="1" dirty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、</a:t>
            </a:r>
            <a:r>
              <a:rPr kumimoji="1" lang="zh-CN" altLang="zh-CN" sz="28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基本规律</a:t>
            </a:r>
            <a:r>
              <a:rPr kumimoji="1" lang="zh-CN" altLang="zh-CN" sz="2800" b="1" dirty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、</a:t>
            </a:r>
            <a:r>
              <a:rPr kumimoji="1" lang="zh-CN" altLang="zh-CN" sz="28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分析方法</a:t>
            </a:r>
            <a:r>
              <a:rPr kumimoji="1" lang="zh-CN" altLang="zh-CN" sz="2800" b="1" dirty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以及</a:t>
            </a:r>
            <a:r>
              <a:rPr kumimoji="1" lang="zh-CN" altLang="zh-CN" sz="28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典型</a:t>
            </a:r>
            <a:r>
              <a:rPr kumimoji="1" lang="zh-CN" altLang="zh-CN" sz="2800" b="1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应用</a:t>
            </a:r>
            <a:r>
              <a:rPr lang="zh-CN" altLang="en-US" sz="2800" dirty="0" smtClean="0"/>
              <a:t>，</a:t>
            </a:r>
            <a:r>
              <a:rPr lang="zh-CN" altLang="zh-CN" sz="2800" dirty="0"/>
              <a:t>为后续相关课程奠定电磁场理论基础</a:t>
            </a:r>
            <a:r>
              <a:rPr lang="zh-CN" altLang="en-US" sz="2800" dirty="0"/>
              <a:t>。</a:t>
            </a:r>
          </a:p>
        </p:txBody>
      </p:sp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2004645" y="4941521"/>
            <a:ext cx="5627077" cy="1200329"/>
          </a:xfrm>
          <a:prstGeom prst="rect">
            <a:avLst/>
          </a:prstGeom>
          <a:solidFill>
            <a:srgbClr val="CCFFFF"/>
          </a:solidFill>
          <a:ln w="25400">
            <a:solidFill>
              <a:srgbClr val="99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信息</a:t>
            </a:r>
            <a:r>
              <a:rPr lang="zh-CN" altLang="en-US" sz="24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类</a:t>
            </a:r>
            <a:r>
              <a:rPr lang="zh-CN" altLang="en-US" sz="2400" b="1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本科生、研究生必修理论课程</a:t>
            </a:r>
            <a:endParaRPr lang="en-US" altLang="zh-CN" sz="2400" b="1" dirty="0" smtClean="0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信息类科学家、工程师必备专业知识</a:t>
            </a:r>
            <a:endParaRPr lang="zh-CN" altLang="zh-CN" sz="2400" b="1" dirty="0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9" grpId="0"/>
      <p:bldP spid="3430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50" name="Text Box 10"/>
          <p:cNvSpPr txBox="1">
            <a:spLocks noChangeArrowheads="1"/>
          </p:cNvSpPr>
          <p:nvPr/>
        </p:nvSpPr>
        <p:spPr bwMode="auto">
          <a:xfrm>
            <a:off x="523875" y="1454150"/>
            <a:ext cx="8455025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kumimoji="1" lang="zh-CN" altLang="en-US" sz="2800" b="1" dirty="0" smtClean="0">
                <a:solidFill>
                  <a:srgbClr val="002060"/>
                </a:solidFill>
                <a:latin typeface="华文隶书" pitchFamily="2" charset="-122"/>
                <a:ea typeface="华文隶书" pitchFamily="2" charset="-122"/>
              </a:rPr>
              <a:t>与</a:t>
            </a:r>
            <a:r>
              <a:rPr kumimoji="1" lang="en-US" altLang="zh-CN" sz="2800" b="1" dirty="0">
                <a:solidFill>
                  <a:srgbClr val="002060"/>
                </a:solidFill>
                <a:latin typeface="华文隶书" pitchFamily="2" charset="-122"/>
                <a:ea typeface="华文隶书" pitchFamily="2" charset="-122"/>
              </a:rPr>
              <a:t>《</a:t>
            </a:r>
            <a:r>
              <a:rPr kumimoji="1" lang="zh-CN" altLang="en-US" sz="2800" b="1" dirty="0">
                <a:solidFill>
                  <a:srgbClr val="002060"/>
                </a:solidFill>
                <a:latin typeface="华文隶书" pitchFamily="2" charset="-122"/>
                <a:ea typeface="华文隶书" pitchFamily="2" charset="-122"/>
              </a:rPr>
              <a:t>大学物理</a:t>
            </a:r>
            <a:r>
              <a:rPr kumimoji="1" lang="en-US" altLang="zh-CN" sz="2800" b="1" dirty="0">
                <a:solidFill>
                  <a:srgbClr val="002060"/>
                </a:solidFill>
                <a:latin typeface="华文隶书" pitchFamily="2" charset="-122"/>
                <a:ea typeface="华文隶书" pitchFamily="2" charset="-122"/>
              </a:rPr>
              <a:t>》</a:t>
            </a:r>
            <a:r>
              <a:rPr kumimoji="1" lang="zh-CN" altLang="en-US" sz="2800" b="1" dirty="0">
                <a:solidFill>
                  <a:srgbClr val="002060"/>
                </a:solidFill>
                <a:latin typeface="华文隶书" pitchFamily="2" charset="-122"/>
                <a:ea typeface="华文隶书" pitchFamily="2" charset="-122"/>
              </a:rPr>
              <a:t>的关系</a:t>
            </a:r>
          </a:p>
        </p:txBody>
      </p:sp>
      <p:sp>
        <p:nvSpPr>
          <p:cNvPr id="5124" name="矩形 17"/>
          <p:cNvSpPr>
            <a:spLocks noChangeArrowheads="1"/>
          </p:cNvSpPr>
          <p:nvPr/>
        </p:nvSpPr>
        <p:spPr bwMode="auto">
          <a:xfrm>
            <a:off x="560755" y="2304561"/>
            <a:ext cx="803226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2"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　　在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“大学物理（电磁学）”的基础上</a:t>
            </a:r>
            <a:r>
              <a:rPr kumimoji="1" lang="zh-CN" altLang="en-US" sz="24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进一步研究</a:t>
            </a:r>
            <a:r>
              <a:rPr kumimoji="1" lang="zh-CN" altLang="en-US" sz="24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宏观电磁现象和</a:t>
            </a:r>
            <a:r>
              <a:rPr kumimoji="1" lang="zh-CN" altLang="en-US" sz="24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电磁作用过程</a:t>
            </a:r>
            <a:r>
              <a:rPr kumimoji="1" lang="zh-CN" altLang="en-US" sz="24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的基本规律及其分析计算方法。</a:t>
            </a:r>
            <a:r>
              <a:rPr kumimoji="1" lang="zh-CN" altLang="en-US" sz="24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通过该课程</a:t>
            </a:r>
            <a:r>
              <a:rPr kumimoji="1" lang="zh-CN" altLang="en-US" sz="24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的学习</a:t>
            </a:r>
            <a:r>
              <a:rPr kumimoji="1" lang="zh-CN" altLang="en-US" sz="24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，可以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掌握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基本的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宏观和微观电磁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理论，具备分析和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解决微波工程、光学工程问题的基本能力</a:t>
            </a:r>
            <a:r>
              <a:rPr kumimoji="1" lang="zh-CN" altLang="en-US" sz="24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，并为</a:t>
            </a:r>
            <a:r>
              <a:rPr kumimoji="1" lang="zh-CN" altLang="en-US" sz="24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后续的相关课程奠定必要</a:t>
            </a:r>
            <a:r>
              <a:rPr kumimoji="1" lang="zh-CN" altLang="en-US" sz="24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的电磁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理论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基础</a:t>
            </a:r>
            <a:r>
              <a:rPr kumimoji="1" lang="en-US" altLang="zh-CN" sz="24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.</a:t>
            </a:r>
            <a:endParaRPr kumimoji="1" lang="zh-CN" altLang="en-US" sz="2400" b="1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55235" y="636954"/>
            <a:ext cx="7529512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课程内涵－</a:t>
            </a:r>
            <a:r>
              <a:rPr lang="zh-CN" altLang="zh-CN" b="1" dirty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什么是</a:t>
            </a:r>
            <a:r>
              <a:rPr lang="zh-CN" altLang="en-US" b="1" dirty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电磁场理论？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3384" y="5005754"/>
            <a:ext cx="75713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本课程的电磁场理论</a:t>
            </a:r>
            <a:endParaRPr lang="en-US" altLang="zh-CN" sz="2800" dirty="0" smtClean="0"/>
          </a:p>
          <a:p>
            <a:r>
              <a:rPr lang="zh-CN" altLang="en-US" dirty="0"/>
              <a:t>　</a:t>
            </a:r>
            <a:r>
              <a:rPr lang="zh-CN" altLang="en-US" dirty="0" smtClean="0"/>
              <a:t>　　　　　</a:t>
            </a:r>
            <a:r>
              <a:rPr lang="zh-CN" altLang="en-US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更系统、更深入、更具体。</a:t>
            </a:r>
            <a:endParaRPr lang="zh-CN" altLang="en-US" dirty="0">
              <a:solidFill>
                <a:srgbClr val="FF0000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50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矩形 8"/>
          <p:cNvSpPr>
            <a:spLocks noChangeArrowheads="1"/>
          </p:cNvSpPr>
          <p:nvPr/>
        </p:nvSpPr>
        <p:spPr bwMode="auto">
          <a:xfrm>
            <a:off x="2595563" y="1835273"/>
            <a:ext cx="6249987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1887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年，德国科学家</a:t>
            </a:r>
            <a:r>
              <a:rPr kumimoji="1" lang="zh-CN" altLang="en-US" sz="2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赫兹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用火花隙激励一个环状天线，用另一个带隙的环状</a:t>
            </a:r>
            <a:r>
              <a:rPr kumimoji="1" lang="zh-CN" altLang="en-US" sz="2200" b="1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天线</a:t>
            </a:r>
            <a:r>
              <a:rPr kumimoji="1" lang="en-US" altLang="zh-CN" sz="2200" b="1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(10</a:t>
            </a:r>
            <a:r>
              <a:rPr kumimoji="1" lang="zh-CN" altLang="en-US" sz="2200" b="1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米</a:t>
            </a:r>
            <a:r>
              <a:rPr kumimoji="1" lang="en-US" altLang="zh-CN" sz="2200" b="1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kumimoji="1" lang="zh-CN" altLang="en-US" sz="2200" b="1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接收，同时测量出电磁波的传播速度，从实验上证实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了麦克斯韦关于电磁波存在的</a:t>
            </a:r>
            <a:r>
              <a:rPr kumimoji="1" lang="zh-CN" altLang="en-US" sz="2200" b="1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预言。</a:t>
            </a:r>
            <a:endParaRPr kumimoji="1" lang="en-US" altLang="zh-CN" sz="2200" b="1" dirty="0" smtClean="0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5000"/>
              </a:lnSpc>
            </a:pPr>
            <a:endParaRPr kumimoji="1" lang="en-US" altLang="zh-CN" sz="2200" b="1" dirty="0" smtClean="0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zh-CN" altLang="en-US" sz="2200" b="1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　这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一重要的实验</a:t>
            </a:r>
            <a:r>
              <a:rPr kumimoji="1" lang="zh-CN" altLang="en-US" sz="2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导致了后来无线电报的发明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。从此开始了电磁场理论应用与发展</a:t>
            </a:r>
            <a:r>
              <a:rPr kumimoji="1" lang="zh-CN" altLang="en-US" sz="2200" b="1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时代，</a:t>
            </a:r>
            <a:r>
              <a:rPr kumimoji="1" lang="zh-CN" altLang="en-US" sz="2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电磁学</a:t>
            </a:r>
            <a:r>
              <a:rPr kumimoji="1" lang="zh-CN" altLang="en-US" sz="2200" b="1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逐渐发展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成为当代最引人注目的学科之一。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55234" y="590062"/>
            <a:ext cx="8108828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课程</a:t>
            </a:r>
            <a:r>
              <a:rPr lang="zh-CN" altLang="en-US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意义</a:t>
            </a:r>
            <a:r>
              <a:rPr lang="zh-CN" altLang="en-US" b="1" dirty="0" smtClean="0">
                <a:solidFill>
                  <a:srgbClr val="0000CC"/>
                </a:solidFill>
                <a:latin typeface="方正舒体" pitchFamily="2" charset="-122"/>
                <a:ea typeface="方正舒体" pitchFamily="2" charset="-122"/>
              </a:rPr>
              <a:t>－</a:t>
            </a:r>
            <a:r>
              <a:rPr lang="zh-CN" altLang="en-US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电磁场</a:t>
            </a:r>
            <a:r>
              <a:rPr lang="zh-CN" altLang="en-US" b="1" dirty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理论的</a:t>
            </a:r>
            <a:r>
              <a:rPr lang="zh-CN" altLang="en-US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应用</a:t>
            </a:r>
            <a:endParaRPr lang="zh-CN" altLang="en-US" b="1" dirty="0">
              <a:solidFill>
                <a:srgbClr val="FF0000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1983" y="4871629"/>
            <a:ext cx="1981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(</a:t>
            </a:r>
            <a:r>
              <a:rPr lang="zh-CN" sz="2800" dirty="0" smtClean="0"/>
              <a:t>1857</a:t>
            </a:r>
            <a:r>
              <a:rPr lang="en-US" altLang="zh-CN" sz="2800" dirty="0" smtClean="0"/>
              <a:t>-</a:t>
            </a:r>
            <a:r>
              <a:rPr lang="zh-CN" sz="2800" dirty="0" smtClean="0"/>
              <a:t>1894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890741" y="4273751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latin typeface="黑体" pitchFamily="2" charset="-122"/>
                <a:ea typeface="黑体" pitchFamily="2" charset="-122"/>
              </a:rPr>
              <a:t>赫兹</a:t>
            </a:r>
            <a:endParaRPr lang="zh-CN" altLang="en-US" sz="2800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1270" name="Picture 6" descr="C:\Users\Zhili\Desktop\230px-Heinrich_Rudolf_Hertz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669" y="1888281"/>
            <a:ext cx="2044945" cy="22565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9"/>
          <p:cNvSpPr>
            <a:spLocks noChangeArrowheads="1"/>
          </p:cNvSpPr>
          <p:nvPr/>
        </p:nvSpPr>
        <p:spPr bwMode="auto">
          <a:xfrm>
            <a:off x="533034" y="3157538"/>
            <a:ext cx="8207375" cy="324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zh-CN" altLang="en-US" sz="22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无线电报</a:t>
            </a:r>
            <a:r>
              <a:rPr kumimoji="1" lang="en-US" altLang="zh-CN" sz="22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:</a:t>
            </a:r>
          </a:p>
          <a:p>
            <a:pPr>
              <a:lnSpc>
                <a:spcPct val="120000"/>
              </a:lnSpc>
            </a:pPr>
            <a:r>
              <a:rPr kumimoji="1" lang="en-US" altLang="zh-CN" sz="2200" b="1" dirty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    </a:t>
            </a:r>
            <a:r>
              <a:rPr kumimoji="1" lang="en-US" altLang="zh-CN" sz="2200" b="1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1895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年，意大利</a:t>
            </a:r>
            <a:r>
              <a:rPr kumimoji="1" lang="zh-CN" altLang="en-US" sz="2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马可尼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成功地进行了</a:t>
            </a:r>
            <a:r>
              <a:rPr kumimoji="1" lang="en-US" altLang="zh-CN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2.5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公里距离的无线电报传送实验。</a:t>
            </a:r>
            <a:r>
              <a:rPr kumimoji="1" lang="en-US" altLang="zh-CN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1896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年，</a:t>
            </a:r>
            <a:r>
              <a:rPr kumimoji="1" lang="zh-CN" altLang="en-US" sz="2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波波夫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进行了约</a:t>
            </a:r>
            <a:r>
              <a:rPr kumimoji="1" lang="en-US" altLang="zh-CN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250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米距离的类似试验</a:t>
            </a:r>
            <a:r>
              <a:rPr kumimoji="1" lang="en-US" altLang="zh-CN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 1899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kumimoji="1" lang="en-US" altLang="zh-CN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 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无线电报跨越英吉利海峡的试验成功；</a:t>
            </a:r>
            <a:r>
              <a:rPr kumimoji="1" lang="en-US" altLang="zh-CN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1901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年，跨越大西洋的</a:t>
            </a:r>
            <a:r>
              <a:rPr kumimoji="1" lang="en-US" altLang="zh-CN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3200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公里距离的试验成功。马可尼以其在无线电报等领域的成就，获得了</a:t>
            </a:r>
            <a:r>
              <a:rPr kumimoji="1" lang="en-US" altLang="zh-CN" sz="2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1909</a:t>
            </a:r>
            <a:r>
              <a:rPr kumimoji="1" lang="zh-CN" altLang="en-US" sz="2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年的诺贝尔物理学奖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。无线电报的发明，开始了利用电磁波时期。</a:t>
            </a:r>
          </a:p>
        </p:txBody>
      </p:sp>
      <p:sp>
        <p:nvSpPr>
          <p:cNvPr id="12293" name="Rectangle 10"/>
          <p:cNvSpPr>
            <a:spLocks noChangeArrowheads="1"/>
          </p:cNvSpPr>
          <p:nvPr/>
        </p:nvSpPr>
        <p:spPr bwMode="auto">
          <a:xfrm>
            <a:off x="519601" y="1505194"/>
            <a:ext cx="8424862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zh-CN" altLang="en-US" sz="22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有线电话</a:t>
            </a:r>
            <a:r>
              <a:rPr kumimoji="1" lang="en-US" altLang="zh-CN" sz="22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:  </a:t>
            </a:r>
          </a:p>
          <a:p>
            <a:pPr>
              <a:lnSpc>
                <a:spcPct val="120000"/>
              </a:lnSpc>
            </a:pPr>
            <a:r>
              <a:rPr kumimoji="1" lang="en-US" altLang="zh-CN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kumimoji="1" lang="en-US" altLang="zh-CN" sz="2200" b="1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1876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年，</a:t>
            </a:r>
            <a:r>
              <a:rPr kumimoji="1" lang="zh-CN" altLang="en-US" sz="2200" b="1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美国</a:t>
            </a:r>
            <a:r>
              <a:rPr kumimoji="1" lang="zh-CN" altLang="en-US" sz="2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贝尔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在美国建国</a:t>
            </a:r>
            <a:r>
              <a:rPr kumimoji="1" lang="en-US" altLang="zh-CN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100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周年博览会上展示了他所发明的有线电话。 此后，有线电话便迅速普及开来。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55234" y="590062"/>
            <a:ext cx="8108828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课程</a:t>
            </a:r>
            <a:r>
              <a:rPr lang="zh-CN" altLang="en-US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意义</a:t>
            </a:r>
            <a:r>
              <a:rPr lang="zh-CN" altLang="en-US" b="1" dirty="0" smtClean="0">
                <a:solidFill>
                  <a:srgbClr val="0000CC"/>
                </a:solidFill>
                <a:latin typeface="方正舒体" pitchFamily="2" charset="-122"/>
                <a:ea typeface="方正舒体" pitchFamily="2" charset="-122"/>
              </a:rPr>
              <a:t>－</a:t>
            </a:r>
            <a:r>
              <a:rPr lang="zh-CN" altLang="en-US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电磁场</a:t>
            </a:r>
            <a:r>
              <a:rPr lang="zh-CN" altLang="en-US" b="1" dirty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理论的</a:t>
            </a:r>
            <a:r>
              <a:rPr lang="zh-CN" altLang="en-US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应用</a:t>
            </a:r>
            <a:endParaRPr lang="zh-CN" altLang="en-US" b="1" dirty="0">
              <a:solidFill>
                <a:srgbClr val="FF0000"/>
              </a:solidFill>
              <a:latin typeface="方正舒体" pitchFamily="2" charset="-122"/>
              <a:ea typeface="方正舒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10"/>
          <p:cNvSpPr>
            <a:spLocks noChangeArrowheads="1"/>
          </p:cNvSpPr>
          <p:nvPr/>
        </p:nvSpPr>
        <p:spPr bwMode="auto">
          <a:xfrm>
            <a:off x="601664" y="1475398"/>
            <a:ext cx="7498982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zh-CN" altLang="en-US" sz="22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广播</a:t>
            </a:r>
            <a:r>
              <a:rPr kumimoji="1" lang="en-US" altLang="zh-CN" sz="22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: 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黑体" pitchFamily="49" charset="-122"/>
              </a:rPr>
              <a:t>   </a:t>
            </a:r>
            <a:r>
              <a:rPr lang="en-US" altLang="zh-CN" sz="2400" b="1" dirty="0" smtClean="0">
                <a:latin typeface="黑体" pitchFamily="49" charset="-122"/>
              </a:rPr>
              <a:t> </a:t>
            </a:r>
            <a:r>
              <a:rPr kumimoji="1" lang="en-US" altLang="zh-CN" sz="2200" b="1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1906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年，美国</a:t>
            </a:r>
            <a:r>
              <a:rPr kumimoji="1" lang="zh-CN" altLang="en-US" sz="2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费森登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用</a:t>
            </a:r>
            <a:r>
              <a:rPr kumimoji="1" lang="en-US" altLang="zh-CN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50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千赫频率发电机作发射机，用微音器接入天线实现调制，使大西洋航船上的报务员听到了他从波士顿播出的音乐</a:t>
            </a:r>
            <a:r>
              <a:rPr kumimoji="1" lang="zh-CN" altLang="en-US" sz="2200" b="1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kumimoji="1" lang="zh-CN" altLang="en-US" sz="2200" b="1" dirty="0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</a:pPr>
            <a:endParaRPr kumimoji="1" lang="en-US" altLang="zh-CN" sz="2200" b="1" dirty="0">
              <a:solidFill>
                <a:srgbClr val="000066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0000"/>
              </a:lnSpc>
            </a:pPr>
            <a:endParaRPr kumimoji="1" lang="zh-CN" altLang="en-US" sz="2200" b="1" dirty="0">
              <a:solidFill>
                <a:srgbClr val="000066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45489" y="3678481"/>
            <a:ext cx="6277341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zh-CN" sz="9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20000"/>
              </a:lnSpc>
              <a:defRPr/>
            </a:pPr>
            <a:r>
              <a:rPr kumimoji="1" lang="zh-CN" altLang="en-US" sz="22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电视</a:t>
            </a:r>
            <a:r>
              <a:rPr kumimoji="1" lang="en-US" altLang="zh-CN" sz="22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: </a:t>
            </a:r>
            <a:r>
              <a:rPr lang="en-US" altLang="zh-CN" b="1" dirty="0">
                <a:latin typeface="黑体" pitchFamily="49" charset="-122"/>
              </a:rPr>
              <a:t>   </a:t>
            </a:r>
          </a:p>
          <a:p>
            <a:pPr>
              <a:lnSpc>
                <a:spcPct val="120000"/>
              </a:lnSpc>
              <a:defRPr/>
            </a:pPr>
            <a:r>
              <a:rPr kumimoji="1" lang="en-US" altLang="zh-CN" sz="2200" b="1" dirty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   </a:t>
            </a:r>
            <a:r>
              <a:rPr kumimoji="1" lang="en-US" altLang="zh-CN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1884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年，德国</a:t>
            </a:r>
            <a:r>
              <a:rPr kumimoji="1" lang="zh-CN" altLang="en-US" sz="2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尼普科夫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提出机械扫描电视的</a:t>
            </a:r>
            <a:r>
              <a:rPr kumimoji="1" lang="zh-CN" altLang="en-US" sz="2200" b="1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设想（尼普科夫圆盘），</a:t>
            </a:r>
            <a:r>
              <a:rPr kumimoji="1" lang="en-US" altLang="zh-CN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1927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年，英国</a:t>
            </a:r>
            <a:r>
              <a:rPr kumimoji="1" lang="zh-CN" altLang="en-US" sz="2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贝尔德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成功地用电话线路把图像从伦敦传至大西洋中的船上</a:t>
            </a:r>
            <a:r>
              <a:rPr kumimoji="1" lang="zh-CN" altLang="en-US" sz="2200" b="1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。</a:t>
            </a:r>
            <a:r>
              <a:rPr kumimoji="1" lang="en-US" altLang="zh-CN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1931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kumimoji="1" lang="zh-CN" altLang="en-US" sz="2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兹沃霄金</a:t>
            </a:r>
            <a:r>
              <a:rPr kumimoji="1" lang="zh-CN" altLang="en-US" sz="2200" b="1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组装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成世界上第一个全电子电视系统。</a:t>
            </a:r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74419" y="2779957"/>
            <a:ext cx="2069734" cy="1409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3726" y="4555637"/>
            <a:ext cx="1972285" cy="1399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66957" y="672124"/>
            <a:ext cx="8108828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课程</a:t>
            </a:r>
            <a:r>
              <a:rPr lang="zh-CN" altLang="en-US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意义</a:t>
            </a:r>
            <a:r>
              <a:rPr lang="zh-CN" altLang="en-US" b="1" dirty="0" smtClean="0">
                <a:solidFill>
                  <a:srgbClr val="0000CC"/>
                </a:solidFill>
                <a:latin typeface="方正舒体" pitchFamily="2" charset="-122"/>
                <a:ea typeface="方正舒体" pitchFamily="2" charset="-122"/>
              </a:rPr>
              <a:t>－</a:t>
            </a:r>
            <a:r>
              <a:rPr lang="zh-CN" altLang="en-US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电磁场</a:t>
            </a:r>
            <a:r>
              <a:rPr lang="zh-CN" altLang="en-US" b="1" dirty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理论的</a:t>
            </a:r>
            <a:r>
              <a:rPr lang="zh-CN" altLang="en-US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应用</a:t>
            </a:r>
            <a:endParaRPr lang="zh-CN" altLang="en-US" b="1" dirty="0">
              <a:solidFill>
                <a:srgbClr val="FF0000"/>
              </a:solidFill>
              <a:latin typeface="方正舒体" pitchFamily="2" charset="-122"/>
              <a:ea typeface="方正舒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98096" y="1474910"/>
            <a:ext cx="8423275" cy="518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zh-CN" sz="10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80000"/>
              </a:lnSpc>
              <a:defRPr/>
            </a:pPr>
            <a:r>
              <a:rPr kumimoji="1" lang="zh-CN" altLang="en-US" sz="22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雷达</a:t>
            </a:r>
            <a:r>
              <a:rPr kumimoji="1" lang="en-US" altLang="zh-CN" sz="22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: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</a:p>
          <a:p>
            <a:pPr>
              <a:lnSpc>
                <a:spcPct val="130000"/>
              </a:lnSpc>
              <a:defRPr/>
            </a:pPr>
            <a:endParaRPr kumimoji="1" lang="en-US" altLang="zh-CN" sz="2000" b="1" dirty="0">
              <a:solidFill>
                <a:srgbClr val="000066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30000"/>
              </a:lnSpc>
              <a:defRPr/>
            </a:pPr>
            <a:endParaRPr kumimoji="1" lang="en-US" altLang="zh-CN" sz="2000" b="1" dirty="0">
              <a:solidFill>
                <a:srgbClr val="000066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　　</a:t>
            </a:r>
            <a:endParaRPr kumimoji="1" lang="en-US" altLang="zh-CN" sz="2000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kumimoji="1" lang="en-US" altLang="zh-CN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1936</a:t>
            </a:r>
            <a:r>
              <a:rPr kumimoji="1" lang="zh-CN" altLang="en-US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kumimoji="1" lang="zh-CN" altLang="en-US" sz="20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，英国的瓦特设计的</a:t>
            </a:r>
            <a:r>
              <a:rPr kumimoji="1" lang="zh-CN" altLang="en-US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警戒雷达</a:t>
            </a:r>
            <a:r>
              <a:rPr kumimoji="1" lang="zh-CN" altLang="en-US" sz="20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最先投入了运行。有效地警戒了来自德国的轰炸机。</a:t>
            </a:r>
            <a:r>
              <a:rPr kumimoji="1" lang="en-US" altLang="zh-CN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1938</a:t>
            </a:r>
            <a:r>
              <a:rPr kumimoji="1" lang="zh-CN" altLang="en-US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kumimoji="1" lang="zh-CN" altLang="en-US" sz="20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，美国研制成第一部能指挥火炮射击的火炮控制雷达。</a:t>
            </a:r>
            <a:r>
              <a:rPr kumimoji="1" lang="en-US" altLang="zh-CN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1940</a:t>
            </a:r>
            <a:r>
              <a:rPr kumimoji="1" lang="zh-CN" altLang="en-US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kumimoji="1" lang="zh-CN" altLang="en-US" sz="20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，多腔磁控管的发明，</a:t>
            </a:r>
            <a:r>
              <a:rPr kumimoji="1" lang="zh-CN" altLang="en-US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微波雷达</a:t>
            </a:r>
            <a:r>
              <a:rPr kumimoji="1" lang="zh-CN" altLang="en-US" sz="20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的研制成为可能。</a:t>
            </a:r>
            <a:r>
              <a:rPr kumimoji="1" lang="en-US" altLang="zh-CN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1944</a:t>
            </a:r>
            <a:r>
              <a:rPr kumimoji="1" lang="zh-CN" altLang="en-US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kumimoji="1" lang="zh-CN" altLang="en-US" sz="20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，能够</a:t>
            </a:r>
            <a:r>
              <a:rPr kumimoji="1" lang="zh-CN" altLang="en-US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自动跟踪</a:t>
            </a:r>
            <a:r>
              <a:rPr kumimoji="1" lang="zh-CN" altLang="en-US" sz="20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飞机的</a:t>
            </a:r>
            <a:r>
              <a:rPr kumimoji="1" lang="zh-CN" altLang="en-US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雷达</a:t>
            </a:r>
            <a:r>
              <a:rPr kumimoji="1" lang="zh-CN" altLang="en-US" sz="20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研制成功。</a:t>
            </a:r>
            <a:r>
              <a:rPr kumimoji="1" lang="en-US" altLang="zh-CN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1945</a:t>
            </a:r>
            <a:r>
              <a:rPr kumimoji="1" lang="zh-CN" altLang="en-US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kumimoji="1" lang="zh-CN" altLang="en-US" sz="20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，能消除背景干扰显示运动目标的</a:t>
            </a:r>
            <a:r>
              <a:rPr kumimoji="1" lang="zh-CN" altLang="en-US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显示技术</a:t>
            </a:r>
            <a:r>
              <a:rPr kumimoji="1" lang="zh-CN" altLang="en-US" sz="20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的发明</a:t>
            </a:r>
            <a:r>
              <a:rPr kumimoji="1" lang="en-US" altLang="zh-CN" sz="20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1" lang="zh-CN" altLang="en-US" sz="20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使雷达更加完善。在整个第二次世界大战期间</a:t>
            </a:r>
            <a:r>
              <a:rPr kumimoji="1" lang="en-US" altLang="zh-CN" sz="20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1" lang="zh-CN" altLang="en-US" sz="20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雷达成了电磁场理论最活跃的部分。</a:t>
            </a: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4109" y="808892"/>
            <a:ext cx="1998987" cy="134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6196" y="2327153"/>
            <a:ext cx="29146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39686" y="2403719"/>
            <a:ext cx="46767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55234" y="590062"/>
            <a:ext cx="8108828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课程</a:t>
            </a:r>
            <a:r>
              <a:rPr lang="zh-CN" altLang="en-US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意义</a:t>
            </a:r>
            <a:r>
              <a:rPr lang="zh-CN" altLang="en-US" b="1" dirty="0" smtClean="0">
                <a:solidFill>
                  <a:srgbClr val="0000CC"/>
                </a:solidFill>
                <a:latin typeface="方正舒体" pitchFamily="2" charset="-122"/>
                <a:ea typeface="方正舒体" pitchFamily="2" charset="-122"/>
              </a:rPr>
              <a:t>－</a:t>
            </a:r>
            <a:r>
              <a:rPr lang="zh-CN" altLang="en-US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电磁场</a:t>
            </a:r>
            <a:r>
              <a:rPr lang="zh-CN" altLang="en-US" b="1" dirty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理论的</a:t>
            </a:r>
            <a:r>
              <a:rPr lang="zh-CN" altLang="en-US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应用</a:t>
            </a:r>
            <a:endParaRPr lang="zh-CN" altLang="en-US" b="1" dirty="0">
              <a:solidFill>
                <a:srgbClr val="FF0000"/>
              </a:solidFill>
              <a:latin typeface="方正舒体" pitchFamily="2" charset="-122"/>
              <a:ea typeface="方正舒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430214" y="1520825"/>
            <a:ext cx="842071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zh-CN" altLang="en-US" sz="22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卫星通信</a:t>
            </a:r>
            <a:r>
              <a:rPr kumimoji="1" lang="zh-CN" altLang="en-US" sz="2200" b="1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技术</a:t>
            </a:r>
            <a:endParaRPr kumimoji="1" lang="en-US" altLang="zh-CN" sz="2200" b="1" dirty="0" smtClean="0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90000"/>
              </a:lnSpc>
            </a:pPr>
            <a:endParaRPr kumimoji="1" lang="en-US" altLang="zh-CN" sz="2200" b="1" dirty="0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kumimoji="1" lang="en-US" altLang="zh-CN" sz="2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1958</a:t>
            </a:r>
            <a:r>
              <a:rPr kumimoji="1" lang="zh-CN" altLang="en-US" sz="2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kumimoji="1" lang="en-US" altLang="zh-CN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 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美国发射低轨的</a:t>
            </a:r>
          </a:p>
          <a:p>
            <a:pPr>
              <a:lnSpc>
                <a:spcPct val="130000"/>
              </a:lnSpc>
            </a:pP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“斯科尔”卫星成功</a:t>
            </a:r>
            <a:r>
              <a:rPr kumimoji="1" lang="en-US" altLang="zh-CN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这是第一颗</a:t>
            </a:r>
          </a:p>
          <a:p>
            <a:pPr>
              <a:lnSpc>
                <a:spcPct val="130000"/>
              </a:lnSpc>
            </a:pP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用于通信的试验卫星。</a:t>
            </a:r>
            <a:r>
              <a:rPr kumimoji="1" lang="en-US" altLang="zh-CN" sz="2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1964</a:t>
            </a:r>
            <a:r>
              <a:rPr kumimoji="1" lang="zh-CN" altLang="en-US" sz="2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kumimoji="1" lang="en-US" altLang="zh-CN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</a:t>
            </a:r>
          </a:p>
          <a:p>
            <a:pPr>
              <a:lnSpc>
                <a:spcPct val="130000"/>
              </a:lnSpc>
            </a:pP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借助定点同步通信卫星首次实</a:t>
            </a:r>
          </a:p>
          <a:p>
            <a:pPr>
              <a:lnSpc>
                <a:spcPct val="130000"/>
              </a:lnSpc>
            </a:pP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现了美、 欧、非三大洲的通信和电视转播。</a:t>
            </a:r>
            <a:r>
              <a:rPr kumimoji="1" lang="en-US" altLang="zh-CN" sz="2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1965</a:t>
            </a:r>
            <a:r>
              <a:rPr kumimoji="1" lang="zh-CN" altLang="en-US" sz="2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kumimoji="1" lang="en-US" altLang="zh-CN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第一颗商用定点同步卫星投入运行。</a:t>
            </a:r>
            <a:r>
              <a:rPr kumimoji="1" lang="en-US" altLang="zh-CN" sz="2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1969</a:t>
            </a:r>
            <a:r>
              <a:rPr kumimoji="1" lang="zh-CN" altLang="en-US" sz="2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kumimoji="1" lang="en-US" altLang="zh-CN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 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大西洋、太平洋和印度洋上空均已有定点同步通信卫星</a:t>
            </a:r>
            <a:r>
              <a:rPr kumimoji="1" lang="en-US" altLang="zh-CN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卫星地球站已遍布世界各国，这些卫星地球站又和本国或本地区的通信网接通。卫星通信经历</a:t>
            </a:r>
            <a:r>
              <a:rPr kumimoji="1" lang="en-US" altLang="zh-CN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年的发展，终趋于成熟</a:t>
            </a:r>
            <a:r>
              <a:rPr kumimoji="1" lang="zh-CN" altLang="en-US" sz="2200" b="1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。</a:t>
            </a:r>
            <a:r>
              <a:rPr kumimoji="1" lang="en-US" altLang="zh-CN" sz="2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1969</a:t>
            </a:r>
            <a:r>
              <a:rPr kumimoji="1" lang="zh-CN" altLang="en-US" sz="2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kumimoji="1" lang="zh-CN" altLang="en-US" sz="2200" b="1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中国发射第一颗人造地球卫星－</a:t>
            </a:r>
            <a:r>
              <a:rPr kumimoji="1" lang="zh-CN" altLang="en-US" sz="2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东方红１号</a:t>
            </a:r>
            <a:r>
              <a:rPr kumimoji="1" lang="zh-CN" altLang="en-US" sz="2200" b="1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kumimoji="1" lang="zh-CN" altLang="en-US" sz="22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55234" y="590062"/>
            <a:ext cx="8108828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课程</a:t>
            </a:r>
            <a:r>
              <a:rPr lang="zh-CN" altLang="en-US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意义</a:t>
            </a:r>
            <a:r>
              <a:rPr lang="zh-CN" altLang="en-US" b="1" dirty="0" smtClean="0">
                <a:solidFill>
                  <a:srgbClr val="0000CC"/>
                </a:solidFill>
                <a:latin typeface="方正舒体" pitchFamily="2" charset="-122"/>
                <a:ea typeface="方正舒体" pitchFamily="2" charset="-122"/>
              </a:rPr>
              <a:t>－</a:t>
            </a:r>
            <a:r>
              <a:rPr lang="zh-CN" altLang="en-US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电磁场</a:t>
            </a:r>
            <a:r>
              <a:rPr lang="zh-CN" altLang="en-US" b="1" dirty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理论的</a:t>
            </a:r>
            <a:r>
              <a:rPr lang="zh-CN" altLang="en-US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应用</a:t>
            </a:r>
            <a:endParaRPr lang="zh-CN" altLang="en-US" b="1" dirty="0">
              <a:solidFill>
                <a:srgbClr val="FF0000"/>
              </a:solidFill>
              <a:latin typeface="方正舒体" pitchFamily="2" charset="-122"/>
              <a:ea typeface="方正舒体" pitchFamily="2" charset="-122"/>
            </a:endParaRPr>
          </a:p>
        </p:txBody>
      </p:sp>
      <p:pic>
        <p:nvPicPr>
          <p:cNvPr id="15367" name="Picture 7" descr="C:\Users\Zhili\Desktop\u=1875183721,336346815&amp;fm=51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4852" y="1687615"/>
            <a:ext cx="2124440" cy="20938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342049" y="1627434"/>
            <a:ext cx="5472597" cy="392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zh-CN" altLang="en-US" sz="22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卫星定位技术</a:t>
            </a:r>
            <a:endParaRPr kumimoji="1" lang="en-US" altLang="zh-CN" sz="2200" b="1" dirty="0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kumimoji="1" lang="en-US" altLang="zh-CN" sz="2200" b="1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1957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年卫星发射成功后，人们试图将雷达引入卫星，实现以卫星为基地对地球表面及近地空间目标的定位和导航。</a:t>
            </a:r>
            <a:r>
              <a:rPr kumimoji="1" lang="en-US" altLang="zh-CN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1958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年底，美国开始研究实施这一计划，于</a:t>
            </a:r>
            <a:r>
              <a:rPr kumimoji="1" lang="en-US" altLang="zh-CN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1964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年研究成功子午仪卫星导航系统。</a:t>
            </a:r>
            <a:r>
              <a:rPr kumimoji="1" lang="en-US" altLang="zh-CN" sz="2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1973</a:t>
            </a:r>
            <a:r>
              <a:rPr kumimoji="1" lang="zh-CN" altLang="en-US" sz="2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美国提出了由</a:t>
            </a:r>
            <a:r>
              <a:rPr kumimoji="1" lang="en-US" altLang="zh-CN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24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颗卫星组成的实用系统新方案，即</a:t>
            </a:r>
            <a:r>
              <a:rPr kumimoji="1" lang="en-US" altLang="zh-CN" sz="2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GPS</a:t>
            </a:r>
            <a:r>
              <a:rPr kumimoji="1" lang="zh-CN" altLang="en-US" sz="2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计划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。</a:t>
            </a:r>
            <a:r>
              <a:rPr kumimoji="1" lang="en-US" altLang="zh-CN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1990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年最终的</a:t>
            </a:r>
            <a:r>
              <a:rPr kumimoji="1" lang="en-US" altLang="zh-CN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GPS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方案是由</a:t>
            </a:r>
            <a:r>
              <a:rPr kumimoji="1" lang="en-US" altLang="zh-CN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21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颗工作卫星和</a:t>
            </a:r>
            <a:r>
              <a:rPr kumimoji="1" lang="en-US" altLang="zh-CN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颗在轨备用卫星组成</a:t>
            </a:r>
            <a:r>
              <a:rPr kumimoji="1" lang="zh-CN" altLang="en-US" sz="2200" b="1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kumimoji="1" lang="zh-CN" altLang="en-US" sz="2200" b="1" dirty="0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5352" y="2977662"/>
            <a:ext cx="3021375" cy="2510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55234" y="590062"/>
            <a:ext cx="8108828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课程</a:t>
            </a:r>
            <a:r>
              <a:rPr lang="zh-CN" altLang="en-US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意义</a:t>
            </a:r>
            <a:r>
              <a:rPr lang="zh-CN" altLang="en-US" b="1" dirty="0" smtClean="0">
                <a:solidFill>
                  <a:srgbClr val="0000CC"/>
                </a:solidFill>
                <a:latin typeface="方正舒体" pitchFamily="2" charset="-122"/>
                <a:ea typeface="方正舒体" pitchFamily="2" charset="-122"/>
              </a:rPr>
              <a:t>－</a:t>
            </a:r>
            <a:r>
              <a:rPr lang="zh-CN" altLang="en-US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电磁场</a:t>
            </a:r>
            <a:r>
              <a:rPr lang="zh-CN" altLang="en-US" b="1" dirty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理论的</a:t>
            </a:r>
            <a:r>
              <a:rPr lang="zh-CN" altLang="en-US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应用</a:t>
            </a:r>
            <a:endParaRPr lang="zh-CN" altLang="en-US" b="1" dirty="0">
              <a:solidFill>
                <a:srgbClr val="FF0000"/>
              </a:solidFill>
              <a:latin typeface="方正舒体" pitchFamily="2" charset="-122"/>
              <a:ea typeface="方正舒体" pitchFamily="2" charset="-122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5792" y="1667932"/>
            <a:ext cx="1153502" cy="1012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430213" y="1359389"/>
            <a:ext cx="8713787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zh-CN" altLang="en-US" sz="22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卫星定位技术</a:t>
            </a:r>
            <a:r>
              <a:rPr kumimoji="1" lang="en-US" altLang="zh-CN" sz="2200" b="1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:  </a:t>
            </a:r>
            <a:r>
              <a:rPr kumimoji="1" lang="zh-CN" altLang="en-US" sz="2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中国</a:t>
            </a:r>
            <a:r>
              <a:rPr kumimoji="1" lang="en-US" altLang="zh-CN" sz="2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</a:t>
            </a:r>
            <a:endParaRPr kumimoji="1" lang="en-US" altLang="zh-CN" sz="22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1461844" y="5215915"/>
            <a:ext cx="5607172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</a:pPr>
            <a:endParaRPr kumimoji="1" lang="zh-CN" altLang="en-US" sz="2200" b="1" dirty="0">
              <a:solidFill>
                <a:srgbClr val="000066"/>
              </a:solidFill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2584" y="2008920"/>
            <a:ext cx="7372296" cy="400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55234" y="590062"/>
            <a:ext cx="8108828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课程</a:t>
            </a:r>
            <a:r>
              <a:rPr lang="zh-CN" altLang="en-US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意义</a:t>
            </a:r>
            <a:r>
              <a:rPr lang="zh-CN" altLang="en-US" b="1" dirty="0" smtClean="0">
                <a:solidFill>
                  <a:srgbClr val="0000CC"/>
                </a:solidFill>
                <a:latin typeface="方正舒体" pitchFamily="2" charset="-122"/>
                <a:ea typeface="方正舒体" pitchFamily="2" charset="-122"/>
              </a:rPr>
              <a:t>－</a:t>
            </a:r>
            <a:r>
              <a:rPr lang="zh-CN" altLang="en-US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电磁场</a:t>
            </a:r>
            <a:r>
              <a:rPr lang="zh-CN" altLang="en-US" b="1" dirty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理论的</a:t>
            </a:r>
            <a:r>
              <a:rPr lang="zh-CN" altLang="en-US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应用</a:t>
            </a:r>
            <a:endParaRPr lang="zh-CN" altLang="en-US" b="1" dirty="0">
              <a:solidFill>
                <a:srgbClr val="FF0000"/>
              </a:solidFill>
              <a:latin typeface="方正舒体" pitchFamily="2" charset="-122"/>
              <a:ea typeface="方正舒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1182445" y="1898650"/>
            <a:ext cx="5769340" cy="3517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zh-CN" altLang="en-US" sz="28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其它应用实例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：</a:t>
            </a:r>
            <a:endParaRPr kumimoji="1" lang="en-US" altLang="zh-CN" sz="2800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kumimoji="1" lang="zh-CN" altLang="en-US" sz="22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手机</a:t>
            </a:r>
            <a:endParaRPr kumimoji="1" lang="en-US" altLang="zh-CN" sz="2200" b="1" dirty="0" smtClean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kumimoji="1" lang="zh-CN" altLang="en-US" sz="22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波导器件</a:t>
            </a:r>
            <a:endParaRPr kumimoji="1" lang="en-US" altLang="zh-CN" sz="2200" b="1" dirty="0" smtClean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kumimoji="1" lang="zh-CN" altLang="en-US" sz="22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电磁泵，变压器，电磁炉</a:t>
            </a:r>
            <a:endParaRPr kumimoji="1" lang="en-US" altLang="zh-CN" sz="2200" b="1" dirty="0" smtClean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kumimoji="1" lang="zh-CN" altLang="en-US" sz="22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电磁兼容技术</a:t>
            </a:r>
            <a:endParaRPr kumimoji="1" lang="en-US" altLang="zh-CN" sz="2200" b="1" dirty="0" smtClean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kumimoji="1" lang="zh-CN" altLang="en-US" sz="22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电磁生物效应</a:t>
            </a:r>
            <a:endParaRPr kumimoji="1" lang="en-US" altLang="zh-CN" sz="2200" b="1" dirty="0" smtClean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kumimoji="1" lang="zh-CN" altLang="en-US" sz="22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隐身飞机，等等</a:t>
            </a:r>
            <a:endParaRPr kumimoji="1" lang="en-US" altLang="zh-CN" sz="2200" b="1" dirty="0" smtClean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</a:pPr>
            <a:r>
              <a:rPr kumimoji="1" lang="zh-CN" altLang="en-US" sz="22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。。。。。。。。</a:t>
            </a:r>
          </a:p>
          <a:p>
            <a:pPr>
              <a:lnSpc>
                <a:spcPct val="150000"/>
              </a:lnSpc>
            </a:pPr>
            <a:endParaRPr kumimoji="1" lang="zh-CN" altLang="en-US" sz="2200" b="1" dirty="0" smtClean="0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30000"/>
              </a:lnSpc>
            </a:pPr>
            <a:endParaRPr kumimoji="1" lang="en-US" altLang="zh-CN" sz="2200" b="1" dirty="0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43510" y="672124"/>
            <a:ext cx="8108828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课程</a:t>
            </a:r>
            <a:r>
              <a:rPr lang="zh-CN" altLang="en-US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意义</a:t>
            </a:r>
            <a:r>
              <a:rPr lang="zh-CN" altLang="en-US" b="1" dirty="0" smtClean="0">
                <a:solidFill>
                  <a:srgbClr val="0000CC"/>
                </a:solidFill>
                <a:latin typeface="方正舒体" pitchFamily="2" charset="-122"/>
                <a:ea typeface="方正舒体" pitchFamily="2" charset="-122"/>
              </a:rPr>
              <a:t>－</a:t>
            </a:r>
            <a:r>
              <a:rPr lang="zh-CN" altLang="en-US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电磁场</a:t>
            </a:r>
            <a:r>
              <a:rPr lang="zh-CN" altLang="en-US" b="1" dirty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理论的</a:t>
            </a:r>
            <a:r>
              <a:rPr lang="zh-CN" altLang="en-US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应用</a:t>
            </a:r>
            <a:endParaRPr lang="zh-CN" altLang="en-US" b="1" dirty="0">
              <a:solidFill>
                <a:srgbClr val="FF0000"/>
              </a:solidFill>
              <a:latin typeface="方正舒体" pitchFamily="2" charset="-122"/>
              <a:ea typeface="方正舒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434740" y="778244"/>
            <a:ext cx="180850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6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2" charset="-122"/>
                <a:ea typeface="黑体" pitchFamily="2" charset="-122"/>
              </a:rPr>
              <a:t>绪   </a:t>
            </a:r>
            <a:r>
              <a:rPr lang="zh-CN" altLang="en-US" sz="36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2" charset="-122"/>
                <a:ea typeface="黑体" pitchFamily="2" charset="-122"/>
              </a:rPr>
              <a:t>论</a:t>
            </a:r>
            <a:endParaRPr lang="zh-CN" altLang="en-US" sz="36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1590187" y="1770185"/>
            <a:ext cx="6299443" cy="37856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>
                <a:ln w="1905"/>
                <a:solidFill>
                  <a:srgbClr val="0000CC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b="1" dirty="0" smtClean="0">
                <a:ln w="1905"/>
                <a:solidFill>
                  <a:srgbClr val="0000CC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幼圆" pitchFamily="49" charset="-122"/>
                <a:ea typeface="幼圆" pitchFamily="49" charset="-122"/>
              </a:rPr>
              <a:t>课程内涵</a:t>
            </a:r>
            <a:endParaRPr lang="zh-CN" altLang="zh-CN" b="1" dirty="0">
              <a:ln w="1905"/>
              <a:solidFill>
                <a:srgbClr val="0000CC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n w="1905"/>
                <a:solidFill>
                  <a:srgbClr val="0000CC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幼圆" pitchFamily="49" charset="-122"/>
                <a:ea typeface="幼圆" pitchFamily="49" charset="-122"/>
              </a:rPr>
              <a:t> 课程意义</a:t>
            </a:r>
            <a:endParaRPr lang="zh-CN" altLang="zh-CN" b="1" dirty="0" smtClean="0">
              <a:ln w="1905"/>
              <a:solidFill>
                <a:srgbClr val="0000CC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 dirty="0" smtClean="0">
                <a:ln w="1905"/>
                <a:solidFill>
                  <a:srgbClr val="0000CC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b="1" dirty="0" smtClean="0">
                <a:ln w="1905"/>
                <a:solidFill>
                  <a:srgbClr val="0000CC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幼圆" pitchFamily="49" charset="-122"/>
                <a:ea typeface="幼圆" pitchFamily="49" charset="-122"/>
              </a:rPr>
              <a:t>课程</a:t>
            </a:r>
            <a:r>
              <a:rPr lang="zh-CN" altLang="zh-CN" b="1" dirty="0" smtClean="0">
                <a:ln w="1905"/>
                <a:solidFill>
                  <a:srgbClr val="0000CC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幼圆" pitchFamily="49" charset="-122"/>
                <a:ea typeface="幼圆" pitchFamily="49" charset="-122"/>
              </a:rPr>
              <a:t>目的</a:t>
            </a:r>
            <a:r>
              <a:rPr lang="zh-CN" altLang="en-US" b="1" dirty="0" smtClean="0">
                <a:ln w="1905"/>
                <a:solidFill>
                  <a:srgbClr val="0000CC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幼圆" pitchFamily="49" charset="-122"/>
                <a:ea typeface="幼圆" pitchFamily="49" charset="-122"/>
              </a:rPr>
              <a:t>与</a:t>
            </a:r>
            <a:r>
              <a:rPr lang="zh-CN" altLang="zh-CN" b="1" dirty="0" smtClean="0">
                <a:ln w="1905"/>
                <a:solidFill>
                  <a:srgbClr val="0000CC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幼圆" pitchFamily="49" charset="-122"/>
                <a:ea typeface="幼圆" pitchFamily="49" charset="-122"/>
              </a:rPr>
              <a:t>任务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n w="1905"/>
                <a:solidFill>
                  <a:srgbClr val="0000CC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幼圆" pitchFamily="49" charset="-122"/>
                <a:ea typeface="幼圆" pitchFamily="49" charset="-122"/>
              </a:rPr>
              <a:t> 课程</a:t>
            </a:r>
            <a:r>
              <a:rPr lang="zh-CN" altLang="zh-CN" b="1" dirty="0" smtClean="0">
                <a:ln w="1905"/>
                <a:solidFill>
                  <a:srgbClr val="0000CC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幼圆" pitchFamily="49" charset="-122"/>
                <a:ea typeface="幼圆" pitchFamily="49" charset="-122"/>
              </a:rPr>
              <a:t>主要</a:t>
            </a:r>
            <a:r>
              <a:rPr lang="zh-CN" altLang="zh-CN" b="1" dirty="0">
                <a:ln w="1905"/>
                <a:solidFill>
                  <a:srgbClr val="0000CC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幼圆" pitchFamily="49" charset="-122"/>
                <a:ea typeface="幼圆" pitchFamily="49" charset="-122"/>
              </a:rPr>
              <a:t>内容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 dirty="0" smtClean="0">
                <a:ln w="1905"/>
                <a:solidFill>
                  <a:srgbClr val="0000CC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b="1" dirty="0" smtClean="0">
                <a:ln w="1905"/>
                <a:solidFill>
                  <a:srgbClr val="0000CC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幼圆" pitchFamily="49" charset="-122"/>
                <a:ea typeface="幼圆" pitchFamily="49" charset="-122"/>
              </a:rPr>
              <a:t>若干</a:t>
            </a:r>
            <a:r>
              <a:rPr lang="zh-CN" altLang="zh-CN" b="1" dirty="0" smtClean="0">
                <a:ln w="1905"/>
                <a:solidFill>
                  <a:srgbClr val="0000CC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幼圆" pitchFamily="49" charset="-122"/>
                <a:ea typeface="幼圆" pitchFamily="49" charset="-122"/>
              </a:rPr>
              <a:t>相关问题</a:t>
            </a:r>
            <a:endParaRPr lang="zh-CN" altLang="zh-CN" b="1" dirty="0">
              <a:ln w="1905"/>
              <a:solidFill>
                <a:srgbClr val="0000CC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22351" y="1148301"/>
            <a:ext cx="7563775" cy="4751521"/>
            <a:chOff x="1980" y="4320"/>
            <a:chExt cx="7200" cy="4523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b="12174"/>
            <a:stretch>
              <a:fillRect/>
            </a:stretch>
          </p:blipFill>
          <p:spPr bwMode="auto">
            <a:xfrm>
              <a:off x="1980" y="4320"/>
              <a:ext cx="7200" cy="4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 flipV="1">
              <a:off x="5400" y="5660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V="1">
              <a:off x="5580" y="5648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5760" y="5648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5940" y="5648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5220" y="5648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6300" y="5660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6480" y="5648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6120" y="5648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3690521" y="584245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喷墨打印机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todayifoundout.com/wp-content/uploads/2010/08/microwave_02_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8605" y="1307327"/>
            <a:ext cx="6934200" cy="4778811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3897255" y="584245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微波炉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97255" y="584245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隐身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97255" y="584245"/>
            <a:ext cx="9092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WLAN</a:t>
            </a:r>
            <a:endParaRPr kumimoji="1" lang="zh-CN" altLang="en-US" sz="2800" b="1" dirty="0" smtClean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051" y="1480282"/>
            <a:ext cx="2519224" cy="335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61374" y="1448477"/>
            <a:ext cx="2516312" cy="334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2282" y="1456427"/>
            <a:ext cx="2956406" cy="331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9" name="Rectangle 9"/>
          <p:cNvSpPr>
            <a:spLocks noChangeArrowheads="1"/>
          </p:cNvSpPr>
          <p:nvPr/>
        </p:nvSpPr>
        <p:spPr bwMode="auto">
          <a:xfrm>
            <a:off x="390525" y="482600"/>
            <a:ext cx="7529513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3. </a:t>
            </a:r>
            <a:r>
              <a:rPr lang="zh-CN" altLang="en-US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课程</a:t>
            </a:r>
            <a:r>
              <a:rPr lang="zh-CN" altLang="zh-CN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目的和任务</a:t>
            </a:r>
            <a:endParaRPr lang="zh-CN" altLang="en-US" b="1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413971" y="1100015"/>
            <a:ext cx="8155598" cy="5268913"/>
          </a:xfrm>
        </p:spPr>
        <p:txBody>
          <a:bodyPr/>
          <a:lstStyle/>
          <a:p>
            <a:pPr eaLnBrk="1" hangingPunct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zh-CN" altLang="en-US" sz="2800" b="1" kern="1200" dirty="0" smtClean="0">
                <a:solidFill>
                  <a:srgbClr val="FF0000"/>
                </a:solidFill>
                <a:latin typeface="+mj-ea"/>
                <a:ea typeface="+mj-ea"/>
              </a:rPr>
              <a:t>目的：</a:t>
            </a:r>
            <a:endParaRPr lang="en-US" altLang="zh-CN" sz="2800" b="1" kern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kumimoji="1" lang="zh-CN" altLang="zh-CN" sz="2200" b="1" kern="1200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主要讲授电磁场与电磁波的</a:t>
            </a:r>
            <a:r>
              <a:rPr kumimoji="1" lang="zh-CN" altLang="zh-CN" sz="2200" b="1" kern="1200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基础知识</a:t>
            </a:r>
            <a:r>
              <a:rPr kumimoji="1" lang="zh-CN" altLang="zh-CN" sz="2200" b="1" kern="1200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、</a:t>
            </a:r>
            <a:r>
              <a:rPr kumimoji="1" lang="zh-CN" altLang="zh-CN" sz="2200" b="1" kern="1200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基本规律</a:t>
            </a:r>
            <a:r>
              <a:rPr kumimoji="1" lang="zh-CN" altLang="zh-CN" sz="2200" b="1" kern="1200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、</a:t>
            </a:r>
            <a:r>
              <a:rPr kumimoji="1" lang="zh-CN" altLang="zh-CN" sz="2200" b="1" kern="1200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分析方法</a:t>
            </a:r>
            <a:r>
              <a:rPr kumimoji="1" lang="zh-CN" altLang="zh-CN" sz="2200" b="1" kern="1200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以及</a:t>
            </a:r>
            <a:r>
              <a:rPr kumimoji="1" lang="zh-CN" altLang="zh-CN" sz="2200" b="1" kern="1200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典型应用</a:t>
            </a:r>
            <a:r>
              <a:rPr kumimoji="1" lang="zh-CN" altLang="zh-CN" sz="2200" b="1" kern="1200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，为后续相关课程奠定</a:t>
            </a:r>
            <a:r>
              <a:rPr kumimoji="1" lang="zh-CN" altLang="en-US" sz="2200" b="1" kern="1200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坚实的</a:t>
            </a:r>
            <a:r>
              <a:rPr kumimoji="1" lang="zh-CN" altLang="zh-CN" sz="2200" b="1" kern="1200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电磁场理论基础</a:t>
            </a:r>
            <a:r>
              <a:rPr kumimoji="1" lang="zh-CN" altLang="zh-CN" sz="2200" b="1" kern="1200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kumimoji="1" lang="en-US" altLang="zh-CN" sz="2200" b="1" kern="1200" dirty="0" smtClean="0">
              <a:solidFill>
                <a:srgbClr val="000066"/>
              </a:solidFill>
              <a:latin typeface="幼圆" pitchFamily="49" charset="-122"/>
              <a:ea typeface="幼圆" pitchFamily="49" charset="-122"/>
            </a:endParaRPr>
          </a:p>
          <a:p>
            <a:pPr eaLnBrk="1" hangingPunct="1">
              <a:spcBef>
                <a:spcPts val="1800"/>
              </a:spcBef>
              <a:buFont typeface="Wingdings" pitchFamily="2" charset="2"/>
              <a:buNone/>
              <a:defRPr/>
            </a:pPr>
            <a:r>
              <a:rPr lang="zh-CN" altLang="en-US" sz="2800" b="1" kern="1200" dirty="0" smtClean="0">
                <a:solidFill>
                  <a:srgbClr val="FF0000"/>
                </a:solidFill>
                <a:latin typeface="+mj-ea"/>
                <a:ea typeface="+mj-ea"/>
              </a:rPr>
              <a:t>任务：</a:t>
            </a:r>
            <a:endParaRPr lang="en-US" altLang="zh-CN" sz="2800" b="1" kern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kumimoji="1" lang="zh-CN" altLang="zh-CN" sz="2200" b="1" kern="1200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掌握静态与时变</a:t>
            </a:r>
            <a:r>
              <a:rPr kumimoji="1" lang="zh-CN" altLang="zh-CN" sz="2200" b="1" kern="1200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电磁场</a:t>
            </a:r>
            <a:r>
              <a:rPr kumimoji="1" lang="zh-CN" altLang="en-US" sz="2200" b="1" kern="1200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、</a:t>
            </a:r>
            <a:r>
              <a:rPr kumimoji="1" lang="zh-CN" altLang="zh-CN" sz="2200" b="1" kern="1200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电磁能</a:t>
            </a:r>
            <a:r>
              <a:rPr kumimoji="1" lang="zh-CN" altLang="en-US" sz="2200" b="1" kern="1200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kumimoji="1" lang="zh-CN" altLang="zh-CN" sz="2200" b="1" kern="1200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以及</a:t>
            </a:r>
            <a:r>
              <a:rPr kumimoji="1" lang="zh-CN" altLang="zh-CN" sz="2200" b="1" kern="1200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电磁辐射与电磁波</a:t>
            </a:r>
            <a:r>
              <a:rPr kumimoji="1" lang="zh-CN" altLang="zh-CN" sz="2200" b="1" kern="1200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等的</a:t>
            </a:r>
            <a:r>
              <a:rPr kumimoji="1" lang="zh-CN" altLang="zh-CN" sz="2200" b="1" kern="1200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基本性质和基本规律</a:t>
            </a:r>
            <a:r>
              <a:rPr kumimoji="1" lang="zh-CN" altLang="en-US" sz="2200" b="1" kern="1200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kumimoji="1" lang="en-US" altLang="zh-CN" sz="2200" b="1" kern="1200" dirty="0" smtClean="0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kumimoji="1" lang="zh-CN" altLang="zh-CN" sz="2200" b="1" kern="1200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学会</a:t>
            </a:r>
            <a:r>
              <a:rPr kumimoji="1" lang="zh-CN" altLang="zh-CN" sz="2200" b="1" kern="1200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电磁场与电磁波问题的基本分析方法</a:t>
            </a:r>
            <a:r>
              <a:rPr kumimoji="1" lang="zh-CN" altLang="zh-CN" sz="2200" b="1" kern="1200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，具有从场的角度分析和计算一些典型电磁场边值问题的能力</a:t>
            </a:r>
            <a:r>
              <a:rPr kumimoji="1" lang="zh-CN" altLang="en-US" sz="2200" b="1" kern="1200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kumimoji="1" lang="en-US" altLang="zh-CN" sz="2200" b="1" kern="1200" dirty="0" smtClean="0">
              <a:solidFill>
                <a:srgbClr val="000066"/>
              </a:solidFill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kumimoji="1" lang="zh-CN" altLang="zh-CN" sz="2200" b="1" kern="1200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能够分析和计算平面</a:t>
            </a:r>
            <a:r>
              <a:rPr kumimoji="1" lang="zh-CN" altLang="zh-CN" sz="2200" b="1" kern="1200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电磁波在无界空间以及波导中的</a:t>
            </a:r>
            <a:r>
              <a:rPr kumimoji="1" lang="zh-CN" altLang="zh-CN" sz="2200" b="1" kern="1200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传播特性</a:t>
            </a:r>
            <a:endParaRPr kumimoji="1" lang="en-US" altLang="zh-CN" sz="2200" b="1" kern="1200" dirty="0" smtClean="0">
              <a:solidFill>
                <a:srgbClr val="000066"/>
              </a:solidFill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kumimoji="1" lang="zh-CN" altLang="zh-CN" sz="2200" b="1" kern="1200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了解电磁场与电磁波知识的一些</a:t>
            </a:r>
            <a:r>
              <a:rPr kumimoji="1" lang="zh-CN" altLang="zh-CN" sz="2200" b="1" kern="1200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典型应用</a:t>
            </a:r>
            <a:r>
              <a:rPr kumimoji="1" lang="zh-CN" altLang="en-US" sz="2200" b="1" kern="1200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（天线）。</a:t>
            </a:r>
            <a:endParaRPr kumimoji="1" lang="zh-CN" altLang="en-US" sz="2200" b="1" kern="1200" dirty="0" smtClean="0">
              <a:solidFill>
                <a:srgbClr val="000066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9" name="Rectangle 9"/>
          <p:cNvSpPr>
            <a:spLocks noChangeArrowheads="1"/>
          </p:cNvSpPr>
          <p:nvPr/>
        </p:nvSpPr>
        <p:spPr bwMode="auto">
          <a:xfrm>
            <a:off x="390525" y="482600"/>
            <a:ext cx="7529513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>
                <a:solidFill>
                  <a:srgbClr val="0000CC"/>
                </a:solidFill>
                <a:latin typeface="Arial" charset="0"/>
              </a:rPr>
              <a:t>4. </a:t>
            </a:r>
            <a:r>
              <a:rPr lang="zh-CN" altLang="en-US" b="1" dirty="0">
                <a:solidFill>
                  <a:srgbClr val="0000CC"/>
                </a:solidFill>
                <a:latin typeface="Arial" charset="0"/>
              </a:rPr>
              <a:t>本课程的</a:t>
            </a:r>
            <a:r>
              <a:rPr lang="zh-CN" altLang="zh-CN" b="1" dirty="0">
                <a:solidFill>
                  <a:srgbClr val="0000CC"/>
                </a:solidFill>
                <a:latin typeface="Arial" charset="0"/>
              </a:rPr>
              <a:t>主要内容</a:t>
            </a:r>
            <a:endParaRPr lang="zh-CN" altLang="en-US" b="1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20483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2048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4131" y="1079255"/>
            <a:ext cx="7072312" cy="487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4452938" y="5619750"/>
            <a:ext cx="4286250" cy="8302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zh-CN" sz="2400" b="1" dirty="0">
                <a:solidFill>
                  <a:srgbClr val="8E5010"/>
                </a:solidFill>
              </a:rPr>
              <a:t>课堂讲授</a:t>
            </a:r>
            <a:r>
              <a:rPr lang="zh-CN" altLang="en-US" sz="2400" b="1" dirty="0">
                <a:solidFill>
                  <a:srgbClr val="8E5010"/>
                </a:solidFill>
              </a:rPr>
              <a:t>为主</a:t>
            </a:r>
            <a:r>
              <a:rPr lang="zh-CN" altLang="zh-CN" sz="2400" b="1" dirty="0">
                <a:solidFill>
                  <a:srgbClr val="8E5010"/>
                </a:solidFill>
              </a:rPr>
              <a:t>，</a:t>
            </a:r>
            <a:r>
              <a:rPr lang="zh-CN" altLang="en-US" sz="2400" b="1" dirty="0">
                <a:solidFill>
                  <a:srgbClr val="8E5010"/>
                </a:solidFill>
              </a:rPr>
              <a:t>辅以仿真实验，并</a:t>
            </a:r>
            <a:r>
              <a:rPr lang="zh-CN" altLang="zh-CN" sz="2400" b="1" dirty="0">
                <a:solidFill>
                  <a:srgbClr val="8E5010"/>
                </a:solidFill>
              </a:rPr>
              <a:t>完成必要</a:t>
            </a:r>
            <a:r>
              <a:rPr lang="zh-CN" altLang="zh-CN" sz="2400" b="1" dirty="0" smtClean="0">
                <a:solidFill>
                  <a:srgbClr val="8E5010"/>
                </a:solidFill>
              </a:rPr>
              <a:t>的</a:t>
            </a:r>
            <a:r>
              <a:rPr lang="zh-CN" altLang="en-US" sz="2400" b="1" dirty="0" smtClean="0">
                <a:solidFill>
                  <a:srgbClr val="8E5010"/>
                </a:solidFill>
              </a:rPr>
              <a:t>课后</a:t>
            </a:r>
            <a:r>
              <a:rPr lang="zh-CN" altLang="zh-CN" sz="2400" b="1" dirty="0" smtClean="0">
                <a:solidFill>
                  <a:srgbClr val="8E5010"/>
                </a:solidFill>
              </a:rPr>
              <a:t>习题</a:t>
            </a:r>
            <a:r>
              <a:rPr lang="zh-CN" altLang="en-US" sz="2400" b="1" dirty="0" smtClean="0">
                <a:solidFill>
                  <a:srgbClr val="8E5010"/>
                </a:solidFill>
              </a:rPr>
              <a:t>。</a:t>
            </a:r>
            <a:endParaRPr lang="zh-CN" altLang="en-US" sz="2400" b="1" dirty="0">
              <a:solidFill>
                <a:srgbClr val="8E501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5244" y="588963"/>
            <a:ext cx="450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ea typeface="宋体" charset="-122"/>
              </a:rPr>
              <a:t>总共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ea typeface="宋体" charset="-122"/>
              </a:rPr>
              <a:t>48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ea typeface="宋体" charset="-122"/>
              </a:rPr>
              <a:t>学时（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ea typeface="宋体" charset="-122"/>
              </a:rPr>
              <a:t>44(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ea typeface="宋体" charset="-122"/>
              </a:rPr>
              <a:t>习题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ea typeface="宋体" charset="-122"/>
              </a:rPr>
              <a:t>2)+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ea typeface="宋体" charset="-122"/>
              </a:rPr>
              <a:t>实验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ea typeface="宋体" charset="-122"/>
              </a:rPr>
              <a:t>4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ea typeface="宋体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9" name="Rectangle 9"/>
          <p:cNvSpPr>
            <a:spLocks noChangeArrowheads="1"/>
          </p:cNvSpPr>
          <p:nvPr/>
        </p:nvSpPr>
        <p:spPr bwMode="auto">
          <a:xfrm>
            <a:off x="333375" y="558800"/>
            <a:ext cx="7529513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>
                <a:solidFill>
                  <a:srgbClr val="0000CC"/>
                </a:solidFill>
                <a:latin typeface="Arial" charset="0"/>
              </a:rPr>
              <a:t>5. </a:t>
            </a:r>
            <a:r>
              <a:rPr lang="zh-CN" altLang="en-US" b="1" dirty="0" smtClean="0">
                <a:solidFill>
                  <a:srgbClr val="0000CC"/>
                </a:solidFill>
                <a:latin typeface="Arial" charset="0"/>
              </a:rPr>
              <a:t>若干</a:t>
            </a:r>
            <a:r>
              <a:rPr lang="zh-CN" altLang="zh-CN" b="1" dirty="0" smtClean="0">
                <a:solidFill>
                  <a:srgbClr val="0000CC"/>
                </a:solidFill>
                <a:latin typeface="Arial" charset="0"/>
              </a:rPr>
              <a:t>相关问题</a:t>
            </a:r>
            <a:endParaRPr lang="zh-CN" altLang="en-US" b="1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0038" y="1346200"/>
            <a:ext cx="8521700" cy="551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indent="266700">
              <a:buFont typeface="Arial" charset="0"/>
              <a:buChar char="•"/>
              <a:defRPr/>
            </a:pPr>
            <a:r>
              <a:rPr kumimoji="1" lang="zh-CN" altLang="en-US" sz="2800" b="1" dirty="0">
                <a:solidFill>
                  <a:srgbClr val="0000CC"/>
                </a:solidFill>
                <a:latin typeface="+mj-ea"/>
                <a:ea typeface="+mj-ea"/>
              </a:rPr>
              <a:t>开课老师</a:t>
            </a:r>
            <a:r>
              <a:rPr kumimoji="1" lang="en-US" altLang="zh-CN" sz="2800" b="1" dirty="0">
                <a:solidFill>
                  <a:srgbClr val="0000CC"/>
                </a:solidFill>
                <a:ea typeface="华文仿宋" pitchFamily="2" charset="-122"/>
              </a:rPr>
              <a:t>:</a:t>
            </a:r>
            <a:r>
              <a:rPr kumimoji="1" lang="en-US" altLang="zh-CN" sz="2800" b="1" dirty="0">
                <a:solidFill>
                  <a:srgbClr val="FF0000"/>
                </a:solidFill>
                <a:ea typeface="华文仿宋" pitchFamily="2" charset="-122"/>
              </a:rPr>
              <a:t>    </a:t>
            </a:r>
            <a:r>
              <a:rPr kumimoji="1" lang="en-US" altLang="zh-CN" sz="2800" b="1" dirty="0" smtClean="0">
                <a:solidFill>
                  <a:srgbClr val="FF0000"/>
                </a:solidFill>
                <a:ea typeface="华文仿宋" pitchFamily="2" charset="-122"/>
              </a:rPr>
              <a:t> 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周震</a:t>
            </a:r>
            <a:r>
              <a:rPr kumimoji="1" lang="zh-CN" altLang="en-US" sz="2400" b="1" dirty="0" smtClean="0">
                <a:latin typeface="+mn-ea"/>
                <a:ea typeface="+mn-ea"/>
              </a:rPr>
              <a:t>  </a:t>
            </a:r>
            <a:r>
              <a:rPr kumimoji="1" lang="en-US" altLang="zh-CN" sz="2400" b="1" i="1" dirty="0" smtClean="0">
                <a:solidFill>
                  <a:srgbClr val="0000CC"/>
                </a:solidFill>
                <a:ea typeface="+mn-ea"/>
                <a:cs typeface="Times New Roman" pitchFamily="18" charset="0"/>
                <a:hlinkClick r:id="rId2"/>
              </a:rPr>
              <a:t>zhouzhen@buaa.edu.cn</a:t>
            </a:r>
            <a:endParaRPr kumimoji="1" lang="en-US" altLang="zh-CN" sz="2400" b="1" i="1" dirty="0">
              <a:solidFill>
                <a:srgbClr val="0000CC"/>
              </a:solidFill>
              <a:ea typeface="+mn-ea"/>
              <a:cs typeface="Times New Roman" pitchFamily="18" charset="0"/>
            </a:endParaRPr>
          </a:p>
          <a:p>
            <a:pPr indent="266700">
              <a:defRPr/>
            </a:pPr>
            <a:r>
              <a:rPr kumimoji="1" lang="en-US" altLang="zh-CN" sz="1800" b="1" i="1" dirty="0">
                <a:solidFill>
                  <a:srgbClr val="0000CC"/>
                </a:solidFill>
                <a:ea typeface="+mn-ea"/>
                <a:cs typeface="Times New Roman" pitchFamily="18" charset="0"/>
              </a:rPr>
              <a:t>                      </a:t>
            </a:r>
            <a:r>
              <a:rPr kumimoji="1" lang="zh-CN" altLang="en-US" sz="2400" b="1" dirty="0">
                <a:ea typeface="华文仿宋" pitchFamily="2" charset="-122"/>
              </a:rPr>
              <a:t>         </a:t>
            </a:r>
            <a:r>
              <a:rPr kumimoji="1" lang="zh-CN" altLang="en-US" sz="2400" b="1" dirty="0" smtClean="0">
                <a:ea typeface="华文仿宋" pitchFamily="2" charset="-122"/>
              </a:rPr>
              <a:t> 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indent="266700">
              <a:spcBef>
                <a:spcPts val="1200"/>
              </a:spcBef>
              <a:buFont typeface="Arial" charset="0"/>
              <a:buChar char="•"/>
              <a:defRPr/>
            </a:pPr>
            <a:r>
              <a:rPr kumimoji="1" lang="zh-CN" altLang="en-US" sz="2800" b="1" dirty="0">
                <a:solidFill>
                  <a:srgbClr val="0000CC"/>
                </a:solidFill>
                <a:latin typeface="+mj-ea"/>
                <a:ea typeface="+mj-ea"/>
              </a:rPr>
              <a:t>考核方式</a:t>
            </a:r>
            <a:r>
              <a:rPr kumimoji="1" lang="en-US" altLang="zh-CN" sz="2800" b="1" dirty="0">
                <a:solidFill>
                  <a:srgbClr val="0000CC"/>
                </a:solidFill>
                <a:latin typeface="+mj-ea"/>
                <a:ea typeface="+mj-ea"/>
              </a:rPr>
              <a:t>:</a:t>
            </a:r>
          </a:p>
          <a:p>
            <a:pPr indent="266700">
              <a:spcBef>
                <a:spcPts val="1200"/>
              </a:spcBef>
              <a:defRPr/>
            </a:pPr>
            <a:r>
              <a:rPr kumimoji="1" lang="zh-CN" altLang="en-US" sz="2400" b="1" dirty="0">
                <a:ea typeface="华文仿宋" pitchFamily="2" charset="-122"/>
              </a:rPr>
              <a:t>     </a:t>
            </a:r>
            <a:r>
              <a:rPr kumimoji="1" lang="zh-CN" altLang="en-US" sz="2400" b="1" dirty="0">
                <a:latin typeface="+mn-ea"/>
                <a:ea typeface="+mn-ea"/>
              </a:rPr>
              <a:t>平时（作业和章节测试） </a:t>
            </a:r>
            <a:r>
              <a:rPr kumimoji="1" lang="en-US" altLang="zh-CN" sz="2400" b="1" dirty="0">
                <a:latin typeface="+mn-ea"/>
                <a:ea typeface="+mn-ea"/>
              </a:rPr>
              <a:t>30</a:t>
            </a:r>
            <a:r>
              <a:rPr kumimoji="1" lang="zh-CN" altLang="en-US" sz="2400" b="1" dirty="0">
                <a:latin typeface="+mn-ea"/>
                <a:ea typeface="+mn-ea"/>
              </a:rPr>
              <a:t>％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indent="266700">
              <a:spcBef>
                <a:spcPts val="1200"/>
              </a:spcBef>
              <a:defRPr/>
            </a:pPr>
            <a:r>
              <a:rPr kumimoji="1" lang="zh-CN" altLang="en-US" sz="2400" b="1" dirty="0">
                <a:latin typeface="+mn-ea"/>
                <a:ea typeface="+mn-ea"/>
              </a:rPr>
              <a:t>  </a:t>
            </a:r>
            <a:r>
              <a:rPr kumimoji="1" lang="zh-CN" altLang="en-US" sz="2400" b="1" dirty="0" smtClean="0">
                <a:latin typeface="+mn-ea"/>
                <a:ea typeface="+mn-ea"/>
              </a:rPr>
              <a:t> 期末</a:t>
            </a:r>
            <a:r>
              <a:rPr kumimoji="1" lang="zh-CN" altLang="en-US" sz="2400" b="1" dirty="0">
                <a:latin typeface="+mn-ea"/>
                <a:ea typeface="+mn-ea"/>
              </a:rPr>
              <a:t>考试（闭卷笔试）  </a:t>
            </a:r>
            <a:r>
              <a:rPr kumimoji="1" lang="en-US" altLang="zh-CN" sz="2400" b="1" dirty="0" smtClean="0">
                <a:latin typeface="+mn-ea"/>
                <a:ea typeface="+mn-ea"/>
              </a:rPr>
              <a:t>70</a:t>
            </a:r>
            <a:r>
              <a:rPr kumimoji="1" lang="zh-CN" altLang="en-US" sz="2400" b="1" dirty="0">
                <a:latin typeface="+mn-ea"/>
                <a:ea typeface="+mn-ea"/>
              </a:rPr>
              <a:t>％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indent="266700">
              <a:spcBef>
                <a:spcPts val="1200"/>
              </a:spcBef>
              <a:buFont typeface="Arial" charset="0"/>
              <a:buChar char="•"/>
              <a:defRPr/>
            </a:pPr>
            <a:r>
              <a:rPr kumimoji="1" lang="zh-CN" altLang="en-US" sz="2800" b="1" dirty="0">
                <a:solidFill>
                  <a:srgbClr val="0000CC"/>
                </a:solidFill>
                <a:latin typeface="+mj-ea"/>
                <a:ea typeface="+mj-ea"/>
              </a:rPr>
              <a:t>教材：</a:t>
            </a:r>
            <a:endParaRPr kumimoji="1" lang="en-US" altLang="zh-CN" sz="2800" b="1" dirty="0">
              <a:solidFill>
                <a:srgbClr val="0000CC"/>
              </a:solidFill>
              <a:latin typeface="+mj-ea"/>
              <a:ea typeface="+mj-ea"/>
            </a:endParaRPr>
          </a:p>
          <a:p>
            <a:pPr indent="266700">
              <a:spcBef>
                <a:spcPts val="1200"/>
              </a:spcBef>
              <a:defRPr/>
            </a:pPr>
            <a:r>
              <a:rPr kumimoji="1" lang="zh-CN" altLang="en-US" sz="2400" b="1" dirty="0">
                <a:ea typeface="华文仿宋" pitchFamily="2" charset="-122"/>
              </a:rPr>
              <a:t>      </a:t>
            </a:r>
            <a:r>
              <a:rPr kumimoji="1" lang="en-US" altLang="zh-CN" sz="2400" b="1" dirty="0">
                <a:latin typeface="+mn-ea"/>
                <a:ea typeface="+mn-ea"/>
              </a:rPr>
              <a:t>&lt;&lt;</a:t>
            </a:r>
            <a:r>
              <a:rPr kumimoji="1" lang="zh-CN" altLang="en-US" sz="2400" b="1" dirty="0">
                <a:latin typeface="+mn-ea"/>
                <a:ea typeface="+mn-ea"/>
              </a:rPr>
              <a:t>电磁场与电磁波（第</a:t>
            </a:r>
            <a:r>
              <a:rPr kumimoji="1" lang="en-US" altLang="zh-CN" sz="2400" b="1" dirty="0">
                <a:latin typeface="+mn-ea"/>
                <a:ea typeface="+mn-ea"/>
              </a:rPr>
              <a:t>4</a:t>
            </a:r>
            <a:r>
              <a:rPr kumimoji="1" lang="zh-CN" altLang="en-US" sz="2400" b="1" dirty="0">
                <a:latin typeface="+mn-ea"/>
                <a:ea typeface="+mn-ea"/>
              </a:rPr>
              <a:t>版）</a:t>
            </a:r>
            <a:r>
              <a:rPr kumimoji="1" lang="en-US" altLang="zh-CN" sz="2400" b="1" dirty="0">
                <a:latin typeface="+mn-ea"/>
                <a:ea typeface="+mn-ea"/>
              </a:rPr>
              <a:t>&gt;&gt;  </a:t>
            </a:r>
            <a:r>
              <a:rPr kumimoji="1" lang="zh-CN" altLang="en-US" sz="2400" b="1" dirty="0">
                <a:latin typeface="+mn-ea"/>
                <a:ea typeface="+mn-ea"/>
              </a:rPr>
              <a:t>谢处方等编著，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indent="266700">
              <a:spcBef>
                <a:spcPts val="1200"/>
              </a:spcBef>
              <a:defRPr/>
            </a:pPr>
            <a:r>
              <a:rPr kumimoji="1" lang="en-US" altLang="zh-CN" sz="2400" b="1" dirty="0">
                <a:latin typeface="+mn-ea"/>
                <a:ea typeface="+mn-ea"/>
              </a:rPr>
              <a:t>   </a:t>
            </a:r>
            <a:r>
              <a:rPr kumimoji="1" lang="zh-CN" altLang="en-US" sz="2400" b="1" dirty="0">
                <a:latin typeface="+mn-ea"/>
                <a:ea typeface="+mn-ea"/>
              </a:rPr>
              <a:t>普通高等教育“十一五”国家级规划教材</a:t>
            </a:r>
          </a:p>
          <a:p>
            <a:pPr indent="266700" algn="ctr">
              <a:defRPr/>
            </a:pPr>
            <a:endParaRPr kumimoji="1" lang="zh-CN" altLang="en-US" b="1" dirty="0">
              <a:ea typeface="华文仿宋" pitchFamily="2" charset="-122"/>
            </a:endParaRPr>
          </a:p>
          <a:p>
            <a:pPr indent="266700" algn="ctr">
              <a:defRPr/>
            </a:pPr>
            <a:endParaRPr kumimoji="1" lang="en-US" altLang="zh-CN" sz="2400" b="1" dirty="0">
              <a:ea typeface="华文仿宋" pitchFamily="2" charset="-122"/>
            </a:endParaRPr>
          </a:p>
          <a:p>
            <a:pPr indent="266700" algn="ctr">
              <a:defRPr/>
            </a:pPr>
            <a:endParaRPr kumimoji="1" lang="zh-CN" altLang="en-US" sz="2400" b="1" dirty="0">
              <a:ea typeface="华文仿宋" pitchFamily="2" charset="-122"/>
            </a:endParaRPr>
          </a:p>
        </p:txBody>
      </p:sp>
      <p:pic>
        <p:nvPicPr>
          <p:cNvPr id="21508" name="Picture 4" descr="C:\Users\Zhili\Desktop\20147572-1_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9169" y="1607980"/>
            <a:ext cx="2050074" cy="27607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663453" y="825500"/>
            <a:ext cx="72009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zh-CN" altLang="en-US" b="1" dirty="0">
                <a:solidFill>
                  <a:srgbClr val="0000CC"/>
                </a:solidFill>
                <a:latin typeface="黑体" pitchFamily="49" charset="-122"/>
              </a:rPr>
              <a:t>主要参考书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420689" y="1675546"/>
            <a:ext cx="8266112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 sz="24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教材：谢处方，饶克谨编，</a:t>
            </a:r>
            <a:r>
              <a:rPr lang="en-US" altLang="zh-CN" sz="24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《</a:t>
            </a:r>
            <a:r>
              <a:rPr lang="zh-CN" altLang="en-US" sz="24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电磁场与电磁波</a:t>
            </a:r>
            <a:r>
              <a:rPr lang="en-US" altLang="zh-CN" sz="24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》</a:t>
            </a:r>
            <a:r>
              <a:rPr lang="zh-CN" altLang="en-US" sz="24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，高等教育出版社，</a:t>
            </a:r>
            <a:r>
              <a:rPr lang="en-US" altLang="zh-CN" sz="24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2006</a:t>
            </a:r>
            <a:r>
              <a:rPr lang="zh-CN" altLang="en-US" sz="24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年</a:t>
            </a:r>
            <a:r>
              <a:rPr lang="en-US" altLang="zh-CN" sz="24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月第</a:t>
            </a:r>
            <a:r>
              <a:rPr lang="en-US" altLang="zh-CN" sz="24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版。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 sz="24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杨儒贵</a:t>
            </a:r>
            <a:r>
              <a:rPr lang="en-US" altLang="zh-CN" sz="24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. </a:t>
            </a:r>
            <a:r>
              <a:rPr lang="zh-CN" altLang="en-US" sz="24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电磁场与电磁波（第</a:t>
            </a:r>
            <a:r>
              <a:rPr lang="en-US" altLang="zh-CN" sz="24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版）</a:t>
            </a:r>
            <a:r>
              <a:rPr lang="en-US" altLang="zh-CN" sz="24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. </a:t>
            </a:r>
            <a:r>
              <a:rPr lang="zh-CN" altLang="en-US" sz="24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北京：高等教育出版社，</a:t>
            </a:r>
            <a:r>
              <a:rPr lang="en-US" altLang="zh-CN" sz="24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2007</a:t>
            </a:r>
            <a:r>
              <a:rPr lang="zh-CN" altLang="en-US" sz="24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年</a:t>
            </a:r>
            <a:r>
              <a:rPr lang="en-US" altLang="zh-CN" sz="24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8</a:t>
            </a:r>
            <a:r>
              <a:rPr lang="zh-CN" altLang="en-US" sz="24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月</a:t>
            </a:r>
            <a:r>
              <a:rPr lang="en-US" altLang="zh-CN" sz="24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.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 sz="2400" b="1" dirty="0">
                <a:latin typeface="华文仿宋" pitchFamily="2" charset="-122"/>
                <a:ea typeface="华文仿宋" pitchFamily="2" charset="-122"/>
              </a:rPr>
              <a:t>陈抗生编著</a:t>
            </a:r>
            <a:r>
              <a:rPr lang="en-US" altLang="zh-CN" sz="2400" b="1" dirty="0">
                <a:latin typeface="华文仿宋" pitchFamily="2" charset="-122"/>
                <a:ea typeface="华文仿宋" pitchFamily="2" charset="-122"/>
              </a:rPr>
              <a:t>,《</a:t>
            </a:r>
            <a:r>
              <a:rPr lang="zh-CN" altLang="en-US" sz="2400" b="1" dirty="0">
                <a:latin typeface="华文仿宋" pitchFamily="2" charset="-122"/>
                <a:ea typeface="华文仿宋" pitchFamily="2" charset="-122"/>
              </a:rPr>
              <a:t>电磁场与电磁波</a:t>
            </a:r>
            <a:r>
              <a:rPr lang="en-US" altLang="zh-CN" sz="2400" b="1" dirty="0">
                <a:latin typeface="华文仿宋" pitchFamily="2" charset="-122"/>
                <a:ea typeface="华文仿宋" pitchFamily="2" charset="-122"/>
              </a:rPr>
              <a:t>》</a:t>
            </a:r>
            <a:r>
              <a:rPr lang="zh-CN" altLang="en-US" sz="2400" b="1" dirty="0">
                <a:latin typeface="华文仿宋" pitchFamily="2" charset="-122"/>
                <a:ea typeface="华文仿宋" pitchFamily="2" charset="-122"/>
              </a:rPr>
              <a:t>（第</a:t>
            </a:r>
            <a:r>
              <a:rPr lang="en-US" altLang="zh-CN" sz="2400" b="1" dirty="0">
                <a:latin typeface="华文仿宋" pitchFamily="2" charset="-122"/>
                <a:ea typeface="华文仿宋" pitchFamily="2" charset="-122"/>
              </a:rPr>
              <a:t>2</a:t>
            </a:r>
            <a:r>
              <a:rPr lang="zh-CN" altLang="en-US" sz="2400" b="1" dirty="0">
                <a:latin typeface="华文仿宋" pitchFamily="2" charset="-122"/>
                <a:ea typeface="华文仿宋" pitchFamily="2" charset="-122"/>
              </a:rPr>
              <a:t>版），高等教育出版社，</a:t>
            </a:r>
            <a:r>
              <a:rPr lang="en-US" altLang="zh-CN" sz="2400" b="1" dirty="0">
                <a:latin typeface="华文仿宋" pitchFamily="2" charset="-122"/>
                <a:ea typeface="华文仿宋" pitchFamily="2" charset="-122"/>
              </a:rPr>
              <a:t>2007</a:t>
            </a:r>
            <a:r>
              <a:rPr lang="zh-CN" altLang="en-US" sz="2400" b="1" dirty="0">
                <a:latin typeface="华文仿宋" pitchFamily="2" charset="-122"/>
                <a:ea typeface="华文仿宋" pitchFamily="2" charset="-122"/>
              </a:rPr>
              <a:t>年</a:t>
            </a:r>
            <a:r>
              <a:rPr lang="en-US" altLang="zh-CN" sz="2400" b="1" dirty="0">
                <a:latin typeface="华文仿宋" pitchFamily="2" charset="-122"/>
                <a:ea typeface="华文仿宋" pitchFamily="2" charset="-122"/>
              </a:rPr>
              <a:t>6</a:t>
            </a:r>
            <a:r>
              <a:rPr lang="zh-CN" altLang="en-US" sz="2400" b="1" dirty="0">
                <a:latin typeface="华文仿宋" pitchFamily="2" charset="-122"/>
                <a:ea typeface="华文仿宋" pitchFamily="2" charset="-122"/>
              </a:rPr>
              <a:t>月</a:t>
            </a:r>
            <a:r>
              <a:rPr lang="en-US" altLang="zh-CN" sz="2400" b="1" dirty="0">
                <a:latin typeface="华文仿宋" pitchFamily="2" charset="-122"/>
                <a:ea typeface="华文仿宋" pitchFamily="2" charset="-122"/>
              </a:rPr>
              <a:t>.</a:t>
            </a:r>
            <a:r>
              <a:rPr lang="en-US" altLang="zh-CN" sz="2400" dirty="0">
                <a:latin typeface="华文仿宋" pitchFamily="2" charset="-122"/>
                <a:ea typeface="华文仿宋" pitchFamily="2" charset="-122"/>
              </a:rPr>
              <a:t> </a:t>
            </a:r>
            <a:endParaRPr lang="en-US" altLang="zh-CN" sz="2400" b="1" dirty="0">
              <a:latin typeface="华文仿宋" pitchFamily="2" charset="-122"/>
              <a:ea typeface="华文仿宋" pitchFamily="2" charset="-122"/>
            </a:endParaRP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en-US" altLang="zh-CN" sz="2400" b="1" dirty="0">
                <a:latin typeface="华文仿宋" pitchFamily="2" charset="-122"/>
                <a:ea typeface="华文仿宋" pitchFamily="2" charset="-122"/>
              </a:rPr>
              <a:t>W. H. </a:t>
            </a:r>
            <a:r>
              <a:rPr lang="en-US" altLang="zh-CN" sz="2400" b="1" dirty="0" err="1">
                <a:latin typeface="华文仿宋" pitchFamily="2" charset="-122"/>
                <a:ea typeface="华文仿宋" pitchFamily="2" charset="-122"/>
              </a:rPr>
              <a:t>Hayt</a:t>
            </a:r>
            <a:r>
              <a:rPr lang="en-US" altLang="zh-CN" sz="2400" b="1" dirty="0">
                <a:latin typeface="华文仿宋" pitchFamily="2" charset="-122"/>
                <a:ea typeface="华文仿宋" pitchFamily="2" charset="-122"/>
              </a:rPr>
              <a:t>. Jr., J. A. Buck</a:t>
            </a:r>
            <a:r>
              <a:rPr lang="zh-CN" altLang="en-US" sz="2400" b="1" dirty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2400" b="1" dirty="0">
                <a:latin typeface="华文仿宋" pitchFamily="2" charset="-122"/>
                <a:ea typeface="华文仿宋" pitchFamily="2" charset="-122"/>
              </a:rPr>
              <a:t>Engineering </a:t>
            </a:r>
            <a:r>
              <a:rPr lang="en-US" altLang="zh-CN" sz="2400" b="1" dirty="0" err="1">
                <a:latin typeface="华文仿宋" pitchFamily="2" charset="-122"/>
                <a:ea typeface="华文仿宋" pitchFamily="2" charset="-122"/>
              </a:rPr>
              <a:t>Electromagnetics</a:t>
            </a:r>
            <a:r>
              <a:rPr lang="en-US" altLang="zh-CN" sz="2400" b="1" dirty="0">
                <a:latin typeface="华文仿宋" pitchFamily="2" charset="-122"/>
                <a:ea typeface="华文仿宋" pitchFamily="2" charset="-122"/>
              </a:rPr>
              <a:t> (</a:t>
            </a:r>
            <a:r>
              <a:rPr lang="zh-CN" altLang="en-US" sz="2400" b="1" dirty="0">
                <a:latin typeface="华文仿宋" pitchFamily="2" charset="-122"/>
                <a:ea typeface="华文仿宋" pitchFamily="2" charset="-122"/>
              </a:rPr>
              <a:t>工程电磁场</a:t>
            </a:r>
            <a:r>
              <a:rPr lang="en-US" altLang="zh-CN" sz="2400" b="1" dirty="0">
                <a:latin typeface="华文仿宋" pitchFamily="2" charset="-122"/>
                <a:ea typeface="华文仿宋" pitchFamily="2" charset="-122"/>
              </a:rPr>
              <a:t>)(</a:t>
            </a:r>
            <a:r>
              <a:rPr lang="zh-CN" altLang="en-US" sz="2400" b="1" dirty="0">
                <a:latin typeface="华文仿宋" pitchFamily="2" charset="-122"/>
                <a:ea typeface="华文仿宋" pitchFamily="2" charset="-122"/>
              </a:rPr>
              <a:t>第</a:t>
            </a:r>
            <a:r>
              <a:rPr lang="en-US" altLang="zh-CN" sz="2400" b="1" dirty="0">
                <a:latin typeface="华文仿宋" pitchFamily="2" charset="-122"/>
                <a:ea typeface="华文仿宋" pitchFamily="2" charset="-122"/>
              </a:rPr>
              <a:t>7</a:t>
            </a:r>
            <a:r>
              <a:rPr lang="zh-CN" altLang="en-US" sz="2400" b="1" dirty="0">
                <a:latin typeface="华文仿宋" pitchFamily="2" charset="-122"/>
                <a:ea typeface="华文仿宋" pitchFamily="2" charset="-122"/>
              </a:rPr>
              <a:t>版</a:t>
            </a:r>
            <a:r>
              <a:rPr lang="en-US" altLang="zh-CN" sz="2400" b="1" dirty="0">
                <a:latin typeface="华文仿宋" pitchFamily="2" charset="-122"/>
                <a:ea typeface="华文仿宋" pitchFamily="2" charset="-122"/>
              </a:rPr>
              <a:t>,</a:t>
            </a:r>
            <a:r>
              <a:rPr lang="zh-CN" altLang="en-US" sz="2400" b="1" dirty="0">
                <a:latin typeface="华文仿宋" pitchFamily="2" charset="-122"/>
                <a:ea typeface="华文仿宋" pitchFamily="2" charset="-122"/>
              </a:rPr>
              <a:t>影印版</a:t>
            </a:r>
            <a:r>
              <a:rPr lang="en-US" altLang="zh-CN" sz="2400" b="1" dirty="0">
                <a:latin typeface="华文仿宋" pitchFamily="2" charset="-122"/>
                <a:ea typeface="华文仿宋" pitchFamily="2" charset="-122"/>
              </a:rPr>
              <a:t>)</a:t>
            </a:r>
            <a:r>
              <a:rPr lang="zh-CN" altLang="en-US" sz="2400" b="1" dirty="0">
                <a:latin typeface="华文仿宋" pitchFamily="2" charset="-122"/>
                <a:ea typeface="华文仿宋" pitchFamily="2" charset="-122"/>
              </a:rPr>
              <a:t>，北京：清华大学出版社，</a:t>
            </a:r>
            <a:r>
              <a:rPr lang="en-US" altLang="zh-CN" sz="2400" b="1" dirty="0">
                <a:latin typeface="华文仿宋" pitchFamily="2" charset="-122"/>
                <a:ea typeface="华文仿宋" pitchFamily="2" charset="-122"/>
              </a:rPr>
              <a:t>2009</a:t>
            </a:r>
            <a:r>
              <a:rPr lang="zh-CN" altLang="en-US" sz="2400" b="1" dirty="0">
                <a:latin typeface="华文仿宋" pitchFamily="2" charset="-122"/>
                <a:ea typeface="华文仿宋" pitchFamily="2" charset="-122"/>
              </a:rPr>
              <a:t>年。</a:t>
            </a:r>
          </a:p>
          <a:p>
            <a:pPr marL="457200" indent="-457200">
              <a:lnSpc>
                <a:spcPct val="130000"/>
              </a:lnSpc>
            </a:pPr>
            <a:endParaRPr lang="en-US" altLang="zh-CN" sz="2400" b="1" dirty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14094" y="1500310"/>
            <a:ext cx="8351837" cy="65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dirty="0" smtClean="0"/>
              <a:t>电磁场</a:t>
            </a:r>
            <a:r>
              <a:rPr lang="zh-CN" altLang="en-US" sz="2400" b="1" dirty="0"/>
              <a:t>理论的早期</a:t>
            </a:r>
            <a:r>
              <a:rPr lang="zh-CN" altLang="en-US" sz="2400" b="1" dirty="0" smtClean="0"/>
              <a:t>研究</a:t>
            </a:r>
            <a:r>
              <a:rPr kumimoji="1" lang="zh-CN" altLang="en-US" sz="2200" b="1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  </a:t>
            </a:r>
            <a:endParaRPr kumimoji="1" lang="zh-CN" altLang="en-US" sz="2200" b="1" dirty="0">
              <a:solidFill>
                <a:srgbClr val="000066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02991" y="2147521"/>
            <a:ext cx="8371377" cy="164352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公元前</a:t>
            </a:r>
            <a:r>
              <a:rPr lang="en-US" altLang="zh-CN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600</a:t>
            </a:r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年，希腊人发现摩擦起电现象。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公元前</a:t>
            </a:r>
            <a:r>
              <a:rPr lang="en-US" altLang="zh-CN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300</a:t>
            </a:r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年，中国人发现磁石吸铁现象</a:t>
            </a:r>
            <a:r>
              <a:rPr lang="zh-CN" altLang="en-US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；公元</a:t>
            </a:r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初发明指南针。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1785</a:t>
            </a:r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年，库仑通过实验建立库仑定律。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1799</a:t>
            </a:r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年，伏打发明了电池。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31081" y="543170"/>
            <a:ext cx="7529512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课程内涵－</a:t>
            </a:r>
            <a:r>
              <a:rPr lang="zh-CN" altLang="zh-CN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什么是</a:t>
            </a:r>
            <a:r>
              <a:rPr lang="zh-CN" altLang="en-US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电磁场理论？</a:t>
            </a:r>
            <a:endParaRPr lang="zh-CN" altLang="en-US" b="1" dirty="0">
              <a:solidFill>
                <a:srgbClr val="FF0000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9599" y="4010305"/>
            <a:ext cx="771378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电、磁现象是大自然最重要的现象之一，也是最早被科学家们关心和研究的物理现象，其中贡献最大的有</a:t>
            </a:r>
            <a:r>
              <a:rPr lang="zh-CN" altLang="en-US" b="1" u="sng" dirty="0" smtClean="0">
                <a:solidFill>
                  <a:srgbClr val="FF0000"/>
                </a:solidFill>
              </a:rPr>
              <a:t>克莱斯特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b="1" u="sng" dirty="0" smtClean="0">
                <a:solidFill>
                  <a:srgbClr val="FF0000"/>
                </a:solidFill>
              </a:rPr>
              <a:t>富兰克林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b="1" u="sng" dirty="0" smtClean="0">
                <a:solidFill>
                  <a:srgbClr val="FF0000"/>
                </a:solidFill>
              </a:rPr>
              <a:t>伏打</a:t>
            </a:r>
            <a:r>
              <a:rPr lang="zh-CN" altLang="en-US" dirty="0" smtClean="0"/>
              <a:t>等科学家。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9" name="Rectangle 9"/>
          <p:cNvSpPr>
            <a:spLocks noChangeArrowheads="1"/>
          </p:cNvSpPr>
          <p:nvPr/>
        </p:nvSpPr>
        <p:spPr bwMode="auto">
          <a:xfrm>
            <a:off x="531081" y="543170"/>
            <a:ext cx="7529512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课程内涵－</a:t>
            </a:r>
            <a:r>
              <a:rPr lang="zh-CN" altLang="zh-CN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什么是</a:t>
            </a:r>
            <a:r>
              <a:rPr lang="zh-CN" altLang="en-US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电磁场理论？</a:t>
            </a:r>
            <a:endParaRPr lang="zh-CN" altLang="en-US" b="1" dirty="0">
              <a:solidFill>
                <a:srgbClr val="FF0000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7876" y="1342909"/>
            <a:ext cx="73269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　　人们注意到</a:t>
            </a:r>
            <a:r>
              <a:rPr lang="zh-CN" altLang="en-US" dirty="0" smtClean="0">
                <a:hlinkClick r:id="rId2" action="ppaction://hlinkfile"/>
              </a:rPr>
              <a:t>电磁现象</a:t>
            </a:r>
            <a:r>
              <a:rPr lang="zh-CN" altLang="en-US" dirty="0" smtClean="0"/>
              <a:t>首先是从它们的力学效应开始的。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14245" y="2608851"/>
            <a:ext cx="636042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hlinkClick r:id="rId3" action="ppaction://hlinkfile"/>
              </a:rPr>
              <a:t>库仑定律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178</a:t>
            </a:r>
            <a:r>
              <a:rPr lang="en-US" altLang="zh-CN" dirty="0"/>
              <a:t>5</a:t>
            </a:r>
            <a:r>
              <a:rPr lang="zh-CN" altLang="en-US" dirty="0" smtClean="0"/>
              <a:t>年）揭示了电荷间的静电作用力与它们之间的距离平方成反比。（扭秤实验）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457199" y="5047437"/>
            <a:ext cx="51112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　库仑（法国）</a:t>
            </a:r>
            <a:endParaRPr lang="en-US" altLang="zh-CN" sz="2800" dirty="0" smtClean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1736 -1806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pic>
        <p:nvPicPr>
          <p:cNvPr id="4103" name="Picture 7" descr="C:\Users\Zhili\Desktop\15205049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8148" y="3886850"/>
            <a:ext cx="1514841" cy="2590262"/>
          </a:xfrm>
          <a:prstGeom prst="rect">
            <a:avLst/>
          </a:prstGeom>
          <a:noFill/>
        </p:spPr>
      </p:pic>
      <p:pic>
        <p:nvPicPr>
          <p:cNvPr id="4104" name="Picture 8" descr="C:\Users\Zhili\Desktop\200px-Coulomb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6029" y="2743200"/>
            <a:ext cx="1926494" cy="2263631"/>
          </a:xfrm>
          <a:prstGeom prst="rect">
            <a:avLst/>
          </a:prstGeom>
          <a:noFill/>
        </p:spPr>
      </p:pic>
      <p:pic>
        <p:nvPicPr>
          <p:cNvPr id="4106" name="Picture 10" descr="C:\Users\Zhili\Desktop\c86dffc07f0d003f2e2324be2898a55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16049" y="4987436"/>
            <a:ext cx="1471611" cy="727149"/>
          </a:xfrm>
          <a:prstGeom prst="rect">
            <a:avLst/>
          </a:prstGeom>
          <a:noFill/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23480" y="4349993"/>
            <a:ext cx="1958120" cy="1969987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9" name="Rectangle 9"/>
          <p:cNvSpPr>
            <a:spLocks noChangeArrowheads="1"/>
          </p:cNvSpPr>
          <p:nvPr/>
        </p:nvSpPr>
        <p:spPr bwMode="auto">
          <a:xfrm>
            <a:off x="531081" y="543170"/>
            <a:ext cx="7529512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课程内涵－</a:t>
            </a:r>
            <a:r>
              <a:rPr lang="zh-CN" altLang="zh-CN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什么是</a:t>
            </a:r>
            <a:r>
              <a:rPr lang="zh-CN" altLang="en-US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电磁场理论？</a:t>
            </a:r>
            <a:endParaRPr lang="zh-CN" altLang="en-US" b="1" dirty="0">
              <a:solidFill>
                <a:srgbClr val="FF0000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62556" y="1483436"/>
            <a:ext cx="59670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安培等人又发现电流元之间的作用力也符合平方反比关系，提出了</a:t>
            </a:r>
            <a:r>
              <a:rPr lang="zh-CN" altLang="en-US" dirty="0" smtClean="0">
                <a:hlinkClick r:id="rId2" action="ppaction://hlinkfile"/>
              </a:rPr>
              <a:t>安培环路定律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1826</a:t>
            </a:r>
            <a:r>
              <a:rPr lang="zh-CN" altLang="en-US" dirty="0" smtClean="0"/>
              <a:t>年）。</a:t>
            </a:r>
            <a:endParaRPr lang="zh-CN" altLang="en-US" dirty="0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黑体" pitchFamily="49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黑体" pitchFamily="49" charset="-122"/>
              </a:rPr>
              <a:t>  </a:t>
            </a:r>
            <a:r>
              <a:rPr kumimoji="0" lang="zh-CN" altLang="zh-CN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黑体" pitchFamily="49" charset="-122"/>
              </a:rPr>
              <a:t> </a:t>
            </a:r>
            <a:r>
              <a:rPr kumimoji="0" lang="zh-CN" altLang="zh-CN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黑体" pitchFamily="49" charset="-122"/>
              </a:rPr>
              <a:t>              </a:t>
            </a:r>
            <a:r>
              <a:rPr kumimoji="0" lang="zh-CN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黑体" pitchFamily="49" charset="-122"/>
              </a:rPr>
              <a:t>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40965" name="Picture 5" descr="C:\Users\Zhili\Desktop\8dcf2d299561d49b30764ea874a54a0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7111" y="5395180"/>
            <a:ext cx="2154952" cy="642204"/>
          </a:xfrm>
          <a:prstGeom prst="rect">
            <a:avLst/>
          </a:prstGeom>
          <a:noFill/>
        </p:spPr>
      </p:pic>
      <p:pic>
        <p:nvPicPr>
          <p:cNvPr id="40966" name="Picture 6" descr="C:\Users\Zhili\Desktop\220px-Electromagnetism_sv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42587" y="3157768"/>
            <a:ext cx="1774582" cy="1935907"/>
          </a:xfrm>
          <a:prstGeom prst="rect">
            <a:avLst/>
          </a:prstGeom>
          <a:noFill/>
        </p:spPr>
      </p:pic>
      <p:pic>
        <p:nvPicPr>
          <p:cNvPr id="40967" name="Picture 7" descr="C:\Users\Zhili\Desktop\u=4273213893,4183070593&amp;fm=15&amp;gp=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8802" y="1472710"/>
            <a:ext cx="1883751" cy="2397501"/>
          </a:xfrm>
          <a:prstGeom prst="rect">
            <a:avLst/>
          </a:prstGeom>
          <a:noFill/>
        </p:spPr>
      </p:pic>
      <p:sp>
        <p:nvSpPr>
          <p:cNvPr id="15" name="矩形 14"/>
          <p:cNvSpPr/>
          <p:nvPr/>
        </p:nvSpPr>
        <p:spPr>
          <a:xfrm>
            <a:off x="281354" y="3980637"/>
            <a:ext cx="51112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安培（法国）</a:t>
            </a:r>
            <a:endParaRPr lang="en-US" altLang="zh-CN" sz="2800" dirty="0" smtClean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1775-1836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pic>
        <p:nvPicPr>
          <p:cNvPr id="40968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13070" y="5201384"/>
            <a:ext cx="4086225" cy="9334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40969" name="Picture 9" descr="C:\Users\Zhili\Desktop\200px-MagneticWireAttraction_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74021" y="3246122"/>
            <a:ext cx="1890347" cy="2038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9" name="Rectangle 9"/>
          <p:cNvSpPr>
            <a:spLocks noChangeArrowheads="1"/>
          </p:cNvSpPr>
          <p:nvPr/>
        </p:nvSpPr>
        <p:spPr bwMode="auto">
          <a:xfrm>
            <a:off x="531081" y="543170"/>
            <a:ext cx="7529512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课程内涵－</a:t>
            </a:r>
            <a:r>
              <a:rPr lang="zh-CN" altLang="zh-CN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什么是</a:t>
            </a:r>
            <a:r>
              <a:rPr lang="zh-CN" altLang="en-US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电磁场理论？</a:t>
            </a:r>
            <a:endParaRPr lang="zh-CN" altLang="en-US" b="1" dirty="0">
              <a:solidFill>
                <a:srgbClr val="FF0000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黑体" pitchFamily="49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黑体" pitchFamily="49" charset="-122"/>
              </a:rPr>
              <a:t>  </a:t>
            </a:r>
            <a:r>
              <a:rPr kumimoji="0" lang="zh-CN" altLang="zh-CN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黑体" pitchFamily="49" charset="-122"/>
              </a:rPr>
              <a:t> </a:t>
            </a:r>
            <a:r>
              <a:rPr kumimoji="0" lang="zh-CN" altLang="zh-CN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黑体" pitchFamily="49" charset="-122"/>
              </a:rPr>
              <a:t>              </a:t>
            </a:r>
            <a:r>
              <a:rPr kumimoji="0" lang="zh-CN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黑体" pitchFamily="49" charset="-122"/>
              </a:rPr>
              <a:t>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49416" y="1483403"/>
            <a:ext cx="400929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泊松、高斯等人仿照引力理论，对电磁现象引入了各种场矢量，如</a:t>
            </a:r>
            <a:r>
              <a:rPr lang="zh-CN" altLang="en-US" dirty="0" smtClean="0">
                <a:hlinkClick r:id="rId2" action="ppaction://hlinkfile"/>
              </a:rPr>
              <a:t>电场强度</a:t>
            </a:r>
            <a:r>
              <a:rPr lang="zh-CN" altLang="en-US" dirty="0" smtClean="0"/>
              <a:t>、电通量密度（电位移矢量）、</a:t>
            </a:r>
            <a:r>
              <a:rPr lang="zh-CN" altLang="en-US" dirty="0" smtClean="0">
                <a:hlinkClick r:id="rId3" action="ppaction://hlinkfile"/>
              </a:rPr>
              <a:t>磁场强度</a:t>
            </a:r>
            <a:r>
              <a:rPr lang="zh-CN" altLang="en-US" dirty="0" smtClean="0"/>
              <a:t>、</a:t>
            </a:r>
            <a:r>
              <a:rPr lang="zh-CN" altLang="en-US" dirty="0" smtClean="0">
                <a:hlinkClick r:id="rId4" action="ppaction://hlinkfile"/>
              </a:rPr>
              <a:t>磁通密度</a:t>
            </a:r>
            <a:r>
              <a:rPr lang="zh-CN" altLang="en-US" dirty="0" smtClean="0"/>
              <a:t>等，并将这些量表示为空间坐标的函数。</a:t>
            </a:r>
            <a:endParaRPr lang="zh-CN" altLang="en-US" dirty="0"/>
          </a:p>
        </p:txBody>
      </p:sp>
      <p:pic>
        <p:nvPicPr>
          <p:cNvPr id="55298" name="Picture 2" descr="C:\Users\Zhili\Desktop\200px-Simeon_Poisson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5992" y="1911227"/>
            <a:ext cx="1905000" cy="2238375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402143" y="4730952"/>
            <a:ext cx="20714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(1781-1840) </a:t>
            </a:r>
            <a:endParaRPr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463796" y="415652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泊松（法国）</a:t>
            </a:r>
            <a:endParaRPr lang="zh-CN" altLang="en-US" sz="2800" dirty="0"/>
          </a:p>
        </p:txBody>
      </p:sp>
      <p:pic>
        <p:nvPicPr>
          <p:cNvPr id="55299" name="Picture 3" descr="C:\Users\Zhili\Desktop\200px-Carl_Friedrich_Gaus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80737" y="1999153"/>
            <a:ext cx="1653478" cy="2115647"/>
          </a:xfrm>
          <a:prstGeom prst="rect">
            <a:avLst/>
          </a:prstGeom>
          <a:noFill/>
        </p:spPr>
      </p:pic>
      <p:sp>
        <p:nvSpPr>
          <p:cNvPr id="16" name="矩形 15"/>
          <p:cNvSpPr/>
          <p:nvPr/>
        </p:nvSpPr>
        <p:spPr>
          <a:xfrm>
            <a:off x="6971470" y="4871629"/>
            <a:ext cx="1981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(1777-1855)</a:t>
            </a:r>
            <a:endParaRPr lang="zh-CN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6754745" y="4203413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高斯（德国）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9" name="Rectangle 9"/>
          <p:cNvSpPr>
            <a:spLocks noChangeArrowheads="1"/>
          </p:cNvSpPr>
          <p:nvPr/>
        </p:nvSpPr>
        <p:spPr bwMode="auto">
          <a:xfrm>
            <a:off x="531081" y="543170"/>
            <a:ext cx="7529512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课程内涵－</a:t>
            </a:r>
            <a:r>
              <a:rPr lang="zh-CN" altLang="zh-CN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什么是</a:t>
            </a:r>
            <a:r>
              <a:rPr lang="zh-CN" altLang="en-US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电磁场理论？</a:t>
            </a:r>
            <a:endParaRPr lang="zh-CN" altLang="en-US" b="1" dirty="0">
              <a:solidFill>
                <a:srgbClr val="FF0000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黑体" pitchFamily="49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黑体" pitchFamily="49" charset="-122"/>
              </a:rPr>
              <a:t>  </a:t>
            </a:r>
            <a:r>
              <a:rPr kumimoji="0" lang="zh-CN" altLang="zh-CN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黑体" pitchFamily="49" charset="-122"/>
              </a:rPr>
              <a:t> </a:t>
            </a:r>
            <a:r>
              <a:rPr kumimoji="0" lang="zh-CN" altLang="zh-CN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黑体" pitchFamily="49" charset="-122"/>
              </a:rPr>
              <a:t>              </a:t>
            </a:r>
            <a:r>
              <a:rPr kumimoji="0" lang="zh-CN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黑体" pitchFamily="49" charset="-122"/>
              </a:rPr>
              <a:t>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37691" y="1647489"/>
            <a:ext cx="5943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法拉第发现了著名的</a:t>
            </a:r>
            <a:r>
              <a:rPr lang="zh-CN" altLang="en-US" dirty="0" smtClean="0">
                <a:hlinkClick r:id="rId2" action="ppaction://hlinkfile"/>
              </a:rPr>
              <a:t>电磁感应定律</a:t>
            </a:r>
            <a:r>
              <a:rPr lang="en-US" altLang="zh-CN" dirty="0"/>
              <a:t>(</a:t>
            </a:r>
            <a:r>
              <a:rPr lang="en-US" altLang="zh-CN" dirty="0" smtClean="0"/>
              <a:t>1831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，认为</a:t>
            </a:r>
            <a:r>
              <a:rPr lang="zh-CN" altLang="en-US" dirty="0" smtClean="0">
                <a:solidFill>
                  <a:srgbClr val="FF0000"/>
                </a:solidFill>
              </a:rPr>
              <a:t>场</a:t>
            </a:r>
            <a:r>
              <a:rPr lang="zh-CN" altLang="en-US" dirty="0" smtClean="0"/>
              <a:t>电力或磁力是经过场中的力线逐步传递的，最终才作用到电荷或</a:t>
            </a:r>
            <a:r>
              <a:rPr lang="zh-CN" altLang="en-US" dirty="0" smtClean="0">
                <a:hlinkClick r:id="rId3" action="ppaction://hlinkfile"/>
              </a:rPr>
              <a:t>电流</a:t>
            </a:r>
            <a:r>
              <a:rPr lang="zh-CN" altLang="en-US" dirty="0" smtClean="0"/>
              <a:t>上，并用磁力线的模型成功阐述了定律。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9969" y="4930244"/>
            <a:ext cx="1981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(</a:t>
            </a:r>
            <a:r>
              <a:rPr lang="zh-CN" sz="2800" dirty="0" smtClean="0"/>
              <a:t>1791</a:t>
            </a:r>
            <a:r>
              <a:rPr lang="en-US" altLang="zh-CN" sz="2800" dirty="0" smtClean="0"/>
              <a:t>-</a:t>
            </a:r>
            <a:r>
              <a:rPr lang="zh-CN" sz="2800" dirty="0" smtClean="0"/>
              <a:t>1867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222575" y="4320643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法拉第（英国）</a:t>
            </a:r>
            <a:endParaRPr lang="zh-CN" altLang="en-US" sz="2800" dirty="0"/>
          </a:p>
        </p:txBody>
      </p:sp>
      <p:pic>
        <p:nvPicPr>
          <p:cNvPr id="56324" name="Picture 4" descr="C:\Users\Zhili\Desktop\200px-Michael_Faraday_-_Project_Gutenberg_eText_1310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392" y="1723292"/>
            <a:ext cx="1790483" cy="2417152"/>
          </a:xfrm>
          <a:prstGeom prst="rect">
            <a:avLst/>
          </a:prstGeom>
          <a:noFill/>
        </p:spPr>
      </p:pic>
      <p:pic>
        <p:nvPicPr>
          <p:cNvPr id="56325" name="Picture 5" descr="C:\Users\Zhili\Desktop\220px-Induktionsapparat_hg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35030" y="4241515"/>
            <a:ext cx="2616200" cy="1878907"/>
          </a:xfrm>
          <a:prstGeom prst="rect">
            <a:avLst/>
          </a:prstGeom>
          <a:noFill/>
        </p:spPr>
      </p:pic>
      <p:pic>
        <p:nvPicPr>
          <p:cNvPr id="56326" name="Picture 6" descr="C:\Users\Zhili\Desktop\76fc3106bd720cced7f6839eee696e6f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10287" y="4823312"/>
            <a:ext cx="1720728" cy="7771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9" name="Rectangle 9"/>
          <p:cNvSpPr>
            <a:spLocks noChangeArrowheads="1"/>
          </p:cNvSpPr>
          <p:nvPr/>
        </p:nvSpPr>
        <p:spPr bwMode="auto">
          <a:xfrm>
            <a:off x="531081" y="543170"/>
            <a:ext cx="7529512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课程内涵－</a:t>
            </a:r>
            <a:r>
              <a:rPr lang="zh-CN" altLang="zh-CN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什么是</a:t>
            </a:r>
            <a:r>
              <a:rPr lang="zh-CN" altLang="en-US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电磁场理论？</a:t>
            </a:r>
            <a:endParaRPr lang="zh-CN" altLang="en-US" b="1" dirty="0">
              <a:solidFill>
                <a:srgbClr val="FF0000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黑体" pitchFamily="49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黑体" pitchFamily="49" charset="-122"/>
              </a:rPr>
              <a:t>  </a:t>
            </a:r>
            <a:r>
              <a:rPr kumimoji="0" lang="zh-CN" altLang="zh-CN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黑体" pitchFamily="49" charset="-122"/>
              </a:rPr>
              <a:t> </a:t>
            </a:r>
            <a:r>
              <a:rPr kumimoji="0" lang="zh-CN" altLang="zh-CN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黑体" pitchFamily="49" charset="-122"/>
              </a:rPr>
              <a:t>              </a:t>
            </a:r>
            <a:r>
              <a:rPr kumimoji="0" lang="zh-CN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黑体" pitchFamily="49" charset="-122"/>
              </a:rPr>
              <a:t>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8207" y="4859905"/>
            <a:ext cx="1981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(1831-</a:t>
            </a:r>
            <a:r>
              <a:rPr lang="en-US" altLang="zh-CN" sz="2800" dirty="0" smtClean="0">
                <a:solidFill>
                  <a:srgbClr val="FF0000"/>
                </a:solidFill>
              </a:rPr>
              <a:t>1879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117686" y="441442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麦克斯韦（英国）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2848708" y="1506774"/>
            <a:ext cx="587326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在前人的基础上，麦克斯韦对安培环路定律补充了位移电流，采用严格的数学形式将电磁场的基本定律归结为</a:t>
            </a:r>
            <a:r>
              <a:rPr lang="zh-CN" altLang="en-US" dirty="0">
                <a:hlinkClick r:id="rId2" action="ppaction://hlinkfile"/>
              </a:rPr>
              <a:t>麦克斯韦方程组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     </a:t>
            </a:r>
            <a:r>
              <a:rPr lang="zh-CN" altLang="en-US" dirty="0"/>
              <a:t>麦克斯韦还导出了场的传播速度等于光速，预见到了电磁波的存在，在</a:t>
            </a:r>
            <a:r>
              <a:rPr lang="en-US" altLang="zh-CN" dirty="0"/>
              <a:t>1887</a:t>
            </a:r>
            <a:r>
              <a:rPr lang="zh-CN" altLang="en-US" dirty="0"/>
              <a:t>年由赫兹的实验所证实。</a:t>
            </a:r>
          </a:p>
        </p:txBody>
      </p:sp>
      <p:pic>
        <p:nvPicPr>
          <p:cNvPr id="10" name="Picture 6" descr="C:\Users\Zhili\Desktop\untitled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001" y="1576145"/>
            <a:ext cx="2067414" cy="2619881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668213" y="5539513"/>
            <a:ext cx="80303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麦克斯韦是继法拉第之后，又一位集电磁学大成于一身的伟大科学家。他全面地总结了电磁学研究的全部成果，并在此基础上提出了“</a:t>
            </a:r>
            <a:r>
              <a:rPr lang="zh-CN" altLang="en-US" sz="1600" dirty="0" smtClean="0">
                <a:solidFill>
                  <a:srgbClr val="FF0000"/>
                </a:solidFill>
              </a:rPr>
              <a:t>感生电场</a:t>
            </a:r>
            <a:r>
              <a:rPr lang="zh-CN" altLang="en-US" sz="1600" dirty="0" smtClean="0"/>
              <a:t>”和“</a:t>
            </a:r>
            <a:r>
              <a:rPr lang="zh-CN" altLang="en-US" sz="1600" dirty="0" smtClean="0">
                <a:solidFill>
                  <a:srgbClr val="FF0000"/>
                </a:solidFill>
              </a:rPr>
              <a:t>位移电流</a:t>
            </a:r>
            <a:r>
              <a:rPr lang="zh-CN" altLang="en-US" sz="1600" dirty="0" smtClean="0"/>
              <a:t>”的假说，建立了完整的电磁场理论体系，预言了电磁波的存在。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9" name="Rectangle 9"/>
          <p:cNvSpPr>
            <a:spLocks noChangeArrowheads="1"/>
          </p:cNvSpPr>
          <p:nvPr/>
        </p:nvSpPr>
        <p:spPr bwMode="auto">
          <a:xfrm>
            <a:off x="531081" y="543170"/>
            <a:ext cx="7529512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课程内涵－</a:t>
            </a:r>
            <a:r>
              <a:rPr lang="zh-CN" altLang="zh-CN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什么是</a:t>
            </a:r>
            <a:r>
              <a:rPr lang="zh-CN" altLang="en-US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电磁场理论？</a:t>
            </a:r>
            <a:endParaRPr lang="zh-CN" altLang="en-US" b="1" dirty="0">
              <a:solidFill>
                <a:srgbClr val="FF0000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黑体" pitchFamily="49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黑体" pitchFamily="49" charset="-122"/>
              </a:rPr>
              <a:t>  </a:t>
            </a:r>
            <a:r>
              <a:rPr kumimoji="0" lang="zh-CN" altLang="zh-CN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黑体" pitchFamily="49" charset="-122"/>
              </a:rPr>
              <a:t> </a:t>
            </a:r>
            <a:r>
              <a:rPr kumimoji="0" lang="zh-CN" altLang="zh-CN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黑体" pitchFamily="49" charset="-122"/>
              </a:rPr>
              <a:t>              </a:t>
            </a:r>
            <a:r>
              <a:rPr kumimoji="0" lang="zh-CN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黑体" pitchFamily="49" charset="-122"/>
              </a:rPr>
              <a:t>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8207" y="4859905"/>
            <a:ext cx="1981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(1831-1879)</a:t>
            </a:r>
            <a:endParaRPr lang="zh-CN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2813537" y="4918191"/>
            <a:ext cx="575603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     麦克斯韦</a:t>
            </a:r>
            <a:r>
              <a:rPr lang="en-US" altLang="zh-CN" sz="2000" dirty="0" smtClean="0"/>
              <a:t>1865</a:t>
            </a:r>
            <a:r>
              <a:rPr lang="zh-CN" altLang="en-US" sz="2000" dirty="0" smtClean="0"/>
              <a:t>年提出的最初形式的方程组由</a:t>
            </a:r>
            <a:r>
              <a:rPr lang="en-US" altLang="zh-CN" sz="2000" dirty="0" smtClean="0">
                <a:solidFill>
                  <a:srgbClr val="FF0000"/>
                </a:solidFill>
              </a:rPr>
              <a:t>20</a:t>
            </a:r>
            <a:r>
              <a:rPr lang="zh-CN" altLang="en-US" sz="2000" dirty="0" smtClean="0">
                <a:solidFill>
                  <a:srgbClr val="FF0000"/>
                </a:solidFill>
              </a:rPr>
              <a:t>个等式和</a:t>
            </a:r>
            <a:r>
              <a:rPr lang="en-US" altLang="zh-CN" sz="2000" dirty="0" smtClean="0">
                <a:solidFill>
                  <a:srgbClr val="FF0000"/>
                </a:solidFill>
              </a:rPr>
              <a:t>20</a:t>
            </a:r>
            <a:r>
              <a:rPr lang="zh-CN" altLang="en-US" sz="2000" dirty="0" smtClean="0">
                <a:solidFill>
                  <a:srgbClr val="FF0000"/>
                </a:solidFill>
              </a:rPr>
              <a:t>个变量</a:t>
            </a:r>
            <a:r>
              <a:rPr lang="zh-CN" altLang="en-US" sz="2000" dirty="0" smtClean="0"/>
              <a:t>组成。现在所使用的数学形式是英国</a:t>
            </a:r>
            <a:r>
              <a:rPr lang="zh-CN" altLang="en-US" sz="2000" dirty="0" smtClean="0">
                <a:solidFill>
                  <a:srgbClr val="FF0000"/>
                </a:solidFill>
              </a:rPr>
              <a:t>奥利弗</a:t>
            </a:r>
            <a:r>
              <a:rPr lang="en-US" altLang="zh-CN" sz="2000" dirty="0" smtClean="0">
                <a:solidFill>
                  <a:srgbClr val="FF0000"/>
                </a:solidFill>
              </a:rPr>
              <a:t>·</a:t>
            </a:r>
            <a:r>
              <a:rPr lang="zh-CN" altLang="en-US" sz="2000" dirty="0" smtClean="0">
                <a:solidFill>
                  <a:srgbClr val="FF0000"/>
                </a:solidFill>
              </a:rPr>
              <a:t>赫维赛德</a:t>
            </a:r>
            <a:r>
              <a:rPr lang="en-US" altLang="zh-CN" sz="2000" dirty="0" smtClean="0">
                <a:solidFill>
                  <a:srgbClr val="FF0000"/>
                </a:solidFill>
                <a:cs typeface="Times New Roman" pitchFamily="18" charset="0"/>
              </a:rPr>
              <a:t>(Oliver Heaviside)</a:t>
            </a:r>
            <a:r>
              <a:rPr lang="zh-CN" altLang="en-US" sz="2000" dirty="0" smtClean="0">
                <a:solidFill>
                  <a:srgbClr val="FF0000"/>
                </a:solidFill>
              </a:rPr>
              <a:t>和</a:t>
            </a:r>
            <a:r>
              <a:rPr lang="zh-CN" altLang="en-US" sz="2000" dirty="0" smtClean="0"/>
              <a:t>德国</a:t>
            </a:r>
            <a:r>
              <a:rPr lang="zh-CN" altLang="en-US" sz="2000" dirty="0" smtClean="0">
                <a:solidFill>
                  <a:srgbClr val="FF0000"/>
                </a:solidFill>
              </a:rPr>
              <a:t>海因里希</a:t>
            </a:r>
            <a:r>
              <a:rPr lang="en-US" altLang="zh-CN" sz="2000" dirty="0" smtClean="0">
                <a:solidFill>
                  <a:srgbClr val="FF0000"/>
                </a:solidFill>
              </a:rPr>
              <a:t>·</a:t>
            </a:r>
            <a:r>
              <a:rPr lang="zh-CN" altLang="en-US" sz="2000" dirty="0" smtClean="0">
                <a:solidFill>
                  <a:srgbClr val="FF0000"/>
                </a:solidFill>
              </a:rPr>
              <a:t>赫兹（</a:t>
            </a:r>
            <a:r>
              <a:rPr lang="en-US" altLang="zh-CN" sz="2000" dirty="0" smtClean="0">
                <a:solidFill>
                  <a:srgbClr val="FF0000"/>
                </a:solidFill>
              </a:rPr>
              <a:t>Heinrich Hertz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r>
              <a:rPr lang="zh-CN" altLang="en-US" sz="2000" dirty="0" smtClean="0"/>
              <a:t>于</a:t>
            </a:r>
            <a:r>
              <a:rPr lang="en-US" altLang="zh-CN" sz="2000" dirty="0" smtClean="0"/>
              <a:t>1884</a:t>
            </a:r>
            <a:r>
              <a:rPr lang="zh-CN" altLang="en-US" sz="2000" dirty="0" smtClean="0"/>
              <a:t>年以矢量分析的形式重新表达的。</a:t>
            </a:r>
            <a:endParaRPr lang="zh-CN" altLang="en-US" sz="2000" dirty="0"/>
          </a:p>
        </p:txBody>
      </p: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8122" y="2204316"/>
            <a:ext cx="5293405" cy="260214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16" name="矩形 15"/>
          <p:cNvSpPr/>
          <p:nvPr/>
        </p:nvSpPr>
        <p:spPr>
          <a:xfrm>
            <a:off x="704714" y="441442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麦克斯韦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2906606" y="1448489"/>
            <a:ext cx="6340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麦克斯韦方程组（最美的方程组）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7350" name="Picture 6" descr="C:\Users\Zhili\Desktop\untitled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5448" y="1693376"/>
            <a:ext cx="2067414" cy="26198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9" grpId="0"/>
    </p:bldLst>
  </p:timing>
</p:sld>
</file>

<file path=ppt/theme/theme1.xml><?xml version="1.0" encoding="utf-8"?>
<a:theme xmlns:a="http://schemas.openxmlformats.org/drawingml/2006/main" name="《电磁场理论》－课件模板">
  <a:themeElements>
    <a:clrScheme name="《电磁场理论》－课件模板 4">
      <a:dk1>
        <a:srgbClr val="666A5C"/>
      </a:dk1>
      <a:lt1>
        <a:srgbClr val="FFFFFF"/>
      </a:lt1>
      <a:dk2>
        <a:srgbClr val="757868"/>
      </a:dk2>
      <a:lt2>
        <a:srgbClr val="C4C3AA"/>
      </a:lt2>
      <a:accent1>
        <a:srgbClr val="9AC2C0"/>
      </a:accent1>
      <a:accent2>
        <a:srgbClr val="4D4F45"/>
      </a:accent2>
      <a:accent3>
        <a:srgbClr val="BDBEB9"/>
      </a:accent3>
      <a:accent4>
        <a:srgbClr val="DADADA"/>
      </a:accent4>
      <a:accent5>
        <a:srgbClr val="CADDDC"/>
      </a:accent5>
      <a:accent6>
        <a:srgbClr val="45473E"/>
      </a:accent6>
      <a:hlink>
        <a:srgbClr val="009999"/>
      </a:hlink>
      <a:folHlink>
        <a:srgbClr val="BFCB4F"/>
      </a:folHlink>
    </a:clrScheme>
    <a:fontScheme name="《电磁场理论》－课件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黑体" pitchFamily="49" charset="-122"/>
          </a:defRPr>
        </a:defPPr>
      </a:lstStyle>
    </a:lnDef>
  </a:objectDefaults>
  <a:extraClrSchemeLst>
    <a:extraClrScheme>
      <a:clrScheme name="《电磁场理论》－课件模板 1">
        <a:dk1>
          <a:srgbClr val="660000"/>
        </a:dk1>
        <a:lt1>
          <a:srgbClr val="FFFFFF"/>
        </a:lt1>
        <a:dk2>
          <a:srgbClr val="A80000"/>
        </a:dk2>
        <a:lt2>
          <a:srgbClr val="FFFF99"/>
        </a:lt2>
        <a:accent1>
          <a:srgbClr val="FF6600"/>
        </a:accent1>
        <a:accent2>
          <a:srgbClr val="6A0000"/>
        </a:accent2>
        <a:accent3>
          <a:srgbClr val="D1AAAA"/>
        </a:accent3>
        <a:accent4>
          <a:srgbClr val="DADADA"/>
        </a:accent4>
        <a:accent5>
          <a:srgbClr val="FFB8AA"/>
        </a:accent5>
        <a:accent6>
          <a:srgbClr val="5F00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2">
        <a:dk1>
          <a:srgbClr val="6A4700"/>
        </a:dk1>
        <a:lt1>
          <a:srgbClr val="FFFFFF"/>
        </a:lt1>
        <a:dk2>
          <a:srgbClr val="522900"/>
        </a:dk2>
        <a:lt2>
          <a:srgbClr val="FFFF99"/>
        </a:lt2>
        <a:accent1>
          <a:srgbClr val="CC9900"/>
        </a:accent1>
        <a:accent2>
          <a:srgbClr val="9C7300"/>
        </a:accent2>
        <a:accent3>
          <a:srgbClr val="B3ACAA"/>
        </a:accent3>
        <a:accent4>
          <a:srgbClr val="DADADA"/>
        </a:accent4>
        <a:accent5>
          <a:srgbClr val="E2CAAA"/>
        </a:accent5>
        <a:accent6>
          <a:srgbClr val="8D6800"/>
        </a:accent6>
        <a:hlink>
          <a:srgbClr val="FF99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3">
        <a:dk1>
          <a:srgbClr val="495630"/>
        </a:dk1>
        <a:lt1>
          <a:srgbClr val="FFFFCC"/>
        </a:lt1>
        <a:dk2>
          <a:srgbClr val="2D361C"/>
        </a:dk2>
        <a:lt2>
          <a:srgbClr val="BAD38D"/>
        </a:lt2>
        <a:accent1>
          <a:srgbClr val="68803E"/>
        </a:accent1>
        <a:accent2>
          <a:srgbClr val="556636"/>
        </a:accent2>
        <a:accent3>
          <a:srgbClr val="ADAEAB"/>
        </a:accent3>
        <a:accent4>
          <a:srgbClr val="DADAAE"/>
        </a:accent4>
        <a:accent5>
          <a:srgbClr val="B9C0AF"/>
        </a:accent5>
        <a:accent6>
          <a:srgbClr val="4C5C30"/>
        </a:accent6>
        <a:hlink>
          <a:srgbClr val="339933"/>
        </a:hlink>
        <a:folHlink>
          <a:srgbClr val="D9D4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4">
        <a:dk1>
          <a:srgbClr val="666A5C"/>
        </a:dk1>
        <a:lt1>
          <a:srgbClr val="FFFFFF"/>
        </a:lt1>
        <a:dk2>
          <a:srgbClr val="757868"/>
        </a:dk2>
        <a:lt2>
          <a:srgbClr val="C4C3AA"/>
        </a:lt2>
        <a:accent1>
          <a:srgbClr val="9AC2C0"/>
        </a:accent1>
        <a:accent2>
          <a:srgbClr val="4D4F45"/>
        </a:accent2>
        <a:accent3>
          <a:srgbClr val="BDBEB9"/>
        </a:accent3>
        <a:accent4>
          <a:srgbClr val="DADADA"/>
        </a:accent4>
        <a:accent5>
          <a:srgbClr val="CADDDC"/>
        </a:accent5>
        <a:accent6>
          <a:srgbClr val="45473E"/>
        </a:accent6>
        <a:hlink>
          <a:srgbClr val="009999"/>
        </a:hlink>
        <a:folHlink>
          <a:srgbClr val="BFCB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5">
        <a:dk1>
          <a:srgbClr val="006664"/>
        </a:dk1>
        <a:lt1>
          <a:srgbClr val="FFFFFF"/>
        </a:lt1>
        <a:dk2>
          <a:srgbClr val="00908D"/>
        </a:dk2>
        <a:lt2>
          <a:srgbClr val="ADE5CD"/>
        </a:lt2>
        <a:accent1>
          <a:srgbClr val="00CCFF"/>
        </a:accent1>
        <a:accent2>
          <a:srgbClr val="006666"/>
        </a:accent2>
        <a:accent3>
          <a:srgbClr val="AAC6C5"/>
        </a:accent3>
        <a:accent4>
          <a:srgbClr val="DADADA"/>
        </a:accent4>
        <a:accent5>
          <a:srgbClr val="AAE2FF"/>
        </a:accent5>
        <a:accent6>
          <a:srgbClr val="005C5C"/>
        </a:accent6>
        <a:hlink>
          <a:srgbClr val="6DD8DB"/>
        </a:hlink>
        <a:folHlink>
          <a:srgbClr val="C5E2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6">
        <a:dk1>
          <a:srgbClr val="000000"/>
        </a:dk1>
        <a:lt1>
          <a:srgbClr val="DDDCC5"/>
        </a:lt1>
        <a:dk2>
          <a:srgbClr val="000000"/>
        </a:dk2>
        <a:lt2>
          <a:srgbClr val="B9B695"/>
        </a:lt2>
        <a:accent1>
          <a:srgbClr val="EAEBE9"/>
        </a:accent1>
        <a:accent2>
          <a:srgbClr val="BFBFAB"/>
        </a:accent2>
        <a:accent3>
          <a:srgbClr val="EBEBDF"/>
        </a:accent3>
        <a:accent4>
          <a:srgbClr val="000000"/>
        </a:accent4>
        <a:accent5>
          <a:srgbClr val="F3F3F2"/>
        </a:accent5>
        <a:accent6>
          <a:srgbClr val="ADAD9B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《电磁场理论》－课件模板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6699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ADB8CA"/>
        </a:accent5>
        <a:accent6>
          <a:srgbClr val="555555"/>
        </a:accent6>
        <a:hlink>
          <a:srgbClr val="BBE5FF"/>
        </a:hlink>
        <a:folHlink>
          <a:srgbClr val="B6B3E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8">
        <a:dk1>
          <a:srgbClr val="000090"/>
        </a:dk1>
        <a:lt1>
          <a:srgbClr val="EAEAEA"/>
        </a:lt1>
        <a:dk2>
          <a:srgbClr val="3A3AB2"/>
        </a:dk2>
        <a:lt2>
          <a:srgbClr val="CAD4DC"/>
        </a:lt2>
        <a:accent1>
          <a:srgbClr val="3974AF"/>
        </a:accent1>
        <a:accent2>
          <a:srgbClr val="232369"/>
        </a:accent2>
        <a:accent3>
          <a:srgbClr val="AEAED5"/>
        </a:accent3>
        <a:accent4>
          <a:srgbClr val="C8C8C8"/>
        </a:accent4>
        <a:accent5>
          <a:srgbClr val="AEBCD4"/>
        </a:accent5>
        <a:accent6>
          <a:srgbClr val="1F1F5E"/>
        </a:accent6>
        <a:hlink>
          <a:srgbClr val="00CC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9">
        <a:dk1>
          <a:srgbClr val="9C9C9C"/>
        </a:dk1>
        <a:lt1>
          <a:srgbClr val="FFFFFF"/>
        </a:lt1>
        <a:dk2>
          <a:srgbClr val="8696CA"/>
        </a:dk2>
        <a:lt2>
          <a:srgbClr val="FFFFFF"/>
        </a:lt2>
        <a:accent1>
          <a:srgbClr val="97D1D5"/>
        </a:accent1>
        <a:accent2>
          <a:srgbClr val="666699"/>
        </a:accent2>
        <a:accent3>
          <a:srgbClr val="C3C9E1"/>
        </a:accent3>
        <a:accent4>
          <a:srgbClr val="DADADA"/>
        </a:accent4>
        <a:accent5>
          <a:srgbClr val="C9E5E7"/>
        </a:accent5>
        <a:accent6>
          <a:srgbClr val="5C5C8A"/>
        </a:accent6>
        <a:hlink>
          <a:srgbClr val="0000FF"/>
        </a:hlink>
        <a:folHlink>
          <a:srgbClr val="00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《电磁场理论》－课件模板</Template>
  <TotalTime>981</TotalTime>
  <Words>1521</Words>
  <Application>Microsoft Office PowerPoint</Application>
  <PresentationFormat>全屏显示(4:3)</PresentationFormat>
  <Paragraphs>148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《电磁场理论》－课件模板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Company>BUAA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Zhili LIN</dc:creator>
  <cp:lastModifiedBy>ZZ</cp:lastModifiedBy>
  <cp:revision>114</cp:revision>
  <cp:lastPrinted>2001-03-01T15:11:03Z</cp:lastPrinted>
  <dcterms:created xsi:type="dcterms:W3CDTF">2011-07-29T07:12:42Z</dcterms:created>
  <dcterms:modified xsi:type="dcterms:W3CDTF">2014-09-13T15:07:30Z</dcterms:modified>
</cp:coreProperties>
</file>