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63" r:id="rId5"/>
    <p:sldId id="264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各项比重</c:v>
                </c:pt>
              </c:strCache>
            </c:strRef>
          </c:tx>
          <c:dLbls>
            <c:delete val="1"/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014C7-314D-4C43-8091-E9C72CA8F0B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152EC-C5F0-4C2B-AF86-C5B11DD8D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冯如杯创意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大赛相关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142312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吴优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3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1" y="1814334"/>
            <a:ext cx="3458271" cy="3846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59399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例</a:t>
            </a:r>
            <a:r>
              <a:rPr lang="en-US" altLang="zh-CN" dirty="0" smtClean="0"/>
              <a:t>.</a:t>
            </a:r>
            <a:r>
              <a:rPr lang="zh-CN" altLang="en-US" dirty="0" smtClean="0"/>
              <a:t>缝纫机自行车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、有一定的实用价值（实用性）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54427"/>
            <a:ext cx="2581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、相比于已有事物的创新性（创新点）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84482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.25</a:t>
            </a:r>
            <a:r>
              <a:rPr lang="zh-CN" altLang="en-US" dirty="0" smtClean="0"/>
              <a:t>届冯如杯创意大赛作品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zh-CN" altLang="en-US" dirty="0"/>
              <a:t>“鹰眼技术”的篮球裁判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什么样的创意才是能得奖的创意？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请你从创意角度给以下作品排个序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42088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轻松站立助推座椅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基于双摄像头手机的云虚拟试衣平台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38610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喷嘴式仿生推进器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458112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电磁弹射在导弹冷发射技术上的应用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0080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卫星星敏感防抖装置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1753652"/>
            <a:ext cx="1152128" cy="37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未获奖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4368" y="2473732"/>
            <a:ext cx="1152128" cy="37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特等奖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4368" y="3212976"/>
            <a:ext cx="1152128" cy="37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二等奖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4368" y="3933056"/>
            <a:ext cx="1152128" cy="37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三等奖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4653136"/>
            <a:ext cx="1152128" cy="37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一等奖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说一说我所见过的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血的教训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19381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）、严格按照“参赛论文格式要求”撰写论文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20192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）、找大神帮忙修改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、格式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1758303" cy="20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、内容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16479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）论证充分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17290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）思路清晰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11712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）转载注明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1490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）图文并茂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16479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把你想说的清晰的表达，并且有足够的理论或实际支撑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321471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文章结构层次分明，条理清楚，逻辑正确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51479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学校会用查重软件检查重复率，重复率高的作废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30425"/>
            <a:ext cx="2660112" cy="29113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61635"/>
            <a:ext cx="5130057" cy="46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答辩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、答辩的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答辩的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要求到什么程度？</a:t>
            </a:r>
            <a:endParaRPr lang="en-US" altLang="zh-CN" dirty="0" smtClean="0"/>
          </a:p>
          <a:p>
            <a:r>
              <a:rPr lang="zh-CN" altLang="en-US" dirty="0"/>
              <a:t>举一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15</a:t>
            </a:r>
            <a:r>
              <a:rPr lang="zh-CN" altLang="en-US" dirty="0" smtClean="0"/>
              <a:t>系模拟答辩的小例子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1920" y="3356992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560" y="3429000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32240" y="3356992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2771800" y="3825044"/>
            <a:ext cx="12961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12160" y="3861048"/>
            <a:ext cx="12961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270892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以下流程图有什么问题？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这些小细节将导致整个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不协调不美观！！！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67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答辩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、答辩的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答辩的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要求到什么程度？</a:t>
            </a:r>
            <a:endParaRPr lang="en-US" altLang="zh-CN" dirty="0" smtClean="0"/>
          </a:p>
          <a:p>
            <a:r>
              <a:rPr lang="zh-CN" altLang="en-US" dirty="0"/>
              <a:t>举一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15</a:t>
            </a:r>
            <a:r>
              <a:rPr lang="zh-CN" altLang="en-US" dirty="0" smtClean="0"/>
              <a:t>系模拟答辩的小例子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1920" y="3356992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560" y="3429000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32240" y="3356992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2771800" y="3825044"/>
            <a:ext cx="12961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12160" y="3861048"/>
            <a:ext cx="12961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270892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以下流程图有什么问题？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这些小细节将导致整个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不协调不美观！！！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55892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除了这句话以外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，这张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和刚才那张有什么区别？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838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、答辩的文字材料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88840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、文字材料是要交给评委审阅的材料，应能体现全文的精髓与核心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、文字材料不是讲稿，不能照着念，否则根本念不完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ppt</a:t>
            </a:r>
            <a:r>
              <a:rPr lang="zh-CN" altLang="en-US" sz="2000" b="1" dirty="0"/>
              <a:t>不是文字</a:t>
            </a:r>
            <a:r>
              <a:rPr lang="zh-CN" altLang="en-US" sz="2000" b="1" dirty="0" smtClean="0"/>
              <a:t>材料，不要往上面码太多的字，影响美观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149080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以我答辩时的材料为例</a:t>
            </a:r>
            <a:endParaRPr lang="en-US" altLang="zh-CN" dirty="0" smtClean="0"/>
          </a:p>
          <a:p>
            <a:r>
              <a:rPr lang="zh-CN" altLang="en-US" dirty="0" smtClean="0"/>
              <a:t>幻灯片字数：不超过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zh-CN" altLang="en-US" dirty="0" smtClean="0"/>
              <a:t>答辩讲稿：</a:t>
            </a:r>
            <a:r>
              <a:rPr lang="en-US" altLang="zh-CN" dirty="0" smtClean="0"/>
              <a:t>1070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zh-CN" altLang="en-US" dirty="0"/>
              <a:t>答辩</a:t>
            </a:r>
            <a:r>
              <a:rPr lang="zh-CN" altLang="en-US" dirty="0" smtClean="0"/>
              <a:t>材料：</a:t>
            </a:r>
            <a:r>
              <a:rPr lang="en-US" altLang="zh-CN" dirty="0" smtClean="0"/>
              <a:t>2652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zh-CN" altLang="en-US" dirty="0" smtClean="0"/>
              <a:t>实际论文：</a:t>
            </a:r>
            <a:r>
              <a:rPr lang="en-US" altLang="zh-CN" dirty="0" smtClean="0"/>
              <a:t>7112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0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、其他的一些准备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369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服装：要求正装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75" y="1796230"/>
            <a:ext cx="1280525" cy="2136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8386"/>
            <a:ext cx="1440160" cy="1942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7878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讲稿：建议脱稿，准备时既要考虑涵盖是否全面，又要考虑能否在规定时间内说完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687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、答辩现场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28672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、语速问题：</a:t>
            </a:r>
            <a:r>
              <a:rPr lang="zh-CN" altLang="en-US" dirty="0" smtClean="0">
                <a:solidFill>
                  <a:srgbClr val="FF0000"/>
                </a:solidFill>
              </a:rPr>
              <a:t>在保证吐字清晰、合理停顿、语调合理起伏</a:t>
            </a:r>
            <a:r>
              <a:rPr lang="zh-CN" altLang="en-US" dirty="0" smtClean="0"/>
              <a:t>的情况下，越快越好。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29309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、评委提问：可能会有很刁钻的问题。甚至会直接否定你的结论。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（千万不要和评委狡辩或者对喷！！）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答辩时要注意：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、自信、稳重，与评委有眼神交流，让评委对你的印象会更好。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628800"/>
            <a:ext cx="1584176" cy="15841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18" y="4939427"/>
            <a:ext cx="1820222" cy="17954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69160"/>
            <a:ext cx="2160240" cy="19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852936"/>
            <a:ext cx="1962218" cy="1800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往年参赛状况（仅与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系对比）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404279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参赛人数：全系（一作身份）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大约</a:t>
            </a:r>
            <a:r>
              <a:rPr lang="en-US" altLang="zh-CN" sz="2400" dirty="0" smtClean="0"/>
              <a:t>220</a:t>
            </a:r>
            <a:r>
              <a:rPr lang="zh-CN" altLang="en-US" sz="2400" dirty="0" smtClean="0"/>
              <a:t>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导师状况：每人配有导师指导参赛或提供项目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论文修改：</a:t>
            </a:r>
            <a:r>
              <a:rPr lang="en-US" altLang="zh-CN" sz="2400" dirty="0" smtClean="0"/>
              <a:t>8</a:t>
            </a:r>
            <a:r>
              <a:rPr lang="zh-CN" altLang="en-US" sz="2400" dirty="0"/>
              <a:t>名</a:t>
            </a:r>
            <a:r>
              <a:rPr lang="zh-CN" altLang="en-US" sz="2400" dirty="0" smtClean="0"/>
              <a:t>科技实践委员</a:t>
            </a:r>
            <a:r>
              <a:rPr lang="zh-CN" altLang="en-US" sz="2400" dirty="0"/>
              <a:t>辅助全</a:t>
            </a:r>
            <a:r>
              <a:rPr lang="zh-CN" altLang="en-US" sz="2400" dirty="0" smtClean="0"/>
              <a:t>系修改论文（至少两改）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模拟答辩：所有导员及科技实践部出席模拟答辩并提供答辩稿及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修改意见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15</a:t>
            </a:r>
            <a:r>
              <a:rPr lang="zh-CN" altLang="en-US" dirty="0" smtClean="0"/>
              <a:t>系（宇航学院）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5284" y="13407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我们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44008" y="1916832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200" dirty="0" smtClean="0"/>
              <a:t>参赛人数：很少</a:t>
            </a: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200" dirty="0" smtClean="0"/>
              <a:t>导师状况：无</a:t>
            </a: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200" dirty="0" smtClean="0"/>
              <a:t>论文修改：自己</a:t>
            </a: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200" dirty="0" smtClean="0"/>
              <a:t>模拟答辩：无</a:t>
            </a:r>
            <a:endParaRPr lang="en-US" altLang="zh-CN" sz="22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2400" dirty="0"/>
          </a:p>
        </p:txBody>
      </p:sp>
      <p:sp>
        <p:nvSpPr>
          <p:cNvPr id="8" name="圆角矩形标注 7"/>
          <p:cNvSpPr/>
          <p:nvPr/>
        </p:nvSpPr>
        <p:spPr>
          <a:xfrm>
            <a:off x="7740352" y="1988840"/>
            <a:ext cx="1368152" cy="720080"/>
          </a:xfrm>
          <a:prstGeom prst="wedgeRoundRectCallout">
            <a:avLst>
              <a:gd name="adj1" fmla="val -34153"/>
              <a:gd name="adj2" fmla="val 747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。。。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8988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冯如杯 带给我什么？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43103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祝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学弟学妹们取得理想的成绩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创意大赛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的一些介绍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708920"/>
            <a:ext cx="864096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冯如杯竞赛官网：</a:t>
            </a:r>
            <a:r>
              <a:rPr lang="en-US" altLang="zh-CN" sz="2800" dirty="0" smtClean="0"/>
              <a:t>http</a:t>
            </a:r>
            <a:r>
              <a:rPr lang="en-US" altLang="zh-CN" sz="2800" dirty="0"/>
              <a:t>://www.fengrubei.net</a:t>
            </a:r>
            <a:r>
              <a:rPr lang="en-US" altLang="zh-CN" sz="2800" dirty="0" smtClean="0"/>
              <a:t>/</a:t>
            </a:r>
          </a:p>
          <a:p>
            <a:pPr marL="0" indent="0">
              <a:buNone/>
            </a:pPr>
            <a:r>
              <a:rPr lang="zh-CN" altLang="en-US" sz="2400" dirty="0" smtClean="0"/>
              <a:t>资源下载，竞赛信息，竞赛报名，竞赛结果及入围答辩的公示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冯如学生创意中心：</a:t>
            </a:r>
            <a:r>
              <a:rPr lang="en-US" altLang="zh-CN" sz="2800" dirty="0" smtClean="0"/>
              <a:t>http</a:t>
            </a:r>
            <a:r>
              <a:rPr lang="en-US" altLang="zh-CN" sz="2800" dirty="0"/>
              <a:t>://www.fengrucic.com</a:t>
            </a:r>
            <a:r>
              <a:rPr lang="en-US" altLang="zh-CN" sz="2800" dirty="0" smtClean="0"/>
              <a:t>/</a:t>
            </a:r>
          </a:p>
          <a:p>
            <a:pPr marL="0" indent="0">
              <a:buNone/>
            </a:pPr>
            <a:r>
              <a:rPr lang="zh-CN" altLang="en-US" sz="2400" dirty="0" smtClean="0"/>
              <a:t>项目提交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77281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两个很重要的网站：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50" y="5733256"/>
            <a:ext cx="2150682" cy="108012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创意大赛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的整体流程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63888" y="1268760"/>
            <a:ext cx="2016224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找灵感</a:t>
            </a:r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14754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建议现在开始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16041"/>
            <a:ext cx="1584176" cy="101295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563888" y="2492896"/>
            <a:ext cx="2016224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构思及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撰写论文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67454" y="3717032"/>
            <a:ext cx="2016224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修改论文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3567454" y="4941168"/>
            <a:ext cx="2016224" cy="79208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院审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4572000" y="206084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4572000" y="3284984"/>
            <a:ext cx="3566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>
            <a:off x="4575566" y="4509120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2"/>
          </p:cNvCxnSpPr>
          <p:nvPr/>
        </p:nvCxnSpPr>
        <p:spPr>
          <a:xfrm>
            <a:off x="4575566" y="5733256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3"/>
          </p:cNvCxnSpPr>
          <p:nvPr/>
        </p:nvCxnSpPr>
        <p:spPr>
          <a:xfrm>
            <a:off x="5583678" y="5337212"/>
            <a:ext cx="10765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660232" y="4113076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9" idx="3"/>
          </p:cNvCxnSpPr>
          <p:nvPr/>
        </p:nvCxnSpPr>
        <p:spPr>
          <a:xfrm flipH="1">
            <a:off x="5583678" y="4113076"/>
            <a:ext cx="10765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8124" y="503466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未通过</a:t>
            </a:r>
            <a:endParaRPr lang="zh-CN" altLang="en-US" sz="16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81884"/>
            <a:ext cx="1227083" cy="10913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76256" y="528146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我报警了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7089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寒假时完成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600677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</a:t>
            </a:r>
            <a:endParaRPr lang="zh-CN" altLang="en-US" sz="16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03103"/>
            <a:ext cx="1566664" cy="1001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72" y="3533110"/>
            <a:ext cx="1330031" cy="11200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0232" y="587727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第一阶段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9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572000" y="-99392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3563888" y="716097"/>
            <a:ext cx="2016224" cy="79208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校</a:t>
            </a:r>
            <a:r>
              <a:rPr lang="zh-CN" altLang="en-US" sz="2400" dirty="0" smtClean="0">
                <a:solidFill>
                  <a:schemeClr val="tx1"/>
                </a:solidFill>
              </a:rPr>
              <a:t>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563888" y="1988840"/>
            <a:ext cx="2016224" cy="936104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入围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一等奖答辩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3568" y="1988840"/>
            <a:ext cx="2016224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部分二等奖及三等奖</a:t>
            </a:r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44208" y="1988840"/>
            <a:ext cx="2016224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ysClr val="windowText" lastClr="000000"/>
                </a:solidFill>
              </a:rPr>
              <a:t>未获奖</a:t>
            </a:r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4572000" y="1508185"/>
            <a:ext cx="0" cy="4806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1"/>
          </p:cNvCxnSpPr>
          <p:nvPr/>
        </p:nvCxnSpPr>
        <p:spPr>
          <a:xfrm flipH="1">
            <a:off x="1691680" y="1112141"/>
            <a:ext cx="18722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</p:cNvCxnSpPr>
          <p:nvPr/>
        </p:nvCxnSpPr>
        <p:spPr>
          <a:xfrm>
            <a:off x="5580112" y="1112141"/>
            <a:ext cx="18722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1691680" y="1112141"/>
            <a:ext cx="0" cy="876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9" idx="0"/>
          </p:cNvCxnSpPr>
          <p:nvPr/>
        </p:nvCxnSpPr>
        <p:spPr>
          <a:xfrm>
            <a:off x="7452320" y="1112141"/>
            <a:ext cx="0" cy="876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</p:cNvCxnSpPr>
          <p:nvPr/>
        </p:nvCxnSpPr>
        <p:spPr>
          <a:xfrm flipH="1">
            <a:off x="3131840" y="2456892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4572000" y="2924944"/>
            <a:ext cx="0" cy="19442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131840" y="2456892"/>
            <a:ext cx="0" cy="1260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123728" y="3753037"/>
            <a:ext cx="2016224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其他二等奖</a:t>
            </a:r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564886" y="4869160"/>
            <a:ext cx="2015226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特等奖及</a:t>
            </a:r>
            <a:endParaRPr lang="en-US" altLang="zh-CN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一等奖</a:t>
            </a:r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692932"/>
            <a:ext cx="1944216" cy="97642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0" y="2911698"/>
            <a:ext cx="1080120" cy="108897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9" y="3469660"/>
            <a:ext cx="1509823" cy="135884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91880" y="157923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优秀作品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015716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良好作品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9712" y="309954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较低分作品</a:t>
            </a:r>
            <a:endParaRPr lang="zh-CN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499992" y="37385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得分高作品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90414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一般作品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587727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第二阶段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019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一些常见的问题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创意从何而来？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/>
              <a:t>日常生活、做过的实验、感兴趣的方面、</a:t>
            </a:r>
            <a:r>
              <a:rPr lang="zh-CN" altLang="en-US" sz="2400" dirty="0" smtClean="0">
                <a:solidFill>
                  <a:srgbClr val="FF0000"/>
                </a:solidFill>
              </a:rPr>
              <a:t>导师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获取参考文献及资料？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/>
              <a:t>中国知网等论文网站、图书馆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组队参赛的具体要求？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抱</a:t>
            </a:r>
            <a:r>
              <a:rPr lang="zh-CN" altLang="en-US" sz="2400" dirty="0" smtClean="0">
                <a:latin typeface="+mn-ea"/>
              </a:rPr>
              <a:t>大腿、带同学飞、跨系组队、单干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996950"/>
            <a:ext cx="2232248" cy="20099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9133198">
            <a:off x="6499886" y="3956229"/>
            <a:ext cx="269289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333808">
            <a:off x="6412502" y="3958027"/>
            <a:ext cx="2793897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提一个小问题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946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你认为对于一个优秀的创意大赛作品来说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什么最</a:t>
            </a:r>
            <a:r>
              <a:rPr lang="zh-CN" altLang="en-US" dirty="0" smtClean="0"/>
              <a:t>重要？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100363648"/>
              </p:ext>
            </p:extLst>
          </p:nvPr>
        </p:nvGraphicFramePr>
        <p:xfrm>
          <a:off x="1524000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59832" y="308115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452131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答辩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4048" y="308115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创意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创意、论文、答辩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并重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0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963087"/>
            <a:ext cx="4605085" cy="36103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1600" y="53732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例</a:t>
            </a:r>
            <a:r>
              <a:rPr lang="en-US" altLang="zh-CN" dirty="0" smtClean="0"/>
              <a:t>.</a:t>
            </a:r>
            <a:r>
              <a:rPr lang="zh-CN" altLang="en-US" dirty="0" smtClean="0"/>
              <a:t>新能源汽车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26876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、不能违反物理学规律（可行性）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45052"/>
            <a:ext cx="1201191" cy="1448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36096" y="36450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牛顿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24623" y="609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焦耳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>
          <a:xfrm>
            <a:off x="6933138" y="2198632"/>
            <a:ext cx="2031350" cy="720080"/>
          </a:xfrm>
          <a:prstGeom prst="wedgeRectCallout">
            <a:avLst>
              <a:gd name="adj1" fmla="val -64038"/>
              <a:gd name="adj2" fmla="val 39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。。。。。。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6933138" y="4725144"/>
            <a:ext cx="2031350" cy="720080"/>
          </a:xfrm>
          <a:prstGeom prst="wedgeRectCallout">
            <a:avLst>
              <a:gd name="adj1" fmla="val -64038"/>
              <a:gd name="adj2" fmla="val 39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。。。。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</a:t>
            </a:r>
            <a:endParaRPr lang="zh-CN" altLang="en-US" sz="20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38" y="2161312"/>
            <a:ext cx="1296144" cy="14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851</Words>
  <Application>Microsoft Office PowerPoint</Application>
  <PresentationFormat>全屏显示(4:3)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冯如杯创意大赛相关</vt:lpstr>
      <vt:lpstr>往年参赛状况（仅与15系对比）</vt:lpstr>
      <vt:lpstr>创意大赛的一些介绍</vt:lpstr>
      <vt:lpstr>创意大赛的整体流程</vt:lpstr>
      <vt:lpstr>PowerPoint 演示文稿</vt:lpstr>
      <vt:lpstr>一些常见的问题</vt:lpstr>
      <vt:lpstr>提一个小问题</vt:lpstr>
      <vt:lpstr>创意、论文、答辩并重</vt:lpstr>
      <vt:lpstr>创意</vt:lpstr>
      <vt:lpstr>PowerPoint 演示文稿</vt:lpstr>
      <vt:lpstr>PowerPoint 演示文稿</vt:lpstr>
      <vt:lpstr>请你从创意角度给以下作品排个序</vt:lpstr>
      <vt:lpstr>论文</vt:lpstr>
      <vt:lpstr>PowerPoint 演示文稿</vt:lpstr>
      <vt:lpstr>答辩</vt:lpstr>
      <vt:lpstr>答辩</vt:lpstr>
      <vt:lpstr>PowerPoint 演示文稿</vt:lpstr>
      <vt:lpstr>PowerPoint 演示文稿</vt:lpstr>
      <vt:lpstr>PowerPoint 演示文稿</vt:lpstr>
      <vt:lpstr>冯如杯 带给我什么？</vt:lpstr>
      <vt:lpstr>祝学弟学妹们取得理想的成绩 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冯如杯创意大赛相关</dc:title>
  <dc:creator>Administrator</dc:creator>
  <cp:lastModifiedBy>admin</cp:lastModifiedBy>
  <cp:revision>64</cp:revision>
  <dcterms:created xsi:type="dcterms:W3CDTF">2015-11-29T16:24:08Z</dcterms:created>
  <dcterms:modified xsi:type="dcterms:W3CDTF">2015-12-05T09:25:14Z</dcterms:modified>
</cp:coreProperties>
</file>