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6" r:id="rId3"/>
    <p:sldId id="270" r:id="rId5"/>
    <p:sldId id="279" r:id="rId6"/>
    <p:sldId id="289" r:id="rId7"/>
    <p:sldId id="281" r:id="rId8"/>
    <p:sldId id="292" r:id="rId9"/>
    <p:sldId id="297" r:id="rId10"/>
    <p:sldId id="298" r:id="rId11"/>
    <p:sldId id="282" r:id="rId12"/>
    <p:sldId id="295" r:id="rId13"/>
    <p:sldId id="309" r:id="rId14"/>
    <p:sldId id="283" r:id="rId15"/>
    <p:sldId id="277" r:id="rId16"/>
  </p:sldIdLst>
  <p:sldSz cx="9144000" cy="5143500" type="screen16x9"/>
  <p:notesSz cx="6858000" cy="9144000"/>
  <p:embeddedFontLst>
    <p:embeddedFont>
      <p:font typeface="方正喵呜体" pitchFamily="2" charset="-122"/>
      <p:regular r:id="rId21"/>
    </p:embeddedFont>
    <p:embeddedFont>
      <p:font typeface="方正卡通简体" pitchFamily="65" charset="-122"/>
      <p:regular r:id="rId22"/>
    </p:embeddedFont>
    <p:embeddedFont>
      <p:font typeface="方正粗倩简体" pitchFamily="65" charset="-122"/>
      <p:regular r:id="rId23"/>
    </p:embeddedFont>
    <p:embeddedFont>
      <p:font typeface="Times New Roman" pitchFamily="18" charset="0"/>
      <p:bold r:id="rId24"/>
    </p:embeddedFont>
    <p:embeddedFont>
      <p:font typeface="方正卡通简体" charset="-122"/>
      <p:regular r:id="rId25"/>
    </p:embeddedFont>
    <p:embeddedFont>
      <p:font typeface="方正硬笔行书简体" pitchFamily="65" charset="-122"/>
      <p:regular r:id="rId26"/>
    </p:embeddedFont>
    <p:embeddedFont>
      <p:font typeface="方正硬笔楷书简体" pitchFamily="65" charset="-122"/>
      <p:regular r:id="rId27"/>
    </p:embeddedFont>
    <p:embeddedFont>
      <p:font typeface="华文楷体" pitchFamily="2" charset="-122"/>
      <p:regular r:id="rId28"/>
    </p:embeddedFont>
    <p:embeddedFont>
      <p:font typeface="华文行楷" pitchFamily="2" charset="-122"/>
      <p:regular r:id="rId29"/>
    </p:embeddedFont>
    <p:embeddedFont>
      <p:font typeface="微软雅黑" charset="-122"/>
      <p:regular r:id="rId30"/>
      <p:bold r:id="rId3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7EA6"/>
    <a:srgbClr val="FFFFFF"/>
    <a:srgbClr val="DEA900"/>
    <a:srgbClr val="000000"/>
    <a:srgbClr val="0081E2"/>
    <a:srgbClr val="3F9DD1"/>
    <a:srgbClr val="35345E"/>
    <a:srgbClr val="0096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9" autoAdjust="0"/>
    <p:restoredTop sz="94660"/>
  </p:normalViewPr>
  <p:slideViewPr>
    <p:cSldViewPr>
      <p:cViewPr varScale="1">
        <p:scale>
          <a:sx n="93" d="100"/>
          <a:sy n="93" d="100"/>
        </p:scale>
        <p:origin x="414" y="72"/>
      </p:cViewPr>
      <p:guideLst>
        <p:guide orient="horz" pos="1583"/>
        <p:guide pos="28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10" y="-108"/>
      </p:cViewPr>
      <p:guideLst>
        <p:guide orient="horz" pos="2815"/>
        <p:guide pos="210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30" Type="http://schemas.openxmlformats.org/officeDocument/2006/relationships/font" Target="fonts/font10.fntdata"/><Relationship Id="rId3" Type="http://schemas.openxmlformats.org/officeDocument/2006/relationships/slide" Target="slides/slide1.xml"/><Relationship Id="rId29" Type="http://schemas.openxmlformats.org/officeDocument/2006/relationships/font" Target="fonts/font9.fntdata"/><Relationship Id="rId28" Type="http://schemas.openxmlformats.org/officeDocument/2006/relationships/font" Target="fonts/font8.fntdata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170A0-CFBC-439A-9263-B9642F898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AA68A-0254-4981-85FB-0ACAA404D9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5B6FC-8267-42F8-AD39-EC9903397B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61AE8-4E9A-4F2B-9F2B-7B27B86452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61AE8-4E9A-4F2B-9F2B-7B27B8645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61AE8-4E9A-4F2B-9F2B-7B27B8645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4957770" cy="4917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2143122"/>
            <a:ext cx="4957770" cy="3214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7" name="图片 6" descr="未标题-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117749" y="750081"/>
            <a:ext cx="4026251" cy="3643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507987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rot="5400000">
            <a:off x="143378" y="306000"/>
            <a:ext cx="612000" cy="1588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rot="5400000">
            <a:off x="331219" y="179206"/>
            <a:ext cx="360000" cy="1588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507987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线条9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lum bright="7000" contrast="-24000"/>
          </a:blip>
          <a:srcRect r="26487"/>
          <a:stretch>
            <a:fillRect/>
          </a:stretch>
        </p:blipFill>
        <p:spPr>
          <a:xfrm>
            <a:off x="8358214" y="0"/>
            <a:ext cx="785786" cy="5143500"/>
          </a:xfrm>
          <a:prstGeom prst="rect">
            <a:avLst/>
          </a:prstGeom>
        </p:spPr>
      </p:pic>
      <p:cxnSp>
        <p:nvCxnSpPr>
          <p:cNvPr id="6" name="直接连接符 5"/>
          <p:cNvCxnSpPr/>
          <p:nvPr userDrawn="1"/>
        </p:nvCxnSpPr>
        <p:spPr>
          <a:xfrm rot="5400000">
            <a:off x="143378" y="306000"/>
            <a:ext cx="61200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 rot="5400000">
            <a:off x="331219" y="179206"/>
            <a:ext cx="36000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67591" y="309633"/>
            <a:ext cx="8229600" cy="3655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5072062"/>
            <a:ext cx="9144000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1.png"/>
          <p:cNvPicPr>
            <a:picLocks noChangeAspect="1"/>
          </p:cNvPicPr>
          <p:nvPr userDrawn="1"/>
        </p:nvPicPr>
        <p:blipFill>
          <a:blip r:embed="rId2">
            <a:lum bright="100000"/>
          </a:blip>
          <a:srcRect l="16589" t="18028" r="18189" b="19627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2" name="Picture 3" descr="C:\Documents and Settings\ap1007\桌面\未标题-3.png"/>
          <p:cNvPicPr>
            <a:picLocks noChangeAspect="1" noChangeArrowheads="1"/>
          </p:cNvPicPr>
          <p:nvPr userDrawn="1"/>
        </p:nvPicPr>
        <p:blipFill>
          <a:blip r:embed="rId3"/>
          <a:srcRect t="16156" r="40895" b="53686"/>
          <a:stretch>
            <a:fillRect/>
          </a:stretch>
        </p:blipFill>
        <p:spPr bwMode="auto">
          <a:xfrm>
            <a:off x="2285984" y="0"/>
            <a:ext cx="6858016" cy="2000246"/>
          </a:xfrm>
          <a:prstGeom prst="rect">
            <a:avLst/>
          </a:prstGeom>
          <a:noFill/>
        </p:spPr>
      </p:pic>
      <p:pic>
        <p:nvPicPr>
          <p:cNvPr id="13" name="Picture 3" descr="C:\Documents and Settings\ap1007\桌面\未标题-3.png"/>
          <p:cNvPicPr>
            <a:picLocks noChangeAspect="1" noChangeArrowheads="1"/>
          </p:cNvPicPr>
          <p:nvPr userDrawn="1"/>
        </p:nvPicPr>
        <p:blipFill>
          <a:blip r:embed="rId3"/>
          <a:srcRect t="24773" r="59365" b="53686"/>
          <a:stretch>
            <a:fillRect/>
          </a:stretch>
        </p:blipFill>
        <p:spPr bwMode="auto">
          <a:xfrm>
            <a:off x="2143108" y="3714758"/>
            <a:ext cx="4714908" cy="1428742"/>
          </a:xfrm>
          <a:prstGeom prst="rect">
            <a:avLst/>
          </a:prstGeom>
          <a:noFill/>
        </p:spPr>
      </p:pic>
      <p:cxnSp>
        <p:nvCxnSpPr>
          <p:cNvPr id="16" name="直接连接符 15"/>
          <p:cNvCxnSpPr/>
          <p:nvPr userDrawn="1"/>
        </p:nvCxnSpPr>
        <p:spPr>
          <a:xfrm rot="5400000">
            <a:off x="143378" y="306000"/>
            <a:ext cx="61200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 rot="5400000">
            <a:off x="331219" y="179206"/>
            <a:ext cx="36000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67591" y="309633"/>
            <a:ext cx="8229600" cy="3655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3B1C146-188A-46C9-85A2-B8E1C7C3F6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0AA9597-16D6-4F66-986F-ED966EDBD9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线条9.png"/>
          <p:cNvPicPr>
            <a:picLocks noChangeAspect="1"/>
          </p:cNvPicPr>
          <p:nvPr userDrawn="1"/>
        </p:nvPicPr>
        <p:blipFill>
          <a:blip r:embed="rId7" cstate="print"/>
          <a:srcRect r="26487"/>
          <a:stretch>
            <a:fillRect/>
          </a:stretch>
        </p:blipFill>
        <p:spPr>
          <a:xfrm>
            <a:off x="8358214" y="0"/>
            <a:ext cx="785786" cy="5143500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 rot="5400000">
            <a:off x="143378" y="306000"/>
            <a:ext cx="612000" cy="1588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rot="5400000">
            <a:off x="331219" y="179206"/>
            <a:ext cx="360000" cy="1588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7584" y="1707654"/>
            <a:ext cx="5256584" cy="1008112"/>
          </a:xfrm>
        </p:spPr>
        <p:txBody>
          <a:bodyPr>
            <a:noAutofit/>
          </a:bodyPr>
          <a:lstStyle/>
          <a:p>
            <a:r>
              <a:rPr lang="zh-CN" altLang="en-US" sz="4800" dirty="0" smtClean="0">
                <a:latin typeface="方正喵呜体" pitchFamily="2" charset="-122"/>
                <a:ea typeface="方正喵呜体" pitchFamily="2" charset="-122"/>
              </a:rPr>
              <a:t>社会实践介绍</a:t>
            </a:r>
            <a:endParaRPr lang="zh-CN" altLang="en-US" sz="4800" dirty="0" smtClean="0">
              <a:latin typeface="方正喵呜体" pitchFamily="2" charset="-122"/>
              <a:ea typeface="方正喵呜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919" y="176893"/>
            <a:ext cx="1170721" cy="11707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070" y="555625"/>
            <a:ext cx="3967480" cy="3916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>
              <a:lnSpc>
                <a:spcPct val="150000"/>
              </a:lnSpc>
              <a:spcAft>
                <a:spcPts val="600"/>
              </a:spcAft>
            </a:pPr>
            <a:r>
              <a:rPr lang="zh-CN" altLang="zh-CN" b="1" kern="100" dirty="0">
                <a:solidFill>
                  <a:srgbClr val="FFC000"/>
                </a:solidFill>
                <a:latin typeface="方正卡通简体" pitchFamily="65" charset="-122"/>
                <a:ea typeface="方正卡通简体" pitchFamily="65" charset="-122"/>
                <a:cs typeface="Times New Roman" pitchFamily="18" charset="0"/>
              </a:rPr>
              <a:t>可以组队，人数不限：</a:t>
            </a:r>
            <a:endParaRPr lang="en-US" altLang="zh-CN" b="1" kern="100" dirty="0">
              <a:solidFill>
                <a:srgbClr val="FFC000"/>
              </a:solidFill>
              <a:latin typeface="方正卡通简体" pitchFamily="65" charset="-122"/>
              <a:ea typeface="方正卡通简体" pitchFamily="65" charset="-122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zh-CN" altLang="zh-CN" b="1" kern="100" dirty="0">
                <a:solidFill>
                  <a:srgbClr val="FFFF00"/>
                </a:solidFill>
                <a:latin typeface="方正卡通简体" pitchFamily="65" charset="-122"/>
                <a:ea typeface="方正卡通简体" pitchFamily="65" charset="-122"/>
                <a:cs typeface="Times New Roman" pitchFamily="18" charset="0"/>
              </a:rPr>
              <a:t>学院、年级、专业</a:t>
            </a:r>
            <a:endParaRPr lang="zh-CN" altLang="zh-CN" b="1" kern="100" dirty="0">
              <a:solidFill>
                <a:srgbClr val="FFFF00"/>
              </a:solidFill>
              <a:latin typeface="方正卡通简体" pitchFamily="65" charset="-122"/>
              <a:ea typeface="方正卡通简体" pitchFamily="65" charset="-122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zh-CN" altLang="zh-CN" b="1" kern="100" dirty="0">
                <a:solidFill>
                  <a:srgbClr val="FFFF00"/>
                </a:solidFill>
                <a:latin typeface="方正卡通简体" pitchFamily="65" charset="-122"/>
                <a:ea typeface="方正卡通简体" pitchFamily="65" charset="-122"/>
                <a:cs typeface="Times New Roman" pitchFamily="18" charset="0"/>
              </a:rPr>
              <a:t>社团、党校、团校、党支部</a:t>
            </a:r>
            <a:endParaRPr lang="zh-CN" altLang="zh-CN" b="1" kern="100" dirty="0">
              <a:solidFill>
                <a:srgbClr val="002060"/>
              </a:solidFill>
              <a:latin typeface="方正卡通简体" pitchFamily="65" charset="-122"/>
              <a:ea typeface="方正卡通简体" pitchFamily="65" charset="-122"/>
              <a:cs typeface="Times New Roman" pitchFamily="18" charset="0"/>
            </a:endParaRPr>
          </a:p>
          <a:p>
            <a:pPr indent="355600" algn="just">
              <a:lnSpc>
                <a:spcPct val="150000"/>
              </a:lnSpc>
              <a:spcAft>
                <a:spcPts val="600"/>
              </a:spcAft>
            </a:pPr>
            <a:r>
              <a:rPr lang="en-US" altLang="zh-CN" b="1" kern="100" dirty="0">
                <a:solidFill>
                  <a:srgbClr val="FFC000"/>
                </a:solidFill>
                <a:latin typeface="方正卡通简体" pitchFamily="65" charset="-122"/>
                <a:ea typeface="方正卡通简体" pitchFamily="65" charset="-122"/>
                <a:cs typeface="Times New Roman" pitchFamily="18" charset="0"/>
              </a:rPr>
              <a:t>(</a:t>
            </a:r>
            <a:r>
              <a:rPr lang="zh-CN" altLang="en-US" b="1" kern="100" dirty="0">
                <a:solidFill>
                  <a:srgbClr val="FFC000"/>
                </a:solidFill>
                <a:latin typeface="方正卡通简体" pitchFamily="65" charset="-122"/>
                <a:ea typeface="方正卡通简体" pitchFamily="65" charset="-122"/>
                <a:cs typeface="Times New Roman" pitchFamily="18" charset="0"/>
              </a:rPr>
              <a:t>对于寒假实践一般</a:t>
            </a:r>
            <a:r>
              <a:rPr lang="en-US" altLang="zh-CN" b="1" kern="100" dirty="0">
                <a:solidFill>
                  <a:srgbClr val="FFC000"/>
                </a:solidFill>
                <a:latin typeface="方正卡通简体" pitchFamily="65" charset="-122"/>
                <a:ea typeface="方正卡通简体" pitchFamily="65" charset="-122"/>
                <a:cs typeface="Times New Roman" pitchFamily="18" charset="0"/>
              </a:rPr>
              <a:t>1</a:t>
            </a:r>
            <a:r>
              <a:rPr lang="zh-CN" altLang="en-US" b="1" kern="100" dirty="0">
                <a:solidFill>
                  <a:srgbClr val="FFC000"/>
                </a:solidFill>
                <a:latin typeface="方正卡通简体" pitchFamily="65" charset="-122"/>
                <a:ea typeface="方正卡通简体" pitchFamily="65" charset="-122"/>
                <a:cs typeface="Times New Roman" pitchFamily="18" charset="0"/>
              </a:rPr>
              <a:t>到</a:t>
            </a:r>
            <a:r>
              <a:rPr lang="en-US" altLang="zh-CN" b="1" kern="100" dirty="0">
                <a:solidFill>
                  <a:srgbClr val="FFC000"/>
                </a:solidFill>
                <a:latin typeface="方正卡通简体" pitchFamily="65" charset="-122"/>
                <a:ea typeface="方正卡通简体" pitchFamily="65" charset="-122"/>
                <a:cs typeface="Times New Roman" pitchFamily="18" charset="0"/>
              </a:rPr>
              <a:t>5</a:t>
            </a:r>
            <a:r>
              <a:rPr lang="zh-CN" altLang="en-US" b="1" kern="100" dirty="0">
                <a:solidFill>
                  <a:srgbClr val="FFC000"/>
                </a:solidFill>
                <a:latin typeface="方正卡通简体" pitchFamily="65" charset="-122"/>
                <a:ea typeface="方正卡通简体" pitchFamily="65" charset="-122"/>
                <a:cs typeface="Times New Roman" pitchFamily="18" charset="0"/>
              </a:rPr>
              <a:t>人左右</a:t>
            </a:r>
            <a:r>
              <a:rPr lang="en-US" altLang="zh-CN" b="1" kern="100" dirty="0">
                <a:solidFill>
                  <a:srgbClr val="FFC000"/>
                </a:solidFill>
                <a:latin typeface="方正卡通简体" pitchFamily="65" charset="-122"/>
                <a:ea typeface="方正卡通简体" pitchFamily="65" charset="-122"/>
                <a:cs typeface="Times New Roman" pitchFamily="18" charset="0"/>
              </a:rPr>
              <a:t>)</a:t>
            </a:r>
            <a:endParaRPr lang="en-US" altLang="zh-CN" b="1" kern="100" dirty="0">
              <a:solidFill>
                <a:srgbClr val="FFC000"/>
              </a:solidFill>
              <a:latin typeface="方正卡通简体" pitchFamily="65" charset="-122"/>
              <a:ea typeface="方正卡通简体" pitchFamily="65" charset="-122"/>
              <a:cs typeface="Times New Roman" pitchFamily="18" charset="0"/>
            </a:endParaRPr>
          </a:p>
          <a:p>
            <a:pPr indent="355600" algn="just">
              <a:lnSpc>
                <a:spcPct val="150000"/>
              </a:lnSpc>
              <a:spcAft>
                <a:spcPts val="600"/>
              </a:spcAft>
            </a:pPr>
            <a:r>
              <a:rPr lang="zh-CN" altLang="zh-CN" b="1" kern="100" dirty="0">
                <a:solidFill>
                  <a:srgbClr val="FFC000"/>
                </a:solidFill>
                <a:latin typeface="方正卡通简体" pitchFamily="65" charset="-122"/>
                <a:ea typeface="方正卡通简体" pitchFamily="65" charset="-122"/>
                <a:cs typeface="Times New Roman" pitchFamily="18" charset="0"/>
              </a:rPr>
              <a:t>上交材料：</a:t>
            </a:r>
            <a:endParaRPr lang="zh-CN" altLang="zh-CN" b="1" kern="100" dirty="0">
              <a:solidFill>
                <a:srgbClr val="FFC000"/>
              </a:solidFill>
              <a:latin typeface="方正卡通简体" pitchFamily="65" charset="-122"/>
              <a:ea typeface="方正卡通简体" pitchFamily="65" charset="-122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zh-CN" altLang="zh-CN" b="1" kern="100" dirty="0">
                <a:solidFill>
                  <a:srgbClr val="FFFF00"/>
                </a:solidFill>
                <a:latin typeface="方正卡通简体" pitchFamily="65" charset="-122"/>
                <a:ea typeface="方正卡通简体" pitchFamily="65" charset="-122"/>
                <a:cs typeface="Times New Roman" pitchFamily="18" charset="0"/>
              </a:rPr>
              <a:t>每组上交一份社会实践总结报告</a:t>
            </a:r>
            <a:endParaRPr lang="zh-CN" altLang="zh-CN" b="1" kern="100" dirty="0">
              <a:solidFill>
                <a:srgbClr val="FFFF00"/>
              </a:solidFill>
              <a:latin typeface="方正卡通简体" pitchFamily="65" charset="-122"/>
              <a:ea typeface="方正卡通简体" pitchFamily="65" charset="-122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zh-CN" altLang="zh-CN" b="1" kern="100" dirty="0">
                <a:solidFill>
                  <a:srgbClr val="FFFF00"/>
                </a:solidFill>
                <a:latin typeface="方正卡通简体" pitchFamily="65" charset="-122"/>
                <a:ea typeface="方正卡通简体" pitchFamily="65" charset="-122"/>
                <a:cs typeface="Times New Roman" pitchFamily="18" charset="0"/>
              </a:rPr>
              <a:t>每人上交一份社会实践感想</a:t>
            </a:r>
            <a:endParaRPr lang="zh-CN" altLang="zh-CN" b="1" kern="100" dirty="0">
              <a:solidFill>
                <a:srgbClr val="FFFF00"/>
              </a:solidFill>
              <a:latin typeface="方正卡通简体" pitchFamily="65" charset="-122"/>
              <a:ea typeface="方正卡通简体" pitchFamily="65" charset="-122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zh-CN" altLang="zh-CN" b="1" kern="100" dirty="0">
                <a:solidFill>
                  <a:srgbClr val="FFFF00"/>
                </a:solidFill>
                <a:latin typeface="方正卡通简体" pitchFamily="65" charset="-122"/>
                <a:ea typeface="方正卡通简体" pitchFamily="65" charset="-122"/>
                <a:cs typeface="Times New Roman" pitchFamily="18" charset="0"/>
              </a:rPr>
              <a:t>社会实践内容要尽量贴近社会</a:t>
            </a:r>
            <a:endParaRPr lang="zh-CN" altLang="zh-CN" b="1" kern="100" dirty="0">
              <a:solidFill>
                <a:srgbClr val="FFFF00"/>
              </a:solidFill>
              <a:latin typeface="方正卡通简体" pitchFamily="65" charset="-122"/>
              <a:ea typeface="方正卡通简体" pitchFamily="65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96055" y="483235"/>
            <a:ext cx="4077970" cy="42062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FFFF"/>
                </a:solidFill>
                <a:latin typeface="方正硬笔楷书简体" pitchFamily="65" charset="-122"/>
                <a:ea typeface="方正硬笔楷书简体" pitchFamily="65" charset="-122"/>
                <a:sym typeface="+mn-ea"/>
              </a:rPr>
              <a:t>社会实践时间表</a:t>
            </a:r>
            <a:endParaRPr lang="zh-CN" altLang="en-US" b="1" dirty="0" smtClean="0">
              <a:solidFill>
                <a:srgbClr val="FFFFFF"/>
              </a:solidFill>
              <a:latin typeface="方正硬笔楷书简体" pitchFamily="65" charset="-122"/>
              <a:ea typeface="方正硬笔楷书简体" pitchFamily="65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FFFF"/>
                </a:solidFill>
                <a:latin typeface="方正硬笔楷书简体" pitchFamily="65" charset="-122"/>
                <a:ea typeface="方正硬笔楷书简体" pitchFamily="65" charset="-122"/>
                <a:sym typeface="+mn-ea"/>
              </a:rPr>
              <a:t>2015.12—2016.1</a:t>
            </a:r>
            <a:r>
              <a:rPr lang="zh-CN" altLang="en-US" b="1" dirty="0" smtClean="0">
                <a:solidFill>
                  <a:srgbClr val="FFFFFF"/>
                </a:solidFill>
                <a:latin typeface="方正硬笔楷书简体" pitchFamily="65" charset="-122"/>
                <a:ea typeface="方正硬笔楷书简体" pitchFamily="65" charset="-122"/>
                <a:sym typeface="+mn-ea"/>
              </a:rPr>
              <a:t>，</a:t>
            </a:r>
            <a:r>
              <a:rPr lang="en-US" altLang="zh-CN" b="1" dirty="0" smtClean="0">
                <a:solidFill>
                  <a:srgbClr val="FFFFFF"/>
                </a:solidFill>
                <a:latin typeface="方正硬笔楷书简体" pitchFamily="65" charset="-122"/>
                <a:ea typeface="方正硬笔楷书简体" pitchFamily="65" charset="-122"/>
                <a:sym typeface="+mn-ea"/>
              </a:rPr>
              <a:t>2016</a:t>
            </a:r>
            <a:r>
              <a:rPr lang="zh-CN" altLang="en-US" b="1" dirty="0" smtClean="0">
                <a:solidFill>
                  <a:srgbClr val="FFFFFF"/>
                </a:solidFill>
                <a:latin typeface="方正硬笔楷书简体" pitchFamily="65" charset="-122"/>
                <a:ea typeface="方正硬笔楷书简体" pitchFamily="65" charset="-122"/>
                <a:sym typeface="+mn-ea"/>
              </a:rPr>
              <a:t>年寒假社会实践</a:t>
            </a:r>
            <a:r>
              <a:rPr lang="zh-CN" altLang="en-US" b="1" dirty="0" smtClean="0">
                <a:solidFill>
                  <a:srgbClr val="FFFFFF"/>
                </a:solidFill>
                <a:latin typeface="方正硬笔楷书简体" pitchFamily="65" charset="-122"/>
                <a:ea typeface="方正硬笔楷书简体" pitchFamily="65" charset="-122"/>
                <a:sym typeface="+mn-ea"/>
              </a:rPr>
              <a:t>立项；</a:t>
            </a:r>
            <a:endParaRPr lang="en-US" altLang="zh-CN" b="1" dirty="0" smtClean="0">
              <a:solidFill>
                <a:srgbClr val="FFFFFF"/>
              </a:solidFill>
              <a:latin typeface="方正硬笔楷书简体" pitchFamily="65" charset="-122"/>
              <a:ea typeface="方正硬笔楷书简体" pitchFamily="65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FFFF"/>
                </a:solidFill>
                <a:latin typeface="方正硬笔楷书简体" pitchFamily="65" charset="-122"/>
                <a:ea typeface="方正硬笔楷书简体" pitchFamily="65" charset="-122"/>
                <a:sym typeface="+mn-ea"/>
              </a:rPr>
              <a:t>2016.1—2016.</a:t>
            </a:r>
            <a:r>
              <a:rPr lang="en-US" altLang="zh-CN" b="1" dirty="0" smtClean="0">
                <a:solidFill>
                  <a:srgbClr val="FFFFFF"/>
                </a:solidFill>
                <a:latin typeface="方正硬笔楷书简体" pitchFamily="65" charset="-122"/>
                <a:ea typeface="方正硬笔楷书简体" pitchFamily="65" charset="-122"/>
                <a:sym typeface="+mn-ea"/>
              </a:rPr>
              <a:t>3</a:t>
            </a:r>
            <a:r>
              <a:rPr lang="zh-CN" altLang="en-US" b="1" dirty="0" smtClean="0">
                <a:solidFill>
                  <a:srgbClr val="FFFFFF"/>
                </a:solidFill>
                <a:latin typeface="方正硬笔楷书简体" pitchFamily="65" charset="-122"/>
                <a:ea typeface="方正硬笔楷书简体" pitchFamily="65" charset="-122"/>
                <a:sym typeface="+mn-ea"/>
              </a:rPr>
              <a:t>，进行；</a:t>
            </a:r>
            <a:endParaRPr lang="en-US" altLang="zh-CN" b="1" dirty="0" smtClean="0">
              <a:solidFill>
                <a:srgbClr val="FFFFFF"/>
              </a:solidFill>
              <a:latin typeface="方正硬笔楷书简体" pitchFamily="65" charset="-122"/>
              <a:ea typeface="方正硬笔楷书简体" pitchFamily="65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FFFF"/>
                </a:solidFill>
                <a:latin typeface="方正硬笔楷书简体" pitchFamily="65" charset="-122"/>
                <a:ea typeface="方正硬笔楷书简体" pitchFamily="65" charset="-122"/>
                <a:sym typeface="+mn-ea"/>
              </a:rPr>
              <a:t>2016.3—2016.5</a:t>
            </a:r>
            <a:r>
              <a:rPr lang="zh-CN" altLang="en-US" b="1" dirty="0" smtClean="0">
                <a:solidFill>
                  <a:srgbClr val="FFFFFF"/>
                </a:solidFill>
                <a:latin typeface="方正硬笔楷书简体" pitchFamily="65" charset="-122"/>
                <a:ea typeface="方正硬笔楷书简体" pitchFamily="65" charset="-122"/>
                <a:sym typeface="+mn-ea"/>
              </a:rPr>
              <a:t>，评比；</a:t>
            </a:r>
            <a:endParaRPr lang="en-US" altLang="zh-CN" b="1" dirty="0" smtClean="0">
              <a:solidFill>
                <a:srgbClr val="FFFFFF"/>
              </a:solidFill>
              <a:latin typeface="方正硬笔楷书简体" pitchFamily="65" charset="-122"/>
              <a:ea typeface="方正硬笔楷书简体" pitchFamily="65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FFFF"/>
                </a:solidFill>
                <a:latin typeface="方正硬笔楷书简体" pitchFamily="65" charset="-122"/>
                <a:ea typeface="方正硬笔楷书简体" pitchFamily="65" charset="-122"/>
                <a:sym typeface="+mn-ea"/>
              </a:rPr>
              <a:t>2016.5—2016.7</a:t>
            </a:r>
            <a:r>
              <a:rPr lang="zh-CN" altLang="en-US" b="1" dirty="0" smtClean="0">
                <a:solidFill>
                  <a:srgbClr val="FFFFFF"/>
                </a:solidFill>
                <a:latin typeface="方正硬笔楷书简体" pitchFamily="65" charset="-122"/>
                <a:ea typeface="方正硬笔楷书简体" pitchFamily="65" charset="-122"/>
                <a:sym typeface="+mn-ea"/>
              </a:rPr>
              <a:t>，</a:t>
            </a:r>
            <a:r>
              <a:rPr lang="en-US" altLang="zh-CN" b="1" dirty="0" smtClean="0">
                <a:solidFill>
                  <a:srgbClr val="FFFFFF"/>
                </a:solidFill>
                <a:latin typeface="方正硬笔楷书简体" pitchFamily="65" charset="-122"/>
                <a:ea typeface="方正硬笔楷书简体" pitchFamily="65" charset="-122"/>
                <a:sym typeface="+mn-ea"/>
              </a:rPr>
              <a:t>2016</a:t>
            </a:r>
            <a:r>
              <a:rPr lang="zh-CN" altLang="en-US" b="1" dirty="0" smtClean="0">
                <a:solidFill>
                  <a:srgbClr val="FFFFFF"/>
                </a:solidFill>
                <a:latin typeface="方正硬笔楷书简体" pitchFamily="65" charset="-122"/>
                <a:ea typeface="方正硬笔楷书简体" pitchFamily="65" charset="-122"/>
                <a:sym typeface="+mn-ea"/>
              </a:rPr>
              <a:t>年暑期社会实践立项；</a:t>
            </a:r>
            <a:endParaRPr lang="en-US" altLang="zh-CN" b="1" dirty="0" smtClean="0">
              <a:solidFill>
                <a:srgbClr val="FFFFFF"/>
              </a:solidFill>
              <a:latin typeface="方正硬笔楷书简体" pitchFamily="65" charset="-122"/>
              <a:ea typeface="方正硬笔楷书简体" pitchFamily="65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FFFF"/>
                </a:solidFill>
                <a:latin typeface="方正硬笔楷书简体" pitchFamily="65" charset="-122"/>
                <a:ea typeface="方正硬笔楷书简体" pitchFamily="65" charset="-122"/>
                <a:sym typeface="+mn-ea"/>
              </a:rPr>
              <a:t>2016.7——2016.9</a:t>
            </a:r>
            <a:r>
              <a:rPr lang="zh-CN" altLang="en-US" b="1" dirty="0" smtClean="0">
                <a:solidFill>
                  <a:srgbClr val="FFFFFF"/>
                </a:solidFill>
                <a:latin typeface="方正硬笔楷书简体" pitchFamily="65" charset="-122"/>
                <a:ea typeface="方正硬笔楷书简体" pitchFamily="65" charset="-122"/>
                <a:sym typeface="+mn-ea"/>
              </a:rPr>
              <a:t>，进行；</a:t>
            </a:r>
            <a:endParaRPr lang="en-US" altLang="zh-CN" b="1" dirty="0" smtClean="0">
              <a:solidFill>
                <a:srgbClr val="FFFFFF"/>
              </a:solidFill>
              <a:latin typeface="方正硬笔楷书简体" pitchFamily="65" charset="-122"/>
              <a:ea typeface="方正硬笔楷书简体" pitchFamily="65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FFFF"/>
                </a:solidFill>
                <a:latin typeface="方正硬笔楷书简体" pitchFamily="65" charset="-122"/>
                <a:ea typeface="方正硬笔楷书简体" pitchFamily="65" charset="-122"/>
                <a:sym typeface="+mn-ea"/>
              </a:rPr>
              <a:t>2016.9——2016.11</a:t>
            </a:r>
            <a:r>
              <a:rPr lang="zh-CN" altLang="en-US" b="1" dirty="0" smtClean="0">
                <a:solidFill>
                  <a:srgbClr val="FFFFFF"/>
                </a:solidFill>
                <a:latin typeface="方正硬笔楷书简体" pitchFamily="65" charset="-122"/>
                <a:ea typeface="方正硬笔楷书简体" pitchFamily="65" charset="-122"/>
                <a:sym typeface="+mn-ea"/>
              </a:rPr>
              <a:t>，评比。</a:t>
            </a:r>
            <a:endParaRPr lang="en-US" altLang="zh-CN" b="1" dirty="0" smtClean="0">
              <a:solidFill>
                <a:srgbClr val="FFFFFF"/>
              </a:solidFill>
              <a:latin typeface="方正硬笔楷书简体" pitchFamily="65" charset="-122"/>
              <a:ea typeface="方正硬笔楷书简体" pitchFamily="65" charset="-122"/>
            </a:endParaRPr>
          </a:p>
          <a:p>
            <a:pPr indent="355600" algn="just">
              <a:lnSpc>
                <a:spcPct val="150000"/>
              </a:lnSpc>
              <a:spcAft>
                <a:spcPts val="600"/>
              </a:spcAft>
            </a:pPr>
            <a:endParaRPr lang="zh-CN" altLang="zh-CN" b="1" kern="100" dirty="0">
              <a:solidFill>
                <a:srgbClr val="FFFF00"/>
              </a:solidFill>
              <a:latin typeface="方正卡通简体" pitchFamily="65" charset="-122"/>
              <a:ea typeface="方正卡通简体" pitchFamily="65" charset="-122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3568" y="195486"/>
            <a:ext cx="720080" cy="3023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FFFF00"/>
                </a:solidFill>
                <a:latin typeface="方正卡通简体" charset="0"/>
                <a:ea typeface="方正卡通简体" charset="0"/>
              </a:rPr>
              <a:t>暑期实践</a:t>
            </a:r>
            <a:endParaRPr lang="zh-CN" altLang="en-US" sz="4800" dirty="0">
              <a:solidFill>
                <a:srgbClr val="FFFF00"/>
              </a:solidFill>
              <a:latin typeface="方正卡通简体" charset="0"/>
              <a:ea typeface="方正卡通简体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49400" y="195580"/>
            <a:ext cx="67754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6"/>
                </a:solidFill>
                <a:latin typeface="方正硬笔行书简体" pitchFamily="65" charset="-122"/>
                <a:ea typeface="方正硬笔行书简体" pitchFamily="65" charset="-122"/>
              </a:rPr>
              <a:t>高等工程学院赴四川绵阳实践队</a:t>
            </a:r>
            <a:endParaRPr lang="zh-CN" altLang="en-US" sz="3600" b="1" dirty="0">
              <a:solidFill>
                <a:schemeClr val="accent6"/>
              </a:solidFill>
              <a:latin typeface="方正硬笔行书简体" pitchFamily="65" charset="-122"/>
              <a:ea typeface="方正硬笔行书简体" pitchFamily="65" charset="-122"/>
            </a:endParaRPr>
          </a:p>
        </p:txBody>
      </p:sp>
      <p:pic>
        <p:nvPicPr>
          <p:cNvPr id="3" name="图片 2" descr="IMG_20150918_20594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64030" y="1131570"/>
            <a:ext cx="5636260" cy="3164840"/>
          </a:xfrm>
          <a:prstGeom prst="rect">
            <a:avLst/>
          </a:prstGeom>
        </p:spPr>
      </p:pic>
      <p:pic>
        <p:nvPicPr>
          <p:cNvPr id="4" name="图片 3" descr="IMG_20150918_21104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252730" y="555625"/>
            <a:ext cx="4821555" cy="2707005"/>
          </a:xfrm>
          <a:prstGeom prst="rect">
            <a:avLst/>
          </a:prstGeom>
        </p:spPr>
      </p:pic>
      <p:pic>
        <p:nvPicPr>
          <p:cNvPr id="6" name="图片 5" descr="IMG_20150918_21224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139565" y="267970"/>
            <a:ext cx="4191635" cy="2353945"/>
          </a:xfrm>
          <a:prstGeom prst="rect">
            <a:avLst/>
          </a:prstGeom>
        </p:spPr>
      </p:pic>
      <p:pic>
        <p:nvPicPr>
          <p:cNvPr id="7" name="图片 6" descr="合照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75740" y="699770"/>
            <a:ext cx="6031230" cy="4022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06383" y="-322059"/>
            <a:ext cx="5774129" cy="5774129"/>
          </a:xfrm>
        </p:spPr>
      </p:pic>
      <p:sp>
        <p:nvSpPr>
          <p:cNvPr id="4" name="文本框 3"/>
          <p:cNvSpPr txBox="1"/>
          <p:nvPr/>
        </p:nvSpPr>
        <p:spPr>
          <a:xfrm>
            <a:off x="2267744" y="267494"/>
            <a:ext cx="1015663" cy="27363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方正硬笔行书简体" pitchFamily="65" charset="-122"/>
                <a:ea typeface="方正硬笔行书简体" pitchFamily="65" charset="-122"/>
              </a:rPr>
              <a:t>航行者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11560" y="2504332"/>
            <a:ext cx="25922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FFC000"/>
                </a:solidFill>
                <a:latin typeface="方正硬笔行书简体" pitchFamily="65" charset="-122"/>
                <a:ea typeface="方正硬笔行书简体" pitchFamily="65" charset="-122"/>
              </a:rPr>
              <a:t>微信号：</a:t>
            </a:r>
            <a:r>
              <a:rPr lang="en-US" altLang="zh-CN" sz="4800" b="1" dirty="0" err="1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buaa_shsj</a:t>
            </a:r>
            <a:endParaRPr lang="zh-CN" altLang="en-US" sz="4800" b="1" dirty="0">
              <a:solidFill>
                <a:srgbClr val="FFC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7504" y="1018639"/>
            <a:ext cx="2333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请关注</a:t>
            </a:r>
            <a:r>
              <a:rPr lang="en-US" altLang="zh-CN" sz="320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——</a:t>
            </a:r>
            <a:endParaRPr lang="en-US" altLang="zh-CN" sz="3200" dirty="0" smtClean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  <a:p>
            <a:endParaRPr lang="zh-CN" altLang="en-US" sz="3200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429816" cy="52863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131668" y="1995185"/>
            <a:ext cx="3230880" cy="874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</a:rPr>
              <a:t>谢谢观看！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35696" y="411510"/>
            <a:ext cx="595088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3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方正卡通简体" pitchFamily="65" charset="-122"/>
                <a:ea typeface="方正卡通简体" pitchFamily="65" charset="-122"/>
              </a:rPr>
              <a:t>社会实践</a:t>
            </a:r>
            <a:endParaRPr lang="en-US" altLang="zh-CN" sz="3200" dirty="0">
              <a:solidFill>
                <a:srgbClr val="FFFF00"/>
              </a:solidFill>
              <a:latin typeface="方正卡通简体" pitchFamily="65" charset="-122"/>
              <a:ea typeface="方正卡通简体" pitchFamily="65" charset="-122"/>
            </a:endParaRPr>
          </a:p>
          <a:p>
            <a:pPr marL="2043430" lvl="4" indent="-214630">
              <a:lnSpc>
                <a:spcPct val="175000"/>
              </a:lnSpc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002060"/>
                </a:solidFill>
                <a:latin typeface="方正卡通简体" pitchFamily="65" charset="-122"/>
                <a:ea typeface="方正卡通简体" pitchFamily="65" charset="-122"/>
              </a:rPr>
              <a:t>    </a:t>
            </a:r>
            <a:r>
              <a:rPr lang="zh-CN" altLang="en-US" sz="2800" b="1" dirty="0" smtClean="0">
                <a:solidFill>
                  <a:srgbClr val="002060"/>
                </a:solidFill>
                <a:latin typeface="方正卡通简体" pitchFamily="65" charset="-122"/>
                <a:ea typeface="方正卡通简体" pitchFamily="65" charset="-122"/>
              </a:rPr>
              <a:t>是</a:t>
            </a:r>
            <a:r>
              <a:rPr lang="zh-CN" altLang="en-US" sz="2800" b="1" dirty="0">
                <a:solidFill>
                  <a:srgbClr val="002060"/>
                </a:solidFill>
                <a:latin typeface="方正卡通简体" pitchFamily="65" charset="-122"/>
                <a:ea typeface="方正卡通简体" pitchFamily="65" charset="-122"/>
              </a:rPr>
              <a:t>什么？</a:t>
            </a:r>
            <a:endParaRPr lang="en-US" altLang="zh-CN" sz="2800" b="1" dirty="0">
              <a:solidFill>
                <a:srgbClr val="002060"/>
              </a:solidFill>
              <a:latin typeface="方正卡通简体" pitchFamily="65" charset="-122"/>
              <a:ea typeface="方正卡通简体" pitchFamily="65" charset="-122"/>
            </a:endParaRPr>
          </a:p>
          <a:p>
            <a:pPr marL="2043430" lvl="4" indent="-214630">
              <a:lnSpc>
                <a:spcPct val="175000"/>
              </a:lnSpc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002060"/>
                </a:solidFill>
                <a:latin typeface="方正卡通简体" pitchFamily="65" charset="-122"/>
                <a:ea typeface="方正卡通简体" pitchFamily="65" charset="-122"/>
              </a:rPr>
              <a:t>    为什么</a:t>
            </a:r>
            <a:r>
              <a:rPr lang="zh-CN" altLang="en-US" sz="2800" b="1" dirty="0">
                <a:solidFill>
                  <a:srgbClr val="002060"/>
                </a:solidFill>
                <a:latin typeface="方正卡通简体" pitchFamily="65" charset="-122"/>
                <a:ea typeface="方正卡通简体" pitchFamily="65" charset="-122"/>
              </a:rPr>
              <a:t>？</a:t>
            </a:r>
            <a:endParaRPr lang="en-US" altLang="zh-CN" sz="2800" b="1" dirty="0">
              <a:solidFill>
                <a:srgbClr val="002060"/>
              </a:solidFill>
              <a:latin typeface="方正卡通简体" pitchFamily="65" charset="-122"/>
              <a:ea typeface="方正卡通简体" pitchFamily="65" charset="-122"/>
            </a:endParaRPr>
          </a:p>
          <a:p>
            <a:pPr marL="2043430" lvl="4" indent="-214630">
              <a:lnSpc>
                <a:spcPct val="175000"/>
              </a:lnSpc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002060"/>
                </a:solidFill>
                <a:latin typeface="方正卡通简体" pitchFamily="65" charset="-122"/>
                <a:ea typeface="方正卡通简体" pitchFamily="65" charset="-122"/>
              </a:rPr>
              <a:t>    怎么</a:t>
            </a:r>
            <a:r>
              <a:rPr lang="zh-CN" altLang="en-US" sz="2800" b="1" dirty="0">
                <a:solidFill>
                  <a:srgbClr val="002060"/>
                </a:solidFill>
                <a:latin typeface="方正卡通简体" pitchFamily="65" charset="-122"/>
                <a:ea typeface="方正卡通简体" pitchFamily="65" charset="-122"/>
              </a:rPr>
              <a:t>做</a:t>
            </a:r>
            <a:r>
              <a:rPr lang="zh-CN" altLang="en-US" sz="2800" b="1" dirty="0" smtClean="0">
                <a:solidFill>
                  <a:srgbClr val="002060"/>
                </a:solidFill>
                <a:latin typeface="方正卡通简体" pitchFamily="65" charset="-122"/>
                <a:ea typeface="方正卡通简体" pitchFamily="65" charset="-122"/>
              </a:rPr>
              <a:t>？</a:t>
            </a:r>
            <a:endParaRPr lang="en-US" altLang="zh-CN" sz="2800" b="1" dirty="0" smtClean="0">
              <a:solidFill>
                <a:srgbClr val="002060"/>
              </a:solidFill>
              <a:latin typeface="方正卡通简体" pitchFamily="65" charset="-122"/>
              <a:ea typeface="方正卡通简体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43808" y="1347614"/>
            <a:ext cx="3960440" cy="1760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75000"/>
              </a:lnSpc>
            </a:pPr>
            <a:r>
              <a:rPr lang="zh-CN" altLang="en-US" sz="72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方正卡通简体" pitchFamily="65" charset="-122"/>
                <a:ea typeface="方正卡通简体" pitchFamily="65" charset="-122"/>
              </a:rPr>
              <a:t>是什么？</a:t>
            </a:r>
          </a:p>
        </p:txBody>
      </p:sp>
      <p:sp>
        <p:nvSpPr>
          <p:cNvPr id="4" name="矩形 3"/>
          <p:cNvSpPr/>
          <p:nvPr/>
        </p:nvSpPr>
        <p:spPr>
          <a:xfrm>
            <a:off x="719572" y="-29123"/>
            <a:ext cx="360040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4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方正卡通简体" pitchFamily="65" charset="-122"/>
                <a:ea typeface="方正卡通简体" pitchFamily="65" charset="-122"/>
              </a:rPr>
              <a:t>社会实践</a:t>
            </a:r>
            <a:endParaRPr lang="en-US" altLang="zh-CN" sz="4000" dirty="0">
              <a:solidFill>
                <a:srgbClr val="FFFF00"/>
              </a:solidFill>
              <a:latin typeface="方正卡通简体" pitchFamily="65" charset="-122"/>
              <a:ea typeface="方正卡通简体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9592" y="339502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FFFF00"/>
                </a:solidFill>
                <a:latin typeface="方正粗倩简体" pitchFamily="65" charset="-122"/>
                <a:ea typeface="方正粗倩简体" pitchFamily="65" charset="-122"/>
              </a:rPr>
              <a:t>北航说</a:t>
            </a:r>
            <a:endParaRPr lang="zh-CN" altLang="en-US" sz="3600" dirty="0">
              <a:solidFill>
                <a:srgbClr val="FFFF00"/>
              </a:solidFill>
              <a:latin typeface="方正粗倩简体" pitchFamily="65" charset="-122"/>
              <a:ea typeface="方正粗倩简体" pitchFamily="65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592" y="1203598"/>
            <a:ext cx="7254552" cy="3063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>
              <a:lnSpc>
                <a:spcPct val="150000"/>
              </a:lnSpc>
              <a:spcAft>
                <a:spcPts val="600"/>
              </a:spcAft>
            </a:pPr>
            <a:r>
              <a:rPr lang="zh-CN" altLang="zh-CN" sz="2000" b="1" kern="100" dirty="0" smtClean="0">
                <a:solidFill>
                  <a:srgbClr val="FFC000"/>
                </a:solidFill>
                <a:latin typeface="方正卡通简体" pitchFamily="65" charset="-122"/>
                <a:ea typeface="方正卡通简体" pitchFamily="65" charset="-122"/>
                <a:cs typeface="Times New Roman" pitchFamily="18" charset="0"/>
              </a:rPr>
              <a:t>主题</a:t>
            </a:r>
            <a:r>
              <a:rPr lang="zh-CN" altLang="zh-CN" sz="2000" b="1" kern="100" dirty="0">
                <a:solidFill>
                  <a:srgbClr val="FFC000"/>
                </a:solidFill>
                <a:latin typeface="方正卡通简体" pitchFamily="65" charset="-122"/>
                <a:ea typeface="方正卡通简体" pitchFamily="65" charset="-122"/>
                <a:cs typeface="Times New Roman" pitchFamily="18" charset="0"/>
              </a:rPr>
              <a:t>不限，形式多样</a:t>
            </a:r>
            <a:endParaRPr lang="zh-CN" altLang="zh-CN" sz="2000" b="1" kern="100" dirty="0">
              <a:solidFill>
                <a:srgbClr val="FFC000"/>
              </a:solidFill>
              <a:latin typeface="方正卡通简体" pitchFamily="65" charset="-122"/>
              <a:ea typeface="方正卡通简体" pitchFamily="65" charset="-122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charset="0"/>
              <a:buChar char="l"/>
            </a:pPr>
            <a:r>
              <a:rPr lang="zh-CN" altLang="zh-CN" sz="2000" b="1" kern="100" dirty="0">
                <a:solidFill>
                  <a:srgbClr val="FFFF00"/>
                </a:solidFill>
                <a:latin typeface="方正卡通简体" pitchFamily="65" charset="-122"/>
                <a:ea typeface="方正卡通简体" pitchFamily="65" charset="-122"/>
                <a:cs typeface="Times New Roman" pitchFamily="18" charset="0"/>
              </a:rPr>
              <a:t>社会热点、焦点问题</a:t>
            </a:r>
            <a:endParaRPr lang="zh-CN" altLang="zh-CN" sz="2000" b="1" kern="100" dirty="0">
              <a:solidFill>
                <a:srgbClr val="FFFF00"/>
              </a:solidFill>
              <a:latin typeface="方正卡通简体" pitchFamily="65" charset="-122"/>
              <a:ea typeface="方正卡通简体" pitchFamily="65" charset="-122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charset="0"/>
              <a:buChar char="l"/>
            </a:pPr>
            <a:r>
              <a:rPr lang="zh-CN" altLang="zh-CN" sz="2000" b="1" kern="100" dirty="0">
                <a:solidFill>
                  <a:srgbClr val="002060"/>
                </a:solidFill>
                <a:latin typeface="方正卡通简体" pitchFamily="65" charset="-122"/>
                <a:ea typeface="方正卡通简体" pitchFamily="65" charset="-122"/>
                <a:cs typeface="Times New Roman" pitchFamily="18" charset="0"/>
              </a:rPr>
              <a:t>个人的专业兴趣、专业优势、技能特长</a:t>
            </a:r>
            <a:endParaRPr lang="zh-CN" altLang="zh-CN" sz="2000" b="1" kern="100" dirty="0">
              <a:solidFill>
                <a:srgbClr val="002060"/>
              </a:solidFill>
              <a:latin typeface="方正卡通简体" pitchFamily="65" charset="-122"/>
              <a:ea typeface="方正卡通简体" pitchFamily="65" charset="-122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charset="0"/>
              <a:buChar char="l"/>
            </a:pPr>
            <a:r>
              <a:rPr lang="zh-CN" altLang="zh-CN" sz="2000" b="1" kern="100" dirty="0">
                <a:solidFill>
                  <a:srgbClr val="FFFF00"/>
                </a:solidFill>
                <a:latin typeface="方正卡通简体" pitchFamily="65" charset="-122"/>
                <a:ea typeface="方正卡通简体" pitchFamily="65" charset="-122"/>
                <a:cs typeface="Times New Roman" pitchFamily="18" charset="0"/>
              </a:rPr>
              <a:t>采访交流、参观调研、实习锻炼、志愿服务、参观访问等形式均可。</a:t>
            </a:r>
            <a:r>
              <a:rPr lang="zh-CN" altLang="zh-CN" sz="2000" b="1" kern="100" dirty="0">
                <a:solidFill>
                  <a:srgbClr val="002060"/>
                </a:solidFill>
                <a:latin typeface="方正卡通简体" pitchFamily="65" charset="-122"/>
                <a:ea typeface="方正卡通简体" pitchFamily="65" charset="-122"/>
                <a:cs typeface="Times New Roman" pitchFamily="18" charset="0"/>
              </a:rPr>
              <a:t>鼓励受学术科研机构、知名企业、校友企业委托而开展的调研项目，并鼓励各实践队自主寻找资金支持。</a:t>
            </a:r>
            <a:endParaRPr lang="zh-CN" altLang="zh-CN" sz="2000" b="1" kern="100" dirty="0">
              <a:solidFill>
                <a:srgbClr val="002060"/>
              </a:solidFill>
              <a:latin typeface="方正卡通简体" pitchFamily="65" charset="-122"/>
              <a:ea typeface="方正卡通简体" pitchFamily="65" charset="-122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19572" y="-29123"/>
            <a:ext cx="360040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4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方正卡通简体" pitchFamily="65" charset="-122"/>
                <a:ea typeface="方正卡通简体" pitchFamily="65" charset="-122"/>
              </a:rPr>
              <a:t>社会实践</a:t>
            </a:r>
            <a:endParaRPr lang="en-US" altLang="zh-CN" sz="4000" dirty="0">
              <a:solidFill>
                <a:srgbClr val="FFFF00"/>
              </a:solidFill>
              <a:latin typeface="方正卡通简体" pitchFamily="65" charset="-122"/>
              <a:ea typeface="方正卡通简体" pitchFamily="65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15816" y="1347614"/>
            <a:ext cx="3960440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75000"/>
              </a:lnSpc>
            </a:pPr>
            <a:r>
              <a:rPr lang="zh-CN" altLang="en-US" sz="72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方正卡通简体" charset="0"/>
                <a:ea typeface="方正卡通简体" charset="0"/>
              </a:rPr>
              <a:t>为什</a:t>
            </a:r>
            <a:r>
              <a:rPr lang="zh-CN" altLang="en-US" sz="72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方正卡通简体" pitchFamily="65" charset="-122"/>
                <a:ea typeface="方正卡通简体" pitchFamily="65" charset="-122"/>
              </a:rPr>
              <a:t>么？</a:t>
            </a:r>
            <a:endParaRPr lang="zh-CN" altLang="en-US" sz="7200" b="1" dirty="0">
              <a:solidFill>
                <a:schemeClr val="accent2">
                  <a:lumMod val="40000"/>
                  <a:lumOff val="60000"/>
                </a:schemeClr>
              </a:solidFill>
              <a:latin typeface="方正卡通简体" pitchFamily="65" charset="-122"/>
              <a:ea typeface="方正卡通简体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9592" y="1275606"/>
            <a:ext cx="720080" cy="3023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FFFF00"/>
                </a:solidFill>
                <a:latin typeface="方正卡通简体" charset="0"/>
                <a:ea typeface="方正卡通简体" charset="0"/>
              </a:rPr>
              <a:t>北航要求</a:t>
            </a:r>
            <a:endParaRPr lang="zh-CN" altLang="en-US" sz="4800" dirty="0">
              <a:solidFill>
                <a:srgbClr val="FFFF00"/>
              </a:solidFill>
              <a:latin typeface="方正卡通简体" charset="0"/>
              <a:ea typeface="方正卡通简体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63982" y="1"/>
            <a:ext cx="6584107" cy="5143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828600" y="-92546"/>
            <a:ext cx="5619750" cy="2447925"/>
          </a:xfrm>
          <a:prstGeom prst="rect">
            <a:avLst/>
          </a:prstGeom>
          <a:effectLst>
            <a:softEdge rad="228600"/>
          </a:effec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07904" y="-20538"/>
            <a:ext cx="5464576" cy="5164038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文本框 4"/>
          <p:cNvSpPr txBox="1"/>
          <p:nvPr/>
        </p:nvSpPr>
        <p:spPr>
          <a:xfrm>
            <a:off x="-108585" y="2860040"/>
            <a:ext cx="3871595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accent6"/>
                </a:solidFill>
                <a:latin typeface="方正硬笔行书简体" pitchFamily="65" charset="-122"/>
                <a:ea typeface="方正硬笔行书简体" pitchFamily="65" charset="-122"/>
              </a:rPr>
              <a:t>北航</a:t>
            </a:r>
            <a:endParaRPr lang="en-US" altLang="zh-CN" sz="4800" b="1" dirty="0" smtClean="0">
              <a:solidFill>
                <a:schemeClr val="accent6"/>
              </a:solidFill>
              <a:latin typeface="方正硬笔行书简体" pitchFamily="65" charset="-122"/>
              <a:ea typeface="方正硬笔行书简体" pitchFamily="65" charset="-122"/>
            </a:endParaRPr>
          </a:p>
          <a:p>
            <a:pPr algn="ctr"/>
            <a:r>
              <a:rPr lang="zh-CN" altLang="en-US" sz="4800" b="1" dirty="0" smtClean="0">
                <a:solidFill>
                  <a:schemeClr val="accent6"/>
                </a:solidFill>
                <a:latin typeface="方正硬笔行书简体" pitchFamily="65" charset="-122"/>
                <a:ea typeface="方正硬笔行书简体" pitchFamily="65" charset="-122"/>
              </a:rPr>
              <a:t>学生手册说</a:t>
            </a:r>
            <a:endParaRPr lang="zh-CN" altLang="en-US" sz="4800" b="1" dirty="0" smtClean="0">
              <a:solidFill>
                <a:schemeClr val="accent6"/>
              </a:solidFill>
              <a:latin typeface="方正硬笔行书简体" pitchFamily="65" charset="-122"/>
              <a:ea typeface="方正硬笔行书简体" pitchFamily="65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84920" y="1707654"/>
            <a:ext cx="4319527" cy="83352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89" y="0"/>
            <a:ext cx="9144000" cy="516886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3" name="文本框 2"/>
          <p:cNvSpPr txBox="1"/>
          <p:nvPr/>
        </p:nvSpPr>
        <p:spPr>
          <a:xfrm>
            <a:off x="5148064" y="3573840"/>
            <a:ext cx="41892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accent6"/>
                </a:solidFill>
                <a:latin typeface="方正硬笔行书简体" pitchFamily="65" charset="-122"/>
                <a:ea typeface="方正硬笔行书简体" pitchFamily="65" charset="-122"/>
              </a:rPr>
              <a:t>北航</a:t>
            </a:r>
            <a:endParaRPr lang="en-US" altLang="zh-CN" sz="4800" b="1" dirty="0" smtClean="0">
              <a:solidFill>
                <a:schemeClr val="accent6"/>
              </a:solidFill>
              <a:latin typeface="方正硬笔行书简体" pitchFamily="65" charset="-122"/>
              <a:ea typeface="方正硬笔行书简体" pitchFamily="65" charset="-122"/>
            </a:endParaRPr>
          </a:p>
          <a:p>
            <a:pPr algn="ctr"/>
            <a:r>
              <a:rPr lang="zh-CN" altLang="en-US" sz="4800" b="1" dirty="0" smtClean="0">
                <a:solidFill>
                  <a:schemeClr val="accent6"/>
                </a:solidFill>
                <a:latin typeface="方正硬笔行书简体" pitchFamily="65" charset="-122"/>
                <a:ea typeface="方正硬笔行书简体" pitchFamily="65" charset="-122"/>
              </a:rPr>
              <a:t>奖学金手册说</a:t>
            </a:r>
            <a:endParaRPr lang="zh-CN" altLang="en-US" sz="4800" b="1" dirty="0">
              <a:solidFill>
                <a:schemeClr val="accent6"/>
              </a:solidFill>
              <a:latin typeface="方正硬笔行书简体" pitchFamily="65" charset="-122"/>
              <a:ea typeface="方正硬笔行书简体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9572" y="-29123"/>
            <a:ext cx="360040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4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方正卡通简体" pitchFamily="65" charset="-122"/>
                <a:ea typeface="方正卡通简体" pitchFamily="65" charset="-122"/>
              </a:rPr>
              <a:t>社会实践</a:t>
            </a:r>
            <a:endParaRPr lang="en-US" altLang="zh-CN" sz="4000" dirty="0">
              <a:solidFill>
                <a:srgbClr val="FFFF00"/>
              </a:solidFill>
              <a:latin typeface="方正卡通简体" pitchFamily="65" charset="-122"/>
              <a:ea typeface="方正卡通简体" pitchFamily="65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43808" y="1347614"/>
            <a:ext cx="3960440" cy="1760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75000"/>
              </a:lnSpc>
            </a:pPr>
            <a:r>
              <a:rPr lang="zh-CN" altLang="en-US" sz="72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方正卡通简体" pitchFamily="65" charset="-122"/>
                <a:ea typeface="方正卡通简体" pitchFamily="65" charset="-122"/>
              </a:rPr>
              <a:t>怎么做？</a:t>
            </a:r>
            <a:endParaRPr lang="zh-CN" altLang="en-US" sz="7200" b="1" dirty="0">
              <a:solidFill>
                <a:schemeClr val="accent2">
                  <a:lumMod val="40000"/>
                  <a:lumOff val="60000"/>
                </a:schemeClr>
              </a:solidFill>
              <a:latin typeface="方正卡通简体" pitchFamily="65" charset="-122"/>
              <a:ea typeface="方正卡通简体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vivo">
      <a:dk1>
        <a:srgbClr val="2A82B0"/>
      </a:dk1>
      <a:lt1>
        <a:srgbClr val="FFFFFF"/>
      </a:lt1>
      <a:dk2>
        <a:srgbClr val="006296"/>
      </a:dk2>
      <a:lt2>
        <a:srgbClr val="82CCD2"/>
      </a:lt2>
      <a:accent1>
        <a:srgbClr val="E72520"/>
      </a:accent1>
      <a:accent2>
        <a:srgbClr val="007750"/>
      </a:accent2>
      <a:accent3>
        <a:srgbClr val="DBB400"/>
      </a:accent3>
      <a:accent4>
        <a:srgbClr val="92A55C"/>
      </a:accent4>
      <a:accent5>
        <a:srgbClr val="4E4D8D"/>
      </a:accent5>
      <a:accent6>
        <a:srgbClr val="F18D00"/>
      </a:accent6>
      <a:hlink>
        <a:srgbClr val="7F7F7F"/>
      </a:hlink>
      <a:folHlink>
        <a:srgbClr val="919191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Kingsoft Office WPP</Application>
  <PresentationFormat>全屏显示(16:9)</PresentationFormat>
  <Paragraphs>65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 </vt:lpstr>
      <vt:lpstr>宋体 </vt:lpstr>
      <vt:lpstr>方正喵呜体</vt:lpstr>
      <vt:lpstr>方正卡通简体</vt:lpstr>
      <vt:lpstr>方正粗倩简体</vt:lpstr>
      <vt:lpstr>Times New Roman</vt:lpstr>
      <vt:lpstr>方正硬笔行书简体</vt:lpstr>
      <vt:lpstr>方正硬笔楷书简体</vt:lpstr>
      <vt:lpstr>华文楷体</vt:lpstr>
      <vt:lpstr>华文行楷</vt:lpstr>
      <vt:lpstr>微软雅黑</vt:lpstr>
      <vt:lpstr>Office 主题</vt:lpstr>
      <vt:lpstr>社会实践介绍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gaochenyu</cp:lastModifiedBy>
  <cp:revision>197</cp:revision>
  <dcterms:created xsi:type="dcterms:W3CDTF">2015-12-05T15:49:00Z</dcterms:created>
  <dcterms:modified xsi:type="dcterms:W3CDTF">2015-12-05T16:27:53Z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