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494" r:id="rId3"/>
    <p:sldId id="496" r:id="rId4"/>
    <p:sldId id="651" r:id="rId5"/>
    <p:sldId id="653" r:id="rId6"/>
    <p:sldId id="654" r:id="rId7"/>
    <p:sldId id="655" r:id="rId8"/>
    <p:sldId id="656" r:id="rId9"/>
    <p:sldId id="756" r:id="rId10"/>
    <p:sldId id="757" r:id="rId11"/>
    <p:sldId id="758" r:id="rId12"/>
    <p:sldId id="759" r:id="rId13"/>
    <p:sldId id="760" r:id="rId14"/>
    <p:sldId id="660" r:id="rId15"/>
    <p:sldId id="761" r:id="rId16"/>
    <p:sldId id="662" r:id="rId17"/>
    <p:sldId id="762" r:id="rId18"/>
    <p:sldId id="664" r:id="rId19"/>
    <p:sldId id="665" r:id="rId20"/>
    <p:sldId id="766" r:id="rId21"/>
    <p:sldId id="667" r:id="rId22"/>
    <p:sldId id="765" r:id="rId23"/>
    <p:sldId id="668" r:id="rId24"/>
    <p:sldId id="670" r:id="rId25"/>
    <p:sldId id="671" r:id="rId26"/>
    <p:sldId id="672" r:id="rId27"/>
    <p:sldId id="779" r:id="rId28"/>
    <p:sldId id="673" r:id="rId29"/>
    <p:sldId id="772" r:id="rId30"/>
    <p:sldId id="674" r:id="rId31"/>
    <p:sldId id="675" r:id="rId32"/>
    <p:sldId id="676" r:id="rId33"/>
    <p:sldId id="773" r:id="rId34"/>
    <p:sldId id="774" r:id="rId35"/>
  </p:sldIdLst>
  <p:sldSz cx="9144000" cy="6858000" type="screen4x3"/>
  <p:notesSz cx="7099300" cy="10234613"/>
  <p:embeddedFontLst>
    <p:embeddedFont>
      <p:font typeface="幼圆" charset="-122"/>
      <p:regular r:id="rId38"/>
    </p:embeddedFont>
    <p:embeddedFont>
      <p:font typeface="黑体" pitchFamily="49" charset="-122"/>
      <p:regular r:id="rId39"/>
    </p:embeddedFont>
    <p:embeddedFont>
      <p:font typeface="Perpetua" charset="0"/>
      <p:regular r:id="rId40"/>
      <p:bold r:id="rId41"/>
      <p:italic r:id="rId42"/>
      <p:boldItalic r:id="rId43"/>
    </p:embeddedFont>
    <p:embeddedFont>
      <p:font typeface="隶书" charset="-122"/>
      <p:regular r:id="rId44"/>
    </p:embeddedFont>
    <p:embeddedFont>
      <p:font typeface="华文行楷" charset="-122"/>
      <p:regular r:id="rId4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8000"/>
    <a:srgbClr val="0A00C8"/>
    <a:srgbClr val="0049C0"/>
    <a:srgbClr val="14AC43"/>
    <a:srgbClr val="C8C5FF"/>
    <a:srgbClr val="001B48"/>
    <a:srgbClr val="002B70"/>
    <a:srgbClr val="0064FF"/>
    <a:srgbClr val="000099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31" autoAdjust="0"/>
    <p:restoredTop sz="95447" autoAdjust="0"/>
  </p:normalViewPr>
  <p:slideViewPr>
    <p:cSldViewPr>
      <p:cViewPr varScale="1">
        <p:scale>
          <a:sx n="89" d="100"/>
          <a:sy n="89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70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E82D5614-D39B-4B99-853C-A91C559F0C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4725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charset="-122"/>
              </a:defRPr>
            </a:lvl1pPr>
          </a:lstStyle>
          <a:p>
            <a:fld id="{87353EA9-CE78-461F-A9AB-4A1A8E570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530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D97B5-74A2-4D31-84A4-1744B6D592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917B6-46D8-4FF5-A122-7A8FD10C693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在黑板上推算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74046-FD45-4723-BA51-71B669164BE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427" name="Picture 1027" descr="新主楼2"/>
          <p:cNvPicPr>
            <a:picLocks noChangeAspect="1" noChangeArrowheads="1"/>
          </p:cNvPicPr>
          <p:nvPr userDrawn="1"/>
        </p:nvPicPr>
        <p:blipFill>
          <a:blip r:embed="rId2">
            <a:lum bright="42000" contras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8140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日期</a:t>
            </a:r>
          </a:p>
        </p:txBody>
      </p:sp>
      <p:sp>
        <p:nvSpPr>
          <p:cNvPr id="388141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88142" name="Rectangle 4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47CEDE-4CDA-4B30-9A52-A8911FA246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999424" name="Picture 1024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9425" name="Picture 1025" descr="Beihang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99426" name="Text Box 1026"/>
          <p:cNvSpPr txBox="1">
            <a:spLocks noChangeArrowheads="1"/>
          </p:cNvSpPr>
          <p:nvPr userDrawn="1"/>
        </p:nvSpPr>
        <p:spPr bwMode="auto">
          <a:xfrm>
            <a:off x="4751388" y="188913"/>
            <a:ext cx="421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zh-CN" sz="28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-9316" y="981074"/>
            <a:ext cx="9144000" cy="5876925"/>
          </a:xfrm>
          <a:prstGeom prst="rect">
            <a:avLst/>
          </a:prstGeom>
          <a:solidFill>
            <a:schemeClr val="bg1"/>
          </a:soli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026" descr="Beihang-logo-尾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316" y="6633187"/>
            <a:ext cx="9162124" cy="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8DA99-09EC-4B55-A88F-31727EEDA1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64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20713"/>
            <a:ext cx="2185988" cy="5510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5900" y="620713"/>
            <a:ext cx="6410325" cy="5510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EAE6-772F-4044-A720-A7B2F83734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3794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75B14-82A4-4585-9897-479A351494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90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902A9-225C-4782-B00D-CEEDB11552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16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DB501-6FD5-490A-AA11-D000FB0F3B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7702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D038-ABD9-4B28-81C2-BB332DD05E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56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FAA8-CA5C-4897-A6E8-A48A2EECC5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809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6CCBF-49F6-4FAE-893B-0B71D15B3E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54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6EE47-0D54-4D67-870E-FB373A1CB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94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61C4E-A83A-4BFA-833A-E443C41E7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05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858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925" y="0"/>
            <a:ext cx="6696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620713"/>
            <a:ext cx="8748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1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475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1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3871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37288"/>
            <a:ext cx="195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charset="-122"/>
              </a:defRPr>
            </a:lvl1pPr>
          </a:lstStyle>
          <a:p>
            <a:fld id="{7320F960-5C4B-425C-8C3B-2B5089A99B6B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33859" name="Picture 1027" descr="Beihang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618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26" descr="Beihang-logo-尾部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29" y="6615509"/>
            <a:ext cx="914722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5"/>
        </a:buBlip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baike.baidu.com/albums/2572889/2572889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baike.baidu.com/albums/2572889/2572889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15516" y="1808820"/>
            <a:ext cx="8640960" cy="14700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第一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章  几何光学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的基本定理与成像概念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schemeClr val="accent6"/>
                </a:solidFill>
                <a:latin typeface="Arial" charset="0"/>
              </a:rPr>
              <a:t>Chapter 1 </a:t>
            </a: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Basic 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</a:rPr>
              <a:t>Principles of </a:t>
            </a: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Geometrical </a:t>
            </a:r>
          </a:p>
          <a:p>
            <a:pPr>
              <a:lnSpc>
                <a:spcPct val="125000"/>
              </a:lnSpc>
            </a:pP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and </a:t>
            </a:r>
            <a:r>
              <a:rPr lang="en-US" altLang="zh-CN" sz="2800" dirty="0">
                <a:solidFill>
                  <a:schemeClr val="accent6"/>
                </a:solidFill>
                <a:latin typeface="Arial" charset="0"/>
              </a:rPr>
              <a:t>Image </a:t>
            </a:r>
            <a:r>
              <a:rPr lang="en-US" altLang="zh-CN" sz="2800" dirty="0" smtClean="0">
                <a:solidFill>
                  <a:schemeClr val="accent6"/>
                </a:solidFill>
                <a:latin typeface="Arial" charset="0"/>
              </a:rPr>
              <a:t>Concept 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冯丽爽 </a:t>
            </a:r>
            <a:r>
              <a:rPr 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博士 </a:t>
            </a:r>
            <a:endParaRPr lang="en-US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仪器科学与光电工程学院光电工程系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r>
              <a:rPr lang="zh-CN" altLang="en-US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北京航空航天大学</a:t>
            </a:r>
            <a:endParaRPr lang="en-US" altLang="zh-CN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>
              <a:lnSpc>
                <a:spcPct val="125000"/>
              </a:lnSpc>
              <a:buNone/>
            </a:pPr>
            <a:endParaRPr lang="en-US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7964" y="6639163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2014</a:t>
            </a:r>
            <a:r>
              <a:rPr lang="zh-CN" altLang="en-US" sz="1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年春</a:t>
            </a:r>
            <a:endParaRPr lang="zh-CN" altLang="en-US" sz="10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advTm="2634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2844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、光源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Light</a:t>
            </a:r>
            <a:r>
              <a:rPr lang="en-US" altLang="zh-CN" kern="1200" dirty="0">
                <a:solidFill>
                  <a:schemeClr val="accent6"/>
                </a:solidFill>
                <a:ea typeface="幼圆" pitchFamily="49" charset="-122"/>
              </a:rPr>
              <a:t>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Source</a:t>
            </a:r>
            <a:endParaRPr lang="en-US" altLang="zh-CN" kern="1200" dirty="0">
              <a:solidFill>
                <a:schemeClr val="accent6"/>
              </a:solidFill>
              <a:ea typeface="幼圆" pitchFamily="49" charset="-122"/>
            </a:endParaRPr>
          </a:p>
          <a:p>
            <a:pPr>
              <a:lnSpc>
                <a:spcPct val="120000"/>
              </a:lnSpc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光源（发光体）：能够辐射光能量的物体。</a:t>
            </a:r>
            <a:endParaRPr lang="en-US" altLang="zh-CN" sz="24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发光体可以看作由许多发光点或点光源组成，每个发光点向四周辐射光能量。</a:t>
            </a:r>
            <a:endParaRPr lang="en-US" altLang="zh-CN" sz="2400" dirty="0" smtClean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太阳、日光灯、激光</a:t>
            </a:r>
            <a:r>
              <a:rPr lang="en-US" altLang="zh-CN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……</a:t>
            </a: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586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284476"/>
          </a:xfrm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、光线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Ray</a:t>
            </a:r>
            <a:endParaRPr lang="en-US" altLang="zh-CN" kern="1200" dirty="0">
              <a:solidFill>
                <a:schemeClr val="accent6"/>
              </a:solidFill>
              <a:ea typeface="幼圆" pitchFamily="49" charset="-122"/>
            </a:endParaRPr>
          </a:p>
          <a:p>
            <a:pPr>
              <a:lnSpc>
                <a:spcPct val="120000"/>
              </a:lnSpc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光线：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发光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点发出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的许许多多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携带能量并带有方向的几何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线。</a:t>
            </a:r>
            <a:endParaRPr lang="en-US" altLang="zh-CN" sz="2400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光线的方向代表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光的传播方向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。光线的传播途径称为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光路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11</a:t>
            </a:fld>
            <a:endParaRPr lang="en-US" altLang="zh-CN"/>
          </a:p>
        </p:txBody>
      </p:sp>
      <p:pic>
        <p:nvPicPr>
          <p:cNvPr id="6" name="Picture 7" descr="日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809034" cy="177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04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284476"/>
          </a:xfrm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、波面 </a:t>
            </a:r>
            <a:r>
              <a:rPr lang="en-US" altLang="zh-CN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Wavefront 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波向周围传播，在某一时刻，其振动位相相同的各点所构成的等相位面称为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波阵面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，简称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波面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 smtClean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光的传播即为光波波阵面的传播</a:t>
            </a:r>
            <a:r>
              <a:rPr lang="zh-CN" altLang="en-US" sz="24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波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面可分为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平面波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球面波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任意曲面波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 smtClean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各向同性介质中，光沿着波面法线方向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传播。</a:t>
            </a:r>
            <a:endParaRPr lang="en-US" altLang="zh-CN" sz="2400" dirty="0" smtClean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Clr>
                <a:srgbClr val="730073"/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可认为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光波波面法线就是几何光学中的光线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70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3024336"/>
          </a:xfrm>
          <a:ln>
            <a:noFill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、光束</a:t>
            </a: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 Light Beam 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bg2"/>
              </a:buClr>
              <a:buSzPct val="75000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波面对应的法线（光线）的集合，称为</a:t>
            </a:r>
            <a:r>
              <a:rPr lang="zh-CN" altLang="en-US" sz="2400" dirty="0">
                <a:solidFill>
                  <a:srgbClr val="008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光束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平面波</a:t>
            </a:r>
            <a:r>
              <a:rPr lang="zh-CN" altLang="zh-CN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－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－－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平行光束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球面波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－－－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同心光束</a:t>
            </a:r>
            <a:r>
              <a:rPr lang="zh-CN" altLang="en-US" sz="24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（会聚光束和发散光束）。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963316" y="4617855"/>
            <a:ext cx="1790813" cy="9356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4239176"/>
              </p:ext>
            </p:extLst>
          </p:nvPr>
        </p:nvGraphicFramePr>
        <p:xfrm>
          <a:off x="287524" y="4653136"/>
          <a:ext cx="4971509" cy="1476636"/>
        </p:xfrm>
        <a:graphic>
          <a:graphicData uri="http://schemas.openxmlformats.org/presentationml/2006/ole">
            <p:oleObj spid="_x0000_s47158" name="图片" r:id="rId3" imgW="4597865" imgH="964608" progId="">
              <p:embed/>
            </p:oleObj>
          </a:graphicData>
        </a:graphic>
      </p:graphicFrame>
      <p:sp>
        <p:nvSpPr>
          <p:cNvPr id="21" name="Arc 6"/>
          <p:cNvSpPr>
            <a:spLocks/>
          </p:cNvSpPr>
          <p:nvPr/>
        </p:nvSpPr>
        <p:spPr bwMode="auto">
          <a:xfrm>
            <a:off x="683568" y="4689140"/>
            <a:ext cx="1054689" cy="1420680"/>
          </a:xfrm>
          <a:custGeom>
            <a:avLst/>
            <a:gdLst>
              <a:gd name="G0" fmla="+- 0 0 0"/>
              <a:gd name="G1" fmla="+- 16691 0 0"/>
              <a:gd name="G2" fmla="+- 21600 0 0"/>
              <a:gd name="T0" fmla="*/ 13710 w 21600"/>
              <a:gd name="T1" fmla="*/ 0 h 32836"/>
              <a:gd name="T2" fmla="*/ 14349 w 21600"/>
              <a:gd name="T3" fmla="*/ 32836 h 32836"/>
              <a:gd name="T4" fmla="*/ 0 w 21600"/>
              <a:gd name="T5" fmla="*/ 16691 h 3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836" fill="none" extrusionOk="0">
                <a:moveTo>
                  <a:pt x="13710" y="-1"/>
                </a:moveTo>
                <a:cubicBezTo>
                  <a:pt x="18705" y="4102"/>
                  <a:pt x="21600" y="10227"/>
                  <a:pt x="21600" y="16691"/>
                </a:cubicBezTo>
                <a:cubicBezTo>
                  <a:pt x="21600" y="22861"/>
                  <a:pt x="18961" y="28737"/>
                  <a:pt x="14349" y="32836"/>
                </a:cubicBezTo>
              </a:path>
              <a:path w="21600" h="32836" stroke="0" extrusionOk="0">
                <a:moveTo>
                  <a:pt x="13710" y="-1"/>
                </a:moveTo>
                <a:cubicBezTo>
                  <a:pt x="18705" y="4102"/>
                  <a:pt x="21600" y="10227"/>
                  <a:pt x="21600" y="16691"/>
                </a:cubicBezTo>
                <a:cubicBezTo>
                  <a:pt x="21600" y="22861"/>
                  <a:pt x="18961" y="28737"/>
                  <a:pt x="14349" y="32836"/>
                </a:cubicBezTo>
                <a:lnTo>
                  <a:pt x="0" y="16691"/>
                </a:lnTo>
                <a:close/>
              </a:path>
            </a:pathLst>
          </a:custGeom>
          <a:noFill/>
          <a:ln w="2857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22" name="Arc 7"/>
          <p:cNvSpPr>
            <a:spLocks/>
          </p:cNvSpPr>
          <p:nvPr/>
        </p:nvSpPr>
        <p:spPr bwMode="auto">
          <a:xfrm rot="10611380">
            <a:off x="4070102" y="4752995"/>
            <a:ext cx="1054688" cy="1420681"/>
          </a:xfrm>
          <a:custGeom>
            <a:avLst/>
            <a:gdLst>
              <a:gd name="G0" fmla="+- 0 0 0"/>
              <a:gd name="G1" fmla="+- 16691 0 0"/>
              <a:gd name="G2" fmla="+- 21600 0 0"/>
              <a:gd name="T0" fmla="*/ 13710 w 21600"/>
              <a:gd name="T1" fmla="*/ 0 h 32836"/>
              <a:gd name="T2" fmla="*/ 14349 w 21600"/>
              <a:gd name="T3" fmla="*/ 32836 h 32836"/>
              <a:gd name="T4" fmla="*/ 0 w 21600"/>
              <a:gd name="T5" fmla="*/ 16691 h 3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2836" fill="none" extrusionOk="0">
                <a:moveTo>
                  <a:pt x="13710" y="-1"/>
                </a:moveTo>
                <a:cubicBezTo>
                  <a:pt x="18705" y="4102"/>
                  <a:pt x="21600" y="10227"/>
                  <a:pt x="21600" y="16691"/>
                </a:cubicBezTo>
                <a:cubicBezTo>
                  <a:pt x="21600" y="22861"/>
                  <a:pt x="18961" y="28737"/>
                  <a:pt x="14349" y="32836"/>
                </a:cubicBezTo>
              </a:path>
              <a:path w="21600" h="32836" stroke="0" extrusionOk="0">
                <a:moveTo>
                  <a:pt x="13710" y="-1"/>
                </a:moveTo>
                <a:cubicBezTo>
                  <a:pt x="18705" y="4102"/>
                  <a:pt x="21600" y="10227"/>
                  <a:pt x="21600" y="16691"/>
                </a:cubicBezTo>
                <a:cubicBezTo>
                  <a:pt x="21600" y="22861"/>
                  <a:pt x="18961" y="28737"/>
                  <a:pt x="14349" y="32836"/>
                </a:cubicBezTo>
                <a:lnTo>
                  <a:pt x="0" y="16691"/>
                </a:lnTo>
                <a:close/>
              </a:path>
            </a:pathLst>
          </a:custGeom>
          <a:noFill/>
          <a:ln w="2857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8149274"/>
              </p:ext>
            </p:extLst>
          </p:nvPr>
        </p:nvGraphicFramePr>
        <p:xfrm>
          <a:off x="5327576" y="4797152"/>
          <a:ext cx="3816424" cy="1133860"/>
        </p:xfrm>
        <a:graphic>
          <a:graphicData uri="http://schemas.openxmlformats.org/presentationml/2006/ole">
            <p:oleObj spid="_x0000_s47159" name="图片" r:id="rId4" imgW="4597865" imgH="964608" progId="">
              <p:embed/>
            </p:oleObj>
          </a:graphicData>
        </a:graphic>
      </p:graphicFrame>
      <p:sp>
        <p:nvSpPr>
          <p:cNvPr id="24" name="Line 4"/>
          <p:cNvSpPr>
            <a:spLocks noChangeShapeType="1"/>
          </p:cNvSpPr>
          <p:nvPr/>
        </p:nvSpPr>
        <p:spPr bwMode="auto">
          <a:xfrm>
            <a:off x="8064388" y="4581128"/>
            <a:ext cx="0" cy="1508354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123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539552" y="908720"/>
            <a:ext cx="836059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25000"/>
              </a:lnSpc>
              <a:buClr>
                <a:schemeClr val="bg2"/>
              </a:buClr>
              <a:buSzPct val="75000"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一般讲，同心光束经实际光学系统后，由于像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差等原因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，相应的光束不再汇聚于一点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不再是同心光束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而为像散光束，与之对应的光波则为非球面光波。</a:t>
            </a:r>
          </a:p>
        </p:txBody>
      </p:sp>
      <p:grpSp>
        <p:nvGrpSpPr>
          <p:cNvPr id="33795" name="Group 24"/>
          <p:cNvGrpSpPr>
            <a:grpSpLocks/>
          </p:cNvGrpSpPr>
          <p:nvPr/>
        </p:nvGrpSpPr>
        <p:grpSpPr bwMode="auto">
          <a:xfrm>
            <a:off x="1254746" y="2372258"/>
            <a:ext cx="7321550" cy="3582987"/>
            <a:chOff x="926" y="429"/>
            <a:chExt cx="3558" cy="1548"/>
          </a:xfrm>
        </p:grpSpPr>
        <p:pic>
          <p:nvPicPr>
            <p:cNvPr id="33804" name="Picture 25" descr="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" y="629"/>
              <a:ext cx="3487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Line 26"/>
            <p:cNvSpPr>
              <a:spLocks noChangeShapeType="1"/>
            </p:cNvSpPr>
            <p:nvPr/>
          </p:nvSpPr>
          <p:spPr bwMode="auto">
            <a:xfrm>
              <a:off x="1649" y="1208"/>
              <a:ext cx="2523" cy="53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Text Box 27"/>
            <p:cNvSpPr txBox="1">
              <a:spLocks noChangeArrowheads="1"/>
            </p:cNvSpPr>
            <p:nvPr/>
          </p:nvSpPr>
          <p:spPr bwMode="auto">
            <a:xfrm>
              <a:off x="4098" y="1703"/>
              <a:ext cx="37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0000"/>
                  </a:solidFill>
                  <a:ea typeface="黑体" pitchFamily="2" charset="-122"/>
                </a:rPr>
                <a:t>Ft</a:t>
              </a:r>
              <a:r>
                <a:rPr lang="en-US" altLang="zh-CN" sz="2800" baseline="-25000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  <p:sp>
          <p:nvSpPr>
            <p:cNvPr id="33807" name="Text Box 28"/>
            <p:cNvSpPr txBox="1">
              <a:spLocks noChangeArrowheads="1"/>
            </p:cNvSpPr>
            <p:nvPr/>
          </p:nvSpPr>
          <p:spPr bwMode="auto">
            <a:xfrm>
              <a:off x="3183" y="1509"/>
              <a:ext cx="47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黑体" pitchFamily="2" charset="-122"/>
                </a:rPr>
                <a:t>Fs</a:t>
              </a:r>
              <a:r>
                <a:rPr lang="en-US" altLang="zh-CN" sz="3200" baseline="-25000">
                  <a:solidFill>
                    <a:srgbClr val="FF0000"/>
                  </a:solidFill>
                  <a:ea typeface="黑体" pitchFamily="2" charset="-122"/>
                </a:rPr>
                <a:t>2</a:t>
              </a:r>
            </a:p>
          </p:txBody>
        </p:sp>
        <p:sp>
          <p:nvSpPr>
            <p:cNvPr id="33808" name="Text Box 29"/>
            <p:cNvSpPr txBox="1">
              <a:spLocks noChangeArrowheads="1"/>
            </p:cNvSpPr>
            <p:nvPr/>
          </p:nvSpPr>
          <p:spPr bwMode="auto">
            <a:xfrm>
              <a:off x="926" y="830"/>
              <a:ext cx="31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黑体" pitchFamily="2" charset="-122"/>
                </a:rPr>
                <a:t>a</a:t>
              </a:r>
              <a:r>
                <a:rPr lang="en-US" altLang="zh-CN" sz="3200" baseline="-25000">
                  <a:solidFill>
                    <a:srgbClr val="FF0000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33809" name="Text Box 30"/>
            <p:cNvSpPr txBox="1">
              <a:spLocks noChangeArrowheads="1"/>
            </p:cNvSpPr>
            <p:nvPr/>
          </p:nvSpPr>
          <p:spPr bwMode="auto">
            <a:xfrm>
              <a:off x="1447" y="552"/>
              <a:ext cx="31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黑体" pitchFamily="2" charset="-122"/>
                </a:rPr>
                <a:t>b</a:t>
              </a:r>
              <a:r>
                <a:rPr lang="en-US" altLang="zh-CN" sz="3200" baseline="-25000">
                  <a:solidFill>
                    <a:srgbClr val="FF0000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33810" name="Text Box 35"/>
            <p:cNvSpPr txBox="1">
              <a:spLocks noChangeArrowheads="1"/>
            </p:cNvSpPr>
            <p:nvPr/>
          </p:nvSpPr>
          <p:spPr bwMode="auto">
            <a:xfrm>
              <a:off x="2143" y="429"/>
              <a:ext cx="31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黑体" pitchFamily="2" charset="-122"/>
                </a:rPr>
                <a:t>c</a:t>
              </a:r>
              <a:r>
                <a:rPr lang="en-US" altLang="zh-CN" sz="3200" baseline="-25000">
                  <a:solidFill>
                    <a:srgbClr val="FF0000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33811" name="Text Box 36"/>
            <p:cNvSpPr txBox="1">
              <a:spLocks noChangeArrowheads="1"/>
            </p:cNvSpPr>
            <p:nvPr/>
          </p:nvSpPr>
          <p:spPr bwMode="auto">
            <a:xfrm>
              <a:off x="2256" y="941"/>
              <a:ext cx="31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黑体" pitchFamily="2" charset="-122"/>
                </a:rPr>
                <a:t>c</a:t>
              </a:r>
              <a:r>
                <a:rPr lang="en-US" altLang="zh-CN" sz="3200" baseline="-25000">
                  <a:solidFill>
                    <a:srgbClr val="FF0000"/>
                  </a:solidFill>
                  <a:ea typeface="黑体" pitchFamily="2" charset="-122"/>
                </a:rPr>
                <a:t>2</a:t>
              </a:r>
            </a:p>
          </p:txBody>
        </p:sp>
        <p:sp>
          <p:nvSpPr>
            <p:cNvPr id="33812" name="Text Box 37"/>
            <p:cNvSpPr txBox="1">
              <a:spLocks noChangeArrowheads="1"/>
            </p:cNvSpPr>
            <p:nvPr/>
          </p:nvSpPr>
          <p:spPr bwMode="auto">
            <a:xfrm>
              <a:off x="2313" y="1480"/>
              <a:ext cx="31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黑体" pitchFamily="2" charset="-122"/>
                </a:rPr>
                <a:t>c</a:t>
              </a:r>
              <a:r>
                <a:rPr lang="en-US" altLang="zh-CN" sz="3200" baseline="-25000">
                  <a:solidFill>
                    <a:srgbClr val="FF0000"/>
                  </a:solidFill>
                  <a:ea typeface="黑体" pitchFamily="2" charset="-122"/>
                </a:rPr>
                <a:t>3</a:t>
              </a:r>
            </a:p>
          </p:txBody>
        </p:sp>
        <p:sp>
          <p:nvSpPr>
            <p:cNvPr id="33813" name="Line 38"/>
            <p:cNvSpPr>
              <a:spLocks noChangeShapeType="1"/>
            </p:cNvSpPr>
            <p:nvPr/>
          </p:nvSpPr>
          <p:spPr bwMode="auto">
            <a:xfrm>
              <a:off x="1718" y="771"/>
              <a:ext cx="2438" cy="96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39"/>
            <p:cNvSpPr>
              <a:spLocks noChangeShapeType="1"/>
            </p:cNvSpPr>
            <p:nvPr/>
          </p:nvSpPr>
          <p:spPr bwMode="auto">
            <a:xfrm>
              <a:off x="1859" y="1593"/>
              <a:ext cx="2297" cy="1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40"/>
            <p:cNvSpPr>
              <a:spLocks noChangeShapeType="1"/>
            </p:cNvSpPr>
            <p:nvPr/>
          </p:nvSpPr>
          <p:spPr bwMode="auto">
            <a:xfrm>
              <a:off x="1094" y="1451"/>
              <a:ext cx="3317" cy="199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41"/>
            <p:cNvSpPr>
              <a:spLocks noChangeShapeType="1"/>
            </p:cNvSpPr>
            <p:nvPr/>
          </p:nvSpPr>
          <p:spPr bwMode="auto">
            <a:xfrm>
              <a:off x="2285" y="1111"/>
              <a:ext cx="1672" cy="7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96" name="Text Box 29"/>
          <p:cNvSpPr txBox="1">
            <a:spLocks noChangeArrowheads="1"/>
          </p:cNvSpPr>
          <p:nvPr/>
        </p:nvSpPr>
        <p:spPr bwMode="auto">
          <a:xfrm>
            <a:off x="1043608" y="4372508"/>
            <a:ext cx="64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3200" baseline="-25000">
                <a:solidFill>
                  <a:srgbClr val="FF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33797" name="Text Box 29"/>
          <p:cNvSpPr txBox="1">
            <a:spLocks noChangeArrowheads="1"/>
          </p:cNvSpPr>
          <p:nvPr/>
        </p:nvSpPr>
        <p:spPr bwMode="auto">
          <a:xfrm>
            <a:off x="1399208" y="5444070"/>
            <a:ext cx="64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3200" baseline="-25000">
                <a:solidFill>
                  <a:srgbClr val="FF0000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33798" name="Text Box 30"/>
          <p:cNvSpPr txBox="1">
            <a:spLocks noChangeArrowheads="1"/>
          </p:cNvSpPr>
          <p:nvPr/>
        </p:nvSpPr>
        <p:spPr bwMode="auto">
          <a:xfrm>
            <a:off x="2327896" y="4074058"/>
            <a:ext cx="64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b</a:t>
            </a:r>
            <a:r>
              <a:rPr lang="en-US" altLang="zh-CN" sz="3200" baseline="-25000">
                <a:solidFill>
                  <a:srgbClr val="FF0000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33799" name="Text Box 30"/>
          <p:cNvSpPr txBox="1">
            <a:spLocks noChangeArrowheads="1"/>
          </p:cNvSpPr>
          <p:nvPr/>
        </p:nvSpPr>
        <p:spPr bwMode="auto">
          <a:xfrm>
            <a:off x="2899396" y="5002745"/>
            <a:ext cx="64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b</a:t>
            </a:r>
            <a:r>
              <a:rPr lang="en-US" altLang="zh-CN" sz="3200" baseline="-25000">
                <a:solidFill>
                  <a:srgbClr val="FF0000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33800" name="Text Box 28"/>
          <p:cNvSpPr txBox="1">
            <a:spLocks noChangeArrowheads="1"/>
          </p:cNvSpPr>
          <p:nvPr/>
        </p:nvSpPr>
        <p:spPr bwMode="auto">
          <a:xfrm>
            <a:off x="6328396" y="4086758"/>
            <a:ext cx="9286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Fs</a:t>
            </a:r>
            <a:r>
              <a:rPr lang="en-US" altLang="zh-CN" sz="3200" baseline="-2500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33801" name="Text Box 28"/>
          <p:cNvSpPr txBox="1">
            <a:spLocks noChangeArrowheads="1"/>
          </p:cNvSpPr>
          <p:nvPr/>
        </p:nvSpPr>
        <p:spPr bwMode="auto">
          <a:xfrm>
            <a:off x="5614021" y="5434545"/>
            <a:ext cx="8572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黑体" pitchFamily="2" charset="-122"/>
              </a:rPr>
              <a:t>Fs</a:t>
            </a:r>
            <a:r>
              <a:rPr lang="en-US" altLang="zh-CN" sz="3200" baseline="-25000">
                <a:solidFill>
                  <a:srgbClr val="FF0000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33802" name="Text Box 27"/>
          <p:cNvSpPr txBox="1">
            <a:spLocks noChangeArrowheads="1"/>
          </p:cNvSpPr>
          <p:nvPr/>
        </p:nvSpPr>
        <p:spPr bwMode="auto">
          <a:xfrm>
            <a:off x="7139608" y="5677433"/>
            <a:ext cx="760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黑体" pitchFamily="2" charset="-122"/>
              </a:rPr>
              <a:t>Ft</a:t>
            </a:r>
            <a:r>
              <a:rPr lang="en-US" altLang="zh-CN" sz="2800" baseline="-25000">
                <a:solidFill>
                  <a:srgbClr val="FF0000"/>
                </a:solidFill>
                <a:ea typeface="黑体" pitchFamily="2" charset="-122"/>
              </a:rPr>
              <a:t>c</a:t>
            </a:r>
          </a:p>
        </p:txBody>
      </p:sp>
      <p:sp>
        <p:nvSpPr>
          <p:cNvPr id="33803" name="Text Box 27"/>
          <p:cNvSpPr txBox="1">
            <a:spLocks noChangeArrowheads="1"/>
          </p:cNvSpPr>
          <p:nvPr/>
        </p:nvSpPr>
        <p:spPr bwMode="auto">
          <a:xfrm>
            <a:off x="8139733" y="4563008"/>
            <a:ext cx="760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ea typeface="黑体" pitchFamily="2" charset="-122"/>
              </a:rPr>
              <a:t>Ft</a:t>
            </a:r>
            <a:r>
              <a:rPr lang="en-US" altLang="zh-CN" sz="2800" baseline="-25000">
                <a:solidFill>
                  <a:srgbClr val="FF0000"/>
                </a:solidFill>
                <a:ea typeface="黑体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383746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第一节 几何光学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的基本定律和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原理</a:t>
            </a:r>
            <a:r>
              <a:rPr lang="zh-CN" altLang="zh-CN" sz="26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/>
            </a:r>
            <a:br>
              <a:rPr lang="zh-CN" altLang="zh-CN" sz="26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</a:br>
            <a:r>
              <a:rPr lang="en-US" altLang="zh-CN" sz="2600" dirty="0">
                <a:solidFill>
                  <a:srgbClr val="FF0000"/>
                </a:solidFill>
                <a:latin typeface="Arial" charset="0"/>
              </a:rPr>
              <a:t>Section 1</a:t>
            </a:r>
            <a:r>
              <a:rPr lang="en-US" altLang="zh-CN" sz="26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  <a:latin typeface="Arial" charset="0"/>
              </a:rPr>
              <a:t>Basic </a:t>
            </a:r>
            <a:r>
              <a:rPr lang="en-US" altLang="zh-CN" sz="2600" dirty="0">
                <a:solidFill>
                  <a:srgbClr val="FF0000"/>
                </a:solidFill>
                <a:latin typeface="Arial" charset="0"/>
              </a:rPr>
              <a:t>Principles of Geometrical </a:t>
            </a:r>
            <a:r>
              <a:rPr lang="en-US" altLang="zh-CN" sz="2600" dirty="0" smtClean="0">
                <a:solidFill>
                  <a:srgbClr val="FF0000"/>
                </a:solidFill>
                <a:latin typeface="Arial" charset="0"/>
              </a:rPr>
              <a:t>Optics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284476"/>
          </a:xfrm>
        </p:spPr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None/>
            </a:pPr>
            <a:r>
              <a:rPr lang="zh-CN" altLang="en-US" sz="24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400" kern="1200" dirty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、几何光学的基本定律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　</a:t>
            </a:r>
            <a:endParaRPr lang="en-US" altLang="zh-CN" sz="24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>
              <a:lnSpc>
                <a:spcPct val="125000"/>
              </a:lnSpc>
              <a:spcAft>
                <a:spcPts val="600"/>
              </a:spcAft>
              <a:buNone/>
            </a:pPr>
            <a:r>
              <a:rPr lang="en-US" altLang="zh-CN" sz="2400" dirty="0" smtClean="0">
                <a:solidFill>
                  <a:srgbClr val="008000"/>
                </a:solidFill>
                <a:latin typeface="Arial" charset="0"/>
              </a:rPr>
              <a:t>Basic Laws of</a:t>
            </a:r>
            <a:r>
              <a:rPr lang="zh-CN" altLang="en-US" sz="2400" dirty="0">
                <a:solidFill>
                  <a:srgbClr val="008000"/>
                </a:solidFill>
                <a:latin typeface="Arial" charset="0"/>
              </a:rPr>
              <a:t>　</a:t>
            </a:r>
            <a:r>
              <a:rPr lang="en-US" altLang="zh-CN" sz="2400" dirty="0">
                <a:solidFill>
                  <a:srgbClr val="008000"/>
                </a:solidFill>
                <a:latin typeface="Arial" charset="0"/>
              </a:rPr>
              <a:t>Geometrical Optics</a:t>
            </a:r>
          </a:p>
          <a:p>
            <a:pPr marL="457200" indent="-457200" eaLnBrk="1" hangingPunct="1">
              <a:lnSpc>
                <a:spcPct val="130000"/>
              </a:lnSpc>
              <a:spcBef>
                <a:spcPts val="624"/>
              </a:spcBef>
              <a:buClrTx/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光的直线传播定律  </a:t>
            </a:r>
            <a:endParaRPr lang="en-US" altLang="zh-CN" sz="2400" dirty="0" smtClean="0">
              <a:solidFill>
                <a:srgbClr val="0A00C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rgbClr val="730073"/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</a:t>
            </a:r>
            <a:r>
              <a:rPr lang="zh-CN" altLang="en-US" sz="24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的独立传播定</a:t>
            </a:r>
            <a:r>
              <a:rPr lang="zh-CN" altLang="en-US" sz="24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律</a:t>
            </a:r>
            <a:endParaRPr lang="en-US" altLang="zh-CN" sz="2400" dirty="0">
              <a:solidFill>
                <a:srgbClr val="0A00C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rgbClr val="730073"/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</a:t>
            </a:r>
            <a:r>
              <a:rPr lang="zh-CN" altLang="en-US" sz="24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的折</a:t>
            </a:r>
            <a:r>
              <a:rPr lang="zh-CN" altLang="en-US" sz="24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射</a:t>
            </a:r>
            <a:endParaRPr lang="en-US" altLang="zh-CN" sz="2400" dirty="0" smtClean="0">
              <a:solidFill>
                <a:srgbClr val="0A00C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lnSpc>
                <a:spcPct val="130000"/>
              </a:lnSpc>
              <a:buClr>
                <a:srgbClr val="730073"/>
              </a:buClr>
              <a:buFont typeface="+mj-lt"/>
              <a:buAutoNum type="arabicPeriod"/>
            </a:pPr>
            <a:r>
              <a:rPr lang="zh-CN" altLang="en-US" sz="24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反</a:t>
            </a:r>
            <a:r>
              <a:rPr lang="zh-CN" altLang="en-US" sz="24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射定</a:t>
            </a:r>
            <a:r>
              <a:rPr lang="zh-CN" altLang="en-US" sz="24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律</a:t>
            </a:r>
            <a:endParaRPr lang="en-US" altLang="zh-CN" sz="2400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4052174" y="2485810"/>
            <a:ext cx="4572000" cy="19943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730073"/>
              </a:buClr>
              <a:buFont typeface="+mj-lt"/>
              <a:buAutoNum type="arabicPeriod"/>
            </a:pPr>
            <a:endParaRPr lang="en-US" altLang="zh-CN" sz="2400" dirty="0">
              <a:solidFill>
                <a:srgbClr val="0A00C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30000"/>
              </a:lnSpc>
              <a:buClr>
                <a:srgbClr val="730073"/>
              </a:buClr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的全反射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现象</a:t>
            </a:r>
            <a:endParaRPr lang="en-US" altLang="zh-CN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30000"/>
              </a:lnSpc>
              <a:buClr>
                <a:srgbClr val="730073"/>
              </a:buClr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路的可逆性原</a:t>
            </a:r>
            <a:r>
              <a:rPr lang="zh-CN" altLang="en-US" sz="2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</a:t>
            </a:r>
            <a:endParaRPr lang="en-US" altLang="zh-CN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lnSpc>
                <a:spcPct val="130000"/>
              </a:lnSpc>
              <a:buClr>
                <a:srgbClr val="730073"/>
              </a:buClr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endParaRPr lang="en-US" altLang="zh-CN" sz="24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5193196"/>
            <a:ext cx="82809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Clr>
                <a:srgbClr val="730073"/>
              </a:buClr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它们是研究各种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光的传播现象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规律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以及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物体经过光学系统的成像特性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2400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8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5556" y="1952836"/>
            <a:ext cx="8352928" cy="362426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2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</a:t>
            </a:r>
            <a:r>
              <a:rPr lang="zh-CN" altLang="en-US" sz="22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</a:t>
            </a:r>
            <a:r>
              <a:rPr lang="zh-CN" altLang="en-US" sz="2200" dirty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的直线传播定</a:t>
            </a:r>
            <a:r>
              <a:rPr lang="zh-CN" altLang="en-US" sz="22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律</a:t>
            </a:r>
            <a:r>
              <a:rPr lang="en-US" altLang="zh-CN" sz="22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200" dirty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2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2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zh-CN" altLang="en-US" sz="2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各向同性</a:t>
            </a:r>
            <a:r>
              <a:rPr lang="zh-CN" altLang="en-US" sz="22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的均匀介质中，光线按直线传播</a:t>
            </a:r>
            <a:r>
              <a:rPr lang="zh-CN" altLang="en-US" sz="22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2200" dirty="0" smtClean="0">
              <a:solidFill>
                <a:srgbClr val="0A00C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ts val="1200"/>
              </a:spcBef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2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例子</a:t>
            </a:r>
            <a:r>
              <a:rPr lang="zh-CN" altLang="en-US" sz="22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：影子的形成、日食、月蚀等。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Clr>
                <a:srgbClr val="730073"/>
              </a:buClr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zh-CN" altLang="en-US" sz="2200" dirty="0" smtClean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光线</a:t>
            </a:r>
            <a:r>
              <a:rPr lang="zh-CN" altLang="en-US" sz="2200" dirty="0">
                <a:solidFill>
                  <a:schemeClr val="accent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的独立传播定律</a:t>
            </a:r>
          </a:p>
          <a:p>
            <a:pPr marL="0" indent="0" algn="just" eaLnBrk="1" hangingPunct="1">
              <a:lnSpc>
                <a:spcPct val="130000"/>
              </a:lnSpc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2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不同</a:t>
            </a:r>
            <a:r>
              <a:rPr lang="zh-CN" altLang="en-US" sz="2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光源</a:t>
            </a:r>
            <a:r>
              <a:rPr lang="zh-CN" altLang="en-US" sz="22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en-US" sz="22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光线以不同的方向通过某点时，彼此互不影响，在空间的这点上，其效果是通过这点的几条光线的作用的叠加。</a:t>
            </a:r>
          </a:p>
          <a:p>
            <a:pPr marL="0" indent="0" algn="just" eaLnBrk="1" hangingPunct="1">
              <a:lnSpc>
                <a:spcPct val="130000"/>
              </a:lnSpc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endParaRPr lang="en-US" altLang="zh-CN" sz="2200" dirty="0" smtClean="0">
              <a:solidFill>
                <a:srgbClr val="0A00C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buClr>
                <a:srgbClr val="730073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2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200" dirty="0" smtClean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利用</a:t>
            </a:r>
            <a:r>
              <a:rPr lang="zh-CN" altLang="en-US" sz="22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这一规律，使得对光线传播情况的研究大为简化。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5516" y="1016732"/>
            <a:ext cx="8748713" cy="703262"/>
          </a:xfrm>
        </p:spPr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二、几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何光学的基本定律　</a:t>
            </a:r>
            <a:r>
              <a:rPr lang="en-US" altLang="zh-CN" sz="3200" dirty="0"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3200" dirty="0">
                <a:latin typeface="幼圆" pitchFamily="49" charset="-122"/>
                <a:ea typeface="幼圆" pitchFamily="49" charset="-122"/>
              </a:rPr>
            </a:br>
            <a:r>
              <a:rPr lang="en-US" altLang="zh-CN" sz="3200" dirty="0">
                <a:latin typeface="幼圆" pitchFamily="49" charset="-122"/>
                <a:ea typeface="幼圆" pitchFamily="49" charset="-122"/>
              </a:rPr>
              <a:t>Basic Laws </a:t>
            </a:r>
            <a:r>
              <a:rPr lang="en-US" altLang="zh-CN" sz="3200" dirty="0" smtClean="0">
                <a:latin typeface="幼圆" pitchFamily="49" charset="-122"/>
                <a:ea typeface="幼圆" pitchFamily="49" charset="-122"/>
              </a:rPr>
              <a:t>of</a:t>
            </a:r>
            <a:r>
              <a:rPr lang="en-US" altLang="zh-CN" sz="3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3200" dirty="0" smtClean="0">
                <a:latin typeface="幼圆" pitchFamily="49" charset="-122"/>
                <a:ea typeface="幼圆" pitchFamily="49" charset="-122"/>
              </a:rPr>
              <a:t>Geometrical </a:t>
            </a:r>
            <a:r>
              <a:rPr lang="en-US" altLang="zh-CN" sz="3200" dirty="0">
                <a:latin typeface="幼圆" pitchFamily="49" charset="-122"/>
                <a:ea typeface="幼圆" pitchFamily="49" charset="-122"/>
              </a:rPr>
              <a:t>Optics</a:t>
            </a:r>
            <a:br>
              <a:rPr lang="en-US" altLang="zh-CN" sz="3200" dirty="0">
                <a:latin typeface="幼圆" pitchFamily="49" charset="-122"/>
                <a:ea typeface="幼圆" pitchFamily="49" charset="-122"/>
              </a:rPr>
            </a:br>
            <a:endParaRPr lang="zh-CN" altLang="en-US" sz="32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5154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9531" y="1772816"/>
            <a:ext cx="8604697" cy="362426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(3)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光的折射和反射定</a:t>
            </a:r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律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400" dirty="0" smtClean="0">
                <a:solidFill>
                  <a:srgbClr val="FF33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the </a:t>
            </a:r>
            <a:r>
              <a:rPr lang="en-US" altLang="zh-CN" sz="2400" dirty="0">
                <a:solidFill>
                  <a:srgbClr val="FF33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law of reflection and the law of refraction</a:t>
            </a:r>
          </a:p>
          <a:p>
            <a:pPr marL="0" indent="0">
              <a:lnSpc>
                <a:spcPct val="150000"/>
              </a:lnSpc>
              <a:buClr>
                <a:srgbClr val="730073"/>
              </a:buClr>
              <a:buNone/>
            </a:pPr>
            <a:endParaRPr lang="zh-CN" altLang="en-US" sz="2400" dirty="0">
              <a:solidFill>
                <a:schemeClr val="accent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A00C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5516" y="1016732"/>
            <a:ext cx="8748713" cy="703262"/>
          </a:xfrm>
        </p:spPr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</a:pPr>
            <a:r>
              <a:rPr lang="zh-CN" altLang="en-US" sz="3200" dirty="0" smtClean="0">
                <a:latin typeface="幼圆" pitchFamily="49" charset="-122"/>
                <a:ea typeface="幼圆" pitchFamily="49" charset="-122"/>
              </a:rPr>
              <a:t>二、几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何光学的基本定律　</a:t>
            </a:r>
            <a:r>
              <a:rPr lang="en-US" altLang="zh-CN" sz="3200" dirty="0"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3200" dirty="0">
                <a:latin typeface="幼圆" pitchFamily="49" charset="-122"/>
                <a:ea typeface="幼圆" pitchFamily="49" charset="-122"/>
              </a:rPr>
            </a:br>
            <a:r>
              <a:rPr lang="en-US" altLang="zh-CN" sz="3200" dirty="0">
                <a:latin typeface="幼圆" pitchFamily="49" charset="-122"/>
                <a:ea typeface="幼圆" pitchFamily="49" charset="-122"/>
              </a:rPr>
              <a:t>Basic Laws of</a:t>
            </a: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　</a:t>
            </a:r>
            <a:r>
              <a:rPr lang="en-US" altLang="zh-CN" sz="3200" dirty="0">
                <a:latin typeface="幼圆" pitchFamily="49" charset="-122"/>
                <a:ea typeface="幼圆" pitchFamily="49" charset="-122"/>
              </a:rPr>
              <a:t>Geometrical Optics</a:t>
            </a:r>
            <a:br>
              <a:rPr lang="en-US" altLang="zh-CN" sz="3200" dirty="0">
                <a:latin typeface="幼圆" pitchFamily="49" charset="-122"/>
                <a:ea typeface="幼圆" pitchFamily="49" charset="-122"/>
              </a:rPr>
            </a:br>
            <a:endParaRPr lang="zh-CN" altLang="en-US" sz="32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4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773975057"/>
              </p:ext>
            </p:extLst>
          </p:nvPr>
        </p:nvGraphicFramePr>
        <p:xfrm>
          <a:off x="1979712" y="3248980"/>
          <a:ext cx="3627437" cy="3352800"/>
        </p:xfrm>
        <a:graphic>
          <a:graphicData uri="http://schemas.openxmlformats.org/presentationml/2006/ole">
            <p:oleObj spid="_x0000_s49180" name="BMP 图象" r:id="rId3" imgW="3409524" imgH="3952381" progId="PBrush">
              <p:embed/>
            </p:oleObj>
          </a:graphicData>
        </a:graphic>
      </p:graphicFrame>
      <p:sp>
        <p:nvSpPr>
          <p:cNvPr id="2" name="Rectangle 1"/>
          <p:cNvSpPr/>
          <p:nvPr/>
        </p:nvSpPr>
        <p:spPr>
          <a:xfrm>
            <a:off x="6291226" y="3707258"/>
            <a:ext cx="1872208" cy="243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以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锐角度量，由光线转向法线，顺时针方向旋转形成的角度为正，反之为负。</a:t>
            </a:r>
          </a:p>
        </p:txBody>
      </p:sp>
    </p:spTree>
    <p:extLst>
      <p:ext uri="{BB962C8B-B14F-4D97-AF65-F5344CB8AC3E}">
        <p14:creationId xmlns:p14="http://schemas.microsoft.com/office/powerpoint/2010/main" xmlns="" val="2147505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20788"/>
            <a:ext cx="8100900" cy="47831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730073"/>
              </a:buClr>
              <a:buNone/>
              <a:defRPr/>
            </a:pP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）反射光线位于由入射光线和法线所决定的平面内；</a:t>
            </a:r>
          </a:p>
          <a:p>
            <a:pPr marL="0" indent="0" algn="just">
              <a:lnSpc>
                <a:spcPct val="150000"/>
              </a:lnSpc>
              <a:buClr>
                <a:srgbClr val="730073"/>
              </a:buClr>
              <a:buNone/>
              <a:defRPr/>
            </a:pP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）反射光线和入射光线位于法线的两侧，且反射角与入射角的绝对值相等，符号相反，即：</a:t>
            </a:r>
          </a:p>
          <a:p>
            <a:pPr marL="0" indent="758825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		　                       </a:t>
            </a:r>
            <a:r>
              <a:rPr lang="zh-CN" altLang="en-US" sz="2000" dirty="0" smtClean="0">
                <a:latin typeface="Perpetua" pitchFamily="18" charset="0"/>
                <a:ea typeface="宋体" pitchFamily="2" charset="-122"/>
              </a:rPr>
              <a:t>       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1829534"/>
              </p:ext>
            </p:extLst>
          </p:nvPr>
        </p:nvGraphicFramePr>
        <p:xfrm>
          <a:off x="2303748" y="4329100"/>
          <a:ext cx="1130300" cy="395287"/>
        </p:xfrm>
        <a:graphic>
          <a:graphicData uri="http://schemas.openxmlformats.org/presentationml/2006/ole">
            <p:oleObj spid="_x0000_s10293" name="公式" r:id="rId3" imgW="1282700" imgH="368300" progId="">
              <p:embed/>
            </p:oleObj>
          </a:graphicData>
        </a:graphic>
      </p:graphicFrame>
      <p:sp>
        <p:nvSpPr>
          <p:cNvPr id="2" name="Rectangle 1"/>
          <p:cNvSpPr/>
          <p:nvPr/>
        </p:nvSpPr>
        <p:spPr>
          <a:xfrm>
            <a:off x="2483768" y="620688"/>
            <a:ext cx="4355554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758825">
              <a:lnSpc>
                <a:spcPct val="150000"/>
              </a:lnSpc>
              <a:spcBef>
                <a:spcPct val="20000"/>
              </a:spcBef>
              <a:buClr>
                <a:srgbClr val="730073"/>
              </a:buClr>
              <a:buSzPct val="90000"/>
              <a:defRPr/>
            </a:pP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反射定律</a:t>
            </a:r>
          </a:p>
        </p:txBody>
      </p:sp>
      <p:graphicFrame>
        <p:nvGraphicFramePr>
          <p:cNvPr id="5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042365592"/>
              </p:ext>
            </p:extLst>
          </p:nvPr>
        </p:nvGraphicFramePr>
        <p:xfrm>
          <a:off x="4644008" y="3429000"/>
          <a:ext cx="3432671" cy="3172780"/>
        </p:xfrm>
        <a:graphic>
          <a:graphicData uri="http://schemas.openxmlformats.org/presentationml/2006/ole">
            <p:oleObj spid="_x0000_s10294" name="BMP 图象" r:id="rId4" imgW="3409524" imgH="3952381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34555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4329100"/>
            <a:ext cx="7632340" cy="46418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通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常写为</a:t>
            </a:r>
            <a:r>
              <a:rPr lang="en-US" altLang="zh-CN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:                    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endParaRPr lang="en-US" altLang="zh-CN" sz="2400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若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在此式中令   </a:t>
            </a:r>
            <a:r>
              <a:rPr lang="zh-CN" altLang="en-US" sz="2000" dirty="0" smtClean="0">
                <a:solidFill>
                  <a:schemeClr val="tx1"/>
                </a:solidFill>
                <a:latin typeface="Perpetua" pitchFamily="18" charset="0"/>
                <a:ea typeface="宋体" pitchFamily="2" charset="-122"/>
              </a:rPr>
              <a:t>　　　 ，  </a:t>
            </a: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则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有      </a:t>
            </a:r>
            <a:r>
              <a:rPr lang="zh-CN" altLang="en-US" sz="2000" dirty="0" smtClean="0">
                <a:solidFill>
                  <a:schemeClr val="tx1"/>
                </a:solidFill>
                <a:latin typeface="Perpetua" pitchFamily="18" charset="0"/>
                <a:ea typeface="宋体" pitchFamily="2" charset="-122"/>
              </a:rPr>
              <a:t>，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即反射定律 。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151601"/>
              </p:ext>
            </p:extLst>
          </p:nvPr>
        </p:nvGraphicFramePr>
        <p:xfrm>
          <a:off x="3887924" y="3320988"/>
          <a:ext cx="1331913" cy="820738"/>
        </p:xfrm>
        <a:graphic>
          <a:graphicData uri="http://schemas.openxmlformats.org/presentationml/2006/ole">
            <p:oleObj spid="_x0000_s11376" name="公式" r:id="rId3" imgW="1688367" imgH="1040948" progId="">
              <p:embed/>
            </p:oleObj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8398924"/>
              </p:ext>
            </p:extLst>
          </p:nvPr>
        </p:nvGraphicFramePr>
        <p:xfrm>
          <a:off x="3383868" y="4581128"/>
          <a:ext cx="2339975" cy="331787"/>
        </p:xfrm>
        <a:graphic>
          <a:graphicData uri="http://schemas.openxmlformats.org/presentationml/2006/ole">
            <p:oleObj spid="_x0000_s11377" name="公式" r:id="rId4" imgW="2768600" imgH="393700" progId="">
              <p:embed/>
            </p:oleObj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4786510"/>
              </p:ext>
            </p:extLst>
          </p:nvPr>
        </p:nvGraphicFramePr>
        <p:xfrm>
          <a:off x="3131840" y="5769260"/>
          <a:ext cx="1017588" cy="314325"/>
        </p:xfrm>
        <a:graphic>
          <a:graphicData uri="http://schemas.openxmlformats.org/presentationml/2006/ole">
            <p:oleObj spid="_x0000_s11378" name="公式" r:id="rId5" imgW="1231366" imgH="380835" progId="">
              <p:embed/>
            </p:oleObj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2660894"/>
              </p:ext>
            </p:extLst>
          </p:nvPr>
        </p:nvGraphicFramePr>
        <p:xfrm>
          <a:off x="5250284" y="5805264"/>
          <a:ext cx="977900" cy="298450"/>
        </p:xfrm>
        <a:graphic>
          <a:graphicData uri="http://schemas.openxmlformats.org/presentationml/2006/ole">
            <p:oleObj spid="_x0000_s11379" name="Equation" r:id="rId6" imgW="1206500" imgH="368300" progId="">
              <p:embed/>
            </p:oleObj>
          </a:graphicData>
        </a:graphic>
      </p:graphicFrame>
      <p:sp>
        <p:nvSpPr>
          <p:cNvPr id="2" name="Rectangle 1"/>
          <p:cNvSpPr/>
          <p:nvPr/>
        </p:nvSpPr>
        <p:spPr>
          <a:xfrm>
            <a:off x="395536" y="944724"/>
            <a:ext cx="8136904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265113" algn="just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rgbClr val="FF0000"/>
              </a:solidFill>
              <a:latin typeface="Perpetua" pitchFamily="18" charset="0"/>
              <a:ea typeface="宋体" pitchFamily="2" charset="-122"/>
            </a:endParaRPr>
          </a:p>
          <a:p>
            <a:pPr marL="0" indent="265113" algn="just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 折射光线位于由入射光线和法线所决定的平面内；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（</a:t>
            </a:r>
            <a:r>
              <a:rPr lang="en-US" altLang="zh-CN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）折</a:t>
            </a:r>
            <a:r>
              <a:rPr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射角的正弦与入射角的正弦之比与入射角的大小无关，仅由两种介质的性质决定，即：</a:t>
            </a:r>
            <a:endParaRPr lang="en-US" altLang="zh-CN" sz="24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endParaRPr lang="en-US" altLang="zh-CN" dirty="0">
              <a:latin typeface="Perpetua" pitchFamily="18" charset="0"/>
              <a:ea typeface="宋体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888" y="440668"/>
            <a:ext cx="2664296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54013">
              <a:lnSpc>
                <a:spcPct val="150000"/>
              </a:lnSpc>
              <a:spcBef>
                <a:spcPct val="20000"/>
              </a:spcBef>
              <a:buClr>
                <a:srgbClr val="730073"/>
              </a:buClr>
              <a:buSzPct val="90000"/>
              <a:defRPr/>
            </a:pP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折射定律</a:t>
            </a:r>
            <a:endParaRPr lang="zh-CN" altLang="en-US" sz="2000" b="1" kern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erpetua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8C5F-6C50-4720-A09D-05A29BBDC76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3548" y="1736812"/>
            <a:ext cx="8229600" cy="4754562"/>
          </a:xfrm>
        </p:spPr>
        <p:txBody>
          <a:bodyPr/>
          <a:lstStyle/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几何光学</a:t>
            </a: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的基本定律和</a:t>
            </a: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原理</a:t>
            </a:r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成像</a:t>
            </a: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的基本概念和完善成像</a:t>
            </a: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条件</a:t>
            </a: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光</a:t>
            </a: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路计算和近轴光学</a:t>
            </a: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系统</a:t>
            </a:r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球面</a:t>
            </a:r>
            <a:r>
              <a:rPr lang="zh-CN" altLang="en-US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光学成像</a:t>
            </a:r>
            <a:r>
              <a:rPr lang="zh-CN" altLang="en-US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系统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5516" y="728700"/>
            <a:ext cx="8748713" cy="703262"/>
          </a:xfrm>
        </p:spPr>
        <p:txBody>
          <a:bodyPr/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目 录</a:t>
            </a:r>
            <a:r>
              <a:rPr lang="zh-CN" altLang="en-US" dirty="0" smtClean="0"/>
              <a:t>   </a:t>
            </a:r>
            <a:r>
              <a:rPr kumimoji="1" lang="en-US" altLang="zh-CN" dirty="0" smtClean="0"/>
              <a:t>Contents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1379497"/>
              </p:ext>
            </p:extLst>
          </p:nvPr>
        </p:nvGraphicFramePr>
        <p:xfrm>
          <a:off x="539552" y="584684"/>
          <a:ext cx="8724900" cy="5699125"/>
        </p:xfrm>
        <a:graphic>
          <a:graphicData uri="http://schemas.openxmlformats.org/presentationml/2006/ole">
            <p:oleObj spid="_x0000_s79993" name="Picture" r:id="rId4" imgW="4819680" imgH="2905200" progId="">
              <p:embed/>
            </p:oleObj>
          </a:graphicData>
        </a:graphic>
      </p:graphicFrame>
      <p:sp>
        <p:nvSpPr>
          <p:cNvPr id="152581" name="Line 5"/>
          <p:cNvSpPr>
            <a:spLocks noChangeShapeType="1"/>
          </p:cNvSpPr>
          <p:nvPr/>
        </p:nvSpPr>
        <p:spPr bwMode="auto">
          <a:xfrm flipV="1">
            <a:off x="3286116" y="1285860"/>
            <a:ext cx="857255" cy="9286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4176348" y="943053"/>
            <a:ext cx="565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latin typeface="+mn-lt"/>
              </a:rPr>
              <a:t>Q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 flipH="1">
            <a:off x="3887924" y="2217800"/>
            <a:ext cx="1510308" cy="10392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 dirty="0">
              <a:latin typeface="+mn-lt"/>
            </a:endParaRP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3522051" y="3319092"/>
            <a:ext cx="698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latin typeface="+mn-lt"/>
              </a:rPr>
              <a:t>O</a:t>
            </a:r>
            <a:r>
              <a:rPr lang="en-US" altLang="zh-CN" b="1" i="1" dirty="0">
                <a:latin typeface="+mn-lt"/>
                <a:cs typeface="Times New Roman" pitchFamily="18" charset="0"/>
              </a:rPr>
              <a:t>´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5345682" y="1776624"/>
            <a:ext cx="599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latin typeface="+mn-lt"/>
              </a:rPr>
              <a:t>Q</a:t>
            </a:r>
            <a:r>
              <a:rPr lang="en-US" altLang="zh-CN" b="1" i="1" dirty="0">
                <a:latin typeface="+mn-lt"/>
                <a:cs typeface="Times New Roman" pitchFamily="18" charset="0"/>
              </a:rPr>
              <a:t>´</a:t>
            </a:r>
          </a:p>
        </p:txBody>
      </p:sp>
      <p:graphicFrame>
        <p:nvGraphicFramePr>
          <p:cNvPr id="152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1038627"/>
              </p:ext>
            </p:extLst>
          </p:nvPr>
        </p:nvGraphicFramePr>
        <p:xfrm>
          <a:off x="1195754" y="4549092"/>
          <a:ext cx="1071990" cy="401902"/>
        </p:xfrm>
        <a:graphic>
          <a:graphicData uri="http://schemas.openxmlformats.org/presentationml/2006/ole">
            <p:oleObj spid="_x0000_s79994" name="Equation" r:id="rId5" imgW="571252" imgH="215806" progId="">
              <p:embed/>
            </p:oleObj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1732327"/>
              </p:ext>
            </p:extLst>
          </p:nvPr>
        </p:nvGraphicFramePr>
        <p:xfrm>
          <a:off x="2830751" y="4658863"/>
          <a:ext cx="1139901" cy="386028"/>
        </p:xfrm>
        <a:graphic>
          <a:graphicData uri="http://schemas.openxmlformats.org/presentationml/2006/ole">
            <p:oleObj spid="_x0000_s79995" name="Equation" r:id="rId6" imgW="596641" imgH="215806" progId="">
              <p:embed/>
            </p:oleObj>
          </a:graphicData>
        </a:graphic>
      </p:graphicFrame>
      <p:graphicFrame>
        <p:nvGraphicFramePr>
          <p:cNvPr id="152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7165096"/>
              </p:ext>
            </p:extLst>
          </p:nvPr>
        </p:nvGraphicFramePr>
        <p:xfrm>
          <a:off x="6208360" y="4570294"/>
          <a:ext cx="1067843" cy="605184"/>
        </p:xfrm>
        <a:graphic>
          <a:graphicData uri="http://schemas.openxmlformats.org/presentationml/2006/ole">
            <p:oleObj spid="_x0000_s79996" name="Equation" r:id="rId7" imgW="800100" imgH="419100" progId="">
              <p:embed/>
            </p:oleObj>
          </a:graphicData>
        </a:graphic>
      </p:graphicFrame>
      <p:graphicFrame>
        <p:nvGraphicFramePr>
          <p:cNvPr id="152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3404333"/>
              </p:ext>
            </p:extLst>
          </p:nvPr>
        </p:nvGraphicFramePr>
        <p:xfrm>
          <a:off x="4459167" y="4525861"/>
          <a:ext cx="1186186" cy="694050"/>
        </p:xfrm>
        <a:graphic>
          <a:graphicData uri="http://schemas.openxmlformats.org/presentationml/2006/ole">
            <p:oleObj spid="_x0000_s79997" name="Equation" r:id="rId8" imgW="774364" imgH="418918" progId="">
              <p:embed/>
            </p:oleObj>
          </a:graphicData>
        </a:graphic>
      </p:graphicFrame>
      <p:graphicFrame>
        <p:nvGraphicFramePr>
          <p:cNvPr id="152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5990870"/>
              </p:ext>
            </p:extLst>
          </p:nvPr>
        </p:nvGraphicFramePr>
        <p:xfrm>
          <a:off x="1213449" y="5683142"/>
          <a:ext cx="1890047" cy="764904"/>
        </p:xfrm>
        <a:graphic>
          <a:graphicData uri="http://schemas.openxmlformats.org/presentationml/2006/ole">
            <p:oleObj spid="_x0000_s79998" name="Equation" r:id="rId9" imgW="1155700" imgH="431800" progId="">
              <p:embed/>
            </p:oleObj>
          </a:graphicData>
        </a:graphic>
      </p:graphicFrame>
      <p:graphicFrame>
        <p:nvGraphicFramePr>
          <p:cNvPr id="152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576865"/>
              </p:ext>
            </p:extLst>
          </p:nvPr>
        </p:nvGraphicFramePr>
        <p:xfrm>
          <a:off x="4233497" y="5721513"/>
          <a:ext cx="1411856" cy="634140"/>
        </p:xfrm>
        <a:graphic>
          <a:graphicData uri="http://schemas.openxmlformats.org/presentationml/2006/ole">
            <p:oleObj spid="_x0000_s79999" name="Equation" r:id="rId10" imgW="1040948" imgH="431613" progId="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9991604"/>
              </p:ext>
            </p:extLst>
          </p:nvPr>
        </p:nvGraphicFramePr>
        <p:xfrm>
          <a:off x="6624228" y="5677246"/>
          <a:ext cx="521845" cy="603930"/>
        </p:xfrm>
        <a:graphic>
          <a:graphicData uri="http://schemas.openxmlformats.org/presentationml/2006/ole">
            <p:oleObj spid="_x0000_s80000" name="Equation" r:id="rId11" imgW="368140" imgH="39352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813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928813"/>
            <a:ext cx="3357562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7564" y="1700808"/>
            <a:ext cx="4781116" cy="5003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charset="2"/>
              <a:buChar char="Ø"/>
            </a:pP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若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光线在折射率为　的介质中沿</a:t>
            </a:r>
            <a:r>
              <a:rPr lang="en-US" altLang="zh-CN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CO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方向入射，由折射定律可知，折射光线必沿</a:t>
            </a:r>
            <a:r>
              <a:rPr lang="en-US" altLang="zh-CN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OA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方向出射</a:t>
            </a: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400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1224"/>
              </a:spcBef>
              <a:buFont typeface="Wingdings" charset="2"/>
              <a:buChar char="Ø"/>
            </a:pP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果光线在折射率为</a:t>
            </a:r>
            <a:r>
              <a:rPr lang="en-US" altLang="zh-CN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n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的介质中沿</a:t>
            </a:r>
            <a:r>
              <a:rPr lang="en-US" altLang="zh-CN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BO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方向入射，则由反射定律可知，反射光线也一定沿</a:t>
            </a:r>
            <a:r>
              <a:rPr lang="en-US" altLang="zh-CN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OA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方向出射</a:t>
            </a: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400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algn="ctr" eaLnBrk="1" hangingPunct="1">
              <a:lnSpc>
                <a:spcPct val="130000"/>
              </a:lnSpc>
              <a:spcBef>
                <a:spcPts val="1224"/>
              </a:spcBef>
              <a:buFont typeface="Wingdings" pitchFamily="2" charset="2"/>
              <a:buNone/>
            </a:pPr>
            <a:r>
              <a:rPr lang="zh-CN" altLang="en-US" sz="2400" kern="12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光</a:t>
            </a:r>
            <a:r>
              <a:rPr lang="zh-CN" altLang="en-US" sz="2400" kern="12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线的传播是可逆</a:t>
            </a:r>
            <a:r>
              <a:rPr lang="zh-CN" altLang="en-US" sz="2400" kern="12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的</a:t>
            </a:r>
            <a:endParaRPr lang="zh-CN" altLang="en-US" sz="2400" kern="12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4566404"/>
              </p:ext>
            </p:extLst>
          </p:nvPr>
        </p:nvGraphicFramePr>
        <p:xfrm>
          <a:off x="3491880" y="1844824"/>
          <a:ext cx="324036" cy="412410"/>
        </p:xfrm>
        <a:graphic>
          <a:graphicData uri="http://schemas.openxmlformats.org/presentationml/2006/ole">
            <p:oleObj spid="_x0000_s13345" name="Equation" r:id="rId4" imgW="127800" imgH="164520" progId="">
              <p:embed/>
            </p:oleObj>
          </a:graphicData>
        </a:graphic>
      </p:graphicFrame>
      <p:cxnSp>
        <p:nvCxnSpPr>
          <p:cNvPr id="6" name="直接箭头连接符 5"/>
          <p:cNvCxnSpPr/>
          <p:nvPr/>
        </p:nvCxnSpPr>
        <p:spPr>
          <a:xfrm rot="16200000" flipV="1">
            <a:off x="7465219" y="4179094"/>
            <a:ext cx="500062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V="1">
            <a:off x="6227763" y="2509838"/>
            <a:ext cx="500062" cy="481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>
            <a:off x="8174038" y="2500313"/>
            <a:ext cx="285750" cy="28575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V="1">
            <a:off x="6226176" y="2500312"/>
            <a:ext cx="500062" cy="500063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6200000" flipH="1">
            <a:off x="6440488" y="2714625"/>
            <a:ext cx="5715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H="1">
            <a:off x="7305675" y="4000500"/>
            <a:ext cx="642938" cy="357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43813" y="2744788"/>
            <a:ext cx="571500" cy="509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1560" y="548680"/>
            <a:ext cx="8100900" cy="141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光路的可逆</a:t>
            </a: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性</a:t>
            </a:r>
            <a:endParaRPr lang="en-US" altLang="zh-CN" sz="3200" b="1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2"/>
                </a:solidFill>
                <a:latin typeface="+mn-lt"/>
              </a:rPr>
              <a:t>Reversibility </a:t>
            </a:r>
            <a:r>
              <a:rPr lang="en-US" altLang="zh-CN" sz="2400" b="1" dirty="0">
                <a:solidFill>
                  <a:schemeClr val="tx2"/>
                </a:solidFill>
                <a:latin typeface="+mn-lt"/>
              </a:rPr>
              <a:t>of ray paths and total internal reflection</a:t>
            </a:r>
            <a:endParaRPr lang="en-US" altLang="zh-CN" sz="2400" b="1" dirty="0">
              <a:latin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59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123951" y="638175"/>
            <a:ext cx="668948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光路的可逆性的应用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512083" y="1370267"/>
            <a:ext cx="81841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Determine </a:t>
            </a:r>
            <a:r>
              <a:rPr lang="en-US" altLang="zh-CN" sz="2400" b="1" dirty="0">
                <a:solidFill>
                  <a:srgbClr val="0000FF"/>
                </a:solidFill>
                <a:latin typeface="Arial" charset="0"/>
              </a:rPr>
              <a:t>the focal point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11560" y="1880828"/>
            <a:ext cx="79852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" charset="0"/>
              </a:rPr>
              <a:t>In optical design, compute in opposite direction: eyepiece, objective used in a microscope, etc.</a:t>
            </a:r>
          </a:p>
        </p:txBody>
      </p:sp>
      <p:pic>
        <p:nvPicPr>
          <p:cNvPr id="264197" name="Picture 5" descr="未命名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764" y="2636912"/>
            <a:ext cx="4140460" cy="39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20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060848"/>
            <a:ext cx="8532948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一定条件下，入射到介质上的光会全部反射回原来的介质中，没有折射光产生，这种现象称为光的全反射现象。</a:t>
            </a:r>
            <a:endParaRPr lang="en-US" altLang="zh-CN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     </a:t>
            </a:r>
            <a:r>
              <a:rPr lang="en-US" altLang="zh-CN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       </a:t>
            </a:r>
            <a:endParaRPr lang="zh-CN" altLang="en-US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1720" y="548680"/>
            <a:ext cx="6048701" cy="1185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反射现</a:t>
            </a: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象</a:t>
            </a:r>
            <a:endParaRPr lang="en-US" altLang="zh-CN" sz="3200" b="1" kern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Clr>
                <a:srgbClr val="730073"/>
              </a:buClr>
              <a:buSzPct val="90000"/>
            </a:pPr>
            <a:r>
              <a:rPr lang="en-US" altLang="zh-CN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Conditions </a:t>
            </a:r>
            <a:r>
              <a:rPr lang="en-US" altLang="zh-CN" sz="28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幼圆" pitchFamily="49" charset="-122"/>
              </a:rPr>
              <a:t>for total internal reflection</a:t>
            </a:r>
            <a:endParaRPr lang="zh-CN" altLang="en-US" sz="28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幼圆" pitchFamily="49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832115" y="4760812"/>
            <a:ext cx="6273312" cy="0"/>
          </a:xfrm>
          <a:prstGeom prst="line">
            <a:avLst/>
          </a:prstGeom>
          <a:noFill/>
          <a:ln w="1016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9328" y="5076724"/>
            <a:ext cx="10389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A00C8"/>
                </a:solidFill>
                <a:latin typeface="Arial" charset="0"/>
              </a:rPr>
              <a:t>Water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50358" y="3995637"/>
            <a:ext cx="748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A00C8"/>
                </a:solidFill>
                <a:latin typeface="Arial" charset="0"/>
              </a:rPr>
              <a:t>Air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35696" y="5985284"/>
            <a:ext cx="5817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rgbClr val="FF9900"/>
                </a:solidFill>
                <a:latin typeface="+mn-lt"/>
              </a:rPr>
              <a:t>A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123728" y="4760812"/>
            <a:ext cx="663819" cy="1216025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787546" y="3816250"/>
            <a:ext cx="0" cy="1889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200177" y="3816250"/>
            <a:ext cx="0" cy="1889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612808" y="3816250"/>
            <a:ext cx="0" cy="1889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6900881" y="3816250"/>
            <a:ext cx="0" cy="1889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2621959" y="5052912"/>
            <a:ext cx="165588" cy="112712"/>
          </a:xfrm>
          <a:custGeom>
            <a:avLst/>
            <a:gdLst>
              <a:gd name="T0" fmla="*/ 0 w 113"/>
              <a:gd name="T1" fmla="*/ 15 h 71"/>
              <a:gd name="T2" fmla="*/ 57 w 113"/>
              <a:gd name="T3" fmla="*/ 43 h 71"/>
              <a:gd name="T4" fmla="*/ 113 w 113"/>
              <a:gd name="T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71">
                <a:moveTo>
                  <a:pt x="0" y="15"/>
                </a:moveTo>
                <a:cubicBezTo>
                  <a:pt x="19" y="24"/>
                  <a:pt x="38" y="34"/>
                  <a:pt x="57" y="43"/>
                </a:cubicBezTo>
                <a:cubicBezTo>
                  <a:pt x="76" y="52"/>
                  <a:pt x="89" y="0"/>
                  <a:pt x="113" y="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456369" y="5085184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n-lt"/>
              </a:rPr>
              <a:t>I</a:t>
            </a:r>
            <a:r>
              <a:rPr lang="en-US" altLang="zh-CN" sz="2000" i="1" baseline="-25000" dirty="0">
                <a:latin typeface="+mn-lt"/>
              </a:rPr>
              <a:t>1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787546" y="4130574"/>
            <a:ext cx="1038958" cy="630238"/>
          </a:xfrm>
          <a:prstGeom prst="line">
            <a:avLst/>
          </a:prstGeom>
          <a:noFill/>
          <a:ln w="28575">
            <a:solidFill>
              <a:schemeClr val="accent5">
                <a:lumMod val="9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787547" y="4760813"/>
            <a:ext cx="706315" cy="1260475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 rot="10679799" flipV="1">
            <a:off x="2784616" y="5119587"/>
            <a:ext cx="168520" cy="44450"/>
          </a:xfrm>
          <a:custGeom>
            <a:avLst/>
            <a:gdLst>
              <a:gd name="T0" fmla="*/ 0 w 113"/>
              <a:gd name="T1" fmla="*/ 15 h 71"/>
              <a:gd name="T2" fmla="*/ 57 w 113"/>
              <a:gd name="T3" fmla="*/ 43 h 71"/>
              <a:gd name="T4" fmla="*/ 113 w 113"/>
              <a:gd name="T5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71">
                <a:moveTo>
                  <a:pt x="0" y="15"/>
                </a:moveTo>
                <a:cubicBezTo>
                  <a:pt x="19" y="24"/>
                  <a:pt x="38" y="34"/>
                  <a:pt x="57" y="43"/>
                </a:cubicBezTo>
                <a:cubicBezTo>
                  <a:pt x="76" y="52"/>
                  <a:pt x="89" y="0"/>
                  <a:pt x="113" y="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746515" y="5085184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+mn-lt"/>
              </a:rPr>
              <a:t>R</a:t>
            </a:r>
            <a:r>
              <a:rPr lang="en-US" altLang="zh-CN" i="1" baseline="-25000" dirty="0">
                <a:latin typeface="+mn-lt"/>
              </a:rPr>
              <a:t>1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871074" y="399563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+mn-lt"/>
              </a:rPr>
              <a:t>I</a:t>
            </a:r>
            <a:r>
              <a:rPr lang="en-US" altLang="zh-CN" sz="2000" i="1" baseline="-25000" dirty="0">
                <a:latin typeface="+mn-lt"/>
              </a:rPr>
              <a:t>2</a:t>
            </a:r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2787547" y="4446488"/>
            <a:ext cx="250581" cy="134937"/>
          </a:xfrm>
          <a:custGeom>
            <a:avLst/>
            <a:gdLst>
              <a:gd name="T0" fmla="*/ 0 w 171"/>
              <a:gd name="T1" fmla="*/ 0 h 85"/>
              <a:gd name="T2" fmla="*/ 114 w 171"/>
              <a:gd name="T3" fmla="*/ 28 h 85"/>
              <a:gd name="T4" fmla="*/ 171 w 171"/>
              <a:gd name="T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85">
                <a:moveTo>
                  <a:pt x="0" y="0"/>
                </a:moveTo>
                <a:cubicBezTo>
                  <a:pt x="43" y="7"/>
                  <a:pt x="86" y="14"/>
                  <a:pt x="114" y="28"/>
                </a:cubicBezTo>
                <a:cubicBezTo>
                  <a:pt x="142" y="42"/>
                  <a:pt x="138" y="66"/>
                  <a:pt x="171" y="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413873" y="4293096"/>
            <a:ext cx="53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O</a:t>
            </a:r>
            <a:r>
              <a:rPr lang="en-US" altLang="zh-CN" sz="2000" i="1" baseline="-25000" dirty="0">
                <a:solidFill>
                  <a:srgbClr val="0000FF"/>
                </a:solidFill>
                <a:latin typeface="+mn-lt"/>
              </a:rPr>
              <a:t>1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785473" y="4185084"/>
            <a:ext cx="53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O</a:t>
            </a:r>
            <a:r>
              <a:rPr lang="en-US" altLang="zh-CN" sz="2000" i="1" baseline="-25000" dirty="0">
                <a:solidFill>
                  <a:srgbClr val="0000FF"/>
                </a:solidFill>
                <a:latin typeface="+mn-lt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114577" y="4185084"/>
            <a:ext cx="53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O</a:t>
            </a:r>
            <a:r>
              <a:rPr lang="en-US" altLang="zh-CN" sz="2000" i="1" baseline="-25000" dirty="0">
                <a:solidFill>
                  <a:srgbClr val="0000FF"/>
                </a:solidFill>
                <a:latin typeface="+mn-lt"/>
              </a:rPr>
              <a:t>3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360154" y="4221088"/>
            <a:ext cx="53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00FF"/>
                </a:solidFill>
                <a:latin typeface="+mn-lt"/>
              </a:rPr>
              <a:t>O</a:t>
            </a:r>
            <a:r>
              <a:rPr lang="en-US" altLang="zh-CN" sz="2000" i="1" baseline="-25000" dirty="0">
                <a:solidFill>
                  <a:srgbClr val="0000FF"/>
                </a:solidFill>
                <a:latin typeface="+mn-lt"/>
              </a:rPr>
              <a:t>4</a:t>
            </a:r>
            <a:endParaRPr lang="en-US" altLang="zh-CN" sz="20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2123728" y="4760812"/>
            <a:ext cx="2035419" cy="1216025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200177" y="4760812"/>
            <a:ext cx="914400" cy="360362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V="1">
            <a:off x="4200177" y="4581424"/>
            <a:ext cx="830874" cy="179388"/>
          </a:xfrm>
          <a:prstGeom prst="line">
            <a:avLst/>
          </a:prstGeom>
          <a:noFill/>
          <a:ln w="28575">
            <a:solidFill>
              <a:schemeClr val="accent5">
                <a:lumMod val="9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2123728" y="4760812"/>
            <a:ext cx="3489080" cy="1216025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612808" y="4760812"/>
            <a:ext cx="1173770" cy="45719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5322662" y="4895750"/>
            <a:ext cx="249115" cy="195263"/>
          </a:xfrm>
          <a:custGeom>
            <a:avLst/>
            <a:gdLst>
              <a:gd name="T0" fmla="*/ 0 w 170"/>
              <a:gd name="T1" fmla="*/ 0 h 123"/>
              <a:gd name="T2" fmla="*/ 56 w 170"/>
              <a:gd name="T3" fmla="*/ 85 h 123"/>
              <a:gd name="T4" fmla="*/ 170 w 170"/>
              <a:gd name="T5" fmla="*/ 11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123">
                <a:moveTo>
                  <a:pt x="0" y="0"/>
                </a:moveTo>
                <a:cubicBezTo>
                  <a:pt x="14" y="33"/>
                  <a:pt x="28" y="66"/>
                  <a:pt x="56" y="85"/>
                </a:cubicBezTo>
                <a:cubicBezTo>
                  <a:pt x="84" y="104"/>
                  <a:pt x="113" y="123"/>
                  <a:pt x="170" y="114"/>
                </a:cubicBezTo>
              </a:path>
            </a:pathLst>
          </a:cu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239136" y="5121175"/>
            <a:ext cx="74734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FF5050"/>
                </a:solidFill>
                <a:latin typeface="+mn-lt"/>
              </a:rPr>
              <a:t>I</a:t>
            </a:r>
            <a:r>
              <a:rPr lang="en-US" altLang="zh-CN" sz="2000" i="1" baseline="-25000">
                <a:solidFill>
                  <a:srgbClr val="FF5050"/>
                </a:solidFill>
                <a:latin typeface="+mn-lt"/>
              </a:rPr>
              <a:t>0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2123727" y="4760812"/>
            <a:ext cx="4777154" cy="1216025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6941912" y="4760812"/>
            <a:ext cx="1330569" cy="315912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612808" y="4760812"/>
            <a:ext cx="540727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2081231" y="5930799"/>
            <a:ext cx="83527" cy="88900"/>
          </a:xfrm>
          <a:prstGeom prst="ellipse">
            <a:avLst/>
          </a:prstGeom>
          <a:solidFill>
            <a:srgbClr val="FF9933"/>
          </a:solidFill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i="1">
              <a:latin typeface="+mn-lt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7689258" y="401636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A00C8"/>
                </a:solidFill>
                <a:latin typeface="+mn-lt"/>
              </a:rPr>
              <a:t>n</a:t>
            </a:r>
            <a:r>
              <a:rPr lang="en-US" altLang="zh-CN" sz="2000" b="1" i="1" baseline="-25000" dirty="0">
                <a:solidFill>
                  <a:srgbClr val="0A00C8"/>
                </a:solidFill>
                <a:latin typeface="+mn-lt"/>
              </a:rPr>
              <a:t>2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7607197" y="5354538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A00C8"/>
                </a:solidFill>
                <a:latin typeface="+mn-lt"/>
              </a:rPr>
              <a:t>n</a:t>
            </a:r>
            <a:r>
              <a:rPr lang="en-US" altLang="zh-CN" sz="2000" b="1" i="1" baseline="-25000" dirty="0">
                <a:solidFill>
                  <a:srgbClr val="0A00C8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197444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6909730"/>
              </p:ext>
            </p:extLst>
          </p:nvPr>
        </p:nvGraphicFramePr>
        <p:xfrm>
          <a:off x="3635896" y="4617966"/>
          <a:ext cx="2820987" cy="1773237"/>
        </p:xfrm>
        <a:graphic>
          <a:graphicData uri="http://schemas.openxmlformats.org/presentationml/2006/ole">
            <p:oleObj spid="_x0000_s15420" name="Equation" r:id="rId3" imgW="1346040" imgH="838080" progId="">
              <p:embed/>
            </p:oleObj>
          </a:graphicData>
        </a:graphic>
      </p:graphicFrame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91580" y="3208180"/>
            <a:ext cx="335756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4AC4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临界角的计算：</a:t>
            </a:r>
            <a:endParaRPr lang="en-US" altLang="zh-CN" sz="2400" b="1" dirty="0">
              <a:solidFill>
                <a:srgbClr val="14AC4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</a:t>
            </a:r>
            <a:r>
              <a:rPr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由折射定律公式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1348417"/>
            <a:ext cx="8064895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5113">
              <a:lnSpc>
                <a:spcPct val="120000"/>
              </a:lnSpc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14AC4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条</a:t>
            </a:r>
            <a:r>
              <a:rPr lang="zh-CN" altLang="en-US" sz="2400" b="1" dirty="0">
                <a:solidFill>
                  <a:srgbClr val="14AC4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件</a:t>
            </a:r>
            <a:r>
              <a:rPr lang="en-US" altLang="zh-CN" sz="2400" b="1" dirty="0">
                <a:solidFill>
                  <a:srgbClr val="14AC4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:</a:t>
            </a:r>
          </a:p>
          <a:p>
            <a:pPr indent="623888">
              <a:lnSpc>
                <a:spcPct val="120000"/>
              </a:lnSpc>
              <a:spcBef>
                <a:spcPts val="1200"/>
              </a:spcBef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）光线从光密介质射向光疏介质；</a:t>
            </a:r>
          </a:p>
          <a:p>
            <a:pPr indent="623888">
              <a:lnSpc>
                <a:spcPct val="120000"/>
              </a:lnSpc>
              <a:spcBef>
                <a:spcPts val="1200"/>
              </a:spcBef>
              <a:buClr>
                <a:srgbClr val="730073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）入射角大于临界角。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5386050"/>
              </p:ext>
            </p:extLst>
          </p:nvPr>
        </p:nvGraphicFramePr>
        <p:xfrm>
          <a:off x="3749958" y="4041068"/>
          <a:ext cx="2268537" cy="322263"/>
        </p:xfrm>
        <a:graphic>
          <a:graphicData uri="http://schemas.openxmlformats.org/presentationml/2006/ole">
            <p:oleObj spid="_x0000_s15421" name="公式" r:id="rId4" imgW="2768600" imgH="39370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635896" y="584684"/>
            <a:ext cx="2236510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反射现象</a:t>
            </a:r>
          </a:p>
        </p:txBody>
      </p:sp>
    </p:spTree>
    <p:extLst>
      <p:ext uri="{BB962C8B-B14F-4D97-AF65-F5344CB8AC3E}">
        <p14:creationId xmlns:p14="http://schemas.microsoft.com/office/powerpoint/2010/main" xmlns="" val="200171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548" y="1016732"/>
            <a:ext cx="312420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/>
            </a:r>
            <a:b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</a:br>
            <a: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1</a:t>
            </a:r>
            <a:r>
              <a:rPr lang="zh-CN" altLang="en-US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）全反射棱</a:t>
            </a:r>
            <a:r>
              <a:rPr lang="zh-CN" altLang="en-US" sz="2800" dirty="0" smtClean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镜</a:t>
            </a:r>
            <a:endParaRPr lang="zh-CN" altLang="en-US" sz="2800" dirty="0">
              <a:solidFill>
                <a:srgbClr val="14AC43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044" y="1844824"/>
            <a:ext cx="8604956" cy="115887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000" dirty="0" smtClean="0">
                <a:latin typeface="Perpetua" pitchFamily="18" charset="0"/>
                <a:ea typeface="宋体" pitchFamily="2" charset="-122"/>
              </a:rPr>
              <a:t>       </a:t>
            </a: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主要用于改变光传播方向。代替平面反射镜，以减少反射式的光能损失。</a:t>
            </a:r>
            <a:endParaRPr lang="en-US" altLang="zh-CN" sz="24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 eaLnBrk="1" hangingPunct="1">
              <a:lnSpc>
                <a:spcPct val="130000"/>
              </a:lnSpc>
              <a:buClr>
                <a:srgbClr val="730073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一般玻璃的</a:t>
            </a:r>
            <a:r>
              <a:rPr lang="zh-CN" altLang="en-US" sz="24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折射率</a:t>
            </a:r>
            <a:r>
              <a:rPr lang="en-US" altLang="zh-CN" sz="24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&gt;1.5</a:t>
            </a: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，则</a:t>
            </a:r>
            <a:r>
              <a:rPr lang="zh-CN" altLang="en-US" sz="2400" dirty="0">
                <a:solidFill>
                  <a:srgbClr val="E7005C"/>
                </a:solidFill>
                <a:latin typeface="幼圆" pitchFamily="49" charset="-122"/>
                <a:ea typeface="幼圆" pitchFamily="49" charset="-122"/>
              </a:rPr>
              <a:t>入射角</a:t>
            </a:r>
            <a:r>
              <a:rPr lang="en-US" altLang="zh-CN" sz="2400" dirty="0">
                <a:solidFill>
                  <a:srgbClr val="E7005C"/>
                </a:solidFill>
                <a:latin typeface="幼圆" pitchFamily="49" charset="-122"/>
                <a:ea typeface="幼圆" pitchFamily="49" charset="-122"/>
              </a:rPr>
              <a:t>&gt;42°</a:t>
            </a:r>
            <a:r>
              <a:rPr lang="zh-CN" altLang="en-US" sz="24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即可。</a:t>
            </a:r>
          </a:p>
          <a:p>
            <a:pPr marL="0" indent="0" eaLnBrk="1" hangingPunct="1">
              <a:lnSpc>
                <a:spcPct val="130000"/>
              </a:lnSpc>
              <a:buClr>
                <a:srgbClr val="730073"/>
              </a:buClr>
              <a:buFont typeface="Wingdings" pitchFamily="2" charset="2"/>
              <a:buNone/>
            </a:pPr>
            <a:endParaRPr lang="en-US" altLang="zh-CN" sz="1800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1508" name="Picture 4" descr="picture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39" t="3473"/>
          <a:stretch>
            <a:fillRect/>
          </a:stretch>
        </p:blipFill>
        <p:spPr bwMode="auto">
          <a:xfrm>
            <a:off x="1857375" y="3714750"/>
            <a:ext cx="264477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picture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714750"/>
            <a:ext cx="2303463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548680"/>
            <a:ext cx="3467616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反射现</a:t>
            </a: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象的应用</a:t>
            </a:r>
            <a:endParaRPr lang="zh-CN" altLang="en-US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038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picture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159" r="571" b="18665"/>
          <a:stretch>
            <a:fillRect/>
          </a:stretch>
        </p:blipFill>
        <p:spPr bwMode="auto">
          <a:xfrm>
            <a:off x="609600" y="2286000"/>
            <a:ext cx="78517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03848" y="548680"/>
            <a:ext cx="3467616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反射现</a:t>
            </a: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象的应用</a:t>
            </a:r>
            <a:endParaRPr lang="zh-CN" altLang="en-US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3548" y="1016732"/>
            <a:ext cx="312420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/>
            </a:r>
            <a:b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</a:br>
            <a: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1</a:t>
            </a:r>
            <a:r>
              <a:rPr lang="zh-CN" altLang="en-US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）全反射棱</a:t>
            </a:r>
            <a:r>
              <a:rPr lang="zh-CN" altLang="en-US" sz="2800" dirty="0" smtClean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镜</a:t>
            </a:r>
            <a:endParaRPr lang="zh-CN" altLang="en-US" sz="2800" dirty="0">
              <a:solidFill>
                <a:srgbClr val="14AC43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695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703" y="692696"/>
            <a:ext cx="6389541" cy="544602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84793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03548" y="1736812"/>
            <a:ext cx="8640452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Ø"/>
              <a:defRPr/>
            </a:pP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光学纤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维：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利用全反射规律使光线在透明纤维中传播的一种光学器件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Ø"/>
              <a:defRPr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学纤维由玻璃、石英或塑料等透明材料制成核芯，为光密介质；外面有低折射率的透明包层，为光疏介质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Ø"/>
              <a:defRPr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芯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层直径通常在几微米到几十微米之间。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564" y="1088740"/>
            <a:ext cx="312420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2</a:t>
            </a:r>
            <a:r>
              <a:rPr lang="zh-CN" altLang="en-US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）光</a:t>
            </a:r>
            <a:r>
              <a:rPr lang="zh-CN" altLang="en-US" sz="2800" dirty="0" smtClean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纤</a:t>
            </a:r>
            <a:endParaRPr lang="zh-CN" altLang="en-US" sz="2800" dirty="0">
              <a:solidFill>
                <a:srgbClr val="14AC43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9691" y="3537012"/>
            <a:ext cx="598964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3848" y="548680"/>
            <a:ext cx="3467616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反射现</a:t>
            </a: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象的应用</a:t>
            </a:r>
            <a:endParaRPr lang="zh-CN" altLang="en-US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5079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29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7616086"/>
              </p:ext>
            </p:extLst>
          </p:nvPr>
        </p:nvGraphicFramePr>
        <p:xfrm>
          <a:off x="215900" y="728700"/>
          <a:ext cx="8748346" cy="2749550"/>
        </p:xfrm>
        <a:graphic>
          <a:graphicData uri="http://schemas.openxmlformats.org/presentationml/2006/ole">
            <p:oleObj spid="_x0000_s86029" name="位图图像" r:id="rId3" imgW="5390476" imgH="1704762" progId="PBrush">
              <p:embed/>
            </p:oleObj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717554"/>
            <a:ext cx="4200402" cy="27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022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516" y="800708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第一节 几何光学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的基本定律和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原理</a:t>
            </a:r>
            <a:r>
              <a:rPr lang="zh-CN" altLang="zh-CN" sz="28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/>
            </a:r>
            <a:br>
              <a:rPr lang="zh-CN" altLang="zh-CN" sz="28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</a:br>
            <a:r>
              <a:rPr lang="en-US" altLang="zh-CN" sz="2600" dirty="0">
                <a:solidFill>
                  <a:srgbClr val="FF0000"/>
                </a:solidFill>
                <a:latin typeface="Arial" charset="0"/>
              </a:rPr>
              <a:t>Section 1</a:t>
            </a:r>
            <a:r>
              <a:rPr lang="en-US" altLang="zh-CN" sz="26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  <a:latin typeface="Arial" charset="0"/>
              </a:rPr>
              <a:t>Basic </a:t>
            </a:r>
            <a:r>
              <a:rPr lang="en-US" altLang="zh-CN" sz="2600" dirty="0">
                <a:solidFill>
                  <a:srgbClr val="FF0000"/>
                </a:solidFill>
                <a:latin typeface="Arial" charset="0"/>
              </a:rPr>
              <a:t>Principles of Geometrical </a:t>
            </a:r>
            <a:r>
              <a:rPr lang="en-US" altLang="zh-CN" sz="2600" dirty="0" smtClean="0">
                <a:solidFill>
                  <a:srgbClr val="FF0000"/>
                </a:solidFill>
                <a:latin typeface="Arial" charset="0"/>
              </a:rPr>
              <a:t>Optics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28447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600" kern="1200" dirty="0" smtClean="0">
                <a:solidFill>
                  <a:srgbClr val="008000"/>
                </a:solidFill>
                <a:latin typeface="幼圆" pitchFamily="49" charset="-122"/>
                <a:ea typeface="幼圆" pitchFamily="49" charset="-122"/>
              </a:rPr>
              <a:t>几何光学 </a:t>
            </a:r>
            <a:r>
              <a:rPr lang="en-US" altLang="zh-CN" sz="2600" dirty="0">
                <a:solidFill>
                  <a:srgbClr val="008000"/>
                </a:solidFill>
                <a:latin typeface="Arial" charset="0"/>
              </a:rPr>
              <a:t>Geometrical </a:t>
            </a:r>
            <a:r>
              <a:rPr lang="en-US" altLang="zh-CN" sz="2600" dirty="0" smtClean="0">
                <a:solidFill>
                  <a:srgbClr val="008000"/>
                </a:solidFill>
                <a:latin typeface="Arial" charset="0"/>
              </a:rPr>
              <a:t>Optics</a:t>
            </a: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8000"/>
              </a:solidFill>
              <a:latin typeface="Arial" charset="0"/>
            </a:endParaRPr>
          </a:p>
          <a:p>
            <a:pPr marL="40005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以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光线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的概念为基础，用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几何的方法</a:t>
            </a:r>
            <a:r>
              <a:rPr lang="zh-CN" altLang="en-US" sz="2400" kern="1200" dirty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研究</a:t>
            </a:r>
            <a:r>
              <a:rPr lang="zh-CN" altLang="en-US" sz="2400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光在介质中的传播规律和光学系统成像特征</a:t>
            </a:r>
            <a:r>
              <a:rPr lang="zh-CN" altLang="en-US" sz="2400" kern="1200" dirty="0" smtClean="0">
                <a:solidFill>
                  <a:srgbClr val="0A00C8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56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 descr="http://imgsrc.baidu.com/baike/abpic/item/718e25c76003559fd10060a7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16732"/>
            <a:ext cx="2052228" cy="256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2771800" y="1628800"/>
            <a:ext cx="6228184" cy="191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高锟，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Charles </a:t>
            </a:r>
            <a:r>
              <a:rPr lang="en-US" altLang="zh-CN" sz="2000" b="1" dirty="0" err="1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K.Kao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，男， 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1934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年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月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日年出生于上海陆家嘴。 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1948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年全家移居香港，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1949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年，又移民台湾， 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2009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年诺贝尔物理学奖得主，拥有英国和美国双重国籍的物理学家。</a:t>
            </a:r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 flipH="1">
            <a:off x="467544" y="3825044"/>
            <a:ext cx="8424936" cy="237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Wingdings" charset="2"/>
              <a:buChar char="Ø"/>
              <a:defRPr/>
            </a:pP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1966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年，高锟提出了用玻璃代替铜线的大胆设想：利用玻璃的透明性，使用光来传送信号，目的是想改善传统的通讯系统，使它传输的信息量更多、速度更快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charset="2"/>
              <a:buChar char="Ø"/>
              <a:defRPr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对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这个设想，许多人都认为高锟神经有问题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charset="2"/>
              <a:buChar char="Ø"/>
              <a:defRPr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但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高锟经过理论研究，充分论证了光导纤维的可行性。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848" y="548680"/>
            <a:ext cx="3467616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“光纤之父”－高锟</a:t>
            </a:r>
            <a:endParaRPr lang="zh-CN" altLang="en-US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3872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 flipH="1">
            <a:off x="457200" y="4114800"/>
            <a:ext cx="8153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/>
              <a:t>　　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后来，他发明了石英玻璃，制造出世界上第一根光导纤维，使科学界大为震惊。高锟的发明使信息高速公路在全球迅猛发展，并获得了巨大的世界性声誉，被冠以</a:t>
            </a:r>
            <a:r>
              <a:rPr 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“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光纤之父</a:t>
            </a:r>
            <a:r>
              <a:rPr 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”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的称号。</a:t>
            </a:r>
          </a:p>
        </p:txBody>
      </p:sp>
      <p:sp>
        <p:nvSpPr>
          <p:cNvPr id="41987" name="矩形 5"/>
          <p:cNvSpPr>
            <a:spLocks noChangeArrowheads="1"/>
          </p:cNvSpPr>
          <p:nvPr/>
        </p:nvSpPr>
        <p:spPr bwMode="auto">
          <a:xfrm>
            <a:off x="2915816" y="1662031"/>
            <a:ext cx="5943600" cy="237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他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为寻找那种“没有杂质的玻璃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”费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尽周折。那段时间，他遭受到许多人的嘲笑，说世界上并不存在没有杂质的玻璃。但高锟的信心并没有丝毫的动摇。他说：所有的科学家都应该固执，都要觉得自己是对的，否则不会成功。 </a:t>
            </a:r>
          </a:p>
        </p:txBody>
      </p:sp>
      <p:pic>
        <p:nvPicPr>
          <p:cNvPr id="41989" name="图片 4" descr="http://imgsrc.baidu.com/baike/abpic/item/718e25c76003559fd10060a7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92342"/>
            <a:ext cx="17335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848" y="548680"/>
            <a:ext cx="3467616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“光纤之父”－高锟</a:t>
            </a:r>
            <a:endParaRPr lang="zh-CN" altLang="en-US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564" y="1088740"/>
            <a:ext cx="312420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2</a:t>
            </a:r>
            <a:r>
              <a:rPr lang="zh-CN" altLang="en-US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）光</a:t>
            </a:r>
            <a:r>
              <a:rPr lang="zh-CN" altLang="en-US" sz="2800" dirty="0" smtClean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纤</a:t>
            </a:r>
            <a:endParaRPr lang="zh-CN" altLang="en-US" sz="2800" dirty="0">
              <a:solidFill>
                <a:srgbClr val="14AC43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679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picture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789040"/>
            <a:ext cx="3286534" cy="280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picture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969"/>
          <a:stretch>
            <a:fillRect/>
          </a:stretch>
        </p:blipFill>
        <p:spPr bwMode="auto">
          <a:xfrm>
            <a:off x="6876256" y="3789040"/>
            <a:ext cx="204787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91580" y="1736812"/>
            <a:ext cx="810090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Ø"/>
              <a:defRPr/>
            </a:pP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把大量光纤集成束，它可把图像从一端传递到另一端。目前生产的传像束可在每平方厘米中集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万像素。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Ø"/>
              <a:defRPr/>
            </a:pP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光纤具有抗干扰性强，容量大，频带宽，保密性好，省金属等优点而广泛用于通讯、国防、医疗、自控领域。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848" y="548680"/>
            <a:ext cx="3467616" cy="666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730073"/>
              </a:buClr>
              <a:buSzPct val="90000"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全</a:t>
            </a:r>
            <a:r>
              <a:rPr lang="zh-CN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反射现</a:t>
            </a: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象的应用</a:t>
            </a:r>
            <a:endParaRPr lang="zh-CN" altLang="en-US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564" y="1088740"/>
            <a:ext cx="312420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2</a:t>
            </a:r>
            <a:r>
              <a:rPr lang="zh-CN" altLang="en-US" sz="2800" dirty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）光</a:t>
            </a:r>
            <a:r>
              <a:rPr lang="zh-CN" altLang="en-US" sz="2800" dirty="0" smtClean="0">
                <a:solidFill>
                  <a:srgbClr val="14AC43"/>
                </a:solidFill>
                <a:latin typeface="幼圆" pitchFamily="49" charset="-122"/>
                <a:ea typeface="幼圆" pitchFamily="49" charset="-122"/>
                <a:cs typeface="+mn-cs"/>
              </a:rPr>
              <a:t>纤</a:t>
            </a:r>
            <a:endParaRPr lang="zh-CN" altLang="en-US" sz="2800" dirty="0">
              <a:solidFill>
                <a:srgbClr val="14AC43"/>
              </a:solidFill>
              <a:latin typeface="幼圆" pitchFamily="49" charset="-122"/>
              <a:ea typeface="幼圆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92" y="3789040"/>
            <a:ext cx="147616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7269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CCBF-49F6-4FAE-893B-0B71D15B3E20}" type="slidenum">
              <a:rPr lang="zh-CN" altLang="en-US" smtClean="0"/>
              <a:pPr/>
              <a:t>33</a:t>
            </a:fld>
            <a:endParaRPr lang="en-US" altLang="zh-CN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6106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59565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CCBF-49F6-4FAE-893B-0B71D15B3E20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63588" y="980728"/>
            <a:ext cx="712879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作业</a:t>
            </a:r>
            <a:r>
              <a:rPr lang="zh-CN" alt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  <a:cs typeface="+mj-cs"/>
              </a:rPr>
              <a:t>：</a:t>
            </a:r>
            <a:endParaRPr lang="en-US" altLang="zh-CN" sz="26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  <a:cs typeface="+mj-cs"/>
            </a:endParaRPr>
          </a:p>
          <a:p>
            <a:endParaRPr lang="en-US" altLang="zh-CN" sz="2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  <a:cs typeface="+mj-cs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P14-15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：</a:t>
            </a:r>
            <a:r>
              <a:rPr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8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、</a:t>
            </a:r>
            <a:r>
              <a:rPr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9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本周四提交。</a:t>
            </a: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分为三组，分别以</a:t>
            </a:r>
            <a:r>
              <a:rPr lang="en-US" altLang="zh-CN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PPT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格式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完成以下作业，下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周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四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以</a:t>
            </a:r>
            <a:r>
              <a:rPr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Email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方式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提交，在后续课程会安排学生上台分享</a:t>
            </a:r>
            <a:r>
              <a:rPr lang="en-US" altLang="zh-CN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: </a:t>
            </a:r>
            <a:endParaRPr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调研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与光学相关的诺贝尔奖情况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调研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和光学相关的国内外学会、学术会议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调研</a:t>
            </a:r>
            <a:r>
              <a:rPr lang="zh-CN" altLang="en-US" sz="2000" b="1" dirty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和光学相关的国内外著名</a:t>
            </a:r>
            <a:r>
              <a:rPr lang="zh-CN" altLang="en-US" sz="2000" b="1" dirty="0" smtClean="0">
                <a:solidFill>
                  <a:srgbClr val="0A00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期刊</a:t>
            </a: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 smtClean="0">
              <a:solidFill>
                <a:srgbClr val="0A00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fenglishuang@buaa.edu.cn</a:t>
            </a:r>
            <a:endParaRPr lang="zh-CN" altLang="en-US" sz="20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551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63067"/>
            <a:ext cx="8229600" cy="42844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</a:t>
            </a:r>
            <a:r>
              <a:rPr lang="zh-CN" altLang="en-US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本性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What is Light?</a:t>
            </a:r>
            <a:endParaRPr lang="en-US" altLang="zh-CN" kern="1200" dirty="0">
              <a:solidFill>
                <a:schemeClr val="accent6"/>
              </a:solidFill>
              <a:ea typeface="幼圆" pitchFamily="49" charset="-122"/>
            </a:endParaRPr>
          </a:p>
          <a:p>
            <a:pPr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52160" y="2276872"/>
            <a:ext cx="8161091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光的重要性</a:t>
            </a:r>
            <a:r>
              <a:rPr lang="en-US" altLang="zh-CN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  90%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的信息来自视觉（</a:t>
            </a:r>
            <a:r>
              <a:rPr lang="en-US" altLang="zh-CN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visual </a:t>
            </a:r>
            <a:r>
              <a:rPr lang="en-US" altLang="zh-CN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sense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光波是视觉信息的携带者。</a:t>
            </a:r>
            <a:endParaRPr lang="en-US" altLang="zh-CN" sz="24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2900" y="3711917"/>
            <a:ext cx="8359775" cy="166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光</a:t>
            </a: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可以被认为是</a:t>
            </a:r>
            <a:endParaRPr lang="en-US" altLang="zh-CN" sz="24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弹性粒子－弹性波－电磁波</a:t>
            </a:r>
            <a:r>
              <a:rPr lang="en-US" altLang="zh-CN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－波粒二向性</a:t>
            </a:r>
            <a:r>
              <a:rPr lang="en-US" altLang="zh-CN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35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2844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、光的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本性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What is Light?</a:t>
            </a:r>
            <a:endParaRPr lang="en-US" altLang="zh-CN" kern="1200" dirty="0">
              <a:solidFill>
                <a:schemeClr val="accent6"/>
              </a:solidFill>
              <a:ea typeface="幼圆" pitchFamily="49" charset="-122"/>
            </a:endParaRPr>
          </a:p>
          <a:p>
            <a:pPr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31540" y="2073042"/>
            <a:ext cx="8164859" cy="769441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lt"/>
              </a:rPr>
              <a:t>In </a:t>
            </a:r>
            <a:r>
              <a:rPr lang="en-US" altLang="zh-CN" sz="2200" b="1" dirty="0">
                <a:latin typeface="+mn-lt"/>
              </a:rPr>
              <a:t>1666: </a:t>
            </a:r>
            <a:endParaRPr lang="en-US" altLang="zh-CN" sz="2200" b="1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 smtClean="0">
                <a:latin typeface="+mn-lt"/>
              </a:rPr>
              <a:t>Newton </a:t>
            </a:r>
            <a:r>
              <a:rPr lang="en-US" altLang="zh-CN" sz="2200" b="1" dirty="0">
                <a:latin typeface="+mn-lt"/>
              </a:rPr>
              <a:t>first postulated  the corpuscular theory</a:t>
            </a:r>
            <a:r>
              <a:rPr lang="zh-CN" altLang="en-US" sz="2200" b="1" dirty="0">
                <a:latin typeface="+mn-lt"/>
              </a:rPr>
              <a:t>，</a:t>
            </a:r>
            <a:r>
              <a:rPr lang="en-US" altLang="zh-CN" sz="2200" b="1" dirty="0">
                <a:solidFill>
                  <a:srgbClr val="FF3399"/>
                </a:solidFill>
                <a:latin typeface="+mn-lt"/>
              </a:rPr>
              <a:t>elastic corpuscle</a:t>
            </a:r>
            <a:r>
              <a:rPr lang="en-US" altLang="zh-CN" sz="2200" dirty="0">
                <a:latin typeface="+mn-lt"/>
              </a:rPr>
              <a:t>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3022" y="2965840"/>
            <a:ext cx="8203377" cy="1277273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lt"/>
              </a:rPr>
              <a:t>In </a:t>
            </a:r>
            <a:r>
              <a:rPr lang="en-US" altLang="zh-CN" sz="2200" b="1" dirty="0">
                <a:latin typeface="+mn-lt"/>
              </a:rPr>
              <a:t>1678: </a:t>
            </a:r>
            <a:endParaRPr lang="en-US" altLang="zh-CN" sz="2200" b="1" dirty="0" smtClean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lt"/>
              </a:rPr>
              <a:t>Huygens </a:t>
            </a:r>
            <a:r>
              <a:rPr lang="en-US" altLang="zh-CN" sz="2200" b="1" dirty="0">
                <a:latin typeface="+mn-lt"/>
              </a:rPr>
              <a:t>put forward the wave theory , </a:t>
            </a:r>
            <a:r>
              <a:rPr lang="en-US" altLang="zh-CN" sz="2200" b="1" dirty="0">
                <a:solidFill>
                  <a:srgbClr val="FF3399"/>
                </a:solidFill>
                <a:latin typeface="+mn-lt"/>
              </a:rPr>
              <a:t>elastic wave</a:t>
            </a:r>
            <a:r>
              <a:rPr lang="en-US" altLang="zh-CN" sz="2200" b="1" dirty="0">
                <a:latin typeface="+mn-lt"/>
              </a:rPr>
              <a:t> propagating </a:t>
            </a:r>
            <a:r>
              <a:rPr lang="en-US" altLang="zh-CN" sz="2200" b="1" dirty="0" smtClean="0">
                <a:latin typeface="+mn-lt"/>
              </a:rPr>
              <a:t>in “</a:t>
            </a:r>
            <a:r>
              <a:rPr lang="en-US" altLang="zh-CN" sz="2200" b="1" dirty="0">
                <a:latin typeface="+mn-lt"/>
              </a:rPr>
              <a:t>ether”</a:t>
            </a:r>
            <a:r>
              <a:rPr lang="en-US" altLang="zh-CN" sz="2200" dirty="0">
                <a:latin typeface="+mn-lt"/>
              </a:rPr>
              <a:t>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3022" y="4320014"/>
            <a:ext cx="8203377" cy="127727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lt"/>
              </a:rPr>
              <a:t>In </a:t>
            </a:r>
            <a:r>
              <a:rPr lang="en-US" altLang="zh-CN" sz="2200" b="1" dirty="0">
                <a:latin typeface="+mn-lt"/>
              </a:rPr>
              <a:t>1873: </a:t>
            </a:r>
            <a:endParaRPr lang="en-US" altLang="zh-CN" sz="2200" b="1" dirty="0" smtClean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lt"/>
              </a:rPr>
              <a:t>Maxwell </a:t>
            </a:r>
            <a:r>
              <a:rPr lang="en-US" altLang="zh-CN" sz="2200" b="1" dirty="0">
                <a:latin typeface="+mn-lt"/>
              </a:rPr>
              <a:t>showed that light is in fact an electromagnetic wave</a:t>
            </a:r>
            <a:r>
              <a:rPr lang="en-US" altLang="zh-CN" sz="2200" dirty="0">
                <a:latin typeface="+mn-lt"/>
              </a:rPr>
              <a:t> </a:t>
            </a:r>
            <a:r>
              <a:rPr lang="en-US" altLang="zh-CN" sz="2200" b="1" dirty="0">
                <a:latin typeface="+mn-lt"/>
              </a:rPr>
              <a:t>, </a:t>
            </a:r>
            <a:r>
              <a:rPr lang="en-US" altLang="zh-CN" sz="2200" b="1" dirty="0">
                <a:solidFill>
                  <a:srgbClr val="FF3399"/>
                </a:solidFill>
                <a:latin typeface="+mn-lt"/>
              </a:rPr>
              <a:t>electromagnetic wave</a:t>
            </a:r>
            <a:endParaRPr lang="en-US" altLang="zh-CN" sz="2200" dirty="0">
              <a:latin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3021" y="5652741"/>
            <a:ext cx="8218964" cy="43088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lt"/>
              </a:rPr>
              <a:t>In </a:t>
            </a:r>
            <a:r>
              <a:rPr lang="en-US" altLang="zh-CN" sz="2200" b="1" dirty="0">
                <a:latin typeface="+mn-lt"/>
              </a:rPr>
              <a:t>1905: Einstein proposed the hypothesis of “</a:t>
            </a:r>
            <a:r>
              <a:rPr lang="en-US" altLang="zh-CN" sz="2200" b="1" dirty="0">
                <a:solidFill>
                  <a:srgbClr val="FF3399"/>
                </a:solidFill>
                <a:latin typeface="+mn-lt"/>
              </a:rPr>
              <a:t>photon</a:t>
            </a:r>
            <a:r>
              <a:rPr lang="en-US" altLang="zh-CN" sz="2200" b="1" dirty="0">
                <a:latin typeface="+mn-lt"/>
              </a:rPr>
              <a:t>”</a:t>
            </a:r>
            <a:r>
              <a:rPr lang="en-US" altLang="zh-CN" sz="2200" dirty="0">
                <a:latin typeface="+mn-lt"/>
              </a:rPr>
              <a:t>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93021" y="6142074"/>
            <a:ext cx="8218964" cy="430887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 smtClean="0">
                <a:latin typeface="+mn-lt"/>
              </a:rPr>
              <a:t>In </a:t>
            </a:r>
            <a:r>
              <a:rPr lang="en-US" altLang="zh-CN" sz="2200" b="1" dirty="0">
                <a:latin typeface="+mn-lt"/>
              </a:rPr>
              <a:t>20 century</a:t>
            </a:r>
            <a:r>
              <a:rPr lang="zh-CN" altLang="en-US" sz="2200" b="1" dirty="0">
                <a:latin typeface="+mn-lt"/>
              </a:rPr>
              <a:t>：</a:t>
            </a:r>
            <a:r>
              <a:rPr lang="en-US" altLang="zh-CN" sz="2200" b="1" dirty="0">
                <a:latin typeface="+mn-lt"/>
              </a:rPr>
              <a:t>Light is considered to have </a:t>
            </a:r>
            <a:r>
              <a:rPr lang="en-US" altLang="zh-CN" sz="2200" b="1" dirty="0">
                <a:solidFill>
                  <a:srgbClr val="FF3399"/>
                </a:solidFill>
                <a:latin typeface="+mn-lt"/>
              </a:rPr>
              <a:t>wave-particle duality</a:t>
            </a:r>
            <a:r>
              <a:rPr lang="en-US" altLang="zh-CN" sz="22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4215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2844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、光的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本性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What is Light?</a:t>
            </a:r>
            <a:endParaRPr lang="en-US" altLang="zh-CN" kern="1200" dirty="0">
              <a:solidFill>
                <a:schemeClr val="accent6"/>
              </a:solidFill>
              <a:ea typeface="幼圆" pitchFamily="49" charset="-122"/>
            </a:endParaRPr>
          </a:p>
          <a:p>
            <a:pPr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12800" y="2060848"/>
            <a:ext cx="504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黑体" pitchFamily="2" charset="-122"/>
              </a:rPr>
              <a:t>wavelength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 :</a:t>
            </a: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2036763" y="3075260"/>
            <a:ext cx="5955617" cy="2317750"/>
          </a:xfrm>
          <a:custGeom>
            <a:avLst/>
            <a:gdLst>
              <a:gd name="T0" fmla="*/ 0 w 4196"/>
              <a:gd name="T1" fmla="*/ 1160 h 1773"/>
              <a:gd name="T2" fmla="*/ 544 w 4196"/>
              <a:gd name="T3" fmla="*/ 140 h 1773"/>
              <a:gd name="T4" fmla="*/ 1338 w 4196"/>
              <a:gd name="T5" fmla="*/ 1773 h 1773"/>
              <a:gd name="T6" fmla="*/ 2041 w 4196"/>
              <a:gd name="T7" fmla="*/ 140 h 1773"/>
              <a:gd name="T8" fmla="*/ 2812 w 4196"/>
              <a:gd name="T9" fmla="*/ 1750 h 1773"/>
              <a:gd name="T10" fmla="*/ 3561 w 4196"/>
              <a:gd name="T11" fmla="*/ 140 h 1773"/>
              <a:gd name="T12" fmla="*/ 4196 w 4196"/>
              <a:gd name="T13" fmla="*/ 911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6" h="1773">
                <a:moveTo>
                  <a:pt x="0" y="1160"/>
                </a:moveTo>
                <a:cubicBezTo>
                  <a:pt x="160" y="599"/>
                  <a:pt x="321" y="38"/>
                  <a:pt x="544" y="140"/>
                </a:cubicBezTo>
                <a:cubicBezTo>
                  <a:pt x="767" y="242"/>
                  <a:pt x="1089" y="1773"/>
                  <a:pt x="1338" y="1773"/>
                </a:cubicBezTo>
                <a:cubicBezTo>
                  <a:pt x="1587" y="1773"/>
                  <a:pt x="1795" y="144"/>
                  <a:pt x="2041" y="140"/>
                </a:cubicBezTo>
                <a:cubicBezTo>
                  <a:pt x="2287" y="136"/>
                  <a:pt x="2559" y="1750"/>
                  <a:pt x="2812" y="1750"/>
                </a:cubicBezTo>
                <a:cubicBezTo>
                  <a:pt x="3065" y="1750"/>
                  <a:pt x="3330" y="280"/>
                  <a:pt x="3561" y="140"/>
                </a:cubicBezTo>
                <a:cubicBezTo>
                  <a:pt x="3792" y="0"/>
                  <a:pt x="4015" y="885"/>
                  <a:pt x="4196" y="9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604963" y="4061098"/>
            <a:ext cx="7308850" cy="3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699792" y="2802210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928121" y="2757398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765550" y="307526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699792" y="307526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498473" y="2693404"/>
            <a:ext cx="1116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zh-CN" sz="2000" b="1" i="1" dirty="0">
                <a:latin typeface="+mn-lt"/>
                <a:ea typeface="黑体" pitchFamily="2" charset="-122"/>
                <a:cs typeface="Times New Roman" pitchFamily="18" charset="0"/>
              </a:rPr>
              <a:t>λ</a:t>
            </a:r>
          </a:p>
        </p:txBody>
      </p:sp>
      <p:sp>
        <p:nvSpPr>
          <p:cNvPr id="15" name="矩形 14"/>
          <p:cNvSpPr/>
          <p:nvPr/>
        </p:nvSpPr>
        <p:spPr>
          <a:xfrm>
            <a:off x="805962" y="5445224"/>
            <a:ext cx="4825360" cy="111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光</a:t>
            </a: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从本质上来就是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电磁波；</a:t>
            </a:r>
            <a:endParaRPr lang="en-US" altLang="zh-CN" sz="2400" b="1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光的传播实质上</a:t>
            </a:r>
            <a:r>
              <a:rPr lang="zh-CN" altLang="en-US" sz="24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是电磁波的传播。</a:t>
            </a:r>
            <a:endParaRPr lang="zh-CN" altLang="en-US" sz="24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16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2844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、光的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本性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What is Light?</a:t>
            </a:r>
            <a:endParaRPr lang="en-US" altLang="zh-CN" kern="1200" dirty="0">
              <a:solidFill>
                <a:schemeClr val="accent6"/>
              </a:solidFill>
              <a:ea typeface="幼圆" pitchFamily="49" charset="-122"/>
            </a:endParaRPr>
          </a:p>
          <a:p>
            <a:pPr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7</a:t>
            </a:fld>
            <a:endParaRPr lang="en-US" altLang="zh-CN"/>
          </a:p>
        </p:txBody>
      </p:sp>
      <p:pic>
        <p:nvPicPr>
          <p:cNvPr id="12" name="Picture 2" descr="电磁波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7704138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110216" y="2347168"/>
            <a:ext cx="5000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电磁波谱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31540" y="5322888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0" hangingPunct="0">
              <a:lnSpc>
                <a:spcPct val="12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Visible light: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 smtClean="0">
                <a:latin typeface="Arial" charset="0"/>
                <a:ea typeface="黑体" pitchFamily="2" charset="-122"/>
              </a:rPr>
              <a:t>wavelengths between 400nm and 760nm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Infrared: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 smtClean="0">
                <a:latin typeface="Arial" charset="0"/>
                <a:ea typeface="黑体" pitchFamily="2" charset="-122"/>
              </a:rPr>
              <a:t>wavelength is longer than visible light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  <a:ea typeface="黑体" pitchFamily="2" charset="-122"/>
              </a:rPr>
              <a:t>Ultraviolet:</a:t>
            </a:r>
            <a:r>
              <a:rPr lang="en-US" altLang="zh-CN" sz="2400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 smtClean="0">
                <a:latin typeface="Arial" charset="0"/>
                <a:ea typeface="黑体" pitchFamily="2" charset="-122"/>
              </a:rPr>
              <a:t>wavelength is shorter than visible light  </a:t>
            </a:r>
            <a:endParaRPr lang="en-US" altLang="zh-CN" sz="2400" dirty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8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2844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、光的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本性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What is Light?</a:t>
            </a:r>
            <a:endParaRPr lang="en-US" altLang="zh-CN" kern="1200" dirty="0">
              <a:solidFill>
                <a:schemeClr val="accent6"/>
              </a:solidFill>
              <a:ea typeface="幼圆" pitchFamily="49" charset="-122"/>
            </a:endParaRPr>
          </a:p>
          <a:p>
            <a:pPr>
              <a:lnSpc>
                <a:spcPct val="150000"/>
              </a:lnSpc>
              <a:buClr>
                <a:srgbClr val="730073"/>
              </a:buClr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8</a:t>
            </a:fld>
            <a:endParaRPr lang="en-US" altLang="zh-CN"/>
          </a:p>
        </p:txBody>
      </p:sp>
      <p:pic>
        <p:nvPicPr>
          <p:cNvPr id="8" name="Picture 4" descr="Pris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511443"/>
            <a:ext cx="4905298" cy="30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61541" y="1988840"/>
            <a:ext cx="79928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730073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可见光随波长的不同而引起人眼不同的颜色感觉。</a:t>
            </a:r>
            <a:endParaRPr lang="en-US" altLang="zh-CN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730073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单色光：单一波长的光</a:t>
            </a:r>
            <a:endParaRPr lang="en-US" altLang="zh-CN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30000"/>
              </a:lnSpc>
              <a:buClr>
                <a:srgbClr val="730073"/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复色光：由不同波长的光混合成的</a:t>
            </a:r>
            <a:r>
              <a:rPr lang="zh-CN" altLang="en-US" sz="2000" b="1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光</a:t>
            </a:r>
            <a:endParaRPr lang="zh-CN" altLang="en-US" sz="2000" b="1" dirty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4208" y="3897052"/>
            <a:ext cx="25202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730073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白光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是由各种波长光混合在一起而成的一种复色光</a:t>
            </a: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buClr>
                <a:srgbClr val="730073"/>
              </a:buClr>
            </a:pPr>
            <a:endParaRPr lang="zh-CN" altLang="en-US" sz="2000" b="1" dirty="0">
              <a:solidFill>
                <a:srgbClr val="C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30000"/>
              </a:lnSpc>
              <a:buClr>
                <a:srgbClr val="730073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太阳</a:t>
            </a:r>
            <a:r>
              <a:rPr lang="zh-CN" altLang="en-US" sz="20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是五颜六色的。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21940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748713" cy="703262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3200" dirty="0">
                <a:latin typeface="幼圆" pitchFamily="49" charset="-122"/>
                <a:ea typeface="幼圆" pitchFamily="49" charset="-122"/>
              </a:rPr>
              <a:t>一、光波与光线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Wave and </a:t>
            </a:r>
            <a:r>
              <a:rPr lang="en-US" altLang="zh-CN" sz="2800" dirty="0" smtClean="0">
                <a:solidFill>
                  <a:srgbClr val="FF0000"/>
                </a:solidFill>
                <a:latin typeface="Arial" charset="0"/>
              </a:rPr>
              <a:t>ray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2844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730073"/>
              </a:buClr>
              <a:buNone/>
            </a:pPr>
            <a:r>
              <a:rPr lang="en-US" altLang="zh-CN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、</a:t>
            </a:r>
            <a:r>
              <a:rPr lang="zh-CN" altLang="en-US" kern="1200" dirty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光的</a:t>
            </a:r>
            <a:r>
              <a:rPr lang="zh-CN" altLang="en-US" kern="1200" dirty="0" smtClean="0">
                <a:solidFill>
                  <a:schemeClr val="accent6"/>
                </a:solidFill>
                <a:latin typeface="幼圆" pitchFamily="49" charset="-122"/>
                <a:ea typeface="幼圆" pitchFamily="49" charset="-122"/>
              </a:rPr>
              <a:t>本性 </a:t>
            </a:r>
            <a:r>
              <a:rPr lang="en-US" altLang="zh-CN" kern="1200" dirty="0" smtClean="0">
                <a:solidFill>
                  <a:schemeClr val="accent6"/>
                </a:solidFill>
                <a:ea typeface="幼圆" pitchFamily="49" charset="-122"/>
              </a:rPr>
              <a:t>What is Light?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730073"/>
              </a:buClr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光速、频率与波长的关系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None/>
            </a:pP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800"/>
              </a:spcBef>
              <a:buNone/>
            </a:pPr>
            <a:endParaRPr lang="en-US" altLang="zh-CN" sz="2400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真空中的光速是</a:t>
            </a:r>
            <a:r>
              <a:rPr lang="en-US" altLang="zh-CN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sz="2400" baseline="30000" dirty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r>
              <a:rPr lang="en-US" altLang="zh-CN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米／秒</a:t>
            </a:r>
            <a:endParaRPr lang="en-US" altLang="zh-CN" sz="2400" dirty="0" smtClean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在传播介质中，光速随波长改变而改变，但频率是常量。</a:t>
            </a:r>
            <a:endParaRPr lang="en-US" altLang="zh-CN" sz="2400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endParaRPr lang="en-US" altLang="zh-CN" kern="1200" dirty="0" smtClean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  <a:p>
            <a:pPr marL="0" indent="0">
              <a:buNone/>
            </a:pPr>
            <a:endParaRPr lang="en-US" altLang="zh-CN" kern="1200" dirty="0">
              <a:solidFill>
                <a:srgbClr val="0A00C8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5B14-82A4-4585-9897-479A3514943B}" type="slidenum">
              <a:rPr lang="zh-CN" altLang="en-US" smtClean="0"/>
              <a:pPr/>
              <a:t>9</a:t>
            </a:fld>
            <a:endParaRPr lang="en-US" altLang="zh-CN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4784594"/>
              </p:ext>
            </p:extLst>
          </p:nvPr>
        </p:nvGraphicFramePr>
        <p:xfrm>
          <a:off x="3383868" y="2780928"/>
          <a:ext cx="958963" cy="1006327"/>
        </p:xfrm>
        <a:graphic>
          <a:graphicData uri="http://schemas.openxmlformats.org/presentationml/2006/ole">
            <p:oleObj spid="_x0000_s1051" name="Equation" r:id="rId3" imgW="406048" imgH="39335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34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zh自制">
  <a:themeElements>
    <a:clrScheme name="huzh自制 1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FF9933"/>
      </a:accent1>
      <a:accent2>
        <a:srgbClr val="FF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005C"/>
      </a:accent6>
      <a:hlink>
        <a:srgbClr val="0000FF"/>
      </a:hlink>
      <a:folHlink>
        <a:srgbClr val="009999"/>
      </a:folHlink>
    </a:clrScheme>
    <a:fontScheme name="huzh自制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zh自制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3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4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5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6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7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8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zh自制 9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0">
        <a:dk1>
          <a:srgbClr val="1A006C"/>
        </a:dk1>
        <a:lt1>
          <a:srgbClr val="FFFFFF"/>
        </a:lt1>
        <a:dk2>
          <a:srgbClr val="000066"/>
        </a:dk2>
        <a:lt2>
          <a:srgbClr val="FFCC00"/>
        </a:lt2>
        <a:accent1>
          <a:srgbClr val="FF9933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FFCAAD"/>
        </a:accent5>
        <a:accent6>
          <a:srgbClr val="5C00B9"/>
        </a:accent6>
        <a:hlink>
          <a:srgbClr val="FF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zh自制 1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FF9933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E7005C"/>
        </a:accent6>
        <a:hlink>
          <a:srgbClr val="00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48159</TotalTime>
  <Words>2375</Words>
  <Application>Microsoft Office PowerPoint</Application>
  <PresentationFormat>全屏显示(4:3)</PresentationFormat>
  <Paragraphs>240</Paragraphs>
  <Slides>34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幼圆</vt:lpstr>
      <vt:lpstr>楷体_GB2312</vt:lpstr>
      <vt:lpstr>Times New Roman</vt:lpstr>
      <vt:lpstr>Wingdings</vt:lpstr>
      <vt:lpstr>黑体</vt:lpstr>
      <vt:lpstr>Perpetua</vt:lpstr>
      <vt:lpstr>隶书</vt:lpstr>
      <vt:lpstr>华文行楷</vt:lpstr>
      <vt:lpstr>huzh自制</vt:lpstr>
      <vt:lpstr>Equation</vt:lpstr>
      <vt:lpstr>图片</vt:lpstr>
      <vt:lpstr>BMP 图象</vt:lpstr>
      <vt:lpstr>公式</vt:lpstr>
      <vt:lpstr>Picture</vt:lpstr>
      <vt:lpstr>位图图像</vt:lpstr>
      <vt:lpstr>幻灯片 1</vt:lpstr>
      <vt:lpstr>目 录   Contents</vt:lpstr>
      <vt:lpstr>第一节 几何光学的基本定律和原理 Section 1 Basic Principles of Geometrical Optics</vt:lpstr>
      <vt:lpstr>一、光波与光线 Wave and ray</vt:lpstr>
      <vt:lpstr>一、光波与光线 Wave and ray</vt:lpstr>
      <vt:lpstr>一、光波与光线 Wave and ray</vt:lpstr>
      <vt:lpstr>一、光波与光线 Wave and ray</vt:lpstr>
      <vt:lpstr>一、光波与光线 Wave and ray</vt:lpstr>
      <vt:lpstr>一、光波与光线 Wave and ray</vt:lpstr>
      <vt:lpstr>一、光波与光线 Wave and ray</vt:lpstr>
      <vt:lpstr>一、光波与光线 Wave and ray</vt:lpstr>
      <vt:lpstr>一、光波与光线 Wave and ray</vt:lpstr>
      <vt:lpstr>一、光波与光线 Wave and ray</vt:lpstr>
      <vt:lpstr>幻灯片 14</vt:lpstr>
      <vt:lpstr>第一节 几何光学的基本定律和原理 Section 1 Basic Principles of Geometrical Optics</vt:lpstr>
      <vt:lpstr>二、几何光学的基本定律　 Basic Laws of Geometrical Optics </vt:lpstr>
      <vt:lpstr>二、几何光学的基本定律　 Basic Laws of　Geometrical Optics 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 1）全反射棱镜</vt:lpstr>
      <vt:lpstr> 1）全反射棱镜</vt:lpstr>
      <vt:lpstr>幻灯片 27</vt:lpstr>
      <vt:lpstr>2）光纤</vt:lpstr>
      <vt:lpstr>幻灯片 29</vt:lpstr>
      <vt:lpstr>幻灯片 30</vt:lpstr>
      <vt:lpstr>2）光纤</vt:lpstr>
      <vt:lpstr>2）光纤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几何光学基本定律与成像概念</dc:title>
  <dc:creator>dell</dc:creator>
  <cp:lastModifiedBy>dbc</cp:lastModifiedBy>
  <cp:revision>1339</cp:revision>
  <dcterms:created xsi:type="dcterms:W3CDTF">2002-06-10T15:44:58Z</dcterms:created>
  <dcterms:modified xsi:type="dcterms:W3CDTF">2017-02-27T05:02:49Z</dcterms:modified>
</cp:coreProperties>
</file>