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1095" r:id="rId3"/>
    <p:sldId id="1096" r:id="rId4"/>
    <p:sldId id="1097" r:id="rId5"/>
    <p:sldId id="1098" r:id="rId6"/>
    <p:sldId id="1099" r:id="rId7"/>
    <p:sldId id="1100" r:id="rId8"/>
    <p:sldId id="1039" r:id="rId9"/>
    <p:sldId id="1101" r:id="rId10"/>
    <p:sldId id="1041" r:id="rId11"/>
    <p:sldId id="1042" r:id="rId12"/>
    <p:sldId id="1043" r:id="rId13"/>
    <p:sldId id="1044" r:id="rId14"/>
    <p:sldId id="1102" r:id="rId15"/>
    <p:sldId id="1104" r:id="rId16"/>
    <p:sldId id="1103" r:id="rId17"/>
    <p:sldId id="1045" r:id="rId18"/>
    <p:sldId id="823" r:id="rId19"/>
  </p:sldIdLst>
  <p:sldSz cx="9144000" cy="6858000" type="screen4x3"/>
  <p:notesSz cx="7099300" cy="10234613"/>
  <p:embeddedFontLst>
    <p:embeddedFont>
      <p:font typeface="黑体" pitchFamily="49" charset="-122"/>
      <p:regular r:id="rId22"/>
    </p:embeddedFont>
    <p:embeddedFont>
      <p:font typeface="幼圆" pitchFamily="49" charset="-122"/>
      <p:regular r:id="rId23"/>
    </p:embeddedFont>
    <p:embeddedFont>
      <p:font typeface="华文行楷" pitchFamily="2" charset="-122"/>
      <p:regular r:id="rId2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0C8"/>
    <a:srgbClr val="008000"/>
    <a:srgbClr val="CCECFF"/>
    <a:srgbClr val="66FFFF"/>
    <a:srgbClr val="00FFFF"/>
    <a:srgbClr val="C8C5FF"/>
    <a:srgbClr val="000099"/>
    <a:srgbClr val="14AC43"/>
    <a:srgbClr val="0049C0"/>
    <a:srgbClr val="001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1" autoAdjust="0"/>
    <p:restoredTop sz="99259" autoAdjust="0"/>
  </p:normalViewPr>
  <p:slideViewPr>
    <p:cSldViewPr>
      <p:cViewPr varScale="1">
        <p:scale>
          <a:sx n="89" d="100"/>
          <a:sy n="89" d="100"/>
        </p:scale>
        <p:origin x="-10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6B836-458C-4382-8EA9-B32CE5DE10C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4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929586" y="357166"/>
            <a:ext cx="12144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北航仪器光电学院</a:t>
            </a:r>
            <a:endParaRPr lang="en-US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39C0C-4A5E-413B-9380-8EAA30AB4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51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929586" y="357166"/>
            <a:ext cx="12144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北航仪器光电学院</a:t>
            </a:r>
            <a:endParaRPr lang="en-US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39C0C-4A5E-413B-9380-8EAA30AB4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51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929586" y="357166"/>
            <a:ext cx="12144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北航仪器光电学院</a:t>
            </a:r>
            <a:endParaRPr lang="en-US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39C0C-4A5E-413B-9380-8EAA30AB4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51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929586" y="357166"/>
            <a:ext cx="12144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北航仪器光电学院</a:t>
            </a:r>
            <a:endParaRPr lang="en-US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39C0C-4A5E-413B-9380-8EAA30AB4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51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27BB9-EF9E-4978-9562-CFEED2B7EF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929586" y="357166"/>
            <a:ext cx="12144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北航仪器光电学院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803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66" r:id="rId13"/>
    <p:sldLayoutId id="2147483667" r:id="rId14"/>
    <p:sldLayoutId id="2147483668" r:id="rId15"/>
    <p:sldLayoutId id="214748369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20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21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22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23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23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23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23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23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章</a:t>
            </a:r>
            <a:r>
              <a:rPr lang="zh-CN" altLang="en-US" dirty="0" smtClean="0">
                <a:ea typeface="宋体" charset="-122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平面与平面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7" name="Rectangle 2"/>
          <p:cNvSpPr>
            <a:spLocks noChangeArrowheads="1"/>
          </p:cNvSpPr>
          <p:nvPr/>
        </p:nvSpPr>
        <p:spPr bwMode="auto">
          <a:xfrm>
            <a:off x="350763" y="800708"/>
            <a:ext cx="68047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5000"/>
            </a:pPr>
            <a:r>
              <a:rPr lang="zh-CN" altLang="en-US" sz="24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平面镜</a:t>
            </a:r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物和像之间的空间形状对应关系</a:t>
            </a:r>
          </a:p>
        </p:txBody>
      </p:sp>
      <p:sp>
        <p:nvSpPr>
          <p:cNvPr id="746498" name="Text Box 3"/>
          <p:cNvSpPr txBox="1">
            <a:spLocks noChangeArrowheads="1"/>
          </p:cNvSpPr>
          <p:nvPr/>
        </p:nvSpPr>
        <p:spPr bwMode="auto">
          <a:xfrm>
            <a:off x="359532" y="4429125"/>
            <a:ext cx="3714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透镜对物体成一致像</a:t>
            </a:r>
          </a:p>
        </p:txBody>
      </p:sp>
      <p:sp>
        <p:nvSpPr>
          <p:cNvPr id="746499" name="Text Box 4"/>
          <p:cNvSpPr txBox="1">
            <a:spLocks noChangeArrowheads="1"/>
          </p:cNvSpPr>
          <p:nvPr/>
        </p:nvSpPr>
        <p:spPr bwMode="auto">
          <a:xfrm>
            <a:off x="4409535" y="4397042"/>
            <a:ext cx="45016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平面镜对物体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成非一致像或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镜像</a:t>
            </a:r>
          </a:p>
        </p:txBody>
      </p:sp>
      <p:sp>
        <p:nvSpPr>
          <p:cNvPr id="746500" name="Text Box 111"/>
          <p:cNvSpPr txBox="1">
            <a:spLocks noChangeArrowheads="1"/>
          </p:cNvSpPr>
          <p:nvPr/>
        </p:nvSpPr>
        <p:spPr bwMode="auto">
          <a:xfrm>
            <a:off x="128551" y="5108706"/>
            <a:ext cx="4176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右手法则</a:t>
            </a:r>
            <a:r>
              <a:rPr lang="en-US" altLang="zh-CN" sz="20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-&gt;</a:t>
            </a:r>
            <a:r>
              <a:rPr lang="zh-CN" altLang="en-US" sz="20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右手法则</a:t>
            </a:r>
          </a:p>
        </p:txBody>
      </p:sp>
      <p:sp>
        <p:nvSpPr>
          <p:cNvPr id="746501" name="Text Box 112"/>
          <p:cNvSpPr txBox="1">
            <a:spLocks noChangeArrowheads="1"/>
          </p:cNvSpPr>
          <p:nvPr/>
        </p:nvSpPr>
        <p:spPr bwMode="auto">
          <a:xfrm>
            <a:off x="4591106" y="5094220"/>
            <a:ext cx="4176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右手法则</a:t>
            </a:r>
            <a:r>
              <a:rPr lang="en-US" altLang="zh-CN" sz="20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-&gt;</a:t>
            </a:r>
            <a:r>
              <a:rPr lang="zh-CN" altLang="en-US" sz="20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左手法则</a:t>
            </a:r>
          </a:p>
        </p:txBody>
      </p:sp>
      <p:sp>
        <p:nvSpPr>
          <p:cNvPr id="1090673" name="Text Box 113"/>
          <p:cNvSpPr txBox="1">
            <a:spLocks noChangeArrowheads="1"/>
          </p:cNvSpPr>
          <p:nvPr/>
        </p:nvSpPr>
        <p:spPr bwMode="auto">
          <a:xfrm>
            <a:off x="723900" y="5734050"/>
            <a:ext cx="7848600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平面镜奇数次反射成镜像，偶数次反射成一致像。</a:t>
            </a:r>
          </a:p>
        </p:txBody>
      </p:sp>
      <p:pic>
        <p:nvPicPr>
          <p:cNvPr id="746504" name="Picture 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03" y="1952836"/>
            <a:ext cx="4549231" cy="203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6505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034" y="2026915"/>
            <a:ext cx="4157240" cy="19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13"/>
          <p:cNvSpPr txBox="1">
            <a:spLocks noChangeArrowheads="1"/>
          </p:cNvSpPr>
          <p:nvPr/>
        </p:nvSpPr>
        <p:spPr bwMode="auto">
          <a:xfrm>
            <a:off x="684213" y="6197242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当物体旋转时，像反方向旋转相同的角度。</a:t>
            </a:r>
          </a:p>
        </p:txBody>
      </p:sp>
    </p:spTree>
    <p:extLst>
      <p:ext uri="{BB962C8B-B14F-4D97-AF65-F5344CB8AC3E}">
        <p14:creationId xmlns:p14="http://schemas.microsoft.com/office/powerpoint/2010/main" val="153699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673" grpId="0" animBg="1" autoUpdateAnimBg="0"/>
      <p:bldP spid="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/>
        </p:nvSpPr>
        <p:spPr bwMode="auto">
          <a:xfrm>
            <a:off x="287339" y="734715"/>
            <a:ext cx="321468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85000"/>
              <a:defRPr/>
            </a:pPr>
            <a:r>
              <a:rPr lang="zh-CN" altLang="en-US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j-cs"/>
              </a:rPr>
              <a:t>二、平面镜旋转特性</a:t>
            </a:r>
          </a:p>
        </p:txBody>
      </p:sp>
      <p:sp>
        <p:nvSpPr>
          <p:cNvPr id="1135621" name="AutoShape 5"/>
          <p:cNvSpPr>
            <a:spLocks noChangeArrowheads="1"/>
          </p:cNvSpPr>
          <p:nvPr/>
        </p:nvSpPr>
        <p:spPr bwMode="auto">
          <a:xfrm>
            <a:off x="4500563" y="3286125"/>
            <a:ext cx="788987" cy="392113"/>
          </a:xfrm>
          <a:prstGeom prst="notchedRightArrow">
            <a:avLst>
              <a:gd name="adj1" fmla="val 50000"/>
              <a:gd name="adj2" fmla="val 4722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zh-CN" altLang="zh-CN" sz="2000" b="1" i="1"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grpSp>
        <p:nvGrpSpPr>
          <p:cNvPr id="747526" name="Group 51"/>
          <p:cNvGrpSpPr>
            <a:grpSpLocks/>
          </p:cNvGrpSpPr>
          <p:nvPr/>
        </p:nvGrpSpPr>
        <p:grpSpPr bwMode="auto">
          <a:xfrm>
            <a:off x="763587" y="2781303"/>
            <a:ext cx="3432175" cy="1771651"/>
            <a:chOff x="189" y="2775"/>
            <a:chExt cx="2162" cy="1116"/>
          </a:xfrm>
        </p:grpSpPr>
        <p:grpSp>
          <p:nvGrpSpPr>
            <p:cNvPr id="747558" name="Group 52"/>
            <p:cNvGrpSpPr>
              <a:grpSpLocks/>
            </p:cNvGrpSpPr>
            <p:nvPr/>
          </p:nvGrpSpPr>
          <p:grpSpPr bwMode="auto">
            <a:xfrm>
              <a:off x="393" y="3651"/>
              <a:ext cx="1766" cy="45"/>
              <a:chOff x="393" y="2688"/>
              <a:chExt cx="1766" cy="45"/>
            </a:xfrm>
          </p:grpSpPr>
          <p:sp>
            <p:nvSpPr>
              <p:cNvPr id="747567" name="Line 53"/>
              <p:cNvSpPr>
                <a:spLocks noChangeShapeType="1"/>
              </p:cNvSpPr>
              <p:nvPr/>
            </p:nvSpPr>
            <p:spPr bwMode="auto">
              <a:xfrm>
                <a:off x="393" y="2688"/>
                <a:ext cx="176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68" name="Line 54"/>
              <p:cNvSpPr>
                <a:spLocks noChangeShapeType="1"/>
              </p:cNvSpPr>
              <p:nvPr/>
            </p:nvSpPr>
            <p:spPr bwMode="auto">
              <a:xfrm>
                <a:off x="491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69" name="Line 55"/>
              <p:cNvSpPr>
                <a:spLocks noChangeShapeType="1"/>
              </p:cNvSpPr>
              <p:nvPr/>
            </p:nvSpPr>
            <p:spPr bwMode="auto">
              <a:xfrm>
                <a:off x="589" y="2688"/>
                <a:ext cx="48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0" name="Line 56"/>
              <p:cNvSpPr>
                <a:spLocks noChangeShapeType="1"/>
              </p:cNvSpPr>
              <p:nvPr/>
            </p:nvSpPr>
            <p:spPr bwMode="auto">
              <a:xfrm>
                <a:off x="981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1" name="Line 57"/>
              <p:cNvSpPr>
                <a:spLocks noChangeShapeType="1"/>
              </p:cNvSpPr>
              <p:nvPr/>
            </p:nvSpPr>
            <p:spPr bwMode="auto">
              <a:xfrm>
                <a:off x="1080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2" name="Line 58"/>
              <p:cNvSpPr>
                <a:spLocks noChangeShapeType="1"/>
              </p:cNvSpPr>
              <p:nvPr/>
            </p:nvSpPr>
            <p:spPr bwMode="auto">
              <a:xfrm>
                <a:off x="883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3" name="Line 59"/>
              <p:cNvSpPr>
                <a:spLocks noChangeShapeType="1"/>
              </p:cNvSpPr>
              <p:nvPr/>
            </p:nvSpPr>
            <p:spPr bwMode="auto">
              <a:xfrm>
                <a:off x="1178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4" name="Line 60"/>
              <p:cNvSpPr>
                <a:spLocks noChangeShapeType="1"/>
              </p:cNvSpPr>
              <p:nvPr/>
            </p:nvSpPr>
            <p:spPr bwMode="auto">
              <a:xfrm>
                <a:off x="1276" y="2688"/>
                <a:ext cx="48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5" name="Line 61"/>
              <p:cNvSpPr>
                <a:spLocks noChangeShapeType="1"/>
              </p:cNvSpPr>
              <p:nvPr/>
            </p:nvSpPr>
            <p:spPr bwMode="auto">
              <a:xfrm>
                <a:off x="687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6" name="Line 62"/>
              <p:cNvSpPr>
                <a:spLocks noChangeShapeType="1"/>
              </p:cNvSpPr>
              <p:nvPr/>
            </p:nvSpPr>
            <p:spPr bwMode="auto">
              <a:xfrm>
                <a:off x="786" y="2688"/>
                <a:ext cx="48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7" name="Line 63"/>
              <p:cNvSpPr>
                <a:spLocks noChangeShapeType="1"/>
              </p:cNvSpPr>
              <p:nvPr/>
            </p:nvSpPr>
            <p:spPr bwMode="auto">
              <a:xfrm>
                <a:off x="1767" y="2688"/>
                <a:ext cx="48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8" name="Line 64"/>
              <p:cNvSpPr>
                <a:spLocks noChangeShapeType="1"/>
              </p:cNvSpPr>
              <p:nvPr/>
            </p:nvSpPr>
            <p:spPr bwMode="auto">
              <a:xfrm>
                <a:off x="1668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79" name="Line 65"/>
              <p:cNvSpPr>
                <a:spLocks noChangeShapeType="1"/>
              </p:cNvSpPr>
              <p:nvPr/>
            </p:nvSpPr>
            <p:spPr bwMode="auto">
              <a:xfrm>
                <a:off x="1472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80" name="Line 66"/>
              <p:cNvSpPr>
                <a:spLocks noChangeShapeType="1"/>
              </p:cNvSpPr>
              <p:nvPr/>
            </p:nvSpPr>
            <p:spPr bwMode="auto">
              <a:xfrm>
                <a:off x="1571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81" name="Line 67"/>
              <p:cNvSpPr>
                <a:spLocks noChangeShapeType="1"/>
              </p:cNvSpPr>
              <p:nvPr/>
            </p:nvSpPr>
            <p:spPr bwMode="auto">
              <a:xfrm>
                <a:off x="1374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82" name="Line 68"/>
              <p:cNvSpPr>
                <a:spLocks noChangeShapeType="1"/>
              </p:cNvSpPr>
              <p:nvPr/>
            </p:nvSpPr>
            <p:spPr bwMode="auto">
              <a:xfrm>
                <a:off x="393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83" name="Line 69"/>
              <p:cNvSpPr>
                <a:spLocks noChangeShapeType="1"/>
              </p:cNvSpPr>
              <p:nvPr/>
            </p:nvSpPr>
            <p:spPr bwMode="auto">
              <a:xfrm>
                <a:off x="2061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84" name="Line 70"/>
              <p:cNvSpPr>
                <a:spLocks noChangeShapeType="1"/>
              </p:cNvSpPr>
              <p:nvPr/>
            </p:nvSpPr>
            <p:spPr bwMode="auto">
              <a:xfrm>
                <a:off x="1865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85" name="Line 71"/>
              <p:cNvSpPr>
                <a:spLocks noChangeShapeType="1"/>
              </p:cNvSpPr>
              <p:nvPr/>
            </p:nvSpPr>
            <p:spPr bwMode="auto">
              <a:xfrm>
                <a:off x="1962" y="2688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747559" name="Line 72"/>
            <p:cNvSpPr>
              <a:spLocks noChangeShapeType="1"/>
            </p:cNvSpPr>
            <p:nvPr/>
          </p:nvSpPr>
          <p:spPr bwMode="auto">
            <a:xfrm flipV="1">
              <a:off x="1255" y="2984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60" name="Line 73"/>
            <p:cNvSpPr>
              <a:spLocks noChangeShapeType="1"/>
            </p:cNvSpPr>
            <p:nvPr/>
          </p:nvSpPr>
          <p:spPr bwMode="auto">
            <a:xfrm>
              <a:off x="847" y="3029"/>
              <a:ext cx="408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61" name="Line 74"/>
            <p:cNvSpPr>
              <a:spLocks noChangeShapeType="1"/>
            </p:cNvSpPr>
            <p:nvPr/>
          </p:nvSpPr>
          <p:spPr bwMode="auto">
            <a:xfrm flipV="1">
              <a:off x="1255" y="3029"/>
              <a:ext cx="454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62" name="Text Box 75"/>
            <p:cNvSpPr txBox="1">
              <a:spLocks noChangeArrowheads="1"/>
            </p:cNvSpPr>
            <p:nvPr/>
          </p:nvSpPr>
          <p:spPr bwMode="auto">
            <a:xfrm>
              <a:off x="189" y="3542"/>
              <a:ext cx="197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47563" name="Rectangle 76"/>
            <p:cNvSpPr>
              <a:spLocks noChangeArrowheads="1"/>
            </p:cNvSpPr>
            <p:nvPr/>
          </p:nvSpPr>
          <p:spPr bwMode="auto">
            <a:xfrm>
              <a:off x="713" y="2844"/>
              <a:ext cx="197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47564" name="Rectangle 77"/>
            <p:cNvSpPr>
              <a:spLocks noChangeArrowheads="1"/>
            </p:cNvSpPr>
            <p:nvPr/>
          </p:nvSpPr>
          <p:spPr bwMode="auto">
            <a:xfrm>
              <a:off x="1068" y="2775"/>
              <a:ext cx="197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 dirty="0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47565" name="Rectangle 78"/>
            <p:cNvSpPr>
              <a:spLocks noChangeArrowheads="1"/>
            </p:cNvSpPr>
            <p:nvPr/>
          </p:nvSpPr>
          <p:spPr bwMode="auto">
            <a:xfrm>
              <a:off x="1684" y="2894"/>
              <a:ext cx="197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47566" name="Rectangle 79"/>
            <p:cNvSpPr>
              <a:spLocks noChangeArrowheads="1"/>
            </p:cNvSpPr>
            <p:nvPr/>
          </p:nvSpPr>
          <p:spPr bwMode="auto">
            <a:xfrm>
              <a:off x="2154" y="3479"/>
              <a:ext cx="197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M</a:t>
              </a:r>
            </a:p>
          </p:txBody>
        </p:sp>
      </p:grpSp>
      <p:grpSp>
        <p:nvGrpSpPr>
          <p:cNvPr id="747527" name="Group 80"/>
          <p:cNvGrpSpPr>
            <a:grpSpLocks/>
          </p:cNvGrpSpPr>
          <p:nvPr/>
        </p:nvGrpSpPr>
        <p:grpSpPr bwMode="auto">
          <a:xfrm>
            <a:off x="714375" y="2643188"/>
            <a:ext cx="3690938" cy="2230438"/>
            <a:chOff x="158" y="1344"/>
            <a:chExt cx="2325" cy="1405"/>
          </a:xfrm>
        </p:grpSpPr>
        <p:grpSp>
          <p:nvGrpSpPr>
            <p:cNvPr id="747528" name="Group 81"/>
            <p:cNvGrpSpPr>
              <a:grpSpLocks/>
            </p:cNvGrpSpPr>
            <p:nvPr/>
          </p:nvGrpSpPr>
          <p:grpSpPr bwMode="auto">
            <a:xfrm>
              <a:off x="396" y="2160"/>
              <a:ext cx="1810" cy="366"/>
              <a:chOff x="396" y="3906"/>
              <a:chExt cx="1810" cy="366"/>
            </a:xfrm>
          </p:grpSpPr>
          <p:sp>
            <p:nvSpPr>
              <p:cNvPr id="747539" name="Line 82"/>
              <p:cNvSpPr>
                <a:spLocks noChangeShapeType="1"/>
              </p:cNvSpPr>
              <p:nvPr/>
            </p:nvSpPr>
            <p:spPr bwMode="auto">
              <a:xfrm rot="649597">
                <a:off x="396" y="4070"/>
                <a:ext cx="1810" cy="0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0" name="Line 83"/>
              <p:cNvSpPr>
                <a:spLocks noChangeShapeType="1"/>
              </p:cNvSpPr>
              <p:nvPr/>
            </p:nvSpPr>
            <p:spPr bwMode="auto">
              <a:xfrm rot="649597">
                <a:off x="507" y="3924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1" name="Line 84"/>
              <p:cNvSpPr>
                <a:spLocks noChangeShapeType="1"/>
              </p:cNvSpPr>
              <p:nvPr/>
            </p:nvSpPr>
            <p:spPr bwMode="auto">
              <a:xfrm rot="649597">
                <a:off x="605" y="3943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2" name="Line 85"/>
              <p:cNvSpPr>
                <a:spLocks noChangeShapeType="1"/>
              </p:cNvSpPr>
              <p:nvPr/>
            </p:nvSpPr>
            <p:spPr bwMode="auto">
              <a:xfrm rot="649597">
                <a:off x="1000" y="4032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3" name="Line 86"/>
              <p:cNvSpPr>
                <a:spLocks noChangeShapeType="1"/>
              </p:cNvSpPr>
              <p:nvPr/>
            </p:nvSpPr>
            <p:spPr bwMode="auto">
              <a:xfrm rot="649597">
                <a:off x="1099" y="4032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4" name="Line 87"/>
              <p:cNvSpPr>
                <a:spLocks noChangeShapeType="1"/>
              </p:cNvSpPr>
              <p:nvPr/>
            </p:nvSpPr>
            <p:spPr bwMode="auto">
              <a:xfrm rot="649597">
                <a:off x="901" y="4000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5" name="Line 88"/>
              <p:cNvSpPr>
                <a:spLocks noChangeShapeType="1"/>
              </p:cNvSpPr>
              <p:nvPr/>
            </p:nvSpPr>
            <p:spPr bwMode="auto">
              <a:xfrm rot="649597">
                <a:off x="1198" y="4035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6" name="Line 89"/>
              <p:cNvSpPr>
                <a:spLocks noChangeShapeType="1"/>
              </p:cNvSpPr>
              <p:nvPr/>
            </p:nvSpPr>
            <p:spPr bwMode="auto">
              <a:xfrm rot="649597">
                <a:off x="1297" y="4083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7" name="Line 90"/>
              <p:cNvSpPr>
                <a:spLocks noChangeShapeType="1"/>
              </p:cNvSpPr>
              <p:nvPr/>
            </p:nvSpPr>
            <p:spPr bwMode="auto">
              <a:xfrm rot="649597">
                <a:off x="704" y="3962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8" name="Line 91"/>
              <p:cNvSpPr>
                <a:spLocks noChangeShapeType="1"/>
              </p:cNvSpPr>
              <p:nvPr/>
            </p:nvSpPr>
            <p:spPr bwMode="auto">
              <a:xfrm rot="649597">
                <a:off x="802" y="3981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49" name="Line 92"/>
              <p:cNvSpPr>
                <a:spLocks noChangeShapeType="1"/>
              </p:cNvSpPr>
              <p:nvPr/>
            </p:nvSpPr>
            <p:spPr bwMode="auto">
              <a:xfrm rot="649597">
                <a:off x="1791" y="4170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0" name="Line 93"/>
              <p:cNvSpPr>
                <a:spLocks noChangeShapeType="1"/>
              </p:cNvSpPr>
              <p:nvPr/>
            </p:nvSpPr>
            <p:spPr bwMode="auto">
              <a:xfrm rot="649597">
                <a:off x="1691" y="4151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1" name="Line 94"/>
              <p:cNvSpPr>
                <a:spLocks noChangeShapeType="1"/>
              </p:cNvSpPr>
              <p:nvPr/>
            </p:nvSpPr>
            <p:spPr bwMode="auto">
              <a:xfrm rot="649597">
                <a:off x="1494" y="4128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2" name="Line 95"/>
              <p:cNvSpPr>
                <a:spLocks noChangeShapeType="1"/>
              </p:cNvSpPr>
              <p:nvPr/>
            </p:nvSpPr>
            <p:spPr bwMode="auto">
              <a:xfrm rot="649597">
                <a:off x="1593" y="4131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3" name="Line 96"/>
              <p:cNvSpPr>
                <a:spLocks noChangeShapeType="1"/>
              </p:cNvSpPr>
              <p:nvPr/>
            </p:nvSpPr>
            <p:spPr bwMode="auto">
              <a:xfrm rot="649597">
                <a:off x="1395" y="4083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4" name="Line 97"/>
              <p:cNvSpPr>
                <a:spLocks noChangeShapeType="1"/>
              </p:cNvSpPr>
              <p:nvPr/>
            </p:nvSpPr>
            <p:spPr bwMode="auto">
              <a:xfrm rot="649597">
                <a:off x="408" y="3906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5" name="Line 98"/>
              <p:cNvSpPr>
                <a:spLocks noChangeShapeType="1"/>
              </p:cNvSpPr>
              <p:nvPr/>
            </p:nvSpPr>
            <p:spPr bwMode="auto">
              <a:xfrm rot="649597">
                <a:off x="2086" y="4227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6" name="Line 99"/>
              <p:cNvSpPr>
                <a:spLocks noChangeShapeType="1"/>
              </p:cNvSpPr>
              <p:nvPr/>
            </p:nvSpPr>
            <p:spPr bwMode="auto">
              <a:xfrm rot="649597">
                <a:off x="1890" y="4189"/>
                <a:ext cx="49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47557" name="Line 100"/>
              <p:cNvSpPr>
                <a:spLocks noChangeShapeType="1"/>
              </p:cNvSpPr>
              <p:nvPr/>
            </p:nvSpPr>
            <p:spPr bwMode="auto">
              <a:xfrm rot="649597">
                <a:off x="1987" y="4208"/>
                <a:ext cx="50" cy="45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150000"/>
                  </a:lnSpc>
                </a:pPr>
                <a:endParaRPr lang="zh-CN" altLang="en-US" i="1">
                  <a:latin typeface="幼圆" pitchFamily="49" charset="-122"/>
                  <a:ea typeface="幼圆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747529" name="Line 101"/>
            <p:cNvSpPr>
              <a:spLocks noChangeShapeType="1"/>
            </p:cNvSpPr>
            <p:nvPr/>
          </p:nvSpPr>
          <p:spPr bwMode="auto">
            <a:xfrm rot="650841" flipV="1">
              <a:off x="1324" y="1632"/>
              <a:ext cx="0" cy="680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30" name="Line 102"/>
            <p:cNvSpPr>
              <a:spLocks noChangeShapeType="1"/>
            </p:cNvSpPr>
            <p:nvPr/>
          </p:nvSpPr>
          <p:spPr bwMode="auto">
            <a:xfrm flipV="1">
              <a:off x="1271" y="1968"/>
              <a:ext cx="726" cy="36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31" name="Freeform 103"/>
            <p:cNvSpPr>
              <a:spLocks/>
            </p:cNvSpPr>
            <p:nvPr/>
          </p:nvSpPr>
          <p:spPr bwMode="auto">
            <a:xfrm>
              <a:off x="1251" y="2064"/>
              <a:ext cx="39" cy="8"/>
            </a:xfrm>
            <a:custGeom>
              <a:avLst/>
              <a:gdLst>
                <a:gd name="T0" fmla="*/ 0 w 39"/>
                <a:gd name="T1" fmla="*/ 0 h 8"/>
                <a:gd name="T2" fmla="*/ 39 w 39"/>
                <a:gd name="T3" fmla="*/ 8 h 8"/>
                <a:gd name="T4" fmla="*/ 0 w 39"/>
                <a:gd name="T5" fmla="*/ 0 h 8"/>
                <a:gd name="T6" fmla="*/ 0 60000 65536"/>
                <a:gd name="T7" fmla="*/ 0 60000 65536"/>
                <a:gd name="T8" fmla="*/ 0 60000 65536"/>
                <a:gd name="T9" fmla="*/ 0 w 39"/>
                <a:gd name="T10" fmla="*/ 0 h 8"/>
                <a:gd name="T11" fmla="*/ 39 w 39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8">
                  <a:moveTo>
                    <a:pt x="0" y="0"/>
                  </a:moveTo>
                  <a:cubicBezTo>
                    <a:pt x="13" y="3"/>
                    <a:pt x="39" y="8"/>
                    <a:pt x="39" y="8"/>
                  </a:cubicBezTo>
                  <a:cubicBezTo>
                    <a:pt x="39" y="8"/>
                    <a:pt x="13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32" name="Freeform 104"/>
            <p:cNvSpPr>
              <a:spLocks/>
            </p:cNvSpPr>
            <p:nvPr/>
          </p:nvSpPr>
          <p:spPr bwMode="auto">
            <a:xfrm>
              <a:off x="1383" y="2170"/>
              <a:ext cx="54" cy="86"/>
            </a:xfrm>
            <a:custGeom>
              <a:avLst/>
              <a:gdLst>
                <a:gd name="T0" fmla="*/ 0 w 54"/>
                <a:gd name="T1" fmla="*/ 0 h 86"/>
                <a:gd name="T2" fmla="*/ 54 w 54"/>
                <a:gd name="T3" fmla="*/ 86 h 86"/>
                <a:gd name="T4" fmla="*/ 0 60000 65536"/>
                <a:gd name="T5" fmla="*/ 0 60000 65536"/>
                <a:gd name="T6" fmla="*/ 0 w 54"/>
                <a:gd name="T7" fmla="*/ 0 h 86"/>
                <a:gd name="T8" fmla="*/ 54 w 54"/>
                <a:gd name="T9" fmla="*/ 86 h 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" h="86">
                  <a:moveTo>
                    <a:pt x="0" y="0"/>
                  </a:moveTo>
                  <a:cubicBezTo>
                    <a:pt x="23" y="33"/>
                    <a:pt x="54" y="42"/>
                    <a:pt x="54" y="86"/>
                  </a:cubicBezTo>
                </a:path>
              </a:pathLst>
            </a:custGeom>
            <a:noFill/>
            <a:ln w="254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endParaRPr lang="zh-CN" altLang="en-US" i="1"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47533" name="Text Box 105"/>
            <p:cNvSpPr txBox="1">
              <a:spLocks noChangeArrowheads="1"/>
            </p:cNvSpPr>
            <p:nvPr/>
          </p:nvSpPr>
          <p:spPr bwMode="auto">
            <a:xfrm>
              <a:off x="158" y="1872"/>
              <a:ext cx="359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M′</a:t>
              </a:r>
            </a:p>
          </p:txBody>
        </p:sp>
        <p:sp>
          <p:nvSpPr>
            <p:cNvPr id="747534" name="Rectangle 106"/>
            <p:cNvSpPr>
              <a:spLocks noChangeArrowheads="1"/>
            </p:cNvSpPr>
            <p:nvPr/>
          </p:nvSpPr>
          <p:spPr bwMode="auto">
            <a:xfrm>
              <a:off x="1307" y="1344"/>
              <a:ext cx="359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N′</a:t>
              </a:r>
            </a:p>
          </p:txBody>
        </p:sp>
        <p:sp>
          <p:nvSpPr>
            <p:cNvPr id="747535" name="Rectangle 107"/>
            <p:cNvSpPr>
              <a:spLocks noChangeArrowheads="1"/>
            </p:cNvSpPr>
            <p:nvPr/>
          </p:nvSpPr>
          <p:spPr bwMode="auto">
            <a:xfrm>
              <a:off x="1915" y="1872"/>
              <a:ext cx="359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B′</a:t>
              </a:r>
            </a:p>
          </p:txBody>
        </p:sp>
        <p:sp>
          <p:nvSpPr>
            <p:cNvPr id="747536" name="Text Box 108"/>
            <p:cNvSpPr txBox="1">
              <a:spLocks noChangeArrowheads="1"/>
            </p:cNvSpPr>
            <p:nvPr/>
          </p:nvSpPr>
          <p:spPr bwMode="auto">
            <a:xfrm>
              <a:off x="1203" y="1776"/>
              <a:ext cx="197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ɑ</a:t>
              </a:r>
            </a:p>
          </p:txBody>
        </p:sp>
        <p:sp>
          <p:nvSpPr>
            <p:cNvPr id="747537" name="Text Box 109"/>
            <p:cNvSpPr txBox="1">
              <a:spLocks noChangeArrowheads="1"/>
            </p:cNvSpPr>
            <p:nvPr/>
          </p:nvSpPr>
          <p:spPr bwMode="auto">
            <a:xfrm>
              <a:off x="1387" y="1907"/>
              <a:ext cx="278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 dirty="0"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2ɑ</a:t>
              </a:r>
            </a:p>
          </p:txBody>
        </p:sp>
        <p:sp>
          <p:nvSpPr>
            <p:cNvPr id="747538" name="Rectangle 110"/>
            <p:cNvSpPr>
              <a:spLocks noChangeArrowheads="1"/>
            </p:cNvSpPr>
            <p:nvPr/>
          </p:nvSpPr>
          <p:spPr bwMode="auto">
            <a:xfrm>
              <a:off x="2124" y="2400"/>
              <a:ext cx="359" cy="3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i="1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  <a:cs typeface="Times New Roman" pitchFamily="18" charset="0"/>
                </a:rPr>
                <a:t>M′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5572125" y="3071813"/>
            <a:ext cx="2524125" cy="7858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  <a:cs typeface="+mj-cs"/>
              </a:rPr>
              <a:t>平面镜转动</a:t>
            </a:r>
            <a:r>
              <a:rPr lang="el-GR" altLang="zh-CN" sz="2000" b="1" kern="0" dirty="0">
                <a:solidFill>
                  <a:srgbClr val="0A00C8"/>
                </a:solidFill>
                <a:latin typeface="黑体" pitchFamily="2" charset="-122"/>
                <a:ea typeface="幼圆" pitchFamily="49" charset="-122"/>
              </a:rPr>
              <a:t>α</a:t>
            </a:r>
            <a:r>
              <a:rPr lang="zh-CN" altLang="en-US" sz="2000" b="1" kern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  <a:cs typeface="+mj-cs"/>
              </a:rPr>
              <a:t>角，</a:t>
            </a:r>
            <a:endParaRPr lang="en-US" altLang="zh-CN" sz="2000" b="1" kern="0" dirty="0">
              <a:solidFill>
                <a:srgbClr val="0A00C8"/>
              </a:solidFill>
              <a:latin typeface="幼圆" pitchFamily="49" charset="-122"/>
              <a:ea typeface="幼圆" pitchFamily="49" charset="-122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  <a:cs typeface="+mj-cs"/>
              </a:rPr>
              <a:t>反射光线转动</a:t>
            </a:r>
            <a:r>
              <a:rPr lang="en-US" altLang="zh-CN" sz="2000" b="1" kern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el-GR" altLang="zh-CN" sz="2000" b="1" kern="0" dirty="0">
                <a:solidFill>
                  <a:srgbClr val="0A00C8"/>
                </a:solidFill>
                <a:latin typeface="黑体" pitchFamily="2" charset="-122"/>
                <a:ea typeface="幼圆" pitchFamily="49" charset="-122"/>
                <a:cs typeface="+mj-cs"/>
              </a:rPr>
              <a:t>α</a:t>
            </a:r>
            <a:r>
              <a:rPr lang="zh-CN" altLang="en-US" sz="2000" b="1" kern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  <a:cs typeface="+mj-cs"/>
              </a:rPr>
              <a:t>角</a:t>
            </a:r>
          </a:p>
        </p:txBody>
      </p:sp>
      <p:sp>
        <p:nvSpPr>
          <p:cNvPr id="2" name="矩形 1"/>
          <p:cNvSpPr/>
          <p:nvPr/>
        </p:nvSpPr>
        <p:spPr>
          <a:xfrm>
            <a:off x="770942" y="5585259"/>
            <a:ext cx="6698828" cy="5355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利用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平面镜转动特性，扩大仪器的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放大率。</a:t>
            </a:r>
            <a:endParaRPr lang="en-US" altLang="zh-CN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7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1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5" name="Rectangle 2"/>
          <p:cNvSpPr>
            <a:spLocks noChangeArrowheads="1"/>
          </p:cNvSpPr>
          <p:nvPr/>
        </p:nvSpPr>
        <p:spPr bwMode="auto">
          <a:xfrm>
            <a:off x="359532" y="836712"/>
            <a:ext cx="446449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5000"/>
            </a:pPr>
            <a:r>
              <a:rPr lang="zh-CN" altLang="en-US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j-cs"/>
              </a:rPr>
              <a:t>基于平面镜的测微原理</a:t>
            </a:r>
          </a:p>
        </p:txBody>
      </p:sp>
      <p:pic>
        <p:nvPicPr>
          <p:cNvPr id="7485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596" y="1785428"/>
            <a:ext cx="6840760" cy="4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76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6" name="Rectangle 2"/>
          <p:cNvSpPr>
            <a:spLocks noChangeArrowheads="1"/>
          </p:cNvSpPr>
          <p:nvPr/>
        </p:nvSpPr>
        <p:spPr bwMode="auto">
          <a:xfrm>
            <a:off x="539552" y="891371"/>
            <a:ext cx="45005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5000"/>
            </a:pPr>
            <a:r>
              <a:rPr lang="zh-CN" altLang="en-US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j-cs"/>
              </a:rPr>
              <a:t>基于平面镜的测微原理</a:t>
            </a:r>
          </a:p>
        </p:txBody>
      </p:sp>
      <p:pic>
        <p:nvPicPr>
          <p:cNvPr id="2703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916113"/>
            <a:ext cx="5715000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0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10868"/>
              </p:ext>
            </p:extLst>
          </p:nvPr>
        </p:nvGraphicFramePr>
        <p:xfrm>
          <a:off x="6038850" y="2888940"/>
          <a:ext cx="29003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6" name="公式" r:id="rId4" imgW="1282680" imgH="203040" progId="Equation.3">
                  <p:embed/>
                </p:oleObj>
              </mc:Choice>
              <mc:Fallback>
                <p:oleObj name="公式" r:id="rId4" imgW="1282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888940"/>
                        <a:ext cx="2900363" cy="4619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34085"/>
              </p:ext>
            </p:extLst>
          </p:nvPr>
        </p:nvGraphicFramePr>
        <p:xfrm>
          <a:off x="6120172" y="4668484"/>
          <a:ext cx="2716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7" name="公式" r:id="rId6" imgW="1180800" imgH="203040" progId="Equation.3">
                  <p:embed/>
                </p:oleObj>
              </mc:Choice>
              <mc:Fallback>
                <p:oleObj name="公式" r:id="rId6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4668484"/>
                        <a:ext cx="2716213" cy="4699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rgbClr val="0A00C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0741" name="AutoShape 5"/>
          <p:cNvSpPr>
            <a:spLocks noChangeArrowheads="1"/>
          </p:cNvSpPr>
          <p:nvPr/>
        </p:nvSpPr>
        <p:spPr bwMode="auto">
          <a:xfrm>
            <a:off x="5400092" y="6075377"/>
            <a:ext cx="2667000" cy="533400"/>
          </a:xfrm>
          <a:prstGeom prst="wedgeRectCallout">
            <a:avLst>
              <a:gd name="adj1" fmla="val 21963"/>
              <a:gd name="adj2" fmla="val -2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光学杠杆</a:t>
            </a:r>
          </a:p>
        </p:txBody>
      </p:sp>
      <p:graphicFrame>
        <p:nvGraphicFramePr>
          <p:cNvPr id="270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62448"/>
              </p:ext>
            </p:extLst>
          </p:nvPr>
        </p:nvGraphicFramePr>
        <p:xfrm>
          <a:off x="6044018" y="3825044"/>
          <a:ext cx="1313406" cy="44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8" name="公式" r:id="rId8" imgW="533160" imgH="177480" progId="Equation.3">
                  <p:embed/>
                </p:oleObj>
              </mc:Choice>
              <mc:Fallback>
                <p:oleObj name="公式" r:id="rId8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018" y="3825044"/>
                        <a:ext cx="1313406" cy="44068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4860032" y="5002531"/>
            <a:ext cx="8280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59932" y="5013176"/>
            <a:ext cx="9001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959932" y="3825044"/>
            <a:ext cx="118813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07604" y="3825044"/>
            <a:ext cx="2952328" cy="54006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07604" y="4365104"/>
            <a:ext cx="2952328" cy="648072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12962" y="4365104"/>
            <a:ext cx="4027090" cy="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809" y="836712"/>
            <a:ext cx="5557837" cy="579437"/>
          </a:xfrm>
        </p:spPr>
        <p:txBody>
          <a:bodyPr/>
          <a:lstStyle/>
          <a:p>
            <a:pPr algn="l" eaLnBrk="1" hangingPunct="1"/>
            <a:r>
              <a:rPr lang="zh-CN" altLang="en-US" sz="24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三、双平面镜成像</a:t>
            </a:r>
          </a:p>
        </p:txBody>
      </p:sp>
      <p:sp>
        <p:nvSpPr>
          <p:cNvPr id="272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2240"/>
            <a:ext cx="5072062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由两个平面镜组成的系统称为</a:t>
            </a:r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双平面镜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sp>
        <p:nvSpPr>
          <p:cNvPr id="272392" name="Text Box 4"/>
          <p:cNvSpPr txBox="1">
            <a:spLocks noChangeArrowheads="1"/>
          </p:cNvSpPr>
          <p:nvPr/>
        </p:nvSpPr>
        <p:spPr bwMode="auto">
          <a:xfrm>
            <a:off x="611560" y="2037065"/>
            <a:ext cx="557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双平面镜的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主截面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：与平面镜都垂直的某一平面。</a:t>
            </a:r>
          </a:p>
        </p:txBody>
      </p:sp>
      <p:sp>
        <p:nvSpPr>
          <p:cNvPr id="2" name="矩形 1"/>
          <p:cNvSpPr/>
          <p:nvPr/>
        </p:nvSpPr>
        <p:spPr>
          <a:xfrm>
            <a:off x="747243" y="2744924"/>
            <a:ext cx="4136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对于夹角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α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双平面镜系统：</a:t>
            </a:r>
          </a:p>
        </p:txBody>
      </p:sp>
      <p:sp>
        <p:nvSpPr>
          <p:cNvPr id="3" name="矩形 2"/>
          <p:cNvSpPr/>
          <p:nvPr/>
        </p:nvSpPr>
        <p:spPr>
          <a:xfrm>
            <a:off x="852206" y="32489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i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α</a:t>
            </a:r>
            <a:r>
              <a:rPr lang="en-US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=0 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时，像有无数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个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;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α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= π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时，单平面镜，像有一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个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;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α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任意角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时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成像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若干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个。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870654"/>
            <a:ext cx="2522827" cy="207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464670"/>
              </p:ext>
            </p:extLst>
          </p:nvPr>
        </p:nvGraphicFramePr>
        <p:xfrm>
          <a:off x="5940152" y="3242689"/>
          <a:ext cx="2942065" cy="30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6" name="CorelDRAW" r:id="rId4" imgW="1605915" imgH="1843430" progId="CorelDRAW.Graphic.9">
                  <p:embed/>
                </p:oleObj>
              </mc:Choice>
              <mc:Fallback>
                <p:oleObj name="CorelDRAW" r:id="rId4" imgW="1605915" imgH="184343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42689"/>
                        <a:ext cx="2942065" cy="30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11560" y="4977172"/>
            <a:ext cx="50045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可以证明：两</a:t>
            </a:r>
            <a:r>
              <a:rPr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次成像后的像点位置是以</a:t>
            </a:r>
            <a:r>
              <a:rPr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OA</a:t>
            </a:r>
            <a:r>
              <a:rPr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为始边，按反射顺序的方向旋转</a:t>
            </a:r>
            <a:r>
              <a:rPr lang="en-US" altLang="zh-CN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2α</a:t>
            </a:r>
            <a:r>
              <a:rPr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圆周处。 </a:t>
            </a:r>
          </a:p>
        </p:txBody>
      </p:sp>
    </p:spTree>
    <p:extLst>
      <p:ext uri="{BB962C8B-B14F-4D97-AF65-F5344CB8AC3E}">
        <p14:creationId xmlns:p14="http://schemas.microsoft.com/office/powerpoint/2010/main" val="41482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809" y="836712"/>
            <a:ext cx="5557837" cy="579437"/>
          </a:xfrm>
        </p:spPr>
        <p:txBody>
          <a:bodyPr/>
          <a:lstStyle/>
          <a:p>
            <a:pPr algn="l" eaLnBrk="1" hangingPunct="1"/>
            <a:r>
              <a:rPr lang="zh-CN" altLang="en-US" sz="24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三、双平面镜成像</a:t>
            </a:r>
          </a:p>
        </p:txBody>
      </p:sp>
      <p:sp>
        <p:nvSpPr>
          <p:cNvPr id="3" name="矩形 2"/>
          <p:cNvSpPr/>
          <p:nvPr/>
        </p:nvSpPr>
        <p:spPr>
          <a:xfrm>
            <a:off x="555571" y="1700808"/>
            <a:ext cx="4573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研究经两个反射面各成像一次的情况</a:t>
            </a:r>
          </a:p>
        </p:txBody>
      </p:sp>
      <p:pic>
        <p:nvPicPr>
          <p:cNvPr id="238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1" y="2609697"/>
            <a:ext cx="3708189" cy="29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59007" y="224085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lt"/>
              </a:rPr>
              <a:t>∠</a:t>
            </a:r>
            <a:r>
              <a:rPr lang="en-US" altLang="zh-CN" sz="2000" i="1" dirty="0">
                <a:latin typeface="+mn-lt"/>
              </a:rPr>
              <a:t>y</a:t>
            </a:r>
            <a:r>
              <a:rPr lang="en-US" altLang="zh-CN" sz="2000" dirty="0">
                <a:latin typeface="+mn-lt"/>
              </a:rPr>
              <a:t>''</a:t>
            </a:r>
            <a:r>
              <a:rPr lang="en-US" altLang="zh-CN" sz="2000" i="1" dirty="0" err="1">
                <a:latin typeface="+mn-lt"/>
              </a:rPr>
              <a:t>Py</a:t>
            </a:r>
            <a:r>
              <a:rPr lang="en-US" altLang="zh-CN" sz="2000" i="1" dirty="0">
                <a:latin typeface="+mn-lt"/>
              </a:rPr>
              <a:t> </a:t>
            </a:r>
            <a:endParaRPr lang="en-US" altLang="zh-CN" sz="2000" i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= </a:t>
            </a:r>
            <a:r>
              <a:rPr lang="en-US" altLang="zh-CN" sz="2000" dirty="0">
                <a:latin typeface="+mn-lt"/>
              </a:rPr>
              <a:t>∠</a:t>
            </a:r>
            <a:r>
              <a:rPr lang="en-US" altLang="zh-CN" sz="2000" i="1" dirty="0">
                <a:latin typeface="+mn-lt"/>
              </a:rPr>
              <a:t>y</a:t>
            </a:r>
            <a:r>
              <a:rPr lang="en-US" altLang="zh-CN" sz="2000" dirty="0">
                <a:latin typeface="+mn-lt"/>
              </a:rPr>
              <a:t>''</a:t>
            </a:r>
            <a:r>
              <a:rPr lang="en-US" altLang="zh-CN" sz="2000" i="1" dirty="0" err="1">
                <a:latin typeface="+mn-lt"/>
              </a:rPr>
              <a:t>Py</a:t>
            </a:r>
            <a:r>
              <a:rPr lang="en-US" altLang="zh-CN" sz="2000" dirty="0">
                <a:latin typeface="+mn-lt"/>
              </a:rPr>
              <a:t>'−∠</a:t>
            </a:r>
            <a:r>
              <a:rPr lang="en-US" altLang="zh-CN" sz="2000" i="1" dirty="0" err="1" smtClean="0">
                <a:latin typeface="+mn-lt"/>
              </a:rPr>
              <a:t>ypy</a:t>
            </a:r>
            <a:r>
              <a:rPr lang="en-US" altLang="zh-CN" sz="2000" dirty="0" smtClean="0">
                <a:latin typeface="+mn-lt"/>
              </a:rPr>
              <a:t>ˊ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= </a:t>
            </a:r>
            <a:r>
              <a:rPr lang="en-US" altLang="zh-CN" sz="2000" dirty="0">
                <a:latin typeface="+mn-lt"/>
              </a:rPr>
              <a:t>2∠</a:t>
            </a:r>
            <a:r>
              <a:rPr lang="en-US" altLang="zh-CN" sz="2000" i="1" dirty="0">
                <a:latin typeface="+mn-lt"/>
              </a:rPr>
              <a:t>RPy</a:t>
            </a:r>
            <a:r>
              <a:rPr lang="en-US" altLang="zh-CN" sz="2000" dirty="0">
                <a:latin typeface="+mn-lt"/>
              </a:rPr>
              <a:t>'−2∠</a:t>
            </a:r>
            <a:r>
              <a:rPr lang="en-US" altLang="zh-CN" sz="2000" i="1" dirty="0" smtClean="0">
                <a:latin typeface="+mn-lt"/>
              </a:rPr>
              <a:t>QPy</a:t>
            </a:r>
            <a:r>
              <a:rPr lang="en-US" altLang="zh-CN" sz="2000" dirty="0" smtClean="0">
                <a:latin typeface="+mn-lt"/>
              </a:rPr>
              <a:t>ˊ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= 2a</a:t>
            </a:r>
            <a:endParaRPr lang="zh-CN" altLang="en-US" sz="2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7052" y="4063627"/>
            <a:ext cx="498944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两次反射像也是右手坐标系，是与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原物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一致的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像；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的位置一定，则像与物的夹角只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与双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平面镜的夹角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有关；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双平面镜转动时，二次反射像是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不会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动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的。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0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809" y="836712"/>
            <a:ext cx="5557837" cy="579437"/>
          </a:xfrm>
        </p:spPr>
        <p:txBody>
          <a:bodyPr/>
          <a:lstStyle/>
          <a:p>
            <a:pPr algn="l" eaLnBrk="1" hangingPunct="1"/>
            <a:r>
              <a:rPr lang="zh-CN" altLang="en-US" sz="24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三、双平面镜成像</a:t>
            </a:r>
          </a:p>
        </p:txBody>
      </p:sp>
      <p:sp>
        <p:nvSpPr>
          <p:cNvPr id="272395" name="Rectangle 69"/>
          <p:cNvSpPr>
            <a:spLocks noChangeArrowheads="1"/>
          </p:cNvSpPr>
          <p:nvPr/>
        </p:nvSpPr>
        <p:spPr bwMode="auto">
          <a:xfrm>
            <a:off x="476688" y="5522922"/>
            <a:ext cx="81618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结       论：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位于主截面内的光线，无论它的入射方向如何，出射光线永远等于两平面镜夹角的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倍，旋转方向与反射面按反射次序由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M1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转到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M2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的方向相同。</a:t>
            </a:r>
          </a:p>
        </p:txBody>
      </p:sp>
      <p:sp>
        <p:nvSpPr>
          <p:cNvPr id="3" name="矩形 2"/>
          <p:cNvSpPr/>
          <p:nvPr/>
        </p:nvSpPr>
        <p:spPr>
          <a:xfrm>
            <a:off x="555571" y="1700808"/>
            <a:ext cx="3541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.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入射光线与出射光线的夹角</a:t>
            </a:r>
          </a:p>
        </p:txBody>
      </p:sp>
      <p:grpSp>
        <p:nvGrpSpPr>
          <p:cNvPr id="67" name="Group 68"/>
          <p:cNvGrpSpPr>
            <a:grpSpLocks/>
          </p:cNvGrpSpPr>
          <p:nvPr/>
        </p:nvGrpSpPr>
        <p:grpSpPr bwMode="auto">
          <a:xfrm>
            <a:off x="1631157" y="2445794"/>
            <a:ext cx="5072062" cy="2855913"/>
            <a:chOff x="1215" y="2250"/>
            <a:chExt cx="3195" cy="1799"/>
          </a:xfrm>
        </p:grpSpPr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2972" y="2425"/>
              <a:ext cx="4" cy="1367"/>
            </a:xfrm>
            <a:prstGeom prst="line">
              <a:avLst/>
            </a:prstGeom>
            <a:noFill/>
            <a:ln w="19050">
              <a:solidFill>
                <a:srgbClr val="0A00C8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 rot="303015" flipH="1">
              <a:off x="2457" y="2401"/>
              <a:ext cx="492" cy="1012"/>
            </a:xfrm>
            <a:prstGeom prst="line">
              <a:avLst/>
            </a:prstGeom>
            <a:noFill/>
            <a:ln w="19050">
              <a:solidFill>
                <a:srgbClr val="0A00C8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2567" y="3132"/>
              <a:ext cx="391" cy="650"/>
            </a:xfrm>
            <a:custGeom>
              <a:avLst/>
              <a:gdLst>
                <a:gd name="T0" fmla="*/ 0 w 346"/>
                <a:gd name="T1" fmla="*/ 0 h 666"/>
                <a:gd name="T2" fmla="*/ 564 w 346"/>
                <a:gd name="T3" fmla="*/ 604 h 666"/>
                <a:gd name="T4" fmla="*/ 0 60000 65536"/>
                <a:gd name="T5" fmla="*/ 0 60000 65536"/>
                <a:gd name="T6" fmla="*/ 0 w 346"/>
                <a:gd name="T7" fmla="*/ 0 h 666"/>
                <a:gd name="T8" fmla="*/ 346 w 346"/>
                <a:gd name="T9" fmla="*/ 666 h 6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666">
                  <a:moveTo>
                    <a:pt x="0" y="0"/>
                  </a:moveTo>
                  <a:lnTo>
                    <a:pt x="346" y="666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1" name="Freeform 10"/>
            <p:cNvSpPr>
              <a:spLocks/>
            </p:cNvSpPr>
            <p:nvPr/>
          </p:nvSpPr>
          <p:spPr bwMode="auto">
            <a:xfrm>
              <a:off x="2973" y="2787"/>
              <a:ext cx="692" cy="990"/>
            </a:xfrm>
            <a:custGeom>
              <a:avLst/>
              <a:gdLst>
                <a:gd name="T0" fmla="*/ 0 w 612"/>
                <a:gd name="T1" fmla="*/ 919 h 1015"/>
                <a:gd name="T2" fmla="*/ 1000 w 612"/>
                <a:gd name="T3" fmla="*/ 0 h 1015"/>
                <a:gd name="T4" fmla="*/ 0 60000 65536"/>
                <a:gd name="T5" fmla="*/ 0 60000 65536"/>
                <a:gd name="T6" fmla="*/ 0 w 612"/>
                <a:gd name="T7" fmla="*/ 0 h 1015"/>
                <a:gd name="T8" fmla="*/ 612 w 612"/>
                <a:gd name="T9" fmla="*/ 1015 h 10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2" h="1015">
                  <a:moveTo>
                    <a:pt x="0" y="1015"/>
                  </a:moveTo>
                  <a:lnTo>
                    <a:pt x="612" y="0"/>
                  </a:lnTo>
                </a:path>
              </a:pathLst>
            </a:custGeom>
            <a:noFill/>
            <a:ln w="28575" cmpd="sng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grpSp>
          <p:nvGrpSpPr>
            <p:cNvPr id="72" name="Group 12"/>
            <p:cNvGrpSpPr>
              <a:grpSpLocks/>
            </p:cNvGrpSpPr>
            <p:nvPr/>
          </p:nvGrpSpPr>
          <p:grpSpPr bwMode="auto">
            <a:xfrm>
              <a:off x="2054" y="3793"/>
              <a:ext cx="1385" cy="47"/>
              <a:chOff x="3152" y="2840"/>
              <a:chExt cx="1225" cy="46"/>
            </a:xfrm>
          </p:grpSpPr>
          <p:sp>
            <p:nvSpPr>
              <p:cNvPr id="109" name="Line 13"/>
              <p:cNvSpPr>
                <a:spLocks noChangeShapeType="1"/>
              </p:cNvSpPr>
              <p:nvPr/>
            </p:nvSpPr>
            <p:spPr bwMode="auto">
              <a:xfrm>
                <a:off x="3198" y="2840"/>
                <a:ext cx="11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 flipH="1">
                <a:off x="3288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1" name="Line 15"/>
              <p:cNvSpPr>
                <a:spLocks noChangeShapeType="1"/>
              </p:cNvSpPr>
              <p:nvPr/>
            </p:nvSpPr>
            <p:spPr bwMode="auto">
              <a:xfrm flipH="1">
                <a:off x="3424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2" name="Line 16"/>
              <p:cNvSpPr>
                <a:spLocks noChangeShapeType="1"/>
              </p:cNvSpPr>
              <p:nvPr/>
            </p:nvSpPr>
            <p:spPr bwMode="auto">
              <a:xfrm flipH="1">
                <a:off x="3560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3" name="Line 17"/>
              <p:cNvSpPr>
                <a:spLocks noChangeShapeType="1"/>
              </p:cNvSpPr>
              <p:nvPr/>
            </p:nvSpPr>
            <p:spPr bwMode="auto">
              <a:xfrm flipH="1">
                <a:off x="3696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4" name="Line 18"/>
              <p:cNvSpPr>
                <a:spLocks noChangeShapeType="1"/>
              </p:cNvSpPr>
              <p:nvPr/>
            </p:nvSpPr>
            <p:spPr bwMode="auto">
              <a:xfrm flipH="1">
                <a:off x="4241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5" name="Line 19"/>
              <p:cNvSpPr>
                <a:spLocks noChangeShapeType="1"/>
              </p:cNvSpPr>
              <p:nvPr/>
            </p:nvSpPr>
            <p:spPr bwMode="auto">
              <a:xfrm flipH="1">
                <a:off x="4104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6" name="Line 20"/>
              <p:cNvSpPr>
                <a:spLocks noChangeShapeType="1"/>
              </p:cNvSpPr>
              <p:nvPr/>
            </p:nvSpPr>
            <p:spPr bwMode="auto">
              <a:xfrm flipH="1">
                <a:off x="3968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7" name="Line 21"/>
              <p:cNvSpPr>
                <a:spLocks noChangeShapeType="1"/>
              </p:cNvSpPr>
              <p:nvPr/>
            </p:nvSpPr>
            <p:spPr bwMode="auto">
              <a:xfrm flipH="1">
                <a:off x="3832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18" name="Line 22"/>
              <p:cNvSpPr>
                <a:spLocks noChangeShapeType="1"/>
              </p:cNvSpPr>
              <p:nvPr/>
            </p:nvSpPr>
            <p:spPr bwMode="auto">
              <a:xfrm flipH="1">
                <a:off x="3152" y="2840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</p:grp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rot="1261613" flipV="1">
              <a:off x="1912" y="3112"/>
              <a:ext cx="130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2328" y="3011"/>
              <a:ext cx="118" cy="36"/>
            </a:xfrm>
            <a:custGeom>
              <a:avLst/>
              <a:gdLst>
                <a:gd name="T0" fmla="*/ 0 w 105"/>
                <a:gd name="T1" fmla="*/ 33 h 37"/>
                <a:gd name="T2" fmla="*/ 167 w 105"/>
                <a:gd name="T3" fmla="*/ 0 h 37"/>
                <a:gd name="T4" fmla="*/ 0 60000 65536"/>
                <a:gd name="T5" fmla="*/ 0 60000 65536"/>
                <a:gd name="T6" fmla="*/ 0 w 105"/>
                <a:gd name="T7" fmla="*/ 0 h 37"/>
                <a:gd name="T8" fmla="*/ 105 w 105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37">
                  <a:moveTo>
                    <a:pt x="0" y="37"/>
                  </a:moveTo>
                  <a:lnTo>
                    <a:pt x="105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5" name="Freeform 25"/>
            <p:cNvSpPr>
              <a:spLocks/>
            </p:cNvSpPr>
            <p:nvPr/>
          </p:nvSpPr>
          <p:spPr bwMode="auto">
            <a:xfrm>
              <a:off x="2487" y="3075"/>
              <a:ext cx="136" cy="25"/>
            </a:xfrm>
            <a:custGeom>
              <a:avLst/>
              <a:gdLst>
                <a:gd name="T0" fmla="*/ 0 w 120"/>
                <a:gd name="T1" fmla="*/ 25 h 25"/>
                <a:gd name="T2" fmla="*/ 198 w 120"/>
                <a:gd name="T3" fmla="*/ 0 h 25"/>
                <a:gd name="T4" fmla="*/ 0 60000 65536"/>
                <a:gd name="T5" fmla="*/ 0 60000 65536"/>
                <a:gd name="T6" fmla="*/ 0 w 120"/>
                <a:gd name="T7" fmla="*/ 0 h 25"/>
                <a:gd name="T8" fmla="*/ 120 w 120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25">
                  <a:moveTo>
                    <a:pt x="0" y="25"/>
                  </a:moveTo>
                  <a:lnTo>
                    <a:pt x="12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6" name="Freeform 26"/>
            <p:cNvSpPr>
              <a:spLocks/>
            </p:cNvSpPr>
            <p:nvPr/>
          </p:nvSpPr>
          <p:spPr bwMode="auto">
            <a:xfrm>
              <a:off x="2646" y="3124"/>
              <a:ext cx="135" cy="28"/>
            </a:xfrm>
            <a:custGeom>
              <a:avLst/>
              <a:gdLst>
                <a:gd name="T0" fmla="*/ 0 w 119"/>
                <a:gd name="T1" fmla="*/ 25 h 29"/>
                <a:gd name="T2" fmla="*/ 197 w 119"/>
                <a:gd name="T3" fmla="*/ 0 h 29"/>
                <a:gd name="T4" fmla="*/ 0 60000 65536"/>
                <a:gd name="T5" fmla="*/ 0 60000 65536"/>
                <a:gd name="T6" fmla="*/ 0 w 119"/>
                <a:gd name="T7" fmla="*/ 0 h 29"/>
                <a:gd name="T8" fmla="*/ 119 w 119"/>
                <a:gd name="T9" fmla="*/ 29 h 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29">
                  <a:moveTo>
                    <a:pt x="0" y="29"/>
                  </a:moveTo>
                  <a:lnTo>
                    <a:pt x="119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7" name="Freeform 27"/>
            <p:cNvSpPr>
              <a:spLocks/>
            </p:cNvSpPr>
            <p:nvPr/>
          </p:nvSpPr>
          <p:spPr bwMode="auto">
            <a:xfrm>
              <a:off x="2806" y="3172"/>
              <a:ext cx="142" cy="33"/>
            </a:xfrm>
            <a:custGeom>
              <a:avLst/>
              <a:gdLst>
                <a:gd name="T0" fmla="*/ 0 w 126"/>
                <a:gd name="T1" fmla="*/ 30 h 34"/>
                <a:gd name="T2" fmla="*/ 203 w 126"/>
                <a:gd name="T3" fmla="*/ 0 h 34"/>
                <a:gd name="T4" fmla="*/ 0 60000 65536"/>
                <a:gd name="T5" fmla="*/ 0 60000 65536"/>
                <a:gd name="T6" fmla="*/ 0 w 126"/>
                <a:gd name="T7" fmla="*/ 0 h 34"/>
                <a:gd name="T8" fmla="*/ 126 w 126"/>
                <a:gd name="T9" fmla="*/ 34 h 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" h="34">
                  <a:moveTo>
                    <a:pt x="0" y="34"/>
                  </a:moveTo>
                  <a:lnTo>
                    <a:pt x="126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3126" y="3284"/>
              <a:ext cx="148" cy="28"/>
            </a:xfrm>
            <a:custGeom>
              <a:avLst/>
              <a:gdLst>
                <a:gd name="T0" fmla="*/ 0 w 131"/>
                <a:gd name="T1" fmla="*/ 28 h 28"/>
                <a:gd name="T2" fmla="*/ 214 w 131"/>
                <a:gd name="T3" fmla="*/ 0 h 28"/>
                <a:gd name="T4" fmla="*/ 0 60000 65536"/>
                <a:gd name="T5" fmla="*/ 0 60000 65536"/>
                <a:gd name="T6" fmla="*/ 0 w 131"/>
                <a:gd name="T7" fmla="*/ 0 h 28"/>
                <a:gd name="T8" fmla="*/ 131 w 131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28">
                  <a:moveTo>
                    <a:pt x="0" y="28"/>
                  </a:moveTo>
                  <a:lnTo>
                    <a:pt x="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2965" y="3220"/>
              <a:ext cx="123" cy="38"/>
            </a:xfrm>
            <a:custGeom>
              <a:avLst/>
              <a:gdLst>
                <a:gd name="T0" fmla="*/ 0 w 109"/>
                <a:gd name="T1" fmla="*/ 35 h 39"/>
                <a:gd name="T2" fmla="*/ 177 w 109"/>
                <a:gd name="T3" fmla="*/ 0 h 39"/>
                <a:gd name="T4" fmla="*/ 0 60000 65536"/>
                <a:gd name="T5" fmla="*/ 0 60000 65536"/>
                <a:gd name="T6" fmla="*/ 0 w 109"/>
                <a:gd name="T7" fmla="*/ 0 h 39"/>
                <a:gd name="T8" fmla="*/ 109 w 109"/>
                <a:gd name="T9" fmla="*/ 39 h 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39">
                  <a:moveTo>
                    <a:pt x="0" y="39"/>
                  </a:moveTo>
                  <a:lnTo>
                    <a:pt x="109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2168" y="2955"/>
              <a:ext cx="129" cy="38"/>
            </a:xfrm>
            <a:custGeom>
              <a:avLst/>
              <a:gdLst>
                <a:gd name="T0" fmla="*/ 0 w 114"/>
                <a:gd name="T1" fmla="*/ 35 h 39"/>
                <a:gd name="T2" fmla="*/ 187 w 114"/>
                <a:gd name="T3" fmla="*/ 0 h 39"/>
                <a:gd name="T4" fmla="*/ 0 60000 65536"/>
                <a:gd name="T5" fmla="*/ 0 60000 65536"/>
                <a:gd name="T6" fmla="*/ 0 w 114"/>
                <a:gd name="T7" fmla="*/ 0 h 39"/>
                <a:gd name="T8" fmla="*/ 114 w 114"/>
                <a:gd name="T9" fmla="*/ 39 h 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" h="39">
                  <a:moveTo>
                    <a:pt x="0" y="39"/>
                  </a:moveTo>
                  <a:lnTo>
                    <a:pt x="114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1570" y="2681"/>
              <a:ext cx="313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 dirty="0">
                  <a:latin typeface="+mn-lt"/>
                  <a:ea typeface="黑体" pitchFamily="2" charset="-122"/>
                </a:rPr>
                <a:t>M</a:t>
              </a:r>
              <a:r>
                <a:rPr lang="en-US" altLang="zh-CN" sz="2000" i="1" baseline="-25000" dirty="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1605" y="3608"/>
              <a:ext cx="313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latin typeface="+mn-lt"/>
                  <a:ea typeface="黑体" pitchFamily="2" charset="-122"/>
                </a:rPr>
                <a:t>M</a:t>
              </a:r>
              <a:r>
                <a:rPr lang="en-US" altLang="zh-CN" sz="2000" i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2396" y="2844"/>
              <a:ext cx="251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 dirty="0">
                  <a:latin typeface="+mn-lt"/>
                  <a:ea typeface="黑体" pitchFamily="2" charset="-122"/>
                </a:rPr>
                <a:t>o</a:t>
              </a:r>
              <a:r>
                <a:rPr lang="en-US" altLang="zh-CN" sz="2000" i="1" baseline="-25000" dirty="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3347" y="3113"/>
              <a:ext cx="260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latin typeface="+mn-lt"/>
                  <a:ea typeface="黑体" pitchFamily="2" charset="-122"/>
                </a:rPr>
                <a:t>M</a:t>
              </a:r>
            </a:p>
          </p:txBody>
        </p:sp>
        <p:grpSp>
          <p:nvGrpSpPr>
            <p:cNvPr id="85" name="Group 37"/>
            <p:cNvGrpSpPr>
              <a:grpSpLocks/>
            </p:cNvGrpSpPr>
            <p:nvPr/>
          </p:nvGrpSpPr>
          <p:grpSpPr bwMode="auto">
            <a:xfrm>
              <a:off x="2568" y="2906"/>
              <a:ext cx="1385" cy="258"/>
              <a:chOff x="4247" y="1513"/>
              <a:chExt cx="1225" cy="265"/>
            </a:xfrm>
          </p:grpSpPr>
          <p:sp>
            <p:nvSpPr>
              <p:cNvPr id="106" name="Line 38"/>
              <p:cNvSpPr>
                <a:spLocks noChangeShapeType="1"/>
              </p:cNvSpPr>
              <p:nvPr/>
            </p:nvSpPr>
            <p:spPr bwMode="auto">
              <a:xfrm>
                <a:off x="4247" y="1769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07" name="Freeform 39"/>
              <p:cNvSpPr>
                <a:spLocks/>
              </p:cNvSpPr>
              <p:nvPr/>
            </p:nvSpPr>
            <p:spPr bwMode="auto">
              <a:xfrm>
                <a:off x="5041" y="1691"/>
                <a:ext cx="47" cy="87"/>
              </a:xfrm>
              <a:custGeom>
                <a:avLst/>
                <a:gdLst>
                  <a:gd name="T0" fmla="*/ 0 w 47"/>
                  <a:gd name="T1" fmla="*/ 0 h 81"/>
                  <a:gd name="T2" fmla="*/ 36 w 47"/>
                  <a:gd name="T3" fmla="*/ 107 h 81"/>
                  <a:gd name="T4" fmla="*/ 0 60000 65536"/>
                  <a:gd name="T5" fmla="*/ 0 60000 65536"/>
                  <a:gd name="T6" fmla="*/ 0 w 47"/>
                  <a:gd name="T7" fmla="*/ 0 h 81"/>
                  <a:gd name="T8" fmla="*/ 47 w 47"/>
                  <a:gd name="T9" fmla="*/ 81 h 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" h="81">
                    <a:moveTo>
                      <a:pt x="0" y="0"/>
                    </a:moveTo>
                    <a:cubicBezTo>
                      <a:pt x="47" y="16"/>
                      <a:pt x="36" y="36"/>
                      <a:pt x="36" y="8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08" name="Text Box 40"/>
              <p:cNvSpPr txBox="1">
                <a:spLocks noChangeArrowheads="1"/>
              </p:cNvSpPr>
              <p:nvPr/>
            </p:nvSpPr>
            <p:spPr bwMode="auto">
              <a:xfrm>
                <a:off x="5066" y="1513"/>
                <a:ext cx="175" cy="259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altLang="zh-CN" sz="2000" i="1" dirty="0">
                    <a:solidFill>
                      <a:srgbClr val="C00000"/>
                    </a:solidFill>
                    <a:latin typeface="+mn-lt"/>
                    <a:ea typeface="黑体" pitchFamily="2" charset="-122"/>
                    <a:cs typeface="Times New Roman" pitchFamily="18" charset="0"/>
                  </a:rPr>
                  <a:t>β</a:t>
                </a:r>
              </a:p>
            </p:txBody>
          </p:sp>
        </p:grpSp>
        <p:grpSp>
          <p:nvGrpSpPr>
            <p:cNvPr id="86" name="Group 41"/>
            <p:cNvGrpSpPr>
              <a:grpSpLocks/>
            </p:cNvGrpSpPr>
            <p:nvPr/>
          </p:nvGrpSpPr>
          <p:grpSpPr bwMode="auto">
            <a:xfrm>
              <a:off x="2771" y="2250"/>
              <a:ext cx="404" cy="630"/>
              <a:chOff x="1832" y="816"/>
              <a:chExt cx="357" cy="646"/>
            </a:xfrm>
          </p:grpSpPr>
          <p:grpSp>
            <p:nvGrpSpPr>
              <p:cNvPr id="102" name="Group 42"/>
              <p:cNvGrpSpPr>
                <a:grpSpLocks/>
              </p:cNvGrpSpPr>
              <p:nvPr/>
            </p:nvGrpSpPr>
            <p:grpSpPr bwMode="auto">
              <a:xfrm>
                <a:off x="1917" y="816"/>
                <a:ext cx="272" cy="419"/>
                <a:chOff x="4519" y="816"/>
                <a:chExt cx="272" cy="419"/>
              </a:xfrm>
            </p:grpSpPr>
            <p:sp>
              <p:nvSpPr>
                <p:cNvPr id="104" name="Freeform 43"/>
                <p:cNvSpPr>
                  <a:spLocks/>
                </p:cNvSpPr>
                <p:nvPr/>
              </p:nvSpPr>
              <p:spPr bwMode="auto">
                <a:xfrm>
                  <a:off x="4519" y="1183"/>
                  <a:ext cx="90" cy="52"/>
                </a:xfrm>
                <a:custGeom>
                  <a:avLst/>
                  <a:gdLst>
                    <a:gd name="T0" fmla="*/ 0 w 90"/>
                    <a:gd name="T1" fmla="*/ 0 h 49"/>
                    <a:gd name="T2" fmla="*/ 90 w 90"/>
                    <a:gd name="T3" fmla="*/ 57 h 49"/>
                    <a:gd name="T4" fmla="*/ 0 60000 65536"/>
                    <a:gd name="T5" fmla="*/ 0 60000 65536"/>
                    <a:gd name="T6" fmla="*/ 0 w 90"/>
                    <a:gd name="T7" fmla="*/ 0 h 49"/>
                    <a:gd name="T8" fmla="*/ 90 w 90"/>
                    <a:gd name="T9" fmla="*/ 49 h 4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" h="49">
                      <a:moveTo>
                        <a:pt x="0" y="0"/>
                      </a:moveTo>
                      <a:cubicBezTo>
                        <a:pt x="16" y="49"/>
                        <a:pt x="47" y="45"/>
                        <a:pt x="90" y="45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i="1">
                    <a:latin typeface="+mn-lt"/>
                  </a:endParaRPr>
                </a:p>
              </p:txBody>
            </p:sp>
            <p:sp>
              <p:nvSpPr>
                <p:cNvPr id="10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585" y="816"/>
                  <a:ext cx="206" cy="25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 i="1">
                      <a:latin typeface="+mn-lt"/>
                      <a:ea typeface="黑体" pitchFamily="2" charset="-122"/>
                    </a:rPr>
                    <a:t>N</a:t>
                  </a:r>
                </a:p>
              </p:txBody>
            </p:sp>
          </p:grpSp>
          <p:sp>
            <p:nvSpPr>
              <p:cNvPr id="103" name="Text Box 45"/>
              <p:cNvSpPr txBox="1">
                <a:spLocks noChangeArrowheads="1"/>
              </p:cNvSpPr>
              <p:nvPr/>
            </p:nvSpPr>
            <p:spPr bwMode="auto">
              <a:xfrm>
                <a:off x="1832" y="1204"/>
                <a:ext cx="178" cy="25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i="1">
                    <a:latin typeface="+mn-lt"/>
                    <a:ea typeface="黑体" pitchFamily="2" charset="-122"/>
                    <a:cs typeface="Times New Roman" pitchFamily="18" charset="0"/>
                  </a:rPr>
                  <a:t>α</a:t>
                </a:r>
                <a:endParaRPr lang="el-GR" altLang="zh-CN" sz="2000" i="1">
                  <a:latin typeface="+mn-lt"/>
                  <a:ea typeface="黑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87" name="Group 46"/>
            <p:cNvGrpSpPr>
              <a:grpSpLocks/>
            </p:cNvGrpSpPr>
            <p:nvPr/>
          </p:nvGrpSpPr>
          <p:grpSpPr bwMode="auto">
            <a:xfrm>
              <a:off x="2157" y="3132"/>
              <a:ext cx="521" cy="427"/>
              <a:chOff x="3866" y="1729"/>
              <a:chExt cx="461" cy="438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4074" y="1758"/>
                <a:ext cx="234" cy="146"/>
              </a:xfrm>
              <a:custGeom>
                <a:avLst/>
                <a:gdLst>
                  <a:gd name="T0" fmla="*/ 0 w 234"/>
                  <a:gd name="T1" fmla="*/ 0 h 137"/>
                  <a:gd name="T2" fmla="*/ 153 w 234"/>
                  <a:gd name="T3" fmla="*/ 174 h 137"/>
                  <a:gd name="T4" fmla="*/ 234 w 234"/>
                  <a:gd name="T5" fmla="*/ 174 h 137"/>
                  <a:gd name="T6" fmla="*/ 0 60000 65536"/>
                  <a:gd name="T7" fmla="*/ 0 60000 65536"/>
                  <a:gd name="T8" fmla="*/ 0 60000 65536"/>
                  <a:gd name="T9" fmla="*/ 0 w 234"/>
                  <a:gd name="T10" fmla="*/ 0 h 137"/>
                  <a:gd name="T11" fmla="*/ 234 w 234"/>
                  <a:gd name="T12" fmla="*/ 137 h 1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4" h="137">
                    <a:moveTo>
                      <a:pt x="0" y="0"/>
                    </a:moveTo>
                    <a:cubicBezTo>
                      <a:pt x="37" y="55"/>
                      <a:pt x="77" y="129"/>
                      <a:pt x="153" y="135"/>
                    </a:cubicBezTo>
                    <a:cubicBezTo>
                      <a:pt x="180" y="137"/>
                      <a:pt x="207" y="135"/>
                      <a:pt x="234" y="135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100" name="Text Box 48"/>
              <p:cNvSpPr txBox="1">
                <a:spLocks noChangeArrowheads="1"/>
              </p:cNvSpPr>
              <p:nvPr/>
            </p:nvSpPr>
            <p:spPr bwMode="auto">
              <a:xfrm>
                <a:off x="3866" y="1729"/>
                <a:ext cx="255" cy="29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i="1">
                    <a:latin typeface="+mn-lt"/>
                    <a:ea typeface="黑体" pitchFamily="2" charset="-122"/>
                  </a:rPr>
                  <a:t>-</a:t>
                </a:r>
                <a:r>
                  <a:rPr lang="en-US" altLang="zh-CN" sz="2000" i="1">
                    <a:latin typeface="+mn-lt"/>
                    <a:ea typeface="黑体" pitchFamily="2" charset="-122"/>
                  </a:rPr>
                  <a:t>I</a:t>
                </a:r>
                <a:r>
                  <a:rPr lang="en-US" altLang="zh-CN" sz="2000" i="1" baseline="-25000"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01" name="Text Box 49"/>
              <p:cNvSpPr txBox="1">
                <a:spLocks noChangeArrowheads="1"/>
              </p:cNvSpPr>
              <p:nvPr/>
            </p:nvSpPr>
            <p:spPr bwMode="auto">
              <a:xfrm>
                <a:off x="4097" y="1908"/>
                <a:ext cx="230" cy="259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i="1">
                    <a:latin typeface="+mn-lt"/>
                    <a:ea typeface="黑体" pitchFamily="2" charset="-122"/>
                  </a:rPr>
                  <a:t>I</a:t>
                </a:r>
                <a:r>
                  <a:rPr lang="en-US" altLang="zh-CN" sz="2000" i="1" baseline="-25000">
                    <a:latin typeface="+mn-lt"/>
                    <a:ea typeface="黑体" pitchFamily="2" charset="-122"/>
                  </a:rPr>
                  <a:t>1</a:t>
                </a:r>
                <a:r>
                  <a:rPr lang="en-US" altLang="zh-CN" sz="2000" b="1" i="1" baseline="30000">
                    <a:latin typeface="+mn-lt"/>
                    <a:ea typeface="黑体" pitchFamily="2" charset="-122"/>
                  </a:rPr>
                  <a:t>ˊ</a:t>
                </a:r>
              </a:p>
            </p:txBody>
          </p:sp>
        </p:grpSp>
        <p:grpSp>
          <p:nvGrpSpPr>
            <p:cNvPr id="88" name="Group 50"/>
            <p:cNvGrpSpPr>
              <a:grpSpLocks/>
            </p:cNvGrpSpPr>
            <p:nvPr/>
          </p:nvGrpSpPr>
          <p:grpSpPr bwMode="auto">
            <a:xfrm>
              <a:off x="2787" y="3363"/>
              <a:ext cx="464" cy="288"/>
              <a:chOff x="4456" y="1957"/>
              <a:chExt cx="410" cy="295"/>
            </a:xfrm>
          </p:grpSpPr>
          <p:sp>
            <p:nvSpPr>
              <p:cNvPr id="96" name="Freeform 51"/>
              <p:cNvSpPr>
                <a:spLocks/>
              </p:cNvSpPr>
              <p:nvPr/>
            </p:nvSpPr>
            <p:spPr bwMode="auto">
              <a:xfrm>
                <a:off x="4520" y="2185"/>
                <a:ext cx="180" cy="67"/>
              </a:xfrm>
              <a:custGeom>
                <a:avLst/>
                <a:gdLst>
                  <a:gd name="T0" fmla="*/ 0 w 180"/>
                  <a:gd name="T1" fmla="*/ 57 h 63"/>
                  <a:gd name="T2" fmla="*/ 180 w 180"/>
                  <a:gd name="T3" fmla="*/ 81 h 63"/>
                  <a:gd name="T4" fmla="*/ 0 60000 65536"/>
                  <a:gd name="T5" fmla="*/ 0 60000 65536"/>
                  <a:gd name="T6" fmla="*/ 0 w 180"/>
                  <a:gd name="T7" fmla="*/ 0 h 63"/>
                  <a:gd name="T8" fmla="*/ 180 w 180"/>
                  <a:gd name="T9" fmla="*/ 63 h 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63">
                    <a:moveTo>
                      <a:pt x="0" y="45"/>
                    </a:moveTo>
                    <a:cubicBezTo>
                      <a:pt x="58" y="26"/>
                      <a:pt x="149" y="0"/>
                      <a:pt x="180" y="63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97" name="Text Box 52"/>
              <p:cNvSpPr txBox="1">
                <a:spLocks noChangeArrowheads="1"/>
              </p:cNvSpPr>
              <p:nvPr/>
            </p:nvSpPr>
            <p:spPr bwMode="auto">
              <a:xfrm>
                <a:off x="4456" y="1957"/>
                <a:ext cx="196" cy="25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i="1">
                    <a:latin typeface="+mn-lt"/>
                    <a:ea typeface="黑体" pitchFamily="2" charset="-122"/>
                  </a:rPr>
                  <a:t>I</a:t>
                </a:r>
                <a:r>
                  <a:rPr lang="en-US" altLang="zh-CN" sz="2000" i="1" baseline="-25000"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98" name="Text Box 53"/>
              <p:cNvSpPr txBox="1">
                <a:spLocks noChangeArrowheads="1"/>
              </p:cNvSpPr>
              <p:nvPr/>
            </p:nvSpPr>
            <p:spPr bwMode="auto">
              <a:xfrm>
                <a:off x="4637" y="1963"/>
                <a:ext cx="229" cy="25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i="1">
                    <a:latin typeface="+mn-lt"/>
                    <a:ea typeface="黑体" pitchFamily="2" charset="-122"/>
                  </a:rPr>
                  <a:t>I</a:t>
                </a:r>
                <a:r>
                  <a:rPr lang="en-US" altLang="zh-CN" sz="2000" i="1" baseline="-25000">
                    <a:latin typeface="+mn-lt"/>
                    <a:ea typeface="黑体" pitchFamily="2" charset="-122"/>
                  </a:rPr>
                  <a:t>2</a:t>
                </a:r>
                <a:r>
                  <a:rPr lang="en-US" altLang="zh-CN" sz="2000" b="1" i="1" baseline="30000">
                    <a:latin typeface="+mn-lt"/>
                    <a:ea typeface="黑体" pitchFamily="2" charset="-122"/>
                  </a:rPr>
                  <a:t>ˊ</a:t>
                </a:r>
              </a:p>
            </p:txBody>
          </p:sp>
        </p:grpSp>
        <p:grpSp>
          <p:nvGrpSpPr>
            <p:cNvPr id="89" name="Group 54"/>
            <p:cNvGrpSpPr>
              <a:grpSpLocks/>
            </p:cNvGrpSpPr>
            <p:nvPr/>
          </p:nvGrpSpPr>
          <p:grpSpPr bwMode="auto">
            <a:xfrm>
              <a:off x="3107" y="3339"/>
              <a:ext cx="1303" cy="452"/>
              <a:chOff x="2448" y="2032"/>
              <a:chExt cx="876" cy="365"/>
            </a:xfrm>
          </p:grpSpPr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2448" y="2386"/>
                <a:ext cx="876" cy="11"/>
              </a:xfrm>
              <a:custGeom>
                <a:avLst/>
                <a:gdLst>
                  <a:gd name="T0" fmla="*/ 0 w 876"/>
                  <a:gd name="T1" fmla="*/ 11 h 11"/>
                  <a:gd name="T2" fmla="*/ 876 w 876"/>
                  <a:gd name="T3" fmla="*/ 0 h 11"/>
                  <a:gd name="T4" fmla="*/ 0 60000 65536"/>
                  <a:gd name="T5" fmla="*/ 0 60000 65536"/>
                  <a:gd name="T6" fmla="*/ 0 w 876"/>
                  <a:gd name="T7" fmla="*/ 0 h 11"/>
                  <a:gd name="T8" fmla="*/ 876 w 876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76" h="11">
                    <a:moveTo>
                      <a:pt x="0" y="11"/>
                    </a:moveTo>
                    <a:lnTo>
                      <a:pt x="876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93" name="Freeform 56"/>
              <p:cNvSpPr>
                <a:spLocks/>
              </p:cNvSpPr>
              <p:nvPr/>
            </p:nvSpPr>
            <p:spPr bwMode="auto">
              <a:xfrm>
                <a:off x="2469" y="2032"/>
                <a:ext cx="855" cy="330"/>
              </a:xfrm>
              <a:custGeom>
                <a:avLst/>
                <a:gdLst>
                  <a:gd name="T0" fmla="*/ 0 w 855"/>
                  <a:gd name="T1" fmla="*/ 0 h 330"/>
                  <a:gd name="T2" fmla="*/ 855 w 855"/>
                  <a:gd name="T3" fmla="*/ 330 h 330"/>
                  <a:gd name="T4" fmla="*/ 0 60000 65536"/>
                  <a:gd name="T5" fmla="*/ 0 60000 65536"/>
                  <a:gd name="T6" fmla="*/ 0 w 855"/>
                  <a:gd name="T7" fmla="*/ 0 h 330"/>
                  <a:gd name="T8" fmla="*/ 855 w 855"/>
                  <a:gd name="T9" fmla="*/ 330 h 3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5" h="330">
                    <a:moveTo>
                      <a:pt x="0" y="0"/>
                    </a:moveTo>
                    <a:lnTo>
                      <a:pt x="855" y="33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sp>
            <p:nvSpPr>
              <p:cNvPr id="94" name="Freeform 57"/>
              <p:cNvSpPr>
                <a:spLocks/>
              </p:cNvSpPr>
              <p:nvPr/>
            </p:nvSpPr>
            <p:spPr bwMode="auto">
              <a:xfrm>
                <a:off x="3038" y="2271"/>
                <a:ext cx="34" cy="115"/>
              </a:xfrm>
              <a:custGeom>
                <a:avLst/>
                <a:gdLst>
                  <a:gd name="T0" fmla="*/ 34 w 34"/>
                  <a:gd name="T1" fmla="*/ 0 h 108"/>
                  <a:gd name="T2" fmla="*/ 34 w 34"/>
                  <a:gd name="T3" fmla="*/ 138 h 108"/>
                  <a:gd name="T4" fmla="*/ 0 60000 65536"/>
                  <a:gd name="T5" fmla="*/ 0 60000 65536"/>
                  <a:gd name="T6" fmla="*/ 0 w 34"/>
                  <a:gd name="T7" fmla="*/ 0 h 108"/>
                  <a:gd name="T8" fmla="*/ 34 w 34"/>
                  <a:gd name="T9" fmla="*/ 108 h 10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108">
                    <a:moveTo>
                      <a:pt x="34" y="0"/>
                    </a:moveTo>
                    <a:cubicBezTo>
                      <a:pt x="22" y="37"/>
                      <a:pt x="0" y="74"/>
                      <a:pt x="34" y="10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i="1">
                  <a:latin typeface="+mn-lt"/>
                </a:endParaRPr>
              </a:p>
            </p:txBody>
          </p:sp>
          <p:graphicFrame>
            <p:nvGraphicFramePr>
              <p:cNvPr id="95" name="Object 5"/>
              <p:cNvGraphicFramePr>
                <a:graphicFrameLocks noChangeAspect="1"/>
              </p:cNvGraphicFramePr>
              <p:nvPr/>
            </p:nvGraphicFramePr>
            <p:xfrm>
              <a:off x="2827" y="2228"/>
              <a:ext cx="16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628" name="公式" r:id="rId3" imgW="152280" imgH="139680" progId="Equation.3">
                      <p:embed/>
                    </p:oleObj>
                  </mc:Choice>
                  <mc:Fallback>
                    <p:oleObj name="公式" r:id="rId3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7" y="2228"/>
                            <a:ext cx="164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" name="Object 4"/>
            <p:cNvGraphicFramePr>
              <a:graphicFrameLocks noChangeAspect="1"/>
            </p:cNvGraphicFramePr>
            <p:nvPr/>
          </p:nvGraphicFramePr>
          <p:xfrm>
            <a:off x="2868" y="3842"/>
            <a:ext cx="22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9" name="Equation" r:id="rId5" imgW="203040" imgH="215640" progId="Equation.3">
                    <p:embed/>
                  </p:oleObj>
                </mc:Choice>
                <mc:Fallback>
                  <p:oleObj name="Equation" r:id="rId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3842"/>
                          <a:ext cx="22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1215" y="3105"/>
              <a:ext cx="1335" cy="29"/>
            </a:xfrm>
            <a:custGeom>
              <a:avLst/>
              <a:gdLst>
                <a:gd name="T0" fmla="*/ 0 w 346"/>
                <a:gd name="T1" fmla="*/ 0 h 666"/>
                <a:gd name="T2" fmla="*/ 76685 w 346"/>
                <a:gd name="T3" fmla="*/ 0 h 666"/>
                <a:gd name="T4" fmla="*/ 0 60000 65536"/>
                <a:gd name="T5" fmla="*/ 0 60000 65536"/>
                <a:gd name="T6" fmla="*/ 0 w 346"/>
                <a:gd name="T7" fmla="*/ 0 h 666"/>
                <a:gd name="T8" fmla="*/ 346 w 346"/>
                <a:gd name="T9" fmla="*/ 666 h 6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666">
                  <a:moveTo>
                    <a:pt x="0" y="0"/>
                  </a:moveTo>
                  <a:lnTo>
                    <a:pt x="346" y="666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i="1">
                <a:latin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236296" y="3751017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sz="2400" i="1" dirty="0" smtClean="0">
                <a:solidFill>
                  <a:srgbClr val="C00000"/>
                </a:solidFill>
                <a:latin typeface="+mn-lt"/>
                <a:ea typeface="黑体" pitchFamily="2" charset="-122"/>
                <a:cs typeface="Times New Roman" pitchFamily="18" charset="0"/>
              </a:rPr>
              <a:t>β</a:t>
            </a:r>
            <a:r>
              <a:rPr lang="en-US" altLang="zh-CN" sz="2400" i="1" dirty="0" smtClean="0">
                <a:solidFill>
                  <a:srgbClr val="C00000"/>
                </a:solidFill>
                <a:latin typeface="+mn-lt"/>
                <a:ea typeface="黑体" pitchFamily="2" charset="-122"/>
                <a:cs typeface="Times New Roman" pitchFamily="18" charset="0"/>
              </a:rPr>
              <a:t>=2</a:t>
            </a:r>
            <a:r>
              <a:rPr lang="el-GR" altLang="zh-CN" sz="2400" i="1" dirty="0" smtClean="0">
                <a:solidFill>
                  <a:srgbClr val="C00000"/>
                </a:solidFill>
                <a:latin typeface="+mn-lt"/>
                <a:ea typeface="黑体" pitchFamily="2" charset="-122"/>
                <a:cs typeface="Times New Roman" pitchFamily="18" charset="0"/>
              </a:rPr>
              <a:t>α</a:t>
            </a:r>
            <a:endParaRPr lang="el-GR" altLang="zh-CN" sz="2400" i="1" dirty="0">
              <a:solidFill>
                <a:srgbClr val="C00000"/>
              </a:solidFill>
              <a:latin typeface="+mn-lt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56692"/>
            <a:ext cx="5557837" cy="579437"/>
          </a:xfrm>
        </p:spPr>
        <p:txBody>
          <a:bodyPr/>
          <a:lstStyle/>
          <a:p>
            <a:pPr algn="l" eaLnBrk="1" hangingPunct="1"/>
            <a:r>
              <a:rPr lang="zh-CN" altLang="en-US" sz="24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三、双平面镜成像</a:t>
            </a:r>
          </a:p>
        </p:txBody>
      </p:sp>
      <p:grpSp>
        <p:nvGrpSpPr>
          <p:cNvPr id="272393" name="Group 59"/>
          <p:cNvGrpSpPr>
            <a:grpSpLocks/>
          </p:cNvGrpSpPr>
          <p:nvPr/>
        </p:nvGrpSpPr>
        <p:grpSpPr bwMode="auto">
          <a:xfrm>
            <a:off x="3175000" y="4984750"/>
            <a:ext cx="944563" cy="0"/>
            <a:chOff x="3676640" y="4592656"/>
            <a:chExt cx="836613" cy="0"/>
          </a:xfrm>
        </p:grpSpPr>
        <p:sp>
          <p:nvSpPr>
            <p:cNvPr id="272446" name="Line 60"/>
            <p:cNvSpPr>
              <a:spLocks noChangeShapeType="1"/>
            </p:cNvSpPr>
            <p:nvPr/>
          </p:nvSpPr>
          <p:spPr bwMode="auto">
            <a:xfrm>
              <a:off x="1084" y="1728"/>
              <a:ext cx="499" cy="0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2447" name="Line 61"/>
            <p:cNvSpPr>
              <a:spLocks noChangeShapeType="1"/>
            </p:cNvSpPr>
            <p:nvPr/>
          </p:nvSpPr>
          <p:spPr bwMode="auto">
            <a:xfrm>
              <a:off x="1056" y="1728"/>
              <a:ext cx="272" cy="0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467544" y="1268760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两面镜夹角为</a:t>
            </a:r>
            <a:r>
              <a:rPr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α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时，出射光线和入射光线的夹角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el-GR" altLang="zh-CN" b="1" dirty="0" smtClean="0">
                <a:solidFill>
                  <a:srgbClr val="0A00C8"/>
                </a:solidFill>
                <a:ea typeface="幼圆" pitchFamily="49" charset="-122"/>
              </a:rPr>
              <a:t>2α</a:t>
            </a:r>
            <a:r>
              <a:rPr lang="zh-CN" altLang="en-US" b="1" dirty="0" smtClean="0">
                <a:solidFill>
                  <a:srgbClr val="0A00C8"/>
                </a:solidFill>
                <a:ea typeface="幼圆" pitchFamily="49" charset="-122"/>
              </a:rPr>
              <a:t>；</a:t>
            </a:r>
            <a:endParaRPr lang="el-GR" altLang="zh-CN" b="1" dirty="0">
              <a:solidFill>
                <a:srgbClr val="0A00C8"/>
              </a:solidFill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两平面镜一起转动时，出射光线与入射光线的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夹角不变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，只是光线位置发生了平移（入射光线方向不变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）；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若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两平面镜相对移动</a:t>
            </a:r>
            <a:r>
              <a:rPr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α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角，出射光线方向改变</a:t>
            </a:r>
            <a:r>
              <a:rPr lang="en-US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2α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所以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在运输过程中可能造成夹角变化，故往往将二者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做成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相对不变化，这就是以后要讲的</a:t>
            </a:r>
            <a:r>
              <a:rPr lang="zh-CN" altLang="en-US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反射</a:t>
            </a:r>
            <a:r>
              <a:rPr lang="zh-CN" altLang="en-US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棱镜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应用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 </a:t>
            </a:r>
            <a:r>
              <a:rPr lang="zh-CN" altLang="en-US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转折光路</a:t>
            </a:r>
          </a:p>
        </p:txBody>
      </p:sp>
      <p:sp>
        <p:nvSpPr>
          <p:cNvPr id="5" name="矩形 4"/>
          <p:cNvSpPr/>
          <p:nvPr/>
        </p:nvSpPr>
        <p:spPr>
          <a:xfrm>
            <a:off x="1882835" y="6129300"/>
            <a:ext cx="50405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五角棱镜两反射面的夹角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一定，则</a:t>
            </a: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出射光线稳定</a:t>
            </a:r>
          </a:p>
        </p:txBody>
      </p:sp>
      <p:pic>
        <p:nvPicPr>
          <p:cNvPr id="21301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017052"/>
            <a:ext cx="18192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015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17051"/>
            <a:ext cx="1745832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572" y="1448780"/>
            <a:ext cx="7705725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作业将在课后发到公共信箱。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请提前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预习“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3.2 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3.2</a:t>
            </a:r>
            <a:r>
              <a:rPr lang="zh-CN" altLang="en-US" sz="2400" b="1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400" b="1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节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” 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2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1357298"/>
            <a:ext cx="8028892" cy="492922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8000"/>
                </a:solidFill>
                <a:effectLst/>
                <a:latin typeface="幼圆" pitchFamily="49" charset="-122"/>
                <a:ea typeface="幼圆" pitchFamily="49" charset="-122"/>
              </a:rPr>
              <a:t>光学系统：</a:t>
            </a:r>
            <a:r>
              <a:rPr lang="en-US" altLang="zh-CN" sz="2400" b="1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400" b="1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    1</a:t>
            </a:r>
            <a:r>
              <a:rPr lang="zh-CN" altLang="en-US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、共轴球面系统</a:t>
            </a: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    2</a:t>
            </a:r>
            <a:r>
              <a:rPr lang="zh-CN" altLang="en-US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、平面镜棱镜系统</a:t>
            </a: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zh-CN" altLang="en-US" sz="2400" dirty="0" smtClean="0">
                <a:solidFill>
                  <a:srgbClr val="008000"/>
                </a:solidFill>
                <a:effectLst/>
                <a:latin typeface="幼圆" pitchFamily="49" charset="-122"/>
                <a:ea typeface="幼圆" pitchFamily="49" charset="-122"/>
              </a:rPr>
              <a:t>共轴球面系统：</a:t>
            </a:r>
            <a:r>
              <a:rPr lang="en-US" altLang="zh-CN" sz="2400" dirty="0" smtClean="0">
                <a:solidFill>
                  <a:srgbClr val="0080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400" dirty="0" smtClean="0">
                <a:solidFill>
                  <a:srgbClr val="0080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优点：轴上点，过光轴平面内，垂直与光轴</a:t>
            </a: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缺点：不能弯曲等。</a:t>
            </a:r>
            <a: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br>
              <a:rPr lang="en-US" altLang="zh-CN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zh-CN" altLang="en-US" sz="2400" dirty="0" smtClean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平面镜棱镜系统</a:t>
            </a:r>
            <a:r>
              <a:rPr lang="zh-CN" altLang="en-US" sz="2400" dirty="0" smtClean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有哪些优点呢？与共轴球面系统组合又有哪些优点呢？</a:t>
            </a:r>
            <a:endParaRPr lang="zh-CN" altLang="en-US" sz="2400" b="1" dirty="0">
              <a:solidFill>
                <a:srgbClr val="0A00C8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white">
          <a:xfrm>
            <a:off x="1092547" y="6206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3992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05885" y="1428736"/>
            <a:ext cx="5872178" cy="642942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0A00C8"/>
                </a:solidFill>
                <a:effectLst/>
                <a:latin typeface="幼圆" pitchFamily="49" charset="-122"/>
                <a:ea typeface="幼圆" pitchFamily="49" charset="-122"/>
              </a:rPr>
              <a:t>平面镜棱镜系统在光学仪器中应用：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34" y="200024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pic>
        <p:nvPicPr>
          <p:cNvPr id="7" name="Picture 6" descr="4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3786214" cy="2071702"/>
          </a:xfrm>
          <a:prstGeom prst="rect">
            <a:avLst/>
          </a:prstGeom>
          <a:noFill/>
        </p:spPr>
      </p:pic>
      <p:pic>
        <p:nvPicPr>
          <p:cNvPr id="8" name="Picture 8" descr="照片 0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000240"/>
            <a:ext cx="2786082" cy="2170916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4286256"/>
            <a:ext cx="4000528" cy="2306416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57752" y="4286256"/>
            <a:ext cx="2857520" cy="2428892"/>
            <a:chOff x="3424" y="845"/>
            <a:chExt cx="2064" cy="2081"/>
          </a:xfrm>
        </p:grpSpPr>
        <p:pic>
          <p:nvPicPr>
            <p:cNvPr id="11" name="Picture 7" descr="PIC00002"/>
            <p:cNvPicPr>
              <a:picLocks noChangeAspect="1" noChangeArrowheads="1"/>
            </p:cNvPicPr>
            <p:nvPr/>
          </p:nvPicPr>
          <p:blipFill>
            <a:blip r:embed="rId5"/>
            <a:srcRect l="17392" t="20000" r="15857" b="16618"/>
            <a:stretch>
              <a:fillRect/>
            </a:stretch>
          </p:blipFill>
          <p:spPr bwMode="auto">
            <a:xfrm>
              <a:off x="3424" y="845"/>
              <a:ext cx="2064" cy="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23" y="269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b="1">
                <a:solidFill>
                  <a:srgbClr val="FF9900"/>
                </a:solidFill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white">
          <a:xfrm>
            <a:off x="1214414" y="6206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3272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4" name="Text Box 6"/>
          <p:cNvSpPr txBox="1">
            <a:spLocks noChangeArrowheads="1"/>
          </p:cNvSpPr>
          <p:nvPr/>
        </p:nvSpPr>
        <p:spPr bwMode="auto">
          <a:xfrm>
            <a:off x="4644875" y="3604271"/>
            <a:ext cx="2765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优点：共光轴、易调整</a:t>
            </a:r>
          </a:p>
        </p:txBody>
      </p:sp>
      <p:sp>
        <p:nvSpPr>
          <p:cNvPr id="1087500" name="Text Box 12"/>
          <p:cNvSpPr txBox="1">
            <a:spLocks noChangeArrowheads="1"/>
          </p:cNvSpPr>
          <p:nvPr/>
        </p:nvSpPr>
        <p:spPr bwMode="auto">
          <a:xfrm>
            <a:off x="642910" y="2203724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光学元件</a:t>
            </a:r>
            <a:endParaRPr lang="zh-CN" altLang="en-US" sz="2000" b="1" i="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1928794" y="206084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3108" y="2560914"/>
            <a:ext cx="5862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平面光学元件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：平面镜、棱镜、平行平板、光楔等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4808" y="1916832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球面光学元件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：透镜、球面镜等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42910" y="4562672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85000"/>
            </a:pPr>
            <a:r>
              <a:rPr lang="zh-CN" altLang="en-US" sz="2000" b="1" i="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光学系统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03748" y="53673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i="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平面镜棱镜系统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267744" y="378904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i="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共轴球面系统</a:t>
            </a:r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2000232" y="3991168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44875" y="4135956"/>
            <a:ext cx="3178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缺点：系统庞大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572000" y="4919862"/>
            <a:ext cx="3859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优点：结构紧凑、体积小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572000" y="5491366"/>
            <a:ext cx="381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缺点：需与前者配合使用</a:t>
            </a: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>
            <a:off x="4357686" y="3717032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" name="AutoShape 11"/>
          <p:cNvSpPr>
            <a:spLocks/>
          </p:cNvSpPr>
          <p:nvPr/>
        </p:nvSpPr>
        <p:spPr bwMode="auto">
          <a:xfrm>
            <a:off x="4429124" y="499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white">
          <a:xfrm>
            <a:off x="754021" y="656692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引   言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ismsfig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709738"/>
            <a:ext cx="38893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rismsfigur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4149725"/>
            <a:ext cx="3889375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34171" y="2348880"/>
            <a:ext cx="3959932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折转</a:t>
            </a:r>
            <a:r>
              <a:rPr lang="zh-CN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光路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，缩小体积；</a:t>
            </a:r>
            <a:endParaRPr lang="en-US" altLang="zh-CN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）达到</a:t>
            </a:r>
            <a:r>
              <a:rPr 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正像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和倒像的目的；</a:t>
            </a:r>
            <a:endParaRPr lang="zh-CN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利用平面镜转动特性，扩大仪器的放大率；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）连续改变观察方向，扩大仪器的观察范围（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例如</a:t>
            </a:r>
            <a:r>
              <a:rPr lang="zh-CN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，周视瞄准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镜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改变共轴系统光轴的位置和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方向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改变</a:t>
            </a:r>
            <a:r>
              <a:rPr lang="zh-CN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瞄准线的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方向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例如</a:t>
            </a:r>
            <a:r>
              <a:rPr lang="zh-CN" altLang="zh-CN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迫击炮的瞄准</a:t>
            </a: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镜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）；</a:t>
            </a:r>
            <a:endParaRPr lang="zh-CN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实现分（合）色、合像和微位移。</a:t>
            </a:r>
            <a:endParaRPr lang="zh-CN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4171" y="1676736"/>
            <a:ext cx="2881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棱镜</a:t>
            </a:r>
            <a:r>
              <a:rPr lang="zh-CN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主要</a:t>
            </a:r>
            <a:r>
              <a:rPr lang="zh-CN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作用</a:t>
            </a:r>
            <a:r>
              <a:rPr lang="zh-CN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white">
          <a:xfrm>
            <a:off x="1206894" y="680575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4721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平面镜</a:t>
            </a: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成像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平行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平板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反射棱镜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折射</a:t>
            </a: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棱镜和光</a:t>
            </a:r>
            <a:r>
              <a:rPr lang="zh-CN" altLang="en-US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楔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1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9" y="1628800"/>
            <a:ext cx="8458200" cy="9286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平面反射镜又称平面镜。</a:t>
            </a:r>
          </a:p>
        </p:txBody>
      </p:sp>
      <p:sp>
        <p:nvSpPr>
          <p:cNvPr id="1089542" name="Line 6"/>
          <p:cNvSpPr>
            <a:spLocks noChangeShapeType="1"/>
          </p:cNvSpPr>
          <p:nvPr/>
        </p:nvSpPr>
        <p:spPr bwMode="auto">
          <a:xfrm>
            <a:off x="1364501" y="3176973"/>
            <a:ext cx="1031826" cy="10564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9543" name="Line 7"/>
          <p:cNvSpPr>
            <a:spLocks noChangeShapeType="1"/>
          </p:cNvSpPr>
          <p:nvPr/>
        </p:nvSpPr>
        <p:spPr bwMode="auto">
          <a:xfrm>
            <a:off x="962070" y="4732722"/>
            <a:ext cx="3067025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307" name="Line 13"/>
          <p:cNvSpPr>
            <a:spLocks noChangeShapeType="1"/>
          </p:cNvSpPr>
          <p:nvPr/>
        </p:nvSpPr>
        <p:spPr bwMode="auto">
          <a:xfrm>
            <a:off x="971550" y="2979"/>
            <a:ext cx="3167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white">
          <a:xfrm>
            <a:off x="1000919" y="584684"/>
            <a:ext cx="7239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第一节  平面镜成像</a:t>
            </a:r>
          </a:p>
        </p:txBody>
      </p:sp>
      <p:sp>
        <p:nvSpPr>
          <p:cNvPr id="267310" name="Text Box 46"/>
          <p:cNvSpPr txBox="1">
            <a:spLocks noChangeArrowheads="1"/>
          </p:cNvSpPr>
          <p:nvPr/>
        </p:nvSpPr>
        <p:spPr bwMode="auto">
          <a:xfrm>
            <a:off x="2016107" y="5091150"/>
            <a:ext cx="5461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外反射                      内反射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53351" y="4239010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424590" y="422705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832851" y="422705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2192891" y="422705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962070" y="4227054"/>
            <a:ext cx="3067025" cy="1264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2506099" y="4239010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877338" y="422705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3285599" y="422705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645639" y="422705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929339" y="4246032"/>
            <a:ext cx="97927" cy="473337"/>
          </a:xfrm>
          <a:custGeom>
            <a:avLst/>
            <a:gdLst>
              <a:gd name="connsiteX0" fmla="*/ 43031 w 97927"/>
              <a:gd name="connsiteY0" fmla="*/ 0 h 473337"/>
              <a:gd name="connsiteX1" fmla="*/ 10758 w 97927"/>
              <a:gd name="connsiteY1" fmla="*/ 86062 h 473337"/>
              <a:gd name="connsiteX2" fmla="*/ 0 w 97927"/>
              <a:gd name="connsiteY2" fmla="*/ 129092 h 473337"/>
              <a:gd name="connsiteX3" fmla="*/ 10758 w 97927"/>
              <a:gd name="connsiteY3" fmla="*/ 204396 h 473337"/>
              <a:gd name="connsiteX4" fmla="*/ 75304 w 97927"/>
              <a:gd name="connsiteY4" fmla="*/ 290457 h 473337"/>
              <a:gd name="connsiteX5" fmla="*/ 96819 w 97927"/>
              <a:gd name="connsiteY5" fmla="*/ 355003 h 473337"/>
              <a:gd name="connsiteX6" fmla="*/ 86061 w 97927"/>
              <a:gd name="connsiteY6" fmla="*/ 398033 h 473337"/>
              <a:gd name="connsiteX7" fmla="*/ 75304 w 97927"/>
              <a:gd name="connsiteY7" fmla="*/ 430306 h 473337"/>
              <a:gd name="connsiteX8" fmla="*/ 53788 w 97927"/>
              <a:gd name="connsiteY8" fmla="*/ 451822 h 473337"/>
              <a:gd name="connsiteX9" fmla="*/ 32273 w 97927"/>
              <a:gd name="connsiteY9" fmla="*/ 473337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27" h="473337">
                <a:moveTo>
                  <a:pt x="43031" y="0"/>
                </a:moveTo>
                <a:cubicBezTo>
                  <a:pt x="31666" y="28413"/>
                  <a:pt x="19189" y="56553"/>
                  <a:pt x="10758" y="86062"/>
                </a:cubicBezTo>
                <a:cubicBezTo>
                  <a:pt x="6696" y="100278"/>
                  <a:pt x="3586" y="114749"/>
                  <a:pt x="0" y="129092"/>
                </a:cubicBezTo>
                <a:cubicBezTo>
                  <a:pt x="3586" y="154193"/>
                  <a:pt x="1656" y="180730"/>
                  <a:pt x="10758" y="204396"/>
                </a:cubicBezTo>
                <a:cubicBezTo>
                  <a:pt x="25964" y="243933"/>
                  <a:pt x="48623" y="263778"/>
                  <a:pt x="75304" y="290457"/>
                </a:cubicBezTo>
                <a:lnTo>
                  <a:pt x="96819" y="355003"/>
                </a:lnTo>
                <a:cubicBezTo>
                  <a:pt x="101494" y="369029"/>
                  <a:pt x="90123" y="383817"/>
                  <a:pt x="86061" y="398033"/>
                </a:cubicBezTo>
                <a:cubicBezTo>
                  <a:pt x="82946" y="408936"/>
                  <a:pt x="81138" y="420582"/>
                  <a:pt x="75304" y="430306"/>
                </a:cubicBezTo>
                <a:cubicBezTo>
                  <a:pt x="70086" y="439003"/>
                  <a:pt x="60960" y="444650"/>
                  <a:pt x="53788" y="451822"/>
                </a:cubicBezTo>
                <a:lnTo>
                  <a:pt x="32273" y="47333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3949651" y="4247134"/>
            <a:ext cx="97927" cy="473337"/>
          </a:xfrm>
          <a:custGeom>
            <a:avLst/>
            <a:gdLst>
              <a:gd name="connsiteX0" fmla="*/ 43031 w 97927"/>
              <a:gd name="connsiteY0" fmla="*/ 0 h 473337"/>
              <a:gd name="connsiteX1" fmla="*/ 10758 w 97927"/>
              <a:gd name="connsiteY1" fmla="*/ 86062 h 473337"/>
              <a:gd name="connsiteX2" fmla="*/ 0 w 97927"/>
              <a:gd name="connsiteY2" fmla="*/ 129092 h 473337"/>
              <a:gd name="connsiteX3" fmla="*/ 10758 w 97927"/>
              <a:gd name="connsiteY3" fmla="*/ 204396 h 473337"/>
              <a:gd name="connsiteX4" fmla="*/ 75304 w 97927"/>
              <a:gd name="connsiteY4" fmla="*/ 290457 h 473337"/>
              <a:gd name="connsiteX5" fmla="*/ 96819 w 97927"/>
              <a:gd name="connsiteY5" fmla="*/ 355003 h 473337"/>
              <a:gd name="connsiteX6" fmla="*/ 86061 w 97927"/>
              <a:gd name="connsiteY6" fmla="*/ 398033 h 473337"/>
              <a:gd name="connsiteX7" fmla="*/ 75304 w 97927"/>
              <a:gd name="connsiteY7" fmla="*/ 430306 h 473337"/>
              <a:gd name="connsiteX8" fmla="*/ 53788 w 97927"/>
              <a:gd name="connsiteY8" fmla="*/ 451822 h 473337"/>
              <a:gd name="connsiteX9" fmla="*/ 32273 w 97927"/>
              <a:gd name="connsiteY9" fmla="*/ 473337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27" h="473337">
                <a:moveTo>
                  <a:pt x="43031" y="0"/>
                </a:moveTo>
                <a:cubicBezTo>
                  <a:pt x="31666" y="28413"/>
                  <a:pt x="19189" y="56553"/>
                  <a:pt x="10758" y="86062"/>
                </a:cubicBezTo>
                <a:cubicBezTo>
                  <a:pt x="6696" y="100278"/>
                  <a:pt x="3586" y="114749"/>
                  <a:pt x="0" y="129092"/>
                </a:cubicBezTo>
                <a:cubicBezTo>
                  <a:pt x="3586" y="154193"/>
                  <a:pt x="1656" y="180730"/>
                  <a:pt x="10758" y="204396"/>
                </a:cubicBezTo>
                <a:cubicBezTo>
                  <a:pt x="25964" y="243933"/>
                  <a:pt x="48623" y="263778"/>
                  <a:pt x="75304" y="290457"/>
                </a:cubicBezTo>
                <a:lnTo>
                  <a:pt x="96819" y="355003"/>
                </a:lnTo>
                <a:cubicBezTo>
                  <a:pt x="101494" y="369029"/>
                  <a:pt x="90123" y="383817"/>
                  <a:pt x="86061" y="398033"/>
                </a:cubicBezTo>
                <a:cubicBezTo>
                  <a:pt x="82946" y="408936"/>
                  <a:pt x="81138" y="420582"/>
                  <a:pt x="75304" y="430306"/>
                </a:cubicBezTo>
                <a:cubicBezTo>
                  <a:pt x="70086" y="439003"/>
                  <a:pt x="60960" y="444650"/>
                  <a:pt x="53788" y="451822"/>
                </a:cubicBezTo>
                <a:lnTo>
                  <a:pt x="32273" y="47333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V="1">
            <a:off x="2396327" y="3176972"/>
            <a:ext cx="1092708" cy="10564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594490" y="3209778"/>
            <a:ext cx="1031826" cy="10564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5192059" y="4765527"/>
            <a:ext cx="3067025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5283340" y="4779070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5654579" y="476711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6062840" y="476711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6422880" y="476711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5192059" y="4259859"/>
            <a:ext cx="3067025" cy="1264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6736088" y="4779070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107327" y="476711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515588" y="476711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875628" y="4767114"/>
            <a:ext cx="203436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 70"/>
          <p:cNvSpPr/>
          <p:nvPr/>
        </p:nvSpPr>
        <p:spPr>
          <a:xfrm>
            <a:off x="5159328" y="4278837"/>
            <a:ext cx="97927" cy="473337"/>
          </a:xfrm>
          <a:custGeom>
            <a:avLst/>
            <a:gdLst>
              <a:gd name="connsiteX0" fmla="*/ 43031 w 97927"/>
              <a:gd name="connsiteY0" fmla="*/ 0 h 473337"/>
              <a:gd name="connsiteX1" fmla="*/ 10758 w 97927"/>
              <a:gd name="connsiteY1" fmla="*/ 86062 h 473337"/>
              <a:gd name="connsiteX2" fmla="*/ 0 w 97927"/>
              <a:gd name="connsiteY2" fmla="*/ 129092 h 473337"/>
              <a:gd name="connsiteX3" fmla="*/ 10758 w 97927"/>
              <a:gd name="connsiteY3" fmla="*/ 204396 h 473337"/>
              <a:gd name="connsiteX4" fmla="*/ 75304 w 97927"/>
              <a:gd name="connsiteY4" fmla="*/ 290457 h 473337"/>
              <a:gd name="connsiteX5" fmla="*/ 96819 w 97927"/>
              <a:gd name="connsiteY5" fmla="*/ 355003 h 473337"/>
              <a:gd name="connsiteX6" fmla="*/ 86061 w 97927"/>
              <a:gd name="connsiteY6" fmla="*/ 398033 h 473337"/>
              <a:gd name="connsiteX7" fmla="*/ 75304 w 97927"/>
              <a:gd name="connsiteY7" fmla="*/ 430306 h 473337"/>
              <a:gd name="connsiteX8" fmla="*/ 53788 w 97927"/>
              <a:gd name="connsiteY8" fmla="*/ 451822 h 473337"/>
              <a:gd name="connsiteX9" fmla="*/ 32273 w 97927"/>
              <a:gd name="connsiteY9" fmla="*/ 473337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27" h="473337">
                <a:moveTo>
                  <a:pt x="43031" y="0"/>
                </a:moveTo>
                <a:cubicBezTo>
                  <a:pt x="31666" y="28413"/>
                  <a:pt x="19189" y="56553"/>
                  <a:pt x="10758" y="86062"/>
                </a:cubicBezTo>
                <a:cubicBezTo>
                  <a:pt x="6696" y="100278"/>
                  <a:pt x="3586" y="114749"/>
                  <a:pt x="0" y="129092"/>
                </a:cubicBezTo>
                <a:cubicBezTo>
                  <a:pt x="3586" y="154193"/>
                  <a:pt x="1656" y="180730"/>
                  <a:pt x="10758" y="204396"/>
                </a:cubicBezTo>
                <a:cubicBezTo>
                  <a:pt x="25964" y="243933"/>
                  <a:pt x="48623" y="263778"/>
                  <a:pt x="75304" y="290457"/>
                </a:cubicBezTo>
                <a:lnTo>
                  <a:pt x="96819" y="355003"/>
                </a:lnTo>
                <a:cubicBezTo>
                  <a:pt x="101494" y="369029"/>
                  <a:pt x="90123" y="383817"/>
                  <a:pt x="86061" y="398033"/>
                </a:cubicBezTo>
                <a:cubicBezTo>
                  <a:pt x="82946" y="408936"/>
                  <a:pt x="81138" y="420582"/>
                  <a:pt x="75304" y="430306"/>
                </a:cubicBezTo>
                <a:cubicBezTo>
                  <a:pt x="70086" y="439003"/>
                  <a:pt x="60960" y="444650"/>
                  <a:pt x="53788" y="451822"/>
                </a:cubicBezTo>
                <a:lnTo>
                  <a:pt x="32273" y="47333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8179640" y="4279939"/>
            <a:ext cx="97927" cy="473337"/>
          </a:xfrm>
          <a:custGeom>
            <a:avLst/>
            <a:gdLst>
              <a:gd name="connsiteX0" fmla="*/ 43031 w 97927"/>
              <a:gd name="connsiteY0" fmla="*/ 0 h 473337"/>
              <a:gd name="connsiteX1" fmla="*/ 10758 w 97927"/>
              <a:gd name="connsiteY1" fmla="*/ 86062 h 473337"/>
              <a:gd name="connsiteX2" fmla="*/ 0 w 97927"/>
              <a:gd name="connsiteY2" fmla="*/ 129092 h 473337"/>
              <a:gd name="connsiteX3" fmla="*/ 10758 w 97927"/>
              <a:gd name="connsiteY3" fmla="*/ 204396 h 473337"/>
              <a:gd name="connsiteX4" fmla="*/ 75304 w 97927"/>
              <a:gd name="connsiteY4" fmla="*/ 290457 h 473337"/>
              <a:gd name="connsiteX5" fmla="*/ 96819 w 97927"/>
              <a:gd name="connsiteY5" fmla="*/ 355003 h 473337"/>
              <a:gd name="connsiteX6" fmla="*/ 86061 w 97927"/>
              <a:gd name="connsiteY6" fmla="*/ 398033 h 473337"/>
              <a:gd name="connsiteX7" fmla="*/ 75304 w 97927"/>
              <a:gd name="connsiteY7" fmla="*/ 430306 h 473337"/>
              <a:gd name="connsiteX8" fmla="*/ 53788 w 97927"/>
              <a:gd name="connsiteY8" fmla="*/ 451822 h 473337"/>
              <a:gd name="connsiteX9" fmla="*/ 32273 w 97927"/>
              <a:gd name="connsiteY9" fmla="*/ 473337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27" h="473337">
                <a:moveTo>
                  <a:pt x="43031" y="0"/>
                </a:moveTo>
                <a:cubicBezTo>
                  <a:pt x="31666" y="28413"/>
                  <a:pt x="19189" y="56553"/>
                  <a:pt x="10758" y="86062"/>
                </a:cubicBezTo>
                <a:cubicBezTo>
                  <a:pt x="6696" y="100278"/>
                  <a:pt x="3586" y="114749"/>
                  <a:pt x="0" y="129092"/>
                </a:cubicBezTo>
                <a:cubicBezTo>
                  <a:pt x="3586" y="154193"/>
                  <a:pt x="1656" y="180730"/>
                  <a:pt x="10758" y="204396"/>
                </a:cubicBezTo>
                <a:cubicBezTo>
                  <a:pt x="25964" y="243933"/>
                  <a:pt x="48623" y="263778"/>
                  <a:pt x="75304" y="290457"/>
                </a:cubicBezTo>
                <a:lnTo>
                  <a:pt x="96819" y="355003"/>
                </a:lnTo>
                <a:cubicBezTo>
                  <a:pt x="101494" y="369029"/>
                  <a:pt x="90123" y="383817"/>
                  <a:pt x="86061" y="398033"/>
                </a:cubicBezTo>
                <a:cubicBezTo>
                  <a:pt x="82946" y="408936"/>
                  <a:pt x="81138" y="420582"/>
                  <a:pt x="75304" y="430306"/>
                </a:cubicBezTo>
                <a:cubicBezTo>
                  <a:pt x="70086" y="439003"/>
                  <a:pt x="60960" y="444650"/>
                  <a:pt x="53788" y="451822"/>
                </a:cubicBezTo>
                <a:lnTo>
                  <a:pt x="32273" y="47333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 flipV="1">
            <a:off x="6626316" y="3209777"/>
            <a:ext cx="1092708" cy="10564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6"/>
          <p:cNvSpPr>
            <a:spLocks noChangeShapeType="1"/>
          </p:cNvSpPr>
          <p:nvPr/>
        </p:nvSpPr>
        <p:spPr bwMode="auto">
          <a:xfrm>
            <a:off x="6656757" y="4297437"/>
            <a:ext cx="282767" cy="4816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 flipV="1">
            <a:off x="6939524" y="4284902"/>
            <a:ext cx="269521" cy="4494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Line 6"/>
          <p:cNvSpPr>
            <a:spLocks noChangeShapeType="1"/>
          </p:cNvSpPr>
          <p:nvPr/>
        </p:nvSpPr>
        <p:spPr bwMode="auto">
          <a:xfrm flipV="1">
            <a:off x="7227796" y="3362958"/>
            <a:ext cx="982455" cy="9219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9" grpId="0" build="p" autoUpdateAnimBg="0"/>
      <p:bldP spid="1089542" grpId="0" animBg="1"/>
      <p:bldP spid="1089543" grpId="0" animBg="1"/>
      <p:bldP spid="267310" grpId="0"/>
      <p:bldP spid="52" grpId="0" animBg="1"/>
      <p:bldP spid="59" grpId="0" animBg="1"/>
      <p:bldP spid="60" grpId="0" animBg="1"/>
      <p:bldP spid="61" grpId="0" animBg="1"/>
      <p:bldP spid="66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 bwMode="white">
          <a:xfrm>
            <a:off x="1000919" y="584684"/>
            <a:ext cx="7239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第一节  平面镜成像</a:t>
            </a: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" y="1376772"/>
            <a:ext cx="4095750" cy="5635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dirty="0">
                <a:solidFill>
                  <a:srgbClr val="008000"/>
                </a:solidFill>
                <a:effectLst/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400" dirty="0" smtClean="0">
                <a:solidFill>
                  <a:srgbClr val="008000"/>
                </a:solidFill>
                <a:effectLst/>
                <a:latin typeface="幼圆" pitchFamily="49" charset="-122"/>
                <a:ea typeface="幼圆" pitchFamily="49" charset="-122"/>
              </a:rPr>
              <a:t>、单平面镜的成像特性</a:t>
            </a:r>
            <a:endParaRPr lang="zh-CN" altLang="en-US" sz="2400" dirty="0">
              <a:solidFill>
                <a:srgbClr val="008000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2266950" y="2912951"/>
            <a:ext cx="0" cy="1212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1403350" y="3063764"/>
            <a:ext cx="863600" cy="1049337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1403350" y="3063764"/>
            <a:ext cx="0" cy="1062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1416050" y="4090876"/>
            <a:ext cx="1582738" cy="1060450"/>
          </a:xfrm>
          <a:prstGeom prst="line">
            <a:avLst/>
          </a:prstGeom>
          <a:noFill/>
          <a:ln w="25400">
            <a:solidFill>
              <a:srgbClr val="FF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rot="336933" flipV="1">
            <a:off x="3022600" y="3411426"/>
            <a:ext cx="863600" cy="7366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1403350" y="3063764"/>
            <a:ext cx="1584325" cy="1062037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1393825" y="4117864"/>
            <a:ext cx="879475" cy="1049337"/>
          </a:xfrm>
          <a:custGeom>
            <a:avLst/>
            <a:gdLst/>
            <a:ahLst/>
            <a:cxnLst>
              <a:cxn ang="0">
                <a:pos x="554" y="0"/>
              </a:cxn>
              <a:cxn ang="0">
                <a:pos x="0" y="661"/>
              </a:cxn>
            </a:cxnLst>
            <a:rect l="0" t="0" r="r" b="b"/>
            <a:pathLst>
              <a:path w="554" h="661">
                <a:moveTo>
                  <a:pt x="554" y="0"/>
                </a:moveTo>
                <a:lnTo>
                  <a:pt x="0" y="661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11"/>
          <p:cNvSpPr>
            <a:spLocks/>
          </p:cNvSpPr>
          <p:nvPr/>
        </p:nvSpPr>
        <p:spPr bwMode="auto">
          <a:xfrm>
            <a:off x="2266950" y="2876439"/>
            <a:ext cx="1025525" cy="1249362"/>
          </a:xfrm>
          <a:custGeom>
            <a:avLst/>
            <a:gdLst/>
            <a:ahLst/>
            <a:cxnLst>
              <a:cxn ang="0">
                <a:pos x="0" y="787"/>
              </a:cxn>
              <a:cxn ang="0">
                <a:pos x="646" y="0"/>
              </a:cxn>
            </a:cxnLst>
            <a:rect l="0" t="0" r="r" b="b"/>
            <a:pathLst>
              <a:path w="646" h="787">
                <a:moveTo>
                  <a:pt x="0" y="787"/>
                </a:moveTo>
                <a:lnTo>
                  <a:pt x="646" y="0"/>
                </a:ln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539750" y="3973401"/>
            <a:ext cx="4108450" cy="455613"/>
            <a:chOff x="340" y="2888"/>
            <a:chExt cx="2588" cy="287"/>
          </a:xfrm>
        </p:grpSpPr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612" y="2984"/>
              <a:ext cx="19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340" y="2888"/>
              <a:ext cx="181" cy="2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 i="0">
                  <a:latin typeface="Times New Roman" pitchFamily="18" charset="0"/>
                  <a:ea typeface="宋体" charset="-122"/>
                </a:rPr>
                <a:t>M</a:t>
              </a:r>
              <a:endParaRPr lang="en-US" altLang="zh-CN" sz="18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07" y="2888"/>
              <a:ext cx="321" cy="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 i="0">
                  <a:latin typeface="Times New Roman" pitchFamily="18" charset="0"/>
                  <a:ea typeface="宋体" charset="-122"/>
                </a:rPr>
                <a:t>M</a:t>
              </a:r>
              <a:endParaRPr lang="en-US" altLang="zh-CN" sz="1800" i="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1116013" y="2760551"/>
            <a:ext cx="576262" cy="455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A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2063750" y="2516076"/>
            <a:ext cx="576263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N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322638" y="2579576"/>
            <a:ext cx="576262" cy="455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B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3803650" y="3151076"/>
            <a:ext cx="574675" cy="455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C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2133600" y="4040076"/>
            <a:ext cx="5746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O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1092200" y="3809889"/>
            <a:ext cx="574675" cy="455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D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2852738" y="4036901"/>
            <a:ext cx="72866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i="0"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1800" b="1" i="0">
                <a:latin typeface="宋体" charset="-122"/>
                <a:ea typeface="宋体" charset="-122"/>
              </a:rPr>
              <a:t>ˊ</a:t>
            </a:r>
            <a:endParaRPr lang="en-US" altLang="zh-CN" sz="1800" i="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67" name="Group 23"/>
          <p:cNvGrpSpPr>
            <a:grpSpLocks/>
          </p:cNvGrpSpPr>
          <p:nvPr/>
        </p:nvGrpSpPr>
        <p:grpSpPr bwMode="auto">
          <a:xfrm>
            <a:off x="4787900" y="2312876"/>
            <a:ext cx="3887788" cy="3205163"/>
            <a:chOff x="3016" y="1977"/>
            <a:chExt cx="2449" cy="2019"/>
          </a:xfrm>
        </p:grpSpPr>
        <p:grpSp>
          <p:nvGrpSpPr>
            <p:cNvPr id="68" name="Group 24"/>
            <p:cNvGrpSpPr>
              <a:grpSpLocks/>
            </p:cNvGrpSpPr>
            <p:nvPr/>
          </p:nvGrpSpPr>
          <p:grpSpPr bwMode="auto">
            <a:xfrm>
              <a:off x="3198" y="2205"/>
              <a:ext cx="2041" cy="1635"/>
              <a:chOff x="3198" y="2341"/>
              <a:chExt cx="2041" cy="1635"/>
            </a:xfrm>
          </p:grpSpPr>
          <p:sp>
            <p:nvSpPr>
              <p:cNvPr id="76" name="Line 25"/>
              <p:cNvSpPr>
                <a:spLocks noChangeShapeType="1"/>
              </p:cNvSpPr>
              <p:nvPr/>
            </p:nvSpPr>
            <p:spPr bwMode="auto">
              <a:xfrm>
                <a:off x="3243" y="3158"/>
                <a:ext cx="19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26"/>
              <p:cNvSpPr>
                <a:spLocks noChangeShapeType="1"/>
              </p:cNvSpPr>
              <p:nvPr/>
            </p:nvSpPr>
            <p:spPr bwMode="auto">
              <a:xfrm>
                <a:off x="4785" y="2341"/>
                <a:ext cx="0" cy="8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27"/>
              <p:cNvSpPr>
                <a:spLocks noChangeShapeType="1"/>
              </p:cNvSpPr>
              <p:nvPr/>
            </p:nvSpPr>
            <p:spPr bwMode="auto">
              <a:xfrm>
                <a:off x="4785" y="3158"/>
                <a:ext cx="0" cy="8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28"/>
              <p:cNvSpPr>
                <a:spLocks noChangeShapeType="1"/>
              </p:cNvSpPr>
              <p:nvPr/>
            </p:nvSpPr>
            <p:spPr bwMode="auto">
              <a:xfrm flipH="1">
                <a:off x="4332" y="2341"/>
                <a:ext cx="453" cy="8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29"/>
              <p:cNvSpPr>
                <a:spLocks noChangeShapeType="1"/>
              </p:cNvSpPr>
              <p:nvPr/>
            </p:nvSpPr>
            <p:spPr bwMode="auto">
              <a:xfrm flipH="1" flipV="1">
                <a:off x="3923" y="2478"/>
                <a:ext cx="409" cy="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30"/>
              <p:cNvSpPr>
                <a:spLocks noChangeShapeType="1"/>
              </p:cNvSpPr>
              <p:nvPr/>
            </p:nvSpPr>
            <p:spPr bwMode="auto">
              <a:xfrm>
                <a:off x="4332" y="3158"/>
                <a:ext cx="453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31"/>
              <p:cNvSpPr>
                <a:spLocks noChangeShapeType="1"/>
              </p:cNvSpPr>
              <p:nvPr/>
            </p:nvSpPr>
            <p:spPr bwMode="auto">
              <a:xfrm flipV="1">
                <a:off x="3787" y="2341"/>
                <a:ext cx="998" cy="8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635" cy="4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3833" y="3158"/>
                <a:ext cx="952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3016" y="2946"/>
              <a:ext cx="25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>
                  <a:latin typeface="Times New Roman" pitchFamily="18" charset="0"/>
                  <a:ea typeface="宋体" charset="-122"/>
                </a:rPr>
                <a:t>M</a:t>
              </a:r>
            </a:p>
          </p:txBody>
        </p:sp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5207" y="2908"/>
              <a:ext cx="25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 dirty="0">
                  <a:latin typeface="Times New Roman" pitchFamily="18" charset="0"/>
                  <a:ea typeface="宋体" charset="-122"/>
                </a:rPr>
                <a:t>M</a:t>
              </a:r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4818" y="1977"/>
              <a:ext cx="39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0">
                  <a:latin typeface="Times New Roman" pitchFamily="18" charset="0"/>
                  <a:ea typeface="宋体" charset="-122"/>
                </a:rPr>
                <a:t>′</a:t>
              </a:r>
            </a:p>
          </p:txBody>
        </p:sp>
        <p:sp>
          <p:nvSpPr>
            <p:cNvPr id="72" name="Text Box 37"/>
            <p:cNvSpPr txBox="1">
              <a:spLocks noChangeArrowheads="1"/>
            </p:cNvSpPr>
            <p:nvPr/>
          </p:nvSpPr>
          <p:spPr bwMode="auto">
            <a:xfrm>
              <a:off x="4150" y="2976"/>
              <a:ext cx="2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>
                  <a:latin typeface="Times New Roman" pitchFamily="18" charset="0"/>
                  <a:ea typeface="宋体" charset="-122"/>
                </a:rPr>
                <a:t>O</a:t>
              </a: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3638" y="3020"/>
              <a:ext cx="39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>
                  <a:latin typeface="Times New Roman" pitchFamily="18" charset="0"/>
                  <a:ea typeface="宋体" charset="-122"/>
                </a:rPr>
                <a:t>O</a:t>
              </a:r>
              <a:r>
                <a:rPr lang="en-US" altLang="zh-CN" sz="2000" b="1" i="0">
                  <a:latin typeface="Times New Roman" pitchFamily="18" charset="0"/>
                  <a:ea typeface="宋体" charset="-122"/>
                </a:rPr>
                <a:t>′</a:t>
              </a:r>
            </a:p>
          </p:txBody>
        </p:sp>
        <p:sp>
          <p:nvSpPr>
            <p:cNvPr id="74" name="Text Box 39"/>
            <p:cNvSpPr txBox="1">
              <a:spLocks noChangeArrowheads="1"/>
            </p:cNvSpPr>
            <p:nvPr/>
          </p:nvSpPr>
          <p:spPr bwMode="auto">
            <a:xfrm>
              <a:off x="4818" y="2975"/>
              <a:ext cx="2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75" name="Text Box 40"/>
            <p:cNvSpPr txBox="1">
              <a:spLocks noChangeArrowheads="1"/>
            </p:cNvSpPr>
            <p:nvPr/>
          </p:nvSpPr>
          <p:spPr bwMode="auto">
            <a:xfrm>
              <a:off x="4772" y="3746"/>
              <a:ext cx="2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0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</p:grpSp>
      <p:sp>
        <p:nvSpPr>
          <p:cNvPr id="85" name="Freeform 41"/>
          <p:cNvSpPr>
            <a:spLocks/>
          </p:cNvSpPr>
          <p:nvPr/>
        </p:nvSpPr>
        <p:spPr bwMode="auto">
          <a:xfrm>
            <a:off x="1397000" y="4117864"/>
            <a:ext cx="1588" cy="1044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8"/>
              </a:cxn>
            </a:cxnLst>
            <a:rect l="0" t="0" r="r" b="b"/>
            <a:pathLst>
              <a:path w="1" h="658">
                <a:moveTo>
                  <a:pt x="0" y="0"/>
                </a:moveTo>
                <a:lnTo>
                  <a:pt x="0" y="658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00467"/>
              </p:ext>
            </p:extLst>
          </p:nvPr>
        </p:nvGraphicFramePr>
        <p:xfrm>
          <a:off x="1066800" y="5179901"/>
          <a:ext cx="317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6" name="Equation" r:id="rId3" imgW="177480" imgH="164880" progId="Equation.3">
                  <p:embed/>
                </p:oleObj>
              </mc:Choice>
              <mc:Fallback>
                <p:oleObj name="Equation" r:id="rId3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79901"/>
                        <a:ext cx="317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Freeform 43"/>
          <p:cNvSpPr>
            <a:spLocks/>
          </p:cNvSpPr>
          <p:nvPr/>
        </p:nvSpPr>
        <p:spPr bwMode="auto">
          <a:xfrm>
            <a:off x="7620222" y="2690929"/>
            <a:ext cx="45719" cy="12862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8"/>
              </a:cxn>
            </a:cxnLst>
            <a:rect l="0" t="0" r="r" b="b"/>
            <a:pathLst>
              <a:path w="1" h="658">
                <a:moveTo>
                  <a:pt x="0" y="0"/>
                </a:moveTo>
                <a:lnTo>
                  <a:pt x="0" y="658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2530476" y="5337212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实物成虚像，虚物成实像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58800" y="6093296"/>
            <a:ext cx="8458200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8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8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8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8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8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平面镜是光学系统中最 简单而且也是唯一能成</a:t>
            </a:r>
            <a:r>
              <a:rPr lang="zh-CN" altLang="en-US" sz="2200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完善像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的光学元件。</a:t>
            </a: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5076825" y="3179650"/>
            <a:ext cx="1008062" cy="788989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Line 9"/>
          <p:cNvSpPr>
            <a:spLocks noChangeShapeType="1"/>
          </p:cNvSpPr>
          <p:nvPr/>
        </p:nvSpPr>
        <p:spPr bwMode="auto">
          <a:xfrm>
            <a:off x="6227763" y="2906602"/>
            <a:ext cx="649287" cy="1062037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 flipH="1">
            <a:off x="6084886" y="3973401"/>
            <a:ext cx="1563687" cy="1346200"/>
          </a:xfrm>
          <a:custGeom>
            <a:avLst/>
            <a:gdLst/>
            <a:ahLst/>
            <a:cxnLst>
              <a:cxn ang="0">
                <a:pos x="554" y="0"/>
              </a:cxn>
              <a:cxn ang="0">
                <a:pos x="0" y="661"/>
              </a:cxn>
            </a:cxnLst>
            <a:rect l="0" t="0" r="r" b="b"/>
            <a:pathLst>
              <a:path w="554" h="661">
                <a:moveTo>
                  <a:pt x="554" y="0"/>
                </a:moveTo>
                <a:lnTo>
                  <a:pt x="0" y="661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10"/>
          <p:cNvSpPr>
            <a:spLocks/>
          </p:cNvSpPr>
          <p:nvPr/>
        </p:nvSpPr>
        <p:spPr bwMode="auto">
          <a:xfrm flipH="1">
            <a:off x="6877051" y="3991013"/>
            <a:ext cx="719137" cy="1276202"/>
          </a:xfrm>
          <a:custGeom>
            <a:avLst/>
            <a:gdLst/>
            <a:ahLst/>
            <a:cxnLst>
              <a:cxn ang="0">
                <a:pos x="554" y="0"/>
              </a:cxn>
              <a:cxn ang="0">
                <a:pos x="0" y="661"/>
              </a:cxn>
            </a:cxnLst>
            <a:rect l="0" t="0" r="r" b="b"/>
            <a:pathLst>
              <a:path w="554" h="661">
                <a:moveTo>
                  <a:pt x="554" y="0"/>
                </a:moveTo>
                <a:lnTo>
                  <a:pt x="0" y="661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41"/>
          <p:cNvSpPr>
            <a:spLocks/>
          </p:cNvSpPr>
          <p:nvPr/>
        </p:nvSpPr>
        <p:spPr bwMode="auto">
          <a:xfrm>
            <a:off x="7597363" y="3968638"/>
            <a:ext cx="45719" cy="12985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8"/>
              </a:cxn>
            </a:cxnLst>
            <a:rect l="0" t="0" r="r" b="b"/>
            <a:pathLst>
              <a:path w="1" h="658">
                <a:moveTo>
                  <a:pt x="0" y="0"/>
                </a:moveTo>
                <a:lnTo>
                  <a:pt x="0" y="658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11"/>
          <p:cNvSpPr>
            <a:spLocks/>
          </p:cNvSpPr>
          <p:nvPr/>
        </p:nvSpPr>
        <p:spPr bwMode="auto">
          <a:xfrm>
            <a:off x="6039643" y="2709751"/>
            <a:ext cx="1535907" cy="1270393"/>
          </a:xfrm>
          <a:custGeom>
            <a:avLst/>
            <a:gdLst/>
            <a:ahLst/>
            <a:cxnLst>
              <a:cxn ang="0">
                <a:pos x="0" y="787"/>
              </a:cxn>
              <a:cxn ang="0">
                <a:pos x="646" y="0"/>
              </a:cxn>
            </a:cxnLst>
            <a:rect l="0" t="0" r="r" b="b"/>
            <a:pathLst>
              <a:path w="646" h="787">
                <a:moveTo>
                  <a:pt x="0" y="787"/>
                </a:moveTo>
                <a:lnTo>
                  <a:pt x="646" y="0"/>
                </a:ln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11"/>
          <p:cNvSpPr>
            <a:spLocks/>
          </p:cNvSpPr>
          <p:nvPr/>
        </p:nvSpPr>
        <p:spPr bwMode="auto">
          <a:xfrm>
            <a:off x="6889173" y="2760551"/>
            <a:ext cx="686377" cy="1216646"/>
          </a:xfrm>
          <a:custGeom>
            <a:avLst/>
            <a:gdLst/>
            <a:ahLst/>
            <a:cxnLst>
              <a:cxn ang="0">
                <a:pos x="0" y="787"/>
              </a:cxn>
              <a:cxn ang="0">
                <a:pos x="646" y="0"/>
              </a:cxn>
            </a:cxnLst>
            <a:rect l="0" t="0" r="r" b="b"/>
            <a:pathLst>
              <a:path w="646" h="787">
                <a:moveTo>
                  <a:pt x="0" y="787"/>
                </a:moveTo>
                <a:lnTo>
                  <a:pt x="646" y="0"/>
                </a:ln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43"/>
          <p:cNvSpPr>
            <a:spLocks/>
          </p:cNvSpPr>
          <p:nvPr/>
        </p:nvSpPr>
        <p:spPr bwMode="auto">
          <a:xfrm>
            <a:off x="1414463" y="3084401"/>
            <a:ext cx="1587" cy="1044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8"/>
              </a:cxn>
            </a:cxnLst>
            <a:rect l="0" t="0" r="r" b="b"/>
            <a:pathLst>
              <a:path w="1" h="658">
                <a:moveTo>
                  <a:pt x="0" y="0"/>
                </a:moveTo>
                <a:lnTo>
                  <a:pt x="0" y="658"/>
                </a:lnTo>
              </a:path>
            </a:pathLst>
          </a:custGeom>
          <a:noFill/>
          <a:ln w="25400" cap="flat">
            <a:solidFill>
              <a:srgbClr val="FF0066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85" grpId="0" animBg="1"/>
      <p:bldP spid="87" grpId="0" animBg="1"/>
      <p:bldP spid="88" grpId="0"/>
      <p:bldP spid="89" grpId="0"/>
      <p:bldP spid="47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816702"/>
            <a:ext cx="8748713" cy="7032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5" y="1019692"/>
            <a:ext cx="3780421" cy="153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816676"/>
            <a:ext cx="2578662" cy="193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62" y="832642"/>
            <a:ext cx="2231930" cy="190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99777" y="3044132"/>
            <a:ext cx="54726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成像性质：</a:t>
            </a:r>
            <a:endParaRPr lang="en-US" altLang="zh-CN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①</a:t>
            </a:r>
            <a:r>
              <a:rPr lang="en-US" altLang="zh-CN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成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完善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像；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② 物像对称，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虚实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相反，像正立且与物大小相等，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像和物对称于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平面镜，这种成像关系叫镜像。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物（左手坐标系），像（右手坐标系）</a:t>
            </a:r>
            <a:endParaRPr lang="zh-CN" altLang="en-US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589240"/>
            <a:ext cx="8340240" cy="943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平面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反射镜系统与共轴球面系统组合后，可以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改变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共轴球面系统的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方向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，但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不</a:t>
            </a:r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影响像的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清晰度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不</a:t>
            </a:r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改变像的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大小和</a:t>
            </a:r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形状。</a:t>
            </a:r>
            <a:endParaRPr lang="zh-CN" altLang="en-US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209046" y="3516978"/>
            <a:ext cx="0" cy="1964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7212880" y="3586827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200292" y="3766847"/>
            <a:ext cx="114306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212880" y="3935675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212880" y="4106391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200292" y="4286411"/>
            <a:ext cx="114306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212880" y="4455239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212880" y="4610447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200292" y="4790467"/>
            <a:ext cx="114306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212880" y="4959295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212880" y="5114503"/>
            <a:ext cx="101718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00292" y="5294523"/>
            <a:ext cx="114306" cy="6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4455239"/>
            <a:ext cx="1412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00292" y="4455239"/>
            <a:ext cx="141291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544" name="直接箭头连接符 236543"/>
          <p:cNvCxnSpPr/>
          <p:nvPr/>
        </p:nvCxnSpPr>
        <p:spPr>
          <a:xfrm>
            <a:off x="6120172" y="4455239"/>
            <a:ext cx="382419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131793" y="4033454"/>
            <a:ext cx="0" cy="43139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871381" y="4456202"/>
            <a:ext cx="260412" cy="35165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550" name="TextBox 236549"/>
          <p:cNvSpPr txBox="1"/>
          <p:nvPr/>
        </p:nvSpPr>
        <p:spPr>
          <a:xfrm>
            <a:off x="6408204" y="4106391"/>
            <a:ext cx="2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2385" y="4745171"/>
            <a:ext cx="2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8356" y="3601268"/>
            <a:ext cx="2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06229" y="4129045"/>
            <a:ext cx="2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7812684" y="4442956"/>
            <a:ext cx="381777" cy="96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8206082" y="4021171"/>
            <a:ext cx="0" cy="43139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7945670" y="4443919"/>
            <a:ext cx="260412" cy="351656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76356" y="4083749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zˊ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6674" y="4732888"/>
            <a:ext cx="4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xˊ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2645" y="3651701"/>
            <a:ext cx="5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yˊ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72400" y="4155757"/>
            <a:ext cx="4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oˊ</a:t>
            </a:r>
            <a:endParaRPr lang="zh-CN" altLang="en-US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50629</TotalTime>
  <Words>892</Words>
  <Application>Microsoft Office PowerPoint</Application>
  <PresentationFormat>全屏显示(4:3)</PresentationFormat>
  <Paragraphs>139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黑体</vt:lpstr>
      <vt:lpstr>幼圆</vt:lpstr>
      <vt:lpstr>华文行楷</vt:lpstr>
      <vt:lpstr>Times New Roman</vt:lpstr>
      <vt:lpstr>Wingdings</vt:lpstr>
      <vt:lpstr>楷体_GB2312</vt:lpstr>
      <vt:lpstr>huzh自制</vt:lpstr>
      <vt:lpstr>Equation</vt:lpstr>
      <vt:lpstr>公式</vt:lpstr>
      <vt:lpstr>CorelDRAW</vt:lpstr>
      <vt:lpstr>PowerPoint 演示文稿</vt:lpstr>
      <vt:lpstr>光学系统：     1、共轴球面系统     2、平面镜棱镜系统 共轴球面系统：     优点：轴上点，过光轴平面内，垂直与光轴     缺点：不能弯曲等。  平面镜棱镜系统有哪些优点呢？与共轴球面系统组合又有哪些优点呢？</vt:lpstr>
      <vt:lpstr>平面镜棱镜系统在光学仪器中应用：</vt:lpstr>
      <vt:lpstr>PowerPoint 演示文稿</vt:lpstr>
      <vt:lpstr>PowerPoint 演示文稿</vt:lpstr>
      <vt:lpstr>目 录   Contents</vt:lpstr>
      <vt:lpstr>PowerPoint 演示文稿</vt:lpstr>
      <vt:lpstr>一、单平面镜的成像特性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三、双平面镜成像</vt:lpstr>
      <vt:lpstr>三、双平面镜成像</vt:lpstr>
      <vt:lpstr>三、双平面镜成像</vt:lpstr>
      <vt:lpstr>三、双平面镜成像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dell</cp:lastModifiedBy>
  <cp:revision>1536</cp:revision>
  <dcterms:created xsi:type="dcterms:W3CDTF">2002-06-10T15:44:58Z</dcterms:created>
  <dcterms:modified xsi:type="dcterms:W3CDTF">2016-04-05T01:17:54Z</dcterms:modified>
</cp:coreProperties>
</file>