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51" r:id="rId1"/>
  </p:sldMasterIdLst>
  <p:notesMasterIdLst>
    <p:notesMasterId r:id="rId53"/>
  </p:notesMasterIdLst>
  <p:handoutMasterIdLst>
    <p:handoutMasterId r:id="rId54"/>
  </p:handoutMasterIdLst>
  <p:sldIdLst>
    <p:sldId id="256" r:id="rId2"/>
    <p:sldId id="1360" r:id="rId3"/>
    <p:sldId id="1361" r:id="rId4"/>
    <p:sldId id="1362" r:id="rId5"/>
    <p:sldId id="1363" r:id="rId6"/>
    <p:sldId id="1364" r:id="rId7"/>
    <p:sldId id="1365" r:id="rId8"/>
    <p:sldId id="1366" r:id="rId9"/>
    <p:sldId id="1367" r:id="rId10"/>
    <p:sldId id="1315" r:id="rId11"/>
    <p:sldId id="1316" r:id="rId12"/>
    <p:sldId id="1317" r:id="rId13"/>
    <p:sldId id="1327" r:id="rId14"/>
    <p:sldId id="1318" r:id="rId15"/>
    <p:sldId id="1099" r:id="rId16"/>
    <p:sldId id="1326" r:id="rId17"/>
    <p:sldId id="1239" r:id="rId18"/>
    <p:sldId id="1359" r:id="rId19"/>
    <p:sldId id="1353" r:id="rId20"/>
    <p:sldId id="1332" r:id="rId21"/>
    <p:sldId id="1333" r:id="rId22"/>
    <p:sldId id="1334" r:id="rId23"/>
    <p:sldId id="1335" r:id="rId24"/>
    <p:sldId id="1338" r:id="rId25"/>
    <p:sldId id="1370" r:id="rId26"/>
    <p:sldId id="1339" r:id="rId27"/>
    <p:sldId id="1368" r:id="rId28"/>
    <p:sldId id="1369" r:id="rId29"/>
    <p:sldId id="1371" r:id="rId30"/>
    <p:sldId id="1372" r:id="rId31"/>
    <p:sldId id="1342" r:id="rId32"/>
    <p:sldId id="1343" r:id="rId33"/>
    <p:sldId id="1248" r:id="rId34"/>
    <p:sldId id="1373" r:id="rId35"/>
    <p:sldId id="1249" r:id="rId36"/>
    <p:sldId id="1346" r:id="rId37"/>
    <p:sldId id="1250" r:id="rId38"/>
    <p:sldId id="1348" r:id="rId39"/>
    <p:sldId id="1349" r:id="rId40"/>
    <p:sldId id="1354" r:id="rId41"/>
    <p:sldId id="1355" r:id="rId42"/>
    <p:sldId id="1374" r:id="rId43"/>
    <p:sldId id="1376" r:id="rId44"/>
    <p:sldId id="1377" r:id="rId45"/>
    <p:sldId id="1379" r:id="rId46"/>
    <p:sldId id="1380" r:id="rId47"/>
    <p:sldId id="1378" r:id="rId48"/>
    <p:sldId id="1381" r:id="rId49"/>
    <p:sldId id="1382" r:id="rId50"/>
    <p:sldId id="1319" r:id="rId51"/>
    <p:sldId id="1358" r:id="rId52"/>
  </p:sldIdLst>
  <p:sldSz cx="9144000" cy="6858000" type="screen4x3"/>
  <p:notesSz cx="6815138" cy="9942513"/>
  <p:embeddedFontLst>
    <p:embeddedFont>
      <p:font typeface="幼圆" pitchFamily="49" charset="-122"/>
      <p:regular r:id="rId55"/>
    </p:embeddedFont>
    <p:embeddedFont>
      <p:font typeface="楷体_GB2312" pitchFamily="49" charset="-122"/>
      <p:regular r:id="rId56"/>
    </p:embeddedFont>
    <p:embeddedFont>
      <p:font typeface="黑体" pitchFamily="2" charset="-122"/>
      <p:regular r:id="rId57"/>
    </p:embeddedFont>
    <p:embeddedFont>
      <p:font typeface="华文行楷" pitchFamily="2" charset="-122"/>
      <p:regular r:id="rId58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FFFF"/>
    <a:srgbClr val="000099"/>
    <a:srgbClr val="008000"/>
    <a:srgbClr val="CCECFF"/>
    <a:srgbClr val="0049C0"/>
    <a:srgbClr val="FCF6C8"/>
    <a:srgbClr val="0A00C8"/>
    <a:srgbClr val="C8C5FF"/>
    <a:srgbClr val="14AC43"/>
    <a:srgbClr val="66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831" autoAdjust="0"/>
    <p:restoredTop sz="99259" autoAdjust="0"/>
  </p:normalViewPr>
  <p:slideViewPr>
    <p:cSldViewPr>
      <p:cViewPr varScale="1">
        <p:scale>
          <a:sx n="72" d="100"/>
          <a:sy n="72" d="100"/>
        </p:scale>
        <p:origin x="-4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70" y="-96"/>
      </p:cViewPr>
      <p:guideLst>
        <p:guide orient="horz" pos="3132"/>
        <p:guide pos="214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23.wmf"/><Relationship Id="rId4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3430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>
            <a:prstTxWarp prst="textNoShape">
              <a:avLst/>
            </a:prstTxWarp>
          </a:bodyPr>
          <a:lstStyle>
            <a:lvl1pPr defTabSz="957613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1709" y="0"/>
            <a:ext cx="2953430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>
            <a:prstTxWarp prst="textNoShape">
              <a:avLst/>
            </a:prstTxWarp>
          </a:bodyPr>
          <a:lstStyle>
            <a:lvl1pPr algn="r" defTabSz="957613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928"/>
            <a:ext cx="2953430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>
            <a:prstTxWarp prst="textNoShape">
              <a:avLst/>
            </a:prstTxWarp>
          </a:bodyPr>
          <a:lstStyle>
            <a:lvl1pPr defTabSz="957613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1709" y="9445928"/>
            <a:ext cx="2953430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>
            <a:prstTxWarp prst="textNoShape">
              <a:avLst/>
            </a:prstTxWarp>
          </a:bodyPr>
          <a:lstStyle>
            <a:lvl1pPr algn="r" defTabSz="957613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fld id="{E82D5614-D39B-4B99-853C-A91C559F0C8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14725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3430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>
            <a:prstTxWarp prst="textNoShape">
              <a:avLst/>
            </a:prstTxWarp>
          </a:bodyPr>
          <a:lstStyle>
            <a:lvl1pPr defTabSz="957613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1709" y="0"/>
            <a:ext cx="2953430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>
            <a:prstTxWarp prst="textNoShape">
              <a:avLst/>
            </a:prstTxWarp>
          </a:bodyPr>
          <a:lstStyle>
            <a:lvl1pPr algn="r" defTabSz="957613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3925" y="746125"/>
            <a:ext cx="4967288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279" y="4722192"/>
            <a:ext cx="4998581" cy="447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53430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>
            <a:prstTxWarp prst="textNoShape">
              <a:avLst/>
            </a:prstTxWarp>
          </a:bodyPr>
          <a:lstStyle>
            <a:lvl1pPr defTabSz="957613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1709" y="9445928"/>
            <a:ext cx="2953430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>
            <a:prstTxWarp prst="textNoShape">
              <a:avLst/>
            </a:prstTxWarp>
          </a:bodyPr>
          <a:lstStyle>
            <a:lvl1pPr algn="r" defTabSz="957613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fld id="{87353EA9-CE78-461F-A9AB-4A1A8E570AA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53011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ED97B5-74A2-4D31-84A4-1744B6D59277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67288" cy="3727450"/>
          </a:xfrm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6A0ADC-49E1-4A85-B905-920D99B2D017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67288" cy="3727450"/>
          </a:xfrm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686" y="4722694"/>
            <a:ext cx="4997768" cy="4474131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6A0ADC-49E1-4A85-B905-920D99B2D017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67288" cy="3727450"/>
          </a:xfrm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686" y="4722694"/>
            <a:ext cx="4997768" cy="4474131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9427" name="Picture 1027" descr="新主楼2"/>
          <p:cNvPicPr>
            <a:picLocks noChangeAspect="1" noChangeArrowheads="1"/>
          </p:cNvPicPr>
          <p:nvPr userDrawn="1"/>
        </p:nvPicPr>
        <p:blipFill>
          <a:blip r:embed="rId2">
            <a:lum bright="42000" contrast="-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81075"/>
            <a:ext cx="9144000" cy="587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88140" name="Rectangle 4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日期</a:t>
            </a:r>
          </a:p>
        </p:txBody>
      </p:sp>
      <p:sp>
        <p:nvSpPr>
          <p:cNvPr id="388141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88142" name="Rectangle 4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C647CEDE-4CDA-4B30-9A52-A8911FA246CC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999424" name="Picture 1024" descr="Beihang-logo-尾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720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99425" name="Picture 1025" descr="Beihang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99426" name="Text Box 1026"/>
          <p:cNvSpPr txBox="1">
            <a:spLocks noChangeArrowheads="1"/>
          </p:cNvSpPr>
          <p:nvPr userDrawn="1"/>
        </p:nvSpPr>
        <p:spPr bwMode="auto">
          <a:xfrm>
            <a:off x="4751388" y="188913"/>
            <a:ext cx="4214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altLang="zh-CN" sz="28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-9316" y="981074"/>
            <a:ext cx="9144000" cy="5876925"/>
          </a:xfrm>
          <a:prstGeom prst="rect">
            <a:avLst/>
          </a:prstGeom>
          <a:solidFill>
            <a:schemeClr val="bg1"/>
          </a:soli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4" name="Picture 1026" descr="Beihang-logo-尾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9316" y="6633187"/>
            <a:ext cx="9162124" cy="252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D8DA99-09EC-4B55-A88F-31727EEDA1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3646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8625" y="620713"/>
            <a:ext cx="2185988" cy="55102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15900" y="620713"/>
            <a:ext cx="6410325" cy="55102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B2EAE6-772F-4044-A720-A7B2F83734A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3794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75B14-82A4-4585-9897-479A3514943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8902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902A9-225C-4782-B00D-CEEDB11552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1162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6363"/>
            <a:ext cx="40386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6363"/>
            <a:ext cx="40386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DB501-6FD5-490A-AA11-D000FB0F3B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7702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03D038-ABD9-4B28-81C2-BB332DD05E5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0566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9FAA8-CA5C-4897-A6E8-A48A2EECC5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0809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B6CCBF-49F6-4FAE-893B-0B71D15B3E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854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D6EE47-0D54-4D67-870E-FB373A1CB72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594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261C4E-A83A-4BFA-833A-E443C41E72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6054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858" name="Picture 1026" descr="Beihang-logo-尾部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47925" y="0"/>
            <a:ext cx="66960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711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215900" y="620713"/>
            <a:ext cx="87487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8711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6363"/>
            <a:ext cx="8229600" cy="475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87116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387117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387118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37288"/>
            <a:ext cx="1954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 b="1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宋体" charset="-122"/>
              </a:defRPr>
            </a:lvl1pPr>
          </a:lstStyle>
          <a:p>
            <a:fld id="{7320F960-5C4B-425C-8C3B-2B5089A99B6B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633859" name="Picture 1027" descr="Beihang-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1618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26" descr="Beihang-logo-尾部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229" y="6615509"/>
            <a:ext cx="9147229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5"/>
        </a:buBlip>
        <a:defRPr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8"/>
        </a:buBlip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8"/>
        </a:buBlip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8"/>
        </a:buBlip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8"/>
        </a:buBlip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8"/>
        </a:buBlip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215516" y="1808820"/>
            <a:ext cx="8640960" cy="147002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第四章   光学系统中的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光阑与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光束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限制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Subtitle 6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endParaRPr lang="en-US" sz="2400" dirty="0"/>
          </a:p>
          <a:p>
            <a:pPr marL="0" indent="0" algn="ctr">
              <a:lnSpc>
                <a:spcPct val="125000"/>
              </a:lnSpc>
              <a:buNone/>
            </a:pPr>
            <a:r>
              <a:rPr lang="zh-CN" altLang="en-US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冯丽爽 </a:t>
            </a:r>
            <a:r>
              <a:rPr lang="en-US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博士 </a:t>
            </a:r>
            <a:endParaRPr lang="en-US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0" indent="0" algn="ctr">
              <a:lnSpc>
                <a:spcPct val="125000"/>
              </a:lnSpc>
              <a:buNone/>
            </a:pPr>
            <a:r>
              <a:rPr lang="zh-CN" altLang="en-US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仪器科学与光电工程学院光电工程系</a:t>
            </a:r>
            <a:endParaRPr lang="en-US" altLang="zh-CN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0" indent="0" algn="ctr">
              <a:lnSpc>
                <a:spcPct val="125000"/>
              </a:lnSpc>
              <a:buNone/>
            </a:pPr>
            <a:r>
              <a:rPr lang="zh-CN" altLang="en-US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北京航空航天大学</a:t>
            </a:r>
            <a:endParaRPr lang="en-US" altLang="zh-CN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0" indent="0" algn="ctr">
              <a:lnSpc>
                <a:spcPct val="125000"/>
              </a:lnSpc>
              <a:buNone/>
            </a:pPr>
            <a:endParaRPr lang="en-US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7964" y="6639163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2014</a:t>
            </a:r>
            <a:r>
              <a:rPr lang="zh-CN" altLang="en-US" sz="1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年春</a:t>
            </a:r>
            <a:endParaRPr lang="zh-CN" altLang="en-US" sz="10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advTm="2634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6726"/>
            <a:ext cx="8435280" cy="4754562"/>
          </a:xfrm>
        </p:spPr>
        <p:txBody>
          <a:bodyPr/>
          <a:lstStyle/>
          <a:p>
            <a:endParaRPr lang="en-US" altLang="zh-CN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kern="1200" dirty="0" smtClean="0">
                <a:solidFill>
                  <a:srgbClr val="008000"/>
                </a:solidFill>
                <a:ea typeface="幼圆" pitchFamily="49" charset="-122"/>
              </a:rPr>
              <a:t>评分</a:t>
            </a:r>
            <a:r>
              <a:rPr lang="zh-CN" altLang="en-US" sz="2400" kern="1200" dirty="0">
                <a:solidFill>
                  <a:srgbClr val="008000"/>
                </a:solidFill>
                <a:ea typeface="幼圆" pitchFamily="49" charset="-122"/>
              </a:rPr>
              <a:t>指导</a:t>
            </a:r>
          </a:p>
          <a:p>
            <a:pPr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000" dirty="0">
                <a:solidFill>
                  <a:schemeClr val="accent6"/>
                </a:solidFill>
                <a:effectLst/>
                <a:latin typeface="幼圆" pitchFamily="49" charset="-122"/>
                <a:ea typeface="幼圆" pitchFamily="49" charset="-122"/>
              </a:rPr>
              <a:t>家庭作业</a:t>
            </a:r>
            <a:endParaRPr lang="en-US" altLang="zh-CN" sz="2000" dirty="0">
              <a:solidFill>
                <a:schemeClr val="accent6"/>
              </a:solidFill>
              <a:effectLst/>
              <a:latin typeface="幼圆" pitchFamily="49" charset="-122"/>
              <a:ea typeface="幼圆" pitchFamily="49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0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  </a:t>
            </a:r>
            <a:r>
              <a:rPr lang="en-US" altLang="zh-CN" sz="18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1. </a:t>
            </a:r>
            <a:r>
              <a:rPr lang="zh-CN" altLang="en-US" sz="18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刚上课时，学生将所有的家庭作业交给讲师。上课</a:t>
            </a:r>
            <a:r>
              <a:rPr lang="en-US" altLang="zh-CN" sz="18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15</a:t>
            </a:r>
            <a:r>
              <a:rPr lang="zh-CN" altLang="en-US" sz="18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钟后不再收家庭作业</a:t>
            </a:r>
            <a:r>
              <a:rPr lang="zh-CN" altLang="en-US" sz="18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。</a:t>
            </a:r>
            <a:endParaRPr lang="en-US" altLang="zh-CN" sz="1800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18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18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  2. </a:t>
            </a:r>
            <a:r>
              <a:rPr lang="zh-CN" altLang="en-US" sz="18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所有</a:t>
            </a:r>
            <a:r>
              <a:rPr lang="zh-CN" altLang="en-US" sz="18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作业按</a:t>
            </a:r>
            <a:r>
              <a:rPr lang="en-US" altLang="zh-CN" sz="18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18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到</a:t>
            </a:r>
            <a:r>
              <a:rPr lang="en-US" altLang="zh-CN" sz="18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10</a:t>
            </a:r>
            <a:r>
              <a:rPr lang="zh-CN" altLang="en-US" sz="18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给分，</a:t>
            </a:r>
            <a:r>
              <a:rPr lang="en-US" altLang="zh-CN" sz="18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18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是</a:t>
            </a:r>
            <a:r>
              <a:rPr lang="zh-CN" altLang="en-US" sz="18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最低</a:t>
            </a:r>
            <a:r>
              <a:rPr lang="zh-CN" altLang="en-US" sz="18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分</a:t>
            </a:r>
            <a:r>
              <a:rPr lang="zh-CN" altLang="en-US" sz="18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。</a:t>
            </a:r>
            <a:r>
              <a:rPr lang="en-US" altLang="zh-CN" sz="18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18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如果</a:t>
            </a:r>
            <a:r>
              <a:rPr lang="zh-CN" altLang="en-US" sz="18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看上去学生动了脑筋做作业，那就多给分。如果只是随便写写，就少给分</a:t>
            </a:r>
            <a:r>
              <a:rPr lang="zh-CN" altLang="en-US" sz="18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。</a:t>
            </a:r>
            <a:endParaRPr lang="en-US" altLang="zh-CN" sz="1800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000" dirty="0">
                <a:solidFill>
                  <a:schemeClr val="accent6"/>
                </a:solidFill>
                <a:effectLst/>
                <a:latin typeface="幼圆" pitchFamily="49" charset="-122"/>
                <a:ea typeface="幼圆" pitchFamily="49" charset="-122"/>
              </a:rPr>
              <a:t>随堂</a:t>
            </a:r>
            <a:r>
              <a:rPr lang="zh-CN" altLang="en-US" sz="2000" dirty="0" smtClean="0">
                <a:solidFill>
                  <a:schemeClr val="accent6"/>
                </a:solidFill>
                <a:effectLst/>
                <a:latin typeface="幼圆" pitchFamily="49" charset="-122"/>
                <a:ea typeface="幼圆" pitchFamily="49" charset="-122"/>
              </a:rPr>
              <a:t>测试</a:t>
            </a:r>
            <a:endParaRPr lang="en-US" altLang="zh-CN" sz="2000" dirty="0">
              <a:solidFill>
                <a:schemeClr val="accent6"/>
              </a:solidFill>
              <a:effectLst/>
              <a:latin typeface="幼圆" pitchFamily="49" charset="-122"/>
              <a:ea typeface="幼圆" pitchFamily="49" charset="-122"/>
            </a:endParaRPr>
          </a:p>
          <a:p>
            <a:pPr marL="400050" lvl="1" indent="0">
              <a:lnSpc>
                <a:spcPct val="125000"/>
              </a:lnSpc>
              <a:buNone/>
            </a:pPr>
            <a:r>
              <a:rPr lang="zh-CN" altLang="en-US" sz="18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测验是记录</a:t>
            </a:r>
            <a:r>
              <a:rPr lang="zh-CN" altLang="en-US" sz="18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出勤及评估学生学到了什么的一种方式</a:t>
            </a:r>
            <a:r>
              <a:rPr lang="zh-CN" altLang="en-US" sz="18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。</a:t>
            </a:r>
            <a:endParaRPr lang="zh-CN" altLang="en-US" sz="18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000" dirty="0">
                <a:solidFill>
                  <a:schemeClr val="accent6"/>
                </a:solidFill>
                <a:effectLst/>
                <a:latin typeface="幼圆" pitchFamily="49" charset="-122"/>
                <a:ea typeface="幼圆" pitchFamily="49" charset="-122"/>
              </a:rPr>
              <a:t>特殊</a:t>
            </a:r>
            <a:r>
              <a:rPr lang="zh-CN" altLang="en-US" sz="2000" dirty="0" smtClean="0">
                <a:solidFill>
                  <a:schemeClr val="accent6"/>
                </a:solidFill>
                <a:effectLst/>
                <a:latin typeface="幼圆" pitchFamily="49" charset="-122"/>
                <a:ea typeface="幼圆" pitchFamily="49" charset="-122"/>
              </a:rPr>
              <a:t>说明</a:t>
            </a:r>
            <a:endParaRPr lang="en-US" altLang="zh-CN" sz="2000" dirty="0" smtClean="0">
              <a:solidFill>
                <a:schemeClr val="accent6"/>
              </a:solidFill>
              <a:effectLst/>
              <a:latin typeface="幼圆" pitchFamily="49" charset="-122"/>
              <a:ea typeface="幼圆" pitchFamily="49" charset="-122"/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buNone/>
            </a:pPr>
            <a:r>
              <a:rPr lang="zh-CN" altLang="en-US" sz="18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  如果</a:t>
            </a:r>
            <a:r>
              <a:rPr lang="zh-CN" altLang="en-US" sz="18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学生没有上交应交家庭作业的</a:t>
            </a:r>
            <a:r>
              <a:rPr lang="en-US" altLang="zh-CN" sz="18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70%</a:t>
            </a:r>
            <a:r>
              <a:rPr lang="zh-CN" altLang="en-US" sz="18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及应交测验的</a:t>
            </a:r>
            <a:r>
              <a:rPr lang="en-US" altLang="zh-CN" sz="18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70%</a:t>
            </a:r>
            <a:r>
              <a:rPr lang="zh-CN" altLang="en-US" sz="18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，则本门</a:t>
            </a:r>
            <a:r>
              <a:rPr lang="zh-CN" altLang="en-US" sz="18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课平时成绩自动记作</a:t>
            </a:r>
            <a:r>
              <a:rPr lang="en-US" altLang="zh-CN" sz="18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0</a:t>
            </a:r>
            <a:r>
              <a:rPr lang="zh-CN" altLang="en-US" sz="18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分。</a:t>
            </a:r>
            <a:endParaRPr lang="zh-CN" altLang="en-US" sz="18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000" dirty="0">
                <a:solidFill>
                  <a:schemeClr val="accent6"/>
                </a:solidFill>
                <a:effectLst/>
                <a:latin typeface="幼圆" pitchFamily="49" charset="-122"/>
                <a:ea typeface="幼圆" pitchFamily="49" charset="-122"/>
              </a:rPr>
              <a:t>在期末时，算出家庭作业和测验成绩的平均分作为平时成绩。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5B14-82A4-4585-9897-479A3514943B}" type="slidenum">
              <a:rPr lang="zh-CN" altLang="en-US" smtClean="0"/>
              <a:pPr/>
              <a:t>10</a:t>
            </a:fld>
            <a:endParaRPr lang="en-US" altLang="zh-CN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748713" cy="703262"/>
          </a:xfrm>
        </p:spPr>
        <p:txBody>
          <a:bodyPr/>
          <a:lstStyle/>
          <a:p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zh-CN" altLang="en-US" sz="3200" dirty="0">
                <a:latin typeface="幼圆" pitchFamily="49" charset="-122"/>
                <a:ea typeface="幼圆" pitchFamily="49" charset="-122"/>
              </a:rPr>
              <a:t>家庭作业、测验、</a:t>
            </a:r>
            <a:r>
              <a:rPr lang="zh-CN" altLang="en-US" sz="3200" dirty="0" smtClean="0">
                <a:latin typeface="幼圆" pitchFamily="49" charset="-122"/>
                <a:ea typeface="幼圆" pitchFamily="49" charset="-122"/>
              </a:rPr>
              <a:t>评分</a:t>
            </a:r>
            <a:r>
              <a:rPr lang="zh-CN" altLang="zh-CN" sz="3200" dirty="0">
                <a:latin typeface="幼圆" pitchFamily="49" charset="-122"/>
                <a:ea typeface="幼圆" pitchFamily="49" charset="-122"/>
              </a:rPr>
              <a:t/>
            </a:r>
            <a:br>
              <a:rPr lang="zh-CN" altLang="zh-CN" sz="3200" dirty="0">
                <a:latin typeface="幼圆" pitchFamily="49" charset="-122"/>
                <a:ea typeface="幼圆" pitchFamily="49" charset="-122"/>
              </a:rPr>
            </a:br>
            <a:r>
              <a:rPr lang="en-US" altLang="zh-CN" sz="3200" dirty="0"/>
              <a:t>Homework, Quizzes, and </a:t>
            </a:r>
            <a:r>
              <a:rPr lang="en-US" altLang="zh-CN" sz="3200" dirty="0" smtClean="0"/>
              <a:t>Grading</a:t>
            </a:r>
            <a:endParaRPr lang="zh-CN" altLang="en-US" sz="3200" dirty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 bwMode="auto">
          <a:xfrm>
            <a:off x="7010400" y="6237288"/>
            <a:ext cx="1954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i="1" kern="12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楷体_GB2312" pitchFamily="49" charset="-122"/>
                <a:cs typeface="+mn-cs"/>
              </a:defRPr>
            </a:lvl9pPr>
          </a:lstStyle>
          <a:p>
            <a:fld id="{96838E2F-DF4C-46D0-9F38-7274985EB7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846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02730"/>
            <a:ext cx="8229600" cy="4754562"/>
          </a:xfrm>
        </p:spPr>
        <p:txBody>
          <a:bodyPr/>
          <a:lstStyle/>
          <a:p>
            <a:endParaRPr lang="en-US" altLang="zh-CN" sz="2400" dirty="0" smtClean="0"/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400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一次期中考试和一次期末考试</a:t>
            </a:r>
            <a:endParaRPr lang="en-US" altLang="zh-CN" sz="2400" kern="1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400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闭卷形式</a:t>
            </a:r>
            <a:endParaRPr lang="en-US" altLang="zh-CN" sz="2400" kern="1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400" kern="1200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综合成绩由平时成绩</a:t>
            </a:r>
            <a:r>
              <a:rPr lang="zh-CN" altLang="en-US" sz="2400" kern="1200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400" kern="1200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20%</a:t>
            </a:r>
            <a:r>
              <a:rPr lang="zh-CN" altLang="en-US" sz="2400" kern="1200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）、</a:t>
            </a:r>
            <a:r>
              <a:rPr lang="zh-CN" altLang="en-US" sz="2400" kern="1200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期中考试</a:t>
            </a:r>
            <a:r>
              <a:rPr lang="zh-CN" altLang="en-US" sz="2400" kern="1200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成绩</a:t>
            </a:r>
            <a:r>
              <a:rPr lang="zh-CN" altLang="en-US" sz="2400" kern="1200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400" kern="1200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20%</a:t>
            </a:r>
            <a:r>
              <a:rPr lang="zh-CN" altLang="en-US" sz="2400" kern="1200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）和</a:t>
            </a:r>
            <a:r>
              <a:rPr lang="zh-CN" altLang="en-US" sz="2400" kern="1200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期末</a:t>
            </a:r>
            <a:r>
              <a:rPr lang="zh-CN" altLang="en-US" sz="2400" kern="1200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考试成绩（</a:t>
            </a:r>
            <a:r>
              <a:rPr lang="en-US" altLang="zh-CN" sz="2400" kern="1200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60</a:t>
            </a:r>
            <a:r>
              <a:rPr lang="en-US" altLang="zh-CN" sz="2400" kern="1200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%</a:t>
            </a:r>
            <a:r>
              <a:rPr lang="zh-CN" altLang="en-US" sz="2400" kern="1200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）</a:t>
            </a:r>
            <a:r>
              <a:rPr lang="zh-CN" altLang="en-US" sz="2400" kern="1200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组成</a:t>
            </a:r>
            <a:r>
              <a:rPr lang="zh-CN" altLang="en-US" sz="2400" kern="1200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。</a:t>
            </a:r>
            <a:endParaRPr lang="en-US" altLang="zh-CN" sz="2400" kern="1200" dirty="0">
              <a:solidFill>
                <a:schemeClr val="accent6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5B14-82A4-4585-9897-479A3514943B}" type="slidenum">
              <a:rPr lang="zh-CN" altLang="en-US" smtClean="0"/>
              <a:pPr/>
              <a:t>11</a:t>
            </a:fld>
            <a:endParaRPr lang="en-US" altLang="zh-CN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748713" cy="703262"/>
          </a:xfrm>
        </p:spPr>
        <p:txBody>
          <a:bodyPr/>
          <a:lstStyle/>
          <a:p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zh-CN" altLang="en-US" sz="3200" dirty="0">
                <a:latin typeface="幼圆" pitchFamily="49" charset="-122"/>
                <a:ea typeface="幼圆" pitchFamily="49" charset="-122"/>
              </a:rPr>
              <a:t>考试</a:t>
            </a:r>
            <a:r>
              <a:rPr lang="zh-CN" altLang="en-US" sz="3200" dirty="0" smtClean="0"/>
              <a:t>  </a:t>
            </a:r>
            <a:r>
              <a:rPr lang="en-US" altLang="zh-CN" sz="3200" dirty="0"/>
              <a:t>Exams</a:t>
            </a:r>
            <a:endParaRPr lang="zh-CN" altLang="en-US" sz="3200" dirty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 bwMode="auto">
          <a:xfrm>
            <a:off x="7010400" y="6237288"/>
            <a:ext cx="1954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i="1" kern="12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楷体_GB2312" pitchFamily="49" charset="-122"/>
                <a:cs typeface="+mn-cs"/>
              </a:defRPr>
            </a:lvl9pPr>
          </a:lstStyle>
          <a:p>
            <a:fld id="{96838E2F-DF4C-46D0-9F38-7274985EB77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Rectangle 7"/>
          <p:cNvSpPr/>
          <p:nvPr/>
        </p:nvSpPr>
        <p:spPr>
          <a:xfrm>
            <a:off x="643644" y="6079358"/>
            <a:ext cx="7924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sz="3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797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Cheating Please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0" y="1556792"/>
            <a:ext cx="8399276" cy="475456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2400" dirty="0" smtClean="0"/>
              <a:t> Following actions are considered cheating:</a:t>
            </a:r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en-US" dirty="0" smtClean="0"/>
              <a:t>Submitting homework solutions which are not your own. While we encourage you to work together, your work should not be a copy of your partner's.</a:t>
            </a:r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en-US" dirty="0" smtClean="0"/>
              <a:t>Sharing results or notes during exams.</a:t>
            </a:r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en-US" dirty="0" smtClean="0"/>
              <a:t>Using notes (hardcopy or electronic) during exams.</a:t>
            </a:r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en-US" dirty="0" smtClean="0"/>
              <a:t>Continuing work on your exam after we have called for papers.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2400" dirty="0" smtClean="0"/>
              <a:t> You will receive </a:t>
            </a:r>
            <a:r>
              <a:rPr lang="en-US" sz="2400" b="1" dirty="0" smtClean="0">
                <a:solidFill>
                  <a:srgbClr val="FF0000"/>
                </a:solidFill>
              </a:rPr>
              <a:t>ZERO</a:t>
            </a:r>
            <a:r>
              <a:rPr lang="en-US" sz="2400" dirty="0" smtClean="0"/>
              <a:t> for the homework/exam and may receive </a:t>
            </a:r>
            <a:r>
              <a:rPr lang="en-US" sz="2400" b="1" dirty="0" smtClean="0">
                <a:solidFill>
                  <a:srgbClr val="FF0000"/>
                </a:solidFill>
              </a:rPr>
              <a:t>F</a:t>
            </a:r>
            <a:r>
              <a:rPr lang="en-US" sz="2400" dirty="0" smtClean="0"/>
              <a:t> for the course if found cheating.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279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 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5B14-82A4-4585-9897-479A3514943B}" type="slidenum">
              <a:rPr lang="zh-CN" altLang="en-US" smtClean="0"/>
              <a:pPr/>
              <a:t>13</a:t>
            </a:fld>
            <a:endParaRPr lang="en-US" altLang="zh-CN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892300" y="3284538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1892300" y="2168525"/>
            <a:ext cx="0" cy="111601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089400" y="1844675"/>
            <a:ext cx="0" cy="291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484688" y="1844675"/>
            <a:ext cx="0" cy="291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692525" y="3284538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H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521200" y="3284538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H’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757488" y="328453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F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781675" y="3284538"/>
            <a:ext cx="684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F’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1879600" y="2168525"/>
            <a:ext cx="224472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089400" y="2168525"/>
            <a:ext cx="3952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4521200" y="2168525"/>
            <a:ext cx="3852863" cy="277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1868488" y="2160588"/>
            <a:ext cx="2220912" cy="242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4089400" y="4581525"/>
            <a:ext cx="3952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4448175" y="4581525"/>
            <a:ext cx="4249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7832725" y="3249613"/>
            <a:ext cx="0" cy="1331912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Arc 20"/>
          <p:cNvSpPr>
            <a:spLocks/>
          </p:cNvSpPr>
          <p:nvPr/>
        </p:nvSpPr>
        <p:spPr bwMode="auto">
          <a:xfrm>
            <a:off x="4016375" y="2241550"/>
            <a:ext cx="504825" cy="208756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18602 w 43200"/>
              <a:gd name="T3" fmla="*/ 209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828"/>
                  <a:pt x="7935" y="1704"/>
                  <a:pt x="18602" y="209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828"/>
                  <a:pt x="7935" y="1704"/>
                  <a:pt x="18602" y="209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8411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8C5F-6C50-4720-A09D-05A29BBDC76A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49381" y="1412776"/>
            <a:ext cx="8229600" cy="684076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kern="12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理想光学系统</a:t>
            </a:r>
            <a:endParaRPr lang="en-US" altLang="zh-CN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656692"/>
            <a:ext cx="8748713" cy="703262"/>
          </a:xfrm>
        </p:spPr>
        <p:txBody>
          <a:bodyPr/>
          <a:lstStyle/>
          <a:p>
            <a:r>
              <a:rPr lang="zh-CN" altLang="en-US" dirty="0" smtClean="0"/>
              <a:t>前 言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 bwMode="auto">
          <a:xfrm>
            <a:off x="907200" y="1988840"/>
            <a:ext cx="8229600" cy="68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sz="2000" kern="1200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任意大的空间，以任意宽的光束都能成完善像。</a:t>
            </a:r>
            <a:endParaRPr lang="en-US" altLang="zh-CN" sz="2000" kern="1200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基点、</a:t>
            </a:r>
            <a:r>
              <a:rPr lang="zh-CN" altLang="en-US" sz="2000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基面</a:t>
            </a:r>
            <a:endParaRPr lang="en-US" altLang="zh-CN" sz="2000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sz="2000" kern="1200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物像共轭：垂轴平面</a:t>
            </a:r>
            <a:endParaRPr lang="en-US" altLang="zh-CN" sz="2000" kern="1200" dirty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内容占位符 1"/>
          <p:cNvSpPr txBox="1">
            <a:spLocks/>
          </p:cNvSpPr>
          <p:nvPr/>
        </p:nvSpPr>
        <p:spPr bwMode="auto">
          <a:xfrm>
            <a:off x="539306" y="3356992"/>
            <a:ext cx="8229600" cy="68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kern="12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实际光学系统</a:t>
            </a:r>
            <a:endParaRPr lang="en-US" altLang="zh-CN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 bwMode="auto">
          <a:xfrm>
            <a:off x="914154" y="3922204"/>
            <a:ext cx="8229600" cy="68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sz="2000" kern="1200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物有大小，面与面共轭？</a:t>
            </a:r>
            <a:endParaRPr lang="en-US" altLang="zh-CN" sz="2000" kern="1200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多少</a:t>
            </a:r>
            <a:r>
              <a:rPr lang="zh-CN" altLang="en-US" sz="2000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光能参与成像？ </a:t>
            </a:r>
            <a:endParaRPr lang="en-US" altLang="zh-CN" sz="2000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sz="2000" kern="1200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成像</a:t>
            </a:r>
            <a:r>
              <a:rPr lang="zh-CN" altLang="en-US" sz="2000" kern="1200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范围？</a:t>
            </a:r>
            <a:endParaRPr lang="en-US" altLang="zh-CN" sz="2000" kern="1200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成像光束</a:t>
            </a:r>
            <a:r>
              <a:rPr lang="zh-CN" altLang="en-US" sz="2000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限制，杂散光和轴外太远，改善成像质量</a:t>
            </a:r>
            <a:endParaRPr lang="en-US" altLang="zh-CN" sz="2000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000" kern="1200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解决光束限制问题，使实际光学系统在有限的成像空间，以有限宽的光束成满意像。</a:t>
            </a:r>
            <a:endParaRPr lang="en-US" altLang="zh-CN" sz="2000" kern="1200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888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8C5F-6C50-4720-A09D-05A29BBDC76A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664804"/>
            <a:ext cx="8229600" cy="475456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光阑</a:t>
            </a:r>
            <a:endParaRPr lang="en-US" altLang="zh-CN" kern="1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kern="1200" dirty="0">
                <a:solidFill>
                  <a:srgbClr val="00FFFF"/>
                </a:solidFill>
                <a:latin typeface="幼圆" pitchFamily="49" charset="-122"/>
                <a:ea typeface="幼圆" pitchFamily="49" charset="-122"/>
              </a:rPr>
              <a:t>照相系统中的光阑</a:t>
            </a:r>
            <a:endParaRPr lang="en-US" altLang="zh-CN" kern="1200" dirty="0">
              <a:solidFill>
                <a:srgbClr val="00FF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kern="1200" dirty="0">
                <a:solidFill>
                  <a:srgbClr val="00FFFF"/>
                </a:solidFill>
                <a:latin typeface="幼圆" pitchFamily="49" charset="-122"/>
                <a:ea typeface="幼圆" pitchFamily="49" charset="-122"/>
              </a:rPr>
              <a:t>望远系统中成像光束的选择</a:t>
            </a:r>
            <a:endParaRPr lang="en-US" altLang="zh-CN" kern="1200" dirty="0">
              <a:solidFill>
                <a:srgbClr val="00FF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kern="1200" dirty="0">
                <a:solidFill>
                  <a:srgbClr val="00FFFF"/>
                </a:solidFill>
                <a:latin typeface="幼圆" pitchFamily="49" charset="-122"/>
                <a:ea typeface="幼圆" pitchFamily="49" charset="-122"/>
              </a:rPr>
              <a:t>显微镜系统中的光束限制与分析</a:t>
            </a:r>
            <a:endParaRPr lang="en-US" altLang="zh-CN" kern="1200" dirty="0">
              <a:solidFill>
                <a:srgbClr val="00FF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kern="1200" dirty="0">
                <a:solidFill>
                  <a:srgbClr val="00FFFF"/>
                </a:solidFill>
                <a:latin typeface="幼圆" pitchFamily="49" charset="-122"/>
                <a:ea typeface="幼圆" pitchFamily="49" charset="-122"/>
              </a:rPr>
              <a:t>光学系统的景深</a:t>
            </a:r>
            <a:endParaRPr lang="en-US" altLang="zh-CN" kern="1200" dirty="0">
              <a:solidFill>
                <a:srgbClr val="00FF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656692"/>
            <a:ext cx="8748713" cy="703262"/>
          </a:xfrm>
        </p:spPr>
        <p:txBody>
          <a:bodyPr/>
          <a:lstStyle/>
          <a:p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目 录</a:t>
            </a:r>
            <a:r>
              <a:rPr lang="zh-CN" altLang="en-US" dirty="0" smtClean="0"/>
              <a:t>   </a:t>
            </a:r>
            <a:r>
              <a:rPr kumimoji="1" lang="en-US" altLang="zh-CN" dirty="0" smtClean="0"/>
              <a:t>Contents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8112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23628" y="650860"/>
            <a:ext cx="7239000" cy="5635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kern="1200" dirty="0" smtClean="0">
                <a:latin typeface="幼圆" pitchFamily="49" charset="-122"/>
                <a:ea typeface="幼圆" pitchFamily="49" charset="-122"/>
              </a:rPr>
              <a:t>第一节</a:t>
            </a:r>
            <a:r>
              <a:rPr lang="en-US" altLang="zh-CN" sz="2800" kern="12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800" kern="1200" dirty="0" smtClean="0">
                <a:latin typeface="幼圆" pitchFamily="49" charset="-122"/>
                <a:ea typeface="幼圆" pitchFamily="49" charset="-122"/>
              </a:rPr>
              <a:t>光阑</a:t>
            </a:r>
            <a:endParaRPr lang="zh-CN" altLang="en-US" sz="2800" kern="12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white">
          <a:xfrm>
            <a:off x="432036" y="1556792"/>
            <a:ext cx="8136904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光阑：</a:t>
            </a:r>
            <a:r>
              <a:rPr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光学系统中用于限制成像光束</a:t>
            </a:r>
            <a:r>
              <a:rPr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的元件。</a:t>
            </a:r>
            <a:endParaRPr lang="en-US" altLang="zh-CN" sz="2000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2400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403648" y="1843355"/>
            <a:ext cx="8001056" cy="48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分为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孔径光阑、视场光阑、</a:t>
            </a:r>
            <a:r>
              <a:rPr lang="zh-CN" altLang="en-US" sz="2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渐晕光阑和消杂散光光阑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。</a:t>
            </a:r>
            <a:endParaRPr lang="en-US" altLang="zh-CN" sz="20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 Box 75"/>
          <p:cNvSpPr txBox="1">
            <a:spLocks noChangeArrowheads="1"/>
          </p:cNvSpPr>
          <p:nvPr/>
        </p:nvSpPr>
        <p:spPr bwMode="auto">
          <a:xfrm>
            <a:off x="517781" y="2423390"/>
            <a:ext cx="2143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一、孔径光阑</a:t>
            </a:r>
          </a:p>
        </p:txBody>
      </p:sp>
      <p:sp>
        <p:nvSpPr>
          <p:cNvPr id="10" name="Rectangle 51"/>
          <p:cNvSpPr>
            <a:spLocks noChangeArrowheads="1"/>
          </p:cNvSpPr>
          <p:nvPr/>
        </p:nvSpPr>
        <p:spPr bwMode="auto">
          <a:xfrm>
            <a:off x="863588" y="6131353"/>
            <a:ext cx="727280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可变光阑：调节光能。</a:t>
            </a:r>
            <a:r>
              <a:rPr lang="zh-CN" alt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限制轴上物点孔径角大小的光阑</a:t>
            </a:r>
            <a:endParaRPr lang="zh-CN" altLang="en-US" sz="2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9" name="Picture 27" descr="5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59732" y="2888957"/>
            <a:ext cx="4972050" cy="322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V="1">
            <a:off x="2434451" y="4005064"/>
            <a:ext cx="733393" cy="10801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411760" y="4113076"/>
            <a:ext cx="792088" cy="25202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483768" y="4059070"/>
            <a:ext cx="720080" cy="5400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660906" y="4151719"/>
            <a:ext cx="506938" cy="436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425624" y="3645024"/>
            <a:ext cx="958244" cy="468052"/>
          </a:xfrm>
          <a:prstGeom prst="straightConnector1">
            <a:avLst/>
          </a:prstGeom>
          <a:ln w="31750">
            <a:solidFill>
              <a:srgbClr val="0049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434451" y="4113076"/>
            <a:ext cx="949417" cy="504056"/>
          </a:xfrm>
          <a:prstGeom prst="straightConnector1">
            <a:avLst/>
          </a:prstGeom>
          <a:ln w="31750">
            <a:solidFill>
              <a:srgbClr val="0049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378191" y="3501008"/>
            <a:ext cx="2705977" cy="43204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372101" y="3501008"/>
            <a:ext cx="2712067" cy="53105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3372101" y="3501008"/>
            <a:ext cx="2712067" cy="6943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3399910" y="3501008"/>
            <a:ext cx="2705977" cy="747083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372101" y="3640563"/>
            <a:ext cx="479122" cy="125974"/>
          </a:xfrm>
          <a:prstGeom prst="straightConnector1">
            <a:avLst/>
          </a:prstGeom>
          <a:ln w="31750">
            <a:solidFill>
              <a:srgbClr val="0049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3409553" y="4500269"/>
            <a:ext cx="479122" cy="53876"/>
          </a:xfrm>
          <a:prstGeom prst="straightConnector1">
            <a:avLst/>
          </a:prstGeom>
          <a:ln w="31750">
            <a:solidFill>
              <a:srgbClr val="0049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6224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23628" y="650860"/>
            <a:ext cx="7239000" cy="5635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kern="1200" dirty="0" smtClean="0">
                <a:latin typeface="幼圆" pitchFamily="49" charset="-122"/>
                <a:ea typeface="幼圆" pitchFamily="49" charset="-122"/>
              </a:rPr>
              <a:t>第一节</a:t>
            </a:r>
            <a:r>
              <a:rPr lang="en-US" altLang="zh-CN" sz="2800" kern="12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800" kern="1200" dirty="0" smtClean="0">
                <a:latin typeface="幼圆" pitchFamily="49" charset="-122"/>
                <a:ea typeface="幼圆" pitchFamily="49" charset="-122"/>
              </a:rPr>
              <a:t>光阑</a:t>
            </a:r>
            <a:endParaRPr lang="zh-CN" altLang="en-US" sz="2800" kern="12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 Box 75"/>
          <p:cNvSpPr txBox="1">
            <a:spLocks noChangeArrowheads="1"/>
          </p:cNvSpPr>
          <p:nvPr/>
        </p:nvSpPr>
        <p:spPr bwMode="auto">
          <a:xfrm>
            <a:off x="395536" y="1231678"/>
            <a:ext cx="44284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一、</a:t>
            </a:r>
            <a:r>
              <a:rPr lang="zh-CN" altLang="en-US" sz="2400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孔径光阑 </a:t>
            </a:r>
            <a:r>
              <a:rPr lang="en-US" altLang="zh-CN" sz="2400" b="1" dirty="0" smtClean="0">
                <a:solidFill>
                  <a:srgbClr val="008000"/>
                </a:solidFill>
                <a:latin typeface="Arial" charset="0"/>
              </a:rPr>
              <a:t>Aperture </a:t>
            </a:r>
            <a:r>
              <a:rPr lang="en-US" altLang="zh-CN" sz="2400" b="1" dirty="0">
                <a:solidFill>
                  <a:srgbClr val="008000"/>
                </a:solidFill>
                <a:latin typeface="Arial" charset="0"/>
              </a:rPr>
              <a:t>Stop</a:t>
            </a:r>
            <a:endParaRPr lang="zh-CN" altLang="en-US" sz="2400" dirty="0">
              <a:solidFill>
                <a:srgbClr val="008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51"/>
          <p:cNvSpPr>
            <a:spLocks noChangeArrowheads="1"/>
          </p:cNvSpPr>
          <p:nvPr/>
        </p:nvSpPr>
        <p:spPr bwMode="auto">
          <a:xfrm>
            <a:off x="401692" y="1880828"/>
            <a:ext cx="505817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定义：</a:t>
            </a:r>
            <a:r>
              <a:rPr lang="zh-CN" alt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限制轴上物点孔径角大小的</a:t>
            </a:r>
            <a:r>
              <a:rPr lang="zh-CN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光阑</a:t>
            </a:r>
          </a:p>
        </p:txBody>
      </p:sp>
      <p:pic>
        <p:nvPicPr>
          <p:cNvPr id="11" name="Picture 52" descr="4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7126" y="3501008"/>
            <a:ext cx="5208107" cy="196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01692" y="2456892"/>
            <a:ext cx="81729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作用：</a:t>
            </a:r>
            <a:r>
              <a:rPr lang="zh-CN" altLang="en-US" sz="22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限制进入光学系统的光束宽度，与系统分辨物体细微结构能力的高低、进入</a:t>
            </a:r>
            <a:r>
              <a:rPr lang="zh-CN" altLang="en-US" sz="22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光学系统的光能</a:t>
            </a:r>
            <a:r>
              <a:rPr lang="zh-CN" altLang="en-US" sz="22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高低密切相关。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123728" y="4005064"/>
            <a:ext cx="1944216" cy="477212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4067944" y="3825044"/>
            <a:ext cx="756084" cy="18002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04725" y="5625244"/>
            <a:ext cx="817290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问题：</a:t>
            </a:r>
            <a:r>
              <a:rPr lang="zh-CN" altLang="en-US" sz="22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不在一个一个物空间，如何比较</a:t>
            </a:r>
            <a:r>
              <a:rPr lang="en-US" altLang="zh-CN" sz="22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U</a:t>
            </a:r>
            <a:r>
              <a:rPr lang="zh-CN" altLang="en-US" sz="22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的</a:t>
            </a:r>
            <a:r>
              <a:rPr lang="zh-CN" altLang="en-US" sz="22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大小、确定孔径光阑？</a:t>
            </a:r>
            <a:endParaRPr lang="zh-CN" altLang="en-US" sz="2200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273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2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624957" y="2204864"/>
            <a:ext cx="5396404" cy="1584176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57093" y="709177"/>
            <a:ext cx="4429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2400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入射光瞳</a:t>
            </a:r>
            <a:r>
              <a:rPr lang="zh-CN" altLang="en-US" sz="2400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和出射光瞳 </a:t>
            </a:r>
          </a:p>
        </p:txBody>
      </p:sp>
      <p:sp>
        <p:nvSpPr>
          <p:cNvPr id="58" name="Rectangle 60"/>
          <p:cNvSpPr>
            <a:spLocks noChangeArrowheads="1"/>
          </p:cNvSpPr>
          <p:nvPr/>
        </p:nvSpPr>
        <p:spPr bwMode="auto">
          <a:xfrm>
            <a:off x="558521" y="1268760"/>
            <a:ext cx="345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66"/>
                </a:solidFill>
                <a:latin typeface="宋体" pitchFamily="2" charset="-122"/>
              </a:rPr>
              <a:t>★</a:t>
            </a:r>
            <a:r>
              <a:rPr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光瞳：孔径光阑的像</a:t>
            </a:r>
          </a:p>
        </p:txBody>
      </p:sp>
      <p:sp>
        <p:nvSpPr>
          <p:cNvPr id="5" name="矩形 4"/>
          <p:cNvSpPr/>
          <p:nvPr/>
        </p:nvSpPr>
        <p:spPr>
          <a:xfrm>
            <a:off x="1907704" y="2461352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前方</a:t>
            </a:r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光学</a:t>
            </a:r>
            <a:r>
              <a:rPr lang="zh-CN" altLang="en-US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系统</a:t>
            </a:r>
            <a:endParaRPr lang="zh-CN" altLang="en-US" dirty="0">
              <a:solidFill>
                <a:srgbClr val="0A00C8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05176" y="2718276"/>
            <a:ext cx="1422184" cy="461665"/>
          </a:xfrm>
          <a:prstGeom prst="rect">
            <a:avLst/>
          </a:prstGeom>
          <a:solidFill>
            <a:srgbClr val="CCECFF"/>
          </a:solidFill>
          <a:ln>
            <a:solidFill>
              <a:srgbClr val="FF0066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孔径光阑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8102" y="2779831"/>
            <a:ext cx="803425" cy="461665"/>
          </a:xfrm>
          <a:prstGeom prst="rect">
            <a:avLst/>
          </a:prstGeom>
          <a:solidFill>
            <a:srgbClr val="CCECFF"/>
          </a:solidFill>
          <a:ln>
            <a:solidFill>
              <a:srgbClr val="FF0066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入瞳</a:t>
            </a:r>
          </a:p>
        </p:txBody>
      </p:sp>
      <p:sp>
        <p:nvSpPr>
          <p:cNvPr id="9" name="矩形 8"/>
          <p:cNvSpPr/>
          <p:nvPr/>
        </p:nvSpPr>
        <p:spPr>
          <a:xfrm>
            <a:off x="1784761" y="3094024"/>
            <a:ext cx="158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物方孔径角</a:t>
            </a:r>
            <a:r>
              <a:rPr lang="en-US" altLang="zh-CN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2U</a:t>
            </a:r>
            <a:endParaRPr lang="zh-CN" altLang="en-US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92080" y="2422893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后方光学系统</a:t>
            </a:r>
          </a:p>
        </p:txBody>
      </p:sp>
      <p:sp>
        <p:nvSpPr>
          <p:cNvPr id="11" name="矩形 10"/>
          <p:cNvSpPr/>
          <p:nvPr/>
        </p:nvSpPr>
        <p:spPr>
          <a:xfrm>
            <a:off x="5324711" y="3234183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像方孔径角</a:t>
            </a:r>
            <a:r>
              <a:rPr lang="en-US" altLang="zh-CN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2U′</a:t>
            </a:r>
            <a:endParaRPr lang="zh-CN" altLang="en-US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26655" y="2800007"/>
            <a:ext cx="803425" cy="461665"/>
          </a:xfrm>
          <a:prstGeom prst="rect">
            <a:avLst/>
          </a:prstGeom>
          <a:solidFill>
            <a:srgbClr val="CCECFF"/>
          </a:solidFill>
          <a:ln>
            <a:solidFill>
              <a:srgbClr val="FF0066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出瞳</a:t>
            </a:r>
          </a:p>
        </p:txBody>
      </p:sp>
      <p:sp>
        <p:nvSpPr>
          <p:cNvPr id="13" name="左箭头 12"/>
          <p:cNvSpPr/>
          <p:nvPr/>
        </p:nvSpPr>
        <p:spPr>
          <a:xfrm>
            <a:off x="1624956" y="2830684"/>
            <a:ext cx="1733167" cy="349257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箭头 15"/>
          <p:cNvSpPr/>
          <p:nvPr/>
        </p:nvSpPr>
        <p:spPr>
          <a:xfrm flipH="1">
            <a:off x="5324711" y="2830684"/>
            <a:ext cx="1696649" cy="349257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 Box 70"/>
          <p:cNvSpPr txBox="1">
            <a:spLocks noChangeArrowheads="1"/>
          </p:cNvSpPr>
          <p:nvPr/>
        </p:nvSpPr>
        <p:spPr bwMode="auto">
          <a:xfrm>
            <a:off x="695468" y="4293096"/>
            <a:ext cx="7656952" cy="389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 algn="just">
              <a:lnSpc>
                <a:spcPct val="110000"/>
              </a:lnSpc>
              <a:buFont typeface="Wingdings" pitchFamily="2" charset="2"/>
              <a:buChar char="Ø"/>
              <a:defRPr sz="2000" b="1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当孔径光阑前方无光学系统，则孔径光阑就是入瞳。</a:t>
            </a:r>
          </a:p>
        </p:txBody>
      </p:sp>
      <p:sp>
        <p:nvSpPr>
          <p:cNvPr id="19" name="Text Box 70"/>
          <p:cNvSpPr txBox="1">
            <a:spLocks noChangeArrowheads="1"/>
          </p:cNvSpPr>
          <p:nvPr/>
        </p:nvSpPr>
        <p:spPr bwMode="auto">
          <a:xfrm>
            <a:off x="695467" y="4869160"/>
            <a:ext cx="673118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algn="just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当</a:t>
            </a:r>
            <a:r>
              <a:rPr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孔径光阑后方无光学系统，则孔径光阑就是出瞳。</a:t>
            </a:r>
          </a:p>
        </p:txBody>
      </p:sp>
    </p:spTree>
    <p:extLst>
      <p:ext uri="{BB962C8B-B14F-4D97-AF65-F5344CB8AC3E}">
        <p14:creationId xmlns:p14="http://schemas.microsoft.com/office/powerpoint/2010/main" xmlns="" val="203898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07504" y="1088740"/>
            <a:ext cx="8928992" cy="271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531813">
              <a:lnSpc>
                <a:spcPct val="150000"/>
              </a:lnSpc>
              <a:buFontTx/>
              <a:buNone/>
            </a:pP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例：有一个由三个光学零件组成的光组，透镜</a:t>
            </a:r>
            <a:r>
              <a:rPr lang="en-US" altLang="zh-CN" sz="2000" i="1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L</a:t>
            </a:r>
            <a:r>
              <a:rPr lang="en-US" altLang="zh-CN" sz="2000" i="1" baseline="-25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1 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,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其口径</a:t>
            </a:r>
            <a:r>
              <a:rPr lang="en-US" altLang="zh-CN" sz="2000" i="1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sz="2000" i="1" baseline="-25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1 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＝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4mm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．</a:t>
            </a:r>
            <a:r>
              <a:rPr lang="en-US" altLang="zh-CN" sz="2000" i="1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f</a:t>
            </a:r>
            <a:r>
              <a:rPr lang="en-US" altLang="zh-CN" sz="2000" i="1" baseline="-25000" dirty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1</a:t>
            </a:r>
            <a:r>
              <a:rPr lang="en-US" altLang="zh-CN" sz="2000" i="1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′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= 36 mm 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，透镜</a:t>
            </a:r>
            <a:r>
              <a:rPr lang="en-US" altLang="zh-CN" sz="2000" i="1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L</a:t>
            </a:r>
            <a:r>
              <a:rPr lang="en-US" altLang="zh-CN" sz="2000" i="1" baseline="-25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，其口径 </a:t>
            </a:r>
            <a:r>
              <a:rPr lang="en-US" altLang="zh-CN" sz="2000" i="1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sz="2000" i="1" baseline="-25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＝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12 mm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f</a:t>
            </a:r>
            <a:r>
              <a:rPr lang="en-US" altLang="zh-CN" sz="2000" baseline="-25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2</a:t>
            </a:r>
            <a:r>
              <a:rPr lang="en-US" altLang="zh-CN" sz="2000" i="1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′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=15mm , 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二透镜间隔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195mm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，在离透镜 </a:t>
            </a:r>
            <a:r>
              <a:rPr lang="en-US" altLang="zh-CN" sz="2000" i="1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L</a:t>
            </a:r>
            <a:r>
              <a:rPr lang="en-US" altLang="zh-CN" sz="2000" i="1" baseline="-25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1 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右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180mm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处设有一光孔 </a:t>
            </a:r>
            <a:r>
              <a:rPr lang="en-US" altLang="zh-CN" sz="2000" i="1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sz="2000" i="1" baseline="-25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3 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＝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10mm 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，物点离透镜 </a:t>
            </a:r>
            <a:r>
              <a:rPr lang="en-US" altLang="zh-CN" sz="2000" i="1" dirty="0" err="1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L</a:t>
            </a:r>
            <a:r>
              <a:rPr lang="en-US" altLang="zh-CN" sz="2000" i="1" baseline="-25000" dirty="0" err="1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l</a:t>
            </a:r>
            <a:r>
              <a:rPr lang="en-US" altLang="zh-CN" sz="2000" i="1" baseline="-25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为 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-45mm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．</a:t>
            </a:r>
          </a:p>
          <a:p>
            <a:pPr marL="0" indent="531813">
              <a:lnSpc>
                <a:spcPct val="150000"/>
              </a:lnSpc>
              <a:buFontTx/>
              <a:buNone/>
            </a:pP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求：孔径光阑和入瞳、出瞳的大小和位置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?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750094" y="3156230"/>
            <a:ext cx="7162800" cy="2995613"/>
            <a:chOff x="793" y="2134"/>
            <a:chExt cx="4512" cy="1887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793" y="3064"/>
              <a:ext cx="45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966" y="2872"/>
              <a:ext cx="96" cy="38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x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3876" y="2488"/>
              <a:ext cx="136" cy="1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x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433" y="2296"/>
              <a:ext cx="0" cy="48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433" y="3400"/>
              <a:ext cx="0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937" y="3016"/>
              <a:ext cx="96" cy="9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879" y="2641"/>
              <a:ext cx="2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A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848" y="2485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 i="1" dirty="0" smtClean="0">
                  <a:latin typeface="Times New Roman" pitchFamily="18" charset="0"/>
                </a:rPr>
                <a:t>L</a:t>
              </a:r>
              <a:r>
                <a:rPr lang="en-US" altLang="zh-CN" sz="2000" i="1" baseline="-25000" dirty="0" smtClean="0">
                  <a:latin typeface="Times New Roman" pitchFamily="18" charset="0"/>
                </a:rPr>
                <a:t>1</a:t>
              </a:r>
              <a:endParaRPr lang="en-US" altLang="zh-CN" sz="2000" i="1" dirty="0">
                <a:latin typeface="Times New Roman" pitchFamily="18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843" y="2134"/>
              <a:ext cx="2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L</a:t>
              </a:r>
              <a:r>
                <a:rPr lang="en-US" altLang="zh-CN" baseline="-25000" dirty="0"/>
                <a:t>2</a:t>
              </a: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>
              <a:off x="2018" y="3249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V="1">
              <a:off x="2018" y="3521"/>
              <a:ext cx="14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597" y="3339"/>
              <a:ext cx="3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600" dirty="0"/>
                <a:t>180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944" y="3637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2018" y="3884"/>
              <a:ext cx="1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2608" y="3702"/>
              <a:ext cx="3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600" dirty="0"/>
                <a:t>195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3426" y="3073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F</a:t>
              </a:r>
              <a:r>
                <a:rPr lang="en-US" altLang="zh-CN" baseline="-25000" dirty="0"/>
                <a:t>2</a:t>
              </a: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976" y="3521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1302" y="3339"/>
              <a:ext cx="24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600" dirty="0">
                  <a:solidFill>
                    <a:srgbClr val="000000"/>
                  </a:solidFill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975" y="315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7" name="Rectangle 50"/>
          <p:cNvSpPr>
            <a:spLocks noChangeArrowheads="1"/>
          </p:cNvSpPr>
          <p:nvPr/>
        </p:nvSpPr>
        <p:spPr bwMode="auto">
          <a:xfrm>
            <a:off x="333584" y="636539"/>
            <a:ext cx="48641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200" b="1" dirty="0" smtClean="0">
                <a:solidFill>
                  <a:srgbClr val="008000"/>
                </a:solidFill>
                <a:latin typeface="+mn-lt"/>
                <a:ea typeface="幼圆" pitchFamily="49" charset="-122"/>
              </a:rPr>
              <a:t>孔径光阑</a:t>
            </a:r>
            <a:r>
              <a:rPr lang="zh-CN" altLang="en-US" sz="2200" b="1" dirty="0">
                <a:solidFill>
                  <a:srgbClr val="008000"/>
                </a:solidFill>
                <a:latin typeface="+mn-lt"/>
                <a:ea typeface="幼圆" pitchFamily="49" charset="-122"/>
              </a:rPr>
              <a:t>的确定</a:t>
            </a:r>
            <a:r>
              <a:rPr lang="zh-CN" altLang="en-US" sz="2200" b="1" dirty="0" smtClean="0">
                <a:solidFill>
                  <a:srgbClr val="008000"/>
                </a:solidFill>
                <a:latin typeface="+mn-lt"/>
                <a:ea typeface="幼圆" pitchFamily="49" charset="-122"/>
              </a:rPr>
              <a:t>方法</a:t>
            </a:r>
            <a:endParaRPr lang="zh-CN" altLang="en-US" sz="2200" b="1" dirty="0">
              <a:solidFill>
                <a:srgbClr val="008000"/>
              </a:solidFill>
              <a:latin typeface="+mn-lt"/>
              <a:ea typeface="幼圆" pitchFamily="49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4926807" y="4556405"/>
            <a:ext cx="3175" cy="904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929982" y="3078799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i="1" baseline="-25000" dirty="0">
                <a:latin typeface="幼圆" pitchFamily="49" charset="-122"/>
                <a:ea typeface="幼圆" pitchFamily="49" charset="-122"/>
              </a:rPr>
              <a:t>3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2144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5B14-82A4-4585-9897-479A3514943B}" type="slidenum">
              <a:rPr lang="zh-CN" altLang="en-US" smtClean="0"/>
              <a:pPr/>
              <a:t>2</a:t>
            </a:fld>
            <a:endParaRPr lang="en-US" altLang="zh-CN"/>
          </a:p>
        </p:txBody>
      </p:sp>
      <p:pic>
        <p:nvPicPr>
          <p:cNvPr id="303106" name="Picture 2" descr="I:\thumb_IMG_3811_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2051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7"/>
          <p:cNvSpPr txBox="1">
            <a:spLocks noChangeArrowheads="1"/>
          </p:cNvSpPr>
          <p:nvPr/>
        </p:nvSpPr>
        <p:spPr bwMode="auto">
          <a:xfrm>
            <a:off x="422421" y="4592345"/>
            <a:ext cx="808016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  <a:buClr>
                <a:schemeClr val="folHlink"/>
              </a:buClr>
            </a:pPr>
            <a:r>
              <a:rPr lang="zh-CN" altLang="en-US" sz="2000" b="1" dirty="0">
                <a:solidFill>
                  <a:schemeClr val="accent6"/>
                </a:solidFill>
                <a:latin typeface="+mn-lt"/>
                <a:ea typeface="幼圆" pitchFamily="49" charset="-122"/>
              </a:rPr>
              <a:t>        首先，将系统中所有零件的光孔成像到物空间，确定像的位置和大小。</a:t>
            </a:r>
            <a:endParaRPr lang="en-US" altLang="zh-CN" sz="2000" b="1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  <a:p>
            <a:pPr algn="just">
              <a:lnSpc>
                <a:spcPct val="150000"/>
              </a:lnSpc>
              <a:buClr>
                <a:schemeClr val="folHlink"/>
              </a:buClr>
            </a:pPr>
            <a:r>
              <a:rPr lang="zh-CN" altLang="en-US" sz="2000" b="1" dirty="0">
                <a:solidFill>
                  <a:schemeClr val="accent6"/>
                </a:solidFill>
                <a:latin typeface="+mn-lt"/>
                <a:ea typeface="幼圆" pitchFamily="49" charset="-122"/>
              </a:rPr>
              <a:t>        第二步，由物面中心</a:t>
            </a:r>
            <a:r>
              <a:rPr lang="en-US" altLang="zh-CN" sz="2000" b="1" dirty="0">
                <a:solidFill>
                  <a:schemeClr val="accent6"/>
                </a:solidFill>
                <a:latin typeface="+mn-lt"/>
                <a:ea typeface="幼圆" pitchFamily="49" charset="-122"/>
              </a:rPr>
              <a:t>A</a:t>
            </a:r>
            <a:r>
              <a:rPr lang="zh-CN" altLang="en-US" sz="2000" b="1" dirty="0">
                <a:solidFill>
                  <a:schemeClr val="accent6"/>
                </a:solidFill>
                <a:latin typeface="+mn-lt"/>
                <a:ea typeface="幼圆" pitchFamily="49" charset="-122"/>
              </a:rPr>
              <a:t>点对各个像的边缘引直线，入射光瞳是其中张角最小者，对应的物为孔径光阑。</a:t>
            </a:r>
          </a:p>
        </p:txBody>
      </p:sp>
      <p:sp>
        <p:nvSpPr>
          <p:cNvPr id="34" name="Rectangle 50"/>
          <p:cNvSpPr>
            <a:spLocks noChangeArrowheads="1"/>
          </p:cNvSpPr>
          <p:nvPr/>
        </p:nvSpPr>
        <p:spPr bwMode="auto">
          <a:xfrm>
            <a:off x="422421" y="692696"/>
            <a:ext cx="4864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孔径光阑</a:t>
            </a:r>
            <a:r>
              <a:rPr lang="zh-CN" altLang="en-US" sz="24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的确定方法（之一）</a:t>
            </a:r>
            <a:r>
              <a:rPr lang="zh-CN" altLang="en-US" sz="2200" b="1" dirty="0">
                <a:solidFill>
                  <a:srgbClr val="0A00C8"/>
                </a:solidFill>
                <a:latin typeface="+mn-lt"/>
                <a:ea typeface="幼圆" pitchFamily="49" charset="-122"/>
              </a:rPr>
              <a:t>：</a:t>
            </a:r>
          </a:p>
        </p:txBody>
      </p:sp>
      <p:grpSp>
        <p:nvGrpSpPr>
          <p:cNvPr id="36" name="Group 3"/>
          <p:cNvGrpSpPr>
            <a:grpSpLocks/>
          </p:cNvGrpSpPr>
          <p:nvPr/>
        </p:nvGrpSpPr>
        <p:grpSpPr bwMode="auto">
          <a:xfrm>
            <a:off x="625476" y="1418567"/>
            <a:ext cx="7162800" cy="2995613"/>
            <a:chOff x="793" y="2134"/>
            <a:chExt cx="4512" cy="1887"/>
          </a:xfrm>
        </p:grpSpPr>
        <p:sp>
          <p:nvSpPr>
            <p:cNvPr id="37" name="Line 4"/>
            <p:cNvSpPr>
              <a:spLocks noChangeShapeType="1"/>
            </p:cNvSpPr>
            <p:nvPr/>
          </p:nvSpPr>
          <p:spPr bwMode="auto">
            <a:xfrm>
              <a:off x="793" y="3064"/>
              <a:ext cx="45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1714" y="2872"/>
              <a:ext cx="96" cy="38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x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3876" y="2536"/>
              <a:ext cx="136" cy="10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x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>
              <a:off x="3433" y="2296"/>
              <a:ext cx="0" cy="48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8"/>
            <p:cNvSpPr>
              <a:spLocks noChangeShapeType="1"/>
            </p:cNvSpPr>
            <p:nvPr/>
          </p:nvSpPr>
          <p:spPr bwMode="auto">
            <a:xfrm>
              <a:off x="3433" y="3400"/>
              <a:ext cx="0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937" y="3041"/>
              <a:ext cx="45" cy="4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3" name="Text Box 10"/>
            <p:cNvSpPr txBox="1">
              <a:spLocks noChangeArrowheads="1"/>
            </p:cNvSpPr>
            <p:nvPr/>
          </p:nvSpPr>
          <p:spPr bwMode="auto">
            <a:xfrm>
              <a:off x="879" y="2641"/>
              <a:ext cx="2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A</a:t>
              </a:r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1848" y="2485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 i="1" dirty="0" smtClean="0">
                  <a:latin typeface="Times New Roman" pitchFamily="18" charset="0"/>
                </a:rPr>
                <a:t>L</a:t>
              </a:r>
              <a:r>
                <a:rPr lang="en-US" altLang="zh-CN" sz="2000" i="1" baseline="-25000" dirty="0" smtClean="0">
                  <a:latin typeface="Times New Roman" pitchFamily="18" charset="0"/>
                </a:rPr>
                <a:t>1</a:t>
              </a:r>
              <a:endParaRPr lang="en-US" altLang="zh-CN" sz="2000" i="1" dirty="0">
                <a:latin typeface="Times New Roman" pitchFamily="18" charset="0"/>
              </a:endParaRPr>
            </a:p>
          </p:txBody>
        </p: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3843" y="2134"/>
              <a:ext cx="2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L</a:t>
              </a:r>
              <a:r>
                <a:rPr lang="en-US" altLang="zh-CN" baseline="-25000" dirty="0"/>
                <a:t>2</a:t>
              </a:r>
            </a:p>
          </p:txBody>
        </p:sp>
        <p:sp>
          <p:nvSpPr>
            <p:cNvPr id="46" name="Line 14"/>
            <p:cNvSpPr>
              <a:spLocks noChangeShapeType="1"/>
            </p:cNvSpPr>
            <p:nvPr/>
          </p:nvSpPr>
          <p:spPr bwMode="auto">
            <a:xfrm flipH="1">
              <a:off x="2018" y="3249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15"/>
            <p:cNvSpPr>
              <a:spLocks noChangeShapeType="1"/>
            </p:cNvSpPr>
            <p:nvPr/>
          </p:nvSpPr>
          <p:spPr bwMode="auto">
            <a:xfrm flipV="1">
              <a:off x="2018" y="3521"/>
              <a:ext cx="14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2597" y="3339"/>
              <a:ext cx="3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600" dirty="0"/>
                <a:t>180</a:t>
              </a:r>
            </a:p>
          </p:txBody>
        </p:sp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3944" y="3702"/>
              <a:ext cx="0" cy="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 flipV="1">
              <a:off x="2018" y="3884"/>
              <a:ext cx="1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Text Box 19"/>
            <p:cNvSpPr txBox="1">
              <a:spLocks noChangeArrowheads="1"/>
            </p:cNvSpPr>
            <p:nvPr/>
          </p:nvSpPr>
          <p:spPr bwMode="auto">
            <a:xfrm>
              <a:off x="2608" y="3702"/>
              <a:ext cx="3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600" dirty="0"/>
                <a:t>195</a:t>
              </a:r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3426" y="3073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F</a:t>
              </a:r>
              <a:r>
                <a:rPr lang="en-US" altLang="zh-CN" baseline="-25000" dirty="0"/>
                <a:t>2</a:t>
              </a:r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 flipV="1">
              <a:off x="976" y="3521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Text Box 22"/>
            <p:cNvSpPr txBox="1">
              <a:spLocks noChangeArrowheads="1"/>
            </p:cNvSpPr>
            <p:nvPr/>
          </p:nvSpPr>
          <p:spPr bwMode="auto">
            <a:xfrm>
              <a:off x="1302" y="3339"/>
              <a:ext cx="24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600" dirty="0">
                  <a:solidFill>
                    <a:srgbClr val="000000"/>
                  </a:solidFill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55" name="Line 23"/>
            <p:cNvSpPr>
              <a:spLocks noChangeShapeType="1"/>
            </p:cNvSpPr>
            <p:nvPr/>
          </p:nvSpPr>
          <p:spPr bwMode="auto">
            <a:xfrm>
              <a:off x="975" y="315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cxnSp>
        <p:nvCxnSpPr>
          <p:cNvPr id="56" name="直接连接符 55"/>
          <p:cNvCxnSpPr/>
          <p:nvPr/>
        </p:nvCxnSpPr>
        <p:spPr>
          <a:xfrm>
            <a:off x="4802189" y="2818742"/>
            <a:ext cx="3175" cy="904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2" idx="2"/>
            <a:endCxn id="38" idx="0"/>
          </p:cNvCxnSpPr>
          <p:nvPr/>
        </p:nvCxnSpPr>
        <p:spPr>
          <a:xfrm flipV="1">
            <a:off x="854076" y="2590142"/>
            <a:ext cx="1309688" cy="30400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1097028" y="2437742"/>
            <a:ext cx="3719448" cy="42859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2" idx="2"/>
            <a:endCxn id="39" idx="0"/>
          </p:cNvCxnSpPr>
          <p:nvPr/>
        </p:nvCxnSpPr>
        <p:spPr>
          <a:xfrm flipV="1">
            <a:off x="854076" y="2056742"/>
            <a:ext cx="4773613" cy="83740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50"/>
          <p:cNvSpPr>
            <a:spLocks noChangeArrowheads="1"/>
          </p:cNvSpPr>
          <p:nvPr/>
        </p:nvSpPr>
        <p:spPr bwMode="auto">
          <a:xfrm>
            <a:off x="8064388" y="2764371"/>
            <a:ext cx="48641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5400" b="1" dirty="0" smtClean="0">
                <a:solidFill>
                  <a:srgbClr val="C00000"/>
                </a:solidFill>
                <a:latin typeface="+mn-lt"/>
                <a:ea typeface="幼圆" pitchFamily="49" charset="-122"/>
              </a:rPr>
              <a:t>？</a:t>
            </a:r>
            <a:endParaRPr lang="zh-CN" altLang="en-US" sz="5400" b="1" dirty="0">
              <a:solidFill>
                <a:srgbClr val="C00000"/>
              </a:solidFill>
              <a:latin typeface="+mn-lt"/>
              <a:ea typeface="幼圆" pitchFamily="49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826972" y="1249260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i="1" baseline="-25000" dirty="0">
                <a:latin typeface="幼圆" pitchFamily="49" charset="-122"/>
                <a:ea typeface="幼圆" pitchFamily="49" charset="-122"/>
              </a:rPr>
              <a:t>3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7013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6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96748" y="3356992"/>
            <a:ext cx="2762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000099"/>
                </a:solidFill>
                <a:latin typeface="+mn-lt"/>
                <a:ea typeface="幼圆" pitchFamily="49" charset="-122"/>
              </a:rPr>
              <a:t>解：光</a:t>
            </a:r>
            <a:r>
              <a:rPr lang="zh-CN" altLang="en-US" sz="2000" b="1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孔 </a:t>
            </a:r>
            <a:r>
              <a:rPr lang="en-US" altLang="zh-CN" sz="2000" b="1" i="1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D</a:t>
            </a:r>
            <a:r>
              <a:rPr lang="en-US" altLang="zh-CN" sz="2000" b="1" i="1" baseline="-30000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3</a:t>
            </a:r>
            <a:r>
              <a:rPr lang="en-US" altLang="zh-CN" sz="2000" b="1" baseline="-30000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  </a:t>
            </a:r>
            <a:r>
              <a:rPr lang="zh-CN" altLang="en-US" sz="2000" b="1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经 </a:t>
            </a:r>
            <a:r>
              <a:rPr lang="en-US" altLang="zh-CN" sz="2000" b="1" i="1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L</a:t>
            </a:r>
            <a:r>
              <a:rPr lang="en-US" altLang="zh-CN" sz="2000" b="1" i="1" baseline="-30000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1 </a:t>
            </a:r>
            <a:r>
              <a:rPr lang="zh-CN" altLang="en-US" sz="2000" b="1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成像</a:t>
            </a:r>
            <a:endParaRPr lang="zh-CN" altLang="en-US" sz="2000" b="1" dirty="0">
              <a:solidFill>
                <a:srgbClr val="000099"/>
              </a:solidFill>
              <a:latin typeface="+mn-lt"/>
              <a:ea typeface="幼圆" pitchFamily="49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52866538"/>
              </p:ext>
            </p:extLst>
          </p:nvPr>
        </p:nvGraphicFramePr>
        <p:xfrm>
          <a:off x="771158" y="3757102"/>
          <a:ext cx="3641725" cy="1582737"/>
        </p:xfrm>
        <a:graphic>
          <a:graphicData uri="http://schemas.openxmlformats.org/presentationml/2006/ole">
            <p:oleObj spid="_x0000_s299084" name="Equation" r:id="rId3" imgW="2057400" imgH="888840" progId="">
              <p:embed/>
            </p:oleObj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63463" y="4645656"/>
            <a:ext cx="36671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000" b="1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在 </a:t>
            </a:r>
            <a:r>
              <a:rPr lang="en-US" altLang="zh-CN" sz="2000" b="1" i="1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L</a:t>
            </a:r>
            <a:r>
              <a:rPr lang="en-US" altLang="zh-CN" sz="2000" b="1" i="1" baseline="-25000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1 </a:t>
            </a:r>
            <a:r>
              <a:rPr lang="zh-CN" altLang="en-US" sz="2000" b="1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左方</a:t>
            </a:r>
            <a:r>
              <a:rPr lang="zh-CN" altLang="en-US" sz="2000" b="1" dirty="0">
                <a:solidFill>
                  <a:srgbClr val="000099"/>
                </a:solidFill>
                <a:latin typeface="+mn-lt"/>
                <a:ea typeface="幼圆" pitchFamily="49" charset="-122"/>
              </a:rPr>
              <a:t>与物点重合</a:t>
            </a:r>
          </a:p>
          <a:p>
            <a:endParaRPr lang="en-US" altLang="zh-CN" b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25788017"/>
              </p:ext>
            </p:extLst>
          </p:nvPr>
        </p:nvGraphicFramePr>
        <p:xfrm>
          <a:off x="800100" y="5302250"/>
          <a:ext cx="3560763" cy="1303338"/>
        </p:xfrm>
        <a:graphic>
          <a:graphicData uri="http://schemas.openxmlformats.org/presentationml/2006/ole">
            <p:oleObj spid="_x0000_s299085" name="Equation" r:id="rId4" imgW="2095200" imgH="761760" progId="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3140870" y="3350136"/>
            <a:ext cx="1471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99"/>
                </a:solidFill>
                <a:latin typeface="+mj-lt"/>
                <a:ea typeface="幼圆" pitchFamily="49" charset="-122"/>
              </a:rPr>
              <a:t>f</a:t>
            </a:r>
            <a:r>
              <a:rPr lang="en-US" altLang="zh-CN" sz="2000" i="1" baseline="-25000" dirty="0">
                <a:solidFill>
                  <a:srgbClr val="000099"/>
                </a:solidFill>
                <a:latin typeface="+mj-lt"/>
                <a:ea typeface="幼圆" pitchFamily="49" charset="-122"/>
              </a:rPr>
              <a:t>1</a:t>
            </a:r>
            <a:r>
              <a:rPr lang="en-US" altLang="zh-CN" sz="2000" i="1" dirty="0">
                <a:solidFill>
                  <a:srgbClr val="000099"/>
                </a:solidFill>
                <a:latin typeface="+mj-lt"/>
                <a:ea typeface="幼圆" pitchFamily="49" charset="-122"/>
              </a:rPr>
              <a:t>′</a:t>
            </a:r>
            <a:r>
              <a:rPr lang="en-US" altLang="zh-CN" sz="2000" dirty="0">
                <a:solidFill>
                  <a:srgbClr val="000099"/>
                </a:solidFill>
                <a:latin typeface="+mj-lt"/>
                <a:ea typeface="幼圆" pitchFamily="49" charset="-122"/>
              </a:rPr>
              <a:t>= 36 </a:t>
            </a:r>
            <a:r>
              <a:rPr lang="en-US" altLang="zh-CN" sz="2000" dirty="0" smtClean="0">
                <a:solidFill>
                  <a:srgbClr val="000099"/>
                </a:solidFill>
                <a:latin typeface="+mj-lt"/>
                <a:ea typeface="幼圆" pitchFamily="49" charset="-122"/>
              </a:rPr>
              <a:t>m </a:t>
            </a:r>
            <a:r>
              <a:rPr lang="en-US" altLang="zh-CN" sz="2000" dirty="0" err="1" smtClean="0">
                <a:solidFill>
                  <a:srgbClr val="000099"/>
                </a:solidFill>
                <a:latin typeface="+mj-lt"/>
                <a:ea typeface="幼圆" pitchFamily="49" charset="-122"/>
              </a:rPr>
              <a:t>m</a:t>
            </a:r>
            <a:r>
              <a:rPr lang="en-US" altLang="zh-CN" sz="2000" dirty="0" smtClean="0">
                <a:solidFill>
                  <a:srgbClr val="000099"/>
                </a:solidFill>
                <a:latin typeface="+mj-lt"/>
                <a:ea typeface="幼圆" pitchFamily="49" charset="-122"/>
              </a:rPr>
              <a:t> </a:t>
            </a:r>
            <a:endParaRPr lang="zh-CN" altLang="en-US" sz="2000" dirty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32040" y="3350136"/>
            <a:ext cx="24953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solidFill>
                  <a:srgbClr val="000099"/>
                </a:solidFill>
                <a:latin typeface="+mj-lt"/>
                <a:ea typeface="幼圆" pitchFamily="49" charset="-122"/>
              </a:rPr>
              <a:t>l</a:t>
            </a:r>
            <a:r>
              <a:rPr lang="en-US" altLang="zh-CN" sz="2000" i="1" baseline="-25000" dirty="0" smtClean="0">
                <a:solidFill>
                  <a:srgbClr val="000099"/>
                </a:solidFill>
                <a:latin typeface="+mj-lt"/>
                <a:ea typeface="幼圆" pitchFamily="49" charset="-122"/>
              </a:rPr>
              <a:t>1</a:t>
            </a:r>
            <a:r>
              <a:rPr lang="en-US" altLang="zh-CN" sz="2000" i="1" dirty="0" smtClean="0">
                <a:solidFill>
                  <a:srgbClr val="000099"/>
                </a:solidFill>
                <a:latin typeface="+mj-lt"/>
                <a:ea typeface="幼圆" pitchFamily="49" charset="-122"/>
              </a:rPr>
              <a:t>′ </a:t>
            </a:r>
            <a:r>
              <a:rPr lang="en-US" altLang="zh-CN" sz="2000" dirty="0" smtClean="0">
                <a:solidFill>
                  <a:srgbClr val="000099"/>
                </a:solidFill>
                <a:latin typeface="+mj-lt"/>
                <a:ea typeface="幼圆" pitchFamily="49" charset="-122"/>
              </a:rPr>
              <a:t>= 180mm          </a:t>
            </a:r>
            <a:endParaRPr lang="zh-CN" altLang="en-US" sz="2000" dirty="0">
              <a:latin typeface="+mj-lt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863588" y="1447887"/>
            <a:ext cx="1" cy="19526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863589" y="1829582"/>
            <a:ext cx="1" cy="19526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"/>
          <p:cNvGrpSpPr>
            <a:grpSpLocks/>
          </p:cNvGrpSpPr>
          <p:nvPr/>
        </p:nvGrpSpPr>
        <p:grpSpPr bwMode="auto">
          <a:xfrm>
            <a:off x="625476" y="249935"/>
            <a:ext cx="7162800" cy="2995613"/>
            <a:chOff x="793" y="2134"/>
            <a:chExt cx="4512" cy="1887"/>
          </a:xfrm>
        </p:grpSpPr>
        <p:sp>
          <p:nvSpPr>
            <p:cNvPr id="39" name="Line 4"/>
            <p:cNvSpPr>
              <a:spLocks noChangeShapeType="1"/>
            </p:cNvSpPr>
            <p:nvPr/>
          </p:nvSpPr>
          <p:spPr bwMode="auto">
            <a:xfrm>
              <a:off x="793" y="3064"/>
              <a:ext cx="45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1714" y="2872"/>
              <a:ext cx="96" cy="38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x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3876" y="2536"/>
              <a:ext cx="136" cy="10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x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2" name="Line 7"/>
            <p:cNvSpPr>
              <a:spLocks noChangeShapeType="1"/>
            </p:cNvSpPr>
            <p:nvPr/>
          </p:nvSpPr>
          <p:spPr bwMode="auto">
            <a:xfrm>
              <a:off x="3433" y="2296"/>
              <a:ext cx="0" cy="48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3433" y="3400"/>
              <a:ext cx="0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Oval 9"/>
            <p:cNvSpPr>
              <a:spLocks noChangeArrowheads="1"/>
            </p:cNvSpPr>
            <p:nvPr/>
          </p:nvSpPr>
          <p:spPr bwMode="auto">
            <a:xfrm>
              <a:off x="937" y="3041"/>
              <a:ext cx="45" cy="4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879" y="2641"/>
              <a:ext cx="2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A</a:t>
              </a:r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1848" y="2485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 i="1" dirty="0" smtClean="0">
                  <a:latin typeface="Times New Roman" pitchFamily="18" charset="0"/>
                </a:rPr>
                <a:t>L</a:t>
              </a:r>
              <a:r>
                <a:rPr lang="en-US" altLang="zh-CN" sz="2000" i="1" baseline="-25000" dirty="0" smtClean="0">
                  <a:latin typeface="Times New Roman" pitchFamily="18" charset="0"/>
                </a:rPr>
                <a:t>1</a:t>
              </a:r>
              <a:endParaRPr lang="en-US" altLang="zh-CN" sz="2000" i="1" dirty="0">
                <a:latin typeface="Times New Roman" pitchFamily="18" charset="0"/>
              </a:endParaRPr>
            </a:p>
          </p:txBody>
        </p:sp>
        <p:sp>
          <p:nvSpPr>
            <p:cNvPr id="47" name="Text Box 12"/>
            <p:cNvSpPr txBox="1">
              <a:spLocks noChangeArrowheads="1"/>
            </p:cNvSpPr>
            <p:nvPr/>
          </p:nvSpPr>
          <p:spPr bwMode="auto">
            <a:xfrm>
              <a:off x="3843" y="2134"/>
              <a:ext cx="2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L</a:t>
              </a:r>
              <a:r>
                <a:rPr lang="en-US" altLang="zh-CN" baseline="-25000" dirty="0"/>
                <a:t>2</a:t>
              </a:r>
            </a:p>
          </p:txBody>
        </p:sp>
        <p:sp>
          <p:nvSpPr>
            <p:cNvPr id="48" name="Line 14"/>
            <p:cNvSpPr>
              <a:spLocks noChangeShapeType="1"/>
            </p:cNvSpPr>
            <p:nvPr/>
          </p:nvSpPr>
          <p:spPr bwMode="auto">
            <a:xfrm flipH="1">
              <a:off x="1759" y="3249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V="1">
              <a:off x="1759" y="3521"/>
              <a:ext cx="1665" cy="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Text Box 16"/>
            <p:cNvSpPr txBox="1">
              <a:spLocks noChangeArrowheads="1"/>
            </p:cNvSpPr>
            <p:nvPr/>
          </p:nvSpPr>
          <p:spPr bwMode="auto">
            <a:xfrm>
              <a:off x="2597" y="3339"/>
              <a:ext cx="3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600" dirty="0"/>
                <a:t>180</a:t>
              </a:r>
            </a:p>
          </p:txBody>
        </p:sp>
        <p:sp>
          <p:nvSpPr>
            <p:cNvPr id="51" name="Line 17"/>
            <p:cNvSpPr>
              <a:spLocks noChangeShapeType="1"/>
            </p:cNvSpPr>
            <p:nvPr/>
          </p:nvSpPr>
          <p:spPr bwMode="auto">
            <a:xfrm>
              <a:off x="3944" y="3702"/>
              <a:ext cx="0" cy="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18"/>
            <p:cNvSpPr>
              <a:spLocks noChangeShapeType="1"/>
            </p:cNvSpPr>
            <p:nvPr/>
          </p:nvSpPr>
          <p:spPr bwMode="auto">
            <a:xfrm flipV="1">
              <a:off x="1759" y="3884"/>
              <a:ext cx="21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2608" y="3702"/>
              <a:ext cx="3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600" dirty="0"/>
                <a:t>195</a:t>
              </a:r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3426" y="3073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F</a:t>
              </a:r>
              <a:r>
                <a:rPr lang="en-US" altLang="zh-CN" baseline="-25000" dirty="0"/>
                <a:t>2</a:t>
              </a:r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976" y="3521"/>
              <a:ext cx="786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1302" y="3339"/>
              <a:ext cx="24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600" dirty="0">
                  <a:solidFill>
                    <a:srgbClr val="000000"/>
                  </a:solidFill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943" y="315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cxnSp>
        <p:nvCxnSpPr>
          <p:cNvPr id="58" name="直接连接符 57"/>
          <p:cNvCxnSpPr/>
          <p:nvPr/>
        </p:nvCxnSpPr>
        <p:spPr>
          <a:xfrm>
            <a:off x="4802189" y="1650110"/>
            <a:ext cx="3175" cy="904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4826972" y="80628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i="1" baseline="-25000" dirty="0">
                <a:latin typeface="幼圆" pitchFamily="49" charset="-122"/>
                <a:ea typeface="幼圆" pitchFamily="49" charset="-122"/>
              </a:rPr>
              <a:t>3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1612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1258" y="659507"/>
            <a:ext cx="7008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000099"/>
                </a:solidFill>
                <a:latin typeface="+mn-lt"/>
                <a:ea typeface="幼圆" pitchFamily="49" charset="-122"/>
              </a:rPr>
              <a:t>解</a:t>
            </a:r>
            <a:r>
              <a:rPr lang="zh-CN" altLang="en-US" sz="2000" b="1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：</a:t>
            </a:r>
            <a:endParaRPr lang="zh-CN" altLang="en-US" sz="2000" b="1" dirty="0">
              <a:solidFill>
                <a:srgbClr val="000099"/>
              </a:solidFill>
              <a:latin typeface="+mn-lt"/>
              <a:ea typeface="幼圆" pitchFamily="49" charset="-122"/>
            </a:endParaRP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1043608" y="659567"/>
            <a:ext cx="289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透镜 </a:t>
            </a:r>
            <a:r>
              <a:rPr lang="en-US" altLang="zh-CN" sz="2000" b="1" i="1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L</a:t>
            </a:r>
            <a:r>
              <a:rPr lang="en-US" altLang="zh-CN" sz="2000" b="1" i="1" baseline="-25000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2 </a:t>
            </a:r>
            <a:r>
              <a:rPr lang="zh-CN" altLang="en-US" sz="2000" b="1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经 </a:t>
            </a:r>
            <a:r>
              <a:rPr lang="en-US" altLang="zh-CN" sz="2000" b="1" i="1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L</a:t>
            </a:r>
            <a:r>
              <a:rPr lang="en-US" altLang="zh-CN" sz="2000" b="1" i="1" baseline="-25000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1 </a:t>
            </a:r>
            <a:r>
              <a:rPr lang="zh-CN" altLang="en-US" sz="2000" b="1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成像 </a:t>
            </a:r>
            <a:endParaRPr lang="zh-CN" altLang="en-US" sz="2000" b="1" dirty="0">
              <a:solidFill>
                <a:srgbClr val="000099"/>
              </a:solidFill>
              <a:latin typeface="+mn-lt"/>
              <a:ea typeface="幼圆" pitchFamily="49" charset="-122"/>
            </a:endParaRPr>
          </a:p>
        </p:txBody>
      </p:sp>
      <p:graphicFrame>
        <p:nvGraphicFramePr>
          <p:cNvPr id="1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7510694"/>
              </p:ext>
            </p:extLst>
          </p:nvPr>
        </p:nvGraphicFramePr>
        <p:xfrm>
          <a:off x="881561" y="5733256"/>
          <a:ext cx="4605338" cy="865188"/>
        </p:xfrm>
        <a:graphic>
          <a:graphicData uri="http://schemas.openxmlformats.org/presentationml/2006/ole">
            <p:oleObj spid="_x0000_s298099" name="Equation" r:id="rId3" imgW="2311200" imgH="431640" progId="">
              <p:embed/>
            </p:oleObj>
          </a:graphicData>
        </a:graphic>
      </p:graphicFrame>
      <p:cxnSp>
        <p:nvCxnSpPr>
          <p:cNvPr id="36" name="直接连接符 35"/>
          <p:cNvCxnSpPr/>
          <p:nvPr/>
        </p:nvCxnSpPr>
        <p:spPr>
          <a:xfrm flipH="1">
            <a:off x="1295636" y="1998340"/>
            <a:ext cx="1" cy="19526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1295637" y="2380035"/>
            <a:ext cx="1" cy="19526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"/>
          <p:cNvGrpSpPr>
            <a:grpSpLocks/>
          </p:cNvGrpSpPr>
          <p:nvPr/>
        </p:nvGrpSpPr>
        <p:grpSpPr bwMode="auto">
          <a:xfrm>
            <a:off x="1045604" y="825999"/>
            <a:ext cx="7162800" cy="2995613"/>
            <a:chOff x="793" y="2134"/>
            <a:chExt cx="4512" cy="1887"/>
          </a:xfrm>
        </p:grpSpPr>
        <p:sp>
          <p:nvSpPr>
            <p:cNvPr id="39" name="Line 4"/>
            <p:cNvSpPr>
              <a:spLocks noChangeShapeType="1"/>
            </p:cNvSpPr>
            <p:nvPr/>
          </p:nvSpPr>
          <p:spPr bwMode="auto">
            <a:xfrm>
              <a:off x="793" y="3064"/>
              <a:ext cx="45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1714" y="2872"/>
              <a:ext cx="96" cy="38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x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3876" y="2536"/>
              <a:ext cx="136" cy="10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x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2" name="Line 7"/>
            <p:cNvSpPr>
              <a:spLocks noChangeShapeType="1"/>
            </p:cNvSpPr>
            <p:nvPr/>
          </p:nvSpPr>
          <p:spPr bwMode="auto">
            <a:xfrm>
              <a:off x="3433" y="2296"/>
              <a:ext cx="0" cy="48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3433" y="3400"/>
              <a:ext cx="0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Oval 9"/>
            <p:cNvSpPr>
              <a:spLocks noChangeArrowheads="1"/>
            </p:cNvSpPr>
            <p:nvPr/>
          </p:nvSpPr>
          <p:spPr bwMode="auto">
            <a:xfrm>
              <a:off x="937" y="3041"/>
              <a:ext cx="45" cy="4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879" y="2641"/>
              <a:ext cx="2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A</a:t>
              </a:r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1848" y="2485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 i="1" dirty="0" smtClean="0">
                  <a:latin typeface="Times New Roman" pitchFamily="18" charset="0"/>
                </a:rPr>
                <a:t>L</a:t>
              </a:r>
              <a:r>
                <a:rPr lang="en-US" altLang="zh-CN" sz="2000" i="1" baseline="-25000" dirty="0" smtClean="0">
                  <a:latin typeface="Times New Roman" pitchFamily="18" charset="0"/>
                </a:rPr>
                <a:t>1</a:t>
              </a:r>
              <a:endParaRPr lang="en-US" altLang="zh-CN" sz="2000" i="1" dirty="0">
                <a:latin typeface="Times New Roman" pitchFamily="18" charset="0"/>
              </a:endParaRPr>
            </a:p>
          </p:txBody>
        </p:sp>
        <p:sp>
          <p:nvSpPr>
            <p:cNvPr id="47" name="Text Box 12"/>
            <p:cNvSpPr txBox="1">
              <a:spLocks noChangeArrowheads="1"/>
            </p:cNvSpPr>
            <p:nvPr/>
          </p:nvSpPr>
          <p:spPr bwMode="auto">
            <a:xfrm>
              <a:off x="3843" y="2134"/>
              <a:ext cx="2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L</a:t>
              </a:r>
              <a:r>
                <a:rPr lang="en-US" altLang="zh-CN" baseline="-25000" dirty="0"/>
                <a:t>2</a:t>
              </a:r>
            </a:p>
          </p:txBody>
        </p:sp>
        <p:sp>
          <p:nvSpPr>
            <p:cNvPr id="48" name="Line 14"/>
            <p:cNvSpPr>
              <a:spLocks noChangeShapeType="1"/>
            </p:cNvSpPr>
            <p:nvPr/>
          </p:nvSpPr>
          <p:spPr bwMode="auto">
            <a:xfrm flipH="1">
              <a:off x="1762" y="3249"/>
              <a:ext cx="5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V="1">
              <a:off x="1767" y="3521"/>
              <a:ext cx="16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Text Box 16"/>
            <p:cNvSpPr txBox="1">
              <a:spLocks noChangeArrowheads="1"/>
            </p:cNvSpPr>
            <p:nvPr/>
          </p:nvSpPr>
          <p:spPr bwMode="auto">
            <a:xfrm>
              <a:off x="2597" y="3339"/>
              <a:ext cx="3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600" dirty="0"/>
                <a:t>180</a:t>
              </a:r>
            </a:p>
          </p:txBody>
        </p:sp>
        <p:sp>
          <p:nvSpPr>
            <p:cNvPr id="51" name="Line 17"/>
            <p:cNvSpPr>
              <a:spLocks noChangeShapeType="1"/>
            </p:cNvSpPr>
            <p:nvPr/>
          </p:nvSpPr>
          <p:spPr bwMode="auto">
            <a:xfrm>
              <a:off x="3944" y="3702"/>
              <a:ext cx="0" cy="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18"/>
            <p:cNvSpPr>
              <a:spLocks noChangeShapeType="1"/>
            </p:cNvSpPr>
            <p:nvPr/>
          </p:nvSpPr>
          <p:spPr bwMode="auto">
            <a:xfrm flipV="1">
              <a:off x="1767" y="3884"/>
              <a:ext cx="2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2608" y="3702"/>
              <a:ext cx="3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600" dirty="0"/>
                <a:t>195</a:t>
              </a:r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3426" y="3073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F</a:t>
              </a:r>
              <a:r>
                <a:rPr lang="en-US" altLang="zh-CN" baseline="-25000" dirty="0"/>
                <a:t>2</a:t>
              </a:r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 flipV="1">
              <a:off x="976" y="3521"/>
              <a:ext cx="7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1302" y="3339"/>
              <a:ext cx="24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600" dirty="0">
                  <a:solidFill>
                    <a:srgbClr val="000000"/>
                  </a:solidFill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928" y="315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cxnSp>
        <p:nvCxnSpPr>
          <p:cNvPr id="58" name="直接连接符 57"/>
          <p:cNvCxnSpPr/>
          <p:nvPr/>
        </p:nvCxnSpPr>
        <p:spPr>
          <a:xfrm>
            <a:off x="5222317" y="2226174"/>
            <a:ext cx="3175" cy="904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5247100" y="656692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i="1" baseline="-25000" dirty="0">
                <a:latin typeface="幼圆" pitchFamily="49" charset="-122"/>
                <a:ea typeface="幼圆" pitchFamily="49" charset="-122"/>
              </a:rPr>
              <a:t>3 </a:t>
            </a:r>
            <a:endParaRPr lang="zh-CN" altLang="en-US" dirty="0"/>
          </a:p>
        </p:txBody>
      </p:sp>
      <p:cxnSp>
        <p:nvCxnSpPr>
          <p:cNvPr id="63" name="直接连接符 62"/>
          <p:cNvCxnSpPr/>
          <p:nvPr/>
        </p:nvCxnSpPr>
        <p:spPr>
          <a:xfrm>
            <a:off x="1464101" y="1530094"/>
            <a:ext cx="0" cy="668682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471926" y="2402842"/>
            <a:ext cx="0" cy="627740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对象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85616340"/>
              </p:ext>
            </p:extLst>
          </p:nvPr>
        </p:nvGraphicFramePr>
        <p:xfrm>
          <a:off x="1043608" y="4185084"/>
          <a:ext cx="1933575" cy="406400"/>
        </p:xfrm>
        <a:graphic>
          <a:graphicData uri="http://schemas.openxmlformats.org/presentationml/2006/ole">
            <p:oleObj spid="_x0000_s298100" name="Equation" r:id="rId4" imgW="1091880" imgH="228600" progId="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27868412"/>
              </p:ext>
            </p:extLst>
          </p:nvPr>
        </p:nvGraphicFramePr>
        <p:xfrm>
          <a:off x="3473041" y="4041068"/>
          <a:ext cx="4002088" cy="1582738"/>
        </p:xfrm>
        <a:graphic>
          <a:graphicData uri="http://schemas.openxmlformats.org/presentationml/2006/ole">
            <p:oleObj spid="_x0000_s298101" name="Equation" r:id="rId5" imgW="2260440" imgH="88884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995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461258" y="3320988"/>
            <a:ext cx="518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求孔径光阑、入瞳、出瞳</a:t>
            </a:r>
          </a:p>
        </p:txBody>
      </p:sp>
      <p:graphicFrame>
        <p:nvGraphicFramePr>
          <p:cNvPr id="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50123228"/>
              </p:ext>
            </p:extLst>
          </p:nvPr>
        </p:nvGraphicFramePr>
        <p:xfrm>
          <a:off x="1025525" y="3760788"/>
          <a:ext cx="2109788" cy="711200"/>
        </p:xfrm>
        <a:graphic>
          <a:graphicData uri="http://schemas.openxmlformats.org/presentationml/2006/ole">
            <p:oleObj spid="_x0000_s300225" name="Equation" r:id="rId3" imgW="1155600" imgH="393480" progId="">
              <p:embed/>
            </p:oleObj>
          </a:graphicData>
        </a:graphic>
      </p:graphicFrame>
      <p:graphicFrame>
        <p:nvGraphicFramePr>
          <p:cNvPr id="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40948059"/>
              </p:ext>
            </p:extLst>
          </p:nvPr>
        </p:nvGraphicFramePr>
        <p:xfrm>
          <a:off x="6010275" y="3597275"/>
          <a:ext cx="2790825" cy="749300"/>
        </p:xfrm>
        <a:graphic>
          <a:graphicData uri="http://schemas.openxmlformats.org/presentationml/2006/ole">
            <p:oleObj spid="_x0000_s300226" name="Equation" r:id="rId4" imgW="1498320" imgH="406080" progId="">
              <p:embed/>
            </p:oleObj>
          </a:graphicData>
        </a:graphic>
      </p:graphicFrame>
      <p:graphicFrame>
        <p:nvGraphicFramePr>
          <p:cNvPr id="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57709097"/>
              </p:ext>
            </p:extLst>
          </p:nvPr>
        </p:nvGraphicFramePr>
        <p:xfrm>
          <a:off x="3519488" y="3716338"/>
          <a:ext cx="1965325" cy="677862"/>
        </p:xfrm>
        <a:graphic>
          <a:graphicData uri="http://schemas.openxmlformats.org/presentationml/2006/ole">
            <p:oleObj spid="_x0000_s300227" name="Equation" r:id="rId5" imgW="1168200" imgH="406080" progId="">
              <p:embed/>
            </p:oleObj>
          </a:graphicData>
        </a:graphic>
      </p:graphicFrame>
      <p:sp>
        <p:nvSpPr>
          <p:cNvPr id="8" name="Text Box 34"/>
          <p:cNvSpPr txBox="1">
            <a:spLocks noChangeArrowheads="1"/>
          </p:cNvSpPr>
          <p:nvPr/>
        </p:nvSpPr>
        <p:spPr bwMode="auto">
          <a:xfrm>
            <a:off x="1043298" y="4581128"/>
            <a:ext cx="8245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i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U</a:t>
            </a:r>
            <a:r>
              <a:rPr lang="en-US" altLang="zh-CN" sz="2000" b="1" i="1" baseline="-30000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1 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最小</a:t>
            </a:r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，故物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镜框 </a:t>
            </a:r>
            <a:r>
              <a:rPr lang="en-US" altLang="zh-CN" sz="2000" b="1" i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L</a:t>
            </a:r>
            <a:r>
              <a:rPr lang="en-US" altLang="zh-CN" sz="2000" b="1" i="1" baseline="-30000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1 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是</a:t>
            </a:r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入瞳，也是孔径光阑。它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经 </a:t>
            </a:r>
            <a:r>
              <a:rPr lang="en-US" altLang="zh-CN" sz="2000" b="1" i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L</a:t>
            </a:r>
            <a:r>
              <a:rPr lang="en-US" altLang="zh-CN" sz="2000" b="1" baseline="-30000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的</a:t>
            </a:r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像为出瞳。 </a:t>
            </a:r>
          </a:p>
        </p:txBody>
      </p:sp>
      <p:graphicFrame>
        <p:nvGraphicFramePr>
          <p:cNvPr id="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6036735"/>
              </p:ext>
            </p:extLst>
          </p:nvPr>
        </p:nvGraphicFramePr>
        <p:xfrm>
          <a:off x="1144898" y="5098547"/>
          <a:ext cx="4021137" cy="778725"/>
        </p:xfrm>
        <a:graphic>
          <a:graphicData uri="http://schemas.openxmlformats.org/presentationml/2006/ole">
            <p:oleObj spid="_x0000_s300228" r:id="rId6" imgW="2311400" imgH="444500" progId="Equation.3">
              <p:embed/>
            </p:oleObj>
          </a:graphicData>
        </a:graphic>
      </p:graphicFrame>
      <p:graphicFrame>
        <p:nvGraphicFramePr>
          <p:cNvPr id="1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73625587"/>
              </p:ext>
            </p:extLst>
          </p:nvPr>
        </p:nvGraphicFramePr>
        <p:xfrm>
          <a:off x="1226732" y="5949280"/>
          <a:ext cx="3643126" cy="737246"/>
        </p:xfrm>
        <a:graphic>
          <a:graphicData uri="http://schemas.openxmlformats.org/presentationml/2006/ole">
            <p:oleObj spid="_x0000_s300229" r:id="rId7" imgW="2209800" imgH="444500" progId="Equation.3">
              <p:embed/>
            </p:oleObj>
          </a:graphicData>
        </a:graphic>
      </p:graphicFrame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461258" y="83443"/>
            <a:ext cx="7008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000099"/>
                </a:solidFill>
                <a:latin typeface="+mn-lt"/>
                <a:ea typeface="幼圆" pitchFamily="49" charset="-122"/>
              </a:rPr>
              <a:t>解</a:t>
            </a:r>
            <a:r>
              <a:rPr lang="zh-CN" altLang="en-US" sz="2000" b="1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：</a:t>
            </a:r>
            <a:endParaRPr lang="zh-CN" altLang="en-US" sz="2000" b="1" dirty="0">
              <a:solidFill>
                <a:srgbClr val="000099"/>
              </a:solidFill>
              <a:latin typeface="+mn-lt"/>
              <a:ea typeface="幼圆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1295636" y="1422276"/>
            <a:ext cx="1" cy="19526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295637" y="1803971"/>
            <a:ext cx="1" cy="19526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3"/>
          <p:cNvGrpSpPr>
            <a:grpSpLocks/>
          </p:cNvGrpSpPr>
          <p:nvPr/>
        </p:nvGrpSpPr>
        <p:grpSpPr bwMode="auto">
          <a:xfrm>
            <a:off x="1045604" y="472185"/>
            <a:ext cx="7162800" cy="2773363"/>
            <a:chOff x="793" y="2274"/>
            <a:chExt cx="4512" cy="1747"/>
          </a:xfrm>
        </p:grpSpPr>
        <p:sp>
          <p:nvSpPr>
            <p:cNvPr id="16" name="Line 4"/>
            <p:cNvSpPr>
              <a:spLocks noChangeShapeType="1"/>
            </p:cNvSpPr>
            <p:nvPr/>
          </p:nvSpPr>
          <p:spPr bwMode="auto">
            <a:xfrm>
              <a:off x="793" y="3064"/>
              <a:ext cx="45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1714" y="2872"/>
              <a:ext cx="96" cy="38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x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3876" y="2536"/>
              <a:ext cx="136" cy="10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x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3433" y="2296"/>
              <a:ext cx="0" cy="48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3433" y="3400"/>
              <a:ext cx="0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937" y="3041"/>
              <a:ext cx="45" cy="4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879" y="2641"/>
              <a:ext cx="2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A</a:t>
              </a:r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1848" y="2485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 i="1" dirty="0" smtClean="0">
                  <a:latin typeface="Times New Roman" pitchFamily="18" charset="0"/>
                </a:rPr>
                <a:t>L</a:t>
              </a:r>
              <a:r>
                <a:rPr lang="en-US" altLang="zh-CN" sz="2000" i="1" baseline="-25000" dirty="0" smtClean="0">
                  <a:latin typeface="Times New Roman" pitchFamily="18" charset="0"/>
                </a:rPr>
                <a:t>1</a:t>
              </a:r>
              <a:endParaRPr lang="en-US" altLang="zh-CN" sz="2000" i="1" dirty="0">
                <a:latin typeface="Times New Roman" pitchFamily="18" charset="0"/>
              </a:endParaRPr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3843" y="2274"/>
              <a:ext cx="2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L</a:t>
              </a:r>
              <a:r>
                <a:rPr lang="en-US" altLang="zh-CN" baseline="-25000" dirty="0"/>
                <a:t>2</a:t>
              </a:r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 flipH="1">
              <a:off x="1762" y="3249"/>
              <a:ext cx="5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 flipV="1">
              <a:off x="1767" y="3521"/>
              <a:ext cx="16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Text Box 16"/>
            <p:cNvSpPr txBox="1">
              <a:spLocks noChangeArrowheads="1"/>
            </p:cNvSpPr>
            <p:nvPr/>
          </p:nvSpPr>
          <p:spPr bwMode="auto">
            <a:xfrm>
              <a:off x="2597" y="3339"/>
              <a:ext cx="3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600" dirty="0"/>
                <a:t>180</a:t>
              </a:r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3944" y="3702"/>
              <a:ext cx="0" cy="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 flipV="1">
              <a:off x="1767" y="3884"/>
              <a:ext cx="2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Text Box 19"/>
            <p:cNvSpPr txBox="1">
              <a:spLocks noChangeArrowheads="1"/>
            </p:cNvSpPr>
            <p:nvPr/>
          </p:nvSpPr>
          <p:spPr bwMode="auto">
            <a:xfrm>
              <a:off x="2608" y="3702"/>
              <a:ext cx="3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600" dirty="0"/>
                <a:t>195</a:t>
              </a:r>
            </a:p>
          </p:txBody>
        </p:sp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3426" y="3073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F</a:t>
              </a:r>
              <a:r>
                <a:rPr lang="en-US" altLang="zh-CN" baseline="-25000" dirty="0"/>
                <a:t>2</a:t>
              </a:r>
            </a:p>
          </p:txBody>
        </p:sp>
        <p:sp>
          <p:nvSpPr>
            <p:cNvPr id="32" name="Line 21"/>
            <p:cNvSpPr>
              <a:spLocks noChangeShapeType="1"/>
            </p:cNvSpPr>
            <p:nvPr/>
          </p:nvSpPr>
          <p:spPr bwMode="auto">
            <a:xfrm flipV="1">
              <a:off x="976" y="3521"/>
              <a:ext cx="7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Text Box 22"/>
            <p:cNvSpPr txBox="1">
              <a:spLocks noChangeArrowheads="1"/>
            </p:cNvSpPr>
            <p:nvPr/>
          </p:nvSpPr>
          <p:spPr bwMode="auto">
            <a:xfrm>
              <a:off x="1302" y="3339"/>
              <a:ext cx="24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600" dirty="0">
                  <a:solidFill>
                    <a:srgbClr val="000000"/>
                  </a:solidFill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>
              <a:off x="928" y="315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5222317" y="1650110"/>
            <a:ext cx="3175" cy="904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1" idx="2"/>
            <a:endCxn id="17" idx="0"/>
          </p:cNvCxnSpPr>
          <p:nvPr/>
        </p:nvCxnSpPr>
        <p:spPr>
          <a:xfrm flipV="1">
            <a:off x="1274204" y="1421510"/>
            <a:ext cx="1309688" cy="304007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1" idx="2"/>
          </p:cNvCxnSpPr>
          <p:nvPr/>
        </p:nvCxnSpPr>
        <p:spPr>
          <a:xfrm flipV="1">
            <a:off x="1274204" y="1573513"/>
            <a:ext cx="165448" cy="15200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247100" y="50338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i="1" baseline="-25000" dirty="0">
                <a:latin typeface="幼圆" pitchFamily="49" charset="-122"/>
                <a:ea typeface="幼圆" pitchFamily="49" charset="-122"/>
              </a:rPr>
              <a:t>3 </a:t>
            </a:r>
            <a:endParaRPr lang="zh-CN" altLang="en-US" dirty="0"/>
          </a:p>
        </p:txBody>
      </p:sp>
      <p:cxnSp>
        <p:nvCxnSpPr>
          <p:cNvPr id="40" name="直接连接符 39"/>
          <p:cNvCxnSpPr/>
          <p:nvPr/>
        </p:nvCxnSpPr>
        <p:spPr>
          <a:xfrm>
            <a:off x="1475656" y="908720"/>
            <a:ext cx="0" cy="668682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1475656" y="1829152"/>
            <a:ext cx="0" cy="62774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ine 21"/>
          <p:cNvSpPr>
            <a:spLocks noChangeShapeType="1"/>
          </p:cNvSpPr>
          <p:nvPr/>
        </p:nvSpPr>
        <p:spPr bwMode="auto">
          <a:xfrm flipV="1">
            <a:off x="1439652" y="2259710"/>
            <a:ext cx="107711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" name="Text Box 22"/>
          <p:cNvSpPr txBox="1">
            <a:spLocks noChangeArrowheads="1"/>
          </p:cNvSpPr>
          <p:nvPr/>
        </p:nvSpPr>
        <p:spPr bwMode="auto">
          <a:xfrm>
            <a:off x="1693421" y="1896103"/>
            <a:ext cx="6463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</a:rPr>
              <a:t>44.15</a:t>
            </a:r>
            <a:endParaRPr lang="en-US" altLang="zh-CN" sz="16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6408204" y="948856"/>
            <a:ext cx="0" cy="668682"/>
          </a:xfrm>
          <a:prstGeom prst="line">
            <a:avLst/>
          </a:prstGeom>
          <a:ln w="38100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6406643" y="1861582"/>
            <a:ext cx="0" cy="668682"/>
          </a:xfrm>
          <a:prstGeom prst="line">
            <a:avLst/>
          </a:prstGeom>
          <a:ln w="38100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571890" y="688050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i="1" baseline="-25000" dirty="0" smtClean="0">
                <a:latin typeface="幼圆" pitchFamily="49" charset="-122"/>
                <a:ea typeface="幼圆" pitchFamily="49" charset="-122"/>
              </a:rPr>
              <a:t>3</a:t>
            </a:r>
            <a:r>
              <a:rPr lang="en-US" altLang="zh-CN" i="1" dirty="0">
                <a:latin typeface="幼圆" pitchFamily="49" charset="-122"/>
                <a:ea typeface="幼圆" pitchFamily="49" charset="-122"/>
              </a:rPr>
              <a:t>′</a:t>
            </a:r>
            <a:r>
              <a:rPr lang="en-US" altLang="zh-CN" i="1" baseline="-25000" dirty="0" smtClean="0">
                <a:latin typeface="幼圆" pitchFamily="49" charset="-122"/>
                <a:ea typeface="幼圆" pitchFamily="49" charset="-122"/>
              </a:rPr>
              <a:t> </a:t>
            </a:r>
            <a:endParaRPr lang="zh-CN" altLang="en-US" dirty="0"/>
          </a:p>
        </p:txBody>
      </p: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882663" y="854773"/>
            <a:ext cx="449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i="1"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dirty="0" smtClean="0"/>
              <a:t>L</a:t>
            </a:r>
            <a:r>
              <a:rPr lang="en-US" altLang="zh-CN" baseline="-25000" dirty="0" smtClean="0"/>
              <a:t>2</a:t>
            </a:r>
            <a:r>
              <a:rPr lang="en-US" altLang="zh-CN" baseline="30000" dirty="0" smtClean="0"/>
              <a:t>′</a:t>
            </a:r>
            <a:endParaRPr lang="en-US" altLang="zh-CN" baseline="30000" dirty="0"/>
          </a:p>
        </p:txBody>
      </p:sp>
    </p:spTree>
    <p:extLst>
      <p:ext uri="{BB962C8B-B14F-4D97-AF65-F5344CB8AC3E}">
        <p14:creationId xmlns:p14="http://schemas.microsoft.com/office/powerpoint/2010/main" xmlns="" val="410216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8" grpId="0" autoUpdateAnimBg="0"/>
      <p:bldP spid="1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77702" y="733735"/>
            <a:ext cx="7072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、关于孔径光阑需要注意的几个问题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85795" y="1330576"/>
            <a:ext cx="70658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200" dirty="0"/>
              <a:t>1</a:t>
            </a:r>
            <a:r>
              <a:rPr lang="en-US" altLang="zh-CN" sz="2200" dirty="0" smtClean="0"/>
              <a:t>) </a:t>
            </a:r>
            <a:r>
              <a:rPr lang="zh-CN" altLang="en-US" sz="2200" dirty="0" smtClean="0"/>
              <a:t>成像规律</a:t>
            </a:r>
            <a:endParaRPr lang="en-US" altLang="zh-CN" sz="2200" dirty="0"/>
          </a:p>
        </p:txBody>
      </p:sp>
      <p:pic>
        <p:nvPicPr>
          <p:cNvPr id="301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9471" y="2348880"/>
            <a:ext cx="334327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1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16116" y="2706067"/>
            <a:ext cx="942491" cy="1875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连接符 10"/>
          <p:cNvCxnSpPr/>
          <p:nvPr/>
        </p:nvCxnSpPr>
        <p:spPr>
          <a:xfrm flipV="1">
            <a:off x="6408204" y="3606178"/>
            <a:ext cx="1831429" cy="1"/>
          </a:xfrm>
          <a:prstGeom prst="line">
            <a:avLst/>
          </a:prstGeom>
          <a:ln w="31750">
            <a:solidFill>
              <a:srgbClr val="0A00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6562601" y="2434609"/>
            <a:ext cx="1997" cy="542915"/>
          </a:xfrm>
          <a:prstGeom prst="line">
            <a:avLst/>
          </a:prstGeom>
          <a:ln w="31750">
            <a:solidFill>
              <a:srgbClr val="0A00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 flipV="1">
            <a:off x="6571798" y="4309670"/>
            <a:ext cx="1997" cy="542915"/>
          </a:xfrm>
          <a:prstGeom prst="line">
            <a:avLst/>
          </a:prstGeom>
          <a:ln w="31750">
            <a:solidFill>
              <a:srgbClr val="0A00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724128" y="2706067"/>
            <a:ext cx="1476164" cy="93753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5724128" y="3606178"/>
            <a:ext cx="1476164" cy="86693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562601" y="2977524"/>
            <a:ext cx="637691" cy="666073"/>
          </a:xfrm>
          <a:prstGeom prst="line">
            <a:avLst/>
          </a:prstGeom>
          <a:ln w="317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6558607" y="3643597"/>
            <a:ext cx="641685" cy="666074"/>
          </a:xfrm>
          <a:prstGeom prst="line">
            <a:avLst/>
          </a:prstGeom>
          <a:ln w="317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57519" y="3788273"/>
            <a:ext cx="77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A′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799692" y="331684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U</a:t>
            </a:r>
            <a:endParaRPr lang="zh-CN" altLang="en-US" b="1" i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幼圆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34216" y="3280547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U</a:t>
            </a:r>
            <a:r>
              <a:rPr lang="en-US" altLang="zh-CN" b="1" i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′</a:t>
            </a:r>
            <a:endParaRPr lang="zh-CN" altLang="en-US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7"/>
          <p:cNvSpPr txBox="1">
            <a:spLocks noChangeArrowheads="1"/>
          </p:cNvSpPr>
          <p:nvPr/>
        </p:nvSpPr>
        <p:spPr bwMode="auto">
          <a:xfrm>
            <a:off x="418501" y="1448780"/>
            <a:ext cx="808016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  <a:buClr>
                <a:schemeClr val="folHlink"/>
              </a:buClr>
            </a:pPr>
            <a:r>
              <a:rPr lang="zh-CN" altLang="en-US" sz="2000" b="1" dirty="0">
                <a:solidFill>
                  <a:schemeClr val="accent6"/>
                </a:solidFill>
                <a:latin typeface="+mn-lt"/>
                <a:ea typeface="幼圆" pitchFamily="49" charset="-122"/>
              </a:rPr>
              <a:t>        首先，将系统中所有零件的光孔成像到物空间，确定像的位置和大小。</a:t>
            </a:r>
            <a:endParaRPr lang="en-US" altLang="zh-CN" sz="2000" b="1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  <a:p>
            <a:pPr algn="just">
              <a:lnSpc>
                <a:spcPct val="150000"/>
              </a:lnSpc>
              <a:buClr>
                <a:schemeClr val="folHlink"/>
              </a:buClr>
            </a:pPr>
            <a:r>
              <a:rPr lang="zh-CN" altLang="en-US" sz="2000" b="1" dirty="0">
                <a:solidFill>
                  <a:schemeClr val="accent6"/>
                </a:solidFill>
                <a:latin typeface="+mn-lt"/>
                <a:ea typeface="幼圆" pitchFamily="49" charset="-122"/>
              </a:rPr>
              <a:t>        第二步，由物面中心</a:t>
            </a:r>
            <a:r>
              <a:rPr lang="en-US" altLang="zh-CN" sz="2000" b="1" dirty="0">
                <a:solidFill>
                  <a:schemeClr val="accent6"/>
                </a:solidFill>
                <a:latin typeface="+mn-lt"/>
                <a:ea typeface="幼圆" pitchFamily="49" charset="-122"/>
              </a:rPr>
              <a:t>A</a:t>
            </a:r>
            <a:r>
              <a:rPr lang="zh-CN" altLang="en-US" sz="2000" b="1" dirty="0">
                <a:solidFill>
                  <a:schemeClr val="accent6"/>
                </a:solidFill>
                <a:latin typeface="+mn-lt"/>
                <a:ea typeface="幼圆" pitchFamily="49" charset="-122"/>
              </a:rPr>
              <a:t>点对各个像的边缘引直线，入射光瞳是其中张角最小者，对应的物为孔径光阑。</a:t>
            </a:r>
          </a:p>
        </p:txBody>
      </p:sp>
      <p:sp>
        <p:nvSpPr>
          <p:cNvPr id="34" name="Rectangle 50"/>
          <p:cNvSpPr>
            <a:spLocks noChangeArrowheads="1"/>
          </p:cNvSpPr>
          <p:nvPr/>
        </p:nvSpPr>
        <p:spPr bwMode="auto">
          <a:xfrm>
            <a:off x="422421" y="692696"/>
            <a:ext cx="4864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孔径光阑</a:t>
            </a:r>
            <a:r>
              <a:rPr lang="zh-CN" altLang="en-US" sz="24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的确定</a:t>
            </a:r>
            <a:r>
              <a:rPr lang="zh-CN" altLang="en-US" sz="2400" b="1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方法</a:t>
            </a:r>
            <a:r>
              <a:rPr lang="zh-CN" altLang="en-US" sz="2200" b="1" dirty="0" smtClean="0">
                <a:solidFill>
                  <a:srgbClr val="0A00C8"/>
                </a:solidFill>
                <a:latin typeface="+mn-lt"/>
                <a:ea typeface="幼圆" pitchFamily="49" charset="-122"/>
              </a:rPr>
              <a:t>：</a:t>
            </a:r>
            <a:endParaRPr lang="zh-CN" altLang="en-US" sz="2200" b="1" dirty="0">
              <a:solidFill>
                <a:srgbClr val="0A00C8"/>
              </a:solidFill>
              <a:latin typeface="+mn-lt"/>
              <a:ea typeface="幼圆" pitchFamily="49" charset="-122"/>
            </a:endParaRPr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570901" y="3825044"/>
            <a:ext cx="808016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  <a:buClr>
                <a:schemeClr val="folHlink"/>
              </a:buClr>
            </a:pPr>
            <a:r>
              <a:rPr lang="zh-CN" altLang="en-US" sz="2000" b="1" dirty="0">
                <a:solidFill>
                  <a:schemeClr val="accent6"/>
                </a:solidFill>
                <a:latin typeface="+mn-lt"/>
                <a:ea typeface="幼圆" pitchFamily="49" charset="-122"/>
              </a:rPr>
              <a:t>        首先，将系统中所有零件的光</a:t>
            </a:r>
            <a:r>
              <a:rPr lang="zh-CN" altLang="en-US" sz="2000" b="1" dirty="0" smtClean="0">
                <a:solidFill>
                  <a:schemeClr val="accent6"/>
                </a:solidFill>
                <a:latin typeface="+mn-lt"/>
                <a:ea typeface="幼圆" pitchFamily="49" charset="-122"/>
              </a:rPr>
              <a:t>孔以及物点成像到像空间</a:t>
            </a:r>
            <a:r>
              <a:rPr lang="zh-CN" altLang="en-US" sz="2000" b="1" dirty="0">
                <a:solidFill>
                  <a:schemeClr val="accent6"/>
                </a:solidFill>
                <a:latin typeface="+mn-lt"/>
                <a:ea typeface="幼圆" pitchFamily="49" charset="-122"/>
              </a:rPr>
              <a:t>，确定像的位置和大小。</a:t>
            </a:r>
            <a:endParaRPr lang="en-US" altLang="zh-CN" sz="2000" b="1" dirty="0">
              <a:solidFill>
                <a:schemeClr val="accent6"/>
              </a:solidFill>
              <a:latin typeface="+mn-lt"/>
              <a:ea typeface="幼圆" pitchFamily="49" charset="-122"/>
            </a:endParaRPr>
          </a:p>
          <a:p>
            <a:pPr algn="just">
              <a:lnSpc>
                <a:spcPct val="150000"/>
              </a:lnSpc>
              <a:buClr>
                <a:schemeClr val="folHlink"/>
              </a:buClr>
            </a:pPr>
            <a:r>
              <a:rPr lang="zh-CN" altLang="en-US" sz="2000" b="1" dirty="0">
                <a:solidFill>
                  <a:schemeClr val="accent6"/>
                </a:solidFill>
                <a:latin typeface="+mn-lt"/>
                <a:ea typeface="幼圆" pitchFamily="49" charset="-122"/>
              </a:rPr>
              <a:t>        第二步，</a:t>
            </a:r>
            <a:r>
              <a:rPr lang="zh-CN" altLang="en-US" sz="2000" b="1" dirty="0" smtClean="0">
                <a:solidFill>
                  <a:schemeClr val="accent6"/>
                </a:solidFill>
                <a:latin typeface="+mn-lt"/>
                <a:ea typeface="幼圆" pitchFamily="49" charset="-122"/>
              </a:rPr>
              <a:t>由像面中心 </a:t>
            </a:r>
            <a:r>
              <a:rPr lang="en-US" altLang="zh-CN" sz="2000" b="1" dirty="0" smtClean="0">
                <a:solidFill>
                  <a:schemeClr val="accent6"/>
                </a:solidFill>
                <a:latin typeface="+mn-lt"/>
                <a:ea typeface="幼圆" pitchFamily="49" charset="-122"/>
              </a:rPr>
              <a:t>A′ </a:t>
            </a:r>
            <a:r>
              <a:rPr lang="zh-CN" altLang="en-US" sz="2000" b="1" dirty="0" smtClean="0">
                <a:solidFill>
                  <a:schemeClr val="accent6"/>
                </a:solidFill>
                <a:latin typeface="+mn-lt"/>
                <a:ea typeface="幼圆" pitchFamily="49" charset="-122"/>
              </a:rPr>
              <a:t>点</a:t>
            </a:r>
            <a:r>
              <a:rPr lang="zh-CN" altLang="en-US" sz="2000" b="1" dirty="0">
                <a:solidFill>
                  <a:schemeClr val="accent6"/>
                </a:solidFill>
                <a:latin typeface="+mn-lt"/>
                <a:ea typeface="幼圆" pitchFamily="49" charset="-122"/>
              </a:rPr>
              <a:t>对各个像的边缘引直线</a:t>
            </a:r>
            <a:r>
              <a:rPr lang="zh-CN" altLang="en-US" sz="2000" b="1" dirty="0" smtClean="0">
                <a:solidFill>
                  <a:schemeClr val="accent6"/>
                </a:solidFill>
                <a:latin typeface="+mn-lt"/>
                <a:ea typeface="幼圆" pitchFamily="49" charset="-122"/>
              </a:rPr>
              <a:t>，出射光瞳</a:t>
            </a:r>
            <a:r>
              <a:rPr lang="zh-CN" altLang="en-US" sz="2000" b="1" dirty="0">
                <a:solidFill>
                  <a:schemeClr val="accent6"/>
                </a:solidFill>
                <a:latin typeface="+mn-lt"/>
                <a:ea typeface="幼圆" pitchFamily="49" charset="-122"/>
              </a:rPr>
              <a:t>是其中张角最小者，对应的物为孔径光阑。</a:t>
            </a:r>
          </a:p>
        </p:txBody>
      </p:sp>
    </p:spTree>
    <p:extLst>
      <p:ext uri="{BB962C8B-B14F-4D97-AF65-F5344CB8AC3E}">
        <p14:creationId xmlns:p14="http://schemas.microsoft.com/office/powerpoint/2010/main" xmlns="" val="74525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77702" y="733735"/>
            <a:ext cx="7072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、关于孔径光阑需要注意的几个问题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85795" y="1330576"/>
            <a:ext cx="70658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200" dirty="0" smtClean="0"/>
              <a:t>2) </a:t>
            </a:r>
            <a:r>
              <a:rPr lang="zh-CN" altLang="en-US" sz="2200" dirty="0" smtClean="0"/>
              <a:t>物平面</a:t>
            </a:r>
            <a:r>
              <a:rPr lang="zh-CN" altLang="en-US" sz="2200" dirty="0"/>
              <a:t>发生变更，有可能是孔径光阑将易主</a:t>
            </a:r>
            <a:endParaRPr lang="en-US" altLang="zh-CN" sz="2200" dirty="0"/>
          </a:p>
        </p:txBody>
      </p:sp>
      <p:pic>
        <p:nvPicPr>
          <p:cNvPr id="4" name="Picture 19" descr="4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5189" y="2172270"/>
            <a:ext cx="7273925" cy="28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705950" y="5474971"/>
            <a:ext cx="7045677" cy="46166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物位置变动</a:t>
            </a:r>
            <a:r>
              <a:rPr lang="zh-CN" altLang="en-US" sz="24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后</a:t>
            </a:r>
            <a:r>
              <a:rPr lang="zh-CN" altLang="en-US" sz="24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透镜框</a:t>
            </a:r>
            <a:r>
              <a:rPr lang="zh-CN" altLang="en-US" sz="24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是</a:t>
            </a:r>
            <a:r>
              <a:rPr lang="zh-CN" altLang="en-US" sz="24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孔径光阑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007604" y="2600908"/>
            <a:ext cx="2548392" cy="1010430"/>
          </a:xfrm>
          <a:prstGeom prst="line">
            <a:avLst/>
          </a:prstGeom>
          <a:ln w="19050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5868144" y="3106123"/>
            <a:ext cx="432048" cy="518568"/>
          </a:xfrm>
          <a:prstGeom prst="line">
            <a:avLst/>
          </a:prstGeom>
          <a:ln w="19050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799692" y="331684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U</a:t>
            </a:r>
            <a:endParaRPr lang="zh-CN" altLang="en-US" b="1" i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幼圆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56702" y="3255359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U</a:t>
            </a:r>
            <a:endParaRPr lang="zh-CN" altLang="en-US" b="1" i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005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77702" y="733735"/>
            <a:ext cx="7072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、关于孔径光阑需要注意的几个问题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85795" y="1330576"/>
            <a:ext cx="8134677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200" dirty="0" smtClean="0"/>
              <a:t>3) </a:t>
            </a:r>
            <a:r>
              <a:rPr lang="zh-CN" altLang="en-US" sz="2200" dirty="0" smtClean="0">
                <a:solidFill>
                  <a:srgbClr val="008000"/>
                </a:solidFill>
              </a:rPr>
              <a:t>不同光学系统对孔径角的表示方法</a:t>
            </a:r>
            <a:endParaRPr lang="en-US" altLang="zh-CN" sz="2200" dirty="0" smtClean="0">
              <a:solidFill>
                <a:srgbClr val="008000"/>
              </a:solidFill>
            </a:endParaRP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200" dirty="0" smtClean="0"/>
              <a:t>显微和投影系统：</a:t>
            </a:r>
            <a:endParaRPr lang="en-US" altLang="zh-CN" sz="2200" dirty="0" smtClean="0"/>
          </a:p>
          <a:p>
            <a:pPr>
              <a:spcBef>
                <a:spcPts val="600"/>
              </a:spcBef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</a:t>
            </a:r>
            <a:r>
              <a:rPr lang="zh-CN" altLang="en-US" sz="2200" dirty="0" smtClean="0">
                <a:solidFill>
                  <a:schemeClr val="accent6"/>
                </a:solidFill>
              </a:rPr>
              <a:t>数值孔径                 </a:t>
            </a:r>
            <a:r>
              <a:rPr lang="zh-CN" altLang="en-US" sz="2200" dirty="0" smtClean="0"/>
              <a:t>     </a:t>
            </a:r>
            <a:r>
              <a:rPr lang="en-US" altLang="zh-CN" sz="1800" i="1" dirty="0" smtClean="0">
                <a:latin typeface="+mn-lt"/>
              </a:rPr>
              <a:t>n-</a:t>
            </a:r>
            <a:r>
              <a:rPr lang="zh-CN" altLang="en-US" sz="1800" dirty="0">
                <a:latin typeface="+mn-lt"/>
              </a:rPr>
              <a:t>物方介质折射率。</a:t>
            </a:r>
            <a:endParaRPr lang="en-US" altLang="zh-CN" sz="1800" dirty="0" smtClean="0"/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1800" dirty="0" smtClean="0">
                <a:latin typeface="+mn-lt"/>
              </a:rPr>
              <a:t>      数值孔径越大，进入光学系统的光能越多，理论分辨率越高。</a:t>
            </a:r>
            <a:endParaRPr lang="en-US" altLang="zh-CN" sz="1800" dirty="0" smtClean="0">
              <a:latin typeface="+mn-lt"/>
            </a:endParaRPr>
          </a:p>
          <a:p>
            <a:pPr marL="342900" indent="-342900"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sz="2200" dirty="0"/>
              <a:t>望远</a:t>
            </a:r>
            <a:r>
              <a:rPr lang="zh-CN" altLang="en-US" sz="2200" dirty="0" smtClean="0"/>
              <a:t>和摄影系统：</a:t>
            </a:r>
            <a:endParaRPr lang="en-US" altLang="zh-CN" sz="2200" dirty="0" smtClean="0"/>
          </a:p>
          <a:p>
            <a:pPr>
              <a:spcBef>
                <a:spcPts val="1800"/>
              </a:spcBef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</a:t>
            </a:r>
            <a:r>
              <a:rPr lang="zh-CN" altLang="en-US" sz="2200" dirty="0" smtClean="0">
                <a:solidFill>
                  <a:schemeClr val="accent6"/>
                </a:solidFill>
              </a:rPr>
              <a:t>相对孔径             </a:t>
            </a:r>
            <a:r>
              <a:rPr lang="en-US" altLang="zh-CN" sz="1800" i="1" dirty="0" smtClean="0">
                <a:latin typeface="+mn-lt"/>
              </a:rPr>
              <a:t>D-</a:t>
            </a:r>
            <a:r>
              <a:rPr lang="zh-CN" altLang="en-US" sz="1800" dirty="0">
                <a:latin typeface="+mn-lt"/>
              </a:rPr>
              <a:t>入瞳直径</a:t>
            </a:r>
            <a:r>
              <a:rPr lang="zh-CN" altLang="en-US" sz="1800" i="1" dirty="0">
                <a:latin typeface="+mn-lt"/>
              </a:rPr>
              <a:t>；</a:t>
            </a:r>
            <a:r>
              <a:rPr lang="en-US" altLang="zh-CN" sz="1800" i="1" dirty="0">
                <a:latin typeface="+mn-lt"/>
              </a:rPr>
              <a:t>f′-</a:t>
            </a:r>
            <a:r>
              <a:rPr lang="zh-CN" altLang="en-US" sz="1800" dirty="0">
                <a:latin typeface="+mn-lt"/>
              </a:rPr>
              <a:t>物镜焦距</a:t>
            </a:r>
            <a:r>
              <a:rPr lang="zh-CN" altLang="en-US" sz="1800" i="1" dirty="0" smtClean="0">
                <a:latin typeface="+mn-lt"/>
              </a:rPr>
              <a:t>。</a:t>
            </a:r>
            <a:endParaRPr lang="en-US" altLang="zh-CN" sz="1800" i="1" dirty="0" smtClean="0">
              <a:latin typeface="+mn-lt"/>
            </a:endParaRPr>
          </a:p>
          <a:p>
            <a:pPr>
              <a:spcBef>
                <a:spcPts val="1800"/>
              </a:spcBef>
            </a:pPr>
            <a:endParaRPr lang="en-US" altLang="zh-CN" sz="1800" i="1" dirty="0" smtClean="0">
              <a:latin typeface="+mn-lt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1800" dirty="0" smtClean="0">
                <a:latin typeface="+mn-lt"/>
              </a:rPr>
              <a:t>     当焦距一定时，其相对孔径越</a:t>
            </a:r>
            <a:r>
              <a:rPr lang="zh-CN" altLang="en-US" sz="1800" dirty="0">
                <a:latin typeface="+mn-lt"/>
              </a:rPr>
              <a:t>大，进入光学系统的光能越多，</a:t>
            </a:r>
            <a:endParaRPr lang="en-US" altLang="zh-CN" sz="1800" dirty="0">
              <a:latin typeface="+mn-lt"/>
            </a:endParaRPr>
          </a:p>
          <a:p>
            <a:pPr marL="342900" indent="-342900"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sz="2200" dirty="0" smtClean="0">
                <a:latin typeface="+mn-lt"/>
              </a:rPr>
              <a:t>照相系统：</a:t>
            </a:r>
            <a:endParaRPr lang="en-US" altLang="zh-CN" sz="2200" dirty="0" smtClean="0">
              <a:latin typeface="+mn-lt"/>
            </a:endParaRPr>
          </a:p>
          <a:p>
            <a:pPr>
              <a:spcBef>
                <a:spcPts val="1800"/>
              </a:spcBef>
            </a:pPr>
            <a:r>
              <a:rPr lang="en-US" altLang="zh-CN" sz="2200" dirty="0">
                <a:latin typeface="+mn-lt"/>
              </a:rPr>
              <a:t> </a:t>
            </a:r>
            <a:r>
              <a:rPr lang="en-US" altLang="zh-CN" sz="2200" dirty="0" smtClean="0">
                <a:latin typeface="+mn-lt"/>
              </a:rPr>
              <a:t>    </a:t>
            </a:r>
            <a:r>
              <a:rPr lang="zh-CN" altLang="en-US" sz="2200" dirty="0">
                <a:solidFill>
                  <a:schemeClr val="accent6"/>
                </a:solidFill>
              </a:rPr>
              <a:t>光阑</a:t>
            </a:r>
            <a:r>
              <a:rPr lang="zh-CN" altLang="en-US" sz="2200" dirty="0" smtClean="0">
                <a:solidFill>
                  <a:schemeClr val="accent6"/>
                </a:solidFill>
              </a:rPr>
              <a:t>指数</a:t>
            </a:r>
            <a:endParaRPr lang="en-US" altLang="zh-CN" sz="2200" i="1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29639733"/>
              </p:ext>
            </p:extLst>
          </p:nvPr>
        </p:nvGraphicFramePr>
        <p:xfrm>
          <a:off x="2699792" y="2204864"/>
          <a:ext cx="1866900" cy="420688"/>
        </p:xfrm>
        <a:graphic>
          <a:graphicData uri="http://schemas.openxmlformats.org/presentationml/2006/ole">
            <p:oleObj spid="_x0000_s304185" name="Equation" r:id="rId3" imgW="1002960" imgH="228600" progId="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37259801"/>
              </p:ext>
            </p:extLst>
          </p:nvPr>
        </p:nvGraphicFramePr>
        <p:xfrm>
          <a:off x="2555776" y="3645024"/>
          <a:ext cx="920750" cy="793750"/>
        </p:xfrm>
        <a:graphic>
          <a:graphicData uri="http://schemas.openxmlformats.org/presentationml/2006/ole">
            <p:oleObj spid="_x0000_s304186" name="Equation" r:id="rId4" imgW="495000" imgH="431640" progId="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06955134"/>
              </p:ext>
            </p:extLst>
          </p:nvPr>
        </p:nvGraphicFramePr>
        <p:xfrm>
          <a:off x="2699792" y="5536159"/>
          <a:ext cx="1487487" cy="746125"/>
        </p:xfrm>
        <a:graphic>
          <a:graphicData uri="http://schemas.openxmlformats.org/presentationml/2006/ole">
            <p:oleObj spid="_x0000_s304187" name="Equation" r:id="rId5" imgW="799920" imgH="406080" progId="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4753133" y="5854891"/>
            <a:ext cx="3438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相对孔径的</a:t>
            </a:r>
            <a:r>
              <a:rPr lang="zh-CN" altLang="en-US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倒数，俗称“</a:t>
            </a:r>
            <a:r>
              <a:rPr lang="zh-CN" alt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光圈</a:t>
            </a:r>
            <a:r>
              <a:rPr lang="zh-CN" altLang="en-US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”</a:t>
            </a:r>
            <a:endParaRPr lang="zh-CN" altLang="en-US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幼圆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1684" y="6236110"/>
            <a:ext cx="8280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相对孔径越大，光圈值越小。如</a:t>
            </a:r>
            <a:r>
              <a:rPr lang="en-US" altLang="zh-CN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F8 </a:t>
            </a:r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的光圈能进入照相机的光能比</a:t>
            </a:r>
            <a:r>
              <a:rPr lang="en-US" altLang="zh-CN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F11</a:t>
            </a:r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要多。</a:t>
            </a:r>
          </a:p>
        </p:txBody>
      </p:sp>
    </p:spTree>
    <p:extLst>
      <p:ext uri="{BB962C8B-B14F-4D97-AF65-F5344CB8AC3E}">
        <p14:creationId xmlns:p14="http://schemas.microsoft.com/office/powerpoint/2010/main" xmlns="" val="8023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77702" y="733735"/>
            <a:ext cx="7072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、关于孔径光阑需要注意的几个问题 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791580" y="1304764"/>
            <a:ext cx="774086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dirty="0" smtClean="0"/>
              <a:t>4) </a:t>
            </a:r>
            <a:r>
              <a:rPr lang="zh-CN" altLang="en-US" sz="2200" dirty="0">
                <a:solidFill>
                  <a:srgbClr val="008000"/>
                </a:solidFill>
              </a:rPr>
              <a:t>主光线：</a:t>
            </a:r>
            <a:r>
              <a:rPr lang="zh-CN" altLang="en-US" sz="2400" dirty="0" smtClean="0"/>
              <a:t>通过轴外物点和入瞳</a:t>
            </a:r>
            <a:r>
              <a:rPr lang="zh-CN" altLang="en-US" sz="2400" dirty="0"/>
              <a:t>中心的</a:t>
            </a:r>
            <a:r>
              <a:rPr lang="zh-CN" altLang="en-US" sz="2400" dirty="0" smtClean="0"/>
              <a:t>光线</a:t>
            </a:r>
            <a:endParaRPr lang="en-US" altLang="zh-CN" sz="2400" dirty="0" smtClean="0"/>
          </a:p>
          <a:p>
            <a:pPr>
              <a:spcBef>
                <a:spcPts val="1200"/>
              </a:spcBef>
            </a:pPr>
            <a:r>
              <a:rPr lang="zh-CN" altLang="en-US" sz="2200" dirty="0" smtClean="0">
                <a:latin typeface="+mn-lt"/>
              </a:rPr>
              <a:t>       意    义： 轴</a:t>
            </a:r>
            <a:r>
              <a:rPr lang="zh-CN" altLang="en-US" sz="2200" dirty="0">
                <a:latin typeface="+mn-lt"/>
              </a:rPr>
              <a:t>外物点成像光束的光束轴线。</a:t>
            </a:r>
            <a:endParaRPr lang="en-US" altLang="zh-CN" sz="2200" dirty="0">
              <a:latin typeface="+mn-lt"/>
            </a:endParaRPr>
          </a:p>
          <a:p>
            <a:pPr>
              <a:spcBef>
                <a:spcPts val="1200"/>
              </a:spcBef>
            </a:pPr>
            <a:r>
              <a:rPr lang="zh-CN" altLang="en-US" sz="2200" dirty="0" smtClean="0">
                <a:latin typeface="+mn-lt"/>
              </a:rPr>
              <a:t>                        过</a:t>
            </a:r>
            <a:r>
              <a:rPr lang="zh-CN" altLang="en-US" sz="2200" dirty="0">
                <a:latin typeface="+mn-lt"/>
              </a:rPr>
              <a:t>孔径光阑和出瞳中心。</a:t>
            </a:r>
            <a:endParaRPr lang="en-US" altLang="zh-CN" sz="2200" dirty="0">
              <a:latin typeface="+mn-lt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611560" y="4257092"/>
            <a:ext cx="71628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olid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428801" y="2852936"/>
            <a:ext cx="215900" cy="25153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round/>
            <a:headEnd/>
            <a:tailEnd type="none" w="lg" len="lg"/>
          </a:ln>
          <a:ex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499992" y="3037892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514045" y="4790492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987824" y="3876092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V="1">
            <a:off x="2978859" y="3799892"/>
            <a:ext cx="1535185" cy="4572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2978859" y="3037892"/>
            <a:ext cx="2526964" cy="12192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2992913" y="3681028"/>
            <a:ext cx="2512910" cy="200232"/>
          </a:xfrm>
          <a:prstGeom prst="line">
            <a:avLst/>
          </a:prstGeom>
          <a:noFill/>
          <a:ln w="25400">
            <a:solidFill>
              <a:schemeClr val="accent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2998443" y="3904044"/>
            <a:ext cx="2430357" cy="1397163"/>
          </a:xfrm>
          <a:prstGeom prst="line">
            <a:avLst/>
          </a:prstGeom>
          <a:noFill/>
          <a:ln w="25400">
            <a:solidFill>
              <a:schemeClr val="accent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2985884" y="3904044"/>
            <a:ext cx="2442917" cy="569072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01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77702" y="733735"/>
            <a:ext cx="7072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、关于孔径光阑需要注意的几个问题 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791580" y="1304764"/>
            <a:ext cx="77408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200" dirty="0">
                <a:solidFill>
                  <a:srgbClr val="008000"/>
                </a:solidFill>
              </a:rPr>
              <a:t>5) </a:t>
            </a:r>
            <a:r>
              <a:rPr lang="zh-CN" altLang="en-US" sz="2200" dirty="0">
                <a:solidFill>
                  <a:srgbClr val="008000"/>
                </a:solidFill>
              </a:rPr>
              <a:t>当物体位于物方无穷远时， </a:t>
            </a:r>
            <a:endParaRPr lang="en-US" altLang="zh-CN" sz="2200" dirty="0">
              <a:solidFill>
                <a:srgbClr val="008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1580" y="1988839"/>
            <a:ext cx="80566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2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只要比较各光阑像被前面光组在物空间所成像的大小，并以直径最小者为入瞳，其对应的物为孔径光阑。 </a:t>
            </a:r>
            <a:endParaRPr lang="en-US" altLang="zh-CN" sz="2200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36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5B14-82A4-4585-9897-479A3514943B}" type="slidenum">
              <a:rPr lang="zh-CN" altLang="en-US" smtClean="0"/>
              <a:pPr/>
              <a:t>3</a:t>
            </a:fld>
            <a:endParaRPr lang="en-US" altLang="zh-CN"/>
          </a:p>
        </p:txBody>
      </p:sp>
      <p:pic>
        <p:nvPicPr>
          <p:cNvPr id="304130" name="Picture 2" descr="I:\thumb_IMG_3812_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1633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59532" y="1197619"/>
            <a:ext cx="5802313" cy="46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2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6) </a:t>
            </a:r>
            <a:r>
              <a:rPr lang="zh-CN" altLang="en-US" sz="22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孔径光阑</a:t>
            </a:r>
            <a:r>
              <a:rPr lang="zh-CN" altLang="en-US" sz="2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的</a:t>
            </a:r>
            <a:r>
              <a:rPr lang="zh-CN" altLang="en-US" sz="22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安放原则</a:t>
            </a:r>
            <a:r>
              <a:rPr lang="zh-CN" altLang="en-US" sz="2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：</a:t>
            </a:r>
          </a:p>
        </p:txBody>
      </p:sp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359532" y="2600908"/>
            <a:ext cx="8640440" cy="386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chemeClr val="folHlink"/>
              </a:buClr>
            </a:pPr>
            <a:r>
              <a:rPr lang="zh-CN" altLang="en-US" sz="2000" b="1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入瞳的位置</a:t>
            </a:r>
            <a:endParaRPr lang="en-US" altLang="zh-CN" sz="2000" b="1" dirty="0">
              <a:solidFill>
                <a:schemeClr val="accent6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lnSpc>
                <a:spcPct val="125000"/>
              </a:lnSpc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在</a:t>
            </a:r>
            <a:r>
              <a:rPr lang="zh-CN" altLang="en-US" sz="20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目视光学仪器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中，</a:t>
            </a:r>
            <a:r>
              <a:rPr lang="zh-CN" altLang="en-US" sz="20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出瞳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一定成在光学系统外面，以使</a:t>
            </a:r>
            <a:r>
              <a:rPr lang="zh-CN" altLang="en-US" sz="20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人眼的瞳孔与之重合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，达到良好的观察效果。</a:t>
            </a:r>
            <a:endParaRPr lang="en-US" altLang="zh-CN" sz="2000" b="1" dirty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lnSpc>
                <a:spcPct val="125000"/>
              </a:lnSpc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在</a:t>
            </a:r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投影</a:t>
            </a:r>
            <a:r>
              <a:rPr lang="zh-CN" altLang="en-US" sz="20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计量</a:t>
            </a:r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光学系统中，要求</a:t>
            </a:r>
            <a:r>
              <a:rPr lang="zh-CN" altLang="en-US" sz="20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入瞳或出瞳位于无穷</a:t>
            </a:r>
            <a:r>
              <a:rPr lang="zh-CN" altLang="en-US" sz="20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远，</a:t>
            </a:r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消除测量误差影响。</a:t>
            </a:r>
            <a:endParaRPr lang="en-US" altLang="zh-CN" sz="2000" b="1" dirty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lnSpc>
                <a:spcPct val="125000"/>
              </a:lnSpc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对光阑位置无特殊要求的光学系统，</a:t>
            </a:r>
            <a:endParaRPr lang="en-US" altLang="zh-CN" sz="2000" b="1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 marL="1085850" lvl="1" indent="-342900">
              <a:lnSpc>
                <a:spcPct val="125000"/>
              </a:lnSpc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合理地选择孔径光阑位置，可以在一定程度上</a:t>
            </a:r>
            <a:r>
              <a:rPr lang="zh-CN" altLang="en-US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改善轴外点的成像质量</a:t>
            </a:r>
            <a:r>
              <a:rPr lang="zh-CN" altLang="en-US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，减少像</a:t>
            </a:r>
            <a:r>
              <a:rPr lang="zh-CN" altLang="en-US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差</a:t>
            </a:r>
            <a:r>
              <a:rPr lang="zh-CN" altLang="en-US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。</a:t>
            </a:r>
            <a:endParaRPr lang="en-US" altLang="zh-CN" b="1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 marL="1085850" lvl="1" indent="-342900">
              <a:lnSpc>
                <a:spcPct val="125000"/>
              </a:lnSpc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通常</a:t>
            </a:r>
            <a:r>
              <a:rPr lang="zh-CN" altLang="en-US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孔径光阑（或入瞳）的位置和</a:t>
            </a:r>
            <a:r>
              <a:rPr lang="zh-CN" altLang="en-US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物镜框重合或</a:t>
            </a:r>
            <a:r>
              <a:rPr lang="zh-CN" altLang="en-US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在物镜附近</a:t>
            </a:r>
            <a:r>
              <a:rPr lang="zh-CN" altLang="en-US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，这样可使相同孔径角时物镜尺寸最小。</a:t>
            </a:r>
            <a:endParaRPr lang="zh-CN" altLang="en-US" b="1" dirty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99359" y="620688"/>
            <a:ext cx="7072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、关于孔径光阑需要注意的几个问题 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59532" y="1664804"/>
            <a:ext cx="8640440" cy="808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25000"/>
              </a:lnSpc>
            </a:pPr>
            <a:r>
              <a:rPr lang="zh-CN" altLang="en-US" sz="2000" b="1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入瞳</a:t>
            </a:r>
            <a:r>
              <a:rPr lang="zh-CN" altLang="en-US" sz="2000" b="1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的大小</a:t>
            </a:r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是由光学系统对成像光能的要求或者</a:t>
            </a:r>
            <a:r>
              <a:rPr lang="zh-CN" altLang="en-US" sz="20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对物体细节的分辨能力</a:t>
            </a:r>
            <a:r>
              <a:rPr lang="en-US" altLang="zh-CN" sz="20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0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分辨率</a:t>
            </a:r>
            <a:r>
              <a:rPr lang="en-US" altLang="zh-CN" sz="20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)</a:t>
            </a:r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的要求来确定的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。</a:t>
            </a:r>
            <a:endParaRPr lang="zh-CN" altLang="en-US" sz="2000" b="1" dirty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504548" y="43291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5308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5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310" y="1160748"/>
            <a:ext cx="8591190" cy="478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5171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5B14-82A4-4585-9897-479A3514943B}" type="slidenum">
              <a:rPr lang="zh-CN" altLang="en-US" smtClean="0"/>
              <a:pPr/>
              <a:t>32</a:t>
            </a:fld>
            <a:endParaRPr lang="en-US" altLang="zh-CN"/>
          </a:p>
        </p:txBody>
      </p:sp>
      <p:sp>
        <p:nvSpPr>
          <p:cNvPr id="5" name="Rectangle 52"/>
          <p:cNvSpPr>
            <a:spLocks noChangeArrowheads="1"/>
          </p:cNvSpPr>
          <p:nvPr/>
        </p:nvSpPr>
        <p:spPr bwMode="auto">
          <a:xfrm>
            <a:off x="251520" y="975051"/>
            <a:ext cx="6481762" cy="46672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孔径光阑位置对轴外物点成像光束位置的选择</a:t>
            </a:r>
          </a:p>
        </p:txBody>
      </p:sp>
      <p:sp>
        <p:nvSpPr>
          <p:cNvPr id="6" name="Rectangle 53"/>
          <p:cNvSpPr>
            <a:spLocks noChangeArrowheads="1"/>
          </p:cNvSpPr>
          <p:nvPr/>
        </p:nvSpPr>
        <p:spPr bwMode="auto">
          <a:xfrm>
            <a:off x="234418" y="1625281"/>
            <a:ext cx="8378192" cy="46166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66"/>
                </a:solidFill>
                <a:latin typeface="幼圆" pitchFamily="49" charset="-122"/>
                <a:ea typeface="幼圆" pitchFamily="49" charset="-122"/>
              </a:rPr>
              <a:t>★</a:t>
            </a:r>
            <a:r>
              <a:rPr lang="zh-CN" altLang="en-US" sz="24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孔径光阑的定义</a:t>
            </a:r>
            <a:r>
              <a:rPr lang="en-US" altLang="zh-CN" sz="2400" b="1" dirty="0">
                <a:solidFill>
                  <a:srgbClr val="FF0066"/>
                </a:solidFill>
                <a:latin typeface="幼圆" pitchFamily="49" charset="-122"/>
                <a:ea typeface="幼圆" pitchFamily="49" charset="-122"/>
              </a:rPr>
              <a:t>:</a:t>
            </a:r>
            <a:r>
              <a:rPr lang="zh-CN" altLang="en-US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限制轴上物点孔径角的</a:t>
            </a: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大小</a:t>
            </a:r>
            <a:endParaRPr lang="zh-CN" altLang="en-US" sz="2400" b="1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Rectangle 54"/>
          <p:cNvSpPr>
            <a:spLocks noChangeArrowheads="1"/>
          </p:cNvSpPr>
          <p:nvPr/>
        </p:nvSpPr>
        <p:spPr bwMode="auto">
          <a:xfrm>
            <a:off x="251520" y="3250307"/>
            <a:ext cx="4394200" cy="46672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孔径光阑会影响透镜口径</a:t>
            </a:r>
            <a:r>
              <a:rPr lang="zh-CN" altLang="en-US" sz="24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大小。</a:t>
            </a:r>
            <a:endParaRPr lang="zh-CN" altLang="en-US" sz="2400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3678" y="2252232"/>
            <a:ext cx="8388932" cy="830997"/>
          </a:xfrm>
          <a:prstGeom prst="rect">
            <a:avLst/>
          </a:prstGeom>
          <a:solidFill>
            <a:srgbClr val="FCF6C8"/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更新</a:t>
            </a:r>
            <a:r>
              <a:rPr lang="zh-CN" altLang="en-US" sz="24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定义：</a:t>
            </a:r>
            <a:r>
              <a:rPr lang="zh-CN" altLang="en-US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限制轴上物点成像光束宽度、并有选择轴外物点成像光束位置作用的光阑。</a:t>
            </a:r>
          </a:p>
        </p:txBody>
      </p:sp>
      <p:pic>
        <p:nvPicPr>
          <p:cNvPr id="9" name="Picture 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8954" y="3897052"/>
            <a:ext cx="5292588" cy="219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8148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4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0753" y="1376772"/>
            <a:ext cx="7796212" cy="347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2688315" y="4834347"/>
            <a:ext cx="3960813" cy="46672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照相机镜头中的孔径光阑</a:t>
            </a:r>
          </a:p>
        </p:txBody>
      </p:sp>
    </p:spTree>
    <p:extLst>
      <p:ext uri="{BB962C8B-B14F-4D97-AF65-F5344CB8AC3E}">
        <p14:creationId xmlns:p14="http://schemas.microsoft.com/office/powerpoint/2010/main" xmlns="" val="242065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5B14-82A4-4585-9897-479A3514943B}" type="slidenum">
              <a:rPr lang="zh-CN" altLang="en-US" smtClean="0"/>
              <a:pPr/>
              <a:t>34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79612" y="1124744"/>
            <a:ext cx="7056784" cy="4523755"/>
          </a:xfrm>
          <a:prstGeom prst="rect">
            <a:avLst/>
          </a:prstGeom>
        </p:spPr>
      </p:pic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868144" y="2945155"/>
            <a:ext cx="1584176" cy="441465"/>
          </a:xfrm>
          <a:prstGeom prst="line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581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0230" y="1557115"/>
            <a:ext cx="7956550" cy="35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602380" y="5319489"/>
            <a:ext cx="4032250" cy="46672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照相机镜头中的入射光瞳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519955" y="1196752"/>
            <a:ext cx="2016125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孔径光阑</a:t>
            </a:r>
          </a:p>
        </p:txBody>
      </p:sp>
      <p:pic>
        <p:nvPicPr>
          <p:cNvPr id="306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77717" y="2371259"/>
            <a:ext cx="2381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2065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4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0753" y="1376772"/>
            <a:ext cx="7796212" cy="347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2688315" y="4834347"/>
            <a:ext cx="3960813" cy="46672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照相机镜头中的孔径光阑</a:t>
            </a:r>
          </a:p>
        </p:txBody>
      </p:sp>
    </p:spTree>
    <p:extLst>
      <p:ext uri="{BB962C8B-B14F-4D97-AF65-F5344CB8AC3E}">
        <p14:creationId xmlns:p14="http://schemas.microsoft.com/office/powerpoint/2010/main" xmlns="" val="349545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887"/>
            <a:ext cx="7416800" cy="460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555801" y="5661399"/>
            <a:ext cx="4032250" cy="46672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照相机镜头中的出射光瞳</a:t>
            </a:r>
          </a:p>
        </p:txBody>
      </p:sp>
    </p:spTree>
    <p:extLst>
      <p:ext uri="{BB962C8B-B14F-4D97-AF65-F5344CB8AC3E}">
        <p14:creationId xmlns:p14="http://schemas.microsoft.com/office/powerpoint/2010/main" xmlns="" val="242065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26028" y="634166"/>
            <a:ext cx="2500313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二、视场光阑</a:t>
            </a:r>
          </a:p>
        </p:txBody>
      </p:sp>
      <p:sp>
        <p:nvSpPr>
          <p:cNvPr id="78" name="矩形 78"/>
          <p:cNvSpPr>
            <a:spLocks noChangeArrowheads="1"/>
          </p:cNvSpPr>
          <p:nvPr/>
        </p:nvSpPr>
        <p:spPr bwMode="auto">
          <a:xfrm>
            <a:off x="539552" y="4516108"/>
            <a:ext cx="58592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定义</a:t>
            </a:r>
            <a:r>
              <a:rPr lang="zh-CN" altLang="en-US" sz="22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：限制</a:t>
            </a:r>
            <a:r>
              <a:rPr lang="zh-CN" altLang="en-US" sz="22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物平面或物空间成像范围的光阑。</a:t>
            </a:r>
            <a:endParaRPr lang="zh-CN" altLang="en-US" sz="2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82" name="Picture 8" descr="5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35722" y="1110835"/>
            <a:ext cx="4888506" cy="31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矩形 78"/>
          <p:cNvSpPr>
            <a:spLocks noChangeArrowheads="1"/>
          </p:cNvSpPr>
          <p:nvPr/>
        </p:nvSpPr>
        <p:spPr bwMode="auto">
          <a:xfrm>
            <a:off x="691952" y="5337212"/>
            <a:ext cx="160332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如何确定？</a:t>
            </a:r>
            <a:endParaRPr lang="zh-CN" altLang="en-US" sz="2200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932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8" grpId="0"/>
      <p:bldP spid="8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26028" y="634166"/>
            <a:ext cx="2500313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二、视场光阑</a:t>
            </a:r>
          </a:p>
        </p:txBody>
      </p:sp>
      <p:sp>
        <p:nvSpPr>
          <p:cNvPr id="78" name="矩形 78"/>
          <p:cNvSpPr>
            <a:spLocks noChangeArrowheads="1"/>
          </p:cNvSpPr>
          <p:nvPr/>
        </p:nvSpPr>
        <p:spPr bwMode="auto">
          <a:xfrm>
            <a:off x="500419" y="1304764"/>
            <a:ext cx="58592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定义</a:t>
            </a:r>
            <a:r>
              <a:rPr lang="zh-CN" altLang="en-US" sz="22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：限制</a:t>
            </a:r>
            <a:r>
              <a:rPr lang="zh-CN" altLang="en-US" sz="22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物平面或物空间成像范围的光阑。</a:t>
            </a:r>
            <a:endParaRPr lang="zh-CN" altLang="en-US" sz="2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3" name="矩形 78"/>
          <p:cNvSpPr>
            <a:spLocks noChangeArrowheads="1"/>
          </p:cNvSpPr>
          <p:nvPr/>
        </p:nvSpPr>
        <p:spPr bwMode="auto">
          <a:xfrm>
            <a:off x="502713" y="1988840"/>
            <a:ext cx="698300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确定：</a:t>
            </a:r>
            <a:endParaRPr lang="en-US" altLang="zh-CN" sz="2200" b="1" dirty="0" smtClean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找出入瞳中心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；</a:t>
            </a:r>
            <a:endParaRPr lang="en-US" altLang="zh-CN" sz="2000" b="1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自入瞳中心向其它光阑在物空间所成的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像的边缘做连线；</a:t>
            </a:r>
            <a:endParaRPr lang="en-US" altLang="zh-CN" sz="2000" b="1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张角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最小的就是入窗，对应的光阑是视场光阑。</a:t>
            </a:r>
            <a:endParaRPr lang="zh-CN" altLang="en-US" sz="2000" dirty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7704" y="4401108"/>
            <a:ext cx="5396404" cy="1584176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90451" y="4657596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前方</a:t>
            </a:r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光学</a:t>
            </a:r>
            <a:r>
              <a:rPr lang="zh-CN" altLang="en-US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系统</a:t>
            </a:r>
            <a:endParaRPr lang="zh-CN" altLang="en-US" dirty="0">
              <a:solidFill>
                <a:srgbClr val="0A00C8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87923" y="4914520"/>
            <a:ext cx="1422184" cy="461665"/>
          </a:xfrm>
          <a:prstGeom prst="rect">
            <a:avLst/>
          </a:prstGeom>
          <a:solidFill>
            <a:srgbClr val="CCECFF"/>
          </a:solidFill>
          <a:ln>
            <a:solidFill>
              <a:srgbClr val="FF0066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视场光阑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0849" y="4976075"/>
            <a:ext cx="803425" cy="461665"/>
          </a:xfrm>
          <a:prstGeom prst="rect">
            <a:avLst/>
          </a:prstGeom>
          <a:solidFill>
            <a:srgbClr val="CCECFF"/>
          </a:solidFill>
          <a:ln>
            <a:solidFill>
              <a:srgbClr val="FF0066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入窗</a:t>
            </a:r>
            <a:endParaRPr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7508" y="5290268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物</a:t>
            </a:r>
            <a:r>
              <a:rPr lang="zh-CN" altLang="en-US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方视场角</a:t>
            </a:r>
            <a:r>
              <a:rPr lang="en-US" altLang="zh-CN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2</a:t>
            </a:r>
            <a:r>
              <a:rPr lang="el-GR" altLang="zh-CN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ω</a:t>
            </a:r>
            <a:endParaRPr lang="zh-CN" altLang="en-US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74827" y="4619137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后方光学系统</a:t>
            </a:r>
          </a:p>
        </p:txBody>
      </p:sp>
      <p:sp>
        <p:nvSpPr>
          <p:cNvPr id="12" name="矩形 11"/>
          <p:cNvSpPr/>
          <p:nvPr/>
        </p:nvSpPr>
        <p:spPr>
          <a:xfrm>
            <a:off x="5607458" y="5430427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像</a:t>
            </a:r>
            <a:r>
              <a:rPr lang="zh-CN" altLang="en-US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方视场角</a:t>
            </a:r>
            <a:r>
              <a:rPr lang="en-US" altLang="zh-CN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2</a:t>
            </a:r>
            <a:r>
              <a:rPr lang="el-GR" altLang="zh-CN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ω</a:t>
            </a:r>
            <a:r>
              <a:rPr lang="en-US" altLang="zh-CN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′</a:t>
            </a:r>
            <a:endParaRPr lang="zh-CN" altLang="en-US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09402" y="4996251"/>
            <a:ext cx="803425" cy="461665"/>
          </a:xfrm>
          <a:prstGeom prst="rect">
            <a:avLst/>
          </a:prstGeom>
          <a:solidFill>
            <a:srgbClr val="CCECFF"/>
          </a:solidFill>
          <a:ln>
            <a:solidFill>
              <a:srgbClr val="FF0066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出窗</a:t>
            </a:r>
            <a:endParaRPr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4" name="左箭头 13"/>
          <p:cNvSpPr/>
          <p:nvPr/>
        </p:nvSpPr>
        <p:spPr>
          <a:xfrm>
            <a:off x="1907703" y="5026928"/>
            <a:ext cx="1733167" cy="349257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箭头 14"/>
          <p:cNvSpPr/>
          <p:nvPr/>
        </p:nvSpPr>
        <p:spPr>
          <a:xfrm flipH="1">
            <a:off x="5607458" y="5026928"/>
            <a:ext cx="1696649" cy="349257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4872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7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5B14-82A4-4585-9897-479A3514943B}" type="slidenum">
              <a:rPr lang="zh-CN" altLang="en-US" smtClean="0"/>
              <a:pPr/>
              <a:t>4</a:t>
            </a:fld>
            <a:endParaRPr lang="en-US" altLang="zh-CN"/>
          </a:p>
        </p:txBody>
      </p:sp>
      <p:pic>
        <p:nvPicPr>
          <p:cNvPr id="305154" name="Picture 2" descr="I:\thumb_IMG_3814_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6331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07504" y="1088740"/>
            <a:ext cx="8928992" cy="271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5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531813">
              <a:lnSpc>
                <a:spcPct val="150000"/>
              </a:lnSpc>
              <a:buFontTx/>
              <a:buNone/>
            </a:pP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例：有一个由三个光学零件组成的光组，透镜</a:t>
            </a:r>
            <a:r>
              <a:rPr lang="en-US" altLang="zh-CN" sz="2000" i="1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L</a:t>
            </a:r>
            <a:r>
              <a:rPr lang="en-US" altLang="zh-CN" sz="2000" i="1" baseline="-25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1 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,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其口径</a:t>
            </a:r>
            <a:r>
              <a:rPr lang="en-US" altLang="zh-CN" sz="2000" i="1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sz="2000" i="1" baseline="-25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1 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＝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4mm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．</a:t>
            </a:r>
            <a:r>
              <a:rPr lang="en-US" altLang="zh-CN" sz="2000" i="1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f</a:t>
            </a:r>
            <a:r>
              <a:rPr lang="en-US" altLang="zh-CN" sz="2000" i="1" baseline="-25000" dirty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1</a:t>
            </a:r>
            <a:r>
              <a:rPr lang="en-US" altLang="zh-CN" sz="2000" i="1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′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= 36 mm 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，透镜</a:t>
            </a:r>
            <a:r>
              <a:rPr lang="en-US" altLang="zh-CN" sz="2000" i="1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L</a:t>
            </a:r>
            <a:r>
              <a:rPr lang="en-US" altLang="zh-CN" sz="2000" i="1" baseline="-25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，其口径 </a:t>
            </a:r>
            <a:r>
              <a:rPr lang="en-US" altLang="zh-CN" sz="2000" i="1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sz="2000" i="1" baseline="-25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＝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12 mm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f</a:t>
            </a:r>
            <a:r>
              <a:rPr lang="en-US" altLang="zh-CN" sz="2000" baseline="-25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2</a:t>
            </a:r>
            <a:r>
              <a:rPr lang="en-US" altLang="zh-CN" sz="2000" i="1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′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=15mm , 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二透镜间隔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195mm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，在离透镜 </a:t>
            </a:r>
            <a:r>
              <a:rPr lang="en-US" altLang="zh-CN" sz="2000" i="1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L</a:t>
            </a:r>
            <a:r>
              <a:rPr lang="en-US" altLang="zh-CN" sz="2000" i="1" baseline="-25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1 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右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180mm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处设有一光孔 </a:t>
            </a:r>
            <a:r>
              <a:rPr lang="en-US" altLang="zh-CN" sz="2000" i="1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sz="2000" i="1" baseline="-25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3 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＝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10mm 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，物点离透镜 </a:t>
            </a:r>
            <a:r>
              <a:rPr lang="en-US" altLang="zh-CN" sz="2000" i="1" dirty="0" err="1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L</a:t>
            </a:r>
            <a:r>
              <a:rPr lang="en-US" altLang="zh-CN" sz="2000" i="1" baseline="-25000" dirty="0" err="1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l</a:t>
            </a:r>
            <a:r>
              <a:rPr lang="en-US" altLang="zh-CN" sz="2000" i="1" baseline="-25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为 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-45mm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．</a:t>
            </a:r>
          </a:p>
          <a:p>
            <a:pPr marL="0" indent="531813">
              <a:lnSpc>
                <a:spcPct val="150000"/>
              </a:lnSpc>
              <a:buFontTx/>
              <a:buNone/>
            </a:pP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求：孔径光阑和入瞳、出瞳的大小和位置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? </a:t>
            </a:r>
            <a:r>
              <a:rPr lang="zh-CN" altLang="en-US" sz="20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视场光阑的</a:t>
            </a:r>
            <a:r>
              <a:rPr lang="zh-CN" altLang="en-US" sz="2000" dirty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大小和位置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?</a:t>
            </a:r>
          </a:p>
          <a:p>
            <a:pPr marL="0" indent="531813">
              <a:lnSpc>
                <a:spcPct val="150000"/>
              </a:lnSpc>
              <a:buFontTx/>
              <a:buNone/>
            </a:pPr>
            <a:endParaRPr lang="en-US" altLang="zh-CN" sz="2000" dirty="0" smtClean="0">
              <a:solidFill>
                <a:srgbClr val="000099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750094" y="3156230"/>
            <a:ext cx="7162800" cy="2995613"/>
            <a:chOff x="793" y="2134"/>
            <a:chExt cx="4512" cy="1887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793" y="3064"/>
              <a:ext cx="45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966" y="2872"/>
              <a:ext cx="96" cy="38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x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3876" y="2488"/>
              <a:ext cx="136" cy="1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x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433" y="2296"/>
              <a:ext cx="0" cy="48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433" y="3400"/>
              <a:ext cx="0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937" y="3016"/>
              <a:ext cx="96" cy="9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879" y="2641"/>
              <a:ext cx="2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A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848" y="2485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 i="1" dirty="0" smtClean="0">
                  <a:latin typeface="Times New Roman" pitchFamily="18" charset="0"/>
                </a:rPr>
                <a:t>L</a:t>
              </a:r>
              <a:r>
                <a:rPr lang="en-US" altLang="zh-CN" sz="2000" i="1" baseline="-25000" dirty="0" smtClean="0">
                  <a:latin typeface="Times New Roman" pitchFamily="18" charset="0"/>
                </a:rPr>
                <a:t>1</a:t>
              </a:r>
              <a:endParaRPr lang="en-US" altLang="zh-CN" sz="2000" i="1" dirty="0">
                <a:latin typeface="Times New Roman" pitchFamily="18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843" y="2134"/>
              <a:ext cx="2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L</a:t>
              </a:r>
              <a:r>
                <a:rPr lang="en-US" altLang="zh-CN" baseline="-25000" dirty="0"/>
                <a:t>2</a:t>
              </a: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>
              <a:off x="2018" y="3249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V="1">
              <a:off x="2018" y="3521"/>
              <a:ext cx="14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597" y="3339"/>
              <a:ext cx="3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600" dirty="0"/>
                <a:t>180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944" y="3637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2018" y="3884"/>
              <a:ext cx="1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2608" y="3702"/>
              <a:ext cx="3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600" dirty="0"/>
                <a:t>195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3426" y="3073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F</a:t>
              </a:r>
              <a:r>
                <a:rPr lang="en-US" altLang="zh-CN" baseline="-25000" dirty="0"/>
                <a:t>2</a:t>
              </a: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976" y="3521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1302" y="3339"/>
              <a:ext cx="24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600" dirty="0">
                  <a:solidFill>
                    <a:srgbClr val="000000"/>
                  </a:solidFill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975" y="315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7" name="Rectangle 50"/>
          <p:cNvSpPr>
            <a:spLocks noChangeArrowheads="1"/>
          </p:cNvSpPr>
          <p:nvPr/>
        </p:nvSpPr>
        <p:spPr bwMode="auto">
          <a:xfrm>
            <a:off x="333584" y="636539"/>
            <a:ext cx="48641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200" b="1" dirty="0" smtClean="0">
                <a:solidFill>
                  <a:srgbClr val="008000"/>
                </a:solidFill>
                <a:latin typeface="+mn-lt"/>
                <a:ea typeface="幼圆" pitchFamily="49" charset="-122"/>
              </a:rPr>
              <a:t>孔径光阑</a:t>
            </a:r>
            <a:r>
              <a:rPr lang="zh-CN" altLang="en-US" sz="2200" b="1" dirty="0">
                <a:solidFill>
                  <a:srgbClr val="008000"/>
                </a:solidFill>
                <a:latin typeface="+mn-lt"/>
                <a:ea typeface="幼圆" pitchFamily="49" charset="-122"/>
              </a:rPr>
              <a:t>的确定</a:t>
            </a:r>
            <a:r>
              <a:rPr lang="zh-CN" altLang="en-US" sz="2200" b="1" dirty="0" smtClean="0">
                <a:solidFill>
                  <a:srgbClr val="008000"/>
                </a:solidFill>
                <a:latin typeface="+mn-lt"/>
                <a:ea typeface="幼圆" pitchFamily="49" charset="-122"/>
              </a:rPr>
              <a:t>方法</a:t>
            </a:r>
            <a:endParaRPr lang="zh-CN" altLang="en-US" sz="2200" b="1" dirty="0">
              <a:solidFill>
                <a:srgbClr val="008000"/>
              </a:solidFill>
              <a:latin typeface="+mn-lt"/>
              <a:ea typeface="幼圆" pitchFamily="49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4926807" y="4556405"/>
            <a:ext cx="3175" cy="904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929982" y="3078799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i="1" baseline="-25000" dirty="0">
                <a:latin typeface="幼圆" pitchFamily="49" charset="-122"/>
                <a:ea typeface="幼圆" pitchFamily="49" charset="-122"/>
              </a:rPr>
              <a:t>3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5052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461258" y="3320988"/>
            <a:ext cx="518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求孔径光阑、入瞳、出瞳</a:t>
            </a:r>
          </a:p>
        </p:txBody>
      </p:sp>
      <p:graphicFrame>
        <p:nvGraphicFramePr>
          <p:cNvPr id="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8850573"/>
              </p:ext>
            </p:extLst>
          </p:nvPr>
        </p:nvGraphicFramePr>
        <p:xfrm>
          <a:off x="1025525" y="3760788"/>
          <a:ext cx="2109788" cy="711200"/>
        </p:xfrm>
        <a:graphic>
          <a:graphicData uri="http://schemas.openxmlformats.org/presentationml/2006/ole">
            <p:oleObj spid="_x0000_s302221" name="Equation" r:id="rId3" imgW="1155600" imgH="393480" progId="">
              <p:embed/>
            </p:oleObj>
          </a:graphicData>
        </a:graphic>
      </p:graphicFrame>
      <p:graphicFrame>
        <p:nvGraphicFramePr>
          <p:cNvPr id="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05764087"/>
              </p:ext>
            </p:extLst>
          </p:nvPr>
        </p:nvGraphicFramePr>
        <p:xfrm>
          <a:off x="6167438" y="3706813"/>
          <a:ext cx="2792412" cy="747712"/>
        </p:xfrm>
        <a:graphic>
          <a:graphicData uri="http://schemas.openxmlformats.org/presentationml/2006/ole">
            <p:oleObj spid="_x0000_s302222" name="Equation" r:id="rId4" imgW="1498320" imgH="406080" progId="">
              <p:embed/>
            </p:oleObj>
          </a:graphicData>
        </a:graphic>
      </p:graphicFrame>
      <p:graphicFrame>
        <p:nvGraphicFramePr>
          <p:cNvPr id="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50062126"/>
              </p:ext>
            </p:extLst>
          </p:nvPr>
        </p:nvGraphicFramePr>
        <p:xfrm>
          <a:off x="3643313" y="3724275"/>
          <a:ext cx="1966912" cy="677863"/>
        </p:xfrm>
        <a:graphic>
          <a:graphicData uri="http://schemas.openxmlformats.org/presentationml/2006/ole">
            <p:oleObj spid="_x0000_s302223" name="Equation" r:id="rId5" imgW="1168200" imgH="406080" progId="">
              <p:embed/>
            </p:oleObj>
          </a:graphicData>
        </a:graphic>
      </p:graphicFrame>
      <p:sp>
        <p:nvSpPr>
          <p:cNvPr id="8" name="Text Box 34"/>
          <p:cNvSpPr txBox="1">
            <a:spLocks noChangeArrowheads="1"/>
          </p:cNvSpPr>
          <p:nvPr/>
        </p:nvSpPr>
        <p:spPr bwMode="auto">
          <a:xfrm>
            <a:off x="898525" y="4590256"/>
            <a:ext cx="8245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i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U</a:t>
            </a:r>
            <a:r>
              <a:rPr lang="en-US" altLang="zh-CN" sz="2000" b="1" i="1" baseline="-30000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1 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最小</a:t>
            </a:r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，故物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镜框 </a:t>
            </a:r>
            <a:r>
              <a:rPr lang="en-US" altLang="zh-CN" sz="2000" b="1" i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L</a:t>
            </a:r>
            <a:r>
              <a:rPr lang="en-US" altLang="zh-CN" sz="2000" b="1" i="1" baseline="-30000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1 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是</a:t>
            </a:r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入瞳，也是孔径光阑。它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经 </a:t>
            </a:r>
            <a:r>
              <a:rPr lang="en-US" altLang="zh-CN" sz="2000" b="1" i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L</a:t>
            </a:r>
            <a:r>
              <a:rPr lang="en-US" altLang="zh-CN" sz="2000" b="1" baseline="-30000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的</a:t>
            </a:r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像为出瞳。 </a:t>
            </a: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1295636" y="1422276"/>
            <a:ext cx="1" cy="19526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295637" y="1803971"/>
            <a:ext cx="1" cy="19526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3"/>
          <p:cNvGrpSpPr>
            <a:grpSpLocks/>
          </p:cNvGrpSpPr>
          <p:nvPr/>
        </p:nvGrpSpPr>
        <p:grpSpPr bwMode="auto">
          <a:xfrm>
            <a:off x="1045604" y="472185"/>
            <a:ext cx="7162800" cy="2773363"/>
            <a:chOff x="793" y="2274"/>
            <a:chExt cx="4512" cy="1747"/>
          </a:xfrm>
        </p:grpSpPr>
        <p:sp>
          <p:nvSpPr>
            <p:cNvPr id="16" name="Line 4"/>
            <p:cNvSpPr>
              <a:spLocks noChangeShapeType="1"/>
            </p:cNvSpPr>
            <p:nvPr/>
          </p:nvSpPr>
          <p:spPr bwMode="auto">
            <a:xfrm>
              <a:off x="793" y="3064"/>
              <a:ext cx="45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1714" y="2872"/>
              <a:ext cx="96" cy="38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x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3876" y="2536"/>
              <a:ext cx="136" cy="10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x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3433" y="2296"/>
              <a:ext cx="0" cy="48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3433" y="3400"/>
              <a:ext cx="0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937" y="3041"/>
              <a:ext cx="45" cy="4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879" y="2641"/>
              <a:ext cx="2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A</a:t>
              </a:r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1848" y="2485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 i="1" dirty="0" smtClean="0">
                  <a:latin typeface="Times New Roman" pitchFamily="18" charset="0"/>
                </a:rPr>
                <a:t>L</a:t>
              </a:r>
              <a:r>
                <a:rPr lang="en-US" altLang="zh-CN" sz="2000" i="1" baseline="-25000" dirty="0" smtClean="0">
                  <a:latin typeface="Times New Roman" pitchFamily="18" charset="0"/>
                </a:rPr>
                <a:t>1</a:t>
              </a:r>
              <a:endParaRPr lang="en-US" altLang="zh-CN" sz="2000" i="1" dirty="0">
                <a:latin typeface="Times New Roman" pitchFamily="18" charset="0"/>
              </a:endParaRPr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3843" y="2274"/>
              <a:ext cx="2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L</a:t>
              </a:r>
              <a:r>
                <a:rPr lang="en-US" altLang="zh-CN" baseline="-25000" dirty="0"/>
                <a:t>2</a:t>
              </a:r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 flipH="1">
              <a:off x="1762" y="3249"/>
              <a:ext cx="5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 flipV="1">
              <a:off x="1767" y="3521"/>
              <a:ext cx="16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Text Box 16"/>
            <p:cNvSpPr txBox="1">
              <a:spLocks noChangeArrowheads="1"/>
            </p:cNvSpPr>
            <p:nvPr/>
          </p:nvSpPr>
          <p:spPr bwMode="auto">
            <a:xfrm>
              <a:off x="2597" y="3339"/>
              <a:ext cx="3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600" dirty="0"/>
                <a:t>180</a:t>
              </a:r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3944" y="3702"/>
              <a:ext cx="0" cy="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 flipV="1">
              <a:off x="1767" y="3884"/>
              <a:ext cx="2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Text Box 19"/>
            <p:cNvSpPr txBox="1">
              <a:spLocks noChangeArrowheads="1"/>
            </p:cNvSpPr>
            <p:nvPr/>
          </p:nvSpPr>
          <p:spPr bwMode="auto">
            <a:xfrm>
              <a:off x="2608" y="3702"/>
              <a:ext cx="3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600" dirty="0"/>
                <a:t>195</a:t>
              </a:r>
            </a:p>
          </p:txBody>
        </p:sp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3426" y="3073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F</a:t>
              </a:r>
              <a:r>
                <a:rPr lang="en-US" altLang="zh-CN" baseline="-25000" dirty="0"/>
                <a:t>2</a:t>
              </a:r>
            </a:p>
          </p:txBody>
        </p:sp>
        <p:sp>
          <p:nvSpPr>
            <p:cNvPr id="32" name="Line 21"/>
            <p:cNvSpPr>
              <a:spLocks noChangeShapeType="1"/>
            </p:cNvSpPr>
            <p:nvPr/>
          </p:nvSpPr>
          <p:spPr bwMode="auto">
            <a:xfrm flipV="1">
              <a:off x="976" y="3521"/>
              <a:ext cx="7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Text Box 22"/>
            <p:cNvSpPr txBox="1">
              <a:spLocks noChangeArrowheads="1"/>
            </p:cNvSpPr>
            <p:nvPr/>
          </p:nvSpPr>
          <p:spPr bwMode="auto">
            <a:xfrm>
              <a:off x="1302" y="3339"/>
              <a:ext cx="24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600" dirty="0">
                  <a:solidFill>
                    <a:srgbClr val="000000"/>
                  </a:solidFill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>
              <a:off x="928" y="315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5222317" y="1650110"/>
            <a:ext cx="3175" cy="904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1" idx="2"/>
            <a:endCxn id="17" idx="0"/>
          </p:cNvCxnSpPr>
          <p:nvPr/>
        </p:nvCxnSpPr>
        <p:spPr>
          <a:xfrm flipV="1">
            <a:off x="1274204" y="1421510"/>
            <a:ext cx="1309688" cy="304007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1" idx="2"/>
          </p:cNvCxnSpPr>
          <p:nvPr/>
        </p:nvCxnSpPr>
        <p:spPr>
          <a:xfrm flipV="1">
            <a:off x="1274204" y="1573513"/>
            <a:ext cx="165448" cy="152004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247100" y="50338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i="1" baseline="-25000" dirty="0">
                <a:latin typeface="幼圆" pitchFamily="49" charset="-122"/>
                <a:ea typeface="幼圆" pitchFamily="49" charset="-122"/>
              </a:rPr>
              <a:t>3 </a:t>
            </a:r>
            <a:endParaRPr lang="zh-CN" altLang="en-US" dirty="0"/>
          </a:p>
        </p:txBody>
      </p:sp>
      <p:cxnSp>
        <p:nvCxnSpPr>
          <p:cNvPr id="40" name="直接连接符 39"/>
          <p:cNvCxnSpPr/>
          <p:nvPr/>
        </p:nvCxnSpPr>
        <p:spPr>
          <a:xfrm>
            <a:off x="1475656" y="908720"/>
            <a:ext cx="0" cy="668682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1475656" y="1829152"/>
            <a:ext cx="0" cy="62774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ine 21"/>
          <p:cNvSpPr>
            <a:spLocks noChangeShapeType="1"/>
          </p:cNvSpPr>
          <p:nvPr/>
        </p:nvSpPr>
        <p:spPr bwMode="auto">
          <a:xfrm flipV="1">
            <a:off x="1439652" y="2259710"/>
            <a:ext cx="107711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" name="Text Box 22"/>
          <p:cNvSpPr txBox="1">
            <a:spLocks noChangeArrowheads="1"/>
          </p:cNvSpPr>
          <p:nvPr/>
        </p:nvSpPr>
        <p:spPr bwMode="auto">
          <a:xfrm>
            <a:off x="1693421" y="1896103"/>
            <a:ext cx="6463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</a:rPr>
              <a:t>44.15</a:t>
            </a:r>
            <a:endParaRPr lang="en-US" altLang="zh-CN" sz="16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6408204" y="948856"/>
            <a:ext cx="0" cy="668682"/>
          </a:xfrm>
          <a:prstGeom prst="line">
            <a:avLst/>
          </a:prstGeom>
          <a:ln w="38100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6406643" y="1861582"/>
            <a:ext cx="0" cy="668682"/>
          </a:xfrm>
          <a:prstGeom prst="line">
            <a:avLst/>
          </a:prstGeom>
          <a:ln w="38100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571890" y="688050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i="1" baseline="-25000" dirty="0" smtClean="0">
                <a:latin typeface="幼圆" pitchFamily="49" charset="-122"/>
                <a:ea typeface="幼圆" pitchFamily="49" charset="-122"/>
              </a:rPr>
              <a:t>3</a:t>
            </a:r>
            <a:r>
              <a:rPr lang="en-US" altLang="zh-CN" i="1" dirty="0">
                <a:latin typeface="幼圆" pitchFamily="49" charset="-122"/>
                <a:ea typeface="幼圆" pitchFamily="49" charset="-122"/>
              </a:rPr>
              <a:t>′</a:t>
            </a:r>
            <a:r>
              <a:rPr lang="en-US" altLang="zh-CN" i="1" baseline="-25000" dirty="0" smtClean="0">
                <a:latin typeface="幼圆" pitchFamily="49" charset="-122"/>
                <a:ea typeface="幼圆" pitchFamily="49" charset="-122"/>
              </a:rPr>
              <a:t> </a:t>
            </a:r>
            <a:endParaRPr lang="zh-CN" altLang="en-US" dirty="0"/>
          </a:p>
        </p:txBody>
      </p: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882663" y="854773"/>
            <a:ext cx="449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i="1"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dirty="0" smtClean="0"/>
              <a:t>L</a:t>
            </a:r>
            <a:r>
              <a:rPr lang="en-US" altLang="zh-CN" baseline="-25000" dirty="0" smtClean="0"/>
              <a:t>2</a:t>
            </a:r>
            <a:r>
              <a:rPr lang="en-US" altLang="zh-CN" baseline="30000" dirty="0" smtClean="0"/>
              <a:t>′</a:t>
            </a:r>
            <a:endParaRPr lang="en-US" altLang="zh-CN" baseline="3000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22516672"/>
              </p:ext>
            </p:extLst>
          </p:nvPr>
        </p:nvGraphicFramePr>
        <p:xfrm>
          <a:off x="695325" y="5084763"/>
          <a:ext cx="2641600" cy="1468437"/>
        </p:xfrm>
        <a:graphic>
          <a:graphicData uri="http://schemas.openxmlformats.org/presentationml/2006/ole">
            <p:oleObj spid="_x0000_s302224" name="Equation" r:id="rId6" imgW="1447560" imgH="812520" progId="">
              <p:embed/>
            </p:oleObj>
          </a:graphicData>
        </a:graphic>
      </p:graphicFrame>
      <p:sp>
        <p:nvSpPr>
          <p:cNvPr id="48" name="Text Box 34"/>
          <p:cNvSpPr txBox="1">
            <a:spLocks noChangeArrowheads="1"/>
          </p:cNvSpPr>
          <p:nvPr/>
        </p:nvSpPr>
        <p:spPr bwMode="auto">
          <a:xfrm>
            <a:off x="4085666" y="5337212"/>
            <a:ext cx="4626793" cy="400110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zh-CN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L</a:t>
            </a:r>
            <a:r>
              <a:rPr lang="en-US" altLang="zh-CN" sz="2000" b="1" i="1" baseline="-30000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en-US" altLang="zh-CN" sz="2000" b="1" i="1" baseline="30000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′</a:t>
            </a:r>
            <a:r>
              <a:rPr lang="en-US" altLang="zh-CN" sz="2000" b="1" i="1" baseline="-30000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是入窗，</a:t>
            </a:r>
            <a:r>
              <a:rPr lang="en-US" altLang="zh-CN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L</a:t>
            </a:r>
            <a:r>
              <a:rPr lang="en-US" altLang="zh-CN" sz="2000" b="1" i="1" baseline="-30000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是视场光阑、出窗。 </a:t>
            </a:r>
            <a:endParaRPr lang="zh-CN" altLang="en-US" sz="2000" b="1" dirty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H="1" flipV="1">
            <a:off x="1295636" y="1577402"/>
            <a:ext cx="1288257" cy="112398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7" idx="6"/>
          </p:cNvCxnSpPr>
          <p:nvPr/>
        </p:nvCxnSpPr>
        <p:spPr>
          <a:xfrm flipH="1" flipV="1">
            <a:off x="1469850" y="1505140"/>
            <a:ext cx="1190242" cy="221170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587554" y="1501043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-</a:t>
            </a:r>
            <a:r>
              <a:rPr lang="el-GR" altLang="zh-CN" sz="1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ω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464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26028" y="634166"/>
            <a:ext cx="2500313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二、视场光阑</a:t>
            </a:r>
          </a:p>
        </p:txBody>
      </p:sp>
      <p:sp>
        <p:nvSpPr>
          <p:cNvPr id="78" name="矩形 78"/>
          <p:cNvSpPr>
            <a:spLocks noChangeArrowheads="1"/>
          </p:cNvSpPr>
          <p:nvPr/>
        </p:nvSpPr>
        <p:spPr bwMode="auto">
          <a:xfrm>
            <a:off x="500419" y="1304764"/>
            <a:ext cx="58592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定义</a:t>
            </a:r>
            <a:r>
              <a:rPr lang="zh-CN" altLang="en-US" sz="22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：限制</a:t>
            </a:r>
            <a:r>
              <a:rPr lang="zh-CN" altLang="en-US" sz="22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物平面或物空间成像范围的光阑。</a:t>
            </a:r>
            <a:endParaRPr lang="zh-CN" altLang="en-US" sz="2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3" name="矩形 78"/>
          <p:cNvSpPr>
            <a:spLocks noChangeArrowheads="1"/>
          </p:cNvSpPr>
          <p:nvPr/>
        </p:nvSpPr>
        <p:spPr bwMode="auto">
          <a:xfrm>
            <a:off x="502713" y="1988840"/>
            <a:ext cx="698300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确定：</a:t>
            </a:r>
            <a:endParaRPr lang="en-US" altLang="zh-CN" sz="2200" b="1" dirty="0" smtClean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找出入瞳中心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；</a:t>
            </a:r>
            <a:endParaRPr lang="en-US" altLang="zh-CN" sz="2000" b="1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自入瞳中心向其它光阑在物空间所成的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像的边缘做连线；</a:t>
            </a:r>
            <a:endParaRPr lang="en-US" altLang="zh-CN" sz="2000" b="1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张角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最小的就是入窗，对应的光阑是视场光阑。</a:t>
            </a:r>
            <a:endParaRPr lang="zh-CN" altLang="en-US" sz="2000" dirty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7704" y="4401108"/>
            <a:ext cx="5396404" cy="1584176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90451" y="4657596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前方</a:t>
            </a:r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光学</a:t>
            </a:r>
            <a:r>
              <a:rPr lang="zh-CN" altLang="en-US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系统</a:t>
            </a:r>
            <a:endParaRPr lang="zh-CN" altLang="en-US" dirty="0">
              <a:solidFill>
                <a:srgbClr val="0A00C8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87923" y="4914520"/>
            <a:ext cx="1422184" cy="461665"/>
          </a:xfrm>
          <a:prstGeom prst="rect">
            <a:avLst/>
          </a:prstGeom>
          <a:solidFill>
            <a:srgbClr val="CCECFF"/>
          </a:solidFill>
          <a:ln>
            <a:solidFill>
              <a:srgbClr val="FF0066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视场光阑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0849" y="4976075"/>
            <a:ext cx="803425" cy="461665"/>
          </a:xfrm>
          <a:prstGeom prst="rect">
            <a:avLst/>
          </a:prstGeom>
          <a:solidFill>
            <a:srgbClr val="CCECFF"/>
          </a:solidFill>
          <a:ln>
            <a:solidFill>
              <a:srgbClr val="FF0066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入窗</a:t>
            </a:r>
            <a:endParaRPr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7508" y="5290268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物</a:t>
            </a:r>
            <a:r>
              <a:rPr lang="zh-CN" altLang="en-US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方视场角</a:t>
            </a:r>
            <a:r>
              <a:rPr lang="en-US" altLang="zh-CN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2</a:t>
            </a:r>
            <a:r>
              <a:rPr lang="el-GR" altLang="zh-CN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ω</a:t>
            </a:r>
            <a:endParaRPr lang="zh-CN" altLang="en-US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74827" y="4619137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后方光学系统</a:t>
            </a:r>
          </a:p>
        </p:txBody>
      </p:sp>
      <p:sp>
        <p:nvSpPr>
          <p:cNvPr id="12" name="矩形 11"/>
          <p:cNvSpPr/>
          <p:nvPr/>
        </p:nvSpPr>
        <p:spPr>
          <a:xfrm>
            <a:off x="5607458" y="5430427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像</a:t>
            </a:r>
            <a:r>
              <a:rPr lang="zh-CN" altLang="en-US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方视场角</a:t>
            </a:r>
            <a:r>
              <a:rPr lang="en-US" altLang="zh-CN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2</a:t>
            </a:r>
            <a:r>
              <a:rPr lang="el-GR" altLang="zh-CN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ω</a:t>
            </a:r>
            <a:r>
              <a:rPr lang="en-US" altLang="zh-CN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′</a:t>
            </a:r>
            <a:endParaRPr lang="zh-CN" altLang="en-US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09402" y="4996251"/>
            <a:ext cx="803425" cy="461665"/>
          </a:xfrm>
          <a:prstGeom prst="rect">
            <a:avLst/>
          </a:prstGeom>
          <a:solidFill>
            <a:srgbClr val="CCECFF"/>
          </a:solidFill>
          <a:ln>
            <a:solidFill>
              <a:srgbClr val="FF0066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出窗</a:t>
            </a:r>
            <a:endParaRPr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4" name="左箭头 13"/>
          <p:cNvSpPr/>
          <p:nvPr/>
        </p:nvSpPr>
        <p:spPr>
          <a:xfrm>
            <a:off x="1907703" y="5026928"/>
            <a:ext cx="1733167" cy="349257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箭头 14"/>
          <p:cNvSpPr/>
          <p:nvPr/>
        </p:nvSpPr>
        <p:spPr>
          <a:xfrm flipH="1">
            <a:off x="5607458" y="5026928"/>
            <a:ext cx="1696649" cy="349257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78"/>
          <p:cNvSpPr>
            <a:spLocks noChangeArrowheads="1"/>
          </p:cNvSpPr>
          <p:nvPr/>
        </p:nvSpPr>
        <p:spPr bwMode="auto">
          <a:xfrm>
            <a:off x="7540676" y="2456555"/>
            <a:ext cx="1439818" cy="584775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+mn-lt"/>
                <a:ea typeface="幼圆" pitchFamily="49" charset="-122"/>
              </a:rPr>
              <a:t>Why</a:t>
            </a:r>
            <a:r>
              <a:rPr lang="zh-CN" altLang="en-US" sz="3200" b="1" dirty="0" smtClean="0">
                <a:solidFill>
                  <a:srgbClr val="C00000"/>
                </a:solidFill>
                <a:latin typeface="+mn-lt"/>
                <a:ea typeface="幼圆" pitchFamily="49" charset="-122"/>
              </a:rPr>
              <a:t>？</a:t>
            </a:r>
            <a:endParaRPr lang="zh-CN" altLang="en-US" sz="3200" dirty="0">
              <a:solidFill>
                <a:srgbClr val="C00000"/>
              </a:solidFill>
              <a:latin typeface="+mn-lt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442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7" grpId="0"/>
      <p:bldP spid="11" grpId="0"/>
      <p:bldP spid="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288998" y="1771359"/>
            <a:ext cx="0" cy="2521737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3"/>
          <p:cNvGrpSpPr>
            <a:grpSpLocks/>
          </p:cNvGrpSpPr>
          <p:nvPr/>
        </p:nvGrpSpPr>
        <p:grpSpPr bwMode="auto">
          <a:xfrm>
            <a:off x="888948" y="1775084"/>
            <a:ext cx="7334250" cy="2362200"/>
            <a:chOff x="685" y="2296"/>
            <a:chExt cx="4620" cy="1488"/>
          </a:xfrm>
        </p:grpSpPr>
        <p:sp>
          <p:nvSpPr>
            <p:cNvPr id="16" name="Line 4"/>
            <p:cNvSpPr>
              <a:spLocks noChangeShapeType="1"/>
            </p:cNvSpPr>
            <p:nvPr/>
          </p:nvSpPr>
          <p:spPr bwMode="auto">
            <a:xfrm>
              <a:off x="937" y="3064"/>
              <a:ext cx="4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3433" y="2296"/>
              <a:ext cx="0" cy="48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3433" y="3400"/>
              <a:ext cx="0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685" y="3088"/>
              <a:ext cx="2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A</a:t>
              </a:r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2056" y="2410"/>
              <a:ext cx="407" cy="23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</a:lstStyle>
            <a:p>
              <a:r>
                <a:rPr lang="zh-CN" altLang="en-US" dirty="0"/>
                <a:t>入瞳</a:t>
              </a:r>
              <a:endParaRPr lang="en-US" altLang="zh-CN" dirty="0"/>
            </a:p>
          </p:txBody>
        </p:sp>
      </p:grpSp>
      <p:sp>
        <p:nvSpPr>
          <p:cNvPr id="39" name="矩形 38"/>
          <p:cNvSpPr/>
          <p:nvPr/>
        </p:nvSpPr>
        <p:spPr>
          <a:xfrm>
            <a:off x="5261894" y="177135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入窗</a:t>
            </a:r>
            <a:endParaRPr lang="zh-CN" altLang="en-US" dirty="0"/>
          </a:p>
        </p:txBody>
      </p: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334479" y="1808507"/>
            <a:ext cx="877163" cy="3693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</a:lstStyle>
          <a:p>
            <a:r>
              <a:rPr lang="zh-CN" altLang="en-US" dirty="0"/>
              <a:t>物平面</a:t>
            </a:r>
            <a:endParaRPr lang="en-US" altLang="zh-CN" dirty="0"/>
          </a:p>
        </p:txBody>
      </p:sp>
      <p:cxnSp>
        <p:nvCxnSpPr>
          <p:cNvPr id="49" name="直接连接符 48"/>
          <p:cNvCxnSpPr>
            <a:stCxn id="19" idx="1"/>
          </p:cNvCxnSpPr>
          <p:nvPr/>
        </p:nvCxnSpPr>
        <p:spPr>
          <a:xfrm flipH="1">
            <a:off x="1288998" y="2537084"/>
            <a:ext cx="3962402" cy="744855"/>
          </a:xfrm>
          <a:prstGeom prst="line">
            <a:avLst/>
          </a:prstGeom>
          <a:ln w="190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2879812" y="2128434"/>
            <a:ext cx="0" cy="78107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2879812" y="3029210"/>
            <a:ext cx="0" cy="80327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502973" y="2724845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-</a:t>
            </a:r>
            <a:r>
              <a:rPr lang="el-GR" altLang="zh-CN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ω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1288998" y="2177839"/>
            <a:ext cx="3962401" cy="1349845"/>
          </a:xfrm>
          <a:prstGeom prst="line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10"/>
          <p:cNvSpPr txBox="1">
            <a:spLocks noChangeArrowheads="1"/>
          </p:cNvSpPr>
          <p:nvPr/>
        </p:nvSpPr>
        <p:spPr bwMode="auto">
          <a:xfrm>
            <a:off x="852918" y="2709486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i="1"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800" dirty="0" smtClean="0"/>
              <a:t>O</a:t>
            </a:r>
            <a:endParaRPr lang="en-US" altLang="zh-CN" sz="1800" dirty="0"/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908544" y="3384809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i="1"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8" name="Line 7"/>
          <p:cNvSpPr>
            <a:spLocks noChangeShapeType="1"/>
          </p:cNvSpPr>
          <p:nvPr/>
        </p:nvSpPr>
        <p:spPr bwMode="auto">
          <a:xfrm>
            <a:off x="1292457" y="2994284"/>
            <a:ext cx="0" cy="286688"/>
          </a:xfrm>
          <a:prstGeom prst="line">
            <a:avLst/>
          </a:prstGeom>
          <a:noFill/>
          <a:ln w="63500">
            <a:solidFill>
              <a:srgbClr val="C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" name="矩形 78"/>
          <p:cNvSpPr>
            <a:spLocks noChangeArrowheads="1"/>
          </p:cNvSpPr>
          <p:nvPr/>
        </p:nvSpPr>
        <p:spPr bwMode="auto">
          <a:xfrm>
            <a:off x="647564" y="4509120"/>
            <a:ext cx="879279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OA 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内参与成像 （过入瞳中心和入窗上边缘）；</a:t>
            </a:r>
            <a:endParaRPr lang="en-US" altLang="zh-CN" sz="2000" b="1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OA 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外，被入窗阻挡，不能通过出窗，到达像平面 （尽管经过了入瞳）。</a:t>
            </a:r>
            <a:endParaRPr lang="zh-CN" altLang="en-US" sz="2000" dirty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0" name="矩形 78"/>
          <p:cNvSpPr>
            <a:spLocks noChangeArrowheads="1"/>
          </p:cNvSpPr>
          <p:nvPr/>
        </p:nvSpPr>
        <p:spPr bwMode="auto">
          <a:xfrm>
            <a:off x="1826450" y="764704"/>
            <a:ext cx="557556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假设入瞳为无限小，只有一条光线可以通过</a:t>
            </a:r>
            <a:endParaRPr lang="zh-CN" altLang="en-US" sz="2200" dirty="0">
              <a:solidFill>
                <a:srgbClr val="008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992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椭圆 71"/>
          <p:cNvSpPr/>
          <p:nvPr/>
        </p:nvSpPr>
        <p:spPr>
          <a:xfrm>
            <a:off x="6393410" y="2187271"/>
            <a:ext cx="1764196" cy="1836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1886272" y="2167403"/>
            <a:ext cx="0" cy="2521737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3"/>
          <p:cNvGrpSpPr>
            <a:grpSpLocks/>
          </p:cNvGrpSpPr>
          <p:nvPr/>
        </p:nvGrpSpPr>
        <p:grpSpPr bwMode="auto">
          <a:xfrm>
            <a:off x="1486222" y="1594866"/>
            <a:ext cx="7334250" cy="2938463"/>
            <a:chOff x="685" y="1933"/>
            <a:chExt cx="4620" cy="1851"/>
          </a:xfrm>
        </p:grpSpPr>
        <p:sp>
          <p:nvSpPr>
            <p:cNvPr id="16" name="Line 4"/>
            <p:cNvSpPr>
              <a:spLocks noChangeShapeType="1"/>
            </p:cNvSpPr>
            <p:nvPr/>
          </p:nvSpPr>
          <p:spPr bwMode="auto">
            <a:xfrm>
              <a:off x="937" y="3064"/>
              <a:ext cx="4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H="1">
              <a:off x="3433" y="1933"/>
              <a:ext cx="0" cy="586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3433" y="3400"/>
              <a:ext cx="0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685" y="3088"/>
              <a:ext cx="2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/>
                <a:t>A</a:t>
              </a:r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2056" y="2410"/>
              <a:ext cx="407" cy="23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</a:lstStyle>
            <a:p>
              <a:r>
                <a:rPr lang="zh-CN" altLang="en-US" dirty="0"/>
                <a:t>入瞳</a:t>
              </a:r>
              <a:endParaRPr lang="en-US" altLang="zh-CN" dirty="0"/>
            </a:p>
          </p:txBody>
        </p:sp>
      </p:grpSp>
      <p:sp>
        <p:nvSpPr>
          <p:cNvPr id="39" name="矩形 38"/>
          <p:cNvSpPr/>
          <p:nvPr/>
        </p:nvSpPr>
        <p:spPr>
          <a:xfrm>
            <a:off x="5848672" y="197880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入窗</a:t>
            </a:r>
            <a:endParaRPr lang="zh-CN" altLang="en-US" dirty="0"/>
          </a:p>
        </p:txBody>
      </p: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931753" y="2204551"/>
            <a:ext cx="877163" cy="3693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</a:lstStyle>
          <a:p>
            <a:r>
              <a:rPr lang="zh-CN" altLang="en-US" dirty="0"/>
              <a:t>物平面</a:t>
            </a:r>
            <a:endParaRPr lang="en-US" altLang="zh-CN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3477086" y="2524478"/>
            <a:ext cx="0" cy="68849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3477086" y="3533672"/>
            <a:ext cx="0" cy="694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100247" y="3120889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-</a:t>
            </a:r>
            <a:r>
              <a:rPr lang="el-GR" altLang="zh-CN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ω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66" name="Text Box 10"/>
          <p:cNvSpPr txBox="1">
            <a:spLocks noChangeArrowheads="1"/>
          </p:cNvSpPr>
          <p:nvPr/>
        </p:nvSpPr>
        <p:spPr bwMode="auto">
          <a:xfrm>
            <a:off x="1450192" y="3105530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i="1"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800" dirty="0" smtClean="0"/>
              <a:t>O</a:t>
            </a:r>
            <a:endParaRPr lang="en-US" altLang="zh-CN" sz="1800" dirty="0"/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1505818" y="3780853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i="1"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8" name="Line 7"/>
          <p:cNvSpPr>
            <a:spLocks noChangeShapeType="1"/>
          </p:cNvSpPr>
          <p:nvPr/>
        </p:nvSpPr>
        <p:spPr bwMode="auto">
          <a:xfrm>
            <a:off x="1889731" y="3390328"/>
            <a:ext cx="0" cy="286688"/>
          </a:xfrm>
          <a:prstGeom prst="line">
            <a:avLst/>
          </a:prstGeom>
          <a:noFill/>
          <a:ln w="63500">
            <a:solidFill>
              <a:srgbClr val="C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" name="矩形 78"/>
          <p:cNvSpPr>
            <a:spLocks noChangeArrowheads="1"/>
          </p:cNvSpPr>
          <p:nvPr/>
        </p:nvSpPr>
        <p:spPr bwMode="auto">
          <a:xfrm>
            <a:off x="647564" y="4799474"/>
            <a:ext cx="839685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sz="16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OA</a:t>
            </a:r>
            <a:r>
              <a:rPr lang="zh-CN" altLang="en-US" sz="16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区：过入瞳的上边缘和入窗的上边缘，充满入瞳光束全部参与成像；</a:t>
            </a:r>
            <a:endParaRPr lang="en-US" altLang="zh-CN" sz="1600" b="1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sz="16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AB</a:t>
            </a:r>
            <a:r>
              <a:rPr lang="zh-CN" altLang="en-US" sz="16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环形</a:t>
            </a:r>
            <a:r>
              <a:rPr lang="zh-CN" altLang="en-US" sz="16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区：过</a:t>
            </a:r>
            <a:r>
              <a:rPr lang="zh-CN" altLang="en-US" sz="16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入瞳中心和</a:t>
            </a:r>
            <a:r>
              <a:rPr lang="zh-CN" altLang="en-US" sz="16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入窗的</a:t>
            </a:r>
            <a:r>
              <a:rPr lang="zh-CN" altLang="en-US" sz="16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上边缘，充满入瞳的光束部分被入窗阻挡，</a:t>
            </a:r>
            <a:r>
              <a:rPr lang="en-US" altLang="zh-CN" sz="16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100%-50%</a:t>
            </a:r>
            <a:r>
              <a:rPr lang="zh-CN" altLang="en-US" sz="16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。</a:t>
            </a:r>
            <a:endParaRPr lang="en-US" altLang="zh-CN" sz="1600" b="1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sz="16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BC</a:t>
            </a:r>
            <a:r>
              <a:rPr lang="zh-CN" altLang="en-US" sz="16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环形</a:t>
            </a:r>
            <a:r>
              <a:rPr lang="zh-CN" altLang="en-US" sz="16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区：过</a:t>
            </a:r>
            <a:r>
              <a:rPr lang="zh-CN" altLang="en-US" sz="16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入瞳的下边缘和</a:t>
            </a:r>
            <a:r>
              <a:rPr lang="zh-CN" altLang="en-US" sz="16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入窗的</a:t>
            </a:r>
            <a:r>
              <a:rPr lang="zh-CN" altLang="en-US" sz="16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上边缘，直至全部被遮挡。</a:t>
            </a:r>
            <a:r>
              <a:rPr lang="en-US" altLang="zh-CN" sz="16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50%-0%</a:t>
            </a:r>
            <a:r>
              <a:rPr lang="zh-CN" altLang="en-US" sz="16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。</a:t>
            </a:r>
            <a:endParaRPr lang="zh-CN" altLang="en-US" sz="1600" dirty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0" name="矩形 78"/>
          <p:cNvSpPr>
            <a:spLocks noChangeArrowheads="1"/>
          </p:cNvSpPr>
          <p:nvPr/>
        </p:nvSpPr>
        <p:spPr bwMode="auto">
          <a:xfrm>
            <a:off x="1826450" y="656692"/>
            <a:ext cx="5575565" cy="938719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实际情况：入瞳有一定大小，情况更复杂。</a:t>
            </a:r>
            <a:endParaRPr lang="en-US" altLang="zh-CN" sz="2200" b="1" dirty="0" smtClean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入窗并不能完全决定光学系统的成像范围。</a:t>
            </a:r>
            <a:endParaRPr lang="zh-CN" altLang="en-US" sz="2200" dirty="0">
              <a:solidFill>
                <a:srgbClr val="008000"/>
              </a:solidFill>
              <a:latin typeface="幼圆" pitchFamily="49" charset="-122"/>
              <a:ea typeface="幼圆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860702" y="2379170"/>
            <a:ext cx="4435130" cy="1288766"/>
          </a:xfrm>
          <a:prstGeom prst="line">
            <a:avLst/>
          </a:prstGeom>
          <a:ln w="19050">
            <a:solidFill>
              <a:srgbClr val="C00000"/>
            </a:solidFill>
            <a:prstDash val="solid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1907090" y="3289721"/>
            <a:ext cx="4414312" cy="381977"/>
          </a:xfrm>
          <a:prstGeom prst="line">
            <a:avLst/>
          </a:prstGeom>
          <a:ln w="19050">
            <a:solidFill>
              <a:srgbClr val="C00000"/>
            </a:solidFill>
            <a:prstDash val="solid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67" idx="3"/>
          </p:cNvCxnSpPr>
          <p:nvPr/>
        </p:nvCxnSpPr>
        <p:spPr>
          <a:xfrm flipH="1">
            <a:off x="1847578" y="2348134"/>
            <a:ext cx="4473824" cy="1632774"/>
          </a:xfrm>
          <a:prstGeom prst="line">
            <a:avLst/>
          </a:prstGeom>
          <a:ln w="19050">
            <a:solidFill>
              <a:srgbClr val="7030A0"/>
            </a:solidFill>
            <a:prstDash val="solid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1863335" y="2721992"/>
            <a:ext cx="4432497" cy="1258916"/>
          </a:xfrm>
          <a:prstGeom prst="line">
            <a:avLst/>
          </a:prstGeom>
          <a:ln w="19050">
            <a:solidFill>
              <a:srgbClr val="7030A0"/>
            </a:solidFill>
            <a:prstDash val="solid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1860868" y="2060003"/>
            <a:ext cx="3987803" cy="1932520"/>
          </a:xfrm>
          <a:prstGeom prst="line">
            <a:avLst/>
          </a:prstGeom>
          <a:ln w="19050">
            <a:solidFill>
              <a:srgbClr val="7030A0"/>
            </a:solidFill>
            <a:prstDash val="solid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Line 7"/>
          <p:cNvSpPr>
            <a:spLocks noChangeShapeType="1"/>
          </p:cNvSpPr>
          <p:nvPr/>
        </p:nvSpPr>
        <p:spPr bwMode="auto">
          <a:xfrm>
            <a:off x="1885716" y="3670576"/>
            <a:ext cx="0" cy="286688"/>
          </a:xfrm>
          <a:prstGeom prst="line">
            <a:avLst/>
          </a:prstGeom>
          <a:noFill/>
          <a:ln w="63500">
            <a:solidFill>
              <a:srgbClr val="7030A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55" name="直接连接符 54"/>
          <p:cNvCxnSpPr>
            <a:stCxn id="19" idx="1"/>
          </p:cNvCxnSpPr>
          <p:nvPr/>
        </p:nvCxnSpPr>
        <p:spPr>
          <a:xfrm flipH="1">
            <a:off x="1907091" y="2525141"/>
            <a:ext cx="3941580" cy="1655822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1907091" y="1736812"/>
            <a:ext cx="3941581" cy="2444151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10"/>
          <p:cNvSpPr txBox="1">
            <a:spLocks noChangeArrowheads="1"/>
          </p:cNvSpPr>
          <p:nvPr/>
        </p:nvSpPr>
        <p:spPr bwMode="auto">
          <a:xfrm>
            <a:off x="1492443" y="4041068"/>
            <a:ext cx="356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i="1"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>
            <a:off x="1893158" y="3980908"/>
            <a:ext cx="0" cy="200055"/>
          </a:xfrm>
          <a:prstGeom prst="line">
            <a:avLst/>
          </a:prstGeom>
          <a:noFill/>
          <a:ln w="63500">
            <a:solidFill>
              <a:schemeClr val="accent1">
                <a:lumMod val="50000"/>
              </a:schemeClr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Text Box 12"/>
          <p:cNvSpPr txBox="1">
            <a:spLocks noChangeArrowheads="1"/>
          </p:cNvSpPr>
          <p:nvPr/>
        </p:nvSpPr>
        <p:spPr bwMode="auto">
          <a:xfrm>
            <a:off x="1034694" y="3289721"/>
            <a:ext cx="415498" cy="12003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</a:lstStyle>
          <a:p>
            <a:r>
              <a:rPr lang="zh-CN" altLang="en-US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成</a:t>
            </a:r>
            <a:endParaRPr lang="en-US" altLang="zh-CN" b="1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r>
              <a:rPr lang="zh-CN" altLang="en-US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像</a:t>
            </a:r>
            <a:endParaRPr lang="en-US" altLang="zh-CN" b="1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r>
              <a:rPr lang="zh-CN" altLang="en-US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范</a:t>
            </a:r>
            <a:endParaRPr lang="en-US" altLang="zh-CN" b="1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r>
              <a:rPr lang="zh-CN" altLang="en-US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围</a:t>
            </a:r>
            <a:endParaRPr lang="en-US" altLang="zh-CN" b="1" dirty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3" name="矩形 78"/>
          <p:cNvSpPr>
            <a:spLocks noChangeArrowheads="1"/>
          </p:cNvSpPr>
          <p:nvPr/>
        </p:nvSpPr>
        <p:spPr bwMode="auto">
          <a:xfrm>
            <a:off x="322299" y="6057292"/>
            <a:ext cx="898034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渐晕</a:t>
            </a:r>
            <a:r>
              <a:rPr lang="zh-CN" altLang="en-US" sz="22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：轴外点发出的充满入瞳的光束部分被其它光阑所阻挡的现象。</a:t>
            </a:r>
            <a:endParaRPr lang="zh-CN" altLang="en-US" sz="2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6717446" y="2204551"/>
            <a:ext cx="1116124" cy="11485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6984268" y="257388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入瞳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984268" y="348070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入窗</a:t>
            </a:r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>
            <a:off x="6393410" y="2178846"/>
            <a:ext cx="1764196" cy="1836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6717446" y="1777853"/>
            <a:ext cx="1116124" cy="11485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6984268" y="214718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入瞳</a:t>
            </a:r>
            <a:endParaRPr lang="zh-CN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984268" y="34722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入窗</a:t>
            </a:r>
            <a:endParaRPr lang="zh-CN" altLang="en-US" dirty="0"/>
          </a:p>
        </p:txBody>
      </p:sp>
      <p:sp>
        <p:nvSpPr>
          <p:cNvPr id="83" name="椭圆 82"/>
          <p:cNvSpPr/>
          <p:nvPr/>
        </p:nvSpPr>
        <p:spPr>
          <a:xfrm>
            <a:off x="6393410" y="2172174"/>
            <a:ext cx="1764196" cy="1836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6717446" y="1056050"/>
            <a:ext cx="1116124" cy="11485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6984268" y="144563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入瞳</a:t>
            </a:r>
            <a:endParaRPr lang="zh-CN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984268" y="34656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入窗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7217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68" grpId="0" animBg="1"/>
      <p:bldP spid="69" grpId="0"/>
      <p:bldP spid="53" grpId="0" animBg="1"/>
      <p:bldP spid="59" grpId="0" animBg="1"/>
      <p:bldP spid="63" grpId="0"/>
      <p:bldP spid="71" grpId="0" animBg="1"/>
      <p:bldP spid="76" grpId="0"/>
      <p:bldP spid="77" grpId="0"/>
      <p:bldP spid="79" grpId="0" animBg="1"/>
      <p:bldP spid="80" grpId="0" animBg="1"/>
      <p:bldP spid="81" grpId="0"/>
      <p:bldP spid="82" grpId="0"/>
      <p:bldP spid="83" grpId="0" animBg="1"/>
      <p:bldP spid="84" grpId="0" animBg="1"/>
      <p:bldP spid="85" grpId="0"/>
      <p:bldP spid="8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26028" y="634166"/>
            <a:ext cx="2500313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三、渐晕光阑</a:t>
            </a:r>
            <a:endParaRPr lang="zh-CN" altLang="en-US" sz="2400" dirty="0">
              <a:solidFill>
                <a:srgbClr val="008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8" name="矩形 78"/>
          <p:cNvSpPr>
            <a:spLocks noChangeArrowheads="1"/>
          </p:cNvSpPr>
          <p:nvPr/>
        </p:nvSpPr>
        <p:spPr bwMode="auto">
          <a:xfrm>
            <a:off x="500419" y="1304764"/>
            <a:ext cx="898034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渐晕</a:t>
            </a:r>
            <a:r>
              <a:rPr lang="zh-CN" altLang="en-US" sz="22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：轴外点发出的充满入瞳的光束部分被其它光阑所阻挡的现象。</a:t>
            </a:r>
            <a:endParaRPr lang="zh-CN" altLang="en-US" sz="2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6" name="矩形 78"/>
          <p:cNvSpPr>
            <a:spLocks noChangeArrowheads="1"/>
          </p:cNvSpPr>
          <p:nvPr/>
        </p:nvSpPr>
        <p:spPr bwMode="auto">
          <a:xfrm>
            <a:off x="625749" y="1952836"/>
            <a:ext cx="3021981" cy="1523494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现象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：中间亮、边缘暗</a:t>
            </a:r>
            <a:endParaRPr lang="en-US" altLang="zh-CN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成像范围扩大；</a:t>
            </a:r>
            <a:endParaRPr lang="en-US" altLang="zh-CN" sz="2000" b="1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减小光学元件尺寸。</a:t>
            </a:r>
            <a:endParaRPr lang="en-US" altLang="zh-CN" sz="2000" b="1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8" name="矩形 78"/>
          <p:cNvSpPr>
            <a:spLocks noChangeArrowheads="1"/>
          </p:cNvSpPr>
          <p:nvPr/>
        </p:nvSpPr>
        <p:spPr bwMode="auto">
          <a:xfrm>
            <a:off x="4199819" y="1953405"/>
            <a:ext cx="4728666" cy="2492990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有渐晕时，入窗不能完全决定成像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范围。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渐晕系数</a:t>
            </a:r>
            <a:r>
              <a:rPr lang="en-US" altLang="zh-CN" sz="2000" b="1" i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K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：</a:t>
            </a:r>
            <a:endParaRPr lang="en-US" altLang="zh-CN" sz="2000" b="1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endParaRPr lang="en-US" altLang="zh-CN" sz="2000" b="1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endParaRPr lang="en-US" altLang="zh-CN" sz="2000" b="1" dirty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770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29193" y="546225"/>
            <a:ext cx="2500313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三、渐晕光阑</a:t>
            </a:r>
            <a:endParaRPr lang="zh-CN" altLang="en-US" sz="2400" dirty="0">
              <a:solidFill>
                <a:srgbClr val="008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3" name="矩形 78"/>
          <p:cNvSpPr>
            <a:spLocks noChangeArrowheads="1"/>
          </p:cNvSpPr>
          <p:nvPr/>
        </p:nvSpPr>
        <p:spPr bwMode="auto">
          <a:xfrm>
            <a:off x="490895" y="1071534"/>
            <a:ext cx="8300222" cy="89255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消除方法：边缘清晰</a:t>
            </a:r>
            <a:endParaRPr lang="en-US" altLang="zh-CN" sz="2200" b="1" dirty="0" smtClean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物平面与入窗重合或像平面与视场光阑（出窗）重合。</a:t>
            </a:r>
            <a:endParaRPr lang="en-US" altLang="zh-CN" sz="2000" b="1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矩形 78"/>
          <p:cNvSpPr>
            <a:spLocks noChangeArrowheads="1"/>
          </p:cNvSpPr>
          <p:nvPr/>
        </p:nvSpPr>
        <p:spPr bwMode="auto">
          <a:xfrm>
            <a:off x="333961" y="5121188"/>
            <a:ext cx="8300222" cy="13542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例如，把视场光阑放在物镜的像平面上，这个像平面也是放置分划板的位置。没有渐晕，视场有清晰边界。</a:t>
            </a:r>
            <a:endParaRPr lang="en-US" altLang="zh-CN" b="1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有时为了改善轴外光束成像</a:t>
            </a:r>
            <a:r>
              <a:rPr lang="zh-CN" altLang="en-US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质量，缩小某一、二个透镜的直径，有意识地挡去一部分成像光束。产生渐晕，此被缩小的透镜或光孔为渐晕光阑。</a:t>
            </a:r>
            <a:endParaRPr lang="zh-CN" altLang="en-US" dirty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288998" y="2383427"/>
            <a:ext cx="0" cy="2521737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288998" y="2229989"/>
            <a:ext cx="2959100" cy="2492375"/>
            <a:chOff x="937" y="2197"/>
            <a:chExt cx="1864" cy="1570"/>
          </a:xfrm>
        </p:grpSpPr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937" y="3064"/>
              <a:ext cx="1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flipH="1">
              <a:off x="937" y="2197"/>
              <a:ext cx="3" cy="568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947" y="3383"/>
              <a:ext cx="0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1736" y="2204"/>
              <a:ext cx="407" cy="23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</a:lstStyle>
            <a:p>
              <a:r>
                <a:rPr lang="zh-CN" altLang="en-US" dirty="0"/>
                <a:t>入瞳</a:t>
              </a:r>
              <a:endParaRPr lang="en-US" altLang="zh-CN" dirty="0"/>
            </a:p>
          </p:txBody>
        </p:sp>
      </p:grp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319439" y="2236013"/>
            <a:ext cx="877163" cy="6463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</a:lstStyle>
          <a:p>
            <a:r>
              <a:rPr lang="zh-CN" altLang="en-US" dirty="0" smtClean="0"/>
              <a:t>物平面</a:t>
            </a:r>
            <a:endParaRPr lang="en-US" altLang="zh-CN" dirty="0" smtClean="0"/>
          </a:p>
          <a:p>
            <a:r>
              <a:rPr lang="zh-CN" altLang="en-US" dirty="0"/>
              <a:t>入窗</a:t>
            </a:r>
            <a:endParaRPr lang="en-US" altLang="zh-CN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2879812" y="2740502"/>
            <a:ext cx="0" cy="3905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879812" y="3996877"/>
            <a:ext cx="0" cy="44767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1304873" y="2882344"/>
            <a:ext cx="2006987" cy="1241383"/>
          </a:xfrm>
          <a:prstGeom prst="line">
            <a:avLst/>
          </a:prstGeom>
          <a:ln w="19050">
            <a:solidFill>
              <a:srgbClr val="C00000"/>
            </a:solidFill>
            <a:prstDash val="solid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ine 7"/>
          <p:cNvSpPr>
            <a:spLocks noChangeShapeType="1"/>
          </p:cNvSpPr>
          <p:nvPr/>
        </p:nvSpPr>
        <p:spPr bwMode="auto">
          <a:xfrm>
            <a:off x="1304873" y="3131040"/>
            <a:ext cx="0" cy="992686"/>
          </a:xfrm>
          <a:prstGeom prst="line">
            <a:avLst/>
          </a:prstGeom>
          <a:noFill/>
          <a:ln w="63500">
            <a:solidFill>
              <a:srgbClr val="C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1289000" y="3996877"/>
            <a:ext cx="2022860" cy="145393"/>
          </a:xfrm>
          <a:prstGeom prst="line">
            <a:avLst/>
          </a:prstGeom>
          <a:ln w="19050">
            <a:solidFill>
              <a:srgbClr val="C00000"/>
            </a:solidFill>
            <a:prstDash val="solid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"/>
          <p:cNvGrpSpPr>
            <a:grpSpLocks/>
          </p:cNvGrpSpPr>
          <p:nvPr/>
        </p:nvGrpSpPr>
        <p:grpSpPr bwMode="auto">
          <a:xfrm>
            <a:off x="4484389" y="1963412"/>
            <a:ext cx="3730625" cy="3157538"/>
            <a:chOff x="-1114" y="2024"/>
            <a:chExt cx="2350" cy="1989"/>
          </a:xfrm>
        </p:grpSpPr>
        <p:sp>
          <p:nvSpPr>
            <p:cNvPr id="39" name="Line 4"/>
            <p:cNvSpPr>
              <a:spLocks noChangeShapeType="1"/>
            </p:cNvSpPr>
            <p:nvPr/>
          </p:nvSpPr>
          <p:spPr bwMode="auto">
            <a:xfrm>
              <a:off x="-1114" y="3064"/>
              <a:ext cx="2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H="1">
              <a:off x="937" y="2024"/>
              <a:ext cx="3" cy="365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8"/>
            <p:cNvSpPr>
              <a:spLocks noChangeShapeType="1"/>
            </p:cNvSpPr>
            <p:nvPr/>
          </p:nvSpPr>
          <p:spPr bwMode="auto">
            <a:xfrm>
              <a:off x="940" y="3716"/>
              <a:ext cx="7" cy="297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Text Box 11"/>
            <p:cNvSpPr txBox="1">
              <a:spLocks noChangeArrowheads="1"/>
            </p:cNvSpPr>
            <p:nvPr/>
          </p:nvSpPr>
          <p:spPr bwMode="auto">
            <a:xfrm>
              <a:off x="-508" y="2165"/>
              <a:ext cx="407" cy="23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</a:lstStyle>
            <a:p>
              <a:r>
                <a:rPr lang="zh-CN" altLang="en-US" dirty="0" smtClean="0"/>
                <a:t>出瞳</a:t>
              </a:r>
              <a:endParaRPr lang="en-US" altLang="zh-CN" dirty="0"/>
            </a:p>
          </p:txBody>
        </p:sp>
      </p:grpSp>
      <p:cxnSp>
        <p:nvCxnSpPr>
          <p:cNvPr id="43" name="直接连接符 42"/>
          <p:cNvCxnSpPr/>
          <p:nvPr/>
        </p:nvCxnSpPr>
        <p:spPr>
          <a:xfrm>
            <a:off x="5364088" y="2543100"/>
            <a:ext cx="0" cy="3905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5364088" y="4201786"/>
            <a:ext cx="0" cy="44767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4896036" y="2543100"/>
            <a:ext cx="2844316" cy="489856"/>
          </a:xfrm>
          <a:prstGeom prst="line">
            <a:avLst/>
          </a:prstGeom>
          <a:ln w="19050">
            <a:solidFill>
              <a:srgbClr val="C00000"/>
            </a:solidFill>
            <a:prstDash val="solid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47" idx="0"/>
          </p:cNvCxnSpPr>
          <p:nvPr/>
        </p:nvCxnSpPr>
        <p:spPr>
          <a:xfrm flipH="1">
            <a:off x="5060183" y="2543100"/>
            <a:ext cx="2680169" cy="1874464"/>
          </a:xfrm>
          <a:prstGeom prst="line">
            <a:avLst/>
          </a:prstGeom>
          <a:ln w="19050">
            <a:solidFill>
              <a:srgbClr val="C00000"/>
            </a:solidFill>
            <a:prstDash val="solid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ine 7"/>
          <p:cNvSpPr>
            <a:spLocks noChangeShapeType="1"/>
          </p:cNvSpPr>
          <p:nvPr/>
        </p:nvSpPr>
        <p:spPr bwMode="auto">
          <a:xfrm>
            <a:off x="7740352" y="2543100"/>
            <a:ext cx="0" cy="2106361"/>
          </a:xfrm>
          <a:prstGeom prst="line">
            <a:avLst/>
          </a:prstGeom>
          <a:noFill/>
          <a:ln w="63500">
            <a:solidFill>
              <a:srgbClr val="C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7913954" y="1779715"/>
            <a:ext cx="877163" cy="3693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</a:lstStyle>
          <a:p>
            <a:r>
              <a:rPr lang="zh-CN" altLang="en-US" dirty="0" smtClean="0"/>
              <a:t>像平面</a:t>
            </a:r>
            <a:endParaRPr lang="en-US" altLang="zh-CN" dirty="0" smtClean="0"/>
          </a:p>
        </p:txBody>
      </p:sp>
      <p:sp>
        <p:nvSpPr>
          <p:cNvPr id="51" name="矩形 50"/>
          <p:cNvSpPr/>
          <p:nvPr/>
        </p:nvSpPr>
        <p:spPr>
          <a:xfrm>
            <a:off x="7913954" y="447522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dirty="0" smtClean="0">
                <a:solidFill>
                  <a:srgbClr val="000000"/>
                </a:solidFill>
              </a:rPr>
              <a:t>视场光阑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（</a:t>
            </a:r>
            <a:r>
              <a:rPr lang="zh-CN" altLang="en-US" dirty="0" smtClean="0">
                <a:solidFill>
                  <a:srgbClr val="000000"/>
                </a:solidFill>
              </a:rPr>
              <a:t>出窗）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894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9" grpId="0"/>
      <p:bldP spid="29" grpId="0" animBg="1"/>
      <p:bldP spid="4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26028" y="634166"/>
            <a:ext cx="2500313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补充：</a:t>
            </a:r>
            <a:endParaRPr lang="zh-CN" altLang="en-US" sz="2400" dirty="0">
              <a:solidFill>
                <a:srgbClr val="008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8" name="矩形 78"/>
          <p:cNvSpPr>
            <a:spLocks noChangeArrowheads="1"/>
          </p:cNvSpPr>
          <p:nvPr/>
        </p:nvSpPr>
        <p:spPr bwMode="auto">
          <a:xfrm>
            <a:off x="500419" y="1304764"/>
            <a:ext cx="160332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视场表示：</a:t>
            </a:r>
            <a:endParaRPr lang="zh-CN" altLang="en-US" sz="2200" dirty="0">
              <a:solidFill>
                <a:srgbClr val="008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9846" y="3897052"/>
            <a:ext cx="5396404" cy="1584176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32593" y="4153540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前方</a:t>
            </a:r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光学</a:t>
            </a:r>
            <a:r>
              <a:rPr lang="zh-CN" altLang="en-US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系统</a:t>
            </a:r>
            <a:endParaRPr lang="zh-CN" altLang="en-US" dirty="0">
              <a:solidFill>
                <a:srgbClr val="0A00C8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30065" y="4410464"/>
            <a:ext cx="1422184" cy="461665"/>
          </a:xfrm>
          <a:prstGeom prst="rect">
            <a:avLst/>
          </a:prstGeom>
          <a:solidFill>
            <a:srgbClr val="CCECFF"/>
          </a:solidFill>
          <a:ln>
            <a:solidFill>
              <a:srgbClr val="FF0066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视场光阑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2991" y="4472019"/>
            <a:ext cx="803425" cy="461665"/>
          </a:xfrm>
          <a:prstGeom prst="rect">
            <a:avLst/>
          </a:prstGeom>
          <a:solidFill>
            <a:srgbClr val="CCECFF"/>
          </a:solidFill>
          <a:ln>
            <a:solidFill>
              <a:srgbClr val="FF0066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入窗</a:t>
            </a:r>
            <a:endParaRPr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09650" y="4786212"/>
            <a:ext cx="16962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物</a:t>
            </a:r>
            <a:r>
              <a:rPr lang="zh-CN" altLang="en-US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方视场角</a:t>
            </a:r>
            <a:r>
              <a:rPr lang="en-US" altLang="zh-CN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2</a:t>
            </a:r>
            <a:r>
              <a:rPr lang="el-GR" altLang="zh-CN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ω</a:t>
            </a:r>
            <a:endParaRPr lang="en-US" altLang="zh-CN" b="1" dirty="0" smtClean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物</a:t>
            </a:r>
            <a:r>
              <a:rPr lang="zh-CN" altLang="en-US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方线视场</a:t>
            </a:r>
            <a:r>
              <a:rPr lang="en-US" altLang="zh-CN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2y</a:t>
            </a:r>
            <a:endParaRPr lang="zh-CN" altLang="en-US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16969" y="4115081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后方光学系统</a:t>
            </a:r>
          </a:p>
        </p:txBody>
      </p:sp>
      <p:sp>
        <p:nvSpPr>
          <p:cNvPr id="12" name="矩形 11"/>
          <p:cNvSpPr/>
          <p:nvPr/>
        </p:nvSpPr>
        <p:spPr>
          <a:xfrm>
            <a:off x="5300056" y="4834897"/>
            <a:ext cx="19287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像</a:t>
            </a:r>
            <a:r>
              <a:rPr lang="zh-CN" altLang="en-US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方视场角</a:t>
            </a:r>
            <a:r>
              <a:rPr lang="en-US" altLang="zh-CN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2</a:t>
            </a:r>
            <a:r>
              <a:rPr lang="el-GR" altLang="zh-CN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ω</a:t>
            </a:r>
            <a:r>
              <a:rPr lang="en-US" altLang="zh-CN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′</a:t>
            </a:r>
          </a:p>
          <a:p>
            <a:r>
              <a:rPr lang="zh-CN" altLang="en-US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像方线</a:t>
            </a:r>
            <a:r>
              <a:rPr lang="zh-CN" altLang="en-US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视场</a:t>
            </a:r>
            <a:r>
              <a:rPr lang="en-US" altLang="zh-CN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2</a:t>
            </a:r>
            <a:r>
              <a:rPr lang="en-US" altLang="zh-CN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y</a:t>
            </a:r>
            <a:r>
              <a:rPr lang="en-US" altLang="zh-CN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′</a:t>
            </a:r>
            <a:endParaRPr lang="zh-CN" altLang="en-US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51544" y="4492195"/>
            <a:ext cx="803425" cy="461665"/>
          </a:xfrm>
          <a:prstGeom prst="rect">
            <a:avLst/>
          </a:prstGeom>
          <a:solidFill>
            <a:srgbClr val="CCECFF"/>
          </a:solidFill>
          <a:ln>
            <a:solidFill>
              <a:srgbClr val="FF0066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出窗</a:t>
            </a:r>
            <a:endParaRPr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4" name="左箭头 13"/>
          <p:cNvSpPr/>
          <p:nvPr/>
        </p:nvSpPr>
        <p:spPr>
          <a:xfrm>
            <a:off x="1649845" y="4522872"/>
            <a:ext cx="1733167" cy="349257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箭头 14"/>
          <p:cNvSpPr/>
          <p:nvPr/>
        </p:nvSpPr>
        <p:spPr>
          <a:xfrm flipH="1">
            <a:off x="5349600" y="4522872"/>
            <a:ext cx="1696649" cy="349257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78"/>
          <p:cNvSpPr>
            <a:spLocks noChangeArrowheads="1"/>
          </p:cNvSpPr>
          <p:nvPr/>
        </p:nvSpPr>
        <p:spPr bwMode="auto">
          <a:xfrm>
            <a:off x="634576" y="1844824"/>
            <a:ext cx="8595623" cy="178510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线视场：</a:t>
            </a:r>
            <a:r>
              <a:rPr lang="en-US" altLang="zh-CN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2y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2y′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	    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近距离成像光组，例如显微镜，所能看到的物平面直径大小。</a:t>
            </a:r>
            <a:endParaRPr lang="en-US" altLang="zh-CN" sz="2000" b="1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角视场：</a:t>
            </a:r>
            <a:r>
              <a:rPr lang="en-US" altLang="zh-CN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el-GR" altLang="zh-CN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ω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el-GR" altLang="zh-CN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2ω′</a:t>
            </a:r>
            <a:endParaRPr lang="en-US" altLang="zh-CN" sz="2000" b="1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	</a:t>
            </a:r>
            <a:r>
              <a:rPr lang="en-US" altLang="zh-CN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    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远距离</a:t>
            </a:r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成像光组，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例如望远镜，照相物镜等。</a:t>
            </a:r>
            <a:endParaRPr lang="zh-CN" altLang="en-US" sz="2000" dirty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770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8"/>
          <p:cNvSpPr>
            <a:spLocks noChangeArrowheads="1"/>
          </p:cNvSpPr>
          <p:nvPr/>
        </p:nvSpPr>
        <p:spPr bwMode="auto">
          <a:xfrm>
            <a:off x="287522" y="559099"/>
            <a:ext cx="926407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孔径光阑：</a:t>
            </a:r>
            <a:r>
              <a:rPr lang="zh-CN" altLang="en-US" sz="22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限制轴上物点成像光束的孔径角，决定像面照度、分辨率等；</a:t>
            </a:r>
            <a:endParaRPr lang="en-US" altLang="zh-CN" sz="2200" b="1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视场光阑：</a:t>
            </a:r>
            <a:r>
              <a:rPr lang="zh-CN" altLang="en-US" sz="22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决定物体被成像的范围。</a:t>
            </a:r>
            <a:endParaRPr lang="zh-CN" altLang="en-US" sz="2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333511" y="3144531"/>
            <a:ext cx="2500313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四</a:t>
            </a:r>
            <a:r>
              <a:rPr lang="zh-CN" altLang="en-US" sz="2400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、消杂光光阑</a:t>
            </a:r>
            <a:endParaRPr lang="zh-CN" altLang="en-US" sz="2400" dirty="0">
              <a:solidFill>
                <a:srgbClr val="008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5259511" y="1437327"/>
            <a:ext cx="2992421" cy="2294174"/>
            <a:chOff x="2702340" y="1710568"/>
            <a:chExt cx="3928659" cy="2675175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3671899" y="1864006"/>
              <a:ext cx="0" cy="2521737"/>
            </a:xfrm>
            <a:prstGeom prst="line">
              <a:avLst/>
            </a:prstGeom>
            <a:ln w="381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3"/>
            <p:cNvGrpSpPr>
              <a:grpSpLocks/>
            </p:cNvGrpSpPr>
            <p:nvPr/>
          </p:nvGrpSpPr>
          <p:grpSpPr bwMode="auto">
            <a:xfrm>
              <a:off x="3671899" y="1710568"/>
              <a:ext cx="2959100" cy="2492375"/>
              <a:chOff x="937" y="2197"/>
              <a:chExt cx="1864" cy="1570"/>
            </a:xfrm>
          </p:grpSpPr>
          <p:sp>
            <p:nvSpPr>
              <p:cNvPr id="20" name="Line 4"/>
              <p:cNvSpPr>
                <a:spLocks noChangeShapeType="1"/>
              </p:cNvSpPr>
              <p:nvPr/>
            </p:nvSpPr>
            <p:spPr bwMode="auto">
              <a:xfrm>
                <a:off x="937" y="3064"/>
                <a:ext cx="18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21" name="Line 7"/>
              <p:cNvSpPr>
                <a:spLocks noChangeShapeType="1"/>
              </p:cNvSpPr>
              <p:nvPr/>
            </p:nvSpPr>
            <p:spPr bwMode="auto">
              <a:xfrm flipH="1">
                <a:off x="937" y="2197"/>
                <a:ext cx="3" cy="568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22" name="Line 8"/>
              <p:cNvSpPr>
                <a:spLocks noChangeShapeType="1"/>
              </p:cNvSpPr>
              <p:nvPr/>
            </p:nvSpPr>
            <p:spPr bwMode="auto">
              <a:xfrm>
                <a:off x="947" y="3383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400"/>
              </a:p>
            </p:txBody>
          </p:sp>
          <p:sp>
            <p:nvSpPr>
              <p:cNvPr id="23" name="Text Box 11"/>
              <p:cNvSpPr txBox="1">
                <a:spLocks noChangeArrowheads="1"/>
              </p:cNvSpPr>
              <p:nvPr/>
            </p:nvSpPr>
            <p:spPr bwMode="auto">
              <a:xfrm>
                <a:off x="1736" y="2204"/>
                <a:ext cx="450" cy="226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</a:lstStyle>
              <a:p>
                <a:r>
                  <a:rPr lang="zh-CN" altLang="en-US" sz="1400" dirty="0"/>
                  <a:t>入瞳</a:t>
                </a:r>
                <a:endParaRPr lang="en-US" altLang="zh-CN" sz="1400" dirty="0"/>
              </a:p>
            </p:txBody>
          </p:sp>
        </p:grp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2702340" y="1716592"/>
              <a:ext cx="949566" cy="61011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</a:lstStyle>
            <a:p>
              <a:r>
                <a:rPr lang="zh-CN" altLang="en-US" sz="1400" dirty="0" smtClean="0"/>
                <a:t>物平面</a:t>
              </a:r>
              <a:endParaRPr lang="en-US" altLang="zh-CN" sz="1400" dirty="0" smtClean="0"/>
            </a:p>
            <a:p>
              <a:r>
                <a:rPr lang="zh-CN" altLang="en-US" sz="1400" dirty="0"/>
                <a:t>入窗</a:t>
              </a:r>
              <a:endParaRPr lang="en-US" altLang="zh-CN" sz="1400" dirty="0"/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5262713" y="2221081"/>
              <a:ext cx="0" cy="39053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5262713" y="3477456"/>
              <a:ext cx="0" cy="44767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3687774" y="2362923"/>
              <a:ext cx="2006987" cy="1241383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Line 7"/>
            <p:cNvSpPr>
              <a:spLocks noChangeShapeType="1"/>
            </p:cNvSpPr>
            <p:nvPr/>
          </p:nvSpPr>
          <p:spPr bwMode="auto">
            <a:xfrm>
              <a:off x="3687774" y="2611619"/>
              <a:ext cx="0" cy="992686"/>
            </a:xfrm>
            <a:prstGeom prst="line">
              <a:avLst/>
            </a:prstGeom>
            <a:noFill/>
            <a:ln w="63500">
              <a:solidFill>
                <a:srgbClr val="C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cxnSp>
          <p:nvCxnSpPr>
            <p:cNvPr id="29" name="直接连接符 28"/>
            <p:cNvCxnSpPr/>
            <p:nvPr/>
          </p:nvCxnSpPr>
          <p:spPr>
            <a:xfrm flipH="1">
              <a:off x="3671901" y="3477456"/>
              <a:ext cx="2022860" cy="145393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/>
          <p:nvPr/>
        </p:nvGrpSpPr>
        <p:grpSpPr>
          <a:xfrm>
            <a:off x="313551" y="4040610"/>
            <a:ext cx="3500212" cy="1607220"/>
            <a:chOff x="-277928" y="4061663"/>
            <a:chExt cx="4076378" cy="1949123"/>
          </a:xfrm>
        </p:grpSpPr>
        <p:sp>
          <p:nvSpPr>
            <p:cNvPr id="3" name="圆角矩形 2"/>
            <p:cNvSpPr/>
            <p:nvPr/>
          </p:nvSpPr>
          <p:spPr>
            <a:xfrm>
              <a:off x="567634" y="4354975"/>
              <a:ext cx="252030" cy="1331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Line 7"/>
            <p:cNvSpPr>
              <a:spLocks noChangeShapeType="1"/>
            </p:cNvSpPr>
            <p:nvPr/>
          </p:nvSpPr>
          <p:spPr bwMode="auto">
            <a:xfrm flipH="1">
              <a:off x="371742" y="4354975"/>
              <a:ext cx="447922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 flipH="1">
              <a:off x="408360" y="5686750"/>
              <a:ext cx="429715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420095" y="4340920"/>
              <a:ext cx="303033" cy="134583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x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 flipH="1">
              <a:off x="371742" y="4087209"/>
              <a:ext cx="3364246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auto">
            <a:xfrm flipH="1">
              <a:off x="420093" y="6010785"/>
              <a:ext cx="3343961" cy="1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7"/>
            <p:cNvSpPr>
              <a:spLocks noChangeShapeType="1"/>
            </p:cNvSpPr>
            <p:nvPr/>
          </p:nvSpPr>
          <p:spPr bwMode="auto">
            <a:xfrm flipH="1" flipV="1">
              <a:off x="371742" y="4087208"/>
              <a:ext cx="48353" cy="1923577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H="1">
              <a:off x="838075" y="4585915"/>
              <a:ext cx="2449991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H="1">
              <a:off x="825726" y="5460839"/>
              <a:ext cx="2462340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 flipH="1" flipV="1">
              <a:off x="838074" y="4340920"/>
              <a:ext cx="0" cy="244995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7"/>
            <p:cNvSpPr>
              <a:spLocks noChangeShapeType="1"/>
            </p:cNvSpPr>
            <p:nvPr/>
          </p:nvSpPr>
          <p:spPr bwMode="auto">
            <a:xfrm flipV="1">
              <a:off x="828867" y="4463417"/>
              <a:ext cx="9207" cy="1228362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 flipH="1" flipV="1">
              <a:off x="3288066" y="4449900"/>
              <a:ext cx="8897" cy="1174558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7"/>
            <p:cNvSpPr>
              <a:spLocks noChangeShapeType="1"/>
            </p:cNvSpPr>
            <p:nvPr/>
          </p:nvSpPr>
          <p:spPr bwMode="auto">
            <a:xfrm flipH="1" flipV="1">
              <a:off x="3288065" y="4441288"/>
              <a:ext cx="475990" cy="8612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 flipH="1" flipV="1">
              <a:off x="3288065" y="5609046"/>
              <a:ext cx="475989" cy="15411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Oval 6"/>
            <p:cNvSpPr>
              <a:spLocks noChangeArrowheads="1"/>
            </p:cNvSpPr>
            <p:nvPr/>
          </p:nvSpPr>
          <p:spPr bwMode="auto">
            <a:xfrm>
              <a:off x="3317074" y="4441288"/>
              <a:ext cx="303033" cy="11591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x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7" name="Line 7"/>
            <p:cNvSpPr>
              <a:spLocks noChangeShapeType="1"/>
            </p:cNvSpPr>
            <p:nvPr/>
          </p:nvSpPr>
          <p:spPr bwMode="auto">
            <a:xfrm flipH="1" flipV="1">
              <a:off x="3764055" y="4075389"/>
              <a:ext cx="0" cy="1935396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7"/>
            <p:cNvSpPr>
              <a:spLocks noChangeShapeType="1"/>
            </p:cNvSpPr>
            <p:nvPr/>
          </p:nvSpPr>
          <p:spPr bwMode="auto">
            <a:xfrm flipH="1" flipV="1">
              <a:off x="2234986" y="4585914"/>
              <a:ext cx="0" cy="272743"/>
            </a:xfrm>
            <a:prstGeom prst="lin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7"/>
            <p:cNvSpPr>
              <a:spLocks noChangeShapeType="1"/>
            </p:cNvSpPr>
            <p:nvPr/>
          </p:nvSpPr>
          <p:spPr bwMode="auto">
            <a:xfrm flipH="1" flipV="1">
              <a:off x="2234986" y="5188096"/>
              <a:ext cx="0" cy="272743"/>
            </a:xfrm>
            <a:prstGeom prst="lin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50" name="直接连接符 49"/>
            <p:cNvCxnSpPr/>
            <p:nvPr/>
          </p:nvCxnSpPr>
          <p:spPr>
            <a:xfrm flipH="1">
              <a:off x="711393" y="4585914"/>
              <a:ext cx="1340057" cy="272743"/>
            </a:xfrm>
            <a:prstGeom prst="line">
              <a:avLst/>
            </a:prstGeom>
            <a:ln w="22225">
              <a:solidFill>
                <a:srgbClr val="008000"/>
              </a:solidFill>
              <a:prstDash val="solid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 flipV="1">
              <a:off x="2002004" y="4585915"/>
              <a:ext cx="232983" cy="136370"/>
            </a:xfrm>
            <a:prstGeom prst="line">
              <a:avLst/>
            </a:prstGeom>
            <a:ln w="22225">
              <a:solidFill>
                <a:srgbClr val="008000"/>
              </a:solidFill>
              <a:prstDash val="solid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>
              <a:off x="-277928" y="4858657"/>
              <a:ext cx="642892" cy="304070"/>
            </a:xfrm>
            <a:prstGeom prst="line">
              <a:avLst/>
            </a:prstGeom>
            <a:ln w="22225">
              <a:solidFill>
                <a:srgbClr val="008000"/>
              </a:solidFill>
              <a:prstDash val="solid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-277928" y="5037179"/>
              <a:ext cx="649671" cy="423660"/>
            </a:xfrm>
            <a:prstGeom prst="line">
              <a:avLst/>
            </a:prstGeom>
            <a:ln w="22225">
              <a:solidFill>
                <a:srgbClr val="7030A0"/>
              </a:solidFill>
              <a:prstDash val="solid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711394" y="4585913"/>
              <a:ext cx="1103827" cy="576814"/>
            </a:xfrm>
            <a:prstGeom prst="line">
              <a:avLst/>
            </a:prstGeom>
            <a:ln w="22225">
              <a:solidFill>
                <a:srgbClr val="7030A0"/>
              </a:solidFill>
              <a:prstDash val="solid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48" idx="0"/>
            </p:cNvCxnSpPr>
            <p:nvPr/>
          </p:nvCxnSpPr>
          <p:spPr>
            <a:xfrm flipH="1" flipV="1">
              <a:off x="1823158" y="4585915"/>
              <a:ext cx="411828" cy="272742"/>
            </a:xfrm>
            <a:prstGeom prst="line">
              <a:avLst/>
            </a:prstGeom>
            <a:ln w="22225">
              <a:solidFill>
                <a:srgbClr val="7030A0"/>
              </a:solidFill>
              <a:prstDash val="solid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2234986" y="4596130"/>
              <a:ext cx="1082348" cy="3165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latin typeface="黑体" pitchFamily="49" charset="-122"/>
                  <a:ea typeface="黑体" pitchFamily="49" charset="-122"/>
                </a:rPr>
                <a:t>消杂光光阑</a:t>
              </a:r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408360" y="4087209"/>
              <a:ext cx="395429" cy="253711"/>
            </a:xfrm>
            <a:prstGeom prst="line">
              <a:avLst/>
            </a:prstGeom>
            <a:ln w="15875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V="1">
              <a:off x="867878" y="4061663"/>
              <a:ext cx="395429" cy="279257"/>
            </a:xfrm>
            <a:prstGeom prst="line">
              <a:avLst/>
            </a:prstGeom>
            <a:ln w="15875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V="1">
              <a:off x="1011719" y="4114843"/>
              <a:ext cx="620163" cy="419779"/>
            </a:xfrm>
            <a:prstGeom prst="line">
              <a:avLst/>
            </a:prstGeom>
            <a:ln w="15875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V="1">
              <a:off x="1434167" y="4114843"/>
              <a:ext cx="684328" cy="438773"/>
            </a:xfrm>
            <a:prstGeom prst="line">
              <a:avLst/>
            </a:prstGeom>
            <a:ln w="15875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V="1">
              <a:off x="1920780" y="4114844"/>
              <a:ext cx="719214" cy="466072"/>
            </a:xfrm>
            <a:prstGeom prst="line">
              <a:avLst/>
            </a:prstGeom>
            <a:ln w="15875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V="1">
              <a:off x="2370454" y="4114844"/>
              <a:ext cx="773596" cy="466073"/>
            </a:xfrm>
            <a:prstGeom prst="line">
              <a:avLst/>
            </a:prstGeom>
            <a:ln w="15875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endCxn id="47" idx="1"/>
            </p:cNvCxnSpPr>
            <p:nvPr/>
          </p:nvCxnSpPr>
          <p:spPr>
            <a:xfrm flipV="1">
              <a:off x="2946335" y="4075389"/>
              <a:ext cx="817719" cy="482855"/>
            </a:xfrm>
            <a:prstGeom prst="line">
              <a:avLst/>
            </a:prstGeom>
            <a:ln w="15875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V="1">
              <a:off x="472449" y="5460839"/>
              <a:ext cx="593143" cy="510198"/>
            </a:xfrm>
            <a:prstGeom prst="line">
              <a:avLst/>
            </a:prstGeom>
            <a:ln w="15875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V="1">
              <a:off x="875798" y="5508708"/>
              <a:ext cx="620163" cy="419779"/>
            </a:xfrm>
            <a:prstGeom prst="line">
              <a:avLst/>
            </a:prstGeom>
            <a:ln w="15875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V="1">
              <a:off x="1298246" y="5508708"/>
              <a:ext cx="684328" cy="438773"/>
            </a:xfrm>
            <a:prstGeom prst="line">
              <a:avLst/>
            </a:prstGeom>
            <a:ln w="15875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V="1">
              <a:off x="1784859" y="5508709"/>
              <a:ext cx="719214" cy="466072"/>
            </a:xfrm>
            <a:prstGeom prst="line">
              <a:avLst/>
            </a:prstGeom>
            <a:ln w="15875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V="1">
              <a:off x="2234533" y="5508709"/>
              <a:ext cx="773596" cy="466073"/>
            </a:xfrm>
            <a:prstGeom prst="line">
              <a:avLst/>
            </a:prstGeom>
            <a:ln w="15875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2810414" y="5624458"/>
              <a:ext cx="544780" cy="327652"/>
            </a:xfrm>
            <a:prstGeom prst="line">
              <a:avLst/>
            </a:prstGeom>
            <a:ln w="15875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V="1">
              <a:off x="3253670" y="5668883"/>
              <a:ext cx="544780" cy="327652"/>
            </a:xfrm>
            <a:prstGeom prst="line">
              <a:avLst/>
            </a:prstGeom>
            <a:ln w="15875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矩形 94"/>
          <p:cNvSpPr/>
          <p:nvPr/>
        </p:nvSpPr>
        <p:spPr>
          <a:xfrm>
            <a:off x="4008147" y="3933457"/>
            <a:ext cx="474031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影响：</a:t>
            </a:r>
            <a:r>
              <a:rPr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产生亮背景，降低对衬度；</a:t>
            </a:r>
            <a:endParaRPr lang="en-US" altLang="zh-CN" b="1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消除：</a:t>
            </a:r>
            <a:endParaRPr lang="en-US" altLang="zh-CN" b="1" dirty="0" smtClean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设置消杂光光阑；</a:t>
            </a:r>
            <a:endParaRPr lang="en-US" altLang="zh-CN" b="1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内壁</a:t>
            </a:r>
            <a:r>
              <a:rPr lang="zh-CN" altLang="en-US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车消光</a:t>
            </a:r>
            <a:r>
              <a:rPr lang="zh-CN" altLang="en-US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螺纹，并涂无光黑漆或发黑吸收杂光。</a:t>
            </a:r>
            <a:endParaRPr lang="zh-CN" altLang="en-US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423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8C5F-6C50-4720-A09D-05A29BBDC76A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664804"/>
            <a:ext cx="8229600" cy="475456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kern="1200" dirty="0">
                <a:solidFill>
                  <a:srgbClr val="00FFFF"/>
                </a:solidFill>
                <a:latin typeface="幼圆" pitchFamily="49" charset="-122"/>
                <a:ea typeface="幼圆" pitchFamily="49" charset="-122"/>
              </a:rPr>
              <a:t>光阑</a:t>
            </a:r>
            <a:endParaRPr lang="en-US" altLang="zh-CN" kern="1200" dirty="0">
              <a:solidFill>
                <a:srgbClr val="00FF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照相系统中的光阑</a:t>
            </a:r>
            <a:endParaRPr lang="en-US" altLang="zh-CN" kern="1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望远系统中成像光束的选择</a:t>
            </a:r>
            <a:endParaRPr lang="en-US" altLang="zh-CN" kern="1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显微镜系统中的光束限制与分析</a:t>
            </a:r>
            <a:endParaRPr lang="en-US" altLang="zh-CN" kern="1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kern="1200" dirty="0">
                <a:solidFill>
                  <a:srgbClr val="00FFFF"/>
                </a:solidFill>
                <a:latin typeface="幼圆" pitchFamily="49" charset="-122"/>
                <a:ea typeface="幼圆" pitchFamily="49" charset="-122"/>
              </a:rPr>
              <a:t>光学系统的景深</a:t>
            </a:r>
            <a:endParaRPr lang="en-US" altLang="zh-CN" kern="1200" dirty="0">
              <a:solidFill>
                <a:srgbClr val="00FF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656692"/>
            <a:ext cx="8748713" cy="703262"/>
          </a:xfrm>
        </p:spPr>
        <p:txBody>
          <a:bodyPr/>
          <a:lstStyle/>
          <a:p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目 录</a:t>
            </a:r>
            <a:r>
              <a:rPr lang="zh-CN" altLang="en-US" dirty="0" smtClean="0"/>
              <a:t>   </a:t>
            </a:r>
            <a:r>
              <a:rPr kumimoji="1"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912260" y="2750352"/>
            <a:ext cx="1627369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spcAft>
                <a:spcPct val="35000"/>
              </a:spcAft>
              <a:buClr>
                <a:srgbClr val="C00000"/>
              </a:buClr>
            </a:pPr>
            <a:r>
              <a:rPr lang="zh-CN" altLang="en-US" sz="2800" b="1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预习内容</a:t>
            </a:r>
            <a:endParaRPr lang="en-US" altLang="zh-CN" sz="2800" b="1" dirty="0">
              <a:solidFill>
                <a:srgbClr val="008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895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5B14-82A4-4585-9897-479A3514943B}" type="slidenum">
              <a:rPr lang="zh-CN" altLang="en-US" smtClean="0"/>
              <a:pPr/>
              <a:t>5</a:t>
            </a:fld>
            <a:endParaRPr lang="en-US" altLang="zh-CN"/>
          </a:p>
        </p:txBody>
      </p:sp>
      <p:pic>
        <p:nvPicPr>
          <p:cNvPr id="306178" name="Picture 2" descr="I:\thumb_IMG_3818_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5996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80421" y="2591003"/>
            <a:ext cx="7705725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spcAft>
                <a:spcPct val="35000"/>
              </a:spcAft>
              <a:buClr>
                <a:srgbClr val="C00000"/>
              </a:buClr>
            </a:pPr>
            <a:r>
              <a:rPr lang="zh-CN" altLang="en-US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考前答疑</a:t>
            </a:r>
            <a:r>
              <a:rPr lang="en-US" altLang="zh-CN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: </a:t>
            </a:r>
            <a:r>
              <a:rPr lang="zh-CN" altLang="en-US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今天</a:t>
            </a:r>
            <a:r>
              <a:rPr lang="en-US" altLang="zh-CN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3-4</a:t>
            </a:r>
            <a:r>
              <a:rPr lang="zh-CN" altLang="en-US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节。</a:t>
            </a:r>
            <a:endParaRPr lang="en-US" altLang="zh-CN" b="1" dirty="0" smtClean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spcAft>
                <a:spcPct val="35000"/>
              </a:spcAft>
              <a:buClr>
                <a:srgbClr val="C00000"/>
              </a:buClr>
            </a:pPr>
            <a:endParaRPr lang="en-US" altLang="zh-CN" b="1" dirty="0" smtClean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71972" y="1160748"/>
            <a:ext cx="7705725" cy="155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spcAft>
                <a:spcPct val="35000"/>
              </a:spcAft>
              <a:buClr>
                <a:srgbClr val="C00000"/>
              </a:buClr>
            </a:pPr>
            <a:r>
              <a:rPr lang="zh-CN" altLang="en-US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作业</a:t>
            </a:r>
            <a:r>
              <a:rPr lang="en-US" altLang="zh-CN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: </a:t>
            </a:r>
            <a:r>
              <a:rPr lang="zh-CN" altLang="en-US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今天无作业，好好准备期中考试。</a:t>
            </a:r>
            <a:endParaRPr lang="en-US" altLang="zh-CN" b="1" dirty="0" smtClean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spcAft>
                <a:spcPct val="35000"/>
              </a:spcAft>
              <a:buClr>
                <a:srgbClr val="C00000"/>
              </a:buClr>
            </a:pPr>
            <a:endParaRPr lang="en-US" altLang="zh-CN" b="1" dirty="0" smtClean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937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19572" y="1448780"/>
            <a:ext cx="7705725" cy="388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spcAft>
                <a:spcPct val="35000"/>
              </a:spcAft>
              <a:buClr>
                <a:srgbClr val="C00000"/>
              </a:buClr>
            </a:pPr>
            <a:r>
              <a:rPr lang="zh-CN" altLang="en-US" sz="36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测试（略）</a:t>
            </a:r>
            <a:endParaRPr lang="en-US" altLang="zh-CN" sz="3600" b="1" dirty="0" smtClean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spcAft>
                <a:spcPct val="35000"/>
              </a:spcAft>
              <a:buClr>
                <a:srgbClr val="C00000"/>
              </a:buClr>
            </a:pPr>
            <a:r>
              <a:rPr lang="zh-CN" altLang="en-US" sz="2400" b="1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请写下姓名、班级、学号</a:t>
            </a:r>
            <a:endParaRPr lang="en-US" altLang="zh-CN" sz="2400" b="1" dirty="0" smtClean="0">
              <a:solidFill>
                <a:srgbClr val="008000"/>
              </a:solidFill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spcAft>
                <a:spcPct val="35000"/>
              </a:spcAft>
              <a:buClr>
                <a:srgbClr val="C00000"/>
              </a:buClr>
            </a:pPr>
            <a:r>
              <a:rPr lang="zh-CN" altLang="en-US" sz="24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试说明孔径光阑、入瞳和出瞳，视场光阑、入窗和出窗之间的共轭关系，并指出物（像）孔径角和物（像）方视场角的定义以及主光线的概念。</a:t>
            </a:r>
            <a:endParaRPr lang="en-US" altLang="zh-CN" sz="2400" b="1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spcAft>
                <a:spcPct val="35000"/>
              </a:spcAft>
              <a:buClr>
                <a:srgbClr val="C00000"/>
              </a:buClr>
            </a:pPr>
            <a:endParaRPr lang="en-US" altLang="zh-CN" sz="2400" b="1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2463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5B14-82A4-4585-9897-479A3514943B}" type="slidenum">
              <a:rPr lang="zh-CN" altLang="en-US" smtClean="0"/>
              <a:pPr/>
              <a:t>6</a:t>
            </a:fld>
            <a:endParaRPr lang="en-US" altLang="zh-CN"/>
          </a:p>
        </p:txBody>
      </p:sp>
      <p:pic>
        <p:nvPicPr>
          <p:cNvPr id="307202" name="Picture 2" descr="I:\thumb_IMG_3819_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6881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5B14-82A4-4585-9897-479A3514943B}" type="slidenum">
              <a:rPr lang="zh-CN" altLang="en-US" smtClean="0"/>
              <a:pPr/>
              <a:t>7</a:t>
            </a:fld>
            <a:endParaRPr lang="en-US" altLang="zh-CN"/>
          </a:p>
        </p:txBody>
      </p:sp>
      <p:pic>
        <p:nvPicPr>
          <p:cNvPr id="308226" name="Picture 2" descr="I:\thumb_IMG_3820_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0269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5B14-82A4-4585-9897-479A3514943B}" type="slidenum">
              <a:rPr lang="zh-CN" altLang="en-US" smtClean="0"/>
              <a:pPr/>
              <a:t>8</a:t>
            </a:fld>
            <a:endParaRPr lang="en-US" altLang="zh-CN"/>
          </a:p>
        </p:txBody>
      </p:sp>
      <p:pic>
        <p:nvPicPr>
          <p:cNvPr id="309250" name="Picture 2" descr="I:\thumb_IMG_3821_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3713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5B14-82A4-4585-9897-479A3514943B}" type="slidenum">
              <a:rPr lang="zh-CN" altLang="en-US" smtClean="0"/>
              <a:pPr/>
              <a:t>9</a:t>
            </a:fld>
            <a:endParaRPr lang="en-US" altLang="zh-CN"/>
          </a:p>
        </p:txBody>
      </p:sp>
      <p:pic>
        <p:nvPicPr>
          <p:cNvPr id="310274" name="Picture 2" descr="I:\thumb_IMG_3822_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9215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zh自制">
  <a:themeElements>
    <a:clrScheme name="huzh自制 1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FF9933"/>
      </a:accent1>
      <a:accent2>
        <a:srgbClr val="FF0066"/>
      </a:accent2>
      <a:accent3>
        <a:srgbClr val="FFFFFF"/>
      </a:accent3>
      <a:accent4>
        <a:srgbClr val="000000"/>
      </a:accent4>
      <a:accent5>
        <a:srgbClr val="FFCAAD"/>
      </a:accent5>
      <a:accent6>
        <a:srgbClr val="E7005C"/>
      </a:accent6>
      <a:hlink>
        <a:srgbClr val="0000FF"/>
      </a:hlink>
      <a:folHlink>
        <a:srgbClr val="009999"/>
      </a:folHlink>
    </a:clrScheme>
    <a:fontScheme name="huzh自制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uzh自制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3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4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5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6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7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8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zh自制 9">
        <a:dk1>
          <a:srgbClr val="1A006C"/>
        </a:dk1>
        <a:lt1>
          <a:srgbClr val="FFFFFF"/>
        </a:lt1>
        <a:dk2>
          <a:srgbClr val="000066"/>
        </a:dk2>
        <a:lt2>
          <a:srgbClr val="FFCC00"/>
        </a:lt2>
        <a:accent1>
          <a:srgbClr val="FF9933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FFCAAD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10">
        <a:dk1>
          <a:srgbClr val="1A006C"/>
        </a:dk1>
        <a:lt1>
          <a:srgbClr val="FFFFFF"/>
        </a:lt1>
        <a:dk2>
          <a:srgbClr val="000066"/>
        </a:dk2>
        <a:lt2>
          <a:srgbClr val="FFCC00"/>
        </a:lt2>
        <a:accent1>
          <a:srgbClr val="FF9933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FFCAAD"/>
        </a:accent5>
        <a:accent6>
          <a:srgbClr val="5C00B9"/>
        </a:accent6>
        <a:hlink>
          <a:srgbClr val="FF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1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FF9933"/>
        </a:accent1>
        <a:accent2>
          <a:srgbClr val="FF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E7005C"/>
        </a:accent6>
        <a:hlink>
          <a:srgbClr val="0000FF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52203</TotalTime>
  <Words>2378</Words>
  <Application>Microsoft Office PowerPoint</Application>
  <PresentationFormat>全屏显示(4:3)</PresentationFormat>
  <Paragraphs>353</Paragraphs>
  <Slides>51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62" baseType="lpstr">
      <vt:lpstr>Arial</vt:lpstr>
      <vt:lpstr>宋体</vt:lpstr>
      <vt:lpstr>幼圆</vt:lpstr>
      <vt:lpstr>Times New Roman</vt:lpstr>
      <vt:lpstr>楷体_GB2312</vt:lpstr>
      <vt:lpstr>Wingdings</vt:lpstr>
      <vt:lpstr>黑体</vt:lpstr>
      <vt:lpstr>华文行楷</vt:lpstr>
      <vt:lpstr>huzh自制</vt:lpstr>
      <vt:lpstr>Equation</vt:lpstr>
      <vt:lpstr>Microsoft 公式 3.0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 家庭作业、测验、评分 Homework, Quizzes, and Grading</vt:lpstr>
      <vt:lpstr> 考试  Exams</vt:lpstr>
      <vt:lpstr>No Cheating Please</vt:lpstr>
      <vt:lpstr>前 言</vt:lpstr>
      <vt:lpstr>前 言</vt:lpstr>
      <vt:lpstr>目 录   Contents</vt:lpstr>
      <vt:lpstr>第一节 光阑</vt:lpstr>
      <vt:lpstr>第一节 光阑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目 录   Contents</vt:lpstr>
      <vt:lpstr>幻灯片 50</vt:lpstr>
      <vt:lpstr>幻灯片 51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几何光学基本定律与成像概念</dc:title>
  <dc:creator>dell</dc:creator>
  <cp:lastModifiedBy>admin</cp:lastModifiedBy>
  <cp:revision>1647</cp:revision>
  <cp:lastPrinted>2015-04-22T14:41:45Z</cp:lastPrinted>
  <dcterms:created xsi:type="dcterms:W3CDTF">2002-06-10T15:44:58Z</dcterms:created>
  <dcterms:modified xsi:type="dcterms:W3CDTF">2016-04-20T00:04:43Z</dcterms:modified>
</cp:coreProperties>
</file>