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1335" r:id="rId3"/>
    <p:sldId id="1288" r:id="rId4"/>
    <p:sldId id="1259" r:id="rId5"/>
    <p:sldId id="1260" r:id="rId6"/>
    <p:sldId id="1332" r:id="rId7"/>
    <p:sldId id="1261" r:id="rId8"/>
    <p:sldId id="1262" r:id="rId9"/>
    <p:sldId id="1263" r:id="rId10"/>
    <p:sldId id="1265" r:id="rId11"/>
    <p:sldId id="1266" r:id="rId12"/>
    <p:sldId id="1268" r:id="rId13"/>
    <p:sldId id="1269" r:id="rId14"/>
    <p:sldId id="1289" r:id="rId15"/>
    <p:sldId id="1273" r:id="rId16"/>
    <p:sldId id="1274" r:id="rId17"/>
    <p:sldId id="1275" r:id="rId18"/>
    <p:sldId id="1316" r:id="rId19"/>
    <p:sldId id="1318" r:id="rId20"/>
    <p:sldId id="1317" r:id="rId21"/>
    <p:sldId id="1319" r:id="rId22"/>
    <p:sldId id="1320" r:id="rId23"/>
    <p:sldId id="1277" r:id="rId24"/>
    <p:sldId id="1336" r:id="rId25"/>
    <p:sldId id="1321" r:id="rId26"/>
    <p:sldId id="1278" r:id="rId27"/>
    <p:sldId id="1291" r:id="rId28"/>
    <p:sldId id="1334" r:id="rId29"/>
  </p:sldIdLst>
  <p:sldSz cx="9144000" cy="6858000" type="screen4x3"/>
  <p:notesSz cx="6815138" cy="9942513"/>
  <p:embeddedFontLst>
    <p:embeddedFont>
      <p:font typeface="幼圆" pitchFamily="49" charset="-122"/>
      <p:regular r:id="rId32"/>
    </p:embeddedFont>
    <p:embeddedFont>
      <p:font typeface="楷体_GB2312" pitchFamily="49" charset="-122"/>
      <p:regular r:id="rId33"/>
    </p:embeddedFont>
    <p:embeddedFont>
      <p:font typeface="华文行楷" pitchFamily="2" charset="-122"/>
      <p:regular r:id="rId3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8000"/>
    <a:srgbClr val="000099"/>
    <a:srgbClr val="FCF6C8"/>
    <a:srgbClr val="00FFFF"/>
    <a:srgbClr val="CCECFF"/>
    <a:srgbClr val="0A00C8"/>
    <a:srgbClr val="C8C5FF"/>
    <a:srgbClr val="14AC43"/>
    <a:srgbClr val="66FFFF"/>
    <a:srgbClr val="0049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14" autoAdjust="0"/>
    <p:restoredTop sz="99259" autoAdjust="0"/>
  </p:normalViewPr>
  <p:slideViewPr>
    <p:cSldViewPr>
      <p:cViewPr varScale="1">
        <p:scale>
          <a:sx n="66" d="100"/>
          <a:sy n="66" d="100"/>
        </p:scale>
        <p:origin x="-6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70" y="-96"/>
      </p:cViewPr>
      <p:guideLst>
        <p:guide orient="horz" pos="3132"/>
        <p:guide pos="214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1709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1709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E82D5614-D39B-4B99-853C-A91C559F0C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14725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1709" y="0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3925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279" y="4722192"/>
            <a:ext cx="4998581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1709" y="9445928"/>
            <a:ext cx="2953430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>
            <a:prstTxWarp prst="textNoShape">
              <a:avLst/>
            </a:prstTxWarp>
          </a:bodyPr>
          <a:lstStyle>
            <a:lvl1pPr algn="r" defTabSz="957613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87353EA9-CE78-461F-A9AB-4A1A8E570A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30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D97B5-74A2-4D31-84A4-1744B6D5927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67288" cy="372745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7" name="Picture 1027" descr="新主楼2"/>
          <p:cNvPicPr>
            <a:picLocks noChangeAspect="1" noChangeArrowheads="1"/>
          </p:cNvPicPr>
          <p:nvPr userDrawn="1"/>
        </p:nvPicPr>
        <p:blipFill>
          <a:blip r:embed="rId2">
            <a:lum bright="42000" contrast="-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8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日期</a:t>
            </a:r>
          </a:p>
        </p:txBody>
      </p:sp>
      <p:sp>
        <p:nvSpPr>
          <p:cNvPr id="388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8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47CEDE-4CDA-4B30-9A52-A8911FA246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999424" name="Picture 1024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9425" name="Picture 1025" descr="Beihang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99426" name="Text Box 1026"/>
          <p:cNvSpPr txBox="1">
            <a:spLocks noChangeArrowheads="1"/>
          </p:cNvSpPr>
          <p:nvPr userDrawn="1"/>
        </p:nvSpPr>
        <p:spPr bwMode="auto">
          <a:xfrm>
            <a:off x="4751388" y="188913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9316" y="981074"/>
            <a:ext cx="9144000" cy="5876925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026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16" y="6633187"/>
            <a:ext cx="9162124" cy="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8DA99-09EC-4B55-A88F-31727EEDA1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64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20713"/>
            <a:ext cx="2185988" cy="5510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5900" y="620713"/>
            <a:ext cx="6410325" cy="5510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EAE6-772F-4044-A720-A7B2F83734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3794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75B14-82A4-4585-9897-479A351494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90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902A9-225C-4782-B00D-CEEDB1155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16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B501-6FD5-490A-AA11-D000FB0F3B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70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3D038-ABD9-4B28-81C2-BB332DD05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56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FAA8-CA5C-4897-A6E8-A48A2EECC5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80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6CCBF-49F6-4FAE-893B-0B71D15B3E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5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6EE47-0D54-4D67-870E-FB373A1CB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94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1C4E-A83A-4BFA-833A-E443C41E7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05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6696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620713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fld id="{7320F960-5C4B-425C-8C3B-2B5089A99B6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33859" name="Picture 1027" descr="Beihang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618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29" y="6615509"/>
            <a:ext cx="91472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5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http://www.cameraunion.net/book/lens/optical/appeture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15516" y="1808820"/>
            <a:ext cx="8640960" cy="14700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第四章   光学系统中的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光阑与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光束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限制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冯丽爽 </a:t>
            </a:r>
            <a:r>
              <a:rPr 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博士 </a:t>
            </a:r>
            <a:endParaRPr lang="en-US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仪器科学与光电工程学院光电工程系</a:t>
            </a:r>
            <a:endParaRPr lang="en-US" altLang="zh-CN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北京航空航天大学</a:t>
            </a:r>
            <a:endParaRPr lang="en-US" altLang="zh-CN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endParaRPr 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7964" y="66391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2014</a:t>
            </a:r>
            <a:r>
              <a:rPr lang="zh-CN" altLang="en-US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年春</a:t>
            </a:r>
            <a:endParaRPr lang="zh-CN" altLang="en-US" sz="1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advTm="2634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24" y="1052736"/>
            <a:ext cx="731361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957263" y="1978248"/>
            <a:ext cx="1871662" cy="7207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1116013" y="3562573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843213" y="1978248"/>
            <a:ext cx="4176712" cy="4318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132138" y="2410048"/>
            <a:ext cx="3887787" cy="11525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7048500" y="2410048"/>
            <a:ext cx="0" cy="2174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2700338" y="2410048"/>
            <a:ext cx="4319587" cy="5048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827088" y="2914873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rot="10800000" flipH="1">
            <a:off x="2914650" y="1360989"/>
            <a:ext cx="144463" cy="369332"/>
          </a:xfrm>
          <a:custGeom>
            <a:avLst/>
            <a:gdLst>
              <a:gd name="T0" fmla="*/ 0 w 72"/>
              <a:gd name="T1" fmla="*/ 0 h 208"/>
              <a:gd name="T2" fmla="*/ 0 w 72"/>
              <a:gd name="T3" fmla="*/ 265234 h 208"/>
              <a:gd name="T4" fmla="*/ 144463 w 72"/>
              <a:gd name="T5" fmla="*/ 287337 h 208"/>
              <a:gd name="T6" fmla="*/ 144463 w 72"/>
              <a:gd name="T7" fmla="*/ 99463 h 208"/>
              <a:gd name="T8" fmla="*/ 0 w 72"/>
              <a:gd name="T9" fmla="*/ 0 h 2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208"/>
              <a:gd name="T17" fmla="*/ 72 w 72"/>
              <a:gd name="T18" fmla="*/ 208 h 2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208">
                <a:moveTo>
                  <a:pt x="0" y="0"/>
                </a:moveTo>
                <a:cubicBezTo>
                  <a:pt x="0" y="64"/>
                  <a:pt x="0" y="128"/>
                  <a:pt x="0" y="192"/>
                </a:cubicBezTo>
                <a:lnTo>
                  <a:pt x="72" y="208"/>
                </a:lnTo>
                <a:lnTo>
                  <a:pt x="72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042988" y="3491136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2916238" y="2410048"/>
            <a:ext cx="4103687" cy="1081088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2857500" y="3491136"/>
            <a:ext cx="142875" cy="369332"/>
          </a:xfrm>
          <a:custGeom>
            <a:avLst/>
            <a:gdLst>
              <a:gd name="T0" fmla="*/ 0 w 72"/>
              <a:gd name="T1" fmla="*/ 0 h 208"/>
              <a:gd name="T2" fmla="*/ 0 w 72"/>
              <a:gd name="T3" fmla="*/ 238857 h 208"/>
              <a:gd name="T4" fmla="*/ 142875 w 72"/>
              <a:gd name="T5" fmla="*/ 258762 h 208"/>
              <a:gd name="T6" fmla="*/ 142875 w 72"/>
              <a:gd name="T7" fmla="*/ 89571 h 208"/>
              <a:gd name="T8" fmla="*/ 0 w 72"/>
              <a:gd name="T9" fmla="*/ 0 h 2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208"/>
              <a:gd name="T17" fmla="*/ 72 w 72"/>
              <a:gd name="T18" fmla="*/ 208 h 2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208">
                <a:moveTo>
                  <a:pt x="0" y="0"/>
                </a:moveTo>
                <a:cubicBezTo>
                  <a:pt x="0" y="64"/>
                  <a:pt x="0" y="128"/>
                  <a:pt x="0" y="192"/>
                </a:cubicBezTo>
                <a:lnTo>
                  <a:pt x="72" y="208"/>
                </a:lnTo>
                <a:lnTo>
                  <a:pt x="72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31540" y="5013176"/>
            <a:ext cx="84105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轴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外物点充满孔径光阑的光束被部分地拦截，称为“</a:t>
            </a:r>
            <a:r>
              <a:rPr lang="zh-CN" altLang="en-US" sz="20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渐晕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”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该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光阑称为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“</a:t>
            </a:r>
            <a:r>
              <a:rPr lang="zh-CN" altLang="en-US" sz="2000" b="1" dirty="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渐晕光阑</a:t>
            </a: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”。</a:t>
            </a:r>
            <a:endParaRPr lang="en-US" altLang="zh-CN" sz="2000" b="1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渐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晕光阑多为透镜框。渐晕光阑的作用是参与限制轴外点的成像光束。</a:t>
            </a:r>
            <a:endParaRPr lang="zh-CN" altLang="en-US" sz="20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5400000" flipH="1" flipV="1">
            <a:off x="4642644" y="3071810"/>
            <a:ext cx="143670" cy="794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4644232" y="2213760"/>
            <a:ext cx="142876" cy="1588"/>
          </a:xfrm>
          <a:prstGeom prst="line">
            <a:avLst/>
          </a:prstGeom>
          <a:ln w="317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1000100" y="2071678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2928926" y="2149460"/>
            <a:ext cx="4071966" cy="279407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0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66863"/>
            <a:ext cx="731361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957263" y="2492375"/>
            <a:ext cx="1871662" cy="7207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1116013" y="4076700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843213" y="2492375"/>
            <a:ext cx="4176712" cy="4318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132138" y="2924175"/>
            <a:ext cx="3887787" cy="11525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7048500" y="2924175"/>
            <a:ext cx="0" cy="2174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2700338" y="2924175"/>
            <a:ext cx="4319587" cy="5048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827088" y="3429000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rot="10800000" flipH="1">
            <a:off x="2914650" y="1916113"/>
            <a:ext cx="144463" cy="287337"/>
          </a:xfrm>
          <a:custGeom>
            <a:avLst/>
            <a:gdLst>
              <a:gd name="T0" fmla="*/ 0 w 72"/>
              <a:gd name="T1" fmla="*/ 0 h 208"/>
              <a:gd name="T2" fmla="*/ 0 w 72"/>
              <a:gd name="T3" fmla="*/ 265234 h 208"/>
              <a:gd name="T4" fmla="*/ 144463 w 72"/>
              <a:gd name="T5" fmla="*/ 287337 h 208"/>
              <a:gd name="T6" fmla="*/ 144463 w 72"/>
              <a:gd name="T7" fmla="*/ 99463 h 208"/>
              <a:gd name="T8" fmla="*/ 0 w 72"/>
              <a:gd name="T9" fmla="*/ 0 h 2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208"/>
              <a:gd name="T17" fmla="*/ 72 w 72"/>
              <a:gd name="T18" fmla="*/ 208 h 2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208">
                <a:moveTo>
                  <a:pt x="0" y="0"/>
                </a:moveTo>
                <a:cubicBezTo>
                  <a:pt x="0" y="64"/>
                  <a:pt x="0" y="128"/>
                  <a:pt x="0" y="192"/>
                </a:cubicBezTo>
                <a:lnTo>
                  <a:pt x="72" y="208"/>
                </a:lnTo>
                <a:lnTo>
                  <a:pt x="72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042988" y="4005263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2916238" y="2954337"/>
            <a:ext cx="4132262" cy="10509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042988" y="4724400"/>
            <a:ext cx="73025" cy="730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Freeform 15" descr="宽下对角线"/>
          <p:cNvSpPr>
            <a:spLocks/>
          </p:cNvSpPr>
          <p:nvPr/>
        </p:nvSpPr>
        <p:spPr bwMode="auto">
          <a:xfrm>
            <a:off x="1042988" y="4005263"/>
            <a:ext cx="1873250" cy="792162"/>
          </a:xfrm>
          <a:custGeom>
            <a:avLst/>
            <a:gdLst>
              <a:gd name="T0" fmla="*/ 0 w 1180"/>
              <a:gd name="T1" fmla="*/ 719137 h 499"/>
              <a:gd name="T2" fmla="*/ 1873250 w 1180"/>
              <a:gd name="T3" fmla="*/ 0 h 499"/>
              <a:gd name="T4" fmla="*/ 1873250 w 1180"/>
              <a:gd name="T5" fmla="*/ 144462 h 499"/>
              <a:gd name="T6" fmla="*/ 73025 w 1180"/>
              <a:gd name="T7" fmla="*/ 792162 h 499"/>
              <a:gd name="T8" fmla="*/ 0 w 1180"/>
              <a:gd name="T9" fmla="*/ 71913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0"/>
              <a:gd name="T16" fmla="*/ 0 h 499"/>
              <a:gd name="T17" fmla="*/ 1180 w 1180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0" h="499">
                <a:moveTo>
                  <a:pt x="0" y="453"/>
                </a:moveTo>
                <a:lnTo>
                  <a:pt x="1180" y="0"/>
                </a:lnTo>
                <a:lnTo>
                  <a:pt x="1180" y="91"/>
                </a:lnTo>
                <a:lnTo>
                  <a:pt x="46" y="499"/>
                </a:lnTo>
                <a:lnTo>
                  <a:pt x="0" y="453"/>
                </a:lnTo>
                <a:close/>
              </a:path>
            </a:pathLst>
          </a:custGeom>
          <a:pattFill prst="wdDnDiag">
            <a:fgClr>
              <a:srgbClr val="00CCFF"/>
            </a:fgClr>
            <a:bgClr>
              <a:schemeClr val="bg1"/>
            </a:bgClr>
          </a:pattFill>
          <a:ln w="9525">
            <a:solidFill>
              <a:srgbClr val="FF99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Freeform 16" descr="宽下对角线"/>
          <p:cNvSpPr>
            <a:spLocks/>
          </p:cNvSpPr>
          <p:nvPr/>
        </p:nvSpPr>
        <p:spPr bwMode="auto">
          <a:xfrm>
            <a:off x="2916238" y="2954338"/>
            <a:ext cx="4103687" cy="1152525"/>
          </a:xfrm>
          <a:custGeom>
            <a:avLst/>
            <a:gdLst>
              <a:gd name="T0" fmla="*/ 71437 w 2585"/>
              <a:gd name="T1" fmla="*/ 1009650 h 726"/>
              <a:gd name="T2" fmla="*/ 4103687 w 2585"/>
              <a:gd name="T3" fmla="*/ 0 h 726"/>
              <a:gd name="T4" fmla="*/ 215900 w 2585"/>
              <a:gd name="T5" fmla="*/ 1152525 h 726"/>
              <a:gd name="T6" fmla="*/ 0 w 2585"/>
              <a:gd name="T7" fmla="*/ 1081088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2585"/>
              <a:gd name="T13" fmla="*/ 0 h 726"/>
              <a:gd name="T14" fmla="*/ 2585 w 2585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5" h="726">
                <a:moveTo>
                  <a:pt x="45" y="636"/>
                </a:moveTo>
                <a:lnTo>
                  <a:pt x="2585" y="0"/>
                </a:lnTo>
                <a:lnTo>
                  <a:pt x="136" y="726"/>
                </a:lnTo>
                <a:lnTo>
                  <a:pt x="0" y="681"/>
                </a:lnTo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FF99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2857500" y="4005263"/>
            <a:ext cx="142875" cy="258762"/>
          </a:xfrm>
          <a:custGeom>
            <a:avLst/>
            <a:gdLst>
              <a:gd name="T0" fmla="*/ 0 w 72"/>
              <a:gd name="T1" fmla="*/ 0 h 208"/>
              <a:gd name="T2" fmla="*/ 0 w 72"/>
              <a:gd name="T3" fmla="*/ 238857 h 208"/>
              <a:gd name="T4" fmla="*/ 142875 w 72"/>
              <a:gd name="T5" fmla="*/ 258762 h 208"/>
              <a:gd name="T6" fmla="*/ 142875 w 72"/>
              <a:gd name="T7" fmla="*/ 89571 h 208"/>
              <a:gd name="T8" fmla="*/ 0 w 72"/>
              <a:gd name="T9" fmla="*/ 0 h 2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208"/>
              <a:gd name="T17" fmla="*/ 72 w 72"/>
              <a:gd name="T18" fmla="*/ 208 h 2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208">
                <a:moveTo>
                  <a:pt x="0" y="0"/>
                </a:moveTo>
                <a:cubicBezTo>
                  <a:pt x="0" y="64"/>
                  <a:pt x="0" y="128"/>
                  <a:pt x="0" y="192"/>
                </a:cubicBezTo>
                <a:lnTo>
                  <a:pt x="72" y="208"/>
                </a:lnTo>
                <a:lnTo>
                  <a:pt x="72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042988" y="5373688"/>
            <a:ext cx="568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渐晕现象</a:t>
            </a:r>
            <a:r>
              <a:rPr lang="en-US" altLang="zh-CN" sz="24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——</a:t>
            </a:r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像的边缘比中间暗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914649" y="463585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渐晕光阑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916238" y="4292600"/>
            <a:ext cx="324000" cy="34325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1975" y="4065587"/>
            <a:ext cx="7239000" cy="563563"/>
          </a:xfrm>
        </p:spPr>
        <p:txBody>
          <a:bodyPr/>
          <a:lstStyle/>
          <a:p>
            <a:r>
              <a:rPr lang="zh-CN" altLang="en-US" sz="3600" smtClean="0">
                <a:solidFill>
                  <a:schemeClr val="folHlink"/>
                </a:solidFill>
                <a:latin typeface="幼圆" pitchFamily="49" charset="-122"/>
                <a:ea typeface="幼圆" pitchFamily="49" charset="-122"/>
              </a:rPr>
              <a:t>渐晕光阑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6200"/>
            <a:ext cx="731361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884238" y="2271712"/>
            <a:ext cx="1871662" cy="7207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1042988" y="3856037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770188" y="2271712"/>
            <a:ext cx="4176712" cy="4318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059113" y="2703512"/>
            <a:ext cx="3887787" cy="11525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6975475" y="2703512"/>
            <a:ext cx="0" cy="2174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627313" y="2703512"/>
            <a:ext cx="4319587" cy="5048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754063" y="3208337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rot="10800000" flipH="1">
            <a:off x="2841625" y="1654453"/>
            <a:ext cx="144463" cy="369332"/>
          </a:xfrm>
          <a:custGeom>
            <a:avLst/>
            <a:gdLst>
              <a:gd name="T0" fmla="*/ 0 w 72"/>
              <a:gd name="T1" fmla="*/ 0 h 208"/>
              <a:gd name="T2" fmla="*/ 0 w 72"/>
              <a:gd name="T3" fmla="*/ 265234 h 208"/>
              <a:gd name="T4" fmla="*/ 144463 w 72"/>
              <a:gd name="T5" fmla="*/ 287337 h 208"/>
              <a:gd name="T6" fmla="*/ 144463 w 72"/>
              <a:gd name="T7" fmla="*/ 99463 h 208"/>
              <a:gd name="T8" fmla="*/ 0 w 72"/>
              <a:gd name="T9" fmla="*/ 0 h 2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208"/>
              <a:gd name="T17" fmla="*/ 72 w 72"/>
              <a:gd name="T18" fmla="*/ 208 h 2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208">
                <a:moveTo>
                  <a:pt x="0" y="0"/>
                </a:moveTo>
                <a:cubicBezTo>
                  <a:pt x="0" y="64"/>
                  <a:pt x="0" y="128"/>
                  <a:pt x="0" y="192"/>
                </a:cubicBezTo>
                <a:lnTo>
                  <a:pt x="72" y="208"/>
                </a:lnTo>
                <a:lnTo>
                  <a:pt x="72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969963" y="3784600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2843213" y="2703512"/>
            <a:ext cx="4103687" cy="1081088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69963" y="4503737"/>
            <a:ext cx="73025" cy="730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Freeform 15" descr="宽下对角线"/>
          <p:cNvSpPr>
            <a:spLocks/>
          </p:cNvSpPr>
          <p:nvPr/>
        </p:nvSpPr>
        <p:spPr bwMode="auto">
          <a:xfrm>
            <a:off x="1042987" y="3784599"/>
            <a:ext cx="1800225" cy="755649"/>
          </a:xfrm>
          <a:custGeom>
            <a:avLst/>
            <a:gdLst>
              <a:gd name="T0" fmla="*/ 0 w 1180"/>
              <a:gd name="T1" fmla="*/ 719137 h 499"/>
              <a:gd name="T2" fmla="*/ 1873250 w 1180"/>
              <a:gd name="T3" fmla="*/ 0 h 499"/>
              <a:gd name="T4" fmla="*/ 1873250 w 1180"/>
              <a:gd name="T5" fmla="*/ 144462 h 499"/>
              <a:gd name="T6" fmla="*/ 73025 w 1180"/>
              <a:gd name="T7" fmla="*/ 792162 h 499"/>
              <a:gd name="T8" fmla="*/ 0 w 1180"/>
              <a:gd name="T9" fmla="*/ 71913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0"/>
              <a:gd name="T16" fmla="*/ 0 h 499"/>
              <a:gd name="T17" fmla="*/ 1180 w 1180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0" h="499">
                <a:moveTo>
                  <a:pt x="0" y="453"/>
                </a:moveTo>
                <a:lnTo>
                  <a:pt x="1180" y="0"/>
                </a:lnTo>
                <a:lnTo>
                  <a:pt x="1180" y="91"/>
                </a:lnTo>
                <a:lnTo>
                  <a:pt x="46" y="499"/>
                </a:lnTo>
                <a:lnTo>
                  <a:pt x="0" y="453"/>
                </a:lnTo>
                <a:close/>
              </a:path>
            </a:pathLst>
          </a:custGeom>
          <a:pattFill prst="wdDnDiag">
            <a:fgClr>
              <a:srgbClr val="00CCFF"/>
            </a:fgClr>
            <a:bgClr>
              <a:schemeClr val="bg1"/>
            </a:bgClr>
          </a:pattFill>
          <a:ln w="9525">
            <a:solidFill>
              <a:srgbClr val="FF99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Freeform 16" descr="宽下对角线"/>
          <p:cNvSpPr>
            <a:spLocks/>
          </p:cNvSpPr>
          <p:nvPr/>
        </p:nvSpPr>
        <p:spPr bwMode="auto">
          <a:xfrm>
            <a:off x="2855911" y="2703512"/>
            <a:ext cx="4119563" cy="1152525"/>
          </a:xfrm>
          <a:custGeom>
            <a:avLst/>
            <a:gdLst>
              <a:gd name="T0" fmla="*/ 71437 w 2585"/>
              <a:gd name="T1" fmla="*/ 1009650 h 726"/>
              <a:gd name="T2" fmla="*/ 4103687 w 2585"/>
              <a:gd name="T3" fmla="*/ 0 h 726"/>
              <a:gd name="T4" fmla="*/ 215900 w 2585"/>
              <a:gd name="T5" fmla="*/ 1152525 h 726"/>
              <a:gd name="T6" fmla="*/ 0 w 2585"/>
              <a:gd name="T7" fmla="*/ 1081088 h 726"/>
              <a:gd name="T8" fmla="*/ 0 60000 65536"/>
              <a:gd name="T9" fmla="*/ 0 60000 65536"/>
              <a:gd name="T10" fmla="*/ 0 60000 65536"/>
              <a:gd name="T11" fmla="*/ 0 60000 65536"/>
              <a:gd name="T12" fmla="*/ 0 w 2585"/>
              <a:gd name="T13" fmla="*/ 0 h 726"/>
              <a:gd name="T14" fmla="*/ 2585 w 2585"/>
              <a:gd name="T15" fmla="*/ 726 h 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5" h="726">
                <a:moveTo>
                  <a:pt x="45" y="636"/>
                </a:moveTo>
                <a:lnTo>
                  <a:pt x="2585" y="0"/>
                </a:lnTo>
                <a:lnTo>
                  <a:pt x="136" y="726"/>
                </a:lnTo>
                <a:lnTo>
                  <a:pt x="0" y="681"/>
                </a:lnTo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FF99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84475" y="3784600"/>
            <a:ext cx="142875" cy="369332"/>
          </a:xfrm>
          <a:custGeom>
            <a:avLst/>
            <a:gdLst>
              <a:gd name="T0" fmla="*/ 0 w 72"/>
              <a:gd name="T1" fmla="*/ 0 h 208"/>
              <a:gd name="T2" fmla="*/ 0 w 72"/>
              <a:gd name="T3" fmla="*/ 238857 h 208"/>
              <a:gd name="T4" fmla="*/ 142875 w 72"/>
              <a:gd name="T5" fmla="*/ 258762 h 208"/>
              <a:gd name="T6" fmla="*/ 142875 w 72"/>
              <a:gd name="T7" fmla="*/ 89571 h 208"/>
              <a:gd name="T8" fmla="*/ 0 w 72"/>
              <a:gd name="T9" fmla="*/ 0 h 2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208"/>
              <a:gd name="T17" fmla="*/ 72 w 72"/>
              <a:gd name="T18" fmla="*/ 208 h 2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208">
                <a:moveTo>
                  <a:pt x="0" y="0"/>
                </a:moveTo>
                <a:cubicBezTo>
                  <a:pt x="0" y="64"/>
                  <a:pt x="0" y="128"/>
                  <a:pt x="0" y="192"/>
                </a:cubicBezTo>
                <a:lnTo>
                  <a:pt x="72" y="208"/>
                </a:lnTo>
                <a:lnTo>
                  <a:pt x="72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55663" y="4851400"/>
            <a:ext cx="22669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渐晕系数”：</a:t>
            </a:r>
            <a:endParaRPr lang="zh-CN" altLang="en-US" sz="240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9" name="Object 1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36607170"/>
              </p:ext>
            </p:extLst>
          </p:nvPr>
        </p:nvGraphicFramePr>
        <p:xfrm>
          <a:off x="395288" y="1984375"/>
          <a:ext cx="835025" cy="1871662"/>
        </p:xfrm>
        <a:graphic>
          <a:graphicData uri="http://schemas.openxmlformats.org/presentationml/2006/ole">
            <p:oleObj spid="_x0000_s291110" name="公式" r:id="rId4" imgW="317362" imgH="710891" progId="Equation.3">
              <p:embed/>
            </p:oleObj>
          </a:graphicData>
        </a:graphic>
      </p:graphicFrame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5123637"/>
              </p:ext>
            </p:extLst>
          </p:nvPr>
        </p:nvGraphicFramePr>
        <p:xfrm>
          <a:off x="908050" y="2632075"/>
          <a:ext cx="927100" cy="1728787"/>
        </p:xfrm>
        <a:graphic>
          <a:graphicData uri="http://schemas.openxmlformats.org/presentationml/2006/ole">
            <p:oleObj spid="_x0000_s291111" name="公式" r:id="rId5" imgW="380835" imgH="710891" progId="Equation.3">
              <p:embed/>
            </p:oleObj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9171788"/>
              </p:ext>
            </p:extLst>
          </p:nvPr>
        </p:nvGraphicFramePr>
        <p:xfrm>
          <a:off x="3059113" y="5386387"/>
          <a:ext cx="1482725" cy="955675"/>
        </p:xfrm>
        <a:graphic>
          <a:graphicData uri="http://schemas.openxmlformats.org/presentationml/2006/ole">
            <p:oleObj spid="_x0000_s291112" name="公式" r:id="rId6" imgW="609336" imgH="393529" progId="Equation.3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9875786"/>
              </p:ext>
            </p:extLst>
          </p:nvPr>
        </p:nvGraphicFramePr>
        <p:xfrm>
          <a:off x="6588224" y="5517232"/>
          <a:ext cx="1636712" cy="555625"/>
        </p:xfrm>
        <a:graphic>
          <a:graphicData uri="http://schemas.openxmlformats.org/presentationml/2006/ole">
            <p:oleObj spid="_x0000_s291113" name="Equation" r:id="rId7" imgW="672840" imgH="2286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4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87338" y="764704"/>
            <a:ext cx="4751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2C12F0"/>
                </a:solidFill>
                <a:latin typeface="幼圆" pitchFamily="49" charset="-122"/>
                <a:ea typeface="幼圆" pitchFamily="49" charset="-122"/>
              </a:rPr>
              <a:t>照相系统的光阑</a:t>
            </a:r>
            <a:r>
              <a:rPr lang="zh-CN" altLang="en-US" sz="2800" b="1" dirty="0" smtClean="0">
                <a:solidFill>
                  <a:srgbClr val="2C12F0"/>
                </a:solidFill>
                <a:latin typeface="幼圆" pitchFamily="49" charset="-122"/>
                <a:ea typeface="幼圆" pitchFamily="49" charset="-122"/>
              </a:rPr>
              <a:t>总结</a:t>
            </a:r>
            <a:r>
              <a:rPr lang="en-US" altLang="zh-CN" sz="2800" b="1" dirty="0" smtClean="0">
                <a:solidFill>
                  <a:srgbClr val="2C12F0"/>
                </a:solidFill>
                <a:latin typeface="幼圆" pitchFamily="49" charset="-122"/>
                <a:ea typeface="幼圆" pitchFamily="49" charset="-122"/>
              </a:rPr>
              <a:t>:</a:t>
            </a:r>
            <a:endParaRPr lang="zh-CN" altLang="en-US" sz="2800" b="1" dirty="0">
              <a:solidFill>
                <a:srgbClr val="2C12F0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3" name="Picture 8" descr="4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9765"/>
          <a:stretch>
            <a:fillRect/>
          </a:stretch>
        </p:blipFill>
        <p:spPr bwMode="auto">
          <a:xfrm>
            <a:off x="143509" y="1586985"/>
            <a:ext cx="8814116" cy="263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705847" y="3976632"/>
            <a:ext cx="35878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照相物镜孔径光阑的位置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87337" y="4666938"/>
            <a:ext cx="8749159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zh-CN" sz="22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1</a:t>
            </a:r>
            <a:r>
              <a:rPr lang="zh-CN" altLang="en-US" sz="2200" b="1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、根据轴外光束成像质量选择孔径光阑，在</a:t>
            </a:r>
            <a:r>
              <a:rPr lang="zh-CN" altLang="en-US" sz="22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物镜的空气间隔</a:t>
            </a:r>
            <a:r>
              <a:rPr lang="zh-CN" altLang="en-US" sz="2200" b="1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中。</a:t>
            </a:r>
            <a:endParaRPr lang="zh-CN" altLang="en-US" sz="2200" b="1" dirty="0">
              <a:solidFill>
                <a:srgbClr val="FF0066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87337" y="5218386"/>
            <a:ext cx="8749159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zh-CN" sz="22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2</a:t>
            </a:r>
            <a:r>
              <a:rPr lang="zh-CN" altLang="en-US" sz="2200" b="1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、在有渐晕的情况下，轴外点光束宽度和孔径光阑和渐</a:t>
            </a:r>
            <a:r>
              <a:rPr lang="zh-CN" altLang="en-US" sz="22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晕</a:t>
            </a:r>
            <a:r>
              <a:rPr lang="zh-CN" altLang="en-US" sz="2200" b="1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光阑的口径有关。</a:t>
            </a:r>
            <a:endParaRPr lang="zh-CN" altLang="en-US" sz="2200" dirty="0">
              <a:solidFill>
                <a:srgbClr val="FF0066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87338" y="6093643"/>
            <a:ext cx="5761038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、底片</a:t>
            </a:r>
            <a:r>
              <a:rPr lang="zh-CN" altLang="en-US" sz="2200" b="1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框是</a:t>
            </a:r>
            <a:r>
              <a:rPr lang="zh-CN" altLang="en-US" sz="22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视场光阑</a:t>
            </a:r>
          </a:p>
        </p:txBody>
      </p:sp>
    </p:spTree>
    <p:extLst>
      <p:ext uri="{BB962C8B-B14F-4D97-AF65-F5344CB8AC3E}">
        <p14:creationId xmlns:p14="http://schemas.microsoft.com/office/powerpoint/2010/main" xmlns="" val="24940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光阑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照相系统中的光阑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望远系统中成像光束的选择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显微镜系统中的光束限制与分析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光学系统的景深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42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38043" y="849214"/>
            <a:ext cx="7239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第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三</a:t>
            </a: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节</a:t>
            </a:r>
            <a:r>
              <a:rPr lang="en-US" altLang="zh-CN" sz="2800" kern="1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望远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系统中成像光束的选择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>
              <a:defRPr/>
            </a:pP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611559" y="1412804"/>
            <a:ext cx="2338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一、双目望远镜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12197" y="2222500"/>
            <a:ext cx="3419475" cy="3417466"/>
            <a:chOff x="3424" y="845"/>
            <a:chExt cx="2064" cy="2074"/>
          </a:xfrm>
        </p:grpSpPr>
        <p:pic>
          <p:nvPicPr>
            <p:cNvPr id="5" name="Picture 7" descr="PIC000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7392" t="20000" r="15857" b="16618"/>
            <a:stretch>
              <a:fillRect/>
            </a:stretch>
          </p:blipFill>
          <p:spPr bwMode="auto">
            <a:xfrm>
              <a:off x="3424" y="845"/>
              <a:ext cx="2064" cy="1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923" y="2695"/>
              <a:ext cx="11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 b="1">
                <a:solidFill>
                  <a:srgbClr val="FF99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pic>
        <p:nvPicPr>
          <p:cNvPr id="7" name="Picture 7" descr="PIC00005"/>
          <p:cNvPicPr>
            <a:picLocks noChangeAspect="1" noChangeArrowheads="1"/>
          </p:cNvPicPr>
          <p:nvPr/>
        </p:nvPicPr>
        <p:blipFill>
          <a:blip r:embed="rId3"/>
          <a:srcRect l="23047" t="39844" r="27344" b="11426"/>
          <a:stretch>
            <a:fillRect/>
          </a:stretch>
        </p:blipFill>
        <p:spPr bwMode="auto">
          <a:xfrm>
            <a:off x="4712697" y="2222500"/>
            <a:ext cx="3500438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</p:pic>
      <p:sp>
        <p:nvSpPr>
          <p:cNvPr id="8" name="矩形 12"/>
          <p:cNvSpPr>
            <a:spLocks noChangeArrowheads="1"/>
          </p:cNvSpPr>
          <p:nvPr/>
        </p:nvSpPr>
        <p:spPr bwMode="auto">
          <a:xfrm>
            <a:off x="712197" y="5437187"/>
            <a:ext cx="7643813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0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用于观察地形、搜索及发现目标、观察战况、观测射弹偏差、概算目标与观察者距离。</a:t>
            </a:r>
          </a:p>
        </p:txBody>
      </p:sp>
    </p:spTree>
    <p:extLst>
      <p:ext uri="{BB962C8B-B14F-4D97-AF65-F5344CB8AC3E}">
        <p14:creationId xmlns:p14="http://schemas.microsoft.com/office/powerpoint/2010/main" xmlns="" val="8395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6228184" y="5414033"/>
            <a:ext cx="2772308" cy="1049700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04220" y="5434426"/>
            <a:ext cx="2772308" cy="10497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79512" y="5444453"/>
            <a:ext cx="2772308" cy="1049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1222" y="1016732"/>
            <a:ext cx="691276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311860" y="4553218"/>
            <a:ext cx="21707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双目</a:t>
            </a:r>
            <a:r>
              <a:rPr lang="zh-CN" altLang="en-US" sz="22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望远镜系统</a:t>
            </a:r>
            <a:endParaRPr lang="zh-CN" altLang="en-US" sz="22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3794852"/>
              </p:ext>
            </p:extLst>
          </p:nvPr>
        </p:nvGraphicFramePr>
        <p:xfrm>
          <a:off x="1975196" y="5516136"/>
          <a:ext cx="882985" cy="340507"/>
        </p:xfrm>
        <a:graphic>
          <a:graphicData uri="http://schemas.openxmlformats.org/presentationml/2006/ole">
            <p:oleObj spid="_x0000_s304378" name="Equation" r:id="rId4" imgW="457200" imgH="203040" progId="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8002380"/>
              </p:ext>
            </p:extLst>
          </p:nvPr>
        </p:nvGraphicFramePr>
        <p:xfrm>
          <a:off x="1522351" y="5958695"/>
          <a:ext cx="1414462" cy="400050"/>
        </p:xfrm>
        <a:graphic>
          <a:graphicData uri="http://schemas.openxmlformats.org/presentationml/2006/ole">
            <p:oleObj spid="_x0000_s304379" name="Equation" r:id="rId5" imgW="698400" imgH="203040" progId="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7333339"/>
              </p:ext>
            </p:extLst>
          </p:nvPr>
        </p:nvGraphicFramePr>
        <p:xfrm>
          <a:off x="4506652" y="5450037"/>
          <a:ext cx="1087013" cy="365724"/>
        </p:xfrm>
        <a:graphic>
          <a:graphicData uri="http://schemas.openxmlformats.org/presentationml/2006/ole">
            <p:oleObj spid="_x0000_s304380" name="Equation" r:id="rId6" imgW="660240" imgH="203040" progId="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6380070"/>
              </p:ext>
            </p:extLst>
          </p:nvPr>
        </p:nvGraphicFramePr>
        <p:xfrm>
          <a:off x="7509326" y="5373216"/>
          <a:ext cx="1527303" cy="476931"/>
        </p:xfrm>
        <a:graphic>
          <a:graphicData uri="http://schemas.openxmlformats.org/presentationml/2006/ole">
            <p:oleObj spid="_x0000_s304381" name="Equation" r:id="rId7" imgW="825480" imgH="253800" progId="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1763341"/>
              </p:ext>
            </p:extLst>
          </p:nvPr>
        </p:nvGraphicFramePr>
        <p:xfrm>
          <a:off x="4445623" y="5985091"/>
          <a:ext cx="1487488" cy="449262"/>
        </p:xfrm>
        <a:graphic>
          <a:graphicData uri="http://schemas.openxmlformats.org/presentationml/2006/ole">
            <p:oleObj spid="_x0000_s304382" name="Equation" r:id="rId8" imgW="672840" imgH="241200" progId="">
              <p:embed/>
            </p:oleObj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79512" y="5516136"/>
            <a:ext cx="19255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视觉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放大率：   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79512" y="5959276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视场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角：       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95836" y="5444453"/>
            <a:ext cx="17956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出瞳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直径：     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228184" y="5444453"/>
            <a:ext cx="17956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物镜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焦距：    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228184" y="5959276"/>
            <a:ext cx="18598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目镜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焦距：      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6571292"/>
              </p:ext>
            </p:extLst>
          </p:nvPr>
        </p:nvGraphicFramePr>
        <p:xfrm>
          <a:off x="7524427" y="5959276"/>
          <a:ext cx="1600200" cy="449263"/>
        </p:xfrm>
        <a:graphic>
          <a:graphicData uri="http://schemas.openxmlformats.org/presentationml/2006/ole">
            <p:oleObj spid="_x0000_s304383" name="Equation" r:id="rId9" imgW="723600" imgH="241200" progId="">
              <p:embed/>
            </p:oleObj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113213" y="5959276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  <a:cs typeface="Times New Roman" pitchFamily="18" charset="0"/>
              </a:rPr>
              <a:t>出瞳距：     </a:t>
            </a:r>
            <a:endParaRPr lang="zh-CN" altLang="en-US" sz="2000" b="1" dirty="0">
              <a:solidFill>
                <a:srgbClr val="000099"/>
              </a:solidFill>
              <a:latin typeface="+mn-lt"/>
              <a:ea typeface="幼圆" pitchFamily="49" charset="-122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39552" y="2348880"/>
            <a:ext cx="1305801" cy="648072"/>
          </a:xfrm>
          <a:prstGeom prst="straightConnector1">
            <a:avLst/>
          </a:prstGeom>
          <a:ln w="2222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39551" y="2996952"/>
            <a:ext cx="1305801" cy="648072"/>
          </a:xfrm>
          <a:prstGeom prst="straightConnector1">
            <a:avLst/>
          </a:prstGeom>
          <a:ln w="2222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59531" y="1700808"/>
            <a:ext cx="1305801" cy="648072"/>
          </a:xfrm>
          <a:prstGeom prst="straightConnector1">
            <a:avLst/>
          </a:prstGeom>
          <a:ln w="2222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6287089"/>
              </p:ext>
            </p:extLst>
          </p:nvPr>
        </p:nvGraphicFramePr>
        <p:xfrm>
          <a:off x="987425" y="2398279"/>
          <a:ext cx="307975" cy="274637"/>
        </p:xfrm>
        <a:graphic>
          <a:graphicData uri="http://schemas.openxmlformats.org/presentationml/2006/ole">
            <p:oleObj spid="_x0000_s304384" name="Equation" r:id="rId10" imgW="152280" imgH="139680" progId="">
              <p:embed/>
            </p:oleObj>
          </a:graphicData>
        </a:graphic>
      </p:graphicFrame>
      <p:sp>
        <p:nvSpPr>
          <p:cNvPr id="29" name="任意多边形 28"/>
          <p:cNvSpPr/>
          <p:nvPr/>
        </p:nvSpPr>
        <p:spPr>
          <a:xfrm>
            <a:off x="1408846" y="2377440"/>
            <a:ext cx="21921" cy="182880"/>
          </a:xfrm>
          <a:custGeom>
            <a:avLst/>
            <a:gdLst>
              <a:gd name="connsiteX0" fmla="*/ 11163 w 21921"/>
              <a:gd name="connsiteY0" fmla="*/ 0 h 182880"/>
              <a:gd name="connsiteX1" fmla="*/ 11163 w 21921"/>
              <a:gd name="connsiteY1" fmla="*/ 150607 h 182880"/>
              <a:gd name="connsiteX2" fmla="*/ 21921 w 21921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21" h="182880">
                <a:moveTo>
                  <a:pt x="11163" y="0"/>
                </a:moveTo>
                <a:cubicBezTo>
                  <a:pt x="-2138" y="79812"/>
                  <a:pt x="-5226" y="60465"/>
                  <a:pt x="11163" y="150607"/>
                </a:cubicBezTo>
                <a:cubicBezTo>
                  <a:pt x="13191" y="161764"/>
                  <a:pt x="21921" y="182880"/>
                  <a:pt x="21921" y="182880"/>
                </a:cubicBezTo>
              </a:path>
            </a:pathLst>
          </a:cu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95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0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395536" y="4473116"/>
            <a:ext cx="8208912" cy="21242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3754747"/>
            <a:ext cx="4357688" cy="42862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望远镜系统</a:t>
            </a:r>
            <a:r>
              <a:rPr lang="zh-CN" altLang="en-US" sz="2400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简化图</a:t>
            </a:r>
            <a:endParaRPr lang="zh-CN" altLang="en-US" sz="2400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5896" y="626143"/>
            <a:ext cx="7059596" cy="3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4545124"/>
            <a:ext cx="7956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光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瞳衔接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原则：前面光学系统的出瞳与后面光学系统的入瞳重合。</a:t>
            </a:r>
            <a:endParaRPr lang="zh-CN" altLang="en-US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4977172"/>
            <a:ext cx="4716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出瞳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距不能小于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6mm           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8967" y="6197242"/>
            <a:ext cx="52562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分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划板就是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视场光阑</a:t>
            </a:r>
            <a:endParaRPr lang="zh-CN" altLang="en-US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7544" y="5409220"/>
            <a:ext cx="73088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孔径光阑必须在分划板左侧，以满足出瞳在目镜之外的要求；设置在</a:t>
            </a:r>
            <a:r>
              <a:rPr lang="zh-CN" altLang="en-US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物镜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左右，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具体位置？</a:t>
            </a:r>
            <a:endParaRPr lang="zh-CN" altLang="en-US" sz="2000" b="1" dirty="0">
              <a:solidFill>
                <a:srgbClr val="C000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8382319"/>
              </p:ext>
            </p:extLst>
          </p:nvPr>
        </p:nvGraphicFramePr>
        <p:xfrm>
          <a:off x="3433763" y="5026912"/>
          <a:ext cx="1174241" cy="383287"/>
        </p:xfrm>
        <a:graphic>
          <a:graphicData uri="http://schemas.openxmlformats.org/presentationml/2006/ole">
            <p:oleObj spid="_x0000_s305183" name="Equation" r:id="rId4" imgW="622080" imgH="241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95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38541" y="6145663"/>
            <a:ext cx="43576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200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望远镜系统简化图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15583"/>
            <a:ext cx="8244916" cy="353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26111" y="571454"/>
            <a:ext cx="288412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2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★ 物镜</a:t>
            </a:r>
            <a:r>
              <a:rPr lang="zh-CN" altLang="en-US" sz="22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的左侧</a:t>
            </a:r>
            <a:r>
              <a:rPr lang="en-US" altLang="zh-CN" sz="22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10mm</a:t>
            </a:r>
            <a:r>
              <a:rPr lang="zh-CN" altLang="en-US" sz="22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；</a:t>
            </a:r>
          </a:p>
          <a:p>
            <a:pPr>
              <a:tabLst>
                <a:tab pos="457200" algn="l"/>
              </a:tabLst>
            </a:pPr>
            <a:r>
              <a:rPr lang="zh-CN" altLang="en-US" sz="22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★ 物镜</a:t>
            </a:r>
            <a:r>
              <a:rPr lang="zh-CN" altLang="en-US" sz="22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上；</a:t>
            </a:r>
          </a:p>
          <a:p>
            <a:pPr>
              <a:tabLst>
                <a:tab pos="457200" algn="l"/>
              </a:tabLst>
            </a:pPr>
            <a:r>
              <a:rPr lang="zh-CN" altLang="en-US" sz="22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★ 物镜</a:t>
            </a:r>
            <a:r>
              <a:rPr lang="zh-CN" altLang="en-US" sz="22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右侧</a:t>
            </a:r>
            <a:r>
              <a:rPr lang="en-US" altLang="zh-CN" sz="22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10 mm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7052" y="512676"/>
            <a:ext cx="35894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孔径光阑可能安放的位置：</a:t>
            </a:r>
            <a:endParaRPr lang="zh-CN" altLang="en-US" sz="22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5143" y="1736812"/>
            <a:ext cx="8155329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分组讨论：根据光学元器件尺寸最小原则，给出你所建议的</a:t>
            </a:r>
            <a:endParaRPr lang="en-US" altLang="zh-CN" sz="22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22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孔径光阑安放的位置。</a:t>
            </a:r>
            <a:endParaRPr lang="zh-CN" altLang="en-US" sz="22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6415671"/>
              </p:ext>
            </p:extLst>
          </p:nvPr>
        </p:nvGraphicFramePr>
        <p:xfrm>
          <a:off x="3446573" y="5447296"/>
          <a:ext cx="1161509" cy="362217"/>
        </p:xfrm>
        <a:graphic>
          <a:graphicData uri="http://schemas.openxmlformats.org/presentationml/2006/ole">
            <p:oleObj spid="_x0000_s306376" name="Equation" r:id="rId4" imgW="825480" imgH="253800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9996340"/>
              </p:ext>
            </p:extLst>
          </p:nvPr>
        </p:nvGraphicFramePr>
        <p:xfrm>
          <a:off x="5616116" y="5287739"/>
          <a:ext cx="774700" cy="517525"/>
        </p:xfrm>
        <a:graphic>
          <a:graphicData uri="http://schemas.openxmlformats.org/presentationml/2006/ole">
            <p:oleObj spid="_x0000_s306377" name="Equation" r:id="rId5" imgW="545760" imgH="431640" progId="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6534733"/>
              </p:ext>
            </p:extLst>
          </p:nvPr>
        </p:nvGraphicFramePr>
        <p:xfrm>
          <a:off x="8280412" y="4123842"/>
          <a:ext cx="774700" cy="260350"/>
        </p:xfrm>
        <a:graphic>
          <a:graphicData uri="http://schemas.openxmlformats.org/presentationml/2006/ole">
            <p:oleObj spid="_x0000_s306378" name="Equation" r:id="rId6" imgW="660113" imgH="203112" progId="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0057066"/>
              </p:ext>
            </p:extLst>
          </p:nvPr>
        </p:nvGraphicFramePr>
        <p:xfrm>
          <a:off x="719572" y="6203371"/>
          <a:ext cx="1107413" cy="313208"/>
        </p:xfrm>
        <a:graphic>
          <a:graphicData uri="http://schemas.openxmlformats.org/presentationml/2006/ole">
            <p:oleObj spid="_x0000_s306379" name="Equation" r:id="rId7" imgW="698197" imgH="203112" progId="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3036748"/>
              </p:ext>
            </p:extLst>
          </p:nvPr>
        </p:nvGraphicFramePr>
        <p:xfrm>
          <a:off x="2159732" y="6190112"/>
          <a:ext cx="882650" cy="339725"/>
        </p:xfrm>
        <a:graphic>
          <a:graphicData uri="http://schemas.openxmlformats.org/presentationml/2006/ole">
            <p:oleObj spid="_x0000_s306380" name="Equation" r:id="rId8" imgW="457002" imgH="203112" progId="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2438541" y="5481228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616116" y="4941168"/>
            <a:ext cx="0" cy="104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438541" y="5877272"/>
            <a:ext cx="3177575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408204" y="5229200"/>
            <a:ext cx="0" cy="756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616116" y="5877272"/>
            <a:ext cx="792088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28284" y="5229200"/>
            <a:ext cx="0" cy="756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400185" y="5877272"/>
            <a:ext cx="728099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444208" y="5175194"/>
            <a:ext cx="684076" cy="450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8374960"/>
              </p:ext>
            </p:extLst>
          </p:nvPr>
        </p:nvGraphicFramePr>
        <p:xfrm>
          <a:off x="6426200" y="5445125"/>
          <a:ext cx="968375" cy="282575"/>
        </p:xfrm>
        <a:graphic>
          <a:graphicData uri="http://schemas.openxmlformats.org/presentationml/2006/ole">
            <p:oleObj spid="_x0000_s306381" name="Equation" r:id="rId9" imgW="698400" imgH="241200" progId="">
              <p:embed/>
            </p:oleObj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8208404" y="4077072"/>
            <a:ext cx="0" cy="432048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100392" y="407707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8100392" y="4500079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8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-17802" y="2277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8" name="Picture 8" descr="4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168" y="2132856"/>
            <a:ext cx="8496300" cy="3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99592" y="5950607"/>
            <a:ext cx="207010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主光线光路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03848" y="5924106"/>
            <a:ext cx="55806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通过</a:t>
            </a:r>
            <a:r>
              <a:rPr lang="zh-CN" altLang="en-US" sz="24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入射光瞳和出射光瞳中心的</a:t>
            </a:r>
            <a:r>
              <a:rPr lang="zh-CN" altLang="en-US" sz="24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光线</a:t>
            </a:r>
            <a:endParaRPr lang="zh-CN" altLang="en-US" sz="24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72222" y="582371"/>
            <a:ext cx="31277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4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★ 物镜</a:t>
            </a:r>
            <a:r>
              <a:rPr lang="zh-CN" altLang="en-US" sz="24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的左侧</a:t>
            </a:r>
            <a:r>
              <a:rPr lang="en-US" altLang="zh-CN" sz="24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10mm</a:t>
            </a:r>
            <a:r>
              <a:rPr lang="zh-CN" altLang="en-US" sz="24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；</a:t>
            </a:r>
          </a:p>
          <a:p>
            <a:pPr>
              <a:tabLst>
                <a:tab pos="457200" algn="l"/>
              </a:tabLst>
            </a:pPr>
            <a:r>
              <a:rPr lang="zh-CN" altLang="en-US" sz="24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★ 物镜</a:t>
            </a:r>
            <a:r>
              <a:rPr lang="zh-CN" altLang="en-US" sz="24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上；</a:t>
            </a:r>
          </a:p>
          <a:p>
            <a:pPr>
              <a:tabLst>
                <a:tab pos="457200" algn="l"/>
              </a:tabLst>
            </a:pPr>
            <a:r>
              <a:rPr lang="zh-CN" altLang="en-US" sz="24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★ 物镜</a:t>
            </a:r>
            <a:r>
              <a:rPr lang="zh-CN" altLang="en-US" sz="24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右侧</a:t>
            </a:r>
            <a:r>
              <a:rPr lang="en-US" altLang="zh-CN" sz="24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10 mm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39274" y="569760"/>
            <a:ext cx="3897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孔径光阑可能安放的位置：</a:t>
            </a:r>
            <a:endParaRPr lang="zh-CN" altLang="en-US" sz="24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1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测  试</a:t>
            </a:r>
            <a:endParaRPr lang="zh-CN" altLang="en-US" sz="4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试光学系统中有哪几种光阑？ 如何判别光阑的性质？</a:t>
            </a:r>
            <a:endParaRPr lang="zh-CN" altLang="en-US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8432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20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0111741"/>
              </p:ext>
            </p:extLst>
          </p:nvPr>
        </p:nvGraphicFramePr>
        <p:xfrm>
          <a:off x="467544" y="1232756"/>
          <a:ext cx="5214938" cy="488950"/>
        </p:xfrm>
        <a:graphic>
          <a:graphicData uri="http://schemas.openxmlformats.org/presentationml/2006/ole">
            <p:oleObj spid="_x0000_s307360" name="Equation" r:id="rId3" imgW="2743200" imgH="253800" progId="">
              <p:embed/>
            </p:oleObj>
          </a:graphicData>
        </a:graphic>
      </p:graphicFrame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56121943"/>
              </p:ext>
            </p:extLst>
          </p:nvPr>
        </p:nvGraphicFramePr>
        <p:xfrm>
          <a:off x="503238" y="1805819"/>
          <a:ext cx="5457825" cy="1227137"/>
        </p:xfrm>
        <a:graphic>
          <a:graphicData uri="http://schemas.openxmlformats.org/presentationml/2006/ole">
            <p:oleObj spid="_x0000_s307361" name="Equation" r:id="rId4" imgW="3276360" imgH="736560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953254961"/>
              </p:ext>
            </p:extLst>
          </p:nvPr>
        </p:nvGraphicFramePr>
        <p:xfrm>
          <a:off x="442913" y="3144962"/>
          <a:ext cx="6149975" cy="500062"/>
        </p:xfrm>
        <a:graphic>
          <a:graphicData uri="http://schemas.openxmlformats.org/presentationml/2006/ole">
            <p:oleObj spid="_x0000_s307362" name="Equation" r:id="rId5" imgW="3593880" imgH="291960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015810952"/>
              </p:ext>
            </p:extLst>
          </p:nvPr>
        </p:nvGraphicFramePr>
        <p:xfrm>
          <a:off x="467544" y="3861048"/>
          <a:ext cx="6127750" cy="2608263"/>
        </p:xfrm>
        <a:graphic>
          <a:graphicData uri="http://schemas.openxmlformats.org/presentationml/2006/ole">
            <p:oleObj spid="_x0000_s307363" name="Equation" r:id="rId6" imgW="3581280" imgH="1523880" progId="">
              <p:embed/>
            </p:oleObj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9532" y="653322"/>
            <a:ext cx="281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4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★ 物镜</a:t>
            </a:r>
            <a:r>
              <a:rPr lang="zh-CN" altLang="en-US" sz="24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的左侧</a:t>
            </a:r>
            <a:r>
              <a:rPr lang="en-US" altLang="zh-CN" sz="24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10mm</a:t>
            </a:r>
            <a:endParaRPr lang="en-US" altLang="zh-CN" sz="2400" b="1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9941824"/>
              </p:ext>
            </p:extLst>
          </p:nvPr>
        </p:nvGraphicFramePr>
        <p:xfrm>
          <a:off x="5649475" y="479341"/>
          <a:ext cx="3476625" cy="809625"/>
        </p:xfrm>
        <a:graphic>
          <a:graphicData uri="http://schemas.openxmlformats.org/presentationml/2006/ole">
            <p:oleObj spid="_x0000_s307364" name="公式" r:id="rId7" imgW="1854200" imgH="43180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5815410"/>
              </p:ext>
            </p:extLst>
          </p:nvPr>
        </p:nvGraphicFramePr>
        <p:xfrm>
          <a:off x="6012160" y="1484784"/>
          <a:ext cx="2143125" cy="452438"/>
        </p:xfrm>
        <a:graphic>
          <a:graphicData uri="http://schemas.openxmlformats.org/presentationml/2006/ole">
            <p:oleObj spid="_x0000_s307365" name="公式" r:id="rId8" imgW="1143000" imgH="241300" progId="Equation.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4633770"/>
              </p:ext>
            </p:extLst>
          </p:nvPr>
        </p:nvGraphicFramePr>
        <p:xfrm>
          <a:off x="4479925" y="4041068"/>
          <a:ext cx="4664075" cy="461963"/>
        </p:xfrm>
        <a:graphic>
          <a:graphicData uri="http://schemas.openxmlformats.org/presentationml/2006/ole">
            <p:oleObj spid="_x0000_s307366" name="Equation" r:id="rId9" imgW="2260440" imgH="253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62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2541326"/>
              </p:ext>
            </p:extLst>
          </p:nvPr>
        </p:nvGraphicFramePr>
        <p:xfrm>
          <a:off x="467544" y="1658801"/>
          <a:ext cx="2559050" cy="488950"/>
        </p:xfrm>
        <a:graphic>
          <a:graphicData uri="http://schemas.openxmlformats.org/presentationml/2006/ole">
            <p:oleObj spid="_x0000_s309322" name="Equation" r:id="rId3" imgW="1346040" imgH="253800" progId="">
              <p:embed/>
            </p:oleObj>
          </a:graphicData>
        </a:graphic>
      </p:graphicFrame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90397644"/>
              </p:ext>
            </p:extLst>
          </p:nvPr>
        </p:nvGraphicFramePr>
        <p:xfrm>
          <a:off x="503238" y="2146015"/>
          <a:ext cx="5457825" cy="1227137"/>
        </p:xfrm>
        <a:graphic>
          <a:graphicData uri="http://schemas.openxmlformats.org/presentationml/2006/ole">
            <p:oleObj spid="_x0000_s309323" name="Equation" r:id="rId4" imgW="3276360" imgH="736560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984141462"/>
              </p:ext>
            </p:extLst>
          </p:nvPr>
        </p:nvGraphicFramePr>
        <p:xfrm>
          <a:off x="481786" y="3605758"/>
          <a:ext cx="5846763" cy="500062"/>
        </p:xfrm>
        <a:graphic>
          <a:graphicData uri="http://schemas.openxmlformats.org/presentationml/2006/ole">
            <p:oleObj spid="_x0000_s309324" name="Equation" r:id="rId5" imgW="3416040" imgH="291960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373955370"/>
              </p:ext>
            </p:extLst>
          </p:nvPr>
        </p:nvGraphicFramePr>
        <p:xfrm>
          <a:off x="467544" y="4433850"/>
          <a:ext cx="3521075" cy="1695450"/>
        </p:xfrm>
        <a:graphic>
          <a:graphicData uri="http://schemas.openxmlformats.org/presentationml/2006/ole">
            <p:oleObj spid="_x0000_s309325" name="Equation" r:id="rId6" imgW="2057400" imgH="990360" progId="">
              <p:embed/>
            </p:oleObj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7544" y="791932"/>
            <a:ext cx="1577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4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★ 物镜上</a:t>
            </a:r>
            <a:endParaRPr lang="en-US" altLang="zh-CN" sz="2400" b="1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7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7223" y="6414211"/>
            <a:ext cx="1954213" cy="457200"/>
          </a:xfrm>
        </p:spPr>
        <p:txBody>
          <a:bodyPr/>
          <a:lstStyle/>
          <a:p>
            <a:fld id="{C2875B14-82A4-4585-9897-479A3514943B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9532" y="548680"/>
            <a:ext cx="2820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400" b="1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★ 物镜</a:t>
            </a:r>
            <a:r>
              <a:rPr lang="zh-CN" altLang="en-US" sz="24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右侧</a:t>
            </a:r>
            <a:r>
              <a:rPr lang="en-US" altLang="zh-CN" sz="24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10 mm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4617390"/>
              </p:ext>
            </p:extLst>
          </p:nvPr>
        </p:nvGraphicFramePr>
        <p:xfrm>
          <a:off x="596672" y="2096852"/>
          <a:ext cx="5165725" cy="488950"/>
        </p:xfrm>
        <a:graphic>
          <a:graphicData uri="http://schemas.openxmlformats.org/presentationml/2006/ole">
            <p:oleObj spid="_x0000_s308334" name="Equation" r:id="rId3" imgW="2717640" imgH="253800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78694785"/>
              </p:ext>
            </p:extLst>
          </p:nvPr>
        </p:nvGraphicFramePr>
        <p:xfrm>
          <a:off x="503238" y="2713038"/>
          <a:ext cx="5605462" cy="1227137"/>
        </p:xfrm>
        <a:graphic>
          <a:graphicData uri="http://schemas.openxmlformats.org/presentationml/2006/ole">
            <p:oleObj spid="_x0000_s308335" name="Equation" r:id="rId4" imgW="3365280" imgH="736560" progId="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61661931"/>
              </p:ext>
            </p:extLst>
          </p:nvPr>
        </p:nvGraphicFramePr>
        <p:xfrm>
          <a:off x="539552" y="4041068"/>
          <a:ext cx="6302375" cy="500063"/>
        </p:xfrm>
        <a:graphic>
          <a:graphicData uri="http://schemas.openxmlformats.org/presentationml/2006/ole">
            <p:oleObj spid="_x0000_s308336" name="Equation" r:id="rId5" imgW="3682800" imgH="291960" progId="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076115063"/>
              </p:ext>
            </p:extLst>
          </p:nvPr>
        </p:nvGraphicFramePr>
        <p:xfrm>
          <a:off x="573088" y="4833938"/>
          <a:ext cx="5973762" cy="1303337"/>
        </p:xfrm>
        <a:graphic>
          <a:graphicData uri="http://schemas.openxmlformats.org/presentationml/2006/ole">
            <p:oleObj spid="_x0000_s308337" name="Equation" r:id="rId6" imgW="3492360" imgH="761760" progId="">
              <p:embed/>
            </p:oleObj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9552" y="1171562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先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求入瞳</a:t>
            </a:r>
            <a:endParaRPr lang="en-US" altLang="zh-CN" sz="20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666592261"/>
              </p:ext>
            </p:extLst>
          </p:nvPr>
        </p:nvGraphicFramePr>
        <p:xfrm>
          <a:off x="2339752" y="1116752"/>
          <a:ext cx="4106862" cy="804863"/>
        </p:xfrm>
        <a:graphic>
          <a:graphicData uri="http://schemas.openxmlformats.org/presentationml/2006/ole">
            <p:oleObj spid="_x0000_s308338" name="Equation" r:id="rId7" imgW="2400120" imgH="469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574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2405936"/>
              </p:ext>
            </p:extLst>
          </p:nvPr>
        </p:nvGraphicFramePr>
        <p:xfrm>
          <a:off x="521551" y="2240868"/>
          <a:ext cx="8064894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188"/>
                <a:gridCol w="1188132"/>
                <a:gridCol w="1332148"/>
                <a:gridCol w="1332148"/>
                <a:gridCol w="1176129"/>
                <a:gridCol w="1344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000099"/>
                          </a:solidFill>
                          <a:latin typeface="幼圆" pitchFamily="49" charset="-122"/>
                          <a:ea typeface="幼圆" pitchFamily="49" charset="-122"/>
                        </a:rPr>
                        <a:t>光阑位置</a:t>
                      </a:r>
                      <a:endParaRPr lang="zh-CN" altLang="en-US" sz="2200" dirty="0">
                        <a:solidFill>
                          <a:srgbClr val="000099"/>
                        </a:solidFill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D</a:t>
                      </a:r>
                      <a:r>
                        <a:rPr lang="zh-CN" altLang="en-US" sz="2200" b="1" i="1" kern="1200" baseline="-25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  <a:cs typeface="+mn-cs"/>
                        </a:rPr>
                        <a:t>物</a:t>
                      </a:r>
                      <a:endParaRPr lang="zh-CN" altLang="en-US" sz="2200" b="1" i="1" kern="1200" baseline="-25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D</a:t>
                      </a:r>
                      <a:r>
                        <a:rPr lang="zh-CN" altLang="en-US" sz="2200" b="1" i="1" kern="1200" baseline="-25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  <a:cs typeface="+mn-cs"/>
                        </a:rPr>
                        <a:t>棱</a:t>
                      </a:r>
                      <a:endParaRPr lang="zh-CN" altLang="en-US" sz="2200" b="1" i="1" kern="1200" baseline="-25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D</a:t>
                      </a:r>
                      <a:r>
                        <a:rPr lang="zh-CN" altLang="en-US" sz="2200" b="1" i="1" kern="1200" baseline="-25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  <a:cs typeface="+mn-cs"/>
                        </a:rPr>
                        <a:t>分</a:t>
                      </a:r>
                      <a:endParaRPr lang="zh-CN" altLang="en-US" sz="2200" b="1" i="1" kern="1200" baseline="-25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D</a:t>
                      </a:r>
                      <a:r>
                        <a:rPr lang="zh-CN" altLang="en-US" sz="2200" i="1" baseline="-25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目</a:t>
                      </a:r>
                      <a:endParaRPr lang="zh-CN" altLang="en-US" sz="2200" i="1" baseline="-25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00099"/>
                        </a:solidFill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物镜前</a:t>
                      </a:r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10mm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31.5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31.5~16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16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23.5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20.5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C00000"/>
                          </a:solidFill>
                          <a:latin typeface="+mn-lt"/>
                          <a:ea typeface="幼圆" pitchFamily="49" charset="-122"/>
                        </a:rPr>
                        <a:t>物镜上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+mn-lt"/>
                          <a:ea typeface="幼圆" pitchFamily="49" charset="-122"/>
                        </a:rPr>
                        <a:t>30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+mn-lt"/>
                          <a:ea typeface="幼圆" pitchFamily="49" charset="-122"/>
                        </a:rPr>
                        <a:t>30~16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+mn-lt"/>
                          <a:ea typeface="幼圆" pitchFamily="49" charset="-122"/>
                        </a:rPr>
                        <a:t>16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+mn-lt"/>
                          <a:ea typeface="幼圆" pitchFamily="49" charset="-122"/>
                        </a:rPr>
                        <a:t>23.7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C00000"/>
                          </a:solidFill>
                          <a:latin typeface="+mn-lt"/>
                          <a:ea typeface="幼圆" pitchFamily="49" charset="-122"/>
                        </a:rPr>
                        <a:t>21.0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物镜后</a:t>
                      </a:r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10mm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31.6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31.6~16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16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24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99"/>
                          </a:solidFill>
                          <a:latin typeface="+mn-lt"/>
                          <a:ea typeface="幼圆" pitchFamily="49" charset="-122"/>
                        </a:rPr>
                        <a:t>21.3</a:t>
                      </a:r>
                      <a:endParaRPr lang="zh-CN" altLang="en-US" sz="2000" dirty="0">
                        <a:solidFill>
                          <a:srgbClr val="000099"/>
                        </a:solidFill>
                        <a:latin typeface="+mn-lt"/>
                        <a:ea typeface="幼圆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079111462"/>
              </p:ext>
            </p:extLst>
          </p:nvPr>
        </p:nvGraphicFramePr>
        <p:xfrm>
          <a:off x="7794359" y="2240868"/>
          <a:ext cx="360040" cy="477838"/>
        </p:xfrm>
        <a:graphic>
          <a:graphicData uri="http://schemas.openxmlformats.org/presentationml/2006/ole">
            <p:oleObj spid="_x0000_s310348" name="Equation" r:id="rId3" imgW="164880" imgH="279360" progId="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5358528"/>
              </p:ext>
            </p:extLst>
          </p:nvPr>
        </p:nvGraphicFramePr>
        <p:xfrm>
          <a:off x="765175" y="440668"/>
          <a:ext cx="7577138" cy="1770062"/>
        </p:xfrm>
        <a:graphic>
          <a:graphicData uri="http://schemas.openxmlformats.org/presentationml/2006/ole">
            <p:oleObj spid="_x0000_s310349" name="Equation" r:id="rId4" imgW="3987720" imgH="914400" progId="">
              <p:embed/>
            </p:oleObj>
          </a:graphicData>
        </a:graphic>
      </p:graphicFrame>
      <p:pic>
        <p:nvPicPr>
          <p:cNvPr id="13" name="Picture 8" descr="4-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21171"/>
            <a:ext cx="6588732" cy="239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 flipV="1">
            <a:off x="1583668" y="4473116"/>
            <a:ext cx="1170130" cy="9001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538214" y="5124712"/>
            <a:ext cx="1170130" cy="87149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7945105"/>
              </p:ext>
            </p:extLst>
          </p:nvPr>
        </p:nvGraphicFramePr>
        <p:xfrm>
          <a:off x="6982656" y="4764657"/>
          <a:ext cx="774700" cy="260350"/>
        </p:xfrm>
        <a:graphic>
          <a:graphicData uri="http://schemas.openxmlformats.org/presentationml/2006/ole">
            <p:oleObj spid="_x0000_s310350" name="Equation" r:id="rId6" imgW="660113" imgH="203112" progId="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6804248" y="4737384"/>
            <a:ext cx="0" cy="584632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5940152" y="4737384"/>
            <a:ext cx="972108" cy="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5940152" y="5316548"/>
            <a:ext cx="972108" cy="5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8314590"/>
              </p:ext>
            </p:extLst>
          </p:nvPr>
        </p:nvGraphicFramePr>
        <p:xfrm>
          <a:off x="216443" y="4894832"/>
          <a:ext cx="833437" cy="227012"/>
        </p:xfrm>
        <a:graphic>
          <a:graphicData uri="http://schemas.openxmlformats.org/presentationml/2006/ole">
            <p:oleObj spid="_x0000_s310351" name="Equation" r:id="rId7" imgW="711000" imgH="177480" progId="">
              <p:embed/>
            </p:oleObj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1151620" y="4737487"/>
            <a:ext cx="0" cy="584529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043608" y="4737384"/>
            <a:ext cx="1260140" cy="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43608" y="5322016"/>
            <a:ext cx="1332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709682" y="5131520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913802" y="4983650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266024" y="4743424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2519772" y="4560336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2627784" y="4473116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2393758" y="4653136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2135979" y="4861306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033718" y="4917637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1808773" y="5059512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753798" y="4818842"/>
            <a:ext cx="0" cy="227626"/>
          </a:xfrm>
          <a:prstGeom prst="line">
            <a:avLst/>
          </a:prstGeom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/>
          <p:cNvSpPr/>
          <p:nvPr/>
        </p:nvSpPr>
        <p:spPr>
          <a:xfrm>
            <a:off x="2789802" y="4495921"/>
            <a:ext cx="198022" cy="550547"/>
          </a:xfrm>
          <a:prstGeom prst="rightBrace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004048" y="4257092"/>
            <a:ext cx="1692188" cy="86409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004048" y="4737487"/>
            <a:ext cx="1692188" cy="95976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753798" y="4365104"/>
            <a:ext cx="2250250" cy="33436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753798" y="4257092"/>
            <a:ext cx="2250250" cy="111612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5004048" y="4221088"/>
            <a:ext cx="198022" cy="875966"/>
          </a:xfrm>
          <a:prstGeom prst="rightBrace">
            <a:avLst/>
          </a:prstGeom>
          <a:solidFill>
            <a:srgbClr val="00FFFF"/>
          </a:solidFill>
          <a:ln w="31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004048" y="4509758"/>
            <a:ext cx="0" cy="565094"/>
          </a:xfrm>
          <a:prstGeom prst="line">
            <a:avLst/>
          </a:prstGeom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95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kern="12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直接</a:t>
            </a:r>
            <a:r>
              <a:rPr lang="zh-CN" altLang="en-US" sz="2400" kern="1200" dirty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用作图法分析、判定光阑在物镜上时口径最小。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24</a:t>
            </a:fld>
            <a:endParaRPr lang="en-US" altLang="zh-CN"/>
          </a:p>
        </p:txBody>
      </p:sp>
      <p:pic>
        <p:nvPicPr>
          <p:cNvPr id="5" name="Picture 8" descr="4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10620"/>
            <a:ext cx="6588732" cy="239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727684" y="2862565"/>
            <a:ext cx="1170130" cy="9001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682230" y="3514161"/>
            <a:ext cx="1170130" cy="87149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5992642"/>
              </p:ext>
            </p:extLst>
          </p:nvPr>
        </p:nvGraphicFramePr>
        <p:xfrm>
          <a:off x="7126672" y="3154106"/>
          <a:ext cx="774700" cy="260350"/>
        </p:xfrm>
        <a:graphic>
          <a:graphicData uri="http://schemas.openxmlformats.org/presentationml/2006/ole">
            <p:oleObj spid="_x0000_s317446" name="Equation" r:id="rId4" imgW="660113" imgH="203112" progId="">
              <p:embed/>
            </p:oleObj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6948264" y="3126833"/>
            <a:ext cx="0" cy="584632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6084168" y="3126833"/>
            <a:ext cx="972108" cy="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84168" y="3705997"/>
            <a:ext cx="972108" cy="5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6305443"/>
              </p:ext>
            </p:extLst>
          </p:nvPr>
        </p:nvGraphicFramePr>
        <p:xfrm>
          <a:off x="360459" y="3284281"/>
          <a:ext cx="833437" cy="227012"/>
        </p:xfrm>
        <a:graphic>
          <a:graphicData uri="http://schemas.openxmlformats.org/presentationml/2006/ole">
            <p:oleObj spid="_x0000_s317447" name="Equation" r:id="rId5" imgW="711000" imgH="177480" progId="">
              <p:embed/>
            </p:oleObj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1295636" y="3126936"/>
            <a:ext cx="0" cy="584529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87624" y="3126833"/>
            <a:ext cx="1260140" cy="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187624" y="3711465"/>
            <a:ext cx="1332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853698" y="3520969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57818" y="3373099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410040" y="3132873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663788" y="2949785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771800" y="2862565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537774" y="3042585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79995" y="3250755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177734" y="3307086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952789" y="3448961"/>
            <a:ext cx="126014" cy="4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897814" y="3208291"/>
            <a:ext cx="0" cy="227626"/>
          </a:xfrm>
          <a:prstGeom prst="line">
            <a:avLst/>
          </a:prstGeom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/>
          <p:cNvSpPr/>
          <p:nvPr/>
        </p:nvSpPr>
        <p:spPr>
          <a:xfrm>
            <a:off x="2933818" y="2885370"/>
            <a:ext cx="198022" cy="550547"/>
          </a:xfrm>
          <a:prstGeom prst="rightBrace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148064" y="2646541"/>
            <a:ext cx="1692188" cy="86409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148064" y="3126936"/>
            <a:ext cx="1692188" cy="95976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897814" y="2754553"/>
            <a:ext cx="2250250" cy="33436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897814" y="2646541"/>
            <a:ext cx="2250250" cy="111612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>
            <a:off x="5148064" y="2610537"/>
            <a:ext cx="198022" cy="875966"/>
          </a:xfrm>
          <a:prstGeom prst="rightBrace">
            <a:avLst/>
          </a:prstGeom>
          <a:solidFill>
            <a:srgbClr val="00FFFF"/>
          </a:solidFill>
          <a:ln w="31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5148064" y="2899207"/>
            <a:ext cx="0" cy="565094"/>
          </a:xfrm>
          <a:prstGeom prst="line">
            <a:avLst/>
          </a:prstGeom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583214" y="5337212"/>
            <a:ext cx="8229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6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7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9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9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9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9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9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1200" dirty="0" smtClean="0">
                <a:solidFill>
                  <a:srgbClr val="000099"/>
                </a:solidFill>
                <a:effectLst/>
                <a:latin typeface="幼圆" pitchFamily="49" charset="-122"/>
                <a:ea typeface="幼圆" pitchFamily="49" charset="-122"/>
              </a:rPr>
              <a:t>光阑在物镜后时，考虑到物镜对光束的汇聚左右，物镜口径大于孔径光阑口径。</a:t>
            </a:r>
            <a:endParaRPr lang="zh-CN" altLang="en-US" sz="2400" kern="1200" dirty="0">
              <a:solidFill>
                <a:srgbClr val="000099"/>
              </a:solidFill>
              <a:effectLst/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3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25</a:t>
            </a:fld>
            <a:endParaRPr lang="en-US" altLang="zh-CN"/>
          </a:p>
        </p:txBody>
      </p:sp>
      <p:pic>
        <p:nvPicPr>
          <p:cNvPr id="311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163" y="876300"/>
            <a:ext cx="8067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020272" y="5049180"/>
            <a:ext cx="68407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5409220"/>
            <a:ext cx="118813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70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9532" y="853319"/>
            <a:ext cx="6335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望远镜系统光线选择的总结</a:t>
            </a:r>
            <a:endParaRPr lang="zh-CN" altLang="en-US" sz="3200" dirty="0">
              <a:solidFill>
                <a:srgbClr val="008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7584" y="1988233"/>
            <a:ext cx="424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、光瞳衔接原则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263752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、出瞳距不能小于</a:t>
            </a:r>
            <a:r>
              <a:rPr lang="en-US" altLang="zh-CN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6mm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27584" y="4077383"/>
            <a:ext cx="525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、分划板就是</a:t>
            </a:r>
            <a:r>
              <a:rPr lang="zh-CN" altLang="en-US" sz="28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视场光阑</a:t>
            </a:r>
            <a:endParaRPr lang="zh-CN" altLang="en-US" sz="28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7584" y="3372533"/>
            <a:ext cx="568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、孔径光阑在物镜</a:t>
            </a:r>
            <a:r>
              <a:rPr lang="zh-CN" altLang="en-US" sz="28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左右</a:t>
            </a:r>
            <a:endParaRPr lang="zh-CN" altLang="en-US" sz="2800" b="1" dirty="0">
              <a:solidFill>
                <a:srgbClr val="000099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5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>
                <a:solidFill>
                  <a:srgbClr val="009999"/>
                </a:solidFill>
              </a:rPr>
              <a:pPr/>
              <a:t>27</a:t>
            </a:fld>
            <a:endParaRPr lang="en-US" altLang="zh-CN">
              <a:solidFill>
                <a:srgbClr val="009999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光阑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照相系统中的光阑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望远系统中成像光束的选择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显微镜系统中的光束限制与分析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光学系统的景深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09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测  试</a:t>
            </a:r>
            <a:endParaRPr lang="zh-CN" altLang="en-US" sz="4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试简述照相系统、望远系统的光束限制情况：如何设置孔径光阑和视场光阑？是否存在渐晕？</a:t>
            </a:r>
            <a:endParaRPr lang="zh-CN" altLang="en-US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0340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64804"/>
            <a:ext cx="8229600" cy="47545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光阑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照相系统中的光阑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望远系统中成像光束的选择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显微镜系统中的光束限制与分析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kern="1200" dirty="0">
                <a:solidFill>
                  <a:srgbClr val="C8C5FF"/>
                </a:solidFill>
                <a:latin typeface="幼圆" pitchFamily="49" charset="-122"/>
                <a:ea typeface="幼圆" pitchFamily="49" charset="-122"/>
              </a:rPr>
              <a:t>光学系统的景深</a:t>
            </a:r>
            <a:endParaRPr lang="en-US" altLang="zh-CN" kern="1200" dirty="0">
              <a:solidFill>
                <a:srgbClr val="C8C5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656692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42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2293" y="5635116"/>
            <a:ext cx="3811588" cy="735012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照相系统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486" y="2821272"/>
            <a:ext cx="421957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005480011634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0000"/>
              </a:clrFrom>
              <a:clrTo>
                <a:srgbClr val="FE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0816" y="2821272"/>
            <a:ext cx="3071812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5012" y="5769260"/>
            <a:ext cx="325755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照相机的三个组成部分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20486" y="1432871"/>
            <a:ext cx="54721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可变光阑</a:t>
            </a:r>
            <a:r>
              <a:rPr lang="zh-CN" altLang="en-US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孔径光阑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感光</a:t>
            </a:r>
            <a:r>
              <a:rPr lang="zh-CN" altLang="en-US" sz="2400" b="1" dirty="0" smtClean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底片框（</a:t>
            </a:r>
            <a:r>
              <a:rPr lang="zh-CN" altLang="en-US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暗盒）：视场光阑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38043" y="849214"/>
            <a:ext cx="7239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第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kern="1200" dirty="0" smtClean="0">
                <a:latin typeface="幼圆" pitchFamily="49" charset="-122"/>
                <a:ea typeface="幼圆" pitchFamily="49" charset="-122"/>
              </a:rPr>
              <a:t>节</a:t>
            </a:r>
            <a:r>
              <a:rPr lang="en-US" altLang="zh-CN" sz="2800" kern="1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照相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系统中的光阑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>
              <a:defRPr/>
            </a:pP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58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2693988"/>
              </p:ext>
            </p:extLst>
          </p:nvPr>
        </p:nvGraphicFramePr>
        <p:xfrm>
          <a:off x="3863015" y="4672098"/>
          <a:ext cx="349250" cy="604838"/>
        </p:xfrm>
        <a:graphic>
          <a:graphicData uri="http://schemas.openxmlformats.org/presentationml/2006/ole">
            <p:oleObj spid="_x0000_s289878" name="Equation" r:id="rId3" imgW="215640" imgH="393480" progId="">
              <p:embed/>
            </p:oleObj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647"/>
          <a:stretch>
            <a:fillRect/>
          </a:stretch>
        </p:blipFill>
        <p:spPr bwMode="auto">
          <a:xfrm>
            <a:off x="3239852" y="1844675"/>
            <a:ext cx="51054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9369" y="4725144"/>
            <a:ext cx="75961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光阑指数 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俗称光圈）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F=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   ：</a:t>
            </a:r>
            <a:r>
              <a:rPr lang="zh-CN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焦距</a:t>
            </a:r>
            <a:r>
              <a:rPr 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与</a:t>
            </a:r>
            <a:r>
              <a:rPr lang="zh-CN" altLang="zh-CN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入瞳直径</a:t>
            </a:r>
            <a:r>
              <a:rPr 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之</a:t>
            </a:r>
            <a:r>
              <a:rPr lang="zh-CN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比</a:t>
            </a:r>
            <a:r>
              <a:rPr 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 smtClean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F8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的光圈能进入照相机的光能</a:t>
            </a:r>
            <a:r>
              <a:rPr lang="en-US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比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F11 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的光圈要多。</a:t>
            </a:r>
            <a:endParaRPr lang="zh-CN" sz="2000" b="1" dirty="0">
              <a:solidFill>
                <a:srgbClr val="0000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9369" y="1285387"/>
            <a:ext cx="2709396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照相机</a:t>
            </a:r>
            <a:r>
              <a:rPr lang="zh-CN" sz="28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性能参数</a:t>
            </a:r>
          </a:p>
        </p:txBody>
      </p:sp>
      <p:pic>
        <p:nvPicPr>
          <p:cNvPr id="6" name="Picture 6" descr="005480011634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0000"/>
              </a:clrFrom>
              <a:clrTo>
                <a:srgbClr val="FE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264" y="2635250"/>
            <a:ext cx="15017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9758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42697"/>
            <a:ext cx="3718555" cy="273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6</a:t>
            </a:fld>
            <a:endParaRPr lang="en-US" altLang="zh-CN"/>
          </a:p>
        </p:txBody>
      </p:sp>
      <p:pic>
        <p:nvPicPr>
          <p:cNvPr id="315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927793"/>
            <a:ext cx="3276364" cy="281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53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8044" y="927793"/>
            <a:ext cx="3069186" cy="254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53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5647" y="3727451"/>
            <a:ext cx="2949055" cy="236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0164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ameraunion.net/book/lens/optical/appeture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5137" y="1628800"/>
            <a:ext cx="581025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25012" y="5272113"/>
            <a:ext cx="8034338" cy="990600"/>
            <a:chOff x="432" y="672"/>
            <a:chExt cx="5061" cy="624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436" y="672"/>
              <a:ext cx="5057" cy="614"/>
              <a:chOff x="0" y="403"/>
              <a:chExt cx="3800" cy="374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0" y="403"/>
                <a:ext cx="290" cy="374"/>
                <a:chOff x="0" y="403"/>
                <a:chExt cx="290" cy="374"/>
              </a:xfrm>
            </p:grpSpPr>
            <p:sp>
              <p:nvSpPr>
                <p:cNvPr id="43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290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>
                    <a:defRPr/>
                  </a:pPr>
                  <a:endParaRPr lang="en-US" altLang="zh-CN" b="1" i="1" dirty="0">
                    <a:latin typeface="+mn-lt"/>
                  </a:endParaRPr>
                </a:p>
                <a:p>
                  <a:pPr>
                    <a:defRPr/>
                  </a:pPr>
                  <a:r>
                    <a:rPr lang="en-US" altLang="zh-CN" b="1" i="1" dirty="0" smtClean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F/1</a:t>
                  </a:r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  <a:p>
                  <a:pPr eaLnBrk="0" hangingPunct="0">
                    <a:defRPr/>
                  </a:pPr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44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24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247" y="403"/>
                <a:ext cx="380" cy="374"/>
                <a:chOff x="247" y="403"/>
                <a:chExt cx="380" cy="374"/>
              </a:xfrm>
            </p:grpSpPr>
            <p:sp>
              <p:nvSpPr>
                <p:cNvPr id="41" name="Rectangle 9"/>
                <p:cNvSpPr>
                  <a:spLocks noChangeArrowheads="1"/>
                </p:cNvSpPr>
                <p:nvPr/>
              </p:nvSpPr>
              <p:spPr bwMode="auto">
                <a:xfrm>
                  <a:off x="247" y="403"/>
                  <a:ext cx="32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fontAlgn="b"/>
                  <a:endParaRPr lang="en-US" altLang="zh-CN" b="1" dirty="0">
                    <a:latin typeface="+mn-lt"/>
                  </a:endParaRPr>
                </a:p>
                <a:p>
                  <a:pPr fontAlgn="b"/>
                  <a:r>
                    <a:rPr lang="en-US" altLang="zh-CN" b="1" dirty="0" smtClean="0">
                      <a:latin typeface="+mn-lt"/>
                    </a:rPr>
                    <a:t>F/1.4</a:t>
                  </a:r>
                  <a:endParaRPr lang="en-US" altLang="zh-CN" dirty="0">
                    <a:latin typeface="+mn-lt"/>
                  </a:endParaRPr>
                </a:p>
                <a:p>
                  <a:pPr eaLnBrk="0" hangingPunct="0"/>
                  <a:endParaRPr lang="en-US" altLang="zh-CN" dirty="0">
                    <a:latin typeface="+mn-lt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/>
              </p:nvSpPr>
              <p:spPr bwMode="auto">
                <a:xfrm>
                  <a:off x="247" y="403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i="1">
                    <a:latin typeface="+mn-lt"/>
                  </a:endParaRP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571" y="403"/>
                <a:ext cx="290" cy="374"/>
                <a:chOff x="571" y="403"/>
                <a:chExt cx="290" cy="374"/>
              </a:xfrm>
            </p:grpSpPr>
            <p:sp>
              <p:nvSpPr>
                <p:cNvPr id="39" name="Rectangle 12"/>
                <p:cNvSpPr>
                  <a:spLocks noChangeArrowheads="1"/>
                </p:cNvSpPr>
                <p:nvPr/>
              </p:nvSpPr>
              <p:spPr bwMode="auto">
                <a:xfrm>
                  <a:off x="571" y="403"/>
                  <a:ext cx="29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i="1" dirty="0">
                    <a:latin typeface="+mn-lt"/>
                  </a:endParaRPr>
                </a:p>
                <a:p>
                  <a:r>
                    <a:rPr lang="en-US" altLang="zh-CN" b="1" i="1" dirty="0" smtClean="0">
                      <a:latin typeface="+mn-lt"/>
                    </a:rPr>
                    <a:t>F/2</a:t>
                  </a:r>
                  <a:endParaRPr lang="en-US" altLang="zh-CN" i="1" dirty="0">
                    <a:latin typeface="+mn-lt"/>
                  </a:endParaRPr>
                </a:p>
                <a:p>
                  <a:pPr eaLnBrk="0" hangingPunct="0"/>
                  <a:endParaRPr lang="en-US" altLang="zh-CN" i="1" dirty="0">
                    <a:latin typeface="+mn-lt"/>
                  </a:endParaRPr>
                </a:p>
              </p:txBody>
            </p:sp>
            <p:sp>
              <p:nvSpPr>
                <p:cNvPr id="40" name="Rectangle 13"/>
                <p:cNvSpPr>
                  <a:spLocks noChangeArrowheads="1"/>
                </p:cNvSpPr>
                <p:nvPr/>
              </p:nvSpPr>
              <p:spPr bwMode="auto">
                <a:xfrm>
                  <a:off x="571" y="403"/>
                  <a:ext cx="24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818" y="403"/>
                <a:ext cx="380" cy="374"/>
                <a:chOff x="818" y="403"/>
                <a:chExt cx="380" cy="374"/>
              </a:xfrm>
            </p:grpSpPr>
            <p:sp>
              <p:nvSpPr>
                <p:cNvPr id="37" name="Rectangle 15"/>
                <p:cNvSpPr>
                  <a:spLocks noChangeArrowheads="1"/>
                </p:cNvSpPr>
                <p:nvPr/>
              </p:nvSpPr>
              <p:spPr bwMode="auto">
                <a:xfrm>
                  <a:off x="818" y="403"/>
                  <a:ext cx="324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dirty="0">
                    <a:latin typeface="+mn-lt"/>
                  </a:endParaRPr>
                </a:p>
                <a:p>
                  <a:r>
                    <a:rPr lang="en-US" altLang="zh-CN" b="1" dirty="0" smtClean="0">
                      <a:latin typeface="+mn-lt"/>
                    </a:rPr>
                    <a:t>F/2.8</a:t>
                  </a:r>
                  <a:endParaRPr lang="en-US" altLang="zh-CN" dirty="0">
                    <a:latin typeface="+mn-lt"/>
                  </a:endParaRPr>
                </a:p>
                <a:p>
                  <a:pPr eaLnBrk="0" hangingPunct="0"/>
                  <a:endParaRPr lang="en-US" altLang="zh-CN" dirty="0">
                    <a:latin typeface="+mn-lt"/>
                  </a:endParaRPr>
                </a:p>
              </p:txBody>
            </p:sp>
            <p:sp>
              <p:nvSpPr>
                <p:cNvPr id="38" name="Rectangle 16"/>
                <p:cNvSpPr>
                  <a:spLocks noChangeArrowheads="1"/>
                </p:cNvSpPr>
                <p:nvPr/>
              </p:nvSpPr>
              <p:spPr bwMode="auto">
                <a:xfrm>
                  <a:off x="818" y="403"/>
                  <a:ext cx="3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i="1">
                    <a:latin typeface="+mn-lt"/>
                  </a:endParaRPr>
                </a:p>
              </p:txBody>
            </p:sp>
          </p:grpSp>
          <p:grpSp>
            <p:nvGrpSpPr>
              <p:cNvPr id="10" name="Group 17"/>
              <p:cNvGrpSpPr>
                <a:grpSpLocks/>
              </p:cNvGrpSpPr>
              <p:nvPr/>
            </p:nvGrpSpPr>
            <p:grpSpPr bwMode="auto">
              <a:xfrm>
                <a:off x="1142" y="403"/>
                <a:ext cx="290" cy="374"/>
                <a:chOff x="1142" y="403"/>
                <a:chExt cx="290" cy="374"/>
              </a:xfrm>
            </p:grpSpPr>
            <p:sp>
              <p:nvSpPr>
                <p:cNvPr id="35" name="Rectangle 18"/>
                <p:cNvSpPr>
                  <a:spLocks noChangeArrowheads="1"/>
                </p:cNvSpPr>
                <p:nvPr/>
              </p:nvSpPr>
              <p:spPr bwMode="auto">
                <a:xfrm>
                  <a:off x="1142" y="403"/>
                  <a:ext cx="29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i="1" dirty="0">
                    <a:latin typeface="+mn-lt"/>
                  </a:endParaRPr>
                </a:p>
                <a:p>
                  <a:r>
                    <a:rPr lang="en-US" altLang="zh-CN" b="1" i="1" dirty="0" smtClean="0">
                      <a:latin typeface="+mn-lt"/>
                    </a:rPr>
                    <a:t>F/4</a:t>
                  </a:r>
                  <a:endParaRPr lang="en-US" altLang="zh-CN" i="1" dirty="0">
                    <a:latin typeface="+mn-lt"/>
                  </a:endParaRPr>
                </a:p>
                <a:p>
                  <a:pPr eaLnBrk="0" hangingPunct="0"/>
                  <a:endParaRPr lang="en-US" altLang="zh-CN" i="1" dirty="0">
                    <a:latin typeface="+mn-lt"/>
                  </a:endParaRPr>
                </a:p>
              </p:txBody>
            </p:sp>
            <p:sp>
              <p:nvSpPr>
                <p:cNvPr id="36" name="Rectangle 19"/>
                <p:cNvSpPr>
                  <a:spLocks noChangeArrowheads="1"/>
                </p:cNvSpPr>
                <p:nvPr/>
              </p:nvSpPr>
              <p:spPr bwMode="auto">
                <a:xfrm>
                  <a:off x="1142" y="403"/>
                  <a:ext cx="24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1389" y="403"/>
                <a:ext cx="380" cy="374"/>
                <a:chOff x="1389" y="403"/>
                <a:chExt cx="380" cy="374"/>
              </a:xfrm>
            </p:grpSpPr>
            <p:sp>
              <p:nvSpPr>
                <p:cNvPr id="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389" y="403"/>
                  <a:ext cx="38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i="1" dirty="0">
                    <a:latin typeface="+mn-lt"/>
                  </a:endParaRPr>
                </a:p>
                <a:p>
                  <a:r>
                    <a:rPr lang="en-US" altLang="zh-CN" b="1" i="1" dirty="0" smtClean="0">
                      <a:latin typeface="+mn-lt"/>
                    </a:rPr>
                    <a:t>F/5.6</a:t>
                  </a:r>
                  <a:endParaRPr lang="en-US" altLang="zh-CN" i="1" dirty="0">
                    <a:latin typeface="+mn-lt"/>
                  </a:endParaRPr>
                </a:p>
                <a:p>
                  <a:pPr eaLnBrk="0" hangingPunct="0"/>
                  <a:endParaRPr lang="en-US" altLang="zh-CN" i="1" dirty="0">
                    <a:latin typeface="+mn-lt"/>
                  </a:endParaRPr>
                </a:p>
              </p:txBody>
            </p:sp>
            <p:sp>
              <p:nvSpPr>
                <p:cNvPr id="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89" y="403"/>
                  <a:ext cx="32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1713" y="403"/>
                <a:ext cx="290" cy="374"/>
                <a:chOff x="1713" y="403"/>
                <a:chExt cx="290" cy="374"/>
              </a:xfrm>
            </p:grpSpPr>
            <p:sp>
              <p:nvSpPr>
                <p:cNvPr id="31" name="Rectangle 24"/>
                <p:cNvSpPr>
                  <a:spLocks noChangeArrowheads="1"/>
                </p:cNvSpPr>
                <p:nvPr/>
              </p:nvSpPr>
              <p:spPr bwMode="auto">
                <a:xfrm>
                  <a:off x="1713" y="403"/>
                  <a:ext cx="29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i="1" dirty="0">
                    <a:latin typeface="+mn-lt"/>
                  </a:endParaRPr>
                </a:p>
                <a:p>
                  <a:r>
                    <a:rPr lang="en-US" altLang="zh-CN" b="1" i="1" dirty="0" smtClean="0">
                      <a:latin typeface="+mn-lt"/>
                    </a:rPr>
                    <a:t>F/8</a:t>
                  </a:r>
                  <a:endParaRPr lang="en-US" altLang="zh-CN" i="1" dirty="0">
                    <a:latin typeface="+mn-lt"/>
                  </a:endParaRPr>
                </a:p>
                <a:p>
                  <a:pPr eaLnBrk="0" hangingPunct="0"/>
                  <a:endParaRPr lang="en-US" altLang="zh-CN" i="1" dirty="0">
                    <a:latin typeface="+mn-lt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1713" y="403"/>
                  <a:ext cx="24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3" name="Group 26"/>
              <p:cNvGrpSpPr>
                <a:grpSpLocks/>
              </p:cNvGrpSpPr>
              <p:nvPr/>
            </p:nvGrpSpPr>
            <p:grpSpPr bwMode="auto">
              <a:xfrm>
                <a:off x="1960" y="403"/>
                <a:ext cx="350" cy="374"/>
                <a:chOff x="1960" y="403"/>
                <a:chExt cx="350" cy="374"/>
              </a:xfrm>
            </p:grpSpPr>
            <p:sp>
              <p:nvSpPr>
                <p:cNvPr id="29" name="Rectangle 27"/>
                <p:cNvSpPr>
                  <a:spLocks noChangeArrowheads="1"/>
                </p:cNvSpPr>
                <p:nvPr/>
              </p:nvSpPr>
              <p:spPr bwMode="auto">
                <a:xfrm>
                  <a:off x="2003" y="403"/>
                  <a:ext cx="30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dirty="0">
                    <a:latin typeface="+mn-lt"/>
                  </a:endParaRPr>
                </a:p>
                <a:p>
                  <a:r>
                    <a:rPr lang="en-US" altLang="zh-CN" b="1" dirty="0" smtClean="0">
                      <a:latin typeface="+mn-lt"/>
                    </a:rPr>
                    <a:t>F/11</a:t>
                  </a:r>
                  <a:endParaRPr lang="en-US" altLang="zh-CN" dirty="0">
                    <a:latin typeface="+mn-lt"/>
                  </a:endParaRPr>
                </a:p>
                <a:p>
                  <a:pPr eaLnBrk="0" hangingPunct="0"/>
                  <a:endParaRPr lang="en-US" altLang="zh-CN" dirty="0">
                    <a:latin typeface="+mn-lt"/>
                  </a:endParaRPr>
                </a:p>
              </p:txBody>
            </p:sp>
            <p:sp>
              <p:nvSpPr>
                <p:cNvPr id="30" name="Rectangle 28"/>
                <p:cNvSpPr>
                  <a:spLocks noChangeArrowheads="1"/>
                </p:cNvSpPr>
                <p:nvPr/>
              </p:nvSpPr>
              <p:spPr bwMode="auto">
                <a:xfrm>
                  <a:off x="1960" y="403"/>
                  <a:ext cx="35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i="1">
                    <a:latin typeface="+mn-lt"/>
                  </a:endParaRPr>
                </a:p>
              </p:txBody>
            </p:sp>
          </p:grpSp>
          <p:grpSp>
            <p:nvGrpSpPr>
              <p:cNvPr id="14" name="Group 29"/>
              <p:cNvGrpSpPr>
                <a:grpSpLocks/>
              </p:cNvGrpSpPr>
              <p:nvPr/>
            </p:nvGrpSpPr>
            <p:grpSpPr bwMode="auto">
              <a:xfrm>
                <a:off x="2258" y="403"/>
                <a:ext cx="350" cy="374"/>
                <a:chOff x="2258" y="403"/>
                <a:chExt cx="350" cy="374"/>
              </a:xfrm>
            </p:grpSpPr>
            <p:sp>
              <p:nvSpPr>
                <p:cNvPr id="27" name="Rectangle 30"/>
                <p:cNvSpPr>
                  <a:spLocks noChangeArrowheads="1"/>
                </p:cNvSpPr>
                <p:nvPr/>
              </p:nvSpPr>
              <p:spPr bwMode="auto">
                <a:xfrm>
                  <a:off x="2258" y="403"/>
                  <a:ext cx="35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i="1" dirty="0">
                    <a:latin typeface="+mn-lt"/>
                  </a:endParaRPr>
                </a:p>
                <a:p>
                  <a:r>
                    <a:rPr lang="en-US" altLang="zh-CN" b="1" i="1" dirty="0" smtClean="0">
                      <a:latin typeface="+mn-lt"/>
                    </a:rPr>
                    <a:t>F/16</a:t>
                  </a:r>
                  <a:endParaRPr lang="en-US" altLang="zh-CN" i="1" dirty="0">
                    <a:latin typeface="+mn-lt"/>
                  </a:endParaRPr>
                </a:p>
                <a:p>
                  <a:pPr eaLnBrk="0" hangingPunct="0"/>
                  <a:endParaRPr lang="en-US" altLang="zh-CN" i="1" dirty="0">
                    <a:latin typeface="+mn-lt"/>
                  </a:endParaRPr>
                </a:p>
              </p:txBody>
            </p:sp>
            <p:sp>
              <p:nvSpPr>
                <p:cNvPr id="28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8" y="403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5" name="Group 32"/>
              <p:cNvGrpSpPr>
                <a:grpSpLocks/>
              </p:cNvGrpSpPr>
              <p:nvPr/>
            </p:nvGrpSpPr>
            <p:grpSpPr bwMode="auto">
              <a:xfrm>
                <a:off x="2556" y="403"/>
                <a:ext cx="350" cy="374"/>
                <a:chOff x="2556" y="403"/>
                <a:chExt cx="350" cy="374"/>
              </a:xfrm>
            </p:grpSpPr>
            <p:sp>
              <p:nvSpPr>
                <p:cNvPr id="25" name="Rectangle 33"/>
                <p:cNvSpPr>
                  <a:spLocks noChangeArrowheads="1"/>
                </p:cNvSpPr>
                <p:nvPr/>
              </p:nvSpPr>
              <p:spPr bwMode="auto">
                <a:xfrm>
                  <a:off x="2556" y="403"/>
                  <a:ext cx="35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i="1" dirty="0">
                    <a:latin typeface="+mn-lt"/>
                  </a:endParaRPr>
                </a:p>
                <a:p>
                  <a:r>
                    <a:rPr lang="en-US" altLang="zh-CN" b="1" i="1" dirty="0" smtClean="0">
                      <a:latin typeface="+mn-lt"/>
                    </a:rPr>
                    <a:t>F/22</a:t>
                  </a:r>
                  <a:endParaRPr lang="en-US" altLang="zh-CN" i="1" dirty="0">
                    <a:latin typeface="+mn-lt"/>
                  </a:endParaRPr>
                </a:p>
                <a:p>
                  <a:pPr eaLnBrk="0" hangingPunct="0"/>
                  <a:endParaRPr lang="en-US" altLang="zh-CN" i="1" dirty="0">
                    <a:latin typeface="+mn-lt"/>
                  </a:endParaRPr>
                </a:p>
              </p:txBody>
            </p:sp>
            <p:sp>
              <p:nvSpPr>
                <p:cNvPr id="26" name="Rectangle 34"/>
                <p:cNvSpPr>
                  <a:spLocks noChangeArrowheads="1"/>
                </p:cNvSpPr>
                <p:nvPr/>
              </p:nvSpPr>
              <p:spPr bwMode="auto">
                <a:xfrm>
                  <a:off x="2556" y="403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6" name="Group 35"/>
              <p:cNvGrpSpPr>
                <a:grpSpLocks/>
              </p:cNvGrpSpPr>
              <p:nvPr/>
            </p:nvGrpSpPr>
            <p:grpSpPr bwMode="auto">
              <a:xfrm>
                <a:off x="2854" y="403"/>
                <a:ext cx="350" cy="374"/>
                <a:chOff x="2854" y="403"/>
                <a:chExt cx="350" cy="374"/>
              </a:xfrm>
            </p:grpSpPr>
            <p:sp>
              <p:nvSpPr>
                <p:cNvPr id="23" name="Rectangle 36"/>
                <p:cNvSpPr>
                  <a:spLocks noChangeArrowheads="1"/>
                </p:cNvSpPr>
                <p:nvPr/>
              </p:nvSpPr>
              <p:spPr bwMode="auto">
                <a:xfrm>
                  <a:off x="2854" y="403"/>
                  <a:ext cx="35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i="1" dirty="0">
                    <a:latin typeface="+mn-lt"/>
                  </a:endParaRPr>
                </a:p>
                <a:p>
                  <a:r>
                    <a:rPr lang="en-US" altLang="zh-CN" b="1" i="1" dirty="0" smtClean="0">
                      <a:latin typeface="+mn-lt"/>
                    </a:rPr>
                    <a:t>F/32</a:t>
                  </a:r>
                  <a:endParaRPr lang="en-US" altLang="zh-CN" i="1" dirty="0">
                    <a:latin typeface="+mn-lt"/>
                  </a:endParaRPr>
                </a:p>
                <a:p>
                  <a:pPr eaLnBrk="0" hangingPunct="0"/>
                  <a:endParaRPr lang="en-US" altLang="zh-CN" i="1" dirty="0">
                    <a:latin typeface="+mn-lt"/>
                  </a:endParaRPr>
                </a:p>
              </p:txBody>
            </p:sp>
            <p:sp>
              <p:nvSpPr>
                <p:cNvPr id="24" name="Rectangle 37"/>
                <p:cNvSpPr>
                  <a:spLocks noChangeArrowheads="1"/>
                </p:cNvSpPr>
                <p:nvPr/>
              </p:nvSpPr>
              <p:spPr bwMode="auto">
                <a:xfrm>
                  <a:off x="2854" y="403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7" name="Group 38"/>
              <p:cNvGrpSpPr>
                <a:grpSpLocks/>
              </p:cNvGrpSpPr>
              <p:nvPr/>
            </p:nvGrpSpPr>
            <p:grpSpPr bwMode="auto">
              <a:xfrm>
                <a:off x="3152" y="403"/>
                <a:ext cx="350" cy="374"/>
                <a:chOff x="3152" y="403"/>
                <a:chExt cx="350" cy="374"/>
              </a:xfrm>
            </p:grpSpPr>
            <p:sp>
              <p:nvSpPr>
                <p:cNvPr id="21" name="Rectangle 39"/>
                <p:cNvSpPr>
                  <a:spLocks noChangeArrowheads="1"/>
                </p:cNvSpPr>
                <p:nvPr/>
              </p:nvSpPr>
              <p:spPr bwMode="auto">
                <a:xfrm>
                  <a:off x="3152" y="403"/>
                  <a:ext cx="35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i="1" dirty="0">
                    <a:latin typeface="+mn-lt"/>
                  </a:endParaRPr>
                </a:p>
                <a:p>
                  <a:r>
                    <a:rPr lang="en-US" altLang="zh-CN" b="1" i="1" dirty="0" smtClean="0">
                      <a:latin typeface="+mn-lt"/>
                    </a:rPr>
                    <a:t>F/45</a:t>
                  </a:r>
                  <a:endParaRPr lang="en-US" altLang="zh-CN" i="1" dirty="0">
                    <a:latin typeface="+mn-lt"/>
                  </a:endParaRPr>
                </a:p>
                <a:p>
                  <a:pPr eaLnBrk="0" hangingPunct="0"/>
                  <a:endParaRPr lang="en-US" altLang="zh-CN" i="1" dirty="0">
                    <a:latin typeface="+mn-lt"/>
                  </a:endParaRPr>
                </a:p>
              </p:txBody>
            </p:sp>
            <p:sp>
              <p:nvSpPr>
                <p:cNvPr id="22" name="Rectangle 40"/>
                <p:cNvSpPr>
                  <a:spLocks noChangeArrowheads="1"/>
                </p:cNvSpPr>
                <p:nvPr/>
              </p:nvSpPr>
              <p:spPr bwMode="auto">
                <a:xfrm>
                  <a:off x="3152" y="403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grpSp>
            <p:nvGrpSpPr>
              <p:cNvPr id="18" name="Group 41"/>
              <p:cNvGrpSpPr>
                <a:grpSpLocks/>
              </p:cNvGrpSpPr>
              <p:nvPr/>
            </p:nvGrpSpPr>
            <p:grpSpPr bwMode="auto">
              <a:xfrm>
                <a:off x="3450" y="403"/>
                <a:ext cx="350" cy="374"/>
                <a:chOff x="3450" y="403"/>
                <a:chExt cx="350" cy="374"/>
              </a:xfrm>
            </p:grpSpPr>
            <p:sp>
              <p:nvSpPr>
                <p:cNvPr id="19" name="Rectangle 42"/>
                <p:cNvSpPr>
                  <a:spLocks noChangeArrowheads="1"/>
                </p:cNvSpPr>
                <p:nvPr/>
              </p:nvSpPr>
              <p:spPr bwMode="auto">
                <a:xfrm>
                  <a:off x="3450" y="403"/>
                  <a:ext cx="35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 altLang="zh-CN" b="1" i="1" dirty="0">
                    <a:latin typeface="+mn-lt"/>
                  </a:endParaRPr>
                </a:p>
                <a:p>
                  <a:r>
                    <a:rPr lang="en-US" altLang="zh-CN" b="1" i="1" dirty="0" smtClean="0">
                      <a:latin typeface="+mn-lt"/>
                    </a:rPr>
                    <a:t>F/64</a:t>
                  </a:r>
                  <a:endParaRPr lang="en-US" altLang="zh-CN" i="1" dirty="0">
                    <a:latin typeface="+mn-lt"/>
                  </a:endParaRPr>
                </a:p>
                <a:p>
                  <a:pPr eaLnBrk="0" hangingPunct="0"/>
                  <a:endParaRPr lang="en-US" altLang="zh-CN" i="1" dirty="0">
                    <a:latin typeface="+mn-lt"/>
                  </a:endParaRPr>
                </a:p>
              </p:txBody>
            </p:sp>
            <p:sp>
              <p:nvSpPr>
                <p:cNvPr id="20" name="Rectangle 43"/>
                <p:cNvSpPr>
                  <a:spLocks noChangeArrowheads="1"/>
                </p:cNvSpPr>
                <p:nvPr/>
              </p:nvSpPr>
              <p:spPr bwMode="auto">
                <a:xfrm>
                  <a:off x="3450" y="403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</p:grpSp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432" y="672"/>
              <a:ext cx="4992" cy="62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</p:grpSp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5192034"/>
              </p:ext>
            </p:extLst>
          </p:nvPr>
        </p:nvGraphicFramePr>
        <p:xfrm>
          <a:off x="2023679" y="754383"/>
          <a:ext cx="349250" cy="604838"/>
        </p:xfrm>
        <a:graphic>
          <a:graphicData uri="http://schemas.openxmlformats.org/presentationml/2006/ole">
            <p:oleObj spid="_x0000_s303151" name="Equation" r:id="rId5" imgW="215640" imgH="393480" progId="">
              <p:embed/>
            </p:oleObj>
          </a:graphicData>
        </a:graphic>
      </p:graphicFrame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70508" y="856747"/>
            <a:ext cx="759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光阑指数 </a:t>
            </a:r>
            <a:r>
              <a:rPr lang="en-US" altLang="zh-CN" sz="2000" b="1" i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F</a:t>
            </a:r>
            <a:r>
              <a:rPr lang="en-US" altLang="zh-CN" sz="2000" b="1" dirty="0" smtClean="0">
                <a:solidFill>
                  <a:srgbClr val="000099"/>
                </a:solidFill>
                <a:latin typeface="+mn-lt"/>
                <a:ea typeface="幼圆" pitchFamily="49" charset="-122"/>
              </a:rPr>
              <a:t>=</a:t>
            </a:r>
            <a:r>
              <a:rPr lang="zh-CN" altLang="en-US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    ：</a:t>
            </a:r>
            <a:r>
              <a:rPr lang="zh-CN" alt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焦距</a:t>
            </a:r>
            <a:r>
              <a:rPr 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与</a:t>
            </a:r>
            <a:r>
              <a:rPr lang="zh-CN" altLang="zh-CN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入瞳直径</a:t>
            </a:r>
            <a:r>
              <a:rPr lang="zh-CN" sz="2000" b="1" dirty="0" smtClean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之</a:t>
            </a:r>
            <a:r>
              <a:rPr lang="zh-CN" sz="2000" b="1" dirty="0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比。</a:t>
            </a:r>
          </a:p>
        </p:txBody>
      </p:sp>
    </p:spTree>
    <p:extLst>
      <p:ext uri="{BB962C8B-B14F-4D97-AF65-F5344CB8AC3E}">
        <p14:creationId xmlns:p14="http://schemas.microsoft.com/office/powerpoint/2010/main" xmlns="" val="24940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827584" y="997698"/>
            <a:ext cx="770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★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孔径光阑在</a:t>
            </a: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A′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对</a:t>
            </a:r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轴上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物点光束的限制作用相同</a:t>
            </a:r>
          </a:p>
        </p:txBody>
      </p:sp>
      <p:pic>
        <p:nvPicPr>
          <p:cNvPr id="3" name="Picture 7" descr="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499" y="1881748"/>
            <a:ext cx="78390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184399" y="5626661"/>
            <a:ext cx="468630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孔径光阑对轴上物点光束的限制</a:t>
            </a:r>
          </a:p>
        </p:txBody>
      </p:sp>
    </p:spTree>
    <p:extLst>
      <p:ext uri="{BB962C8B-B14F-4D97-AF65-F5344CB8AC3E}">
        <p14:creationId xmlns:p14="http://schemas.microsoft.com/office/powerpoint/2010/main" xmlns="" val="2494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918107" y="764704"/>
            <a:ext cx="770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latin typeface="幼圆" pitchFamily="49" charset="-122"/>
                <a:ea typeface="幼圆" pitchFamily="49" charset="-122"/>
              </a:rPr>
              <a:t>★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孔径光阑在</a:t>
            </a: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A′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对</a:t>
            </a:r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轴外</a:t>
            </a:r>
            <a:r>
              <a:rPr lang="zh-CN" altLang="en-US" sz="2400" b="1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物点光束的限制作用不同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1" y="1676400"/>
            <a:ext cx="731361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5256213" y="1963738"/>
            <a:ext cx="0" cy="1008062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256213" y="3548063"/>
            <a:ext cx="0" cy="1008062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704851" y="2601913"/>
            <a:ext cx="1871662" cy="7207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863601" y="4186238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90801" y="2601913"/>
            <a:ext cx="4176712" cy="4318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879726" y="3033713"/>
            <a:ext cx="3887787" cy="11525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6796088" y="3033713"/>
            <a:ext cx="0" cy="2174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447926" y="3033713"/>
            <a:ext cx="4319587" cy="5048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74676" y="3538538"/>
            <a:ext cx="1871662" cy="720725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2519363" y="2890838"/>
            <a:ext cx="4248150" cy="142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47701" y="2889250"/>
            <a:ext cx="1871662" cy="7207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2806701" y="3033713"/>
            <a:ext cx="3960812" cy="12969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935038" y="4330700"/>
            <a:ext cx="1871663" cy="7207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2519363" y="3033713"/>
            <a:ext cx="4248150" cy="7207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719138" y="3754438"/>
            <a:ext cx="1871663" cy="7207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950914" y="5775121"/>
            <a:ext cx="7010399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孔径光阑位置移动，对轴外成像光束有明显影响。</a:t>
            </a:r>
          </a:p>
        </p:txBody>
      </p:sp>
    </p:spTree>
    <p:extLst>
      <p:ext uri="{BB962C8B-B14F-4D97-AF65-F5344CB8AC3E}">
        <p14:creationId xmlns:p14="http://schemas.microsoft.com/office/powerpoint/2010/main" xmlns="" val="2494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zh自制">
  <a:themeElements>
    <a:clrScheme name="huzh自制 1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9933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5C"/>
      </a:accent6>
      <a:hlink>
        <a:srgbClr val="0000FF"/>
      </a:hlink>
      <a:folHlink>
        <a:srgbClr val="009999"/>
      </a:folHlink>
    </a:clrScheme>
    <a:fontScheme name="huzh自制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zh自制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3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4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5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6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7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zh自制 9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0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FF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9933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005C"/>
        </a:accent6>
        <a:hlink>
          <a:srgbClr val="00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52398</TotalTime>
  <Words>737</Words>
  <Application>Microsoft Office PowerPoint</Application>
  <PresentationFormat>全屏显示(4:3)</PresentationFormat>
  <Paragraphs>157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幼圆</vt:lpstr>
      <vt:lpstr>Times New Roman</vt:lpstr>
      <vt:lpstr>楷体_GB2312</vt:lpstr>
      <vt:lpstr>Wingdings</vt:lpstr>
      <vt:lpstr>华文行楷</vt:lpstr>
      <vt:lpstr>huzh自制</vt:lpstr>
      <vt:lpstr>Equation</vt:lpstr>
      <vt:lpstr>公式</vt:lpstr>
      <vt:lpstr>幻灯片 1</vt:lpstr>
      <vt:lpstr>测  试</vt:lpstr>
      <vt:lpstr>目 录   Contents</vt:lpstr>
      <vt:lpstr>照相系统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渐晕光阑</vt:lpstr>
      <vt:lpstr>幻灯片 13</vt:lpstr>
      <vt:lpstr>目 录   Contents</vt:lpstr>
      <vt:lpstr>幻灯片 15</vt:lpstr>
      <vt:lpstr>幻灯片 16</vt:lpstr>
      <vt:lpstr>望远镜系统简化图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目 录   Contents</vt:lpstr>
      <vt:lpstr>测  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几何光学基本定律与成像概念</dc:title>
  <dc:creator>dell</dc:creator>
  <cp:lastModifiedBy>admin</cp:lastModifiedBy>
  <cp:revision>1664</cp:revision>
  <cp:lastPrinted>2015-04-22T14:41:45Z</cp:lastPrinted>
  <dcterms:created xsi:type="dcterms:W3CDTF">2002-06-10T15:44:58Z</dcterms:created>
  <dcterms:modified xsi:type="dcterms:W3CDTF">2016-04-20T00:04:58Z</dcterms:modified>
</cp:coreProperties>
</file>