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494" r:id="rId3"/>
    <p:sldId id="869" r:id="rId4"/>
    <p:sldId id="859" r:id="rId5"/>
    <p:sldId id="868" r:id="rId6"/>
    <p:sldId id="870" r:id="rId7"/>
    <p:sldId id="858" r:id="rId8"/>
    <p:sldId id="860" r:id="rId9"/>
    <p:sldId id="845" r:id="rId10"/>
    <p:sldId id="862" r:id="rId11"/>
    <p:sldId id="861" r:id="rId12"/>
    <p:sldId id="847" r:id="rId13"/>
    <p:sldId id="863" r:id="rId14"/>
    <p:sldId id="848" r:id="rId15"/>
    <p:sldId id="849" r:id="rId16"/>
    <p:sldId id="871" r:id="rId17"/>
    <p:sldId id="864" r:id="rId18"/>
    <p:sldId id="866" r:id="rId19"/>
    <p:sldId id="850" r:id="rId20"/>
    <p:sldId id="865" r:id="rId21"/>
    <p:sldId id="867" r:id="rId22"/>
    <p:sldId id="851" r:id="rId23"/>
    <p:sldId id="852" r:id="rId24"/>
    <p:sldId id="872" r:id="rId25"/>
    <p:sldId id="875" r:id="rId26"/>
    <p:sldId id="873" r:id="rId27"/>
    <p:sldId id="874" r:id="rId28"/>
    <p:sldId id="823" r:id="rId29"/>
  </p:sldIdLst>
  <p:sldSz cx="9144000" cy="6858000" type="screen4x3"/>
  <p:notesSz cx="6761163" cy="9942513"/>
  <p:embeddedFontLst>
    <p:embeddedFont>
      <p:font typeface="楷体_GB2312" panose="02010600030101010101" charset="-122"/>
      <p:regular r:id="rId32"/>
    </p:embeddedFont>
    <p:embeddedFont>
      <p:font typeface="幼圆" panose="02010509060101010101" pitchFamily="49" charset="-122"/>
      <p:regular r:id="rId33"/>
    </p:embeddedFont>
    <p:embeddedFont>
      <p:font typeface="黑体" panose="02010609060101010101" pitchFamily="49" charset="-122"/>
      <p:regular r:id="rId34"/>
    </p:embeddedFont>
    <p:embeddedFont>
      <p:font typeface="华文行楷" panose="02010800040101010101" pitchFamily="2" charset="-122"/>
      <p:regular r:id="rId3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00C8"/>
    <a:srgbClr val="008000"/>
    <a:srgbClr val="C8C5FF"/>
    <a:srgbClr val="14AC43"/>
    <a:srgbClr val="0049C0"/>
    <a:srgbClr val="001B48"/>
    <a:srgbClr val="002B70"/>
    <a:srgbClr val="0064FF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1" autoAdjust="0"/>
    <p:restoredTop sz="95447" autoAdjust="0"/>
  </p:normalViewPr>
  <p:slideViewPr>
    <p:cSldViewPr>
      <p:cViewPr varScale="1">
        <p:scale>
          <a:sx n="115" d="100"/>
          <a:sy n="115" d="100"/>
        </p:scale>
        <p:origin x="8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70" y="-96"/>
      </p:cViewPr>
      <p:guideLst>
        <p:guide orient="horz" pos="3132"/>
        <p:guide pos="213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1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E82D5614-D39B-4B99-853C-A91C559F0C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725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87353EA9-CE78-461F-A9AB-4A1A8E570A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011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D97B5-74A2-4D31-84A4-1744B6D59277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A0ADC-49E1-4A85-B905-920D99B2D01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489" y="4722694"/>
            <a:ext cx="4958186" cy="4474131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427" name="Picture 1027" descr="新主楼2"/>
          <p:cNvPicPr>
            <a:picLocks noChangeAspect="1" noChangeArrowheads="1"/>
          </p:cNvPicPr>
          <p:nvPr userDrawn="1"/>
        </p:nvPicPr>
        <p:blipFill>
          <a:blip r:embed="rId2">
            <a:lum bright="42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14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日期</a:t>
            </a:r>
          </a:p>
        </p:txBody>
      </p:sp>
      <p:sp>
        <p:nvSpPr>
          <p:cNvPr id="38814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8142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47CEDE-4CDA-4B30-9A52-A8911FA246CC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999424" name="Picture 1024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9425" name="Picture 1025" descr="Beihang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9426" name="Text Box 1026"/>
          <p:cNvSpPr txBox="1">
            <a:spLocks noChangeArrowheads="1"/>
          </p:cNvSpPr>
          <p:nvPr userDrawn="1"/>
        </p:nvSpPr>
        <p:spPr bwMode="auto">
          <a:xfrm>
            <a:off x="4751388" y="188913"/>
            <a:ext cx="4214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-9316" y="981074"/>
            <a:ext cx="9144000" cy="5876925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026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16" y="6633187"/>
            <a:ext cx="9162124" cy="2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8DA99-09EC-4B55-A88F-31727EEDA1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4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20713"/>
            <a:ext cx="2185988" cy="55102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5900" y="620713"/>
            <a:ext cx="6410325" cy="5510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2EAE6-772F-4044-A720-A7B2F83734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94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219200"/>
            <a:ext cx="43434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3434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232AF-8DE8-4637-8154-C15596BCFE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2670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75B14-82A4-4585-9897-479A351494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0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902A9-225C-4782-B00D-CEEDB11552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6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DB501-6FD5-490A-AA11-D000FB0F3B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02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3D038-ABD9-4B28-81C2-BB332DD05E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6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9FAA8-CA5C-4897-A6E8-A48A2EECC5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09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6CCBF-49F6-4FAE-893B-0B71D15B3E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4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6EE47-0D54-4D67-870E-FB373A1CB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4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61C4E-A83A-4BFA-833A-E443C41E72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5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858" name="Picture 1026" descr="Beihang-logo-尾部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0"/>
            <a:ext cx="66960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620713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71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6363"/>
            <a:ext cx="82296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71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372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charset="-122"/>
              </a:defRPr>
            </a:lvl1pPr>
          </a:lstStyle>
          <a:p>
            <a:fld id="{7320F960-5C4B-425C-8C3B-2B5089A99B6B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633859" name="Picture 1027" descr="Beihang-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618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26" descr="Beihang-logo-尾部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9" y="6615509"/>
            <a:ext cx="91472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6"/>
        </a:buBlip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7"/>
        </a:buBlip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9"/>
        </a:buBlip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9"/>
        </a:buBlip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9"/>
        </a:buBlip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9"/>
        </a:buBlip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9"/>
        </a:buBlip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5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6.e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67.png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6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7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82.wmf"/><Relationship Id="rId26" Type="http://schemas.openxmlformats.org/officeDocument/2006/relationships/image" Target="../media/image86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85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80.wmf"/><Relationship Id="rId22" Type="http://schemas.openxmlformats.org/officeDocument/2006/relationships/image" Target="../media/image84.wmf"/><Relationship Id="rId27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e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5.wmf"/><Relationship Id="rId5" Type="http://schemas.openxmlformats.org/officeDocument/2006/relationships/image" Target="../media/image26.pn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22.wmf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2.png"/><Relationship Id="rId4" Type="http://schemas.openxmlformats.org/officeDocument/2006/relationships/image" Target="../media/image27.wmf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15516" y="1808820"/>
            <a:ext cx="8640960" cy="14700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第一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章  几何光学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的基本定理与成像概念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accent6"/>
                </a:solidFill>
                <a:latin typeface="Arial" charset="0"/>
              </a:rPr>
              <a:t>Chapter 1 </a:t>
            </a:r>
            <a:r>
              <a:rPr lang="en-US" altLang="zh-CN" sz="2800" dirty="0" smtClean="0">
                <a:solidFill>
                  <a:schemeClr val="accent6"/>
                </a:solidFill>
                <a:latin typeface="Arial" charset="0"/>
              </a:rPr>
              <a:t>Basic </a:t>
            </a:r>
            <a:r>
              <a:rPr lang="en-US" altLang="zh-CN" sz="2800" dirty="0">
                <a:solidFill>
                  <a:schemeClr val="accent6"/>
                </a:solidFill>
                <a:latin typeface="Arial" charset="0"/>
              </a:rPr>
              <a:t>Principles of </a:t>
            </a:r>
            <a:r>
              <a:rPr lang="en-US" altLang="zh-CN" sz="2800" dirty="0" smtClean="0">
                <a:solidFill>
                  <a:schemeClr val="accent6"/>
                </a:solidFill>
                <a:latin typeface="Arial" charset="0"/>
              </a:rPr>
              <a:t>Geometrical </a:t>
            </a:r>
          </a:p>
          <a:p>
            <a:pPr>
              <a:lnSpc>
                <a:spcPct val="125000"/>
              </a:lnSpc>
            </a:pPr>
            <a:r>
              <a:rPr lang="en-US" altLang="zh-CN" sz="2800" dirty="0" smtClean="0">
                <a:solidFill>
                  <a:schemeClr val="accent6"/>
                </a:solidFill>
                <a:latin typeface="Arial" charset="0"/>
              </a:rPr>
              <a:t>and </a:t>
            </a:r>
            <a:r>
              <a:rPr lang="en-US" altLang="zh-CN" sz="2800" dirty="0">
                <a:solidFill>
                  <a:schemeClr val="accent6"/>
                </a:solidFill>
                <a:latin typeface="Arial" charset="0"/>
              </a:rPr>
              <a:t>Image </a:t>
            </a:r>
            <a:r>
              <a:rPr lang="en-US" altLang="zh-CN" sz="2800" dirty="0" smtClean="0">
                <a:solidFill>
                  <a:schemeClr val="accent6"/>
                </a:solidFill>
                <a:latin typeface="Arial" charset="0"/>
              </a:rPr>
              <a:t>Concept 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冯丽爽 </a:t>
            </a:r>
            <a:r>
              <a:rPr 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博士 </a:t>
            </a:r>
            <a:endParaRPr lang="en-US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仪器科学与光电工程学院光电工程系</a:t>
            </a:r>
            <a:endParaRPr lang="en-US" altLang="zh-CN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北京航空航天大学</a:t>
            </a:r>
            <a:endParaRPr lang="en-US" altLang="zh-CN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endParaRPr lang="en-US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7964" y="6639163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2014</a:t>
            </a:r>
            <a:r>
              <a:rPr lang="zh-CN" altLang="en-US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年春</a:t>
            </a:r>
            <a:endParaRPr lang="zh-CN" altLang="en-US" sz="1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advTm="2634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05115" y="1340768"/>
            <a:ext cx="7905448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轴向放大率</a:t>
            </a:r>
            <a:r>
              <a:rPr lang="zh-CN" altLang="en-US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：</a:t>
            </a:r>
            <a:endParaRPr lang="en-US" altLang="zh-CN" sz="2800" b="1" dirty="0" smtClean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spcBef>
                <a:spcPts val="1200"/>
              </a:spcBef>
            </a:pPr>
            <a:r>
              <a:rPr kumimoji="1"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平均轴向放大率</a:t>
            </a:r>
            <a:endParaRPr kumimoji="1" lang="en-US" altLang="zh-CN" sz="24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405115" y="53796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四</a:t>
            </a: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、单个折射球面成像的</a:t>
            </a: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放大率</a:t>
            </a:r>
            <a:endParaRPr lang="en-US" altLang="zh-CN" sz="3200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135303"/>
              </p:ext>
            </p:extLst>
          </p:nvPr>
        </p:nvGraphicFramePr>
        <p:xfrm>
          <a:off x="1043609" y="2564904"/>
          <a:ext cx="2232248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1" name="Equation" r:id="rId3" imgW="736560" imgH="888840" progId="Equation.DSMT4">
                  <p:embed/>
                </p:oleObj>
              </mc:Choice>
              <mc:Fallback>
                <p:oleObj name="Equation" r:id="rId3" imgW="7365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9" y="2564904"/>
                        <a:ext cx="2232248" cy="1709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2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auto">
          <a:xfrm>
            <a:off x="405115" y="53796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四</a:t>
            </a: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、单个折射球面成像的</a:t>
            </a: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放大率</a:t>
            </a:r>
            <a:endParaRPr lang="en-US" altLang="zh-CN" sz="3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7104" y="1376772"/>
            <a:ext cx="7772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、角放大率 </a:t>
            </a:r>
            <a:r>
              <a:rPr lang="en-US" altLang="zh-CN" sz="2400" b="1" dirty="0" smtClean="0">
                <a:solidFill>
                  <a:srgbClr val="92D050"/>
                </a:solidFill>
                <a:latin typeface="+mn-lt"/>
              </a:rPr>
              <a:t>Angular </a:t>
            </a:r>
            <a:r>
              <a:rPr lang="en-US" altLang="zh-CN" sz="2400" b="1" dirty="0">
                <a:solidFill>
                  <a:srgbClr val="92D050"/>
                </a:solidFill>
                <a:latin typeface="+mn-lt"/>
              </a:rPr>
              <a:t>Magnification </a:t>
            </a:r>
            <a:r>
              <a:rPr lang="zh-CN" altLang="en-US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：</a:t>
            </a:r>
            <a:endParaRPr lang="en-US" altLang="zh-CN" sz="2800" b="1" dirty="0" smtClean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   一对</a:t>
            </a:r>
            <a:r>
              <a:rPr kumimoji="1"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共轭光线与光轴的夹角的</a:t>
            </a:r>
            <a:r>
              <a:rPr kumimoji="1" lang="zh-CN" altLang="en-US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比值。 </a:t>
            </a:r>
            <a:endParaRPr kumimoji="1" lang="zh-CN" altLang="en-US" sz="24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lum bright="-6000" contras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6" b="38148"/>
          <a:stretch>
            <a:fillRect/>
          </a:stretch>
        </p:blipFill>
        <p:spPr bwMode="auto">
          <a:xfrm>
            <a:off x="3615194" y="2780928"/>
            <a:ext cx="4984750" cy="2414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47564" y="4869160"/>
            <a:ext cx="7772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结论</a:t>
            </a:r>
            <a:r>
              <a:rPr kumimoji="1"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（</a:t>
            </a:r>
            <a:r>
              <a:rPr kumimoji="1" lang="en-US" altLang="zh-CN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1</a:t>
            </a:r>
            <a:r>
              <a:rPr kumimoji="1" lang="zh-CN" altLang="en-US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）角放大率表示折射球面将光束变宽或变细的能力</a:t>
            </a:r>
            <a:r>
              <a:rPr kumimoji="1" lang="zh-CN" altLang="el-GR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。</a:t>
            </a:r>
            <a:endParaRPr kumimoji="1" lang="zh-CN" altLang="en-US" sz="22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l-GR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（</a:t>
            </a:r>
            <a:r>
              <a:rPr kumimoji="1" lang="el-GR" altLang="zh-CN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2</a:t>
            </a:r>
            <a:r>
              <a:rPr kumimoji="1" lang="zh-CN" altLang="el-GR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）</a:t>
            </a:r>
            <a:r>
              <a:rPr kumimoji="1" lang="zh-CN" altLang="en-US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角放大率只与共轭点的位置有关，与光线的孔径角无关。</a:t>
            </a: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05504"/>
              </p:ext>
            </p:extLst>
          </p:nvPr>
        </p:nvGraphicFramePr>
        <p:xfrm>
          <a:off x="755576" y="2888940"/>
          <a:ext cx="235743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0" name="公式" r:id="rId4" imgW="1104840" imgH="419040" progId="Equation.3">
                  <p:embed/>
                </p:oleObj>
              </mc:Choice>
              <mc:Fallback>
                <p:oleObj name="公式" r:id="rId4" imgW="1104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888940"/>
                        <a:ext cx="2357438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8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683568" y="1465021"/>
            <a:ext cx="3160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三者之间关系 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3568" y="3041539"/>
            <a:ext cx="57585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拉格朗日</a:t>
            </a: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赫姆霍兹不变量 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838200" y="4724400"/>
            <a:ext cx="76942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表征了光学系统的性能，是光学系统的重要指标</a:t>
            </a:r>
            <a:r>
              <a:rPr kumimoji="1" lang="zh-CN" altLang="en-US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。</a:t>
            </a:r>
            <a:endParaRPr kumimoji="1" lang="en-US" altLang="zh-CN" sz="24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与阿贝不变式不同，它不仅适用于单个折射面，以后将会看到，它适用于整个光学系统。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endParaRPr kumimoji="1" lang="zh-CN" altLang="en-US" sz="24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845460"/>
              </p:ext>
            </p:extLst>
          </p:nvPr>
        </p:nvGraphicFramePr>
        <p:xfrm>
          <a:off x="3273425" y="2138363"/>
          <a:ext cx="1362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6" name="Equation" r:id="rId3" imgW="545760" imgH="203040" progId="Equation.DSMT4">
                  <p:embed/>
                </p:oleObj>
              </mc:Choice>
              <mc:Fallback>
                <p:oleObj name="Equation" r:id="rId3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2138363"/>
                        <a:ext cx="1362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703516"/>
              </p:ext>
            </p:extLst>
          </p:nvPr>
        </p:nvGraphicFramePr>
        <p:xfrm>
          <a:off x="2915816" y="4005064"/>
          <a:ext cx="2500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7" name="Equation" r:id="rId5" imgW="1002960" imgH="203040" progId="">
                  <p:embed/>
                </p:oleObj>
              </mc:Choice>
              <mc:Fallback>
                <p:oleObj name="Equation" r:id="rId5" imgW="100296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005064"/>
                        <a:ext cx="25003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405115" y="53796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四</a:t>
            </a: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、单个折射球面成像的</a:t>
            </a: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放大率</a:t>
            </a:r>
            <a:endParaRPr lang="en-US" altLang="zh-CN" sz="32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79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683568" y="1465021"/>
            <a:ext cx="3160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三者之间关系 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3568" y="3041539"/>
            <a:ext cx="57585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拉格朗日</a:t>
            </a: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赫姆霍兹不变量 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679096" y="4724400"/>
            <a:ext cx="81262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与</a:t>
            </a: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阿贝不变式不同，它不仅适用于单个折射面，以后将会看到，它适用于整个光学系统。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表征了光学系统的性能，是光学系统的重要指标。</a:t>
            </a:r>
            <a:endParaRPr kumimoji="1" lang="en-US" altLang="zh-CN" sz="24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用于光学系统设计。</a:t>
            </a:r>
            <a:endParaRPr kumimoji="1" lang="zh-CN" altLang="en-US" sz="24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136534"/>
              </p:ext>
            </p:extLst>
          </p:nvPr>
        </p:nvGraphicFramePr>
        <p:xfrm>
          <a:off x="3273425" y="2138363"/>
          <a:ext cx="1362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0" name="Equation" r:id="rId3" imgW="545760" imgH="203040" progId="Equation.DSMT4">
                  <p:embed/>
                </p:oleObj>
              </mc:Choice>
              <mc:Fallback>
                <p:oleObj name="Equation" r:id="rId3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2138363"/>
                        <a:ext cx="1362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48988"/>
              </p:ext>
            </p:extLst>
          </p:nvPr>
        </p:nvGraphicFramePr>
        <p:xfrm>
          <a:off x="2951820" y="3897052"/>
          <a:ext cx="2500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1" name="Equation" r:id="rId5" imgW="1002960" imgH="203040" progId="">
                  <p:embed/>
                </p:oleObj>
              </mc:Choice>
              <mc:Fallback>
                <p:oleObj name="Equation" r:id="rId5" imgW="100296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20" y="3897052"/>
                        <a:ext cx="25003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405115" y="53796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四</a:t>
            </a: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、单个折射球面成像的</a:t>
            </a: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放大率</a:t>
            </a:r>
            <a:endParaRPr lang="en-US" altLang="zh-CN" sz="32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4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55113" y="2384884"/>
            <a:ext cx="7475538" cy="4073525"/>
            <a:chOff x="815" y="1323"/>
            <a:chExt cx="4629" cy="2773"/>
          </a:xfrm>
        </p:grpSpPr>
        <p:pic>
          <p:nvPicPr>
            <p:cNvPr id="174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" t="2528" r="20714" b="22960"/>
            <a:stretch>
              <a:fillRect/>
            </a:stretch>
          </p:blipFill>
          <p:spPr bwMode="auto">
            <a:xfrm>
              <a:off x="815" y="1323"/>
              <a:ext cx="4578" cy="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5" name="Text Box 4"/>
            <p:cNvSpPr txBox="1">
              <a:spLocks noChangeArrowheads="1"/>
            </p:cNvSpPr>
            <p:nvPr/>
          </p:nvSpPr>
          <p:spPr bwMode="auto">
            <a:xfrm>
              <a:off x="4731" y="3605"/>
              <a:ext cx="713" cy="4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200">
                  <a:solidFill>
                    <a:srgbClr val="FF0000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zh-CN"/>
            </a:p>
            <a:p>
              <a:pPr>
                <a:spcBef>
                  <a:spcPct val="50000"/>
                </a:spcBef>
              </a:pPr>
              <a:endParaRPr lang="en-US" altLang="zh-CN"/>
            </a:p>
          </p:txBody>
        </p: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54432" y="632519"/>
            <a:ext cx="48579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延伸思考 </a:t>
            </a:r>
            <a:r>
              <a:rPr lang="zh-CN" altLang="en-US" b="1" dirty="0" smtClean="0">
                <a:latin typeface="宋体" charset="-122"/>
              </a:rPr>
              <a:t>球面反射镜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303033"/>
            <a:ext cx="9062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4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r>
              <a:rPr kumimoji="1" lang="zh-CN" altLang="en-US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球面</a:t>
            </a:r>
            <a:r>
              <a:rPr kumimoji="1"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折射</a:t>
            </a:r>
            <a:r>
              <a:rPr kumimoji="1" lang="zh-CN" altLang="en-US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成像的相关公式</a:t>
            </a:r>
            <a:r>
              <a:rPr kumimoji="1"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中，</a:t>
            </a:r>
            <a:r>
              <a:rPr kumimoji="1" lang="zh-CN" altLang="en-US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令</a:t>
            </a:r>
            <a:endParaRPr kumimoji="1" lang="zh-CN" altLang="en-US" sz="24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021403"/>
              </p:ext>
            </p:extLst>
          </p:nvPr>
        </p:nvGraphicFramePr>
        <p:xfrm>
          <a:off x="5369396" y="1705081"/>
          <a:ext cx="1371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7" name="Equation" r:id="rId4" imgW="685800" imgH="215640" progId="Equation.DSMT4">
                  <p:embed/>
                </p:oleObj>
              </mc:Choice>
              <mc:Fallback>
                <p:oleObj name="Equation" r:id="rId4" imgW="6858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9396" y="1705081"/>
                        <a:ext cx="1371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14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286607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8451" name="Text Box 6"/>
          <p:cNvSpPr txBox="1">
            <a:spLocks noChangeArrowheads="1"/>
          </p:cNvSpPr>
          <p:nvPr/>
        </p:nvSpPr>
        <p:spPr bwMode="auto">
          <a:xfrm>
            <a:off x="822752" y="5157192"/>
            <a:ext cx="7472363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讨论：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  <a:r>
              <a:rPr kumimoji="1" lang="el-GR" altLang="zh-CN" sz="2400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α</a:t>
            </a:r>
            <a:r>
              <a:rPr kumimoji="1" lang="en-US" altLang="zh-CN" sz="2400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&lt; 0</a:t>
            </a:r>
            <a:endParaRPr kumimoji="1" lang="en-US" altLang="zh-CN" sz="24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l-GR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（</a:t>
            </a:r>
            <a:r>
              <a:rPr kumimoji="1" lang="el-GR" altLang="zh-CN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kumimoji="1" lang="zh-CN" altLang="el-GR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  <a:endParaRPr kumimoji="1" lang="zh-CN" altLang="en-US" sz="24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12333"/>
              </p:ext>
            </p:extLst>
          </p:nvPr>
        </p:nvGraphicFramePr>
        <p:xfrm>
          <a:off x="1595438" y="6056945"/>
          <a:ext cx="56848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7" name="Equation" r:id="rId3" imgW="2349360" imgH="215640" progId="Equation.DSMT4">
                  <p:embed/>
                </p:oleObj>
              </mc:Choice>
              <mc:Fallback>
                <p:oleObj name="Equation" r:id="rId3" imgW="2349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6056945"/>
                        <a:ext cx="568483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870445"/>
              </p:ext>
            </p:extLst>
          </p:nvPr>
        </p:nvGraphicFramePr>
        <p:xfrm>
          <a:off x="1619672" y="764704"/>
          <a:ext cx="2474862" cy="82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8" name="Equation" r:id="rId5" imgW="622030" imgH="393529" progId="Equation.DSMT4">
                  <p:embed/>
                </p:oleObj>
              </mc:Choice>
              <mc:Fallback>
                <p:oleObj name="Equation" r:id="rId5" imgW="622030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764704"/>
                        <a:ext cx="2474862" cy="82495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755598"/>
              </p:ext>
            </p:extLst>
          </p:nvPr>
        </p:nvGraphicFramePr>
        <p:xfrm>
          <a:off x="1619672" y="1664804"/>
          <a:ext cx="2484276" cy="82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9" name="Equation" r:id="rId7" imgW="825500" imgH="419100" progId="Equation.DSMT4">
                  <p:embed/>
                </p:oleObj>
              </mc:Choice>
              <mc:Fallback>
                <p:oleObj name="Equation" r:id="rId7" imgW="8255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664804"/>
                        <a:ext cx="2484276" cy="8280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070081"/>
              </p:ext>
            </p:extLst>
          </p:nvPr>
        </p:nvGraphicFramePr>
        <p:xfrm>
          <a:off x="1619250" y="2595178"/>
          <a:ext cx="2319536" cy="86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0" name="Equation" r:id="rId9" imgW="927100" imgH="419100" progId="Equation.DSMT4">
                  <p:embed/>
                </p:oleObj>
              </mc:Choice>
              <mc:Fallback>
                <p:oleObj name="Equation" r:id="rId9" imgW="9271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95178"/>
                        <a:ext cx="2319536" cy="8698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95366"/>
              </p:ext>
            </p:extLst>
          </p:nvPr>
        </p:nvGraphicFramePr>
        <p:xfrm>
          <a:off x="1655676" y="3549014"/>
          <a:ext cx="2556284" cy="852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1" r:id="rId11" imgW="825500" imgH="419100" progId="Equation.3">
                  <p:embed/>
                </p:oleObj>
              </mc:Choice>
              <mc:Fallback>
                <p:oleObj r:id="rId11" imgW="8255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676" y="3549014"/>
                        <a:ext cx="2556284" cy="85209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755312"/>
              </p:ext>
            </p:extLst>
          </p:nvPr>
        </p:nvGraphicFramePr>
        <p:xfrm>
          <a:off x="1655676" y="4518121"/>
          <a:ext cx="2376264" cy="49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2" r:id="rId13" imgW="926698" imgH="203112" progId="Equation.3">
                  <p:embed/>
                </p:oleObj>
              </mc:Choice>
              <mc:Fallback>
                <p:oleObj r:id="rId13" imgW="926698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676" y="4518121"/>
                        <a:ext cx="2376264" cy="49505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93930"/>
              </p:ext>
            </p:extLst>
          </p:nvPr>
        </p:nvGraphicFramePr>
        <p:xfrm>
          <a:off x="969876" y="1088740"/>
          <a:ext cx="1219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3" name="Equation" r:id="rId15" imgW="164885" imgH="215619" progId="Equation.3">
                  <p:embed/>
                </p:oleObj>
              </mc:Choice>
              <mc:Fallback>
                <p:oleObj name="Equation" r:id="rId15" imgW="164885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876" y="1088740"/>
                        <a:ext cx="1219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3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CCBF-49F6-4FAE-893B-0B71D15B3E20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01387" y="620688"/>
            <a:ext cx="8359138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例</a:t>
            </a:r>
            <a:r>
              <a:rPr kumimoji="1"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  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凹面镜的曲率半径为</a:t>
            </a:r>
            <a:r>
              <a:rPr kumimoji="1"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160㎜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，一个高度为</a:t>
            </a:r>
            <a:r>
              <a:rPr kumimoji="1"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20㎜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的物体放在反射镜前</a:t>
            </a:r>
            <a:r>
              <a:rPr kumimoji="1"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100㎜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处，试求像距、像高和垂轴放大率。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03548" y="2066764"/>
            <a:ext cx="678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解  由题意已知，</a:t>
            </a:r>
            <a:r>
              <a:rPr kumimoji="1" lang="en-US" altLang="zh-CN" sz="2000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r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 = -160㎜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</a:t>
            </a:r>
            <a:r>
              <a:rPr kumimoji="1" lang="en-US" altLang="zh-CN" sz="2000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l 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= -100㎜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</a:t>
            </a:r>
            <a:r>
              <a:rPr kumimoji="1" lang="zh-CN" altLang="en-US" sz="11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endParaRPr kumimoji="1" lang="zh-CN" altLang="en-US" sz="24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1942" y="2447764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y 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=20㎜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，代入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式得 </a:t>
            </a:r>
            <a:endParaRPr kumimoji="1" lang="zh-CN" altLang="en-US" sz="20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19608"/>
              </p:ext>
            </p:extLst>
          </p:nvPr>
        </p:nvGraphicFramePr>
        <p:xfrm>
          <a:off x="985838" y="2997200"/>
          <a:ext cx="2063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8" name="Equation" r:id="rId3" imgW="1117440" imgH="393480" progId="Equation.DSMT4">
                  <p:embed/>
                </p:oleObj>
              </mc:Choice>
              <mc:Fallback>
                <p:oleObj name="Equation" r:id="rId3" imgW="1117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997200"/>
                        <a:ext cx="20637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61942" y="3727289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解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得 </a:t>
            </a:r>
            <a:r>
              <a:rPr kumimoji="1" lang="en-US" altLang="zh-CN" sz="2000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l</a:t>
            </a:r>
            <a:r>
              <a:rPr kumimoji="1" lang="en-US" altLang="zh-CN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′ = 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-400㎜</a:t>
            </a:r>
            <a:r>
              <a:rPr kumimoji="1" lang="en-US" altLang="zh-CN" sz="11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endParaRPr kumimoji="1" lang="en-US" altLang="zh-CN" sz="24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384815"/>
              </p:ext>
            </p:extLst>
          </p:nvPr>
        </p:nvGraphicFramePr>
        <p:xfrm>
          <a:off x="873125" y="4200525"/>
          <a:ext cx="24431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9" name="Equation" r:id="rId5" imgW="1726920" imgH="419040" progId="Equation.DSMT4">
                  <p:embed/>
                </p:oleObj>
              </mc:Choice>
              <mc:Fallback>
                <p:oleObj name="Equation" r:id="rId5" imgW="1726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200525"/>
                        <a:ext cx="24431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426122"/>
              </p:ext>
            </p:extLst>
          </p:nvPr>
        </p:nvGraphicFramePr>
        <p:xfrm>
          <a:off x="847725" y="4881563"/>
          <a:ext cx="272256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0" name="Equation" r:id="rId7" imgW="1676160" imgH="203040" progId="Equation.DSMT4">
                  <p:embed/>
                </p:oleObj>
              </mc:Choice>
              <mc:Fallback>
                <p:oleObj name="Equation" r:id="rId7" imgW="1676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881563"/>
                        <a:ext cx="2722563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505142" y="4809964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rgbClr val="000000"/>
                </a:solidFill>
                <a:latin typeface="+mn-lt"/>
                <a:ea typeface="幼圆" pitchFamily="49" charset="-122"/>
              </a:rPr>
              <a:t>㎜</a:t>
            </a:r>
            <a:r>
              <a:rPr kumimoji="1" lang="en-US" altLang="zh-CN" sz="2000" b="1">
                <a:latin typeface="+mn-lt"/>
                <a:ea typeface="幼圆" pitchFamily="49" charset="-122"/>
              </a:rPr>
              <a:t>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838142" y="5267164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垂轴放大率为负值，像为倒立，像距为负值，表示位于反射镜的左侧，为实像。</a:t>
            </a:r>
            <a:r>
              <a:rPr kumimoji="1" lang="zh-CN" altLang="en-US" sz="11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endParaRPr kumimoji="1" lang="zh-CN" altLang="en-US" sz="24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331015"/>
              </p:ext>
            </p:extLst>
          </p:nvPr>
        </p:nvGraphicFramePr>
        <p:xfrm>
          <a:off x="4419542" y="2948058"/>
          <a:ext cx="4225912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1" name="CorelDRAW" r:id="rId9" imgW="2770251" imgH="1389075" progId="CorelDRAW.Graphic.9">
                  <p:embed/>
                </p:oleObj>
              </mc:Choice>
              <mc:Fallback>
                <p:oleObj name="CorelDRAW" r:id="rId9" imgW="2770251" imgH="13890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542" y="2948058"/>
                        <a:ext cx="4225912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5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10" grpId="0"/>
      <p:bldP spid="10" grpId="1"/>
      <p:bldP spid="11" grpId="0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3548" y="1736812"/>
            <a:ext cx="8229600" cy="4754562"/>
          </a:xfrm>
        </p:spPr>
        <p:txBody>
          <a:bodyPr/>
          <a:lstStyle/>
          <a:p>
            <a:pPr lvl="0"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几何光学的基本定律和原理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kern="1200" dirty="0" smtClean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成像</a:t>
            </a: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的基本概念和完善成像</a:t>
            </a:r>
            <a:r>
              <a:rPr lang="zh-CN" altLang="en-US" kern="1200" dirty="0" smtClean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条件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光路计算和近轴光学系统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球面光学成像系统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5516" y="728700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0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Text Box 3"/>
          <p:cNvSpPr txBox="1">
            <a:spLocks noChangeArrowheads="1"/>
          </p:cNvSpPr>
          <p:nvPr/>
        </p:nvSpPr>
        <p:spPr bwMode="auto">
          <a:xfrm>
            <a:off x="497886" y="1772816"/>
            <a:ext cx="752483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共轴球面系统 </a:t>
            </a:r>
            <a:r>
              <a:rPr lang="en-US" altLang="zh-CN" sz="2400" dirty="0" smtClean="0">
                <a:solidFill>
                  <a:srgbClr val="14AC43"/>
                </a:solidFill>
                <a:ea typeface="幼圆" pitchFamily="49" charset="-122"/>
              </a:rPr>
              <a:t>Symmetrical </a:t>
            </a:r>
            <a:r>
              <a:rPr lang="en-US" altLang="zh-CN" sz="2400" dirty="0">
                <a:solidFill>
                  <a:srgbClr val="14AC43"/>
                </a:solidFill>
                <a:ea typeface="幼圆" pitchFamily="49" charset="-122"/>
              </a:rPr>
              <a:t>spherical </a:t>
            </a:r>
            <a:r>
              <a:rPr lang="en-US" altLang="zh-CN" sz="2400" dirty="0" smtClean="0">
                <a:solidFill>
                  <a:srgbClr val="14AC43"/>
                </a:solidFill>
                <a:ea typeface="幼圆" pitchFamily="49" charset="-122"/>
              </a:rPr>
              <a:t>system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绝大多数光学系统是由多个共轴球面组成。</a:t>
            </a:r>
          </a:p>
          <a:p>
            <a:pPr>
              <a:spcBef>
                <a:spcPct val="50000"/>
              </a:spcBef>
            </a:pPr>
            <a:endParaRPr lang="en-US" altLang="zh-CN" sz="2400" dirty="0" smtClean="0">
              <a:solidFill>
                <a:srgbClr val="14AC43"/>
              </a:solidFill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14AC43"/>
                </a:solidFill>
              </a:rPr>
              <a:t> </a:t>
            </a:r>
            <a:endParaRPr lang="zh-CN" altLang="en-US" sz="2400" dirty="0">
              <a:solidFill>
                <a:srgbClr val="14AC43"/>
              </a:solidFill>
            </a:endParaRPr>
          </a:p>
        </p:txBody>
      </p:sp>
      <p:pic>
        <p:nvPicPr>
          <p:cNvPr id="3051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74" y="3140968"/>
            <a:ext cx="6162059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503548" y="800708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第四节 </a:t>
            </a: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球面光学成像</a:t>
            </a: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系统</a:t>
            </a:r>
            <a:r>
              <a:rPr lang="zh-CN" altLang="zh-CN" sz="3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/>
            </a:r>
            <a:br>
              <a:rPr lang="zh-CN" altLang="zh-CN" sz="3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Section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</a:rPr>
              <a:t>4 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Spherical  Optical Imaging system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91580" y="3140968"/>
            <a:ext cx="7812868" cy="277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>
              <a:buFont typeface="Wingdings" pitchFamily="2" charset="2"/>
              <a:buNone/>
            </a:pPr>
            <a:endParaRPr lang="zh-CN" altLang="en-US" sz="2400" u="sng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  <a:cs typeface="楷体_GB2312"/>
            </a:endParaRPr>
          </a:p>
          <a:p>
            <a:pPr marL="609600" indent="-609600">
              <a:buFont typeface="Wingdings" pitchFamily="2" charset="2"/>
              <a:buChar char="q"/>
            </a:pPr>
            <a:r>
              <a:rPr lang="zh-CN" altLang="en-US" sz="2400" u="sng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  <a:cs typeface="楷体_GB2312"/>
              </a:rPr>
              <a:t>共轴球面系统的解：</a:t>
            </a:r>
          </a:p>
          <a:p>
            <a:pPr marL="609600" indent="-609600">
              <a:lnSpc>
                <a:spcPct val="15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  <a:cs typeface="楷体_GB2312"/>
              </a:rPr>
              <a:t>1. </a:t>
            </a:r>
            <a:r>
              <a:rPr lang="zh-CN" altLang="en-US" sz="24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  <a:cs typeface="楷体_GB2312"/>
              </a:rPr>
              <a:t>重复使用单个折射球面的公式（已有）</a:t>
            </a:r>
            <a:r>
              <a:rPr lang="en-US" altLang="zh-CN" sz="24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  <a:cs typeface="楷体_GB2312"/>
              </a:rPr>
              <a:t>;</a:t>
            </a:r>
            <a:endParaRPr lang="zh-CN" altLang="en-US" sz="2400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  <a:cs typeface="楷体_GB2312"/>
            </a:endParaRPr>
          </a:p>
          <a:p>
            <a:pPr marL="609600" indent="-6096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  <a:cs typeface="楷体_GB2312"/>
              </a:rPr>
              <a:t>2.</a:t>
            </a:r>
            <a:r>
              <a:rPr lang="zh-CN" altLang="en-US" sz="24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  <a:cs typeface="楷体_GB2312"/>
              </a:rPr>
              <a:t> 面与面之间的转接（过渡公式）。</a:t>
            </a:r>
            <a:endParaRPr lang="zh-CN" altLang="en-US" sz="2400" u="sng" dirty="0">
              <a:solidFill>
                <a:schemeClr val="tx1"/>
              </a:solidFill>
              <a:latin typeface="幼圆" pitchFamily="49" charset="-122"/>
              <a:ea typeface="幼圆" pitchFamily="49" charset="-12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0256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503548" y="800708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第四节 </a:t>
            </a: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球面光学成像</a:t>
            </a: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系统</a:t>
            </a:r>
            <a:r>
              <a:rPr lang="zh-CN" altLang="zh-CN" sz="3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/>
            </a:r>
            <a:br>
              <a:rPr lang="zh-CN" altLang="zh-CN" sz="3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Section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</a:rPr>
              <a:t>4 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Spherical  Optical Imaging system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5650" y="1881200"/>
            <a:ext cx="7924800" cy="6477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>
              <a:buFont typeface="Wingdings" pitchFamily="2" charset="2"/>
              <a:buNone/>
            </a:pPr>
            <a:r>
              <a:rPr lang="zh-CN" altLang="en-US" sz="24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以两个折射球面组成的透镜为例：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sz="2400" dirty="0">
              <a:ea typeface="楷体_GB2312"/>
              <a:cs typeface="楷体_GB231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19596" y="3985096"/>
            <a:ext cx="67691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2926221" y="2977033"/>
            <a:ext cx="873125" cy="2016125"/>
            <a:chOff x="1775" y="1616"/>
            <a:chExt cx="550" cy="1270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1775" y="1616"/>
              <a:ext cx="136" cy="1270"/>
            </a:xfrm>
            <a:custGeom>
              <a:avLst/>
              <a:gdLst>
                <a:gd name="T0" fmla="*/ 136 w 136"/>
                <a:gd name="T1" fmla="*/ 0 h 1270"/>
                <a:gd name="T2" fmla="*/ 0 w 136"/>
                <a:gd name="T3" fmla="*/ 635 h 1270"/>
                <a:gd name="T4" fmla="*/ 136 w 136"/>
                <a:gd name="T5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1270">
                  <a:moveTo>
                    <a:pt x="136" y="0"/>
                  </a:moveTo>
                  <a:cubicBezTo>
                    <a:pt x="68" y="211"/>
                    <a:pt x="0" y="423"/>
                    <a:pt x="0" y="635"/>
                  </a:cubicBezTo>
                  <a:cubicBezTo>
                    <a:pt x="0" y="847"/>
                    <a:pt x="90" y="1164"/>
                    <a:pt x="136" y="1270"/>
                  </a:cubicBezTo>
                </a:path>
              </a:pathLst>
            </a:custGeom>
            <a:noFill/>
            <a:ln w="22225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 flipH="1">
              <a:off x="2189" y="1616"/>
              <a:ext cx="136" cy="1270"/>
            </a:xfrm>
            <a:custGeom>
              <a:avLst/>
              <a:gdLst>
                <a:gd name="T0" fmla="*/ 136 w 136"/>
                <a:gd name="T1" fmla="*/ 0 h 1270"/>
                <a:gd name="T2" fmla="*/ 0 w 136"/>
                <a:gd name="T3" fmla="*/ 635 h 1270"/>
                <a:gd name="T4" fmla="*/ 136 w 136"/>
                <a:gd name="T5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1270">
                  <a:moveTo>
                    <a:pt x="136" y="0"/>
                  </a:moveTo>
                  <a:cubicBezTo>
                    <a:pt x="68" y="211"/>
                    <a:pt x="0" y="423"/>
                    <a:pt x="0" y="635"/>
                  </a:cubicBezTo>
                  <a:cubicBezTo>
                    <a:pt x="0" y="847"/>
                    <a:pt x="90" y="1164"/>
                    <a:pt x="136" y="1270"/>
                  </a:cubicBezTo>
                </a:path>
              </a:pathLst>
            </a:custGeom>
            <a:noFill/>
            <a:ln w="22225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1927" y="2886"/>
              <a:ext cx="273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927" y="1616"/>
              <a:ext cx="273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 rot="20555735">
            <a:off x="722771" y="3643783"/>
            <a:ext cx="2346325" cy="69850"/>
            <a:chOff x="3334" y="935"/>
            <a:chExt cx="1814" cy="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334" y="935"/>
              <a:ext cx="952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241" y="935"/>
              <a:ext cx="907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3024646" y="3277071"/>
            <a:ext cx="647700" cy="71437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3672346" y="3335808"/>
            <a:ext cx="3522662" cy="644525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18" name="Group 24"/>
          <p:cNvGrpSpPr>
            <a:grpSpLocks/>
          </p:cNvGrpSpPr>
          <p:nvPr/>
        </p:nvGrpSpPr>
        <p:grpSpPr bwMode="auto">
          <a:xfrm rot="22707539">
            <a:off x="3648533" y="3666008"/>
            <a:ext cx="1833563" cy="92075"/>
            <a:chOff x="3334" y="935"/>
            <a:chExt cx="1814" cy="0"/>
          </a:xfrm>
        </p:grpSpPr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3334" y="935"/>
              <a:ext cx="952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4241" y="935"/>
              <a:ext cx="907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" name="Arc 28"/>
          <p:cNvSpPr>
            <a:spLocks/>
          </p:cNvSpPr>
          <p:nvPr/>
        </p:nvSpPr>
        <p:spPr bwMode="auto">
          <a:xfrm rot="6806884" flipH="1">
            <a:off x="1505408" y="3720391"/>
            <a:ext cx="198437" cy="27699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sp>
        <p:nvSpPr>
          <p:cNvPr id="22" name="Arc 29"/>
          <p:cNvSpPr>
            <a:spLocks/>
          </p:cNvSpPr>
          <p:nvPr/>
        </p:nvSpPr>
        <p:spPr bwMode="auto">
          <a:xfrm rot="14793116">
            <a:off x="4778833" y="3737853"/>
            <a:ext cx="198438" cy="27699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sp>
        <p:nvSpPr>
          <p:cNvPr id="23" name="Arc 30"/>
          <p:cNvSpPr>
            <a:spLocks/>
          </p:cNvSpPr>
          <p:nvPr/>
        </p:nvSpPr>
        <p:spPr bwMode="auto">
          <a:xfrm rot="14793116">
            <a:off x="6010733" y="3737853"/>
            <a:ext cx="198438" cy="27699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>
            <a:off x="825958" y="3967633"/>
            <a:ext cx="0" cy="15287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2908758" y="4005733"/>
            <a:ext cx="0" cy="20875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>
            <a:off x="3823158" y="4018433"/>
            <a:ext cx="12700" cy="17097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 flipH="1">
            <a:off x="5431296" y="4031133"/>
            <a:ext cx="4762" cy="14605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7099758" y="4005733"/>
            <a:ext cx="0" cy="20875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805321" y="5280496"/>
            <a:ext cx="2087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812046" y="5640858"/>
            <a:ext cx="3316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2900821" y="6001221"/>
            <a:ext cx="415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>
            <a:off x="2902408" y="5275733"/>
            <a:ext cx="914400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3815221" y="5280496"/>
            <a:ext cx="16113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>
              <a:solidFill>
                <a:srgbClr val="0A00C8"/>
              </a:solidFill>
            </a:endParaRP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1224421" y="4848696"/>
            <a:ext cx="2873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 i="1" dirty="0">
                <a:solidFill>
                  <a:srgbClr val="0A00C8"/>
                </a:solidFill>
                <a:latin typeface="Times New Roman" pitchFamily="18" charset="0"/>
              </a:rPr>
              <a:t>-l</a:t>
            </a:r>
            <a:r>
              <a:rPr lang="en-US" altLang="zh-CN" b="1" i="1" baseline="-25000" dirty="0">
                <a:solidFill>
                  <a:srgbClr val="0A00C8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1774591" y="3671565"/>
            <a:ext cx="5032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 i="1" dirty="0">
                <a:solidFill>
                  <a:srgbClr val="0A00C8"/>
                </a:solidFill>
                <a:latin typeface="Times New Roman" pitchFamily="18" charset="0"/>
              </a:rPr>
              <a:t>-U</a:t>
            </a:r>
            <a:r>
              <a:rPr lang="en-US" altLang="zh-CN" b="1" i="1" baseline="-25000" dirty="0">
                <a:solidFill>
                  <a:srgbClr val="0A00C8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3167521" y="5280496"/>
            <a:ext cx="2873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 i="1">
                <a:solidFill>
                  <a:srgbClr val="0A00C8"/>
                </a:solidFill>
                <a:latin typeface="Times New Roman" pitchFamily="18" charset="0"/>
              </a:rPr>
              <a:t>d</a:t>
            </a:r>
            <a:endParaRPr lang="en-US" altLang="zh-CN" b="1" i="1" baseline="-25000">
              <a:solidFill>
                <a:srgbClr val="0A00C8"/>
              </a:solidFill>
              <a:latin typeface="Times New Roman" pitchFamily="18" charset="0"/>
            </a:endParaRPr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4537534" y="4862521"/>
            <a:ext cx="5048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 i="1" dirty="0" smtClean="0">
                <a:solidFill>
                  <a:srgbClr val="0A00C8"/>
                </a:solidFill>
                <a:latin typeface="Times New Roman" pitchFamily="18" charset="0"/>
              </a:rPr>
              <a:t>l</a:t>
            </a:r>
            <a:r>
              <a:rPr lang="en-US" altLang="zh-CN" b="1" i="1" baseline="-25000" dirty="0" smtClean="0">
                <a:solidFill>
                  <a:srgbClr val="0A00C8"/>
                </a:solidFill>
                <a:latin typeface="Times New Roman" pitchFamily="18" charset="0"/>
              </a:rPr>
              <a:t>2</a:t>
            </a:r>
            <a:r>
              <a:rPr lang="en-US" altLang="zh-CN" b="1" i="1" dirty="0" smtClean="0">
                <a:solidFill>
                  <a:srgbClr val="0A00C8"/>
                </a:solidFill>
                <a:latin typeface="Times New Roman" pitchFamily="18" charset="0"/>
              </a:rPr>
              <a:t>′</a:t>
            </a:r>
            <a:endParaRPr lang="en-US" altLang="zh-CN" b="1" i="1" dirty="0">
              <a:solidFill>
                <a:srgbClr val="0A00C8"/>
              </a:solidFill>
              <a:latin typeface="Times New Roman" pitchFamily="18" charset="0"/>
            </a:endParaRP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5666246" y="5310658"/>
            <a:ext cx="2873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 i="1">
                <a:solidFill>
                  <a:srgbClr val="0A00C8"/>
                </a:solidFill>
                <a:latin typeface="Times New Roman" pitchFamily="18" charset="0"/>
              </a:rPr>
              <a:t>l</a:t>
            </a:r>
            <a:r>
              <a:rPr lang="en-US" altLang="zh-CN" b="1" i="1" baseline="-25000">
                <a:solidFill>
                  <a:srgbClr val="0A00C8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>
            <a:off x="2508056" y="3993501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A00C8"/>
                </a:solidFill>
                <a:latin typeface="Times New Roman" pitchFamily="18" charset="0"/>
              </a:rPr>
              <a:t>O</a:t>
            </a:r>
            <a:r>
              <a:rPr lang="en-US" altLang="zh-CN" sz="2000" b="1" i="1" baseline="-25000" dirty="0">
                <a:solidFill>
                  <a:srgbClr val="0A00C8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3882459" y="4027163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A00C8"/>
                </a:solidFill>
                <a:latin typeface="Times New Roman" pitchFamily="18" charset="0"/>
              </a:rPr>
              <a:t>O</a:t>
            </a:r>
            <a:r>
              <a:rPr lang="en-US" altLang="zh-CN" sz="2000" b="1" i="1" baseline="-25000" dirty="0">
                <a:solidFill>
                  <a:srgbClr val="0A00C8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1" name="Text Box 54"/>
          <p:cNvSpPr txBox="1">
            <a:spLocks noChangeArrowheads="1"/>
          </p:cNvSpPr>
          <p:nvPr/>
        </p:nvSpPr>
        <p:spPr bwMode="auto">
          <a:xfrm>
            <a:off x="4266071" y="3688233"/>
            <a:ext cx="5032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 i="1" dirty="0" smtClean="0">
                <a:solidFill>
                  <a:srgbClr val="0A00C8"/>
                </a:solidFill>
                <a:latin typeface="Times New Roman" pitchFamily="18" charset="0"/>
              </a:rPr>
              <a:t>U</a:t>
            </a:r>
            <a:r>
              <a:rPr lang="en-US" altLang="zh-CN" b="1" i="1" baseline="-25000" dirty="0" smtClean="0">
                <a:solidFill>
                  <a:srgbClr val="0A00C8"/>
                </a:solidFill>
                <a:latin typeface="Times New Roman" pitchFamily="18" charset="0"/>
              </a:rPr>
              <a:t>2</a:t>
            </a:r>
            <a:r>
              <a:rPr lang="en-US" altLang="zh-CN" b="1" i="1" dirty="0" smtClean="0">
                <a:solidFill>
                  <a:srgbClr val="0A00C8"/>
                </a:solidFill>
                <a:latin typeface="Times New Roman" pitchFamily="18" charset="0"/>
              </a:rPr>
              <a:t>′</a:t>
            </a:r>
            <a:endParaRPr lang="en-US" altLang="zh-CN" b="1" i="1" dirty="0">
              <a:solidFill>
                <a:srgbClr val="0A00C8"/>
              </a:solidFill>
              <a:latin typeface="Times New Roman" pitchFamily="18" charset="0"/>
            </a:endParaRPr>
          </a:p>
        </p:txBody>
      </p:sp>
      <p:sp>
        <p:nvSpPr>
          <p:cNvPr id="42" name="Text Box 55"/>
          <p:cNvSpPr txBox="1">
            <a:spLocks noChangeArrowheads="1"/>
          </p:cNvSpPr>
          <p:nvPr/>
        </p:nvSpPr>
        <p:spPr bwMode="auto">
          <a:xfrm>
            <a:off x="5328108" y="3335808"/>
            <a:ext cx="8651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 i="1" dirty="0" smtClean="0">
                <a:solidFill>
                  <a:srgbClr val="0A00C8"/>
                </a:solidFill>
                <a:latin typeface="Times New Roman" pitchFamily="18" charset="0"/>
              </a:rPr>
              <a:t>U</a:t>
            </a:r>
            <a:r>
              <a:rPr lang="en-US" altLang="zh-CN" b="1" i="1" baseline="-25000" dirty="0" smtClean="0">
                <a:solidFill>
                  <a:srgbClr val="0A00C8"/>
                </a:solidFill>
                <a:latin typeface="Times New Roman" pitchFamily="18" charset="0"/>
              </a:rPr>
              <a:t>1</a:t>
            </a:r>
            <a:r>
              <a:rPr lang="en-US" altLang="zh-CN" b="1" i="1" dirty="0" smtClean="0">
                <a:solidFill>
                  <a:srgbClr val="0A00C8"/>
                </a:solidFill>
                <a:latin typeface="Times New Roman" pitchFamily="18" charset="0"/>
              </a:rPr>
              <a:t>′=</a:t>
            </a:r>
            <a:r>
              <a:rPr lang="en-US" altLang="zh-CN" b="1" i="1" dirty="0">
                <a:solidFill>
                  <a:srgbClr val="0A00C8"/>
                </a:solidFill>
                <a:latin typeface="Times New Roman" pitchFamily="18" charset="0"/>
              </a:rPr>
              <a:t>U</a:t>
            </a:r>
            <a:r>
              <a:rPr lang="en-US" altLang="zh-CN" b="1" i="1" baseline="-25000" dirty="0">
                <a:solidFill>
                  <a:srgbClr val="0A00C8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4967746" y="4200996"/>
            <a:ext cx="503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 smtClean="0">
                <a:solidFill>
                  <a:srgbClr val="0A00C8"/>
                </a:solidFill>
                <a:latin typeface="Times New Roman" pitchFamily="18" charset="0"/>
              </a:rPr>
              <a:t>A</a:t>
            </a:r>
            <a:r>
              <a:rPr lang="en-US" altLang="zh-CN" sz="2000" b="1" i="1" baseline="-25000" dirty="0" smtClean="0">
                <a:solidFill>
                  <a:srgbClr val="0A00C8"/>
                </a:solidFill>
                <a:latin typeface="Times New Roman" pitchFamily="18" charset="0"/>
              </a:rPr>
              <a:t>2</a:t>
            </a:r>
            <a:r>
              <a:rPr lang="en-US" altLang="zh-CN" sz="2000" b="1" i="1" dirty="0" smtClean="0">
                <a:solidFill>
                  <a:srgbClr val="0A00C8"/>
                </a:solidFill>
                <a:latin typeface="Times New Roman" pitchFamily="18" charset="0"/>
              </a:rPr>
              <a:t>′</a:t>
            </a:r>
            <a:endParaRPr lang="en-US" altLang="zh-CN" sz="2000" b="1" i="1" dirty="0">
              <a:solidFill>
                <a:srgbClr val="0A00C8"/>
              </a:solidFill>
              <a:latin typeface="Times New Roman" pitchFamily="18" charset="0"/>
            </a:endParaRPr>
          </a:p>
        </p:txBody>
      </p:sp>
      <p:sp>
        <p:nvSpPr>
          <p:cNvPr id="44" name="Text Box 57"/>
          <p:cNvSpPr txBox="1">
            <a:spLocks noChangeArrowheads="1"/>
          </p:cNvSpPr>
          <p:nvPr/>
        </p:nvSpPr>
        <p:spPr bwMode="auto">
          <a:xfrm>
            <a:off x="7153733" y="4139083"/>
            <a:ext cx="982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 smtClean="0">
                <a:solidFill>
                  <a:srgbClr val="0A00C8"/>
                </a:solidFill>
                <a:latin typeface="Times New Roman" pitchFamily="18" charset="0"/>
              </a:rPr>
              <a:t>A</a:t>
            </a:r>
            <a:r>
              <a:rPr lang="en-US" altLang="zh-CN" sz="2000" b="1" i="1" baseline="-25000" dirty="0" smtClean="0">
                <a:solidFill>
                  <a:srgbClr val="0A00C8"/>
                </a:solidFill>
                <a:latin typeface="Times New Roman" pitchFamily="18" charset="0"/>
              </a:rPr>
              <a:t>1</a:t>
            </a:r>
            <a:r>
              <a:rPr lang="en-US" altLang="zh-CN" sz="2000" b="1" i="1" dirty="0" smtClean="0">
                <a:solidFill>
                  <a:srgbClr val="0A00C8"/>
                </a:solidFill>
                <a:latin typeface="Times New Roman" pitchFamily="18" charset="0"/>
              </a:rPr>
              <a:t>′(</a:t>
            </a:r>
            <a:r>
              <a:rPr lang="en-US" altLang="zh-CN" sz="2000" b="1" i="1" dirty="0">
                <a:solidFill>
                  <a:srgbClr val="0A00C8"/>
                </a:solidFill>
                <a:latin typeface="Times New Roman" pitchFamily="18" charset="0"/>
              </a:rPr>
              <a:t>A</a:t>
            </a:r>
            <a:r>
              <a:rPr lang="en-US" altLang="zh-CN" sz="2000" b="1" i="1" baseline="-25000" dirty="0">
                <a:solidFill>
                  <a:srgbClr val="0A00C8"/>
                </a:solidFill>
                <a:latin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rgbClr val="0A00C8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868821" y="4051771"/>
            <a:ext cx="503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>
                <a:solidFill>
                  <a:srgbClr val="0A00C8"/>
                </a:solidFill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0A00C8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4769308" y="5655018"/>
            <a:ext cx="5048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 i="1" dirty="0" smtClean="0">
                <a:solidFill>
                  <a:srgbClr val="0A00C8"/>
                </a:solidFill>
                <a:latin typeface="Times New Roman" pitchFamily="18" charset="0"/>
              </a:rPr>
              <a:t>l</a:t>
            </a:r>
            <a:r>
              <a:rPr lang="en-US" altLang="zh-CN" b="1" i="1" baseline="-25000" dirty="0" smtClean="0">
                <a:solidFill>
                  <a:srgbClr val="0A00C8"/>
                </a:solidFill>
                <a:latin typeface="Times New Roman" pitchFamily="18" charset="0"/>
              </a:rPr>
              <a:t>1</a:t>
            </a:r>
            <a:r>
              <a:rPr lang="en-US" altLang="zh-CN" b="1" i="1" dirty="0" smtClean="0">
                <a:solidFill>
                  <a:srgbClr val="0A00C8"/>
                </a:solidFill>
                <a:latin typeface="Times New Roman" pitchFamily="18" charset="0"/>
              </a:rPr>
              <a:t>′</a:t>
            </a:r>
            <a:endParaRPr lang="en-US" altLang="zh-CN" b="1" i="1" dirty="0">
              <a:solidFill>
                <a:srgbClr val="0A00C8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1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5" grpId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3548" y="1736812"/>
            <a:ext cx="8229600" cy="4754562"/>
          </a:xfrm>
        </p:spPr>
        <p:txBody>
          <a:bodyPr/>
          <a:lstStyle/>
          <a:p>
            <a:pPr lvl="0"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几何光学的基本定律和原理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kern="1200" dirty="0" smtClean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成像</a:t>
            </a: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的基本概念和完善成像</a:t>
            </a:r>
            <a:r>
              <a:rPr lang="zh-CN" altLang="en-US" kern="1200" dirty="0" smtClean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条件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光路计算和近轴光学系统</a:t>
            </a: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 球面光学成像系统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5516" y="728700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364088" y="5815493"/>
            <a:ext cx="2448272" cy="648072"/>
          </a:xfrm>
          <a:prstGeom prst="roundRect">
            <a:avLst/>
          </a:prstGeom>
          <a:solidFill>
            <a:srgbClr val="C8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368721" y="4348652"/>
            <a:ext cx="2340260" cy="1339287"/>
          </a:xfrm>
          <a:prstGeom prst="roundRect">
            <a:avLst/>
          </a:prstGeom>
          <a:solidFill>
            <a:srgbClr val="C8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368721" y="3432934"/>
            <a:ext cx="2340260" cy="648072"/>
          </a:xfrm>
          <a:prstGeom prst="roundRect">
            <a:avLst/>
          </a:prstGeom>
          <a:solidFill>
            <a:srgbClr val="C8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153" name="Text Box 3"/>
          <p:cNvSpPr txBox="1">
            <a:spLocks noChangeArrowheads="1"/>
          </p:cNvSpPr>
          <p:nvPr/>
        </p:nvSpPr>
        <p:spPr bwMode="auto">
          <a:xfrm>
            <a:off x="503984" y="1628800"/>
            <a:ext cx="7524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共轴球面系统 </a:t>
            </a:r>
            <a:r>
              <a:rPr lang="en-US" altLang="zh-CN" sz="2800" dirty="0" smtClean="0">
                <a:solidFill>
                  <a:srgbClr val="14AC43"/>
                </a:solidFill>
                <a:ea typeface="幼圆" pitchFamily="49" charset="-122"/>
              </a:rPr>
              <a:t>Symmetrical </a:t>
            </a:r>
            <a:r>
              <a:rPr lang="en-US" altLang="zh-CN" sz="2800" dirty="0">
                <a:solidFill>
                  <a:srgbClr val="14AC43"/>
                </a:solidFill>
                <a:ea typeface="幼圆" pitchFamily="49" charset="-122"/>
              </a:rPr>
              <a:t>spherical system</a:t>
            </a:r>
            <a:r>
              <a:rPr lang="zh-CN" altLang="en-US" sz="2800" dirty="0" smtClean="0">
                <a:solidFill>
                  <a:srgbClr val="14AC43"/>
                </a:solidFill>
              </a:rPr>
              <a:t> </a:t>
            </a:r>
            <a:endParaRPr lang="zh-CN" altLang="en-US" sz="2800" dirty="0">
              <a:solidFill>
                <a:srgbClr val="14AC43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03548" y="692696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第四节 </a:t>
            </a: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球面光学成像</a:t>
            </a: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系统</a:t>
            </a:r>
            <a:r>
              <a:rPr lang="zh-CN" altLang="zh-CN" sz="3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/>
            </a:r>
            <a:br>
              <a:rPr lang="zh-CN" altLang="zh-CN" sz="3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Section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</a:rPr>
              <a:t>4 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Spherical  Optical Imaging system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87524" y="2226073"/>
            <a:ext cx="8249954" cy="4267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>
              <a:lnSpc>
                <a:spcPct val="125000"/>
              </a:lnSpc>
              <a:buFont typeface="Wingdings" pitchFamily="2" charset="2"/>
              <a:buChar char="q"/>
            </a:pPr>
            <a:r>
              <a:rPr lang="zh-CN" altLang="en-US" sz="2400" dirty="0" smtClean="0">
                <a:solidFill>
                  <a:srgbClr val="C00000"/>
                </a:solidFill>
                <a:ea typeface="幼圆" pitchFamily="49" charset="-122"/>
              </a:rPr>
              <a:t>过渡公式</a:t>
            </a:r>
          </a:p>
          <a:p>
            <a:pPr marL="609600" indent="-609600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accent6"/>
                </a:solidFill>
                <a:ea typeface="幼圆" pitchFamily="49" charset="-122"/>
                <a:cs typeface="楷体_GB2312"/>
              </a:rPr>
              <a:t>   以两个折射球面组成的透镜为例：</a:t>
            </a:r>
          </a:p>
          <a:p>
            <a:pPr marL="609600" indent="-609600">
              <a:lnSpc>
                <a:spcPct val="1250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zh-CN" altLang="en-US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先由</a:t>
            </a:r>
            <a:r>
              <a:rPr lang="en-US" altLang="zh-CN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A</a:t>
            </a:r>
            <a:r>
              <a:rPr lang="en-US" altLang="zh-CN" sz="2400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1</a:t>
            </a:r>
            <a:r>
              <a:rPr lang="zh-CN" altLang="en-US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求出</a:t>
            </a:r>
            <a:r>
              <a:rPr lang="en-US" altLang="zh-CN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A</a:t>
            </a:r>
            <a:r>
              <a:rPr lang="en-US" altLang="zh-CN" sz="2400" baseline="-25000" dirty="0">
                <a:solidFill>
                  <a:srgbClr val="0A00C8"/>
                </a:solidFill>
                <a:ea typeface="幼圆" pitchFamily="49" charset="-122"/>
                <a:cs typeface="楷体_GB2312"/>
              </a:rPr>
              <a:t>1</a:t>
            </a:r>
            <a:r>
              <a:rPr lang="en-US" altLang="zh-CN" sz="2400" i="1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’                                   l</a:t>
            </a:r>
            <a:r>
              <a:rPr lang="en-US" altLang="zh-CN" sz="2400" i="1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1 </a:t>
            </a:r>
            <a:r>
              <a:rPr lang="en-US" altLang="zh-CN" sz="2400" i="1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, u</a:t>
            </a:r>
            <a:r>
              <a:rPr lang="en-US" altLang="zh-CN" sz="2400" i="1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1       </a:t>
            </a:r>
            <a:r>
              <a:rPr lang="en-US" altLang="zh-CN" sz="2400" i="1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  l</a:t>
            </a:r>
            <a:r>
              <a:rPr lang="en-US" altLang="zh-CN" sz="2400" i="1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1</a:t>
            </a:r>
            <a:r>
              <a:rPr lang="en-US" altLang="zh-CN" sz="2400" i="1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ˊ, u</a:t>
            </a:r>
            <a:r>
              <a:rPr lang="en-US" altLang="zh-CN" sz="2400" i="1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1</a:t>
            </a:r>
            <a:r>
              <a:rPr lang="en-US" altLang="zh-CN" sz="2400" i="1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ˊ</a:t>
            </a:r>
          </a:p>
          <a:p>
            <a:pPr marL="609600" indent="-609600">
              <a:lnSpc>
                <a:spcPct val="125000"/>
              </a:lnSpc>
              <a:spcBef>
                <a:spcPts val="2400"/>
              </a:spcBef>
              <a:buFont typeface="Wingdings" pitchFamily="2" charset="2"/>
              <a:buAutoNum type="arabicPeriod"/>
            </a:pPr>
            <a:r>
              <a:rPr lang="zh-CN" altLang="en-US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转面</a:t>
            </a:r>
            <a:r>
              <a:rPr lang="en-US" altLang="zh-CN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(</a:t>
            </a:r>
            <a:r>
              <a:rPr lang="en-US" altLang="zh-CN" sz="2400" dirty="0">
                <a:solidFill>
                  <a:srgbClr val="0A00C8"/>
                </a:solidFill>
                <a:ea typeface="幼圆" pitchFamily="49" charset="-122"/>
                <a:cs typeface="楷体_GB2312"/>
              </a:rPr>
              <a:t>A</a:t>
            </a:r>
            <a:r>
              <a:rPr lang="en-US" altLang="zh-CN" sz="2400" baseline="-25000" dirty="0">
                <a:solidFill>
                  <a:srgbClr val="0A00C8"/>
                </a:solidFill>
                <a:ea typeface="幼圆" pitchFamily="49" charset="-122"/>
                <a:cs typeface="楷体_GB2312"/>
              </a:rPr>
              <a:t>1</a:t>
            </a:r>
            <a:r>
              <a:rPr lang="en-US" altLang="zh-CN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’---A</a:t>
            </a:r>
            <a:r>
              <a:rPr lang="en-US" altLang="zh-CN" sz="2400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2</a:t>
            </a:r>
            <a:r>
              <a:rPr lang="en-US" altLang="zh-CN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)</a:t>
            </a:r>
            <a:r>
              <a:rPr lang="zh-CN" altLang="en-US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                                     </a:t>
            </a:r>
            <a:r>
              <a:rPr lang="en-US" altLang="zh-CN" sz="2400" i="1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u</a:t>
            </a:r>
            <a:r>
              <a:rPr lang="en-US" altLang="zh-CN" sz="2400" i="1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2 </a:t>
            </a:r>
            <a:r>
              <a:rPr lang="en-US" altLang="zh-CN" sz="2400" i="1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= u</a:t>
            </a:r>
            <a:r>
              <a:rPr lang="en-US" altLang="zh-CN" sz="2400" i="1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1</a:t>
            </a:r>
            <a:r>
              <a:rPr lang="en-US" altLang="zh-CN" sz="2400" i="1" dirty="0">
                <a:solidFill>
                  <a:srgbClr val="0A00C8"/>
                </a:solidFill>
                <a:ea typeface="幼圆" pitchFamily="49" charset="-122"/>
                <a:cs typeface="楷体_GB2312"/>
              </a:rPr>
              <a:t> ˊ</a:t>
            </a:r>
            <a:endParaRPr lang="en-US" altLang="zh-CN" sz="2400" i="1" baseline="-25000" dirty="0" smtClean="0">
              <a:solidFill>
                <a:srgbClr val="0A00C8"/>
              </a:solidFill>
              <a:ea typeface="幼圆" pitchFamily="49" charset="-122"/>
              <a:cs typeface="楷体_GB231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i="1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 </a:t>
            </a:r>
            <a:r>
              <a:rPr lang="en-US" altLang="zh-CN" sz="2400" i="1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                                                                    n</a:t>
            </a:r>
            <a:r>
              <a:rPr lang="en-US" altLang="zh-CN" sz="2400" i="1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2</a:t>
            </a:r>
            <a:r>
              <a:rPr lang="en-US" altLang="zh-CN" sz="2400" i="1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=n</a:t>
            </a:r>
            <a:r>
              <a:rPr lang="en-US" altLang="zh-CN" sz="2400" i="1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1</a:t>
            </a:r>
            <a:r>
              <a:rPr lang="en-US" altLang="zh-CN" sz="2400" i="1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’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i="1" dirty="0">
                <a:solidFill>
                  <a:srgbClr val="0A00C8"/>
                </a:solidFill>
                <a:ea typeface="幼圆" pitchFamily="49" charset="-122"/>
                <a:cs typeface="楷体_GB2312"/>
              </a:rPr>
              <a:t> </a:t>
            </a:r>
            <a:r>
              <a:rPr lang="en-US" altLang="zh-CN" sz="2400" i="1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                                                                    l</a:t>
            </a:r>
            <a:r>
              <a:rPr lang="en-US" altLang="zh-CN" sz="2400" i="1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2 </a:t>
            </a:r>
            <a:r>
              <a:rPr lang="en-US" altLang="zh-CN" sz="2400" i="1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= l</a:t>
            </a:r>
            <a:r>
              <a:rPr lang="en-US" altLang="zh-CN" sz="2400" i="1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1</a:t>
            </a:r>
            <a:r>
              <a:rPr lang="en-US" altLang="zh-CN" sz="2400" i="1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’-d</a:t>
            </a:r>
          </a:p>
          <a:p>
            <a:pPr marL="0" lvl="0" indent="0">
              <a:lnSpc>
                <a:spcPct val="125000"/>
              </a:lnSpc>
              <a:spcBef>
                <a:spcPts val="1800"/>
              </a:spcBef>
              <a:buClrTx/>
              <a:buSzTx/>
              <a:buNone/>
            </a:pPr>
            <a:r>
              <a:rPr lang="en-US" altLang="zh-CN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3.     </a:t>
            </a:r>
            <a:r>
              <a:rPr lang="zh-CN" altLang="en-US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由</a:t>
            </a:r>
            <a:r>
              <a:rPr lang="en-US" altLang="zh-CN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A</a:t>
            </a:r>
            <a:r>
              <a:rPr lang="en-US" altLang="zh-CN" sz="2400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2</a:t>
            </a:r>
            <a:r>
              <a:rPr lang="zh-CN" altLang="en-US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，再用</a:t>
            </a:r>
            <a:r>
              <a:rPr lang="en-US" altLang="zh-CN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L</a:t>
            </a:r>
            <a:r>
              <a:rPr lang="zh-CN" altLang="en-US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公式，求像点</a:t>
            </a:r>
            <a:r>
              <a:rPr lang="en-US" altLang="zh-CN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A</a:t>
            </a:r>
            <a:r>
              <a:rPr lang="en-US" altLang="zh-CN" sz="2400" baseline="-250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2</a:t>
            </a:r>
            <a:r>
              <a:rPr lang="en-US" altLang="zh-CN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’</a:t>
            </a:r>
            <a:r>
              <a:rPr lang="zh-CN" altLang="en-US" sz="2400" dirty="0" smtClean="0">
                <a:solidFill>
                  <a:srgbClr val="0A00C8"/>
                </a:solidFill>
                <a:ea typeface="幼圆" pitchFamily="49" charset="-122"/>
                <a:cs typeface="楷体_GB2312"/>
              </a:rPr>
              <a:t>。   </a:t>
            </a:r>
            <a:r>
              <a:rPr lang="en-US" altLang="zh-CN" sz="2400" i="1" dirty="0" smtClean="0">
                <a:solidFill>
                  <a:srgbClr val="0A00C8"/>
                </a:solidFill>
                <a:effectLst/>
                <a:ea typeface="幼圆" pitchFamily="49" charset="-122"/>
                <a:cs typeface="楷体_GB2312"/>
              </a:rPr>
              <a:t>l</a:t>
            </a:r>
            <a:r>
              <a:rPr lang="en-US" altLang="zh-CN" sz="2400" i="1" baseline="-25000" dirty="0" smtClean="0">
                <a:solidFill>
                  <a:srgbClr val="0A00C8"/>
                </a:solidFill>
                <a:effectLst/>
                <a:ea typeface="幼圆" pitchFamily="49" charset="-122"/>
                <a:cs typeface="楷体_GB2312"/>
              </a:rPr>
              <a:t>2 </a:t>
            </a:r>
            <a:r>
              <a:rPr lang="en-US" altLang="zh-CN" sz="2400" i="1" dirty="0" smtClean="0">
                <a:solidFill>
                  <a:srgbClr val="0A00C8"/>
                </a:solidFill>
                <a:effectLst/>
                <a:ea typeface="幼圆" pitchFamily="49" charset="-122"/>
                <a:cs typeface="楷体_GB2312"/>
              </a:rPr>
              <a:t>, u</a:t>
            </a:r>
            <a:r>
              <a:rPr lang="en-US" altLang="zh-CN" sz="2400" i="1" baseline="-25000" dirty="0" smtClean="0">
                <a:solidFill>
                  <a:srgbClr val="0A00C8"/>
                </a:solidFill>
                <a:effectLst/>
                <a:ea typeface="幼圆" pitchFamily="49" charset="-122"/>
                <a:cs typeface="楷体_GB2312"/>
              </a:rPr>
              <a:t>2       </a:t>
            </a:r>
            <a:r>
              <a:rPr lang="en-US" altLang="zh-CN" sz="2400" i="1" dirty="0" smtClean="0">
                <a:solidFill>
                  <a:srgbClr val="0A00C8"/>
                </a:solidFill>
                <a:effectLst/>
                <a:ea typeface="幼圆" pitchFamily="49" charset="-122"/>
                <a:cs typeface="楷体_GB2312"/>
              </a:rPr>
              <a:t>   l</a:t>
            </a:r>
            <a:r>
              <a:rPr lang="en-US" altLang="zh-CN" sz="2400" i="1" baseline="-25000" dirty="0" smtClean="0">
                <a:solidFill>
                  <a:srgbClr val="0A00C8"/>
                </a:solidFill>
                <a:effectLst/>
                <a:ea typeface="幼圆" pitchFamily="49" charset="-122"/>
                <a:cs typeface="楷体_GB2312"/>
              </a:rPr>
              <a:t>2</a:t>
            </a:r>
            <a:r>
              <a:rPr lang="en-US" altLang="zh-CN" sz="2400" i="1" dirty="0" smtClean="0">
                <a:solidFill>
                  <a:srgbClr val="0A00C8"/>
                </a:solidFill>
                <a:effectLst/>
                <a:ea typeface="幼圆" pitchFamily="49" charset="-122"/>
                <a:cs typeface="楷体_GB2312"/>
              </a:rPr>
              <a:t>ˊ </a:t>
            </a:r>
            <a:r>
              <a:rPr lang="en-US" altLang="zh-CN" sz="2400" i="1" dirty="0">
                <a:solidFill>
                  <a:srgbClr val="0A00C8"/>
                </a:solidFill>
                <a:effectLst/>
                <a:ea typeface="幼圆" pitchFamily="49" charset="-122"/>
                <a:cs typeface="楷体_GB2312"/>
              </a:rPr>
              <a:t>, </a:t>
            </a:r>
            <a:r>
              <a:rPr lang="en-US" altLang="zh-CN" sz="2400" i="1" dirty="0" smtClean="0">
                <a:solidFill>
                  <a:srgbClr val="0A00C8"/>
                </a:solidFill>
                <a:effectLst/>
                <a:ea typeface="幼圆" pitchFamily="49" charset="-122"/>
                <a:cs typeface="楷体_GB2312"/>
              </a:rPr>
              <a:t>u</a:t>
            </a:r>
            <a:r>
              <a:rPr lang="en-US" altLang="zh-CN" sz="2400" i="1" baseline="-25000" dirty="0">
                <a:solidFill>
                  <a:srgbClr val="0A00C8"/>
                </a:solidFill>
                <a:effectLst/>
                <a:ea typeface="幼圆" pitchFamily="49" charset="-122"/>
                <a:cs typeface="楷体_GB2312"/>
              </a:rPr>
              <a:t>2</a:t>
            </a:r>
            <a:r>
              <a:rPr lang="en-US" altLang="zh-CN" sz="2400" i="1" dirty="0" smtClean="0">
                <a:solidFill>
                  <a:srgbClr val="0A00C8"/>
                </a:solidFill>
                <a:effectLst/>
                <a:ea typeface="幼圆" pitchFamily="49" charset="-122"/>
                <a:cs typeface="楷体_GB2312"/>
              </a:rPr>
              <a:t> </a:t>
            </a:r>
            <a:r>
              <a:rPr lang="en-US" altLang="zh-CN" sz="2400" i="1" dirty="0">
                <a:solidFill>
                  <a:srgbClr val="0A00C8"/>
                </a:solidFill>
                <a:effectLst/>
                <a:ea typeface="幼圆" pitchFamily="49" charset="-122"/>
                <a:cs typeface="楷体_GB2312"/>
              </a:rPr>
              <a:t>ˊ</a:t>
            </a:r>
          </a:p>
          <a:p>
            <a:pPr marL="0" indent="0">
              <a:lnSpc>
                <a:spcPct val="125000"/>
              </a:lnSpc>
              <a:spcBef>
                <a:spcPts val="1200"/>
              </a:spcBef>
              <a:buNone/>
            </a:pPr>
            <a:endParaRPr lang="zh-CN" altLang="en-US" sz="2400" dirty="0">
              <a:solidFill>
                <a:srgbClr val="0A00C8"/>
              </a:solidFill>
              <a:ea typeface="幼圆" pitchFamily="49" charset="-122"/>
              <a:cs typeface="楷体_GB231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6426206" y="3635638"/>
            <a:ext cx="324036" cy="242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11484768" y="6018197"/>
            <a:ext cx="324036" cy="242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376833" y="6018197"/>
            <a:ext cx="324036" cy="242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CCBF-49F6-4FAE-893B-0B71D15B3E20}" type="slidenum">
              <a:rPr lang="zh-CN" altLang="en-US" smtClean="0"/>
              <a:pPr/>
              <a:t>21</a:t>
            </a:fld>
            <a:endParaRPr lang="en-US" altLang="zh-CN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888940"/>
            <a:ext cx="71135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19572" y="1844824"/>
            <a:ext cx="5702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  <a:ea typeface="幼圆" pitchFamily="49" charset="-122"/>
                <a:cs typeface="楷体_GB2312"/>
              </a:rPr>
              <a:t> </a:t>
            </a:r>
            <a:r>
              <a:rPr lang="zh-CN" altLang="en-US" sz="2800" b="1" dirty="0" smtClean="0">
                <a:solidFill>
                  <a:schemeClr val="accent6"/>
                </a:solidFill>
                <a:ea typeface="幼圆" pitchFamily="49" charset="-122"/>
                <a:cs typeface="楷体_GB2312"/>
              </a:rPr>
              <a:t>推广到 </a:t>
            </a:r>
            <a:r>
              <a:rPr lang="en-US" altLang="zh-CN" sz="2800" b="1" i="1" dirty="0" smtClean="0">
                <a:solidFill>
                  <a:schemeClr val="accent6"/>
                </a:solidFill>
                <a:latin typeface="+mn-lt"/>
                <a:ea typeface="幼圆" pitchFamily="49" charset="-122"/>
                <a:cs typeface="楷体_GB2312"/>
              </a:rPr>
              <a:t>k </a:t>
            </a:r>
            <a:r>
              <a:rPr lang="zh-CN" altLang="en-US" sz="2800" b="1" dirty="0" smtClean="0">
                <a:solidFill>
                  <a:schemeClr val="accent6"/>
                </a:solidFill>
                <a:ea typeface="幼圆" pitchFamily="49" charset="-122"/>
                <a:cs typeface="楷体_GB2312"/>
              </a:rPr>
              <a:t>个折射球面的转折公式：</a:t>
            </a:r>
            <a:endParaRPr lang="zh-CN" altLang="en-US" sz="28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03548" y="692696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第四节 </a:t>
            </a: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球面光学成像</a:t>
            </a: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系统</a:t>
            </a:r>
            <a:r>
              <a:rPr lang="zh-CN" altLang="zh-CN" sz="3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/>
            </a:r>
            <a:br>
              <a:rPr lang="zh-CN" altLang="zh-CN" sz="3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Section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</a:rPr>
              <a:t>4 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Spherical  Optical Imaging system</a:t>
            </a:r>
          </a:p>
        </p:txBody>
      </p:sp>
    </p:spTree>
    <p:extLst>
      <p:ext uri="{BB962C8B-B14F-4D97-AF65-F5344CB8AC3E}">
        <p14:creationId xmlns:p14="http://schemas.microsoft.com/office/powerpoint/2010/main" val="19130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20917" r="38107" b="36250"/>
          <a:stretch>
            <a:fillRect/>
          </a:stretch>
        </p:blipFill>
        <p:spPr bwMode="auto">
          <a:xfrm>
            <a:off x="683568" y="1772816"/>
            <a:ext cx="5818188" cy="25749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66360" r="30885" b="3473"/>
          <a:stretch>
            <a:fillRect/>
          </a:stretch>
        </p:blipFill>
        <p:spPr bwMode="auto">
          <a:xfrm>
            <a:off x="683568" y="4617130"/>
            <a:ext cx="6175375" cy="17240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26938" y="885895"/>
            <a:ext cx="5702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  <a:ea typeface="幼圆" pitchFamily="49" charset="-122"/>
                <a:cs typeface="楷体_GB2312"/>
              </a:rPr>
              <a:t> </a:t>
            </a:r>
            <a:r>
              <a:rPr lang="zh-CN" altLang="en-US" sz="2800" b="1" dirty="0" smtClean="0">
                <a:solidFill>
                  <a:schemeClr val="accent6"/>
                </a:solidFill>
                <a:ea typeface="幼圆" pitchFamily="49" charset="-122"/>
                <a:cs typeface="楷体_GB2312"/>
              </a:rPr>
              <a:t>推广到 </a:t>
            </a:r>
            <a:r>
              <a:rPr lang="en-US" altLang="zh-CN" sz="2800" b="1" i="1" dirty="0" smtClean="0">
                <a:solidFill>
                  <a:schemeClr val="accent6"/>
                </a:solidFill>
                <a:latin typeface="+mn-lt"/>
                <a:ea typeface="幼圆" pitchFamily="49" charset="-122"/>
                <a:cs typeface="楷体_GB2312"/>
              </a:rPr>
              <a:t>k </a:t>
            </a:r>
            <a:r>
              <a:rPr lang="zh-CN" altLang="en-US" sz="2800" b="1" dirty="0" smtClean="0">
                <a:solidFill>
                  <a:schemeClr val="accent6"/>
                </a:solidFill>
                <a:ea typeface="幼圆" pitchFamily="49" charset="-122"/>
                <a:cs typeface="楷体_GB2312"/>
              </a:rPr>
              <a:t>个折射球面的转折公式：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04248" y="2529753"/>
            <a:ext cx="1944216" cy="808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即适于近轴光，也适于远轴光。</a:t>
            </a:r>
            <a:endParaRPr lang="zh-CN" altLang="en-US" sz="20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8264" y="5267066"/>
            <a:ext cx="1944216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只适于近轴光。</a:t>
            </a:r>
            <a:endParaRPr lang="zh-CN" altLang="en-US" sz="2000" b="1" dirty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73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7" b="53804"/>
          <a:stretch>
            <a:fillRect/>
          </a:stretch>
        </p:blipFill>
        <p:spPr bwMode="auto">
          <a:xfrm>
            <a:off x="566368" y="624836"/>
            <a:ext cx="5041900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 t="48227"/>
          <a:stretch>
            <a:fillRect/>
          </a:stretch>
        </p:blipFill>
        <p:spPr bwMode="auto">
          <a:xfrm>
            <a:off x="684386" y="3681028"/>
            <a:ext cx="4805864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31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33783" y="620688"/>
            <a:ext cx="8001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000" b="1" dirty="0">
                <a:solidFill>
                  <a:srgbClr val="008000"/>
                </a:solidFill>
                <a:latin typeface="+mn-lt"/>
                <a:ea typeface="幼圆" pitchFamily="49" charset="-122"/>
              </a:rPr>
              <a:t>例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  有一个玻璃球，直径为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2R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，折射率为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1.5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，一束近轴平行光入射，将会聚于何处？若后半球镀银成反射面，光束又将会聚于何处？ </a:t>
            </a:r>
          </a:p>
        </p:txBody>
      </p:sp>
      <p:pic>
        <p:nvPicPr>
          <p:cNvPr id="142366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053" y="2816932"/>
            <a:ext cx="4140460" cy="268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7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CCBF-49F6-4FAE-893B-0B71D15B3E20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33783" y="620688"/>
            <a:ext cx="8001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000" b="1" dirty="0">
                <a:solidFill>
                  <a:srgbClr val="008000"/>
                </a:solidFill>
                <a:latin typeface="+mn-lt"/>
                <a:ea typeface="幼圆" pitchFamily="49" charset="-122"/>
              </a:rPr>
              <a:t>例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  有一个玻璃球，直径为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2R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，折射率为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1.5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，一束近轴平行光入射，将会聚于何处？若后半球镀银成反射面，光束又将会聚于何处？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15514" y="1571449"/>
            <a:ext cx="3657600" cy="86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解：第一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种情况下，求光束经过两次成像后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会聚。</a:t>
            </a:r>
            <a:r>
              <a:rPr kumimoji="1" lang="zh-CN" altLang="en-US" sz="11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endParaRPr kumimoji="1" lang="zh-CN" altLang="en-US" sz="24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15514" y="2562049"/>
            <a:ext cx="4495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第一次成像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，            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，                    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  </a:t>
            </a:r>
          </a:p>
          <a:p>
            <a:pPr>
              <a:lnSpc>
                <a:spcPct val="135000"/>
              </a:lnSpc>
            </a:pP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          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    ，</a:t>
            </a:r>
            <a:endParaRPr kumimoji="1" lang="zh-CN" altLang="en-US" sz="20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10736"/>
              </p:ext>
            </p:extLst>
          </p:nvPr>
        </p:nvGraphicFramePr>
        <p:xfrm>
          <a:off x="2039051" y="2682846"/>
          <a:ext cx="708568" cy="36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8" name="Equation" r:id="rId3" imgW="482400" imgH="228600" progId="Equation.DSMT4">
                  <p:embed/>
                </p:oleObj>
              </mc:Choice>
              <mc:Fallback>
                <p:oleObj name="Equation" r:id="rId3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051" y="2682846"/>
                        <a:ext cx="708568" cy="3679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8129"/>
              </p:ext>
            </p:extLst>
          </p:nvPr>
        </p:nvGraphicFramePr>
        <p:xfrm>
          <a:off x="3078163" y="2682847"/>
          <a:ext cx="971707" cy="29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9" name="Equation" r:id="rId5" imgW="457200" imgH="164880" progId="Equation.DSMT4">
                  <p:embed/>
                </p:oleObj>
              </mc:Choice>
              <mc:Fallback>
                <p:oleObj name="Equation" r:id="rId5" imgW="457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682847"/>
                        <a:ext cx="971707" cy="2937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93775"/>
              </p:ext>
            </p:extLst>
          </p:nvPr>
        </p:nvGraphicFramePr>
        <p:xfrm>
          <a:off x="542358" y="3085547"/>
          <a:ext cx="936699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0" name="Equation" r:id="rId7" imgW="368280" imgH="228600" progId="Equation.DSMT4">
                  <p:embed/>
                </p:oleObj>
              </mc:Choice>
              <mc:Fallback>
                <p:oleObj name="Equation" r:id="rId7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58" y="3085547"/>
                        <a:ext cx="936699" cy="403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20813"/>
              </p:ext>
            </p:extLst>
          </p:nvPr>
        </p:nvGraphicFramePr>
        <p:xfrm>
          <a:off x="1797892" y="3064675"/>
          <a:ext cx="104026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1" name="Equation" r:id="rId9" imgW="533160" imgH="228600" progId="Equation.DSMT4">
                  <p:embed/>
                </p:oleObj>
              </mc:Choice>
              <mc:Fallback>
                <p:oleObj name="Equation" r:id="rId9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892" y="3064675"/>
                        <a:ext cx="1040267" cy="403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36077" y="3573016"/>
            <a:ext cx="5257800" cy="46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由 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                             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 得  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391287"/>
              </p:ext>
            </p:extLst>
          </p:nvPr>
        </p:nvGraphicFramePr>
        <p:xfrm>
          <a:off x="992001" y="3600288"/>
          <a:ext cx="161178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2" name="Equation" r:id="rId11" imgW="1117440" imgH="431640" progId="Equation.DSMT4">
                  <p:embed/>
                </p:oleObj>
              </mc:Choice>
              <mc:Fallback>
                <p:oleObj name="Equation" r:id="rId11" imgW="111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001" y="3600288"/>
                        <a:ext cx="1611783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993703"/>
              </p:ext>
            </p:extLst>
          </p:nvPr>
        </p:nvGraphicFramePr>
        <p:xfrm>
          <a:off x="3383868" y="3674900"/>
          <a:ext cx="1044116" cy="3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3" name="Equation" r:id="rId13" imgW="495000" imgH="228600" progId="Equation.DSMT4">
                  <p:embed/>
                </p:oleObj>
              </mc:Choice>
              <mc:Fallback>
                <p:oleObj name="Equation" r:id="rId13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868" y="3674900"/>
                        <a:ext cx="1044116" cy="359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71883" y="4509120"/>
            <a:ext cx="7924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即无穷远物体经第一面后成实像，是一个实物成实像的过程，其像位于距玻璃球前表面的右侧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3</a:t>
            </a:r>
            <a:r>
              <a:rPr kumimoji="1" lang="en-US" altLang="zh-CN" sz="2000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R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处，同时位于距第二面的右侧</a:t>
            </a:r>
            <a:r>
              <a:rPr kumimoji="1" lang="en-US" altLang="zh-CN" sz="2000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R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处。由于第一面的像是第二面的物，又因为其位于第二面的右侧，因此对于第二面而言是个虚物。 </a:t>
            </a:r>
          </a:p>
        </p:txBody>
      </p:sp>
      <p:pic>
        <p:nvPicPr>
          <p:cNvPr id="142359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1880828"/>
            <a:ext cx="339031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13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CCBF-49F6-4FAE-893B-0B71D15B3E20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43000" y="1828800"/>
            <a:ext cx="6553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第二次成像，                                                  ，                ， </a:t>
            </a:r>
          </a:p>
          <a:p>
            <a:pPr algn="just"/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                       ，</a:t>
            </a:r>
          </a:p>
          <a:p>
            <a:pPr algn="just"/>
            <a:endParaRPr kumimoji="1" lang="zh-CN" altLang="en-US" sz="20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 eaLnBrk="0" hangingPunct="0"/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代入公式得              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422396"/>
              </p:ext>
            </p:extLst>
          </p:nvPr>
        </p:nvGraphicFramePr>
        <p:xfrm>
          <a:off x="2921000" y="1817688"/>
          <a:ext cx="3073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4" name="Equation" r:id="rId3" imgW="1536480" imgH="228600" progId="Equation.DSMT4">
                  <p:embed/>
                </p:oleObj>
              </mc:Choice>
              <mc:Fallback>
                <p:oleObj name="Equation" r:id="rId3" imgW="1536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817688"/>
                        <a:ext cx="30734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74289"/>
              </p:ext>
            </p:extLst>
          </p:nvPr>
        </p:nvGraphicFramePr>
        <p:xfrm>
          <a:off x="6126163" y="1817688"/>
          <a:ext cx="11588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5" name="Equation" r:id="rId5" imgW="495000" imgH="228600" progId="Equation.DSMT4">
                  <p:embed/>
                </p:oleObj>
              </mc:Choice>
              <mc:Fallback>
                <p:oleObj name="Equation" r:id="rId5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1817688"/>
                        <a:ext cx="11588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263371"/>
              </p:ext>
            </p:extLst>
          </p:nvPr>
        </p:nvGraphicFramePr>
        <p:xfrm>
          <a:off x="1362075" y="2193925"/>
          <a:ext cx="12334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6" name="Equation" r:id="rId7" imgW="507960" imgH="228600" progId="Equation.DSMT4">
                  <p:embed/>
                </p:oleObj>
              </mc:Choice>
              <mc:Fallback>
                <p:oleObj name="Equation" r:id="rId7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193925"/>
                        <a:ext cx="123348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976781"/>
              </p:ext>
            </p:extLst>
          </p:nvPr>
        </p:nvGraphicFramePr>
        <p:xfrm>
          <a:off x="3163888" y="2122488"/>
          <a:ext cx="12144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7" name="Equation" r:id="rId9" imgW="380880" imgH="241200" progId="Equation.DSMT4">
                  <p:embed/>
                </p:oleObj>
              </mc:Choice>
              <mc:Fallback>
                <p:oleObj name="Equation" r:id="rId9" imgW="380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2122488"/>
                        <a:ext cx="121443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828972"/>
              </p:ext>
            </p:extLst>
          </p:nvPr>
        </p:nvGraphicFramePr>
        <p:xfrm>
          <a:off x="2917825" y="2590800"/>
          <a:ext cx="19351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8" name="Equation" r:id="rId11" imgW="1066680" imgH="431640" progId="Equation.DSMT4">
                  <p:embed/>
                </p:oleObj>
              </mc:Choice>
              <mc:Fallback>
                <p:oleObj name="Equation" r:id="rId11" imgW="1066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2590800"/>
                        <a:ext cx="19351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524000" y="3429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得</a:t>
            </a:r>
            <a:r>
              <a:rPr kumimoji="1" lang="zh-CN" altLang="en-US" sz="2000" dirty="0">
                <a:latin typeface="+mn-lt"/>
                <a:ea typeface="幼圆" pitchFamily="49" charset="-122"/>
              </a:rPr>
              <a:t> 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792889"/>
              </p:ext>
            </p:extLst>
          </p:nvPr>
        </p:nvGraphicFramePr>
        <p:xfrm>
          <a:off x="1965325" y="3417888"/>
          <a:ext cx="14811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9" name="Equation" r:id="rId13" imgW="571320" imgH="228600" progId="Equation.DSMT4">
                  <p:embed/>
                </p:oleObj>
              </mc:Choice>
              <mc:Fallback>
                <p:oleObj name="Equation" r:id="rId13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3417888"/>
                        <a:ext cx="148113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066800" y="3886200"/>
            <a:ext cx="7239000" cy="9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0A00C8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即最终会聚于第二面的右侧 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000" b="1" dirty="0">
                <a:solidFill>
                  <a:srgbClr val="0A00C8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处，对第二面而言，是一个虚物成实像的过程。 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854294"/>
              </p:ext>
            </p:extLst>
          </p:nvPr>
        </p:nvGraphicFramePr>
        <p:xfrm>
          <a:off x="4283968" y="3960258"/>
          <a:ext cx="533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0" name="Equation" r:id="rId15" imgW="279360" imgH="215640" progId="Equation.DSMT4">
                  <p:embed/>
                </p:oleObj>
              </mc:Choice>
              <mc:Fallback>
                <p:oleObj name="Equation" r:id="rId15" imgW="279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960258"/>
                        <a:ext cx="533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6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81000" y="686145"/>
            <a:ext cx="823183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srgbClr val="000000"/>
                </a:solidFill>
                <a:latin typeface="+mn-lt"/>
                <a:ea typeface="幼圆" pitchFamily="49" charset="-122"/>
              </a:rPr>
              <a:t>    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第二种情况，光束经三次成像后会聚，第一次光束经前表面折射（同前一种情况），第二次光束经后表面的镀银面反射，第三次光束再经前表面折射后成像，第三次成像时光束从右到左，如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图 </a:t>
            </a:r>
            <a:endParaRPr kumimoji="1" lang="zh-CN" altLang="en-US" sz="20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000" y="1916832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第一次成像同前，得 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629195"/>
              </p:ext>
            </p:extLst>
          </p:nvPr>
        </p:nvGraphicFramePr>
        <p:xfrm>
          <a:off x="2808288" y="1920875"/>
          <a:ext cx="889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4" name="Equation" r:id="rId3" imgW="495000" imgH="228600" progId="Equation.DSMT4">
                  <p:embed/>
                </p:oleObj>
              </mc:Choice>
              <mc:Fallback>
                <p:oleObj name="Equation" r:id="rId3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1920875"/>
                        <a:ext cx="8890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81000" y="2313707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第二次被反射面成像，      </a:t>
            </a:r>
            <a:r>
              <a:rPr kumimoji="1" lang="zh-CN" altLang="en-US" sz="2000" b="1" dirty="0">
                <a:solidFill>
                  <a:srgbClr val="000000"/>
                </a:solidFill>
                <a:latin typeface="+mn-lt"/>
                <a:ea typeface="幼圆" pitchFamily="49" charset="-122"/>
              </a:rPr>
              <a:t>，</a:t>
            </a:r>
            <a:r>
              <a:rPr kumimoji="1" lang="zh-CN" altLang="en-US" sz="1100" b="1" dirty="0">
                <a:latin typeface="+mn-lt"/>
                <a:ea typeface="幼圆" pitchFamily="49" charset="-122"/>
              </a:rPr>
              <a:t> </a:t>
            </a:r>
            <a:endParaRPr kumimoji="1" lang="zh-CN" altLang="en-US" sz="2400" b="1" dirty="0">
              <a:latin typeface="+mn-lt"/>
              <a:ea typeface="幼圆" pitchFamily="49" charset="-122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99287"/>
              </p:ext>
            </p:extLst>
          </p:nvPr>
        </p:nvGraphicFramePr>
        <p:xfrm>
          <a:off x="2909888" y="2379663"/>
          <a:ext cx="8858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5" name="Equation" r:id="rId5" imgW="406080" imgH="228600" progId="Equation.DSMT4">
                  <p:embed/>
                </p:oleObj>
              </mc:Choice>
              <mc:Fallback>
                <p:oleObj name="Equation" r:id="rId5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2379663"/>
                        <a:ext cx="885825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357923"/>
              </p:ext>
            </p:extLst>
          </p:nvPr>
        </p:nvGraphicFramePr>
        <p:xfrm>
          <a:off x="3908425" y="2336800"/>
          <a:ext cx="8683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6" name="Equation" r:id="rId7" imgW="495000" imgH="228600" progId="Equation.DSMT4">
                  <p:embed/>
                </p:oleObj>
              </mc:Choice>
              <mc:Fallback>
                <p:oleObj name="Equation" r:id="rId7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2336800"/>
                        <a:ext cx="868363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81000" y="2847107"/>
            <a:ext cx="502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代入公式：                         ，得 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28732"/>
              </p:ext>
            </p:extLst>
          </p:nvPr>
        </p:nvGraphicFramePr>
        <p:xfrm>
          <a:off x="1722438" y="2693988"/>
          <a:ext cx="1508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7" name="Equation" r:id="rId9" imgW="838080" imgH="431640" progId="Equation.DSMT4">
                  <p:embed/>
                </p:oleObj>
              </mc:Choice>
              <mc:Fallback>
                <p:oleObj name="Equation" r:id="rId9" imgW="838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2693988"/>
                        <a:ext cx="15081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833086"/>
              </p:ext>
            </p:extLst>
          </p:nvPr>
        </p:nvGraphicFramePr>
        <p:xfrm>
          <a:off x="3871913" y="2744788"/>
          <a:ext cx="13239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8" name="Equation" r:id="rId11" imgW="571320" imgH="393480" progId="Equation.DSMT4">
                  <p:embed/>
                </p:oleObj>
              </mc:Choice>
              <mc:Fallback>
                <p:oleObj name="Equation" r:id="rId11" imgW="571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2744788"/>
                        <a:ext cx="13239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81000" y="3304307"/>
            <a:ext cx="411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即经第二面反射后成像于反射面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左侧      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处，虚物成实像 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06782"/>
              </p:ext>
            </p:extLst>
          </p:nvPr>
        </p:nvGraphicFramePr>
        <p:xfrm>
          <a:off x="683568" y="3660309"/>
          <a:ext cx="457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9" name="Equation" r:id="rId13" imgW="279360" imgH="215640" progId="Equation.DSMT4">
                  <p:embed/>
                </p:oleObj>
              </mc:Choice>
              <mc:Fallback>
                <p:oleObj name="Equation" r:id="rId13" imgW="279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60309"/>
                        <a:ext cx="4572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81000" y="4142507"/>
            <a:ext cx="762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第三次成像，光线从右到左，为了与符号规则一致，可将系统翻转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180°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来计算第三次成像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,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此时有 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                  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, </a:t>
            </a:r>
            <a:r>
              <a:rPr kumimoji="1" lang="en-US" altLang="zh-CN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                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     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    ，</a:t>
            </a:r>
            <a:r>
              <a:rPr kumimoji="1" lang="zh-CN" altLang="en-US" sz="11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endParaRPr kumimoji="1" lang="zh-CN" altLang="en-US" sz="24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809430"/>
              </p:ext>
            </p:extLst>
          </p:nvPr>
        </p:nvGraphicFramePr>
        <p:xfrm>
          <a:off x="4059238" y="4518025"/>
          <a:ext cx="117633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0" name="Equation" r:id="rId15" imgW="698400" imgH="228600" progId="Equation.DSMT4">
                  <p:embed/>
                </p:oleObj>
              </mc:Choice>
              <mc:Fallback>
                <p:oleObj name="Equation" r:id="rId15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4518025"/>
                        <a:ext cx="1176337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618307"/>
              </p:ext>
            </p:extLst>
          </p:nvPr>
        </p:nvGraphicFramePr>
        <p:xfrm>
          <a:off x="5422900" y="4489450"/>
          <a:ext cx="10398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1" name="Equation" r:id="rId17" imgW="495000" imgH="228600" progId="Equation.DSMT4">
                  <p:embed/>
                </p:oleObj>
              </mc:Choice>
              <mc:Fallback>
                <p:oleObj name="Equation" r:id="rId17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489450"/>
                        <a:ext cx="103981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07009"/>
              </p:ext>
            </p:extLst>
          </p:nvPr>
        </p:nvGraphicFramePr>
        <p:xfrm>
          <a:off x="6564313" y="4495800"/>
          <a:ext cx="8159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2" name="Equation" r:id="rId19" imgW="444240" imgH="177480" progId="Equation.DSMT4">
                  <p:embed/>
                </p:oleObj>
              </mc:Choice>
              <mc:Fallback>
                <p:oleObj name="Equation" r:id="rId19" imgW="444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4495800"/>
                        <a:ext cx="815975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40165"/>
              </p:ext>
            </p:extLst>
          </p:nvPr>
        </p:nvGraphicFramePr>
        <p:xfrm>
          <a:off x="7454900" y="4446588"/>
          <a:ext cx="865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3" name="Equation" r:id="rId21" imgW="419040" imgH="228600" progId="Equation.DSMT4">
                  <p:embed/>
                </p:oleObj>
              </mc:Choice>
              <mc:Fallback>
                <p:oleObj name="Equation" r:id="rId21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4446588"/>
                        <a:ext cx="8651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81000" y="4828307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代入公式得</a:t>
            </a:r>
            <a:r>
              <a:rPr kumimoji="1" lang="zh-CN" altLang="en-US" sz="1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               </a:t>
            </a:r>
            <a:endParaRPr kumimoji="1" lang="zh-CN" altLang="en-US" sz="24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graphicFrame>
        <p:nvGraphicFramePr>
          <p:cNvPr id="2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007167"/>
              </p:ext>
            </p:extLst>
          </p:nvPr>
        </p:nvGraphicFramePr>
        <p:xfrm>
          <a:off x="1779588" y="4751388"/>
          <a:ext cx="19256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4" name="Equation" r:id="rId23" imgW="1320480" imgH="431640" progId="Equation.DSMT4">
                  <p:embed/>
                </p:oleObj>
              </mc:Choice>
              <mc:Fallback>
                <p:oleObj name="Equation" r:id="rId23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4751388"/>
                        <a:ext cx="192563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580293"/>
              </p:ext>
            </p:extLst>
          </p:nvPr>
        </p:nvGraphicFramePr>
        <p:xfrm>
          <a:off x="4105275" y="4903788"/>
          <a:ext cx="2230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5" name="Equation" r:id="rId25" imgW="1295280" imgH="228600" progId="Equation.DSMT4">
                  <p:embed/>
                </p:oleObj>
              </mc:Choice>
              <mc:Fallback>
                <p:oleObj name="Equation" r:id="rId25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4903788"/>
                        <a:ext cx="22304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3733800" y="4888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得 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381000" y="5269632"/>
            <a:ext cx="624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最终光束会聚于距玻璃球前表面右侧的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2.5</a:t>
            </a:r>
            <a:r>
              <a:rPr kumimoji="1" lang="en-US" altLang="zh-CN" sz="2000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R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处，虚像。 </a:t>
            </a:r>
          </a:p>
        </p:txBody>
      </p:sp>
      <p:pic>
        <p:nvPicPr>
          <p:cNvPr id="144425" name="Picture 41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88" y="1862609"/>
            <a:ext cx="3355211" cy="227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2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19572" y="1448780"/>
            <a:ext cx="77057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作业将在课后发到公共信箱。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请提前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预习“</a:t>
            </a: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2.1 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2.2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节” 。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下节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课有随堂测试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26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6984268" y="4316383"/>
            <a:ext cx="1728192" cy="198022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968044" y="4293096"/>
            <a:ext cx="1728192" cy="1980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871700" y="4293096"/>
            <a:ext cx="2808312" cy="19802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3548" y="1592796"/>
            <a:ext cx="8229600" cy="4754562"/>
          </a:xfrm>
        </p:spPr>
        <p:txBody>
          <a:bodyPr/>
          <a:lstStyle/>
          <a:p>
            <a:pPr lvl="0"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大</a:t>
            </a:r>
            <a:r>
              <a:rPr lang="en-US" altLang="zh-CN" i="1" kern="1200" dirty="0">
                <a:solidFill>
                  <a:srgbClr val="0A00C8"/>
                </a:solidFill>
                <a:ea typeface="幼圆" pitchFamily="49" charset="-122"/>
              </a:rPr>
              <a:t>L</a:t>
            </a: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、小 </a:t>
            </a:r>
            <a:r>
              <a:rPr lang="en-US" altLang="zh-CN" i="1" kern="1200" dirty="0" smtClean="0">
                <a:solidFill>
                  <a:srgbClr val="0A00C8"/>
                </a:solidFill>
                <a:ea typeface="幼圆" pitchFamily="49" charset="-122"/>
              </a:rPr>
              <a:t>l </a:t>
            </a: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公式的区别</a:t>
            </a:r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实际光路追迹（宽光束</a:t>
            </a: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）、近似计算（近轴光）</a:t>
            </a:r>
            <a:endParaRPr lang="en-US" altLang="zh-CN" kern="1200" dirty="0" smtClean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近轴</a:t>
            </a:r>
            <a:endParaRPr lang="en-US" altLang="zh-CN" kern="1200" dirty="0" smtClean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5516" y="620688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问  题</a:t>
            </a:r>
            <a:endParaRPr lang="zh-CN" altLang="en-US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617559"/>
              </p:ext>
            </p:extLst>
          </p:nvPr>
        </p:nvGraphicFramePr>
        <p:xfrm>
          <a:off x="2087724" y="3356992"/>
          <a:ext cx="4770394" cy="70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20" name="公式" r:id="rId3" imgW="1651000" imgH="241300" progId="Equation.3">
                  <p:embed/>
                </p:oleObj>
              </mc:Choice>
              <mc:Fallback>
                <p:oleObj name="公式" r:id="rId3" imgW="16510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724" y="3356992"/>
                        <a:ext cx="4770394" cy="70692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054844"/>
              </p:ext>
            </p:extLst>
          </p:nvPr>
        </p:nvGraphicFramePr>
        <p:xfrm>
          <a:off x="2123728" y="4360873"/>
          <a:ext cx="6372708" cy="868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21" name="Equation" r:id="rId5" imgW="2641320" imgH="393480" progId="Equation.DSMT4">
                  <p:embed/>
                </p:oleObj>
              </mc:Choice>
              <mc:Fallback>
                <p:oleObj name="Equation" r:id="rId5" imgW="26413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360873"/>
                        <a:ext cx="6372708" cy="868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19973"/>
              </p:ext>
            </p:extLst>
          </p:nvPr>
        </p:nvGraphicFramePr>
        <p:xfrm>
          <a:off x="2159732" y="5481228"/>
          <a:ext cx="63531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22" name="Equation" r:id="rId7" imgW="2514600" imgH="279360" progId="Equation.DSMT4">
                  <p:embed/>
                </p:oleObj>
              </mc:Choice>
              <mc:Fallback>
                <p:oleObj name="Equation" r:id="rId7" imgW="251460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32" y="5481228"/>
                        <a:ext cx="63531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5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905000" y="656692"/>
            <a:ext cx="6096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近轴光学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的球面成像系统</a:t>
            </a:r>
          </a:p>
        </p:txBody>
      </p:sp>
      <p:pic>
        <p:nvPicPr>
          <p:cNvPr id="13321" name="Picture 4" descr="2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39592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930313"/>
              </p:ext>
            </p:extLst>
          </p:nvPr>
        </p:nvGraphicFramePr>
        <p:xfrm>
          <a:off x="4943902" y="2513464"/>
          <a:ext cx="2704363" cy="42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9" name="Equation" r:id="rId4" imgW="2565360" imgH="406080" progId="">
                  <p:embed/>
                </p:oleObj>
              </mc:Choice>
              <mc:Fallback>
                <p:oleObj name="Equation" r:id="rId4" imgW="2565360" imgH="406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902" y="2513464"/>
                        <a:ext cx="2704363" cy="42926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99000"/>
              </p:ext>
            </p:extLst>
          </p:nvPr>
        </p:nvGraphicFramePr>
        <p:xfrm>
          <a:off x="5257800" y="3352800"/>
          <a:ext cx="3352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0" name="公式" r:id="rId6" imgW="4178160" imgH="1041120" progId="Equation.3">
                  <p:embed/>
                </p:oleObj>
              </mc:Choice>
              <mc:Fallback>
                <p:oleObj name="公式" r:id="rId6" imgW="41781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52800"/>
                        <a:ext cx="3352800" cy="69532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113509"/>
              </p:ext>
            </p:extLst>
          </p:nvPr>
        </p:nvGraphicFramePr>
        <p:xfrm>
          <a:off x="5292080" y="4281487"/>
          <a:ext cx="31607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1" name="公式" r:id="rId8" imgW="3314520" imgH="1041120" progId="Equation.3">
                  <p:embed/>
                </p:oleObj>
              </mc:Choice>
              <mc:Fallback>
                <p:oleObj name="公式" r:id="rId8" imgW="331452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281487"/>
                        <a:ext cx="3160713" cy="82391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92998"/>
              </p:ext>
            </p:extLst>
          </p:nvPr>
        </p:nvGraphicFramePr>
        <p:xfrm>
          <a:off x="5292080" y="5229200"/>
          <a:ext cx="24018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2" name="公式" r:id="rId10" imgW="2501640" imgH="1041120" progId="Equation.3">
                  <p:embed/>
                </p:oleObj>
              </mc:Choice>
              <mc:Fallback>
                <p:oleObj name="公式" r:id="rId10" imgW="250164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229200"/>
                        <a:ext cx="2401888" cy="8302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左大括号 10"/>
          <p:cNvSpPr>
            <a:spLocks/>
          </p:cNvSpPr>
          <p:nvPr/>
        </p:nvSpPr>
        <p:spPr bwMode="auto">
          <a:xfrm>
            <a:off x="4665878" y="3605212"/>
            <a:ext cx="533400" cy="2286000"/>
          </a:xfrm>
          <a:prstGeom prst="leftBrace">
            <a:avLst>
              <a:gd name="adj1" fmla="val 30952"/>
              <a:gd name="adj2" fmla="val 50000"/>
            </a:avLst>
          </a:prstGeom>
          <a:solidFill>
            <a:srgbClr val="FFFFFF"/>
          </a:solidFill>
          <a:ln w="31750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graphicFrame>
        <p:nvGraphicFramePr>
          <p:cNvPr id="13318" name="Object 3"/>
          <p:cNvGraphicFramePr>
            <a:graphicFrameLocks noChangeAspect="1"/>
          </p:cNvGraphicFramePr>
          <p:nvPr/>
        </p:nvGraphicFramePr>
        <p:xfrm>
          <a:off x="838200" y="5181600"/>
          <a:ext cx="2540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3" name="公式" r:id="rId12" imgW="355320" imgH="469800" progId="Equation.3">
                  <p:embed/>
                </p:oleObj>
              </mc:Choice>
              <mc:Fallback>
                <p:oleObj name="公式" r:id="rId12" imgW="355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2540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矩形 12"/>
          <p:cNvSpPr>
            <a:spLocks noChangeArrowheads="1"/>
          </p:cNvSpPr>
          <p:nvPr/>
        </p:nvSpPr>
        <p:spPr bwMode="auto">
          <a:xfrm>
            <a:off x="1295400" y="5105400"/>
            <a:ext cx="2338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称为阿贝不变量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3325" name="Text Box 2"/>
          <p:cNvSpPr txBox="1">
            <a:spLocks noChangeArrowheads="1"/>
          </p:cNvSpPr>
          <p:nvPr/>
        </p:nvSpPr>
        <p:spPr bwMode="auto">
          <a:xfrm>
            <a:off x="436778" y="1604962"/>
            <a:ext cx="449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一、单个折射面成像</a:t>
            </a:r>
            <a:endParaRPr lang="en-US" altLang="zh-CN" sz="28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57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66700" y="656692"/>
            <a:ext cx="855022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solidFill>
                  <a:srgbClr val="C00000"/>
                </a:solidFill>
                <a:latin typeface="+mn-lt"/>
                <a:ea typeface="幼圆" pitchFamily="49" charset="-122"/>
              </a:rPr>
              <a:t>例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+mn-lt"/>
                <a:ea typeface="幼圆" pitchFamily="49" charset="-122"/>
              </a:rPr>
              <a:t>1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+mn-lt"/>
                <a:ea typeface="幼圆" pitchFamily="49" charset="-122"/>
              </a:rPr>
              <a:t>：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如图，一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折射球面，半径为</a:t>
            </a:r>
            <a:r>
              <a:rPr kumimoji="1" lang="en-US" altLang="zh-CN" sz="2000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r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 =20㎜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，两边的折射率</a:t>
            </a:r>
            <a:r>
              <a:rPr kumimoji="1" lang="en-US" altLang="zh-CN" sz="2000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n </a:t>
            </a:r>
            <a:r>
              <a:rPr kumimoji="1" lang="en-US" altLang="zh-CN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=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1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</a:t>
            </a:r>
            <a:r>
              <a:rPr kumimoji="1" lang="en-US" altLang="zh-CN" sz="2000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n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′=1.5163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，当物体位于距球面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顶点 </a:t>
            </a:r>
            <a:r>
              <a:rPr kumimoji="1" lang="en-US" altLang="zh-CN" sz="2000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l </a:t>
            </a:r>
            <a:r>
              <a:rPr kumimoji="1" lang="en-US" altLang="zh-CN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=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－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60㎜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时，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求：</a:t>
            </a:r>
            <a:endParaRPr kumimoji="1" lang="en-US" altLang="zh-CN" sz="2000" b="1" dirty="0" smtClean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  <a:cs typeface="Times New Roman" pitchFamily="18" charset="0"/>
              </a:rPr>
              <a:t>(1</a:t>
            </a:r>
            <a:r>
              <a:rPr kumimoji="1" lang="en-US" altLang="zh-CN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  <a:cs typeface="Times New Roman" pitchFamily="18" charset="0"/>
              </a:rPr>
              <a:t>) 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轴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上物点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A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的成像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位置；</a:t>
            </a:r>
            <a:endParaRPr kumimoji="1" lang="en-US" altLang="zh-CN" sz="2000" b="1" dirty="0" smtClean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(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kumimoji="1" lang="en-US" altLang="zh-CN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) 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垂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轴物面上距轴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10㎜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处物点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B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的成像位置。 </a:t>
            </a:r>
          </a:p>
        </p:txBody>
      </p:sp>
      <p:pic>
        <p:nvPicPr>
          <p:cNvPr id="13825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83" y="3248980"/>
            <a:ext cx="645185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166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66700" y="548680"/>
            <a:ext cx="855022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如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图，一折射球面，半径为</a:t>
            </a:r>
            <a:r>
              <a:rPr kumimoji="1" lang="en-US" altLang="zh-CN" sz="2000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r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 =20㎜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，两边的折射率</a:t>
            </a:r>
            <a:r>
              <a:rPr kumimoji="1" lang="en-US" altLang="zh-CN" sz="2000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n </a:t>
            </a:r>
            <a:r>
              <a:rPr kumimoji="1" lang="en-US" altLang="zh-CN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=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1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</a:t>
            </a:r>
            <a:r>
              <a:rPr kumimoji="1" lang="en-US" altLang="zh-CN" sz="2000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n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′=1.5163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，当物体位于距球面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顶点 </a:t>
            </a:r>
            <a:r>
              <a:rPr kumimoji="1" lang="en-US" altLang="zh-CN" sz="2000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l </a:t>
            </a:r>
            <a:r>
              <a:rPr kumimoji="1" lang="en-US" altLang="zh-CN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=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－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60㎜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时，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求：</a:t>
            </a:r>
            <a:endParaRPr kumimoji="1" lang="en-US" altLang="zh-CN" sz="2000" b="1" dirty="0" smtClean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  <a:cs typeface="Times New Roman" pitchFamily="18" charset="0"/>
              </a:rPr>
              <a:t>(1</a:t>
            </a:r>
            <a:r>
              <a:rPr kumimoji="1" lang="en-US" altLang="zh-CN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  <a:cs typeface="Times New Roman" pitchFamily="18" charset="0"/>
              </a:rPr>
              <a:t>) 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轴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上物点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A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的成像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位置；</a:t>
            </a:r>
            <a:endParaRPr kumimoji="1" lang="en-US" altLang="zh-CN" sz="2000" b="1" dirty="0" smtClean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r>
              <a:rPr kumimoji="1" lang="en-US" altLang="zh-CN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(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kumimoji="1" lang="en-US" altLang="zh-CN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) </a:t>
            </a:r>
            <a:r>
              <a:rPr kumimoji="1"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垂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轴物面上距轴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10㎜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处物点</a:t>
            </a:r>
            <a:r>
              <a:rPr kumimoji="1"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B</a:t>
            </a:r>
            <a:r>
              <a:rPr kumimoji="1"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的成像位置。 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6200" y="2007865"/>
            <a:ext cx="777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解：（</a:t>
            </a:r>
            <a:r>
              <a:rPr kumimoji="1" lang="en-US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kumimoji="1"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）</a:t>
            </a:r>
            <a:endParaRPr kumimoji="1" lang="zh-CN" altLang="en-US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454889"/>
              </p:ext>
            </p:extLst>
          </p:nvPr>
        </p:nvGraphicFramePr>
        <p:xfrm>
          <a:off x="1632449" y="2118769"/>
          <a:ext cx="228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2" r:id="rId3" imgW="1675673" imgH="393529" progId="Equation.3">
                  <p:embed/>
                </p:oleObj>
              </mc:Choice>
              <mc:Fallback>
                <p:oleObj r:id="rId3" imgW="167567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449" y="2118769"/>
                        <a:ext cx="2286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847257" y="2804884"/>
            <a:ext cx="571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即轴上物点</a:t>
            </a:r>
            <a:r>
              <a:rPr kumimoji="1" lang="en-US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A</a:t>
            </a:r>
            <a:r>
              <a:rPr kumimoji="1"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成像在距球心</a:t>
            </a:r>
            <a:r>
              <a:rPr kumimoji="1" lang="en-US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165.75-20=145.75</a:t>
            </a:r>
            <a:r>
              <a:rPr kumimoji="1"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的</a:t>
            </a:r>
            <a:r>
              <a:rPr kumimoji="1" lang="en-US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A′</a:t>
            </a:r>
            <a:r>
              <a:rPr kumimoji="1"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处。 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16360" y="3201124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kumimoji="1" lang="en-US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kumimoji="1"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）过轴外物点</a:t>
            </a:r>
            <a:r>
              <a:rPr kumimoji="1" lang="en-US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B</a:t>
            </a:r>
            <a:r>
              <a:rPr kumimoji="1"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作连接球心的直线，该直线也可以看作是一条（辅助）光轴，</a:t>
            </a:r>
            <a:r>
              <a:rPr kumimoji="1" lang="en-US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B</a:t>
            </a:r>
            <a:r>
              <a:rPr kumimoji="1"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点是该光轴上的一个轴上点，其物距为 </a:t>
            </a:r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641952"/>
              </p:ext>
            </p:extLst>
          </p:nvPr>
        </p:nvGraphicFramePr>
        <p:xfrm>
          <a:off x="360835" y="3971889"/>
          <a:ext cx="39846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3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5" y="3971889"/>
                        <a:ext cx="3984625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09450"/>
              </p:ext>
            </p:extLst>
          </p:nvPr>
        </p:nvGraphicFramePr>
        <p:xfrm>
          <a:off x="739775" y="4689475"/>
          <a:ext cx="28686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4" name="Equation" r:id="rId7" imgW="1803240" imgH="393480" progId="Equation.DSMT4">
                  <p:embed/>
                </p:oleObj>
              </mc:Choice>
              <mc:Fallback>
                <p:oleObj name="Equation" r:id="rId7" imgW="1803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4689475"/>
                        <a:ext cx="2868613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694237" y="5797099"/>
            <a:ext cx="762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即轴外物点</a:t>
            </a:r>
            <a:r>
              <a:rPr kumimoji="1" lang="en-US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B </a:t>
            </a:r>
            <a:r>
              <a:rPr kumimoji="1"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成像</a:t>
            </a:r>
            <a:r>
              <a:rPr kumimoji="1"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在距球心</a:t>
            </a:r>
            <a:r>
              <a:rPr kumimoji="1" lang="en-US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162.70-20=142.70</a:t>
            </a:r>
            <a:r>
              <a:rPr kumimoji="1"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的</a:t>
            </a:r>
            <a:r>
              <a:rPr kumimoji="1" lang="en-US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B′</a:t>
            </a:r>
            <a:r>
              <a:rPr kumimoji="1"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处。 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511990" y="2159134"/>
            <a:ext cx="21210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解得</a:t>
            </a:r>
            <a:r>
              <a:rPr kumimoji="1" lang="en-US" altLang="zh-CN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l</a:t>
            </a:r>
            <a:r>
              <a:rPr kumimoji="1"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′ </a:t>
            </a:r>
            <a:r>
              <a:rPr kumimoji="1" lang="en-US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=</a:t>
            </a:r>
            <a:r>
              <a:rPr kumimoji="1" lang="en-US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165.75㎜</a:t>
            </a:r>
            <a:r>
              <a:rPr kumimoji="1"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。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301800" y="3969060"/>
            <a:ext cx="742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b="1" i="1" dirty="0">
                <a:latin typeface="+mn-lt"/>
                <a:ea typeface="幼圆" pitchFamily="49" charset="-122"/>
              </a:rPr>
              <a:t>㎜</a:t>
            </a:r>
            <a:r>
              <a:rPr kumimoji="1" lang="zh-CN" altLang="en-US" b="1" i="1" dirty="0">
                <a:latin typeface="+mn-lt"/>
                <a:ea typeface="幼圆" pitchFamily="49" charset="-122"/>
              </a:rPr>
              <a:t>，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840260" y="5420477"/>
            <a:ext cx="350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解上式</a:t>
            </a:r>
            <a:r>
              <a:rPr kumimoji="1"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得 </a:t>
            </a:r>
            <a:r>
              <a:rPr kumimoji="1" lang="en-US" altLang="zh-CN" b="1" i="1" dirty="0" err="1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l</a:t>
            </a:r>
            <a:r>
              <a:rPr kumimoji="1" lang="en-US" altLang="zh-CN" b="1" i="1" baseline="-25000" dirty="0" err="1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B</a:t>
            </a:r>
            <a:r>
              <a:rPr kumimoji="1" lang="en-US" altLang="zh-CN" b="1" i="1" baseline="-25000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r>
              <a:rPr kumimoji="1"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′=</a:t>
            </a:r>
            <a:r>
              <a:rPr kumimoji="1"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162.70㎜</a:t>
            </a:r>
            <a:r>
              <a:rPr kumimoji="1"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。</a:t>
            </a:r>
          </a:p>
        </p:txBody>
      </p:sp>
      <p:graphicFrame>
        <p:nvGraphicFramePr>
          <p:cNvPr id="35863" name="Object 2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6015447"/>
              </p:ext>
            </p:extLst>
          </p:nvPr>
        </p:nvGraphicFramePr>
        <p:xfrm>
          <a:off x="5364088" y="3874366"/>
          <a:ext cx="3501284" cy="1922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5" name="CorelDRAW" r:id="rId9" imgW="2427351" imgH="1467510" progId="CorelDRAW.Graphic.9">
                  <p:embed/>
                </p:oleObj>
              </mc:Choice>
              <mc:Fallback>
                <p:oleObj name="CorelDRAW" r:id="rId9" imgW="2427351" imgH="146751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874366"/>
                        <a:ext cx="3501284" cy="1922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40260" y="6189753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视场（物高）的加大造成像面弯曲的例子</a:t>
            </a:r>
          </a:p>
        </p:txBody>
      </p:sp>
    </p:spTree>
    <p:extLst>
      <p:ext uri="{BB962C8B-B14F-4D97-AF65-F5344CB8AC3E}">
        <p14:creationId xmlns:p14="http://schemas.microsoft.com/office/powerpoint/2010/main" val="3358970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405115" y="53796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四</a:t>
            </a: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、单个折射球面成像的</a:t>
            </a: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放大率</a:t>
            </a:r>
            <a:endParaRPr lang="en-US" altLang="zh-CN" sz="3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3400" y="6279976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34977"/>
              </p:ext>
            </p:extLst>
          </p:nvPr>
        </p:nvGraphicFramePr>
        <p:xfrm>
          <a:off x="1007604" y="2713033"/>
          <a:ext cx="998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7" name="Equation" r:id="rId3" imgW="457200" imgH="419040" progId="Equation.DSMT4">
                  <p:embed/>
                </p:oleObj>
              </mc:Choice>
              <mc:Fallback>
                <p:oleObj name="Equation" r:id="rId3" imgW="457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2713033"/>
                        <a:ext cx="9985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99578" y="1448780"/>
            <a:ext cx="78062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1.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垂轴</a:t>
            </a:r>
            <a:r>
              <a:rPr lang="zh-CN" altLang="en-US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放大率</a:t>
            </a:r>
            <a:r>
              <a:rPr kumimoji="1" lang="en-US" altLang="zh-CN" sz="2000" b="1" dirty="0" smtClean="0">
                <a:solidFill>
                  <a:srgbClr val="92D050"/>
                </a:solidFill>
                <a:latin typeface="+mn-lt"/>
              </a:rPr>
              <a:t>  </a:t>
            </a:r>
            <a:r>
              <a:rPr kumimoji="1" lang="en-US" altLang="zh-CN" sz="2000" b="1" dirty="0">
                <a:solidFill>
                  <a:srgbClr val="92D050"/>
                </a:solidFill>
                <a:latin typeface="+mn-lt"/>
              </a:rPr>
              <a:t>lateral (or transverse) magnification </a:t>
            </a:r>
            <a:r>
              <a:rPr lang="zh-CN" alt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：</a:t>
            </a:r>
            <a:endParaRPr lang="en-US" altLang="zh-CN" sz="2000" b="1" dirty="0" smtClean="0">
              <a:solidFill>
                <a:srgbClr val="92D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  像</a:t>
            </a:r>
            <a:r>
              <a:rPr kumimoji="1"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的大小与物的大小之比</a:t>
            </a:r>
          </a:p>
        </p:txBody>
      </p:sp>
      <p:pic>
        <p:nvPicPr>
          <p:cNvPr id="12" name="Picture 4" descr="2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2996952"/>
            <a:ext cx="41433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0685" y="5572090"/>
            <a:ext cx="633859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itchFamily="2" charset="2"/>
              <a:buChar char="Ø"/>
              <a:defRPr/>
            </a:pP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垂轴放大率仅取决于共轭面的位置。</a:t>
            </a:r>
          </a:p>
          <a:p>
            <a:pPr marL="342900" indent="-342900">
              <a:lnSpc>
                <a:spcPct val="125000"/>
              </a:lnSpc>
              <a:buFont typeface="Wingdings" pitchFamily="2" charset="2"/>
              <a:buChar char="Ø"/>
              <a:defRPr/>
            </a:pP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在一对共轭面上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， </a:t>
            </a:r>
            <a:r>
              <a:rPr kumimoji="1" lang="el-GR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β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为常数，故像与物是相似的。</a:t>
            </a:r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465075"/>
              </p:ext>
            </p:extLst>
          </p:nvPr>
        </p:nvGraphicFramePr>
        <p:xfrm>
          <a:off x="664652" y="3719534"/>
          <a:ext cx="35528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8" name="Equation" r:id="rId6" imgW="1739880" imgH="419040" progId="Equation.DSMT4">
                  <p:embed/>
                </p:oleObj>
              </mc:Choice>
              <mc:Fallback>
                <p:oleObj name="Equation" r:id="rId6" imgW="1739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52" y="3719534"/>
                        <a:ext cx="3552825" cy="6715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170293"/>
              </p:ext>
            </p:extLst>
          </p:nvPr>
        </p:nvGraphicFramePr>
        <p:xfrm>
          <a:off x="683568" y="4626154"/>
          <a:ext cx="3231976" cy="675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9" r:id="rId8" imgW="1536033" imgH="393529" progId="Equation.3">
                  <p:embed/>
                </p:oleObj>
              </mc:Choice>
              <mc:Fallback>
                <p:oleObj r:id="rId8" imgW="153603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626154"/>
                        <a:ext cx="3231976" cy="67505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379722"/>
              </p:ext>
            </p:extLst>
          </p:nvPr>
        </p:nvGraphicFramePr>
        <p:xfrm>
          <a:off x="2051720" y="2715040"/>
          <a:ext cx="7762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0" name="Equation" r:id="rId10" imgW="355320" imgH="393480" progId="Equation.DSMT4">
                  <p:embed/>
                </p:oleObj>
              </mc:Choice>
              <mc:Fallback>
                <p:oleObj name="Equation" r:id="rId10" imgW="35532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715040"/>
                        <a:ext cx="776287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左大括号 2"/>
          <p:cNvSpPr/>
          <p:nvPr/>
        </p:nvSpPr>
        <p:spPr>
          <a:xfrm>
            <a:off x="405115" y="4050090"/>
            <a:ext cx="242449" cy="11161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4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405115" y="53796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四</a:t>
            </a: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、单个折射球面成像的</a:t>
            </a: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放大率</a:t>
            </a:r>
            <a:endParaRPr lang="en-US" altLang="zh-CN" sz="3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3400" y="6279976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76446"/>
              </p:ext>
            </p:extLst>
          </p:nvPr>
        </p:nvGraphicFramePr>
        <p:xfrm>
          <a:off x="3203848" y="1333106"/>
          <a:ext cx="1223896" cy="650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3" name="Equation" r:id="rId3" imgW="787320" imgH="419040" progId="Equation.DSMT4">
                  <p:embed/>
                </p:oleObj>
              </mc:Choice>
              <mc:Fallback>
                <p:oleObj name="Equation" r:id="rId3" imgW="787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333106"/>
                        <a:ext cx="1223896" cy="650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85583" y="1269995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1.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垂轴放大率</a:t>
            </a:r>
            <a:r>
              <a:rPr lang="zh-CN" altLang="en-US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：</a:t>
            </a:r>
            <a:endParaRPr kumimoji="1" lang="zh-CN" altLang="en-US" sz="24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41158" y="1988840"/>
            <a:ext cx="7908925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（</a:t>
            </a:r>
            <a:r>
              <a:rPr kumimoji="1"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1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）</a:t>
            </a:r>
            <a:r>
              <a:rPr kumimoji="1" lang="el-GR" altLang="zh-CN" sz="2000" b="1" i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β</a:t>
            </a:r>
            <a:r>
              <a:rPr kumimoji="1" lang="en-US" altLang="zh-CN" sz="2000" b="1" i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&gt;0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，</a:t>
            </a:r>
            <a:r>
              <a:rPr kumimoji="1" lang="en-US" altLang="zh-CN" sz="2000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y 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与 </a:t>
            </a:r>
            <a:r>
              <a:rPr kumimoji="1" lang="en-US" altLang="zh-CN" sz="2000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y′ 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同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号，成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正像。</a:t>
            </a:r>
            <a:endParaRPr kumimoji="1"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0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（</a:t>
            </a:r>
            <a:r>
              <a:rPr kumimoji="1" lang="en-US" altLang="zh-CN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2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）</a:t>
            </a:r>
            <a:r>
              <a:rPr kumimoji="1" lang="el-GR" altLang="zh-CN" sz="2000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β</a:t>
            </a:r>
            <a:r>
              <a:rPr kumimoji="1" lang="en-US" altLang="zh-CN" sz="2000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&lt;0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，</a:t>
            </a:r>
            <a:r>
              <a:rPr kumimoji="1" lang="en-US" altLang="zh-CN" sz="2000" b="1" i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y 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与 </a:t>
            </a:r>
            <a:r>
              <a:rPr kumimoji="1" lang="en-US" altLang="zh-CN" sz="2000" b="1" i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y′ 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异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号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，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成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反之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倒像。 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endParaRPr kumimoji="1" lang="zh-CN" altLang="en-US" sz="20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（</a:t>
            </a:r>
            <a:r>
              <a:rPr kumimoji="1"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3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）                      和物距有关。</a:t>
            </a:r>
            <a:r>
              <a:rPr kumimoji="1" lang="en-US" altLang="zh-CN" sz="2000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l </a:t>
            </a:r>
            <a:r>
              <a:rPr kumimoji="1" lang="en-US" altLang="zh-CN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↑, </a:t>
            </a:r>
            <a:r>
              <a:rPr kumimoji="1" lang="el-GR" altLang="zh-CN" sz="2000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β</a:t>
            </a:r>
            <a:r>
              <a:rPr kumimoji="1" lang="en-US" altLang="zh-CN" sz="2000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↓;</a:t>
            </a:r>
            <a:r>
              <a:rPr kumimoji="1" lang="en-US" altLang="zh-CN" sz="2000" b="1" i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kumimoji="1" lang="en-US" altLang="zh-CN" sz="2000" b="1" i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l</a:t>
            </a:r>
            <a:r>
              <a:rPr kumimoji="1" lang="en-US" altLang="zh-CN" sz="2000" b="1" i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↓,</a:t>
            </a:r>
            <a:r>
              <a:rPr kumimoji="1" lang="el-GR" altLang="zh-CN" sz="2000" b="1" i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kumimoji="1" lang="el-GR" altLang="zh-CN" sz="2000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β</a:t>
            </a:r>
            <a:r>
              <a:rPr kumimoji="1"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↑</a:t>
            </a:r>
            <a:r>
              <a:rPr kumimoji="1" lang="el-GR" altLang="zh-CN" sz="2000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。</a:t>
            </a:r>
            <a:endParaRPr kumimoji="1"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例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：照相机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离物体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越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近，像越大，实像。   </a:t>
            </a:r>
            <a:endParaRPr kumimoji="1" lang="zh-CN" altLang="en-US" sz="20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42236"/>
              </p:ext>
            </p:extLst>
          </p:nvPr>
        </p:nvGraphicFramePr>
        <p:xfrm>
          <a:off x="1367644" y="5591443"/>
          <a:ext cx="1296144" cy="688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4" name="Equation" r:id="rId5" imgW="787320" imgH="419040" progId="Equation.DSMT4">
                  <p:embed/>
                </p:oleObj>
              </mc:Choice>
              <mc:Fallback>
                <p:oleObj name="Equation" r:id="rId5" imgW="78732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44" y="5591443"/>
                        <a:ext cx="1296144" cy="688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4195" name="Picture 5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4195169"/>
            <a:ext cx="2415306" cy="131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96" name="Picture 5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95169"/>
            <a:ext cx="2060781" cy="153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97" name="Picture 5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343" y="2456892"/>
            <a:ext cx="1826465" cy="139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200" name="Picture 5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26" y="2372511"/>
            <a:ext cx="2283601" cy="147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9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05115" y="1340768"/>
            <a:ext cx="79054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轴向放大率</a:t>
            </a:r>
            <a:r>
              <a:rPr lang="zh-CN" altLang="en-US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：</a:t>
            </a:r>
            <a:endParaRPr lang="en-US" altLang="zh-CN" sz="2800" b="1" dirty="0" smtClean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spcBef>
                <a:spcPts val="1200"/>
              </a:spcBef>
            </a:pPr>
            <a:r>
              <a:rPr kumimoji="1"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光轴</a:t>
            </a:r>
            <a:r>
              <a:rPr kumimoji="1"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上一对共轭点沿轴向的移动量之间的关系</a:t>
            </a:r>
            <a:r>
              <a:rPr kumimoji="1" lang="en-US" altLang="zh-CN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621656" y="4474971"/>
            <a:ext cx="8054799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结论：</a:t>
            </a:r>
          </a:p>
          <a:p>
            <a:pPr>
              <a:spcBef>
                <a:spcPts val="600"/>
              </a:spcBef>
            </a:pP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（</a:t>
            </a:r>
            <a:r>
              <a:rPr kumimoji="1"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1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）折射球面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的 </a:t>
            </a:r>
            <a:r>
              <a:rPr kumimoji="1" lang="el-GR" altLang="zh-CN" sz="2000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α</a:t>
            </a:r>
            <a:r>
              <a:rPr kumimoji="1" lang="en-US" altLang="zh-CN" sz="2000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 </a:t>
            </a:r>
            <a:r>
              <a:rPr kumimoji="1" lang="zh-CN" altLang="el-GR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恒为正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。</a:t>
            </a:r>
            <a:endParaRPr kumimoji="1"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kumimoji="1"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         </a:t>
            </a:r>
            <a:r>
              <a:rPr kumimoji="1" lang="zh-CN" altLang="el-GR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物</a:t>
            </a:r>
            <a:r>
              <a:rPr kumimoji="1" lang="zh-CN" altLang="el-GR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点沿轴向移动时，其像点沿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光轴</a:t>
            </a:r>
            <a:r>
              <a:rPr kumimoji="1" lang="zh-CN" altLang="el-GR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同方向移动。</a:t>
            </a:r>
            <a:endParaRPr kumimoji="1" lang="zh-CN" altLang="en-US" sz="20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l-GR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（</a:t>
            </a:r>
            <a:r>
              <a:rPr kumimoji="1" lang="el-GR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2</a:t>
            </a:r>
            <a:r>
              <a:rPr kumimoji="1" lang="zh-CN" altLang="el-GR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） 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          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 ，空间</a:t>
            </a: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物体会变形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。</a:t>
            </a:r>
            <a:endParaRPr kumimoji="1"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（</a:t>
            </a:r>
            <a:r>
              <a:rPr kumimoji="1"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3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）</a:t>
            </a:r>
            <a:r>
              <a:rPr kumimoji="1" lang="en-US" altLang="zh-CN" sz="2000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dl </a:t>
            </a:r>
            <a:r>
              <a:rPr kumimoji="1"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很小时才适用。</a:t>
            </a:r>
            <a:endParaRPr kumimoji="1" lang="zh-CN" altLang="en-US" sz="20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</p:txBody>
      </p:sp>
      <p:graphicFrame>
        <p:nvGraphicFramePr>
          <p:cNvPr id="153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384044"/>
              </p:ext>
            </p:extLst>
          </p:nvPr>
        </p:nvGraphicFramePr>
        <p:xfrm>
          <a:off x="1331640" y="5841268"/>
          <a:ext cx="7953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3" name="Equation" r:id="rId3" imgW="406080" imgH="203040" progId="Equation.DSMT4">
                  <p:embed/>
                </p:oleObj>
              </mc:Choice>
              <mc:Fallback>
                <p:oleObj name="Equation" r:id="rId3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841268"/>
                        <a:ext cx="7953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405115" y="53796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四</a:t>
            </a: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、单个折射球面成像的</a:t>
            </a: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放大率</a:t>
            </a:r>
            <a:endParaRPr lang="en-US" altLang="zh-CN" sz="3200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663720"/>
              </p:ext>
            </p:extLst>
          </p:nvPr>
        </p:nvGraphicFramePr>
        <p:xfrm>
          <a:off x="1043608" y="2671192"/>
          <a:ext cx="1684018" cy="75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4" r:id="rId5" imgW="482391" imgH="393529" progId="Equation.3">
                  <p:embed/>
                </p:oleObj>
              </mc:Choice>
              <mc:Fallback>
                <p:oleObj r:id="rId5" imgW="4823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671192"/>
                        <a:ext cx="1684018" cy="75780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394070"/>
              </p:ext>
            </p:extLst>
          </p:nvPr>
        </p:nvGraphicFramePr>
        <p:xfrm>
          <a:off x="3633428" y="3564196"/>
          <a:ext cx="1874676" cy="703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5" r:id="rId7" imgW="1066337" imgH="393529" progId="Equation.3">
                  <p:embed/>
                </p:oleObj>
              </mc:Choice>
              <mc:Fallback>
                <p:oleObj r:id="rId7" imgW="106633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428" y="3564196"/>
                        <a:ext cx="1874676" cy="7030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476307"/>
              </p:ext>
            </p:extLst>
          </p:nvPr>
        </p:nvGraphicFramePr>
        <p:xfrm>
          <a:off x="6088632" y="3553598"/>
          <a:ext cx="2834737" cy="739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6" name="Equation" r:id="rId9" imgW="1371600" imgH="419040" progId="Equation.DSMT4">
                  <p:embed/>
                </p:oleObj>
              </mc:Choice>
              <mc:Fallback>
                <p:oleObj name="Equation" r:id="rId9" imgW="1371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632" y="3553598"/>
                        <a:ext cx="2834737" cy="73949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130884"/>
              </p:ext>
            </p:extLst>
          </p:nvPr>
        </p:nvGraphicFramePr>
        <p:xfrm>
          <a:off x="5462228" y="3657600"/>
          <a:ext cx="609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7"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228" y="3657600"/>
                        <a:ext cx="609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023828" y="3429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400">
                <a:solidFill>
                  <a:srgbClr val="000000"/>
                </a:solidFill>
                <a:latin typeface="宋体" charset="-122"/>
              </a:rPr>
              <a:t>微分</a:t>
            </a:r>
            <a:r>
              <a:rPr kumimoji="1" lang="zh-CN" altLang="en-US" sz="12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138166"/>
              </p:ext>
            </p:extLst>
          </p:nvPr>
        </p:nvGraphicFramePr>
        <p:xfrm>
          <a:off x="3023828" y="3627438"/>
          <a:ext cx="6096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8" name="Equation" r:id="rId13" imgW="190440" imgH="152280" progId="Equation.3">
                  <p:embed/>
                </p:oleObj>
              </mc:Choice>
              <mc:Fallback>
                <p:oleObj name="Equation" r:id="rId1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828" y="3627438"/>
                        <a:ext cx="6096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059361"/>
              </p:ext>
            </p:extLst>
          </p:nvPr>
        </p:nvGraphicFramePr>
        <p:xfrm>
          <a:off x="1007604" y="3573861"/>
          <a:ext cx="1878678" cy="64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9" name="公式" r:id="rId15" imgW="2501900" imgH="1041400" progId="Equation.3">
                  <p:embed/>
                </p:oleObj>
              </mc:Choice>
              <mc:Fallback>
                <p:oleObj name="公式" r:id="rId15" imgW="2501900" imgH="1041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3573861"/>
                        <a:ext cx="1878678" cy="649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9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zh自制">
  <a:themeElements>
    <a:clrScheme name="huzh自制 1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FF9933"/>
      </a:accent1>
      <a:accent2>
        <a:srgbClr val="FF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5C"/>
      </a:accent6>
      <a:hlink>
        <a:srgbClr val="0000FF"/>
      </a:hlink>
      <a:folHlink>
        <a:srgbClr val="009999"/>
      </a:folHlink>
    </a:clrScheme>
    <a:fontScheme name="huzh自制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uzh自制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3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4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5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6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7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8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zh自制 9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0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FF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FF9933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005C"/>
        </a:accent6>
        <a:hlink>
          <a:srgbClr val="00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49249</TotalTime>
  <Words>1546</Words>
  <Application>Microsoft Office PowerPoint</Application>
  <PresentationFormat>全屏显示(4:3)</PresentationFormat>
  <Paragraphs>170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楷体_GB2312</vt:lpstr>
      <vt:lpstr>宋体</vt:lpstr>
      <vt:lpstr>Wingdings</vt:lpstr>
      <vt:lpstr>幼圆</vt:lpstr>
      <vt:lpstr>黑体</vt:lpstr>
      <vt:lpstr>Times New Roman</vt:lpstr>
      <vt:lpstr>华文行楷</vt:lpstr>
      <vt:lpstr>huzh自制</vt:lpstr>
      <vt:lpstr>Equation</vt:lpstr>
      <vt:lpstr>公式</vt:lpstr>
      <vt:lpstr>Microsoft 公式 3.0</vt:lpstr>
      <vt:lpstr>CorelDRAW</vt:lpstr>
      <vt:lpstr>MathType 6.0 Equation</vt:lpstr>
      <vt:lpstr>PowerPoint 演示文稿</vt:lpstr>
      <vt:lpstr>目 录   Contents</vt:lpstr>
      <vt:lpstr>问  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录 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几何光学基本定律与成像概念</dc:title>
  <dc:creator>dell</dc:creator>
  <cp:lastModifiedBy>lenovo</cp:lastModifiedBy>
  <cp:revision>1422</cp:revision>
  <cp:lastPrinted>2017-03-08T08:55:45Z</cp:lastPrinted>
  <dcterms:created xsi:type="dcterms:W3CDTF">2002-06-10T15:44:58Z</dcterms:created>
  <dcterms:modified xsi:type="dcterms:W3CDTF">2017-03-08T08:58:46Z</dcterms:modified>
</cp:coreProperties>
</file>