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51" r:id="rId1"/>
  </p:sldMasterIdLst>
  <p:notesMasterIdLst>
    <p:notesMasterId r:id="rId36"/>
  </p:notesMasterIdLst>
  <p:handoutMasterIdLst>
    <p:handoutMasterId r:id="rId37"/>
  </p:handoutMasterIdLst>
  <p:sldIdLst>
    <p:sldId id="256" r:id="rId2"/>
    <p:sldId id="899" r:id="rId3"/>
    <p:sldId id="494" r:id="rId4"/>
    <p:sldId id="900" r:id="rId5"/>
    <p:sldId id="902" r:id="rId6"/>
    <p:sldId id="903" r:id="rId7"/>
    <p:sldId id="904" r:id="rId8"/>
    <p:sldId id="905" r:id="rId9"/>
    <p:sldId id="880" r:id="rId10"/>
    <p:sldId id="881" r:id="rId11"/>
    <p:sldId id="909" r:id="rId12"/>
    <p:sldId id="908" r:id="rId13"/>
    <p:sldId id="882" r:id="rId14"/>
    <p:sldId id="910" r:id="rId15"/>
    <p:sldId id="911" r:id="rId16"/>
    <p:sldId id="912" r:id="rId17"/>
    <p:sldId id="913" r:id="rId18"/>
    <p:sldId id="915" r:id="rId19"/>
    <p:sldId id="916" r:id="rId20"/>
    <p:sldId id="917" r:id="rId21"/>
    <p:sldId id="918" r:id="rId22"/>
    <p:sldId id="919" r:id="rId23"/>
    <p:sldId id="920" r:id="rId24"/>
    <p:sldId id="914" r:id="rId25"/>
    <p:sldId id="893" r:id="rId26"/>
    <p:sldId id="921" r:id="rId27"/>
    <p:sldId id="894" r:id="rId28"/>
    <p:sldId id="895" r:id="rId29"/>
    <p:sldId id="896" r:id="rId30"/>
    <p:sldId id="923" r:id="rId31"/>
    <p:sldId id="924" r:id="rId32"/>
    <p:sldId id="922" r:id="rId33"/>
    <p:sldId id="897" r:id="rId34"/>
    <p:sldId id="823" r:id="rId35"/>
  </p:sldIdLst>
  <p:sldSz cx="9144000" cy="6858000" type="screen4x3"/>
  <p:notesSz cx="7099300" cy="10234613"/>
  <p:embeddedFontLst>
    <p:embeddedFont>
      <p:font typeface="黑体" pitchFamily="49" charset="-122"/>
      <p:regular r:id="rId38"/>
    </p:embeddedFont>
    <p:embeddedFont>
      <p:font typeface="幼圆" pitchFamily="49" charset="-122"/>
      <p:regular r:id="rId39"/>
    </p:embeddedFont>
    <p:embeddedFont>
      <p:font typeface="方正姚体" pitchFamily="2" charset="-122"/>
      <p:regular r:id="rId40"/>
    </p:embeddedFont>
    <p:embeddedFont>
      <p:font typeface="华文行楷" pitchFamily="2" charset="-122"/>
      <p:regular r:id="rId41"/>
    </p:embeddedFont>
  </p:embeddedFontLst>
  <p:defaultTextStyle>
    <a:defPPr>
      <a:defRPr lang="en-US"/>
    </a:defPPr>
    <a:lvl1pPr algn="l" rtl="0" fontAlgn="base">
      <a:spcBef>
        <a:spcPct val="0"/>
      </a:spcBef>
      <a:spcAft>
        <a:spcPct val="0"/>
      </a:spcAft>
      <a:defRPr kern="1200">
        <a:solidFill>
          <a:schemeClr val="tx1"/>
        </a:solidFill>
        <a:latin typeface="Arial" charset="0"/>
        <a:ea typeface="楷体_GB2312" pitchFamily="49" charset="-122"/>
        <a:cs typeface="+mn-cs"/>
      </a:defRPr>
    </a:lvl1pPr>
    <a:lvl2pPr marL="457200" algn="l" rtl="0" fontAlgn="base">
      <a:spcBef>
        <a:spcPct val="0"/>
      </a:spcBef>
      <a:spcAft>
        <a:spcPct val="0"/>
      </a:spcAft>
      <a:defRPr kern="1200">
        <a:solidFill>
          <a:schemeClr val="tx1"/>
        </a:solidFill>
        <a:latin typeface="Arial" charset="0"/>
        <a:ea typeface="楷体_GB2312" pitchFamily="49" charset="-122"/>
        <a:cs typeface="+mn-cs"/>
      </a:defRPr>
    </a:lvl2pPr>
    <a:lvl3pPr marL="914400" algn="l" rtl="0" fontAlgn="base">
      <a:spcBef>
        <a:spcPct val="0"/>
      </a:spcBef>
      <a:spcAft>
        <a:spcPct val="0"/>
      </a:spcAft>
      <a:defRPr kern="1200">
        <a:solidFill>
          <a:schemeClr val="tx1"/>
        </a:solidFill>
        <a:latin typeface="Arial" charset="0"/>
        <a:ea typeface="楷体_GB2312" pitchFamily="49" charset="-122"/>
        <a:cs typeface="+mn-cs"/>
      </a:defRPr>
    </a:lvl3pPr>
    <a:lvl4pPr marL="1371600" algn="l" rtl="0" fontAlgn="base">
      <a:spcBef>
        <a:spcPct val="0"/>
      </a:spcBef>
      <a:spcAft>
        <a:spcPct val="0"/>
      </a:spcAft>
      <a:defRPr kern="1200">
        <a:solidFill>
          <a:schemeClr val="tx1"/>
        </a:solidFill>
        <a:latin typeface="Arial" charset="0"/>
        <a:ea typeface="楷体_GB2312" pitchFamily="49" charset="-122"/>
        <a:cs typeface="+mn-cs"/>
      </a:defRPr>
    </a:lvl4pPr>
    <a:lvl5pPr marL="1828800" algn="l" rtl="0" fontAlgn="base">
      <a:spcBef>
        <a:spcPct val="0"/>
      </a:spcBef>
      <a:spcAft>
        <a:spcPct val="0"/>
      </a:spcAft>
      <a:defRPr kern="1200">
        <a:solidFill>
          <a:schemeClr val="tx1"/>
        </a:solidFill>
        <a:latin typeface="Arial" charset="0"/>
        <a:ea typeface="楷体_GB2312" pitchFamily="49" charset="-122"/>
        <a:cs typeface="+mn-cs"/>
      </a:defRPr>
    </a:lvl5pPr>
    <a:lvl6pPr marL="2286000" algn="l" defTabSz="914400" rtl="0" eaLnBrk="1" latinLnBrk="0" hangingPunct="1">
      <a:defRPr kern="1200">
        <a:solidFill>
          <a:schemeClr val="tx1"/>
        </a:solidFill>
        <a:latin typeface="Arial" charset="0"/>
        <a:ea typeface="楷体_GB2312" pitchFamily="49" charset="-122"/>
        <a:cs typeface="+mn-cs"/>
      </a:defRPr>
    </a:lvl6pPr>
    <a:lvl7pPr marL="2743200" algn="l" defTabSz="914400" rtl="0" eaLnBrk="1" latinLnBrk="0" hangingPunct="1">
      <a:defRPr kern="1200">
        <a:solidFill>
          <a:schemeClr val="tx1"/>
        </a:solidFill>
        <a:latin typeface="Arial" charset="0"/>
        <a:ea typeface="楷体_GB2312" pitchFamily="49" charset="-122"/>
        <a:cs typeface="+mn-cs"/>
      </a:defRPr>
    </a:lvl7pPr>
    <a:lvl8pPr marL="3200400" algn="l" defTabSz="914400" rtl="0" eaLnBrk="1" latinLnBrk="0" hangingPunct="1">
      <a:defRPr kern="1200">
        <a:solidFill>
          <a:schemeClr val="tx1"/>
        </a:solidFill>
        <a:latin typeface="Arial" charset="0"/>
        <a:ea typeface="楷体_GB2312" pitchFamily="49" charset="-122"/>
        <a:cs typeface="+mn-cs"/>
      </a:defRPr>
    </a:lvl8pPr>
    <a:lvl9pPr marL="3657600" algn="l" defTabSz="914400" rtl="0" eaLnBrk="1" latinLnBrk="0" hangingPunct="1">
      <a:defRPr kern="1200">
        <a:solidFill>
          <a:schemeClr val="tx1"/>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A00C8"/>
    <a:srgbClr val="008000"/>
    <a:srgbClr val="C8C5FF"/>
    <a:srgbClr val="14AC43"/>
    <a:srgbClr val="0049C0"/>
    <a:srgbClr val="001B48"/>
    <a:srgbClr val="002B70"/>
    <a:srgbClr val="0064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1" autoAdjust="0"/>
    <p:restoredTop sz="95447" autoAdjust="0"/>
  </p:normalViewPr>
  <p:slideViewPr>
    <p:cSldViewPr>
      <p:cViewPr varScale="1">
        <p:scale>
          <a:sx n="89" d="100"/>
          <a:sy n="89" d="100"/>
        </p:scale>
        <p:origin x="-106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70" y="-96"/>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11" Type="http://schemas.openxmlformats.org/officeDocument/2006/relationships/image" Target="../media/image43.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png"/></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2.wmf"/><Relationship Id="rId7" Type="http://schemas.openxmlformats.org/officeDocument/2006/relationships/image" Target="../media/image5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36.wmf"/><Relationship Id="rId9"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61.wmf"/><Relationship Id="rId7" Type="http://schemas.openxmlformats.org/officeDocument/2006/relationships/image" Target="../media/image38.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37.wmf"/><Relationship Id="rId5" Type="http://schemas.openxmlformats.org/officeDocument/2006/relationships/image" Target="../media/image63.wmf"/><Relationship Id="rId4" Type="http://schemas.openxmlformats.org/officeDocument/2006/relationships/image" Target="../media/image62.wmf"/><Relationship Id="rId9"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image" Target="../media/image65.png"/><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0.png"/><Relationship Id="rId7" Type="http://schemas.openxmlformats.org/officeDocument/2006/relationships/image" Target="../media/image73.png"/><Relationship Id="rId12" Type="http://schemas.openxmlformats.org/officeDocument/2006/relationships/image" Target="../media/image77.png"/><Relationship Id="rId2" Type="http://schemas.openxmlformats.org/officeDocument/2006/relationships/image" Target="../media/image69.png"/><Relationship Id="rId1" Type="http://schemas.openxmlformats.org/officeDocument/2006/relationships/image" Target="../media/image68.png"/><Relationship Id="rId6" Type="http://schemas.openxmlformats.org/officeDocument/2006/relationships/image" Target="../media/image66.png"/><Relationship Id="rId11" Type="http://schemas.openxmlformats.org/officeDocument/2006/relationships/image" Target="../media/image67.png"/><Relationship Id="rId5" Type="http://schemas.openxmlformats.org/officeDocument/2006/relationships/image" Target="../media/image72.png"/><Relationship Id="rId10" Type="http://schemas.openxmlformats.org/officeDocument/2006/relationships/image" Target="../media/image76.png"/><Relationship Id="rId4" Type="http://schemas.openxmlformats.org/officeDocument/2006/relationships/image" Target="../media/image71.png"/><Relationship Id="rId9" Type="http://schemas.openxmlformats.org/officeDocument/2006/relationships/image" Target="../media/image7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kumimoji="1" sz="1300">
                <a:latin typeface="Times New Roman" pitchFamily="18" charset="0"/>
                <a:ea typeface="宋体" charset="-122"/>
              </a:defRPr>
            </a:lvl1pPr>
          </a:lstStyle>
          <a:p>
            <a:endParaRPr lang="zh-CN" altLang="en-US"/>
          </a:p>
        </p:txBody>
      </p:sp>
      <p:sp>
        <p:nvSpPr>
          <p:cNvPr id="5123"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kumimoji="1" sz="1300">
                <a:latin typeface="Times New Roman" pitchFamily="18" charset="0"/>
                <a:ea typeface="宋体" charset="-122"/>
              </a:defRPr>
            </a:lvl1pPr>
          </a:lstStyle>
          <a:p>
            <a:endParaRPr lang="en-US" altLang="zh-CN"/>
          </a:p>
        </p:txBody>
      </p:sp>
      <p:sp>
        <p:nvSpPr>
          <p:cNvPr id="5124"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kumimoji="1" sz="1300">
                <a:latin typeface="Times New Roman" pitchFamily="18" charset="0"/>
                <a:ea typeface="宋体" charset="-122"/>
              </a:defRPr>
            </a:lvl1pPr>
          </a:lstStyle>
          <a:p>
            <a:endParaRPr lang="en-US" altLang="zh-CN"/>
          </a:p>
        </p:txBody>
      </p:sp>
      <p:sp>
        <p:nvSpPr>
          <p:cNvPr id="5125"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kumimoji="1" sz="1300">
                <a:latin typeface="Times New Roman" pitchFamily="18" charset="0"/>
                <a:ea typeface="宋体" charset="-122"/>
              </a:defRPr>
            </a:lvl1pPr>
          </a:lstStyle>
          <a:p>
            <a:fld id="{E82D5614-D39B-4B99-853C-A91C559F0C87}" type="slidenum">
              <a:rPr lang="zh-CN" altLang="en-US"/>
              <a:pPr/>
              <a:t>‹#›</a:t>
            </a:fld>
            <a:endParaRPr lang="en-US" altLang="zh-CN"/>
          </a:p>
        </p:txBody>
      </p:sp>
    </p:spTree>
    <p:extLst>
      <p:ext uri="{BB962C8B-B14F-4D97-AF65-F5344CB8AC3E}">
        <p14:creationId xmlns:p14="http://schemas.microsoft.com/office/powerpoint/2010/main" val="37147251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kumimoji="1" sz="1300">
                <a:latin typeface="Times New Roman" pitchFamily="18" charset="0"/>
                <a:ea typeface="宋体" charset="-122"/>
              </a:defRPr>
            </a:lvl1pPr>
          </a:lstStyle>
          <a:p>
            <a:endParaRPr lang="zh-CN" altLang="en-US"/>
          </a:p>
        </p:txBody>
      </p:sp>
      <p:sp>
        <p:nvSpPr>
          <p:cNvPr id="4099"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kumimoji="1" sz="1300">
                <a:latin typeface="Times New Roman" pitchFamily="18" charset="0"/>
                <a:ea typeface="宋体" charset="-122"/>
              </a:defRPr>
            </a:lvl1pPr>
          </a:lstStyle>
          <a:p>
            <a:endParaRPr lang="en-US" altLang="zh-CN"/>
          </a:p>
        </p:txBody>
      </p:sp>
      <p:sp>
        <p:nvSpPr>
          <p:cNvPr id="4100" name="Rectangle 4"/>
          <p:cNvSpPr>
            <a:spLocks noGrp="1" noRot="1" noChangeAspect="1" noChangeArrowheads="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kumimoji="1" sz="1300">
                <a:latin typeface="Times New Roman" pitchFamily="18" charset="0"/>
                <a:ea typeface="宋体" charset="-122"/>
              </a:defRPr>
            </a:lvl1pPr>
          </a:lstStyle>
          <a:p>
            <a:endParaRPr lang="en-US" altLang="zh-CN"/>
          </a:p>
        </p:txBody>
      </p:sp>
      <p:sp>
        <p:nvSpPr>
          <p:cNvPr id="4103"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kumimoji="1" sz="1300">
                <a:latin typeface="Times New Roman" pitchFamily="18" charset="0"/>
                <a:ea typeface="宋体" charset="-122"/>
              </a:defRPr>
            </a:lvl1pPr>
          </a:lstStyle>
          <a:p>
            <a:fld id="{87353EA9-CE78-461F-A9AB-4A1A8E570AAA}" type="slidenum">
              <a:rPr lang="zh-CN" altLang="en-US"/>
              <a:pPr/>
              <a:t>‹#›</a:t>
            </a:fld>
            <a:endParaRPr lang="en-US" altLang="zh-CN"/>
          </a:p>
        </p:txBody>
      </p:sp>
    </p:spTree>
    <p:extLst>
      <p:ext uri="{BB962C8B-B14F-4D97-AF65-F5344CB8AC3E}">
        <p14:creationId xmlns:p14="http://schemas.microsoft.com/office/powerpoint/2010/main" val="26530115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D97B5-74A2-4D31-84A4-1744B6D59277}" type="slidenum">
              <a:rPr lang="zh-CN" altLang="en-US"/>
              <a:pPr/>
              <a:t>1</a:t>
            </a:fld>
            <a:endParaRPr lang="en-US" altLang="zh-CN"/>
          </a:p>
        </p:txBody>
      </p:sp>
      <p:sp>
        <p:nvSpPr>
          <p:cNvPr id="171010" name="Rectangle 2"/>
          <p:cNvSpPr>
            <a:spLocks noGrp="1" noRot="1" noChangeAspect="1" noChangeArrowheads="1" noTextEdit="1"/>
          </p:cNvSpPr>
          <p:nvPr>
            <p:ph type="sldImg"/>
          </p:nvPr>
        </p:nvSpPr>
        <p:spPr>
          <a:xfrm>
            <a:off x="992188" y="768350"/>
            <a:ext cx="5114925" cy="3836988"/>
          </a:xfrm>
          <a:ln/>
        </p:spPr>
      </p:sp>
      <p:sp>
        <p:nvSpPr>
          <p:cNvPr id="171011"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A0ADC-49E1-4A85-B905-920D99B2D017}" type="slidenum">
              <a:rPr lang="en-US" altLang="zh-CN"/>
              <a:pPr/>
              <a:t>34</a:t>
            </a:fld>
            <a:endParaRPr lang="en-US" altLang="zh-CN"/>
          </a:p>
        </p:txBody>
      </p:sp>
      <p:sp>
        <p:nvSpPr>
          <p:cNvPr id="497666" name="Rectangle 2"/>
          <p:cNvSpPr>
            <a:spLocks noGrp="1" noRot="1" noChangeAspect="1" noChangeArrowheads="1" noTextEdit="1"/>
          </p:cNvSpPr>
          <p:nvPr>
            <p:ph type="sldImg"/>
          </p:nvPr>
        </p:nvSpPr>
        <p:spPr>
          <a:xfrm>
            <a:off x="992188" y="768350"/>
            <a:ext cx="5114925" cy="3836988"/>
          </a:xfrm>
          <a:ln/>
        </p:spPr>
      </p:sp>
      <p:sp>
        <p:nvSpPr>
          <p:cNvPr id="497667" name="Rectangle 3"/>
          <p:cNvSpPr>
            <a:spLocks noGrp="1" noChangeArrowheads="1"/>
          </p:cNvSpPr>
          <p:nvPr>
            <p:ph type="body" idx="1"/>
          </p:nvPr>
        </p:nvSpPr>
        <p:spPr>
          <a:xfrm>
            <a:off x="946574" y="4861441"/>
            <a:ext cx="5206153" cy="4605576"/>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999427" name="Picture 1027" descr="新主楼2"/>
          <p:cNvPicPr>
            <a:picLocks noChangeAspect="1" noChangeArrowheads="1"/>
          </p:cNvPicPr>
          <p:nvPr userDrawn="1"/>
        </p:nvPicPr>
        <p:blipFill>
          <a:blip r:embed="rId2">
            <a:lum bright="42000" contrast="-30000"/>
            <a:extLst>
              <a:ext uri="{28A0092B-C50C-407E-A947-70E740481C1C}">
                <a14:useLocalDpi xmlns:a14="http://schemas.microsoft.com/office/drawing/2010/main" val="0"/>
              </a:ext>
            </a:extLst>
          </a:blip>
          <a:srcRect/>
          <a:stretch>
            <a:fillRect/>
          </a:stretch>
        </p:blipFill>
        <p:spPr bwMode="auto">
          <a:xfrm>
            <a:off x="0" y="981075"/>
            <a:ext cx="9144000" cy="5876925"/>
          </a:xfrm>
          <a:prstGeom prst="rect">
            <a:avLst/>
          </a:prstGeom>
          <a:noFill/>
          <a:extLst>
            <a:ext uri="{909E8E84-426E-40DD-AFC4-6F175D3DCCD1}">
              <a14:hiddenFill xmlns:a14="http://schemas.microsoft.com/office/drawing/2010/main">
                <a:solidFill>
                  <a:srgbClr val="FFFFFF"/>
                </a:solidFill>
              </a14:hiddenFill>
            </a:ext>
          </a:extLst>
        </p:spPr>
      </p:pic>
      <p:sp>
        <p:nvSpPr>
          <p:cNvPr id="388140" name="Rectangle 44"/>
          <p:cNvSpPr>
            <a:spLocks noGrp="1" noChangeArrowheads="1"/>
          </p:cNvSpPr>
          <p:nvPr>
            <p:ph type="dt" sz="quarter" idx="2"/>
          </p:nvPr>
        </p:nvSpPr>
        <p:spPr/>
        <p:txBody>
          <a:bodyPr/>
          <a:lstStyle>
            <a:lvl1pPr>
              <a:defRPr/>
            </a:lvl1pPr>
          </a:lstStyle>
          <a:p>
            <a:r>
              <a:rPr lang="zh-CN" altLang="en-US"/>
              <a:t>日期</a:t>
            </a:r>
          </a:p>
        </p:txBody>
      </p:sp>
      <p:sp>
        <p:nvSpPr>
          <p:cNvPr id="388141" name="Rectangle 45"/>
          <p:cNvSpPr>
            <a:spLocks noGrp="1" noChangeArrowheads="1"/>
          </p:cNvSpPr>
          <p:nvPr>
            <p:ph type="ftr" sz="quarter" idx="3"/>
          </p:nvPr>
        </p:nvSpPr>
        <p:spPr/>
        <p:txBody>
          <a:bodyPr/>
          <a:lstStyle>
            <a:lvl1pPr>
              <a:defRPr/>
            </a:lvl1pPr>
          </a:lstStyle>
          <a:p>
            <a:endParaRPr lang="en-US" altLang="zh-CN"/>
          </a:p>
        </p:txBody>
      </p:sp>
      <p:sp>
        <p:nvSpPr>
          <p:cNvPr id="388142" name="Rectangle 46"/>
          <p:cNvSpPr>
            <a:spLocks noGrp="1" noChangeArrowheads="1"/>
          </p:cNvSpPr>
          <p:nvPr>
            <p:ph type="sldNum" sz="quarter" idx="4"/>
          </p:nvPr>
        </p:nvSpPr>
        <p:spPr>
          <a:xfrm>
            <a:off x="6553200" y="6243638"/>
            <a:ext cx="2133600" cy="457200"/>
          </a:xfrm>
        </p:spPr>
        <p:txBody>
          <a:bodyPr/>
          <a:lstStyle>
            <a:lvl1pPr>
              <a:defRPr sz="1200" b="0" i="0">
                <a:solidFill>
                  <a:schemeClr val="tx1"/>
                </a:solidFill>
                <a:latin typeface="Arial" charset="0"/>
              </a:defRPr>
            </a:lvl1pPr>
          </a:lstStyle>
          <a:p>
            <a:fld id="{C647CEDE-4CDA-4B30-9A52-A8911FA246CC}" type="slidenum">
              <a:rPr lang="zh-CN" altLang="en-US"/>
              <a:pPr/>
              <a:t>‹#›</a:t>
            </a:fld>
            <a:endParaRPr lang="en-US" altLang="zh-CN"/>
          </a:p>
        </p:txBody>
      </p:sp>
      <p:pic>
        <p:nvPicPr>
          <p:cNvPr id="999424" name="Picture 1024" descr="Beihang-logo-尾部"/>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0"/>
            <a:ext cx="45720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999425" name="Picture 1025" descr="Beihang-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4572000" cy="981075"/>
          </a:xfrm>
          <a:prstGeom prst="rect">
            <a:avLst/>
          </a:prstGeom>
          <a:noFill/>
          <a:extLst>
            <a:ext uri="{909E8E84-426E-40DD-AFC4-6F175D3DCCD1}">
              <a14:hiddenFill xmlns:a14="http://schemas.microsoft.com/office/drawing/2010/main">
                <a:solidFill>
                  <a:srgbClr val="FFFFFF"/>
                </a:solidFill>
              </a14:hiddenFill>
            </a:ext>
          </a:extLst>
        </p:spPr>
      </p:pic>
      <p:sp>
        <p:nvSpPr>
          <p:cNvPr id="999426" name="Text Box 1026"/>
          <p:cNvSpPr txBox="1">
            <a:spLocks noChangeArrowheads="1"/>
          </p:cNvSpPr>
          <p:nvPr userDrawn="1"/>
        </p:nvSpPr>
        <p:spPr bwMode="auto">
          <a:xfrm>
            <a:off x="4751388" y="188913"/>
            <a:ext cx="4214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en-US" altLang="zh-CN" sz="2800" b="1" dirty="0">
              <a:solidFill>
                <a:schemeClr val="bg1"/>
              </a:solidFill>
              <a:latin typeface="华文行楷" pitchFamily="2" charset="-122"/>
              <a:ea typeface="华文行楷" pitchFamily="2" charset="-122"/>
            </a:endParaRPr>
          </a:p>
        </p:txBody>
      </p:sp>
      <p:sp>
        <p:nvSpPr>
          <p:cNvPr id="11" name="Rectangle 11"/>
          <p:cNvSpPr>
            <a:spLocks noChangeArrowheads="1"/>
          </p:cNvSpPr>
          <p:nvPr userDrawn="1"/>
        </p:nvSpPr>
        <p:spPr bwMode="auto">
          <a:xfrm>
            <a:off x="-9316" y="981074"/>
            <a:ext cx="9144000" cy="5876925"/>
          </a:xfrm>
          <a:prstGeom prst="rect">
            <a:avLst/>
          </a:prstGeom>
          <a:solidFill>
            <a:schemeClr val="bg1"/>
          </a:solidFill>
          <a:ln w="28575">
            <a:solidFill>
              <a:srgbClr val="C0C0C0"/>
            </a:solidFill>
            <a:miter lim="800000"/>
            <a:headEnd/>
            <a:tailEnd/>
          </a:ln>
          <a:effectLst/>
        </p:spPr>
        <p:txBody>
          <a:bodyPr wrap="none" anchor="ctr"/>
          <a:lstStyle/>
          <a:p>
            <a:endParaRPr lang="en-US"/>
          </a:p>
        </p:txBody>
      </p:sp>
      <p:pic>
        <p:nvPicPr>
          <p:cNvPr id="14" name="Picture 1026" descr="Beihang-logo-尾部"/>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16" y="6633187"/>
            <a:ext cx="9162124" cy="25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ED8DA99-09EC-4B55-A88F-31727EEDA165}" type="slidenum">
              <a:rPr lang="zh-CN" altLang="en-US"/>
              <a:pPr/>
              <a:t>‹#›</a:t>
            </a:fld>
            <a:endParaRPr lang="en-US" altLang="zh-CN"/>
          </a:p>
        </p:txBody>
      </p:sp>
    </p:spTree>
    <p:extLst>
      <p:ext uri="{BB962C8B-B14F-4D97-AF65-F5344CB8AC3E}">
        <p14:creationId xmlns:p14="http://schemas.microsoft.com/office/powerpoint/2010/main" val="153646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620713"/>
            <a:ext cx="2185988" cy="55102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15900" y="620713"/>
            <a:ext cx="6410325" cy="55102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0B2EAE6-772F-4044-A720-A7B2F83734A0}" type="slidenum">
              <a:rPr lang="zh-CN" altLang="en-US"/>
              <a:pPr/>
              <a:t>‹#›</a:t>
            </a:fld>
            <a:endParaRPr lang="en-US" altLang="zh-CN"/>
          </a:p>
        </p:txBody>
      </p:sp>
    </p:spTree>
    <p:extLst>
      <p:ext uri="{BB962C8B-B14F-4D97-AF65-F5344CB8AC3E}">
        <p14:creationId xmlns:p14="http://schemas.microsoft.com/office/powerpoint/2010/main" val="233794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2875B14-82A4-4585-9897-479A3514943B}" type="slidenum">
              <a:rPr lang="zh-CN" altLang="en-US"/>
              <a:pPr/>
              <a:t>‹#›</a:t>
            </a:fld>
            <a:endParaRPr lang="en-US" altLang="zh-CN"/>
          </a:p>
        </p:txBody>
      </p:sp>
    </p:spTree>
    <p:extLst>
      <p:ext uri="{BB962C8B-B14F-4D97-AF65-F5344CB8AC3E}">
        <p14:creationId xmlns:p14="http://schemas.microsoft.com/office/powerpoint/2010/main" val="58902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3F902A9-225C-4782-B00D-CEEDB1155249}" type="slidenum">
              <a:rPr lang="zh-CN" altLang="en-US"/>
              <a:pPr/>
              <a:t>‹#›</a:t>
            </a:fld>
            <a:endParaRPr lang="en-US" altLang="zh-CN"/>
          </a:p>
        </p:txBody>
      </p:sp>
    </p:spTree>
    <p:extLst>
      <p:ext uri="{BB962C8B-B14F-4D97-AF65-F5344CB8AC3E}">
        <p14:creationId xmlns:p14="http://schemas.microsoft.com/office/powerpoint/2010/main" val="3811620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6363"/>
            <a:ext cx="40386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6363"/>
            <a:ext cx="40386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0DDB501-6FD5-490A-AA11-D000FB0F3BAC}" type="slidenum">
              <a:rPr lang="zh-CN" altLang="en-US"/>
              <a:pPr/>
              <a:t>‹#›</a:t>
            </a:fld>
            <a:endParaRPr lang="en-US" altLang="zh-CN"/>
          </a:p>
        </p:txBody>
      </p:sp>
    </p:spTree>
    <p:extLst>
      <p:ext uri="{BB962C8B-B14F-4D97-AF65-F5344CB8AC3E}">
        <p14:creationId xmlns:p14="http://schemas.microsoft.com/office/powerpoint/2010/main" val="177702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F03D038-ABD9-4B28-81C2-BB332DD05E5D}" type="slidenum">
              <a:rPr lang="zh-CN" altLang="en-US"/>
              <a:pPr/>
              <a:t>‹#›</a:t>
            </a:fld>
            <a:endParaRPr lang="en-US" altLang="zh-CN"/>
          </a:p>
        </p:txBody>
      </p:sp>
    </p:spTree>
    <p:extLst>
      <p:ext uri="{BB962C8B-B14F-4D97-AF65-F5344CB8AC3E}">
        <p14:creationId xmlns:p14="http://schemas.microsoft.com/office/powerpoint/2010/main" val="230566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649FAA8-CA5C-4897-A6E8-A48A2EECC5B1}" type="slidenum">
              <a:rPr lang="zh-CN" altLang="en-US"/>
              <a:pPr/>
              <a:t>‹#›</a:t>
            </a:fld>
            <a:endParaRPr lang="en-US" altLang="zh-CN"/>
          </a:p>
        </p:txBody>
      </p:sp>
    </p:spTree>
    <p:extLst>
      <p:ext uri="{BB962C8B-B14F-4D97-AF65-F5344CB8AC3E}">
        <p14:creationId xmlns:p14="http://schemas.microsoft.com/office/powerpoint/2010/main" val="160809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F1B6CCBF-49F6-4FAE-893B-0B71D15B3E20}" type="slidenum">
              <a:rPr lang="zh-CN" altLang="en-US"/>
              <a:pPr/>
              <a:t>‹#›</a:t>
            </a:fld>
            <a:endParaRPr lang="en-US" altLang="zh-CN"/>
          </a:p>
        </p:txBody>
      </p:sp>
    </p:spTree>
    <p:extLst>
      <p:ext uri="{BB962C8B-B14F-4D97-AF65-F5344CB8AC3E}">
        <p14:creationId xmlns:p14="http://schemas.microsoft.com/office/powerpoint/2010/main" val="30854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3D6EE47-0D54-4D67-870E-FB373A1CB726}" type="slidenum">
              <a:rPr lang="zh-CN" altLang="en-US"/>
              <a:pPr/>
              <a:t>‹#›</a:t>
            </a:fld>
            <a:endParaRPr lang="en-US" altLang="zh-CN"/>
          </a:p>
        </p:txBody>
      </p:sp>
    </p:spTree>
    <p:extLst>
      <p:ext uri="{BB962C8B-B14F-4D97-AF65-F5344CB8AC3E}">
        <p14:creationId xmlns:p14="http://schemas.microsoft.com/office/powerpoint/2010/main" val="235944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261C4E-A83A-4BFA-833A-E443C41E726A}" type="slidenum">
              <a:rPr lang="zh-CN" altLang="en-US"/>
              <a:pPr/>
              <a:t>‹#›</a:t>
            </a:fld>
            <a:endParaRPr lang="en-US" altLang="zh-CN"/>
          </a:p>
        </p:txBody>
      </p:sp>
    </p:spTree>
    <p:extLst>
      <p:ext uri="{BB962C8B-B14F-4D97-AF65-F5344CB8AC3E}">
        <p14:creationId xmlns:p14="http://schemas.microsoft.com/office/powerpoint/2010/main" val="266054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33858" name="Picture 1026" descr="Beihang-logo-尾部"/>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447925" y="0"/>
            <a:ext cx="66960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7114" name="Rectangle 42"/>
          <p:cNvSpPr>
            <a:spLocks noGrp="1" noChangeArrowheads="1"/>
          </p:cNvSpPr>
          <p:nvPr>
            <p:ph type="title"/>
          </p:nvPr>
        </p:nvSpPr>
        <p:spPr bwMode="auto">
          <a:xfrm>
            <a:off x="215900" y="620713"/>
            <a:ext cx="8748713"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87115" name="Rectangle 43"/>
          <p:cNvSpPr>
            <a:spLocks noGrp="1" noChangeArrowheads="1"/>
          </p:cNvSpPr>
          <p:nvPr>
            <p:ph type="body" idx="1"/>
          </p:nvPr>
        </p:nvSpPr>
        <p:spPr bwMode="auto">
          <a:xfrm>
            <a:off x="457200" y="1376363"/>
            <a:ext cx="822960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7116" name="Rectangle 4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ea typeface="宋体" charset="-122"/>
              </a:defRPr>
            </a:lvl1pPr>
          </a:lstStyle>
          <a:p>
            <a:endParaRPr lang="en-US" altLang="zh-CN" dirty="0"/>
          </a:p>
        </p:txBody>
      </p:sp>
      <p:sp>
        <p:nvSpPr>
          <p:cNvPr id="387117" name="Rectangle 4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C0C0C0"/>
                  </a:outerShdw>
                </a:effectLst>
                <a:ea typeface="宋体" charset="-122"/>
              </a:defRPr>
            </a:lvl1pPr>
          </a:lstStyle>
          <a:p>
            <a:endParaRPr lang="en-US" altLang="zh-CN" dirty="0"/>
          </a:p>
        </p:txBody>
      </p:sp>
      <p:sp>
        <p:nvSpPr>
          <p:cNvPr id="387118" name="Rectangle 46"/>
          <p:cNvSpPr>
            <a:spLocks noGrp="1" noChangeArrowheads="1"/>
          </p:cNvSpPr>
          <p:nvPr>
            <p:ph type="sldNum" sz="quarter" idx="4"/>
          </p:nvPr>
        </p:nvSpPr>
        <p:spPr bwMode="auto">
          <a:xfrm>
            <a:off x="7010400" y="6237288"/>
            <a:ext cx="1954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600" b="1" i="1">
                <a:solidFill>
                  <a:schemeClr val="folHlink"/>
                </a:solidFill>
                <a:effectLst>
                  <a:outerShdw blurRad="38100" dist="38100" dir="2700000" algn="tl">
                    <a:srgbClr val="C0C0C0"/>
                  </a:outerShdw>
                </a:effectLst>
                <a:latin typeface="+mn-lt"/>
                <a:ea typeface="宋体" charset="-122"/>
              </a:defRPr>
            </a:lvl1pPr>
          </a:lstStyle>
          <a:p>
            <a:fld id="{7320F960-5C4B-425C-8C3B-2B5089A99B6B}" type="slidenum">
              <a:rPr lang="zh-CN" altLang="en-US"/>
              <a:pPr/>
              <a:t>‹#›</a:t>
            </a:fld>
            <a:endParaRPr lang="en-US" altLang="zh-CN"/>
          </a:p>
        </p:txBody>
      </p:sp>
      <p:pic>
        <p:nvPicPr>
          <p:cNvPr id="633859" name="Picture 1027" descr="Beihang-log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25161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26" descr="Beihang-logo-尾部"/>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229" y="6615509"/>
            <a:ext cx="9147229"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hf hdr="0" ftr="0" dt="0"/>
  <p:txStyles>
    <p:title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p:titleStyle>
    <p:bodyStyle>
      <a:lvl1pPr marL="342900" indent="-342900" algn="l" rtl="0" fontAlgn="base">
        <a:spcBef>
          <a:spcPct val="20000"/>
        </a:spcBef>
        <a:spcAft>
          <a:spcPct val="0"/>
        </a:spcAft>
        <a:buClr>
          <a:schemeClr val="hlink"/>
        </a:buClr>
        <a:buSzPct val="90000"/>
        <a:buFont typeface="Wingdings" pitchFamily="2" charset="2"/>
        <a:buBlip>
          <a:blip r:embed="rId15"/>
        </a:buBli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Ø"/>
        <a:defRPr sz="2400" b="1">
          <a:solidFill>
            <a:schemeClr val="tx1"/>
          </a:solidFill>
          <a:latin typeface="+mn-lt"/>
          <a:ea typeface="+mn-ea"/>
        </a:defRPr>
      </a:lvl2pPr>
      <a:lvl3pPr marL="1143000" indent="-228600" algn="l" rtl="0" fontAlgn="base">
        <a:spcBef>
          <a:spcPct val="20000"/>
        </a:spcBef>
        <a:spcAft>
          <a:spcPct val="0"/>
        </a:spcAft>
        <a:buClr>
          <a:schemeClr val="accent2"/>
        </a:buClr>
        <a:buSzPct val="90000"/>
        <a:buFont typeface="Wingdings" pitchFamily="2" charset="2"/>
        <a:buBlip>
          <a:blip r:embed="rId16"/>
        </a:buBlip>
        <a:defRPr sz="2000" b="1">
          <a:solidFill>
            <a:schemeClr val="tx1"/>
          </a:solidFill>
          <a:latin typeface="+mn-lt"/>
          <a:ea typeface="+mn-ea"/>
        </a:defRPr>
      </a:lvl3pPr>
      <a:lvl4pPr marL="1600200" indent="-228600" algn="l" rtl="0" fontAlgn="base">
        <a:spcBef>
          <a:spcPct val="20000"/>
        </a:spcBef>
        <a:spcAft>
          <a:spcPct val="0"/>
        </a:spcAft>
        <a:buBlip>
          <a:blip r:embed="rId17"/>
        </a:buBlip>
        <a:defRPr b="1">
          <a:solidFill>
            <a:schemeClr val="tx1"/>
          </a:solidFill>
          <a:latin typeface="+mn-lt"/>
          <a:ea typeface="+mn-ea"/>
        </a:defRPr>
      </a:lvl4pPr>
      <a:lvl5pPr marL="2057400" indent="-228600" algn="l" rtl="0" fontAlgn="base">
        <a:spcBef>
          <a:spcPct val="20000"/>
        </a:spcBef>
        <a:spcAft>
          <a:spcPct val="0"/>
        </a:spcAft>
        <a:buClr>
          <a:schemeClr val="folHlink"/>
        </a:buClr>
        <a:buFont typeface="Wingdings" pitchFamily="2" charset="2"/>
        <a:buBlip>
          <a:blip r:embed="rId18"/>
        </a:buBlip>
        <a:defRPr sz="1600" b="1">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Blip>
          <a:blip r:embed="rId18"/>
        </a:buBlip>
        <a:defRPr sz="1600" b="1">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Blip>
          <a:blip r:embed="rId18"/>
        </a:buBlip>
        <a:defRPr sz="1600" b="1">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Blip>
          <a:blip r:embed="rId18"/>
        </a:buBlip>
        <a:defRPr sz="1600" b="1">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Blip>
          <a:blip r:embed="rId18"/>
        </a:buBlip>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png"/><Relationship Id="rId5" Type="http://schemas.openxmlformats.org/officeDocument/2006/relationships/oleObject" Target="../embeddings/oleObject8.bin"/><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2.bin"/><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25.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11" Type="http://schemas.openxmlformats.org/officeDocument/2006/relationships/image" Target="../media/image24.wmf"/><Relationship Id="rId5" Type="http://schemas.openxmlformats.org/officeDocument/2006/relationships/oleObject" Target="../embeddings/oleObject15.bin"/><Relationship Id="rId15" Type="http://schemas.openxmlformats.org/officeDocument/2006/relationships/image" Target="../media/image26.wmf"/><Relationship Id="rId10" Type="http://schemas.openxmlformats.org/officeDocument/2006/relationships/oleObject" Target="../embeddings/oleObject17.bin"/><Relationship Id="rId4" Type="http://schemas.openxmlformats.org/officeDocument/2006/relationships/image" Target="../media/image21.wmf"/><Relationship Id="rId9" Type="http://schemas.openxmlformats.org/officeDocument/2006/relationships/image" Target="../media/image27.png"/><Relationship Id="rId1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32.png"/><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1.bin"/><Relationship Id="rId5" Type="http://schemas.openxmlformats.org/officeDocument/2006/relationships/image" Target="../media/image29.wmf"/><Relationship Id="rId4" Type="http://schemas.openxmlformats.org/officeDocument/2006/relationships/oleObject" Target="../embeddings/oleObject20.bin"/><Relationship Id="rId9" Type="http://schemas.openxmlformats.org/officeDocument/2006/relationships/image" Target="../media/image31.w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7.wmf"/><Relationship Id="rId18" Type="http://schemas.openxmlformats.org/officeDocument/2006/relationships/oleObject" Target="../embeddings/oleObject30.bin"/><Relationship Id="rId3" Type="http://schemas.openxmlformats.org/officeDocument/2006/relationships/image" Target="../media/image32.png"/><Relationship Id="rId21" Type="http://schemas.openxmlformats.org/officeDocument/2006/relationships/image" Target="../media/image41.wmf"/><Relationship Id="rId7" Type="http://schemas.openxmlformats.org/officeDocument/2006/relationships/image" Target="../media/image34.wmf"/><Relationship Id="rId12" Type="http://schemas.openxmlformats.org/officeDocument/2006/relationships/oleObject" Target="../embeddings/oleObject27.bin"/><Relationship Id="rId17" Type="http://schemas.openxmlformats.org/officeDocument/2006/relationships/image" Target="../media/image39.wmf"/><Relationship Id="rId25" Type="http://schemas.openxmlformats.org/officeDocument/2006/relationships/image" Target="../media/image43.wmf"/><Relationship Id="rId2" Type="http://schemas.openxmlformats.org/officeDocument/2006/relationships/slideLayout" Target="../slideLayouts/slideLayout2.xml"/><Relationship Id="rId16" Type="http://schemas.openxmlformats.org/officeDocument/2006/relationships/oleObject" Target="../embeddings/oleObject29.bin"/><Relationship Id="rId20" Type="http://schemas.openxmlformats.org/officeDocument/2006/relationships/oleObject" Target="../embeddings/oleObject31.bin"/><Relationship Id="rId1" Type="http://schemas.openxmlformats.org/officeDocument/2006/relationships/vmlDrawing" Target="../drawings/vmlDrawing11.vml"/><Relationship Id="rId6" Type="http://schemas.openxmlformats.org/officeDocument/2006/relationships/oleObject" Target="../embeddings/oleObject24.bin"/><Relationship Id="rId11" Type="http://schemas.openxmlformats.org/officeDocument/2006/relationships/image" Target="../media/image36.wmf"/><Relationship Id="rId24" Type="http://schemas.openxmlformats.org/officeDocument/2006/relationships/oleObject" Target="../embeddings/oleObject33.bin"/><Relationship Id="rId5" Type="http://schemas.openxmlformats.org/officeDocument/2006/relationships/image" Target="../media/image33.wmf"/><Relationship Id="rId15" Type="http://schemas.openxmlformats.org/officeDocument/2006/relationships/image" Target="../media/image38.wmf"/><Relationship Id="rId23" Type="http://schemas.openxmlformats.org/officeDocument/2006/relationships/image" Target="../media/image42.wmf"/><Relationship Id="rId10" Type="http://schemas.openxmlformats.org/officeDocument/2006/relationships/oleObject" Target="../embeddings/oleObject26.bin"/><Relationship Id="rId19" Type="http://schemas.openxmlformats.org/officeDocument/2006/relationships/image" Target="../media/image40.wmf"/><Relationship Id="rId4" Type="http://schemas.openxmlformats.org/officeDocument/2006/relationships/oleObject" Target="../embeddings/oleObject23.bin"/><Relationship Id="rId9" Type="http://schemas.openxmlformats.org/officeDocument/2006/relationships/image" Target="../media/image35.wmf"/><Relationship Id="rId14" Type="http://schemas.openxmlformats.org/officeDocument/2006/relationships/oleObject" Target="../embeddings/oleObject28.bin"/><Relationship Id="rId22" Type="http://schemas.openxmlformats.org/officeDocument/2006/relationships/oleObject" Target="../embeddings/oleObject32.bin"/></Relationships>
</file>

<file path=ppt/slides/_rels/slide21.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39.bin"/><Relationship Id="rId18" Type="http://schemas.openxmlformats.org/officeDocument/2006/relationships/image" Target="../media/image51.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8.wmf"/><Relationship Id="rId17"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50.wmf"/><Relationship Id="rId1" Type="http://schemas.openxmlformats.org/officeDocument/2006/relationships/vmlDrawing" Target="../drawings/vmlDrawing12.vml"/><Relationship Id="rId6" Type="http://schemas.openxmlformats.org/officeDocument/2006/relationships/image" Target="../media/image45.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47.png"/><Relationship Id="rId4" Type="http://schemas.openxmlformats.org/officeDocument/2006/relationships/image" Target="../media/image44.wmf"/><Relationship Id="rId9" Type="http://schemas.openxmlformats.org/officeDocument/2006/relationships/oleObject" Target="../embeddings/oleObject37.bin"/><Relationship Id="rId14" Type="http://schemas.openxmlformats.org/officeDocument/2006/relationships/image" Target="../media/image49.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3.wmf"/><Relationship Id="rId18" Type="http://schemas.openxmlformats.org/officeDocument/2006/relationships/oleObject" Target="../embeddings/oleObject49.bin"/><Relationship Id="rId3" Type="http://schemas.openxmlformats.org/officeDocument/2006/relationships/image" Target="../media/image58.png"/><Relationship Id="rId21" Type="http://schemas.openxmlformats.org/officeDocument/2006/relationships/image" Target="../media/image57.wmf"/><Relationship Id="rId7" Type="http://schemas.openxmlformats.org/officeDocument/2006/relationships/image" Target="../media/image34.wmf"/><Relationship Id="rId12" Type="http://schemas.openxmlformats.org/officeDocument/2006/relationships/oleObject" Target="../embeddings/oleObject46.bin"/><Relationship Id="rId17" Type="http://schemas.openxmlformats.org/officeDocument/2006/relationships/image" Target="../media/image55.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13.vml"/><Relationship Id="rId6" Type="http://schemas.openxmlformats.org/officeDocument/2006/relationships/oleObject" Target="../embeddings/oleObject43.bin"/><Relationship Id="rId11" Type="http://schemas.openxmlformats.org/officeDocument/2006/relationships/image" Target="../media/image36.wmf"/><Relationship Id="rId5" Type="http://schemas.openxmlformats.org/officeDocument/2006/relationships/image" Target="../media/image33.wmf"/><Relationship Id="rId15" Type="http://schemas.openxmlformats.org/officeDocument/2006/relationships/image" Target="../media/image54.wmf"/><Relationship Id="rId10" Type="http://schemas.openxmlformats.org/officeDocument/2006/relationships/oleObject" Target="../embeddings/oleObject45.bin"/><Relationship Id="rId19" Type="http://schemas.openxmlformats.org/officeDocument/2006/relationships/image" Target="../media/image56.wmf"/><Relationship Id="rId4" Type="http://schemas.openxmlformats.org/officeDocument/2006/relationships/oleObject" Target="../embeddings/oleObject42.bin"/><Relationship Id="rId9" Type="http://schemas.openxmlformats.org/officeDocument/2006/relationships/image" Target="../media/image52.wmf"/><Relationship Id="rId14" Type="http://schemas.openxmlformats.org/officeDocument/2006/relationships/oleObject" Target="../embeddings/oleObject47.bin"/></Relationships>
</file>

<file path=ppt/slides/_rels/slide23.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56.bin"/><Relationship Id="rId18" Type="http://schemas.openxmlformats.org/officeDocument/2006/relationships/image" Target="../media/image39.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63.wmf"/><Relationship Id="rId17" Type="http://schemas.openxmlformats.org/officeDocument/2006/relationships/oleObject" Target="../embeddings/oleObject58.bin"/><Relationship Id="rId2" Type="http://schemas.openxmlformats.org/officeDocument/2006/relationships/slideLayout" Target="../slideLayouts/slideLayout2.xml"/><Relationship Id="rId16" Type="http://schemas.openxmlformats.org/officeDocument/2006/relationships/image" Target="../media/image38.wmf"/><Relationship Id="rId20" Type="http://schemas.openxmlformats.org/officeDocument/2006/relationships/image" Target="../media/image64.wmf"/><Relationship Id="rId1" Type="http://schemas.openxmlformats.org/officeDocument/2006/relationships/vmlDrawing" Target="../drawings/vmlDrawing14.vml"/><Relationship Id="rId6" Type="http://schemas.openxmlformats.org/officeDocument/2006/relationships/image" Target="../media/image60.w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62.wmf"/><Relationship Id="rId19" Type="http://schemas.openxmlformats.org/officeDocument/2006/relationships/oleObject" Target="../embeddings/oleObject59.bin"/><Relationship Id="rId4" Type="http://schemas.openxmlformats.org/officeDocument/2006/relationships/image" Target="../media/image59.wmf"/><Relationship Id="rId9" Type="http://schemas.openxmlformats.org/officeDocument/2006/relationships/oleObject" Target="../embeddings/oleObject54.bin"/><Relationship Id="rId14" Type="http://schemas.openxmlformats.org/officeDocument/2006/relationships/image" Target="../media/image3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oleObject" Target="../embeddings/oleObject65.bin"/><Relationship Id="rId18" Type="http://schemas.openxmlformats.org/officeDocument/2006/relationships/image" Target="../media/image72.png"/><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9.png"/><Relationship Id="rId17" Type="http://schemas.openxmlformats.org/officeDocument/2006/relationships/oleObject" Target="../embeddings/oleObject67.bin"/><Relationship Id="rId2" Type="http://schemas.openxmlformats.org/officeDocument/2006/relationships/slideLayout" Target="../slideLayouts/slideLayout2.xml"/><Relationship Id="rId16" Type="http://schemas.openxmlformats.org/officeDocument/2006/relationships/image" Target="../media/image71.png"/><Relationship Id="rId1" Type="http://schemas.openxmlformats.org/officeDocument/2006/relationships/vmlDrawing" Target="../drawings/vmlDrawing15.vml"/><Relationship Id="rId6" Type="http://schemas.openxmlformats.org/officeDocument/2006/relationships/image" Target="../media/image66.png"/><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68.png"/><Relationship Id="rId4" Type="http://schemas.openxmlformats.org/officeDocument/2006/relationships/image" Target="../media/image65.png"/><Relationship Id="rId9" Type="http://schemas.openxmlformats.org/officeDocument/2006/relationships/oleObject" Target="../embeddings/oleObject63.bin"/><Relationship Id="rId14" Type="http://schemas.openxmlformats.org/officeDocument/2006/relationships/image" Target="../media/image70.png"/></Relationships>
</file>

<file path=ppt/slides/_rels/slide28.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oleObject" Target="../embeddings/oleObject73.bin"/><Relationship Id="rId18" Type="http://schemas.openxmlformats.org/officeDocument/2006/relationships/image" Target="../media/image74.png"/><Relationship Id="rId26" Type="http://schemas.openxmlformats.org/officeDocument/2006/relationships/oleObject" Target="../embeddings/oleObject81.bin"/><Relationship Id="rId3" Type="http://schemas.openxmlformats.org/officeDocument/2006/relationships/oleObject" Target="../embeddings/oleObject68.bin"/><Relationship Id="rId21" Type="http://schemas.openxmlformats.org/officeDocument/2006/relationships/oleObject" Target="../embeddings/oleObject77.bin"/><Relationship Id="rId34" Type="http://schemas.openxmlformats.org/officeDocument/2006/relationships/oleObject" Target="../embeddings/oleObject88.bin"/><Relationship Id="rId7" Type="http://schemas.openxmlformats.org/officeDocument/2006/relationships/oleObject" Target="../embeddings/oleObject70.bin"/><Relationship Id="rId12" Type="http://schemas.openxmlformats.org/officeDocument/2006/relationships/image" Target="../media/image72.png"/><Relationship Id="rId17" Type="http://schemas.openxmlformats.org/officeDocument/2006/relationships/oleObject" Target="../embeddings/oleObject75.bin"/><Relationship Id="rId25" Type="http://schemas.openxmlformats.org/officeDocument/2006/relationships/oleObject" Target="../embeddings/oleObject80.bin"/><Relationship Id="rId33" Type="http://schemas.openxmlformats.org/officeDocument/2006/relationships/oleObject" Target="../embeddings/oleObject87.bin"/><Relationship Id="rId2" Type="http://schemas.openxmlformats.org/officeDocument/2006/relationships/slideLayout" Target="../slideLayouts/slideLayout2.xml"/><Relationship Id="rId16" Type="http://schemas.openxmlformats.org/officeDocument/2006/relationships/image" Target="../media/image73.png"/><Relationship Id="rId20" Type="http://schemas.openxmlformats.org/officeDocument/2006/relationships/image" Target="../media/image75.png"/><Relationship Id="rId29" Type="http://schemas.openxmlformats.org/officeDocument/2006/relationships/oleObject" Target="../embeddings/oleObject83.bin"/><Relationship Id="rId1" Type="http://schemas.openxmlformats.org/officeDocument/2006/relationships/vmlDrawing" Target="../drawings/vmlDrawing16.vml"/><Relationship Id="rId6" Type="http://schemas.openxmlformats.org/officeDocument/2006/relationships/image" Target="../media/image69.png"/><Relationship Id="rId11" Type="http://schemas.openxmlformats.org/officeDocument/2006/relationships/oleObject" Target="../embeddings/oleObject72.bin"/><Relationship Id="rId24" Type="http://schemas.openxmlformats.org/officeDocument/2006/relationships/oleObject" Target="../embeddings/oleObject79.bin"/><Relationship Id="rId32" Type="http://schemas.openxmlformats.org/officeDocument/2006/relationships/oleObject" Target="../embeddings/oleObject86.bin"/><Relationship Id="rId5" Type="http://schemas.openxmlformats.org/officeDocument/2006/relationships/oleObject" Target="../embeddings/oleObject69.bin"/><Relationship Id="rId15" Type="http://schemas.openxmlformats.org/officeDocument/2006/relationships/oleObject" Target="../embeddings/oleObject74.bin"/><Relationship Id="rId23" Type="http://schemas.openxmlformats.org/officeDocument/2006/relationships/oleObject" Target="../embeddings/oleObject78.bin"/><Relationship Id="rId28" Type="http://schemas.openxmlformats.org/officeDocument/2006/relationships/image" Target="../media/image67.png"/><Relationship Id="rId36" Type="http://schemas.openxmlformats.org/officeDocument/2006/relationships/oleObject" Target="../embeddings/oleObject89.bin"/><Relationship Id="rId10" Type="http://schemas.openxmlformats.org/officeDocument/2006/relationships/image" Target="../media/image71.png"/><Relationship Id="rId19" Type="http://schemas.openxmlformats.org/officeDocument/2006/relationships/oleObject" Target="../embeddings/oleObject76.bin"/><Relationship Id="rId31" Type="http://schemas.openxmlformats.org/officeDocument/2006/relationships/oleObject" Target="../embeddings/oleObject85.bin"/><Relationship Id="rId4" Type="http://schemas.openxmlformats.org/officeDocument/2006/relationships/image" Target="../media/image68.png"/><Relationship Id="rId9" Type="http://schemas.openxmlformats.org/officeDocument/2006/relationships/oleObject" Target="../embeddings/oleObject71.bin"/><Relationship Id="rId14" Type="http://schemas.openxmlformats.org/officeDocument/2006/relationships/image" Target="../media/image66.png"/><Relationship Id="rId22" Type="http://schemas.openxmlformats.org/officeDocument/2006/relationships/image" Target="../media/image76.png"/><Relationship Id="rId27" Type="http://schemas.openxmlformats.org/officeDocument/2006/relationships/oleObject" Target="../embeddings/oleObject82.bin"/><Relationship Id="rId30" Type="http://schemas.openxmlformats.org/officeDocument/2006/relationships/oleObject" Target="../embeddings/oleObject84.bin"/><Relationship Id="rId35" Type="http://schemas.openxmlformats.org/officeDocument/2006/relationships/image" Target="../media/image7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215516" y="1808820"/>
            <a:ext cx="8640960" cy="1470025"/>
          </a:xfrm>
          <a:prstGeom prst="rect">
            <a:avLst/>
          </a:prstGeom>
        </p:spPr>
        <p:txBody>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pPr>
              <a:lnSpc>
                <a:spcPct val="150000"/>
              </a:lnSpc>
            </a:pPr>
            <a:r>
              <a:rPr lang="zh-CN" altLang="en-US" dirty="0">
                <a:effectLst>
                  <a:outerShdw blurRad="38100" dist="38100" dir="2700000" algn="tl">
                    <a:srgbClr val="000000">
                      <a:alpha val="43137"/>
                    </a:srgbClr>
                  </a:outerShdw>
                </a:effectLst>
                <a:latin typeface="幼圆" pitchFamily="49" charset="-122"/>
                <a:ea typeface="幼圆" pitchFamily="49" charset="-122"/>
              </a:rPr>
              <a:t>第二章   </a:t>
            </a:r>
            <a:r>
              <a:rPr lang="zh-CN" altLang="en-US" dirty="0" smtClean="0">
                <a:effectLst>
                  <a:outerShdw blurRad="38100" dist="38100" dir="2700000" algn="tl">
                    <a:srgbClr val="000000">
                      <a:alpha val="43137"/>
                    </a:srgbClr>
                  </a:outerShdw>
                </a:effectLst>
                <a:latin typeface="幼圆" pitchFamily="49" charset="-122"/>
                <a:ea typeface="幼圆" pitchFamily="49" charset="-122"/>
              </a:rPr>
              <a:t>理想光学系统</a:t>
            </a:r>
            <a:endParaRPr lang="en-US" altLang="zh-CN" dirty="0" smtClean="0">
              <a:effectLst>
                <a:outerShdw blurRad="38100" dist="38100" dir="2700000" algn="tl">
                  <a:srgbClr val="000000">
                    <a:alpha val="43137"/>
                  </a:srgbClr>
                </a:outerShdw>
              </a:effectLst>
              <a:latin typeface="幼圆" pitchFamily="49" charset="-122"/>
              <a:ea typeface="幼圆" pitchFamily="49" charset="-122"/>
            </a:endParaRPr>
          </a:p>
        </p:txBody>
      </p:sp>
      <p:sp>
        <p:nvSpPr>
          <p:cNvPr id="6" name="Subtitle 6"/>
          <p:cNvSpPr txBox="1">
            <a:spLocks/>
          </p:cNvSpPr>
          <p:nvPr/>
        </p:nvSpPr>
        <p:spPr>
          <a:xfrm>
            <a:off x="1371600" y="3886200"/>
            <a:ext cx="6400800" cy="1752600"/>
          </a:xfrm>
          <a:prstGeom prst="rect">
            <a:avLst/>
          </a:prstGeom>
        </p:spPr>
        <p:txBody>
          <a:bodyPr/>
          <a:lstStyle>
            <a:lvl1pPr marL="342900" indent="-342900" algn="l" rtl="0" fontAlgn="base">
              <a:spcBef>
                <a:spcPct val="20000"/>
              </a:spcBef>
              <a:spcAft>
                <a:spcPct val="0"/>
              </a:spcAft>
              <a:buClr>
                <a:schemeClr val="hlink"/>
              </a:buClr>
              <a:buSzPct val="90000"/>
              <a:buFont typeface="Wingdings" pitchFamily="2" charset="2"/>
              <a:buBlip>
                <a:blip r:embed="rId3"/>
              </a:buBli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Ø"/>
              <a:defRPr sz="2400" b="1">
                <a:solidFill>
                  <a:schemeClr val="tx1"/>
                </a:solidFill>
                <a:latin typeface="+mn-lt"/>
                <a:ea typeface="+mn-ea"/>
              </a:defRPr>
            </a:lvl2pPr>
            <a:lvl3pPr marL="1143000" indent="-228600" algn="l" rtl="0" fontAlgn="base">
              <a:spcBef>
                <a:spcPct val="20000"/>
              </a:spcBef>
              <a:spcAft>
                <a:spcPct val="0"/>
              </a:spcAft>
              <a:buClr>
                <a:schemeClr val="accent2"/>
              </a:buClr>
              <a:buSzPct val="90000"/>
              <a:buFont typeface="Wingdings" pitchFamily="2" charset="2"/>
              <a:buBlip>
                <a:blip r:embed="rId4"/>
              </a:buBlip>
              <a:defRPr sz="2000" b="1">
                <a:solidFill>
                  <a:schemeClr val="tx1"/>
                </a:solidFill>
                <a:latin typeface="+mn-lt"/>
                <a:ea typeface="+mn-ea"/>
              </a:defRPr>
            </a:lvl3pPr>
            <a:lvl4pPr marL="1600200" indent="-228600" algn="l" rtl="0" fontAlgn="base">
              <a:spcBef>
                <a:spcPct val="20000"/>
              </a:spcBef>
              <a:spcAft>
                <a:spcPct val="0"/>
              </a:spcAft>
              <a:buBlip>
                <a:blip r:embed="rId5"/>
              </a:buBlip>
              <a:defRPr b="1">
                <a:solidFill>
                  <a:schemeClr val="tx1"/>
                </a:solidFill>
                <a:latin typeface="+mn-lt"/>
                <a:ea typeface="+mn-ea"/>
              </a:defRPr>
            </a:lvl4pPr>
            <a:lvl5pPr marL="2057400" indent="-228600" algn="l" rtl="0" fontAlgn="base">
              <a:spcBef>
                <a:spcPct val="20000"/>
              </a:spcBef>
              <a:spcAft>
                <a:spcPct val="0"/>
              </a:spcAft>
              <a:buClr>
                <a:schemeClr val="folHlink"/>
              </a:buClr>
              <a:buFont typeface="Wingdings" pitchFamily="2" charset="2"/>
              <a:buBlip>
                <a:blip r:embed="rId6"/>
              </a:buBlip>
              <a:defRPr sz="1600" b="1">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Blip>
                <a:blip r:embed="rId6"/>
              </a:buBlip>
              <a:defRPr sz="1600" b="1">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Blip>
                <a:blip r:embed="rId6"/>
              </a:buBlip>
              <a:defRPr sz="1600" b="1">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Blip>
                <a:blip r:embed="rId6"/>
              </a:buBlip>
              <a:defRPr sz="1600" b="1">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Blip>
                <a:blip r:embed="rId6"/>
              </a:buBlip>
              <a:defRPr sz="1600" b="1">
                <a:solidFill>
                  <a:schemeClr val="tx1"/>
                </a:solidFill>
                <a:latin typeface="+mn-lt"/>
                <a:ea typeface="+mn-ea"/>
              </a:defRPr>
            </a:lvl9pPr>
          </a:lstStyle>
          <a:p>
            <a:pPr marL="0" indent="0">
              <a:lnSpc>
                <a:spcPct val="125000"/>
              </a:lnSpc>
              <a:buNone/>
            </a:pPr>
            <a:endParaRPr lang="en-US" sz="2400" dirty="0"/>
          </a:p>
          <a:p>
            <a:pPr marL="0" indent="0" algn="ctr">
              <a:lnSpc>
                <a:spcPct val="125000"/>
              </a:lnSpc>
              <a:buNone/>
            </a:pPr>
            <a:r>
              <a:rPr lang="zh-CN" altLang="en-US" dirty="0" smtClean="0">
                <a:solidFill>
                  <a:srgbClr val="0A00C8"/>
                </a:solidFill>
                <a:latin typeface="幼圆" pitchFamily="49" charset="-122"/>
                <a:ea typeface="幼圆" pitchFamily="49" charset="-122"/>
              </a:rPr>
              <a:t>冯丽爽 </a:t>
            </a:r>
            <a:r>
              <a:rPr lang="en-US" dirty="0" smtClean="0">
                <a:solidFill>
                  <a:srgbClr val="0A00C8"/>
                </a:solidFill>
                <a:latin typeface="幼圆" pitchFamily="49" charset="-122"/>
                <a:ea typeface="幼圆" pitchFamily="49" charset="-122"/>
              </a:rPr>
              <a:t> </a:t>
            </a:r>
            <a:r>
              <a:rPr lang="zh-CN" altLang="en-US" dirty="0" smtClean="0">
                <a:solidFill>
                  <a:srgbClr val="0A00C8"/>
                </a:solidFill>
                <a:latin typeface="幼圆" pitchFamily="49" charset="-122"/>
                <a:ea typeface="幼圆" pitchFamily="49" charset="-122"/>
              </a:rPr>
              <a:t>博士 </a:t>
            </a:r>
            <a:endParaRPr lang="en-US" dirty="0" smtClean="0">
              <a:solidFill>
                <a:srgbClr val="0A00C8"/>
              </a:solidFill>
              <a:latin typeface="幼圆" pitchFamily="49" charset="-122"/>
              <a:ea typeface="幼圆" pitchFamily="49" charset="-122"/>
            </a:endParaRPr>
          </a:p>
          <a:p>
            <a:pPr marL="0" indent="0" algn="ctr">
              <a:lnSpc>
                <a:spcPct val="125000"/>
              </a:lnSpc>
              <a:buNone/>
            </a:pPr>
            <a:r>
              <a:rPr lang="zh-CN" altLang="en-US" dirty="0">
                <a:solidFill>
                  <a:srgbClr val="0A00C8"/>
                </a:solidFill>
                <a:latin typeface="幼圆" pitchFamily="49" charset="-122"/>
                <a:ea typeface="幼圆" pitchFamily="49" charset="-122"/>
              </a:rPr>
              <a:t>仪器科学与光电工程学院光电工程系</a:t>
            </a:r>
            <a:endParaRPr lang="en-US" altLang="zh-CN" dirty="0">
              <a:solidFill>
                <a:srgbClr val="0A00C8"/>
              </a:solidFill>
              <a:latin typeface="幼圆" pitchFamily="49" charset="-122"/>
              <a:ea typeface="幼圆" pitchFamily="49" charset="-122"/>
            </a:endParaRPr>
          </a:p>
          <a:p>
            <a:pPr marL="0" indent="0" algn="ctr">
              <a:lnSpc>
                <a:spcPct val="125000"/>
              </a:lnSpc>
              <a:buNone/>
            </a:pPr>
            <a:r>
              <a:rPr lang="zh-CN" altLang="en-US" dirty="0" smtClean="0">
                <a:solidFill>
                  <a:srgbClr val="0A00C8"/>
                </a:solidFill>
                <a:latin typeface="幼圆" pitchFamily="49" charset="-122"/>
                <a:ea typeface="幼圆" pitchFamily="49" charset="-122"/>
              </a:rPr>
              <a:t>北京航空航天大学</a:t>
            </a:r>
            <a:endParaRPr lang="en-US" altLang="zh-CN" dirty="0" smtClean="0">
              <a:solidFill>
                <a:srgbClr val="0A00C8"/>
              </a:solidFill>
              <a:latin typeface="幼圆" pitchFamily="49" charset="-122"/>
              <a:ea typeface="幼圆" pitchFamily="49" charset="-122"/>
            </a:endParaRPr>
          </a:p>
          <a:p>
            <a:pPr marL="0" indent="0" algn="ctr">
              <a:lnSpc>
                <a:spcPct val="125000"/>
              </a:lnSpc>
              <a:buNone/>
            </a:pPr>
            <a:endParaRPr lang="en-US" dirty="0">
              <a:solidFill>
                <a:srgbClr val="0A00C8"/>
              </a:solidFill>
              <a:latin typeface="幼圆" pitchFamily="49" charset="-122"/>
              <a:ea typeface="幼圆" pitchFamily="49" charset="-122"/>
            </a:endParaRPr>
          </a:p>
        </p:txBody>
      </p:sp>
      <p:sp>
        <p:nvSpPr>
          <p:cNvPr id="2" name="TextBox 1"/>
          <p:cNvSpPr txBox="1"/>
          <p:nvPr/>
        </p:nvSpPr>
        <p:spPr>
          <a:xfrm>
            <a:off x="4247964" y="6639163"/>
            <a:ext cx="1440160" cy="246221"/>
          </a:xfrm>
          <a:prstGeom prst="rect">
            <a:avLst/>
          </a:prstGeom>
          <a:noFill/>
        </p:spPr>
        <p:txBody>
          <a:bodyPr wrap="square" rtlCol="0">
            <a:spAutoFit/>
          </a:bodyPr>
          <a:lstStyle/>
          <a:p>
            <a:r>
              <a:rPr lang="en-US" altLang="zh-CN" sz="1000" b="1" dirty="0" smtClean="0">
                <a:solidFill>
                  <a:schemeClr val="bg1"/>
                </a:solidFill>
                <a:latin typeface="幼圆" pitchFamily="49" charset="-122"/>
                <a:ea typeface="幼圆" pitchFamily="49" charset="-122"/>
              </a:rPr>
              <a:t>2014</a:t>
            </a:r>
            <a:r>
              <a:rPr lang="zh-CN" altLang="en-US" sz="1000" b="1" dirty="0" smtClean="0">
                <a:solidFill>
                  <a:schemeClr val="bg1"/>
                </a:solidFill>
                <a:latin typeface="幼圆" pitchFamily="49" charset="-122"/>
                <a:ea typeface="幼圆" pitchFamily="49" charset="-122"/>
              </a:rPr>
              <a:t>年春</a:t>
            </a:r>
            <a:endParaRPr lang="zh-CN" altLang="en-US" sz="1000" b="1" dirty="0">
              <a:solidFill>
                <a:schemeClr val="bg1"/>
              </a:solidFill>
              <a:latin typeface="幼圆" pitchFamily="49" charset="-122"/>
              <a:ea typeface="幼圆" pitchFamily="49" charset="-122"/>
            </a:endParaRPr>
          </a:p>
        </p:txBody>
      </p:sp>
    </p:spTree>
  </p:cSld>
  <p:clrMapOvr>
    <a:masterClrMapping/>
  </p:clrMapOvr>
  <p:transition advTm="2634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a:hlinkClick r:id="" action="ppaction://hlinkshowjump?jump=previousslide"/>
          </p:cNvPr>
          <p:cNvSpPr txBox="1">
            <a:spLocks noChangeArrowheads="1"/>
          </p:cNvSpPr>
          <p:nvPr/>
        </p:nvSpPr>
        <p:spPr bwMode="auto">
          <a:xfrm>
            <a:off x="7162800" y="609600"/>
            <a:ext cx="60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4100" name="Text Box 4">
            <a:hlinkClick r:id="" action="ppaction://hlinkshowjump?jump=nextslide"/>
          </p:cNvPr>
          <p:cNvSpPr txBox="1">
            <a:spLocks noChangeArrowheads="1"/>
          </p:cNvSpPr>
          <p:nvPr/>
        </p:nvSpPr>
        <p:spPr bwMode="auto">
          <a:xfrm>
            <a:off x="6300788"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4101" name="Text Box 5">
            <a:hlinkClick r:id="" action="ppaction://hlinkshowjump?jump=firstslide"/>
          </p:cNvPr>
          <p:cNvSpPr txBox="1">
            <a:spLocks noChangeArrowheads="1"/>
          </p:cNvSpPr>
          <p:nvPr/>
        </p:nvSpPr>
        <p:spPr bwMode="auto">
          <a:xfrm>
            <a:off x="7935913" y="568325"/>
            <a:ext cx="819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a:t>          </a:t>
            </a:r>
          </a:p>
          <a:p>
            <a:pPr eaLnBrk="1" hangingPunct="1"/>
            <a:r>
              <a:rPr lang="zh-CN" altLang="en-US"/>
              <a:t>    </a:t>
            </a:r>
          </a:p>
          <a:p>
            <a:pPr eaLnBrk="1" hangingPunct="1"/>
            <a:r>
              <a:rPr lang="zh-CN" altLang="en-US"/>
              <a:t>         </a:t>
            </a:r>
          </a:p>
        </p:txBody>
      </p:sp>
      <p:grpSp>
        <p:nvGrpSpPr>
          <p:cNvPr id="4102" name="Group 44"/>
          <p:cNvGrpSpPr>
            <a:grpSpLocks/>
          </p:cNvGrpSpPr>
          <p:nvPr/>
        </p:nvGrpSpPr>
        <p:grpSpPr bwMode="auto">
          <a:xfrm>
            <a:off x="957263" y="3302901"/>
            <a:ext cx="7343775" cy="2447925"/>
            <a:chOff x="476" y="950"/>
            <a:chExt cx="4626" cy="1542"/>
          </a:xfrm>
        </p:grpSpPr>
        <p:graphicFrame>
          <p:nvGraphicFramePr>
            <p:cNvPr id="4098" name="Object 43"/>
            <p:cNvGraphicFramePr>
              <a:graphicFrameLocks noChangeAspect="1"/>
            </p:cNvGraphicFramePr>
            <p:nvPr/>
          </p:nvGraphicFramePr>
          <p:xfrm>
            <a:off x="2029" y="950"/>
            <a:ext cx="544" cy="1542"/>
          </p:xfrm>
          <a:graphic>
            <a:graphicData uri="http://schemas.openxmlformats.org/presentationml/2006/ole">
              <mc:AlternateContent xmlns:mc="http://schemas.openxmlformats.org/markup-compatibility/2006">
                <mc:Choice xmlns:v="urn:schemas-microsoft-com:vml" Requires="v">
                  <p:oleObj spid="_x0000_s147490" name="Image" r:id="rId3" imgW="10146032" imgH="3263492" progId="">
                    <p:embed/>
                  </p:oleObj>
                </mc:Choice>
                <mc:Fallback>
                  <p:oleObj name="Image" r:id="rId3" imgW="10146032" imgH="326349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1227" r="57425"/>
                        <a:stretch>
                          <a:fillRect/>
                        </a:stretch>
                      </p:blipFill>
                      <p:spPr bwMode="auto">
                        <a:xfrm>
                          <a:off x="2029" y="950"/>
                          <a:ext cx="544" cy="1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23" name="Line 28"/>
            <p:cNvSpPr>
              <a:spLocks noChangeShapeType="1"/>
            </p:cNvSpPr>
            <p:nvPr/>
          </p:nvSpPr>
          <p:spPr bwMode="auto">
            <a:xfrm flipV="1">
              <a:off x="476" y="1652"/>
              <a:ext cx="462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4" name="Line 29"/>
            <p:cNvSpPr>
              <a:spLocks noChangeShapeType="1"/>
            </p:cNvSpPr>
            <p:nvPr/>
          </p:nvSpPr>
          <p:spPr bwMode="auto">
            <a:xfrm>
              <a:off x="4059" y="981"/>
              <a:ext cx="0" cy="140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5" name="Line 31"/>
            <p:cNvSpPr>
              <a:spLocks noChangeShapeType="1"/>
            </p:cNvSpPr>
            <p:nvPr/>
          </p:nvSpPr>
          <p:spPr bwMode="auto">
            <a:xfrm>
              <a:off x="1156" y="981"/>
              <a:ext cx="0" cy="140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0382" name="Line 46"/>
          <p:cNvSpPr>
            <a:spLocks noChangeShapeType="1"/>
          </p:cNvSpPr>
          <p:nvPr/>
        </p:nvSpPr>
        <p:spPr bwMode="auto">
          <a:xfrm>
            <a:off x="1389063" y="3879163"/>
            <a:ext cx="2089150" cy="1223963"/>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83" name="Line 47"/>
          <p:cNvSpPr>
            <a:spLocks noChangeShapeType="1"/>
          </p:cNvSpPr>
          <p:nvPr/>
        </p:nvSpPr>
        <p:spPr bwMode="auto">
          <a:xfrm>
            <a:off x="1389063" y="3879163"/>
            <a:ext cx="2089150" cy="1008063"/>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84" name="Line 48"/>
          <p:cNvSpPr>
            <a:spLocks noChangeShapeType="1"/>
          </p:cNvSpPr>
          <p:nvPr/>
        </p:nvSpPr>
        <p:spPr bwMode="auto">
          <a:xfrm flipV="1">
            <a:off x="4197350" y="4423676"/>
            <a:ext cx="2736850" cy="792162"/>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85" name="Line 49"/>
          <p:cNvSpPr>
            <a:spLocks noChangeShapeType="1"/>
          </p:cNvSpPr>
          <p:nvPr/>
        </p:nvSpPr>
        <p:spPr bwMode="auto">
          <a:xfrm flipV="1">
            <a:off x="4268788" y="4439551"/>
            <a:ext cx="4033837" cy="431800"/>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397" name="Rectangle 61"/>
          <p:cNvSpPr>
            <a:spLocks noChangeArrowheads="1"/>
          </p:cNvSpPr>
          <p:nvPr/>
        </p:nvSpPr>
        <p:spPr bwMode="auto">
          <a:xfrm>
            <a:off x="684213" y="3590238"/>
            <a:ext cx="908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sz="2000" i="1"/>
              <a:t>O</a:t>
            </a:r>
            <a:endParaRPr lang="zh-CN" altLang="en-US" sz="2000" i="1"/>
          </a:p>
        </p:txBody>
      </p:sp>
      <p:sp>
        <p:nvSpPr>
          <p:cNvPr id="270400" name="Rectangle 64"/>
          <p:cNvSpPr>
            <a:spLocks noChangeArrowheads="1"/>
          </p:cNvSpPr>
          <p:nvPr/>
        </p:nvSpPr>
        <p:spPr bwMode="auto">
          <a:xfrm>
            <a:off x="5857875" y="4814201"/>
            <a:ext cx="1223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en-US" altLang="zh-CN" sz="2000" i="1"/>
              <a:t>O</a:t>
            </a:r>
            <a:r>
              <a:rPr lang="en-US" altLang="zh-CN" sz="2000"/>
              <a:t>'</a:t>
            </a:r>
            <a:endParaRPr lang="zh-CN" altLang="en-US" sz="2000"/>
          </a:p>
        </p:txBody>
      </p:sp>
      <p:grpSp>
        <p:nvGrpSpPr>
          <p:cNvPr id="4109" name="Group 67"/>
          <p:cNvGrpSpPr>
            <a:grpSpLocks/>
          </p:cNvGrpSpPr>
          <p:nvPr/>
        </p:nvGrpSpPr>
        <p:grpSpPr bwMode="auto">
          <a:xfrm>
            <a:off x="885825" y="3958538"/>
            <a:ext cx="2185988" cy="836613"/>
            <a:chOff x="431" y="2800"/>
            <a:chExt cx="1377" cy="527"/>
          </a:xfrm>
        </p:grpSpPr>
        <p:sp>
          <p:nvSpPr>
            <p:cNvPr id="4120" name="Rectangle 56"/>
            <p:cNvSpPr>
              <a:spLocks noChangeArrowheads="1"/>
            </p:cNvSpPr>
            <p:nvPr/>
          </p:nvSpPr>
          <p:spPr bwMode="auto">
            <a:xfrm>
              <a:off x="431" y="3067"/>
              <a:ext cx="7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sz="2000" i="1"/>
                <a:t>O</a:t>
              </a:r>
              <a:r>
                <a:rPr lang="en-US" altLang="zh-CN" sz="2000" baseline="-25000"/>
                <a:t>1</a:t>
              </a:r>
              <a:endParaRPr lang="zh-CN" altLang="en-US" sz="2000" baseline="-25000"/>
            </a:p>
          </p:txBody>
        </p:sp>
        <p:sp>
          <p:nvSpPr>
            <p:cNvPr id="4121" name="Rectangle 57"/>
            <p:cNvSpPr>
              <a:spLocks noChangeArrowheads="1"/>
            </p:cNvSpPr>
            <p:nvPr/>
          </p:nvSpPr>
          <p:spPr bwMode="auto">
            <a:xfrm>
              <a:off x="1228" y="3115"/>
              <a:ext cx="5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en-US" altLang="zh-CN" sz="2000" i="1"/>
                <a:t>O</a:t>
              </a:r>
              <a:r>
                <a:rPr lang="en-US" altLang="zh-CN" sz="2000" baseline="-25000"/>
                <a:t>2</a:t>
              </a:r>
              <a:endParaRPr lang="zh-CN" altLang="en-US" sz="2000" baseline="-25000"/>
            </a:p>
          </p:txBody>
        </p:sp>
        <p:sp>
          <p:nvSpPr>
            <p:cNvPr id="4122" name="Rectangle 65"/>
            <p:cNvSpPr>
              <a:spLocks noChangeArrowheads="1"/>
            </p:cNvSpPr>
            <p:nvPr/>
          </p:nvSpPr>
          <p:spPr bwMode="auto">
            <a:xfrm>
              <a:off x="884" y="2800"/>
              <a:ext cx="7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sz="2000" i="1"/>
                <a:t>O</a:t>
              </a:r>
              <a:r>
                <a:rPr lang="en-US" altLang="zh-CN" sz="2000" baseline="-25000"/>
                <a:t>3</a:t>
              </a:r>
              <a:endParaRPr lang="zh-CN" altLang="en-US" sz="2000" baseline="-25000"/>
            </a:p>
          </p:txBody>
        </p:sp>
      </p:grpSp>
      <p:grpSp>
        <p:nvGrpSpPr>
          <p:cNvPr id="4110" name="Group 68"/>
          <p:cNvGrpSpPr>
            <a:grpSpLocks/>
          </p:cNvGrpSpPr>
          <p:nvPr/>
        </p:nvGrpSpPr>
        <p:grpSpPr bwMode="auto">
          <a:xfrm>
            <a:off x="5421313" y="3887101"/>
            <a:ext cx="3182937" cy="385762"/>
            <a:chOff x="3288" y="2855"/>
            <a:chExt cx="2005" cy="243"/>
          </a:xfrm>
        </p:grpSpPr>
        <p:sp>
          <p:nvSpPr>
            <p:cNvPr id="4117" name="Rectangle 53"/>
            <p:cNvSpPr>
              <a:spLocks noChangeArrowheads="1"/>
            </p:cNvSpPr>
            <p:nvPr/>
          </p:nvSpPr>
          <p:spPr bwMode="auto">
            <a:xfrm>
              <a:off x="4513" y="2886"/>
              <a:ext cx="7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sz="2000" i="1"/>
                <a:t>O</a:t>
              </a:r>
              <a:r>
                <a:rPr lang="en-US" altLang="zh-CN" sz="2000" baseline="-25000"/>
                <a:t>3</a:t>
              </a:r>
              <a:r>
                <a:rPr lang="en-US" altLang="zh-CN" sz="2000"/>
                <a:t>'</a:t>
              </a:r>
              <a:endParaRPr lang="zh-CN" altLang="en-US" sz="2000"/>
            </a:p>
          </p:txBody>
        </p:sp>
        <p:sp>
          <p:nvSpPr>
            <p:cNvPr id="4118" name="Rectangle 54"/>
            <p:cNvSpPr>
              <a:spLocks noChangeArrowheads="1"/>
            </p:cNvSpPr>
            <p:nvPr/>
          </p:nvSpPr>
          <p:spPr bwMode="auto">
            <a:xfrm>
              <a:off x="4059" y="2855"/>
              <a:ext cx="7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en-US" altLang="zh-CN" sz="2000" i="1"/>
                <a:t>O</a:t>
              </a:r>
              <a:r>
                <a:rPr lang="en-US" altLang="zh-CN" sz="2000" baseline="-25000"/>
                <a:t>2</a:t>
              </a:r>
              <a:r>
                <a:rPr lang="en-US" altLang="zh-CN" sz="2000"/>
                <a:t>'</a:t>
              </a:r>
              <a:endParaRPr lang="zh-CN" altLang="en-US" sz="2000"/>
            </a:p>
          </p:txBody>
        </p:sp>
        <p:sp>
          <p:nvSpPr>
            <p:cNvPr id="4119" name="Rectangle 66"/>
            <p:cNvSpPr>
              <a:spLocks noChangeArrowheads="1"/>
            </p:cNvSpPr>
            <p:nvPr/>
          </p:nvSpPr>
          <p:spPr bwMode="auto">
            <a:xfrm>
              <a:off x="3288" y="2855"/>
              <a:ext cx="7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sz="2000" i="1"/>
                <a:t>O</a:t>
              </a:r>
              <a:r>
                <a:rPr lang="en-US" altLang="zh-CN" sz="2000" baseline="-25000"/>
                <a:t>1</a:t>
              </a:r>
              <a:r>
                <a:rPr lang="en-US" altLang="zh-CN" sz="2000"/>
                <a:t>'</a:t>
              </a:r>
              <a:endParaRPr lang="zh-CN" altLang="en-US" sz="2000"/>
            </a:p>
          </p:txBody>
        </p:sp>
      </p:grpSp>
      <p:sp>
        <p:nvSpPr>
          <p:cNvPr id="270413" name="Rectangle 77"/>
          <p:cNvSpPr>
            <a:spLocks noChangeArrowheads="1"/>
          </p:cNvSpPr>
          <p:nvPr/>
        </p:nvSpPr>
        <p:spPr bwMode="auto">
          <a:xfrm>
            <a:off x="1020763" y="4050613"/>
            <a:ext cx="908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sz="2000" i="1"/>
              <a:t>A</a:t>
            </a:r>
            <a:endParaRPr lang="zh-CN" altLang="en-US" sz="2000" i="1"/>
          </a:p>
        </p:txBody>
      </p:sp>
      <p:sp>
        <p:nvSpPr>
          <p:cNvPr id="270414" name="Rectangle 78"/>
          <p:cNvSpPr>
            <a:spLocks noChangeArrowheads="1"/>
          </p:cNvSpPr>
          <p:nvPr/>
        </p:nvSpPr>
        <p:spPr bwMode="auto">
          <a:xfrm>
            <a:off x="1403350" y="3829951"/>
            <a:ext cx="908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sz="2000" i="1"/>
              <a:t>B</a:t>
            </a:r>
            <a:endParaRPr lang="zh-CN" altLang="en-US" sz="2000" i="1"/>
          </a:p>
        </p:txBody>
      </p:sp>
      <p:sp>
        <p:nvSpPr>
          <p:cNvPr id="270415" name="Rectangle 79"/>
          <p:cNvSpPr>
            <a:spLocks noChangeArrowheads="1"/>
          </p:cNvSpPr>
          <p:nvPr/>
        </p:nvSpPr>
        <p:spPr bwMode="auto">
          <a:xfrm>
            <a:off x="5715000" y="4315726"/>
            <a:ext cx="908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sz="2000" i="1"/>
              <a:t>A </a:t>
            </a:r>
            <a:r>
              <a:rPr lang="en-US" altLang="zh-CN" sz="2000"/>
              <a:t>‘</a:t>
            </a:r>
            <a:endParaRPr lang="zh-CN" altLang="en-US" sz="2000"/>
          </a:p>
        </p:txBody>
      </p:sp>
      <p:sp>
        <p:nvSpPr>
          <p:cNvPr id="270416" name="Rectangle 80"/>
          <p:cNvSpPr>
            <a:spLocks noChangeArrowheads="1"/>
          </p:cNvSpPr>
          <p:nvPr/>
        </p:nvSpPr>
        <p:spPr bwMode="auto">
          <a:xfrm>
            <a:off x="6143625" y="4598301"/>
            <a:ext cx="908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sz="2000" i="1"/>
              <a:t>B </a:t>
            </a:r>
            <a:r>
              <a:rPr lang="en-US" altLang="zh-CN" sz="2000"/>
              <a:t>'</a:t>
            </a:r>
            <a:endParaRPr lang="zh-CN" altLang="en-US" sz="2000"/>
          </a:p>
        </p:txBody>
      </p:sp>
      <p:sp>
        <p:nvSpPr>
          <p:cNvPr id="270417" name="Text Box 81"/>
          <p:cNvSpPr txBox="1">
            <a:spLocks noChangeArrowheads="1"/>
          </p:cNvSpPr>
          <p:nvPr/>
        </p:nvSpPr>
        <p:spPr bwMode="auto">
          <a:xfrm>
            <a:off x="406422" y="6068172"/>
            <a:ext cx="7820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zh-CN" altLang="en-US" sz="2000" b="1" dirty="0">
                <a:solidFill>
                  <a:srgbClr val="C00000"/>
                </a:solidFill>
                <a:effectLst>
                  <a:outerShdw blurRad="38100" dist="38100" dir="2700000" algn="tl">
                    <a:srgbClr val="C0C0C0"/>
                  </a:outerShdw>
                </a:effectLst>
                <a:latin typeface="幼圆" pitchFamily="49" charset="-122"/>
                <a:ea typeface="幼圆" pitchFamily="49" charset="-122"/>
              </a:rPr>
              <a:t>一般采用一些特殊的共轭点和共轭面</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称为共轴</a:t>
            </a: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系统的</a:t>
            </a:r>
            <a:r>
              <a:rPr kumimoji="1" lang="zh-CN" altLang="en-US" sz="2000" b="1" dirty="0">
                <a:solidFill>
                  <a:srgbClr val="C00000"/>
                </a:solidFill>
                <a:effectLst>
                  <a:outerShdw blurRad="38100" dist="38100" dir="2700000" algn="tl">
                    <a:srgbClr val="C0C0C0"/>
                  </a:outerShdw>
                </a:effectLst>
                <a:latin typeface="幼圆" pitchFamily="49" charset="-122"/>
                <a:ea typeface="幼圆" pitchFamily="49" charset="-122"/>
              </a:rPr>
              <a:t>基点和基面</a:t>
            </a: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a:t>
            </a:r>
          </a:p>
        </p:txBody>
      </p:sp>
      <p:sp>
        <p:nvSpPr>
          <p:cNvPr id="30" name="TextBox 29"/>
          <p:cNvSpPr txBox="1"/>
          <p:nvPr/>
        </p:nvSpPr>
        <p:spPr>
          <a:xfrm>
            <a:off x="6478860" y="5679884"/>
            <a:ext cx="506760" cy="369332"/>
          </a:xfrm>
          <a:prstGeom prst="rect">
            <a:avLst/>
          </a:prstGeom>
          <a:noFill/>
        </p:spPr>
        <p:txBody>
          <a:bodyPr wrap="square" rtlCol="0">
            <a:spAutoFit/>
          </a:bodyPr>
          <a:lstStyle/>
          <a:p>
            <a:r>
              <a:rPr lang="el-GR" altLang="zh-CN" b="1" i="1" dirty="0" smtClean="0">
                <a:solidFill>
                  <a:srgbClr val="7030A0"/>
                </a:solidFill>
                <a:latin typeface="+mn-lt"/>
              </a:rPr>
              <a:t>β</a:t>
            </a:r>
            <a:r>
              <a:rPr lang="en-US" altLang="zh-CN" b="1" i="1" baseline="-25000" dirty="0" smtClean="0">
                <a:solidFill>
                  <a:srgbClr val="7030A0"/>
                </a:solidFill>
                <a:latin typeface="+mn-lt"/>
              </a:rPr>
              <a:t>1</a:t>
            </a:r>
            <a:endParaRPr lang="zh-CN" altLang="en-US" b="1" i="1" baseline="-25000" dirty="0">
              <a:solidFill>
                <a:srgbClr val="7030A0"/>
              </a:solidFill>
              <a:latin typeface="+mn-lt"/>
            </a:endParaRPr>
          </a:p>
        </p:txBody>
      </p:sp>
      <p:sp>
        <p:nvSpPr>
          <p:cNvPr id="32" name="Text Box 2">
            <a:hlinkClick r:id="" action="ppaction://hlinkshowjump?jump=previousslide"/>
          </p:cNvPr>
          <p:cNvSpPr txBox="1">
            <a:spLocks noChangeArrowheads="1"/>
          </p:cNvSpPr>
          <p:nvPr/>
        </p:nvSpPr>
        <p:spPr bwMode="auto">
          <a:xfrm>
            <a:off x="7239000" y="609600"/>
            <a:ext cx="60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33" name="Text Box 3">
            <a:hlinkClick r:id="" action="ppaction://hlinkshowjump?jump=nextslide"/>
          </p:cNvPr>
          <p:cNvSpPr txBox="1">
            <a:spLocks noChangeArrowheads="1"/>
          </p:cNvSpPr>
          <p:nvPr/>
        </p:nvSpPr>
        <p:spPr bwMode="auto">
          <a:xfrm>
            <a:off x="6324600"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34" name="Text Box 4">
            <a:hlinkClick r:id="" action="ppaction://hlinkshowjump?jump=firstslide"/>
          </p:cNvPr>
          <p:cNvSpPr txBox="1">
            <a:spLocks noChangeArrowheads="1"/>
          </p:cNvSpPr>
          <p:nvPr/>
        </p:nvSpPr>
        <p:spPr bwMode="auto">
          <a:xfrm>
            <a:off x="7935913" y="568325"/>
            <a:ext cx="819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a:t>          </a:t>
            </a:r>
          </a:p>
          <a:p>
            <a:pPr eaLnBrk="1" hangingPunct="1"/>
            <a:r>
              <a:rPr lang="zh-CN" altLang="en-US"/>
              <a:t>    </a:t>
            </a:r>
          </a:p>
          <a:p>
            <a:pPr eaLnBrk="1" hangingPunct="1"/>
            <a:r>
              <a:rPr lang="zh-CN" altLang="en-US"/>
              <a:t>         </a:t>
            </a:r>
          </a:p>
        </p:txBody>
      </p:sp>
      <p:sp>
        <p:nvSpPr>
          <p:cNvPr id="35" name="标题 1"/>
          <p:cNvSpPr txBox="1">
            <a:spLocks/>
          </p:cNvSpPr>
          <p:nvPr/>
        </p:nvSpPr>
        <p:spPr bwMode="auto">
          <a:xfrm>
            <a:off x="405115" y="537962"/>
            <a:ext cx="8748713"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pPr>
              <a:lnSpc>
                <a:spcPct val="125000"/>
              </a:lnSpc>
            </a:pPr>
            <a:r>
              <a:rPr lang="zh-CN" altLang="en-US" sz="3200" dirty="0" smtClean="0">
                <a:latin typeface="幼圆" pitchFamily="49" charset="-122"/>
                <a:ea typeface="幼圆" pitchFamily="49" charset="-122"/>
              </a:rPr>
              <a:t>四、讨论</a:t>
            </a:r>
            <a:endParaRPr lang="en-US" altLang="zh-CN" sz="3200" dirty="0">
              <a:latin typeface="幼圆" pitchFamily="49" charset="-122"/>
              <a:ea typeface="幼圆" pitchFamily="49" charset="-122"/>
            </a:endParaRPr>
          </a:p>
        </p:txBody>
      </p:sp>
      <p:sp>
        <p:nvSpPr>
          <p:cNvPr id="36" name="Text Box 4"/>
          <p:cNvSpPr txBox="1">
            <a:spLocks noChangeArrowheads="1"/>
          </p:cNvSpPr>
          <p:nvPr/>
        </p:nvSpPr>
        <p:spPr bwMode="auto">
          <a:xfrm>
            <a:off x="405114" y="1120246"/>
            <a:ext cx="8379353"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0000"/>
                </a:solidFill>
                <a:latin typeface="Arial" charset="0"/>
                <a:ea typeface="黑体" pitchFamily="49" charset="-122"/>
              </a:defRPr>
            </a:lvl1pPr>
            <a:lvl2pPr marL="742950" indent="-285750">
              <a:defRPr sz="3200">
                <a:solidFill>
                  <a:srgbClr val="FF0000"/>
                </a:solidFill>
                <a:latin typeface="Arial" charset="0"/>
                <a:ea typeface="黑体" pitchFamily="49" charset="-122"/>
              </a:defRPr>
            </a:lvl2pPr>
            <a:lvl3pPr marL="1143000" indent="-228600">
              <a:defRPr sz="3200">
                <a:solidFill>
                  <a:srgbClr val="FF0000"/>
                </a:solidFill>
                <a:latin typeface="Arial" charset="0"/>
                <a:ea typeface="黑体" pitchFamily="49" charset="-122"/>
              </a:defRPr>
            </a:lvl3pPr>
            <a:lvl4pPr marL="1600200" indent="-228600">
              <a:defRPr sz="3200">
                <a:solidFill>
                  <a:srgbClr val="FF0000"/>
                </a:solidFill>
                <a:latin typeface="Arial" charset="0"/>
                <a:ea typeface="黑体" pitchFamily="49" charset="-122"/>
              </a:defRPr>
            </a:lvl4pPr>
            <a:lvl5pPr marL="2057400" indent="-228600">
              <a:defRPr sz="3200">
                <a:solidFill>
                  <a:srgbClr val="FF0000"/>
                </a:solidFill>
                <a:latin typeface="Arial" charset="0"/>
                <a:ea typeface="黑体" pitchFamily="49" charset="-122"/>
              </a:defRPr>
            </a:lvl5pPr>
            <a:lvl6pPr marL="2514600" indent="-228600" fontAlgn="base">
              <a:spcBef>
                <a:spcPct val="0"/>
              </a:spcBef>
              <a:spcAft>
                <a:spcPct val="0"/>
              </a:spcAft>
              <a:defRPr sz="3200">
                <a:solidFill>
                  <a:srgbClr val="FF0000"/>
                </a:solidFill>
                <a:latin typeface="Arial" charset="0"/>
                <a:ea typeface="黑体" pitchFamily="49" charset="-122"/>
              </a:defRPr>
            </a:lvl6pPr>
            <a:lvl7pPr marL="2971800" indent="-228600" fontAlgn="base">
              <a:spcBef>
                <a:spcPct val="0"/>
              </a:spcBef>
              <a:spcAft>
                <a:spcPct val="0"/>
              </a:spcAft>
              <a:defRPr sz="3200">
                <a:solidFill>
                  <a:srgbClr val="FF0000"/>
                </a:solidFill>
                <a:latin typeface="Arial" charset="0"/>
                <a:ea typeface="黑体" pitchFamily="49" charset="-122"/>
              </a:defRPr>
            </a:lvl7pPr>
            <a:lvl8pPr marL="3429000" indent="-228600" fontAlgn="base">
              <a:spcBef>
                <a:spcPct val="0"/>
              </a:spcBef>
              <a:spcAft>
                <a:spcPct val="0"/>
              </a:spcAft>
              <a:defRPr sz="3200">
                <a:solidFill>
                  <a:srgbClr val="FF0000"/>
                </a:solidFill>
                <a:latin typeface="Arial" charset="0"/>
                <a:ea typeface="黑体" pitchFamily="49" charset="-122"/>
              </a:defRPr>
            </a:lvl8pPr>
            <a:lvl9pPr marL="3886200" indent="-228600" fontAlgn="base">
              <a:spcBef>
                <a:spcPct val="0"/>
              </a:spcBef>
              <a:spcAft>
                <a:spcPct val="0"/>
              </a:spcAft>
              <a:defRPr sz="3200">
                <a:solidFill>
                  <a:srgbClr val="FF0000"/>
                </a:solidFill>
                <a:latin typeface="Arial" charset="0"/>
                <a:ea typeface="黑体" pitchFamily="49" charset="-122"/>
              </a:defRPr>
            </a:lvl9pPr>
          </a:lstStyle>
          <a:p>
            <a:pPr marL="609600" indent="-609600">
              <a:lnSpc>
                <a:spcPct val="150000"/>
              </a:lnSpc>
              <a:spcBef>
                <a:spcPct val="40000"/>
              </a:spcBef>
              <a:buFont typeface="+mj-lt"/>
              <a:buAutoNum type="arabicPeriod" startAt="3"/>
            </a:pPr>
            <a:r>
              <a:rPr lang="zh-CN" altLang="en-US" sz="2400" b="1" dirty="0">
                <a:solidFill>
                  <a:srgbClr val="008000"/>
                </a:solidFill>
                <a:effectLst>
                  <a:outerShdw blurRad="38100" dist="38100" dir="2700000" algn="tl">
                    <a:srgbClr val="C0C0C0"/>
                  </a:outerShdw>
                </a:effectLst>
                <a:latin typeface="+mn-lt"/>
                <a:ea typeface="幼圆" pitchFamily="49" charset="-122"/>
              </a:rPr>
              <a:t>共轭面和</a:t>
            </a:r>
            <a:r>
              <a:rPr lang="zh-CN" altLang="en-US" sz="2400" b="1" dirty="0" smtClean="0">
                <a:solidFill>
                  <a:srgbClr val="008000"/>
                </a:solidFill>
                <a:effectLst>
                  <a:outerShdw blurRad="38100" dist="38100" dir="2700000" algn="tl">
                    <a:srgbClr val="C0C0C0"/>
                  </a:outerShdw>
                </a:effectLst>
                <a:latin typeface="+mn-lt"/>
                <a:ea typeface="幼圆" pitchFamily="49" charset="-122"/>
              </a:rPr>
              <a:t>共轭点：</a:t>
            </a:r>
            <a:endParaRPr lang="zh-CN" altLang="en-US" sz="2400" b="1" dirty="0" smtClean="0">
              <a:solidFill>
                <a:srgbClr val="CC9900"/>
              </a:solidFill>
              <a:latin typeface="楷体_GB2312" pitchFamily="49" charset="-122"/>
              <a:ea typeface="楷体_GB2312" pitchFamily="49" charset="-122"/>
            </a:endParaRPr>
          </a:p>
          <a:p>
            <a:pPr marL="609600" indent="-609600">
              <a:lnSpc>
                <a:spcPct val="150000"/>
              </a:lnSpc>
              <a:spcBef>
                <a:spcPct val="40000"/>
              </a:spcBef>
              <a:buFontTx/>
              <a:buAutoNum type="arabicPeriod" startAt="3"/>
            </a:pPr>
            <a:endParaRPr lang="zh-CN" altLang="en-US" sz="2400" b="1" dirty="0">
              <a:solidFill>
                <a:srgbClr val="008000"/>
              </a:solidFill>
              <a:effectLst>
                <a:outerShdw blurRad="38100" dist="38100" dir="2700000" algn="tl">
                  <a:srgbClr val="C0C0C0"/>
                </a:outerShdw>
              </a:effectLst>
              <a:latin typeface="+mn-lt"/>
              <a:ea typeface="幼圆" pitchFamily="49" charset="-122"/>
            </a:endParaRPr>
          </a:p>
        </p:txBody>
      </p:sp>
      <p:sp>
        <p:nvSpPr>
          <p:cNvPr id="37" name="矩形 36"/>
          <p:cNvSpPr/>
          <p:nvPr/>
        </p:nvSpPr>
        <p:spPr>
          <a:xfrm>
            <a:off x="405115" y="1664804"/>
            <a:ext cx="8559374" cy="1477328"/>
          </a:xfrm>
          <a:prstGeom prst="rect">
            <a:avLst/>
          </a:prstGeom>
        </p:spPr>
        <p:txBody>
          <a:bodyPr wrap="square">
            <a:spAutoFit/>
          </a:bodyPr>
          <a:lstStyle/>
          <a:p>
            <a:pPr>
              <a:lnSpc>
                <a:spcPct val="150000"/>
              </a:lnSpc>
            </a:pP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已知</a:t>
            </a: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共轴</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理想光学系统 </a:t>
            </a:r>
            <a:r>
              <a:rPr kumimoji="1" lang="en-US" altLang="zh-CN" sz="2000" b="1" dirty="0" smtClean="0">
                <a:solidFill>
                  <a:srgbClr val="0A00C8"/>
                </a:solidFill>
                <a:effectLst>
                  <a:outerShdw blurRad="38100" dist="38100" dir="2700000" algn="tl">
                    <a:srgbClr val="C0C0C0"/>
                  </a:outerShdw>
                </a:effectLst>
                <a:latin typeface="幼圆" pitchFamily="49" charset="-122"/>
                <a:ea typeface="幼圆" pitchFamily="49" charset="-122"/>
              </a:rPr>
              <a:t>M </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的一对共轭面</a:t>
            </a:r>
            <a:r>
              <a:rPr kumimoji="1" lang="en-US" altLang="zh-CN" sz="2000" b="1" dirty="0">
                <a:solidFill>
                  <a:srgbClr val="7030A0"/>
                </a:solidFill>
                <a:effectLst>
                  <a:outerShdw blurRad="38100" dist="38100" dir="2700000" algn="tl">
                    <a:srgbClr val="C0C0C0"/>
                  </a:outerShdw>
                </a:effectLst>
                <a:latin typeface="幼圆" pitchFamily="49" charset="-122"/>
                <a:ea typeface="幼圆" pitchFamily="49" charset="-122"/>
              </a:rPr>
              <a:t>O</a:t>
            </a:r>
            <a:r>
              <a:rPr kumimoji="1" lang="en-US" altLang="zh-CN" sz="2000" b="1" baseline="-25000" dirty="0">
                <a:solidFill>
                  <a:srgbClr val="7030A0"/>
                </a:solidFill>
                <a:effectLst>
                  <a:outerShdw blurRad="38100" dist="38100" dir="2700000" algn="tl">
                    <a:srgbClr val="C0C0C0"/>
                  </a:outerShdw>
                </a:effectLst>
                <a:latin typeface="幼圆" pitchFamily="49" charset="-122"/>
                <a:ea typeface="幼圆" pitchFamily="49" charset="-122"/>
              </a:rPr>
              <a:t>1</a:t>
            </a:r>
            <a:r>
              <a:rPr kumimoji="1" lang="zh-CN" altLang="en-US" sz="2000" b="1" dirty="0">
                <a:solidFill>
                  <a:srgbClr val="7030A0"/>
                </a:solidFill>
                <a:effectLst>
                  <a:outerShdw blurRad="38100" dist="38100" dir="2700000" algn="tl">
                    <a:srgbClr val="C0C0C0"/>
                  </a:outerShdw>
                </a:effectLst>
                <a:latin typeface="幼圆" pitchFamily="49" charset="-122"/>
                <a:ea typeface="幼圆" pitchFamily="49" charset="-122"/>
              </a:rPr>
              <a:t>（</a:t>
            </a:r>
            <a:r>
              <a:rPr kumimoji="1" lang="en-US" altLang="zh-CN" sz="2000" b="1" dirty="0">
                <a:solidFill>
                  <a:srgbClr val="7030A0"/>
                </a:solidFill>
                <a:effectLst>
                  <a:outerShdw blurRad="38100" dist="38100" dir="2700000" algn="tl">
                    <a:srgbClr val="C0C0C0"/>
                  </a:outerShdw>
                </a:effectLst>
                <a:latin typeface="幼圆" pitchFamily="49" charset="-122"/>
                <a:ea typeface="幼圆" pitchFamily="49" charset="-122"/>
              </a:rPr>
              <a:t> O</a:t>
            </a:r>
            <a:r>
              <a:rPr kumimoji="1" lang="en-US" altLang="zh-CN" sz="2000" b="1" baseline="-25000" dirty="0">
                <a:solidFill>
                  <a:srgbClr val="7030A0"/>
                </a:solidFill>
                <a:effectLst>
                  <a:outerShdw blurRad="38100" dist="38100" dir="2700000" algn="tl">
                    <a:srgbClr val="C0C0C0"/>
                  </a:outerShdw>
                </a:effectLst>
                <a:latin typeface="幼圆" pitchFamily="49" charset="-122"/>
                <a:ea typeface="幼圆" pitchFamily="49" charset="-122"/>
              </a:rPr>
              <a:t>1 </a:t>
            </a:r>
            <a:r>
              <a:rPr kumimoji="1" lang="en-US" altLang="zh-CN" sz="2000" b="1" dirty="0">
                <a:solidFill>
                  <a:srgbClr val="7030A0"/>
                </a:solidFill>
                <a:effectLst>
                  <a:outerShdw blurRad="38100" dist="38100" dir="2700000" algn="tl">
                    <a:srgbClr val="C0C0C0"/>
                  </a:outerShdw>
                </a:effectLst>
                <a:latin typeface="幼圆" pitchFamily="49" charset="-122"/>
                <a:ea typeface="幼圆" pitchFamily="49" charset="-122"/>
              </a:rPr>
              <a:t>ˊ</a:t>
            </a:r>
            <a:r>
              <a:rPr kumimoji="1" lang="zh-CN" altLang="en-US" sz="2000" b="1" dirty="0">
                <a:solidFill>
                  <a:srgbClr val="7030A0"/>
                </a:solidFill>
                <a:effectLst>
                  <a:outerShdw blurRad="38100" dist="38100" dir="2700000" algn="tl">
                    <a:srgbClr val="C0C0C0"/>
                  </a:outerShdw>
                </a:effectLst>
                <a:latin typeface="幼圆" pitchFamily="49" charset="-122"/>
                <a:ea typeface="幼圆" pitchFamily="49" charset="-122"/>
              </a:rPr>
              <a:t>）</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的</a:t>
            </a: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位置和</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放大率</a:t>
            </a:r>
            <a:r>
              <a:rPr lang="el-GR" altLang="zh-CN" sz="2000" b="1" i="1" dirty="0">
                <a:solidFill>
                  <a:srgbClr val="7030A0"/>
                </a:solidFill>
              </a:rPr>
              <a:t>β</a:t>
            </a:r>
            <a:r>
              <a:rPr lang="en-US" altLang="zh-CN" sz="2000" b="1" i="1" baseline="-25000" dirty="0">
                <a:solidFill>
                  <a:srgbClr val="7030A0"/>
                </a:solidFill>
              </a:rPr>
              <a:t>1 </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a:t>
            </a: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以及轴上的两对</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共轭点</a:t>
            </a:r>
            <a:r>
              <a:rPr kumimoji="1" lang="en-US" altLang="zh-CN"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O</a:t>
            </a:r>
            <a:r>
              <a:rPr kumimoji="1" lang="en-US" altLang="zh-CN" sz="2000" b="1" baseline="-25000"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2 </a:t>
            </a:r>
            <a:r>
              <a:rPr kumimoji="1" lang="zh-CN" altLang="en-US"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a:t>
            </a:r>
            <a:r>
              <a:rPr kumimoji="1" lang="en-US" altLang="zh-CN"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 O</a:t>
            </a:r>
            <a:r>
              <a:rPr kumimoji="1" lang="en-US" altLang="zh-CN" sz="2000" b="1" baseline="-25000"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2 </a:t>
            </a:r>
            <a:r>
              <a:rPr kumimoji="1" lang="en-US" altLang="zh-CN"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ˊ</a:t>
            </a:r>
            <a:r>
              <a:rPr kumimoji="1" lang="zh-CN" altLang="en-US" sz="2000" b="1" dirty="0" smtClean="0">
                <a:solidFill>
                  <a:schemeClr val="accent1">
                    <a:lumMod val="75000"/>
                  </a:schemeClr>
                </a:solidFill>
                <a:effectLst>
                  <a:outerShdw blurRad="38100" dist="38100" dir="2700000" algn="tl">
                    <a:srgbClr val="C0C0C0"/>
                  </a:outerShdw>
                </a:effectLst>
                <a:latin typeface="幼圆" pitchFamily="49" charset="-122"/>
                <a:ea typeface="幼圆" pitchFamily="49" charset="-122"/>
              </a:rPr>
              <a:t>）、</a:t>
            </a:r>
            <a:r>
              <a:rPr kumimoji="1" lang="en-US" altLang="zh-CN"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 </a:t>
            </a:r>
            <a:r>
              <a:rPr kumimoji="1" lang="en-US" altLang="zh-CN" sz="2000" b="1" dirty="0" smtClean="0">
                <a:solidFill>
                  <a:schemeClr val="accent1">
                    <a:lumMod val="75000"/>
                  </a:schemeClr>
                </a:solidFill>
                <a:effectLst>
                  <a:outerShdw blurRad="38100" dist="38100" dir="2700000" algn="tl">
                    <a:srgbClr val="C0C0C0"/>
                  </a:outerShdw>
                </a:effectLst>
                <a:latin typeface="幼圆" pitchFamily="49" charset="-122"/>
                <a:ea typeface="幼圆" pitchFamily="49" charset="-122"/>
              </a:rPr>
              <a:t>O</a:t>
            </a:r>
            <a:r>
              <a:rPr kumimoji="1" lang="en-US" altLang="zh-CN" sz="2000" b="1" baseline="-25000" dirty="0" smtClean="0">
                <a:solidFill>
                  <a:schemeClr val="accent1">
                    <a:lumMod val="75000"/>
                  </a:schemeClr>
                </a:solidFill>
                <a:effectLst>
                  <a:outerShdw blurRad="38100" dist="38100" dir="2700000" algn="tl">
                    <a:srgbClr val="C0C0C0"/>
                  </a:outerShdw>
                </a:effectLst>
                <a:latin typeface="幼圆" pitchFamily="49" charset="-122"/>
                <a:ea typeface="幼圆" pitchFamily="49" charset="-122"/>
              </a:rPr>
              <a:t>3 </a:t>
            </a:r>
            <a:r>
              <a:rPr kumimoji="1" lang="zh-CN" altLang="en-US"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a:t>
            </a:r>
            <a:r>
              <a:rPr kumimoji="1" lang="en-US" altLang="zh-CN"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 </a:t>
            </a:r>
            <a:r>
              <a:rPr kumimoji="1" lang="en-US" altLang="zh-CN" sz="2000" b="1" dirty="0" smtClean="0">
                <a:solidFill>
                  <a:schemeClr val="accent1">
                    <a:lumMod val="75000"/>
                  </a:schemeClr>
                </a:solidFill>
                <a:effectLst>
                  <a:outerShdw blurRad="38100" dist="38100" dir="2700000" algn="tl">
                    <a:srgbClr val="C0C0C0"/>
                  </a:outerShdw>
                </a:effectLst>
                <a:latin typeface="幼圆" pitchFamily="49" charset="-122"/>
                <a:ea typeface="幼圆" pitchFamily="49" charset="-122"/>
              </a:rPr>
              <a:t>O</a:t>
            </a:r>
            <a:r>
              <a:rPr kumimoji="1" lang="en-US" altLang="zh-CN" sz="2000" b="1" baseline="-25000" dirty="0" smtClean="0">
                <a:solidFill>
                  <a:schemeClr val="accent1">
                    <a:lumMod val="75000"/>
                  </a:schemeClr>
                </a:solidFill>
                <a:effectLst>
                  <a:outerShdw blurRad="38100" dist="38100" dir="2700000" algn="tl">
                    <a:srgbClr val="C0C0C0"/>
                  </a:outerShdw>
                </a:effectLst>
                <a:latin typeface="幼圆" pitchFamily="49" charset="-122"/>
                <a:ea typeface="幼圆" pitchFamily="49" charset="-122"/>
              </a:rPr>
              <a:t>3 </a:t>
            </a:r>
            <a:r>
              <a:rPr kumimoji="1" lang="en-US" altLang="zh-CN"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ˊ</a:t>
            </a:r>
            <a:r>
              <a:rPr kumimoji="1" lang="zh-CN" altLang="en-US"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的位置</a:t>
            </a:r>
            <a:endParaRPr kumimoji="1" lang="en-US" altLang="zh-CN" sz="2000" b="1" dirty="0" smtClean="0">
              <a:solidFill>
                <a:srgbClr val="0A00C8"/>
              </a:solidFill>
              <a:effectLst>
                <a:outerShdw blurRad="38100" dist="38100" dir="2700000" algn="tl">
                  <a:srgbClr val="C0C0C0"/>
                </a:outerShdw>
              </a:effectLst>
              <a:latin typeface="幼圆" pitchFamily="49" charset="-122"/>
              <a:ea typeface="幼圆" pitchFamily="49" charset="-122"/>
            </a:endParaRPr>
          </a:p>
          <a:p>
            <a:pPr>
              <a:lnSpc>
                <a:spcPct val="150000"/>
              </a:lnSpc>
            </a:pP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求：任一物</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点 </a:t>
            </a:r>
            <a:r>
              <a:rPr kumimoji="1" lang="en-US" altLang="zh-CN" sz="2000" b="1" dirty="0" smtClean="0">
                <a:solidFill>
                  <a:srgbClr val="0A00C8"/>
                </a:solidFill>
                <a:effectLst>
                  <a:outerShdw blurRad="38100" dist="38100" dir="2700000" algn="tl">
                    <a:srgbClr val="C0C0C0"/>
                  </a:outerShdw>
                </a:effectLst>
                <a:latin typeface="幼圆" pitchFamily="49" charset="-122"/>
                <a:ea typeface="幼圆" pitchFamily="49" charset="-122"/>
              </a:rPr>
              <a:t>O </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的</a:t>
            </a: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共轭像</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点</a:t>
            </a:r>
            <a:r>
              <a:rPr kumimoji="1" lang="en-US" altLang="zh-CN" sz="2000" b="1" dirty="0" smtClean="0">
                <a:solidFill>
                  <a:schemeClr val="accent1">
                    <a:lumMod val="75000"/>
                  </a:schemeClr>
                </a:solidFill>
                <a:effectLst>
                  <a:outerShdw blurRad="38100" dist="38100" dir="2700000" algn="tl">
                    <a:srgbClr val="C0C0C0"/>
                  </a:outerShdw>
                </a:effectLst>
                <a:latin typeface="幼圆" pitchFamily="49" charset="-122"/>
                <a:ea typeface="幼圆" pitchFamily="49" charset="-122"/>
              </a:rPr>
              <a:t>O</a:t>
            </a:r>
            <a:r>
              <a:rPr kumimoji="1" lang="en-US" altLang="zh-CN" sz="2000" b="1" baseline="-25000" dirty="0" smtClean="0">
                <a:solidFill>
                  <a:schemeClr val="accent1">
                    <a:lumMod val="75000"/>
                  </a:schemeClr>
                </a:solidFill>
                <a:effectLst>
                  <a:outerShdw blurRad="38100" dist="38100" dir="2700000" algn="tl">
                    <a:srgbClr val="C0C0C0"/>
                  </a:outerShdw>
                </a:effectLst>
                <a:latin typeface="幼圆" pitchFamily="49" charset="-122"/>
                <a:ea typeface="幼圆" pitchFamily="49" charset="-122"/>
              </a:rPr>
              <a:t> </a:t>
            </a:r>
            <a:r>
              <a:rPr kumimoji="1" lang="en-US" altLang="zh-CN"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ˊ</a:t>
            </a:r>
            <a:endPar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endParaRPr>
          </a:p>
        </p:txBody>
      </p:sp>
    </p:spTree>
    <p:extLst>
      <p:ext uri="{BB962C8B-B14F-4D97-AF65-F5344CB8AC3E}">
        <p14:creationId xmlns:p14="http://schemas.microsoft.com/office/powerpoint/2010/main" val="727746602"/>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397"/>
                                        </p:tgtEl>
                                        <p:attrNameLst>
                                          <p:attrName>style.visibility</p:attrName>
                                        </p:attrNameLst>
                                      </p:cBhvr>
                                      <p:to>
                                        <p:strVal val="visible"/>
                                      </p:to>
                                    </p:set>
                                    <p:animEffect transition="in" filter="blinds(horizontal)">
                                      <p:cBhvr>
                                        <p:cTn id="7" dur="500"/>
                                        <p:tgtEl>
                                          <p:spTgt spid="27039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70382"/>
                                        </p:tgtEl>
                                        <p:attrNameLst>
                                          <p:attrName>style.visibility</p:attrName>
                                        </p:attrNameLst>
                                      </p:cBhvr>
                                      <p:to>
                                        <p:strVal val="visible"/>
                                      </p:to>
                                    </p:set>
                                    <p:animEffect transition="in" filter="blinds(horizontal)">
                                      <p:cBhvr>
                                        <p:cTn id="11" dur="500"/>
                                        <p:tgtEl>
                                          <p:spTgt spid="270382"/>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70413"/>
                                        </p:tgtEl>
                                        <p:attrNameLst>
                                          <p:attrName>style.visibility</p:attrName>
                                        </p:attrNameLst>
                                      </p:cBhvr>
                                      <p:to>
                                        <p:strVal val="visible"/>
                                      </p:to>
                                    </p:set>
                                    <p:animEffect transition="in" filter="blinds(horizontal)">
                                      <p:cBhvr>
                                        <p:cTn id="15" dur="500"/>
                                        <p:tgtEl>
                                          <p:spTgt spid="270413"/>
                                        </p:tgtEl>
                                      </p:cBhvr>
                                    </p:animEffect>
                                  </p:childTnLst>
                                </p:cTn>
                              </p:par>
                            </p:childTnLst>
                          </p:cTn>
                        </p:par>
                        <p:par>
                          <p:cTn id="16" fill="hold" nodeType="afterGroup">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270384"/>
                                        </p:tgtEl>
                                        <p:attrNameLst>
                                          <p:attrName>style.visibility</p:attrName>
                                        </p:attrNameLst>
                                      </p:cBhvr>
                                      <p:to>
                                        <p:strVal val="visible"/>
                                      </p:to>
                                    </p:set>
                                    <p:animEffect transition="in" filter="blinds(vertical)">
                                      <p:cBhvr>
                                        <p:cTn id="19" dur="500"/>
                                        <p:tgtEl>
                                          <p:spTgt spid="270384"/>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70415"/>
                                        </p:tgtEl>
                                        <p:attrNameLst>
                                          <p:attrName>style.visibility</p:attrName>
                                        </p:attrNameLst>
                                      </p:cBhvr>
                                      <p:to>
                                        <p:strVal val="visible"/>
                                      </p:to>
                                    </p:set>
                                    <p:animEffect transition="in" filter="blinds(horizontal)">
                                      <p:cBhvr>
                                        <p:cTn id="23" dur="500"/>
                                        <p:tgtEl>
                                          <p:spTgt spid="2704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0383"/>
                                        </p:tgtEl>
                                        <p:attrNameLst>
                                          <p:attrName>style.visibility</p:attrName>
                                        </p:attrNameLst>
                                      </p:cBhvr>
                                      <p:to>
                                        <p:strVal val="visible"/>
                                      </p:to>
                                    </p:set>
                                    <p:animEffect transition="in" filter="blinds(horizontal)">
                                      <p:cBhvr>
                                        <p:cTn id="28" dur="500"/>
                                        <p:tgtEl>
                                          <p:spTgt spid="270383"/>
                                        </p:tgtEl>
                                      </p:cBhvr>
                                    </p:animEffect>
                                  </p:childTnLst>
                                </p:cTn>
                              </p:par>
                            </p:childTnLst>
                          </p:cTn>
                        </p:par>
                        <p:par>
                          <p:cTn id="29" fill="hold" nodeType="afterGroup">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270414"/>
                                        </p:tgtEl>
                                        <p:attrNameLst>
                                          <p:attrName>style.visibility</p:attrName>
                                        </p:attrNameLst>
                                      </p:cBhvr>
                                      <p:to>
                                        <p:strVal val="visible"/>
                                      </p:to>
                                    </p:set>
                                    <p:animEffect transition="in" filter="blinds(horizontal)">
                                      <p:cBhvr>
                                        <p:cTn id="32" dur="500"/>
                                        <p:tgtEl>
                                          <p:spTgt spid="270414"/>
                                        </p:tgtEl>
                                      </p:cBhvr>
                                    </p:animEffect>
                                  </p:childTnLst>
                                </p:cTn>
                              </p:par>
                            </p:childTnLst>
                          </p:cTn>
                        </p:par>
                        <p:par>
                          <p:cTn id="33" fill="hold" nodeType="afterGroup">
                            <p:stCondLst>
                              <p:cond delay="1000"/>
                            </p:stCondLst>
                            <p:childTnLst>
                              <p:par>
                                <p:cTn id="34" presetID="3" presetClass="entr" presetSubtype="5" fill="hold" grpId="0" nodeType="afterEffect">
                                  <p:stCondLst>
                                    <p:cond delay="0"/>
                                  </p:stCondLst>
                                  <p:childTnLst>
                                    <p:set>
                                      <p:cBhvr>
                                        <p:cTn id="35" dur="1" fill="hold">
                                          <p:stCondLst>
                                            <p:cond delay="0"/>
                                          </p:stCondLst>
                                        </p:cTn>
                                        <p:tgtEl>
                                          <p:spTgt spid="270385"/>
                                        </p:tgtEl>
                                        <p:attrNameLst>
                                          <p:attrName>style.visibility</p:attrName>
                                        </p:attrNameLst>
                                      </p:cBhvr>
                                      <p:to>
                                        <p:strVal val="visible"/>
                                      </p:to>
                                    </p:set>
                                    <p:animEffect transition="in" filter="blinds(vertical)">
                                      <p:cBhvr>
                                        <p:cTn id="36" dur="500"/>
                                        <p:tgtEl>
                                          <p:spTgt spid="270385"/>
                                        </p:tgtEl>
                                      </p:cBhvr>
                                    </p:animEffect>
                                  </p:childTnLst>
                                </p:cTn>
                              </p:par>
                            </p:childTnLst>
                          </p:cTn>
                        </p:par>
                        <p:par>
                          <p:cTn id="37" fill="hold" nodeType="afterGroup">
                            <p:stCondLst>
                              <p:cond delay="1500"/>
                            </p:stCondLst>
                            <p:childTnLst>
                              <p:par>
                                <p:cTn id="38" presetID="3" presetClass="entr" presetSubtype="10" fill="hold" grpId="0" nodeType="afterEffect">
                                  <p:stCondLst>
                                    <p:cond delay="0"/>
                                  </p:stCondLst>
                                  <p:childTnLst>
                                    <p:set>
                                      <p:cBhvr>
                                        <p:cTn id="39" dur="1" fill="hold">
                                          <p:stCondLst>
                                            <p:cond delay="0"/>
                                          </p:stCondLst>
                                        </p:cTn>
                                        <p:tgtEl>
                                          <p:spTgt spid="270416"/>
                                        </p:tgtEl>
                                        <p:attrNameLst>
                                          <p:attrName>style.visibility</p:attrName>
                                        </p:attrNameLst>
                                      </p:cBhvr>
                                      <p:to>
                                        <p:strVal val="visible"/>
                                      </p:to>
                                    </p:set>
                                    <p:animEffect transition="in" filter="blinds(horizontal)">
                                      <p:cBhvr>
                                        <p:cTn id="40" dur="500"/>
                                        <p:tgtEl>
                                          <p:spTgt spid="270416"/>
                                        </p:tgtEl>
                                      </p:cBhvr>
                                    </p:animEffect>
                                  </p:childTnLst>
                                </p:cTn>
                              </p:par>
                            </p:childTnLst>
                          </p:cTn>
                        </p:par>
                        <p:par>
                          <p:cTn id="41" fill="hold" nodeType="afterGroup">
                            <p:stCondLst>
                              <p:cond delay="2000"/>
                            </p:stCondLst>
                            <p:childTnLst>
                              <p:par>
                                <p:cTn id="42" presetID="3" presetClass="entr" presetSubtype="10" fill="hold" grpId="0" nodeType="afterEffect">
                                  <p:stCondLst>
                                    <p:cond delay="0"/>
                                  </p:stCondLst>
                                  <p:childTnLst>
                                    <p:set>
                                      <p:cBhvr>
                                        <p:cTn id="43" dur="1" fill="hold">
                                          <p:stCondLst>
                                            <p:cond delay="0"/>
                                          </p:stCondLst>
                                        </p:cTn>
                                        <p:tgtEl>
                                          <p:spTgt spid="270400"/>
                                        </p:tgtEl>
                                        <p:attrNameLst>
                                          <p:attrName>style.visibility</p:attrName>
                                        </p:attrNameLst>
                                      </p:cBhvr>
                                      <p:to>
                                        <p:strVal val="visible"/>
                                      </p:to>
                                    </p:set>
                                    <p:animEffect transition="in" filter="blinds(horizontal)">
                                      <p:cBhvr>
                                        <p:cTn id="44" dur="500"/>
                                        <p:tgtEl>
                                          <p:spTgt spid="27040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70417"/>
                                        </p:tgtEl>
                                        <p:attrNameLst>
                                          <p:attrName>style.visibility</p:attrName>
                                        </p:attrNameLst>
                                      </p:cBhvr>
                                      <p:to>
                                        <p:strVal val="visible"/>
                                      </p:to>
                                    </p:set>
                                    <p:animEffect transition="in" filter="blinds(horizontal)">
                                      <p:cBhvr>
                                        <p:cTn id="49" dur="500"/>
                                        <p:tgtEl>
                                          <p:spTgt spid="270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82" grpId="0" animBg="1"/>
      <p:bldP spid="270383" grpId="0" animBg="1"/>
      <p:bldP spid="270384" grpId="0" animBg="1"/>
      <p:bldP spid="270385" grpId="0" animBg="1"/>
      <p:bldP spid="270397" grpId="0"/>
      <p:bldP spid="270400" grpId="0"/>
      <p:bldP spid="270413" grpId="0"/>
      <p:bldP spid="270414" grpId="0"/>
      <p:bldP spid="270415" grpId="0"/>
      <p:bldP spid="270416" grpId="0"/>
      <p:bldP spid="2704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a:hlinkClick r:id="" action="ppaction://hlinkshowjump?jump=previousslide"/>
          </p:cNvPr>
          <p:cNvSpPr txBox="1">
            <a:spLocks noChangeArrowheads="1"/>
          </p:cNvSpPr>
          <p:nvPr/>
        </p:nvSpPr>
        <p:spPr bwMode="auto">
          <a:xfrm>
            <a:off x="7162800" y="609600"/>
            <a:ext cx="60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4100" name="Text Box 4">
            <a:hlinkClick r:id="" action="ppaction://hlinkshowjump?jump=nextslide"/>
          </p:cNvPr>
          <p:cNvSpPr txBox="1">
            <a:spLocks noChangeArrowheads="1"/>
          </p:cNvSpPr>
          <p:nvPr/>
        </p:nvSpPr>
        <p:spPr bwMode="auto">
          <a:xfrm>
            <a:off x="6300788"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4101" name="Text Box 5">
            <a:hlinkClick r:id="" action="ppaction://hlinkshowjump?jump=firstslide"/>
          </p:cNvPr>
          <p:cNvSpPr txBox="1">
            <a:spLocks noChangeArrowheads="1"/>
          </p:cNvSpPr>
          <p:nvPr/>
        </p:nvSpPr>
        <p:spPr bwMode="auto">
          <a:xfrm>
            <a:off x="7935913" y="568325"/>
            <a:ext cx="819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a:t>          </a:t>
            </a:r>
          </a:p>
          <a:p>
            <a:pPr eaLnBrk="1" hangingPunct="1"/>
            <a:r>
              <a:rPr lang="zh-CN" altLang="en-US"/>
              <a:t>    </a:t>
            </a:r>
          </a:p>
          <a:p>
            <a:pPr eaLnBrk="1" hangingPunct="1"/>
            <a:r>
              <a:rPr lang="zh-CN" altLang="en-US"/>
              <a:t>         </a:t>
            </a:r>
          </a:p>
        </p:txBody>
      </p:sp>
      <p:sp>
        <p:nvSpPr>
          <p:cNvPr id="32" name="Text Box 2">
            <a:hlinkClick r:id="" action="ppaction://hlinkshowjump?jump=previousslide"/>
          </p:cNvPr>
          <p:cNvSpPr txBox="1">
            <a:spLocks noChangeArrowheads="1"/>
          </p:cNvSpPr>
          <p:nvPr/>
        </p:nvSpPr>
        <p:spPr bwMode="auto">
          <a:xfrm>
            <a:off x="7239000" y="609600"/>
            <a:ext cx="60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33" name="Text Box 3">
            <a:hlinkClick r:id="" action="ppaction://hlinkshowjump?jump=nextslide"/>
          </p:cNvPr>
          <p:cNvSpPr txBox="1">
            <a:spLocks noChangeArrowheads="1"/>
          </p:cNvSpPr>
          <p:nvPr/>
        </p:nvSpPr>
        <p:spPr bwMode="auto">
          <a:xfrm>
            <a:off x="6324600"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34" name="Text Box 4">
            <a:hlinkClick r:id="" action="ppaction://hlinkshowjump?jump=firstslide"/>
          </p:cNvPr>
          <p:cNvSpPr txBox="1">
            <a:spLocks noChangeArrowheads="1"/>
          </p:cNvSpPr>
          <p:nvPr/>
        </p:nvSpPr>
        <p:spPr bwMode="auto">
          <a:xfrm>
            <a:off x="7935913" y="568325"/>
            <a:ext cx="819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a:t>          </a:t>
            </a:r>
          </a:p>
          <a:p>
            <a:pPr eaLnBrk="1" hangingPunct="1"/>
            <a:r>
              <a:rPr lang="zh-CN" altLang="en-US"/>
              <a:t>    </a:t>
            </a:r>
          </a:p>
          <a:p>
            <a:pPr eaLnBrk="1" hangingPunct="1"/>
            <a:r>
              <a:rPr lang="zh-CN" altLang="en-US"/>
              <a:t>         </a:t>
            </a:r>
          </a:p>
        </p:txBody>
      </p:sp>
      <p:sp>
        <p:nvSpPr>
          <p:cNvPr id="35" name="标题 1"/>
          <p:cNvSpPr txBox="1">
            <a:spLocks/>
          </p:cNvSpPr>
          <p:nvPr/>
        </p:nvSpPr>
        <p:spPr bwMode="auto">
          <a:xfrm>
            <a:off x="405115" y="537962"/>
            <a:ext cx="8748713"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pPr>
              <a:lnSpc>
                <a:spcPct val="125000"/>
              </a:lnSpc>
            </a:pPr>
            <a:r>
              <a:rPr lang="zh-CN" altLang="en-US" sz="3200" dirty="0" smtClean="0">
                <a:latin typeface="幼圆" pitchFamily="49" charset="-122"/>
                <a:ea typeface="幼圆" pitchFamily="49" charset="-122"/>
              </a:rPr>
              <a:t>四、讨论</a:t>
            </a:r>
            <a:endParaRPr lang="en-US" altLang="zh-CN" sz="3200" dirty="0">
              <a:latin typeface="幼圆" pitchFamily="49" charset="-122"/>
              <a:ea typeface="幼圆" pitchFamily="49" charset="-122"/>
            </a:endParaRPr>
          </a:p>
        </p:txBody>
      </p:sp>
      <p:sp>
        <p:nvSpPr>
          <p:cNvPr id="37" name="矩形 36"/>
          <p:cNvSpPr/>
          <p:nvPr/>
        </p:nvSpPr>
        <p:spPr>
          <a:xfrm>
            <a:off x="405115" y="1664804"/>
            <a:ext cx="8559374" cy="2462213"/>
          </a:xfrm>
          <a:prstGeom prst="rect">
            <a:avLst/>
          </a:prstGeom>
        </p:spPr>
        <p:txBody>
          <a:bodyPr wrap="square">
            <a:spAutoFit/>
          </a:bodyPr>
          <a:lstStyle/>
          <a:p>
            <a:pPr>
              <a:spcBef>
                <a:spcPct val="100000"/>
              </a:spcBef>
              <a:buFontTx/>
              <a:buNone/>
            </a:pPr>
            <a:r>
              <a:rPr lang="zh-CN" altLang="en-US" sz="2400" b="1" dirty="0" smtClean="0">
                <a:solidFill>
                  <a:srgbClr val="008000"/>
                </a:solidFill>
                <a:effectLst>
                  <a:outerShdw blurRad="38100" dist="38100" dir="2700000" algn="tl">
                    <a:srgbClr val="C0C0C0"/>
                  </a:outerShdw>
                </a:effectLst>
                <a:latin typeface="+mn-lt"/>
                <a:ea typeface="幼圆" pitchFamily="49" charset="-122"/>
              </a:rPr>
              <a:t>理想光学系统</a:t>
            </a:r>
            <a:r>
              <a:rPr lang="zh-CN" altLang="en-US" sz="2400" b="1" dirty="0">
                <a:solidFill>
                  <a:srgbClr val="008000"/>
                </a:solidFill>
                <a:effectLst>
                  <a:outerShdw blurRad="38100" dist="38100" dir="2700000" algn="tl">
                    <a:srgbClr val="C0C0C0"/>
                  </a:outerShdw>
                </a:effectLst>
                <a:latin typeface="+mn-lt"/>
                <a:ea typeface="幼圆" pitchFamily="49" charset="-122"/>
              </a:rPr>
              <a:t>的特性（重复）：</a:t>
            </a:r>
          </a:p>
          <a:p>
            <a:pPr>
              <a:lnSpc>
                <a:spcPct val="150000"/>
              </a:lnSpc>
              <a:spcBef>
                <a:spcPct val="100000"/>
              </a:spcBef>
              <a:buFontTx/>
              <a:buNone/>
            </a:pPr>
            <a:r>
              <a:rPr kumimoji="1" lang="en-US" altLang="zh-CN" sz="2000" b="1" dirty="0">
                <a:solidFill>
                  <a:srgbClr val="0A00C8"/>
                </a:solidFill>
                <a:effectLst>
                  <a:outerShdw blurRad="38100" dist="38100" dir="2700000" algn="tl">
                    <a:srgbClr val="C0C0C0"/>
                  </a:outerShdw>
                </a:effectLst>
                <a:latin typeface="幼圆" pitchFamily="49" charset="-122"/>
                <a:ea typeface="幼圆" pitchFamily="49" charset="-122"/>
              </a:rPr>
              <a:t>1. </a:t>
            </a: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满足共线成像理论；</a:t>
            </a:r>
          </a:p>
          <a:p>
            <a:pPr>
              <a:lnSpc>
                <a:spcPct val="150000"/>
              </a:lnSpc>
              <a:spcBef>
                <a:spcPct val="100000"/>
              </a:spcBef>
              <a:buFontTx/>
              <a:buNone/>
            </a:pPr>
            <a:r>
              <a:rPr kumimoji="1" lang="en-US" altLang="zh-CN" sz="2000" b="1" dirty="0">
                <a:solidFill>
                  <a:srgbClr val="0A00C8"/>
                </a:solidFill>
                <a:effectLst>
                  <a:outerShdw blurRad="38100" dist="38100" dir="2700000" algn="tl">
                    <a:srgbClr val="C0C0C0"/>
                  </a:outerShdw>
                </a:effectLst>
                <a:latin typeface="幼圆" pitchFamily="49" charset="-122"/>
                <a:ea typeface="幼圆" pitchFamily="49" charset="-122"/>
              </a:rPr>
              <a:t>2. </a:t>
            </a: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分析时，把它看作黑匣子。不涉及结构，功能满足</a:t>
            </a:r>
            <a:r>
              <a:rPr kumimoji="1" lang="zh-CN" altLang="en-US" sz="2000" b="1" dirty="0">
                <a:solidFill>
                  <a:srgbClr val="C00000"/>
                </a:solidFill>
                <a:effectLst>
                  <a:outerShdw blurRad="38100" dist="38100" dir="2700000" algn="tl">
                    <a:srgbClr val="C0C0C0"/>
                  </a:outerShdw>
                </a:effectLst>
                <a:latin typeface="幼圆" pitchFamily="49" charset="-122"/>
                <a:ea typeface="幼圆" pitchFamily="49" charset="-122"/>
              </a:rPr>
              <a:t>共线成像理论</a:t>
            </a: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a:t>
            </a:r>
            <a:r>
              <a:rPr kumimoji="1" lang="zh-CN" altLang="en-US" sz="2000" b="1" dirty="0">
                <a:solidFill>
                  <a:schemeClr val="accent6"/>
                </a:solidFill>
                <a:effectLst>
                  <a:outerShdw blurRad="38100" dist="38100" dir="2700000" algn="tl">
                    <a:srgbClr val="C0C0C0"/>
                  </a:outerShdw>
                </a:effectLst>
                <a:latin typeface="幼圆" pitchFamily="49" charset="-122"/>
                <a:ea typeface="幼圆" pitchFamily="49" charset="-122"/>
              </a:rPr>
              <a:t>利用一些特殊的点、面可以确定理想光学系统</a:t>
            </a:r>
            <a:r>
              <a:rPr kumimoji="1" lang="zh-CN" altLang="en-US" sz="2000" b="1" dirty="0" smtClean="0">
                <a:solidFill>
                  <a:schemeClr val="accent6"/>
                </a:solidFill>
                <a:effectLst>
                  <a:outerShdw blurRad="38100" dist="38100" dir="2700000" algn="tl">
                    <a:srgbClr val="C0C0C0"/>
                  </a:outerShdw>
                </a:effectLst>
                <a:latin typeface="幼圆" pitchFamily="49" charset="-122"/>
                <a:ea typeface="幼圆" pitchFamily="49" charset="-122"/>
              </a:rPr>
              <a:t>的成像行为</a:t>
            </a:r>
            <a:r>
              <a:rPr kumimoji="1" lang="en-US" altLang="zh-CN" sz="2000" b="1" dirty="0">
                <a:solidFill>
                  <a:srgbClr val="0A00C8"/>
                </a:solidFill>
                <a:effectLst>
                  <a:outerShdw blurRad="38100" dist="38100" dir="2700000" algn="tl">
                    <a:srgbClr val="C0C0C0"/>
                  </a:outerShdw>
                </a:effectLst>
                <a:latin typeface="幼圆" pitchFamily="49" charset="-122"/>
                <a:ea typeface="幼圆" pitchFamily="49" charset="-122"/>
              </a:rPr>
              <a:t>-</a:t>
            </a:r>
            <a:r>
              <a:rPr kumimoji="1" lang="zh-CN" altLang="en-US" sz="2000" b="1" dirty="0">
                <a:solidFill>
                  <a:srgbClr val="C00000"/>
                </a:solidFill>
                <a:effectLst>
                  <a:outerShdw blurRad="38100" dist="38100" dir="2700000" algn="tl">
                    <a:srgbClr val="C0C0C0"/>
                  </a:outerShdw>
                </a:effectLst>
                <a:latin typeface="幼圆" pitchFamily="49" charset="-122"/>
                <a:ea typeface="幼圆" pitchFamily="49" charset="-122"/>
              </a:rPr>
              <a:t>基点、基面</a:t>
            </a:r>
            <a:r>
              <a:rPr kumimoji="1" lang="zh-CN" altLang="en-US" sz="2000" b="1" dirty="0" smtClean="0">
                <a:solidFill>
                  <a:srgbClr val="C00000"/>
                </a:solidFill>
                <a:effectLst>
                  <a:outerShdw blurRad="38100" dist="38100" dir="2700000" algn="tl">
                    <a:srgbClr val="C0C0C0"/>
                  </a:outerShdw>
                </a:effectLst>
                <a:latin typeface="幼圆" pitchFamily="49" charset="-122"/>
                <a:ea typeface="幼圆" pitchFamily="49" charset="-122"/>
              </a:rPr>
              <a:t>。</a:t>
            </a:r>
            <a:endParaRPr kumimoji="1" lang="zh-CN" altLang="en-US" sz="2000" b="1" dirty="0">
              <a:solidFill>
                <a:srgbClr val="C00000"/>
              </a:solidFill>
              <a:effectLst>
                <a:outerShdw blurRad="38100" dist="38100" dir="2700000" algn="tl">
                  <a:srgbClr val="C0C0C0"/>
                </a:outerShdw>
              </a:effectLst>
              <a:latin typeface="幼圆" pitchFamily="49" charset="-122"/>
              <a:ea typeface="幼圆" pitchFamily="49" charset="-122"/>
            </a:endParaRPr>
          </a:p>
        </p:txBody>
      </p:sp>
    </p:spTree>
    <p:extLst>
      <p:ext uri="{BB962C8B-B14F-4D97-AF65-F5344CB8AC3E}">
        <p14:creationId xmlns:p14="http://schemas.microsoft.com/office/powerpoint/2010/main" val="3201638153"/>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2688C5F-6C50-4720-A09D-05A29BBDC76A}" type="slidenum">
              <a:rPr lang="zh-CN" altLang="en-US"/>
              <a:pPr/>
              <a:t>12</a:t>
            </a:fld>
            <a:endParaRPr lang="en-US" altLang="zh-CN"/>
          </a:p>
        </p:txBody>
      </p:sp>
      <p:sp>
        <p:nvSpPr>
          <p:cNvPr id="2" name="内容占位符 1"/>
          <p:cNvSpPr>
            <a:spLocks noGrp="1"/>
          </p:cNvSpPr>
          <p:nvPr>
            <p:ph idx="1"/>
          </p:nvPr>
        </p:nvSpPr>
        <p:spPr>
          <a:xfrm>
            <a:off x="539552" y="1664804"/>
            <a:ext cx="8229600" cy="4754562"/>
          </a:xfrm>
        </p:spPr>
        <p:txBody>
          <a:bodyPr/>
          <a:lstStyle/>
          <a:p>
            <a:pPr>
              <a:lnSpc>
                <a:spcPct val="125000"/>
              </a:lnSpc>
            </a:pPr>
            <a:r>
              <a:rPr lang="zh-CN" altLang="en-US" sz="2400" kern="1200" dirty="0">
                <a:solidFill>
                  <a:srgbClr val="C8C5FF"/>
                </a:solidFill>
                <a:latin typeface="幼圆" pitchFamily="49" charset="-122"/>
                <a:ea typeface="幼圆" pitchFamily="49" charset="-122"/>
              </a:rPr>
              <a:t>理想光学系统与共线成像理论</a:t>
            </a:r>
            <a:endParaRPr lang="en-US" altLang="zh-CN" sz="2400" kern="1200" dirty="0">
              <a:solidFill>
                <a:srgbClr val="C8C5FF"/>
              </a:solidFill>
              <a:latin typeface="幼圆" pitchFamily="49" charset="-122"/>
              <a:ea typeface="幼圆" pitchFamily="49" charset="-122"/>
            </a:endParaRPr>
          </a:p>
          <a:p>
            <a:pPr>
              <a:lnSpc>
                <a:spcPct val="125000"/>
              </a:lnSpc>
            </a:pPr>
            <a:r>
              <a:rPr lang="zh-CN" altLang="en-US" sz="2400" kern="1200" dirty="0">
                <a:solidFill>
                  <a:srgbClr val="0A00C8"/>
                </a:solidFill>
                <a:latin typeface="幼圆" pitchFamily="49" charset="-122"/>
                <a:ea typeface="幼圆" pitchFamily="49" charset="-122"/>
              </a:rPr>
              <a:t>理想光学系统的基点和基面</a:t>
            </a:r>
            <a:endParaRPr lang="en-US" altLang="zh-CN" sz="2400" kern="1200" dirty="0">
              <a:solidFill>
                <a:srgbClr val="0A00C8"/>
              </a:solidFill>
              <a:latin typeface="幼圆" pitchFamily="49" charset="-122"/>
              <a:ea typeface="幼圆" pitchFamily="49" charset="-122"/>
            </a:endParaRPr>
          </a:p>
          <a:p>
            <a:pPr>
              <a:lnSpc>
                <a:spcPct val="125000"/>
              </a:lnSpc>
            </a:pPr>
            <a:r>
              <a:rPr lang="zh-CN" altLang="en-US" sz="2400" kern="1200" dirty="0">
                <a:solidFill>
                  <a:srgbClr val="C8C5FF"/>
                </a:solidFill>
                <a:latin typeface="幼圆" pitchFamily="49" charset="-122"/>
                <a:ea typeface="幼圆" pitchFamily="49" charset="-122"/>
              </a:rPr>
              <a:t>理想光学系统</a:t>
            </a:r>
            <a:r>
              <a:rPr lang="zh-CN" altLang="en-US" sz="2400" kern="1200" dirty="0" smtClean="0">
                <a:solidFill>
                  <a:srgbClr val="C8C5FF"/>
                </a:solidFill>
                <a:latin typeface="幼圆" pitchFamily="49" charset="-122"/>
                <a:ea typeface="幼圆" pitchFamily="49" charset="-122"/>
              </a:rPr>
              <a:t>的物像关系</a:t>
            </a:r>
            <a:endParaRPr lang="en-US" altLang="zh-CN" sz="2400" kern="1200" dirty="0">
              <a:solidFill>
                <a:srgbClr val="C8C5FF"/>
              </a:solidFill>
              <a:latin typeface="幼圆" pitchFamily="49" charset="-122"/>
              <a:ea typeface="幼圆" pitchFamily="49" charset="-122"/>
            </a:endParaRPr>
          </a:p>
          <a:p>
            <a:pPr>
              <a:lnSpc>
                <a:spcPct val="125000"/>
              </a:lnSpc>
            </a:pPr>
            <a:r>
              <a:rPr lang="zh-CN" altLang="en-US" sz="2400" kern="1200" dirty="0">
                <a:solidFill>
                  <a:srgbClr val="C8C5FF"/>
                </a:solidFill>
                <a:latin typeface="幼圆" pitchFamily="49" charset="-122"/>
                <a:ea typeface="幼圆" pitchFamily="49" charset="-122"/>
              </a:rPr>
              <a:t>理想光学系统的放大率</a:t>
            </a:r>
            <a:endParaRPr lang="en-US" altLang="zh-CN" sz="2400" kern="1200" dirty="0">
              <a:solidFill>
                <a:srgbClr val="C8C5FF"/>
              </a:solidFill>
              <a:latin typeface="幼圆" pitchFamily="49" charset="-122"/>
              <a:ea typeface="幼圆" pitchFamily="49" charset="-122"/>
            </a:endParaRPr>
          </a:p>
          <a:p>
            <a:pPr>
              <a:lnSpc>
                <a:spcPct val="125000"/>
              </a:lnSpc>
            </a:pPr>
            <a:r>
              <a:rPr lang="zh-CN" altLang="en-US" sz="2400" kern="1200" dirty="0">
                <a:solidFill>
                  <a:srgbClr val="C8C5FF"/>
                </a:solidFill>
                <a:latin typeface="幼圆" pitchFamily="49" charset="-122"/>
                <a:ea typeface="幼圆" pitchFamily="49" charset="-122"/>
              </a:rPr>
              <a:t>理想光学系统的组合</a:t>
            </a:r>
            <a:endParaRPr lang="en-US" altLang="zh-CN" sz="2400" kern="1200" dirty="0">
              <a:solidFill>
                <a:srgbClr val="C8C5FF"/>
              </a:solidFill>
              <a:latin typeface="幼圆" pitchFamily="49" charset="-122"/>
              <a:ea typeface="幼圆" pitchFamily="49" charset="-122"/>
            </a:endParaRPr>
          </a:p>
          <a:p>
            <a:pPr>
              <a:lnSpc>
                <a:spcPct val="125000"/>
              </a:lnSpc>
            </a:pPr>
            <a:r>
              <a:rPr lang="zh-CN" altLang="en-US" sz="2400" kern="1200" dirty="0" smtClean="0">
                <a:solidFill>
                  <a:srgbClr val="C8C5FF"/>
                </a:solidFill>
                <a:latin typeface="幼圆" pitchFamily="49" charset="-122"/>
                <a:ea typeface="幼圆" pitchFamily="49" charset="-122"/>
              </a:rPr>
              <a:t>透镜</a:t>
            </a:r>
            <a:endParaRPr lang="zh-CN" altLang="en-US" sz="2400" kern="1200" dirty="0">
              <a:solidFill>
                <a:srgbClr val="C8C5FF"/>
              </a:solidFill>
              <a:latin typeface="幼圆" pitchFamily="49" charset="-122"/>
              <a:ea typeface="幼圆" pitchFamily="49" charset="-122"/>
            </a:endParaRPr>
          </a:p>
        </p:txBody>
      </p:sp>
      <p:sp>
        <p:nvSpPr>
          <p:cNvPr id="3" name="标题 2"/>
          <p:cNvSpPr>
            <a:spLocks noGrp="1"/>
          </p:cNvSpPr>
          <p:nvPr>
            <p:ph type="title"/>
          </p:nvPr>
        </p:nvSpPr>
        <p:spPr>
          <a:xfrm>
            <a:off x="251520" y="656692"/>
            <a:ext cx="8748713" cy="703262"/>
          </a:xfrm>
        </p:spPr>
        <p:txBody>
          <a:bodyPr/>
          <a:lstStyle/>
          <a:p>
            <a:r>
              <a:rPr lang="zh-CN" altLang="en-US" dirty="0" smtClean="0">
                <a:latin typeface="幼圆" pitchFamily="49" charset="-122"/>
                <a:ea typeface="幼圆" pitchFamily="49" charset="-122"/>
              </a:rPr>
              <a:t>目 录</a:t>
            </a:r>
            <a:r>
              <a:rPr lang="zh-CN" altLang="en-US" dirty="0" smtClean="0"/>
              <a:t>   </a:t>
            </a:r>
            <a:r>
              <a:rPr kumimoji="1" lang="en-US" altLang="zh-CN" dirty="0" smtClean="0"/>
              <a:t>Contents</a:t>
            </a:r>
            <a:endParaRPr lang="zh-CN" altLang="en-US" dirty="0"/>
          </a:p>
        </p:txBody>
      </p:sp>
    </p:spTree>
    <p:extLst>
      <p:ext uri="{BB962C8B-B14F-4D97-AF65-F5344CB8AC3E}">
        <p14:creationId xmlns:p14="http://schemas.microsoft.com/office/powerpoint/2010/main" val="4021825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Text Box 2">
            <a:hlinkClick r:id="" action="ppaction://hlinkshowjump?jump=previousslide"/>
          </p:cNvPr>
          <p:cNvSpPr txBox="1">
            <a:spLocks noChangeArrowheads="1"/>
          </p:cNvSpPr>
          <p:nvPr/>
        </p:nvSpPr>
        <p:spPr bwMode="auto">
          <a:xfrm>
            <a:off x="7162800" y="609600"/>
            <a:ext cx="60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5125" name="Text Box 3">
            <a:hlinkClick r:id="" action="ppaction://hlinkshowjump?jump=nextslide"/>
          </p:cNvPr>
          <p:cNvSpPr txBox="1">
            <a:spLocks noChangeArrowheads="1"/>
          </p:cNvSpPr>
          <p:nvPr/>
        </p:nvSpPr>
        <p:spPr bwMode="auto">
          <a:xfrm>
            <a:off x="6300788"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5127" name="Text Box 5">
            <a:hlinkClick r:id="" action="ppaction://hlinkshowjump?jump=firstslide"/>
          </p:cNvPr>
          <p:cNvSpPr txBox="1">
            <a:spLocks noChangeArrowheads="1"/>
          </p:cNvSpPr>
          <p:nvPr/>
        </p:nvSpPr>
        <p:spPr bwMode="auto">
          <a:xfrm>
            <a:off x="7935913" y="568325"/>
            <a:ext cx="819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a:t>          </a:t>
            </a:r>
          </a:p>
          <a:p>
            <a:pPr eaLnBrk="1" hangingPunct="1"/>
            <a:r>
              <a:rPr lang="zh-CN" altLang="en-US"/>
              <a:t>    </a:t>
            </a:r>
          </a:p>
          <a:p>
            <a:pPr eaLnBrk="1" hangingPunct="1"/>
            <a:r>
              <a:rPr lang="zh-CN" altLang="en-US"/>
              <a:t>         </a:t>
            </a:r>
          </a:p>
        </p:txBody>
      </p:sp>
      <p:sp>
        <p:nvSpPr>
          <p:cNvPr id="271366" name="Rectangle 6"/>
          <p:cNvSpPr>
            <a:spLocks noChangeArrowheads="1"/>
          </p:cNvSpPr>
          <p:nvPr/>
        </p:nvSpPr>
        <p:spPr bwMode="auto">
          <a:xfrm>
            <a:off x="413767" y="629377"/>
            <a:ext cx="86752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zh-CN" altLang="en-US" sz="2800" b="1" dirty="0">
                <a:solidFill>
                  <a:schemeClr val="tx2"/>
                </a:solidFill>
                <a:effectLst>
                  <a:outerShdw blurRad="38100" dist="38100" dir="2700000" algn="tl">
                    <a:srgbClr val="C0C0C0"/>
                  </a:outerShdw>
                </a:effectLst>
                <a:latin typeface="+mn-lt"/>
                <a:ea typeface="幼圆" pitchFamily="49" charset="-122"/>
                <a:cs typeface="+mj-cs"/>
              </a:rPr>
              <a:t>一、焦点、焦</a:t>
            </a:r>
            <a:r>
              <a:rPr lang="zh-CN" altLang="en-US" sz="2800" b="1" dirty="0" smtClean="0">
                <a:solidFill>
                  <a:schemeClr val="tx2"/>
                </a:solidFill>
                <a:effectLst>
                  <a:outerShdw blurRad="38100" dist="38100" dir="2700000" algn="tl">
                    <a:srgbClr val="C0C0C0"/>
                  </a:outerShdw>
                </a:effectLst>
                <a:latin typeface="+mn-lt"/>
                <a:ea typeface="幼圆" pitchFamily="49" charset="-122"/>
                <a:cs typeface="+mj-cs"/>
              </a:rPr>
              <a:t>平面</a:t>
            </a:r>
            <a:endParaRPr lang="zh-CN" altLang="en-US" sz="2800" b="1" dirty="0">
              <a:solidFill>
                <a:schemeClr val="tx2"/>
              </a:solidFill>
              <a:effectLst>
                <a:outerShdw blurRad="38100" dist="38100" dir="2700000" algn="tl">
                  <a:srgbClr val="C0C0C0"/>
                </a:outerShdw>
              </a:effectLst>
              <a:latin typeface="+mn-lt"/>
              <a:ea typeface="幼圆" pitchFamily="49" charset="-122"/>
              <a:cs typeface="+mj-cs"/>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7714452"/>
              </p:ext>
            </p:extLst>
          </p:nvPr>
        </p:nvGraphicFramePr>
        <p:xfrm>
          <a:off x="417498" y="1880828"/>
          <a:ext cx="4017289" cy="1908212"/>
        </p:xfrm>
        <a:graphic>
          <a:graphicData uri="http://schemas.openxmlformats.org/presentationml/2006/ole">
            <mc:AlternateContent xmlns:mc="http://schemas.openxmlformats.org/markup-compatibility/2006">
              <mc:Choice xmlns:v="urn:schemas-microsoft-com:vml" Requires="v">
                <p:oleObj spid="_x0000_s148550" name="位图图像" r:id="rId3" imgW="4933333" imgH="2629267" progId="PBrush">
                  <p:embed/>
                </p:oleObj>
              </mc:Choice>
              <mc:Fallback>
                <p:oleObj name="位图图像" r:id="rId3" imgW="4933333" imgH="2629267" progId="PBrush">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498" y="1880828"/>
                        <a:ext cx="4017289" cy="1908212"/>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13453865"/>
              </p:ext>
            </p:extLst>
          </p:nvPr>
        </p:nvGraphicFramePr>
        <p:xfrm>
          <a:off x="4889002" y="1772816"/>
          <a:ext cx="3927376" cy="1963688"/>
        </p:xfrm>
        <a:graphic>
          <a:graphicData uri="http://schemas.openxmlformats.org/presentationml/2006/ole">
            <mc:AlternateContent xmlns:mc="http://schemas.openxmlformats.org/markup-compatibility/2006">
              <mc:Choice xmlns:v="urn:schemas-microsoft-com:vml" Requires="v">
                <p:oleObj spid="_x0000_s148551" name="位图图像" r:id="rId5" imgW="4933333" imgH="2629267" progId="PBrush">
                  <p:embed/>
                </p:oleObj>
              </mc:Choice>
              <mc:Fallback>
                <p:oleObj name="位图图像" r:id="rId5" imgW="4933333" imgH="2629267" progId="PBrush">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002" y="1772816"/>
                        <a:ext cx="3927376" cy="1963688"/>
                      </a:xfrm>
                      <a:prstGeom prst="rect">
                        <a:avLst/>
                      </a:prstGeom>
                      <a:noFill/>
                      <a:ln>
                        <a:noFill/>
                      </a:ln>
                    </p:spPr>
                  </p:pic>
                </p:oleObj>
              </mc:Fallback>
            </mc:AlternateContent>
          </a:graphicData>
        </a:graphic>
      </p:graphicFrame>
      <p:sp>
        <p:nvSpPr>
          <p:cNvPr id="6" name="矩形 5"/>
          <p:cNvSpPr/>
          <p:nvPr/>
        </p:nvSpPr>
        <p:spPr>
          <a:xfrm>
            <a:off x="413766" y="4149080"/>
            <a:ext cx="8442709" cy="2554545"/>
          </a:xfrm>
          <a:prstGeom prst="rect">
            <a:avLst/>
          </a:prstGeom>
        </p:spPr>
        <p:txBody>
          <a:bodyPr wrap="square">
            <a:spAutoFit/>
          </a:bodyPr>
          <a:lstStyle/>
          <a:p>
            <a:pPr marL="342900" indent="-342900">
              <a:lnSpc>
                <a:spcPct val="150000"/>
              </a:lnSpc>
              <a:spcBef>
                <a:spcPts val="600"/>
              </a:spcBef>
              <a:buFontTx/>
              <a:buChar char="o"/>
            </a:pPr>
            <a:r>
              <a:rPr lang="zh-CN" altLang="en-US" sz="2000" b="1" dirty="0">
                <a:solidFill>
                  <a:srgbClr val="C00000"/>
                </a:solidFill>
                <a:latin typeface="幼圆" pitchFamily="49" charset="-122"/>
                <a:ea typeface="幼圆" pitchFamily="49" charset="-122"/>
              </a:rPr>
              <a:t>一个光学系统的像方焦点和物方焦点是不共轭的。</a:t>
            </a:r>
          </a:p>
          <a:p>
            <a:pPr marL="342900" indent="-342900">
              <a:lnSpc>
                <a:spcPct val="150000"/>
              </a:lnSpc>
              <a:spcBef>
                <a:spcPts val="600"/>
              </a:spcBef>
              <a:buFontTx/>
              <a:buChar char="o"/>
            </a:pPr>
            <a:r>
              <a:rPr lang="zh-CN" altLang="en-US" sz="2000" b="1" dirty="0">
                <a:solidFill>
                  <a:srgbClr val="000099"/>
                </a:solidFill>
                <a:latin typeface="幼圆" pitchFamily="49" charset="-122"/>
                <a:ea typeface="幼圆" pitchFamily="49" charset="-122"/>
              </a:rPr>
              <a:t>通过像方焦点所做的垂轴平面称为像方焦平面。共轭面是物方无限远的垂轴平面。</a:t>
            </a:r>
          </a:p>
          <a:p>
            <a:pPr marL="342900" indent="-342900">
              <a:lnSpc>
                <a:spcPct val="150000"/>
              </a:lnSpc>
              <a:spcBef>
                <a:spcPts val="600"/>
              </a:spcBef>
              <a:buFontTx/>
              <a:buChar char="o"/>
            </a:pPr>
            <a:r>
              <a:rPr lang="zh-CN" altLang="en-US" sz="2000" b="1" dirty="0">
                <a:solidFill>
                  <a:srgbClr val="000099"/>
                </a:solidFill>
                <a:latin typeface="幼圆" pitchFamily="49" charset="-122"/>
                <a:ea typeface="幼圆" pitchFamily="49" charset="-122"/>
              </a:rPr>
              <a:t>通过物方焦点所做的垂轴平面称为物方焦平面。共轭面是像方无限远的垂轴平面。 </a:t>
            </a:r>
          </a:p>
        </p:txBody>
      </p:sp>
      <p:cxnSp>
        <p:nvCxnSpPr>
          <p:cNvPr id="8" name="直接连接符 7"/>
          <p:cNvCxnSpPr/>
          <p:nvPr/>
        </p:nvCxnSpPr>
        <p:spPr>
          <a:xfrm flipH="1">
            <a:off x="4031940" y="2096852"/>
            <a:ext cx="36004" cy="1260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472100" y="2096852"/>
            <a:ext cx="0" cy="11881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784252"/>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Text Box 2">
            <a:hlinkClick r:id="" action="ppaction://hlinkshowjump?jump=previousslide"/>
          </p:cNvPr>
          <p:cNvSpPr txBox="1">
            <a:spLocks noChangeArrowheads="1"/>
          </p:cNvSpPr>
          <p:nvPr/>
        </p:nvSpPr>
        <p:spPr bwMode="auto">
          <a:xfrm>
            <a:off x="7162800" y="609600"/>
            <a:ext cx="60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5125" name="Text Box 3">
            <a:hlinkClick r:id="" action="ppaction://hlinkshowjump?jump=nextslide"/>
          </p:cNvPr>
          <p:cNvSpPr txBox="1">
            <a:spLocks noChangeArrowheads="1"/>
          </p:cNvSpPr>
          <p:nvPr/>
        </p:nvSpPr>
        <p:spPr bwMode="auto">
          <a:xfrm>
            <a:off x="6300788"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5127" name="Text Box 5">
            <a:hlinkClick r:id="" action="ppaction://hlinkshowjump?jump=firstslide"/>
          </p:cNvPr>
          <p:cNvSpPr txBox="1">
            <a:spLocks noChangeArrowheads="1"/>
          </p:cNvSpPr>
          <p:nvPr/>
        </p:nvSpPr>
        <p:spPr bwMode="auto">
          <a:xfrm>
            <a:off x="7935913" y="568325"/>
            <a:ext cx="819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a:t>          </a:t>
            </a:r>
          </a:p>
          <a:p>
            <a:pPr eaLnBrk="1" hangingPunct="1"/>
            <a:r>
              <a:rPr lang="zh-CN" altLang="en-US"/>
              <a:t>    </a:t>
            </a:r>
          </a:p>
          <a:p>
            <a:pPr eaLnBrk="1" hangingPunct="1"/>
            <a:r>
              <a:rPr lang="zh-CN" altLang="en-US"/>
              <a:t>         </a:t>
            </a:r>
          </a:p>
        </p:txBody>
      </p:sp>
      <p:sp>
        <p:nvSpPr>
          <p:cNvPr id="271366" name="Rectangle 6"/>
          <p:cNvSpPr>
            <a:spLocks noChangeArrowheads="1"/>
          </p:cNvSpPr>
          <p:nvPr/>
        </p:nvSpPr>
        <p:spPr bwMode="auto">
          <a:xfrm>
            <a:off x="413767" y="629377"/>
            <a:ext cx="86752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zh-CN" altLang="en-US" sz="2800" b="1" dirty="0">
                <a:solidFill>
                  <a:schemeClr val="tx2"/>
                </a:solidFill>
                <a:effectLst>
                  <a:outerShdw blurRad="38100" dist="38100" dir="2700000" algn="tl">
                    <a:srgbClr val="C0C0C0"/>
                  </a:outerShdw>
                </a:effectLst>
                <a:latin typeface="+mn-lt"/>
                <a:ea typeface="幼圆" pitchFamily="49" charset="-122"/>
                <a:cs typeface="+mj-cs"/>
              </a:rPr>
              <a:t>一、焦点、焦</a:t>
            </a:r>
            <a:r>
              <a:rPr lang="zh-CN" altLang="en-US" sz="2800" b="1" dirty="0" smtClean="0">
                <a:solidFill>
                  <a:schemeClr val="tx2"/>
                </a:solidFill>
                <a:effectLst>
                  <a:outerShdw blurRad="38100" dist="38100" dir="2700000" algn="tl">
                    <a:srgbClr val="C0C0C0"/>
                  </a:outerShdw>
                </a:effectLst>
                <a:latin typeface="+mn-lt"/>
                <a:ea typeface="幼圆" pitchFamily="49" charset="-122"/>
                <a:cs typeface="+mj-cs"/>
              </a:rPr>
              <a:t>平面</a:t>
            </a:r>
            <a:endParaRPr lang="zh-CN" altLang="en-US" sz="2800" b="1" dirty="0">
              <a:solidFill>
                <a:schemeClr val="tx2"/>
              </a:solidFill>
              <a:effectLst>
                <a:outerShdw blurRad="38100" dist="38100" dir="2700000" algn="tl">
                  <a:srgbClr val="C0C0C0"/>
                </a:outerShdw>
              </a:effectLst>
              <a:latin typeface="+mn-lt"/>
              <a:ea typeface="幼圆" pitchFamily="49" charset="-122"/>
              <a:cs typeface="+mj-cs"/>
            </a:endParaRPr>
          </a:p>
        </p:txBody>
      </p:sp>
      <p:sp>
        <p:nvSpPr>
          <p:cNvPr id="6" name="矩形 5"/>
          <p:cNvSpPr/>
          <p:nvPr/>
        </p:nvSpPr>
        <p:spPr>
          <a:xfrm>
            <a:off x="399089" y="1484313"/>
            <a:ext cx="8442709" cy="1692771"/>
          </a:xfrm>
          <a:prstGeom prst="rect">
            <a:avLst/>
          </a:prstGeom>
        </p:spPr>
        <p:txBody>
          <a:bodyPr wrap="square">
            <a:spAutoFit/>
          </a:bodyPr>
          <a:lstStyle/>
          <a:p>
            <a:pPr marL="342900" indent="-342900">
              <a:spcBef>
                <a:spcPct val="50000"/>
              </a:spcBef>
            </a:pPr>
            <a:r>
              <a:rPr lang="zh-CN" altLang="en-US" sz="2400" b="1" dirty="0">
                <a:solidFill>
                  <a:srgbClr val="008000"/>
                </a:solidFill>
                <a:latin typeface="幼圆" pitchFamily="49" charset="-122"/>
                <a:ea typeface="幼圆" pitchFamily="49" charset="-122"/>
              </a:rPr>
              <a:t>引申焦平面性质：</a:t>
            </a:r>
          </a:p>
          <a:p>
            <a:pPr marL="342900" indent="-342900">
              <a:spcBef>
                <a:spcPct val="50000"/>
              </a:spcBef>
              <a:buFontTx/>
              <a:buChar char="o"/>
            </a:pPr>
            <a:r>
              <a:rPr lang="zh-CN" altLang="en-US" sz="2000" b="1" dirty="0">
                <a:solidFill>
                  <a:srgbClr val="000099"/>
                </a:solidFill>
                <a:latin typeface="幼圆" pitchFamily="49" charset="-122"/>
                <a:ea typeface="幼圆" pitchFamily="49" charset="-122"/>
              </a:rPr>
              <a:t>自物方无限远轴外点发出的平行光束经光学系统后必然会聚于像方焦平面。</a:t>
            </a:r>
          </a:p>
          <a:p>
            <a:pPr marL="342900" indent="-342900">
              <a:spcBef>
                <a:spcPct val="50000"/>
              </a:spcBef>
              <a:buFontTx/>
              <a:buChar char="o"/>
            </a:pPr>
            <a:r>
              <a:rPr lang="zh-CN" altLang="en-US" sz="2000" b="1" dirty="0">
                <a:solidFill>
                  <a:schemeClr val="accent6"/>
                </a:solidFill>
                <a:latin typeface="幼圆" pitchFamily="49" charset="-122"/>
                <a:ea typeface="幼圆" pitchFamily="49" charset="-122"/>
              </a:rPr>
              <a:t>自物方焦平面上一点发出的平行光束经光学系统后必平行的出射</a:t>
            </a:r>
            <a:r>
              <a:rPr lang="zh-CN" altLang="en-US" sz="2000" b="1" dirty="0" smtClean="0">
                <a:solidFill>
                  <a:schemeClr val="accent6"/>
                </a:solidFill>
                <a:latin typeface="幼圆" pitchFamily="49" charset="-122"/>
                <a:ea typeface="幼圆" pitchFamily="49" charset="-122"/>
              </a:rPr>
              <a:t>。</a:t>
            </a:r>
            <a:endParaRPr lang="zh-CN" altLang="en-US" sz="2000" b="1" dirty="0">
              <a:solidFill>
                <a:schemeClr val="accent6"/>
              </a:solidFill>
              <a:latin typeface="幼圆" pitchFamily="49" charset="-122"/>
              <a:ea typeface="幼圆"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75685109"/>
              </p:ext>
            </p:extLst>
          </p:nvPr>
        </p:nvGraphicFramePr>
        <p:xfrm>
          <a:off x="1872070" y="3501008"/>
          <a:ext cx="5758633" cy="2963507"/>
        </p:xfrm>
        <a:graphic>
          <a:graphicData uri="http://schemas.openxmlformats.org/presentationml/2006/ole">
            <mc:AlternateContent xmlns:mc="http://schemas.openxmlformats.org/markup-compatibility/2006">
              <mc:Choice xmlns:v="urn:schemas-microsoft-com:vml" Requires="v">
                <p:oleObj spid="_x0000_s165913" name="位图图像" r:id="rId3" imgW="4885714" imgH="2514286" progId="PBrush">
                  <p:embed/>
                </p:oleObj>
              </mc:Choice>
              <mc:Fallback>
                <p:oleObj name="位图图像" r:id="rId3" imgW="4885714" imgH="2514286" progId="PBrush">
                  <p:embed/>
                  <p:pic>
                    <p:nvPicPr>
                      <p:cNvPr id="0" name="Object 10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070" y="3501008"/>
                        <a:ext cx="5758633" cy="296350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93007063"/>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Text Box 2">
            <a:hlinkClick r:id="" action="ppaction://hlinkshowjump?jump=previousslide"/>
          </p:cNvPr>
          <p:cNvSpPr txBox="1">
            <a:spLocks noChangeArrowheads="1"/>
          </p:cNvSpPr>
          <p:nvPr/>
        </p:nvSpPr>
        <p:spPr bwMode="auto">
          <a:xfrm>
            <a:off x="7162800" y="609600"/>
            <a:ext cx="60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5125" name="Text Box 3">
            <a:hlinkClick r:id="" action="ppaction://hlinkshowjump?jump=nextslide"/>
          </p:cNvPr>
          <p:cNvSpPr txBox="1">
            <a:spLocks noChangeArrowheads="1"/>
          </p:cNvSpPr>
          <p:nvPr/>
        </p:nvSpPr>
        <p:spPr bwMode="auto">
          <a:xfrm>
            <a:off x="6300788"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5127" name="Text Box 5">
            <a:hlinkClick r:id="" action="ppaction://hlinkshowjump?jump=firstslide"/>
          </p:cNvPr>
          <p:cNvSpPr txBox="1">
            <a:spLocks noChangeArrowheads="1"/>
          </p:cNvSpPr>
          <p:nvPr/>
        </p:nvSpPr>
        <p:spPr bwMode="auto">
          <a:xfrm>
            <a:off x="7935913" y="568325"/>
            <a:ext cx="819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a:t>          </a:t>
            </a:r>
          </a:p>
          <a:p>
            <a:pPr eaLnBrk="1" hangingPunct="1"/>
            <a:r>
              <a:rPr lang="zh-CN" altLang="en-US"/>
              <a:t>    </a:t>
            </a:r>
          </a:p>
          <a:p>
            <a:pPr eaLnBrk="1" hangingPunct="1"/>
            <a:r>
              <a:rPr lang="zh-CN" altLang="en-US"/>
              <a:t>         </a:t>
            </a:r>
          </a:p>
        </p:txBody>
      </p:sp>
      <p:sp>
        <p:nvSpPr>
          <p:cNvPr id="271366" name="Rectangle 6"/>
          <p:cNvSpPr>
            <a:spLocks noChangeArrowheads="1"/>
          </p:cNvSpPr>
          <p:nvPr/>
        </p:nvSpPr>
        <p:spPr bwMode="auto">
          <a:xfrm>
            <a:off x="413767" y="629377"/>
            <a:ext cx="86752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zh-CN" altLang="en-US" sz="2800" b="1" dirty="0" smtClean="0">
                <a:solidFill>
                  <a:schemeClr val="tx2"/>
                </a:solidFill>
                <a:effectLst>
                  <a:outerShdw blurRad="38100" dist="38100" dir="2700000" algn="tl">
                    <a:srgbClr val="C0C0C0"/>
                  </a:outerShdw>
                </a:effectLst>
                <a:latin typeface="+mn-lt"/>
                <a:ea typeface="幼圆" pitchFamily="49" charset="-122"/>
                <a:cs typeface="+mj-cs"/>
              </a:rPr>
              <a:t>二、主点</a:t>
            </a:r>
            <a:r>
              <a:rPr lang="zh-CN" altLang="en-US" sz="2800" b="1" dirty="0">
                <a:solidFill>
                  <a:schemeClr val="tx2"/>
                </a:solidFill>
                <a:effectLst>
                  <a:outerShdw blurRad="38100" dist="38100" dir="2700000" algn="tl">
                    <a:srgbClr val="C0C0C0"/>
                  </a:outerShdw>
                </a:effectLst>
                <a:latin typeface="+mn-lt"/>
                <a:ea typeface="幼圆" pitchFamily="49" charset="-122"/>
                <a:cs typeface="+mj-cs"/>
              </a:rPr>
              <a:t>、</a:t>
            </a:r>
            <a:r>
              <a:rPr lang="zh-CN" altLang="en-US" sz="2800" b="1" dirty="0" smtClean="0">
                <a:solidFill>
                  <a:schemeClr val="tx2"/>
                </a:solidFill>
                <a:effectLst>
                  <a:outerShdw blurRad="38100" dist="38100" dir="2700000" algn="tl">
                    <a:srgbClr val="C0C0C0"/>
                  </a:outerShdw>
                </a:effectLst>
                <a:latin typeface="+mn-lt"/>
                <a:ea typeface="幼圆" pitchFamily="49" charset="-122"/>
                <a:cs typeface="+mj-cs"/>
              </a:rPr>
              <a:t>主平面</a:t>
            </a:r>
            <a:endParaRPr lang="zh-CN" altLang="en-US" sz="2800" b="1" dirty="0">
              <a:solidFill>
                <a:schemeClr val="tx2"/>
              </a:solidFill>
              <a:effectLst>
                <a:outerShdw blurRad="38100" dist="38100" dir="2700000" algn="tl">
                  <a:srgbClr val="C0C0C0"/>
                </a:outerShdw>
              </a:effectLst>
              <a:latin typeface="+mn-lt"/>
              <a:ea typeface="幼圆" pitchFamily="49" charset="-122"/>
              <a:cs typeface="+mj-cs"/>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506443021"/>
              </p:ext>
            </p:extLst>
          </p:nvPr>
        </p:nvGraphicFramePr>
        <p:xfrm>
          <a:off x="1115616" y="1988840"/>
          <a:ext cx="6959991" cy="3708412"/>
        </p:xfrm>
        <a:graphic>
          <a:graphicData uri="http://schemas.openxmlformats.org/presentationml/2006/ole">
            <mc:AlternateContent xmlns:mc="http://schemas.openxmlformats.org/markup-compatibility/2006">
              <mc:Choice xmlns:v="urn:schemas-microsoft-com:vml" Requires="v">
                <p:oleObj spid="_x0000_s166937" name="位图图像" r:id="rId3" imgW="4933333" imgH="2629267" progId="PBrush">
                  <p:embed/>
                </p:oleObj>
              </mc:Choice>
              <mc:Fallback>
                <p:oleObj name="位图图像" r:id="rId3" imgW="4933333" imgH="2629267" progId="PBrush">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988840"/>
                        <a:ext cx="6959991" cy="37084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5613023"/>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Text Box 2">
            <a:hlinkClick r:id="" action="ppaction://hlinkshowjump?jump=previousslide"/>
          </p:cNvPr>
          <p:cNvSpPr txBox="1">
            <a:spLocks noChangeArrowheads="1"/>
          </p:cNvSpPr>
          <p:nvPr/>
        </p:nvSpPr>
        <p:spPr bwMode="auto">
          <a:xfrm>
            <a:off x="7162800" y="609600"/>
            <a:ext cx="60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5125" name="Text Box 3">
            <a:hlinkClick r:id="" action="ppaction://hlinkshowjump?jump=nextslide"/>
          </p:cNvPr>
          <p:cNvSpPr txBox="1">
            <a:spLocks noChangeArrowheads="1"/>
          </p:cNvSpPr>
          <p:nvPr/>
        </p:nvSpPr>
        <p:spPr bwMode="auto">
          <a:xfrm>
            <a:off x="6300788"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5127" name="Text Box 5">
            <a:hlinkClick r:id="" action="ppaction://hlinkshowjump?jump=firstslide"/>
          </p:cNvPr>
          <p:cNvSpPr txBox="1">
            <a:spLocks noChangeArrowheads="1"/>
          </p:cNvSpPr>
          <p:nvPr/>
        </p:nvSpPr>
        <p:spPr bwMode="auto">
          <a:xfrm>
            <a:off x="7935913" y="568325"/>
            <a:ext cx="819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a:t>          </a:t>
            </a:r>
          </a:p>
          <a:p>
            <a:pPr eaLnBrk="1" hangingPunct="1"/>
            <a:r>
              <a:rPr lang="zh-CN" altLang="en-US"/>
              <a:t>    </a:t>
            </a:r>
          </a:p>
          <a:p>
            <a:pPr eaLnBrk="1" hangingPunct="1"/>
            <a:r>
              <a:rPr lang="zh-CN" altLang="en-US"/>
              <a:t>         </a:t>
            </a:r>
          </a:p>
        </p:txBody>
      </p:sp>
      <p:sp>
        <p:nvSpPr>
          <p:cNvPr id="271366" name="Rectangle 6"/>
          <p:cNvSpPr>
            <a:spLocks noChangeArrowheads="1"/>
          </p:cNvSpPr>
          <p:nvPr/>
        </p:nvSpPr>
        <p:spPr bwMode="auto">
          <a:xfrm>
            <a:off x="413767" y="629377"/>
            <a:ext cx="86752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zh-CN" altLang="en-US" sz="2800" b="1" dirty="0" smtClean="0">
                <a:solidFill>
                  <a:schemeClr val="tx2"/>
                </a:solidFill>
                <a:effectLst>
                  <a:outerShdw blurRad="38100" dist="38100" dir="2700000" algn="tl">
                    <a:srgbClr val="C0C0C0"/>
                  </a:outerShdw>
                </a:effectLst>
                <a:latin typeface="+mn-lt"/>
                <a:ea typeface="幼圆" pitchFamily="49" charset="-122"/>
                <a:cs typeface="+mj-cs"/>
              </a:rPr>
              <a:t>二、主点</a:t>
            </a:r>
            <a:r>
              <a:rPr lang="zh-CN" altLang="en-US" sz="2800" b="1" dirty="0">
                <a:solidFill>
                  <a:schemeClr val="tx2"/>
                </a:solidFill>
                <a:effectLst>
                  <a:outerShdw blurRad="38100" dist="38100" dir="2700000" algn="tl">
                    <a:srgbClr val="C0C0C0"/>
                  </a:outerShdw>
                </a:effectLst>
                <a:latin typeface="+mn-lt"/>
                <a:ea typeface="幼圆" pitchFamily="49" charset="-122"/>
                <a:cs typeface="+mj-cs"/>
              </a:rPr>
              <a:t>、</a:t>
            </a:r>
            <a:r>
              <a:rPr lang="zh-CN" altLang="en-US" sz="2800" b="1" dirty="0" smtClean="0">
                <a:solidFill>
                  <a:schemeClr val="tx2"/>
                </a:solidFill>
                <a:effectLst>
                  <a:outerShdw blurRad="38100" dist="38100" dir="2700000" algn="tl">
                    <a:srgbClr val="C0C0C0"/>
                  </a:outerShdw>
                </a:effectLst>
                <a:latin typeface="+mn-lt"/>
                <a:ea typeface="幼圆" pitchFamily="49" charset="-122"/>
                <a:cs typeface="+mj-cs"/>
              </a:rPr>
              <a:t>主平面</a:t>
            </a:r>
            <a:endParaRPr lang="zh-CN" altLang="en-US" sz="2800" b="1" dirty="0">
              <a:solidFill>
                <a:schemeClr val="tx2"/>
              </a:solidFill>
              <a:effectLst>
                <a:outerShdw blurRad="38100" dist="38100" dir="2700000" algn="tl">
                  <a:srgbClr val="C0C0C0"/>
                </a:outerShdw>
              </a:effectLst>
              <a:latin typeface="+mn-lt"/>
              <a:ea typeface="幼圆" pitchFamily="49" charset="-122"/>
              <a:cs typeface="+mj-cs"/>
            </a:endParaRPr>
          </a:p>
        </p:txBody>
      </p:sp>
      <p:sp>
        <p:nvSpPr>
          <p:cNvPr id="6" name="矩形 5"/>
          <p:cNvSpPr/>
          <p:nvPr/>
        </p:nvSpPr>
        <p:spPr>
          <a:xfrm>
            <a:off x="179512" y="1376772"/>
            <a:ext cx="8820980" cy="2939266"/>
          </a:xfrm>
          <a:prstGeom prst="rect">
            <a:avLst/>
          </a:prstGeom>
        </p:spPr>
        <p:txBody>
          <a:bodyPr wrap="square">
            <a:spAutoFit/>
          </a:bodyPr>
          <a:lstStyle/>
          <a:p>
            <a:pPr marL="342900" indent="-342900">
              <a:spcBef>
                <a:spcPct val="100000"/>
              </a:spcBef>
              <a:buFontTx/>
              <a:buChar char="o"/>
            </a:pPr>
            <a:r>
              <a:rPr lang="zh-CN" altLang="en-US" sz="2000" b="1" dirty="0" smtClean="0">
                <a:solidFill>
                  <a:srgbClr val="FF3300"/>
                </a:solidFill>
                <a:latin typeface="+mn-lt"/>
                <a:ea typeface="幼圆" pitchFamily="49" charset="-122"/>
              </a:rPr>
              <a:t>定义：</a:t>
            </a:r>
            <a:r>
              <a:rPr lang="el-GR" altLang="zh-CN" sz="2000" b="1" i="1" dirty="0" smtClean="0">
                <a:solidFill>
                  <a:srgbClr val="FF3300"/>
                </a:solidFill>
                <a:latin typeface="+mn-lt"/>
                <a:ea typeface="幼圆" pitchFamily="49" charset="-122"/>
              </a:rPr>
              <a:t>β</a:t>
            </a:r>
            <a:r>
              <a:rPr lang="en-US" altLang="zh-CN" sz="2000" b="1" dirty="0" smtClean="0">
                <a:solidFill>
                  <a:srgbClr val="FF3300"/>
                </a:solidFill>
                <a:latin typeface="+mn-lt"/>
                <a:ea typeface="幼圆" pitchFamily="49" charset="-122"/>
              </a:rPr>
              <a:t> = +1 </a:t>
            </a:r>
            <a:r>
              <a:rPr lang="zh-CN" altLang="en-US" sz="2000" b="1" dirty="0" smtClean="0">
                <a:solidFill>
                  <a:srgbClr val="0A00C8"/>
                </a:solidFill>
                <a:latin typeface="+mn-lt"/>
                <a:ea typeface="幼圆" pitchFamily="49" charset="-122"/>
              </a:rPr>
              <a:t>的</a:t>
            </a:r>
            <a:r>
              <a:rPr lang="zh-CN" altLang="en-US" sz="2000" b="1" dirty="0">
                <a:solidFill>
                  <a:srgbClr val="0A00C8"/>
                </a:solidFill>
                <a:latin typeface="+mn-lt"/>
                <a:ea typeface="幼圆" pitchFamily="49" charset="-122"/>
              </a:rPr>
              <a:t>平面叫主平面。主平面与光轴的交点为主点，用</a:t>
            </a:r>
            <a:r>
              <a:rPr lang="en-US" altLang="zh-CN" sz="2000" b="1" dirty="0">
                <a:solidFill>
                  <a:srgbClr val="0A00C8"/>
                </a:solidFill>
                <a:latin typeface="+mn-lt"/>
                <a:ea typeface="幼圆" pitchFamily="49" charset="-122"/>
              </a:rPr>
              <a:t>H,H’</a:t>
            </a:r>
            <a:r>
              <a:rPr lang="zh-CN" altLang="en-US" sz="2000" b="1" dirty="0">
                <a:solidFill>
                  <a:srgbClr val="0A00C8"/>
                </a:solidFill>
                <a:latin typeface="+mn-lt"/>
                <a:ea typeface="幼圆" pitchFamily="49" charset="-122"/>
              </a:rPr>
              <a:t>表示。</a:t>
            </a:r>
          </a:p>
          <a:p>
            <a:pPr marL="342900" indent="-342900">
              <a:spcBef>
                <a:spcPct val="100000"/>
              </a:spcBef>
            </a:pPr>
            <a:r>
              <a:rPr lang="zh-CN" altLang="en-US" sz="2000" b="1" dirty="0">
                <a:solidFill>
                  <a:srgbClr val="CC9900"/>
                </a:solidFill>
                <a:latin typeface="+mn-lt"/>
                <a:ea typeface="幼圆" pitchFamily="49" charset="-122"/>
              </a:rPr>
              <a:t>    </a:t>
            </a:r>
            <a:r>
              <a:rPr lang="zh-CN" altLang="en-US" sz="2000" b="1" dirty="0">
                <a:solidFill>
                  <a:srgbClr val="0A00C8"/>
                </a:solidFill>
                <a:latin typeface="+mn-lt"/>
                <a:ea typeface="幼圆" pitchFamily="49" charset="-122"/>
              </a:rPr>
              <a:t>引申：一个光学系统中，由物平面到像平面的转折靠主平面，由出射点高度决定。</a:t>
            </a:r>
          </a:p>
          <a:p>
            <a:pPr marL="342900" indent="-342900">
              <a:spcBef>
                <a:spcPct val="100000"/>
              </a:spcBef>
              <a:buFontTx/>
              <a:buChar char="o"/>
            </a:pPr>
            <a:r>
              <a:rPr lang="zh-CN" altLang="en-US" sz="2000" b="1" dirty="0">
                <a:solidFill>
                  <a:srgbClr val="FF3300"/>
                </a:solidFill>
                <a:latin typeface="+mn-lt"/>
                <a:ea typeface="幼圆" pitchFamily="49" charset="-122"/>
              </a:rPr>
              <a:t>焦距：</a:t>
            </a:r>
            <a:r>
              <a:rPr lang="zh-CN" altLang="en-US" sz="2000" b="1" dirty="0">
                <a:solidFill>
                  <a:srgbClr val="0A00C8"/>
                </a:solidFill>
                <a:latin typeface="+mn-lt"/>
                <a:ea typeface="幼圆" pitchFamily="49" charset="-122"/>
              </a:rPr>
              <a:t>物方</a:t>
            </a:r>
            <a:r>
              <a:rPr lang="zh-CN" altLang="en-US" sz="2000" b="1" dirty="0" smtClean="0">
                <a:solidFill>
                  <a:srgbClr val="0A00C8"/>
                </a:solidFill>
                <a:latin typeface="+mn-lt"/>
                <a:ea typeface="幼圆" pitchFamily="49" charset="-122"/>
              </a:rPr>
              <a:t>主点 </a:t>
            </a:r>
            <a:r>
              <a:rPr lang="en-US" altLang="zh-CN" sz="2000" b="1" dirty="0" smtClean="0">
                <a:solidFill>
                  <a:srgbClr val="0A00C8"/>
                </a:solidFill>
                <a:latin typeface="+mn-lt"/>
                <a:ea typeface="幼圆" pitchFamily="49" charset="-122"/>
              </a:rPr>
              <a:t>H  </a:t>
            </a:r>
            <a:r>
              <a:rPr lang="zh-CN" altLang="en-US" sz="2000" b="1" dirty="0" smtClean="0">
                <a:solidFill>
                  <a:srgbClr val="0A00C8"/>
                </a:solidFill>
                <a:latin typeface="+mn-lt"/>
                <a:ea typeface="幼圆" pitchFamily="49" charset="-122"/>
              </a:rPr>
              <a:t>到物方焦点 </a:t>
            </a:r>
            <a:r>
              <a:rPr lang="en-US" altLang="zh-CN" sz="2000" b="1" dirty="0" smtClean="0">
                <a:solidFill>
                  <a:srgbClr val="0A00C8"/>
                </a:solidFill>
                <a:latin typeface="+mn-lt"/>
                <a:ea typeface="幼圆" pitchFamily="49" charset="-122"/>
              </a:rPr>
              <a:t>F </a:t>
            </a:r>
            <a:r>
              <a:rPr lang="zh-CN" altLang="en-US" sz="2000" b="1" dirty="0" smtClean="0">
                <a:solidFill>
                  <a:srgbClr val="0A00C8"/>
                </a:solidFill>
                <a:latin typeface="+mn-lt"/>
                <a:ea typeface="幼圆" pitchFamily="49" charset="-122"/>
              </a:rPr>
              <a:t>的</a:t>
            </a:r>
            <a:r>
              <a:rPr lang="zh-CN" altLang="en-US" sz="2000" b="1" dirty="0">
                <a:solidFill>
                  <a:srgbClr val="0A00C8"/>
                </a:solidFill>
                <a:latin typeface="+mn-lt"/>
                <a:ea typeface="幼圆" pitchFamily="49" charset="-122"/>
              </a:rPr>
              <a:t>距离叫物方</a:t>
            </a:r>
            <a:r>
              <a:rPr lang="zh-CN" altLang="en-US" sz="2000" b="1" dirty="0" smtClean="0">
                <a:solidFill>
                  <a:srgbClr val="0A00C8"/>
                </a:solidFill>
                <a:latin typeface="+mn-lt"/>
                <a:ea typeface="幼圆" pitchFamily="49" charset="-122"/>
              </a:rPr>
              <a:t>焦距</a:t>
            </a:r>
            <a:r>
              <a:rPr lang="zh-CN" altLang="en-US" sz="2000" dirty="0">
                <a:solidFill>
                  <a:srgbClr val="FF0066"/>
                </a:solidFill>
              </a:rPr>
              <a:t>（</a:t>
            </a:r>
            <a:r>
              <a:rPr lang="en-US" altLang="zh-CN" sz="2000" dirty="0">
                <a:solidFill>
                  <a:srgbClr val="FF0066"/>
                </a:solidFill>
              </a:rPr>
              <a:t>the first / object focal length</a:t>
            </a:r>
            <a:r>
              <a:rPr lang="zh-CN" altLang="en-US" sz="2000" dirty="0">
                <a:solidFill>
                  <a:srgbClr val="FF0066"/>
                </a:solidFill>
              </a:rPr>
              <a:t>） </a:t>
            </a:r>
            <a:r>
              <a:rPr lang="zh-CN" altLang="en-US" sz="2000" b="1" dirty="0" smtClean="0">
                <a:solidFill>
                  <a:srgbClr val="0A00C8"/>
                </a:solidFill>
                <a:latin typeface="+mn-lt"/>
                <a:ea typeface="幼圆" pitchFamily="49" charset="-122"/>
              </a:rPr>
              <a:t>，</a:t>
            </a:r>
            <a:r>
              <a:rPr lang="en-US" altLang="zh-CN" sz="2000" b="1" i="1" dirty="0" smtClean="0">
                <a:solidFill>
                  <a:srgbClr val="0A00C8"/>
                </a:solidFill>
                <a:latin typeface="+mn-lt"/>
                <a:ea typeface="幼圆" pitchFamily="49" charset="-122"/>
              </a:rPr>
              <a:t>f</a:t>
            </a:r>
            <a:r>
              <a:rPr lang="en-US" altLang="zh-CN" sz="2000" b="1" dirty="0" smtClean="0">
                <a:solidFill>
                  <a:srgbClr val="0A00C8"/>
                </a:solidFill>
                <a:latin typeface="+mn-lt"/>
                <a:ea typeface="幼圆" pitchFamily="49" charset="-122"/>
              </a:rPr>
              <a:t> </a:t>
            </a:r>
            <a:r>
              <a:rPr lang="zh-CN" altLang="en-US" sz="2000" b="1" dirty="0" smtClean="0">
                <a:solidFill>
                  <a:srgbClr val="0A00C8"/>
                </a:solidFill>
                <a:latin typeface="+mn-lt"/>
                <a:ea typeface="幼圆" pitchFamily="49" charset="-122"/>
              </a:rPr>
              <a:t>表示</a:t>
            </a:r>
            <a:r>
              <a:rPr lang="zh-CN" altLang="en-US" sz="2000" b="1" dirty="0">
                <a:solidFill>
                  <a:srgbClr val="0A00C8"/>
                </a:solidFill>
                <a:latin typeface="+mn-lt"/>
                <a:ea typeface="幼圆" pitchFamily="49" charset="-122"/>
              </a:rPr>
              <a:t>。</a:t>
            </a:r>
          </a:p>
          <a:p>
            <a:pPr marL="342900" indent="-342900">
              <a:lnSpc>
                <a:spcPct val="95000"/>
              </a:lnSpc>
              <a:spcBef>
                <a:spcPct val="35000"/>
              </a:spcBef>
            </a:pPr>
            <a:r>
              <a:rPr lang="zh-CN" altLang="en-US" sz="2000" b="1" dirty="0">
                <a:solidFill>
                  <a:srgbClr val="0A00C8"/>
                </a:solidFill>
                <a:latin typeface="+mn-lt"/>
                <a:ea typeface="幼圆" pitchFamily="49" charset="-122"/>
              </a:rPr>
              <a:t>    像方</a:t>
            </a:r>
            <a:r>
              <a:rPr lang="zh-CN" altLang="en-US" sz="2000" b="1" dirty="0" smtClean="0">
                <a:solidFill>
                  <a:srgbClr val="0A00C8"/>
                </a:solidFill>
                <a:latin typeface="+mn-lt"/>
                <a:ea typeface="幼圆" pitchFamily="49" charset="-122"/>
              </a:rPr>
              <a:t>主点 </a:t>
            </a:r>
            <a:r>
              <a:rPr lang="en-US" altLang="zh-CN" sz="2000" b="1" dirty="0" smtClean="0">
                <a:solidFill>
                  <a:srgbClr val="0A00C8"/>
                </a:solidFill>
                <a:latin typeface="+mn-lt"/>
                <a:ea typeface="幼圆" pitchFamily="49" charset="-122"/>
              </a:rPr>
              <a:t>H</a:t>
            </a:r>
            <a:r>
              <a:rPr lang="en-US" altLang="zh-CN" sz="2000" b="1" dirty="0">
                <a:solidFill>
                  <a:srgbClr val="0A00C8"/>
                </a:solidFill>
                <a:latin typeface="+mn-lt"/>
                <a:ea typeface="幼圆" pitchFamily="49" charset="-122"/>
              </a:rPr>
              <a:t>’ </a:t>
            </a:r>
            <a:r>
              <a:rPr lang="zh-CN" altLang="en-US" sz="2000" b="1" dirty="0">
                <a:solidFill>
                  <a:srgbClr val="0A00C8"/>
                </a:solidFill>
                <a:latin typeface="+mn-lt"/>
                <a:ea typeface="幼圆" pitchFamily="49" charset="-122"/>
              </a:rPr>
              <a:t>到像方</a:t>
            </a:r>
            <a:r>
              <a:rPr lang="zh-CN" altLang="en-US" sz="2000" b="1" dirty="0" smtClean="0">
                <a:solidFill>
                  <a:srgbClr val="0A00C8"/>
                </a:solidFill>
                <a:latin typeface="+mn-lt"/>
                <a:ea typeface="幼圆" pitchFamily="49" charset="-122"/>
              </a:rPr>
              <a:t>焦点 </a:t>
            </a:r>
            <a:r>
              <a:rPr lang="en-US" altLang="zh-CN" sz="2000" b="1" dirty="0" smtClean="0">
                <a:solidFill>
                  <a:srgbClr val="0A00C8"/>
                </a:solidFill>
                <a:latin typeface="+mn-lt"/>
                <a:ea typeface="幼圆" pitchFamily="49" charset="-122"/>
              </a:rPr>
              <a:t>F’ </a:t>
            </a:r>
            <a:r>
              <a:rPr lang="zh-CN" altLang="en-US" sz="2000" b="1" dirty="0" smtClean="0">
                <a:solidFill>
                  <a:srgbClr val="0A00C8"/>
                </a:solidFill>
                <a:latin typeface="+mn-lt"/>
                <a:ea typeface="幼圆" pitchFamily="49" charset="-122"/>
              </a:rPr>
              <a:t>的</a:t>
            </a:r>
            <a:r>
              <a:rPr lang="zh-CN" altLang="en-US" sz="2000" b="1" dirty="0">
                <a:solidFill>
                  <a:srgbClr val="0A00C8"/>
                </a:solidFill>
                <a:latin typeface="+mn-lt"/>
                <a:ea typeface="幼圆" pitchFamily="49" charset="-122"/>
              </a:rPr>
              <a:t>距离</a:t>
            </a:r>
            <a:r>
              <a:rPr lang="zh-CN" altLang="en-US" sz="2000" b="1" dirty="0" smtClean="0">
                <a:solidFill>
                  <a:srgbClr val="0A00C8"/>
                </a:solidFill>
                <a:latin typeface="+mn-lt"/>
                <a:ea typeface="幼圆" pitchFamily="49" charset="-122"/>
              </a:rPr>
              <a:t>叫像方焦距</a:t>
            </a:r>
            <a:r>
              <a:rPr lang="zh-CN" altLang="en-US" sz="2000" dirty="0">
                <a:solidFill>
                  <a:srgbClr val="FF0066"/>
                </a:solidFill>
                <a:ea typeface="黑体" pitchFamily="49" charset="-122"/>
                <a:cs typeface="Times New Roman" pitchFamily="18" charset="0"/>
              </a:rPr>
              <a:t>（</a:t>
            </a:r>
            <a:r>
              <a:rPr lang="en-US" altLang="zh-CN" sz="2000" dirty="0">
                <a:solidFill>
                  <a:srgbClr val="FF0066"/>
                </a:solidFill>
                <a:ea typeface="黑体" pitchFamily="49" charset="-122"/>
                <a:cs typeface="Times New Roman" pitchFamily="18" charset="0"/>
              </a:rPr>
              <a:t>the second / image focal length</a:t>
            </a:r>
            <a:r>
              <a:rPr lang="zh-CN" altLang="en-US" sz="2000" dirty="0">
                <a:solidFill>
                  <a:srgbClr val="FF0066"/>
                </a:solidFill>
                <a:ea typeface="黑体" pitchFamily="49" charset="-122"/>
                <a:cs typeface="Times New Roman" pitchFamily="18" charset="0"/>
              </a:rPr>
              <a:t>） </a:t>
            </a:r>
            <a:r>
              <a:rPr lang="zh-CN" altLang="en-US" sz="2000" b="1" dirty="0" smtClean="0">
                <a:solidFill>
                  <a:srgbClr val="0A00C8"/>
                </a:solidFill>
                <a:latin typeface="+mn-lt"/>
                <a:ea typeface="幼圆" pitchFamily="49" charset="-122"/>
              </a:rPr>
              <a:t>，</a:t>
            </a:r>
            <a:r>
              <a:rPr lang="en-US" altLang="zh-CN" sz="2000" b="1" i="1" dirty="0" smtClean="0">
                <a:solidFill>
                  <a:srgbClr val="0A00C8"/>
                </a:solidFill>
                <a:latin typeface="+mn-lt"/>
                <a:ea typeface="幼圆" pitchFamily="49" charset="-122"/>
              </a:rPr>
              <a:t>fˊ </a:t>
            </a:r>
            <a:r>
              <a:rPr lang="zh-CN" altLang="en-US" sz="2000" b="1" dirty="0" smtClean="0">
                <a:solidFill>
                  <a:srgbClr val="0A00C8"/>
                </a:solidFill>
                <a:latin typeface="+mn-lt"/>
                <a:ea typeface="幼圆" pitchFamily="49" charset="-122"/>
              </a:rPr>
              <a:t>表示。</a:t>
            </a:r>
            <a:endParaRPr lang="zh-CN" altLang="en-US" sz="2000" b="1" dirty="0">
              <a:solidFill>
                <a:srgbClr val="0A00C8"/>
              </a:solidFill>
              <a:latin typeface="+mn-lt"/>
              <a:ea typeface="幼圆"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52572982"/>
              </p:ext>
            </p:extLst>
          </p:nvPr>
        </p:nvGraphicFramePr>
        <p:xfrm>
          <a:off x="1115616" y="4666935"/>
          <a:ext cx="1547961" cy="731252"/>
        </p:xfrm>
        <a:graphic>
          <a:graphicData uri="http://schemas.openxmlformats.org/presentationml/2006/ole">
            <mc:AlternateContent xmlns:mc="http://schemas.openxmlformats.org/markup-compatibility/2006">
              <mc:Choice xmlns:v="urn:schemas-microsoft-com:vml" Requires="v">
                <p:oleObj spid="_x0000_s168007" name="Equation" r:id="rId3" imgW="749160" imgH="431640" progId="Equation.DSMT4">
                  <p:embed/>
                </p:oleObj>
              </mc:Choice>
              <mc:Fallback>
                <p:oleObj name="Equation" r:id="rId3" imgW="749160" imgH="431640" progId="Equation.DSMT4">
                  <p:embed/>
                  <p:pic>
                    <p:nvPicPr>
                      <p:cNvPr id="0" name="Object 11"/>
                      <p:cNvPicPr>
                        <a:picLocks noChangeAspect="1" noChangeArrowheads="1"/>
                      </p:cNvPicPr>
                      <p:nvPr/>
                    </p:nvPicPr>
                    <p:blipFill>
                      <a:blip r:embed="rId4"/>
                      <a:srcRect/>
                      <a:stretch>
                        <a:fillRect/>
                      </a:stretch>
                    </p:blipFill>
                    <p:spPr bwMode="auto">
                      <a:xfrm>
                        <a:off x="1115616" y="4666935"/>
                        <a:ext cx="1547961" cy="731252"/>
                      </a:xfrm>
                      <a:prstGeom prst="rect">
                        <a:avLst/>
                      </a:prstGeom>
                      <a:solidFill>
                        <a:srgbClr val="CCFFFF"/>
                      </a:solid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858631511"/>
              </p:ext>
            </p:extLst>
          </p:nvPr>
        </p:nvGraphicFramePr>
        <p:xfrm>
          <a:off x="1187624" y="5553237"/>
          <a:ext cx="1505505" cy="720080"/>
        </p:xfrm>
        <a:graphic>
          <a:graphicData uri="http://schemas.openxmlformats.org/presentationml/2006/ole">
            <mc:AlternateContent xmlns:mc="http://schemas.openxmlformats.org/markup-compatibility/2006">
              <mc:Choice xmlns:v="urn:schemas-microsoft-com:vml" Requires="v">
                <p:oleObj spid="_x0000_s168008" name="Equation" r:id="rId5" imgW="698400" imgH="431640" progId="Equation.DSMT4">
                  <p:embed/>
                </p:oleObj>
              </mc:Choice>
              <mc:Fallback>
                <p:oleObj name="Equation" r:id="rId5" imgW="698400" imgH="431640" progId="Equation.DSMT4">
                  <p:embed/>
                  <p:pic>
                    <p:nvPicPr>
                      <p:cNvPr id="0" name="Object 8"/>
                      <p:cNvPicPr>
                        <a:picLocks noChangeAspect="1" noChangeArrowheads="1"/>
                      </p:cNvPicPr>
                      <p:nvPr/>
                    </p:nvPicPr>
                    <p:blipFill>
                      <a:blip r:embed="rId6"/>
                      <a:srcRect/>
                      <a:stretch>
                        <a:fillRect/>
                      </a:stretch>
                    </p:blipFill>
                    <p:spPr bwMode="auto">
                      <a:xfrm>
                        <a:off x="1187624" y="5553237"/>
                        <a:ext cx="1505505" cy="720080"/>
                      </a:xfrm>
                      <a:prstGeom prst="rect">
                        <a:avLst/>
                      </a:prstGeom>
                      <a:solidFill>
                        <a:srgbClr val="CCFFFF"/>
                      </a:solid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51792700"/>
              </p:ext>
            </p:extLst>
          </p:nvPr>
        </p:nvGraphicFramePr>
        <p:xfrm>
          <a:off x="4175956" y="4329100"/>
          <a:ext cx="4054149" cy="2160240"/>
        </p:xfrm>
        <a:graphic>
          <a:graphicData uri="http://schemas.openxmlformats.org/presentationml/2006/ole">
            <mc:AlternateContent xmlns:mc="http://schemas.openxmlformats.org/markup-compatibility/2006">
              <mc:Choice xmlns:v="urn:schemas-microsoft-com:vml" Requires="v">
                <p:oleObj spid="_x0000_s168009" name="位图图像" r:id="rId7" imgW="4933333" imgH="2629267" progId="PBrush">
                  <p:embed/>
                </p:oleObj>
              </mc:Choice>
              <mc:Fallback>
                <p:oleObj name="位图图像" r:id="rId7" imgW="4933333" imgH="2629267" progId="PBrush">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5956" y="4329100"/>
                        <a:ext cx="4054149" cy="2160240"/>
                      </a:xfrm>
                      <a:prstGeom prst="rect">
                        <a:avLst/>
                      </a:prstGeom>
                      <a:noFill/>
                      <a:ln>
                        <a:noFill/>
                      </a:ln>
                    </p:spPr>
                  </p:pic>
                </p:oleObj>
              </mc:Fallback>
            </mc:AlternateContent>
          </a:graphicData>
        </a:graphic>
      </p:graphicFrame>
      <p:sp>
        <p:nvSpPr>
          <p:cNvPr id="7" name="TextBox 6"/>
          <p:cNvSpPr txBox="1"/>
          <p:nvPr/>
        </p:nvSpPr>
        <p:spPr>
          <a:xfrm>
            <a:off x="7162800" y="5121188"/>
            <a:ext cx="510988" cy="276999"/>
          </a:xfrm>
          <a:prstGeom prst="rect">
            <a:avLst/>
          </a:prstGeom>
          <a:noFill/>
        </p:spPr>
        <p:txBody>
          <a:bodyPr wrap="square" rtlCol="0">
            <a:spAutoFit/>
          </a:bodyPr>
          <a:lstStyle/>
          <a:p>
            <a:r>
              <a:rPr lang="en-US" altLang="zh-CN" sz="1200" i="1" dirty="0" err="1" smtClean="0"/>
              <a:t>Uˊ</a:t>
            </a:r>
            <a:r>
              <a:rPr lang="en-US" altLang="zh-CN" sz="800" i="1" dirty="0" err="1" smtClean="0"/>
              <a:t>k</a:t>
            </a:r>
            <a:endParaRPr lang="zh-CN" altLang="en-US" sz="800" i="1" dirty="0"/>
          </a:p>
        </p:txBody>
      </p:sp>
    </p:spTree>
    <p:extLst>
      <p:ext uri="{BB962C8B-B14F-4D97-AF65-F5344CB8AC3E}">
        <p14:creationId xmlns:p14="http://schemas.microsoft.com/office/powerpoint/2010/main" val="897315974"/>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Text Box 2">
            <a:hlinkClick r:id="" action="ppaction://hlinkshowjump?jump=previousslide"/>
          </p:cNvPr>
          <p:cNvSpPr txBox="1">
            <a:spLocks noChangeArrowheads="1"/>
          </p:cNvSpPr>
          <p:nvPr/>
        </p:nvSpPr>
        <p:spPr bwMode="auto">
          <a:xfrm>
            <a:off x="7162800" y="609600"/>
            <a:ext cx="60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5125" name="Text Box 3">
            <a:hlinkClick r:id="" action="ppaction://hlinkshowjump?jump=nextslide"/>
          </p:cNvPr>
          <p:cNvSpPr txBox="1">
            <a:spLocks noChangeArrowheads="1"/>
          </p:cNvSpPr>
          <p:nvPr/>
        </p:nvSpPr>
        <p:spPr bwMode="auto">
          <a:xfrm>
            <a:off x="6300788"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5127" name="Text Box 5">
            <a:hlinkClick r:id="" action="ppaction://hlinkshowjump?jump=firstslide"/>
          </p:cNvPr>
          <p:cNvSpPr txBox="1">
            <a:spLocks noChangeArrowheads="1"/>
          </p:cNvSpPr>
          <p:nvPr/>
        </p:nvSpPr>
        <p:spPr bwMode="auto">
          <a:xfrm>
            <a:off x="7935913" y="568325"/>
            <a:ext cx="819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a:t>          </a:t>
            </a:r>
          </a:p>
          <a:p>
            <a:pPr eaLnBrk="1" hangingPunct="1"/>
            <a:r>
              <a:rPr lang="zh-CN" altLang="en-US"/>
              <a:t>    </a:t>
            </a:r>
          </a:p>
          <a:p>
            <a:pPr eaLnBrk="1" hangingPunct="1"/>
            <a:r>
              <a:rPr lang="zh-CN" altLang="en-US"/>
              <a:t>         </a:t>
            </a:r>
          </a:p>
        </p:txBody>
      </p:sp>
      <p:sp>
        <p:nvSpPr>
          <p:cNvPr id="271366" name="Rectangle 6"/>
          <p:cNvSpPr>
            <a:spLocks noChangeArrowheads="1"/>
          </p:cNvSpPr>
          <p:nvPr/>
        </p:nvSpPr>
        <p:spPr bwMode="auto">
          <a:xfrm>
            <a:off x="413767" y="629377"/>
            <a:ext cx="86752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zh-CN" altLang="en-US" sz="2800" b="1" dirty="0">
                <a:solidFill>
                  <a:schemeClr val="tx2"/>
                </a:solidFill>
                <a:effectLst>
                  <a:outerShdw blurRad="38100" dist="38100" dir="2700000" algn="tl">
                    <a:srgbClr val="C0C0C0"/>
                  </a:outerShdw>
                </a:effectLst>
                <a:latin typeface="+mn-lt"/>
                <a:ea typeface="幼圆" pitchFamily="49" charset="-122"/>
                <a:cs typeface="+mj-cs"/>
              </a:rPr>
              <a:t>三</a:t>
            </a:r>
            <a:r>
              <a:rPr lang="zh-CN" altLang="en-US" sz="2800" b="1" dirty="0" smtClean="0">
                <a:solidFill>
                  <a:schemeClr val="tx2"/>
                </a:solidFill>
                <a:effectLst>
                  <a:outerShdw blurRad="38100" dist="38100" dir="2700000" algn="tl">
                    <a:srgbClr val="C0C0C0"/>
                  </a:outerShdw>
                </a:effectLst>
                <a:latin typeface="+mn-lt"/>
                <a:ea typeface="幼圆" pitchFamily="49" charset="-122"/>
                <a:cs typeface="+mj-cs"/>
              </a:rPr>
              <a:t>、节点</a:t>
            </a:r>
            <a:r>
              <a:rPr lang="zh-CN" altLang="en-US" sz="2800" b="1" dirty="0">
                <a:solidFill>
                  <a:schemeClr val="tx2"/>
                </a:solidFill>
                <a:effectLst>
                  <a:outerShdw blurRad="38100" dist="38100" dir="2700000" algn="tl">
                    <a:srgbClr val="C0C0C0"/>
                  </a:outerShdw>
                </a:effectLst>
                <a:latin typeface="+mn-lt"/>
                <a:ea typeface="幼圆" pitchFamily="49" charset="-122"/>
                <a:cs typeface="+mj-cs"/>
              </a:rPr>
              <a:t>、</a:t>
            </a:r>
            <a:r>
              <a:rPr lang="zh-CN" altLang="en-US" sz="2800" b="1" dirty="0" smtClean="0">
                <a:solidFill>
                  <a:schemeClr val="tx2"/>
                </a:solidFill>
                <a:effectLst>
                  <a:outerShdw blurRad="38100" dist="38100" dir="2700000" algn="tl">
                    <a:srgbClr val="C0C0C0"/>
                  </a:outerShdw>
                </a:effectLst>
                <a:latin typeface="+mn-lt"/>
                <a:ea typeface="幼圆" pitchFamily="49" charset="-122"/>
                <a:cs typeface="+mj-cs"/>
              </a:rPr>
              <a:t>节平面</a:t>
            </a:r>
            <a:endParaRPr lang="zh-CN" altLang="en-US" sz="2800" b="1" dirty="0">
              <a:solidFill>
                <a:schemeClr val="tx2"/>
              </a:solidFill>
              <a:effectLst>
                <a:outerShdw blurRad="38100" dist="38100" dir="2700000" algn="tl">
                  <a:srgbClr val="C0C0C0"/>
                </a:outerShdw>
              </a:effectLst>
              <a:latin typeface="+mn-lt"/>
              <a:ea typeface="幼圆" pitchFamily="49" charset="-122"/>
              <a:cs typeface="+mj-cs"/>
            </a:endParaRPr>
          </a:p>
        </p:txBody>
      </p:sp>
      <p:sp>
        <p:nvSpPr>
          <p:cNvPr id="6" name="矩形 5"/>
          <p:cNvSpPr/>
          <p:nvPr/>
        </p:nvSpPr>
        <p:spPr>
          <a:xfrm>
            <a:off x="313966" y="881231"/>
            <a:ext cx="8442709" cy="1015663"/>
          </a:xfrm>
          <a:prstGeom prst="rect">
            <a:avLst/>
          </a:prstGeom>
        </p:spPr>
        <p:txBody>
          <a:bodyPr wrap="square">
            <a:spAutoFit/>
          </a:bodyPr>
          <a:lstStyle/>
          <a:p>
            <a:pPr marL="342900" indent="-342900">
              <a:spcBef>
                <a:spcPct val="100000"/>
              </a:spcBef>
              <a:buFont typeface="Wingdings" pitchFamily="2" charset="2"/>
              <a:buChar char="§"/>
            </a:pPr>
            <a:endParaRPr lang="zh-CN" altLang="en-US" sz="2000" b="1" dirty="0">
              <a:solidFill>
                <a:srgbClr val="CC9900"/>
              </a:solidFill>
              <a:latin typeface="宋体" pitchFamily="2" charset="-122"/>
            </a:endParaRPr>
          </a:p>
          <a:p>
            <a:pPr marL="342900" indent="-342900">
              <a:spcBef>
                <a:spcPct val="100000"/>
              </a:spcBef>
              <a:buFont typeface="Wingdings" pitchFamily="2" charset="2"/>
              <a:buChar char="Ø"/>
            </a:pPr>
            <a:r>
              <a:rPr lang="zh-CN" altLang="en-US" sz="2000" b="1" dirty="0">
                <a:solidFill>
                  <a:srgbClr val="008000"/>
                </a:solidFill>
                <a:latin typeface="+mn-lt"/>
                <a:ea typeface="幼圆" pitchFamily="49" charset="-122"/>
              </a:rPr>
              <a:t>节点定义</a:t>
            </a:r>
            <a:r>
              <a:rPr lang="zh-CN" altLang="en-US" sz="2000" b="1" dirty="0" smtClean="0">
                <a:solidFill>
                  <a:srgbClr val="0A00C8"/>
                </a:solidFill>
                <a:latin typeface="+mn-lt"/>
                <a:ea typeface="幼圆" pitchFamily="49" charset="-122"/>
              </a:rPr>
              <a:t>：              </a:t>
            </a:r>
            <a:r>
              <a:rPr lang="zh-CN" altLang="en-US" sz="2000" b="1" dirty="0">
                <a:solidFill>
                  <a:srgbClr val="0A00C8"/>
                </a:solidFill>
                <a:latin typeface="+mn-lt"/>
                <a:ea typeface="幼圆" pitchFamily="49" charset="-122"/>
              </a:rPr>
              <a:t>的一对共轭点。</a:t>
            </a:r>
            <a:r>
              <a:rPr lang="zh-CN" altLang="en-US" sz="2000" b="1" dirty="0" smtClean="0">
                <a:solidFill>
                  <a:srgbClr val="0A00C8"/>
                </a:solidFill>
                <a:latin typeface="+mn-lt"/>
                <a:ea typeface="幼圆" pitchFamily="49" charset="-122"/>
              </a:rPr>
              <a:t>用 </a:t>
            </a:r>
            <a:r>
              <a:rPr lang="en-US" altLang="zh-CN" sz="2000" b="1" dirty="0" smtClean="0">
                <a:solidFill>
                  <a:srgbClr val="0A00C8"/>
                </a:solidFill>
                <a:latin typeface="+mn-lt"/>
                <a:ea typeface="幼圆" pitchFamily="49" charset="-122"/>
              </a:rPr>
              <a:t>J,  Jˊ </a:t>
            </a:r>
            <a:r>
              <a:rPr lang="zh-CN" altLang="en-US" sz="2000" b="1" dirty="0" smtClean="0">
                <a:solidFill>
                  <a:srgbClr val="0A00C8"/>
                </a:solidFill>
                <a:latin typeface="+mn-lt"/>
                <a:ea typeface="幼圆" pitchFamily="49" charset="-122"/>
              </a:rPr>
              <a:t>表示。</a:t>
            </a:r>
            <a:endParaRPr lang="zh-CN" altLang="en-US" sz="2000" b="1" dirty="0">
              <a:solidFill>
                <a:srgbClr val="0A00C8"/>
              </a:solidFill>
              <a:latin typeface="+mn-lt"/>
              <a:ea typeface="幼圆"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258929223"/>
              </p:ext>
            </p:extLst>
          </p:nvPr>
        </p:nvGraphicFramePr>
        <p:xfrm>
          <a:off x="2087724" y="2096852"/>
          <a:ext cx="1853382" cy="702663"/>
        </p:xfrm>
        <a:graphic>
          <a:graphicData uri="http://schemas.openxmlformats.org/presentationml/2006/ole">
            <mc:AlternateContent xmlns:mc="http://schemas.openxmlformats.org/markup-compatibility/2006">
              <mc:Choice xmlns:v="urn:schemas-microsoft-com:vml" Requires="v">
                <p:oleObj spid="_x0000_s169081" name="Equation" r:id="rId3" imgW="1104900" imgH="419100" progId="Equation.DSMT4">
                  <p:embed/>
                </p:oleObj>
              </mc:Choice>
              <mc:Fallback>
                <p:oleObj name="Equation" r:id="rId3" imgW="1104900" imgH="4191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724" y="2096852"/>
                        <a:ext cx="1853382" cy="702663"/>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13372794"/>
              </p:ext>
            </p:extLst>
          </p:nvPr>
        </p:nvGraphicFramePr>
        <p:xfrm>
          <a:off x="2051720" y="1483796"/>
          <a:ext cx="872095" cy="413098"/>
        </p:xfrm>
        <a:graphic>
          <a:graphicData uri="http://schemas.openxmlformats.org/presentationml/2006/ole">
            <mc:AlternateContent xmlns:mc="http://schemas.openxmlformats.org/markup-compatibility/2006">
              <mc:Choice xmlns:v="urn:schemas-microsoft-com:vml" Requires="v">
                <p:oleObj spid="_x0000_s169082" name="Equation" r:id="rId5" imgW="482400" imgH="228600" progId="Equation.DSMT4">
                  <p:embed/>
                </p:oleObj>
              </mc:Choice>
              <mc:Fallback>
                <p:oleObj name="Equation" r:id="rId5" imgW="482400" imgH="228600" progId="Equation.DSMT4">
                  <p:embed/>
                  <p:pic>
                    <p:nvPicPr>
                      <p:cNvPr id="0" name=""/>
                      <p:cNvPicPr/>
                      <p:nvPr/>
                    </p:nvPicPr>
                    <p:blipFill>
                      <a:blip r:embed="rId6"/>
                      <a:stretch>
                        <a:fillRect/>
                      </a:stretch>
                    </p:blipFill>
                    <p:spPr>
                      <a:xfrm>
                        <a:off x="2051720" y="1483796"/>
                        <a:ext cx="872095" cy="413098"/>
                      </a:xfrm>
                      <a:prstGeom prst="rect">
                        <a:avLst/>
                      </a:prstGeom>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1438417313"/>
              </p:ext>
            </p:extLst>
          </p:nvPr>
        </p:nvGraphicFramePr>
        <p:xfrm>
          <a:off x="1547664" y="4568825"/>
          <a:ext cx="879475" cy="754062"/>
        </p:xfrm>
        <a:graphic>
          <a:graphicData uri="http://schemas.openxmlformats.org/presentationml/2006/ole">
            <mc:AlternateContent xmlns:mc="http://schemas.openxmlformats.org/markup-compatibility/2006">
              <mc:Choice xmlns:v="urn:schemas-microsoft-com:vml" Requires="v">
                <p:oleObj spid="_x0000_s169083" name="Equation" r:id="rId7" imgW="419100" imgH="419100" progId="">
                  <p:embed/>
                </p:oleObj>
              </mc:Choice>
              <mc:Fallback>
                <p:oleObj name="Equation" r:id="rId7" imgW="419100" imgH="4191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568825"/>
                        <a:ext cx="879475" cy="754062"/>
                      </a:xfrm>
                      <a:prstGeom prst="rect">
                        <a:avLst/>
                      </a:prstGeom>
                      <a:solidFill>
                        <a:srgbClr val="CCFFFF"/>
                      </a:solidFill>
                      <a:ln>
                        <a:noFill/>
                      </a:ln>
                      <a:extLst>
                        <a:ext uri="{91240B29-F687-4F45-9708-019B960494DF}">
                          <a14:hiddenLine xmlns:a14="http://schemas.microsoft.com/office/drawing/2010/main" w="9525">
                            <a:solidFill>
                              <a:srgbClr val="FF0066"/>
                            </a:solidFill>
                            <a:miter lim="800000"/>
                            <a:headEnd/>
                            <a:tailEnd/>
                          </a14:hiddenLine>
                        </a:ext>
                      </a:extLst>
                    </p:spPr>
                  </p:pic>
                </p:oleObj>
              </mc:Fallback>
            </mc:AlternateContent>
          </a:graphicData>
        </a:graphic>
      </p:graphicFrame>
      <p:pic>
        <p:nvPicPr>
          <p:cNvPr id="1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438" y="3571875"/>
            <a:ext cx="3960812"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1"/>
          <p:cNvSpPr>
            <a:spLocks noChangeArrowheads="1"/>
          </p:cNvSpPr>
          <p:nvPr/>
        </p:nvSpPr>
        <p:spPr bwMode="auto">
          <a:xfrm>
            <a:off x="4468177" y="5462096"/>
            <a:ext cx="4321175" cy="646331"/>
          </a:xfrm>
          <a:prstGeom prst="rect">
            <a:avLst/>
          </a:prstGeom>
          <a:solidFill>
            <a:srgbClr val="CC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gn="ctr"/>
            <a:r>
              <a:rPr lang="en-US" altLang="zh-CN" i="1" dirty="0">
                <a:latin typeface="+mn-lt"/>
                <a:ea typeface="幼圆" pitchFamily="49" charset="-122"/>
              </a:rPr>
              <a:t>n=n</a:t>
            </a:r>
            <a:r>
              <a:rPr lang="en-US" altLang="zh-CN" i="1" dirty="0">
                <a:latin typeface="+mn-lt"/>
                <a:ea typeface="幼圆" pitchFamily="49" charset="-122"/>
                <a:cs typeface="Times New Roman" pitchFamily="18" charset="0"/>
              </a:rPr>
              <a:t>'</a:t>
            </a:r>
            <a:r>
              <a:rPr lang="zh-CN" altLang="en-US" i="1" dirty="0">
                <a:latin typeface="+mn-lt"/>
                <a:ea typeface="幼圆" pitchFamily="49" charset="-122"/>
              </a:rPr>
              <a:t>：</a:t>
            </a:r>
            <a:r>
              <a:rPr lang="zh-CN" altLang="en-US" dirty="0">
                <a:latin typeface="+mn-lt"/>
                <a:ea typeface="幼圆" pitchFamily="49" charset="-122"/>
              </a:rPr>
              <a:t>节点与主点</a:t>
            </a:r>
            <a:r>
              <a:rPr lang="zh-CN" altLang="en-US" dirty="0" smtClean="0">
                <a:latin typeface="+mn-lt"/>
                <a:ea typeface="幼圆" pitchFamily="49" charset="-122"/>
              </a:rPr>
              <a:t>重合</a:t>
            </a:r>
            <a:endParaRPr lang="en-US" altLang="zh-CN" dirty="0" smtClean="0">
              <a:latin typeface="+mn-lt"/>
              <a:ea typeface="幼圆" pitchFamily="49" charset="-122"/>
            </a:endParaRPr>
          </a:p>
          <a:p>
            <a:pPr algn="ctr"/>
            <a:r>
              <a:rPr lang="zh-CN" altLang="en-US" dirty="0">
                <a:latin typeface="+mn-lt"/>
                <a:ea typeface="幼圆" pitchFamily="49" charset="-122"/>
              </a:rPr>
              <a:t>节平面和主平面</a:t>
            </a:r>
            <a:r>
              <a:rPr lang="zh-CN" altLang="en-US" dirty="0" smtClean="0">
                <a:latin typeface="+mn-lt"/>
                <a:ea typeface="幼圆" pitchFamily="49" charset="-122"/>
              </a:rPr>
              <a:t>重合 </a:t>
            </a:r>
            <a:endParaRPr lang="zh-CN" altLang="en-US" dirty="0">
              <a:latin typeface="+mn-lt"/>
              <a:ea typeface="幼圆" pitchFamily="49" charset="-122"/>
            </a:endParaRPr>
          </a:p>
        </p:txBody>
      </p:sp>
      <p:sp>
        <p:nvSpPr>
          <p:cNvPr id="17" name="Rectangle 17"/>
          <p:cNvSpPr>
            <a:spLocks noChangeArrowheads="1"/>
          </p:cNvSpPr>
          <p:nvPr/>
        </p:nvSpPr>
        <p:spPr bwMode="auto">
          <a:xfrm>
            <a:off x="428625" y="3969060"/>
            <a:ext cx="2952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r>
              <a:rPr lang="zh-CN" altLang="en-US" sz="2000" b="1" dirty="0">
                <a:solidFill>
                  <a:srgbClr val="FF0066"/>
                </a:solidFill>
                <a:latin typeface="+mn-lt"/>
                <a:ea typeface="幼圆" pitchFamily="49" charset="-122"/>
              </a:rPr>
              <a:t>★ 特例：</a:t>
            </a:r>
            <a:r>
              <a:rPr lang="en-US" altLang="zh-CN" sz="2000" b="1" i="1" dirty="0">
                <a:latin typeface="+mn-lt"/>
                <a:ea typeface="幼圆" pitchFamily="49" charset="-122"/>
              </a:rPr>
              <a:t>n=n</a:t>
            </a:r>
            <a:r>
              <a:rPr lang="en-US" altLang="zh-CN" sz="2000" b="1" i="1" dirty="0">
                <a:latin typeface="+mn-lt"/>
                <a:ea typeface="幼圆" pitchFamily="49" charset="-122"/>
                <a:cs typeface="Times New Roman" pitchFamily="18" charset="0"/>
              </a:rPr>
              <a:t>'</a:t>
            </a:r>
            <a:endParaRPr lang="zh-CN" altLang="en-US" sz="2000" b="1" i="1" dirty="0">
              <a:latin typeface="+mn-lt"/>
              <a:ea typeface="幼圆" pitchFamily="49" charset="-122"/>
              <a:cs typeface="Times New Roman" pitchFamily="18" charset="0"/>
            </a:endParaRPr>
          </a:p>
        </p:txBody>
      </p:sp>
      <p:sp>
        <p:nvSpPr>
          <p:cNvPr id="18" name="Rectangle 18"/>
          <p:cNvSpPr>
            <a:spLocks noChangeArrowheads="1"/>
          </p:cNvSpPr>
          <p:nvPr/>
        </p:nvSpPr>
        <p:spPr bwMode="auto">
          <a:xfrm>
            <a:off x="428624" y="2996952"/>
            <a:ext cx="76357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r>
              <a:rPr lang="zh-CN" altLang="en-US" sz="2000" b="1" dirty="0">
                <a:solidFill>
                  <a:srgbClr val="FF0066"/>
                </a:solidFill>
                <a:latin typeface="+mn-lt"/>
                <a:ea typeface="幼圆" pitchFamily="49" charset="-122"/>
              </a:rPr>
              <a:t>★ 物理意义：</a:t>
            </a:r>
            <a:r>
              <a:rPr lang="zh-CN" altLang="en-US" sz="2000" b="1" dirty="0">
                <a:solidFill>
                  <a:srgbClr val="0A00C8"/>
                </a:solidFill>
                <a:latin typeface="+mn-lt"/>
                <a:ea typeface="幼圆" pitchFamily="49" charset="-122"/>
              </a:rPr>
              <a:t>过节点的入射光线</a:t>
            </a:r>
            <a:r>
              <a:rPr lang="zh-CN" altLang="en-US" sz="2000" b="1" dirty="0" smtClean="0">
                <a:solidFill>
                  <a:srgbClr val="0A00C8"/>
                </a:solidFill>
                <a:latin typeface="+mn-lt"/>
                <a:ea typeface="幼圆" pitchFamily="49" charset="-122"/>
              </a:rPr>
              <a:t>经系统</a:t>
            </a:r>
            <a:r>
              <a:rPr lang="zh-CN" altLang="en-US" sz="2000" b="1" dirty="0">
                <a:solidFill>
                  <a:srgbClr val="0A00C8"/>
                </a:solidFill>
                <a:latin typeface="+mn-lt"/>
                <a:ea typeface="幼圆" pitchFamily="49" charset="-122"/>
              </a:rPr>
              <a:t>后出射方向不改变。</a:t>
            </a:r>
          </a:p>
        </p:txBody>
      </p:sp>
      <p:graphicFrame>
        <p:nvGraphicFramePr>
          <p:cNvPr id="19" name="Object 19"/>
          <p:cNvGraphicFramePr>
            <a:graphicFrameLocks noChangeAspect="1"/>
          </p:cNvGraphicFramePr>
          <p:nvPr>
            <p:extLst>
              <p:ext uri="{D42A27DB-BD31-4B8C-83A1-F6EECF244321}">
                <p14:modId xmlns:p14="http://schemas.microsoft.com/office/powerpoint/2010/main" val="2538360523"/>
              </p:ext>
            </p:extLst>
          </p:nvPr>
        </p:nvGraphicFramePr>
        <p:xfrm>
          <a:off x="1511660" y="5580129"/>
          <a:ext cx="2579687" cy="420688"/>
        </p:xfrm>
        <a:graphic>
          <a:graphicData uri="http://schemas.openxmlformats.org/presentationml/2006/ole">
            <mc:AlternateContent xmlns:mc="http://schemas.openxmlformats.org/markup-compatibility/2006">
              <mc:Choice xmlns:v="urn:schemas-microsoft-com:vml" Requires="v">
                <p:oleObj spid="_x0000_s169084" name="Equation" r:id="rId10" imgW="1066680" imgH="203040" progId="">
                  <p:embed/>
                </p:oleObj>
              </mc:Choice>
              <mc:Fallback>
                <p:oleObj name="Equation" r:id="rId10" imgW="1066680" imgH="20304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11660" y="5580129"/>
                        <a:ext cx="2579687" cy="420688"/>
                      </a:xfrm>
                      <a:prstGeom prst="rect">
                        <a:avLst/>
                      </a:prstGeom>
                      <a:solidFill>
                        <a:srgbClr val="CCFFFF"/>
                      </a:solidFill>
                      <a:ln>
                        <a:noFill/>
                      </a:ln>
                      <a:extLst>
                        <a:ext uri="{91240B29-F687-4F45-9708-019B960494DF}">
                          <a14:hiddenLine xmlns:a14="http://schemas.microsoft.com/office/drawing/2010/main" w="9525">
                            <a:solidFill>
                              <a:srgbClr val="FF0066"/>
                            </a:solidFill>
                            <a:miter lim="800000"/>
                            <a:headEnd/>
                            <a:tailEnd/>
                          </a14:hiddenLine>
                        </a:ext>
                      </a:extLst>
                    </p:spPr>
                  </p:pic>
                </p:oleObj>
              </mc:Fallback>
            </mc:AlternateContent>
          </a:graphicData>
        </a:graphic>
      </p:graphicFrame>
      <p:grpSp>
        <p:nvGrpSpPr>
          <p:cNvPr id="20" name="Group 28"/>
          <p:cNvGrpSpPr>
            <a:grpSpLocks/>
          </p:cNvGrpSpPr>
          <p:nvPr/>
        </p:nvGrpSpPr>
        <p:grpSpPr bwMode="auto">
          <a:xfrm>
            <a:off x="6011763" y="4581525"/>
            <a:ext cx="1152525" cy="430213"/>
            <a:chOff x="3742" y="2886"/>
            <a:chExt cx="726" cy="271"/>
          </a:xfrm>
        </p:grpSpPr>
        <p:graphicFrame>
          <p:nvGraphicFramePr>
            <p:cNvPr id="21" name="Object 21"/>
            <p:cNvGraphicFramePr>
              <a:graphicFrameLocks noChangeAspect="1"/>
            </p:cNvGraphicFramePr>
            <p:nvPr/>
          </p:nvGraphicFramePr>
          <p:xfrm>
            <a:off x="3742" y="2976"/>
            <a:ext cx="143" cy="181"/>
          </p:xfrm>
          <a:graphic>
            <a:graphicData uri="http://schemas.openxmlformats.org/presentationml/2006/ole">
              <mc:AlternateContent xmlns:mc="http://schemas.openxmlformats.org/markup-compatibility/2006">
                <mc:Choice xmlns:v="urn:schemas-microsoft-com:vml" Requires="v">
                  <p:oleObj spid="_x0000_s169085" name="Equation" r:id="rId12" imgW="139680" imgH="177480" progId="">
                    <p:embed/>
                  </p:oleObj>
                </mc:Choice>
                <mc:Fallback>
                  <p:oleObj name="Equation" r:id="rId12" imgW="139680" imgH="17748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2" y="2976"/>
                          <a:ext cx="143" cy="181"/>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Lst>
                      </p:spPr>
                    </p:pic>
                  </p:oleObj>
                </mc:Fallback>
              </mc:AlternateContent>
            </a:graphicData>
          </a:graphic>
        </p:graphicFrame>
        <p:graphicFrame>
          <p:nvGraphicFramePr>
            <p:cNvPr id="22" name="Object 27"/>
            <p:cNvGraphicFramePr>
              <a:graphicFrameLocks noChangeAspect="1"/>
            </p:cNvGraphicFramePr>
            <p:nvPr/>
          </p:nvGraphicFramePr>
          <p:xfrm>
            <a:off x="4286" y="2886"/>
            <a:ext cx="182" cy="181"/>
          </p:xfrm>
          <a:graphic>
            <a:graphicData uri="http://schemas.openxmlformats.org/presentationml/2006/ole">
              <mc:AlternateContent xmlns:mc="http://schemas.openxmlformats.org/markup-compatibility/2006">
                <mc:Choice xmlns:v="urn:schemas-microsoft-com:vml" Requires="v">
                  <p:oleObj spid="_x0000_s169086" name="Equation" r:id="rId14" imgW="177480" imgH="177480" progId="">
                    <p:embed/>
                  </p:oleObj>
                </mc:Choice>
                <mc:Fallback>
                  <p:oleObj name="Equation" r:id="rId14" imgW="177480" imgH="17748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6" y="2886"/>
                          <a:ext cx="182" cy="181"/>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Lst>
                      </p:spPr>
                    </p:pic>
                  </p:oleObj>
                </mc:Fallback>
              </mc:AlternateContent>
            </a:graphicData>
          </a:graphic>
        </p:graphicFrame>
      </p:grpSp>
      <p:sp>
        <p:nvSpPr>
          <p:cNvPr id="11" name="TextBox 10"/>
          <p:cNvSpPr txBox="1"/>
          <p:nvPr/>
        </p:nvSpPr>
        <p:spPr>
          <a:xfrm>
            <a:off x="503548" y="6108427"/>
            <a:ext cx="7668852" cy="400110"/>
          </a:xfrm>
          <a:prstGeom prst="rect">
            <a:avLst/>
          </a:prstGeom>
          <a:solidFill>
            <a:schemeClr val="accent1">
              <a:lumMod val="40000"/>
              <a:lumOff val="6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altLang="zh-CN" sz="2000" dirty="0" smtClean="0">
                <a:solidFill>
                  <a:srgbClr val="000099"/>
                </a:solidFill>
                <a:latin typeface="幼圆" pitchFamily="49" charset="-122"/>
                <a:ea typeface="幼圆" pitchFamily="49" charset="-122"/>
              </a:rPr>
              <a:t>n ≠ nˊ    </a:t>
            </a:r>
            <a:r>
              <a:rPr lang="zh-CN" altLang="en-US" sz="2000" dirty="0" smtClean="0">
                <a:solidFill>
                  <a:srgbClr val="000099"/>
                </a:solidFill>
                <a:latin typeface="幼圆" pitchFamily="49" charset="-122"/>
                <a:ea typeface="幼圆" pitchFamily="49" charset="-122"/>
              </a:rPr>
              <a:t>节点、节平面位置   </a:t>
            </a:r>
            <a:r>
              <a:rPr lang="en-US" altLang="zh-CN" sz="2000" dirty="0" smtClean="0">
                <a:solidFill>
                  <a:srgbClr val="000099"/>
                </a:solidFill>
                <a:latin typeface="幼圆" pitchFamily="49" charset="-122"/>
                <a:ea typeface="幼圆" pitchFamily="49" charset="-122"/>
              </a:rPr>
              <a:t>??????</a:t>
            </a:r>
            <a:endParaRPr lang="zh-CN" altLang="en-US" sz="2000" dirty="0">
              <a:solidFill>
                <a:srgbClr val="000099"/>
              </a:solidFill>
              <a:latin typeface="幼圆" pitchFamily="49" charset="-122"/>
              <a:ea typeface="幼圆" pitchFamily="49" charset="-122"/>
            </a:endParaRPr>
          </a:p>
        </p:txBody>
      </p:sp>
    </p:spTree>
    <p:extLst>
      <p:ext uri="{BB962C8B-B14F-4D97-AF65-F5344CB8AC3E}">
        <p14:creationId xmlns:p14="http://schemas.microsoft.com/office/powerpoint/2010/main" val="141954190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214437" y="3753036"/>
            <a:ext cx="6429375" cy="2615817"/>
            <a:chOff x="476" y="1933"/>
            <a:chExt cx="5035" cy="2007"/>
          </a:xfrm>
        </p:grpSpPr>
        <p:pic>
          <p:nvPicPr>
            <p:cNvPr id="348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 y="1933"/>
              <a:ext cx="3538" cy="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9" name="Rectangle 3"/>
            <p:cNvSpPr>
              <a:spLocks noChangeArrowheads="1"/>
            </p:cNvSpPr>
            <p:nvPr/>
          </p:nvSpPr>
          <p:spPr bwMode="auto">
            <a:xfrm>
              <a:off x="476" y="3657"/>
              <a:ext cx="5035" cy="28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zh-CN" altLang="en-US" b="1">
                  <a:solidFill>
                    <a:srgbClr val="0000FF"/>
                  </a:solidFill>
                  <a:latin typeface="幼圆" pitchFamily="49" charset="-122"/>
                  <a:ea typeface="幼圆" pitchFamily="49" charset="-122"/>
                </a:rPr>
                <a:t>共轴理想光学系统的简化图：</a:t>
              </a:r>
              <a:r>
                <a:rPr lang="zh-CN" altLang="en-US" b="1">
                  <a:solidFill>
                    <a:srgbClr val="FF0066"/>
                  </a:solidFill>
                  <a:latin typeface="幼圆" pitchFamily="49" charset="-122"/>
                  <a:ea typeface="幼圆" pitchFamily="49" charset="-122"/>
                </a:rPr>
                <a:t>用基点和基面的位置表征。</a:t>
              </a:r>
              <a:endParaRPr lang="en-US" altLang="zh-CN" b="1">
                <a:solidFill>
                  <a:srgbClr val="FF0066"/>
                </a:solidFill>
                <a:latin typeface="幼圆" pitchFamily="49" charset="-122"/>
                <a:ea typeface="幼圆" pitchFamily="49" charset="-122"/>
              </a:endParaRPr>
            </a:p>
          </p:txBody>
        </p:sp>
      </p:grpSp>
      <p:sp>
        <p:nvSpPr>
          <p:cNvPr id="34819" name="Rectangle 4"/>
          <p:cNvSpPr>
            <a:spLocks noChangeArrowheads="1"/>
          </p:cNvSpPr>
          <p:nvPr/>
        </p:nvSpPr>
        <p:spPr bwMode="auto">
          <a:xfrm>
            <a:off x="1214438" y="2357438"/>
            <a:ext cx="50403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50000"/>
              </a:spcAft>
            </a:pPr>
            <a:r>
              <a:rPr lang="zh-CN" altLang="en-US" b="1" dirty="0">
                <a:solidFill>
                  <a:srgbClr val="FF0066"/>
                </a:solidFill>
                <a:latin typeface="幼圆" pitchFamily="49" charset="-122"/>
                <a:ea typeface="幼圆" pitchFamily="49" charset="-122"/>
              </a:rPr>
              <a:t>★</a:t>
            </a:r>
            <a:r>
              <a:rPr lang="zh-CN" altLang="en-US" b="1" dirty="0">
                <a:latin typeface="幼圆" pitchFamily="49" charset="-122"/>
                <a:ea typeface="幼圆" pitchFamily="49" charset="-122"/>
              </a:rPr>
              <a:t>一对主点、一对主平面</a:t>
            </a:r>
            <a:r>
              <a:rPr lang="zh-CN" altLang="en-US" b="1" dirty="0" smtClean="0">
                <a:latin typeface="幼圆" pitchFamily="49" charset="-122"/>
                <a:ea typeface="幼圆" pitchFamily="49" charset="-122"/>
              </a:rPr>
              <a:t>；</a:t>
            </a:r>
            <a:endParaRPr lang="en-US" altLang="zh-CN" b="1" dirty="0" smtClean="0">
              <a:latin typeface="幼圆" pitchFamily="49" charset="-122"/>
              <a:ea typeface="幼圆" pitchFamily="49" charset="-122"/>
            </a:endParaRPr>
          </a:p>
          <a:p>
            <a:pPr>
              <a:spcAft>
                <a:spcPct val="50000"/>
              </a:spcAft>
            </a:pPr>
            <a:r>
              <a:rPr lang="zh-CN" altLang="en-US" b="1" dirty="0">
                <a:solidFill>
                  <a:srgbClr val="FF0066"/>
                </a:solidFill>
                <a:latin typeface="幼圆" pitchFamily="49" charset="-122"/>
                <a:ea typeface="幼圆" pitchFamily="49" charset="-122"/>
              </a:rPr>
              <a:t>★</a:t>
            </a:r>
            <a:r>
              <a:rPr lang="zh-CN" altLang="en-US" b="1" dirty="0" smtClean="0">
                <a:latin typeface="幼圆" pitchFamily="49" charset="-122"/>
                <a:ea typeface="幼圆" pitchFamily="49" charset="-122"/>
              </a:rPr>
              <a:t>一对节点、一对节平面；</a:t>
            </a:r>
            <a:endParaRPr lang="en-US" altLang="zh-CN" b="1" dirty="0">
              <a:solidFill>
                <a:srgbClr val="FF0066"/>
              </a:solidFill>
              <a:latin typeface="幼圆" pitchFamily="49" charset="-122"/>
              <a:ea typeface="幼圆" pitchFamily="49" charset="-122"/>
            </a:endParaRPr>
          </a:p>
          <a:p>
            <a:pPr>
              <a:spcAft>
                <a:spcPct val="50000"/>
              </a:spcAft>
            </a:pPr>
            <a:r>
              <a:rPr lang="zh-CN" altLang="en-US" b="1" dirty="0">
                <a:solidFill>
                  <a:srgbClr val="FF0066"/>
                </a:solidFill>
                <a:latin typeface="幼圆" pitchFamily="49" charset="-122"/>
                <a:ea typeface="幼圆" pitchFamily="49" charset="-122"/>
              </a:rPr>
              <a:t>★</a:t>
            </a:r>
            <a:r>
              <a:rPr lang="zh-CN" altLang="en-US" b="1" dirty="0">
                <a:latin typeface="幼圆" pitchFamily="49" charset="-122"/>
                <a:ea typeface="幼圆" pitchFamily="49" charset="-122"/>
              </a:rPr>
              <a:t>一对焦点、一对焦平面；</a:t>
            </a:r>
          </a:p>
        </p:txBody>
      </p:sp>
      <p:sp>
        <p:nvSpPr>
          <p:cNvPr id="34820" name="Text Box 5">
            <a:hlinkClick r:id="" action="ppaction://hlinkshowjump?jump=previousslide"/>
          </p:cNvPr>
          <p:cNvSpPr txBox="1">
            <a:spLocks noChangeArrowheads="1"/>
          </p:cNvSpPr>
          <p:nvPr/>
        </p:nvSpPr>
        <p:spPr bwMode="auto">
          <a:xfrm>
            <a:off x="7162800" y="150336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b="1">
                <a:latin typeface="幼圆" pitchFamily="49" charset="-122"/>
                <a:ea typeface="幼圆" pitchFamily="49" charset="-122"/>
              </a:rPr>
              <a:t>      </a:t>
            </a:r>
          </a:p>
          <a:p>
            <a:pPr eaLnBrk="1" hangingPunct="1">
              <a:spcBef>
                <a:spcPct val="50000"/>
              </a:spcBef>
            </a:pPr>
            <a:r>
              <a:rPr lang="zh-CN" altLang="en-US" b="1">
                <a:latin typeface="幼圆" pitchFamily="49" charset="-122"/>
                <a:ea typeface="幼圆" pitchFamily="49" charset="-122"/>
              </a:rPr>
              <a:t>     </a:t>
            </a:r>
          </a:p>
        </p:txBody>
      </p:sp>
      <p:sp>
        <p:nvSpPr>
          <p:cNvPr id="34821" name="Text Box 6">
            <a:hlinkClick r:id="" action="ppaction://hlinkshowjump?jump=nextslide"/>
          </p:cNvPr>
          <p:cNvSpPr txBox="1">
            <a:spLocks noChangeArrowheads="1"/>
          </p:cNvSpPr>
          <p:nvPr/>
        </p:nvSpPr>
        <p:spPr bwMode="auto">
          <a:xfrm>
            <a:off x="6300788" y="1514475"/>
            <a:ext cx="60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b="1">
                <a:latin typeface="幼圆" pitchFamily="49" charset="-122"/>
                <a:ea typeface="幼圆" pitchFamily="49" charset="-122"/>
              </a:rPr>
              <a:t>      </a:t>
            </a:r>
          </a:p>
          <a:p>
            <a:pPr eaLnBrk="1" hangingPunct="1">
              <a:spcBef>
                <a:spcPct val="50000"/>
              </a:spcBef>
            </a:pPr>
            <a:r>
              <a:rPr lang="zh-CN" altLang="en-US" b="1">
                <a:latin typeface="幼圆" pitchFamily="49" charset="-122"/>
                <a:ea typeface="幼圆" pitchFamily="49" charset="-122"/>
              </a:rPr>
              <a:t>     </a:t>
            </a:r>
          </a:p>
        </p:txBody>
      </p:sp>
      <p:sp>
        <p:nvSpPr>
          <p:cNvPr id="34822" name="Text Box 7">
            <a:hlinkClick r:id="" action="ppaction://hlinkshowjump?jump=firstslide"/>
          </p:cNvPr>
          <p:cNvSpPr txBox="1">
            <a:spLocks noChangeArrowheads="1"/>
          </p:cNvSpPr>
          <p:nvPr/>
        </p:nvSpPr>
        <p:spPr bwMode="auto">
          <a:xfrm>
            <a:off x="7935913" y="1462088"/>
            <a:ext cx="13548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b="1">
                <a:latin typeface="幼圆" pitchFamily="49" charset="-122"/>
                <a:ea typeface="幼圆" pitchFamily="49" charset="-122"/>
              </a:rPr>
              <a:t>          </a:t>
            </a:r>
          </a:p>
          <a:p>
            <a:pPr eaLnBrk="1" hangingPunct="1"/>
            <a:r>
              <a:rPr lang="zh-CN" altLang="en-US" b="1">
                <a:latin typeface="幼圆" pitchFamily="49" charset="-122"/>
                <a:ea typeface="幼圆" pitchFamily="49" charset="-122"/>
              </a:rPr>
              <a:t>    </a:t>
            </a:r>
          </a:p>
          <a:p>
            <a:pPr eaLnBrk="1" hangingPunct="1"/>
            <a:r>
              <a:rPr lang="zh-CN" altLang="en-US" b="1">
                <a:latin typeface="幼圆" pitchFamily="49" charset="-122"/>
                <a:ea typeface="幼圆" pitchFamily="49" charset="-122"/>
              </a:rPr>
              <a:t>         </a:t>
            </a:r>
          </a:p>
        </p:txBody>
      </p:sp>
      <p:sp>
        <p:nvSpPr>
          <p:cNvPr id="34823" name="Rectangle 8"/>
          <p:cNvSpPr>
            <a:spLocks noChangeArrowheads="1"/>
          </p:cNvSpPr>
          <p:nvPr/>
        </p:nvSpPr>
        <p:spPr bwMode="auto">
          <a:xfrm>
            <a:off x="827088" y="1609725"/>
            <a:ext cx="5459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FF"/>
                </a:solidFill>
                <a:latin typeface="幼圆" pitchFamily="49" charset="-122"/>
                <a:ea typeface="幼圆" pitchFamily="49" charset="-122"/>
              </a:rPr>
              <a:t>共轴</a:t>
            </a:r>
            <a:r>
              <a:rPr lang="zh-CN" altLang="en-US" sz="2400" b="1" dirty="0">
                <a:solidFill>
                  <a:srgbClr val="0000FF"/>
                </a:solidFill>
                <a:latin typeface="幼圆" pitchFamily="49" charset="-122"/>
                <a:ea typeface="幼圆" pitchFamily="49" charset="-122"/>
              </a:rPr>
              <a:t>理想光学系统的基点和基面</a:t>
            </a:r>
            <a:endParaRPr lang="en-US" altLang="zh-CN" sz="2400" b="1" dirty="0">
              <a:solidFill>
                <a:srgbClr val="0000FF"/>
              </a:solidFill>
              <a:latin typeface="幼圆" pitchFamily="49" charset="-122"/>
              <a:ea typeface="幼圆" pitchFamily="49" charset="-122"/>
            </a:endParaRPr>
          </a:p>
        </p:txBody>
      </p:sp>
      <p:grpSp>
        <p:nvGrpSpPr>
          <p:cNvPr id="3" name="Group 12"/>
          <p:cNvGrpSpPr>
            <a:grpSpLocks/>
          </p:cNvGrpSpPr>
          <p:nvPr/>
        </p:nvGrpSpPr>
        <p:grpSpPr bwMode="auto">
          <a:xfrm>
            <a:off x="4500563" y="2357438"/>
            <a:ext cx="3384550" cy="1216026"/>
            <a:chOff x="2835" y="845"/>
            <a:chExt cx="2132" cy="766"/>
          </a:xfrm>
        </p:grpSpPr>
        <p:sp>
          <p:nvSpPr>
            <p:cNvPr id="34826" name="Rectangle 10"/>
            <p:cNvSpPr>
              <a:spLocks noChangeArrowheads="1"/>
            </p:cNvSpPr>
            <p:nvPr/>
          </p:nvSpPr>
          <p:spPr bwMode="auto">
            <a:xfrm>
              <a:off x="2835" y="845"/>
              <a:ext cx="15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zh-CN" altLang="en-US" b="1" dirty="0">
                  <a:solidFill>
                    <a:srgbClr val="FF0066"/>
                  </a:solidFill>
                  <a:latin typeface="幼圆" pitchFamily="49" charset="-122"/>
                  <a:ea typeface="幼圆" pitchFamily="49" charset="-122"/>
                </a:rPr>
                <a:t>（共轭）</a:t>
              </a:r>
            </a:p>
          </p:txBody>
        </p:sp>
        <p:sp>
          <p:nvSpPr>
            <p:cNvPr id="34827" name="Rectangle 11"/>
            <p:cNvSpPr>
              <a:spLocks noChangeArrowheads="1"/>
            </p:cNvSpPr>
            <p:nvPr/>
          </p:nvSpPr>
          <p:spPr bwMode="auto">
            <a:xfrm>
              <a:off x="2835" y="1117"/>
              <a:ext cx="2132"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spcAft>
                  <a:spcPct val="50000"/>
                </a:spcAft>
              </a:pPr>
              <a:r>
                <a:rPr lang="zh-CN" altLang="en-US" b="1" dirty="0">
                  <a:solidFill>
                    <a:srgbClr val="FF0066"/>
                  </a:solidFill>
                  <a:latin typeface="幼圆" pitchFamily="49" charset="-122"/>
                  <a:ea typeface="幼圆" pitchFamily="49" charset="-122"/>
                </a:rPr>
                <a:t>（共轭</a:t>
              </a:r>
              <a:r>
                <a:rPr lang="zh-CN" altLang="en-US" b="1" dirty="0" smtClean="0">
                  <a:solidFill>
                    <a:srgbClr val="FF0066"/>
                  </a:solidFill>
                  <a:latin typeface="幼圆" pitchFamily="49" charset="-122"/>
                  <a:ea typeface="幼圆" pitchFamily="49" charset="-122"/>
                </a:rPr>
                <a:t>）</a:t>
              </a:r>
              <a:endParaRPr lang="en-US" altLang="zh-CN" b="1" dirty="0" smtClean="0">
                <a:solidFill>
                  <a:srgbClr val="FF0066"/>
                </a:solidFill>
                <a:latin typeface="幼圆" pitchFamily="49" charset="-122"/>
                <a:ea typeface="幼圆" pitchFamily="49" charset="-122"/>
              </a:endParaRPr>
            </a:p>
            <a:p>
              <a:pPr marL="342900" indent="-342900">
                <a:spcAft>
                  <a:spcPct val="50000"/>
                </a:spcAft>
              </a:pPr>
              <a:r>
                <a:rPr lang="zh-CN" altLang="en-US" b="1" dirty="0" smtClean="0">
                  <a:solidFill>
                    <a:srgbClr val="FF0066"/>
                  </a:solidFill>
                  <a:latin typeface="幼圆" pitchFamily="49" charset="-122"/>
                  <a:ea typeface="幼圆" pitchFamily="49" charset="-122"/>
                </a:rPr>
                <a:t>（</a:t>
              </a:r>
              <a:r>
                <a:rPr lang="zh-CN" altLang="en-US" b="1" dirty="0">
                  <a:solidFill>
                    <a:srgbClr val="FF0066"/>
                  </a:solidFill>
                  <a:latin typeface="幼圆" pitchFamily="49" charset="-122"/>
                  <a:ea typeface="幼圆" pitchFamily="49" charset="-122"/>
                </a:rPr>
                <a:t>非共轭）</a:t>
              </a:r>
            </a:p>
          </p:txBody>
        </p:sp>
      </p:grpSp>
      <p:sp>
        <p:nvSpPr>
          <p:cNvPr id="34825" name="Rectangle 4"/>
          <p:cNvSpPr>
            <a:spLocks noGrp="1" noChangeArrowheads="1"/>
          </p:cNvSpPr>
          <p:nvPr>
            <p:ph type="title"/>
          </p:nvPr>
        </p:nvSpPr>
        <p:spPr>
          <a:xfrm>
            <a:off x="611560" y="692696"/>
            <a:ext cx="8305800" cy="512763"/>
          </a:xfrm>
        </p:spPr>
        <p:txBody>
          <a:bodyPr/>
          <a:lstStyle/>
          <a:p>
            <a:r>
              <a:rPr lang="zh-CN" altLang="en-US" sz="2800" kern="1200" dirty="0">
                <a:latin typeface="+mn-lt"/>
                <a:ea typeface="幼圆" pitchFamily="49" charset="-122"/>
              </a:rPr>
              <a:t>第二节  理想光学系统的基点和基面</a:t>
            </a:r>
          </a:p>
        </p:txBody>
      </p:sp>
      <p:sp>
        <p:nvSpPr>
          <p:cNvPr id="4" name="TextBox 3"/>
          <p:cNvSpPr txBox="1"/>
          <p:nvPr/>
        </p:nvSpPr>
        <p:spPr>
          <a:xfrm>
            <a:off x="2980414" y="5121736"/>
            <a:ext cx="727490" cy="369332"/>
          </a:xfrm>
          <a:prstGeom prst="rect">
            <a:avLst/>
          </a:prstGeom>
          <a:noFill/>
        </p:spPr>
        <p:txBody>
          <a:bodyPr wrap="square" rtlCol="0">
            <a:spAutoFit/>
          </a:bodyPr>
          <a:lstStyle/>
          <a:p>
            <a:r>
              <a:rPr lang="zh-CN" altLang="en-US" dirty="0" smtClean="0"/>
              <a:t>（</a:t>
            </a:r>
            <a:r>
              <a:rPr lang="en-US" altLang="zh-CN" i="1" dirty="0" smtClean="0"/>
              <a:t>J</a:t>
            </a:r>
            <a:r>
              <a:rPr lang="zh-CN" altLang="en-US" dirty="0" smtClean="0"/>
              <a:t>）</a:t>
            </a:r>
            <a:endParaRPr lang="zh-CN" altLang="en-US" dirty="0"/>
          </a:p>
        </p:txBody>
      </p:sp>
      <p:sp>
        <p:nvSpPr>
          <p:cNvPr id="15" name="TextBox 14"/>
          <p:cNvSpPr txBox="1"/>
          <p:nvPr/>
        </p:nvSpPr>
        <p:spPr>
          <a:xfrm>
            <a:off x="4500563" y="5121736"/>
            <a:ext cx="727490" cy="369332"/>
          </a:xfrm>
          <a:prstGeom prst="rect">
            <a:avLst/>
          </a:prstGeom>
          <a:noFill/>
        </p:spPr>
        <p:txBody>
          <a:bodyPr wrap="square" rtlCol="0">
            <a:spAutoFit/>
          </a:bodyPr>
          <a:lstStyle/>
          <a:p>
            <a:r>
              <a:rPr lang="zh-CN" altLang="en-US" dirty="0" smtClean="0"/>
              <a:t>（</a:t>
            </a:r>
            <a:r>
              <a:rPr lang="en-US" altLang="zh-CN" i="1" dirty="0" smtClean="0"/>
              <a:t>Jˊ</a:t>
            </a:r>
            <a:r>
              <a:rPr lang="zh-CN" altLang="en-US" dirty="0" smtClean="0"/>
              <a:t>）</a:t>
            </a:r>
            <a:endParaRPr lang="zh-CN" altLang="en-US" dirty="0"/>
          </a:p>
        </p:txBody>
      </p:sp>
    </p:spTree>
    <p:extLst>
      <p:ext uri="{BB962C8B-B14F-4D97-AF65-F5344CB8AC3E}">
        <p14:creationId xmlns:p14="http://schemas.microsoft.com/office/powerpoint/2010/main" val="3615320094"/>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ChangeArrowheads="1"/>
          </p:cNvSpPr>
          <p:nvPr/>
        </p:nvSpPr>
        <p:spPr bwMode="auto">
          <a:xfrm>
            <a:off x="1295636" y="686970"/>
            <a:ext cx="684076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800" b="1" dirty="0">
                <a:solidFill>
                  <a:schemeClr val="tx2"/>
                </a:solidFill>
                <a:effectLst>
                  <a:outerShdw blurRad="38100" dist="38100" dir="2700000" algn="tl">
                    <a:srgbClr val="C0C0C0"/>
                  </a:outerShdw>
                </a:effectLst>
                <a:latin typeface="+mn-lt"/>
                <a:ea typeface="幼圆" pitchFamily="49" charset="-122"/>
                <a:cs typeface="+mj-cs"/>
              </a:rPr>
              <a:t>四、实际光学系统的基点位置和焦距计算 </a:t>
            </a:r>
          </a:p>
        </p:txBody>
      </p:sp>
      <p:sp>
        <p:nvSpPr>
          <p:cNvPr id="9222" name="Rectangle 7"/>
          <p:cNvSpPr>
            <a:spLocks noChangeArrowheads="1"/>
          </p:cNvSpPr>
          <p:nvPr/>
        </p:nvSpPr>
        <p:spPr bwMode="auto">
          <a:xfrm>
            <a:off x="661988" y="1453977"/>
            <a:ext cx="4248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b="1" dirty="0">
                <a:solidFill>
                  <a:srgbClr val="FF0066"/>
                </a:solidFill>
                <a:latin typeface="幼圆" pitchFamily="49" charset="-122"/>
                <a:ea typeface="幼圆" pitchFamily="49" charset="-122"/>
              </a:rPr>
              <a:t>例：三片型照相物镜</a:t>
            </a:r>
          </a:p>
        </p:txBody>
      </p:sp>
      <p:sp>
        <p:nvSpPr>
          <p:cNvPr id="9223" name="Rectangle 8"/>
          <p:cNvSpPr>
            <a:spLocks noChangeArrowheads="1"/>
          </p:cNvSpPr>
          <p:nvPr/>
        </p:nvSpPr>
        <p:spPr bwMode="auto">
          <a:xfrm>
            <a:off x="678088" y="2161718"/>
            <a:ext cx="23293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altLang="zh-CN" sz="2400" b="1" dirty="0">
                <a:solidFill>
                  <a:srgbClr val="0000FF"/>
                </a:solidFill>
                <a:latin typeface="幼圆" pitchFamily="49" charset="-122"/>
                <a:ea typeface="幼圆" pitchFamily="49" charset="-122"/>
              </a:rPr>
              <a:t>1</a:t>
            </a:r>
            <a:r>
              <a:rPr lang="zh-CN" altLang="en-US" sz="2400" b="1" dirty="0">
                <a:solidFill>
                  <a:srgbClr val="0000FF"/>
                </a:solidFill>
                <a:latin typeface="幼圆" pitchFamily="49" charset="-122"/>
                <a:ea typeface="幼圆" pitchFamily="49" charset="-122"/>
              </a:rPr>
              <a:t>、结构参数：</a:t>
            </a:r>
          </a:p>
        </p:txBody>
      </p:sp>
      <p:pic>
        <p:nvPicPr>
          <p:cNvPr id="922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615904"/>
            <a:ext cx="4525963"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5" name="Group 22"/>
          <p:cNvGrpSpPr>
            <a:grpSpLocks/>
          </p:cNvGrpSpPr>
          <p:nvPr/>
        </p:nvGrpSpPr>
        <p:grpSpPr bwMode="auto">
          <a:xfrm>
            <a:off x="775372" y="3347244"/>
            <a:ext cx="3336926" cy="2178050"/>
            <a:chOff x="521" y="1990"/>
            <a:chExt cx="2102" cy="1372"/>
          </a:xfrm>
        </p:grpSpPr>
        <p:graphicFrame>
          <p:nvGraphicFramePr>
            <p:cNvPr id="9218" name="Object 3"/>
            <p:cNvGraphicFramePr>
              <a:graphicFrameLocks noChangeAspect="1"/>
            </p:cNvGraphicFramePr>
            <p:nvPr>
              <p:extLst>
                <p:ext uri="{D42A27DB-BD31-4B8C-83A1-F6EECF244321}">
                  <p14:modId xmlns:p14="http://schemas.microsoft.com/office/powerpoint/2010/main" val="236881785"/>
                </p:ext>
              </p:extLst>
            </p:nvPr>
          </p:nvGraphicFramePr>
          <p:xfrm>
            <a:off x="521" y="1990"/>
            <a:ext cx="635" cy="261"/>
          </p:xfrm>
          <a:graphic>
            <a:graphicData uri="http://schemas.openxmlformats.org/presentationml/2006/ole">
              <mc:AlternateContent xmlns:mc="http://schemas.openxmlformats.org/markup-compatibility/2006">
                <mc:Choice xmlns:v="urn:schemas-microsoft-com:vml" Requires="v">
                  <p:oleObj spid="_x0000_s170040" name="Equation" r:id="rId4" imgW="444240" imgH="177480" progId="Equation.DSMT4">
                    <p:embed/>
                  </p:oleObj>
                </mc:Choice>
                <mc:Fallback>
                  <p:oleObj name="Equation" r:id="rId4" imgW="444240" imgH="177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 y="1990"/>
                          <a:ext cx="635" cy="261"/>
                        </a:xfrm>
                        <a:prstGeom prst="rect">
                          <a:avLst/>
                        </a:prstGeom>
                        <a:solidFill>
                          <a:srgbClr val="FFFF00"/>
                        </a:solidFill>
                      </p:spPr>
                    </p:pic>
                  </p:oleObj>
                </mc:Fallback>
              </mc:AlternateContent>
            </a:graphicData>
          </a:graphic>
        </p:graphicFrame>
        <p:graphicFrame>
          <p:nvGraphicFramePr>
            <p:cNvPr id="9219" name="Object 4"/>
            <p:cNvGraphicFramePr>
              <a:graphicFrameLocks noChangeAspect="1"/>
            </p:cNvGraphicFramePr>
            <p:nvPr>
              <p:extLst>
                <p:ext uri="{D42A27DB-BD31-4B8C-83A1-F6EECF244321}">
                  <p14:modId xmlns:p14="http://schemas.microsoft.com/office/powerpoint/2010/main" val="2651446144"/>
                </p:ext>
              </p:extLst>
            </p:nvPr>
          </p:nvGraphicFramePr>
          <p:xfrm>
            <a:off x="1357" y="2014"/>
            <a:ext cx="632" cy="244"/>
          </p:xfrm>
          <a:graphic>
            <a:graphicData uri="http://schemas.openxmlformats.org/presentationml/2006/ole">
              <mc:AlternateContent xmlns:mc="http://schemas.openxmlformats.org/markup-compatibility/2006">
                <mc:Choice xmlns:v="urn:schemas-microsoft-com:vml" Requires="v">
                  <p:oleObj spid="_x0000_s170041" name="Equation" r:id="rId6" imgW="469800" imgH="177480" progId="Equation.DSMT4">
                    <p:embed/>
                  </p:oleObj>
                </mc:Choice>
                <mc:Fallback>
                  <p:oleObj name="Equation" r:id="rId6" imgW="469800" imgH="177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7" y="2014"/>
                          <a:ext cx="632" cy="244"/>
                        </a:xfrm>
                        <a:prstGeom prst="rect">
                          <a:avLst/>
                        </a:prstGeom>
                        <a:solidFill>
                          <a:srgbClr val="FFFF00"/>
                        </a:solidFill>
                      </p:spPr>
                    </p:pic>
                  </p:oleObj>
                </mc:Fallback>
              </mc:AlternateContent>
            </a:graphicData>
          </a:graphic>
        </p:graphicFrame>
        <p:graphicFrame>
          <p:nvGraphicFramePr>
            <p:cNvPr id="9220" name="Object 5"/>
            <p:cNvGraphicFramePr>
              <a:graphicFrameLocks noChangeAspect="1"/>
            </p:cNvGraphicFramePr>
            <p:nvPr>
              <p:extLst>
                <p:ext uri="{D42A27DB-BD31-4B8C-83A1-F6EECF244321}">
                  <p14:modId xmlns:p14="http://schemas.microsoft.com/office/powerpoint/2010/main" val="181310751"/>
                </p:ext>
              </p:extLst>
            </p:nvPr>
          </p:nvGraphicFramePr>
          <p:xfrm>
            <a:off x="2250" y="2042"/>
            <a:ext cx="187" cy="215"/>
          </p:xfrm>
          <a:graphic>
            <a:graphicData uri="http://schemas.openxmlformats.org/presentationml/2006/ole">
              <mc:AlternateContent xmlns:mc="http://schemas.openxmlformats.org/markup-compatibility/2006">
                <mc:Choice xmlns:v="urn:schemas-microsoft-com:vml" Requires="v">
                  <p:oleObj spid="_x0000_s170042" name="Equation" r:id="rId8" imgW="126835" imgH="139518" progId="Equation.DSMT4">
                    <p:embed/>
                  </p:oleObj>
                </mc:Choice>
                <mc:Fallback>
                  <p:oleObj name="Equation" r:id="rId8" imgW="126835" imgH="139518"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0" y="2042"/>
                          <a:ext cx="187" cy="215"/>
                        </a:xfrm>
                        <a:prstGeom prst="rect">
                          <a:avLst/>
                        </a:prstGeom>
                        <a:solidFill>
                          <a:srgbClr val="FFFF00"/>
                        </a:solidFill>
                      </p:spPr>
                    </p:pic>
                  </p:oleObj>
                </mc:Fallback>
              </mc:AlternateContent>
            </a:graphicData>
          </a:graphic>
        </p:graphicFrame>
        <p:sp>
          <p:nvSpPr>
            <p:cNvPr id="9228" name="Rectangle 17"/>
            <p:cNvSpPr>
              <a:spLocks noChangeArrowheads="1"/>
            </p:cNvSpPr>
            <p:nvPr/>
          </p:nvSpPr>
          <p:spPr bwMode="auto">
            <a:xfrm>
              <a:off x="521" y="2257"/>
              <a:ext cx="632"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en-US" altLang="zh-CN" b="1">
                  <a:latin typeface="幼圆" pitchFamily="49" charset="-122"/>
                  <a:ea typeface="幼圆" pitchFamily="49" charset="-122"/>
                  <a:cs typeface="Times New Roman" pitchFamily="18" charset="0"/>
                </a:rPr>
                <a:t>26.67</a:t>
              </a:r>
            </a:p>
            <a:p>
              <a:pPr marL="342900" indent="-342900"/>
              <a:r>
                <a:rPr lang="en-US" altLang="zh-CN" b="1">
                  <a:latin typeface="幼圆" pitchFamily="49" charset="-122"/>
                  <a:ea typeface="幼圆" pitchFamily="49" charset="-122"/>
                  <a:cs typeface="Times New Roman" pitchFamily="18" charset="0"/>
                </a:rPr>
                <a:t>189.67</a:t>
              </a:r>
            </a:p>
            <a:p>
              <a:pPr marL="342900" indent="-342900"/>
              <a:r>
                <a:rPr lang="en-US" altLang="zh-CN" b="1">
                  <a:latin typeface="幼圆" pitchFamily="49" charset="-122"/>
                  <a:ea typeface="幼圆" pitchFamily="49" charset="-122"/>
                  <a:cs typeface="Times New Roman" pitchFamily="18" charset="0"/>
                </a:rPr>
                <a:t>-49.66</a:t>
              </a:r>
            </a:p>
            <a:p>
              <a:pPr marL="342900" indent="-342900"/>
              <a:r>
                <a:rPr lang="en-US" altLang="zh-CN" b="1">
                  <a:latin typeface="幼圆" pitchFamily="49" charset="-122"/>
                  <a:ea typeface="幼圆" pitchFamily="49" charset="-122"/>
                  <a:cs typeface="Times New Roman" pitchFamily="18" charset="0"/>
                </a:rPr>
                <a:t>25.47 </a:t>
              </a:r>
            </a:p>
            <a:p>
              <a:pPr marL="342900" indent="-342900"/>
              <a:r>
                <a:rPr lang="en-US" altLang="zh-CN" b="1">
                  <a:latin typeface="幼圆" pitchFamily="49" charset="-122"/>
                  <a:ea typeface="幼圆" pitchFamily="49" charset="-122"/>
                  <a:cs typeface="Times New Roman" pitchFamily="18" charset="0"/>
                </a:rPr>
                <a:t>72.11</a:t>
              </a:r>
            </a:p>
            <a:p>
              <a:pPr marL="342900" indent="-342900"/>
              <a:r>
                <a:rPr lang="en-US" altLang="zh-CN" b="1">
                  <a:latin typeface="幼圆" pitchFamily="49" charset="-122"/>
                  <a:ea typeface="幼圆" pitchFamily="49" charset="-122"/>
                  <a:cs typeface="Times New Roman" pitchFamily="18" charset="0"/>
                </a:rPr>
                <a:t>-35.00 </a:t>
              </a:r>
              <a:endParaRPr lang="zh-CN" altLang="en-US" b="1">
                <a:latin typeface="幼圆" pitchFamily="49" charset="-122"/>
                <a:ea typeface="幼圆" pitchFamily="49" charset="-122"/>
                <a:cs typeface="Times New Roman" pitchFamily="18" charset="0"/>
              </a:endParaRPr>
            </a:p>
          </p:txBody>
        </p:sp>
        <p:sp>
          <p:nvSpPr>
            <p:cNvPr id="9229" name="Rectangle 18"/>
            <p:cNvSpPr>
              <a:spLocks noChangeArrowheads="1"/>
            </p:cNvSpPr>
            <p:nvPr/>
          </p:nvSpPr>
          <p:spPr bwMode="auto">
            <a:xfrm>
              <a:off x="1419" y="2404"/>
              <a:ext cx="508"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en-US" altLang="zh-CN" b="1">
                  <a:latin typeface="幼圆" pitchFamily="49" charset="-122"/>
                  <a:ea typeface="幼圆" pitchFamily="49" charset="-122"/>
                  <a:cs typeface="Times New Roman" pitchFamily="18" charset="0"/>
                </a:rPr>
                <a:t>5.20</a:t>
              </a:r>
            </a:p>
            <a:p>
              <a:pPr marL="342900" indent="-342900"/>
              <a:r>
                <a:rPr lang="en-US" altLang="zh-CN" b="1">
                  <a:latin typeface="幼圆" pitchFamily="49" charset="-122"/>
                  <a:ea typeface="幼圆" pitchFamily="49" charset="-122"/>
                  <a:cs typeface="Times New Roman" pitchFamily="18" charset="0"/>
                </a:rPr>
                <a:t>7.95</a:t>
              </a:r>
            </a:p>
            <a:p>
              <a:pPr marL="342900" indent="-342900"/>
              <a:r>
                <a:rPr lang="en-US" altLang="zh-CN" b="1">
                  <a:latin typeface="幼圆" pitchFamily="49" charset="-122"/>
                  <a:ea typeface="幼圆" pitchFamily="49" charset="-122"/>
                  <a:cs typeface="Times New Roman" pitchFamily="18" charset="0"/>
                </a:rPr>
                <a:t>1.6 </a:t>
              </a:r>
            </a:p>
            <a:p>
              <a:pPr marL="342900" indent="-342900"/>
              <a:r>
                <a:rPr lang="en-US" altLang="zh-CN" b="1">
                  <a:latin typeface="幼圆" pitchFamily="49" charset="-122"/>
                  <a:ea typeface="幼圆" pitchFamily="49" charset="-122"/>
                  <a:cs typeface="Times New Roman" pitchFamily="18" charset="0"/>
                </a:rPr>
                <a:t>6.7 </a:t>
              </a:r>
            </a:p>
            <a:p>
              <a:pPr marL="342900" indent="-342900"/>
              <a:r>
                <a:rPr lang="en-US" altLang="zh-CN" b="1">
                  <a:latin typeface="幼圆" pitchFamily="49" charset="-122"/>
                  <a:ea typeface="幼圆" pitchFamily="49" charset="-122"/>
                  <a:cs typeface="Times New Roman" pitchFamily="18" charset="0"/>
                </a:rPr>
                <a:t>2.8</a:t>
              </a:r>
              <a:endParaRPr lang="zh-CN" altLang="en-US" b="1">
                <a:latin typeface="幼圆" pitchFamily="49" charset="-122"/>
                <a:ea typeface="幼圆" pitchFamily="49" charset="-122"/>
                <a:cs typeface="Times New Roman" pitchFamily="18" charset="0"/>
              </a:endParaRPr>
            </a:p>
          </p:txBody>
        </p:sp>
        <p:sp>
          <p:nvSpPr>
            <p:cNvPr id="9230" name="Rectangle 19"/>
            <p:cNvSpPr>
              <a:spLocks noChangeArrowheads="1"/>
            </p:cNvSpPr>
            <p:nvPr/>
          </p:nvSpPr>
          <p:spPr bwMode="auto">
            <a:xfrm>
              <a:off x="2064" y="2387"/>
              <a:ext cx="559"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en-US" altLang="zh-CN" b="1" dirty="0">
                  <a:latin typeface="幼圆" pitchFamily="49" charset="-122"/>
                  <a:ea typeface="幼圆" pitchFamily="49" charset="-122"/>
                  <a:cs typeface="Times New Roman" pitchFamily="18" charset="0"/>
                </a:rPr>
                <a:t>1.6140</a:t>
              </a:r>
            </a:p>
            <a:p>
              <a:pPr marL="342900" indent="-342900"/>
              <a:endParaRPr lang="en-US" altLang="zh-CN" b="1" dirty="0">
                <a:latin typeface="幼圆" pitchFamily="49" charset="-122"/>
                <a:ea typeface="幼圆" pitchFamily="49" charset="-122"/>
                <a:cs typeface="Times New Roman" pitchFamily="18" charset="0"/>
              </a:endParaRPr>
            </a:p>
            <a:p>
              <a:pPr marL="342900" indent="-342900"/>
              <a:r>
                <a:rPr lang="en-US" altLang="zh-CN" b="1" dirty="0">
                  <a:latin typeface="幼圆" pitchFamily="49" charset="-122"/>
                  <a:ea typeface="幼圆" pitchFamily="49" charset="-122"/>
                  <a:cs typeface="Times New Roman" pitchFamily="18" charset="0"/>
                </a:rPr>
                <a:t>1.6475</a:t>
              </a:r>
            </a:p>
            <a:p>
              <a:pPr marL="342900" indent="-342900"/>
              <a:endParaRPr lang="en-US" altLang="zh-CN" b="1" dirty="0">
                <a:latin typeface="幼圆" pitchFamily="49" charset="-122"/>
                <a:ea typeface="幼圆" pitchFamily="49" charset="-122"/>
                <a:cs typeface="Times New Roman" pitchFamily="18" charset="0"/>
              </a:endParaRPr>
            </a:p>
            <a:p>
              <a:pPr marL="342900" indent="-342900"/>
              <a:r>
                <a:rPr lang="en-US" altLang="zh-CN" b="1" dirty="0">
                  <a:latin typeface="幼圆" pitchFamily="49" charset="-122"/>
                  <a:ea typeface="幼圆" pitchFamily="49" charset="-122"/>
                  <a:cs typeface="Times New Roman" pitchFamily="18" charset="0"/>
                </a:rPr>
                <a:t>1.6140</a:t>
              </a:r>
              <a:endParaRPr lang="zh-CN" altLang="en-US" b="1" dirty="0">
                <a:latin typeface="幼圆" pitchFamily="49" charset="-122"/>
                <a:ea typeface="幼圆" pitchFamily="49" charset="-122"/>
                <a:cs typeface="Times New Roman" pitchFamily="18" charset="0"/>
              </a:endParaRPr>
            </a:p>
          </p:txBody>
        </p:sp>
      </p:grpSp>
      <p:sp>
        <p:nvSpPr>
          <p:cNvPr id="9226" name="Rectangle 23"/>
          <p:cNvSpPr>
            <a:spLocks noChangeArrowheads="1"/>
          </p:cNvSpPr>
          <p:nvPr/>
        </p:nvSpPr>
        <p:spPr bwMode="auto">
          <a:xfrm>
            <a:off x="4506869" y="5238750"/>
            <a:ext cx="4176464" cy="10156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lnSpc>
                <a:spcPct val="150000"/>
              </a:lnSpc>
            </a:pPr>
            <a:r>
              <a:rPr lang="zh-CN" altLang="en-US" sz="2000" b="1" dirty="0">
                <a:solidFill>
                  <a:srgbClr val="FF0066"/>
                </a:solidFill>
                <a:latin typeface="幼圆" pitchFamily="49" charset="-122"/>
                <a:ea typeface="幼圆" pitchFamily="49" charset="-122"/>
              </a:rPr>
              <a:t>方法：在近轴区追</a:t>
            </a:r>
            <a:r>
              <a:rPr lang="zh-CN" altLang="en-US" sz="2000" b="1" dirty="0" smtClean="0">
                <a:solidFill>
                  <a:srgbClr val="FF0066"/>
                </a:solidFill>
                <a:latin typeface="幼圆" pitchFamily="49" charset="-122"/>
                <a:ea typeface="幼圆" pitchFamily="49" charset="-122"/>
              </a:rPr>
              <a:t>迹；</a:t>
            </a:r>
            <a:endParaRPr lang="en-US" altLang="zh-CN" sz="2000" b="1" dirty="0" smtClean="0">
              <a:solidFill>
                <a:srgbClr val="FF0066"/>
              </a:solidFill>
              <a:latin typeface="幼圆" pitchFamily="49" charset="-122"/>
              <a:ea typeface="幼圆" pitchFamily="49" charset="-122"/>
            </a:endParaRPr>
          </a:p>
          <a:p>
            <a:pPr marL="342900" indent="-342900">
              <a:lnSpc>
                <a:spcPct val="150000"/>
              </a:lnSpc>
            </a:pPr>
            <a:r>
              <a:rPr lang="zh-CN" altLang="en-US" sz="2000" b="1" dirty="0" smtClean="0">
                <a:solidFill>
                  <a:srgbClr val="FF0066"/>
                </a:solidFill>
                <a:latin typeface="幼圆" pitchFamily="49" charset="-122"/>
                <a:ea typeface="幼圆" pitchFamily="49" charset="-122"/>
              </a:rPr>
              <a:t>      平行</a:t>
            </a:r>
            <a:r>
              <a:rPr lang="zh-CN" altLang="en-US" sz="2000" b="1" dirty="0">
                <a:solidFill>
                  <a:srgbClr val="FF0066"/>
                </a:solidFill>
                <a:latin typeface="幼圆" pitchFamily="49" charset="-122"/>
                <a:ea typeface="幼圆" pitchFamily="49" charset="-122"/>
              </a:rPr>
              <a:t>于光轴的光线。</a:t>
            </a:r>
            <a:endParaRPr lang="en-US" altLang="zh-CN" sz="2000" b="1" dirty="0">
              <a:solidFill>
                <a:srgbClr val="FF0066"/>
              </a:solidFill>
              <a:latin typeface="幼圆" pitchFamily="49" charset="-122"/>
              <a:ea typeface="幼圆" pitchFamily="49" charset="-122"/>
            </a:endParaRPr>
          </a:p>
        </p:txBody>
      </p:sp>
    </p:spTree>
    <p:extLst>
      <p:ext uri="{BB962C8B-B14F-4D97-AF65-F5344CB8AC3E}">
        <p14:creationId xmlns:p14="http://schemas.microsoft.com/office/powerpoint/2010/main" val="3358040751"/>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问题的提出</a:t>
            </a:r>
            <a:r>
              <a:rPr lang="en-US" altLang="zh-CN" dirty="0">
                <a:latin typeface="幼圆" pitchFamily="49" charset="-122"/>
                <a:ea typeface="幼圆" pitchFamily="49" charset="-122"/>
              </a:rPr>
              <a:t>:</a:t>
            </a:r>
            <a:endParaRPr lang="zh-CN" altLang="en-US" dirty="0">
              <a:latin typeface="幼圆" pitchFamily="49" charset="-122"/>
              <a:ea typeface="幼圆" pitchFamily="49" charset="-122"/>
            </a:endParaRPr>
          </a:p>
        </p:txBody>
      </p:sp>
      <p:sp>
        <p:nvSpPr>
          <p:cNvPr id="5" name="Rectangle 2"/>
          <p:cNvSpPr txBox="1">
            <a:spLocks noChangeArrowheads="1"/>
          </p:cNvSpPr>
          <p:nvPr/>
        </p:nvSpPr>
        <p:spPr bwMode="auto">
          <a:xfrm>
            <a:off x="323528" y="1528624"/>
            <a:ext cx="867696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90000"/>
              <a:buFont typeface="Wingdings" pitchFamily="2" charset="2"/>
              <a:buBlip>
                <a:blip r:embed="rId2"/>
              </a:buBli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Ø"/>
              <a:defRPr sz="2400" b="1">
                <a:solidFill>
                  <a:schemeClr val="tx1"/>
                </a:solidFill>
                <a:latin typeface="+mn-lt"/>
                <a:ea typeface="+mn-ea"/>
              </a:defRPr>
            </a:lvl2pPr>
            <a:lvl3pPr marL="1143000" indent="-228600" algn="l" rtl="0" fontAlgn="base">
              <a:spcBef>
                <a:spcPct val="20000"/>
              </a:spcBef>
              <a:spcAft>
                <a:spcPct val="0"/>
              </a:spcAft>
              <a:buClr>
                <a:schemeClr val="accent2"/>
              </a:buClr>
              <a:buSzPct val="90000"/>
              <a:buFont typeface="Wingdings" pitchFamily="2" charset="2"/>
              <a:buBlip>
                <a:blip r:embed="rId3"/>
              </a:buBlip>
              <a:defRPr sz="2000" b="1">
                <a:solidFill>
                  <a:schemeClr val="tx1"/>
                </a:solidFill>
                <a:latin typeface="+mn-lt"/>
                <a:ea typeface="+mn-ea"/>
              </a:defRPr>
            </a:lvl3pPr>
            <a:lvl4pPr marL="1600200" indent="-228600" algn="l" rtl="0" fontAlgn="base">
              <a:spcBef>
                <a:spcPct val="20000"/>
              </a:spcBef>
              <a:spcAft>
                <a:spcPct val="0"/>
              </a:spcAft>
              <a:buBlip>
                <a:blip r:embed="rId4"/>
              </a:buBlip>
              <a:defRPr b="1">
                <a:solidFill>
                  <a:schemeClr val="tx1"/>
                </a:solidFill>
                <a:latin typeface="+mn-lt"/>
                <a:ea typeface="+mn-ea"/>
              </a:defRPr>
            </a:lvl4pPr>
            <a:lvl5pPr marL="2057400" indent="-228600" algn="l" rtl="0" fontAlgn="base">
              <a:spcBef>
                <a:spcPct val="20000"/>
              </a:spcBef>
              <a:spcAft>
                <a:spcPct val="0"/>
              </a:spcAft>
              <a:buClr>
                <a:schemeClr val="folHlink"/>
              </a:buClr>
              <a:buFont typeface="Wingdings" pitchFamily="2" charset="2"/>
              <a:buBlip>
                <a:blip r:embed="rId5"/>
              </a:buBlip>
              <a:defRPr sz="1600" b="1">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Blip>
                <a:blip r:embed="rId5"/>
              </a:buBlip>
              <a:defRPr sz="1600" b="1">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Blip>
                <a:blip r:embed="rId5"/>
              </a:buBlip>
              <a:defRPr sz="1600" b="1">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Blip>
                <a:blip r:embed="rId5"/>
              </a:buBlip>
              <a:defRPr sz="1600" b="1">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Blip>
                <a:blip r:embed="rId5"/>
              </a:buBlip>
              <a:defRPr sz="1600" b="1">
                <a:solidFill>
                  <a:schemeClr val="tx1"/>
                </a:solidFill>
                <a:latin typeface="+mn-lt"/>
                <a:ea typeface="+mn-ea"/>
              </a:defRPr>
            </a:lvl9pPr>
          </a:lstStyle>
          <a:p>
            <a:pPr marL="609600" indent="-609600">
              <a:lnSpc>
                <a:spcPct val="150000"/>
              </a:lnSpc>
              <a:spcBef>
                <a:spcPts val="600"/>
              </a:spcBef>
              <a:buFont typeface="Wingdings" pitchFamily="2" charset="2"/>
              <a:buAutoNum type="arabicPeriod"/>
            </a:pPr>
            <a:r>
              <a:rPr lang="zh-CN" altLang="en-US" sz="2600" dirty="0">
                <a:solidFill>
                  <a:srgbClr val="0A00C8"/>
                </a:solidFill>
                <a:latin typeface="幼圆" pitchFamily="49" charset="-122"/>
                <a:ea typeface="幼圆" pitchFamily="49" charset="-122"/>
              </a:rPr>
              <a:t>实际光学系统宽光束成像时，一般为不完善像；</a:t>
            </a:r>
          </a:p>
          <a:p>
            <a:pPr marL="609600" indent="-609600">
              <a:lnSpc>
                <a:spcPct val="150000"/>
              </a:lnSpc>
              <a:spcBef>
                <a:spcPts val="600"/>
              </a:spcBef>
              <a:buFont typeface="Wingdings" pitchFamily="2" charset="2"/>
              <a:buAutoNum type="arabicPeriod"/>
            </a:pPr>
            <a:r>
              <a:rPr lang="zh-CN" altLang="en-US" sz="2600" dirty="0">
                <a:solidFill>
                  <a:srgbClr val="0A00C8"/>
                </a:solidFill>
                <a:latin typeface="幼圆" pitchFamily="49" charset="-122"/>
                <a:ea typeface="幼圆" pitchFamily="49" charset="-122"/>
              </a:rPr>
              <a:t>只有在近轴区成完善像，但由于光能太少，并无实际意义。</a:t>
            </a:r>
          </a:p>
          <a:p>
            <a:pPr marL="609600" indent="-609600">
              <a:lnSpc>
                <a:spcPct val="150000"/>
              </a:lnSpc>
              <a:spcBef>
                <a:spcPts val="600"/>
              </a:spcBef>
              <a:buFont typeface="Wingdings" pitchFamily="2" charset="2"/>
              <a:buAutoNum type="arabicPeriod"/>
            </a:pPr>
            <a:r>
              <a:rPr lang="zh-CN" altLang="en-US" sz="2600" dirty="0">
                <a:solidFill>
                  <a:srgbClr val="0A00C8"/>
                </a:solidFill>
                <a:latin typeface="幼圆" pitchFamily="49" charset="-122"/>
                <a:ea typeface="幼圆" pitchFamily="49" charset="-122"/>
              </a:rPr>
              <a:t>问题：如何衡量所设计光学系统的好坏</a:t>
            </a:r>
            <a:r>
              <a:rPr lang="zh-CN" altLang="en-US" sz="2600" dirty="0" smtClean="0">
                <a:solidFill>
                  <a:srgbClr val="0A00C8"/>
                </a:solidFill>
                <a:latin typeface="幼圆" pitchFamily="49" charset="-122"/>
                <a:ea typeface="幼圆" pitchFamily="49" charset="-122"/>
              </a:rPr>
              <a:t>？</a:t>
            </a:r>
            <a:endParaRPr lang="zh-CN" altLang="en-US" sz="2600" dirty="0">
              <a:solidFill>
                <a:srgbClr val="0A00C8"/>
              </a:solidFill>
              <a:latin typeface="幼圆" pitchFamily="49" charset="-122"/>
              <a:ea typeface="幼圆" pitchFamily="49" charset="-122"/>
            </a:endParaRPr>
          </a:p>
        </p:txBody>
      </p:sp>
      <p:sp>
        <p:nvSpPr>
          <p:cNvPr id="6" name="矩形 5"/>
          <p:cNvSpPr/>
          <p:nvPr/>
        </p:nvSpPr>
        <p:spPr>
          <a:xfrm>
            <a:off x="330685" y="4284700"/>
            <a:ext cx="8460940" cy="520848"/>
          </a:xfrm>
          <a:prstGeom prst="rect">
            <a:avLst/>
          </a:prstGeom>
        </p:spPr>
        <p:txBody>
          <a:bodyPr wrap="square">
            <a:spAutoFit/>
          </a:bodyPr>
          <a:lstStyle/>
          <a:p>
            <a:pPr marL="609600" indent="-609600">
              <a:lnSpc>
                <a:spcPct val="150000"/>
              </a:lnSpc>
              <a:spcBef>
                <a:spcPts val="600"/>
              </a:spcBef>
              <a:buFont typeface="Wingdings" pitchFamily="2" charset="2"/>
              <a:buNone/>
            </a:pPr>
            <a:r>
              <a:rPr lang="zh-CN" altLang="en-US" sz="2200" dirty="0">
                <a:solidFill>
                  <a:srgbClr val="008000"/>
                </a:solidFill>
                <a:effectLst>
                  <a:outerShdw blurRad="38100" dist="38100" dir="2700000" algn="tl">
                    <a:srgbClr val="C0C0C0"/>
                  </a:outerShdw>
                </a:effectLst>
                <a:latin typeface="幼圆" pitchFamily="49" charset="-122"/>
                <a:ea typeface="幼圆" pitchFamily="49" charset="-122"/>
              </a:rPr>
              <a:t>例如：不同照相机的镜头，成像质量不同。如何进行好与坏的判断</a:t>
            </a:r>
            <a:r>
              <a:rPr lang="zh-CN" altLang="en-US" sz="2200" dirty="0" smtClean="0">
                <a:solidFill>
                  <a:srgbClr val="008000"/>
                </a:solidFill>
                <a:effectLst>
                  <a:outerShdw blurRad="38100" dist="38100" dir="2700000" algn="tl">
                    <a:srgbClr val="C0C0C0"/>
                  </a:outerShdw>
                </a:effectLst>
                <a:latin typeface="幼圆" pitchFamily="49" charset="-122"/>
                <a:ea typeface="幼圆" pitchFamily="49" charset="-122"/>
              </a:rPr>
              <a:t>？</a:t>
            </a:r>
            <a:endParaRPr lang="zh-CN" altLang="en-US" sz="2200" dirty="0">
              <a:solidFill>
                <a:srgbClr val="008000"/>
              </a:solidFill>
              <a:effectLst>
                <a:outerShdw blurRad="38100" dist="38100" dir="2700000" algn="tl">
                  <a:srgbClr val="C0C0C0"/>
                </a:outerShdw>
              </a:effectLst>
              <a:latin typeface="幼圆" pitchFamily="49" charset="-122"/>
              <a:ea typeface="幼圆" pitchFamily="49" charset="-122"/>
            </a:endParaRPr>
          </a:p>
        </p:txBody>
      </p:sp>
      <p:sp>
        <p:nvSpPr>
          <p:cNvPr id="7" name="矩形 6"/>
          <p:cNvSpPr/>
          <p:nvPr/>
        </p:nvSpPr>
        <p:spPr>
          <a:xfrm>
            <a:off x="1881398" y="5337212"/>
            <a:ext cx="5952270" cy="58477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en-US" sz="3200" b="1" dirty="0" smtClean="0">
                <a:solidFill>
                  <a:srgbClr val="0A00C8"/>
                </a:solidFill>
                <a:latin typeface="方正姚体" pitchFamily="2" charset="-122"/>
                <a:ea typeface="方正姚体" pitchFamily="2" charset="-122"/>
              </a:rPr>
              <a:t>与</a:t>
            </a:r>
            <a:r>
              <a:rPr lang="zh-CN" altLang="en-US" sz="3200" b="1" dirty="0">
                <a:solidFill>
                  <a:schemeClr val="accent6"/>
                </a:solidFill>
                <a:latin typeface="方正姚体" pitchFamily="2" charset="-122"/>
                <a:ea typeface="方正姚体" pitchFamily="2" charset="-122"/>
              </a:rPr>
              <a:t>理想光学系统</a:t>
            </a:r>
            <a:r>
              <a:rPr lang="zh-CN" altLang="en-US" sz="3200" b="1" dirty="0">
                <a:solidFill>
                  <a:srgbClr val="0A00C8"/>
                </a:solidFill>
                <a:latin typeface="方正姚体" pitchFamily="2" charset="-122"/>
                <a:ea typeface="方正姚体" pitchFamily="2" charset="-122"/>
              </a:rPr>
              <a:t>成像</a:t>
            </a:r>
            <a:r>
              <a:rPr lang="zh-CN" altLang="en-US" sz="3200" b="1" dirty="0" smtClean="0">
                <a:solidFill>
                  <a:srgbClr val="0A00C8"/>
                </a:solidFill>
                <a:latin typeface="方正姚体" pitchFamily="2" charset="-122"/>
                <a:ea typeface="方正姚体" pitchFamily="2" charset="-122"/>
              </a:rPr>
              <a:t>质量</a:t>
            </a:r>
            <a:r>
              <a:rPr lang="zh-CN" altLang="en-US" sz="3200" b="1" dirty="0" smtClean="0">
                <a:solidFill>
                  <a:schemeClr val="accent6"/>
                </a:solidFill>
                <a:latin typeface="方正姚体" pitchFamily="2" charset="-122"/>
                <a:ea typeface="方正姚体" pitchFamily="2" charset="-122"/>
              </a:rPr>
              <a:t>相比较</a:t>
            </a:r>
            <a:endParaRPr lang="zh-CN" altLang="en-US" sz="3200" b="1" dirty="0">
              <a:solidFill>
                <a:schemeClr val="accent6"/>
              </a:solidFill>
              <a:latin typeface="方正姚体" pitchFamily="2" charset="-122"/>
              <a:ea typeface="方正姚体" pitchFamily="2" charset="-122"/>
            </a:endParaRPr>
          </a:p>
        </p:txBody>
      </p:sp>
    </p:spTree>
    <p:extLst>
      <p:ext uri="{BB962C8B-B14F-4D97-AF65-F5344CB8AC3E}">
        <p14:creationId xmlns:p14="http://schemas.microsoft.com/office/powerpoint/2010/main" val="2077053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562" y="2203105"/>
            <a:ext cx="452437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Rectangle 3"/>
          <p:cNvSpPr>
            <a:spLocks noChangeArrowheads="1"/>
          </p:cNvSpPr>
          <p:nvPr/>
        </p:nvSpPr>
        <p:spPr bwMode="auto">
          <a:xfrm>
            <a:off x="785813" y="1427767"/>
            <a:ext cx="5929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b="1" dirty="0">
                <a:solidFill>
                  <a:srgbClr val="0000FF"/>
                </a:solidFill>
                <a:latin typeface="幼圆" pitchFamily="49" charset="-122"/>
                <a:ea typeface="幼圆" pitchFamily="49" charset="-122"/>
              </a:rPr>
              <a:t>2</a:t>
            </a:r>
            <a:r>
              <a:rPr lang="zh-CN" altLang="en-US" sz="2400" b="1" dirty="0">
                <a:solidFill>
                  <a:srgbClr val="0000FF"/>
                </a:solidFill>
                <a:latin typeface="幼圆" pitchFamily="49" charset="-122"/>
                <a:ea typeface="幼圆" pitchFamily="49" charset="-122"/>
              </a:rPr>
              <a:t>、求物镜像方焦距、像方焦点、像方主点</a:t>
            </a:r>
          </a:p>
        </p:txBody>
      </p:sp>
      <p:sp>
        <p:nvSpPr>
          <p:cNvPr id="10255" name="Rectangle 4"/>
          <p:cNvSpPr>
            <a:spLocks noChangeArrowheads="1"/>
          </p:cNvSpPr>
          <p:nvPr/>
        </p:nvSpPr>
        <p:spPr bwMode="auto">
          <a:xfrm>
            <a:off x="896938" y="3857625"/>
            <a:ext cx="39608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smtClean="0">
                <a:solidFill>
                  <a:srgbClr val="FF0066"/>
                </a:solidFill>
                <a:latin typeface="幼圆" pitchFamily="49" charset="-122"/>
                <a:ea typeface="幼圆" pitchFamily="49" charset="-122"/>
              </a:rPr>
              <a:t>★ </a:t>
            </a:r>
            <a:r>
              <a:rPr lang="zh-CN" altLang="en-US" sz="2000" dirty="0" smtClean="0">
                <a:latin typeface="幼圆" pitchFamily="49" charset="-122"/>
                <a:ea typeface="幼圆" pitchFamily="49" charset="-122"/>
              </a:rPr>
              <a:t>起始</a:t>
            </a:r>
            <a:r>
              <a:rPr lang="zh-CN" altLang="en-US" sz="2000" dirty="0">
                <a:latin typeface="幼圆" pitchFamily="49" charset="-122"/>
                <a:ea typeface="幼圆" pitchFamily="49" charset="-122"/>
              </a:rPr>
              <a:t>坐标</a:t>
            </a:r>
          </a:p>
        </p:txBody>
      </p:sp>
      <p:graphicFrame>
        <p:nvGraphicFramePr>
          <p:cNvPr id="10249" name="Object 5"/>
          <p:cNvGraphicFramePr>
            <a:graphicFrameLocks noChangeAspect="1"/>
          </p:cNvGraphicFramePr>
          <p:nvPr>
            <p:extLst>
              <p:ext uri="{D42A27DB-BD31-4B8C-83A1-F6EECF244321}">
                <p14:modId xmlns:p14="http://schemas.microsoft.com/office/powerpoint/2010/main" val="2882257339"/>
              </p:ext>
            </p:extLst>
          </p:nvPr>
        </p:nvGraphicFramePr>
        <p:xfrm>
          <a:off x="2586039" y="3857625"/>
          <a:ext cx="977850" cy="427038"/>
        </p:xfrm>
        <a:graphic>
          <a:graphicData uri="http://schemas.openxmlformats.org/presentationml/2006/ole">
            <mc:AlternateContent xmlns:mc="http://schemas.openxmlformats.org/markup-compatibility/2006">
              <mc:Choice xmlns:v="urn:schemas-microsoft-com:vml" Requires="v">
                <p:oleObj spid="_x0000_s171208" name="Equation" r:id="rId4" imgW="482391" imgH="228501" progId="Equation.DSMT4">
                  <p:embed/>
                </p:oleObj>
              </mc:Choice>
              <mc:Fallback>
                <p:oleObj name="Equation" r:id="rId4" imgW="482391"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6039" y="3857625"/>
                        <a:ext cx="977850" cy="427038"/>
                      </a:xfrm>
                      <a:prstGeom prst="rect">
                        <a:avLst/>
                      </a:prstGeom>
                      <a:solidFill>
                        <a:schemeClr val="accent1">
                          <a:lumMod val="20000"/>
                          <a:lumOff val="80000"/>
                        </a:schemeClr>
                      </a:solidFill>
                    </p:spPr>
                  </p:pic>
                </p:oleObj>
              </mc:Fallback>
            </mc:AlternateContent>
          </a:graphicData>
        </a:graphic>
      </p:graphicFrame>
      <p:graphicFrame>
        <p:nvGraphicFramePr>
          <p:cNvPr id="10250" name="Object 6"/>
          <p:cNvGraphicFramePr>
            <a:graphicFrameLocks noChangeAspect="1"/>
          </p:cNvGraphicFramePr>
          <p:nvPr>
            <p:extLst>
              <p:ext uri="{D42A27DB-BD31-4B8C-83A1-F6EECF244321}">
                <p14:modId xmlns:p14="http://schemas.microsoft.com/office/powerpoint/2010/main" val="1225169519"/>
              </p:ext>
            </p:extLst>
          </p:nvPr>
        </p:nvGraphicFramePr>
        <p:xfrm>
          <a:off x="3959932" y="3861048"/>
          <a:ext cx="739774" cy="433314"/>
        </p:xfrm>
        <a:graphic>
          <a:graphicData uri="http://schemas.openxmlformats.org/presentationml/2006/ole">
            <mc:AlternateContent xmlns:mc="http://schemas.openxmlformats.org/markup-compatibility/2006">
              <mc:Choice xmlns:v="urn:schemas-microsoft-com:vml" Requires="v">
                <p:oleObj spid="_x0000_s171209" name="Equation" r:id="rId6" imgW="393529" imgH="228501" progId="Equation.DSMT4">
                  <p:embed/>
                </p:oleObj>
              </mc:Choice>
              <mc:Fallback>
                <p:oleObj name="Equation" r:id="rId6" imgW="393529"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9932" y="3861048"/>
                        <a:ext cx="739774" cy="433314"/>
                      </a:xfrm>
                      <a:prstGeom prst="rect">
                        <a:avLst/>
                      </a:prstGeom>
                      <a:solidFill>
                        <a:schemeClr val="accent1">
                          <a:lumMod val="20000"/>
                          <a:lumOff val="80000"/>
                        </a:schemeClr>
                      </a:solidFill>
                    </p:spPr>
                  </p:pic>
                </p:oleObj>
              </mc:Fallback>
            </mc:AlternateContent>
          </a:graphicData>
        </a:graphic>
      </p:graphicFrame>
      <p:graphicFrame>
        <p:nvGraphicFramePr>
          <p:cNvPr id="10251" name="Object 7"/>
          <p:cNvGraphicFramePr>
            <a:graphicFrameLocks noChangeAspect="1"/>
          </p:cNvGraphicFramePr>
          <p:nvPr>
            <p:extLst>
              <p:ext uri="{D42A27DB-BD31-4B8C-83A1-F6EECF244321}">
                <p14:modId xmlns:p14="http://schemas.microsoft.com/office/powerpoint/2010/main" val="3320350817"/>
              </p:ext>
            </p:extLst>
          </p:nvPr>
        </p:nvGraphicFramePr>
        <p:xfrm>
          <a:off x="5047241" y="3855781"/>
          <a:ext cx="1432971" cy="431403"/>
        </p:xfrm>
        <a:graphic>
          <a:graphicData uri="http://schemas.openxmlformats.org/presentationml/2006/ole">
            <mc:AlternateContent xmlns:mc="http://schemas.openxmlformats.org/markup-compatibility/2006">
              <mc:Choice xmlns:v="urn:schemas-microsoft-com:vml" Requires="v">
                <p:oleObj spid="_x0000_s171210" name="Equation" r:id="rId8" imgW="685800" imgH="228600" progId="Equation.DSMT4">
                  <p:embed/>
                </p:oleObj>
              </mc:Choice>
              <mc:Fallback>
                <p:oleObj name="Equation" r:id="rId8" imgW="6858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7241" y="3855781"/>
                        <a:ext cx="1432971" cy="431403"/>
                      </a:xfrm>
                      <a:prstGeom prst="rect">
                        <a:avLst/>
                      </a:prstGeom>
                      <a:solidFill>
                        <a:schemeClr val="accent1">
                          <a:lumMod val="20000"/>
                          <a:lumOff val="80000"/>
                        </a:schemeClr>
                      </a:solidFill>
                    </p:spPr>
                  </p:pic>
                </p:oleObj>
              </mc:Fallback>
            </mc:AlternateContent>
          </a:graphicData>
        </a:graphic>
      </p:graphicFrame>
      <p:graphicFrame>
        <p:nvGraphicFramePr>
          <p:cNvPr id="10252" name="Object 8"/>
          <p:cNvGraphicFramePr>
            <a:graphicFrameLocks noChangeAspect="1"/>
          </p:cNvGraphicFramePr>
          <p:nvPr>
            <p:extLst>
              <p:ext uri="{D42A27DB-BD31-4B8C-83A1-F6EECF244321}">
                <p14:modId xmlns:p14="http://schemas.microsoft.com/office/powerpoint/2010/main" val="2951974755"/>
              </p:ext>
            </p:extLst>
          </p:nvPr>
        </p:nvGraphicFramePr>
        <p:xfrm>
          <a:off x="6804249" y="3873963"/>
          <a:ext cx="1332148" cy="419133"/>
        </p:xfrm>
        <a:graphic>
          <a:graphicData uri="http://schemas.openxmlformats.org/presentationml/2006/ole">
            <mc:AlternateContent xmlns:mc="http://schemas.openxmlformats.org/markup-compatibility/2006">
              <mc:Choice xmlns:v="urn:schemas-microsoft-com:vml" Requires="v">
                <p:oleObj spid="_x0000_s171211" name="Equation" r:id="rId10" imgW="558800" imgH="228600" progId="Equation.DSMT4">
                  <p:embed/>
                </p:oleObj>
              </mc:Choice>
              <mc:Fallback>
                <p:oleObj name="Equation" r:id="rId10" imgW="5588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4249" y="3873963"/>
                        <a:ext cx="1332148" cy="419133"/>
                      </a:xfrm>
                      <a:prstGeom prst="rect">
                        <a:avLst/>
                      </a:prstGeom>
                      <a:solidFill>
                        <a:schemeClr val="accent1">
                          <a:lumMod val="20000"/>
                          <a:lumOff val="80000"/>
                        </a:schemeClr>
                      </a:solidFill>
                    </p:spPr>
                  </p:pic>
                </p:oleObj>
              </mc:Fallback>
            </mc:AlternateContent>
          </a:graphicData>
        </a:graphic>
      </p:graphicFrame>
      <p:sp>
        <p:nvSpPr>
          <p:cNvPr id="279568" name="Rectangle 16"/>
          <p:cNvSpPr>
            <a:spLocks noChangeArrowheads="1"/>
          </p:cNvSpPr>
          <p:nvPr/>
        </p:nvSpPr>
        <p:spPr bwMode="auto">
          <a:xfrm>
            <a:off x="928688" y="4429125"/>
            <a:ext cx="874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smtClean="0">
                <a:solidFill>
                  <a:srgbClr val="FF0066"/>
                </a:solidFill>
                <a:latin typeface="幼圆" pitchFamily="49" charset="-122"/>
                <a:ea typeface="幼圆" pitchFamily="49" charset="-122"/>
              </a:rPr>
              <a:t>★ </a:t>
            </a:r>
            <a:r>
              <a:rPr lang="zh-CN" altLang="en-US" sz="2000" dirty="0" smtClean="0">
                <a:latin typeface="幼圆" pitchFamily="49" charset="-122"/>
                <a:ea typeface="幼圆" pitchFamily="49" charset="-122"/>
              </a:rPr>
              <a:t>用</a:t>
            </a:r>
            <a:r>
              <a:rPr lang="zh-CN" altLang="en-US" sz="2000" dirty="0">
                <a:latin typeface="幼圆" pitchFamily="49" charset="-122"/>
                <a:ea typeface="幼圆" pitchFamily="49" charset="-122"/>
              </a:rPr>
              <a:t>六次</a:t>
            </a:r>
            <a:r>
              <a:rPr lang="zh-CN" altLang="en-US" sz="2000" dirty="0">
                <a:solidFill>
                  <a:srgbClr val="FF0066"/>
                </a:solidFill>
                <a:latin typeface="幼圆" pitchFamily="49" charset="-122"/>
                <a:ea typeface="幼圆" pitchFamily="49" charset="-122"/>
              </a:rPr>
              <a:t>近轴光线的光路计算公式</a:t>
            </a:r>
            <a:r>
              <a:rPr lang="zh-CN" altLang="en-US" sz="2000" dirty="0">
                <a:latin typeface="幼圆" pitchFamily="49" charset="-122"/>
                <a:ea typeface="幼圆" pitchFamily="49" charset="-122"/>
              </a:rPr>
              <a:t>和</a:t>
            </a:r>
            <a:r>
              <a:rPr lang="zh-CN" altLang="en-US" sz="2000" dirty="0">
                <a:solidFill>
                  <a:srgbClr val="FF0066"/>
                </a:solidFill>
                <a:latin typeface="幼圆" pitchFamily="49" charset="-122"/>
                <a:ea typeface="幼圆" pitchFamily="49" charset="-122"/>
              </a:rPr>
              <a:t>过渡公式</a:t>
            </a:r>
            <a:r>
              <a:rPr lang="zh-CN" altLang="en-US" sz="2000" dirty="0">
                <a:latin typeface="幼圆" pitchFamily="49" charset="-122"/>
                <a:ea typeface="幼圆" pitchFamily="49" charset="-122"/>
              </a:rPr>
              <a:t>求像距和倾角</a:t>
            </a:r>
          </a:p>
        </p:txBody>
      </p:sp>
      <p:grpSp>
        <p:nvGrpSpPr>
          <p:cNvPr id="2" name="Group 40"/>
          <p:cNvGrpSpPr>
            <a:grpSpLocks/>
          </p:cNvGrpSpPr>
          <p:nvPr/>
        </p:nvGrpSpPr>
        <p:grpSpPr bwMode="auto">
          <a:xfrm>
            <a:off x="1000125" y="5072063"/>
            <a:ext cx="7858125" cy="1423987"/>
            <a:chOff x="612" y="3158"/>
            <a:chExt cx="4755" cy="934"/>
          </a:xfrm>
        </p:grpSpPr>
        <p:graphicFrame>
          <p:nvGraphicFramePr>
            <p:cNvPr id="10242" name="Object 19"/>
            <p:cNvGraphicFramePr>
              <a:graphicFrameLocks noChangeAspect="1"/>
            </p:cNvGraphicFramePr>
            <p:nvPr/>
          </p:nvGraphicFramePr>
          <p:xfrm>
            <a:off x="657" y="3793"/>
            <a:ext cx="545" cy="290"/>
          </p:xfrm>
          <a:graphic>
            <a:graphicData uri="http://schemas.openxmlformats.org/presentationml/2006/ole">
              <mc:AlternateContent xmlns:mc="http://schemas.openxmlformats.org/markup-compatibility/2006">
                <mc:Choice xmlns:v="urn:schemas-microsoft-com:vml" Requires="v">
                  <p:oleObj spid="_x0000_s171212" name="Equation" r:id="rId12" imgW="508000" imgH="228600" progId="Equation.DSMT4">
                    <p:embed/>
                  </p:oleObj>
                </mc:Choice>
                <mc:Fallback>
                  <p:oleObj name="Equation" r:id="rId12" imgW="5080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7" y="3793"/>
                          <a:ext cx="545" cy="29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10243" name="Object 20"/>
            <p:cNvGraphicFramePr>
              <a:graphicFrameLocks noChangeAspect="1"/>
            </p:cNvGraphicFramePr>
            <p:nvPr/>
          </p:nvGraphicFramePr>
          <p:xfrm>
            <a:off x="1383" y="3793"/>
            <a:ext cx="562" cy="288"/>
          </p:xfrm>
          <a:graphic>
            <a:graphicData uri="http://schemas.openxmlformats.org/presentationml/2006/ole">
              <mc:AlternateContent xmlns:mc="http://schemas.openxmlformats.org/markup-compatibility/2006">
                <mc:Choice xmlns:v="urn:schemas-microsoft-com:vml" Requires="v">
                  <p:oleObj spid="_x0000_s171213" name="Equation" r:id="rId14" imgW="508000" imgH="228600" progId="Equation.DSMT4">
                    <p:embed/>
                  </p:oleObj>
                </mc:Choice>
                <mc:Fallback>
                  <p:oleObj name="Equation" r:id="rId14" imgW="50800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83" y="3793"/>
                          <a:ext cx="562" cy="28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10244" name="Object 21"/>
            <p:cNvGraphicFramePr>
              <a:graphicFrameLocks noChangeAspect="1"/>
            </p:cNvGraphicFramePr>
            <p:nvPr/>
          </p:nvGraphicFramePr>
          <p:xfrm>
            <a:off x="2109" y="3793"/>
            <a:ext cx="862" cy="299"/>
          </p:xfrm>
          <a:graphic>
            <a:graphicData uri="http://schemas.openxmlformats.org/presentationml/2006/ole">
              <mc:AlternateContent xmlns:mc="http://schemas.openxmlformats.org/markup-compatibility/2006">
                <mc:Choice xmlns:v="urn:schemas-microsoft-com:vml" Requires="v">
                  <p:oleObj spid="_x0000_s171214" name="Equation" r:id="rId16" imgW="685800" imgH="228600" progId="Equation.DSMT4">
                    <p:embed/>
                  </p:oleObj>
                </mc:Choice>
                <mc:Fallback>
                  <p:oleObj name="Equation" r:id="rId16" imgW="685800" imgH="228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09" y="3793"/>
                          <a:ext cx="862" cy="299"/>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10245" name="Object 35"/>
            <p:cNvGraphicFramePr>
              <a:graphicFrameLocks noChangeAspect="1"/>
            </p:cNvGraphicFramePr>
            <p:nvPr/>
          </p:nvGraphicFramePr>
          <p:xfrm>
            <a:off x="612" y="3158"/>
            <a:ext cx="952" cy="487"/>
          </p:xfrm>
          <a:graphic>
            <a:graphicData uri="http://schemas.openxmlformats.org/presentationml/2006/ole">
              <mc:AlternateContent xmlns:mc="http://schemas.openxmlformats.org/markup-compatibility/2006">
                <mc:Choice xmlns:v="urn:schemas-microsoft-com:vml" Requires="v">
                  <p:oleObj spid="_x0000_s171215" name="Equation" r:id="rId18" imgW="609336" imgH="393529" progId="Equation.DSMT4">
                    <p:embed/>
                  </p:oleObj>
                </mc:Choice>
                <mc:Fallback>
                  <p:oleObj name="Equation" r:id="rId18" imgW="609336" imgH="393529"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2" y="3158"/>
                          <a:ext cx="952" cy="487"/>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10246" name="Object 36"/>
            <p:cNvGraphicFramePr>
              <a:graphicFrameLocks noChangeAspect="1"/>
            </p:cNvGraphicFramePr>
            <p:nvPr/>
          </p:nvGraphicFramePr>
          <p:xfrm>
            <a:off x="1655" y="3158"/>
            <a:ext cx="952" cy="485"/>
          </p:xfrm>
          <a:graphic>
            <a:graphicData uri="http://schemas.openxmlformats.org/presentationml/2006/ole">
              <mc:AlternateContent xmlns:mc="http://schemas.openxmlformats.org/markup-compatibility/2006">
                <mc:Choice xmlns:v="urn:schemas-microsoft-com:vml" Requires="v">
                  <p:oleObj spid="_x0000_s171216" name="Equation" r:id="rId20" imgW="469696" imgH="393529" progId="Equation.DSMT4">
                    <p:embed/>
                  </p:oleObj>
                </mc:Choice>
                <mc:Fallback>
                  <p:oleObj name="Equation" r:id="rId20" imgW="469696" imgH="393529"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55" y="3158"/>
                          <a:ext cx="952" cy="48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10247" name="Object 37"/>
            <p:cNvGraphicFramePr>
              <a:graphicFrameLocks noChangeAspect="1"/>
            </p:cNvGraphicFramePr>
            <p:nvPr/>
          </p:nvGraphicFramePr>
          <p:xfrm>
            <a:off x="2653" y="3294"/>
            <a:ext cx="1429" cy="266"/>
          </p:xfrm>
          <a:graphic>
            <a:graphicData uri="http://schemas.openxmlformats.org/presentationml/2006/ole">
              <mc:AlternateContent xmlns:mc="http://schemas.openxmlformats.org/markup-compatibility/2006">
                <mc:Choice xmlns:v="urn:schemas-microsoft-com:vml" Requires="v">
                  <p:oleObj spid="_x0000_s171217" name="Equation" r:id="rId22" imgW="774028" imgH="177646" progId="Equation.DSMT4">
                    <p:embed/>
                  </p:oleObj>
                </mc:Choice>
                <mc:Fallback>
                  <p:oleObj name="Equation" r:id="rId22" imgW="774028" imgH="177646"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53" y="3294"/>
                          <a:ext cx="1429" cy="266"/>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10248" name="Object 38"/>
            <p:cNvGraphicFramePr>
              <a:graphicFrameLocks noChangeAspect="1"/>
            </p:cNvGraphicFramePr>
            <p:nvPr/>
          </p:nvGraphicFramePr>
          <p:xfrm>
            <a:off x="4150" y="3158"/>
            <a:ext cx="1217" cy="475"/>
          </p:xfrm>
          <a:graphic>
            <a:graphicData uri="http://schemas.openxmlformats.org/presentationml/2006/ole">
              <mc:AlternateContent xmlns:mc="http://schemas.openxmlformats.org/markup-compatibility/2006">
                <mc:Choice xmlns:v="urn:schemas-microsoft-com:vml" Requires="v">
                  <p:oleObj spid="_x0000_s171218" name="Equation" r:id="rId24" imgW="774364" imgH="393529" progId="Equation.DSMT4">
                    <p:embed/>
                  </p:oleObj>
                </mc:Choice>
                <mc:Fallback>
                  <p:oleObj name="Equation" r:id="rId24" imgW="774364" imgH="393529"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50" y="3158"/>
                          <a:ext cx="1217" cy="4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CCFFFF"/>
                              </a:solidFill>
                            </a14:hiddenFill>
                          </a:ext>
                        </a:extLst>
                      </p:spPr>
                    </p:pic>
                  </p:oleObj>
                </mc:Fallback>
              </mc:AlternateContent>
            </a:graphicData>
          </a:graphic>
        </p:graphicFrame>
      </p:grpSp>
      <p:sp>
        <p:nvSpPr>
          <p:cNvPr id="20" name="Rectangle 4"/>
          <p:cNvSpPr txBox="1">
            <a:spLocks noChangeArrowheads="1"/>
          </p:cNvSpPr>
          <p:nvPr/>
        </p:nvSpPr>
        <p:spPr bwMode="white">
          <a:xfrm>
            <a:off x="684213" y="476250"/>
            <a:ext cx="8305800" cy="512763"/>
          </a:xfrm>
          <a:prstGeom prst="rect">
            <a:avLst/>
          </a:prstGeom>
          <a:noFill/>
          <a:ln w="9525">
            <a:noFill/>
            <a:miter lim="800000"/>
            <a:headEnd/>
            <a:tailEnd/>
          </a:ln>
          <a:effectLst/>
        </p:spPr>
        <p:txBody>
          <a:bodyPr anchor="ctr"/>
          <a:lstStyle/>
          <a:p>
            <a:pPr algn="ctr">
              <a:defRPr/>
            </a:pPr>
            <a:r>
              <a:rPr lang="zh-CN" altLang="en-US" sz="2400" b="1" kern="0">
                <a:solidFill>
                  <a:schemeClr val="bg1"/>
                </a:solidFill>
                <a:latin typeface="楷体_GB2312" pitchFamily="49" charset="-122"/>
                <a:ea typeface="楷体_GB2312" pitchFamily="49" charset="-122"/>
                <a:cs typeface="+mj-cs"/>
              </a:rPr>
              <a:t>第二节  理想光学系统的基点和基面</a:t>
            </a:r>
            <a:endParaRPr lang="zh-CN" altLang="en-US" sz="2400" b="1" kern="0" dirty="0">
              <a:solidFill>
                <a:schemeClr val="bg1"/>
              </a:solidFill>
              <a:latin typeface="楷体_GB2312" pitchFamily="49" charset="-122"/>
              <a:ea typeface="楷体_GB2312" pitchFamily="49" charset="-122"/>
              <a:cs typeface="+mj-cs"/>
            </a:endParaRPr>
          </a:p>
        </p:txBody>
      </p:sp>
      <p:sp>
        <p:nvSpPr>
          <p:cNvPr id="19" name="Rectangle 2"/>
          <p:cNvSpPr>
            <a:spLocks noChangeArrowheads="1"/>
          </p:cNvSpPr>
          <p:nvPr/>
        </p:nvSpPr>
        <p:spPr bwMode="auto">
          <a:xfrm>
            <a:off x="1295636" y="686970"/>
            <a:ext cx="684076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800" b="1" dirty="0">
                <a:solidFill>
                  <a:schemeClr val="tx2"/>
                </a:solidFill>
                <a:effectLst>
                  <a:outerShdw blurRad="38100" dist="38100" dir="2700000" algn="tl">
                    <a:srgbClr val="C0C0C0"/>
                  </a:outerShdw>
                </a:effectLst>
                <a:latin typeface="+mn-lt"/>
                <a:ea typeface="幼圆" pitchFamily="49" charset="-122"/>
                <a:cs typeface="+mj-cs"/>
              </a:rPr>
              <a:t>四、实际光学系统的基点位置和焦距计算 </a:t>
            </a:r>
          </a:p>
        </p:txBody>
      </p:sp>
    </p:spTree>
    <p:extLst>
      <p:ext uri="{BB962C8B-B14F-4D97-AF65-F5344CB8AC3E}">
        <p14:creationId xmlns:p14="http://schemas.microsoft.com/office/powerpoint/2010/main" val="1602885968"/>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9568"/>
                                        </p:tgtEl>
                                        <p:attrNameLst>
                                          <p:attrName>style.visibility</p:attrName>
                                        </p:attrNameLst>
                                      </p:cBhvr>
                                      <p:to>
                                        <p:strVal val="visible"/>
                                      </p:to>
                                    </p:set>
                                    <p:animEffect transition="in" filter="blinds(horizontal)">
                                      <p:cBhvr>
                                        <p:cTn id="7" dur="500"/>
                                        <p:tgtEl>
                                          <p:spTgt spid="27956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722313" y="4929188"/>
            <a:ext cx="8135937" cy="817562"/>
            <a:chOff x="431" y="754"/>
            <a:chExt cx="5125" cy="515"/>
          </a:xfrm>
        </p:grpSpPr>
        <p:graphicFrame>
          <p:nvGraphicFramePr>
            <p:cNvPr id="11272" name="Object 2"/>
            <p:cNvGraphicFramePr>
              <a:graphicFrameLocks noChangeAspect="1"/>
            </p:cNvGraphicFramePr>
            <p:nvPr/>
          </p:nvGraphicFramePr>
          <p:xfrm>
            <a:off x="1610" y="754"/>
            <a:ext cx="2359" cy="447"/>
          </p:xfrm>
          <a:graphic>
            <a:graphicData uri="http://schemas.openxmlformats.org/presentationml/2006/ole">
              <mc:AlternateContent xmlns:mc="http://schemas.openxmlformats.org/markup-compatibility/2006">
                <mc:Choice xmlns:v="urn:schemas-microsoft-com:vml" Requires="v">
                  <p:oleObj spid="_x0000_s172178" name="Equation" r:id="rId3" imgW="1993680" imgH="393480" progId="Equation.DSMT4">
                    <p:embed/>
                  </p:oleObj>
                </mc:Choice>
                <mc:Fallback>
                  <p:oleObj name="Equation" r:id="rId3" imgW="199368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754"/>
                          <a:ext cx="2359" cy="447"/>
                        </a:xfrm>
                        <a:prstGeom prst="rect">
                          <a:avLst/>
                        </a:prstGeom>
                        <a:solidFill>
                          <a:srgbClr val="FFCC99"/>
                        </a:solidFill>
                      </p:spPr>
                    </p:pic>
                  </p:oleObj>
                </mc:Fallback>
              </mc:AlternateContent>
            </a:graphicData>
          </a:graphic>
        </p:graphicFrame>
        <p:sp>
          <p:nvSpPr>
            <p:cNvPr id="11285" name="Rectangle 3"/>
            <p:cNvSpPr>
              <a:spLocks noChangeArrowheads="1"/>
            </p:cNvSpPr>
            <p:nvPr/>
          </p:nvSpPr>
          <p:spPr bwMode="auto">
            <a:xfrm>
              <a:off x="431" y="831"/>
              <a:ext cx="100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rgbClr val="FF0066"/>
                  </a:solidFill>
                  <a:latin typeface="幼圆" pitchFamily="49" charset="-122"/>
                  <a:ea typeface="幼圆" pitchFamily="49" charset="-122"/>
                </a:rPr>
                <a:t>★</a:t>
              </a:r>
              <a:r>
                <a:rPr lang="zh-CN" altLang="en-US" sz="2000" b="1">
                  <a:latin typeface="幼圆" pitchFamily="49" charset="-122"/>
                  <a:ea typeface="幼圆" pitchFamily="49" charset="-122"/>
                </a:rPr>
                <a:t>像方焦距 </a:t>
              </a:r>
            </a:p>
          </p:txBody>
        </p:sp>
        <p:graphicFrame>
          <p:nvGraphicFramePr>
            <p:cNvPr id="11273" name="Object 4"/>
            <p:cNvGraphicFramePr>
              <a:graphicFrameLocks noChangeAspect="1"/>
            </p:cNvGraphicFramePr>
            <p:nvPr/>
          </p:nvGraphicFramePr>
          <p:xfrm>
            <a:off x="4195" y="754"/>
            <a:ext cx="1361" cy="515"/>
          </p:xfrm>
          <a:graphic>
            <a:graphicData uri="http://schemas.openxmlformats.org/presentationml/2006/ole">
              <mc:AlternateContent xmlns:mc="http://schemas.openxmlformats.org/markup-compatibility/2006">
                <mc:Choice xmlns:v="urn:schemas-microsoft-com:vml" Requires="v">
                  <p:oleObj spid="_x0000_s172179" name="Equation" r:id="rId5" imgW="914400" imgH="393480" progId="Equation.DSMT4">
                    <p:embed/>
                  </p:oleObj>
                </mc:Choice>
                <mc:Fallback>
                  <p:oleObj name="Equation" r:id="rId5" imgW="91440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5" y="754"/>
                          <a:ext cx="1361" cy="51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grpSp>
      <p:grpSp>
        <p:nvGrpSpPr>
          <p:cNvPr id="3" name="Group 32"/>
          <p:cNvGrpSpPr>
            <a:grpSpLocks/>
          </p:cNvGrpSpPr>
          <p:nvPr/>
        </p:nvGrpSpPr>
        <p:grpSpPr bwMode="auto">
          <a:xfrm>
            <a:off x="684213" y="5927730"/>
            <a:ext cx="5489575" cy="449263"/>
            <a:chOff x="431" y="1434"/>
            <a:chExt cx="3458" cy="283"/>
          </a:xfrm>
        </p:grpSpPr>
        <p:graphicFrame>
          <p:nvGraphicFramePr>
            <p:cNvPr id="11271" name="Object 5"/>
            <p:cNvGraphicFramePr>
              <a:graphicFrameLocks noChangeAspect="1"/>
            </p:cNvGraphicFramePr>
            <p:nvPr>
              <p:extLst>
                <p:ext uri="{D42A27DB-BD31-4B8C-83A1-F6EECF244321}">
                  <p14:modId xmlns:p14="http://schemas.microsoft.com/office/powerpoint/2010/main" val="4110665471"/>
                </p:ext>
              </p:extLst>
            </p:nvPr>
          </p:nvGraphicFramePr>
          <p:xfrm>
            <a:off x="1655" y="1434"/>
            <a:ext cx="2234" cy="283"/>
          </p:xfrm>
          <a:graphic>
            <a:graphicData uri="http://schemas.openxmlformats.org/presentationml/2006/ole">
              <mc:AlternateContent xmlns:mc="http://schemas.openxmlformats.org/markup-compatibility/2006">
                <mc:Choice xmlns:v="urn:schemas-microsoft-com:vml" Requires="v">
                  <p:oleObj spid="_x0000_s172180" name="Equation" r:id="rId7" imgW="1739880" imgH="228600" progId="Equation.DSMT4">
                    <p:embed/>
                  </p:oleObj>
                </mc:Choice>
                <mc:Fallback>
                  <p:oleObj name="Equation" r:id="rId7" imgW="17398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5" y="1434"/>
                          <a:ext cx="2234" cy="283"/>
                        </a:xfrm>
                        <a:prstGeom prst="rect">
                          <a:avLst/>
                        </a:prstGeom>
                        <a:solidFill>
                          <a:srgbClr val="FFFF00"/>
                        </a:solidFill>
                      </p:spPr>
                    </p:pic>
                  </p:oleObj>
                </mc:Fallback>
              </mc:AlternateContent>
            </a:graphicData>
          </a:graphic>
        </p:graphicFrame>
        <p:sp>
          <p:nvSpPr>
            <p:cNvPr id="11284" name="Rectangle 6"/>
            <p:cNvSpPr>
              <a:spLocks noChangeArrowheads="1"/>
            </p:cNvSpPr>
            <p:nvPr/>
          </p:nvSpPr>
          <p:spPr bwMode="auto">
            <a:xfrm>
              <a:off x="431" y="1434"/>
              <a:ext cx="11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0066"/>
                  </a:solidFill>
                  <a:latin typeface="幼圆" pitchFamily="49" charset="-122"/>
                  <a:ea typeface="幼圆" pitchFamily="49" charset="-122"/>
                </a:rPr>
                <a:t>★</a:t>
              </a:r>
              <a:r>
                <a:rPr lang="zh-CN" altLang="en-US" sz="2000" b="1">
                  <a:latin typeface="幼圆" pitchFamily="49" charset="-122"/>
                  <a:ea typeface="幼圆" pitchFamily="49" charset="-122"/>
                </a:rPr>
                <a:t>像方主点</a:t>
              </a:r>
            </a:p>
          </p:txBody>
        </p:sp>
      </p:grpSp>
      <p:grpSp>
        <p:nvGrpSpPr>
          <p:cNvPr id="4" name="Group 24"/>
          <p:cNvGrpSpPr>
            <a:grpSpLocks/>
          </p:cNvGrpSpPr>
          <p:nvPr/>
        </p:nvGrpSpPr>
        <p:grpSpPr bwMode="auto">
          <a:xfrm>
            <a:off x="2357438" y="1428750"/>
            <a:ext cx="4519612" cy="1985963"/>
            <a:chOff x="884" y="2069"/>
            <a:chExt cx="2949" cy="1533"/>
          </a:xfrm>
        </p:grpSpPr>
        <p:graphicFrame>
          <p:nvGraphicFramePr>
            <p:cNvPr id="11268" name="Object 11"/>
            <p:cNvGraphicFramePr>
              <a:graphicFrameLocks noChangeAspect="1"/>
            </p:cNvGraphicFramePr>
            <p:nvPr/>
          </p:nvGraphicFramePr>
          <p:xfrm>
            <a:off x="884" y="2069"/>
            <a:ext cx="2949" cy="1533"/>
          </p:xfrm>
          <a:graphic>
            <a:graphicData uri="http://schemas.openxmlformats.org/presentationml/2006/ole">
              <mc:AlternateContent xmlns:mc="http://schemas.openxmlformats.org/markup-compatibility/2006">
                <mc:Choice xmlns:v="urn:schemas-microsoft-com:vml" Requires="v">
                  <p:oleObj spid="_x0000_s172181" name="Image" r:id="rId9" imgW="6819048" imgH="3200000" progId="">
                    <p:embed/>
                  </p:oleObj>
                </mc:Choice>
                <mc:Fallback>
                  <p:oleObj name="Image" r:id="rId9" imgW="6819048" imgH="32000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l="9706"/>
                        <a:stretch>
                          <a:fillRect/>
                        </a:stretch>
                      </p:blipFill>
                      <p:spPr bwMode="auto">
                        <a:xfrm>
                          <a:off x="884" y="2069"/>
                          <a:ext cx="2949" cy="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1" name="Line 13"/>
            <p:cNvSpPr>
              <a:spLocks noChangeShapeType="1"/>
            </p:cNvSpPr>
            <p:nvPr/>
          </p:nvSpPr>
          <p:spPr bwMode="auto">
            <a:xfrm>
              <a:off x="2426" y="2227"/>
              <a:ext cx="14" cy="12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Line 14"/>
            <p:cNvSpPr>
              <a:spLocks noChangeShapeType="1"/>
            </p:cNvSpPr>
            <p:nvPr/>
          </p:nvSpPr>
          <p:spPr bwMode="auto">
            <a:xfrm>
              <a:off x="2426" y="3249"/>
              <a:ext cx="1225"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69" name="Object 18"/>
            <p:cNvGraphicFramePr>
              <a:graphicFrameLocks noChangeAspect="1"/>
            </p:cNvGraphicFramePr>
            <p:nvPr/>
          </p:nvGraphicFramePr>
          <p:xfrm>
            <a:off x="2880" y="3203"/>
            <a:ext cx="263" cy="315"/>
          </p:xfrm>
          <a:graphic>
            <a:graphicData uri="http://schemas.openxmlformats.org/presentationml/2006/ole">
              <mc:AlternateContent xmlns:mc="http://schemas.openxmlformats.org/markup-compatibility/2006">
                <mc:Choice xmlns:v="urn:schemas-microsoft-com:vml" Requires="v">
                  <p:oleObj spid="_x0000_s172182" name="Equation" r:id="rId11" imgW="177480" imgH="228600" progId="Equation.DSMT4">
                    <p:embed/>
                  </p:oleObj>
                </mc:Choice>
                <mc:Fallback>
                  <p:oleObj name="Equation" r:id="rId11" imgW="1774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0" y="3203"/>
                          <a:ext cx="263" cy="315"/>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11283" name="Line 21"/>
            <p:cNvSpPr>
              <a:spLocks noChangeShapeType="1"/>
            </p:cNvSpPr>
            <p:nvPr/>
          </p:nvSpPr>
          <p:spPr bwMode="auto">
            <a:xfrm>
              <a:off x="2168" y="2341"/>
              <a:ext cx="272"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70" name="Object 23"/>
            <p:cNvGraphicFramePr>
              <a:graphicFrameLocks noChangeAspect="1"/>
            </p:cNvGraphicFramePr>
            <p:nvPr/>
          </p:nvGraphicFramePr>
          <p:xfrm>
            <a:off x="2200" y="2115"/>
            <a:ext cx="201" cy="225"/>
          </p:xfrm>
          <a:graphic>
            <a:graphicData uri="http://schemas.openxmlformats.org/presentationml/2006/ole">
              <mc:AlternateContent xmlns:mc="http://schemas.openxmlformats.org/markup-compatibility/2006">
                <mc:Choice xmlns:v="urn:schemas-microsoft-com:vml" Requires="v">
                  <p:oleObj spid="_x0000_s172183" name="Equation" r:id="rId13" imgW="190440" imgH="228600" progId="Equation.DSMT4">
                    <p:embed/>
                  </p:oleObj>
                </mc:Choice>
                <mc:Fallback>
                  <p:oleObj name="Equation" r:id="rId13" imgW="19044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0" y="2115"/>
                          <a:ext cx="201" cy="225"/>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pSp>
      <p:grpSp>
        <p:nvGrpSpPr>
          <p:cNvPr id="5" name="Group 33"/>
          <p:cNvGrpSpPr>
            <a:grpSpLocks/>
          </p:cNvGrpSpPr>
          <p:nvPr/>
        </p:nvGrpSpPr>
        <p:grpSpPr bwMode="auto">
          <a:xfrm>
            <a:off x="723900" y="4281488"/>
            <a:ext cx="7777163" cy="455613"/>
            <a:chOff x="431" y="210"/>
            <a:chExt cx="4899" cy="287"/>
          </a:xfrm>
        </p:grpSpPr>
        <p:sp>
          <p:nvSpPr>
            <p:cNvPr id="11280" name="Rectangle 29"/>
            <p:cNvSpPr>
              <a:spLocks noChangeArrowheads="1"/>
            </p:cNvSpPr>
            <p:nvPr/>
          </p:nvSpPr>
          <p:spPr bwMode="auto">
            <a:xfrm>
              <a:off x="431" y="210"/>
              <a:ext cx="16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0066"/>
                  </a:solidFill>
                  <a:latin typeface="幼圆" pitchFamily="49" charset="-122"/>
                  <a:ea typeface="幼圆" pitchFamily="49" charset="-122"/>
                </a:rPr>
                <a:t>★</a:t>
              </a:r>
              <a:r>
                <a:rPr lang="zh-CN" altLang="en-US" sz="2000" b="1">
                  <a:latin typeface="幼圆" pitchFamily="49" charset="-122"/>
                  <a:ea typeface="幼圆" pitchFamily="49" charset="-122"/>
                </a:rPr>
                <a:t>像距和倾角</a:t>
              </a:r>
            </a:p>
          </p:txBody>
        </p:sp>
        <p:graphicFrame>
          <p:nvGraphicFramePr>
            <p:cNvPr id="11266" name="Object 30"/>
            <p:cNvGraphicFramePr>
              <a:graphicFrameLocks noChangeAspect="1"/>
            </p:cNvGraphicFramePr>
            <p:nvPr>
              <p:extLst>
                <p:ext uri="{D42A27DB-BD31-4B8C-83A1-F6EECF244321}">
                  <p14:modId xmlns:p14="http://schemas.microsoft.com/office/powerpoint/2010/main" val="1307429771"/>
                </p:ext>
              </p:extLst>
            </p:nvPr>
          </p:nvGraphicFramePr>
          <p:xfrm>
            <a:off x="1608" y="210"/>
            <a:ext cx="1701" cy="287"/>
          </p:xfrm>
          <a:graphic>
            <a:graphicData uri="http://schemas.openxmlformats.org/presentationml/2006/ole">
              <mc:AlternateContent xmlns:mc="http://schemas.openxmlformats.org/markup-compatibility/2006">
                <mc:Choice xmlns:v="urn:schemas-microsoft-com:vml" Requires="v">
                  <p:oleObj spid="_x0000_s172184" name="Equation" r:id="rId15" imgW="1320480" imgH="228600" progId="Equation.DSMT4">
                    <p:embed/>
                  </p:oleObj>
                </mc:Choice>
                <mc:Fallback>
                  <p:oleObj name="Equation" r:id="rId15" imgW="132048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8" y="210"/>
                          <a:ext cx="1701" cy="287"/>
                        </a:xfrm>
                        <a:prstGeom prst="rect">
                          <a:avLst/>
                        </a:prstGeom>
                        <a:solidFill>
                          <a:srgbClr val="FFFF00"/>
                        </a:solidFill>
                      </p:spPr>
                    </p:pic>
                  </p:oleObj>
                </mc:Fallback>
              </mc:AlternateContent>
            </a:graphicData>
          </a:graphic>
        </p:graphicFrame>
        <p:graphicFrame>
          <p:nvGraphicFramePr>
            <p:cNvPr id="11267" name="Object 31"/>
            <p:cNvGraphicFramePr>
              <a:graphicFrameLocks noChangeAspect="1"/>
            </p:cNvGraphicFramePr>
            <p:nvPr>
              <p:extLst>
                <p:ext uri="{D42A27DB-BD31-4B8C-83A1-F6EECF244321}">
                  <p14:modId xmlns:p14="http://schemas.microsoft.com/office/powerpoint/2010/main" val="2081926750"/>
                </p:ext>
              </p:extLst>
            </p:nvPr>
          </p:nvGraphicFramePr>
          <p:xfrm>
            <a:off x="3876" y="210"/>
            <a:ext cx="1454" cy="272"/>
          </p:xfrm>
          <a:graphic>
            <a:graphicData uri="http://schemas.openxmlformats.org/presentationml/2006/ole">
              <mc:AlternateContent xmlns:mc="http://schemas.openxmlformats.org/markup-compatibility/2006">
                <mc:Choice xmlns:v="urn:schemas-microsoft-com:vml" Requires="v">
                  <p:oleObj spid="_x0000_s172185" name="Equation" r:id="rId17" imgW="1168200" imgH="228600" progId="Equation.DSMT4">
                    <p:embed/>
                  </p:oleObj>
                </mc:Choice>
                <mc:Fallback>
                  <p:oleObj name="Equation" r:id="rId17" imgW="116820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76" y="210"/>
                          <a:ext cx="1454" cy="272"/>
                        </a:xfrm>
                        <a:prstGeom prst="rect">
                          <a:avLst/>
                        </a:prstGeom>
                        <a:solidFill>
                          <a:srgbClr val="FFCC99"/>
                        </a:solidFill>
                        <a:ln w="9525">
                          <a:solidFill>
                            <a:srgbClr val="FFCC99"/>
                          </a:solidFill>
                          <a:miter lim="800000"/>
                          <a:headEnd/>
                          <a:tailEnd/>
                        </a:ln>
                      </p:spPr>
                    </p:pic>
                  </p:oleObj>
                </mc:Fallback>
              </mc:AlternateContent>
            </a:graphicData>
          </a:graphic>
        </p:graphicFrame>
      </p:grpSp>
      <p:sp>
        <p:nvSpPr>
          <p:cNvPr id="280610" name="Rectangle 34"/>
          <p:cNvSpPr>
            <a:spLocks noChangeArrowheads="1"/>
          </p:cNvSpPr>
          <p:nvPr/>
        </p:nvSpPr>
        <p:spPr bwMode="auto">
          <a:xfrm>
            <a:off x="827584" y="3639784"/>
            <a:ext cx="6048375" cy="400110"/>
          </a:xfrm>
          <a:prstGeom prst="rect">
            <a:avLst/>
          </a:prstGeom>
          <a:solidFill>
            <a:srgbClr val="CC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zh-CN" altLang="en-US" sz="2000" b="1">
                <a:solidFill>
                  <a:srgbClr val="FF0066"/>
                </a:solidFill>
                <a:latin typeface="幼圆" pitchFamily="49" charset="-122"/>
                <a:ea typeface="幼圆" pitchFamily="49" charset="-122"/>
              </a:rPr>
              <a:t>注：</a:t>
            </a:r>
            <a:r>
              <a:rPr lang="zh-CN" altLang="en-US" sz="2000" b="1">
                <a:solidFill>
                  <a:srgbClr val="FF0066"/>
                </a:solidFill>
                <a:latin typeface="幼圆" pitchFamily="49" charset="-122"/>
                <a:ea typeface="幼圆" pitchFamily="49" charset="-122"/>
                <a:cs typeface="Times New Roman" pitchFamily="18" charset="0"/>
              </a:rPr>
              <a:t>都是以球面顶点为起算原点！！</a:t>
            </a:r>
          </a:p>
        </p:txBody>
      </p:sp>
      <p:sp>
        <p:nvSpPr>
          <p:cNvPr id="23" name="Rectangle 2"/>
          <p:cNvSpPr>
            <a:spLocks noChangeArrowheads="1"/>
          </p:cNvSpPr>
          <p:nvPr/>
        </p:nvSpPr>
        <p:spPr bwMode="auto">
          <a:xfrm>
            <a:off x="1295636" y="686970"/>
            <a:ext cx="684076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800" b="1" dirty="0">
                <a:solidFill>
                  <a:schemeClr val="tx2"/>
                </a:solidFill>
                <a:effectLst>
                  <a:outerShdw blurRad="38100" dist="38100" dir="2700000" algn="tl">
                    <a:srgbClr val="C0C0C0"/>
                  </a:outerShdw>
                </a:effectLst>
                <a:latin typeface="+mn-lt"/>
                <a:ea typeface="幼圆" pitchFamily="49" charset="-122"/>
                <a:cs typeface="+mj-cs"/>
              </a:rPr>
              <a:t>四、实际光学系统的基点位置和焦距计算 </a:t>
            </a:r>
          </a:p>
        </p:txBody>
      </p:sp>
    </p:spTree>
    <p:extLst>
      <p:ext uri="{BB962C8B-B14F-4D97-AF65-F5344CB8AC3E}">
        <p14:creationId xmlns:p14="http://schemas.microsoft.com/office/powerpoint/2010/main" val="4288569073"/>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0610"/>
                                        </p:tgtEl>
                                        <p:attrNameLst>
                                          <p:attrName>style.visibility</p:attrName>
                                        </p:attrNameLst>
                                      </p:cBhvr>
                                      <p:to>
                                        <p:strVal val="visible"/>
                                      </p:to>
                                    </p:set>
                                    <p:animEffect transition="in" filter="blinds(horizontal)">
                                      <p:cBhvr>
                                        <p:cTn id="27" dur="500"/>
                                        <p:tgtEl>
                                          <p:spTgt spid="280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Rectangle 2"/>
          <p:cNvSpPr>
            <a:spLocks noChangeArrowheads="1"/>
          </p:cNvSpPr>
          <p:nvPr/>
        </p:nvSpPr>
        <p:spPr bwMode="auto">
          <a:xfrm>
            <a:off x="287796" y="1386205"/>
            <a:ext cx="7848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b="1" dirty="0">
                <a:solidFill>
                  <a:srgbClr val="0000FF"/>
                </a:solidFill>
                <a:latin typeface="幼圆" pitchFamily="49" charset="-122"/>
                <a:ea typeface="幼圆" pitchFamily="49" charset="-122"/>
              </a:rPr>
              <a:t>3</a:t>
            </a:r>
            <a:r>
              <a:rPr lang="zh-CN" altLang="en-US" sz="2400" b="1" dirty="0">
                <a:solidFill>
                  <a:srgbClr val="0000FF"/>
                </a:solidFill>
                <a:latin typeface="幼圆" pitchFamily="49" charset="-122"/>
                <a:ea typeface="幼圆" pitchFamily="49" charset="-122"/>
              </a:rPr>
              <a:t>、求物镜物方焦距、物方焦点、物方主点</a:t>
            </a:r>
          </a:p>
        </p:txBody>
      </p:sp>
      <p:pic>
        <p:nvPicPr>
          <p:cNvPr id="123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431" y="1991216"/>
            <a:ext cx="4022725"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1" name="Rectangle 4"/>
          <p:cNvSpPr>
            <a:spLocks noChangeArrowheads="1"/>
          </p:cNvSpPr>
          <p:nvPr/>
        </p:nvSpPr>
        <p:spPr bwMode="auto">
          <a:xfrm>
            <a:off x="250825" y="3789363"/>
            <a:ext cx="30972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0066"/>
                </a:solidFill>
                <a:latin typeface="幼圆" pitchFamily="49" charset="-122"/>
                <a:ea typeface="幼圆" pitchFamily="49" charset="-122"/>
              </a:rPr>
              <a:t>★</a:t>
            </a:r>
            <a:r>
              <a:rPr lang="zh-CN" altLang="en-US" sz="2000" b="1">
                <a:latin typeface="幼圆" pitchFamily="49" charset="-122"/>
                <a:ea typeface="幼圆" pitchFamily="49" charset="-122"/>
              </a:rPr>
              <a:t>起始坐标</a:t>
            </a:r>
          </a:p>
        </p:txBody>
      </p:sp>
      <p:graphicFrame>
        <p:nvGraphicFramePr>
          <p:cNvPr id="12290" name="Object 5"/>
          <p:cNvGraphicFramePr>
            <a:graphicFrameLocks noChangeAspect="1"/>
          </p:cNvGraphicFramePr>
          <p:nvPr>
            <p:extLst>
              <p:ext uri="{D42A27DB-BD31-4B8C-83A1-F6EECF244321}">
                <p14:modId xmlns:p14="http://schemas.microsoft.com/office/powerpoint/2010/main" val="2210701101"/>
              </p:ext>
            </p:extLst>
          </p:nvPr>
        </p:nvGraphicFramePr>
        <p:xfrm>
          <a:off x="2267744" y="3789363"/>
          <a:ext cx="1008040" cy="473135"/>
        </p:xfrm>
        <a:graphic>
          <a:graphicData uri="http://schemas.openxmlformats.org/presentationml/2006/ole">
            <mc:AlternateContent xmlns:mc="http://schemas.openxmlformats.org/markup-compatibility/2006">
              <mc:Choice xmlns:v="urn:schemas-microsoft-com:vml" Requires="v">
                <p:oleObj spid="_x0000_s173220" name="Equation" r:id="rId4" imgW="482391" imgH="228501" progId="Equation.DSMT4">
                  <p:embed/>
                </p:oleObj>
              </mc:Choice>
              <mc:Fallback>
                <p:oleObj name="Equation" r:id="rId4" imgW="482391"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3789363"/>
                        <a:ext cx="1008040" cy="473135"/>
                      </a:xfrm>
                      <a:prstGeom prst="rect">
                        <a:avLst/>
                      </a:prstGeom>
                      <a:solidFill>
                        <a:schemeClr val="accent5"/>
                      </a:solidFill>
                    </p:spPr>
                  </p:pic>
                </p:oleObj>
              </mc:Fallback>
            </mc:AlternateContent>
          </a:graphicData>
        </a:graphic>
      </p:graphicFrame>
      <p:sp>
        <p:nvSpPr>
          <p:cNvPr id="12302" name="Rectangle 6"/>
          <p:cNvSpPr>
            <a:spLocks noChangeArrowheads="1"/>
          </p:cNvSpPr>
          <p:nvPr/>
        </p:nvSpPr>
        <p:spPr bwMode="auto">
          <a:xfrm>
            <a:off x="258763" y="4572000"/>
            <a:ext cx="3241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0066"/>
                </a:solidFill>
                <a:latin typeface="幼圆" pitchFamily="49" charset="-122"/>
                <a:ea typeface="幼圆" pitchFamily="49" charset="-122"/>
              </a:rPr>
              <a:t>★</a:t>
            </a:r>
            <a:r>
              <a:rPr lang="zh-CN" altLang="en-US" sz="2000" b="1">
                <a:latin typeface="幼圆" pitchFamily="49" charset="-122"/>
                <a:ea typeface="幼圆" pitchFamily="49" charset="-122"/>
              </a:rPr>
              <a:t>物距和倾角</a:t>
            </a:r>
          </a:p>
        </p:txBody>
      </p:sp>
      <p:graphicFrame>
        <p:nvGraphicFramePr>
          <p:cNvPr id="12291" name="Object 9"/>
          <p:cNvGraphicFramePr>
            <a:graphicFrameLocks noChangeAspect="1"/>
          </p:cNvGraphicFramePr>
          <p:nvPr>
            <p:extLst>
              <p:ext uri="{D42A27DB-BD31-4B8C-83A1-F6EECF244321}">
                <p14:modId xmlns:p14="http://schemas.microsoft.com/office/powerpoint/2010/main" val="1277968241"/>
              </p:ext>
            </p:extLst>
          </p:nvPr>
        </p:nvGraphicFramePr>
        <p:xfrm>
          <a:off x="3500438" y="3789363"/>
          <a:ext cx="858045" cy="479370"/>
        </p:xfrm>
        <a:graphic>
          <a:graphicData uri="http://schemas.openxmlformats.org/presentationml/2006/ole">
            <mc:AlternateContent xmlns:mc="http://schemas.openxmlformats.org/markup-compatibility/2006">
              <mc:Choice xmlns:v="urn:schemas-microsoft-com:vml" Requires="v">
                <p:oleObj spid="_x0000_s173221" name="Equation" r:id="rId6" imgW="393529" imgH="228501" progId="Equation.DSMT4">
                  <p:embed/>
                </p:oleObj>
              </mc:Choice>
              <mc:Fallback>
                <p:oleObj name="Equation" r:id="rId6" imgW="393529"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0438" y="3789363"/>
                        <a:ext cx="858045" cy="479370"/>
                      </a:xfrm>
                      <a:prstGeom prst="rect">
                        <a:avLst/>
                      </a:prstGeom>
                      <a:solidFill>
                        <a:schemeClr val="accent5"/>
                      </a:solidFill>
                    </p:spPr>
                  </p:pic>
                </p:oleObj>
              </mc:Fallback>
            </mc:AlternateContent>
          </a:graphicData>
        </a:graphic>
      </p:graphicFrame>
      <p:graphicFrame>
        <p:nvGraphicFramePr>
          <p:cNvPr id="12292" name="Object 10"/>
          <p:cNvGraphicFramePr>
            <a:graphicFrameLocks noChangeAspect="1"/>
          </p:cNvGraphicFramePr>
          <p:nvPr>
            <p:extLst>
              <p:ext uri="{D42A27DB-BD31-4B8C-83A1-F6EECF244321}">
                <p14:modId xmlns:p14="http://schemas.microsoft.com/office/powerpoint/2010/main" val="3797733927"/>
              </p:ext>
            </p:extLst>
          </p:nvPr>
        </p:nvGraphicFramePr>
        <p:xfrm>
          <a:off x="4932363" y="3773997"/>
          <a:ext cx="1511845" cy="478916"/>
        </p:xfrm>
        <a:graphic>
          <a:graphicData uri="http://schemas.openxmlformats.org/presentationml/2006/ole">
            <mc:AlternateContent xmlns:mc="http://schemas.openxmlformats.org/markup-compatibility/2006">
              <mc:Choice xmlns:v="urn:schemas-microsoft-com:vml" Requires="v">
                <p:oleObj spid="_x0000_s173222" name="Equation" r:id="rId8" imgW="685800" imgH="228600" progId="Equation.DSMT4">
                  <p:embed/>
                </p:oleObj>
              </mc:Choice>
              <mc:Fallback>
                <p:oleObj name="Equation" r:id="rId8" imgW="6858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2363" y="3773997"/>
                        <a:ext cx="1511845" cy="478916"/>
                      </a:xfrm>
                      <a:prstGeom prst="rect">
                        <a:avLst/>
                      </a:prstGeom>
                      <a:solidFill>
                        <a:schemeClr val="accent5"/>
                      </a:solidFill>
                    </p:spPr>
                  </p:pic>
                </p:oleObj>
              </mc:Fallback>
            </mc:AlternateContent>
          </a:graphicData>
        </a:graphic>
      </p:graphicFrame>
      <p:graphicFrame>
        <p:nvGraphicFramePr>
          <p:cNvPr id="12293" name="Object 11"/>
          <p:cNvGraphicFramePr>
            <a:graphicFrameLocks noChangeAspect="1"/>
          </p:cNvGraphicFramePr>
          <p:nvPr>
            <p:extLst>
              <p:ext uri="{D42A27DB-BD31-4B8C-83A1-F6EECF244321}">
                <p14:modId xmlns:p14="http://schemas.microsoft.com/office/powerpoint/2010/main" val="2266717763"/>
              </p:ext>
            </p:extLst>
          </p:nvPr>
        </p:nvGraphicFramePr>
        <p:xfrm>
          <a:off x="7020694" y="3710479"/>
          <a:ext cx="1044463" cy="496335"/>
        </p:xfrm>
        <a:graphic>
          <a:graphicData uri="http://schemas.openxmlformats.org/presentationml/2006/ole">
            <mc:AlternateContent xmlns:mc="http://schemas.openxmlformats.org/markup-compatibility/2006">
              <mc:Choice xmlns:v="urn:schemas-microsoft-com:vml" Requires="v">
                <p:oleObj spid="_x0000_s173223" name="Equation" r:id="rId10" imgW="558800" imgH="228600" progId="Equation.DSMT4">
                  <p:embed/>
                </p:oleObj>
              </mc:Choice>
              <mc:Fallback>
                <p:oleObj name="Equation" r:id="rId10" imgW="5588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20694" y="3710479"/>
                        <a:ext cx="1044463" cy="496335"/>
                      </a:xfrm>
                      <a:prstGeom prst="rect">
                        <a:avLst/>
                      </a:prstGeom>
                      <a:solidFill>
                        <a:schemeClr val="accent5"/>
                      </a:solidFill>
                    </p:spPr>
                  </p:pic>
                </p:oleObj>
              </mc:Fallback>
            </mc:AlternateContent>
          </a:graphicData>
        </a:graphic>
      </p:graphicFrame>
      <p:grpSp>
        <p:nvGrpSpPr>
          <p:cNvPr id="2" name="Group 22"/>
          <p:cNvGrpSpPr>
            <a:grpSpLocks/>
          </p:cNvGrpSpPr>
          <p:nvPr/>
        </p:nvGrpSpPr>
        <p:grpSpPr bwMode="auto">
          <a:xfrm>
            <a:off x="287356" y="5984088"/>
            <a:ext cx="3979730" cy="412750"/>
            <a:chOff x="158" y="3793"/>
            <a:chExt cx="2384" cy="260"/>
          </a:xfrm>
        </p:grpSpPr>
        <p:sp>
          <p:nvSpPr>
            <p:cNvPr id="12311" name="Rectangle 7"/>
            <p:cNvSpPr>
              <a:spLocks noChangeArrowheads="1"/>
            </p:cNvSpPr>
            <p:nvPr/>
          </p:nvSpPr>
          <p:spPr bwMode="auto">
            <a:xfrm>
              <a:off x="158" y="3793"/>
              <a:ext cx="16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0066"/>
                  </a:solidFill>
                  <a:latin typeface="幼圆" pitchFamily="49" charset="-122"/>
                  <a:ea typeface="幼圆" pitchFamily="49" charset="-122"/>
                </a:rPr>
                <a:t>★</a:t>
              </a:r>
              <a:r>
                <a:rPr lang="zh-CN" altLang="en-US" sz="2000" b="1">
                  <a:latin typeface="幼圆" pitchFamily="49" charset="-122"/>
                  <a:ea typeface="幼圆" pitchFamily="49" charset="-122"/>
                </a:rPr>
                <a:t>物方焦距</a:t>
              </a:r>
            </a:p>
          </p:txBody>
        </p:sp>
        <p:graphicFrame>
          <p:nvGraphicFramePr>
            <p:cNvPr id="12298" name="Object 12"/>
            <p:cNvGraphicFramePr>
              <a:graphicFrameLocks noChangeAspect="1"/>
            </p:cNvGraphicFramePr>
            <p:nvPr>
              <p:extLst>
                <p:ext uri="{D42A27DB-BD31-4B8C-83A1-F6EECF244321}">
                  <p14:modId xmlns:p14="http://schemas.microsoft.com/office/powerpoint/2010/main" val="2296403845"/>
                </p:ext>
              </p:extLst>
            </p:nvPr>
          </p:nvGraphicFramePr>
          <p:xfrm>
            <a:off x="1442" y="3804"/>
            <a:ext cx="1100" cy="249"/>
          </p:xfrm>
          <a:graphic>
            <a:graphicData uri="http://schemas.openxmlformats.org/presentationml/2006/ole">
              <mc:AlternateContent xmlns:mc="http://schemas.openxmlformats.org/markup-compatibility/2006">
                <mc:Choice xmlns:v="urn:schemas-microsoft-com:vml" Requires="v">
                  <p:oleObj spid="_x0000_s173224" name="Equation" r:id="rId12" imgW="1041120" imgH="203040" progId="Equation.DSMT4">
                    <p:embed/>
                  </p:oleObj>
                </mc:Choice>
                <mc:Fallback>
                  <p:oleObj name="Equation" r:id="rId12" imgW="1041120" imgH="203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2" y="3804"/>
                          <a:ext cx="1100" cy="249"/>
                        </a:xfrm>
                        <a:prstGeom prst="rect">
                          <a:avLst/>
                        </a:prstGeom>
                        <a:solidFill>
                          <a:srgbClr val="FFCC99"/>
                        </a:solidFill>
                      </p:spPr>
                    </p:pic>
                  </p:oleObj>
                </mc:Fallback>
              </mc:AlternateContent>
            </a:graphicData>
          </a:graphic>
        </p:graphicFrame>
      </p:grpSp>
      <p:grpSp>
        <p:nvGrpSpPr>
          <p:cNvPr id="3" name="Group 23"/>
          <p:cNvGrpSpPr>
            <a:grpSpLocks/>
          </p:cNvGrpSpPr>
          <p:nvPr/>
        </p:nvGrpSpPr>
        <p:grpSpPr bwMode="auto">
          <a:xfrm>
            <a:off x="4716464" y="5984869"/>
            <a:ext cx="3795713" cy="447675"/>
            <a:chOff x="2954" y="3770"/>
            <a:chExt cx="2391" cy="282"/>
          </a:xfrm>
        </p:grpSpPr>
        <p:sp>
          <p:nvSpPr>
            <p:cNvPr id="12310" name="Rectangle 8"/>
            <p:cNvSpPr>
              <a:spLocks noChangeArrowheads="1"/>
            </p:cNvSpPr>
            <p:nvPr/>
          </p:nvSpPr>
          <p:spPr bwMode="auto">
            <a:xfrm>
              <a:off x="2954" y="3777"/>
              <a:ext cx="18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0066"/>
                  </a:solidFill>
                  <a:latin typeface="幼圆" pitchFamily="49" charset="-122"/>
                  <a:ea typeface="幼圆" pitchFamily="49" charset="-122"/>
                </a:rPr>
                <a:t>★</a:t>
              </a:r>
              <a:r>
                <a:rPr lang="zh-CN" altLang="en-US" sz="2000" b="1">
                  <a:latin typeface="幼圆" pitchFamily="49" charset="-122"/>
                  <a:ea typeface="幼圆" pitchFamily="49" charset="-122"/>
                </a:rPr>
                <a:t>物方主点</a:t>
              </a:r>
            </a:p>
          </p:txBody>
        </p:sp>
        <p:graphicFrame>
          <p:nvGraphicFramePr>
            <p:cNvPr id="12297" name="Object 14"/>
            <p:cNvGraphicFramePr>
              <a:graphicFrameLocks noChangeAspect="1"/>
            </p:cNvGraphicFramePr>
            <p:nvPr>
              <p:extLst>
                <p:ext uri="{D42A27DB-BD31-4B8C-83A1-F6EECF244321}">
                  <p14:modId xmlns:p14="http://schemas.microsoft.com/office/powerpoint/2010/main" val="4286432665"/>
                </p:ext>
              </p:extLst>
            </p:nvPr>
          </p:nvGraphicFramePr>
          <p:xfrm>
            <a:off x="4224" y="3770"/>
            <a:ext cx="1121" cy="282"/>
          </p:xfrm>
          <a:graphic>
            <a:graphicData uri="http://schemas.openxmlformats.org/presentationml/2006/ole">
              <mc:AlternateContent xmlns:mc="http://schemas.openxmlformats.org/markup-compatibility/2006">
                <mc:Choice xmlns:v="urn:schemas-microsoft-com:vml" Requires="v">
                  <p:oleObj spid="_x0000_s173225" name="Equation" r:id="rId14" imgW="1054080" imgH="228600" progId="Equation.DSMT4">
                    <p:embed/>
                  </p:oleObj>
                </mc:Choice>
                <mc:Fallback>
                  <p:oleObj name="Equation" r:id="rId14" imgW="105408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24" y="3770"/>
                          <a:ext cx="1121" cy="282"/>
                        </a:xfrm>
                        <a:prstGeom prst="rect">
                          <a:avLst/>
                        </a:prstGeom>
                        <a:solidFill>
                          <a:srgbClr val="FFFF00"/>
                        </a:solidFill>
                      </p:spPr>
                    </p:pic>
                  </p:oleObj>
                </mc:Fallback>
              </mc:AlternateContent>
            </a:graphicData>
          </a:graphic>
        </p:graphicFrame>
      </p:grpSp>
      <p:graphicFrame>
        <p:nvGraphicFramePr>
          <p:cNvPr id="12296" name="Object 13"/>
          <p:cNvGraphicFramePr>
            <a:graphicFrameLocks noChangeAspect="1"/>
          </p:cNvGraphicFramePr>
          <p:nvPr>
            <p:extLst>
              <p:ext uri="{D42A27DB-BD31-4B8C-83A1-F6EECF244321}">
                <p14:modId xmlns:p14="http://schemas.microsoft.com/office/powerpoint/2010/main" val="2670709733"/>
              </p:ext>
            </p:extLst>
          </p:nvPr>
        </p:nvGraphicFramePr>
        <p:xfrm>
          <a:off x="2413744" y="5334360"/>
          <a:ext cx="2302719" cy="428826"/>
        </p:xfrm>
        <a:graphic>
          <a:graphicData uri="http://schemas.openxmlformats.org/presentationml/2006/ole">
            <mc:AlternateContent xmlns:mc="http://schemas.openxmlformats.org/markup-compatibility/2006">
              <mc:Choice xmlns:v="urn:schemas-microsoft-com:vml" Requires="v">
                <p:oleObj spid="_x0000_s173226" name="Equation" r:id="rId16" imgW="1143000" imgH="228600" progId="Equation.DSMT4">
                  <p:embed/>
                </p:oleObj>
              </mc:Choice>
              <mc:Fallback>
                <p:oleObj name="Equation" r:id="rId16" imgW="1143000" imgH="228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13744" y="5334360"/>
                        <a:ext cx="2302719" cy="428826"/>
                      </a:xfrm>
                      <a:prstGeom prst="rect">
                        <a:avLst/>
                      </a:prstGeom>
                      <a:solidFill>
                        <a:srgbClr val="FFFF00"/>
                      </a:solidFill>
                    </p:spPr>
                  </p:pic>
                </p:oleObj>
              </mc:Fallback>
            </mc:AlternateContent>
          </a:graphicData>
        </a:graphic>
      </p:graphicFrame>
      <p:sp>
        <p:nvSpPr>
          <p:cNvPr id="12305" name="Rectangle 16"/>
          <p:cNvSpPr>
            <a:spLocks noChangeArrowheads="1"/>
          </p:cNvSpPr>
          <p:nvPr/>
        </p:nvSpPr>
        <p:spPr bwMode="auto">
          <a:xfrm>
            <a:off x="261938" y="5276850"/>
            <a:ext cx="3457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0066"/>
                </a:solidFill>
                <a:latin typeface="幼圆" pitchFamily="49" charset="-122"/>
                <a:ea typeface="幼圆" pitchFamily="49" charset="-122"/>
              </a:rPr>
              <a:t>★</a:t>
            </a:r>
            <a:r>
              <a:rPr lang="zh-CN" altLang="en-US" sz="2000" b="1">
                <a:latin typeface="幼圆" pitchFamily="49" charset="-122"/>
                <a:ea typeface="幼圆" pitchFamily="49" charset="-122"/>
              </a:rPr>
              <a:t>物方焦点位置</a:t>
            </a:r>
          </a:p>
        </p:txBody>
      </p:sp>
      <p:graphicFrame>
        <p:nvGraphicFramePr>
          <p:cNvPr id="12294" name="Object 17"/>
          <p:cNvGraphicFramePr>
            <a:graphicFrameLocks noChangeAspect="1"/>
          </p:cNvGraphicFramePr>
          <p:nvPr>
            <p:extLst>
              <p:ext uri="{D42A27DB-BD31-4B8C-83A1-F6EECF244321}">
                <p14:modId xmlns:p14="http://schemas.microsoft.com/office/powerpoint/2010/main" val="620074094"/>
              </p:ext>
            </p:extLst>
          </p:nvPr>
        </p:nvGraphicFramePr>
        <p:xfrm>
          <a:off x="2362680" y="4589461"/>
          <a:ext cx="1970715" cy="382649"/>
        </p:xfrm>
        <a:graphic>
          <a:graphicData uri="http://schemas.openxmlformats.org/presentationml/2006/ole">
            <mc:AlternateContent xmlns:mc="http://schemas.openxmlformats.org/markup-compatibility/2006">
              <mc:Choice xmlns:v="urn:schemas-microsoft-com:vml" Requires="v">
                <p:oleObj spid="_x0000_s173227" name="Equation" r:id="rId18" imgW="1015920" imgH="177480" progId="Equation.DSMT4">
                  <p:embed/>
                </p:oleObj>
              </mc:Choice>
              <mc:Fallback>
                <p:oleObj name="Equation" r:id="rId18" imgW="1015920" imgH="17748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2680" y="4589461"/>
                        <a:ext cx="1970715" cy="382649"/>
                      </a:xfrm>
                      <a:prstGeom prst="rect">
                        <a:avLst/>
                      </a:prstGeom>
                      <a:solidFill>
                        <a:srgbClr val="FFFF00"/>
                      </a:solidFill>
                    </p:spPr>
                  </p:pic>
                </p:oleObj>
              </mc:Fallback>
            </mc:AlternateContent>
          </a:graphicData>
        </a:graphic>
      </p:graphicFrame>
      <p:graphicFrame>
        <p:nvGraphicFramePr>
          <p:cNvPr id="12295" name="Object 18"/>
          <p:cNvGraphicFramePr>
            <a:graphicFrameLocks noChangeAspect="1"/>
          </p:cNvGraphicFramePr>
          <p:nvPr>
            <p:extLst>
              <p:ext uri="{D42A27DB-BD31-4B8C-83A1-F6EECF244321}">
                <p14:modId xmlns:p14="http://schemas.microsoft.com/office/powerpoint/2010/main" val="1760885955"/>
              </p:ext>
            </p:extLst>
          </p:nvPr>
        </p:nvGraphicFramePr>
        <p:xfrm>
          <a:off x="4902993" y="4593118"/>
          <a:ext cx="1838325" cy="357874"/>
        </p:xfrm>
        <a:graphic>
          <a:graphicData uri="http://schemas.openxmlformats.org/presentationml/2006/ole">
            <mc:AlternateContent xmlns:mc="http://schemas.openxmlformats.org/markup-compatibility/2006">
              <mc:Choice xmlns:v="urn:schemas-microsoft-com:vml" Requires="v">
                <p:oleObj spid="_x0000_s173228" name="Equation" r:id="rId20" imgW="876240" imgH="177480" progId="Equation.DSMT4">
                  <p:embed/>
                </p:oleObj>
              </mc:Choice>
              <mc:Fallback>
                <p:oleObj name="Equation" r:id="rId20" imgW="876240" imgH="17748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02993" y="4593118"/>
                        <a:ext cx="1838325" cy="357874"/>
                      </a:xfrm>
                      <a:prstGeom prst="rect">
                        <a:avLst/>
                      </a:prstGeom>
                      <a:solidFill>
                        <a:srgbClr val="FFCC99"/>
                      </a:solidFill>
                    </p:spPr>
                  </p:pic>
                </p:oleObj>
              </mc:Fallback>
            </mc:AlternateContent>
          </a:graphicData>
        </a:graphic>
      </p:graphicFrame>
      <p:sp>
        <p:nvSpPr>
          <p:cNvPr id="12307" name="Text Box 20">
            <a:hlinkClick r:id="" action="ppaction://hlinkshowjump?jump=nextslide"/>
          </p:cNvPr>
          <p:cNvSpPr txBox="1">
            <a:spLocks noChangeArrowheads="1"/>
          </p:cNvSpPr>
          <p:nvPr/>
        </p:nvSpPr>
        <p:spPr bwMode="auto">
          <a:xfrm>
            <a:off x="6300788"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25" name="Rectangle 2"/>
          <p:cNvSpPr>
            <a:spLocks noChangeArrowheads="1"/>
          </p:cNvSpPr>
          <p:nvPr/>
        </p:nvSpPr>
        <p:spPr bwMode="auto">
          <a:xfrm>
            <a:off x="1296083" y="620713"/>
            <a:ext cx="684076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800" b="1" dirty="0">
                <a:solidFill>
                  <a:schemeClr val="tx2"/>
                </a:solidFill>
                <a:effectLst>
                  <a:outerShdw blurRad="38100" dist="38100" dir="2700000" algn="tl">
                    <a:srgbClr val="C0C0C0"/>
                  </a:outerShdw>
                </a:effectLst>
                <a:latin typeface="+mn-lt"/>
                <a:ea typeface="幼圆" pitchFamily="49" charset="-122"/>
                <a:cs typeface="+mj-cs"/>
              </a:rPr>
              <a:t>四、实际光学系统的基点位置和焦距计算 </a:t>
            </a:r>
          </a:p>
        </p:txBody>
      </p:sp>
      <p:sp>
        <p:nvSpPr>
          <p:cNvPr id="5" name="TextBox 4"/>
          <p:cNvSpPr txBox="1"/>
          <p:nvPr/>
        </p:nvSpPr>
        <p:spPr>
          <a:xfrm>
            <a:off x="6300788" y="2418010"/>
            <a:ext cx="2484276" cy="789640"/>
          </a:xfrm>
          <a:prstGeom prst="rect">
            <a:avLst/>
          </a:prstGeom>
          <a:solidFill>
            <a:srgbClr val="C8C5FF"/>
          </a:solidFill>
        </p:spPr>
        <p:style>
          <a:lnRef idx="3">
            <a:schemeClr val="lt1"/>
          </a:lnRef>
          <a:fillRef idx="1">
            <a:schemeClr val="accent5"/>
          </a:fillRef>
          <a:effectRef idx="1">
            <a:schemeClr val="accent5"/>
          </a:effectRef>
          <a:fontRef idx="minor">
            <a:schemeClr val="lt1"/>
          </a:fontRef>
        </p:style>
        <p:txBody>
          <a:bodyPr wrap="square" rtlCol="0">
            <a:spAutoFit/>
          </a:bodyPr>
          <a:lstStyle/>
          <a:p>
            <a:r>
              <a:rPr lang="zh-CN" altLang="en-US" sz="2000" b="1" dirty="0" smtClean="0">
                <a:solidFill>
                  <a:srgbClr val="C00000"/>
                </a:solidFill>
                <a:latin typeface="幼圆" pitchFamily="49" charset="-122"/>
                <a:ea typeface="幼圆" pitchFamily="49" charset="-122"/>
              </a:rPr>
              <a:t>把光学系统倒转，</a:t>
            </a:r>
            <a:endParaRPr lang="en-US" altLang="zh-CN" sz="2000" b="1" dirty="0" smtClean="0">
              <a:solidFill>
                <a:srgbClr val="C00000"/>
              </a:solidFill>
              <a:latin typeface="幼圆" pitchFamily="49" charset="-122"/>
              <a:ea typeface="幼圆" pitchFamily="49" charset="-122"/>
            </a:endParaRPr>
          </a:p>
          <a:p>
            <a:pPr>
              <a:lnSpc>
                <a:spcPct val="150000"/>
              </a:lnSpc>
            </a:pPr>
            <a:r>
              <a:rPr lang="zh-CN" altLang="en-US" sz="2000" b="1" dirty="0" smtClean="0">
                <a:solidFill>
                  <a:srgbClr val="C00000"/>
                </a:solidFill>
                <a:latin typeface="幼圆" pitchFamily="49" charset="-122"/>
                <a:ea typeface="幼圆" pitchFamily="49" charset="-122"/>
              </a:rPr>
              <a:t>等效反向光路计算。</a:t>
            </a:r>
            <a:endParaRPr lang="zh-CN" altLang="en-US" sz="2000" b="1" dirty="0">
              <a:solidFill>
                <a:srgbClr val="C00000"/>
              </a:solidFill>
              <a:latin typeface="幼圆" pitchFamily="49" charset="-122"/>
              <a:ea typeface="幼圆" pitchFamily="49" charset="-122"/>
            </a:endParaRPr>
          </a:p>
        </p:txBody>
      </p:sp>
    </p:spTree>
    <p:extLst>
      <p:ext uri="{BB962C8B-B14F-4D97-AF65-F5344CB8AC3E}">
        <p14:creationId xmlns:p14="http://schemas.microsoft.com/office/powerpoint/2010/main" val="927110776"/>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a:grpSpLocks/>
          </p:cNvGrpSpPr>
          <p:nvPr/>
        </p:nvGrpSpPr>
        <p:grpSpPr bwMode="auto">
          <a:xfrm>
            <a:off x="863588" y="3465563"/>
            <a:ext cx="7848600" cy="3048000"/>
            <a:chOff x="655" y="2088"/>
            <a:chExt cx="4944" cy="1920"/>
          </a:xfrm>
        </p:grpSpPr>
        <p:graphicFrame>
          <p:nvGraphicFramePr>
            <p:cNvPr id="13320" name="Object 5"/>
            <p:cNvGraphicFramePr>
              <a:graphicFrameLocks noChangeAspect="1"/>
            </p:cNvGraphicFramePr>
            <p:nvPr>
              <p:extLst>
                <p:ext uri="{D42A27DB-BD31-4B8C-83A1-F6EECF244321}">
                  <p14:modId xmlns:p14="http://schemas.microsoft.com/office/powerpoint/2010/main" val="4183471987"/>
                </p:ext>
              </p:extLst>
            </p:nvPr>
          </p:nvGraphicFramePr>
          <p:xfrm>
            <a:off x="1020" y="2478"/>
            <a:ext cx="3374" cy="615"/>
          </p:xfrm>
          <a:graphic>
            <a:graphicData uri="http://schemas.openxmlformats.org/presentationml/2006/ole">
              <mc:AlternateContent xmlns:mc="http://schemas.openxmlformats.org/markup-compatibility/2006">
                <mc:Choice xmlns:v="urn:schemas-microsoft-com:vml" Requires="v">
                  <p:oleObj spid="_x0000_s174235" name="Equation" r:id="rId3" imgW="2438280" imgH="457200" progId="Equation.DSMT4">
                    <p:embed/>
                  </p:oleObj>
                </mc:Choice>
                <mc:Fallback>
                  <p:oleObj name="Equation" r:id="rId3" imgW="243828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2478"/>
                          <a:ext cx="3374" cy="615"/>
                        </a:xfrm>
                        <a:prstGeom prst="rect">
                          <a:avLst/>
                        </a:prstGeom>
                        <a:solidFill>
                          <a:schemeClr val="accent1">
                            <a:lumMod val="20000"/>
                            <a:lumOff val="80000"/>
                          </a:schemeClr>
                        </a:solidFill>
                      </p:spPr>
                    </p:pic>
                  </p:oleObj>
                </mc:Fallback>
              </mc:AlternateContent>
            </a:graphicData>
          </a:graphic>
        </p:graphicFrame>
        <p:graphicFrame>
          <p:nvGraphicFramePr>
            <p:cNvPr id="13321" name="Object 7"/>
            <p:cNvGraphicFramePr>
              <a:graphicFrameLocks noChangeAspect="1"/>
            </p:cNvGraphicFramePr>
            <p:nvPr>
              <p:extLst>
                <p:ext uri="{D42A27DB-BD31-4B8C-83A1-F6EECF244321}">
                  <p14:modId xmlns:p14="http://schemas.microsoft.com/office/powerpoint/2010/main" val="3951497344"/>
                </p:ext>
              </p:extLst>
            </p:nvPr>
          </p:nvGraphicFramePr>
          <p:xfrm>
            <a:off x="1020" y="3385"/>
            <a:ext cx="3444" cy="623"/>
          </p:xfrm>
          <a:graphic>
            <a:graphicData uri="http://schemas.openxmlformats.org/presentationml/2006/ole">
              <mc:AlternateContent xmlns:mc="http://schemas.openxmlformats.org/markup-compatibility/2006">
                <mc:Choice xmlns:v="urn:schemas-microsoft-com:vml" Requires="v">
                  <p:oleObj spid="_x0000_s174236" name="Equation" r:id="rId5" imgW="2527200" imgH="457200" progId="Equation.DSMT4">
                    <p:embed/>
                  </p:oleObj>
                </mc:Choice>
                <mc:Fallback>
                  <p:oleObj name="Equation" r:id="rId5" imgW="25272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 y="3385"/>
                          <a:ext cx="3444" cy="623"/>
                        </a:xfrm>
                        <a:prstGeom prst="rect">
                          <a:avLst/>
                        </a:prstGeom>
                        <a:solidFill>
                          <a:schemeClr val="accent1">
                            <a:lumMod val="20000"/>
                            <a:lumOff val="80000"/>
                          </a:schemeClr>
                        </a:solidFill>
                      </p:spPr>
                    </p:pic>
                  </p:oleObj>
                </mc:Fallback>
              </mc:AlternateContent>
            </a:graphicData>
          </a:graphic>
        </p:graphicFrame>
        <p:sp>
          <p:nvSpPr>
            <p:cNvPr id="13329" name="Rectangle 10"/>
            <p:cNvSpPr>
              <a:spLocks noChangeArrowheads="1"/>
            </p:cNvSpPr>
            <p:nvPr/>
          </p:nvSpPr>
          <p:spPr bwMode="auto">
            <a:xfrm>
              <a:off x="655" y="2088"/>
              <a:ext cx="494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000" b="1" dirty="0">
                  <a:solidFill>
                    <a:srgbClr val="0A00C8"/>
                  </a:solidFill>
                  <a:latin typeface="幼圆" pitchFamily="49" charset="-122"/>
                  <a:ea typeface="幼圆" pitchFamily="49" charset="-122"/>
                </a:rPr>
                <a:t>1</a:t>
              </a:r>
              <a:r>
                <a:rPr lang="zh-CN" altLang="en-US" sz="2000" b="1" dirty="0">
                  <a:solidFill>
                    <a:srgbClr val="0A00C8"/>
                  </a:solidFill>
                  <a:latin typeface="幼圆" pitchFamily="49" charset="-122"/>
                  <a:ea typeface="幼圆" pitchFamily="49" charset="-122"/>
                </a:rPr>
                <a:t>）像方焦距、像方焦点、像方主点：</a:t>
              </a:r>
            </a:p>
          </p:txBody>
        </p:sp>
        <p:sp>
          <p:nvSpPr>
            <p:cNvPr id="13330" name="Rectangle 11"/>
            <p:cNvSpPr>
              <a:spLocks noChangeArrowheads="1"/>
            </p:cNvSpPr>
            <p:nvPr/>
          </p:nvSpPr>
          <p:spPr bwMode="auto">
            <a:xfrm>
              <a:off x="655" y="3123"/>
              <a:ext cx="494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000" b="1">
                  <a:solidFill>
                    <a:srgbClr val="0A00C8"/>
                  </a:solidFill>
                  <a:latin typeface="幼圆" pitchFamily="49" charset="-122"/>
                  <a:ea typeface="幼圆" pitchFamily="49" charset="-122"/>
                </a:rPr>
                <a:t>2</a:t>
              </a:r>
              <a:r>
                <a:rPr lang="zh-CN" altLang="en-US" sz="2000" b="1">
                  <a:solidFill>
                    <a:srgbClr val="0A00C8"/>
                  </a:solidFill>
                  <a:latin typeface="幼圆" pitchFamily="49" charset="-122"/>
                  <a:ea typeface="幼圆" pitchFamily="49" charset="-122"/>
                </a:rPr>
                <a:t>）物方焦距、物方焦点、物方主点：</a:t>
              </a:r>
            </a:p>
          </p:txBody>
        </p:sp>
      </p:grpSp>
      <p:graphicFrame>
        <p:nvGraphicFramePr>
          <p:cNvPr id="13314" name="Object 12"/>
          <p:cNvGraphicFramePr>
            <a:graphicFrameLocks noChangeAspect="1"/>
          </p:cNvGraphicFramePr>
          <p:nvPr>
            <p:extLst>
              <p:ext uri="{D42A27DB-BD31-4B8C-83A1-F6EECF244321}">
                <p14:modId xmlns:p14="http://schemas.microsoft.com/office/powerpoint/2010/main" val="3993716834"/>
              </p:ext>
            </p:extLst>
          </p:nvPr>
        </p:nvGraphicFramePr>
        <p:xfrm>
          <a:off x="2123728" y="1714297"/>
          <a:ext cx="1763426" cy="752335"/>
        </p:xfrm>
        <a:graphic>
          <a:graphicData uri="http://schemas.openxmlformats.org/presentationml/2006/ole">
            <mc:AlternateContent xmlns:mc="http://schemas.openxmlformats.org/markup-compatibility/2006">
              <mc:Choice xmlns:v="urn:schemas-microsoft-com:vml" Requires="v">
                <p:oleObj spid="_x0000_s174237" name="Equation" r:id="rId7" imgW="914400" imgH="393700" progId="Equation.DSMT4">
                  <p:embed/>
                </p:oleObj>
              </mc:Choice>
              <mc:Fallback>
                <p:oleObj name="Equation" r:id="rId7" imgW="914400"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1714297"/>
                        <a:ext cx="1763426" cy="752335"/>
                      </a:xfrm>
                      <a:prstGeom prst="rect">
                        <a:avLst/>
                      </a:prstGeom>
                      <a:noFill/>
                      <a:ln w="3175">
                        <a:solidFill>
                          <a:schemeClr val="accent1"/>
                        </a:solidFill>
                        <a:miter lim="800000"/>
                        <a:headEnd/>
                        <a:tailEnd/>
                      </a:ln>
                    </p:spPr>
                  </p:pic>
                </p:oleObj>
              </mc:Fallback>
            </mc:AlternateContent>
          </a:graphicData>
        </a:graphic>
      </p:graphicFrame>
      <p:graphicFrame>
        <p:nvGraphicFramePr>
          <p:cNvPr id="13315" name="Object 13"/>
          <p:cNvGraphicFramePr>
            <a:graphicFrameLocks noChangeAspect="1"/>
          </p:cNvGraphicFramePr>
          <p:nvPr>
            <p:extLst>
              <p:ext uri="{D42A27DB-BD31-4B8C-83A1-F6EECF244321}">
                <p14:modId xmlns:p14="http://schemas.microsoft.com/office/powerpoint/2010/main" val="2465274025"/>
              </p:ext>
            </p:extLst>
          </p:nvPr>
        </p:nvGraphicFramePr>
        <p:xfrm>
          <a:off x="2123729" y="2779826"/>
          <a:ext cx="1872208" cy="454047"/>
        </p:xfrm>
        <a:graphic>
          <a:graphicData uri="http://schemas.openxmlformats.org/presentationml/2006/ole">
            <mc:AlternateContent xmlns:mc="http://schemas.openxmlformats.org/markup-compatibility/2006">
              <mc:Choice xmlns:v="urn:schemas-microsoft-com:vml" Requires="v">
                <p:oleObj spid="_x0000_s174238" name="Equation" r:id="rId9" imgW="863225" imgH="228501" progId="Equation.DSMT4">
                  <p:embed/>
                </p:oleObj>
              </mc:Choice>
              <mc:Fallback>
                <p:oleObj name="Equation" r:id="rId9" imgW="863225" imgH="22850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3729" y="2779826"/>
                        <a:ext cx="1872208" cy="454047"/>
                      </a:xfrm>
                      <a:prstGeom prst="rect">
                        <a:avLst/>
                      </a:prstGeom>
                      <a:noFill/>
                      <a:ln w="3175">
                        <a:solidFill>
                          <a:schemeClr val="accent1"/>
                        </a:solidFill>
                        <a:miter lim="800000"/>
                        <a:headEnd/>
                        <a:tailEnd/>
                      </a:ln>
                    </p:spPr>
                  </p:pic>
                </p:oleObj>
              </mc:Fallback>
            </mc:AlternateContent>
          </a:graphicData>
        </a:graphic>
      </p:graphicFrame>
      <p:graphicFrame>
        <p:nvGraphicFramePr>
          <p:cNvPr id="13316" name="Object 14"/>
          <p:cNvGraphicFramePr>
            <a:graphicFrameLocks noChangeAspect="1"/>
          </p:cNvGraphicFramePr>
          <p:nvPr>
            <p:extLst>
              <p:ext uri="{D42A27DB-BD31-4B8C-83A1-F6EECF244321}">
                <p14:modId xmlns:p14="http://schemas.microsoft.com/office/powerpoint/2010/main" val="327742503"/>
              </p:ext>
            </p:extLst>
          </p:nvPr>
        </p:nvGraphicFramePr>
        <p:xfrm>
          <a:off x="6912261" y="1962547"/>
          <a:ext cx="1440160" cy="347975"/>
        </p:xfrm>
        <a:graphic>
          <a:graphicData uri="http://schemas.openxmlformats.org/presentationml/2006/ole">
            <mc:AlternateContent xmlns:mc="http://schemas.openxmlformats.org/markup-compatibility/2006">
              <mc:Choice xmlns:v="urn:schemas-microsoft-com:vml" Requires="v">
                <p:oleObj spid="_x0000_s174239" name="Equation" r:id="rId11" imgW="736280" imgH="177723" progId="Equation.DSMT4">
                  <p:embed/>
                </p:oleObj>
              </mc:Choice>
              <mc:Fallback>
                <p:oleObj name="Equation" r:id="rId11" imgW="736280" imgH="177723"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2261" y="1962547"/>
                        <a:ext cx="1440160" cy="347975"/>
                      </a:xfrm>
                      <a:prstGeom prst="rect">
                        <a:avLst/>
                      </a:prstGeom>
                      <a:noFill/>
                      <a:ln w="3175">
                        <a:solidFill>
                          <a:schemeClr val="accent1"/>
                        </a:solidFill>
                        <a:miter lim="800000"/>
                        <a:headEnd/>
                        <a:tailEnd/>
                      </a:ln>
                    </p:spPr>
                  </p:pic>
                </p:oleObj>
              </mc:Fallback>
            </mc:AlternateContent>
          </a:graphicData>
        </a:graphic>
      </p:graphicFrame>
      <p:sp>
        <p:nvSpPr>
          <p:cNvPr id="13323" name="Rectangle 15"/>
          <p:cNvSpPr>
            <a:spLocks noChangeArrowheads="1"/>
          </p:cNvSpPr>
          <p:nvPr/>
        </p:nvSpPr>
        <p:spPr bwMode="auto">
          <a:xfrm>
            <a:off x="500063" y="1628800"/>
            <a:ext cx="12682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zh-CN" altLang="en-US" sz="2400" b="1" dirty="0">
                <a:solidFill>
                  <a:srgbClr val="0A00C8"/>
                </a:solidFill>
                <a:latin typeface="幼圆" pitchFamily="49" charset="-122"/>
                <a:ea typeface="幼圆" pitchFamily="49" charset="-122"/>
              </a:rPr>
              <a:t>解法</a:t>
            </a:r>
            <a:r>
              <a:rPr lang="en-US" altLang="zh-CN" sz="2400" b="1" dirty="0">
                <a:solidFill>
                  <a:srgbClr val="0A00C8"/>
                </a:solidFill>
                <a:latin typeface="幼圆" pitchFamily="49" charset="-122"/>
                <a:ea typeface="幼圆" pitchFamily="49" charset="-122"/>
              </a:rPr>
              <a:t>2</a:t>
            </a:r>
            <a:r>
              <a:rPr lang="zh-CN" altLang="en-US" sz="2400" b="1" dirty="0">
                <a:solidFill>
                  <a:srgbClr val="0A00C8"/>
                </a:solidFill>
                <a:latin typeface="幼圆" pitchFamily="49" charset="-122"/>
                <a:ea typeface="幼圆" pitchFamily="49" charset="-122"/>
              </a:rPr>
              <a:t>：</a:t>
            </a:r>
          </a:p>
        </p:txBody>
      </p:sp>
      <p:graphicFrame>
        <p:nvGraphicFramePr>
          <p:cNvPr id="13317" name="Object 16"/>
          <p:cNvGraphicFramePr>
            <a:graphicFrameLocks noChangeAspect="1"/>
          </p:cNvGraphicFramePr>
          <p:nvPr>
            <p:extLst>
              <p:ext uri="{D42A27DB-BD31-4B8C-83A1-F6EECF244321}">
                <p14:modId xmlns:p14="http://schemas.microsoft.com/office/powerpoint/2010/main" val="1200581195"/>
              </p:ext>
            </p:extLst>
          </p:nvPr>
        </p:nvGraphicFramePr>
        <p:xfrm>
          <a:off x="4283869" y="2744924"/>
          <a:ext cx="865188" cy="460375"/>
        </p:xfrm>
        <a:graphic>
          <a:graphicData uri="http://schemas.openxmlformats.org/presentationml/2006/ole">
            <mc:AlternateContent xmlns:mc="http://schemas.openxmlformats.org/markup-compatibility/2006">
              <mc:Choice xmlns:v="urn:schemas-microsoft-com:vml" Requires="v">
                <p:oleObj spid="_x0000_s174240" name="Equation" r:id="rId13" imgW="508000" imgH="228600" progId="Equation.DSMT4">
                  <p:embed/>
                </p:oleObj>
              </mc:Choice>
              <mc:Fallback>
                <p:oleObj name="Equation" r:id="rId13" imgW="50800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3869" y="2744924"/>
                        <a:ext cx="865188" cy="460375"/>
                      </a:xfrm>
                      <a:prstGeom prst="rect">
                        <a:avLst/>
                      </a:prstGeom>
                      <a:noFill/>
                      <a:ln w="3175">
                        <a:solidFill>
                          <a:schemeClr val="accent1"/>
                        </a:solidFill>
                        <a:miter lim="800000"/>
                        <a:headEnd/>
                        <a:tailEnd/>
                      </a:ln>
                    </p:spPr>
                  </p:pic>
                </p:oleObj>
              </mc:Fallback>
            </mc:AlternateContent>
          </a:graphicData>
        </a:graphic>
      </p:graphicFrame>
      <p:graphicFrame>
        <p:nvGraphicFramePr>
          <p:cNvPr id="13318" name="Object 17"/>
          <p:cNvGraphicFramePr>
            <a:graphicFrameLocks noChangeAspect="1"/>
          </p:cNvGraphicFramePr>
          <p:nvPr>
            <p:extLst>
              <p:ext uri="{D42A27DB-BD31-4B8C-83A1-F6EECF244321}">
                <p14:modId xmlns:p14="http://schemas.microsoft.com/office/powerpoint/2010/main" val="2540036516"/>
              </p:ext>
            </p:extLst>
          </p:nvPr>
        </p:nvGraphicFramePr>
        <p:xfrm>
          <a:off x="5580112" y="2744924"/>
          <a:ext cx="892175" cy="457200"/>
        </p:xfrm>
        <a:graphic>
          <a:graphicData uri="http://schemas.openxmlformats.org/presentationml/2006/ole">
            <mc:AlternateContent xmlns:mc="http://schemas.openxmlformats.org/markup-compatibility/2006">
              <mc:Choice xmlns:v="urn:schemas-microsoft-com:vml" Requires="v">
                <p:oleObj spid="_x0000_s174241" name="Equation" r:id="rId15" imgW="508000" imgH="228600" progId="Equation.DSMT4">
                  <p:embed/>
                </p:oleObj>
              </mc:Choice>
              <mc:Fallback>
                <p:oleObj name="Equation" r:id="rId15" imgW="5080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80112" y="2744924"/>
                        <a:ext cx="892175" cy="457200"/>
                      </a:xfrm>
                      <a:prstGeom prst="rect">
                        <a:avLst/>
                      </a:prstGeom>
                      <a:noFill/>
                      <a:ln w="3175">
                        <a:solidFill>
                          <a:srgbClr val="FFC000"/>
                        </a:solidFill>
                        <a:miter lim="800000"/>
                        <a:headEnd/>
                        <a:tailEnd/>
                      </a:ln>
                    </p:spPr>
                  </p:pic>
                </p:oleObj>
              </mc:Fallback>
            </mc:AlternateContent>
          </a:graphicData>
        </a:graphic>
      </p:graphicFrame>
      <p:graphicFrame>
        <p:nvGraphicFramePr>
          <p:cNvPr id="13319" name="Object 18"/>
          <p:cNvGraphicFramePr>
            <a:graphicFrameLocks noChangeAspect="1"/>
          </p:cNvGraphicFramePr>
          <p:nvPr>
            <p:extLst>
              <p:ext uri="{D42A27DB-BD31-4B8C-83A1-F6EECF244321}">
                <p14:modId xmlns:p14="http://schemas.microsoft.com/office/powerpoint/2010/main" val="3235249446"/>
              </p:ext>
            </p:extLst>
          </p:nvPr>
        </p:nvGraphicFramePr>
        <p:xfrm>
          <a:off x="6984268" y="2708920"/>
          <a:ext cx="1260413" cy="437197"/>
        </p:xfrm>
        <a:graphic>
          <a:graphicData uri="http://schemas.openxmlformats.org/presentationml/2006/ole">
            <mc:AlternateContent xmlns:mc="http://schemas.openxmlformats.org/markup-compatibility/2006">
              <mc:Choice xmlns:v="urn:schemas-microsoft-com:vml" Requires="v">
                <p:oleObj spid="_x0000_s174242" name="Equation" r:id="rId17" imgW="685800" imgH="228600" progId="Equation.DSMT4">
                  <p:embed/>
                </p:oleObj>
              </mc:Choice>
              <mc:Fallback>
                <p:oleObj name="Equation" r:id="rId17" imgW="68580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84268" y="2708920"/>
                        <a:ext cx="1260413" cy="437197"/>
                      </a:xfrm>
                      <a:prstGeom prst="rect">
                        <a:avLst/>
                      </a:prstGeom>
                      <a:noFill/>
                      <a:ln w="3175">
                        <a:solidFill>
                          <a:schemeClr val="accent5">
                            <a:lumMod val="90000"/>
                          </a:schemeClr>
                        </a:solidFill>
                        <a:miter lim="800000"/>
                        <a:headEnd/>
                        <a:tailEnd/>
                      </a:ln>
                    </p:spPr>
                  </p:pic>
                </p:oleObj>
              </mc:Fallback>
            </mc:AlternateContent>
          </a:graphicData>
        </a:graphic>
      </p:graphicFrame>
      <p:graphicFrame>
        <p:nvGraphicFramePr>
          <p:cNvPr id="13332" name="Object 6"/>
          <p:cNvGraphicFramePr>
            <a:graphicFrameLocks noChangeAspect="1"/>
          </p:cNvGraphicFramePr>
          <p:nvPr>
            <p:extLst>
              <p:ext uri="{D42A27DB-BD31-4B8C-83A1-F6EECF244321}">
                <p14:modId xmlns:p14="http://schemas.microsoft.com/office/powerpoint/2010/main" val="4223977408"/>
              </p:ext>
            </p:extLst>
          </p:nvPr>
        </p:nvGraphicFramePr>
        <p:xfrm>
          <a:off x="4284663" y="1773238"/>
          <a:ext cx="2152650" cy="560387"/>
        </p:xfrm>
        <a:graphic>
          <a:graphicData uri="http://schemas.openxmlformats.org/presentationml/2006/ole">
            <mc:AlternateContent xmlns:mc="http://schemas.openxmlformats.org/markup-compatibility/2006">
              <mc:Choice xmlns:v="urn:schemas-microsoft-com:vml" Requires="v">
                <p:oleObj spid="_x0000_s174243" name="公式" r:id="rId19" imgW="3314520" imgH="1041120" progId="Equation.3">
                  <p:embed/>
                </p:oleObj>
              </mc:Choice>
              <mc:Fallback>
                <p:oleObj name="公式" r:id="rId19" imgW="3314520" imgH="10411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84663" y="1773238"/>
                        <a:ext cx="2152650" cy="560387"/>
                      </a:xfrm>
                      <a:prstGeom prst="rect">
                        <a:avLst/>
                      </a:prstGeom>
                      <a:noFill/>
                      <a:ln w="3175">
                        <a:solidFill>
                          <a:schemeClr val="accent1"/>
                        </a:solidFill>
                        <a:miter lim="800000"/>
                        <a:headEnd/>
                        <a:tailEnd/>
                      </a:ln>
                      <a:effectLst/>
                    </p:spPr>
                  </p:pic>
                </p:oleObj>
              </mc:Fallback>
            </mc:AlternateContent>
          </a:graphicData>
        </a:graphic>
      </p:graphicFrame>
      <p:sp>
        <p:nvSpPr>
          <p:cNvPr id="17" name="Rectangle 2"/>
          <p:cNvSpPr>
            <a:spLocks noChangeArrowheads="1"/>
          </p:cNvSpPr>
          <p:nvPr/>
        </p:nvSpPr>
        <p:spPr bwMode="auto">
          <a:xfrm>
            <a:off x="1296083" y="637528"/>
            <a:ext cx="684076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800" b="1" dirty="0">
                <a:solidFill>
                  <a:schemeClr val="tx2"/>
                </a:solidFill>
                <a:effectLst>
                  <a:outerShdw blurRad="38100" dist="38100" dir="2700000" algn="tl">
                    <a:srgbClr val="C0C0C0"/>
                  </a:outerShdw>
                </a:effectLst>
                <a:latin typeface="+mn-lt"/>
                <a:ea typeface="幼圆" pitchFamily="49" charset="-122"/>
                <a:cs typeface="+mj-cs"/>
              </a:rPr>
              <a:t>四、实际光学系统的基点位置和焦距计算 </a:t>
            </a:r>
          </a:p>
        </p:txBody>
      </p:sp>
    </p:spTree>
    <p:extLst>
      <p:ext uri="{BB962C8B-B14F-4D97-AF65-F5344CB8AC3E}">
        <p14:creationId xmlns:p14="http://schemas.microsoft.com/office/powerpoint/2010/main" val="42721086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2688C5F-6C50-4720-A09D-05A29BBDC76A}" type="slidenum">
              <a:rPr lang="zh-CN" altLang="en-US"/>
              <a:pPr/>
              <a:t>24</a:t>
            </a:fld>
            <a:endParaRPr lang="en-US" altLang="zh-CN"/>
          </a:p>
        </p:txBody>
      </p:sp>
      <p:sp>
        <p:nvSpPr>
          <p:cNvPr id="2" name="内容占位符 1"/>
          <p:cNvSpPr>
            <a:spLocks noGrp="1"/>
          </p:cNvSpPr>
          <p:nvPr>
            <p:ph idx="1"/>
          </p:nvPr>
        </p:nvSpPr>
        <p:spPr>
          <a:xfrm>
            <a:off x="539552" y="1664804"/>
            <a:ext cx="8229600" cy="4754562"/>
          </a:xfrm>
        </p:spPr>
        <p:txBody>
          <a:bodyPr/>
          <a:lstStyle/>
          <a:p>
            <a:pPr>
              <a:lnSpc>
                <a:spcPct val="125000"/>
              </a:lnSpc>
            </a:pPr>
            <a:r>
              <a:rPr lang="zh-CN" altLang="en-US" sz="2400" kern="1200" dirty="0">
                <a:solidFill>
                  <a:srgbClr val="C8C5FF"/>
                </a:solidFill>
                <a:latin typeface="幼圆" pitchFamily="49" charset="-122"/>
                <a:ea typeface="幼圆" pitchFamily="49" charset="-122"/>
              </a:rPr>
              <a:t>理想光学系统与共线成像理论</a:t>
            </a:r>
            <a:endParaRPr lang="en-US" altLang="zh-CN" sz="2400" kern="1200" dirty="0">
              <a:solidFill>
                <a:srgbClr val="C8C5FF"/>
              </a:solidFill>
              <a:latin typeface="幼圆" pitchFamily="49" charset="-122"/>
              <a:ea typeface="幼圆" pitchFamily="49" charset="-122"/>
            </a:endParaRPr>
          </a:p>
          <a:p>
            <a:pPr>
              <a:lnSpc>
                <a:spcPct val="125000"/>
              </a:lnSpc>
            </a:pPr>
            <a:r>
              <a:rPr lang="zh-CN" altLang="en-US" sz="2400" kern="1200" dirty="0">
                <a:solidFill>
                  <a:srgbClr val="C8C5FF"/>
                </a:solidFill>
                <a:latin typeface="幼圆" pitchFamily="49" charset="-122"/>
                <a:ea typeface="幼圆" pitchFamily="49" charset="-122"/>
              </a:rPr>
              <a:t>理想光学系统的基点和基面</a:t>
            </a:r>
            <a:endParaRPr lang="en-US" altLang="zh-CN" sz="2400" kern="1200" dirty="0">
              <a:solidFill>
                <a:srgbClr val="C8C5FF"/>
              </a:solidFill>
              <a:latin typeface="幼圆" pitchFamily="49" charset="-122"/>
              <a:ea typeface="幼圆" pitchFamily="49" charset="-122"/>
            </a:endParaRPr>
          </a:p>
          <a:p>
            <a:pPr>
              <a:lnSpc>
                <a:spcPct val="125000"/>
              </a:lnSpc>
            </a:pPr>
            <a:r>
              <a:rPr lang="zh-CN" altLang="en-US" sz="2400" kern="1200" dirty="0">
                <a:solidFill>
                  <a:srgbClr val="0A00C8"/>
                </a:solidFill>
                <a:latin typeface="幼圆" pitchFamily="49" charset="-122"/>
                <a:ea typeface="幼圆" pitchFamily="49" charset="-122"/>
              </a:rPr>
              <a:t>理想光学系统的物像关系</a:t>
            </a:r>
            <a:endParaRPr lang="en-US" altLang="zh-CN" sz="2400" kern="1200" dirty="0">
              <a:solidFill>
                <a:srgbClr val="0A00C8"/>
              </a:solidFill>
              <a:latin typeface="幼圆" pitchFamily="49" charset="-122"/>
              <a:ea typeface="幼圆" pitchFamily="49" charset="-122"/>
            </a:endParaRPr>
          </a:p>
          <a:p>
            <a:pPr>
              <a:lnSpc>
                <a:spcPct val="125000"/>
              </a:lnSpc>
            </a:pPr>
            <a:r>
              <a:rPr lang="zh-CN" altLang="en-US" sz="2400" kern="1200" dirty="0">
                <a:solidFill>
                  <a:srgbClr val="C8C5FF"/>
                </a:solidFill>
                <a:latin typeface="幼圆" pitchFamily="49" charset="-122"/>
                <a:ea typeface="幼圆" pitchFamily="49" charset="-122"/>
              </a:rPr>
              <a:t>理想光学系统的放大率</a:t>
            </a:r>
            <a:endParaRPr lang="en-US" altLang="zh-CN" sz="2400" kern="1200" dirty="0">
              <a:solidFill>
                <a:srgbClr val="C8C5FF"/>
              </a:solidFill>
              <a:latin typeface="幼圆" pitchFamily="49" charset="-122"/>
              <a:ea typeface="幼圆" pitchFamily="49" charset="-122"/>
            </a:endParaRPr>
          </a:p>
          <a:p>
            <a:pPr>
              <a:lnSpc>
                <a:spcPct val="125000"/>
              </a:lnSpc>
            </a:pPr>
            <a:r>
              <a:rPr lang="zh-CN" altLang="en-US" sz="2400" kern="1200" dirty="0">
                <a:solidFill>
                  <a:srgbClr val="C8C5FF"/>
                </a:solidFill>
                <a:latin typeface="幼圆" pitchFamily="49" charset="-122"/>
                <a:ea typeface="幼圆" pitchFamily="49" charset="-122"/>
              </a:rPr>
              <a:t>理想光学系统的组合</a:t>
            </a:r>
            <a:endParaRPr lang="en-US" altLang="zh-CN" sz="2400" kern="1200" dirty="0">
              <a:solidFill>
                <a:srgbClr val="C8C5FF"/>
              </a:solidFill>
              <a:latin typeface="幼圆" pitchFamily="49" charset="-122"/>
              <a:ea typeface="幼圆" pitchFamily="49" charset="-122"/>
            </a:endParaRPr>
          </a:p>
          <a:p>
            <a:pPr>
              <a:lnSpc>
                <a:spcPct val="125000"/>
              </a:lnSpc>
            </a:pPr>
            <a:r>
              <a:rPr lang="zh-CN" altLang="en-US" sz="2400" kern="1200" dirty="0" smtClean="0">
                <a:solidFill>
                  <a:srgbClr val="C8C5FF"/>
                </a:solidFill>
                <a:latin typeface="幼圆" pitchFamily="49" charset="-122"/>
                <a:ea typeface="幼圆" pitchFamily="49" charset="-122"/>
              </a:rPr>
              <a:t>透镜</a:t>
            </a:r>
            <a:endParaRPr lang="zh-CN" altLang="en-US" sz="2400" kern="1200" dirty="0">
              <a:solidFill>
                <a:srgbClr val="C8C5FF"/>
              </a:solidFill>
              <a:latin typeface="幼圆" pitchFamily="49" charset="-122"/>
              <a:ea typeface="幼圆" pitchFamily="49" charset="-122"/>
            </a:endParaRPr>
          </a:p>
        </p:txBody>
      </p:sp>
      <p:sp>
        <p:nvSpPr>
          <p:cNvPr id="3" name="标题 2"/>
          <p:cNvSpPr>
            <a:spLocks noGrp="1"/>
          </p:cNvSpPr>
          <p:nvPr>
            <p:ph type="title"/>
          </p:nvPr>
        </p:nvSpPr>
        <p:spPr>
          <a:xfrm>
            <a:off x="251520" y="656692"/>
            <a:ext cx="8748713" cy="703262"/>
          </a:xfrm>
        </p:spPr>
        <p:txBody>
          <a:bodyPr/>
          <a:lstStyle/>
          <a:p>
            <a:r>
              <a:rPr lang="zh-CN" altLang="en-US" dirty="0" smtClean="0">
                <a:latin typeface="幼圆" pitchFamily="49" charset="-122"/>
                <a:ea typeface="幼圆" pitchFamily="49" charset="-122"/>
              </a:rPr>
              <a:t>目 录</a:t>
            </a:r>
            <a:r>
              <a:rPr lang="zh-CN" altLang="en-US" dirty="0" smtClean="0"/>
              <a:t>   </a:t>
            </a:r>
            <a:r>
              <a:rPr kumimoji="1" lang="en-US" altLang="zh-CN" dirty="0" smtClean="0"/>
              <a:t>Contents</a:t>
            </a:r>
            <a:endParaRPr lang="zh-CN" altLang="en-US" dirty="0"/>
          </a:p>
        </p:txBody>
      </p:sp>
    </p:spTree>
    <p:extLst>
      <p:ext uri="{BB962C8B-B14F-4D97-AF65-F5344CB8AC3E}">
        <p14:creationId xmlns:p14="http://schemas.microsoft.com/office/powerpoint/2010/main" val="2265580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圆角矩形 15"/>
          <p:cNvSpPr/>
          <p:nvPr/>
        </p:nvSpPr>
        <p:spPr>
          <a:xfrm>
            <a:off x="395535" y="5409220"/>
            <a:ext cx="6216203" cy="10735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395535" y="3573016"/>
            <a:ext cx="6312725" cy="183620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95535" y="2427421"/>
            <a:ext cx="6216203" cy="10735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633" name="Rectangle 9"/>
          <p:cNvSpPr>
            <a:spLocks noChangeArrowheads="1"/>
          </p:cNvSpPr>
          <p:nvPr/>
        </p:nvSpPr>
        <p:spPr bwMode="auto">
          <a:xfrm>
            <a:off x="498277" y="2427421"/>
            <a:ext cx="748823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50000"/>
              </a:lnSpc>
              <a:spcAft>
                <a:spcPct val="20000"/>
              </a:spcAft>
            </a:pPr>
            <a:r>
              <a:rPr lang="en-US" altLang="zh-CN" sz="2000" b="1" dirty="0">
                <a:solidFill>
                  <a:srgbClr val="0A00C8"/>
                </a:solidFill>
                <a:latin typeface="幼圆" pitchFamily="49" charset="-122"/>
                <a:ea typeface="幼圆" pitchFamily="49" charset="-122"/>
              </a:rPr>
              <a:t>1</a:t>
            </a:r>
            <a:r>
              <a:rPr lang="zh-CN" altLang="en-US" sz="2000" b="1" dirty="0">
                <a:solidFill>
                  <a:srgbClr val="0A00C8"/>
                </a:solidFill>
                <a:latin typeface="幼圆" pitchFamily="49" charset="-122"/>
                <a:ea typeface="幼圆" pitchFamily="49" charset="-122"/>
              </a:rPr>
              <a:t>）平行于光轴的光线，经系统后必经过像方焦点；</a:t>
            </a:r>
          </a:p>
          <a:p>
            <a:pPr>
              <a:lnSpc>
                <a:spcPct val="150000"/>
              </a:lnSpc>
              <a:spcAft>
                <a:spcPct val="20000"/>
              </a:spcAft>
            </a:pPr>
            <a:r>
              <a:rPr lang="en-US" altLang="zh-CN" sz="2000" b="1" dirty="0">
                <a:solidFill>
                  <a:srgbClr val="0A00C8"/>
                </a:solidFill>
                <a:latin typeface="幼圆" pitchFamily="49" charset="-122"/>
                <a:ea typeface="幼圆" pitchFamily="49" charset="-122"/>
              </a:rPr>
              <a:t>2</a:t>
            </a:r>
            <a:r>
              <a:rPr lang="zh-CN" altLang="en-US" sz="2000" b="1" dirty="0">
                <a:solidFill>
                  <a:srgbClr val="0A00C8"/>
                </a:solidFill>
                <a:latin typeface="幼圆" pitchFamily="49" charset="-122"/>
                <a:ea typeface="幼圆" pitchFamily="49" charset="-122"/>
              </a:rPr>
              <a:t>）过物方焦点的入射光线，经系统后平行于光轴；</a:t>
            </a:r>
          </a:p>
          <a:p>
            <a:pPr>
              <a:lnSpc>
                <a:spcPct val="150000"/>
              </a:lnSpc>
            </a:pPr>
            <a:r>
              <a:rPr lang="en-US" altLang="zh-CN" sz="2000" b="1" dirty="0">
                <a:solidFill>
                  <a:srgbClr val="0A00C8"/>
                </a:solidFill>
                <a:latin typeface="幼圆" pitchFamily="49" charset="-122"/>
                <a:ea typeface="幼圆" pitchFamily="49" charset="-122"/>
              </a:rPr>
              <a:t>3</a:t>
            </a:r>
            <a:r>
              <a:rPr lang="zh-CN" altLang="en-US" sz="2000" b="1" dirty="0">
                <a:solidFill>
                  <a:srgbClr val="0A00C8"/>
                </a:solidFill>
                <a:latin typeface="幼圆" pitchFamily="49" charset="-122"/>
                <a:ea typeface="幼圆" pitchFamily="49" charset="-122"/>
              </a:rPr>
              <a:t>）倾斜于光轴入射的平行光束，经过系统后出射光束   </a:t>
            </a:r>
          </a:p>
          <a:p>
            <a:pPr>
              <a:lnSpc>
                <a:spcPct val="150000"/>
              </a:lnSpc>
            </a:pPr>
            <a:r>
              <a:rPr lang="zh-CN" altLang="en-US" sz="2000" b="1" dirty="0">
                <a:solidFill>
                  <a:srgbClr val="0A00C8"/>
                </a:solidFill>
                <a:latin typeface="幼圆" pitchFamily="49" charset="-122"/>
                <a:ea typeface="幼圆" pitchFamily="49" charset="-122"/>
              </a:rPr>
              <a:t>   交于像方焦平面上的一点；</a:t>
            </a:r>
          </a:p>
          <a:p>
            <a:pPr>
              <a:lnSpc>
                <a:spcPct val="150000"/>
              </a:lnSpc>
            </a:pPr>
            <a:r>
              <a:rPr lang="en-US" altLang="zh-CN" sz="2000" b="1" dirty="0">
                <a:solidFill>
                  <a:srgbClr val="0A00C8"/>
                </a:solidFill>
                <a:latin typeface="幼圆" pitchFamily="49" charset="-122"/>
                <a:ea typeface="幼圆" pitchFamily="49" charset="-122"/>
              </a:rPr>
              <a:t>4</a:t>
            </a:r>
            <a:r>
              <a:rPr lang="zh-CN" altLang="en-US" sz="2000" b="1" dirty="0">
                <a:solidFill>
                  <a:srgbClr val="0A00C8"/>
                </a:solidFill>
                <a:latin typeface="幼圆" pitchFamily="49" charset="-122"/>
                <a:ea typeface="幼圆" pitchFamily="49" charset="-122"/>
              </a:rPr>
              <a:t>）自物方焦平面上一点发出的光束，经系统后成倾斜</a:t>
            </a:r>
          </a:p>
          <a:p>
            <a:pPr>
              <a:lnSpc>
                <a:spcPct val="150000"/>
              </a:lnSpc>
            </a:pPr>
            <a:r>
              <a:rPr lang="zh-CN" altLang="en-US" sz="2000" b="1" dirty="0">
                <a:solidFill>
                  <a:srgbClr val="0A00C8"/>
                </a:solidFill>
                <a:latin typeface="幼圆" pitchFamily="49" charset="-122"/>
                <a:ea typeface="幼圆" pitchFamily="49" charset="-122"/>
              </a:rPr>
              <a:t>   于光轴的平行光束出射。</a:t>
            </a:r>
          </a:p>
          <a:p>
            <a:pPr>
              <a:lnSpc>
                <a:spcPct val="150000"/>
              </a:lnSpc>
              <a:spcAft>
                <a:spcPct val="20000"/>
              </a:spcAft>
            </a:pPr>
            <a:r>
              <a:rPr lang="en-US" altLang="zh-CN" sz="2000" b="1" dirty="0">
                <a:solidFill>
                  <a:srgbClr val="0A00C8"/>
                </a:solidFill>
                <a:latin typeface="幼圆" pitchFamily="49" charset="-122"/>
                <a:ea typeface="幼圆" pitchFamily="49" charset="-122"/>
              </a:rPr>
              <a:t>5</a:t>
            </a:r>
            <a:r>
              <a:rPr lang="zh-CN" altLang="en-US" sz="2000" b="1" dirty="0">
                <a:solidFill>
                  <a:srgbClr val="0A00C8"/>
                </a:solidFill>
                <a:latin typeface="幼圆" pitchFamily="49" charset="-122"/>
                <a:ea typeface="幼圆" pitchFamily="49" charset="-122"/>
              </a:rPr>
              <a:t>）共轭光线在一对主面上的投射高度相等</a:t>
            </a:r>
            <a:r>
              <a:rPr lang="zh-CN" altLang="en-US" sz="2000" b="1" dirty="0" smtClean="0">
                <a:solidFill>
                  <a:srgbClr val="0A00C8"/>
                </a:solidFill>
                <a:latin typeface="幼圆" pitchFamily="49" charset="-122"/>
                <a:ea typeface="幼圆" pitchFamily="49" charset="-122"/>
              </a:rPr>
              <a:t>。</a:t>
            </a:r>
            <a:endParaRPr lang="en-US" altLang="zh-CN" sz="2000" b="1" dirty="0" smtClean="0">
              <a:solidFill>
                <a:srgbClr val="0A00C8"/>
              </a:solidFill>
              <a:latin typeface="幼圆" pitchFamily="49" charset="-122"/>
              <a:ea typeface="幼圆" pitchFamily="49" charset="-122"/>
            </a:endParaRPr>
          </a:p>
          <a:p>
            <a:pPr>
              <a:lnSpc>
                <a:spcPct val="150000"/>
              </a:lnSpc>
              <a:spcAft>
                <a:spcPct val="20000"/>
              </a:spcAft>
            </a:pPr>
            <a:r>
              <a:rPr lang="en-US" altLang="zh-CN" sz="2000" b="1" dirty="0" smtClean="0">
                <a:solidFill>
                  <a:srgbClr val="0A00C8"/>
                </a:solidFill>
                <a:latin typeface="幼圆" pitchFamily="49" charset="-122"/>
                <a:ea typeface="幼圆" pitchFamily="49" charset="-122"/>
              </a:rPr>
              <a:t>6</a:t>
            </a:r>
            <a:r>
              <a:rPr lang="zh-CN" altLang="en-US" sz="2000" b="1" dirty="0" smtClean="0">
                <a:solidFill>
                  <a:srgbClr val="0A00C8"/>
                </a:solidFill>
                <a:latin typeface="幼圆" pitchFamily="49" charset="-122"/>
                <a:ea typeface="幼圆" pitchFamily="49" charset="-122"/>
              </a:rPr>
              <a:t>）过节点的光线出射角度相同。 </a:t>
            </a:r>
            <a:endParaRPr lang="zh-CN" altLang="en-US" sz="2000" b="1" dirty="0">
              <a:solidFill>
                <a:srgbClr val="0A00C8"/>
              </a:solidFill>
              <a:latin typeface="幼圆" pitchFamily="49" charset="-122"/>
              <a:ea typeface="幼圆" pitchFamily="49" charset="-122"/>
            </a:endParaRPr>
          </a:p>
        </p:txBody>
      </p:sp>
      <p:sp>
        <p:nvSpPr>
          <p:cNvPr id="35843" name="Rectangle 4"/>
          <p:cNvSpPr>
            <a:spLocks noGrp="1" noChangeArrowheads="1"/>
          </p:cNvSpPr>
          <p:nvPr>
            <p:ph type="title"/>
          </p:nvPr>
        </p:nvSpPr>
        <p:spPr>
          <a:xfrm>
            <a:off x="744538" y="620688"/>
            <a:ext cx="7766050" cy="569913"/>
          </a:xfrm>
        </p:spPr>
        <p:txBody>
          <a:bodyPr/>
          <a:lstStyle/>
          <a:p>
            <a:r>
              <a:rPr lang="zh-CN" altLang="en-US" sz="2800" kern="1200" dirty="0">
                <a:latin typeface="+mn-lt"/>
                <a:ea typeface="幼圆" pitchFamily="49" charset="-122"/>
              </a:rPr>
              <a:t>第三节  理想光学系统的物像关系 </a:t>
            </a:r>
          </a:p>
        </p:txBody>
      </p:sp>
      <p:sp>
        <p:nvSpPr>
          <p:cNvPr id="63492" name="Rectangle 6"/>
          <p:cNvSpPr>
            <a:spLocks noChangeArrowheads="1"/>
          </p:cNvSpPr>
          <p:nvPr/>
        </p:nvSpPr>
        <p:spPr bwMode="auto">
          <a:xfrm>
            <a:off x="539552" y="1340768"/>
            <a:ext cx="2646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008000"/>
                </a:solidFill>
                <a:latin typeface="幼圆" pitchFamily="49" charset="-122"/>
                <a:ea typeface="幼圆" pitchFamily="49" charset="-122"/>
              </a:rPr>
              <a:t>一、图解法求像  </a:t>
            </a:r>
          </a:p>
        </p:txBody>
      </p:sp>
      <p:sp>
        <p:nvSpPr>
          <p:cNvPr id="63493" name="Rectangle 7"/>
          <p:cNvSpPr>
            <a:spLocks noChangeArrowheads="1"/>
          </p:cNvSpPr>
          <p:nvPr/>
        </p:nvSpPr>
        <p:spPr bwMode="auto">
          <a:xfrm>
            <a:off x="498277" y="1988840"/>
            <a:ext cx="3255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000" b="1" dirty="0">
                <a:solidFill>
                  <a:srgbClr val="FF0066"/>
                </a:solidFill>
                <a:latin typeface="幼圆" pitchFamily="49" charset="-122"/>
                <a:ea typeface="幼圆" pitchFamily="49" charset="-122"/>
              </a:rPr>
              <a:t>1</a:t>
            </a:r>
            <a:r>
              <a:rPr lang="zh-CN" altLang="en-US" sz="2000" b="1" dirty="0">
                <a:solidFill>
                  <a:srgbClr val="FF0066"/>
                </a:solidFill>
                <a:latin typeface="幼圆" pitchFamily="49" charset="-122"/>
                <a:ea typeface="幼圆" pitchFamily="49" charset="-122"/>
              </a:rPr>
              <a:t>、典型光线及性质</a:t>
            </a:r>
            <a:r>
              <a:rPr lang="en-US" altLang="zh-CN" sz="2000" b="1" dirty="0">
                <a:solidFill>
                  <a:srgbClr val="FF0066"/>
                </a:solidFill>
                <a:latin typeface="幼圆" pitchFamily="49" charset="-122"/>
                <a:ea typeface="幼圆" pitchFamily="49" charset="-122"/>
              </a:rPr>
              <a:t>:</a:t>
            </a:r>
            <a:endParaRPr lang="zh-CN" altLang="en-US" sz="2000" b="1" dirty="0">
              <a:solidFill>
                <a:srgbClr val="FF0066"/>
              </a:solidFill>
              <a:latin typeface="幼圆" pitchFamily="49" charset="-122"/>
              <a:ea typeface="幼圆" pitchFamily="49" charset="-122"/>
            </a:endParaRPr>
          </a:p>
        </p:txBody>
      </p:sp>
      <p:grpSp>
        <p:nvGrpSpPr>
          <p:cNvPr id="2" name="Group 15"/>
          <p:cNvGrpSpPr>
            <a:grpSpLocks/>
          </p:cNvGrpSpPr>
          <p:nvPr/>
        </p:nvGrpSpPr>
        <p:grpSpPr bwMode="auto">
          <a:xfrm>
            <a:off x="6611739" y="3702124"/>
            <a:ext cx="1571625" cy="1571625"/>
            <a:chOff x="4921" y="2478"/>
            <a:chExt cx="749" cy="816"/>
          </a:xfrm>
        </p:grpSpPr>
        <p:sp>
          <p:nvSpPr>
            <p:cNvPr id="35851" name="AutoShape 12"/>
            <p:cNvSpPr>
              <a:spLocks/>
            </p:cNvSpPr>
            <p:nvPr/>
          </p:nvSpPr>
          <p:spPr bwMode="auto">
            <a:xfrm>
              <a:off x="4921" y="2478"/>
              <a:ext cx="137" cy="816"/>
            </a:xfrm>
            <a:prstGeom prst="rightBrace">
              <a:avLst>
                <a:gd name="adj1" fmla="val 49635"/>
                <a:gd name="adj2" fmla="val 50000"/>
              </a:avLst>
            </a:prstGeom>
            <a:noFill/>
            <a:ln w="254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幼圆" pitchFamily="49" charset="-122"/>
                <a:ea typeface="幼圆" pitchFamily="49" charset="-122"/>
              </a:endParaRPr>
            </a:p>
          </p:txBody>
        </p:sp>
        <p:sp>
          <p:nvSpPr>
            <p:cNvPr id="35852" name="Rectangle 13"/>
            <p:cNvSpPr>
              <a:spLocks noChangeArrowheads="1"/>
            </p:cNvSpPr>
            <p:nvPr/>
          </p:nvSpPr>
          <p:spPr bwMode="auto">
            <a:xfrm>
              <a:off x="4967" y="2641"/>
              <a:ext cx="70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ctr"/>
              <a:r>
                <a:rPr lang="zh-CN" altLang="en-US" sz="2000" b="1">
                  <a:solidFill>
                    <a:srgbClr val="FF0066"/>
                  </a:solidFill>
                  <a:latin typeface="幼圆" pitchFamily="49" charset="-122"/>
                  <a:ea typeface="幼圆" pitchFamily="49" charset="-122"/>
                </a:rPr>
                <a:t>焦平面</a:t>
              </a:r>
            </a:p>
            <a:p>
              <a:pPr marL="342900" indent="-342900" algn="ctr"/>
              <a:r>
                <a:rPr lang="zh-CN" altLang="en-US" sz="2000" b="1">
                  <a:solidFill>
                    <a:srgbClr val="FF0066"/>
                  </a:solidFill>
                  <a:latin typeface="幼圆" pitchFamily="49" charset="-122"/>
                  <a:ea typeface="幼圆" pitchFamily="49" charset="-122"/>
                </a:rPr>
                <a:t>性质</a:t>
              </a:r>
              <a:endParaRPr lang="en-US" altLang="zh-CN" sz="2000" b="1">
                <a:solidFill>
                  <a:srgbClr val="FF0066"/>
                </a:solidFill>
                <a:latin typeface="幼圆" pitchFamily="49" charset="-122"/>
                <a:ea typeface="幼圆" pitchFamily="49" charset="-122"/>
              </a:endParaRPr>
            </a:p>
          </p:txBody>
        </p:sp>
      </p:grpSp>
      <p:sp>
        <p:nvSpPr>
          <p:cNvPr id="282638" name="Rectangle 14"/>
          <p:cNvSpPr>
            <a:spLocks noChangeArrowheads="1"/>
          </p:cNvSpPr>
          <p:nvPr/>
        </p:nvSpPr>
        <p:spPr bwMode="auto">
          <a:xfrm>
            <a:off x="6019602" y="5345187"/>
            <a:ext cx="2592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ctr"/>
            <a:r>
              <a:rPr lang="en-US" altLang="zh-CN" sz="2000" b="1" dirty="0">
                <a:solidFill>
                  <a:srgbClr val="FF0066"/>
                </a:solidFill>
                <a:latin typeface="幼圆" pitchFamily="49" charset="-122"/>
                <a:ea typeface="幼圆" pitchFamily="49" charset="-122"/>
              </a:rPr>
              <a:t>——</a:t>
            </a:r>
            <a:r>
              <a:rPr lang="zh-CN" altLang="en-US" sz="2000" b="1" dirty="0">
                <a:solidFill>
                  <a:srgbClr val="FF0066"/>
                </a:solidFill>
                <a:latin typeface="幼圆" pitchFamily="49" charset="-122"/>
                <a:ea typeface="幼圆" pitchFamily="49" charset="-122"/>
              </a:rPr>
              <a:t>主面性质</a:t>
            </a:r>
            <a:endParaRPr lang="en-US" altLang="zh-CN" sz="2000" b="1" dirty="0">
              <a:solidFill>
                <a:srgbClr val="FF0066"/>
              </a:solidFill>
              <a:latin typeface="幼圆" pitchFamily="49" charset="-122"/>
              <a:ea typeface="幼圆" pitchFamily="49" charset="-122"/>
            </a:endParaRPr>
          </a:p>
        </p:txBody>
      </p:sp>
      <p:grpSp>
        <p:nvGrpSpPr>
          <p:cNvPr id="3" name="组合 11"/>
          <p:cNvGrpSpPr>
            <a:grpSpLocks/>
          </p:cNvGrpSpPr>
          <p:nvPr/>
        </p:nvGrpSpPr>
        <p:grpSpPr bwMode="auto">
          <a:xfrm>
            <a:off x="6606977" y="2636912"/>
            <a:ext cx="1147762" cy="708025"/>
            <a:chOff x="6853294" y="2935289"/>
            <a:chExt cx="1147730" cy="708025"/>
          </a:xfrm>
        </p:grpSpPr>
        <p:sp>
          <p:nvSpPr>
            <p:cNvPr id="35849" name="AutoShape 10"/>
            <p:cNvSpPr>
              <a:spLocks/>
            </p:cNvSpPr>
            <p:nvPr/>
          </p:nvSpPr>
          <p:spPr bwMode="auto">
            <a:xfrm>
              <a:off x="6853294" y="2960684"/>
              <a:ext cx="290474" cy="647700"/>
            </a:xfrm>
            <a:prstGeom prst="rightBrace">
              <a:avLst>
                <a:gd name="adj1" fmla="val 20357"/>
                <a:gd name="adj2" fmla="val 50000"/>
              </a:avLst>
            </a:prstGeom>
            <a:noFill/>
            <a:ln w="254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latin typeface="幼圆" pitchFamily="49" charset="-122"/>
                <a:ea typeface="幼圆" pitchFamily="49" charset="-122"/>
              </a:endParaRPr>
            </a:p>
          </p:txBody>
        </p:sp>
        <p:sp>
          <p:nvSpPr>
            <p:cNvPr id="35850" name="Rectangle 17"/>
            <p:cNvSpPr>
              <a:spLocks noChangeArrowheads="1"/>
            </p:cNvSpPr>
            <p:nvPr/>
          </p:nvSpPr>
          <p:spPr bwMode="auto">
            <a:xfrm>
              <a:off x="7239182" y="2935289"/>
              <a:ext cx="76184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zh-CN" altLang="en-US" sz="2000" b="1" dirty="0">
                  <a:solidFill>
                    <a:srgbClr val="FF0066"/>
                  </a:solidFill>
                  <a:latin typeface="幼圆" pitchFamily="49" charset="-122"/>
                  <a:ea typeface="幼圆" pitchFamily="49" charset="-122"/>
                </a:rPr>
                <a:t>焦点</a:t>
              </a:r>
            </a:p>
            <a:p>
              <a:pPr marL="342900" indent="-342900"/>
              <a:r>
                <a:rPr lang="zh-CN" altLang="en-US" sz="2000" b="1" dirty="0">
                  <a:solidFill>
                    <a:srgbClr val="FF0066"/>
                  </a:solidFill>
                  <a:latin typeface="幼圆" pitchFamily="49" charset="-122"/>
                  <a:ea typeface="幼圆" pitchFamily="49" charset="-122"/>
                </a:rPr>
                <a:t>定义</a:t>
              </a:r>
            </a:p>
          </p:txBody>
        </p:sp>
      </p:grpSp>
      <p:sp>
        <p:nvSpPr>
          <p:cNvPr id="13" name="Rectangle 14"/>
          <p:cNvSpPr>
            <a:spLocks noChangeArrowheads="1"/>
          </p:cNvSpPr>
          <p:nvPr/>
        </p:nvSpPr>
        <p:spPr bwMode="auto">
          <a:xfrm>
            <a:off x="6012160" y="5897637"/>
            <a:ext cx="2592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ctr"/>
            <a:r>
              <a:rPr lang="en-US" altLang="zh-CN" sz="2000" b="1" dirty="0" smtClean="0">
                <a:solidFill>
                  <a:srgbClr val="FF0066"/>
                </a:solidFill>
                <a:latin typeface="幼圆" pitchFamily="49" charset="-122"/>
                <a:ea typeface="幼圆" pitchFamily="49" charset="-122"/>
              </a:rPr>
              <a:t>——</a:t>
            </a:r>
            <a:r>
              <a:rPr lang="zh-CN" altLang="en-US" sz="2000" b="1" dirty="0" smtClean="0">
                <a:solidFill>
                  <a:srgbClr val="FF0066"/>
                </a:solidFill>
                <a:latin typeface="幼圆" pitchFamily="49" charset="-122"/>
                <a:ea typeface="幼圆" pitchFamily="49" charset="-122"/>
              </a:rPr>
              <a:t>节</a:t>
            </a:r>
            <a:r>
              <a:rPr lang="zh-CN" altLang="en-US" sz="2000" b="1" dirty="0">
                <a:solidFill>
                  <a:srgbClr val="FF0066"/>
                </a:solidFill>
                <a:latin typeface="幼圆" pitchFamily="49" charset="-122"/>
                <a:ea typeface="幼圆" pitchFamily="49" charset="-122"/>
              </a:rPr>
              <a:t>点</a:t>
            </a:r>
            <a:r>
              <a:rPr lang="zh-CN" altLang="en-US" sz="2000" b="1" dirty="0" smtClean="0">
                <a:solidFill>
                  <a:srgbClr val="FF0066"/>
                </a:solidFill>
                <a:latin typeface="幼圆" pitchFamily="49" charset="-122"/>
                <a:ea typeface="幼圆" pitchFamily="49" charset="-122"/>
              </a:rPr>
              <a:t>性质</a:t>
            </a:r>
            <a:endParaRPr lang="en-US" altLang="zh-CN" sz="2000" b="1" dirty="0">
              <a:solidFill>
                <a:srgbClr val="FF0066"/>
              </a:solidFill>
              <a:latin typeface="幼圆" pitchFamily="49" charset="-122"/>
              <a:ea typeface="幼圆" pitchFamily="49" charset="-122"/>
            </a:endParaRPr>
          </a:p>
        </p:txBody>
      </p:sp>
    </p:spTree>
    <p:extLst>
      <p:ext uri="{BB962C8B-B14F-4D97-AF65-F5344CB8AC3E}">
        <p14:creationId xmlns:p14="http://schemas.microsoft.com/office/powerpoint/2010/main" val="2203193821"/>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82633">
                                            <p:txEl>
                                              <p:pRg st="0" end="0"/>
                                            </p:txEl>
                                          </p:spTgt>
                                        </p:tgtEl>
                                        <p:attrNameLst>
                                          <p:attrName>style.visibility</p:attrName>
                                        </p:attrNameLst>
                                      </p:cBhvr>
                                      <p:to>
                                        <p:strVal val="visible"/>
                                      </p:to>
                                    </p:set>
                                    <p:animEffect transition="in" filter="blinds(horizontal)">
                                      <p:cBhvr>
                                        <p:cTn id="15" dur="500"/>
                                        <p:tgtEl>
                                          <p:spTgt spid="282633">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2633">
                                            <p:txEl>
                                              <p:pRg st="1" end="1"/>
                                            </p:txEl>
                                          </p:spTgt>
                                        </p:tgtEl>
                                        <p:attrNameLst>
                                          <p:attrName>style.visibility</p:attrName>
                                        </p:attrNameLst>
                                      </p:cBhvr>
                                      <p:to>
                                        <p:strVal val="visible"/>
                                      </p:to>
                                    </p:set>
                                    <p:animEffect transition="in" filter="blinds(horizontal)">
                                      <p:cBhvr>
                                        <p:cTn id="18" dur="500"/>
                                        <p:tgtEl>
                                          <p:spTgt spid="282633">
                                            <p:txEl>
                                              <p:pRg st="1" end="1"/>
                                            </p:txEl>
                                          </p:spTgt>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82633">
                                            <p:txEl>
                                              <p:pRg st="2" end="2"/>
                                            </p:txEl>
                                          </p:spTgt>
                                        </p:tgtEl>
                                        <p:attrNameLst>
                                          <p:attrName>style.visibility</p:attrName>
                                        </p:attrNameLst>
                                      </p:cBhvr>
                                      <p:to>
                                        <p:strVal val="visible"/>
                                      </p:to>
                                    </p:set>
                                    <p:animEffect transition="in" filter="blinds(horizontal)">
                                      <p:cBhvr>
                                        <p:cTn id="26" dur="500"/>
                                        <p:tgtEl>
                                          <p:spTgt spid="282633">
                                            <p:txEl>
                                              <p:pRg st="2" end="2"/>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82633">
                                            <p:txEl>
                                              <p:pRg st="3" end="3"/>
                                            </p:txEl>
                                          </p:spTgt>
                                        </p:tgtEl>
                                        <p:attrNameLst>
                                          <p:attrName>style.visibility</p:attrName>
                                        </p:attrNameLst>
                                      </p:cBhvr>
                                      <p:to>
                                        <p:strVal val="visible"/>
                                      </p:to>
                                    </p:set>
                                    <p:animEffect transition="in" filter="blinds(horizontal)">
                                      <p:cBhvr>
                                        <p:cTn id="29" dur="500"/>
                                        <p:tgtEl>
                                          <p:spTgt spid="282633">
                                            <p:txEl>
                                              <p:pRg st="3" end="3"/>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82633">
                                            <p:txEl>
                                              <p:pRg st="4" end="4"/>
                                            </p:txEl>
                                          </p:spTgt>
                                        </p:tgtEl>
                                        <p:attrNameLst>
                                          <p:attrName>style.visibility</p:attrName>
                                        </p:attrNameLst>
                                      </p:cBhvr>
                                      <p:to>
                                        <p:strVal val="visible"/>
                                      </p:to>
                                    </p:set>
                                    <p:animEffect transition="in" filter="blinds(horizontal)">
                                      <p:cBhvr>
                                        <p:cTn id="32" dur="500"/>
                                        <p:tgtEl>
                                          <p:spTgt spid="282633">
                                            <p:txEl>
                                              <p:pRg st="4" end="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82633">
                                            <p:txEl>
                                              <p:pRg st="5" end="5"/>
                                            </p:txEl>
                                          </p:spTgt>
                                        </p:tgtEl>
                                        <p:attrNameLst>
                                          <p:attrName>style.visibility</p:attrName>
                                        </p:attrNameLst>
                                      </p:cBhvr>
                                      <p:to>
                                        <p:strVal val="visible"/>
                                      </p:to>
                                    </p:set>
                                    <p:animEffect transition="in" filter="blinds(horizontal)">
                                      <p:cBhvr>
                                        <p:cTn id="35" dur="500"/>
                                        <p:tgtEl>
                                          <p:spTgt spid="282633">
                                            <p:txEl>
                                              <p:pRg st="5" end="5"/>
                                            </p:txEl>
                                          </p:spTgt>
                                        </p:tgtEl>
                                      </p:cBhvr>
                                    </p:animEffect>
                                  </p:childTnLst>
                                </p:cTn>
                              </p:par>
                            </p:childTnLst>
                          </p:cTn>
                        </p:par>
                        <p:par>
                          <p:cTn id="36" fill="hold" nodeType="afterGroup">
                            <p:stCondLst>
                              <p:cond delay="500"/>
                            </p:stCondLst>
                            <p:childTnLst>
                              <p:par>
                                <p:cTn id="37" presetID="3" presetClass="entr" presetSubtype="10"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linds(horizontal)">
                                      <p:cBhvr>
                                        <p:cTn id="39" dur="500"/>
                                        <p:tgtEl>
                                          <p:spTgt spid="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282633">
                                            <p:txEl>
                                              <p:pRg st="6" end="6"/>
                                            </p:txEl>
                                          </p:spTgt>
                                        </p:tgtEl>
                                        <p:attrNameLst>
                                          <p:attrName>style.visibility</p:attrName>
                                        </p:attrNameLst>
                                      </p:cBhvr>
                                      <p:to>
                                        <p:strVal val="visible"/>
                                      </p:to>
                                    </p:set>
                                    <p:animEffect transition="in" filter="blinds(horizontal)">
                                      <p:cBhvr>
                                        <p:cTn id="44" dur="500"/>
                                        <p:tgtEl>
                                          <p:spTgt spid="28263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82633">
                                            <p:txEl>
                                              <p:pRg st="7" end="7"/>
                                            </p:txEl>
                                          </p:spTgt>
                                        </p:tgtEl>
                                        <p:attrNameLst>
                                          <p:attrName>style.visibility</p:attrName>
                                        </p:attrNameLst>
                                      </p:cBhvr>
                                      <p:to>
                                        <p:strVal val="visible"/>
                                      </p:to>
                                    </p:set>
                                    <p:animEffect transition="in" filter="blinds(horizontal)">
                                      <p:cBhvr>
                                        <p:cTn id="49" dur="500"/>
                                        <p:tgtEl>
                                          <p:spTgt spid="282633">
                                            <p:txEl>
                                              <p:pRg st="7" end="7"/>
                                            </p:txEl>
                                          </p:spTgt>
                                        </p:tgtEl>
                                      </p:cBhvr>
                                    </p:animEffect>
                                  </p:childTnLst>
                                </p:cTn>
                              </p:par>
                            </p:childTnLst>
                          </p:cTn>
                        </p:par>
                        <p:par>
                          <p:cTn id="50" fill="hold" nodeType="after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282638"/>
                                        </p:tgtEl>
                                        <p:attrNameLst>
                                          <p:attrName>style.visibility</p:attrName>
                                        </p:attrNameLst>
                                      </p:cBhvr>
                                      <p:to>
                                        <p:strVal val="visible"/>
                                      </p:to>
                                    </p:set>
                                    <p:animEffect transition="in" filter="blinds(horizontal)">
                                      <p:cBhvr>
                                        <p:cTn id="53" dur="500"/>
                                        <p:tgtEl>
                                          <p:spTgt spid="282638"/>
                                        </p:tgtEl>
                                      </p:cBhvr>
                                    </p:animEffect>
                                  </p:childTnLst>
                                </p:cTn>
                              </p:par>
                            </p:childTnLst>
                          </p:cTn>
                        </p:par>
                        <p:par>
                          <p:cTn id="54" fill="hold">
                            <p:stCondLst>
                              <p:cond delay="1000"/>
                            </p:stCondLst>
                            <p:childTnLst>
                              <p:par>
                                <p:cTn id="55" presetID="3" presetClass="entr" presetSubtype="10"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P spid="63493" grpId="0"/>
      <p:bldP spid="282638"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7" name="Rectangle 8"/>
          <p:cNvSpPr>
            <a:spLocks noChangeArrowheads="1"/>
          </p:cNvSpPr>
          <p:nvPr/>
        </p:nvSpPr>
        <p:spPr bwMode="auto">
          <a:xfrm>
            <a:off x="925886" y="2060848"/>
            <a:ext cx="7210510" cy="147732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50000"/>
              </a:lnSpc>
            </a:pPr>
            <a:r>
              <a:rPr lang="en-US" altLang="zh-CN" sz="2000" b="1" dirty="0">
                <a:solidFill>
                  <a:schemeClr val="tx2"/>
                </a:solidFill>
                <a:latin typeface="幼圆" pitchFamily="49" charset="-122"/>
                <a:ea typeface="幼圆" pitchFamily="49" charset="-122"/>
              </a:rPr>
              <a:t>2</a:t>
            </a:r>
            <a:r>
              <a:rPr lang="zh-CN" altLang="en-US" sz="2000" b="1" dirty="0">
                <a:solidFill>
                  <a:schemeClr val="tx2"/>
                </a:solidFill>
                <a:latin typeface="幼圆" pitchFamily="49" charset="-122"/>
                <a:ea typeface="幼圆" pitchFamily="49" charset="-122"/>
              </a:rPr>
              <a:t>、依据</a:t>
            </a:r>
            <a:r>
              <a:rPr lang="zh-CN" altLang="en-US" sz="2000" b="1" dirty="0" smtClean="0">
                <a:solidFill>
                  <a:schemeClr val="tx2"/>
                </a:solidFill>
                <a:latin typeface="幼圆" pitchFamily="49" charset="-122"/>
                <a:ea typeface="幼圆" pitchFamily="49" charset="-122"/>
              </a:rPr>
              <a:t>：</a:t>
            </a:r>
            <a:endParaRPr lang="en-US" altLang="zh-CN" sz="2000" b="1" dirty="0" smtClean="0">
              <a:solidFill>
                <a:schemeClr val="tx2"/>
              </a:solidFill>
              <a:latin typeface="幼圆" pitchFamily="49" charset="-122"/>
              <a:ea typeface="幼圆" pitchFamily="49" charset="-122"/>
            </a:endParaRPr>
          </a:p>
          <a:p>
            <a:pPr marL="342900" indent="-342900">
              <a:lnSpc>
                <a:spcPct val="150000"/>
              </a:lnSpc>
            </a:pPr>
            <a:r>
              <a:rPr lang="en-US" altLang="zh-CN" sz="2000" b="1" dirty="0">
                <a:solidFill>
                  <a:schemeClr val="tx2"/>
                </a:solidFill>
                <a:latin typeface="幼圆" pitchFamily="49" charset="-122"/>
                <a:ea typeface="幼圆" pitchFamily="49" charset="-122"/>
              </a:rPr>
              <a:t> </a:t>
            </a:r>
            <a:r>
              <a:rPr lang="en-US" altLang="zh-CN" sz="2000" b="1" dirty="0" smtClean="0">
                <a:solidFill>
                  <a:schemeClr val="tx2"/>
                </a:solidFill>
                <a:latin typeface="幼圆" pitchFamily="49" charset="-122"/>
                <a:ea typeface="幼圆" pitchFamily="49" charset="-122"/>
              </a:rPr>
              <a:t>  </a:t>
            </a:r>
            <a:r>
              <a:rPr lang="zh-CN" altLang="en-US" sz="2000" b="1" dirty="0" smtClean="0">
                <a:solidFill>
                  <a:srgbClr val="0A00C8"/>
                </a:solidFill>
                <a:latin typeface="幼圆" pitchFamily="49" charset="-122"/>
                <a:ea typeface="幼圆" pitchFamily="49" charset="-122"/>
              </a:rPr>
              <a:t>理想</a:t>
            </a:r>
            <a:r>
              <a:rPr lang="zh-CN" altLang="en-US" sz="2000" b="1" dirty="0">
                <a:solidFill>
                  <a:srgbClr val="0A00C8"/>
                </a:solidFill>
                <a:latin typeface="幼圆" pitchFamily="49" charset="-122"/>
                <a:ea typeface="幼圆" pitchFamily="49" charset="-122"/>
              </a:rPr>
              <a:t>的成像情况下，从一点发出的一束</a:t>
            </a:r>
            <a:r>
              <a:rPr lang="zh-CN" altLang="en-US" sz="2000" b="1" dirty="0" smtClean="0">
                <a:solidFill>
                  <a:srgbClr val="0A00C8"/>
                </a:solidFill>
                <a:latin typeface="幼圆" pitchFamily="49" charset="-122"/>
                <a:ea typeface="幼圆" pitchFamily="49" charset="-122"/>
              </a:rPr>
              <a:t>光线经</a:t>
            </a:r>
            <a:r>
              <a:rPr lang="zh-CN" altLang="en-US" sz="2000" b="1" dirty="0">
                <a:solidFill>
                  <a:srgbClr val="0A00C8"/>
                </a:solidFill>
                <a:latin typeface="幼圆" pitchFamily="49" charset="-122"/>
                <a:ea typeface="幼圆" pitchFamily="49" charset="-122"/>
              </a:rPr>
              <a:t>光学系统作用后仍交于一点。</a:t>
            </a:r>
            <a:endParaRPr lang="en-US" altLang="zh-CN" sz="2000" b="1" dirty="0">
              <a:solidFill>
                <a:srgbClr val="0A00C8"/>
              </a:solidFill>
              <a:latin typeface="幼圆" pitchFamily="49" charset="-122"/>
              <a:ea typeface="幼圆" pitchFamily="49" charset="-122"/>
            </a:endParaRPr>
          </a:p>
        </p:txBody>
      </p:sp>
      <p:sp>
        <p:nvSpPr>
          <p:cNvPr id="14348" name="Rectangle 9"/>
          <p:cNvSpPr>
            <a:spLocks noChangeArrowheads="1"/>
          </p:cNvSpPr>
          <p:nvPr/>
        </p:nvSpPr>
        <p:spPr bwMode="auto">
          <a:xfrm>
            <a:off x="835876" y="3936831"/>
            <a:ext cx="739053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50000"/>
              </a:lnSpc>
            </a:pPr>
            <a:r>
              <a:rPr lang="en-US" altLang="zh-CN" sz="2000" b="1" dirty="0">
                <a:solidFill>
                  <a:schemeClr val="tx2"/>
                </a:solidFill>
                <a:latin typeface="幼圆" pitchFamily="49" charset="-122"/>
                <a:ea typeface="幼圆" pitchFamily="49" charset="-122"/>
              </a:rPr>
              <a:t>3</a:t>
            </a:r>
            <a:r>
              <a:rPr lang="zh-CN" altLang="en-US" sz="2000" b="1" dirty="0">
                <a:solidFill>
                  <a:schemeClr val="tx2"/>
                </a:solidFill>
                <a:latin typeface="幼圆" pitchFamily="49" charset="-122"/>
                <a:ea typeface="幼圆" pitchFamily="49" charset="-122"/>
              </a:rPr>
              <a:t>、方法</a:t>
            </a:r>
            <a:r>
              <a:rPr lang="zh-CN" altLang="en-US" sz="2000" b="1" dirty="0" smtClean="0">
                <a:solidFill>
                  <a:schemeClr val="tx2"/>
                </a:solidFill>
                <a:latin typeface="幼圆" pitchFamily="49" charset="-122"/>
                <a:ea typeface="幼圆" pitchFamily="49" charset="-122"/>
              </a:rPr>
              <a:t>：</a:t>
            </a:r>
            <a:endParaRPr lang="en-US" altLang="zh-CN" sz="2000" b="1" dirty="0" smtClean="0">
              <a:solidFill>
                <a:schemeClr val="tx2"/>
              </a:solidFill>
              <a:latin typeface="幼圆" pitchFamily="49" charset="-122"/>
              <a:ea typeface="幼圆" pitchFamily="49" charset="-122"/>
            </a:endParaRPr>
          </a:p>
          <a:p>
            <a:pPr marL="342900" indent="-342900">
              <a:lnSpc>
                <a:spcPct val="150000"/>
              </a:lnSpc>
            </a:pPr>
            <a:r>
              <a:rPr lang="en-US" altLang="zh-CN" sz="2000" b="1" dirty="0">
                <a:solidFill>
                  <a:schemeClr val="tx2"/>
                </a:solidFill>
                <a:latin typeface="幼圆" pitchFamily="49" charset="-122"/>
                <a:ea typeface="幼圆" pitchFamily="49" charset="-122"/>
              </a:rPr>
              <a:t> </a:t>
            </a:r>
            <a:r>
              <a:rPr lang="en-US" altLang="zh-CN" sz="2000" b="1" dirty="0" smtClean="0">
                <a:solidFill>
                  <a:schemeClr val="tx2"/>
                </a:solidFill>
                <a:latin typeface="幼圆" pitchFamily="49" charset="-122"/>
                <a:ea typeface="幼圆" pitchFamily="49" charset="-122"/>
              </a:rPr>
              <a:t>  </a:t>
            </a:r>
            <a:r>
              <a:rPr lang="zh-CN" altLang="en-US" sz="2000" b="1" dirty="0" smtClean="0">
                <a:solidFill>
                  <a:srgbClr val="0A00C8"/>
                </a:solidFill>
                <a:latin typeface="幼圆" pitchFamily="49" charset="-122"/>
                <a:ea typeface="幼圆" pitchFamily="49" charset="-122"/>
              </a:rPr>
              <a:t>求</a:t>
            </a:r>
            <a:r>
              <a:rPr lang="zh-CN" altLang="en-US" sz="2000" b="1" dirty="0">
                <a:solidFill>
                  <a:srgbClr val="0A00C8"/>
                </a:solidFill>
                <a:latin typeface="幼圆" pitchFamily="49" charset="-122"/>
                <a:ea typeface="幼圆" pitchFamily="49" charset="-122"/>
              </a:rPr>
              <a:t>物点发出的两条特定光线在像方空间的</a:t>
            </a:r>
            <a:r>
              <a:rPr lang="zh-CN" altLang="en-US" sz="2000" b="1" dirty="0" smtClean="0">
                <a:solidFill>
                  <a:srgbClr val="0A00C8"/>
                </a:solidFill>
                <a:latin typeface="幼圆" pitchFamily="49" charset="-122"/>
                <a:ea typeface="幼圆" pitchFamily="49" charset="-122"/>
              </a:rPr>
              <a:t>共轭光线</a:t>
            </a:r>
            <a:r>
              <a:rPr lang="zh-CN" altLang="en-US" sz="2000" b="1" dirty="0">
                <a:solidFill>
                  <a:srgbClr val="0A00C8"/>
                </a:solidFill>
                <a:latin typeface="幼圆" pitchFamily="49" charset="-122"/>
                <a:ea typeface="幼圆" pitchFamily="49" charset="-122"/>
              </a:rPr>
              <a:t>，二者的交点为共轭像点。</a:t>
            </a:r>
            <a:endParaRPr lang="en-US" altLang="zh-CN" sz="2000" b="1" dirty="0">
              <a:solidFill>
                <a:srgbClr val="0A00C8"/>
              </a:solidFill>
              <a:latin typeface="幼圆" pitchFamily="49" charset="-122"/>
              <a:ea typeface="幼圆" pitchFamily="49" charset="-122"/>
            </a:endParaRPr>
          </a:p>
        </p:txBody>
      </p:sp>
      <p:sp>
        <p:nvSpPr>
          <p:cNvPr id="32" name="Rectangle 4"/>
          <p:cNvSpPr txBox="1">
            <a:spLocks noChangeArrowheads="1"/>
          </p:cNvSpPr>
          <p:nvPr/>
        </p:nvSpPr>
        <p:spPr bwMode="white">
          <a:xfrm>
            <a:off x="684213" y="476250"/>
            <a:ext cx="8305800" cy="512763"/>
          </a:xfrm>
          <a:prstGeom prst="rect">
            <a:avLst/>
          </a:prstGeom>
          <a:noFill/>
          <a:ln w="9525">
            <a:noFill/>
            <a:miter lim="800000"/>
            <a:headEnd/>
            <a:tailEnd/>
          </a:ln>
          <a:effectLst/>
        </p:spPr>
        <p:txBody>
          <a:bodyPr anchor="ctr"/>
          <a:lstStyle/>
          <a:p>
            <a:pPr algn="ctr">
              <a:defRPr/>
            </a:pPr>
            <a:r>
              <a:rPr lang="zh-CN" altLang="en-US" sz="2400" b="1" kern="0" dirty="0">
                <a:solidFill>
                  <a:schemeClr val="bg1"/>
                </a:solidFill>
                <a:latin typeface="楷体_GB2312" pitchFamily="49" charset="-122"/>
                <a:ea typeface="楷体_GB2312" pitchFamily="49" charset="-122"/>
                <a:cs typeface="+mj-cs"/>
              </a:rPr>
              <a:t>第三节  理想光学系统的物像关系 </a:t>
            </a:r>
          </a:p>
        </p:txBody>
      </p:sp>
      <p:sp>
        <p:nvSpPr>
          <p:cNvPr id="33" name="Rectangle 4"/>
          <p:cNvSpPr>
            <a:spLocks noGrp="1" noChangeArrowheads="1"/>
          </p:cNvSpPr>
          <p:nvPr>
            <p:ph type="title"/>
          </p:nvPr>
        </p:nvSpPr>
        <p:spPr>
          <a:xfrm>
            <a:off x="744538" y="620688"/>
            <a:ext cx="7766050" cy="569913"/>
          </a:xfrm>
        </p:spPr>
        <p:txBody>
          <a:bodyPr/>
          <a:lstStyle/>
          <a:p>
            <a:r>
              <a:rPr lang="zh-CN" altLang="en-US" sz="2800" kern="1200" dirty="0">
                <a:latin typeface="+mn-lt"/>
                <a:ea typeface="幼圆" pitchFamily="49" charset="-122"/>
              </a:rPr>
              <a:t>第三节  理想光学系统的物像关系 </a:t>
            </a:r>
          </a:p>
        </p:txBody>
      </p:sp>
      <p:sp>
        <p:nvSpPr>
          <p:cNvPr id="34" name="Rectangle 6"/>
          <p:cNvSpPr>
            <a:spLocks noChangeArrowheads="1"/>
          </p:cNvSpPr>
          <p:nvPr/>
        </p:nvSpPr>
        <p:spPr bwMode="auto">
          <a:xfrm>
            <a:off x="539552" y="1340768"/>
            <a:ext cx="2646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008000"/>
                </a:solidFill>
                <a:latin typeface="幼圆" pitchFamily="49" charset="-122"/>
                <a:ea typeface="幼圆" pitchFamily="49" charset="-122"/>
              </a:rPr>
              <a:t>一、图解法求像  </a:t>
            </a:r>
          </a:p>
        </p:txBody>
      </p:sp>
    </p:spTree>
    <p:extLst>
      <p:ext uri="{BB962C8B-B14F-4D97-AF65-F5344CB8AC3E}">
        <p14:creationId xmlns:p14="http://schemas.microsoft.com/office/powerpoint/2010/main" val="15536456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p:cNvSpPr>
          <p:nvPr/>
        </p:nvSpPr>
        <p:spPr bwMode="auto">
          <a:xfrm>
            <a:off x="553106" y="1958538"/>
            <a:ext cx="2643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b="1" dirty="0" smtClean="0">
                <a:solidFill>
                  <a:schemeClr val="accent6"/>
                </a:solidFill>
                <a:latin typeface="幼圆" pitchFamily="49" charset="-122"/>
                <a:ea typeface="幼圆" pitchFamily="49" charset="-122"/>
              </a:rPr>
              <a:t>1. </a:t>
            </a:r>
            <a:r>
              <a:rPr lang="zh-CN" altLang="en-US" sz="2400" b="1" dirty="0" smtClean="0">
                <a:solidFill>
                  <a:schemeClr val="accent6"/>
                </a:solidFill>
                <a:latin typeface="幼圆" pitchFamily="49" charset="-122"/>
                <a:ea typeface="幼圆" pitchFamily="49" charset="-122"/>
              </a:rPr>
              <a:t>轴</a:t>
            </a:r>
            <a:r>
              <a:rPr lang="zh-CN" altLang="en-US" sz="2400" b="1" dirty="0">
                <a:solidFill>
                  <a:schemeClr val="accent6"/>
                </a:solidFill>
                <a:latin typeface="幼圆" pitchFamily="49" charset="-122"/>
                <a:ea typeface="幼圆" pitchFamily="49" charset="-122"/>
              </a:rPr>
              <a:t>外点成像</a:t>
            </a:r>
          </a:p>
        </p:txBody>
      </p:sp>
      <p:sp>
        <p:nvSpPr>
          <p:cNvPr id="32" name="Rectangle 4"/>
          <p:cNvSpPr txBox="1">
            <a:spLocks noChangeArrowheads="1"/>
          </p:cNvSpPr>
          <p:nvPr/>
        </p:nvSpPr>
        <p:spPr bwMode="white">
          <a:xfrm>
            <a:off x="684213" y="476250"/>
            <a:ext cx="8305800" cy="512763"/>
          </a:xfrm>
          <a:prstGeom prst="rect">
            <a:avLst/>
          </a:prstGeom>
          <a:noFill/>
          <a:ln w="9525">
            <a:noFill/>
            <a:miter lim="800000"/>
            <a:headEnd/>
            <a:tailEnd/>
          </a:ln>
          <a:effectLst/>
        </p:spPr>
        <p:txBody>
          <a:bodyPr anchor="ctr"/>
          <a:lstStyle/>
          <a:p>
            <a:pPr algn="ctr">
              <a:defRPr/>
            </a:pPr>
            <a:r>
              <a:rPr lang="zh-CN" altLang="en-US" sz="2400" b="1" kern="0" dirty="0">
                <a:solidFill>
                  <a:schemeClr val="bg1"/>
                </a:solidFill>
                <a:latin typeface="楷体_GB2312" pitchFamily="49" charset="-122"/>
                <a:ea typeface="楷体_GB2312" pitchFamily="49" charset="-122"/>
                <a:cs typeface="+mj-cs"/>
              </a:rPr>
              <a:t>第三节  理想光学系统的物像关系 </a:t>
            </a:r>
          </a:p>
        </p:txBody>
      </p:sp>
      <p:sp>
        <p:nvSpPr>
          <p:cNvPr id="33" name="Rectangle 4"/>
          <p:cNvSpPr>
            <a:spLocks noGrp="1" noChangeArrowheads="1"/>
          </p:cNvSpPr>
          <p:nvPr>
            <p:ph type="title"/>
          </p:nvPr>
        </p:nvSpPr>
        <p:spPr>
          <a:xfrm>
            <a:off x="744538" y="620688"/>
            <a:ext cx="7766050" cy="569913"/>
          </a:xfrm>
        </p:spPr>
        <p:txBody>
          <a:bodyPr/>
          <a:lstStyle/>
          <a:p>
            <a:r>
              <a:rPr lang="zh-CN" altLang="en-US" sz="2800" kern="1200" dirty="0">
                <a:latin typeface="+mn-lt"/>
                <a:ea typeface="幼圆" pitchFamily="49" charset="-122"/>
              </a:rPr>
              <a:t>第三节  理想光学系统的物像关系 </a:t>
            </a:r>
          </a:p>
        </p:txBody>
      </p:sp>
      <p:sp>
        <p:nvSpPr>
          <p:cNvPr id="34" name="Rectangle 6"/>
          <p:cNvSpPr>
            <a:spLocks noChangeArrowheads="1"/>
          </p:cNvSpPr>
          <p:nvPr/>
        </p:nvSpPr>
        <p:spPr bwMode="auto">
          <a:xfrm>
            <a:off x="539552" y="1340768"/>
            <a:ext cx="2646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008000"/>
                </a:solidFill>
                <a:latin typeface="幼圆" pitchFamily="49" charset="-122"/>
                <a:ea typeface="幼圆" pitchFamily="49" charset="-122"/>
              </a:rPr>
              <a:t>一、图解法求像  </a:t>
            </a:r>
          </a:p>
        </p:txBody>
      </p:sp>
      <p:grpSp>
        <p:nvGrpSpPr>
          <p:cNvPr id="22" name="组合 21"/>
          <p:cNvGrpSpPr/>
          <p:nvPr/>
        </p:nvGrpSpPr>
        <p:grpSpPr>
          <a:xfrm>
            <a:off x="827583" y="3003828"/>
            <a:ext cx="7884109" cy="2551381"/>
            <a:chOff x="827583" y="3003828"/>
            <a:chExt cx="7884109" cy="2551381"/>
          </a:xfrm>
        </p:grpSpPr>
        <p:sp>
          <p:nvSpPr>
            <p:cNvPr id="14349" name="Line 32"/>
            <p:cNvSpPr>
              <a:spLocks noChangeShapeType="1"/>
            </p:cNvSpPr>
            <p:nvPr/>
          </p:nvSpPr>
          <p:spPr bwMode="auto">
            <a:xfrm>
              <a:off x="5436097" y="523056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 name="Group 54"/>
            <p:cNvGrpSpPr>
              <a:grpSpLocks/>
            </p:cNvGrpSpPr>
            <p:nvPr/>
          </p:nvGrpSpPr>
          <p:grpSpPr bwMode="auto">
            <a:xfrm>
              <a:off x="1310184" y="3382717"/>
              <a:ext cx="6789955" cy="1885951"/>
              <a:chOff x="839" y="2403"/>
              <a:chExt cx="3879" cy="1188"/>
            </a:xfrm>
          </p:grpSpPr>
          <p:sp>
            <p:nvSpPr>
              <p:cNvPr id="14361" name="Line 28"/>
              <p:cNvSpPr>
                <a:spLocks noChangeShapeType="1"/>
              </p:cNvSpPr>
              <p:nvPr/>
            </p:nvSpPr>
            <p:spPr bwMode="auto">
              <a:xfrm>
                <a:off x="839" y="3567"/>
                <a:ext cx="1934" cy="22"/>
              </a:xfrm>
              <a:prstGeom prst="line">
                <a:avLst/>
              </a:prstGeom>
              <a:noFill/>
              <a:ln w="38100">
                <a:solidFill>
                  <a:schemeClr val="accent5">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29"/>
              <p:cNvSpPr>
                <a:spLocks noChangeShapeType="1"/>
              </p:cNvSpPr>
              <p:nvPr/>
            </p:nvSpPr>
            <p:spPr bwMode="auto">
              <a:xfrm>
                <a:off x="2785" y="3589"/>
                <a:ext cx="411" cy="0"/>
              </a:xfrm>
              <a:prstGeom prst="line">
                <a:avLst/>
              </a:prstGeom>
              <a:noFill/>
              <a:ln w="38100">
                <a:solidFill>
                  <a:schemeClr val="accent5">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Line 35"/>
              <p:cNvSpPr>
                <a:spLocks noChangeShapeType="1"/>
              </p:cNvSpPr>
              <p:nvPr/>
            </p:nvSpPr>
            <p:spPr bwMode="auto">
              <a:xfrm flipV="1">
                <a:off x="3196" y="2403"/>
                <a:ext cx="1522" cy="1188"/>
              </a:xfrm>
              <a:prstGeom prst="line">
                <a:avLst/>
              </a:prstGeom>
              <a:noFill/>
              <a:ln w="38100">
                <a:solidFill>
                  <a:schemeClr val="accent5">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55"/>
            <p:cNvGrpSpPr>
              <a:grpSpLocks/>
            </p:cNvGrpSpPr>
            <p:nvPr/>
          </p:nvGrpSpPr>
          <p:grpSpPr bwMode="auto">
            <a:xfrm>
              <a:off x="8100503" y="3003828"/>
              <a:ext cx="611189" cy="1776413"/>
              <a:chOff x="4927" y="2148"/>
              <a:chExt cx="385" cy="1119"/>
            </a:xfrm>
          </p:grpSpPr>
          <p:sp>
            <p:nvSpPr>
              <p:cNvPr id="14359" name="Line 33"/>
              <p:cNvSpPr>
                <a:spLocks noChangeShapeType="1"/>
              </p:cNvSpPr>
              <p:nvPr/>
            </p:nvSpPr>
            <p:spPr bwMode="auto">
              <a:xfrm flipV="1">
                <a:off x="4927" y="2387"/>
                <a:ext cx="0" cy="545"/>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42" name="Object 48"/>
              <p:cNvGraphicFramePr>
                <a:graphicFrameLocks noChangeAspect="1"/>
              </p:cNvGraphicFramePr>
              <p:nvPr>
                <p:extLst>
                  <p:ext uri="{D42A27DB-BD31-4B8C-83A1-F6EECF244321}">
                    <p14:modId xmlns:p14="http://schemas.microsoft.com/office/powerpoint/2010/main" val="851205980"/>
                  </p:ext>
                </p:extLst>
              </p:nvPr>
            </p:nvGraphicFramePr>
            <p:xfrm>
              <a:off x="4995" y="2148"/>
              <a:ext cx="226" cy="226"/>
            </p:xfrm>
            <a:graphic>
              <a:graphicData uri="http://schemas.openxmlformats.org/presentationml/2006/ole">
                <mc:AlternateContent xmlns:mc="http://schemas.openxmlformats.org/markup-compatibility/2006">
                  <mc:Choice xmlns:v="urn:schemas-microsoft-com:vml" Requires="v">
                    <p:oleObj spid="_x0000_s157954" name="Image" r:id="rId3" imgW="583921" imgH="583921" progId="">
                      <p:embed/>
                    </p:oleObj>
                  </mc:Choice>
                  <mc:Fallback>
                    <p:oleObj name="Image" r:id="rId3" imgW="583921" imgH="58392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5" y="2148"/>
                            <a:ext cx="22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3" name="Object 49"/>
              <p:cNvGraphicFramePr>
                <a:graphicFrameLocks noChangeAspect="1"/>
              </p:cNvGraphicFramePr>
              <p:nvPr>
                <p:extLst>
                  <p:ext uri="{D42A27DB-BD31-4B8C-83A1-F6EECF244321}">
                    <p14:modId xmlns:p14="http://schemas.microsoft.com/office/powerpoint/2010/main" val="2260401605"/>
                  </p:ext>
                </p:extLst>
              </p:nvPr>
            </p:nvGraphicFramePr>
            <p:xfrm>
              <a:off x="4995" y="2967"/>
              <a:ext cx="317" cy="300"/>
            </p:xfrm>
            <a:graphic>
              <a:graphicData uri="http://schemas.openxmlformats.org/presentationml/2006/ole">
                <mc:AlternateContent xmlns:mc="http://schemas.openxmlformats.org/markup-compatibility/2006">
                  <mc:Choice xmlns:v="urn:schemas-microsoft-com:vml" Requires="v">
                    <p:oleObj spid="_x0000_s157955" name="Image" r:id="rId5" imgW="698413" imgH="660317" progId="">
                      <p:embed/>
                    </p:oleObj>
                  </mc:Choice>
                  <mc:Fallback>
                    <p:oleObj name="Image" r:id="rId5" imgW="698413" imgH="660317"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 y="2967"/>
                            <a:ext cx="31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372" name="Group 36"/>
            <p:cNvGrpSpPr>
              <a:grpSpLocks/>
            </p:cNvGrpSpPr>
            <p:nvPr/>
          </p:nvGrpSpPr>
          <p:grpSpPr bwMode="auto">
            <a:xfrm>
              <a:off x="827583" y="3034259"/>
              <a:ext cx="7380288" cy="2520950"/>
              <a:chOff x="612" y="2296"/>
              <a:chExt cx="4649" cy="1588"/>
            </a:xfrm>
          </p:grpSpPr>
          <p:sp>
            <p:nvSpPr>
              <p:cNvPr id="14360" name="Line 27"/>
              <p:cNvSpPr>
                <a:spLocks noChangeShapeType="1"/>
              </p:cNvSpPr>
              <p:nvPr/>
            </p:nvSpPr>
            <p:spPr bwMode="auto">
              <a:xfrm>
                <a:off x="930" y="3068"/>
                <a:ext cx="0" cy="635"/>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44" name="Object 36"/>
              <p:cNvGraphicFramePr>
                <a:graphicFrameLocks noChangeAspect="1"/>
              </p:cNvGraphicFramePr>
              <p:nvPr/>
            </p:nvGraphicFramePr>
            <p:xfrm>
              <a:off x="794" y="2750"/>
              <a:ext cx="247" cy="302"/>
            </p:xfrm>
            <a:graphic>
              <a:graphicData uri="http://schemas.openxmlformats.org/presentationml/2006/ole">
                <mc:AlternateContent xmlns:mc="http://schemas.openxmlformats.org/markup-compatibility/2006">
                  <mc:Choice xmlns:v="urn:schemas-microsoft-com:vml" Requires="v">
                    <p:oleObj spid="_x0000_s157956" name="Image" r:id="rId7" imgW="507578" imgH="622003" progId="">
                      <p:embed/>
                    </p:oleObj>
                  </mc:Choice>
                  <mc:Fallback>
                    <p:oleObj name="Image" r:id="rId7" imgW="507578" imgH="622003"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 y="2750"/>
                            <a:ext cx="247"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5" name="Object 38"/>
              <p:cNvGraphicFramePr>
                <a:graphicFrameLocks noChangeAspect="1"/>
              </p:cNvGraphicFramePr>
              <p:nvPr/>
            </p:nvGraphicFramePr>
            <p:xfrm>
              <a:off x="703" y="3521"/>
              <a:ext cx="184" cy="261"/>
            </p:xfrm>
            <a:graphic>
              <a:graphicData uri="http://schemas.openxmlformats.org/presentationml/2006/ole">
                <mc:AlternateContent xmlns:mc="http://schemas.openxmlformats.org/markup-compatibility/2006">
                  <mc:Choice xmlns:v="urn:schemas-microsoft-com:vml" Requires="v">
                    <p:oleObj spid="_x0000_s157957" name="Image" r:id="rId9" imgW="393512" imgH="558730" progId="">
                      <p:embed/>
                    </p:oleObj>
                  </mc:Choice>
                  <mc:Fallback>
                    <p:oleObj name="Image" r:id="rId9" imgW="393512" imgH="55873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 y="3521"/>
                            <a:ext cx="184"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51"/>
              <p:cNvGrpSpPr>
                <a:grpSpLocks/>
              </p:cNvGrpSpPr>
              <p:nvPr/>
            </p:nvGrpSpPr>
            <p:grpSpPr bwMode="auto">
              <a:xfrm>
                <a:off x="612" y="2296"/>
                <a:ext cx="4649" cy="1588"/>
                <a:chOff x="521" y="2160"/>
                <a:chExt cx="4649" cy="1588"/>
              </a:xfrm>
            </p:grpSpPr>
            <p:sp>
              <p:nvSpPr>
                <p:cNvPr id="14356" name="Line 24"/>
                <p:cNvSpPr>
                  <a:spLocks noChangeShapeType="1"/>
                </p:cNvSpPr>
                <p:nvPr/>
              </p:nvSpPr>
              <p:spPr bwMode="auto">
                <a:xfrm flipV="1">
                  <a:off x="521" y="2931"/>
                  <a:ext cx="4649" cy="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25"/>
                <p:cNvSpPr>
                  <a:spLocks noChangeShapeType="1"/>
                </p:cNvSpPr>
                <p:nvPr/>
              </p:nvSpPr>
              <p:spPr bwMode="auto">
                <a:xfrm>
                  <a:off x="2971" y="2160"/>
                  <a:ext cx="0" cy="1588"/>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8" name="Line 26"/>
                <p:cNvSpPr>
                  <a:spLocks noChangeShapeType="1"/>
                </p:cNvSpPr>
                <p:nvPr/>
              </p:nvSpPr>
              <p:spPr bwMode="auto">
                <a:xfrm>
                  <a:off x="3424" y="2160"/>
                  <a:ext cx="0" cy="1588"/>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38" name="Object 41"/>
                <p:cNvGraphicFramePr>
                  <a:graphicFrameLocks noChangeAspect="1"/>
                </p:cNvGraphicFramePr>
                <p:nvPr/>
              </p:nvGraphicFramePr>
              <p:xfrm>
                <a:off x="1791" y="2659"/>
                <a:ext cx="202" cy="217"/>
              </p:xfrm>
              <a:graphic>
                <a:graphicData uri="http://schemas.openxmlformats.org/presentationml/2006/ole">
                  <mc:AlternateContent xmlns:mc="http://schemas.openxmlformats.org/markup-compatibility/2006">
                    <mc:Choice xmlns:v="urn:schemas-microsoft-com:vml" Requires="v">
                      <p:oleObj spid="_x0000_s157958" name="Image" r:id="rId11" imgW="520635" imgH="558730" progId="">
                        <p:embed/>
                      </p:oleObj>
                    </mc:Choice>
                    <mc:Fallback>
                      <p:oleObj name="Image" r:id="rId11" imgW="520635" imgH="55873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1" y="2659"/>
                              <a:ext cx="202"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44"/>
                <p:cNvGraphicFramePr>
                  <a:graphicFrameLocks noChangeAspect="1"/>
                </p:cNvGraphicFramePr>
                <p:nvPr/>
              </p:nvGraphicFramePr>
              <p:xfrm>
                <a:off x="2789" y="2704"/>
                <a:ext cx="136" cy="190"/>
              </p:xfrm>
              <a:graphic>
                <a:graphicData uri="http://schemas.openxmlformats.org/presentationml/2006/ole">
                  <mc:AlternateContent xmlns:mc="http://schemas.openxmlformats.org/markup-compatibility/2006">
                    <mc:Choice xmlns:v="urn:schemas-microsoft-com:vml" Requires="v">
                      <p:oleObj spid="_x0000_s157959" name="Image" r:id="rId13" imgW="355305" imgH="444288" progId="">
                        <p:embed/>
                      </p:oleObj>
                    </mc:Choice>
                    <mc:Fallback>
                      <p:oleObj name="Image" r:id="rId13" imgW="355305" imgH="444288"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9" y="2704"/>
                              <a:ext cx="13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47"/>
                <p:cNvGraphicFramePr>
                  <a:graphicFrameLocks noChangeAspect="1"/>
                </p:cNvGraphicFramePr>
                <p:nvPr/>
              </p:nvGraphicFramePr>
              <p:xfrm>
                <a:off x="3470" y="2614"/>
                <a:ext cx="271" cy="276"/>
              </p:xfrm>
              <a:graphic>
                <a:graphicData uri="http://schemas.openxmlformats.org/presentationml/2006/ole">
                  <mc:AlternateContent xmlns:mc="http://schemas.openxmlformats.org/markup-compatibility/2006">
                    <mc:Choice xmlns:v="urn:schemas-microsoft-com:vml" Requires="v">
                      <p:oleObj spid="_x0000_s157960" name="Image" r:id="rId15" imgW="825106" imgH="558730" progId="">
                        <p:embed/>
                      </p:oleObj>
                    </mc:Choice>
                    <mc:Fallback>
                      <p:oleObj name="Image" r:id="rId15" imgW="825106" imgH="55873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70" y="2614"/>
                              <a:ext cx="271"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1" name="Object 50"/>
                <p:cNvGraphicFramePr>
                  <a:graphicFrameLocks noChangeAspect="1"/>
                </p:cNvGraphicFramePr>
                <p:nvPr/>
              </p:nvGraphicFramePr>
              <p:xfrm>
                <a:off x="3969" y="3022"/>
                <a:ext cx="227" cy="218"/>
              </p:xfrm>
              <a:graphic>
                <a:graphicData uri="http://schemas.openxmlformats.org/presentationml/2006/ole">
                  <mc:AlternateContent xmlns:mc="http://schemas.openxmlformats.org/markup-compatibility/2006">
                    <mc:Choice xmlns:v="urn:schemas-microsoft-com:vml" Requires="v">
                      <p:oleObj spid="_x0000_s157961" name="Image" r:id="rId17" imgW="609524" imgH="583921" progId="">
                        <p:embed/>
                      </p:oleObj>
                    </mc:Choice>
                    <mc:Fallback>
                      <p:oleObj name="Image" r:id="rId17" imgW="609524" imgH="583921"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69" y="3022"/>
                              <a:ext cx="22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368" name="Line 32"/>
              <p:cNvSpPr>
                <a:spLocks noChangeShapeType="1"/>
              </p:cNvSpPr>
              <p:nvPr/>
            </p:nvSpPr>
            <p:spPr bwMode="auto">
              <a:xfrm flipV="1">
                <a:off x="2081" y="3067"/>
                <a:ext cx="0" cy="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9" name="Line 33"/>
              <p:cNvSpPr>
                <a:spLocks noChangeShapeType="1"/>
              </p:cNvSpPr>
              <p:nvPr/>
            </p:nvSpPr>
            <p:spPr bwMode="auto">
              <a:xfrm flipV="1">
                <a:off x="4400" y="3067"/>
                <a:ext cx="0" cy="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7" name="直接箭头连接符 6"/>
            <p:cNvCxnSpPr>
              <a:stCxn id="14361" idx="0"/>
            </p:cNvCxnSpPr>
            <p:nvPr/>
          </p:nvCxnSpPr>
          <p:spPr>
            <a:xfrm flipV="1">
              <a:off x="1310185" y="4257428"/>
              <a:ext cx="3384549" cy="9731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14359" idx="1"/>
            </p:cNvCxnSpPr>
            <p:nvPr/>
          </p:nvCxnSpPr>
          <p:spPr>
            <a:xfrm flipV="1">
              <a:off x="5518796" y="3383241"/>
              <a:ext cx="2581990" cy="8913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4360" idx="1"/>
            </p:cNvCxnSpPr>
            <p:nvPr/>
          </p:nvCxnSpPr>
          <p:spPr>
            <a:xfrm flipV="1">
              <a:off x="1332409" y="3357315"/>
              <a:ext cx="3363125" cy="1910557"/>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14359" idx="1"/>
            </p:cNvCxnSpPr>
            <p:nvPr/>
          </p:nvCxnSpPr>
          <p:spPr>
            <a:xfrm>
              <a:off x="5797175" y="3383239"/>
              <a:ext cx="23036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716958" y="3357315"/>
              <a:ext cx="719012" cy="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827583" y="5841268"/>
            <a:ext cx="3384377" cy="430887"/>
          </a:xfrm>
          <a:prstGeom prst="rect">
            <a:avLst/>
          </a:prstGeom>
          <a:noFill/>
        </p:spPr>
        <p:txBody>
          <a:bodyPr wrap="square" rtlCol="0">
            <a:spAutoFit/>
          </a:bodyPr>
          <a:lstStyle/>
          <a:p>
            <a:r>
              <a:rPr lang="zh-CN" altLang="en-US" sz="2200" dirty="0">
                <a:latin typeface="幼圆" pitchFamily="49" charset="-122"/>
                <a:ea typeface="幼圆" pitchFamily="49" charset="-122"/>
              </a:rPr>
              <a:t>任选</a:t>
            </a:r>
            <a:r>
              <a:rPr lang="zh-CN" altLang="en-US" sz="2200" dirty="0" smtClean="0">
                <a:latin typeface="幼圆" pitchFamily="49" charset="-122"/>
                <a:ea typeface="幼圆" pitchFamily="49" charset="-122"/>
              </a:rPr>
              <a:t>其二。</a:t>
            </a:r>
            <a:endParaRPr lang="zh-CN" altLang="en-US" sz="2200" dirty="0">
              <a:latin typeface="幼圆" pitchFamily="49" charset="-122"/>
              <a:ea typeface="幼圆" pitchFamily="49" charset="-122"/>
            </a:endParaRPr>
          </a:p>
        </p:txBody>
      </p:sp>
    </p:spTree>
    <p:extLst>
      <p:ext uri="{BB962C8B-B14F-4D97-AF65-F5344CB8AC3E}">
        <p14:creationId xmlns:p14="http://schemas.microsoft.com/office/powerpoint/2010/main" val="2523113153"/>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6" name="Rectangle 41"/>
          <p:cNvSpPr>
            <a:spLocks noChangeArrowheads="1"/>
          </p:cNvSpPr>
          <p:nvPr/>
        </p:nvSpPr>
        <p:spPr bwMode="auto">
          <a:xfrm>
            <a:off x="984250" y="2643188"/>
            <a:ext cx="2087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zh-CN" altLang="en-US" sz="2000">
                <a:solidFill>
                  <a:srgbClr val="0A00C8"/>
                </a:solidFill>
                <a:latin typeface="幼圆" pitchFamily="49" charset="-122"/>
                <a:ea typeface="幼圆" pitchFamily="49" charset="-122"/>
              </a:rPr>
              <a:t>解法</a:t>
            </a:r>
            <a:r>
              <a:rPr lang="en-US" altLang="zh-CN" sz="2000">
                <a:solidFill>
                  <a:srgbClr val="0A00C8"/>
                </a:solidFill>
                <a:latin typeface="幼圆" pitchFamily="49" charset="-122"/>
                <a:ea typeface="幼圆" pitchFamily="49" charset="-122"/>
              </a:rPr>
              <a:t>1</a:t>
            </a:r>
            <a:r>
              <a:rPr lang="zh-CN" altLang="en-US" sz="2000">
                <a:solidFill>
                  <a:srgbClr val="0A00C8"/>
                </a:solidFill>
                <a:latin typeface="幼圆" pitchFamily="49" charset="-122"/>
                <a:ea typeface="幼圆" pitchFamily="49" charset="-122"/>
              </a:rPr>
              <a:t>：</a:t>
            </a:r>
          </a:p>
        </p:txBody>
      </p:sp>
      <p:sp>
        <p:nvSpPr>
          <p:cNvPr id="15387" name="Rectangle 68"/>
          <p:cNvSpPr>
            <a:spLocks noChangeArrowheads="1"/>
          </p:cNvSpPr>
          <p:nvPr/>
        </p:nvSpPr>
        <p:spPr bwMode="auto">
          <a:xfrm>
            <a:off x="1000125" y="40005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zh-CN" altLang="en-US" sz="2000">
                <a:solidFill>
                  <a:srgbClr val="0A00C8"/>
                </a:solidFill>
                <a:latin typeface="幼圆" pitchFamily="49" charset="-122"/>
                <a:ea typeface="幼圆" pitchFamily="49" charset="-122"/>
              </a:rPr>
              <a:t>解法</a:t>
            </a:r>
            <a:r>
              <a:rPr lang="en-US" altLang="zh-CN" sz="2000">
                <a:solidFill>
                  <a:srgbClr val="0A00C8"/>
                </a:solidFill>
                <a:latin typeface="幼圆" pitchFamily="49" charset="-122"/>
                <a:ea typeface="幼圆" pitchFamily="49" charset="-122"/>
              </a:rPr>
              <a:t>2</a:t>
            </a:r>
            <a:r>
              <a:rPr lang="zh-CN" altLang="en-US" sz="2000">
                <a:solidFill>
                  <a:srgbClr val="0A00C8"/>
                </a:solidFill>
                <a:latin typeface="幼圆" pitchFamily="49" charset="-122"/>
                <a:ea typeface="幼圆" pitchFamily="49" charset="-122"/>
              </a:rPr>
              <a:t>：</a:t>
            </a:r>
          </a:p>
        </p:txBody>
      </p:sp>
      <p:grpSp>
        <p:nvGrpSpPr>
          <p:cNvPr id="15388" name="组合 57"/>
          <p:cNvGrpSpPr>
            <a:grpSpLocks/>
          </p:cNvGrpSpPr>
          <p:nvPr/>
        </p:nvGrpSpPr>
        <p:grpSpPr bwMode="auto">
          <a:xfrm>
            <a:off x="2000250" y="2714625"/>
            <a:ext cx="5456238" cy="3597275"/>
            <a:chOff x="1116013" y="1125538"/>
            <a:chExt cx="6911975" cy="5472112"/>
          </a:xfrm>
        </p:grpSpPr>
        <p:graphicFrame>
          <p:nvGraphicFramePr>
            <p:cNvPr id="284692" name="Object 20"/>
            <p:cNvGraphicFramePr>
              <a:graphicFrameLocks noChangeAspect="1"/>
            </p:cNvGraphicFramePr>
            <p:nvPr/>
          </p:nvGraphicFramePr>
          <p:xfrm>
            <a:off x="3205163" y="1341438"/>
            <a:ext cx="292100" cy="414337"/>
          </p:xfrm>
          <a:graphic>
            <a:graphicData uri="http://schemas.openxmlformats.org/presentationml/2006/ole">
              <mc:AlternateContent xmlns:mc="http://schemas.openxmlformats.org/markup-compatibility/2006">
                <mc:Choice xmlns:v="urn:schemas-microsoft-com:vml" Requires="v">
                  <p:oleObj spid="_x0000_s159426" name="Image" r:id="rId3" imgW="393512" imgH="558730" progId="">
                    <p:embed/>
                  </p:oleObj>
                </mc:Choice>
                <mc:Fallback>
                  <p:oleObj name="Image" r:id="rId3" imgW="393512" imgH="55873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5163" y="1341438"/>
                          <a:ext cx="292100"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390" name="Group 34"/>
            <p:cNvGrpSpPr>
              <a:grpSpLocks/>
            </p:cNvGrpSpPr>
            <p:nvPr/>
          </p:nvGrpSpPr>
          <p:grpSpPr bwMode="auto">
            <a:xfrm>
              <a:off x="1116013" y="1270000"/>
              <a:ext cx="6842125" cy="2520950"/>
              <a:chOff x="702" y="2387"/>
              <a:chExt cx="4310" cy="1588"/>
            </a:xfrm>
          </p:grpSpPr>
          <p:sp>
            <p:nvSpPr>
              <p:cNvPr id="15416" name="Line 10"/>
              <p:cNvSpPr>
                <a:spLocks noChangeShapeType="1"/>
              </p:cNvSpPr>
              <p:nvPr/>
            </p:nvSpPr>
            <p:spPr bwMode="auto">
              <a:xfrm>
                <a:off x="702" y="3159"/>
                <a:ext cx="431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sp>
            <p:nvSpPr>
              <p:cNvPr id="15417" name="Line 11"/>
              <p:cNvSpPr>
                <a:spLocks noChangeShapeType="1"/>
              </p:cNvSpPr>
              <p:nvPr/>
            </p:nvSpPr>
            <p:spPr bwMode="auto">
              <a:xfrm>
                <a:off x="2867" y="2387"/>
                <a:ext cx="0" cy="1588"/>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sp>
            <p:nvSpPr>
              <p:cNvPr id="15418" name="Line 12"/>
              <p:cNvSpPr>
                <a:spLocks noChangeShapeType="1"/>
              </p:cNvSpPr>
              <p:nvPr/>
            </p:nvSpPr>
            <p:spPr bwMode="auto">
              <a:xfrm>
                <a:off x="3229" y="2387"/>
                <a:ext cx="0" cy="1588"/>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graphicFrame>
            <p:nvGraphicFramePr>
              <p:cNvPr id="15380" name="Object 13"/>
              <p:cNvGraphicFramePr>
                <a:graphicFrameLocks noChangeAspect="1"/>
              </p:cNvGraphicFramePr>
              <p:nvPr/>
            </p:nvGraphicFramePr>
            <p:xfrm>
              <a:off x="2109" y="3203"/>
              <a:ext cx="202" cy="217"/>
            </p:xfrm>
            <a:graphic>
              <a:graphicData uri="http://schemas.openxmlformats.org/presentationml/2006/ole">
                <mc:AlternateContent xmlns:mc="http://schemas.openxmlformats.org/markup-compatibility/2006">
                  <mc:Choice xmlns:v="urn:schemas-microsoft-com:vml" Requires="v">
                    <p:oleObj spid="_x0000_s159427" name="Image" r:id="rId5" imgW="520635" imgH="558730" progId="">
                      <p:embed/>
                    </p:oleObj>
                  </mc:Choice>
                  <mc:Fallback>
                    <p:oleObj name="Image" r:id="rId5" imgW="520635" imgH="55873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3203"/>
                            <a:ext cx="202"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81" name="Object 14"/>
              <p:cNvGraphicFramePr>
                <a:graphicFrameLocks noChangeAspect="1"/>
              </p:cNvGraphicFramePr>
              <p:nvPr/>
            </p:nvGraphicFramePr>
            <p:xfrm>
              <a:off x="2653" y="3249"/>
              <a:ext cx="136" cy="190"/>
            </p:xfrm>
            <a:graphic>
              <a:graphicData uri="http://schemas.openxmlformats.org/presentationml/2006/ole">
                <mc:AlternateContent xmlns:mc="http://schemas.openxmlformats.org/markup-compatibility/2006">
                  <mc:Choice xmlns:v="urn:schemas-microsoft-com:vml" Requires="v">
                    <p:oleObj spid="_x0000_s159428" name="Image" r:id="rId7" imgW="355305" imgH="444288" progId="">
                      <p:embed/>
                    </p:oleObj>
                  </mc:Choice>
                  <mc:Fallback>
                    <p:oleObj name="Image" r:id="rId7" imgW="355305" imgH="444288"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3" y="3249"/>
                            <a:ext cx="13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82" name="Object 15"/>
              <p:cNvGraphicFramePr>
                <a:graphicFrameLocks noChangeAspect="1"/>
              </p:cNvGraphicFramePr>
              <p:nvPr/>
            </p:nvGraphicFramePr>
            <p:xfrm>
              <a:off x="3288" y="3249"/>
              <a:ext cx="227" cy="231"/>
            </p:xfrm>
            <a:graphic>
              <a:graphicData uri="http://schemas.openxmlformats.org/presentationml/2006/ole">
                <mc:AlternateContent xmlns:mc="http://schemas.openxmlformats.org/markup-compatibility/2006">
                  <mc:Choice xmlns:v="urn:schemas-microsoft-com:vml" Requires="v">
                    <p:oleObj spid="_x0000_s159429" name="Image" r:id="rId9" imgW="825106" imgH="558730" progId="">
                      <p:embed/>
                    </p:oleObj>
                  </mc:Choice>
                  <mc:Fallback>
                    <p:oleObj name="Image" r:id="rId9" imgW="825106" imgH="55873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8" y="324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83" name="Object 16"/>
              <p:cNvGraphicFramePr>
                <a:graphicFrameLocks noChangeAspect="1"/>
              </p:cNvGraphicFramePr>
              <p:nvPr/>
            </p:nvGraphicFramePr>
            <p:xfrm>
              <a:off x="4150" y="3249"/>
              <a:ext cx="227" cy="218"/>
            </p:xfrm>
            <a:graphic>
              <a:graphicData uri="http://schemas.openxmlformats.org/presentationml/2006/ole">
                <mc:AlternateContent xmlns:mc="http://schemas.openxmlformats.org/markup-compatibility/2006">
                  <mc:Choice xmlns:v="urn:schemas-microsoft-com:vml" Requires="v">
                    <p:oleObj spid="_x0000_s159430" name="Image" r:id="rId11" imgW="609524" imgH="583921" progId="">
                      <p:embed/>
                    </p:oleObj>
                  </mc:Choice>
                  <mc:Fallback>
                    <p:oleObj name="Image" r:id="rId11" imgW="609524" imgH="583921"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50" y="3249"/>
                            <a:ext cx="22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19" name="Line 25"/>
              <p:cNvSpPr>
                <a:spLocks noChangeShapeType="1"/>
              </p:cNvSpPr>
              <p:nvPr/>
            </p:nvSpPr>
            <p:spPr bwMode="auto">
              <a:xfrm>
                <a:off x="2245" y="2478"/>
                <a:ext cx="0" cy="68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grpSp>
        <p:sp>
          <p:nvSpPr>
            <p:cNvPr id="15391" name="Line 26"/>
            <p:cNvSpPr>
              <a:spLocks noChangeShapeType="1"/>
            </p:cNvSpPr>
            <p:nvPr/>
          </p:nvSpPr>
          <p:spPr bwMode="auto">
            <a:xfrm flipV="1">
              <a:off x="1763713" y="1628775"/>
              <a:ext cx="2808287" cy="86518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grpSp>
          <p:nvGrpSpPr>
            <p:cNvPr id="15392" name="Group 40"/>
            <p:cNvGrpSpPr>
              <a:grpSpLocks/>
            </p:cNvGrpSpPr>
            <p:nvPr/>
          </p:nvGrpSpPr>
          <p:grpSpPr bwMode="auto">
            <a:xfrm>
              <a:off x="4213225" y="1125538"/>
              <a:ext cx="3743325" cy="1439862"/>
              <a:chOff x="2653" y="2296"/>
              <a:chExt cx="2358" cy="907"/>
            </a:xfrm>
          </p:grpSpPr>
          <p:grpSp>
            <p:nvGrpSpPr>
              <p:cNvPr id="15413" name="Group 32"/>
              <p:cNvGrpSpPr>
                <a:grpSpLocks/>
              </p:cNvGrpSpPr>
              <p:nvPr/>
            </p:nvGrpSpPr>
            <p:grpSpPr bwMode="auto">
              <a:xfrm>
                <a:off x="2880" y="2614"/>
                <a:ext cx="2131" cy="589"/>
                <a:chOff x="2880" y="2614"/>
                <a:chExt cx="2131" cy="589"/>
              </a:xfrm>
            </p:grpSpPr>
            <p:graphicFrame>
              <p:nvGraphicFramePr>
                <p:cNvPr id="15379" name="Object 24"/>
                <p:cNvGraphicFramePr>
                  <a:graphicFrameLocks noChangeAspect="1"/>
                </p:cNvGraphicFramePr>
                <p:nvPr/>
              </p:nvGraphicFramePr>
              <p:xfrm>
                <a:off x="4694" y="2795"/>
                <a:ext cx="317" cy="300"/>
              </p:xfrm>
              <a:graphic>
                <a:graphicData uri="http://schemas.openxmlformats.org/presentationml/2006/ole">
                  <mc:AlternateContent xmlns:mc="http://schemas.openxmlformats.org/markup-compatibility/2006">
                    <mc:Choice xmlns:v="urn:schemas-microsoft-com:vml" Requires="v">
                      <p:oleObj spid="_x0000_s159431" name="Image" r:id="rId13" imgW="698413" imgH="660317" progId="">
                        <p:embed/>
                      </p:oleObj>
                    </mc:Choice>
                    <mc:Fallback>
                      <p:oleObj name="Image" r:id="rId13" imgW="698413" imgH="660317"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94" y="2795"/>
                              <a:ext cx="31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14" name="Line 27"/>
                <p:cNvSpPr>
                  <a:spLocks noChangeShapeType="1"/>
                </p:cNvSpPr>
                <p:nvPr/>
              </p:nvSpPr>
              <p:spPr bwMode="auto">
                <a:xfrm>
                  <a:off x="2880" y="2614"/>
                  <a:ext cx="363" cy="0"/>
                </a:xfrm>
                <a:prstGeom prst="line">
                  <a:avLst/>
                </a:prstGeom>
                <a:noFill/>
                <a:ln w="381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sp>
              <p:nvSpPr>
                <p:cNvPr id="15415" name="Line 30"/>
                <p:cNvSpPr>
                  <a:spLocks noChangeShapeType="1"/>
                </p:cNvSpPr>
                <p:nvPr/>
              </p:nvSpPr>
              <p:spPr bwMode="auto">
                <a:xfrm>
                  <a:off x="3243" y="2614"/>
                  <a:ext cx="1678" cy="589"/>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grpSp>
          <p:graphicFrame>
            <p:nvGraphicFramePr>
              <p:cNvPr id="15377" name="Object 35"/>
              <p:cNvGraphicFramePr>
                <a:graphicFrameLocks noChangeAspect="1"/>
              </p:cNvGraphicFramePr>
              <p:nvPr/>
            </p:nvGraphicFramePr>
            <p:xfrm>
              <a:off x="2653" y="2341"/>
              <a:ext cx="179" cy="243"/>
            </p:xfrm>
            <a:graphic>
              <a:graphicData uri="http://schemas.openxmlformats.org/presentationml/2006/ole">
                <mc:AlternateContent xmlns:mc="http://schemas.openxmlformats.org/markup-compatibility/2006">
                  <mc:Choice xmlns:v="urn:schemas-microsoft-com:vml" Requires="v">
                    <p:oleObj spid="_x0000_s159432" name="Image" r:id="rId15" imgW="355305" imgH="482370" progId="">
                      <p:embed/>
                    </p:oleObj>
                  </mc:Choice>
                  <mc:Fallback>
                    <p:oleObj name="Image" r:id="rId15" imgW="355305" imgH="48237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3" y="2341"/>
                            <a:ext cx="179"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8" name="Object 36"/>
              <p:cNvGraphicFramePr>
                <a:graphicFrameLocks noChangeAspect="1"/>
              </p:cNvGraphicFramePr>
              <p:nvPr/>
            </p:nvGraphicFramePr>
            <p:xfrm>
              <a:off x="3288" y="2296"/>
              <a:ext cx="217" cy="278"/>
            </p:xfrm>
            <a:graphic>
              <a:graphicData uri="http://schemas.openxmlformats.org/presentationml/2006/ole">
                <mc:AlternateContent xmlns:mc="http://schemas.openxmlformats.org/markup-compatibility/2006">
                  <mc:Choice xmlns:v="urn:schemas-microsoft-com:vml" Requires="v">
                    <p:oleObj spid="_x0000_s159433" name="Image" r:id="rId17" imgW="456821" imgH="583921" progId="">
                      <p:embed/>
                    </p:oleObj>
                  </mc:Choice>
                  <mc:Fallback>
                    <p:oleObj name="Image" r:id="rId17" imgW="456821" imgH="583921"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88" y="2296"/>
                            <a:ext cx="217"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5393" name="Group 39"/>
            <p:cNvGrpSpPr>
              <a:grpSpLocks/>
            </p:cNvGrpSpPr>
            <p:nvPr/>
          </p:nvGrpSpPr>
          <p:grpSpPr bwMode="auto">
            <a:xfrm>
              <a:off x="3565525" y="1939925"/>
              <a:ext cx="3816350" cy="792163"/>
              <a:chOff x="2245" y="2809"/>
              <a:chExt cx="2404" cy="499"/>
            </a:xfrm>
          </p:grpSpPr>
          <p:sp>
            <p:nvSpPr>
              <p:cNvPr id="15411" name="Line 28"/>
              <p:cNvSpPr>
                <a:spLocks noChangeShapeType="1"/>
              </p:cNvSpPr>
              <p:nvPr/>
            </p:nvSpPr>
            <p:spPr bwMode="auto">
              <a:xfrm>
                <a:off x="2245" y="2809"/>
                <a:ext cx="998" cy="0"/>
              </a:xfrm>
              <a:prstGeom prst="line">
                <a:avLst/>
              </a:prstGeom>
              <a:noFill/>
              <a:ln w="381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sp>
            <p:nvSpPr>
              <p:cNvPr id="15412" name="Line 29"/>
              <p:cNvSpPr>
                <a:spLocks noChangeShapeType="1"/>
              </p:cNvSpPr>
              <p:nvPr/>
            </p:nvSpPr>
            <p:spPr bwMode="auto">
              <a:xfrm>
                <a:off x="3243" y="2809"/>
                <a:ext cx="1406" cy="499"/>
              </a:xfrm>
              <a:prstGeom prst="line">
                <a:avLst/>
              </a:prstGeom>
              <a:noFill/>
              <a:ln w="381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graphicFrame>
            <p:nvGraphicFramePr>
              <p:cNvPr id="15375" name="Object 37"/>
              <p:cNvGraphicFramePr>
                <a:graphicFrameLocks noChangeAspect="1"/>
              </p:cNvGraphicFramePr>
              <p:nvPr/>
            </p:nvGraphicFramePr>
            <p:xfrm>
              <a:off x="2653" y="2842"/>
              <a:ext cx="182" cy="175"/>
            </p:xfrm>
            <a:graphic>
              <a:graphicData uri="http://schemas.openxmlformats.org/presentationml/2006/ole">
                <mc:AlternateContent xmlns:mc="http://schemas.openxmlformats.org/markup-compatibility/2006">
                  <mc:Choice xmlns:v="urn:schemas-microsoft-com:vml" Requires="v">
                    <p:oleObj spid="_x0000_s159434" name="Image" r:id="rId19" imgW="342736" imgH="330159" progId="">
                      <p:embed/>
                    </p:oleObj>
                  </mc:Choice>
                  <mc:Fallback>
                    <p:oleObj name="Image" r:id="rId19" imgW="342736" imgH="330159"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53" y="2842"/>
                            <a:ext cx="182"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6" name="Object 38"/>
              <p:cNvGraphicFramePr>
                <a:graphicFrameLocks noChangeAspect="1"/>
              </p:cNvGraphicFramePr>
              <p:nvPr/>
            </p:nvGraphicFramePr>
            <p:xfrm>
              <a:off x="3243" y="2850"/>
              <a:ext cx="227" cy="177"/>
            </p:xfrm>
            <a:graphic>
              <a:graphicData uri="http://schemas.openxmlformats.org/presentationml/2006/ole">
                <mc:AlternateContent xmlns:mc="http://schemas.openxmlformats.org/markup-compatibility/2006">
                  <mc:Choice xmlns:v="urn:schemas-microsoft-com:vml" Requires="v">
                    <p:oleObj spid="_x0000_s159435" name="Image" r:id="rId21" imgW="406063" imgH="317125" progId="">
                      <p:embed/>
                    </p:oleObj>
                  </mc:Choice>
                  <mc:Fallback>
                    <p:oleObj name="Image" r:id="rId21" imgW="406063" imgH="317125"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43" y="2850"/>
                            <a:ext cx="227"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5394" name="Group 42"/>
            <p:cNvGrpSpPr>
              <a:grpSpLocks/>
            </p:cNvGrpSpPr>
            <p:nvPr/>
          </p:nvGrpSpPr>
          <p:grpSpPr bwMode="auto">
            <a:xfrm>
              <a:off x="1185863" y="4076700"/>
              <a:ext cx="6842125" cy="2520950"/>
              <a:chOff x="567" y="2523"/>
              <a:chExt cx="4310" cy="1588"/>
            </a:xfrm>
          </p:grpSpPr>
          <p:sp>
            <p:nvSpPr>
              <p:cNvPr id="15407" name="Line 43"/>
              <p:cNvSpPr>
                <a:spLocks noChangeShapeType="1"/>
              </p:cNvSpPr>
              <p:nvPr/>
            </p:nvSpPr>
            <p:spPr bwMode="auto">
              <a:xfrm>
                <a:off x="567" y="3295"/>
                <a:ext cx="431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sp>
            <p:nvSpPr>
              <p:cNvPr id="15408" name="Line 44"/>
              <p:cNvSpPr>
                <a:spLocks noChangeShapeType="1"/>
              </p:cNvSpPr>
              <p:nvPr/>
            </p:nvSpPr>
            <p:spPr bwMode="auto">
              <a:xfrm>
                <a:off x="2732" y="2523"/>
                <a:ext cx="0" cy="1588"/>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sp>
            <p:nvSpPr>
              <p:cNvPr id="15409" name="Line 45"/>
              <p:cNvSpPr>
                <a:spLocks noChangeShapeType="1"/>
              </p:cNvSpPr>
              <p:nvPr/>
            </p:nvSpPr>
            <p:spPr bwMode="auto">
              <a:xfrm>
                <a:off x="3094" y="2523"/>
                <a:ext cx="0" cy="1588"/>
              </a:xfrm>
              <a:prstGeom prst="line">
                <a:avLst/>
              </a:prstGeom>
              <a:noFill/>
              <a:ln w="3810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graphicFrame>
            <p:nvGraphicFramePr>
              <p:cNvPr id="15371" name="Object 46"/>
              <p:cNvGraphicFramePr>
                <a:graphicFrameLocks noChangeAspect="1"/>
              </p:cNvGraphicFramePr>
              <p:nvPr/>
            </p:nvGraphicFramePr>
            <p:xfrm>
              <a:off x="1973" y="3339"/>
              <a:ext cx="202" cy="217"/>
            </p:xfrm>
            <a:graphic>
              <a:graphicData uri="http://schemas.openxmlformats.org/presentationml/2006/ole">
                <mc:AlternateContent xmlns:mc="http://schemas.openxmlformats.org/markup-compatibility/2006">
                  <mc:Choice xmlns:v="urn:schemas-microsoft-com:vml" Requires="v">
                    <p:oleObj spid="_x0000_s159436" name="Image" r:id="rId23" imgW="520635" imgH="558730" progId="">
                      <p:embed/>
                    </p:oleObj>
                  </mc:Choice>
                  <mc:Fallback>
                    <p:oleObj name="Image" r:id="rId23" imgW="520635" imgH="55873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 y="3339"/>
                            <a:ext cx="202"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2" name="Object 47"/>
              <p:cNvGraphicFramePr>
                <a:graphicFrameLocks noChangeAspect="1"/>
              </p:cNvGraphicFramePr>
              <p:nvPr/>
            </p:nvGraphicFramePr>
            <p:xfrm>
              <a:off x="2518" y="3385"/>
              <a:ext cx="136" cy="190"/>
            </p:xfrm>
            <a:graphic>
              <a:graphicData uri="http://schemas.openxmlformats.org/presentationml/2006/ole">
                <mc:AlternateContent xmlns:mc="http://schemas.openxmlformats.org/markup-compatibility/2006">
                  <mc:Choice xmlns:v="urn:schemas-microsoft-com:vml" Requires="v">
                    <p:oleObj spid="_x0000_s159437" name="Image" r:id="rId24" imgW="355305" imgH="444288" progId="">
                      <p:embed/>
                    </p:oleObj>
                  </mc:Choice>
                  <mc:Fallback>
                    <p:oleObj name="Image" r:id="rId24" imgW="355305" imgH="444288"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8" y="3385"/>
                            <a:ext cx="13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3" name="Object 48"/>
              <p:cNvGraphicFramePr>
                <a:graphicFrameLocks noChangeAspect="1"/>
              </p:cNvGraphicFramePr>
              <p:nvPr/>
            </p:nvGraphicFramePr>
            <p:xfrm>
              <a:off x="3107" y="3339"/>
              <a:ext cx="227" cy="231"/>
            </p:xfrm>
            <a:graphic>
              <a:graphicData uri="http://schemas.openxmlformats.org/presentationml/2006/ole">
                <mc:AlternateContent xmlns:mc="http://schemas.openxmlformats.org/markup-compatibility/2006">
                  <mc:Choice xmlns:v="urn:schemas-microsoft-com:vml" Requires="v">
                    <p:oleObj spid="_x0000_s159438" name="Image" r:id="rId25" imgW="825106" imgH="558730" progId="">
                      <p:embed/>
                    </p:oleObj>
                  </mc:Choice>
                  <mc:Fallback>
                    <p:oleObj name="Image" r:id="rId25" imgW="825106" imgH="55873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7" y="333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4" name="Object 49"/>
              <p:cNvGraphicFramePr>
                <a:graphicFrameLocks noChangeAspect="1"/>
              </p:cNvGraphicFramePr>
              <p:nvPr/>
            </p:nvGraphicFramePr>
            <p:xfrm>
              <a:off x="4015" y="3385"/>
              <a:ext cx="227" cy="218"/>
            </p:xfrm>
            <a:graphic>
              <a:graphicData uri="http://schemas.openxmlformats.org/presentationml/2006/ole">
                <mc:AlternateContent xmlns:mc="http://schemas.openxmlformats.org/markup-compatibility/2006">
                  <mc:Choice xmlns:v="urn:schemas-microsoft-com:vml" Requires="v">
                    <p:oleObj spid="_x0000_s159439" name="Image" r:id="rId26" imgW="609524" imgH="583921" progId="">
                      <p:embed/>
                    </p:oleObj>
                  </mc:Choice>
                  <mc:Fallback>
                    <p:oleObj name="Image" r:id="rId26" imgW="609524" imgH="583921"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15" y="3385"/>
                            <a:ext cx="22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10" name="Line 50"/>
              <p:cNvSpPr>
                <a:spLocks noChangeShapeType="1"/>
              </p:cNvSpPr>
              <p:nvPr/>
            </p:nvSpPr>
            <p:spPr bwMode="auto">
              <a:xfrm>
                <a:off x="4059" y="2659"/>
                <a:ext cx="0" cy="68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grpSp>
        <p:grpSp>
          <p:nvGrpSpPr>
            <p:cNvPr id="15395" name="Group 51"/>
            <p:cNvGrpSpPr>
              <a:grpSpLocks/>
            </p:cNvGrpSpPr>
            <p:nvPr/>
          </p:nvGrpSpPr>
          <p:grpSpPr bwMode="auto">
            <a:xfrm>
              <a:off x="1546225" y="4422775"/>
              <a:ext cx="3095625" cy="865188"/>
              <a:chOff x="930" y="2606"/>
              <a:chExt cx="1950" cy="545"/>
            </a:xfrm>
          </p:grpSpPr>
          <p:graphicFrame>
            <p:nvGraphicFramePr>
              <p:cNvPr id="15370" name="Object 52"/>
              <p:cNvGraphicFramePr>
                <a:graphicFrameLocks noChangeAspect="1"/>
              </p:cNvGraphicFramePr>
              <p:nvPr/>
            </p:nvGraphicFramePr>
            <p:xfrm>
              <a:off x="930" y="2795"/>
              <a:ext cx="247" cy="302"/>
            </p:xfrm>
            <a:graphic>
              <a:graphicData uri="http://schemas.openxmlformats.org/presentationml/2006/ole">
                <mc:AlternateContent xmlns:mc="http://schemas.openxmlformats.org/markup-compatibility/2006">
                  <mc:Choice xmlns:v="urn:schemas-microsoft-com:vml" Requires="v">
                    <p:oleObj spid="_x0000_s159440" name="Image" r:id="rId27" imgW="507578" imgH="622003" progId="">
                      <p:embed/>
                    </p:oleObj>
                  </mc:Choice>
                  <mc:Fallback>
                    <p:oleObj name="Image" r:id="rId27" imgW="507578" imgH="622003"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30" y="2795"/>
                            <a:ext cx="247"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6" name="Line 53"/>
              <p:cNvSpPr>
                <a:spLocks noChangeShapeType="1"/>
              </p:cNvSpPr>
              <p:nvPr/>
            </p:nvSpPr>
            <p:spPr bwMode="auto">
              <a:xfrm flipV="1">
                <a:off x="1111" y="2606"/>
                <a:ext cx="1769" cy="54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grpSp>
        <p:grpSp>
          <p:nvGrpSpPr>
            <p:cNvPr id="15396" name="Group 54"/>
            <p:cNvGrpSpPr>
              <a:grpSpLocks/>
            </p:cNvGrpSpPr>
            <p:nvPr/>
          </p:nvGrpSpPr>
          <p:grpSpPr bwMode="auto">
            <a:xfrm>
              <a:off x="4281488" y="3930650"/>
              <a:ext cx="3743325" cy="1439863"/>
              <a:chOff x="2517" y="2431"/>
              <a:chExt cx="2358" cy="907"/>
            </a:xfrm>
          </p:grpSpPr>
          <p:grpSp>
            <p:nvGrpSpPr>
              <p:cNvPr id="15403" name="Group 55"/>
              <p:cNvGrpSpPr>
                <a:grpSpLocks/>
              </p:cNvGrpSpPr>
              <p:nvPr/>
            </p:nvGrpSpPr>
            <p:grpSpPr bwMode="auto">
              <a:xfrm>
                <a:off x="2744" y="2749"/>
                <a:ext cx="2131" cy="589"/>
                <a:chOff x="2880" y="2614"/>
                <a:chExt cx="2131" cy="589"/>
              </a:xfrm>
            </p:grpSpPr>
            <p:graphicFrame>
              <p:nvGraphicFramePr>
                <p:cNvPr id="15369" name="Object 56"/>
                <p:cNvGraphicFramePr>
                  <a:graphicFrameLocks noChangeAspect="1"/>
                </p:cNvGraphicFramePr>
                <p:nvPr/>
              </p:nvGraphicFramePr>
              <p:xfrm>
                <a:off x="4694" y="2795"/>
                <a:ext cx="317" cy="300"/>
              </p:xfrm>
              <a:graphic>
                <a:graphicData uri="http://schemas.openxmlformats.org/presentationml/2006/ole">
                  <mc:AlternateContent xmlns:mc="http://schemas.openxmlformats.org/markup-compatibility/2006">
                    <mc:Choice xmlns:v="urn:schemas-microsoft-com:vml" Requires="v">
                      <p:oleObj spid="_x0000_s159441" name="Image" r:id="rId29" imgW="698413" imgH="660317" progId="">
                        <p:embed/>
                      </p:oleObj>
                    </mc:Choice>
                    <mc:Fallback>
                      <p:oleObj name="Image" r:id="rId29" imgW="698413" imgH="660317"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94" y="2795"/>
                              <a:ext cx="31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4" name="Line 57"/>
                <p:cNvSpPr>
                  <a:spLocks noChangeShapeType="1"/>
                </p:cNvSpPr>
                <p:nvPr/>
              </p:nvSpPr>
              <p:spPr bwMode="auto">
                <a:xfrm>
                  <a:off x="2880" y="2614"/>
                  <a:ext cx="363" cy="0"/>
                </a:xfrm>
                <a:prstGeom prst="line">
                  <a:avLst/>
                </a:prstGeom>
                <a:noFill/>
                <a:ln w="381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sp>
              <p:nvSpPr>
                <p:cNvPr id="15405" name="Line 58"/>
                <p:cNvSpPr>
                  <a:spLocks noChangeShapeType="1"/>
                </p:cNvSpPr>
                <p:nvPr/>
              </p:nvSpPr>
              <p:spPr bwMode="auto">
                <a:xfrm>
                  <a:off x="3243" y="2614"/>
                  <a:ext cx="1678" cy="589"/>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grpSp>
          <p:graphicFrame>
            <p:nvGraphicFramePr>
              <p:cNvPr id="15367" name="Object 59"/>
              <p:cNvGraphicFramePr>
                <a:graphicFrameLocks noChangeAspect="1"/>
              </p:cNvGraphicFramePr>
              <p:nvPr/>
            </p:nvGraphicFramePr>
            <p:xfrm>
              <a:off x="2517" y="2476"/>
              <a:ext cx="179" cy="243"/>
            </p:xfrm>
            <a:graphic>
              <a:graphicData uri="http://schemas.openxmlformats.org/presentationml/2006/ole">
                <mc:AlternateContent xmlns:mc="http://schemas.openxmlformats.org/markup-compatibility/2006">
                  <mc:Choice xmlns:v="urn:schemas-microsoft-com:vml" Requires="v">
                    <p:oleObj spid="_x0000_s159442" name="Image" r:id="rId30" imgW="355305" imgH="482370" progId="">
                      <p:embed/>
                    </p:oleObj>
                  </mc:Choice>
                  <mc:Fallback>
                    <p:oleObj name="Image" r:id="rId30" imgW="355305" imgH="48237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7" y="2476"/>
                            <a:ext cx="179"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8" name="Object 60"/>
              <p:cNvGraphicFramePr>
                <a:graphicFrameLocks noChangeAspect="1"/>
              </p:cNvGraphicFramePr>
              <p:nvPr/>
            </p:nvGraphicFramePr>
            <p:xfrm>
              <a:off x="3152" y="2431"/>
              <a:ext cx="217" cy="278"/>
            </p:xfrm>
            <a:graphic>
              <a:graphicData uri="http://schemas.openxmlformats.org/presentationml/2006/ole">
                <mc:AlternateContent xmlns:mc="http://schemas.openxmlformats.org/markup-compatibility/2006">
                  <mc:Choice xmlns:v="urn:schemas-microsoft-com:vml" Requires="v">
                    <p:oleObj spid="_x0000_s159443" name="Image" r:id="rId31" imgW="456821" imgH="583921" progId="">
                      <p:embed/>
                    </p:oleObj>
                  </mc:Choice>
                  <mc:Fallback>
                    <p:oleObj name="Image" r:id="rId31" imgW="456821" imgH="583921"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52" y="2431"/>
                            <a:ext cx="217"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5397" name="Group 61"/>
            <p:cNvGrpSpPr>
              <a:grpSpLocks/>
            </p:cNvGrpSpPr>
            <p:nvPr/>
          </p:nvGrpSpPr>
          <p:grpSpPr bwMode="auto">
            <a:xfrm>
              <a:off x="2697163" y="4652963"/>
              <a:ext cx="4049712" cy="935037"/>
              <a:chOff x="1519" y="2886"/>
              <a:chExt cx="2551" cy="589"/>
            </a:xfrm>
          </p:grpSpPr>
          <p:sp>
            <p:nvSpPr>
              <p:cNvPr id="15401" name="Line 62"/>
              <p:cNvSpPr>
                <a:spLocks noChangeShapeType="1"/>
              </p:cNvSpPr>
              <p:nvPr/>
            </p:nvSpPr>
            <p:spPr bwMode="auto">
              <a:xfrm flipV="1">
                <a:off x="2699" y="3106"/>
                <a:ext cx="1371" cy="7"/>
              </a:xfrm>
              <a:prstGeom prst="line">
                <a:avLst/>
              </a:prstGeom>
              <a:noFill/>
              <a:ln w="381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graphicFrame>
            <p:nvGraphicFramePr>
              <p:cNvPr id="15365" name="Object 63"/>
              <p:cNvGraphicFramePr>
                <a:graphicFrameLocks noChangeAspect="1"/>
              </p:cNvGraphicFramePr>
              <p:nvPr/>
            </p:nvGraphicFramePr>
            <p:xfrm>
              <a:off x="2517" y="2931"/>
              <a:ext cx="182" cy="175"/>
            </p:xfrm>
            <a:graphic>
              <a:graphicData uri="http://schemas.openxmlformats.org/presentationml/2006/ole">
                <mc:AlternateContent xmlns:mc="http://schemas.openxmlformats.org/markup-compatibility/2006">
                  <mc:Choice xmlns:v="urn:schemas-microsoft-com:vml" Requires="v">
                    <p:oleObj spid="_x0000_s159444" name="Image" r:id="rId32" imgW="342736" imgH="330159" progId="">
                      <p:embed/>
                    </p:oleObj>
                  </mc:Choice>
                  <mc:Fallback>
                    <p:oleObj name="Image" r:id="rId32" imgW="342736" imgH="330159"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17" y="2931"/>
                            <a:ext cx="182"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64"/>
              <p:cNvGraphicFramePr>
                <a:graphicFrameLocks noChangeAspect="1"/>
              </p:cNvGraphicFramePr>
              <p:nvPr/>
            </p:nvGraphicFramePr>
            <p:xfrm>
              <a:off x="3152" y="2886"/>
              <a:ext cx="227" cy="177"/>
            </p:xfrm>
            <a:graphic>
              <a:graphicData uri="http://schemas.openxmlformats.org/presentationml/2006/ole">
                <mc:AlternateContent xmlns:mc="http://schemas.openxmlformats.org/markup-compatibility/2006">
                  <mc:Choice xmlns:v="urn:schemas-microsoft-com:vml" Requires="v">
                    <p:oleObj spid="_x0000_s159445" name="Image" r:id="rId33" imgW="406063" imgH="317125" progId="">
                      <p:embed/>
                    </p:oleObj>
                  </mc:Choice>
                  <mc:Fallback>
                    <p:oleObj name="Image" r:id="rId33" imgW="406063" imgH="317125"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52" y="2886"/>
                            <a:ext cx="227"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2" name="Line 65"/>
              <p:cNvSpPr>
                <a:spLocks noChangeShapeType="1"/>
              </p:cNvSpPr>
              <p:nvPr/>
            </p:nvSpPr>
            <p:spPr bwMode="auto">
              <a:xfrm flipV="1">
                <a:off x="1519" y="3099"/>
                <a:ext cx="1225" cy="376"/>
              </a:xfrm>
              <a:prstGeom prst="line">
                <a:avLst/>
              </a:prstGeom>
              <a:noFill/>
              <a:ln w="381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latin typeface="幼圆" pitchFamily="49" charset="-122"/>
                  <a:ea typeface="幼圆" pitchFamily="49" charset="-122"/>
                </a:endParaRPr>
              </a:p>
            </p:txBody>
          </p:sp>
        </p:grpSp>
        <p:graphicFrame>
          <p:nvGraphicFramePr>
            <p:cNvPr id="284738" name="Object 66"/>
            <p:cNvGraphicFramePr>
              <a:graphicFrameLocks noChangeAspect="1"/>
            </p:cNvGraphicFramePr>
            <p:nvPr/>
          </p:nvGraphicFramePr>
          <p:xfrm>
            <a:off x="6802438" y="4200525"/>
            <a:ext cx="431800" cy="314325"/>
          </p:xfrm>
          <a:graphic>
            <a:graphicData uri="http://schemas.openxmlformats.org/presentationml/2006/ole">
              <mc:AlternateContent xmlns:mc="http://schemas.openxmlformats.org/markup-compatibility/2006">
                <mc:Choice xmlns:v="urn:schemas-microsoft-com:vml" Requires="v">
                  <p:oleObj spid="_x0000_s159446" name="Image" r:id="rId34" imgW="698413" imgH="507578" progId="">
                    <p:embed/>
                  </p:oleObj>
                </mc:Choice>
                <mc:Fallback>
                  <p:oleObj name="Image" r:id="rId34" imgW="698413" imgH="507578" progId="">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802438" y="4200525"/>
                          <a:ext cx="4318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398" name="Group 71"/>
            <p:cNvGrpSpPr>
              <a:grpSpLocks/>
            </p:cNvGrpSpPr>
            <p:nvPr/>
          </p:nvGrpSpPr>
          <p:grpSpPr bwMode="auto">
            <a:xfrm>
              <a:off x="1476375" y="1928813"/>
              <a:ext cx="392113" cy="588962"/>
              <a:chOff x="930" y="1215"/>
              <a:chExt cx="247" cy="371"/>
            </a:xfrm>
          </p:grpSpPr>
          <p:graphicFrame>
            <p:nvGraphicFramePr>
              <p:cNvPr id="15364" name="Object 19"/>
              <p:cNvGraphicFramePr>
                <a:graphicFrameLocks noChangeAspect="1"/>
              </p:cNvGraphicFramePr>
              <p:nvPr/>
            </p:nvGraphicFramePr>
            <p:xfrm>
              <a:off x="930" y="1215"/>
              <a:ext cx="247" cy="302"/>
            </p:xfrm>
            <a:graphic>
              <a:graphicData uri="http://schemas.openxmlformats.org/presentationml/2006/ole">
                <mc:AlternateContent xmlns:mc="http://schemas.openxmlformats.org/markup-compatibility/2006">
                  <mc:Choice xmlns:v="urn:schemas-microsoft-com:vml" Requires="v">
                    <p:oleObj spid="_x0000_s159447" name="Image" r:id="rId36" imgW="507578" imgH="622003" progId="">
                      <p:embed/>
                    </p:oleObj>
                  </mc:Choice>
                  <mc:Fallback>
                    <p:oleObj name="Image" r:id="rId36" imgW="507578" imgH="622003"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30" y="1215"/>
                            <a:ext cx="247"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0" name="Oval 69"/>
              <p:cNvSpPr>
                <a:spLocks noChangeArrowheads="1"/>
              </p:cNvSpPr>
              <p:nvPr/>
            </p:nvSpPr>
            <p:spPr bwMode="auto">
              <a:xfrm>
                <a:off x="1101" y="1540"/>
                <a:ext cx="45" cy="46"/>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sz="2000">
                  <a:latin typeface="幼圆" pitchFamily="49" charset="-122"/>
                  <a:ea typeface="幼圆" pitchFamily="49" charset="-122"/>
                </a:endParaRPr>
              </a:p>
            </p:txBody>
          </p:sp>
        </p:grpSp>
        <p:sp>
          <p:nvSpPr>
            <p:cNvPr id="15399" name="Oval 70"/>
            <p:cNvSpPr>
              <a:spLocks noChangeArrowheads="1"/>
            </p:cNvSpPr>
            <p:nvPr/>
          </p:nvSpPr>
          <p:spPr bwMode="auto">
            <a:xfrm>
              <a:off x="1771650" y="5268913"/>
              <a:ext cx="71438" cy="73025"/>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sz="2000">
                <a:latin typeface="幼圆" pitchFamily="49" charset="-122"/>
                <a:ea typeface="幼圆" pitchFamily="49" charset="-122"/>
              </a:endParaRPr>
            </a:p>
          </p:txBody>
        </p:sp>
      </p:grpSp>
      <p:sp>
        <p:nvSpPr>
          <p:cNvPr id="61" name="Rectangle 2"/>
          <p:cNvSpPr>
            <a:spLocks noChangeArrowheads="1"/>
          </p:cNvSpPr>
          <p:nvPr/>
        </p:nvSpPr>
        <p:spPr bwMode="auto">
          <a:xfrm>
            <a:off x="553106" y="1958538"/>
            <a:ext cx="2643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b="1" dirty="0" smtClean="0">
                <a:solidFill>
                  <a:schemeClr val="accent6"/>
                </a:solidFill>
                <a:latin typeface="幼圆" pitchFamily="49" charset="-122"/>
                <a:ea typeface="幼圆" pitchFamily="49" charset="-122"/>
              </a:rPr>
              <a:t>2. </a:t>
            </a:r>
            <a:r>
              <a:rPr lang="zh-CN" altLang="en-US" sz="2400" b="1" dirty="0" smtClean="0">
                <a:solidFill>
                  <a:schemeClr val="accent6"/>
                </a:solidFill>
                <a:latin typeface="幼圆" pitchFamily="49" charset="-122"/>
                <a:ea typeface="幼圆" pitchFamily="49" charset="-122"/>
              </a:rPr>
              <a:t>轴上点</a:t>
            </a:r>
            <a:r>
              <a:rPr lang="zh-CN" altLang="en-US" sz="2400" b="1" dirty="0">
                <a:solidFill>
                  <a:schemeClr val="accent6"/>
                </a:solidFill>
                <a:latin typeface="幼圆" pitchFamily="49" charset="-122"/>
                <a:ea typeface="幼圆" pitchFamily="49" charset="-122"/>
              </a:rPr>
              <a:t>成像</a:t>
            </a:r>
          </a:p>
        </p:txBody>
      </p:sp>
      <p:sp>
        <p:nvSpPr>
          <p:cNvPr id="62" name="Rectangle 4"/>
          <p:cNvSpPr txBox="1">
            <a:spLocks noChangeArrowheads="1"/>
          </p:cNvSpPr>
          <p:nvPr/>
        </p:nvSpPr>
        <p:spPr bwMode="white">
          <a:xfrm>
            <a:off x="684213" y="476250"/>
            <a:ext cx="8305800" cy="512763"/>
          </a:xfrm>
          <a:prstGeom prst="rect">
            <a:avLst/>
          </a:prstGeom>
          <a:noFill/>
          <a:ln w="9525">
            <a:noFill/>
            <a:miter lim="800000"/>
            <a:headEnd/>
            <a:tailEnd/>
          </a:ln>
          <a:effectLst/>
        </p:spPr>
        <p:txBody>
          <a:bodyPr anchor="ctr"/>
          <a:lstStyle/>
          <a:p>
            <a:pPr algn="ctr">
              <a:defRPr/>
            </a:pPr>
            <a:r>
              <a:rPr lang="zh-CN" altLang="en-US" sz="2400" b="1" kern="0" dirty="0">
                <a:solidFill>
                  <a:schemeClr val="bg1"/>
                </a:solidFill>
                <a:latin typeface="楷体_GB2312" pitchFamily="49" charset="-122"/>
                <a:ea typeface="楷体_GB2312" pitchFamily="49" charset="-122"/>
                <a:cs typeface="+mj-cs"/>
              </a:rPr>
              <a:t>第三节  理想光学系统的物像关系 </a:t>
            </a:r>
          </a:p>
        </p:txBody>
      </p:sp>
      <p:sp>
        <p:nvSpPr>
          <p:cNvPr id="63" name="Rectangle 4"/>
          <p:cNvSpPr>
            <a:spLocks noGrp="1" noChangeArrowheads="1"/>
          </p:cNvSpPr>
          <p:nvPr>
            <p:ph type="title"/>
          </p:nvPr>
        </p:nvSpPr>
        <p:spPr>
          <a:xfrm>
            <a:off x="744538" y="620688"/>
            <a:ext cx="7766050" cy="569913"/>
          </a:xfrm>
        </p:spPr>
        <p:txBody>
          <a:bodyPr/>
          <a:lstStyle/>
          <a:p>
            <a:r>
              <a:rPr lang="zh-CN" altLang="en-US" sz="2800" kern="1200" dirty="0">
                <a:latin typeface="+mn-lt"/>
                <a:ea typeface="幼圆" pitchFamily="49" charset="-122"/>
              </a:rPr>
              <a:t>第三节  理想光学系统的物像关系 </a:t>
            </a:r>
          </a:p>
        </p:txBody>
      </p:sp>
      <p:sp>
        <p:nvSpPr>
          <p:cNvPr id="64" name="Rectangle 6"/>
          <p:cNvSpPr>
            <a:spLocks noChangeArrowheads="1"/>
          </p:cNvSpPr>
          <p:nvPr/>
        </p:nvSpPr>
        <p:spPr bwMode="auto">
          <a:xfrm>
            <a:off x="539552" y="1340768"/>
            <a:ext cx="2646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008000"/>
                </a:solidFill>
                <a:latin typeface="幼圆" pitchFamily="49" charset="-122"/>
                <a:ea typeface="幼圆" pitchFamily="49" charset="-122"/>
              </a:rPr>
              <a:t>一、图解法求像  </a:t>
            </a:r>
          </a:p>
        </p:txBody>
      </p:sp>
    </p:spTree>
    <p:extLst>
      <p:ext uri="{BB962C8B-B14F-4D97-AF65-F5344CB8AC3E}">
        <p14:creationId xmlns:p14="http://schemas.microsoft.com/office/powerpoint/2010/main" val="591637328"/>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Text Box 4">
            <a:hlinkClick r:id="" action="ppaction://hlinkshowjump?jump=previousslide"/>
          </p:cNvPr>
          <p:cNvSpPr txBox="1">
            <a:spLocks noChangeArrowheads="1"/>
          </p:cNvSpPr>
          <p:nvPr/>
        </p:nvSpPr>
        <p:spPr bwMode="auto">
          <a:xfrm>
            <a:off x="7162800" y="609600"/>
            <a:ext cx="60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36871" name="Text Box 5">
            <a:hlinkClick r:id="" action="ppaction://hlinkshowjump?jump=nextslide"/>
          </p:cNvPr>
          <p:cNvSpPr txBox="1">
            <a:spLocks noChangeArrowheads="1"/>
          </p:cNvSpPr>
          <p:nvPr/>
        </p:nvSpPr>
        <p:spPr bwMode="auto">
          <a:xfrm>
            <a:off x="6300788"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20" name="Rectangle 2"/>
          <p:cNvSpPr>
            <a:spLocks noChangeArrowheads="1"/>
          </p:cNvSpPr>
          <p:nvPr/>
        </p:nvSpPr>
        <p:spPr bwMode="auto">
          <a:xfrm>
            <a:off x="370866" y="1952836"/>
            <a:ext cx="2643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b="1" dirty="0" smtClean="0">
                <a:solidFill>
                  <a:schemeClr val="accent6"/>
                </a:solidFill>
                <a:latin typeface="幼圆" pitchFamily="49" charset="-122"/>
                <a:ea typeface="幼圆" pitchFamily="49" charset="-122"/>
              </a:rPr>
              <a:t>3. </a:t>
            </a:r>
            <a:r>
              <a:rPr lang="zh-CN" altLang="en-US" sz="2400" b="1" dirty="0" smtClean="0">
                <a:solidFill>
                  <a:schemeClr val="accent6"/>
                </a:solidFill>
                <a:latin typeface="幼圆" pitchFamily="49" charset="-122"/>
                <a:ea typeface="幼圆" pitchFamily="49" charset="-122"/>
              </a:rPr>
              <a:t>虚实物像</a:t>
            </a:r>
            <a:endParaRPr lang="zh-CN" altLang="en-US" sz="2400" b="1" dirty="0">
              <a:solidFill>
                <a:schemeClr val="accent6"/>
              </a:solidFill>
              <a:latin typeface="幼圆" pitchFamily="49" charset="-122"/>
              <a:ea typeface="幼圆" pitchFamily="49" charset="-122"/>
            </a:endParaRPr>
          </a:p>
        </p:txBody>
      </p:sp>
      <p:sp>
        <p:nvSpPr>
          <p:cNvPr id="22" name="Rectangle 4"/>
          <p:cNvSpPr txBox="1">
            <a:spLocks noChangeArrowheads="1"/>
          </p:cNvSpPr>
          <p:nvPr/>
        </p:nvSpPr>
        <p:spPr bwMode="auto">
          <a:xfrm>
            <a:off x="744538" y="609600"/>
            <a:ext cx="776605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r>
              <a:rPr lang="zh-CN" altLang="en-US" sz="2800" kern="1200" smtClean="0">
                <a:latin typeface="+mn-lt"/>
                <a:ea typeface="幼圆" pitchFamily="49" charset="-122"/>
              </a:rPr>
              <a:t>第三节  理想光学系统的物像关系 </a:t>
            </a:r>
            <a:endParaRPr lang="zh-CN" altLang="en-US" sz="2800" kern="1200" dirty="0">
              <a:latin typeface="+mn-lt"/>
              <a:ea typeface="幼圆" pitchFamily="49" charset="-122"/>
            </a:endParaRPr>
          </a:p>
        </p:txBody>
      </p:sp>
      <p:sp>
        <p:nvSpPr>
          <p:cNvPr id="23" name="Rectangle 6"/>
          <p:cNvSpPr>
            <a:spLocks noChangeArrowheads="1"/>
          </p:cNvSpPr>
          <p:nvPr/>
        </p:nvSpPr>
        <p:spPr bwMode="auto">
          <a:xfrm>
            <a:off x="339569" y="1325890"/>
            <a:ext cx="2646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008000"/>
                </a:solidFill>
                <a:latin typeface="幼圆" pitchFamily="49" charset="-122"/>
                <a:ea typeface="幼圆" pitchFamily="49" charset="-122"/>
              </a:rPr>
              <a:t>一、图解法求像  </a:t>
            </a:r>
          </a:p>
        </p:txBody>
      </p:sp>
      <p:cxnSp>
        <p:nvCxnSpPr>
          <p:cNvPr id="4" name="直接连接符 3"/>
          <p:cNvCxnSpPr/>
          <p:nvPr/>
        </p:nvCxnSpPr>
        <p:spPr>
          <a:xfrm>
            <a:off x="71500" y="4274800"/>
            <a:ext cx="4752528" cy="0"/>
          </a:xfrm>
          <a:prstGeom prst="line">
            <a:avLst/>
          </a:prstGeom>
          <a:ln w="19050">
            <a:solidFill>
              <a:srgbClr val="0A00C8"/>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607445" y="3140968"/>
            <a:ext cx="0" cy="2213952"/>
          </a:xfrm>
          <a:prstGeom prst="line">
            <a:avLst/>
          </a:prstGeom>
          <a:ln w="19050">
            <a:solidFill>
              <a:srgbClr val="0A00C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759845" y="3140968"/>
            <a:ext cx="0" cy="2213952"/>
          </a:xfrm>
          <a:prstGeom prst="line">
            <a:avLst/>
          </a:prstGeom>
          <a:ln w="19050">
            <a:solidFill>
              <a:srgbClr val="0A00C8"/>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691680" y="3897052"/>
            <a:ext cx="0" cy="377748"/>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91680" y="3897052"/>
            <a:ext cx="91576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607445" y="3897052"/>
            <a:ext cx="10249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759845" y="3897052"/>
            <a:ext cx="2208199" cy="6120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1156247" y="3248980"/>
            <a:ext cx="1451198" cy="102582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2759845" y="3243433"/>
            <a:ext cx="1668139" cy="554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51646" y="3248980"/>
            <a:ext cx="2208199" cy="1"/>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51646" y="3275325"/>
            <a:ext cx="2208199" cy="61206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flipV="1">
            <a:off x="551646" y="3275325"/>
            <a:ext cx="0" cy="999475"/>
          </a:xfrm>
          <a:prstGeom prst="straightConnector1">
            <a:avLst/>
          </a:prstGeom>
          <a:ln w="19050">
            <a:solidFill>
              <a:schemeClr val="accent6"/>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75756" y="4273351"/>
            <a:ext cx="144016" cy="307777"/>
          </a:xfrm>
          <a:prstGeom prst="rect">
            <a:avLst/>
          </a:prstGeom>
          <a:noFill/>
        </p:spPr>
        <p:txBody>
          <a:bodyPr wrap="square" rtlCol="0">
            <a:spAutoFit/>
          </a:bodyPr>
          <a:lstStyle/>
          <a:p>
            <a:r>
              <a:rPr lang="en-US" altLang="zh-CN" sz="1400" dirty="0" smtClean="0"/>
              <a:t>H</a:t>
            </a:r>
            <a:endParaRPr lang="zh-CN" altLang="en-US" sz="1400" dirty="0"/>
          </a:p>
        </p:txBody>
      </p:sp>
      <p:sp>
        <p:nvSpPr>
          <p:cNvPr id="88" name="TextBox 87"/>
          <p:cNvSpPr txBox="1"/>
          <p:nvPr/>
        </p:nvSpPr>
        <p:spPr>
          <a:xfrm>
            <a:off x="2771800" y="4293096"/>
            <a:ext cx="540060" cy="307777"/>
          </a:xfrm>
          <a:prstGeom prst="rect">
            <a:avLst/>
          </a:prstGeom>
          <a:noFill/>
        </p:spPr>
        <p:txBody>
          <a:bodyPr wrap="square" rtlCol="0">
            <a:spAutoFit/>
          </a:bodyPr>
          <a:lstStyle/>
          <a:p>
            <a:r>
              <a:rPr lang="en-US" altLang="zh-CN" sz="1400" dirty="0" smtClean="0"/>
              <a:t>Hˊ</a:t>
            </a:r>
            <a:endParaRPr lang="zh-CN" altLang="en-US" sz="1400" dirty="0"/>
          </a:p>
        </p:txBody>
      </p:sp>
      <p:sp>
        <p:nvSpPr>
          <p:cNvPr id="89" name="TextBox 88"/>
          <p:cNvSpPr txBox="1"/>
          <p:nvPr/>
        </p:nvSpPr>
        <p:spPr>
          <a:xfrm>
            <a:off x="1007604" y="4329100"/>
            <a:ext cx="144016" cy="307777"/>
          </a:xfrm>
          <a:prstGeom prst="rect">
            <a:avLst/>
          </a:prstGeom>
          <a:noFill/>
        </p:spPr>
        <p:txBody>
          <a:bodyPr wrap="square" rtlCol="0">
            <a:spAutoFit/>
          </a:bodyPr>
          <a:lstStyle/>
          <a:p>
            <a:r>
              <a:rPr lang="en-US" altLang="zh-CN" sz="1400" dirty="0" smtClean="0"/>
              <a:t>F</a:t>
            </a:r>
            <a:endParaRPr lang="zh-CN" altLang="en-US" sz="1400" dirty="0"/>
          </a:p>
        </p:txBody>
      </p:sp>
      <p:sp>
        <p:nvSpPr>
          <p:cNvPr id="90" name="TextBox 89"/>
          <p:cNvSpPr txBox="1"/>
          <p:nvPr/>
        </p:nvSpPr>
        <p:spPr>
          <a:xfrm>
            <a:off x="3863944" y="4293096"/>
            <a:ext cx="540060" cy="307777"/>
          </a:xfrm>
          <a:prstGeom prst="rect">
            <a:avLst/>
          </a:prstGeom>
          <a:noFill/>
        </p:spPr>
        <p:txBody>
          <a:bodyPr wrap="square" rtlCol="0">
            <a:spAutoFit/>
          </a:bodyPr>
          <a:lstStyle/>
          <a:p>
            <a:r>
              <a:rPr lang="en-US" altLang="zh-CN" sz="1400" dirty="0"/>
              <a:t>F</a:t>
            </a:r>
            <a:r>
              <a:rPr lang="en-US" altLang="zh-CN" sz="1400" dirty="0" smtClean="0"/>
              <a:t>ˊ</a:t>
            </a:r>
            <a:endParaRPr lang="zh-CN" altLang="en-US" sz="1400" dirty="0"/>
          </a:p>
        </p:txBody>
      </p:sp>
      <p:sp>
        <p:nvSpPr>
          <p:cNvPr id="91" name="TextBox 90"/>
          <p:cNvSpPr txBox="1"/>
          <p:nvPr/>
        </p:nvSpPr>
        <p:spPr>
          <a:xfrm>
            <a:off x="1583668" y="4345359"/>
            <a:ext cx="144016" cy="307777"/>
          </a:xfrm>
          <a:prstGeom prst="rect">
            <a:avLst/>
          </a:prstGeom>
          <a:noFill/>
        </p:spPr>
        <p:txBody>
          <a:bodyPr wrap="square" rtlCol="0">
            <a:spAutoFit/>
          </a:bodyPr>
          <a:lstStyle/>
          <a:p>
            <a:r>
              <a:rPr lang="en-US" altLang="zh-CN" sz="1400" dirty="0" smtClean="0"/>
              <a:t>A</a:t>
            </a:r>
            <a:endParaRPr lang="zh-CN" altLang="en-US" sz="1400" dirty="0"/>
          </a:p>
        </p:txBody>
      </p:sp>
      <p:sp>
        <p:nvSpPr>
          <p:cNvPr id="92" name="TextBox 91"/>
          <p:cNvSpPr txBox="1"/>
          <p:nvPr/>
        </p:nvSpPr>
        <p:spPr>
          <a:xfrm>
            <a:off x="1583668" y="3537012"/>
            <a:ext cx="144016" cy="307777"/>
          </a:xfrm>
          <a:prstGeom prst="rect">
            <a:avLst/>
          </a:prstGeom>
          <a:noFill/>
        </p:spPr>
        <p:txBody>
          <a:bodyPr wrap="square" rtlCol="0">
            <a:spAutoFit/>
          </a:bodyPr>
          <a:lstStyle/>
          <a:p>
            <a:r>
              <a:rPr lang="en-US" altLang="zh-CN" sz="1400" dirty="0" smtClean="0"/>
              <a:t>B</a:t>
            </a:r>
            <a:endParaRPr lang="zh-CN" altLang="en-US" sz="1400" dirty="0"/>
          </a:p>
        </p:txBody>
      </p:sp>
      <p:sp>
        <p:nvSpPr>
          <p:cNvPr id="93" name="TextBox 92"/>
          <p:cNvSpPr txBox="1"/>
          <p:nvPr/>
        </p:nvSpPr>
        <p:spPr>
          <a:xfrm>
            <a:off x="359532" y="4329099"/>
            <a:ext cx="385005" cy="307777"/>
          </a:xfrm>
          <a:prstGeom prst="rect">
            <a:avLst/>
          </a:prstGeom>
          <a:noFill/>
        </p:spPr>
        <p:txBody>
          <a:bodyPr wrap="square" rtlCol="0">
            <a:spAutoFit/>
          </a:bodyPr>
          <a:lstStyle/>
          <a:p>
            <a:r>
              <a:rPr lang="en-US" altLang="zh-CN" sz="1400" dirty="0" smtClean="0"/>
              <a:t>Aˊ</a:t>
            </a:r>
            <a:endParaRPr lang="zh-CN" altLang="en-US" sz="1400" dirty="0"/>
          </a:p>
        </p:txBody>
      </p:sp>
      <p:sp>
        <p:nvSpPr>
          <p:cNvPr id="94" name="TextBox 93"/>
          <p:cNvSpPr txBox="1"/>
          <p:nvPr/>
        </p:nvSpPr>
        <p:spPr>
          <a:xfrm>
            <a:off x="308004" y="2987079"/>
            <a:ext cx="385005" cy="307777"/>
          </a:xfrm>
          <a:prstGeom prst="rect">
            <a:avLst/>
          </a:prstGeom>
          <a:noFill/>
        </p:spPr>
        <p:txBody>
          <a:bodyPr wrap="square" rtlCol="0">
            <a:spAutoFit/>
          </a:bodyPr>
          <a:lstStyle/>
          <a:p>
            <a:r>
              <a:rPr lang="en-US" altLang="zh-CN" sz="1400" dirty="0" smtClean="0"/>
              <a:t>Bˊ</a:t>
            </a:r>
            <a:endParaRPr lang="zh-CN" altLang="en-US" sz="1400" dirty="0"/>
          </a:p>
        </p:txBody>
      </p:sp>
      <p:sp>
        <p:nvSpPr>
          <p:cNvPr id="95" name="Rectangle 68"/>
          <p:cNvSpPr>
            <a:spLocks noChangeArrowheads="1"/>
          </p:cNvSpPr>
          <p:nvPr/>
        </p:nvSpPr>
        <p:spPr bwMode="auto">
          <a:xfrm>
            <a:off x="1017437" y="5733256"/>
            <a:ext cx="28606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r>
              <a:rPr lang="zh-CN" altLang="en-US" sz="2000" dirty="0" smtClean="0">
                <a:solidFill>
                  <a:srgbClr val="0A00C8"/>
                </a:solidFill>
                <a:latin typeface="幼圆" pitchFamily="49" charset="-122"/>
                <a:ea typeface="幼圆" pitchFamily="49" charset="-122"/>
              </a:rPr>
              <a:t>正光组：实物成虚像</a:t>
            </a:r>
            <a:endParaRPr lang="zh-CN" altLang="en-US" sz="2000" dirty="0">
              <a:solidFill>
                <a:srgbClr val="0A00C8"/>
              </a:solidFill>
              <a:latin typeface="幼圆" pitchFamily="49" charset="-122"/>
              <a:ea typeface="幼圆" pitchFamily="49" charset="-122"/>
            </a:endParaRPr>
          </a:p>
        </p:txBody>
      </p:sp>
      <p:cxnSp>
        <p:nvCxnSpPr>
          <p:cNvPr id="96" name="直接连接符 95"/>
          <p:cNvCxnSpPr/>
          <p:nvPr/>
        </p:nvCxnSpPr>
        <p:spPr>
          <a:xfrm>
            <a:off x="4968044" y="4247220"/>
            <a:ext cx="4088581" cy="1449"/>
          </a:xfrm>
          <a:prstGeom prst="line">
            <a:avLst/>
          </a:prstGeom>
          <a:ln w="19050">
            <a:solidFill>
              <a:srgbClr val="0A00C8"/>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6840042" y="3114837"/>
            <a:ext cx="0" cy="2213952"/>
          </a:xfrm>
          <a:prstGeom prst="line">
            <a:avLst/>
          </a:prstGeom>
          <a:ln w="19050">
            <a:solidFill>
              <a:srgbClr val="0A00C8"/>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992442" y="3114837"/>
            <a:ext cx="0" cy="2213952"/>
          </a:xfrm>
          <a:prstGeom prst="line">
            <a:avLst/>
          </a:prstGeom>
          <a:ln w="19050">
            <a:solidFill>
              <a:srgbClr val="0A00C8"/>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V="1">
            <a:off x="7468291" y="3870196"/>
            <a:ext cx="0" cy="377748"/>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5921149" y="3861048"/>
            <a:ext cx="951769" cy="4221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6840042" y="3870921"/>
            <a:ext cx="10249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6992442" y="3870921"/>
            <a:ext cx="1104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flipV="1">
            <a:off x="6992442" y="3315441"/>
            <a:ext cx="999938" cy="123955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4968044" y="3305629"/>
            <a:ext cx="1836204" cy="981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6840042" y="3305628"/>
            <a:ext cx="1275789" cy="9813"/>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6824070" y="3323446"/>
            <a:ext cx="1256499" cy="58161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8099975" y="3293621"/>
            <a:ext cx="0" cy="999475"/>
          </a:xfrm>
          <a:prstGeom prst="straightConnector1">
            <a:avLst/>
          </a:prstGeom>
          <a:ln w="19050">
            <a:solidFill>
              <a:schemeClr val="accent6"/>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608353" y="4247220"/>
            <a:ext cx="144016" cy="307777"/>
          </a:xfrm>
          <a:prstGeom prst="rect">
            <a:avLst/>
          </a:prstGeom>
          <a:noFill/>
        </p:spPr>
        <p:txBody>
          <a:bodyPr wrap="square" rtlCol="0">
            <a:spAutoFit/>
          </a:bodyPr>
          <a:lstStyle/>
          <a:p>
            <a:r>
              <a:rPr lang="en-US" altLang="zh-CN" sz="1400" dirty="0" smtClean="0"/>
              <a:t>H</a:t>
            </a:r>
            <a:endParaRPr lang="zh-CN" altLang="en-US" sz="1400" dirty="0"/>
          </a:p>
        </p:txBody>
      </p:sp>
      <p:sp>
        <p:nvSpPr>
          <p:cNvPr id="109" name="TextBox 108"/>
          <p:cNvSpPr txBox="1"/>
          <p:nvPr/>
        </p:nvSpPr>
        <p:spPr>
          <a:xfrm>
            <a:off x="7004397" y="4266965"/>
            <a:ext cx="447922" cy="307777"/>
          </a:xfrm>
          <a:prstGeom prst="rect">
            <a:avLst/>
          </a:prstGeom>
          <a:noFill/>
        </p:spPr>
        <p:txBody>
          <a:bodyPr wrap="square" rtlCol="0">
            <a:spAutoFit/>
          </a:bodyPr>
          <a:lstStyle/>
          <a:p>
            <a:r>
              <a:rPr lang="en-US" altLang="zh-CN" sz="1400" dirty="0" smtClean="0"/>
              <a:t>Hˊ</a:t>
            </a:r>
            <a:endParaRPr lang="zh-CN" altLang="en-US" sz="1400" dirty="0"/>
          </a:p>
        </p:txBody>
      </p:sp>
      <p:sp>
        <p:nvSpPr>
          <p:cNvPr id="110" name="TextBox 109"/>
          <p:cNvSpPr txBox="1"/>
          <p:nvPr/>
        </p:nvSpPr>
        <p:spPr>
          <a:xfrm>
            <a:off x="5925788" y="4259757"/>
            <a:ext cx="144016" cy="307777"/>
          </a:xfrm>
          <a:prstGeom prst="rect">
            <a:avLst/>
          </a:prstGeom>
          <a:noFill/>
        </p:spPr>
        <p:txBody>
          <a:bodyPr wrap="square" rtlCol="0">
            <a:spAutoFit/>
          </a:bodyPr>
          <a:lstStyle/>
          <a:p>
            <a:r>
              <a:rPr lang="en-US" altLang="zh-CN" sz="1400" dirty="0" smtClean="0"/>
              <a:t>F</a:t>
            </a:r>
            <a:endParaRPr lang="zh-CN" altLang="en-US" sz="1400" dirty="0"/>
          </a:p>
        </p:txBody>
      </p:sp>
      <p:sp>
        <p:nvSpPr>
          <p:cNvPr id="111" name="TextBox 110"/>
          <p:cNvSpPr txBox="1"/>
          <p:nvPr/>
        </p:nvSpPr>
        <p:spPr>
          <a:xfrm>
            <a:off x="7632340" y="4257092"/>
            <a:ext cx="540060" cy="307777"/>
          </a:xfrm>
          <a:prstGeom prst="rect">
            <a:avLst/>
          </a:prstGeom>
          <a:noFill/>
        </p:spPr>
        <p:txBody>
          <a:bodyPr wrap="square" rtlCol="0">
            <a:spAutoFit/>
          </a:bodyPr>
          <a:lstStyle/>
          <a:p>
            <a:r>
              <a:rPr lang="en-US" altLang="zh-CN" sz="1400" dirty="0"/>
              <a:t>F</a:t>
            </a:r>
            <a:r>
              <a:rPr lang="en-US" altLang="zh-CN" sz="1400" dirty="0" smtClean="0"/>
              <a:t>ˊ</a:t>
            </a:r>
            <a:endParaRPr lang="zh-CN" altLang="en-US" sz="1400" dirty="0"/>
          </a:p>
        </p:txBody>
      </p:sp>
      <p:sp>
        <p:nvSpPr>
          <p:cNvPr id="112" name="TextBox 111"/>
          <p:cNvSpPr txBox="1"/>
          <p:nvPr/>
        </p:nvSpPr>
        <p:spPr>
          <a:xfrm>
            <a:off x="8245748" y="4266965"/>
            <a:ext cx="144016" cy="307777"/>
          </a:xfrm>
          <a:prstGeom prst="rect">
            <a:avLst/>
          </a:prstGeom>
          <a:noFill/>
        </p:spPr>
        <p:txBody>
          <a:bodyPr wrap="square" rtlCol="0">
            <a:spAutoFit/>
          </a:bodyPr>
          <a:lstStyle/>
          <a:p>
            <a:r>
              <a:rPr lang="en-US" altLang="zh-CN" sz="1400" dirty="0" smtClean="0"/>
              <a:t>A</a:t>
            </a:r>
            <a:endParaRPr lang="zh-CN" altLang="en-US" sz="1400" dirty="0"/>
          </a:p>
        </p:txBody>
      </p:sp>
      <p:sp>
        <p:nvSpPr>
          <p:cNvPr id="113" name="TextBox 112"/>
          <p:cNvSpPr txBox="1"/>
          <p:nvPr/>
        </p:nvSpPr>
        <p:spPr>
          <a:xfrm>
            <a:off x="8245748" y="2972245"/>
            <a:ext cx="144016" cy="307777"/>
          </a:xfrm>
          <a:prstGeom prst="rect">
            <a:avLst/>
          </a:prstGeom>
          <a:noFill/>
        </p:spPr>
        <p:txBody>
          <a:bodyPr wrap="square" rtlCol="0">
            <a:spAutoFit/>
          </a:bodyPr>
          <a:lstStyle/>
          <a:p>
            <a:r>
              <a:rPr lang="en-US" altLang="zh-CN" sz="1400" dirty="0" smtClean="0"/>
              <a:t>B</a:t>
            </a:r>
            <a:endParaRPr lang="zh-CN" altLang="en-US" sz="1400" dirty="0"/>
          </a:p>
        </p:txBody>
      </p:sp>
      <p:sp>
        <p:nvSpPr>
          <p:cNvPr id="114" name="TextBox 113"/>
          <p:cNvSpPr txBox="1"/>
          <p:nvPr/>
        </p:nvSpPr>
        <p:spPr>
          <a:xfrm>
            <a:off x="7319343" y="4257092"/>
            <a:ext cx="385005" cy="307777"/>
          </a:xfrm>
          <a:prstGeom prst="rect">
            <a:avLst/>
          </a:prstGeom>
          <a:noFill/>
        </p:spPr>
        <p:txBody>
          <a:bodyPr wrap="square" rtlCol="0">
            <a:spAutoFit/>
          </a:bodyPr>
          <a:lstStyle/>
          <a:p>
            <a:r>
              <a:rPr lang="en-US" altLang="zh-CN" sz="1400" dirty="0" smtClean="0"/>
              <a:t>Aˊ</a:t>
            </a:r>
            <a:endParaRPr lang="zh-CN" altLang="en-US" sz="1400" dirty="0"/>
          </a:p>
        </p:txBody>
      </p:sp>
      <p:sp>
        <p:nvSpPr>
          <p:cNvPr id="115" name="TextBox 114"/>
          <p:cNvSpPr txBox="1"/>
          <p:nvPr/>
        </p:nvSpPr>
        <p:spPr>
          <a:xfrm>
            <a:off x="7338775" y="3563144"/>
            <a:ext cx="385005" cy="307777"/>
          </a:xfrm>
          <a:prstGeom prst="rect">
            <a:avLst/>
          </a:prstGeom>
          <a:noFill/>
        </p:spPr>
        <p:txBody>
          <a:bodyPr wrap="square" rtlCol="0">
            <a:spAutoFit/>
          </a:bodyPr>
          <a:lstStyle/>
          <a:p>
            <a:r>
              <a:rPr lang="en-US" altLang="zh-CN" sz="1400" dirty="0" smtClean="0"/>
              <a:t>Bˊ</a:t>
            </a:r>
            <a:endParaRPr lang="zh-CN" altLang="en-US" sz="1400" dirty="0"/>
          </a:p>
        </p:txBody>
      </p:sp>
      <p:sp>
        <p:nvSpPr>
          <p:cNvPr id="131" name="Rectangle 68"/>
          <p:cNvSpPr>
            <a:spLocks noChangeArrowheads="1"/>
          </p:cNvSpPr>
          <p:nvPr/>
        </p:nvSpPr>
        <p:spPr bwMode="auto">
          <a:xfrm>
            <a:off x="6354384" y="5685601"/>
            <a:ext cx="1695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r>
              <a:rPr lang="zh-CN" altLang="en-US" sz="2000" dirty="0" smtClean="0">
                <a:solidFill>
                  <a:srgbClr val="0A00C8"/>
                </a:solidFill>
                <a:latin typeface="幼圆" pitchFamily="49" charset="-122"/>
                <a:ea typeface="幼圆" pitchFamily="49" charset="-122"/>
              </a:rPr>
              <a:t>虚物成实像</a:t>
            </a:r>
            <a:endParaRPr lang="zh-CN" altLang="en-US" sz="2000" dirty="0">
              <a:solidFill>
                <a:srgbClr val="0A00C8"/>
              </a:solidFill>
              <a:latin typeface="幼圆" pitchFamily="49" charset="-122"/>
              <a:ea typeface="幼圆" pitchFamily="49" charset="-122"/>
            </a:endParaRPr>
          </a:p>
        </p:txBody>
      </p:sp>
    </p:spTree>
    <p:extLst>
      <p:ext uri="{BB962C8B-B14F-4D97-AF65-F5344CB8AC3E}">
        <p14:creationId xmlns:p14="http://schemas.microsoft.com/office/powerpoint/2010/main" val="3519092671"/>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2688C5F-6C50-4720-A09D-05A29BBDC76A}" type="slidenum">
              <a:rPr lang="zh-CN" altLang="en-US"/>
              <a:pPr/>
              <a:t>3</a:t>
            </a:fld>
            <a:endParaRPr lang="en-US" altLang="zh-CN"/>
          </a:p>
        </p:txBody>
      </p:sp>
      <p:sp>
        <p:nvSpPr>
          <p:cNvPr id="2" name="内容占位符 1"/>
          <p:cNvSpPr>
            <a:spLocks noGrp="1"/>
          </p:cNvSpPr>
          <p:nvPr>
            <p:ph idx="1"/>
          </p:nvPr>
        </p:nvSpPr>
        <p:spPr>
          <a:xfrm>
            <a:off x="539552" y="1664804"/>
            <a:ext cx="8229600" cy="4754562"/>
          </a:xfrm>
        </p:spPr>
        <p:txBody>
          <a:bodyPr/>
          <a:lstStyle/>
          <a:p>
            <a:pPr>
              <a:lnSpc>
                <a:spcPct val="125000"/>
              </a:lnSpc>
            </a:pPr>
            <a:r>
              <a:rPr lang="zh-CN" altLang="en-US" sz="2400" kern="1200" dirty="0">
                <a:solidFill>
                  <a:srgbClr val="0A00C8"/>
                </a:solidFill>
                <a:latin typeface="幼圆" pitchFamily="49" charset="-122"/>
                <a:ea typeface="幼圆" pitchFamily="49" charset="-122"/>
              </a:rPr>
              <a:t>理想光学系统与共线成像理论</a:t>
            </a:r>
            <a:endParaRPr lang="en-US" altLang="zh-CN" sz="2400" kern="1200" dirty="0">
              <a:solidFill>
                <a:srgbClr val="0A00C8"/>
              </a:solidFill>
              <a:latin typeface="幼圆" pitchFamily="49" charset="-122"/>
              <a:ea typeface="幼圆" pitchFamily="49" charset="-122"/>
            </a:endParaRPr>
          </a:p>
          <a:p>
            <a:pPr>
              <a:lnSpc>
                <a:spcPct val="125000"/>
              </a:lnSpc>
            </a:pPr>
            <a:r>
              <a:rPr lang="zh-CN" altLang="en-US" sz="2400" kern="1200" dirty="0">
                <a:solidFill>
                  <a:srgbClr val="C8C5FF"/>
                </a:solidFill>
                <a:latin typeface="幼圆" pitchFamily="49" charset="-122"/>
                <a:ea typeface="幼圆" pitchFamily="49" charset="-122"/>
              </a:rPr>
              <a:t>理想光学系统的基点和基面</a:t>
            </a:r>
            <a:endParaRPr lang="en-US" altLang="zh-CN" sz="2400" kern="1200" dirty="0">
              <a:solidFill>
                <a:srgbClr val="C8C5FF"/>
              </a:solidFill>
              <a:latin typeface="幼圆" pitchFamily="49" charset="-122"/>
              <a:ea typeface="幼圆" pitchFamily="49" charset="-122"/>
            </a:endParaRPr>
          </a:p>
          <a:p>
            <a:pPr>
              <a:lnSpc>
                <a:spcPct val="125000"/>
              </a:lnSpc>
            </a:pPr>
            <a:r>
              <a:rPr lang="zh-CN" altLang="en-US" sz="2400" kern="1200" dirty="0">
                <a:solidFill>
                  <a:srgbClr val="C8C5FF"/>
                </a:solidFill>
                <a:latin typeface="幼圆" pitchFamily="49" charset="-122"/>
                <a:ea typeface="幼圆" pitchFamily="49" charset="-122"/>
              </a:rPr>
              <a:t>理想光学系统</a:t>
            </a:r>
            <a:r>
              <a:rPr lang="zh-CN" altLang="en-US" sz="2400" kern="1200" dirty="0" smtClean="0">
                <a:solidFill>
                  <a:srgbClr val="C8C5FF"/>
                </a:solidFill>
                <a:latin typeface="幼圆" pitchFamily="49" charset="-122"/>
                <a:ea typeface="幼圆" pitchFamily="49" charset="-122"/>
              </a:rPr>
              <a:t>的物像关系</a:t>
            </a:r>
            <a:endParaRPr lang="en-US" altLang="zh-CN" sz="2400" kern="1200" dirty="0">
              <a:solidFill>
                <a:srgbClr val="C8C5FF"/>
              </a:solidFill>
              <a:latin typeface="幼圆" pitchFamily="49" charset="-122"/>
              <a:ea typeface="幼圆" pitchFamily="49" charset="-122"/>
            </a:endParaRPr>
          </a:p>
          <a:p>
            <a:pPr>
              <a:lnSpc>
                <a:spcPct val="125000"/>
              </a:lnSpc>
            </a:pPr>
            <a:r>
              <a:rPr lang="zh-CN" altLang="en-US" sz="2400" kern="1200" dirty="0">
                <a:solidFill>
                  <a:srgbClr val="C8C5FF"/>
                </a:solidFill>
                <a:latin typeface="幼圆" pitchFamily="49" charset="-122"/>
                <a:ea typeface="幼圆" pitchFamily="49" charset="-122"/>
              </a:rPr>
              <a:t>理想光学系统的放大率</a:t>
            </a:r>
            <a:endParaRPr lang="en-US" altLang="zh-CN" sz="2400" kern="1200" dirty="0">
              <a:solidFill>
                <a:srgbClr val="C8C5FF"/>
              </a:solidFill>
              <a:latin typeface="幼圆" pitchFamily="49" charset="-122"/>
              <a:ea typeface="幼圆" pitchFamily="49" charset="-122"/>
            </a:endParaRPr>
          </a:p>
          <a:p>
            <a:pPr>
              <a:lnSpc>
                <a:spcPct val="125000"/>
              </a:lnSpc>
            </a:pPr>
            <a:r>
              <a:rPr lang="zh-CN" altLang="en-US" sz="2400" kern="1200" dirty="0">
                <a:solidFill>
                  <a:srgbClr val="C8C5FF"/>
                </a:solidFill>
                <a:latin typeface="幼圆" pitchFamily="49" charset="-122"/>
                <a:ea typeface="幼圆" pitchFamily="49" charset="-122"/>
              </a:rPr>
              <a:t>理想光学系统的组合</a:t>
            </a:r>
            <a:endParaRPr lang="en-US" altLang="zh-CN" sz="2400" kern="1200" dirty="0">
              <a:solidFill>
                <a:srgbClr val="C8C5FF"/>
              </a:solidFill>
              <a:latin typeface="幼圆" pitchFamily="49" charset="-122"/>
              <a:ea typeface="幼圆" pitchFamily="49" charset="-122"/>
            </a:endParaRPr>
          </a:p>
          <a:p>
            <a:pPr>
              <a:lnSpc>
                <a:spcPct val="125000"/>
              </a:lnSpc>
            </a:pPr>
            <a:r>
              <a:rPr lang="zh-CN" altLang="en-US" sz="2400" kern="1200" dirty="0" smtClean="0">
                <a:solidFill>
                  <a:srgbClr val="C8C5FF"/>
                </a:solidFill>
                <a:latin typeface="幼圆" pitchFamily="49" charset="-122"/>
                <a:ea typeface="幼圆" pitchFamily="49" charset="-122"/>
              </a:rPr>
              <a:t>透镜</a:t>
            </a:r>
            <a:endParaRPr lang="zh-CN" altLang="en-US" sz="2400" kern="1200" dirty="0">
              <a:solidFill>
                <a:srgbClr val="C8C5FF"/>
              </a:solidFill>
              <a:latin typeface="幼圆" pitchFamily="49" charset="-122"/>
              <a:ea typeface="幼圆" pitchFamily="49" charset="-122"/>
            </a:endParaRPr>
          </a:p>
        </p:txBody>
      </p:sp>
      <p:sp>
        <p:nvSpPr>
          <p:cNvPr id="3" name="标题 2"/>
          <p:cNvSpPr>
            <a:spLocks noGrp="1"/>
          </p:cNvSpPr>
          <p:nvPr>
            <p:ph type="title"/>
          </p:nvPr>
        </p:nvSpPr>
        <p:spPr>
          <a:xfrm>
            <a:off x="251520" y="656692"/>
            <a:ext cx="8748713" cy="703262"/>
          </a:xfrm>
        </p:spPr>
        <p:txBody>
          <a:bodyPr/>
          <a:lstStyle/>
          <a:p>
            <a:r>
              <a:rPr lang="zh-CN" altLang="en-US" dirty="0" smtClean="0">
                <a:latin typeface="幼圆" pitchFamily="49" charset="-122"/>
                <a:ea typeface="幼圆" pitchFamily="49" charset="-122"/>
              </a:rPr>
              <a:t>目 录</a:t>
            </a:r>
            <a:r>
              <a:rPr lang="zh-CN" altLang="en-US" dirty="0" smtClean="0"/>
              <a:t>   </a:t>
            </a:r>
            <a:r>
              <a:rPr kumimoji="1" lang="en-US" altLang="zh-CN" dirty="0" smtClean="0"/>
              <a:t>Contents</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Text Box 5">
            <a:hlinkClick r:id="" action="ppaction://hlinkshowjump?jump=nextslide"/>
          </p:cNvPr>
          <p:cNvSpPr txBox="1">
            <a:spLocks noChangeArrowheads="1"/>
          </p:cNvSpPr>
          <p:nvPr/>
        </p:nvSpPr>
        <p:spPr bwMode="auto">
          <a:xfrm>
            <a:off x="6300788"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20" name="Rectangle 2"/>
          <p:cNvSpPr>
            <a:spLocks noChangeArrowheads="1"/>
          </p:cNvSpPr>
          <p:nvPr/>
        </p:nvSpPr>
        <p:spPr bwMode="auto">
          <a:xfrm>
            <a:off x="370866" y="1952836"/>
            <a:ext cx="2643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b="1" dirty="0" smtClean="0">
                <a:solidFill>
                  <a:schemeClr val="accent6"/>
                </a:solidFill>
                <a:latin typeface="幼圆" pitchFamily="49" charset="-122"/>
                <a:ea typeface="幼圆" pitchFamily="49" charset="-122"/>
              </a:rPr>
              <a:t>3. </a:t>
            </a:r>
            <a:r>
              <a:rPr lang="zh-CN" altLang="en-US" sz="2400" b="1" dirty="0" smtClean="0">
                <a:solidFill>
                  <a:schemeClr val="accent6"/>
                </a:solidFill>
                <a:latin typeface="幼圆" pitchFamily="49" charset="-122"/>
                <a:ea typeface="幼圆" pitchFamily="49" charset="-122"/>
              </a:rPr>
              <a:t>虚实物像</a:t>
            </a:r>
            <a:endParaRPr lang="zh-CN" altLang="en-US" sz="2400" b="1" dirty="0">
              <a:solidFill>
                <a:schemeClr val="accent6"/>
              </a:solidFill>
              <a:latin typeface="幼圆" pitchFamily="49" charset="-122"/>
              <a:ea typeface="幼圆" pitchFamily="49" charset="-122"/>
            </a:endParaRPr>
          </a:p>
        </p:txBody>
      </p:sp>
      <p:sp>
        <p:nvSpPr>
          <p:cNvPr id="22" name="Rectangle 4"/>
          <p:cNvSpPr txBox="1">
            <a:spLocks noChangeArrowheads="1"/>
          </p:cNvSpPr>
          <p:nvPr/>
        </p:nvSpPr>
        <p:spPr bwMode="auto">
          <a:xfrm>
            <a:off x="744538" y="609600"/>
            <a:ext cx="776605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r>
              <a:rPr lang="zh-CN" altLang="en-US" sz="2800" kern="1200" smtClean="0">
                <a:latin typeface="+mn-lt"/>
                <a:ea typeface="幼圆" pitchFamily="49" charset="-122"/>
              </a:rPr>
              <a:t>第三节  理想光学系统的物像关系 </a:t>
            </a:r>
            <a:endParaRPr lang="zh-CN" altLang="en-US" sz="2800" kern="1200" dirty="0">
              <a:latin typeface="+mn-lt"/>
              <a:ea typeface="幼圆" pitchFamily="49" charset="-122"/>
            </a:endParaRPr>
          </a:p>
        </p:txBody>
      </p:sp>
      <p:sp>
        <p:nvSpPr>
          <p:cNvPr id="23" name="Rectangle 6"/>
          <p:cNvSpPr>
            <a:spLocks noChangeArrowheads="1"/>
          </p:cNvSpPr>
          <p:nvPr/>
        </p:nvSpPr>
        <p:spPr bwMode="auto">
          <a:xfrm>
            <a:off x="339569" y="1325890"/>
            <a:ext cx="2646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008000"/>
                </a:solidFill>
                <a:latin typeface="幼圆" pitchFamily="49" charset="-122"/>
                <a:ea typeface="幼圆" pitchFamily="49" charset="-122"/>
              </a:rPr>
              <a:t>一、图解法求像  </a:t>
            </a:r>
          </a:p>
        </p:txBody>
      </p:sp>
      <p:sp>
        <p:nvSpPr>
          <p:cNvPr id="95" name="Rectangle 68"/>
          <p:cNvSpPr>
            <a:spLocks noChangeArrowheads="1"/>
          </p:cNvSpPr>
          <p:nvPr/>
        </p:nvSpPr>
        <p:spPr bwMode="auto">
          <a:xfrm>
            <a:off x="2411760" y="5754201"/>
            <a:ext cx="32206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r>
              <a:rPr lang="zh-CN" altLang="en-US" sz="2000" dirty="0" smtClean="0">
                <a:solidFill>
                  <a:srgbClr val="0A00C8"/>
                </a:solidFill>
                <a:latin typeface="幼圆" pitchFamily="49" charset="-122"/>
                <a:ea typeface="幼圆" pitchFamily="49" charset="-122"/>
              </a:rPr>
              <a:t>负光组：虚物成虚像</a:t>
            </a:r>
            <a:endParaRPr lang="zh-CN" altLang="en-US" sz="2000" dirty="0">
              <a:solidFill>
                <a:srgbClr val="0A00C8"/>
              </a:solidFill>
              <a:latin typeface="幼圆" pitchFamily="49" charset="-122"/>
              <a:ea typeface="幼圆" pitchFamily="49" charset="-122"/>
            </a:endParaRPr>
          </a:p>
        </p:txBody>
      </p:sp>
      <p:cxnSp>
        <p:nvCxnSpPr>
          <p:cNvPr id="96" name="直接连接符 95"/>
          <p:cNvCxnSpPr/>
          <p:nvPr/>
        </p:nvCxnSpPr>
        <p:spPr>
          <a:xfrm>
            <a:off x="370866" y="4247220"/>
            <a:ext cx="5615687" cy="1449"/>
          </a:xfrm>
          <a:prstGeom prst="line">
            <a:avLst/>
          </a:prstGeom>
          <a:ln w="19050">
            <a:solidFill>
              <a:srgbClr val="0A00C8"/>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3769970" y="3114837"/>
            <a:ext cx="0" cy="2213952"/>
          </a:xfrm>
          <a:prstGeom prst="line">
            <a:avLst/>
          </a:prstGeom>
          <a:ln w="19050">
            <a:solidFill>
              <a:srgbClr val="0A00C8"/>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922370" y="3114837"/>
            <a:ext cx="0" cy="2213952"/>
          </a:xfrm>
          <a:prstGeom prst="line">
            <a:avLst/>
          </a:prstGeom>
          <a:ln w="19050">
            <a:solidFill>
              <a:srgbClr val="0A00C8"/>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2591780" y="4239563"/>
            <a:ext cx="0" cy="597072"/>
          </a:xfrm>
          <a:prstGeom prst="straightConnector1">
            <a:avLst/>
          </a:prstGeom>
          <a:ln w="19050">
            <a:solidFill>
              <a:schemeClr val="accent6"/>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2699792" y="4827606"/>
            <a:ext cx="1109279" cy="72563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3777026" y="4836635"/>
            <a:ext cx="10249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922335" y="4831273"/>
            <a:ext cx="2109504" cy="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3922371" y="2183817"/>
            <a:ext cx="1015319" cy="1131624"/>
          </a:xfrm>
          <a:prstGeom prst="line">
            <a:avLst/>
          </a:prstGeom>
          <a:ln w="190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1897972" y="3305629"/>
            <a:ext cx="1836204" cy="981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2591780" y="3310534"/>
            <a:ext cx="1330590" cy="1526101"/>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3922371" y="3315442"/>
            <a:ext cx="2030639" cy="141480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5953010" y="3289011"/>
            <a:ext cx="0" cy="999475"/>
          </a:xfrm>
          <a:prstGeom prst="straightConnector1">
            <a:avLst/>
          </a:prstGeom>
          <a:ln w="19050">
            <a:solidFill>
              <a:schemeClr val="accent6"/>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538281" y="4247220"/>
            <a:ext cx="144016" cy="307777"/>
          </a:xfrm>
          <a:prstGeom prst="rect">
            <a:avLst/>
          </a:prstGeom>
          <a:noFill/>
        </p:spPr>
        <p:txBody>
          <a:bodyPr wrap="square" rtlCol="0">
            <a:spAutoFit/>
          </a:bodyPr>
          <a:lstStyle/>
          <a:p>
            <a:r>
              <a:rPr lang="en-US" altLang="zh-CN" sz="1400" dirty="0" smtClean="0"/>
              <a:t>H</a:t>
            </a:r>
            <a:endParaRPr lang="zh-CN" altLang="en-US" sz="1400" dirty="0"/>
          </a:p>
        </p:txBody>
      </p:sp>
      <p:sp>
        <p:nvSpPr>
          <p:cNvPr id="109" name="TextBox 108"/>
          <p:cNvSpPr txBox="1"/>
          <p:nvPr/>
        </p:nvSpPr>
        <p:spPr>
          <a:xfrm>
            <a:off x="3934325" y="4266965"/>
            <a:ext cx="540060" cy="307777"/>
          </a:xfrm>
          <a:prstGeom prst="rect">
            <a:avLst/>
          </a:prstGeom>
          <a:noFill/>
        </p:spPr>
        <p:txBody>
          <a:bodyPr wrap="square" rtlCol="0">
            <a:spAutoFit/>
          </a:bodyPr>
          <a:lstStyle/>
          <a:p>
            <a:r>
              <a:rPr lang="en-US" altLang="zh-CN" sz="1400" dirty="0" smtClean="0"/>
              <a:t>Hˊ</a:t>
            </a:r>
            <a:endParaRPr lang="zh-CN" altLang="en-US" sz="1400" dirty="0"/>
          </a:p>
        </p:txBody>
      </p:sp>
      <p:sp>
        <p:nvSpPr>
          <p:cNvPr id="110" name="TextBox 109"/>
          <p:cNvSpPr txBox="1"/>
          <p:nvPr/>
        </p:nvSpPr>
        <p:spPr>
          <a:xfrm>
            <a:off x="4572000" y="4298708"/>
            <a:ext cx="144016" cy="307777"/>
          </a:xfrm>
          <a:prstGeom prst="rect">
            <a:avLst/>
          </a:prstGeom>
          <a:noFill/>
        </p:spPr>
        <p:txBody>
          <a:bodyPr wrap="square" rtlCol="0">
            <a:spAutoFit/>
          </a:bodyPr>
          <a:lstStyle/>
          <a:p>
            <a:r>
              <a:rPr lang="en-US" altLang="zh-CN" sz="1400" dirty="0" smtClean="0"/>
              <a:t>F</a:t>
            </a:r>
            <a:endParaRPr lang="zh-CN" altLang="en-US" sz="1400" dirty="0"/>
          </a:p>
        </p:txBody>
      </p:sp>
      <p:sp>
        <p:nvSpPr>
          <p:cNvPr id="111" name="TextBox 110"/>
          <p:cNvSpPr txBox="1"/>
          <p:nvPr/>
        </p:nvSpPr>
        <p:spPr>
          <a:xfrm>
            <a:off x="2998221" y="4300536"/>
            <a:ext cx="540060" cy="307777"/>
          </a:xfrm>
          <a:prstGeom prst="rect">
            <a:avLst/>
          </a:prstGeom>
          <a:noFill/>
        </p:spPr>
        <p:txBody>
          <a:bodyPr wrap="square" rtlCol="0">
            <a:spAutoFit/>
          </a:bodyPr>
          <a:lstStyle/>
          <a:p>
            <a:r>
              <a:rPr lang="en-US" altLang="zh-CN" sz="1400" dirty="0"/>
              <a:t>F</a:t>
            </a:r>
            <a:r>
              <a:rPr lang="en-US" altLang="zh-CN" sz="1400" dirty="0" smtClean="0"/>
              <a:t>ˊ</a:t>
            </a:r>
            <a:endParaRPr lang="zh-CN" altLang="en-US" sz="1400" dirty="0"/>
          </a:p>
        </p:txBody>
      </p:sp>
      <p:sp>
        <p:nvSpPr>
          <p:cNvPr id="112" name="TextBox 111"/>
          <p:cNvSpPr txBox="1"/>
          <p:nvPr/>
        </p:nvSpPr>
        <p:spPr>
          <a:xfrm>
            <a:off x="6031839" y="4221328"/>
            <a:ext cx="144016" cy="307777"/>
          </a:xfrm>
          <a:prstGeom prst="rect">
            <a:avLst/>
          </a:prstGeom>
          <a:noFill/>
        </p:spPr>
        <p:txBody>
          <a:bodyPr wrap="square" rtlCol="0">
            <a:spAutoFit/>
          </a:bodyPr>
          <a:lstStyle/>
          <a:p>
            <a:r>
              <a:rPr lang="en-US" altLang="zh-CN" sz="1400" dirty="0" smtClean="0"/>
              <a:t>A</a:t>
            </a:r>
            <a:endParaRPr lang="zh-CN" altLang="en-US" sz="1400" dirty="0"/>
          </a:p>
        </p:txBody>
      </p:sp>
      <p:sp>
        <p:nvSpPr>
          <p:cNvPr id="113" name="TextBox 112"/>
          <p:cNvSpPr txBox="1"/>
          <p:nvPr/>
        </p:nvSpPr>
        <p:spPr>
          <a:xfrm>
            <a:off x="6084168" y="3022307"/>
            <a:ext cx="144016" cy="307777"/>
          </a:xfrm>
          <a:prstGeom prst="rect">
            <a:avLst/>
          </a:prstGeom>
          <a:noFill/>
        </p:spPr>
        <p:txBody>
          <a:bodyPr wrap="square" rtlCol="0">
            <a:spAutoFit/>
          </a:bodyPr>
          <a:lstStyle/>
          <a:p>
            <a:r>
              <a:rPr lang="en-US" altLang="zh-CN" sz="1400" dirty="0" smtClean="0"/>
              <a:t>B</a:t>
            </a:r>
            <a:endParaRPr lang="zh-CN" altLang="en-US" sz="1400" dirty="0"/>
          </a:p>
        </p:txBody>
      </p:sp>
      <p:sp>
        <p:nvSpPr>
          <p:cNvPr id="114" name="TextBox 113"/>
          <p:cNvSpPr txBox="1"/>
          <p:nvPr/>
        </p:nvSpPr>
        <p:spPr>
          <a:xfrm>
            <a:off x="2026755" y="4673717"/>
            <a:ext cx="385005" cy="307777"/>
          </a:xfrm>
          <a:prstGeom prst="rect">
            <a:avLst/>
          </a:prstGeom>
          <a:noFill/>
        </p:spPr>
        <p:txBody>
          <a:bodyPr wrap="square" rtlCol="0">
            <a:spAutoFit/>
          </a:bodyPr>
          <a:lstStyle/>
          <a:p>
            <a:r>
              <a:rPr lang="en-US" altLang="zh-CN" sz="1400" dirty="0" smtClean="0"/>
              <a:t>Aˊ</a:t>
            </a:r>
            <a:endParaRPr lang="zh-CN" altLang="en-US" sz="1400" dirty="0"/>
          </a:p>
        </p:txBody>
      </p:sp>
      <p:sp>
        <p:nvSpPr>
          <p:cNvPr id="115" name="TextBox 114"/>
          <p:cNvSpPr txBox="1"/>
          <p:nvPr/>
        </p:nvSpPr>
        <p:spPr>
          <a:xfrm>
            <a:off x="2012383" y="3868957"/>
            <a:ext cx="385005" cy="307777"/>
          </a:xfrm>
          <a:prstGeom prst="rect">
            <a:avLst/>
          </a:prstGeom>
          <a:noFill/>
        </p:spPr>
        <p:txBody>
          <a:bodyPr wrap="square" rtlCol="0">
            <a:spAutoFit/>
          </a:bodyPr>
          <a:lstStyle/>
          <a:p>
            <a:r>
              <a:rPr lang="en-US" altLang="zh-CN" sz="1400" dirty="0" smtClean="0"/>
              <a:t>Bˊ</a:t>
            </a:r>
            <a:endParaRPr lang="zh-CN" altLang="en-US" sz="1400" dirty="0"/>
          </a:p>
        </p:txBody>
      </p:sp>
      <p:cxnSp>
        <p:nvCxnSpPr>
          <p:cNvPr id="59" name="直接连接符 58"/>
          <p:cNvCxnSpPr/>
          <p:nvPr/>
        </p:nvCxnSpPr>
        <p:spPr>
          <a:xfrm flipH="1">
            <a:off x="3734177" y="3315442"/>
            <a:ext cx="188193" cy="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3943237" y="3310534"/>
            <a:ext cx="2009773" cy="1472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2521857" y="4833156"/>
            <a:ext cx="1255169" cy="3479"/>
          </a:xfrm>
          <a:prstGeom prst="line">
            <a:avLst/>
          </a:prstGeom>
          <a:ln w="19050">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44538" y="6171691"/>
            <a:ext cx="8147942" cy="46166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sz="2400" dirty="0" smtClean="0">
                <a:solidFill>
                  <a:srgbClr val="C00000"/>
                </a:solidFill>
                <a:latin typeface="幼圆" pitchFamily="49" charset="-122"/>
                <a:ea typeface="幼圆" pitchFamily="49" charset="-122"/>
              </a:rPr>
              <a:t>问题：若互换主点的位置，求像的光线会发生如何的变化？</a:t>
            </a:r>
            <a:endParaRPr lang="zh-CN" altLang="en-US" sz="2400" dirty="0">
              <a:solidFill>
                <a:srgbClr val="C00000"/>
              </a:solidFill>
              <a:latin typeface="幼圆" pitchFamily="49" charset="-122"/>
              <a:ea typeface="幼圆" pitchFamily="49" charset="-122"/>
            </a:endParaRPr>
          </a:p>
        </p:txBody>
      </p:sp>
    </p:spTree>
    <p:extLst>
      <p:ext uri="{BB962C8B-B14F-4D97-AF65-F5344CB8AC3E}">
        <p14:creationId xmlns:p14="http://schemas.microsoft.com/office/powerpoint/2010/main" val="53373003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Text Box 5">
            <a:hlinkClick r:id="" action="ppaction://hlinkshowjump?jump=nextslide"/>
          </p:cNvPr>
          <p:cNvSpPr txBox="1">
            <a:spLocks noChangeArrowheads="1"/>
          </p:cNvSpPr>
          <p:nvPr/>
        </p:nvSpPr>
        <p:spPr bwMode="auto">
          <a:xfrm>
            <a:off x="6300788"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20" name="Rectangle 2"/>
          <p:cNvSpPr>
            <a:spLocks noChangeArrowheads="1"/>
          </p:cNvSpPr>
          <p:nvPr/>
        </p:nvSpPr>
        <p:spPr bwMode="auto">
          <a:xfrm>
            <a:off x="370866" y="1952836"/>
            <a:ext cx="2643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b="1" dirty="0" smtClean="0">
                <a:solidFill>
                  <a:schemeClr val="accent6"/>
                </a:solidFill>
                <a:latin typeface="幼圆" pitchFamily="49" charset="-122"/>
                <a:ea typeface="幼圆" pitchFamily="49" charset="-122"/>
              </a:rPr>
              <a:t>3. </a:t>
            </a:r>
            <a:r>
              <a:rPr lang="zh-CN" altLang="en-US" sz="2400" b="1" dirty="0" smtClean="0">
                <a:solidFill>
                  <a:schemeClr val="accent6"/>
                </a:solidFill>
                <a:latin typeface="幼圆" pitchFamily="49" charset="-122"/>
                <a:ea typeface="幼圆" pitchFamily="49" charset="-122"/>
              </a:rPr>
              <a:t>虚实物像</a:t>
            </a:r>
            <a:endParaRPr lang="zh-CN" altLang="en-US" sz="2400" b="1" dirty="0">
              <a:solidFill>
                <a:schemeClr val="accent6"/>
              </a:solidFill>
              <a:latin typeface="幼圆" pitchFamily="49" charset="-122"/>
              <a:ea typeface="幼圆" pitchFamily="49" charset="-122"/>
            </a:endParaRPr>
          </a:p>
        </p:txBody>
      </p:sp>
      <p:sp>
        <p:nvSpPr>
          <p:cNvPr id="22" name="Rectangle 4"/>
          <p:cNvSpPr txBox="1">
            <a:spLocks noChangeArrowheads="1"/>
          </p:cNvSpPr>
          <p:nvPr/>
        </p:nvSpPr>
        <p:spPr bwMode="auto">
          <a:xfrm>
            <a:off x="744538" y="609600"/>
            <a:ext cx="776605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r>
              <a:rPr lang="zh-CN" altLang="en-US" sz="2800" kern="1200" smtClean="0">
                <a:latin typeface="+mn-lt"/>
                <a:ea typeface="幼圆" pitchFamily="49" charset="-122"/>
              </a:rPr>
              <a:t>第三节  理想光学系统的物像关系 </a:t>
            </a:r>
            <a:endParaRPr lang="zh-CN" altLang="en-US" sz="2800" kern="1200" dirty="0">
              <a:latin typeface="+mn-lt"/>
              <a:ea typeface="幼圆" pitchFamily="49" charset="-122"/>
            </a:endParaRPr>
          </a:p>
        </p:txBody>
      </p:sp>
      <p:sp>
        <p:nvSpPr>
          <p:cNvPr id="23" name="Rectangle 6"/>
          <p:cNvSpPr>
            <a:spLocks noChangeArrowheads="1"/>
          </p:cNvSpPr>
          <p:nvPr/>
        </p:nvSpPr>
        <p:spPr bwMode="auto">
          <a:xfrm>
            <a:off x="339569" y="1325890"/>
            <a:ext cx="2646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008000"/>
                </a:solidFill>
                <a:latin typeface="幼圆" pitchFamily="49" charset="-122"/>
                <a:ea typeface="幼圆" pitchFamily="49" charset="-122"/>
              </a:rPr>
              <a:t>一、图解法求像  </a:t>
            </a:r>
          </a:p>
        </p:txBody>
      </p:sp>
      <p:sp>
        <p:nvSpPr>
          <p:cNvPr id="2" name="矩形 1"/>
          <p:cNvSpPr/>
          <p:nvPr/>
        </p:nvSpPr>
        <p:spPr>
          <a:xfrm>
            <a:off x="381376" y="2672916"/>
            <a:ext cx="8583112" cy="3323987"/>
          </a:xfrm>
          <a:prstGeom prst="rect">
            <a:avLst/>
          </a:prstGeom>
        </p:spPr>
        <p:txBody>
          <a:bodyPr wrap="square">
            <a:spAutoFit/>
          </a:bodyPr>
          <a:lstStyle/>
          <a:p>
            <a:pPr marL="342900" indent="-342900">
              <a:lnSpc>
                <a:spcPct val="150000"/>
              </a:lnSpc>
            </a:pPr>
            <a:r>
              <a:rPr lang="zh-CN" altLang="en-US" sz="2000" b="1" dirty="0">
                <a:solidFill>
                  <a:schemeClr val="accent6"/>
                </a:solidFill>
                <a:latin typeface="幼圆" pitchFamily="49" charset="-122"/>
                <a:ea typeface="幼圆" pitchFamily="49" charset="-122"/>
                <a:sym typeface="Wingdings" pitchFamily="2" charset="2"/>
              </a:rPr>
              <a:t>总结：</a:t>
            </a:r>
            <a:r>
              <a:rPr lang="en-US" altLang="zh-CN" sz="2000" b="1" dirty="0" smtClean="0">
                <a:solidFill>
                  <a:srgbClr val="C00000"/>
                </a:solidFill>
                <a:latin typeface="幼圆" pitchFamily="49" charset="-122"/>
                <a:ea typeface="幼圆" pitchFamily="49" charset="-122"/>
                <a:sym typeface="Wingdings" pitchFamily="2" charset="2"/>
              </a:rPr>
              <a:t>1.</a:t>
            </a:r>
            <a:r>
              <a:rPr lang="zh-CN" altLang="en-US" sz="2000" b="1" dirty="0" smtClean="0">
                <a:solidFill>
                  <a:srgbClr val="C00000"/>
                </a:solidFill>
                <a:latin typeface="幼圆" pitchFamily="49" charset="-122"/>
                <a:ea typeface="幼圆" pitchFamily="49" charset="-122"/>
                <a:sym typeface="Wingdings" pitchFamily="2" charset="2"/>
              </a:rPr>
              <a:t>三条</a:t>
            </a:r>
            <a:r>
              <a:rPr lang="zh-CN" altLang="en-US" sz="2000" b="1" dirty="0">
                <a:solidFill>
                  <a:srgbClr val="C00000"/>
                </a:solidFill>
                <a:latin typeface="幼圆" pitchFamily="49" charset="-122"/>
                <a:ea typeface="幼圆" pitchFamily="49" charset="-122"/>
                <a:sym typeface="Wingdings" pitchFamily="2" charset="2"/>
              </a:rPr>
              <a:t>基本光线：</a:t>
            </a:r>
            <a:r>
              <a:rPr lang="zh-CN" altLang="en-US" sz="2000" b="1" dirty="0">
                <a:solidFill>
                  <a:srgbClr val="0A00C8"/>
                </a:solidFill>
                <a:latin typeface="幼圆" pitchFamily="49" charset="-122"/>
                <a:ea typeface="幼圆" pitchFamily="49" charset="-122"/>
                <a:sym typeface="Wingdings" pitchFamily="2" charset="2"/>
              </a:rPr>
              <a:t>平行于光轴（入）出</a:t>
            </a:r>
            <a:r>
              <a:rPr lang="zh-CN" altLang="en-US" sz="2000" b="1" dirty="0" smtClean="0">
                <a:solidFill>
                  <a:srgbClr val="0A00C8"/>
                </a:solidFill>
                <a:latin typeface="幼圆" pitchFamily="49" charset="-122"/>
                <a:ea typeface="幼圆" pitchFamily="49" charset="-122"/>
                <a:sym typeface="Wingdings" pitchFamily="2" charset="2"/>
              </a:rPr>
              <a:t>射   过</a:t>
            </a:r>
            <a:r>
              <a:rPr lang="zh-CN" altLang="en-US" sz="2000" b="1" dirty="0">
                <a:solidFill>
                  <a:srgbClr val="0A00C8"/>
                </a:solidFill>
                <a:latin typeface="幼圆" pitchFamily="49" charset="-122"/>
                <a:ea typeface="幼圆" pitchFamily="49" charset="-122"/>
                <a:sym typeface="Wingdings" pitchFamily="2" charset="2"/>
              </a:rPr>
              <a:t>焦点（入）出射</a:t>
            </a:r>
          </a:p>
          <a:p>
            <a:pPr marL="342900" indent="-342900">
              <a:lnSpc>
                <a:spcPct val="150000"/>
              </a:lnSpc>
            </a:pPr>
            <a:r>
              <a:rPr lang="zh-CN" altLang="en-US" sz="2000" b="1" dirty="0" smtClean="0">
                <a:solidFill>
                  <a:srgbClr val="0A00C8"/>
                </a:solidFill>
                <a:latin typeface="幼圆" pitchFamily="49" charset="-122"/>
                <a:ea typeface="幼圆" pitchFamily="49" charset="-122"/>
                <a:sym typeface="Wingdings" pitchFamily="2" charset="2"/>
              </a:rPr>
              <a:t>                      过节</a:t>
            </a:r>
            <a:r>
              <a:rPr lang="zh-CN" altLang="en-US" sz="2000" b="1" dirty="0">
                <a:solidFill>
                  <a:srgbClr val="0A00C8"/>
                </a:solidFill>
                <a:latin typeface="幼圆" pitchFamily="49" charset="-122"/>
                <a:ea typeface="幼圆" pitchFamily="49" charset="-122"/>
                <a:sym typeface="Wingdings" pitchFamily="2" charset="2"/>
              </a:rPr>
              <a:t>点（入）出射</a:t>
            </a:r>
          </a:p>
          <a:p>
            <a:pPr marL="342900" indent="-342900">
              <a:lnSpc>
                <a:spcPct val="150000"/>
              </a:lnSpc>
            </a:pPr>
            <a:r>
              <a:rPr lang="zh-CN" altLang="en-US" sz="2000" b="1" dirty="0">
                <a:solidFill>
                  <a:srgbClr val="0A00C8"/>
                </a:solidFill>
                <a:latin typeface="幼圆" pitchFamily="49" charset="-122"/>
                <a:ea typeface="幼圆" pitchFamily="49" charset="-122"/>
                <a:sym typeface="Wingdings" pitchFamily="2" charset="2"/>
              </a:rPr>
              <a:t>                   </a:t>
            </a:r>
            <a:r>
              <a:rPr lang="zh-CN" altLang="en-US" sz="2000" b="1" dirty="0" smtClean="0">
                <a:solidFill>
                  <a:srgbClr val="0A00C8"/>
                </a:solidFill>
                <a:latin typeface="幼圆" pitchFamily="49" charset="-122"/>
                <a:ea typeface="幼圆" pitchFamily="49" charset="-122"/>
                <a:sym typeface="Wingdings" pitchFamily="2" charset="2"/>
              </a:rPr>
              <a:t>   一</a:t>
            </a:r>
            <a:r>
              <a:rPr lang="zh-CN" altLang="en-US" sz="2000" b="1" dirty="0">
                <a:solidFill>
                  <a:srgbClr val="0A00C8"/>
                </a:solidFill>
                <a:latin typeface="幼圆" pitchFamily="49" charset="-122"/>
                <a:ea typeface="幼圆" pitchFamily="49" charset="-122"/>
                <a:sym typeface="Wingdings" pitchFamily="2" charset="2"/>
              </a:rPr>
              <a:t>条辅助直线（并非实际存在）利用焦平面性质</a:t>
            </a:r>
          </a:p>
          <a:p>
            <a:pPr marL="342900" indent="-342900">
              <a:lnSpc>
                <a:spcPct val="150000"/>
              </a:lnSpc>
            </a:pPr>
            <a:r>
              <a:rPr lang="en-US" altLang="zh-CN" sz="2000" b="1" dirty="0" smtClean="0">
                <a:solidFill>
                  <a:srgbClr val="0A00C8"/>
                </a:solidFill>
                <a:latin typeface="幼圆" pitchFamily="49" charset="-122"/>
                <a:ea typeface="幼圆" pitchFamily="49" charset="-122"/>
                <a:sym typeface="Wingdings" pitchFamily="2" charset="2"/>
              </a:rPr>
              <a:t>      2.</a:t>
            </a:r>
            <a:r>
              <a:rPr lang="zh-CN" altLang="en-US" sz="2000" b="1" dirty="0" smtClean="0">
                <a:solidFill>
                  <a:srgbClr val="C00000"/>
                </a:solidFill>
                <a:latin typeface="幼圆" pitchFamily="49" charset="-122"/>
                <a:ea typeface="幼圆" pitchFamily="49" charset="-122"/>
                <a:sym typeface="Wingdings" pitchFamily="2" charset="2"/>
              </a:rPr>
              <a:t>正</a:t>
            </a:r>
            <a:r>
              <a:rPr lang="zh-CN" altLang="en-US" sz="2000" b="1" dirty="0">
                <a:solidFill>
                  <a:srgbClr val="C00000"/>
                </a:solidFill>
                <a:latin typeface="幼圆" pitchFamily="49" charset="-122"/>
                <a:ea typeface="幼圆" pitchFamily="49" charset="-122"/>
                <a:sym typeface="Wingdings" pitchFamily="2" charset="2"/>
              </a:rPr>
              <a:t>光组</a:t>
            </a:r>
          </a:p>
          <a:p>
            <a:pPr marL="342900" indent="-342900">
              <a:lnSpc>
                <a:spcPct val="150000"/>
              </a:lnSpc>
            </a:pPr>
            <a:endParaRPr lang="zh-CN" altLang="en-US" sz="2000" b="1" dirty="0">
              <a:solidFill>
                <a:srgbClr val="0A00C8"/>
              </a:solidFill>
              <a:latin typeface="幼圆" pitchFamily="49" charset="-122"/>
              <a:ea typeface="幼圆" pitchFamily="49" charset="-122"/>
              <a:sym typeface="Wingdings" pitchFamily="2" charset="2"/>
            </a:endParaRPr>
          </a:p>
          <a:p>
            <a:pPr marL="342900" indent="-342900">
              <a:lnSpc>
                <a:spcPct val="150000"/>
              </a:lnSpc>
            </a:pPr>
            <a:endParaRPr lang="en-US" altLang="zh-CN" sz="2000" b="1" dirty="0" smtClean="0">
              <a:solidFill>
                <a:srgbClr val="0A00C8"/>
              </a:solidFill>
              <a:latin typeface="幼圆" pitchFamily="49" charset="-122"/>
              <a:ea typeface="幼圆" pitchFamily="49" charset="-122"/>
              <a:sym typeface="Wingdings" pitchFamily="2" charset="2"/>
            </a:endParaRPr>
          </a:p>
          <a:p>
            <a:pPr marL="342900" indent="-342900">
              <a:lnSpc>
                <a:spcPct val="150000"/>
              </a:lnSpc>
            </a:pPr>
            <a:r>
              <a:rPr lang="en-US" altLang="zh-CN" sz="2000" b="1" dirty="0">
                <a:solidFill>
                  <a:srgbClr val="C00000"/>
                </a:solidFill>
                <a:latin typeface="幼圆" pitchFamily="49" charset="-122"/>
                <a:ea typeface="幼圆" pitchFamily="49" charset="-122"/>
                <a:sym typeface="Wingdings" pitchFamily="2" charset="2"/>
              </a:rPr>
              <a:t> </a:t>
            </a:r>
            <a:r>
              <a:rPr lang="en-US" altLang="zh-CN" sz="2000" b="1" dirty="0" smtClean="0">
                <a:solidFill>
                  <a:srgbClr val="C00000"/>
                </a:solidFill>
                <a:latin typeface="幼圆" pitchFamily="49" charset="-122"/>
                <a:ea typeface="幼圆" pitchFamily="49" charset="-122"/>
                <a:sym typeface="Wingdings" pitchFamily="2" charset="2"/>
              </a:rPr>
              <a:t>      </a:t>
            </a:r>
            <a:r>
              <a:rPr lang="zh-CN" altLang="en-US" sz="2000" b="1" dirty="0" smtClean="0">
                <a:solidFill>
                  <a:srgbClr val="C00000"/>
                </a:solidFill>
                <a:latin typeface="幼圆" pitchFamily="49" charset="-122"/>
                <a:ea typeface="幼圆" pitchFamily="49" charset="-122"/>
                <a:sym typeface="Wingdings" pitchFamily="2" charset="2"/>
              </a:rPr>
              <a:t>负</a:t>
            </a:r>
            <a:r>
              <a:rPr lang="zh-CN" altLang="en-US" sz="2000" b="1" dirty="0">
                <a:solidFill>
                  <a:srgbClr val="C00000"/>
                </a:solidFill>
                <a:latin typeface="幼圆" pitchFamily="49" charset="-122"/>
                <a:ea typeface="幼圆" pitchFamily="49" charset="-122"/>
                <a:sym typeface="Wingdings" pitchFamily="2" charset="2"/>
              </a:rPr>
              <a:t>光组</a:t>
            </a:r>
          </a:p>
        </p:txBody>
      </p:sp>
      <p:sp>
        <p:nvSpPr>
          <p:cNvPr id="32" name="Text Box 45"/>
          <p:cNvSpPr txBox="1">
            <a:spLocks noChangeArrowheads="1"/>
          </p:cNvSpPr>
          <p:nvPr/>
        </p:nvSpPr>
        <p:spPr bwMode="auto">
          <a:xfrm>
            <a:off x="2873152" y="4481413"/>
            <a:ext cx="2590800" cy="55399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000" dirty="0">
                <a:solidFill>
                  <a:srgbClr val="0A00C8"/>
                </a:solidFill>
                <a:latin typeface="幼圆" pitchFamily="49" charset="-122"/>
                <a:ea typeface="幼圆" pitchFamily="49" charset="-122"/>
              </a:rPr>
              <a:t>实物－实像</a:t>
            </a:r>
          </a:p>
        </p:txBody>
      </p:sp>
      <p:sp>
        <p:nvSpPr>
          <p:cNvPr id="33" name="Text Box 46"/>
          <p:cNvSpPr txBox="1">
            <a:spLocks noChangeArrowheads="1"/>
          </p:cNvSpPr>
          <p:nvPr/>
        </p:nvSpPr>
        <p:spPr bwMode="auto">
          <a:xfrm>
            <a:off x="2873152" y="4862413"/>
            <a:ext cx="2286000" cy="55399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000" dirty="0">
                <a:solidFill>
                  <a:srgbClr val="0A00C8"/>
                </a:solidFill>
                <a:latin typeface="幼圆" pitchFamily="49" charset="-122"/>
                <a:ea typeface="幼圆" pitchFamily="49" charset="-122"/>
              </a:rPr>
              <a:t>实物－虚像</a:t>
            </a:r>
          </a:p>
        </p:txBody>
      </p:sp>
      <p:sp>
        <p:nvSpPr>
          <p:cNvPr id="34" name="Text Box 47"/>
          <p:cNvSpPr txBox="1">
            <a:spLocks noChangeArrowheads="1"/>
          </p:cNvSpPr>
          <p:nvPr/>
        </p:nvSpPr>
        <p:spPr bwMode="auto">
          <a:xfrm>
            <a:off x="2949352" y="5243413"/>
            <a:ext cx="2286000" cy="55399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000">
                <a:solidFill>
                  <a:srgbClr val="0A00C8"/>
                </a:solidFill>
                <a:latin typeface="幼圆" pitchFamily="49" charset="-122"/>
                <a:ea typeface="幼圆" pitchFamily="49" charset="-122"/>
              </a:rPr>
              <a:t>虚物－实像</a:t>
            </a:r>
          </a:p>
        </p:txBody>
      </p:sp>
      <p:sp>
        <p:nvSpPr>
          <p:cNvPr id="35" name="Text Box 48"/>
          <p:cNvSpPr txBox="1">
            <a:spLocks noChangeArrowheads="1"/>
          </p:cNvSpPr>
          <p:nvPr/>
        </p:nvSpPr>
        <p:spPr bwMode="auto">
          <a:xfrm>
            <a:off x="2949352" y="5624413"/>
            <a:ext cx="2286000" cy="55399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000">
                <a:solidFill>
                  <a:srgbClr val="0A00C8"/>
                </a:solidFill>
                <a:latin typeface="幼圆" pitchFamily="49" charset="-122"/>
                <a:ea typeface="幼圆" pitchFamily="49" charset="-122"/>
              </a:rPr>
              <a:t>虚物－虚像</a:t>
            </a:r>
          </a:p>
        </p:txBody>
      </p:sp>
      <p:sp>
        <p:nvSpPr>
          <p:cNvPr id="36" name="Line 49"/>
          <p:cNvSpPr>
            <a:spLocks noChangeShapeType="1"/>
          </p:cNvSpPr>
          <p:nvPr/>
        </p:nvSpPr>
        <p:spPr bwMode="auto">
          <a:xfrm>
            <a:off x="2339752" y="4710013"/>
            <a:ext cx="609600" cy="0"/>
          </a:xfrm>
          <a:prstGeom prst="line">
            <a:avLst/>
          </a:prstGeom>
          <a:noFill/>
          <a:ln w="9525">
            <a:solidFill>
              <a:srgbClr val="0A00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sz="2000">
              <a:solidFill>
                <a:srgbClr val="0A00C8"/>
              </a:solidFill>
              <a:latin typeface="幼圆" pitchFamily="49" charset="-122"/>
              <a:ea typeface="幼圆" pitchFamily="49" charset="-122"/>
            </a:endParaRPr>
          </a:p>
        </p:txBody>
      </p:sp>
      <p:sp>
        <p:nvSpPr>
          <p:cNvPr id="37" name="Line 50"/>
          <p:cNvSpPr>
            <a:spLocks noChangeShapeType="1"/>
          </p:cNvSpPr>
          <p:nvPr/>
        </p:nvSpPr>
        <p:spPr bwMode="auto">
          <a:xfrm>
            <a:off x="2339752" y="4710013"/>
            <a:ext cx="609600" cy="381000"/>
          </a:xfrm>
          <a:prstGeom prst="line">
            <a:avLst/>
          </a:prstGeom>
          <a:noFill/>
          <a:ln w="9525">
            <a:solidFill>
              <a:srgbClr val="0A00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sz="2000">
              <a:solidFill>
                <a:srgbClr val="0A00C8"/>
              </a:solidFill>
              <a:latin typeface="幼圆" pitchFamily="49" charset="-122"/>
              <a:ea typeface="幼圆" pitchFamily="49" charset="-122"/>
            </a:endParaRPr>
          </a:p>
        </p:txBody>
      </p:sp>
      <p:sp>
        <p:nvSpPr>
          <p:cNvPr id="38" name="Line 51"/>
          <p:cNvSpPr>
            <a:spLocks noChangeShapeType="1"/>
          </p:cNvSpPr>
          <p:nvPr/>
        </p:nvSpPr>
        <p:spPr bwMode="auto">
          <a:xfrm>
            <a:off x="2339752" y="4710013"/>
            <a:ext cx="685800" cy="838200"/>
          </a:xfrm>
          <a:prstGeom prst="line">
            <a:avLst/>
          </a:prstGeom>
          <a:noFill/>
          <a:ln w="9525">
            <a:solidFill>
              <a:srgbClr val="0A00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sz="2000">
              <a:solidFill>
                <a:srgbClr val="0A00C8"/>
              </a:solidFill>
              <a:latin typeface="幼圆" pitchFamily="49" charset="-122"/>
              <a:ea typeface="幼圆" pitchFamily="49" charset="-122"/>
            </a:endParaRPr>
          </a:p>
        </p:txBody>
      </p:sp>
      <p:sp>
        <p:nvSpPr>
          <p:cNvPr id="39" name="Line 52"/>
          <p:cNvSpPr>
            <a:spLocks noChangeShapeType="1"/>
          </p:cNvSpPr>
          <p:nvPr/>
        </p:nvSpPr>
        <p:spPr bwMode="auto">
          <a:xfrm flipV="1">
            <a:off x="2415952" y="5243413"/>
            <a:ext cx="609600" cy="457200"/>
          </a:xfrm>
          <a:prstGeom prst="line">
            <a:avLst/>
          </a:prstGeom>
          <a:noFill/>
          <a:ln w="9525">
            <a:solidFill>
              <a:srgbClr val="0A00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sz="2000">
              <a:solidFill>
                <a:srgbClr val="0A00C8"/>
              </a:solidFill>
              <a:latin typeface="幼圆" pitchFamily="49" charset="-122"/>
              <a:ea typeface="幼圆" pitchFamily="49" charset="-122"/>
            </a:endParaRPr>
          </a:p>
        </p:txBody>
      </p:sp>
      <p:sp>
        <p:nvSpPr>
          <p:cNvPr id="40" name="Line 53"/>
          <p:cNvSpPr>
            <a:spLocks noChangeShapeType="1"/>
          </p:cNvSpPr>
          <p:nvPr/>
        </p:nvSpPr>
        <p:spPr bwMode="auto">
          <a:xfrm flipV="1">
            <a:off x="2492152" y="5624413"/>
            <a:ext cx="609600" cy="76200"/>
          </a:xfrm>
          <a:prstGeom prst="line">
            <a:avLst/>
          </a:prstGeom>
          <a:noFill/>
          <a:ln w="9525">
            <a:solidFill>
              <a:srgbClr val="0A00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sz="2000">
              <a:solidFill>
                <a:srgbClr val="0A00C8"/>
              </a:solidFill>
              <a:latin typeface="幼圆" pitchFamily="49" charset="-122"/>
              <a:ea typeface="幼圆" pitchFamily="49" charset="-122"/>
            </a:endParaRPr>
          </a:p>
        </p:txBody>
      </p:sp>
      <p:sp>
        <p:nvSpPr>
          <p:cNvPr id="41" name="Line 54"/>
          <p:cNvSpPr>
            <a:spLocks noChangeShapeType="1"/>
          </p:cNvSpPr>
          <p:nvPr/>
        </p:nvSpPr>
        <p:spPr bwMode="auto">
          <a:xfrm>
            <a:off x="2415952" y="5700613"/>
            <a:ext cx="609600" cy="152400"/>
          </a:xfrm>
          <a:prstGeom prst="line">
            <a:avLst/>
          </a:prstGeom>
          <a:noFill/>
          <a:ln w="9525">
            <a:solidFill>
              <a:srgbClr val="0A00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sz="2000">
              <a:solidFill>
                <a:srgbClr val="0A00C8"/>
              </a:solidFill>
              <a:latin typeface="幼圆" pitchFamily="49" charset="-122"/>
              <a:ea typeface="幼圆" pitchFamily="49" charset="-122"/>
            </a:endParaRPr>
          </a:p>
        </p:txBody>
      </p:sp>
    </p:spTree>
    <p:extLst>
      <p:ext uri="{BB962C8B-B14F-4D97-AF65-F5344CB8AC3E}">
        <p14:creationId xmlns:p14="http://schemas.microsoft.com/office/powerpoint/2010/main" val="3276494800"/>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4475163"/>
            <a:ext cx="36861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838" y="2043113"/>
            <a:ext cx="349567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68" name="Group 16"/>
          <p:cNvGrpSpPr>
            <a:grpSpLocks/>
          </p:cNvGrpSpPr>
          <p:nvPr/>
        </p:nvGrpSpPr>
        <p:grpSpPr bwMode="auto">
          <a:xfrm>
            <a:off x="754063" y="2112963"/>
            <a:ext cx="3532187" cy="2101850"/>
            <a:chOff x="295" y="1162"/>
            <a:chExt cx="2404" cy="1411"/>
          </a:xfrm>
        </p:grpSpPr>
        <p:pic>
          <p:nvPicPr>
            <p:cNvPr id="36880" name="Picture 3" descr="2-17"/>
            <p:cNvPicPr>
              <a:picLocks noChangeAspect="1" noChangeArrowheads="1"/>
            </p:cNvPicPr>
            <p:nvPr/>
          </p:nvPicPr>
          <p:blipFill>
            <a:blip r:embed="rId4">
              <a:extLst>
                <a:ext uri="{28A0092B-C50C-407E-A947-70E740481C1C}">
                  <a14:useLocalDpi xmlns:a14="http://schemas.microsoft.com/office/drawing/2010/main" val="0"/>
                </a:ext>
              </a:extLst>
            </a:blip>
            <a:srcRect r="53510" b="52629"/>
            <a:stretch>
              <a:fillRect/>
            </a:stretch>
          </p:blipFill>
          <p:spPr bwMode="auto">
            <a:xfrm>
              <a:off x="295" y="1162"/>
              <a:ext cx="2404"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1" name="Rectangle 15"/>
            <p:cNvSpPr>
              <a:spLocks noChangeArrowheads="1"/>
            </p:cNvSpPr>
            <p:nvPr/>
          </p:nvSpPr>
          <p:spPr bwMode="auto">
            <a:xfrm>
              <a:off x="997" y="2361"/>
              <a:ext cx="9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ctr"/>
              <a:r>
                <a:rPr lang="en-US" altLang="zh-CN" sz="2000"/>
                <a:t>a)</a:t>
              </a:r>
              <a:endParaRPr lang="zh-CN" altLang="en-US" sz="2000"/>
            </a:p>
          </p:txBody>
        </p:sp>
      </p:grpSp>
      <p:sp>
        <p:nvSpPr>
          <p:cNvPr id="36869" name="Rectangle 2"/>
          <p:cNvSpPr>
            <a:spLocks noChangeArrowheads="1"/>
          </p:cNvSpPr>
          <p:nvPr/>
        </p:nvSpPr>
        <p:spPr bwMode="auto">
          <a:xfrm>
            <a:off x="479837" y="1376064"/>
            <a:ext cx="5245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dirty="0" smtClean="0">
                <a:solidFill>
                  <a:srgbClr val="0000FF"/>
                </a:solidFill>
                <a:latin typeface="幼圆" pitchFamily="49" charset="-122"/>
                <a:ea typeface="幼圆" pitchFamily="49" charset="-122"/>
              </a:rPr>
              <a:t>轴</a:t>
            </a:r>
            <a:r>
              <a:rPr lang="zh-CN" altLang="en-US" sz="2400" dirty="0">
                <a:solidFill>
                  <a:srgbClr val="0000FF"/>
                </a:solidFill>
                <a:latin typeface="幼圆" pitchFamily="49" charset="-122"/>
                <a:ea typeface="幼圆" pitchFamily="49" charset="-122"/>
              </a:rPr>
              <a:t>上物点，经两个</a:t>
            </a:r>
            <a:r>
              <a:rPr lang="zh-CN" altLang="en-US" sz="2400" dirty="0" smtClean="0">
                <a:solidFill>
                  <a:srgbClr val="0000FF"/>
                </a:solidFill>
                <a:latin typeface="幼圆" pitchFamily="49" charset="-122"/>
                <a:ea typeface="幼圆" pitchFamily="49" charset="-122"/>
              </a:rPr>
              <a:t>光组</a:t>
            </a:r>
            <a:r>
              <a:rPr lang="zh-CN" altLang="en-US" sz="2400" dirty="0">
                <a:solidFill>
                  <a:srgbClr val="0000FF"/>
                </a:solidFill>
                <a:latin typeface="幼圆" pitchFamily="49" charset="-122"/>
                <a:ea typeface="幼圆" pitchFamily="49" charset="-122"/>
              </a:rPr>
              <a:t>成像</a:t>
            </a:r>
          </a:p>
        </p:txBody>
      </p:sp>
      <p:sp>
        <p:nvSpPr>
          <p:cNvPr id="36870" name="Text Box 4">
            <a:hlinkClick r:id="" action="ppaction://hlinkshowjump?jump=previousslide"/>
          </p:cNvPr>
          <p:cNvSpPr txBox="1">
            <a:spLocks noChangeArrowheads="1"/>
          </p:cNvSpPr>
          <p:nvPr/>
        </p:nvSpPr>
        <p:spPr bwMode="auto">
          <a:xfrm>
            <a:off x="7162800" y="609600"/>
            <a:ext cx="60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36871" name="Text Box 5">
            <a:hlinkClick r:id="" action="ppaction://hlinkshowjump?jump=nextslide"/>
          </p:cNvPr>
          <p:cNvSpPr txBox="1">
            <a:spLocks noChangeArrowheads="1"/>
          </p:cNvSpPr>
          <p:nvPr/>
        </p:nvSpPr>
        <p:spPr bwMode="auto">
          <a:xfrm>
            <a:off x="6300788"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grpSp>
        <p:nvGrpSpPr>
          <p:cNvPr id="36872" name="Group 20"/>
          <p:cNvGrpSpPr>
            <a:grpSpLocks/>
          </p:cNvGrpSpPr>
          <p:nvPr/>
        </p:nvGrpSpPr>
        <p:grpSpPr bwMode="auto">
          <a:xfrm>
            <a:off x="4929188" y="4411663"/>
            <a:ext cx="3643312" cy="1874837"/>
            <a:chOff x="3016" y="2659"/>
            <a:chExt cx="2450" cy="1313"/>
          </a:xfrm>
        </p:grpSpPr>
        <p:sp>
          <p:nvSpPr>
            <p:cNvPr id="36878" name="Rectangle 10"/>
            <p:cNvSpPr>
              <a:spLocks noChangeArrowheads="1"/>
            </p:cNvSpPr>
            <p:nvPr/>
          </p:nvSpPr>
          <p:spPr bwMode="auto">
            <a:xfrm>
              <a:off x="3641" y="3760"/>
              <a:ext cx="10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ctr"/>
              <a:r>
                <a:rPr lang="en-US" altLang="zh-CN" sz="2000"/>
                <a:t>d) </a:t>
              </a:r>
            </a:p>
          </p:txBody>
        </p:sp>
        <p:pic>
          <p:nvPicPr>
            <p:cNvPr id="36879" name="Picture 14" descr="2-17"/>
            <p:cNvPicPr>
              <a:picLocks noChangeAspect="1" noChangeArrowheads="1"/>
            </p:cNvPicPr>
            <p:nvPr/>
          </p:nvPicPr>
          <p:blipFill>
            <a:blip r:embed="rId4">
              <a:extLst>
                <a:ext uri="{28A0092B-C50C-407E-A947-70E740481C1C}">
                  <a14:useLocalDpi xmlns:a14="http://schemas.microsoft.com/office/drawing/2010/main" val="0"/>
                </a:ext>
              </a:extLst>
            </a:blip>
            <a:srcRect l="52620" t="57889"/>
            <a:stretch>
              <a:fillRect/>
            </a:stretch>
          </p:blipFill>
          <p:spPr bwMode="auto">
            <a:xfrm>
              <a:off x="3016" y="2659"/>
              <a:ext cx="2450"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9" name="直接连接符 18"/>
          <p:cNvCxnSpPr/>
          <p:nvPr/>
        </p:nvCxnSpPr>
        <p:spPr>
          <a:xfrm rot="5400000">
            <a:off x="5784851" y="2892425"/>
            <a:ext cx="500062" cy="158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6875" name="TextBox 19"/>
          <p:cNvSpPr txBox="1">
            <a:spLocks noChangeArrowheads="1"/>
          </p:cNvSpPr>
          <p:nvPr/>
        </p:nvSpPr>
        <p:spPr bwMode="auto">
          <a:xfrm>
            <a:off x="5761038" y="2571750"/>
            <a:ext cx="3317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100" i="1"/>
              <a:t>B</a:t>
            </a:r>
            <a:r>
              <a:rPr lang="en-US" altLang="zh-CN" sz="1100" i="1" baseline="-25000"/>
              <a:t>1</a:t>
            </a:r>
            <a:endParaRPr lang="zh-CN" altLang="en-US" sz="1100" i="1" baseline="-25000"/>
          </a:p>
        </p:txBody>
      </p:sp>
      <p:sp>
        <p:nvSpPr>
          <p:cNvPr id="36876" name="TextBox 20"/>
          <p:cNvSpPr txBox="1">
            <a:spLocks noChangeArrowheads="1"/>
          </p:cNvSpPr>
          <p:nvPr/>
        </p:nvSpPr>
        <p:spPr bwMode="auto">
          <a:xfrm>
            <a:off x="811213" y="4572000"/>
            <a:ext cx="3317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100" i="1"/>
              <a:t>B</a:t>
            </a:r>
            <a:r>
              <a:rPr lang="en-US" altLang="zh-CN" sz="1100" i="1" baseline="-25000"/>
              <a:t>2</a:t>
            </a:r>
            <a:endParaRPr lang="zh-CN" altLang="en-US" sz="1100" i="1" baseline="-25000"/>
          </a:p>
        </p:txBody>
      </p:sp>
      <p:sp>
        <p:nvSpPr>
          <p:cNvPr id="36877" name="TextBox 21"/>
          <p:cNvSpPr txBox="1">
            <a:spLocks noChangeArrowheads="1"/>
          </p:cNvSpPr>
          <p:nvPr/>
        </p:nvSpPr>
        <p:spPr bwMode="auto">
          <a:xfrm>
            <a:off x="1889125" y="4872038"/>
            <a:ext cx="3968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100" i="1"/>
              <a:t>M</a:t>
            </a:r>
            <a:r>
              <a:rPr lang="en-US" altLang="zh-CN" sz="1100" i="1" baseline="-25000"/>
              <a:t>2</a:t>
            </a:r>
            <a:endParaRPr lang="zh-CN" altLang="en-US" sz="1100" i="1" baseline="-25000"/>
          </a:p>
        </p:txBody>
      </p:sp>
      <p:sp>
        <p:nvSpPr>
          <p:cNvPr id="21" name="Rectangle 4"/>
          <p:cNvSpPr txBox="1">
            <a:spLocks noChangeArrowheads="1"/>
          </p:cNvSpPr>
          <p:nvPr/>
        </p:nvSpPr>
        <p:spPr bwMode="white">
          <a:xfrm>
            <a:off x="684213" y="476250"/>
            <a:ext cx="8305800" cy="512763"/>
          </a:xfrm>
          <a:prstGeom prst="rect">
            <a:avLst/>
          </a:prstGeom>
          <a:noFill/>
          <a:ln w="9525">
            <a:noFill/>
            <a:miter lim="800000"/>
            <a:headEnd/>
            <a:tailEnd/>
          </a:ln>
          <a:effectLst/>
        </p:spPr>
        <p:txBody>
          <a:bodyPr anchor="ctr"/>
          <a:lstStyle/>
          <a:p>
            <a:pPr algn="ctr">
              <a:defRPr/>
            </a:pPr>
            <a:r>
              <a:rPr lang="zh-CN" altLang="en-US" sz="2400" b="1" kern="0" dirty="0">
                <a:solidFill>
                  <a:schemeClr val="bg1"/>
                </a:solidFill>
                <a:latin typeface="楷体_GB2312" pitchFamily="49" charset="-122"/>
                <a:ea typeface="楷体_GB2312" pitchFamily="49" charset="-122"/>
                <a:cs typeface="+mj-cs"/>
              </a:rPr>
              <a:t>第三节  理想光学系统的物像关系 </a:t>
            </a:r>
          </a:p>
        </p:txBody>
      </p:sp>
      <p:sp>
        <p:nvSpPr>
          <p:cNvPr id="22" name="Rectangle 4"/>
          <p:cNvSpPr txBox="1">
            <a:spLocks noChangeArrowheads="1"/>
          </p:cNvSpPr>
          <p:nvPr/>
        </p:nvSpPr>
        <p:spPr bwMode="auto">
          <a:xfrm>
            <a:off x="744538" y="620688"/>
            <a:ext cx="776605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r>
              <a:rPr lang="zh-CN" altLang="en-US" sz="2800" kern="1200" dirty="0" smtClean="0">
                <a:latin typeface="+mn-lt"/>
                <a:ea typeface="幼圆" pitchFamily="49" charset="-122"/>
              </a:rPr>
              <a:t>第三节  理想光学系统的物像关系 </a:t>
            </a:r>
            <a:endParaRPr lang="zh-CN" altLang="en-US" sz="2800" kern="1200" dirty="0">
              <a:latin typeface="+mn-lt"/>
              <a:ea typeface="幼圆" pitchFamily="49" charset="-122"/>
            </a:endParaRPr>
          </a:p>
        </p:txBody>
      </p:sp>
    </p:spTree>
    <p:extLst>
      <p:ext uri="{BB962C8B-B14F-4D97-AF65-F5344CB8AC3E}">
        <p14:creationId xmlns:p14="http://schemas.microsoft.com/office/powerpoint/2010/main" val="202876426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9"/>
          <p:cNvGrpSpPr>
            <a:grpSpLocks/>
          </p:cNvGrpSpPr>
          <p:nvPr/>
        </p:nvGrpSpPr>
        <p:grpSpPr bwMode="auto">
          <a:xfrm>
            <a:off x="463550" y="2928938"/>
            <a:ext cx="4391025" cy="2120900"/>
            <a:chOff x="498" y="754"/>
            <a:chExt cx="2767" cy="1336"/>
          </a:xfrm>
        </p:grpSpPr>
        <p:pic>
          <p:nvPicPr>
            <p:cNvPr id="3792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 y="754"/>
              <a:ext cx="2767"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0" name="Rectangle 11"/>
            <p:cNvSpPr>
              <a:spLocks noChangeArrowheads="1"/>
            </p:cNvSpPr>
            <p:nvPr/>
          </p:nvSpPr>
          <p:spPr bwMode="auto">
            <a:xfrm>
              <a:off x="1338" y="1212"/>
              <a:ext cx="12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endParaRPr lang="zh-CN" altLang="en-US" sz="2000" i="1">
                <a:solidFill>
                  <a:schemeClr val="tx2"/>
                </a:solidFill>
              </a:endParaRPr>
            </a:p>
          </p:txBody>
        </p:sp>
        <p:sp>
          <p:nvSpPr>
            <p:cNvPr id="37931" name="Rectangle 12"/>
            <p:cNvSpPr>
              <a:spLocks noChangeArrowheads="1"/>
            </p:cNvSpPr>
            <p:nvPr/>
          </p:nvSpPr>
          <p:spPr bwMode="auto">
            <a:xfrm>
              <a:off x="1869" y="1198"/>
              <a:ext cx="12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endParaRPr lang="en-US" altLang="en-US" sz="2000" i="1">
                <a:solidFill>
                  <a:schemeClr val="tx2"/>
                </a:solidFill>
                <a:cs typeface="Times New Roman" pitchFamily="18" charset="0"/>
              </a:endParaRPr>
            </a:p>
          </p:txBody>
        </p:sp>
      </p:grpSp>
      <p:sp>
        <p:nvSpPr>
          <p:cNvPr id="37891" name="Rectangle 13"/>
          <p:cNvSpPr>
            <a:spLocks noGrp="1" noChangeArrowheads="1"/>
          </p:cNvSpPr>
          <p:nvPr>
            <p:ph type="title"/>
          </p:nvPr>
        </p:nvSpPr>
        <p:spPr>
          <a:xfrm>
            <a:off x="500063" y="1448780"/>
            <a:ext cx="4429125" cy="423862"/>
          </a:xfrm>
        </p:spPr>
        <p:txBody>
          <a:bodyPr/>
          <a:lstStyle/>
          <a:p>
            <a:pPr algn="l"/>
            <a:r>
              <a:rPr lang="zh-CN" altLang="en-US" sz="2400" kern="1200" dirty="0">
                <a:solidFill>
                  <a:srgbClr val="0000FF"/>
                </a:solidFill>
                <a:latin typeface="+mn-lt"/>
                <a:ea typeface="幼圆" pitchFamily="49" charset="-122"/>
                <a:cs typeface="+mn-cs"/>
              </a:rPr>
              <a:t>例：作图法求图中</a:t>
            </a:r>
            <a:r>
              <a:rPr lang="en-US" altLang="zh-CN" sz="2400" kern="1200" dirty="0">
                <a:solidFill>
                  <a:srgbClr val="0000FF"/>
                </a:solidFill>
                <a:latin typeface="+mn-lt"/>
                <a:ea typeface="幼圆" pitchFamily="49" charset="-122"/>
                <a:cs typeface="+mn-cs"/>
              </a:rPr>
              <a:t>AB</a:t>
            </a:r>
            <a:r>
              <a:rPr lang="zh-CN" altLang="en-US" sz="2400" kern="1200" dirty="0">
                <a:solidFill>
                  <a:srgbClr val="0000FF"/>
                </a:solidFill>
                <a:latin typeface="+mn-lt"/>
                <a:ea typeface="幼圆" pitchFamily="49" charset="-122"/>
                <a:cs typeface="+mn-cs"/>
              </a:rPr>
              <a:t>的像</a:t>
            </a:r>
            <a:r>
              <a:rPr lang="en-US" altLang="zh-CN" sz="2400" kern="1200" dirty="0">
                <a:solidFill>
                  <a:srgbClr val="0000FF"/>
                </a:solidFill>
                <a:latin typeface="+mn-lt"/>
                <a:ea typeface="幼圆" pitchFamily="49" charset="-122"/>
                <a:cs typeface="+mn-cs"/>
              </a:rPr>
              <a:t>A'B'</a:t>
            </a:r>
          </a:p>
        </p:txBody>
      </p:sp>
      <p:sp>
        <p:nvSpPr>
          <p:cNvPr id="37892" name="Line 14"/>
          <p:cNvSpPr>
            <a:spLocks noChangeShapeType="1"/>
          </p:cNvSpPr>
          <p:nvPr/>
        </p:nvSpPr>
        <p:spPr bwMode="auto">
          <a:xfrm flipV="1">
            <a:off x="2446338" y="3360738"/>
            <a:ext cx="0" cy="604837"/>
          </a:xfrm>
          <a:prstGeom prst="line">
            <a:avLst/>
          </a:prstGeom>
          <a:noFill/>
          <a:ln w="25400">
            <a:solidFill>
              <a:schemeClr val="accent2"/>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893" name="Rectangle 15"/>
          <p:cNvSpPr>
            <a:spLocks noChangeArrowheads="1"/>
          </p:cNvSpPr>
          <p:nvPr/>
        </p:nvSpPr>
        <p:spPr bwMode="auto">
          <a:xfrm>
            <a:off x="2254250" y="4008438"/>
            <a:ext cx="4048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en-US" altLang="zh-CN">
                <a:solidFill>
                  <a:schemeClr val="tx2"/>
                </a:solidFill>
              </a:rPr>
              <a:t>A</a:t>
            </a:r>
            <a:endParaRPr lang="zh-CN" altLang="en-US">
              <a:solidFill>
                <a:schemeClr val="tx2"/>
              </a:solidFill>
            </a:endParaRPr>
          </a:p>
        </p:txBody>
      </p:sp>
      <p:sp>
        <p:nvSpPr>
          <p:cNvPr id="37894" name="Rectangle 16"/>
          <p:cNvSpPr>
            <a:spLocks noChangeArrowheads="1"/>
          </p:cNvSpPr>
          <p:nvPr/>
        </p:nvSpPr>
        <p:spPr bwMode="auto">
          <a:xfrm>
            <a:off x="2300288" y="3000375"/>
            <a:ext cx="3873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en-US" altLang="zh-CN">
                <a:solidFill>
                  <a:schemeClr val="tx2"/>
                </a:solidFill>
              </a:rPr>
              <a:t>B</a:t>
            </a:r>
            <a:endParaRPr lang="zh-CN" altLang="en-US">
              <a:solidFill>
                <a:schemeClr val="tx2"/>
              </a:solidFill>
            </a:endParaRPr>
          </a:p>
        </p:txBody>
      </p:sp>
      <p:grpSp>
        <p:nvGrpSpPr>
          <p:cNvPr id="3" name="Group 17"/>
          <p:cNvGrpSpPr>
            <a:grpSpLocks/>
          </p:cNvGrpSpPr>
          <p:nvPr/>
        </p:nvGrpSpPr>
        <p:grpSpPr bwMode="auto">
          <a:xfrm>
            <a:off x="600075" y="3371850"/>
            <a:ext cx="3355975" cy="647700"/>
            <a:chOff x="494" y="1033"/>
            <a:chExt cx="2114" cy="408"/>
          </a:xfrm>
        </p:grpSpPr>
        <p:sp>
          <p:nvSpPr>
            <p:cNvPr id="37927" name="Line 18"/>
            <p:cNvSpPr>
              <a:spLocks noChangeShapeType="1"/>
            </p:cNvSpPr>
            <p:nvPr/>
          </p:nvSpPr>
          <p:spPr bwMode="auto">
            <a:xfrm>
              <a:off x="494" y="1044"/>
              <a:ext cx="1315"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28" name="Line 19"/>
            <p:cNvSpPr>
              <a:spLocks noChangeShapeType="1"/>
            </p:cNvSpPr>
            <p:nvPr/>
          </p:nvSpPr>
          <p:spPr bwMode="auto">
            <a:xfrm>
              <a:off x="1791" y="1033"/>
              <a:ext cx="817" cy="408"/>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0"/>
          <p:cNvGrpSpPr>
            <a:grpSpLocks/>
          </p:cNvGrpSpPr>
          <p:nvPr/>
        </p:nvGrpSpPr>
        <p:grpSpPr bwMode="auto">
          <a:xfrm>
            <a:off x="965200" y="3400425"/>
            <a:ext cx="2881313" cy="576263"/>
            <a:chOff x="793" y="1071"/>
            <a:chExt cx="1815" cy="363"/>
          </a:xfrm>
        </p:grpSpPr>
        <p:sp>
          <p:nvSpPr>
            <p:cNvPr id="37923" name="Line 21"/>
            <p:cNvSpPr>
              <a:spLocks noChangeShapeType="1"/>
            </p:cNvSpPr>
            <p:nvPr/>
          </p:nvSpPr>
          <p:spPr bwMode="auto">
            <a:xfrm flipV="1">
              <a:off x="793" y="1071"/>
              <a:ext cx="908" cy="363"/>
            </a:xfrm>
            <a:prstGeom prst="line">
              <a:avLst/>
            </a:prstGeom>
            <a:noFill/>
            <a:ln w="25400">
              <a:solidFill>
                <a:srgbClr val="00FF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24" name="Line 22"/>
            <p:cNvSpPr>
              <a:spLocks noChangeShapeType="1"/>
            </p:cNvSpPr>
            <p:nvPr/>
          </p:nvSpPr>
          <p:spPr bwMode="auto">
            <a:xfrm>
              <a:off x="1519" y="1162"/>
              <a:ext cx="318" cy="0"/>
            </a:xfrm>
            <a:prstGeom prst="line">
              <a:avLst/>
            </a:prstGeom>
            <a:noFill/>
            <a:ln w="25400">
              <a:solidFill>
                <a:srgbClr val="00FF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5" name="Line 23"/>
            <p:cNvSpPr>
              <a:spLocks noChangeShapeType="1"/>
            </p:cNvSpPr>
            <p:nvPr/>
          </p:nvSpPr>
          <p:spPr bwMode="auto">
            <a:xfrm>
              <a:off x="1837" y="1162"/>
              <a:ext cx="771" cy="0"/>
            </a:xfrm>
            <a:prstGeom prst="line">
              <a:avLst/>
            </a:prstGeom>
            <a:noFill/>
            <a:ln w="25400">
              <a:solidFill>
                <a:srgbClr val="00FF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7926" name="Line 24"/>
            <p:cNvSpPr>
              <a:spLocks noChangeShapeType="1"/>
            </p:cNvSpPr>
            <p:nvPr/>
          </p:nvSpPr>
          <p:spPr bwMode="auto">
            <a:xfrm flipV="1">
              <a:off x="802" y="1162"/>
              <a:ext cx="681" cy="272"/>
            </a:xfrm>
            <a:prstGeom prst="line">
              <a:avLst/>
            </a:prstGeom>
            <a:noFill/>
            <a:ln w="254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5"/>
          <p:cNvGrpSpPr>
            <a:grpSpLocks/>
          </p:cNvGrpSpPr>
          <p:nvPr/>
        </p:nvGrpSpPr>
        <p:grpSpPr bwMode="auto">
          <a:xfrm>
            <a:off x="2867025" y="3157538"/>
            <a:ext cx="633413" cy="1057275"/>
            <a:chOff x="1927" y="920"/>
            <a:chExt cx="399" cy="666"/>
          </a:xfrm>
        </p:grpSpPr>
        <p:sp>
          <p:nvSpPr>
            <p:cNvPr id="37920" name="Line 26"/>
            <p:cNvSpPr>
              <a:spLocks noChangeShapeType="1"/>
            </p:cNvSpPr>
            <p:nvPr/>
          </p:nvSpPr>
          <p:spPr bwMode="auto">
            <a:xfrm>
              <a:off x="2035" y="1162"/>
              <a:ext cx="0" cy="272"/>
            </a:xfrm>
            <a:prstGeom prst="line">
              <a:avLst/>
            </a:prstGeom>
            <a:noFill/>
            <a:ln w="25400">
              <a:solidFill>
                <a:schemeClr val="accent2"/>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37921" name="Rectangle 27"/>
            <p:cNvSpPr>
              <a:spLocks noChangeArrowheads="1"/>
            </p:cNvSpPr>
            <p:nvPr/>
          </p:nvSpPr>
          <p:spPr bwMode="auto">
            <a:xfrm>
              <a:off x="2018" y="1344"/>
              <a:ext cx="30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en-US" altLang="zh-CN">
                  <a:solidFill>
                    <a:schemeClr val="tx2"/>
                  </a:solidFill>
                </a:rPr>
                <a:t>A'</a:t>
              </a:r>
              <a:endParaRPr lang="zh-CN" altLang="en-US">
                <a:solidFill>
                  <a:schemeClr val="tx2"/>
                </a:solidFill>
              </a:endParaRPr>
            </a:p>
          </p:txBody>
        </p:sp>
        <p:sp>
          <p:nvSpPr>
            <p:cNvPr id="37922" name="Rectangle 28"/>
            <p:cNvSpPr>
              <a:spLocks noChangeArrowheads="1"/>
            </p:cNvSpPr>
            <p:nvPr/>
          </p:nvSpPr>
          <p:spPr bwMode="auto">
            <a:xfrm>
              <a:off x="1927" y="920"/>
              <a:ext cx="29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en-US" altLang="zh-CN">
                  <a:solidFill>
                    <a:schemeClr val="tx2"/>
                  </a:solidFill>
                </a:rPr>
                <a:t>B</a:t>
              </a:r>
              <a:r>
                <a:rPr lang="en-US" altLang="zh-CN">
                  <a:solidFill>
                    <a:schemeClr val="tx2"/>
                  </a:solidFill>
                  <a:cs typeface="Times New Roman" pitchFamily="18" charset="0"/>
                </a:rPr>
                <a:t>'</a:t>
              </a:r>
              <a:endParaRPr lang="en-US" altLang="en-US">
                <a:solidFill>
                  <a:schemeClr val="tx2"/>
                </a:solidFill>
                <a:cs typeface="Times New Roman" pitchFamily="18" charset="0"/>
              </a:endParaRPr>
            </a:p>
          </p:txBody>
        </p:sp>
      </p:grpSp>
      <p:pic>
        <p:nvPicPr>
          <p:cNvPr id="37898"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25" y="2962275"/>
            <a:ext cx="42481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9" name="Line 53"/>
          <p:cNvSpPr>
            <a:spLocks noChangeShapeType="1"/>
          </p:cNvSpPr>
          <p:nvPr/>
        </p:nvSpPr>
        <p:spPr bwMode="auto">
          <a:xfrm flipV="1">
            <a:off x="6411913" y="3363913"/>
            <a:ext cx="1587" cy="608012"/>
          </a:xfrm>
          <a:prstGeom prst="line">
            <a:avLst/>
          </a:prstGeom>
          <a:noFill/>
          <a:ln w="25400">
            <a:solidFill>
              <a:schemeClr val="accent2"/>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900" name="Rectangle 54"/>
          <p:cNvSpPr>
            <a:spLocks noChangeArrowheads="1"/>
          </p:cNvSpPr>
          <p:nvPr/>
        </p:nvSpPr>
        <p:spPr bwMode="auto">
          <a:xfrm>
            <a:off x="6223000" y="3937000"/>
            <a:ext cx="40481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en-US" altLang="zh-CN">
                <a:solidFill>
                  <a:schemeClr val="tx2"/>
                </a:solidFill>
              </a:rPr>
              <a:t>A</a:t>
            </a:r>
            <a:endParaRPr lang="zh-CN" altLang="en-US">
              <a:solidFill>
                <a:schemeClr val="tx2"/>
              </a:solidFill>
            </a:endParaRPr>
          </a:p>
        </p:txBody>
      </p:sp>
      <p:sp>
        <p:nvSpPr>
          <p:cNvPr id="37901" name="Rectangle 55"/>
          <p:cNvSpPr>
            <a:spLocks noChangeArrowheads="1"/>
          </p:cNvSpPr>
          <p:nvPr/>
        </p:nvSpPr>
        <p:spPr bwMode="auto">
          <a:xfrm>
            <a:off x="6269038" y="2928938"/>
            <a:ext cx="38735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en-US" altLang="zh-CN">
                <a:solidFill>
                  <a:schemeClr val="tx2"/>
                </a:solidFill>
              </a:rPr>
              <a:t>B</a:t>
            </a:r>
            <a:endParaRPr lang="zh-CN" altLang="en-US">
              <a:solidFill>
                <a:schemeClr val="tx2"/>
              </a:solidFill>
            </a:endParaRPr>
          </a:p>
        </p:txBody>
      </p:sp>
      <p:sp>
        <p:nvSpPr>
          <p:cNvPr id="37902" name="Rectangle 56"/>
          <p:cNvSpPr>
            <a:spLocks noChangeArrowheads="1"/>
          </p:cNvSpPr>
          <p:nvPr/>
        </p:nvSpPr>
        <p:spPr bwMode="auto">
          <a:xfrm>
            <a:off x="6627813" y="4043363"/>
            <a:ext cx="420687" cy="3857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en-US" altLang="zh-CN" i="1">
                <a:solidFill>
                  <a:schemeClr val="tx2"/>
                </a:solidFill>
              </a:rPr>
              <a:t>H</a:t>
            </a:r>
            <a:endParaRPr lang="zh-CN" altLang="en-US" i="1">
              <a:solidFill>
                <a:schemeClr val="tx2"/>
              </a:solidFill>
            </a:endParaRPr>
          </a:p>
        </p:txBody>
      </p:sp>
      <p:grpSp>
        <p:nvGrpSpPr>
          <p:cNvPr id="6" name="Group 57"/>
          <p:cNvGrpSpPr>
            <a:grpSpLocks/>
          </p:cNvGrpSpPr>
          <p:nvPr/>
        </p:nvGrpSpPr>
        <p:grpSpPr bwMode="auto">
          <a:xfrm>
            <a:off x="4495800" y="2888994"/>
            <a:ext cx="3327400" cy="1011157"/>
            <a:chOff x="267" y="2524"/>
            <a:chExt cx="2096" cy="634"/>
          </a:xfrm>
        </p:grpSpPr>
        <p:sp>
          <p:nvSpPr>
            <p:cNvPr id="37917" name="Line 58"/>
            <p:cNvSpPr>
              <a:spLocks noChangeShapeType="1"/>
            </p:cNvSpPr>
            <p:nvPr/>
          </p:nvSpPr>
          <p:spPr bwMode="auto">
            <a:xfrm>
              <a:off x="267" y="2822"/>
              <a:ext cx="1315"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8" name="Line 59"/>
            <p:cNvSpPr>
              <a:spLocks noChangeShapeType="1"/>
            </p:cNvSpPr>
            <p:nvPr/>
          </p:nvSpPr>
          <p:spPr bwMode="auto">
            <a:xfrm>
              <a:off x="1565" y="2885"/>
              <a:ext cx="798" cy="273"/>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9" name="Line 60"/>
            <p:cNvSpPr>
              <a:spLocks noChangeShapeType="1"/>
            </p:cNvSpPr>
            <p:nvPr/>
          </p:nvSpPr>
          <p:spPr bwMode="auto">
            <a:xfrm>
              <a:off x="531" y="2524"/>
              <a:ext cx="1062" cy="380"/>
            </a:xfrm>
            <a:prstGeom prst="line">
              <a:avLst/>
            </a:prstGeom>
            <a:noFill/>
            <a:ln w="254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61"/>
          <p:cNvGrpSpPr>
            <a:grpSpLocks/>
          </p:cNvGrpSpPr>
          <p:nvPr/>
        </p:nvGrpSpPr>
        <p:grpSpPr bwMode="auto">
          <a:xfrm>
            <a:off x="4929188" y="3278188"/>
            <a:ext cx="2922587" cy="722312"/>
            <a:chOff x="567" y="2768"/>
            <a:chExt cx="1814" cy="462"/>
          </a:xfrm>
        </p:grpSpPr>
        <p:sp>
          <p:nvSpPr>
            <p:cNvPr id="37914" name="Line 62"/>
            <p:cNvSpPr>
              <a:spLocks noChangeShapeType="1"/>
            </p:cNvSpPr>
            <p:nvPr/>
          </p:nvSpPr>
          <p:spPr bwMode="auto">
            <a:xfrm flipV="1">
              <a:off x="567" y="2768"/>
              <a:ext cx="1043" cy="462"/>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5" name="Line 63"/>
            <p:cNvSpPr>
              <a:spLocks noChangeShapeType="1"/>
            </p:cNvSpPr>
            <p:nvPr/>
          </p:nvSpPr>
          <p:spPr bwMode="auto">
            <a:xfrm>
              <a:off x="677" y="2777"/>
              <a:ext cx="861" cy="0"/>
            </a:xfrm>
            <a:prstGeom prst="line">
              <a:avLst/>
            </a:prstGeom>
            <a:noFill/>
            <a:ln w="25400">
              <a:solidFill>
                <a:srgbClr val="00FF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Line 64"/>
            <p:cNvSpPr>
              <a:spLocks noChangeShapeType="1"/>
            </p:cNvSpPr>
            <p:nvPr/>
          </p:nvSpPr>
          <p:spPr bwMode="auto">
            <a:xfrm>
              <a:off x="1610" y="2777"/>
              <a:ext cx="771" cy="0"/>
            </a:xfrm>
            <a:prstGeom prst="line">
              <a:avLst/>
            </a:prstGeom>
            <a:noFill/>
            <a:ln w="25400">
              <a:solidFill>
                <a:srgbClr val="00FF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905" name="Rectangle 84"/>
          <p:cNvSpPr>
            <a:spLocks noChangeArrowheads="1"/>
          </p:cNvSpPr>
          <p:nvPr/>
        </p:nvSpPr>
        <p:spPr bwMode="auto">
          <a:xfrm>
            <a:off x="5548313" y="4043363"/>
            <a:ext cx="504825" cy="3857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zh-CN" altLang="en-US" i="1">
                <a:solidFill>
                  <a:schemeClr val="tx2"/>
                </a:solidFill>
              </a:rPr>
              <a:t> </a:t>
            </a:r>
          </a:p>
        </p:txBody>
      </p:sp>
      <p:sp>
        <p:nvSpPr>
          <p:cNvPr id="37906" name="Rectangle 85"/>
          <p:cNvSpPr>
            <a:spLocks noChangeArrowheads="1"/>
          </p:cNvSpPr>
          <p:nvPr/>
        </p:nvSpPr>
        <p:spPr bwMode="auto">
          <a:xfrm>
            <a:off x="6011863" y="400526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en-US" altLang="zh-CN" i="1" dirty="0">
                <a:solidFill>
                  <a:schemeClr val="tx2"/>
                </a:solidFill>
              </a:rPr>
              <a:t>H'</a:t>
            </a:r>
            <a:endParaRPr lang="zh-CN" altLang="en-US" i="1" dirty="0">
              <a:solidFill>
                <a:schemeClr val="tx2"/>
              </a:solidFill>
            </a:endParaRPr>
          </a:p>
        </p:txBody>
      </p:sp>
      <p:grpSp>
        <p:nvGrpSpPr>
          <p:cNvPr id="8" name="Group 86"/>
          <p:cNvGrpSpPr>
            <a:grpSpLocks/>
          </p:cNvGrpSpPr>
          <p:nvPr/>
        </p:nvGrpSpPr>
        <p:grpSpPr bwMode="auto">
          <a:xfrm>
            <a:off x="5521325" y="2943225"/>
            <a:ext cx="644525" cy="1470025"/>
            <a:chOff x="911" y="2553"/>
            <a:chExt cx="406" cy="922"/>
          </a:xfrm>
        </p:grpSpPr>
        <p:sp>
          <p:nvSpPr>
            <p:cNvPr id="37911" name="Line 87"/>
            <p:cNvSpPr>
              <a:spLocks noChangeShapeType="1"/>
            </p:cNvSpPr>
            <p:nvPr/>
          </p:nvSpPr>
          <p:spPr bwMode="auto">
            <a:xfrm>
              <a:off x="1138" y="2750"/>
              <a:ext cx="0" cy="523"/>
            </a:xfrm>
            <a:prstGeom prst="line">
              <a:avLst/>
            </a:prstGeom>
            <a:noFill/>
            <a:ln w="25400">
              <a:solidFill>
                <a:schemeClr val="accent2"/>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37912" name="Rectangle 88"/>
            <p:cNvSpPr>
              <a:spLocks noChangeArrowheads="1"/>
            </p:cNvSpPr>
            <p:nvPr/>
          </p:nvSpPr>
          <p:spPr bwMode="auto">
            <a:xfrm>
              <a:off x="911" y="3233"/>
              <a:ext cx="308" cy="24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en-US" altLang="zh-CN">
                  <a:solidFill>
                    <a:schemeClr val="tx2"/>
                  </a:solidFill>
                </a:rPr>
                <a:t>A'</a:t>
              </a:r>
              <a:endParaRPr lang="zh-CN" altLang="en-US">
                <a:solidFill>
                  <a:schemeClr val="tx2"/>
                </a:solidFill>
              </a:endParaRPr>
            </a:p>
          </p:txBody>
        </p:sp>
        <p:sp>
          <p:nvSpPr>
            <p:cNvPr id="37913" name="Rectangle 89"/>
            <p:cNvSpPr>
              <a:spLocks noChangeArrowheads="1"/>
            </p:cNvSpPr>
            <p:nvPr/>
          </p:nvSpPr>
          <p:spPr bwMode="auto">
            <a:xfrm>
              <a:off x="1020" y="2553"/>
              <a:ext cx="29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en-US" altLang="zh-CN">
                  <a:solidFill>
                    <a:schemeClr val="tx2"/>
                  </a:solidFill>
                </a:rPr>
                <a:t>B</a:t>
              </a:r>
              <a:r>
                <a:rPr lang="en-US" altLang="zh-CN">
                  <a:solidFill>
                    <a:schemeClr val="tx2"/>
                  </a:solidFill>
                  <a:cs typeface="Times New Roman" pitchFamily="18" charset="0"/>
                </a:rPr>
                <a:t>'</a:t>
              </a:r>
              <a:endParaRPr lang="en-US" altLang="en-US">
                <a:solidFill>
                  <a:schemeClr val="tx2"/>
                </a:solidFill>
                <a:cs typeface="Times New Roman" pitchFamily="18" charset="0"/>
              </a:endParaRPr>
            </a:p>
          </p:txBody>
        </p:sp>
      </p:grpSp>
      <p:sp>
        <p:nvSpPr>
          <p:cNvPr id="37908" name="Rectangle 90"/>
          <p:cNvSpPr>
            <a:spLocks noChangeArrowheads="1"/>
          </p:cNvSpPr>
          <p:nvPr/>
        </p:nvSpPr>
        <p:spPr bwMode="auto">
          <a:xfrm>
            <a:off x="2103438" y="5000625"/>
            <a:ext cx="5397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en-US" altLang="zh-CN">
                <a:solidFill>
                  <a:schemeClr val="tx2"/>
                </a:solidFill>
              </a:rPr>
              <a:t>(a)</a:t>
            </a:r>
          </a:p>
        </p:txBody>
      </p:sp>
      <p:sp>
        <p:nvSpPr>
          <p:cNvPr id="37909" name="Rectangle 91"/>
          <p:cNvSpPr>
            <a:spLocks noChangeArrowheads="1"/>
          </p:cNvSpPr>
          <p:nvPr/>
        </p:nvSpPr>
        <p:spPr bwMode="auto">
          <a:xfrm>
            <a:off x="6086475" y="5045075"/>
            <a:ext cx="5572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r>
              <a:rPr lang="en-US" altLang="zh-CN">
                <a:solidFill>
                  <a:schemeClr val="tx2"/>
                </a:solidFill>
              </a:rPr>
              <a:t>(b)</a:t>
            </a:r>
          </a:p>
        </p:txBody>
      </p:sp>
      <p:sp>
        <p:nvSpPr>
          <p:cNvPr id="43" name="Rectangle 4"/>
          <p:cNvSpPr txBox="1">
            <a:spLocks noChangeArrowheads="1"/>
          </p:cNvSpPr>
          <p:nvPr/>
        </p:nvSpPr>
        <p:spPr bwMode="white">
          <a:xfrm>
            <a:off x="684213" y="476250"/>
            <a:ext cx="8305800" cy="512763"/>
          </a:xfrm>
          <a:prstGeom prst="rect">
            <a:avLst/>
          </a:prstGeom>
          <a:noFill/>
          <a:ln w="9525">
            <a:noFill/>
            <a:miter lim="800000"/>
            <a:headEnd/>
            <a:tailEnd/>
          </a:ln>
          <a:effectLst/>
        </p:spPr>
        <p:txBody>
          <a:bodyPr anchor="ctr"/>
          <a:lstStyle/>
          <a:p>
            <a:pPr algn="ctr">
              <a:defRPr/>
            </a:pPr>
            <a:r>
              <a:rPr lang="zh-CN" altLang="en-US" sz="2400" b="1" kern="0" dirty="0">
                <a:solidFill>
                  <a:schemeClr val="bg1"/>
                </a:solidFill>
                <a:latin typeface="楷体_GB2312" pitchFamily="49" charset="-122"/>
                <a:ea typeface="楷体_GB2312" pitchFamily="49" charset="-122"/>
              </a:rPr>
              <a:t>第三节  理想光学系统的物像关系 </a:t>
            </a:r>
          </a:p>
        </p:txBody>
      </p:sp>
      <p:sp>
        <p:nvSpPr>
          <p:cNvPr id="44" name="Rectangle 4"/>
          <p:cNvSpPr txBox="1">
            <a:spLocks noChangeArrowheads="1"/>
          </p:cNvSpPr>
          <p:nvPr/>
        </p:nvSpPr>
        <p:spPr bwMode="auto">
          <a:xfrm>
            <a:off x="744538" y="620688"/>
            <a:ext cx="776605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r>
              <a:rPr lang="zh-CN" altLang="en-US" sz="2800" kern="1200" dirty="0" smtClean="0">
                <a:latin typeface="+mn-lt"/>
                <a:ea typeface="幼圆" pitchFamily="49" charset="-122"/>
              </a:rPr>
              <a:t>第三节  理想光学系统的物像关系 </a:t>
            </a:r>
            <a:endParaRPr lang="zh-CN" altLang="en-US" sz="2800" kern="1200" dirty="0">
              <a:latin typeface="+mn-lt"/>
              <a:ea typeface="幼圆" pitchFamily="49" charset="-122"/>
            </a:endParaRPr>
          </a:p>
        </p:txBody>
      </p:sp>
    </p:spTree>
    <p:extLst>
      <p:ext uri="{BB962C8B-B14F-4D97-AF65-F5344CB8AC3E}">
        <p14:creationId xmlns:p14="http://schemas.microsoft.com/office/powerpoint/2010/main" val="10946934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vertical)">
                                      <p:cBhvr>
                                        <p:cTn id="12" dur="500"/>
                                        <p:tgtEl>
                                          <p:spTgt spid="4"/>
                                        </p:tgtEl>
                                      </p:cBhvr>
                                    </p:animEffect>
                                  </p:childTnLst>
                                </p:cTn>
                              </p:par>
                            </p:childTnLst>
                          </p:cTn>
                        </p:par>
                        <p:par>
                          <p:cTn id="13" fill="hold" nodeType="afterGroup">
                            <p:stCondLst>
                              <p:cond delay="500"/>
                            </p:stCondLst>
                            <p:childTnLst>
                              <p:par>
                                <p:cTn id="14" presetID="3" presetClass="entr" presetSubtype="5"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vertical)">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vertical)">
                                      <p:cBhvr>
                                        <p:cTn id="26" dur="500"/>
                                        <p:tgtEl>
                                          <p:spTgt spid="7"/>
                                        </p:tgtEl>
                                      </p:cBhvr>
                                    </p:animEffect>
                                  </p:childTnLst>
                                </p:cTn>
                              </p:par>
                            </p:childTnLst>
                          </p:cTn>
                        </p:par>
                        <p:par>
                          <p:cTn id="27" fill="hold" nodeType="afterGroup">
                            <p:stCondLst>
                              <p:cond delay="500"/>
                            </p:stCondLst>
                            <p:childTnLst>
                              <p:par>
                                <p:cTn id="28" presetID="3" presetClass="entr" presetSubtype="1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719572" y="1448780"/>
            <a:ext cx="77057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FF0000"/>
                </a:solidFill>
                <a:latin typeface="Arial" charset="0"/>
                <a:ea typeface="黑体" pitchFamily="2" charset="-122"/>
              </a:defRPr>
            </a:lvl1pPr>
            <a:lvl2pPr marL="742950" indent="-285750" eaLnBrk="0" hangingPunct="0">
              <a:defRPr sz="3200">
                <a:solidFill>
                  <a:srgbClr val="FF0000"/>
                </a:solidFill>
                <a:latin typeface="Arial" charset="0"/>
                <a:ea typeface="黑体" pitchFamily="2" charset="-122"/>
              </a:defRPr>
            </a:lvl2pPr>
            <a:lvl3pPr marL="1143000" indent="-228600" eaLnBrk="0" hangingPunct="0">
              <a:defRPr sz="3200">
                <a:solidFill>
                  <a:srgbClr val="FF0000"/>
                </a:solidFill>
                <a:latin typeface="Arial" charset="0"/>
                <a:ea typeface="黑体" pitchFamily="2" charset="-122"/>
              </a:defRPr>
            </a:lvl3pPr>
            <a:lvl4pPr marL="1600200" indent="-228600" eaLnBrk="0" hangingPunct="0">
              <a:defRPr sz="3200">
                <a:solidFill>
                  <a:srgbClr val="FF0000"/>
                </a:solidFill>
                <a:latin typeface="Arial" charset="0"/>
                <a:ea typeface="黑体" pitchFamily="2" charset="-122"/>
              </a:defRPr>
            </a:lvl4pPr>
            <a:lvl5pPr marL="2057400" indent="-228600" eaLnBrk="0" hangingPunct="0">
              <a:defRPr sz="3200">
                <a:solidFill>
                  <a:srgbClr val="FF0000"/>
                </a:solidFill>
                <a:latin typeface="Arial" charset="0"/>
                <a:ea typeface="黑体" pitchFamily="2" charset="-122"/>
              </a:defRPr>
            </a:lvl5pPr>
            <a:lvl6pPr marL="2514600" indent="-228600" eaLnBrk="0" fontAlgn="base" hangingPunct="0">
              <a:spcBef>
                <a:spcPct val="0"/>
              </a:spcBef>
              <a:spcAft>
                <a:spcPct val="0"/>
              </a:spcAft>
              <a:defRPr sz="3200">
                <a:solidFill>
                  <a:srgbClr val="FF0000"/>
                </a:solidFill>
                <a:latin typeface="Arial" charset="0"/>
                <a:ea typeface="黑体" pitchFamily="2" charset="-122"/>
              </a:defRPr>
            </a:lvl6pPr>
            <a:lvl7pPr marL="2971800" indent="-228600" eaLnBrk="0" fontAlgn="base" hangingPunct="0">
              <a:spcBef>
                <a:spcPct val="0"/>
              </a:spcBef>
              <a:spcAft>
                <a:spcPct val="0"/>
              </a:spcAft>
              <a:defRPr sz="3200">
                <a:solidFill>
                  <a:srgbClr val="FF0000"/>
                </a:solidFill>
                <a:latin typeface="Arial" charset="0"/>
                <a:ea typeface="黑体" pitchFamily="2" charset="-122"/>
              </a:defRPr>
            </a:lvl7pPr>
            <a:lvl8pPr marL="3429000" indent="-228600" eaLnBrk="0" fontAlgn="base" hangingPunct="0">
              <a:spcBef>
                <a:spcPct val="0"/>
              </a:spcBef>
              <a:spcAft>
                <a:spcPct val="0"/>
              </a:spcAft>
              <a:defRPr sz="3200">
                <a:solidFill>
                  <a:srgbClr val="FF0000"/>
                </a:solidFill>
                <a:latin typeface="Arial" charset="0"/>
                <a:ea typeface="黑体" pitchFamily="2" charset="-122"/>
              </a:defRPr>
            </a:lvl8pPr>
            <a:lvl9pPr marL="3886200" indent="-228600" eaLnBrk="0" fontAlgn="base" hangingPunct="0">
              <a:spcBef>
                <a:spcPct val="0"/>
              </a:spcBef>
              <a:spcAft>
                <a:spcPct val="0"/>
              </a:spcAft>
              <a:defRPr sz="3200">
                <a:solidFill>
                  <a:srgbClr val="FF0000"/>
                </a:solidFill>
                <a:latin typeface="Arial" charset="0"/>
                <a:ea typeface="黑体" pitchFamily="2" charset="-122"/>
              </a:defRPr>
            </a:lvl9pPr>
          </a:lstStyle>
          <a:p>
            <a:pPr marL="457200" indent="-457200" eaLnBrk="1" hangingPunct="1">
              <a:lnSpc>
                <a:spcPct val="130000"/>
              </a:lnSpc>
              <a:spcBef>
                <a:spcPct val="20000"/>
              </a:spcBef>
              <a:spcAft>
                <a:spcPct val="35000"/>
              </a:spcAft>
              <a:buClr>
                <a:srgbClr val="C00000"/>
              </a:buClr>
              <a:buFont typeface="+mj-lt"/>
              <a:buAutoNum type="arabicPeriod"/>
            </a:pPr>
            <a:r>
              <a:rPr lang="zh-CN" altLang="en-US" sz="2400" b="1" dirty="0" smtClean="0">
                <a:solidFill>
                  <a:srgbClr val="0A00C8"/>
                </a:solidFill>
                <a:latin typeface="幼圆" pitchFamily="49" charset="-122"/>
                <a:ea typeface="幼圆" pitchFamily="49" charset="-122"/>
              </a:rPr>
              <a:t>作业将在课后发到公共信箱。</a:t>
            </a:r>
            <a:endParaRPr lang="en-US" altLang="zh-CN" sz="2400" b="1" dirty="0" smtClean="0">
              <a:solidFill>
                <a:srgbClr val="0A00C8"/>
              </a:solidFill>
              <a:latin typeface="幼圆" pitchFamily="49" charset="-122"/>
              <a:ea typeface="幼圆" pitchFamily="49" charset="-122"/>
            </a:endParaRPr>
          </a:p>
          <a:p>
            <a:pPr marL="457200" indent="-457200" eaLnBrk="1" hangingPunct="1">
              <a:lnSpc>
                <a:spcPct val="130000"/>
              </a:lnSpc>
              <a:spcBef>
                <a:spcPct val="20000"/>
              </a:spcBef>
              <a:spcAft>
                <a:spcPct val="35000"/>
              </a:spcAft>
              <a:buClr>
                <a:srgbClr val="C00000"/>
              </a:buClr>
              <a:buFont typeface="+mj-lt"/>
              <a:buAutoNum type="arabicPeriod"/>
            </a:pPr>
            <a:r>
              <a:rPr lang="zh-CN" altLang="en-US" sz="2400" b="1" dirty="0">
                <a:solidFill>
                  <a:srgbClr val="0A00C8"/>
                </a:solidFill>
                <a:latin typeface="幼圆" pitchFamily="49" charset="-122"/>
                <a:ea typeface="幼圆" pitchFamily="49" charset="-122"/>
              </a:rPr>
              <a:t>请提前</a:t>
            </a:r>
            <a:r>
              <a:rPr lang="zh-CN" altLang="en-US" sz="2400" b="1" dirty="0" smtClean="0">
                <a:solidFill>
                  <a:srgbClr val="0A00C8"/>
                </a:solidFill>
                <a:latin typeface="幼圆" pitchFamily="49" charset="-122"/>
                <a:ea typeface="幼圆" pitchFamily="49" charset="-122"/>
              </a:rPr>
              <a:t>预习“</a:t>
            </a:r>
            <a:r>
              <a:rPr lang="en-US" altLang="zh-CN" sz="2400" b="1" dirty="0" smtClean="0">
                <a:solidFill>
                  <a:srgbClr val="0A00C8"/>
                </a:solidFill>
                <a:latin typeface="幼圆" pitchFamily="49" charset="-122"/>
                <a:ea typeface="幼圆" pitchFamily="49" charset="-122"/>
              </a:rPr>
              <a:t>2.3 </a:t>
            </a:r>
            <a:r>
              <a:rPr lang="zh-CN" altLang="en-US" sz="2400" b="1" dirty="0" smtClean="0">
                <a:solidFill>
                  <a:srgbClr val="0A00C8"/>
                </a:solidFill>
                <a:latin typeface="幼圆" pitchFamily="49" charset="-122"/>
                <a:ea typeface="幼圆" pitchFamily="49" charset="-122"/>
              </a:rPr>
              <a:t>、</a:t>
            </a:r>
            <a:r>
              <a:rPr lang="en-US" altLang="zh-CN" sz="2400" b="1" dirty="0" smtClean="0">
                <a:solidFill>
                  <a:srgbClr val="0A00C8"/>
                </a:solidFill>
                <a:latin typeface="幼圆" pitchFamily="49" charset="-122"/>
                <a:ea typeface="幼圆" pitchFamily="49" charset="-122"/>
              </a:rPr>
              <a:t>2.4</a:t>
            </a:r>
            <a:r>
              <a:rPr lang="zh-CN" altLang="en-US" sz="2400" b="1" dirty="0" smtClean="0">
                <a:solidFill>
                  <a:srgbClr val="0A00C8"/>
                </a:solidFill>
                <a:latin typeface="幼圆" pitchFamily="49" charset="-122"/>
                <a:ea typeface="幼圆" pitchFamily="49" charset="-122"/>
              </a:rPr>
              <a:t>节” 。</a:t>
            </a:r>
            <a:endParaRPr lang="en-US" altLang="zh-CN" sz="2400" b="1" dirty="0" smtClean="0">
              <a:solidFill>
                <a:srgbClr val="0A00C8"/>
              </a:solidFill>
              <a:latin typeface="幼圆" pitchFamily="49" charset="-122"/>
              <a:ea typeface="幼圆" pitchFamily="49" charset="-122"/>
            </a:endParaRPr>
          </a:p>
          <a:p>
            <a:pPr marL="457200" indent="-457200" eaLnBrk="1" hangingPunct="1">
              <a:lnSpc>
                <a:spcPct val="130000"/>
              </a:lnSpc>
              <a:spcBef>
                <a:spcPct val="20000"/>
              </a:spcBef>
              <a:spcAft>
                <a:spcPct val="35000"/>
              </a:spcAft>
              <a:buClr>
                <a:srgbClr val="C00000"/>
              </a:buClr>
              <a:buFont typeface="+mj-lt"/>
              <a:buAutoNum type="arabicPeriod"/>
            </a:pPr>
            <a:r>
              <a:rPr lang="zh-CN" altLang="en-US" sz="2400" b="1" dirty="0">
                <a:latin typeface="幼圆" pitchFamily="49" charset="-122"/>
                <a:ea typeface="幼圆" pitchFamily="49" charset="-122"/>
              </a:rPr>
              <a:t>完成随堂测试后</a:t>
            </a:r>
            <a:r>
              <a:rPr lang="zh-CN" altLang="en-US" sz="2400" b="1" dirty="0" smtClean="0">
                <a:latin typeface="幼圆" pitchFamily="49" charset="-122"/>
                <a:ea typeface="幼圆" pitchFamily="49" charset="-122"/>
              </a:rPr>
              <a:t>，</a:t>
            </a:r>
            <a:r>
              <a:rPr lang="zh-CN" altLang="en-US" sz="2400" b="1" dirty="0">
                <a:latin typeface="幼圆" pitchFamily="49" charset="-122"/>
                <a:ea typeface="幼圆" pitchFamily="49" charset="-122"/>
              </a:rPr>
              <a:t>提交老师方可下课、离开</a:t>
            </a:r>
            <a:r>
              <a:rPr lang="zh-CN" altLang="en-US" sz="2400" b="1" dirty="0" smtClean="0">
                <a:latin typeface="幼圆" pitchFamily="49" charset="-122"/>
                <a:ea typeface="幼圆" pitchFamily="49" charset="-122"/>
              </a:rPr>
              <a:t>教室。</a:t>
            </a:r>
            <a:endParaRPr lang="zh-CN" altLang="en-US" sz="2400" b="1" dirty="0">
              <a:latin typeface="幼圆" pitchFamily="49" charset="-122"/>
              <a:ea typeface="幼圆" pitchFamily="49" charset="-122"/>
            </a:endParaRPr>
          </a:p>
        </p:txBody>
      </p:sp>
    </p:spTree>
    <p:extLst>
      <p:ext uri="{BB962C8B-B14F-4D97-AF65-F5344CB8AC3E}">
        <p14:creationId xmlns:p14="http://schemas.microsoft.com/office/powerpoint/2010/main" val="3970262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405115" y="537962"/>
            <a:ext cx="8748713"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pPr>
              <a:lnSpc>
                <a:spcPct val="125000"/>
              </a:lnSpc>
            </a:pPr>
            <a:r>
              <a:rPr lang="zh-CN" altLang="en-US" sz="3200" dirty="0" smtClean="0">
                <a:latin typeface="幼圆" pitchFamily="49" charset="-122"/>
                <a:ea typeface="幼圆" pitchFamily="49" charset="-122"/>
              </a:rPr>
              <a:t>一、理想光学系统</a:t>
            </a:r>
            <a:endParaRPr lang="en-US" altLang="zh-CN" sz="3200" dirty="0">
              <a:latin typeface="幼圆" pitchFamily="49" charset="-122"/>
              <a:ea typeface="幼圆" pitchFamily="49" charset="-122"/>
            </a:endParaRPr>
          </a:p>
        </p:txBody>
      </p:sp>
      <p:sp>
        <p:nvSpPr>
          <p:cNvPr id="8" name="Text Box 3"/>
          <p:cNvSpPr txBox="1">
            <a:spLocks noChangeArrowheads="1"/>
          </p:cNvSpPr>
          <p:nvPr/>
        </p:nvSpPr>
        <p:spPr bwMode="auto">
          <a:xfrm>
            <a:off x="533400" y="6279976"/>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2400">
              <a:latin typeface="Times New Roman" pitchFamily="18" charset="0"/>
            </a:endParaRPr>
          </a:p>
        </p:txBody>
      </p:sp>
      <p:sp>
        <p:nvSpPr>
          <p:cNvPr id="10" name="Text Box 4"/>
          <p:cNvSpPr txBox="1">
            <a:spLocks noChangeArrowheads="1"/>
          </p:cNvSpPr>
          <p:nvPr/>
        </p:nvSpPr>
        <p:spPr bwMode="auto">
          <a:xfrm>
            <a:off x="499578" y="1448780"/>
            <a:ext cx="814087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0000"/>
                </a:solidFill>
                <a:latin typeface="Arial" charset="0"/>
                <a:ea typeface="黑体" pitchFamily="49" charset="-122"/>
              </a:defRPr>
            </a:lvl1pPr>
            <a:lvl2pPr marL="742950" indent="-285750">
              <a:defRPr sz="3200">
                <a:solidFill>
                  <a:srgbClr val="FF0000"/>
                </a:solidFill>
                <a:latin typeface="Arial" charset="0"/>
                <a:ea typeface="黑体" pitchFamily="49" charset="-122"/>
              </a:defRPr>
            </a:lvl2pPr>
            <a:lvl3pPr marL="1143000" indent="-228600">
              <a:defRPr sz="3200">
                <a:solidFill>
                  <a:srgbClr val="FF0000"/>
                </a:solidFill>
                <a:latin typeface="Arial" charset="0"/>
                <a:ea typeface="黑体" pitchFamily="49" charset="-122"/>
              </a:defRPr>
            </a:lvl3pPr>
            <a:lvl4pPr marL="1600200" indent="-228600">
              <a:defRPr sz="3200">
                <a:solidFill>
                  <a:srgbClr val="FF0000"/>
                </a:solidFill>
                <a:latin typeface="Arial" charset="0"/>
                <a:ea typeface="黑体" pitchFamily="49" charset="-122"/>
              </a:defRPr>
            </a:lvl4pPr>
            <a:lvl5pPr marL="2057400" indent="-228600">
              <a:defRPr sz="3200">
                <a:solidFill>
                  <a:srgbClr val="FF0000"/>
                </a:solidFill>
                <a:latin typeface="Arial" charset="0"/>
                <a:ea typeface="黑体" pitchFamily="49" charset="-122"/>
              </a:defRPr>
            </a:lvl5pPr>
            <a:lvl6pPr marL="2514600" indent="-228600" fontAlgn="base">
              <a:spcBef>
                <a:spcPct val="0"/>
              </a:spcBef>
              <a:spcAft>
                <a:spcPct val="0"/>
              </a:spcAft>
              <a:defRPr sz="3200">
                <a:solidFill>
                  <a:srgbClr val="FF0000"/>
                </a:solidFill>
                <a:latin typeface="Arial" charset="0"/>
                <a:ea typeface="黑体" pitchFamily="49" charset="-122"/>
              </a:defRPr>
            </a:lvl6pPr>
            <a:lvl7pPr marL="2971800" indent="-228600" fontAlgn="base">
              <a:spcBef>
                <a:spcPct val="0"/>
              </a:spcBef>
              <a:spcAft>
                <a:spcPct val="0"/>
              </a:spcAft>
              <a:defRPr sz="3200">
                <a:solidFill>
                  <a:srgbClr val="FF0000"/>
                </a:solidFill>
                <a:latin typeface="Arial" charset="0"/>
                <a:ea typeface="黑体" pitchFamily="49" charset="-122"/>
              </a:defRPr>
            </a:lvl7pPr>
            <a:lvl8pPr marL="3429000" indent="-228600" fontAlgn="base">
              <a:spcBef>
                <a:spcPct val="0"/>
              </a:spcBef>
              <a:spcAft>
                <a:spcPct val="0"/>
              </a:spcAft>
              <a:defRPr sz="3200">
                <a:solidFill>
                  <a:srgbClr val="FF0000"/>
                </a:solidFill>
                <a:latin typeface="Arial" charset="0"/>
                <a:ea typeface="黑体" pitchFamily="49" charset="-122"/>
              </a:defRPr>
            </a:lvl8pPr>
            <a:lvl9pPr marL="3886200" indent="-228600" fontAlgn="base">
              <a:spcBef>
                <a:spcPct val="0"/>
              </a:spcBef>
              <a:spcAft>
                <a:spcPct val="0"/>
              </a:spcAft>
              <a:defRPr sz="3200">
                <a:solidFill>
                  <a:srgbClr val="FF0000"/>
                </a:solidFill>
                <a:latin typeface="Arial" charset="0"/>
                <a:ea typeface="黑体" pitchFamily="49" charset="-122"/>
              </a:defRPr>
            </a:lvl9pPr>
          </a:lstStyle>
          <a:p>
            <a:pPr>
              <a:lnSpc>
                <a:spcPct val="150000"/>
              </a:lnSpc>
              <a:spcBef>
                <a:spcPct val="50000"/>
              </a:spcBef>
            </a:pPr>
            <a:r>
              <a:rPr lang="en-US" altLang="zh-CN" sz="2800" b="1" dirty="0">
                <a:solidFill>
                  <a:srgbClr val="008000"/>
                </a:solidFill>
                <a:effectLst>
                  <a:outerShdw blurRad="38100" dist="38100" dir="2700000" algn="tl">
                    <a:srgbClr val="C0C0C0"/>
                  </a:outerShdw>
                </a:effectLst>
                <a:latin typeface="幼圆" pitchFamily="49" charset="-122"/>
                <a:ea typeface="幼圆" pitchFamily="49" charset="-122"/>
              </a:rPr>
              <a:t>1</a:t>
            </a:r>
            <a:r>
              <a:rPr lang="en-US" altLang="zh-CN" sz="2800" b="1" dirty="0" smtClean="0">
                <a:solidFill>
                  <a:srgbClr val="008000"/>
                </a:solidFill>
                <a:effectLst>
                  <a:outerShdw blurRad="38100" dist="38100" dir="2700000" algn="tl">
                    <a:srgbClr val="C0C0C0"/>
                  </a:outerShdw>
                </a:effectLst>
                <a:latin typeface="幼圆" pitchFamily="49" charset="-122"/>
                <a:ea typeface="幼圆" pitchFamily="49" charset="-122"/>
              </a:rPr>
              <a:t>.</a:t>
            </a:r>
            <a:r>
              <a:rPr lang="zh-CN" altLang="en-US" sz="2800" b="1" dirty="0" smtClean="0">
                <a:solidFill>
                  <a:srgbClr val="008000"/>
                </a:solidFill>
                <a:effectLst>
                  <a:outerShdw blurRad="38100" dist="38100" dir="2700000" algn="tl">
                    <a:srgbClr val="C0C0C0"/>
                  </a:outerShdw>
                </a:effectLst>
                <a:latin typeface="幼圆" pitchFamily="49" charset="-122"/>
                <a:ea typeface="幼圆" pitchFamily="49" charset="-122"/>
              </a:rPr>
              <a:t>定义</a:t>
            </a:r>
            <a:r>
              <a:rPr lang="zh-CN" altLang="en-US" sz="2800" b="1" dirty="0">
                <a:solidFill>
                  <a:srgbClr val="008000"/>
                </a:solidFill>
                <a:effectLst>
                  <a:outerShdw blurRad="38100" dist="38100" dir="2700000" algn="tl">
                    <a:srgbClr val="C0C0C0"/>
                  </a:outerShdw>
                </a:effectLst>
                <a:latin typeface="幼圆" pitchFamily="49" charset="-122"/>
                <a:ea typeface="幼圆" pitchFamily="49" charset="-122"/>
              </a:rPr>
              <a:t>：</a:t>
            </a:r>
            <a:r>
              <a:rPr kumimoji="1" lang="zh-CN" altLang="en-US" sz="2400" b="1" dirty="0">
                <a:solidFill>
                  <a:srgbClr val="0A00C8"/>
                </a:solidFill>
                <a:effectLst>
                  <a:outerShdw blurRad="38100" dist="38100" dir="2700000" algn="tl">
                    <a:srgbClr val="C0C0C0"/>
                  </a:outerShdw>
                </a:effectLst>
                <a:latin typeface="幼圆" pitchFamily="49" charset="-122"/>
                <a:ea typeface="幼圆" pitchFamily="49" charset="-122"/>
              </a:rPr>
              <a:t>在</a:t>
            </a:r>
            <a:r>
              <a:rPr kumimoji="1" lang="zh-CN" altLang="en-US" sz="2400" b="1" dirty="0">
                <a:solidFill>
                  <a:schemeClr val="accent6"/>
                </a:solidFill>
                <a:effectLst>
                  <a:outerShdw blurRad="38100" dist="38100" dir="2700000" algn="tl">
                    <a:srgbClr val="C0C0C0"/>
                  </a:outerShdw>
                </a:effectLst>
                <a:latin typeface="幼圆" pitchFamily="49" charset="-122"/>
                <a:ea typeface="幼圆" pitchFamily="49" charset="-122"/>
              </a:rPr>
              <a:t>任意大</a:t>
            </a:r>
            <a:r>
              <a:rPr kumimoji="1" lang="zh-CN" altLang="en-US" sz="2400" b="1" dirty="0">
                <a:solidFill>
                  <a:srgbClr val="0A00C8"/>
                </a:solidFill>
                <a:effectLst>
                  <a:outerShdw blurRad="38100" dist="38100" dir="2700000" algn="tl">
                    <a:srgbClr val="C0C0C0"/>
                  </a:outerShdw>
                </a:effectLst>
                <a:latin typeface="幼圆" pitchFamily="49" charset="-122"/>
                <a:ea typeface="幼圆" pitchFamily="49" charset="-122"/>
              </a:rPr>
              <a:t>的空间，以</a:t>
            </a:r>
            <a:r>
              <a:rPr kumimoji="1" lang="zh-CN" altLang="en-US" sz="2400" b="1" dirty="0">
                <a:solidFill>
                  <a:schemeClr val="accent6"/>
                </a:solidFill>
                <a:effectLst>
                  <a:outerShdw blurRad="38100" dist="38100" dir="2700000" algn="tl">
                    <a:srgbClr val="C0C0C0"/>
                  </a:outerShdw>
                </a:effectLst>
                <a:latin typeface="幼圆" pitchFamily="49" charset="-122"/>
                <a:ea typeface="幼圆" pitchFamily="49" charset="-122"/>
              </a:rPr>
              <a:t>任意宽</a:t>
            </a:r>
            <a:r>
              <a:rPr kumimoji="1" lang="zh-CN" altLang="en-US" sz="2400" b="1" dirty="0">
                <a:solidFill>
                  <a:srgbClr val="0A00C8"/>
                </a:solidFill>
                <a:effectLst>
                  <a:outerShdw blurRad="38100" dist="38100" dir="2700000" algn="tl">
                    <a:srgbClr val="C0C0C0"/>
                  </a:outerShdw>
                </a:effectLst>
                <a:latin typeface="幼圆" pitchFamily="49" charset="-122"/>
                <a:ea typeface="幼圆" pitchFamily="49" charset="-122"/>
              </a:rPr>
              <a:t>的光束均能成</a:t>
            </a:r>
            <a:r>
              <a:rPr kumimoji="1" lang="zh-CN" altLang="en-US" sz="2400" b="1" dirty="0">
                <a:solidFill>
                  <a:schemeClr val="accent6"/>
                </a:solidFill>
                <a:effectLst>
                  <a:outerShdw blurRad="38100" dist="38100" dir="2700000" algn="tl">
                    <a:srgbClr val="C0C0C0"/>
                  </a:outerShdw>
                </a:effectLst>
                <a:latin typeface="幼圆" pitchFamily="49" charset="-122"/>
                <a:ea typeface="幼圆" pitchFamily="49" charset="-122"/>
              </a:rPr>
              <a:t>完善像</a:t>
            </a:r>
            <a:r>
              <a:rPr kumimoji="1" lang="zh-CN" altLang="en-US" sz="2400" b="1" dirty="0">
                <a:solidFill>
                  <a:srgbClr val="0A00C8"/>
                </a:solidFill>
                <a:effectLst>
                  <a:outerShdw blurRad="38100" dist="38100" dir="2700000" algn="tl">
                    <a:srgbClr val="C0C0C0"/>
                  </a:outerShdw>
                </a:effectLst>
                <a:latin typeface="幼圆" pitchFamily="49" charset="-122"/>
                <a:ea typeface="幼圆" pitchFamily="49" charset="-122"/>
              </a:rPr>
              <a:t>的光学系统，叫理想光学系统</a:t>
            </a:r>
            <a:r>
              <a:rPr kumimoji="1" lang="zh-CN" altLang="en-US" sz="2400" b="1" dirty="0" smtClean="0">
                <a:solidFill>
                  <a:srgbClr val="0A00C8"/>
                </a:solidFill>
                <a:effectLst>
                  <a:outerShdw blurRad="38100" dist="38100" dir="2700000" algn="tl">
                    <a:srgbClr val="C0C0C0"/>
                  </a:outerShdw>
                </a:effectLst>
                <a:latin typeface="幼圆" pitchFamily="49" charset="-122"/>
                <a:ea typeface="幼圆" pitchFamily="49" charset="-122"/>
              </a:rPr>
              <a:t>。</a:t>
            </a:r>
            <a:endParaRPr kumimoji="1" lang="zh-CN" altLang="en-US" sz="2400" b="1" dirty="0">
              <a:solidFill>
                <a:srgbClr val="0A00C8"/>
              </a:solidFill>
              <a:effectLst>
                <a:outerShdw blurRad="38100" dist="38100" dir="2700000" algn="tl">
                  <a:srgbClr val="C0C0C0"/>
                </a:outerShdw>
              </a:effectLst>
              <a:latin typeface="幼圆" pitchFamily="49" charset="-122"/>
              <a:ea typeface="幼圆"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24691981"/>
              </p:ext>
            </p:extLst>
          </p:nvPr>
        </p:nvGraphicFramePr>
        <p:xfrm>
          <a:off x="1827143" y="3133866"/>
          <a:ext cx="5904656" cy="3146110"/>
        </p:xfrm>
        <a:graphic>
          <a:graphicData uri="http://schemas.openxmlformats.org/presentationml/2006/ole">
            <mc:AlternateContent xmlns:mc="http://schemas.openxmlformats.org/markup-compatibility/2006">
              <mc:Choice xmlns:v="urn:schemas-microsoft-com:vml" Requires="v">
                <p:oleObj spid="_x0000_s160802" name="位图图像" r:id="rId3" imgW="4933333" imgH="2629267" progId="PBrush">
                  <p:embed/>
                </p:oleObj>
              </mc:Choice>
              <mc:Fallback>
                <p:oleObj name="位图图像" r:id="rId3" imgW="4933333" imgH="2629267" progId="PBrush">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143" y="3133866"/>
                        <a:ext cx="5904656" cy="3146110"/>
                      </a:xfrm>
                      <a:prstGeom prst="rect">
                        <a:avLst/>
                      </a:prstGeom>
                      <a:noFill/>
                      <a:ln>
                        <a:noFill/>
                      </a:ln>
                    </p:spPr>
                  </p:pic>
                </p:oleObj>
              </mc:Fallback>
            </mc:AlternateContent>
          </a:graphicData>
        </a:graphic>
      </p:graphicFrame>
      <p:sp>
        <p:nvSpPr>
          <p:cNvPr id="6" name="椭圆 5"/>
          <p:cNvSpPr/>
          <p:nvPr/>
        </p:nvSpPr>
        <p:spPr>
          <a:xfrm>
            <a:off x="2915816" y="3681028"/>
            <a:ext cx="45719"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470497" y="4869160"/>
            <a:ext cx="45719"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2913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405115" y="537962"/>
            <a:ext cx="8748713"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pPr>
              <a:lnSpc>
                <a:spcPct val="125000"/>
              </a:lnSpc>
            </a:pPr>
            <a:r>
              <a:rPr lang="zh-CN" altLang="en-US" sz="3200" dirty="0" smtClean="0">
                <a:latin typeface="幼圆" pitchFamily="49" charset="-122"/>
                <a:ea typeface="幼圆" pitchFamily="49" charset="-122"/>
              </a:rPr>
              <a:t>二、性质</a:t>
            </a:r>
            <a:endParaRPr lang="en-US" altLang="zh-CN" sz="3200" dirty="0">
              <a:latin typeface="幼圆" pitchFamily="49" charset="-122"/>
              <a:ea typeface="幼圆" pitchFamily="49" charset="-122"/>
            </a:endParaRPr>
          </a:p>
        </p:txBody>
      </p:sp>
      <p:sp>
        <p:nvSpPr>
          <p:cNvPr id="8" name="Text Box 3"/>
          <p:cNvSpPr txBox="1">
            <a:spLocks noChangeArrowheads="1"/>
          </p:cNvSpPr>
          <p:nvPr/>
        </p:nvSpPr>
        <p:spPr bwMode="auto">
          <a:xfrm>
            <a:off x="533400" y="6228321"/>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2400">
              <a:latin typeface="Times New Roman" pitchFamily="18" charset="0"/>
            </a:endParaRPr>
          </a:p>
        </p:txBody>
      </p:sp>
      <p:sp>
        <p:nvSpPr>
          <p:cNvPr id="10" name="Text Box 4"/>
          <p:cNvSpPr txBox="1">
            <a:spLocks noChangeArrowheads="1"/>
          </p:cNvSpPr>
          <p:nvPr/>
        </p:nvSpPr>
        <p:spPr bwMode="auto">
          <a:xfrm>
            <a:off x="533399" y="1466332"/>
            <a:ext cx="8071049"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0000"/>
                </a:solidFill>
                <a:latin typeface="Arial" charset="0"/>
                <a:ea typeface="黑体" pitchFamily="49" charset="-122"/>
              </a:defRPr>
            </a:lvl1pPr>
            <a:lvl2pPr marL="742950" indent="-285750">
              <a:defRPr sz="3200">
                <a:solidFill>
                  <a:srgbClr val="FF0000"/>
                </a:solidFill>
                <a:latin typeface="Arial" charset="0"/>
                <a:ea typeface="黑体" pitchFamily="49" charset="-122"/>
              </a:defRPr>
            </a:lvl2pPr>
            <a:lvl3pPr marL="1143000" indent="-228600">
              <a:defRPr sz="3200">
                <a:solidFill>
                  <a:srgbClr val="FF0000"/>
                </a:solidFill>
                <a:latin typeface="Arial" charset="0"/>
                <a:ea typeface="黑体" pitchFamily="49" charset="-122"/>
              </a:defRPr>
            </a:lvl3pPr>
            <a:lvl4pPr marL="1600200" indent="-228600">
              <a:defRPr sz="3200">
                <a:solidFill>
                  <a:srgbClr val="FF0000"/>
                </a:solidFill>
                <a:latin typeface="Arial" charset="0"/>
                <a:ea typeface="黑体" pitchFamily="49" charset="-122"/>
              </a:defRPr>
            </a:lvl4pPr>
            <a:lvl5pPr marL="2057400" indent="-228600">
              <a:defRPr sz="3200">
                <a:solidFill>
                  <a:srgbClr val="FF0000"/>
                </a:solidFill>
                <a:latin typeface="Arial" charset="0"/>
                <a:ea typeface="黑体" pitchFamily="49" charset="-122"/>
              </a:defRPr>
            </a:lvl5pPr>
            <a:lvl6pPr marL="2514600" indent="-228600" fontAlgn="base">
              <a:spcBef>
                <a:spcPct val="0"/>
              </a:spcBef>
              <a:spcAft>
                <a:spcPct val="0"/>
              </a:spcAft>
              <a:defRPr sz="3200">
                <a:solidFill>
                  <a:srgbClr val="FF0000"/>
                </a:solidFill>
                <a:latin typeface="Arial" charset="0"/>
                <a:ea typeface="黑体" pitchFamily="49" charset="-122"/>
              </a:defRPr>
            </a:lvl6pPr>
            <a:lvl7pPr marL="2971800" indent="-228600" fontAlgn="base">
              <a:spcBef>
                <a:spcPct val="0"/>
              </a:spcBef>
              <a:spcAft>
                <a:spcPct val="0"/>
              </a:spcAft>
              <a:defRPr sz="3200">
                <a:solidFill>
                  <a:srgbClr val="FF0000"/>
                </a:solidFill>
                <a:latin typeface="Arial" charset="0"/>
                <a:ea typeface="黑体" pitchFamily="49" charset="-122"/>
              </a:defRPr>
            </a:lvl7pPr>
            <a:lvl8pPr marL="3429000" indent="-228600" fontAlgn="base">
              <a:spcBef>
                <a:spcPct val="0"/>
              </a:spcBef>
              <a:spcAft>
                <a:spcPct val="0"/>
              </a:spcAft>
              <a:defRPr sz="3200">
                <a:solidFill>
                  <a:srgbClr val="FF0000"/>
                </a:solidFill>
                <a:latin typeface="Arial" charset="0"/>
                <a:ea typeface="黑体" pitchFamily="49" charset="-122"/>
              </a:defRPr>
            </a:lvl8pPr>
            <a:lvl9pPr marL="3886200" indent="-228600" fontAlgn="base">
              <a:spcBef>
                <a:spcPct val="0"/>
              </a:spcBef>
              <a:spcAft>
                <a:spcPct val="0"/>
              </a:spcAft>
              <a:defRPr sz="3200">
                <a:solidFill>
                  <a:srgbClr val="FF0000"/>
                </a:solidFill>
                <a:latin typeface="Arial" charset="0"/>
                <a:ea typeface="黑体" pitchFamily="49" charset="-122"/>
              </a:defRPr>
            </a:lvl9pPr>
          </a:lstStyle>
          <a:p>
            <a:pPr marL="533400" indent="-533400">
              <a:spcBef>
                <a:spcPct val="50000"/>
              </a:spcBef>
              <a:buFont typeface="Wingdings" pitchFamily="2" charset="2"/>
              <a:buChar char="Ø"/>
            </a:pPr>
            <a:r>
              <a:rPr lang="zh-CN" altLang="en-US" sz="2800" b="1" dirty="0" smtClean="0">
                <a:solidFill>
                  <a:srgbClr val="008000"/>
                </a:solidFill>
                <a:effectLst>
                  <a:outerShdw blurRad="38100" dist="38100" dir="2700000" algn="tl">
                    <a:srgbClr val="C0C0C0"/>
                  </a:outerShdw>
                </a:effectLst>
                <a:latin typeface="+mn-lt"/>
                <a:ea typeface="幼圆" pitchFamily="49" charset="-122"/>
              </a:rPr>
              <a:t>符合</a:t>
            </a:r>
            <a:r>
              <a:rPr lang="zh-CN" altLang="en-US" sz="2800" b="1" dirty="0">
                <a:solidFill>
                  <a:srgbClr val="008000"/>
                </a:solidFill>
                <a:effectLst>
                  <a:outerShdw blurRad="38100" dist="38100" dir="2700000" algn="tl">
                    <a:srgbClr val="C0C0C0"/>
                  </a:outerShdw>
                </a:effectLst>
                <a:latin typeface="+mn-lt"/>
                <a:ea typeface="幼圆" pitchFamily="49" charset="-122"/>
              </a:rPr>
              <a:t>共线成像理论</a:t>
            </a:r>
            <a:r>
              <a:rPr lang="zh-CN" altLang="en-US" sz="2800" b="1" dirty="0" smtClean="0">
                <a:solidFill>
                  <a:srgbClr val="008000"/>
                </a:solidFill>
                <a:effectLst>
                  <a:outerShdw blurRad="38100" dist="38100" dir="2700000" algn="tl">
                    <a:srgbClr val="C0C0C0"/>
                  </a:outerShdw>
                </a:effectLst>
                <a:latin typeface="+mn-lt"/>
                <a:ea typeface="幼圆" pitchFamily="49" charset="-122"/>
              </a:rPr>
              <a:t>：</a:t>
            </a:r>
            <a:endParaRPr lang="en-US" altLang="zh-CN" sz="2800" b="1" dirty="0" smtClean="0">
              <a:solidFill>
                <a:srgbClr val="008000"/>
              </a:solidFill>
              <a:effectLst>
                <a:outerShdw blurRad="38100" dist="38100" dir="2700000" algn="tl">
                  <a:srgbClr val="C0C0C0"/>
                </a:outerShdw>
              </a:effectLst>
              <a:latin typeface="+mn-lt"/>
              <a:ea typeface="幼圆" pitchFamily="49" charset="-122"/>
            </a:endParaRPr>
          </a:p>
          <a:p>
            <a:pPr marL="457200" indent="-457200">
              <a:lnSpc>
                <a:spcPct val="150000"/>
              </a:lnSpc>
              <a:spcBef>
                <a:spcPct val="50000"/>
              </a:spcBef>
              <a:buFont typeface="+mj-ea"/>
              <a:buAutoNum type="circleNumDbPlain"/>
            </a:pPr>
            <a:r>
              <a:rPr kumimoji="1" lang="zh-CN" altLang="en-US" sz="2000" b="1" dirty="0" smtClean="0">
                <a:solidFill>
                  <a:schemeClr val="accent6"/>
                </a:solidFill>
                <a:effectLst>
                  <a:outerShdw blurRad="38100" dist="38100" dir="2700000" algn="tl">
                    <a:srgbClr val="C0C0C0"/>
                  </a:outerShdw>
                </a:effectLst>
                <a:latin typeface="+mn-lt"/>
                <a:ea typeface="幼圆" pitchFamily="49" charset="-122"/>
              </a:rPr>
              <a:t>物</a:t>
            </a: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空间中每一</a:t>
            </a:r>
            <a:r>
              <a:rPr kumimoji="1" lang="zh-CN" altLang="en-US" sz="2000" b="1" dirty="0" smtClean="0">
                <a:solidFill>
                  <a:schemeClr val="accent6"/>
                </a:solidFill>
                <a:effectLst>
                  <a:outerShdw blurRad="38100" dist="38100" dir="2700000" algn="tl">
                    <a:srgbClr val="C0C0C0"/>
                  </a:outerShdw>
                </a:effectLst>
                <a:latin typeface="+mn-lt"/>
                <a:ea typeface="幼圆" pitchFamily="49" charset="-122"/>
              </a:rPr>
              <a:t>点</a:t>
            </a:r>
            <a:r>
              <a:rPr kumimoji="1" lang="en-US" altLang="zh-CN" sz="2000" b="1" dirty="0" smtClean="0">
                <a:solidFill>
                  <a:srgbClr val="0A00C8"/>
                </a:solidFill>
                <a:effectLst>
                  <a:outerShdw blurRad="38100" dist="38100" dir="2700000" algn="tl">
                    <a:srgbClr val="C0C0C0"/>
                  </a:outerShdw>
                </a:effectLst>
                <a:latin typeface="+mn-lt"/>
                <a:ea typeface="幼圆" pitchFamily="49" charset="-122"/>
              </a:rPr>
              <a:t>A↔</a:t>
            </a:r>
            <a:r>
              <a:rPr kumimoji="1" lang="zh-CN" altLang="en-US" sz="2000" b="1" dirty="0" smtClean="0">
                <a:solidFill>
                  <a:schemeClr val="accent6"/>
                </a:solidFill>
                <a:effectLst>
                  <a:outerShdw blurRad="38100" dist="38100" dir="2700000" algn="tl">
                    <a:srgbClr val="C0C0C0"/>
                  </a:outerShdw>
                </a:effectLst>
                <a:latin typeface="+mn-lt"/>
                <a:ea typeface="幼圆" pitchFamily="49" charset="-122"/>
              </a:rPr>
              <a:t>像</a:t>
            </a: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空间相应一</a:t>
            </a:r>
            <a:r>
              <a:rPr kumimoji="1" lang="zh-CN" altLang="en-US" sz="2000" b="1" dirty="0" smtClean="0">
                <a:solidFill>
                  <a:schemeClr val="accent6"/>
                </a:solidFill>
                <a:effectLst>
                  <a:outerShdw blurRad="38100" dist="38100" dir="2700000" algn="tl">
                    <a:srgbClr val="C0C0C0"/>
                  </a:outerShdw>
                </a:effectLst>
                <a:latin typeface="+mn-lt"/>
                <a:ea typeface="幼圆" pitchFamily="49" charset="-122"/>
              </a:rPr>
              <a:t>点</a:t>
            </a:r>
            <a:r>
              <a:rPr kumimoji="1" lang="en-US" altLang="zh-CN" sz="2000" b="1" dirty="0" smtClean="0">
                <a:solidFill>
                  <a:srgbClr val="0A00C8"/>
                </a:solidFill>
                <a:effectLst>
                  <a:outerShdw blurRad="38100" dist="38100" dir="2700000" algn="tl">
                    <a:srgbClr val="C0C0C0"/>
                  </a:outerShdw>
                </a:effectLst>
                <a:latin typeface="+mn-lt"/>
                <a:ea typeface="幼圆" pitchFamily="49" charset="-122"/>
              </a:rPr>
              <a:t>A</a:t>
            </a:r>
            <a:r>
              <a:rPr kumimoji="1" lang="en-US" altLang="zh-CN" sz="2000" b="1" dirty="0">
                <a:solidFill>
                  <a:srgbClr val="0A00C8"/>
                </a:solidFill>
                <a:effectLst>
                  <a:outerShdw blurRad="38100" dist="38100" dir="2700000" algn="tl">
                    <a:srgbClr val="C0C0C0"/>
                  </a:outerShdw>
                </a:effectLst>
                <a:ea typeface="幼圆" pitchFamily="49" charset="-122"/>
              </a:rPr>
              <a:t> ˊ </a:t>
            </a: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，且</a:t>
            </a:r>
            <a:r>
              <a:rPr kumimoji="1" lang="zh-CN" altLang="en-US" sz="2000" b="1" dirty="0" smtClean="0">
                <a:solidFill>
                  <a:schemeClr val="accent6"/>
                </a:solidFill>
                <a:effectLst>
                  <a:outerShdw blurRad="38100" dist="38100" dir="2700000" algn="tl">
                    <a:srgbClr val="C0C0C0"/>
                  </a:outerShdw>
                </a:effectLst>
                <a:latin typeface="+mn-lt"/>
                <a:ea typeface="幼圆" pitchFamily="49" charset="-122"/>
              </a:rPr>
              <a:t>只有一点</a:t>
            </a: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与之对应（共轭点）</a:t>
            </a:r>
            <a:endParaRPr kumimoji="1" lang="en-US" altLang="zh-CN" sz="2000" b="1" dirty="0" smtClean="0">
              <a:solidFill>
                <a:srgbClr val="0A00C8"/>
              </a:solidFill>
              <a:effectLst>
                <a:outerShdw blurRad="38100" dist="38100" dir="2700000" algn="tl">
                  <a:srgbClr val="C0C0C0"/>
                </a:outerShdw>
              </a:effectLst>
              <a:latin typeface="+mn-lt"/>
              <a:ea typeface="幼圆" pitchFamily="49" charset="-122"/>
            </a:endParaRPr>
          </a:p>
          <a:p>
            <a:pPr marL="457200" indent="-457200">
              <a:lnSpc>
                <a:spcPct val="150000"/>
              </a:lnSpc>
              <a:spcBef>
                <a:spcPct val="50000"/>
              </a:spcBef>
              <a:buFont typeface="+mj-ea"/>
              <a:buAutoNum type="circleNumDbPlain"/>
            </a:pP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物空间中每一条</a:t>
            </a:r>
            <a:r>
              <a:rPr kumimoji="1" lang="zh-CN" altLang="en-US" sz="2000" b="1" dirty="0" smtClean="0">
                <a:solidFill>
                  <a:schemeClr val="accent6"/>
                </a:solidFill>
                <a:effectLst>
                  <a:outerShdw blurRad="38100" dist="38100" dir="2700000" algn="tl">
                    <a:srgbClr val="C0C0C0"/>
                  </a:outerShdw>
                </a:effectLst>
                <a:latin typeface="+mn-lt"/>
                <a:ea typeface="幼圆" pitchFamily="49" charset="-122"/>
              </a:rPr>
              <a:t>直线</a:t>
            </a:r>
            <a:r>
              <a:rPr kumimoji="1" lang="en-US" altLang="zh-CN" sz="2000" b="1" dirty="0" smtClean="0">
                <a:solidFill>
                  <a:srgbClr val="0A00C8"/>
                </a:solidFill>
                <a:effectLst>
                  <a:outerShdw blurRad="38100" dist="38100" dir="2700000" algn="tl">
                    <a:srgbClr val="C0C0C0"/>
                  </a:outerShdw>
                </a:effectLst>
                <a:latin typeface="+mn-lt"/>
                <a:ea typeface="幼圆" pitchFamily="49" charset="-122"/>
              </a:rPr>
              <a:t>BC</a:t>
            </a:r>
            <a:r>
              <a:rPr kumimoji="1" lang="en-US" altLang="zh-CN" sz="2000" b="1" dirty="0">
                <a:solidFill>
                  <a:srgbClr val="0A00C8"/>
                </a:solidFill>
                <a:effectLst>
                  <a:outerShdw blurRad="38100" dist="38100" dir="2700000" algn="tl">
                    <a:srgbClr val="C0C0C0"/>
                  </a:outerShdw>
                </a:effectLst>
                <a:ea typeface="幼圆" pitchFamily="49" charset="-122"/>
              </a:rPr>
              <a:t> ↔</a:t>
            </a: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像空间一相应</a:t>
            </a:r>
            <a:r>
              <a:rPr kumimoji="1" lang="zh-CN" altLang="en-US" sz="2000" b="1" dirty="0" smtClean="0">
                <a:solidFill>
                  <a:schemeClr val="accent6"/>
                </a:solidFill>
                <a:effectLst>
                  <a:outerShdw blurRad="38100" dist="38100" dir="2700000" algn="tl">
                    <a:srgbClr val="C0C0C0"/>
                  </a:outerShdw>
                </a:effectLst>
                <a:latin typeface="+mn-lt"/>
                <a:ea typeface="幼圆" pitchFamily="49" charset="-122"/>
              </a:rPr>
              <a:t>直线</a:t>
            </a:r>
            <a:r>
              <a:rPr kumimoji="1" lang="en-US" altLang="zh-CN" sz="2000" b="1" dirty="0" smtClean="0">
                <a:solidFill>
                  <a:srgbClr val="0A00C8"/>
                </a:solidFill>
                <a:effectLst>
                  <a:outerShdw blurRad="38100" dist="38100" dir="2700000" algn="tl">
                    <a:srgbClr val="C0C0C0"/>
                  </a:outerShdw>
                </a:effectLst>
                <a:latin typeface="+mn-lt"/>
                <a:ea typeface="幼圆" pitchFamily="49" charset="-122"/>
              </a:rPr>
              <a:t>BˊC</a:t>
            </a:r>
            <a:r>
              <a:rPr kumimoji="1" lang="en-US" altLang="zh-CN" sz="2000" b="1" dirty="0" smtClean="0">
                <a:solidFill>
                  <a:srgbClr val="0A00C8"/>
                </a:solidFill>
                <a:effectLst>
                  <a:outerShdw blurRad="38100" dist="38100" dir="2700000" algn="tl">
                    <a:srgbClr val="C0C0C0"/>
                  </a:outerShdw>
                </a:effectLst>
                <a:ea typeface="幼圆" pitchFamily="49" charset="-122"/>
              </a:rPr>
              <a:t> ˊ </a:t>
            </a: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，且</a:t>
            </a:r>
            <a:r>
              <a:rPr kumimoji="1" lang="zh-CN" altLang="en-US" sz="2000" b="1" dirty="0" smtClean="0">
                <a:solidFill>
                  <a:schemeClr val="accent6"/>
                </a:solidFill>
                <a:effectLst>
                  <a:outerShdw blurRad="38100" dist="38100" dir="2700000" algn="tl">
                    <a:srgbClr val="C0C0C0"/>
                  </a:outerShdw>
                </a:effectLst>
                <a:latin typeface="+mn-lt"/>
                <a:ea typeface="幼圆" pitchFamily="49" charset="-122"/>
              </a:rPr>
              <a:t>只有一条</a:t>
            </a: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直线与之对应（共轭直线）</a:t>
            </a:r>
            <a:endParaRPr kumimoji="1" lang="en-US" altLang="zh-CN" sz="2000" b="1" dirty="0" smtClean="0">
              <a:solidFill>
                <a:srgbClr val="0A00C8"/>
              </a:solidFill>
              <a:effectLst>
                <a:outerShdw blurRad="38100" dist="38100" dir="2700000" algn="tl">
                  <a:srgbClr val="C0C0C0"/>
                </a:outerShdw>
              </a:effectLst>
              <a:latin typeface="+mn-lt"/>
              <a:ea typeface="幼圆" pitchFamily="49" charset="-122"/>
            </a:endParaRPr>
          </a:p>
          <a:p>
            <a:pPr marL="457200" indent="-457200">
              <a:lnSpc>
                <a:spcPct val="150000"/>
              </a:lnSpc>
              <a:spcBef>
                <a:spcPct val="50000"/>
              </a:spcBef>
              <a:buFont typeface="+mj-ea"/>
              <a:buAutoNum type="circleNumDbPlain"/>
            </a:pP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物空间中每一个</a:t>
            </a:r>
            <a:r>
              <a:rPr kumimoji="1" lang="zh-CN" altLang="en-US" sz="2000" b="1" dirty="0" smtClean="0">
                <a:solidFill>
                  <a:schemeClr val="accent6"/>
                </a:solidFill>
                <a:effectLst>
                  <a:outerShdw blurRad="38100" dist="38100" dir="2700000" algn="tl">
                    <a:srgbClr val="C0C0C0"/>
                  </a:outerShdw>
                </a:effectLst>
                <a:latin typeface="+mn-lt"/>
                <a:ea typeface="幼圆" pitchFamily="49" charset="-122"/>
              </a:rPr>
              <a:t>平面</a:t>
            </a:r>
            <a:r>
              <a:rPr kumimoji="1" lang="en-US" altLang="zh-CN" sz="2000" b="1" dirty="0" smtClean="0">
                <a:solidFill>
                  <a:srgbClr val="0A00C8"/>
                </a:solidFill>
                <a:effectLst>
                  <a:outerShdw blurRad="38100" dist="38100" dir="2700000" algn="tl">
                    <a:srgbClr val="C0C0C0"/>
                  </a:outerShdw>
                </a:effectLst>
                <a:latin typeface="+mn-lt"/>
                <a:ea typeface="幼圆" pitchFamily="49" charset="-122"/>
              </a:rPr>
              <a:t>P</a:t>
            </a:r>
            <a:r>
              <a:rPr kumimoji="1" lang="en-US" altLang="zh-CN" sz="2000" b="1" dirty="0">
                <a:solidFill>
                  <a:srgbClr val="0A00C8"/>
                </a:solidFill>
                <a:effectLst>
                  <a:outerShdw blurRad="38100" dist="38100" dir="2700000" algn="tl">
                    <a:srgbClr val="C0C0C0"/>
                  </a:outerShdw>
                </a:effectLst>
                <a:ea typeface="幼圆" pitchFamily="49" charset="-122"/>
              </a:rPr>
              <a:t> ↔</a:t>
            </a: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像空间中的一个</a:t>
            </a:r>
            <a:r>
              <a:rPr kumimoji="1" lang="zh-CN" altLang="en-US" sz="2000" b="1" dirty="0" smtClean="0">
                <a:solidFill>
                  <a:schemeClr val="accent6"/>
                </a:solidFill>
                <a:effectLst>
                  <a:outerShdw blurRad="38100" dist="38100" dir="2700000" algn="tl">
                    <a:srgbClr val="C0C0C0"/>
                  </a:outerShdw>
                </a:effectLst>
                <a:latin typeface="+mn-lt"/>
                <a:ea typeface="幼圆" pitchFamily="49" charset="-122"/>
              </a:rPr>
              <a:t>平面</a:t>
            </a:r>
            <a:r>
              <a:rPr kumimoji="1" lang="en-US" altLang="zh-CN" sz="2000" b="1" dirty="0" smtClean="0">
                <a:solidFill>
                  <a:srgbClr val="0A00C8"/>
                </a:solidFill>
                <a:effectLst>
                  <a:outerShdw blurRad="38100" dist="38100" dir="2700000" algn="tl">
                    <a:srgbClr val="C0C0C0"/>
                  </a:outerShdw>
                </a:effectLst>
                <a:latin typeface="+mn-lt"/>
                <a:ea typeface="幼圆" pitchFamily="49" charset="-122"/>
              </a:rPr>
              <a:t>P</a:t>
            </a:r>
            <a:r>
              <a:rPr kumimoji="1" lang="en-US" altLang="zh-CN" sz="2000" b="1" dirty="0">
                <a:solidFill>
                  <a:srgbClr val="0A00C8"/>
                </a:solidFill>
                <a:effectLst>
                  <a:outerShdw blurRad="38100" dist="38100" dir="2700000" algn="tl">
                    <a:srgbClr val="C0C0C0"/>
                  </a:outerShdw>
                </a:effectLst>
                <a:ea typeface="幼圆" pitchFamily="49" charset="-122"/>
              </a:rPr>
              <a:t> ˊ </a:t>
            </a: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，且</a:t>
            </a:r>
            <a:r>
              <a:rPr kumimoji="1" lang="zh-CN" altLang="en-US" sz="2000" b="1" dirty="0" smtClean="0">
                <a:solidFill>
                  <a:schemeClr val="accent6"/>
                </a:solidFill>
                <a:effectLst>
                  <a:outerShdw blurRad="38100" dist="38100" dir="2700000" algn="tl">
                    <a:srgbClr val="C0C0C0"/>
                  </a:outerShdw>
                </a:effectLst>
                <a:latin typeface="+mn-lt"/>
                <a:ea typeface="幼圆" pitchFamily="49" charset="-122"/>
              </a:rPr>
              <a:t>只有一个</a:t>
            </a: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平面与之对应（共轭面）</a:t>
            </a:r>
            <a:endParaRPr kumimoji="1" lang="en-US" altLang="zh-CN" sz="2000" b="1" dirty="0" smtClean="0">
              <a:solidFill>
                <a:srgbClr val="0A00C8"/>
              </a:solidFill>
              <a:effectLst>
                <a:outerShdw blurRad="38100" dist="38100" dir="2700000" algn="tl">
                  <a:srgbClr val="C0C0C0"/>
                </a:outerShdw>
              </a:effectLst>
              <a:latin typeface="+mn-lt"/>
              <a:ea typeface="幼圆" pitchFamily="49" charset="-122"/>
            </a:endParaRPr>
          </a:p>
          <a:p>
            <a:pPr marL="457200" indent="-457200">
              <a:lnSpc>
                <a:spcPct val="150000"/>
              </a:lnSpc>
              <a:spcBef>
                <a:spcPct val="50000"/>
              </a:spcBef>
              <a:buFont typeface="+mj-ea"/>
              <a:buAutoNum type="circleNumDbPlain"/>
            </a:pP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如果</a:t>
            </a:r>
            <a:r>
              <a:rPr kumimoji="1" lang="zh-CN" altLang="en-US" sz="2000" b="1" dirty="0">
                <a:solidFill>
                  <a:srgbClr val="0A00C8"/>
                </a:solidFill>
                <a:effectLst>
                  <a:outerShdw blurRad="38100" dist="38100" dir="2700000" algn="tl">
                    <a:srgbClr val="C0C0C0"/>
                  </a:outerShdw>
                </a:effectLst>
                <a:latin typeface="+mn-lt"/>
                <a:ea typeface="幼圆" pitchFamily="49" charset="-122"/>
              </a:rPr>
              <a:t>物空间任意一</a:t>
            </a:r>
            <a:r>
              <a:rPr kumimoji="1" lang="zh-CN" altLang="en-US" sz="2000" b="1" dirty="0">
                <a:solidFill>
                  <a:schemeClr val="accent6"/>
                </a:solidFill>
                <a:effectLst>
                  <a:outerShdw blurRad="38100" dist="38100" dir="2700000" algn="tl">
                    <a:srgbClr val="C0C0C0"/>
                  </a:outerShdw>
                </a:effectLst>
                <a:latin typeface="+mn-lt"/>
                <a:ea typeface="幼圆" pitchFamily="49" charset="-122"/>
              </a:rPr>
              <a:t>点</a:t>
            </a:r>
            <a:r>
              <a:rPr kumimoji="1" lang="zh-CN" altLang="en-US" sz="2000" b="1" dirty="0">
                <a:solidFill>
                  <a:srgbClr val="0A00C8"/>
                </a:solidFill>
                <a:effectLst>
                  <a:outerShdw blurRad="38100" dist="38100" dir="2700000" algn="tl">
                    <a:srgbClr val="C0C0C0"/>
                  </a:outerShdw>
                </a:effectLst>
                <a:latin typeface="+mn-lt"/>
                <a:ea typeface="幼圆" pitchFamily="49" charset="-122"/>
              </a:rPr>
              <a:t> </a:t>
            </a:r>
            <a:r>
              <a:rPr kumimoji="1" lang="en-US" altLang="zh-CN" sz="2000" b="1" dirty="0">
                <a:solidFill>
                  <a:srgbClr val="0A00C8"/>
                </a:solidFill>
                <a:effectLst>
                  <a:outerShdw blurRad="38100" dist="38100" dir="2700000" algn="tl">
                    <a:srgbClr val="C0C0C0"/>
                  </a:outerShdw>
                </a:effectLst>
                <a:latin typeface="+mn-lt"/>
                <a:ea typeface="幼圆" pitchFamily="49" charset="-122"/>
              </a:rPr>
              <a:t>D</a:t>
            </a:r>
            <a:r>
              <a:rPr kumimoji="1" lang="zh-CN" altLang="en-US" sz="2000" b="1" dirty="0">
                <a:solidFill>
                  <a:schemeClr val="accent6"/>
                </a:solidFill>
                <a:effectLst>
                  <a:outerShdw blurRad="38100" dist="38100" dir="2700000" algn="tl">
                    <a:srgbClr val="C0C0C0"/>
                  </a:outerShdw>
                </a:effectLst>
                <a:latin typeface="+mn-lt"/>
                <a:ea typeface="幼圆" pitchFamily="49" charset="-122"/>
              </a:rPr>
              <a:t>位于直线</a:t>
            </a:r>
            <a:r>
              <a:rPr kumimoji="1" lang="en-US" altLang="zh-CN" sz="2000" b="1" dirty="0">
                <a:solidFill>
                  <a:srgbClr val="0A00C8"/>
                </a:solidFill>
                <a:effectLst>
                  <a:outerShdw blurRad="38100" dist="38100" dir="2700000" algn="tl">
                    <a:srgbClr val="C0C0C0"/>
                  </a:outerShdw>
                </a:effectLst>
                <a:latin typeface="+mn-lt"/>
                <a:ea typeface="幼圆" pitchFamily="49" charset="-122"/>
              </a:rPr>
              <a:t>BC</a:t>
            </a:r>
            <a:r>
              <a:rPr kumimoji="1" lang="zh-CN" altLang="en-US" sz="2000" b="1" dirty="0">
                <a:solidFill>
                  <a:srgbClr val="0A00C8"/>
                </a:solidFill>
                <a:effectLst>
                  <a:outerShdw blurRad="38100" dist="38100" dir="2700000" algn="tl">
                    <a:srgbClr val="C0C0C0"/>
                  </a:outerShdw>
                </a:effectLst>
                <a:latin typeface="+mn-lt"/>
                <a:ea typeface="幼圆" pitchFamily="49" charset="-122"/>
              </a:rPr>
              <a:t>上，那么在其像空间内的</a:t>
            </a:r>
            <a:r>
              <a:rPr kumimoji="1" lang="zh-CN" altLang="en-US" sz="2000" b="1" dirty="0">
                <a:solidFill>
                  <a:schemeClr val="accent6"/>
                </a:solidFill>
                <a:effectLst>
                  <a:outerShdw blurRad="38100" dist="38100" dir="2700000" algn="tl">
                    <a:srgbClr val="C0C0C0"/>
                  </a:outerShdw>
                </a:effectLst>
                <a:latin typeface="+mn-lt"/>
                <a:ea typeface="幼圆" pitchFamily="49" charset="-122"/>
              </a:rPr>
              <a:t>共轭点</a:t>
            </a:r>
            <a:r>
              <a:rPr kumimoji="1" lang="en-US" altLang="zh-CN" sz="2000" b="1" dirty="0" smtClean="0">
                <a:solidFill>
                  <a:srgbClr val="0A00C8"/>
                </a:solidFill>
                <a:effectLst>
                  <a:outerShdw blurRad="38100" dist="38100" dir="2700000" algn="tl">
                    <a:srgbClr val="C0C0C0"/>
                  </a:outerShdw>
                </a:effectLst>
                <a:latin typeface="+mn-lt"/>
                <a:ea typeface="幼圆" pitchFamily="49" charset="-122"/>
              </a:rPr>
              <a:t>D</a:t>
            </a:r>
            <a:r>
              <a:rPr kumimoji="1" lang="en-US" altLang="zh-CN" sz="2000" b="1" dirty="0">
                <a:solidFill>
                  <a:srgbClr val="0A00C8"/>
                </a:solidFill>
                <a:effectLst>
                  <a:outerShdw blurRad="38100" dist="38100" dir="2700000" algn="tl">
                    <a:srgbClr val="C0C0C0"/>
                  </a:outerShdw>
                </a:effectLst>
                <a:ea typeface="幼圆" pitchFamily="49" charset="-122"/>
              </a:rPr>
              <a:t> ˊ</a:t>
            </a: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也</a:t>
            </a:r>
            <a:r>
              <a:rPr kumimoji="1" lang="zh-CN" altLang="en-US" sz="2000" b="1" dirty="0">
                <a:solidFill>
                  <a:srgbClr val="0A00C8"/>
                </a:solidFill>
                <a:effectLst>
                  <a:outerShdw blurRad="38100" dist="38100" dir="2700000" algn="tl">
                    <a:srgbClr val="C0C0C0"/>
                  </a:outerShdw>
                </a:effectLst>
                <a:latin typeface="+mn-lt"/>
                <a:ea typeface="幼圆" pitchFamily="49" charset="-122"/>
              </a:rPr>
              <a:t>必</a:t>
            </a:r>
            <a:r>
              <a:rPr kumimoji="1" lang="zh-CN" altLang="en-US" sz="2000" b="1" dirty="0">
                <a:solidFill>
                  <a:schemeClr val="accent6"/>
                </a:solidFill>
                <a:effectLst>
                  <a:outerShdw blurRad="38100" dist="38100" dir="2700000" algn="tl">
                    <a:srgbClr val="C0C0C0"/>
                  </a:outerShdw>
                </a:effectLst>
                <a:latin typeface="+mn-lt"/>
                <a:ea typeface="幼圆" pitchFamily="49" charset="-122"/>
              </a:rPr>
              <a:t>位于</a:t>
            </a:r>
            <a:r>
              <a:rPr kumimoji="1" lang="zh-CN" altLang="en-US" sz="2000" b="1" dirty="0">
                <a:solidFill>
                  <a:srgbClr val="0A00C8"/>
                </a:solidFill>
                <a:effectLst>
                  <a:outerShdw blurRad="38100" dist="38100" dir="2700000" algn="tl">
                    <a:srgbClr val="C0C0C0"/>
                  </a:outerShdw>
                </a:effectLst>
                <a:latin typeface="+mn-lt"/>
                <a:ea typeface="幼圆" pitchFamily="49" charset="-122"/>
              </a:rPr>
              <a:t>该直线的</a:t>
            </a:r>
            <a:r>
              <a:rPr kumimoji="1" lang="zh-CN" altLang="en-US" sz="2000" b="1" dirty="0">
                <a:solidFill>
                  <a:schemeClr val="accent6"/>
                </a:solidFill>
                <a:effectLst>
                  <a:outerShdw blurRad="38100" dist="38100" dir="2700000" algn="tl">
                    <a:srgbClr val="C0C0C0"/>
                  </a:outerShdw>
                </a:effectLst>
                <a:latin typeface="+mn-lt"/>
                <a:ea typeface="幼圆" pitchFamily="49" charset="-122"/>
              </a:rPr>
              <a:t>共轭直线</a:t>
            </a:r>
            <a:r>
              <a:rPr kumimoji="1" lang="en-US" altLang="zh-CN" sz="2000" b="1" dirty="0">
                <a:solidFill>
                  <a:srgbClr val="0A00C8"/>
                </a:solidFill>
                <a:effectLst>
                  <a:outerShdw blurRad="38100" dist="38100" dir="2700000" algn="tl">
                    <a:srgbClr val="C0C0C0"/>
                  </a:outerShdw>
                </a:effectLst>
                <a:latin typeface="+mn-lt"/>
                <a:ea typeface="幼圆" pitchFamily="49" charset="-122"/>
              </a:rPr>
              <a:t>B’C’</a:t>
            </a:r>
            <a:r>
              <a:rPr kumimoji="1" lang="zh-CN" altLang="en-US" sz="2000" b="1" dirty="0">
                <a:solidFill>
                  <a:srgbClr val="0A00C8"/>
                </a:solidFill>
                <a:effectLst>
                  <a:outerShdw blurRad="38100" dist="38100" dir="2700000" algn="tl">
                    <a:srgbClr val="C0C0C0"/>
                  </a:outerShdw>
                </a:effectLst>
                <a:latin typeface="+mn-lt"/>
                <a:ea typeface="幼圆" pitchFamily="49" charset="-122"/>
              </a:rPr>
              <a:t>上</a:t>
            </a:r>
            <a:r>
              <a:rPr kumimoji="1" lang="zh-CN" altLang="en-US" sz="2000" b="1" dirty="0" smtClean="0">
                <a:solidFill>
                  <a:srgbClr val="0A00C8"/>
                </a:solidFill>
                <a:effectLst>
                  <a:outerShdw blurRad="38100" dist="38100" dir="2700000" algn="tl">
                    <a:srgbClr val="C0C0C0"/>
                  </a:outerShdw>
                </a:effectLst>
                <a:latin typeface="+mn-lt"/>
                <a:ea typeface="幼圆" pitchFamily="49" charset="-122"/>
              </a:rPr>
              <a:t>。</a:t>
            </a:r>
            <a:endParaRPr kumimoji="1" lang="zh-CN" altLang="en-US" sz="2000" b="1" dirty="0">
              <a:solidFill>
                <a:srgbClr val="0A00C8"/>
              </a:solidFill>
              <a:effectLst>
                <a:outerShdw blurRad="38100" dist="38100" dir="2700000" algn="tl">
                  <a:srgbClr val="C0C0C0"/>
                </a:outerShdw>
              </a:effectLst>
              <a:latin typeface="+mn-lt"/>
              <a:ea typeface="幼圆" pitchFamily="49" charset="-122"/>
            </a:endParaRPr>
          </a:p>
        </p:txBody>
      </p:sp>
    </p:spTree>
    <p:extLst>
      <p:ext uri="{BB962C8B-B14F-4D97-AF65-F5344CB8AC3E}">
        <p14:creationId xmlns:p14="http://schemas.microsoft.com/office/powerpoint/2010/main" val="1655379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405115" y="537962"/>
            <a:ext cx="8748713"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pPr>
              <a:lnSpc>
                <a:spcPct val="125000"/>
              </a:lnSpc>
            </a:pPr>
            <a:r>
              <a:rPr lang="zh-CN" altLang="en-US" sz="3200" dirty="0" smtClean="0">
                <a:latin typeface="幼圆" pitchFamily="49" charset="-122"/>
                <a:ea typeface="幼圆" pitchFamily="49" charset="-122"/>
              </a:rPr>
              <a:t>三、推广</a:t>
            </a:r>
            <a:endParaRPr lang="en-US" altLang="zh-CN" sz="3200" dirty="0">
              <a:latin typeface="幼圆" pitchFamily="49" charset="-122"/>
              <a:ea typeface="幼圆" pitchFamily="49" charset="-122"/>
            </a:endParaRPr>
          </a:p>
        </p:txBody>
      </p:sp>
      <p:sp>
        <p:nvSpPr>
          <p:cNvPr id="8" name="Text Box 3"/>
          <p:cNvSpPr txBox="1">
            <a:spLocks noChangeArrowheads="1"/>
          </p:cNvSpPr>
          <p:nvPr/>
        </p:nvSpPr>
        <p:spPr bwMode="auto">
          <a:xfrm>
            <a:off x="533400" y="6279976"/>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2400">
              <a:latin typeface="Times New Roman" pitchFamily="18" charset="0"/>
            </a:endParaRPr>
          </a:p>
        </p:txBody>
      </p:sp>
      <p:sp>
        <p:nvSpPr>
          <p:cNvPr id="10" name="Text Box 4"/>
          <p:cNvSpPr txBox="1">
            <a:spLocks noChangeArrowheads="1"/>
          </p:cNvSpPr>
          <p:nvPr/>
        </p:nvSpPr>
        <p:spPr bwMode="auto">
          <a:xfrm>
            <a:off x="201385" y="1375249"/>
            <a:ext cx="4684490" cy="1551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0000"/>
                </a:solidFill>
                <a:latin typeface="Arial" charset="0"/>
                <a:ea typeface="黑体" pitchFamily="49" charset="-122"/>
              </a:defRPr>
            </a:lvl1pPr>
            <a:lvl2pPr marL="742950" indent="-285750">
              <a:defRPr sz="3200">
                <a:solidFill>
                  <a:srgbClr val="FF0000"/>
                </a:solidFill>
                <a:latin typeface="Arial" charset="0"/>
                <a:ea typeface="黑体" pitchFamily="49" charset="-122"/>
              </a:defRPr>
            </a:lvl2pPr>
            <a:lvl3pPr marL="1143000" indent="-228600">
              <a:defRPr sz="3200">
                <a:solidFill>
                  <a:srgbClr val="FF0000"/>
                </a:solidFill>
                <a:latin typeface="Arial" charset="0"/>
                <a:ea typeface="黑体" pitchFamily="49" charset="-122"/>
              </a:defRPr>
            </a:lvl3pPr>
            <a:lvl4pPr marL="1600200" indent="-228600">
              <a:defRPr sz="3200">
                <a:solidFill>
                  <a:srgbClr val="FF0000"/>
                </a:solidFill>
                <a:latin typeface="Arial" charset="0"/>
                <a:ea typeface="黑体" pitchFamily="49" charset="-122"/>
              </a:defRPr>
            </a:lvl4pPr>
            <a:lvl5pPr marL="2057400" indent="-228600">
              <a:defRPr sz="3200">
                <a:solidFill>
                  <a:srgbClr val="FF0000"/>
                </a:solidFill>
                <a:latin typeface="Arial" charset="0"/>
                <a:ea typeface="黑体" pitchFamily="49" charset="-122"/>
              </a:defRPr>
            </a:lvl5pPr>
            <a:lvl6pPr marL="2514600" indent="-228600" fontAlgn="base">
              <a:spcBef>
                <a:spcPct val="0"/>
              </a:spcBef>
              <a:spcAft>
                <a:spcPct val="0"/>
              </a:spcAft>
              <a:defRPr sz="3200">
                <a:solidFill>
                  <a:srgbClr val="FF0000"/>
                </a:solidFill>
                <a:latin typeface="Arial" charset="0"/>
                <a:ea typeface="黑体" pitchFamily="49" charset="-122"/>
              </a:defRPr>
            </a:lvl6pPr>
            <a:lvl7pPr marL="2971800" indent="-228600" fontAlgn="base">
              <a:spcBef>
                <a:spcPct val="0"/>
              </a:spcBef>
              <a:spcAft>
                <a:spcPct val="0"/>
              </a:spcAft>
              <a:defRPr sz="3200">
                <a:solidFill>
                  <a:srgbClr val="FF0000"/>
                </a:solidFill>
                <a:latin typeface="Arial" charset="0"/>
                <a:ea typeface="黑体" pitchFamily="49" charset="-122"/>
              </a:defRPr>
            </a:lvl7pPr>
            <a:lvl8pPr marL="3429000" indent="-228600" fontAlgn="base">
              <a:spcBef>
                <a:spcPct val="0"/>
              </a:spcBef>
              <a:spcAft>
                <a:spcPct val="0"/>
              </a:spcAft>
              <a:defRPr sz="3200">
                <a:solidFill>
                  <a:srgbClr val="FF0000"/>
                </a:solidFill>
                <a:latin typeface="Arial" charset="0"/>
                <a:ea typeface="黑体" pitchFamily="49" charset="-122"/>
              </a:defRPr>
            </a:lvl8pPr>
            <a:lvl9pPr marL="3886200" indent="-228600" fontAlgn="base">
              <a:spcBef>
                <a:spcPct val="0"/>
              </a:spcBef>
              <a:spcAft>
                <a:spcPct val="0"/>
              </a:spcAft>
              <a:defRPr sz="3200">
                <a:solidFill>
                  <a:srgbClr val="FF0000"/>
                </a:solidFill>
                <a:latin typeface="Arial" charset="0"/>
                <a:ea typeface="黑体" pitchFamily="49" charset="-122"/>
              </a:defRPr>
            </a:lvl9pPr>
          </a:lstStyle>
          <a:p>
            <a:pPr marL="533400" indent="-533400">
              <a:lnSpc>
                <a:spcPct val="150000"/>
              </a:lnSpc>
              <a:spcBef>
                <a:spcPct val="50000"/>
              </a:spcBef>
              <a:buFont typeface="Wingdings" pitchFamily="2" charset="2"/>
              <a:buChar char="Ø"/>
            </a:pPr>
            <a:r>
              <a:rPr kumimoji="1" lang="zh-CN" altLang="en-US" sz="2200" b="1" dirty="0" smtClean="0">
                <a:solidFill>
                  <a:srgbClr val="0A00C8"/>
                </a:solidFill>
                <a:effectLst>
                  <a:outerShdw blurRad="38100" dist="38100" dir="2700000" algn="tl">
                    <a:srgbClr val="C0C0C0"/>
                  </a:outerShdw>
                </a:effectLst>
                <a:latin typeface="幼圆" pitchFamily="49" charset="-122"/>
                <a:ea typeface="幼圆" pitchFamily="49" charset="-122"/>
              </a:rPr>
              <a:t>由</a:t>
            </a:r>
            <a:r>
              <a:rPr kumimoji="1" lang="en-US" altLang="zh-CN" sz="2200" b="1" dirty="0" smtClean="0">
                <a:solidFill>
                  <a:srgbClr val="0A00C8"/>
                </a:solidFill>
                <a:effectLst>
                  <a:outerShdw blurRad="38100" dist="38100" dir="2700000" algn="tl">
                    <a:srgbClr val="C0C0C0"/>
                  </a:outerShdw>
                </a:effectLst>
                <a:latin typeface="幼圆" pitchFamily="49" charset="-122"/>
                <a:ea typeface="幼圆" pitchFamily="49" charset="-122"/>
              </a:rPr>
              <a:t>④</a:t>
            </a:r>
            <a:r>
              <a:rPr kumimoji="1" lang="zh-CN" altLang="en-US" sz="2200" b="1" dirty="0" smtClean="0">
                <a:solidFill>
                  <a:srgbClr val="0A00C8"/>
                </a:solidFill>
                <a:effectLst>
                  <a:outerShdw blurRad="38100" dist="38100" dir="2700000" algn="tl">
                    <a:srgbClr val="C0C0C0"/>
                  </a:outerShdw>
                </a:effectLst>
                <a:latin typeface="幼圆" pitchFamily="49" charset="-122"/>
                <a:ea typeface="幼圆" pitchFamily="49" charset="-122"/>
              </a:rPr>
              <a:t>推出</a:t>
            </a:r>
            <a:r>
              <a:rPr kumimoji="1" lang="zh-CN" altLang="en-US" sz="2200" b="1" dirty="0">
                <a:solidFill>
                  <a:srgbClr val="0A00C8"/>
                </a:solidFill>
                <a:effectLst>
                  <a:outerShdw blurRad="38100" dist="38100" dir="2700000" algn="tl">
                    <a:srgbClr val="C0C0C0"/>
                  </a:outerShdw>
                </a:effectLst>
                <a:latin typeface="幼圆" pitchFamily="49" charset="-122"/>
                <a:ea typeface="幼圆" pitchFamily="49" charset="-122"/>
              </a:rPr>
              <a:t>：物空间的任意一个同心光束必对应于像空间中另一共轭的同心光束</a:t>
            </a:r>
            <a:r>
              <a:rPr kumimoji="1" lang="zh-CN" altLang="en-US" sz="2200" b="1" dirty="0" smtClean="0">
                <a:solidFill>
                  <a:srgbClr val="0A00C8"/>
                </a:solidFill>
                <a:effectLst>
                  <a:outerShdw blurRad="38100" dist="38100" dir="2700000" algn="tl">
                    <a:srgbClr val="C0C0C0"/>
                  </a:outerShdw>
                </a:effectLst>
                <a:latin typeface="幼圆" pitchFamily="49" charset="-122"/>
                <a:ea typeface="幼圆" pitchFamily="49" charset="-122"/>
              </a:rPr>
              <a:t>。</a:t>
            </a:r>
            <a:endParaRPr lang="en-US" altLang="zh-CN" sz="2200" b="1" dirty="0" smtClean="0">
              <a:solidFill>
                <a:srgbClr val="008000"/>
              </a:solidFill>
              <a:effectLst>
                <a:outerShdw blurRad="38100" dist="38100" dir="2700000" algn="tl">
                  <a:srgbClr val="C0C0C0"/>
                </a:outerShdw>
              </a:effectLst>
              <a:latin typeface="+mn-lt"/>
              <a:ea typeface="幼圆"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17390242"/>
              </p:ext>
            </p:extLst>
          </p:nvPr>
        </p:nvGraphicFramePr>
        <p:xfrm>
          <a:off x="4885875" y="1520788"/>
          <a:ext cx="4202838" cy="2239350"/>
        </p:xfrm>
        <a:graphic>
          <a:graphicData uri="http://schemas.openxmlformats.org/presentationml/2006/ole">
            <mc:AlternateContent xmlns:mc="http://schemas.openxmlformats.org/markup-compatibility/2006">
              <mc:Choice xmlns:v="urn:schemas-microsoft-com:vml" Requires="v">
                <p:oleObj spid="_x0000_s162847" name="位图图像" r:id="rId3" imgW="4933333" imgH="2629267" progId="PBrush">
                  <p:embed/>
                </p:oleObj>
              </mc:Choice>
              <mc:Fallback>
                <p:oleObj name="位图图像" r:id="rId3" imgW="4933333" imgH="262926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5875" y="1520788"/>
                        <a:ext cx="4202838" cy="2239350"/>
                      </a:xfrm>
                      <a:prstGeom prst="rect">
                        <a:avLst/>
                      </a:prstGeom>
                      <a:noFill/>
                      <a:ln>
                        <a:solidFill>
                          <a:srgbClr val="C00000"/>
                        </a:solidFill>
                      </a:ln>
                    </p:spPr>
                  </p:pic>
                </p:oleObj>
              </mc:Fallback>
            </mc:AlternateContent>
          </a:graphicData>
        </a:graphic>
      </p:graphicFrame>
      <p:sp>
        <p:nvSpPr>
          <p:cNvPr id="6" name="椭圆 5"/>
          <p:cNvSpPr/>
          <p:nvPr/>
        </p:nvSpPr>
        <p:spPr>
          <a:xfrm>
            <a:off x="5664008" y="1916832"/>
            <a:ext cx="45719"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162685" y="2744924"/>
            <a:ext cx="45719"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05115" y="5039640"/>
            <a:ext cx="8595377" cy="1446550"/>
          </a:xfrm>
          <a:prstGeom prst="rect">
            <a:avLst/>
          </a:prstGeom>
        </p:spPr>
        <p:txBody>
          <a:bodyPr wrap="square">
            <a:spAutoFit/>
          </a:bodyPr>
          <a:lstStyle/>
          <a:p>
            <a:pPr>
              <a:spcBef>
                <a:spcPct val="100000"/>
              </a:spcBef>
              <a:buFontTx/>
              <a:buNone/>
            </a:pPr>
            <a:r>
              <a:rPr kumimoji="1" lang="zh-CN" altLang="en-US" sz="2200" b="1" dirty="0" smtClean="0">
                <a:solidFill>
                  <a:schemeClr val="accent6"/>
                </a:solidFill>
                <a:effectLst>
                  <a:outerShdw blurRad="38100" dist="38100" dir="2700000" algn="tl">
                    <a:srgbClr val="C0C0C0"/>
                  </a:outerShdw>
                </a:effectLst>
                <a:latin typeface="幼圆" pitchFamily="49" charset="-122"/>
                <a:ea typeface="幼圆" pitchFamily="49" charset="-122"/>
              </a:rPr>
              <a:t>理想</a:t>
            </a:r>
            <a:r>
              <a:rPr kumimoji="1" lang="zh-CN" altLang="en-US" sz="2200" b="1" dirty="0">
                <a:solidFill>
                  <a:schemeClr val="accent6"/>
                </a:solidFill>
                <a:effectLst>
                  <a:outerShdw blurRad="38100" dist="38100" dir="2700000" algn="tl">
                    <a:srgbClr val="C0C0C0"/>
                  </a:outerShdw>
                </a:effectLst>
                <a:latin typeface="幼圆" pitchFamily="49" charset="-122"/>
                <a:ea typeface="幼圆" pitchFamily="49" charset="-122"/>
              </a:rPr>
              <a:t>光组理论是</a:t>
            </a:r>
            <a:r>
              <a:rPr kumimoji="1" lang="en-US" altLang="zh-CN" sz="2200" b="1" dirty="0">
                <a:solidFill>
                  <a:schemeClr val="accent6"/>
                </a:solidFill>
                <a:effectLst>
                  <a:outerShdw blurRad="38100" dist="38100" dir="2700000" algn="tl">
                    <a:srgbClr val="C0C0C0"/>
                  </a:outerShdw>
                </a:effectLst>
                <a:latin typeface="幼圆" pitchFamily="49" charset="-122"/>
                <a:ea typeface="幼圆" pitchFamily="49" charset="-122"/>
              </a:rPr>
              <a:t>1841</a:t>
            </a:r>
            <a:r>
              <a:rPr kumimoji="1" lang="zh-CN" altLang="en-US" sz="2200" b="1" dirty="0">
                <a:solidFill>
                  <a:schemeClr val="accent6"/>
                </a:solidFill>
                <a:effectLst>
                  <a:outerShdw blurRad="38100" dist="38100" dir="2700000" algn="tl">
                    <a:srgbClr val="C0C0C0"/>
                  </a:outerShdw>
                </a:effectLst>
                <a:latin typeface="幼圆" pitchFamily="49" charset="-122"/>
                <a:ea typeface="幼圆" pitchFamily="49" charset="-122"/>
              </a:rPr>
              <a:t>年高斯提出建立的，所以理想光组理论又称为</a:t>
            </a:r>
            <a:r>
              <a:rPr kumimoji="1" lang="zh-CN" altLang="en-US" sz="2200" b="1" dirty="0">
                <a:solidFill>
                  <a:schemeClr val="tx2"/>
                </a:solidFill>
                <a:effectLst>
                  <a:outerShdw blurRad="38100" dist="38100" dir="2700000" algn="tl">
                    <a:srgbClr val="C0C0C0"/>
                  </a:outerShdw>
                </a:effectLst>
                <a:latin typeface="幼圆" pitchFamily="49" charset="-122"/>
                <a:ea typeface="幼圆" pitchFamily="49" charset="-122"/>
              </a:rPr>
              <a:t>高斯光学</a:t>
            </a:r>
            <a:r>
              <a:rPr kumimoji="1" lang="zh-CN" altLang="en-US" sz="2200" b="1" dirty="0">
                <a:solidFill>
                  <a:srgbClr val="0A00C8"/>
                </a:solidFill>
                <a:effectLst>
                  <a:outerShdw blurRad="38100" dist="38100" dir="2700000" algn="tl">
                    <a:srgbClr val="C0C0C0"/>
                  </a:outerShdw>
                </a:effectLst>
                <a:latin typeface="幼圆" pitchFamily="49" charset="-122"/>
                <a:ea typeface="幼圆" pitchFamily="49" charset="-122"/>
              </a:rPr>
              <a:t>。</a:t>
            </a:r>
          </a:p>
          <a:p>
            <a:pPr>
              <a:spcBef>
                <a:spcPct val="100000"/>
              </a:spcBef>
              <a:buFontTx/>
              <a:buNone/>
            </a:pPr>
            <a:r>
              <a:rPr kumimoji="1" lang="zh-CN" altLang="en-US" sz="2200" b="1" dirty="0" smtClean="0">
                <a:solidFill>
                  <a:srgbClr val="0A00C8"/>
                </a:solidFill>
                <a:effectLst>
                  <a:outerShdw blurRad="38100" dist="38100" dir="2700000" algn="tl">
                    <a:srgbClr val="C0C0C0"/>
                  </a:outerShdw>
                </a:effectLst>
                <a:latin typeface="幼圆" pitchFamily="49" charset="-122"/>
                <a:ea typeface="幼圆" pitchFamily="49" charset="-122"/>
              </a:rPr>
              <a:t>符合</a:t>
            </a:r>
            <a:r>
              <a:rPr kumimoji="1" lang="zh-CN" altLang="en-US" sz="2200" b="1" dirty="0">
                <a:solidFill>
                  <a:srgbClr val="0A00C8"/>
                </a:solidFill>
                <a:effectLst>
                  <a:outerShdw blurRad="38100" dist="38100" dir="2700000" algn="tl">
                    <a:srgbClr val="C0C0C0"/>
                  </a:outerShdw>
                </a:effectLst>
                <a:latin typeface="幼圆" pitchFamily="49" charset="-122"/>
                <a:ea typeface="幼圆" pitchFamily="49" charset="-122"/>
              </a:rPr>
              <a:t>共线成像理论的像成</a:t>
            </a:r>
            <a:r>
              <a:rPr kumimoji="1" lang="zh-CN" altLang="en-US" sz="2200" b="1" dirty="0">
                <a:solidFill>
                  <a:schemeClr val="tx2"/>
                </a:solidFill>
                <a:effectLst>
                  <a:outerShdw blurRad="38100" dist="38100" dir="2700000" algn="tl">
                    <a:srgbClr val="C0C0C0"/>
                  </a:outerShdw>
                </a:effectLst>
                <a:latin typeface="幼圆" pitchFamily="49" charset="-122"/>
                <a:ea typeface="幼圆" pitchFamily="49" charset="-122"/>
              </a:rPr>
              <a:t>高斯像</a:t>
            </a:r>
            <a:r>
              <a:rPr kumimoji="1" lang="zh-CN" altLang="en-US" sz="2200" b="1" dirty="0">
                <a:solidFill>
                  <a:srgbClr val="0A00C8"/>
                </a:solidFill>
                <a:effectLst>
                  <a:outerShdw blurRad="38100" dist="38100" dir="2700000" algn="tl">
                    <a:srgbClr val="C0C0C0"/>
                  </a:outerShdw>
                </a:effectLst>
                <a:latin typeface="幼圆" pitchFamily="49" charset="-122"/>
                <a:ea typeface="幼圆" pitchFamily="49" charset="-122"/>
              </a:rPr>
              <a:t>（</a:t>
            </a:r>
            <a:r>
              <a:rPr kumimoji="1" lang="zh-CN" altLang="en-US" sz="2200" b="1" dirty="0">
                <a:solidFill>
                  <a:schemeClr val="tx2"/>
                </a:solidFill>
                <a:effectLst>
                  <a:outerShdw blurRad="38100" dist="38100" dir="2700000" algn="tl">
                    <a:srgbClr val="C0C0C0"/>
                  </a:outerShdw>
                </a:effectLst>
                <a:latin typeface="幼圆" pitchFamily="49" charset="-122"/>
                <a:ea typeface="幼圆" pitchFamily="49" charset="-122"/>
              </a:rPr>
              <a:t>完善像</a:t>
            </a:r>
            <a:r>
              <a:rPr kumimoji="1" lang="zh-CN" altLang="en-US" sz="2200" b="1" dirty="0">
                <a:solidFill>
                  <a:srgbClr val="0A00C8"/>
                </a:solidFill>
                <a:effectLst>
                  <a:outerShdw blurRad="38100" dist="38100" dir="2700000" algn="tl">
                    <a:srgbClr val="C0C0C0"/>
                  </a:outerShdw>
                </a:effectLst>
                <a:latin typeface="幼圆" pitchFamily="49" charset="-122"/>
                <a:ea typeface="幼圆" pitchFamily="49" charset="-122"/>
              </a:rPr>
              <a:t>）。</a:t>
            </a:r>
          </a:p>
        </p:txBody>
      </p:sp>
      <p:sp>
        <p:nvSpPr>
          <p:cNvPr id="7" name="矩形 6"/>
          <p:cNvSpPr/>
          <p:nvPr/>
        </p:nvSpPr>
        <p:spPr>
          <a:xfrm>
            <a:off x="257630" y="2442951"/>
            <a:ext cx="8598846" cy="2462213"/>
          </a:xfrm>
          <a:prstGeom prst="rect">
            <a:avLst/>
          </a:prstGeom>
        </p:spPr>
        <p:txBody>
          <a:bodyPr wrap="square">
            <a:spAutoFit/>
          </a:bodyPr>
          <a:lstStyle/>
          <a:p>
            <a:pPr marL="533400" indent="-533400">
              <a:lnSpc>
                <a:spcPct val="150000"/>
              </a:lnSpc>
              <a:spcBef>
                <a:spcPct val="50000"/>
              </a:spcBef>
              <a:buFont typeface="Wingdings" pitchFamily="2" charset="2"/>
              <a:buChar char="Ø"/>
            </a:pPr>
            <a:endParaRPr kumimoji="1" lang="zh-CN" altLang="en-US" sz="2200" b="1" dirty="0">
              <a:solidFill>
                <a:srgbClr val="0A00C8"/>
              </a:solidFill>
              <a:effectLst>
                <a:outerShdw blurRad="38100" dist="38100" dir="2700000" algn="tl">
                  <a:srgbClr val="C0C0C0"/>
                </a:outerShdw>
              </a:effectLst>
              <a:latin typeface="幼圆" pitchFamily="49" charset="-122"/>
              <a:ea typeface="幼圆" pitchFamily="49" charset="-122"/>
            </a:endParaRPr>
          </a:p>
          <a:p>
            <a:pPr marL="533400" indent="-533400">
              <a:lnSpc>
                <a:spcPct val="150000"/>
              </a:lnSpc>
              <a:spcBef>
                <a:spcPct val="50000"/>
              </a:spcBef>
              <a:buFont typeface="Wingdings" pitchFamily="2" charset="2"/>
              <a:buChar char="Ø"/>
            </a:pPr>
            <a:r>
              <a:rPr lang="zh-CN" altLang="en-US" sz="2200" b="1" dirty="0" smtClean="0">
                <a:solidFill>
                  <a:srgbClr val="008000"/>
                </a:solidFill>
                <a:effectLst>
                  <a:outerShdw blurRad="38100" dist="38100" dir="2700000" algn="tl">
                    <a:srgbClr val="C0C0C0"/>
                  </a:outerShdw>
                </a:effectLst>
                <a:ea typeface="幼圆" pitchFamily="49" charset="-122"/>
              </a:rPr>
              <a:t>共线</a:t>
            </a:r>
            <a:r>
              <a:rPr lang="zh-CN" altLang="en-US" sz="2200" b="1" dirty="0">
                <a:solidFill>
                  <a:srgbClr val="008000"/>
                </a:solidFill>
                <a:effectLst>
                  <a:outerShdw blurRad="38100" dist="38100" dir="2700000" algn="tl">
                    <a:srgbClr val="C0C0C0"/>
                  </a:outerShdw>
                </a:effectLst>
                <a:ea typeface="幼圆" pitchFamily="49" charset="-122"/>
              </a:rPr>
              <a:t>成像理论：</a:t>
            </a:r>
            <a:endParaRPr lang="en-US" altLang="zh-CN" sz="2200" b="1" dirty="0">
              <a:solidFill>
                <a:srgbClr val="008000"/>
              </a:solidFill>
              <a:effectLst>
                <a:outerShdw blurRad="38100" dist="38100" dir="2700000" algn="tl">
                  <a:srgbClr val="C0C0C0"/>
                </a:outerShdw>
              </a:effectLst>
              <a:ea typeface="幼圆" pitchFamily="49" charset="-122"/>
            </a:endParaRPr>
          </a:p>
          <a:p>
            <a:pPr>
              <a:lnSpc>
                <a:spcPct val="150000"/>
              </a:lnSpc>
              <a:spcBef>
                <a:spcPct val="50000"/>
              </a:spcBef>
            </a:pPr>
            <a:r>
              <a:rPr kumimoji="1" lang="zh-CN" altLang="en-US" sz="2200" b="1" dirty="0" smtClean="0">
                <a:solidFill>
                  <a:srgbClr val="0A00C8"/>
                </a:solidFill>
                <a:effectLst>
                  <a:outerShdw blurRad="38100" dist="38100" dir="2700000" algn="tl">
                    <a:srgbClr val="C0C0C0"/>
                  </a:outerShdw>
                </a:effectLst>
                <a:latin typeface="幼圆" pitchFamily="49" charset="-122"/>
                <a:ea typeface="幼圆" pitchFamily="49" charset="-122"/>
              </a:rPr>
              <a:t>  理想</a:t>
            </a:r>
            <a:r>
              <a:rPr kumimoji="1" lang="zh-CN" altLang="en-US" sz="2200" b="1" dirty="0">
                <a:solidFill>
                  <a:srgbClr val="0A00C8"/>
                </a:solidFill>
                <a:effectLst>
                  <a:outerShdw blurRad="38100" dist="38100" dir="2700000" algn="tl">
                    <a:srgbClr val="C0C0C0"/>
                  </a:outerShdw>
                </a:effectLst>
                <a:latin typeface="幼圆" pitchFamily="49" charset="-122"/>
                <a:ea typeface="幼圆" pitchFamily="49" charset="-122"/>
              </a:rPr>
              <a:t>光组的成像可以通过一定的几何关系来确定，这种几何</a:t>
            </a:r>
            <a:r>
              <a:rPr kumimoji="1" lang="zh-CN" altLang="en-US" sz="2200" b="1" dirty="0" smtClean="0">
                <a:solidFill>
                  <a:srgbClr val="0A00C8"/>
                </a:solidFill>
                <a:effectLst>
                  <a:outerShdw blurRad="38100" dist="38100" dir="2700000" algn="tl">
                    <a:srgbClr val="C0C0C0"/>
                  </a:outerShdw>
                </a:effectLst>
                <a:latin typeface="幼圆" pitchFamily="49" charset="-122"/>
                <a:ea typeface="幼圆" pitchFamily="49" charset="-122"/>
              </a:rPr>
              <a:t>关系（</a:t>
            </a:r>
            <a:r>
              <a:rPr kumimoji="1" lang="zh-CN" altLang="en-US" sz="2200" b="1" dirty="0">
                <a:solidFill>
                  <a:srgbClr val="0A00C8"/>
                </a:solidFill>
                <a:effectLst>
                  <a:outerShdw blurRad="38100" dist="38100" dir="2700000" algn="tl">
                    <a:srgbClr val="C0C0C0"/>
                  </a:outerShdw>
                </a:effectLst>
                <a:latin typeface="幼圆" pitchFamily="49" charset="-122"/>
                <a:ea typeface="幼圆" pitchFamily="49" charset="-122"/>
              </a:rPr>
              <a:t>点对点、线对线、平面对平面的成像变换）叫共线成像理论。</a:t>
            </a:r>
          </a:p>
        </p:txBody>
      </p:sp>
    </p:spTree>
    <p:extLst>
      <p:ext uri="{BB962C8B-B14F-4D97-AF65-F5344CB8AC3E}">
        <p14:creationId xmlns:p14="http://schemas.microsoft.com/office/powerpoint/2010/main" val="125386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405115" y="537962"/>
            <a:ext cx="8748713"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pPr>
              <a:lnSpc>
                <a:spcPct val="125000"/>
              </a:lnSpc>
            </a:pPr>
            <a:r>
              <a:rPr lang="zh-CN" altLang="en-US" sz="3200" dirty="0" smtClean="0">
                <a:latin typeface="幼圆" pitchFamily="49" charset="-122"/>
                <a:ea typeface="幼圆" pitchFamily="49" charset="-122"/>
              </a:rPr>
              <a:t>四、讨论</a:t>
            </a:r>
            <a:endParaRPr lang="en-US" altLang="zh-CN" sz="3200" dirty="0">
              <a:latin typeface="幼圆" pitchFamily="49" charset="-122"/>
              <a:ea typeface="幼圆" pitchFamily="49" charset="-122"/>
            </a:endParaRPr>
          </a:p>
        </p:txBody>
      </p:sp>
      <p:sp>
        <p:nvSpPr>
          <p:cNvPr id="8" name="Text Box 3"/>
          <p:cNvSpPr txBox="1">
            <a:spLocks noChangeArrowheads="1"/>
          </p:cNvSpPr>
          <p:nvPr/>
        </p:nvSpPr>
        <p:spPr bwMode="auto">
          <a:xfrm>
            <a:off x="533400" y="6279976"/>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2400">
              <a:latin typeface="Times New Roman" pitchFamily="18" charset="0"/>
            </a:endParaRPr>
          </a:p>
        </p:txBody>
      </p:sp>
      <p:sp>
        <p:nvSpPr>
          <p:cNvPr id="10" name="Text Box 4"/>
          <p:cNvSpPr txBox="1">
            <a:spLocks noChangeArrowheads="1"/>
          </p:cNvSpPr>
          <p:nvPr/>
        </p:nvSpPr>
        <p:spPr bwMode="auto">
          <a:xfrm>
            <a:off x="405115" y="1241224"/>
            <a:ext cx="8379353"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0000"/>
                </a:solidFill>
                <a:latin typeface="Arial" charset="0"/>
                <a:ea typeface="黑体" pitchFamily="49" charset="-122"/>
              </a:defRPr>
            </a:lvl1pPr>
            <a:lvl2pPr marL="742950" indent="-285750">
              <a:defRPr sz="3200">
                <a:solidFill>
                  <a:srgbClr val="FF0000"/>
                </a:solidFill>
                <a:latin typeface="Arial" charset="0"/>
                <a:ea typeface="黑体" pitchFamily="49" charset="-122"/>
              </a:defRPr>
            </a:lvl2pPr>
            <a:lvl3pPr marL="1143000" indent="-228600">
              <a:defRPr sz="3200">
                <a:solidFill>
                  <a:srgbClr val="FF0000"/>
                </a:solidFill>
                <a:latin typeface="Arial" charset="0"/>
                <a:ea typeface="黑体" pitchFamily="49" charset="-122"/>
              </a:defRPr>
            </a:lvl3pPr>
            <a:lvl4pPr marL="1600200" indent="-228600">
              <a:defRPr sz="3200">
                <a:solidFill>
                  <a:srgbClr val="FF0000"/>
                </a:solidFill>
                <a:latin typeface="Arial" charset="0"/>
                <a:ea typeface="黑体" pitchFamily="49" charset="-122"/>
              </a:defRPr>
            </a:lvl4pPr>
            <a:lvl5pPr marL="2057400" indent="-228600">
              <a:defRPr sz="3200">
                <a:solidFill>
                  <a:srgbClr val="FF0000"/>
                </a:solidFill>
                <a:latin typeface="Arial" charset="0"/>
                <a:ea typeface="黑体" pitchFamily="49" charset="-122"/>
              </a:defRPr>
            </a:lvl5pPr>
            <a:lvl6pPr marL="2514600" indent="-228600" fontAlgn="base">
              <a:spcBef>
                <a:spcPct val="0"/>
              </a:spcBef>
              <a:spcAft>
                <a:spcPct val="0"/>
              </a:spcAft>
              <a:defRPr sz="3200">
                <a:solidFill>
                  <a:srgbClr val="FF0000"/>
                </a:solidFill>
                <a:latin typeface="Arial" charset="0"/>
                <a:ea typeface="黑体" pitchFamily="49" charset="-122"/>
              </a:defRPr>
            </a:lvl6pPr>
            <a:lvl7pPr marL="2971800" indent="-228600" fontAlgn="base">
              <a:spcBef>
                <a:spcPct val="0"/>
              </a:spcBef>
              <a:spcAft>
                <a:spcPct val="0"/>
              </a:spcAft>
              <a:defRPr sz="3200">
                <a:solidFill>
                  <a:srgbClr val="FF0000"/>
                </a:solidFill>
                <a:latin typeface="Arial" charset="0"/>
                <a:ea typeface="黑体" pitchFamily="49" charset="-122"/>
              </a:defRPr>
            </a:lvl7pPr>
            <a:lvl8pPr marL="3429000" indent="-228600" fontAlgn="base">
              <a:spcBef>
                <a:spcPct val="0"/>
              </a:spcBef>
              <a:spcAft>
                <a:spcPct val="0"/>
              </a:spcAft>
              <a:defRPr sz="3200">
                <a:solidFill>
                  <a:srgbClr val="FF0000"/>
                </a:solidFill>
                <a:latin typeface="Arial" charset="0"/>
                <a:ea typeface="黑体" pitchFamily="49" charset="-122"/>
              </a:defRPr>
            </a:lvl8pPr>
            <a:lvl9pPr marL="3886200" indent="-228600" fontAlgn="base">
              <a:spcBef>
                <a:spcPct val="0"/>
              </a:spcBef>
              <a:spcAft>
                <a:spcPct val="0"/>
              </a:spcAft>
              <a:defRPr sz="3200">
                <a:solidFill>
                  <a:srgbClr val="FF0000"/>
                </a:solidFill>
                <a:latin typeface="Arial" charset="0"/>
                <a:ea typeface="黑体" pitchFamily="49" charset="-122"/>
              </a:defRPr>
            </a:lvl9pPr>
          </a:lstStyle>
          <a:p>
            <a:pPr marL="609600" indent="-609600">
              <a:lnSpc>
                <a:spcPct val="150000"/>
              </a:lnSpc>
              <a:spcBef>
                <a:spcPct val="40000"/>
              </a:spcBef>
              <a:buFontTx/>
              <a:buAutoNum type="arabicPeriod"/>
            </a:pPr>
            <a:r>
              <a:rPr lang="zh-CN" altLang="en-US" sz="2400" b="1" dirty="0" smtClean="0">
                <a:solidFill>
                  <a:srgbClr val="008000"/>
                </a:solidFill>
                <a:effectLst>
                  <a:outerShdw blurRad="38100" dist="38100" dir="2700000" algn="tl">
                    <a:srgbClr val="C0C0C0"/>
                  </a:outerShdw>
                </a:effectLst>
                <a:latin typeface="+mn-lt"/>
                <a:ea typeface="幼圆" pitchFamily="49" charset="-122"/>
              </a:rPr>
              <a:t>共轴</a:t>
            </a:r>
            <a:r>
              <a:rPr lang="zh-CN" altLang="en-US" sz="2400" b="1" dirty="0">
                <a:solidFill>
                  <a:srgbClr val="008000"/>
                </a:solidFill>
                <a:effectLst>
                  <a:outerShdw blurRad="38100" dist="38100" dir="2700000" algn="tl">
                    <a:srgbClr val="C0C0C0"/>
                  </a:outerShdw>
                </a:effectLst>
                <a:latin typeface="+mn-lt"/>
                <a:ea typeface="幼圆" pitchFamily="49" charset="-122"/>
              </a:rPr>
              <a:t>理想光学系统（系统具有对称性），其成像具有以下性质</a:t>
            </a:r>
            <a:r>
              <a:rPr lang="zh-CN" altLang="en-US" sz="2400" b="1" dirty="0" smtClean="0">
                <a:solidFill>
                  <a:srgbClr val="008000"/>
                </a:solidFill>
                <a:effectLst>
                  <a:outerShdw blurRad="38100" dist="38100" dir="2700000" algn="tl">
                    <a:srgbClr val="C0C0C0"/>
                  </a:outerShdw>
                </a:effectLst>
                <a:latin typeface="+mn-lt"/>
                <a:ea typeface="幼圆" pitchFamily="49" charset="-122"/>
              </a:rPr>
              <a:t>：</a:t>
            </a:r>
            <a:endParaRPr lang="zh-CN" altLang="en-US" sz="2400" b="1" dirty="0">
              <a:solidFill>
                <a:srgbClr val="008000"/>
              </a:solidFill>
              <a:effectLst>
                <a:outerShdw blurRad="38100" dist="38100" dir="2700000" algn="tl">
                  <a:srgbClr val="C0C0C0"/>
                </a:outerShdw>
              </a:effectLst>
              <a:latin typeface="+mn-lt"/>
              <a:ea typeface="幼圆" pitchFamily="49" charset="-122"/>
            </a:endParaRPr>
          </a:p>
        </p:txBody>
      </p:sp>
      <p:sp>
        <p:nvSpPr>
          <p:cNvPr id="2" name="矩形 1"/>
          <p:cNvSpPr/>
          <p:nvPr/>
        </p:nvSpPr>
        <p:spPr>
          <a:xfrm>
            <a:off x="533400" y="2401944"/>
            <a:ext cx="4572000" cy="3836435"/>
          </a:xfrm>
          <a:prstGeom prst="rect">
            <a:avLst/>
          </a:prstGeom>
        </p:spPr>
        <p:txBody>
          <a:bodyPr>
            <a:spAutoFit/>
          </a:bodyPr>
          <a:lstStyle/>
          <a:p>
            <a:pPr marL="609600" indent="-609600">
              <a:lnSpc>
                <a:spcPct val="150000"/>
              </a:lnSpc>
              <a:spcBef>
                <a:spcPct val="45000"/>
              </a:spcBef>
              <a:buFont typeface="Wingdings" pitchFamily="2" charset="2"/>
              <a:buChar char="§"/>
            </a:pPr>
            <a:r>
              <a:rPr kumimoji="1" lang="zh-CN" altLang="en-US" b="1" dirty="0">
                <a:solidFill>
                  <a:srgbClr val="0A00C8"/>
                </a:solidFill>
                <a:effectLst>
                  <a:outerShdw blurRad="38100" dist="38100" dir="2700000" algn="tl">
                    <a:srgbClr val="C0C0C0"/>
                  </a:outerShdw>
                </a:effectLst>
                <a:latin typeface="幼圆" pitchFamily="49" charset="-122"/>
                <a:ea typeface="幼圆" pitchFamily="49" charset="-122"/>
              </a:rPr>
              <a:t>光轴上物点的共轭像点也必在光轴上。</a:t>
            </a:r>
          </a:p>
          <a:p>
            <a:pPr marL="609600" indent="-609600">
              <a:lnSpc>
                <a:spcPct val="150000"/>
              </a:lnSpc>
              <a:spcBef>
                <a:spcPct val="45000"/>
              </a:spcBef>
              <a:buFont typeface="Wingdings" pitchFamily="2" charset="2"/>
              <a:buChar char="§"/>
            </a:pPr>
            <a:r>
              <a:rPr kumimoji="1" lang="zh-CN" altLang="en-US" b="1" dirty="0" smtClean="0">
                <a:solidFill>
                  <a:srgbClr val="0A00C8"/>
                </a:solidFill>
                <a:effectLst>
                  <a:outerShdw blurRad="38100" dist="38100" dir="2700000" algn="tl">
                    <a:srgbClr val="C0C0C0"/>
                  </a:outerShdw>
                </a:effectLst>
                <a:latin typeface="幼圆" pitchFamily="49" charset="-122"/>
                <a:ea typeface="幼圆" pitchFamily="49" charset="-122"/>
              </a:rPr>
              <a:t>位于过</a:t>
            </a:r>
            <a:r>
              <a:rPr kumimoji="1" lang="zh-CN" altLang="en-US" b="1" dirty="0">
                <a:solidFill>
                  <a:srgbClr val="0A00C8"/>
                </a:solidFill>
                <a:effectLst>
                  <a:outerShdw blurRad="38100" dist="38100" dir="2700000" algn="tl">
                    <a:srgbClr val="C0C0C0"/>
                  </a:outerShdw>
                </a:effectLst>
                <a:latin typeface="幼圆" pitchFamily="49" charset="-122"/>
                <a:ea typeface="幼圆" pitchFamily="49" charset="-122"/>
              </a:rPr>
              <a:t>光轴的任意截面的物</a:t>
            </a:r>
            <a:r>
              <a:rPr kumimoji="1" lang="zh-CN" altLang="en-US" b="1" dirty="0" smtClean="0">
                <a:solidFill>
                  <a:srgbClr val="0A00C8"/>
                </a:solidFill>
                <a:effectLst>
                  <a:outerShdw blurRad="38100" dist="38100" dir="2700000" algn="tl">
                    <a:srgbClr val="C0C0C0"/>
                  </a:outerShdw>
                </a:effectLst>
                <a:latin typeface="幼圆" pitchFamily="49" charset="-122"/>
                <a:ea typeface="幼圆" pitchFamily="49" charset="-122"/>
              </a:rPr>
              <a:t>点，对应的共轭</a:t>
            </a:r>
            <a:r>
              <a:rPr kumimoji="1" lang="zh-CN" altLang="en-US" b="1" dirty="0">
                <a:solidFill>
                  <a:srgbClr val="0A00C8"/>
                </a:solidFill>
                <a:effectLst>
                  <a:outerShdw blurRad="38100" dist="38100" dir="2700000" algn="tl">
                    <a:srgbClr val="C0C0C0"/>
                  </a:outerShdw>
                </a:effectLst>
                <a:latin typeface="幼圆" pitchFamily="49" charset="-122"/>
                <a:ea typeface="幼圆" pitchFamily="49" charset="-122"/>
              </a:rPr>
              <a:t>像点必位于该平面的共轭像平面内，且过光轴的任意截面成像性质是相同的</a:t>
            </a:r>
            <a:r>
              <a:rPr kumimoji="1" lang="zh-CN" altLang="en-US" b="1" dirty="0" smtClean="0">
                <a:solidFill>
                  <a:srgbClr val="0A00C8"/>
                </a:solidFill>
                <a:effectLst>
                  <a:outerShdw blurRad="38100" dist="38100" dir="2700000" algn="tl">
                    <a:srgbClr val="C0C0C0"/>
                  </a:outerShdw>
                </a:effectLst>
                <a:latin typeface="幼圆" pitchFamily="49" charset="-122"/>
                <a:ea typeface="幼圆" pitchFamily="49" charset="-122"/>
              </a:rPr>
              <a:t>。</a:t>
            </a:r>
            <a:endParaRPr kumimoji="1" lang="en-US" altLang="zh-CN" b="1" dirty="0" smtClean="0">
              <a:solidFill>
                <a:srgbClr val="0A00C8"/>
              </a:solidFill>
              <a:effectLst>
                <a:outerShdw blurRad="38100" dist="38100" dir="2700000" algn="tl">
                  <a:srgbClr val="C0C0C0"/>
                </a:outerShdw>
              </a:effectLst>
              <a:latin typeface="幼圆" pitchFamily="49" charset="-122"/>
              <a:ea typeface="幼圆" pitchFamily="49" charset="-122"/>
            </a:endParaRPr>
          </a:p>
          <a:p>
            <a:pPr>
              <a:lnSpc>
                <a:spcPct val="150000"/>
              </a:lnSpc>
              <a:spcBef>
                <a:spcPts val="0"/>
              </a:spcBef>
            </a:pPr>
            <a:r>
              <a:rPr kumimoji="1" lang="en-US" altLang="zh-CN" b="1" dirty="0">
                <a:solidFill>
                  <a:srgbClr val="0A00C8"/>
                </a:solidFill>
                <a:effectLst>
                  <a:outerShdw blurRad="38100" dist="38100" dir="2700000" algn="tl">
                    <a:srgbClr val="C0C0C0"/>
                  </a:outerShdw>
                </a:effectLst>
                <a:latin typeface="幼圆" pitchFamily="49" charset="-122"/>
                <a:ea typeface="幼圆" pitchFamily="49" charset="-122"/>
              </a:rPr>
              <a:t> </a:t>
            </a:r>
            <a:r>
              <a:rPr kumimoji="1" lang="en-US" altLang="zh-CN" b="1" dirty="0" smtClean="0">
                <a:solidFill>
                  <a:srgbClr val="0A00C8"/>
                </a:solidFill>
                <a:effectLst>
                  <a:outerShdw blurRad="38100" dist="38100" dir="2700000" algn="tl">
                    <a:srgbClr val="C0C0C0"/>
                  </a:outerShdw>
                </a:effectLst>
                <a:latin typeface="幼圆" pitchFamily="49" charset="-122"/>
                <a:ea typeface="幼圆" pitchFamily="49" charset="-122"/>
              </a:rPr>
              <a:t>    </a:t>
            </a:r>
            <a:r>
              <a:rPr kumimoji="1" lang="zh-CN" altLang="en-US" b="1" dirty="0" smtClean="0">
                <a:solidFill>
                  <a:schemeClr val="tx2"/>
                </a:solidFill>
                <a:effectLst>
                  <a:outerShdw blurRad="38100" dist="38100" dir="2700000" algn="tl">
                    <a:srgbClr val="C0C0C0"/>
                  </a:outerShdw>
                </a:effectLst>
                <a:latin typeface="幼圆" pitchFamily="49" charset="-122"/>
                <a:ea typeface="幼圆" pitchFamily="49" charset="-122"/>
              </a:rPr>
              <a:t>可以</a:t>
            </a:r>
            <a:r>
              <a:rPr kumimoji="1" lang="zh-CN" altLang="en-US" b="1" dirty="0">
                <a:solidFill>
                  <a:schemeClr val="tx2"/>
                </a:solidFill>
                <a:effectLst>
                  <a:outerShdw blurRad="38100" dist="38100" dir="2700000" algn="tl">
                    <a:srgbClr val="C0C0C0"/>
                  </a:outerShdw>
                </a:effectLst>
                <a:latin typeface="幼圆" pitchFamily="49" charset="-122"/>
                <a:ea typeface="幼圆" pitchFamily="49" charset="-122"/>
              </a:rPr>
              <a:t>用一个共轴截面代表共轴系统。</a:t>
            </a:r>
          </a:p>
          <a:p>
            <a:pPr marL="609600" indent="-609600">
              <a:lnSpc>
                <a:spcPct val="150000"/>
              </a:lnSpc>
              <a:spcBef>
                <a:spcPct val="45000"/>
              </a:spcBef>
              <a:buFont typeface="Wingdings" pitchFamily="2" charset="2"/>
              <a:buChar char="§"/>
            </a:pPr>
            <a:r>
              <a:rPr kumimoji="1" lang="zh-CN" altLang="en-US" b="1" dirty="0">
                <a:solidFill>
                  <a:srgbClr val="0A00C8"/>
                </a:solidFill>
                <a:effectLst>
                  <a:outerShdw blurRad="38100" dist="38100" dir="2700000" algn="tl">
                    <a:srgbClr val="C0C0C0"/>
                  </a:outerShdw>
                </a:effectLst>
                <a:latin typeface="幼圆" pitchFamily="49" charset="-122"/>
                <a:ea typeface="幼圆" pitchFamily="49" charset="-122"/>
              </a:rPr>
              <a:t>垂直于光轴的物平面，共轭像平面必垂直于光轴。</a:t>
            </a:r>
            <a:endParaRPr lang="en-US" altLang="zh-CN" sz="2000" b="1" dirty="0">
              <a:solidFill>
                <a:srgbClr val="008000"/>
              </a:solidFill>
              <a:effectLst>
                <a:outerShdw blurRad="38100" dist="38100" dir="2700000" algn="tl">
                  <a:srgbClr val="C0C0C0"/>
                </a:outerShdw>
              </a:effectLst>
              <a:ea typeface="幼圆" pitchFamily="49" charset="-122"/>
            </a:endParaRP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6030" y="3212879"/>
            <a:ext cx="3130197" cy="1764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790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405115" y="537962"/>
            <a:ext cx="8748713"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pPr>
              <a:lnSpc>
                <a:spcPct val="125000"/>
              </a:lnSpc>
            </a:pPr>
            <a:r>
              <a:rPr lang="zh-CN" altLang="en-US" sz="3200" dirty="0" smtClean="0">
                <a:latin typeface="幼圆" pitchFamily="49" charset="-122"/>
                <a:ea typeface="幼圆" pitchFamily="49" charset="-122"/>
              </a:rPr>
              <a:t>四、讨论</a:t>
            </a:r>
            <a:endParaRPr lang="en-US" altLang="zh-CN" sz="3200" dirty="0">
              <a:latin typeface="幼圆" pitchFamily="49" charset="-122"/>
              <a:ea typeface="幼圆" pitchFamily="49" charset="-122"/>
            </a:endParaRPr>
          </a:p>
        </p:txBody>
      </p:sp>
      <p:sp>
        <p:nvSpPr>
          <p:cNvPr id="8" name="Text Box 3"/>
          <p:cNvSpPr txBox="1">
            <a:spLocks noChangeArrowheads="1"/>
          </p:cNvSpPr>
          <p:nvPr/>
        </p:nvSpPr>
        <p:spPr bwMode="auto">
          <a:xfrm>
            <a:off x="533400" y="6279976"/>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2400">
              <a:latin typeface="Times New Roman" pitchFamily="18" charset="0"/>
            </a:endParaRPr>
          </a:p>
        </p:txBody>
      </p:sp>
      <p:sp>
        <p:nvSpPr>
          <p:cNvPr id="10" name="Text Box 4"/>
          <p:cNvSpPr txBox="1">
            <a:spLocks noChangeArrowheads="1"/>
          </p:cNvSpPr>
          <p:nvPr/>
        </p:nvSpPr>
        <p:spPr bwMode="auto">
          <a:xfrm>
            <a:off x="405114" y="1120246"/>
            <a:ext cx="8379353" cy="128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0000"/>
                </a:solidFill>
                <a:latin typeface="Arial" charset="0"/>
                <a:ea typeface="黑体" pitchFamily="49" charset="-122"/>
              </a:defRPr>
            </a:lvl1pPr>
            <a:lvl2pPr marL="742950" indent="-285750">
              <a:defRPr sz="3200">
                <a:solidFill>
                  <a:srgbClr val="FF0000"/>
                </a:solidFill>
                <a:latin typeface="Arial" charset="0"/>
                <a:ea typeface="黑体" pitchFamily="49" charset="-122"/>
              </a:defRPr>
            </a:lvl2pPr>
            <a:lvl3pPr marL="1143000" indent="-228600">
              <a:defRPr sz="3200">
                <a:solidFill>
                  <a:srgbClr val="FF0000"/>
                </a:solidFill>
                <a:latin typeface="Arial" charset="0"/>
                <a:ea typeface="黑体" pitchFamily="49" charset="-122"/>
              </a:defRPr>
            </a:lvl3pPr>
            <a:lvl4pPr marL="1600200" indent="-228600">
              <a:defRPr sz="3200">
                <a:solidFill>
                  <a:srgbClr val="FF0000"/>
                </a:solidFill>
                <a:latin typeface="Arial" charset="0"/>
                <a:ea typeface="黑体" pitchFamily="49" charset="-122"/>
              </a:defRPr>
            </a:lvl4pPr>
            <a:lvl5pPr marL="2057400" indent="-228600">
              <a:defRPr sz="3200">
                <a:solidFill>
                  <a:srgbClr val="FF0000"/>
                </a:solidFill>
                <a:latin typeface="Arial" charset="0"/>
                <a:ea typeface="黑体" pitchFamily="49" charset="-122"/>
              </a:defRPr>
            </a:lvl5pPr>
            <a:lvl6pPr marL="2514600" indent="-228600" fontAlgn="base">
              <a:spcBef>
                <a:spcPct val="0"/>
              </a:spcBef>
              <a:spcAft>
                <a:spcPct val="0"/>
              </a:spcAft>
              <a:defRPr sz="3200">
                <a:solidFill>
                  <a:srgbClr val="FF0000"/>
                </a:solidFill>
                <a:latin typeface="Arial" charset="0"/>
                <a:ea typeface="黑体" pitchFamily="49" charset="-122"/>
              </a:defRPr>
            </a:lvl6pPr>
            <a:lvl7pPr marL="2971800" indent="-228600" fontAlgn="base">
              <a:spcBef>
                <a:spcPct val="0"/>
              </a:spcBef>
              <a:spcAft>
                <a:spcPct val="0"/>
              </a:spcAft>
              <a:defRPr sz="3200">
                <a:solidFill>
                  <a:srgbClr val="FF0000"/>
                </a:solidFill>
                <a:latin typeface="Arial" charset="0"/>
                <a:ea typeface="黑体" pitchFamily="49" charset="-122"/>
              </a:defRPr>
            </a:lvl7pPr>
            <a:lvl8pPr marL="3429000" indent="-228600" fontAlgn="base">
              <a:spcBef>
                <a:spcPct val="0"/>
              </a:spcBef>
              <a:spcAft>
                <a:spcPct val="0"/>
              </a:spcAft>
              <a:defRPr sz="3200">
                <a:solidFill>
                  <a:srgbClr val="FF0000"/>
                </a:solidFill>
                <a:latin typeface="Arial" charset="0"/>
                <a:ea typeface="黑体" pitchFamily="49" charset="-122"/>
              </a:defRPr>
            </a:lvl8pPr>
            <a:lvl9pPr marL="3886200" indent="-228600" fontAlgn="base">
              <a:spcBef>
                <a:spcPct val="0"/>
              </a:spcBef>
              <a:spcAft>
                <a:spcPct val="0"/>
              </a:spcAft>
              <a:defRPr sz="3200">
                <a:solidFill>
                  <a:srgbClr val="FF0000"/>
                </a:solidFill>
                <a:latin typeface="Arial" charset="0"/>
                <a:ea typeface="黑体" pitchFamily="49" charset="-122"/>
              </a:defRPr>
            </a:lvl9pPr>
          </a:lstStyle>
          <a:p>
            <a:pPr marL="609600" indent="-609600">
              <a:lnSpc>
                <a:spcPct val="150000"/>
              </a:lnSpc>
              <a:spcBef>
                <a:spcPct val="40000"/>
              </a:spcBef>
              <a:buFont typeface="+mj-lt"/>
              <a:buAutoNum type="arabicPeriod" startAt="2"/>
            </a:pPr>
            <a:r>
              <a:rPr lang="zh-CN" altLang="en-US" sz="2400" b="1" dirty="0" smtClean="0">
                <a:solidFill>
                  <a:srgbClr val="008000"/>
                </a:solidFill>
                <a:effectLst>
                  <a:outerShdw blurRad="38100" dist="38100" dir="2700000" algn="tl">
                    <a:srgbClr val="C0C0C0"/>
                  </a:outerShdw>
                </a:effectLst>
                <a:latin typeface="+mn-lt"/>
                <a:ea typeface="幼圆" pitchFamily="49" charset="-122"/>
              </a:rPr>
              <a:t>物像</a:t>
            </a:r>
            <a:r>
              <a:rPr lang="zh-CN" altLang="en-US" sz="2400" b="1" dirty="0">
                <a:solidFill>
                  <a:srgbClr val="008000"/>
                </a:solidFill>
                <a:effectLst>
                  <a:outerShdw blurRad="38100" dist="38100" dir="2700000" algn="tl">
                    <a:srgbClr val="C0C0C0"/>
                  </a:outerShdw>
                </a:effectLst>
                <a:latin typeface="+mn-lt"/>
                <a:ea typeface="幼圆" pitchFamily="49" charset="-122"/>
              </a:rPr>
              <a:t>相似性</a:t>
            </a:r>
            <a:r>
              <a:rPr lang="zh-CN" altLang="en-US" sz="2400" b="1" dirty="0" smtClean="0">
                <a:solidFill>
                  <a:srgbClr val="008000"/>
                </a:solidFill>
                <a:effectLst>
                  <a:outerShdw blurRad="38100" dist="38100" dir="2700000" algn="tl">
                    <a:srgbClr val="C0C0C0"/>
                  </a:outerShdw>
                </a:effectLst>
                <a:latin typeface="+mn-lt"/>
                <a:ea typeface="幼圆" pitchFamily="49" charset="-122"/>
              </a:rPr>
              <a:t>：</a:t>
            </a:r>
            <a:endParaRPr lang="zh-CN" altLang="en-US" sz="2400" b="1" dirty="0">
              <a:solidFill>
                <a:srgbClr val="CC9900"/>
              </a:solidFill>
              <a:latin typeface="楷体_GB2312" pitchFamily="49" charset="-122"/>
              <a:ea typeface="楷体_GB2312" pitchFamily="49" charset="-122"/>
            </a:endParaRPr>
          </a:p>
          <a:p>
            <a:pPr marL="609600" indent="-609600">
              <a:lnSpc>
                <a:spcPct val="150000"/>
              </a:lnSpc>
              <a:spcBef>
                <a:spcPct val="40000"/>
              </a:spcBef>
              <a:buFontTx/>
              <a:buAutoNum type="arabicPeriod" startAt="2"/>
            </a:pPr>
            <a:endParaRPr lang="zh-CN" altLang="en-US" sz="2400" b="1" dirty="0">
              <a:solidFill>
                <a:srgbClr val="008000"/>
              </a:solidFill>
              <a:effectLst>
                <a:outerShdw blurRad="38100" dist="38100" dir="2700000" algn="tl">
                  <a:srgbClr val="C0C0C0"/>
                </a:outerShdw>
              </a:effectLst>
              <a:latin typeface="+mn-lt"/>
              <a:ea typeface="幼圆" pitchFamily="49" charset="-122"/>
            </a:endParaRPr>
          </a:p>
        </p:txBody>
      </p:sp>
      <p:sp>
        <p:nvSpPr>
          <p:cNvPr id="2" name="矩形 1"/>
          <p:cNvSpPr/>
          <p:nvPr/>
        </p:nvSpPr>
        <p:spPr>
          <a:xfrm>
            <a:off x="405115" y="1916832"/>
            <a:ext cx="8559374" cy="1154162"/>
          </a:xfrm>
          <a:prstGeom prst="rect">
            <a:avLst/>
          </a:prstGeom>
        </p:spPr>
        <p:txBody>
          <a:bodyPr wrap="square">
            <a:spAutoFit/>
          </a:bodyPr>
          <a:lstStyle/>
          <a:p>
            <a:pPr marL="609600" indent="-609600">
              <a:lnSpc>
                <a:spcPct val="150000"/>
              </a:lnSpc>
              <a:buFont typeface="Wingdings" pitchFamily="2" charset="2"/>
              <a:buChar char="§"/>
            </a:pP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一</a:t>
            </a: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个正方体经光学系统成像后，成为非立方体。物与像不具有相似性。</a:t>
            </a:r>
          </a:p>
          <a:p>
            <a:pPr marL="609600" indent="-609600">
              <a:lnSpc>
                <a:spcPct val="150000"/>
              </a:lnSpc>
              <a:spcBef>
                <a:spcPct val="45000"/>
              </a:spcBef>
              <a:buFont typeface="Wingdings" pitchFamily="2" charset="2"/>
              <a:buChar char="§"/>
            </a:pPr>
            <a:r>
              <a:rPr kumimoji="1" lang="zh-CN" altLang="en-US" sz="2000" b="1" dirty="0">
                <a:solidFill>
                  <a:schemeClr val="accent6"/>
                </a:solidFill>
                <a:effectLst>
                  <a:outerShdw blurRad="38100" dist="38100" dir="2700000" algn="tl">
                    <a:srgbClr val="C0C0C0"/>
                  </a:outerShdw>
                </a:effectLst>
                <a:latin typeface="幼圆" pitchFamily="49" charset="-122"/>
                <a:ea typeface="幼圆" pitchFamily="49" charset="-122"/>
              </a:rPr>
              <a:t>垂直于光轴的任一共轭平面具有物像相似性</a:t>
            </a:r>
            <a:r>
              <a:rPr kumimoji="1" lang="zh-CN" altLang="en-US" sz="2000" b="1" dirty="0" smtClean="0">
                <a:solidFill>
                  <a:schemeClr val="accent6"/>
                </a:solidFill>
                <a:effectLst>
                  <a:outerShdw blurRad="38100" dist="38100" dir="2700000" algn="tl">
                    <a:srgbClr val="C0C0C0"/>
                  </a:outerShdw>
                </a:effectLst>
                <a:latin typeface="幼圆" pitchFamily="49" charset="-122"/>
                <a:ea typeface="幼圆" pitchFamily="49" charset="-122"/>
              </a:rPr>
              <a:t>。</a:t>
            </a:r>
            <a:endParaRPr lang="en-US" altLang="zh-CN" sz="2000" b="1" dirty="0">
              <a:solidFill>
                <a:schemeClr val="accent6"/>
              </a:solidFill>
              <a:effectLst>
                <a:outerShdw blurRad="38100" dist="38100" dir="2700000" algn="tl">
                  <a:srgbClr val="C0C0C0"/>
                </a:outerShdw>
              </a:effectLst>
              <a:ea typeface="幼圆" pitchFamily="49" charset="-122"/>
            </a:endParaRPr>
          </a:p>
        </p:txBody>
      </p:sp>
      <p:sp>
        <p:nvSpPr>
          <p:cNvPr id="9" name="Oval 1035"/>
          <p:cNvSpPr>
            <a:spLocks noChangeArrowheads="1"/>
          </p:cNvSpPr>
          <p:nvPr/>
        </p:nvSpPr>
        <p:spPr bwMode="auto">
          <a:xfrm>
            <a:off x="3851920" y="4267200"/>
            <a:ext cx="186680" cy="1295400"/>
          </a:xfrm>
          <a:prstGeom prst="ellipse">
            <a:avLst/>
          </a:prstGeom>
          <a:solidFill>
            <a:schemeClr val="bg2">
              <a:lumMod val="40000"/>
              <a:lumOff val="60000"/>
            </a:schemeClr>
          </a:solidFill>
          <a:ln w="9525">
            <a:solidFill>
              <a:schemeClr val="tx1"/>
            </a:solidFill>
            <a:round/>
            <a:headEnd/>
            <a:tailEnd/>
          </a:ln>
          <a:effectLst/>
        </p:spPr>
        <p:txBody>
          <a:bodyPr wrap="none" anchor="ctr"/>
          <a:lstStyle/>
          <a:p>
            <a:endParaRPr lang="zh-CN" altLang="en-US" b="1">
              <a:latin typeface="幼圆" pitchFamily="49" charset="-122"/>
              <a:ea typeface="幼圆" pitchFamily="49" charset="-122"/>
            </a:endParaRPr>
          </a:p>
        </p:txBody>
      </p:sp>
      <p:graphicFrame>
        <p:nvGraphicFramePr>
          <p:cNvPr id="12" name="Object 1036"/>
          <p:cNvGraphicFramePr>
            <a:graphicFrameLocks noChangeAspect="1"/>
          </p:cNvGraphicFramePr>
          <p:nvPr>
            <p:extLst>
              <p:ext uri="{D42A27DB-BD31-4B8C-83A1-F6EECF244321}">
                <p14:modId xmlns:p14="http://schemas.microsoft.com/office/powerpoint/2010/main" val="32446388"/>
              </p:ext>
            </p:extLst>
          </p:nvPr>
        </p:nvGraphicFramePr>
        <p:xfrm>
          <a:off x="1066800" y="4191000"/>
          <a:ext cx="1898650" cy="1539875"/>
        </p:xfrm>
        <a:graphic>
          <a:graphicData uri="http://schemas.openxmlformats.org/presentationml/2006/ole">
            <mc:AlternateContent xmlns:mc="http://schemas.openxmlformats.org/markup-compatibility/2006">
              <mc:Choice xmlns:v="urn:schemas-microsoft-com:vml" Requires="v">
                <p:oleObj spid="_x0000_s164945" name="Clip" r:id="rId3" imgW="1899000" imgH="1539720" progId="MS_ClipArt_Gallery.5">
                  <p:embed/>
                </p:oleObj>
              </mc:Choice>
              <mc:Fallback>
                <p:oleObj name="Clip" r:id="rId3" imgW="1899000" imgH="153972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191000"/>
                        <a:ext cx="1898650"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Line 1037"/>
          <p:cNvSpPr>
            <a:spLocks noChangeShapeType="1"/>
          </p:cNvSpPr>
          <p:nvPr/>
        </p:nvSpPr>
        <p:spPr bwMode="auto">
          <a:xfrm>
            <a:off x="5334000" y="4113076"/>
            <a:ext cx="0" cy="1524000"/>
          </a:xfrm>
          <a:prstGeom prst="line">
            <a:avLst/>
          </a:prstGeom>
          <a:noFill/>
          <a:ln w="38100">
            <a:solidFill>
              <a:schemeClr val="tx1">
                <a:lumMod val="65000"/>
                <a:lumOff val="3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幼圆" pitchFamily="49" charset="-122"/>
              <a:ea typeface="幼圆" pitchFamily="49" charset="-122"/>
            </a:endParaRPr>
          </a:p>
        </p:txBody>
      </p:sp>
      <p:sp>
        <p:nvSpPr>
          <p:cNvPr id="14" name="Text Box 1038"/>
          <p:cNvSpPr txBox="1">
            <a:spLocks noChangeArrowheads="1"/>
          </p:cNvSpPr>
          <p:nvPr/>
        </p:nvSpPr>
        <p:spPr bwMode="auto">
          <a:xfrm>
            <a:off x="4495800" y="5257800"/>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latin typeface="幼圆" pitchFamily="49" charset="-122"/>
                <a:ea typeface="幼圆" pitchFamily="49" charset="-122"/>
              </a:rPr>
              <a:t>相片</a:t>
            </a:r>
          </a:p>
        </p:txBody>
      </p:sp>
      <p:sp>
        <p:nvSpPr>
          <p:cNvPr id="15" name="Text Box 1039"/>
          <p:cNvSpPr txBox="1">
            <a:spLocks noChangeArrowheads="1"/>
          </p:cNvSpPr>
          <p:nvPr/>
        </p:nvSpPr>
        <p:spPr bwMode="auto">
          <a:xfrm>
            <a:off x="5688125" y="5445155"/>
            <a:ext cx="3276364"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幼圆" pitchFamily="49" charset="-122"/>
                <a:ea typeface="幼圆" pitchFamily="49" charset="-122"/>
              </a:rPr>
              <a:t>以后讨论共轴系统成像＝</a:t>
            </a:r>
            <a:r>
              <a:rPr lang="en-US" altLang="zh-CN" b="1" dirty="0" smtClean="0">
                <a:latin typeface="幼圆" pitchFamily="49" charset="-122"/>
                <a:ea typeface="幼圆" pitchFamily="49" charset="-122"/>
              </a:rPr>
              <a:t>》</a:t>
            </a:r>
          </a:p>
          <a:p>
            <a:pPr>
              <a:spcBef>
                <a:spcPct val="50000"/>
              </a:spcBef>
            </a:pPr>
            <a:r>
              <a:rPr lang="zh-CN" altLang="en-US" b="1" dirty="0" smtClean="0">
                <a:solidFill>
                  <a:schemeClr val="accent6"/>
                </a:solidFill>
                <a:latin typeface="幼圆" pitchFamily="49" charset="-122"/>
                <a:ea typeface="幼圆" pitchFamily="49" charset="-122"/>
              </a:rPr>
              <a:t>垂直</a:t>
            </a:r>
            <a:r>
              <a:rPr lang="zh-CN" altLang="en-US" b="1" dirty="0">
                <a:solidFill>
                  <a:schemeClr val="accent6"/>
                </a:solidFill>
                <a:latin typeface="幼圆" pitchFamily="49" charset="-122"/>
                <a:ea typeface="幼圆" pitchFamily="49" charset="-122"/>
              </a:rPr>
              <a:t>于光轴的物平面和像平面</a:t>
            </a:r>
          </a:p>
        </p:txBody>
      </p:sp>
      <p:sp>
        <p:nvSpPr>
          <p:cNvPr id="16" name="Line 1040"/>
          <p:cNvSpPr>
            <a:spLocks noChangeShapeType="1"/>
          </p:cNvSpPr>
          <p:nvPr/>
        </p:nvSpPr>
        <p:spPr bwMode="auto">
          <a:xfrm>
            <a:off x="609600" y="4876800"/>
            <a:ext cx="533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幼圆" pitchFamily="49" charset="-122"/>
              <a:ea typeface="幼圆"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030017372"/>
              </p:ext>
            </p:extLst>
          </p:nvPr>
        </p:nvGraphicFramePr>
        <p:xfrm>
          <a:off x="6129214" y="3088266"/>
          <a:ext cx="2835275" cy="739775"/>
        </p:xfrm>
        <a:graphic>
          <a:graphicData uri="http://schemas.openxmlformats.org/presentationml/2006/ole">
            <mc:AlternateContent xmlns:mc="http://schemas.openxmlformats.org/markup-compatibility/2006">
              <mc:Choice xmlns:v="urn:schemas-microsoft-com:vml" Requires="v">
                <p:oleObj spid="_x0000_s164946" name="Equation" r:id="rId5" imgW="1371600" imgH="419040" progId="Equation.DSMT4">
                  <p:embed/>
                </p:oleObj>
              </mc:Choice>
              <mc:Fallback>
                <p:oleObj name="Equation" r:id="rId5" imgW="1371600" imgH="419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9214" y="3088266"/>
                        <a:ext cx="2835275" cy="739775"/>
                      </a:xfrm>
                      <a:prstGeom prst="rect">
                        <a:avLst/>
                      </a:prstGeom>
                      <a:solidFill>
                        <a:srgbClr val="FFC7DD"/>
                      </a:solidFill>
                      <a:ln w="9525">
                        <a:solidFill>
                          <a:srgbClr val="C00000"/>
                        </a:solidFill>
                        <a:miter lim="800000"/>
                        <a:headEnd/>
                        <a:tailEnd/>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613033549"/>
              </p:ext>
            </p:extLst>
          </p:nvPr>
        </p:nvGraphicFramePr>
        <p:xfrm>
          <a:off x="6108630" y="4113075"/>
          <a:ext cx="1307686" cy="693701"/>
        </p:xfrm>
        <a:graphic>
          <a:graphicData uri="http://schemas.openxmlformats.org/presentationml/2006/ole">
            <mc:AlternateContent xmlns:mc="http://schemas.openxmlformats.org/markup-compatibility/2006">
              <mc:Choice xmlns:v="urn:schemas-microsoft-com:vml" Requires="v">
                <p:oleObj spid="_x0000_s164947" name="Equation" r:id="rId7" imgW="787320" imgH="419040" progId="Equation.DSMT4">
                  <p:embed/>
                </p:oleObj>
              </mc:Choice>
              <mc:Fallback>
                <p:oleObj name="Equation" r:id="rId7" imgW="787320" imgH="41904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8630" y="4113075"/>
                        <a:ext cx="1307686" cy="693701"/>
                      </a:xfrm>
                      <a:prstGeom prst="rect">
                        <a:avLst/>
                      </a:prstGeom>
                      <a:solidFill>
                        <a:schemeClr val="accent6">
                          <a:lumMod val="20000"/>
                          <a:lumOff val="80000"/>
                        </a:schemeClr>
                      </a:solidFill>
                      <a:ln>
                        <a:solidFill>
                          <a:srgbClr val="C00000"/>
                        </a:solidFill>
                      </a:ln>
                    </p:spPr>
                  </p:pic>
                </p:oleObj>
              </mc:Fallback>
            </mc:AlternateContent>
          </a:graphicData>
        </a:graphic>
      </p:graphicFrame>
    </p:spTree>
    <p:extLst>
      <p:ext uri="{BB962C8B-B14F-4D97-AF65-F5344CB8AC3E}">
        <p14:creationId xmlns:p14="http://schemas.microsoft.com/office/powerpoint/2010/main" val="3184074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hlinkClick r:id="" action="ppaction://hlinkshowjump?jump=previousslide"/>
          </p:cNvPr>
          <p:cNvSpPr txBox="1">
            <a:spLocks noChangeArrowheads="1"/>
          </p:cNvSpPr>
          <p:nvPr/>
        </p:nvSpPr>
        <p:spPr bwMode="auto">
          <a:xfrm>
            <a:off x="7239000" y="609600"/>
            <a:ext cx="60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32771" name="Text Box 3">
            <a:hlinkClick r:id="" action="ppaction://hlinkshowjump?jump=nextslide"/>
          </p:cNvPr>
          <p:cNvSpPr txBox="1">
            <a:spLocks noChangeArrowheads="1"/>
          </p:cNvSpPr>
          <p:nvPr/>
        </p:nvSpPr>
        <p:spPr bwMode="auto">
          <a:xfrm>
            <a:off x="6324600" y="620713"/>
            <a:ext cx="609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a:t>      </a:t>
            </a:r>
          </a:p>
          <a:p>
            <a:pPr eaLnBrk="1" hangingPunct="1">
              <a:spcBef>
                <a:spcPct val="50000"/>
              </a:spcBef>
            </a:pPr>
            <a:r>
              <a:rPr lang="zh-CN" altLang="en-US"/>
              <a:t>     </a:t>
            </a:r>
          </a:p>
        </p:txBody>
      </p:sp>
      <p:sp>
        <p:nvSpPr>
          <p:cNvPr id="32772" name="Text Box 4">
            <a:hlinkClick r:id="" action="ppaction://hlinkshowjump?jump=firstslide"/>
          </p:cNvPr>
          <p:cNvSpPr txBox="1">
            <a:spLocks noChangeArrowheads="1"/>
          </p:cNvSpPr>
          <p:nvPr/>
        </p:nvSpPr>
        <p:spPr bwMode="auto">
          <a:xfrm>
            <a:off x="7935913" y="568325"/>
            <a:ext cx="819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a:t>          </a:t>
            </a:r>
          </a:p>
          <a:p>
            <a:pPr eaLnBrk="1" hangingPunct="1"/>
            <a:r>
              <a:rPr lang="zh-CN" altLang="en-US"/>
              <a:t>    </a:t>
            </a:r>
          </a:p>
          <a:p>
            <a:pPr eaLnBrk="1" hangingPunct="1"/>
            <a:r>
              <a:rPr lang="zh-CN" altLang="en-US"/>
              <a:t>         </a:t>
            </a:r>
          </a:p>
        </p:txBody>
      </p:sp>
      <p:grpSp>
        <p:nvGrpSpPr>
          <p:cNvPr id="32774" name="Group 79"/>
          <p:cNvGrpSpPr>
            <a:grpSpLocks/>
          </p:cNvGrpSpPr>
          <p:nvPr/>
        </p:nvGrpSpPr>
        <p:grpSpPr bwMode="auto">
          <a:xfrm>
            <a:off x="549275" y="4279900"/>
            <a:ext cx="2951163" cy="649288"/>
            <a:chOff x="431" y="2704"/>
            <a:chExt cx="1859" cy="409"/>
          </a:xfrm>
        </p:grpSpPr>
        <p:sp>
          <p:nvSpPr>
            <p:cNvPr id="32801" name="Line 77"/>
            <p:cNvSpPr>
              <a:spLocks noChangeShapeType="1"/>
            </p:cNvSpPr>
            <p:nvPr/>
          </p:nvSpPr>
          <p:spPr bwMode="auto">
            <a:xfrm>
              <a:off x="975" y="2840"/>
              <a:ext cx="1315" cy="273"/>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2" name="Rectangle 78"/>
            <p:cNvSpPr>
              <a:spLocks noChangeArrowheads="1"/>
            </p:cNvSpPr>
            <p:nvPr/>
          </p:nvSpPr>
          <p:spPr bwMode="auto">
            <a:xfrm>
              <a:off x="431" y="2704"/>
              <a:ext cx="57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i="1"/>
                <a:t>O</a:t>
              </a:r>
              <a:endParaRPr lang="zh-CN" altLang="en-US" i="1"/>
            </a:p>
          </p:txBody>
        </p:sp>
      </p:grpSp>
      <p:grpSp>
        <p:nvGrpSpPr>
          <p:cNvPr id="32775" name="组合 36"/>
          <p:cNvGrpSpPr>
            <a:grpSpLocks/>
          </p:cNvGrpSpPr>
          <p:nvPr/>
        </p:nvGrpSpPr>
        <p:grpSpPr bwMode="auto">
          <a:xfrm>
            <a:off x="844550" y="3500438"/>
            <a:ext cx="8156575" cy="2546350"/>
            <a:chOff x="844577" y="3500438"/>
            <a:chExt cx="8156579" cy="2546350"/>
          </a:xfrm>
        </p:grpSpPr>
        <p:grpSp>
          <p:nvGrpSpPr>
            <p:cNvPr id="32777" name="Group 67"/>
            <p:cNvGrpSpPr>
              <a:grpSpLocks/>
            </p:cNvGrpSpPr>
            <p:nvPr/>
          </p:nvGrpSpPr>
          <p:grpSpPr bwMode="auto">
            <a:xfrm>
              <a:off x="5700743" y="4357694"/>
              <a:ext cx="3300413" cy="912812"/>
              <a:chOff x="3681" y="2734"/>
              <a:chExt cx="2079" cy="575"/>
            </a:xfrm>
          </p:grpSpPr>
          <p:sp>
            <p:nvSpPr>
              <p:cNvPr id="32799" name="Rectangle 28"/>
              <p:cNvSpPr>
                <a:spLocks noChangeArrowheads="1"/>
              </p:cNvSpPr>
              <p:nvPr/>
            </p:nvSpPr>
            <p:spPr bwMode="auto">
              <a:xfrm>
                <a:off x="3681" y="2734"/>
                <a:ext cx="78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i="1"/>
                  <a:t>O</a:t>
                </a:r>
                <a:r>
                  <a:rPr lang="en-US" altLang="zh-CN" baseline="-25000"/>
                  <a:t>1</a:t>
                </a:r>
                <a:r>
                  <a:rPr lang="en-US" altLang="zh-CN"/>
                  <a:t>'</a:t>
                </a:r>
                <a:endParaRPr lang="zh-CN" altLang="en-US"/>
              </a:p>
            </p:txBody>
          </p:sp>
          <p:sp>
            <p:nvSpPr>
              <p:cNvPr id="32800" name="Rectangle 29"/>
              <p:cNvSpPr>
                <a:spLocks noChangeArrowheads="1"/>
              </p:cNvSpPr>
              <p:nvPr/>
            </p:nvSpPr>
            <p:spPr bwMode="auto">
              <a:xfrm>
                <a:off x="4967" y="3067"/>
                <a:ext cx="79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en-US" altLang="zh-CN" i="1"/>
                  <a:t>O</a:t>
                </a:r>
                <a:r>
                  <a:rPr lang="en-US" altLang="zh-CN" baseline="-25000"/>
                  <a:t>2</a:t>
                </a:r>
                <a:r>
                  <a:rPr lang="en-US" altLang="zh-CN"/>
                  <a:t>'</a:t>
                </a:r>
                <a:endParaRPr lang="zh-CN" altLang="en-US"/>
              </a:p>
            </p:txBody>
          </p:sp>
        </p:grpSp>
        <p:grpSp>
          <p:nvGrpSpPr>
            <p:cNvPr id="32778" name="Group 63"/>
            <p:cNvGrpSpPr>
              <a:grpSpLocks/>
            </p:cNvGrpSpPr>
            <p:nvPr/>
          </p:nvGrpSpPr>
          <p:grpSpPr bwMode="auto">
            <a:xfrm>
              <a:off x="1014439" y="3500438"/>
              <a:ext cx="7343775" cy="2546350"/>
              <a:chOff x="703" y="2205"/>
              <a:chExt cx="4626" cy="1604"/>
            </a:xfrm>
          </p:grpSpPr>
          <p:sp>
            <p:nvSpPr>
              <p:cNvPr id="32791" name="Line 15"/>
              <p:cNvSpPr>
                <a:spLocks noChangeShapeType="1"/>
              </p:cNvSpPr>
              <p:nvPr/>
            </p:nvSpPr>
            <p:spPr bwMode="auto">
              <a:xfrm flipV="1">
                <a:off x="703" y="3012"/>
                <a:ext cx="462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Line 34"/>
              <p:cNvSpPr>
                <a:spLocks noChangeShapeType="1"/>
              </p:cNvSpPr>
              <p:nvPr/>
            </p:nvSpPr>
            <p:spPr bwMode="auto">
              <a:xfrm>
                <a:off x="4412" y="2296"/>
                <a:ext cx="0" cy="1406"/>
              </a:xfrm>
              <a:prstGeom prst="line">
                <a:avLst/>
              </a:prstGeom>
              <a:noFill/>
              <a:ln w="25400">
                <a:solidFill>
                  <a:srgbClr val="7030A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3" name="Line 35"/>
              <p:cNvSpPr>
                <a:spLocks noChangeShapeType="1"/>
              </p:cNvSpPr>
              <p:nvPr/>
            </p:nvSpPr>
            <p:spPr bwMode="auto">
              <a:xfrm>
                <a:off x="4955" y="2296"/>
                <a:ext cx="0" cy="1406"/>
              </a:xfrm>
              <a:prstGeom prst="line">
                <a:avLst/>
              </a:prstGeom>
              <a:noFill/>
              <a:ln w="25400">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4" name="Line 37"/>
              <p:cNvSpPr>
                <a:spLocks noChangeShapeType="1"/>
              </p:cNvSpPr>
              <p:nvPr/>
            </p:nvSpPr>
            <p:spPr bwMode="auto">
              <a:xfrm>
                <a:off x="1297" y="2341"/>
                <a:ext cx="0" cy="140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5" name="Line 38"/>
              <p:cNvSpPr>
                <a:spLocks noChangeShapeType="1"/>
              </p:cNvSpPr>
              <p:nvPr/>
            </p:nvSpPr>
            <p:spPr bwMode="auto">
              <a:xfrm>
                <a:off x="1736" y="2341"/>
                <a:ext cx="0" cy="140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6" name="Line 39"/>
              <p:cNvSpPr>
                <a:spLocks noChangeShapeType="1"/>
              </p:cNvSpPr>
              <p:nvPr/>
            </p:nvSpPr>
            <p:spPr bwMode="auto">
              <a:xfrm>
                <a:off x="1297" y="2341"/>
                <a:ext cx="0" cy="1406"/>
              </a:xfrm>
              <a:prstGeom prst="line">
                <a:avLst/>
              </a:prstGeom>
              <a:noFill/>
              <a:ln w="25400">
                <a:solidFill>
                  <a:srgbClr val="7030A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7" name="Line 40"/>
              <p:cNvSpPr>
                <a:spLocks noChangeShapeType="1"/>
              </p:cNvSpPr>
              <p:nvPr/>
            </p:nvSpPr>
            <p:spPr bwMode="auto">
              <a:xfrm>
                <a:off x="1736" y="2341"/>
                <a:ext cx="0" cy="1406"/>
              </a:xfrm>
              <a:prstGeom prst="line">
                <a:avLst/>
              </a:prstGeom>
              <a:noFill/>
              <a:ln w="25400">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2798" name="Picture 4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31863" r="53841"/>
              <a:stretch>
                <a:fillRect/>
              </a:stretch>
            </p:blipFill>
            <p:spPr bwMode="auto">
              <a:xfrm>
                <a:off x="2245" y="2205"/>
                <a:ext cx="590" cy="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grpSp>
        <p:sp>
          <p:nvSpPr>
            <p:cNvPr id="32779" name="Line 23"/>
            <p:cNvSpPr>
              <a:spLocks noChangeShapeType="1"/>
            </p:cNvSpPr>
            <p:nvPr/>
          </p:nvSpPr>
          <p:spPr bwMode="auto">
            <a:xfrm flipV="1">
              <a:off x="4391052" y="4789488"/>
              <a:ext cx="3409950" cy="176213"/>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780" name="Group 66"/>
            <p:cNvGrpSpPr>
              <a:grpSpLocks/>
            </p:cNvGrpSpPr>
            <p:nvPr/>
          </p:nvGrpSpPr>
          <p:grpSpPr bwMode="auto">
            <a:xfrm>
              <a:off x="844577" y="4402138"/>
              <a:ext cx="3167063" cy="768350"/>
              <a:chOff x="596" y="2773"/>
              <a:chExt cx="1995" cy="484"/>
            </a:xfrm>
          </p:grpSpPr>
          <p:sp>
            <p:nvSpPr>
              <p:cNvPr id="32789" name="Rectangle 64"/>
              <p:cNvSpPr>
                <a:spLocks noChangeArrowheads="1"/>
              </p:cNvSpPr>
              <p:nvPr/>
            </p:nvSpPr>
            <p:spPr bwMode="auto">
              <a:xfrm>
                <a:off x="596" y="3015"/>
                <a:ext cx="72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i="1"/>
                  <a:t>O</a:t>
                </a:r>
                <a:r>
                  <a:rPr lang="en-US" altLang="zh-CN" baseline="-25000"/>
                  <a:t>1</a:t>
                </a:r>
                <a:endParaRPr lang="zh-CN" altLang="en-US" baseline="-25000"/>
              </a:p>
            </p:txBody>
          </p:sp>
          <p:sp>
            <p:nvSpPr>
              <p:cNvPr id="32790" name="Rectangle 65"/>
              <p:cNvSpPr>
                <a:spLocks noChangeArrowheads="1"/>
              </p:cNvSpPr>
              <p:nvPr/>
            </p:nvSpPr>
            <p:spPr bwMode="auto">
              <a:xfrm>
                <a:off x="1729" y="2773"/>
                <a:ext cx="86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en-US" altLang="zh-CN" i="1"/>
                  <a:t>O</a:t>
                </a:r>
                <a:r>
                  <a:rPr lang="en-US" altLang="zh-CN" baseline="-25000"/>
                  <a:t>2</a:t>
                </a:r>
                <a:endParaRPr lang="zh-CN" altLang="en-US" baseline="-25000"/>
              </a:p>
            </p:txBody>
          </p:sp>
        </p:grpSp>
        <p:sp>
          <p:nvSpPr>
            <p:cNvPr id="32781" name="Line 74"/>
            <p:cNvSpPr>
              <a:spLocks noChangeShapeType="1"/>
            </p:cNvSpPr>
            <p:nvPr/>
          </p:nvSpPr>
          <p:spPr bwMode="auto">
            <a:xfrm>
              <a:off x="1406552" y="4484688"/>
              <a:ext cx="2160587" cy="1152525"/>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782" name="Group 82"/>
            <p:cNvGrpSpPr>
              <a:grpSpLocks/>
            </p:cNvGrpSpPr>
            <p:nvPr/>
          </p:nvGrpSpPr>
          <p:grpSpPr bwMode="auto">
            <a:xfrm>
              <a:off x="4325964" y="4500563"/>
              <a:ext cx="3473450" cy="1112838"/>
              <a:chOff x="2779" y="2840"/>
              <a:chExt cx="2188" cy="701"/>
            </a:xfrm>
          </p:grpSpPr>
          <p:sp>
            <p:nvSpPr>
              <p:cNvPr id="32787" name="Line 80"/>
              <p:cNvSpPr>
                <a:spLocks noChangeShapeType="1"/>
              </p:cNvSpPr>
              <p:nvPr/>
            </p:nvSpPr>
            <p:spPr bwMode="auto">
              <a:xfrm flipV="1">
                <a:off x="2779" y="2840"/>
                <a:ext cx="2188" cy="701"/>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Rectangle 81"/>
              <p:cNvSpPr>
                <a:spLocks noChangeArrowheads="1"/>
              </p:cNvSpPr>
              <p:nvPr/>
            </p:nvSpPr>
            <p:spPr bwMode="auto">
              <a:xfrm>
                <a:off x="4143" y="3065"/>
                <a:ext cx="77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r>
                  <a:rPr lang="en-US" altLang="zh-CN" i="1"/>
                  <a:t>O</a:t>
                </a:r>
                <a:r>
                  <a:rPr lang="en-US" altLang="zh-CN"/>
                  <a:t>'</a:t>
                </a:r>
                <a:endParaRPr lang="zh-CN" altLang="en-US"/>
              </a:p>
            </p:txBody>
          </p:sp>
        </p:grpSp>
        <p:sp>
          <p:nvSpPr>
            <p:cNvPr id="32783" name="Rectangle 88"/>
            <p:cNvSpPr>
              <a:spLocks noChangeArrowheads="1"/>
            </p:cNvSpPr>
            <p:nvPr/>
          </p:nvSpPr>
          <p:spPr bwMode="auto">
            <a:xfrm>
              <a:off x="1714480" y="5000636"/>
              <a:ext cx="908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sz="2000" i="1"/>
                <a:t>B</a:t>
              </a:r>
              <a:endParaRPr lang="zh-CN" altLang="en-US" sz="2000" i="1"/>
            </a:p>
          </p:txBody>
        </p:sp>
        <p:sp>
          <p:nvSpPr>
            <p:cNvPr id="32784" name="Rectangle 89"/>
            <p:cNvSpPr>
              <a:spLocks noChangeArrowheads="1"/>
            </p:cNvSpPr>
            <p:nvPr/>
          </p:nvSpPr>
          <p:spPr bwMode="auto">
            <a:xfrm>
              <a:off x="1368457" y="4214818"/>
              <a:ext cx="908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sz="2000" i="1"/>
                <a:t>A</a:t>
              </a:r>
              <a:endParaRPr lang="zh-CN" altLang="en-US" sz="2000" i="1"/>
            </a:p>
          </p:txBody>
        </p:sp>
        <p:sp>
          <p:nvSpPr>
            <p:cNvPr id="32785" name="Rectangle 90"/>
            <p:cNvSpPr>
              <a:spLocks noChangeArrowheads="1"/>
            </p:cNvSpPr>
            <p:nvPr/>
          </p:nvSpPr>
          <p:spPr bwMode="auto">
            <a:xfrm>
              <a:off x="6415114" y="4821238"/>
              <a:ext cx="908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sz="2000" i="1"/>
                <a:t>A </a:t>
              </a:r>
              <a:r>
                <a:rPr lang="en-US" altLang="zh-CN" sz="2000"/>
                <a:t>'</a:t>
              </a:r>
              <a:endParaRPr lang="zh-CN" altLang="en-US" sz="2000"/>
            </a:p>
          </p:txBody>
        </p:sp>
        <p:sp>
          <p:nvSpPr>
            <p:cNvPr id="32786" name="Rectangle 91"/>
            <p:cNvSpPr>
              <a:spLocks noChangeArrowheads="1"/>
            </p:cNvSpPr>
            <p:nvPr/>
          </p:nvSpPr>
          <p:spPr bwMode="auto">
            <a:xfrm>
              <a:off x="7278714" y="4246563"/>
              <a:ext cx="908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r"/>
              <a:r>
                <a:rPr lang="en-US" altLang="zh-CN" sz="2000" i="1"/>
                <a:t>B </a:t>
              </a:r>
              <a:r>
                <a:rPr lang="en-US" altLang="zh-CN" sz="2000"/>
                <a:t>'</a:t>
              </a:r>
              <a:endParaRPr lang="zh-CN" altLang="en-US" sz="2000"/>
            </a:p>
          </p:txBody>
        </p:sp>
      </p:grpSp>
      <p:sp>
        <p:nvSpPr>
          <p:cNvPr id="36" name="标题 1"/>
          <p:cNvSpPr txBox="1">
            <a:spLocks/>
          </p:cNvSpPr>
          <p:nvPr/>
        </p:nvSpPr>
        <p:spPr bwMode="auto">
          <a:xfrm>
            <a:off x="405115" y="537962"/>
            <a:ext cx="8748713"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Times New Roman" pitchFamily="18" charset="0"/>
                <a:ea typeface="楷体_GB2312" pitchFamily="49" charset="-122"/>
              </a:defRPr>
            </a:lvl9pPr>
          </a:lstStyle>
          <a:p>
            <a:pPr>
              <a:lnSpc>
                <a:spcPct val="125000"/>
              </a:lnSpc>
            </a:pPr>
            <a:r>
              <a:rPr lang="zh-CN" altLang="en-US" sz="3200" dirty="0" smtClean="0">
                <a:latin typeface="幼圆" pitchFamily="49" charset="-122"/>
                <a:ea typeface="幼圆" pitchFamily="49" charset="-122"/>
              </a:rPr>
              <a:t>四、讨论</a:t>
            </a:r>
            <a:endParaRPr lang="en-US" altLang="zh-CN" sz="3200" dirty="0">
              <a:latin typeface="幼圆" pitchFamily="49" charset="-122"/>
              <a:ea typeface="幼圆" pitchFamily="49" charset="-122"/>
            </a:endParaRPr>
          </a:p>
        </p:txBody>
      </p:sp>
      <p:sp>
        <p:nvSpPr>
          <p:cNvPr id="37" name="Text Box 4"/>
          <p:cNvSpPr txBox="1">
            <a:spLocks noChangeArrowheads="1"/>
          </p:cNvSpPr>
          <p:nvPr/>
        </p:nvSpPr>
        <p:spPr bwMode="auto">
          <a:xfrm>
            <a:off x="405114" y="1120246"/>
            <a:ext cx="8379353"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0000"/>
                </a:solidFill>
                <a:latin typeface="Arial" charset="0"/>
                <a:ea typeface="黑体" pitchFamily="49" charset="-122"/>
              </a:defRPr>
            </a:lvl1pPr>
            <a:lvl2pPr marL="742950" indent="-285750">
              <a:defRPr sz="3200">
                <a:solidFill>
                  <a:srgbClr val="FF0000"/>
                </a:solidFill>
                <a:latin typeface="Arial" charset="0"/>
                <a:ea typeface="黑体" pitchFamily="49" charset="-122"/>
              </a:defRPr>
            </a:lvl2pPr>
            <a:lvl3pPr marL="1143000" indent="-228600">
              <a:defRPr sz="3200">
                <a:solidFill>
                  <a:srgbClr val="FF0000"/>
                </a:solidFill>
                <a:latin typeface="Arial" charset="0"/>
                <a:ea typeface="黑体" pitchFamily="49" charset="-122"/>
              </a:defRPr>
            </a:lvl3pPr>
            <a:lvl4pPr marL="1600200" indent="-228600">
              <a:defRPr sz="3200">
                <a:solidFill>
                  <a:srgbClr val="FF0000"/>
                </a:solidFill>
                <a:latin typeface="Arial" charset="0"/>
                <a:ea typeface="黑体" pitchFamily="49" charset="-122"/>
              </a:defRPr>
            </a:lvl4pPr>
            <a:lvl5pPr marL="2057400" indent="-228600">
              <a:defRPr sz="3200">
                <a:solidFill>
                  <a:srgbClr val="FF0000"/>
                </a:solidFill>
                <a:latin typeface="Arial" charset="0"/>
                <a:ea typeface="黑体" pitchFamily="49" charset="-122"/>
              </a:defRPr>
            </a:lvl5pPr>
            <a:lvl6pPr marL="2514600" indent="-228600" fontAlgn="base">
              <a:spcBef>
                <a:spcPct val="0"/>
              </a:spcBef>
              <a:spcAft>
                <a:spcPct val="0"/>
              </a:spcAft>
              <a:defRPr sz="3200">
                <a:solidFill>
                  <a:srgbClr val="FF0000"/>
                </a:solidFill>
                <a:latin typeface="Arial" charset="0"/>
                <a:ea typeface="黑体" pitchFamily="49" charset="-122"/>
              </a:defRPr>
            </a:lvl6pPr>
            <a:lvl7pPr marL="2971800" indent="-228600" fontAlgn="base">
              <a:spcBef>
                <a:spcPct val="0"/>
              </a:spcBef>
              <a:spcAft>
                <a:spcPct val="0"/>
              </a:spcAft>
              <a:defRPr sz="3200">
                <a:solidFill>
                  <a:srgbClr val="FF0000"/>
                </a:solidFill>
                <a:latin typeface="Arial" charset="0"/>
                <a:ea typeface="黑体" pitchFamily="49" charset="-122"/>
              </a:defRPr>
            </a:lvl7pPr>
            <a:lvl8pPr marL="3429000" indent="-228600" fontAlgn="base">
              <a:spcBef>
                <a:spcPct val="0"/>
              </a:spcBef>
              <a:spcAft>
                <a:spcPct val="0"/>
              </a:spcAft>
              <a:defRPr sz="3200">
                <a:solidFill>
                  <a:srgbClr val="FF0000"/>
                </a:solidFill>
                <a:latin typeface="Arial" charset="0"/>
                <a:ea typeface="黑体" pitchFamily="49" charset="-122"/>
              </a:defRPr>
            </a:lvl8pPr>
            <a:lvl9pPr marL="3886200" indent="-228600" fontAlgn="base">
              <a:spcBef>
                <a:spcPct val="0"/>
              </a:spcBef>
              <a:spcAft>
                <a:spcPct val="0"/>
              </a:spcAft>
              <a:defRPr sz="3200">
                <a:solidFill>
                  <a:srgbClr val="FF0000"/>
                </a:solidFill>
                <a:latin typeface="Arial" charset="0"/>
                <a:ea typeface="黑体" pitchFamily="49" charset="-122"/>
              </a:defRPr>
            </a:lvl9pPr>
          </a:lstStyle>
          <a:p>
            <a:pPr marL="609600" indent="-609600">
              <a:lnSpc>
                <a:spcPct val="150000"/>
              </a:lnSpc>
              <a:spcBef>
                <a:spcPct val="40000"/>
              </a:spcBef>
              <a:buFont typeface="+mj-lt"/>
              <a:buAutoNum type="arabicPeriod" startAt="3"/>
            </a:pPr>
            <a:r>
              <a:rPr lang="zh-CN" altLang="en-US" sz="2400" b="1" dirty="0">
                <a:solidFill>
                  <a:srgbClr val="008000"/>
                </a:solidFill>
                <a:effectLst>
                  <a:outerShdw blurRad="38100" dist="38100" dir="2700000" algn="tl">
                    <a:srgbClr val="C0C0C0"/>
                  </a:outerShdw>
                </a:effectLst>
                <a:latin typeface="+mn-lt"/>
                <a:ea typeface="幼圆" pitchFamily="49" charset="-122"/>
              </a:rPr>
              <a:t>共轭面和</a:t>
            </a:r>
            <a:r>
              <a:rPr lang="zh-CN" altLang="en-US" sz="2400" b="1" dirty="0" smtClean="0">
                <a:solidFill>
                  <a:srgbClr val="008000"/>
                </a:solidFill>
                <a:effectLst>
                  <a:outerShdw blurRad="38100" dist="38100" dir="2700000" algn="tl">
                    <a:srgbClr val="C0C0C0"/>
                  </a:outerShdw>
                </a:effectLst>
                <a:latin typeface="+mn-lt"/>
                <a:ea typeface="幼圆" pitchFamily="49" charset="-122"/>
              </a:rPr>
              <a:t>共轭点：</a:t>
            </a:r>
            <a:endParaRPr lang="zh-CN" altLang="en-US" sz="2400" b="1" dirty="0" smtClean="0">
              <a:solidFill>
                <a:srgbClr val="CC9900"/>
              </a:solidFill>
              <a:latin typeface="楷体_GB2312" pitchFamily="49" charset="-122"/>
              <a:ea typeface="楷体_GB2312" pitchFamily="49" charset="-122"/>
            </a:endParaRPr>
          </a:p>
          <a:p>
            <a:pPr marL="609600" indent="-609600">
              <a:lnSpc>
                <a:spcPct val="150000"/>
              </a:lnSpc>
              <a:spcBef>
                <a:spcPct val="40000"/>
              </a:spcBef>
              <a:buFontTx/>
              <a:buAutoNum type="arabicPeriod" startAt="3"/>
            </a:pPr>
            <a:endParaRPr lang="zh-CN" altLang="en-US" sz="2400" b="1" dirty="0">
              <a:solidFill>
                <a:srgbClr val="008000"/>
              </a:solidFill>
              <a:effectLst>
                <a:outerShdw blurRad="38100" dist="38100" dir="2700000" algn="tl">
                  <a:srgbClr val="C0C0C0"/>
                </a:outerShdw>
              </a:effectLst>
              <a:latin typeface="+mn-lt"/>
              <a:ea typeface="幼圆" pitchFamily="49" charset="-122"/>
            </a:endParaRPr>
          </a:p>
        </p:txBody>
      </p:sp>
      <p:sp>
        <p:nvSpPr>
          <p:cNvPr id="38" name="矩形 37"/>
          <p:cNvSpPr/>
          <p:nvPr/>
        </p:nvSpPr>
        <p:spPr>
          <a:xfrm>
            <a:off x="405115" y="1807004"/>
            <a:ext cx="8559374" cy="1477328"/>
          </a:xfrm>
          <a:prstGeom prst="rect">
            <a:avLst/>
          </a:prstGeom>
        </p:spPr>
        <p:txBody>
          <a:bodyPr wrap="square">
            <a:spAutoFit/>
          </a:bodyPr>
          <a:lstStyle/>
          <a:p>
            <a:pPr>
              <a:lnSpc>
                <a:spcPct val="150000"/>
              </a:lnSpc>
            </a:pP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已知</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共轴理想光学系统 </a:t>
            </a:r>
            <a:r>
              <a:rPr kumimoji="1" lang="en-US" altLang="zh-CN" sz="2000" b="1" dirty="0" smtClean="0">
                <a:solidFill>
                  <a:srgbClr val="0A00C8"/>
                </a:solidFill>
                <a:effectLst>
                  <a:outerShdw blurRad="38100" dist="38100" dir="2700000" algn="tl">
                    <a:srgbClr val="C0C0C0"/>
                  </a:outerShdw>
                </a:effectLst>
                <a:latin typeface="幼圆" pitchFamily="49" charset="-122"/>
                <a:ea typeface="幼圆" pitchFamily="49" charset="-122"/>
              </a:rPr>
              <a:t>M </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的两</a:t>
            </a: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对</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共轭面 </a:t>
            </a:r>
            <a:r>
              <a:rPr kumimoji="1" lang="en-US" altLang="zh-CN" sz="2000" b="1" dirty="0" smtClean="0">
                <a:solidFill>
                  <a:srgbClr val="7030A0"/>
                </a:solidFill>
                <a:effectLst>
                  <a:outerShdw blurRad="38100" dist="38100" dir="2700000" algn="tl">
                    <a:srgbClr val="C0C0C0"/>
                  </a:outerShdw>
                </a:effectLst>
                <a:latin typeface="幼圆" pitchFamily="49" charset="-122"/>
                <a:ea typeface="幼圆" pitchFamily="49" charset="-122"/>
              </a:rPr>
              <a:t>O</a:t>
            </a:r>
            <a:r>
              <a:rPr kumimoji="1" lang="en-US" altLang="zh-CN" sz="2000" b="1" baseline="-25000" dirty="0" smtClean="0">
                <a:solidFill>
                  <a:srgbClr val="7030A0"/>
                </a:solidFill>
                <a:effectLst>
                  <a:outerShdw blurRad="38100" dist="38100" dir="2700000" algn="tl">
                    <a:srgbClr val="C0C0C0"/>
                  </a:outerShdw>
                </a:effectLst>
                <a:latin typeface="幼圆" pitchFamily="49" charset="-122"/>
                <a:ea typeface="幼圆" pitchFamily="49" charset="-122"/>
              </a:rPr>
              <a:t>1</a:t>
            </a:r>
            <a:r>
              <a:rPr kumimoji="1" lang="zh-CN" altLang="en-US" sz="2000" b="1" dirty="0">
                <a:solidFill>
                  <a:srgbClr val="7030A0"/>
                </a:solidFill>
                <a:effectLst>
                  <a:outerShdw blurRad="38100" dist="38100" dir="2700000" algn="tl">
                    <a:srgbClr val="C0C0C0"/>
                  </a:outerShdw>
                </a:effectLst>
                <a:latin typeface="幼圆" pitchFamily="49" charset="-122"/>
                <a:ea typeface="幼圆" pitchFamily="49" charset="-122"/>
              </a:rPr>
              <a:t>（</a:t>
            </a:r>
            <a:r>
              <a:rPr kumimoji="1" lang="en-US" altLang="zh-CN" sz="2000" b="1" dirty="0">
                <a:solidFill>
                  <a:srgbClr val="7030A0"/>
                </a:solidFill>
                <a:effectLst>
                  <a:outerShdw blurRad="38100" dist="38100" dir="2700000" algn="tl">
                    <a:srgbClr val="C0C0C0"/>
                  </a:outerShdw>
                </a:effectLst>
                <a:latin typeface="幼圆" pitchFamily="49" charset="-122"/>
                <a:ea typeface="幼圆" pitchFamily="49" charset="-122"/>
              </a:rPr>
              <a:t> O</a:t>
            </a:r>
            <a:r>
              <a:rPr kumimoji="1" lang="en-US" altLang="zh-CN" sz="2000" b="1" baseline="-25000" dirty="0">
                <a:solidFill>
                  <a:srgbClr val="7030A0"/>
                </a:solidFill>
                <a:effectLst>
                  <a:outerShdw blurRad="38100" dist="38100" dir="2700000" algn="tl">
                    <a:srgbClr val="C0C0C0"/>
                  </a:outerShdw>
                </a:effectLst>
                <a:latin typeface="幼圆" pitchFamily="49" charset="-122"/>
                <a:ea typeface="幼圆" pitchFamily="49" charset="-122"/>
              </a:rPr>
              <a:t>1 </a:t>
            </a:r>
            <a:r>
              <a:rPr kumimoji="1" lang="en-US" altLang="zh-CN" sz="2000" b="1" dirty="0" smtClean="0">
                <a:solidFill>
                  <a:srgbClr val="7030A0"/>
                </a:solidFill>
                <a:effectLst>
                  <a:outerShdw blurRad="38100" dist="38100" dir="2700000" algn="tl">
                    <a:srgbClr val="C0C0C0"/>
                  </a:outerShdw>
                </a:effectLst>
                <a:latin typeface="幼圆" pitchFamily="49" charset="-122"/>
                <a:ea typeface="幼圆" pitchFamily="49" charset="-122"/>
              </a:rPr>
              <a:t>ˊ</a:t>
            </a:r>
            <a:r>
              <a:rPr kumimoji="1" lang="zh-CN" altLang="en-US" sz="2000" b="1" dirty="0" smtClean="0">
                <a:solidFill>
                  <a:srgbClr val="7030A0"/>
                </a:solidFill>
                <a:effectLst>
                  <a:outerShdw blurRad="38100" dist="38100" dir="2700000" algn="tl">
                    <a:srgbClr val="C0C0C0"/>
                  </a:outerShdw>
                </a:effectLst>
                <a:latin typeface="幼圆" pitchFamily="49" charset="-122"/>
                <a:ea typeface="幼圆" pitchFamily="49" charset="-122"/>
              </a:rPr>
              <a:t>）</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 </a:t>
            </a:r>
            <a:r>
              <a:rPr kumimoji="1" lang="en-US" altLang="zh-CN" sz="2000" b="1" dirty="0" smtClean="0">
                <a:solidFill>
                  <a:schemeClr val="accent1">
                    <a:lumMod val="75000"/>
                  </a:schemeClr>
                </a:solidFill>
                <a:effectLst>
                  <a:outerShdw blurRad="38100" dist="38100" dir="2700000" algn="tl">
                    <a:srgbClr val="C0C0C0"/>
                  </a:outerShdw>
                </a:effectLst>
                <a:latin typeface="幼圆" pitchFamily="49" charset="-122"/>
                <a:ea typeface="幼圆" pitchFamily="49" charset="-122"/>
              </a:rPr>
              <a:t>O</a:t>
            </a:r>
            <a:r>
              <a:rPr kumimoji="1" lang="en-US" altLang="zh-CN" sz="2000" b="1" baseline="-25000" dirty="0" smtClean="0">
                <a:solidFill>
                  <a:schemeClr val="accent1">
                    <a:lumMod val="75000"/>
                  </a:schemeClr>
                </a:solidFill>
                <a:effectLst>
                  <a:outerShdw blurRad="38100" dist="38100" dir="2700000" algn="tl">
                    <a:srgbClr val="C0C0C0"/>
                  </a:outerShdw>
                </a:effectLst>
                <a:latin typeface="幼圆" pitchFamily="49" charset="-122"/>
                <a:ea typeface="幼圆" pitchFamily="49" charset="-122"/>
              </a:rPr>
              <a:t>2 </a:t>
            </a:r>
            <a:r>
              <a:rPr kumimoji="1" lang="zh-CN" altLang="en-US"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a:t>
            </a:r>
            <a:r>
              <a:rPr kumimoji="1" lang="en-US" altLang="zh-CN"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 </a:t>
            </a:r>
            <a:r>
              <a:rPr kumimoji="1" lang="en-US" altLang="zh-CN" sz="2000" b="1" dirty="0" smtClean="0">
                <a:solidFill>
                  <a:schemeClr val="accent1">
                    <a:lumMod val="75000"/>
                  </a:schemeClr>
                </a:solidFill>
                <a:effectLst>
                  <a:outerShdw blurRad="38100" dist="38100" dir="2700000" algn="tl">
                    <a:srgbClr val="C0C0C0"/>
                  </a:outerShdw>
                </a:effectLst>
                <a:latin typeface="幼圆" pitchFamily="49" charset="-122"/>
                <a:ea typeface="幼圆" pitchFamily="49" charset="-122"/>
              </a:rPr>
              <a:t>O</a:t>
            </a:r>
            <a:r>
              <a:rPr kumimoji="1" lang="en-US" altLang="zh-CN" sz="2000" b="1" baseline="-25000" dirty="0" smtClean="0">
                <a:solidFill>
                  <a:schemeClr val="accent1">
                    <a:lumMod val="75000"/>
                  </a:schemeClr>
                </a:solidFill>
                <a:effectLst>
                  <a:outerShdw blurRad="38100" dist="38100" dir="2700000" algn="tl">
                    <a:srgbClr val="C0C0C0"/>
                  </a:outerShdw>
                </a:effectLst>
                <a:latin typeface="幼圆" pitchFamily="49" charset="-122"/>
                <a:ea typeface="幼圆" pitchFamily="49" charset="-122"/>
              </a:rPr>
              <a:t>2 </a:t>
            </a:r>
            <a:r>
              <a:rPr kumimoji="1" lang="en-US" altLang="zh-CN"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ˊ</a:t>
            </a:r>
            <a:r>
              <a:rPr kumimoji="1" lang="zh-CN" altLang="en-US" sz="2000" b="1" dirty="0">
                <a:solidFill>
                  <a:schemeClr val="accent1">
                    <a:lumMod val="75000"/>
                  </a:schemeClr>
                </a:solidFill>
                <a:effectLst>
                  <a:outerShdw blurRad="38100" dist="38100" dir="2700000" algn="tl">
                    <a:srgbClr val="C0C0C0"/>
                  </a:outerShdw>
                </a:effectLst>
                <a:latin typeface="幼圆" pitchFamily="49" charset="-122"/>
                <a:ea typeface="幼圆" pitchFamily="49" charset="-122"/>
              </a:rPr>
              <a:t>）</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的</a:t>
            </a:r>
            <a:r>
              <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rPr>
              <a:t>位置和</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放大率</a:t>
            </a:r>
            <a:r>
              <a:rPr lang="el-GR" altLang="zh-CN" sz="2000" b="1" i="1" dirty="0">
                <a:solidFill>
                  <a:srgbClr val="7030A0"/>
                </a:solidFill>
              </a:rPr>
              <a:t>β</a:t>
            </a:r>
            <a:r>
              <a:rPr lang="en-US" altLang="zh-CN" sz="2000" b="1" i="1" baseline="-25000" dirty="0" smtClean="0">
                <a:solidFill>
                  <a:srgbClr val="7030A0"/>
                </a:solidFill>
              </a:rPr>
              <a:t>1</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a:t>
            </a:r>
            <a:r>
              <a:rPr lang="el-GR" altLang="zh-CN" sz="2000" b="1" i="1" dirty="0">
                <a:solidFill>
                  <a:schemeClr val="accent1">
                    <a:lumMod val="75000"/>
                  </a:schemeClr>
                </a:solidFill>
              </a:rPr>
              <a:t>β</a:t>
            </a:r>
            <a:r>
              <a:rPr lang="en-US" altLang="zh-CN" sz="2000" b="1" i="1" baseline="-25000" dirty="0" smtClean="0">
                <a:solidFill>
                  <a:schemeClr val="accent1">
                    <a:lumMod val="75000"/>
                  </a:schemeClr>
                </a:solidFill>
              </a:rPr>
              <a:t>2</a:t>
            </a:r>
            <a:endPar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endParaRPr>
          </a:p>
          <a:p>
            <a:pPr>
              <a:lnSpc>
                <a:spcPct val="150000"/>
              </a:lnSpc>
            </a:pP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求：任一物点</a:t>
            </a:r>
            <a:r>
              <a:rPr kumimoji="1" lang="en-US" altLang="zh-CN" sz="2000" b="1" dirty="0" smtClean="0">
                <a:solidFill>
                  <a:srgbClr val="0A00C8"/>
                </a:solidFill>
                <a:effectLst>
                  <a:outerShdw blurRad="38100" dist="38100" dir="2700000" algn="tl">
                    <a:srgbClr val="C0C0C0"/>
                  </a:outerShdw>
                </a:effectLst>
                <a:latin typeface="幼圆" pitchFamily="49" charset="-122"/>
                <a:ea typeface="幼圆" pitchFamily="49" charset="-122"/>
              </a:rPr>
              <a:t>O</a:t>
            </a:r>
            <a:r>
              <a:rPr kumimoji="1" lang="zh-CN" altLang="en-US" sz="2000" b="1" dirty="0" smtClean="0">
                <a:solidFill>
                  <a:srgbClr val="0A00C8"/>
                </a:solidFill>
                <a:effectLst>
                  <a:outerShdw blurRad="38100" dist="38100" dir="2700000" algn="tl">
                    <a:srgbClr val="C0C0C0"/>
                  </a:outerShdw>
                </a:effectLst>
                <a:latin typeface="幼圆" pitchFamily="49" charset="-122"/>
                <a:ea typeface="幼圆" pitchFamily="49" charset="-122"/>
              </a:rPr>
              <a:t>的共轭像点</a:t>
            </a:r>
            <a:endParaRPr kumimoji="1" lang="zh-CN" altLang="en-US" sz="2000" b="1" dirty="0">
              <a:solidFill>
                <a:srgbClr val="0A00C8"/>
              </a:solidFill>
              <a:effectLst>
                <a:outerShdw blurRad="38100" dist="38100" dir="2700000" algn="tl">
                  <a:srgbClr val="C0C0C0"/>
                </a:outerShdw>
              </a:effectLst>
              <a:latin typeface="幼圆" pitchFamily="49" charset="-122"/>
              <a:ea typeface="幼圆" pitchFamily="49" charset="-122"/>
            </a:endParaRPr>
          </a:p>
        </p:txBody>
      </p:sp>
      <p:sp>
        <p:nvSpPr>
          <p:cNvPr id="3" name="TextBox 2"/>
          <p:cNvSpPr txBox="1"/>
          <p:nvPr/>
        </p:nvSpPr>
        <p:spPr>
          <a:xfrm>
            <a:off x="6732240" y="6046788"/>
            <a:ext cx="506760" cy="369332"/>
          </a:xfrm>
          <a:prstGeom prst="rect">
            <a:avLst/>
          </a:prstGeom>
          <a:noFill/>
        </p:spPr>
        <p:txBody>
          <a:bodyPr wrap="square" rtlCol="0">
            <a:spAutoFit/>
          </a:bodyPr>
          <a:lstStyle/>
          <a:p>
            <a:r>
              <a:rPr lang="el-GR" altLang="zh-CN" b="1" i="1" dirty="0" smtClean="0">
                <a:solidFill>
                  <a:srgbClr val="7030A0"/>
                </a:solidFill>
                <a:latin typeface="+mn-lt"/>
              </a:rPr>
              <a:t>β</a:t>
            </a:r>
            <a:r>
              <a:rPr lang="en-US" altLang="zh-CN" b="1" i="1" baseline="-25000" dirty="0" smtClean="0">
                <a:solidFill>
                  <a:srgbClr val="7030A0"/>
                </a:solidFill>
                <a:latin typeface="+mn-lt"/>
              </a:rPr>
              <a:t>1</a:t>
            </a:r>
            <a:endParaRPr lang="zh-CN" altLang="en-US" b="1" i="1" baseline="-25000" dirty="0">
              <a:solidFill>
                <a:srgbClr val="7030A0"/>
              </a:solidFill>
              <a:latin typeface="+mn-lt"/>
            </a:endParaRPr>
          </a:p>
        </p:txBody>
      </p:sp>
      <p:sp>
        <p:nvSpPr>
          <p:cNvPr id="40" name="TextBox 39"/>
          <p:cNvSpPr txBox="1"/>
          <p:nvPr/>
        </p:nvSpPr>
        <p:spPr>
          <a:xfrm>
            <a:off x="7595220" y="6046788"/>
            <a:ext cx="506760" cy="369332"/>
          </a:xfrm>
          <a:prstGeom prst="rect">
            <a:avLst/>
          </a:prstGeom>
          <a:noFill/>
        </p:spPr>
        <p:txBody>
          <a:bodyPr wrap="square" rtlCol="0">
            <a:spAutoFit/>
          </a:bodyPr>
          <a:lstStyle/>
          <a:p>
            <a:r>
              <a:rPr lang="el-GR" altLang="zh-CN" b="1" i="1" dirty="0" smtClean="0">
                <a:solidFill>
                  <a:schemeClr val="accent1">
                    <a:lumMod val="75000"/>
                  </a:schemeClr>
                </a:solidFill>
                <a:latin typeface="+mn-lt"/>
              </a:rPr>
              <a:t>β</a:t>
            </a:r>
            <a:r>
              <a:rPr lang="en-US" altLang="zh-CN" b="1" i="1" baseline="-25000" dirty="0" smtClean="0">
                <a:solidFill>
                  <a:schemeClr val="accent1">
                    <a:lumMod val="75000"/>
                  </a:schemeClr>
                </a:solidFill>
                <a:latin typeface="+mn-lt"/>
              </a:rPr>
              <a:t>2</a:t>
            </a:r>
            <a:endParaRPr lang="zh-CN" altLang="en-US" b="1" i="1" baseline="-25000" dirty="0">
              <a:solidFill>
                <a:schemeClr val="accent1">
                  <a:lumMod val="75000"/>
                </a:schemeClr>
              </a:solidFill>
              <a:latin typeface="+mn-lt"/>
            </a:endParaRPr>
          </a:p>
        </p:txBody>
      </p:sp>
      <p:cxnSp>
        <p:nvCxnSpPr>
          <p:cNvPr id="5" name="直接连接符 4"/>
          <p:cNvCxnSpPr/>
          <p:nvPr/>
        </p:nvCxnSpPr>
        <p:spPr>
          <a:xfrm>
            <a:off x="2654299" y="4786313"/>
            <a:ext cx="0" cy="37147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776356" y="4500563"/>
            <a:ext cx="1588" cy="29396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957386" y="4594225"/>
            <a:ext cx="0" cy="179388"/>
          </a:xfrm>
          <a:prstGeom prst="line">
            <a:avLst/>
          </a:prstGeom>
          <a:ln w="38100">
            <a:solidFill>
              <a:schemeClr val="accent4">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912260" y="4773613"/>
            <a:ext cx="0" cy="58737"/>
          </a:xfrm>
          <a:prstGeom prst="line">
            <a:avLst/>
          </a:prstGeom>
          <a:ln w="38100">
            <a:solidFill>
              <a:schemeClr val="accent4">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447452"/>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huzh自制">
  <a:themeElements>
    <a:clrScheme name="huzh自制 11">
      <a:dk1>
        <a:srgbClr val="000000"/>
      </a:dk1>
      <a:lt1>
        <a:srgbClr val="FFFFFF"/>
      </a:lt1>
      <a:dk2>
        <a:srgbClr val="FF0000"/>
      </a:dk2>
      <a:lt2>
        <a:srgbClr val="808080"/>
      </a:lt2>
      <a:accent1>
        <a:srgbClr val="FF9933"/>
      </a:accent1>
      <a:accent2>
        <a:srgbClr val="FF0066"/>
      </a:accent2>
      <a:accent3>
        <a:srgbClr val="FFFFFF"/>
      </a:accent3>
      <a:accent4>
        <a:srgbClr val="000000"/>
      </a:accent4>
      <a:accent5>
        <a:srgbClr val="FFCAAD"/>
      </a:accent5>
      <a:accent6>
        <a:srgbClr val="E7005C"/>
      </a:accent6>
      <a:hlink>
        <a:srgbClr val="0000FF"/>
      </a:hlink>
      <a:folHlink>
        <a:srgbClr val="009999"/>
      </a:folHlink>
    </a:clrScheme>
    <a:fontScheme name="huzh自制">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huzh自制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huzh自制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huzh自制 3">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huzh自制 4">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huzh自制 5">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huzh自制 6">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huzh自制 7">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huzh自制 8">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
      <a:clrScheme name="huzh自制 9">
        <a:dk1>
          <a:srgbClr val="1A006C"/>
        </a:dk1>
        <a:lt1>
          <a:srgbClr val="FFFFFF"/>
        </a:lt1>
        <a:dk2>
          <a:srgbClr val="000066"/>
        </a:dk2>
        <a:lt2>
          <a:srgbClr val="FFCC00"/>
        </a:lt2>
        <a:accent1>
          <a:srgbClr val="FF9933"/>
        </a:accent1>
        <a:accent2>
          <a:srgbClr val="6600CC"/>
        </a:accent2>
        <a:accent3>
          <a:srgbClr val="AAAAB8"/>
        </a:accent3>
        <a:accent4>
          <a:srgbClr val="DADADA"/>
        </a:accent4>
        <a:accent5>
          <a:srgbClr val="FFCAAD"/>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huzh自制 10">
        <a:dk1>
          <a:srgbClr val="1A006C"/>
        </a:dk1>
        <a:lt1>
          <a:srgbClr val="FFFFFF"/>
        </a:lt1>
        <a:dk2>
          <a:srgbClr val="000066"/>
        </a:dk2>
        <a:lt2>
          <a:srgbClr val="FFCC00"/>
        </a:lt2>
        <a:accent1>
          <a:srgbClr val="FF9933"/>
        </a:accent1>
        <a:accent2>
          <a:srgbClr val="6600CC"/>
        </a:accent2>
        <a:accent3>
          <a:srgbClr val="AAAAB8"/>
        </a:accent3>
        <a:accent4>
          <a:srgbClr val="DADADA"/>
        </a:accent4>
        <a:accent5>
          <a:srgbClr val="FFCAAD"/>
        </a:accent5>
        <a:accent6>
          <a:srgbClr val="5C00B9"/>
        </a:accent6>
        <a:hlink>
          <a:srgbClr val="FFCC00"/>
        </a:hlink>
        <a:folHlink>
          <a:srgbClr val="33CCCC"/>
        </a:folHlink>
      </a:clrScheme>
      <a:clrMap bg1="dk2" tx1="lt1" bg2="dk1" tx2="lt2" accent1="accent1" accent2="accent2" accent3="accent3" accent4="accent4" accent5="accent5" accent6="accent6" hlink="hlink" folHlink="folHlink"/>
    </a:extraClrScheme>
    <a:extraClrScheme>
      <a:clrScheme name="huzh自制 11">
        <a:dk1>
          <a:srgbClr val="000000"/>
        </a:dk1>
        <a:lt1>
          <a:srgbClr val="FFFFFF"/>
        </a:lt1>
        <a:dk2>
          <a:srgbClr val="FF0000"/>
        </a:dk2>
        <a:lt2>
          <a:srgbClr val="808080"/>
        </a:lt2>
        <a:accent1>
          <a:srgbClr val="FF9933"/>
        </a:accent1>
        <a:accent2>
          <a:srgbClr val="FF0066"/>
        </a:accent2>
        <a:accent3>
          <a:srgbClr val="FFFFFF"/>
        </a:accent3>
        <a:accent4>
          <a:srgbClr val="000000"/>
        </a:accent4>
        <a:accent5>
          <a:srgbClr val="FFCAAD"/>
        </a:accent5>
        <a:accent6>
          <a:srgbClr val="E7005C"/>
        </a:accent6>
        <a:hlink>
          <a:srgbClr val="0000FF"/>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49433</TotalTime>
  <Words>2029</Words>
  <Application>Microsoft Office PowerPoint</Application>
  <PresentationFormat>全屏显示(4:3)</PresentationFormat>
  <Paragraphs>383</Paragraphs>
  <Slides>34</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34</vt:i4>
      </vt:variant>
    </vt:vector>
  </HeadingPairs>
  <TitlesOfParts>
    <vt:vector size="49" baseType="lpstr">
      <vt:lpstr>Arial</vt:lpstr>
      <vt:lpstr>宋体</vt:lpstr>
      <vt:lpstr>黑体</vt:lpstr>
      <vt:lpstr>幼圆</vt:lpstr>
      <vt:lpstr>方正姚体</vt:lpstr>
      <vt:lpstr>Times New Roman</vt:lpstr>
      <vt:lpstr>Wingdings</vt:lpstr>
      <vt:lpstr>华文行楷</vt:lpstr>
      <vt:lpstr>楷体_GB2312</vt:lpstr>
      <vt:lpstr>huzh自制</vt:lpstr>
      <vt:lpstr>位图图像</vt:lpstr>
      <vt:lpstr>Clip</vt:lpstr>
      <vt:lpstr>Equation</vt:lpstr>
      <vt:lpstr>Image</vt:lpstr>
      <vt:lpstr>公式</vt:lpstr>
      <vt:lpstr>PowerPoint 演示文稿</vt:lpstr>
      <vt:lpstr>问题的提出:</vt:lpstr>
      <vt:lpstr>目 录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 录   Contents</vt:lpstr>
      <vt:lpstr>PowerPoint 演示文稿</vt:lpstr>
      <vt:lpstr>PowerPoint 演示文稿</vt:lpstr>
      <vt:lpstr>PowerPoint 演示文稿</vt:lpstr>
      <vt:lpstr>PowerPoint 演示文稿</vt:lpstr>
      <vt:lpstr>PowerPoint 演示文稿</vt:lpstr>
      <vt:lpstr>第二节  理想光学系统的基点和基面</vt:lpstr>
      <vt:lpstr>PowerPoint 演示文稿</vt:lpstr>
      <vt:lpstr>PowerPoint 演示文稿</vt:lpstr>
      <vt:lpstr>PowerPoint 演示文稿</vt:lpstr>
      <vt:lpstr>PowerPoint 演示文稿</vt:lpstr>
      <vt:lpstr>PowerPoint 演示文稿</vt:lpstr>
      <vt:lpstr>目 录   Contents</vt:lpstr>
      <vt:lpstr>第三节  理想光学系统的物像关系 </vt:lpstr>
      <vt:lpstr>第三节  理想光学系统的物像关系 </vt:lpstr>
      <vt:lpstr>第三节  理想光学系统的物像关系 </vt:lpstr>
      <vt:lpstr>第三节  理想光学系统的物像关系 </vt:lpstr>
      <vt:lpstr>PowerPoint 演示文稿</vt:lpstr>
      <vt:lpstr>PowerPoint 演示文稿</vt:lpstr>
      <vt:lpstr>PowerPoint 演示文稿</vt:lpstr>
      <vt:lpstr>PowerPoint 演示文稿</vt:lpstr>
      <vt:lpstr>例：作图法求图中AB的像A'B'</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几何光学基本定律与成像概念</dc:title>
  <dc:creator>dell</dc:creator>
  <cp:lastModifiedBy>dell</cp:lastModifiedBy>
  <cp:revision>1458</cp:revision>
  <dcterms:created xsi:type="dcterms:W3CDTF">2002-06-10T15:44:58Z</dcterms:created>
  <dcterms:modified xsi:type="dcterms:W3CDTF">2016-03-15T06:18:59Z</dcterms:modified>
</cp:coreProperties>
</file>