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256" r:id="rId2"/>
    <p:sldId id="985" r:id="rId3"/>
    <p:sldId id="986" r:id="rId4"/>
    <p:sldId id="927" r:id="rId5"/>
    <p:sldId id="940" r:id="rId6"/>
    <p:sldId id="983" r:id="rId7"/>
    <p:sldId id="987" r:id="rId8"/>
    <p:sldId id="953" r:id="rId9"/>
    <p:sldId id="988" r:id="rId10"/>
    <p:sldId id="989" r:id="rId11"/>
    <p:sldId id="990" r:id="rId12"/>
    <p:sldId id="955" r:id="rId13"/>
    <p:sldId id="992" r:id="rId14"/>
    <p:sldId id="993" r:id="rId15"/>
    <p:sldId id="994" r:id="rId16"/>
    <p:sldId id="995" r:id="rId17"/>
    <p:sldId id="996" r:id="rId18"/>
    <p:sldId id="997" r:id="rId19"/>
    <p:sldId id="961" r:id="rId20"/>
    <p:sldId id="962" r:id="rId21"/>
    <p:sldId id="963" r:id="rId22"/>
    <p:sldId id="1010" r:id="rId23"/>
    <p:sldId id="1011" r:id="rId24"/>
    <p:sldId id="1012" r:id="rId25"/>
    <p:sldId id="1013" r:id="rId26"/>
    <p:sldId id="1024" r:id="rId27"/>
    <p:sldId id="1014" r:id="rId28"/>
    <p:sldId id="1016" r:id="rId29"/>
    <p:sldId id="1015" r:id="rId30"/>
    <p:sldId id="1017" r:id="rId31"/>
    <p:sldId id="1018" r:id="rId32"/>
    <p:sldId id="1019" r:id="rId33"/>
    <p:sldId id="1020" r:id="rId34"/>
    <p:sldId id="1021" r:id="rId35"/>
    <p:sldId id="1022" r:id="rId36"/>
    <p:sldId id="1007" r:id="rId37"/>
    <p:sldId id="1008" r:id="rId38"/>
    <p:sldId id="1023" r:id="rId39"/>
    <p:sldId id="998" r:id="rId40"/>
    <p:sldId id="1025" r:id="rId41"/>
    <p:sldId id="1026" r:id="rId42"/>
    <p:sldId id="1027" r:id="rId43"/>
    <p:sldId id="1029" r:id="rId44"/>
    <p:sldId id="1031" r:id="rId45"/>
    <p:sldId id="1030" r:id="rId46"/>
    <p:sldId id="1032" r:id="rId47"/>
    <p:sldId id="1036" r:id="rId48"/>
    <p:sldId id="1033" r:id="rId49"/>
    <p:sldId id="1035" r:id="rId50"/>
    <p:sldId id="980" r:id="rId51"/>
    <p:sldId id="823" r:id="rId52"/>
    <p:sldId id="982" r:id="rId53"/>
  </p:sldIdLst>
  <p:sldSz cx="9144000" cy="6858000" type="screen4x3"/>
  <p:notesSz cx="7099300" cy="10234613"/>
  <p:embeddedFontLst>
    <p:embeddedFont>
      <p:font typeface="幼圆" panose="02010509060101010101" pitchFamily="49" charset="-122"/>
      <p:regular r:id="rId56"/>
    </p:embeddedFont>
    <p:embeddedFont>
      <p:font typeface="华文行楷" panose="02010800040101010101" pitchFamily="2" charset="-122"/>
      <p:regular r:id="rId57"/>
    </p:embeddedFont>
    <p:embeddedFont>
      <p:font typeface="黑体" panose="02010609060101010101" pitchFamily="49" charset="-122"/>
      <p:regular r:id="rId5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0C8"/>
    <a:srgbClr val="CCFFFF"/>
    <a:srgbClr val="008000"/>
    <a:srgbClr val="14AC43"/>
    <a:srgbClr val="CCECFF"/>
    <a:srgbClr val="66FFFF"/>
    <a:srgbClr val="00FFFF"/>
    <a:srgbClr val="C8C5FF"/>
    <a:srgbClr val="000099"/>
    <a:srgbClr val="004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1" autoAdjust="0"/>
    <p:restoredTop sz="95447" autoAdjust="0"/>
  </p:normalViewPr>
  <p:slideViewPr>
    <p:cSldViewPr>
      <p:cViewPr varScale="1">
        <p:scale>
          <a:sx n="115" d="100"/>
          <a:sy n="115" d="100"/>
        </p:scale>
        <p:origin x="8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5.wmf"/><Relationship Id="rId2" Type="http://schemas.openxmlformats.org/officeDocument/2006/relationships/image" Target="../media/image29.wmf"/><Relationship Id="rId1" Type="http://schemas.openxmlformats.org/officeDocument/2006/relationships/image" Target="../media/image61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99.wmf"/><Relationship Id="rId7" Type="http://schemas.openxmlformats.org/officeDocument/2006/relationships/image" Target="../media/image105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0.wmf"/><Relationship Id="rId9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116.wmf"/><Relationship Id="rId7" Type="http://schemas.openxmlformats.org/officeDocument/2006/relationships/image" Target="../media/image99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53.wmf"/><Relationship Id="rId1" Type="http://schemas.openxmlformats.org/officeDocument/2006/relationships/image" Target="../media/image120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31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52.wmf"/><Relationship Id="rId1" Type="http://schemas.openxmlformats.org/officeDocument/2006/relationships/image" Target="../media/image160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64.wmf"/><Relationship Id="rId7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10" Type="http://schemas.openxmlformats.org/officeDocument/2006/relationships/image" Target="../media/image181.wmf"/><Relationship Id="rId4" Type="http://schemas.openxmlformats.org/officeDocument/2006/relationships/image" Target="../media/image165.wmf"/><Relationship Id="rId9" Type="http://schemas.openxmlformats.org/officeDocument/2006/relationships/image" Target="../media/image18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5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0ADC-49E1-4A85-B905-920D99B2D01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4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9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8.jpe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8.jpe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0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8.wmf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0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70.wmf"/><Relationship Id="rId9" Type="http://schemas.openxmlformats.org/officeDocument/2006/relationships/image" Target="../media/image76.png"/><Relationship Id="rId14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83.wmf"/><Relationship Id="rId3" Type="http://schemas.openxmlformats.org/officeDocument/2006/relationships/image" Target="../media/image86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91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9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11" Type="http://schemas.openxmlformats.org/officeDocument/2006/relationships/image" Target="../media/image99.wmf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96.wmf"/><Relationship Id="rId9" Type="http://schemas.openxmlformats.org/officeDocument/2006/relationships/image" Target="../media/image102.png"/><Relationship Id="rId14" Type="http://schemas.openxmlformats.org/officeDocument/2006/relationships/oleObject" Target="../embeddings/oleObject7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107.wmf"/><Relationship Id="rId7" Type="http://schemas.openxmlformats.org/officeDocument/2006/relationships/image" Target="../media/image102.png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105.wmf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11" Type="http://schemas.openxmlformats.org/officeDocument/2006/relationships/image" Target="../media/image100.wmf"/><Relationship Id="rId24" Type="http://schemas.openxmlformats.org/officeDocument/2006/relationships/oleObject" Target="../embeddings/oleObject86.bin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104.wmf"/><Relationship Id="rId23" Type="http://schemas.openxmlformats.org/officeDocument/2006/relationships/image" Target="../media/image108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106.wmf"/><Relationship Id="rId4" Type="http://schemas.openxmlformats.org/officeDocument/2006/relationships/image" Target="../media/image96.wmf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12.wmf"/><Relationship Id="rId3" Type="http://schemas.openxmlformats.org/officeDocument/2006/relationships/image" Target="../media/image113.png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11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1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113.png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9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23.wmf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22.wmf"/><Relationship Id="rId5" Type="http://schemas.openxmlformats.org/officeDocument/2006/relationships/image" Target="../media/image124.png"/><Relationship Id="rId10" Type="http://schemas.openxmlformats.org/officeDocument/2006/relationships/oleObject" Target="../embeddings/oleObject103.bin"/><Relationship Id="rId4" Type="http://schemas.openxmlformats.org/officeDocument/2006/relationships/image" Target="../media/image120.wmf"/><Relationship Id="rId9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09.bin"/><Relationship Id="rId3" Type="http://schemas.openxmlformats.org/officeDocument/2006/relationships/image" Target="../media/image130.jpeg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27.wmf"/><Relationship Id="rId4" Type="http://schemas.openxmlformats.org/officeDocument/2006/relationships/image" Target="../media/image124.png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2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4.bin"/><Relationship Id="rId3" Type="http://schemas.openxmlformats.org/officeDocument/2006/relationships/image" Target="../media/image136.jpeg"/><Relationship Id="rId7" Type="http://schemas.openxmlformats.org/officeDocument/2006/relationships/image" Target="../media/image132.wmf"/><Relationship Id="rId12" Type="http://schemas.openxmlformats.org/officeDocument/2006/relationships/image" Target="../media/image137.jpeg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5" Type="http://schemas.openxmlformats.org/officeDocument/2006/relationships/oleObject" Target="../embeddings/oleObject116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1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42.wmf"/><Relationship Id="rId3" Type="http://schemas.openxmlformats.org/officeDocument/2006/relationships/image" Target="../media/image144.jpeg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2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2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51.wmf"/><Relationship Id="rId3" Type="http://schemas.openxmlformats.org/officeDocument/2006/relationships/image" Target="../media/image153.png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50.wmf"/><Relationship Id="rId5" Type="http://schemas.openxmlformats.org/officeDocument/2006/relationships/image" Target="../media/image131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3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3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62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4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6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image" Target="../media/image173.png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7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5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7.wmf"/><Relationship Id="rId22" Type="http://schemas.openxmlformats.org/officeDocument/2006/relationships/image" Target="../media/image18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第二章  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理想光学系统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3721" y="1628800"/>
            <a:ext cx="838893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物方焦点</a:t>
            </a:r>
            <a:r>
              <a:rPr lang="en-US" altLang="zh-CN" sz="20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F</a:t>
            </a:r>
            <a:r>
              <a:rPr lang="zh-CN" altLang="en-US" sz="20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的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位置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焦点的性质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：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通过物方焦点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的光线经过整个系统后平行于光轴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射出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, 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所以它一定通过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i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对于第一个</a:t>
            </a: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光学系统， </a:t>
            </a:r>
            <a:r>
              <a:rPr lang="en-US" altLang="zh-CN" b="1" i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F </a:t>
            </a:r>
            <a:r>
              <a:rPr lang="en-US" altLang="zh-CN" b="1" i="1" baseline="-25000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2</a:t>
            </a:r>
            <a:r>
              <a:rPr lang="en-US" altLang="zh-CN" b="1" i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和  </a:t>
            </a:r>
            <a:r>
              <a:rPr lang="en-US" altLang="zh-CN" b="1" i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F 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是</a:t>
            </a: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一对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共轭点；</a:t>
            </a:r>
            <a:endParaRPr lang="zh-CN" altLang="en-US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应用牛顿公式，即可求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出物方焦点</a:t>
            </a:r>
            <a:r>
              <a:rPr lang="en-US" altLang="zh-CN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F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。</a:t>
            </a:r>
            <a:endParaRPr lang="zh-CN" altLang="en-US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20" name="Picture 3" descr="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2" y="3921735"/>
            <a:ext cx="8068338" cy="28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5310082" y="4509120"/>
            <a:ext cx="135015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112060" y="4509120"/>
            <a:ext cx="198022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99592" y="4041068"/>
            <a:ext cx="2646294" cy="226825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545886" y="6309320"/>
            <a:ext cx="12601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11960" y="5337276"/>
            <a:ext cx="0" cy="283344"/>
          </a:xfrm>
          <a:prstGeom prst="line">
            <a:avLst/>
          </a:prstGeom>
          <a:ln w="19050">
            <a:solidFill>
              <a:srgbClr val="14AC4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45886" y="5648156"/>
            <a:ext cx="666074" cy="0"/>
          </a:xfrm>
          <a:prstGeom prst="line">
            <a:avLst/>
          </a:prstGeom>
          <a:ln w="19050">
            <a:solidFill>
              <a:srgbClr val="14AC4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483768" y="4869160"/>
            <a:ext cx="1062118" cy="778996"/>
          </a:xfrm>
          <a:prstGeom prst="line">
            <a:avLst/>
          </a:prstGeom>
          <a:ln w="19050">
            <a:solidFill>
              <a:srgbClr val="14AC4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43908" y="4499858"/>
            <a:ext cx="1467163" cy="180946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441485" y="5260580"/>
            <a:ext cx="117013" cy="766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258743" y="5229200"/>
            <a:ext cx="117013" cy="766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156176" y="5877272"/>
            <a:ext cx="18002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0447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7655"/>
              </p:ext>
            </p:extLst>
          </p:nvPr>
        </p:nvGraphicFramePr>
        <p:xfrm>
          <a:off x="7200292" y="2472669"/>
          <a:ext cx="11271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6" name="Equation" r:id="rId3" imgW="622080" imgH="393480" progId="Equation.DSMT4">
                  <p:embed/>
                </p:oleObj>
              </mc:Choice>
              <mc:Fallback>
                <p:oleObj name="Equation" r:id="rId3" imgW="62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292" y="2472669"/>
                        <a:ext cx="1127125" cy="765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5556" y="18854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牛顿公式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50121"/>
              </p:ext>
            </p:extLst>
          </p:nvPr>
        </p:nvGraphicFramePr>
        <p:xfrm>
          <a:off x="2078038" y="1885950"/>
          <a:ext cx="12430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7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885950"/>
                        <a:ext cx="1243012" cy="442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93034" y="2456892"/>
            <a:ext cx="7831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x</a:t>
            </a:r>
            <a:r>
              <a:rPr lang="en-US" altLang="zh-CN" b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符号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规则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：</a:t>
            </a:r>
            <a:r>
              <a:rPr lang="zh-CN" altLang="en-US" b="1" dirty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用</a:t>
            </a:r>
            <a:r>
              <a:rPr lang="en-US" altLang="zh-CN" b="1" dirty="0" err="1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x</a:t>
            </a:r>
            <a:r>
              <a:rPr lang="en-US" altLang="zh-CN" b="1" baseline="-25000" dirty="0" err="1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F</a:t>
            </a:r>
            <a:r>
              <a:rPr lang="zh-CN" altLang="en-US" b="1" dirty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表示</a:t>
            </a:r>
            <a:r>
              <a:rPr lang="zh-CN" altLang="en-US" b="1" dirty="0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。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以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为起点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计算到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-</a:t>
            </a:r>
            <a:r>
              <a:rPr lang="en-US" altLang="zh-CN" b="1" dirty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 </a:t>
            </a:r>
            <a:r>
              <a:rPr lang="en-US" altLang="zh-CN" b="1" dirty="0" err="1">
                <a:solidFill>
                  <a:srgbClr val="0A00C8"/>
                </a:solidFill>
                <a:latin typeface="Times New Roman"/>
                <a:ea typeface="幼圆" pitchFamily="49" charset="-122"/>
              </a:rPr>
              <a:t>x</a:t>
            </a:r>
            <a:r>
              <a:rPr lang="en-US" altLang="zh-CN" b="1" baseline="-25000" dirty="0" err="1">
                <a:solidFill>
                  <a:srgbClr val="0A00C8"/>
                </a:solidFill>
                <a:latin typeface="Times New Roman"/>
                <a:ea typeface="幼圆" pitchFamily="49" charset="-122"/>
              </a:rPr>
              <a:t>F</a:t>
            </a:r>
            <a:endParaRPr lang="en-US" altLang="zh-CN" b="1" baseline="-25000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x</a:t>
            </a:r>
            <a:r>
              <a:rPr lang="en-US" altLang="zh-CN" b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ˊ</a:t>
            </a:r>
            <a:r>
              <a:rPr lang="zh-CN" altLang="en-US" b="1" dirty="0">
                <a:solidFill>
                  <a:srgbClr val="0A00C8"/>
                </a:solidFill>
                <a:ea typeface="幼圆" pitchFamily="49" charset="-122"/>
              </a:rPr>
              <a:t>符号规则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：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由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r>
              <a:rPr lang="en-US" altLang="zh-CN" b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到</a:t>
            </a:r>
            <a:r>
              <a:rPr lang="en-US" altLang="zh-CN" b="1" dirty="0">
                <a:solidFill>
                  <a:srgbClr val="0A00C8"/>
                </a:solidFill>
                <a:ea typeface="幼圆" pitchFamily="49" charset="-122"/>
              </a:rPr>
              <a:t>F</a:t>
            </a:r>
            <a:r>
              <a:rPr lang="en-US" altLang="zh-CN" b="1" baseline="-25000" dirty="0">
                <a:solidFill>
                  <a:srgbClr val="0A00C8"/>
                </a:solidFill>
                <a:ea typeface="幼圆" pitchFamily="49" charset="-122"/>
              </a:rPr>
              <a:t>2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的距离，</a:t>
            </a:r>
            <a:r>
              <a:rPr lang="zh-CN" altLang="en-US" b="1" dirty="0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用</a:t>
            </a:r>
            <a:r>
              <a:rPr lang="en-US" altLang="zh-CN" b="1" dirty="0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xˊ=</a:t>
            </a:r>
            <a:r>
              <a:rPr lang="en-US" altLang="zh-CN" b="1" dirty="0" smtClean="0">
                <a:solidFill>
                  <a:srgbClr val="0A00C8"/>
                </a:solidFill>
                <a:ea typeface="幼圆" pitchFamily="49" charset="-122"/>
              </a:rPr>
              <a:t>Δ</a:t>
            </a:r>
            <a:r>
              <a:rPr lang="zh-CN" altLang="en-US" b="1" dirty="0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表示。</a:t>
            </a:r>
            <a:endParaRPr lang="zh-CN" altLang="en-US" dirty="0"/>
          </a:p>
        </p:txBody>
      </p:sp>
      <p:pic>
        <p:nvPicPr>
          <p:cNvPr id="19" name="Picture 3" descr="24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" y="3645024"/>
            <a:ext cx="736374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832140" y="5445224"/>
            <a:ext cx="18002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6040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2036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88985" y="1640206"/>
            <a:ext cx="4249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二、组合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焦距的计算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263" y="2204864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焦点位置确定后，只要求出焦距，主平面的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位置便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随之确定。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平行于光轴人射的光线和出射光线的延长线的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交点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M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，一定位于像方主平面上。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由图得，△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M'F'H'∽△I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'H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'F'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，△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I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H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'∽△I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'H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'F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</a:t>
            </a:r>
            <a:endParaRPr lang="zh-CN" altLang="en-US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35496" y="5270711"/>
            <a:ext cx="9178925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1638871" y="4140411"/>
            <a:ext cx="0" cy="220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2046858" y="4140411"/>
            <a:ext cx="0" cy="220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5339333" y="4127711"/>
            <a:ext cx="0" cy="220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5718746" y="4140411"/>
            <a:ext cx="0" cy="220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228316" y="5229200"/>
            <a:ext cx="78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+mn-lt"/>
              </a:rPr>
              <a:t>H</a:t>
            </a:r>
            <a:r>
              <a:rPr kumimoji="1" lang="en-US" altLang="zh-CN" b="1" i="1" baseline="-25000" dirty="0">
                <a:latin typeface="+mn-lt"/>
              </a:rPr>
              <a:t>1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021992" y="5229200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r>
              <a:rPr kumimoji="1" lang="en-US" altLang="zh-CN" b="1" i="1" baseline="-25000" dirty="0" smtClean="0">
                <a:latin typeface="+mn-lt"/>
              </a:rPr>
              <a:t>1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5694400" y="5229200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r>
              <a:rPr kumimoji="1" lang="en-US" altLang="zh-CN" b="1" i="1" baseline="-25000" dirty="0" smtClean="0">
                <a:latin typeface="+mn-lt"/>
              </a:rPr>
              <a:t>2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baseline="-25000" dirty="0">
              <a:latin typeface="+mn-lt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902312" y="5229200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+mn-lt"/>
              </a:rPr>
              <a:t>H</a:t>
            </a:r>
            <a:r>
              <a:rPr kumimoji="1" lang="en-US" altLang="zh-CN" b="1" i="1" baseline="-25000" dirty="0">
                <a:latin typeface="+mn-lt"/>
              </a:rPr>
              <a:t>2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79946" y="5254836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+mn-lt"/>
              </a:rPr>
              <a:t>F</a:t>
            </a:r>
            <a:r>
              <a:rPr kumimoji="1" lang="en-US" altLang="zh-CN" b="1" i="1" baseline="-25000" dirty="0">
                <a:latin typeface="+mn-lt"/>
              </a:rPr>
              <a:t>1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138116" y="5229200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r>
              <a:rPr kumimoji="1" lang="en-US" altLang="zh-CN" b="1" i="1" baseline="-25000" dirty="0" smtClean="0">
                <a:latin typeface="+mn-lt"/>
              </a:rPr>
              <a:t>1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232846" y="5229200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+mn-lt"/>
              </a:rPr>
              <a:t>F</a:t>
            </a:r>
            <a:r>
              <a:rPr kumimoji="1" lang="en-US" altLang="zh-CN" b="1" i="1" baseline="-25000" dirty="0">
                <a:latin typeface="+mn-lt"/>
              </a:rPr>
              <a:t>2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6516216" y="5229200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r>
              <a:rPr kumimoji="1" lang="en-US" altLang="zh-CN" b="1" i="1" baseline="-25000" dirty="0" smtClean="0">
                <a:latin typeface="+mn-lt"/>
              </a:rPr>
              <a:t>2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400621" y="5242136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3620071" y="5227848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4307458" y="5256423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6766496" y="5242136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3605783" y="5350086"/>
            <a:ext cx="0" cy="1211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4288408" y="5296111"/>
            <a:ext cx="0" cy="1211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3620071" y="6318461"/>
            <a:ext cx="712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3724846" y="5943811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latin typeface="+mn-lt"/>
              </a:rPr>
              <a:t>Δ</a:t>
            </a:r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94233" y="4408698"/>
            <a:ext cx="1514475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2046858" y="4435686"/>
            <a:ext cx="3263900" cy="1828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5310758" y="6264486"/>
            <a:ext cx="407988" cy="0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V="1">
            <a:off x="5704458" y="4207086"/>
            <a:ext cx="3278188" cy="20447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7236296" y="5229200"/>
            <a:ext cx="568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solidFill>
                  <a:srgbClr val="FF5050"/>
                </a:solidFill>
                <a:latin typeface="+mn-lt"/>
              </a:rPr>
              <a:t>Fˊ</a:t>
            </a:r>
            <a:endParaRPr kumimoji="1" lang="en-US" altLang="zh-CN" b="1" i="1" dirty="0">
              <a:solidFill>
                <a:srgbClr val="FF5050"/>
              </a:solidFill>
              <a:latin typeface="+mn-lt"/>
            </a:endParaRPr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>
            <a:off x="1608708" y="4408698"/>
            <a:ext cx="6964363" cy="0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5" name="Line 33"/>
          <p:cNvSpPr>
            <a:spLocks noChangeShapeType="1"/>
          </p:cNvSpPr>
          <p:nvPr/>
        </p:nvSpPr>
        <p:spPr bwMode="auto">
          <a:xfrm>
            <a:off x="8617520" y="3776873"/>
            <a:ext cx="22931" cy="2592904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8577510" y="5270711"/>
            <a:ext cx="1035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solidFill>
                  <a:srgbClr val="0000FF"/>
                </a:solidFill>
                <a:latin typeface="+mn-lt"/>
              </a:rPr>
              <a:t>Hˊ</a:t>
            </a:r>
            <a:endParaRPr kumimoji="1" lang="en-US" altLang="zh-CN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8640452" y="3933056"/>
            <a:ext cx="933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solidFill>
                  <a:srgbClr val="0000FF"/>
                </a:solidFill>
                <a:latin typeface="+mn-lt"/>
              </a:rPr>
              <a:t>Mˊ</a:t>
            </a:r>
            <a:endParaRPr kumimoji="1" lang="en-US" altLang="zh-CN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1260066" y="4046748"/>
            <a:ext cx="755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0000FF"/>
                </a:solidFill>
                <a:latin typeface="+mn-lt"/>
              </a:rPr>
              <a:t>I</a:t>
            </a:r>
            <a:r>
              <a:rPr kumimoji="1" lang="en-US" altLang="zh-CN" b="1" i="1" baseline="-25000" dirty="0">
                <a:solidFill>
                  <a:srgbClr val="0000FF"/>
                </a:solidFill>
                <a:latin typeface="+mn-lt"/>
              </a:rPr>
              <a:t>1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2052154" y="4034048"/>
            <a:ext cx="755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0000FF"/>
                </a:solidFill>
                <a:latin typeface="+mn-lt"/>
              </a:rPr>
              <a:t>I</a:t>
            </a:r>
            <a:r>
              <a:rPr kumimoji="1" lang="en-US" altLang="zh-CN" b="1" i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</a:rPr>
              <a:t>’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5720333" y="6145423"/>
            <a:ext cx="1004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0000FF"/>
                </a:solidFill>
                <a:latin typeface="+mn-lt"/>
              </a:rPr>
              <a:t>I</a:t>
            </a:r>
            <a:r>
              <a:rPr kumimoji="1" lang="en-US" altLang="zh-CN" b="1" i="1" baseline="-25000" dirty="0">
                <a:solidFill>
                  <a:srgbClr val="0000FF"/>
                </a:solidFill>
                <a:latin typeface="+mn-lt"/>
              </a:rPr>
              <a:t>2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</a:rPr>
              <a:t>’</a:t>
            </a: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4934521" y="6185111"/>
            <a:ext cx="1004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0000FF"/>
                </a:solidFill>
                <a:latin typeface="+mn-lt"/>
              </a:rPr>
              <a:t>I</a:t>
            </a:r>
            <a:r>
              <a:rPr kumimoji="1" lang="en-US" altLang="zh-CN" b="1" i="1" baseline="-25000" dirty="0">
                <a:solidFill>
                  <a:srgbClr val="0000FF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514540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2036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78449" y="1520788"/>
            <a:ext cx="4249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二、组合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焦距的计算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668852" cy="286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1620"/>
              </p:ext>
            </p:extLst>
          </p:nvPr>
        </p:nvGraphicFramePr>
        <p:xfrm>
          <a:off x="3496667" y="2060848"/>
          <a:ext cx="56070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1" name="Equation" r:id="rId4" imgW="2869920" imgH="482400" progId="Equation.DSMT4">
                  <p:embed/>
                </p:oleObj>
              </mc:Choice>
              <mc:Fallback>
                <p:oleObj name="Equation" r:id="rId4" imgW="28699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667" y="2060848"/>
                        <a:ext cx="5607050" cy="9429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61995"/>
              </p:ext>
            </p:extLst>
          </p:nvPr>
        </p:nvGraphicFramePr>
        <p:xfrm>
          <a:off x="3563888" y="3158845"/>
          <a:ext cx="1337378" cy="774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2" name="Equation" r:id="rId6" imgW="723586" imgH="418918" progId="Equation.3">
                  <p:embed/>
                </p:oleObj>
              </mc:Choice>
              <mc:Fallback>
                <p:oleObj name="Equation" r:id="rId6" imgW="723586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158845"/>
                        <a:ext cx="1337378" cy="77421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53345"/>
              </p:ext>
            </p:extLst>
          </p:nvPr>
        </p:nvGraphicFramePr>
        <p:xfrm>
          <a:off x="1043608" y="3392996"/>
          <a:ext cx="1934179" cy="47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3" name="Equation" r:id="rId8" imgW="927100" imgH="228600" progId="Equation.3">
                  <p:embed/>
                </p:oleObj>
              </mc:Choice>
              <mc:Fallback>
                <p:oleObj name="Equation" r:id="rId8" imgW="927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92996"/>
                        <a:ext cx="1934179" cy="47675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6120172" y="5589240"/>
            <a:ext cx="18002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236429"/>
              </p:ext>
            </p:extLst>
          </p:nvPr>
        </p:nvGraphicFramePr>
        <p:xfrm>
          <a:off x="971600" y="2096852"/>
          <a:ext cx="20589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4" name="Equation" r:id="rId10" imgW="1054080" imgH="457200" progId="Equation.DSMT4">
                  <p:embed/>
                </p:oleObj>
              </mc:Choice>
              <mc:Fallback>
                <p:oleObj name="Equation" r:id="rId10" imgW="105408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96852"/>
                        <a:ext cx="2058987" cy="8937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796136" y="3356992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33CC"/>
                </a:solidFill>
                <a:latin typeface="+mn-lt"/>
              </a:rPr>
              <a:t>back effective focal length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39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2036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78449" y="1520788"/>
            <a:ext cx="4249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二、组合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焦距的计算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172" y="5661555"/>
            <a:ext cx="18002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885957"/>
              </p:ext>
            </p:extLst>
          </p:nvPr>
        </p:nvGraphicFramePr>
        <p:xfrm>
          <a:off x="1403648" y="2637764"/>
          <a:ext cx="16700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2" name="Equation" r:id="rId3" imgW="723586" imgH="393529" progId="Equation.DSMT4">
                  <p:embed/>
                </p:oleObj>
              </mc:Choice>
              <mc:Fallback>
                <p:oleObj name="Equation" r:id="rId3" imgW="72358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637764"/>
                        <a:ext cx="1670050" cy="7508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355916" y="4349227"/>
            <a:ext cx="1608226" cy="1744069"/>
            <a:chOff x="854" y="2412"/>
            <a:chExt cx="1005" cy="1170"/>
          </a:xfrm>
        </p:grpSpPr>
        <p:graphicFrame>
          <p:nvGraphicFramePr>
            <p:cNvPr id="1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3480240"/>
                </p:ext>
              </p:extLst>
            </p:nvPr>
          </p:nvGraphicFramePr>
          <p:xfrm>
            <a:off x="854" y="2967"/>
            <a:ext cx="952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43" name="Equation" r:id="rId5" imgW="710891" imgH="431613" progId="">
                    <p:embed/>
                  </p:oleObj>
                </mc:Choice>
                <mc:Fallback>
                  <p:oleObj name="Equation" r:id="rId5" imgW="710891" imgH="43161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2967"/>
                          <a:ext cx="952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821123"/>
                </p:ext>
              </p:extLst>
            </p:nvPr>
          </p:nvGraphicFramePr>
          <p:xfrm>
            <a:off x="861" y="2412"/>
            <a:ext cx="99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44" name="Equation" r:id="rId7" imgW="748975" imgH="431613" progId="">
                    <p:embed/>
                  </p:oleObj>
                </mc:Choice>
                <mc:Fallback>
                  <p:oleObj name="Equation" r:id="rId7" imgW="748975" imgH="43161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412"/>
                          <a:ext cx="998" cy="5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AutoShape 15"/>
          <p:cNvSpPr>
            <a:spLocks/>
          </p:cNvSpPr>
          <p:nvPr/>
        </p:nvSpPr>
        <p:spPr bwMode="auto">
          <a:xfrm flipH="1" flipV="1">
            <a:off x="3419475" y="3013208"/>
            <a:ext cx="360363" cy="2376488"/>
          </a:xfrm>
          <a:prstGeom prst="leftBrace">
            <a:avLst>
              <a:gd name="adj1" fmla="val 54956"/>
              <a:gd name="adj2" fmla="val 50000"/>
            </a:avLst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857250" y="2132856"/>
            <a:ext cx="626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0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组合系统的物方焦距和像方焦距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55650" y="6079381"/>
            <a:ext cx="799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组合焦距的</a:t>
            </a:r>
            <a:r>
              <a:rPr lang="zh-CN" altLang="en-US" sz="20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起算原点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组合系统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的物、像两方的</a:t>
            </a:r>
            <a:r>
              <a:rPr lang="zh-CN" altLang="en-US" sz="20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主点。</a:t>
            </a: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218782" y="3428818"/>
            <a:ext cx="4184649" cy="1154113"/>
            <a:chOff x="2579" y="901"/>
            <a:chExt cx="2636" cy="727"/>
          </a:xfrm>
        </p:grpSpPr>
        <p:graphicFrame>
          <p:nvGraphicFramePr>
            <p:cNvPr id="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63831"/>
                </p:ext>
              </p:extLst>
            </p:nvPr>
          </p:nvGraphicFramePr>
          <p:xfrm>
            <a:off x="2579" y="901"/>
            <a:ext cx="2623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45" name="Equation" r:id="rId9" imgW="1765080" imgH="495000" progId="">
                    <p:embed/>
                  </p:oleObj>
                </mc:Choice>
                <mc:Fallback>
                  <p:oleObj name="Equation" r:id="rId9" imgW="1765080" imgH="4950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" y="901"/>
                          <a:ext cx="2623" cy="72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729" y="901"/>
              <a:ext cx="486" cy="726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3273"/>
              </p:ext>
            </p:extLst>
          </p:nvPr>
        </p:nvGraphicFramePr>
        <p:xfrm>
          <a:off x="1403648" y="3501315"/>
          <a:ext cx="14049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6" name="Equation" r:id="rId11" imgW="609480" imgH="419040" progId="Equation.DSMT4">
                  <p:embed/>
                </p:oleObj>
              </mc:Choice>
              <mc:Fallback>
                <p:oleObj name="Equation" r:id="rId11" imgW="60948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01315"/>
                        <a:ext cx="1404938" cy="7985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86063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8448" y="1700808"/>
            <a:ext cx="79739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三、组合系统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主平面的位置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（以系统处于同一介质中为例）</a:t>
            </a:r>
            <a:endParaRPr lang="en-US" altLang="zh-CN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sz="2000" b="1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6787" y="2204033"/>
            <a:ext cx="8064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  组合物方参数以第一个光组物方主点为原点</a:t>
            </a:r>
            <a:endParaRPr lang="en-US" altLang="zh-CN" sz="2000" b="1" dirty="0">
              <a:solidFill>
                <a:srgbClr val="FF0066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3" name="组合 24"/>
          <p:cNvGrpSpPr>
            <a:grpSpLocks/>
          </p:cNvGrpSpPr>
          <p:nvPr/>
        </p:nvGrpSpPr>
        <p:grpSpPr bwMode="auto">
          <a:xfrm>
            <a:off x="1064491" y="2969842"/>
            <a:ext cx="7127391" cy="2297646"/>
            <a:chOff x="649288" y="3644900"/>
            <a:chExt cx="8243887" cy="3024188"/>
          </a:xfrm>
        </p:grpSpPr>
        <p:pic>
          <p:nvPicPr>
            <p:cNvPr id="14" name="Picture 20" descr="两光组组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88" y="3644900"/>
              <a:ext cx="8243887" cy="302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792163" y="3932238"/>
              <a:ext cx="2519362" cy="21717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313114" y="4065588"/>
              <a:ext cx="2376488" cy="2003425"/>
              <a:chOff x="1928" y="2478"/>
              <a:chExt cx="1497" cy="1262"/>
            </a:xfrm>
          </p:grpSpPr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1928" y="3740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 flipV="1">
                <a:off x="2201" y="2478"/>
                <a:ext cx="1224" cy="1262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 flipV="1">
              <a:off x="803275" y="4057649"/>
              <a:ext cx="7693025" cy="14293"/>
              <a:chOff x="347" y="2493024"/>
              <a:chExt cx="4846" cy="1132826"/>
            </a:xfrm>
          </p:grpSpPr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347" y="3625850"/>
                <a:ext cx="3266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>
                <a:off x="3637" y="2493024"/>
                <a:ext cx="1556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21816"/>
              </p:ext>
            </p:extLst>
          </p:nvPr>
        </p:nvGraphicFramePr>
        <p:xfrm>
          <a:off x="820355" y="5697252"/>
          <a:ext cx="2930526" cy="87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4" name="Equation" r:id="rId4" imgW="1447560" imgH="431640" progId="Equation.DSMT4">
                  <p:embed/>
                </p:oleObj>
              </mc:Choice>
              <mc:Fallback>
                <p:oleObj name="Equation" r:id="rId4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355" y="5697252"/>
                        <a:ext cx="2930526" cy="87947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1360"/>
              </p:ext>
            </p:extLst>
          </p:nvPr>
        </p:nvGraphicFramePr>
        <p:xfrm>
          <a:off x="4803775" y="5697538"/>
          <a:ext cx="3044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5" name="Equation" r:id="rId6" imgW="1130040" imgH="431640" progId="Equation.DSMT4">
                  <p:embed/>
                </p:oleObj>
              </mc:Choice>
              <mc:Fallback>
                <p:oleObj name="Equation" r:id="rId6" imgW="1130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5697538"/>
                        <a:ext cx="3044825" cy="86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1331640" y="4941168"/>
            <a:ext cx="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46490" y="4811577"/>
            <a:ext cx="1374" cy="669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83467"/>
              </p:ext>
            </p:extLst>
          </p:nvPr>
        </p:nvGraphicFramePr>
        <p:xfrm>
          <a:off x="2231740" y="5157192"/>
          <a:ext cx="459035" cy="306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6" name="Equation" r:id="rId8" imgW="253800" imgH="228600" progId="Equation.DSMT4">
                  <p:embed/>
                </p:oleObj>
              </mc:Choice>
              <mc:Fallback>
                <p:oleObj name="Equation" r:id="rId8" imgW="2538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5157192"/>
                        <a:ext cx="459035" cy="3067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1331640" y="5409220"/>
            <a:ext cx="2034533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9"/>
          <p:cNvSpPr>
            <a:spLocks noChangeArrowheads="1"/>
          </p:cNvSpPr>
          <p:nvPr/>
        </p:nvSpPr>
        <p:spPr bwMode="auto">
          <a:xfrm>
            <a:off x="252413" y="1712801"/>
            <a:ext cx="8064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 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组合像方参数以第二个光组像方主点为原点</a:t>
            </a:r>
            <a:endParaRPr lang="en-US" altLang="zh-CN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395288" y="2349500"/>
            <a:ext cx="8353425" cy="3024188"/>
            <a:chOff x="395288" y="2786058"/>
            <a:chExt cx="8353425" cy="3024187"/>
          </a:xfrm>
        </p:grpSpPr>
        <p:pic>
          <p:nvPicPr>
            <p:cNvPr id="8" name="Picture 90" descr="两光组组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786058"/>
              <a:ext cx="8243887" cy="302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91"/>
            <p:cNvGrpSpPr>
              <a:grpSpLocks/>
            </p:cNvGrpSpPr>
            <p:nvPr/>
          </p:nvGrpSpPr>
          <p:grpSpPr bwMode="auto">
            <a:xfrm>
              <a:off x="539750" y="3348012"/>
              <a:ext cx="7777163" cy="6350"/>
              <a:chOff x="340" y="2115"/>
              <a:chExt cx="4899" cy="4"/>
            </a:xfrm>
          </p:grpSpPr>
          <p:sp>
            <p:nvSpPr>
              <p:cNvPr id="14" name="Line 92"/>
              <p:cNvSpPr>
                <a:spLocks noChangeShapeType="1"/>
              </p:cNvSpPr>
              <p:nvPr/>
            </p:nvSpPr>
            <p:spPr bwMode="auto">
              <a:xfrm>
                <a:off x="340" y="2115"/>
                <a:ext cx="154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" name="Line 93"/>
              <p:cNvSpPr>
                <a:spLocks noChangeShapeType="1"/>
              </p:cNvSpPr>
              <p:nvPr/>
            </p:nvSpPr>
            <p:spPr bwMode="auto">
              <a:xfrm>
                <a:off x="1882" y="2119"/>
                <a:ext cx="3357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3492500" y="3357537"/>
              <a:ext cx="2303463" cy="1373188"/>
              <a:chOff x="2200" y="2415"/>
              <a:chExt cx="1451" cy="865"/>
            </a:xfrm>
          </p:grpSpPr>
          <p:sp>
            <p:nvSpPr>
              <p:cNvPr id="12" name="Line 95"/>
              <p:cNvSpPr>
                <a:spLocks noChangeShapeType="1"/>
              </p:cNvSpPr>
              <p:nvPr/>
            </p:nvSpPr>
            <p:spPr bwMode="auto">
              <a:xfrm>
                <a:off x="2200" y="2415"/>
                <a:ext cx="1179" cy="862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" name="Line 96"/>
              <p:cNvSpPr>
                <a:spLocks noChangeShapeType="1"/>
              </p:cNvSpPr>
              <p:nvPr/>
            </p:nvSpPr>
            <p:spPr bwMode="auto">
              <a:xfrm>
                <a:off x="3379" y="3280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 flipV="1">
              <a:off x="5795963" y="2930500"/>
              <a:ext cx="2952750" cy="180022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幼圆" pitchFamily="49" charset="-122"/>
                <a:ea typeface="幼圆" pitchFamily="49" charset="-122"/>
              </a:endParaRPr>
            </a:p>
          </p:txBody>
        </p:sp>
      </p:grpSp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97768"/>
              </p:ext>
            </p:extLst>
          </p:nvPr>
        </p:nvGraphicFramePr>
        <p:xfrm>
          <a:off x="745691" y="5746452"/>
          <a:ext cx="3070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3" name="Equation" r:id="rId4" imgW="1536480" imgH="431640" progId="Equation.DSMT4">
                  <p:embed/>
                </p:oleObj>
              </mc:Choice>
              <mc:Fallback>
                <p:oleObj name="Equation" r:id="rId4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91" y="5746452"/>
                        <a:ext cx="3070225" cy="850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259401"/>
              </p:ext>
            </p:extLst>
          </p:nvPr>
        </p:nvGraphicFramePr>
        <p:xfrm>
          <a:off x="4568911" y="5714702"/>
          <a:ext cx="29194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4" name="Equation" r:id="rId6" imgW="1282680" imgH="431640" progId="Equation.DSMT4">
                  <p:embed/>
                </p:oleObj>
              </mc:Choice>
              <mc:Fallback>
                <p:oleObj name="Equation" r:id="rId6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911" y="5714702"/>
                        <a:ext cx="2919413" cy="882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5832140" y="5004297"/>
            <a:ext cx="0" cy="692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136396" y="4874705"/>
            <a:ext cx="1374" cy="822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32140" y="5580360"/>
            <a:ext cx="2304256" cy="88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019035"/>
              </p:ext>
            </p:extLst>
          </p:nvPr>
        </p:nvGraphicFramePr>
        <p:xfrm>
          <a:off x="6869583" y="5176999"/>
          <a:ext cx="3667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5" name="Equation" r:id="rId8" imgW="203040" imgH="279360" progId="Equation.DSMT4">
                  <p:embed/>
                </p:oleObj>
              </mc:Choice>
              <mc:Fallback>
                <p:oleObj name="Equation" r:id="rId8" imgW="203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583" y="5176999"/>
                        <a:ext cx="366713" cy="376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584684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26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595797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5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775" y="1629448"/>
            <a:ext cx="417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四、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光焦度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83644"/>
              </p:ext>
            </p:extLst>
          </p:nvPr>
        </p:nvGraphicFramePr>
        <p:xfrm>
          <a:off x="5760132" y="2286000"/>
          <a:ext cx="245589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0" name="Equation" r:id="rId3" imgW="939800" imgH="279400" progId="Equation.DSMT4">
                  <p:embed/>
                </p:oleObj>
              </mc:Choice>
              <mc:Fallback>
                <p:oleObj name="Equation" r:id="rId3" imgW="939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132" y="2286000"/>
                        <a:ext cx="2455893" cy="719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33074"/>
              </p:ext>
            </p:extLst>
          </p:nvPr>
        </p:nvGraphicFramePr>
        <p:xfrm>
          <a:off x="3959932" y="5073578"/>
          <a:ext cx="3384302" cy="83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1" name="Equation" r:id="rId5" imgW="1218671" imgH="431613" progId="">
                  <p:embed/>
                </p:oleObj>
              </mc:Choice>
              <mc:Fallback>
                <p:oleObj name="Equation" r:id="rId5" imgW="1218671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32" y="5073578"/>
                        <a:ext cx="3384302" cy="83134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39750" y="2395538"/>
            <a:ext cx="6794501" cy="2017713"/>
            <a:chOff x="340" y="577"/>
            <a:chExt cx="4280" cy="1271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0982138"/>
                </p:ext>
              </p:extLst>
            </p:nvPr>
          </p:nvGraphicFramePr>
          <p:xfrm>
            <a:off x="2268" y="1296"/>
            <a:ext cx="235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2" name="Equation" r:id="rId7" imgW="1777229" imgH="431613" progId="">
                    <p:embed/>
                  </p:oleObj>
                </mc:Choice>
                <mc:Fallback>
                  <p:oleObj name="Equation" r:id="rId7" imgW="1777229" imgH="43161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1296"/>
                          <a:ext cx="2352" cy="5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40" y="577"/>
              <a:ext cx="3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 两光组的组合焦距</a:t>
              </a:r>
            </a:p>
          </p:txBody>
        </p:sp>
      </p:grpSp>
      <p:graphicFrame>
        <p:nvGraphicFramePr>
          <p:cNvPr id="12" name="Object 1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3872821"/>
              </p:ext>
            </p:extLst>
          </p:nvPr>
        </p:nvGraphicFramePr>
        <p:xfrm>
          <a:off x="3500438" y="2286000"/>
          <a:ext cx="17287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3" name="Equation" r:id="rId9" imgW="723586" imgH="393529" progId="Equation.DSMT4">
                  <p:embed/>
                </p:oleObj>
              </mc:Choice>
              <mc:Fallback>
                <p:oleObj name="Equation" r:id="rId9" imgW="72358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286000"/>
                        <a:ext cx="1728787" cy="822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684213" y="4983634"/>
            <a:ext cx="3816350" cy="1109662"/>
            <a:chOff x="0" y="1933"/>
            <a:chExt cx="2404" cy="699"/>
          </a:xfrm>
        </p:grpSpPr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0" y="1933"/>
              <a:ext cx="2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两个系统处于同一介质中</a:t>
              </a:r>
              <a:endParaRPr lang="en-US" altLang="zh-CN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703" y="2296"/>
            <a:ext cx="88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4" name="Equation" r:id="rId11" imgW="545760" imgH="228600" progId="">
                    <p:embed/>
                  </p:oleObj>
                </mc:Choice>
                <mc:Fallback>
                  <p:oleObj name="Equation" r:id="rId11" imgW="54576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296"/>
                          <a:ext cx="88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46" y="2206"/>
              <a:ext cx="1905" cy="91"/>
            </a:xfrm>
            <a:prstGeom prst="rightArrow">
              <a:avLst>
                <a:gd name="adj1" fmla="val 50000"/>
                <a:gd name="adj2" fmla="val 523352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1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775" y="1629448"/>
            <a:ext cx="417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四、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光焦度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30377"/>
              </p:ext>
            </p:extLst>
          </p:nvPr>
        </p:nvGraphicFramePr>
        <p:xfrm>
          <a:off x="5528754" y="2104691"/>
          <a:ext cx="1186371" cy="762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2" name="Equation" r:id="rId3" imgW="482400" imgH="419040" progId="Equation.DSMT4">
                  <p:embed/>
                </p:oleObj>
              </mc:Choice>
              <mc:Fallback>
                <p:oleObj name="Equation" r:id="rId3" imgW="482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754" y="2104691"/>
                        <a:ext cx="1186371" cy="76266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000125" y="2286000"/>
            <a:ext cx="4387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 光焦度的定义：像方焦距的倒数。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19553"/>
              </p:ext>
            </p:extLst>
          </p:nvPr>
        </p:nvGraphicFramePr>
        <p:xfrm>
          <a:off x="1681163" y="4437063"/>
          <a:ext cx="32305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3" name="Equation" r:id="rId5" imgW="1333440" imgH="228600" progId="Equation.DSMT4">
                  <p:embed/>
                </p:oleObj>
              </mc:Choice>
              <mc:Fallback>
                <p:oleObj name="Equation" r:id="rId5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437063"/>
                        <a:ext cx="3230562" cy="552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1439652" y="5286379"/>
            <a:ext cx="4143375" cy="649288"/>
            <a:chOff x="2698" y="3203"/>
            <a:chExt cx="2767" cy="409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698" y="3233"/>
              <a:ext cx="2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密接薄透镜组     （</a:t>
              </a:r>
              <a:r>
                <a:rPr lang="en-US" altLang="zh-CN" sz="2000" b="1" i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d </a:t>
              </a:r>
              <a:r>
                <a:rPr lang="en-US" altLang="zh-CN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= 0</a:t>
              </a: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  <a:endParaRPr lang="en-US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3914" y="3203"/>
              <a:ext cx="272" cy="409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幼圆" pitchFamily="49" charset="-122"/>
                <a:ea typeface="幼圆" pitchFamily="49" charset="-122"/>
              </a:endParaRPr>
            </a:p>
          </p:txBody>
        </p:sp>
      </p:grp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6984"/>
              </p:ext>
            </p:extLst>
          </p:nvPr>
        </p:nvGraphicFramePr>
        <p:xfrm>
          <a:off x="1597025" y="3104964"/>
          <a:ext cx="37909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4" name="Equation" r:id="rId7" imgW="1218671" imgH="431613" progId="">
                  <p:embed/>
                </p:oleObj>
              </mc:Choice>
              <mc:Fallback>
                <p:oleObj name="Equation" r:id="rId7" imgW="1218671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104964"/>
                        <a:ext cx="3790950" cy="9318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75424"/>
              </p:ext>
            </p:extLst>
          </p:nvPr>
        </p:nvGraphicFramePr>
        <p:xfrm>
          <a:off x="2375756" y="6057292"/>
          <a:ext cx="19065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5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6057292"/>
                        <a:ext cx="1906587" cy="552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148064" y="5611023"/>
            <a:ext cx="3676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A00C8"/>
                </a:solidFill>
                <a:latin typeface="+mn-lt"/>
              </a:rPr>
              <a:t>That means the general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</a:rPr>
              <a:t>power</a:t>
            </a:r>
            <a:r>
              <a:rPr kumimoji="1" lang="en-US" altLang="zh-CN" b="1" dirty="0">
                <a:solidFill>
                  <a:srgbClr val="0A00C8"/>
                </a:solidFill>
                <a:latin typeface="+mn-lt"/>
              </a:rPr>
              <a:t> of two close thin lenses is equal to the sum of two sub-systems’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</a:rPr>
              <a:t>power</a:t>
            </a:r>
            <a:r>
              <a:rPr kumimoji="1" lang="en-US" altLang="zh-CN" b="1" dirty="0">
                <a:solidFill>
                  <a:srgbClr val="0A00C8"/>
                </a:solidFill>
                <a:latin typeface="+mn-lt"/>
              </a:rPr>
              <a:t>s.</a:t>
            </a:r>
            <a:r>
              <a:rPr kumimoji="1" lang="en-US" altLang="zh-CN" dirty="0">
                <a:solidFill>
                  <a:srgbClr val="0A00C8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1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6"/>
          <p:cNvSpPr>
            <a:spLocks noChangeArrowheads="1"/>
          </p:cNvSpPr>
          <p:nvPr/>
        </p:nvSpPr>
        <p:spPr bwMode="auto">
          <a:xfrm>
            <a:off x="611188" y="2395538"/>
            <a:ext cx="724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光焦度的物理意义：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反映光学系统的会聚或发散本领的数值。</a:t>
            </a:r>
          </a:p>
        </p:txBody>
      </p:sp>
      <p:graphicFrame>
        <p:nvGraphicFramePr>
          <p:cNvPr id="442375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132740"/>
              </p:ext>
            </p:extLst>
          </p:nvPr>
        </p:nvGraphicFramePr>
        <p:xfrm>
          <a:off x="695325" y="3214688"/>
          <a:ext cx="759777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4" name="Equation" r:id="rId3" imgW="3746160" imgH="736560" progId="Equation.DSMT4">
                  <p:embed/>
                </p:oleObj>
              </mc:Choice>
              <mc:Fallback>
                <p:oleObj name="Equation" r:id="rId3" imgW="3746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214688"/>
                        <a:ext cx="7597775" cy="14938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AFF7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1188" y="5291138"/>
            <a:ext cx="8207375" cy="839787"/>
            <a:chOff x="295" y="3314"/>
            <a:chExt cx="5170" cy="529"/>
          </a:xfrm>
        </p:grpSpPr>
        <p:sp>
          <p:nvSpPr>
            <p:cNvPr id="176139" name="Rectangle 9"/>
            <p:cNvSpPr>
              <a:spLocks noChangeArrowheads="1"/>
            </p:cNvSpPr>
            <p:nvPr/>
          </p:nvSpPr>
          <p:spPr bwMode="auto">
            <a:xfrm>
              <a:off x="295" y="3320"/>
              <a:ext cx="51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例： </a:t>
              </a:r>
            </a:p>
            <a:p>
              <a:pPr marL="342900" indent="-342900" algn="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—— </a:t>
              </a: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出射光束相对于入射光束有很大的偏折效应。</a:t>
              </a:r>
            </a:p>
          </p:txBody>
        </p:sp>
        <p:graphicFrame>
          <p:nvGraphicFramePr>
            <p:cNvPr id="176131" name="Object 10"/>
            <p:cNvGraphicFramePr>
              <a:graphicFrameLocks noChangeAspect="1"/>
            </p:cNvGraphicFramePr>
            <p:nvPr/>
          </p:nvGraphicFramePr>
          <p:xfrm>
            <a:off x="675" y="3314"/>
            <a:ext cx="107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5" name="Equation" r:id="rId5" imgW="863280" imgH="253800" progId="">
                    <p:embed/>
                  </p:oleObj>
                </mc:Choice>
                <mc:Fallback>
                  <p:oleObj name="Equation" r:id="rId5" imgW="863280" imgH="253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3314"/>
                          <a:ext cx="107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FF7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787900" y="3249614"/>
            <a:ext cx="3519895" cy="1403351"/>
            <a:chOff x="3152" y="2047"/>
            <a:chExt cx="2010" cy="884"/>
          </a:xfrm>
        </p:grpSpPr>
        <p:sp>
          <p:nvSpPr>
            <p:cNvPr id="176136" name="AutoShape 12"/>
            <p:cNvSpPr>
              <a:spLocks/>
            </p:cNvSpPr>
            <p:nvPr/>
          </p:nvSpPr>
          <p:spPr bwMode="auto">
            <a:xfrm>
              <a:off x="3152" y="2478"/>
              <a:ext cx="136" cy="453"/>
            </a:xfrm>
            <a:prstGeom prst="rightBrace">
              <a:avLst>
                <a:gd name="adj1" fmla="val 27757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76137" name="Rectangle 13"/>
            <p:cNvSpPr>
              <a:spLocks noChangeArrowheads="1"/>
            </p:cNvSpPr>
            <p:nvPr/>
          </p:nvSpPr>
          <p:spPr bwMode="auto">
            <a:xfrm>
              <a:off x="3338" y="2523"/>
              <a:ext cx="12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 b="1" dirty="0">
                  <a:solidFill>
                    <a:schemeClr val="hlink"/>
                  </a:solidFill>
                  <a:latin typeface="幼圆" pitchFamily="49" charset="-122"/>
                  <a:ea typeface="幼圆" pitchFamily="49" charset="-122"/>
                </a:rPr>
                <a:t>有限焦距系统</a:t>
              </a:r>
            </a:p>
          </p:txBody>
        </p:sp>
        <p:sp>
          <p:nvSpPr>
            <p:cNvPr id="176138" name="Rectangle 14"/>
            <p:cNvSpPr>
              <a:spLocks noChangeArrowheads="1"/>
            </p:cNvSpPr>
            <p:nvPr/>
          </p:nvSpPr>
          <p:spPr bwMode="auto">
            <a:xfrm>
              <a:off x="4345" y="2047"/>
              <a:ext cx="817" cy="272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3775" y="1629448"/>
            <a:ext cx="417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四、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光焦度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1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0" y="2060575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一、物像位置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34925" y="3213100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二、物像大小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4822862" y="1196975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牛顿公式</a:t>
            </a:r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6732588" y="1196975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高斯公式</a:t>
            </a:r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250825" y="4875213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、轴向放大率</a:t>
            </a: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250825" y="408305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、垂轴放大率</a:t>
            </a:r>
          </a:p>
        </p:txBody>
      </p:sp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250825" y="5738813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、角放大率</a:t>
            </a:r>
          </a:p>
        </p:txBody>
      </p:sp>
      <p:pic>
        <p:nvPicPr>
          <p:cNvPr id="4403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62" y="1989138"/>
            <a:ext cx="1871662" cy="47466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0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82492"/>
              </p:ext>
            </p:extLst>
          </p:nvPr>
        </p:nvGraphicFramePr>
        <p:xfrm>
          <a:off x="7021513" y="1844675"/>
          <a:ext cx="1295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2" name="公式" r:id="rId4" imgW="672840" imgH="393480" progId="Equation.3">
                  <p:embed/>
                </p:oleObj>
              </mc:Choice>
              <mc:Fallback>
                <p:oleObj name="公式" r:id="rId4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1844675"/>
                        <a:ext cx="1295400" cy="649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3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87" y="3933825"/>
            <a:ext cx="1800225" cy="64452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3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933825"/>
            <a:ext cx="1366838" cy="6350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3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62" y="4725988"/>
            <a:ext cx="1873250" cy="7731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35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734050"/>
            <a:ext cx="1655762" cy="72707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36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87" y="5734050"/>
            <a:ext cx="1800225" cy="70167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37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5731"/>
            <a:ext cx="1655763" cy="6985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03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33045"/>
              </p:ext>
            </p:extLst>
          </p:nvPr>
        </p:nvGraphicFramePr>
        <p:xfrm>
          <a:off x="2555776" y="3949898"/>
          <a:ext cx="1296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3" name="公式" r:id="rId12" imgW="787320" imgH="419040" progId="Equation.3">
                  <p:embed/>
                </p:oleObj>
              </mc:Choice>
              <mc:Fallback>
                <p:oleObj name="公式" r:id="rId12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49898"/>
                        <a:ext cx="1296987" cy="6334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42" name="Group 22"/>
          <p:cNvGrpSpPr>
            <a:grpSpLocks/>
          </p:cNvGrpSpPr>
          <p:nvPr/>
        </p:nvGrpSpPr>
        <p:grpSpPr bwMode="auto">
          <a:xfrm>
            <a:off x="7083425" y="4799013"/>
            <a:ext cx="1423988" cy="647700"/>
            <a:chOff x="2836" y="1979"/>
            <a:chExt cx="897" cy="408"/>
          </a:xfrm>
        </p:grpSpPr>
        <p:pic>
          <p:nvPicPr>
            <p:cNvPr id="440339" name="Picture 1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" y="2031"/>
              <a:ext cx="128" cy="196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41" name="Picture 2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979"/>
              <a:ext cx="762" cy="408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03536"/>
              </p:ext>
            </p:extLst>
          </p:nvPr>
        </p:nvGraphicFramePr>
        <p:xfrm>
          <a:off x="2545265" y="4861075"/>
          <a:ext cx="1450671" cy="57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4" name="Equation" r:id="rId16" imgW="901440" imgH="419040" progId="Equation.DSMT4">
                  <p:embed/>
                </p:oleObj>
              </mc:Choice>
              <mc:Fallback>
                <p:oleObj name="Equation" r:id="rId16" imgW="90144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265" y="4861075"/>
                        <a:ext cx="1450671" cy="57334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24630"/>
              </p:ext>
            </p:extLst>
          </p:nvPr>
        </p:nvGraphicFramePr>
        <p:xfrm>
          <a:off x="2555776" y="5730969"/>
          <a:ext cx="1080120" cy="63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5" name="Equation" r:id="rId18" imgW="672840" imgH="393480" progId="Equation.DSMT4">
                  <p:embed/>
                </p:oleObj>
              </mc:Choice>
              <mc:Fallback>
                <p:oleObj name="Equation" r:id="rId18" imgW="6728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730969"/>
                        <a:ext cx="1080120" cy="63206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2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/>
      <p:bldP spid="440323" grpId="0"/>
      <p:bldP spid="440324" grpId="0"/>
      <p:bldP spid="440325" grpId="0"/>
      <p:bldP spid="440326" grpId="0"/>
      <p:bldP spid="440327" grpId="0"/>
      <p:bldP spid="4403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00808"/>
            <a:ext cx="7793038" cy="576263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+mn-cs"/>
              </a:rPr>
              <a:t>双光组组合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公式小结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68313" y="2714625"/>
            <a:ext cx="8137525" cy="522288"/>
            <a:chOff x="295" y="829"/>
            <a:chExt cx="5126" cy="329"/>
          </a:xfrm>
        </p:grpSpPr>
        <p:graphicFrame>
          <p:nvGraphicFramePr>
            <p:cNvPr id="177160" name="Object 4"/>
            <p:cNvGraphicFramePr>
              <a:graphicFrameLocks noChangeAspect="1"/>
            </p:cNvGraphicFramePr>
            <p:nvPr/>
          </p:nvGraphicFramePr>
          <p:xfrm>
            <a:off x="2520" y="829"/>
            <a:ext cx="145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46" name="Equation" r:id="rId3" imgW="990600" imgH="228600" progId="">
                    <p:embed/>
                  </p:oleObj>
                </mc:Choice>
                <mc:Fallback>
                  <p:oleObj name="Equation" r:id="rId3" imgW="99060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829"/>
                          <a:ext cx="1451" cy="32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72" name="Rectangle 5"/>
            <p:cNvSpPr>
              <a:spLocks noChangeArrowheads="1"/>
            </p:cNvSpPr>
            <p:nvPr/>
          </p:nvSpPr>
          <p:spPr bwMode="auto">
            <a:xfrm>
              <a:off x="295" y="874"/>
              <a:ext cx="51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、各光组间相对位置的表示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843213" y="4035425"/>
            <a:ext cx="1512887" cy="1873250"/>
            <a:chOff x="1791" y="1570"/>
            <a:chExt cx="953" cy="1180"/>
          </a:xfrm>
        </p:grpSpPr>
        <p:graphicFrame>
          <p:nvGraphicFramePr>
            <p:cNvPr id="177158" name="Object 13"/>
            <p:cNvGraphicFramePr>
              <a:graphicFrameLocks noChangeAspect="1"/>
            </p:cNvGraphicFramePr>
            <p:nvPr/>
          </p:nvGraphicFramePr>
          <p:xfrm>
            <a:off x="1791" y="1570"/>
            <a:ext cx="953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47" name="Equation" r:id="rId5" imgW="749160" imgH="393480" progId="">
                    <p:embed/>
                  </p:oleObj>
                </mc:Choice>
                <mc:Fallback>
                  <p:oleObj name="Equation" r:id="rId5" imgW="749160" imgH="393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570"/>
                          <a:ext cx="953" cy="56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59" name="Object 17"/>
            <p:cNvGraphicFramePr>
              <a:graphicFrameLocks noChangeAspect="1"/>
            </p:cNvGraphicFramePr>
            <p:nvPr/>
          </p:nvGraphicFramePr>
          <p:xfrm>
            <a:off x="1791" y="2204"/>
            <a:ext cx="952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48" name="Equation" r:id="rId7" imgW="622080" imgH="393480" progId="">
                    <p:embed/>
                  </p:oleObj>
                </mc:Choice>
                <mc:Fallback>
                  <p:oleObj name="Equation" r:id="rId7" imgW="622080" imgH="393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204"/>
                          <a:ext cx="952" cy="54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804025" y="3963988"/>
            <a:ext cx="1728788" cy="1908175"/>
            <a:chOff x="4286" y="1545"/>
            <a:chExt cx="1089" cy="1202"/>
          </a:xfrm>
        </p:grpSpPr>
        <p:graphicFrame>
          <p:nvGraphicFramePr>
            <p:cNvPr id="177156" name="Object 21"/>
            <p:cNvGraphicFramePr>
              <a:graphicFrameLocks noChangeAspect="1"/>
            </p:cNvGraphicFramePr>
            <p:nvPr/>
          </p:nvGraphicFramePr>
          <p:xfrm>
            <a:off x="4286" y="1545"/>
            <a:ext cx="1089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49" name="Equation" r:id="rId9" imgW="723586" imgH="393529" progId="">
                    <p:embed/>
                  </p:oleObj>
                </mc:Choice>
                <mc:Fallback>
                  <p:oleObj name="Equation" r:id="rId9" imgW="723586" imgH="39352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545"/>
                          <a:ext cx="1089" cy="561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57" name="Object 23"/>
            <p:cNvGraphicFramePr>
              <a:graphicFrameLocks noChangeAspect="1"/>
            </p:cNvGraphicFramePr>
            <p:nvPr/>
          </p:nvGraphicFramePr>
          <p:xfrm>
            <a:off x="4286" y="2205"/>
            <a:ext cx="1089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50" name="Equation" r:id="rId11" imgW="583920" imgH="393480" progId="">
                    <p:embed/>
                  </p:oleObj>
                </mc:Choice>
                <mc:Fallback>
                  <p:oleObj name="Equation" r:id="rId11" imgW="583920" imgH="393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205"/>
                          <a:ext cx="1089" cy="54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3481" name="Rectangle 25"/>
          <p:cNvSpPr>
            <a:spLocks noChangeArrowheads="1"/>
          </p:cNvSpPr>
          <p:nvPr/>
        </p:nvSpPr>
        <p:spPr bwMode="auto">
          <a:xfrm>
            <a:off x="538163" y="3532188"/>
            <a:ext cx="813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、两光组组合的参数计算：</a:t>
            </a:r>
            <a:endParaRPr lang="en-US" altLang="zh-CN" sz="2000" b="1">
              <a:solidFill>
                <a:srgbClr val="FF0066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714875" y="4032250"/>
            <a:ext cx="1801813" cy="1860550"/>
            <a:chOff x="2970" y="1568"/>
            <a:chExt cx="1135" cy="1172"/>
          </a:xfrm>
        </p:grpSpPr>
        <p:graphicFrame>
          <p:nvGraphicFramePr>
            <p:cNvPr id="177154" name="Object 26"/>
            <p:cNvGraphicFramePr>
              <a:graphicFrameLocks noChangeAspect="1"/>
            </p:cNvGraphicFramePr>
            <p:nvPr/>
          </p:nvGraphicFramePr>
          <p:xfrm>
            <a:off x="2970" y="2204"/>
            <a:ext cx="1135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51" name="Equation" r:id="rId13" imgW="901440" imgH="431640" progId="">
                    <p:embed/>
                  </p:oleObj>
                </mc:Choice>
                <mc:Fallback>
                  <p:oleObj name="Equation" r:id="rId13" imgW="901440" imgH="431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2204"/>
                          <a:ext cx="1135" cy="53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55" name="Object 27"/>
            <p:cNvGraphicFramePr>
              <a:graphicFrameLocks noChangeAspect="1"/>
            </p:cNvGraphicFramePr>
            <p:nvPr/>
          </p:nvGraphicFramePr>
          <p:xfrm>
            <a:off x="2970" y="1568"/>
            <a:ext cx="1135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52" name="Equation" r:id="rId15" imgW="876240" imgH="431640" progId="">
                    <p:embed/>
                  </p:oleObj>
                </mc:Choice>
                <mc:Fallback>
                  <p:oleObj name="Equation" r:id="rId15" imgW="876240" imgH="431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568"/>
                          <a:ext cx="1135" cy="56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11188" y="4389438"/>
            <a:ext cx="6481762" cy="1260475"/>
            <a:chOff x="385" y="1752"/>
            <a:chExt cx="4083" cy="794"/>
          </a:xfrm>
        </p:grpSpPr>
        <p:sp>
          <p:nvSpPr>
            <p:cNvPr id="177170" name="Rectangle 15"/>
            <p:cNvSpPr>
              <a:spLocks noChangeArrowheads="1"/>
            </p:cNvSpPr>
            <p:nvPr/>
          </p:nvSpPr>
          <p:spPr bwMode="auto">
            <a:xfrm>
              <a:off x="385" y="1752"/>
              <a:ext cx="3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像方焦点：   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385" y="2294"/>
              <a:ext cx="40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物方焦点：</a:t>
              </a:r>
            </a:p>
          </p:txBody>
        </p:sp>
      </p:grpSp>
      <p:sp>
        <p:nvSpPr>
          <p:cNvPr id="403502" name="Rectangle 46"/>
          <p:cNvSpPr>
            <a:spLocks noChangeArrowheads="1"/>
          </p:cNvSpPr>
          <p:nvPr/>
        </p:nvSpPr>
        <p:spPr bwMode="auto">
          <a:xfrm>
            <a:off x="6804025" y="3963988"/>
            <a:ext cx="1728788" cy="1871662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03506" name="Rectangle 50"/>
          <p:cNvSpPr>
            <a:spLocks noChangeArrowheads="1"/>
          </p:cNvSpPr>
          <p:nvPr/>
        </p:nvSpPr>
        <p:spPr bwMode="auto">
          <a:xfrm>
            <a:off x="4716463" y="4035425"/>
            <a:ext cx="1800225" cy="187325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7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1" grpId="0"/>
      <p:bldP spid="403502" grpId="0" animBg="1"/>
      <p:bldP spid="4035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571750" y="3359150"/>
            <a:ext cx="5938839" cy="863600"/>
            <a:chOff x="1796" y="2783"/>
            <a:chExt cx="3741" cy="544"/>
          </a:xfrm>
        </p:grpSpPr>
        <p:grpSp>
          <p:nvGrpSpPr>
            <p:cNvPr id="178190" name="Group 31"/>
            <p:cNvGrpSpPr>
              <a:grpSpLocks/>
            </p:cNvGrpSpPr>
            <p:nvPr/>
          </p:nvGrpSpPr>
          <p:grpSpPr bwMode="auto">
            <a:xfrm>
              <a:off x="4292" y="2783"/>
              <a:ext cx="1245" cy="544"/>
              <a:chOff x="4159" y="1753"/>
              <a:chExt cx="1336" cy="589"/>
            </a:xfrm>
          </p:grpSpPr>
          <p:graphicFrame>
            <p:nvGraphicFramePr>
              <p:cNvPr id="17818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7521403"/>
                  </p:ext>
                </p:extLst>
              </p:nvPr>
            </p:nvGraphicFramePr>
            <p:xfrm>
              <a:off x="4361" y="1753"/>
              <a:ext cx="1134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562" name="Equation" r:id="rId3" imgW="622030" imgH="431613" progId="">
                      <p:embed/>
                    </p:oleObj>
                  </mc:Choice>
                  <mc:Fallback>
                    <p:oleObj name="Equation" r:id="rId3" imgW="622030" imgH="431613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1753"/>
                            <a:ext cx="1134" cy="589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>
                            <a:solidFill>
                              <a:schemeClr val="tx2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191" name="AutoShape 33"/>
              <p:cNvSpPr>
                <a:spLocks noChangeArrowheads="1"/>
              </p:cNvSpPr>
              <p:nvPr/>
            </p:nvSpPr>
            <p:spPr bwMode="auto">
              <a:xfrm>
                <a:off x="4159" y="1889"/>
                <a:ext cx="136" cy="31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aphicFrame>
          <p:nvGraphicFramePr>
            <p:cNvPr id="17818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223785"/>
                </p:ext>
              </p:extLst>
            </p:nvPr>
          </p:nvGraphicFramePr>
          <p:xfrm>
            <a:off x="1796" y="2901"/>
            <a:ext cx="225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63" name="Equation" r:id="rId5" imgW="1993680" imgH="253800" progId="">
                    <p:embed/>
                  </p:oleObj>
                </mc:Choice>
                <mc:Fallback>
                  <p:oleObj name="Equation" r:id="rId5" imgW="1993680" imgH="253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2901"/>
                          <a:ext cx="2258" cy="3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17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571750" y="4276725"/>
            <a:ext cx="5927725" cy="882650"/>
            <a:chOff x="1686" y="3373"/>
            <a:chExt cx="3734" cy="556"/>
          </a:xfrm>
        </p:grpSpPr>
        <p:grpSp>
          <p:nvGrpSpPr>
            <p:cNvPr id="178188" name="Group 28"/>
            <p:cNvGrpSpPr>
              <a:grpSpLocks/>
            </p:cNvGrpSpPr>
            <p:nvPr/>
          </p:nvGrpSpPr>
          <p:grpSpPr bwMode="auto">
            <a:xfrm>
              <a:off x="4195" y="3373"/>
              <a:ext cx="1225" cy="556"/>
              <a:chOff x="4059" y="2466"/>
              <a:chExt cx="1316" cy="647"/>
            </a:xfrm>
          </p:grpSpPr>
          <p:graphicFrame>
            <p:nvGraphicFramePr>
              <p:cNvPr id="178179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065297"/>
                  </p:ext>
                </p:extLst>
              </p:nvPr>
            </p:nvGraphicFramePr>
            <p:xfrm>
              <a:off x="4241" y="2466"/>
              <a:ext cx="1134" cy="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564" name="Equation" r:id="rId7" imgW="736600" imgH="431800" progId="">
                      <p:embed/>
                    </p:oleObj>
                  </mc:Choice>
                  <mc:Fallback>
                    <p:oleObj name="Equation" r:id="rId7" imgW="736600" imgH="431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2466"/>
                            <a:ext cx="1134" cy="647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>
                            <a:solidFill>
                              <a:schemeClr val="tx2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189" name="AutoShape 30"/>
              <p:cNvSpPr>
                <a:spLocks noChangeArrowheads="1"/>
              </p:cNvSpPr>
              <p:nvPr/>
            </p:nvSpPr>
            <p:spPr bwMode="auto">
              <a:xfrm>
                <a:off x="4059" y="2693"/>
                <a:ext cx="136" cy="31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aphicFrame>
          <p:nvGraphicFramePr>
            <p:cNvPr id="17817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206571"/>
                </p:ext>
              </p:extLst>
            </p:nvPr>
          </p:nvGraphicFramePr>
          <p:xfrm>
            <a:off x="1686" y="3463"/>
            <a:ext cx="247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65" name="Equation" r:id="rId9" imgW="2108160" imgH="291960" progId="">
                    <p:embed/>
                  </p:oleObj>
                </mc:Choice>
                <mc:Fallback>
                  <p:oleObj name="Equation" r:id="rId9" imgW="2108160" imgH="2919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6" y="3463"/>
                          <a:ext cx="2478" cy="39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17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11188" y="3563938"/>
            <a:ext cx="6481762" cy="1250950"/>
            <a:chOff x="385" y="2928"/>
            <a:chExt cx="4083" cy="788"/>
          </a:xfrm>
        </p:grpSpPr>
        <p:sp>
          <p:nvSpPr>
            <p:cNvPr id="178186" name="Rectangle 36"/>
            <p:cNvSpPr>
              <a:spLocks noChangeArrowheads="1"/>
            </p:cNvSpPr>
            <p:nvPr/>
          </p:nvSpPr>
          <p:spPr bwMode="auto">
            <a:xfrm>
              <a:off x="403" y="3464"/>
              <a:ext cx="34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像方主点：   </a:t>
              </a:r>
            </a:p>
          </p:txBody>
        </p:sp>
        <p:sp>
          <p:nvSpPr>
            <p:cNvPr id="178187" name="Rectangle 37"/>
            <p:cNvSpPr>
              <a:spLocks noChangeArrowheads="1"/>
            </p:cNvSpPr>
            <p:nvPr/>
          </p:nvSpPr>
          <p:spPr bwMode="auto">
            <a:xfrm>
              <a:off x="385" y="2928"/>
              <a:ext cx="40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物方主点：</a:t>
              </a:r>
            </a:p>
          </p:txBody>
        </p:sp>
      </p:grp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3528" y="1916931"/>
            <a:ext cx="7793038" cy="576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+mn-cs"/>
              </a:rPr>
              <a:t>双光组组合</a:t>
            </a:r>
            <a:r>
              <a:rPr lang="zh-CN" altLang="en-US" sz="2800" kern="120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公式小结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4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700808"/>
            <a:ext cx="7793038" cy="576263"/>
          </a:xfr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多光组组合计算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45162" y="73485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532" y="2492896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共轴球面</a:t>
            </a:r>
            <a:r>
              <a:rPr lang="zh-CN" altLang="en-US" sz="24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系统的光路计算</a:t>
            </a:r>
            <a:r>
              <a:rPr lang="zh-CN" altLang="en-US" sz="24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问题：</a:t>
            </a:r>
            <a:endParaRPr lang="en-US" altLang="zh-CN" sz="2400" b="1" dirty="0" smtClean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已知：球面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系统的结构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参数；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求：折射光线。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理想光学系统的光路计算</a:t>
            </a:r>
            <a:r>
              <a:rPr lang="zh-CN" altLang="en-US" sz="24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问题：</a:t>
            </a:r>
            <a:endParaRPr lang="en-US" altLang="zh-CN" sz="2400" b="1" dirty="0" smtClean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已知每个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分光学系统的主面和焦点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位置；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计算：任意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一条入射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光线的出射情况。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28700"/>
            <a:ext cx="7793038" cy="576263"/>
          </a:xfrm>
          <a:solidFill>
            <a:schemeClr val="accent3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多光组组合计算</a:t>
            </a:r>
          </a:p>
        </p:txBody>
      </p:sp>
      <p:sp>
        <p:nvSpPr>
          <p:cNvPr id="2" name="矩形 1"/>
          <p:cNvSpPr/>
          <p:nvPr/>
        </p:nvSpPr>
        <p:spPr>
          <a:xfrm>
            <a:off x="359532" y="1448780"/>
            <a:ext cx="748883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单个理想光学系统的光路计算公式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已知：</a:t>
            </a:r>
            <a:r>
              <a:rPr lang="en-US" altLang="zh-CN" sz="2200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h</a:t>
            </a:r>
            <a:r>
              <a:rPr lang="en-US" altLang="zh-CN" sz="22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, </a:t>
            </a:r>
            <a:r>
              <a:rPr lang="en-US" altLang="zh-CN" sz="22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u</a:t>
            </a:r>
            <a:r>
              <a:rPr lang="en-US" altLang="zh-CN" sz="22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, </a:t>
            </a:r>
            <a:r>
              <a:rPr lang="en-US" altLang="zh-CN" sz="22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sz="22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, </a:t>
            </a:r>
            <a:r>
              <a:rPr lang="en-US" altLang="zh-CN" sz="22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endParaRPr lang="en-US" altLang="zh-CN" sz="2200" b="1" i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求：</a:t>
            </a:r>
            <a:r>
              <a:rPr lang="en-US" altLang="zh-CN" sz="2200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u</a:t>
            </a:r>
            <a:r>
              <a:rPr lang="en-US" altLang="zh-CN" sz="22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ˊ</a:t>
            </a:r>
            <a:endParaRPr lang="en-US" altLang="zh-CN" sz="22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22423"/>
              </p:ext>
            </p:extLst>
          </p:nvPr>
        </p:nvGraphicFramePr>
        <p:xfrm>
          <a:off x="803275" y="3455988"/>
          <a:ext cx="1506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4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455988"/>
                        <a:ext cx="1506538" cy="914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26497"/>
              </p:ext>
            </p:extLst>
          </p:nvPr>
        </p:nvGraphicFramePr>
        <p:xfrm>
          <a:off x="827584" y="4848249"/>
          <a:ext cx="1019175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5" name="Equation" r:id="rId5" imgW="596880" imgH="812520" progId="Equation.DSMT4">
                  <p:embed/>
                </p:oleObj>
              </mc:Choice>
              <mc:Fallback>
                <p:oleObj name="Equation" r:id="rId5" imgW="596880" imgH="8125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48249"/>
                        <a:ext cx="1019175" cy="1389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26561"/>
              </p:ext>
            </p:extLst>
          </p:nvPr>
        </p:nvGraphicFramePr>
        <p:xfrm>
          <a:off x="2879812" y="5202238"/>
          <a:ext cx="2164258" cy="87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6" name="Equation" r:id="rId7" imgW="1041120" imgH="419040" progId="Equation.DSMT4">
                  <p:embed/>
                </p:oleObj>
              </mc:Choice>
              <mc:Fallback>
                <p:oleObj name="Equation" r:id="rId7" imgW="104112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12" y="5202238"/>
                        <a:ext cx="2164258" cy="87098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 descr="24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96752"/>
            <a:ext cx="3960812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48149"/>
              </p:ext>
            </p:extLst>
          </p:nvPr>
        </p:nvGraphicFramePr>
        <p:xfrm>
          <a:off x="3695564" y="3423655"/>
          <a:ext cx="15605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7" name="Equation" r:id="rId10" imgW="736560" imgH="419040" progId="Equation.DSMT4">
                  <p:embed/>
                </p:oleObj>
              </mc:Choice>
              <mc:Fallback>
                <p:oleObj name="Equation" r:id="rId10" imgW="736560" imgH="419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564" y="3423655"/>
                        <a:ext cx="1560512" cy="8874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2459596" y="3742001"/>
            <a:ext cx="1008112" cy="396044"/>
          </a:xfrm>
          <a:prstGeom prst="rightArrow">
            <a:avLst/>
          </a:prstGeom>
          <a:solidFill>
            <a:srgbClr val="CCFFFF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91919"/>
              </p:ext>
            </p:extLst>
          </p:nvPr>
        </p:nvGraphicFramePr>
        <p:xfrm>
          <a:off x="2464823" y="3352168"/>
          <a:ext cx="889645" cy="25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8" name="Equation" r:id="rId12" imgW="622080" imgH="177480" progId="Equation.DSMT4">
                  <p:embed/>
                </p:oleObj>
              </mc:Choice>
              <mc:Fallback>
                <p:oleObj name="Equation" r:id="rId12" imgW="62208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823" y="3352168"/>
                        <a:ext cx="889645" cy="254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051720" y="5429671"/>
            <a:ext cx="684076" cy="396044"/>
          </a:xfrm>
          <a:prstGeom prst="rightArrow">
            <a:avLst/>
          </a:prstGeom>
          <a:solidFill>
            <a:srgbClr val="CCFFFF"/>
          </a:solidFill>
          <a:ln w="9525">
            <a:solidFill>
              <a:srgbClr val="0A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517"/>
              </p:ext>
            </p:extLst>
          </p:nvPr>
        </p:nvGraphicFramePr>
        <p:xfrm>
          <a:off x="6029325" y="5200650"/>
          <a:ext cx="22685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9" name="Equation" r:id="rId14" imgW="1091880" imgH="431640" progId="Equation.DSMT4">
                  <p:embed/>
                </p:oleObj>
              </mc:Choice>
              <mc:Fallback>
                <p:oleObj name="Equation" r:id="rId14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5200650"/>
                        <a:ext cx="2268538" cy="896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183188" y="5450597"/>
            <a:ext cx="720960" cy="396044"/>
          </a:xfrm>
          <a:prstGeom prst="rightArrow">
            <a:avLst/>
          </a:prstGeom>
          <a:solidFill>
            <a:srgbClr val="CCFFFF"/>
          </a:solidFill>
          <a:ln w="9525">
            <a:solidFill>
              <a:srgbClr val="0A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9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28700"/>
            <a:ext cx="7793038" cy="576263"/>
          </a:xfrm>
          <a:solidFill>
            <a:schemeClr val="accent3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多光组组合计算</a:t>
            </a:r>
          </a:p>
        </p:txBody>
      </p:sp>
      <p:sp>
        <p:nvSpPr>
          <p:cNvPr id="2" name="矩形 1"/>
          <p:cNvSpPr/>
          <p:nvPr/>
        </p:nvSpPr>
        <p:spPr>
          <a:xfrm>
            <a:off x="503548" y="1466793"/>
            <a:ext cx="74888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过渡公式</a:t>
            </a:r>
            <a:endParaRPr lang="en-US" altLang="zh-CN" sz="2400" b="1" dirty="0" smtClean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i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i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12" name="Picture 8" descr="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28" y="2229483"/>
            <a:ext cx="5105400" cy="22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42362"/>
              </p:ext>
            </p:extLst>
          </p:nvPr>
        </p:nvGraphicFramePr>
        <p:xfrm>
          <a:off x="905998" y="5013176"/>
          <a:ext cx="2340260" cy="109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2" name="Equation" r:id="rId4" imgW="1028254" imgH="482391" progId="Equation.3">
                  <p:embed/>
                </p:oleObj>
              </mc:Choice>
              <mc:Fallback>
                <p:oleObj name="Equation" r:id="rId4" imgW="1028254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98" y="5013176"/>
                        <a:ext cx="2340260" cy="1097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829189" y="3034029"/>
            <a:ext cx="5760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29189" y="2727984"/>
            <a:ext cx="0" cy="30604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28700"/>
            <a:ext cx="7793038" cy="576263"/>
          </a:xfrm>
          <a:solidFill>
            <a:schemeClr val="accent3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多光组组合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计算（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正切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法）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562" y="1340768"/>
            <a:ext cx="74888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终结</a:t>
            </a:r>
            <a:r>
              <a:rPr lang="zh-CN" altLang="en-US" sz="24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公式</a:t>
            </a: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i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i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8" name="Picture 6" descr="2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096852"/>
            <a:ext cx="5849266" cy="235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25886"/>
              </p:ext>
            </p:extLst>
          </p:nvPr>
        </p:nvGraphicFramePr>
        <p:xfrm>
          <a:off x="1114425" y="5355418"/>
          <a:ext cx="1368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54" name="Equation" r:id="rId4" imgW="634680" imgH="228600" progId="">
                  <p:embed/>
                </p:oleObj>
              </mc:Choice>
              <mc:Fallback>
                <p:oleObj name="Equation" r:id="rId4" imgW="6346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355418"/>
                        <a:ext cx="1368425" cy="487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02648"/>
              </p:ext>
            </p:extLst>
          </p:nvPr>
        </p:nvGraphicFramePr>
        <p:xfrm>
          <a:off x="6282840" y="4659475"/>
          <a:ext cx="1584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55" name="Equation" r:id="rId6" imgW="748975" imgH="431613" progId="Equation.DSMT4">
                  <p:embed/>
                </p:oleObj>
              </mc:Choice>
              <mc:Fallback>
                <p:oleObj name="Equation" r:id="rId6" imgW="74897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840" y="4659475"/>
                        <a:ext cx="1584325" cy="8985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5867400" y="5410981"/>
            <a:ext cx="360363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2"/>
          <p:cNvSpPr>
            <a:spLocks/>
          </p:cNvSpPr>
          <p:nvPr/>
        </p:nvSpPr>
        <p:spPr bwMode="auto">
          <a:xfrm flipH="1" flipV="1">
            <a:off x="5508625" y="4852181"/>
            <a:ext cx="144463" cy="1439862"/>
          </a:xfrm>
          <a:prstGeom prst="leftBrace">
            <a:avLst>
              <a:gd name="adj1" fmla="val 83058"/>
              <a:gd name="adj2" fmla="val 50000"/>
            </a:avLst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2554288" y="4971313"/>
            <a:ext cx="2954337" cy="1393755"/>
            <a:chOff x="1519" y="1008"/>
            <a:chExt cx="1752" cy="789"/>
          </a:xfrm>
        </p:grpSpPr>
        <p:graphicFrame>
          <p:nvGraphicFramePr>
            <p:cNvPr id="1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0676389"/>
                </p:ext>
              </p:extLst>
            </p:nvPr>
          </p:nvGraphicFramePr>
          <p:xfrm>
            <a:off x="1837" y="1008"/>
            <a:ext cx="127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56" name="Equation" r:id="rId8" imgW="1218960" imgH="431640" progId="">
                    <p:embed/>
                  </p:oleObj>
                </mc:Choice>
                <mc:Fallback>
                  <p:oleObj name="Equation" r:id="rId8" imgW="1218960" imgH="431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008"/>
                          <a:ext cx="1273" cy="48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solidFill>
                            <a:srgbClr val="0A00C8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564910"/>
                </p:ext>
              </p:extLst>
            </p:nvPr>
          </p:nvGraphicFramePr>
          <p:xfrm>
            <a:off x="1837" y="1525"/>
            <a:ext cx="143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57" name="Equation" r:id="rId10" imgW="1307880" imgH="228600" progId="">
                    <p:embed/>
                  </p:oleObj>
                </mc:Choice>
                <mc:Fallback>
                  <p:oleObj name="Equation" r:id="rId10" imgW="13078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525"/>
                          <a:ext cx="1434" cy="27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solidFill>
                            <a:srgbClr val="0A00C8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utoShape 46"/>
            <p:cNvSpPr>
              <a:spLocks noChangeArrowheads="1"/>
            </p:cNvSpPr>
            <p:nvPr/>
          </p:nvSpPr>
          <p:spPr bwMode="auto">
            <a:xfrm>
              <a:off x="1519" y="1298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57782"/>
              </p:ext>
            </p:extLst>
          </p:nvPr>
        </p:nvGraphicFramePr>
        <p:xfrm>
          <a:off x="6300552" y="5572906"/>
          <a:ext cx="15478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58" name="公式" r:id="rId12" imgW="634680" imgH="431640" progId="Equation.3">
                  <p:embed/>
                </p:oleObj>
              </mc:Choice>
              <mc:Fallback>
                <p:oleObj name="公式" r:id="rId12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552" y="5572906"/>
                        <a:ext cx="1547812" cy="1060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rgbClr val="0A00C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7380288" y="5069668"/>
            <a:ext cx="431800" cy="504825"/>
          </a:xfrm>
          <a:prstGeom prst="rect">
            <a:avLst/>
          </a:prstGeom>
          <a:noFill/>
          <a:ln w="25400" algn="ctr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760132" y="3969060"/>
            <a:ext cx="1620156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55184"/>
              </p:ext>
            </p:extLst>
          </p:nvPr>
        </p:nvGraphicFramePr>
        <p:xfrm>
          <a:off x="6480212" y="3573016"/>
          <a:ext cx="208764" cy="34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59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12" y="3573016"/>
                        <a:ext cx="208764" cy="344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184068" y="2873315"/>
            <a:ext cx="0" cy="23164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90884"/>
              </p:ext>
            </p:extLst>
          </p:nvPr>
        </p:nvGraphicFramePr>
        <p:xfrm>
          <a:off x="4896036" y="2854070"/>
          <a:ext cx="180020" cy="25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60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036" y="2854070"/>
                        <a:ext cx="180020" cy="2508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5364088" y="2852936"/>
            <a:ext cx="443434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54" name="直接连接符 177153"/>
          <p:cNvCxnSpPr/>
          <p:nvPr/>
        </p:nvCxnSpPr>
        <p:spPr>
          <a:xfrm>
            <a:off x="5112060" y="2852936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155" name="矩形 177154"/>
          <p:cNvSpPr/>
          <p:nvPr/>
        </p:nvSpPr>
        <p:spPr>
          <a:xfrm>
            <a:off x="2434597" y="1444714"/>
            <a:ext cx="2749471" cy="40011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适用于</a:t>
            </a:r>
            <a:r>
              <a:rPr lang="zh-CN" altLang="en-US" sz="2000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多光组组合</a:t>
            </a:r>
            <a:r>
              <a:rPr lang="zh-CN" altLang="en-US" sz="2000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计算</a:t>
            </a:r>
            <a:endParaRPr lang="zh-CN" altLang="en-US" sz="2000" dirty="0">
              <a:solidFill>
                <a:srgbClr val="FF0066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8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28700"/>
            <a:ext cx="7793038" cy="576263"/>
          </a:xfrm>
          <a:solidFill>
            <a:schemeClr val="accent3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多光组组合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计算（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正切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法）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120" y="1556791"/>
            <a:ext cx="6084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公式应用</a:t>
            </a:r>
            <a:endParaRPr lang="en-US" altLang="zh-CN" sz="2400" b="1" dirty="0" smtClean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求组合系统的主平面，焦点位置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求像平面的位置和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放大率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.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计算光学零件的通光口径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452998"/>
              </p:ext>
            </p:extLst>
          </p:nvPr>
        </p:nvGraphicFramePr>
        <p:xfrm>
          <a:off x="1763688" y="3541950"/>
          <a:ext cx="15478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6" name="公式" r:id="rId3" imgW="634725" imgH="431613" progId="Equation.3">
                  <p:embed/>
                </p:oleObj>
              </mc:Choice>
              <mc:Fallback>
                <p:oleObj name="公式" r:id="rId3" imgW="634725" imgH="4316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41950"/>
                        <a:ext cx="1547812" cy="1060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11416"/>
              </p:ext>
            </p:extLst>
          </p:nvPr>
        </p:nvGraphicFramePr>
        <p:xfrm>
          <a:off x="4247964" y="3541950"/>
          <a:ext cx="22907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7" name="Equation" r:id="rId5" imgW="939600" imgH="431640" progId="Equation.DSMT4">
                  <p:embed/>
                </p:oleObj>
              </mc:Choice>
              <mc:Fallback>
                <p:oleObj name="Equation" r:id="rId5" imgW="93960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3541950"/>
                        <a:ext cx="2290763" cy="1060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3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1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：三个光组的组合系统</a:t>
            </a: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39751" y="1665288"/>
            <a:ext cx="7129463" cy="4608520"/>
            <a:chOff x="340" y="959"/>
            <a:chExt cx="4491" cy="2903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40" y="959"/>
              <a:ext cx="3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令</a:t>
              </a:r>
              <a:endPara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855808"/>
                </p:ext>
              </p:extLst>
            </p:nvPr>
          </p:nvGraphicFramePr>
          <p:xfrm>
            <a:off x="744" y="959"/>
            <a:ext cx="78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00" name="Equation" r:id="rId3" imgW="634680" imgH="228600" progId="">
                    <p:embed/>
                  </p:oleObj>
                </mc:Choice>
                <mc:Fallback>
                  <p:oleObj name="Equation" r:id="rId3" imgW="6346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959"/>
                          <a:ext cx="783" cy="2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3408043"/>
                </p:ext>
              </p:extLst>
            </p:nvPr>
          </p:nvGraphicFramePr>
          <p:xfrm>
            <a:off x="657" y="1344"/>
            <a:ext cx="1769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01" name="Equation" r:id="rId5" imgW="1282680" imgH="469800" progId="">
                    <p:embed/>
                  </p:oleObj>
                </mc:Choice>
                <mc:Fallback>
                  <p:oleObj name="Equation" r:id="rId5" imgW="1282680" imgH="469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344"/>
                          <a:ext cx="1769" cy="54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230691"/>
                </p:ext>
              </p:extLst>
            </p:nvPr>
          </p:nvGraphicFramePr>
          <p:xfrm>
            <a:off x="3379" y="1437"/>
            <a:ext cx="145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02" name="Equation" r:id="rId7" imgW="1091726" imgH="228501" progId="">
                    <p:embed/>
                  </p:oleObj>
                </mc:Choice>
                <mc:Fallback>
                  <p:oleObj name="Equation" r:id="rId7" imgW="1091726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437"/>
                          <a:ext cx="1452" cy="26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5330758"/>
                </p:ext>
              </p:extLst>
            </p:nvPr>
          </p:nvGraphicFramePr>
          <p:xfrm>
            <a:off x="657" y="2002"/>
            <a:ext cx="250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03" name="Equation" r:id="rId9" imgW="1790640" imgH="431640" progId="">
                    <p:embed/>
                  </p:oleObj>
                </mc:Choice>
                <mc:Fallback>
                  <p:oleObj name="Equation" r:id="rId9" imgW="1790640" imgH="431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002"/>
                          <a:ext cx="2500" cy="504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417630"/>
                </p:ext>
              </p:extLst>
            </p:nvPr>
          </p:nvGraphicFramePr>
          <p:xfrm>
            <a:off x="3379" y="2092"/>
            <a:ext cx="13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04" name="Equation" r:id="rId11" imgW="1117600" imgH="228600" progId="">
                    <p:embed/>
                  </p:oleObj>
                </mc:Choice>
                <mc:Fallback>
                  <p:oleObj name="Equation" r:id="rId11" imgW="111760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092"/>
                          <a:ext cx="1361" cy="26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792195"/>
                </p:ext>
              </p:extLst>
            </p:nvPr>
          </p:nvGraphicFramePr>
          <p:xfrm>
            <a:off x="657" y="2564"/>
            <a:ext cx="173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05" name="Equation" r:id="rId13" imgW="1244600" imgH="431800" progId="">
                    <p:embed/>
                  </p:oleObj>
                </mc:Choice>
                <mc:Fallback>
                  <p:oleObj name="Equation" r:id="rId13" imgW="1244600" imgH="431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64"/>
                          <a:ext cx="1733" cy="504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utoShape 15"/>
            <p:cNvSpPr>
              <a:spLocks/>
            </p:cNvSpPr>
            <p:nvPr/>
          </p:nvSpPr>
          <p:spPr bwMode="auto">
            <a:xfrm>
              <a:off x="431" y="1571"/>
              <a:ext cx="181" cy="1293"/>
            </a:xfrm>
            <a:prstGeom prst="leftBrace">
              <a:avLst>
                <a:gd name="adj1" fmla="val 52026"/>
                <a:gd name="adj2" fmla="val 50000"/>
              </a:avLst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auto">
            <a:xfrm>
              <a:off x="499" y="3635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69920"/>
              </p:ext>
            </p:extLst>
          </p:nvPr>
        </p:nvGraphicFramePr>
        <p:xfrm>
          <a:off x="1381125" y="5590815"/>
          <a:ext cx="15573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06" name="Equation" r:id="rId15" imgW="736560" imgH="431640" progId="Equation.DSMT4">
                  <p:embed/>
                </p:oleObj>
              </mc:Choice>
              <mc:Fallback>
                <p:oleObj name="Equation" r:id="rId15" imgW="736560" imgH="431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5590815"/>
                        <a:ext cx="1557338" cy="8985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79323"/>
              </p:ext>
            </p:extLst>
          </p:nvPr>
        </p:nvGraphicFramePr>
        <p:xfrm>
          <a:off x="3578225" y="5493054"/>
          <a:ext cx="1425823" cy="99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07" name="Equation" r:id="rId17" imgW="622080" imgH="431640" progId="Equation.DSMT4">
                  <p:embed/>
                </p:oleObj>
              </mc:Choice>
              <mc:Fallback>
                <p:oleObj name="Equation" r:id="rId17" imgW="62208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5493054"/>
                        <a:ext cx="1425823" cy="99628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8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87" y="548680"/>
            <a:ext cx="8748713" cy="703262"/>
          </a:xfrm>
        </p:spPr>
        <p:txBody>
          <a:bodyPr/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2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：远摄型光组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79233" y="1736812"/>
            <a:ext cx="5857875" cy="1071562"/>
            <a:chOff x="295" y="754"/>
            <a:chExt cx="3855" cy="723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5" y="754"/>
              <a:ext cx="385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已知：        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求：                   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8196939"/>
                </p:ext>
              </p:extLst>
            </p:nvPr>
          </p:nvGraphicFramePr>
          <p:xfrm>
            <a:off x="851" y="827"/>
            <a:ext cx="317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90" name="Equation" r:id="rId3" imgW="2628720" imgH="266400" progId="">
                    <p:embed/>
                  </p:oleObj>
                </mc:Choice>
                <mc:Fallback>
                  <p:oleObj name="Equation" r:id="rId3" imgW="2628720" imgH="26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827"/>
                          <a:ext cx="317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835" y="1178"/>
            <a:ext cx="82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91" name="Equation" r:id="rId5" imgW="761760" imgH="266400" progId="">
                    <p:embed/>
                  </p:oleObj>
                </mc:Choice>
                <mc:Fallback>
                  <p:oleObj name="Equation" r:id="rId5" imgW="761760" imgH="26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1178"/>
                          <a:ext cx="82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841348877"/>
              </p:ext>
            </p:extLst>
          </p:nvPr>
        </p:nvGraphicFramePr>
        <p:xfrm>
          <a:off x="370769" y="6165304"/>
          <a:ext cx="50403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2" name="Equation" r:id="rId7" imgW="2819160" imgH="228600" progId="Equation.DSMT4">
                  <p:embed/>
                </p:oleObj>
              </mc:Choice>
              <mc:Fallback>
                <p:oleObj name="Equation" r:id="rId7" imgW="281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9" y="6165304"/>
                        <a:ext cx="5040313" cy="4079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29"/>
          <p:cNvGrpSpPr>
            <a:grpSpLocks/>
          </p:cNvGrpSpPr>
          <p:nvPr/>
        </p:nvGrpSpPr>
        <p:grpSpPr bwMode="auto">
          <a:xfrm>
            <a:off x="1727684" y="2852936"/>
            <a:ext cx="5398009" cy="2952328"/>
            <a:chOff x="3598863" y="3143248"/>
            <a:chExt cx="5545137" cy="3132137"/>
          </a:xfrm>
        </p:grpSpPr>
        <p:pic>
          <p:nvPicPr>
            <p:cNvPr id="11" name="Picture 10" descr="2-2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63" y="3143248"/>
              <a:ext cx="5545137" cy="313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4067175" y="3870313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5724525" y="41576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14" name="Object 38"/>
            <p:cNvGraphicFramePr>
              <a:graphicFrameLocks noChangeAspect="1"/>
            </p:cNvGraphicFramePr>
            <p:nvPr/>
          </p:nvGraphicFramePr>
          <p:xfrm>
            <a:off x="4140200" y="4014775"/>
            <a:ext cx="29051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93" name="Equation" r:id="rId10" imgW="152280" imgH="228600" progId="">
                    <p:embed/>
                  </p:oleObj>
                </mc:Choice>
                <mc:Fallback>
                  <p:oleObj name="Equation" r:id="rId10" imgW="1522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00" y="4014775"/>
                          <a:ext cx="290513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0"/>
            <p:cNvGraphicFramePr>
              <a:graphicFrameLocks noChangeAspect="1"/>
            </p:cNvGraphicFramePr>
            <p:nvPr/>
          </p:nvGraphicFramePr>
          <p:xfrm>
            <a:off x="5421313" y="4157650"/>
            <a:ext cx="2619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94" name="Equation" r:id="rId12" imgW="164880" imgH="228600" progId="">
                    <p:embed/>
                  </p:oleObj>
                </mc:Choice>
                <mc:Fallback>
                  <p:oleObj name="Equation" r:id="rId12" imgW="1648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313" y="4157650"/>
                          <a:ext cx="261937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3995738" y="5526075"/>
              <a:ext cx="1871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17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237153"/>
                </p:ext>
              </p:extLst>
            </p:nvPr>
          </p:nvGraphicFramePr>
          <p:xfrm>
            <a:off x="4815850" y="5167678"/>
            <a:ext cx="484338" cy="44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95" name="Equation" r:id="rId14" imgW="253800" imgH="228600" progId="Equation.DSMT4">
                    <p:embed/>
                  </p:oleObj>
                </mc:Choice>
                <mc:Fallback>
                  <p:oleObj name="Equation" r:id="rId14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850" y="5167678"/>
                          <a:ext cx="484338" cy="444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0769" y="1321571"/>
            <a:ext cx="5604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薄光组：单个光组的物方主面和像方主面重合。</a:t>
            </a:r>
          </a:p>
        </p:txBody>
      </p:sp>
    </p:spTree>
    <p:extLst>
      <p:ext uri="{BB962C8B-B14F-4D97-AF65-F5344CB8AC3E}">
        <p14:creationId xmlns:p14="http://schemas.microsoft.com/office/powerpoint/2010/main" val="2380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87" y="548680"/>
            <a:ext cx="8748713" cy="703262"/>
          </a:xfrm>
        </p:spPr>
        <p:txBody>
          <a:bodyPr/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2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：远摄型光组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79233" y="1484784"/>
            <a:ext cx="5857875" cy="1071562"/>
            <a:chOff x="295" y="754"/>
            <a:chExt cx="3855" cy="723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5" y="754"/>
              <a:ext cx="385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已知：        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求：                   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610871"/>
                </p:ext>
              </p:extLst>
            </p:nvPr>
          </p:nvGraphicFramePr>
          <p:xfrm>
            <a:off x="851" y="827"/>
            <a:ext cx="317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3" name="Equation" r:id="rId3" imgW="2628720" imgH="266400" progId="">
                    <p:embed/>
                  </p:oleObj>
                </mc:Choice>
                <mc:Fallback>
                  <p:oleObj name="Equation" r:id="rId3" imgW="2628720" imgH="26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827"/>
                          <a:ext cx="317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835" y="1178"/>
            <a:ext cx="82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4" name="Equation" r:id="rId5" imgW="761760" imgH="266400" progId="">
                    <p:embed/>
                  </p:oleObj>
                </mc:Choice>
                <mc:Fallback>
                  <p:oleObj name="Equation" r:id="rId5" imgW="761760" imgH="26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1178"/>
                          <a:ext cx="82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29"/>
          <p:cNvGrpSpPr>
            <a:grpSpLocks/>
          </p:cNvGrpSpPr>
          <p:nvPr/>
        </p:nvGrpSpPr>
        <p:grpSpPr bwMode="auto">
          <a:xfrm>
            <a:off x="5148064" y="2421441"/>
            <a:ext cx="3893518" cy="2509659"/>
            <a:chOff x="3598863" y="3143248"/>
            <a:chExt cx="5545137" cy="3132137"/>
          </a:xfrm>
        </p:grpSpPr>
        <p:pic>
          <p:nvPicPr>
            <p:cNvPr id="11" name="Picture 10" descr="2-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63" y="3143248"/>
              <a:ext cx="5545137" cy="313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4067175" y="3870313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5724525" y="41576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14" name="Object 38"/>
            <p:cNvGraphicFramePr>
              <a:graphicFrameLocks noChangeAspect="1"/>
            </p:cNvGraphicFramePr>
            <p:nvPr/>
          </p:nvGraphicFramePr>
          <p:xfrm>
            <a:off x="4140200" y="4014775"/>
            <a:ext cx="29051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5" name="Equation" r:id="rId8" imgW="152280" imgH="228600" progId="">
                    <p:embed/>
                  </p:oleObj>
                </mc:Choice>
                <mc:Fallback>
                  <p:oleObj name="Equation" r:id="rId8" imgW="1522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00" y="4014775"/>
                          <a:ext cx="290513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0"/>
            <p:cNvGraphicFramePr>
              <a:graphicFrameLocks noChangeAspect="1"/>
            </p:cNvGraphicFramePr>
            <p:nvPr/>
          </p:nvGraphicFramePr>
          <p:xfrm>
            <a:off x="5421313" y="4157650"/>
            <a:ext cx="2619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6" name="Equation" r:id="rId10" imgW="164880" imgH="228600" progId="">
                    <p:embed/>
                  </p:oleObj>
                </mc:Choice>
                <mc:Fallback>
                  <p:oleObj name="Equation" r:id="rId10" imgW="1648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313" y="4157650"/>
                          <a:ext cx="261937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3995738" y="5526075"/>
              <a:ext cx="1871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17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6957053"/>
                </p:ext>
              </p:extLst>
            </p:nvPr>
          </p:nvGraphicFramePr>
          <p:xfrm>
            <a:off x="4807162" y="5164596"/>
            <a:ext cx="483835" cy="44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7" name="Equation" r:id="rId12" imgW="253800" imgH="228600" progId="Equation.DSMT4">
                    <p:embed/>
                  </p:oleObj>
                </mc:Choice>
                <mc:Fallback>
                  <p:oleObj name="Equation" r:id="rId12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162" y="5164596"/>
                          <a:ext cx="483835" cy="443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471457" y="2730761"/>
            <a:ext cx="2836863" cy="444500"/>
            <a:chOff x="367" y="1244"/>
            <a:chExt cx="1787" cy="280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67" y="1267"/>
              <a:ext cx="14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b="1" u="none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设任意</a:t>
              </a:r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926701"/>
                </p:ext>
              </p:extLst>
            </p:nvPr>
          </p:nvGraphicFramePr>
          <p:xfrm>
            <a:off x="1240" y="1244"/>
            <a:ext cx="91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8" name="Equation" r:id="rId14" imgW="761760" imgH="228600" progId="Equation.DSMT4">
                    <p:embed/>
                  </p:oleObj>
                </mc:Choice>
                <mc:Fallback>
                  <p:oleObj name="Equation" r:id="rId14" imgW="761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1244"/>
                          <a:ext cx="91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683567" y="5583195"/>
            <a:ext cx="3512075" cy="473898"/>
            <a:chOff x="3560" y="3068"/>
            <a:chExt cx="2347" cy="403"/>
          </a:xfrm>
        </p:grpSpPr>
        <p:graphicFrame>
          <p:nvGraphicFramePr>
            <p:cNvPr id="2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199408"/>
                </p:ext>
              </p:extLst>
            </p:nvPr>
          </p:nvGraphicFramePr>
          <p:xfrm>
            <a:off x="3821" y="3068"/>
            <a:ext cx="2086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9" name="Equation" r:id="rId16" imgW="1638000" imgH="279360" progId="Equation.DSMT4">
                    <p:embed/>
                  </p:oleObj>
                </mc:Choice>
                <mc:Fallback>
                  <p:oleObj name="Equation" r:id="rId16" imgW="16380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1" y="3068"/>
                          <a:ext cx="2086" cy="4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3560" y="3158"/>
              <a:ext cx="182" cy="22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aphicFrame>
        <p:nvGraphicFramePr>
          <p:cNvPr id="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6591"/>
              </p:ext>
            </p:extLst>
          </p:nvPr>
        </p:nvGraphicFramePr>
        <p:xfrm>
          <a:off x="1074099" y="6090324"/>
          <a:ext cx="5458488" cy="5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0" name="Equation" r:id="rId18" imgW="3047760" imgH="279360" progId="Equation.DSMT4">
                  <p:embed/>
                </p:oleObj>
              </mc:Choice>
              <mc:Fallback>
                <p:oleObj name="Equation" r:id="rId18" imgW="304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099" y="6090324"/>
                        <a:ext cx="5458488" cy="5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495455" y="3292165"/>
            <a:ext cx="4413250" cy="2201862"/>
            <a:chOff x="401" y="2112"/>
            <a:chExt cx="2780" cy="1387"/>
          </a:xfrm>
        </p:grpSpPr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401" y="2201"/>
              <a:ext cx="7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b="1" u="none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则</a:t>
              </a:r>
            </a:p>
          </p:txBody>
        </p:sp>
        <p:graphicFrame>
          <p:nvGraphicFramePr>
            <p:cNvPr id="3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9169636"/>
                </p:ext>
              </p:extLst>
            </p:nvPr>
          </p:nvGraphicFramePr>
          <p:xfrm>
            <a:off x="801" y="2112"/>
            <a:ext cx="1237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1" name="Equation" r:id="rId20" imgW="1054100" imgH="431800" progId="Equation.DSMT4">
                    <p:embed/>
                  </p:oleObj>
                </mc:Choice>
                <mc:Fallback>
                  <p:oleObj name="Equation" r:id="rId20" imgW="1054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112"/>
                          <a:ext cx="1237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691446"/>
                </p:ext>
              </p:extLst>
            </p:nvPr>
          </p:nvGraphicFramePr>
          <p:xfrm>
            <a:off x="451" y="3015"/>
            <a:ext cx="2730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2" name="Equation" r:id="rId22" imgW="2412720" imgH="431640" progId="Equation.DSMT4">
                    <p:embed/>
                  </p:oleObj>
                </mc:Choice>
                <mc:Fallback>
                  <p:oleObj name="Equation" r:id="rId22" imgW="2412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3015"/>
                          <a:ext cx="2730" cy="4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863223"/>
                </p:ext>
              </p:extLst>
            </p:nvPr>
          </p:nvGraphicFramePr>
          <p:xfrm>
            <a:off x="451" y="2674"/>
            <a:ext cx="185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3" name="Equation" r:id="rId24" imgW="1638000" imgH="228600" progId="Equation.DSMT4">
                    <p:embed/>
                  </p:oleObj>
                </mc:Choice>
                <mc:Fallback>
                  <p:oleObj name="Equation" r:id="rId24" imgW="1638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2674"/>
                          <a:ext cx="1857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62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Text Box 2"/>
          <p:cNvSpPr txBox="1">
            <a:spLocks noChangeArrowheads="1"/>
          </p:cNvSpPr>
          <p:nvPr/>
        </p:nvSpPr>
        <p:spPr bwMode="auto">
          <a:xfrm>
            <a:off x="971550" y="1844675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一、物像位置公式</a:t>
            </a:r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900113" y="3943908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二、放大率公式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1619250" y="256540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、牛顿公式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1619250" y="3284538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、高斯公式</a:t>
            </a:r>
          </a:p>
        </p:txBody>
      </p:sp>
      <p:pic>
        <p:nvPicPr>
          <p:cNvPr id="4669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492375"/>
            <a:ext cx="1584325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9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284538"/>
            <a:ext cx="129698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1619250" y="537210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、轴向放大率</a:t>
            </a:r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1619250" y="4581525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、垂轴放大率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1655676" y="6129300"/>
            <a:ext cx="5040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、角放大率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：      公式</a:t>
            </a: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形式不变</a:t>
            </a:r>
          </a:p>
        </p:txBody>
      </p:sp>
      <p:pic>
        <p:nvPicPr>
          <p:cNvPr id="4669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437063"/>
            <a:ext cx="1150937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9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373688"/>
            <a:ext cx="1728787" cy="6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966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0626"/>
            <a:ext cx="1476660" cy="57001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967" name="AutoShape 23"/>
          <p:cNvSpPr>
            <a:spLocks noChangeArrowheads="1"/>
          </p:cNvSpPr>
          <p:nvPr/>
        </p:nvSpPr>
        <p:spPr bwMode="auto">
          <a:xfrm>
            <a:off x="3924300" y="836613"/>
            <a:ext cx="576263" cy="1008062"/>
          </a:xfrm>
          <a:prstGeom prst="curvedLeftArrow">
            <a:avLst>
              <a:gd name="adj1" fmla="val 34986"/>
              <a:gd name="adj2" fmla="val 69972"/>
              <a:gd name="adj3" fmla="val 33333"/>
            </a:avLst>
          </a:prstGeom>
          <a:solidFill>
            <a:schemeClr val="accent1"/>
          </a:solidFill>
          <a:ln w="412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/>
      <p:bldP spid="466947" grpId="0"/>
      <p:bldP spid="466948" grpId="0"/>
      <p:bldP spid="466949" grpId="0"/>
      <p:bldP spid="466952" grpId="0"/>
      <p:bldP spid="466953" grpId="0"/>
      <p:bldP spid="466954" grpId="0"/>
      <p:bldP spid="4669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710734"/>
            <a:ext cx="8748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3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：反远距型光组</a:t>
            </a:r>
          </a:p>
        </p:txBody>
      </p:sp>
      <p:pic>
        <p:nvPicPr>
          <p:cNvPr id="6" name="Picture 6" descr="2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7" y="2716213"/>
            <a:ext cx="774656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1503102" y="3473450"/>
            <a:ext cx="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29071"/>
              </p:ext>
            </p:extLst>
          </p:nvPr>
        </p:nvGraphicFramePr>
        <p:xfrm>
          <a:off x="1574540" y="3544888"/>
          <a:ext cx="290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6" name="Equation" r:id="rId4" imgW="152280" imgH="228600" progId="">
                  <p:embed/>
                </p:oleObj>
              </mc:Choice>
              <mc:Fallback>
                <p:oleObj name="Equation" r:id="rId4" imgW="1522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540" y="3544888"/>
                        <a:ext cx="2905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7152"/>
              </p:ext>
            </p:extLst>
          </p:nvPr>
        </p:nvGraphicFramePr>
        <p:xfrm>
          <a:off x="3074727" y="3402013"/>
          <a:ext cx="312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7" name="Equation" r:id="rId6" imgW="164880" imgH="228600" progId="">
                  <p:embed/>
                </p:oleObj>
              </mc:Choice>
              <mc:Fallback>
                <p:oleObj name="Equation" r:id="rId6" imgW="1648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727" y="3402013"/>
                        <a:ext cx="3127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431540" y="1670050"/>
            <a:ext cx="8208962" cy="517525"/>
            <a:chOff x="431" y="743"/>
            <a:chExt cx="5171" cy="326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31" y="754"/>
              <a:ext cx="51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已知：                                    ，求：    。</a:t>
              </a:r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971" y="743"/>
            <a:ext cx="285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8" name="Equation" r:id="rId8" imgW="2387520" imgH="266400" progId="">
                    <p:embed/>
                  </p:oleObj>
                </mc:Choice>
                <mc:Fallback>
                  <p:oleObj name="Equation" r:id="rId8" imgW="2387520" imgH="266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743"/>
                          <a:ext cx="2858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2524406"/>
                </p:ext>
              </p:extLst>
            </p:nvPr>
          </p:nvGraphicFramePr>
          <p:xfrm>
            <a:off x="4301" y="787"/>
            <a:ext cx="29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9" name="Equation" r:id="rId10" imgW="190440" imgH="203040" progId="">
                    <p:embed/>
                  </p:oleObj>
                </mc:Choice>
                <mc:Fallback>
                  <p:oleObj name="Equation" r:id="rId10" imgW="190440" imgH="2030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787"/>
                          <a:ext cx="29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7173163"/>
              </p:ext>
            </p:extLst>
          </p:nvPr>
        </p:nvGraphicFramePr>
        <p:xfrm>
          <a:off x="883992" y="6129300"/>
          <a:ext cx="33131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0" name="Equation" r:id="rId12" imgW="1384300" imgH="228600" progId="Equation.DSMT4">
                  <p:embed/>
                </p:oleObj>
              </mc:Choice>
              <mc:Fallback>
                <p:oleObj name="Equation" r:id="rId12" imgW="1384300" imgH="228600" progId="Equation.DSMT4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92" y="6129300"/>
                        <a:ext cx="3313112" cy="425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8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212663" y="584684"/>
            <a:ext cx="8748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3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：反远距型光组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pic>
        <p:nvPicPr>
          <p:cNvPr id="31" name="Picture 6" descr="2-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58" y="1107904"/>
            <a:ext cx="5248242" cy="286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221983" y="1508668"/>
            <a:ext cx="2665412" cy="1084262"/>
            <a:chOff x="385" y="1237"/>
            <a:chExt cx="1679" cy="683"/>
          </a:xfrm>
        </p:grpSpPr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385" y="1237"/>
              <a:ext cx="16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 设任意</a:t>
              </a:r>
            </a:p>
          </p:txBody>
        </p:sp>
        <p:graphicFrame>
          <p:nvGraphicFramePr>
            <p:cNvPr id="34" name="Object 8"/>
            <p:cNvGraphicFramePr>
              <a:graphicFrameLocks noChangeAspect="1"/>
            </p:cNvGraphicFramePr>
            <p:nvPr/>
          </p:nvGraphicFramePr>
          <p:xfrm>
            <a:off x="703" y="1615"/>
            <a:ext cx="90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81" name="Equation" r:id="rId4" imgW="685800" imgH="228600" progId="Equation.DSMT4">
                    <p:embed/>
                  </p:oleObj>
                </mc:Choice>
                <mc:Fallback>
                  <p:oleObj name="Equation" r:id="rId4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615"/>
                          <a:ext cx="90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208756" y="3284984"/>
            <a:ext cx="4116387" cy="2978150"/>
            <a:chOff x="385" y="2280"/>
            <a:chExt cx="2593" cy="187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85" y="2280"/>
              <a:ext cx="10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则</a:t>
              </a:r>
            </a:p>
          </p:txBody>
        </p:sp>
        <p:graphicFrame>
          <p:nvGraphicFramePr>
            <p:cNvPr id="37" name="Object 11"/>
            <p:cNvGraphicFramePr>
              <a:graphicFrameLocks noChangeAspect="1"/>
            </p:cNvGraphicFramePr>
            <p:nvPr/>
          </p:nvGraphicFramePr>
          <p:xfrm>
            <a:off x="657" y="2290"/>
            <a:ext cx="1633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82" name="Equation" r:id="rId6" imgW="1231560" imgH="660240" progId="Equation.DSMT4">
                    <p:embed/>
                  </p:oleObj>
                </mc:Choice>
                <mc:Fallback>
                  <p:oleObj name="Equation" r:id="rId6" imgW="123156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290"/>
                          <a:ext cx="1633" cy="8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6"/>
            <p:cNvGraphicFramePr>
              <a:graphicFrameLocks noChangeAspect="1"/>
            </p:cNvGraphicFramePr>
            <p:nvPr/>
          </p:nvGraphicFramePr>
          <p:xfrm>
            <a:off x="657" y="3294"/>
            <a:ext cx="232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83" name="Equation" r:id="rId8" imgW="2019240" imgH="228600" progId="Equation.DSMT4">
                    <p:embed/>
                  </p:oleObj>
                </mc:Choice>
                <mc:Fallback>
                  <p:oleObj name="Equation" r:id="rId8" imgW="2019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94"/>
                          <a:ext cx="2321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7"/>
            <p:cNvGraphicFramePr>
              <a:graphicFrameLocks noChangeAspect="1"/>
            </p:cNvGraphicFramePr>
            <p:nvPr/>
          </p:nvGraphicFramePr>
          <p:xfrm>
            <a:off x="657" y="3676"/>
            <a:ext cx="213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84" name="Equation" r:id="rId10" imgW="2057400" imgH="431800" progId="Equation.DSMT4">
                    <p:embed/>
                  </p:oleObj>
                </mc:Choice>
                <mc:Fallback>
                  <p:oleObj name="Equation" r:id="rId10" imgW="2057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676"/>
                          <a:ext cx="2132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4962264" y="4797426"/>
            <a:ext cx="3616325" cy="1295400"/>
            <a:chOff x="3107" y="3249"/>
            <a:chExt cx="2278" cy="816"/>
          </a:xfrm>
        </p:grpSpPr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3288" y="3249"/>
              <a:ext cx="2097" cy="816"/>
              <a:chOff x="3288" y="3249"/>
              <a:chExt cx="2097" cy="816"/>
            </a:xfrm>
          </p:grpSpPr>
          <p:graphicFrame>
            <p:nvGraphicFramePr>
              <p:cNvPr id="43" name="Object 18"/>
              <p:cNvGraphicFramePr>
                <a:graphicFrameLocks noChangeAspect="1"/>
              </p:cNvGraphicFramePr>
              <p:nvPr/>
            </p:nvGraphicFramePr>
            <p:xfrm>
              <a:off x="3334" y="3249"/>
              <a:ext cx="1769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85" name="Equation" r:id="rId12" imgW="1612800" imgH="279360" progId="Equation.DSMT4">
                      <p:embed/>
                    </p:oleObj>
                  </mc:Choice>
                  <mc:Fallback>
                    <p:oleObj name="Equation" r:id="rId12" imgW="16128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3249"/>
                            <a:ext cx="1769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20"/>
              <p:cNvGraphicFramePr>
                <a:graphicFrameLocks noChangeAspect="1"/>
              </p:cNvGraphicFramePr>
              <p:nvPr/>
            </p:nvGraphicFramePr>
            <p:xfrm>
              <a:off x="3288" y="3709"/>
              <a:ext cx="209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86" name="Equation" r:id="rId14" imgW="1612800" imgH="279360" progId="Equation.DSMT4">
                      <p:embed/>
                    </p:oleObj>
                  </mc:Choice>
                  <mc:Fallback>
                    <p:oleObj name="Equation" r:id="rId14" imgW="16128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3709"/>
                            <a:ext cx="2097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" name="AutoShape 23"/>
            <p:cNvSpPr>
              <a:spLocks noChangeArrowheads="1"/>
            </p:cNvSpPr>
            <p:nvPr/>
          </p:nvSpPr>
          <p:spPr bwMode="auto">
            <a:xfrm>
              <a:off x="3107" y="3566"/>
              <a:ext cx="136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4587019" y="1708693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zh-CN" altLang="en-US" sz="2000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>
            <a:off x="5436096" y="1353089"/>
            <a:ext cx="0" cy="9318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zh-CN" altLang="en-US" sz="2000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2599"/>
              </p:ext>
            </p:extLst>
          </p:nvPr>
        </p:nvGraphicFramePr>
        <p:xfrm>
          <a:off x="4349733" y="1824523"/>
          <a:ext cx="225222" cy="34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7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33" y="1824523"/>
                        <a:ext cx="225222" cy="344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57690"/>
              </p:ext>
            </p:extLst>
          </p:nvPr>
        </p:nvGraphicFramePr>
        <p:xfrm>
          <a:off x="5116186" y="1819022"/>
          <a:ext cx="207028" cy="29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8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186" y="1819022"/>
                        <a:ext cx="207028" cy="294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4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429000" y="1397000"/>
            <a:ext cx="5329238" cy="473075"/>
            <a:chOff x="1927" y="527"/>
            <a:chExt cx="3357" cy="298"/>
          </a:xfrm>
        </p:grpSpPr>
        <p:sp>
          <p:nvSpPr>
            <p:cNvPr id="6" name="Text Box 1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1927" y="560"/>
              <a:ext cx="3357" cy="25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en-US" altLang="zh-CN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——       </a:t>
              </a:r>
              <a:r>
                <a:rPr lang="zh-CN" altLang="en-US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重合，光学间隔</a:t>
              </a:r>
              <a:r>
                <a:rPr lang="el-GR" altLang="zh-CN" sz="2000" dirty="0" smtClean="0">
                  <a:solidFill>
                    <a:srgbClr val="0A00C8"/>
                  </a:solidFill>
                  <a:latin typeface="宋体" pitchFamily="2" charset="-122"/>
                  <a:ea typeface="幼圆" pitchFamily="49" charset="-122"/>
                </a:rPr>
                <a:t>Δ</a:t>
              </a:r>
              <a:r>
                <a:rPr lang="en-US" altLang="zh-CN" sz="2000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=0</a:t>
              </a:r>
              <a:endParaRPr lang="en-US" altLang="zh-CN" sz="2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aphicFrame>
          <p:nvGraphicFramePr>
            <p:cNvPr id="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77156"/>
                </p:ext>
              </p:extLst>
            </p:nvPr>
          </p:nvGraphicFramePr>
          <p:xfrm>
            <a:off x="2556" y="527"/>
            <a:ext cx="50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38" name="Equation" r:id="rId3" imgW="469800" imgH="279360" progId="">
                    <p:embed/>
                  </p:oleObj>
                </mc:Choice>
                <mc:Fallback>
                  <p:oleObj name="Equation" r:id="rId3" imgW="469800" imgH="27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527"/>
                          <a:ext cx="50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3" descr="2-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43082" y="4500570"/>
            <a:ext cx="5677464" cy="224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1007604" y="2096852"/>
            <a:ext cx="3172911" cy="2198423"/>
            <a:chOff x="689" y="498"/>
            <a:chExt cx="2270" cy="1642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951870"/>
                </p:ext>
              </p:extLst>
            </p:nvPr>
          </p:nvGraphicFramePr>
          <p:xfrm>
            <a:off x="708" y="498"/>
            <a:ext cx="2251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39" name="Equation" r:id="rId6" imgW="1218671" imgH="431613" progId="Equation.DSMT4">
                    <p:embed/>
                  </p:oleObj>
                </mc:Choice>
                <mc:Fallback>
                  <p:oleObj name="Equation" r:id="rId6" imgW="121867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498"/>
                          <a:ext cx="2251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371640"/>
                </p:ext>
              </p:extLst>
            </p:nvPr>
          </p:nvGraphicFramePr>
          <p:xfrm>
            <a:off x="720" y="1251"/>
            <a:ext cx="214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40" name="Equation" r:id="rId8" imgW="1333440" imgH="228600" progId="Equation.DSMT4">
                    <p:embed/>
                  </p:oleObj>
                </mc:Choice>
                <mc:Fallback>
                  <p:oleObj name="Equation" r:id="rId8" imgW="1333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251"/>
                          <a:ext cx="2142" cy="3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69185"/>
                </p:ext>
              </p:extLst>
            </p:nvPr>
          </p:nvGraphicFramePr>
          <p:xfrm>
            <a:off x="689" y="1786"/>
            <a:ext cx="167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41" name="Equation" r:id="rId10" imgW="685800" imgH="228600" progId="Equation.DSMT4">
                    <p:embed/>
                  </p:oleObj>
                </mc:Choice>
                <mc:Fallback>
                  <p:oleObj name="Equation" r:id="rId10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1786"/>
                          <a:ext cx="1678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463988" y="2343171"/>
            <a:ext cx="2960044" cy="1714512"/>
            <a:chOff x="3198" y="980"/>
            <a:chExt cx="1912" cy="1179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733914"/>
                </p:ext>
              </p:extLst>
            </p:nvPr>
          </p:nvGraphicFramePr>
          <p:xfrm>
            <a:off x="3567" y="1393"/>
            <a:ext cx="154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42" name="Equation" r:id="rId12" imgW="914400" imgH="203040" progId="Equation.DSMT4">
                    <p:embed/>
                  </p:oleObj>
                </mc:Choice>
                <mc:Fallback>
                  <p:oleObj name="Equation" r:id="rId12" imgW="914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1393"/>
                          <a:ext cx="1543" cy="35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10"/>
            <p:cNvSpPr>
              <a:spLocks/>
            </p:cNvSpPr>
            <p:nvPr/>
          </p:nvSpPr>
          <p:spPr bwMode="auto">
            <a:xfrm flipH="1" flipV="1">
              <a:off x="3198" y="980"/>
              <a:ext cx="136" cy="1179"/>
            </a:xfrm>
            <a:prstGeom prst="leftBrace">
              <a:avLst>
                <a:gd name="adj1" fmla="val 72243"/>
                <a:gd name="adj2" fmla="val 50000"/>
              </a:avLst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040052" y="3609020"/>
            <a:ext cx="2357454" cy="40011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 u="none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无焦系统</a:t>
            </a:r>
            <a:endParaRPr kumimoji="0" lang="zh-CN" altLang="en-US" sz="2000" b="1" u="none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9" descr="望远系统的角放大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4221163"/>
            <a:ext cx="5256212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2-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8954" y="579324"/>
            <a:ext cx="4748217" cy="178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68314" y="908831"/>
            <a:ext cx="3481388" cy="792163"/>
            <a:chOff x="3764" y="1021"/>
            <a:chExt cx="2193" cy="499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7427954"/>
                </p:ext>
              </p:extLst>
            </p:nvPr>
          </p:nvGraphicFramePr>
          <p:xfrm>
            <a:off x="4943" y="1021"/>
            <a:ext cx="101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57" name="Equation" r:id="rId5" imgW="888840" imgH="469800" progId="Equation.DSMT4">
                    <p:embed/>
                  </p:oleObj>
                </mc:Choice>
                <mc:Fallback>
                  <p:oleObj name="Equation" r:id="rId5" imgW="8888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1021"/>
                          <a:ext cx="1014" cy="49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764" y="1071"/>
              <a:ext cx="19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zh-CN" altLang="en-US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）垂轴放大率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73615" y="2708920"/>
            <a:ext cx="4710113" cy="1609725"/>
            <a:chOff x="315" y="1980"/>
            <a:chExt cx="2967" cy="1014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2606351"/>
                </p:ext>
              </p:extLst>
            </p:nvPr>
          </p:nvGraphicFramePr>
          <p:xfrm>
            <a:off x="1521" y="2526"/>
            <a:ext cx="176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58" name="Equation" r:id="rId7" imgW="1358640" imgH="431640" progId="Equation.DSMT4">
                    <p:embed/>
                  </p:oleObj>
                </mc:Choice>
                <mc:Fallback>
                  <p:oleObj name="Equation" r:id="rId7" imgW="13586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2526"/>
                          <a:ext cx="1761" cy="46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15" y="1980"/>
              <a:ext cx="19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zh-CN" altLang="en-US" sz="2000" b="1" u="none" dirty="0">
                  <a:solidFill>
                    <a:schemeClr val="accent6"/>
                  </a:solidFill>
                  <a:latin typeface="幼圆" pitchFamily="49" charset="-122"/>
                  <a:ea typeface="幼圆" pitchFamily="49" charset="-122"/>
                </a:rPr>
                <a:t>）角放大率</a:t>
              </a: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65107"/>
              </p:ext>
            </p:extLst>
          </p:nvPr>
        </p:nvGraphicFramePr>
        <p:xfrm>
          <a:off x="2331784" y="2708921"/>
          <a:ext cx="26209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9" name="Equation" r:id="rId9" imgW="1295280" imgH="419040" progId="Equation.DSMT4">
                  <p:embed/>
                </p:oleObj>
              </mc:Choice>
              <mc:Fallback>
                <p:oleObj name="Equation" r:id="rId9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784" y="2708921"/>
                        <a:ext cx="2620962" cy="70485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611188" y="4495802"/>
            <a:ext cx="5903912" cy="1778001"/>
            <a:chOff x="385" y="2916"/>
            <a:chExt cx="3719" cy="1120"/>
          </a:xfrm>
        </p:grpSpPr>
        <p:graphicFrame>
          <p:nvGraphicFramePr>
            <p:cNvPr id="1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441375"/>
                </p:ext>
              </p:extLst>
            </p:nvPr>
          </p:nvGraphicFramePr>
          <p:xfrm>
            <a:off x="799" y="3524"/>
            <a:ext cx="99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60" name="Equation" r:id="rId11" imgW="837836" imgH="431613" progId="Equation.DSMT4">
                    <p:embed/>
                  </p:oleObj>
                </mc:Choice>
                <mc:Fallback>
                  <p:oleObj name="Equation" r:id="rId11" imgW="837836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3524"/>
                          <a:ext cx="994" cy="51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85" y="2916"/>
              <a:ext cx="371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kumimoji="0" lang="zh-CN" altLang="en-US" sz="2000" b="1" u="none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例：平行光束入射的物理解释</a:t>
              </a:r>
            </a:p>
          </p:txBody>
        </p:sp>
      </p:grp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19801"/>
              </p:ext>
            </p:extLst>
          </p:nvPr>
        </p:nvGraphicFramePr>
        <p:xfrm>
          <a:off x="878125" y="1958717"/>
          <a:ext cx="1187388" cy="40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1" name="Equation" r:id="rId13" imgW="457200" imgH="228600" progId="Equation.DSMT4">
                  <p:embed/>
                </p:oleObj>
              </mc:Choice>
              <mc:Fallback>
                <p:oleObj name="Equation" r:id="rId1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125" y="1958717"/>
                        <a:ext cx="1187388" cy="40300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375756" y="1961613"/>
            <a:ext cx="42846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0" lang="en-US" altLang="zh-CN" sz="2000" b="1" u="none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kumimoji="0" lang="zh-CN" altLang="en-US" sz="2000" b="1" u="none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放大率与位置无关！</a:t>
            </a:r>
          </a:p>
        </p:txBody>
      </p:sp>
    </p:spTree>
    <p:extLst>
      <p:ext uri="{BB962C8B-B14F-4D97-AF65-F5344CB8AC3E}">
        <p14:creationId xmlns:p14="http://schemas.microsoft.com/office/powerpoint/2010/main" val="1369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凹凸组合"/>
          <p:cNvPicPr>
            <a:picLocks noChangeAspect="1" noChangeArrowheads="1"/>
          </p:cNvPicPr>
          <p:nvPr/>
        </p:nvPicPr>
        <p:blipFill>
          <a:blip r:embed="rId3"/>
          <a:srcRect l="3946" t="5298" r="25134" b="17245"/>
          <a:stretch>
            <a:fillRect/>
          </a:stretch>
        </p:blipFill>
        <p:spPr bwMode="auto">
          <a:xfrm>
            <a:off x="2555875" y="4291034"/>
            <a:ext cx="50403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39552" y="1358889"/>
            <a:ext cx="7793037" cy="568325"/>
          </a:xfrm>
        </p:spPr>
        <p:txBody>
          <a:bodyPr/>
          <a:lstStyle/>
          <a:p>
            <a:pPr algn="l" eaLnBrk="1" hangingPunct="1"/>
            <a:r>
              <a:rPr kumimoji="0" lang="zh-CN" altLang="en-US" sz="24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应用： 扩束器原理</a:t>
            </a:r>
            <a:endParaRPr kumimoji="0" lang="en-US" altLang="zh-CN" sz="2400" b="1" dirty="0" smtClean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87800" y="5246709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50" name="Equation" r:id="rId4" imgW="75960" imgH="228600" progId="Equation.DSMT4">
                  <p:embed/>
                </p:oleObj>
              </mc:Choice>
              <mc:Fallback>
                <p:oleObj name="Equation" r:id="rId4" imgW="75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5246709"/>
                        <a:ext cx="76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2916238" y="5659459"/>
          <a:ext cx="720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51" name="Equation" r:id="rId6" imgW="469800" imgH="279360" progId="Equation.DSMT4">
                  <p:embed/>
                </p:oleObj>
              </mc:Choice>
              <mc:Fallback>
                <p:oleObj name="Equation" r:id="rId6" imgW="469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659459"/>
                        <a:ext cx="720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297237" y="5138759"/>
            <a:ext cx="914400" cy="487363"/>
            <a:chOff x="1170" y="1424"/>
            <a:chExt cx="576" cy="307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170" y="1424"/>
              <a:ext cx="576" cy="16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70" y="1593"/>
              <a:ext cx="545" cy="13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2638425" y="4722834"/>
            <a:ext cx="4668838" cy="1296988"/>
            <a:chOff x="755" y="1162"/>
            <a:chExt cx="2941" cy="817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755" y="1434"/>
              <a:ext cx="95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762" y="1738"/>
              <a:ext cx="95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1701" y="1162"/>
              <a:ext cx="1995" cy="272"/>
              <a:chOff x="1701" y="1162"/>
              <a:chExt cx="1995" cy="272"/>
            </a:xfrm>
          </p:grpSpPr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V="1">
                <a:off x="1701" y="1162"/>
                <a:ext cx="907" cy="27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608" y="1162"/>
                <a:ext cx="10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1700" y="1731"/>
              <a:ext cx="1996" cy="248"/>
              <a:chOff x="1700" y="1731"/>
              <a:chExt cx="1996" cy="248"/>
            </a:xfrm>
          </p:grpSpPr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700" y="1731"/>
                <a:ext cx="908" cy="248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2608" y="1975"/>
                <a:ext cx="10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6516688" y="4722834"/>
            <a:ext cx="503237" cy="1274763"/>
            <a:chOff x="3198" y="1162"/>
            <a:chExt cx="317" cy="803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198" y="1162"/>
              <a:ext cx="0" cy="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27"/>
            <p:cNvGraphicFramePr>
              <a:graphicFrameLocks noChangeAspect="1"/>
            </p:cNvGraphicFramePr>
            <p:nvPr/>
          </p:nvGraphicFramePr>
          <p:xfrm>
            <a:off x="3243" y="129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852" name="Equation" r:id="rId8" imgW="177480" imgH="177480" progId="Equation.DSMT4">
                    <p:embed/>
                  </p:oleObj>
                </mc:Choice>
                <mc:Fallback>
                  <p:oleObj name="Equation" r:id="rId8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29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50"/>
          <p:cNvGrpSpPr>
            <a:grpSpLocks/>
          </p:cNvGrpSpPr>
          <p:nvPr/>
        </p:nvGrpSpPr>
        <p:grpSpPr bwMode="auto">
          <a:xfrm>
            <a:off x="2339975" y="5154634"/>
            <a:ext cx="358775" cy="504825"/>
            <a:chOff x="567" y="1434"/>
            <a:chExt cx="226" cy="318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793" y="1434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567" y="1480"/>
            <a:ext cx="1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853" name="Equation" r:id="rId10" imgW="139680" imgH="177480" progId="Equation.DSMT4">
                    <p:embed/>
                  </p:oleObj>
                </mc:Choice>
                <mc:Fallback>
                  <p:oleObj name="Equation" r:id="rId10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480"/>
                          <a:ext cx="1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" name="Picture 33" descr="未标题-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411413" y="2111380"/>
            <a:ext cx="5256212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47"/>
          <p:cNvGrpSpPr>
            <a:grpSpLocks/>
          </p:cNvGrpSpPr>
          <p:nvPr/>
        </p:nvGrpSpPr>
        <p:grpSpPr bwMode="auto">
          <a:xfrm>
            <a:off x="2509838" y="2387605"/>
            <a:ext cx="4930775" cy="1479550"/>
            <a:chOff x="765" y="2697"/>
            <a:chExt cx="3106" cy="932"/>
          </a:xfrm>
        </p:grpSpPr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786" y="3004"/>
              <a:ext cx="681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765" y="3364"/>
              <a:ext cx="681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442" y="2993"/>
              <a:ext cx="1316" cy="6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1443" y="2697"/>
              <a:ext cx="1315" cy="68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2775" y="2715"/>
              <a:ext cx="108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2782" y="3612"/>
              <a:ext cx="108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48"/>
          <p:cNvGrpSpPr>
            <a:grpSpLocks/>
          </p:cNvGrpSpPr>
          <p:nvPr/>
        </p:nvGrpSpPr>
        <p:grpSpPr bwMode="auto">
          <a:xfrm>
            <a:off x="6588125" y="2398718"/>
            <a:ext cx="431800" cy="1495425"/>
            <a:chOff x="3334" y="2704"/>
            <a:chExt cx="272" cy="942"/>
          </a:xfrm>
        </p:grpSpPr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3334" y="2704"/>
              <a:ext cx="0" cy="9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" name="Object 41"/>
            <p:cNvGraphicFramePr>
              <a:graphicFrameLocks noChangeAspect="1"/>
            </p:cNvGraphicFramePr>
            <p:nvPr/>
          </p:nvGraphicFramePr>
          <p:xfrm>
            <a:off x="3334" y="2886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854" name="Equation" r:id="rId13" imgW="177480" imgH="177480" progId="Equation.DSMT4">
                    <p:embed/>
                  </p:oleObj>
                </mc:Choice>
                <mc:Fallback>
                  <p:oleObj name="Equation" r:id="rId13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886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49"/>
          <p:cNvGrpSpPr>
            <a:grpSpLocks/>
          </p:cNvGrpSpPr>
          <p:nvPr/>
        </p:nvGrpSpPr>
        <p:grpSpPr bwMode="auto">
          <a:xfrm>
            <a:off x="2266950" y="2852743"/>
            <a:ext cx="360363" cy="576262"/>
            <a:chOff x="612" y="2990"/>
            <a:chExt cx="227" cy="363"/>
          </a:xfrm>
        </p:grpSpPr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H="1">
              <a:off x="839" y="2990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" name="Object 43"/>
            <p:cNvGraphicFramePr>
              <a:graphicFrameLocks noChangeAspect="1"/>
            </p:cNvGraphicFramePr>
            <p:nvPr/>
          </p:nvGraphicFramePr>
          <p:xfrm>
            <a:off x="612" y="3067"/>
            <a:ext cx="1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855" name="Equation" r:id="rId14" imgW="139680" imgH="177480" progId="Equation.DSMT4">
                    <p:embed/>
                  </p:oleObj>
                </mc:Choice>
                <mc:Fallback>
                  <p:oleObj name="Equation" r:id="rId14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067"/>
                          <a:ext cx="1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45"/>
          <p:cNvGraphicFramePr>
            <a:graphicFrameLocks noChangeAspect="1"/>
          </p:cNvGraphicFramePr>
          <p:nvPr/>
        </p:nvGraphicFramePr>
        <p:xfrm>
          <a:off x="3995738" y="3406780"/>
          <a:ext cx="720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56" name="Equation" r:id="rId15" imgW="469800" imgH="279360" progId="Equation.DSMT4">
                  <p:embed/>
                </p:oleObj>
              </mc:Choice>
              <mc:Fallback>
                <p:oleObj name="Equation" r:id="rId15" imgW="469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406780"/>
                        <a:ext cx="720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611560" y="2852936"/>
            <a:ext cx="1082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构造</a:t>
            </a:r>
            <a:r>
              <a:rPr kumimoji="0" lang="en-US" altLang="zh-CN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651248" y="5189753"/>
            <a:ext cx="1082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构造</a:t>
            </a:r>
            <a:r>
              <a:rPr kumimoji="0" lang="en-US" altLang="zh-CN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kumimoji="0" lang="zh-CN" altLang="en-US" sz="2000" b="1" u="none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grpSp>
        <p:nvGrpSpPr>
          <p:cNvPr id="44" name="Group 58"/>
          <p:cNvGrpSpPr>
            <a:grpSpLocks/>
          </p:cNvGrpSpPr>
          <p:nvPr/>
        </p:nvGrpSpPr>
        <p:grpSpPr bwMode="auto">
          <a:xfrm>
            <a:off x="4573617" y="1412863"/>
            <a:ext cx="4321175" cy="442913"/>
            <a:chOff x="2691" y="557"/>
            <a:chExt cx="2722" cy="279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2691" y="557"/>
              <a:ext cx="2722" cy="25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u="none" dirty="0">
                  <a:latin typeface="幼圆" pitchFamily="49" charset="-122"/>
                  <a:ea typeface="幼圆" pitchFamily="49" charset="-122"/>
                </a:rPr>
                <a:t>——</a:t>
              </a:r>
              <a:r>
                <a:rPr kumimoji="0" lang="zh-CN" altLang="en-US" sz="2000" b="1" u="none" dirty="0">
                  <a:latin typeface="幼圆" pitchFamily="49" charset="-122"/>
                  <a:ea typeface="幼圆" pitchFamily="49" charset="-122"/>
                </a:rPr>
                <a:t>望远系统倒置</a:t>
              </a:r>
            </a:p>
          </p:txBody>
        </p:sp>
        <p:graphicFrame>
          <p:nvGraphicFramePr>
            <p:cNvPr id="46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49639"/>
                </p:ext>
              </p:extLst>
            </p:nvPr>
          </p:nvGraphicFramePr>
          <p:xfrm>
            <a:off x="4101" y="557"/>
            <a:ext cx="92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857" name="Equation" r:id="rId16" imgW="571320" imgH="253800" progId="Equation.DSMT4">
                    <p:embed/>
                  </p:oleObj>
                </mc:Choice>
                <mc:Fallback>
                  <p:oleObj name="Equation" r:id="rId16" imgW="5713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557"/>
                          <a:ext cx="925" cy="2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2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359532" y="1179934"/>
            <a:ext cx="6048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应用</a:t>
            </a:r>
            <a:r>
              <a:rPr lang="en-US" altLang="zh-CN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2</a:t>
            </a:r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： 目视光学系统原理</a:t>
            </a:r>
          </a:p>
        </p:txBody>
      </p:sp>
      <p:grpSp>
        <p:nvGrpSpPr>
          <p:cNvPr id="25" name="Group 49"/>
          <p:cNvGrpSpPr>
            <a:grpSpLocks/>
          </p:cNvGrpSpPr>
          <p:nvPr/>
        </p:nvGrpSpPr>
        <p:grpSpPr bwMode="auto">
          <a:xfrm>
            <a:off x="1333475" y="2322536"/>
            <a:ext cx="6738987" cy="2678100"/>
            <a:chOff x="521" y="754"/>
            <a:chExt cx="4734" cy="1898"/>
          </a:xfrm>
        </p:grpSpPr>
        <p:grpSp>
          <p:nvGrpSpPr>
            <p:cNvPr id="26" name="Group 36"/>
            <p:cNvGrpSpPr>
              <a:grpSpLocks/>
            </p:cNvGrpSpPr>
            <p:nvPr/>
          </p:nvGrpSpPr>
          <p:grpSpPr bwMode="auto">
            <a:xfrm>
              <a:off x="521" y="754"/>
              <a:ext cx="4734" cy="1898"/>
              <a:chOff x="521" y="1102"/>
              <a:chExt cx="4734" cy="1898"/>
            </a:xfrm>
          </p:grpSpPr>
          <p:pic>
            <p:nvPicPr>
              <p:cNvPr id="28" name="Picture 37" descr="望远+有限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1" y="1344"/>
                <a:ext cx="4734" cy="1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29" name="Object 38"/>
              <p:cNvGraphicFramePr>
                <a:graphicFrameLocks noChangeAspect="1"/>
              </p:cNvGraphicFramePr>
              <p:nvPr/>
            </p:nvGraphicFramePr>
            <p:xfrm>
              <a:off x="4422" y="2568"/>
              <a:ext cx="36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19" name="Equation" r:id="rId4" imgW="291960" imgH="203040" progId="Equation.DSMT4">
                      <p:embed/>
                    </p:oleObj>
                  </mc:Choice>
                  <mc:Fallback>
                    <p:oleObj name="Equation" r:id="rId4" imgW="29196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568"/>
                            <a:ext cx="362" cy="25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>
                <a:off x="4279" y="2114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>
                <a:off x="3832" y="2568"/>
                <a:ext cx="4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" name="Line 41"/>
              <p:cNvSpPr>
                <a:spLocks noChangeShapeType="1"/>
              </p:cNvSpPr>
              <p:nvPr/>
            </p:nvSpPr>
            <p:spPr bwMode="auto">
              <a:xfrm>
                <a:off x="4286" y="2568"/>
                <a:ext cx="5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  <p:graphicFrame>
            <p:nvGraphicFramePr>
              <p:cNvPr id="33" name="Object 42"/>
              <p:cNvGraphicFramePr>
                <a:graphicFrameLocks noChangeAspect="1"/>
              </p:cNvGraphicFramePr>
              <p:nvPr/>
            </p:nvGraphicFramePr>
            <p:xfrm>
              <a:off x="3969" y="2523"/>
              <a:ext cx="19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20" name="Equation" r:id="rId6" imgW="203040" imgH="279360" progId="Equation.DSMT4">
                      <p:embed/>
                    </p:oleObj>
                  </mc:Choice>
                  <mc:Fallback>
                    <p:oleObj name="Equation" r:id="rId6" imgW="2030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2523"/>
                            <a:ext cx="19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Rectangle 43"/>
              <p:cNvSpPr>
                <a:spLocks noChangeArrowheads="1"/>
              </p:cNvSpPr>
              <p:nvPr/>
            </p:nvSpPr>
            <p:spPr bwMode="auto">
              <a:xfrm>
                <a:off x="1292" y="1117"/>
                <a:ext cx="1724" cy="2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ctr"/>
                <a:r>
                  <a:rPr kumimoji="0" lang="zh-CN" altLang="en-US" b="1" u="none">
                    <a:latin typeface="幼圆" pitchFamily="49" charset="-122"/>
                    <a:ea typeface="幼圆" pitchFamily="49" charset="-122"/>
                  </a:rPr>
                  <a:t>望远系统</a:t>
                </a:r>
              </a:p>
            </p:txBody>
          </p:sp>
          <p:sp>
            <p:nvSpPr>
              <p:cNvPr id="35" name="Rectangle 44"/>
              <p:cNvSpPr>
                <a:spLocks noChangeArrowheads="1"/>
              </p:cNvSpPr>
              <p:nvPr/>
            </p:nvSpPr>
            <p:spPr bwMode="auto">
              <a:xfrm>
                <a:off x="3197" y="1102"/>
                <a:ext cx="1361" cy="2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ctr"/>
                <a:r>
                  <a:rPr kumimoji="0" lang="zh-CN" altLang="en-US" b="1" u="none">
                    <a:latin typeface="幼圆" pitchFamily="49" charset="-122"/>
                    <a:ea typeface="幼圆" pitchFamily="49" charset="-122"/>
                  </a:rPr>
                  <a:t>有限焦距系统</a:t>
                </a:r>
              </a:p>
            </p:txBody>
          </p:sp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3833" y="1473"/>
                <a:ext cx="0" cy="136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 type="stealth" w="lg" len="lg"/>
                <a:tailEnd type="stealth" w="lg" len="lg"/>
              </a:ln>
            </p:spPr>
            <p:txBody>
              <a:bodyPr/>
              <a:lstStyle/>
              <a:p>
                <a:endParaRPr lang="zh-CN" altLang="en-US" b="1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aphicFrame>
          <p:nvGraphicFramePr>
            <p:cNvPr id="27" name="Object 46"/>
            <p:cNvGraphicFramePr>
              <a:graphicFrameLocks noChangeAspect="1"/>
            </p:cNvGraphicFramePr>
            <p:nvPr/>
          </p:nvGraphicFramePr>
          <p:xfrm>
            <a:off x="4468" y="1613"/>
            <a:ext cx="31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21" name="Equation" r:id="rId8" imgW="380880" imgH="203040" progId="Equation.DSMT4">
                    <p:embed/>
                  </p:oleObj>
                </mc:Choice>
                <mc:Fallback>
                  <p:oleObj name="Equation" r:id="rId8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13"/>
                          <a:ext cx="317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2152624" y="4786324"/>
            <a:ext cx="5545137" cy="1008063"/>
            <a:chOff x="1020" y="3021"/>
            <a:chExt cx="3493" cy="635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152" y="3294"/>
              <a:ext cx="136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眼睛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1020" y="3249"/>
              <a:ext cx="2268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目视光学系统</a:t>
              </a:r>
            </a:p>
            <a:p>
              <a:pPr marL="342900" indent="-342900" algn="ctr"/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（物镜</a:t>
              </a:r>
              <a:r>
                <a:rPr kumimoji="0" lang="en-US" altLang="zh-CN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——</a:t>
              </a:r>
              <a:r>
                <a:rPr kumimoji="0" lang="zh-CN" altLang="en-US" b="1" u="none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目镜）</a:t>
              </a:r>
            </a:p>
          </p:txBody>
        </p:sp>
        <p:sp>
          <p:nvSpPr>
            <p:cNvPr id="41" name="AutoShape 28"/>
            <p:cNvSpPr>
              <a:spLocks noChangeArrowheads="1"/>
            </p:cNvSpPr>
            <p:nvPr/>
          </p:nvSpPr>
          <p:spPr bwMode="auto">
            <a:xfrm>
              <a:off x="2018" y="3021"/>
              <a:ext cx="272" cy="18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2" name="AutoShape 29"/>
            <p:cNvSpPr>
              <a:spLocks noChangeArrowheads="1"/>
            </p:cNvSpPr>
            <p:nvPr/>
          </p:nvSpPr>
          <p:spPr bwMode="auto">
            <a:xfrm>
              <a:off x="3696" y="3067"/>
              <a:ext cx="272" cy="18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3" name="Group 61"/>
          <p:cNvGrpSpPr>
            <a:grpSpLocks/>
          </p:cNvGrpSpPr>
          <p:nvPr/>
        </p:nvGrpSpPr>
        <p:grpSpPr bwMode="auto">
          <a:xfrm>
            <a:off x="785786" y="2143116"/>
            <a:ext cx="2232025" cy="600075"/>
            <a:chOff x="340" y="1525"/>
            <a:chExt cx="1406" cy="378"/>
          </a:xfrm>
        </p:grpSpPr>
        <p:graphicFrame>
          <p:nvGraphicFramePr>
            <p:cNvPr id="44" name="Object 55"/>
            <p:cNvGraphicFramePr>
              <a:graphicFrameLocks noChangeAspect="1"/>
            </p:cNvGraphicFramePr>
            <p:nvPr/>
          </p:nvGraphicFramePr>
          <p:xfrm>
            <a:off x="340" y="1525"/>
            <a:ext cx="99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22" name="Equation" r:id="rId10" imgW="927000" imgH="419040" progId="Equation.DSMT4">
                    <p:embed/>
                  </p:oleObj>
                </mc:Choice>
                <mc:Fallback>
                  <p:oleObj name="Equation" r:id="rId10" imgW="927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525"/>
                          <a:ext cx="999" cy="378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60"/>
            <p:cNvSpPr>
              <a:spLocks noChangeShapeType="1"/>
            </p:cNvSpPr>
            <p:nvPr/>
          </p:nvSpPr>
          <p:spPr bwMode="auto">
            <a:xfrm flipH="1">
              <a:off x="1383" y="1752"/>
              <a:ext cx="3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6" name="Group 65"/>
          <p:cNvGrpSpPr>
            <a:grpSpLocks/>
          </p:cNvGrpSpPr>
          <p:nvPr/>
        </p:nvGrpSpPr>
        <p:grpSpPr bwMode="auto">
          <a:xfrm>
            <a:off x="5857884" y="1200142"/>
            <a:ext cx="2663825" cy="1157288"/>
            <a:chOff x="3787" y="119"/>
            <a:chExt cx="1678" cy="729"/>
          </a:xfrm>
        </p:grpSpPr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3787" y="119"/>
              <a:ext cx="1678" cy="44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注：与总系统的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u="none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像方焦点重合。</a:t>
              </a: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flipV="1">
              <a:off x="4014" y="576"/>
              <a:ext cx="0" cy="2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zh-CN" altLang="en-US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9" name="Group 67"/>
          <p:cNvGrpSpPr>
            <a:grpSpLocks/>
          </p:cNvGrpSpPr>
          <p:nvPr/>
        </p:nvGrpSpPr>
        <p:grpSpPr bwMode="auto">
          <a:xfrm>
            <a:off x="785786" y="5824565"/>
            <a:ext cx="8302625" cy="822325"/>
            <a:chOff x="386" y="3475"/>
            <a:chExt cx="5230" cy="518"/>
          </a:xfrm>
        </p:grpSpPr>
        <p:sp>
          <p:nvSpPr>
            <p:cNvPr id="50" name="Rectangle 63"/>
            <p:cNvSpPr>
              <a:spLocks noChangeArrowheads="1"/>
            </p:cNvSpPr>
            <p:nvPr/>
          </p:nvSpPr>
          <p:spPr bwMode="auto">
            <a:xfrm>
              <a:off x="386" y="3642"/>
              <a:ext cx="512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kumimoji="0" lang="zh-CN" altLang="en-US" b="1" u="none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 总系统：</a:t>
              </a:r>
            </a:p>
          </p:txBody>
        </p:sp>
        <p:graphicFrame>
          <p:nvGraphicFramePr>
            <p:cNvPr id="51" name="Object 53"/>
            <p:cNvGraphicFramePr>
              <a:graphicFrameLocks noChangeAspect="1"/>
            </p:cNvGraphicFramePr>
            <p:nvPr/>
          </p:nvGraphicFramePr>
          <p:xfrm>
            <a:off x="1474" y="3475"/>
            <a:ext cx="1860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23" name="Equation" r:id="rId12" imgW="1777680" imgH="495000" progId="Equation.DSMT4">
                    <p:embed/>
                  </p:oleObj>
                </mc:Choice>
                <mc:Fallback>
                  <p:oleObj name="Equation" r:id="rId12" imgW="177768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475"/>
                          <a:ext cx="1860" cy="51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74737"/>
                </p:ext>
              </p:extLst>
            </p:nvPr>
          </p:nvGraphicFramePr>
          <p:xfrm>
            <a:off x="3606" y="3561"/>
            <a:ext cx="72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24" name="Equation" r:id="rId14" imgW="571320" imgH="279360" progId="Equation.DSMT4">
                    <p:embed/>
                  </p:oleObj>
                </mc:Choice>
                <mc:Fallback>
                  <p:oleObj name="Equation" r:id="rId14" imgW="5713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561"/>
                          <a:ext cx="726" cy="35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CC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4336" y="3683"/>
              <a:ext cx="128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kumimoji="0" lang="en-US" altLang="zh-CN" b="1" u="none" dirty="0">
                  <a:latin typeface="幼圆" pitchFamily="49" charset="-122"/>
                  <a:ea typeface="幼圆" pitchFamily="49" charset="-122"/>
                </a:rPr>
                <a:t>——</a:t>
              </a:r>
              <a:r>
                <a:rPr kumimoji="0" lang="zh-CN" altLang="en-US" b="1" u="none" dirty="0">
                  <a:latin typeface="幼圆" pitchFamily="49" charset="-122"/>
                  <a:ea typeface="幼圆" pitchFamily="49" charset="-122"/>
                </a:rPr>
                <a:t>有限焦距系统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64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5" name="Picture 5" descr="2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81" y="4365104"/>
            <a:ext cx="5226201" cy="193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6" name="Rectangle 3"/>
          <p:cNvSpPr>
            <a:spLocks noChangeArrowheads="1"/>
          </p:cNvSpPr>
          <p:nvPr/>
        </p:nvSpPr>
        <p:spPr bwMode="auto">
          <a:xfrm>
            <a:off x="430301" y="1914525"/>
            <a:ext cx="417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 物体直接对人眼睛的张角</a:t>
            </a:r>
          </a:p>
        </p:txBody>
      </p:sp>
      <p:graphicFrame>
        <p:nvGraphicFramePr>
          <p:cNvPr id="1925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16332"/>
              </p:ext>
            </p:extLst>
          </p:nvPr>
        </p:nvGraphicFramePr>
        <p:xfrm>
          <a:off x="2506234" y="2793065"/>
          <a:ext cx="15954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3" name="Equation" r:id="rId4" imgW="634725" imgH="393529" progId="">
                  <p:embed/>
                </p:oleObj>
              </mc:Choice>
              <mc:Fallback>
                <p:oleObj name="Equation" r:id="rId4" imgW="634725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234" y="2793065"/>
                        <a:ext cx="1595437" cy="825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Text Box 7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92518" name="Text Box 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92519" name="Text Box 9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35913" y="568325"/>
            <a:ext cx="819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          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     </a:t>
            </a:r>
          </a:p>
        </p:txBody>
      </p:sp>
      <p:sp>
        <p:nvSpPr>
          <p:cNvPr id="192520" name="Rectangle 10"/>
          <p:cNvSpPr>
            <a:spLocks noChangeArrowheads="1"/>
          </p:cNvSpPr>
          <p:nvPr/>
        </p:nvSpPr>
        <p:spPr bwMode="auto">
          <a:xfrm>
            <a:off x="5775325" y="3825044"/>
            <a:ext cx="216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眼睛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359532" y="1179934"/>
            <a:ext cx="6048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应用</a:t>
            </a:r>
            <a:r>
              <a:rPr lang="en-US" altLang="zh-CN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2</a:t>
            </a:r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： 目视光学系统原理</a:t>
            </a:r>
          </a:p>
        </p:txBody>
      </p:sp>
    </p:spTree>
    <p:extLst>
      <p:ext uri="{BB962C8B-B14F-4D97-AF65-F5344CB8AC3E}">
        <p14:creationId xmlns:p14="http://schemas.microsoft.com/office/powerpoint/2010/main" val="40645162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81" name="Picture 17" descr="望远系统的角放大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13795"/>
            <a:ext cx="68675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36677"/>
              </p:ext>
            </p:extLst>
          </p:nvPr>
        </p:nvGraphicFramePr>
        <p:xfrm>
          <a:off x="1583668" y="1855468"/>
          <a:ext cx="1417361" cy="68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7" name="Equation" r:id="rId4" imgW="672808" imgH="393529" progId="">
                  <p:embed/>
                </p:oleObj>
              </mc:Choice>
              <mc:Fallback>
                <p:oleObj name="Equation" r:id="rId4" imgW="67280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68" y="1855468"/>
                        <a:ext cx="1417361" cy="6864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27100" y="3612208"/>
            <a:ext cx="2952750" cy="2170112"/>
            <a:chOff x="612" y="1525"/>
            <a:chExt cx="1860" cy="1367"/>
          </a:xfrm>
        </p:grpSpPr>
        <p:sp>
          <p:nvSpPr>
            <p:cNvPr id="193549" name="Line 27"/>
            <p:cNvSpPr>
              <a:spLocks noChangeShapeType="1"/>
            </p:cNvSpPr>
            <p:nvPr/>
          </p:nvSpPr>
          <p:spPr bwMode="auto">
            <a:xfrm>
              <a:off x="612" y="1525"/>
              <a:ext cx="186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193550" name="Group 38"/>
            <p:cNvGrpSpPr>
              <a:grpSpLocks/>
            </p:cNvGrpSpPr>
            <p:nvPr/>
          </p:nvGrpSpPr>
          <p:grpSpPr bwMode="auto">
            <a:xfrm>
              <a:off x="1565" y="1616"/>
              <a:ext cx="227" cy="1276"/>
              <a:chOff x="1565" y="1616"/>
              <a:chExt cx="227" cy="1276"/>
            </a:xfrm>
          </p:grpSpPr>
          <p:grpSp>
            <p:nvGrpSpPr>
              <p:cNvPr id="193551" name="Group 21"/>
              <p:cNvGrpSpPr>
                <a:grpSpLocks/>
              </p:cNvGrpSpPr>
              <p:nvPr/>
            </p:nvGrpSpPr>
            <p:grpSpPr bwMode="auto">
              <a:xfrm>
                <a:off x="1565" y="2251"/>
                <a:ext cx="227" cy="641"/>
                <a:chOff x="5103" y="2704"/>
                <a:chExt cx="317" cy="681"/>
              </a:xfrm>
            </p:grpSpPr>
            <p:sp>
              <p:nvSpPr>
                <p:cNvPr id="193553" name="Oval 22"/>
                <p:cNvSpPr>
                  <a:spLocks noChangeArrowheads="1"/>
                </p:cNvSpPr>
                <p:nvPr/>
              </p:nvSpPr>
              <p:spPr bwMode="auto">
                <a:xfrm>
                  <a:off x="5103" y="2704"/>
                  <a:ext cx="317" cy="681"/>
                </a:xfrm>
                <a:prstGeom prst="ellips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A00C8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3554" name="Oval 23"/>
                <p:cNvSpPr>
                  <a:spLocks noChangeArrowheads="1"/>
                </p:cNvSpPr>
                <p:nvPr/>
              </p:nvSpPr>
              <p:spPr bwMode="auto">
                <a:xfrm>
                  <a:off x="5103" y="2886"/>
                  <a:ext cx="90" cy="31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A00C8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93552" name="Line 28"/>
              <p:cNvSpPr>
                <a:spLocks noChangeShapeType="1"/>
              </p:cNvSpPr>
              <p:nvPr/>
            </p:nvSpPr>
            <p:spPr bwMode="auto">
              <a:xfrm>
                <a:off x="1600" y="1616"/>
                <a:ext cx="85" cy="5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</p:grpSp>
      <p:sp>
        <p:nvSpPr>
          <p:cNvPr id="193541" name="Line 26"/>
          <p:cNvSpPr>
            <a:spLocks noChangeShapeType="1"/>
          </p:cNvSpPr>
          <p:nvPr/>
        </p:nvSpPr>
        <p:spPr bwMode="auto">
          <a:xfrm>
            <a:off x="4511675" y="3272483"/>
            <a:ext cx="2159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93542" name="Group 39"/>
          <p:cNvGrpSpPr>
            <a:grpSpLocks/>
          </p:cNvGrpSpPr>
          <p:nvPr/>
        </p:nvGrpSpPr>
        <p:grpSpPr bwMode="auto">
          <a:xfrm>
            <a:off x="6120172" y="3405834"/>
            <a:ext cx="1293813" cy="2376487"/>
            <a:chOff x="4105" y="1389"/>
            <a:chExt cx="815" cy="1497"/>
          </a:xfrm>
        </p:grpSpPr>
        <p:grpSp>
          <p:nvGrpSpPr>
            <p:cNvPr id="193545" name="Group 20"/>
            <p:cNvGrpSpPr>
              <a:grpSpLocks/>
            </p:cNvGrpSpPr>
            <p:nvPr/>
          </p:nvGrpSpPr>
          <p:grpSpPr bwMode="auto">
            <a:xfrm>
              <a:off x="4704" y="2240"/>
              <a:ext cx="216" cy="646"/>
              <a:chOff x="5103" y="2704"/>
              <a:chExt cx="317" cy="681"/>
            </a:xfrm>
          </p:grpSpPr>
          <p:sp>
            <p:nvSpPr>
              <p:cNvPr id="193547" name="Oval 18"/>
              <p:cNvSpPr>
                <a:spLocks noChangeArrowheads="1"/>
              </p:cNvSpPr>
              <p:nvPr/>
            </p:nvSpPr>
            <p:spPr bwMode="auto">
              <a:xfrm>
                <a:off x="5103" y="2704"/>
                <a:ext cx="317" cy="68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3548" name="Oval 19"/>
              <p:cNvSpPr>
                <a:spLocks noChangeArrowheads="1"/>
              </p:cNvSpPr>
              <p:nvPr/>
            </p:nvSpPr>
            <p:spPr bwMode="auto">
              <a:xfrm>
                <a:off x="5103" y="2886"/>
                <a:ext cx="90" cy="31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93546" name="Line 29"/>
            <p:cNvSpPr>
              <a:spLocks noChangeShapeType="1"/>
            </p:cNvSpPr>
            <p:nvPr/>
          </p:nvSpPr>
          <p:spPr bwMode="auto">
            <a:xfrm>
              <a:off x="4105" y="1389"/>
              <a:ext cx="635" cy="8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93543" name="矩形 24"/>
          <p:cNvSpPr>
            <a:spLocks noChangeArrowheads="1"/>
          </p:cNvSpPr>
          <p:nvPr/>
        </p:nvSpPr>
        <p:spPr bwMode="auto">
          <a:xfrm>
            <a:off x="2071688" y="2994670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直接观察时</a:t>
            </a:r>
          </a:p>
        </p:txBody>
      </p:sp>
      <p:sp>
        <p:nvSpPr>
          <p:cNvPr id="193544" name="矩形 25"/>
          <p:cNvSpPr>
            <a:spLocks noChangeArrowheads="1"/>
          </p:cNvSpPr>
          <p:nvPr/>
        </p:nvSpPr>
        <p:spPr bwMode="auto">
          <a:xfrm>
            <a:off x="4714875" y="270892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通过系统观察时</a:t>
            </a:r>
          </a:p>
        </p:txBody>
      </p:sp>
      <p:sp>
        <p:nvSpPr>
          <p:cNvPr id="193556" name="矩形 25"/>
          <p:cNvSpPr>
            <a:spLocks noChangeArrowheads="1"/>
          </p:cNvSpPr>
          <p:nvPr/>
        </p:nvSpPr>
        <p:spPr bwMode="auto">
          <a:xfrm>
            <a:off x="3527884" y="18780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视角放大率</a:t>
            </a:r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5900963" y="1785938"/>
            <a:ext cx="1963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与望远镜系统的角放大率的区别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 bwMode="auto">
          <a:xfrm>
            <a:off x="215899" y="476672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4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：望远系统</a:t>
            </a:r>
            <a:endParaRPr lang="zh-CN" altLang="en-US" sz="2800" kern="1200" dirty="0">
              <a:solidFill>
                <a:srgbClr val="008000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359532" y="1179934"/>
            <a:ext cx="6048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应用</a:t>
            </a:r>
            <a:r>
              <a:rPr lang="en-US" altLang="zh-CN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2</a:t>
            </a:r>
            <a:r>
              <a:rPr lang="zh-CN" altLang="en-US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： 目视光学系统原理</a:t>
            </a:r>
          </a:p>
        </p:txBody>
      </p:sp>
    </p:spTree>
    <p:extLst>
      <p:ext uri="{BB962C8B-B14F-4D97-AF65-F5344CB8AC3E}">
        <p14:creationId xmlns:p14="http://schemas.microsoft.com/office/powerpoint/2010/main" val="36621389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529494"/>
            <a:ext cx="8748713" cy="703262"/>
          </a:xfrm>
        </p:spPr>
        <p:txBody>
          <a:bodyPr/>
          <a:lstStyle/>
          <a:p>
            <a:pPr algn="l"/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例</a:t>
            </a:r>
            <a:r>
              <a:rPr lang="en-US" altLang="zh-CN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5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：</a:t>
            </a:r>
            <a:r>
              <a:rPr lang="zh-CN" altLang="en-US" sz="28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  <a:cs typeface="+mn-cs"/>
              </a:rPr>
              <a:t>显微镜系统 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000250" y="2068513"/>
            <a:ext cx="5000625" cy="1860550"/>
            <a:chOff x="431" y="663"/>
            <a:chExt cx="4763" cy="2141"/>
          </a:xfrm>
        </p:grpSpPr>
        <p:pic>
          <p:nvPicPr>
            <p:cNvPr id="7" name="Picture 2" descr="2-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663"/>
              <a:ext cx="4763" cy="2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Object 25"/>
            <p:cNvGraphicFramePr>
              <a:graphicFrameLocks noChangeAspect="1"/>
            </p:cNvGraphicFramePr>
            <p:nvPr/>
          </p:nvGraphicFramePr>
          <p:xfrm>
            <a:off x="4143" y="1556"/>
            <a:ext cx="63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35" name="Equation" r:id="rId4" imgW="75960" imgH="228600" progId="">
                    <p:embed/>
                  </p:oleObj>
                </mc:Choice>
                <mc:Fallback>
                  <p:oleObj name="Equation" r:id="rId4" imgW="7596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556"/>
                          <a:ext cx="63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76276"/>
              </p:ext>
            </p:extLst>
          </p:nvPr>
        </p:nvGraphicFramePr>
        <p:xfrm>
          <a:off x="6357938" y="5715000"/>
          <a:ext cx="19351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36" name="Equation" r:id="rId6" imgW="812520" imgH="393480" progId="">
                  <p:embed/>
                </p:oleObj>
              </mc:Choice>
              <mc:Fallback>
                <p:oleObj name="Equation" r:id="rId6" imgW="81252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5715000"/>
                        <a:ext cx="1935162" cy="7953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539750" y="5886451"/>
            <a:ext cx="5111750" cy="654050"/>
            <a:chOff x="340" y="3579"/>
            <a:chExt cx="3220" cy="41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40" y="3641"/>
              <a:ext cx="3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★显微镜视角放大率</a:t>
              </a:r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4323436"/>
                </p:ext>
              </p:extLst>
            </p:nvPr>
          </p:nvGraphicFramePr>
          <p:xfrm>
            <a:off x="1950" y="3579"/>
            <a:ext cx="1209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37" name="Equation" r:id="rId8" imgW="1257120" imgH="431640" progId="">
                    <p:embed/>
                  </p:oleObj>
                </mc:Choice>
                <mc:Fallback>
                  <p:oleObj name="Equation" r:id="rId8" imgW="1257120" imgH="431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579"/>
                          <a:ext cx="1209" cy="41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450056" y="4972844"/>
            <a:ext cx="5291138" cy="655638"/>
            <a:chOff x="340" y="2914"/>
            <a:chExt cx="3333" cy="413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3723441"/>
                </p:ext>
              </p:extLst>
            </p:nvPr>
          </p:nvGraphicFramePr>
          <p:xfrm>
            <a:off x="1950" y="2914"/>
            <a:ext cx="172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38" name="Equation" r:id="rId10" imgW="1688760" imgH="431640" progId="">
                    <p:embed/>
                  </p:oleObj>
                </mc:Choice>
                <mc:Fallback>
                  <p:oleObj name="Equation" r:id="rId10" imgW="1688760" imgH="431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2914"/>
                          <a:ext cx="1723" cy="41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0" y="2976"/>
              <a:ext cx="26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★像对人眼睛的张角</a:t>
              </a:r>
            </a:p>
          </p:txBody>
        </p:sp>
      </p:grp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490537" y="4208463"/>
            <a:ext cx="3711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★物镜的垂轴放大率：</a:t>
            </a:r>
          </a:p>
        </p:txBody>
      </p: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6858006" y="2114550"/>
            <a:ext cx="646113" cy="1457325"/>
            <a:chOff x="4785" y="890"/>
            <a:chExt cx="407" cy="918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4921" y="1162"/>
              <a:ext cx="216" cy="646"/>
              <a:chOff x="5103" y="2704"/>
              <a:chExt cx="317" cy="681"/>
            </a:xfrm>
          </p:grpSpPr>
          <p:sp>
            <p:nvSpPr>
              <p:cNvPr id="20" name="Oval 32"/>
              <p:cNvSpPr>
                <a:spLocks noChangeArrowheads="1"/>
              </p:cNvSpPr>
              <p:nvPr/>
            </p:nvSpPr>
            <p:spPr bwMode="auto">
              <a:xfrm>
                <a:off x="5103" y="2704"/>
                <a:ext cx="317" cy="68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auto">
              <a:xfrm>
                <a:off x="5103" y="2886"/>
                <a:ext cx="90" cy="31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785" y="890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眼睛</a:t>
              </a:r>
            </a:p>
          </p:txBody>
        </p:sp>
      </p:grp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2346325" y="1916113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物镜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787900" y="1766888"/>
            <a:ext cx="785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目镜</a:t>
            </a:r>
          </a:p>
        </p:txBody>
      </p:sp>
      <p:sp>
        <p:nvSpPr>
          <p:cNvPr id="25" name="Text Box 1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708400" y="1341438"/>
            <a:ext cx="489585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焦距很短的物镜和目镜，光学间隔</a:t>
            </a:r>
            <a:r>
              <a:rPr lang="el-GR" altLang="zh-CN" b="1">
                <a:solidFill>
                  <a:srgbClr val="0A00C8"/>
                </a:solidFill>
                <a:latin typeface="宋体" pitchFamily="2" charset="-122"/>
                <a:ea typeface="幼圆" pitchFamily="49" charset="-122"/>
              </a:rPr>
              <a:t>Δ</a:t>
            </a:r>
            <a:r>
              <a:rPr lang="zh-CN" altLang="en-US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较大</a:t>
            </a:r>
            <a:endParaRPr lang="en-US" altLang="zh-CN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008234"/>
              </p:ext>
            </p:extLst>
          </p:nvPr>
        </p:nvGraphicFramePr>
        <p:xfrm>
          <a:off x="3013075" y="4076700"/>
          <a:ext cx="20907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39" name="公式" r:id="rId12" imgW="1269720" imgH="431640" progId="Equation.3">
                  <p:embed/>
                </p:oleObj>
              </mc:Choice>
              <mc:Fallback>
                <p:oleObj name="公式" r:id="rId12" imgW="1269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4076700"/>
                        <a:ext cx="2090738" cy="708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62766"/>
              </p:ext>
            </p:extLst>
          </p:nvPr>
        </p:nvGraphicFramePr>
        <p:xfrm>
          <a:off x="6230943" y="3960019"/>
          <a:ext cx="2028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40" name="Equation" r:id="rId14" imgW="1104840" imgH="457200" progId="Equation.DSMT4">
                  <p:embed/>
                </p:oleObj>
              </mc:Choice>
              <mc:Fallback>
                <p:oleObj name="Equation" r:id="rId14" imgW="1104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43" y="3960019"/>
                        <a:ext cx="2028825" cy="86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5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理想光学系统与共线成像理论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理想光学系统的基点和基面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理想光学系统的物像关系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理想光学系统的放大率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理想光学系统的组合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透镜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7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理想光学系统与共线成像理论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理想光学系统的基点和基面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理想光学系统的物像关系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理想光学系统的放大率</a:t>
            </a:r>
            <a:endParaRPr lang="en-US" altLang="zh-CN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理想光学系统的组合</a:t>
            </a:r>
            <a:endParaRPr lang="en-US" altLang="zh-CN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200" dirty="0" smtClean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透镜</a:t>
            </a:r>
            <a:endParaRPr lang="zh-CN" altLang="en-US" sz="2400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7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60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179205" name="Text Box 5">
            <a:hlinkClick r:id="" action="ppaction://hlinkshowjump?jump=firstslide"/>
          </p:cNvPr>
          <p:cNvSpPr txBox="1">
            <a:spLocks noChangeArrowheads="1"/>
          </p:cNvSpPr>
          <p:nvPr/>
        </p:nvSpPr>
        <p:spPr bwMode="auto">
          <a:xfrm>
            <a:off x="7935913" y="568325"/>
            <a:ext cx="819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          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     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1382" y="1484313"/>
            <a:ext cx="7611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单透镜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的主平面和焦点位置的计算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公式。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509" y="2420888"/>
            <a:ext cx="8010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单透镜是组成复杂光学系统的基本元件，经常需要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计算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单透镜的主平面和焦点位置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本节是理想光学系统的组合一节的具体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应用。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04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995" y="1382122"/>
            <a:ext cx="4572000" cy="18668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已知： 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000" b="1" i="1" baseline="-250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pt-BR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, 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2000" b="1" i="1" baseline="-25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pt-BR" altLang="zh-CN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pt-BR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d </a:t>
            </a:r>
            <a:r>
              <a:rPr lang="pt-BR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pt-BR" altLang="zh-CN" sz="2000" b="1" i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n </a:t>
            </a:r>
            <a:endParaRPr lang="pt-BR" altLang="zh-CN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求：主平面位置，焦点位置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方主平面：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以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O</a:t>
            </a:r>
            <a:r>
              <a:rPr lang="en-US" altLang="zh-CN" sz="2000" b="1" baseline="-250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起点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到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H</a:t>
            </a:r>
            <a:endParaRPr lang="en-US" altLang="zh-CN" sz="2000" b="1" i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像方主平面：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以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O</a:t>
            </a:r>
            <a:r>
              <a:rPr lang="en-US" altLang="zh-CN" sz="2000" b="1" baseline="-250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起点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到 </a:t>
            </a:r>
            <a:r>
              <a:rPr lang="en-US" altLang="zh-CN" sz="2000" b="1" i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Hˊ</a:t>
            </a:r>
            <a:endParaRPr lang="zh-CN" altLang="en-US" sz="2000" b="1" i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7" name="Picture 12" descr="2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73" y="3398477"/>
            <a:ext cx="6950075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4247964" y="3650505"/>
            <a:ext cx="0" cy="22322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68044" y="3650505"/>
            <a:ext cx="0" cy="223224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55676" y="3650505"/>
            <a:ext cx="0" cy="2232248"/>
          </a:xfrm>
          <a:prstGeom prst="line">
            <a:avLst/>
          </a:prstGeom>
          <a:ln w="12700">
            <a:solidFill>
              <a:srgbClr val="14A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380312" y="3650505"/>
            <a:ext cx="0" cy="2232248"/>
          </a:xfrm>
          <a:prstGeom prst="line">
            <a:avLst/>
          </a:prstGeom>
          <a:ln w="12700">
            <a:solidFill>
              <a:srgbClr val="14A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46879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en-US" altLang="zh-CN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两个折射球面的成像公式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03226" y="2097087"/>
            <a:ext cx="8353425" cy="758824"/>
            <a:chOff x="206" y="682"/>
            <a:chExt cx="5262" cy="478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033771"/>
                </p:ext>
              </p:extLst>
            </p:nvPr>
          </p:nvGraphicFramePr>
          <p:xfrm>
            <a:off x="2289" y="707"/>
            <a:ext cx="109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7" name="Equation" r:id="rId3" imgW="914400" imgH="393700" progId="">
                    <p:embed/>
                  </p:oleObj>
                </mc:Choice>
                <mc:Fallback>
                  <p:oleObj name="Equation" r:id="rId3" imgW="914400" imgH="3937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707"/>
                          <a:ext cx="1096" cy="45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prstDash val="dash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06" y="682"/>
              <a:ext cx="52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★设透镜处在空气中</a:t>
              </a:r>
              <a:r>
                <a:rPr lang="zh-CN" altLang="en-US" sz="2000" b="1" dirty="0" smtClean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，</a:t>
              </a:r>
              <a:endPara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671314" y="3221119"/>
            <a:ext cx="3961425" cy="1579668"/>
            <a:chOff x="1793" y="1715"/>
            <a:chExt cx="2935" cy="1150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088700"/>
                </p:ext>
              </p:extLst>
            </p:nvPr>
          </p:nvGraphicFramePr>
          <p:xfrm>
            <a:off x="1793" y="1715"/>
            <a:ext cx="248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8" name="Equation" r:id="rId5" imgW="1536480" imgH="393480" progId="Equation.DSMT4">
                    <p:embed/>
                  </p:oleObj>
                </mc:Choice>
                <mc:Fallback>
                  <p:oleObj name="Equation" r:id="rId5" imgW="1536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715"/>
                          <a:ext cx="2483" cy="52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A00C8"/>
                          </a:solidFill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127255"/>
                </p:ext>
              </p:extLst>
            </p:nvPr>
          </p:nvGraphicFramePr>
          <p:xfrm>
            <a:off x="1797" y="2338"/>
            <a:ext cx="2931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9" name="Equation" r:id="rId7" imgW="1612800" imgH="393480" progId="Equation.DSMT4">
                    <p:embed/>
                  </p:oleObj>
                </mc:Choice>
                <mc:Fallback>
                  <p:oleObj name="Equation" r:id="rId7" imgW="16128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338"/>
                          <a:ext cx="2931" cy="52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04825" y="3182938"/>
            <a:ext cx="367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★第一个折射面的焦距</a:t>
            </a: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635794" y="4976712"/>
            <a:ext cx="1628066" cy="1652494"/>
            <a:chOff x="2755" y="1680"/>
            <a:chExt cx="1149" cy="1106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498349"/>
                </p:ext>
              </p:extLst>
            </p:nvPr>
          </p:nvGraphicFramePr>
          <p:xfrm>
            <a:off x="2755" y="1680"/>
            <a:ext cx="110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60" name="Equation" r:id="rId9" imgW="622030" imgH="393529" progId="">
                    <p:embed/>
                  </p:oleObj>
                </mc:Choice>
                <mc:Fallback>
                  <p:oleObj name="Equation" r:id="rId9" imgW="622030" imgH="39352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1680"/>
                          <a:ext cx="1108" cy="52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A00C8"/>
                          </a:solidFill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614374"/>
                </p:ext>
              </p:extLst>
            </p:nvPr>
          </p:nvGraphicFramePr>
          <p:xfrm>
            <a:off x="2755" y="2259"/>
            <a:ext cx="1149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61" name="Equation" r:id="rId11" imgW="723600" imgH="393480" progId="">
                    <p:embed/>
                  </p:oleObj>
                </mc:Choice>
                <mc:Fallback>
                  <p:oleObj name="Equation" r:id="rId11" imgW="723600" imgH="393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2259"/>
                          <a:ext cx="1149" cy="52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A00C8"/>
                          </a:solidFill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71500" y="4905164"/>
            <a:ext cx="367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★第二个折射面的焦距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29812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6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46879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en-US" altLang="zh-CN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两个折射球面的成像公式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71500" y="2205881"/>
            <a:ext cx="4327525" cy="476250"/>
            <a:chOff x="385" y="2886"/>
            <a:chExt cx="2726" cy="300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238947"/>
                </p:ext>
              </p:extLst>
            </p:nvPr>
          </p:nvGraphicFramePr>
          <p:xfrm>
            <a:off x="2020" y="2886"/>
            <a:ext cx="109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7" name="Equation" r:id="rId3" imgW="901309" imgH="228501" progId="">
                    <p:embed/>
                  </p:oleObj>
                </mc:Choice>
                <mc:Fallback>
                  <p:oleObj name="Equation" r:id="rId3" imgW="901309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2886"/>
                          <a:ext cx="1091" cy="30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85" y="2886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★透镜的光学间隔</a:t>
              </a:r>
            </a:p>
          </p:txBody>
        </p:sp>
      </p:grp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36512" y="445814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000" b="1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506412" y="3119909"/>
            <a:ext cx="4765675" cy="863600"/>
            <a:chOff x="340" y="3430"/>
            <a:chExt cx="3002" cy="544"/>
          </a:xfrm>
        </p:grpSpPr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40" y="3566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3300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b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焦距公式</a:t>
              </a:r>
            </a:p>
          </p:txBody>
        </p:sp>
        <p:graphicFrame>
          <p:nvGraphicFramePr>
            <p:cNvPr id="34" name="Object 20"/>
            <p:cNvGraphicFramePr>
              <a:graphicFrameLocks noChangeAspect="1"/>
            </p:cNvGraphicFramePr>
            <p:nvPr/>
          </p:nvGraphicFramePr>
          <p:xfrm>
            <a:off x="2064" y="3430"/>
            <a:ext cx="127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98" name="Equation" r:id="rId5" imgW="1104840" imgH="457200" progId="Equation.DSMT4">
                    <p:embed/>
                  </p:oleObj>
                </mc:Choice>
                <mc:Fallback>
                  <p:oleObj name="Equation" r:id="rId5" imgW="1104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30"/>
                          <a:ext cx="1278" cy="5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prstDash val="dash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2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059907849"/>
              </p:ext>
            </p:extLst>
          </p:nvPr>
        </p:nvGraphicFramePr>
        <p:xfrm>
          <a:off x="5394325" y="3191346"/>
          <a:ext cx="35131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9" name="Equation" r:id="rId7" imgW="1765080" imgH="431640" progId="">
                  <p:embed/>
                </p:oleObj>
              </mc:Choice>
              <mc:Fallback>
                <p:oleObj name="Equation" r:id="rId7" imgW="176508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191346"/>
                        <a:ext cx="3513137" cy="8588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91339"/>
              </p:ext>
            </p:extLst>
          </p:nvPr>
        </p:nvGraphicFramePr>
        <p:xfrm>
          <a:off x="3251200" y="4262909"/>
          <a:ext cx="48244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0" name="Equation" r:id="rId9" imgW="2501640" imgH="495000" progId="">
                  <p:embed/>
                </p:oleObj>
              </mc:Choice>
              <mc:Fallback>
                <p:oleObj name="Equation" r:id="rId9" imgW="2501640" imgH="495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262909"/>
                        <a:ext cx="4824412" cy="854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608012" y="5439247"/>
            <a:ext cx="7385050" cy="773113"/>
            <a:chOff x="340" y="812"/>
            <a:chExt cx="4652" cy="487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340" y="812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b="1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b="1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光焦度</a:t>
              </a:r>
            </a:p>
          </p:txBody>
        </p:sp>
        <p:graphicFrame>
          <p:nvGraphicFramePr>
            <p:cNvPr id="3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559228"/>
                </p:ext>
              </p:extLst>
            </p:nvPr>
          </p:nvGraphicFramePr>
          <p:xfrm>
            <a:off x="1998" y="829"/>
            <a:ext cx="2994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01" name="Equation" r:id="rId11" imgW="2501640" imgH="444240" progId="Equation.DSMT4">
                    <p:embed/>
                  </p:oleObj>
                </mc:Choice>
                <mc:Fallback>
                  <p:oleObj name="Equation" r:id="rId11" imgW="25016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829"/>
                          <a:ext cx="2994" cy="47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183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46879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en-US" altLang="zh-CN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两个折射球面的成像公式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00063" y="2132856"/>
            <a:ext cx="7573962" cy="766762"/>
            <a:chOff x="340" y="1405"/>
            <a:chExt cx="4771" cy="483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407479"/>
                </p:ext>
              </p:extLst>
            </p:nvPr>
          </p:nvGraphicFramePr>
          <p:xfrm>
            <a:off x="3599" y="1405"/>
            <a:ext cx="151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6" name="Equation" r:id="rId3" imgW="1282680" imgH="393480" progId="Equation.DSMT4">
                    <p:embed/>
                  </p:oleObj>
                </mc:Choice>
                <mc:Fallback>
                  <p:oleObj name="Equation" r:id="rId3" imgW="1282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405"/>
                          <a:ext cx="1512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299009"/>
                </p:ext>
              </p:extLst>
            </p:nvPr>
          </p:nvGraphicFramePr>
          <p:xfrm>
            <a:off x="2018" y="1405"/>
            <a:ext cx="145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7" name="Equation" r:id="rId5" imgW="1384200" imgH="393480" progId="Equation.DSMT4">
                    <p:embed/>
                  </p:oleObj>
                </mc:Choice>
                <mc:Fallback>
                  <p:oleObj name="Equation" r:id="rId5" imgW="1384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405"/>
                          <a:ext cx="1452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" y="1509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焦点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位置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39750" y="3128801"/>
            <a:ext cx="7620000" cy="841375"/>
            <a:chOff x="340" y="2038"/>
            <a:chExt cx="4800" cy="530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9169756"/>
                </p:ext>
              </p:extLst>
            </p:nvPr>
          </p:nvGraphicFramePr>
          <p:xfrm>
            <a:off x="3615" y="2047"/>
            <a:ext cx="1525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8" name="Equation" r:id="rId7" imgW="1091880" imgH="393480" progId="Equation.DSMT4">
                    <p:embed/>
                  </p:oleObj>
                </mc:Choice>
                <mc:Fallback>
                  <p:oleObj name="Equation" r:id="rId7" imgW="1091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5" y="2047"/>
                          <a:ext cx="1525" cy="5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3328001"/>
                </p:ext>
              </p:extLst>
            </p:nvPr>
          </p:nvGraphicFramePr>
          <p:xfrm>
            <a:off x="2018" y="2038"/>
            <a:ext cx="1451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9" name="Equation" r:id="rId9" imgW="1117440" imgH="393480" progId="Equation.DSMT4">
                    <p:embed/>
                  </p:oleObj>
                </mc:Choice>
                <mc:Fallback>
                  <p:oleObj name="Equation" r:id="rId9" imgW="1117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038"/>
                          <a:ext cx="1451" cy="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40" y="2113"/>
              <a:ext cx="2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★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透镜的</a:t>
              </a:r>
              <a:r>
                <a:rPr lang="zh-CN" altLang="en-US" sz="2000" dirty="0">
                  <a:solidFill>
                    <a:srgbClr val="FF0066"/>
                  </a:solidFill>
                  <a:latin typeface="幼圆" pitchFamily="49" charset="-122"/>
                  <a:ea typeface="幼圆" pitchFamily="49" charset="-122"/>
                </a:rPr>
                <a:t>主点</a:t>
              </a:r>
              <a:r>
                <a:rPr lang="zh-CN" altLang="en-US" sz="2000" dirty="0">
                  <a:solidFill>
                    <a:srgbClr val="0A00C8"/>
                  </a:solidFill>
                  <a:latin typeface="幼圆" pitchFamily="49" charset="-122"/>
                  <a:ea typeface="幼圆" pitchFamily="49" charset="-122"/>
                </a:rPr>
                <a:t>位置</a:t>
              </a: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843654"/>
              </p:ext>
            </p:extLst>
          </p:nvPr>
        </p:nvGraphicFramePr>
        <p:xfrm>
          <a:off x="4502150" y="5033801"/>
          <a:ext cx="3095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0" name="Equation" r:id="rId11" imgW="1460160" imgH="431640" progId="">
                  <p:embed/>
                </p:oleObj>
              </mc:Choice>
              <mc:Fallback>
                <p:oleObj name="Equation" r:id="rId11" imgW="146016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033801"/>
                        <a:ext cx="30956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42678"/>
              </p:ext>
            </p:extLst>
          </p:nvPr>
        </p:nvGraphicFramePr>
        <p:xfrm>
          <a:off x="4502150" y="4170201"/>
          <a:ext cx="30956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1" name="Equation" r:id="rId13" imgW="1460160" imgH="431640" progId="">
                  <p:embed/>
                </p:oleObj>
              </mc:Choice>
              <mc:Fallback>
                <p:oleObj name="Equation" r:id="rId13" imgW="146016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70201"/>
                        <a:ext cx="309562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39750" y="4663913"/>
            <a:ext cx="5256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</a:t>
            </a:r>
            <a:r>
              <a:rPr lang="zh-CN" altLang="en-US" sz="2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透镜</a:t>
            </a:r>
            <a:r>
              <a:rPr lang="zh-CN" altLang="en-US" sz="2000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主点</a:t>
            </a:r>
            <a:r>
              <a:rPr lang="zh-CN" altLang="en-US" sz="20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位置的另一种表达式</a:t>
            </a:r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>
            <a:off x="4286250" y="4241638"/>
            <a:ext cx="73025" cy="1368425"/>
          </a:xfrm>
          <a:prstGeom prst="leftBrace">
            <a:avLst>
              <a:gd name="adj1" fmla="val 156159"/>
              <a:gd name="adj2" fmla="val 50000"/>
            </a:avLst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37677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利用线段的加减</a:t>
            </a:r>
            <a:endParaRPr lang="zh-CN" altLang="en-US" sz="2000" b="1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19" name="Picture 3" descr="2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36" y="1389878"/>
            <a:ext cx="60198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781808"/>
              </p:ext>
            </p:extLst>
          </p:nvPr>
        </p:nvGraphicFramePr>
        <p:xfrm>
          <a:off x="710586" y="5301208"/>
          <a:ext cx="5405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0" name="Equation" r:id="rId4" imgW="2882900" imgH="228600" progId="Equation.3">
                  <p:embed/>
                </p:oleObj>
              </mc:Choice>
              <mc:Fallback>
                <p:oleObj name="Equation" r:id="rId4" imgW="2882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86" y="5301208"/>
                        <a:ext cx="5405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60907"/>
              </p:ext>
            </p:extLst>
          </p:nvPr>
        </p:nvGraphicFramePr>
        <p:xfrm>
          <a:off x="710586" y="5985284"/>
          <a:ext cx="4291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1" name="Equation" r:id="rId6" imgW="2222500" imgH="228600" progId="Equation.3">
                  <p:embed/>
                </p:oleObj>
              </mc:Choice>
              <mc:Fallback>
                <p:oleObj name="Equation" r:id="rId6" imgW="2222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86" y="5985284"/>
                        <a:ext cx="42910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583954"/>
              </p:ext>
            </p:extLst>
          </p:nvPr>
        </p:nvGraphicFramePr>
        <p:xfrm>
          <a:off x="710586" y="4149080"/>
          <a:ext cx="75326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2" name="Equation" r:id="rId8" imgW="3898900" imgH="419100" progId="Equation.3">
                  <p:embed/>
                </p:oleObj>
              </mc:Choice>
              <mc:Fallback>
                <p:oleObj name="Equation" r:id="rId8" imgW="38989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86" y="4149080"/>
                        <a:ext cx="75326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8"/>
          <p:cNvSpPr>
            <a:spLocks/>
          </p:cNvSpPr>
          <p:nvPr/>
        </p:nvSpPr>
        <p:spPr bwMode="auto">
          <a:xfrm>
            <a:off x="503548" y="5488817"/>
            <a:ext cx="73025" cy="1000524"/>
          </a:xfrm>
          <a:prstGeom prst="leftBrace">
            <a:avLst>
              <a:gd name="adj1" fmla="val 156159"/>
              <a:gd name="adj2" fmla="val 50000"/>
            </a:avLst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1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88" y="1376772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利用线段的加减</a:t>
            </a:r>
            <a:endParaRPr lang="zh-CN" altLang="en-US" sz="2000" b="1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10586" y="609600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第六节 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透镜  </a:t>
            </a:r>
            <a:r>
              <a:rPr kumimoji="1" lang="en-US" altLang="zh-CN" sz="2400" dirty="0" smtClean="0">
                <a:solidFill>
                  <a:schemeClr val="accent6"/>
                </a:solidFill>
              </a:rPr>
              <a:t>Lens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19" name="Picture 3" descr="2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60198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61853"/>
              </p:ext>
            </p:extLst>
          </p:nvPr>
        </p:nvGraphicFramePr>
        <p:xfrm>
          <a:off x="1331640" y="5193196"/>
          <a:ext cx="6309686" cy="86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4" name="Equation" r:id="rId4" imgW="3149600" imgH="431800" progId="Equation.3">
                  <p:embed/>
                </p:oleObj>
              </mc:Choice>
              <mc:Fallback>
                <p:oleObj name="Equation" r:id="rId4" imgW="3149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93196"/>
                        <a:ext cx="6309686" cy="86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12518" y="710734"/>
            <a:ext cx="5955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kern="1200" dirty="0">
                <a:solidFill>
                  <a:srgbClr val="008000"/>
                </a:solidFill>
                <a:latin typeface="+mn-lt"/>
                <a:ea typeface="幼圆" pitchFamily="49" charset="-122"/>
              </a:rPr>
              <a:t>各种透镜的形状及他们的主平面</a:t>
            </a:r>
            <a:r>
              <a:rPr lang="zh-CN" altLang="en-US" sz="2800" kern="1200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位置</a:t>
            </a:r>
            <a:endParaRPr lang="en-US" altLang="zh-CN" sz="2800" b="1" dirty="0"/>
          </a:p>
        </p:txBody>
      </p:sp>
      <p:pic>
        <p:nvPicPr>
          <p:cNvPr id="17" name="Picture 5" descr="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528900"/>
            <a:ext cx="8382000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540922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教材第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55 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页   表</a:t>
            </a:r>
            <a:r>
              <a:rPr lang="en-US" altLang="zh-CN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3.3 </a:t>
            </a:r>
            <a:endParaRPr lang="zh-CN" altLang="en-US" sz="20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1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84024" y="710734"/>
            <a:ext cx="2212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kern="1200" dirty="0">
                <a:solidFill>
                  <a:srgbClr val="008000"/>
                </a:solidFill>
                <a:latin typeface="+mn-lt"/>
                <a:ea typeface="幼圆" pitchFamily="49" charset="-122"/>
              </a:rPr>
              <a:t>薄透镜：</a:t>
            </a:r>
            <a:r>
              <a:rPr lang="en-US" altLang="zh-CN" sz="2800" b="1" dirty="0"/>
              <a:t>d=0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53380"/>
              </p:ext>
            </p:extLst>
          </p:nvPr>
        </p:nvGraphicFramePr>
        <p:xfrm>
          <a:off x="899592" y="1484784"/>
          <a:ext cx="42481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3" name="Equation" r:id="rId3" imgW="2501640" imgH="444240" progId="Equation.DSMT4">
                  <p:embed/>
                </p:oleObj>
              </mc:Choice>
              <mc:Fallback>
                <p:oleObj name="Equation" r:id="rId3" imgW="25016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4248150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010131"/>
              </p:ext>
            </p:extLst>
          </p:nvPr>
        </p:nvGraphicFramePr>
        <p:xfrm>
          <a:off x="5688124" y="1484784"/>
          <a:ext cx="26082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4" name="Equation" r:id="rId5" imgW="1536480" imgH="419040" progId="Equation.DSMT4">
                  <p:embed/>
                </p:oleObj>
              </mc:Choice>
              <mc:Fallback>
                <p:oleObj name="Equation" r:id="rId5" imgW="153648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24" y="1484784"/>
                        <a:ext cx="2608262" cy="7032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FF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1137"/>
              </p:ext>
            </p:extLst>
          </p:nvPr>
        </p:nvGraphicFramePr>
        <p:xfrm>
          <a:off x="791580" y="5625244"/>
          <a:ext cx="24003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" name="Equation" r:id="rId7" imgW="1282680" imgH="393480" progId="Equation.DSMT4">
                  <p:embed/>
                </p:oleObj>
              </mc:Choice>
              <mc:Fallback>
                <p:oleObj name="Equation" r:id="rId7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5625244"/>
                        <a:ext cx="2400300" cy="766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A00C8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28970"/>
              </p:ext>
            </p:extLst>
          </p:nvPr>
        </p:nvGraphicFramePr>
        <p:xfrm>
          <a:off x="863588" y="4545124"/>
          <a:ext cx="23050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6" name="Equation" r:id="rId9" imgW="1384200" imgH="393480" progId="Equation.DSMT4">
                  <p:embed/>
                </p:oleObj>
              </mc:Choice>
              <mc:Fallback>
                <p:oleObj name="Equation" r:id="rId9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4545124"/>
                        <a:ext cx="2305050" cy="766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A00C8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26077"/>
              </p:ext>
            </p:extLst>
          </p:nvPr>
        </p:nvGraphicFramePr>
        <p:xfrm>
          <a:off x="863588" y="3465004"/>
          <a:ext cx="24209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7" name="Equation" r:id="rId11" imgW="1091880" imgH="393480" progId="Equation.DSMT4">
                  <p:embed/>
                </p:oleObj>
              </mc:Choice>
              <mc:Fallback>
                <p:oleObj name="Equation" r:id="rId11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3465004"/>
                        <a:ext cx="2420938" cy="8270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A00C8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6917"/>
              </p:ext>
            </p:extLst>
          </p:nvPr>
        </p:nvGraphicFramePr>
        <p:xfrm>
          <a:off x="863588" y="2456892"/>
          <a:ext cx="23034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8" name="Equation" r:id="rId13" imgW="1117440" imgH="393480" progId="Equation.DSMT4">
                  <p:embed/>
                </p:oleObj>
              </mc:Choice>
              <mc:Fallback>
                <p:oleObj name="Equation" r:id="rId13" imgW="1117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2456892"/>
                        <a:ext cx="2303463" cy="8080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A00C8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34335"/>
              </p:ext>
            </p:extLst>
          </p:nvPr>
        </p:nvGraphicFramePr>
        <p:xfrm>
          <a:off x="5688124" y="2564904"/>
          <a:ext cx="838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9" name="Equation" r:id="rId15" imgW="406080" imgH="228600" progId="Equation.DSMT4">
                  <p:embed/>
                </p:oleObj>
              </mc:Choice>
              <mc:Fallback>
                <p:oleObj name="Equation" r:id="rId15" imgW="4060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24" y="2564904"/>
                        <a:ext cx="838200" cy="4683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02298"/>
              </p:ext>
            </p:extLst>
          </p:nvPr>
        </p:nvGraphicFramePr>
        <p:xfrm>
          <a:off x="5688124" y="3537012"/>
          <a:ext cx="9001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90" name="Equation" r:id="rId17" imgW="406080" imgH="228600" progId="Equation.DSMT4">
                  <p:embed/>
                </p:oleObj>
              </mc:Choice>
              <mc:Fallback>
                <p:oleObj name="Equation" r:id="rId17" imgW="4060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24" y="3537012"/>
                        <a:ext cx="900112" cy="4810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25021"/>
              </p:ext>
            </p:extLst>
          </p:nvPr>
        </p:nvGraphicFramePr>
        <p:xfrm>
          <a:off x="5652120" y="4509120"/>
          <a:ext cx="9096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91" name="Equation" r:id="rId19" imgW="545760" imgH="228600" progId="Equation.DSMT4">
                  <p:embed/>
                </p:oleObj>
              </mc:Choice>
              <mc:Fallback>
                <p:oleObj name="Equation" r:id="rId19" imgW="5457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509120"/>
                        <a:ext cx="909638" cy="4460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768430"/>
              </p:ext>
            </p:extLst>
          </p:nvPr>
        </p:nvGraphicFramePr>
        <p:xfrm>
          <a:off x="5580112" y="5553236"/>
          <a:ext cx="8556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92" name="Equation" r:id="rId21" imgW="457200" imgH="228600" progId="Equation.DSMT4">
                  <p:embed/>
                </p:oleObj>
              </mc:Choice>
              <mc:Fallback>
                <p:oleObj name="Equation" r:id="rId21" imgW="457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53236"/>
                        <a:ext cx="855663" cy="4460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A00C8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3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84024" y="710734"/>
            <a:ext cx="2212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kern="1200" dirty="0">
                <a:solidFill>
                  <a:srgbClr val="008000"/>
                </a:solidFill>
                <a:latin typeface="+mn-lt"/>
                <a:ea typeface="幼圆" pitchFamily="49" charset="-122"/>
              </a:rPr>
              <a:t>薄透镜：</a:t>
            </a:r>
            <a:r>
              <a:rPr lang="en-US" altLang="zh-CN" sz="2800" b="1" dirty="0"/>
              <a:t>d=0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91580" y="3392996"/>
            <a:ext cx="3924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753798" y="2312876"/>
            <a:ext cx="0" cy="2304256"/>
          </a:xfrm>
          <a:prstGeom prst="line">
            <a:avLst/>
          </a:prstGeom>
          <a:ln w="28575">
            <a:solidFill>
              <a:srgbClr val="0A00C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346028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endParaRPr kumimoji="1" lang="en-US" altLang="zh-CN" b="1" i="1" baseline="-25000" dirty="0">
              <a:latin typeface="+mn-lt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735796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403648" y="3392996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797261" y="3443155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59932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573953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968044" y="3392996"/>
            <a:ext cx="3924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30262" y="2312876"/>
            <a:ext cx="0" cy="2304256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522492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endParaRPr kumimoji="1" lang="en-US" altLang="zh-CN" b="1" i="1" baseline="-25000" dirty="0">
              <a:latin typeface="+mn-lt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912260" y="33569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920372" y="3443155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586388" y="3392996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36396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50417" y="3356992"/>
            <a:ext cx="45719" cy="86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6818540" y="2231867"/>
            <a:ext cx="93720" cy="81009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948264" y="2204864"/>
            <a:ext cx="93720" cy="111896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40252" y="4617132"/>
            <a:ext cx="93720" cy="111896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48264" y="4644135"/>
            <a:ext cx="93720" cy="81009"/>
          </a:xfrm>
          <a:prstGeom prst="line">
            <a:avLst/>
          </a:prstGeom>
          <a:ln w="28575">
            <a:solidFill>
              <a:srgbClr val="0A00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3" grpId="0" autoUpdateAnimBg="0"/>
      <p:bldP spid="28" grpId="0" autoUpdateAnimBg="0"/>
      <p:bldP spid="29" grpId="0" autoUpdateAnimBg="0"/>
      <p:bldP spid="30" grpId="0" autoUpdateAnimBg="0"/>
      <p:bldP spid="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532" y="1556792"/>
            <a:ext cx="85352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在光学系统的应用中，经常把两个或两个以上的光学系统组合在一起使用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。例如：</a:t>
            </a:r>
            <a:r>
              <a:rPr lang="zh-CN" alt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望远系统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显微系统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变焦距系统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；由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两个已知的光学系统，求它们的组合系统的成像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性质。</a:t>
            </a: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计算和分析一个复杂的光学系统时，为了方便起见，通常将一个光学系统分成若干部分，分别进行计算，最后再把它们组合在一起。</a:t>
            </a:r>
          </a:p>
        </p:txBody>
      </p:sp>
      <p:pic>
        <p:nvPicPr>
          <p:cNvPr id="16" name="Picture 6" descr="1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28" y="3320988"/>
            <a:ext cx="4227399" cy="216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730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12676"/>
            <a:ext cx="2714625" cy="647700"/>
          </a:xfrm>
        </p:spPr>
        <p:txBody>
          <a:bodyPr/>
          <a:lstStyle/>
          <a:p>
            <a:pPr eaLnBrk="1" hangingPunct="1"/>
            <a:r>
              <a:rPr lang="zh-CN" altLang="en-US" sz="2800" kern="1200" dirty="0">
                <a:latin typeface="+mn-lt"/>
                <a:ea typeface="幼圆" pitchFamily="49" charset="-122"/>
              </a:rPr>
              <a:t>第二章 小结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6772"/>
            <a:ext cx="8208912" cy="48275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理想光学系统理论：</a:t>
            </a:r>
            <a:endParaRPr lang="zh-CN" altLang="en-US" sz="2000" b="1" dirty="0" smtClean="0">
              <a:solidFill>
                <a:srgbClr val="0000FF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基本概念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理想光学系统、共轭、共线成像等。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共轴理想光学系统成像性质</a:t>
            </a:r>
            <a:endParaRPr lang="zh-CN" altLang="en-US" sz="2000" b="1" u="sng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基点与基面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焦点</a:t>
            </a:r>
            <a:r>
              <a:rPr lang="en-US" altLang="zh-CN" sz="2000" b="1" dirty="0" smtClean="0">
                <a:effectLst/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面、主点</a:t>
            </a:r>
            <a:r>
              <a:rPr lang="en-US" altLang="zh-CN" sz="2000" b="1" dirty="0" smtClean="0">
                <a:effectLst/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面、节点（包括物像两方）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物像关系：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图解法求像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典型光线、基点基面性质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000" b="1" u="sng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解析法及应用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牛顿公式、高斯公式。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 理想光学系统的组合：</a:t>
            </a: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）两光组组合的公式及计算 ；</a:t>
            </a:r>
            <a:endParaRPr lang="en-US" altLang="zh-CN" sz="2000" b="1" dirty="0" smtClean="0">
              <a:solidFill>
                <a:srgbClr val="0000FF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                        2</a:t>
            </a: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）多光组组合计算（正切计算法）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 smtClean="0">
              <a:effectLst/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/>
                <a:latin typeface="幼圆" pitchFamily="49" charset="-122"/>
                <a:ea typeface="幼圆" pitchFamily="49" charset="-122"/>
              </a:rPr>
              <a:t>典型光学系统：</a:t>
            </a:r>
            <a:r>
              <a:rPr lang="zh-CN" altLang="en-US" sz="2000" b="1" dirty="0" smtClean="0">
                <a:effectLst/>
                <a:latin typeface="幼圆" pitchFamily="49" charset="-122"/>
                <a:ea typeface="幼圆" pitchFamily="49" charset="-122"/>
              </a:rPr>
              <a:t>了解基本的光路特点、成像特性等。</a:t>
            </a:r>
          </a:p>
        </p:txBody>
      </p:sp>
    </p:spTree>
    <p:extLst>
      <p:ext uri="{BB962C8B-B14F-4D97-AF65-F5344CB8AC3E}">
        <p14:creationId xmlns:p14="http://schemas.microsoft.com/office/powerpoint/2010/main" val="3069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9572" y="1448780"/>
            <a:ext cx="77057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作业：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P37 1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13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15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准备第二章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的随堂测试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请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提前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预习“</a:t>
            </a:r>
            <a:r>
              <a:rPr lang="en-US" altLang="zh-CN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3.1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节” 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26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7200" y="6525344"/>
            <a:ext cx="8153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695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  <a:cs typeface="+mj-cs"/>
              </a:rPr>
              <a:t>理想光学系统的放大率特性曲线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1877144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100000"/>
              </a:spcBef>
            </a:pPr>
            <a:endParaRPr lang="zh-CN" altLang="en-US" sz="2800" b="1" dirty="0">
              <a:solidFill>
                <a:srgbClr val="CC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118"/>
              </p:ext>
            </p:extLst>
          </p:nvPr>
        </p:nvGraphicFramePr>
        <p:xfrm>
          <a:off x="2339752" y="1616696"/>
          <a:ext cx="5493133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2" name="位图图像" r:id="rId3" imgW="4933333" imgH="4009524" progId="Paint.Picture">
                  <p:embed/>
                </p:oleObj>
              </mc:Choice>
              <mc:Fallback>
                <p:oleObj name="位图图像" r:id="rId3" imgW="4933333" imgH="40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616696"/>
                        <a:ext cx="5493133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307" y="1853866"/>
            <a:ext cx="779611" cy="314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16" y="2276872"/>
            <a:ext cx="756084" cy="3039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3904" y="2206270"/>
            <a:ext cx="107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A00C8"/>
                </a:solidFill>
              </a:rPr>
              <a:t>正光组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93221" y="1808820"/>
            <a:ext cx="10590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负光组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532" y="1736812"/>
            <a:ext cx="853528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个共轴理想光学系统的成像性质，可以用</a:t>
            </a: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主平面和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焦点来代表。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2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2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" name="Picture 3" descr="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2" y="3717032"/>
            <a:ext cx="7441128" cy="261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64816" y="2410226"/>
            <a:ext cx="8280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根据两个已知系统的主平面和焦点位置，求组合系统的主平面和焦点的位置。</a:t>
            </a:r>
            <a:endParaRPr lang="en-US" altLang="zh-CN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96136" y="5517232"/>
            <a:ext cx="18002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5961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60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540" y="1524270"/>
            <a:ext cx="8208912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一</a:t>
            </a:r>
            <a:r>
              <a:rPr lang="en-US" altLang="zh-CN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. </a:t>
            </a:r>
            <a:r>
              <a:rPr lang="zh-CN" altLang="en-US" sz="20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焦点位置公式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符号规则：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Δ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——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以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为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起点，计算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到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，由左向右为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正；</a:t>
            </a:r>
            <a:endParaRPr lang="zh-CN" altLang="en-US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                   组合系统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的焦距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为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和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焦点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为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和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。</a:t>
            </a:r>
            <a:endParaRPr lang="zh-CN" altLang="en-US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438" y="2816932"/>
            <a:ext cx="845304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假定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: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两分系统的焦距分别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为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 ‘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、</a:t>
            </a:r>
            <a:r>
              <a:rPr lang="en-US" altLang="zh-CN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 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和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 </a:t>
            </a:r>
            <a:r>
              <a:rPr lang="en-US" altLang="zh-CN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' </a:t>
            </a:r>
            <a:r>
              <a:rPr lang="en-US" altLang="zh-CN" b="1" i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lang="en-US" altLang="zh-CN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 </a:t>
            </a:r>
            <a:r>
              <a:rPr lang="en-US" altLang="zh-CN" b="1" i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两分系统间的相对位置用第一系统的像方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焦点 </a:t>
            </a:r>
            <a:r>
              <a:rPr lang="en-US" altLang="zh-CN" b="1" i="1" dirty="0" smtClean="0">
                <a:solidFill>
                  <a:srgbClr val="0A00C8"/>
                </a:solidFill>
                <a:ea typeface="幼圆" pitchFamily="49" charset="-122"/>
              </a:rPr>
              <a:t>F</a:t>
            </a:r>
            <a:r>
              <a:rPr lang="en-US" altLang="zh-CN" b="1" i="1" dirty="0">
                <a:solidFill>
                  <a:srgbClr val="0A00C8"/>
                </a:solidFill>
                <a:ea typeface="幼圆" pitchFamily="49" charset="-122"/>
              </a:rPr>
              <a:t>ˊ</a:t>
            </a:r>
            <a:r>
              <a:rPr lang="en-US" altLang="zh-CN" b="1" i="1" baseline="-25000" dirty="0">
                <a:solidFill>
                  <a:srgbClr val="0A00C8"/>
                </a:solidFill>
                <a:ea typeface="幼圆" pitchFamily="49" charset="-122"/>
              </a:rPr>
              <a:t>1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到第二系统的物方焦点</a:t>
            </a:r>
            <a:r>
              <a:rPr lang="en-US" altLang="zh-CN" b="1" i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 </a:t>
            </a:r>
            <a:r>
              <a:rPr lang="en-US" altLang="zh-CN" b="1" i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的距离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Δ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表示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.</a:t>
            </a:r>
            <a:endParaRPr lang="zh-CN" altLang="en-US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pic>
        <p:nvPicPr>
          <p:cNvPr id="8" name="Picture 3" descr="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185084"/>
            <a:ext cx="6593698" cy="23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048164" y="5769260"/>
            <a:ext cx="18002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0072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3721" y="1628800"/>
            <a:ext cx="838893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像方焦点</a:t>
            </a:r>
            <a:r>
              <a:rPr lang="en-US" altLang="zh-CN" sz="20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Fˊ</a:t>
            </a:r>
            <a:r>
              <a:rPr lang="zh-CN" altLang="en-US" sz="20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的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位置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焦点的性质：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平行于光轴入射的光线，通过第一个系统后，一定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通过 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 ˊ</a:t>
            </a:r>
            <a:r>
              <a:rPr lang="en-US" altLang="zh-CN" b="1" i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；然后再通过第二个光学系统，出射光线与光轴的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交点  </a:t>
            </a:r>
            <a:r>
              <a:rPr lang="en-US" altLang="zh-CN" b="1" i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 ˊ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就是组合系统的像方焦点。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对于第二个光学系统， </a:t>
            </a:r>
            <a:r>
              <a:rPr lang="en-US" altLang="zh-CN" b="1" i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F </a:t>
            </a:r>
            <a:r>
              <a:rPr lang="en-US" altLang="zh-CN" b="1" i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ˊ</a:t>
            </a:r>
            <a:r>
              <a:rPr lang="en-US" altLang="zh-CN" b="1" i="1" baseline="-25000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i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和  </a:t>
            </a:r>
            <a:r>
              <a:rPr lang="en-US" altLang="zh-CN" b="1" i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Fˊ 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是</a:t>
            </a: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一对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共轭点；</a:t>
            </a:r>
            <a:endParaRPr lang="zh-CN" altLang="en-US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应用牛顿公式，即可求出像方焦点</a:t>
            </a:r>
            <a:r>
              <a:rPr lang="en-US" altLang="zh-CN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Fˊ</a:t>
            </a:r>
            <a:r>
              <a:rPr lang="zh-CN" altLang="en-US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。</a:t>
            </a:r>
            <a:endParaRPr lang="zh-CN" altLang="en-US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395536" y="5247406"/>
            <a:ext cx="8523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1997323" y="4104406"/>
            <a:ext cx="0" cy="2205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2405311" y="4104406"/>
            <a:ext cx="0" cy="2205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>
            <a:off x="5699373" y="4091706"/>
            <a:ext cx="0" cy="2205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6077198" y="4104406"/>
            <a:ext cx="0" cy="2205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1619672" y="51571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+mn-lt"/>
              </a:rPr>
              <a:t>H</a:t>
            </a:r>
            <a:r>
              <a:rPr kumimoji="1" lang="en-US" altLang="zh-CN" b="1" i="1" baseline="-250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2346028" y="51571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r>
              <a:rPr kumimoji="1" lang="en-US" altLang="zh-CN" b="1" i="1" baseline="-25000" dirty="0" smtClean="0">
                <a:latin typeface="+mn-lt"/>
              </a:rPr>
              <a:t>1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6018435" y="5157192"/>
            <a:ext cx="785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H</a:t>
            </a:r>
            <a:r>
              <a:rPr kumimoji="1" lang="en-US" altLang="zh-CN" b="1" i="1" baseline="-25000" dirty="0" smtClean="0">
                <a:latin typeface="+mn-lt"/>
              </a:rPr>
              <a:t>2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5334360" y="5157192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+mn-lt"/>
              </a:rPr>
              <a:t>H</a:t>
            </a:r>
            <a:r>
              <a:rPr kumimoji="1" lang="en-US" altLang="zh-CN" b="1" i="1" baseline="-25000" dirty="0">
                <a:latin typeface="+mn-lt"/>
              </a:rPr>
              <a:t>2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439986" y="5218831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>
                <a:latin typeface="+mn-lt"/>
              </a:rPr>
              <a:t>F1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3534160" y="5193196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r>
              <a:rPr kumimoji="1" lang="en-US" altLang="zh-CN" b="1" i="1" baseline="-25000" dirty="0" smtClean="0">
                <a:latin typeface="+mn-lt"/>
              </a:rPr>
              <a:t>1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4614279" y="5183904"/>
            <a:ext cx="785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+mn-lt"/>
              </a:rPr>
              <a:t>F</a:t>
            </a:r>
            <a:r>
              <a:rPr kumimoji="1" lang="en-US" altLang="zh-CN" b="1" i="1" baseline="-25000" dirty="0">
                <a:latin typeface="+mn-lt"/>
              </a:rPr>
              <a:t>2</a:t>
            </a: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6980486" y="5193196"/>
            <a:ext cx="785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 smtClean="0">
                <a:latin typeface="+mn-lt"/>
              </a:rPr>
              <a:t>F</a:t>
            </a:r>
            <a:r>
              <a:rPr kumimoji="1" lang="en-US" altLang="zh-CN" b="1" i="1" baseline="-25000" dirty="0" smtClean="0">
                <a:latin typeface="+mn-lt"/>
              </a:rPr>
              <a:t>2</a:t>
            </a:r>
            <a:r>
              <a:rPr kumimoji="1" lang="en-US" altLang="zh-CN" b="1" i="1" dirty="0" smtClean="0">
                <a:latin typeface="+mn-lt"/>
              </a:rPr>
              <a:t>ˊ</a:t>
            </a:r>
            <a:endParaRPr kumimoji="1" lang="en-US" altLang="zh-CN" b="1" i="1" dirty="0">
              <a:latin typeface="+mn-lt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759073" y="5206131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3978523" y="5191844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4667498" y="5220419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7126536" y="5206131"/>
            <a:ext cx="0" cy="5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3965823" y="5314081"/>
            <a:ext cx="0" cy="1211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>
            <a:off x="4648448" y="5260106"/>
            <a:ext cx="0" cy="1211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3978523" y="6282456"/>
            <a:ext cx="71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4083298" y="5907806"/>
            <a:ext cx="377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+mn-lt"/>
              </a:rPr>
              <a:t>Δ</a:t>
            </a:r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>
            <a:off x="454273" y="4372694"/>
            <a:ext cx="1514475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2" name="Line 27"/>
          <p:cNvSpPr>
            <a:spLocks noChangeShapeType="1"/>
          </p:cNvSpPr>
          <p:nvPr/>
        </p:nvSpPr>
        <p:spPr bwMode="auto">
          <a:xfrm>
            <a:off x="2405311" y="4399681"/>
            <a:ext cx="3263900" cy="1828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3" name="Line 28"/>
          <p:cNvSpPr>
            <a:spLocks noChangeShapeType="1"/>
          </p:cNvSpPr>
          <p:nvPr/>
        </p:nvSpPr>
        <p:spPr bwMode="auto">
          <a:xfrm>
            <a:off x="4664323" y="5677619"/>
            <a:ext cx="103505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4" name="Line 29"/>
          <p:cNvSpPr>
            <a:spLocks noChangeShapeType="1"/>
          </p:cNvSpPr>
          <p:nvPr/>
        </p:nvSpPr>
        <p:spPr bwMode="auto">
          <a:xfrm>
            <a:off x="5669211" y="5663331"/>
            <a:ext cx="3937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5" name="Line 30"/>
          <p:cNvSpPr>
            <a:spLocks noChangeShapeType="1"/>
          </p:cNvSpPr>
          <p:nvPr/>
        </p:nvSpPr>
        <p:spPr bwMode="auto">
          <a:xfrm flipV="1">
            <a:off x="6091486" y="4642569"/>
            <a:ext cx="2390775" cy="103505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6" name="Line 31"/>
          <p:cNvSpPr>
            <a:spLocks noChangeShapeType="1"/>
          </p:cNvSpPr>
          <p:nvPr/>
        </p:nvSpPr>
        <p:spPr bwMode="auto">
          <a:xfrm>
            <a:off x="5669211" y="6228481"/>
            <a:ext cx="407987" cy="0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 flipV="1">
            <a:off x="6062911" y="4925144"/>
            <a:ext cx="2971800" cy="12906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8100392" y="5178140"/>
            <a:ext cx="566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smtClean="0">
                <a:solidFill>
                  <a:schemeClr val="tx2"/>
                </a:solidFill>
                <a:latin typeface="+mn-lt"/>
              </a:rPr>
              <a:t>Fˊ</a:t>
            </a:r>
            <a:endParaRPr kumimoji="1" lang="en-US" altLang="zh-CN" sz="2800" b="1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2012578" y="4363533"/>
            <a:ext cx="407987" cy="0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63842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utoUpdateAnimBg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utoUpdateAnimBg="0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6992"/>
              </p:ext>
            </p:extLst>
          </p:nvPr>
        </p:nvGraphicFramePr>
        <p:xfrm>
          <a:off x="6804248" y="2458616"/>
          <a:ext cx="13573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3" name="Equation" r:id="rId3" imgW="749160" imgH="393480" progId="Equation.DSMT4">
                  <p:embed/>
                </p:oleObj>
              </mc:Choice>
              <mc:Fallback>
                <p:oleObj name="Equation" r:id="rId3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458616"/>
                        <a:ext cx="1357312" cy="765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45162" y="741391"/>
            <a:ext cx="77660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+mn-lt"/>
                <a:ea typeface="幼圆" pitchFamily="49" charset="-122"/>
              </a:rPr>
              <a:t>第五节 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理想光学系统</a:t>
            </a:r>
            <a:r>
              <a:rPr lang="zh-CN" altLang="en-US" sz="2800" dirty="0">
                <a:latin typeface="+mn-lt"/>
                <a:ea typeface="幼圆" pitchFamily="49" charset="-122"/>
              </a:rPr>
              <a:t>的</a:t>
            </a:r>
            <a:r>
              <a:rPr lang="zh-CN" altLang="en-US" sz="2800" dirty="0" smtClean="0">
                <a:latin typeface="+mn-lt"/>
                <a:ea typeface="幼圆" pitchFamily="49" charset="-122"/>
              </a:rPr>
              <a:t>组合</a:t>
            </a:r>
            <a:endParaRPr lang="en-US" altLang="zh-CN" sz="2800" dirty="0" smtClean="0">
              <a:latin typeface="+mn-lt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solidFill>
                  <a:schemeClr val="accent6"/>
                </a:solidFill>
              </a:rPr>
              <a:t>The Combination of Ideal Optical Systems</a:t>
            </a:r>
            <a:endParaRPr lang="zh-CN" altLang="en-US" sz="2400" kern="1200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5556" y="18854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牛顿公式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384837"/>
              </p:ext>
            </p:extLst>
          </p:nvPr>
        </p:nvGraphicFramePr>
        <p:xfrm>
          <a:off x="2044154" y="1885474"/>
          <a:ext cx="1311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4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154" y="1885474"/>
                        <a:ext cx="1311275" cy="442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93034" y="2456892"/>
            <a:ext cx="78313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x</a:t>
            </a:r>
            <a:r>
              <a:rPr lang="en-US" altLang="zh-CN" b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符号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规则：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以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为起点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计算到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F'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Δ 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符号规则：以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F'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1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 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为起点计算到</a:t>
            </a:r>
            <a:r>
              <a:rPr lang="en-US" altLang="zh-CN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，所以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x=-Δ</a:t>
            </a:r>
            <a:endParaRPr lang="en-US" altLang="zh-CN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x</a:t>
            </a:r>
            <a:r>
              <a:rPr lang="en-US" altLang="zh-CN" b="1" baseline="-25000" dirty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 ˊ 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：由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r>
              <a:rPr lang="en-US" altLang="zh-CN" b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到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的距离，符号规则以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r>
              <a:rPr lang="en-US" altLang="zh-CN" b="1" baseline="-25000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2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为起点计算到</a:t>
            </a:r>
            <a:r>
              <a:rPr lang="en-US" altLang="zh-CN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Fˊ</a:t>
            </a:r>
            <a:r>
              <a:rPr lang="zh-CN" altLang="en-US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；</a:t>
            </a:r>
            <a:r>
              <a:rPr lang="zh-CN" altLang="en-US" b="1" dirty="0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用</a:t>
            </a:r>
            <a:r>
              <a:rPr lang="en-US" altLang="zh-CN" b="1" dirty="0" err="1">
                <a:solidFill>
                  <a:srgbClr val="0A00C8"/>
                </a:solidFill>
                <a:latin typeface="Times New Roman"/>
                <a:ea typeface="幼圆" pitchFamily="49" charset="-122"/>
              </a:rPr>
              <a:t>x'</a:t>
            </a:r>
            <a:r>
              <a:rPr lang="en-US" altLang="zh-CN" b="1" baseline="-25000" dirty="0" err="1">
                <a:solidFill>
                  <a:srgbClr val="0A00C8"/>
                </a:solidFill>
                <a:latin typeface="Times New Roman"/>
                <a:ea typeface="幼圆" pitchFamily="49" charset="-122"/>
              </a:rPr>
              <a:t>F</a:t>
            </a:r>
            <a:r>
              <a:rPr lang="zh-CN" altLang="en-US" b="1" dirty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表示</a:t>
            </a:r>
            <a:r>
              <a:rPr lang="zh-CN" altLang="en-US" b="1" dirty="0" smtClean="0">
                <a:solidFill>
                  <a:srgbClr val="0A00C8"/>
                </a:solidFill>
                <a:latin typeface="Times New Roman"/>
                <a:ea typeface="幼圆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19" name="Picture 3" descr="24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42" y="4077072"/>
            <a:ext cx="6593698" cy="23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5688124" y="5661248"/>
            <a:ext cx="180020" cy="10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1187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50819</TotalTime>
  <Words>1874</Words>
  <Application>Microsoft Office PowerPoint</Application>
  <PresentationFormat>全屏显示(4:3)</PresentationFormat>
  <Paragraphs>355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Wingdings</vt:lpstr>
      <vt:lpstr>宋体</vt:lpstr>
      <vt:lpstr>幼圆</vt:lpstr>
      <vt:lpstr>华文行楷</vt:lpstr>
      <vt:lpstr>黑体</vt:lpstr>
      <vt:lpstr>Times New Roman</vt:lpstr>
      <vt:lpstr>楷体_GB2312</vt:lpstr>
      <vt:lpstr>Arial</vt:lpstr>
      <vt:lpstr>huzh自制</vt:lpstr>
      <vt:lpstr>公式</vt:lpstr>
      <vt:lpstr>Equation</vt:lpstr>
      <vt:lpstr>位图图像</vt:lpstr>
      <vt:lpstr>PowerPoint 演示文稿</vt:lpstr>
      <vt:lpstr>PowerPoint 演示文稿</vt:lpstr>
      <vt:lpstr>PowerPoint 演示文稿</vt:lpstr>
      <vt:lpstr>目 录 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双光组组合公式小结</vt:lpstr>
      <vt:lpstr>PowerPoint 演示文稿</vt:lpstr>
      <vt:lpstr>多光组组合计算</vt:lpstr>
      <vt:lpstr>多光组组合计算</vt:lpstr>
      <vt:lpstr>多光组组合计算</vt:lpstr>
      <vt:lpstr>多光组组合计算（正切计算法）</vt:lpstr>
      <vt:lpstr>多光组组合计算（正切计算法）</vt:lpstr>
      <vt:lpstr>例1：三个光组的组合系统</vt:lpstr>
      <vt:lpstr>例2：远摄型光组</vt:lpstr>
      <vt:lpstr>例2：远摄型光组</vt:lpstr>
      <vt:lpstr>例3：反远距型光组</vt:lpstr>
      <vt:lpstr>PowerPoint 演示文稿</vt:lpstr>
      <vt:lpstr>例4：望远系统</vt:lpstr>
      <vt:lpstr>PowerPoint 演示文稿</vt:lpstr>
      <vt:lpstr>应用： 扩束器原理</vt:lpstr>
      <vt:lpstr>PowerPoint 演示文稿</vt:lpstr>
      <vt:lpstr>PowerPoint 演示文稿</vt:lpstr>
      <vt:lpstr>PowerPoint 演示文稿</vt:lpstr>
      <vt:lpstr>例5：显微镜系统 </vt:lpstr>
      <vt:lpstr>目 录 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各种透镜的形状及他们的主平面位置</vt:lpstr>
      <vt:lpstr>薄透镜：d=0</vt:lpstr>
      <vt:lpstr>薄透镜：d=0</vt:lpstr>
      <vt:lpstr>第二章 小结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lenovo</cp:lastModifiedBy>
  <cp:revision>1538</cp:revision>
  <dcterms:created xsi:type="dcterms:W3CDTF">2002-06-10T15:44:58Z</dcterms:created>
  <dcterms:modified xsi:type="dcterms:W3CDTF">2017-03-25T13:49:01Z</dcterms:modified>
</cp:coreProperties>
</file>