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56" r:id="rId2"/>
    <p:sldId id="985" r:id="rId3"/>
    <p:sldId id="986" r:id="rId4"/>
    <p:sldId id="927" r:id="rId5"/>
    <p:sldId id="962" r:id="rId6"/>
    <p:sldId id="963" r:id="rId7"/>
    <p:sldId id="1024" r:id="rId8"/>
    <p:sldId id="1016" r:id="rId9"/>
    <p:sldId id="1017" r:id="rId10"/>
    <p:sldId id="1018" r:id="rId11"/>
    <p:sldId id="1019" r:id="rId12"/>
    <p:sldId id="1020" r:id="rId13"/>
    <p:sldId id="1021" r:id="rId14"/>
    <p:sldId id="1022" r:id="rId15"/>
    <p:sldId id="1007" r:id="rId16"/>
    <p:sldId id="1008" r:id="rId17"/>
    <p:sldId id="1023" r:id="rId18"/>
    <p:sldId id="998" r:id="rId19"/>
    <p:sldId id="1025" r:id="rId20"/>
    <p:sldId id="1026" r:id="rId21"/>
    <p:sldId id="1027" r:id="rId22"/>
    <p:sldId id="1029" r:id="rId23"/>
    <p:sldId id="1031" r:id="rId24"/>
    <p:sldId id="1030" r:id="rId25"/>
    <p:sldId id="1032" r:id="rId26"/>
    <p:sldId id="1036" r:id="rId27"/>
    <p:sldId id="1033" r:id="rId28"/>
    <p:sldId id="1035" r:id="rId29"/>
    <p:sldId id="980" r:id="rId30"/>
    <p:sldId id="823" r:id="rId31"/>
  </p:sldIdLst>
  <p:sldSz cx="9144000" cy="6858000" type="screen4x3"/>
  <p:notesSz cx="6761163" cy="9942513"/>
  <p:embeddedFontLst>
    <p:embeddedFont>
      <p:font typeface="幼圆" pitchFamily="49" charset="-122"/>
      <p:regular r:id="rId34"/>
    </p:embeddedFont>
    <p:embeddedFont>
      <p:font typeface="黑体" pitchFamily="49" charset="-122"/>
      <p:regular r:id="rId35"/>
    </p:embeddedFont>
    <p:embeddedFont>
      <p:font typeface="华文行楷" pitchFamily="2" charset="-122"/>
      <p:regular r:id="rId3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A00C8"/>
    <a:srgbClr val="CCFFFF"/>
    <a:srgbClr val="008000"/>
    <a:srgbClr val="14AC43"/>
    <a:srgbClr val="CCECFF"/>
    <a:srgbClr val="66FFFF"/>
    <a:srgbClr val="00FFFF"/>
    <a:srgbClr val="C8C5FF"/>
    <a:srgbClr val="000099"/>
    <a:srgbClr val="0049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31" autoAdjust="0"/>
    <p:restoredTop sz="95447" autoAdjust="0"/>
  </p:normalViewPr>
  <p:slideViewPr>
    <p:cSldViewPr>
      <p:cViewPr varScale="1">
        <p:scale>
          <a:sx n="70" d="100"/>
          <a:sy n="70" d="100"/>
        </p:scale>
        <p:origin x="-5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70" y="-96"/>
      </p:cViewPr>
      <p:guideLst>
        <p:guide orient="horz" pos="3132"/>
        <p:guide pos="213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68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89.wmf"/><Relationship Id="rId1" Type="http://schemas.openxmlformats.org/officeDocument/2006/relationships/image" Target="../media/image97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01.wmf"/><Relationship Id="rId7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10" Type="http://schemas.openxmlformats.org/officeDocument/2006/relationships/image" Target="../media/image118.wmf"/><Relationship Id="rId4" Type="http://schemas.openxmlformats.org/officeDocument/2006/relationships/image" Target="../media/image102.wmf"/><Relationship Id="rId9" Type="http://schemas.openxmlformats.org/officeDocument/2006/relationships/image" Target="../media/image1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52.wmf"/><Relationship Id="rId7" Type="http://schemas.openxmlformats.org/officeDocument/2006/relationships/image" Target="../media/image4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E82D5614-D39B-4B99-853C-A91C559F0C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14725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87353EA9-CE78-461F-A9AB-4A1A8E570A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53011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D97B5-74A2-4D31-84A4-1744B6D59277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A0ADC-49E1-4A85-B905-920D99B2D01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489" y="4722694"/>
            <a:ext cx="4958186" cy="4474131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427" name="Picture 1027" descr="新主楼2"/>
          <p:cNvPicPr>
            <a:picLocks noChangeAspect="1" noChangeArrowheads="1"/>
          </p:cNvPicPr>
          <p:nvPr userDrawn="1"/>
        </p:nvPicPr>
        <p:blipFill>
          <a:blip r:embed="rId2">
            <a:lum bright="42000" contrast="-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814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日期</a:t>
            </a:r>
          </a:p>
        </p:txBody>
      </p:sp>
      <p:sp>
        <p:nvSpPr>
          <p:cNvPr id="38814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8142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47CEDE-4CDA-4B30-9A52-A8911FA246CC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999424" name="Picture 1024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99425" name="Picture 1025" descr="Beihang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99426" name="Text Box 1026"/>
          <p:cNvSpPr txBox="1">
            <a:spLocks noChangeArrowheads="1"/>
          </p:cNvSpPr>
          <p:nvPr userDrawn="1"/>
        </p:nvSpPr>
        <p:spPr bwMode="auto">
          <a:xfrm>
            <a:off x="4751388" y="188913"/>
            <a:ext cx="4214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-9316" y="981074"/>
            <a:ext cx="9144000" cy="5876925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026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16" y="6633187"/>
            <a:ext cx="9162124" cy="2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8DA99-09EC-4B55-A88F-31727EEDA1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64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20713"/>
            <a:ext cx="2185988" cy="55102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5900" y="620713"/>
            <a:ext cx="6410325" cy="5510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2EAE6-772F-4044-A720-A7B2F83734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3794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75B14-82A4-4585-9897-479A351494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90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902A9-225C-4782-B00D-CEEDB11552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116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DB501-6FD5-490A-AA11-D000FB0F3B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7702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3D038-ABD9-4B28-81C2-BB332DD05E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056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9FAA8-CA5C-4897-A6E8-A48A2EECC5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0809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6CCBF-49F6-4FAE-893B-0B71D15B3E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854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6EE47-0D54-4D67-870E-FB373A1CB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94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61C4E-A83A-4BFA-833A-E443C41E72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605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858" name="Picture 1026" descr="Beihang-logo-尾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7925" y="0"/>
            <a:ext cx="66960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620713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71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6363"/>
            <a:ext cx="82296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71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372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charset="-122"/>
              </a:defRPr>
            </a:lvl1pPr>
          </a:lstStyle>
          <a:p>
            <a:fld id="{7320F960-5C4B-425C-8C3B-2B5089A99B6B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633859" name="Picture 1027" descr="Beihang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618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26" descr="Beihang-logo-尾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29" y="6615509"/>
            <a:ext cx="91472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49.pn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67.jpe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1.png"/><Relationship Id="rId9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eg"/><Relationship Id="rId3" Type="http://schemas.openxmlformats.org/officeDocument/2006/relationships/image" Target="../media/image73.jpeg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81.jpeg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6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90.png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3.png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png"/><Relationship Id="rId1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8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1.bin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png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49.png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15516" y="1808820"/>
            <a:ext cx="8640960" cy="14700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第二章  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理想光学系统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冯丽爽 </a:t>
            </a:r>
            <a:r>
              <a:rPr 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博士 </a:t>
            </a:r>
            <a:endParaRPr lang="en-US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仪器科学与光电工程学院光电工程系</a:t>
            </a:r>
            <a:endParaRPr lang="en-US" altLang="zh-CN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北京航空航天大学</a:t>
            </a:r>
            <a:endParaRPr lang="en-US" altLang="zh-CN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endParaRPr lang="en-US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7964" y="6639163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2014</a:t>
            </a:r>
            <a:r>
              <a:rPr lang="zh-CN" altLang="en-US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年春</a:t>
            </a:r>
            <a:endParaRPr lang="zh-CN" altLang="en-US" sz="1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advTm="2634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 txBox="1">
            <a:spLocks noChangeArrowheads="1"/>
          </p:cNvSpPr>
          <p:nvPr/>
        </p:nvSpPr>
        <p:spPr bwMode="auto">
          <a:xfrm>
            <a:off x="212663" y="584684"/>
            <a:ext cx="8748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3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：反远距型光组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pic>
        <p:nvPicPr>
          <p:cNvPr id="31" name="Picture 6" descr="2-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758" y="1107904"/>
            <a:ext cx="5248242" cy="286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Group 25"/>
          <p:cNvGrpSpPr>
            <a:grpSpLocks/>
          </p:cNvGrpSpPr>
          <p:nvPr/>
        </p:nvGrpSpPr>
        <p:grpSpPr bwMode="auto">
          <a:xfrm>
            <a:off x="221983" y="1508668"/>
            <a:ext cx="2665412" cy="1084262"/>
            <a:chOff x="385" y="1237"/>
            <a:chExt cx="1679" cy="683"/>
          </a:xfrm>
        </p:grpSpPr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385" y="1237"/>
              <a:ext cx="16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 u="none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 设任意</a:t>
              </a:r>
            </a:p>
          </p:txBody>
        </p:sp>
        <p:graphicFrame>
          <p:nvGraphicFramePr>
            <p:cNvPr id="34" name="Object 8"/>
            <p:cNvGraphicFramePr>
              <a:graphicFrameLocks noChangeAspect="1"/>
            </p:cNvGraphicFramePr>
            <p:nvPr/>
          </p:nvGraphicFramePr>
          <p:xfrm>
            <a:off x="703" y="1615"/>
            <a:ext cx="908" cy="305"/>
          </p:xfrm>
          <a:graphic>
            <a:graphicData uri="http://schemas.openxmlformats.org/presentationml/2006/ole">
              <p:oleObj spid="_x0000_s238765" name="Equation" r:id="rId4" imgW="685800" imgH="228600" progId="">
                <p:embed/>
              </p:oleObj>
            </a:graphicData>
          </a:graphic>
        </p:graphicFrame>
      </p:grpSp>
      <p:grpSp>
        <p:nvGrpSpPr>
          <p:cNvPr id="35" name="Group 21"/>
          <p:cNvGrpSpPr>
            <a:grpSpLocks/>
          </p:cNvGrpSpPr>
          <p:nvPr/>
        </p:nvGrpSpPr>
        <p:grpSpPr bwMode="auto">
          <a:xfrm>
            <a:off x="208756" y="3284984"/>
            <a:ext cx="4116387" cy="2978150"/>
            <a:chOff x="385" y="2280"/>
            <a:chExt cx="2593" cy="1876"/>
          </a:xfrm>
        </p:grpSpPr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385" y="2280"/>
              <a:ext cx="104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 u="none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则</a:t>
              </a:r>
            </a:p>
          </p:txBody>
        </p:sp>
        <p:graphicFrame>
          <p:nvGraphicFramePr>
            <p:cNvPr id="37" name="Object 11"/>
            <p:cNvGraphicFramePr>
              <a:graphicFrameLocks noChangeAspect="1"/>
            </p:cNvGraphicFramePr>
            <p:nvPr/>
          </p:nvGraphicFramePr>
          <p:xfrm>
            <a:off x="657" y="2290"/>
            <a:ext cx="1633" cy="823"/>
          </p:xfrm>
          <a:graphic>
            <a:graphicData uri="http://schemas.openxmlformats.org/presentationml/2006/ole">
              <p:oleObj spid="_x0000_s238766" name="Equation" r:id="rId5" imgW="1231366" imgH="660113" progId="">
                <p:embed/>
              </p:oleObj>
            </a:graphicData>
          </a:graphic>
        </p:graphicFrame>
        <p:graphicFrame>
          <p:nvGraphicFramePr>
            <p:cNvPr id="38" name="Object 16"/>
            <p:cNvGraphicFramePr>
              <a:graphicFrameLocks noChangeAspect="1"/>
            </p:cNvGraphicFramePr>
            <p:nvPr/>
          </p:nvGraphicFramePr>
          <p:xfrm>
            <a:off x="657" y="3294"/>
            <a:ext cx="2321" cy="256"/>
          </p:xfrm>
          <a:graphic>
            <a:graphicData uri="http://schemas.openxmlformats.org/presentationml/2006/ole">
              <p:oleObj spid="_x0000_s238767" name="Equation" r:id="rId6" imgW="2019300" imgH="228600" progId="">
                <p:embed/>
              </p:oleObj>
            </a:graphicData>
          </a:graphic>
        </p:graphicFrame>
        <p:graphicFrame>
          <p:nvGraphicFramePr>
            <p:cNvPr id="39" name="Object 17"/>
            <p:cNvGraphicFramePr>
              <a:graphicFrameLocks noChangeAspect="1"/>
            </p:cNvGraphicFramePr>
            <p:nvPr/>
          </p:nvGraphicFramePr>
          <p:xfrm>
            <a:off x="657" y="3676"/>
            <a:ext cx="2132" cy="480"/>
          </p:xfrm>
          <a:graphic>
            <a:graphicData uri="http://schemas.openxmlformats.org/presentationml/2006/ole">
              <p:oleObj spid="_x0000_s238768" name="Equation" r:id="rId7" imgW="2057400" imgH="431800" progId="">
                <p:embed/>
              </p:oleObj>
            </a:graphicData>
          </a:graphic>
        </p:graphicFrame>
      </p:grp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4962264" y="4797426"/>
            <a:ext cx="3616325" cy="1295400"/>
            <a:chOff x="3107" y="3249"/>
            <a:chExt cx="2278" cy="816"/>
          </a:xfrm>
        </p:grpSpPr>
        <p:grpSp>
          <p:nvGrpSpPr>
            <p:cNvPr id="41" name="Group 22"/>
            <p:cNvGrpSpPr>
              <a:grpSpLocks/>
            </p:cNvGrpSpPr>
            <p:nvPr/>
          </p:nvGrpSpPr>
          <p:grpSpPr bwMode="auto">
            <a:xfrm>
              <a:off x="3288" y="3249"/>
              <a:ext cx="2097" cy="816"/>
              <a:chOff x="3288" y="3249"/>
              <a:chExt cx="2097" cy="816"/>
            </a:xfrm>
          </p:grpSpPr>
          <p:graphicFrame>
            <p:nvGraphicFramePr>
              <p:cNvPr id="43" name="Object 18"/>
              <p:cNvGraphicFramePr>
                <a:graphicFrameLocks noChangeAspect="1"/>
              </p:cNvGraphicFramePr>
              <p:nvPr/>
            </p:nvGraphicFramePr>
            <p:xfrm>
              <a:off x="3334" y="3249"/>
              <a:ext cx="1769" cy="348"/>
            </p:xfrm>
            <a:graphic>
              <a:graphicData uri="http://schemas.openxmlformats.org/presentationml/2006/ole">
                <p:oleObj spid="_x0000_s238769" name="Equation" r:id="rId8" imgW="1612900" imgH="279400" progId="">
                  <p:embed/>
                </p:oleObj>
              </a:graphicData>
            </a:graphic>
          </p:graphicFrame>
          <p:graphicFrame>
            <p:nvGraphicFramePr>
              <p:cNvPr id="44" name="Object 20"/>
              <p:cNvGraphicFramePr>
                <a:graphicFrameLocks noChangeAspect="1"/>
              </p:cNvGraphicFramePr>
              <p:nvPr/>
            </p:nvGraphicFramePr>
            <p:xfrm>
              <a:off x="3288" y="3709"/>
              <a:ext cx="2097" cy="356"/>
            </p:xfrm>
            <a:graphic>
              <a:graphicData uri="http://schemas.openxmlformats.org/presentationml/2006/ole">
                <p:oleObj spid="_x0000_s238770" name="Equation" r:id="rId9" imgW="1612900" imgH="279400" progId="">
                  <p:embed/>
                </p:oleObj>
              </a:graphicData>
            </a:graphic>
          </p:graphicFrame>
        </p:grpSp>
        <p:sp>
          <p:nvSpPr>
            <p:cNvPr id="42" name="AutoShape 23"/>
            <p:cNvSpPr>
              <a:spLocks noChangeArrowheads="1"/>
            </p:cNvSpPr>
            <p:nvPr/>
          </p:nvSpPr>
          <p:spPr bwMode="auto">
            <a:xfrm>
              <a:off x="3107" y="3566"/>
              <a:ext cx="136" cy="27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66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45" name="Line 28"/>
          <p:cNvSpPr>
            <a:spLocks noChangeShapeType="1"/>
          </p:cNvSpPr>
          <p:nvPr/>
        </p:nvSpPr>
        <p:spPr bwMode="auto">
          <a:xfrm>
            <a:off x="4587019" y="1708693"/>
            <a:ext cx="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zh-CN" altLang="en-US" sz="2000" b="1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>
            <a:off x="5436096" y="1353089"/>
            <a:ext cx="0" cy="93186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zh-CN" altLang="en-US" sz="2000" b="1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4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1732599"/>
              </p:ext>
            </p:extLst>
          </p:nvPr>
        </p:nvGraphicFramePr>
        <p:xfrm>
          <a:off x="4349733" y="1824523"/>
          <a:ext cx="225222" cy="344602"/>
        </p:xfrm>
        <a:graphic>
          <a:graphicData uri="http://schemas.openxmlformats.org/presentationml/2006/ole">
            <p:oleObj spid="_x0000_s238771" name="Equation" r:id="rId10" imgW="152334" imgH="228501" progId="">
              <p:embed/>
            </p:oleObj>
          </a:graphicData>
        </a:graphic>
      </p:graphicFrame>
      <p:graphicFrame>
        <p:nvGraphicFramePr>
          <p:cNvPr id="4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1957690"/>
              </p:ext>
            </p:extLst>
          </p:nvPr>
        </p:nvGraphicFramePr>
        <p:xfrm>
          <a:off x="5116186" y="1819022"/>
          <a:ext cx="207028" cy="294253"/>
        </p:xfrm>
        <a:graphic>
          <a:graphicData uri="http://schemas.openxmlformats.org/presentationml/2006/ole">
            <p:oleObj spid="_x0000_s238772" name="Equation" r:id="rId11" imgW="165028" imgH="22850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584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4</a:t>
            </a:r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：望远系统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429000" y="1397000"/>
            <a:ext cx="5329238" cy="473075"/>
            <a:chOff x="1927" y="527"/>
            <a:chExt cx="3357" cy="298"/>
          </a:xfrm>
        </p:grpSpPr>
        <p:sp>
          <p:nvSpPr>
            <p:cNvPr id="6" name="Text Box 1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1927" y="560"/>
              <a:ext cx="3357" cy="25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000" dirty="0" smtClean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lang="en-US" altLang="zh-CN" sz="2000" dirty="0" smtClean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——       </a:t>
              </a:r>
              <a:r>
                <a:rPr lang="zh-CN" altLang="en-US" sz="2000" dirty="0" smtClean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重合，光学间隔</a:t>
              </a:r>
              <a:r>
                <a:rPr lang="el-GR" altLang="zh-CN" sz="2000" dirty="0" smtClean="0">
                  <a:solidFill>
                    <a:srgbClr val="0A00C8"/>
                  </a:solidFill>
                  <a:latin typeface="宋体" pitchFamily="2" charset="-122"/>
                  <a:ea typeface="幼圆" pitchFamily="49" charset="-122"/>
                </a:rPr>
                <a:t>Δ</a:t>
              </a:r>
              <a:r>
                <a:rPr lang="en-US" altLang="zh-CN" sz="2000" dirty="0" smtClean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=0</a:t>
              </a:r>
              <a:endParaRPr lang="en-US" altLang="zh-CN" sz="20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aphicFrame>
          <p:nvGraphicFramePr>
            <p:cNvPr id="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4777156"/>
                </p:ext>
              </p:extLst>
            </p:nvPr>
          </p:nvGraphicFramePr>
          <p:xfrm>
            <a:off x="2556" y="527"/>
            <a:ext cx="500" cy="298"/>
          </p:xfrm>
          <a:graphic>
            <a:graphicData uri="http://schemas.openxmlformats.org/presentationml/2006/ole">
              <p:oleObj spid="_x0000_s239728" name="Equation" r:id="rId3" imgW="469900" imgH="279400" progId="">
                <p:embed/>
              </p:oleObj>
            </a:graphicData>
          </a:graphic>
        </p:graphicFrame>
      </p:grpSp>
      <p:pic>
        <p:nvPicPr>
          <p:cNvPr id="8" name="Picture 3" descr="2-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3082" y="4500570"/>
            <a:ext cx="5677464" cy="224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1007604" y="2096852"/>
            <a:ext cx="3172911" cy="2198423"/>
            <a:chOff x="689" y="498"/>
            <a:chExt cx="2270" cy="1642"/>
          </a:xfrm>
        </p:grpSpPr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579951870"/>
                </p:ext>
              </p:extLst>
            </p:nvPr>
          </p:nvGraphicFramePr>
          <p:xfrm>
            <a:off x="708" y="498"/>
            <a:ext cx="2251" cy="573"/>
          </p:xfrm>
          <a:graphic>
            <a:graphicData uri="http://schemas.openxmlformats.org/presentationml/2006/ole">
              <p:oleObj spid="_x0000_s239729" name="Equation" r:id="rId5" imgW="1218671" imgH="431613" progId="">
                <p:embed/>
              </p:oleObj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894371640"/>
                </p:ext>
              </p:extLst>
            </p:nvPr>
          </p:nvGraphicFramePr>
          <p:xfrm>
            <a:off x="720" y="1251"/>
            <a:ext cx="2142" cy="359"/>
          </p:xfrm>
          <a:graphic>
            <a:graphicData uri="http://schemas.openxmlformats.org/presentationml/2006/ole">
              <p:oleObj spid="_x0000_s239730" name="Equation" r:id="rId6" imgW="1333440" imgH="228600" progId="">
                <p:embed/>
              </p:oleObj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28269185"/>
                </p:ext>
              </p:extLst>
            </p:nvPr>
          </p:nvGraphicFramePr>
          <p:xfrm>
            <a:off x="689" y="1786"/>
            <a:ext cx="1678" cy="354"/>
          </p:xfrm>
          <a:graphic>
            <a:graphicData uri="http://schemas.openxmlformats.org/presentationml/2006/ole">
              <p:oleObj spid="_x0000_s239731" name="Equation" r:id="rId7" imgW="685800" imgH="228600" progId="">
                <p:embed/>
              </p:oleObj>
            </a:graphicData>
          </a:graphic>
        </p:graphicFrame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4463988" y="2343171"/>
            <a:ext cx="2960044" cy="1714512"/>
            <a:chOff x="3198" y="980"/>
            <a:chExt cx="1912" cy="1179"/>
          </a:xfrm>
        </p:grpSpPr>
        <p:graphicFrame>
          <p:nvGraphicFramePr>
            <p:cNvPr id="1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026733914"/>
                </p:ext>
              </p:extLst>
            </p:nvPr>
          </p:nvGraphicFramePr>
          <p:xfrm>
            <a:off x="3567" y="1393"/>
            <a:ext cx="1543" cy="352"/>
          </p:xfrm>
          <a:graphic>
            <a:graphicData uri="http://schemas.openxmlformats.org/presentationml/2006/ole">
              <p:oleObj spid="_x0000_s239732" name="Equation" r:id="rId8" imgW="914400" imgH="203040" progId="">
                <p:embed/>
              </p:oleObj>
            </a:graphicData>
          </a:graphic>
        </p:graphicFrame>
        <p:sp>
          <p:nvSpPr>
            <p:cNvPr id="15" name="AutoShape 10"/>
            <p:cNvSpPr>
              <a:spLocks/>
            </p:cNvSpPr>
            <p:nvPr/>
          </p:nvSpPr>
          <p:spPr bwMode="auto">
            <a:xfrm flipH="1" flipV="1">
              <a:off x="3198" y="980"/>
              <a:ext cx="136" cy="1179"/>
            </a:xfrm>
            <a:prstGeom prst="leftBrace">
              <a:avLst>
                <a:gd name="adj1" fmla="val 72243"/>
                <a:gd name="adj2" fmla="val 50000"/>
              </a:avLst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5040052" y="3609020"/>
            <a:ext cx="2357454" cy="40011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1" u="none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无焦系统</a:t>
            </a:r>
            <a:endParaRPr kumimoji="0" lang="zh-CN" altLang="en-US" sz="2000" b="1" u="none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27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9" descr="望远系统的角放大率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4221163"/>
            <a:ext cx="5256212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2-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8954" y="579324"/>
            <a:ext cx="4748217" cy="178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68314" y="908831"/>
            <a:ext cx="3481388" cy="792163"/>
            <a:chOff x="3764" y="1021"/>
            <a:chExt cx="2193" cy="499"/>
          </a:xfrm>
        </p:grpSpPr>
        <p:graphicFrame>
          <p:nvGraphicFramePr>
            <p:cNvPr id="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387427954"/>
                </p:ext>
              </p:extLst>
            </p:nvPr>
          </p:nvGraphicFramePr>
          <p:xfrm>
            <a:off x="4943" y="1021"/>
            <a:ext cx="1014" cy="499"/>
          </p:xfrm>
          <a:graphic>
            <a:graphicData uri="http://schemas.openxmlformats.org/presentationml/2006/ole">
              <p:oleObj spid="_x0000_s240747" name="Equation" r:id="rId5" imgW="889000" imgH="469900" progId="">
                <p:embed/>
              </p:oleObj>
            </a:graphicData>
          </a:graphic>
        </p:graphicFrame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764" y="1071"/>
              <a:ext cx="19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u="none" dirty="0">
                  <a:solidFill>
                    <a:schemeClr val="accent6"/>
                  </a:solidFill>
                  <a:latin typeface="幼圆" pitchFamily="49" charset="-122"/>
                  <a:ea typeface="幼圆" pitchFamily="49" charset="-122"/>
                </a:rPr>
                <a:t>1</a:t>
              </a:r>
              <a:r>
                <a:rPr kumimoji="0" lang="zh-CN" altLang="en-US" sz="2000" b="1" u="none" dirty="0">
                  <a:solidFill>
                    <a:schemeClr val="accent6"/>
                  </a:solidFill>
                  <a:latin typeface="幼圆" pitchFamily="49" charset="-122"/>
                  <a:ea typeface="幼圆" pitchFamily="49" charset="-122"/>
                </a:rPr>
                <a:t>）垂轴放大率</a:t>
              </a: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473615" y="2708920"/>
            <a:ext cx="4710113" cy="1609725"/>
            <a:chOff x="315" y="1980"/>
            <a:chExt cx="2967" cy="1014"/>
          </a:xfrm>
        </p:grpSpPr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082606351"/>
                </p:ext>
              </p:extLst>
            </p:nvPr>
          </p:nvGraphicFramePr>
          <p:xfrm>
            <a:off x="1521" y="2526"/>
            <a:ext cx="1761" cy="468"/>
          </p:xfrm>
          <a:graphic>
            <a:graphicData uri="http://schemas.openxmlformats.org/presentationml/2006/ole">
              <p:oleObj spid="_x0000_s240748" name="Equation" r:id="rId6" imgW="1358310" imgH="431613" progId="">
                <p:embed/>
              </p:oleObj>
            </a:graphicData>
          </a:graphic>
        </p:graphicFrame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15" y="1980"/>
              <a:ext cx="19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u="none" dirty="0">
                  <a:solidFill>
                    <a:schemeClr val="accent6"/>
                  </a:solidFill>
                  <a:latin typeface="幼圆" pitchFamily="49" charset="-122"/>
                  <a:ea typeface="幼圆" pitchFamily="49" charset="-122"/>
                </a:rPr>
                <a:t>2</a:t>
              </a:r>
              <a:r>
                <a:rPr kumimoji="0" lang="zh-CN" altLang="en-US" sz="2000" b="1" u="none" dirty="0">
                  <a:solidFill>
                    <a:schemeClr val="accent6"/>
                  </a:solidFill>
                  <a:latin typeface="幼圆" pitchFamily="49" charset="-122"/>
                  <a:ea typeface="幼圆" pitchFamily="49" charset="-122"/>
                </a:rPr>
                <a:t>）角放大率</a:t>
              </a:r>
            </a:p>
          </p:txBody>
        </p:sp>
      </p:grpSp>
      <p:graphicFrame>
        <p:nvGraphicFramePr>
          <p:cNvPr id="1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065107"/>
              </p:ext>
            </p:extLst>
          </p:nvPr>
        </p:nvGraphicFramePr>
        <p:xfrm>
          <a:off x="2331784" y="2708921"/>
          <a:ext cx="2620962" cy="704850"/>
        </p:xfrm>
        <a:graphic>
          <a:graphicData uri="http://schemas.openxmlformats.org/presentationml/2006/ole">
            <p:oleObj spid="_x0000_s240749" name="Equation" r:id="rId7" imgW="1295280" imgH="419040" progId="">
              <p:embed/>
            </p:oleObj>
          </a:graphicData>
        </a:graphic>
      </p:graphicFrame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611188" y="4495802"/>
            <a:ext cx="5903912" cy="1778001"/>
            <a:chOff x="385" y="2916"/>
            <a:chExt cx="3719" cy="1120"/>
          </a:xfrm>
        </p:grpSpPr>
        <p:graphicFrame>
          <p:nvGraphicFramePr>
            <p:cNvPr id="1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41441375"/>
                </p:ext>
              </p:extLst>
            </p:nvPr>
          </p:nvGraphicFramePr>
          <p:xfrm>
            <a:off x="799" y="3524"/>
            <a:ext cx="994" cy="512"/>
          </p:xfrm>
          <a:graphic>
            <a:graphicData uri="http://schemas.openxmlformats.org/presentationml/2006/ole">
              <p:oleObj spid="_x0000_s240750" name="Equation" r:id="rId8" imgW="837836" imgH="431613" progId="">
                <p:embed/>
              </p:oleObj>
            </a:graphicData>
          </a:graphic>
        </p:graphicFrame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385" y="2916"/>
              <a:ext cx="371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kumimoji="0" lang="zh-CN" altLang="en-US" sz="2000" b="1" u="none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例：平行光束入射的物理解释</a:t>
              </a:r>
            </a:p>
          </p:txBody>
        </p:sp>
      </p:grpSp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9819801"/>
              </p:ext>
            </p:extLst>
          </p:nvPr>
        </p:nvGraphicFramePr>
        <p:xfrm>
          <a:off x="878125" y="1958717"/>
          <a:ext cx="1187388" cy="403006"/>
        </p:xfrm>
        <a:graphic>
          <a:graphicData uri="http://schemas.openxmlformats.org/presentationml/2006/ole">
            <p:oleObj spid="_x0000_s240751" name="Equation" r:id="rId9" imgW="457200" imgH="228600" progId="">
              <p:embed/>
            </p:oleObj>
          </a:graphicData>
        </a:graphic>
      </p:graphicFrame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375756" y="1961613"/>
            <a:ext cx="42846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0" lang="en-US" altLang="zh-CN" sz="2000" b="1" u="none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kumimoji="0" lang="zh-CN" altLang="en-US" sz="2000" b="1" u="none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放大率与位置无关！</a:t>
            </a:r>
          </a:p>
        </p:txBody>
      </p:sp>
    </p:spTree>
    <p:extLst>
      <p:ext uri="{BB962C8B-B14F-4D97-AF65-F5344CB8AC3E}">
        <p14:creationId xmlns:p14="http://schemas.microsoft.com/office/powerpoint/2010/main" xmlns="" val="13690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凹凸组合"/>
          <p:cNvPicPr>
            <a:picLocks noChangeAspect="1" noChangeArrowheads="1"/>
          </p:cNvPicPr>
          <p:nvPr/>
        </p:nvPicPr>
        <p:blipFill>
          <a:blip r:embed="rId3"/>
          <a:srcRect l="3946" t="5298" r="25134" b="17245"/>
          <a:stretch>
            <a:fillRect/>
          </a:stretch>
        </p:blipFill>
        <p:spPr bwMode="auto">
          <a:xfrm>
            <a:off x="2555875" y="4291034"/>
            <a:ext cx="50403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39552" y="1358889"/>
            <a:ext cx="7793037" cy="568325"/>
          </a:xfrm>
        </p:spPr>
        <p:txBody>
          <a:bodyPr/>
          <a:lstStyle/>
          <a:p>
            <a:pPr algn="l" eaLnBrk="1" hangingPunct="1"/>
            <a:r>
              <a:rPr kumimoji="0" lang="zh-CN" altLang="en-US" sz="24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应用： 扩束器原理</a:t>
            </a:r>
            <a:endParaRPr kumimoji="0" lang="en-US" altLang="zh-CN" sz="2400" b="1" dirty="0" smtClean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987800" y="5246709"/>
          <a:ext cx="76200" cy="228600"/>
        </p:xfrm>
        <a:graphic>
          <a:graphicData uri="http://schemas.openxmlformats.org/presentationml/2006/ole">
            <p:oleObj spid="_x0000_s241834" name="Equation" r:id="rId4" imgW="76134" imgH="228402" progId="">
              <p:embed/>
            </p:oleObj>
          </a:graphicData>
        </a:graphic>
      </p:graphicFrame>
      <p:graphicFrame>
        <p:nvGraphicFramePr>
          <p:cNvPr id="8" name="Object 21"/>
          <p:cNvGraphicFramePr>
            <a:graphicFrameLocks noChangeAspect="1"/>
          </p:cNvGraphicFramePr>
          <p:nvPr/>
        </p:nvGraphicFramePr>
        <p:xfrm>
          <a:off x="2916238" y="5659459"/>
          <a:ext cx="720725" cy="428625"/>
        </p:xfrm>
        <a:graphic>
          <a:graphicData uri="http://schemas.openxmlformats.org/presentationml/2006/ole">
            <p:oleObj spid="_x0000_s241835" name="Equation" r:id="rId5" imgW="469900" imgH="279400" progId="">
              <p:embed/>
            </p:oleObj>
          </a:graphicData>
        </a:graphic>
      </p:graphicFrame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297237" y="5138759"/>
            <a:ext cx="914400" cy="487363"/>
            <a:chOff x="1170" y="1424"/>
            <a:chExt cx="576" cy="307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1170" y="1424"/>
              <a:ext cx="576" cy="16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170" y="1593"/>
              <a:ext cx="545" cy="13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2638425" y="4722834"/>
            <a:ext cx="4668838" cy="1296988"/>
            <a:chOff x="755" y="1162"/>
            <a:chExt cx="2941" cy="817"/>
          </a:xfrm>
        </p:grpSpPr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755" y="1434"/>
              <a:ext cx="953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762" y="1738"/>
              <a:ext cx="953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1701" y="1162"/>
              <a:ext cx="1995" cy="272"/>
              <a:chOff x="1701" y="1162"/>
              <a:chExt cx="1995" cy="272"/>
            </a:xfrm>
          </p:grpSpPr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V="1">
                <a:off x="1701" y="1162"/>
                <a:ext cx="907" cy="27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2608" y="1162"/>
                <a:ext cx="108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20"/>
            <p:cNvGrpSpPr>
              <a:grpSpLocks/>
            </p:cNvGrpSpPr>
            <p:nvPr/>
          </p:nvGrpSpPr>
          <p:grpSpPr bwMode="auto">
            <a:xfrm>
              <a:off x="1700" y="1731"/>
              <a:ext cx="1996" cy="248"/>
              <a:chOff x="1700" y="1731"/>
              <a:chExt cx="1996" cy="248"/>
            </a:xfrm>
          </p:grpSpPr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1700" y="1731"/>
                <a:ext cx="908" cy="248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2608" y="1975"/>
                <a:ext cx="108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6516688" y="4722834"/>
            <a:ext cx="503237" cy="1274763"/>
            <a:chOff x="3198" y="1162"/>
            <a:chExt cx="317" cy="803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198" y="1162"/>
              <a:ext cx="0" cy="8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" name="Object 27"/>
            <p:cNvGraphicFramePr>
              <a:graphicFrameLocks noChangeAspect="1"/>
            </p:cNvGraphicFramePr>
            <p:nvPr/>
          </p:nvGraphicFramePr>
          <p:xfrm>
            <a:off x="3243" y="1298"/>
            <a:ext cx="272" cy="272"/>
          </p:xfrm>
          <a:graphic>
            <a:graphicData uri="http://schemas.openxmlformats.org/presentationml/2006/ole">
              <p:oleObj spid="_x0000_s241836" name="Equation" r:id="rId6" imgW="177492" imgH="177492" progId="">
                <p:embed/>
              </p:oleObj>
            </a:graphicData>
          </a:graphic>
        </p:graphicFrame>
      </p:grpSp>
      <p:grpSp>
        <p:nvGrpSpPr>
          <p:cNvPr id="24" name="Group 50"/>
          <p:cNvGrpSpPr>
            <a:grpSpLocks/>
          </p:cNvGrpSpPr>
          <p:nvPr/>
        </p:nvGrpSpPr>
        <p:grpSpPr bwMode="auto">
          <a:xfrm>
            <a:off x="2339975" y="5154634"/>
            <a:ext cx="358775" cy="504825"/>
            <a:chOff x="567" y="1434"/>
            <a:chExt cx="226" cy="318"/>
          </a:xfrm>
        </p:grpSpPr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793" y="1434"/>
              <a:ext cx="0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567" y="1480"/>
            <a:ext cx="188" cy="239"/>
          </p:xfrm>
          <a:graphic>
            <a:graphicData uri="http://schemas.openxmlformats.org/presentationml/2006/ole">
              <p:oleObj spid="_x0000_s241837" name="Equation" r:id="rId7" imgW="139579" imgH="177646" progId="">
                <p:embed/>
              </p:oleObj>
            </a:graphicData>
          </a:graphic>
        </p:graphicFrame>
      </p:grpSp>
      <p:pic>
        <p:nvPicPr>
          <p:cNvPr id="27" name="Picture 33" descr="未标题-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11413" y="2111380"/>
            <a:ext cx="5256212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47"/>
          <p:cNvGrpSpPr>
            <a:grpSpLocks/>
          </p:cNvGrpSpPr>
          <p:nvPr/>
        </p:nvGrpSpPr>
        <p:grpSpPr bwMode="auto">
          <a:xfrm>
            <a:off x="2509838" y="2387605"/>
            <a:ext cx="4930775" cy="1479550"/>
            <a:chOff x="765" y="2697"/>
            <a:chExt cx="3106" cy="932"/>
          </a:xfrm>
        </p:grpSpPr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786" y="3004"/>
              <a:ext cx="681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765" y="3364"/>
              <a:ext cx="681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1442" y="2993"/>
              <a:ext cx="1316" cy="6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V="1">
              <a:off x="1443" y="2697"/>
              <a:ext cx="1315" cy="68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2775" y="2715"/>
              <a:ext cx="108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2782" y="3612"/>
              <a:ext cx="108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Group 48"/>
          <p:cNvGrpSpPr>
            <a:grpSpLocks/>
          </p:cNvGrpSpPr>
          <p:nvPr/>
        </p:nvGrpSpPr>
        <p:grpSpPr bwMode="auto">
          <a:xfrm>
            <a:off x="6588125" y="2398718"/>
            <a:ext cx="431800" cy="1495425"/>
            <a:chOff x="3334" y="2704"/>
            <a:chExt cx="272" cy="942"/>
          </a:xfrm>
        </p:grpSpPr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3334" y="2704"/>
              <a:ext cx="0" cy="9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" name="Object 41"/>
            <p:cNvGraphicFramePr>
              <a:graphicFrameLocks noChangeAspect="1"/>
            </p:cNvGraphicFramePr>
            <p:nvPr/>
          </p:nvGraphicFramePr>
          <p:xfrm>
            <a:off x="3334" y="2886"/>
            <a:ext cx="272" cy="272"/>
          </p:xfrm>
          <a:graphic>
            <a:graphicData uri="http://schemas.openxmlformats.org/presentationml/2006/ole">
              <p:oleObj spid="_x0000_s241838" name="Equation" r:id="rId9" imgW="177492" imgH="177492" progId="">
                <p:embed/>
              </p:oleObj>
            </a:graphicData>
          </a:graphic>
        </p:graphicFrame>
      </p:grpSp>
      <p:grpSp>
        <p:nvGrpSpPr>
          <p:cNvPr id="38" name="Group 49"/>
          <p:cNvGrpSpPr>
            <a:grpSpLocks/>
          </p:cNvGrpSpPr>
          <p:nvPr/>
        </p:nvGrpSpPr>
        <p:grpSpPr bwMode="auto">
          <a:xfrm>
            <a:off x="2266950" y="2852743"/>
            <a:ext cx="360363" cy="576262"/>
            <a:chOff x="612" y="2990"/>
            <a:chExt cx="227" cy="363"/>
          </a:xfrm>
        </p:grpSpPr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H="1">
              <a:off x="839" y="2990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" name="Object 43"/>
            <p:cNvGraphicFramePr>
              <a:graphicFrameLocks noChangeAspect="1"/>
            </p:cNvGraphicFramePr>
            <p:nvPr/>
          </p:nvGraphicFramePr>
          <p:xfrm>
            <a:off x="612" y="3067"/>
            <a:ext cx="188" cy="239"/>
          </p:xfrm>
          <a:graphic>
            <a:graphicData uri="http://schemas.openxmlformats.org/presentationml/2006/ole">
              <p:oleObj spid="_x0000_s241839" name="Equation" r:id="rId10" imgW="139579" imgH="177646" progId="">
                <p:embed/>
              </p:oleObj>
            </a:graphicData>
          </a:graphic>
        </p:graphicFrame>
      </p:grpSp>
      <p:graphicFrame>
        <p:nvGraphicFramePr>
          <p:cNvPr id="41" name="Object 45"/>
          <p:cNvGraphicFramePr>
            <a:graphicFrameLocks noChangeAspect="1"/>
          </p:cNvGraphicFramePr>
          <p:nvPr/>
        </p:nvGraphicFramePr>
        <p:xfrm>
          <a:off x="3995738" y="3406780"/>
          <a:ext cx="720725" cy="428625"/>
        </p:xfrm>
        <a:graphic>
          <a:graphicData uri="http://schemas.openxmlformats.org/presentationml/2006/ole">
            <p:oleObj spid="_x0000_s241840" name="Equation" r:id="rId11" imgW="469900" imgH="279400" progId="">
              <p:embed/>
            </p:oleObj>
          </a:graphicData>
        </a:graphic>
      </p:graphicFrame>
      <p:sp>
        <p:nvSpPr>
          <p:cNvPr id="42" name="Rectangle 52"/>
          <p:cNvSpPr>
            <a:spLocks noChangeArrowheads="1"/>
          </p:cNvSpPr>
          <p:nvPr/>
        </p:nvSpPr>
        <p:spPr bwMode="auto">
          <a:xfrm>
            <a:off x="611560" y="2852936"/>
            <a:ext cx="108234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zh-CN" altLang="en-US" sz="2000" b="1" u="none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构造</a:t>
            </a:r>
            <a:r>
              <a:rPr kumimoji="0" lang="en-US" altLang="zh-CN" sz="2000" b="1" u="none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kumimoji="0" lang="zh-CN" altLang="en-US" sz="2000" b="1" u="none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</a:t>
            </a:r>
          </a:p>
        </p:txBody>
      </p:sp>
      <p:sp>
        <p:nvSpPr>
          <p:cNvPr id="43" name="Rectangle 53"/>
          <p:cNvSpPr>
            <a:spLocks noChangeArrowheads="1"/>
          </p:cNvSpPr>
          <p:nvPr/>
        </p:nvSpPr>
        <p:spPr bwMode="auto">
          <a:xfrm>
            <a:off x="651248" y="5189753"/>
            <a:ext cx="108234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zh-CN" altLang="en-US" sz="2000" b="1" u="none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构造</a:t>
            </a:r>
            <a:r>
              <a:rPr kumimoji="0" lang="en-US" altLang="zh-CN" sz="2000" b="1" u="none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kumimoji="0" lang="zh-CN" altLang="en-US" sz="2000" b="1" u="none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</a:t>
            </a:r>
          </a:p>
        </p:txBody>
      </p:sp>
      <p:grpSp>
        <p:nvGrpSpPr>
          <p:cNvPr id="44" name="Group 58"/>
          <p:cNvGrpSpPr>
            <a:grpSpLocks/>
          </p:cNvGrpSpPr>
          <p:nvPr/>
        </p:nvGrpSpPr>
        <p:grpSpPr bwMode="auto">
          <a:xfrm>
            <a:off x="4573617" y="1412863"/>
            <a:ext cx="4321175" cy="442913"/>
            <a:chOff x="2691" y="557"/>
            <a:chExt cx="2722" cy="279"/>
          </a:xfrm>
        </p:grpSpPr>
        <p:sp>
          <p:nvSpPr>
            <p:cNvPr id="45" name="Rectangle 55"/>
            <p:cNvSpPr>
              <a:spLocks noChangeArrowheads="1"/>
            </p:cNvSpPr>
            <p:nvPr/>
          </p:nvSpPr>
          <p:spPr bwMode="auto">
            <a:xfrm>
              <a:off x="2691" y="557"/>
              <a:ext cx="2722" cy="25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u="none" dirty="0">
                  <a:latin typeface="幼圆" pitchFamily="49" charset="-122"/>
                  <a:ea typeface="幼圆" pitchFamily="49" charset="-122"/>
                </a:rPr>
                <a:t>——</a:t>
              </a:r>
              <a:r>
                <a:rPr kumimoji="0" lang="zh-CN" altLang="en-US" sz="2000" b="1" u="none" dirty="0">
                  <a:latin typeface="幼圆" pitchFamily="49" charset="-122"/>
                  <a:ea typeface="幼圆" pitchFamily="49" charset="-122"/>
                </a:rPr>
                <a:t>望远系统倒置</a:t>
              </a:r>
            </a:p>
          </p:txBody>
        </p:sp>
        <p:graphicFrame>
          <p:nvGraphicFramePr>
            <p:cNvPr id="46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567649639"/>
                </p:ext>
              </p:extLst>
            </p:nvPr>
          </p:nvGraphicFramePr>
          <p:xfrm>
            <a:off x="4101" y="557"/>
            <a:ext cx="925" cy="279"/>
          </p:xfrm>
          <a:graphic>
            <a:graphicData uri="http://schemas.openxmlformats.org/presentationml/2006/ole">
              <p:oleObj spid="_x0000_s241841" name="Equation" r:id="rId12" imgW="571252" imgH="253890" progId="">
                <p:embed/>
              </p:oleObj>
            </a:graphicData>
          </a:graphic>
        </p:graphicFrame>
      </p:grpSp>
      <p:sp>
        <p:nvSpPr>
          <p:cNvPr id="47" name="标题 1"/>
          <p:cNvSpPr txBox="1">
            <a:spLocks/>
          </p:cNvSpPr>
          <p:nvPr/>
        </p:nvSpPr>
        <p:spPr bwMode="auto">
          <a:xfrm>
            <a:off x="215899" y="47667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4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：望远系统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424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215899" y="47667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4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：望远系统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359532" y="1179934"/>
            <a:ext cx="60483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应用</a:t>
            </a:r>
            <a:r>
              <a:rPr lang="en-US" altLang="zh-CN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2</a:t>
            </a:r>
            <a:r>
              <a:rPr lang="zh-CN" altLang="en-US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： 目视光学系统原理</a:t>
            </a:r>
          </a:p>
        </p:txBody>
      </p:sp>
      <p:grpSp>
        <p:nvGrpSpPr>
          <p:cNvPr id="25" name="Group 49"/>
          <p:cNvGrpSpPr>
            <a:grpSpLocks/>
          </p:cNvGrpSpPr>
          <p:nvPr/>
        </p:nvGrpSpPr>
        <p:grpSpPr bwMode="auto">
          <a:xfrm>
            <a:off x="1333475" y="2322536"/>
            <a:ext cx="6738987" cy="2678100"/>
            <a:chOff x="521" y="754"/>
            <a:chExt cx="4734" cy="1898"/>
          </a:xfrm>
        </p:grpSpPr>
        <p:grpSp>
          <p:nvGrpSpPr>
            <p:cNvPr id="26" name="Group 36"/>
            <p:cNvGrpSpPr>
              <a:grpSpLocks/>
            </p:cNvGrpSpPr>
            <p:nvPr/>
          </p:nvGrpSpPr>
          <p:grpSpPr bwMode="auto">
            <a:xfrm>
              <a:off x="521" y="754"/>
              <a:ext cx="4734" cy="1898"/>
              <a:chOff x="521" y="1102"/>
              <a:chExt cx="4734" cy="1898"/>
            </a:xfrm>
          </p:grpSpPr>
          <p:pic>
            <p:nvPicPr>
              <p:cNvPr id="28" name="Picture 37" descr="望远+有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21" y="1344"/>
                <a:ext cx="4734" cy="1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29" name="Object 38"/>
              <p:cNvGraphicFramePr>
                <a:graphicFrameLocks noChangeAspect="1"/>
              </p:cNvGraphicFramePr>
              <p:nvPr/>
            </p:nvGraphicFramePr>
            <p:xfrm>
              <a:off x="4422" y="2568"/>
              <a:ext cx="362" cy="252"/>
            </p:xfrm>
            <a:graphic>
              <a:graphicData uri="http://schemas.openxmlformats.org/presentationml/2006/ole">
                <p:oleObj spid="_x0000_s242807" name="Equation" r:id="rId4" imgW="291973" imgH="203112" progId="">
                  <p:embed/>
                </p:oleObj>
              </a:graphicData>
            </a:graphic>
          </p:graphicFrame>
          <p:sp>
            <p:nvSpPr>
              <p:cNvPr id="30" name="Line 39"/>
              <p:cNvSpPr>
                <a:spLocks noChangeShapeType="1"/>
              </p:cNvSpPr>
              <p:nvPr/>
            </p:nvSpPr>
            <p:spPr bwMode="auto">
              <a:xfrm>
                <a:off x="4279" y="2114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1" name="Line 40"/>
              <p:cNvSpPr>
                <a:spLocks noChangeShapeType="1"/>
              </p:cNvSpPr>
              <p:nvPr/>
            </p:nvSpPr>
            <p:spPr bwMode="auto">
              <a:xfrm>
                <a:off x="3832" y="2568"/>
                <a:ext cx="4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 b="1"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" name="Line 41"/>
              <p:cNvSpPr>
                <a:spLocks noChangeShapeType="1"/>
              </p:cNvSpPr>
              <p:nvPr/>
            </p:nvSpPr>
            <p:spPr bwMode="auto">
              <a:xfrm>
                <a:off x="4286" y="2568"/>
                <a:ext cx="5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 b="1">
                  <a:latin typeface="幼圆" pitchFamily="49" charset="-122"/>
                  <a:ea typeface="幼圆" pitchFamily="49" charset="-122"/>
                </a:endParaRPr>
              </a:p>
            </p:txBody>
          </p:sp>
          <p:graphicFrame>
            <p:nvGraphicFramePr>
              <p:cNvPr id="33" name="Object 42"/>
              <p:cNvGraphicFramePr>
                <a:graphicFrameLocks noChangeAspect="1"/>
              </p:cNvGraphicFramePr>
              <p:nvPr/>
            </p:nvGraphicFramePr>
            <p:xfrm>
              <a:off x="3969" y="2523"/>
              <a:ext cx="198" cy="272"/>
            </p:xfrm>
            <a:graphic>
              <a:graphicData uri="http://schemas.openxmlformats.org/presentationml/2006/ole">
                <p:oleObj spid="_x0000_s242808" name="Equation" r:id="rId5" imgW="203112" imgH="279279" progId="">
                  <p:embed/>
                </p:oleObj>
              </a:graphicData>
            </a:graphic>
          </p:graphicFrame>
          <p:sp>
            <p:nvSpPr>
              <p:cNvPr id="34" name="Rectangle 43"/>
              <p:cNvSpPr>
                <a:spLocks noChangeArrowheads="1"/>
              </p:cNvSpPr>
              <p:nvPr/>
            </p:nvSpPr>
            <p:spPr bwMode="auto">
              <a:xfrm>
                <a:off x="1292" y="1117"/>
                <a:ext cx="1724" cy="26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algn="ctr"/>
                <a:r>
                  <a:rPr kumimoji="0" lang="zh-CN" altLang="en-US" b="1" u="none">
                    <a:latin typeface="幼圆" pitchFamily="49" charset="-122"/>
                    <a:ea typeface="幼圆" pitchFamily="49" charset="-122"/>
                  </a:rPr>
                  <a:t>望远系统</a:t>
                </a:r>
              </a:p>
            </p:txBody>
          </p:sp>
          <p:sp>
            <p:nvSpPr>
              <p:cNvPr id="35" name="Rectangle 44"/>
              <p:cNvSpPr>
                <a:spLocks noChangeArrowheads="1"/>
              </p:cNvSpPr>
              <p:nvPr/>
            </p:nvSpPr>
            <p:spPr bwMode="auto">
              <a:xfrm>
                <a:off x="3197" y="1102"/>
                <a:ext cx="1361" cy="26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algn="ctr"/>
                <a:r>
                  <a:rPr kumimoji="0" lang="zh-CN" altLang="en-US" b="1" u="none">
                    <a:latin typeface="幼圆" pitchFamily="49" charset="-122"/>
                    <a:ea typeface="幼圆" pitchFamily="49" charset="-122"/>
                  </a:rPr>
                  <a:t>有限焦距系统</a:t>
                </a:r>
              </a:p>
            </p:txBody>
          </p:sp>
          <p:sp>
            <p:nvSpPr>
              <p:cNvPr id="36" name="Line 45"/>
              <p:cNvSpPr>
                <a:spLocks noChangeShapeType="1"/>
              </p:cNvSpPr>
              <p:nvPr/>
            </p:nvSpPr>
            <p:spPr bwMode="auto">
              <a:xfrm>
                <a:off x="3833" y="1473"/>
                <a:ext cx="0" cy="136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 type="stealth" w="lg" len="lg"/>
                <a:tailEnd type="stealth" w="lg" len="lg"/>
              </a:ln>
            </p:spPr>
            <p:txBody>
              <a:bodyPr/>
              <a:lstStyle/>
              <a:p>
                <a:endParaRPr lang="zh-CN" altLang="en-US" b="1"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aphicFrame>
          <p:nvGraphicFramePr>
            <p:cNvPr id="27" name="Object 46"/>
            <p:cNvGraphicFramePr>
              <a:graphicFrameLocks noChangeAspect="1"/>
            </p:cNvGraphicFramePr>
            <p:nvPr/>
          </p:nvGraphicFramePr>
          <p:xfrm>
            <a:off x="4468" y="1613"/>
            <a:ext cx="317" cy="169"/>
          </p:xfrm>
          <a:graphic>
            <a:graphicData uri="http://schemas.openxmlformats.org/presentationml/2006/ole">
              <p:oleObj spid="_x0000_s242809" name="Equation" r:id="rId6" imgW="380835" imgH="203112" progId="">
                <p:embed/>
              </p:oleObj>
            </a:graphicData>
          </a:graphic>
        </p:graphicFrame>
      </p:grpSp>
      <p:grpSp>
        <p:nvGrpSpPr>
          <p:cNvPr id="38" name="Group 30"/>
          <p:cNvGrpSpPr>
            <a:grpSpLocks/>
          </p:cNvGrpSpPr>
          <p:nvPr/>
        </p:nvGrpSpPr>
        <p:grpSpPr bwMode="auto">
          <a:xfrm>
            <a:off x="2152624" y="4786324"/>
            <a:ext cx="5545137" cy="1008063"/>
            <a:chOff x="1020" y="3021"/>
            <a:chExt cx="3493" cy="635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3152" y="3294"/>
              <a:ext cx="136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/>
              <a:r>
                <a:rPr kumimoji="0" lang="zh-CN" altLang="en-US" b="1" u="none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眼睛</a:t>
              </a: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1020" y="3249"/>
              <a:ext cx="2268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/>
              <a:r>
                <a:rPr kumimoji="0" lang="zh-CN" altLang="en-US" b="1" u="none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目视光学系统</a:t>
              </a:r>
            </a:p>
            <a:p>
              <a:pPr marL="342900" indent="-342900" algn="ctr"/>
              <a:r>
                <a:rPr kumimoji="0" lang="zh-CN" altLang="en-US" b="1" u="none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（物镜</a:t>
              </a:r>
              <a:r>
                <a:rPr kumimoji="0" lang="en-US" altLang="zh-CN" b="1" u="none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——</a:t>
              </a:r>
              <a:r>
                <a:rPr kumimoji="0" lang="zh-CN" altLang="en-US" b="1" u="none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目镜）</a:t>
              </a:r>
            </a:p>
          </p:txBody>
        </p:sp>
        <p:sp>
          <p:nvSpPr>
            <p:cNvPr id="41" name="AutoShape 28"/>
            <p:cNvSpPr>
              <a:spLocks noChangeArrowheads="1"/>
            </p:cNvSpPr>
            <p:nvPr/>
          </p:nvSpPr>
          <p:spPr bwMode="auto">
            <a:xfrm>
              <a:off x="2018" y="3021"/>
              <a:ext cx="272" cy="18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66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2" name="AutoShape 29"/>
            <p:cNvSpPr>
              <a:spLocks noChangeArrowheads="1"/>
            </p:cNvSpPr>
            <p:nvPr/>
          </p:nvSpPr>
          <p:spPr bwMode="auto">
            <a:xfrm>
              <a:off x="3696" y="3067"/>
              <a:ext cx="272" cy="18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66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3" name="Group 61"/>
          <p:cNvGrpSpPr>
            <a:grpSpLocks/>
          </p:cNvGrpSpPr>
          <p:nvPr/>
        </p:nvGrpSpPr>
        <p:grpSpPr bwMode="auto">
          <a:xfrm>
            <a:off x="785786" y="2143116"/>
            <a:ext cx="2232025" cy="600075"/>
            <a:chOff x="340" y="1525"/>
            <a:chExt cx="1406" cy="378"/>
          </a:xfrm>
        </p:grpSpPr>
        <p:graphicFrame>
          <p:nvGraphicFramePr>
            <p:cNvPr id="44" name="Object 55"/>
            <p:cNvGraphicFramePr>
              <a:graphicFrameLocks noChangeAspect="1"/>
            </p:cNvGraphicFramePr>
            <p:nvPr/>
          </p:nvGraphicFramePr>
          <p:xfrm>
            <a:off x="340" y="1525"/>
            <a:ext cx="999" cy="378"/>
          </p:xfrm>
          <a:graphic>
            <a:graphicData uri="http://schemas.openxmlformats.org/presentationml/2006/ole">
              <p:oleObj spid="_x0000_s242810" name="Equation" r:id="rId7" imgW="927100" imgH="419100" progId="">
                <p:embed/>
              </p:oleObj>
            </a:graphicData>
          </a:graphic>
        </p:graphicFrame>
        <p:sp>
          <p:nvSpPr>
            <p:cNvPr id="45" name="Line 60"/>
            <p:cNvSpPr>
              <a:spLocks noChangeShapeType="1"/>
            </p:cNvSpPr>
            <p:nvPr/>
          </p:nvSpPr>
          <p:spPr bwMode="auto">
            <a:xfrm flipH="1">
              <a:off x="1383" y="1752"/>
              <a:ext cx="3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zh-CN" altLang="en-US" b="1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6" name="Group 65"/>
          <p:cNvGrpSpPr>
            <a:grpSpLocks/>
          </p:cNvGrpSpPr>
          <p:nvPr/>
        </p:nvGrpSpPr>
        <p:grpSpPr bwMode="auto">
          <a:xfrm>
            <a:off x="5857884" y="1200142"/>
            <a:ext cx="2663825" cy="1157288"/>
            <a:chOff x="3787" y="119"/>
            <a:chExt cx="1678" cy="729"/>
          </a:xfrm>
        </p:grpSpPr>
        <p:sp>
          <p:nvSpPr>
            <p:cNvPr id="47" name="Rectangle 56"/>
            <p:cNvSpPr>
              <a:spLocks noChangeArrowheads="1"/>
            </p:cNvSpPr>
            <p:nvPr/>
          </p:nvSpPr>
          <p:spPr bwMode="auto">
            <a:xfrm>
              <a:off x="3787" y="119"/>
              <a:ext cx="1678" cy="44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 u="none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注：与总系统的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 u="none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像方焦点重合。</a:t>
              </a:r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 flipV="1">
              <a:off x="4014" y="576"/>
              <a:ext cx="0" cy="2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zh-CN" altLang="en-US" b="1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9" name="Group 67"/>
          <p:cNvGrpSpPr>
            <a:grpSpLocks/>
          </p:cNvGrpSpPr>
          <p:nvPr/>
        </p:nvGrpSpPr>
        <p:grpSpPr bwMode="auto">
          <a:xfrm>
            <a:off x="785786" y="5824565"/>
            <a:ext cx="8302625" cy="822325"/>
            <a:chOff x="386" y="3475"/>
            <a:chExt cx="5230" cy="518"/>
          </a:xfrm>
        </p:grpSpPr>
        <p:sp>
          <p:nvSpPr>
            <p:cNvPr id="50" name="Rectangle 63"/>
            <p:cNvSpPr>
              <a:spLocks noChangeArrowheads="1"/>
            </p:cNvSpPr>
            <p:nvPr/>
          </p:nvSpPr>
          <p:spPr bwMode="auto">
            <a:xfrm>
              <a:off x="386" y="3642"/>
              <a:ext cx="5125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kumimoji="0" lang="zh-CN" altLang="en-US" b="1" u="none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★ 总系统：</a:t>
              </a:r>
            </a:p>
          </p:txBody>
        </p:sp>
        <p:graphicFrame>
          <p:nvGraphicFramePr>
            <p:cNvPr id="51" name="Object 53"/>
            <p:cNvGraphicFramePr>
              <a:graphicFrameLocks noChangeAspect="1"/>
            </p:cNvGraphicFramePr>
            <p:nvPr/>
          </p:nvGraphicFramePr>
          <p:xfrm>
            <a:off x="1474" y="3475"/>
            <a:ext cx="1860" cy="518"/>
          </p:xfrm>
          <a:graphic>
            <a:graphicData uri="http://schemas.openxmlformats.org/presentationml/2006/ole">
              <p:oleObj spid="_x0000_s242811" name="Equation" r:id="rId8" imgW="1777229" imgH="495085" progId="">
                <p:embed/>
              </p:oleObj>
            </a:graphicData>
          </a:graphic>
        </p:graphicFrame>
        <p:graphicFrame>
          <p:nvGraphicFramePr>
            <p:cNvPr id="52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9174737"/>
                </p:ext>
              </p:extLst>
            </p:nvPr>
          </p:nvGraphicFramePr>
          <p:xfrm>
            <a:off x="3606" y="3561"/>
            <a:ext cx="726" cy="355"/>
          </p:xfrm>
          <a:graphic>
            <a:graphicData uri="http://schemas.openxmlformats.org/presentationml/2006/ole">
              <p:oleObj spid="_x0000_s242812" name="Equation" r:id="rId9" imgW="571252" imgH="279279" progId="">
                <p:embed/>
              </p:oleObj>
            </a:graphicData>
          </a:graphic>
        </p:graphicFrame>
        <p:sp>
          <p:nvSpPr>
            <p:cNvPr id="53" name="Rectangle 66"/>
            <p:cNvSpPr>
              <a:spLocks noChangeArrowheads="1"/>
            </p:cNvSpPr>
            <p:nvPr/>
          </p:nvSpPr>
          <p:spPr bwMode="auto">
            <a:xfrm>
              <a:off x="4336" y="3683"/>
              <a:ext cx="1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kumimoji="0" lang="en-US" altLang="zh-CN" b="1" u="none" dirty="0">
                  <a:latin typeface="幼圆" pitchFamily="49" charset="-122"/>
                  <a:ea typeface="幼圆" pitchFamily="49" charset="-122"/>
                </a:rPr>
                <a:t>——</a:t>
              </a:r>
              <a:r>
                <a:rPr kumimoji="0" lang="zh-CN" altLang="en-US" b="1" u="none" dirty="0">
                  <a:latin typeface="幼圆" pitchFamily="49" charset="-122"/>
                  <a:ea typeface="幼圆" pitchFamily="49" charset="-122"/>
                </a:rPr>
                <a:t>有限焦距系统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5264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5" name="Picture 5" descr="2-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4881" y="4365104"/>
            <a:ext cx="5226201" cy="193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6" name="Rectangle 3"/>
          <p:cNvSpPr>
            <a:spLocks noChangeArrowheads="1"/>
          </p:cNvSpPr>
          <p:nvPr/>
        </p:nvSpPr>
        <p:spPr bwMode="auto">
          <a:xfrm>
            <a:off x="430301" y="1914525"/>
            <a:ext cx="417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★ 物体直接对人眼睛的张角</a:t>
            </a:r>
          </a:p>
        </p:txBody>
      </p:sp>
      <p:graphicFrame>
        <p:nvGraphicFramePr>
          <p:cNvPr id="1925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4116332"/>
              </p:ext>
            </p:extLst>
          </p:nvPr>
        </p:nvGraphicFramePr>
        <p:xfrm>
          <a:off x="2506234" y="2793065"/>
          <a:ext cx="1595437" cy="825500"/>
        </p:xfrm>
        <a:graphic>
          <a:graphicData uri="http://schemas.openxmlformats.org/presentationml/2006/ole">
            <p:oleObj spid="_x0000_s229401" name="Equation" r:id="rId4" imgW="634725" imgH="393529" progId="">
              <p:embed/>
            </p:oleObj>
          </a:graphicData>
        </a:graphic>
      </p:graphicFrame>
      <p:sp>
        <p:nvSpPr>
          <p:cNvPr id="192517" name="Text Box 7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162800" y="609600"/>
            <a:ext cx="60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192518" name="Text Box 8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300788" y="620713"/>
            <a:ext cx="609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192519" name="Text Box 9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7935913" y="568325"/>
            <a:ext cx="819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          </a:t>
            </a:r>
          </a:p>
          <a:p>
            <a:r>
              <a:rPr lang="zh-CN" altLang="en-US"/>
              <a:t>    </a:t>
            </a:r>
          </a:p>
          <a:p>
            <a:r>
              <a:rPr lang="zh-CN" altLang="en-US"/>
              <a:t>         </a:t>
            </a:r>
          </a:p>
        </p:txBody>
      </p:sp>
      <p:sp>
        <p:nvSpPr>
          <p:cNvPr id="192520" name="Rectangle 10"/>
          <p:cNvSpPr>
            <a:spLocks noChangeArrowheads="1"/>
          </p:cNvSpPr>
          <p:nvPr/>
        </p:nvSpPr>
        <p:spPr bwMode="auto">
          <a:xfrm>
            <a:off x="5775325" y="3825044"/>
            <a:ext cx="216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眼睛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215899" y="47667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4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：望远系统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359532" y="1179934"/>
            <a:ext cx="60483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应用</a:t>
            </a:r>
            <a:r>
              <a:rPr lang="en-US" altLang="zh-CN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2</a:t>
            </a:r>
            <a:r>
              <a:rPr lang="zh-CN" altLang="en-US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： 目视光学系统原理</a:t>
            </a:r>
          </a:p>
        </p:txBody>
      </p:sp>
    </p:spTree>
    <p:extLst>
      <p:ext uri="{BB962C8B-B14F-4D97-AF65-F5344CB8AC3E}">
        <p14:creationId xmlns:p14="http://schemas.microsoft.com/office/powerpoint/2010/main" xmlns="" val="406451628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481" name="Picture 17" descr="望远系统的角放大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13795"/>
            <a:ext cx="68675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8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7936677"/>
              </p:ext>
            </p:extLst>
          </p:nvPr>
        </p:nvGraphicFramePr>
        <p:xfrm>
          <a:off x="1583668" y="1855468"/>
          <a:ext cx="1417361" cy="686440"/>
        </p:xfrm>
        <a:graphic>
          <a:graphicData uri="http://schemas.openxmlformats.org/presentationml/2006/ole">
            <p:oleObj spid="_x0000_s230425" name="Equation" r:id="rId4" imgW="672808" imgH="393529" progId="">
              <p:embed/>
            </p:oleObj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927100" y="3612208"/>
            <a:ext cx="2952750" cy="2170112"/>
            <a:chOff x="612" y="1525"/>
            <a:chExt cx="1860" cy="1367"/>
          </a:xfrm>
        </p:grpSpPr>
        <p:sp>
          <p:nvSpPr>
            <p:cNvPr id="193549" name="Line 27"/>
            <p:cNvSpPr>
              <a:spLocks noChangeShapeType="1"/>
            </p:cNvSpPr>
            <p:nvPr/>
          </p:nvSpPr>
          <p:spPr bwMode="auto">
            <a:xfrm>
              <a:off x="612" y="1525"/>
              <a:ext cx="186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193550" name="Group 38"/>
            <p:cNvGrpSpPr>
              <a:grpSpLocks/>
            </p:cNvGrpSpPr>
            <p:nvPr/>
          </p:nvGrpSpPr>
          <p:grpSpPr bwMode="auto">
            <a:xfrm>
              <a:off x="1565" y="1616"/>
              <a:ext cx="227" cy="1276"/>
              <a:chOff x="1565" y="1616"/>
              <a:chExt cx="227" cy="1276"/>
            </a:xfrm>
          </p:grpSpPr>
          <p:grpSp>
            <p:nvGrpSpPr>
              <p:cNvPr id="193551" name="Group 21"/>
              <p:cNvGrpSpPr>
                <a:grpSpLocks/>
              </p:cNvGrpSpPr>
              <p:nvPr/>
            </p:nvGrpSpPr>
            <p:grpSpPr bwMode="auto">
              <a:xfrm>
                <a:off x="1565" y="2251"/>
                <a:ext cx="227" cy="641"/>
                <a:chOff x="5103" y="2704"/>
                <a:chExt cx="317" cy="681"/>
              </a:xfrm>
            </p:grpSpPr>
            <p:sp>
              <p:nvSpPr>
                <p:cNvPr id="193553" name="Oval 22"/>
                <p:cNvSpPr>
                  <a:spLocks noChangeArrowheads="1"/>
                </p:cNvSpPr>
                <p:nvPr/>
              </p:nvSpPr>
              <p:spPr bwMode="auto">
                <a:xfrm>
                  <a:off x="5103" y="2704"/>
                  <a:ext cx="317" cy="681"/>
                </a:xfrm>
                <a:prstGeom prst="ellips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A00C8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3554" name="Oval 23"/>
                <p:cNvSpPr>
                  <a:spLocks noChangeArrowheads="1"/>
                </p:cNvSpPr>
                <p:nvPr/>
              </p:nvSpPr>
              <p:spPr bwMode="auto">
                <a:xfrm>
                  <a:off x="5103" y="2886"/>
                  <a:ext cx="90" cy="317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A00C8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193552" name="Line 28"/>
              <p:cNvSpPr>
                <a:spLocks noChangeShapeType="1"/>
              </p:cNvSpPr>
              <p:nvPr/>
            </p:nvSpPr>
            <p:spPr bwMode="auto">
              <a:xfrm>
                <a:off x="1600" y="1616"/>
                <a:ext cx="85" cy="5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</p:grpSp>
      <p:sp>
        <p:nvSpPr>
          <p:cNvPr id="193541" name="Line 26"/>
          <p:cNvSpPr>
            <a:spLocks noChangeShapeType="1"/>
          </p:cNvSpPr>
          <p:nvPr/>
        </p:nvSpPr>
        <p:spPr bwMode="auto">
          <a:xfrm>
            <a:off x="4511675" y="3272483"/>
            <a:ext cx="2159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93542" name="Group 39"/>
          <p:cNvGrpSpPr>
            <a:grpSpLocks/>
          </p:cNvGrpSpPr>
          <p:nvPr/>
        </p:nvGrpSpPr>
        <p:grpSpPr bwMode="auto">
          <a:xfrm>
            <a:off x="6120172" y="3405834"/>
            <a:ext cx="1293813" cy="2376487"/>
            <a:chOff x="4105" y="1389"/>
            <a:chExt cx="815" cy="1497"/>
          </a:xfrm>
        </p:grpSpPr>
        <p:grpSp>
          <p:nvGrpSpPr>
            <p:cNvPr id="193545" name="Group 20"/>
            <p:cNvGrpSpPr>
              <a:grpSpLocks/>
            </p:cNvGrpSpPr>
            <p:nvPr/>
          </p:nvGrpSpPr>
          <p:grpSpPr bwMode="auto">
            <a:xfrm>
              <a:off x="4704" y="2240"/>
              <a:ext cx="216" cy="646"/>
              <a:chOff x="5103" y="2704"/>
              <a:chExt cx="317" cy="681"/>
            </a:xfrm>
          </p:grpSpPr>
          <p:sp>
            <p:nvSpPr>
              <p:cNvPr id="193547" name="Oval 18"/>
              <p:cNvSpPr>
                <a:spLocks noChangeArrowheads="1"/>
              </p:cNvSpPr>
              <p:nvPr/>
            </p:nvSpPr>
            <p:spPr bwMode="auto">
              <a:xfrm>
                <a:off x="5103" y="2704"/>
                <a:ext cx="317" cy="681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3548" name="Oval 19"/>
              <p:cNvSpPr>
                <a:spLocks noChangeArrowheads="1"/>
              </p:cNvSpPr>
              <p:nvPr/>
            </p:nvSpPr>
            <p:spPr bwMode="auto">
              <a:xfrm>
                <a:off x="5103" y="2886"/>
                <a:ext cx="90" cy="317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93546" name="Line 29"/>
            <p:cNvSpPr>
              <a:spLocks noChangeShapeType="1"/>
            </p:cNvSpPr>
            <p:nvPr/>
          </p:nvSpPr>
          <p:spPr bwMode="auto">
            <a:xfrm>
              <a:off x="4105" y="1389"/>
              <a:ext cx="635" cy="8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193543" name="矩形 24"/>
          <p:cNvSpPr>
            <a:spLocks noChangeArrowheads="1"/>
          </p:cNvSpPr>
          <p:nvPr/>
        </p:nvSpPr>
        <p:spPr bwMode="auto">
          <a:xfrm>
            <a:off x="2071688" y="2994670"/>
            <a:ext cx="133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直接观察时</a:t>
            </a:r>
          </a:p>
        </p:txBody>
      </p:sp>
      <p:sp>
        <p:nvSpPr>
          <p:cNvPr id="193544" name="矩形 25"/>
          <p:cNvSpPr>
            <a:spLocks noChangeArrowheads="1"/>
          </p:cNvSpPr>
          <p:nvPr/>
        </p:nvSpPr>
        <p:spPr bwMode="auto">
          <a:xfrm>
            <a:off x="4714875" y="270892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通过系统观察时</a:t>
            </a:r>
          </a:p>
        </p:txBody>
      </p:sp>
      <p:sp>
        <p:nvSpPr>
          <p:cNvPr id="193556" name="矩形 25"/>
          <p:cNvSpPr>
            <a:spLocks noChangeArrowheads="1"/>
          </p:cNvSpPr>
          <p:nvPr/>
        </p:nvSpPr>
        <p:spPr bwMode="auto">
          <a:xfrm>
            <a:off x="3527884" y="187801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视角放大率</a:t>
            </a:r>
          </a:p>
        </p:txBody>
      </p:sp>
      <p:sp>
        <p:nvSpPr>
          <p:cNvPr id="193557" name="Text Box 21"/>
          <p:cNvSpPr txBox="1">
            <a:spLocks noChangeArrowheads="1"/>
          </p:cNvSpPr>
          <p:nvPr/>
        </p:nvSpPr>
        <p:spPr bwMode="auto">
          <a:xfrm>
            <a:off x="5900963" y="1785938"/>
            <a:ext cx="19637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与望远镜系统的角放大率的区别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 bwMode="auto">
          <a:xfrm>
            <a:off x="215899" y="47667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4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：望远系统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359532" y="1179934"/>
            <a:ext cx="60483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应用</a:t>
            </a:r>
            <a:r>
              <a:rPr lang="en-US" altLang="zh-CN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2</a:t>
            </a:r>
            <a:r>
              <a:rPr lang="zh-CN" altLang="en-US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： 目视光学系统原理</a:t>
            </a:r>
          </a:p>
        </p:txBody>
      </p:sp>
    </p:spTree>
    <p:extLst>
      <p:ext uri="{BB962C8B-B14F-4D97-AF65-F5344CB8AC3E}">
        <p14:creationId xmlns:p14="http://schemas.microsoft.com/office/powerpoint/2010/main" xmlns="" val="366213898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529494"/>
            <a:ext cx="8748713" cy="703262"/>
          </a:xfrm>
        </p:spPr>
        <p:txBody>
          <a:bodyPr/>
          <a:lstStyle/>
          <a:p>
            <a:pPr algn="l"/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5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</a:t>
            </a:r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显微镜系统 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000250" y="2068513"/>
            <a:ext cx="5000625" cy="1860550"/>
            <a:chOff x="431" y="663"/>
            <a:chExt cx="4763" cy="2141"/>
          </a:xfrm>
        </p:grpSpPr>
        <p:pic>
          <p:nvPicPr>
            <p:cNvPr id="7" name="Picture 2" descr="2-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663"/>
              <a:ext cx="4763" cy="2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" name="Object 25"/>
            <p:cNvGraphicFramePr>
              <a:graphicFrameLocks noChangeAspect="1"/>
            </p:cNvGraphicFramePr>
            <p:nvPr/>
          </p:nvGraphicFramePr>
          <p:xfrm>
            <a:off x="4143" y="1556"/>
            <a:ext cx="63" cy="189"/>
          </p:xfrm>
          <a:graphic>
            <a:graphicData uri="http://schemas.openxmlformats.org/presentationml/2006/ole">
              <p:oleObj spid="_x0000_s243823" name="Equation" r:id="rId4" imgW="76134" imgH="228402" progId="">
                <p:embed/>
              </p:oleObj>
            </a:graphicData>
          </a:graphic>
        </p:graphicFrame>
      </p:grp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9276276"/>
              </p:ext>
            </p:extLst>
          </p:nvPr>
        </p:nvGraphicFramePr>
        <p:xfrm>
          <a:off x="6357938" y="5715000"/>
          <a:ext cx="1935162" cy="795338"/>
        </p:xfrm>
        <a:graphic>
          <a:graphicData uri="http://schemas.openxmlformats.org/presentationml/2006/ole">
            <p:oleObj spid="_x0000_s243824" name="Equation" r:id="rId5" imgW="812447" imgH="393529" progId="">
              <p:embed/>
            </p:oleObj>
          </a:graphicData>
        </a:graphic>
      </p:graphicFrame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539750" y="5886451"/>
            <a:ext cx="5111750" cy="654050"/>
            <a:chOff x="340" y="3579"/>
            <a:chExt cx="3220" cy="41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40" y="3641"/>
              <a:ext cx="3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★显微镜视角放大率</a:t>
              </a:r>
            </a:p>
          </p:txBody>
        </p:sp>
        <p:graphicFrame>
          <p:nvGraphicFramePr>
            <p:cNvPr id="1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634323436"/>
                </p:ext>
              </p:extLst>
            </p:nvPr>
          </p:nvGraphicFramePr>
          <p:xfrm>
            <a:off x="1950" y="3579"/>
            <a:ext cx="1209" cy="412"/>
          </p:xfrm>
          <a:graphic>
            <a:graphicData uri="http://schemas.openxmlformats.org/presentationml/2006/ole">
              <p:oleObj spid="_x0000_s243825" name="Equation" r:id="rId6" imgW="1257300" imgH="431800" progId="">
                <p:embed/>
              </p:oleObj>
            </a:graphicData>
          </a:graphic>
        </p:graphicFrame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450056" y="4972844"/>
            <a:ext cx="5291138" cy="655638"/>
            <a:chOff x="340" y="2914"/>
            <a:chExt cx="3333" cy="413"/>
          </a:xfrm>
        </p:grpSpPr>
        <p:graphicFrame>
          <p:nvGraphicFramePr>
            <p:cNvPr id="1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53723441"/>
                </p:ext>
              </p:extLst>
            </p:nvPr>
          </p:nvGraphicFramePr>
          <p:xfrm>
            <a:off x="1950" y="2914"/>
            <a:ext cx="1723" cy="413"/>
          </p:xfrm>
          <a:graphic>
            <a:graphicData uri="http://schemas.openxmlformats.org/presentationml/2006/ole">
              <p:oleObj spid="_x0000_s243826" name="Equation" r:id="rId7" imgW="1688367" imgH="431613" progId="">
                <p:embed/>
              </p:oleObj>
            </a:graphicData>
          </a:graphic>
        </p:graphicFrame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40" y="2976"/>
              <a:ext cx="26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★像对人眼睛的张角</a:t>
              </a:r>
            </a:p>
          </p:txBody>
        </p:sp>
      </p:grp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490537" y="4208463"/>
            <a:ext cx="3711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★物镜的垂轴放大率：</a:t>
            </a:r>
          </a:p>
        </p:txBody>
      </p:sp>
      <p:grpSp>
        <p:nvGrpSpPr>
          <p:cNvPr id="17" name="Group 38"/>
          <p:cNvGrpSpPr>
            <a:grpSpLocks/>
          </p:cNvGrpSpPr>
          <p:nvPr/>
        </p:nvGrpSpPr>
        <p:grpSpPr bwMode="auto">
          <a:xfrm>
            <a:off x="6858006" y="2114550"/>
            <a:ext cx="646113" cy="1457325"/>
            <a:chOff x="4785" y="890"/>
            <a:chExt cx="407" cy="918"/>
          </a:xfrm>
        </p:grpSpPr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4921" y="1162"/>
              <a:ext cx="216" cy="646"/>
              <a:chOff x="5103" y="2704"/>
              <a:chExt cx="317" cy="681"/>
            </a:xfrm>
          </p:grpSpPr>
          <p:sp>
            <p:nvSpPr>
              <p:cNvPr id="20" name="Oval 32"/>
              <p:cNvSpPr>
                <a:spLocks noChangeArrowheads="1"/>
              </p:cNvSpPr>
              <p:nvPr/>
            </p:nvSpPr>
            <p:spPr bwMode="auto">
              <a:xfrm>
                <a:off x="5103" y="2704"/>
                <a:ext cx="317" cy="681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auto">
              <a:xfrm>
                <a:off x="5103" y="2886"/>
                <a:ext cx="90" cy="317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4785" y="890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/>
              <a:r>
                <a: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眼睛</a:t>
              </a:r>
            </a:p>
          </p:txBody>
        </p:sp>
      </p:grp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2346325" y="1916113"/>
            <a:ext cx="1296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/>
            <a:r>
              <a: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物镜</a:t>
            </a: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4787900" y="1766888"/>
            <a:ext cx="785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/>
            <a:r>
              <a: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目镜</a:t>
            </a:r>
          </a:p>
        </p:txBody>
      </p:sp>
      <p:sp>
        <p:nvSpPr>
          <p:cNvPr id="25" name="Text Box 1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708400" y="1341438"/>
            <a:ext cx="4895850" cy="3667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  焦距很短的物镜和目镜，光学间隔</a:t>
            </a:r>
            <a:r>
              <a:rPr lang="el-GR" altLang="zh-CN" b="1">
                <a:solidFill>
                  <a:srgbClr val="0A00C8"/>
                </a:solidFill>
                <a:latin typeface="宋体" pitchFamily="2" charset="-122"/>
                <a:ea typeface="幼圆" pitchFamily="49" charset="-122"/>
              </a:rPr>
              <a:t>Δ</a:t>
            </a:r>
            <a:r>
              <a: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较大</a:t>
            </a:r>
            <a:endParaRPr lang="en-US" altLang="zh-CN" b="1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7008234"/>
              </p:ext>
            </p:extLst>
          </p:nvPr>
        </p:nvGraphicFramePr>
        <p:xfrm>
          <a:off x="3013075" y="4076700"/>
          <a:ext cx="2090738" cy="708025"/>
        </p:xfrm>
        <a:graphic>
          <a:graphicData uri="http://schemas.openxmlformats.org/presentationml/2006/ole">
            <p:oleObj spid="_x0000_s243827" name="公式" r:id="rId8" imgW="1269449" imgH="431613" progId="Equation.3">
              <p:embed/>
            </p:oleObj>
          </a:graphicData>
        </a:graphic>
      </p:graphicFrame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2762766"/>
              </p:ext>
            </p:extLst>
          </p:nvPr>
        </p:nvGraphicFramePr>
        <p:xfrm>
          <a:off x="6230943" y="3960019"/>
          <a:ext cx="2028825" cy="863600"/>
        </p:xfrm>
        <a:graphic>
          <a:graphicData uri="http://schemas.openxmlformats.org/presentationml/2006/ole">
            <p:oleObj spid="_x0000_s243828" name="Equation" r:id="rId9" imgW="1104900" imgH="457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515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64804"/>
            <a:ext cx="8229600" cy="47545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理想光学系统与共线成像理论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理想光学系统的基点和基面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理想光学系统的物像关系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理想光学系统的放大率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理想光学系统的组合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透镜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656692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07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Text Box 2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162800" y="609600"/>
            <a:ext cx="60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179205" name="Text Box 5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7935913" y="568325"/>
            <a:ext cx="819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          </a:t>
            </a:r>
          </a:p>
          <a:p>
            <a:r>
              <a:rPr lang="zh-CN" altLang="en-US"/>
              <a:t>    </a:t>
            </a:r>
          </a:p>
          <a:p>
            <a:r>
              <a:rPr lang="zh-CN" altLang="en-US"/>
              <a:t>         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10586" y="609600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第六节 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透镜  </a:t>
            </a:r>
            <a:r>
              <a:rPr kumimoji="1" lang="en-US" altLang="zh-CN" sz="2400" dirty="0" smtClean="0">
                <a:solidFill>
                  <a:schemeClr val="accent6"/>
                </a:solidFill>
              </a:rPr>
              <a:t>Lens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1382" y="1484313"/>
            <a:ext cx="7611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单透镜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的主平面和焦点位置的计算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公式。</a:t>
            </a:r>
            <a:endParaRPr lang="zh-CN" altLang="en-US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509" y="2420888"/>
            <a:ext cx="80105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单透镜是组成复杂光学系统的基本元件，经常需要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计算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单透镜的主平面和焦点位置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本节是理想光学系统的组合一节的具体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应用。</a:t>
            </a:r>
            <a:endParaRPr lang="zh-CN" altLang="en-US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0497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Text Box 2"/>
          <p:cNvSpPr txBox="1">
            <a:spLocks noChangeArrowheads="1"/>
          </p:cNvSpPr>
          <p:nvPr/>
        </p:nvSpPr>
        <p:spPr bwMode="auto">
          <a:xfrm>
            <a:off x="0" y="2060575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一、物像位置</a:t>
            </a:r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34925" y="3213100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二、物像大小</a:t>
            </a:r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4822862" y="1196975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牛顿公式</a:t>
            </a:r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6732588" y="1196975"/>
            <a:ext cx="151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高斯公式</a:t>
            </a:r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250825" y="4875213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、轴向放大率</a:t>
            </a:r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250825" y="4083050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、垂轴放大率</a:t>
            </a:r>
          </a:p>
        </p:txBody>
      </p:sp>
      <p:sp>
        <p:nvSpPr>
          <p:cNvPr id="440328" name="Text Box 8"/>
          <p:cNvSpPr txBox="1">
            <a:spLocks noChangeArrowheads="1"/>
          </p:cNvSpPr>
          <p:nvPr/>
        </p:nvSpPr>
        <p:spPr bwMode="auto">
          <a:xfrm>
            <a:off x="250825" y="5738813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、角放大率</a:t>
            </a:r>
          </a:p>
        </p:txBody>
      </p:sp>
      <p:pic>
        <p:nvPicPr>
          <p:cNvPr id="4403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6962" y="1989138"/>
            <a:ext cx="1871662" cy="47466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03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582492"/>
              </p:ext>
            </p:extLst>
          </p:nvPr>
        </p:nvGraphicFramePr>
        <p:xfrm>
          <a:off x="7021513" y="1844675"/>
          <a:ext cx="1295400" cy="649288"/>
        </p:xfrm>
        <a:graphic>
          <a:graphicData uri="http://schemas.openxmlformats.org/presentationml/2006/ole">
            <p:oleObj spid="_x0000_s206924" name="公式" r:id="rId4" imgW="672808" imgH="393529" progId="Equation.3">
              <p:embed/>
            </p:oleObj>
          </a:graphicData>
        </a:graphic>
      </p:graphicFrame>
      <p:pic>
        <p:nvPicPr>
          <p:cNvPr id="44033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9987" y="3933825"/>
            <a:ext cx="1800225" cy="644525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033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933825"/>
            <a:ext cx="1366838" cy="63500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0334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6962" y="4725988"/>
            <a:ext cx="1873250" cy="7731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0335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488" y="5734050"/>
            <a:ext cx="1655762" cy="727075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033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9987" y="5734050"/>
            <a:ext cx="1800225" cy="701675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0337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55731"/>
            <a:ext cx="1655763" cy="69850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03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1433045"/>
              </p:ext>
            </p:extLst>
          </p:nvPr>
        </p:nvGraphicFramePr>
        <p:xfrm>
          <a:off x="2555776" y="3949898"/>
          <a:ext cx="1296987" cy="633413"/>
        </p:xfrm>
        <a:graphic>
          <a:graphicData uri="http://schemas.openxmlformats.org/presentationml/2006/ole">
            <p:oleObj spid="_x0000_s206925" name="公式" r:id="rId11" imgW="787400" imgH="419100" progId="Equation.3">
              <p:embed/>
            </p:oleObj>
          </a:graphicData>
        </a:graphic>
      </p:graphicFrame>
      <p:grpSp>
        <p:nvGrpSpPr>
          <p:cNvPr id="440342" name="Group 22"/>
          <p:cNvGrpSpPr>
            <a:grpSpLocks/>
          </p:cNvGrpSpPr>
          <p:nvPr/>
        </p:nvGrpSpPr>
        <p:grpSpPr bwMode="auto">
          <a:xfrm>
            <a:off x="7083425" y="4799013"/>
            <a:ext cx="1423988" cy="647700"/>
            <a:chOff x="2836" y="1979"/>
            <a:chExt cx="897" cy="408"/>
          </a:xfrm>
        </p:grpSpPr>
        <p:pic>
          <p:nvPicPr>
            <p:cNvPr id="440339" name="Picture 1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" y="2031"/>
              <a:ext cx="128" cy="196"/>
            </a:xfrm>
            <a:prstGeom prst="rect">
              <a:avLst/>
            </a:prstGeom>
            <a:noFill/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41" name="Picture 2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1979"/>
              <a:ext cx="762" cy="408"/>
            </a:xfrm>
            <a:prstGeom prst="rect">
              <a:avLst/>
            </a:prstGeom>
            <a:noFill/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5703536"/>
              </p:ext>
            </p:extLst>
          </p:nvPr>
        </p:nvGraphicFramePr>
        <p:xfrm>
          <a:off x="2545265" y="4861075"/>
          <a:ext cx="1450671" cy="573349"/>
        </p:xfrm>
        <a:graphic>
          <a:graphicData uri="http://schemas.openxmlformats.org/presentationml/2006/ole">
            <p:oleObj spid="_x0000_s206926" name="Equation" r:id="rId14" imgW="901440" imgH="419040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6824630"/>
              </p:ext>
            </p:extLst>
          </p:nvPr>
        </p:nvGraphicFramePr>
        <p:xfrm>
          <a:off x="2555776" y="5730969"/>
          <a:ext cx="1080120" cy="632061"/>
        </p:xfrm>
        <a:graphic>
          <a:graphicData uri="http://schemas.openxmlformats.org/presentationml/2006/ole">
            <p:oleObj spid="_x0000_s206927" name="Equation" r:id="rId15" imgW="672840" imgH="3934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4925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4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4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2" grpId="0"/>
      <p:bldP spid="440323" grpId="0"/>
      <p:bldP spid="440324" grpId="0"/>
      <p:bldP spid="440325" grpId="0"/>
      <p:bldP spid="440326" grpId="0"/>
      <p:bldP spid="440327" grpId="0"/>
      <p:bldP spid="4403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10586" y="609600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第六节 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透镜  </a:t>
            </a:r>
            <a:r>
              <a:rPr kumimoji="1" lang="en-US" altLang="zh-CN" sz="2400" dirty="0" smtClean="0">
                <a:solidFill>
                  <a:schemeClr val="accent6"/>
                </a:solidFill>
              </a:rPr>
              <a:t>Lens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995" y="1382122"/>
            <a:ext cx="4572000" cy="18668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pt-BR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已知： </a:t>
            </a:r>
            <a:r>
              <a:rPr lang="pt-BR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2000" b="1" i="1" baseline="-250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 </a:t>
            </a:r>
            <a:r>
              <a:rPr lang="pt-BR" altLang="zh-CN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, </a:t>
            </a:r>
            <a:r>
              <a:rPr lang="pt-BR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2000" b="1" i="1" baseline="-250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pt-BR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pt-BR" altLang="zh-CN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pt-BR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d </a:t>
            </a:r>
            <a:r>
              <a:rPr lang="pt-BR" altLang="zh-CN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pt-BR" altLang="zh-CN" sz="2000" b="1" i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n </a:t>
            </a:r>
            <a:endParaRPr lang="pt-BR" altLang="zh-CN" sz="20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求：主平面位置，焦点位置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物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方主平面： 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以 </a:t>
            </a:r>
            <a:r>
              <a:rPr lang="en-US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O</a:t>
            </a:r>
            <a:r>
              <a:rPr lang="en-US" altLang="zh-CN" sz="2000" b="1" baseline="-250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起点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到 </a:t>
            </a:r>
            <a:r>
              <a:rPr lang="en-US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H</a:t>
            </a:r>
            <a:endParaRPr lang="en-US" altLang="zh-CN" sz="2000" b="1" i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像方主平面： 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以 </a:t>
            </a:r>
            <a:r>
              <a:rPr lang="en-US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O</a:t>
            </a:r>
            <a:r>
              <a:rPr lang="en-US" altLang="zh-CN" sz="2000" b="1" baseline="-250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起点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到 </a:t>
            </a:r>
            <a:r>
              <a:rPr lang="en-US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Hˊ</a:t>
            </a:r>
            <a:endParaRPr lang="zh-CN" altLang="en-US" sz="2000" b="1" i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7" name="Picture 12" descr="2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8573" y="3398477"/>
            <a:ext cx="6950075" cy="30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4247964" y="3650505"/>
            <a:ext cx="0" cy="223224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68044" y="3650505"/>
            <a:ext cx="0" cy="223224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55676" y="3650505"/>
            <a:ext cx="0" cy="2232248"/>
          </a:xfrm>
          <a:prstGeom prst="line">
            <a:avLst/>
          </a:prstGeom>
          <a:ln w="12700">
            <a:solidFill>
              <a:srgbClr val="14A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380312" y="3650505"/>
            <a:ext cx="0" cy="2232248"/>
          </a:xfrm>
          <a:prstGeom prst="line">
            <a:avLst/>
          </a:prstGeom>
          <a:ln w="12700">
            <a:solidFill>
              <a:srgbClr val="14A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7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9088" y="1468792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透镜</a:t>
            </a:r>
            <a:r>
              <a:rPr lang="en-US" altLang="zh-CN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两个折射球面的成像公式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03226" y="2097087"/>
            <a:ext cx="8353425" cy="758824"/>
            <a:chOff x="206" y="682"/>
            <a:chExt cx="5262" cy="478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011033771"/>
                </p:ext>
              </p:extLst>
            </p:nvPr>
          </p:nvGraphicFramePr>
          <p:xfrm>
            <a:off x="2289" y="707"/>
            <a:ext cx="1096" cy="453"/>
          </p:xfrm>
          <a:graphic>
            <a:graphicData uri="http://schemas.openxmlformats.org/presentationml/2006/ole">
              <p:oleObj spid="_x0000_s245847" name="Equation" r:id="rId3" imgW="914400" imgH="393700" progId="">
                <p:embed/>
              </p:oleObj>
            </a:graphicData>
          </a:graphic>
        </p:graphicFrame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06" y="682"/>
              <a:ext cx="52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★设透镜处在空气中</a:t>
              </a:r>
              <a:r>
                <a:rPr lang="zh-CN" altLang="en-US" sz="2000" b="1" dirty="0" smtClean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，</a:t>
              </a:r>
              <a:endPara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3671314" y="3221119"/>
            <a:ext cx="3961425" cy="1579668"/>
            <a:chOff x="1793" y="1715"/>
            <a:chExt cx="2935" cy="1150"/>
          </a:xfrm>
        </p:grpSpPr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583088700"/>
                </p:ext>
              </p:extLst>
            </p:nvPr>
          </p:nvGraphicFramePr>
          <p:xfrm>
            <a:off x="1793" y="1715"/>
            <a:ext cx="2483" cy="527"/>
          </p:xfrm>
          <a:graphic>
            <a:graphicData uri="http://schemas.openxmlformats.org/presentationml/2006/ole">
              <p:oleObj spid="_x0000_s245848" name="Equation" r:id="rId4" imgW="1536480" imgH="393480" progId="">
                <p:embed/>
              </p:oleObj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37127255"/>
                </p:ext>
              </p:extLst>
            </p:nvPr>
          </p:nvGraphicFramePr>
          <p:xfrm>
            <a:off x="1797" y="2338"/>
            <a:ext cx="2931" cy="527"/>
          </p:xfrm>
          <a:graphic>
            <a:graphicData uri="http://schemas.openxmlformats.org/presentationml/2006/ole">
              <p:oleObj spid="_x0000_s245849" name="Equation" r:id="rId5" imgW="1612800" imgH="393480" progId="">
                <p:embed/>
              </p:oleObj>
            </a:graphicData>
          </a:graphic>
        </p:graphicFrame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04825" y="3182938"/>
            <a:ext cx="367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★第一个折射面的焦距</a:t>
            </a:r>
          </a:p>
        </p:txBody>
      </p: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3635794" y="4976712"/>
            <a:ext cx="1628066" cy="1652494"/>
            <a:chOff x="2755" y="1680"/>
            <a:chExt cx="1149" cy="1106"/>
          </a:xfrm>
        </p:grpSpPr>
        <p:graphicFrame>
          <p:nvGraphicFramePr>
            <p:cNvPr id="1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319498349"/>
                </p:ext>
              </p:extLst>
            </p:nvPr>
          </p:nvGraphicFramePr>
          <p:xfrm>
            <a:off x="2755" y="1680"/>
            <a:ext cx="1108" cy="527"/>
          </p:xfrm>
          <a:graphic>
            <a:graphicData uri="http://schemas.openxmlformats.org/presentationml/2006/ole">
              <p:oleObj spid="_x0000_s245850" name="Equation" r:id="rId6" imgW="622030" imgH="393529" progId="">
                <p:embed/>
              </p:oleObj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849614374"/>
                </p:ext>
              </p:extLst>
            </p:nvPr>
          </p:nvGraphicFramePr>
          <p:xfrm>
            <a:off x="2755" y="2259"/>
            <a:ext cx="1149" cy="527"/>
          </p:xfrm>
          <a:graphic>
            <a:graphicData uri="http://schemas.openxmlformats.org/presentationml/2006/ole">
              <p:oleObj spid="_x0000_s245851" name="Equation" r:id="rId7" imgW="723586" imgH="393529" progId="">
                <p:embed/>
              </p:oleObj>
            </a:graphicData>
          </a:graphic>
        </p:graphicFrame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71500" y="4905164"/>
            <a:ext cx="367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★第二个折射面的焦距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298129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2000" b="1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710586" y="609600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第六节 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透镜  </a:t>
            </a:r>
            <a:r>
              <a:rPr kumimoji="1" lang="en-US" altLang="zh-CN" sz="2400" dirty="0" smtClean="0">
                <a:solidFill>
                  <a:schemeClr val="accent6"/>
                </a:solidFill>
              </a:rPr>
              <a:t>Lens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76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9088" y="1468792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透镜</a:t>
            </a:r>
            <a:r>
              <a:rPr lang="en-US" altLang="zh-CN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两个折射球面的成像公式</a:t>
            </a:r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71500" y="2205881"/>
            <a:ext cx="4327525" cy="476250"/>
            <a:chOff x="385" y="2886"/>
            <a:chExt cx="2726" cy="300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96238947"/>
                </p:ext>
              </p:extLst>
            </p:nvPr>
          </p:nvGraphicFramePr>
          <p:xfrm>
            <a:off x="2020" y="2886"/>
            <a:ext cx="1091" cy="300"/>
          </p:xfrm>
          <a:graphic>
            <a:graphicData uri="http://schemas.openxmlformats.org/presentationml/2006/ole">
              <p:oleObj spid="_x0000_s246887" name="Equation" r:id="rId3" imgW="901309" imgH="228501" progId="">
                <p:embed/>
              </p:oleObj>
            </a:graphicData>
          </a:graphic>
        </p:graphicFrame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85" y="2886"/>
              <a:ext cx="2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★透镜的光学间隔</a:t>
              </a:r>
            </a:p>
          </p:txBody>
        </p:sp>
      </p:grp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710586" y="609600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第六节 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透镜  </a:t>
            </a:r>
            <a:r>
              <a:rPr kumimoji="1" lang="en-US" altLang="zh-CN" sz="2400" dirty="0" smtClean="0">
                <a:solidFill>
                  <a:schemeClr val="accent6"/>
                </a:solidFill>
              </a:rPr>
              <a:t>Lens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36512" y="445814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2000" b="1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506412" y="3119909"/>
            <a:ext cx="4765675" cy="863600"/>
            <a:chOff x="340" y="3430"/>
            <a:chExt cx="3002" cy="544"/>
          </a:xfrm>
        </p:grpSpPr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340" y="3566"/>
              <a:ext cx="2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FF3300"/>
                  </a:solidFill>
                  <a:latin typeface="幼圆" pitchFamily="49" charset="-122"/>
                  <a:ea typeface="幼圆" pitchFamily="49" charset="-122"/>
                </a:rPr>
                <a:t>★</a:t>
              </a: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透镜的</a:t>
              </a:r>
              <a:r>
                <a:rPr lang="zh-CN" altLang="en-US" sz="2000" b="1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焦距公式</a:t>
              </a:r>
            </a:p>
          </p:txBody>
        </p:sp>
        <p:graphicFrame>
          <p:nvGraphicFramePr>
            <p:cNvPr id="34" name="Object 20"/>
            <p:cNvGraphicFramePr>
              <a:graphicFrameLocks noChangeAspect="1"/>
            </p:cNvGraphicFramePr>
            <p:nvPr/>
          </p:nvGraphicFramePr>
          <p:xfrm>
            <a:off x="2064" y="3430"/>
            <a:ext cx="1278" cy="544"/>
          </p:xfrm>
          <a:graphic>
            <a:graphicData uri="http://schemas.openxmlformats.org/presentationml/2006/ole">
              <p:oleObj spid="_x0000_s246888" name="Equation" r:id="rId4" imgW="1104900" imgH="457200" progId="">
                <p:embed/>
              </p:oleObj>
            </a:graphicData>
          </a:graphic>
        </p:graphicFrame>
      </p:grpSp>
      <p:graphicFrame>
        <p:nvGraphicFramePr>
          <p:cNvPr id="35" name="Object 2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xmlns="" val="3059907849"/>
              </p:ext>
            </p:extLst>
          </p:nvPr>
        </p:nvGraphicFramePr>
        <p:xfrm>
          <a:off x="5394325" y="3191346"/>
          <a:ext cx="3513137" cy="858838"/>
        </p:xfrm>
        <a:graphic>
          <a:graphicData uri="http://schemas.openxmlformats.org/presentationml/2006/ole">
            <p:oleObj spid="_x0000_s246889" name="Equation" r:id="rId5" imgW="1765300" imgH="431800" progId="">
              <p:embed/>
            </p:oleObj>
          </a:graphicData>
        </a:graphic>
      </p:graphicFrame>
      <p:graphicFrame>
        <p:nvGraphicFramePr>
          <p:cNvPr id="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5291339"/>
              </p:ext>
            </p:extLst>
          </p:nvPr>
        </p:nvGraphicFramePr>
        <p:xfrm>
          <a:off x="3251200" y="4262909"/>
          <a:ext cx="4824412" cy="854075"/>
        </p:xfrm>
        <a:graphic>
          <a:graphicData uri="http://schemas.openxmlformats.org/presentationml/2006/ole">
            <p:oleObj spid="_x0000_s246890" name="Equation" r:id="rId6" imgW="2501900" imgH="495300" progId="">
              <p:embed/>
            </p:oleObj>
          </a:graphicData>
        </a:graphic>
      </p:graphicFrame>
      <p:grpSp>
        <p:nvGrpSpPr>
          <p:cNvPr id="37" name="Group 2"/>
          <p:cNvGrpSpPr>
            <a:grpSpLocks/>
          </p:cNvGrpSpPr>
          <p:nvPr/>
        </p:nvGrpSpPr>
        <p:grpSpPr bwMode="auto">
          <a:xfrm>
            <a:off x="608012" y="5439247"/>
            <a:ext cx="7385050" cy="773113"/>
            <a:chOff x="340" y="812"/>
            <a:chExt cx="4652" cy="487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340" y="812"/>
              <a:ext cx="2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★</a:t>
              </a: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透镜的</a:t>
              </a:r>
              <a:r>
                <a:rPr lang="zh-CN" altLang="en-US" sz="2000" b="1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光焦度</a:t>
              </a:r>
            </a:p>
          </p:txBody>
        </p:sp>
        <p:graphicFrame>
          <p:nvGraphicFramePr>
            <p:cNvPr id="3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95559228"/>
                </p:ext>
              </p:extLst>
            </p:nvPr>
          </p:nvGraphicFramePr>
          <p:xfrm>
            <a:off x="1998" y="829"/>
            <a:ext cx="2994" cy="470"/>
          </p:xfrm>
          <a:graphic>
            <a:graphicData uri="http://schemas.openxmlformats.org/presentationml/2006/ole">
              <p:oleObj spid="_x0000_s246891" name="Equation" r:id="rId7" imgW="2501640" imgH="44424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11832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9088" y="1468792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透镜</a:t>
            </a:r>
            <a:r>
              <a:rPr lang="en-US" altLang="zh-CN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两个折射球面的成像公式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10586" y="609600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第六节 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透镜  </a:t>
            </a:r>
            <a:r>
              <a:rPr kumimoji="1" lang="en-US" altLang="zh-CN" sz="2400" dirty="0" smtClean="0">
                <a:solidFill>
                  <a:schemeClr val="accent6"/>
                </a:solidFill>
              </a:rPr>
              <a:t>Lens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00063" y="2132856"/>
            <a:ext cx="7573962" cy="766762"/>
            <a:chOff x="340" y="1405"/>
            <a:chExt cx="4771" cy="483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954407479"/>
                </p:ext>
              </p:extLst>
            </p:nvPr>
          </p:nvGraphicFramePr>
          <p:xfrm>
            <a:off x="3599" y="1405"/>
            <a:ext cx="1512" cy="483"/>
          </p:xfrm>
          <a:graphic>
            <a:graphicData uri="http://schemas.openxmlformats.org/presentationml/2006/ole">
              <p:oleObj spid="_x0000_s249954" name="Equation" r:id="rId3" imgW="1282680" imgH="393480" progId="">
                <p:embed/>
              </p:oleObj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23299009"/>
                </p:ext>
              </p:extLst>
            </p:nvPr>
          </p:nvGraphicFramePr>
          <p:xfrm>
            <a:off x="2018" y="1405"/>
            <a:ext cx="1452" cy="483"/>
          </p:xfrm>
          <a:graphic>
            <a:graphicData uri="http://schemas.openxmlformats.org/presentationml/2006/ole">
              <p:oleObj spid="_x0000_s249955" name="Equation" r:id="rId4" imgW="1384200" imgH="393480" progId="">
                <p:embed/>
              </p:oleObj>
            </a:graphicData>
          </a:graphic>
        </p:graphicFrame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0" y="1509"/>
              <a:ext cx="2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★</a:t>
              </a:r>
              <a:r>
                <a:rPr lang="zh-CN" altLang="en-US" sz="2000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透镜的</a:t>
              </a:r>
              <a:r>
                <a:rPr lang="zh-CN" altLang="en-US" sz="2000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焦点</a:t>
              </a:r>
              <a:r>
                <a:rPr lang="zh-CN" altLang="en-US" sz="2000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位置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539750" y="3128801"/>
            <a:ext cx="7620000" cy="841375"/>
            <a:chOff x="340" y="2038"/>
            <a:chExt cx="4800" cy="530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69169756"/>
                </p:ext>
              </p:extLst>
            </p:nvPr>
          </p:nvGraphicFramePr>
          <p:xfrm>
            <a:off x="3615" y="2047"/>
            <a:ext cx="1525" cy="521"/>
          </p:xfrm>
          <a:graphic>
            <a:graphicData uri="http://schemas.openxmlformats.org/presentationml/2006/ole">
              <p:oleObj spid="_x0000_s249956" name="Equation" r:id="rId5" imgW="1091880" imgH="393480" progId="">
                <p:embed/>
              </p:oleObj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83328001"/>
                </p:ext>
              </p:extLst>
            </p:nvPr>
          </p:nvGraphicFramePr>
          <p:xfrm>
            <a:off x="2018" y="2038"/>
            <a:ext cx="1451" cy="509"/>
          </p:xfrm>
          <a:graphic>
            <a:graphicData uri="http://schemas.openxmlformats.org/presentationml/2006/ole">
              <p:oleObj spid="_x0000_s249957" name="Equation" r:id="rId6" imgW="1117440" imgH="393480" progId="">
                <p:embed/>
              </p:oleObj>
            </a:graphicData>
          </a:graphic>
        </p:graphicFrame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40" y="2113"/>
              <a:ext cx="2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★</a:t>
              </a:r>
              <a:r>
                <a:rPr lang="zh-CN" altLang="en-US" sz="2000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透镜的</a:t>
              </a:r>
              <a:r>
                <a:rPr lang="zh-CN" altLang="en-US" sz="2000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主点</a:t>
              </a:r>
              <a:r>
                <a:rPr lang="zh-CN" altLang="en-US" sz="2000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位置</a:t>
              </a:r>
            </a:p>
          </p:txBody>
        </p:sp>
      </p:grp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5843654"/>
              </p:ext>
            </p:extLst>
          </p:nvPr>
        </p:nvGraphicFramePr>
        <p:xfrm>
          <a:off x="4502150" y="5033801"/>
          <a:ext cx="3095625" cy="879475"/>
        </p:xfrm>
        <a:graphic>
          <a:graphicData uri="http://schemas.openxmlformats.org/presentationml/2006/ole">
            <p:oleObj spid="_x0000_s249958" name="Equation" r:id="rId7" imgW="1459866" imgH="431613" progId="">
              <p:embed/>
            </p:oleObj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6242678"/>
              </p:ext>
            </p:extLst>
          </p:nvPr>
        </p:nvGraphicFramePr>
        <p:xfrm>
          <a:off x="4502150" y="4170201"/>
          <a:ext cx="3095625" cy="839787"/>
        </p:xfrm>
        <a:graphic>
          <a:graphicData uri="http://schemas.openxmlformats.org/presentationml/2006/ole">
            <p:oleObj spid="_x0000_s249959" name="Equation" r:id="rId8" imgW="1459866" imgH="431613" progId="">
              <p:embed/>
            </p:oleObj>
          </a:graphicData>
        </a:graphic>
      </p:graphicFrame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39750" y="4663913"/>
            <a:ext cx="5256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★</a:t>
            </a:r>
            <a:r>
              <a:rPr lang="zh-CN" altLang="en-US" sz="20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透镜</a:t>
            </a:r>
            <a:r>
              <a:rPr lang="zh-CN" altLang="en-US" sz="2000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主点</a:t>
            </a:r>
            <a:r>
              <a:rPr lang="zh-CN" altLang="en-US" sz="20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位置的另一种表达式</a:t>
            </a:r>
          </a:p>
        </p:txBody>
      </p:sp>
      <p:sp>
        <p:nvSpPr>
          <p:cNvPr id="18" name="AutoShape 18"/>
          <p:cNvSpPr>
            <a:spLocks/>
          </p:cNvSpPr>
          <p:nvPr/>
        </p:nvSpPr>
        <p:spPr bwMode="auto">
          <a:xfrm>
            <a:off x="4286250" y="4241638"/>
            <a:ext cx="73025" cy="1368425"/>
          </a:xfrm>
          <a:prstGeom prst="leftBrace">
            <a:avLst>
              <a:gd name="adj1" fmla="val 156159"/>
              <a:gd name="adj2" fmla="val 50000"/>
            </a:avLst>
          </a:prstGeom>
          <a:noFill/>
          <a:ln w="254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766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9088" y="1376772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利用线段的加减</a:t>
            </a:r>
            <a:endParaRPr lang="zh-CN" altLang="en-US" sz="2000" b="1" dirty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10586" y="609600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第六节 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透镜  </a:t>
            </a:r>
            <a:r>
              <a:rPr kumimoji="1" lang="en-US" altLang="zh-CN" sz="2400" dirty="0" smtClean="0">
                <a:solidFill>
                  <a:schemeClr val="accent6"/>
                </a:solidFill>
              </a:rPr>
              <a:t>Lens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pic>
        <p:nvPicPr>
          <p:cNvPr id="19" name="Picture 3" descr="2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9336" y="1389878"/>
            <a:ext cx="60198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4781808"/>
              </p:ext>
            </p:extLst>
          </p:nvPr>
        </p:nvGraphicFramePr>
        <p:xfrm>
          <a:off x="710586" y="5301208"/>
          <a:ext cx="5405438" cy="428625"/>
        </p:xfrm>
        <a:graphic>
          <a:graphicData uri="http://schemas.openxmlformats.org/presentationml/2006/ole">
            <p:oleObj spid="_x0000_s247864" name="Equation" r:id="rId4" imgW="2882900" imgH="228600" progId="Equation.3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5460907"/>
              </p:ext>
            </p:extLst>
          </p:nvPr>
        </p:nvGraphicFramePr>
        <p:xfrm>
          <a:off x="710586" y="5985284"/>
          <a:ext cx="4291013" cy="441325"/>
        </p:xfrm>
        <a:graphic>
          <a:graphicData uri="http://schemas.openxmlformats.org/presentationml/2006/ole">
            <p:oleObj spid="_x0000_s247865" name="Equation" r:id="rId5" imgW="2222500" imgH="228600" progId="Equation.3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1583954"/>
              </p:ext>
            </p:extLst>
          </p:nvPr>
        </p:nvGraphicFramePr>
        <p:xfrm>
          <a:off x="710586" y="4149080"/>
          <a:ext cx="7532688" cy="809625"/>
        </p:xfrm>
        <a:graphic>
          <a:graphicData uri="http://schemas.openxmlformats.org/presentationml/2006/ole">
            <p:oleObj spid="_x0000_s247866" name="Equation" r:id="rId6" imgW="3898900" imgH="419100" progId="Equation.3">
              <p:embed/>
            </p:oleObj>
          </a:graphicData>
        </a:graphic>
      </p:graphicFrame>
      <p:sp>
        <p:nvSpPr>
          <p:cNvPr id="23" name="AutoShape 18"/>
          <p:cNvSpPr>
            <a:spLocks/>
          </p:cNvSpPr>
          <p:nvPr/>
        </p:nvSpPr>
        <p:spPr bwMode="auto">
          <a:xfrm>
            <a:off x="503548" y="5488817"/>
            <a:ext cx="73025" cy="1000524"/>
          </a:xfrm>
          <a:prstGeom prst="leftBrace">
            <a:avLst>
              <a:gd name="adj1" fmla="val 156159"/>
              <a:gd name="adj2" fmla="val 50000"/>
            </a:avLst>
          </a:prstGeom>
          <a:noFill/>
          <a:ln w="254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1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9088" y="1376772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利用线段的加减</a:t>
            </a:r>
            <a:endParaRPr lang="zh-CN" altLang="en-US" sz="2000" b="1" dirty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10586" y="609600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第六节 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透镜  </a:t>
            </a:r>
            <a:r>
              <a:rPr kumimoji="1" lang="en-US" altLang="zh-CN" sz="2400" dirty="0" smtClean="0">
                <a:solidFill>
                  <a:schemeClr val="accent6"/>
                </a:solidFill>
              </a:rPr>
              <a:t>Lens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pic>
        <p:nvPicPr>
          <p:cNvPr id="19" name="Picture 3" descr="2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60198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461853"/>
              </p:ext>
            </p:extLst>
          </p:nvPr>
        </p:nvGraphicFramePr>
        <p:xfrm>
          <a:off x="1331640" y="5193196"/>
          <a:ext cx="6309686" cy="864960"/>
        </p:xfrm>
        <a:graphic>
          <a:graphicData uri="http://schemas.openxmlformats.org/presentationml/2006/ole">
            <p:oleObj spid="_x0000_s248852" name="Equation" r:id="rId4" imgW="31496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83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12518" y="710734"/>
            <a:ext cx="5955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kern="1200" dirty="0">
                <a:solidFill>
                  <a:srgbClr val="008000"/>
                </a:solidFill>
                <a:latin typeface="+mn-lt"/>
                <a:ea typeface="幼圆" pitchFamily="49" charset="-122"/>
              </a:rPr>
              <a:t>各种透镜的形状及他们的主平面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位置</a:t>
            </a:r>
            <a:endParaRPr lang="en-US" altLang="zh-CN" sz="2800" b="1" dirty="0"/>
          </a:p>
        </p:txBody>
      </p:sp>
      <p:pic>
        <p:nvPicPr>
          <p:cNvPr id="17" name="Picture 5" descr="2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532" y="2528900"/>
            <a:ext cx="8382000" cy="24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55576" y="5409220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教材第</a:t>
            </a:r>
            <a:r>
              <a:rPr lang="en-US" altLang="zh-CN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55 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页   表</a:t>
            </a:r>
            <a:r>
              <a:rPr lang="en-US" altLang="zh-CN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3.3 </a:t>
            </a:r>
            <a:endParaRPr lang="zh-CN" altLang="en-US" sz="20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31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 Box 1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84024" y="710734"/>
            <a:ext cx="2212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kern="1200" dirty="0">
                <a:solidFill>
                  <a:srgbClr val="008000"/>
                </a:solidFill>
                <a:latin typeface="+mn-lt"/>
                <a:ea typeface="幼圆" pitchFamily="49" charset="-122"/>
              </a:rPr>
              <a:t>薄透镜：</a:t>
            </a:r>
            <a:r>
              <a:rPr lang="en-US" altLang="zh-CN" sz="2800" b="1" dirty="0"/>
              <a:t>d=0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2353380"/>
              </p:ext>
            </p:extLst>
          </p:nvPr>
        </p:nvGraphicFramePr>
        <p:xfrm>
          <a:off x="899592" y="1484784"/>
          <a:ext cx="4248150" cy="746125"/>
        </p:xfrm>
        <a:graphic>
          <a:graphicData uri="http://schemas.openxmlformats.org/presentationml/2006/ole">
            <p:oleObj spid="_x0000_s251063" name="Equation" r:id="rId3" imgW="2501640" imgH="444240" progId="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3010131"/>
              </p:ext>
            </p:extLst>
          </p:nvPr>
        </p:nvGraphicFramePr>
        <p:xfrm>
          <a:off x="5688124" y="1484784"/>
          <a:ext cx="2608262" cy="703263"/>
        </p:xfrm>
        <a:graphic>
          <a:graphicData uri="http://schemas.openxmlformats.org/presentationml/2006/ole">
            <p:oleObj spid="_x0000_s251064" name="Equation" r:id="rId4" imgW="1536480" imgH="419040" progId="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541137"/>
              </p:ext>
            </p:extLst>
          </p:nvPr>
        </p:nvGraphicFramePr>
        <p:xfrm>
          <a:off x="791580" y="5625244"/>
          <a:ext cx="2400300" cy="766762"/>
        </p:xfrm>
        <a:graphic>
          <a:graphicData uri="http://schemas.openxmlformats.org/presentationml/2006/ole">
            <p:oleObj spid="_x0000_s251065" name="Equation" r:id="rId5" imgW="1282680" imgH="393480" progId="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7728970"/>
              </p:ext>
            </p:extLst>
          </p:nvPr>
        </p:nvGraphicFramePr>
        <p:xfrm>
          <a:off x="863588" y="4545124"/>
          <a:ext cx="2305050" cy="766762"/>
        </p:xfrm>
        <a:graphic>
          <a:graphicData uri="http://schemas.openxmlformats.org/presentationml/2006/ole">
            <p:oleObj spid="_x0000_s251066" name="Equation" r:id="rId6" imgW="1384200" imgH="393480" progId="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626077"/>
              </p:ext>
            </p:extLst>
          </p:nvPr>
        </p:nvGraphicFramePr>
        <p:xfrm>
          <a:off x="863588" y="3465004"/>
          <a:ext cx="2420938" cy="827088"/>
        </p:xfrm>
        <a:graphic>
          <a:graphicData uri="http://schemas.openxmlformats.org/presentationml/2006/ole">
            <p:oleObj spid="_x0000_s251067" name="Equation" r:id="rId7" imgW="1091880" imgH="393480" progId="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966917"/>
              </p:ext>
            </p:extLst>
          </p:nvPr>
        </p:nvGraphicFramePr>
        <p:xfrm>
          <a:off x="863588" y="2456892"/>
          <a:ext cx="2303463" cy="808038"/>
        </p:xfrm>
        <a:graphic>
          <a:graphicData uri="http://schemas.openxmlformats.org/presentationml/2006/ole">
            <p:oleObj spid="_x0000_s251068" name="Equation" r:id="rId8" imgW="1117440" imgH="393480" progId="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2434335"/>
              </p:ext>
            </p:extLst>
          </p:nvPr>
        </p:nvGraphicFramePr>
        <p:xfrm>
          <a:off x="5688124" y="2564904"/>
          <a:ext cx="838200" cy="468312"/>
        </p:xfrm>
        <a:graphic>
          <a:graphicData uri="http://schemas.openxmlformats.org/presentationml/2006/ole">
            <p:oleObj spid="_x0000_s251069" name="Equation" r:id="rId9" imgW="406080" imgH="228600" progId="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2602298"/>
              </p:ext>
            </p:extLst>
          </p:nvPr>
        </p:nvGraphicFramePr>
        <p:xfrm>
          <a:off x="5688124" y="3537012"/>
          <a:ext cx="900112" cy="481013"/>
        </p:xfrm>
        <a:graphic>
          <a:graphicData uri="http://schemas.openxmlformats.org/presentationml/2006/ole">
            <p:oleObj spid="_x0000_s251070" name="Equation" r:id="rId10" imgW="406080" imgH="228600" progId="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4525021"/>
              </p:ext>
            </p:extLst>
          </p:nvPr>
        </p:nvGraphicFramePr>
        <p:xfrm>
          <a:off x="5652120" y="4509120"/>
          <a:ext cx="909638" cy="446088"/>
        </p:xfrm>
        <a:graphic>
          <a:graphicData uri="http://schemas.openxmlformats.org/presentationml/2006/ole">
            <p:oleObj spid="_x0000_s251071" name="Equation" r:id="rId11" imgW="545760" imgH="228600" progId="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5768430"/>
              </p:ext>
            </p:extLst>
          </p:nvPr>
        </p:nvGraphicFramePr>
        <p:xfrm>
          <a:off x="5580112" y="5553236"/>
          <a:ext cx="855663" cy="446088"/>
        </p:xfrm>
        <a:graphic>
          <a:graphicData uri="http://schemas.openxmlformats.org/presentationml/2006/ole">
            <p:oleObj spid="_x0000_s251072" name="Equation" r:id="rId12" imgW="457200" imgH="2286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953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84024" y="710734"/>
            <a:ext cx="2212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kern="1200" dirty="0">
                <a:solidFill>
                  <a:srgbClr val="008000"/>
                </a:solidFill>
                <a:latin typeface="+mn-lt"/>
                <a:ea typeface="幼圆" pitchFamily="49" charset="-122"/>
              </a:rPr>
              <a:t>薄透镜：</a:t>
            </a:r>
            <a:r>
              <a:rPr lang="en-US" altLang="zh-CN" sz="2800" b="1" dirty="0"/>
              <a:t>d=0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91580" y="3392996"/>
            <a:ext cx="3924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753798" y="2312876"/>
            <a:ext cx="0" cy="2304256"/>
          </a:xfrm>
          <a:prstGeom prst="line">
            <a:avLst/>
          </a:prstGeom>
          <a:ln w="28575">
            <a:solidFill>
              <a:srgbClr val="0A00C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346028" y="3356992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H</a:t>
            </a:r>
            <a:endParaRPr kumimoji="1" lang="en-US" altLang="zh-CN" b="1" i="1" baseline="-25000" dirty="0">
              <a:latin typeface="+mn-lt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735796" y="3356992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Hˊ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403648" y="3392996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F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797261" y="3443155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Fˊ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59932" y="3356992"/>
            <a:ext cx="45719" cy="86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573953" y="3356992"/>
            <a:ext cx="45719" cy="86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4968044" y="3392996"/>
            <a:ext cx="3924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30262" y="2312876"/>
            <a:ext cx="0" cy="2304256"/>
          </a:xfrm>
          <a:prstGeom prst="line">
            <a:avLst/>
          </a:prstGeom>
          <a:ln w="28575">
            <a:solidFill>
              <a:srgbClr val="0A00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522492" y="3356992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H</a:t>
            </a:r>
            <a:endParaRPr kumimoji="1" lang="en-US" altLang="zh-CN" b="1" i="1" baseline="-25000" dirty="0">
              <a:latin typeface="+mn-lt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912260" y="3356992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Hˊ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920372" y="3443155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F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5586388" y="3392996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Fˊ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36396" y="3356992"/>
            <a:ext cx="45719" cy="86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750417" y="3356992"/>
            <a:ext cx="45719" cy="86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6818540" y="2231867"/>
            <a:ext cx="93720" cy="81009"/>
          </a:xfrm>
          <a:prstGeom prst="line">
            <a:avLst/>
          </a:prstGeom>
          <a:ln w="28575">
            <a:solidFill>
              <a:srgbClr val="0A00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6948264" y="2204864"/>
            <a:ext cx="93720" cy="111896"/>
          </a:xfrm>
          <a:prstGeom prst="line">
            <a:avLst/>
          </a:prstGeom>
          <a:ln w="28575">
            <a:solidFill>
              <a:srgbClr val="0A00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840252" y="4617132"/>
            <a:ext cx="93720" cy="111896"/>
          </a:xfrm>
          <a:prstGeom prst="line">
            <a:avLst/>
          </a:prstGeom>
          <a:ln w="28575">
            <a:solidFill>
              <a:srgbClr val="0A00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48264" y="4644135"/>
            <a:ext cx="93720" cy="81009"/>
          </a:xfrm>
          <a:prstGeom prst="line">
            <a:avLst/>
          </a:prstGeom>
          <a:ln w="28575">
            <a:solidFill>
              <a:srgbClr val="0A00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8830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  <p:bldP spid="22" grpId="0" autoUpdateAnimBg="0"/>
      <p:bldP spid="23" grpId="0" autoUpdateAnimBg="0"/>
      <p:bldP spid="28" grpId="0" autoUpdateAnimBg="0"/>
      <p:bldP spid="29" grpId="0" autoUpdateAnimBg="0"/>
      <p:bldP spid="30" grpId="0" autoUpdateAnimBg="0"/>
      <p:bldP spid="3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12676"/>
            <a:ext cx="2714625" cy="647700"/>
          </a:xfrm>
        </p:spPr>
        <p:txBody>
          <a:bodyPr/>
          <a:lstStyle/>
          <a:p>
            <a:pPr eaLnBrk="1" hangingPunct="1"/>
            <a:r>
              <a:rPr lang="zh-CN" altLang="en-US" sz="2800" kern="1200" dirty="0">
                <a:latin typeface="+mn-lt"/>
                <a:ea typeface="幼圆" pitchFamily="49" charset="-122"/>
              </a:rPr>
              <a:t>第二章 小结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6772"/>
            <a:ext cx="8208912" cy="48275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理想光学系统理论：</a:t>
            </a:r>
            <a:endParaRPr lang="zh-CN" altLang="en-US" sz="2000" b="1" dirty="0" smtClean="0">
              <a:solidFill>
                <a:srgbClr val="0000FF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000" b="1" u="sng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基本概念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理想光学系统、共轭、共线成像等。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000" b="1" u="sng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共轴理想光学系统成像性质</a:t>
            </a:r>
            <a:endParaRPr lang="zh-CN" altLang="en-US" sz="2000" b="1" u="sng" dirty="0" smtClean="0"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000" b="1" u="sng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基点与基面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焦点</a:t>
            </a:r>
            <a:r>
              <a:rPr lang="en-US" altLang="zh-CN" sz="2000" b="1" dirty="0" smtClean="0">
                <a:effectLst/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面、主点</a:t>
            </a:r>
            <a:r>
              <a:rPr lang="en-US" altLang="zh-CN" sz="2000" b="1" dirty="0" smtClean="0">
                <a:effectLst/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面、节点（包括物像两方）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endParaRPr lang="zh-CN" altLang="en-US" sz="2000" b="1" dirty="0" smtClean="0"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物像关系：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000" b="1" u="sng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图解法求像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典型光线、基点基面性质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000" b="1" u="sng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解析法及应用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牛顿公式、高斯公式。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endParaRPr lang="zh-CN" altLang="en-US" sz="2000" b="1" dirty="0" smtClean="0"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 理想光学系统的组合：</a:t>
            </a:r>
            <a:r>
              <a:rPr lang="en-US" altLang="zh-CN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）两光组组合的公式及计算 ；</a:t>
            </a:r>
            <a:endParaRPr lang="en-US" altLang="zh-CN" sz="2000" b="1" dirty="0" smtClean="0">
              <a:solidFill>
                <a:srgbClr val="0000FF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                        2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）多光组组合计算（正切计算法）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endParaRPr lang="zh-CN" altLang="en-US" sz="2000" b="1" dirty="0" smtClean="0"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典型光学系统：</a:t>
            </a: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了解基本的光路特点、成像特性等。</a:t>
            </a:r>
          </a:p>
        </p:txBody>
      </p:sp>
    </p:spTree>
    <p:extLst>
      <p:ext uri="{BB962C8B-B14F-4D97-AF65-F5344CB8AC3E}">
        <p14:creationId xmlns:p14="http://schemas.microsoft.com/office/powerpoint/2010/main" xmlns="" val="30691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Text Box 2"/>
          <p:cNvSpPr txBox="1">
            <a:spLocks noChangeArrowheads="1"/>
          </p:cNvSpPr>
          <p:nvPr/>
        </p:nvSpPr>
        <p:spPr bwMode="auto">
          <a:xfrm>
            <a:off x="971550" y="1844675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一、物像位置公式</a:t>
            </a:r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900113" y="3943908"/>
            <a:ext cx="504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二、放大率公式</a:t>
            </a:r>
          </a:p>
        </p:txBody>
      </p:sp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1619250" y="2565400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、牛顿公式</a:t>
            </a: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1619250" y="3284538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、高斯公式</a:t>
            </a:r>
          </a:p>
        </p:txBody>
      </p:sp>
      <p:pic>
        <p:nvPicPr>
          <p:cNvPr id="4669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492375"/>
            <a:ext cx="1584325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669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284538"/>
            <a:ext cx="1296987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6952" name="Text Box 8"/>
          <p:cNvSpPr txBox="1">
            <a:spLocks noChangeArrowheads="1"/>
          </p:cNvSpPr>
          <p:nvPr/>
        </p:nvSpPr>
        <p:spPr bwMode="auto">
          <a:xfrm>
            <a:off x="1619250" y="5372100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、轴向放大率</a:t>
            </a:r>
          </a:p>
        </p:txBody>
      </p:sp>
      <p:sp>
        <p:nvSpPr>
          <p:cNvPr id="466953" name="Text Box 9"/>
          <p:cNvSpPr txBox="1">
            <a:spLocks noChangeArrowheads="1"/>
          </p:cNvSpPr>
          <p:nvPr/>
        </p:nvSpPr>
        <p:spPr bwMode="auto">
          <a:xfrm>
            <a:off x="1619250" y="4581525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、垂轴放大率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1655676" y="6129300"/>
            <a:ext cx="5040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、角放大率</a:t>
            </a:r>
            <a:r>
              <a:rPr lang="zh-CN" altLang="en-US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：      公式</a:t>
            </a:r>
            <a:r>
              <a:rPr lang="zh-CN" altLang="en-US" sz="24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形式不变</a:t>
            </a:r>
          </a:p>
        </p:txBody>
      </p:sp>
      <p:pic>
        <p:nvPicPr>
          <p:cNvPr id="46695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437063"/>
            <a:ext cx="1150937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669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373688"/>
            <a:ext cx="1728787" cy="64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66966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70626"/>
            <a:ext cx="1476660" cy="570018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6967" name="AutoShape 23"/>
          <p:cNvSpPr>
            <a:spLocks noChangeArrowheads="1"/>
          </p:cNvSpPr>
          <p:nvPr/>
        </p:nvSpPr>
        <p:spPr bwMode="auto">
          <a:xfrm>
            <a:off x="3924300" y="836613"/>
            <a:ext cx="576263" cy="1008062"/>
          </a:xfrm>
          <a:prstGeom prst="curvedLeftArrow">
            <a:avLst>
              <a:gd name="adj1" fmla="val 34986"/>
              <a:gd name="adj2" fmla="val 69972"/>
              <a:gd name="adj3" fmla="val 33333"/>
            </a:avLst>
          </a:prstGeom>
          <a:solidFill>
            <a:schemeClr val="accent1"/>
          </a:solidFill>
          <a:ln w="4127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246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6" grpId="0"/>
      <p:bldP spid="466947" grpId="0"/>
      <p:bldP spid="466948" grpId="0"/>
      <p:bldP spid="466949" grpId="0"/>
      <p:bldP spid="466952" grpId="0"/>
      <p:bldP spid="466953" grpId="0"/>
      <p:bldP spid="466954" grpId="0"/>
      <p:bldP spid="46696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19572" y="1448780"/>
            <a:ext cx="77057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作业：</a:t>
            </a:r>
            <a:r>
              <a:rPr lang="en-US" altLang="zh-CN" sz="2400" b="1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P37 </a:t>
            </a:r>
            <a:r>
              <a:rPr lang="en-US" altLang="zh-CN" sz="2400" b="1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15,16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学习习题课课件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请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提前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预习“</a:t>
            </a: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3.1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节” 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026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64804"/>
            <a:ext cx="8229600" cy="47545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理想光学系统与共线成像理论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理想光学系统的基点和基面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理想光学系统的物像关系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理想光学系统的放大率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理想光学系统的组合</a:t>
            </a:r>
            <a:endParaRPr lang="en-US" altLang="zh-CN" sz="2400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 smtClean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透镜</a:t>
            </a:r>
            <a:endParaRPr lang="zh-CN" altLang="en-US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656692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17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700808"/>
            <a:ext cx="7793038" cy="576263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kern="120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+mn-cs"/>
              </a:rPr>
              <a:t>双光组组合</a:t>
            </a:r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公式小结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68313" y="2714625"/>
            <a:ext cx="8137525" cy="522288"/>
            <a:chOff x="295" y="829"/>
            <a:chExt cx="5126" cy="329"/>
          </a:xfrm>
        </p:grpSpPr>
        <p:graphicFrame>
          <p:nvGraphicFramePr>
            <p:cNvPr id="177160" name="Object 4"/>
            <p:cNvGraphicFramePr>
              <a:graphicFrameLocks noChangeAspect="1"/>
            </p:cNvGraphicFramePr>
            <p:nvPr/>
          </p:nvGraphicFramePr>
          <p:xfrm>
            <a:off x="2520" y="829"/>
            <a:ext cx="1451" cy="329"/>
          </p:xfrm>
          <a:graphic>
            <a:graphicData uri="http://schemas.openxmlformats.org/presentationml/2006/ole">
              <p:oleObj spid="_x0000_s187632" name="Equation" r:id="rId3" imgW="990600" imgH="228600" progId="">
                <p:embed/>
              </p:oleObj>
            </a:graphicData>
          </a:graphic>
        </p:graphicFrame>
        <p:sp>
          <p:nvSpPr>
            <p:cNvPr id="177172" name="Rectangle 5"/>
            <p:cNvSpPr>
              <a:spLocks noChangeArrowheads="1"/>
            </p:cNvSpPr>
            <p:nvPr/>
          </p:nvSpPr>
          <p:spPr bwMode="auto">
            <a:xfrm>
              <a:off x="295" y="874"/>
              <a:ext cx="51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1</a:t>
              </a:r>
              <a:r>
                <a:rPr lang="zh-CN" altLang="en-US" sz="2000" b="1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、各光组间相对位置的表示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843213" y="4035425"/>
            <a:ext cx="1512887" cy="1873250"/>
            <a:chOff x="1791" y="1570"/>
            <a:chExt cx="953" cy="1180"/>
          </a:xfrm>
        </p:grpSpPr>
        <p:graphicFrame>
          <p:nvGraphicFramePr>
            <p:cNvPr id="177158" name="Object 13"/>
            <p:cNvGraphicFramePr>
              <a:graphicFrameLocks noChangeAspect="1"/>
            </p:cNvGraphicFramePr>
            <p:nvPr/>
          </p:nvGraphicFramePr>
          <p:xfrm>
            <a:off x="1791" y="1570"/>
            <a:ext cx="953" cy="567"/>
          </p:xfrm>
          <a:graphic>
            <a:graphicData uri="http://schemas.openxmlformats.org/presentationml/2006/ole">
              <p:oleObj spid="_x0000_s187633" name="Equation" r:id="rId4" imgW="748975" imgH="393529" progId="">
                <p:embed/>
              </p:oleObj>
            </a:graphicData>
          </a:graphic>
        </p:graphicFrame>
        <p:graphicFrame>
          <p:nvGraphicFramePr>
            <p:cNvPr id="177159" name="Object 17"/>
            <p:cNvGraphicFramePr>
              <a:graphicFrameLocks noChangeAspect="1"/>
            </p:cNvGraphicFramePr>
            <p:nvPr/>
          </p:nvGraphicFramePr>
          <p:xfrm>
            <a:off x="1791" y="2204"/>
            <a:ext cx="952" cy="546"/>
          </p:xfrm>
          <a:graphic>
            <a:graphicData uri="http://schemas.openxmlformats.org/presentationml/2006/ole">
              <p:oleObj spid="_x0000_s187634" name="Equation" r:id="rId5" imgW="622030" imgH="393529" progId="">
                <p:embed/>
              </p:oleObj>
            </a:graphicData>
          </a:graphic>
        </p:graphicFrame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804025" y="3963988"/>
            <a:ext cx="1728788" cy="1908175"/>
            <a:chOff x="4286" y="1545"/>
            <a:chExt cx="1089" cy="1202"/>
          </a:xfrm>
        </p:grpSpPr>
        <p:graphicFrame>
          <p:nvGraphicFramePr>
            <p:cNvPr id="177156" name="Object 21"/>
            <p:cNvGraphicFramePr>
              <a:graphicFrameLocks noChangeAspect="1"/>
            </p:cNvGraphicFramePr>
            <p:nvPr/>
          </p:nvGraphicFramePr>
          <p:xfrm>
            <a:off x="4286" y="1545"/>
            <a:ext cx="1089" cy="561"/>
          </p:xfrm>
          <a:graphic>
            <a:graphicData uri="http://schemas.openxmlformats.org/presentationml/2006/ole">
              <p:oleObj spid="_x0000_s187635" name="Equation" r:id="rId6" imgW="723586" imgH="393529" progId="">
                <p:embed/>
              </p:oleObj>
            </a:graphicData>
          </a:graphic>
        </p:graphicFrame>
        <p:graphicFrame>
          <p:nvGraphicFramePr>
            <p:cNvPr id="177157" name="Object 23"/>
            <p:cNvGraphicFramePr>
              <a:graphicFrameLocks noChangeAspect="1"/>
            </p:cNvGraphicFramePr>
            <p:nvPr/>
          </p:nvGraphicFramePr>
          <p:xfrm>
            <a:off x="4286" y="2205"/>
            <a:ext cx="1089" cy="542"/>
          </p:xfrm>
          <a:graphic>
            <a:graphicData uri="http://schemas.openxmlformats.org/presentationml/2006/ole">
              <p:oleObj spid="_x0000_s187636" name="Equation" r:id="rId7" imgW="583947" imgH="393529" progId="">
                <p:embed/>
              </p:oleObj>
            </a:graphicData>
          </a:graphic>
        </p:graphicFrame>
      </p:grpSp>
      <p:sp>
        <p:nvSpPr>
          <p:cNvPr id="403481" name="Rectangle 25"/>
          <p:cNvSpPr>
            <a:spLocks noChangeArrowheads="1"/>
          </p:cNvSpPr>
          <p:nvPr/>
        </p:nvSpPr>
        <p:spPr bwMode="auto">
          <a:xfrm>
            <a:off x="538163" y="3532188"/>
            <a:ext cx="813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、两光组组合的参数计算：</a:t>
            </a:r>
            <a:endParaRPr lang="en-US" altLang="zh-CN" sz="2000" b="1">
              <a:solidFill>
                <a:srgbClr val="FF0066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4714875" y="4032250"/>
            <a:ext cx="1801813" cy="1860550"/>
            <a:chOff x="2970" y="1568"/>
            <a:chExt cx="1135" cy="1172"/>
          </a:xfrm>
        </p:grpSpPr>
        <p:graphicFrame>
          <p:nvGraphicFramePr>
            <p:cNvPr id="177154" name="Object 26"/>
            <p:cNvGraphicFramePr>
              <a:graphicFrameLocks noChangeAspect="1"/>
            </p:cNvGraphicFramePr>
            <p:nvPr/>
          </p:nvGraphicFramePr>
          <p:xfrm>
            <a:off x="2970" y="2204"/>
            <a:ext cx="1135" cy="536"/>
          </p:xfrm>
          <a:graphic>
            <a:graphicData uri="http://schemas.openxmlformats.org/presentationml/2006/ole">
              <p:oleObj spid="_x0000_s187637" name="Equation" r:id="rId8" imgW="901309" imgH="431613" progId="">
                <p:embed/>
              </p:oleObj>
            </a:graphicData>
          </a:graphic>
        </p:graphicFrame>
        <p:graphicFrame>
          <p:nvGraphicFramePr>
            <p:cNvPr id="177155" name="Object 27"/>
            <p:cNvGraphicFramePr>
              <a:graphicFrameLocks noChangeAspect="1"/>
            </p:cNvGraphicFramePr>
            <p:nvPr/>
          </p:nvGraphicFramePr>
          <p:xfrm>
            <a:off x="2970" y="1568"/>
            <a:ext cx="1135" cy="563"/>
          </p:xfrm>
          <a:graphic>
            <a:graphicData uri="http://schemas.openxmlformats.org/presentationml/2006/ole">
              <p:oleObj spid="_x0000_s187638" name="Equation" r:id="rId9" imgW="876300" imgH="431800" progId="">
                <p:embed/>
              </p:oleObj>
            </a:graphicData>
          </a:graphic>
        </p:graphicFrame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11188" y="4389438"/>
            <a:ext cx="6481762" cy="1260475"/>
            <a:chOff x="385" y="1752"/>
            <a:chExt cx="4083" cy="794"/>
          </a:xfrm>
        </p:grpSpPr>
        <p:sp>
          <p:nvSpPr>
            <p:cNvPr id="177170" name="Rectangle 15"/>
            <p:cNvSpPr>
              <a:spLocks noChangeArrowheads="1"/>
            </p:cNvSpPr>
            <p:nvPr/>
          </p:nvSpPr>
          <p:spPr bwMode="auto">
            <a:xfrm>
              <a:off x="385" y="1752"/>
              <a:ext cx="34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Aft>
                  <a:spcPct val="50000"/>
                </a:spcAft>
              </a:pP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 像方焦点：   </a:t>
              </a:r>
            </a:p>
          </p:txBody>
        </p:sp>
        <p:sp>
          <p:nvSpPr>
            <p:cNvPr id="177171" name="Rectangle 19"/>
            <p:cNvSpPr>
              <a:spLocks noChangeArrowheads="1"/>
            </p:cNvSpPr>
            <p:nvPr/>
          </p:nvSpPr>
          <p:spPr bwMode="auto">
            <a:xfrm>
              <a:off x="385" y="2294"/>
              <a:ext cx="40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Aft>
                  <a:spcPct val="50000"/>
                </a:spcAft>
              </a:pPr>
              <a:r>
                <a:rPr lang="zh-CN" altLang="en-US" sz="2000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 物方焦点：</a:t>
              </a:r>
            </a:p>
          </p:txBody>
        </p:sp>
      </p:grpSp>
      <p:sp>
        <p:nvSpPr>
          <p:cNvPr id="403502" name="Rectangle 46"/>
          <p:cNvSpPr>
            <a:spLocks noChangeArrowheads="1"/>
          </p:cNvSpPr>
          <p:nvPr/>
        </p:nvSpPr>
        <p:spPr bwMode="auto">
          <a:xfrm>
            <a:off x="6804025" y="3963988"/>
            <a:ext cx="1728788" cy="1871662"/>
          </a:xfrm>
          <a:prstGeom prst="rect">
            <a:avLst/>
          </a:prstGeom>
          <a:noFill/>
          <a:ln w="2540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03506" name="Rectangle 50"/>
          <p:cNvSpPr>
            <a:spLocks noChangeArrowheads="1"/>
          </p:cNvSpPr>
          <p:nvPr/>
        </p:nvSpPr>
        <p:spPr bwMode="auto">
          <a:xfrm>
            <a:off x="4716463" y="4035425"/>
            <a:ext cx="1800225" cy="1873250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745162" y="73485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7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81" grpId="0"/>
      <p:bldP spid="403502" grpId="0" animBg="1"/>
      <p:bldP spid="4035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571750" y="3359150"/>
            <a:ext cx="5938839" cy="863600"/>
            <a:chOff x="1796" y="2783"/>
            <a:chExt cx="3741" cy="544"/>
          </a:xfrm>
        </p:grpSpPr>
        <p:grpSp>
          <p:nvGrpSpPr>
            <p:cNvPr id="178190" name="Group 31"/>
            <p:cNvGrpSpPr>
              <a:grpSpLocks/>
            </p:cNvGrpSpPr>
            <p:nvPr/>
          </p:nvGrpSpPr>
          <p:grpSpPr bwMode="auto">
            <a:xfrm>
              <a:off x="4292" y="2783"/>
              <a:ext cx="1245" cy="544"/>
              <a:chOff x="4159" y="1753"/>
              <a:chExt cx="1336" cy="589"/>
            </a:xfrm>
          </p:grpSpPr>
          <p:graphicFrame>
            <p:nvGraphicFramePr>
              <p:cNvPr id="178181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717521403"/>
                  </p:ext>
                </p:extLst>
              </p:nvPr>
            </p:nvGraphicFramePr>
            <p:xfrm>
              <a:off x="4361" y="1753"/>
              <a:ext cx="1134" cy="589"/>
            </p:xfrm>
            <a:graphic>
              <a:graphicData uri="http://schemas.openxmlformats.org/presentationml/2006/ole">
                <p:oleObj spid="_x0000_s188554" name="Equation" r:id="rId3" imgW="622030" imgH="431613" progId="">
                  <p:embed/>
                </p:oleObj>
              </a:graphicData>
            </a:graphic>
          </p:graphicFrame>
          <p:sp>
            <p:nvSpPr>
              <p:cNvPr id="178191" name="AutoShape 33"/>
              <p:cNvSpPr>
                <a:spLocks noChangeArrowheads="1"/>
              </p:cNvSpPr>
              <p:nvPr/>
            </p:nvSpPr>
            <p:spPr bwMode="auto">
              <a:xfrm>
                <a:off x="4159" y="1889"/>
                <a:ext cx="136" cy="318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aphicFrame>
          <p:nvGraphicFramePr>
            <p:cNvPr id="17818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794223785"/>
                </p:ext>
              </p:extLst>
            </p:nvPr>
          </p:nvGraphicFramePr>
          <p:xfrm>
            <a:off x="1796" y="2901"/>
            <a:ext cx="2258" cy="375"/>
          </p:xfrm>
          <a:graphic>
            <a:graphicData uri="http://schemas.openxmlformats.org/presentationml/2006/ole">
              <p:oleObj spid="_x0000_s188555" name="Equation" r:id="rId4" imgW="1993900" imgH="254000" progId="">
                <p:embed/>
              </p:oleObj>
            </a:graphicData>
          </a:graphic>
        </p:graphicFrame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571750" y="4276725"/>
            <a:ext cx="5927725" cy="882650"/>
            <a:chOff x="1686" y="3373"/>
            <a:chExt cx="3734" cy="556"/>
          </a:xfrm>
        </p:grpSpPr>
        <p:grpSp>
          <p:nvGrpSpPr>
            <p:cNvPr id="178188" name="Group 28"/>
            <p:cNvGrpSpPr>
              <a:grpSpLocks/>
            </p:cNvGrpSpPr>
            <p:nvPr/>
          </p:nvGrpSpPr>
          <p:grpSpPr bwMode="auto">
            <a:xfrm>
              <a:off x="4195" y="3373"/>
              <a:ext cx="1225" cy="556"/>
              <a:chOff x="4059" y="2466"/>
              <a:chExt cx="1316" cy="647"/>
            </a:xfrm>
          </p:grpSpPr>
          <p:graphicFrame>
            <p:nvGraphicFramePr>
              <p:cNvPr id="178179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3925065297"/>
                  </p:ext>
                </p:extLst>
              </p:nvPr>
            </p:nvGraphicFramePr>
            <p:xfrm>
              <a:off x="4241" y="2466"/>
              <a:ext cx="1134" cy="647"/>
            </p:xfrm>
            <a:graphic>
              <a:graphicData uri="http://schemas.openxmlformats.org/presentationml/2006/ole">
                <p:oleObj spid="_x0000_s188556" name="Equation" r:id="rId5" imgW="736600" imgH="431800" progId="">
                  <p:embed/>
                </p:oleObj>
              </a:graphicData>
            </a:graphic>
          </p:graphicFrame>
          <p:sp>
            <p:nvSpPr>
              <p:cNvPr id="178189" name="AutoShape 30"/>
              <p:cNvSpPr>
                <a:spLocks noChangeArrowheads="1"/>
              </p:cNvSpPr>
              <p:nvPr/>
            </p:nvSpPr>
            <p:spPr bwMode="auto">
              <a:xfrm>
                <a:off x="4059" y="2693"/>
                <a:ext cx="136" cy="318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aphicFrame>
          <p:nvGraphicFramePr>
            <p:cNvPr id="17817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950206571"/>
                </p:ext>
              </p:extLst>
            </p:nvPr>
          </p:nvGraphicFramePr>
          <p:xfrm>
            <a:off x="1686" y="3463"/>
            <a:ext cx="2478" cy="394"/>
          </p:xfrm>
          <a:graphic>
            <a:graphicData uri="http://schemas.openxmlformats.org/presentationml/2006/ole">
              <p:oleObj spid="_x0000_s188557" name="Equation" r:id="rId6" imgW="2108200" imgH="292100" progId="">
                <p:embed/>
              </p:oleObj>
            </a:graphicData>
          </a:graphic>
        </p:graphicFrame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11188" y="3563938"/>
            <a:ext cx="6481762" cy="1250950"/>
            <a:chOff x="385" y="2928"/>
            <a:chExt cx="4083" cy="788"/>
          </a:xfrm>
        </p:grpSpPr>
        <p:sp>
          <p:nvSpPr>
            <p:cNvPr id="178186" name="Rectangle 36"/>
            <p:cNvSpPr>
              <a:spLocks noChangeArrowheads="1"/>
            </p:cNvSpPr>
            <p:nvPr/>
          </p:nvSpPr>
          <p:spPr bwMode="auto">
            <a:xfrm>
              <a:off x="403" y="3464"/>
              <a:ext cx="34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Aft>
                  <a:spcPct val="50000"/>
                </a:spcAft>
              </a:pPr>
              <a:r>
                <a:rPr lang="zh-CN" altLang="en-US" sz="2000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 像方主点：   </a:t>
              </a:r>
            </a:p>
          </p:txBody>
        </p:sp>
        <p:sp>
          <p:nvSpPr>
            <p:cNvPr id="178187" name="Rectangle 37"/>
            <p:cNvSpPr>
              <a:spLocks noChangeArrowheads="1"/>
            </p:cNvSpPr>
            <p:nvPr/>
          </p:nvSpPr>
          <p:spPr bwMode="auto">
            <a:xfrm>
              <a:off x="385" y="2928"/>
              <a:ext cx="40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Aft>
                  <a:spcPct val="50000"/>
                </a:spcAft>
              </a:pP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 物方主点：</a:t>
              </a:r>
            </a:p>
          </p:txBody>
        </p:sp>
      </p:grp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745162" y="73485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23528" y="1916931"/>
            <a:ext cx="7793038" cy="576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kern="120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+mn-cs"/>
              </a:rPr>
              <a:t>双光组组合</a:t>
            </a:r>
            <a:r>
              <a:rPr lang="zh-CN" altLang="en-US" sz="2800" kern="120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公式小结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41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28700"/>
            <a:ext cx="7793038" cy="576263"/>
          </a:xfrm>
          <a:solidFill>
            <a:schemeClr val="accent3">
              <a:lumMod val="95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多光组组合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计算（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正切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计算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法）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120" y="1556791"/>
            <a:ext cx="60846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公式应用</a:t>
            </a:r>
            <a:endParaRPr lang="en-US" altLang="zh-CN" sz="2400" b="1" dirty="0" smtClean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1.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求组合系统的主平面，焦点位置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2.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求像平面的位置和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放大率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en-US" altLang="zh-CN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.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计算光学零件的通光口径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5452998"/>
              </p:ext>
            </p:extLst>
          </p:nvPr>
        </p:nvGraphicFramePr>
        <p:xfrm>
          <a:off x="1763688" y="3541950"/>
          <a:ext cx="1547812" cy="1060450"/>
        </p:xfrm>
        <a:graphic>
          <a:graphicData uri="http://schemas.openxmlformats.org/presentationml/2006/ole">
            <p:oleObj spid="_x0000_s244772" name="公式" r:id="rId3" imgW="634725" imgH="431613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911416"/>
              </p:ext>
            </p:extLst>
          </p:nvPr>
        </p:nvGraphicFramePr>
        <p:xfrm>
          <a:off x="4247964" y="3541950"/>
          <a:ext cx="2290763" cy="1060450"/>
        </p:xfrm>
        <a:graphic>
          <a:graphicData uri="http://schemas.openxmlformats.org/presentationml/2006/ole">
            <p:oleObj spid="_x0000_s244773" name="Equation" r:id="rId4" imgW="939600" imgH="4316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643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87" y="548680"/>
            <a:ext cx="8748713" cy="703262"/>
          </a:xfrm>
        </p:spPr>
        <p:txBody>
          <a:bodyPr/>
          <a:lstStyle/>
          <a:p>
            <a:pPr algn="l"/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2</a:t>
            </a:r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：远摄型光组</a:t>
            </a: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79233" y="1736812"/>
            <a:ext cx="5857875" cy="1071562"/>
            <a:chOff x="295" y="754"/>
            <a:chExt cx="3855" cy="723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5" y="754"/>
              <a:ext cx="3855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已知：         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求：                   </a:t>
              </a: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68196939"/>
                </p:ext>
              </p:extLst>
            </p:nvPr>
          </p:nvGraphicFramePr>
          <p:xfrm>
            <a:off x="851" y="827"/>
            <a:ext cx="3175" cy="333"/>
          </p:xfrm>
          <a:graphic>
            <a:graphicData uri="http://schemas.openxmlformats.org/presentationml/2006/ole">
              <p:oleObj spid="_x0000_s236678" name="Equation" r:id="rId3" imgW="2628900" imgH="266700" progId="">
                <p:embed/>
              </p:oleObj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835" y="1178"/>
            <a:ext cx="821" cy="299"/>
          </p:xfrm>
          <a:graphic>
            <a:graphicData uri="http://schemas.openxmlformats.org/presentationml/2006/ole">
              <p:oleObj spid="_x0000_s236679" name="Equation" r:id="rId4" imgW="761669" imgH="266584" progId="">
                <p:embed/>
              </p:oleObj>
            </a:graphicData>
          </a:graphic>
        </p:graphicFrame>
      </p:grpSp>
      <p:graphicFrame>
        <p:nvGraphicFramePr>
          <p:cNvPr id="9" name="Object 3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xmlns="" val="2841348877"/>
              </p:ext>
            </p:extLst>
          </p:nvPr>
        </p:nvGraphicFramePr>
        <p:xfrm>
          <a:off x="370769" y="6165304"/>
          <a:ext cx="5040313" cy="407988"/>
        </p:xfrm>
        <a:graphic>
          <a:graphicData uri="http://schemas.openxmlformats.org/presentationml/2006/ole">
            <p:oleObj spid="_x0000_s236680" name="Equation" r:id="rId5" imgW="2819400" imgH="228600" progId="">
              <p:embed/>
            </p:oleObj>
          </a:graphicData>
        </a:graphic>
      </p:graphicFrame>
      <p:grpSp>
        <p:nvGrpSpPr>
          <p:cNvPr id="10" name="组合 29"/>
          <p:cNvGrpSpPr>
            <a:grpSpLocks/>
          </p:cNvGrpSpPr>
          <p:nvPr/>
        </p:nvGrpSpPr>
        <p:grpSpPr bwMode="auto">
          <a:xfrm>
            <a:off x="1727684" y="2852936"/>
            <a:ext cx="5398009" cy="2952328"/>
            <a:chOff x="3598863" y="3143248"/>
            <a:chExt cx="5545137" cy="3132137"/>
          </a:xfrm>
        </p:grpSpPr>
        <p:pic>
          <p:nvPicPr>
            <p:cNvPr id="11" name="Picture 10" descr="2-2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863" y="3143248"/>
              <a:ext cx="5545137" cy="313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4067175" y="3870313"/>
              <a:ext cx="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5724525" y="4157650"/>
              <a:ext cx="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aphicFrame>
          <p:nvGraphicFramePr>
            <p:cNvPr id="14" name="Object 38"/>
            <p:cNvGraphicFramePr>
              <a:graphicFrameLocks noChangeAspect="1"/>
            </p:cNvGraphicFramePr>
            <p:nvPr/>
          </p:nvGraphicFramePr>
          <p:xfrm>
            <a:off x="4140200" y="4014775"/>
            <a:ext cx="290513" cy="444500"/>
          </p:xfrm>
          <a:graphic>
            <a:graphicData uri="http://schemas.openxmlformats.org/presentationml/2006/ole">
              <p:oleObj spid="_x0000_s236681" name="Equation" r:id="rId7" imgW="152334" imgH="228501" progId="">
                <p:embed/>
              </p:oleObj>
            </a:graphicData>
          </a:graphic>
        </p:graphicFrame>
        <p:graphicFrame>
          <p:nvGraphicFramePr>
            <p:cNvPr id="15" name="Object 40"/>
            <p:cNvGraphicFramePr>
              <a:graphicFrameLocks noChangeAspect="1"/>
            </p:cNvGraphicFramePr>
            <p:nvPr/>
          </p:nvGraphicFramePr>
          <p:xfrm>
            <a:off x="5421313" y="4157650"/>
            <a:ext cx="261937" cy="371475"/>
          </p:xfrm>
          <a:graphic>
            <a:graphicData uri="http://schemas.openxmlformats.org/presentationml/2006/ole">
              <p:oleObj spid="_x0000_s236682" name="Equation" r:id="rId8" imgW="165028" imgH="228501" progId="">
                <p:embed/>
              </p:oleObj>
            </a:graphicData>
          </a:graphic>
        </p:graphicFrame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3995738" y="5526075"/>
              <a:ext cx="1871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aphicFrame>
          <p:nvGraphicFramePr>
            <p:cNvPr id="17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82237153"/>
                </p:ext>
              </p:extLst>
            </p:nvPr>
          </p:nvGraphicFramePr>
          <p:xfrm>
            <a:off x="4815850" y="5167678"/>
            <a:ext cx="484338" cy="444625"/>
          </p:xfrm>
          <a:graphic>
            <a:graphicData uri="http://schemas.openxmlformats.org/presentationml/2006/ole">
              <p:oleObj spid="_x0000_s236683" name="Equation" r:id="rId9" imgW="253800" imgH="228600" progId="">
                <p:embed/>
              </p:oleObj>
            </a:graphicData>
          </a:graphic>
        </p:graphicFrame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70769" y="1321571"/>
            <a:ext cx="56044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薄光组：单个光组的物方主面和像方主面重合。</a:t>
            </a:r>
          </a:p>
        </p:txBody>
      </p:sp>
    </p:spTree>
    <p:extLst>
      <p:ext uri="{BB962C8B-B14F-4D97-AF65-F5344CB8AC3E}">
        <p14:creationId xmlns:p14="http://schemas.microsoft.com/office/powerpoint/2010/main" xmlns="" val="23806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710734"/>
            <a:ext cx="8748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3</a:t>
            </a:r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：反远距型光组</a:t>
            </a:r>
          </a:p>
        </p:txBody>
      </p:sp>
      <p:pic>
        <p:nvPicPr>
          <p:cNvPr id="6" name="Picture 6" descr="2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3937" y="2716213"/>
            <a:ext cx="774656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28"/>
          <p:cNvSpPr>
            <a:spLocks noChangeShapeType="1"/>
          </p:cNvSpPr>
          <p:nvPr/>
        </p:nvSpPr>
        <p:spPr bwMode="auto">
          <a:xfrm>
            <a:off x="1503102" y="34734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9129071"/>
              </p:ext>
            </p:extLst>
          </p:nvPr>
        </p:nvGraphicFramePr>
        <p:xfrm>
          <a:off x="1574540" y="3544888"/>
          <a:ext cx="290512" cy="444500"/>
        </p:xfrm>
        <a:graphic>
          <a:graphicData uri="http://schemas.openxmlformats.org/presentationml/2006/ole">
            <p:oleObj spid="_x0000_s237676" name="Equation" r:id="rId4" imgW="152334" imgH="228501" progId="">
              <p:embed/>
            </p:oleObj>
          </a:graphicData>
        </a:graphic>
      </p:graphicFrame>
      <p:graphicFrame>
        <p:nvGraphicFramePr>
          <p:cNvPr id="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387152"/>
              </p:ext>
            </p:extLst>
          </p:nvPr>
        </p:nvGraphicFramePr>
        <p:xfrm>
          <a:off x="3074727" y="3402013"/>
          <a:ext cx="312738" cy="444500"/>
        </p:xfrm>
        <a:graphic>
          <a:graphicData uri="http://schemas.openxmlformats.org/presentationml/2006/ole">
            <p:oleObj spid="_x0000_s237677" name="Equation" r:id="rId5" imgW="165028" imgH="228501" progId="">
              <p:embed/>
            </p:oleObj>
          </a:graphicData>
        </a:graphic>
      </p:graphicFrame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431540" y="1670050"/>
            <a:ext cx="8208962" cy="517525"/>
            <a:chOff x="431" y="743"/>
            <a:chExt cx="5171" cy="326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31" y="754"/>
              <a:ext cx="51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已知：                                    ，求：    。</a:t>
              </a:r>
            </a:p>
          </p:txBody>
        </p:sp>
        <p:graphicFrame>
          <p:nvGraphicFramePr>
            <p:cNvPr id="12" name="Object 3"/>
            <p:cNvGraphicFramePr>
              <a:graphicFrameLocks noChangeAspect="1"/>
            </p:cNvGraphicFramePr>
            <p:nvPr/>
          </p:nvGraphicFramePr>
          <p:xfrm>
            <a:off x="971" y="743"/>
            <a:ext cx="2858" cy="326"/>
          </p:xfrm>
          <a:graphic>
            <a:graphicData uri="http://schemas.openxmlformats.org/presentationml/2006/ole">
              <p:oleObj spid="_x0000_s237678" name="Equation" r:id="rId6" imgW="2387600" imgH="266700" progId="">
                <p:embed/>
              </p:oleObj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12524406"/>
                </p:ext>
              </p:extLst>
            </p:nvPr>
          </p:nvGraphicFramePr>
          <p:xfrm>
            <a:off x="4301" y="787"/>
            <a:ext cx="295" cy="225"/>
          </p:xfrm>
          <a:graphic>
            <a:graphicData uri="http://schemas.openxmlformats.org/presentationml/2006/ole">
              <p:oleObj spid="_x0000_s237679" name="Equation" r:id="rId7" imgW="190417" imgH="203112" progId="">
                <p:embed/>
              </p:oleObj>
            </a:graphicData>
          </a:graphic>
        </p:graphicFrame>
      </p:grpSp>
      <p:graphicFrame>
        <p:nvGraphicFramePr>
          <p:cNvPr id="14" name="对象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427173163"/>
              </p:ext>
            </p:extLst>
          </p:nvPr>
        </p:nvGraphicFramePr>
        <p:xfrm>
          <a:off x="883992" y="6129300"/>
          <a:ext cx="3313112" cy="425450"/>
        </p:xfrm>
        <a:graphic>
          <a:graphicData uri="http://schemas.openxmlformats.org/presentationml/2006/ole">
            <p:oleObj spid="_x0000_s237680" name="Equation" r:id="rId8" imgW="1384300" imgH="2286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4181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zh自制">
  <a:themeElements>
    <a:clrScheme name="huzh自制 1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FF9933"/>
      </a:accent1>
      <a:accent2>
        <a:srgbClr val="FF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5C"/>
      </a:accent6>
      <a:hlink>
        <a:srgbClr val="0000FF"/>
      </a:hlink>
      <a:folHlink>
        <a:srgbClr val="009999"/>
      </a:folHlink>
    </a:clrScheme>
    <a:fontScheme name="huzh自制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uzh自制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3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4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5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6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7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8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zh自制 9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0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FF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FF9933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005C"/>
        </a:accent6>
        <a:hlink>
          <a:srgbClr val="00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50822</TotalTime>
  <Words>750</Words>
  <Application>Microsoft Office PowerPoint</Application>
  <PresentationFormat>全屏显示(4:3)</PresentationFormat>
  <Paragraphs>179</Paragraphs>
  <Slides>30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幼圆</vt:lpstr>
      <vt:lpstr>Times New Roman</vt:lpstr>
      <vt:lpstr>楷体_GB2312</vt:lpstr>
      <vt:lpstr>Wingdings</vt:lpstr>
      <vt:lpstr>黑体</vt:lpstr>
      <vt:lpstr>华文行楷</vt:lpstr>
      <vt:lpstr>huzh自制</vt:lpstr>
      <vt:lpstr>公式</vt:lpstr>
      <vt:lpstr>Equation</vt:lpstr>
      <vt:lpstr>幻灯片 1</vt:lpstr>
      <vt:lpstr>幻灯片 2</vt:lpstr>
      <vt:lpstr>幻灯片 3</vt:lpstr>
      <vt:lpstr>目 录   Contents</vt:lpstr>
      <vt:lpstr>双光组组合公式小结</vt:lpstr>
      <vt:lpstr>幻灯片 6</vt:lpstr>
      <vt:lpstr>多光组组合计算（正切计算法）</vt:lpstr>
      <vt:lpstr>例2：远摄型光组</vt:lpstr>
      <vt:lpstr>例3：反远距型光组</vt:lpstr>
      <vt:lpstr>幻灯片 10</vt:lpstr>
      <vt:lpstr>例4：望远系统</vt:lpstr>
      <vt:lpstr>幻灯片 12</vt:lpstr>
      <vt:lpstr>应用： 扩束器原理</vt:lpstr>
      <vt:lpstr>幻灯片 14</vt:lpstr>
      <vt:lpstr>幻灯片 15</vt:lpstr>
      <vt:lpstr>幻灯片 16</vt:lpstr>
      <vt:lpstr>例5：显微镜系统 </vt:lpstr>
      <vt:lpstr>目 录   Contents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各种透镜的形状及他们的主平面位置</vt:lpstr>
      <vt:lpstr>薄透镜：d=0</vt:lpstr>
      <vt:lpstr>薄透镜：d=0</vt:lpstr>
      <vt:lpstr>第二章 小结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几何光学基本定律与成像概念</dc:title>
  <dc:creator>dell</dc:creator>
  <cp:lastModifiedBy>北航沙河</cp:lastModifiedBy>
  <cp:revision>1538</cp:revision>
  <cp:lastPrinted>2017-03-29T14:08:23Z</cp:lastPrinted>
  <dcterms:created xsi:type="dcterms:W3CDTF">2002-06-10T15:44:58Z</dcterms:created>
  <dcterms:modified xsi:type="dcterms:W3CDTF">2017-03-30T00:02:09Z</dcterms:modified>
</cp:coreProperties>
</file>