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11" r:id="rId18"/>
    <p:sldId id="257" r:id="rId19"/>
    <p:sldId id="258" r:id="rId20"/>
    <p:sldId id="259" r:id="rId21"/>
    <p:sldId id="261" r:id="rId22"/>
    <p:sldId id="312" r:id="rId23"/>
    <p:sldId id="262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87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CCECFF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17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17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1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64.wmf"/><Relationship Id="rId5" Type="http://schemas.openxmlformats.org/officeDocument/2006/relationships/image" Target="../media/image17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00.wmf"/><Relationship Id="rId4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00.wmf"/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18.wmf"/><Relationship Id="rId1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3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5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5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3F409-2626-43AF-92DB-0B81853405D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9D92-9A6D-4D0A-9755-C38B35B992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6D3C5-BC41-4386-BD60-D19358E8F5A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Question:   Your Market Survey Results :</a:t>
            </a:r>
          </a:p>
          <a:p>
            <a:pPr eaLnBrk="1" hangingPunct="1"/>
            <a:r>
              <a:rPr lang="en-US" altLang="zh-CN" smtClean="0"/>
              <a:t>(1) Point Estimate:  requirement of the soft drink is 800 bottles per day;</a:t>
            </a:r>
          </a:p>
          <a:p>
            <a:pPr eaLnBrk="1" hangingPunct="1"/>
            <a:r>
              <a:rPr lang="en-US" altLang="zh-CN" smtClean="0"/>
              <a:t>(2) Requirements of the soft drink is 800 ?50 bottles per day;</a:t>
            </a:r>
          </a:p>
          <a:p>
            <a:pPr eaLnBrk="1" hangingPunct="1"/>
            <a:r>
              <a:rPr lang="en-US" altLang="zh-CN" smtClean="0"/>
              <a:t>Could you make a correct merchandise planning using the information above?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A331C8-CA1D-4DD8-A53F-0552A2FFE4A3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96AF3F-7A50-4815-9404-4A3F50314E8D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C818C-65F1-4EAE-8702-294A4A5DC332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1ED4AB-9756-43AD-8A97-23558B4907B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83D679-8578-469D-B6F3-FDB7C6B9950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Question:   Your Market Survey Results :</a:t>
            </a:r>
          </a:p>
          <a:p>
            <a:pPr eaLnBrk="1" hangingPunct="1"/>
            <a:r>
              <a:rPr lang="en-US" altLang="zh-CN" smtClean="0"/>
              <a:t>(1) Point Estimate:  requirement of the soft drink is 800 bottles per day;</a:t>
            </a:r>
          </a:p>
          <a:p>
            <a:pPr eaLnBrk="1" hangingPunct="1"/>
            <a:r>
              <a:rPr lang="en-US" altLang="zh-CN" smtClean="0"/>
              <a:t>(2) Requirements of the soft drink is 800 ?50 bottles per day;</a:t>
            </a:r>
          </a:p>
          <a:p>
            <a:pPr eaLnBrk="1" hangingPunct="1"/>
            <a:r>
              <a:rPr lang="en-US" altLang="zh-CN" smtClean="0"/>
              <a:t>Could you make a correct merchandise planning using the information above?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9587DC-A11C-4BC0-A437-ADCC8B584F7E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8EFA09-C546-4E18-9F8E-C972FAA52A00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F46368-7DFE-4008-89C7-FA7C8606366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8E8B7D-A5DA-4E39-816F-CDB34167C10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069CB-A8AE-4407-8921-7A4C8AA9B45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750ACA-0C7D-4D89-9FD2-2828A243F493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22DF-F319-4F4C-9A06-CE65F0434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5A821-B494-4496-8792-A6C94BC00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7527-6EFA-4732-931B-112475BAA16F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69F5-33B7-47D6-8A0D-8BE6D7923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0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jpeg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9.bin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47.bin"/><Relationship Id="rId9" Type="http://schemas.openxmlformats.org/officeDocument/2006/relationships/oleObject" Target="../embeddings/oleObject15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17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7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8.bin"/><Relationship Id="rId5" Type="http://schemas.openxmlformats.org/officeDocument/2006/relationships/oleObject" Target="../embeddings/oleObject207.bin"/><Relationship Id="rId4" Type="http://schemas.openxmlformats.org/officeDocument/2006/relationships/oleObject" Target="../embeddings/oleObject20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97664" y="1521197"/>
            <a:ext cx="83581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zh-CN" altLang="en-US" sz="3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微软雅黑" pitchFamily="34" charset="-122"/>
              </a:rPr>
              <a:t>参数估计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zh-CN" altLang="en-US" sz="3200" b="0" dirty="0">
                <a:latin typeface="+mj-lt"/>
                <a:ea typeface="微软雅黑" pitchFamily="34" charset="-122"/>
              </a:rPr>
              <a:t>       根据样本数据，对总体</a:t>
            </a:r>
            <a:r>
              <a:rPr lang="zh-CN" altLang="en-US" sz="3200" b="0" i="1" dirty="0">
                <a:latin typeface="+mj-lt"/>
                <a:ea typeface="微软雅黑" pitchFamily="34" charset="-122"/>
              </a:rPr>
              <a:t> </a:t>
            </a:r>
            <a:r>
              <a:rPr lang="en-US" altLang="zh-CN" sz="3200" b="0" i="1" dirty="0">
                <a:latin typeface="+mj-lt"/>
                <a:ea typeface="微软雅黑" pitchFamily="34" charset="-122"/>
              </a:rPr>
              <a:t>X</a:t>
            </a:r>
            <a:r>
              <a:rPr lang="en-US" altLang="zh-CN" sz="3200" b="0" dirty="0">
                <a:latin typeface="+mj-lt"/>
                <a:ea typeface="微软雅黑" pitchFamily="34" charset="-122"/>
              </a:rPr>
              <a:t> </a:t>
            </a:r>
            <a:r>
              <a:rPr lang="zh-CN" altLang="en-US" sz="3200" b="0" dirty="0">
                <a:latin typeface="+mj-lt"/>
                <a:ea typeface="微软雅黑" pitchFamily="34" charset="-122"/>
              </a:rPr>
              <a:t>分布中的未知参数进行估计</a:t>
            </a:r>
            <a:r>
              <a:rPr lang="zh-CN" altLang="en-US" sz="3200" b="0" dirty="0" smtClean="0">
                <a:latin typeface="+mj-lt"/>
                <a:ea typeface="微软雅黑" pitchFamily="34" charset="-122"/>
              </a:rPr>
              <a:t>。</a:t>
            </a:r>
            <a:endParaRPr lang="en-US" altLang="zh-CN" sz="3200" b="0" dirty="0" smtClean="0">
              <a:latin typeface="+mj-lt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endParaRPr lang="en-US" altLang="zh-CN" sz="3200" b="0" dirty="0">
              <a:solidFill>
                <a:srgbClr val="0000FF"/>
              </a:solidFill>
              <a:latin typeface="+mj-lt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zh-CN" altLang="en-US" sz="3200" dirty="0" smtClean="0">
                <a:solidFill>
                  <a:srgbClr val="0000FF"/>
                </a:solidFill>
                <a:latin typeface="+mj-lt"/>
                <a:ea typeface="微软雅黑" pitchFamily="34" charset="-122"/>
              </a:rPr>
              <a:t>参数估计</a:t>
            </a:r>
            <a:r>
              <a:rPr lang="zh-CN" altLang="en-US" sz="3200" dirty="0">
                <a:solidFill>
                  <a:srgbClr val="0000FF"/>
                </a:solidFill>
                <a:latin typeface="+mj-lt"/>
                <a:ea typeface="微软雅黑" pitchFamily="34" charset="-122"/>
              </a:rPr>
              <a:t>的两种方法</a:t>
            </a:r>
            <a:r>
              <a:rPr lang="zh-CN" altLang="en-US" sz="3200" dirty="0">
                <a:latin typeface="+mj-lt"/>
                <a:ea typeface="微软雅黑" pitchFamily="34" charset="-122"/>
              </a:rPr>
              <a:t> 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5019675" y="4365525"/>
            <a:ext cx="35718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endParaRPr lang="en-US" altLang="zh-CN" sz="36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区间估计</a:t>
            </a:r>
          </a:p>
        </p:txBody>
      </p:sp>
      <p:sp>
        <p:nvSpPr>
          <p:cNvPr id="4100" name="左大括号 4"/>
          <p:cNvSpPr>
            <a:spLocks/>
          </p:cNvSpPr>
          <p:nvPr/>
        </p:nvSpPr>
        <p:spPr bwMode="auto">
          <a:xfrm>
            <a:off x="4500563" y="4710013"/>
            <a:ext cx="428625" cy="1214437"/>
          </a:xfrm>
          <a:prstGeom prst="leftBrace">
            <a:avLst>
              <a:gd name="adj1" fmla="val 8329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8675" y="492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参数估计</a:t>
            </a:r>
            <a:endParaRPr lang="zh-CN" altLang="en-US" b="0" kern="0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4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958975"/>
            <a:ext cx="7772400" cy="42529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）似然函数：</a:t>
            </a:r>
            <a:endParaRPr lang="en-US" altLang="zh-CN" sz="2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 typeface="Symbol" pitchFamily="18" charset="2"/>
              <a:buChar char="q"/>
              <a:defRPr/>
            </a:pPr>
            <a:endParaRPr lang="en-US" altLang="zh-CN" sz="24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2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）对数似然函数：</a:t>
            </a:r>
            <a:endParaRPr lang="en-US" altLang="zh-CN" sz="2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（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）似然方程：</a:t>
            </a:r>
            <a:endParaRPr lang="en-US" altLang="zh-CN" sz="2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sym typeface="Symbol"/>
            </a:endParaRPr>
          </a:p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+mj-lt"/>
                <a:ea typeface="微软雅黑" pitchFamily="34" charset="-122"/>
                <a:sym typeface="Symbol"/>
              </a:rPr>
              <a:t>最大似然估计（</a:t>
            </a:r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微软雅黑" pitchFamily="34" charset="-122"/>
                <a:sym typeface="Symbol"/>
              </a:rPr>
              <a:t>MLE</a:t>
            </a:r>
            <a:r>
              <a:rPr lang="zh-CN" altLang="en-US" sz="2800" b="1" dirty="0" smtClean="0">
                <a:solidFill>
                  <a:srgbClr val="C00000"/>
                </a:solidFill>
                <a:latin typeface="+mj-lt"/>
                <a:ea typeface="微软雅黑" pitchFamily="34" charset="-122"/>
                <a:sym typeface="Symbol"/>
              </a:rPr>
              <a:t>）：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/>
              </a:rPr>
              <a:t>似然方程的解</a:t>
            </a:r>
            <a:r>
              <a:rPr lang="zh-CN" altLang="en-US" sz="2400" b="1" i="1" dirty="0" smtClean="0">
                <a:latin typeface="微软雅黑" pitchFamily="34" charset="-122"/>
                <a:ea typeface="微软雅黑" pitchFamily="34" charset="-122"/>
                <a:sym typeface="Symbol"/>
              </a:rPr>
              <a:t> 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3335337" y="1804265"/>
          <a:ext cx="5059363" cy="1054100"/>
        </p:xfrm>
        <a:graphic>
          <a:graphicData uri="http://schemas.openxmlformats.org/presentationml/2006/ole">
            <p:oleObj spid="_x0000_s40972" name="Equation" r:id="rId3" imgW="2438280" imgH="507960" progId="Equation.DSMT4">
              <p:embed/>
            </p:oleObj>
          </a:graphicData>
        </a:graphic>
      </p:graphicFrame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4389438" y="3082925"/>
          <a:ext cx="1897062" cy="527050"/>
        </p:xfrm>
        <a:graphic>
          <a:graphicData uri="http://schemas.openxmlformats.org/presentationml/2006/ole">
            <p:oleObj spid="_x0000_s40973" name="Equation" r:id="rId4" imgW="914400" imgH="254000" progId="Equation.DSMT4">
              <p:embed/>
            </p:oleObj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389438" y="4437063"/>
          <a:ext cx="1185862" cy="527050"/>
        </p:xfrm>
        <a:graphic>
          <a:graphicData uri="http://schemas.openxmlformats.org/presentationml/2006/ole">
            <p:oleObj spid="_x0000_s40974" name="Equation" r:id="rId5" imgW="571252" imgH="253890" progId="Equation.DSMT4">
              <p:embed/>
            </p:oleObj>
          </a:graphicData>
        </a:graphic>
      </p:graphicFrame>
      <p:graphicFrame>
        <p:nvGraphicFramePr>
          <p:cNvPr id="15366" name="Object 5" descr="纸莎草纸"/>
          <p:cNvGraphicFramePr>
            <a:graphicFrameLocks noChangeAspect="1"/>
          </p:cNvGraphicFramePr>
          <p:nvPr/>
        </p:nvGraphicFramePr>
        <p:xfrm>
          <a:off x="2484438" y="5949950"/>
          <a:ext cx="4478337" cy="527050"/>
        </p:xfrm>
        <a:graphic>
          <a:graphicData uri="http://schemas.openxmlformats.org/presentationml/2006/ole">
            <p:oleObj spid="_x0000_s40975" name="Equation" r:id="rId6" imgW="2159000" imgH="254000" progId="Equation.DSMT4">
              <p:embed/>
            </p:oleObj>
          </a:graphicData>
        </a:graphic>
      </p:graphicFrame>
      <p:sp>
        <p:nvSpPr>
          <p:cNvPr id="15367" name="TextBox 14"/>
          <p:cNvSpPr txBox="1">
            <a:spLocks noChangeArrowheads="1"/>
          </p:cNvSpPr>
          <p:nvPr/>
        </p:nvSpPr>
        <p:spPr bwMode="auto">
          <a:xfrm>
            <a:off x="341313" y="1162050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一）离散分布的情况</a:t>
            </a:r>
          </a:p>
        </p:txBody>
      </p:sp>
      <p:sp>
        <p:nvSpPr>
          <p:cNvPr id="15368" name="标题 1"/>
          <p:cNvSpPr>
            <a:spLocks noGrp="1"/>
          </p:cNvSpPr>
          <p:nvPr>
            <p:ph type="title"/>
          </p:nvPr>
        </p:nvSpPr>
        <p:spPr>
          <a:xfrm>
            <a:off x="679450" y="95250"/>
            <a:ext cx="7715250" cy="928688"/>
          </a:xfrm>
        </p:spPr>
        <p:txBody>
          <a:bodyPr/>
          <a:lstStyle/>
          <a:p>
            <a:r>
              <a:rPr lang="en-US" altLang="zh-CN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 </a:t>
            </a:r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极大似然估计方法</a:t>
            </a:r>
          </a:p>
        </p:txBody>
      </p:sp>
      <p:sp>
        <p:nvSpPr>
          <p:cNvPr id="15369" name="矩形 1"/>
          <p:cNvSpPr>
            <a:spLocks noChangeArrowheads="1"/>
          </p:cNvSpPr>
          <p:nvPr/>
        </p:nvSpPr>
        <p:spPr bwMode="auto">
          <a:xfrm>
            <a:off x="7108825" y="2390846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联合分布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996892" y="1186656"/>
          <a:ext cx="1527175" cy="474662"/>
        </p:xfrm>
        <a:graphic>
          <a:graphicData uri="http://schemas.openxmlformats.org/presentationml/2006/ole">
            <p:oleObj spid="_x0000_s40976" name="Equation" r:id="rId7" imgW="7365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77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48038" y="4076700"/>
            <a:ext cx="3744912" cy="7921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348038" y="3213100"/>
            <a:ext cx="3744912" cy="7921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357188" y="214313"/>
            <a:ext cx="8101012" cy="56673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3.1  </a:t>
            </a:r>
            <a:r>
              <a:rPr lang="zh-CN" altLang="en-US" sz="2400" b="1" dirty="0" smtClean="0"/>
              <a:t>设         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独立同分布</a:t>
            </a:r>
            <a:r>
              <a:rPr lang="zh-CN" altLang="en-US" sz="2400" b="1" dirty="0" smtClean="0"/>
              <a:t>，都服从泊松分布  </a:t>
            </a:r>
            <a:r>
              <a:rPr lang="en-US" altLang="zh-CN" sz="24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P</a:t>
            </a:r>
            <a:r>
              <a:rPr lang="en-US" altLang="zh-CN" sz="2400" b="1" dirty="0" smtClean="0"/>
              <a:t>(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</a:t>
            </a:r>
            <a:r>
              <a:rPr lang="en-US" altLang="zh-CN" sz="2400" b="1" dirty="0" smtClean="0">
                <a:sym typeface="Symbol" panose="05050102010706020507" pitchFamily="18" charset="2"/>
              </a:rPr>
              <a:t>)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给定                            的观察值：                       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计算 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MLE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/>
              <a:t>解：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 </a:t>
            </a:r>
            <a:r>
              <a:rPr lang="zh-CN" altLang="en-US" sz="2400" b="1" i="1" dirty="0" smtClean="0">
                <a:solidFill>
                  <a:srgbClr val="00206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zh-CN" altLang="en-US" sz="2400" b="1" i="1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的似然函数为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7343360"/>
              </p:ext>
            </p:extLst>
          </p:nvPr>
        </p:nvGraphicFramePr>
        <p:xfrm>
          <a:off x="1562100" y="392114"/>
          <a:ext cx="1785938" cy="458787"/>
        </p:xfrm>
        <a:graphic>
          <a:graphicData uri="http://schemas.openxmlformats.org/presentationml/2006/ole">
            <p:oleObj spid="_x0000_s42007" name="Equation" r:id="rId3" imgW="889000" imgH="228600" progId="Equation.DSMT4">
              <p:embed/>
            </p:oleObj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1000125" y="969963"/>
          <a:ext cx="1836738" cy="458787"/>
        </p:xfrm>
        <a:graphic>
          <a:graphicData uri="http://schemas.openxmlformats.org/presentationml/2006/ole">
            <p:oleObj spid="_x0000_s42008" name="Equation" r:id="rId4" imgW="914400" imgH="228600" progId="Equation.DSMT4">
              <p:embed/>
            </p:oleObj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3586163" y="2165350"/>
          <a:ext cx="4872037" cy="2625725"/>
        </p:xfrm>
        <a:graphic>
          <a:graphicData uri="http://schemas.openxmlformats.org/presentationml/2006/ole">
            <p:oleObj spid="_x0000_s42009" name="Equation" r:id="rId5" imgW="2451100" imgH="1320800" progId="Equation.DSMT4">
              <p:embed/>
            </p:oleObj>
          </a:graphicData>
        </a:graphic>
      </p:graphicFrame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285750" y="4643438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对数似然函数：</a:t>
            </a:r>
          </a:p>
        </p:txBody>
      </p:sp>
      <p:graphicFrame>
        <p:nvGraphicFramePr>
          <p:cNvPr id="16393" name="Object 5"/>
          <p:cNvGraphicFramePr>
            <a:graphicFrameLocks noChangeAspect="1"/>
          </p:cNvGraphicFramePr>
          <p:nvPr/>
        </p:nvGraphicFramePr>
        <p:xfrm>
          <a:off x="1924050" y="5095875"/>
          <a:ext cx="6084888" cy="527050"/>
        </p:xfrm>
        <a:graphic>
          <a:graphicData uri="http://schemas.openxmlformats.org/presentationml/2006/ole">
            <p:oleObj spid="_x0000_s42010" name="Equation" r:id="rId6" imgW="2933700" imgH="254000" progId="Equation.DSMT4">
              <p:embed/>
            </p:oleObj>
          </a:graphicData>
        </a:graphic>
      </p:graphicFrame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285750" y="5643563"/>
            <a:ext cx="185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求导数：</a:t>
            </a:r>
          </a:p>
        </p:txBody>
      </p:sp>
      <p:graphicFrame>
        <p:nvGraphicFramePr>
          <p:cNvPr id="16395" name="Object 6"/>
          <p:cNvGraphicFramePr>
            <a:graphicFrameLocks noChangeAspect="1"/>
          </p:cNvGraphicFramePr>
          <p:nvPr/>
        </p:nvGraphicFramePr>
        <p:xfrm>
          <a:off x="1812925" y="5786438"/>
          <a:ext cx="2714625" cy="763587"/>
        </p:xfrm>
        <a:graphic>
          <a:graphicData uri="http://schemas.openxmlformats.org/presentationml/2006/ole">
            <p:oleObj spid="_x0000_s42011" name="Equation" r:id="rId7" imgW="1308100" imgH="368300" progId="Equation.DSMT4">
              <p:embed/>
            </p:oleObj>
          </a:graphicData>
        </a:graphic>
      </p:graphicFrame>
      <p:sp>
        <p:nvSpPr>
          <p:cNvPr id="16396" name="右箭头 12"/>
          <p:cNvSpPr>
            <a:spLocks noChangeArrowheads="1"/>
          </p:cNvSpPr>
          <p:nvPr/>
        </p:nvSpPr>
        <p:spPr bwMode="auto">
          <a:xfrm>
            <a:off x="4786313" y="6000750"/>
            <a:ext cx="57150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6397" name="Object 7"/>
          <p:cNvGraphicFramePr>
            <a:graphicFrameLocks noChangeAspect="1"/>
          </p:cNvGraphicFramePr>
          <p:nvPr/>
        </p:nvGraphicFramePr>
        <p:xfrm>
          <a:off x="5454650" y="5857875"/>
          <a:ext cx="3451225" cy="714375"/>
        </p:xfrm>
        <a:graphic>
          <a:graphicData uri="http://schemas.openxmlformats.org/presentationml/2006/ole">
            <p:oleObj spid="_x0000_s42012" name="Equation" r:id="rId8" imgW="1778000" imgH="368300" progId="Equation.DSMT4">
              <p:embed/>
            </p:oleObj>
          </a:graphicData>
        </a:graphic>
      </p:graphicFrame>
      <p:graphicFrame>
        <p:nvGraphicFramePr>
          <p:cNvPr id="16398" name="Object 6"/>
          <p:cNvGraphicFramePr>
            <a:graphicFrameLocks noChangeAspect="1"/>
          </p:cNvGraphicFramePr>
          <p:nvPr/>
        </p:nvGraphicFramePr>
        <p:xfrm>
          <a:off x="4408488" y="968375"/>
          <a:ext cx="1582737" cy="458788"/>
        </p:xfrm>
        <a:graphic>
          <a:graphicData uri="http://schemas.openxmlformats.org/presentationml/2006/ole">
            <p:oleObj spid="_x0000_s42013" name="Equation" r:id="rId9" imgW="7874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51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内容占位符 2"/>
          <p:cNvSpPr>
            <a:spLocks noGrp="1"/>
          </p:cNvSpPr>
          <p:nvPr>
            <p:ph idx="1"/>
          </p:nvPr>
        </p:nvSpPr>
        <p:spPr>
          <a:xfrm>
            <a:off x="212725" y="1190625"/>
            <a:ext cx="8572500" cy="56673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 smtClean="0"/>
              <a:t>  设总体 </a:t>
            </a:r>
            <a:r>
              <a:rPr lang="en-US" altLang="zh-CN" sz="2400" b="1" dirty="0" smtClean="0"/>
              <a:t>X </a:t>
            </a:r>
            <a:r>
              <a:rPr lang="zh-CN" altLang="en-US" sz="2400" b="1" dirty="0" smtClean="0"/>
              <a:t>有概率密度              ，则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i.i.d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样本                         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有联合密度         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altLang="zh-CN" sz="2400" b="1" dirty="0" smtClean="0"/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6372225" y="1341438"/>
          <a:ext cx="1785938" cy="458787"/>
        </p:xfrm>
        <a:graphic>
          <a:graphicData uri="http://schemas.openxmlformats.org/presentationml/2006/ole">
            <p:oleObj spid="_x0000_s43028" name="Equation" r:id="rId3" imgW="889000" imgH="228600" progId="Equation.DSMT4">
              <p:embed/>
            </p:oleObj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2589213" y="2276475"/>
          <a:ext cx="3824287" cy="835025"/>
        </p:xfrm>
        <a:graphic>
          <a:graphicData uri="http://schemas.openxmlformats.org/presentationml/2006/ole">
            <p:oleObj spid="_x0000_s43029" name="Equation" r:id="rId4" imgW="1917700" imgH="419100" progId="Equation.DSMT4">
              <p:embed/>
            </p:oleObj>
          </a:graphicData>
        </a:graphic>
      </p:graphicFrame>
      <p:graphicFrame>
        <p:nvGraphicFramePr>
          <p:cNvPr id="17414" name="Object 15"/>
          <p:cNvGraphicFramePr>
            <a:graphicFrameLocks noChangeAspect="1"/>
          </p:cNvGraphicFramePr>
          <p:nvPr/>
        </p:nvGraphicFramePr>
        <p:xfrm>
          <a:off x="3336925" y="1341438"/>
          <a:ext cx="1019175" cy="509587"/>
        </p:xfrm>
        <a:graphic>
          <a:graphicData uri="http://schemas.openxmlformats.org/presentationml/2006/ole">
            <p:oleObj spid="_x0000_s43030" name="Equation" r:id="rId5" imgW="507780" imgH="253890" progId="Equation.DSMT4">
              <p:embed/>
            </p:oleObj>
          </a:graphicData>
        </a:graphic>
      </p:graphicFrame>
      <p:graphicFrame>
        <p:nvGraphicFramePr>
          <p:cNvPr id="17415" name="Object 16"/>
          <p:cNvGraphicFramePr>
            <a:graphicFrameLocks noChangeAspect="1"/>
          </p:cNvGraphicFramePr>
          <p:nvPr/>
        </p:nvGraphicFramePr>
        <p:xfrm>
          <a:off x="2751138" y="3403600"/>
          <a:ext cx="2355850" cy="835025"/>
        </p:xfrm>
        <a:graphic>
          <a:graphicData uri="http://schemas.openxmlformats.org/presentationml/2006/ole">
            <p:oleObj spid="_x0000_s43031" name="Equation" r:id="rId6" imgW="1180588" imgH="418918" progId="Equation.DSMT4">
              <p:embed/>
            </p:oleObj>
          </a:graphicData>
        </a:graphic>
      </p:graphicFrame>
      <p:graphicFrame>
        <p:nvGraphicFramePr>
          <p:cNvPr id="17416" name="Object 17"/>
          <p:cNvGraphicFramePr>
            <a:graphicFrameLocks noChangeAspect="1"/>
          </p:cNvGraphicFramePr>
          <p:nvPr/>
        </p:nvGraphicFramePr>
        <p:xfrm>
          <a:off x="2825750" y="4491038"/>
          <a:ext cx="1773238" cy="506412"/>
        </p:xfrm>
        <a:graphic>
          <a:graphicData uri="http://schemas.openxmlformats.org/presentationml/2006/ole">
            <p:oleObj spid="_x0000_s43032" name="Equation" r:id="rId7" imgW="888614" imgH="253890" progId="Equation.DSMT4">
              <p:embed/>
            </p:oleObj>
          </a:graphicData>
        </a:graphic>
      </p:graphicFrame>
      <p:sp>
        <p:nvSpPr>
          <p:cNvPr id="17417" name="TextBox 6"/>
          <p:cNvSpPr txBox="1">
            <a:spLocks noChangeArrowheads="1"/>
          </p:cNvSpPr>
          <p:nvPr/>
        </p:nvSpPr>
        <p:spPr bwMode="auto">
          <a:xfrm>
            <a:off x="377825" y="4473575"/>
            <a:ext cx="235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对数似然函数：</a:t>
            </a:r>
          </a:p>
        </p:txBody>
      </p:sp>
      <p:sp>
        <p:nvSpPr>
          <p:cNvPr id="17418" name="TextBox 6"/>
          <p:cNvSpPr txBox="1">
            <a:spLocks noChangeArrowheads="1"/>
          </p:cNvSpPr>
          <p:nvPr/>
        </p:nvSpPr>
        <p:spPr bwMode="auto">
          <a:xfrm>
            <a:off x="428625" y="5781675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似然方程：</a:t>
            </a:r>
          </a:p>
        </p:txBody>
      </p:sp>
      <p:graphicFrame>
        <p:nvGraphicFramePr>
          <p:cNvPr id="17419" name="Object 18"/>
          <p:cNvGraphicFramePr>
            <a:graphicFrameLocks noChangeAspect="1"/>
          </p:cNvGraphicFramePr>
          <p:nvPr/>
        </p:nvGraphicFramePr>
        <p:xfrm>
          <a:off x="2454275" y="5726113"/>
          <a:ext cx="3243263" cy="911225"/>
        </p:xfrm>
        <a:graphic>
          <a:graphicData uri="http://schemas.openxmlformats.org/presentationml/2006/ole">
            <p:oleObj spid="_x0000_s43033" name="Equation" r:id="rId8" imgW="1625600" imgH="457200" progId="Equation.DSMT4">
              <p:embed/>
            </p:oleObj>
          </a:graphicData>
        </a:graphic>
      </p:graphicFrame>
      <p:sp>
        <p:nvSpPr>
          <p:cNvPr id="39953" name="矩形 25"/>
          <p:cNvSpPr>
            <a:spLocks noChangeArrowheads="1"/>
          </p:cNvSpPr>
          <p:nvPr/>
        </p:nvSpPr>
        <p:spPr bwMode="auto">
          <a:xfrm>
            <a:off x="2143125" y="5637213"/>
            <a:ext cx="4000500" cy="100012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17421" name="TextBox 26"/>
          <p:cNvSpPr txBox="1">
            <a:spLocks noChangeArrowheads="1"/>
          </p:cNvSpPr>
          <p:nvPr/>
        </p:nvSpPr>
        <p:spPr bwMode="auto">
          <a:xfrm>
            <a:off x="214313" y="474663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二）连续分布的情况</a:t>
            </a:r>
          </a:p>
        </p:txBody>
      </p:sp>
      <p:sp>
        <p:nvSpPr>
          <p:cNvPr id="35862" name="矩形 32"/>
          <p:cNvSpPr>
            <a:spLocks noChangeArrowheads="1"/>
          </p:cNvSpPr>
          <p:nvPr/>
        </p:nvSpPr>
        <p:spPr bwMode="auto">
          <a:xfrm>
            <a:off x="4938713" y="2251075"/>
            <a:ext cx="1571625" cy="928688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15" name="矩形 28"/>
          <p:cNvSpPr>
            <a:spLocks noChangeArrowheads="1"/>
          </p:cNvSpPr>
          <p:nvPr/>
        </p:nvSpPr>
        <p:spPr bwMode="auto">
          <a:xfrm>
            <a:off x="344869" y="3520499"/>
            <a:ext cx="204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似然函数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39178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 animBg="1"/>
      <p:bldP spid="358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28625" y="908720"/>
            <a:ext cx="3237706" cy="511308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381131" y="179388"/>
            <a:ext cx="8101012" cy="56673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3.5  </a:t>
            </a:r>
            <a:r>
              <a:rPr lang="zh-CN" altLang="en-US" sz="2400" b="1" dirty="0" smtClean="0"/>
              <a:t>设                         独立同分布，都服从指数分布  </a:t>
            </a:r>
            <a:r>
              <a:rPr lang="en-US" altLang="zh-CN" sz="24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E</a:t>
            </a:r>
            <a:r>
              <a:rPr lang="en-US" altLang="zh-CN" sz="2400" b="1" dirty="0" smtClean="0"/>
              <a:t>(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</a:t>
            </a:r>
            <a:r>
              <a:rPr lang="en-US" altLang="zh-CN" sz="2400" b="1" dirty="0" smtClean="0">
                <a:sym typeface="Symbol" panose="05050102010706020507" pitchFamily="18" charset="2"/>
              </a:rPr>
              <a:t>)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 smtClean="0"/>
              <a:t>给定观察值                       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计算 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</a:t>
            </a:r>
            <a:r>
              <a:rPr lang="zh-CN" altLang="en-US" sz="2400" b="1" i="1" dirty="0" smtClean="0"/>
              <a:t> 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MLE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 smtClean="0"/>
              <a:t>解：指数分布  </a:t>
            </a:r>
            <a:r>
              <a:rPr lang="en-US" altLang="zh-CN" sz="24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E</a:t>
            </a:r>
            <a:r>
              <a:rPr lang="en-US" altLang="zh-CN" sz="2400" b="1" dirty="0" smtClean="0"/>
              <a:t>(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</a:t>
            </a:r>
            <a:r>
              <a:rPr lang="en-US" altLang="zh-CN" sz="2400" b="1" dirty="0" smtClean="0">
                <a:sym typeface="Symbol" panose="05050102010706020507" pitchFamily="18" charset="2"/>
              </a:rPr>
              <a:t>)</a:t>
            </a:r>
            <a:r>
              <a:rPr lang="zh-CN" altLang="en-US" sz="2400" b="1" dirty="0" smtClean="0">
                <a:sym typeface="Symbol" panose="05050102010706020507" pitchFamily="18" charset="2"/>
              </a:rPr>
              <a:t>的概率密度是：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altLang="zh-CN" sz="2400" b="1" i="1" dirty="0" smtClean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b="1" i="1" dirty="0" smtClean="0">
                <a:sym typeface="Symbol" panose="05050102010706020507" pitchFamily="18" charset="2"/>
              </a:rPr>
              <a:t> </a:t>
            </a:r>
            <a:r>
              <a:rPr lang="zh-CN" altLang="en-US" sz="24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zh-CN" altLang="en-US" sz="24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的似然函数</a:t>
            </a:r>
            <a:r>
              <a:rPr lang="en-US" altLang="zh-CN" sz="24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2594774"/>
              </p:ext>
            </p:extLst>
          </p:nvPr>
        </p:nvGraphicFramePr>
        <p:xfrm>
          <a:off x="1535906" y="316340"/>
          <a:ext cx="1785938" cy="458787"/>
        </p:xfrm>
        <a:graphic>
          <a:graphicData uri="http://schemas.openxmlformats.org/presentationml/2006/ole">
            <p:oleObj spid="_x0000_s44061" name="Equation" r:id="rId3" imgW="889000" imgH="22860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715057" y="2855047"/>
          <a:ext cx="3214688" cy="949325"/>
        </p:xfrm>
        <a:graphic>
          <a:graphicData uri="http://schemas.openxmlformats.org/presentationml/2006/ole">
            <p:oleObj spid="_x0000_s44062" name="Equation" r:id="rId4" imgW="1549400" imgH="457200" progId="Equation.DSMT4">
              <p:embed/>
            </p:oleObj>
          </a:graphicData>
        </a:graphic>
      </p:graphicFrame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357188" y="3857625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对数似然函数：</a:t>
            </a: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2844800" y="3714750"/>
          <a:ext cx="4029075" cy="868363"/>
        </p:xfrm>
        <a:graphic>
          <a:graphicData uri="http://schemas.openxmlformats.org/presentationml/2006/ole">
            <p:oleObj spid="_x0000_s44063" name="Equation" r:id="rId5" imgW="1943100" imgH="419100" progId="Equation.DSMT4">
              <p:embed/>
            </p:oleObj>
          </a:graphicData>
        </a:graphic>
      </p:graphicFrame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428625" y="4714875"/>
            <a:ext cx="1857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求导数：</a:t>
            </a:r>
          </a:p>
        </p:txBody>
      </p:sp>
      <p:sp>
        <p:nvSpPr>
          <p:cNvPr id="27656" name="右箭头 12"/>
          <p:cNvSpPr>
            <a:spLocks noChangeArrowheads="1"/>
          </p:cNvSpPr>
          <p:nvPr/>
        </p:nvSpPr>
        <p:spPr bwMode="auto">
          <a:xfrm>
            <a:off x="2500313" y="5918200"/>
            <a:ext cx="57150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27657" name="Object 3"/>
          <p:cNvGraphicFramePr>
            <a:graphicFrameLocks noChangeAspect="1"/>
          </p:cNvGraphicFramePr>
          <p:nvPr/>
        </p:nvGraphicFramePr>
        <p:xfrm>
          <a:off x="2023268" y="870216"/>
          <a:ext cx="1643063" cy="501650"/>
        </p:xfrm>
        <a:graphic>
          <a:graphicData uri="http://schemas.openxmlformats.org/presentationml/2006/ole">
            <p:oleObj spid="_x0000_s44064" name="Equation" r:id="rId6" imgW="749300" imgH="228600" progId="Equation.DSMT4">
              <p:embed/>
            </p:oleObj>
          </a:graphicData>
        </a:graphic>
      </p:graphicFrame>
      <p:graphicFrame>
        <p:nvGraphicFramePr>
          <p:cNvPr id="27658" name="Object 9"/>
          <p:cNvGraphicFramePr>
            <a:graphicFrameLocks noChangeAspect="1"/>
          </p:cNvGraphicFramePr>
          <p:nvPr/>
        </p:nvGraphicFramePr>
        <p:xfrm>
          <a:off x="2297113" y="4591050"/>
          <a:ext cx="2633662" cy="868363"/>
        </p:xfrm>
        <a:graphic>
          <a:graphicData uri="http://schemas.openxmlformats.org/presentationml/2006/ole">
            <p:oleObj spid="_x0000_s44065" name="Equation" r:id="rId7" imgW="1270000" imgH="419100" progId="Equation.DSMT4">
              <p:embed/>
            </p:oleObj>
          </a:graphicData>
        </a:graphic>
      </p:graphicFrame>
      <p:graphicFrame>
        <p:nvGraphicFramePr>
          <p:cNvPr id="27659" name="Object 10"/>
          <p:cNvGraphicFramePr>
            <a:graphicFrameLocks noChangeAspect="1"/>
          </p:cNvGraphicFramePr>
          <p:nvPr/>
        </p:nvGraphicFramePr>
        <p:xfrm>
          <a:off x="3524250" y="5797550"/>
          <a:ext cx="842963" cy="685800"/>
        </p:xfrm>
        <a:graphic>
          <a:graphicData uri="http://schemas.openxmlformats.org/presentationml/2006/ole">
            <p:oleObj spid="_x0000_s44066" name="Equation" r:id="rId8" imgW="406224" imgH="330057" progId="Equation.DSMT4">
              <p:embed/>
            </p:oleObj>
          </a:graphicData>
        </a:graphic>
      </p:graphicFrame>
      <p:sp>
        <p:nvSpPr>
          <p:cNvPr id="27660" name="TextBox 14"/>
          <p:cNvSpPr txBox="1">
            <a:spLocks noChangeArrowheads="1"/>
          </p:cNvSpPr>
          <p:nvPr/>
        </p:nvSpPr>
        <p:spPr bwMode="auto">
          <a:xfrm>
            <a:off x="1285875" y="5846763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MLE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661" name="Object 11"/>
          <p:cNvGraphicFramePr>
            <a:graphicFrameLocks noChangeAspect="1"/>
          </p:cNvGraphicFramePr>
          <p:nvPr/>
        </p:nvGraphicFramePr>
        <p:xfrm>
          <a:off x="5220072" y="1420028"/>
          <a:ext cx="3028950" cy="527050"/>
        </p:xfrm>
        <a:graphic>
          <a:graphicData uri="http://schemas.openxmlformats.org/presentationml/2006/ole">
            <p:oleObj spid="_x0000_s44067" name="Equation" r:id="rId9" imgW="1459866" imgH="253890" progId="Equation.DSMT4">
              <p:embed/>
            </p:oleObj>
          </a:graphicData>
        </a:graphic>
      </p:graphicFrame>
      <p:graphicFrame>
        <p:nvGraphicFramePr>
          <p:cNvPr id="27662" name="Object 9"/>
          <p:cNvGraphicFramePr>
            <a:graphicFrameLocks noChangeAspect="1"/>
          </p:cNvGraphicFramePr>
          <p:nvPr/>
        </p:nvGraphicFramePr>
        <p:xfrm>
          <a:off x="5940425" y="4598988"/>
          <a:ext cx="2027238" cy="868362"/>
        </p:xfrm>
        <a:graphic>
          <a:graphicData uri="http://schemas.openxmlformats.org/presentationml/2006/ole">
            <p:oleObj spid="_x0000_s44068" name="Equation" r:id="rId10" imgW="977900" imgH="419100" progId="Equation.DSMT4">
              <p:embed/>
            </p:oleObj>
          </a:graphicData>
        </a:graphic>
      </p:graphicFrame>
      <p:sp>
        <p:nvSpPr>
          <p:cNvPr id="27663" name="右箭头 12"/>
          <p:cNvSpPr>
            <a:spLocks noChangeArrowheads="1"/>
          </p:cNvSpPr>
          <p:nvPr/>
        </p:nvSpPr>
        <p:spPr bwMode="auto">
          <a:xfrm>
            <a:off x="5357813" y="4897438"/>
            <a:ext cx="438150" cy="254000"/>
          </a:xfrm>
          <a:prstGeom prst="rightArrow">
            <a:avLst>
              <a:gd name="adj1" fmla="val 50000"/>
              <a:gd name="adj2" fmla="val 50177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689100" y="2057400"/>
          <a:ext cx="5051425" cy="773113"/>
        </p:xfrm>
        <a:graphic>
          <a:graphicData uri="http://schemas.openxmlformats.org/presentationml/2006/ole">
            <p:oleObj spid="_x0000_s44069" name="Equation" r:id="rId11" imgW="273024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16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60" grpId="0"/>
      <p:bldP spid="276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357188" y="142875"/>
            <a:ext cx="8572500" cy="56673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smtClean="0">
                <a:solidFill>
                  <a:srgbClr val="C00000"/>
                </a:solidFill>
              </a:rPr>
              <a:t>例</a:t>
            </a:r>
            <a:r>
              <a:rPr lang="en-US" altLang="zh-CN" sz="2400" b="1" smtClean="0">
                <a:solidFill>
                  <a:srgbClr val="C00000"/>
                </a:solidFill>
              </a:rPr>
              <a:t>3.6  </a:t>
            </a:r>
            <a:r>
              <a:rPr lang="zh-CN" altLang="en-US" sz="2400" b="1" smtClean="0"/>
              <a:t>设                         独立同分布，都服从正态分布</a:t>
            </a:r>
            <a:endParaRPr lang="en-US" altLang="zh-CN" sz="2400" b="1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smtClean="0"/>
              <a:t>给定观察数据                       ，试估计</a:t>
            </a:r>
            <a:endParaRPr lang="en-US" altLang="zh-CN" sz="2400" b="1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smtClean="0"/>
              <a:t>解：正态分布                  的概率密度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7572375" y="214313"/>
          <a:ext cx="1327150" cy="560387"/>
        </p:xfrm>
        <a:graphic>
          <a:graphicData uri="http://schemas.openxmlformats.org/presentationml/2006/ole">
            <p:oleObj spid="_x0000_s45085" name="Equation" r:id="rId3" imgW="660400" imgH="27940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86000" y="2000250"/>
          <a:ext cx="4643438" cy="1046163"/>
        </p:xfrm>
        <a:graphic>
          <a:graphicData uri="http://schemas.openxmlformats.org/presentationml/2006/ole">
            <p:oleObj spid="_x0000_s45086" name="Equation" r:id="rId4" imgW="2362200" imgH="533400" progId="Equation.DSMT4">
              <p:embed/>
            </p:oleObj>
          </a:graphicData>
        </a:graphic>
      </p:graphicFrame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285750" y="3286125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似然函数：</a:t>
            </a:r>
          </a:p>
        </p:txBody>
      </p:sp>
      <p:graphicFrame>
        <p:nvGraphicFramePr>
          <p:cNvPr id="28678" name="Object 9"/>
          <p:cNvGraphicFramePr>
            <a:graphicFrameLocks noChangeAspect="1"/>
          </p:cNvGraphicFramePr>
          <p:nvPr/>
        </p:nvGraphicFramePr>
        <p:xfrm>
          <a:off x="1214438" y="4071938"/>
          <a:ext cx="7248525" cy="2476500"/>
        </p:xfrm>
        <a:graphic>
          <a:graphicData uri="http://schemas.openxmlformats.org/presentationml/2006/ole">
            <p:oleObj spid="_x0000_s45087" name="Equation" r:id="rId5" imgW="3492500" imgH="1193800" progId="Equation.DSMT4">
              <p:embed/>
            </p:oleObj>
          </a:graphicData>
        </a:graphic>
      </p:graphicFrame>
      <p:graphicFrame>
        <p:nvGraphicFramePr>
          <p:cNvPr id="28679" name="Object 12"/>
          <p:cNvGraphicFramePr>
            <a:graphicFrameLocks noChangeAspect="1"/>
          </p:cNvGraphicFramePr>
          <p:nvPr/>
        </p:nvGraphicFramePr>
        <p:xfrm>
          <a:off x="5357813" y="928688"/>
          <a:ext cx="714375" cy="458787"/>
        </p:xfrm>
        <a:graphic>
          <a:graphicData uri="http://schemas.openxmlformats.org/presentationml/2006/ole">
            <p:oleObj spid="_x0000_s45088" name="Equation" r:id="rId6" imgW="355446" imgH="228501" progId="Equation.DSMT4">
              <p:embed/>
            </p:oleObj>
          </a:graphicData>
        </a:graphic>
      </p:graphicFrame>
      <p:graphicFrame>
        <p:nvGraphicFramePr>
          <p:cNvPr id="28680" name="Object 13"/>
          <p:cNvGraphicFramePr>
            <a:graphicFrameLocks noChangeAspect="1"/>
          </p:cNvGraphicFramePr>
          <p:nvPr/>
        </p:nvGraphicFramePr>
        <p:xfrm>
          <a:off x="1643063" y="285750"/>
          <a:ext cx="1785937" cy="458788"/>
        </p:xfrm>
        <a:graphic>
          <a:graphicData uri="http://schemas.openxmlformats.org/presentationml/2006/ole">
            <p:oleObj spid="_x0000_s45089" name="Equation" r:id="rId7" imgW="889000" imgH="228600" progId="Equation.DSMT4">
              <p:embed/>
            </p:oleObj>
          </a:graphicData>
        </a:graphic>
      </p:graphicFrame>
      <p:graphicFrame>
        <p:nvGraphicFramePr>
          <p:cNvPr id="28681" name="Object 3"/>
          <p:cNvGraphicFramePr>
            <a:graphicFrameLocks noChangeAspect="1"/>
          </p:cNvGraphicFramePr>
          <p:nvPr/>
        </p:nvGraphicFramePr>
        <p:xfrm>
          <a:off x="2357438" y="857250"/>
          <a:ext cx="1643062" cy="501650"/>
        </p:xfrm>
        <a:graphic>
          <a:graphicData uri="http://schemas.openxmlformats.org/presentationml/2006/ole">
            <p:oleObj spid="_x0000_s45090" name="Equation" r:id="rId8" imgW="749300" imgH="228600" progId="Equation.DSMT4">
              <p:embed/>
            </p:oleObj>
          </a:graphicData>
        </a:graphic>
      </p:graphicFrame>
      <p:graphicFrame>
        <p:nvGraphicFramePr>
          <p:cNvPr id="2868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5815284"/>
              </p:ext>
            </p:extLst>
          </p:nvPr>
        </p:nvGraphicFramePr>
        <p:xfrm>
          <a:off x="2175756" y="1478888"/>
          <a:ext cx="1327150" cy="560387"/>
        </p:xfrm>
        <a:graphic>
          <a:graphicData uri="http://schemas.openxmlformats.org/presentationml/2006/ole">
            <p:oleObj spid="_x0000_s45091" name="Equation" r:id="rId9" imgW="660400" imgH="279400" progId="Equation.DSMT4">
              <p:embed/>
            </p:oleObj>
          </a:graphicData>
        </a:graphic>
      </p:graphicFrame>
      <p:sp>
        <p:nvSpPr>
          <p:cNvPr id="28683" name="矩形 20"/>
          <p:cNvSpPr>
            <a:spLocks noChangeArrowheads="1"/>
          </p:cNvSpPr>
          <p:nvPr/>
        </p:nvSpPr>
        <p:spPr bwMode="auto">
          <a:xfrm>
            <a:off x="1071563" y="4214813"/>
            <a:ext cx="3571875" cy="928687"/>
          </a:xfrm>
          <a:prstGeom prst="rect">
            <a:avLst/>
          </a:prstGeom>
          <a:noFill/>
          <a:ln w="25400" algn="ctr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28684" name="Object 16"/>
          <p:cNvGraphicFramePr>
            <a:graphicFrameLocks noChangeAspect="1"/>
          </p:cNvGraphicFramePr>
          <p:nvPr/>
        </p:nvGraphicFramePr>
        <p:xfrm>
          <a:off x="2143125" y="3316288"/>
          <a:ext cx="3038475" cy="496887"/>
        </p:xfrm>
        <a:graphic>
          <a:graphicData uri="http://schemas.openxmlformats.org/presentationml/2006/ole">
            <p:oleObj spid="_x0000_s45092" name="Equation" r:id="rId10" imgW="1397000" imgH="22860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098650" y="5649118"/>
          <a:ext cx="2197100" cy="449263"/>
        </p:xfrm>
        <a:graphic>
          <a:graphicData uri="http://schemas.openxmlformats.org/presentationml/2006/ole">
            <p:oleObj spid="_x0000_s45093" name="Equation" r:id="rId11" imgW="111744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240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9"/>
          <p:cNvGraphicFramePr>
            <a:graphicFrameLocks noChangeAspect="1"/>
          </p:cNvGraphicFramePr>
          <p:nvPr/>
        </p:nvGraphicFramePr>
        <p:xfrm>
          <a:off x="1295400" y="1071563"/>
          <a:ext cx="6037263" cy="947737"/>
        </p:xfrm>
        <a:graphic>
          <a:graphicData uri="http://schemas.openxmlformats.org/presentationml/2006/ole">
            <p:oleObj spid="_x0000_s46110" name="Equation" r:id="rId3" imgW="2908300" imgH="457200" progId="Equation.DSMT4">
              <p:embed/>
            </p:oleObj>
          </a:graphicData>
        </a:graphic>
      </p:graphicFrame>
      <p:sp>
        <p:nvSpPr>
          <p:cNvPr id="29699" name="TextBox 6"/>
          <p:cNvSpPr txBox="1">
            <a:spLocks noChangeArrowheads="1"/>
          </p:cNvSpPr>
          <p:nvPr/>
        </p:nvSpPr>
        <p:spPr bwMode="auto">
          <a:xfrm>
            <a:off x="357188" y="428625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对数似然函数：</a:t>
            </a:r>
          </a:p>
        </p:txBody>
      </p:sp>
      <p:sp>
        <p:nvSpPr>
          <p:cNvPr id="29700" name="TextBox 17"/>
          <p:cNvSpPr txBox="1">
            <a:spLocks noChangeArrowheads="1"/>
          </p:cNvSpPr>
          <p:nvPr/>
        </p:nvSpPr>
        <p:spPr bwMode="auto">
          <a:xfrm>
            <a:off x="428625" y="221456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         求偏导：</a:t>
            </a:r>
            <a:r>
              <a:rPr lang="zh-CN" altLang="en-US" sz="2400"/>
              <a:t> 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420688" y="2767013"/>
          <a:ext cx="4322762" cy="1789112"/>
        </p:xfrm>
        <a:graphic>
          <a:graphicData uri="http://schemas.openxmlformats.org/presentationml/2006/ole">
            <p:oleObj spid="_x0000_s46111" name="Equation" r:id="rId4" imgW="2082800" imgH="863600" progId="Equation.DSMT4">
              <p:embed/>
            </p:oleObj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786063" y="428625"/>
          <a:ext cx="1643062" cy="454025"/>
        </p:xfrm>
        <a:graphic>
          <a:graphicData uri="http://schemas.openxmlformats.org/presentationml/2006/ole">
            <p:oleObj spid="_x0000_s46112" name="Equation" r:id="rId5" imgW="736600" imgH="203200" progId="Equation.DSMT4">
              <p:embed/>
            </p:oleObj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933450" y="2278063"/>
          <a:ext cx="561975" cy="330200"/>
        </p:xfrm>
        <a:graphic>
          <a:graphicData uri="http://schemas.openxmlformats.org/presentationml/2006/ole">
            <p:oleObj spid="_x0000_s46113" name="Equation" r:id="rId6" imgW="279279" imgH="165028" progId="Equation.DSMT4">
              <p:embed/>
            </p:oleObj>
          </a:graphicData>
        </a:graphic>
      </p:graphicFrame>
      <p:sp>
        <p:nvSpPr>
          <p:cNvPr id="29704" name="右箭头 18"/>
          <p:cNvSpPr>
            <a:spLocks noChangeArrowheads="1"/>
          </p:cNvSpPr>
          <p:nvPr/>
        </p:nvSpPr>
        <p:spPr bwMode="auto">
          <a:xfrm>
            <a:off x="1714500" y="5429250"/>
            <a:ext cx="57150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29705" name="Object 7"/>
          <p:cNvGraphicFramePr>
            <a:graphicFrameLocks noChangeAspect="1"/>
          </p:cNvGraphicFramePr>
          <p:nvPr/>
        </p:nvGraphicFramePr>
        <p:xfrm>
          <a:off x="2714625" y="4714875"/>
          <a:ext cx="2635250" cy="1789113"/>
        </p:xfrm>
        <a:graphic>
          <a:graphicData uri="http://schemas.openxmlformats.org/presentationml/2006/ole">
            <p:oleObj spid="_x0000_s46114" name="Equation" r:id="rId7" imgW="1269449" imgH="863225" progId="Equation.DSMT4">
              <p:embed/>
            </p:oleObj>
          </a:graphicData>
        </a:graphic>
      </p:graphicFrame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571500" y="535781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MLE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29707" name="椭圆 11"/>
          <p:cNvSpPr>
            <a:spLocks noChangeArrowheads="1"/>
          </p:cNvSpPr>
          <p:nvPr/>
        </p:nvSpPr>
        <p:spPr bwMode="auto">
          <a:xfrm>
            <a:off x="3571875" y="5786438"/>
            <a:ext cx="285750" cy="642937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9708" name="矩形 12"/>
          <p:cNvSpPr>
            <a:spLocks noChangeArrowheads="1"/>
          </p:cNvSpPr>
          <p:nvPr/>
        </p:nvSpPr>
        <p:spPr bwMode="auto">
          <a:xfrm>
            <a:off x="1143000" y="1071563"/>
            <a:ext cx="2643188" cy="928687"/>
          </a:xfrm>
          <a:prstGeom prst="rect">
            <a:avLst/>
          </a:prstGeom>
          <a:noFill/>
          <a:ln w="25400" algn="ctr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29709" name="Object 4"/>
          <p:cNvGraphicFramePr>
            <a:graphicFrameLocks noChangeAspect="1"/>
          </p:cNvGraphicFramePr>
          <p:nvPr/>
        </p:nvGraphicFramePr>
        <p:xfrm>
          <a:off x="5940152" y="2636837"/>
          <a:ext cx="2476500" cy="1789113"/>
        </p:xfrm>
        <a:graphic>
          <a:graphicData uri="http://schemas.openxmlformats.org/presentationml/2006/ole">
            <p:oleObj spid="_x0000_s46115" name="Equation" r:id="rId8" imgW="1193760" imgH="863280" progId="Equation.DSMT4">
              <p:embed/>
            </p:oleObj>
          </a:graphicData>
        </a:graphic>
      </p:graphicFrame>
      <p:sp>
        <p:nvSpPr>
          <p:cNvPr id="29710" name="右箭头 12"/>
          <p:cNvSpPr>
            <a:spLocks noChangeArrowheads="1"/>
          </p:cNvSpPr>
          <p:nvPr/>
        </p:nvSpPr>
        <p:spPr bwMode="auto">
          <a:xfrm>
            <a:off x="5067300" y="3403600"/>
            <a:ext cx="438150" cy="255588"/>
          </a:xfrm>
          <a:prstGeom prst="rightArrow">
            <a:avLst>
              <a:gd name="adj1" fmla="val 50000"/>
              <a:gd name="adj2" fmla="val 4986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2526040"/>
              </p:ext>
            </p:extLst>
          </p:nvPr>
        </p:nvGraphicFramePr>
        <p:xfrm>
          <a:off x="5913438" y="207334"/>
          <a:ext cx="2838450" cy="688975"/>
        </p:xfrm>
        <a:graphic>
          <a:graphicData uri="http://schemas.openxmlformats.org/presentationml/2006/ole">
            <p:oleObj spid="_x0000_s46116" name="Equation" r:id="rId9" imgW="2463480" imgH="5968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33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382588" y="176213"/>
          <a:ext cx="7889875" cy="1090612"/>
        </p:xfrm>
        <a:graphic>
          <a:graphicData uri="http://schemas.openxmlformats.org/presentationml/2006/ole">
            <p:oleObj spid="_x0000_s47128" name="Equation" r:id="rId3" imgW="3492500" imgH="482600" progId="Equation.DSMT4">
              <p:embed/>
            </p:oleObj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571500" y="1643063"/>
          <a:ext cx="635000" cy="390525"/>
        </p:xfrm>
        <a:graphic>
          <a:graphicData uri="http://schemas.openxmlformats.org/presentationml/2006/ole">
            <p:oleObj spid="_x0000_s47129" name="Equation" r:id="rId4" imgW="330057" imgH="203112" progId="Equation.DSMT4">
              <p:embed/>
            </p:oleObj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371600" y="1541463"/>
          <a:ext cx="5697538" cy="633412"/>
        </p:xfrm>
        <a:graphic>
          <a:graphicData uri="http://schemas.openxmlformats.org/presentationml/2006/ole">
            <p:oleObj spid="_x0000_s47130" name="Equation" r:id="rId5" imgW="2959100" imgH="330200" progId="Equation.DSMT4">
              <p:embed/>
            </p:oleObj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1371600" y="2873375"/>
          <a:ext cx="5291138" cy="1698625"/>
        </p:xfrm>
        <a:graphic>
          <a:graphicData uri="http://schemas.openxmlformats.org/presentationml/2006/ole">
            <p:oleObj spid="_x0000_s47131" name="Equation" r:id="rId6" imgW="2844800" imgH="914400" progId="Equation.DSMT4">
              <p:embed/>
            </p:oleObj>
          </a:graphicData>
        </a:graphic>
      </p:graphicFrame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4787900" y="2270125"/>
          <a:ext cx="2808288" cy="508000"/>
        </p:xfrm>
        <a:graphic>
          <a:graphicData uri="http://schemas.openxmlformats.org/presentationml/2006/ole">
            <p:oleObj spid="_x0000_s47132" name="Equation" r:id="rId7" imgW="1472561" imgH="266584" progId="Equation.DSMT4">
              <p:embed/>
            </p:oleObj>
          </a:graphicData>
        </a:graphic>
      </p:graphicFrame>
      <p:graphicFrame>
        <p:nvGraphicFramePr>
          <p:cNvPr id="30727" name="Object 13"/>
          <p:cNvGraphicFramePr>
            <a:graphicFrameLocks noChangeAspect="1"/>
          </p:cNvGraphicFramePr>
          <p:nvPr/>
        </p:nvGraphicFramePr>
        <p:xfrm>
          <a:off x="4410075" y="5778500"/>
          <a:ext cx="2214563" cy="558800"/>
        </p:xfrm>
        <a:graphic>
          <a:graphicData uri="http://schemas.openxmlformats.org/presentationml/2006/ole">
            <p:oleObj spid="_x0000_s47133" name="Equation" r:id="rId8" imgW="1104900" imgH="279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4572000"/>
            <a:ext cx="6572250" cy="115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要求 </a:t>
            </a:r>
            <a:r>
              <a:rPr lang="en-US" altLang="zh-CN" dirty="0">
                <a:latin typeface="+mj-lt"/>
                <a:ea typeface="微软雅黑" pitchFamily="34" charset="-122"/>
              </a:rPr>
              <a:t>L(</a:t>
            </a:r>
            <a:r>
              <a:rPr lang="en-US" altLang="zh-CN" i="1" dirty="0" err="1">
                <a:latin typeface="+mj-lt"/>
                <a:ea typeface="微软雅黑" pitchFamily="34" charset="-122"/>
              </a:rPr>
              <a:t>a</a:t>
            </a:r>
            <a:r>
              <a:rPr lang="en-US" altLang="zh-CN" dirty="0" err="1">
                <a:latin typeface="+mj-lt"/>
                <a:ea typeface="微软雅黑" pitchFamily="34" charset="-122"/>
              </a:rPr>
              <a:t>,</a:t>
            </a:r>
            <a:r>
              <a:rPr lang="en-US" altLang="zh-CN" i="1" dirty="0" err="1">
                <a:latin typeface="+mj-lt"/>
                <a:ea typeface="微软雅黑" pitchFamily="34" charset="-122"/>
              </a:rPr>
              <a:t>b</a:t>
            </a:r>
            <a:r>
              <a:rPr lang="en-US" altLang="zh-CN" dirty="0">
                <a:latin typeface="+mj-lt"/>
                <a:ea typeface="微软雅黑" pitchFamily="34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取到最大：</a:t>
            </a:r>
            <a:endParaRPr lang="en-US" altLang="zh-CN" dirty="0">
              <a:solidFill>
                <a:srgbClr val="FF0000"/>
              </a:solidFill>
              <a:latin typeface="+mj-lt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）必须有示性函数等于</a:t>
            </a:r>
            <a:r>
              <a:rPr lang="en-US" altLang="zh-CN" sz="2200" dirty="0"/>
              <a:t>1</a:t>
            </a:r>
            <a:r>
              <a:rPr lang="zh-CN" altLang="en-US" sz="2200" dirty="0"/>
              <a:t>，即</a:t>
            </a:r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603250" y="225107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</a:p>
        </p:txBody>
      </p:sp>
      <p:graphicFrame>
        <p:nvGraphicFramePr>
          <p:cNvPr id="30730" name="Object 14"/>
          <p:cNvGraphicFramePr>
            <a:graphicFrameLocks noChangeAspect="1"/>
          </p:cNvGraphicFramePr>
          <p:nvPr/>
        </p:nvGraphicFramePr>
        <p:xfrm>
          <a:off x="1665288" y="2251075"/>
          <a:ext cx="2835275" cy="527050"/>
        </p:xfrm>
        <a:graphic>
          <a:graphicData uri="http://schemas.openxmlformats.org/presentationml/2006/ole">
            <p:oleObj spid="_x0000_s47134" name="Equation" r:id="rId9" imgW="1434477" imgH="266584" progId="Equation.DSMT4">
              <p:embed/>
            </p:oleObj>
          </a:graphicData>
        </a:graphic>
      </p:graphicFrame>
      <p:graphicFrame>
        <p:nvGraphicFramePr>
          <p:cNvPr id="30731" name="Object 15"/>
          <p:cNvGraphicFramePr>
            <a:graphicFrameLocks noChangeAspect="1"/>
          </p:cNvGraphicFramePr>
          <p:nvPr/>
        </p:nvGraphicFramePr>
        <p:xfrm>
          <a:off x="4572000" y="5143500"/>
          <a:ext cx="2147888" cy="542925"/>
        </p:xfrm>
        <a:graphic>
          <a:graphicData uri="http://schemas.openxmlformats.org/presentationml/2006/ole">
            <p:oleObj spid="_x0000_s47135" name="Equation" r:id="rId10" imgW="1002865" imgH="253890" progId="Equation.DSMT4">
              <p:embed/>
            </p:oleObj>
          </a:graphicData>
        </a:graphic>
      </p:graphicFrame>
      <p:graphicFrame>
        <p:nvGraphicFramePr>
          <p:cNvPr id="30732" name="Object 16"/>
          <p:cNvGraphicFramePr>
            <a:graphicFrameLocks noChangeAspect="1"/>
          </p:cNvGraphicFramePr>
          <p:nvPr/>
        </p:nvGraphicFramePr>
        <p:xfrm>
          <a:off x="1254125" y="5691188"/>
          <a:ext cx="2978150" cy="777875"/>
        </p:xfrm>
        <a:graphic>
          <a:graphicData uri="http://schemas.openxmlformats.org/presentationml/2006/ole">
            <p:oleObj spid="_x0000_s47136" name="Equation" r:id="rId11" imgW="1600200" imgH="419100" progId="Equation.DSMT4">
              <p:embed/>
            </p:oleObj>
          </a:graphicData>
        </a:graphic>
      </p:graphicFrame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327025" y="590232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sp>
        <p:nvSpPr>
          <p:cNvPr id="40974" name="文本框 1"/>
          <p:cNvSpPr txBox="1">
            <a:spLocks noChangeArrowheads="1"/>
          </p:cNvSpPr>
          <p:nvPr/>
        </p:nvSpPr>
        <p:spPr bwMode="auto">
          <a:xfrm>
            <a:off x="5303838" y="3783013"/>
            <a:ext cx="3589337" cy="923925"/>
          </a:xfrm>
          <a:prstGeom prst="rect">
            <a:avLst/>
          </a:prstGeom>
          <a:blipFill dpi="0" rotWithShape="1">
            <a:blip r:embed="rId12"/>
            <a:srcRect/>
            <a:tile tx="0" ty="0" sx="100000" sy="100000" flip="none" algn="tl"/>
          </a:blip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所有样本点</a:t>
            </a:r>
            <a:r>
              <a:rPr lang="en-US" altLang="zh-CN" sz="1800" i="1" dirty="0" smtClean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1800" i="1" baseline="-25000" dirty="0" smtClean="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都要在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[a, b]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区间里。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否则，似然函数就会等于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cxnSp>
        <p:nvCxnSpPr>
          <p:cNvPr id="30735" name="直接连接符 3"/>
          <p:cNvCxnSpPr>
            <a:cxnSpLocks noChangeShapeType="1"/>
          </p:cNvCxnSpPr>
          <p:nvPr/>
        </p:nvCxnSpPr>
        <p:spPr bwMode="auto">
          <a:xfrm>
            <a:off x="6899275" y="6080125"/>
            <a:ext cx="21066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6" name="左中括号 4"/>
          <p:cNvSpPr>
            <a:spLocks/>
          </p:cNvSpPr>
          <p:nvPr/>
        </p:nvSpPr>
        <p:spPr bwMode="auto">
          <a:xfrm>
            <a:off x="7078663" y="5929313"/>
            <a:ext cx="101600" cy="301625"/>
          </a:xfrm>
          <a:prstGeom prst="leftBracket">
            <a:avLst>
              <a:gd name="adj" fmla="val 830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37" name="右中括号 5"/>
          <p:cNvSpPr>
            <a:spLocks/>
          </p:cNvSpPr>
          <p:nvPr/>
        </p:nvSpPr>
        <p:spPr bwMode="auto">
          <a:xfrm>
            <a:off x="8742363" y="5902325"/>
            <a:ext cx="73025" cy="301625"/>
          </a:xfrm>
          <a:prstGeom prst="rightBracket">
            <a:avLst>
              <a:gd name="adj" fmla="val 820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38" name="椭圆 6"/>
          <p:cNvSpPr>
            <a:spLocks noChangeArrowheads="1"/>
          </p:cNvSpPr>
          <p:nvPr/>
        </p:nvSpPr>
        <p:spPr bwMode="auto">
          <a:xfrm>
            <a:off x="7235825" y="6046788"/>
            <a:ext cx="46038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39" name="椭圆 19"/>
          <p:cNvSpPr>
            <a:spLocks noChangeArrowheads="1"/>
          </p:cNvSpPr>
          <p:nvPr/>
        </p:nvSpPr>
        <p:spPr bwMode="auto">
          <a:xfrm>
            <a:off x="7388225" y="6046788"/>
            <a:ext cx="46038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0" name="椭圆 20"/>
          <p:cNvSpPr>
            <a:spLocks noChangeArrowheads="1"/>
          </p:cNvSpPr>
          <p:nvPr/>
        </p:nvSpPr>
        <p:spPr bwMode="auto">
          <a:xfrm>
            <a:off x="7632700" y="6057900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1" name="椭圆 21"/>
          <p:cNvSpPr>
            <a:spLocks noChangeArrowheads="1"/>
          </p:cNvSpPr>
          <p:nvPr/>
        </p:nvSpPr>
        <p:spPr bwMode="auto">
          <a:xfrm>
            <a:off x="7951788" y="6051550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2" name="椭圆 23"/>
          <p:cNvSpPr>
            <a:spLocks noChangeArrowheads="1"/>
          </p:cNvSpPr>
          <p:nvPr/>
        </p:nvSpPr>
        <p:spPr bwMode="auto">
          <a:xfrm>
            <a:off x="8539163" y="6046788"/>
            <a:ext cx="46037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3" name="椭圆 24"/>
          <p:cNvSpPr>
            <a:spLocks noChangeArrowheads="1"/>
          </p:cNvSpPr>
          <p:nvPr/>
        </p:nvSpPr>
        <p:spPr bwMode="auto">
          <a:xfrm>
            <a:off x="8256588" y="6038850"/>
            <a:ext cx="46037" cy="444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4" name="椭圆 26"/>
          <p:cNvSpPr>
            <a:spLocks noChangeArrowheads="1"/>
          </p:cNvSpPr>
          <p:nvPr/>
        </p:nvSpPr>
        <p:spPr bwMode="auto">
          <a:xfrm>
            <a:off x="8691563" y="6046788"/>
            <a:ext cx="46037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5" name="椭圆 27"/>
          <p:cNvSpPr>
            <a:spLocks noChangeArrowheads="1"/>
          </p:cNvSpPr>
          <p:nvPr/>
        </p:nvSpPr>
        <p:spPr bwMode="auto">
          <a:xfrm>
            <a:off x="8774113" y="6046788"/>
            <a:ext cx="46037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6" name="椭圆 28"/>
          <p:cNvSpPr>
            <a:spLocks noChangeArrowheads="1"/>
          </p:cNvSpPr>
          <p:nvPr/>
        </p:nvSpPr>
        <p:spPr bwMode="auto">
          <a:xfrm>
            <a:off x="7046913" y="6046788"/>
            <a:ext cx="46037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7" name="椭圆 29"/>
          <p:cNvSpPr>
            <a:spLocks noChangeArrowheads="1"/>
          </p:cNvSpPr>
          <p:nvPr/>
        </p:nvSpPr>
        <p:spPr bwMode="auto">
          <a:xfrm>
            <a:off x="8388350" y="6046788"/>
            <a:ext cx="46038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8" name="椭圆 30"/>
          <p:cNvSpPr>
            <a:spLocks noChangeArrowheads="1"/>
          </p:cNvSpPr>
          <p:nvPr/>
        </p:nvSpPr>
        <p:spPr bwMode="auto">
          <a:xfrm>
            <a:off x="8101013" y="6046788"/>
            <a:ext cx="44450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0749" name="椭圆 31"/>
          <p:cNvSpPr>
            <a:spLocks noChangeArrowheads="1"/>
          </p:cNvSpPr>
          <p:nvPr/>
        </p:nvSpPr>
        <p:spPr bwMode="auto">
          <a:xfrm>
            <a:off x="7812088" y="6046788"/>
            <a:ext cx="46037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0750" name="Object 15"/>
          <p:cNvGraphicFramePr>
            <a:graphicFrameLocks noChangeAspect="1"/>
          </p:cNvGraphicFramePr>
          <p:nvPr/>
        </p:nvGraphicFramePr>
        <p:xfrm>
          <a:off x="6899275" y="6288088"/>
          <a:ext cx="488950" cy="304800"/>
        </p:xfrm>
        <a:graphic>
          <a:graphicData uri="http://schemas.openxmlformats.org/presentationml/2006/ole">
            <p:oleObj spid="_x0000_s47137" name="Equation" r:id="rId13" imgW="457002" imgH="253890" progId="Equation.DSMT4">
              <p:embed/>
            </p:oleObj>
          </a:graphicData>
        </a:graphic>
      </p:graphicFrame>
      <p:graphicFrame>
        <p:nvGraphicFramePr>
          <p:cNvPr id="30751" name="Object 13"/>
          <p:cNvGraphicFramePr>
            <a:graphicFrameLocks noChangeAspect="1"/>
          </p:cNvGraphicFramePr>
          <p:nvPr/>
        </p:nvGraphicFramePr>
        <p:xfrm>
          <a:off x="8474075" y="6288088"/>
          <a:ext cx="555625" cy="304800"/>
        </p:xfrm>
        <a:graphic>
          <a:graphicData uri="http://schemas.openxmlformats.org/presentationml/2006/ole">
            <p:oleObj spid="_x0000_s47138" name="Equation" r:id="rId14" imgW="508000" imgH="279400" progId="Equation.DSMT4">
              <p:embed/>
            </p:oleObj>
          </a:graphicData>
        </a:graphic>
      </p:graphicFrame>
      <p:sp>
        <p:nvSpPr>
          <p:cNvPr id="30752" name="文本框 8"/>
          <p:cNvSpPr txBox="1">
            <a:spLocks noChangeArrowheads="1"/>
          </p:cNvSpPr>
          <p:nvPr/>
        </p:nvSpPr>
        <p:spPr bwMode="auto">
          <a:xfrm>
            <a:off x="269875" y="6469063"/>
            <a:ext cx="4506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</a:rPr>
              <a:t>(b-a)</a:t>
            </a:r>
            <a:r>
              <a:rPr lang="zh-CN" altLang="en-US" sz="1400">
                <a:solidFill>
                  <a:srgbClr val="0070C0"/>
                </a:solidFill>
              </a:rPr>
              <a:t>应达到最小：</a:t>
            </a:r>
            <a:r>
              <a:rPr lang="en-US" altLang="zh-CN" sz="1400" i="1">
                <a:solidFill>
                  <a:srgbClr val="0070C0"/>
                </a:solidFill>
              </a:rPr>
              <a:t>b=x</a:t>
            </a:r>
            <a:r>
              <a:rPr lang="en-US" altLang="zh-CN" sz="1400" baseline="-25000">
                <a:solidFill>
                  <a:srgbClr val="0070C0"/>
                </a:solidFill>
              </a:rPr>
              <a:t>(</a:t>
            </a:r>
            <a:r>
              <a:rPr lang="en-US" altLang="zh-CN" sz="1400" i="1" baseline="-25000">
                <a:solidFill>
                  <a:srgbClr val="0070C0"/>
                </a:solidFill>
              </a:rPr>
              <a:t>n</a:t>
            </a:r>
            <a:r>
              <a:rPr lang="en-US" altLang="zh-CN" sz="1400" baseline="-25000">
                <a:solidFill>
                  <a:srgbClr val="0070C0"/>
                </a:solidFill>
              </a:rPr>
              <a:t>)</a:t>
            </a:r>
            <a:r>
              <a:rPr lang="zh-CN" altLang="en-US" sz="1400">
                <a:solidFill>
                  <a:srgbClr val="0070C0"/>
                </a:solidFill>
              </a:rPr>
              <a:t>，</a:t>
            </a:r>
            <a:r>
              <a:rPr lang="en-US" altLang="zh-CN" sz="1400" i="1">
                <a:solidFill>
                  <a:srgbClr val="0070C0"/>
                </a:solidFill>
              </a:rPr>
              <a:t>a=x</a:t>
            </a:r>
            <a:r>
              <a:rPr lang="en-US" altLang="zh-CN" sz="1400" baseline="-25000">
                <a:solidFill>
                  <a:srgbClr val="0070C0"/>
                </a:solidFill>
              </a:rPr>
              <a:t>(1)</a:t>
            </a:r>
            <a:r>
              <a:rPr lang="zh-CN" altLang="en-US" sz="1400">
                <a:solidFill>
                  <a:srgbClr val="0070C0"/>
                </a:solidFill>
              </a:rPr>
              <a:t>；  所有</a:t>
            </a:r>
            <a:r>
              <a:rPr lang="en-US" altLang="zh-CN" sz="1400">
                <a:solidFill>
                  <a:srgbClr val="0070C0"/>
                </a:solidFill>
              </a:rPr>
              <a:t>xi</a:t>
            </a:r>
            <a:r>
              <a:rPr lang="zh-CN" altLang="en-US" sz="1400">
                <a:solidFill>
                  <a:srgbClr val="0070C0"/>
                </a:solidFill>
              </a:rPr>
              <a:t>都要在</a:t>
            </a:r>
            <a:r>
              <a:rPr lang="en-US" altLang="zh-CN" sz="1400">
                <a:solidFill>
                  <a:srgbClr val="0070C0"/>
                </a:solidFill>
              </a:rPr>
              <a:t>[a, b]</a:t>
            </a:r>
            <a:r>
              <a:rPr lang="zh-CN" altLang="en-US" sz="1400">
                <a:solidFill>
                  <a:srgbClr val="0070C0"/>
                </a:solidFill>
              </a:rPr>
              <a:t>里</a:t>
            </a:r>
          </a:p>
        </p:txBody>
      </p:sp>
      <p:sp>
        <p:nvSpPr>
          <p:cNvPr id="30753" name="椭圆 37"/>
          <p:cNvSpPr>
            <a:spLocks noChangeArrowheads="1"/>
          </p:cNvSpPr>
          <p:nvPr/>
        </p:nvSpPr>
        <p:spPr bwMode="auto">
          <a:xfrm>
            <a:off x="7540625" y="6046788"/>
            <a:ext cx="46038" cy="46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xmlns="" val="4143485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参数的区间估计</a:t>
            </a:r>
            <a:endParaRPr lang="zh-CN" altLang="en-US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771775" y="3357563"/>
            <a:ext cx="3600450" cy="5794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1" y="332656"/>
            <a:ext cx="7674873" cy="11430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参数估计问题</a:t>
            </a:r>
            <a:r>
              <a:rPr lang="en-US" altLang="zh-CN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1659632"/>
            <a:ext cx="8803531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想象你经营一个食品商店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问能否根据下面的市场调查结果进行决策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dirty="0" smtClean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你认为可以利用上面的信息进行决策吗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eaLnBrk="1" hangingPunct="1">
              <a:buFontTx/>
              <a:buChar char=" "/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74441" y="3717032"/>
            <a:ext cx="860444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软饮料的每日平均需求量是每日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50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区间估计的概念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b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　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Interval Estimation</a:t>
            </a:r>
            <a:endParaRPr lang="en-US" altLang="zh-CN" sz="36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440" y="1504950"/>
            <a:ext cx="7162800" cy="152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在总体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抽取一个容量为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的随机样本</a:t>
            </a: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X: 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 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5678731"/>
              </p:ext>
            </p:extLst>
          </p:nvPr>
        </p:nvGraphicFramePr>
        <p:xfrm>
          <a:off x="4521200" y="3333750"/>
          <a:ext cx="100013" cy="190500"/>
        </p:xfrm>
        <a:graphic>
          <a:graphicData uri="http://schemas.openxmlformats.org/presentationml/2006/ole">
            <p:oleObj spid="_x0000_s2174" name="公式" r:id="rId4" imgW="101556" imgH="190417" progId="Equation.3">
              <p:embed/>
            </p:oleObj>
          </a:graphicData>
        </a:graphic>
      </p:graphicFrame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609600" y="47244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fr-FR" altLang="zh-CN" sz="3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endParaRPr lang="fr-FR" altLang="en-US" sz="3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26278"/>
              </p:ext>
            </p:extLst>
          </p:nvPr>
        </p:nvGraphicFramePr>
        <p:xfrm>
          <a:off x="5073650" y="3073400"/>
          <a:ext cx="1130300" cy="531813"/>
        </p:xfrm>
        <a:graphic>
          <a:graphicData uri="http://schemas.openxmlformats.org/presentationml/2006/ole">
            <p:oleObj spid="_x0000_s2175" name="公式" r:id="rId5" imgW="1129810" imgH="533169" progId="Equation.3">
              <p:embed/>
            </p:oleObj>
          </a:graphicData>
        </a:graphic>
      </p:graphicFrame>
      <p:sp>
        <p:nvSpPr>
          <p:cNvPr id="33801" name="Rectangle 7"/>
          <p:cNvSpPr>
            <a:spLocks noChangeArrowheads="1"/>
          </p:cNvSpPr>
          <p:nvPr/>
        </p:nvSpPr>
        <p:spPr bwMode="auto">
          <a:xfrm flipV="1">
            <a:off x="685800" y="37338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/>
            <a:endParaRPr lang="zh-CN" altLang="zh-CN" sz="3600" b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762000" y="39624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1447800" y="411480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6929035"/>
              </p:ext>
            </p:extLst>
          </p:nvPr>
        </p:nvGraphicFramePr>
        <p:xfrm>
          <a:off x="2057400" y="3962400"/>
          <a:ext cx="3581400" cy="539750"/>
        </p:xfrm>
        <a:graphic>
          <a:graphicData uri="http://schemas.openxmlformats.org/presentationml/2006/ole">
            <p:oleObj spid="_x0000_s2176" name="公式" r:id="rId6" imgW="3378200" imgH="533400" progId="Equation.3">
              <p:embed/>
            </p:oleObj>
          </a:graphicData>
        </a:graphic>
      </p:graphicFrame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066800" y="48006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</a:t>
            </a:r>
            <a:r>
              <a:rPr lang="zh-CN" altLang="en-US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</a:t>
            </a:r>
            <a:r>
              <a:rPr lang="zh-CN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</a:t>
            </a:r>
          </a:p>
        </p:txBody>
      </p:sp>
      <p:graphicFrame>
        <p:nvGraphicFramePr>
          <p:cNvPr id="3379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5873793"/>
              </p:ext>
            </p:extLst>
          </p:nvPr>
        </p:nvGraphicFramePr>
        <p:xfrm>
          <a:off x="6705600" y="4876800"/>
          <a:ext cx="1130300" cy="531813"/>
        </p:xfrm>
        <a:graphic>
          <a:graphicData uri="http://schemas.openxmlformats.org/presentationml/2006/ole">
            <p:oleObj spid="_x0000_s2177" name="公式" r:id="rId7" imgW="1129810" imgH="533169" progId="Equation.3">
              <p:embed/>
            </p:oleObj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115616" y="5638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 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Level of Confidence :      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2" name="矩形 1"/>
          <p:cNvSpPr/>
          <p:nvPr/>
        </p:nvSpPr>
        <p:spPr>
          <a:xfrm>
            <a:off x="642645" y="3146696"/>
            <a:ext cx="43140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利用样本构造两个统计量</a:t>
            </a:r>
            <a:endParaRPr lang="zh-CN" altLang="fr-FR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300788" y="5653088"/>
            <a:ext cx="1727200" cy="82867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7171" name="Object 18"/>
          <p:cNvGraphicFramePr>
            <a:graphicFrameLocks noChangeAspect="1"/>
          </p:cNvGraphicFramePr>
          <p:nvPr/>
        </p:nvGraphicFramePr>
        <p:xfrm>
          <a:off x="6600825" y="5778500"/>
          <a:ext cx="857250" cy="642938"/>
        </p:xfrm>
        <a:graphic>
          <a:graphicData uri="http://schemas.openxmlformats.org/presentationml/2006/ole">
            <p:oleObj spid="_x0000_s33808" name="Equation" r:id="rId3" imgW="406048" imgH="304536" progId="Equation.DSMT4">
              <p:embed/>
            </p:oleObj>
          </a:graphicData>
        </a:graphic>
      </p:graphicFrame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395288" y="1125538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总体参数</a:t>
            </a:r>
            <a:r>
              <a:rPr lang="zh-CN" altLang="en-US" sz="32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  </a:t>
            </a:r>
            <a:r>
              <a:rPr lang="zh-CN" altLang="en-US" sz="3200" b="0" i="1" dirty="0">
                <a:latin typeface="+mj-lt"/>
                <a:ea typeface="微软雅黑" pitchFamily="34" charset="-122"/>
                <a:sym typeface="Symbol" pitchFamily="18" charset="2"/>
              </a:rPr>
              <a:t></a:t>
            </a:r>
            <a:r>
              <a:rPr lang="zh-CN" altLang="en-US" sz="2800" b="0" dirty="0">
                <a:latin typeface="+mj-lt"/>
                <a:ea typeface="微软雅黑" pitchFamily="34" charset="-122"/>
              </a:rPr>
              <a:t>（ </a:t>
            </a:r>
            <a:r>
              <a:rPr lang="en-US" altLang="zh-CN" sz="3200" b="0" dirty="0">
                <a:latin typeface="+mj-lt"/>
                <a:ea typeface="微软雅黑" pitchFamily="34" charset="-122"/>
              </a:rPr>
              <a:t>Parameter</a:t>
            </a:r>
            <a:r>
              <a:rPr lang="en-US" altLang="zh-CN" sz="2800" b="0" dirty="0">
                <a:latin typeface="+mj-lt"/>
                <a:ea typeface="微软雅黑" pitchFamily="34" charset="-122"/>
              </a:rPr>
              <a:t> </a:t>
            </a:r>
            <a:r>
              <a:rPr lang="zh-CN" altLang="en-US" sz="2800" b="0" dirty="0">
                <a:latin typeface="+mj-lt"/>
                <a:ea typeface="微软雅黑" pitchFamily="34" charset="-122"/>
              </a:rPr>
              <a:t>）        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微软雅黑" pitchFamily="34" charset="-122"/>
              </a:rPr>
              <a:t>客观存在</a:t>
            </a:r>
            <a:r>
              <a:rPr lang="zh-CN" altLang="en-US" sz="32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 </a:t>
            </a:r>
            <a:r>
              <a:rPr lang="zh-CN" altLang="en-US" sz="3200" b="0" dirty="0">
                <a:latin typeface="+mj-lt"/>
                <a:ea typeface="微软雅黑" pitchFamily="34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2.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样本</a:t>
            </a:r>
            <a:r>
              <a:rPr lang="zh-CN" altLang="en-US" sz="32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Sample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  <a:endParaRPr lang="zh-CN" altLang="en-US" sz="3200" b="0" dirty="0">
              <a:latin typeface="+mj-lt"/>
              <a:ea typeface="微软雅黑" pitchFamily="34" charset="-122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3.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样本容量</a:t>
            </a:r>
            <a:r>
              <a:rPr lang="en-US" altLang="zh-CN" sz="3200" b="0" i="1" dirty="0">
                <a:latin typeface="+mj-lt"/>
                <a:ea typeface="微软雅黑" pitchFamily="34" charset="-122"/>
                <a:sym typeface="Symbol" pitchFamily="18" charset="2"/>
              </a:rPr>
              <a:t>n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Sample Size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4.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统计量（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Sample Statistic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  <a:endParaRPr lang="zh-CN" altLang="en-US" sz="3200" b="0" dirty="0">
              <a:latin typeface="+mj-lt"/>
              <a:ea typeface="微软雅黑" pitchFamily="34" charset="-122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lt"/>
                <a:ea typeface="微软雅黑" pitchFamily="34" charset="-122"/>
                <a:sym typeface="Symbol" pitchFamily="18" charset="2"/>
              </a:rPr>
              <a:t>例如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j-lt"/>
                <a:ea typeface="微软雅黑" pitchFamily="34" charset="-122"/>
                <a:sym typeface="Symbol" pitchFamily="18" charset="2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5.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待估参数</a:t>
            </a:r>
            <a:r>
              <a:rPr lang="zh-CN" altLang="en-US" sz="32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(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Estimated Parameter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  <a:endParaRPr lang="zh-CN" altLang="en-US" sz="3200" b="0" dirty="0">
              <a:latin typeface="+mj-lt"/>
              <a:ea typeface="微软雅黑" pitchFamily="34" charset="-122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6.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itchFamily="34" charset="-122"/>
                <a:sym typeface="Symbol" pitchFamily="18" charset="2"/>
              </a:rPr>
              <a:t>估计量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Estimator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: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               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7.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估计值（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Estimate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</a:t>
            </a:r>
            <a:r>
              <a:rPr lang="en-US" altLang="zh-CN" sz="2800" b="0" dirty="0">
                <a:latin typeface="+mj-lt"/>
                <a:ea typeface="微软雅黑" pitchFamily="34" charset="-122"/>
                <a:sym typeface="Symbol" pitchFamily="18" charset="2"/>
              </a:rPr>
              <a:t>: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  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8.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itchFamily="34" charset="-122"/>
                <a:sym typeface="Symbol" pitchFamily="18" charset="2"/>
              </a:rPr>
              <a:t>抽样误差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（ </a:t>
            </a:r>
            <a:r>
              <a:rPr lang="en-US" altLang="zh-CN" sz="3200" b="0" dirty="0">
                <a:latin typeface="+mj-lt"/>
                <a:ea typeface="微软雅黑" pitchFamily="34" charset="-122"/>
                <a:sym typeface="Symbol" pitchFamily="18" charset="2"/>
              </a:rPr>
              <a:t>Sampling Error </a:t>
            </a:r>
            <a:r>
              <a:rPr lang="zh-CN" altLang="en-US" sz="2800" b="0" dirty="0">
                <a:latin typeface="+mj-lt"/>
                <a:ea typeface="微软雅黑" pitchFamily="34" charset="-122"/>
                <a:sym typeface="Symbol" pitchFamily="18" charset="2"/>
              </a:rPr>
              <a:t>）：</a:t>
            </a:r>
            <a:r>
              <a:rPr lang="zh-CN" altLang="en-US" sz="3200" b="0" dirty="0">
                <a:latin typeface="+mj-lt"/>
                <a:ea typeface="微软雅黑" pitchFamily="34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7174" name="Object 14"/>
          <p:cNvGraphicFramePr>
            <a:graphicFrameLocks noChangeAspect="1"/>
          </p:cNvGraphicFramePr>
          <p:nvPr/>
        </p:nvGraphicFramePr>
        <p:xfrm>
          <a:off x="4284663" y="1844675"/>
          <a:ext cx="3060700" cy="430213"/>
        </p:xfrm>
        <a:graphic>
          <a:graphicData uri="http://schemas.openxmlformats.org/presentationml/2006/ole">
            <p:oleObj spid="_x0000_s33809" name="Equation" r:id="rId4" imgW="3060700" imgH="431800" progId="Equation.3">
              <p:embed/>
            </p:oleObj>
          </a:graphicData>
        </a:graphic>
      </p:graphicFrame>
      <p:graphicFrame>
        <p:nvGraphicFramePr>
          <p:cNvPr id="7175" name="Object 15"/>
          <p:cNvGraphicFramePr>
            <a:graphicFrameLocks noChangeAspect="1"/>
          </p:cNvGraphicFramePr>
          <p:nvPr/>
        </p:nvGraphicFramePr>
        <p:xfrm>
          <a:off x="2124075" y="3357563"/>
          <a:ext cx="4608513" cy="711200"/>
        </p:xfrm>
        <a:graphic>
          <a:graphicData uri="http://schemas.openxmlformats.org/presentationml/2006/ole">
            <p:oleObj spid="_x0000_s33810" name="Equation" r:id="rId5" imgW="5346700" imgH="825500" progId="Equation.3">
              <p:embed/>
            </p:oleObj>
          </a:graphicData>
        </a:graphic>
      </p:graphicFrame>
      <p:graphicFrame>
        <p:nvGraphicFramePr>
          <p:cNvPr id="7176" name="Object 16"/>
          <p:cNvGraphicFramePr>
            <a:graphicFrameLocks noChangeAspect="1"/>
          </p:cNvGraphicFramePr>
          <p:nvPr/>
        </p:nvGraphicFramePr>
        <p:xfrm>
          <a:off x="5003800" y="4724400"/>
          <a:ext cx="914400" cy="430213"/>
        </p:xfrm>
        <a:graphic>
          <a:graphicData uri="http://schemas.openxmlformats.org/presentationml/2006/ole">
            <p:oleObj spid="_x0000_s33811" name="Equation" r:id="rId6" imgW="914400" imgH="431800" progId="Equation.3">
              <p:embed/>
            </p:oleObj>
          </a:graphicData>
        </a:graphic>
      </p:graphicFrame>
      <p:graphicFrame>
        <p:nvGraphicFramePr>
          <p:cNvPr id="7177" name="Object 17"/>
          <p:cNvGraphicFramePr>
            <a:graphicFrameLocks noChangeAspect="1"/>
          </p:cNvGraphicFramePr>
          <p:nvPr/>
        </p:nvGraphicFramePr>
        <p:xfrm>
          <a:off x="5148263" y="5300663"/>
          <a:ext cx="749300" cy="430212"/>
        </p:xfrm>
        <a:graphic>
          <a:graphicData uri="http://schemas.openxmlformats.org/presentationml/2006/ole">
            <p:oleObj spid="_x0000_s33812" name="Equation" r:id="rId7" imgW="748975" imgH="431613" progId="Equation.3">
              <p:embed/>
            </p:oleObj>
          </a:graphicData>
        </a:graphic>
      </p:graphicFrame>
      <p:graphicFrame>
        <p:nvGraphicFramePr>
          <p:cNvPr id="7178" name="Object 19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33813" name="Equation" r:id="rId8" imgW="190500" imgH="419100" progId="Equation.3">
              <p:embed/>
            </p:oleObj>
          </a:graphicData>
        </a:graphic>
      </p:graphicFrame>
      <p:graphicFrame>
        <p:nvGraphicFramePr>
          <p:cNvPr id="7179" name="Object 20"/>
          <p:cNvGraphicFramePr>
            <a:graphicFrameLocks noChangeAspect="1"/>
          </p:cNvGraphicFramePr>
          <p:nvPr/>
        </p:nvGraphicFramePr>
        <p:xfrm>
          <a:off x="5724525" y="2924175"/>
          <a:ext cx="2527300" cy="469900"/>
        </p:xfrm>
        <a:graphic>
          <a:graphicData uri="http://schemas.openxmlformats.org/presentationml/2006/ole">
            <p:oleObj spid="_x0000_s33814" name="Equation" r:id="rId9" imgW="2527300" imgH="469900" progId="Equation.3">
              <p:embed/>
            </p:oleObj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89639" y="1935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/>
              <a:t>5.1   </a:t>
            </a:r>
            <a:r>
              <a:rPr lang="zh-CN" altLang="en-US" sz="4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9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u="sng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注意正确的叙述方法</a:t>
            </a:r>
            <a: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br>
              <a:rPr lang="en-US" altLang="zh-CN" sz="36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3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Char char=" 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CN" i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779499"/>
              </p:ext>
            </p:extLst>
          </p:nvPr>
        </p:nvGraphicFramePr>
        <p:xfrm>
          <a:off x="2411413" y="981075"/>
          <a:ext cx="3378200" cy="608013"/>
        </p:xfrm>
        <a:graphic>
          <a:graphicData uri="http://schemas.openxmlformats.org/presentationml/2006/ole">
            <p:oleObj spid="_x0000_s3105" name="Equation" r:id="rId4" imgW="3378200" imgH="533400" progId="Equation.3">
              <p:embed/>
            </p:oleObj>
          </a:graphicData>
        </a:graphic>
      </p:graphicFrame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684212" y="2420938"/>
            <a:ext cx="8064251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—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  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不是随机变量</a:t>
            </a:r>
          </a:p>
          <a:p>
            <a:pPr>
              <a:lnSpc>
                <a:spcPct val="150000"/>
              </a:lnSpc>
            </a:pP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—  C.I. 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是随机区间，会随样本的不同而发生变化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3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63170" y="4734342"/>
            <a:ext cx="83518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置信度为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意味着：大约有 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 置信区间包含参数 </a:t>
            </a:r>
            <a:r>
              <a:rPr lang="zh-CN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而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5%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的置信区间不包含</a:t>
            </a:r>
            <a:r>
              <a:rPr lang="zh-CN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utoUpdateAnimBg="0"/>
      <p:bldP spid="2897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5038"/>
            <a:ext cx="8207375" cy="655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如何理解：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“置信区间覆盖参数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)”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89281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假设：总体比例为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已经求得其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的置信区间为：（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可否说：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这个置信区间包含总体比例的概率为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87337" y="2860675"/>
            <a:ext cx="8137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吴喜之教授强调：</a:t>
            </a:r>
            <a:r>
              <a:rPr lang="zh-CN" altLang="en-US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“这里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的区间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是固定的，而总体比例 </a:t>
            </a:r>
            <a:r>
              <a:rPr lang="en-US" altLang="zh-CN" sz="2400" i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也是固定的值。因此只有两种可能：或者该区间包含总体比例，或者不包含；这当中没有任何概率可言。至于区间（</a:t>
            </a:r>
            <a:r>
              <a:rPr lang="en-US" altLang="zh-CN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 sz="2400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是否覆盖真正比例，除非一个不漏地调查所有选民，否则永远也无法知道。”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90575" y="5589240"/>
            <a:ext cx="8153990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当你购买了一支发令枪后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它不是合格的，就是不合格的。</a:t>
            </a:r>
          </a:p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你会选择使用哪家工厂的产品</a:t>
            </a:r>
            <a:r>
              <a:rPr lang="en-US" altLang="zh-CN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IS9000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54983" name="Group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742003844"/>
              </p:ext>
            </p:extLst>
          </p:nvPr>
        </p:nvGraphicFramePr>
        <p:xfrm>
          <a:off x="323850" y="4918831"/>
          <a:ext cx="8064500" cy="765810"/>
        </p:xfrm>
        <a:graphic>
          <a:graphicData uri="http://schemas.openxmlformats.org/drawingml/2006/table">
            <a:tbl>
              <a:tblPr/>
              <a:tblGrid>
                <a:gridCol w="209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4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发令枪生产企业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合格率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20%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435600" y="333375"/>
            <a:ext cx="2808288" cy="5232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0" name="Text Box 5" descr="新闻纸"/>
          <p:cNvSpPr txBox="1">
            <a:spLocks noChangeArrowheads="1"/>
          </p:cNvSpPr>
          <p:nvPr/>
        </p:nvSpPr>
        <p:spPr bwMode="auto">
          <a:xfrm>
            <a:off x="287238" y="5803805"/>
            <a:ext cx="8280598" cy="86710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rgbClr val="0033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216000" bIns="216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评价“估计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程度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5038"/>
            <a:ext cx="8207375" cy="655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如何理解：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“置信区间覆盖参数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的概率是 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(1-</a:t>
            </a:r>
            <a:r>
              <a:rPr lang="en-US" altLang="zh-CN" sz="2800" b="1" i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)”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89281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假设：总体比例为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已经求得其</a:t>
            </a: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的置信区间为：（</a:t>
            </a:r>
            <a:r>
              <a:rPr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可否说：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这个置信区间包含总体比例的概率为</a:t>
            </a: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95%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0825" y="3644900"/>
            <a:ext cx="81375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吴喜之教授强调：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“这里的区间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是固定的，而总体比例 </a:t>
            </a:r>
            <a:r>
              <a:rPr lang="en-US" altLang="zh-CN" i="1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也是固定的值。因此只有两种可能：或者该区间包含总体比例，或者不包含；这当中没有任何概率可言。至于区间（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72%, 78%)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是否覆盖真正比例，除非一个不漏地调查所有选民，否则永远也无法知道。”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50825" y="4329113"/>
            <a:ext cx="8208963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当你购买了一支发令枪后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它不是合格的，就是不合格的。</a:t>
            </a: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你会选择使用哪家工厂的产品</a:t>
            </a:r>
            <a:r>
              <a:rPr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IS9000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54983" name="Group 7"/>
          <p:cNvGraphicFramePr>
            <a:graphicFrameLocks noGrp="1"/>
          </p:cNvGraphicFramePr>
          <p:nvPr>
            <p:ph sz="half" idx="2"/>
          </p:nvPr>
        </p:nvGraphicFramePr>
        <p:xfrm>
          <a:off x="250825" y="3708400"/>
          <a:ext cx="8064500" cy="800100"/>
        </p:xfrm>
        <a:graphic>
          <a:graphicData uri="http://schemas.openxmlformats.org/drawingml/2006/table">
            <a:tbl>
              <a:tblPr/>
              <a:tblGrid>
                <a:gridCol w="209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4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发令枪生产企业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乙工厂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合格率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20%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4997" name="Rectangle 21" descr="羊皮纸"/>
          <p:cNvSpPr>
            <a:spLocks noChangeArrowheads="1"/>
          </p:cNvSpPr>
          <p:nvPr/>
        </p:nvSpPr>
        <p:spPr bwMode="auto">
          <a:xfrm>
            <a:off x="71438" y="2862263"/>
            <a:ext cx="8964612" cy="267765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比较准确的</a:t>
            </a:r>
            <a:r>
              <a:rPr lang="zh-CN" altLang="en-US" sz="2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表达是</a:t>
            </a:r>
            <a:r>
              <a:rPr lang="en-US" altLang="zh-CN" sz="28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75%;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此次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估计的误差范围是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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3%;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该方法估计的可靠程度是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95%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435600" y="333375"/>
            <a:ext cx="2808288" cy="5232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点估计值为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0" name="Text Box 5" descr="新闻纸"/>
          <p:cNvSpPr txBox="1">
            <a:spLocks noChangeArrowheads="1"/>
          </p:cNvSpPr>
          <p:nvPr/>
        </p:nvSpPr>
        <p:spPr bwMode="auto">
          <a:xfrm>
            <a:off x="287238" y="5803805"/>
            <a:ext cx="8280598" cy="867106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33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216000" bIns="216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用于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评价“估计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程度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6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3657600" y="5105400"/>
            <a:ext cx="12954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2895600" y="5181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74992" y="489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已知总体方差，求总体均值的置信区间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39552" y="990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N(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总体方差 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已知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在总体中抽取一个容量为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的样本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X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X</a:t>
            </a:r>
            <a:r>
              <a:rPr lang="en-US" altLang="zh-CN" sz="32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sz="32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构造一个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“ </a:t>
            </a:r>
            <a:r>
              <a:rPr lang="zh-CN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统计量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”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3059261"/>
              </p:ext>
            </p:extLst>
          </p:nvPr>
        </p:nvGraphicFramePr>
        <p:xfrm>
          <a:off x="1600200" y="5156200"/>
          <a:ext cx="3136900" cy="1549400"/>
        </p:xfrm>
        <a:graphic>
          <a:graphicData uri="http://schemas.openxmlformats.org/presentationml/2006/ole">
            <p:oleObj spid="_x0000_s5155" name="公式" r:id="rId3" imgW="3136900" imgH="1549400" progId="Equation.3">
              <p:embed/>
            </p:oleObj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5334000" y="5165725"/>
            <a:ext cx="3352800" cy="854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只含一个未知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 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(2)Z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是标准分布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可以查表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651692" y="1274890"/>
            <a:ext cx="360363" cy="4318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92080" y="3717032"/>
            <a:ext cx="1800200" cy="576064"/>
            <a:chOff x="5292080" y="3717032"/>
            <a:chExt cx="1800200" cy="576064"/>
          </a:xfrm>
        </p:grpSpPr>
        <p:sp>
          <p:nvSpPr>
            <p:cNvPr id="4" name="圆角矩形标注 3"/>
            <p:cNvSpPr/>
            <p:nvPr/>
          </p:nvSpPr>
          <p:spPr>
            <a:xfrm>
              <a:off x="5292080" y="3717032"/>
              <a:ext cx="1800200" cy="576064"/>
            </a:xfrm>
            <a:prstGeom prst="wedgeRoundRectCallout">
              <a:avLst>
                <a:gd name="adj1" fmla="val -73647"/>
                <a:gd name="adj2" fmla="val 124642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52120" y="3774231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枢轴量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256003" grpId="0" animBg="1"/>
      <p:bldP spid="256007" grpId="0" animBg="1" autoUpdateAnimBg="0"/>
      <p:bldP spid="358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37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： 一家食品生产企业生产袋装食品。已知产品重量服从正态分布，总体标准差为</a:t>
            </a:r>
            <a:r>
              <a:rPr lang="en-US" altLang="zh-CN" sz="2400" b="1" dirty="0" smtClean="0"/>
              <a:t>10 g</a:t>
            </a:r>
            <a:r>
              <a:rPr lang="zh-CN" altLang="en-US" sz="2400" b="1" dirty="0" smtClean="0"/>
              <a:t>。现从某天生产的食品中随机抽取了</a:t>
            </a:r>
            <a:r>
              <a:rPr lang="en-US" altLang="zh-CN" sz="2400" b="1" dirty="0" smtClean="0"/>
              <a:t>25</a:t>
            </a:r>
            <a:r>
              <a:rPr lang="zh-CN" altLang="en-US" sz="2400" b="1" dirty="0" smtClean="0"/>
              <a:t>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/>
              <a:t>计算出样本均值为</a:t>
            </a:r>
            <a:r>
              <a:rPr lang="en-US" altLang="zh-CN" sz="2400" b="1" dirty="0" smtClean="0">
                <a:sym typeface="Symbol" pitchFamily="18" charset="2"/>
              </a:rPr>
              <a:t>105.36 </a:t>
            </a:r>
            <a:r>
              <a:rPr lang="en-US" altLang="zh-CN" sz="2400" b="1" dirty="0" smtClean="0"/>
              <a:t>g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zh-CN" altLang="en-US" sz="2400" b="1" dirty="0" smtClean="0"/>
              <a:t>。试估计该批产品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平均重量</a:t>
            </a:r>
            <a:r>
              <a:rPr lang="zh-CN" altLang="en-US" sz="2400" b="1" dirty="0" smtClean="0"/>
              <a:t>的置信区间，置信水平为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。</a:t>
            </a:r>
            <a:endParaRPr lang="zh-CN" alt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643685"/>
            <a:ext cx="7543800" cy="243840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已知： </a:t>
            </a:r>
            <a:r>
              <a:rPr lang="zh-CN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=25,       =105.36 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选取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(1- )=0.95;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查表得到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          =1.96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置信区间：</a:t>
            </a: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9296921"/>
              </p:ext>
            </p:extLst>
          </p:nvPr>
        </p:nvGraphicFramePr>
        <p:xfrm>
          <a:off x="4427984" y="2780928"/>
          <a:ext cx="265113" cy="279400"/>
        </p:xfrm>
        <a:graphic>
          <a:graphicData uri="http://schemas.openxmlformats.org/presentationml/2006/ole">
            <p:oleObj spid="_x0000_s7302" name="公式" r:id="rId4" imgW="266584" imgH="279279" progId="Equation.3">
              <p:embed/>
            </p:oleObj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22770"/>
              </p:ext>
            </p:extLst>
          </p:nvPr>
        </p:nvGraphicFramePr>
        <p:xfrm>
          <a:off x="2627784" y="3639622"/>
          <a:ext cx="582613" cy="481013"/>
        </p:xfrm>
        <a:graphic>
          <a:graphicData uri="http://schemas.openxmlformats.org/presentationml/2006/ole">
            <p:oleObj spid="_x0000_s7303" name="公式" r:id="rId5" imgW="583947" imgH="482391" progId="Equation.3">
              <p:embed/>
            </p:oleObj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p:oleObj spid="_x0000_s7304" name="公式" r:id="rId6" imgW="215806" imgH="469696" progId="Equation.3">
              <p:embed/>
            </p:oleObj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7450701"/>
              </p:ext>
            </p:extLst>
          </p:nvPr>
        </p:nvGraphicFramePr>
        <p:xfrm>
          <a:off x="1803952" y="4716642"/>
          <a:ext cx="5248064" cy="1312016"/>
        </p:xfrm>
        <a:graphic>
          <a:graphicData uri="http://schemas.openxmlformats.org/presentationml/2006/ole">
            <p:oleObj spid="_x0000_s7305" name="Equation" r:id="rId7" imgW="2540000" imgH="635000" progId="Equation.DSMT4">
              <p:embed/>
            </p:oleObj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589493" y="5571458"/>
            <a:ext cx="410527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这个计算结果说明什么问题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274079" y="4205218"/>
            <a:ext cx="936625" cy="360363"/>
          </a:xfrm>
          <a:prstGeom prst="wedgeRoundRectCallout">
            <a:avLst>
              <a:gd name="adj1" fmla="val -42375"/>
              <a:gd name="adj2" fmla="val 94495"/>
              <a:gd name="adj3" fmla="val 16667"/>
            </a:avLst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3.92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1322" y="6224313"/>
            <a:ext cx="8255478" cy="461665"/>
          </a:xfrm>
          <a:prstGeom prst="rect">
            <a:avLst/>
          </a:prstGeom>
          <a:solidFill>
            <a:srgbClr val="C0C0C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一起阅读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P163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的结论： 置信区间的长度为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0.0041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2"/>
          <p:cNvSpPr>
            <a:spLocks noChangeArrowheads="1"/>
          </p:cNvSpPr>
          <p:nvPr/>
        </p:nvSpPr>
        <p:spPr bwMode="auto">
          <a:xfrm>
            <a:off x="202344" y="1901861"/>
            <a:ext cx="84741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想象你经营一个食品商店</a:t>
            </a:r>
            <a:r>
              <a:rPr lang="en-US" altLang="zh-CN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问能否根据下面的市场调查结果进行决策？</a:t>
            </a: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点估计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endParaRPr lang="en-US" altLang="zh-CN" sz="2800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539750" y="3809390"/>
            <a:ext cx="8713787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软饮料的每日平均需求量是每日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10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2" name="Rectangle 4"/>
          <p:cNvSpPr>
            <a:spLocks noChangeArrowheads="1"/>
          </p:cNvSpPr>
          <p:nvPr/>
        </p:nvSpPr>
        <p:spPr bwMode="auto">
          <a:xfrm>
            <a:off x="1403350" y="260350"/>
            <a:ext cx="66246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关于区间估计概念的几点讨论</a:t>
            </a:r>
            <a:br>
              <a:rPr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3" name="Text Box 5"/>
          <p:cNvSpPr txBox="1">
            <a:spLocks noChangeArrowheads="1"/>
          </p:cNvSpPr>
          <p:nvPr/>
        </p:nvSpPr>
        <p:spPr bwMode="auto">
          <a:xfrm>
            <a:off x="323850" y="1196975"/>
            <a:ext cx="88201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：在实际应用中，为什么要做区间估计？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573982" y="4556125"/>
            <a:ext cx="871378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 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每日平均需求量是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150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1165523"/>
              </p:ext>
            </p:extLst>
          </p:nvPr>
        </p:nvGraphicFramePr>
        <p:xfrm>
          <a:off x="5292725" y="5973763"/>
          <a:ext cx="265113" cy="279400"/>
        </p:xfrm>
        <a:graphic>
          <a:graphicData uri="http://schemas.openxmlformats.org/presentationml/2006/ole">
            <p:oleObj spid="_x0000_s8386" name="Equation" r:id="rId3" imgW="266584" imgH="279279" progId="Equation.3">
              <p:embed/>
            </p:oleObj>
          </a:graphicData>
        </a:graphic>
      </p:graphicFrame>
      <p:graphicFrame>
        <p:nvGraphicFramePr>
          <p:cNvPr id="389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3632860"/>
              </p:ext>
            </p:extLst>
          </p:nvPr>
        </p:nvGraphicFramePr>
        <p:xfrm>
          <a:off x="6207125" y="5973763"/>
          <a:ext cx="265113" cy="430212"/>
        </p:xfrm>
        <a:graphic>
          <a:graphicData uri="http://schemas.openxmlformats.org/presentationml/2006/ole">
            <p:oleObj spid="_x0000_s8387" name="Equation" r:id="rId4" imgW="266469" imgH="431425" progId="Equation.3">
              <p:embed/>
            </p:oleObj>
          </a:graphicData>
        </a:graphic>
      </p:graphicFrame>
      <p:graphicFrame>
        <p:nvGraphicFramePr>
          <p:cNvPr id="389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3150429"/>
              </p:ext>
            </p:extLst>
          </p:nvPr>
        </p:nvGraphicFramePr>
        <p:xfrm>
          <a:off x="6283325" y="6354763"/>
          <a:ext cx="303213" cy="330200"/>
        </p:xfrm>
        <a:graphic>
          <a:graphicData uri="http://schemas.openxmlformats.org/presentationml/2006/ole">
            <p:oleObj spid="_x0000_s8388" name="Equation" r:id="rId5" imgW="304668" imgH="330057" progId="Equation.3">
              <p:embed/>
            </p:oleObj>
          </a:graphicData>
        </a:graphic>
      </p:graphicFrame>
      <p:graphicFrame>
        <p:nvGraphicFramePr>
          <p:cNvPr id="389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9369267"/>
              </p:ext>
            </p:extLst>
          </p:nvPr>
        </p:nvGraphicFramePr>
        <p:xfrm>
          <a:off x="5597525" y="5516563"/>
          <a:ext cx="430213" cy="279400"/>
        </p:xfrm>
        <a:graphic>
          <a:graphicData uri="http://schemas.openxmlformats.org/presentationml/2006/ole">
            <p:oleObj spid="_x0000_s8389" name="Equation" r:id="rId6" imgW="431613" imgH="279279" progId="Equation.3">
              <p:embed/>
            </p:oleObj>
          </a:graphicData>
        </a:graphic>
      </p:graphicFrame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3203575" y="5949950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6" name="Oval 12"/>
          <p:cNvSpPr>
            <a:spLocks noChangeArrowheads="1"/>
          </p:cNvSpPr>
          <p:nvPr/>
        </p:nvSpPr>
        <p:spPr bwMode="auto">
          <a:xfrm>
            <a:off x="5364163" y="58769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7944900"/>
              </p:ext>
            </p:extLst>
          </p:nvPr>
        </p:nvGraphicFramePr>
        <p:xfrm>
          <a:off x="6516688" y="5516563"/>
          <a:ext cx="430212" cy="279400"/>
        </p:xfrm>
        <a:graphic>
          <a:graphicData uri="http://schemas.openxmlformats.org/presentationml/2006/ole">
            <p:oleObj spid="_x0000_s8390" name="Equation" r:id="rId7" imgW="431613" imgH="279279" progId="Equation.3">
              <p:embed/>
            </p:oleObj>
          </a:graphicData>
        </a:graphic>
      </p:graphicFrame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6948488" y="5661025"/>
            <a:ext cx="71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563938" y="5661025"/>
            <a:ext cx="71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39750" y="5516563"/>
            <a:ext cx="2303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068455"/>
              </p:ext>
            </p:extLst>
          </p:nvPr>
        </p:nvGraphicFramePr>
        <p:xfrm>
          <a:off x="701675" y="5516563"/>
          <a:ext cx="1766888" cy="666750"/>
        </p:xfrm>
        <a:graphic>
          <a:graphicData uri="http://schemas.openxmlformats.org/presentationml/2006/ole">
            <p:oleObj spid="_x0000_s8391" name="Equation" r:id="rId8" imgW="672808" imgH="253890" progId="Equation.DSMT4">
              <p:embed/>
            </p:oleObj>
          </a:graphicData>
        </a:graphic>
      </p:graphicFrame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083300" y="5373688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539750" y="6237288"/>
            <a:ext cx="381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：置信区间越大，置信度越大还是越小？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256213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b="1" dirty="0" smtClean="0">
                <a:solidFill>
                  <a:srgbClr val="006600"/>
                </a:solidFill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</a:rPr>
              <a:t>1:</a:t>
            </a:r>
            <a:r>
              <a:rPr lang="en-US" altLang="zh-CN" dirty="0" smtClean="0"/>
              <a:t>       C.I </a:t>
            </a:r>
            <a:r>
              <a:rPr lang="en-US" altLang="zh-CN" dirty="0" smtClean="0">
                <a:sym typeface="Symbol" pitchFamily="18" charset="2"/>
              </a:rPr>
              <a:t>,       (1-);</a:t>
            </a:r>
          </a:p>
          <a:p>
            <a:pPr eaLnBrk="1" hangingPunct="1">
              <a:buFontTx/>
              <a:buChar char=" "/>
            </a:pPr>
            <a:r>
              <a:rPr lang="en-US" altLang="zh-CN" dirty="0" smtClean="0">
                <a:sym typeface="Symbol" pitchFamily="18" charset="2"/>
              </a:rPr>
              <a:t>                   C.I  ,   (1-) 1;</a:t>
            </a:r>
            <a:endParaRPr lang="en-US" altLang="zh-CN" dirty="0" smtClean="0"/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b="1" dirty="0" smtClean="0">
                <a:solidFill>
                  <a:srgbClr val="006600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</a:rPr>
              <a:t>2:</a:t>
            </a:r>
            <a:r>
              <a:rPr lang="en-US" altLang="zh-CN" dirty="0" smtClean="0"/>
              <a:t>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在同样的置信度下，置信区间越窄，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估计的精度越高。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endParaRPr lang="zh-CN" altLang="en-US" dirty="0" smtClean="0"/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zh-CN" altLang="en-US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分析人员的期望：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置信区间越窄越好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抽样误差越小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)</a:t>
            </a:r>
          </a:p>
          <a:p>
            <a:pPr algn="just" eaLnBrk="1" hangingPunct="1">
              <a:lnSpc>
                <a:spcPct val="125000"/>
              </a:lnSpc>
              <a:buFontTx/>
              <a:buChar char=" "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 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)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越高越好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itchFamily="18" charset="2"/>
              </a:rPr>
              <a:t>（关于误差估计的结论更可靠）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49" y="-216817"/>
            <a:ext cx="7772400" cy="114300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b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总体均值的置信区间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的宽度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05038"/>
            <a:ext cx="7989887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均值的置信区间的宽度取决于三个因素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置信水平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):  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总体方差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</a:t>
            </a:r>
          </a:p>
          <a:p>
            <a:pPr eaLnBrk="1" hangingPunct="1">
              <a:buFontTx/>
              <a:buChar char=" 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3.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样本容量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  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是可控制的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2631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88125" y="5373688"/>
          <a:ext cx="2303463" cy="496887"/>
        </p:xfrm>
        <a:graphic>
          <a:graphicData uri="http://schemas.openxmlformats.org/presentationml/2006/ole">
            <p:oleObj spid="_x0000_s9410" name="公式" r:id="rId4" imgW="1117600" imgH="241300" progId="Equation.3">
              <p:embed/>
            </p:oleObj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3851275" y="2708275"/>
          <a:ext cx="582613" cy="481013"/>
        </p:xfrm>
        <a:graphic>
          <a:graphicData uri="http://schemas.openxmlformats.org/presentationml/2006/ole">
            <p:oleObj spid="_x0000_s9411" name="公式" r:id="rId5" imgW="583947" imgH="482391" progId="Equation.3">
              <p:embed/>
            </p:oleObj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2843213" y="908050"/>
          <a:ext cx="2089150" cy="1130300"/>
        </p:xfrm>
        <a:graphic>
          <a:graphicData uri="http://schemas.openxmlformats.org/presentationml/2006/ole">
            <p:oleObj spid="_x0000_s9412" name="Equation" r:id="rId6" imgW="774364" imgH="418918" progId="Equation.DSMT4">
              <p:embed/>
            </p:oleObj>
          </a:graphicData>
        </a:graphic>
      </p:graphicFrame>
      <p:graphicFrame>
        <p:nvGraphicFramePr>
          <p:cNvPr id="39941" name="Object 7"/>
          <p:cNvGraphicFramePr>
            <a:graphicFrameLocks noChangeAspect="1"/>
          </p:cNvGraphicFramePr>
          <p:nvPr/>
        </p:nvGraphicFramePr>
        <p:xfrm>
          <a:off x="5435600" y="692150"/>
          <a:ext cx="3168650" cy="1419225"/>
        </p:xfrm>
        <a:graphic>
          <a:graphicData uri="http://schemas.openxmlformats.org/presentationml/2006/ole">
            <p:oleObj spid="_x0000_s9413" name="Equation" r:id="rId7" imgW="1701800" imgH="762000" progId="Equation.DSMT4">
              <p:embed/>
            </p:oleObj>
          </a:graphicData>
        </a:graphic>
      </p:graphicFrame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323850" y="4581525"/>
            <a:ext cx="86324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：为什么样本容量越大，置信区间越窄？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250825" y="5300663"/>
            <a:ext cx="756126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置信区间的宽窄和       的抽样分布有关：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事实上</a:t>
            </a:r>
            <a:r>
              <a:rPr lang="en-US" altLang="zh-CN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63178" name="Object 10"/>
          <p:cNvGraphicFramePr>
            <a:graphicFrameLocks noChangeAspect="1"/>
          </p:cNvGraphicFramePr>
          <p:nvPr/>
        </p:nvGraphicFramePr>
        <p:xfrm>
          <a:off x="3348038" y="5373688"/>
          <a:ext cx="382587" cy="452437"/>
        </p:xfrm>
        <a:graphic>
          <a:graphicData uri="http://schemas.openxmlformats.org/presentationml/2006/ole">
            <p:oleObj spid="_x0000_s9414" name="公式" r:id="rId8" imgW="139579" imgH="164957" progId="Equation.3">
              <p:embed/>
            </p:oleObj>
          </a:graphicData>
        </a:graphic>
      </p:graphicFrame>
      <p:graphicFrame>
        <p:nvGraphicFramePr>
          <p:cNvPr id="26317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6021388"/>
          <a:ext cx="935037" cy="457200"/>
        </p:xfrm>
        <a:graphic>
          <a:graphicData uri="http://schemas.openxmlformats.org/presentationml/2006/ole">
            <p:oleObj spid="_x0000_s9415" name="公式" r:id="rId9" imgW="393529" imgH="1904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709823"/>
            <a:ext cx="8077200" cy="137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例： 一家食品生产企业生产袋装食品。按规定每袋重量为</a:t>
            </a:r>
            <a:r>
              <a:rPr lang="en-US" altLang="zh-CN" sz="2400" b="1" dirty="0" smtClean="0">
                <a:latin typeface="+mn-ea"/>
                <a:ea typeface="+mn-ea"/>
              </a:rPr>
              <a:t>100g</a:t>
            </a:r>
            <a:r>
              <a:rPr lang="zh-CN" altLang="en-US" sz="2400" b="1" dirty="0" smtClean="0">
                <a:latin typeface="+mn-ea"/>
                <a:ea typeface="+mn-ea"/>
              </a:rPr>
              <a:t>。已知产品重量服从正态分布，总体标准差为</a:t>
            </a:r>
            <a:r>
              <a:rPr lang="en-US" altLang="zh-CN" sz="2400" b="1" dirty="0" smtClean="0">
                <a:latin typeface="+mn-ea"/>
                <a:ea typeface="+mn-ea"/>
              </a:rPr>
              <a:t>10 g</a:t>
            </a:r>
            <a:r>
              <a:rPr lang="zh-CN" altLang="en-US" sz="2400" b="1" dirty="0" smtClean="0">
                <a:latin typeface="+mn-ea"/>
                <a:ea typeface="+mn-ea"/>
              </a:rPr>
              <a:t>。现从某天生产的食品中随机抽取了</a:t>
            </a:r>
            <a:r>
              <a:rPr lang="en-US" altLang="zh-CN" sz="2400" b="1" dirty="0" smtClean="0">
                <a:latin typeface="+mn-ea"/>
                <a:ea typeface="+mn-ea"/>
              </a:rPr>
              <a:t>25</a:t>
            </a:r>
            <a:r>
              <a:rPr lang="zh-CN" altLang="en-US" sz="2400" b="1" dirty="0" smtClean="0">
                <a:latin typeface="+mn-ea"/>
                <a:ea typeface="+mn-ea"/>
              </a:rPr>
              <a:t>袋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latin typeface="+mn-ea"/>
                <a:ea typeface="+mn-ea"/>
              </a:rPr>
              <a:t>计算出样本均值为</a:t>
            </a:r>
            <a:r>
              <a:rPr lang="en-US" altLang="zh-CN" sz="2400" b="1" dirty="0" smtClean="0">
                <a:latin typeface="+mn-ea"/>
                <a:ea typeface="+mn-ea"/>
                <a:sym typeface="Symbol" pitchFamily="18" charset="2"/>
              </a:rPr>
              <a:t>105.36 </a:t>
            </a:r>
            <a:r>
              <a:rPr lang="en-US" altLang="zh-CN" sz="2400" b="1" dirty="0" smtClean="0">
                <a:latin typeface="+mn-ea"/>
                <a:ea typeface="+mn-ea"/>
              </a:rPr>
              <a:t>g</a:t>
            </a:r>
            <a:r>
              <a:rPr lang="en-US" altLang="zh-CN" sz="2400" b="1" dirty="0" smtClean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400" b="1" dirty="0" smtClean="0">
                <a:latin typeface="+mn-ea"/>
                <a:ea typeface="+mn-ea"/>
              </a:rPr>
              <a:t>。试估计该批产品平均重量的置信区间，置信水平为</a:t>
            </a:r>
            <a:r>
              <a:rPr lang="en-US" altLang="zh-CN" sz="2400" b="1" dirty="0" smtClean="0">
                <a:latin typeface="+mn-ea"/>
                <a:ea typeface="+mn-ea"/>
              </a:rPr>
              <a:t>95%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0304756"/>
              </p:ext>
            </p:extLst>
          </p:nvPr>
        </p:nvGraphicFramePr>
        <p:xfrm>
          <a:off x="4464050" y="3194050"/>
          <a:ext cx="214313" cy="469900"/>
        </p:xfrm>
        <a:graphic>
          <a:graphicData uri="http://schemas.openxmlformats.org/presentationml/2006/ole">
            <p:oleObj spid="_x0000_s10308" name="公式" r:id="rId4" imgW="215806" imgH="469696" progId="Equation.3">
              <p:embed/>
            </p:oleObj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75822"/>
              </p:ext>
            </p:extLst>
          </p:nvPr>
        </p:nvGraphicFramePr>
        <p:xfrm>
          <a:off x="2555776" y="2734945"/>
          <a:ext cx="2258346" cy="457200"/>
        </p:xfrm>
        <a:graphic>
          <a:graphicData uri="http://schemas.openxmlformats.org/presentationml/2006/ole">
            <p:oleObj spid="_x0000_s10309" name="Equation" r:id="rId5" imgW="1002865" imgH="203112" progId="Equation.DSMT4">
              <p:embed/>
            </p:oleObj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9552" y="2701131"/>
            <a:ext cx="180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置信区间：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3837" y="3493975"/>
            <a:ext cx="8694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能否说：该批产品每袋重量的取值范围是（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101.44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109.28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）？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611560" y="4225264"/>
            <a:ext cx="691197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）我们估计的是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该批产品平均重量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）该批产品的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平均重量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是一个常量！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）当样本容量增大时，置信区间会变窄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250403" y="3435088"/>
            <a:ext cx="8668171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置信区间只是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点估计的误差范围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</a:p>
        </p:txBody>
      </p:sp>
      <p:sp>
        <p:nvSpPr>
          <p:cNvPr id="265225" name="Rectangle 9" descr="羊皮纸"/>
          <p:cNvSpPr>
            <a:spLocks noChangeArrowheads="1"/>
          </p:cNvSpPr>
          <p:nvPr/>
        </p:nvSpPr>
        <p:spPr bwMode="auto">
          <a:xfrm>
            <a:off x="183907" y="4208086"/>
            <a:ext cx="8964613" cy="2419124"/>
          </a:xfrm>
          <a:prstGeom prst="rect">
            <a:avLst/>
          </a:prstGeom>
          <a:blipFill dpi="0" rotWithShape="1">
            <a:blip r:embed="rId6" cstate="print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比较准确的</a:t>
            </a:r>
            <a:r>
              <a:rPr lang="zh-CN" altLang="en-US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lang="en-US" altLang="zh-CN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重量的点估计值为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105.36 </a:t>
            </a:r>
          </a:p>
          <a:p>
            <a:pPr>
              <a:lnSpc>
                <a:spcPct val="180000"/>
              </a:lnSpc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绝对误差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3.92</a:t>
            </a:r>
            <a:endParaRPr lang="en-US" altLang="zh-CN" sz="28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</a:t>
            </a:r>
            <a:r>
              <a:rPr lang="en-US" altLang="zh-CN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该方法估计的可靠程度是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/>
      <p:bldP spid="265224" grpId="0" animBg="1"/>
      <p:bldP spid="2652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上述总体均值置信区间 </a:t>
            </a:r>
            <a:r>
              <a:rPr lang="en-US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C.I. 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sz="3200" dirty="0" smtClean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200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en-US" sz="32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以下两个限制条件的约束。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5800" y="2438400"/>
            <a:ext cx="7772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必须是正态总体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, </a:t>
            </a:r>
            <a:r>
              <a:rPr lang="en-US" altLang="zh-CN" sz="3200" b="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3200" b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32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32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3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总体方差已知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 "/>
              <a:defRPr/>
            </a:pPr>
            <a:r>
              <a:rPr lang="en-US" altLang="zh-CN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，当样本容量充分大时，这两个条件就都不重要了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8375" y="190500"/>
            <a:ext cx="7561263" cy="8572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4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估计量的评选标准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214438"/>
            <a:ext cx="8239125" cy="28257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常用的三条标准：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无偏性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相合性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、无偏性：</a:t>
            </a:r>
          </a:p>
        </p:txBody>
      </p:sp>
      <p:sp>
        <p:nvSpPr>
          <p:cNvPr id="8197" name="矩形 8"/>
          <p:cNvSpPr>
            <a:spLocks noChangeArrowheads="1"/>
          </p:cNvSpPr>
          <p:nvPr/>
        </p:nvSpPr>
        <p:spPr bwMode="auto">
          <a:xfrm>
            <a:off x="3243263" y="2512614"/>
            <a:ext cx="343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是</a:t>
            </a:r>
            <a:r>
              <a:rPr lang="zh-CN" altLang="en-US" sz="2800" i="1" dirty="0"/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 </a:t>
            </a:r>
            <a:r>
              <a:rPr lang="zh-CN" altLang="en-US" sz="2800" dirty="0"/>
              <a:t>的无偏估计量：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974182" y="2580876"/>
          <a:ext cx="238125" cy="387350"/>
        </p:xfrm>
        <a:graphic>
          <a:graphicData uri="http://schemas.openxmlformats.org/presentationml/2006/ole">
            <p:oleObj spid="_x0000_s34839" name="Equation" r:id="rId3" imgW="241195" imgH="393529" progId="Equation.3">
              <p:embed/>
            </p:oleObj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4622095"/>
              </p:ext>
            </p:extLst>
          </p:nvPr>
        </p:nvGraphicFramePr>
        <p:xfrm>
          <a:off x="3405549" y="3203177"/>
          <a:ext cx="1214438" cy="428625"/>
        </p:xfrm>
        <a:graphic>
          <a:graphicData uri="http://schemas.openxmlformats.org/presentationml/2006/ole">
            <p:oleObj spid="_x0000_s34840" name="Equation" r:id="rId4" imgW="1295400" imgH="457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243263" y="5263356"/>
          <a:ext cx="2138362" cy="469900"/>
        </p:xfrm>
        <a:graphic>
          <a:graphicData uri="http://schemas.openxmlformats.org/presentationml/2006/ole">
            <p:oleObj spid="_x0000_s34841" name="Equation" r:id="rId5" imgW="2032000" imgH="469900" progId="Equation.DSMT4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2787" y="3979763"/>
            <a:ext cx="8534400" cy="25671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微软雅黑" pitchFamily="34" charset="-122"/>
              </a:rPr>
              <a:t>2.  </a:t>
            </a: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微软雅黑" pitchFamily="34" charset="-122"/>
              </a:rPr>
              <a:t>有效性：</a:t>
            </a: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r>
              <a:rPr lang="zh-CN" altLang="en-US" sz="2800" b="0" kern="0" dirty="0" smtClean="0">
                <a:latin typeface="+mj-lt"/>
                <a:ea typeface="微软雅黑" pitchFamily="34" charset="-122"/>
              </a:rPr>
              <a:t>     和     都是</a:t>
            </a:r>
            <a:r>
              <a:rPr lang="zh-CN" altLang="en-US" sz="2800" b="0" i="1" kern="0" dirty="0" smtClean="0">
                <a:latin typeface="+mj-lt"/>
                <a:ea typeface="微软雅黑" pitchFamily="34" charset="-122"/>
                <a:sym typeface="Symbol" pitchFamily="18" charset="2"/>
              </a:rPr>
              <a:t></a:t>
            </a:r>
            <a:r>
              <a:rPr lang="zh-CN" altLang="en-US" sz="2800" b="0" kern="0" dirty="0" smtClean="0">
                <a:latin typeface="+mj-lt"/>
                <a:ea typeface="微软雅黑" pitchFamily="34" charset="-122"/>
                <a:sym typeface="Symbol" pitchFamily="18" charset="2"/>
              </a:rPr>
              <a:t> 的无偏估计量，若：</a:t>
            </a: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endParaRPr lang="zh-CN" altLang="en-US" sz="2800" b="0" kern="0" dirty="0" smtClean="0">
              <a:latin typeface="+mj-lt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Char char=" "/>
              <a:defRPr/>
            </a:pPr>
            <a:r>
              <a:rPr lang="zh-CN" altLang="en-US" sz="2800" b="0" kern="0" dirty="0" smtClean="0">
                <a:latin typeface="+mj-lt"/>
                <a:ea typeface="微软雅黑" pitchFamily="34" charset="-122"/>
              </a:rPr>
              <a:t>则称     比     更有效。</a:t>
            </a:r>
            <a:endParaRPr lang="en-US" altLang="zh-CN" sz="2800" b="0" kern="0" dirty="0" smtClean="0">
              <a:latin typeface="+mj-lt"/>
              <a:ea typeface="微软雅黑" pitchFamily="34" charset="-122"/>
              <a:sym typeface="Symbol" pitchFamily="18" charset="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821531" y="4741342"/>
          <a:ext cx="293687" cy="469900"/>
        </p:xfrm>
        <a:graphic>
          <a:graphicData uri="http://schemas.openxmlformats.org/presentationml/2006/ole">
            <p:oleObj spid="_x0000_s34842" name="Equation" r:id="rId6" imgW="279400" imgH="469900" progId="Equation.3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639158" y="4720801"/>
          <a:ext cx="331787" cy="469900"/>
        </p:xfrm>
        <a:graphic>
          <a:graphicData uri="http://schemas.openxmlformats.org/presentationml/2006/ole">
            <p:oleObj spid="_x0000_s34843" name="Equation" r:id="rId7" imgW="317362" imgH="469696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576395" y="5891855"/>
          <a:ext cx="293687" cy="469900"/>
        </p:xfrm>
        <a:graphic>
          <a:graphicData uri="http://schemas.openxmlformats.org/presentationml/2006/ole">
            <p:oleObj spid="_x0000_s34844" name="Equation" r:id="rId8" imgW="279400" imgH="469900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339752" y="5871314"/>
          <a:ext cx="331787" cy="469900"/>
        </p:xfrm>
        <a:graphic>
          <a:graphicData uri="http://schemas.openxmlformats.org/presentationml/2006/ole">
            <p:oleObj spid="_x0000_s34845" name="Equation" r:id="rId9" imgW="317362" imgH="46969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762798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760" y="5173325"/>
            <a:ext cx="5112568" cy="12675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059832" y="5464197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大样本的总体均值置信区间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762000" y="11430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大样本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30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>
                <a:sym typeface="Symbol" pitchFamily="18" charset="2"/>
              </a:rPr>
              <a:t>(1)  </a:t>
            </a:r>
            <a:r>
              <a:rPr lang="zh-CN" altLang="en-US" sz="3200" b="0" dirty="0">
                <a:sym typeface="Symbol" pitchFamily="18" charset="2"/>
              </a:rPr>
              <a:t>根据 </a:t>
            </a:r>
            <a:r>
              <a:rPr lang="zh-CN" altLang="en-US" sz="3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中心极限定理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28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/>
              <a:t>(2)  </a:t>
            </a:r>
            <a:r>
              <a:rPr lang="zh-CN" altLang="en-US" sz="3200" b="0" dirty="0"/>
              <a:t>样本标准差是总体标准差 </a:t>
            </a:r>
            <a:r>
              <a:rPr lang="zh-CN" altLang="en-US" sz="3200" b="0" i="1" dirty="0">
                <a:sym typeface="Symbol" pitchFamily="18" charset="2"/>
              </a:rPr>
              <a:t></a:t>
            </a:r>
            <a:r>
              <a:rPr lang="zh-CN" altLang="en-US" sz="3200" b="0" dirty="0" smtClean="0">
                <a:sym typeface="Symbol" pitchFamily="18" charset="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相合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估计</a:t>
            </a:r>
            <a:r>
              <a:rPr lang="en-US" altLang="zh-CN" sz="2800" b="0" dirty="0">
                <a:sym typeface="Symbol" pitchFamily="18" charset="2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 dirty="0">
                <a:sym typeface="Symbol" pitchFamily="18" charset="2"/>
              </a:rPr>
              <a:t>                          </a:t>
            </a:r>
            <a:r>
              <a:rPr lang="en-US" altLang="zh-CN" sz="2800" b="0" i="1" dirty="0">
                <a:sym typeface="Symbol" pitchFamily="18" charset="2"/>
              </a:rPr>
              <a:t> </a:t>
            </a:r>
            <a:r>
              <a:rPr lang="en-US" altLang="zh-CN" sz="3200" b="0" i="1" dirty="0">
                <a:sym typeface="Symbol" pitchFamily="18" charset="2"/>
              </a:rPr>
              <a:t>s</a:t>
            </a:r>
            <a:r>
              <a:rPr lang="en-US" altLang="zh-CN" sz="3200" b="0" dirty="0">
                <a:sym typeface="Symbol" pitchFamily="18" charset="2"/>
              </a:rPr>
              <a:t> </a:t>
            </a:r>
            <a:r>
              <a:rPr lang="en-US" altLang="zh-CN" sz="3200" b="0" dirty="0"/>
              <a:t> </a:t>
            </a:r>
            <a:r>
              <a:rPr lang="en-US" altLang="zh-CN" sz="3200" b="0" i="1" dirty="0">
                <a:sym typeface="Symbol" pitchFamily="18" charset="2"/>
              </a:rPr>
              <a:t></a:t>
            </a:r>
            <a:endParaRPr lang="en-US" altLang="zh-CN" sz="3200" b="0" i="1" dirty="0"/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总体均值的置信区间是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2800" b="0" dirty="0"/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3124200" y="2286000"/>
          <a:ext cx="2730500" cy="481013"/>
        </p:xfrm>
        <a:graphic>
          <a:graphicData uri="http://schemas.openxmlformats.org/presentationml/2006/ole">
            <p:oleObj spid="_x0000_s11332" name="公式" r:id="rId3" imgW="2730500" imgH="482600" progId="Equation.3">
              <p:embed/>
            </p:oleObj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9771819"/>
              </p:ext>
            </p:extLst>
          </p:nvPr>
        </p:nvGraphicFramePr>
        <p:xfrm>
          <a:off x="2267744" y="5303520"/>
          <a:ext cx="4292600" cy="939800"/>
        </p:xfrm>
        <a:graphic>
          <a:graphicData uri="http://schemas.openxmlformats.org/presentationml/2006/ole">
            <p:oleObj spid="_x0000_s11333" name="公式" r:id="rId4" imgW="4292600" imgH="939800" progId="Equation.3">
              <p:embed/>
            </p:oleObj>
          </a:graphicData>
        </a:graphic>
      </p:graphicFrame>
      <p:sp>
        <p:nvSpPr>
          <p:cNvPr id="268295" name="Oval 7"/>
          <p:cNvSpPr>
            <a:spLocks noChangeArrowheads="1"/>
          </p:cNvSpPr>
          <p:nvPr/>
        </p:nvSpPr>
        <p:spPr bwMode="auto">
          <a:xfrm>
            <a:off x="3851920" y="5354692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8290" grpId="0" animBg="1"/>
      <p:bldP spid="2682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3851275" y="4508500"/>
            <a:ext cx="1441450" cy="8651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229600" cy="5791200"/>
          </a:xfrm>
        </p:spPr>
        <p:txBody>
          <a:bodyPr/>
          <a:lstStyle/>
          <a:p>
            <a:pPr algn="just" eaLnBrk="1" hangingPunct="1">
              <a:buFontTx/>
              <a:buChar char=" "/>
            </a:pPr>
            <a:r>
              <a:rPr lang="zh-CN" altLang="en-US" sz="2800" b="1" dirty="0" smtClean="0"/>
              <a:t>例：</a:t>
            </a:r>
            <a:r>
              <a:rPr lang="zh-CN" altLang="en-US" sz="2800" dirty="0" smtClean="0"/>
              <a:t>某大学从该校本科生中随机抽取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人。他们平均每日体育锻炼时间为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分钟，样本方差为</a:t>
            </a:r>
            <a:r>
              <a:rPr lang="en-US" altLang="zh-CN" sz="2800" dirty="0" smtClean="0"/>
              <a:t>34</a:t>
            </a:r>
            <a:r>
              <a:rPr lang="zh-CN" altLang="en-US" sz="2800" dirty="0" smtClean="0"/>
              <a:t>。试以</a:t>
            </a:r>
            <a:r>
              <a:rPr lang="en-US" altLang="zh-CN" sz="2800" dirty="0" smtClean="0"/>
              <a:t>95%</a:t>
            </a:r>
            <a:r>
              <a:rPr lang="zh-CN" altLang="en-US" sz="2800" dirty="0" smtClean="0"/>
              <a:t>置信水平的置信区间估计学生每日锻炼时间。</a:t>
            </a:r>
          </a:p>
          <a:p>
            <a:pPr algn="just" eaLnBrk="1" hangingPunct="1">
              <a:buFontTx/>
              <a:buChar char=" "/>
            </a:pPr>
            <a:r>
              <a:rPr lang="en-US" altLang="zh-CN" sz="2800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=100,</a:t>
            </a:r>
            <a:r>
              <a:rPr lang="en-US" altLang="zh-CN" sz="2800" dirty="0" smtClean="0"/>
              <a:t>         =26,    s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=34</a:t>
            </a:r>
          </a:p>
          <a:p>
            <a:pPr algn="just" eaLnBrk="1" hangingPunct="1">
              <a:buFontTx/>
              <a:buChar char=" "/>
            </a:pPr>
            <a:r>
              <a:rPr lang="zh-CN" altLang="en-US" sz="2800" dirty="0" smtClean="0"/>
              <a:t>构造总体均值的 </a:t>
            </a:r>
            <a:r>
              <a:rPr lang="en-US" altLang="zh-CN" sz="2800" dirty="0" smtClean="0"/>
              <a:t>95% </a:t>
            </a:r>
            <a:r>
              <a:rPr lang="zh-CN" altLang="en-US" sz="2800" dirty="0" smtClean="0"/>
              <a:t>置信区间 </a:t>
            </a:r>
            <a:r>
              <a:rPr lang="en-US" altLang="zh-CN" sz="2800" dirty="0" smtClean="0"/>
              <a:t>:</a:t>
            </a:r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r>
              <a:rPr lang="en-US" altLang="zh-CN" sz="2800" dirty="0" smtClean="0"/>
              <a:t>   </a:t>
            </a:r>
          </a:p>
          <a:p>
            <a:pPr algn="just" eaLnBrk="1" hangingPunct="1">
              <a:buFontTx/>
              <a:buChar char=" "/>
            </a:pPr>
            <a:endParaRPr lang="en-US" altLang="zh-CN" sz="2800" dirty="0" smtClean="0"/>
          </a:p>
          <a:p>
            <a:pPr algn="just" eaLnBrk="1" hangingPunct="1">
              <a:buFontTx/>
              <a:buChar char=" "/>
            </a:pPr>
            <a:r>
              <a:rPr lang="en-US" altLang="zh-CN" sz="2800" dirty="0" smtClean="0"/>
              <a:t> 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124075" y="2276475"/>
          <a:ext cx="265113" cy="279400"/>
        </p:xfrm>
        <a:graphic>
          <a:graphicData uri="http://schemas.openxmlformats.org/presentationml/2006/ole">
            <p:oleObj spid="_x0000_s12414" name="公式" r:id="rId4" imgW="266584" imgH="279279" progId="Equation.3">
              <p:embed/>
            </p:oleObj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1835150" y="3284538"/>
          <a:ext cx="4292600" cy="939800"/>
        </p:xfrm>
        <a:graphic>
          <a:graphicData uri="http://schemas.openxmlformats.org/presentationml/2006/ole">
            <p:oleObj spid="_x0000_s12415" name="公式" r:id="rId5" imgW="4292600" imgH="939800" progId="Equation.3">
              <p:embed/>
            </p:oleObj>
          </a:graphicData>
        </a:graphic>
      </p:graphicFrame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468313" y="4508500"/>
          <a:ext cx="4978400" cy="939800"/>
        </p:xfrm>
        <a:graphic>
          <a:graphicData uri="http://schemas.openxmlformats.org/presentationml/2006/ole">
            <p:oleObj spid="_x0000_s12416" name="Equation" r:id="rId6" imgW="4978400" imgH="939800" progId="Equation.DSMT4">
              <p:embed/>
            </p:oleObj>
          </a:graphicData>
        </a:graphic>
      </p:graphicFrame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5435600" y="4724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b="0">
                <a:sym typeface="Symbol" pitchFamily="18" charset="2"/>
              </a:rPr>
              <a:t>=  26    1.14</a:t>
            </a:r>
            <a:endParaRPr lang="en-US" altLang="en-US" b="0" i="1">
              <a:sym typeface="Symbol" pitchFamily="18" charset="2"/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4716463" y="5516563"/>
            <a:ext cx="3240087" cy="1230312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i="1">
                <a:solidFill>
                  <a:srgbClr val="CC3300"/>
                </a:solidFill>
              </a:rPr>
              <a:t>w </a:t>
            </a:r>
            <a:r>
              <a:rPr lang="en-US" altLang="zh-CN" sz="3200">
                <a:solidFill>
                  <a:srgbClr val="CC3300"/>
                </a:solidFill>
              </a:rPr>
              <a:t>= 1.14</a:t>
            </a:r>
          </a:p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1.14 / 26 = 4.38%</a:t>
            </a:r>
          </a:p>
        </p:txBody>
      </p:sp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374775" y="5618163"/>
          <a:ext cx="1982788" cy="1047750"/>
        </p:xfrm>
        <a:graphic>
          <a:graphicData uri="http://schemas.openxmlformats.org/presentationml/2006/ole">
            <p:oleObj spid="_x0000_s12417" name="Equation" r:id="rId7" imgW="990600" imgH="457200" progId="Equation.DSMT4">
              <p:embed/>
            </p:oleObj>
          </a:graphicData>
        </a:graphic>
      </p:graphicFrame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5580063" y="4292600"/>
            <a:ext cx="865187" cy="360363"/>
          </a:xfrm>
          <a:prstGeom prst="wedgeRoundRectCallout">
            <a:avLst>
              <a:gd name="adj1" fmla="val -85412"/>
              <a:gd name="adj2" fmla="val 109912"/>
              <a:gd name="adj3" fmla="val 16667"/>
            </a:avLst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800">
                <a:solidFill>
                  <a:srgbClr val="CC3300"/>
                </a:solidFill>
              </a:rPr>
              <a:t>1.14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360" y="-169168"/>
            <a:ext cx="85344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未知总体方差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求总体均值的置信区间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04" y="109959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b="1" u="sng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一种新的情况</a:t>
            </a:r>
            <a:r>
              <a:rPr lang="en-US" altLang="zh-CN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正态总体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总体方差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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 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Char char="—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使用什么统计量？</a:t>
            </a: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 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2230"/>
              </p:ext>
            </p:extLst>
          </p:nvPr>
        </p:nvGraphicFramePr>
        <p:xfrm>
          <a:off x="2195736" y="4402155"/>
          <a:ext cx="2781300" cy="838200"/>
        </p:xfrm>
        <a:graphic>
          <a:graphicData uri="http://schemas.openxmlformats.org/presentationml/2006/ole">
            <p:oleObj spid="_x0000_s13378" name="公式" r:id="rId4" imgW="2781300" imgH="838200" progId="Equation.3">
              <p:embed/>
            </p:oleObj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7447578"/>
              </p:ext>
            </p:extLst>
          </p:nvPr>
        </p:nvGraphicFramePr>
        <p:xfrm>
          <a:off x="2123728" y="5445224"/>
          <a:ext cx="3136900" cy="939800"/>
        </p:xfrm>
        <a:graphic>
          <a:graphicData uri="http://schemas.openxmlformats.org/presentationml/2006/ole">
            <p:oleObj spid="_x0000_s13379" name="公式" r:id="rId5" imgW="3136900" imgH="939800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5633706" y="4365104"/>
            <a:ext cx="80182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Tx/>
              <a:buChar char=" "/>
            </a:pP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755650" y="4437063"/>
            <a:ext cx="5256213" cy="1296987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8200" y="381000"/>
          <a:ext cx="7467600" cy="5227638"/>
        </p:xfrm>
        <a:graphic>
          <a:graphicData uri="http://schemas.openxmlformats.org/presentationml/2006/ole">
            <p:oleObj spid="_x0000_s14369" name="Equation" r:id="rId3" imgW="4533900" imgH="3175000" progId="Equation.3">
              <p:embed/>
            </p:oleObj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590800" y="4572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AutoShape 2"/>
          <p:cNvSpPr>
            <a:spLocks noChangeArrowheads="1"/>
          </p:cNvSpPr>
          <p:nvPr/>
        </p:nvSpPr>
        <p:spPr bwMode="auto">
          <a:xfrm>
            <a:off x="5508625" y="4149725"/>
            <a:ext cx="1223963" cy="503238"/>
          </a:xfrm>
          <a:prstGeom prst="wedgeRoundRectCallout">
            <a:avLst>
              <a:gd name="adj1" fmla="val -55449"/>
              <a:gd name="adj2" fmla="val 141481"/>
              <a:gd name="adj3" fmla="val 16667"/>
            </a:avLst>
          </a:prstGeom>
          <a:solidFill>
            <a:srgbClr val="CC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b="0"/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6477000" y="3124200"/>
          <a:ext cx="2209800" cy="515938"/>
        </p:xfrm>
        <a:graphic>
          <a:graphicData uri="http://schemas.openxmlformats.org/presentationml/2006/ole">
            <p:oleObj spid="_x0000_s15458" name="Equation" r:id="rId4" imgW="977900" imgH="228600" progId="Equation.DSMT4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3075" y="4219575"/>
            <a:ext cx="2376488" cy="1730375"/>
            <a:chOff x="2653" y="2568"/>
            <a:chExt cx="1497" cy="1090"/>
          </a:xfrm>
        </p:grpSpPr>
        <p:sp>
          <p:nvSpPr>
            <p:cNvPr id="46091" name="Rectangle 5"/>
            <p:cNvSpPr>
              <a:spLocks noChangeArrowheads="1"/>
            </p:cNvSpPr>
            <p:nvPr/>
          </p:nvSpPr>
          <p:spPr bwMode="auto">
            <a:xfrm>
              <a:off x="2653" y="3113"/>
              <a:ext cx="1089" cy="5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  <p:sp>
          <p:nvSpPr>
            <p:cNvPr id="46092" name="Text Box 6"/>
            <p:cNvSpPr txBox="1">
              <a:spLocks noChangeArrowheads="1"/>
            </p:cNvSpPr>
            <p:nvPr/>
          </p:nvSpPr>
          <p:spPr bwMode="auto">
            <a:xfrm>
              <a:off x="3651" y="2568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3.196</a:t>
              </a:r>
            </a:p>
          </p:txBody>
        </p:sp>
      </p:grp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50825" y="5876925"/>
            <a:ext cx="3457575" cy="647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11430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/>
              <a:t>例题</a:t>
            </a:r>
            <a:r>
              <a:rPr lang="zh-CN" altLang="en-US" sz="2800" smtClean="0"/>
              <a:t>：已知某种灯泡的寿命服从正态分布，现从一批灯泡中随机抽取</a:t>
            </a:r>
            <a:r>
              <a:rPr lang="en-US" altLang="zh-CN" sz="2800" smtClean="0"/>
              <a:t>16</a:t>
            </a:r>
            <a:r>
              <a:rPr lang="zh-CN" altLang="en-US" sz="2800" smtClean="0"/>
              <a:t>只。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882015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US" altLang="zh-CN" sz="2800" b="1" i="1" dirty="0" smtClean="0">
                <a:solidFill>
                  <a:srgbClr val="FF33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=16,</a:t>
            </a:r>
            <a:r>
              <a:rPr lang="en-US" altLang="zh-CN" sz="2800" dirty="0" smtClean="0"/>
              <a:t>        =1490(</a:t>
            </a:r>
            <a:r>
              <a:rPr lang="zh-CN" altLang="en-US" sz="2800" dirty="0" smtClean="0"/>
              <a:t>小时）</a:t>
            </a:r>
            <a:r>
              <a:rPr lang="en-US" altLang="zh-CN" sz="2800" dirty="0" smtClean="0"/>
              <a:t>,   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=24.77 (</a:t>
            </a:r>
            <a:r>
              <a:rPr lang="zh-CN" altLang="en-US" sz="2800" dirty="0" smtClean="0"/>
              <a:t>小时）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建立该批灯泡平均寿命的置信区间，置信度为</a:t>
            </a:r>
            <a:r>
              <a:rPr lang="en-US" altLang="zh-CN" sz="2800" dirty="0" smtClean="0"/>
              <a:t>95%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b="1" dirty="0" smtClean="0">
                <a:sym typeface="Symbol" pitchFamily="18" charset="2"/>
              </a:rPr>
              <a:t>解</a:t>
            </a:r>
            <a:r>
              <a:rPr lang="en-US" altLang="zh-CN" sz="2800" b="1" i="1" dirty="0" smtClean="0">
                <a:sym typeface="Symbol" pitchFamily="18" charset="2"/>
              </a:rPr>
              <a:t>: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dirty="0" err="1" smtClean="0">
                <a:sym typeface="Symbol" pitchFamily="18" charset="2"/>
              </a:rPr>
              <a:t>df</a:t>
            </a:r>
            <a:r>
              <a:rPr lang="en-US" altLang="zh-CN" sz="2800" dirty="0" smtClean="0"/>
              <a:t> = 15,  (1-</a:t>
            </a:r>
            <a:r>
              <a:rPr lang="en-US" altLang="zh-CN" sz="2800" dirty="0" smtClean="0">
                <a:sym typeface="Symbol" pitchFamily="18" charset="2"/>
              </a:rPr>
              <a:t>) = 0.95    = 0.05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则置信度为</a:t>
            </a:r>
            <a:r>
              <a:rPr lang="en-US" altLang="zh-CN" sz="2800" dirty="0" smtClean="0"/>
              <a:t>95% </a:t>
            </a:r>
            <a:r>
              <a:rPr lang="zh-CN" altLang="en-US" sz="2800" dirty="0" smtClean="0"/>
              <a:t>的置信区间为：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             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zh-CN" altLang="en-US" sz="2800" dirty="0" smtClean="0"/>
              <a:t>                                       </a:t>
            </a:r>
          </a:p>
        </p:txBody>
      </p:sp>
      <p:graphicFrame>
        <p:nvGraphicFramePr>
          <p:cNvPr id="46083" name="Object 10"/>
          <p:cNvGraphicFramePr>
            <a:graphicFrameLocks noChangeAspect="1"/>
          </p:cNvGraphicFramePr>
          <p:nvPr/>
        </p:nvGraphicFramePr>
        <p:xfrm>
          <a:off x="1600200" y="1905000"/>
          <a:ext cx="265113" cy="279400"/>
        </p:xfrm>
        <a:graphic>
          <a:graphicData uri="http://schemas.openxmlformats.org/presentationml/2006/ole">
            <p:oleObj spid="_x0000_s15459" name="公式" r:id="rId5" imgW="266584" imgH="279279" progId="Equation.3">
              <p:embed/>
            </p:oleObj>
          </a:graphicData>
        </a:graphic>
      </p:graphicFrame>
      <p:graphicFrame>
        <p:nvGraphicFramePr>
          <p:cNvPr id="46084" name="Object 11"/>
          <p:cNvGraphicFramePr>
            <a:graphicFrameLocks noChangeAspect="1"/>
          </p:cNvGraphicFramePr>
          <p:nvPr/>
        </p:nvGraphicFramePr>
        <p:xfrm>
          <a:off x="468313" y="5084763"/>
          <a:ext cx="7804150" cy="1392237"/>
        </p:xfrm>
        <a:graphic>
          <a:graphicData uri="http://schemas.openxmlformats.org/presentationml/2006/ole">
            <p:oleObj spid="_x0000_s15460" name="Equation" r:id="rId6" imgW="3416300" imgH="609600" progId="Equation.DSMT4">
              <p:embed/>
            </p:oleObj>
          </a:graphicData>
        </a:graphic>
      </p:graphicFrame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959225" y="6190456"/>
            <a:ext cx="4897438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在小样本的情况下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为什么抽样误差还这么小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5718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五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总体比率的置信区间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(Large Samples)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7415213" cy="4114800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  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Population Proportion :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en-US" altLang="zh-CN" sz="2800" b="1" dirty="0" smtClean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样本比率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Sample Proportion:    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如果是大样本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应用时建议：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10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74567696"/>
              </p:ext>
            </p:extLst>
          </p:nvPr>
        </p:nvGraphicFramePr>
        <p:xfrm>
          <a:off x="5220072" y="3043068"/>
          <a:ext cx="842665" cy="357217"/>
        </p:xfrm>
        <a:graphic>
          <a:graphicData uri="http://schemas.openxmlformats.org/presentationml/2006/ole">
            <p:oleObj spid="_x0000_s16514" name="Equation" r:id="rId4" imgW="419040" imgH="177480" progId="Equation.DSMT4">
              <p:embed/>
            </p:oleObj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5580063" y="2492375"/>
          <a:ext cx="290512" cy="419100"/>
        </p:xfrm>
        <a:graphic>
          <a:graphicData uri="http://schemas.openxmlformats.org/presentationml/2006/ole">
            <p:oleObj spid="_x0000_s16515" name="公式" r:id="rId5" imgW="291973" imgH="418918" progId="Equation.3">
              <p:embed/>
            </p:oleObj>
          </a:graphicData>
        </a:graphic>
      </p:graphicFrame>
      <p:graphicFrame>
        <p:nvGraphicFramePr>
          <p:cNvPr id="47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580238"/>
              </p:ext>
            </p:extLst>
          </p:nvPr>
        </p:nvGraphicFramePr>
        <p:xfrm>
          <a:off x="1403648" y="3973513"/>
          <a:ext cx="3352800" cy="457200"/>
        </p:xfrm>
        <a:graphic>
          <a:graphicData uri="http://schemas.openxmlformats.org/presentationml/2006/ole">
            <p:oleObj spid="_x0000_s16516" name="公式" r:id="rId6" imgW="2159000" imgH="368300" progId="Equation.3">
              <p:embed/>
            </p:oleObj>
          </a:graphicData>
        </a:graphic>
      </p:graphicFrame>
      <p:graphicFrame>
        <p:nvGraphicFramePr>
          <p:cNvPr id="471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0785165"/>
              </p:ext>
            </p:extLst>
          </p:nvPr>
        </p:nvGraphicFramePr>
        <p:xfrm>
          <a:off x="2051720" y="5229200"/>
          <a:ext cx="3276600" cy="1012825"/>
        </p:xfrm>
        <a:graphic>
          <a:graphicData uri="http://schemas.openxmlformats.org/presentationml/2006/ole">
            <p:oleObj spid="_x0000_s16517" name="公式" r:id="rId7" imgW="2171700" imgH="673100" progId="Equation.3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85918" y="3021621"/>
            <a:ext cx="2160240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阅读</a:t>
            </a:r>
            <a:r>
              <a:rPr lang="en-US" altLang="zh-CN" sz="2400" b="1" dirty="0" smtClean="0"/>
              <a:t>P177</a:t>
            </a: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3.2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总体比率的置信区间</a:t>
            </a:r>
            <a:endParaRPr lang="zh-CN" altLang="en-US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置信区间为：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都是未知的，因此置信区间近似为：</a:t>
            </a:r>
          </a:p>
          <a:p>
            <a:pPr eaLnBrk="1" hangingPunct="1">
              <a:buFontTx/>
              <a:buChar char=" "/>
            </a:pPr>
            <a:endParaRPr lang="zh-CN" altLang="en-US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 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1847650"/>
              </p:ext>
            </p:extLst>
          </p:nvPr>
        </p:nvGraphicFramePr>
        <p:xfrm>
          <a:off x="1981200" y="2819400"/>
          <a:ext cx="5321300" cy="508000"/>
        </p:xfrm>
        <a:graphic>
          <a:graphicData uri="http://schemas.openxmlformats.org/presentationml/2006/ole">
            <p:oleObj spid="_x0000_s17474" name="公式" r:id="rId4" imgW="5321300" imgH="508000" progId="Equation.3">
              <p:embed/>
            </p:oleObj>
          </a:graphicData>
        </a:graphic>
      </p:graphicFrame>
      <p:graphicFrame>
        <p:nvGraphicFramePr>
          <p:cNvPr id="481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6522649"/>
              </p:ext>
            </p:extLst>
          </p:nvPr>
        </p:nvGraphicFramePr>
        <p:xfrm>
          <a:off x="1908175" y="4941888"/>
          <a:ext cx="5321300" cy="508000"/>
        </p:xfrm>
        <a:graphic>
          <a:graphicData uri="http://schemas.openxmlformats.org/presentationml/2006/ole">
            <p:oleObj spid="_x0000_s17475" name="公式" r:id="rId5" imgW="53213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395536" y="533400"/>
            <a:ext cx="8278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+mn-ea"/>
              </a:rPr>
              <a:t>例题：某城市想要估计下岗职工中女性所占的比例，随机抽取了</a:t>
            </a:r>
            <a:r>
              <a:rPr lang="en-US" altLang="zh-CN" sz="2800" b="1" dirty="0">
                <a:latin typeface="+mn-ea"/>
              </a:rPr>
              <a:t>100</a:t>
            </a:r>
            <a:r>
              <a:rPr lang="zh-CN" altLang="en-US" sz="2800" b="1" dirty="0">
                <a:latin typeface="+mn-ea"/>
              </a:rPr>
              <a:t>名下岗职工，其中</a:t>
            </a:r>
            <a:r>
              <a:rPr lang="en-US" altLang="zh-CN" sz="2800" b="1" dirty="0">
                <a:latin typeface="+mn-ea"/>
              </a:rPr>
              <a:t>65</a:t>
            </a:r>
            <a:r>
              <a:rPr lang="zh-CN" altLang="en-US" sz="2800" b="1" dirty="0">
                <a:latin typeface="+mn-ea"/>
              </a:rPr>
              <a:t>人为女性。试估计该城市下岗职工中女性比例，并指出估计误差。置信水平要求为</a:t>
            </a:r>
            <a:r>
              <a:rPr lang="en-US" altLang="zh-CN" sz="2800" b="1" dirty="0">
                <a:latin typeface="+mn-ea"/>
              </a:rPr>
              <a:t>95%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-180975" y="2362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0" dirty="0"/>
              <a:t>已知 </a:t>
            </a:r>
            <a:r>
              <a:rPr lang="zh-CN" altLang="en-US" sz="3200" b="0" i="1" dirty="0"/>
              <a:t>     </a:t>
            </a:r>
            <a:r>
              <a:rPr lang="en-US" altLang="zh-CN" sz="3200" b="0" i="1" dirty="0"/>
              <a:t>n</a:t>
            </a:r>
            <a:r>
              <a:rPr lang="en-US" altLang="zh-CN" sz="3200" b="0" dirty="0"/>
              <a:t>=100,   </a:t>
            </a:r>
            <a:r>
              <a:rPr lang="en-US" altLang="zh-CN" sz="3200" b="0" dirty="0">
                <a:sym typeface="Symbol" pitchFamily="18" charset="2"/>
              </a:rPr>
              <a:t>= 0.05,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endParaRPr lang="en-US" altLang="zh-CN" sz="3200" b="0" dirty="0"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3200" b="0" dirty="0">
                <a:sym typeface="Symbol" pitchFamily="18" charset="2"/>
              </a:rPr>
              <a:t>置信区间为：</a:t>
            </a:r>
            <a:r>
              <a:rPr lang="en-US" altLang="zh-CN" sz="3200" b="0" dirty="0">
                <a:sym typeface="Symbol" pitchFamily="18" charset="2"/>
              </a:rPr>
              <a:t>65% </a:t>
            </a:r>
            <a:r>
              <a:rPr lang="en-US" altLang="zh-CN" sz="3200" b="0" dirty="0">
                <a:cs typeface="Times New Roman" pitchFamily="18" charset="0"/>
                <a:sym typeface="Symbol" pitchFamily="18" charset="2"/>
              </a:rPr>
              <a:t>± 9.35%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下岗职工中女性比例为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，估计误差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9.35%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1219200" y="3810000"/>
          <a:ext cx="6477000" cy="1079500"/>
        </p:xfrm>
        <a:graphic>
          <a:graphicData uri="http://schemas.openxmlformats.org/presentationml/2006/ole">
            <p:oleObj spid="_x0000_s18530" name="Equation" r:id="rId3" imgW="2667000" imgH="444500" progId="Equation.DSMT4">
              <p:embed/>
            </p:oleObj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2133600" y="3124200"/>
          <a:ext cx="1524000" cy="530225"/>
        </p:xfrm>
        <a:graphic>
          <a:graphicData uri="http://schemas.openxmlformats.org/presentationml/2006/ole">
            <p:oleObj spid="_x0000_s18531" name="Equation" r:id="rId4" imgW="583947" imgH="203112" progId="Equation.DSMT4">
              <p:embed/>
            </p:oleObj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/>
        </p:nvGraphicFramePr>
        <p:xfrm>
          <a:off x="5181600" y="2438400"/>
          <a:ext cx="1828800" cy="609600"/>
        </p:xfrm>
        <a:graphic>
          <a:graphicData uri="http://schemas.openxmlformats.org/presentationml/2006/ole">
            <p:oleObj spid="_x0000_s18532" name="Equation" r:id="rId5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7142" y="5021485"/>
            <a:ext cx="3409603" cy="1368152"/>
          </a:xfrm>
          <a:prstGeom prst="rect">
            <a:avLst/>
          </a:prstGeom>
          <a:solidFill>
            <a:srgbClr val="FFFF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5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0401661"/>
              </p:ext>
            </p:extLst>
          </p:nvPr>
        </p:nvGraphicFramePr>
        <p:xfrm>
          <a:off x="755650" y="333375"/>
          <a:ext cx="3960813" cy="590550"/>
        </p:xfrm>
        <a:graphic>
          <a:graphicData uri="http://schemas.openxmlformats.org/presentationml/2006/ole">
            <p:oleObj spid="_x0000_s19855" name="Equation" r:id="rId3" imgW="1447172" imgH="215806" progId="Equation.DSMT4">
              <p:embed/>
            </p:oleObj>
          </a:graphicData>
        </a:graphic>
      </p:graphicFrame>
      <p:graphicFrame>
        <p:nvGraphicFramePr>
          <p:cNvPr id="275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4328200"/>
              </p:ext>
            </p:extLst>
          </p:nvPr>
        </p:nvGraphicFramePr>
        <p:xfrm>
          <a:off x="478549" y="1093788"/>
          <a:ext cx="1223962" cy="454025"/>
        </p:xfrm>
        <a:graphic>
          <a:graphicData uri="http://schemas.openxmlformats.org/presentationml/2006/ole">
            <p:oleObj spid="_x0000_s19856" name="Equation" r:id="rId4" imgW="583693" imgH="215713" progId="Equation.DSMT4">
              <p:embed/>
            </p:oleObj>
          </a:graphicData>
        </a:graphic>
      </p:graphicFrame>
      <p:graphicFrame>
        <p:nvGraphicFramePr>
          <p:cNvPr id="275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63315"/>
              </p:ext>
            </p:extLst>
          </p:nvPr>
        </p:nvGraphicFramePr>
        <p:xfrm>
          <a:off x="467544" y="1624549"/>
          <a:ext cx="3286125" cy="806450"/>
        </p:xfrm>
        <a:graphic>
          <a:graphicData uri="http://schemas.openxmlformats.org/presentationml/2006/ole">
            <p:oleObj spid="_x0000_s19857" name="Equation" r:id="rId5" imgW="1752480" imgH="431640" progId="Equation.DSMT4">
              <p:embed/>
            </p:oleObj>
          </a:graphicData>
        </a:graphic>
      </p:graphicFrame>
      <p:graphicFrame>
        <p:nvGraphicFramePr>
          <p:cNvPr id="275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7737675"/>
              </p:ext>
            </p:extLst>
          </p:nvPr>
        </p:nvGraphicFramePr>
        <p:xfrm>
          <a:off x="539750" y="2565400"/>
          <a:ext cx="5832475" cy="935038"/>
        </p:xfrm>
        <a:graphic>
          <a:graphicData uri="http://schemas.openxmlformats.org/presentationml/2006/ole">
            <p:oleObj spid="_x0000_s19858" name="Equation" r:id="rId6" imgW="3162300" imgH="508000" progId="Equation.DSMT4">
              <p:embed/>
            </p:oleObj>
          </a:graphicData>
        </a:graphic>
      </p:graphicFrame>
      <p:graphicFrame>
        <p:nvGraphicFramePr>
          <p:cNvPr id="2750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109825"/>
              </p:ext>
            </p:extLst>
          </p:nvPr>
        </p:nvGraphicFramePr>
        <p:xfrm>
          <a:off x="539750" y="3789363"/>
          <a:ext cx="5327650" cy="968375"/>
        </p:xfrm>
        <a:graphic>
          <a:graphicData uri="http://schemas.openxmlformats.org/presentationml/2006/ole">
            <p:oleObj spid="_x0000_s19859" name="Equation" r:id="rId7" imgW="2794000" imgH="508000" progId="Equation.DSMT4">
              <p:embed/>
            </p:oleObj>
          </a:graphicData>
        </a:graphic>
      </p:graphicFrame>
      <p:graphicFrame>
        <p:nvGraphicFramePr>
          <p:cNvPr id="2750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5523035"/>
              </p:ext>
            </p:extLst>
          </p:nvPr>
        </p:nvGraphicFramePr>
        <p:xfrm>
          <a:off x="602743" y="5204052"/>
          <a:ext cx="5059338" cy="1052649"/>
        </p:xfrm>
        <a:graphic>
          <a:graphicData uri="http://schemas.openxmlformats.org/presentationml/2006/ole">
            <p:oleObj spid="_x0000_s19860" name="Equation" r:id="rId8" imgW="2438280" imgH="507960" progId="Equation.DSMT4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652120" y="735011"/>
            <a:ext cx="3100387" cy="1009651"/>
            <a:chOff x="5580112" y="769937"/>
            <a:chExt cx="3100387" cy="1009651"/>
          </a:xfrm>
        </p:grpSpPr>
        <p:sp>
          <p:nvSpPr>
            <p:cNvPr id="160779" name="Line 10"/>
            <p:cNvSpPr>
              <a:spLocks noChangeShapeType="1"/>
            </p:cNvSpPr>
            <p:nvPr/>
          </p:nvSpPr>
          <p:spPr bwMode="auto">
            <a:xfrm>
              <a:off x="5765849" y="1401762"/>
              <a:ext cx="291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0" name="Freeform 11"/>
            <p:cNvSpPr>
              <a:spLocks/>
            </p:cNvSpPr>
            <p:nvPr/>
          </p:nvSpPr>
          <p:spPr bwMode="auto">
            <a:xfrm>
              <a:off x="5767437" y="901700"/>
              <a:ext cx="2674937" cy="371475"/>
            </a:xfrm>
            <a:custGeom>
              <a:avLst/>
              <a:gdLst>
                <a:gd name="T0" fmla="*/ 0 w 1300"/>
                <a:gd name="T1" fmla="*/ 821 h 821"/>
                <a:gd name="T2" fmla="*/ 41 w 1300"/>
                <a:gd name="T3" fmla="*/ 607 h 821"/>
                <a:gd name="T4" fmla="*/ 115 w 1300"/>
                <a:gd name="T5" fmla="*/ 278 h 821"/>
                <a:gd name="T6" fmla="*/ 189 w 1300"/>
                <a:gd name="T7" fmla="*/ 64 h 821"/>
                <a:gd name="T8" fmla="*/ 304 w 1300"/>
                <a:gd name="T9" fmla="*/ 6 h 821"/>
                <a:gd name="T10" fmla="*/ 403 w 1300"/>
                <a:gd name="T11" fmla="*/ 97 h 821"/>
                <a:gd name="T12" fmla="*/ 493 w 1300"/>
                <a:gd name="T13" fmla="*/ 253 h 821"/>
                <a:gd name="T14" fmla="*/ 576 w 1300"/>
                <a:gd name="T15" fmla="*/ 376 h 821"/>
                <a:gd name="T16" fmla="*/ 683 w 1300"/>
                <a:gd name="T17" fmla="*/ 508 h 821"/>
                <a:gd name="T18" fmla="*/ 847 w 1300"/>
                <a:gd name="T19" fmla="*/ 623 h 821"/>
                <a:gd name="T20" fmla="*/ 1004 w 1300"/>
                <a:gd name="T21" fmla="*/ 706 h 821"/>
                <a:gd name="T22" fmla="*/ 1300 w 1300"/>
                <a:gd name="T23" fmla="*/ 788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00"/>
                <a:gd name="T37" fmla="*/ 0 h 821"/>
                <a:gd name="T38" fmla="*/ 1300 w 1300"/>
                <a:gd name="T39" fmla="*/ 821 h 8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00" h="821">
                  <a:moveTo>
                    <a:pt x="0" y="821"/>
                  </a:moveTo>
                  <a:cubicBezTo>
                    <a:pt x="7" y="785"/>
                    <a:pt x="22" y="697"/>
                    <a:pt x="41" y="607"/>
                  </a:cubicBezTo>
                  <a:cubicBezTo>
                    <a:pt x="60" y="517"/>
                    <a:pt x="90" y="368"/>
                    <a:pt x="115" y="278"/>
                  </a:cubicBezTo>
                  <a:cubicBezTo>
                    <a:pt x="140" y="188"/>
                    <a:pt x="157" y="109"/>
                    <a:pt x="189" y="64"/>
                  </a:cubicBezTo>
                  <a:cubicBezTo>
                    <a:pt x="221" y="19"/>
                    <a:pt x="268" y="0"/>
                    <a:pt x="304" y="6"/>
                  </a:cubicBezTo>
                  <a:cubicBezTo>
                    <a:pt x="340" y="12"/>
                    <a:pt x="371" y="56"/>
                    <a:pt x="403" y="97"/>
                  </a:cubicBezTo>
                  <a:cubicBezTo>
                    <a:pt x="435" y="138"/>
                    <a:pt x="464" y="207"/>
                    <a:pt x="493" y="253"/>
                  </a:cubicBezTo>
                  <a:cubicBezTo>
                    <a:pt x="522" y="299"/>
                    <a:pt x="544" y="334"/>
                    <a:pt x="576" y="376"/>
                  </a:cubicBezTo>
                  <a:cubicBezTo>
                    <a:pt x="608" y="418"/>
                    <a:pt x="638" y="467"/>
                    <a:pt x="683" y="508"/>
                  </a:cubicBezTo>
                  <a:cubicBezTo>
                    <a:pt x="728" y="549"/>
                    <a:pt x="794" y="590"/>
                    <a:pt x="847" y="623"/>
                  </a:cubicBezTo>
                  <a:cubicBezTo>
                    <a:pt x="900" y="656"/>
                    <a:pt x="929" y="678"/>
                    <a:pt x="1004" y="706"/>
                  </a:cubicBezTo>
                  <a:cubicBezTo>
                    <a:pt x="1079" y="734"/>
                    <a:pt x="1238" y="771"/>
                    <a:pt x="1300" y="788"/>
                  </a:cubicBez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80000"/>
                <a:buFontTx/>
                <a:buChar char="•"/>
              </a:pPr>
              <a:endParaRPr kumimoji="0"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Line 12"/>
            <p:cNvSpPr>
              <a:spLocks noChangeShapeType="1"/>
            </p:cNvSpPr>
            <p:nvPr/>
          </p:nvSpPr>
          <p:spPr bwMode="auto">
            <a:xfrm>
              <a:off x="6010324" y="788987"/>
              <a:ext cx="0" cy="611188"/>
            </a:xfrm>
            <a:prstGeom prst="line">
              <a:avLst/>
            </a:prstGeom>
            <a:noFill/>
            <a:ln w="15875">
              <a:solidFill>
                <a:srgbClr val="808000"/>
              </a:solidFill>
              <a:prstDash val="lg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27042181"/>
                </p:ext>
              </p:extLst>
            </p:nvPr>
          </p:nvGraphicFramePr>
          <p:xfrm>
            <a:off x="7464251" y="1409700"/>
            <a:ext cx="222250" cy="330200"/>
          </p:xfrm>
          <a:graphic>
            <a:graphicData uri="http://schemas.openxmlformats.org/presentationml/2006/ole">
              <p:oleObj spid="_x0000_s19861" name="Equation" r:id="rId9" imgW="215806" imgH="330057" progId="Equation.DSMT4">
                <p:embed/>
              </p:oleObj>
            </a:graphicData>
          </a:graphic>
        </p:graphicFrame>
        <p:graphicFrame>
          <p:nvGraphicFramePr>
            <p:cNvPr id="160783" name="Object 14"/>
            <p:cNvGraphicFramePr>
              <a:graphicFrameLocks noChangeAspect="1"/>
            </p:cNvGraphicFramePr>
            <p:nvPr/>
          </p:nvGraphicFramePr>
          <p:xfrm>
            <a:off x="5580112" y="769937"/>
            <a:ext cx="174625" cy="315913"/>
          </p:xfrm>
          <a:graphic>
            <a:graphicData uri="http://schemas.openxmlformats.org/presentationml/2006/ole">
              <p:oleObj spid="_x0000_s19862" name="Equation" r:id="rId10" imgW="177646" imgH="329914" progId="Equation.DSMT4">
                <p:embed/>
              </p:oleObj>
            </a:graphicData>
          </a:graphic>
        </p:graphicFrame>
        <p:sp>
          <p:nvSpPr>
            <p:cNvPr id="160784" name="Line 15"/>
            <p:cNvSpPr>
              <a:spLocks noChangeShapeType="1"/>
            </p:cNvSpPr>
            <p:nvPr/>
          </p:nvSpPr>
          <p:spPr bwMode="auto">
            <a:xfrm>
              <a:off x="5765849" y="1019175"/>
              <a:ext cx="177800" cy="28575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5" name="Object 16"/>
            <p:cNvGraphicFramePr>
              <a:graphicFrameLocks noChangeAspect="1"/>
            </p:cNvGraphicFramePr>
            <p:nvPr/>
          </p:nvGraphicFramePr>
          <p:xfrm>
            <a:off x="6373862" y="946150"/>
            <a:ext cx="490537" cy="257175"/>
          </p:xfrm>
          <a:graphic>
            <a:graphicData uri="http://schemas.openxmlformats.org/presentationml/2006/ole">
              <p:oleObj spid="_x0000_s19863" name="Equation" r:id="rId11" imgW="329914" imgH="177646" progId="Equation.DSMT4">
                <p:embed/>
              </p:oleObj>
            </a:graphicData>
          </a:graphic>
        </p:graphicFrame>
        <p:graphicFrame>
          <p:nvGraphicFramePr>
            <p:cNvPr id="16078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71230213"/>
                </p:ext>
              </p:extLst>
            </p:nvPr>
          </p:nvGraphicFramePr>
          <p:xfrm>
            <a:off x="5853906" y="1447800"/>
            <a:ext cx="312737" cy="331788"/>
          </p:xfrm>
          <a:graphic>
            <a:graphicData uri="http://schemas.openxmlformats.org/presentationml/2006/ole">
              <p:oleObj spid="_x0000_s19864" name="Equation" r:id="rId12" imgW="304668" imgH="330057" progId="Equation.DSMT4">
                <p:embed/>
              </p:oleObj>
            </a:graphicData>
          </a:graphic>
        </p:graphicFrame>
        <p:sp>
          <p:nvSpPr>
            <p:cNvPr id="160787" name="Line 18"/>
            <p:cNvSpPr>
              <a:spLocks noChangeShapeType="1"/>
            </p:cNvSpPr>
            <p:nvPr/>
          </p:nvSpPr>
          <p:spPr bwMode="auto">
            <a:xfrm>
              <a:off x="7551787" y="1190625"/>
              <a:ext cx="0" cy="203200"/>
            </a:xfrm>
            <a:prstGeom prst="line">
              <a:avLst/>
            </a:prstGeom>
            <a:noFill/>
            <a:ln w="15875">
              <a:solidFill>
                <a:srgbClr val="808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0788" name="Object 19"/>
            <p:cNvGraphicFramePr>
              <a:graphicFrameLocks noChangeAspect="1"/>
            </p:cNvGraphicFramePr>
            <p:nvPr/>
          </p:nvGraphicFramePr>
          <p:xfrm>
            <a:off x="7908974" y="823912"/>
            <a:ext cx="174625" cy="317500"/>
          </p:xfrm>
          <a:graphic>
            <a:graphicData uri="http://schemas.openxmlformats.org/presentationml/2006/ole">
              <p:oleObj spid="_x0000_s19865" name="Equation" r:id="rId13" imgW="177646" imgH="329914" progId="Equation.DSMT4">
                <p:embed/>
              </p:oleObj>
            </a:graphicData>
          </a:graphic>
        </p:graphicFrame>
        <p:sp>
          <p:nvSpPr>
            <p:cNvPr id="160789" name="Line 20"/>
            <p:cNvSpPr>
              <a:spLocks noChangeShapeType="1"/>
            </p:cNvSpPr>
            <p:nvPr/>
          </p:nvSpPr>
          <p:spPr bwMode="auto">
            <a:xfrm flipH="1">
              <a:off x="7632749" y="1081087"/>
              <a:ext cx="241300" cy="27305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372729" y="338560"/>
            <a:ext cx="886903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六、</a:t>
            </a:r>
          </a:p>
        </p:txBody>
      </p:sp>
      <p:sp>
        <p:nvSpPr>
          <p:cNvPr id="4" name="椭圆 3"/>
          <p:cNvSpPr/>
          <p:nvPr/>
        </p:nvSpPr>
        <p:spPr>
          <a:xfrm>
            <a:off x="1475656" y="2027774"/>
            <a:ext cx="634950" cy="403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7533059" y="1997592"/>
            <a:ext cx="1072393" cy="423296"/>
          </a:xfrm>
          <a:prstGeom prst="wedgeRoundRectCallout">
            <a:avLst>
              <a:gd name="adj1" fmla="val -34643"/>
              <a:gd name="adj2" fmla="val -1133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04063" y="2060848"/>
            <a:ext cx="107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1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/2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分位数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2998702"/>
              </p:ext>
            </p:extLst>
          </p:nvPr>
        </p:nvGraphicFramePr>
        <p:xfrm>
          <a:off x="-11113" y="333375"/>
          <a:ext cx="8843963" cy="1814513"/>
        </p:xfrm>
        <a:graphic>
          <a:graphicData uri="http://schemas.openxmlformats.org/presentationml/2006/ole">
            <p:oleObj spid="_x0000_s20706" name="Equation" r:id="rId3" imgW="4647960" imgH="990360" progId="Equation.DSMT4">
              <p:embed/>
            </p:oleObj>
          </a:graphicData>
        </a:graphic>
      </p:graphicFrame>
      <p:graphicFrame>
        <p:nvGraphicFramePr>
          <p:cNvPr id="275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1972622"/>
              </p:ext>
            </p:extLst>
          </p:nvPr>
        </p:nvGraphicFramePr>
        <p:xfrm>
          <a:off x="357188" y="2420938"/>
          <a:ext cx="3208337" cy="446087"/>
        </p:xfrm>
        <a:graphic>
          <a:graphicData uri="http://schemas.openxmlformats.org/presentationml/2006/ole">
            <p:oleObj spid="_x0000_s20707" name="Equation" r:id="rId4" imgW="1460160" imgH="203040" progId="Equation.DSMT4">
              <p:embed/>
            </p:oleObj>
          </a:graphicData>
        </a:graphic>
      </p:graphicFrame>
      <p:graphicFrame>
        <p:nvGraphicFramePr>
          <p:cNvPr id="275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9087321"/>
              </p:ext>
            </p:extLst>
          </p:nvPr>
        </p:nvGraphicFramePr>
        <p:xfrm>
          <a:off x="1656849" y="2996335"/>
          <a:ext cx="4534841" cy="907327"/>
        </p:xfrm>
        <a:graphic>
          <a:graphicData uri="http://schemas.openxmlformats.org/presentationml/2006/ole">
            <p:oleObj spid="_x0000_s20708" name="Equation" r:id="rId5" imgW="2540000" imgH="508000" progId="Equation.DSMT4">
              <p:embed/>
            </p:oleObj>
          </a:graphicData>
        </a:graphic>
      </p:graphicFrame>
      <p:graphicFrame>
        <p:nvGraphicFramePr>
          <p:cNvPr id="275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3671485"/>
              </p:ext>
            </p:extLst>
          </p:nvPr>
        </p:nvGraphicFramePr>
        <p:xfrm>
          <a:off x="357188" y="4059540"/>
          <a:ext cx="6478220" cy="566308"/>
        </p:xfrm>
        <a:graphic>
          <a:graphicData uri="http://schemas.openxmlformats.org/presentationml/2006/ole">
            <p:oleObj spid="_x0000_s20709" name="Equation" r:id="rId6" imgW="2908080" imgH="253800" progId="Equation.DSMT4">
              <p:embed/>
            </p:oleObj>
          </a:graphicData>
        </a:graphic>
      </p:graphicFrame>
      <p:graphicFrame>
        <p:nvGraphicFramePr>
          <p:cNvPr id="2755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453458"/>
              </p:ext>
            </p:extLst>
          </p:nvPr>
        </p:nvGraphicFramePr>
        <p:xfrm>
          <a:off x="506545" y="4940300"/>
          <a:ext cx="6511925" cy="763588"/>
        </p:xfrm>
        <a:graphic>
          <a:graphicData uri="http://schemas.openxmlformats.org/presentationml/2006/ole">
            <p:oleObj spid="_x0000_s20710" name="Equation" r:id="rId7" imgW="3352680" imgH="393480" progId="Equation.DSMT4">
              <p:embed/>
            </p:oleObj>
          </a:graphicData>
        </a:graphic>
      </p:graphicFrame>
      <p:graphicFrame>
        <p:nvGraphicFramePr>
          <p:cNvPr id="275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4679310"/>
              </p:ext>
            </p:extLst>
          </p:nvPr>
        </p:nvGraphicFramePr>
        <p:xfrm>
          <a:off x="1209336" y="6018340"/>
          <a:ext cx="4034013" cy="569614"/>
        </p:xfrm>
        <a:graphic>
          <a:graphicData uri="http://schemas.openxmlformats.org/presentationml/2006/ole">
            <p:oleObj spid="_x0000_s20711" name="Equation" r:id="rId8" imgW="1803400" imgH="254000" progId="Equation.DSMT4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926" y="260648"/>
            <a:ext cx="854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例题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403648" y="1700808"/>
            <a:ext cx="1224136" cy="447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56026" y="1153049"/>
            <a:ext cx="659990" cy="447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0313" y="0"/>
            <a:ext cx="3684587" cy="706438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估计量的相合性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4088100527"/>
              </p:ext>
            </p:extLst>
          </p:nvPr>
        </p:nvGraphicFramePr>
        <p:xfrm>
          <a:off x="484077" y="867196"/>
          <a:ext cx="5456075" cy="2903689"/>
        </p:xfrm>
        <a:graphic>
          <a:graphicData uri="http://schemas.openxmlformats.org/presentationml/2006/ole">
            <p:oleObj spid="_x0000_s35854" name="Equation" r:id="rId3" imgW="2171520" imgH="1155600" progId="Equation.DSMT4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6407150" y="1846263"/>
          <a:ext cx="1776413" cy="592137"/>
        </p:xfrm>
        <a:graphic>
          <a:graphicData uri="http://schemas.openxmlformats.org/presentationml/2006/ole">
            <p:oleObj spid="_x0000_s35855" name="Equation" r:id="rId4" imgW="761669" imgH="253890" progId="Equation.DSMT4">
              <p:embed/>
            </p:oleObj>
          </a:graphicData>
        </a:graphic>
      </p:graphicFrame>
      <p:sp>
        <p:nvSpPr>
          <p:cNvPr id="10245" name="TextBox 18"/>
          <p:cNvSpPr txBox="1">
            <a:spLocks noChangeArrowheads="1"/>
          </p:cNvSpPr>
          <p:nvPr/>
        </p:nvSpPr>
        <p:spPr bwMode="auto">
          <a:xfrm>
            <a:off x="6407150" y="1314450"/>
            <a:ext cx="207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依概率收敛</a:t>
            </a:r>
          </a:p>
        </p:txBody>
      </p:sp>
      <p:sp>
        <p:nvSpPr>
          <p:cNvPr id="3" name="矩形 2"/>
          <p:cNvSpPr/>
          <p:nvPr/>
        </p:nvSpPr>
        <p:spPr>
          <a:xfrm>
            <a:off x="179388" y="3946525"/>
            <a:ext cx="6888162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 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相合性的另一种表达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  <a:buFontTx/>
              <a:buChar char=" "/>
              <a:defRPr/>
            </a:pPr>
            <a:r>
              <a:rPr lang="zh-CN" altLang="en-US" sz="2800" dirty="0">
                <a:latin typeface="+mj-lt"/>
              </a:rPr>
              <a:t>          是 </a:t>
            </a:r>
            <a:r>
              <a:rPr lang="zh-CN" altLang="en-US" sz="2800" i="1" dirty="0">
                <a:latin typeface="+mj-lt"/>
                <a:sym typeface="Symbol" panose="05050102010706020507" pitchFamily="18" charset="2"/>
              </a:rPr>
              <a:t></a:t>
            </a:r>
            <a:r>
              <a:rPr lang="zh-CN" altLang="en-US" sz="2800" dirty="0">
                <a:latin typeface="+mj-lt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+mj-lt"/>
              </a:rPr>
              <a:t>的相合估计量：</a:t>
            </a:r>
            <a:r>
              <a:rPr lang="zh-CN" altLang="en-US" sz="2800" dirty="0">
                <a:latin typeface="+mj-lt"/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latin typeface="+mj-lt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+mj-lt"/>
                <a:sym typeface="Symbol" panose="05050102010706020507" pitchFamily="18" charset="2"/>
              </a:rPr>
              <a:t>&gt; 0</a:t>
            </a:r>
          </a:p>
          <a:p>
            <a:pPr>
              <a:lnSpc>
                <a:spcPct val="150000"/>
              </a:lnSpc>
              <a:buFontTx/>
              <a:buChar char=" "/>
              <a:defRPr/>
            </a:pPr>
            <a:endParaRPr lang="en-US" altLang="zh-CN" sz="2800" dirty="0">
              <a:latin typeface="+mj-lt"/>
              <a:sym typeface="Symbol" panose="05050102010706020507" pitchFamily="18" charset="2"/>
            </a:endParaRPr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4595622"/>
              </p:ext>
            </p:extLst>
          </p:nvPr>
        </p:nvGraphicFramePr>
        <p:xfrm>
          <a:off x="742478" y="4674394"/>
          <a:ext cx="373062" cy="576262"/>
        </p:xfrm>
        <a:graphic>
          <a:graphicData uri="http://schemas.openxmlformats.org/presentationml/2006/ole">
            <p:oleObj spid="_x0000_s35856" name="Equation" r:id="rId5" imgW="164957" imgH="253780" progId="Equation.DSMT4">
              <p:embed/>
            </p:oleObj>
          </a:graphicData>
        </a:graphic>
      </p:graphicFrame>
      <p:graphicFrame>
        <p:nvGraphicFramePr>
          <p:cNvPr id="102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447631"/>
              </p:ext>
            </p:extLst>
          </p:nvPr>
        </p:nvGraphicFramePr>
        <p:xfrm>
          <a:off x="2535426" y="5479085"/>
          <a:ext cx="2952675" cy="724241"/>
        </p:xfrm>
        <a:graphic>
          <a:graphicData uri="http://schemas.openxmlformats.org/presentationml/2006/ole">
            <p:oleObj spid="_x0000_s35857" name="Equation" r:id="rId6" imgW="1346040" imgH="330120" progId="Equation.DSMT4">
              <p:embed/>
            </p:oleObj>
          </a:graphicData>
        </a:graphic>
      </p:graphicFrame>
      <p:sp>
        <p:nvSpPr>
          <p:cNvPr id="10249" name="矩形 3"/>
          <p:cNvSpPr>
            <a:spLocks noChangeArrowheads="1"/>
          </p:cNvSpPr>
          <p:nvPr/>
        </p:nvSpPr>
        <p:spPr bwMode="auto">
          <a:xfrm>
            <a:off x="2411413" y="5373688"/>
            <a:ext cx="3240087" cy="935037"/>
          </a:xfrm>
          <a:prstGeom prst="rect">
            <a:avLst/>
          </a:prstGeom>
          <a:noFill/>
          <a:ln w="349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102519" y="1988840"/>
            <a:ext cx="4548981" cy="694407"/>
          </a:xfrm>
          <a:prstGeom prst="rect">
            <a:avLst/>
          </a:prstGeom>
          <a:noFill/>
          <a:ln w="349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xmlns="" val="407225667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828800" y="5334000"/>
            <a:ext cx="5257800" cy="1066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6670447"/>
              </p:ext>
            </p:extLst>
          </p:nvPr>
        </p:nvGraphicFramePr>
        <p:xfrm>
          <a:off x="2209800" y="5334000"/>
          <a:ext cx="4572000" cy="1119188"/>
        </p:xfrm>
        <a:graphic>
          <a:graphicData uri="http://schemas.openxmlformats.org/presentationml/2006/ole">
            <p:oleObj spid="_x0000_s21602" name="Equation" r:id="rId3" imgW="1714500" imgH="419100" progId="Equation.3">
              <p:embed/>
            </p:oleObj>
          </a:graphicData>
        </a:graphic>
      </p:graphicFrame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51520" y="-234280"/>
            <a:ext cx="82066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304800" y="609600"/>
            <a:ext cx="883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 "/>
            </a:pPr>
            <a:r>
              <a:rPr lang="en-US" altLang="zh-CN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endParaRPr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57200" y="2362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大样本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的总体均值置信区间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3184367"/>
              </p:ext>
            </p:extLst>
          </p:nvPr>
        </p:nvGraphicFramePr>
        <p:xfrm>
          <a:off x="2051050" y="3429000"/>
          <a:ext cx="4033118" cy="882990"/>
        </p:xfrm>
        <a:graphic>
          <a:graphicData uri="http://schemas.openxmlformats.org/presentationml/2006/ole">
            <p:oleObj spid="_x0000_s21603" name="公式" r:id="rId4" imgW="4292600" imgH="939800" progId="Equation.3">
              <p:embed/>
            </p:oleObj>
          </a:graphicData>
        </a:graphic>
      </p:graphicFrame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1295400" y="609600"/>
            <a:ext cx="701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小样本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求总体均值的置信区间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14899"/>
              </p:ext>
            </p:extLst>
          </p:nvPr>
        </p:nvGraphicFramePr>
        <p:xfrm>
          <a:off x="2199496" y="1594256"/>
          <a:ext cx="3812664" cy="875180"/>
        </p:xfrm>
        <a:graphic>
          <a:graphicData uri="http://schemas.openxmlformats.org/presentationml/2006/ole">
            <p:oleObj spid="_x0000_s21604" name="公式" r:id="rId5" imgW="2095500" imgH="482600" progId="Equation.3">
              <p:embed/>
            </p:oleObj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1000" y="4648200"/>
            <a:ext cx="73914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 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总体均值置信区间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正态总体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已知</a:t>
            </a:r>
          </a:p>
          <a:p>
            <a:pPr>
              <a:spcBef>
                <a:spcPct val="50000"/>
              </a:spcBef>
            </a:pPr>
            <a:endPara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04813"/>
            <a:ext cx="8353425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总体比率的置信区间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大样本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总体方差的置信区间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753817"/>
              </p:ext>
            </p:extLst>
          </p:nvPr>
        </p:nvGraphicFramePr>
        <p:xfrm>
          <a:off x="1691680" y="1268760"/>
          <a:ext cx="5321300" cy="508000"/>
        </p:xfrm>
        <a:graphic>
          <a:graphicData uri="http://schemas.openxmlformats.org/presentationml/2006/ole">
            <p:oleObj spid="_x0000_s22588" name="公式" r:id="rId3" imgW="5321300" imgH="508000" progId="Equation.3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5857256"/>
              </p:ext>
            </p:extLst>
          </p:nvPr>
        </p:nvGraphicFramePr>
        <p:xfrm>
          <a:off x="2699792" y="3717032"/>
          <a:ext cx="3194050" cy="958850"/>
        </p:xfrm>
        <a:graphic>
          <a:graphicData uri="http://schemas.openxmlformats.org/presentationml/2006/ole">
            <p:oleObj spid="_x0000_s22589" name="Equation" r:id="rId4" imgW="168876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1412875"/>
          <a:ext cx="2087563" cy="530225"/>
        </p:xfrm>
        <a:graphic>
          <a:graphicData uri="http://schemas.openxmlformats.org/presentationml/2006/ole">
            <p:oleObj spid="_x0000_s23740" name="公式" r:id="rId3" imgW="850531" imgH="215806" progId="Equation.3">
              <p:embed/>
            </p:oleObj>
          </a:graphicData>
        </a:graphic>
      </p:graphicFrame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2193925" y="1700213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 flipV="1">
            <a:off x="4354513" y="162877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211638" y="1628775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sym typeface="Symbol" pitchFamily="18" charset="2"/>
              </a:rPr>
              <a:t>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924300" y="14128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/>
              <a:t>（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5867400" y="14128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0"/>
              <a:t>）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932363" y="1690688"/>
          <a:ext cx="312737" cy="369887"/>
        </p:xfrm>
        <a:graphic>
          <a:graphicData uri="http://schemas.openxmlformats.org/presentationml/2006/ole">
            <p:oleObj spid="_x0000_s23741" name="公式" r:id="rId4" imgW="139579" imgH="164957" progId="Equation.3">
              <p:embed/>
            </p:oleObj>
          </a:graphicData>
        </a:graphic>
      </p:graphicFrame>
      <p:sp>
        <p:nvSpPr>
          <p:cNvPr id="283657" name="Oval 9"/>
          <p:cNvSpPr>
            <a:spLocks noChangeArrowheads="1"/>
          </p:cNvSpPr>
          <p:nvPr/>
        </p:nvSpPr>
        <p:spPr bwMode="auto">
          <a:xfrm>
            <a:off x="5003800" y="1557338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4716463" y="1412875"/>
            <a:ext cx="5762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）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700338" y="1412875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283660" name="Oval 12"/>
          <p:cNvSpPr>
            <a:spLocks noChangeArrowheads="1"/>
          </p:cNvSpPr>
          <p:nvPr/>
        </p:nvSpPr>
        <p:spPr bwMode="auto">
          <a:xfrm flipH="1" flipV="1">
            <a:off x="3924300" y="1628775"/>
            <a:ext cx="71438" cy="71438"/>
          </a:xfrm>
          <a:prstGeom prst="ellipse">
            <a:avLst/>
          </a:prstGeom>
          <a:solidFill>
            <a:srgbClr val="33CCCC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2660650" y="3284538"/>
            <a:ext cx="55832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4356100" y="3286125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19475" y="3068638"/>
            <a:ext cx="4608513" cy="647700"/>
            <a:chOff x="2154" y="1933"/>
            <a:chExt cx="2903" cy="408"/>
          </a:xfrm>
        </p:grpSpPr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2653" y="2053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ym typeface="Symbol" pitchFamily="18" charset="2"/>
                </a:rPr>
                <a:t></a:t>
              </a: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2154" y="1979"/>
              <a:ext cx="3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</a:rPr>
                <a:t>（</a:t>
              </a: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4694" y="1933"/>
              <a:ext cx="3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00000"/>
                  </a:solidFill>
                </a:rPr>
                <a:t>）</a:t>
              </a:r>
            </a:p>
          </p:txBody>
        </p:sp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>
              <a:off x="3606" y="2069"/>
              <a:ext cx="45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</p:grp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4211638" y="48434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>
                <a:sym typeface="Symbol" pitchFamily="18" charset="2"/>
              </a:rPr>
              <a:t>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859338" y="4652963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156325" y="4652963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14711" name="Oval 23"/>
          <p:cNvSpPr>
            <a:spLocks noChangeArrowheads="1"/>
          </p:cNvSpPr>
          <p:nvPr/>
        </p:nvSpPr>
        <p:spPr bwMode="auto">
          <a:xfrm>
            <a:off x="5724525" y="4868863"/>
            <a:ext cx="714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2700338" y="4870450"/>
            <a:ext cx="54006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3" name="Oval 25"/>
          <p:cNvSpPr>
            <a:spLocks noChangeArrowheads="1"/>
          </p:cNvSpPr>
          <p:nvPr/>
        </p:nvSpPr>
        <p:spPr bwMode="auto">
          <a:xfrm>
            <a:off x="4356100" y="4868863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2916238" y="5949950"/>
            <a:ext cx="5186362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4859338" y="5708650"/>
            <a:ext cx="57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6732041" y="5723493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14717" name="Oval 29"/>
          <p:cNvSpPr>
            <a:spLocks noChangeArrowheads="1"/>
          </p:cNvSpPr>
          <p:nvPr/>
        </p:nvSpPr>
        <p:spPr bwMode="auto">
          <a:xfrm>
            <a:off x="6011863" y="5876925"/>
            <a:ext cx="71437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114862" y="2266951"/>
            <a:ext cx="28082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置信区间的宽度：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过宽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虽然包含真值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但抽样误差过大</a:t>
            </a:r>
            <a:r>
              <a:rPr lang="en-US" altLang="zh-CN" sz="2400" b="1" dirty="0"/>
              <a:t>:</a:t>
            </a: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103470" y="3992919"/>
            <a:ext cx="2376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置信区间也有可能不覆盖真值：</a:t>
            </a: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90533" y="5183188"/>
            <a:ext cx="30241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实际工作时的情形，只有一次抽样机会：</a:t>
            </a:r>
          </a:p>
        </p:txBody>
      </p:sp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5651500" y="5013325"/>
          <a:ext cx="312738" cy="369888"/>
        </p:xfrm>
        <a:graphic>
          <a:graphicData uri="http://schemas.openxmlformats.org/presentationml/2006/ole">
            <p:oleObj spid="_x0000_s23742" name="公式" r:id="rId5" imgW="139579" imgH="164957" progId="Equation.3">
              <p:embed/>
            </p:oleObj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5651500" y="3500438"/>
          <a:ext cx="312738" cy="369887"/>
        </p:xfrm>
        <a:graphic>
          <a:graphicData uri="http://schemas.openxmlformats.org/presentationml/2006/ole">
            <p:oleObj spid="_x0000_s23743" name="公式" r:id="rId6" imgW="139579" imgH="164957" progId="Equation.3">
              <p:embed/>
            </p:oleObj>
          </a:graphicData>
        </a:graphic>
      </p:graphicFrame>
      <p:graphicFrame>
        <p:nvGraphicFramePr>
          <p:cNvPr id="114723" name="Object 35"/>
          <p:cNvGraphicFramePr>
            <a:graphicFrameLocks noChangeAspect="1"/>
          </p:cNvGraphicFramePr>
          <p:nvPr/>
        </p:nvGraphicFramePr>
        <p:xfrm>
          <a:off x="5795963" y="6092825"/>
          <a:ext cx="312737" cy="369888"/>
        </p:xfrm>
        <a:graphic>
          <a:graphicData uri="http://schemas.openxmlformats.org/presentationml/2006/ole">
            <p:oleObj spid="_x0000_s23744" name="公式" r:id="rId7" imgW="139579" imgH="164957" progId="Equation.3">
              <p:embed/>
            </p:oleObj>
          </a:graphicData>
        </a:graphic>
      </p:graphicFrame>
      <p:sp>
        <p:nvSpPr>
          <p:cNvPr id="114724" name="Text Box 36"/>
          <p:cNvSpPr txBox="1">
            <a:spLocks noChangeArrowheads="1"/>
          </p:cNvSpPr>
          <p:nvPr/>
        </p:nvSpPr>
        <p:spPr bwMode="auto">
          <a:xfrm>
            <a:off x="190533" y="6245921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置信度高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则结论更可靠</a:t>
            </a:r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179388" y="1251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置信区间的意义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估计抽样误差</a:t>
            </a:r>
          </a:p>
        </p:txBody>
      </p:sp>
      <p:graphicFrame>
        <p:nvGraphicFramePr>
          <p:cNvPr id="283686" name="Object 38"/>
          <p:cNvGraphicFramePr>
            <a:graphicFrameLocks noChangeAspect="1"/>
          </p:cNvGraphicFramePr>
          <p:nvPr/>
        </p:nvGraphicFramePr>
        <p:xfrm>
          <a:off x="3779838" y="1700213"/>
          <a:ext cx="312737" cy="369887"/>
        </p:xfrm>
        <a:graphic>
          <a:graphicData uri="http://schemas.openxmlformats.org/presentationml/2006/ole">
            <p:oleObj spid="_x0000_s23745" name="公式" r:id="rId8" imgW="139579" imgH="164957" progId="Equation.3">
              <p:embed/>
            </p:oleObj>
          </a:graphicData>
        </a:graphic>
      </p:graphicFrame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215107" y="926023"/>
            <a:ext cx="1439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置信度：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/>
      <p:bldP spid="283657" grpId="0" animBg="1"/>
      <p:bldP spid="283658" grpId="0"/>
      <p:bldP spid="283659" grpId="0"/>
      <p:bldP spid="2836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79388" y="908050"/>
            <a:ext cx="88550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/>
              <a:t>例题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Gallup</a:t>
            </a:r>
            <a:r>
              <a:rPr lang="zh-CN" altLang="en-US" sz="2400" b="1" dirty="0"/>
              <a:t>公司（</a:t>
            </a:r>
            <a:r>
              <a:rPr lang="en-US" altLang="zh-CN" sz="2400" b="1" dirty="0"/>
              <a:t>1991</a:t>
            </a:r>
            <a:r>
              <a:rPr lang="zh-CN" altLang="en-US" sz="2400" b="1" dirty="0"/>
              <a:t>）就消费者对美国产品质量的看法，对美国、德国、日本的消费者分别进行调查，结果表明：有</a:t>
            </a:r>
            <a:r>
              <a:rPr lang="en-US" altLang="zh-CN" sz="2400" b="1" dirty="0"/>
              <a:t>55%</a:t>
            </a:r>
            <a:r>
              <a:rPr lang="zh-CN" altLang="en-US" sz="2400" b="1" dirty="0"/>
              <a:t>的美国人相信美国产品的质量非常好，而持有同样看法的德国人和日本人的比例分别是</a:t>
            </a:r>
            <a:r>
              <a:rPr lang="en-US" altLang="zh-CN" sz="2400" b="1" dirty="0"/>
              <a:t>26%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17%</a:t>
            </a:r>
            <a:r>
              <a:rPr lang="zh-CN" altLang="en-US" sz="2400" b="1" dirty="0"/>
              <a:t>。美联社在报道这项调查结果时曾经提到“抽样误差在正、负三个百分点”。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）报道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中“抽样误差在正、负三个百分点”这句话的</a:t>
            </a:r>
            <a:r>
              <a:rPr lang="zh-CN" altLang="en-US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）这个报道全面吗？还应该补充什么信息，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908175" y="188913"/>
            <a:ext cx="46538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关于置信区间的注意点</a:t>
            </a:r>
            <a:br>
              <a:rPr lang="zh-CN" altLang="en-US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395288" y="4941888"/>
            <a:ext cx="84251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在正式报道中，除了估计值和抽样误差以外，还应该包含有关置信度的信息才是全面的。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79388" y="44450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36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置信区间的内涵：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置信度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61950" y="1052513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降低置信度可以使置信区间变窄（误导读者）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6666"/>
                </a:solidFill>
              </a:rPr>
              <a:t>例题</a:t>
            </a:r>
            <a:r>
              <a:rPr lang="en-US" altLang="zh-CN" sz="2400" b="1" dirty="0">
                <a:solidFill>
                  <a:srgbClr val="006666"/>
                </a:solidFill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</a:rPr>
              <a:t>：一项有</a:t>
            </a:r>
            <a:r>
              <a:rPr lang="en-US" altLang="zh-CN" sz="2400" b="1" dirty="0">
                <a:solidFill>
                  <a:srgbClr val="006666"/>
                </a:solidFill>
              </a:rPr>
              <a:t>10000</a:t>
            </a:r>
            <a:r>
              <a:rPr lang="zh-CN" altLang="en-US" sz="2400" b="1" dirty="0">
                <a:solidFill>
                  <a:srgbClr val="006666"/>
                </a:solidFill>
              </a:rPr>
              <a:t>个人回答调查，同意某种观点的人的比例为</a:t>
            </a:r>
            <a:r>
              <a:rPr lang="en-US" altLang="zh-CN" sz="2400" b="1" dirty="0">
                <a:solidFill>
                  <a:srgbClr val="006666"/>
                </a:solidFill>
              </a:rPr>
              <a:t>70%</a:t>
            </a:r>
            <a:r>
              <a:rPr lang="zh-CN" altLang="en-US" sz="2400" b="1" dirty="0">
                <a:solidFill>
                  <a:srgbClr val="006666"/>
                </a:solidFill>
              </a:rPr>
              <a:t>（有</a:t>
            </a:r>
            <a:r>
              <a:rPr lang="en-US" altLang="zh-CN" sz="2400" b="1" dirty="0">
                <a:solidFill>
                  <a:srgbClr val="006666"/>
                </a:solidFill>
              </a:rPr>
              <a:t>7000</a:t>
            </a:r>
            <a:r>
              <a:rPr lang="zh-CN" altLang="en-US" sz="2400" b="1" dirty="0">
                <a:solidFill>
                  <a:srgbClr val="006666"/>
                </a:solidFill>
              </a:rPr>
              <a:t>人同意），可以算出总体中同意该观点的比例的</a:t>
            </a:r>
            <a:r>
              <a:rPr lang="en-US" altLang="zh-CN" sz="2400" b="1" dirty="0">
                <a:solidFill>
                  <a:srgbClr val="006666"/>
                </a:solidFill>
              </a:rPr>
              <a:t>95%</a:t>
            </a:r>
            <a:r>
              <a:rPr lang="zh-CN" altLang="en-US" sz="2400" b="1" dirty="0">
                <a:solidFill>
                  <a:srgbClr val="006666"/>
                </a:solidFill>
              </a:rPr>
              <a:t>置信区间为（</a:t>
            </a:r>
            <a:r>
              <a:rPr lang="en-US" altLang="zh-CN" sz="2400" b="1" dirty="0">
                <a:solidFill>
                  <a:srgbClr val="006666"/>
                </a:solidFill>
              </a:rPr>
              <a:t>0.691,0.709)</a:t>
            </a:r>
            <a:r>
              <a:rPr lang="zh-CN" altLang="en-US" sz="2400" b="1" dirty="0">
                <a:solidFill>
                  <a:srgbClr val="006666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3366"/>
                </a:solidFill>
              </a:rPr>
              <a:t>另一个调查者调查了</a:t>
            </a:r>
            <a:r>
              <a:rPr lang="en-US" altLang="zh-CN" sz="2400" b="1" dirty="0">
                <a:solidFill>
                  <a:srgbClr val="003366"/>
                </a:solidFill>
              </a:rPr>
              <a:t>50</a:t>
            </a:r>
            <a:r>
              <a:rPr lang="zh-CN" altLang="en-US" sz="2400" b="1" dirty="0">
                <a:solidFill>
                  <a:srgbClr val="003366"/>
                </a:solidFill>
              </a:rPr>
              <a:t>个人。他声称有</a:t>
            </a:r>
            <a:r>
              <a:rPr lang="en-US" altLang="zh-CN" sz="2400" b="1" dirty="0">
                <a:solidFill>
                  <a:srgbClr val="003366"/>
                </a:solidFill>
              </a:rPr>
              <a:t>70%</a:t>
            </a:r>
            <a:r>
              <a:rPr lang="zh-CN" altLang="en-US" sz="2400" b="1" dirty="0">
                <a:solidFill>
                  <a:srgbClr val="003366"/>
                </a:solidFill>
              </a:rPr>
              <a:t>的比例反对该种观点，并说总体中反对该观点的置信区间也是（</a:t>
            </a:r>
            <a:r>
              <a:rPr lang="en-US" altLang="zh-CN" sz="2400" b="1" dirty="0">
                <a:solidFill>
                  <a:srgbClr val="003366"/>
                </a:solidFill>
              </a:rPr>
              <a:t>0.691,0.709)</a:t>
            </a:r>
            <a:r>
              <a:rPr lang="zh-CN" altLang="en-US" sz="2400" b="1" dirty="0">
                <a:solidFill>
                  <a:srgbClr val="003366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b="1" dirty="0">
              <a:solidFill>
                <a:srgbClr val="00666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b="1" dirty="0">
              <a:solidFill>
                <a:srgbClr val="006666"/>
              </a:solidFill>
            </a:endParaRP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81000" y="5943600"/>
            <a:ext cx="822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所以，第二个调查的置信区间的置信度仅为</a:t>
            </a:r>
            <a:r>
              <a:rPr lang="en-US" altLang="zh-CN" sz="2800" b="1">
                <a:solidFill>
                  <a:srgbClr val="CC3300"/>
                </a:solidFill>
              </a:rPr>
              <a:t>11%</a:t>
            </a:r>
            <a:r>
              <a:rPr lang="zh-CN" altLang="en-US" sz="2800" b="1">
                <a:solidFill>
                  <a:srgbClr val="CC3300"/>
                </a:solidFill>
              </a:rPr>
              <a:t>。</a:t>
            </a:r>
            <a:endParaRPr lang="zh-CN" altLang="en-US" b="1" i="1">
              <a:solidFill>
                <a:srgbClr val="CC3300"/>
              </a:solidFill>
            </a:endParaRP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6353403"/>
              </p:ext>
            </p:extLst>
          </p:nvPr>
        </p:nvGraphicFramePr>
        <p:xfrm>
          <a:off x="747713" y="4191000"/>
          <a:ext cx="6811962" cy="1612900"/>
        </p:xfrm>
        <a:graphic>
          <a:graphicData uri="http://schemas.openxmlformats.org/presentationml/2006/ole">
            <p:oleObj spid="_x0000_s24640" name="Equation" r:id="rId3" imgW="2895600" imgH="685800" progId="Equation.DSMT4">
              <p:embed/>
            </p:oleObj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654295"/>
              </p:ext>
            </p:extLst>
          </p:nvPr>
        </p:nvGraphicFramePr>
        <p:xfrm>
          <a:off x="1403350" y="5949950"/>
          <a:ext cx="5321300" cy="404813"/>
        </p:xfrm>
        <a:graphic>
          <a:graphicData uri="http://schemas.openxmlformats.org/presentationml/2006/ole">
            <p:oleObj spid="_x0000_s24641" name="公式" r:id="rId4" imgW="5321300" imgH="508000" progId="Equation.3">
              <p:embed/>
            </p:oleObj>
          </a:graphicData>
        </a:graphic>
      </p:graphicFrame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3850" y="1125538"/>
            <a:ext cx="8208963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395288" y="4149725"/>
            <a:ext cx="8424862" cy="270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utoUpdateAnimBg="0"/>
      <p:bldP spid="116743" grpId="0" animBg="1"/>
      <p:bldP spid="1167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500563" y="2132013"/>
            <a:ext cx="1943100" cy="1081087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7763" name="Oval 3"/>
          <p:cNvSpPr>
            <a:spLocks noChangeArrowheads="1"/>
          </p:cNvSpPr>
          <p:nvPr/>
        </p:nvSpPr>
        <p:spPr bwMode="auto">
          <a:xfrm>
            <a:off x="5638800" y="3429000"/>
            <a:ext cx="685800" cy="838200"/>
          </a:xfrm>
          <a:prstGeom prst="ellipse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3850" y="765175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rgbClr val="006666"/>
                </a:solidFill>
              </a:rPr>
              <a:t>例题</a:t>
            </a:r>
            <a:r>
              <a:rPr lang="en-US" altLang="zh-CN" sz="2400" b="1">
                <a:solidFill>
                  <a:srgbClr val="006666"/>
                </a:solidFill>
              </a:rPr>
              <a:t>3</a:t>
            </a:r>
            <a:r>
              <a:rPr lang="zh-CN" altLang="en-US" sz="2400" b="1">
                <a:solidFill>
                  <a:srgbClr val="006666"/>
                </a:solidFill>
              </a:rPr>
              <a:t>：如果在置信度不变的情况下，你要使目前所得到的置信区间的长度减少一半，样本量应增加到目前样本容量的多少倍？如果保持置信区间的长度不变，样本容量的增加会使什么发生变化？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7460805"/>
              </p:ext>
            </p:extLst>
          </p:nvPr>
        </p:nvGraphicFramePr>
        <p:xfrm>
          <a:off x="1749425" y="2147888"/>
          <a:ext cx="4565650" cy="1036637"/>
        </p:xfrm>
        <a:graphic>
          <a:graphicData uri="http://schemas.openxmlformats.org/presentationml/2006/ole">
            <p:oleObj spid="_x0000_s25664" name="Equation" r:id="rId3" imgW="1954951" imgH="444307" progId="Equation.DSMT4">
              <p:embed/>
            </p:oleObj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7446895"/>
              </p:ext>
            </p:extLst>
          </p:nvPr>
        </p:nvGraphicFramePr>
        <p:xfrm>
          <a:off x="1858963" y="3352800"/>
          <a:ext cx="4283075" cy="1565275"/>
        </p:xfrm>
        <a:graphic>
          <a:graphicData uri="http://schemas.openxmlformats.org/presentationml/2006/ole">
            <p:oleObj spid="_x0000_s25665" name="Equation" r:id="rId4" imgW="1841500" imgH="673100" progId="Equation.DSMT4">
              <p:embed/>
            </p:oleObj>
          </a:graphicData>
        </a:graphic>
      </p:graphicFrame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95288" y="33575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因此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95288" y="24209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由于：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04800" y="5041900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样本量应增加到目前样本量的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ea typeface="黑体" pitchFamily="2" charset="-122"/>
              </a:rPr>
              <a:t>如果保持置信区间的长度不变，样本量的增加会使置信度增加。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23850" y="260350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黑体" pitchFamily="2" charset="-122"/>
              </a:rPr>
              <a:t>来自现实世界的数据量越大，我们对现实世界的了解就越清楚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1692275" y="2420938"/>
            <a:ext cx="431800" cy="431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7772400" cy="1470025"/>
          </a:xfrm>
        </p:spPr>
        <p:txBody>
          <a:bodyPr/>
          <a:lstStyle/>
          <a:p>
            <a:r>
              <a:rPr lang="zh-CN" altLang="en-US" sz="5400" b="1" dirty="0">
                <a:ea typeface="微软雅黑" pitchFamily="34" charset="-122"/>
              </a:rPr>
              <a:t>扩展</a:t>
            </a:r>
            <a:r>
              <a:rPr lang="zh-CN" altLang="en-US" sz="5400" b="1" dirty="0" smtClean="0">
                <a:ea typeface="微软雅黑" pitchFamily="34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4442546"/>
              </p:ext>
            </p:extLst>
          </p:nvPr>
        </p:nvGraphicFramePr>
        <p:xfrm>
          <a:off x="827584" y="206375"/>
          <a:ext cx="7056437" cy="641350"/>
        </p:xfrm>
        <a:graphic>
          <a:graphicData uri="http://schemas.openxmlformats.org/presentationml/2006/ole">
            <p:oleObj spid="_x0000_s27888" name="Equation" r:id="rId3" imgW="3073400" imgH="279400" progId="Equation.DSMT4">
              <p:embed/>
            </p:oleObj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1867023"/>
              </p:ext>
            </p:extLst>
          </p:nvPr>
        </p:nvGraphicFramePr>
        <p:xfrm>
          <a:off x="376064" y="973686"/>
          <a:ext cx="7953716" cy="1255676"/>
        </p:xfrm>
        <a:graphic>
          <a:graphicData uri="http://schemas.openxmlformats.org/presentationml/2006/ole">
            <p:oleObj spid="_x0000_s27889" name="Equation" r:id="rId4" imgW="4660560" imgH="736560" progId="Equation.DSMT4">
              <p:embed/>
            </p:oleObj>
          </a:graphicData>
        </a:graphic>
      </p:graphicFrame>
      <p:graphicFrame>
        <p:nvGraphicFramePr>
          <p:cNvPr id="275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555457"/>
              </p:ext>
            </p:extLst>
          </p:nvPr>
        </p:nvGraphicFramePr>
        <p:xfrm>
          <a:off x="376064" y="2389022"/>
          <a:ext cx="3097212" cy="514350"/>
        </p:xfrm>
        <a:graphic>
          <a:graphicData uri="http://schemas.openxmlformats.org/presentationml/2006/ole">
            <p:oleObj spid="_x0000_s27890" name="Equation" r:id="rId5" imgW="1371600" imgH="228600" progId="Equation.DSMT4">
              <p:embed/>
            </p:oleObj>
          </a:graphicData>
        </a:graphic>
      </p:graphicFrame>
      <p:graphicFrame>
        <p:nvGraphicFramePr>
          <p:cNvPr id="275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6394999"/>
              </p:ext>
            </p:extLst>
          </p:nvPr>
        </p:nvGraphicFramePr>
        <p:xfrm>
          <a:off x="600158" y="3029844"/>
          <a:ext cx="2160587" cy="503238"/>
        </p:xfrm>
        <a:graphic>
          <a:graphicData uri="http://schemas.openxmlformats.org/presentationml/2006/ole">
            <p:oleObj spid="_x0000_s27891" name="Equation" r:id="rId6" imgW="1091726" imgH="253890" progId="Equation.DSMT4">
              <p:embed/>
            </p:oleObj>
          </a:graphicData>
        </a:graphic>
      </p:graphicFrame>
      <p:graphicFrame>
        <p:nvGraphicFramePr>
          <p:cNvPr id="275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7565858"/>
              </p:ext>
            </p:extLst>
          </p:nvPr>
        </p:nvGraphicFramePr>
        <p:xfrm>
          <a:off x="3059832" y="2956721"/>
          <a:ext cx="4278781" cy="997734"/>
        </p:xfrm>
        <a:graphic>
          <a:graphicData uri="http://schemas.openxmlformats.org/presentationml/2006/ole">
            <p:oleObj spid="_x0000_s27892" name="Equation" r:id="rId7" imgW="2070000" imgH="482400" progId="Equation.DSMT4">
              <p:embed/>
            </p:oleObj>
          </a:graphicData>
        </a:graphic>
      </p:graphicFrame>
      <p:graphicFrame>
        <p:nvGraphicFramePr>
          <p:cNvPr id="275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3357091"/>
              </p:ext>
            </p:extLst>
          </p:nvPr>
        </p:nvGraphicFramePr>
        <p:xfrm>
          <a:off x="1919288" y="4183063"/>
          <a:ext cx="3656012" cy="1184275"/>
        </p:xfrm>
        <a:graphic>
          <a:graphicData uri="http://schemas.openxmlformats.org/presentationml/2006/ole">
            <p:oleObj spid="_x0000_s27893" name="Equation" r:id="rId8" imgW="2070000" imgH="672840" progId="Equation.DSMT4">
              <p:embed/>
            </p:oleObj>
          </a:graphicData>
        </a:graphic>
      </p:graphicFrame>
      <p:graphicFrame>
        <p:nvGraphicFramePr>
          <p:cNvPr id="2756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4610923"/>
              </p:ext>
            </p:extLst>
          </p:nvPr>
        </p:nvGraphicFramePr>
        <p:xfrm>
          <a:off x="762825" y="5589240"/>
          <a:ext cx="5079175" cy="1024286"/>
        </p:xfrm>
        <a:graphic>
          <a:graphicData uri="http://schemas.openxmlformats.org/presentationml/2006/ole">
            <p:oleObj spid="_x0000_s27894" name="Equation" r:id="rId9" imgW="2641320" imgH="533160" progId="Equation.DSMT4">
              <p:embed/>
            </p:oleObj>
          </a:graphicData>
        </a:graphic>
      </p:graphicFrame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395536" y="247978"/>
            <a:ext cx="108108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5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5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5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871789"/>
            <a:ext cx="3600400" cy="84524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611188" y="404813"/>
          <a:ext cx="3384550" cy="525462"/>
        </p:xfrm>
        <a:graphic>
          <a:graphicData uri="http://schemas.openxmlformats.org/presentationml/2006/ole">
            <p:oleObj spid="_x0000_s28821" name="Equation" r:id="rId3" imgW="1637589" imgH="253890" progId="Equation.DSMT4">
              <p:embed/>
            </p:oleObj>
          </a:graphicData>
        </a:graphic>
      </p:graphicFrame>
      <p:graphicFrame>
        <p:nvGraphicFramePr>
          <p:cNvPr id="2757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4500700"/>
              </p:ext>
            </p:extLst>
          </p:nvPr>
        </p:nvGraphicFramePr>
        <p:xfrm>
          <a:off x="366713" y="1289050"/>
          <a:ext cx="6094412" cy="1223963"/>
        </p:xfrm>
        <a:graphic>
          <a:graphicData uri="http://schemas.openxmlformats.org/presentationml/2006/ole">
            <p:oleObj spid="_x0000_s28822" name="Equation" r:id="rId4" imgW="3098520" imgH="622080" progId="Equation.DSMT4">
              <p:embed/>
            </p:oleObj>
          </a:graphicData>
        </a:graphic>
      </p:graphicFrame>
      <p:graphicFrame>
        <p:nvGraphicFramePr>
          <p:cNvPr id="275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9245845"/>
              </p:ext>
            </p:extLst>
          </p:nvPr>
        </p:nvGraphicFramePr>
        <p:xfrm>
          <a:off x="467544" y="2897579"/>
          <a:ext cx="4235450" cy="1450975"/>
        </p:xfrm>
        <a:graphic>
          <a:graphicData uri="http://schemas.openxmlformats.org/presentationml/2006/ole">
            <p:oleObj spid="_x0000_s28823" name="Equation" r:id="rId5" imgW="2070000" imgH="711000" progId="Equation.DSMT4">
              <p:embed/>
            </p:oleObj>
          </a:graphicData>
        </a:graphic>
      </p:graphicFrame>
      <p:graphicFrame>
        <p:nvGraphicFramePr>
          <p:cNvPr id="275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496896"/>
              </p:ext>
            </p:extLst>
          </p:nvPr>
        </p:nvGraphicFramePr>
        <p:xfrm>
          <a:off x="636009" y="4869160"/>
          <a:ext cx="6516688" cy="854075"/>
        </p:xfrm>
        <a:graphic>
          <a:graphicData uri="http://schemas.openxmlformats.org/presentationml/2006/ole">
            <p:oleObj spid="_x0000_s28824" name="Equation" r:id="rId6" imgW="3288960" imgH="431640" progId="Equation.DSMT4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92080" y="287178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联合方差（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P184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7944" y="377578"/>
            <a:ext cx="18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088" y="346025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无偏估计量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6254842"/>
              </p:ext>
            </p:extLst>
          </p:nvPr>
        </p:nvGraphicFramePr>
        <p:xfrm>
          <a:off x="6626671" y="134344"/>
          <a:ext cx="2409825" cy="1201737"/>
        </p:xfrm>
        <a:graphic>
          <a:graphicData uri="http://schemas.openxmlformats.org/presentationml/2006/ole">
            <p:oleObj spid="_x0000_s28825" name="Equation" r:id="rId7" imgW="1828800" imgH="91440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967167"/>
              </p:ext>
            </p:extLst>
          </p:nvPr>
        </p:nvGraphicFramePr>
        <p:xfrm>
          <a:off x="5364088" y="3460254"/>
          <a:ext cx="390525" cy="492125"/>
        </p:xfrm>
        <a:graphic>
          <a:graphicData uri="http://schemas.openxmlformats.org/presentationml/2006/ole">
            <p:oleObj spid="_x0000_s28826" name="Equation" r:id="rId8" imgW="19044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8308546"/>
              </p:ext>
            </p:extLst>
          </p:nvPr>
        </p:nvGraphicFramePr>
        <p:xfrm>
          <a:off x="971600" y="188913"/>
          <a:ext cx="2824162" cy="1066800"/>
        </p:xfrm>
        <a:graphic>
          <a:graphicData uri="http://schemas.openxmlformats.org/presentationml/2006/ole">
            <p:oleObj spid="_x0000_s29900" name="Equation" r:id="rId3" imgW="1206500" imgH="457200" progId="Equation.DSMT4">
              <p:embed/>
            </p:oleObj>
          </a:graphicData>
        </a:graphic>
      </p:graphicFrame>
      <p:graphicFrame>
        <p:nvGraphicFramePr>
          <p:cNvPr id="275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5367126"/>
              </p:ext>
            </p:extLst>
          </p:nvPr>
        </p:nvGraphicFramePr>
        <p:xfrm>
          <a:off x="1001713" y="1512888"/>
          <a:ext cx="3830637" cy="919162"/>
        </p:xfrm>
        <a:graphic>
          <a:graphicData uri="http://schemas.openxmlformats.org/presentationml/2006/ole">
            <p:oleObj spid="_x0000_s29901" name="Equation" r:id="rId4" imgW="1904760" imgH="457200" progId="Equation.DSMT4">
              <p:embed/>
            </p:oleObj>
          </a:graphicData>
        </a:graphic>
      </p:graphicFrame>
      <p:graphicFrame>
        <p:nvGraphicFramePr>
          <p:cNvPr id="275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2590212"/>
              </p:ext>
            </p:extLst>
          </p:nvPr>
        </p:nvGraphicFramePr>
        <p:xfrm>
          <a:off x="1016000" y="2603500"/>
          <a:ext cx="7227888" cy="939800"/>
        </p:xfrm>
        <a:graphic>
          <a:graphicData uri="http://schemas.openxmlformats.org/presentationml/2006/ole">
            <p:oleObj spid="_x0000_s29902" name="Equation" r:id="rId5" imgW="3695400" imgH="482400" progId="Equation.DSMT4">
              <p:embed/>
            </p:oleObj>
          </a:graphicData>
        </a:graphic>
      </p:graphicFrame>
      <p:graphicFrame>
        <p:nvGraphicFramePr>
          <p:cNvPr id="275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9414202"/>
              </p:ext>
            </p:extLst>
          </p:nvPr>
        </p:nvGraphicFramePr>
        <p:xfrm>
          <a:off x="782638" y="5229225"/>
          <a:ext cx="6764337" cy="1143000"/>
        </p:xfrm>
        <a:graphic>
          <a:graphicData uri="http://schemas.openxmlformats.org/presentationml/2006/ole">
            <p:oleObj spid="_x0000_s29903" name="Equation" r:id="rId6" imgW="3746160" imgH="634680" progId="Equation.DSMT4">
              <p:embed/>
            </p:oleObj>
          </a:graphicData>
        </a:graphic>
      </p:graphicFrame>
      <p:graphicFrame>
        <p:nvGraphicFramePr>
          <p:cNvPr id="2758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2068626"/>
              </p:ext>
            </p:extLst>
          </p:nvPr>
        </p:nvGraphicFramePr>
        <p:xfrm>
          <a:off x="806450" y="3714750"/>
          <a:ext cx="7304088" cy="1176338"/>
        </p:xfrm>
        <a:graphic>
          <a:graphicData uri="http://schemas.openxmlformats.org/presentationml/2006/ole">
            <p:oleObj spid="_x0000_s29904" name="Equation" r:id="rId7" imgW="3924000" imgH="634680" progId="Equation.DSMT4">
              <p:embed/>
            </p:oleObj>
          </a:graphicData>
        </a:graphic>
      </p:graphicFrame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3850" y="476250"/>
            <a:ext cx="108108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/>
              <a:t>二、</a:t>
            </a:r>
            <a:endParaRPr lang="zh-CN" altLang="en-US" sz="2800" b="1" dirty="0"/>
          </a:p>
        </p:txBody>
      </p:sp>
      <p:sp>
        <p:nvSpPr>
          <p:cNvPr id="9" name="椭圆 8"/>
          <p:cNvSpPr/>
          <p:nvPr/>
        </p:nvSpPr>
        <p:spPr>
          <a:xfrm>
            <a:off x="1704802" y="1988840"/>
            <a:ext cx="1139006" cy="443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5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5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5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428625" y="428625"/>
            <a:ext cx="757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</a:t>
            </a:r>
            <a:r>
              <a:rPr lang="zh-CN" altLang="en-US" sz="2800"/>
              <a:t>设                        是总体 </a:t>
            </a:r>
            <a:r>
              <a:rPr lang="en-US" altLang="zh-CN" sz="2800" i="1"/>
              <a:t>X </a:t>
            </a:r>
            <a:r>
              <a:rPr lang="zh-CN" altLang="en-US" sz="2800"/>
              <a:t>的样本，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357438" y="428625"/>
          <a:ext cx="2074862" cy="533400"/>
        </p:xfrm>
        <a:graphic>
          <a:graphicData uri="http://schemas.openxmlformats.org/presentationml/2006/ole">
            <p:oleObj spid="_x0000_s36872" name="Equation" r:id="rId3" imgW="889000" imgH="228600" progId="Equation.DSMT4">
              <p:embed/>
            </p:oleObj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1989138" y="1143000"/>
          <a:ext cx="3519487" cy="546100"/>
        </p:xfrm>
        <a:graphic>
          <a:graphicData uri="http://schemas.openxmlformats.org/presentationml/2006/ole">
            <p:oleObj spid="_x0000_s36873" name="Equation" r:id="rId4" imgW="1637589" imgH="253890" progId="Equation.DSMT4">
              <p:embed/>
            </p:oleObj>
          </a:graphicData>
        </a:graphic>
      </p:graphicFrame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357188" y="2571750"/>
            <a:ext cx="817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）样本均值：  是总体均值的强相合、无偏估计</a:t>
            </a:r>
            <a:endParaRPr lang="zh-CN" altLang="en-US" sz="2800" b="0"/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428625" y="3571875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）样本方差：  是总体方差的强相合、无偏估计</a:t>
            </a:r>
            <a:endParaRPr lang="zh-CN" altLang="en-US" sz="2800" b="0"/>
          </a:p>
        </p:txBody>
      </p:sp>
      <p:sp>
        <p:nvSpPr>
          <p:cNvPr id="11271" name="矩形 7"/>
          <p:cNvSpPr>
            <a:spLocks noChangeArrowheads="1"/>
          </p:cNvSpPr>
          <p:nvPr/>
        </p:nvSpPr>
        <p:spPr bwMode="auto">
          <a:xfrm>
            <a:off x="357188" y="4405313"/>
            <a:ext cx="8358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）样本标准差：  是总体标准差的强相合估计，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      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但是</a:t>
            </a:r>
            <a:endParaRPr lang="zh-CN" altLang="en-US" sz="2800" b="0"/>
          </a:p>
        </p:txBody>
      </p:sp>
      <p:graphicFrame>
        <p:nvGraphicFramePr>
          <p:cNvPr id="11272" name="Object 4"/>
          <p:cNvGraphicFramePr>
            <a:graphicFrameLocks noChangeAspect="1"/>
          </p:cNvGraphicFramePr>
          <p:nvPr/>
        </p:nvGraphicFramePr>
        <p:xfrm>
          <a:off x="4500563" y="5214938"/>
          <a:ext cx="1308100" cy="493712"/>
        </p:xfrm>
        <a:graphic>
          <a:graphicData uri="http://schemas.openxmlformats.org/presentationml/2006/ole">
            <p:oleObj spid="_x0000_s36874" name="Equation" r:id="rId5" imgW="672808" imgH="253890" progId="Equation.DSMT4">
              <p:embed/>
            </p:oleObj>
          </a:graphicData>
        </a:graphic>
      </p:graphicFrame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500063" y="1714500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则有：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8625" y="2420938"/>
            <a:ext cx="8464550" cy="3816350"/>
          </a:xfrm>
          <a:prstGeom prst="rect">
            <a:avLst/>
          </a:prstGeom>
          <a:noFill/>
          <a:ln w="38100" algn="ctr">
            <a:solidFill>
              <a:srgbClr val="7030A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xmlns="" val="29560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404813"/>
            <a:ext cx="8748712" cy="29527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7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</a:rPr>
              <a:t>例：两台机床生产同一个型号的滚珠，从甲机床生产的滚珠中抽取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 smtClean="0">
                <a:latin typeface="宋体" pitchFamily="2" charset="-122"/>
              </a:rPr>
              <a:t>个，从乙机床生产的滚珠中抽取</a:t>
            </a:r>
            <a:r>
              <a:rPr lang="en-US" altLang="zh-CN" sz="2000" b="1" dirty="0" smtClean="0">
                <a:latin typeface="宋体" pitchFamily="2" charset="-122"/>
              </a:rPr>
              <a:t>9</a:t>
            </a:r>
            <a:r>
              <a:rPr lang="zh-CN" altLang="en-US" sz="2000" b="1" dirty="0" smtClean="0">
                <a:latin typeface="宋体" pitchFamily="2" charset="-122"/>
              </a:rPr>
              <a:t>个，测得这些滚珠得直径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毫米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如下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</a:p>
          <a:p>
            <a:pPr marL="0" indent="0" eaLnBrk="1" hangingPunct="1">
              <a:lnSpc>
                <a:spcPct val="220000"/>
              </a:lnSpc>
              <a:buFontTx/>
              <a:buNone/>
            </a:pP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甲机床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15.0  14.8  15.2  15.4  14.9  15.1  15.2  14.8</a:t>
            </a:r>
          </a:p>
          <a:p>
            <a:pPr marL="0" indent="0" eaLnBrk="1" hangingPunct="1">
              <a:lnSpc>
                <a:spcPct val="2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</a:rPr>
              <a:t>乙机床</a:t>
            </a:r>
            <a:r>
              <a:rPr lang="en-US" altLang="zh-CN" sz="2000" b="1" dirty="0" smtClean="0">
                <a:latin typeface="宋体" pitchFamily="2" charset="-122"/>
              </a:rPr>
              <a:t>: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15.2  15.0  14.8  15.1  14.6  14.8  15.1  14.5  15.0</a:t>
            </a:r>
          </a:p>
        </p:txBody>
      </p:sp>
      <p:graphicFrame>
        <p:nvGraphicFramePr>
          <p:cNvPr id="20173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846310358"/>
              </p:ext>
            </p:extLst>
          </p:nvPr>
        </p:nvGraphicFramePr>
        <p:xfrm>
          <a:off x="323850" y="3357563"/>
          <a:ext cx="8604250" cy="3182937"/>
        </p:xfrm>
        <a:graphic>
          <a:graphicData uri="http://schemas.openxmlformats.org/presentationml/2006/ole">
            <p:oleObj spid="_x0000_s30754" name="Equation" r:id="rId3" imgW="4495680" imgH="1663560" progId="Equation.DSMT4">
              <p:embed/>
            </p:oleObj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0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9582781"/>
              </p:ext>
            </p:extLst>
          </p:nvPr>
        </p:nvGraphicFramePr>
        <p:xfrm>
          <a:off x="468313" y="404813"/>
          <a:ext cx="7181850" cy="407987"/>
        </p:xfrm>
        <a:graphic>
          <a:graphicData uri="http://schemas.openxmlformats.org/presentationml/2006/ole">
            <p:oleObj spid="_x0000_s32002" name="Equation" r:id="rId3" imgW="4254480" imgH="241200" progId="Equation.DSMT4">
              <p:embed/>
            </p:oleObj>
          </a:graphicData>
        </a:graphic>
      </p:graphicFrame>
      <p:graphicFrame>
        <p:nvGraphicFramePr>
          <p:cNvPr id="2760707" name="Object 3"/>
          <p:cNvGraphicFramePr>
            <a:graphicFrameLocks noChangeAspect="1"/>
          </p:cNvGraphicFramePr>
          <p:nvPr/>
        </p:nvGraphicFramePr>
        <p:xfrm>
          <a:off x="395288" y="3284538"/>
          <a:ext cx="6223000" cy="381000"/>
        </p:xfrm>
        <a:graphic>
          <a:graphicData uri="http://schemas.openxmlformats.org/presentationml/2006/ole">
            <p:oleObj spid="_x0000_s32003" name="Equation" r:id="rId4" imgW="4152900" imgH="254000" progId="Equation.DSMT4">
              <p:embed/>
            </p:oleObj>
          </a:graphicData>
        </a:graphic>
      </p:graphicFrame>
      <p:graphicFrame>
        <p:nvGraphicFramePr>
          <p:cNvPr id="2760708" name="Object 4"/>
          <p:cNvGraphicFramePr>
            <a:graphicFrameLocks noChangeAspect="1"/>
          </p:cNvGraphicFramePr>
          <p:nvPr/>
        </p:nvGraphicFramePr>
        <p:xfrm>
          <a:off x="395288" y="1196975"/>
          <a:ext cx="5938837" cy="774700"/>
        </p:xfrm>
        <a:graphic>
          <a:graphicData uri="http://schemas.openxmlformats.org/presentationml/2006/ole">
            <p:oleObj spid="_x0000_s32004" name="Equation" r:id="rId5" imgW="3517900" imgH="457200" progId="Equation.DSMT4">
              <p:embed/>
            </p:oleObj>
          </a:graphicData>
        </a:graphic>
      </p:graphicFrame>
      <p:graphicFrame>
        <p:nvGraphicFramePr>
          <p:cNvPr id="276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1381353"/>
              </p:ext>
            </p:extLst>
          </p:nvPr>
        </p:nvGraphicFramePr>
        <p:xfrm>
          <a:off x="2484438" y="1773238"/>
          <a:ext cx="2789237" cy="901700"/>
        </p:xfrm>
        <a:graphic>
          <a:graphicData uri="http://schemas.openxmlformats.org/presentationml/2006/ole">
            <p:oleObj spid="_x0000_s32005" name="Equation" r:id="rId6" imgW="1650960" imgH="533160" progId="Equation.DSMT4">
              <p:embed/>
            </p:oleObj>
          </a:graphicData>
        </a:graphic>
      </p:graphicFrame>
      <p:graphicFrame>
        <p:nvGraphicFramePr>
          <p:cNvPr id="2760710" name="Object 6"/>
          <p:cNvGraphicFramePr>
            <a:graphicFrameLocks noChangeAspect="1"/>
          </p:cNvGraphicFramePr>
          <p:nvPr/>
        </p:nvGraphicFramePr>
        <p:xfrm>
          <a:off x="611188" y="2636838"/>
          <a:ext cx="5810250" cy="430212"/>
        </p:xfrm>
        <a:graphic>
          <a:graphicData uri="http://schemas.openxmlformats.org/presentationml/2006/ole">
            <p:oleObj spid="_x0000_s32006" name="Equation" r:id="rId7" imgW="3441700" imgH="254000" progId="Equation.DSMT4">
              <p:embed/>
            </p:oleObj>
          </a:graphicData>
        </a:graphic>
      </p:graphicFrame>
      <p:graphicFrame>
        <p:nvGraphicFramePr>
          <p:cNvPr id="2760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3209323"/>
              </p:ext>
            </p:extLst>
          </p:nvPr>
        </p:nvGraphicFramePr>
        <p:xfrm>
          <a:off x="750094" y="4829176"/>
          <a:ext cx="5532437" cy="709612"/>
        </p:xfrm>
        <a:graphic>
          <a:graphicData uri="http://schemas.openxmlformats.org/presentationml/2006/ole">
            <p:oleObj spid="_x0000_s32007" name="Equation" r:id="rId8" imgW="3276360" imgH="419040" progId="Equation.DSMT4">
              <p:embed/>
            </p:oleObj>
          </a:graphicData>
        </a:graphic>
      </p:graphicFrame>
      <p:graphicFrame>
        <p:nvGraphicFramePr>
          <p:cNvPr id="276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5346301"/>
              </p:ext>
            </p:extLst>
          </p:nvPr>
        </p:nvGraphicFramePr>
        <p:xfrm>
          <a:off x="1989138" y="3860800"/>
          <a:ext cx="3987800" cy="774700"/>
        </p:xfrm>
        <a:graphic>
          <a:graphicData uri="http://schemas.openxmlformats.org/presentationml/2006/ole">
            <p:oleObj spid="_x0000_s32008" name="Equation" r:id="rId9" imgW="2361960" imgH="457200" progId="Equation.DSMT4">
              <p:embed/>
            </p:oleObj>
          </a:graphicData>
        </a:graphic>
      </p:graphicFrame>
      <p:graphicFrame>
        <p:nvGraphicFramePr>
          <p:cNvPr id="2760713" name="Object 9"/>
          <p:cNvGraphicFramePr>
            <a:graphicFrameLocks noChangeAspect="1"/>
          </p:cNvGraphicFramePr>
          <p:nvPr/>
        </p:nvGraphicFramePr>
        <p:xfrm>
          <a:off x="827088" y="5734050"/>
          <a:ext cx="3473450" cy="430213"/>
        </p:xfrm>
        <a:graphic>
          <a:graphicData uri="http://schemas.openxmlformats.org/presentationml/2006/ole">
            <p:oleObj spid="_x0000_s32009" name="Equation" r:id="rId10" imgW="2057400" imgH="254000" progId="Equation.DSMT4">
              <p:embed/>
            </p:oleObj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3484638"/>
              </p:ext>
            </p:extLst>
          </p:nvPr>
        </p:nvGraphicFramePr>
        <p:xfrm>
          <a:off x="450316" y="1269281"/>
          <a:ext cx="7091239" cy="935509"/>
        </p:xfrm>
        <a:graphic>
          <a:graphicData uri="http://schemas.openxmlformats.org/presentationml/2006/ole">
            <p:oleObj spid="_x0000_s32908" name="Equation" r:id="rId3" imgW="3467100" imgH="457200" progId="Equation.DSMT4">
              <p:embed/>
            </p:oleObj>
          </a:graphicData>
        </a:graphic>
      </p:graphicFrame>
      <p:graphicFrame>
        <p:nvGraphicFramePr>
          <p:cNvPr id="2761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406817"/>
              </p:ext>
            </p:extLst>
          </p:nvPr>
        </p:nvGraphicFramePr>
        <p:xfrm>
          <a:off x="1619672" y="2564904"/>
          <a:ext cx="5219700" cy="936625"/>
        </p:xfrm>
        <a:graphic>
          <a:graphicData uri="http://schemas.openxmlformats.org/presentationml/2006/ole">
            <p:oleObj spid="_x0000_s32909" name="Equation" r:id="rId4" imgW="2831760" imgH="507960" progId="Equation.DSMT4">
              <p:embed/>
            </p:oleObj>
          </a:graphicData>
        </a:graphic>
      </p:graphicFrame>
      <p:graphicFrame>
        <p:nvGraphicFramePr>
          <p:cNvPr id="276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0603561"/>
              </p:ext>
            </p:extLst>
          </p:nvPr>
        </p:nvGraphicFramePr>
        <p:xfrm>
          <a:off x="827584" y="3933056"/>
          <a:ext cx="5029200" cy="511175"/>
        </p:xfrm>
        <a:graphic>
          <a:graphicData uri="http://schemas.openxmlformats.org/presentationml/2006/ole">
            <p:oleObj spid="_x0000_s32910" name="Equation" r:id="rId5" imgW="2501640" imgH="253800" progId="Equation.DSMT4">
              <p:embed/>
            </p:oleObj>
          </a:graphicData>
        </a:graphic>
      </p:graphicFrame>
      <p:graphicFrame>
        <p:nvGraphicFramePr>
          <p:cNvPr id="276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4647223"/>
              </p:ext>
            </p:extLst>
          </p:nvPr>
        </p:nvGraphicFramePr>
        <p:xfrm>
          <a:off x="827584" y="4797152"/>
          <a:ext cx="6336704" cy="905524"/>
        </p:xfrm>
        <a:graphic>
          <a:graphicData uri="http://schemas.openxmlformats.org/presentationml/2006/ole">
            <p:oleObj spid="_x0000_s32911" name="Equation" r:id="rId6" imgW="3200400" imgH="4572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5956616"/>
              </p:ext>
            </p:extLst>
          </p:nvPr>
        </p:nvGraphicFramePr>
        <p:xfrm>
          <a:off x="395536" y="476672"/>
          <a:ext cx="6602912" cy="503361"/>
        </p:xfrm>
        <a:graphic>
          <a:graphicData uri="http://schemas.openxmlformats.org/presentationml/2006/ole">
            <p:oleObj spid="_x0000_s32912" name="Equation" r:id="rId7" imgW="316224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19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  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584" y="1484784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习题九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》P184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9.4   9.8   9.15   9.17  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7871039"/>
              </p:ext>
            </p:extLst>
          </p:nvPr>
        </p:nvGraphicFramePr>
        <p:xfrm>
          <a:off x="803696" y="417813"/>
          <a:ext cx="3200400" cy="533400"/>
        </p:xfrm>
        <a:graphic>
          <a:graphicData uri="http://schemas.openxmlformats.org/presentationml/2006/ole">
            <p:oleObj spid="_x0000_s37913" name="Equation" r:id="rId3" imgW="1371600" imgH="228600" progId="Equation.DSMT4">
              <p:embed/>
            </p:oleObj>
          </a:graphicData>
        </a:graphic>
      </p:graphicFrame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3848100" y="422903"/>
            <a:ext cx="285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独立同分布样本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332270"/>
            <a:ext cx="41433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/>
              <a:t>称： </a:t>
            </a:r>
            <a:r>
              <a:rPr lang="en-US" altLang="zh-CN" sz="2800" i="1" dirty="0" smtClean="0">
                <a:solidFill>
                  <a:srgbClr val="0000FF"/>
                </a:solidFill>
                <a:latin typeface="+mj-lt"/>
                <a:ea typeface="微软雅黑" pitchFamily="34" charset="-122"/>
              </a:rPr>
              <a:t>k</a:t>
            </a:r>
            <a:r>
              <a:rPr lang="en-US" altLang="zh-CN" sz="2800" dirty="0" smtClean="0">
                <a:solidFill>
                  <a:srgbClr val="0000FF"/>
                </a:solidFill>
                <a:latin typeface="+mj-lt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微软雅黑" pitchFamily="34" charset="-122"/>
              </a:rPr>
              <a:t>阶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原点矩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122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1469066"/>
              </p:ext>
            </p:extLst>
          </p:nvPr>
        </p:nvGraphicFramePr>
        <p:xfrm>
          <a:off x="4008019" y="2346356"/>
          <a:ext cx="1419225" cy="519112"/>
        </p:xfrm>
        <a:graphic>
          <a:graphicData uri="http://schemas.openxmlformats.org/presentationml/2006/ole">
            <p:oleObj spid="_x0000_s37914" name="Equation" r:id="rId4" imgW="660113" imgH="241195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6721" y="3536850"/>
            <a:ext cx="41433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 smtClean="0">
                <a:solidFill>
                  <a:srgbClr val="0000FF"/>
                </a:solidFill>
                <a:latin typeface="+mj-lt"/>
                <a:ea typeface="微软雅黑" pitchFamily="34" charset="-122"/>
              </a:rPr>
              <a:t>k</a:t>
            </a:r>
            <a:r>
              <a:rPr lang="en-US" altLang="zh-CN" sz="2800" dirty="0" smtClean="0">
                <a:solidFill>
                  <a:srgbClr val="0000FF"/>
                </a:solidFill>
                <a:latin typeface="+mj-lt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微软雅黑" pitchFamily="34" charset="-122"/>
              </a:rPr>
              <a:t>阶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样本原点矩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122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9522131"/>
              </p:ext>
            </p:extLst>
          </p:nvPr>
        </p:nvGraphicFramePr>
        <p:xfrm>
          <a:off x="4004096" y="3434375"/>
          <a:ext cx="1801813" cy="982662"/>
        </p:xfrm>
        <a:graphic>
          <a:graphicData uri="http://schemas.openxmlformats.org/presentationml/2006/ole">
            <p:oleObj spid="_x0000_s37915" name="Equation" r:id="rId5" imgW="838200" imgH="419100" progId="Equation.DSMT4">
              <p:embed/>
            </p:oleObj>
          </a:graphicData>
        </a:graphic>
      </p:graphicFrame>
      <p:graphicFrame>
        <p:nvGraphicFramePr>
          <p:cNvPr id="122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7644168"/>
              </p:ext>
            </p:extLst>
          </p:nvPr>
        </p:nvGraphicFramePr>
        <p:xfrm>
          <a:off x="1659359" y="1191156"/>
          <a:ext cx="2578100" cy="561975"/>
        </p:xfrm>
        <a:graphic>
          <a:graphicData uri="http://schemas.openxmlformats.org/presentationml/2006/ole">
            <p:oleObj spid="_x0000_s37916" name="Equation" r:id="rId6" imgW="1104840" imgH="241200" progId="Equation.DSMT4">
              <p:embed/>
            </p:oleObj>
          </a:graphicData>
        </a:graphic>
      </p:graphicFrame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4004096" y="1215170"/>
            <a:ext cx="4929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独立同分布；并且与</a:t>
            </a:r>
            <a:r>
              <a:rPr lang="en-US" altLang="zh-CN" sz="2800" i="1" dirty="0" err="1">
                <a:solidFill>
                  <a:srgbClr val="0000FF"/>
                </a:solidFill>
              </a:rPr>
              <a:t>X</a:t>
            </a:r>
            <a:r>
              <a:rPr lang="en-US" altLang="zh-CN" sz="2800" i="1" baseline="30000" dirty="0" err="1">
                <a:solidFill>
                  <a:srgbClr val="0000FF"/>
                </a:solidFill>
              </a:rPr>
              <a:t>k</a:t>
            </a:r>
            <a:r>
              <a:rPr lang="en-US" altLang="zh-CN" sz="2800" i="1" dirty="0"/>
              <a:t> </a:t>
            </a:r>
            <a:r>
              <a:rPr lang="zh-CN" altLang="en-US" sz="2800" dirty="0"/>
              <a:t>同分布</a:t>
            </a:r>
          </a:p>
        </p:txBody>
      </p:sp>
      <p:graphicFrame>
        <p:nvGraphicFramePr>
          <p:cNvPr id="123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426550"/>
              </p:ext>
            </p:extLst>
          </p:nvPr>
        </p:nvGraphicFramePr>
        <p:xfrm>
          <a:off x="2123728" y="4811400"/>
          <a:ext cx="4778375" cy="554037"/>
        </p:xfrm>
        <a:graphic>
          <a:graphicData uri="http://schemas.openxmlformats.org/presentationml/2006/ole">
            <p:oleObj spid="_x0000_s37917" name="Equation" r:id="rId7" imgW="1968500" imgH="228600" progId="Equation.DSMT4">
              <p:embed/>
            </p:oleObj>
          </a:graphicData>
        </a:graphic>
      </p:graphicFrame>
      <p:sp>
        <p:nvSpPr>
          <p:cNvPr id="12303" name="TextBox 19"/>
          <p:cNvSpPr txBox="1">
            <a:spLocks noChangeArrowheads="1"/>
          </p:cNvSpPr>
          <p:nvPr/>
        </p:nvSpPr>
        <p:spPr bwMode="auto">
          <a:xfrm>
            <a:off x="642938" y="5857875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称：      是             的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“矩估计 ”</a:t>
            </a:r>
          </a:p>
        </p:txBody>
      </p:sp>
      <p:graphicFrame>
        <p:nvGraphicFramePr>
          <p:cNvPr id="12304" name="Object 10"/>
          <p:cNvGraphicFramePr>
            <a:graphicFrameLocks noChangeAspect="1"/>
          </p:cNvGraphicFramePr>
          <p:nvPr/>
        </p:nvGraphicFramePr>
        <p:xfrm>
          <a:off x="1436688" y="5857875"/>
          <a:ext cx="492125" cy="492125"/>
        </p:xfrm>
        <a:graphic>
          <a:graphicData uri="http://schemas.openxmlformats.org/presentationml/2006/ole">
            <p:oleObj spid="_x0000_s37918" name="Equation" r:id="rId8" imgW="228600" imgH="228600" progId="Equation.DSMT4">
              <p:embed/>
            </p:oleObj>
          </a:graphicData>
        </a:graphic>
      </p:graphicFrame>
      <p:graphicFrame>
        <p:nvGraphicFramePr>
          <p:cNvPr id="12305" name="Object 12"/>
          <p:cNvGraphicFramePr>
            <a:graphicFrameLocks noChangeAspect="1"/>
          </p:cNvGraphicFramePr>
          <p:nvPr/>
        </p:nvGraphicFramePr>
        <p:xfrm>
          <a:off x="2428875" y="5857875"/>
          <a:ext cx="1419225" cy="519113"/>
        </p:xfrm>
        <a:graphic>
          <a:graphicData uri="http://schemas.openxmlformats.org/presentationml/2006/ole">
            <p:oleObj spid="_x0000_s37919" name="Equation" r:id="rId9" imgW="660113" imgH="241195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2938" y="142875"/>
            <a:ext cx="756126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kern="0" dirty="0">
                <a:latin typeface="微软雅黑" pitchFamily="34" charset="-122"/>
                <a:ea typeface="微软雅黑" pitchFamily="34" charset="-122"/>
                <a:cs typeface="+mj-cs"/>
              </a:rPr>
              <a:t>5.3  </a:t>
            </a:r>
            <a:r>
              <a:rPr lang="zh-CN" altLang="en-US" sz="3600" kern="0" dirty="0">
                <a:latin typeface="微软雅黑" pitchFamily="34" charset="-122"/>
                <a:ea typeface="微软雅黑" pitchFamily="34" charset="-122"/>
                <a:cs typeface="+mj-cs"/>
              </a:rPr>
              <a:t>矩估计</a:t>
            </a: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357188" y="1000125"/>
          <a:ext cx="8331200" cy="2165350"/>
        </p:xfrm>
        <a:graphic>
          <a:graphicData uri="http://schemas.openxmlformats.org/presentationml/2006/ole">
            <p:oleObj spid="_x0000_s38922" name="Equation" r:id="rId3" imgW="3619500" imgH="939800" progId="Equation.DSMT4">
              <p:embed/>
            </p:oleObj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1763713" y="3005138"/>
          <a:ext cx="2108200" cy="1114425"/>
        </p:xfrm>
        <a:graphic>
          <a:graphicData uri="http://schemas.openxmlformats.org/presentationml/2006/ole">
            <p:oleObj spid="_x0000_s38923" name="Equation" r:id="rId4" imgW="914400" imgH="482600" progId="Equation.DSMT4">
              <p:embed/>
            </p:oleObj>
          </a:graphicData>
        </a:graphic>
      </p:graphicFrame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25463" y="4870450"/>
            <a:ext cx="1265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则由：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718175" y="4425950"/>
          <a:ext cx="2870200" cy="1290638"/>
        </p:xfrm>
        <a:graphic>
          <a:graphicData uri="http://schemas.openxmlformats.org/presentationml/2006/ole">
            <p:oleObj spid="_x0000_s38924" name="Equation" r:id="rId5" imgW="1244600" imgH="558800" progId="Equation.DSMT4">
              <p:embed/>
            </p:oleObj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1476375" y="4484688"/>
          <a:ext cx="3162300" cy="1231900"/>
        </p:xfrm>
        <a:graphic>
          <a:graphicData uri="http://schemas.openxmlformats.org/presentationml/2006/ole">
            <p:oleObj spid="_x0000_s38925" name="Equation" r:id="rId6" imgW="1371600" imgH="533400" progId="Equation.DSMT4">
              <p:embed/>
            </p:oleObj>
          </a:graphicData>
        </a:graphic>
      </p:graphicFrame>
      <p:sp>
        <p:nvSpPr>
          <p:cNvPr id="13320" name="文本框 2"/>
          <p:cNvSpPr txBox="1">
            <a:spLocks noChangeArrowheads="1"/>
          </p:cNvSpPr>
          <p:nvPr/>
        </p:nvSpPr>
        <p:spPr bwMode="auto">
          <a:xfrm>
            <a:off x="658813" y="3232150"/>
            <a:ext cx="110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记：</a:t>
            </a:r>
          </a:p>
        </p:txBody>
      </p:sp>
      <p:sp>
        <p:nvSpPr>
          <p:cNvPr id="13321" name="右箭头 4"/>
          <p:cNvSpPr>
            <a:spLocks noChangeArrowheads="1"/>
          </p:cNvSpPr>
          <p:nvPr/>
        </p:nvSpPr>
        <p:spPr bwMode="auto">
          <a:xfrm>
            <a:off x="4422775" y="4870450"/>
            <a:ext cx="941388" cy="319088"/>
          </a:xfrm>
          <a:prstGeom prst="rightArrow">
            <a:avLst>
              <a:gd name="adj1" fmla="val 50000"/>
              <a:gd name="adj2" fmla="val 49881"/>
            </a:avLst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xmlns="" val="423109841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57188" y="214313"/>
          <a:ext cx="6080125" cy="1638300"/>
        </p:xfrm>
        <a:graphic>
          <a:graphicData uri="http://schemas.openxmlformats.org/presentationml/2006/ole">
            <p:oleObj spid="_x0000_s39950" name="Equation" r:id="rId3" imgW="2641600" imgH="711200" progId="Equation.DSMT4">
              <p:embed/>
            </p:oleObj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262063" y="2138363"/>
          <a:ext cx="3368675" cy="1173162"/>
        </p:xfrm>
        <a:graphic>
          <a:graphicData uri="http://schemas.openxmlformats.org/presentationml/2006/ole">
            <p:oleObj spid="_x0000_s39951" name="Equation" r:id="rId4" imgW="1460500" imgH="508000" progId="Equation.DSMT4">
              <p:embed/>
            </p:oleObj>
          </a:graphicData>
        </a:graphic>
      </p:graphicFrame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571500" y="2143125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解：</a:t>
            </a:r>
          </a:p>
        </p:txBody>
      </p:sp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3776663" y="3513138"/>
          <a:ext cx="1519237" cy="785812"/>
        </p:xfrm>
        <a:graphic>
          <a:graphicData uri="http://schemas.openxmlformats.org/presentationml/2006/ole">
            <p:oleObj spid="_x0000_s39952" name="Equation" r:id="rId5" imgW="736600" imgH="381000" progId="Equation.DSMT4">
              <p:embed/>
            </p:oleObj>
          </a:graphicData>
        </a:graphic>
      </p:graphicFrame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285750" y="4500563"/>
            <a:ext cx="8501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例题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2.2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P148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）： 网民甲在搜狐网上发帖后就开始观察跟帖情况，并记录了跟帖的间隔时间（单位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）。假设跟帖间隔时间服从指数分布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，试估计参数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214563" y="5786438"/>
          <a:ext cx="4830762" cy="587375"/>
        </p:xfrm>
        <a:graphic>
          <a:graphicData uri="http://schemas.openxmlformats.org/presentationml/2006/ole">
            <p:oleObj spid="_x0000_s39953" name="Equation" r:id="rId6" imgW="2095500" imgH="254000" progId="Equation.DSMT4">
              <p:embed/>
            </p:oleObj>
          </a:graphicData>
        </a:graphic>
      </p:graphicFrame>
      <p:graphicFrame>
        <p:nvGraphicFramePr>
          <p:cNvPr id="14344" name="Object 9"/>
          <p:cNvGraphicFramePr>
            <a:graphicFrameLocks noChangeAspect="1"/>
          </p:cNvGraphicFramePr>
          <p:nvPr/>
        </p:nvGraphicFramePr>
        <p:xfrm>
          <a:off x="2857500" y="5286375"/>
          <a:ext cx="619125" cy="412750"/>
        </p:xfrm>
        <a:graphic>
          <a:graphicData uri="http://schemas.openxmlformats.org/presentationml/2006/ole">
            <p:oleObj spid="_x0000_s39954" name="Equation" r:id="rId7" imgW="380835" imgH="253890" progId="Equation.DSMT4">
              <p:embed/>
            </p:oleObj>
          </a:graphicData>
        </a:graphic>
      </p:graphicFrame>
      <p:graphicFrame>
        <p:nvGraphicFramePr>
          <p:cNvPr id="14345" name="Object 4"/>
          <p:cNvGraphicFramePr>
            <a:graphicFrameLocks noChangeAspect="1"/>
          </p:cNvGraphicFramePr>
          <p:nvPr/>
        </p:nvGraphicFramePr>
        <p:xfrm>
          <a:off x="4795838" y="230188"/>
          <a:ext cx="3128962" cy="527050"/>
        </p:xfrm>
        <a:graphic>
          <a:graphicData uri="http://schemas.openxmlformats.org/presentationml/2006/ole">
            <p:oleObj spid="_x0000_s39955" name="Equation" r:id="rId8" imgW="1511300" imgH="2540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77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611188" y="200025"/>
          <a:ext cx="7921625" cy="1668463"/>
        </p:xfrm>
        <a:graphic>
          <a:graphicData uri="http://schemas.openxmlformats.org/presentationml/2006/ole">
            <p:oleObj spid="_x0000_s48138" name="Equation" r:id="rId3" imgW="3441700" imgH="72390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57313" y="2286000"/>
          <a:ext cx="5562600" cy="2374900"/>
        </p:xfrm>
        <a:graphic>
          <a:graphicData uri="http://schemas.openxmlformats.org/presentationml/2006/ole">
            <p:oleObj spid="_x0000_s48139" name="Equation" r:id="rId4" imgW="2413000" imgH="1028700" progId="Equation.DSMT4">
              <p:embed/>
            </p:oleObj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4257633"/>
              </p:ext>
            </p:extLst>
          </p:nvPr>
        </p:nvGraphicFramePr>
        <p:xfrm>
          <a:off x="401258" y="4927350"/>
          <a:ext cx="3746500" cy="1584325"/>
        </p:xfrm>
        <a:graphic>
          <a:graphicData uri="http://schemas.openxmlformats.org/presentationml/2006/ole">
            <p:oleObj spid="_x0000_s48140" name="Equation" r:id="rId5" imgW="1625400" imgH="685800" progId="Equation.DSMT4">
              <p:embed/>
            </p:oleObj>
          </a:graphicData>
        </a:graphic>
      </p:graphicFrame>
      <p:graphicFrame>
        <p:nvGraphicFramePr>
          <p:cNvPr id="430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4257977"/>
              </p:ext>
            </p:extLst>
          </p:nvPr>
        </p:nvGraphicFramePr>
        <p:xfrm>
          <a:off x="4400550" y="5505199"/>
          <a:ext cx="892175" cy="428625"/>
        </p:xfrm>
        <a:graphic>
          <a:graphicData uri="http://schemas.openxmlformats.org/presentationml/2006/ole">
            <p:oleObj spid="_x0000_s48141" name="Equation" r:id="rId6" imgW="317225" imgH="152268" progId="Equation.DSMT4">
              <p:embed/>
            </p:oleObj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5292725" y="215900"/>
          <a:ext cx="3486150" cy="447675"/>
        </p:xfrm>
        <a:graphic>
          <a:graphicData uri="http://schemas.openxmlformats.org/presentationml/2006/ole">
            <p:oleObj spid="_x0000_s48142" name="Equation" r:id="rId7" imgW="1981200" imgH="2540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6193814"/>
              </p:ext>
            </p:extLst>
          </p:nvPr>
        </p:nvGraphicFramePr>
        <p:xfrm>
          <a:off x="5234781" y="4869160"/>
          <a:ext cx="3602037" cy="1584325"/>
        </p:xfrm>
        <a:graphic>
          <a:graphicData uri="http://schemas.openxmlformats.org/presentationml/2006/ole">
            <p:oleObj spid="_x0000_s48143" name="Equation" r:id="rId8" imgW="1562040" imgH="6858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9502669"/>
              </p:ext>
            </p:extLst>
          </p:nvPr>
        </p:nvGraphicFramePr>
        <p:xfrm>
          <a:off x="7585129" y="3099111"/>
          <a:ext cx="1199529" cy="664140"/>
        </p:xfrm>
        <a:graphic>
          <a:graphicData uri="http://schemas.openxmlformats.org/presentationml/2006/ole">
            <p:oleObj spid="_x0000_s48144" name="Equation" r:id="rId9" imgW="825480" imgH="41904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4329020"/>
              </p:ext>
            </p:extLst>
          </p:nvPr>
        </p:nvGraphicFramePr>
        <p:xfrm>
          <a:off x="7574325" y="3971511"/>
          <a:ext cx="1282998" cy="689389"/>
        </p:xfrm>
        <a:graphic>
          <a:graphicData uri="http://schemas.openxmlformats.org/presentationml/2006/ole">
            <p:oleObj spid="_x0000_s48145" name="Equation" r:id="rId10" imgW="850531" imgH="418918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9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2843</Words>
  <Application>Microsoft Office PowerPoint</Application>
  <PresentationFormat>全屏显示(4:3)</PresentationFormat>
  <Paragraphs>363</Paragraphs>
  <Slides>53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Office 主题</vt:lpstr>
      <vt:lpstr>Equation</vt:lpstr>
      <vt:lpstr>公式</vt:lpstr>
      <vt:lpstr>幻灯片 1</vt:lpstr>
      <vt:lpstr>幻灯片 2</vt:lpstr>
      <vt:lpstr>5.2  估计量的评选标准</vt:lpstr>
      <vt:lpstr>幻灯片 4</vt:lpstr>
      <vt:lpstr>幻灯片 5</vt:lpstr>
      <vt:lpstr>幻灯片 6</vt:lpstr>
      <vt:lpstr>幻灯片 7</vt:lpstr>
      <vt:lpstr>幻灯片 8</vt:lpstr>
      <vt:lpstr>幻灯片 9</vt:lpstr>
      <vt:lpstr>5.4   极大似然估计方法</vt:lpstr>
      <vt:lpstr>幻灯片 11</vt:lpstr>
      <vt:lpstr>幻灯片 12</vt:lpstr>
      <vt:lpstr>幻灯片 13</vt:lpstr>
      <vt:lpstr>幻灯片 14</vt:lpstr>
      <vt:lpstr>幻灯片 15</vt:lpstr>
      <vt:lpstr>幻灯片 16</vt:lpstr>
      <vt:lpstr>第六章    参数的区间估计</vt:lpstr>
      <vt:lpstr>参数估计问题:  </vt:lpstr>
      <vt:lpstr>一.　区间估计的概念　 　　　Interval Estimation</vt:lpstr>
      <vt:lpstr>注意正确的叙述方法: </vt:lpstr>
      <vt:lpstr>幻灯片 21</vt:lpstr>
      <vt:lpstr>幻灯片 22</vt:lpstr>
      <vt:lpstr>幻灯片 23</vt:lpstr>
      <vt:lpstr>【例】： 一家食品生产企业生产袋装食品。已知产品重量服从正态分布，总体标准差为10 g。现从某天生产的食品中随机抽取了25袋，计算出样本均值为105.36 g 。试估计该批产品平均重量的置信区间，置信水平为95%。</vt:lpstr>
      <vt:lpstr>幻灯片 25</vt:lpstr>
      <vt:lpstr>问题2：置信区间越大，置信度越大还是越小？</vt:lpstr>
      <vt:lpstr>:     定义: 总体均值的置信区间的宽度: </vt:lpstr>
      <vt:lpstr>例： 一家食品生产企业生产袋装食品。按规定每袋重量为100g。已知产品重量服从正态分布，总体标准差为10 g。现从某天生产的食品中随机抽取了25袋，计算出样本均值为105.36 g 。试估计该批产品平均重量的置信区间，置信水平为95%。</vt:lpstr>
      <vt:lpstr>幻灯片 29</vt:lpstr>
      <vt:lpstr>幻灯片 30</vt:lpstr>
      <vt:lpstr>幻灯片 31</vt:lpstr>
      <vt:lpstr>四. 未知总体方差2 ,求总体均值的置信区间</vt:lpstr>
      <vt:lpstr>幻灯片 33</vt:lpstr>
      <vt:lpstr>例题：已知某种灯泡的寿命服从正态分布，现从一批灯泡中随机抽取16只。</vt:lpstr>
      <vt:lpstr>五. 总体比率的置信区间 (Large Samples)</vt:lpstr>
      <vt:lpstr>总体比率的置信区间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扩展练习</vt:lpstr>
      <vt:lpstr>幻灯片 47</vt:lpstr>
      <vt:lpstr>幻灯片 48</vt:lpstr>
      <vt:lpstr>幻灯片 49</vt:lpstr>
      <vt:lpstr>幻灯片 50</vt:lpstr>
      <vt:lpstr>幻灯片 51</vt:lpstr>
      <vt:lpstr>幻灯片 52</vt:lpstr>
      <vt:lpstr>作  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参数估计:</dc:title>
  <dc:creator>admin</dc:creator>
  <cp:lastModifiedBy>Canthus</cp:lastModifiedBy>
  <cp:revision>44</cp:revision>
  <dcterms:created xsi:type="dcterms:W3CDTF">2017-02-07T02:37:37Z</dcterms:created>
  <dcterms:modified xsi:type="dcterms:W3CDTF">2017-05-19T10:36:46Z</dcterms:modified>
</cp:coreProperties>
</file>