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45" r:id="rId2"/>
    <p:sldMasterId id="2147483769" r:id="rId3"/>
    <p:sldMasterId id="2147483925" r:id="rId4"/>
  </p:sldMasterIdLst>
  <p:notesMasterIdLst>
    <p:notesMasterId r:id="rId97"/>
  </p:notesMasterIdLst>
  <p:sldIdLst>
    <p:sldId id="256" r:id="rId5"/>
    <p:sldId id="572" r:id="rId6"/>
    <p:sldId id="711" r:id="rId7"/>
    <p:sldId id="682" r:id="rId8"/>
    <p:sldId id="712" r:id="rId9"/>
    <p:sldId id="716" r:id="rId10"/>
    <p:sldId id="717" r:id="rId11"/>
    <p:sldId id="722" r:id="rId12"/>
    <p:sldId id="720" r:id="rId13"/>
    <p:sldId id="723" r:id="rId14"/>
    <p:sldId id="724" r:id="rId15"/>
    <p:sldId id="725" r:id="rId16"/>
    <p:sldId id="721" r:id="rId17"/>
    <p:sldId id="726" r:id="rId18"/>
    <p:sldId id="804" r:id="rId19"/>
    <p:sldId id="728" r:id="rId20"/>
    <p:sldId id="734" r:id="rId21"/>
    <p:sldId id="730" r:id="rId22"/>
    <p:sldId id="731" r:id="rId23"/>
    <p:sldId id="732" r:id="rId24"/>
    <p:sldId id="735" r:id="rId25"/>
    <p:sldId id="736" r:id="rId26"/>
    <p:sldId id="737" r:id="rId27"/>
    <p:sldId id="733" r:id="rId28"/>
    <p:sldId id="738" r:id="rId29"/>
    <p:sldId id="744" r:id="rId30"/>
    <p:sldId id="745" r:id="rId31"/>
    <p:sldId id="746" r:id="rId32"/>
    <p:sldId id="743" r:id="rId33"/>
    <p:sldId id="759" r:id="rId34"/>
    <p:sldId id="760" r:id="rId35"/>
    <p:sldId id="762" r:id="rId36"/>
    <p:sldId id="761" r:id="rId37"/>
    <p:sldId id="747" r:id="rId38"/>
    <p:sldId id="748" r:id="rId39"/>
    <p:sldId id="749" r:id="rId40"/>
    <p:sldId id="750" r:id="rId41"/>
    <p:sldId id="751" r:id="rId42"/>
    <p:sldId id="752" r:id="rId43"/>
    <p:sldId id="753" r:id="rId44"/>
    <p:sldId id="754" r:id="rId45"/>
    <p:sldId id="755" r:id="rId46"/>
    <p:sldId id="756" r:id="rId47"/>
    <p:sldId id="757" r:id="rId48"/>
    <p:sldId id="758" r:id="rId49"/>
    <p:sldId id="695" r:id="rId50"/>
    <p:sldId id="696" r:id="rId51"/>
    <p:sldId id="763" r:id="rId52"/>
    <p:sldId id="765" r:id="rId53"/>
    <p:sldId id="766" r:id="rId54"/>
    <p:sldId id="767" r:id="rId55"/>
    <p:sldId id="768" r:id="rId56"/>
    <p:sldId id="769" r:id="rId57"/>
    <p:sldId id="770" r:id="rId58"/>
    <p:sldId id="771" r:id="rId59"/>
    <p:sldId id="772" r:id="rId60"/>
    <p:sldId id="773" r:id="rId61"/>
    <p:sldId id="774" r:id="rId62"/>
    <p:sldId id="775" r:id="rId63"/>
    <p:sldId id="780" r:id="rId64"/>
    <p:sldId id="781" r:id="rId65"/>
    <p:sldId id="776" r:id="rId66"/>
    <p:sldId id="777" r:id="rId67"/>
    <p:sldId id="782" r:id="rId68"/>
    <p:sldId id="778" r:id="rId69"/>
    <p:sldId id="783" r:id="rId70"/>
    <p:sldId id="779" r:id="rId71"/>
    <p:sldId id="784" r:id="rId72"/>
    <p:sldId id="785" r:id="rId73"/>
    <p:sldId id="786" r:id="rId74"/>
    <p:sldId id="787" r:id="rId75"/>
    <p:sldId id="788" r:id="rId76"/>
    <p:sldId id="789" r:id="rId77"/>
    <p:sldId id="790" r:id="rId78"/>
    <p:sldId id="791" r:id="rId79"/>
    <p:sldId id="792" r:id="rId80"/>
    <p:sldId id="793" r:id="rId81"/>
    <p:sldId id="794" r:id="rId82"/>
    <p:sldId id="795" r:id="rId83"/>
    <p:sldId id="796" r:id="rId84"/>
    <p:sldId id="797" r:id="rId85"/>
    <p:sldId id="798" r:id="rId86"/>
    <p:sldId id="799" r:id="rId87"/>
    <p:sldId id="800" r:id="rId88"/>
    <p:sldId id="801" r:id="rId89"/>
    <p:sldId id="802" r:id="rId90"/>
    <p:sldId id="697" r:id="rId91"/>
    <p:sldId id="703" r:id="rId92"/>
    <p:sldId id="708" r:id="rId93"/>
    <p:sldId id="706" r:id="rId94"/>
    <p:sldId id="803" r:id="rId95"/>
    <p:sldId id="709" r:id="rId96"/>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宋体" pitchFamily="2" charset="-122"/>
        <a:cs typeface="+mn-cs"/>
      </a:defRPr>
    </a:lvl5pPr>
    <a:lvl6pPr marL="2286000" algn="l" defTabSz="914400" rtl="0" eaLnBrk="1" latinLnBrk="0" hangingPunct="1">
      <a:defRPr b="1" kern="1200">
        <a:solidFill>
          <a:schemeClr val="tx1"/>
        </a:solidFill>
        <a:latin typeface="Times New Roman" pitchFamily="18" charset="0"/>
        <a:ea typeface="宋体" pitchFamily="2" charset="-122"/>
        <a:cs typeface="+mn-cs"/>
      </a:defRPr>
    </a:lvl6pPr>
    <a:lvl7pPr marL="2743200" algn="l" defTabSz="914400" rtl="0" eaLnBrk="1" latinLnBrk="0" hangingPunct="1">
      <a:defRPr b="1" kern="1200">
        <a:solidFill>
          <a:schemeClr val="tx1"/>
        </a:solidFill>
        <a:latin typeface="Times New Roman" pitchFamily="18" charset="0"/>
        <a:ea typeface="宋体" pitchFamily="2" charset="-122"/>
        <a:cs typeface="+mn-cs"/>
      </a:defRPr>
    </a:lvl7pPr>
    <a:lvl8pPr marL="3200400" algn="l" defTabSz="914400" rtl="0" eaLnBrk="1" latinLnBrk="0" hangingPunct="1">
      <a:defRPr b="1" kern="1200">
        <a:solidFill>
          <a:schemeClr val="tx1"/>
        </a:solidFill>
        <a:latin typeface="Times New Roman" pitchFamily="18" charset="0"/>
        <a:ea typeface="宋体" pitchFamily="2" charset="-122"/>
        <a:cs typeface="+mn-cs"/>
      </a:defRPr>
    </a:lvl8pPr>
    <a:lvl9pPr marL="3657600" algn="l" defTabSz="914400" rtl="0" eaLnBrk="1" latinLnBrk="0" hangingPunct="1">
      <a:defRPr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1403ED"/>
    <a:srgbClr val="080808"/>
    <a:srgbClr val="FF3300"/>
    <a:srgbClr val="00081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745"/>
    <p:restoredTop sz="92589" autoAdjust="0"/>
  </p:normalViewPr>
  <p:slideViewPr>
    <p:cSldViewPr>
      <p:cViewPr varScale="1">
        <p:scale>
          <a:sx n="66" d="100"/>
          <a:sy n="66" d="100"/>
        </p:scale>
        <p:origin x="-300" y="-10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a typeface="+mn-ea"/>
              </a:defRPr>
            </a:lvl1pPr>
          </a:lstStyle>
          <a:p>
            <a:pPr>
              <a:defRPr/>
            </a:pPr>
            <a:endParaRPr lang="zh-CN"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a typeface="+mn-ea"/>
              </a:defRPr>
            </a:lvl1pPr>
          </a:lstStyle>
          <a:p>
            <a:pPr>
              <a:defRPr/>
            </a:pPr>
            <a:endParaRPr lang="en-US" altLang="zh-CN"/>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a typeface="+mn-ea"/>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a typeface="+mn-ea"/>
              </a:defRPr>
            </a:lvl1pPr>
          </a:lstStyle>
          <a:p>
            <a:pPr>
              <a:defRPr/>
            </a:pPr>
            <a:fld id="{42AB7AE5-19E1-4779-8FF0-97D1EAB5C8CF}" type="slidenum">
              <a:rPr lang="zh-CN" altLang="en-US"/>
              <a:pPr>
                <a:defRPr/>
              </a:pPr>
              <a:t>‹#›</a:t>
            </a:fld>
            <a:endParaRPr lang="en-US" altLang="zh-CN"/>
          </a:p>
        </p:txBody>
      </p:sp>
    </p:spTree>
    <p:extLst>
      <p:ext uri="{BB962C8B-B14F-4D97-AF65-F5344CB8AC3E}">
        <p14:creationId xmlns:p14="http://schemas.microsoft.com/office/powerpoint/2010/main" xmlns="" val="4073933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2AB7AE5-19E1-4779-8FF0-97D1EAB5C8CF}" type="slidenum">
              <a:rPr lang="zh-CN" altLang="en-US" smtClean="0"/>
              <a:pPr>
                <a:defRPr/>
              </a:pPr>
              <a:t>2</a:t>
            </a:fld>
            <a:endParaRPr lang="en-US" altLang="zh-CN"/>
          </a:p>
        </p:txBody>
      </p:sp>
    </p:spTree>
    <p:extLst>
      <p:ext uri="{BB962C8B-B14F-4D97-AF65-F5344CB8AC3E}">
        <p14:creationId xmlns:p14="http://schemas.microsoft.com/office/powerpoint/2010/main" xmlns="" val="1878110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ea typeface="宋体" charset="-122"/>
              </a:rPr>
              <a:t>30</a:t>
            </a:r>
            <a:r>
              <a:rPr lang="zh-CN" altLang="en-US">
                <a:ea typeface="宋体" charset="-122"/>
              </a:rPr>
              <a:t>万里弗的包税官</a:t>
            </a:r>
          </a:p>
        </p:txBody>
      </p:sp>
    </p:spTree>
    <p:extLst>
      <p:ext uri="{BB962C8B-B14F-4D97-AF65-F5344CB8AC3E}">
        <p14:creationId xmlns:p14="http://schemas.microsoft.com/office/powerpoint/2010/main" xmlns="" val="38727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ea typeface="宋体" charset="-122"/>
              </a:rPr>
              <a:t>《</a:t>
            </a:r>
            <a:r>
              <a:rPr lang="zh-CN" altLang="en-US">
                <a:ea typeface="宋体" charset="-122"/>
              </a:rPr>
              <a:t>管子</a:t>
            </a:r>
            <a:r>
              <a:rPr lang="en-US" altLang="zh-CN">
                <a:ea typeface="宋体" charset="-122"/>
              </a:rPr>
              <a:t>·</a:t>
            </a:r>
            <a:r>
              <a:rPr lang="zh-CN" altLang="en-US">
                <a:ea typeface="宋体" charset="-122"/>
              </a:rPr>
              <a:t>水地</a:t>
            </a:r>
            <a:r>
              <a:rPr lang="en-US" altLang="zh-CN">
                <a:ea typeface="宋体" charset="-122"/>
              </a:rPr>
              <a:t>》:“</a:t>
            </a:r>
            <a:r>
              <a:rPr lang="zh-CN" altLang="en-US" i="1">
                <a:ea typeface="宋体" charset="-122"/>
              </a:rPr>
              <a:t>水者何也</a:t>
            </a:r>
            <a:r>
              <a:rPr lang="en-US" altLang="zh-CN">
                <a:ea typeface="宋体" charset="-122"/>
              </a:rPr>
              <a:t>?</a:t>
            </a:r>
            <a:r>
              <a:rPr lang="zh-CN" altLang="en-US">
                <a:ea typeface="宋体" charset="-122"/>
              </a:rPr>
              <a:t>万物之本原也</a:t>
            </a:r>
            <a:r>
              <a:rPr lang="en-US" altLang="zh-CN">
                <a:ea typeface="宋体" charset="-122"/>
              </a:rPr>
              <a:t>,</a:t>
            </a:r>
            <a:r>
              <a:rPr lang="zh-CN" altLang="en-US">
                <a:ea typeface="宋体" charset="-122"/>
              </a:rPr>
              <a:t>诸生之宗室也。” </a:t>
            </a:r>
          </a:p>
        </p:txBody>
      </p:sp>
    </p:spTree>
    <p:extLst>
      <p:ext uri="{BB962C8B-B14F-4D97-AF65-F5344CB8AC3E}">
        <p14:creationId xmlns:p14="http://schemas.microsoft.com/office/powerpoint/2010/main" xmlns="" val="1727759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spcBef>
                <a:spcPct val="20000"/>
              </a:spcBef>
              <a:defRPr kumimoji="1" sz="2400">
                <a:solidFill>
                  <a:schemeClr val="tx1"/>
                </a:solidFill>
                <a:latin typeface="Times New Roman" charset="0"/>
                <a:ea typeface="宋体" charset="-122"/>
              </a:defRPr>
            </a:lvl1pPr>
            <a:lvl2pPr marL="742950" indent="-285750">
              <a:spcBef>
                <a:spcPct val="20000"/>
              </a:spcBef>
              <a:defRPr kumimoji="1" sz="2400">
                <a:solidFill>
                  <a:schemeClr val="tx1"/>
                </a:solidFill>
                <a:latin typeface="Times New Roman" charset="0"/>
                <a:ea typeface="宋体" charset="-122"/>
              </a:defRPr>
            </a:lvl2pPr>
            <a:lvl3pPr marL="1143000" indent="-228600">
              <a:spcBef>
                <a:spcPct val="20000"/>
              </a:spcBef>
              <a:defRPr kumimoji="1" sz="2400">
                <a:solidFill>
                  <a:schemeClr val="tx1"/>
                </a:solidFill>
                <a:latin typeface="Times New Roman" charset="0"/>
                <a:ea typeface="宋体" charset="-122"/>
              </a:defRPr>
            </a:lvl3pPr>
            <a:lvl4pPr marL="1600200" indent="-228600">
              <a:spcBef>
                <a:spcPct val="20000"/>
              </a:spcBef>
              <a:defRPr kumimoji="1" sz="2400">
                <a:solidFill>
                  <a:schemeClr val="tx1"/>
                </a:solidFill>
                <a:latin typeface="Times New Roman" charset="0"/>
                <a:ea typeface="宋体" charset="-122"/>
              </a:defRPr>
            </a:lvl4pPr>
            <a:lvl5pPr marL="2057400" indent="-228600">
              <a:spcBef>
                <a:spcPct val="20000"/>
              </a:spcBef>
              <a:defRPr kumimoji="1" sz="2400">
                <a:solidFill>
                  <a:schemeClr val="tx1"/>
                </a:solidFill>
                <a:latin typeface="Times New Roman" charset="0"/>
                <a:ea typeface="宋体" charset="-122"/>
              </a:defRPr>
            </a:lvl5pPr>
            <a:lvl6pPr marL="2514600" indent="-228600" eaLnBrk="0" fontAlgn="base" hangingPunct="0">
              <a:spcBef>
                <a:spcPct val="2000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2000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2000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20000"/>
              </a:spcBef>
              <a:spcAft>
                <a:spcPct val="0"/>
              </a:spcAft>
              <a:defRPr kumimoji="1" sz="2400">
                <a:solidFill>
                  <a:schemeClr val="tx1"/>
                </a:solidFill>
                <a:latin typeface="Times New Roman" charset="0"/>
                <a:ea typeface="宋体" charset="-122"/>
              </a:defRPr>
            </a:lvl9pPr>
          </a:lstStyle>
          <a:p>
            <a:pPr algn="r" eaLnBrk="1" hangingPunct="1">
              <a:spcBef>
                <a:spcPct val="0"/>
              </a:spcBef>
            </a:pPr>
            <a:fld id="{27691A47-3DBF-4E4E-98A2-8A33EF85AED3}" type="slidenum">
              <a:rPr lang="en-US" altLang="zh-CN" sz="1200"/>
              <a:pPr algn="r" eaLnBrk="1" hangingPunct="1">
                <a:spcBef>
                  <a:spcPct val="0"/>
                </a:spcBef>
              </a:pPr>
              <a:t>53</a:t>
            </a:fld>
            <a:endParaRPr lang="en-US" altLang="zh-CN" sz="120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a:ea typeface="宋体" charset="-122"/>
              </a:rPr>
              <a:t>四方上下曰宇，往古来今曰宙，发扬孟子的尽心知性知天。</a:t>
            </a:r>
          </a:p>
        </p:txBody>
      </p:sp>
    </p:spTree>
    <p:extLst>
      <p:ext uri="{BB962C8B-B14F-4D97-AF65-F5344CB8AC3E}">
        <p14:creationId xmlns:p14="http://schemas.microsoft.com/office/powerpoint/2010/main" xmlns="" val="90800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a:ea typeface="宋体" charset="-122"/>
              </a:rPr>
              <a:t>孟子 “恻隐之心，仁之端也；羞恶之心，义之端也；辞让之心，礼之端也；是非之心，智之端也。”学问之道无其他，求其放心而已矣。 </a:t>
            </a:r>
            <a:r>
              <a:rPr lang="en-US" altLang="zh-CN">
                <a:ea typeface="宋体" charset="-122"/>
              </a:rPr>
              <a:t>“</a:t>
            </a:r>
            <a:r>
              <a:rPr lang="zh-CN" altLang="en-US">
                <a:ea typeface="宋体" charset="-122"/>
              </a:rPr>
              <a:t>所以谓人皆有不忍人之心者</a:t>
            </a:r>
            <a:r>
              <a:rPr lang="en-US" altLang="zh-CN">
                <a:ea typeface="宋体" charset="-122"/>
              </a:rPr>
              <a:t>,</a:t>
            </a:r>
            <a:r>
              <a:rPr lang="zh-CN" altLang="en-US">
                <a:ea typeface="宋体" charset="-122"/>
              </a:rPr>
              <a:t>今人</a:t>
            </a:r>
            <a:r>
              <a:rPr lang="zh-CN" altLang="en-US" i="1">
                <a:ea typeface="宋体" charset="-122"/>
              </a:rPr>
              <a:t>乍见孺子将入于井</a:t>
            </a:r>
            <a:r>
              <a:rPr lang="en-US" altLang="zh-CN">
                <a:ea typeface="宋体" charset="-122"/>
              </a:rPr>
              <a:t>,</a:t>
            </a:r>
            <a:r>
              <a:rPr lang="zh-CN" altLang="en-US">
                <a:ea typeface="宋体" charset="-122"/>
              </a:rPr>
              <a:t>皆有怵惕</a:t>
            </a:r>
            <a:r>
              <a:rPr lang="zh-CN" altLang="en-US" i="1">
                <a:ea typeface="宋体" charset="-122"/>
              </a:rPr>
              <a:t>恻隐之心</a:t>
            </a:r>
            <a:r>
              <a:rPr lang="en-US" altLang="zh-CN">
                <a:ea typeface="宋体" charset="-122"/>
              </a:rPr>
              <a:t>;</a:t>
            </a:r>
            <a:r>
              <a:rPr lang="zh-CN" altLang="en-US">
                <a:ea typeface="宋体" charset="-122"/>
              </a:rPr>
              <a:t>非所以内交于孺子之父母也</a:t>
            </a:r>
            <a:r>
              <a:rPr lang="en-US" altLang="zh-CN">
                <a:ea typeface="宋体" charset="-122"/>
              </a:rPr>
              <a:t>,</a:t>
            </a:r>
            <a:r>
              <a:rPr lang="zh-CN" altLang="en-US">
                <a:ea typeface="宋体" charset="-122"/>
              </a:rPr>
              <a:t>非所以要誉于乡党</a:t>
            </a:r>
          </a:p>
        </p:txBody>
      </p:sp>
    </p:spTree>
    <p:extLst>
      <p:ext uri="{BB962C8B-B14F-4D97-AF65-F5344CB8AC3E}">
        <p14:creationId xmlns:p14="http://schemas.microsoft.com/office/powerpoint/2010/main" xmlns="" val="159385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spcBef>
                <a:spcPct val="20000"/>
              </a:spcBef>
              <a:defRPr kumimoji="1" sz="2400">
                <a:solidFill>
                  <a:schemeClr val="tx1"/>
                </a:solidFill>
                <a:latin typeface="Times New Roman" charset="0"/>
                <a:ea typeface="宋体" charset="-122"/>
              </a:defRPr>
            </a:lvl1pPr>
            <a:lvl2pPr marL="742950" indent="-285750">
              <a:spcBef>
                <a:spcPct val="20000"/>
              </a:spcBef>
              <a:defRPr kumimoji="1" sz="2400">
                <a:solidFill>
                  <a:schemeClr val="tx1"/>
                </a:solidFill>
                <a:latin typeface="Times New Roman" charset="0"/>
                <a:ea typeface="宋体" charset="-122"/>
              </a:defRPr>
            </a:lvl2pPr>
            <a:lvl3pPr marL="1143000" indent="-228600">
              <a:spcBef>
                <a:spcPct val="20000"/>
              </a:spcBef>
              <a:defRPr kumimoji="1" sz="2400">
                <a:solidFill>
                  <a:schemeClr val="tx1"/>
                </a:solidFill>
                <a:latin typeface="Times New Roman" charset="0"/>
                <a:ea typeface="宋体" charset="-122"/>
              </a:defRPr>
            </a:lvl3pPr>
            <a:lvl4pPr marL="1600200" indent="-228600">
              <a:spcBef>
                <a:spcPct val="20000"/>
              </a:spcBef>
              <a:defRPr kumimoji="1" sz="2400">
                <a:solidFill>
                  <a:schemeClr val="tx1"/>
                </a:solidFill>
                <a:latin typeface="Times New Roman" charset="0"/>
                <a:ea typeface="宋体" charset="-122"/>
              </a:defRPr>
            </a:lvl4pPr>
            <a:lvl5pPr marL="2057400" indent="-228600">
              <a:spcBef>
                <a:spcPct val="20000"/>
              </a:spcBef>
              <a:defRPr kumimoji="1" sz="2400">
                <a:solidFill>
                  <a:schemeClr val="tx1"/>
                </a:solidFill>
                <a:latin typeface="Times New Roman" charset="0"/>
                <a:ea typeface="宋体" charset="-122"/>
              </a:defRPr>
            </a:lvl5pPr>
            <a:lvl6pPr marL="2514600" indent="-228600" eaLnBrk="0" fontAlgn="base" hangingPunct="0">
              <a:spcBef>
                <a:spcPct val="2000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2000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2000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20000"/>
              </a:spcBef>
              <a:spcAft>
                <a:spcPct val="0"/>
              </a:spcAft>
              <a:defRPr kumimoji="1" sz="2400">
                <a:solidFill>
                  <a:schemeClr val="tx1"/>
                </a:solidFill>
                <a:latin typeface="Times New Roman" charset="0"/>
                <a:ea typeface="宋体" charset="-122"/>
              </a:defRPr>
            </a:lvl9pPr>
          </a:lstStyle>
          <a:p>
            <a:pPr algn="r" eaLnBrk="1" hangingPunct="1">
              <a:spcBef>
                <a:spcPct val="0"/>
              </a:spcBef>
            </a:pPr>
            <a:fld id="{870B073D-FAD1-2042-812F-0DC32F9FC20D}" type="slidenum">
              <a:rPr lang="en-US" altLang="zh-CN" sz="1200"/>
              <a:pPr algn="r" eaLnBrk="1" hangingPunct="1">
                <a:spcBef>
                  <a:spcPct val="0"/>
                </a:spcBef>
              </a:pPr>
              <a:t>56</a:t>
            </a:fld>
            <a:endParaRPr lang="en-US" altLang="zh-CN"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a:ea typeface="宋体" charset="-122"/>
              </a:rPr>
              <a:t>缘起理论：“此生故彼生，此有故彼有。”生命体的三业（身、口、意），种下一个因，作业，条件具备产生果。生、老、病、死、爱别离苦、怨憎会苦、五蕴（色、受、想、行、识）炽盛苦。三毒（贪、嗔</a:t>
            </a:r>
            <a:r>
              <a:rPr lang="en-US" altLang="zh-CN">
                <a:ea typeface="宋体" charset="-122"/>
              </a:rPr>
              <a:t>chen</a:t>
            </a:r>
            <a:r>
              <a:rPr lang="zh-CN" altLang="en-US">
                <a:ea typeface="宋体" charset="-122"/>
              </a:rPr>
              <a:t>、痴）。一切现象世界真实的面貌就是不真、无常和无我。偈（</a:t>
            </a:r>
            <a:r>
              <a:rPr lang="en-US" altLang="zh-CN">
                <a:ea typeface="宋体" charset="-122"/>
              </a:rPr>
              <a:t>ji</a:t>
            </a:r>
            <a:r>
              <a:rPr lang="zh-CN" altLang="en-US">
                <a:ea typeface="宋体" charset="-122"/>
              </a:rPr>
              <a:t>）子：身是</a:t>
            </a:r>
            <a:r>
              <a:rPr lang="zh-CN" altLang="en-US" i="1">
                <a:ea typeface="宋体" charset="-122"/>
              </a:rPr>
              <a:t>菩提树</a:t>
            </a:r>
            <a:r>
              <a:rPr lang="en-US" altLang="zh-CN" i="1">
                <a:ea typeface="宋体" charset="-122"/>
              </a:rPr>
              <a:t>,</a:t>
            </a:r>
            <a:r>
              <a:rPr lang="zh-CN" altLang="en-US">
                <a:ea typeface="宋体" charset="-122"/>
              </a:rPr>
              <a:t>心如</a:t>
            </a:r>
            <a:r>
              <a:rPr lang="zh-CN" altLang="en-US" i="1">
                <a:ea typeface="宋体" charset="-122"/>
              </a:rPr>
              <a:t>明镜台</a:t>
            </a:r>
            <a:r>
              <a:rPr lang="en-US" altLang="zh-CN" i="1">
                <a:ea typeface="宋体" charset="-122"/>
              </a:rPr>
              <a:t>,</a:t>
            </a:r>
            <a:r>
              <a:rPr lang="zh-CN" altLang="en-US">
                <a:ea typeface="宋体" charset="-122"/>
              </a:rPr>
              <a:t>时时勤拂拭</a:t>
            </a:r>
            <a:r>
              <a:rPr lang="en-US" altLang="zh-CN">
                <a:ea typeface="宋体" charset="-122"/>
              </a:rPr>
              <a:t>,</a:t>
            </a:r>
            <a:r>
              <a:rPr lang="zh-CN" altLang="en-US">
                <a:ea typeface="宋体" charset="-122"/>
              </a:rPr>
              <a:t>勿使惹</a:t>
            </a:r>
            <a:r>
              <a:rPr lang="zh-CN" altLang="en-US" i="1">
                <a:ea typeface="宋体" charset="-122"/>
              </a:rPr>
              <a:t>尘埃（神秀）</a:t>
            </a:r>
          </a:p>
        </p:txBody>
      </p:sp>
    </p:spTree>
    <p:extLst>
      <p:ext uri="{BB962C8B-B14F-4D97-AF65-F5344CB8AC3E}">
        <p14:creationId xmlns:p14="http://schemas.microsoft.com/office/powerpoint/2010/main" xmlns="" val="155984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a:ln/>
        </p:spPr>
      </p:sp>
      <p:sp>
        <p:nvSpPr>
          <p:cNvPr id="52226"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b="1">
                <a:ea typeface="宋体" charset="-122"/>
              </a:rPr>
              <a:t>“为天地立心，为生民立命，为往圣继绝学，为天下开太平</a:t>
            </a:r>
          </a:p>
          <a:p>
            <a:r>
              <a:rPr lang="zh-CN" altLang="en-US">
                <a:ea typeface="宋体" charset="-122"/>
              </a:rPr>
              <a:t>“太虚即气”、“气为本体”、“气化万物”</a:t>
            </a:r>
          </a:p>
        </p:txBody>
      </p:sp>
      <p:sp>
        <p:nvSpPr>
          <p:cNvPr id="52227" name="幻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charset="0"/>
                <a:ea typeface="宋体" charset="-122"/>
              </a:defRPr>
            </a:lvl1pPr>
            <a:lvl2pPr marL="742950" indent="-285750">
              <a:spcBef>
                <a:spcPct val="20000"/>
              </a:spcBef>
              <a:defRPr kumimoji="1" sz="2400">
                <a:solidFill>
                  <a:schemeClr val="tx1"/>
                </a:solidFill>
                <a:latin typeface="Times New Roman" charset="0"/>
                <a:ea typeface="宋体" charset="-122"/>
              </a:defRPr>
            </a:lvl2pPr>
            <a:lvl3pPr marL="1143000" indent="-228600">
              <a:spcBef>
                <a:spcPct val="20000"/>
              </a:spcBef>
              <a:defRPr kumimoji="1" sz="2400">
                <a:solidFill>
                  <a:schemeClr val="tx1"/>
                </a:solidFill>
                <a:latin typeface="Times New Roman" charset="0"/>
                <a:ea typeface="宋体" charset="-122"/>
              </a:defRPr>
            </a:lvl3pPr>
            <a:lvl4pPr marL="1600200" indent="-228600">
              <a:spcBef>
                <a:spcPct val="20000"/>
              </a:spcBef>
              <a:defRPr kumimoji="1" sz="2400">
                <a:solidFill>
                  <a:schemeClr val="tx1"/>
                </a:solidFill>
                <a:latin typeface="Times New Roman" charset="0"/>
                <a:ea typeface="宋体" charset="-122"/>
              </a:defRPr>
            </a:lvl4pPr>
            <a:lvl5pPr marL="2057400" indent="-228600">
              <a:spcBef>
                <a:spcPct val="20000"/>
              </a:spcBef>
              <a:defRPr kumimoji="1" sz="2400">
                <a:solidFill>
                  <a:schemeClr val="tx1"/>
                </a:solidFill>
                <a:latin typeface="Times New Roman" charset="0"/>
                <a:ea typeface="宋体" charset="-122"/>
              </a:defRPr>
            </a:lvl5pPr>
            <a:lvl6pPr marL="2514600" indent="-228600" eaLnBrk="0" fontAlgn="base" hangingPunct="0">
              <a:spcBef>
                <a:spcPct val="2000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2000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2000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20000"/>
              </a:spcBef>
              <a:spcAft>
                <a:spcPct val="0"/>
              </a:spcAft>
              <a:defRPr kumimoji="1" sz="2400">
                <a:solidFill>
                  <a:schemeClr val="tx1"/>
                </a:solidFill>
                <a:latin typeface="Times New Roman" charset="0"/>
                <a:ea typeface="宋体" charset="-122"/>
              </a:defRPr>
            </a:lvl9pPr>
          </a:lstStyle>
          <a:p>
            <a:pPr>
              <a:spcBef>
                <a:spcPct val="0"/>
              </a:spcBef>
            </a:pPr>
            <a:fld id="{B6FF7A7B-F409-8146-8C85-3DA118F75B04}" type="slidenum">
              <a:rPr lang="en-US" altLang="zh-CN" sz="1200"/>
              <a:pPr>
                <a:spcBef>
                  <a:spcPct val="0"/>
                </a:spcBef>
              </a:pPr>
              <a:t>61</a:t>
            </a:fld>
            <a:endParaRPr lang="en-US" altLang="zh-CN" sz="1200"/>
          </a:p>
        </p:txBody>
      </p:sp>
    </p:spTree>
    <p:extLst>
      <p:ext uri="{BB962C8B-B14F-4D97-AF65-F5344CB8AC3E}">
        <p14:creationId xmlns:p14="http://schemas.microsoft.com/office/powerpoint/2010/main" xmlns="" val="1344473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b="1" dirty="0">
                <a:ea typeface="宋体" charset="-122"/>
              </a:rPr>
              <a:t>《</a:t>
            </a:r>
            <a:r>
              <a:rPr lang="zh-CN" altLang="en-US" b="1" dirty="0">
                <a:ea typeface="宋体" charset="-122"/>
              </a:rPr>
              <a:t>尚书</a:t>
            </a:r>
            <a:r>
              <a:rPr lang="en-US" altLang="zh-CN" b="1" dirty="0">
                <a:ea typeface="宋体" charset="-122"/>
              </a:rPr>
              <a:t>·</a:t>
            </a:r>
            <a:r>
              <a:rPr lang="zh-CN" altLang="en-US" b="1" dirty="0">
                <a:ea typeface="宋体" charset="-122"/>
              </a:rPr>
              <a:t>洪范</a:t>
            </a:r>
            <a:r>
              <a:rPr lang="en-US" altLang="zh-CN" b="1" dirty="0">
                <a:ea typeface="宋体" charset="-122"/>
              </a:rPr>
              <a:t>》</a:t>
            </a:r>
            <a:r>
              <a:rPr lang="zh-CN" altLang="en-US" b="1" dirty="0">
                <a:ea typeface="宋体" charset="-122"/>
              </a:rPr>
              <a:t>记述的是周武王与箕子的对话，其中谈到：“五行：一曰水，二曰火，三曰木，四曰金，五曰土。水曰润下，火曰炎上，木曰曲直，金曰从革，土爰稼穑。润下作咸，炎上作苦，曲直作酸，从革作辛，稼穑作甘。”“木曰曲直”，凡是具有生长、升发、条达舒畅等作用或性质的事物，均归属于木；“火曰炎上”，凡具有温热、升腾作用的事物，均归属于火；“土爰稼穑”，凡具有生化、承载、受纳作用的事物，均归属于土；“金曰从革”，凡具有清洁、肃降、收敛等作用的事物则归属于金；“水曰润下”，凡具有寒凉、滋润、向下运动的事物则归属于水。</a:t>
            </a:r>
            <a:r>
              <a:rPr lang="zh-CN" altLang="en-US" dirty="0">
                <a:ea typeface="宋体" charset="-122"/>
              </a:rPr>
              <a:t> </a:t>
            </a:r>
          </a:p>
        </p:txBody>
      </p:sp>
    </p:spTree>
    <p:extLst>
      <p:ext uri="{BB962C8B-B14F-4D97-AF65-F5344CB8AC3E}">
        <p14:creationId xmlns:p14="http://schemas.microsoft.com/office/powerpoint/2010/main" xmlns="" val="171584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a:ea typeface="宋体" charset="-122"/>
              </a:rPr>
              <a:t>艾赛克斯伯爵赠送美丽庄园 分析、比较和排除，关于热的形式的第一次收获：“热是运动的一种特殊情况。”在此基础上，再进一步对运动本身进行限制，找出具体的种和属差，得出结论“热是一种扩张的、受到抑制的、在其斗争中作用于较小分析的运动。”</a:t>
            </a:r>
          </a:p>
          <a:p>
            <a:pPr eaLnBrk="1" hangingPunct="1"/>
            <a:endParaRPr lang="zh-CN" altLang="en-US">
              <a:ea typeface="宋体" charset="-122"/>
            </a:endParaRPr>
          </a:p>
        </p:txBody>
      </p:sp>
    </p:spTree>
    <p:extLst>
      <p:ext uri="{BB962C8B-B14F-4D97-AF65-F5344CB8AC3E}">
        <p14:creationId xmlns:p14="http://schemas.microsoft.com/office/powerpoint/2010/main" xmlns="" val="1611162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xmlns="" val="53347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085850" cy="6854825"/>
            <a:chOff x="0" y="0"/>
            <a:chExt cx="684" cy="4318"/>
          </a:xfrm>
        </p:grpSpPr>
        <p:sp>
          <p:nvSpPr>
            <p:cNvPr id="5" name="Rectangle 3"/>
            <p:cNvSpPr>
              <a:spLocks noChangeArrowheads="1"/>
            </p:cNvSpPr>
            <p:nvPr/>
          </p:nvSpPr>
          <p:spPr bwMode="auto">
            <a:xfrm>
              <a:off x="0" y="0"/>
              <a:ext cx="684" cy="4318"/>
            </a:xfrm>
            <a:prstGeom prst="rect">
              <a:avLst/>
            </a:prstGeom>
            <a:gradFill rotWithShape="0">
              <a:gsLst>
                <a:gs pos="0">
                  <a:schemeClr val="bg1"/>
                </a:gs>
                <a:gs pos="50000">
                  <a:schemeClr val="bg2"/>
                </a:gs>
                <a:gs pos="100000">
                  <a:schemeClr val="bg1"/>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ea typeface="+mn-ea"/>
              </a:endParaRPr>
            </a:p>
          </p:txBody>
        </p:sp>
        <p:grpSp>
          <p:nvGrpSpPr>
            <p:cNvPr id="6" name="Group 4"/>
            <p:cNvGrpSpPr>
              <a:grpSpLocks/>
            </p:cNvGrpSpPr>
            <p:nvPr/>
          </p:nvGrpSpPr>
          <p:grpSpPr bwMode="auto">
            <a:xfrm>
              <a:off x="48" y="103"/>
              <a:ext cx="96" cy="4126"/>
              <a:chOff x="48" y="103"/>
              <a:chExt cx="96" cy="4126"/>
            </a:xfrm>
          </p:grpSpPr>
          <p:sp>
            <p:nvSpPr>
              <p:cNvPr id="7" name="Rectangle 5"/>
              <p:cNvSpPr>
                <a:spLocks noChangeArrowheads="1"/>
              </p:cNvSpPr>
              <p:nvPr/>
            </p:nvSpPr>
            <p:spPr bwMode="auto">
              <a:xfrm>
                <a:off x="48" y="1105"/>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48" y="1250"/>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7"/>
              <p:cNvSpPr>
                <a:spLocks noChangeArrowheads="1"/>
              </p:cNvSpPr>
              <p:nvPr/>
            </p:nvSpPr>
            <p:spPr bwMode="auto">
              <a:xfrm>
                <a:off x="48" y="1393"/>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8"/>
              <p:cNvSpPr>
                <a:spLocks noChangeArrowheads="1"/>
              </p:cNvSpPr>
              <p:nvPr/>
            </p:nvSpPr>
            <p:spPr bwMode="auto">
              <a:xfrm>
                <a:off x="48" y="1538"/>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Rectangle 9"/>
              <p:cNvSpPr>
                <a:spLocks noChangeArrowheads="1"/>
              </p:cNvSpPr>
              <p:nvPr/>
            </p:nvSpPr>
            <p:spPr bwMode="auto">
              <a:xfrm>
                <a:off x="48" y="1683"/>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Rectangle 10"/>
              <p:cNvSpPr>
                <a:spLocks noChangeArrowheads="1"/>
              </p:cNvSpPr>
              <p:nvPr/>
            </p:nvSpPr>
            <p:spPr bwMode="auto">
              <a:xfrm>
                <a:off x="48" y="1826"/>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Rectangle 11"/>
              <p:cNvSpPr>
                <a:spLocks noChangeArrowheads="1"/>
              </p:cNvSpPr>
              <p:nvPr/>
            </p:nvSpPr>
            <p:spPr bwMode="auto">
              <a:xfrm>
                <a:off x="48" y="1971"/>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Rectangle 12"/>
              <p:cNvSpPr>
                <a:spLocks noChangeArrowheads="1"/>
              </p:cNvSpPr>
              <p:nvPr/>
            </p:nvSpPr>
            <p:spPr bwMode="auto">
              <a:xfrm>
                <a:off x="48" y="2116"/>
                <a:ext cx="96" cy="94"/>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Rectangle 13"/>
              <p:cNvSpPr>
                <a:spLocks noChangeArrowheads="1"/>
              </p:cNvSpPr>
              <p:nvPr/>
            </p:nvSpPr>
            <p:spPr bwMode="auto">
              <a:xfrm>
                <a:off x="48" y="2259"/>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Rectangle 14"/>
              <p:cNvSpPr>
                <a:spLocks noChangeArrowheads="1"/>
              </p:cNvSpPr>
              <p:nvPr/>
            </p:nvSpPr>
            <p:spPr bwMode="auto">
              <a:xfrm>
                <a:off x="48" y="2404"/>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Rectangle 15"/>
              <p:cNvSpPr>
                <a:spLocks noChangeArrowheads="1"/>
              </p:cNvSpPr>
              <p:nvPr/>
            </p:nvSpPr>
            <p:spPr bwMode="auto">
              <a:xfrm>
                <a:off x="48" y="2549"/>
                <a:ext cx="96" cy="94"/>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Rectangle 16"/>
              <p:cNvSpPr>
                <a:spLocks noChangeArrowheads="1"/>
              </p:cNvSpPr>
              <p:nvPr/>
            </p:nvSpPr>
            <p:spPr bwMode="auto">
              <a:xfrm>
                <a:off x="48" y="2691"/>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Rectangle 17"/>
              <p:cNvSpPr>
                <a:spLocks noChangeArrowheads="1"/>
              </p:cNvSpPr>
              <p:nvPr/>
            </p:nvSpPr>
            <p:spPr bwMode="auto">
              <a:xfrm>
                <a:off x="48" y="2836"/>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Rectangle 18"/>
              <p:cNvSpPr>
                <a:spLocks noChangeArrowheads="1"/>
              </p:cNvSpPr>
              <p:nvPr/>
            </p:nvSpPr>
            <p:spPr bwMode="auto">
              <a:xfrm>
                <a:off x="48" y="2979"/>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Rectangle 19"/>
              <p:cNvSpPr>
                <a:spLocks noChangeArrowheads="1"/>
              </p:cNvSpPr>
              <p:nvPr/>
            </p:nvSpPr>
            <p:spPr bwMode="auto">
              <a:xfrm>
                <a:off x="48" y="3124"/>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Rectangle 20"/>
              <p:cNvSpPr>
                <a:spLocks noChangeArrowheads="1"/>
              </p:cNvSpPr>
              <p:nvPr/>
            </p:nvSpPr>
            <p:spPr bwMode="auto">
              <a:xfrm>
                <a:off x="48" y="3269"/>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 name="Rectangle 21"/>
              <p:cNvSpPr>
                <a:spLocks noChangeArrowheads="1"/>
              </p:cNvSpPr>
              <p:nvPr/>
            </p:nvSpPr>
            <p:spPr bwMode="auto">
              <a:xfrm>
                <a:off x="48" y="3412"/>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Rectangle 22"/>
              <p:cNvSpPr>
                <a:spLocks noChangeArrowheads="1"/>
              </p:cNvSpPr>
              <p:nvPr/>
            </p:nvSpPr>
            <p:spPr bwMode="auto">
              <a:xfrm>
                <a:off x="48" y="3557"/>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 name="Rectangle 23"/>
              <p:cNvSpPr>
                <a:spLocks noChangeArrowheads="1"/>
              </p:cNvSpPr>
              <p:nvPr/>
            </p:nvSpPr>
            <p:spPr bwMode="auto">
              <a:xfrm>
                <a:off x="48" y="3702"/>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 name="Rectangle 24"/>
              <p:cNvSpPr>
                <a:spLocks noChangeArrowheads="1"/>
              </p:cNvSpPr>
              <p:nvPr/>
            </p:nvSpPr>
            <p:spPr bwMode="auto">
              <a:xfrm>
                <a:off x="48" y="3845"/>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7" name="Rectangle 25"/>
              <p:cNvSpPr>
                <a:spLocks noChangeArrowheads="1"/>
              </p:cNvSpPr>
              <p:nvPr/>
            </p:nvSpPr>
            <p:spPr bwMode="auto">
              <a:xfrm>
                <a:off x="48" y="3990"/>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 name="Rectangle 26"/>
              <p:cNvSpPr>
                <a:spLocks noChangeArrowheads="1"/>
              </p:cNvSpPr>
              <p:nvPr/>
            </p:nvSpPr>
            <p:spPr bwMode="auto">
              <a:xfrm>
                <a:off x="48" y="4134"/>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 name="Rectangle 27"/>
              <p:cNvSpPr>
                <a:spLocks noChangeArrowheads="1"/>
              </p:cNvSpPr>
              <p:nvPr/>
            </p:nvSpPr>
            <p:spPr bwMode="auto">
              <a:xfrm>
                <a:off x="48" y="103"/>
                <a:ext cx="96" cy="94"/>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 name="Rectangle 28"/>
              <p:cNvSpPr>
                <a:spLocks noChangeArrowheads="1"/>
              </p:cNvSpPr>
              <p:nvPr/>
            </p:nvSpPr>
            <p:spPr bwMode="auto">
              <a:xfrm>
                <a:off x="48" y="246"/>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 name="Rectangle 29"/>
              <p:cNvSpPr>
                <a:spLocks noChangeArrowheads="1"/>
              </p:cNvSpPr>
              <p:nvPr/>
            </p:nvSpPr>
            <p:spPr bwMode="auto">
              <a:xfrm>
                <a:off x="48" y="391"/>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 name="Rectangle 30"/>
              <p:cNvSpPr>
                <a:spLocks noChangeArrowheads="1"/>
              </p:cNvSpPr>
              <p:nvPr/>
            </p:nvSpPr>
            <p:spPr bwMode="auto">
              <a:xfrm>
                <a:off x="48" y="535"/>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 name="Rectangle 31"/>
              <p:cNvSpPr>
                <a:spLocks noChangeArrowheads="1"/>
              </p:cNvSpPr>
              <p:nvPr/>
            </p:nvSpPr>
            <p:spPr bwMode="auto">
              <a:xfrm>
                <a:off x="48" y="678"/>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 name="Rectangle 32"/>
              <p:cNvSpPr>
                <a:spLocks noChangeArrowheads="1"/>
              </p:cNvSpPr>
              <p:nvPr/>
            </p:nvSpPr>
            <p:spPr bwMode="auto">
              <a:xfrm>
                <a:off x="48" y="823"/>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 name="Rectangle 33"/>
              <p:cNvSpPr>
                <a:spLocks noChangeArrowheads="1"/>
              </p:cNvSpPr>
              <p:nvPr/>
            </p:nvSpPr>
            <p:spPr bwMode="auto">
              <a:xfrm>
                <a:off x="48" y="968"/>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3106" name="Rectangle 34"/>
          <p:cNvSpPr>
            <a:spLocks noGrp="1" noChangeArrowheads="1"/>
          </p:cNvSpPr>
          <p:nvPr>
            <p:ph type="ctrTitle" sz="quarter"/>
          </p:nvPr>
        </p:nvSpPr>
        <p:spPr>
          <a:xfrm>
            <a:off x="1143000" y="2286000"/>
            <a:ext cx="7772400" cy="1143000"/>
          </a:xfrm>
        </p:spPr>
        <p:txBody>
          <a:bodyPr/>
          <a:lstStyle>
            <a:lvl1pPr algn="ctr">
              <a:defRPr>
                <a:solidFill>
                  <a:srgbClr val="00FFFF"/>
                </a:solidFill>
              </a:defRPr>
            </a:lvl1pPr>
          </a:lstStyle>
          <a:p>
            <a:pPr lvl="0"/>
            <a:r>
              <a:rPr lang="zh-CN" altLang="en-US" noProof="0" smtClean="0"/>
              <a:t>单击此处编辑母版标题样式</a:t>
            </a:r>
          </a:p>
        </p:txBody>
      </p:sp>
      <p:sp>
        <p:nvSpPr>
          <p:cNvPr id="3107" name="Rectangle 35"/>
          <p:cNvSpPr>
            <a:spLocks noGrp="1" noChangeArrowheads="1"/>
          </p:cNvSpPr>
          <p:nvPr>
            <p:ph type="subTitle" sz="quarter" idx="1"/>
          </p:nvPr>
        </p:nvSpPr>
        <p:spPr>
          <a:xfrm>
            <a:off x="1828800" y="3886200"/>
            <a:ext cx="6400800" cy="1752600"/>
          </a:xfrm>
        </p:spPr>
        <p:txBody>
          <a:bodyPr/>
          <a:lstStyle>
            <a:lvl1pPr marL="0" indent="0" algn="ctr">
              <a:buFontTx/>
              <a:buNone/>
              <a:defRPr>
                <a:solidFill>
                  <a:srgbClr val="FFFFFF"/>
                </a:solidFill>
              </a:defRPr>
            </a:lvl1pPr>
          </a:lstStyle>
          <a:p>
            <a:pPr lvl="0"/>
            <a:r>
              <a:rPr lang="zh-CN" altLang="en-US" noProof="0" smtClean="0"/>
              <a:t>单击此处编辑母版副标题样式</a:t>
            </a:r>
          </a:p>
        </p:txBody>
      </p:sp>
      <p:sp>
        <p:nvSpPr>
          <p:cNvPr id="36" name="Rectangle 36"/>
          <p:cNvSpPr>
            <a:spLocks noGrp="1" noChangeArrowheads="1"/>
          </p:cNvSpPr>
          <p:nvPr>
            <p:ph type="dt" sz="quarter" idx="10"/>
          </p:nvPr>
        </p:nvSpPr>
        <p:spPr/>
        <p:txBody>
          <a:bodyPr/>
          <a:lstStyle>
            <a:lvl1pPr>
              <a:defRPr>
                <a:solidFill>
                  <a:srgbClr val="FFFFFF"/>
                </a:solidFill>
                <a:latin typeface="+mn-lt"/>
              </a:defRPr>
            </a:lvl1pPr>
          </a:lstStyle>
          <a:p>
            <a:pPr>
              <a:defRPr/>
            </a:pPr>
            <a:endParaRPr lang="en-US" altLang="zh-CN"/>
          </a:p>
        </p:txBody>
      </p:sp>
      <p:sp>
        <p:nvSpPr>
          <p:cNvPr id="37" name="Rectangle 37"/>
          <p:cNvSpPr>
            <a:spLocks noGrp="1" noChangeArrowheads="1"/>
          </p:cNvSpPr>
          <p:nvPr>
            <p:ph type="ftr" sz="quarter" idx="11"/>
          </p:nvPr>
        </p:nvSpPr>
        <p:spPr/>
        <p:txBody>
          <a:bodyPr/>
          <a:lstStyle>
            <a:lvl1pPr>
              <a:defRPr>
                <a:solidFill>
                  <a:srgbClr val="FFFFFF"/>
                </a:solidFill>
                <a:latin typeface="+mn-lt"/>
              </a:defRPr>
            </a:lvl1pPr>
          </a:lstStyle>
          <a:p>
            <a:pPr>
              <a:defRPr/>
            </a:pPr>
            <a:endParaRPr lang="en-US" altLang="zh-CN"/>
          </a:p>
        </p:txBody>
      </p:sp>
      <p:sp>
        <p:nvSpPr>
          <p:cNvPr id="38" name="Rectangle 38"/>
          <p:cNvSpPr>
            <a:spLocks noGrp="1" noChangeArrowheads="1"/>
          </p:cNvSpPr>
          <p:nvPr>
            <p:ph type="sldNum" sz="quarter" idx="12"/>
          </p:nvPr>
        </p:nvSpPr>
        <p:spPr/>
        <p:txBody>
          <a:bodyPr/>
          <a:lstStyle>
            <a:lvl1pPr>
              <a:defRPr>
                <a:solidFill>
                  <a:srgbClr val="FFFFFF"/>
                </a:solidFill>
                <a:latin typeface="+mn-lt"/>
              </a:defRPr>
            </a:lvl1pPr>
          </a:lstStyle>
          <a:p>
            <a:pPr>
              <a:defRPr/>
            </a:pPr>
            <a:fld id="{51FC28DE-1915-4409-99E6-196027873D5D}" type="slidenum">
              <a:rPr lang="zh-CN" altLang="en-US"/>
              <a:pPr>
                <a:defRPr/>
              </a:pPr>
              <a:t>‹#›</a:t>
            </a:fld>
            <a:endParaRPr lang="en-US" altLang="zh-CN"/>
          </a:p>
        </p:txBody>
      </p:sp>
    </p:spTree>
    <p:extLst>
      <p:ext uri="{BB962C8B-B14F-4D97-AF65-F5344CB8AC3E}">
        <p14:creationId xmlns:p14="http://schemas.microsoft.com/office/powerpoint/2010/main" xmlns="" val="301005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fld id="{AAE67E70-5A17-4CC5-92C1-039431BE5776}" type="slidenum">
              <a:rPr lang="zh-CN" altLang="en-US"/>
              <a:pPr>
                <a:defRPr/>
              </a:pPr>
              <a:t>‹#›</a:t>
            </a:fld>
            <a:endParaRPr lang="en-US" altLang="zh-CN"/>
          </a:p>
        </p:txBody>
      </p:sp>
    </p:spTree>
    <p:extLst>
      <p:ext uri="{BB962C8B-B14F-4D97-AF65-F5344CB8AC3E}">
        <p14:creationId xmlns:p14="http://schemas.microsoft.com/office/powerpoint/2010/main" xmlns="" val="90567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430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fld id="{5C92F551-BC9C-45F4-AE96-B1B5A017C3EB}" type="slidenum">
              <a:rPr lang="zh-CN" altLang="en-US"/>
              <a:pPr>
                <a:defRPr/>
              </a:pPr>
              <a:t>‹#›</a:t>
            </a:fld>
            <a:endParaRPr lang="en-US" altLang="zh-CN"/>
          </a:p>
        </p:txBody>
      </p:sp>
    </p:spTree>
    <p:extLst>
      <p:ext uri="{BB962C8B-B14F-4D97-AF65-F5344CB8AC3E}">
        <p14:creationId xmlns:p14="http://schemas.microsoft.com/office/powerpoint/2010/main" xmlns="" val="204521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extLst>
      <p:ext uri="{BB962C8B-B14F-4D97-AF65-F5344CB8AC3E}">
        <p14:creationId xmlns:p14="http://schemas.microsoft.com/office/powerpoint/2010/main" xmlns="" val="981720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104933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3801537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6" name="Footer Placeholder 5"/>
          <p:cNvSpPr>
            <a:spLocks noGrp="1"/>
          </p:cNvSpPr>
          <p:nvPr>
            <p:ph type="ftr" sz="quarter" idx="11"/>
          </p:nvPr>
        </p:nvSpPr>
        <p:spPr/>
        <p:txBody>
          <a:bodyPr/>
          <a:lstStyle/>
          <a:p>
            <a:endParaRPr lang="zh-CN" altLang="en-US">
              <a:solidFill>
                <a:prstClr val="white"/>
              </a:solidFill>
            </a:endParaRPr>
          </a:p>
        </p:txBody>
      </p:sp>
      <p:sp>
        <p:nvSpPr>
          <p:cNvPr id="7" name="Slide Number Placeholder 6"/>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1947463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8" name="Footer Placeholder 7"/>
          <p:cNvSpPr>
            <a:spLocks noGrp="1"/>
          </p:cNvSpPr>
          <p:nvPr>
            <p:ph type="ftr" sz="quarter" idx="11"/>
          </p:nvPr>
        </p:nvSpPr>
        <p:spPr/>
        <p:txBody>
          <a:bodyPr/>
          <a:lstStyle/>
          <a:p>
            <a:endParaRPr lang="zh-CN" altLang="en-US">
              <a:solidFill>
                <a:prstClr val="white"/>
              </a:solidFill>
            </a:endParaRPr>
          </a:p>
        </p:txBody>
      </p:sp>
      <p:sp>
        <p:nvSpPr>
          <p:cNvPr id="9" name="Slide Number Placeholder 8"/>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237244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4" name="Footer Placeholder 3"/>
          <p:cNvSpPr>
            <a:spLocks noGrp="1"/>
          </p:cNvSpPr>
          <p:nvPr>
            <p:ph type="ftr" sz="quarter" idx="11"/>
          </p:nvPr>
        </p:nvSpPr>
        <p:spPr/>
        <p:txBody>
          <a:bodyPr/>
          <a:lstStyle/>
          <a:p>
            <a:endParaRPr lang="zh-CN" altLang="en-US">
              <a:solidFill>
                <a:prstClr val="white"/>
              </a:solidFill>
            </a:endParaRPr>
          </a:p>
        </p:txBody>
      </p:sp>
      <p:sp>
        <p:nvSpPr>
          <p:cNvPr id="5" name="Slide Number Placeholder 4"/>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2854088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3" name="Footer Placeholder 2"/>
          <p:cNvSpPr>
            <a:spLocks noGrp="1"/>
          </p:cNvSpPr>
          <p:nvPr>
            <p:ph type="ftr" sz="quarter" idx="11"/>
          </p:nvPr>
        </p:nvSpPr>
        <p:spPr/>
        <p:txBody>
          <a:bodyPr/>
          <a:lstStyle/>
          <a:p>
            <a:endParaRPr lang="zh-CN" altLang="en-US">
              <a:solidFill>
                <a:prstClr val="white"/>
              </a:solidFill>
            </a:endParaRPr>
          </a:p>
        </p:txBody>
      </p:sp>
      <p:sp>
        <p:nvSpPr>
          <p:cNvPr id="4" name="Slide Number Placeholder 3"/>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2572261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6" name="Footer Placeholder 5"/>
          <p:cNvSpPr>
            <a:spLocks noGrp="1"/>
          </p:cNvSpPr>
          <p:nvPr>
            <p:ph type="ftr" sz="quarter" idx="11"/>
          </p:nvPr>
        </p:nvSpPr>
        <p:spPr/>
        <p:txBody>
          <a:bodyPr/>
          <a:lstStyle/>
          <a:p>
            <a:endParaRPr lang="zh-CN" altLang="en-US">
              <a:solidFill>
                <a:prstClr val="white"/>
              </a:solidFill>
            </a:endParaRPr>
          </a:p>
        </p:txBody>
      </p:sp>
      <p:sp>
        <p:nvSpPr>
          <p:cNvPr id="7" name="Slide Number Placeholder 6"/>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238703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fld id="{9F94E1B7-2008-447B-8DBD-F0D1DE08A183}" type="slidenum">
              <a:rPr lang="zh-CN" altLang="en-US"/>
              <a:pPr>
                <a:defRPr/>
              </a:pPr>
              <a:t>‹#›</a:t>
            </a:fld>
            <a:endParaRPr lang="en-US" altLang="zh-CN"/>
          </a:p>
        </p:txBody>
      </p:sp>
    </p:spTree>
    <p:extLst>
      <p:ext uri="{BB962C8B-B14F-4D97-AF65-F5344CB8AC3E}">
        <p14:creationId xmlns:p14="http://schemas.microsoft.com/office/powerpoint/2010/main" xmlns="" val="1002292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6" name="Footer Placeholder 5"/>
          <p:cNvSpPr>
            <a:spLocks noGrp="1"/>
          </p:cNvSpPr>
          <p:nvPr>
            <p:ph type="ftr" sz="quarter" idx="11"/>
          </p:nvPr>
        </p:nvSpPr>
        <p:spPr/>
        <p:txBody>
          <a:bodyPr/>
          <a:lstStyle/>
          <a:p>
            <a:endParaRPr lang="zh-CN" altLang="en-US">
              <a:solidFill>
                <a:prstClr val="white"/>
              </a:solidFill>
            </a:endParaRPr>
          </a:p>
        </p:txBody>
      </p:sp>
      <p:sp>
        <p:nvSpPr>
          <p:cNvPr id="7" name="Slide Number Placeholder 6"/>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1433890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2115056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3209602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extLst>
      <p:ext uri="{BB962C8B-B14F-4D97-AF65-F5344CB8AC3E}">
        <p14:creationId xmlns:p14="http://schemas.microsoft.com/office/powerpoint/2010/main" xmlns="" val="1515544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274820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2408886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6" name="Footer Placeholder 5"/>
          <p:cNvSpPr>
            <a:spLocks noGrp="1"/>
          </p:cNvSpPr>
          <p:nvPr>
            <p:ph type="ftr" sz="quarter" idx="11"/>
          </p:nvPr>
        </p:nvSpPr>
        <p:spPr/>
        <p:txBody>
          <a:bodyPr/>
          <a:lstStyle/>
          <a:p>
            <a:endParaRPr lang="zh-CN" altLang="en-US">
              <a:solidFill>
                <a:prstClr val="white"/>
              </a:solidFill>
            </a:endParaRPr>
          </a:p>
        </p:txBody>
      </p:sp>
      <p:sp>
        <p:nvSpPr>
          <p:cNvPr id="7" name="Slide Number Placeholder 6"/>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5760483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8" name="Footer Placeholder 7"/>
          <p:cNvSpPr>
            <a:spLocks noGrp="1"/>
          </p:cNvSpPr>
          <p:nvPr>
            <p:ph type="ftr" sz="quarter" idx="11"/>
          </p:nvPr>
        </p:nvSpPr>
        <p:spPr/>
        <p:txBody>
          <a:bodyPr/>
          <a:lstStyle/>
          <a:p>
            <a:endParaRPr lang="zh-CN" altLang="en-US">
              <a:solidFill>
                <a:prstClr val="white"/>
              </a:solidFill>
            </a:endParaRPr>
          </a:p>
        </p:txBody>
      </p:sp>
      <p:sp>
        <p:nvSpPr>
          <p:cNvPr id="9" name="Slide Number Placeholder 8"/>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1620896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4" name="Footer Placeholder 3"/>
          <p:cNvSpPr>
            <a:spLocks noGrp="1"/>
          </p:cNvSpPr>
          <p:nvPr>
            <p:ph type="ftr" sz="quarter" idx="11"/>
          </p:nvPr>
        </p:nvSpPr>
        <p:spPr/>
        <p:txBody>
          <a:bodyPr/>
          <a:lstStyle/>
          <a:p>
            <a:endParaRPr lang="zh-CN" altLang="en-US">
              <a:solidFill>
                <a:prstClr val="white"/>
              </a:solidFill>
            </a:endParaRPr>
          </a:p>
        </p:txBody>
      </p:sp>
      <p:sp>
        <p:nvSpPr>
          <p:cNvPr id="5" name="Slide Number Placeholder 4"/>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1781481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3" name="Footer Placeholder 2"/>
          <p:cNvSpPr>
            <a:spLocks noGrp="1"/>
          </p:cNvSpPr>
          <p:nvPr>
            <p:ph type="ftr" sz="quarter" idx="11"/>
          </p:nvPr>
        </p:nvSpPr>
        <p:spPr/>
        <p:txBody>
          <a:bodyPr/>
          <a:lstStyle/>
          <a:p>
            <a:endParaRPr lang="zh-CN" altLang="en-US">
              <a:solidFill>
                <a:prstClr val="white"/>
              </a:solidFill>
            </a:endParaRPr>
          </a:p>
        </p:txBody>
      </p:sp>
      <p:sp>
        <p:nvSpPr>
          <p:cNvPr id="4" name="Slide Number Placeholder 3"/>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319399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fld id="{E5409A5B-9572-493D-8C50-D8E937A7F9F4}" type="slidenum">
              <a:rPr lang="zh-CN" altLang="en-US"/>
              <a:pPr>
                <a:defRPr/>
              </a:pPr>
              <a:t>‹#›</a:t>
            </a:fld>
            <a:endParaRPr lang="en-US" altLang="zh-CN"/>
          </a:p>
        </p:txBody>
      </p:sp>
    </p:spTree>
    <p:extLst>
      <p:ext uri="{BB962C8B-B14F-4D97-AF65-F5344CB8AC3E}">
        <p14:creationId xmlns:p14="http://schemas.microsoft.com/office/powerpoint/2010/main" xmlns="" val="15169167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6" name="Footer Placeholder 5"/>
          <p:cNvSpPr>
            <a:spLocks noGrp="1"/>
          </p:cNvSpPr>
          <p:nvPr>
            <p:ph type="ftr" sz="quarter" idx="11"/>
          </p:nvPr>
        </p:nvSpPr>
        <p:spPr/>
        <p:txBody>
          <a:bodyPr/>
          <a:lstStyle/>
          <a:p>
            <a:endParaRPr lang="zh-CN" altLang="en-US">
              <a:solidFill>
                <a:prstClr val="white"/>
              </a:solidFill>
            </a:endParaRPr>
          </a:p>
        </p:txBody>
      </p:sp>
      <p:sp>
        <p:nvSpPr>
          <p:cNvPr id="7" name="Slide Number Placeholder 6"/>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24097123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6" name="Footer Placeholder 5"/>
          <p:cNvSpPr>
            <a:spLocks noGrp="1"/>
          </p:cNvSpPr>
          <p:nvPr>
            <p:ph type="ftr" sz="quarter" idx="11"/>
          </p:nvPr>
        </p:nvSpPr>
        <p:spPr/>
        <p:txBody>
          <a:bodyPr/>
          <a:lstStyle/>
          <a:p>
            <a:endParaRPr lang="zh-CN" altLang="en-US">
              <a:solidFill>
                <a:prstClr val="white"/>
              </a:solidFill>
            </a:endParaRPr>
          </a:p>
        </p:txBody>
      </p:sp>
      <p:sp>
        <p:nvSpPr>
          <p:cNvPr id="7" name="Slide Number Placeholder 6"/>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285208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31001763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95960EF-1E07-494F-B173-06D78EFB806A}" type="datetimeFigureOut">
              <a:rPr lang="zh-CN" altLang="en-US" smtClean="0">
                <a:solidFill>
                  <a:prstClr val="white"/>
                </a:solidFill>
              </a:rPr>
              <a:pPr/>
              <a:t>2017-3-20</a:t>
            </a:fld>
            <a:endParaRPr lang="zh-CN" altLang="en-US">
              <a:solidFill>
                <a:prstClr val="white"/>
              </a:solidFill>
            </a:endParaRPr>
          </a:p>
        </p:txBody>
      </p:sp>
      <p:sp>
        <p:nvSpPr>
          <p:cNvPr id="5" name="Footer Placeholder 4"/>
          <p:cNvSpPr>
            <a:spLocks noGrp="1"/>
          </p:cNvSpPr>
          <p:nvPr>
            <p:ph type="ftr" sz="quarter" idx="11"/>
          </p:nvPr>
        </p:nvSpPr>
        <p:spPr/>
        <p:txBody>
          <a:body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p>
            <a:fld id="{51A43C37-5AED-40F8-9C26-F821F6702A5C}"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xmlns="" val="18341471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59875" cy="6858000"/>
            <a:chOff x="0" y="0"/>
            <a:chExt cx="5770" cy="4320"/>
          </a:xfrm>
        </p:grpSpPr>
        <p:sp>
          <p:nvSpPr>
            <p:cNvPr id="5"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6"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7"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8" name="Rectangle 6"/>
            <p:cNvSpPr>
              <a:spLocks noChangeArrowheads="1"/>
            </p:cNvSpPr>
            <p:nvPr userDrawn="1"/>
          </p:nvSpPr>
          <p:spPr bwMode="hidden">
            <a:xfrm>
              <a:off x="2256" y="0"/>
              <a:ext cx="240" cy="432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9"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1"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12"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13"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4"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5" name="Rectangle 13"/>
            <p:cNvSpPr>
              <a:spLocks noChangeArrowheads="1"/>
            </p:cNvSpPr>
            <p:nvPr userDrawn="1"/>
          </p:nvSpPr>
          <p:spPr bwMode="hidden">
            <a:xfrm>
              <a:off x="1248" y="0"/>
              <a:ext cx="144" cy="432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6" name="Rectangle 14"/>
            <p:cNvSpPr>
              <a:spLocks noChangeArrowheads="1"/>
            </p:cNvSpPr>
            <p:nvPr userDrawn="1"/>
          </p:nvSpPr>
          <p:spPr bwMode="hidden">
            <a:xfrm>
              <a:off x="3300" y="0"/>
              <a:ext cx="252" cy="432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7"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18"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9"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20"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21"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22"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23"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24" name="Freeform 22"/>
            <p:cNvSpPr>
              <a:spLocks/>
            </p:cNvSpPr>
            <p:nvPr userDrawn="1"/>
          </p:nvSpPr>
          <p:spPr bwMode="hidden">
            <a:xfrm>
              <a:off x="1" y="3875"/>
              <a:ext cx="5760" cy="445"/>
            </a:xfrm>
            <a:custGeom>
              <a:avLst/>
              <a:gdLst>
                <a:gd name="T0" fmla="*/ 5700 w 5760"/>
                <a:gd name="T1" fmla="*/ 86 h 445"/>
                <a:gd name="T2" fmla="*/ 5508 w 5760"/>
                <a:gd name="T3" fmla="*/ 86 h 445"/>
                <a:gd name="T4" fmla="*/ 5454 w 5760"/>
                <a:gd name="T5" fmla="*/ 76 h 445"/>
                <a:gd name="T6" fmla="*/ 5448 w 5760"/>
                <a:gd name="T7" fmla="*/ 65 h 445"/>
                <a:gd name="T8" fmla="*/ 5442 w 5760"/>
                <a:gd name="T9" fmla="*/ 44 h 445"/>
                <a:gd name="T10" fmla="*/ 5414 w 5760"/>
                <a:gd name="T11" fmla="*/ 18 h 445"/>
                <a:gd name="T12" fmla="*/ 5332 w 5760"/>
                <a:gd name="T13" fmla="*/ 7 h 445"/>
                <a:gd name="T14" fmla="*/ 5051 w 5760"/>
                <a:gd name="T15" fmla="*/ 22 h 445"/>
                <a:gd name="T16" fmla="*/ 4986 w 5760"/>
                <a:gd name="T17" fmla="*/ 55 h 445"/>
                <a:gd name="T18" fmla="*/ 4854 w 5760"/>
                <a:gd name="T19" fmla="*/ 102 h 445"/>
                <a:gd name="T20" fmla="*/ 4740 w 5760"/>
                <a:gd name="T21" fmla="*/ 112 h 445"/>
                <a:gd name="T22" fmla="*/ 4662 w 5760"/>
                <a:gd name="T23" fmla="*/ 91 h 445"/>
                <a:gd name="T24" fmla="*/ 4598 w 5760"/>
                <a:gd name="T25" fmla="*/ 25 h 445"/>
                <a:gd name="T26" fmla="*/ 4514 w 5760"/>
                <a:gd name="T27" fmla="*/ 9 h 445"/>
                <a:gd name="T28" fmla="*/ 4410 w 5760"/>
                <a:gd name="T29" fmla="*/ 39 h 445"/>
                <a:gd name="T30" fmla="*/ 4236 w 5760"/>
                <a:gd name="T31" fmla="*/ 81 h 445"/>
                <a:gd name="T32" fmla="*/ 4020 w 5760"/>
                <a:gd name="T33" fmla="*/ 102 h 445"/>
                <a:gd name="T34" fmla="*/ 3810 w 5760"/>
                <a:gd name="T35" fmla="*/ 102 h 445"/>
                <a:gd name="T36" fmla="*/ 3654 w 5760"/>
                <a:gd name="T37" fmla="*/ 76 h 445"/>
                <a:gd name="T38" fmla="*/ 3594 w 5760"/>
                <a:gd name="T39" fmla="*/ 50 h 445"/>
                <a:gd name="T40" fmla="*/ 3528 w 5760"/>
                <a:gd name="T41" fmla="*/ 44 h 445"/>
                <a:gd name="T42" fmla="*/ 3480 w 5760"/>
                <a:gd name="T43" fmla="*/ 55 h 445"/>
                <a:gd name="T44" fmla="*/ 3420 w 5760"/>
                <a:gd name="T45" fmla="*/ 76 h 445"/>
                <a:gd name="T46" fmla="*/ 3048 w 5760"/>
                <a:gd name="T47" fmla="*/ 112 h 445"/>
                <a:gd name="T48" fmla="*/ 2844 w 5760"/>
                <a:gd name="T49" fmla="*/ 128 h 445"/>
                <a:gd name="T50" fmla="*/ 2742 w 5760"/>
                <a:gd name="T51" fmla="*/ 117 h 445"/>
                <a:gd name="T52" fmla="*/ 2710 w 5760"/>
                <a:gd name="T53" fmla="*/ 56 h 445"/>
                <a:gd name="T54" fmla="*/ 2658 w 5760"/>
                <a:gd name="T55" fmla="*/ 50 h 445"/>
                <a:gd name="T56" fmla="*/ 2558 w 5760"/>
                <a:gd name="T57" fmla="*/ 95 h 445"/>
                <a:gd name="T58" fmla="*/ 2444 w 5760"/>
                <a:gd name="T59" fmla="*/ 109 h 445"/>
                <a:gd name="T60" fmla="*/ 2322 w 5760"/>
                <a:gd name="T61" fmla="*/ 91 h 445"/>
                <a:gd name="T62" fmla="*/ 2274 w 5760"/>
                <a:gd name="T63" fmla="*/ 70 h 445"/>
                <a:gd name="T64" fmla="*/ 2185 w 5760"/>
                <a:gd name="T65" fmla="*/ 3 h 445"/>
                <a:gd name="T66" fmla="*/ 2048 w 5760"/>
                <a:gd name="T67" fmla="*/ 64 h 445"/>
                <a:gd name="T68" fmla="*/ 1794 w 5760"/>
                <a:gd name="T69" fmla="*/ 102 h 445"/>
                <a:gd name="T70" fmla="*/ 1560 w 5760"/>
                <a:gd name="T71" fmla="*/ 91 h 445"/>
                <a:gd name="T72" fmla="*/ 1482 w 5760"/>
                <a:gd name="T73" fmla="*/ 76 h 445"/>
                <a:gd name="T74" fmla="*/ 1428 w 5760"/>
                <a:gd name="T75" fmla="*/ 50 h 445"/>
                <a:gd name="T76" fmla="*/ 1374 w 5760"/>
                <a:gd name="T77" fmla="*/ 44 h 445"/>
                <a:gd name="T78" fmla="*/ 1308 w 5760"/>
                <a:gd name="T79" fmla="*/ 55 h 445"/>
                <a:gd name="T80" fmla="*/ 1140 w 5760"/>
                <a:gd name="T81" fmla="*/ 107 h 445"/>
                <a:gd name="T82" fmla="*/ 948 w 5760"/>
                <a:gd name="T83" fmla="*/ 143 h 445"/>
                <a:gd name="T84" fmla="*/ 708 w 5760"/>
                <a:gd name="T85" fmla="*/ 138 h 445"/>
                <a:gd name="T86" fmla="*/ 534 w 5760"/>
                <a:gd name="T87" fmla="*/ 96 h 445"/>
                <a:gd name="T88" fmla="*/ 444 w 5760"/>
                <a:gd name="T89" fmla="*/ 55 h 445"/>
                <a:gd name="T90" fmla="*/ 396 w 5760"/>
                <a:gd name="T91" fmla="*/ 34 h 445"/>
                <a:gd name="T92" fmla="*/ 378 w 5760"/>
                <a:gd name="T93" fmla="*/ 39 h 445"/>
                <a:gd name="T94" fmla="*/ 342 w 5760"/>
                <a:gd name="T95" fmla="*/ 70 h 445"/>
                <a:gd name="T96" fmla="*/ 288 w 5760"/>
                <a:gd name="T97" fmla="*/ 96 h 445"/>
                <a:gd name="T98" fmla="*/ 192 w 5760"/>
                <a:gd name="T99" fmla="*/ 112 h 445"/>
                <a:gd name="T100" fmla="*/ 90 w 5760"/>
                <a:gd name="T101" fmla="*/ 112 h 445"/>
                <a:gd name="T102" fmla="*/ 0 w 5760"/>
                <a:gd name="T103" fmla="*/ 96 h 445"/>
                <a:gd name="T104" fmla="*/ 5760 w 5760"/>
                <a:gd name="T105" fmla="*/ 445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path>
              </a:pathLst>
            </a:custGeom>
            <a:solidFill>
              <a:schemeClr val="accent2">
                <a:alpha val="50195"/>
              </a:schemeClr>
            </a:solidFill>
            <a:ln>
              <a:noFill/>
            </a:ln>
            <a:extLst>
              <a:ext uri="{91240B29-F687-4F45-9708-019B960494DF}">
                <a14:hiddenLine xmlns:a14="http://schemas.microsoft.com/office/drawing/2010/main" xmlns="" w="9525">
                  <a:solidFill>
                    <a:srgbClr val="000000"/>
                  </a:solidFill>
                  <a:prstDash val="solid"/>
                  <a:round/>
                  <a:headEnd/>
                  <a:tailEnd/>
                </a14:hiddenLine>
              </a:ext>
            </a:extLst>
          </p:spPr>
          <p:txBody>
            <a:bodyPr/>
            <a:lstStyle/>
            <a:p>
              <a:pPr eaLnBrk="1" hangingPunct="1"/>
              <a:endParaRPr lang="zh-CN" altLang="en-US" sz="5400">
                <a:solidFill>
                  <a:srgbClr val="FFFFFF"/>
                </a:solidFill>
                <a:latin typeface="Tahoma" pitchFamily="34" charset="0"/>
              </a:endParaRPr>
            </a:p>
          </p:txBody>
        </p:sp>
        <p:sp>
          <p:nvSpPr>
            <p:cNvPr id="25"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eaLnBrk="1" hangingPunct="1">
                <a:spcBef>
                  <a:spcPct val="50000"/>
                </a:spcBef>
                <a:defRPr/>
              </a:pPr>
              <a:endParaRPr lang="zh-CN" altLang="en-US" sz="5400">
                <a:solidFill>
                  <a:srgbClr val="FFFFFF"/>
                </a:solidFill>
                <a:latin typeface="Tahoma" pitchFamily="34" charset="0"/>
              </a:endParaRPr>
            </a:p>
          </p:txBody>
        </p:sp>
      </p:grpSp>
      <p:sp>
        <p:nvSpPr>
          <p:cNvPr id="5144" name="Rectangle 24"/>
          <p:cNvSpPr>
            <a:spLocks noGrp="1" noChangeArrowheads="1"/>
          </p:cNvSpPr>
          <p:nvPr>
            <p:ph type="ctrTitle" sz="quarter"/>
          </p:nvPr>
        </p:nvSpPr>
        <p:spPr>
          <a:xfrm>
            <a:off x="685800" y="1600200"/>
            <a:ext cx="7772400" cy="1828800"/>
          </a:xfrm>
        </p:spPr>
        <p:txBody>
          <a:bodyPr/>
          <a:lstStyle>
            <a:lvl1pPr>
              <a:defRPr sz="4800"/>
            </a:lvl1pPr>
          </a:lstStyle>
          <a:p>
            <a:r>
              <a:rPr lang="zh-CN" altLang="en-US"/>
              <a:t>单击此处编辑母版标题样式</a:t>
            </a:r>
          </a:p>
        </p:txBody>
      </p:sp>
      <p:sp>
        <p:nvSpPr>
          <p:cNvPr id="5145"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26" name="Rectangle 26"/>
          <p:cNvSpPr>
            <a:spLocks noGrp="1" noChangeArrowheads="1"/>
          </p:cNvSpPr>
          <p:nvPr>
            <p:ph type="dt" sz="quarter" idx="10"/>
          </p:nvPr>
        </p:nvSpPr>
        <p:spPr>
          <a:xfrm>
            <a:off x="457200" y="6243638"/>
            <a:ext cx="2133600" cy="457200"/>
          </a:xfrm>
        </p:spPr>
        <p:txBody>
          <a:bodyPr/>
          <a:lstStyle>
            <a:lvl1pPr>
              <a:defRPr/>
            </a:lvl1pPr>
          </a:lstStyle>
          <a:p>
            <a:pPr>
              <a:defRPr/>
            </a:pPr>
            <a:endParaRPr lang="en-US" altLang="zh-CN">
              <a:solidFill>
                <a:srgbClr val="FFFFFF"/>
              </a:solidFill>
            </a:endParaRPr>
          </a:p>
        </p:txBody>
      </p:sp>
      <p:sp>
        <p:nvSpPr>
          <p:cNvPr id="27" name="Rectangle 27"/>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28" name="Rectangle 28"/>
          <p:cNvSpPr>
            <a:spLocks noGrp="1" noChangeArrowheads="1"/>
          </p:cNvSpPr>
          <p:nvPr>
            <p:ph type="sldNum" sz="quarter" idx="12"/>
          </p:nvPr>
        </p:nvSpPr>
        <p:spPr/>
        <p:txBody>
          <a:bodyPr/>
          <a:lstStyle>
            <a:lvl1pPr>
              <a:defRPr/>
            </a:lvl1pPr>
          </a:lstStyle>
          <a:p>
            <a:pPr>
              <a:defRPr/>
            </a:pPr>
            <a:fld id="{CFE6C522-AB3E-4E71-A277-1732B83DABA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xmlns="" val="26111116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5" name="Rectangle 27"/>
          <p:cNvSpPr>
            <a:spLocks noGrp="1" noChangeArrowheads="1"/>
          </p:cNvSpPr>
          <p:nvPr>
            <p:ph type="sldNum" sz="quarter" idx="11"/>
          </p:nvPr>
        </p:nvSpPr>
        <p:spPr>
          <a:ln/>
        </p:spPr>
        <p:txBody>
          <a:bodyPr/>
          <a:lstStyle>
            <a:lvl1pPr>
              <a:defRPr/>
            </a:lvl1pPr>
          </a:lstStyle>
          <a:p>
            <a:pPr>
              <a:defRPr/>
            </a:pPr>
            <a:fld id="{D4B91A87-7E0E-4E5F-85B7-9FCA9388F4B9}" type="slidenum">
              <a:rPr lang="en-US" altLang="zh-CN">
                <a:solidFill>
                  <a:srgbClr val="FFFFFF"/>
                </a:solidFill>
              </a:rPr>
              <a:pPr>
                <a:defRPr/>
              </a:pPr>
              <a:t>‹#›</a:t>
            </a:fld>
            <a:endParaRPr lang="en-US" altLang="zh-CN">
              <a:solidFill>
                <a:srgbClr val="FFFFFF"/>
              </a:solidFill>
            </a:endParaRPr>
          </a:p>
        </p:txBody>
      </p:sp>
      <p:sp>
        <p:nvSpPr>
          <p:cNvPr id="6"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13297026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5" name="Rectangle 27"/>
          <p:cNvSpPr>
            <a:spLocks noGrp="1" noChangeArrowheads="1"/>
          </p:cNvSpPr>
          <p:nvPr>
            <p:ph type="sldNum" sz="quarter" idx="11"/>
          </p:nvPr>
        </p:nvSpPr>
        <p:spPr>
          <a:ln/>
        </p:spPr>
        <p:txBody>
          <a:bodyPr/>
          <a:lstStyle>
            <a:lvl1pPr>
              <a:defRPr/>
            </a:lvl1pPr>
          </a:lstStyle>
          <a:p>
            <a:pPr>
              <a:defRPr/>
            </a:pPr>
            <a:fld id="{DBA41B0F-33C2-4E83-B129-753E9DEC2750}" type="slidenum">
              <a:rPr lang="en-US" altLang="zh-CN">
                <a:solidFill>
                  <a:srgbClr val="FFFFFF"/>
                </a:solidFill>
              </a:rPr>
              <a:pPr>
                <a:defRPr/>
              </a:pPr>
              <a:t>‹#›</a:t>
            </a:fld>
            <a:endParaRPr lang="en-US" altLang="zh-CN">
              <a:solidFill>
                <a:srgbClr val="FFFFFF"/>
              </a:solidFill>
            </a:endParaRPr>
          </a:p>
        </p:txBody>
      </p:sp>
      <p:sp>
        <p:nvSpPr>
          <p:cNvPr id="6"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29518814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6" name="Rectangle 27"/>
          <p:cNvSpPr>
            <a:spLocks noGrp="1" noChangeArrowheads="1"/>
          </p:cNvSpPr>
          <p:nvPr>
            <p:ph type="sldNum" sz="quarter" idx="11"/>
          </p:nvPr>
        </p:nvSpPr>
        <p:spPr>
          <a:ln/>
        </p:spPr>
        <p:txBody>
          <a:bodyPr/>
          <a:lstStyle>
            <a:lvl1pPr>
              <a:defRPr/>
            </a:lvl1pPr>
          </a:lstStyle>
          <a:p>
            <a:pPr>
              <a:defRPr/>
            </a:pPr>
            <a:fld id="{638CF96F-CC76-407A-8D29-5840BF0D7167}" type="slidenum">
              <a:rPr lang="en-US" altLang="zh-CN">
                <a:solidFill>
                  <a:srgbClr val="FFFFFF"/>
                </a:solidFill>
              </a:rPr>
              <a:pPr>
                <a:defRPr/>
              </a:pPr>
              <a:t>‹#›</a:t>
            </a:fld>
            <a:endParaRPr lang="en-US" altLang="zh-CN">
              <a:solidFill>
                <a:srgbClr val="FFFFFF"/>
              </a:solidFill>
            </a:endParaRPr>
          </a:p>
        </p:txBody>
      </p:sp>
      <p:sp>
        <p:nvSpPr>
          <p:cNvPr id="7"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16193790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8" name="Rectangle 27"/>
          <p:cNvSpPr>
            <a:spLocks noGrp="1" noChangeArrowheads="1"/>
          </p:cNvSpPr>
          <p:nvPr>
            <p:ph type="sldNum" sz="quarter" idx="11"/>
          </p:nvPr>
        </p:nvSpPr>
        <p:spPr>
          <a:ln/>
        </p:spPr>
        <p:txBody>
          <a:bodyPr/>
          <a:lstStyle>
            <a:lvl1pPr>
              <a:defRPr/>
            </a:lvl1pPr>
          </a:lstStyle>
          <a:p>
            <a:pPr>
              <a:defRPr/>
            </a:pPr>
            <a:fld id="{B21E47B8-C0C3-4183-AF6A-2A7D2102C84A}" type="slidenum">
              <a:rPr lang="en-US" altLang="zh-CN">
                <a:solidFill>
                  <a:srgbClr val="FFFFFF"/>
                </a:solidFill>
              </a:rPr>
              <a:pPr>
                <a:defRPr/>
              </a:pPr>
              <a:t>‹#›</a:t>
            </a:fld>
            <a:endParaRPr lang="en-US" altLang="zh-CN">
              <a:solidFill>
                <a:srgbClr val="FFFFFF"/>
              </a:solidFill>
            </a:endParaRPr>
          </a:p>
        </p:txBody>
      </p:sp>
      <p:sp>
        <p:nvSpPr>
          <p:cNvPr id="9"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25540621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4" name="Rectangle 27"/>
          <p:cNvSpPr>
            <a:spLocks noGrp="1" noChangeArrowheads="1"/>
          </p:cNvSpPr>
          <p:nvPr>
            <p:ph type="sldNum" sz="quarter" idx="11"/>
          </p:nvPr>
        </p:nvSpPr>
        <p:spPr>
          <a:ln/>
        </p:spPr>
        <p:txBody>
          <a:bodyPr/>
          <a:lstStyle>
            <a:lvl1pPr>
              <a:defRPr/>
            </a:lvl1pPr>
          </a:lstStyle>
          <a:p>
            <a:pPr>
              <a:defRPr/>
            </a:pPr>
            <a:fld id="{F7C13C17-D80B-4855-9A11-E6340199A155}" type="slidenum">
              <a:rPr lang="en-US" altLang="zh-CN">
                <a:solidFill>
                  <a:srgbClr val="FFFFFF"/>
                </a:solidFill>
              </a:rPr>
              <a:pPr>
                <a:defRPr/>
              </a:pPr>
              <a:t>‹#›</a:t>
            </a:fld>
            <a:endParaRPr lang="en-US" altLang="zh-CN">
              <a:solidFill>
                <a:srgbClr val="FFFFFF"/>
              </a:solidFill>
            </a:endParaRPr>
          </a:p>
        </p:txBody>
      </p:sp>
      <p:sp>
        <p:nvSpPr>
          <p:cNvPr id="5"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197615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43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05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a:ln/>
        </p:spPr>
        <p:txBody>
          <a:bodyPr/>
          <a:lstStyle>
            <a:lvl1pPr>
              <a:defRPr/>
            </a:lvl1pPr>
          </a:lstStyle>
          <a:p>
            <a:pPr>
              <a:defRPr/>
            </a:pPr>
            <a:fld id="{ADB762DD-B26B-4175-A698-5922B40B8AB4}" type="slidenum">
              <a:rPr lang="zh-CN" altLang="en-US"/>
              <a:pPr>
                <a:defRPr/>
              </a:pPr>
              <a:t>‹#›</a:t>
            </a:fld>
            <a:endParaRPr lang="en-US" altLang="zh-CN"/>
          </a:p>
        </p:txBody>
      </p:sp>
    </p:spTree>
    <p:extLst>
      <p:ext uri="{BB962C8B-B14F-4D97-AF65-F5344CB8AC3E}">
        <p14:creationId xmlns:p14="http://schemas.microsoft.com/office/powerpoint/2010/main" xmlns="" val="3154457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3" name="Rectangle 27"/>
          <p:cNvSpPr>
            <a:spLocks noGrp="1" noChangeArrowheads="1"/>
          </p:cNvSpPr>
          <p:nvPr>
            <p:ph type="sldNum" sz="quarter" idx="11"/>
          </p:nvPr>
        </p:nvSpPr>
        <p:spPr>
          <a:ln/>
        </p:spPr>
        <p:txBody>
          <a:bodyPr/>
          <a:lstStyle>
            <a:lvl1pPr>
              <a:defRPr/>
            </a:lvl1pPr>
          </a:lstStyle>
          <a:p>
            <a:pPr>
              <a:defRPr/>
            </a:pPr>
            <a:fld id="{40D4ED81-BD02-406E-8FFD-121F418F48A6}" type="slidenum">
              <a:rPr lang="en-US" altLang="zh-CN">
                <a:solidFill>
                  <a:srgbClr val="FFFFFF"/>
                </a:solidFill>
              </a:rPr>
              <a:pPr>
                <a:defRPr/>
              </a:pPr>
              <a:t>‹#›</a:t>
            </a:fld>
            <a:endParaRPr lang="en-US" altLang="zh-CN">
              <a:solidFill>
                <a:srgbClr val="FFFFFF"/>
              </a:solidFill>
            </a:endParaRPr>
          </a:p>
        </p:txBody>
      </p:sp>
      <p:sp>
        <p:nvSpPr>
          <p:cNvPr id="4"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10062550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6" name="Rectangle 27"/>
          <p:cNvSpPr>
            <a:spLocks noGrp="1" noChangeArrowheads="1"/>
          </p:cNvSpPr>
          <p:nvPr>
            <p:ph type="sldNum" sz="quarter" idx="11"/>
          </p:nvPr>
        </p:nvSpPr>
        <p:spPr>
          <a:ln/>
        </p:spPr>
        <p:txBody>
          <a:bodyPr/>
          <a:lstStyle>
            <a:lvl1pPr>
              <a:defRPr/>
            </a:lvl1pPr>
          </a:lstStyle>
          <a:p>
            <a:pPr>
              <a:defRPr/>
            </a:pPr>
            <a:fld id="{CE2A7B17-BE47-4422-9269-80E60C5017AC}" type="slidenum">
              <a:rPr lang="en-US" altLang="zh-CN">
                <a:solidFill>
                  <a:srgbClr val="FFFFFF"/>
                </a:solidFill>
              </a:rPr>
              <a:pPr>
                <a:defRPr/>
              </a:pPr>
              <a:t>‹#›</a:t>
            </a:fld>
            <a:endParaRPr lang="en-US" altLang="zh-CN">
              <a:solidFill>
                <a:srgbClr val="FFFFFF"/>
              </a:solidFill>
            </a:endParaRPr>
          </a:p>
        </p:txBody>
      </p:sp>
      <p:sp>
        <p:nvSpPr>
          <p:cNvPr id="7"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13824563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6" name="Rectangle 27"/>
          <p:cNvSpPr>
            <a:spLocks noGrp="1" noChangeArrowheads="1"/>
          </p:cNvSpPr>
          <p:nvPr>
            <p:ph type="sldNum" sz="quarter" idx="11"/>
          </p:nvPr>
        </p:nvSpPr>
        <p:spPr>
          <a:ln/>
        </p:spPr>
        <p:txBody>
          <a:bodyPr/>
          <a:lstStyle>
            <a:lvl1pPr>
              <a:defRPr/>
            </a:lvl1pPr>
          </a:lstStyle>
          <a:p>
            <a:pPr>
              <a:defRPr/>
            </a:pPr>
            <a:fld id="{5281C4B4-CE57-4B30-B024-55CD9A383483}" type="slidenum">
              <a:rPr lang="en-US" altLang="zh-CN">
                <a:solidFill>
                  <a:srgbClr val="FFFFFF"/>
                </a:solidFill>
              </a:rPr>
              <a:pPr>
                <a:defRPr/>
              </a:pPr>
              <a:t>‹#›</a:t>
            </a:fld>
            <a:endParaRPr lang="en-US" altLang="zh-CN">
              <a:solidFill>
                <a:srgbClr val="FFFFFF"/>
              </a:solidFill>
            </a:endParaRPr>
          </a:p>
        </p:txBody>
      </p:sp>
      <p:sp>
        <p:nvSpPr>
          <p:cNvPr id="7"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22038255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5" name="Rectangle 27"/>
          <p:cNvSpPr>
            <a:spLocks noGrp="1" noChangeArrowheads="1"/>
          </p:cNvSpPr>
          <p:nvPr>
            <p:ph type="sldNum" sz="quarter" idx="11"/>
          </p:nvPr>
        </p:nvSpPr>
        <p:spPr>
          <a:ln/>
        </p:spPr>
        <p:txBody>
          <a:bodyPr/>
          <a:lstStyle>
            <a:lvl1pPr>
              <a:defRPr/>
            </a:lvl1pPr>
          </a:lstStyle>
          <a:p>
            <a:pPr>
              <a:defRPr/>
            </a:pPr>
            <a:fld id="{74F265E3-A7B8-4FFD-9F39-80BE28875F17}" type="slidenum">
              <a:rPr lang="en-US" altLang="zh-CN">
                <a:solidFill>
                  <a:srgbClr val="FFFFFF"/>
                </a:solidFill>
              </a:rPr>
              <a:pPr>
                <a:defRPr/>
              </a:pPr>
              <a:t>‹#›</a:t>
            </a:fld>
            <a:endParaRPr lang="en-US" altLang="zh-CN">
              <a:solidFill>
                <a:srgbClr val="FFFFFF"/>
              </a:solidFill>
            </a:endParaRPr>
          </a:p>
        </p:txBody>
      </p:sp>
      <p:sp>
        <p:nvSpPr>
          <p:cNvPr id="6"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2977222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6"/>
          <p:cNvSpPr>
            <a:spLocks noGrp="1" noChangeArrowheads="1"/>
          </p:cNvSpPr>
          <p:nvPr>
            <p:ph type="ftr" sz="quarter" idx="10"/>
          </p:nvPr>
        </p:nvSpPr>
        <p:spPr>
          <a:ln/>
        </p:spPr>
        <p:txBody>
          <a:bodyPr/>
          <a:lstStyle>
            <a:lvl1pPr>
              <a:defRPr/>
            </a:lvl1pPr>
          </a:lstStyle>
          <a:p>
            <a:pPr>
              <a:defRPr/>
            </a:pPr>
            <a:endParaRPr lang="en-US" altLang="zh-CN">
              <a:solidFill>
                <a:srgbClr val="FFFFFF"/>
              </a:solidFill>
            </a:endParaRPr>
          </a:p>
        </p:txBody>
      </p:sp>
      <p:sp>
        <p:nvSpPr>
          <p:cNvPr id="5" name="Rectangle 27"/>
          <p:cNvSpPr>
            <a:spLocks noGrp="1" noChangeArrowheads="1"/>
          </p:cNvSpPr>
          <p:nvPr>
            <p:ph type="sldNum" sz="quarter" idx="11"/>
          </p:nvPr>
        </p:nvSpPr>
        <p:spPr>
          <a:ln/>
        </p:spPr>
        <p:txBody>
          <a:bodyPr/>
          <a:lstStyle>
            <a:lvl1pPr>
              <a:defRPr/>
            </a:lvl1pPr>
          </a:lstStyle>
          <a:p>
            <a:pPr>
              <a:defRPr/>
            </a:pPr>
            <a:fld id="{FB9E4FB4-AE34-431F-BFAE-398FD0640CAF}" type="slidenum">
              <a:rPr lang="en-US" altLang="zh-CN">
                <a:solidFill>
                  <a:srgbClr val="FFFFFF"/>
                </a:solidFill>
              </a:rPr>
              <a:pPr>
                <a:defRPr/>
              </a:pPr>
              <a:t>‹#›</a:t>
            </a:fld>
            <a:endParaRPr lang="en-US" altLang="zh-CN">
              <a:solidFill>
                <a:srgbClr val="FFFFFF"/>
              </a:solidFill>
            </a:endParaRPr>
          </a:p>
        </p:txBody>
      </p:sp>
      <p:sp>
        <p:nvSpPr>
          <p:cNvPr id="6" name="Rectangle 28"/>
          <p:cNvSpPr>
            <a:spLocks noGrp="1" noChangeArrowheads="1"/>
          </p:cNvSpPr>
          <p:nvPr>
            <p:ph type="dt" sz="half"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xmlns="" val="67338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38"/>
          <p:cNvSpPr>
            <a:spLocks noGrp="1" noChangeArrowheads="1"/>
          </p:cNvSpPr>
          <p:nvPr>
            <p:ph type="sldNum" sz="quarter" idx="12"/>
          </p:nvPr>
        </p:nvSpPr>
        <p:spPr>
          <a:ln/>
        </p:spPr>
        <p:txBody>
          <a:bodyPr/>
          <a:lstStyle>
            <a:lvl1pPr>
              <a:defRPr/>
            </a:lvl1pPr>
          </a:lstStyle>
          <a:p>
            <a:pPr>
              <a:defRPr/>
            </a:pPr>
            <a:fld id="{06A96A98-7327-4C9A-834B-226C0A2F32D7}" type="slidenum">
              <a:rPr lang="zh-CN" altLang="en-US"/>
              <a:pPr>
                <a:defRPr/>
              </a:pPr>
              <a:t>‹#›</a:t>
            </a:fld>
            <a:endParaRPr lang="en-US" altLang="zh-CN"/>
          </a:p>
        </p:txBody>
      </p:sp>
    </p:spTree>
    <p:extLst>
      <p:ext uri="{BB962C8B-B14F-4D97-AF65-F5344CB8AC3E}">
        <p14:creationId xmlns:p14="http://schemas.microsoft.com/office/powerpoint/2010/main" xmlns="" val="292665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8"/>
          <p:cNvSpPr>
            <a:spLocks noGrp="1" noChangeArrowheads="1"/>
          </p:cNvSpPr>
          <p:nvPr>
            <p:ph type="sldNum" sz="quarter" idx="12"/>
          </p:nvPr>
        </p:nvSpPr>
        <p:spPr>
          <a:ln/>
        </p:spPr>
        <p:txBody>
          <a:bodyPr/>
          <a:lstStyle>
            <a:lvl1pPr>
              <a:defRPr/>
            </a:lvl1pPr>
          </a:lstStyle>
          <a:p>
            <a:pPr>
              <a:defRPr/>
            </a:pPr>
            <a:fld id="{50FE3F7A-D7A1-42FA-BE75-339F7A0751D1}" type="slidenum">
              <a:rPr lang="zh-CN" altLang="en-US"/>
              <a:pPr>
                <a:defRPr/>
              </a:pPr>
              <a:t>‹#›</a:t>
            </a:fld>
            <a:endParaRPr lang="en-US" altLang="zh-CN"/>
          </a:p>
        </p:txBody>
      </p:sp>
    </p:spTree>
    <p:extLst>
      <p:ext uri="{BB962C8B-B14F-4D97-AF65-F5344CB8AC3E}">
        <p14:creationId xmlns:p14="http://schemas.microsoft.com/office/powerpoint/2010/main" xmlns="" val="140704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38"/>
          <p:cNvSpPr>
            <a:spLocks noGrp="1" noChangeArrowheads="1"/>
          </p:cNvSpPr>
          <p:nvPr>
            <p:ph type="sldNum" sz="quarter" idx="12"/>
          </p:nvPr>
        </p:nvSpPr>
        <p:spPr>
          <a:ln/>
        </p:spPr>
        <p:txBody>
          <a:bodyPr/>
          <a:lstStyle>
            <a:lvl1pPr>
              <a:defRPr/>
            </a:lvl1pPr>
          </a:lstStyle>
          <a:p>
            <a:pPr>
              <a:defRPr/>
            </a:pPr>
            <a:fld id="{6D9B4645-9BE2-4C23-92A1-B4F56CDC8646}" type="slidenum">
              <a:rPr lang="zh-CN" altLang="en-US"/>
              <a:pPr>
                <a:defRPr/>
              </a:pPr>
              <a:t>‹#›</a:t>
            </a:fld>
            <a:endParaRPr lang="en-US" altLang="zh-CN"/>
          </a:p>
        </p:txBody>
      </p:sp>
    </p:spTree>
    <p:extLst>
      <p:ext uri="{BB962C8B-B14F-4D97-AF65-F5344CB8AC3E}">
        <p14:creationId xmlns:p14="http://schemas.microsoft.com/office/powerpoint/2010/main" xmlns="" val="319617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a:ln/>
        </p:spPr>
        <p:txBody>
          <a:bodyPr/>
          <a:lstStyle>
            <a:lvl1pPr>
              <a:defRPr/>
            </a:lvl1pPr>
          </a:lstStyle>
          <a:p>
            <a:pPr>
              <a:defRPr/>
            </a:pPr>
            <a:fld id="{2DA07EBE-6B92-4B01-BB59-624F1AE0C8A4}" type="slidenum">
              <a:rPr lang="zh-CN" altLang="en-US"/>
              <a:pPr>
                <a:defRPr/>
              </a:pPr>
              <a:t>‹#›</a:t>
            </a:fld>
            <a:endParaRPr lang="en-US" altLang="zh-CN"/>
          </a:p>
        </p:txBody>
      </p:sp>
    </p:spTree>
    <p:extLst>
      <p:ext uri="{BB962C8B-B14F-4D97-AF65-F5344CB8AC3E}">
        <p14:creationId xmlns:p14="http://schemas.microsoft.com/office/powerpoint/2010/main" xmlns="" val="93979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a:ln/>
        </p:spPr>
        <p:txBody>
          <a:bodyPr/>
          <a:lstStyle>
            <a:lvl1pPr>
              <a:defRPr/>
            </a:lvl1pPr>
          </a:lstStyle>
          <a:p>
            <a:pPr>
              <a:defRPr/>
            </a:pPr>
            <a:fld id="{E22E33CD-1EFD-4ED4-ACAE-4D3B992905F0}" type="slidenum">
              <a:rPr lang="zh-CN" altLang="en-US"/>
              <a:pPr>
                <a:defRPr/>
              </a:pPr>
              <a:t>‹#›</a:t>
            </a:fld>
            <a:endParaRPr lang="en-US" altLang="zh-CN"/>
          </a:p>
        </p:txBody>
      </p:sp>
    </p:spTree>
    <p:extLst>
      <p:ext uri="{BB962C8B-B14F-4D97-AF65-F5344CB8AC3E}">
        <p14:creationId xmlns:p14="http://schemas.microsoft.com/office/powerpoint/2010/main" xmlns="" val="224771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85850" cy="6854825"/>
            <a:chOff x="0" y="0"/>
            <a:chExt cx="684" cy="4318"/>
          </a:xfrm>
        </p:grpSpPr>
        <p:sp>
          <p:nvSpPr>
            <p:cNvPr id="2051" name="Rectangle 3"/>
            <p:cNvSpPr>
              <a:spLocks noChangeArrowheads="1"/>
            </p:cNvSpPr>
            <p:nvPr/>
          </p:nvSpPr>
          <p:spPr bwMode="auto">
            <a:xfrm>
              <a:off x="0" y="0"/>
              <a:ext cx="684" cy="4318"/>
            </a:xfrm>
            <a:prstGeom prst="rect">
              <a:avLst/>
            </a:prstGeom>
            <a:gradFill rotWithShape="0">
              <a:gsLst>
                <a:gs pos="0">
                  <a:schemeClr val="bg1"/>
                </a:gs>
                <a:gs pos="50000">
                  <a:schemeClr val="bg2"/>
                </a:gs>
                <a:gs pos="100000">
                  <a:schemeClr val="bg1"/>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ea typeface="+mn-ea"/>
              </a:endParaRPr>
            </a:p>
          </p:txBody>
        </p:sp>
        <p:grpSp>
          <p:nvGrpSpPr>
            <p:cNvPr id="1033" name="Group 4"/>
            <p:cNvGrpSpPr>
              <a:grpSpLocks/>
            </p:cNvGrpSpPr>
            <p:nvPr/>
          </p:nvGrpSpPr>
          <p:grpSpPr bwMode="auto">
            <a:xfrm>
              <a:off x="48" y="102"/>
              <a:ext cx="96" cy="4128"/>
              <a:chOff x="48" y="102"/>
              <a:chExt cx="96" cy="4128"/>
            </a:xfrm>
          </p:grpSpPr>
          <p:sp>
            <p:nvSpPr>
              <p:cNvPr id="1034" name="Rectangle 5"/>
              <p:cNvSpPr>
                <a:spLocks noChangeArrowheads="1"/>
              </p:cNvSpPr>
              <p:nvPr/>
            </p:nvSpPr>
            <p:spPr bwMode="auto">
              <a:xfrm>
                <a:off x="48" y="1105"/>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5" name="Rectangle 6"/>
              <p:cNvSpPr>
                <a:spLocks noChangeArrowheads="1"/>
              </p:cNvSpPr>
              <p:nvPr/>
            </p:nvSpPr>
            <p:spPr bwMode="auto">
              <a:xfrm>
                <a:off x="48" y="1250"/>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6" name="Rectangle 7"/>
              <p:cNvSpPr>
                <a:spLocks noChangeArrowheads="1"/>
              </p:cNvSpPr>
              <p:nvPr/>
            </p:nvSpPr>
            <p:spPr bwMode="auto">
              <a:xfrm>
                <a:off x="48" y="1393"/>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7" name="Rectangle 8"/>
              <p:cNvSpPr>
                <a:spLocks noChangeArrowheads="1"/>
              </p:cNvSpPr>
              <p:nvPr/>
            </p:nvSpPr>
            <p:spPr bwMode="auto">
              <a:xfrm>
                <a:off x="48" y="1538"/>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8" name="Rectangle 9"/>
              <p:cNvSpPr>
                <a:spLocks noChangeArrowheads="1"/>
              </p:cNvSpPr>
              <p:nvPr/>
            </p:nvSpPr>
            <p:spPr bwMode="auto">
              <a:xfrm>
                <a:off x="48" y="1683"/>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9" name="Rectangle 10"/>
              <p:cNvSpPr>
                <a:spLocks noChangeArrowheads="1"/>
              </p:cNvSpPr>
              <p:nvPr/>
            </p:nvSpPr>
            <p:spPr bwMode="auto">
              <a:xfrm>
                <a:off x="48" y="1826"/>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0" name="Rectangle 11"/>
              <p:cNvSpPr>
                <a:spLocks noChangeArrowheads="1"/>
              </p:cNvSpPr>
              <p:nvPr/>
            </p:nvSpPr>
            <p:spPr bwMode="auto">
              <a:xfrm>
                <a:off x="48" y="1971"/>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1" name="Rectangle 12"/>
              <p:cNvSpPr>
                <a:spLocks noChangeArrowheads="1"/>
              </p:cNvSpPr>
              <p:nvPr/>
            </p:nvSpPr>
            <p:spPr bwMode="auto">
              <a:xfrm>
                <a:off x="48" y="2115"/>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2" name="Rectangle 13"/>
              <p:cNvSpPr>
                <a:spLocks noChangeArrowheads="1"/>
              </p:cNvSpPr>
              <p:nvPr/>
            </p:nvSpPr>
            <p:spPr bwMode="auto">
              <a:xfrm>
                <a:off x="48" y="2259"/>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3" name="Rectangle 14"/>
              <p:cNvSpPr>
                <a:spLocks noChangeArrowheads="1"/>
              </p:cNvSpPr>
              <p:nvPr/>
            </p:nvSpPr>
            <p:spPr bwMode="auto">
              <a:xfrm>
                <a:off x="48" y="2403"/>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4" name="Rectangle 15"/>
              <p:cNvSpPr>
                <a:spLocks noChangeArrowheads="1"/>
              </p:cNvSpPr>
              <p:nvPr/>
            </p:nvSpPr>
            <p:spPr bwMode="auto">
              <a:xfrm>
                <a:off x="48" y="2548"/>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5" name="Rectangle 16"/>
              <p:cNvSpPr>
                <a:spLocks noChangeArrowheads="1"/>
              </p:cNvSpPr>
              <p:nvPr/>
            </p:nvSpPr>
            <p:spPr bwMode="auto">
              <a:xfrm>
                <a:off x="48" y="2692"/>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6" name="Rectangle 17"/>
              <p:cNvSpPr>
                <a:spLocks noChangeArrowheads="1"/>
              </p:cNvSpPr>
              <p:nvPr/>
            </p:nvSpPr>
            <p:spPr bwMode="auto">
              <a:xfrm>
                <a:off x="48" y="2836"/>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7" name="Rectangle 18"/>
              <p:cNvSpPr>
                <a:spLocks noChangeArrowheads="1"/>
              </p:cNvSpPr>
              <p:nvPr/>
            </p:nvSpPr>
            <p:spPr bwMode="auto">
              <a:xfrm>
                <a:off x="48" y="2980"/>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8" name="Rectangle 19"/>
              <p:cNvSpPr>
                <a:spLocks noChangeArrowheads="1"/>
              </p:cNvSpPr>
              <p:nvPr/>
            </p:nvSpPr>
            <p:spPr bwMode="auto">
              <a:xfrm>
                <a:off x="48" y="3124"/>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9" name="Rectangle 20"/>
              <p:cNvSpPr>
                <a:spLocks noChangeArrowheads="1"/>
              </p:cNvSpPr>
              <p:nvPr/>
            </p:nvSpPr>
            <p:spPr bwMode="auto">
              <a:xfrm>
                <a:off x="48" y="3269"/>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0" name="Rectangle 21"/>
              <p:cNvSpPr>
                <a:spLocks noChangeArrowheads="1"/>
              </p:cNvSpPr>
              <p:nvPr/>
            </p:nvSpPr>
            <p:spPr bwMode="auto">
              <a:xfrm>
                <a:off x="48" y="3412"/>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1" name="Rectangle 22"/>
              <p:cNvSpPr>
                <a:spLocks noChangeArrowheads="1"/>
              </p:cNvSpPr>
              <p:nvPr/>
            </p:nvSpPr>
            <p:spPr bwMode="auto">
              <a:xfrm>
                <a:off x="48" y="3557"/>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2" name="Rectangle 23"/>
              <p:cNvSpPr>
                <a:spLocks noChangeArrowheads="1"/>
              </p:cNvSpPr>
              <p:nvPr/>
            </p:nvSpPr>
            <p:spPr bwMode="auto">
              <a:xfrm>
                <a:off x="48" y="3702"/>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3" name="Rectangle 24"/>
              <p:cNvSpPr>
                <a:spLocks noChangeArrowheads="1"/>
              </p:cNvSpPr>
              <p:nvPr/>
            </p:nvSpPr>
            <p:spPr bwMode="auto">
              <a:xfrm>
                <a:off x="48" y="3845"/>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4" name="Rectangle 25"/>
              <p:cNvSpPr>
                <a:spLocks noChangeArrowheads="1"/>
              </p:cNvSpPr>
              <p:nvPr/>
            </p:nvSpPr>
            <p:spPr bwMode="auto">
              <a:xfrm>
                <a:off x="48" y="3990"/>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5" name="Rectangle 26"/>
              <p:cNvSpPr>
                <a:spLocks noChangeArrowheads="1"/>
              </p:cNvSpPr>
              <p:nvPr/>
            </p:nvSpPr>
            <p:spPr bwMode="auto">
              <a:xfrm>
                <a:off x="48" y="4133"/>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6" name="Rectangle 27"/>
              <p:cNvSpPr>
                <a:spLocks noChangeArrowheads="1"/>
              </p:cNvSpPr>
              <p:nvPr/>
            </p:nvSpPr>
            <p:spPr bwMode="auto">
              <a:xfrm>
                <a:off x="48" y="102"/>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7" name="Rectangle 28"/>
              <p:cNvSpPr>
                <a:spLocks noChangeArrowheads="1"/>
              </p:cNvSpPr>
              <p:nvPr/>
            </p:nvSpPr>
            <p:spPr bwMode="auto">
              <a:xfrm>
                <a:off x="48" y="246"/>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8" name="Rectangle 29"/>
              <p:cNvSpPr>
                <a:spLocks noChangeArrowheads="1"/>
              </p:cNvSpPr>
              <p:nvPr/>
            </p:nvSpPr>
            <p:spPr bwMode="auto">
              <a:xfrm>
                <a:off x="48" y="391"/>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9" name="Rectangle 30"/>
              <p:cNvSpPr>
                <a:spLocks noChangeArrowheads="1"/>
              </p:cNvSpPr>
              <p:nvPr/>
            </p:nvSpPr>
            <p:spPr bwMode="auto">
              <a:xfrm>
                <a:off x="48" y="535"/>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0" name="Rectangle 31"/>
              <p:cNvSpPr>
                <a:spLocks noChangeArrowheads="1"/>
              </p:cNvSpPr>
              <p:nvPr/>
            </p:nvSpPr>
            <p:spPr bwMode="auto">
              <a:xfrm>
                <a:off x="48" y="679"/>
                <a:ext cx="96" cy="96"/>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1" name="Rectangle 32"/>
              <p:cNvSpPr>
                <a:spLocks noChangeArrowheads="1"/>
              </p:cNvSpPr>
              <p:nvPr/>
            </p:nvSpPr>
            <p:spPr bwMode="auto">
              <a:xfrm>
                <a:off x="48" y="823"/>
                <a:ext cx="96" cy="97"/>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2" name="Rectangle 33"/>
              <p:cNvSpPr>
                <a:spLocks noChangeArrowheads="1"/>
              </p:cNvSpPr>
              <p:nvPr/>
            </p:nvSpPr>
            <p:spPr bwMode="auto">
              <a:xfrm>
                <a:off x="48" y="968"/>
                <a:ext cx="96" cy="95"/>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34"/>
          <p:cNvSpPr>
            <a:spLocks noGrp="1" noChangeArrowheads="1"/>
          </p:cNvSpPr>
          <p:nvPr>
            <p:ph type="title"/>
          </p:nvPr>
        </p:nvSpPr>
        <p:spPr bwMode="auto">
          <a:xfrm>
            <a:off x="11430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7" rIns="92075" bIns="46037" numCol="1" anchor="ctr" anchorCtr="0" compatLnSpc="1">
            <a:prstTxWarp prst="textNoShape">
              <a:avLst/>
            </a:prstTxWarp>
          </a:bodyPr>
          <a:lstStyle/>
          <a:p>
            <a:pPr lvl="0"/>
            <a:r>
              <a:rPr lang="zh-CN" altLang="en-US" smtClean="0"/>
              <a:t>单击此处编辑母版标题样式</a:t>
            </a:r>
          </a:p>
        </p:txBody>
      </p:sp>
      <p:sp>
        <p:nvSpPr>
          <p:cNvPr id="2083" name="Rectangle 35"/>
          <p:cNvSpPr>
            <a:spLocks noGrp="1" noChangeArrowheads="1"/>
          </p:cNvSpPr>
          <p:nvPr>
            <p:ph type="body" idx="1"/>
          </p:nvPr>
        </p:nvSpPr>
        <p:spPr bwMode="auto">
          <a:xfrm>
            <a:off x="11430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84" name="Rectangle 36"/>
          <p:cNvSpPr>
            <a:spLocks noGrp="1" noChangeArrowheads="1"/>
          </p:cNvSpPr>
          <p:nvPr>
            <p:ph type="dt" sz="half" idx="2"/>
          </p:nvPr>
        </p:nvSpPr>
        <p:spPr bwMode="auto">
          <a:xfrm>
            <a:off x="11430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defRPr sz="1400" b="0">
                <a:ea typeface="+mn-ea"/>
              </a:defRPr>
            </a:lvl1pPr>
          </a:lstStyle>
          <a:p>
            <a:pPr>
              <a:defRPr/>
            </a:pPr>
            <a:endParaRPr lang="en-US" altLang="zh-CN"/>
          </a:p>
        </p:txBody>
      </p:sp>
      <p:sp>
        <p:nvSpPr>
          <p:cNvPr id="2085" name="Rectangle 37"/>
          <p:cNvSpPr>
            <a:spLocks noGrp="1" noChangeArrowheads="1"/>
          </p:cNvSpPr>
          <p:nvPr>
            <p:ph type="ftr" sz="quarter" idx="3"/>
          </p:nvPr>
        </p:nvSpPr>
        <p:spPr bwMode="auto">
          <a:xfrm>
            <a:off x="35814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ctr">
              <a:defRPr sz="1400" b="0">
                <a:ea typeface="+mn-ea"/>
              </a:defRPr>
            </a:lvl1pPr>
          </a:lstStyle>
          <a:p>
            <a:pPr>
              <a:defRPr/>
            </a:pPr>
            <a:endParaRPr lang="en-US" altLang="zh-CN"/>
          </a:p>
        </p:txBody>
      </p:sp>
      <p:sp>
        <p:nvSpPr>
          <p:cNvPr id="2086" name="Rectangle 38"/>
          <p:cNvSpPr>
            <a:spLocks noGrp="1" noChangeArrowheads="1"/>
          </p:cNvSpPr>
          <p:nvPr>
            <p:ph type="sldNum" sz="quarter" idx="4"/>
          </p:nvPr>
        </p:nvSpPr>
        <p:spPr bwMode="auto">
          <a:xfrm>
            <a:off x="70104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r">
              <a:defRPr sz="1400" b="0">
                <a:ea typeface="+mn-ea"/>
              </a:defRPr>
            </a:lvl1pPr>
          </a:lstStyle>
          <a:p>
            <a:pPr>
              <a:defRPr/>
            </a:pPr>
            <a:fld id="{DF2BB57D-EAA1-44C8-AC63-9F1A5A4CED38}"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宋体" pitchFamily="2" charset="-122"/>
          <a:ea typeface="宋体" pitchFamily="2" charset="-122"/>
        </a:defRPr>
      </a:lvl2pPr>
      <a:lvl3pPr algn="l" rtl="0" eaLnBrk="0" fontAlgn="base" hangingPunct="0">
        <a:spcBef>
          <a:spcPct val="0"/>
        </a:spcBef>
        <a:spcAft>
          <a:spcPct val="0"/>
        </a:spcAft>
        <a:defRPr sz="4400">
          <a:solidFill>
            <a:schemeClr val="tx2"/>
          </a:solidFill>
          <a:latin typeface="宋体" pitchFamily="2" charset="-122"/>
          <a:ea typeface="宋体" pitchFamily="2" charset="-122"/>
        </a:defRPr>
      </a:lvl3pPr>
      <a:lvl4pPr algn="l" rtl="0" eaLnBrk="0" fontAlgn="base" hangingPunct="0">
        <a:spcBef>
          <a:spcPct val="0"/>
        </a:spcBef>
        <a:spcAft>
          <a:spcPct val="0"/>
        </a:spcAft>
        <a:defRPr sz="4400">
          <a:solidFill>
            <a:schemeClr val="tx2"/>
          </a:solidFill>
          <a:latin typeface="宋体" pitchFamily="2" charset="-122"/>
          <a:ea typeface="宋体" pitchFamily="2" charset="-122"/>
        </a:defRPr>
      </a:lvl4pPr>
      <a:lvl5pPr algn="l" rtl="0" eaLnBrk="0" fontAlgn="base" hangingPunct="0">
        <a:spcBef>
          <a:spcPct val="0"/>
        </a:spcBef>
        <a:spcAft>
          <a:spcPct val="0"/>
        </a:spcAft>
        <a:defRPr sz="4400">
          <a:solidFill>
            <a:schemeClr val="tx2"/>
          </a:solidFill>
          <a:latin typeface="宋体" pitchFamily="2" charset="-122"/>
          <a:ea typeface="宋体" pitchFamily="2" charset="-122"/>
        </a:defRPr>
      </a:lvl5pPr>
      <a:lvl6pPr marL="457200" algn="l" rtl="0" eaLnBrk="0" fontAlgn="base" hangingPunct="0">
        <a:spcBef>
          <a:spcPct val="0"/>
        </a:spcBef>
        <a:spcAft>
          <a:spcPct val="0"/>
        </a:spcAft>
        <a:defRPr sz="4400">
          <a:solidFill>
            <a:schemeClr val="tx2"/>
          </a:solidFill>
          <a:latin typeface="宋体" pitchFamily="2" charset="-122"/>
          <a:ea typeface="宋体" pitchFamily="2" charset="-122"/>
        </a:defRPr>
      </a:lvl6pPr>
      <a:lvl7pPr marL="914400" algn="l" rtl="0" eaLnBrk="0" fontAlgn="base" hangingPunct="0">
        <a:spcBef>
          <a:spcPct val="0"/>
        </a:spcBef>
        <a:spcAft>
          <a:spcPct val="0"/>
        </a:spcAft>
        <a:defRPr sz="4400">
          <a:solidFill>
            <a:schemeClr val="tx2"/>
          </a:solidFill>
          <a:latin typeface="宋体" pitchFamily="2" charset="-122"/>
          <a:ea typeface="宋体" pitchFamily="2" charset="-122"/>
        </a:defRPr>
      </a:lvl7pPr>
      <a:lvl8pPr marL="1371600" algn="l" rtl="0" eaLnBrk="0" fontAlgn="base" hangingPunct="0">
        <a:spcBef>
          <a:spcPct val="0"/>
        </a:spcBef>
        <a:spcAft>
          <a:spcPct val="0"/>
        </a:spcAft>
        <a:defRPr sz="4400">
          <a:solidFill>
            <a:schemeClr val="tx2"/>
          </a:solidFill>
          <a:latin typeface="宋体" pitchFamily="2" charset="-122"/>
          <a:ea typeface="宋体" pitchFamily="2" charset="-122"/>
        </a:defRPr>
      </a:lvl8pPr>
      <a:lvl9pPr marL="1828800" algn="l" rtl="0" eaLnBrk="0" fontAlgn="base" hangingPunct="0">
        <a:spcBef>
          <a:spcPct val="0"/>
        </a:spcBef>
        <a:spcAft>
          <a:spcPct val="0"/>
        </a:spcAft>
        <a:defRPr sz="4400">
          <a:solidFill>
            <a:schemeClr val="tx2"/>
          </a:solidFill>
          <a:latin typeface="宋体" pitchFamily="2" charset="-122"/>
          <a:ea typeface="宋体" pitchFamily="2" charset="-122"/>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sz="32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eaLnBrk="1" fontAlgn="auto" hangingPunct="1">
              <a:spcBef>
                <a:spcPts val="0"/>
              </a:spcBef>
              <a:spcAft>
                <a:spcPts val="0"/>
              </a:spcAft>
            </a:pPr>
            <a:fld id="{A95960EF-1E07-494F-B173-06D78EFB806A}" type="datetimeFigureOut">
              <a:rPr lang="zh-CN" altLang="en-US" b="0" smtClean="0">
                <a:solidFill>
                  <a:prstClr val="white"/>
                </a:solidFill>
                <a:latin typeface="Century Gothic"/>
                <a:ea typeface="幼圆" panose="02010509060101010101" pitchFamily="49" charset="-122"/>
              </a:rPr>
              <a:pPr eaLnBrk="1" fontAlgn="auto" hangingPunct="1">
                <a:spcBef>
                  <a:spcPts val="0"/>
                </a:spcBef>
                <a:spcAft>
                  <a:spcPts val="0"/>
                </a:spcAft>
              </a:pPr>
              <a:t>2017-3-20</a:t>
            </a:fld>
            <a:endParaRPr lang="zh-CN" altLang="en-US" b="0">
              <a:solidFill>
                <a:prstClr val="white"/>
              </a:solidFill>
              <a:latin typeface="Century Gothic"/>
              <a:ea typeface="幼圆" panose="02010509060101010101" pitchFamily="49" charset="-122"/>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eaLnBrk="1" fontAlgn="auto" hangingPunct="1">
              <a:spcBef>
                <a:spcPts val="0"/>
              </a:spcBef>
              <a:spcAft>
                <a:spcPts val="0"/>
              </a:spcAft>
            </a:pPr>
            <a:endParaRPr lang="zh-CN" altLang="en-US" b="0">
              <a:solidFill>
                <a:prstClr val="white"/>
              </a:solidFill>
              <a:latin typeface="Century Gothic"/>
              <a:ea typeface="幼圆" panose="02010509060101010101" pitchFamily="49" charset="-122"/>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eaLnBrk="1" fontAlgn="auto" hangingPunct="1">
              <a:spcBef>
                <a:spcPts val="0"/>
              </a:spcBef>
              <a:spcAft>
                <a:spcPts val="0"/>
              </a:spcAft>
            </a:pPr>
            <a:fld id="{51A43C37-5AED-40F8-9C26-F821F6702A5C}" type="slidenum">
              <a:rPr lang="zh-CN" altLang="en-US" b="0" smtClean="0">
                <a:solidFill>
                  <a:prstClr val="white"/>
                </a:solidFill>
                <a:latin typeface="Century Gothic"/>
                <a:ea typeface="幼圆" panose="02010509060101010101" pitchFamily="49" charset="-122"/>
              </a:rPr>
              <a:pPr eaLnBrk="1" fontAlgn="auto" hangingPunct="1">
                <a:spcBef>
                  <a:spcPts val="0"/>
                </a:spcBef>
                <a:spcAft>
                  <a:spcPts val="0"/>
                </a:spcAft>
              </a:pPr>
              <a:t>‹#›</a:t>
            </a:fld>
            <a:endParaRPr lang="zh-CN" altLang="en-US" b="0">
              <a:solidFill>
                <a:prstClr val="white"/>
              </a:solidFill>
              <a:latin typeface="Century Gothic"/>
              <a:ea typeface="幼圆" panose="02010509060101010101" pitchFamily="49" charset="-122"/>
            </a:endParaRPr>
          </a:p>
        </p:txBody>
      </p:sp>
    </p:spTree>
    <p:extLst>
      <p:ext uri="{BB962C8B-B14F-4D97-AF65-F5344CB8AC3E}">
        <p14:creationId xmlns:p14="http://schemas.microsoft.com/office/powerpoint/2010/main" xmlns="" val="1136317561"/>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eaLnBrk="1" fontAlgn="auto" hangingPunct="1">
              <a:spcBef>
                <a:spcPts val="0"/>
              </a:spcBef>
              <a:spcAft>
                <a:spcPts val="0"/>
              </a:spcAft>
            </a:pPr>
            <a:fld id="{A95960EF-1E07-494F-B173-06D78EFB806A}" type="datetimeFigureOut">
              <a:rPr lang="zh-CN" altLang="en-US" b="0" smtClean="0">
                <a:solidFill>
                  <a:prstClr val="white"/>
                </a:solidFill>
                <a:latin typeface="Century Gothic"/>
                <a:ea typeface="幼圆" panose="02010509060101010101" pitchFamily="49" charset="-122"/>
              </a:rPr>
              <a:pPr eaLnBrk="1" fontAlgn="auto" hangingPunct="1">
                <a:spcBef>
                  <a:spcPts val="0"/>
                </a:spcBef>
                <a:spcAft>
                  <a:spcPts val="0"/>
                </a:spcAft>
              </a:pPr>
              <a:t>2017-3-20</a:t>
            </a:fld>
            <a:endParaRPr lang="zh-CN" altLang="en-US" b="0">
              <a:solidFill>
                <a:prstClr val="white"/>
              </a:solidFill>
              <a:latin typeface="Century Gothic"/>
              <a:ea typeface="幼圆" panose="02010509060101010101" pitchFamily="49" charset="-122"/>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eaLnBrk="1" fontAlgn="auto" hangingPunct="1">
              <a:spcBef>
                <a:spcPts val="0"/>
              </a:spcBef>
              <a:spcAft>
                <a:spcPts val="0"/>
              </a:spcAft>
            </a:pPr>
            <a:endParaRPr lang="zh-CN" altLang="en-US" b="0">
              <a:solidFill>
                <a:prstClr val="white"/>
              </a:solidFill>
              <a:latin typeface="Century Gothic"/>
              <a:ea typeface="幼圆" panose="02010509060101010101" pitchFamily="49" charset="-122"/>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eaLnBrk="1" fontAlgn="auto" hangingPunct="1">
              <a:spcBef>
                <a:spcPts val="0"/>
              </a:spcBef>
              <a:spcAft>
                <a:spcPts val="0"/>
              </a:spcAft>
            </a:pPr>
            <a:fld id="{51A43C37-5AED-40F8-9C26-F821F6702A5C}" type="slidenum">
              <a:rPr lang="zh-CN" altLang="en-US" b="0" smtClean="0">
                <a:solidFill>
                  <a:prstClr val="white"/>
                </a:solidFill>
                <a:latin typeface="Century Gothic"/>
                <a:ea typeface="幼圆" panose="02010509060101010101" pitchFamily="49" charset="-122"/>
              </a:rPr>
              <a:pPr eaLnBrk="1" fontAlgn="auto" hangingPunct="1">
                <a:spcBef>
                  <a:spcPts val="0"/>
                </a:spcBef>
                <a:spcAft>
                  <a:spcPts val="0"/>
                </a:spcAft>
              </a:pPr>
              <a:t>‹#›</a:t>
            </a:fld>
            <a:endParaRPr lang="zh-CN" altLang="en-US" b="0">
              <a:solidFill>
                <a:prstClr val="white"/>
              </a:solidFill>
              <a:latin typeface="Century Gothic"/>
              <a:ea typeface="幼圆" panose="02010509060101010101" pitchFamily="49" charset="-122"/>
            </a:endParaRPr>
          </a:p>
        </p:txBody>
      </p:sp>
    </p:spTree>
    <p:extLst>
      <p:ext uri="{BB962C8B-B14F-4D97-AF65-F5344CB8AC3E}">
        <p14:creationId xmlns:p14="http://schemas.microsoft.com/office/powerpoint/2010/main" xmlns="" val="2502238755"/>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59875" cy="6858000"/>
            <a:chOff x="0" y="0"/>
            <a:chExt cx="5770" cy="4320"/>
          </a:xfrm>
        </p:grpSpPr>
        <p:sp>
          <p:nvSpPr>
            <p:cNvPr id="4099"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1033"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34"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35" name="Rectangle 6"/>
            <p:cNvSpPr>
              <a:spLocks noChangeArrowheads="1"/>
            </p:cNvSpPr>
            <p:nvPr userDrawn="1"/>
          </p:nvSpPr>
          <p:spPr bwMode="hidden">
            <a:xfrm>
              <a:off x="2256" y="0"/>
              <a:ext cx="240" cy="432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36"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37"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4105"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4106"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1040"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41"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42" name="Rectangle 13"/>
            <p:cNvSpPr>
              <a:spLocks noChangeArrowheads="1"/>
            </p:cNvSpPr>
            <p:nvPr userDrawn="1"/>
          </p:nvSpPr>
          <p:spPr bwMode="hidden">
            <a:xfrm>
              <a:off x="1248" y="0"/>
              <a:ext cx="144" cy="432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43" name="Rectangle 14"/>
            <p:cNvSpPr>
              <a:spLocks noChangeArrowheads="1"/>
            </p:cNvSpPr>
            <p:nvPr userDrawn="1"/>
          </p:nvSpPr>
          <p:spPr bwMode="hidden">
            <a:xfrm>
              <a:off x="3300" y="0"/>
              <a:ext cx="252" cy="432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4111"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1045"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4113"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1047"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4115"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eaLnBrk="1" hangingPunct="1">
                <a:spcBef>
                  <a:spcPct val="50000"/>
                </a:spcBef>
                <a:defRPr/>
              </a:pPr>
              <a:endParaRPr lang="zh-CN" altLang="en-US" sz="5400">
                <a:solidFill>
                  <a:srgbClr val="FFFFFF"/>
                </a:solidFill>
                <a:latin typeface="Tahoma" pitchFamily="34" charset="0"/>
              </a:endParaRPr>
            </a:p>
          </p:txBody>
        </p:sp>
        <p:sp>
          <p:nvSpPr>
            <p:cNvPr id="1049"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50"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spcBef>
                  <a:spcPct val="50000"/>
                </a:spcBef>
              </a:pPr>
              <a:endParaRPr lang="zh-CN" altLang="en-US" sz="5400">
                <a:solidFill>
                  <a:srgbClr val="FFFFFF"/>
                </a:solidFill>
                <a:latin typeface="Tahoma" pitchFamily="34" charset="0"/>
              </a:endParaRPr>
            </a:p>
          </p:txBody>
        </p:sp>
        <p:sp>
          <p:nvSpPr>
            <p:cNvPr id="1051" name="Freeform 22"/>
            <p:cNvSpPr>
              <a:spLocks/>
            </p:cNvSpPr>
            <p:nvPr userDrawn="1"/>
          </p:nvSpPr>
          <p:spPr bwMode="hidden">
            <a:xfrm>
              <a:off x="1" y="3875"/>
              <a:ext cx="5760" cy="445"/>
            </a:xfrm>
            <a:custGeom>
              <a:avLst/>
              <a:gdLst>
                <a:gd name="T0" fmla="*/ 5700 w 5760"/>
                <a:gd name="T1" fmla="*/ 86 h 445"/>
                <a:gd name="T2" fmla="*/ 5508 w 5760"/>
                <a:gd name="T3" fmla="*/ 86 h 445"/>
                <a:gd name="T4" fmla="*/ 5454 w 5760"/>
                <a:gd name="T5" fmla="*/ 76 h 445"/>
                <a:gd name="T6" fmla="*/ 5448 w 5760"/>
                <a:gd name="T7" fmla="*/ 65 h 445"/>
                <a:gd name="T8" fmla="*/ 5442 w 5760"/>
                <a:gd name="T9" fmla="*/ 44 h 445"/>
                <a:gd name="T10" fmla="*/ 5414 w 5760"/>
                <a:gd name="T11" fmla="*/ 18 h 445"/>
                <a:gd name="T12" fmla="*/ 5332 w 5760"/>
                <a:gd name="T13" fmla="*/ 7 h 445"/>
                <a:gd name="T14" fmla="*/ 5051 w 5760"/>
                <a:gd name="T15" fmla="*/ 22 h 445"/>
                <a:gd name="T16" fmla="*/ 4986 w 5760"/>
                <a:gd name="T17" fmla="*/ 55 h 445"/>
                <a:gd name="T18" fmla="*/ 4854 w 5760"/>
                <a:gd name="T19" fmla="*/ 102 h 445"/>
                <a:gd name="T20" fmla="*/ 4740 w 5760"/>
                <a:gd name="T21" fmla="*/ 112 h 445"/>
                <a:gd name="T22" fmla="*/ 4662 w 5760"/>
                <a:gd name="T23" fmla="*/ 91 h 445"/>
                <a:gd name="T24" fmla="*/ 4598 w 5760"/>
                <a:gd name="T25" fmla="*/ 25 h 445"/>
                <a:gd name="T26" fmla="*/ 4514 w 5760"/>
                <a:gd name="T27" fmla="*/ 9 h 445"/>
                <a:gd name="T28" fmla="*/ 4410 w 5760"/>
                <a:gd name="T29" fmla="*/ 39 h 445"/>
                <a:gd name="T30" fmla="*/ 4236 w 5760"/>
                <a:gd name="T31" fmla="*/ 81 h 445"/>
                <a:gd name="T32" fmla="*/ 4020 w 5760"/>
                <a:gd name="T33" fmla="*/ 102 h 445"/>
                <a:gd name="T34" fmla="*/ 3810 w 5760"/>
                <a:gd name="T35" fmla="*/ 102 h 445"/>
                <a:gd name="T36" fmla="*/ 3654 w 5760"/>
                <a:gd name="T37" fmla="*/ 76 h 445"/>
                <a:gd name="T38" fmla="*/ 3594 w 5760"/>
                <a:gd name="T39" fmla="*/ 50 h 445"/>
                <a:gd name="T40" fmla="*/ 3528 w 5760"/>
                <a:gd name="T41" fmla="*/ 44 h 445"/>
                <a:gd name="T42" fmla="*/ 3480 w 5760"/>
                <a:gd name="T43" fmla="*/ 55 h 445"/>
                <a:gd name="T44" fmla="*/ 3420 w 5760"/>
                <a:gd name="T45" fmla="*/ 76 h 445"/>
                <a:gd name="T46" fmla="*/ 3048 w 5760"/>
                <a:gd name="T47" fmla="*/ 112 h 445"/>
                <a:gd name="T48" fmla="*/ 2844 w 5760"/>
                <a:gd name="T49" fmla="*/ 128 h 445"/>
                <a:gd name="T50" fmla="*/ 2742 w 5760"/>
                <a:gd name="T51" fmla="*/ 117 h 445"/>
                <a:gd name="T52" fmla="*/ 2710 w 5760"/>
                <a:gd name="T53" fmla="*/ 56 h 445"/>
                <a:gd name="T54" fmla="*/ 2658 w 5760"/>
                <a:gd name="T55" fmla="*/ 50 h 445"/>
                <a:gd name="T56" fmla="*/ 2558 w 5760"/>
                <a:gd name="T57" fmla="*/ 95 h 445"/>
                <a:gd name="T58" fmla="*/ 2444 w 5760"/>
                <a:gd name="T59" fmla="*/ 109 h 445"/>
                <a:gd name="T60" fmla="*/ 2322 w 5760"/>
                <a:gd name="T61" fmla="*/ 91 h 445"/>
                <a:gd name="T62" fmla="*/ 2274 w 5760"/>
                <a:gd name="T63" fmla="*/ 70 h 445"/>
                <a:gd name="T64" fmla="*/ 2185 w 5760"/>
                <a:gd name="T65" fmla="*/ 3 h 445"/>
                <a:gd name="T66" fmla="*/ 2048 w 5760"/>
                <a:gd name="T67" fmla="*/ 64 h 445"/>
                <a:gd name="T68" fmla="*/ 1794 w 5760"/>
                <a:gd name="T69" fmla="*/ 102 h 445"/>
                <a:gd name="T70" fmla="*/ 1560 w 5760"/>
                <a:gd name="T71" fmla="*/ 91 h 445"/>
                <a:gd name="T72" fmla="*/ 1482 w 5760"/>
                <a:gd name="T73" fmla="*/ 76 h 445"/>
                <a:gd name="T74" fmla="*/ 1428 w 5760"/>
                <a:gd name="T75" fmla="*/ 50 h 445"/>
                <a:gd name="T76" fmla="*/ 1374 w 5760"/>
                <a:gd name="T77" fmla="*/ 44 h 445"/>
                <a:gd name="T78" fmla="*/ 1308 w 5760"/>
                <a:gd name="T79" fmla="*/ 55 h 445"/>
                <a:gd name="T80" fmla="*/ 1140 w 5760"/>
                <a:gd name="T81" fmla="*/ 107 h 445"/>
                <a:gd name="T82" fmla="*/ 948 w 5760"/>
                <a:gd name="T83" fmla="*/ 143 h 445"/>
                <a:gd name="T84" fmla="*/ 708 w 5760"/>
                <a:gd name="T85" fmla="*/ 138 h 445"/>
                <a:gd name="T86" fmla="*/ 534 w 5760"/>
                <a:gd name="T87" fmla="*/ 96 h 445"/>
                <a:gd name="T88" fmla="*/ 444 w 5760"/>
                <a:gd name="T89" fmla="*/ 55 h 445"/>
                <a:gd name="T90" fmla="*/ 396 w 5760"/>
                <a:gd name="T91" fmla="*/ 34 h 445"/>
                <a:gd name="T92" fmla="*/ 378 w 5760"/>
                <a:gd name="T93" fmla="*/ 39 h 445"/>
                <a:gd name="T94" fmla="*/ 342 w 5760"/>
                <a:gd name="T95" fmla="*/ 70 h 445"/>
                <a:gd name="T96" fmla="*/ 288 w 5760"/>
                <a:gd name="T97" fmla="*/ 96 h 445"/>
                <a:gd name="T98" fmla="*/ 192 w 5760"/>
                <a:gd name="T99" fmla="*/ 112 h 445"/>
                <a:gd name="T100" fmla="*/ 90 w 5760"/>
                <a:gd name="T101" fmla="*/ 112 h 445"/>
                <a:gd name="T102" fmla="*/ 0 w 5760"/>
                <a:gd name="T103" fmla="*/ 96 h 445"/>
                <a:gd name="T104" fmla="*/ 5760 w 5760"/>
                <a:gd name="T105" fmla="*/ 445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path>
              </a:pathLst>
            </a:custGeom>
            <a:solidFill>
              <a:schemeClr val="accent2">
                <a:alpha val="50195"/>
              </a:schemeClr>
            </a:solidFill>
            <a:ln>
              <a:noFill/>
            </a:ln>
            <a:extLst>
              <a:ext uri="{91240B29-F687-4F45-9708-019B960494DF}">
                <a14:hiddenLine xmlns:a14="http://schemas.microsoft.com/office/drawing/2010/main" xmlns="" w="9525">
                  <a:solidFill>
                    <a:srgbClr val="000000"/>
                  </a:solidFill>
                  <a:prstDash val="solid"/>
                  <a:round/>
                  <a:headEnd/>
                  <a:tailEnd/>
                </a14:hiddenLine>
              </a:ext>
            </a:extLst>
          </p:spPr>
          <p:txBody>
            <a:bodyPr/>
            <a:lstStyle/>
            <a:p>
              <a:pPr eaLnBrk="1" hangingPunct="1"/>
              <a:endParaRPr lang="zh-CN" altLang="en-US" sz="5400">
                <a:solidFill>
                  <a:srgbClr val="FFFFFF"/>
                </a:solidFill>
                <a:latin typeface="Tahoma" pitchFamily="34" charset="0"/>
              </a:endParaRPr>
            </a:p>
          </p:txBody>
        </p:sp>
        <p:sp>
          <p:nvSpPr>
            <p:cNvPr id="4119"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eaLnBrk="1" hangingPunct="1">
                <a:spcBef>
                  <a:spcPct val="50000"/>
                </a:spcBef>
                <a:defRPr/>
              </a:pPr>
              <a:endParaRPr lang="zh-CN" altLang="en-US" sz="5400">
                <a:solidFill>
                  <a:srgbClr val="FFFFFF"/>
                </a:solidFill>
                <a:latin typeface="Tahoma" pitchFamily="34" charset="0"/>
              </a:endParaRPr>
            </a:p>
          </p:txBody>
        </p:sp>
      </p:grpSp>
      <p:sp>
        <p:nvSpPr>
          <p:cNvPr id="4120"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121"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22"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000" b="0">
                <a:effectLst>
                  <a:outerShdw blurRad="38100" dist="38100" dir="2700000" algn="tl">
                    <a:srgbClr val="000000"/>
                  </a:outerShdw>
                </a:effectLst>
              </a:defRPr>
            </a:lvl1pPr>
          </a:lstStyle>
          <a:p>
            <a:pPr eaLnBrk="1" hangingPunct="1">
              <a:defRPr/>
            </a:pPr>
            <a:endParaRPr lang="en-US" altLang="zh-CN">
              <a:solidFill>
                <a:srgbClr val="FFFFFF"/>
              </a:solidFill>
              <a:latin typeface="Tahoma" pitchFamily="34" charset="0"/>
            </a:endParaRPr>
          </a:p>
        </p:txBody>
      </p:sp>
      <p:sp>
        <p:nvSpPr>
          <p:cNvPr id="4123"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000" b="0">
                <a:effectLst>
                  <a:outerShdw blurRad="38100" dist="38100" dir="2700000" algn="tl">
                    <a:srgbClr val="000000"/>
                  </a:outerShdw>
                </a:effectLst>
              </a:defRPr>
            </a:lvl1pPr>
          </a:lstStyle>
          <a:p>
            <a:pPr eaLnBrk="1" hangingPunct="1">
              <a:defRPr/>
            </a:pPr>
            <a:fld id="{A9D1F644-7823-482A-A418-F94A763E90CD}" type="slidenum">
              <a:rPr lang="en-US" altLang="zh-CN">
                <a:solidFill>
                  <a:srgbClr val="FFFFFF"/>
                </a:solidFill>
                <a:latin typeface="Tahoma" pitchFamily="34" charset="0"/>
              </a:rPr>
              <a:pPr eaLnBrk="1" hangingPunct="1">
                <a:defRPr/>
              </a:pPr>
              <a:t>‹#›</a:t>
            </a:fld>
            <a:endParaRPr lang="en-US" altLang="zh-CN">
              <a:solidFill>
                <a:srgbClr val="FFFFFF"/>
              </a:solidFill>
              <a:latin typeface="Tahoma" pitchFamily="34" charset="0"/>
            </a:endParaRPr>
          </a:p>
        </p:txBody>
      </p:sp>
      <p:sp>
        <p:nvSpPr>
          <p:cNvPr id="4124"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b="0">
                <a:effectLst>
                  <a:outerShdw blurRad="38100" dist="38100" dir="2700000" algn="tl">
                    <a:srgbClr val="000000"/>
                  </a:outerShdw>
                </a:effectLst>
              </a:defRPr>
            </a:lvl1pPr>
          </a:lstStyle>
          <a:p>
            <a:pPr eaLnBrk="1" hangingPunct="1">
              <a:defRPr/>
            </a:pPr>
            <a:endParaRPr lang="en-US" altLang="zh-CN">
              <a:solidFill>
                <a:srgbClr val="FFFFFF"/>
              </a:solidFill>
              <a:latin typeface="Tahoma" pitchFamily="34" charset="0"/>
            </a:endParaRPr>
          </a:p>
        </p:txBody>
      </p:sp>
    </p:spTree>
  </p:cSld>
  <p:clrMap bg1="dk2" tx1="lt1" bg2="dk1" tx2="lt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ea typeface="宋体" pitchFamily="2" charset="-122"/>
        </a:defRPr>
      </a:lvl2pPr>
      <a:lvl3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ea typeface="宋体" pitchFamily="2" charset="-122"/>
        </a:defRPr>
      </a:lvl3pPr>
      <a:lvl4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ea typeface="宋体" pitchFamily="2" charset="-122"/>
        </a:defRPr>
      </a:lvl4pPr>
      <a:lvl5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ea typeface="宋体" pitchFamily="2" charset="-122"/>
        </a:defRPr>
      </a:lvl5pPr>
      <a:lvl6pPr marL="4572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ea typeface="宋体" pitchFamily="2" charset="-122"/>
        </a:defRPr>
      </a:lvl6pPr>
      <a:lvl7pPr marL="9144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ea typeface="宋体" pitchFamily="2" charset="-122"/>
        </a:defRPr>
      </a:lvl7pPr>
      <a:lvl8pPr marL="13716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ea typeface="宋体" pitchFamily="2" charset="-122"/>
        </a:defRPr>
      </a:lvl8pPr>
      <a:lvl9pPr marL="18288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Wingdings"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80000"/>
        <a:buFont typeface="Wingdings" pitchFamily="2" charset="2"/>
        <a:buChar char="l"/>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hlink"/>
        </a:buClr>
        <a:buSzPct val="80000"/>
        <a:buFont typeface="Wingdings"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5.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35.xml"/><Relationship Id="rId5" Type="http://schemas.openxmlformats.org/officeDocument/2006/relationships/image" Target="../media/image1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0.xm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baidu.com/ir?u=http://edu.xinli.net/qq/psychologists/berkeley.jpg&amp;f=http://edu.xinli.net/qq/psychologists/14%E8%B4%9D%E5%85%8B%E8%8E%B1.htm&amp;c=baidu" TargetMode="External"/><Relationship Id="rId1" Type="http://schemas.openxmlformats.org/officeDocument/2006/relationships/slideLayout" Target="../slideLayouts/slideLayout29.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9.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4.xml"/><Relationship Id="rId4" Type="http://schemas.openxmlformats.org/officeDocument/2006/relationships/image" Target="../media/image1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9.xml"/><Relationship Id="rId4" Type="http://schemas.openxmlformats.org/officeDocument/2006/relationships/image" Target="../media/image20.jpe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4.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9.xml"/><Relationship Id="rId4" Type="http://schemas.openxmlformats.org/officeDocument/2006/relationships/image" Target="../media/image26.jpeg"/></Relationships>
</file>

<file path=ppt/slides/_rels/slide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image" Target="../media/image4.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31.jpeg"/><Relationship Id="rId7" Type="http://schemas.openxmlformats.org/officeDocument/2006/relationships/image" Target="../media/image33.jpeg"/><Relationship Id="rId2" Type="http://schemas.openxmlformats.org/officeDocument/2006/relationships/image" Target="../media/image30.jpeg"/><Relationship Id="rId1" Type="http://schemas.openxmlformats.org/officeDocument/2006/relationships/slideLayout" Target="../slideLayouts/slideLayout29.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36.jpeg"/><Relationship Id="rId4" Type="http://schemas.openxmlformats.org/officeDocument/2006/relationships/image" Target="../media/image32.jpeg"/><Relationship Id="rId9" Type="http://schemas.openxmlformats.org/officeDocument/2006/relationships/image" Target="../media/image35.jpe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jpeg"/><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29.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9.xml"/><Relationship Id="rId5" Type="http://schemas.openxmlformats.org/officeDocument/2006/relationships/image" Target="../media/image38.png"/><Relationship Id="rId4" Type="http://schemas.openxmlformats.org/officeDocument/2006/relationships/image" Target="../media/image35.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13.xml"/><Relationship Id="rId4" Type="http://schemas.openxmlformats.org/officeDocument/2006/relationships/image" Target="../media/image4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142984"/>
            <a:ext cx="9144000" cy="2790072"/>
          </a:xfrm>
        </p:spPr>
        <p:txBody>
          <a:bodyPr/>
          <a:lstStyle/>
          <a:p>
            <a:pPr>
              <a:lnSpc>
                <a:spcPct val="150000"/>
              </a:lnSpc>
            </a:pPr>
            <a:r>
              <a:rPr lang="zh-CN" altLang="en-US" sz="5000" b="1" dirty="0" smtClean="0">
                <a:solidFill>
                  <a:srgbClr val="FFFF00"/>
                </a:solidFill>
                <a:latin typeface="黑体" pitchFamily="49" charset="-122"/>
                <a:ea typeface="黑体" pitchFamily="49" charset="-122"/>
              </a:rPr>
              <a:t>第 一 章</a:t>
            </a:r>
            <a:r>
              <a:rPr lang="en-US" altLang="zh-CN" sz="5000" b="1" dirty="0" smtClean="0">
                <a:solidFill>
                  <a:srgbClr val="FFFF00"/>
                </a:solidFill>
                <a:latin typeface="黑体" pitchFamily="49" charset="-122"/>
                <a:ea typeface="黑体" pitchFamily="49" charset="-122"/>
              </a:rPr>
              <a:t/>
            </a:r>
            <a:br>
              <a:rPr lang="en-US" altLang="zh-CN" sz="5000" b="1" dirty="0" smtClean="0">
                <a:solidFill>
                  <a:srgbClr val="FFFF00"/>
                </a:solidFill>
                <a:latin typeface="黑体" pitchFamily="49" charset="-122"/>
                <a:ea typeface="黑体" pitchFamily="49" charset="-122"/>
              </a:rPr>
            </a:br>
            <a:r>
              <a:rPr lang="zh-CN" altLang="en-US" sz="5000" b="1" dirty="0" smtClean="0">
                <a:solidFill>
                  <a:srgbClr val="FFFF00"/>
                </a:solidFill>
                <a:latin typeface="黑体" pitchFamily="49" charset="-122"/>
                <a:ea typeface="黑体" pitchFamily="49" charset="-122"/>
              </a:rPr>
              <a:t>世界的物质性及发展规律</a:t>
            </a:r>
            <a:endParaRPr lang="zh-CN" altLang="en-US" sz="4000" b="1" dirty="0" smtClean="0">
              <a:solidFill>
                <a:srgbClr val="FFFF00"/>
              </a:solidFill>
              <a:latin typeface="黑体" pitchFamily="49" charset="-122"/>
              <a:ea typeface="黑体" pitchFamily="49" charset="-122"/>
            </a:endParaRPr>
          </a:p>
        </p:txBody>
      </p:sp>
      <p:sp>
        <p:nvSpPr>
          <p:cNvPr id="6147" name="Rectangle 3"/>
          <p:cNvSpPr>
            <a:spLocks noGrp="1" noChangeArrowheads="1"/>
          </p:cNvSpPr>
          <p:nvPr>
            <p:ph type="subTitle" idx="1"/>
          </p:nvPr>
        </p:nvSpPr>
        <p:spPr>
          <a:xfrm>
            <a:off x="1500166" y="4121696"/>
            <a:ext cx="6846888" cy="2331640"/>
          </a:xfrm>
        </p:spPr>
        <p:txBody>
          <a:bodyPr/>
          <a:lstStyle/>
          <a:p>
            <a:pPr>
              <a:lnSpc>
                <a:spcPts val="5500"/>
              </a:lnSpc>
              <a:defRPr/>
            </a:pPr>
            <a:r>
              <a:rPr lang="zh-CN" altLang="en-US" sz="3500" b="1" dirty="0" smtClean="0">
                <a:latin typeface="楷体" panose="02010609060101010101" pitchFamily="49" charset="-122"/>
                <a:ea typeface="楷体" panose="02010609060101010101" pitchFamily="49" charset="-122"/>
              </a:rPr>
              <a:t>思想政治理论学院   王代月</a:t>
            </a:r>
            <a:endParaRPr lang="en-US" altLang="zh-CN" sz="3500" b="1" dirty="0" smtClean="0">
              <a:latin typeface="Times New Roman" pitchFamily="18" charset="0"/>
              <a:ea typeface="楷体" panose="02010609060101010101" pitchFamily="49" charset="-122"/>
              <a:cs typeface="Times New Roman" pitchFamily="18" charset="0"/>
            </a:endParaRPr>
          </a:p>
          <a:p>
            <a:pPr>
              <a:lnSpc>
                <a:spcPts val="5500"/>
              </a:lnSpc>
              <a:defRPr/>
            </a:pPr>
            <a:r>
              <a:rPr lang="en-US" altLang="zh-CN" sz="3500" b="1" dirty="0" smtClean="0">
                <a:latin typeface="Times New Roman" pitchFamily="18" charset="0"/>
                <a:ea typeface="楷体" panose="02010609060101010101" pitchFamily="49" charset="-122"/>
                <a:cs typeface="Times New Roman" pitchFamily="18" charset="0"/>
              </a:rPr>
              <a:t>18511086488</a:t>
            </a:r>
          </a:p>
          <a:p>
            <a:pPr>
              <a:lnSpc>
                <a:spcPts val="5500"/>
              </a:lnSpc>
              <a:defRPr/>
            </a:pPr>
            <a:r>
              <a:rPr lang="en-US" altLang="zh-CN" sz="3500" b="1" dirty="0" err="1" smtClean="0">
                <a:solidFill>
                  <a:schemeClr val="tx1"/>
                </a:solidFill>
                <a:latin typeface="Times New Roman" pitchFamily="18" charset="0"/>
                <a:ea typeface="楷体" panose="02010609060101010101" pitchFamily="49" charset="-122"/>
                <a:cs typeface="Times New Roman" pitchFamily="18" charset="0"/>
              </a:rPr>
              <a:t>daiyuew@buaa.edu.cn</a:t>
            </a:r>
            <a:endParaRPr lang="en-US" altLang="zh-CN" sz="3500" b="1" dirty="0" smtClean="0">
              <a:solidFill>
                <a:schemeClr val="tx1"/>
              </a:solidFill>
              <a:latin typeface="Times New Roman" pitchFamily="18" charset="0"/>
              <a:ea typeface="楷体" panose="02010609060101010101" pitchFamily="49" charset="-122"/>
              <a:cs typeface="Times New Roman" pitchFamily="18" charset="0"/>
            </a:endParaRPr>
          </a:p>
        </p:txBody>
      </p:sp>
      <p:sp>
        <p:nvSpPr>
          <p:cNvPr id="2" name="TextBox 1"/>
          <p:cNvSpPr txBox="1"/>
          <p:nvPr/>
        </p:nvSpPr>
        <p:spPr>
          <a:xfrm>
            <a:off x="107504" y="260648"/>
            <a:ext cx="9036496" cy="553998"/>
          </a:xfrm>
          <a:prstGeom prst="rect">
            <a:avLst/>
          </a:prstGeom>
          <a:noFill/>
        </p:spPr>
        <p:txBody>
          <a:bodyPr wrap="square" rtlCol="0">
            <a:spAutoFit/>
          </a:bodyPr>
          <a:lstStyle/>
          <a:p>
            <a:pPr algn="ctr"/>
            <a:r>
              <a:rPr lang="en-US" altLang="zh-CN" sz="3000" dirty="0" smtClean="0">
                <a:latin typeface="楷体" pitchFamily="49" charset="-122"/>
                <a:ea typeface="楷体" pitchFamily="49" charset="-122"/>
              </a:rPr>
              <a:t>2017</a:t>
            </a:r>
            <a:r>
              <a:rPr lang="zh-CN" altLang="en-US" sz="3000" dirty="0" smtClean="0">
                <a:latin typeface="楷体" pitchFamily="49" charset="-122"/>
                <a:ea typeface="楷体" pitchFamily="49" charset="-122"/>
              </a:rPr>
              <a:t>年春季学期马克思主义</a:t>
            </a:r>
            <a:r>
              <a:rPr lang="zh-CN" altLang="en-US" sz="3000" dirty="0">
                <a:latin typeface="楷体" pitchFamily="49" charset="-122"/>
                <a:ea typeface="楷体" pitchFamily="49" charset="-122"/>
              </a:rPr>
              <a:t>基本原理</a:t>
            </a:r>
            <a:r>
              <a:rPr lang="zh-CN" altLang="en-US" sz="3000" dirty="0" smtClean="0">
                <a:latin typeface="楷体" pitchFamily="49" charset="-122"/>
                <a:ea typeface="楷体" pitchFamily="49" charset="-122"/>
              </a:rPr>
              <a:t>概论</a:t>
            </a:r>
            <a:endParaRPr lang="zh-CN" altLang="en-US" sz="3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smtClean="0"/>
              <a:t>假如</a:t>
            </a:r>
            <a:r>
              <a:rPr lang="zh-CN" altLang="en-US" dirty="0"/>
              <a:t>你觉得这样一种想法是可能的或至少是可以设想的：你此刻仍然在床上睡着觉，只不过是梦见自己在上课。你该怎样证明这不是真的，其实你真的在上课？</a:t>
            </a:r>
          </a:p>
          <a:p>
            <a:endParaRPr kumimoji="1" lang="zh-CN" altLang="en-US" dirty="0"/>
          </a:p>
        </p:txBody>
      </p:sp>
    </p:spTree>
    <p:extLst>
      <p:ext uri="{BB962C8B-B14F-4D97-AF65-F5344CB8AC3E}">
        <p14:creationId xmlns:p14="http://schemas.microsoft.com/office/powerpoint/2010/main" xmlns="" val="8714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zh-CN" altLang="en-US" b="1"/>
              <a:t>在比较中把握哲学</a:t>
            </a:r>
          </a:p>
        </p:txBody>
      </p:sp>
      <p:sp>
        <p:nvSpPr>
          <p:cNvPr id="68610" name="Rectangle 3"/>
          <p:cNvSpPr>
            <a:spLocks noGrp="1" noChangeArrowheads="1"/>
          </p:cNvSpPr>
          <p:nvPr>
            <p:ph type="body" idx="1"/>
          </p:nvPr>
        </p:nvSpPr>
        <p:spPr>
          <a:xfrm>
            <a:off x="684213" y="1844675"/>
            <a:ext cx="7985125" cy="4402138"/>
          </a:xfrm>
        </p:spPr>
        <p:txBody>
          <a:bodyPr/>
          <a:lstStyle/>
          <a:p>
            <a:pPr eaLnBrk="1" hangingPunct="1">
              <a:buFontTx/>
              <a:buNone/>
            </a:pPr>
            <a:r>
              <a:rPr lang="zh-CN" altLang="en-US"/>
              <a:t>（</a:t>
            </a:r>
            <a:r>
              <a:rPr lang="en-US" altLang="zh-CN"/>
              <a:t>1</a:t>
            </a:r>
            <a:r>
              <a:rPr lang="zh-CN" altLang="en-US"/>
              <a:t>）哲学与神学</a:t>
            </a:r>
            <a:endParaRPr lang="en-US" altLang="zh-CN"/>
          </a:p>
          <a:p>
            <a:pPr eaLnBrk="1" hangingPunct="1"/>
            <a:r>
              <a:rPr lang="zh-CN" altLang="en-US"/>
              <a:t>同：</a:t>
            </a:r>
            <a:endParaRPr lang="en-US" altLang="zh-CN"/>
          </a:p>
          <a:p>
            <a:pPr eaLnBrk="1" hangingPunct="1">
              <a:buFontTx/>
              <a:buNone/>
            </a:pPr>
            <a:r>
              <a:rPr lang="en-US" altLang="zh-CN"/>
              <a:t>   </a:t>
            </a:r>
            <a:r>
              <a:rPr lang="zh-CN" altLang="en-US"/>
              <a:t>关注对象</a:t>
            </a:r>
            <a:r>
              <a:rPr lang="en-US" altLang="zh-CN">
                <a:latin typeface="Arial" charset="0"/>
              </a:rPr>
              <a:t>——</a:t>
            </a:r>
            <a:r>
              <a:rPr lang="zh-CN" altLang="en-US"/>
              <a:t>科学所不能回答的问题</a:t>
            </a:r>
            <a:endParaRPr lang="en-US" altLang="zh-CN"/>
          </a:p>
          <a:p>
            <a:pPr eaLnBrk="1" hangingPunct="1">
              <a:buFontTx/>
              <a:buNone/>
            </a:pPr>
            <a:r>
              <a:rPr lang="en-US" altLang="zh-CN"/>
              <a:t>       </a:t>
            </a:r>
            <a:r>
              <a:rPr lang="zh-CN" altLang="en-US">
                <a:latin typeface="楷体_GB2312" charset="0"/>
                <a:ea typeface="楷体_GB2312" charset="0"/>
              </a:rPr>
              <a:t>对死亡和命运的忧虑（时间）；</a:t>
            </a:r>
            <a:endParaRPr lang="en-US" altLang="zh-CN">
              <a:latin typeface="楷体_GB2312" charset="0"/>
              <a:ea typeface="楷体_GB2312" charset="0"/>
            </a:endParaRPr>
          </a:p>
          <a:p>
            <a:pPr eaLnBrk="1" hangingPunct="1">
              <a:buFontTx/>
              <a:buNone/>
            </a:pPr>
            <a:r>
              <a:rPr lang="en-US" altLang="zh-CN">
                <a:latin typeface="楷体_GB2312" charset="0"/>
                <a:ea typeface="楷体_GB2312" charset="0"/>
              </a:rPr>
              <a:t>   </a:t>
            </a:r>
            <a:r>
              <a:rPr lang="zh-CN" altLang="en-US">
                <a:latin typeface="楷体_GB2312" charset="0"/>
                <a:ea typeface="楷体_GB2312" charset="0"/>
              </a:rPr>
              <a:t>对空虚和无意义的忧虑（终极关怀）；</a:t>
            </a:r>
            <a:endParaRPr lang="en-US" altLang="zh-CN">
              <a:latin typeface="楷体_GB2312" charset="0"/>
              <a:ea typeface="楷体_GB2312" charset="0"/>
            </a:endParaRPr>
          </a:p>
          <a:p>
            <a:pPr eaLnBrk="1" hangingPunct="1">
              <a:buFontTx/>
              <a:buNone/>
            </a:pPr>
            <a:r>
              <a:rPr lang="en-US" altLang="zh-CN">
                <a:latin typeface="楷体_GB2312" charset="0"/>
                <a:ea typeface="楷体_GB2312" charset="0"/>
              </a:rPr>
              <a:t>   </a:t>
            </a:r>
            <a:r>
              <a:rPr lang="zh-CN" altLang="en-US">
                <a:latin typeface="楷体_GB2312" charset="0"/>
                <a:ea typeface="楷体_GB2312" charset="0"/>
              </a:rPr>
              <a:t>对内疚和罪责的忧虑。</a:t>
            </a:r>
            <a:r>
              <a:rPr lang="en-US" altLang="zh-CN">
                <a:latin typeface="楷体_GB2312" charset="0"/>
                <a:ea typeface="楷体_GB2312" charset="0"/>
              </a:rPr>
              <a:t> </a:t>
            </a:r>
            <a:r>
              <a:rPr lang="zh-CN" altLang="en-US">
                <a:latin typeface="楷体_GB2312" charset="0"/>
                <a:ea typeface="楷体_GB2312" charset="0"/>
              </a:rPr>
              <a:t>（蒂利希</a:t>
            </a:r>
            <a:r>
              <a:rPr lang="en-US" altLang="zh-CN">
                <a:latin typeface="楷体_GB2312" charset="0"/>
                <a:ea typeface="楷体_GB2312" charset="0"/>
              </a:rPr>
              <a:t> </a:t>
            </a:r>
            <a:r>
              <a:rPr lang="zh-CN" altLang="en-US">
                <a:latin typeface="楷体_GB2312" charset="0"/>
                <a:ea typeface="楷体_GB2312" charset="0"/>
              </a:rPr>
              <a:t>）</a:t>
            </a:r>
            <a:endParaRPr lang="en-US" altLang="zh-CN">
              <a:latin typeface="楷体_GB2312" charset="0"/>
              <a:ea typeface="楷体_GB2312" charset="0"/>
            </a:endParaRPr>
          </a:p>
          <a:p>
            <a:pPr eaLnBrk="1" hangingPunct="1">
              <a:buFontTx/>
              <a:buNone/>
            </a:pPr>
            <a:r>
              <a:rPr lang="en-US" altLang="zh-CN"/>
              <a:t>  </a:t>
            </a:r>
          </a:p>
        </p:txBody>
      </p:sp>
    </p:spTree>
    <p:extLst>
      <p:ext uri="{BB962C8B-B14F-4D97-AF65-F5344CB8AC3E}">
        <p14:creationId xmlns:p14="http://schemas.microsoft.com/office/powerpoint/2010/main" xmlns="" val="550446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endParaRPr lang="zh-CN" altLang="en-US"/>
          </a:p>
        </p:txBody>
      </p:sp>
      <p:sp>
        <p:nvSpPr>
          <p:cNvPr id="69634" name="Rectangle 3"/>
          <p:cNvSpPr>
            <a:spLocks noGrp="1" noChangeArrowheads="1"/>
          </p:cNvSpPr>
          <p:nvPr>
            <p:ph type="body" idx="1"/>
          </p:nvPr>
        </p:nvSpPr>
        <p:spPr>
          <a:xfrm>
            <a:off x="395288" y="1628775"/>
            <a:ext cx="8280400" cy="4113213"/>
          </a:xfrm>
        </p:spPr>
        <p:txBody>
          <a:bodyPr/>
          <a:lstStyle/>
          <a:p>
            <a:pPr eaLnBrk="1" hangingPunct="1"/>
            <a:r>
              <a:rPr lang="zh-CN" altLang="en-US">
                <a:latin typeface="楷体" charset="-122"/>
                <a:ea typeface="楷体" charset="-122"/>
              </a:rPr>
              <a:t>“</a:t>
            </a:r>
            <a:r>
              <a:rPr lang="zh-CN" altLang="en-US">
                <a:ea typeface="楷体" charset="-122"/>
              </a:rPr>
              <a:t>时间究竟是什么？没有人问过我，我到清楚，倘若有人问我，而我想说明时，便不知从何说起了。但我敢自信地说，我知道如果没有过去的事物，就没有过去的时间；没有即将来到的事物，也就没有将来的时间，并且如果什么也不存在，那么没有现在的时间</a:t>
            </a:r>
            <a:r>
              <a:rPr lang="zh-CN" altLang="en-US"/>
              <a:t>。”（</a:t>
            </a:r>
            <a:r>
              <a:rPr lang="en-US" altLang="zh-CN"/>
              <a:t> </a:t>
            </a:r>
            <a:r>
              <a:rPr lang="zh-CN" altLang="en-US"/>
              <a:t>奥古斯丁）</a:t>
            </a:r>
          </a:p>
        </p:txBody>
      </p:sp>
    </p:spTree>
    <p:extLst>
      <p:ext uri="{BB962C8B-B14F-4D97-AF65-F5344CB8AC3E}">
        <p14:creationId xmlns:p14="http://schemas.microsoft.com/office/powerpoint/2010/main" xmlns="" val="2136072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p:cNvSpPr>
            <a:spLocks noGrp="1" noChangeArrowheads="1"/>
          </p:cNvSpPr>
          <p:nvPr>
            <p:ph type="body" idx="1"/>
          </p:nvPr>
        </p:nvSpPr>
        <p:spPr/>
        <p:txBody>
          <a:bodyPr/>
          <a:lstStyle/>
          <a:p>
            <a:pPr eaLnBrk="1" hangingPunct="1">
              <a:buFontTx/>
              <a:buNone/>
            </a:pPr>
            <a:r>
              <a:rPr lang="zh-CN" altLang="en-US"/>
              <a:t>（</a:t>
            </a:r>
            <a:r>
              <a:rPr lang="en-US" altLang="zh-CN"/>
              <a:t>1</a:t>
            </a:r>
            <a:r>
              <a:rPr lang="zh-CN" altLang="en-US"/>
              <a:t>）哲学与神学</a:t>
            </a:r>
            <a:endParaRPr lang="en-US" altLang="zh-CN"/>
          </a:p>
          <a:p>
            <a:pPr eaLnBrk="1" hangingPunct="1">
              <a:buFontTx/>
              <a:buNone/>
            </a:pPr>
            <a:r>
              <a:rPr lang="en-US" altLang="zh-CN"/>
              <a:t>    </a:t>
            </a:r>
            <a:r>
              <a:rPr lang="zh-CN" altLang="en-US"/>
              <a:t>异：</a:t>
            </a:r>
            <a:endParaRPr lang="en-US" altLang="zh-CN"/>
          </a:p>
          <a:p>
            <a:pPr eaLnBrk="1" hangingPunct="1">
              <a:buFontTx/>
              <a:buNone/>
            </a:pPr>
            <a:r>
              <a:rPr lang="en-US" altLang="zh-CN"/>
              <a:t>     </a:t>
            </a:r>
            <a:r>
              <a:rPr lang="zh-CN" altLang="en-US"/>
              <a:t>关注方式</a:t>
            </a:r>
            <a:r>
              <a:rPr lang="en-US" altLang="zh-CN"/>
              <a:t>   </a:t>
            </a:r>
            <a:r>
              <a:rPr lang="zh-CN" altLang="en-US"/>
              <a:t>哲学运用理性</a:t>
            </a:r>
            <a:endParaRPr lang="en-US" altLang="zh-CN"/>
          </a:p>
          <a:p>
            <a:pPr eaLnBrk="1" hangingPunct="1">
              <a:buFontTx/>
              <a:buNone/>
            </a:pPr>
            <a:r>
              <a:rPr lang="en-US" altLang="zh-CN"/>
              <a:t>                         </a:t>
            </a:r>
            <a:r>
              <a:rPr lang="zh-CN" altLang="en-US"/>
              <a:t>宗教运用信仰</a:t>
            </a:r>
          </a:p>
        </p:txBody>
      </p:sp>
    </p:spTree>
    <p:extLst>
      <p:ext uri="{BB962C8B-B14F-4D97-AF65-F5344CB8AC3E}">
        <p14:creationId xmlns:p14="http://schemas.microsoft.com/office/powerpoint/2010/main" xmlns="" val="146032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9"/>
          <p:cNvSpPr>
            <a:spLocks noGrp="1" noChangeArrowheads="1"/>
          </p:cNvSpPr>
          <p:nvPr>
            <p:ph type="title"/>
          </p:nvPr>
        </p:nvSpPr>
        <p:spPr/>
        <p:txBody>
          <a:bodyPr/>
          <a:lstStyle/>
          <a:p>
            <a:pPr eaLnBrk="1" hangingPunct="1"/>
            <a:r>
              <a:rPr lang="zh-CN" altLang="en-US"/>
              <a:t>（</a:t>
            </a:r>
            <a:r>
              <a:rPr lang="en-US" altLang="zh-CN"/>
              <a:t>2</a:t>
            </a:r>
            <a:r>
              <a:rPr lang="zh-CN" altLang="en-US"/>
              <a:t>）哲学与科学</a:t>
            </a:r>
            <a:endParaRPr lang="en-US" altLang="zh-CN"/>
          </a:p>
        </p:txBody>
      </p:sp>
      <p:grpSp>
        <p:nvGrpSpPr>
          <p:cNvPr id="77826" name="Organization Chart 18"/>
          <p:cNvGrpSpPr>
            <a:grpSpLocks noChangeAspect="1"/>
          </p:cNvGrpSpPr>
          <p:nvPr/>
        </p:nvGrpSpPr>
        <p:grpSpPr bwMode="auto">
          <a:xfrm>
            <a:off x="250825" y="1773238"/>
            <a:ext cx="8713788" cy="3351212"/>
            <a:chOff x="1134" y="1202"/>
            <a:chExt cx="5399" cy="1152"/>
          </a:xfrm>
        </p:grpSpPr>
        <p:sp>
          <p:nvSpPr>
            <p:cNvPr id="77829" name="AutoShape 17"/>
            <p:cNvSpPr>
              <a:spLocks noChangeAspect="1" noChangeArrowheads="1" noTextEdit="1"/>
            </p:cNvSpPr>
            <p:nvPr/>
          </p:nvSpPr>
          <p:spPr bwMode="auto">
            <a:xfrm>
              <a:off x="1134" y="1202"/>
              <a:ext cx="5399" cy="1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cxnSp>
          <p:nvCxnSpPr>
            <p:cNvPr id="77830" name="_s1028"/>
            <p:cNvCxnSpPr>
              <a:cxnSpLocks noChangeShapeType="1"/>
              <a:stCxn id="77846" idx="0"/>
              <a:endCxn id="77840" idx="2"/>
            </p:cNvCxnSpPr>
            <p:nvPr/>
          </p:nvCxnSpPr>
          <p:spPr bwMode="auto">
            <a:xfrm rot="5400000" flipH="1">
              <a:off x="5274" y="1742"/>
              <a:ext cx="144" cy="504"/>
            </a:xfrm>
            <a:prstGeom prst="bentConnector3">
              <a:avLst>
                <a:gd name="adj1" fmla="val 43903"/>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77831" name="_s1029"/>
            <p:cNvCxnSpPr>
              <a:cxnSpLocks noChangeShapeType="1"/>
              <a:stCxn id="77845" idx="0"/>
              <a:endCxn id="77840" idx="2"/>
            </p:cNvCxnSpPr>
            <p:nvPr/>
          </p:nvCxnSpPr>
          <p:spPr bwMode="auto">
            <a:xfrm rot="-5400000">
              <a:off x="4771" y="1742"/>
              <a:ext cx="144" cy="503"/>
            </a:xfrm>
            <a:prstGeom prst="bentConnector3">
              <a:avLst>
                <a:gd name="adj1" fmla="val 43903"/>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77832" name="_s1030"/>
            <p:cNvCxnSpPr>
              <a:cxnSpLocks noChangeShapeType="1"/>
              <a:stCxn id="77844" idx="0"/>
              <a:endCxn id="77839" idx="2"/>
            </p:cNvCxnSpPr>
            <p:nvPr/>
          </p:nvCxnSpPr>
          <p:spPr bwMode="auto">
            <a:xfrm rot="-5400000">
              <a:off x="2504" y="1993"/>
              <a:ext cx="144" cy="1"/>
            </a:xfrm>
            <a:prstGeom prst="straightConnector1">
              <a:avLst/>
            </a:prstGeom>
            <a:noFill/>
            <a:ln w="28575">
              <a:solidFill>
                <a:schemeClr val="tx1"/>
              </a:solidFill>
              <a:round/>
              <a:headEnd/>
              <a:tailEnd/>
            </a:ln>
            <a:extLst>
              <a:ext uri="{909E8E84-426E-40DD-AFC4-6F175D3DCCD1}">
                <a14:hiddenFill xmlns:a14="http://schemas.microsoft.com/office/drawing/2010/main" xmlns="">
                  <a:noFill/>
                </a14:hiddenFill>
              </a:ext>
            </a:extLst>
          </p:spPr>
        </p:cxnSp>
        <p:cxnSp>
          <p:nvCxnSpPr>
            <p:cNvPr id="77833" name="_s1031"/>
            <p:cNvCxnSpPr>
              <a:cxnSpLocks noChangeShapeType="1"/>
              <a:stCxn id="77843" idx="0"/>
              <a:endCxn id="77839" idx="2"/>
            </p:cNvCxnSpPr>
            <p:nvPr/>
          </p:nvCxnSpPr>
          <p:spPr bwMode="auto">
            <a:xfrm rot="5400000" flipH="1">
              <a:off x="3007" y="1490"/>
              <a:ext cx="144" cy="1007"/>
            </a:xfrm>
            <a:prstGeom prst="bentConnector3">
              <a:avLst>
                <a:gd name="adj1" fmla="val 43903"/>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77834" name="_s1032"/>
            <p:cNvCxnSpPr>
              <a:cxnSpLocks noChangeShapeType="1"/>
              <a:stCxn id="77842" idx="0"/>
              <a:endCxn id="77839" idx="2"/>
            </p:cNvCxnSpPr>
            <p:nvPr/>
          </p:nvCxnSpPr>
          <p:spPr bwMode="auto">
            <a:xfrm rot="5400000" flipH="1" flipV="1">
              <a:off x="2016" y="1508"/>
              <a:ext cx="144" cy="97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77835" name="_s1033"/>
            <p:cNvCxnSpPr>
              <a:cxnSpLocks noChangeShapeType="1"/>
              <a:stCxn id="77841" idx="0"/>
              <a:endCxn id="77838" idx="2"/>
            </p:cNvCxnSpPr>
            <p:nvPr/>
          </p:nvCxnSpPr>
          <p:spPr bwMode="auto">
            <a:xfrm rot="5400000" flipH="1">
              <a:off x="5147" y="680"/>
              <a:ext cx="144" cy="1764"/>
            </a:xfrm>
            <a:prstGeom prst="bentConnector3">
              <a:avLst>
                <a:gd name="adj1" fmla="val 43903"/>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77836" name="_s1034"/>
            <p:cNvCxnSpPr>
              <a:cxnSpLocks noChangeShapeType="1"/>
              <a:stCxn id="77840" idx="0"/>
              <a:endCxn id="77838" idx="2"/>
            </p:cNvCxnSpPr>
            <p:nvPr/>
          </p:nvCxnSpPr>
          <p:spPr bwMode="auto">
            <a:xfrm rot="5400000" flipH="1">
              <a:off x="4644" y="1183"/>
              <a:ext cx="144" cy="757"/>
            </a:xfrm>
            <a:prstGeom prst="bentConnector3">
              <a:avLst>
                <a:gd name="adj1" fmla="val 43903"/>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77837" name="_s1035"/>
            <p:cNvCxnSpPr>
              <a:cxnSpLocks noChangeShapeType="1"/>
              <a:stCxn id="77839" idx="0"/>
              <a:endCxn id="77838" idx="2"/>
            </p:cNvCxnSpPr>
            <p:nvPr/>
          </p:nvCxnSpPr>
          <p:spPr bwMode="auto">
            <a:xfrm rot="-5400000">
              <a:off x="3384" y="681"/>
              <a:ext cx="144" cy="1762"/>
            </a:xfrm>
            <a:prstGeom prst="bentConnector3">
              <a:avLst>
                <a:gd name="adj1" fmla="val 43903"/>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sp>
          <p:nvSpPr>
            <p:cNvPr id="77838" name="_s1036"/>
            <p:cNvSpPr>
              <a:spLocks noChangeArrowheads="1"/>
            </p:cNvSpPr>
            <p:nvPr/>
          </p:nvSpPr>
          <p:spPr bwMode="auto">
            <a:xfrm>
              <a:off x="3905" y="1202"/>
              <a:ext cx="865" cy="288"/>
            </a:xfrm>
            <a:prstGeom prst="roundRect">
              <a:avLst>
                <a:gd name="adj" fmla="val 16667"/>
              </a:avLst>
            </a:prstGeom>
            <a:solidFill>
              <a:srgbClr val="0000FF"/>
            </a:solidFill>
            <a:ln w="9525">
              <a:solidFill>
                <a:schemeClr val="tx1"/>
              </a:solidFill>
              <a:round/>
              <a:headEnd/>
              <a:tailEnd/>
            </a:ln>
          </p:spPr>
          <p:txBody>
            <a:bodyPr wrap="none" lIns="0" tIns="0" rIns="0" bIns="0" anchor="ct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b="0" dirty="0">
                  <a:solidFill>
                    <a:schemeClr val="tx1"/>
                  </a:solidFill>
                </a:rPr>
                <a:t>哲学</a:t>
              </a:r>
            </a:p>
          </p:txBody>
        </p:sp>
        <p:sp>
          <p:nvSpPr>
            <p:cNvPr id="77839" name="_s1037"/>
            <p:cNvSpPr>
              <a:spLocks noChangeArrowheads="1"/>
            </p:cNvSpPr>
            <p:nvPr/>
          </p:nvSpPr>
          <p:spPr bwMode="auto">
            <a:xfrm>
              <a:off x="2142" y="1634"/>
              <a:ext cx="864" cy="288"/>
            </a:xfrm>
            <a:prstGeom prst="roundRect">
              <a:avLst>
                <a:gd name="adj" fmla="val 16667"/>
              </a:avLst>
            </a:prstGeom>
            <a:solidFill>
              <a:srgbClr val="0000FF"/>
            </a:solidFill>
            <a:ln w="9525">
              <a:solidFill>
                <a:schemeClr val="tx1"/>
              </a:solidFill>
              <a:round/>
              <a:headEnd/>
              <a:tailEnd/>
            </a:ln>
          </p:spPr>
          <p:txBody>
            <a:bodyPr wrap="none" lIns="0" tIns="0" rIns="0" bIns="0" anchor="ct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dirty="0">
                  <a:solidFill>
                    <a:schemeClr val="tx1"/>
                  </a:solidFill>
                </a:rPr>
                <a:t>理论科学</a:t>
              </a:r>
            </a:p>
          </p:txBody>
        </p:sp>
        <p:sp>
          <p:nvSpPr>
            <p:cNvPr id="77840" name="_s1038"/>
            <p:cNvSpPr>
              <a:spLocks noChangeArrowheads="1"/>
            </p:cNvSpPr>
            <p:nvPr/>
          </p:nvSpPr>
          <p:spPr bwMode="auto">
            <a:xfrm>
              <a:off x="4661" y="1634"/>
              <a:ext cx="864" cy="288"/>
            </a:xfrm>
            <a:prstGeom prst="roundRect">
              <a:avLst>
                <a:gd name="adj" fmla="val 16667"/>
              </a:avLst>
            </a:prstGeom>
            <a:solidFill>
              <a:srgbClr val="0000FF"/>
            </a:solidFill>
            <a:ln w="9525">
              <a:solidFill>
                <a:schemeClr val="tx1"/>
              </a:solidFill>
              <a:round/>
              <a:headEnd/>
              <a:tailEnd/>
            </a:ln>
          </p:spPr>
          <p:txBody>
            <a:bodyPr wrap="none" lIns="0" tIns="0" rIns="0" bIns="0" anchor="ct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dirty="0">
                  <a:solidFill>
                    <a:schemeClr val="tx1"/>
                  </a:solidFill>
                </a:rPr>
                <a:t>实践科学</a:t>
              </a:r>
            </a:p>
          </p:txBody>
        </p:sp>
        <p:sp>
          <p:nvSpPr>
            <p:cNvPr id="77841" name="_s1039"/>
            <p:cNvSpPr>
              <a:spLocks noChangeArrowheads="1"/>
            </p:cNvSpPr>
            <p:nvPr/>
          </p:nvSpPr>
          <p:spPr bwMode="auto">
            <a:xfrm>
              <a:off x="5669" y="1634"/>
              <a:ext cx="864" cy="288"/>
            </a:xfrm>
            <a:prstGeom prst="roundRect">
              <a:avLst>
                <a:gd name="adj" fmla="val 16667"/>
              </a:avLst>
            </a:prstGeom>
            <a:solidFill>
              <a:srgbClr val="0000FF"/>
            </a:solidFill>
            <a:ln w="9525">
              <a:solidFill>
                <a:schemeClr val="tx1"/>
              </a:solidFill>
              <a:round/>
              <a:headEnd/>
              <a:tailEnd/>
            </a:ln>
          </p:spPr>
          <p:txBody>
            <a:bodyPr wrap="none" lIns="0" tIns="0" rIns="0" bIns="0" anchor="ct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dirty="0">
                  <a:solidFill>
                    <a:schemeClr val="tx1"/>
                  </a:solidFill>
                </a:rPr>
                <a:t>艺术</a:t>
              </a:r>
            </a:p>
          </p:txBody>
        </p:sp>
        <p:sp>
          <p:nvSpPr>
            <p:cNvPr id="77842" name="_s1040"/>
            <p:cNvSpPr>
              <a:spLocks noChangeArrowheads="1"/>
            </p:cNvSpPr>
            <p:nvPr/>
          </p:nvSpPr>
          <p:spPr bwMode="auto">
            <a:xfrm>
              <a:off x="1134" y="2066"/>
              <a:ext cx="935" cy="288"/>
            </a:xfrm>
            <a:prstGeom prst="roundRect">
              <a:avLst>
                <a:gd name="adj" fmla="val 16667"/>
              </a:avLst>
            </a:prstGeom>
            <a:solidFill>
              <a:srgbClr val="0000FF"/>
            </a:solidFill>
            <a:ln w="9525">
              <a:solidFill>
                <a:schemeClr val="tx1"/>
              </a:solidFill>
              <a:round/>
              <a:headEnd/>
              <a:tailEnd/>
            </a:ln>
          </p:spPr>
          <p:txBody>
            <a:bodyPr wrap="none" lIns="0" tIns="0" rIns="0" bIns="0" anchor="ct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dirty="0">
                  <a:solidFill>
                    <a:schemeClr val="tx1"/>
                  </a:solidFill>
                </a:rPr>
                <a:t>第一哲学</a:t>
              </a:r>
            </a:p>
          </p:txBody>
        </p:sp>
        <p:sp>
          <p:nvSpPr>
            <p:cNvPr id="77843" name="_s1041"/>
            <p:cNvSpPr>
              <a:spLocks noChangeArrowheads="1"/>
            </p:cNvSpPr>
            <p:nvPr/>
          </p:nvSpPr>
          <p:spPr bwMode="auto">
            <a:xfrm>
              <a:off x="3150" y="2066"/>
              <a:ext cx="864" cy="288"/>
            </a:xfrm>
            <a:prstGeom prst="roundRect">
              <a:avLst>
                <a:gd name="adj" fmla="val 16667"/>
              </a:avLst>
            </a:prstGeom>
            <a:solidFill>
              <a:srgbClr val="0000FF"/>
            </a:solidFill>
            <a:ln w="9525">
              <a:solidFill>
                <a:schemeClr val="tx1"/>
              </a:solidFill>
              <a:round/>
              <a:headEnd/>
              <a:tailEnd/>
            </a:ln>
          </p:spPr>
          <p:txBody>
            <a:bodyPr wrap="none" lIns="0" tIns="0" rIns="0" bIns="0" anchor="ct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dirty="0">
                  <a:solidFill>
                    <a:schemeClr val="tx1"/>
                  </a:solidFill>
                </a:rPr>
                <a:t>逻辑学</a:t>
              </a:r>
            </a:p>
          </p:txBody>
        </p:sp>
        <p:sp>
          <p:nvSpPr>
            <p:cNvPr id="77844" name="_s1042"/>
            <p:cNvSpPr>
              <a:spLocks noChangeArrowheads="1"/>
            </p:cNvSpPr>
            <p:nvPr/>
          </p:nvSpPr>
          <p:spPr bwMode="auto">
            <a:xfrm>
              <a:off x="2142" y="2066"/>
              <a:ext cx="864" cy="288"/>
            </a:xfrm>
            <a:prstGeom prst="roundRect">
              <a:avLst>
                <a:gd name="adj" fmla="val 16667"/>
              </a:avLst>
            </a:prstGeom>
            <a:solidFill>
              <a:srgbClr val="0000FF"/>
            </a:solidFill>
            <a:ln w="9525">
              <a:solidFill>
                <a:schemeClr val="tx1"/>
              </a:solidFill>
              <a:round/>
              <a:headEnd/>
              <a:tailEnd/>
            </a:ln>
          </p:spPr>
          <p:txBody>
            <a:bodyPr wrap="none" lIns="0" tIns="0" rIns="0" bIns="0" anchor="ct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dirty="0">
                  <a:solidFill>
                    <a:schemeClr val="tx1"/>
                  </a:solidFill>
                </a:rPr>
                <a:t>物理学</a:t>
              </a:r>
            </a:p>
          </p:txBody>
        </p:sp>
        <p:sp>
          <p:nvSpPr>
            <p:cNvPr id="77845" name="_s1043"/>
            <p:cNvSpPr>
              <a:spLocks noChangeArrowheads="1"/>
            </p:cNvSpPr>
            <p:nvPr/>
          </p:nvSpPr>
          <p:spPr bwMode="auto">
            <a:xfrm>
              <a:off x="4158" y="2066"/>
              <a:ext cx="864" cy="288"/>
            </a:xfrm>
            <a:prstGeom prst="roundRect">
              <a:avLst>
                <a:gd name="adj" fmla="val 16667"/>
              </a:avLst>
            </a:prstGeom>
            <a:solidFill>
              <a:srgbClr val="0000FF"/>
            </a:solidFill>
            <a:ln w="9525">
              <a:solidFill>
                <a:schemeClr val="tx1"/>
              </a:solidFill>
              <a:round/>
              <a:headEnd/>
              <a:tailEnd/>
            </a:ln>
          </p:spPr>
          <p:txBody>
            <a:bodyPr wrap="none" lIns="0" tIns="0" rIns="0" bIns="0" anchor="ct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dirty="0">
                  <a:solidFill>
                    <a:schemeClr val="tx1"/>
                  </a:solidFill>
                </a:rPr>
                <a:t>政治学</a:t>
              </a:r>
            </a:p>
          </p:txBody>
        </p:sp>
        <p:sp>
          <p:nvSpPr>
            <p:cNvPr id="77846" name="_s1044"/>
            <p:cNvSpPr>
              <a:spLocks noChangeArrowheads="1"/>
            </p:cNvSpPr>
            <p:nvPr/>
          </p:nvSpPr>
          <p:spPr bwMode="auto">
            <a:xfrm>
              <a:off x="5165" y="2066"/>
              <a:ext cx="864" cy="288"/>
            </a:xfrm>
            <a:prstGeom prst="roundRect">
              <a:avLst>
                <a:gd name="adj" fmla="val 16667"/>
              </a:avLst>
            </a:prstGeom>
            <a:solidFill>
              <a:srgbClr val="0000FF"/>
            </a:solidFill>
            <a:ln w="9525">
              <a:solidFill>
                <a:schemeClr val="tx1"/>
              </a:solidFill>
              <a:round/>
              <a:headEnd/>
              <a:tailEnd/>
            </a:ln>
          </p:spPr>
          <p:txBody>
            <a:bodyPr wrap="none" lIns="0" tIns="0" rIns="0" bIns="0" anchor="ct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dirty="0">
                  <a:solidFill>
                    <a:schemeClr val="tx1"/>
                  </a:solidFill>
                </a:rPr>
                <a:t>伦理学</a:t>
              </a:r>
            </a:p>
          </p:txBody>
        </p:sp>
      </p:grpSp>
      <p:sp>
        <p:nvSpPr>
          <p:cNvPr id="53288" name="Text Box 40"/>
          <p:cNvSpPr txBox="1">
            <a:spLocks noChangeArrowheads="1"/>
          </p:cNvSpPr>
          <p:nvPr/>
        </p:nvSpPr>
        <p:spPr bwMode="auto">
          <a:xfrm>
            <a:off x="0" y="5911850"/>
            <a:ext cx="9144000" cy="946150"/>
          </a:xfrm>
          <a:prstGeom prst="rect">
            <a:avLst/>
          </a:prstGeom>
          <a:solidFill>
            <a:srgbClr val="FF00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dirty="0">
                <a:solidFill>
                  <a:schemeClr val="tx1"/>
                </a:solidFill>
              </a:rPr>
              <a:t>整个哲学为田地</a:t>
            </a:r>
            <a:r>
              <a:rPr lang="en-US" altLang="zh-CN" sz="2800" dirty="0">
                <a:solidFill>
                  <a:schemeClr val="tx1"/>
                </a:solidFill>
              </a:rPr>
              <a:t>,</a:t>
            </a:r>
            <a:r>
              <a:rPr lang="zh-CN" altLang="en-US" sz="2800" dirty="0">
                <a:solidFill>
                  <a:schemeClr val="tx1"/>
                </a:solidFill>
              </a:rPr>
              <a:t>逻辑学是这块田地的围墙</a:t>
            </a:r>
            <a:r>
              <a:rPr lang="en-US" altLang="zh-CN" sz="2800" dirty="0">
                <a:solidFill>
                  <a:schemeClr val="tx1"/>
                </a:solidFill>
              </a:rPr>
              <a:t>;</a:t>
            </a:r>
            <a:r>
              <a:rPr lang="zh-CN" altLang="en-US" sz="2800" dirty="0">
                <a:solidFill>
                  <a:schemeClr val="tx1"/>
                </a:solidFill>
              </a:rPr>
              <a:t>物理学</a:t>
            </a:r>
            <a:r>
              <a:rPr lang="en-US" altLang="zh-CN" sz="2800" dirty="0">
                <a:solidFill>
                  <a:schemeClr val="tx1"/>
                </a:solidFill>
              </a:rPr>
              <a:t>,</a:t>
            </a:r>
            <a:r>
              <a:rPr lang="zh-CN" altLang="en-US" sz="2800" dirty="0">
                <a:solidFill>
                  <a:schemeClr val="tx1"/>
                </a:solidFill>
              </a:rPr>
              <a:t>也就是自然哲学</a:t>
            </a:r>
            <a:r>
              <a:rPr lang="en-US" altLang="zh-CN" sz="2800" dirty="0">
                <a:solidFill>
                  <a:schemeClr val="tx1"/>
                </a:solidFill>
              </a:rPr>
              <a:t>,</a:t>
            </a:r>
            <a:r>
              <a:rPr lang="zh-CN" altLang="en-US" sz="2800" dirty="0">
                <a:solidFill>
                  <a:schemeClr val="tx1"/>
                </a:solidFill>
              </a:rPr>
              <a:t>是田地的土壤</a:t>
            </a:r>
            <a:r>
              <a:rPr lang="en-US" altLang="zh-CN" sz="2800" dirty="0">
                <a:solidFill>
                  <a:schemeClr val="tx1"/>
                </a:solidFill>
              </a:rPr>
              <a:t>;</a:t>
            </a:r>
            <a:r>
              <a:rPr lang="zh-CN" altLang="en-US" sz="2800" dirty="0">
                <a:solidFill>
                  <a:schemeClr val="tx1"/>
                </a:solidFill>
              </a:rPr>
              <a:t>伦理学是田里长成的果实。</a:t>
            </a:r>
          </a:p>
        </p:txBody>
      </p:sp>
      <p:sp>
        <p:nvSpPr>
          <p:cNvPr id="77828" name="Text Box 41"/>
          <p:cNvSpPr txBox="1">
            <a:spLocks noChangeArrowheads="1"/>
          </p:cNvSpPr>
          <p:nvPr/>
        </p:nvSpPr>
        <p:spPr bwMode="auto">
          <a:xfrm>
            <a:off x="256000" y="1675472"/>
            <a:ext cx="20161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400" dirty="0">
                <a:solidFill>
                  <a:schemeClr val="tx1"/>
                </a:solidFill>
              </a:rPr>
              <a:t>亚里士多德</a:t>
            </a:r>
          </a:p>
        </p:txBody>
      </p:sp>
    </p:spTree>
    <p:extLst>
      <p:ext uri="{BB962C8B-B14F-4D97-AF65-F5344CB8AC3E}">
        <p14:creationId xmlns:p14="http://schemas.microsoft.com/office/powerpoint/2010/main" xmlns="" val="473852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88"/>
                                        </p:tgtEl>
                                        <p:attrNameLst>
                                          <p:attrName>style.visibility</p:attrName>
                                        </p:attrNameLst>
                                      </p:cBhvr>
                                      <p:to>
                                        <p:strVal val="visible"/>
                                      </p:to>
                                    </p:set>
                                    <p:anim calcmode="lin" valueType="num">
                                      <p:cBhvr additive="base">
                                        <p:cTn id="7" dur="3000" fill="hold"/>
                                        <p:tgtEl>
                                          <p:spTgt spid="53288"/>
                                        </p:tgtEl>
                                        <p:attrNameLst>
                                          <p:attrName>ppt_x</p:attrName>
                                        </p:attrNameLst>
                                      </p:cBhvr>
                                      <p:tavLst>
                                        <p:tav tm="0">
                                          <p:val>
                                            <p:strVal val="#ppt_x"/>
                                          </p:val>
                                        </p:tav>
                                        <p:tav tm="100000">
                                          <p:val>
                                            <p:strVal val="#ppt_x"/>
                                          </p:val>
                                        </p:tav>
                                      </p:tavLst>
                                    </p:anim>
                                    <p:anim calcmode="lin" valueType="num">
                                      <p:cBhvr additive="base">
                                        <p:cTn id="8" dur="3000" fill="hold"/>
                                        <p:tgtEl>
                                          <p:spTgt spid="53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8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4" descr="6400131_122845357000_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850" name="Rectangle 3"/>
          <p:cNvSpPr>
            <a:spLocks noGrp="1" noChangeArrowheads="1"/>
          </p:cNvSpPr>
          <p:nvPr>
            <p:ph type="body" idx="1"/>
          </p:nvPr>
        </p:nvSpPr>
        <p:spPr>
          <a:xfrm>
            <a:off x="250825" y="692150"/>
            <a:ext cx="7769225" cy="4113213"/>
          </a:xfrm>
          <a:noFill/>
        </p:spPr>
        <p:txBody>
          <a:bodyPr/>
          <a:lstStyle/>
          <a:p>
            <a:pPr eaLnBrk="1" hangingPunct="1"/>
            <a:r>
              <a:rPr lang="zh-CN" altLang="en-US"/>
              <a:t>笛卡尔</a:t>
            </a:r>
          </a:p>
        </p:txBody>
      </p:sp>
      <p:sp>
        <p:nvSpPr>
          <p:cNvPr id="134149" name="Text Box 5"/>
          <p:cNvSpPr txBox="1">
            <a:spLocks noChangeArrowheads="1"/>
          </p:cNvSpPr>
          <p:nvPr/>
        </p:nvSpPr>
        <p:spPr bwMode="auto">
          <a:xfrm>
            <a:off x="5867400" y="5949950"/>
            <a:ext cx="24495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400" b="0">
                <a:solidFill>
                  <a:schemeClr val="tx1"/>
                </a:solidFill>
              </a:rPr>
              <a:t>树根：形而上学</a:t>
            </a:r>
          </a:p>
        </p:txBody>
      </p:sp>
      <p:sp>
        <p:nvSpPr>
          <p:cNvPr id="134150" name="Text Box 6"/>
          <p:cNvSpPr txBox="1">
            <a:spLocks noChangeArrowheads="1"/>
          </p:cNvSpPr>
          <p:nvPr/>
        </p:nvSpPr>
        <p:spPr bwMode="auto">
          <a:xfrm>
            <a:off x="1692275" y="5084763"/>
            <a:ext cx="21605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400" b="0">
                <a:solidFill>
                  <a:schemeClr val="tx1"/>
                </a:solidFill>
              </a:rPr>
              <a:t>树干：物理学</a:t>
            </a:r>
          </a:p>
        </p:txBody>
      </p:sp>
      <p:sp>
        <p:nvSpPr>
          <p:cNvPr id="134151" name="Text Box 7"/>
          <p:cNvSpPr txBox="1">
            <a:spLocks noChangeArrowheads="1"/>
          </p:cNvSpPr>
          <p:nvPr/>
        </p:nvSpPr>
        <p:spPr bwMode="auto">
          <a:xfrm>
            <a:off x="5364163" y="4581525"/>
            <a:ext cx="23764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400" b="0">
                <a:solidFill>
                  <a:schemeClr val="tx1"/>
                </a:solidFill>
              </a:rPr>
              <a:t>树枝：伦理学等</a:t>
            </a:r>
          </a:p>
        </p:txBody>
      </p:sp>
      <p:pic>
        <p:nvPicPr>
          <p:cNvPr id="7" name="Picture 4" descr="6400131_122845357000_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32656"/>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4" descr="6400131_122845357000_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784" y="166328"/>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文本框 2"/>
          <p:cNvSpPr txBox="1"/>
          <p:nvPr/>
        </p:nvSpPr>
        <p:spPr>
          <a:xfrm>
            <a:off x="529234" y="4923740"/>
            <a:ext cx="4320480" cy="1815882"/>
          </a:xfrm>
          <a:prstGeom prst="rect">
            <a:avLst/>
          </a:prstGeom>
          <a:noFill/>
        </p:spPr>
        <p:txBody>
          <a:bodyPr wrap="square" rtlCol="0">
            <a:spAutoFit/>
          </a:bodyPr>
          <a:lstStyle/>
          <a:p>
            <a:r>
              <a:rPr lang="zh-CN" altLang="en-US" sz="2800" dirty="0">
                <a:solidFill>
                  <a:schemeClr val="bg2"/>
                </a:solidFill>
              </a:rPr>
              <a:t>树根是形而上学</a:t>
            </a:r>
            <a:r>
              <a:rPr lang="en-US" altLang="zh-CN" sz="2800" dirty="0" smtClean="0">
                <a:solidFill>
                  <a:schemeClr val="bg2"/>
                </a:solidFill>
              </a:rPr>
              <a:t>,</a:t>
            </a:r>
          </a:p>
          <a:p>
            <a:r>
              <a:rPr lang="zh-CN" altLang="en-US" sz="2800" dirty="0" smtClean="0">
                <a:solidFill>
                  <a:schemeClr val="bg2"/>
                </a:solidFill>
              </a:rPr>
              <a:t>树干</a:t>
            </a:r>
            <a:r>
              <a:rPr lang="zh-CN" altLang="en-US" sz="2800" dirty="0">
                <a:solidFill>
                  <a:schemeClr val="bg2"/>
                </a:solidFill>
              </a:rPr>
              <a:t>是物理学</a:t>
            </a:r>
            <a:r>
              <a:rPr lang="en-US" altLang="zh-CN" sz="2800" dirty="0" smtClean="0">
                <a:solidFill>
                  <a:schemeClr val="bg2"/>
                </a:solidFill>
              </a:rPr>
              <a:t>,</a:t>
            </a:r>
          </a:p>
          <a:p>
            <a:r>
              <a:rPr lang="zh-CN" altLang="en-US" sz="2800" dirty="0" smtClean="0">
                <a:solidFill>
                  <a:schemeClr val="bg2"/>
                </a:solidFill>
              </a:rPr>
              <a:t>树枝</a:t>
            </a:r>
            <a:r>
              <a:rPr lang="zh-CN" altLang="en-US" sz="2800" dirty="0">
                <a:solidFill>
                  <a:schemeClr val="bg2"/>
                </a:solidFill>
              </a:rPr>
              <a:t>是其他的科学</a:t>
            </a:r>
            <a:r>
              <a:rPr lang="en-US" altLang="zh-CN" sz="2800" dirty="0">
                <a:solidFill>
                  <a:schemeClr val="bg2"/>
                </a:solidFill>
              </a:rPr>
              <a:t>(</a:t>
            </a:r>
            <a:r>
              <a:rPr lang="zh-CN" altLang="en-US" sz="2800" dirty="0">
                <a:solidFill>
                  <a:schemeClr val="bg2"/>
                </a:solidFill>
              </a:rPr>
              <a:t>主要是医学</a:t>
            </a:r>
            <a:r>
              <a:rPr lang="en-US" altLang="zh-CN" sz="2800" dirty="0">
                <a:solidFill>
                  <a:schemeClr val="bg2"/>
                </a:solidFill>
              </a:rPr>
              <a:t>,</a:t>
            </a:r>
            <a:r>
              <a:rPr lang="zh-CN" altLang="en-US" sz="2800" dirty="0">
                <a:solidFill>
                  <a:schemeClr val="bg2"/>
                </a:solidFill>
              </a:rPr>
              <a:t>机械学和伦理学</a:t>
            </a:r>
            <a:r>
              <a:rPr lang="en-US" altLang="zh-CN" sz="2800" dirty="0">
                <a:solidFill>
                  <a:schemeClr val="bg2"/>
                </a:solidFill>
              </a:rPr>
              <a:t>)</a:t>
            </a:r>
            <a:endParaRPr kumimoji="1" lang="zh-CN" altLang="en-US" sz="2800" dirty="0">
              <a:solidFill>
                <a:schemeClr val="bg2"/>
              </a:solidFill>
            </a:endParaRPr>
          </a:p>
        </p:txBody>
      </p:sp>
    </p:spTree>
    <p:extLst>
      <p:ext uri="{BB962C8B-B14F-4D97-AF65-F5344CB8AC3E}">
        <p14:creationId xmlns:p14="http://schemas.microsoft.com/office/powerpoint/2010/main" xmlns="" val="1759908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 calcmode="lin" valueType="num">
                                      <p:cBhvr additive="base">
                                        <p:cTn id="7" dur="1000" fill="hold"/>
                                        <p:tgtEl>
                                          <p:spTgt spid="134149"/>
                                        </p:tgtEl>
                                        <p:attrNameLst>
                                          <p:attrName>ppt_x</p:attrName>
                                        </p:attrNameLst>
                                      </p:cBhvr>
                                      <p:tavLst>
                                        <p:tav tm="0">
                                          <p:val>
                                            <p:strVal val="#ppt_x"/>
                                          </p:val>
                                        </p:tav>
                                        <p:tav tm="100000">
                                          <p:val>
                                            <p:strVal val="#ppt_x"/>
                                          </p:val>
                                        </p:tav>
                                      </p:tavLst>
                                    </p:anim>
                                    <p:anim calcmode="lin" valueType="num">
                                      <p:cBhvr additive="base">
                                        <p:cTn id="8" dur="1000" fill="hold"/>
                                        <p:tgtEl>
                                          <p:spTgt spid="1341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50"/>
                                        </p:tgtEl>
                                        <p:attrNameLst>
                                          <p:attrName>style.visibility</p:attrName>
                                        </p:attrNameLst>
                                      </p:cBhvr>
                                      <p:to>
                                        <p:strVal val="visible"/>
                                      </p:to>
                                    </p:set>
                                    <p:anim calcmode="lin" valueType="num">
                                      <p:cBhvr additive="base">
                                        <p:cTn id="13" dur="2000" fill="hold"/>
                                        <p:tgtEl>
                                          <p:spTgt spid="134150"/>
                                        </p:tgtEl>
                                        <p:attrNameLst>
                                          <p:attrName>ppt_x</p:attrName>
                                        </p:attrNameLst>
                                      </p:cBhvr>
                                      <p:tavLst>
                                        <p:tav tm="0">
                                          <p:val>
                                            <p:strVal val="0-#ppt_w/2"/>
                                          </p:val>
                                        </p:tav>
                                        <p:tav tm="100000">
                                          <p:val>
                                            <p:strVal val="#ppt_x"/>
                                          </p:val>
                                        </p:tav>
                                      </p:tavLst>
                                    </p:anim>
                                    <p:anim calcmode="lin" valueType="num">
                                      <p:cBhvr additive="base">
                                        <p:cTn id="14" dur="2000" fill="hold"/>
                                        <p:tgtEl>
                                          <p:spTgt spid="1341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4151"/>
                                        </p:tgtEl>
                                        <p:attrNameLst>
                                          <p:attrName>style.visibility</p:attrName>
                                        </p:attrNameLst>
                                      </p:cBhvr>
                                      <p:to>
                                        <p:strVal val="visible"/>
                                      </p:to>
                                    </p:set>
                                    <p:anim calcmode="lin" valueType="num">
                                      <p:cBhvr additive="base">
                                        <p:cTn id="19" dur="5000" fill="hold"/>
                                        <p:tgtEl>
                                          <p:spTgt spid="134151"/>
                                        </p:tgtEl>
                                        <p:attrNameLst>
                                          <p:attrName>ppt_x</p:attrName>
                                        </p:attrNameLst>
                                      </p:cBhvr>
                                      <p:tavLst>
                                        <p:tav tm="0">
                                          <p:val>
                                            <p:strVal val="1+#ppt_w/2"/>
                                          </p:val>
                                        </p:tav>
                                        <p:tav tm="100000">
                                          <p:val>
                                            <p:strVal val="#ppt_x"/>
                                          </p:val>
                                        </p:tav>
                                      </p:tavLst>
                                    </p:anim>
                                    <p:anim calcmode="lin" valueType="num">
                                      <p:cBhvr additive="base">
                                        <p:cTn id="20" dur="5000" fill="hold"/>
                                        <p:tgtEl>
                                          <p:spTgt spid="134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p:bldP spid="134150" grpId="0"/>
      <p:bldP spid="1341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endParaRPr lang="zh-CN" altLang="en-US"/>
          </a:p>
        </p:txBody>
      </p:sp>
      <p:sp>
        <p:nvSpPr>
          <p:cNvPr id="79874" name="Rectangle 3"/>
          <p:cNvSpPr>
            <a:spLocks noGrp="1" noChangeArrowheads="1"/>
          </p:cNvSpPr>
          <p:nvPr>
            <p:ph type="body" idx="1"/>
          </p:nvPr>
        </p:nvSpPr>
        <p:spPr>
          <a:noFill/>
        </p:spPr>
        <p:txBody>
          <a:bodyPr/>
          <a:lstStyle/>
          <a:p>
            <a:pPr eaLnBrk="1" hangingPunct="1"/>
            <a:r>
              <a:rPr lang="zh-CN" altLang="en-US">
                <a:ea typeface="楷体" charset="-122"/>
              </a:rPr>
              <a:t>形而上学犹如一个原先儿孙满堂、在家享有无上权威和荣耀的贵妇人，如今却被遗弃，成为一个流离失所的可怜老妪</a:t>
            </a:r>
            <a:r>
              <a:rPr lang="zh-CN" altLang="en-US"/>
              <a:t>。</a:t>
            </a:r>
          </a:p>
          <a:p>
            <a:pPr eaLnBrk="1" hangingPunct="1"/>
            <a:r>
              <a:rPr lang="zh-CN" altLang="en-US"/>
              <a:t>                                          </a:t>
            </a:r>
            <a:r>
              <a:rPr lang="en-US" altLang="zh-CN"/>
              <a:t>  ——</a:t>
            </a:r>
            <a:r>
              <a:rPr lang="zh-CN" altLang="en-US"/>
              <a:t>康德</a:t>
            </a:r>
          </a:p>
        </p:txBody>
      </p:sp>
    </p:spTree>
    <p:extLst>
      <p:ext uri="{BB962C8B-B14F-4D97-AF65-F5344CB8AC3E}">
        <p14:creationId xmlns:p14="http://schemas.microsoft.com/office/powerpoint/2010/main" xmlns="" val="986769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44000" cy="846931"/>
          </a:xfrm>
        </p:spPr>
        <p:txBody>
          <a:bodyPr/>
          <a:lstStyle/>
          <a:p>
            <a:r>
              <a:rPr lang="zh-CN" altLang="en-US" b="1" dirty="0" smtClean="0">
                <a:solidFill>
                  <a:srgbClr val="FFFF00"/>
                </a:solidFill>
                <a:latin typeface="幼圆" pitchFamily="49" charset="-122"/>
                <a:ea typeface="幼圆" pitchFamily="49" charset="-122"/>
              </a:rPr>
              <a:t>“科学”与“哲学”的区别</a:t>
            </a:r>
            <a:endParaRPr lang="zh-CN" altLang="en-US" b="1" dirty="0">
              <a:solidFill>
                <a:srgbClr val="FFFF00"/>
              </a:solidFill>
              <a:latin typeface="幼圆" pitchFamily="49" charset="-122"/>
              <a:ea typeface="幼圆" pitchFamily="49" charset="-122"/>
            </a:endParaRPr>
          </a:p>
        </p:txBody>
      </p:sp>
      <p:sp>
        <p:nvSpPr>
          <p:cNvPr id="4" name="TextBox 3"/>
          <p:cNvSpPr txBox="1"/>
          <p:nvPr/>
        </p:nvSpPr>
        <p:spPr>
          <a:xfrm>
            <a:off x="0" y="1988840"/>
            <a:ext cx="9144000" cy="1281889"/>
          </a:xfrm>
          <a:prstGeom prst="rect">
            <a:avLst/>
          </a:prstGeom>
          <a:solidFill>
            <a:srgbClr val="080808"/>
          </a:solidFill>
        </p:spPr>
        <p:txBody>
          <a:bodyPr wrap="square" rtlCol="0">
            <a:spAutoFit/>
          </a:bodyPr>
          <a:lstStyle/>
          <a:p>
            <a:pPr marL="285750" indent="-285750">
              <a:lnSpc>
                <a:spcPct val="130000"/>
              </a:lnSpc>
              <a:spcBef>
                <a:spcPct val="20000"/>
              </a:spcBef>
              <a:buClr>
                <a:srgbClr val="72C676"/>
              </a:buClr>
              <a:buSzPct val="80000"/>
              <a:buFont typeface="Wingdings" pitchFamily="2" charset="2"/>
              <a:buChar char="l"/>
            </a:pPr>
            <a:r>
              <a:rPr lang="zh-CN" altLang="en-US" sz="3200" kern="0" dirty="0" smtClean="0">
                <a:solidFill>
                  <a:srgbClr val="FFFFFF"/>
                </a:solidFill>
                <a:effectLst>
                  <a:outerShdw blurRad="38100" dist="38100" dir="2700000" algn="tl">
                    <a:srgbClr val="000000"/>
                  </a:outerShdw>
                </a:effectLst>
                <a:latin typeface="楷体" pitchFamily="49" charset="-122"/>
                <a:ea typeface="楷体" pitchFamily="49" charset="-122"/>
              </a:rPr>
              <a:t>科学，在“世界</a:t>
            </a:r>
            <a:r>
              <a:rPr lang="zh-CN" altLang="en-US" sz="3200" kern="0" dirty="0" smtClean="0">
                <a:solidFill>
                  <a:srgbClr val="FFFF00"/>
                </a:solidFill>
                <a:effectLst>
                  <a:outerShdw blurRad="38100" dist="38100" dir="2700000" algn="tl">
                    <a:srgbClr val="000000"/>
                  </a:outerShdw>
                </a:effectLst>
                <a:latin typeface="楷体" pitchFamily="49" charset="-122"/>
                <a:ea typeface="楷体" pitchFamily="49" charset="-122"/>
              </a:rPr>
              <a:t>之外</a:t>
            </a:r>
            <a:r>
              <a:rPr lang="zh-CN" altLang="en-US" sz="3200" kern="0" dirty="0" smtClean="0">
                <a:solidFill>
                  <a:srgbClr val="FFFFFF"/>
                </a:solidFill>
                <a:effectLst>
                  <a:outerShdw blurRad="38100" dist="38100" dir="2700000" algn="tl">
                    <a:srgbClr val="000000"/>
                  </a:outerShdw>
                </a:effectLst>
                <a:latin typeface="楷体" pitchFamily="49" charset="-122"/>
                <a:ea typeface="楷体" pitchFamily="49" charset="-122"/>
              </a:rPr>
              <a:t>”，“</a:t>
            </a:r>
            <a:r>
              <a:rPr lang="zh-CN" altLang="en-US" sz="3200" kern="0" dirty="0" smtClean="0">
                <a:solidFill>
                  <a:srgbClr val="FFFF00"/>
                </a:solidFill>
                <a:effectLst>
                  <a:outerShdw blurRad="38100" dist="38100" dir="2700000" algn="tl">
                    <a:srgbClr val="000000"/>
                  </a:outerShdw>
                </a:effectLst>
                <a:latin typeface="楷体" pitchFamily="49" charset="-122"/>
                <a:ea typeface="楷体" pitchFamily="49" charset="-122"/>
              </a:rPr>
              <a:t>建构</a:t>
            </a:r>
            <a:r>
              <a:rPr lang="zh-CN" altLang="en-US" sz="3200" kern="0" dirty="0" smtClean="0">
                <a:solidFill>
                  <a:srgbClr val="FFFFFF"/>
                </a:solidFill>
                <a:effectLst>
                  <a:outerShdw blurRad="38100" dist="38100" dir="2700000" algn="tl">
                    <a:srgbClr val="000000"/>
                  </a:outerShdw>
                </a:effectLst>
                <a:latin typeface="楷体" pitchFamily="49" charset="-122"/>
                <a:ea typeface="楷体" pitchFamily="49" charset="-122"/>
              </a:rPr>
              <a:t>”关于“</a:t>
            </a:r>
            <a:r>
              <a:rPr lang="zh-CN" altLang="en-US" sz="3200" kern="0" dirty="0" smtClean="0">
                <a:solidFill>
                  <a:srgbClr val="FFFF00"/>
                </a:solidFill>
                <a:effectLst>
                  <a:outerShdw blurRad="38100" dist="38100" dir="2700000" algn="tl">
                    <a:srgbClr val="000000"/>
                  </a:outerShdw>
                </a:effectLst>
                <a:latin typeface="楷体" pitchFamily="49" charset="-122"/>
                <a:ea typeface="楷体" pitchFamily="49" charset="-122"/>
              </a:rPr>
              <a:t>世界本身</a:t>
            </a:r>
            <a:r>
              <a:rPr lang="zh-CN" altLang="en-US" sz="3200" kern="0" dirty="0" smtClean="0">
                <a:solidFill>
                  <a:srgbClr val="FFFFFF"/>
                </a:solidFill>
                <a:effectLst>
                  <a:outerShdw blurRad="38100" dist="38100" dir="2700000" algn="tl">
                    <a:srgbClr val="000000"/>
                  </a:outerShdw>
                </a:effectLst>
                <a:latin typeface="楷体" pitchFamily="49" charset="-122"/>
                <a:ea typeface="楷体" pitchFamily="49" charset="-122"/>
              </a:rPr>
              <a:t>”的思想。，力求“</a:t>
            </a:r>
            <a:r>
              <a:rPr lang="zh-CN" altLang="en-US" sz="3200" kern="0" dirty="0" smtClean="0">
                <a:solidFill>
                  <a:srgbClr val="FFFF00"/>
                </a:solidFill>
                <a:effectLst>
                  <a:outerShdw blurRad="38100" dist="38100" dir="2700000" algn="tl">
                    <a:srgbClr val="000000"/>
                  </a:outerShdw>
                </a:effectLst>
                <a:latin typeface="楷体" pitchFamily="49" charset="-122"/>
                <a:ea typeface="楷体" pitchFamily="49" charset="-122"/>
              </a:rPr>
              <a:t>与人无关</a:t>
            </a:r>
            <a:r>
              <a:rPr lang="zh-CN" altLang="en-US" sz="3200" kern="0" dirty="0" smtClean="0">
                <a:solidFill>
                  <a:srgbClr val="FFFFFF"/>
                </a:solidFill>
                <a:effectLst>
                  <a:outerShdw blurRad="38100" dist="38100" dir="2700000" algn="tl">
                    <a:srgbClr val="000000"/>
                  </a:outerShdw>
                </a:effectLst>
                <a:latin typeface="楷体" pitchFamily="49" charset="-122"/>
                <a:ea typeface="楷体" pitchFamily="49" charset="-122"/>
              </a:rPr>
              <a:t>”。</a:t>
            </a:r>
            <a:endParaRPr lang="en-US" altLang="zh-CN" sz="3200" kern="0" dirty="0" smtClean="0">
              <a:solidFill>
                <a:srgbClr val="FFFFFF"/>
              </a:solidFill>
              <a:effectLst>
                <a:outerShdw blurRad="38100" dist="38100" dir="2700000" algn="tl">
                  <a:srgbClr val="000000"/>
                </a:outerShdw>
              </a:effectLst>
              <a:latin typeface="楷体" pitchFamily="49" charset="-122"/>
              <a:ea typeface="楷体" pitchFamily="49" charset="-122"/>
            </a:endParaRPr>
          </a:p>
        </p:txBody>
      </p:sp>
      <p:sp>
        <p:nvSpPr>
          <p:cNvPr id="5" name="矩形 4"/>
          <p:cNvSpPr/>
          <p:nvPr/>
        </p:nvSpPr>
        <p:spPr>
          <a:xfrm>
            <a:off x="0" y="3789040"/>
            <a:ext cx="9144000" cy="1281889"/>
          </a:xfrm>
          <a:prstGeom prst="rect">
            <a:avLst/>
          </a:prstGeom>
          <a:solidFill>
            <a:srgbClr val="080808"/>
          </a:solidFill>
        </p:spPr>
        <p:txBody>
          <a:bodyPr wrap="square">
            <a:spAutoFit/>
          </a:bodyPr>
          <a:lstStyle/>
          <a:p>
            <a:pPr marL="285750" lvl="0" indent="-285750">
              <a:lnSpc>
                <a:spcPct val="130000"/>
              </a:lnSpc>
              <a:spcBef>
                <a:spcPct val="20000"/>
              </a:spcBef>
              <a:buClr>
                <a:srgbClr val="72C676"/>
              </a:buClr>
              <a:buSzPct val="80000"/>
              <a:buFont typeface="Wingdings" pitchFamily="2" charset="2"/>
              <a:buChar char="l"/>
            </a:pPr>
            <a:r>
              <a:rPr lang="zh-CN" altLang="en-US" sz="3200" kern="0" dirty="0" smtClean="0">
                <a:solidFill>
                  <a:srgbClr val="FFFFFF"/>
                </a:solidFill>
                <a:effectLst>
                  <a:outerShdw blurRad="38100" dist="38100" dir="2700000" algn="tl">
                    <a:srgbClr val="000000"/>
                  </a:outerShdw>
                </a:effectLst>
                <a:latin typeface="楷体" pitchFamily="49" charset="-122"/>
                <a:ea typeface="楷体" pitchFamily="49" charset="-122"/>
              </a:rPr>
              <a:t>哲学，在“世界</a:t>
            </a:r>
            <a:r>
              <a:rPr lang="zh-CN" altLang="en-US" sz="3200" kern="0" dirty="0" smtClean="0">
                <a:solidFill>
                  <a:srgbClr val="FFFF00"/>
                </a:solidFill>
                <a:effectLst>
                  <a:outerShdw blurRad="38100" dist="38100" dir="2700000" algn="tl">
                    <a:srgbClr val="000000"/>
                  </a:outerShdw>
                </a:effectLst>
                <a:latin typeface="楷体" pitchFamily="49" charset="-122"/>
                <a:ea typeface="楷体" pitchFamily="49" charset="-122"/>
              </a:rPr>
              <a:t>之中</a:t>
            </a:r>
            <a:r>
              <a:rPr lang="zh-CN" altLang="en-US" sz="3200" kern="0" dirty="0" smtClean="0">
                <a:solidFill>
                  <a:srgbClr val="FFFFFF"/>
                </a:solidFill>
                <a:effectLst>
                  <a:outerShdw blurRad="38100" dist="38100" dir="2700000" algn="tl">
                    <a:srgbClr val="000000"/>
                  </a:outerShdw>
                </a:effectLst>
                <a:latin typeface="楷体" pitchFamily="49" charset="-122"/>
                <a:ea typeface="楷体" pitchFamily="49" charset="-122"/>
              </a:rPr>
              <a:t>”，“</a:t>
            </a:r>
            <a:r>
              <a:rPr lang="zh-CN" altLang="en-US" sz="3200" kern="0" dirty="0" smtClean="0">
                <a:solidFill>
                  <a:srgbClr val="FFFF00"/>
                </a:solidFill>
                <a:effectLst>
                  <a:outerShdw blurRad="38100" dist="38100" dir="2700000" algn="tl">
                    <a:srgbClr val="000000"/>
                  </a:outerShdw>
                </a:effectLst>
                <a:latin typeface="楷体" pitchFamily="49" charset="-122"/>
                <a:ea typeface="楷体" pitchFamily="49" charset="-122"/>
              </a:rPr>
              <a:t>反思</a:t>
            </a:r>
            <a:r>
              <a:rPr lang="zh-CN" altLang="en-US" sz="3200" kern="0" dirty="0" smtClean="0">
                <a:solidFill>
                  <a:srgbClr val="FFFFFF"/>
                </a:solidFill>
                <a:effectLst>
                  <a:outerShdw blurRad="38100" dist="38100" dir="2700000" algn="tl">
                    <a:srgbClr val="000000"/>
                  </a:outerShdw>
                </a:effectLst>
                <a:latin typeface="楷体" pitchFamily="49" charset="-122"/>
                <a:ea typeface="楷体" pitchFamily="49" charset="-122"/>
              </a:rPr>
              <a:t>”“人与世界</a:t>
            </a:r>
            <a:r>
              <a:rPr lang="zh-CN" altLang="en-US" sz="3200" kern="0" dirty="0" smtClean="0">
                <a:solidFill>
                  <a:srgbClr val="FFFF00"/>
                </a:solidFill>
                <a:effectLst>
                  <a:outerShdw blurRad="38100" dist="38100" dir="2700000" algn="tl">
                    <a:srgbClr val="000000"/>
                  </a:outerShdw>
                </a:effectLst>
                <a:latin typeface="楷体" pitchFamily="49" charset="-122"/>
                <a:ea typeface="楷体" pitchFamily="49" charset="-122"/>
              </a:rPr>
              <a:t>的关系</a:t>
            </a:r>
            <a:r>
              <a:rPr lang="zh-CN" altLang="en-US" sz="3200" kern="0" dirty="0" smtClean="0">
                <a:solidFill>
                  <a:srgbClr val="FFFFFF"/>
                </a:solidFill>
                <a:effectLst>
                  <a:outerShdw blurRad="38100" dist="38100" dir="2700000" algn="tl">
                    <a:srgbClr val="000000"/>
                  </a:outerShdw>
                </a:effectLst>
                <a:latin typeface="楷体" pitchFamily="49" charset="-122"/>
                <a:ea typeface="楷体" pitchFamily="49" charset="-122"/>
              </a:rPr>
              <a:t>”。“人生观”与“世界观”的统一。</a:t>
            </a:r>
            <a:endParaRPr lang="en-US" altLang="zh-CN" sz="3200" kern="0" dirty="0" smtClean="0">
              <a:solidFill>
                <a:srgbClr val="FFFFFF"/>
              </a:solidFill>
              <a:effectLst>
                <a:outerShdw blurRad="38100" dist="38100" dir="2700000" algn="tl">
                  <a:srgbClr val="000000"/>
                </a:outerShdw>
              </a:effectLst>
              <a:latin typeface="楷体" pitchFamily="49" charset="-122"/>
              <a:ea typeface="楷体" pitchFamily="49" charset="-122"/>
            </a:endParaRPr>
          </a:p>
        </p:txBody>
      </p:sp>
      <p:sp>
        <p:nvSpPr>
          <p:cNvPr id="3" name="文本框 2"/>
          <p:cNvSpPr txBox="1"/>
          <p:nvPr/>
        </p:nvSpPr>
        <p:spPr>
          <a:xfrm>
            <a:off x="539552" y="1196752"/>
            <a:ext cx="2808312" cy="523220"/>
          </a:xfrm>
          <a:prstGeom prst="rect">
            <a:avLst/>
          </a:prstGeom>
          <a:noFill/>
        </p:spPr>
        <p:txBody>
          <a:bodyPr wrap="square" rtlCol="0">
            <a:spAutoFit/>
          </a:bodyPr>
          <a:lstStyle/>
          <a:p>
            <a:r>
              <a:rPr kumimoji="1" lang="zh-CN" altLang="en-US" sz="2800" dirty="0" smtClean="0"/>
              <a:t>（</a:t>
            </a:r>
            <a:r>
              <a:rPr kumimoji="1" lang="en-US" altLang="zh-CN" sz="2800" dirty="0" smtClean="0"/>
              <a:t>1</a:t>
            </a:r>
            <a:r>
              <a:rPr kumimoji="1" lang="zh-CN" altLang="en-US" sz="2800" dirty="0" smtClean="0"/>
              <a:t>）对象</a:t>
            </a:r>
            <a:endParaRPr kumimoji="1" lang="zh-CN" altLang="en-US" sz="2800" dirty="0"/>
          </a:p>
        </p:txBody>
      </p:sp>
    </p:spTree>
    <p:extLst>
      <p:ext uri="{BB962C8B-B14F-4D97-AF65-F5344CB8AC3E}">
        <p14:creationId xmlns:p14="http://schemas.microsoft.com/office/powerpoint/2010/main" xmlns="" val="9412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3"/>
          <p:cNvSpPr>
            <a:spLocks noGrp="1" noChangeArrowheads="1"/>
          </p:cNvSpPr>
          <p:nvPr>
            <p:ph type="body" idx="1"/>
          </p:nvPr>
        </p:nvSpPr>
        <p:spPr>
          <a:xfrm>
            <a:off x="468313" y="620713"/>
            <a:ext cx="8496300" cy="5472112"/>
          </a:xfrm>
        </p:spPr>
        <p:txBody>
          <a:bodyPr/>
          <a:lstStyle/>
          <a:p>
            <a:pPr eaLnBrk="1" hangingPunct="1">
              <a:buFontTx/>
              <a:buNone/>
            </a:pPr>
            <a:r>
              <a:rPr kumimoji="0" lang="zh-CN" altLang="en-US" sz="4000" dirty="0">
                <a:solidFill>
                  <a:schemeClr val="tx1"/>
                </a:solidFill>
              </a:rPr>
              <a:t>（</a:t>
            </a:r>
            <a:r>
              <a:rPr kumimoji="0" lang="en-US" altLang="zh-CN" sz="4000" dirty="0">
                <a:solidFill>
                  <a:schemeClr val="tx1"/>
                </a:solidFill>
              </a:rPr>
              <a:t>2</a:t>
            </a:r>
            <a:r>
              <a:rPr kumimoji="0" lang="zh-CN" altLang="en-US" sz="4000" dirty="0">
                <a:solidFill>
                  <a:schemeClr val="tx1"/>
                </a:solidFill>
              </a:rPr>
              <a:t>）思维方式的区别</a:t>
            </a:r>
            <a:endParaRPr kumimoji="0" lang="en-US" altLang="zh-CN" sz="4000" dirty="0">
              <a:solidFill>
                <a:schemeClr val="tx1"/>
              </a:solidFill>
            </a:endParaRPr>
          </a:p>
          <a:p>
            <a:pPr eaLnBrk="1" hangingPunct="1">
              <a:buFontTx/>
              <a:buNone/>
            </a:pPr>
            <a:r>
              <a:rPr kumimoji="0" lang="en-US" altLang="zh-CN" dirty="0">
                <a:solidFill>
                  <a:schemeClr val="tx1"/>
                </a:solidFill>
              </a:rPr>
              <a:t> </a:t>
            </a:r>
          </a:p>
          <a:p>
            <a:pPr eaLnBrk="1" hangingPunct="1">
              <a:buFontTx/>
              <a:buNone/>
            </a:pPr>
            <a:r>
              <a:rPr kumimoji="0" lang="zh-CN" altLang="en-US" sz="3600" dirty="0"/>
              <a:t>哲学的普遍性特点</a:t>
            </a:r>
            <a:endParaRPr kumimoji="0" lang="en-US" altLang="zh-CN" sz="3600" dirty="0"/>
          </a:p>
          <a:p>
            <a:pPr eaLnBrk="1" hangingPunct="1">
              <a:buFontTx/>
              <a:buNone/>
            </a:pPr>
            <a:r>
              <a:rPr kumimoji="0" lang="zh-CN" altLang="en-US" dirty="0">
                <a:solidFill>
                  <a:schemeClr val="tx1"/>
                </a:solidFill>
                <a:latin typeface="楷体" charset="-122"/>
                <a:ea typeface="楷体" charset="-122"/>
              </a:rPr>
              <a:t>“当有人提出一个普遍性问题时，哲学就产生了</a:t>
            </a:r>
            <a:r>
              <a:rPr kumimoji="0" lang="en-US" altLang="zh-CN" dirty="0">
                <a:solidFill>
                  <a:schemeClr val="tx1"/>
                </a:solidFill>
                <a:latin typeface="楷体" charset="-122"/>
                <a:ea typeface="楷体" charset="-122"/>
              </a:rPr>
              <a:t> </a:t>
            </a:r>
            <a:r>
              <a:rPr kumimoji="0" lang="zh-CN" altLang="en-US" dirty="0">
                <a:solidFill>
                  <a:schemeClr val="tx1"/>
                </a:solidFill>
                <a:latin typeface="楷体" charset="-122"/>
                <a:ea typeface="楷体" charset="-122"/>
              </a:rPr>
              <a:t>”。（</a:t>
            </a:r>
            <a:r>
              <a:rPr kumimoji="0" lang="zh-CN" altLang="en-US" dirty="0">
                <a:solidFill>
                  <a:schemeClr val="tx1"/>
                </a:solidFill>
                <a:latin typeface="楷体_GB2312" charset="0"/>
                <a:ea typeface="楷体_GB2312" charset="0"/>
              </a:rPr>
              <a:t>罗素）</a:t>
            </a:r>
            <a:endParaRPr kumimoji="0" lang="en-US" altLang="zh-CN" dirty="0">
              <a:solidFill>
                <a:schemeClr val="tx1"/>
              </a:solidFill>
            </a:endParaRPr>
          </a:p>
          <a:p>
            <a:pPr eaLnBrk="1" hangingPunct="1">
              <a:buFontTx/>
              <a:buNone/>
            </a:pPr>
            <a:r>
              <a:rPr kumimoji="0" lang="en-US" altLang="zh-CN" dirty="0">
                <a:solidFill>
                  <a:schemeClr val="tx1"/>
                </a:solidFill>
              </a:rPr>
              <a:t>   </a:t>
            </a:r>
            <a:r>
              <a:rPr kumimoji="0" lang="zh-CN" altLang="en-US" dirty="0">
                <a:solidFill>
                  <a:schemeClr val="tx1"/>
                </a:solidFill>
              </a:rPr>
              <a:t>例如：白马非马</a:t>
            </a:r>
          </a:p>
          <a:p>
            <a:pPr eaLnBrk="1" hangingPunct="1">
              <a:buFontTx/>
              <a:buNone/>
            </a:pPr>
            <a:endParaRPr kumimoji="0" lang="en-US" altLang="zh-CN" dirty="0">
              <a:solidFill>
                <a:schemeClr val="tx1"/>
              </a:solidFill>
            </a:endParaRPr>
          </a:p>
          <a:p>
            <a:pPr eaLnBrk="1" hangingPunct="1">
              <a:buFontTx/>
              <a:buNone/>
            </a:pPr>
            <a:endParaRPr kumimoji="0" lang="en-US" altLang="zh-CN" dirty="0">
              <a:solidFill>
                <a:schemeClr val="tx1"/>
              </a:solidFill>
              <a:ea typeface="楷体_GB2312" charset="0"/>
            </a:endParaRPr>
          </a:p>
          <a:p>
            <a:pPr eaLnBrk="1" hangingPunct="1"/>
            <a:endParaRPr lang="zh-CN" altLang="en-US" dirty="0"/>
          </a:p>
        </p:txBody>
      </p:sp>
    </p:spTree>
    <p:extLst>
      <p:ext uri="{BB962C8B-B14F-4D97-AF65-F5344CB8AC3E}">
        <p14:creationId xmlns:p14="http://schemas.microsoft.com/office/powerpoint/2010/main" xmlns="" val="206839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899592" y="1052736"/>
            <a:ext cx="7769225" cy="4473575"/>
          </a:xfrm>
          <a:noFill/>
        </p:spPr>
        <p:txBody>
          <a:bodyPr/>
          <a:lstStyle/>
          <a:p>
            <a:pPr eaLnBrk="1" hangingPunct="1">
              <a:buFontTx/>
              <a:buNone/>
            </a:pPr>
            <a:r>
              <a:rPr kumimoji="0" lang="zh-CN" altLang="en-US" dirty="0"/>
              <a:t>第一，“马者，所以命行也；白者，所以命色也；命色者，非命行也，故曰：白马非马。”</a:t>
            </a:r>
          </a:p>
          <a:p>
            <a:pPr eaLnBrk="1" hangingPunct="1">
              <a:buFontTx/>
              <a:buNone/>
            </a:pPr>
            <a:r>
              <a:rPr kumimoji="0" lang="zh-CN" altLang="en-US" dirty="0"/>
              <a:t>第二，“求马，黄黑马皆可致，求白马，黄黑马不可致。</a:t>
            </a:r>
            <a:r>
              <a:rPr kumimoji="0" lang="en-US" altLang="zh-CN" dirty="0"/>
              <a:t>···</a:t>
            </a:r>
            <a:r>
              <a:rPr kumimoji="0" lang="zh-CN" altLang="en-US" dirty="0"/>
              <a:t>故黄黑马一也，而可以应有马，而不可以应有白马，是白马之非马神矣。”</a:t>
            </a:r>
          </a:p>
          <a:p>
            <a:pPr eaLnBrk="1" hangingPunct="1">
              <a:buFontTx/>
              <a:buNone/>
            </a:pPr>
            <a:r>
              <a:rPr kumimoji="0" lang="zh-CN" altLang="en-US" dirty="0"/>
              <a:t>小视屏：毕加索与公牛</a:t>
            </a:r>
          </a:p>
          <a:p>
            <a:pPr eaLnBrk="1" hangingPunct="1"/>
            <a:endParaRPr lang="zh-CN" altLang="en-US" dirty="0"/>
          </a:p>
        </p:txBody>
      </p:sp>
    </p:spTree>
    <p:extLst>
      <p:ext uri="{BB962C8B-B14F-4D97-AF65-F5344CB8AC3E}">
        <p14:creationId xmlns:p14="http://schemas.microsoft.com/office/powerpoint/2010/main" xmlns="" val="176058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76260"/>
          </a:xfrm>
        </p:spPr>
        <p:txBody>
          <a:bodyPr/>
          <a:lstStyle/>
          <a:p>
            <a:pPr algn="ctr"/>
            <a:r>
              <a:rPr lang="zh-CN" altLang="en-US" sz="4000" b="1" dirty="0" smtClean="0">
                <a:solidFill>
                  <a:schemeClr val="tx1">
                    <a:lumMod val="95000"/>
                  </a:schemeClr>
                </a:solidFill>
              </a:rPr>
              <a:t>复习：世界观与哲学</a:t>
            </a:r>
            <a:endParaRPr lang="zh-CN" altLang="en-US" sz="4000" b="1" dirty="0">
              <a:solidFill>
                <a:schemeClr val="tx1">
                  <a:lumMod val="95000"/>
                </a:schemeClr>
              </a:solidFill>
            </a:endParaRPr>
          </a:p>
        </p:txBody>
      </p:sp>
      <p:sp>
        <p:nvSpPr>
          <p:cNvPr id="3" name="内容占位符 2"/>
          <p:cNvSpPr>
            <a:spLocks noGrp="1"/>
          </p:cNvSpPr>
          <p:nvPr>
            <p:ph idx="1"/>
          </p:nvPr>
        </p:nvSpPr>
        <p:spPr>
          <a:xfrm>
            <a:off x="1835696" y="1124744"/>
            <a:ext cx="5688632" cy="6093296"/>
          </a:xfrm>
        </p:spPr>
        <p:txBody>
          <a:bodyPr/>
          <a:lstStyle/>
          <a:p>
            <a:r>
              <a:rPr lang="zh-CN" altLang="en-US" dirty="0" smtClean="0">
                <a:hlinkClick r:id="" action="ppaction://hlinkshowjump?jump=nextslide"/>
              </a:rPr>
              <a:t>世界观与观世界</a:t>
            </a:r>
            <a:endParaRPr lang="en-US" altLang="zh-CN" dirty="0" smtClean="0"/>
          </a:p>
          <a:p>
            <a:r>
              <a:rPr lang="zh-CN" altLang="en-US" dirty="0" smtClean="0"/>
              <a:t>哲学与世界观</a:t>
            </a:r>
            <a:endParaRPr lang="en-US" altLang="zh-CN" dirty="0" smtClean="0"/>
          </a:p>
          <a:p>
            <a:r>
              <a:rPr lang="zh-CN" altLang="en-US" dirty="0" smtClean="0"/>
              <a:t>哲学与人生</a:t>
            </a:r>
            <a:endParaRPr lang="en-US" altLang="zh-CN" dirty="0" smtClean="0"/>
          </a:p>
          <a:p>
            <a:r>
              <a:rPr lang="zh-CN" altLang="en-US" dirty="0" smtClean="0"/>
              <a:t>人是什么到人是谁</a:t>
            </a:r>
            <a:endParaRPr lang="en-US" altLang="zh-CN" dirty="0" smtClean="0"/>
          </a:p>
          <a:p>
            <a:r>
              <a:rPr lang="zh-CN" altLang="en-US" dirty="0" smtClean="0"/>
              <a:t>马克思把握人的三个规定</a:t>
            </a:r>
            <a:endParaRPr lang="en-US" altLang="zh-CN" dirty="0" smtClean="0"/>
          </a:p>
          <a:p>
            <a:r>
              <a:rPr lang="zh-CN" altLang="en-US" dirty="0" smtClean="0"/>
              <a:t>对理性经济人的评析</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1"/>
          </p:nvPr>
        </p:nvSpPr>
        <p:spPr>
          <a:xfrm>
            <a:off x="628650" y="1417638"/>
            <a:ext cx="8058150" cy="4330700"/>
          </a:xfrm>
          <a:noFill/>
        </p:spPr>
        <p:txBody>
          <a:bodyPr/>
          <a:lstStyle/>
          <a:p>
            <a:pPr eaLnBrk="1" hangingPunct="1">
              <a:buFontTx/>
              <a:buNone/>
            </a:pPr>
            <a:r>
              <a:rPr kumimoji="0" lang="zh-CN" altLang="en-US" sz="3600" dirty="0"/>
              <a:t>哲学的超越性特点</a:t>
            </a:r>
            <a:endParaRPr kumimoji="0" lang="en-US" altLang="zh-CN" sz="3600" dirty="0"/>
          </a:p>
          <a:p>
            <a:pPr eaLnBrk="1" hangingPunct="1">
              <a:buFontTx/>
              <a:buNone/>
            </a:pPr>
            <a:r>
              <a:rPr kumimoji="0" lang="en-US" altLang="zh-CN" dirty="0">
                <a:solidFill>
                  <a:schemeClr val="tx1"/>
                </a:solidFill>
              </a:rPr>
              <a:t>  </a:t>
            </a:r>
            <a:r>
              <a:rPr kumimoji="0" lang="en-US" altLang="zh-CN" dirty="0">
                <a:solidFill>
                  <a:schemeClr val="tx1"/>
                </a:solidFill>
                <a:latin typeface="楷体_GB2312" charset="0"/>
                <a:ea typeface="楷体_GB2312" charset="0"/>
              </a:rPr>
              <a:t> </a:t>
            </a:r>
            <a:r>
              <a:rPr kumimoji="0" lang="zh-CN" altLang="en-US" dirty="0">
                <a:ea typeface="楷体_GB2312" charset="0"/>
              </a:rPr>
              <a:t>“</a:t>
            </a:r>
            <a:r>
              <a:rPr kumimoji="0" lang="zh-CN" altLang="en-US" dirty="0">
                <a:latin typeface="楷体_GB2312" charset="0"/>
                <a:ea typeface="楷体_GB2312" charset="0"/>
              </a:rPr>
              <a:t>哲学始于惊异</a:t>
            </a:r>
            <a:r>
              <a:rPr kumimoji="0" lang="zh-CN" altLang="en-US" dirty="0">
                <a:ea typeface="楷体_GB2312" charset="0"/>
              </a:rPr>
              <a:t>”</a:t>
            </a:r>
            <a:r>
              <a:rPr kumimoji="0" lang="zh-CN" altLang="en-US" dirty="0">
                <a:latin typeface="楷体_GB2312" charset="0"/>
                <a:ea typeface="楷体_GB2312" charset="0"/>
              </a:rPr>
              <a:t>。（柏拉图）</a:t>
            </a:r>
            <a:endParaRPr kumimoji="0" lang="en-US" altLang="zh-CN" dirty="0">
              <a:latin typeface="楷体_GB2312" charset="0"/>
              <a:ea typeface="楷体_GB2312" charset="0"/>
            </a:endParaRPr>
          </a:p>
          <a:p>
            <a:pPr eaLnBrk="1" hangingPunct="1">
              <a:buFontTx/>
              <a:buNone/>
            </a:pPr>
            <a:r>
              <a:rPr kumimoji="0" lang="en-US" altLang="zh-CN" dirty="0">
                <a:latin typeface="楷体_GB2312" charset="0"/>
                <a:ea typeface="楷体_GB2312" charset="0"/>
              </a:rPr>
              <a:t> </a:t>
            </a:r>
            <a:r>
              <a:rPr kumimoji="0" lang="zh-CN" altLang="en-US" dirty="0">
                <a:ea typeface="楷体_GB2312" charset="0"/>
              </a:rPr>
              <a:t>“</a:t>
            </a:r>
            <a:r>
              <a:rPr kumimoji="0" lang="zh-CN" altLang="en-US" dirty="0">
                <a:latin typeface="楷体_GB2312" charset="0"/>
                <a:ea typeface="楷体_GB2312" charset="0"/>
              </a:rPr>
              <a:t>由于惊异，人们才开始哲学思考</a:t>
            </a:r>
            <a:r>
              <a:rPr kumimoji="0" lang="zh-CN" altLang="en-US" dirty="0">
                <a:ea typeface="楷体_GB2312" charset="0"/>
              </a:rPr>
              <a:t>”</a:t>
            </a:r>
            <a:r>
              <a:rPr kumimoji="0" lang="en-US" altLang="zh-CN" dirty="0">
                <a:latin typeface="楷体_GB2312" charset="0"/>
                <a:ea typeface="楷体_GB2312" charset="0"/>
              </a:rPr>
              <a:t> </a:t>
            </a:r>
            <a:r>
              <a:rPr kumimoji="0" lang="zh-CN" altLang="en-US" dirty="0">
                <a:latin typeface="楷体_GB2312" charset="0"/>
                <a:ea typeface="楷体_GB2312" charset="0"/>
              </a:rPr>
              <a:t>。（亚里士多德）</a:t>
            </a:r>
            <a:endParaRPr kumimoji="0" lang="en-US" altLang="zh-CN" dirty="0">
              <a:latin typeface="楷体_GB2312" charset="0"/>
              <a:ea typeface="楷体_GB2312" charset="0"/>
            </a:endParaRPr>
          </a:p>
          <a:p>
            <a:pPr eaLnBrk="1" hangingPunct="1">
              <a:buFontTx/>
              <a:buNone/>
            </a:pPr>
            <a:r>
              <a:rPr kumimoji="0" lang="zh-CN" altLang="en-US" dirty="0">
                <a:ea typeface="楷体_GB2312" charset="0"/>
              </a:rPr>
              <a:t>  仆人眼中无英雄（黑格尔）</a:t>
            </a:r>
          </a:p>
          <a:p>
            <a:pPr eaLnBrk="1" hangingPunct="1">
              <a:buFontTx/>
              <a:buNone/>
            </a:pPr>
            <a:endParaRPr kumimoji="0" lang="en-US" altLang="zh-CN" dirty="0">
              <a:ea typeface="楷体_GB2312" charset="0"/>
            </a:endParaRPr>
          </a:p>
          <a:p>
            <a:pPr eaLnBrk="1" hangingPunct="1"/>
            <a:endParaRPr lang="zh-CN" altLang="en-US" dirty="0"/>
          </a:p>
        </p:txBody>
      </p:sp>
    </p:spTree>
    <p:extLst>
      <p:ext uri="{BB962C8B-B14F-4D97-AF65-F5344CB8AC3E}">
        <p14:creationId xmlns:p14="http://schemas.microsoft.com/office/powerpoint/2010/main" xmlns="" val="1930345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7924800" cy="706090"/>
          </a:xfrm>
        </p:spPr>
        <p:txBody>
          <a:bodyPr/>
          <a:lstStyle/>
          <a:p>
            <a:pPr algn="ctr"/>
            <a:r>
              <a:rPr lang="zh-CN" altLang="en-US" sz="4000" b="1" dirty="0" smtClean="0">
                <a:solidFill>
                  <a:srgbClr val="FFFF00"/>
                </a:solidFill>
              </a:rPr>
              <a:t>两 种 抽 象 思 维</a:t>
            </a:r>
            <a:endParaRPr lang="zh-CN" altLang="en-US" sz="4000" b="1" dirty="0">
              <a:solidFill>
                <a:srgbClr val="FFFF00"/>
              </a:solidFill>
            </a:endParaRPr>
          </a:p>
        </p:txBody>
      </p:sp>
      <p:sp>
        <p:nvSpPr>
          <p:cNvPr id="3" name="内容占位符 2"/>
          <p:cNvSpPr>
            <a:spLocks noGrp="1"/>
          </p:cNvSpPr>
          <p:nvPr>
            <p:ph sz="quarter" idx="4294967295"/>
          </p:nvPr>
        </p:nvSpPr>
        <p:spPr>
          <a:xfrm>
            <a:off x="0" y="1196752"/>
            <a:ext cx="9144000" cy="1944216"/>
          </a:xfrm>
          <a:prstGeom prst="rect">
            <a:avLst/>
          </a:prstGeom>
        </p:spPr>
        <p:txBody>
          <a:bodyPr>
            <a:normAutofit/>
          </a:bodyPr>
          <a:lstStyle/>
          <a:p>
            <a:r>
              <a:rPr lang="zh-CN" altLang="en-US" sz="3500" dirty="0" smtClean="0">
                <a:latin typeface="微软雅黑" pitchFamily="34" charset="-122"/>
                <a:ea typeface="微软雅黑" pitchFamily="34" charset="-122"/>
              </a:rPr>
              <a:t>形而上学（</a:t>
            </a:r>
            <a:r>
              <a:rPr lang="en-US" altLang="zh-CN" sz="3600" dirty="0" smtClean="0">
                <a:latin typeface="Times New Roman" pitchFamily="18" charset="0"/>
                <a:cs typeface="Times New Roman" pitchFamily="18" charset="0"/>
              </a:rPr>
              <a:t>metaphysics</a:t>
            </a:r>
            <a:r>
              <a:rPr lang="zh-CN" altLang="en-US" sz="3500" dirty="0" smtClean="0">
                <a:latin typeface="微软雅黑" pitchFamily="34" charset="-122"/>
                <a:ea typeface="微软雅黑" pitchFamily="34" charset="-122"/>
              </a:rPr>
              <a:t>） </a:t>
            </a:r>
            <a:endParaRPr lang="en-US" altLang="zh-CN" sz="3500" dirty="0" smtClean="0">
              <a:latin typeface="微软雅黑" pitchFamily="34" charset="-122"/>
              <a:ea typeface="微软雅黑" pitchFamily="34" charset="-122"/>
            </a:endParaRPr>
          </a:p>
          <a:p>
            <a:pPr>
              <a:lnSpc>
                <a:spcPct val="150000"/>
              </a:lnSpc>
            </a:pPr>
            <a:r>
              <a:rPr lang="zh-CN" altLang="en-US" sz="3500" dirty="0" smtClean="0">
                <a:latin typeface="微软雅黑" pitchFamily="34" charset="-122"/>
                <a:ea typeface="微软雅黑" pitchFamily="34" charset="-122"/>
              </a:rPr>
              <a:t>辩证法（</a:t>
            </a:r>
            <a:r>
              <a:rPr lang="en-US" altLang="zh-CN" sz="3600" dirty="0" smtClean="0">
                <a:latin typeface="Times New Roman" pitchFamily="18" charset="0"/>
                <a:cs typeface="Times New Roman" pitchFamily="18" charset="0"/>
              </a:rPr>
              <a:t>dialectic</a:t>
            </a:r>
            <a:r>
              <a:rPr lang="zh-CN" altLang="en-US" sz="3500" dirty="0" smtClean="0">
                <a:latin typeface="微软雅黑" pitchFamily="34" charset="-122"/>
                <a:ea typeface="微软雅黑" pitchFamily="34" charset="-122"/>
              </a:rPr>
              <a:t>）</a:t>
            </a:r>
            <a:endParaRPr lang="zh-CN" altLang="en-US" sz="3500" dirty="0">
              <a:latin typeface="微软雅黑" pitchFamily="34" charset="-122"/>
              <a:ea typeface="微软雅黑" pitchFamily="34" charset="-122"/>
            </a:endParaRPr>
          </a:p>
        </p:txBody>
      </p:sp>
      <p:sp>
        <p:nvSpPr>
          <p:cNvPr id="4" name="内容占位符 2"/>
          <p:cNvSpPr txBox="1">
            <a:spLocks/>
          </p:cNvSpPr>
          <p:nvPr/>
        </p:nvSpPr>
        <p:spPr>
          <a:xfrm>
            <a:off x="0" y="3068960"/>
            <a:ext cx="9144000" cy="748680"/>
          </a:xfrm>
          <a:prstGeom prst="rect">
            <a:avLst/>
          </a:prstGeom>
          <a:solidFill>
            <a:srgbClr val="002060"/>
          </a:solidFill>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600"/>
              </a:spcAft>
              <a:buClr>
                <a:schemeClr val="tx2"/>
              </a:buClr>
              <a:buSzTx/>
              <a:buFont typeface="Arial" pitchFamily="34" charset="0"/>
              <a:buChar char="•"/>
              <a:tabLst/>
              <a:defRPr/>
            </a:pPr>
            <a:r>
              <a:rPr kumimoji="0" lang="zh-CN" altLang="en-US" sz="35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什么是“形而上学”？</a:t>
            </a:r>
            <a:endParaRPr kumimoji="0" lang="en-US" altLang="zh-CN" sz="3500" b="1" i="0" u="none" strike="noStrike" kern="1200" cap="none" spc="30" normalizeH="0" baseline="0" noProof="0" dirty="0" smtClean="0">
              <a:ln>
                <a:noFill/>
              </a:ln>
              <a:solidFill>
                <a:srgbClr val="FFFF00"/>
              </a:solidFill>
              <a:effectLst/>
              <a:uLnTx/>
              <a:uFillTx/>
              <a:latin typeface="楷体" pitchFamily="49" charset="-122"/>
              <a:ea typeface="楷体" pitchFamily="49" charset="-122"/>
            </a:endParaRPr>
          </a:p>
        </p:txBody>
      </p:sp>
      <p:sp>
        <p:nvSpPr>
          <p:cNvPr id="5" name="内容占位符 2"/>
          <p:cNvSpPr txBox="1">
            <a:spLocks/>
          </p:cNvSpPr>
          <p:nvPr/>
        </p:nvSpPr>
        <p:spPr>
          <a:xfrm>
            <a:off x="0" y="3861048"/>
            <a:ext cx="7884368" cy="864096"/>
          </a:xfrm>
          <a:prstGeom prst="rect">
            <a:avLst/>
          </a:prstGeom>
        </p:spPr>
        <p:txBody>
          <a:bodyPr/>
          <a:lstStyle/>
          <a:p>
            <a:pPr marL="342900" marR="0" lvl="0" indent="-342900" algn="l" defTabSz="914400" rtl="0" eaLnBrk="1" fontAlgn="auto" latinLnBrk="0" hangingPunct="1">
              <a:lnSpc>
                <a:spcPct val="150000"/>
              </a:lnSpc>
              <a:spcBef>
                <a:spcPct val="20000"/>
              </a:spcBef>
              <a:spcAft>
                <a:spcPts val="600"/>
              </a:spcAft>
              <a:buClr>
                <a:schemeClr val="tx2"/>
              </a:buClr>
              <a:buSzTx/>
              <a:buFont typeface="Arial" pitchFamily="34" charset="0"/>
              <a:buChar char="•"/>
              <a:tabLst/>
              <a:defRPr/>
            </a:pP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“静止地”、“孤立地”看问题。</a:t>
            </a:r>
            <a:endParaRPr kumimoji="0" lang="en-US" altLang="zh-CN"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endParaRPr>
          </a:p>
        </p:txBody>
      </p:sp>
      <p:sp>
        <p:nvSpPr>
          <p:cNvPr id="6" name="内容占位符 2"/>
          <p:cNvSpPr txBox="1">
            <a:spLocks/>
          </p:cNvSpPr>
          <p:nvPr/>
        </p:nvSpPr>
        <p:spPr>
          <a:xfrm>
            <a:off x="0" y="4725144"/>
            <a:ext cx="9144000" cy="720080"/>
          </a:xfrm>
          <a:prstGeom prst="rect">
            <a:avLst/>
          </a:prstGeom>
          <a:solidFill>
            <a:srgbClr val="002060"/>
          </a:solidFill>
        </p:spPr>
        <p:txBody>
          <a:bodyPr/>
          <a:lstStyle/>
          <a:p>
            <a:pPr marL="342900" marR="0" lvl="0" indent="-342900" algn="ctr" defTabSz="914400" rtl="0" eaLnBrk="1" fontAlgn="auto" latinLnBrk="0" hangingPunct="1">
              <a:lnSpc>
                <a:spcPct val="150000"/>
              </a:lnSpc>
              <a:spcBef>
                <a:spcPct val="20000"/>
              </a:spcBef>
              <a:spcAft>
                <a:spcPts val="600"/>
              </a:spcAft>
              <a:buClr>
                <a:schemeClr val="tx2"/>
              </a:buClr>
              <a:buSzTx/>
              <a:buFont typeface="Arial" pitchFamily="34" charset="0"/>
              <a:buChar char="•"/>
              <a:tabLst/>
              <a:defRPr/>
            </a:pPr>
            <a:r>
              <a:rPr kumimoji="0" lang="zh-CN" altLang="en-US" sz="35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为什么会产生“形而上学”？</a:t>
            </a:r>
            <a:endParaRPr kumimoji="0" lang="en-US" altLang="zh-CN" sz="3500" b="1" i="0" u="none" strike="noStrike" kern="1200" cap="none" spc="30" normalizeH="0" baseline="0" noProof="0" dirty="0" smtClean="0">
              <a:ln>
                <a:noFill/>
              </a:ln>
              <a:solidFill>
                <a:srgbClr val="FFFF00"/>
              </a:solidFill>
              <a:effectLst/>
              <a:uLnTx/>
              <a:uFillTx/>
              <a:latin typeface="楷体" pitchFamily="49" charset="-122"/>
              <a:ea typeface="楷体" pitchFamily="49" charset="-122"/>
            </a:endParaRPr>
          </a:p>
        </p:txBody>
      </p:sp>
    </p:spTree>
    <p:extLst>
      <p:ext uri="{BB962C8B-B14F-4D97-AF65-F5344CB8AC3E}">
        <p14:creationId xmlns:p14="http://schemas.microsoft.com/office/powerpoint/2010/main" xmlns="" val="39505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908720"/>
            <a:ext cx="9144000" cy="1592744"/>
          </a:xfrm>
          <a:prstGeom prst="rect">
            <a:avLst/>
          </a:prstGeom>
          <a:noFill/>
        </p:spPr>
        <p:txBody>
          <a:bodyPr wrap="square">
            <a:spAutoFit/>
          </a:bodyPr>
          <a:lstStyle/>
          <a:p>
            <a:pPr>
              <a:lnSpc>
                <a:spcPct val="150000"/>
              </a:lnSpc>
            </a:pPr>
            <a:r>
              <a:rPr lang="zh-CN" altLang="en-US" sz="3500" dirty="0" smtClean="0"/>
              <a:t>“</a:t>
            </a:r>
            <a:r>
              <a:rPr lang="zh-CN" altLang="en-US" sz="3500" dirty="0" smtClean="0">
                <a:solidFill>
                  <a:srgbClr val="FFFF00"/>
                </a:solidFill>
              </a:rPr>
              <a:t>形而上者</a:t>
            </a:r>
            <a:r>
              <a:rPr lang="zh-CN" altLang="en-US" sz="3500" dirty="0" smtClean="0"/>
              <a:t>谓之</a:t>
            </a:r>
            <a:r>
              <a:rPr lang="zh-CN" altLang="en-US" sz="3500" dirty="0" smtClean="0">
                <a:solidFill>
                  <a:srgbClr val="FFFF00"/>
                </a:solidFill>
              </a:rPr>
              <a:t>道</a:t>
            </a:r>
            <a:r>
              <a:rPr lang="zh-CN" altLang="en-US" sz="3500" dirty="0" smtClean="0"/>
              <a:t>，</a:t>
            </a:r>
            <a:r>
              <a:rPr lang="zh-CN" altLang="en-US" sz="3500" dirty="0" smtClean="0">
                <a:solidFill>
                  <a:srgbClr val="FFFF00"/>
                </a:solidFill>
              </a:rPr>
              <a:t>形而下者</a:t>
            </a:r>
            <a:r>
              <a:rPr lang="zh-CN" altLang="en-US" sz="3500" dirty="0" smtClean="0"/>
              <a:t>谓之</a:t>
            </a:r>
            <a:r>
              <a:rPr lang="zh-CN" altLang="en-US" sz="3500" dirty="0" smtClean="0">
                <a:solidFill>
                  <a:srgbClr val="FFFF00"/>
                </a:solidFill>
              </a:rPr>
              <a:t>器</a:t>
            </a:r>
            <a:r>
              <a:rPr lang="zh-CN" altLang="en-US" sz="3500" dirty="0" smtClean="0"/>
              <a:t>。”</a:t>
            </a:r>
            <a:endParaRPr lang="en-US" altLang="zh-CN" sz="3500" dirty="0" smtClean="0"/>
          </a:p>
          <a:p>
            <a:pPr algn="r">
              <a:lnSpc>
                <a:spcPct val="150000"/>
              </a:lnSpc>
            </a:pPr>
            <a:r>
              <a:rPr lang="en-US" altLang="zh-CN" sz="3000" dirty="0" smtClean="0">
                <a:solidFill>
                  <a:srgbClr val="FFFF00"/>
                </a:solidFill>
                <a:latin typeface="楷体" pitchFamily="49" charset="-122"/>
                <a:ea typeface="楷体" pitchFamily="49" charset="-122"/>
              </a:rPr>
              <a:t>——《</a:t>
            </a:r>
            <a:r>
              <a:rPr lang="zh-CN" altLang="en-US" sz="3000" dirty="0" smtClean="0">
                <a:solidFill>
                  <a:srgbClr val="FFFF00"/>
                </a:solidFill>
                <a:latin typeface="楷体" pitchFamily="49" charset="-122"/>
                <a:ea typeface="楷体" pitchFamily="49" charset="-122"/>
              </a:rPr>
              <a:t>易经</a:t>
            </a:r>
            <a:r>
              <a:rPr lang="en-US" altLang="zh-CN" sz="3000" dirty="0" smtClean="0">
                <a:solidFill>
                  <a:srgbClr val="FFFF00"/>
                </a:solidFill>
                <a:latin typeface="楷体" pitchFamily="49" charset="-122"/>
                <a:ea typeface="楷体" pitchFamily="49" charset="-122"/>
              </a:rPr>
              <a:t>·</a:t>
            </a:r>
            <a:r>
              <a:rPr lang="zh-CN" altLang="en-US" sz="3000" dirty="0" smtClean="0">
                <a:solidFill>
                  <a:srgbClr val="FFFF00"/>
                </a:solidFill>
                <a:latin typeface="楷体" pitchFamily="49" charset="-122"/>
                <a:ea typeface="楷体" pitchFamily="49" charset="-122"/>
              </a:rPr>
              <a:t>系辞</a:t>
            </a:r>
            <a:r>
              <a:rPr lang="en-US" altLang="zh-CN" sz="3000" dirty="0" smtClean="0">
                <a:solidFill>
                  <a:srgbClr val="FFFF00"/>
                </a:solidFill>
                <a:latin typeface="楷体" pitchFamily="49" charset="-122"/>
                <a:ea typeface="楷体" pitchFamily="49" charset="-122"/>
              </a:rPr>
              <a:t>》</a:t>
            </a:r>
            <a:endParaRPr lang="zh-CN" altLang="en-US" sz="3000" dirty="0">
              <a:solidFill>
                <a:srgbClr val="FFFF00"/>
              </a:solidFill>
              <a:latin typeface="楷体" pitchFamily="49" charset="-122"/>
              <a:ea typeface="楷体" pitchFamily="49" charset="-122"/>
            </a:endParaRPr>
          </a:p>
        </p:txBody>
      </p:sp>
      <p:sp>
        <p:nvSpPr>
          <p:cNvPr id="7" name="标题 1"/>
          <p:cNvSpPr txBox="1">
            <a:spLocks/>
          </p:cNvSpPr>
          <p:nvPr/>
        </p:nvSpPr>
        <p:spPr>
          <a:xfrm>
            <a:off x="1071538" y="0"/>
            <a:ext cx="7772400" cy="764704"/>
          </a:xfrm>
          <a:prstGeom prst="rect">
            <a:avLst/>
          </a:prstGeom>
        </p:spPr>
        <p:txBody>
          <a:bodyPr vert="horz" lIns="91440" tIns="45720" rIns="91440" bIns="45720" rtlCol="0" anchor="b" anchorCtr="0">
            <a:noAutofit/>
          </a:bodyPr>
          <a:lstStyle/>
          <a:p>
            <a:pPr lvl="0" algn="ctr" eaLnBrk="1" fontAlgn="auto" hangingPunct="1">
              <a:spcAft>
                <a:spcPts val="0"/>
              </a:spcAft>
            </a:pPr>
            <a:r>
              <a:rPr kumimoji="0" lang="zh-CN" altLang="en-US" sz="4000" b="1" i="0" u="none" strike="noStrike" kern="1200" cap="all" spc="50" normalizeH="0" baseline="0" noProof="0" dirty="0" smtClean="0">
                <a:ln>
                  <a:noFill/>
                </a:ln>
                <a:solidFill>
                  <a:srgbClr val="FFFF00"/>
                </a:solidFill>
                <a:effectLst/>
                <a:uLnTx/>
                <a:uFillTx/>
                <a:latin typeface="+mj-lt"/>
                <a:ea typeface="+mj-ea"/>
                <a:cs typeface="+mj-cs"/>
              </a:rPr>
              <a:t>形而上学</a:t>
            </a:r>
            <a:r>
              <a:rPr kumimoji="0" lang="zh-CN" altLang="en-US" sz="4000" b="1" i="0" u="none" strike="noStrike" kern="1200" cap="all" spc="50" normalizeH="0" baseline="0" noProof="0" dirty="0" smtClean="0">
                <a:ln>
                  <a:noFill/>
                </a:ln>
                <a:solidFill>
                  <a:srgbClr val="FFFF00"/>
                </a:solidFill>
                <a:effectLst/>
                <a:uLnTx/>
                <a:uFillTx/>
                <a:ea typeface="+mn-ea"/>
                <a:cs typeface="Times New Roman" pitchFamily="18" charset="0"/>
              </a:rPr>
              <a:t>（</a:t>
            </a:r>
            <a:r>
              <a:rPr lang="en-US" altLang="zh-CN" sz="4000" dirty="0" smtClean="0">
                <a:solidFill>
                  <a:srgbClr val="FFFF00"/>
                </a:solidFill>
                <a:ea typeface="楷体" pitchFamily="49" charset="-122"/>
                <a:cs typeface="Times New Roman" pitchFamily="18" charset="0"/>
              </a:rPr>
              <a:t>meta-physics</a:t>
            </a:r>
            <a:r>
              <a:rPr kumimoji="0" lang="zh-CN" altLang="en-US" sz="4000" b="1" i="0" u="none" strike="noStrike" kern="1200" cap="all" spc="50" normalizeH="0" baseline="0" noProof="0" dirty="0" smtClean="0">
                <a:ln>
                  <a:noFill/>
                </a:ln>
                <a:solidFill>
                  <a:srgbClr val="FFFF00"/>
                </a:solidFill>
                <a:effectLst/>
                <a:uLnTx/>
                <a:uFillTx/>
                <a:ea typeface="+mn-ea"/>
                <a:cs typeface="Times New Roman" pitchFamily="18" charset="0"/>
              </a:rPr>
              <a:t>）</a:t>
            </a:r>
            <a:endParaRPr kumimoji="0" lang="zh-CN" altLang="en-US" sz="4000" b="1" i="0" u="none" strike="noStrike" kern="1200" cap="all" spc="50" normalizeH="0" baseline="0" noProof="0" dirty="0">
              <a:ln>
                <a:noFill/>
              </a:ln>
              <a:solidFill>
                <a:srgbClr val="FFFF00"/>
              </a:solidFill>
              <a:effectLst/>
              <a:uLnTx/>
              <a:uFillTx/>
              <a:ea typeface="+mn-ea"/>
              <a:cs typeface="Times New Roman" pitchFamily="18" charset="0"/>
            </a:endParaRPr>
          </a:p>
        </p:txBody>
      </p:sp>
      <p:pic>
        <p:nvPicPr>
          <p:cNvPr id="8" name="Picture 2" descr="http://p1.so.qhimg.com/t016bfcc8a66fb50f06.jpg"/>
          <p:cNvPicPr>
            <a:picLocks noChangeAspect="1" noChangeArrowheads="1"/>
          </p:cNvPicPr>
          <p:nvPr/>
        </p:nvPicPr>
        <p:blipFill>
          <a:blip r:embed="rId2" cstate="print"/>
          <a:srcRect/>
          <a:stretch>
            <a:fillRect/>
          </a:stretch>
        </p:blipFill>
        <p:spPr bwMode="auto">
          <a:xfrm>
            <a:off x="0" y="3429000"/>
            <a:ext cx="2250214" cy="3284984"/>
          </a:xfrm>
          <a:prstGeom prst="rect">
            <a:avLst/>
          </a:prstGeom>
          <a:noFill/>
        </p:spPr>
      </p:pic>
      <p:sp>
        <p:nvSpPr>
          <p:cNvPr id="6" name="TextBox 5"/>
          <p:cNvSpPr txBox="1"/>
          <p:nvPr/>
        </p:nvSpPr>
        <p:spPr>
          <a:xfrm>
            <a:off x="0" y="2404477"/>
            <a:ext cx="9144000" cy="4408899"/>
          </a:xfrm>
          <a:prstGeom prst="rect">
            <a:avLst/>
          </a:prstGeom>
          <a:solidFill>
            <a:srgbClr val="002060"/>
          </a:solidFill>
        </p:spPr>
        <p:txBody>
          <a:bodyPr wrap="square" rtlCol="0">
            <a:spAutoFit/>
          </a:bodyPr>
          <a:lstStyle/>
          <a:p>
            <a:pPr>
              <a:lnSpc>
                <a:spcPct val="150000"/>
              </a:lnSpc>
            </a:pPr>
            <a:r>
              <a:rPr lang="zh-CN" altLang="zh-CN" sz="3100" dirty="0" smtClean="0">
                <a:latin typeface="楷体" pitchFamily="49" charset="-122"/>
                <a:ea typeface="楷体" pitchFamily="49" charset="-122"/>
              </a:rPr>
              <a:t>“不管是古典形式还是现代形式的</a:t>
            </a:r>
            <a:r>
              <a:rPr lang="zh-CN" altLang="zh-CN" sz="3100" dirty="0" smtClean="0">
                <a:solidFill>
                  <a:srgbClr val="FFFF00"/>
                </a:solidFill>
                <a:latin typeface="楷体" pitchFamily="49" charset="-122"/>
                <a:ea typeface="楷体" pitchFamily="49" charset="-122"/>
              </a:rPr>
              <a:t>形而上学思想</a:t>
            </a:r>
            <a:r>
              <a:rPr lang="zh-CN" altLang="zh-CN" sz="3100" dirty="0" smtClean="0">
                <a:latin typeface="楷体" pitchFamily="49" charset="-122"/>
                <a:ea typeface="楷体" pitchFamily="49" charset="-122"/>
              </a:rPr>
              <a:t>，其驱动力都在于</a:t>
            </a:r>
            <a:r>
              <a:rPr lang="zh-CN" altLang="zh-CN" sz="3100" dirty="0" smtClean="0">
                <a:solidFill>
                  <a:srgbClr val="FFFF00"/>
                </a:solidFill>
                <a:latin typeface="楷体" pitchFamily="49" charset="-122"/>
                <a:ea typeface="楷体" pitchFamily="49" charset="-122"/>
              </a:rPr>
              <a:t>力图把各种事物综合成一个整体</a:t>
            </a:r>
            <a:r>
              <a:rPr lang="zh-CN" altLang="zh-CN" sz="3100" dirty="0" smtClean="0">
                <a:latin typeface="楷体" pitchFamily="49" charset="-122"/>
                <a:ea typeface="楷体" pitchFamily="49" charset="-122"/>
              </a:rPr>
              <a:t>，提供出</a:t>
            </a:r>
            <a:r>
              <a:rPr lang="zh-CN" altLang="zh-CN" sz="3100" dirty="0" smtClean="0">
                <a:solidFill>
                  <a:srgbClr val="FFFF00"/>
                </a:solidFill>
                <a:latin typeface="楷体" pitchFamily="49" charset="-122"/>
                <a:ea typeface="楷体" pitchFamily="49" charset="-122"/>
              </a:rPr>
              <a:t>一种统一的图景或框架</a:t>
            </a:r>
            <a:r>
              <a:rPr lang="zh-CN" altLang="zh-CN" sz="3100" dirty="0" smtClean="0">
                <a:latin typeface="楷体" pitchFamily="49" charset="-122"/>
                <a:ea typeface="楷体" pitchFamily="49" charset="-122"/>
              </a:rPr>
              <a:t>，使我们</a:t>
            </a:r>
            <a:r>
              <a:rPr lang="zh-CN" altLang="zh-CN" sz="3100" dirty="0" smtClean="0">
                <a:solidFill>
                  <a:srgbClr val="FFFF00"/>
                </a:solidFill>
                <a:latin typeface="楷体" pitchFamily="49" charset="-122"/>
                <a:ea typeface="楷体" pitchFamily="49" charset="-122"/>
              </a:rPr>
              <a:t>经验中的事物多样性</a:t>
            </a:r>
            <a:r>
              <a:rPr lang="zh-CN" altLang="zh-CN" sz="3100" dirty="0" smtClean="0">
                <a:latin typeface="楷体" pitchFamily="49" charset="-122"/>
                <a:ea typeface="楷体" pitchFamily="49" charset="-122"/>
              </a:rPr>
              <a:t>能够在这个框架内</a:t>
            </a:r>
            <a:r>
              <a:rPr lang="zh-CN" altLang="zh-CN" sz="3100" dirty="0" smtClean="0">
                <a:solidFill>
                  <a:srgbClr val="FFFF00"/>
                </a:solidFill>
                <a:latin typeface="楷体" pitchFamily="49" charset="-122"/>
                <a:ea typeface="楷体" pitchFamily="49" charset="-122"/>
              </a:rPr>
              <a:t>依据某些普遍原理而得到解释</a:t>
            </a:r>
            <a:r>
              <a:rPr lang="zh-CN" altLang="zh-CN" sz="3100" dirty="0" smtClean="0">
                <a:latin typeface="楷体" pitchFamily="49" charset="-122"/>
                <a:ea typeface="楷体" pitchFamily="49" charset="-122"/>
              </a:rPr>
              <a:t>，或可以被解释为某种</a:t>
            </a:r>
            <a:r>
              <a:rPr lang="zh-CN" altLang="zh-CN" sz="3100" dirty="0" smtClean="0">
                <a:solidFill>
                  <a:srgbClr val="FFFF00"/>
                </a:solidFill>
                <a:latin typeface="楷体" pitchFamily="49" charset="-122"/>
                <a:ea typeface="楷体" pitchFamily="49" charset="-122"/>
              </a:rPr>
              <a:t>普遍本质或过程</a:t>
            </a:r>
            <a:r>
              <a:rPr lang="zh-CN" altLang="zh-CN" sz="3100" dirty="0" smtClean="0">
                <a:latin typeface="楷体" pitchFamily="49" charset="-122"/>
                <a:ea typeface="楷体" pitchFamily="49" charset="-122"/>
              </a:rPr>
              <a:t>的各种表现。”</a:t>
            </a:r>
            <a:r>
              <a:rPr lang="en-US" altLang="zh-CN" sz="3100" dirty="0" smtClean="0">
                <a:latin typeface="楷体" pitchFamily="49" charset="-122"/>
                <a:ea typeface="楷体" pitchFamily="49" charset="-122"/>
              </a:rPr>
              <a:t>                 </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美</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瓦托夫斯基</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xmlns="" val="20250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36712"/>
            <a:ext cx="5652120" cy="2736304"/>
          </a:xfrm>
          <a:prstGeom prst="rect">
            <a:avLst/>
          </a:prstGeom>
          <a:noFill/>
        </p:spPr>
        <p:txBody>
          <a:bodyPr/>
          <a:lstStyle/>
          <a:p>
            <a:pPr>
              <a:lnSpc>
                <a:spcPct val="150000"/>
              </a:lnSpc>
            </a:pPr>
            <a:r>
              <a:rPr lang="zh-CN" altLang="en-US" sz="3000" b="1" dirty="0" smtClean="0">
                <a:solidFill>
                  <a:srgbClr val="FFFF00"/>
                </a:solidFill>
                <a:latin typeface="楷体" pitchFamily="49" charset="-122"/>
                <a:ea typeface="楷体" pitchFamily="49" charset="-122"/>
              </a:rPr>
              <a:t>终极存在</a:t>
            </a:r>
            <a:r>
              <a:rPr lang="en-US" altLang="zh-CN" sz="3000" b="1" dirty="0" smtClean="0">
                <a:solidFill>
                  <a:srgbClr val="FFFF00"/>
                </a:solidFill>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世界统一性</a:t>
            </a:r>
            <a:endParaRPr lang="en-US" altLang="zh-CN" sz="3000" b="1" dirty="0" smtClean="0">
              <a:solidFill>
                <a:srgbClr val="FFFF00"/>
              </a:solidFill>
              <a:latin typeface="楷体" pitchFamily="49" charset="-122"/>
              <a:ea typeface="楷体" pitchFamily="49" charset="-122"/>
            </a:endParaRPr>
          </a:p>
          <a:p>
            <a:pPr>
              <a:lnSpc>
                <a:spcPct val="150000"/>
              </a:lnSpc>
            </a:pPr>
            <a:r>
              <a:rPr lang="zh-CN" altLang="en-US" sz="3000" b="1" dirty="0" smtClean="0">
                <a:solidFill>
                  <a:srgbClr val="FFFF00"/>
                </a:solidFill>
                <a:latin typeface="楷体" pitchFamily="49" charset="-122"/>
                <a:ea typeface="楷体" pitchFamily="49" charset="-122"/>
              </a:rPr>
              <a:t>终极原理</a:t>
            </a:r>
            <a:r>
              <a:rPr lang="en-US" altLang="zh-CN" sz="3000" b="1" dirty="0" smtClean="0">
                <a:solidFill>
                  <a:srgbClr val="FFFF00"/>
                </a:solidFill>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知识统一性</a:t>
            </a:r>
            <a:endParaRPr lang="en-US" altLang="zh-CN" sz="3000" b="1" dirty="0" smtClean="0">
              <a:solidFill>
                <a:srgbClr val="FFFF00"/>
              </a:solidFill>
              <a:latin typeface="楷体" pitchFamily="49" charset="-122"/>
              <a:ea typeface="楷体" pitchFamily="49" charset="-122"/>
            </a:endParaRPr>
          </a:p>
          <a:p>
            <a:pPr>
              <a:lnSpc>
                <a:spcPct val="150000"/>
              </a:lnSpc>
            </a:pPr>
            <a:r>
              <a:rPr lang="zh-CN" altLang="en-US" sz="3000" b="1" dirty="0" smtClean="0">
                <a:solidFill>
                  <a:srgbClr val="FFFF00"/>
                </a:solidFill>
                <a:latin typeface="楷体" pitchFamily="49" charset="-122"/>
                <a:ea typeface="楷体" pitchFamily="49" charset="-122"/>
              </a:rPr>
              <a:t>终极价值</a:t>
            </a:r>
            <a:r>
              <a:rPr lang="en-US" altLang="zh-CN" sz="3000" b="1" dirty="0" smtClean="0">
                <a:solidFill>
                  <a:srgbClr val="FFFF00"/>
                </a:solidFill>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意义统一性</a:t>
            </a:r>
            <a:endParaRPr lang="en-US" altLang="zh-CN" sz="3000" b="1" dirty="0" smtClean="0">
              <a:solidFill>
                <a:srgbClr val="FFFF00"/>
              </a:solidFill>
              <a:effectLst/>
              <a:latin typeface="楷体" pitchFamily="49" charset="-122"/>
              <a:ea typeface="楷体" pitchFamily="49" charset="-122"/>
            </a:endParaRPr>
          </a:p>
        </p:txBody>
      </p:sp>
      <p:sp>
        <p:nvSpPr>
          <p:cNvPr id="7" name="标题 1"/>
          <p:cNvSpPr txBox="1">
            <a:spLocks/>
          </p:cNvSpPr>
          <p:nvPr/>
        </p:nvSpPr>
        <p:spPr>
          <a:xfrm>
            <a:off x="0" y="0"/>
            <a:ext cx="9144000" cy="764704"/>
          </a:xfrm>
          <a:prstGeom prst="rect">
            <a:avLst/>
          </a:prstGeom>
        </p:spPr>
        <p:txBody>
          <a:bodyPr vert="horz" lIns="91440" tIns="45720" rIns="91440" bIns="45720" rtlCol="0" anchor="b" anchorCtr="0">
            <a:noAutofit/>
          </a:bodyPr>
          <a:lstStyle/>
          <a:p>
            <a:pPr lvl="0" algn="ctr" eaLnBrk="1" fontAlgn="auto" hangingPunct="1">
              <a:spcAft>
                <a:spcPts val="0"/>
              </a:spcAft>
            </a:pPr>
            <a:r>
              <a:rPr kumimoji="0" lang="zh-CN" altLang="en-US" sz="4000" b="1" i="0" u="none" strike="noStrike" kern="1200" cap="all" spc="50" normalizeH="0" baseline="0" noProof="0" dirty="0" smtClean="0">
                <a:ln>
                  <a:noFill/>
                </a:ln>
                <a:solidFill>
                  <a:srgbClr val="FFFF00"/>
                </a:solidFill>
                <a:effectLst/>
                <a:uLnTx/>
                <a:uFillTx/>
                <a:latin typeface="+mj-lt"/>
                <a:ea typeface="+mj-ea"/>
                <a:cs typeface="+mj-cs"/>
              </a:rPr>
              <a:t>形而上学</a:t>
            </a:r>
            <a:r>
              <a:rPr kumimoji="0" lang="zh-CN" altLang="en-US" sz="4000" b="1" i="0" u="none" strike="noStrike" kern="1200" cap="all" spc="50" normalizeH="0" baseline="0" noProof="0" dirty="0" smtClean="0">
                <a:ln>
                  <a:noFill/>
                </a:ln>
                <a:solidFill>
                  <a:srgbClr val="FFFF00"/>
                </a:solidFill>
                <a:effectLst/>
                <a:uLnTx/>
                <a:uFillTx/>
                <a:ea typeface="+mn-ea"/>
                <a:cs typeface="Times New Roman" pitchFamily="18" charset="0"/>
              </a:rPr>
              <a:t>（</a:t>
            </a:r>
            <a:r>
              <a:rPr lang="en-US" altLang="zh-CN" sz="4000" dirty="0" smtClean="0">
                <a:solidFill>
                  <a:srgbClr val="FFFF00"/>
                </a:solidFill>
                <a:ea typeface="楷体" pitchFamily="49" charset="-122"/>
                <a:cs typeface="Times New Roman" pitchFamily="18" charset="0"/>
              </a:rPr>
              <a:t>meta-physics</a:t>
            </a:r>
            <a:r>
              <a:rPr kumimoji="0" lang="zh-CN" altLang="en-US" sz="4000" b="1" i="0" u="none" strike="noStrike" kern="1200" cap="all" spc="50" normalizeH="0" baseline="0" noProof="0" dirty="0" smtClean="0">
                <a:ln>
                  <a:noFill/>
                </a:ln>
                <a:solidFill>
                  <a:srgbClr val="FFFF00"/>
                </a:solidFill>
                <a:effectLst/>
                <a:uLnTx/>
                <a:uFillTx/>
                <a:ea typeface="+mn-ea"/>
                <a:cs typeface="Times New Roman" pitchFamily="18" charset="0"/>
              </a:rPr>
              <a:t>）的追求</a:t>
            </a:r>
            <a:endParaRPr kumimoji="0" lang="zh-CN" altLang="en-US" sz="4000" b="1" i="0" u="none" strike="noStrike" kern="1200" cap="all" spc="50" normalizeH="0" baseline="0" noProof="0" dirty="0">
              <a:ln>
                <a:noFill/>
              </a:ln>
              <a:solidFill>
                <a:srgbClr val="FFFF00"/>
              </a:solidFill>
              <a:effectLst/>
              <a:uLnTx/>
              <a:uFillTx/>
              <a:ea typeface="+mn-ea"/>
              <a:cs typeface="Times New Roman" pitchFamily="18" charset="0"/>
            </a:endParaRPr>
          </a:p>
        </p:txBody>
      </p:sp>
      <p:sp>
        <p:nvSpPr>
          <p:cNvPr id="11" name="TextBox 10"/>
          <p:cNvSpPr txBox="1"/>
          <p:nvPr/>
        </p:nvSpPr>
        <p:spPr>
          <a:xfrm>
            <a:off x="4932040" y="1052385"/>
            <a:ext cx="4211960" cy="2086725"/>
          </a:xfrm>
          <a:prstGeom prst="rect">
            <a:avLst/>
          </a:prstGeom>
          <a:solidFill>
            <a:srgbClr val="002060"/>
          </a:solidFill>
        </p:spPr>
        <p:txBody>
          <a:bodyPr wrap="square" rtlCol="0">
            <a:spAutoFit/>
          </a:bodyPr>
          <a:lstStyle/>
          <a:p>
            <a:pPr>
              <a:lnSpc>
                <a:spcPct val="120000"/>
              </a:lnSpc>
            </a:pPr>
            <a:r>
              <a:rPr lang="zh-CN" altLang="en-US" sz="3600" dirty="0" smtClean="0">
                <a:latin typeface="楷体" pitchFamily="49" charset="-122"/>
                <a:ea typeface="楷体" pitchFamily="49" charset="-122"/>
              </a:rPr>
              <a:t>这种“</a:t>
            </a:r>
            <a:r>
              <a:rPr lang="zh-CN" altLang="en-US" sz="3600" dirty="0" smtClean="0">
                <a:solidFill>
                  <a:srgbClr val="FFFF00"/>
                </a:solidFill>
                <a:latin typeface="楷体" pitchFamily="49" charset="-122"/>
                <a:ea typeface="楷体" pitchFamily="49" charset="-122"/>
              </a:rPr>
              <a:t>终极性</a:t>
            </a:r>
            <a:r>
              <a:rPr lang="zh-CN" altLang="en-US" sz="3600" dirty="0" smtClean="0">
                <a:latin typeface="楷体" pitchFamily="49" charset="-122"/>
                <a:ea typeface="楷体" pitchFamily="49" charset="-122"/>
              </a:rPr>
              <a:t>”和“</a:t>
            </a:r>
            <a:r>
              <a:rPr lang="zh-CN" altLang="en-US" sz="3600" dirty="0" smtClean="0">
                <a:solidFill>
                  <a:srgbClr val="FFFF00"/>
                </a:solidFill>
                <a:latin typeface="楷体" pitchFamily="49" charset="-122"/>
                <a:ea typeface="楷体" pitchFamily="49" charset="-122"/>
              </a:rPr>
              <a:t>统一性</a:t>
            </a:r>
            <a:r>
              <a:rPr lang="zh-CN" altLang="en-US" sz="3600" dirty="0" smtClean="0">
                <a:latin typeface="楷体" pitchFamily="49" charset="-122"/>
                <a:ea typeface="楷体" pitchFamily="49" charset="-122"/>
              </a:rPr>
              <a:t>”，应当是</a:t>
            </a:r>
            <a:r>
              <a:rPr lang="zh-CN" altLang="en-US" sz="3600" dirty="0" smtClean="0">
                <a:solidFill>
                  <a:srgbClr val="FFFF00"/>
                </a:solidFill>
                <a:latin typeface="楷体" pitchFamily="49" charset="-122"/>
                <a:ea typeface="楷体" pitchFamily="49" charset="-122"/>
              </a:rPr>
              <a:t>静止、唯一的</a:t>
            </a:r>
            <a:r>
              <a:rPr lang="zh-CN" altLang="en-US" sz="3600" dirty="0" smtClean="0">
                <a:latin typeface="楷体" pitchFamily="49" charset="-122"/>
                <a:ea typeface="楷体" pitchFamily="49" charset="-122"/>
              </a:rPr>
              <a:t>。</a:t>
            </a:r>
            <a:endParaRPr lang="zh-CN" altLang="en-US" sz="3600" dirty="0">
              <a:latin typeface="楷体" pitchFamily="49" charset="-122"/>
              <a:ea typeface="楷体" pitchFamily="49" charset="-122"/>
            </a:endParaRPr>
          </a:p>
        </p:txBody>
      </p:sp>
      <p:sp>
        <p:nvSpPr>
          <p:cNvPr id="13" name="TextBox 12"/>
          <p:cNvSpPr txBox="1"/>
          <p:nvPr/>
        </p:nvSpPr>
        <p:spPr>
          <a:xfrm>
            <a:off x="0" y="3573016"/>
            <a:ext cx="9144000" cy="553998"/>
          </a:xfrm>
          <a:prstGeom prst="rect">
            <a:avLst/>
          </a:prstGeom>
          <a:solidFill>
            <a:srgbClr val="002060"/>
          </a:solidFill>
        </p:spPr>
        <p:txBody>
          <a:bodyPr wrap="square" rtlCol="0">
            <a:spAutoFit/>
          </a:bodyPr>
          <a:lstStyle/>
          <a:p>
            <a:r>
              <a:rPr lang="zh-CN" altLang="en-US" sz="3000" dirty="0" smtClean="0">
                <a:solidFill>
                  <a:srgbClr val="FFFF00"/>
                </a:solidFill>
              </a:rPr>
              <a:t>问题在于，这种“终极性”和“统一性”是否存在？</a:t>
            </a:r>
            <a:endParaRPr lang="zh-CN" altLang="en-US" sz="3000" dirty="0">
              <a:solidFill>
                <a:srgbClr val="FFFF00"/>
              </a:solidFill>
            </a:endParaRPr>
          </a:p>
        </p:txBody>
      </p:sp>
      <p:grpSp>
        <p:nvGrpSpPr>
          <p:cNvPr id="8" name="组合 11"/>
          <p:cNvGrpSpPr/>
          <p:nvPr/>
        </p:nvGrpSpPr>
        <p:grpSpPr>
          <a:xfrm>
            <a:off x="3995937" y="4841775"/>
            <a:ext cx="5148063" cy="2016225"/>
            <a:chOff x="3995937" y="4869159"/>
            <a:chExt cx="5148063" cy="2016225"/>
          </a:xfrm>
        </p:grpSpPr>
        <p:pic>
          <p:nvPicPr>
            <p:cNvPr id="9" name="Picture 2" descr="C:\Users\szxy\Desktop\道德形而上学原理.png"/>
            <p:cNvPicPr>
              <a:picLocks noChangeAspect="1" noChangeArrowheads="1"/>
            </p:cNvPicPr>
            <p:nvPr/>
          </p:nvPicPr>
          <p:blipFill>
            <a:blip r:embed="rId2" cstate="print"/>
            <a:srcRect/>
            <a:stretch>
              <a:fillRect/>
            </a:stretch>
          </p:blipFill>
          <p:spPr bwMode="auto">
            <a:xfrm>
              <a:off x="3995937" y="4869160"/>
              <a:ext cx="1314775" cy="1988840"/>
            </a:xfrm>
            <a:prstGeom prst="rect">
              <a:avLst/>
            </a:prstGeom>
            <a:noFill/>
          </p:spPr>
        </p:pic>
        <p:pic>
          <p:nvPicPr>
            <p:cNvPr id="10" name="Picture 3" descr="C:\Users\szxy\Desktop\形而上学导论.png"/>
            <p:cNvPicPr>
              <a:picLocks noChangeAspect="1" noChangeArrowheads="1"/>
            </p:cNvPicPr>
            <p:nvPr/>
          </p:nvPicPr>
          <p:blipFill>
            <a:blip r:embed="rId3" cstate="print"/>
            <a:srcRect/>
            <a:stretch>
              <a:fillRect/>
            </a:stretch>
          </p:blipFill>
          <p:spPr bwMode="auto">
            <a:xfrm>
              <a:off x="5868144" y="4869160"/>
              <a:ext cx="1414619" cy="1988840"/>
            </a:xfrm>
            <a:prstGeom prst="rect">
              <a:avLst/>
            </a:prstGeom>
            <a:noFill/>
          </p:spPr>
        </p:pic>
        <p:pic>
          <p:nvPicPr>
            <p:cNvPr id="12" name="Picture 4" descr="C:\Users\szxy\Desktop\形而上学教材.png"/>
            <p:cNvPicPr>
              <a:picLocks noChangeAspect="1" noChangeArrowheads="1"/>
            </p:cNvPicPr>
            <p:nvPr/>
          </p:nvPicPr>
          <p:blipFill>
            <a:blip r:embed="rId4" cstate="print"/>
            <a:srcRect/>
            <a:stretch>
              <a:fillRect/>
            </a:stretch>
          </p:blipFill>
          <p:spPr bwMode="auto">
            <a:xfrm>
              <a:off x="7647266" y="4869159"/>
              <a:ext cx="1496734" cy="2016225"/>
            </a:xfrm>
            <a:prstGeom prst="rect">
              <a:avLst/>
            </a:prstGeom>
            <a:noFill/>
          </p:spPr>
        </p:pic>
      </p:grpSp>
      <p:sp>
        <p:nvSpPr>
          <p:cNvPr id="14" name="TextBox 13"/>
          <p:cNvSpPr txBox="1"/>
          <p:nvPr/>
        </p:nvSpPr>
        <p:spPr>
          <a:xfrm>
            <a:off x="0" y="3534013"/>
            <a:ext cx="9144000" cy="3323987"/>
          </a:xfrm>
          <a:prstGeom prst="rect">
            <a:avLst/>
          </a:prstGeom>
          <a:solidFill>
            <a:srgbClr val="002060"/>
          </a:solidFill>
        </p:spPr>
        <p:txBody>
          <a:bodyPr wrap="square" rtlCol="0">
            <a:spAutoFit/>
          </a:bodyPr>
          <a:lstStyle/>
          <a:p>
            <a:pPr>
              <a:lnSpc>
                <a:spcPct val="150000"/>
              </a:lnSpc>
            </a:pPr>
            <a:r>
              <a:rPr lang="zh-CN" altLang="zh-CN" sz="2800" dirty="0" smtClean="0">
                <a:latin typeface="楷体" pitchFamily="49" charset="-122"/>
                <a:ea typeface="楷体" pitchFamily="49" charset="-122"/>
              </a:rPr>
              <a:t>辩证法“在</a:t>
            </a:r>
            <a:r>
              <a:rPr lang="zh-CN" altLang="zh-CN" sz="2800" dirty="0" smtClean="0">
                <a:solidFill>
                  <a:srgbClr val="FFFF00"/>
                </a:solidFill>
                <a:latin typeface="楷体" pitchFamily="49" charset="-122"/>
                <a:ea typeface="楷体" pitchFamily="49" charset="-122"/>
              </a:rPr>
              <a:t>对现存事物的肯定的理解</a:t>
            </a:r>
            <a:r>
              <a:rPr lang="zh-CN" altLang="zh-CN" sz="2800" dirty="0" smtClean="0">
                <a:latin typeface="楷体" pitchFamily="49" charset="-122"/>
                <a:ea typeface="楷体" pitchFamily="49" charset="-122"/>
              </a:rPr>
              <a:t>中同时包含</a:t>
            </a:r>
            <a:r>
              <a:rPr lang="zh-CN" altLang="zh-CN" sz="2800" dirty="0" smtClean="0">
                <a:solidFill>
                  <a:srgbClr val="FFFF00"/>
                </a:solidFill>
                <a:latin typeface="楷体" pitchFamily="49" charset="-122"/>
                <a:ea typeface="楷体" pitchFamily="49" charset="-122"/>
              </a:rPr>
              <a:t>对现存事物的否定的理解</a:t>
            </a:r>
            <a:r>
              <a:rPr lang="zh-CN" altLang="zh-CN" sz="2800" dirty="0" smtClean="0">
                <a:latin typeface="楷体" pitchFamily="49" charset="-122"/>
                <a:ea typeface="楷体" pitchFamily="49" charset="-122"/>
              </a:rPr>
              <a:t>，即对</a:t>
            </a:r>
            <a:r>
              <a:rPr lang="zh-CN" altLang="zh-CN" sz="2800" dirty="0" smtClean="0">
                <a:solidFill>
                  <a:srgbClr val="FFFF00"/>
                </a:solidFill>
                <a:latin typeface="楷体" pitchFamily="49" charset="-122"/>
                <a:ea typeface="楷体" pitchFamily="49" charset="-122"/>
              </a:rPr>
              <a:t>现存事物的必然灭亡</a:t>
            </a:r>
            <a:r>
              <a:rPr lang="zh-CN" altLang="zh-CN" sz="2800" dirty="0" smtClean="0">
                <a:latin typeface="楷体" pitchFamily="49" charset="-122"/>
                <a:ea typeface="楷体" pitchFamily="49" charset="-122"/>
              </a:rPr>
              <a:t>的理解；辩证法</a:t>
            </a:r>
            <a:r>
              <a:rPr lang="zh-CN" altLang="zh-CN" sz="2800" dirty="0" smtClean="0">
                <a:solidFill>
                  <a:srgbClr val="FFFF00"/>
                </a:solidFill>
                <a:latin typeface="楷体" pitchFamily="49" charset="-122"/>
                <a:ea typeface="楷体" pitchFamily="49" charset="-122"/>
              </a:rPr>
              <a:t>对每一种既成的形式</a:t>
            </a:r>
            <a:r>
              <a:rPr lang="zh-CN" altLang="zh-CN" sz="2800" dirty="0" smtClean="0">
                <a:latin typeface="楷体" pitchFamily="49" charset="-122"/>
                <a:ea typeface="楷体" pitchFamily="49" charset="-122"/>
              </a:rPr>
              <a:t>都是</a:t>
            </a:r>
            <a:r>
              <a:rPr lang="zh-CN" altLang="zh-CN" sz="2800" dirty="0" smtClean="0">
                <a:solidFill>
                  <a:srgbClr val="FFFF00"/>
                </a:solidFill>
                <a:latin typeface="楷体" pitchFamily="49" charset="-122"/>
                <a:ea typeface="楷体" pitchFamily="49" charset="-122"/>
              </a:rPr>
              <a:t>从不断的运动中</a:t>
            </a:r>
            <a:r>
              <a:rPr lang="zh-CN" altLang="zh-CN" sz="2800" dirty="0" smtClean="0">
                <a:latin typeface="楷体" pitchFamily="49" charset="-122"/>
                <a:ea typeface="楷体" pitchFamily="49" charset="-122"/>
              </a:rPr>
              <a:t>，因而也是</a:t>
            </a:r>
            <a:r>
              <a:rPr lang="zh-CN" altLang="zh-CN" sz="2800" dirty="0" smtClean="0">
                <a:solidFill>
                  <a:srgbClr val="FFFF00"/>
                </a:solidFill>
                <a:latin typeface="楷体" pitchFamily="49" charset="-122"/>
                <a:ea typeface="楷体" pitchFamily="49" charset="-122"/>
              </a:rPr>
              <a:t>从它的暂时性方面</a:t>
            </a:r>
            <a:r>
              <a:rPr lang="zh-CN" altLang="zh-CN" sz="2800" dirty="0" smtClean="0">
                <a:latin typeface="楷体" pitchFamily="49" charset="-122"/>
                <a:ea typeface="楷体" pitchFamily="49" charset="-122"/>
              </a:rPr>
              <a:t>去理解；</a:t>
            </a:r>
            <a:r>
              <a:rPr lang="zh-CN" altLang="zh-CN" sz="2800" dirty="0" smtClean="0">
                <a:solidFill>
                  <a:srgbClr val="FFFF00"/>
                </a:solidFill>
                <a:latin typeface="楷体" pitchFamily="49" charset="-122"/>
                <a:ea typeface="楷体" pitchFamily="49" charset="-122"/>
              </a:rPr>
              <a:t>辩证法不崇拜任何东西，按其本质来说，它是批判的和革命的。</a:t>
            </a:r>
            <a:r>
              <a:rPr lang="zh-CN" altLang="zh-CN"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马克思</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xmlns="" val="129364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heckerboard(across)">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heckerboard(across)">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kumimoji="0" lang="zh-CN" altLang="en-US" sz="4800"/>
              <a:t>哲学与科学的联系：</a:t>
            </a:r>
          </a:p>
        </p:txBody>
      </p:sp>
      <p:sp>
        <p:nvSpPr>
          <p:cNvPr id="87042" name="Rectangle 3"/>
          <p:cNvSpPr>
            <a:spLocks noGrp="1" noChangeArrowheads="1"/>
          </p:cNvSpPr>
          <p:nvPr>
            <p:ph type="body" idx="1"/>
          </p:nvPr>
        </p:nvSpPr>
        <p:spPr>
          <a:xfrm>
            <a:off x="611188" y="1916113"/>
            <a:ext cx="8058150" cy="4330700"/>
          </a:xfrm>
        </p:spPr>
        <p:txBody>
          <a:bodyPr/>
          <a:lstStyle/>
          <a:p>
            <a:pPr eaLnBrk="1" hangingPunct="1">
              <a:buFontTx/>
              <a:buNone/>
            </a:pPr>
            <a:r>
              <a:rPr lang="zh-CN" altLang="en-US"/>
              <a:t>（</a:t>
            </a:r>
            <a:r>
              <a:rPr lang="en-US" altLang="zh-CN"/>
              <a:t>1</a:t>
            </a:r>
            <a:r>
              <a:rPr lang="zh-CN" altLang="en-US"/>
              <a:t>）哲学对具体科学研究有指导意义</a:t>
            </a:r>
          </a:p>
          <a:p>
            <a:pPr eaLnBrk="1" hangingPunct="1">
              <a:buFontTx/>
              <a:buNone/>
            </a:pPr>
            <a:r>
              <a:rPr lang="zh-CN" altLang="en-US" sz="2800"/>
              <a:t>案例：德国为何能够取代英国成为科技强国？</a:t>
            </a:r>
            <a:endParaRPr lang="en-US" altLang="zh-CN" sz="2800"/>
          </a:p>
          <a:p>
            <a:pPr eaLnBrk="1" hangingPunct="1"/>
            <a:r>
              <a:rPr lang="en-US" altLang="zh-CN"/>
              <a:t>             </a:t>
            </a:r>
            <a:r>
              <a:rPr lang="zh-CN" altLang="en-US"/>
              <a:t>英国的经验论（归纳法）</a:t>
            </a:r>
            <a:endParaRPr lang="en-US" altLang="zh-CN"/>
          </a:p>
          <a:p>
            <a:pPr eaLnBrk="1" hangingPunct="1"/>
            <a:r>
              <a:rPr lang="en-US" altLang="zh-CN"/>
              <a:t>             </a:t>
            </a:r>
            <a:r>
              <a:rPr lang="zh-CN" altLang="en-US"/>
              <a:t>德国的理性主义哲学传统（演绎）</a:t>
            </a:r>
          </a:p>
          <a:p>
            <a:pPr eaLnBrk="1" hangingPunct="1">
              <a:buFontTx/>
              <a:buNone/>
            </a:pPr>
            <a:r>
              <a:rPr lang="zh-CN" altLang="en-US"/>
              <a:t> 第一，大胆假设，小心求证（批判性思维）</a:t>
            </a:r>
          </a:p>
          <a:p>
            <a:pPr eaLnBrk="1" hangingPunct="1">
              <a:buFontTx/>
              <a:buNone/>
            </a:pPr>
            <a:r>
              <a:rPr lang="zh-CN" altLang="en-US"/>
              <a:t> 第二，审查前提，设置界限（本源性思维）</a:t>
            </a:r>
          </a:p>
          <a:p>
            <a:pPr eaLnBrk="1" hangingPunct="1">
              <a:buFontTx/>
              <a:buNone/>
            </a:pPr>
            <a:r>
              <a:rPr lang="zh-CN" altLang="en-US"/>
              <a:t>（</a:t>
            </a:r>
            <a:r>
              <a:rPr lang="en-US" altLang="zh-CN"/>
              <a:t>2</a:t>
            </a:r>
            <a:r>
              <a:rPr lang="zh-CN" altLang="en-US"/>
              <a:t>）具体科学为哲学提供素材</a:t>
            </a:r>
            <a:endParaRPr lang="en-US" altLang="zh-CN"/>
          </a:p>
          <a:p>
            <a:pPr eaLnBrk="1" hangingPunct="1"/>
            <a:endParaRPr lang="zh-CN" altLang="en-US"/>
          </a:p>
        </p:txBody>
      </p:sp>
    </p:spTree>
    <p:extLst>
      <p:ext uri="{BB962C8B-B14F-4D97-AF65-F5344CB8AC3E}">
        <p14:creationId xmlns:p14="http://schemas.microsoft.com/office/powerpoint/2010/main" xmlns="" val="1276825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6872"/>
            <a:ext cx="8229600" cy="1139825"/>
          </a:xfrm>
        </p:spPr>
        <p:txBody>
          <a:bodyPr/>
          <a:lstStyle/>
          <a:p>
            <a:r>
              <a:rPr lang="zh-CN" altLang="en-US" b="1" dirty="0"/>
              <a:t>二、哲学基本问题及科学理解“</a:t>
            </a:r>
            <a:r>
              <a:rPr lang="zh-CN" altLang="en-US" b="1" dirty="0">
                <a:solidFill>
                  <a:srgbClr val="FFFF00"/>
                </a:solidFill>
              </a:rPr>
              <a:t>唯心主义</a:t>
            </a:r>
            <a:r>
              <a:rPr lang="zh-CN" altLang="en-US" b="1" dirty="0"/>
              <a:t>”</a:t>
            </a:r>
            <a:r>
              <a:rPr lang="en-US" altLang="zh-CN" b="1" dirty="0"/>
              <a:t/>
            </a:r>
            <a:br>
              <a:rPr lang="en-US" altLang="zh-CN" b="1" dirty="0"/>
            </a:br>
            <a:endParaRPr kumimoji="1" lang="zh-CN" altLang="en-US" dirty="0"/>
          </a:p>
        </p:txBody>
      </p:sp>
    </p:spTree>
    <p:extLst>
      <p:ext uri="{BB962C8B-B14F-4D97-AF65-F5344CB8AC3E}">
        <p14:creationId xmlns:p14="http://schemas.microsoft.com/office/powerpoint/2010/main" xmlns="" val="549906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idx="4294967295"/>
          </p:nvPr>
        </p:nvSpPr>
        <p:spPr/>
        <p:txBody>
          <a:bodyPr/>
          <a:lstStyle/>
          <a:p>
            <a:pPr eaLnBrk="1" hangingPunct="1"/>
            <a:r>
              <a:rPr lang="zh-CN" altLang="en-US"/>
              <a:t>学者与民工的对话</a:t>
            </a:r>
          </a:p>
        </p:txBody>
      </p:sp>
      <p:sp>
        <p:nvSpPr>
          <p:cNvPr id="24578" name="内容占位符 2"/>
          <p:cNvSpPr>
            <a:spLocks noGrp="1"/>
          </p:cNvSpPr>
          <p:nvPr>
            <p:ph idx="4294967295"/>
          </p:nvPr>
        </p:nvSpPr>
        <p:spPr>
          <a:xfrm>
            <a:off x="917575" y="1700808"/>
            <a:ext cx="7769225" cy="4113212"/>
          </a:xfrm>
        </p:spPr>
        <p:txBody>
          <a:bodyPr/>
          <a:lstStyle/>
          <a:p>
            <a:pPr eaLnBrk="1" hangingPunct="1"/>
            <a:r>
              <a:rPr lang="zh-CN" altLang="en-US" dirty="0"/>
              <a:t>一学者问一位进程务工人员</a:t>
            </a:r>
            <a:r>
              <a:rPr lang="zh-CN" altLang="en-US" dirty="0" smtClean="0"/>
              <a:t>：</a:t>
            </a:r>
            <a:endParaRPr lang="en-US" altLang="zh-CN" dirty="0" smtClean="0"/>
          </a:p>
          <a:p>
            <a:pPr eaLnBrk="1" hangingPunct="1"/>
            <a:r>
              <a:rPr lang="zh-CN" altLang="en-US" dirty="0" smtClean="0"/>
              <a:t>“</a:t>
            </a:r>
            <a:r>
              <a:rPr lang="zh-CN" altLang="en-US" dirty="0"/>
              <a:t>你是做什么的？家在哪里？追求什么？</a:t>
            </a:r>
            <a:r>
              <a:rPr lang="zh-CN" altLang="en-US" dirty="0" smtClean="0"/>
              <a:t>”</a:t>
            </a:r>
            <a:endParaRPr lang="en-US" altLang="zh-CN" dirty="0" smtClean="0"/>
          </a:p>
          <a:p>
            <a:pPr eaLnBrk="1" hangingPunct="1"/>
            <a:r>
              <a:rPr lang="zh-CN" altLang="en-US" dirty="0" smtClean="0"/>
              <a:t>务工</a:t>
            </a:r>
            <a:r>
              <a:rPr lang="zh-CN" altLang="en-US" dirty="0"/>
              <a:t>人员回答：“打工，家在深山里，追求富裕。”</a:t>
            </a:r>
            <a:endParaRPr lang="en-US" altLang="zh-CN" dirty="0"/>
          </a:p>
          <a:p>
            <a:pPr eaLnBrk="1" hangingPunct="1"/>
            <a:r>
              <a:rPr lang="zh-CN" altLang="en-US" dirty="0"/>
              <a:t>学者：“我追求精神上的满足，是唯心主义者，你追求物质上的满足，是唯物主义者。”</a:t>
            </a:r>
          </a:p>
        </p:txBody>
      </p:sp>
    </p:spTree>
    <p:extLst>
      <p:ext uri="{BB962C8B-B14F-4D97-AF65-F5344CB8AC3E}">
        <p14:creationId xmlns:p14="http://schemas.microsoft.com/office/powerpoint/2010/main" xmlns="" val="1368404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idx="4294967295"/>
          </p:nvPr>
        </p:nvSpPr>
        <p:spPr/>
        <p:txBody>
          <a:bodyPr/>
          <a:lstStyle/>
          <a:p>
            <a:pPr eaLnBrk="1" hangingPunct="1"/>
            <a:endParaRPr lang="zh-CN" altLang="en-US"/>
          </a:p>
        </p:txBody>
      </p:sp>
      <p:sp>
        <p:nvSpPr>
          <p:cNvPr id="25602" name="内容占位符 2"/>
          <p:cNvSpPr>
            <a:spLocks noGrp="1"/>
          </p:cNvSpPr>
          <p:nvPr>
            <p:ph idx="4294967295"/>
          </p:nvPr>
        </p:nvSpPr>
        <p:spPr/>
        <p:txBody>
          <a:bodyPr/>
          <a:lstStyle/>
          <a:p>
            <a:pPr eaLnBrk="1" hangingPunct="1"/>
            <a:r>
              <a:rPr lang="zh-CN" altLang="en-US"/>
              <a:t>有一种迷信，认为</a:t>
            </a:r>
            <a:r>
              <a:rPr lang="zh-CN" altLang="en-US" u="sng"/>
              <a:t>哲学唯心主义的中心就是对道德理想即对社会理想的信仰</a:t>
            </a:r>
            <a:r>
              <a:rPr lang="zh-CN" altLang="en-US"/>
              <a:t>，这种迷信是在哲学之外产生的，是在那些把席勒诗歌中符合他们需要的少数哲学上的只言词组背得烂熟的德国庸人中产生的。</a:t>
            </a:r>
          </a:p>
        </p:txBody>
      </p:sp>
    </p:spTree>
    <p:extLst>
      <p:ext uri="{BB962C8B-B14F-4D97-AF65-F5344CB8AC3E}">
        <p14:creationId xmlns:p14="http://schemas.microsoft.com/office/powerpoint/2010/main" xmlns="" val="1377181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p:txBody>
          <a:bodyPr/>
          <a:lstStyle/>
          <a:p>
            <a:pPr eaLnBrk="1" hangingPunct="1"/>
            <a:endParaRPr lang="zh-CN" altLang="en-US"/>
          </a:p>
        </p:txBody>
      </p:sp>
      <p:sp>
        <p:nvSpPr>
          <p:cNvPr id="26626" name="内容占位符 2"/>
          <p:cNvSpPr>
            <a:spLocks noGrp="1"/>
          </p:cNvSpPr>
          <p:nvPr>
            <p:ph idx="4294967295"/>
          </p:nvPr>
        </p:nvSpPr>
        <p:spPr/>
        <p:txBody>
          <a:bodyPr/>
          <a:lstStyle/>
          <a:p>
            <a:pPr eaLnBrk="1" hangingPunct="1"/>
            <a:r>
              <a:rPr lang="zh-CN" altLang="en-US"/>
              <a:t>庸人把</a:t>
            </a:r>
            <a:r>
              <a:rPr lang="zh-CN" altLang="en-US" u="sng"/>
              <a:t>唯物主义理解为贪吃、酗酒、娱目、肉欲、虚荣、爱财、吝啬、贪婪、牟利、投机，简言之，即他本人暗中迷恋着的一切龌龊行为</a:t>
            </a:r>
            <a:r>
              <a:rPr lang="en-US" altLang="zh-CN"/>
              <a:t>﹔</a:t>
            </a:r>
            <a:r>
              <a:rPr lang="zh-CN" altLang="en-US"/>
              <a:t>而把唯心主义理解为对</a:t>
            </a:r>
            <a:r>
              <a:rPr lang="zh-CN" altLang="en-US" u="sng"/>
              <a:t>美德、普遍的人类爱的信仰</a:t>
            </a:r>
            <a:r>
              <a:rPr lang="zh-CN" altLang="en-US"/>
              <a:t>，总之，对</a:t>
            </a:r>
            <a:r>
              <a:rPr lang="en-US" altLang="en-US"/>
              <a:t>“</a:t>
            </a:r>
            <a:r>
              <a:rPr lang="zh-CN" altLang="en-US"/>
              <a:t>美好世界</a:t>
            </a:r>
            <a:r>
              <a:rPr lang="en-US" altLang="en-US"/>
              <a:t>”</a:t>
            </a:r>
            <a:r>
              <a:rPr lang="zh-CN" altLang="en-US"/>
              <a:t>的信仰</a:t>
            </a:r>
          </a:p>
        </p:txBody>
      </p:sp>
    </p:spTree>
    <p:extLst>
      <p:ext uri="{BB962C8B-B14F-4D97-AF65-F5344CB8AC3E}">
        <p14:creationId xmlns:p14="http://schemas.microsoft.com/office/powerpoint/2010/main" xmlns="" val="7176476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endParaRPr lang="zh-CN" altLang="en-US"/>
          </a:p>
        </p:txBody>
      </p:sp>
      <p:sp>
        <p:nvSpPr>
          <p:cNvPr id="23554" name="Rectangle 3"/>
          <p:cNvSpPr>
            <a:spLocks noGrp="1" noChangeArrowheads="1"/>
          </p:cNvSpPr>
          <p:nvPr>
            <p:ph type="body" idx="1"/>
          </p:nvPr>
        </p:nvSpPr>
        <p:spPr/>
        <p:txBody>
          <a:bodyPr/>
          <a:lstStyle/>
          <a:p>
            <a:pPr eaLnBrk="1" hangingPunct="1"/>
            <a:endParaRPr lang="zh-CN" altLang="en-US" dirty="0"/>
          </a:p>
        </p:txBody>
      </p:sp>
      <p:grpSp>
        <p:nvGrpSpPr>
          <p:cNvPr id="2" name="Group 4"/>
          <p:cNvGrpSpPr>
            <a:grpSpLocks/>
          </p:cNvGrpSpPr>
          <p:nvPr/>
        </p:nvGrpSpPr>
        <p:grpSpPr bwMode="auto">
          <a:xfrm>
            <a:off x="395288" y="692150"/>
            <a:ext cx="8153400" cy="2819400"/>
            <a:chOff x="231" y="690"/>
            <a:chExt cx="4233" cy="1152"/>
          </a:xfrm>
        </p:grpSpPr>
        <p:sp>
          <p:nvSpPr>
            <p:cNvPr id="79877" name="AutoShape 5"/>
            <p:cNvSpPr>
              <a:spLocks noChangeArrowheads="1"/>
            </p:cNvSpPr>
            <p:nvPr/>
          </p:nvSpPr>
          <p:spPr bwMode="gray">
            <a:xfrm>
              <a:off x="231" y="690"/>
              <a:ext cx="4233" cy="1152"/>
            </a:xfrm>
            <a:prstGeom prst="roundRect">
              <a:avLst>
                <a:gd name="adj" fmla="val 10889"/>
              </a:avLst>
            </a:prstGeom>
            <a:gradFill rotWithShape="1">
              <a:gsLst>
                <a:gs pos="0">
                  <a:srgbClr val="DDDDDD"/>
                </a:gs>
                <a:gs pos="50000">
                  <a:srgbClr val="EEEEEE"/>
                </a:gs>
                <a:gs pos="100000">
                  <a:srgbClr val="DDDDDD"/>
                </a:gs>
              </a:gsLst>
              <a:lin ang="0" scaled="1"/>
            </a:gradFill>
            <a:ln w="38100">
              <a:solidFill>
                <a:srgbClr val="FFFFFF"/>
              </a:solidFill>
              <a:round/>
              <a:headEnd/>
              <a:tailEnd/>
            </a:ln>
            <a:effectLst>
              <a:outerShdw blurRad="63500" dist="135003" dir="2928844" algn="ctr" rotWithShape="0">
                <a:srgbClr val="000000">
                  <a:alpha val="50000"/>
                </a:srgbClr>
              </a:outerShdw>
            </a:effectLst>
          </p:spPr>
          <p:txBody>
            <a:bodyPr wrap="none" anchor="ctr"/>
            <a:lstStyle/>
            <a:p>
              <a:pPr eaLnBrk="1" hangingPunct="1">
                <a:spcBef>
                  <a:spcPct val="20000"/>
                </a:spcBef>
                <a:defRPr/>
              </a:pPr>
              <a:endParaRPr lang="zh-CN" altLang="en-US">
                <a:ea typeface="宋体" charset="0"/>
              </a:endParaRPr>
            </a:p>
          </p:txBody>
        </p:sp>
        <p:sp>
          <p:nvSpPr>
            <p:cNvPr id="23559" name="AutoShape 6" descr="恩格斯1"/>
            <p:cNvSpPr>
              <a:spLocks noChangeArrowheads="1"/>
            </p:cNvSpPr>
            <p:nvPr/>
          </p:nvSpPr>
          <p:spPr bwMode="gray">
            <a:xfrm>
              <a:off x="231" y="690"/>
              <a:ext cx="969" cy="1152"/>
            </a:xfrm>
            <a:prstGeom prst="roundRect">
              <a:avLst>
                <a:gd name="adj" fmla="val 11921"/>
              </a:avLst>
            </a:prstGeom>
            <a:blipFill dpi="0" rotWithShape="1">
              <a:blip r:embed="rId2">
                <a:alphaModFix amt="90000"/>
              </a:blip>
              <a:srcRect/>
              <a:stretch>
                <a:fillRect/>
              </a:stretch>
            </a:blipFill>
            <a:ln w="38100">
              <a:solidFill>
                <a:srgbClr val="FFFFFF"/>
              </a:solidFill>
              <a:round/>
              <a:headEnd/>
              <a:tailEnd/>
            </a:ln>
          </p:spPr>
          <p:txBody>
            <a:bodyPr wrap="none" anchor="ct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buFontTx/>
                <a:buNone/>
              </a:pPr>
              <a:endParaRPr lang="zh-CN" altLang="en-US" sz="2400" b="0">
                <a:solidFill>
                  <a:schemeClr val="tx1"/>
                </a:solidFill>
              </a:endParaRPr>
            </a:p>
          </p:txBody>
        </p:sp>
        <p:sp>
          <p:nvSpPr>
            <p:cNvPr id="79879" name="Text Box 7"/>
            <p:cNvSpPr txBox="1">
              <a:spLocks noChangeArrowheads="1"/>
            </p:cNvSpPr>
            <p:nvPr/>
          </p:nvSpPr>
          <p:spPr bwMode="gray">
            <a:xfrm>
              <a:off x="1218" y="770"/>
              <a:ext cx="3207" cy="893"/>
            </a:xfrm>
            <a:prstGeom prst="rect">
              <a:avLst/>
            </a:prstGeom>
            <a:noFill/>
            <a:ln>
              <a:noFill/>
            </a:ln>
            <a:effectLs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20000"/>
                </a:spcBef>
                <a:spcAft>
                  <a:spcPct val="0"/>
                </a:spcAft>
                <a:defRPr kumimoji="1" sz="2400">
                  <a:solidFill>
                    <a:schemeClr val="tx1"/>
                  </a:solidFill>
                  <a:latin typeface="Times New Roman" charset="0"/>
                  <a:ea typeface="宋体" charset="-122"/>
                </a:defRPr>
              </a:lvl6pPr>
              <a:lvl7pPr marL="2971800" indent="-228600" fontAlgn="base">
                <a:spcBef>
                  <a:spcPct val="20000"/>
                </a:spcBef>
                <a:spcAft>
                  <a:spcPct val="0"/>
                </a:spcAft>
                <a:defRPr kumimoji="1" sz="2400">
                  <a:solidFill>
                    <a:schemeClr val="tx1"/>
                  </a:solidFill>
                  <a:latin typeface="Times New Roman" charset="0"/>
                  <a:ea typeface="宋体" charset="-122"/>
                </a:defRPr>
              </a:lvl7pPr>
              <a:lvl8pPr marL="3429000" indent="-228600" fontAlgn="base">
                <a:spcBef>
                  <a:spcPct val="20000"/>
                </a:spcBef>
                <a:spcAft>
                  <a:spcPct val="0"/>
                </a:spcAft>
                <a:defRPr kumimoji="1" sz="2400">
                  <a:solidFill>
                    <a:schemeClr val="tx1"/>
                  </a:solidFill>
                  <a:latin typeface="Times New Roman" charset="0"/>
                  <a:ea typeface="宋体" charset="-122"/>
                </a:defRPr>
              </a:lvl8pPr>
              <a:lvl9pPr marL="3886200" indent="-228600" fontAlgn="base">
                <a:spcBef>
                  <a:spcPct val="20000"/>
                </a:spcBef>
                <a:spcAft>
                  <a:spcPct val="0"/>
                </a:spcAft>
                <a:defRPr kumimoji="1" sz="2400">
                  <a:solidFill>
                    <a:schemeClr val="tx1"/>
                  </a:solidFill>
                  <a:latin typeface="Times New Roman" charset="0"/>
                  <a:ea typeface="宋体" charset="-122"/>
                </a:defRPr>
              </a:lvl9pPr>
            </a:lstStyle>
            <a:p>
              <a:pPr eaLnBrk="1" hangingPunct="1">
                <a:spcBef>
                  <a:spcPct val="30000"/>
                </a:spcBef>
                <a:buSzPct val="80000"/>
                <a:buFontTx/>
                <a:buBlip>
                  <a:blip r:embed="rId5"/>
                </a:buBlip>
                <a:defRPr/>
              </a:pPr>
              <a:r>
                <a:rPr kumimoji="0" lang="en-US" altLang="zh-CN" sz="2000" b="1" dirty="0" smtClean="0">
                  <a:effectLst>
                    <a:outerShdw blurRad="38100" dist="38100" dir="2700000" algn="tl">
                      <a:srgbClr val="C0C0C0"/>
                    </a:outerShdw>
                  </a:effectLst>
                  <a:latin typeface="黑体" charset="-122"/>
                  <a:ea typeface="黑体" charset="-122"/>
                </a:rPr>
                <a:t>   </a:t>
              </a:r>
              <a:r>
                <a:rPr kumimoji="0" lang="zh-CN" altLang="en-US" sz="2000" b="1" dirty="0" smtClean="0">
                  <a:solidFill>
                    <a:schemeClr val="bg1"/>
                  </a:solidFill>
                  <a:effectLst>
                    <a:outerShdw blurRad="38100" dist="38100" dir="2700000" algn="tl">
                      <a:srgbClr val="C0C0C0"/>
                    </a:outerShdw>
                  </a:effectLst>
                  <a:latin typeface="黑体" charset="-122"/>
                  <a:ea typeface="黑体" charset="-122"/>
                </a:rPr>
                <a:t>恩格斯总结和概括了哲学发展特别是近代哲学发展的历史事实，并吸取了黑格尔和费尔巴哈的有关思想，第一次明确指出：</a:t>
              </a:r>
              <a:r>
                <a:rPr kumimoji="0" lang="zh-CN" altLang="en-US" sz="2000" b="1" u="sng" dirty="0" smtClean="0">
                  <a:solidFill>
                    <a:srgbClr val="FF0000"/>
                  </a:solidFill>
                  <a:effectLst>
                    <a:outerShdw blurRad="38100" dist="38100" dir="2700000" algn="tl">
                      <a:srgbClr val="C0C0C0"/>
                    </a:outerShdw>
                  </a:effectLst>
                  <a:latin typeface="Arial" charset="0"/>
                  <a:ea typeface="楷体_GB2312" charset="0"/>
                </a:rPr>
                <a:t>“</a:t>
              </a:r>
              <a:r>
                <a:rPr kumimoji="0" lang="zh-CN" altLang="en-US" sz="3200" b="1" u="sng" dirty="0" smtClean="0">
                  <a:solidFill>
                    <a:srgbClr val="FF0000"/>
                  </a:solidFill>
                  <a:effectLst>
                    <a:outerShdw blurRad="38100" dist="38100" dir="2700000" algn="tl">
                      <a:srgbClr val="C0C0C0"/>
                    </a:outerShdw>
                  </a:effectLst>
                  <a:latin typeface="楷体_GB2312" charset="0"/>
                  <a:ea typeface="楷体_GB2312" charset="0"/>
                </a:rPr>
                <a:t>全部哲学，特别是近代哲学的重大的基本问题，是思维和存在的关系问题</a:t>
              </a:r>
              <a:r>
                <a:rPr kumimoji="0" lang="zh-CN" altLang="en-US" sz="3200" b="1" u="sng" dirty="0" smtClean="0">
                  <a:solidFill>
                    <a:srgbClr val="FF0000"/>
                  </a:solidFill>
                  <a:effectLst>
                    <a:outerShdw blurRad="38100" dist="38100" dir="2700000" algn="tl">
                      <a:srgbClr val="C0C0C0"/>
                    </a:outerShdw>
                  </a:effectLst>
                  <a:latin typeface="Arial" charset="0"/>
                  <a:ea typeface="楷体_GB2312" charset="0"/>
                </a:rPr>
                <a:t>”</a:t>
              </a:r>
              <a:r>
                <a:rPr kumimoji="0" lang="zh-CN" altLang="en-US" sz="2000" b="1" u="sng" dirty="0" smtClean="0">
                  <a:solidFill>
                    <a:srgbClr val="FF0000"/>
                  </a:solidFill>
                  <a:effectLst>
                    <a:outerShdw blurRad="38100" dist="38100" dir="2700000" algn="tl">
                      <a:srgbClr val="C0C0C0"/>
                    </a:outerShdw>
                  </a:effectLst>
                  <a:latin typeface="楷体_GB2312" charset="0"/>
                  <a:ea typeface="楷体_GB2312" charset="0"/>
                </a:rPr>
                <a:t>。</a:t>
              </a:r>
            </a:p>
          </p:txBody>
        </p:sp>
      </p:grpSp>
      <p:sp>
        <p:nvSpPr>
          <p:cNvPr id="79880" name="WordArt 8"/>
          <p:cNvSpPr>
            <a:spLocks noChangeArrowheads="1" noChangeShapeType="1" noTextEdit="1"/>
          </p:cNvSpPr>
          <p:nvPr/>
        </p:nvSpPr>
        <p:spPr bwMode="auto">
          <a:xfrm>
            <a:off x="1908175" y="4797425"/>
            <a:ext cx="7000875" cy="457200"/>
          </a:xfrm>
          <a:prstGeom prst="rect">
            <a:avLst/>
          </a:prstGeom>
        </p:spPr>
        <p:txBody>
          <a:bodyPr wrap="none" fromWordArt="1">
            <a:prstTxWarp prst="textPlain">
              <a:avLst>
                <a:gd name="adj" fmla="val 50000"/>
              </a:avLst>
            </a:prstTxWarp>
          </a:bodyPr>
          <a:lstStyle/>
          <a:p>
            <a:pPr algn="ctr" eaLnBrk="1" hangingPunct="1">
              <a:spcBef>
                <a:spcPct val="20000"/>
              </a:spcBef>
              <a:defRPr/>
            </a:pPr>
            <a:r>
              <a:rPr lang="en-US" altLang="zh-CN" sz="3600" b="1" kern="10" dirty="0">
                <a:ln w="19050">
                  <a:solidFill>
                    <a:srgbClr val="FF0000"/>
                  </a:solidFill>
                  <a:round/>
                  <a:headEnd/>
                  <a:tailEnd/>
                </a:ln>
                <a:gradFill rotWithShape="1">
                  <a:gsLst>
                    <a:gs pos="0">
                      <a:srgbClr val="FFEFD1"/>
                    </a:gs>
                    <a:gs pos="64999">
                      <a:srgbClr val="F0EBD5"/>
                    </a:gs>
                    <a:gs pos="100000">
                      <a:srgbClr val="D1C39F"/>
                    </a:gs>
                  </a:gsLst>
                  <a:path path="rect">
                    <a:fillToRect l="50000" t="50000" r="50000" b="50000"/>
                  </a:path>
                </a:gradFill>
                <a:effectLst>
                  <a:outerShdw blurRad="63500" dist="38099" dir="2700000" algn="ctr" rotWithShape="0">
                    <a:srgbClr val="990000">
                      <a:alpha val="74998"/>
                    </a:srgbClr>
                  </a:outerShdw>
                </a:effectLst>
                <a:latin typeface="隶书"/>
                <a:ea typeface="隶书"/>
                <a:cs typeface="隶书"/>
              </a:rPr>
              <a:t>——</a:t>
            </a:r>
            <a:r>
              <a:rPr lang="zh-CN" altLang="en-US" sz="3600" b="1" kern="10" dirty="0">
                <a:ln w="19050">
                  <a:solidFill>
                    <a:srgbClr val="FF0000"/>
                  </a:solidFill>
                  <a:round/>
                  <a:headEnd/>
                  <a:tailEnd/>
                </a:ln>
                <a:gradFill rotWithShape="1">
                  <a:gsLst>
                    <a:gs pos="0">
                      <a:srgbClr val="FFEFD1"/>
                    </a:gs>
                    <a:gs pos="64999">
                      <a:srgbClr val="F0EBD5"/>
                    </a:gs>
                    <a:gs pos="100000">
                      <a:srgbClr val="D1C39F"/>
                    </a:gs>
                  </a:gsLst>
                  <a:path path="rect">
                    <a:fillToRect l="50000" t="50000" r="50000" b="50000"/>
                  </a:path>
                </a:gradFill>
                <a:effectLst>
                  <a:outerShdw blurRad="63500" dist="38099" dir="2700000" algn="ctr" rotWithShape="0">
                    <a:srgbClr val="990000">
                      <a:alpha val="74998"/>
                    </a:srgbClr>
                  </a:outerShdw>
                </a:effectLst>
                <a:latin typeface="隶书"/>
                <a:ea typeface="隶书"/>
                <a:cs typeface="隶书"/>
              </a:rPr>
              <a:t>是哲学的基本问题</a:t>
            </a:r>
          </a:p>
        </p:txBody>
      </p:sp>
      <p:sp>
        <p:nvSpPr>
          <p:cNvPr id="79881" name="WordArt 9"/>
          <p:cNvSpPr>
            <a:spLocks noChangeArrowheads="1" noChangeShapeType="1" noTextEdit="1"/>
          </p:cNvSpPr>
          <p:nvPr/>
        </p:nvSpPr>
        <p:spPr bwMode="auto">
          <a:xfrm>
            <a:off x="539750" y="3933825"/>
            <a:ext cx="7000875" cy="457200"/>
          </a:xfrm>
          <a:prstGeom prst="rect">
            <a:avLst/>
          </a:prstGeom>
        </p:spPr>
        <p:txBody>
          <a:bodyPr wrap="none" fromWordArt="1">
            <a:prstTxWarp prst="textPlain">
              <a:avLst>
                <a:gd name="adj" fmla="val 50000"/>
              </a:avLst>
            </a:prstTxWarp>
          </a:bodyPr>
          <a:lstStyle/>
          <a:p>
            <a:pPr algn="ctr"/>
            <a:r>
              <a:rPr lang="zh-CN" altLang="en-US" sz="3600" b="1" kern="10" dirty="0">
                <a:ln w="19050">
                  <a:solidFill>
                    <a:srgbClr val="FF0000"/>
                  </a:solidFill>
                  <a:round/>
                  <a:headEnd/>
                  <a:tailEnd/>
                </a:ln>
                <a:effectLst>
                  <a:outerShdw blurRad="63500" dist="38099" dir="2700000" algn="ctr" rotWithShape="0">
                    <a:srgbClr val="990000">
                      <a:alpha val="74997"/>
                    </a:srgbClr>
                  </a:outerShdw>
                </a:effectLst>
                <a:latin typeface="隶书" charset="0"/>
                <a:ea typeface="隶书" charset="0"/>
                <a:cs typeface="隶书" charset="0"/>
              </a:rPr>
              <a:t>思维与存在的关系问题</a:t>
            </a:r>
          </a:p>
        </p:txBody>
      </p:sp>
    </p:spTree>
    <p:extLst>
      <p:ext uri="{BB962C8B-B14F-4D97-AF65-F5344CB8AC3E}">
        <p14:creationId xmlns:p14="http://schemas.microsoft.com/office/powerpoint/2010/main" xmlns="" val="2132615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9880"/>
                                        </p:tgtEl>
                                        <p:attrNameLst>
                                          <p:attrName>style.visibility</p:attrName>
                                        </p:attrNameLst>
                                      </p:cBhvr>
                                      <p:to>
                                        <p:strVal val="visible"/>
                                      </p:to>
                                    </p:set>
                                    <p:animEffect transition="in" filter="dissolve">
                                      <p:cBhvr>
                                        <p:cTn id="11" dur="500"/>
                                        <p:tgtEl>
                                          <p:spTgt spid="798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9881"/>
                                        </p:tgtEl>
                                        <p:attrNameLst>
                                          <p:attrName>style.visibility</p:attrName>
                                        </p:attrNameLst>
                                      </p:cBhvr>
                                      <p:to>
                                        <p:strVal val="visible"/>
                                      </p:to>
                                    </p:set>
                                    <p:animEffect transition="in" filter="dissolve">
                                      <p:cBhvr>
                                        <p:cTn id="16" dur="500"/>
                                        <p:tgtEl>
                                          <p:spTgt spid="79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683568" y="1916832"/>
            <a:ext cx="7916416" cy="4114800"/>
          </a:xfrm>
        </p:spPr>
        <p:txBody>
          <a:bodyPr/>
          <a:lstStyle/>
          <a:p>
            <a:r>
              <a:rPr lang="zh-CN" altLang="en-US" dirty="0"/>
              <a:t>世界观的“世”是“在世之在”的“世”；世界观的“界”，是“人在途中”的“界”，世界观的“观”，是“人”的目光，而非“神”的目光。”</a:t>
            </a:r>
            <a:endParaRPr lang="en-US" altLang="zh-CN" dirty="0"/>
          </a:p>
          <a:p>
            <a:endParaRPr kumimoji="1" lang="zh-CN" altLang="en-US" dirty="0"/>
          </a:p>
        </p:txBody>
      </p:sp>
    </p:spTree>
    <p:extLst>
      <p:ext uri="{BB962C8B-B14F-4D97-AF65-F5344CB8AC3E}">
        <p14:creationId xmlns:p14="http://schemas.microsoft.com/office/powerpoint/2010/main" xmlns="" val="1786015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zh-CN" altLang="en-US"/>
              <a:t>唯物主义与唯心主义</a:t>
            </a:r>
          </a:p>
        </p:txBody>
      </p:sp>
      <p:sp>
        <p:nvSpPr>
          <p:cNvPr id="29698" name="Rectangle 3"/>
          <p:cNvSpPr>
            <a:spLocks noGrp="1" noChangeArrowheads="1"/>
          </p:cNvSpPr>
          <p:nvPr>
            <p:ph type="body" idx="1"/>
          </p:nvPr>
        </p:nvSpPr>
        <p:spPr>
          <a:xfrm>
            <a:off x="471487" y="1556792"/>
            <a:ext cx="8201025" cy="4113213"/>
          </a:xfrm>
        </p:spPr>
        <p:txBody>
          <a:bodyPr/>
          <a:lstStyle/>
          <a:p>
            <a:pPr eaLnBrk="1" hangingPunct="1">
              <a:buFontTx/>
              <a:buNone/>
            </a:pPr>
            <a:r>
              <a:rPr lang="en-US" altLang="zh-CN" sz="4000" dirty="0">
                <a:latin typeface="宋体" charset="-122"/>
              </a:rPr>
              <a:t>  </a:t>
            </a:r>
            <a:r>
              <a:rPr lang="zh-CN" altLang="en-US" sz="4000" dirty="0">
                <a:latin typeface="宋体" charset="-122"/>
              </a:rPr>
              <a:t>如何回答哲学基本问题的第一个方面的问题，是划分唯物主义和唯心主义的</a:t>
            </a:r>
            <a:r>
              <a:rPr lang="zh-CN" altLang="en-US" sz="4000" b="1" dirty="0">
                <a:solidFill>
                  <a:srgbClr val="FFFF00"/>
                </a:solidFill>
                <a:latin typeface="宋体" charset="-122"/>
              </a:rPr>
              <a:t>唯一</a:t>
            </a:r>
            <a:r>
              <a:rPr lang="zh-CN" altLang="en-US" sz="4000" dirty="0">
                <a:latin typeface="宋体" charset="-122"/>
              </a:rPr>
              <a:t>标准。</a:t>
            </a:r>
            <a:endParaRPr lang="en-US" altLang="zh-CN" sz="4000" b="0" dirty="0">
              <a:latin typeface="宋体" charset="-122"/>
            </a:endParaRPr>
          </a:p>
          <a:p>
            <a:pPr eaLnBrk="1" hangingPunct="1">
              <a:buFontTx/>
              <a:buNone/>
            </a:pPr>
            <a:r>
              <a:rPr lang="en-US" altLang="zh-CN" sz="2800" b="0" dirty="0">
                <a:latin typeface="宋体" charset="-122"/>
              </a:rPr>
              <a:t>    </a:t>
            </a:r>
            <a:r>
              <a:rPr lang="zh-CN" altLang="en-US" sz="2800" dirty="0">
                <a:latin typeface="宋体" charset="-122"/>
                <a:ea typeface="楷体_GB2312" charset="0"/>
              </a:rPr>
              <a:t>“</a:t>
            </a:r>
            <a:r>
              <a:rPr lang="zh-CN" altLang="en-US" sz="2800" dirty="0">
                <a:latin typeface="楷体_GB2312" charset="0"/>
                <a:ea typeface="楷体_GB2312" charset="0"/>
              </a:rPr>
              <a:t>除此之外，唯心主义和唯物主义这两个用语本来</a:t>
            </a:r>
            <a:r>
              <a:rPr lang="zh-CN" altLang="en-US" sz="2800" b="1" dirty="0">
                <a:solidFill>
                  <a:srgbClr val="FFFF00"/>
                </a:solidFill>
                <a:latin typeface="楷体_GB2312" charset="0"/>
                <a:ea typeface="楷体_GB2312" charset="0"/>
              </a:rPr>
              <a:t>没有任何别的意思，它们在这里也不能在别的意义上被使用</a:t>
            </a:r>
            <a:r>
              <a:rPr lang="zh-CN" altLang="en-US" sz="2800" dirty="0">
                <a:latin typeface="楷体_GB2312" charset="0"/>
                <a:ea typeface="楷体_GB2312" charset="0"/>
              </a:rPr>
              <a:t>。</a:t>
            </a:r>
            <a:r>
              <a:rPr lang="zh-CN" altLang="en-US" sz="2800" dirty="0">
                <a:latin typeface="宋体" charset="-122"/>
                <a:ea typeface="楷体_GB2312" charset="0"/>
              </a:rPr>
              <a:t>”</a:t>
            </a:r>
            <a:r>
              <a:rPr lang="en-US" altLang="zh-CN" sz="2800" b="0" dirty="0">
                <a:latin typeface="宋体" charset="-122"/>
              </a:rPr>
              <a:t> </a:t>
            </a:r>
            <a:r>
              <a:rPr lang="zh-CN" altLang="en-US" sz="2800" b="0" dirty="0">
                <a:latin typeface="宋体" charset="-122"/>
              </a:rPr>
              <a:t>（恩格斯）</a:t>
            </a:r>
            <a:endParaRPr lang="en-US" altLang="zh-CN" sz="2800" b="0" dirty="0">
              <a:latin typeface="宋体" charset="-122"/>
            </a:endParaRPr>
          </a:p>
          <a:p>
            <a:pPr eaLnBrk="1" hangingPunct="1"/>
            <a:endParaRPr lang="zh-CN" altLang="en-US" dirty="0"/>
          </a:p>
        </p:txBody>
      </p:sp>
    </p:spTree>
    <p:extLst>
      <p:ext uri="{BB962C8B-B14F-4D97-AF65-F5344CB8AC3E}">
        <p14:creationId xmlns:p14="http://schemas.microsoft.com/office/powerpoint/2010/main" xmlns="" val="383705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zh-CN" altLang="en-US"/>
              <a:t>考研题</a:t>
            </a:r>
          </a:p>
        </p:txBody>
      </p:sp>
      <p:sp>
        <p:nvSpPr>
          <p:cNvPr id="30722" name="Rectangle 3"/>
          <p:cNvSpPr>
            <a:spLocks noGrp="1" noChangeArrowheads="1"/>
          </p:cNvSpPr>
          <p:nvPr>
            <p:ph type="body" idx="1"/>
          </p:nvPr>
        </p:nvSpPr>
        <p:spPr>
          <a:xfrm>
            <a:off x="971550" y="1700213"/>
            <a:ext cx="7769225" cy="4113212"/>
          </a:xfrm>
        </p:spPr>
        <p:txBody>
          <a:bodyPr/>
          <a:lstStyle/>
          <a:p>
            <a:pPr eaLnBrk="1" hangingPunct="1">
              <a:lnSpc>
                <a:spcPct val="90000"/>
              </a:lnSpc>
            </a:pPr>
            <a:r>
              <a:rPr lang="zh-CN" altLang="en-US"/>
              <a:t>物质和意识的对立只有在非常有限的范围内才有绝对的意义，超过这个范围便是相对的了，这个范围是指（）</a:t>
            </a:r>
            <a:endParaRPr lang="en-US" altLang="zh-CN"/>
          </a:p>
          <a:p>
            <a:pPr eaLnBrk="1" hangingPunct="1">
              <a:lnSpc>
                <a:spcPct val="90000"/>
              </a:lnSpc>
            </a:pPr>
            <a:r>
              <a:rPr lang="en-US" altLang="zh-CN"/>
              <a:t>A.</a:t>
            </a:r>
            <a:r>
              <a:rPr lang="zh-CN" altLang="en-US"/>
              <a:t>物质和意识何者为第一性</a:t>
            </a:r>
            <a:endParaRPr lang="en-US" altLang="zh-CN"/>
          </a:p>
          <a:p>
            <a:pPr eaLnBrk="1" hangingPunct="1">
              <a:lnSpc>
                <a:spcPct val="90000"/>
              </a:lnSpc>
            </a:pPr>
            <a:r>
              <a:rPr lang="en-US" altLang="zh-CN"/>
              <a:t>B.</a:t>
            </a:r>
            <a:r>
              <a:rPr lang="zh-CN" altLang="en-US"/>
              <a:t>物质和意识时候具有统一性</a:t>
            </a:r>
            <a:endParaRPr lang="en-US" altLang="zh-CN"/>
          </a:p>
          <a:p>
            <a:pPr eaLnBrk="1" hangingPunct="1">
              <a:lnSpc>
                <a:spcPct val="90000"/>
              </a:lnSpc>
            </a:pPr>
            <a:r>
              <a:rPr lang="en-US" altLang="zh-CN"/>
              <a:t>C.</a:t>
            </a:r>
            <a:r>
              <a:rPr lang="zh-CN" altLang="en-US"/>
              <a:t>物质和意识何者更为重要</a:t>
            </a:r>
            <a:endParaRPr lang="en-US" altLang="zh-CN"/>
          </a:p>
          <a:p>
            <a:pPr eaLnBrk="1" hangingPunct="1">
              <a:lnSpc>
                <a:spcPct val="90000"/>
              </a:lnSpc>
            </a:pPr>
            <a:r>
              <a:rPr lang="en-US" altLang="zh-CN"/>
              <a:t>D.</a:t>
            </a:r>
            <a:r>
              <a:rPr lang="zh-CN" altLang="en-US"/>
              <a:t>物质和意识何者与社会生活的关系更密切</a:t>
            </a:r>
            <a:r>
              <a:rPr lang="en-US" altLang="zh-CN"/>
              <a:t>   </a:t>
            </a:r>
            <a:r>
              <a:rPr lang="zh-CN" altLang="en-US"/>
              <a:t>（</a:t>
            </a:r>
            <a:r>
              <a:rPr lang="en-US" altLang="zh-CN"/>
              <a:t>2009</a:t>
            </a:r>
            <a:r>
              <a:rPr lang="zh-CN" altLang="en-US"/>
              <a:t>）</a:t>
            </a:r>
          </a:p>
        </p:txBody>
      </p:sp>
    </p:spTree>
    <p:extLst>
      <p:ext uri="{BB962C8B-B14F-4D97-AF65-F5344CB8AC3E}">
        <p14:creationId xmlns:p14="http://schemas.microsoft.com/office/powerpoint/2010/main" xmlns="" val="471482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76872"/>
            <a:ext cx="8496944" cy="1139825"/>
          </a:xfrm>
        </p:spPr>
        <p:txBody>
          <a:bodyPr/>
          <a:lstStyle/>
          <a:p>
            <a:pPr lvl="0"/>
            <a:r>
              <a:rPr lang="zh-CN" altLang="en-US" sz="4400" spc="30" dirty="0">
                <a:solidFill>
                  <a:prstClr val="white"/>
                </a:solidFill>
                <a:latin typeface="Century Gothic"/>
                <a:ea typeface="幼圆" panose="02010509060101010101" pitchFamily="49" charset="-122"/>
              </a:rPr>
              <a:t>“</a:t>
            </a:r>
            <a:r>
              <a:rPr lang="zh-CN" altLang="en-US" sz="4400" spc="30" dirty="0">
                <a:solidFill>
                  <a:srgbClr val="FFFF00"/>
                </a:solidFill>
                <a:latin typeface="Century Gothic"/>
                <a:ea typeface="幼圆" panose="02010509060101010101" pitchFamily="49" charset="-122"/>
              </a:rPr>
              <a:t>聪明的唯心主义</a:t>
            </a:r>
            <a:r>
              <a:rPr lang="zh-CN" altLang="en-US" sz="4400" spc="30" dirty="0">
                <a:solidFill>
                  <a:prstClr val="white"/>
                </a:solidFill>
                <a:latin typeface="Century Gothic"/>
                <a:ea typeface="幼圆" panose="02010509060101010101" pitchFamily="49" charset="-122"/>
              </a:rPr>
              <a:t>比</a:t>
            </a:r>
            <a:r>
              <a:rPr lang="zh-CN" altLang="en-US" sz="4400" spc="30" dirty="0">
                <a:solidFill>
                  <a:srgbClr val="FFFF00"/>
                </a:solidFill>
                <a:latin typeface="Century Gothic"/>
                <a:ea typeface="幼圆" panose="02010509060101010101" pitchFamily="49" charset="-122"/>
              </a:rPr>
              <a:t>愚蠢的唯物主义</a:t>
            </a:r>
            <a:r>
              <a:rPr lang="zh-CN" altLang="en-US" sz="4400" spc="30" dirty="0">
                <a:solidFill>
                  <a:prstClr val="white"/>
                </a:solidFill>
                <a:latin typeface="Century Gothic"/>
                <a:ea typeface="幼圆" panose="02010509060101010101" pitchFamily="49" charset="-122"/>
              </a:rPr>
              <a:t>更接近于</a:t>
            </a:r>
            <a:r>
              <a:rPr lang="zh-CN" altLang="en-US" sz="4400" spc="30" dirty="0">
                <a:solidFill>
                  <a:srgbClr val="FFFF00"/>
                </a:solidFill>
                <a:latin typeface="Century Gothic"/>
                <a:ea typeface="幼圆" panose="02010509060101010101" pitchFamily="49" charset="-122"/>
              </a:rPr>
              <a:t>聪明的唯物主义</a:t>
            </a:r>
            <a:r>
              <a:rPr lang="zh-CN" altLang="en-US" sz="4400" spc="30" dirty="0">
                <a:solidFill>
                  <a:prstClr val="white"/>
                </a:solidFill>
                <a:latin typeface="Century Gothic"/>
                <a:ea typeface="幼圆" panose="02010509060101010101" pitchFamily="49" charset="-122"/>
              </a:rPr>
              <a:t>。</a:t>
            </a:r>
            <a:r>
              <a:rPr lang="zh-CN" altLang="en-US" sz="4400" spc="30" dirty="0" smtClean="0">
                <a:solidFill>
                  <a:prstClr val="white"/>
                </a:solidFill>
                <a:latin typeface="Century Gothic"/>
                <a:ea typeface="幼圆" panose="02010509060101010101" pitchFamily="49" charset="-122"/>
              </a:rPr>
              <a:t>”</a:t>
            </a:r>
            <a:r>
              <a:rPr lang="en-US" altLang="zh-CN" sz="4400" spc="30" dirty="0" smtClean="0">
                <a:solidFill>
                  <a:prstClr val="white"/>
                </a:solidFill>
                <a:latin typeface="Century Gothic"/>
                <a:ea typeface="幼圆" panose="02010509060101010101" pitchFamily="49" charset="-122"/>
              </a:rPr>
              <a:t/>
            </a:r>
            <a:br>
              <a:rPr lang="en-US" altLang="zh-CN" sz="4400" spc="30" dirty="0" smtClean="0">
                <a:solidFill>
                  <a:prstClr val="white"/>
                </a:solidFill>
                <a:latin typeface="Century Gothic"/>
                <a:ea typeface="幼圆" panose="02010509060101010101" pitchFamily="49" charset="-122"/>
              </a:rPr>
            </a:br>
            <a:r>
              <a:rPr lang="en-US" altLang="zh-CN" sz="4400" spc="30" dirty="0" smtClean="0">
                <a:solidFill>
                  <a:prstClr val="white"/>
                </a:solidFill>
                <a:latin typeface="Century Gothic"/>
                <a:ea typeface="幼圆" panose="02010509060101010101" pitchFamily="49" charset="-122"/>
              </a:rPr>
              <a:t>——</a:t>
            </a:r>
            <a:r>
              <a:rPr lang="zh-CN" altLang="en-US" sz="4400" spc="30" dirty="0">
                <a:solidFill>
                  <a:prstClr val="white"/>
                </a:solidFill>
                <a:latin typeface="Century Gothic"/>
                <a:ea typeface="幼圆" panose="02010509060101010101" pitchFamily="49" charset="-122"/>
              </a:rPr>
              <a:t>列宁</a:t>
            </a:r>
            <a:br>
              <a:rPr lang="zh-CN" altLang="en-US" sz="4400" spc="30" dirty="0">
                <a:solidFill>
                  <a:prstClr val="white"/>
                </a:solidFill>
                <a:latin typeface="Century Gothic"/>
                <a:ea typeface="幼圆" panose="02010509060101010101" pitchFamily="49" charset="-122"/>
              </a:rPr>
            </a:br>
            <a:endParaRPr kumimoji="1" lang="zh-CN" altLang="en-US" dirty="0"/>
          </a:p>
        </p:txBody>
      </p:sp>
    </p:spTree>
    <p:extLst>
      <p:ext uri="{BB962C8B-B14F-4D97-AF65-F5344CB8AC3E}">
        <p14:creationId xmlns:p14="http://schemas.microsoft.com/office/powerpoint/2010/main" xmlns="" val="1359480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noChangeArrowheads="1"/>
          </p:cNvSpPr>
          <p:nvPr>
            <p:ph type="body" idx="4294967295"/>
          </p:nvPr>
        </p:nvSpPr>
        <p:spPr>
          <a:xfrm>
            <a:off x="611188" y="1628775"/>
            <a:ext cx="7769225" cy="4113213"/>
          </a:xfrm>
        </p:spPr>
        <p:txBody>
          <a:bodyPr/>
          <a:lstStyle/>
          <a:p>
            <a:pPr eaLnBrk="1" hangingPunct="1"/>
            <a:r>
              <a:rPr lang="zh-CN" altLang="en-US" sz="2800">
                <a:ea typeface="楷体_GB2312" charset="0"/>
              </a:rPr>
              <a:t>人的认识不是直线（也就是说，不是沿着直线进行的），而是无限地近似于一串圆圈、近似于螺旋的曲线。这一曲线的任何一个片段、碎片、小段都能被变成（被片面地变成）独立的完整的直线，而这条直线能把人们（如果只见树木，不见森林的话）引到泥坑里去，引到僧侣主义那里去（在那里统治阶段的阶级利益就会把它巩固起来）。直线性和片面性，死板和僵化，主观主义和主观盲目性就是唯心主义的认识论根源。</a:t>
            </a:r>
          </a:p>
        </p:txBody>
      </p:sp>
      <p:sp>
        <p:nvSpPr>
          <p:cNvPr id="31746" name="文本框 1"/>
          <p:cNvSpPr txBox="1">
            <a:spLocks noChangeArrowheads="1"/>
          </p:cNvSpPr>
          <p:nvPr/>
        </p:nvSpPr>
        <p:spPr bwMode="auto">
          <a:xfrm>
            <a:off x="1042988" y="692150"/>
            <a:ext cx="56896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buFontTx/>
              <a:buNone/>
            </a:pPr>
            <a:r>
              <a:rPr lang="zh-CN" altLang="en-US" dirty="0">
                <a:solidFill>
                  <a:srgbClr val="FFFF00"/>
                </a:solidFill>
              </a:rPr>
              <a:t>唯心主义产生的认识论根源</a:t>
            </a:r>
          </a:p>
        </p:txBody>
      </p:sp>
    </p:spTree>
    <p:extLst>
      <p:ext uri="{BB962C8B-B14F-4D97-AF65-F5344CB8AC3E}">
        <p14:creationId xmlns:p14="http://schemas.microsoft.com/office/powerpoint/2010/main" xmlns="" val="2147092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84213" y="333375"/>
            <a:ext cx="7772400" cy="1143000"/>
          </a:xfrm>
        </p:spPr>
        <p:txBody>
          <a:bodyPr/>
          <a:lstStyle/>
          <a:p>
            <a:pPr algn="l" eaLnBrk="1" hangingPunct="1"/>
            <a:r>
              <a:rPr lang="zh-CN" altLang="en-US" sz="4000" b="1" dirty="0">
                <a:solidFill>
                  <a:srgbClr val="FFFF00"/>
                </a:solidFill>
              </a:rPr>
              <a:t>时间在先与逻辑在先</a:t>
            </a:r>
          </a:p>
        </p:txBody>
      </p:sp>
      <p:sp>
        <p:nvSpPr>
          <p:cNvPr id="32770" name="Rectangle 3"/>
          <p:cNvSpPr>
            <a:spLocks noGrp="1" noChangeArrowheads="1"/>
          </p:cNvSpPr>
          <p:nvPr>
            <p:ph type="body" idx="1"/>
          </p:nvPr>
        </p:nvSpPr>
        <p:spPr>
          <a:xfrm>
            <a:off x="684213" y="1773238"/>
            <a:ext cx="7772400" cy="4402137"/>
          </a:xfrm>
        </p:spPr>
        <p:txBody>
          <a:bodyPr/>
          <a:lstStyle/>
          <a:p>
            <a:pPr eaLnBrk="1" hangingPunct="1">
              <a:lnSpc>
                <a:spcPct val="90000"/>
              </a:lnSpc>
            </a:pPr>
            <a:r>
              <a:rPr lang="zh-CN" altLang="en-US" sz="2800" dirty="0">
                <a:ea typeface="华文楷体" charset="-122"/>
              </a:rPr>
              <a:t>时间在先：是从时间上来讲的，指在时间序列中的先后次序。这里所说的</a:t>
            </a:r>
            <a:r>
              <a:rPr lang="zh-CN" altLang="en-US" sz="2800" dirty="0">
                <a:latin typeface="华文楷体" charset="-122"/>
                <a:ea typeface="华文楷体" charset="-122"/>
              </a:rPr>
              <a:t>“</a:t>
            </a:r>
            <a:r>
              <a:rPr lang="zh-CN" altLang="en-US" sz="2800" dirty="0">
                <a:ea typeface="华文楷体" charset="-122"/>
              </a:rPr>
              <a:t>在先</a:t>
            </a:r>
            <a:r>
              <a:rPr lang="zh-CN" altLang="en-US" sz="2800" dirty="0">
                <a:latin typeface="华文楷体" charset="-122"/>
                <a:ea typeface="华文楷体" charset="-122"/>
              </a:rPr>
              <a:t>”</a:t>
            </a:r>
            <a:r>
              <a:rPr lang="zh-CN" altLang="en-US" sz="2800" dirty="0">
                <a:ea typeface="华文楷体" charset="-122"/>
              </a:rPr>
              <a:t>，指的是在时间序列中处于</a:t>
            </a:r>
            <a:r>
              <a:rPr lang="zh-CN" altLang="en-US" sz="2800" dirty="0">
                <a:latin typeface="华文楷体" charset="-122"/>
                <a:ea typeface="华文楷体" charset="-122"/>
              </a:rPr>
              <a:t>“</a:t>
            </a:r>
            <a:r>
              <a:rPr lang="zh-CN" altLang="en-US" sz="2800" dirty="0">
                <a:ea typeface="华文楷体" charset="-122"/>
              </a:rPr>
              <a:t>在前</a:t>
            </a:r>
            <a:r>
              <a:rPr lang="zh-CN" altLang="en-US" sz="2800" dirty="0">
                <a:latin typeface="华文楷体" charset="-122"/>
                <a:ea typeface="华文楷体" charset="-122"/>
              </a:rPr>
              <a:t>”</a:t>
            </a:r>
            <a:r>
              <a:rPr lang="zh-CN" altLang="en-US" sz="2800" dirty="0">
                <a:ea typeface="华文楷体" charset="-122"/>
              </a:rPr>
              <a:t>的位置。</a:t>
            </a:r>
            <a:endParaRPr lang="en-US" altLang="zh-CN" sz="2800" dirty="0">
              <a:ea typeface="华文楷体" charset="-122"/>
            </a:endParaRPr>
          </a:p>
          <a:p>
            <a:pPr eaLnBrk="1" hangingPunct="1">
              <a:lnSpc>
                <a:spcPct val="90000"/>
              </a:lnSpc>
            </a:pPr>
            <a:endParaRPr lang="en-US" altLang="zh-CN" sz="2800" dirty="0">
              <a:ea typeface="华文楷体" charset="-122"/>
            </a:endParaRPr>
          </a:p>
          <a:p>
            <a:pPr eaLnBrk="1" hangingPunct="1">
              <a:lnSpc>
                <a:spcPct val="90000"/>
              </a:lnSpc>
            </a:pPr>
            <a:r>
              <a:rPr lang="zh-CN" altLang="en-US" sz="2800" dirty="0">
                <a:ea typeface="华文楷体" charset="-122"/>
              </a:rPr>
              <a:t>逻辑在先：则完全是从逻辑上来讲的，指得是从</a:t>
            </a:r>
            <a:r>
              <a:rPr lang="zh-CN" altLang="en-US" sz="2800" dirty="0">
                <a:latin typeface="华文楷体" charset="-122"/>
                <a:ea typeface="华文楷体" charset="-122"/>
              </a:rPr>
              <a:t>“</a:t>
            </a:r>
            <a:r>
              <a:rPr lang="zh-CN" altLang="en-US" sz="2800" dirty="0">
                <a:ea typeface="华文楷体" charset="-122"/>
              </a:rPr>
              <a:t>道理</a:t>
            </a:r>
            <a:r>
              <a:rPr lang="zh-CN" altLang="en-US" sz="2800" dirty="0">
                <a:latin typeface="华文楷体" charset="-122"/>
                <a:ea typeface="华文楷体" charset="-122"/>
              </a:rPr>
              <a:t>”</a:t>
            </a:r>
            <a:r>
              <a:rPr lang="zh-CN" altLang="en-US" sz="2800" dirty="0">
                <a:ea typeface="华文楷体" charset="-122"/>
              </a:rPr>
              <a:t>上看何者起决定性作用，扮演根据和理由的角色。这里所说的</a:t>
            </a:r>
            <a:r>
              <a:rPr lang="zh-CN" altLang="en-US" sz="2800" dirty="0">
                <a:latin typeface="华文楷体" charset="-122"/>
                <a:ea typeface="华文楷体" charset="-122"/>
              </a:rPr>
              <a:t>“</a:t>
            </a:r>
            <a:r>
              <a:rPr lang="zh-CN" altLang="en-US" sz="2800" dirty="0">
                <a:ea typeface="华文楷体" charset="-122"/>
              </a:rPr>
              <a:t>在先</a:t>
            </a:r>
            <a:r>
              <a:rPr lang="zh-CN" altLang="en-US" sz="2800" dirty="0">
                <a:latin typeface="华文楷体" charset="-122"/>
                <a:ea typeface="华文楷体" charset="-122"/>
              </a:rPr>
              <a:t>”</a:t>
            </a:r>
            <a:r>
              <a:rPr lang="zh-CN" altLang="en-US" sz="2800" dirty="0">
                <a:ea typeface="华文楷体" charset="-122"/>
              </a:rPr>
              <a:t>，乃是指在逻辑关系中的</a:t>
            </a:r>
            <a:r>
              <a:rPr lang="zh-CN" altLang="en-US" sz="2800" dirty="0">
                <a:latin typeface="华文楷体" charset="-122"/>
                <a:ea typeface="华文楷体" charset="-122"/>
              </a:rPr>
              <a:t>“</a:t>
            </a:r>
            <a:r>
              <a:rPr lang="zh-CN" altLang="en-US" sz="2800" dirty="0">
                <a:ea typeface="华文楷体" charset="-122"/>
              </a:rPr>
              <a:t>优先</a:t>
            </a:r>
            <a:r>
              <a:rPr lang="zh-CN" altLang="en-US" sz="2800" dirty="0">
                <a:latin typeface="华文楷体" charset="-122"/>
                <a:ea typeface="华文楷体" charset="-122"/>
              </a:rPr>
              <a:t>”</a:t>
            </a:r>
            <a:r>
              <a:rPr lang="zh-CN" altLang="en-US" sz="2800" dirty="0">
                <a:ea typeface="华文楷体" charset="-122"/>
              </a:rPr>
              <a:t>地位。</a:t>
            </a:r>
          </a:p>
        </p:txBody>
      </p:sp>
    </p:spTree>
    <p:extLst>
      <p:ext uri="{BB962C8B-B14F-4D97-AF65-F5344CB8AC3E}">
        <p14:creationId xmlns:p14="http://schemas.microsoft.com/office/powerpoint/2010/main" xmlns="" val="2042085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nchor="ctr"/>
          <a:lstStyle/>
          <a:p>
            <a:pPr eaLnBrk="1" hangingPunct="1"/>
            <a:endParaRPr lang="zh-CN" altLang="en-US"/>
          </a:p>
        </p:txBody>
      </p:sp>
      <p:sp>
        <p:nvSpPr>
          <p:cNvPr id="33794" name="Rectangle 3"/>
          <p:cNvSpPr>
            <a:spLocks noGrp="1" noChangeArrowheads="1"/>
          </p:cNvSpPr>
          <p:nvPr>
            <p:ph type="body" idx="4294967295"/>
          </p:nvPr>
        </p:nvSpPr>
        <p:spPr/>
        <p:txBody>
          <a:bodyPr/>
          <a:lstStyle/>
          <a:p>
            <a:pPr eaLnBrk="1" hangingPunct="1"/>
            <a:r>
              <a:rPr lang="zh-CN" altLang="en-US"/>
              <a:t>逻辑在先性：</a:t>
            </a:r>
            <a:endParaRPr lang="en-US" altLang="zh-CN"/>
          </a:p>
          <a:p>
            <a:pPr eaLnBrk="1" hangingPunct="1"/>
            <a:endParaRPr lang="en-US" altLang="zh-CN"/>
          </a:p>
          <a:p>
            <a:pPr eaLnBrk="1" hangingPunct="1"/>
            <a:r>
              <a:rPr lang="zh-CN" altLang="en-US"/>
              <a:t>（</a:t>
            </a:r>
            <a:r>
              <a:rPr lang="en-US" altLang="zh-CN"/>
              <a:t>1</a:t>
            </a:r>
            <a:r>
              <a:rPr lang="zh-CN" altLang="en-US"/>
              <a:t>）事物的本质决定事物的存在。（根据）</a:t>
            </a:r>
          </a:p>
        </p:txBody>
      </p:sp>
    </p:spTree>
    <p:extLst>
      <p:ext uri="{BB962C8B-B14F-4D97-AF65-F5344CB8AC3E}">
        <p14:creationId xmlns:p14="http://schemas.microsoft.com/office/powerpoint/2010/main" xmlns="" val="248343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4" descr="94ab0944121fc51a8694730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04800"/>
            <a:ext cx="8534400" cy="617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18" name="Rectangle 2"/>
          <p:cNvSpPr>
            <a:spLocks noGrp="1" noChangeArrowheads="1"/>
          </p:cNvSpPr>
          <p:nvPr>
            <p:ph type="title" idx="4294967295"/>
          </p:nvPr>
        </p:nvSpPr>
        <p:spPr/>
        <p:txBody>
          <a:bodyPr anchor="ctr"/>
          <a:lstStyle/>
          <a:p>
            <a:pPr eaLnBrk="1" hangingPunct="1"/>
            <a:endParaRPr lang="zh-CN" altLang="en-US"/>
          </a:p>
        </p:txBody>
      </p:sp>
      <p:sp>
        <p:nvSpPr>
          <p:cNvPr id="34819" name="Rectangle 3"/>
          <p:cNvSpPr>
            <a:spLocks noGrp="1" noChangeArrowheads="1"/>
          </p:cNvSpPr>
          <p:nvPr>
            <p:ph type="body" idx="4294967295"/>
          </p:nvPr>
        </p:nvSpPr>
        <p:spPr>
          <a:xfrm>
            <a:off x="304800" y="381000"/>
            <a:ext cx="8534400" cy="1371600"/>
          </a:xfrm>
          <a:solidFill>
            <a:schemeClr val="bg1"/>
          </a:solidFill>
        </p:spPr>
        <p:txBody>
          <a:bodyPr/>
          <a:lstStyle/>
          <a:p>
            <a:pPr eaLnBrk="1" hangingPunct="1"/>
            <a:r>
              <a:rPr lang="zh-CN" altLang="en-US" sz="2800"/>
              <a:t>不过无论你做了什么，那个种子还是会长成桃树，你可能想要苹果或桔</a:t>
            </a:r>
            <a:r>
              <a:rPr lang="en-US" altLang="zh-CN" sz="2800"/>
              <a:t> </a:t>
            </a:r>
            <a:r>
              <a:rPr lang="zh-CN" altLang="en-US" sz="2800"/>
              <a:t>子，可你只能得到桃子</a:t>
            </a:r>
            <a:r>
              <a:rPr lang="en-US" altLang="zh-CN" sz="2800"/>
              <a:t> </a:t>
            </a:r>
            <a:r>
              <a:rPr lang="zh-CN" altLang="en-US" sz="2800"/>
              <a:t>。</a:t>
            </a:r>
          </a:p>
        </p:txBody>
      </p:sp>
    </p:spTree>
    <p:extLst>
      <p:ext uri="{BB962C8B-B14F-4D97-AF65-F5344CB8AC3E}">
        <p14:creationId xmlns:p14="http://schemas.microsoft.com/office/powerpoint/2010/main" xmlns="" val="1352831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609600" y="457200"/>
            <a:ext cx="8229600" cy="5148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buFontTx/>
              <a:buChar char="•"/>
            </a:pPr>
            <a:r>
              <a:rPr kumimoji="0" lang="zh-CN" altLang="en-US" b="0">
                <a:solidFill>
                  <a:schemeClr val="tx1"/>
                </a:solidFill>
                <a:latin typeface="Arial" charset="0"/>
              </a:rPr>
              <a:t>柏拉图的理念世界与现象世界</a:t>
            </a:r>
          </a:p>
        </p:txBody>
      </p:sp>
      <p:pic>
        <p:nvPicPr>
          <p:cNvPr id="35842" name="Picture 3" descr="洞穴之寓"/>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27088" y="1916113"/>
            <a:ext cx="7086600" cy="3667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27834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endParaRPr lang="zh-CN" altLang="en-US"/>
          </a:p>
        </p:txBody>
      </p:sp>
      <p:sp>
        <p:nvSpPr>
          <p:cNvPr id="36866" name="Rectangle 3"/>
          <p:cNvSpPr>
            <a:spLocks noGrp="1" noChangeArrowheads="1"/>
          </p:cNvSpPr>
          <p:nvPr>
            <p:ph type="body" idx="1"/>
          </p:nvPr>
        </p:nvSpPr>
        <p:spPr/>
        <p:txBody>
          <a:bodyPr/>
          <a:lstStyle/>
          <a:p>
            <a:pPr eaLnBrk="1" hangingPunct="1"/>
            <a:r>
              <a:rPr lang="zh-CN" altLang="en-US"/>
              <a:t>注意哲学存在概念的多义性</a:t>
            </a:r>
            <a:endParaRPr lang="en-US" altLang="zh-CN"/>
          </a:p>
          <a:p>
            <a:pPr eaLnBrk="1" hangingPunct="1"/>
            <a:r>
              <a:rPr lang="zh-CN" altLang="en-US"/>
              <a:t>实存</a:t>
            </a:r>
            <a:r>
              <a:rPr lang="en-US" altLang="zh-CN"/>
              <a:t> existence</a:t>
            </a:r>
          </a:p>
          <a:p>
            <a:pPr eaLnBrk="1" hangingPunct="1"/>
            <a:r>
              <a:rPr lang="zh-CN" altLang="en-US"/>
              <a:t>具有真实性的存在</a:t>
            </a:r>
          </a:p>
        </p:txBody>
      </p:sp>
    </p:spTree>
    <p:extLst>
      <p:ext uri="{BB962C8B-B14F-4D97-AF65-F5344CB8AC3E}">
        <p14:creationId xmlns:p14="http://schemas.microsoft.com/office/powerpoint/2010/main" xmlns="" val="737031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687387" y="1196752"/>
            <a:ext cx="7769225" cy="4113213"/>
          </a:xfrm>
        </p:spPr>
        <p:txBody>
          <a:bodyPr/>
          <a:lstStyle/>
          <a:p>
            <a:pPr eaLnBrk="1" hangingPunct="1"/>
            <a:r>
              <a:rPr lang="zh-CN" altLang="en-US" dirty="0"/>
              <a:t>“</a:t>
            </a:r>
            <a:r>
              <a:rPr lang="zh-CN" altLang="en-US" dirty="0">
                <a:latin typeface="楷体" charset="-122"/>
                <a:ea typeface="楷体" charset="-122"/>
              </a:rPr>
              <a:t>他的确也说过构成</a:t>
            </a:r>
            <a:r>
              <a:rPr lang="en-US" altLang="zh-CN" dirty="0">
                <a:latin typeface="楷体" charset="-122"/>
                <a:ea typeface="楷体" charset="-122"/>
              </a:rPr>
              <a:t>,</a:t>
            </a:r>
            <a:r>
              <a:rPr lang="zh-CN" altLang="en-US" dirty="0">
                <a:latin typeface="楷体" charset="-122"/>
                <a:ea typeface="楷体" charset="-122"/>
              </a:rPr>
              <a:t>意思与其他德国古典哲学家一样</a:t>
            </a:r>
            <a:r>
              <a:rPr lang="en-US" altLang="zh-CN" dirty="0">
                <a:latin typeface="楷体" charset="-122"/>
                <a:ea typeface="楷体" charset="-122"/>
              </a:rPr>
              <a:t>,</a:t>
            </a:r>
            <a:r>
              <a:rPr lang="zh-CN" altLang="en-US" dirty="0">
                <a:latin typeface="楷体" charset="-122"/>
                <a:ea typeface="楷体" charset="-122"/>
              </a:rPr>
              <a:t>不过是</a:t>
            </a:r>
            <a:r>
              <a:rPr lang="zh-CN" altLang="en-US" dirty="0">
                <a:solidFill>
                  <a:srgbClr val="FFFF00"/>
                </a:solidFill>
                <a:latin typeface="楷体" charset="-122"/>
                <a:ea typeface="楷体" charset="-122"/>
              </a:rPr>
              <a:t>事物存在可能性之条件的意思</a:t>
            </a:r>
            <a:r>
              <a:rPr lang="zh-CN" altLang="en-US" dirty="0">
                <a:latin typeface="楷体" charset="-122"/>
                <a:ea typeface="楷体" charset="-122"/>
              </a:rPr>
              <a:t>。‘存在’</a:t>
            </a:r>
            <a:r>
              <a:rPr lang="en-US" altLang="zh-CN" dirty="0">
                <a:latin typeface="楷体" charset="-122"/>
                <a:ea typeface="楷体" charset="-122"/>
              </a:rPr>
              <a:t>(Sein)</a:t>
            </a:r>
            <a:r>
              <a:rPr lang="zh-CN" altLang="en-US" dirty="0">
                <a:latin typeface="楷体" charset="-122"/>
                <a:ea typeface="楷体" charset="-122"/>
              </a:rPr>
              <a:t>在这里并不是客观上有没有的意思</a:t>
            </a:r>
            <a:r>
              <a:rPr lang="en-US" altLang="zh-CN" dirty="0">
                <a:latin typeface="楷体" charset="-122"/>
                <a:ea typeface="楷体" charset="-122"/>
              </a:rPr>
              <a:t>,</a:t>
            </a:r>
            <a:r>
              <a:rPr lang="zh-CN" altLang="en-US" dirty="0">
                <a:latin typeface="楷体" charset="-122"/>
                <a:ea typeface="楷体" charset="-122"/>
              </a:rPr>
              <a:t>而是‘是’的意思。黑格尔当然不会怀疑</a:t>
            </a:r>
            <a:r>
              <a:rPr lang="en-US" altLang="zh-CN" dirty="0">
                <a:latin typeface="楷体" charset="-122"/>
                <a:ea typeface="楷体" charset="-122"/>
              </a:rPr>
              <a:t>,</a:t>
            </a:r>
            <a:r>
              <a:rPr lang="zh-CN" altLang="en-US" dirty="0">
                <a:latin typeface="楷体" charset="-122"/>
                <a:ea typeface="楷体" charset="-122"/>
              </a:rPr>
              <a:t>即使宇宙中没有人</a:t>
            </a:r>
            <a:r>
              <a:rPr lang="en-US" altLang="zh-CN" dirty="0">
                <a:latin typeface="楷体" charset="-122"/>
                <a:ea typeface="楷体" charset="-122"/>
              </a:rPr>
              <a:t>,</a:t>
            </a:r>
            <a:r>
              <a:rPr lang="zh-CN" altLang="en-US" dirty="0">
                <a:latin typeface="楷体" charset="-122"/>
                <a:ea typeface="楷体" charset="-122"/>
              </a:rPr>
              <a:t>也会‘有’其他事务</a:t>
            </a:r>
            <a:r>
              <a:rPr lang="en-US" altLang="zh-CN" dirty="0">
                <a:latin typeface="楷体" charset="-122"/>
                <a:ea typeface="楷体" charset="-122"/>
              </a:rPr>
              <a:t>;</a:t>
            </a:r>
            <a:r>
              <a:rPr lang="zh-CN" altLang="en-US" dirty="0">
                <a:latin typeface="楷体" charset="-122"/>
                <a:ea typeface="楷体" charset="-122"/>
              </a:rPr>
              <a:t>但若无先天的逻辑概念或范畴系统</a:t>
            </a:r>
            <a:r>
              <a:rPr lang="en-US" altLang="zh-CN" dirty="0">
                <a:latin typeface="楷体" charset="-122"/>
                <a:ea typeface="楷体" charset="-122"/>
              </a:rPr>
              <a:t>,</a:t>
            </a:r>
            <a:r>
              <a:rPr lang="zh-CN" altLang="en-US" dirty="0">
                <a:latin typeface="楷体" charset="-122"/>
                <a:ea typeface="楷体" charset="-122"/>
              </a:rPr>
              <a:t>它们就谈不上‘是’任何东西。”</a:t>
            </a:r>
            <a:endParaRPr lang="en-US" altLang="zh-CN" dirty="0">
              <a:latin typeface="楷体" charset="-122"/>
              <a:ea typeface="楷体" charset="-122"/>
            </a:endParaRPr>
          </a:p>
          <a:p>
            <a:pPr eaLnBrk="1" hangingPunct="1">
              <a:buFontTx/>
              <a:buNone/>
            </a:pPr>
            <a:endParaRPr lang="en-US" altLang="zh-CN" dirty="0"/>
          </a:p>
          <a:p>
            <a:pPr eaLnBrk="1" hangingPunct="1"/>
            <a:endParaRPr lang="zh-CN" altLang="en-US" dirty="0"/>
          </a:p>
        </p:txBody>
      </p:sp>
    </p:spTree>
    <p:extLst>
      <p:ext uri="{BB962C8B-B14F-4D97-AF65-F5344CB8AC3E}">
        <p14:creationId xmlns:p14="http://schemas.microsoft.com/office/powerpoint/2010/main" xmlns="" val="1777505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49821"/>
            <a:ext cx="9144000" cy="702915"/>
          </a:xfrm>
        </p:spPr>
        <p:txBody>
          <a:bodyPr/>
          <a:lstStyle/>
          <a:p>
            <a:r>
              <a:rPr lang="zh-CN" altLang="en-US" b="1" dirty="0" smtClean="0">
                <a:solidFill>
                  <a:srgbClr val="FFFF00"/>
                </a:solidFill>
                <a:latin typeface="幼圆" pitchFamily="49" charset="-122"/>
                <a:ea typeface="幼圆" pitchFamily="49" charset="-122"/>
              </a:rPr>
              <a:t>本 讲 主 要 内 容</a:t>
            </a:r>
            <a:endParaRPr lang="zh-CN" altLang="en-US" b="1" dirty="0">
              <a:solidFill>
                <a:srgbClr val="FFFF00"/>
              </a:solidFill>
              <a:latin typeface="幼圆" pitchFamily="49" charset="-122"/>
              <a:ea typeface="幼圆" pitchFamily="49" charset="-122"/>
            </a:endParaRPr>
          </a:p>
        </p:txBody>
      </p:sp>
      <p:sp>
        <p:nvSpPr>
          <p:cNvPr id="3" name="内容占位符 2"/>
          <p:cNvSpPr>
            <a:spLocks noGrp="1"/>
          </p:cNvSpPr>
          <p:nvPr>
            <p:ph idx="1"/>
          </p:nvPr>
        </p:nvSpPr>
        <p:spPr>
          <a:xfrm>
            <a:off x="251520" y="1484784"/>
            <a:ext cx="8640960" cy="4530725"/>
          </a:xfrm>
        </p:spPr>
        <p:txBody>
          <a:bodyPr/>
          <a:lstStyle/>
          <a:p>
            <a:pPr>
              <a:lnSpc>
                <a:spcPct val="150000"/>
              </a:lnSpc>
            </a:pPr>
            <a:r>
              <a:rPr lang="zh-CN" altLang="en-US" b="1" dirty="0" smtClean="0"/>
              <a:t>一、哲学、科学与宗教的关系</a:t>
            </a:r>
            <a:endParaRPr lang="en-US" altLang="zh-CN" b="1" dirty="0" smtClean="0"/>
          </a:p>
          <a:p>
            <a:pPr>
              <a:lnSpc>
                <a:spcPct val="150000"/>
              </a:lnSpc>
            </a:pPr>
            <a:r>
              <a:rPr lang="zh-CN" altLang="en-US" b="1" dirty="0" smtClean="0"/>
              <a:t>二、哲学基本问题及科学理解“</a:t>
            </a:r>
            <a:r>
              <a:rPr lang="zh-CN" altLang="en-US" b="1" dirty="0" smtClean="0">
                <a:solidFill>
                  <a:srgbClr val="FFFF00"/>
                </a:solidFill>
              </a:rPr>
              <a:t>唯心主义</a:t>
            </a:r>
            <a:r>
              <a:rPr lang="zh-CN" altLang="en-US" b="1" dirty="0" smtClean="0"/>
              <a:t>”</a:t>
            </a:r>
            <a:endParaRPr lang="en-US" altLang="zh-CN" b="1" dirty="0" smtClean="0"/>
          </a:p>
          <a:p>
            <a:pPr>
              <a:lnSpc>
                <a:spcPct val="150000"/>
              </a:lnSpc>
            </a:pPr>
            <a:r>
              <a:rPr lang="zh-CN" altLang="en-US" b="1" dirty="0" smtClean="0"/>
              <a:t>三、“</a:t>
            </a:r>
            <a:r>
              <a:rPr lang="zh-CN" altLang="en-US" b="1" dirty="0" smtClean="0">
                <a:solidFill>
                  <a:srgbClr val="FFFF00"/>
                </a:solidFill>
              </a:rPr>
              <a:t>实践</a:t>
            </a:r>
            <a:r>
              <a:rPr lang="zh-CN" altLang="en-US" b="1" dirty="0" smtClean="0"/>
              <a:t>”的哲学内涵及意义</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endParaRPr lang="zh-CN" altLang="en-US"/>
          </a:p>
        </p:txBody>
      </p:sp>
      <p:sp>
        <p:nvSpPr>
          <p:cNvPr id="38914" name="Rectangle 3"/>
          <p:cNvSpPr>
            <a:spLocks noGrp="1" noChangeArrowheads="1"/>
          </p:cNvSpPr>
          <p:nvPr>
            <p:ph type="body" idx="1"/>
          </p:nvPr>
        </p:nvSpPr>
        <p:spPr/>
        <p:txBody>
          <a:bodyPr/>
          <a:lstStyle/>
          <a:p>
            <a:pPr eaLnBrk="1" hangingPunct="1"/>
            <a:r>
              <a:rPr lang="zh-CN" altLang="en-US"/>
              <a:t>逻辑在先性：</a:t>
            </a:r>
            <a:endParaRPr lang="en-US" altLang="zh-CN"/>
          </a:p>
          <a:p>
            <a:pPr eaLnBrk="1" hangingPunct="1"/>
            <a:endParaRPr lang="en-US" altLang="zh-CN"/>
          </a:p>
          <a:p>
            <a:pPr eaLnBrk="1" hangingPunct="1"/>
            <a:r>
              <a:rPr lang="zh-CN" altLang="en-US"/>
              <a:t>（</a:t>
            </a:r>
            <a:r>
              <a:rPr lang="en-US" altLang="zh-CN"/>
              <a:t>2</a:t>
            </a:r>
            <a:r>
              <a:rPr lang="zh-CN" altLang="en-US"/>
              <a:t>）事物存在的可能性条件。</a:t>
            </a:r>
            <a:endParaRPr lang="en-US" altLang="zh-CN"/>
          </a:p>
          <a:p>
            <a:pPr eaLnBrk="1" hangingPunct="1"/>
            <a:r>
              <a:rPr lang="zh-CN" altLang="en-US"/>
              <a:t>如：客体在何种程度上成为主体的对象</a:t>
            </a:r>
            <a:r>
              <a:rPr lang="en-US" altLang="zh-CN"/>
              <a:t>,</a:t>
            </a:r>
            <a:r>
              <a:rPr lang="zh-CN" altLang="en-US"/>
              <a:t>也取决于主体的实践和认识水平。</a:t>
            </a:r>
            <a:endParaRPr lang="en-US" altLang="zh-CN"/>
          </a:p>
          <a:p>
            <a:pPr eaLnBrk="1" hangingPunct="1"/>
            <a:r>
              <a:rPr lang="zh-CN" altLang="en-US"/>
              <a:t>看</a:t>
            </a:r>
            <a:r>
              <a:rPr lang="en-US" altLang="zh-CN"/>
              <a:t>x</a:t>
            </a:r>
            <a:r>
              <a:rPr lang="zh-CN" altLang="en-US"/>
              <a:t>光片</a:t>
            </a:r>
            <a:endParaRPr lang="en-US" altLang="zh-CN"/>
          </a:p>
          <a:p>
            <a:pPr eaLnBrk="1" hangingPunct="1"/>
            <a:endParaRPr lang="zh-CN" altLang="en-US"/>
          </a:p>
        </p:txBody>
      </p:sp>
    </p:spTree>
    <p:extLst>
      <p:ext uri="{BB962C8B-B14F-4D97-AF65-F5344CB8AC3E}">
        <p14:creationId xmlns:p14="http://schemas.microsoft.com/office/powerpoint/2010/main" xmlns="" val="8825804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endParaRPr lang="zh-CN" altLang="en-US"/>
          </a:p>
        </p:txBody>
      </p:sp>
      <p:sp>
        <p:nvSpPr>
          <p:cNvPr id="39938" name="内容占位符 2"/>
          <p:cNvSpPr>
            <a:spLocks noGrp="1"/>
          </p:cNvSpPr>
          <p:nvPr>
            <p:ph idx="1"/>
          </p:nvPr>
        </p:nvSpPr>
        <p:spPr>
          <a:xfrm>
            <a:off x="857250" y="1857375"/>
            <a:ext cx="7769225" cy="4113213"/>
          </a:xfrm>
        </p:spPr>
        <p:txBody>
          <a:bodyPr/>
          <a:lstStyle/>
          <a:p>
            <a:r>
              <a:rPr lang="zh-CN" altLang="en-US" sz="2800">
                <a:latin typeface="楷体" charset="-122"/>
                <a:ea typeface="楷体" charset="-122"/>
              </a:rPr>
              <a:t>只有音乐才能激起人的音乐感</a:t>
            </a:r>
            <a:r>
              <a:rPr lang="en-US" altLang="zh-CN" sz="2800">
                <a:latin typeface="楷体" charset="-122"/>
                <a:ea typeface="楷体" charset="-122"/>
              </a:rPr>
              <a:t>;</a:t>
            </a:r>
            <a:r>
              <a:rPr lang="zh-CN" altLang="en-US" sz="2800">
                <a:latin typeface="楷体" charset="-122"/>
                <a:ea typeface="楷体" charset="-122"/>
              </a:rPr>
              <a:t>对于没有音乐感的耳朵说来</a:t>
            </a:r>
            <a:r>
              <a:rPr lang="en-US" altLang="zh-CN" sz="2800">
                <a:latin typeface="楷体" charset="-122"/>
                <a:ea typeface="楷体" charset="-122"/>
              </a:rPr>
              <a:t>,</a:t>
            </a:r>
            <a:r>
              <a:rPr lang="zh-CN" altLang="en-US" sz="2800">
                <a:latin typeface="楷体" charset="-122"/>
                <a:ea typeface="楷体" charset="-122"/>
              </a:rPr>
              <a:t>最美的音乐也毫无意义</a:t>
            </a:r>
            <a:r>
              <a:rPr lang="en-US" altLang="zh-CN" sz="2800">
                <a:latin typeface="楷体" charset="-122"/>
                <a:ea typeface="楷体" charset="-122"/>
              </a:rPr>
              <a:t>,</a:t>
            </a:r>
            <a:r>
              <a:rPr lang="zh-CN" altLang="en-US" sz="2800">
                <a:latin typeface="楷体" charset="-122"/>
                <a:ea typeface="楷体" charset="-122"/>
              </a:rPr>
              <a:t>不是对象，因为我的对象只能是我的一种本质力量的确证，也就是说，它只能像我的本质力量作为一种主体能力自为地存在着那样对我存在，因为任何一种对象对我的意义（它只是对那个与它相适合的感觉说来才有意义）都以我的感觉所及的程度为限。 </a:t>
            </a:r>
            <a:r>
              <a:rPr lang="en-US" altLang="zh-CN" sz="2400">
                <a:latin typeface="楷体" charset="-122"/>
                <a:ea typeface="楷体" charset="-122"/>
              </a:rPr>
              <a:t>《1844</a:t>
            </a:r>
            <a:r>
              <a:rPr lang="zh-CN" altLang="en-US" sz="2400">
                <a:latin typeface="楷体" charset="-122"/>
                <a:ea typeface="楷体" charset="-122"/>
              </a:rPr>
              <a:t>年经济学哲学手稿</a:t>
            </a:r>
            <a:r>
              <a:rPr lang="en-US" altLang="zh-CN" sz="2400">
                <a:latin typeface="楷体" charset="-122"/>
                <a:ea typeface="楷体" charset="-122"/>
              </a:rPr>
              <a:t>》</a:t>
            </a:r>
            <a:endParaRPr lang="zh-CN" altLang="en-US" sz="2400">
              <a:latin typeface="楷体" charset="-122"/>
              <a:ea typeface="楷体" charset="-122"/>
            </a:endParaRPr>
          </a:p>
        </p:txBody>
      </p:sp>
    </p:spTree>
    <p:extLst>
      <p:ext uri="{BB962C8B-B14F-4D97-AF65-F5344CB8AC3E}">
        <p14:creationId xmlns:p14="http://schemas.microsoft.com/office/powerpoint/2010/main" xmlns="" val="8596363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endParaRPr lang="zh-CN" altLang="en-US"/>
          </a:p>
        </p:txBody>
      </p:sp>
      <p:sp>
        <p:nvSpPr>
          <p:cNvPr id="40962" name="Rectangle 3"/>
          <p:cNvSpPr>
            <a:spLocks noGrp="1" noChangeArrowheads="1"/>
          </p:cNvSpPr>
          <p:nvPr>
            <p:ph type="body" idx="1"/>
          </p:nvPr>
        </p:nvSpPr>
        <p:spPr>
          <a:xfrm>
            <a:off x="900113" y="1773238"/>
            <a:ext cx="7769225" cy="4113212"/>
          </a:xfrm>
        </p:spPr>
        <p:txBody>
          <a:bodyPr/>
          <a:lstStyle/>
          <a:p>
            <a:pPr eaLnBrk="1" hangingPunct="1"/>
            <a:r>
              <a:rPr lang="zh-CN" altLang="en-US"/>
              <a:t>“</a:t>
            </a:r>
            <a:r>
              <a:rPr lang="zh-CN" altLang="en-US">
                <a:latin typeface="楷体" charset="-122"/>
                <a:ea typeface="楷体" charset="-122"/>
              </a:rPr>
              <a:t>这种活动、这种连续不断的感性劳动和创造、这种生产</a:t>
            </a:r>
            <a:r>
              <a:rPr lang="en-US" altLang="zh-CN">
                <a:latin typeface="楷体" charset="-122"/>
                <a:ea typeface="楷体" charset="-122"/>
              </a:rPr>
              <a:t>,</a:t>
            </a:r>
            <a:r>
              <a:rPr lang="zh-CN" altLang="en-US">
                <a:latin typeface="楷体" charset="-122"/>
                <a:ea typeface="楷体" charset="-122"/>
              </a:rPr>
              <a:t>正是整个现存的感性世界的基础</a:t>
            </a:r>
            <a:r>
              <a:rPr lang="en-US" altLang="zh-CN">
                <a:latin typeface="楷体" charset="-122"/>
                <a:ea typeface="楷体" charset="-122"/>
              </a:rPr>
              <a:t>,</a:t>
            </a:r>
            <a:r>
              <a:rPr lang="zh-CN" altLang="en-US">
                <a:latin typeface="楷体" charset="-122"/>
                <a:ea typeface="楷体" charset="-122"/>
              </a:rPr>
              <a:t>它哪怕只中断一年</a:t>
            </a:r>
            <a:r>
              <a:rPr lang="en-US" altLang="zh-CN">
                <a:latin typeface="楷体" charset="-122"/>
                <a:ea typeface="楷体" charset="-122"/>
              </a:rPr>
              <a:t>,</a:t>
            </a:r>
            <a:r>
              <a:rPr lang="zh-CN" altLang="en-US">
                <a:latin typeface="楷体" charset="-122"/>
                <a:ea typeface="楷体" charset="-122"/>
              </a:rPr>
              <a:t>费尔巴哈就会看到</a:t>
            </a:r>
            <a:r>
              <a:rPr lang="en-US" altLang="zh-CN">
                <a:latin typeface="楷体" charset="-122"/>
                <a:ea typeface="楷体" charset="-122"/>
              </a:rPr>
              <a:t>,</a:t>
            </a:r>
            <a:r>
              <a:rPr lang="zh-CN" altLang="en-US">
                <a:latin typeface="楷体" charset="-122"/>
                <a:ea typeface="楷体" charset="-122"/>
              </a:rPr>
              <a:t>不仅在自然界将发生巨大的变化</a:t>
            </a:r>
            <a:r>
              <a:rPr lang="en-US" altLang="zh-CN">
                <a:latin typeface="楷体" charset="-122"/>
                <a:ea typeface="楷体" charset="-122"/>
              </a:rPr>
              <a:t>,</a:t>
            </a:r>
            <a:r>
              <a:rPr lang="zh-CN" altLang="en-US">
                <a:latin typeface="楷体" charset="-122"/>
                <a:ea typeface="楷体" charset="-122"/>
              </a:rPr>
              <a:t>而且整个人类世界以及他自己的直观能力</a:t>
            </a:r>
            <a:r>
              <a:rPr lang="en-US" altLang="zh-CN">
                <a:latin typeface="楷体" charset="-122"/>
                <a:ea typeface="楷体" charset="-122"/>
              </a:rPr>
              <a:t>,</a:t>
            </a:r>
            <a:r>
              <a:rPr lang="zh-CN" altLang="en-US">
                <a:latin typeface="楷体" charset="-122"/>
                <a:ea typeface="楷体" charset="-122"/>
              </a:rPr>
              <a:t>甚至他本身的存在也会很快就没有了。”</a:t>
            </a:r>
          </a:p>
        </p:txBody>
      </p:sp>
    </p:spTree>
    <p:extLst>
      <p:ext uri="{BB962C8B-B14F-4D97-AF65-F5344CB8AC3E}">
        <p14:creationId xmlns:p14="http://schemas.microsoft.com/office/powerpoint/2010/main" xmlns="" val="1785456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ChangeArrowheads="1"/>
          </p:cNvSpPr>
          <p:nvPr>
            <p:ph type="body" idx="1"/>
          </p:nvPr>
        </p:nvSpPr>
        <p:spPr>
          <a:xfrm>
            <a:off x="611188" y="1773238"/>
            <a:ext cx="7769225" cy="4113212"/>
          </a:xfrm>
        </p:spPr>
        <p:txBody>
          <a:bodyPr/>
          <a:lstStyle/>
          <a:p>
            <a:pPr eaLnBrk="1" hangingPunct="1"/>
            <a:r>
              <a:rPr lang="zh-CN" altLang="en-US">
                <a:latin typeface="楷体" charset="-122"/>
                <a:ea typeface="楷体" charset="-122"/>
              </a:rPr>
              <a:t>“先于人类历史而存在的那个自然界</a:t>
            </a:r>
            <a:r>
              <a:rPr lang="en-US" altLang="zh-CN">
                <a:latin typeface="楷体" charset="-122"/>
                <a:ea typeface="楷体" charset="-122"/>
              </a:rPr>
              <a:t>,</a:t>
            </a:r>
            <a:r>
              <a:rPr lang="zh-CN" altLang="en-US">
                <a:latin typeface="楷体" charset="-122"/>
                <a:ea typeface="楷体" charset="-122"/>
              </a:rPr>
              <a:t>不是费尔巴哈生活其中的自然界</a:t>
            </a:r>
            <a:r>
              <a:rPr lang="en-US" altLang="zh-CN">
                <a:latin typeface="楷体" charset="-122"/>
                <a:ea typeface="楷体" charset="-122"/>
              </a:rPr>
              <a:t>;</a:t>
            </a:r>
            <a:r>
              <a:rPr lang="zh-CN" altLang="en-US">
                <a:latin typeface="楷体" charset="-122"/>
                <a:ea typeface="楷体" charset="-122"/>
              </a:rPr>
              <a:t>这是除去在澳洲新出现的一些珊瑚岛以外今天在任何地方都不再存在的、因而对于费尔巴哈来说也是不存在的自然界。”</a:t>
            </a:r>
            <a:endParaRPr lang="en-US" altLang="zh-CN">
              <a:latin typeface="楷体" charset="-122"/>
              <a:ea typeface="楷体" charset="-122"/>
            </a:endParaRPr>
          </a:p>
          <a:p>
            <a:pPr eaLnBrk="1" hangingPunct="1"/>
            <a:endParaRPr lang="zh-CN" altLang="en-US">
              <a:latin typeface="楷体" charset="-122"/>
              <a:ea typeface="楷体" charset="-122"/>
            </a:endParaRPr>
          </a:p>
        </p:txBody>
      </p:sp>
    </p:spTree>
    <p:extLst>
      <p:ext uri="{BB962C8B-B14F-4D97-AF65-F5344CB8AC3E}">
        <p14:creationId xmlns:p14="http://schemas.microsoft.com/office/powerpoint/2010/main" xmlns="" val="1373421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542925" y="1268760"/>
            <a:ext cx="8058150" cy="4113212"/>
          </a:xfrm>
        </p:spPr>
        <p:txBody>
          <a:bodyPr/>
          <a:lstStyle/>
          <a:p>
            <a:pPr eaLnBrk="1" hangingPunct="1"/>
            <a:r>
              <a:rPr lang="zh-CN" altLang="en-US" dirty="0">
                <a:latin typeface="楷体" charset="-122"/>
                <a:ea typeface="楷体" charset="-122"/>
              </a:rPr>
              <a:t>“这里盛行一种主要的误解</a:t>
            </a:r>
            <a:r>
              <a:rPr lang="en-US" altLang="zh-CN" dirty="0">
                <a:latin typeface="楷体" charset="-122"/>
                <a:ea typeface="楷体" charset="-122"/>
              </a:rPr>
              <a:t>,</a:t>
            </a:r>
            <a:r>
              <a:rPr lang="zh-CN" altLang="en-US" dirty="0">
                <a:latin typeface="楷体" charset="-122"/>
                <a:ea typeface="楷体" charset="-122"/>
              </a:rPr>
              <a:t>即</a:t>
            </a:r>
            <a:r>
              <a:rPr lang="en-US" altLang="zh-CN" dirty="0">
                <a:latin typeface="楷体" charset="-122"/>
                <a:ea typeface="楷体" charset="-122"/>
              </a:rPr>
              <a:t>:</a:t>
            </a:r>
            <a:r>
              <a:rPr lang="zh-CN" altLang="en-US" dirty="0">
                <a:latin typeface="楷体" charset="-122"/>
                <a:ea typeface="楷体" charset="-122"/>
              </a:rPr>
              <a:t>在自然的发展中或在正在形成的个人的历史中用来作出发点的自然原则或开端</a:t>
            </a:r>
            <a:r>
              <a:rPr lang="en-US" altLang="zh-CN" dirty="0">
                <a:latin typeface="楷体" charset="-122"/>
                <a:ea typeface="楷体" charset="-122"/>
              </a:rPr>
              <a:t>,</a:t>
            </a:r>
            <a:r>
              <a:rPr lang="zh-CN" altLang="en-US" dirty="0">
                <a:latin typeface="楷体" charset="-122"/>
                <a:ea typeface="楷体" charset="-122"/>
              </a:rPr>
              <a:t>似乎就是真的</a:t>
            </a:r>
            <a:r>
              <a:rPr lang="en-US" altLang="zh-CN" dirty="0">
                <a:latin typeface="楷体" charset="-122"/>
                <a:ea typeface="楷体" charset="-122"/>
              </a:rPr>
              <a:t>,</a:t>
            </a:r>
            <a:r>
              <a:rPr lang="zh-CN" altLang="en-US" dirty="0">
                <a:latin typeface="楷体" charset="-122"/>
                <a:ea typeface="楷体" charset="-122"/>
              </a:rPr>
              <a:t>并且在概念中也是第一的东西。</a:t>
            </a:r>
            <a:r>
              <a:rPr lang="en-US" altLang="zh-CN" dirty="0">
                <a:latin typeface="楷体" charset="-122"/>
                <a:ea typeface="楷体" charset="-122"/>
              </a:rPr>
              <a:t>……</a:t>
            </a:r>
            <a:r>
              <a:rPr lang="zh-CN" altLang="en-US" dirty="0">
                <a:latin typeface="楷体" charset="-122"/>
                <a:ea typeface="楷体" charset="-122"/>
              </a:rPr>
              <a:t>但是</a:t>
            </a:r>
            <a:r>
              <a:rPr lang="zh-CN" altLang="en-US" b="1" dirty="0">
                <a:solidFill>
                  <a:srgbClr val="FFFF00"/>
                </a:solidFill>
                <a:latin typeface="楷体" charset="-122"/>
                <a:ea typeface="楷体" charset="-122"/>
              </a:rPr>
              <a:t>哲学不应该是发生了什么东西的叙述</a:t>
            </a:r>
            <a:r>
              <a:rPr lang="en-US" altLang="zh-CN" b="1" dirty="0">
                <a:solidFill>
                  <a:srgbClr val="FFFF00"/>
                </a:solidFill>
                <a:latin typeface="楷体" charset="-122"/>
                <a:ea typeface="楷体" charset="-122"/>
              </a:rPr>
              <a:t>,</a:t>
            </a:r>
            <a:r>
              <a:rPr lang="zh-CN" altLang="en-US" b="1" dirty="0">
                <a:solidFill>
                  <a:srgbClr val="FFFF00"/>
                </a:solidFill>
                <a:latin typeface="楷体" charset="-122"/>
                <a:ea typeface="楷体" charset="-122"/>
              </a:rPr>
              <a:t>而是对其中什么是真的东西的认识</a:t>
            </a:r>
            <a:r>
              <a:rPr lang="en-US" altLang="zh-CN" b="1" dirty="0">
                <a:solidFill>
                  <a:srgbClr val="FFFF00"/>
                </a:solidFill>
                <a:latin typeface="楷体" charset="-122"/>
                <a:ea typeface="楷体" charset="-122"/>
              </a:rPr>
              <a:t>,</a:t>
            </a:r>
            <a:r>
              <a:rPr lang="zh-CN" altLang="en-US" b="1" dirty="0">
                <a:solidFill>
                  <a:srgbClr val="FFFF00"/>
                </a:solidFill>
                <a:latin typeface="楷体" charset="-122"/>
                <a:ea typeface="楷体" charset="-122"/>
              </a:rPr>
              <a:t>它还应该进一步对那在叙述中出现为单纯发生的东西</a:t>
            </a:r>
            <a:r>
              <a:rPr lang="en-US" altLang="zh-CN" b="1" dirty="0">
                <a:solidFill>
                  <a:srgbClr val="FFFF00"/>
                </a:solidFill>
                <a:latin typeface="楷体" charset="-122"/>
                <a:ea typeface="楷体" charset="-122"/>
              </a:rPr>
              <a:t>,</a:t>
            </a:r>
            <a:r>
              <a:rPr lang="zh-CN" altLang="en-US" b="1" dirty="0">
                <a:solidFill>
                  <a:srgbClr val="FFFF00"/>
                </a:solidFill>
                <a:latin typeface="楷体" charset="-122"/>
                <a:ea typeface="楷体" charset="-122"/>
              </a:rPr>
              <a:t>用真的东西来形成概念</a:t>
            </a:r>
            <a:r>
              <a:rPr lang="zh-CN" altLang="en-US" dirty="0">
                <a:latin typeface="楷体" charset="-122"/>
                <a:ea typeface="楷体" charset="-122"/>
              </a:rPr>
              <a:t>。”</a:t>
            </a:r>
            <a:endParaRPr lang="en-US" altLang="zh-CN" dirty="0">
              <a:latin typeface="楷体" charset="-122"/>
              <a:ea typeface="楷体" charset="-122"/>
            </a:endParaRPr>
          </a:p>
          <a:p>
            <a:pPr eaLnBrk="1" hangingPunct="1"/>
            <a:endParaRPr lang="zh-CN" altLang="en-US" dirty="0">
              <a:latin typeface="楷体" charset="-122"/>
              <a:ea typeface="楷体" charset="-122"/>
            </a:endParaRPr>
          </a:p>
        </p:txBody>
      </p:sp>
    </p:spTree>
    <p:extLst>
      <p:ext uri="{BB962C8B-B14F-4D97-AF65-F5344CB8AC3E}">
        <p14:creationId xmlns:p14="http://schemas.microsoft.com/office/powerpoint/2010/main" xmlns="" val="1934139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body" idx="1"/>
          </p:nvPr>
        </p:nvSpPr>
        <p:spPr>
          <a:xfrm>
            <a:off x="683568" y="836712"/>
            <a:ext cx="7772400" cy="4752528"/>
          </a:xfrm>
        </p:spPr>
        <p:txBody>
          <a:bodyPr/>
          <a:lstStyle/>
          <a:p>
            <a:pPr eaLnBrk="1" hangingPunct="1">
              <a:buFontTx/>
              <a:buNone/>
            </a:pPr>
            <a:r>
              <a:rPr lang="en-US" altLang="zh-CN" sz="2800" b="0" dirty="0">
                <a:ea typeface="华文楷体" charset="-122"/>
              </a:rPr>
              <a:t>    </a:t>
            </a:r>
          </a:p>
          <a:p>
            <a:pPr eaLnBrk="1" hangingPunct="1">
              <a:buFontTx/>
              <a:buNone/>
            </a:pPr>
            <a:r>
              <a:rPr lang="en-US" altLang="zh-CN" sz="2800" b="0" dirty="0">
                <a:ea typeface="华文楷体" charset="-122"/>
              </a:rPr>
              <a:t>    </a:t>
            </a:r>
            <a:r>
              <a:rPr lang="zh-CN" altLang="en-US" sz="2800" dirty="0">
                <a:ea typeface="华文楷体" charset="-122"/>
              </a:rPr>
              <a:t>不能把唯心主义所主张的思维、精神在逻辑上的优先性片面地理解为时间上在先，即思维、精神在时间上先于存在、物质，并且思维产生存在、精神产生物质。</a:t>
            </a:r>
            <a:endParaRPr lang="en-US" altLang="zh-CN" sz="2800" dirty="0">
              <a:ea typeface="华文楷体" charset="-122"/>
            </a:endParaRPr>
          </a:p>
          <a:p>
            <a:pPr eaLnBrk="1" hangingPunct="1">
              <a:buFontTx/>
              <a:buNone/>
            </a:pPr>
            <a:endParaRPr lang="en-US" altLang="zh-CN" sz="2800" dirty="0">
              <a:ea typeface="华文楷体" charset="-122"/>
            </a:endParaRPr>
          </a:p>
          <a:p>
            <a:pPr eaLnBrk="1" hangingPunct="1">
              <a:buFontTx/>
              <a:buNone/>
            </a:pPr>
            <a:r>
              <a:rPr lang="en-US" altLang="zh-CN" sz="2800" dirty="0">
                <a:ea typeface="华文楷体" charset="-122"/>
              </a:rPr>
              <a:t>   </a:t>
            </a:r>
            <a:r>
              <a:rPr lang="zh-CN" altLang="en-US" sz="2800" dirty="0">
                <a:ea typeface="华文楷体" charset="-122"/>
              </a:rPr>
              <a:t>唯心主义对思维和精神的强调是从逻辑在先的意义上讲的，所强调的乃是事物存在的可能性条件。</a:t>
            </a:r>
          </a:p>
        </p:txBody>
      </p:sp>
    </p:spTree>
    <p:extLst>
      <p:ext uri="{BB962C8B-B14F-4D97-AF65-F5344CB8AC3E}">
        <p14:creationId xmlns:p14="http://schemas.microsoft.com/office/powerpoint/2010/main" xmlns="" val="619637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44000" cy="706090"/>
          </a:xfrm>
        </p:spPr>
        <p:txBody>
          <a:bodyPr/>
          <a:lstStyle/>
          <a:p>
            <a:pPr algn="ctr"/>
            <a:r>
              <a:rPr lang="zh-CN" altLang="en-US" sz="4000" b="1" dirty="0" smtClean="0">
                <a:solidFill>
                  <a:srgbClr val="FFFF00"/>
                </a:solidFill>
              </a:rPr>
              <a:t>怎 样 理 解 “聪明的唯心主义”？</a:t>
            </a:r>
            <a:endParaRPr lang="zh-CN" altLang="en-US" sz="4000" b="1" dirty="0">
              <a:solidFill>
                <a:srgbClr val="FFFF00"/>
              </a:solidFill>
            </a:endParaRPr>
          </a:p>
        </p:txBody>
      </p:sp>
      <p:sp>
        <p:nvSpPr>
          <p:cNvPr id="4" name="Rectangle 2"/>
          <p:cNvSpPr txBox="1">
            <a:spLocks noChangeArrowheads="1"/>
          </p:cNvSpPr>
          <p:nvPr/>
        </p:nvSpPr>
        <p:spPr>
          <a:xfrm>
            <a:off x="1619672" y="764704"/>
            <a:ext cx="5976664" cy="836712"/>
          </a:xfrm>
          <a:prstGeom prst="rect">
            <a:avLst/>
          </a:prstGeom>
          <a:solidFill>
            <a:srgbClr val="1403ED"/>
          </a:solidFill>
        </p:spPr>
        <p:txBody>
          <a:bodyPr vert="horz" lIns="91440" tIns="45720" rIns="91440" bIns="45720" rtlCol="0" anchor="b" anchorCtr="0">
            <a:noAutofit/>
          </a:bodyPr>
          <a:lstStyle/>
          <a:p>
            <a:pPr algn="ctr" eaLnBrk="1" fontAlgn="auto" hangingPunct="1">
              <a:spcAft>
                <a:spcPts val="0"/>
              </a:spcAft>
            </a:pPr>
            <a:r>
              <a:rPr kumimoji="0" lang="zh-CN" altLang="en-US" sz="4000" b="1" i="0" u="none" strike="noStrike" kern="1200" cap="all" spc="50" normalizeH="0" baseline="0" noProof="0" dirty="0" smtClean="0">
                <a:ln>
                  <a:noFill/>
                </a:ln>
                <a:solidFill>
                  <a:srgbClr val="FFFF00"/>
                </a:solidFill>
                <a:effectLst/>
                <a:uLnTx/>
                <a:uFillTx/>
                <a:latin typeface="+mj-lt"/>
                <a:ea typeface="+mj-ea"/>
                <a:cs typeface="+mj-cs"/>
              </a:rPr>
              <a:t>唯心主义</a:t>
            </a:r>
            <a:r>
              <a:rPr kumimoji="0" lang="zh-CN" altLang="en-US" sz="4000" b="1" i="0" u="none" strike="noStrike" kern="1200" cap="all" spc="50" normalizeH="0" baseline="0" noProof="0" dirty="0" smtClean="0">
                <a:ln>
                  <a:noFill/>
                </a:ln>
                <a:solidFill>
                  <a:srgbClr val="FFFF00"/>
                </a:solidFill>
                <a:effectLst/>
                <a:uLnTx/>
                <a:uFillTx/>
                <a:latin typeface="+mn-ea"/>
                <a:ea typeface="+mn-ea"/>
                <a:cs typeface="+mj-cs"/>
              </a:rPr>
              <a:t> </a:t>
            </a:r>
            <a:r>
              <a:rPr lang="en-US" altLang="zh-CN" sz="4000" dirty="0" smtClean="0"/>
              <a:t>Idealism</a:t>
            </a:r>
            <a:endParaRPr lang="zh-CN" altLang="en-US" sz="4000" dirty="0" smtClean="0"/>
          </a:p>
        </p:txBody>
      </p:sp>
      <p:sp>
        <p:nvSpPr>
          <p:cNvPr id="5" name="Rectangle 3"/>
          <p:cNvSpPr txBox="1">
            <a:spLocks noChangeArrowheads="1"/>
          </p:cNvSpPr>
          <p:nvPr/>
        </p:nvSpPr>
        <p:spPr>
          <a:xfrm>
            <a:off x="0" y="1700808"/>
            <a:ext cx="9144001" cy="5112568"/>
          </a:xfrm>
          <a:prstGeom prst="rect">
            <a:avLst/>
          </a:prstGeom>
          <a:solidFill>
            <a:schemeClr val="bg1"/>
          </a:solidFill>
        </p:spPr>
        <p:txBody>
          <a:bodyPr/>
          <a:lstStyle/>
          <a:p>
            <a:pPr marL="342900" marR="0" lvl="0" indent="-342900" algn="l" defTabSz="914400" rtl="0" eaLnBrk="1" fontAlgn="auto" latinLnBrk="0" hangingPunct="1">
              <a:lnSpc>
                <a:spcPts val="3900"/>
              </a:lnSpc>
              <a:spcBef>
                <a:spcPct val="20000"/>
              </a:spcBef>
              <a:spcAft>
                <a:spcPts val="600"/>
              </a:spcAft>
              <a:buClr>
                <a:schemeClr val="tx2"/>
              </a:buClr>
              <a:buSzTx/>
              <a:buFont typeface="Arial" pitchFamily="34" charset="0"/>
              <a:buChar char="•"/>
              <a:tabLst/>
              <a:defRPr/>
            </a:pP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Idealism does not suggest that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mind</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creates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matter</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or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the material world </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in a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substantive sense</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Nor does this view confuse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thought</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with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the</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object of thought</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but rather it claims that</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 the external world</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can be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grasped</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only by reference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to the work of ideas</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and that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all we can say </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about the external world is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mediated</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by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operations of the mind</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The world in itself </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is certainly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mind-independent</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 but the world as conceived by us must </a:t>
            </a:r>
            <a:r>
              <a:rPr kumimoji="0" lang="en-US" altLang="zh-CN" sz="3000" b="1" i="0" u="none" strike="noStrike" kern="1200" cap="none" spc="30" normalizeH="0" baseline="0" noProof="0" dirty="0" smtClean="0">
                <a:ln>
                  <a:noFill/>
                </a:ln>
                <a:solidFill>
                  <a:srgbClr val="FFFF00"/>
                </a:solidFill>
                <a:effectLst/>
                <a:uLnTx/>
                <a:uFillTx/>
                <a:latin typeface="Times New Roman" pitchFamily="18" charset="0"/>
                <a:ea typeface="+mn-ea"/>
                <a:cs typeface="+mn-cs"/>
              </a:rPr>
              <a:t>be constructed by mind</a:t>
            </a:r>
            <a:r>
              <a:rPr kumimoji="0" lang="en-US" altLang="zh-CN" sz="3000" b="1" i="0" u="none" strike="noStrike" kern="1200" cap="none" spc="30" normalizeH="0" baseline="0" noProof="0" dirty="0" smtClean="0">
                <a:ln>
                  <a:noFill/>
                </a:ln>
                <a:solidFill>
                  <a:schemeClr val="tx1"/>
                </a:solidFill>
                <a:effectLst/>
                <a:uLnTx/>
                <a:uFillTx/>
                <a:latin typeface="Times New Roman" pitchFamily="18" charset="0"/>
                <a:ea typeface="+mn-ea"/>
                <a:cs typeface="+mn-cs"/>
              </a:rPr>
              <a:t>.</a:t>
            </a:r>
            <a:r>
              <a:rPr kumimoji="0" lang="en-US" altLang="zh-CN" sz="3000" b="1" i="0" u="none" strike="noStrike" kern="1200" cap="none" spc="30" normalizeH="0" baseline="0" noProof="0" dirty="0" smtClean="0">
                <a:ln>
                  <a:noFill/>
                </a:ln>
                <a:solidFill>
                  <a:schemeClr val="tx1"/>
                </a:solidFill>
                <a:effectLst/>
                <a:uLnTx/>
                <a:uFillTx/>
                <a:latin typeface="+mn-lt"/>
                <a:ea typeface="+mn-ea"/>
                <a:cs typeface="+mn-cs"/>
              </a:rPr>
              <a:t> </a:t>
            </a:r>
            <a:endParaRPr kumimoji="0" lang="zh-CN" altLang="en-US" sz="3000" b="0" i="0" u="none" strike="noStrike" kern="1200" cap="none" spc="30" normalizeH="0" baseline="0" noProof="0" dirty="0" smtClean="0">
              <a:ln>
                <a:noFill/>
              </a:ln>
              <a:solidFill>
                <a:schemeClr val="tx1"/>
              </a:solidFill>
              <a:effectLst/>
              <a:uLnTx/>
              <a:uFillTx/>
              <a:latin typeface="+mn-lt"/>
              <a:ea typeface="+mn-ea"/>
              <a:cs typeface="+mn-cs"/>
            </a:endParaRPr>
          </a:p>
        </p:txBody>
      </p:sp>
      <p:sp>
        <p:nvSpPr>
          <p:cNvPr id="7" name="Rectangle 3"/>
          <p:cNvSpPr txBox="1">
            <a:spLocks noChangeArrowheads="1"/>
          </p:cNvSpPr>
          <p:nvPr/>
        </p:nvSpPr>
        <p:spPr bwMode="auto">
          <a:xfrm>
            <a:off x="0" y="1739592"/>
            <a:ext cx="9144000" cy="4857760"/>
          </a:xfrm>
          <a:prstGeom prst="rect">
            <a:avLst/>
          </a:prstGeom>
          <a:solidFill>
            <a:srgbClr val="000000"/>
          </a:solidFill>
          <a:ln>
            <a:noFill/>
          </a:ln>
          <a:effectLst/>
          <a:extLst/>
        </p:spPr>
        <p:txBody>
          <a:bodyPr vert="horz" wrap="square" lIns="92075" tIns="46037" rIns="92075" bIns="46037"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sz="32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9pPr>
          </a:lstStyle>
          <a:p>
            <a:pPr marL="342900" marR="0" lvl="0" indent="-342900" algn="l" defTabSz="914400" rtl="0" eaLnBrk="0" fontAlgn="base" latinLnBrk="0" hangingPunct="0">
              <a:lnSpc>
                <a:spcPct val="150000"/>
              </a:lnSpc>
              <a:spcBef>
                <a:spcPct val="20000"/>
              </a:spcBef>
              <a:spcAft>
                <a:spcPct val="0"/>
              </a:spcAft>
              <a:buClr>
                <a:srgbClr val="00FFFF"/>
              </a:buClr>
              <a:buSzTx/>
              <a:buFontTx/>
              <a:buChar char="•"/>
              <a:tabLst/>
              <a:defRPr/>
            </a:pPr>
            <a:r>
              <a:rPr kumimoji="0" lang="zh-CN" altLang="en-US" sz="3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楷体" pitchFamily="49" charset="-122"/>
                <a:ea typeface="楷体" pitchFamily="49" charset="-122"/>
              </a:rPr>
              <a:t>唯心主义并不主张心灵在一种</a:t>
            </a:r>
            <a:r>
              <a:rPr kumimoji="0" lang="zh-CN" altLang="en-US" sz="30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楷体" pitchFamily="49" charset="-122"/>
                <a:ea typeface="楷体" pitchFamily="49" charset="-122"/>
              </a:rPr>
              <a:t>实质性</a:t>
            </a:r>
            <a:r>
              <a:rPr kumimoji="0" lang="zh-CN" altLang="en-US" sz="3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楷体" pitchFamily="49" charset="-122"/>
                <a:ea typeface="楷体" pitchFamily="49" charset="-122"/>
              </a:rPr>
              <a:t>的意义上</a:t>
            </a:r>
            <a:r>
              <a:rPr kumimoji="0" lang="zh-CN" altLang="en-US" sz="30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楷体" pitchFamily="49" charset="-122"/>
                <a:ea typeface="楷体" pitchFamily="49" charset="-122"/>
              </a:rPr>
              <a:t>创造了物质或物质世界</a:t>
            </a:r>
            <a:r>
              <a:rPr kumimoji="0" lang="zh-CN" altLang="en-US" sz="3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楷体" pitchFamily="49" charset="-122"/>
                <a:ea typeface="楷体" pitchFamily="49" charset="-122"/>
              </a:rPr>
              <a:t>。这种观点也没有混淆</a:t>
            </a:r>
            <a:r>
              <a:rPr kumimoji="0" lang="zh-CN" altLang="en-US" sz="30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楷体" pitchFamily="49" charset="-122"/>
                <a:ea typeface="楷体" pitchFamily="49" charset="-122"/>
              </a:rPr>
              <a:t>思想和思想的对象</a:t>
            </a:r>
            <a:r>
              <a:rPr kumimoji="0" lang="zh-CN" altLang="en-US" sz="3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楷体" pitchFamily="49" charset="-122"/>
                <a:ea typeface="楷体" pitchFamily="49" charset="-122"/>
              </a:rPr>
              <a:t>。它的中心论点是，外在世界只有通过</a:t>
            </a:r>
            <a:r>
              <a:rPr kumimoji="0" lang="zh-CN" altLang="en-US" sz="30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楷体" pitchFamily="49" charset="-122"/>
                <a:ea typeface="楷体" pitchFamily="49" charset="-122"/>
              </a:rPr>
              <a:t>思维的活动</a:t>
            </a:r>
            <a:r>
              <a:rPr kumimoji="0" lang="zh-CN" altLang="en-US" sz="3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楷体" pitchFamily="49" charset="-122"/>
                <a:ea typeface="楷体" pitchFamily="49" charset="-122"/>
              </a:rPr>
              <a:t>才能够被我们把握；我们对于外在世界所能够谈论的一切都是以心灵活动为中介的。</a:t>
            </a:r>
            <a:r>
              <a:rPr kumimoji="0" lang="zh-CN" altLang="en-US" sz="30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楷体" pitchFamily="49" charset="-122"/>
                <a:ea typeface="楷体" pitchFamily="49" charset="-122"/>
              </a:rPr>
              <a:t>世界本身当然不依赖于心灵，但是，能够被我们所认识的世界，一定是由我们的心灵构造的。</a:t>
            </a:r>
            <a:endParaRPr kumimoji="0" lang="zh-CN" altLang="en-US" sz="30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 calcmode="lin" valueType="num">
                                      <p:cBhvr additive="base">
                                        <p:cTn id="12" dur="500" fill="hold"/>
                                        <p:tgtEl>
                                          <p:spTgt spid="5">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5">
                                            <p:bg/>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allAtOnce"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706090"/>
          </a:xfrm>
        </p:spPr>
        <p:txBody>
          <a:bodyPr/>
          <a:lstStyle/>
          <a:p>
            <a:pPr algn="ctr"/>
            <a:r>
              <a:rPr lang="zh-CN" altLang="en-US" sz="3500" b="1" dirty="0" smtClean="0">
                <a:solidFill>
                  <a:srgbClr val="FFFF00"/>
                </a:solidFill>
              </a:rPr>
              <a:t>小结：“聪明的唯心主义”的合理性</a:t>
            </a:r>
            <a:endParaRPr lang="zh-CN" altLang="en-US" sz="3500" b="1" dirty="0">
              <a:solidFill>
                <a:srgbClr val="FFFF00"/>
              </a:solidFill>
            </a:endParaRPr>
          </a:p>
        </p:txBody>
      </p:sp>
      <p:sp>
        <p:nvSpPr>
          <p:cNvPr id="3" name="内容占位符 2"/>
          <p:cNvSpPr>
            <a:spLocks noGrp="1"/>
          </p:cNvSpPr>
          <p:nvPr>
            <p:ph sz="quarter" idx="13"/>
          </p:nvPr>
        </p:nvSpPr>
        <p:spPr>
          <a:xfrm>
            <a:off x="0" y="720080"/>
            <a:ext cx="9144000" cy="6021288"/>
          </a:xfrm>
        </p:spPr>
        <p:txBody>
          <a:bodyPr>
            <a:normAutofit/>
          </a:bodyPr>
          <a:lstStyle/>
          <a:p>
            <a:pPr>
              <a:lnSpc>
                <a:spcPct val="130000"/>
              </a:lnSpc>
            </a:pPr>
            <a:r>
              <a:rPr lang="zh-CN" altLang="en-US" sz="3000" b="1" dirty="0" smtClean="0">
                <a:solidFill>
                  <a:srgbClr val="FFFF00"/>
                </a:solidFill>
                <a:latin typeface="幼圆" pitchFamily="49" charset="-122"/>
                <a:ea typeface="幼圆" pitchFamily="49" charset="-122"/>
              </a:rPr>
              <a:t>肯定了“意识的能动作用”</a:t>
            </a:r>
            <a:endParaRPr lang="en-US" altLang="zh-CN" sz="3000" b="1" dirty="0" smtClean="0">
              <a:solidFill>
                <a:srgbClr val="FFFF00"/>
              </a:solidFill>
              <a:latin typeface="幼圆" pitchFamily="49" charset="-122"/>
              <a:ea typeface="幼圆" pitchFamily="49" charset="-122"/>
            </a:endParaRPr>
          </a:p>
          <a:p>
            <a:pPr lvl="1">
              <a:lnSpc>
                <a:spcPct val="130000"/>
              </a:lnSpc>
            </a:pPr>
            <a:r>
              <a:rPr lang="zh-CN" altLang="en-US" sz="2800" b="1" dirty="0" smtClean="0">
                <a:latin typeface="楷体" pitchFamily="49" charset="-122"/>
                <a:ea typeface="楷体" pitchFamily="49" charset="-122"/>
              </a:rPr>
              <a:t>人特有的</a:t>
            </a:r>
            <a:r>
              <a:rPr lang="zh-CN" altLang="en-US" sz="2800" b="1" dirty="0" smtClean="0">
                <a:solidFill>
                  <a:srgbClr val="FFFF00"/>
                </a:solidFill>
                <a:latin typeface="楷体" pitchFamily="49" charset="-122"/>
                <a:ea typeface="楷体" pitchFamily="49" charset="-122"/>
              </a:rPr>
              <a:t>积极</a:t>
            </a:r>
            <a:r>
              <a:rPr lang="zh-CN" altLang="en-US" sz="2800" b="1" dirty="0" smtClean="0">
                <a:latin typeface="楷体" pitchFamily="49" charset="-122"/>
                <a:ea typeface="楷体" pitchFamily="49" charset="-122"/>
              </a:rPr>
              <a:t>认识世界和</a:t>
            </a:r>
            <a:r>
              <a:rPr lang="zh-CN" altLang="en-US" sz="2800" b="1" dirty="0" smtClean="0">
                <a:solidFill>
                  <a:srgbClr val="FFFF00"/>
                </a:solidFill>
                <a:latin typeface="楷体" pitchFamily="49" charset="-122"/>
                <a:ea typeface="楷体" pitchFamily="49" charset="-122"/>
              </a:rPr>
              <a:t>改造世界</a:t>
            </a:r>
            <a:r>
              <a:rPr lang="zh-CN" altLang="en-US" sz="2800" b="1" dirty="0" smtClean="0">
                <a:latin typeface="楷体" pitchFamily="49" charset="-122"/>
                <a:ea typeface="楷体" pitchFamily="49" charset="-122"/>
              </a:rPr>
              <a:t>的能力和活动。</a:t>
            </a:r>
            <a:r>
              <a:rPr lang="zh-CN" altLang="en-US" sz="2300" b="1" dirty="0" smtClean="0">
                <a:latin typeface="楷体" pitchFamily="49" charset="-122"/>
                <a:ea typeface="楷体" pitchFamily="49" charset="-122"/>
              </a:rPr>
              <a:t>（</a:t>
            </a:r>
            <a:r>
              <a:rPr lang="en-US" altLang="zh-CN" sz="2300" b="1" dirty="0" smtClean="0">
                <a:latin typeface="楷体" pitchFamily="49" charset="-122"/>
                <a:ea typeface="楷体" pitchFamily="49" charset="-122"/>
              </a:rPr>
              <a:t>2015</a:t>
            </a:r>
            <a:r>
              <a:rPr lang="zh-CN" altLang="en-US" sz="2300" b="1" dirty="0" smtClean="0">
                <a:latin typeface="楷体" pitchFamily="49" charset="-122"/>
                <a:ea typeface="楷体" pitchFamily="49" charset="-122"/>
              </a:rPr>
              <a:t>版</a:t>
            </a:r>
            <a:r>
              <a:rPr lang="en-US" altLang="zh-CN" sz="2300" b="1" dirty="0" smtClean="0">
                <a:solidFill>
                  <a:srgbClr val="FFFF00"/>
                </a:solidFill>
                <a:latin typeface="楷体" pitchFamily="49" charset="-122"/>
                <a:ea typeface="楷体" pitchFamily="49" charset="-122"/>
              </a:rPr>
              <a:t>p29</a:t>
            </a:r>
            <a:r>
              <a:rPr lang="en-US" altLang="zh-CN" sz="2300" b="1" dirty="0" smtClean="0">
                <a:latin typeface="楷体" pitchFamily="49" charset="-122"/>
                <a:ea typeface="楷体" pitchFamily="49" charset="-122"/>
              </a:rPr>
              <a:t>,2013</a:t>
            </a:r>
            <a:r>
              <a:rPr lang="zh-CN" altLang="en-US" sz="2300" b="1" dirty="0" smtClean="0">
                <a:latin typeface="楷体" pitchFamily="49" charset="-122"/>
                <a:ea typeface="楷体" pitchFamily="49" charset="-122"/>
              </a:rPr>
              <a:t>版</a:t>
            </a:r>
            <a:r>
              <a:rPr lang="en-US" altLang="zh-CN" sz="2300" b="1" dirty="0" smtClean="0">
                <a:solidFill>
                  <a:srgbClr val="FFFF00"/>
                </a:solidFill>
                <a:latin typeface="楷体" pitchFamily="49" charset="-122"/>
                <a:ea typeface="楷体" pitchFamily="49" charset="-122"/>
              </a:rPr>
              <a:t>p41</a:t>
            </a:r>
            <a:r>
              <a:rPr lang="zh-CN" altLang="en-US" sz="23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主要表现为：</a:t>
            </a:r>
            <a:endParaRPr lang="en-US" altLang="zh-CN" sz="2800" b="1" dirty="0" smtClean="0">
              <a:latin typeface="楷体" pitchFamily="49" charset="-122"/>
              <a:ea typeface="楷体" pitchFamily="49" charset="-122"/>
            </a:endParaRPr>
          </a:p>
          <a:p>
            <a:pPr lvl="1">
              <a:lnSpc>
                <a:spcPct val="130000"/>
              </a:lnSpc>
            </a:pPr>
            <a:r>
              <a:rPr lang="zh-CN" altLang="en-US" sz="2800" b="1" dirty="0" smtClean="0">
                <a:latin typeface="楷体" pitchFamily="49" charset="-122"/>
                <a:ea typeface="楷体" pitchFamily="49" charset="-122"/>
              </a:rPr>
              <a:t>第一，意识活动具有</a:t>
            </a:r>
            <a:r>
              <a:rPr lang="zh-CN" altLang="en-US" sz="2800" b="1" dirty="0" smtClean="0">
                <a:solidFill>
                  <a:srgbClr val="FFFF00"/>
                </a:solidFill>
                <a:latin typeface="楷体" pitchFamily="49" charset="-122"/>
                <a:ea typeface="楷体" pitchFamily="49" charset="-122"/>
              </a:rPr>
              <a:t>目的性</a:t>
            </a:r>
            <a:r>
              <a:rPr lang="zh-CN" altLang="en-US" sz="2800" b="1" dirty="0" smtClean="0">
                <a:latin typeface="楷体" pitchFamily="49" charset="-122"/>
                <a:ea typeface="楷体" pitchFamily="49" charset="-122"/>
              </a:rPr>
              <a:t>和</a:t>
            </a:r>
            <a:r>
              <a:rPr lang="zh-CN" altLang="en-US" sz="2800" b="1" dirty="0" smtClean="0">
                <a:solidFill>
                  <a:srgbClr val="FFFF00"/>
                </a:solidFill>
                <a:latin typeface="楷体" pitchFamily="49" charset="-122"/>
                <a:ea typeface="楷体" pitchFamily="49" charset="-122"/>
              </a:rPr>
              <a:t>计划性</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lvl="1">
              <a:lnSpc>
                <a:spcPct val="130000"/>
              </a:lnSpc>
            </a:pPr>
            <a:r>
              <a:rPr lang="zh-CN" altLang="en-US" sz="2800" b="1" dirty="0" smtClean="0">
                <a:latin typeface="楷体" pitchFamily="49" charset="-122"/>
                <a:ea typeface="楷体" pitchFamily="49" charset="-122"/>
              </a:rPr>
              <a:t>第二，意识活动具有</a:t>
            </a:r>
            <a:r>
              <a:rPr lang="zh-CN" altLang="en-US" sz="2800" b="1" dirty="0" smtClean="0">
                <a:solidFill>
                  <a:srgbClr val="FFFF00"/>
                </a:solidFill>
                <a:latin typeface="楷体" pitchFamily="49" charset="-122"/>
                <a:ea typeface="楷体" pitchFamily="49" charset="-122"/>
              </a:rPr>
              <a:t>创造性</a:t>
            </a:r>
            <a:r>
              <a:rPr lang="zh-CN" altLang="en-US" sz="2800" b="1" dirty="0" smtClean="0">
                <a:latin typeface="楷体" pitchFamily="49" charset="-122"/>
                <a:ea typeface="楷体" pitchFamily="49" charset="-122"/>
              </a:rPr>
              <a:t>。</a:t>
            </a:r>
            <a:r>
              <a:rPr lang="zh-CN" altLang="en-US" sz="2800" b="1" u="sng" dirty="0" smtClean="0">
                <a:solidFill>
                  <a:srgbClr val="FFFF00"/>
                </a:solidFill>
                <a:latin typeface="楷体" pitchFamily="49" charset="-122"/>
                <a:ea typeface="楷体" pitchFamily="49" charset="-122"/>
              </a:rPr>
              <a:t>“在思维中构造一个现实中所没有的理想世界”。</a:t>
            </a:r>
            <a:endParaRPr lang="en-US" altLang="zh-CN" sz="2800" b="1" u="sng" dirty="0" smtClean="0">
              <a:solidFill>
                <a:srgbClr val="FFFF00"/>
              </a:solidFill>
              <a:latin typeface="楷体" pitchFamily="49" charset="-122"/>
              <a:ea typeface="楷体" pitchFamily="49" charset="-122"/>
            </a:endParaRPr>
          </a:p>
          <a:p>
            <a:pPr lvl="1">
              <a:lnSpc>
                <a:spcPct val="130000"/>
              </a:lnSpc>
            </a:pPr>
            <a:r>
              <a:rPr lang="zh-CN" altLang="en-US" sz="2800" b="1" dirty="0" smtClean="0">
                <a:latin typeface="楷体" pitchFamily="49" charset="-122"/>
                <a:ea typeface="楷体" pitchFamily="49" charset="-122"/>
              </a:rPr>
              <a:t>第三，意识具有</a:t>
            </a:r>
            <a:r>
              <a:rPr lang="zh-CN" altLang="en-US" sz="2800" b="1" dirty="0" smtClean="0">
                <a:solidFill>
                  <a:srgbClr val="FFFF00"/>
                </a:solidFill>
                <a:latin typeface="楷体" pitchFamily="49" charset="-122"/>
                <a:ea typeface="楷体" pitchFamily="49" charset="-122"/>
              </a:rPr>
              <a:t>指导实践改造客观世界</a:t>
            </a:r>
            <a:r>
              <a:rPr lang="zh-CN" altLang="en-US" sz="2800" b="1" dirty="0" smtClean="0">
                <a:latin typeface="楷体" pitchFamily="49" charset="-122"/>
                <a:ea typeface="楷体" pitchFamily="49" charset="-122"/>
              </a:rPr>
              <a:t>的作用。</a:t>
            </a:r>
            <a:endParaRPr lang="en-US" altLang="zh-CN" sz="2800" b="1" dirty="0" smtClean="0">
              <a:latin typeface="楷体" pitchFamily="49" charset="-122"/>
              <a:ea typeface="楷体" pitchFamily="49" charset="-122"/>
            </a:endParaRPr>
          </a:p>
          <a:p>
            <a:pPr lvl="1">
              <a:lnSpc>
                <a:spcPct val="130000"/>
              </a:lnSpc>
            </a:pPr>
            <a:r>
              <a:rPr lang="zh-CN" altLang="en-US" sz="2800" b="1" dirty="0" smtClean="0">
                <a:latin typeface="楷体" pitchFamily="49" charset="-122"/>
                <a:ea typeface="楷体" pitchFamily="49" charset="-122"/>
              </a:rPr>
              <a:t>第四，意识具有</a:t>
            </a:r>
            <a:r>
              <a:rPr lang="zh-CN" altLang="en-US" sz="2800" b="1" dirty="0" smtClean="0">
                <a:solidFill>
                  <a:srgbClr val="FFFF00"/>
                </a:solidFill>
                <a:latin typeface="楷体" pitchFamily="49" charset="-122"/>
                <a:ea typeface="楷体" pitchFamily="49" charset="-122"/>
              </a:rPr>
              <a:t>指导、控制人的行为和生理活动</a:t>
            </a:r>
            <a:r>
              <a:rPr lang="zh-CN" altLang="en-US" sz="2800" b="1" dirty="0" smtClean="0">
                <a:latin typeface="楷体" pitchFamily="49" charset="-122"/>
                <a:ea typeface="楷体" pitchFamily="49" charset="-122"/>
              </a:rPr>
              <a:t>的作用。</a:t>
            </a:r>
            <a:endParaRPr lang="en-US" altLang="zh-CN" sz="2800" b="1" dirty="0" smtClean="0">
              <a:latin typeface="楷体" pitchFamily="49" charset="-122"/>
              <a:ea typeface="楷体" pitchFamily="49" charset="-122"/>
            </a:endParaRPr>
          </a:p>
          <a:p>
            <a:pPr lvl="1">
              <a:lnSpc>
                <a:spcPct val="130000"/>
              </a:lnSpc>
            </a:pPr>
            <a:endParaRPr lang="en-US" altLang="zh-CN" sz="2300" b="1" dirty="0" smtClean="0">
              <a:latin typeface="楷体" pitchFamily="49" charset="-122"/>
              <a:ea typeface="楷体" pitchFamily="49" charset="-122"/>
            </a:endParaRPr>
          </a:p>
          <a:p>
            <a:endParaRPr lang="zh-CN" altLang="en-US" sz="35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idx="4294967295"/>
          </p:nvPr>
        </p:nvSpPr>
        <p:spPr>
          <a:xfrm>
            <a:off x="395288" y="0"/>
            <a:ext cx="7772400" cy="1143000"/>
          </a:xfrm>
        </p:spPr>
        <p:txBody>
          <a:bodyPr/>
          <a:lstStyle/>
          <a:p>
            <a:pPr eaLnBrk="1" hangingPunct="1"/>
            <a:r>
              <a:rPr lang="zh-CN" altLang="en-US"/>
              <a:t>唯心主义</a:t>
            </a:r>
          </a:p>
        </p:txBody>
      </p:sp>
      <p:sp>
        <p:nvSpPr>
          <p:cNvPr id="81922" name="Rectangle 3"/>
          <p:cNvSpPr>
            <a:spLocks noGrp="1" noChangeArrowheads="1"/>
          </p:cNvSpPr>
          <p:nvPr>
            <p:ph type="body" idx="4294967295"/>
          </p:nvPr>
        </p:nvSpPr>
        <p:spPr>
          <a:xfrm>
            <a:off x="398463" y="1289050"/>
            <a:ext cx="7769225" cy="4113212"/>
          </a:xfrm>
        </p:spPr>
        <p:txBody>
          <a:bodyPr/>
          <a:lstStyle/>
          <a:p>
            <a:pPr eaLnBrk="1" hangingPunct="1"/>
            <a:r>
              <a:rPr lang="zh-CN" altLang="en-US"/>
              <a:t>主观唯心主义</a:t>
            </a:r>
          </a:p>
        </p:txBody>
      </p:sp>
      <p:pic>
        <p:nvPicPr>
          <p:cNvPr id="121860" name="Picture 4" descr="berkeley">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2042" y="1700733"/>
            <a:ext cx="2449512" cy="2808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24" name="Rectangle 5"/>
          <p:cNvSpPr>
            <a:spLocks noChangeArrowheads="1"/>
          </p:cNvSpPr>
          <p:nvPr/>
        </p:nvSpPr>
        <p:spPr bwMode="auto">
          <a:xfrm>
            <a:off x="611188" y="6165850"/>
            <a:ext cx="3240087"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0"/>
              </a:spcBef>
              <a:buFontTx/>
              <a:buNone/>
            </a:pPr>
            <a:r>
              <a:rPr kumimoji="0" lang="zh-CN" altLang="en-US" sz="2600" dirty="0">
                <a:solidFill>
                  <a:schemeClr val="tx1"/>
                </a:solidFill>
                <a:latin typeface="宋体" charset="-122"/>
              </a:rPr>
              <a:t>贝克莱（</a:t>
            </a:r>
            <a:r>
              <a:rPr kumimoji="0" lang="en-US" altLang="zh-CN" sz="2600" dirty="0">
                <a:solidFill>
                  <a:schemeClr val="tx1"/>
                </a:solidFill>
                <a:latin typeface="宋体" charset="-122"/>
              </a:rPr>
              <a:t>1695~1753</a:t>
            </a:r>
            <a:r>
              <a:rPr kumimoji="0" lang="zh-CN" altLang="en-US" sz="1800" dirty="0">
                <a:solidFill>
                  <a:schemeClr val="tx1"/>
                </a:solidFill>
                <a:latin typeface="宋体" charset="-122"/>
              </a:rPr>
              <a:t>）</a:t>
            </a:r>
            <a:r>
              <a:rPr kumimoji="0" lang="en-US" altLang="zh-CN" sz="1800" dirty="0">
                <a:solidFill>
                  <a:schemeClr val="tx1"/>
                </a:solidFill>
                <a:latin typeface="Tahoma" charset="0"/>
              </a:rPr>
              <a:t> </a:t>
            </a:r>
          </a:p>
        </p:txBody>
      </p:sp>
      <p:sp>
        <p:nvSpPr>
          <p:cNvPr id="81925" name="Rectangle 6"/>
          <p:cNvSpPr>
            <a:spLocks noChangeArrowheads="1"/>
          </p:cNvSpPr>
          <p:nvPr/>
        </p:nvSpPr>
        <p:spPr bwMode="auto">
          <a:xfrm>
            <a:off x="282575" y="5166602"/>
            <a:ext cx="3897312"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0"/>
              </a:spcBef>
              <a:buFontTx/>
              <a:buNone/>
            </a:pPr>
            <a:r>
              <a:rPr kumimoji="0" lang="zh-CN" altLang="en-US" sz="2600" dirty="0">
                <a:solidFill>
                  <a:schemeClr val="tx1"/>
                </a:solidFill>
                <a:latin typeface="Arial" charset="0"/>
              </a:rPr>
              <a:t>“事物是观念的集合。”</a:t>
            </a:r>
          </a:p>
          <a:p>
            <a:pPr eaLnBrk="1" hangingPunct="1">
              <a:spcBef>
                <a:spcPct val="0"/>
              </a:spcBef>
              <a:buFontTx/>
              <a:buNone/>
            </a:pPr>
            <a:r>
              <a:rPr kumimoji="0" lang="zh-CN" altLang="en-US" sz="2600" dirty="0">
                <a:solidFill>
                  <a:schemeClr val="tx1"/>
                </a:solidFill>
                <a:latin typeface="Arial" charset="0"/>
              </a:rPr>
              <a:t>“</a:t>
            </a:r>
            <a:r>
              <a:rPr kumimoji="0" lang="zh-CN" altLang="en-US" sz="2600" dirty="0">
                <a:solidFill>
                  <a:schemeClr val="tx1"/>
                </a:solidFill>
                <a:latin typeface="Tahoma" charset="0"/>
              </a:rPr>
              <a:t>存在就是被感知</a:t>
            </a:r>
            <a:r>
              <a:rPr kumimoji="0" lang="zh-CN" altLang="en-US" sz="2600" dirty="0">
                <a:solidFill>
                  <a:schemeClr val="tx1"/>
                </a:solidFill>
                <a:latin typeface="Arial" charset="0"/>
              </a:rPr>
              <a:t>”</a:t>
            </a:r>
            <a:r>
              <a:rPr kumimoji="0" lang="en-US" altLang="zh-CN" sz="2600" dirty="0">
                <a:solidFill>
                  <a:schemeClr val="tx1"/>
                </a:solidFill>
                <a:latin typeface="Tahoma" charset="0"/>
              </a:rPr>
              <a:t> </a:t>
            </a:r>
          </a:p>
          <a:p>
            <a:pPr eaLnBrk="1" hangingPunct="1">
              <a:spcBef>
                <a:spcPct val="0"/>
              </a:spcBef>
              <a:buFontTx/>
              <a:buNone/>
            </a:pPr>
            <a:r>
              <a:rPr kumimoji="0" lang="en-US" altLang="zh-CN" sz="2600" dirty="0">
                <a:solidFill>
                  <a:schemeClr val="tx1"/>
                </a:solidFill>
                <a:latin typeface="Tahoma" charset="0"/>
              </a:rPr>
              <a:t>《</a:t>
            </a:r>
            <a:r>
              <a:rPr kumimoji="0" lang="zh-CN" altLang="en-US" sz="2600" dirty="0">
                <a:solidFill>
                  <a:schemeClr val="tx1"/>
                </a:solidFill>
                <a:latin typeface="Tahoma" charset="0"/>
              </a:rPr>
              <a:t>人类知识原理</a:t>
            </a:r>
            <a:r>
              <a:rPr kumimoji="0" lang="en-US" altLang="zh-CN" sz="2600" dirty="0">
                <a:solidFill>
                  <a:schemeClr val="tx1"/>
                </a:solidFill>
                <a:latin typeface="Tahoma" charset="0"/>
              </a:rPr>
              <a:t>》</a:t>
            </a:r>
          </a:p>
        </p:txBody>
      </p:sp>
      <p:pic>
        <p:nvPicPr>
          <p:cNvPr id="121863" name="Picture 7" descr="Image10"/>
          <p:cNvPicPr>
            <a:picLocks noChangeAspect="1" noChangeArrowheads="1"/>
          </p:cNvPicPr>
          <p:nvPr/>
        </p:nvPicPr>
        <p:blipFill>
          <a:blip r:embed="rId6">
            <a:extLst>
              <a:ext uri="{28A0092B-C50C-407E-A947-70E740481C1C}">
                <a14:useLocalDpi xmlns:a14="http://schemas.microsoft.com/office/drawing/2010/main" xmlns="" val="0"/>
              </a:ext>
            </a:extLst>
          </a:blip>
          <a:srcRect l="14462" r="13094" b="8376"/>
          <a:stretch>
            <a:fillRect/>
          </a:stretch>
        </p:blipFill>
        <p:spPr bwMode="auto">
          <a:xfrm>
            <a:off x="5219700" y="1484313"/>
            <a:ext cx="2520950" cy="395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1864" name="Rectangle 8"/>
          <p:cNvSpPr>
            <a:spLocks noChangeArrowheads="1"/>
          </p:cNvSpPr>
          <p:nvPr/>
        </p:nvSpPr>
        <p:spPr bwMode="auto">
          <a:xfrm>
            <a:off x="5076825" y="5585252"/>
            <a:ext cx="331311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0"/>
              </a:spcBef>
              <a:buFontTx/>
              <a:buNone/>
            </a:pPr>
            <a:r>
              <a:rPr kumimoji="0" lang="zh-CN" altLang="en-US" sz="2400" dirty="0">
                <a:solidFill>
                  <a:schemeClr val="tx1"/>
                </a:solidFill>
                <a:latin typeface="Tahoma" charset="0"/>
              </a:rPr>
              <a:t>“只要闭上眼睛，世上就没有悬崖了！</a:t>
            </a:r>
            <a:r>
              <a:rPr kumimoji="0" lang="zh-CN" altLang="en-US" sz="2400" dirty="0">
                <a:solidFill>
                  <a:schemeClr val="tx1"/>
                </a:solidFill>
                <a:latin typeface="Arial" charset="0"/>
              </a:rPr>
              <a:t>”</a:t>
            </a:r>
            <a:r>
              <a:rPr kumimoji="0" lang="en-US" altLang="zh-CN" sz="2400" dirty="0">
                <a:solidFill>
                  <a:schemeClr val="tx1"/>
                </a:solidFill>
                <a:latin typeface="Tahoma" charset="0"/>
              </a:rPr>
              <a:t> </a:t>
            </a:r>
          </a:p>
        </p:txBody>
      </p:sp>
    </p:spTree>
    <p:extLst>
      <p:ext uri="{BB962C8B-B14F-4D97-AF65-F5344CB8AC3E}">
        <p14:creationId xmlns:p14="http://schemas.microsoft.com/office/powerpoint/2010/main" xmlns="" val="291221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121860"/>
                                        </p:tgtEl>
                                        <p:attrNameLst>
                                          <p:attrName>style.visibility</p:attrName>
                                        </p:attrNameLst>
                                      </p:cBhvr>
                                      <p:to>
                                        <p:strVal val="visible"/>
                                      </p:to>
                                    </p:set>
                                    <p:animEffect transition="in" filter="diamond(in)">
                                      <p:cBhvr>
                                        <p:cTn id="7" dur="2000"/>
                                        <p:tgtEl>
                                          <p:spTgt spid="121860"/>
                                        </p:tgtEl>
                                      </p:cBhvr>
                                    </p:animEffect>
                                  </p:childTnLst>
                                </p:cTn>
                              </p:par>
                              <p:par>
                                <p:cTn id="8" presetID="42" presetClass="entr" presetSubtype="0" fill="hold" nodeType="withEffect">
                                  <p:stCondLst>
                                    <p:cond delay="0"/>
                                  </p:stCondLst>
                                  <p:childTnLst>
                                    <p:set>
                                      <p:cBhvr>
                                        <p:cTn id="9" dur="1" fill="hold">
                                          <p:stCondLst>
                                            <p:cond delay="0"/>
                                          </p:stCondLst>
                                        </p:cTn>
                                        <p:tgtEl>
                                          <p:spTgt spid="121863"/>
                                        </p:tgtEl>
                                        <p:attrNameLst>
                                          <p:attrName>style.visibility</p:attrName>
                                        </p:attrNameLst>
                                      </p:cBhvr>
                                      <p:to>
                                        <p:strVal val="visible"/>
                                      </p:to>
                                    </p:set>
                                    <p:animEffect transition="in" filter="fade">
                                      <p:cBhvr>
                                        <p:cTn id="10" dur="2000"/>
                                        <p:tgtEl>
                                          <p:spTgt spid="121863"/>
                                        </p:tgtEl>
                                      </p:cBhvr>
                                    </p:animEffect>
                                    <p:anim calcmode="lin" valueType="num">
                                      <p:cBhvr>
                                        <p:cTn id="11" dur="2000" fill="hold"/>
                                        <p:tgtEl>
                                          <p:spTgt spid="121863"/>
                                        </p:tgtEl>
                                        <p:attrNameLst>
                                          <p:attrName>ppt_x</p:attrName>
                                        </p:attrNameLst>
                                      </p:cBhvr>
                                      <p:tavLst>
                                        <p:tav tm="0">
                                          <p:val>
                                            <p:strVal val="#ppt_x"/>
                                          </p:val>
                                        </p:tav>
                                        <p:tav tm="100000">
                                          <p:val>
                                            <p:strVal val="#ppt_x"/>
                                          </p:val>
                                        </p:tav>
                                      </p:tavLst>
                                    </p:anim>
                                    <p:anim calcmode="lin" valueType="num">
                                      <p:cBhvr>
                                        <p:cTn id="12" dur="2000" fill="hold"/>
                                        <p:tgtEl>
                                          <p:spTgt spid="121863"/>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21864"/>
                                        </p:tgtEl>
                                        <p:attrNameLst>
                                          <p:attrName>style.visibility</p:attrName>
                                        </p:attrNameLst>
                                      </p:cBhvr>
                                      <p:to>
                                        <p:strVal val="visible"/>
                                      </p:to>
                                    </p:set>
                                    <p:animEffect transition="in" filter="fade">
                                      <p:cBhvr>
                                        <p:cTn id="15" dur="1000"/>
                                        <p:tgtEl>
                                          <p:spTgt spid="121864"/>
                                        </p:tgtEl>
                                      </p:cBhvr>
                                    </p:animEffect>
                                    <p:anim calcmode="lin" valueType="num">
                                      <p:cBhvr>
                                        <p:cTn id="16" dur="1000" fill="hold"/>
                                        <p:tgtEl>
                                          <p:spTgt spid="121864"/>
                                        </p:tgtEl>
                                        <p:attrNameLst>
                                          <p:attrName>ppt_x</p:attrName>
                                        </p:attrNameLst>
                                      </p:cBhvr>
                                      <p:tavLst>
                                        <p:tav tm="0">
                                          <p:val>
                                            <p:strVal val="#ppt_x"/>
                                          </p:val>
                                        </p:tav>
                                        <p:tav tm="100000">
                                          <p:val>
                                            <p:strVal val="#ppt_x"/>
                                          </p:val>
                                        </p:tav>
                                      </p:tavLst>
                                    </p:anim>
                                    <p:anim calcmode="lin" valueType="num">
                                      <p:cBhvr>
                                        <p:cTn id="17" dur="1000" fill="hold"/>
                                        <p:tgtEl>
                                          <p:spTgt spid="1218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idx="4294967295"/>
          </p:nvPr>
        </p:nvSpPr>
        <p:spPr/>
        <p:txBody>
          <a:bodyPr/>
          <a:lstStyle/>
          <a:p>
            <a:pPr eaLnBrk="1" hangingPunct="1"/>
            <a:r>
              <a:rPr lang="zh-CN" altLang="en-US" b="1"/>
              <a:t>唯心主义</a:t>
            </a:r>
          </a:p>
        </p:txBody>
      </p:sp>
      <p:sp>
        <p:nvSpPr>
          <p:cNvPr id="83970" name="Rectangle 4"/>
          <p:cNvSpPr>
            <a:spLocks noChangeArrowheads="1"/>
          </p:cNvSpPr>
          <p:nvPr/>
        </p:nvSpPr>
        <p:spPr bwMode="auto">
          <a:xfrm>
            <a:off x="762000" y="1828800"/>
            <a:ext cx="31686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r>
              <a:rPr lang="zh-CN" altLang="en-US" dirty="0">
                <a:solidFill>
                  <a:schemeClr val="tx1"/>
                </a:solidFill>
              </a:rPr>
              <a:t>客观唯心主义</a:t>
            </a:r>
            <a:r>
              <a:rPr lang="en-US" altLang="zh-CN" sz="2800" dirty="0">
                <a:solidFill>
                  <a:schemeClr val="tx1"/>
                </a:solidFill>
              </a:rPr>
              <a:t>          </a:t>
            </a:r>
          </a:p>
        </p:txBody>
      </p:sp>
      <p:pic>
        <p:nvPicPr>
          <p:cNvPr id="124933" name="Picture 5" descr="christtheki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716463" y="1557338"/>
            <a:ext cx="2579687" cy="4681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4" name="Text Box 6"/>
          <p:cNvSpPr txBox="1">
            <a:spLocks noChangeArrowheads="1"/>
          </p:cNvSpPr>
          <p:nvPr/>
        </p:nvSpPr>
        <p:spPr bwMode="auto">
          <a:xfrm>
            <a:off x="3733800" y="3733800"/>
            <a:ext cx="733425" cy="189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0"/>
              </a:spcBef>
              <a:buFontTx/>
              <a:buNone/>
            </a:pPr>
            <a:r>
              <a:rPr kumimoji="0" lang="zh-CN" altLang="en-US" sz="3600">
                <a:solidFill>
                  <a:schemeClr val="tx1"/>
                </a:solidFill>
                <a:latin typeface="Tahoma" charset="0"/>
              </a:rPr>
              <a:t>宗教哲学</a:t>
            </a:r>
          </a:p>
        </p:txBody>
      </p:sp>
    </p:spTree>
    <p:extLst>
      <p:ext uri="{BB962C8B-B14F-4D97-AF65-F5344CB8AC3E}">
        <p14:creationId xmlns:p14="http://schemas.microsoft.com/office/powerpoint/2010/main" xmlns="" val="275320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124933"/>
                                        </p:tgtEl>
                                        <p:attrNameLst>
                                          <p:attrName>style.visibility</p:attrName>
                                        </p:attrNameLst>
                                      </p:cBhvr>
                                      <p:to>
                                        <p:strVal val="visible"/>
                                      </p:to>
                                    </p:set>
                                    <p:anim calcmode="lin" valueType="num">
                                      <p:cBhvr>
                                        <p:cTn id="7" dur="500" fill="hold"/>
                                        <p:tgtEl>
                                          <p:spTgt spid="124933"/>
                                        </p:tgtEl>
                                        <p:attrNameLst>
                                          <p:attrName>ppt_w</p:attrName>
                                        </p:attrNameLst>
                                      </p:cBhvr>
                                      <p:tavLst>
                                        <p:tav tm="0">
                                          <p:val>
                                            <p:fltVal val="0"/>
                                          </p:val>
                                        </p:tav>
                                        <p:tav tm="100000">
                                          <p:val>
                                            <p:strVal val="#ppt_w"/>
                                          </p:val>
                                        </p:tav>
                                      </p:tavLst>
                                    </p:anim>
                                    <p:anim calcmode="lin" valueType="num">
                                      <p:cBhvr>
                                        <p:cTn id="8" dur="500" fill="hold"/>
                                        <p:tgtEl>
                                          <p:spTgt spid="12493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24934"/>
                                        </p:tgtEl>
                                        <p:attrNameLst>
                                          <p:attrName>style.visibility</p:attrName>
                                        </p:attrNameLst>
                                      </p:cBhvr>
                                      <p:to>
                                        <p:strVal val="visible"/>
                                      </p:to>
                                    </p:set>
                                    <p:anim calcmode="lin" valueType="num">
                                      <p:cBhvr>
                                        <p:cTn id="11" dur="500" fill="hold"/>
                                        <p:tgtEl>
                                          <p:spTgt spid="124934"/>
                                        </p:tgtEl>
                                        <p:attrNameLst>
                                          <p:attrName>ppt_w</p:attrName>
                                        </p:attrNameLst>
                                      </p:cBhvr>
                                      <p:tavLst>
                                        <p:tav tm="0">
                                          <p:val>
                                            <p:fltVal val="0"/>
                                          </p:val>
                                        </p:tav>
                                        <p:tav tm="100000">
                                          <p:val>
                                            <p:strVal val="#ppt_w"/>
                                          </p:val>
                                        </p:tav>
                                      </p:tavLst>
                                    </p:anim>
                                    <p:anim calcmode="lin" valueType="num">
                                      <p:cBhvr>
                                        <p:cTn id="12" dur="500" fill="hold"/>
                                        <p:tgtEl>
                                          <p:spTgt spid="1249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39825"/>
          </a:xfrm>
        </p:spPr>
        <p:txBody>
          <a:bodyPr/>
          <a:lstStyle/>
          <a:p>
            <a:r>
              <a:rPr lang="zh-CN" altLang="en-US" sz="4400" b="1" dirty="0"/>
              <a:t>一、哲学、科学与宗教的关系</a:t>
            </a:r>
            <a:r>
              <a:rPr lang="en-US" altLang="zh-CN" sz="4400" b="1" dirty="0"/>
              <a:t/>
            </a:r>
            <a:br>
              <a:rPr lang="en-US" altLang="zh-CN" sz="4400" b="1" dirty="0"/>
            </a:br>
            <a:endParaRPr kumimoji="1" lang="zh-CN" altLang="en-US" dirty="0"/>
          </a:p>
        </p:txBody>
      </p:sp>
      <p:sp>
        <p:nvSpPr>
          <p:cNvPr id="4" name="文本框 3"/>
          <p:cNvSpPr txBox="1"/>
          <p:nvPr/>
        </p:nvSpPr>
        <p:spPr>
          <a:xfrm>
            <a:off x="899592" y="1772816"/>
            <a:ext cx="7200800" cy="4093428"/>
          </a:xfrm>
          <a:prstGeom prst="rect">
            <a:avLst/>
          </a:prstGeom>
          <a:noFill/>
        </p:spPr>
        <p:txBody>
          <a:bodyPr wrap="square" rtlCol="0">
            <a:spAutoFit/>
          </a:bodyPr>
          <a:lstStyle/>
          <a:p>
            <a:r>
              <a:rPr lang="zh-CN" altLang="en-US" sz="3200" dirty="0" smtClean="0">
                <a:latin typeface="KaiTi" charset="-122"/>
                <a:ea typeface="KaiTi" charset="-122"/>
                <a:cs typeface="KaiTi" charset="-122"/>
              </a:rPr>
              <a:t>“哲学</a:t>
            </a:r>
            <a:r>
              <a:rPr lang="zh-CN" altLang="en-US" sz="3200" dirty="0">
                <a:latin typeface="KaiTi" charset="-122"/>
                <a:ea typeface="KaiTi" charset="-122"/>
                <a:cs typeface="KaiTi" charset="-122"/>
              </a:rPr>
              <a:t>，就我对这个词的理解来说，乃是</a:t>
            </a:r>
            <a:r>
              <a:rPr lang="zh-CN" altLang="en-US" sz="3200" dirty="0">
                <a:solidFill>
                  <a:srgbClr val="FFFF00"/>
                </a:solidFill>
                <a:latin typeface="KaiTi" charset="-122"/>
                <a:ea typeface="KaiTi" charset="-122"/>
                <a:cs typeface="KaiTi" charset="-122"/>
              </a:rPr>
              <a:t>某种介乎神学与科学之间的东西</a:t>
            </a:r>
            <a:r>
              <a:rPr lang="zh-CN" altLang="en-US" sz="3200" dirty="0">
                <a:latin typeface="KaiTi" charset="-122"/>
                <a:ea typeface="KaiTi" charset="-122"/>
                <a:cs typeface="KaiTi" charset="-122"/>
              </a:rPr>
              <a:t>。它和神学一样，包含着人类对于那些迄今仍为确切的知识所不能肯定的事物的思考；但是它又像科学一样是诉之于人类的理性而不是诉之于权威的，不管是传统的权威还是启示的权威。”</a:t>
            </a:r>
            <a:r>
              <a:rPr lang="en-US" altLang="zh-CN" dirty="0"/>
              <a:t>(</a:t>
            </a:r>
            <a:r>
              <a:rPr lang="zh-CN" altLang="en-US" dirty="0"/>
              <a:t>罗素</a:t>
            </a:r>
            <a:r>
              <a:rPr lang="en-US" altLang="zh-CN" dirty="0"/>
              <a:t>《</a:t>
            </a:r>
            <a:r>
              <a:rPr lang="zh-CN" altLang="en-US" dirty="0"/>
              <a:t>西方哲学史</a:t>
            </a:r>
            <a:r>
              <a:rPr lang="en-US" altLang="zh-CN" dirty="0"/>
              <a:t>》)</a:t>
            </a:r>
          </a:p>
          <a:p>
            <a:endParaRPr kumimoji="1" lang="zh-CN" altLang="en-US" dirty="0"/>
          </a:p>
        </p:txBody>
      </p:sp>
    </p:spTree>
    <p:extLst>
      <p:ext uri="{BB962C8B-B14F-4D97-AF65-F5344CB8AC3E}">
        <p14:creationId xmlns:p14="http://schemas.microsoft.com/office/powerpoint/2010/main" xmlns="" val="7616606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539750" y="28419"/>
            <a:ext cx="7924800" cy="1143000"/>
          </a:xfrm>
          <a:noFill/>
        </p:spPr>
        <p:txBody>
          <a:bodyPr/>
          <a:lstStyle/>
          <a:p>
            <a:pPr eaLnBrk="1" hangingPunct="1"/>
            <a:r>
              <a:rPr lang="zh-CN" altLang="en-US" dirty="0" smtClean="0"/>
              <a:t>程朱理学</a:t>
            </a:r>
            <a:endParaRPr lang="zh-CN" altLang="en-US" dirty="0"/>
          </a:p>
        </p:txBody>
      </p:sp>
      <p:sp>
        <p:nvSpPr>
          <p:cNvPr id="84994" name="Rectangle 3"/>
          <p:cNvSpPr>
            <a:spLocks noGrp="1" noChangeArrowheads="1"/>
          </p:cNvSpPr>
          <p:nvPr>
            <p:ph type="body" idx="4294967295"/>
          </p:nvPr>
        </p:nvSpPr>
        <p:spPr>
          <a:xfrm>
            <a:off x="559470" y="1340768"/>
            <a:ext cx="8208963" cy="4113212"/>
          </a:xfrm>
          <a:prstGeom prst="rect">
            <a:avLst/>
          </a:prstGeom>
          <a:noFill/>
        </p:spPr>
        <p:txBody>
          <a:bodyPr/>
          <a:lstStyle/>
          <a:p>
            <a:pPr eaLnBrk="1" hangingPunct="1"/>
            <a:r>
              <a:rPr lang="zh-CN" altLang="en-US" sz="2800" b="1" dirty="0"/>
              <a:t>“天理云者，这一个道理，更有甚穷已？”不为尧存，不为桀亡。”</a:t>
            </a:r>
          </a:p>
          <a:p>
            <a:pPr eaLnBrk="1" hangingPunct="1"/>
            <a:r>
              <a:rPr lang="zh-CN" altLang="en-US" sz="2800" b="1" dirty="0"/>
              <a:t>“有理则有气”“有理而后有象，有象而后有数”；（程颐）</a:t>
            </a:r>
          </a:p>
          <a:p>
            <a:pPr eaLnBrk="1" hangingPunct="1"/>
            <a:r>
              <a:rPr lang="zh-CN" altLang="en-US" sz="2800" b="1" dirty="0"/>
              <a:t>“未有这事，先有这理，如未有君臣，已先有君臣之理；未有父子，已先有父子之理”。（朱熹）</a:t>
            </a:r>
          </a:p>
        </p:txBody>
      </p:sp>
      <p:pic>
        <p:nvPicPr>
          <p:cNvPr id="84995" name="Picture 4" descr="241f95cad1c8a78681230de86709c93d71cf50c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941888"/>
            <a:ext cx="1838325" cy="191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4996" name="Picture 5" descr="622762d0f703918f0021862f513d269758eec46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79928" y="4942565"/>
            <a:ext cx="1571625" cy="191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4997" name="Picture 6" descr="u=2803746477,3429897617&amp;fm=21&amp;gp=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351553" y="4941888"/>
            <a:ext cx="1728787" cy="191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302543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endParaRPr lang="zh-CN" altLang="en-US"/>
          </a:p>
        </p:txBody>
      </p:sp>
      <p:sp>
        <p:nvSpPr>
          <p:cNvPr id="86018" name="Rectangle 3"/>
          <p:cNvSpPr>
            <a:spLocks noGrp="1" noChangeArrowheads="1"/>
          </p:cNvSpPr>
          <p:nvPr>
            <p:ph type="body" idx="4294967295"/>
          </p:nvPr>
        </p:nvSpPr>
        <p:spPr>
          <a:xfrm>
            <a:off x="900113" y="2133600"/>
            <a:ext cx="7769225" cy="4113213"/>
          </a:xfrm>
          <a:prstGeom prst="rect">
            <a:avLst/>
          </a:prstGeom>
          <a:noFill/>
        </p:spPr>
        <p:txBody>
          <a:bodyPr/>
          <a:lstStyle/>
          <a:p>
            <a:pPr eaLnBrk="1" hangingPunct="1">
              <a:buFontTx/>
              <a:buNone/>
            </a:pPr>
            <a:endParaRPr lang="zh-CN" altLang="en-US" dirty="0"/>
          </a:p>
          <a:p>
            <a:pPr eaLnBrk="1" hangingPunct="1">
              <a:buFontTx/>
              <a:buNone/>
            </a:pPr>
            <a:endParaRPr lang="zh-CN" altLang="en-US" dirty="0"/>
          </a:p>
          <a:p>
            <a:pPr eaLnBrk="1" hangingPunct="1">
              <a:buFontTx/>
              <a:buNone/>
            </a:pPr>
            <a:r>
              <a:rPr lang="zh-CN" altLang="en-US" sz="3600" dirty="0"/>
              <a:t>柏拉图的理念世界与现象世界</a:t>
            </a:r>
          </a:p>
          <a:p>
            <a:pPr eaLnBrk="1" hangingPunct="1"/>
            <a:endParaRPr lang="en-US" altLang="zh-CN" dirty="0"/>
          </a:p>
        </p:txBody>
      </p:sp>
    </p:spTree>
    <p:extLst>
      <p:ext uri="{BB962C8B-B14F-4D97-AF65-F5344CB8AC3E}">
        <p14:creationId xmlns:p14="http://schemas.microsoft.com/office/powerpoint/2010/main" xmlns="" val="20891643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4"/>
          <p:cNvSpPr>
            <a:spLocks noChangeArrowheads="1"/>
          </p:cNvSpPr>
          <p:nvPr/>
        </p:nvSpPr>
        <p:spPr bwMode="auto">
          <a:xfrm>
            <a:off x="683568" y="1124744"/>
            <a:ext cx="31686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r>
              <a:rPr lang="zh-CN" altLang="en-US" dirty="0">
                <a:solidFill>
                  <a:schemeClr val="tx1"/>
                </a:solidFill>
              </a:rPr>
              <a:t>客观唯心主义</a:t>
            </a:r>
            <a:r>
              <a:rPr lang="en-US" altLang="zh-CN" sz="2800" dirty="0">
                <a:solidFill>
                  <a:schemeClr val="tx1"/>
                </a:solidFill>
              </a:rPr>
              <a:t>          </a:t>
            </a:r>
          </a:p>
        </p:txBody>
      </p:sp>
      <p:pic>
        <p:nvPicPr>
          <p:cNvPr id="126981" name="Picture 5" descr="黑格尔"/>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71600" y="2204864"/>
            <a:ext cx="2016125" cy="302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82" name="Rectangle 6"/>
          <p:cNvSpPr>
            <a:spLocks noChangeArrowheads="1"/>
          </p:cNvSpPr>
          <p:nvPr/>
        </p:nvSpPr>
        <p:spPr bwMode="auto">
          <a:xfrm>
            <a:off x="3635896" y="2204864"/>
            <a:ext cx="4968875" cy="2166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0"/>
              </a:spcBef>
              <a:buFontTx/>
              <a:buNone/>
            </a:pPr>
            <a:r>
              <a:rPr lang="en-US" altLang="zh-CN" sz="2600">
                <a:solidFill>
                  <a:schemeClr val="tx1"/>
                </a:solidFill>
                <a:latin typeface="楷体_GB2312" charset="0"/>
                <a:ea typeface="楷体_GB2312" charset="0"/>
              </a:rPr>
              <a:t>    </a:t>
            </a:r>
          </a:p>
          <a:p>
            <a:pPr eaLnBrk="1" hangingPunct="1">
              <a:spcBef>
                <a:spcPct val="0"/>
              </a:spcBef>
              <a:buFontTx/>
              <a:buNone/>
            </a:pPr>
            <a:r>
              <a:rPr lang="zh-CN" altLang="en-US" sz="2800" dirty="0">
                <a:solidFill>
                  <a:schemeClr val="tx1"/>
                </a:solidFill>
                <a:latin typeface="楷体_GB2312" charset="0"/>
                <a:ea typeface="楷体_GB2312" charset="0"/>
              </a:rPr>
              <a:t>绝对理念是世界的本原。</a:t>
            </a:r>
            <a:endParaRPr lang="en-US" altLang="zh-CN" sz="2800" dirty="0">
              <a:solidFill>
                <a:schemeClr val="tx1"/>
              </a:solidFill>
              <a:latin typeface="楷体_GB2312" charset="0"/>
              <a:ea typeface="楷体_GB2312" charset="0"/>
            </a:endParaRPr>
          </a:p>
          <a:p>
            <a:pPr eaLnBrk="1" hangingPunct="1">
              <a:spcBef>
                <a:spcPct val="0"/>
              </a:spcBef>
              <a:buFontTx/>
              <a:buNone/>
            </a:pPr>
            <a:endParaRPr lang="en-US" altLang="zh-CN" sz="2600" dirty="0">
              <a:solidFill>
                <a:schemeClr val="tx1"/>
              </a:solidFill>
              <a:latin typeface="楷体_GB2312" charset="0"/>
              <a:ea typeface="楷体_GB2312" charset="0"/>
            </a:endParaRPr>
          </a:p>
          <a:p>
            <a:pPr eaLnBrk="1" hangingPunct="1">
              <a:spcBef>
                <a:spcPct val="0"/>
              </a:spcBef>
              <a:buFontTx/>
              <a:buNone/>
            </a:pPr>
            <a:r>
              <a:rPr lang="en-US" altLang="zh-CN" sz="2600" dirty="0">
                <a:solidFill>
                  <a:schemeClr val="tx1"/>
                </a:solidFill>
                <a:latin typeface="楷体_GB2312" charset="0"/>
                <a:ea typeface="楷体_GB2312" charset="0"/>
              </a:rPr>
              <a:t>    </a:t>
            </a:r>
            <a:r>
              <a:rPr lang="zh-CN" altLang="en-US" sz="2800" dirty="0">
                <a:solidFill>
                  <a:schemeClr val="tx1"/>
                </a:solidFill>
                <a:latin typeface="楷体_GB2312" charset="0"/>
                <a:ea typeface="楷体_GB2312" charset="0"/>
              </a:rPr>
              <a:t>一切</a:t>
            </a:r>
            <a:r>
              <a:rPr kumimoji="0" lang="zh-CN" altLang="en-US" sz="2800" dirty="0">
                <a:solidFill>
                  <a:schemeClr val="tx1"/>
                </a:solidFill>
                <a:latin typeface="Arial" charset="0"/>
              </a:rPr>
              <a:t>“</a:t>
            </a:r>
            <a:r>
              <a:rPr lang="zh-CN" altLang="en-US" sz="2800" dirty="0">
                <a:solidFill>
                  <a:schemeClr val="tx1"/>
                </a:solidFill>
                <a:latin typeface="楷体_GB2312" charset="0"/>
                <a:ea typeface="楷体_GB2312" charset="0"/>
              </a:rPr>
              <a:t>实体</a:t>
            </a:r>
            <a:r>
              <a:rPr kumimoji="0" lang="zh-CN" altLang="en-US" sz="2800" dirty="0">
                <a:solidFill>
                  <a:schemeClr val="tx1"/>
                </a:solidFill>
                <a:latin typeface="Arial" charset="0"/>
              </a:rPr>
              <a:t>”</a:t>
            </a:r>
            <a:r>
              <a:rPr lang="zh-CN" altLang="en-US" sz="2800" dirty="0">
                <a:solidFill>
                  <a:schemeClr val="tx1"/>
                </a:solidFill>
                <a:latin typeface="楷体_GB2312" charset="0"/>
                <a:ea typeface="楷体_GB2312" charset="0"/>
              </a:rPr>
              <a:t>都是绝对精神的存在、运动、变化和发展。</a:t>
            </a:r>
          </a:p>
        </p:txBody>
      </p:sp>
    </p:spTree>
    <p:extLst>
      <p:ext uri="{BB962C8B-B14F-4D97-AF65-F5344CB8AC3E}">
        <p14:creationId xmlns:p14="http://schemas.microsoft.com/office/powerpoint/2010/main" xmlns="" val="1226828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afterEffect">
                                  <p:stCondLst>
                                    <p:cond delay="0"/>
                                  </p:stCondLst>
                                  <p:childTnLst>
                                    <p:set>
                                      <p:cBhvr>
                                        <p:cTn id="6" dur="1" fill="hold">
                                          <p:stCondLst>
                                            <p:cond delay="0"/>
                                          </p:stCondLst>
                                        </p:cTn>
                                        <p:tgtEl>
                                          <p:spTgt spid="126981"/>
                                        </p:tgtEl>
                                        <p:attrNameLst>
                                          <p:attrName>style.visibility</p:attrName>
                                        </p:attrNameLst>
                                      </p:cBhvr>
                                      <p:to>
                                        <p:strVal val="visible"/>
                                      </p:to>
                                    </p:set>
                                    <p:animEffect transition="in" filter="circle(out)">
                                      <p:cBhvr>
                                        <p:cTn id="7" dur="1700"/>
                                        <p:tgtEl>
                                          <p:spTgt spid="126981"/>
                                        </p:tgtEl>
                                      </p:cBhvr>
                                    </p:animEffect>
                                  </p:childTnLst>
                                </p:cTn>
                              </p:par>
                            </p:childTnLst>
                          </p:cTn>
                        </p:par>
                        <p:par>
                          <p:cTn id="8" fill="hold" nodeType="afterGroup">
                            <p:stCondLst>
                              <p:cond delay="17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126982"/>
                                        </p:tgtEl>
                                        <p:attrNameLst>
                                          <p:attrName>style.visibility</p:attrName>
                                        </p:attrNameLst>
                                      </p:cBhvr>
                                      <p:to>
                                        <p:strVal val="visible"/>
                                      </p:to>
                                    </p:set>
                                    <p:anim calcmode="discrete" valueType="clr">
                                      <p:cBhvr override="childStyle">
                                        <p:cTn id="11" dur="80"/>
                                        <p:tgtEl>
                                          <p:spTgt spid="126982"/>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26982"/>
                                        </p:tgtEl>
                                        <p:attrNameLst>
                                          <p:attrName>fillcolor</p:attrName>
                                        </p:attrNameLst>
                                      </p:cBhvr>
                                      <p:tavLst>
                                        <p:tav tm="0">
                                          <p:val>
                                            <p:clrVal>
                                              <a:schemeClr val="accent2"/>
                                            </p:clrVal>
                                          </p:val>
                                        </p:tav>
                                        <p:tav tm="50000">
                                          <p:val>
                                            <p:clrVal>
                                              <a:schemeClr val="hlink"/>
                                            </p:clrVal>
                                          </p:val>
                                        </p:tav>
                                      </p:tavLst>
                                    </p:anim>
                                    <p:set>
                                      <p:cBhvr>
                                        <p:cTn id="13" dur="80"/>
                                        <p:tgtEl>
                                          <p:spTgt spid="12698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idx="4294967295"/>
          </p:nvPr>
        </p:nvSpPr>
        <p:spPr/>
        <p:txBody>
          <a:bodyPr/>
          <a:lstStyle/>
          <a:p>
            <a:pPr eaLnBrk="1" hangingPunct="1"/>
            <a:r>
              <a:rPr lang="zh-CN" altLang="en-US"/>
              <a:t>唯心主义</a:t>
            </a:r>
          </a:p>
        </p:txBody>
      </p:sp>
      <p:sp>
        <p:nvSpPr>
          <p:cNvPr id="88066" name="Rectangle 3"/>
          <p:cNvSpPr>
            <a:spLocks noGrp="1" noChangeArrowheads="1"/>
          </p:cNvSpPr>
          <p:nvPr>
            <p:ph type="body" idx="4294967295"/>
          </p:nvPr>
        </p:nvSpPr>
        <p:spPr>
          <a:xfrm>
            <a:off x="457200" y="1600200"/>
            <a:ext cx="8229600" cy="4572000"/>
          </a:xfrm>
        </p:spPr>
        <p:txBody>
          <a:bodyPr/>
          <a:lstStyle/>
          <a:p>
            <a:pPr eaLnBrk="1" hangingPunct="1"/>
            <a:r>
              <a:rPr lang="zh-CN" altLang="en-US" sz="3600"/>
              <a:t>主观唯心主义</a:t>
            </a:r>
          </a:p>
        </p:txBody>
      </p:sp>
      <p:pic>
        <p:nvPicPr>
          <p:cNvPr id="118788" name="Picture 4" descr="xiangsha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87488" y="2276475"/>
            <a:ext cx="2076450" cy="302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8789" name="Rectangle 5"/>
          <p:cNvSpPr>
            <a:spLocks noChangeArrowheads="1"/>
          </p:cNvSpPr>
          <p:nvPr/>
        </p:nvSpPr>
        <p:spPr bwMode="auto">
          <a:xfrm>
            <a:off x="4078794" y="2034381"/>
            <a:ext cx="4105275" cy="3508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0"/>
              </a:spcBef>
              <a:buFontTx/>
              <a:buNone/>
            </a:pPr>
            <a:r>
              <a:rPr kumimoji="0" lang="zh-CN" altLang="en-US" sz="2800">
                <a:solidFill>
                  <a:schemeClr val="tx1"/>
                </a:solidFill>
                <a:ea typeface="楷体" charset="-122"/>
              </a:rPr>
              <a:t>宇宙便是吾心，吾心即是宇宙。东海有圣人出焉，此心同也，此理同也。西海有圣人出焉，此心同也，此理同也。千百世之上至千百世之下，有圣人出焉，此心此理，亦莫不同也。</a:t>
            </a:r>
            <a:r>
              <a:rPr kumimoji="0" lang="zh-CN" altLang="en-US" sz="2800">
                <a:solidFill>
                  <a:schemeClr val="tx1"/>
                </a:solidFill>
                <a:latin typeface="楷体" charset="-122"/>
                <a:ea typeface="楷体" charset="-122"/>
              </a:rPr>
              <a:t>”</a:t>
            </a:r>
            <a:endParaRPr kumimoji="0" lang="zh-CN" altLang="en-US" sz="2800" b="0">
              <a:solidFill>
                <a:schemeClr val="tx1"/>
              </a:solidFill>
              <a:ea typeface="楷体" charset="-122"/>
            </a:endParaRPr>
          </a:p>
        </p:txBody>
      </p:sp>
      <p:sp>
        <p:nvSpPr>
          <p:cNvPr id="118790" name="Rectangle 6"/>
          <p:cNvSpPr>
            <a:spLocks noChangeArrowheads="1"/>
          </p:cNvSpPr>
          <p:nvPr/>
        </p:nvSpPr>
        <p:spPr bwMode="auto">
          <a:xfrm>
            <a:off x="1260475" y="5734050"/>
            <a:ext cx="24479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0"/>
              </a:spcBef>
              <a:buFontTx/>
              <a:buNone/>
            </a:pPr>
            <a:r>
              <a:rPr kumimoji="0" lang="zh-CN" altLang="en-US" sz="1800">
                <a:solidFill>
                  <a:schemeClr val="tx1"/>
                </a:solidFill>
                <a:latin typeface="Tahoma" charset="0"/>
              </a:rPr>
              <a:t>陆九渊</a:t>
            </a:r>
            <a:r>
              <a:rPr kumimoji="0" lang="en-US" altLang="zh-CN" sz="1800">
                <a:solidFill>
                  <a:schemeClr val="tx1"/>
                </a:solidFill>
                <a:latin typeface="Tahoma" charset="0"/>
              </a:rPr>
              <a:t> (1139</a:t>
            </a:r>
            <a:r>
              <a:rPr kumimoji="0" lang="en-US" altLang="zh-CN" sz="1800">
                <a:solidFill>
                  <a:schemeClr val="tx1"/>
                </a:solidFill>
                <a:latin typeface="Arial" charset="0"/>
              </a:rPr>
              <a:t>—</a:t>
            </a:r>
            <a:r>
              <a:rPr kumimoji="0" lang="en-US" altLang="zh-CN" sz="1800">
                <a:solidFill>
                  <a:schemeClr val="tx1"/>
                </a:solidFill>
                <a:latin typeface="Tahoma" charset="0"/>
              </a:rPr>
              <a:t>1193)</a:t>
            </a:r>
          </a:p>
        </p:txBody>
      </p:sp>
    </p:spTree>
    <p:extLst>
      <p:ext uri="{BB962C8B-B14F-4D97-AF65-F5344CB8AC3E}">
        <p14:creationId xmlns:p14="http://schemas.microsoft.com/office/powerpoint/2010/main" xmlns="" val="1322457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checkerboard(across)">
                                      <p:cBhvr>
                                        <p:cTn id="7" dur="500"/>
                                        <p:tgtEl>
                                          <p:spTgt spid="118788"/>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18789"/>
                                        </p:tgtEl>
                                        <p:attrNameLst>
                                          <p:attrName>style.visibility</p:attrName>
                                        </p:attrNameLst>
                                      </p:cBhvr>
                                      <p:to>
                                        <p:strVal val="visible"/>
                                      </p:to>
                                    </p:set>
                                    <p:animEffect transition="in" filter="strips(downRight)">
                                      <p:cBhvr>
                                        <p:cTn id="11" dur="1000"/>
                                        <p:tgtEl>
                                          <p:spTgt spid="118789"/>
                                        </p:tgtEl>
                                      </p:cBhvr>
                                    </p:animEffect>
                                  </p:childTnLst>
                                </p:cTn>
                              </p:par>
                            </p:childTnLst>
                          </p:cTn>
                        </p:par>
                        <p:par>
                          <p:cTn id="12" fill="hold" nodeType="afterGroup">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118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P spid="11879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12" descr="f87c0a17a1e7ac6a21a4e90b"/>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0114" name="Rectangle 3"/>
          <p:cNvSpPr>
            <a:spLocks noGrp="1" noChangeArrowheads="1"/>
          </p:cNvSpPr>
          <p:nvPr>
            <p:ph type="body" idx="4294967295"/>
          </p:nvPr>
        </p:nvSpPr>
        <p:spPr>
          <a:xfrm>
            <a:off x="395288" y="333374"/>
            <a:ext cx="8281168" cy="6119961"/>
          </a:xfrm>
          <a:solidFill>
            <a:srgbClr val="002060"/>
          </a:solidFill>
        </p:spPr>
        <p:txBody>
          <a:bodyPr>
            <a:normAutofit lnSpcReduction="10000"/>
          </a:bodyPr>
          <a:lstStyle/>
          <a:p>
            <a:pPr eaLnBrk="1" hangingPunct="1">
              <a:lnSpc>
                <a:spcPct val="80000"/>
              </a:lnSpc>
            </a:pPr>
            <a:endParaRPr lang="en-US" altLang="zh-CN" sz="2800" dirty="0" smtClean="0"/>
          </a:p>
          <a:p>
            <a:pPr eaLnBrk="1" hangingPunct="1">
              <a:lnSpc>
                <a:spcPct val="80000"/>
              </a:lnSpc>
            </a:pPr>
            <a:r>
              <a:rPr lang="zh-CN" altLang="en-US" sz="2800" dirty="0" smtClean="0"/>
              <a:t>心外</a:t>
            </a:r>
            <a:r>
              <a:rPr lang="zh-CN" altLang="en-US" sz="2800" dirty="0"/>
              <a:t>无物</a:t>
            </a:r>
            <a:endParaRPr lang="en-US" altLang="zh-CN" sz="2800" dirty="0"/>
          </a:p>
          <a:p>
            <a:pPr eaLnBrk="1" hangingPunct="1">
              <a:lnSpc>
                <a:spcPct val="80000"/>
              </a:lnSpc>
            </a:pPr>
            <a:r>
              <a:rPr lang="zh-CN" altLang="en-US" sz="2800" dirty="0"/>
              <a:t>心外无事</a:t>
            </a:r>
            <a:endParaRPr lang="en-US" altLang="zh-CN" sz="2800" dirty="0"/>
          </a:p>
          <a:p>
            <a:pPr eaLnBrk="1" hangingPunct="1">
              <a:lnSpc>
                <a:spcPct val="80000"/>
              </a:lnSpc>
            </a:pPr>
            <a:r>
              <a:rPr lang="zh-CN" altLang="en-US" sz="2800" dirty="0"/>
              <a:t>心外无理</a:t>
            </a:r>
            <a:endParaRPr lang="en-US" altLang="zh-CN" sz="2800" dirty="0"/>
          </a:p>
          <a:p>
            <a:pPr eaLnBrk="1" hangingPunct="1">
              <a:lnSpc>
                <a:spcPct val="80000"/>
              </a:lnSpc>
              <a:buFontTx/>
              <a:buNone/>
            </a:pPr>
            <a:endParaRPr lang="en-US" altLang="zh-CN" sz="2000" dirty="0">
              <a:solidFill>
                <a:srgbClr val="CC00FF"/>
              </a:solidFill>
            </a:endParaRPr>
          </a:p>
          <a:p>
            <a:pPr eaLnBrk="1" hangingPunct="1">
              <a:lnSpc>
                <a:spcPct val="80000"/>
              </a:lnSpc>
              <a:buFontTx/>
              <a:buNone/>
            </a:pPr>
            <a:r>
              <a:rPr lang="zh-CN" altLang="en-US" sz="2800" b="1" dirty="0"/>
              <a:t>无善无恶心之体，有善有恶意之动，知善知恶是良知，为善去恶是格物</a:t>
            </a:r>
            <a:r>
              <a:rPr lang="en-US" altLang="zh-CN" sz="2800" b="1" dirty="0"/>
              <a:t> </a:t>
            </a:r>
            <a:r>
              <a:rPr lang="zh-CN" altLang="en-US" sz="2800" b="1" dirty="0"/>
              <a:t>。</a:t>
            </a:r>
            <a:endParaRPr lang="en-US" altLang="zh-CN" sz="2800" b="1" dirty="0"/>
          </a:p>
          <a:p>
            <a:pPr eaLnBrk="1" hangingPunct="1">
              <a:lnSpc>
                <a:spcPct val="80000"/>
              </a:lnSpc>
              <a:buFontTx/>
              <a:buNone/>
            </a:pPr>
            <a:endParaRPr lang="en-US" altLang="zh-CN" sz="2800" b="1" dirty="0">
              <a:solidFill>
                <a:srgbClr val="FFFF00"/>
              </a:solidFill>
            </a:endParaRPr>
          </a:p>
          <a:p>
            <a:pPr eaLnBrk="1" hangingPunct="1">
              <a:lnSpc>
                <a:spcPct val="80000"/>
              </a:lnSpc>
            </a:pPr>
            <a:r>
              <a:rPr lang="zh-CN" altLang="en-US" sz="2800" b="1" dirty="0">
                <a:solidFill>
                  <a:schemeClr val="tx2"/>
                </a:solidFill>
                <a:latin typeface="Arial" charset="0"/>
              </a:rPr>
              <a:t>“</a:t>
            </a:r>
            <a:r>
              <a:rPr lang="zh-CN" altLang="en-US" sz="2800" b="1" dirty="0">
                <a:solidFill>
                  <a:schemeClr val="tx2"/>
                </a:solidFill>
              </a:rPr>
              <a:t>你未看此花时</a:t>
            </a:r>
            <a:r>
              <a:rPr lang="en-US" altLang="zh-CN" sz="2800" b="1" dirty="0">
                <a:solidFill>
                  <a:schemeClr val="tx2"/>
                </a:solidFill>
              </a:rPr>
              <a:t>,</a:t>
            </a:r>
            <a:r>
              <a:rPr lang="zh-CN" altLang="en-US" sz="2800" b="1" dirty="0">
                <a:solidFill>
                  <a:schemeClr val="tx2"/>
                </a:solidFill>
              </a:rPr>
              <a:t>此花与汝同寂</a:t>
            </a:r>
            <a:r>
              <a:rPr lang="en-US" altLang="zh-CN" sz="2800" b="1" dirty="0">
                <a:solidFill>
                  <a:schemeClr val="tx2"/>
                </a:solidFill>
              </a:rPr>
              <a:t>,</a:t>
            </a:r>
            <a:r>
              <a:rPr lang="zh-CN" altLang="en-US" sz="2800" b="1" dirty="0">
                <a:solidFill>
                  <a:schemeClr val="tx2"/>
                </a:solidFill>
              </a:rPr>
              <a:t>你来看此花时</a:t>
            </a:r>
            <a:r>
              <a:rPr lang="en-US" altLang="zh-CN" sz="2800" b="1" dirty="0">
                <a:solidFill>
                  <a:schemeClr val="tx2"/>
                </a:solidFill>
              </a:rPr>
              <a:t>,</a:t>
            </a:r>
            <a:r>
              <a:rPr lang="zh-CN" altLang="en-US" sz="2800" b="1" dirty="0">
                <a:solidFill>
                  <a:schemeClr val="tx2"/>
                </a:solidFill>
              </a:rPr>
              <a:t>此花颜色一时明白起来</a:t>
            </a:r>
            <a:r>
              <a:rPr lang="en-US" altLang="zh-CN" sz="2800" b="1" dirty="0">
                <a:solidFill>
                  <a:schemeClr val="tx2"/>
                </a:solidFill>
              </a:rPr>
              <a:t> </a:t>
            </a:r>
            <a:r>
              <a:rPr lang="zh-CN" altLang="en-US" sz="2800" b="1" dirty="0">
                <a:solidFill>
                  <a:schemeClr val="tx2"/>
                </a:solidFill>
              </a:rPr>
              <a:t>。</a:t>
            </a:r>
            <a:r>
              <a:rPr lang="zh-CN" altLang="en-US" sz="2800" b="1" dirty="0">
                <a:solidFill>
                  <a:schemeClr val="tx2"/>
                </a:solidFill>
                <a:latin typeface="Arial" charset="0"/>
              </a:rPr>
              <a:t>”</a:t>
            </a:r>
            <a:r>
              <a:rPr lang="en-US" altLang="zh-CN" sz="2800" b="1" dirty="0">
                <a:solidFill>
                  <a:schemeClr val="tx2"/>
                </a:solidFill>
              </a:rPr>
              <a:t> </a:t>
            </a:r>
          </a:p>
          <a:p>
            <a:pPr eaLnBrk="1" hangingPunct="1">
              <a:lnSpc>
                <a:spcPct val="80000"/>
              </a:lnSpc>
            </a:pPr>
            <a:r>
              <a:rPr lang="en-US" altLang="zh-CN" sz="2800" b="1" dirty="0">
                <a:solidFill>
                  <a:schemeClr val="tx2"/>
                </a:solidFill>
              </a:rPr>
              <a:t>“</a:t>
            </a:r>
            <a:r>
              <a:rPr lang="zh-CN" altLang="en-US" sz="2800" b="1" dirty="0">
                <a:solidFill>
                  <a:schemeClr val="tx2"/>
                </a:solidFill>
              </a:rPr>
              <a:t>我的灵明，便是天地鬼神的主宰。天没有我的灵明，谁去仰他高？地没有我的灵明，谁去俯他深？鬼神没有我的灵明，谁去辨他吉凶灾祥？</a:t>
            </a:r>
            <a:r>
              <a:rPr lang="en-US" altLang="zh-CN" sz="2800" b="1" dirty="0">
                <a:solidFill>
                  <a:schemeClr val="tx2"/>
                </a:solidFill>
              </a:rPr>
              <a:t>”</a:t>
            </a:r>
          </a:p>
          <a:p>
            <a:pPr eaLnBrk="1" hangingPunct="1">
              <a:lnSpc>
                <a:spcPct val="80000"/>
              </a:lnSpc>
            </a:pPr>
            <a:endParaRPr lang="en-US" altLang="zh-CN" sz="2800" b="1" dirty="0">
              <a:solidFill>
                <a:schemeClr val="tx2"/>
              </a:solidFill>
            </a:endParaRPr>
          </a:p>
          <a:p>
            <a:pPr eaLnBrk="1" hangingPunct="1">
              <a:lnSpc>
                <a:spcPct val="80000"/>
              </a:lnSpc>
            </a:pPr>
            <a:r>
              <a:rPr lang="zh-CN" altLang="en-US" sz="2800" b="1" dirty="0">
                <a:solidFill>
                  <a:schemeClr val="tx2"/>
                </a:solidFill>
              </a:rPr>
              <a:t>“立德立功立言三不朽，为师为将为相一完人。”</a:t>
            </a:r>
            <a:r>
              <a:rPr lang="en-US" altLang="zh-CN" sz="2000" b="1" dirty="0">
                <a:solidFill>
                  <a:schemeClr val="tx2"/>
                </a:solidFill>
              </a:rPr>
              <a:t> </a:t>
            </a:r>
          </a:p>
        </p:txBody>
      </p:sp>
    </p:spTree>
    <p:extLst>
      <p:ext uri="{BB962C8B-B14F-4D97-AF65-F5344CB8AC3E}">
        <p14:creationId xmlns:p14="http://schemas.microsoft.com/office/powerpoint/2010/main" xmlns="" val="13730175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4294967295"/>
          </p:nvPr>
        </p:nvSpPr>
        <p:spPr>
          <a:xfrm>
            <a:off x="765175" y="980728"/>
            <a:ext cx="7769225" cy="4113212"/>
          </a:xfrm>
          <a:prstGeom prst="rect">
            <a:avLst/>
          </a:prstGeom>
          <a:noFill/>
        </p:spPr>
        <p:txBody>
          <a:bodyPr/>
          <a:lstStyle/>
          <a:p>
            <a:pPr eaLnBrk="1" hangingPunct="1"/>
            <a:r>
              <a:rPr lang="zh-CN" altLang="en-US" dirty="0"/>
              <a:t>知行合一</a:t>
            </a:r>
          </a:p>
          <a:p>
            <a:pPr eaLnBrk="1" hangingPunct="1"/>
            <a:r>
              <a:rPr lang="zh-CN" altLang="en-US" sz="3200" dirty="0"/>
              <a:t>“</a:t>
            </a:r>
            <a:r>
              <a:rPr lang="zh-CN" altLang="en-US" sz="3200" dirty="0">
                <a:ea typeface="楷体" charset="-122"/>
              </a:rPr>
              <a:t>世间有一种人，懵懵懂懂的任意去做，全不解思维审察，也只是个冥行罔知，所以必说个知，方才行得是；又有一种人，茫茫荡荡悬空去思索，全不肯着实躬行，也只是个揣摩影响，所以比说一个行，方才知得真</a:t>
            </a:r>
            <a:r>
              <a:rPr lang="zh-CN" altLang="en-US" sz="3200" dirty="0"/>
              <a:t>。”</a:t>
            </a:r>
          </a:p>
        </p:txBody>
      </p:sp>
    </p:spTree>
    <p:extLst>
      <p:ext uri="{BB962C8B-B14F-4D97-AF65-F5344CB8AC3E}">
        <p14:creationId xmlns:p14="http://schemas.microsoft.com/office/powerpoint/2010/main" xmlns="" val="2352164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a:xfrm>
            <a:off x="609600" y="341784"/>
            <a:ext cx="7924800" cy="1143000"/>
          </a:xfrm>
        </p:spPr>
        <p:txBody>
          <a:bodyPr/>
          <a:lstStyle/>
          <a:p>
            <a:pPr eaLnBrk="1" hangingPunct="1"/>
            <a:r>
              <a:rPr lang="zh-CN" altLang="en-US"/>
              <a:t>唯心主义</a:t>
            </a:r>
          </a:p>
        </p:txBody>
      </p:sp>
      <p:sp>
        <p:nvSpPr>
          <p:cNvPr id="93186" name="Rectangle 3"/>
          <p:cNvSpPr>
            <a:spLocks noChangeArrowheads="1"/>
          </p:cNvSpPr>
          <p:nvPr/>
        </p:nvSpPr>
        <p:spPr bwMode="auto">
          <a:xfrm>
            <a:off x="533400" y="1676400"/>
            <a:ext cx="3311525" cy="719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r>
              <a:rPr lang="zh-CN" altLang="en-US" dirty="0">
                <a:solidFill>
                  <a:schemeClr val="tx1"/>
                </a:solidFill>
              </a:rPr>
              <a:t>主观唯心主义</a:t>
            </a:r>
            <a:r>
              <a:rPr lang="en-US" altLang="zh-CN" sz="2800" dirty="0">
                <a:solidFill>
                  <a:schemeClr val="tx1"/>
                </a:solidFill>
              </a:rPr>
              <a:t>          </a:t>
            </a:r>
          </a:p>
        </p:txBody>
      </p:sp>
      <p:pic>
        <p:nvPicPr>
          <p:cNvPr id="122884" name="Picture 4" descr="110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900113" y="2349500"/>
            <a:ext cx="2068512" cy="287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885" name="Rectangle 5"/>
          <p:cNvSpPr>
            <a:spLocks noChangeArrowheads="1"/>
          </p:cNvSpPr>
          <p:nvPr/>
        </p:nvSpPr>
        <p:spPr bwMode="auto">
          <a:xfrm>
            <a:off x="395288" y="5164138"/>
            <a:ext cx="3024187"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0"/>
              </a:spcBef>
              <a:buFontTx/>
              <a:buNone/>
            </a:pPr>
            <a:r>
              <a:rPr kumimoji="0" lang="zh-CN" altLang="en-US" sz="1800">
                <a:solidFill>
                  <a:schemeClr val="tx1"/>
                </a:solidFill>
                <a:latin typeface="Tahoma" charset="0"/>
              </a:rPr>
              <a:t>惠能</a:t>
            </a:r>
            <a:r>
              <a:rPr kumimoji="0" lang="en-US" altLang="zh-CN" sz="1800">
                <a:solidFill>
                  <a:schemeClr val="tx1"/>
                </a:solidFill>
                <a:latin typeface="Tahoma" charset="0"/>
              </a:rPr>
              <a:t>(638</a:t>
            </a:r>
            <a:r>
              <a:rPr kumimoji="0" lang="en-US" altLang="zh-CN" sz="1800">
                <a:solidFill>
                  <a:schemeClr val="tx1"/>
                </a:solidFill>
                <a:latin typeface="Arial" charset="0"/>
              </a:rPr>
              <a:t>—</a:t>
            </a:r>
            <a:r>
              <a:rPr kumimoji="0" lang="en-US" altLang="zh-CN" sz="1800">
                <a:solidFill>
                  <a:schemeClr val="tx1"/>
                </a:solidFill>
                <a:latin typeface="Tahoma" charset="0"/>
              </a:rPr>
              <a:t>713 </a:t>
            </a:r>
            <a:r>
              <a:rPr kumimoji="0" lang="zh-CN" altLang="en-US" sz="1800">
                <a:solidFill>
                  <a:schemeClr val="tx1"/>
                </a:solidFill>
                <a:latin typeface="Tahoma" charset="0"/>
              </a:rPr>
              <a:t>）禅宗六祖。唐中宗追谥大鉴禅师。著有六祖</a:t>
            </a:r>
            <a:r>
              <a:rPr kumimoji="0" lang="en-US" altLang="zh-CN" sz="1800">
                <a:solidFill>
                  <a:schemeClr val="tx1"/>
                </a:solidFill>
                <a:latin typeface="Tahoma" charset="0"/>
              </a:rPr>
              <a:t>《</a:t>
            </a:r>
            <a:r>
              <a:rPr kumimoji="0" lang="zh-CN" altLang="en-US" sz="1800">
                <a:solidFill>
                  <a:schemeClr val="tx1"/>
                </a:solidFill>
                <a:latin typeface="Tahoma" charset="0"/>
              </a:rPr>
              <a:t>坛经</a:t>
            </a:r>
            <a:r>
              <a:rPr kumimoji="0" lang="en-US" altLang="zh-CN" sz="1800">
                <a:solidFill>
                  <a:schemeClr val="tx1"/>
                </a:solidFill>
                <a:latin typeface="Tahoma" charset="0"/>
              </a:rPr>
              <a:t>》</a:t>
            </a:r>
            <a:r>
              <a:rPr kumimoji="0" lang="zh-CN" altLang="en-US" sz="1800">
                <a:solidFill>
                  <a:schemeClr val="tx1"/>
                </a:solidFill>
                <a:latin typeface="Tahoma" charset="0"/>
              </a:rPr>
              <a:t>流传于世。惠能禅师的真身，供奉於广东韶关南华寺的灵照塔中。</a:t>
            </a:r>
            <a:r>
              <a:rPr kumimoji="0" lang="en-US" altLang="zh-CN" sz="2400" b="0">
                <a:solidFill>
                  <a:schemeClr val="tx1"/>
                </a:solidFill>
              </a:rPr>
              <a:t> </a:t>
            </a:r>
          </a:p>
        </p:txBody>
      </p:sp>
      <p:pic>
        <p:nvPicPr>
          <p:cNvPr id="122886" name="Picture 6" descr="旗动风动 副本"/>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851275" y="2565400"/>
            <a:ext cx="4714875" cy="2376488"/>
          </a:xfrm>
          <a:prstGeom prst="rect">
            <a:avLst/>
          </a:prstGeom>
          <a:noFill/>
          <a:ln w="38100">
            <a:solidFill>
              <a:srgbClr val="993300"/>
            </a:solidFill>
            <a:miter lim="800000"/>
            <a:headEnd/>
            <a:tailEnd/>
          </a:ln>
          <a:extLst>
            <a:ext uri="{909E8E84-426E-40DD-AFC4-6F175D3DCCD1}">
              <a14:hiddenFill xmlns:a14="http://schemas.microsoft.com/office/drawing/2010/main" xmlns="">
                <a:solidFill>
                  <a:srgbClr val="FFFFFF"/>
                </a:solidFill>
              </a14:hiddenFill>
            </a:ext>
          </a:extLst>
        </p:spPr>
      </p:pic>
      <p:sp>
        <p:nvSpPr>
          <p:cNvPr id="122887" name="Text Box 7"/>
          <p:cNvSpPr txBox="1">
            <a:spLocks noChangeArrowheads="1"/>
          </p:cNvSpPr>
          <p:nvPr/>
        </p:nvSpPr>
        <p:spPr bwMode="auto">
          <a:xfrm>
            <a:off x="3924300" y="1963738"/>
            <a:ext cx="48958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400">
                <a:solidFill>
                  <a:schemeClr val="tx1"/>
                </a:solidFill>
                <a:ea typeface="方正水柱简体" charset="0"/>
              </a:rPr>
              <a:t>既非幡动，亦非风动，仁者心动。</a:t>
            </a:r>
          </a:p>
        </p:txBody>
      </p:sp>
      <p:sp>
        <p:nvSpPr>
          <p:cNvPr id="93191" name="Text Box 8"/>
          <p:cNvSpPr txBox="1">
            <a:spLocks noChangeArrowheads="1"/>
          </p:cNvSpPr>
          <p:nvPr/>
        </p:nvSpPr>
        <p:spPr bwMode="auto">
          <a:xfrm>
            <a:off x="3924300" y="5300663"/>
            <a:ext cx="467995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ea typeface="楷体_GB2312" charset="0"/>
              </a:rPr>
              <a:t>菩提本无树，明镜亦非台。本来无一物，何处有尘埃。</a:t>
            </a:r>
          </a:p>
        </p:txBody>
      </p:sp>
    </p:spTree>
    <p:extLst>
      <p:ext uri="{BB962C8B-B14F-4D97-AF65-F5344CB8AC3E}">
        <p14:creationId xmlns:p14="http://schemas.microsoft.com/office/powerpoint/2010/main" xmlns="" val="1912729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circle(in)">
                                      <p:cBhvr>
                                        <p:cTn id="7" dur="1600"/>
                                        <p:tgtEl>
                                          <p:spTgt spid="1228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885"/>
                                        </p:tgtEl>
                                        <p:attrNameLst>
                                          <p:attrName>style.visibility</p:attrName>
                                        </p:attrNameLst>
                                      </p:cBhvr>
                                      <p:to>
                                        <p:strVal val="visible"/>
                                      </p:to>
                                    </p:set>
                                    <p:animEffect transition="in" filter="fade">
                                      <p:cBhvr>
                                        <p:cTn id="10" dur="500"/>
                                        <p:tgtEl>
                                          <p:spTgt spid="122885"/>
                                        </p:tgtEl>
                                      </p:cBhvr>
                                    </p:animEffect>
                                  </p:childTnLst>
                                </p:cTn>
                              </p:par>
                            </p:childTnLst>
                          </p:cTn>
                        </p:par>
                        <p:par>
                          <p:cTn id="11" fill="hold" nodeType="afterGroup">
                            <p:stCondLst>
                              <p:cond delay="1600"/>
                            </p:stCondLst>
                            <p:childTnLst>
                              <p:par>
                                <p:cTn id="12" presetID="23" presetClass="entr" presetSubtype="16" fill="hold" nodeType="afterEffect">
                                  <p:stCondLst>
                                    <p:cond delay="0"/>
                                  </p:stCondLst>
                                  <p:childTnLst>
                                    <p:set>
                                      <p:cBhvr>
                                        <p:cTn id="13" dur="1" fill="hold">
                                          <p:stCondLst>
                                            <p:cond delay="0"/>
                                          </p:stCondLst>
                                        </p:cTn>
                                        <p:tgtEl>
                                          <p:spTgt spid="122886"/>
                                        </p:tgtEl>
                                        <p:attrNameLst>
                                          <p:attrName>style.visibility</p:attrName>
                                        </p:attrNameLst>
                                      </p:cBhvr>
                                      <p:to>
                                        <p:strVal val="visible"/>
                                      </p:to>
                                    </p:set>
                                    <p:anim calcmode="lin" valueType="num">
                                      <p:cBhvr>
                                        <p:cTn id="14" dur="500" fill="hold"/>
                                        <p:tgtEl>
                                          <p:spTgt spid="122886"/>
                                        </p:tgtEl>
                                        <p:attrNameLst>
                                          <p:attrName>ppt_w</p:attrName>
                                        </p:attrNameLst>
                                      </p:cBhvr>
                                      <p:tavLst>
                                        <p:tav tm="0">
                                          <p:val>
                                            <p:fltVal val="0"/>
                                          </p:val>
                                        </p:tav>
                                        <p:tav tm="100000">
                                          <p:val>
                                            <p:strVal val="#ppt_w"/>
                                          </p:val>
                                        </p:tav>
                                      </p:tavLst>
                                    </p:anim>
                                    <p:anim calcmode="lin" valueType="num">
                                      <p:cBhvr>
                                        <p:cTn id="15" dur="500" fill="hold"/>
                                        <p:tgtEl>
                                          <p:spTgt spid="122886"/>
                                        </p:tgtEl>
                                        <p:attrNameLst>
                                          <p:attrName>ppt_h</p:attrName>
                                        </p:attrNameLst>
                                      </p:cBhvr>
                                      <p:tavLst>
                                        <p:tav tm="0">
                                          <p:val>
                                            <p:fltVal val="0"/>
                                          </p:val>
                                        </p:tav>
                                        <p:tav tm="100000">
                                          <p:val>
                                            <p:strVal val="#ppt_h"/>
                                          </p:val>
                                        </p:tav>
                                      </p:tavLst>
                                    </p:anim>
                                  </p:childTnLst>
                                </p:cTn>
                              </p:par>
                            </p:childTnLst>
                          </p:cTn>
                        </p:par>
                        <p:par>
                          <p:cTn id="16" fill="hold" nodeType="afterGroup">
                            <p:stCondLst>
                              <p:cond delay="2100"/>
                            </p:stCondLst>
                            <p:childTnLst>
                              <p:par>
                                <p:cTn id="17" presetID="9" presetClass="entr" presetSubtype="0" fill="hold" grpId="0" nodeType="afterEffect">
                                  <p:stCondLst>
                                    <p:cond delay="0"/>
                                  </p:stCondLst>
                                  <p:iterate type="lt">
                                    <p:tmPct val="100000"/>
                                  </p:iterate>
                                  <p:childTnLst>
                                    <p:set>
                                      <p:cBhvr>
                                        <p:cTn id="18" dur="1" fill="hold">
                                          <p:stCondLst>
                                            <p:cond delay="0"/>
                                          </p:stCondLst>
                                        </p:cTn>
                                        <p:tgtEl>
                                          <p:spTgt spid="122887"/>
                                        </p:tgtEl>
                                        <p:attrNameLst>
                                          <p:attrName>style.visibility</p:attrName>
                                        </p:attrNameLst>
                                      </p:cBhvr>
                                      <p:to>
                                        <p:strVal val="visible"/>
                                      </p:to>
                                    </p:set>
                                    <p:animEffect transition="in" filter="dissolve">
                                      <p:cBhvr>
                                        <p:cTn id="19" dur="75"/>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p:bldP spid="12288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xfrm>
            <a:off x="765175" y="819746"/>
            <a:ext cx="7769225" cy="4113213"/>
          </a:xfrm>
        </p:spPr>
        <p:txBody>
          <a:bodyPr>
            <a:normAutofit fontScale="92500" lnSpcReduction="10000"/>
          </a:bodyPr>
          <a:lstStyle/>
          <a:p>
            <a:pPr eaLnBrk="1" hangingPunct="1">
              <a:buFontTx/>
              <a:buNone/>
            </a:pPr>
            <a:r>
              <a:rPr lang="en-US" altLang="zh-CN" b="0" dirty="0">
                <a:solidFill>
                  <a:schemeClr val="tx2"/>
                </a:solidFill>
              </a:rPr>
              <a:t>●</a:t>
            </a:r>
            <a:r>
              <a:rPr lang="zh-CN" altLang="en-US" sz="3600" b="1" dirty="0"/>
              <a:t>唯物主义的三种历史形态</a:t>
            </a:r>
            <a:endParaRPr lang="en-US" altLang="zh-CN" sz="3600" b="1" dirty="0"/>
          </a:p>
          <a:p>
            <a:pPr eaLnBrk="1" hangingPunct="1"/>
            <a:endParaRPr lang="en-US" altLang="zh-CN" sz="3600" b="1" dirty="0"/>
          </a:p>
          <a:p>
            <a:pPr eaLnBrk="1" hangingPunct="1">
              <a:buFontTx/>
              <a:buNone/>
            </a:pPr>
            <a:r>
              <a:rPr lang="zh-CN" altLang="en-US" sz="3600" b="1" dirty="0">
                <a:solidFill>
                  <a:schemeClr val="tx1"/>
                </a:solidFill>
              </a:rPr>
              <a:t>古代朴素的唯物主义</a:t>
            </a:r>
            <a:endParaRPr lang="en-US" altLang="zh-CN" sz="3600" b="1" dirty="0">
              <a:solidFill>
                <a:schemeClr val="tx1"/>
              </a:solidFill>
            </a:endParaRPr>
          </a:p>
          <a:p>
            <a:pPr eaLnBrk="1" hangingPunct="1">
              <a:buFontTx/>
              <a:buNone/>
            </a:pPr>
            <a:r>
              <a:rPr lang="zh-CN" altLang="en-US" sz="3600" b="1" dirty="0">
                <a:solidFill>
                  <a:schemeClr val="tx1"/>
                </a:solidFill>
              </a:rPr>
              <a:t>近代的形而上学唯物主义（机械唯物主义）</a:t>
            </a:r>
            <a:endParaRPr lang="en-US" altLang="zh-CN" sz="3600" b="1" dirty="0">
              <a:solidFill>
                <a:schemeClr val="tx1"/>
              </a:solidFill>
            </a:endParaRPr>
          </a:p>
          <a:p>
            <a:pPr eaLnBrk="1" hangingPunct="1">
              <a:buFontTx/>
              <a:buNone/>
            </a:pPr>
            <a:r>
              <a:rPr lang="zh-CN" altLang="en-US" sz="3600" b="1" dirty="0">
                <a:solidFill>
                  <a:schemeClr val="tx1"/>
                </a:solidFill>
              </a:rPr>
              <a:t>马克思主义的辩证唯物主义和历史唯物主义</a:t>
            </a:r>
          </a:p>
        </p:txBody>
      </p:sp>
    </p:spTree>
    <p:extLst>
      <p:ext uri="{BB962C8B-B14F-4D97-AF65-F5344CB8AC3E}">
        <p14:creationId xmlns:p14="http://schemas.microsoft.com/office/powerpoint/2010/main" xmlns="" val="7427741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1143000" y="80628"/>
            <a:ext cx="8001000" cy="3960440"/>
          </a:xfrm>
          <a:prstGeom prst="rect">
            <a:avLst/>
          </a:prstGeom>
        </p:spPr>
        <p:txBody>
          <a:bodyPr/>
          <a:lstStyle/>
          <a:p>
            <a:pPr>
              <a:lnSpc>
                <a:spcPct val="150000"/>
              </a:lnSpc>
            </a:pPr>
            <a:r>
              <a:rPr lang="en-US" altLang="zh-CN" sz="3300" dirty="0" smtClean="0">
                <a:effectLst/>
                <a:latin typeface="微软雅黑" pitchFamily="34" charset="-122"/>
                <a:ea typeface="微软雅黑" pitchFamily="34" charset="-122"/>
              </a:rPr>
              <a:t>1</a:t>
            </a:r>
            <a:r>
              <a:rPr lang="zh-CN" altLang="en-US" sz="3300" dirty="0" smtClean="0">
                <a:effectLst/>
                <a:latin typeface="微软雅黑" pitchFamily="34" charset="-122"/>
                <a:ea typeface="微软雅黑" pitchFamily="34" charset="-122"/>
              </a:rPr>
              <a:t>、</a:t>
            </a:r>
            <a:r>
              <a:rPr lang="zh-CN" altLang="en-US" sz="3300" dirty="0">
                <a:effectLst/>
                <a:latin typeface="微软雅黑" pitchFamily="34" charset="-122"/>
                <a:ea typeface="微软雅黑" pitchFamily="34" charset="-122"/>
              </a:rPr>
              <a:t>从</a:t>
            </a:r>
            <a:r>
              <a:rPr lang="zh-CN" altLang="en-US" sz="3300" dirty="0">
                <a:solidFill>
                  <a:srgbClr val="FFFF00"/>
                </a:solidFill>
                <a:effectLst/>
                <a:latin typeface="微软雅黑" pitchFamily="34" charset="-122"/>
                <a:ea typeface="微软雅黑" pitchFamily="34" charset="-122"/>
              </a:rPr>
              <a:t>多样性</a:t>
            </a:r>
            <a:r>
              <a:rPr lang="zh-CN" altLang="en-US" sz="3300" dirty="0">
                <a:effectLst/>
                <a:latin typeface="微软雅黑" pitchFamily="34" charset="-122"/>
                <a:ea typeface="微软雅黑" pitchFamily="34" charset="-122"/>
              </a:rPr>
              <a:t>中寻求</a:t>
            </a:r>
            <a:r>
              <a:rPr lang="zh-CN" altLang="en-US" sz="3300" dirty="0">
                <a:solidFill>
                  <a:srgbClr val="FFFF00"/>
                </a:solidFill>
                <a:effectLst/>
                <a:latin typeface="微软雅黑" pitchFamily="34" charset="-122"/>
                <a:ea typeface="微软雅黑" pitchFamily="34" charset="-122"/>
              </a:rPr>
              <a:t>统一性</a:t>
            </a:r>
            <a:r>
              <a:rPr lang="zh-CN" altLang="en-US" sz="3300" dirty="0">
                <a:effectLst/>
                <a:latin typeface="微软雅黑" pitchFamily="34" charset="-122"/>
                <a:ea typeface="微软雅黑" pitchFamily="34" charset="-122"/>
              </a:rPr>
              <a:t>。</a:t>
            </a:r>
            <a:endParaRPr lang="en-US" altLang="zh-CN" sz="3300" dirty="0" smtClean="0">
              <a:effectLst/>
              <a:latin typeface="微软雅黑" pitchFamily="34" charset="-122"/>
              <a:ea typeface="微软雅黑" pitchFamily="34" charset="-122"/>
            </a:endParaRPr>
          </a:p>
          <a:p>
            <a:pPr>
              <a:lnSpc>
                <a:spcPct val="150000"/>
              </a:lnSpc>
            </a:pPr>
            <a:r>
              <a:rPr lang="en-US" altLang="zh-CN" sz="3300" dirty="0" smtClean="0">
                <a:effectLst/>
                <a:latin typeface="微软雅黑" pitchFamily="34" charset="-122"/>
                <a:ea typeface="微软雅黑" pitchFamily="34" charset="-122"/>
              </a:rPr>
              <a:t>2</a:t>
            </a:r>
            <a:r>
              <a:rPr lang="zh-CN" altLang="en-US" sz="3300" dirty="0" smtClean="0">
                <a:effectLst/>
                <a:latin typeface="微软雅黑" pitchFamily="34" charset="-122"/>
                <a:ea typeface="微软雅黑" pitchFamily="34" charset="-122"/>
              </a:rPr>
              <a:t>、怀疑</a:t>
            </a:r>
            <a:r>
              <a:rPr lang="zh-CN" altLang="en-US" sz="3300" dirty="0" smtClean="0">
                <a:solidFill>
                  <a:srgbClr val="FFFF00"/>
                </a:solidFill>
                <a:effectLst/>
                <a:latin typeface="微软雅黑" pitchFamily="34" charset="-122"/>
                <a:ea typeface="微软雅黑" pitchFamily="34" charset="-122"/>
              </a:rPr>
              <a:t>感性事物（现象）</a:t>
            </a:r>
            <a:r>
              <a:rPr lang="zh-CN" altLang="en-US" sz="3300" dirty="0" smtClean="0">
                <a:effectLst/>
                <a:latin typeface="微软雅黑" pitchFamily="34" charset="-122"/>
                <a:ea typeface="微软雅黑" pitchFamily="34" charset="-122"/>
              </a:rPr>
              <a:t>的真实性，寻求</a:t>
            </a:r>
            <a:r>
              <a:rPr lang="zh-CN" altLang="en-US" sz="3300" dirty="0" smtClean="0">
                <a:solidFill>
                  <a:srgbClr val="FFFF00"/>
                </a:solidFill>
                <a:effectLst/>
                <a:latin typeface="微软雅黑" pitchFamily="34" charset="-122"/>
                <a:ea typeface="微软雅黑" pitchFamily="34" charset="-122"/>
              </a:rPr>
              <a:t>更根本</a:t>
            </a:r>
            <a:r>
              <a:rPr lang="zh-CN" altLang="en-US" sz="3300" dirty="0" smtClean="0">
                <a:effectLst/>
                <a:latin typeface="微软雅黑" pitchFamily="34" charset="-122"/>
                <a:ea typeface="微软雅黑" pitchFamily="34" charset="-122"/>
              </a:rPr>
              <a:t>的</a:t>
            </a:r>
            <a:r>
              <a:rPr lang="zh-CN" altLang="en-US" sz="3300" dirty="0" smtClean="0">
                <a:solidFill>
                  <a:srgbClr val="FFFF00"/>
                </a:solidFill>
                <a:effectLst/>
                <a:latin typeface="微软雅黑" pitchFamily="34" charset="-122"/>
                <a:ea typeface="微软雅黑" pitchFamily="34" charset="-122"/>
              </a:rPr>
              <a:t>原因</a:t>
            </a:r>
            <a:r>
              <a:rPr lang="zh-CN" altLang="en-US" sz="3300" dirty="0" smtClean="0">
                <a:effectLst/>
                <a:latin typeface="微软雅黑" pitchFamily="34" charset="-122"/>
                <a:ea typeface="微软雅黑" pitchFamily="34" charset="-122"/>
              </a:rPr>
              <a:t>。</a:t>
            </a:r>
            <a:endParaRPr lang="en-US" altLang="zh-CN" sz="3300" dirty="0" smtClean="0">
              <a:effectLst/>
              <a:latin typeface="微软雅黑" pitchFamily="34" charset="-122"/>
              <a:ea typeface="微软雅黑" pitchFamily="34" charset="-122"/>
            </a:endParaRPr>
          </a:p>
          <a:p>
            <a:pPr>
              <a:lnSpc>
                <a:spcPct val="150000"/>
              </a:lnSpc>
            </a:pPr>
            <a:r>
              <a:rPr lang="en-US" altLang="zh-CN" sz="3300" dirty="0" smtClean="0">
                <a:effectLst/>
                <a:latin typeface="微软雅黑" pitchFamily="34" charset="-122"/>
                <a:ea typeface="微软雅黑" pitchFamily="34" charset="-122"/>
              </a:rPr>
              <a:t>3</a:t>
            </a:r>
            <a:r>
              <a:rPr lang="zh-CN" altLang="en-US" sz="3300" dirty="0" smtClean="0">
                <a:effectLst/>
                <a:latin typeface="微软雅黑" pitchFamily="34" charset="-122"/>
                <a:ea typeface="微软雅黑" pitchFamily="34" charset="-122"/>
              </a:rPr>
              <a:t>、</a:t>
            </a:r>
            <a:r>
              <a:rPr lang="zh-CN" altLang="en-US" sz="3300" dirty="0" smtClean="0">
                <a:solidFill>
                  <a:srgbClr val="FFFF00"/>
                </a:solidFill>
                <a:effectLst/>
                <a:latin typeface="微软雅黑" pitchFamily="34" charset="-122"/>
                <a:ea typeface="微软雅黑" pitchFamily="34" charset="-122"/>
              </a:rPr>
              <a:t>排除</a:t>
            </a:r>
            <a:r>
              <a:rPr lang="zh-CN" altLang="en-US" sz="3300" dirty="0">
                <a:solidFill>
                  <a:srgbClr val="FFFF00"/>
                </a:solidFill>
                <a:effectLst/>
                <a:latin typeface="微软雅黑" pitchFamily="34" charset="-122"/>
                <a:ea typeface="微软雅黑" pitchFamily="34" charset="-122"/>
              </a:rPr>
              <a:t>神秘原因</a:t>
            </a:r>
            <a:r>
              <a:rPr lang="zh-CN" altLang="en-US" sz="3300" dirty="0" smtClean="0">
                <a:effectLst/>
                <a:latin typeface="微软雅黑" pitchFamily="34" charset="-122"/>
                <a:ea typeface="微软雅黑" pitchFamily="34" charset="-122"/>
              </a:rPr>
              <a:t>，诉诸</a:t>
            </a:r>
            <a:r>
              <a:rPr lang="zh-CN" altLang="en-US" sz="3300" dirty="0" smtClean="0">
                <a:solidFill>
                  <a:srgbClr val="FFFF00"/>
                </a:solidFill>
                <a:effectLst/>
                <a:latin typeface="微软雅黑" pitchFamily="34" charset="-122"/>
                <a:ea typeface="微软雅黑" pitchFamily="34" charset="-122"/>
              </a:rPr>
              <a:t>观察</a:t>
            </a:r>
            <a:r>
              <a:rPr lang="zh-CN" altLang="en-US" sz="3300" dirty="0" smtClean="0">
                <a:effectLst/>
                <a:latin typeface="微软雅黑" pitchFamily="34" charset="-122"/>
                <a:ea typeface="微软雅黑" pitchFamily="34" charset="-122"/>
              </a:rPr>
              <a:t>和论证。</a:t>
            </a:r>
            <a:endParaRPr lang="en-US" altLang="zh-CN" sz="3300" dirty="0">
              <a:effectLst/>
              <a:latin typeface="微软雅黑" pitchFamily="34" charset="-122"/>
              <a:ea typeface="微软雅黑" pitchFamily="34" charset="-122"/>
            </a:endParaRPr>
          </a:p>
        </p:txBody>
      </p:sp>
      <p:sp>
        <p:nvSpPr>
          <p:cNvPr id="5" name="Rectangle 2"/>
          <p:cNvSpPr txBox="1">
            <a:spLocks noChangeArrowheads="1"/>
          </p:cNvSpPr>
          <p:nvPr/>
        </p:nvSpPr>
        <p:spPr bwMode="auto">
          <a:xfrm rot="5400000">
            <a:off x="-2362537" y="3046103"/>
            <a:ext cx="5805263" cy="865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2075" tIns="46037" rIns="92075" bIns="46037"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宋体" pitchFamily="2" charset="-122"/>
                <a:ea typeface="宋体" pitchFamily="2" charset="-122"/>
              </a:defRPr>
            </a:lvl2pPr>
            <a:lvl3pPr algn="l" rtl="0" eaLnBrk="0" fontAlgn="base" hangingPunct="0">
              <a:spcBef>
                <a:spcPct val="0"/>
              </a:spcBef>
              <a:spcAft>
                <a:spcPct val="0"/>
              </a:spcAft>
              <a:defRPr sz="4400">
                <a:solidFill>
                  <a:schemeClr val="tx2"/>
                </a:solidFill>
                <a:latin typeface="宋体" pitchFamily="2" charset="-122"/>
                <a:ea typeface="宋体" pitchFamily="2" charset="-122"/>
              </a:defRPr>
            </a:lvl3pPr>
            <a:lvl4pPr algn="l" rtl="0" eaLnBrk="0" fontAlgn="base" hangingPunct="0">
              <a:spcBef>
                <a:spcPct val="0"/>
              </a:spcBef>
              <a:spcAft>
                <a:spcPct val="0"/>
              </a:spcAft>
              <a:defRPr sz="4400">
                <a:solidFill>
                  <a:schemeClr val="tx2"/>
                </a:solidFill>
                <a:latin typeface="宋体" pitchFamily="2" charset="-122"/>
                <a:ea typeface="宋体" pitchFamily="2" charset="-122"/>
              </a:defRPr>
            </a:lvl4pPr>
            <a:lvl5pPr algn="l" rtl="0" eaLnBrk="0" fontAlgn="base" hangingPunct="0">
              <a:spcBef>
                <a:spcPct val="0"/>
              </a:spcBef>
              <a:spcAft>
                <a:spcPct val="0"/>
              </a:spcAft>
              <a:defRPr sz="4400">
                <a:solidFill>
                  <a:schemeClr val="tx2"/>
                </a:solidFill>
                <a:latin typeface="宋体" pitchFamily="2" charset="-122"/>
                <a:ea typeface="宋体" pitchFamily="2" charset="-122"/>
              </a:defRPr>
            </a:lvl5pPr>
            <a:lvl6pPr marL="457200" algn="l" rtl="0" eaLnBrk="0" fontAlgn="base" hangingPunct="0">
              <a:spcBef>
                <a:spcPct val="0"/>
              </a:spcBef>
              <a:spcAft>
                <a:spcPct val="0"/>
              </a:spcAft>
              <a:defRPr sz="4400">
                <a:solidFill>
                  <a:schemeClr val="tx2"/>
                </a:solidFill>
                <a:latin typeface="宋体" pitchFamily="2" charset="-122"/>
                <a:ea typeface="宋体" pitchFamily="2" charset="-122"/>
              </a:defRPr>
            </a:lvl6pPr>
            <a:lvl7pPr marL="914400" algn="l" rtl="0" eaLnBrk="0" fontAlgn="base" hangingPunct="0">
              <a:spcBef>
                <a:spcPct val="0"/>
              </a:spcBef>
              <a:spcAft>
                <a:spcPct val="0"/>
              </a:spcAft>
              <a:defRPr sz="4400">
                <a:solidFill>
                  <a:schemeClr val="tx2"/>
                </a:solidFill>
                <a:latin typeface="宋体" pitchFamily="2" charset="-122"/>
                <a:ea typeface="宋体" pitchFamily="2" charset="-122"/>
              </a:defRPr>
            </a:lvl7pPr>
            <a:lvl8pPr marL="1371600" algn="l" rtl="0" eaLnBrk="0" fontAlgn="base" hangingPunct="0">
              <a:spcBef>
                <a:spcPct val="0"/>
              </a:spcBef>
              <a:spcAft>
                <a:spcPct val="0"/>
              </a:spcAft>
              <a:defRPr sz="4400">
                <a:solidFill>
                  <a:schemeClr val="tx2"/>
                </a:solidFill>
                <a:latin typeface="宋体" pitchFamily="2" charset="-122"/>
                <a:ea typeface="宋体" pitchFamily="2" charset="-122"/>
              </a:defRPr>
            </a:lvl8pPr>
            <a:lvl9pPr marL="1828800" algn="l" rtl="0" eaLnBrk="0" fontAlgn="base" hangingPunct="0">
              <a:spcBef>
                <a:spcPct val="0"/>
              </a:spcBef>
              <a:spcAft>
                <a:spcPct val="0"/>
              </a:spcAft>
              <a:defRPr sz="4400">
                <a:solidFill>
                  <a:schemeClr val="tx2"/>
                </a:solidFill>
                <a:latin typeface="宋体" pitchFamily="2" charset="-122"/>
                <a:ea typeface="宋体" pitchFamily="2" charset="-122"/>
              </a:defRPr>
            </a:lvl9pPr>
          </a:lstStyle>
          <a:p>
            <a:r>
              <a:rPr lang="zh-CN" altLang="en-US" sz="4500" dirty="0" smtClean="0">
                <a:solidFill>
                  <a:srgbClr val="FFFF00"/>
                </a:solidFill>
                <a:latin typeface="黑体" pitchFamily="2" charset="-122"/>
                <a:ea typeface="黑体" pitchFamily="2" charset="-122"/>
              </a:rPr>
              <a:t>水是万物的本原</a:t>
            </a:r>
          </a:p>
        </p:txBody>
      </p:sp>
      <p:sp>
        <p:nvSpPr>
          <p:cNvPr id="6" name="内容占位符 2"/>
          <p:cNvSpPr txBox="1">
            <a:spLocks/>
          </p:cNvSpPr>
          <p:nvPr/>
        </p:nvSpPr>
        <p:spPr bwMode="auto">
          <a:xfrm>
            <a:off x="1143000" y="3356992"/>
            <a:ext cx="8001000" cy="720080"/>
          </a:xfrm>
          <a:prstGeom prst="rect">
            <a:avLst/>
          </a:prstGeom>
          <a:noFill/>
          <a:ln>
            <a:noFill/>
          </a:ln>
          <a:effectLst/>
          <a:extLst/>
        </p:spPr>
        <p:txBody>
          <a:bodyPr vert="horz" wrap="square" lIns="92075" tIns="46037" rIns="92075" bIns="46037"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sz="32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9pPr>
          </a:lstStyle>
          <a:p>
            <a:pPr>
              <a:lnSpc>
                <a:spcPct val="150000"/>
              </a:lnSpc>
              <a:buClr>
                <a:srgbClr val="00FFFF"/>
              </a:buClr>
            </a:pPr>
            <a:r>
              <a:rPr lang="zh-CN" altLang="en-US" sz="3000" b="1" kern="0" dirty="0" smtClean="0">
                <a:solidFill>
                  <a:srgbClr val="FFFF00"/>
                </a:solidFill>
                <a:latin typeface="微软雅黑" pitchFamily="34" charset="-122"/>
                <a:ea typeface="微软雅黑" pitchFamily="34" charset="-122"/>
              </a:rPr>
              <a:t>主要论证</a:t>
            </a:r>
            <a:r>
              <a:rPr lang="en-US" altLang="zh-CN" sz="3000" b="1" kern="0" dirty="0" smtClean="0">
                <a:solidFill>
                  <a:srgbClr val="FFFF00"/>
                </a:solidFill>
                <a:latin typeface="微软雅黑" pitchFamily="34" charset="-122"/>
                <a:ea typeface="微软雅黑" pitchFamily="34" charset="-122"/>
              </a:rPr>
              <a:t>——</a:t>
            </a:r>
          </a:p>
        </p:txBody>
      </p:sp>
      <p:sp>
        <p:nvSpPr>
          <p:cNvPr id="7" name="TextBox 6"/>
          <p:cNvSpPr txBox="1"/>
          <p:nvPr/>
        </p:nvSpPr>
        <p:spPr>
          <a:xfrm>
            <a:off x="1187624" y="4156338"/>
            <a:ext cx="7956376" cy="784830"/>
          </a:xfrm>
          <a:prstGeom prst="rect">
            <a:avLst/>
          </a:prstGeom>
          <a:solidFill>
            <a:srgbClr val="002060"/>
          </a:solidFill>
        </p:spPr>
        <p:txBody>
          <a:bodyPr wrap="square" rtlCol="0">
            <a:spAutoFit/>
          </a:bodyPr>
          <a:lstStyle/>
          <a:p>
            <a:pPr lvl="0">
              <a:lnSpc>
                <a:spcPct val="150000"/>
              </a:lnSpc>
              <a:buClr>
                <a:srgbClr val="00FFFF"/>
              </a:buClr>
            </a:pPr>
            <a:r>
              <a:rPr lang="zh-CN" altLang="en-US" sz="3000" kern="0" dirty="0" smtClean="0">
                <a:solidFill>
                  <a:srgbClr val="FFFFFF"/>
                </a:solidFill>
                <a:latin typeface="楷体" panose="02010609060101010101" pitchFamily="49" charset="-122"/>
                <a:ea typeface="楷体" panose="02010609060101010101" pitchFamily="49" charset="-122"/>
              </a:rPr>
              <a:t>①大地</a:t>
            </a:r>
            <a:r>
              <a:rPr lang="zh-CN" altLang="en-US" sz="3000" kern="0" dirty="0" smtClean="0">
                <a:solidFill>
                  <a:srgbClr val="FFFF00"/>
                </a:solidFill>
                <a:latin typeface="楷体" panose="02010609060101010101" pitchFamily="49" charset="-122"/>
                <a:ea typeface="楷体" panose="02010609060101010101" pitchFamily="49" charset="-122"/>
              </a:rPr>
              <a:t>以水为依托</a:t>
            </a:r>
            <a:r>
              <a:rPr lang="zh-CN" altLang="en-US" sz="3000" kern="0" dirty="0" smtClean="0">
                <a:solidFill>
                  <a:srgbClr val="FFFFFF"/>
                </a:solidFill>
                <a:latin typeface="楷体" panose="02010609060101010101" pitchFamily="49" charset="-122"/>
                <a:ea typeface="楷体" panose="02010609060101010101" pitchFamily="49" charset="-122"/>
              </a:rPr>
              <a:t>而存在（</a:t>
            </a:r>
            <a:r>
              <a:rPr lang="zh-CN" altLang="en-US" sz="3000" kern="0" dirty="0" smtClean="0">
                <a:solidFill>
                  <a:srgbClr val="FFFF00"/>
                </a:solidFill>
                <a:latin typeface="楷体" panose="02010609060101010101" pitchFamily="49" charset="-122"/>
                <a:ea typeface="楷体" panose="02010609060101010101" pitchFamily="49" charset="-122"/>
              </a:rPr>
              <a:t>漂浮在海上</a:t>
            </a:r>
            <a:r>
              <a:rPr lang="zh-CN" altLang="en-US" sz="3000" kern="0" dirty="0" smtClean="0">
                <a:solidFill>
                  <a:srgbClr val="FFFFFF"/>
                </a:solidFill>
                <a:latin typeface="楷体" panose="02010609060101010101" pitchFamily="49" charset="-122"/>
                <a:ea typeface="楷体" panose="02010609060101010101" pitchFamily="49" charset="-122"/>
              </a:rPr>
              <a:t>）。</a:t>
            </a:r>
            <a:endParaRPr lang="en-US" altLang="zh-CN" sz="3000" kern="0" dirty="0" smtClean="0">
              <a:solidFill>
                <a:srgbClr val="FFFFFF"/>
              </a:solidFill>
              <a:latin typeface="楷体" panose="02010609060101010101" pitchFamily="49" charset="-122"/>
              <a:ea typeface="楷体" panose="02010609060101010101" pitchFamily="49" charset="-122"/>
            </a:endParaRPr>
          </a:p>
        </p:txBody>
      </p:sp>
      <p:sp>
        <p:nvSpPr>
          <p:cNvPr id="8" name="TextBox 7"/>
          <p:cNvSpPr txBox="1"/>
          <p:nvPr/>
        </p:nvSpPr>
        <p:spPr>
          <a:xfrm>
            <a:off x="1187624" y="4869160"/>
            <a:ext cx="7956376" cy="676660"/>
          </a:xfrm>
          <a:prstGeom prst="rect">
            <a:avLst/>
          </a:prstGeom>
          <a:solidFill>
            <a:srgbClr val="002060"/>
          </a:solidFill>
        </p:spPr>
        <p:txBody>
          <a:bodyPr wrap="square" rtlCol="0">
            <a:spAutoFit/>
          </a:bodyPr>
          <a:lstStyle/>
          <a:p>
            <a:pPr lvl="0">
              <a:lnSpc>
                <a:spcPct val="150000"/>
              </a:lnSpc>
              <a:buClr>
                <a:srgbClr val="00FFFF"/>
              </a:buClr>
            </a:pPr>
            <a:r>
              <a:rPr lang="zh-CN" altLang="en-US" sz="3000" kern="0" dirty="0" smtClean="0">
                <a:solidFill>
                  <a:srgbClr val="FFFFFF"/>
                </a:solidFill>
                <a:latin typeface="宋体"/>
                <a:ea typeface="宋体"/>
              </a:rPr>
              <a:t>②</a:t>
            </a:r>
            <a:r>
              <a:rPr lang="zh-CN" altLang="en-US" sz="3000" kern="0" dirty="0" smtClean="0">
                <a:solidFill>
                  <a:srgbClr val="FFFFFF"/>
                </a:solidFill>
                <a:latin typeface="楷体" panose="02010609060101010101" pitchFamily="49" charset="-122"/>
                <a:ea typeface="楷体" panose="02010609060101010101" pitchFamily="49" charset="-122"/>
              </a:rPr>
              <a:t>水是</a:t>
            </a:r>
            <a:r>
              <a:rPr lang="zh-CN" altLang="en-US" sz="3000" kern="0" dirty="0" smtClean="0">
                <a:solidFill>
                  <a:srgbClr val="FFFF00"/>
                </a:solidFill>
                <a:latin typeface="楷体" panose="02010609060101010101" pitchFamily="49" charset="-122"/>
                <a:ea typeface="楷体" panose="02010609060101010101" pitchFamily="49" charset="-122"/>
              </a:rPr>
              <a:t>生命之源</a:t>
            </a:r>
            <a:r>
              <a:rPr lang="zh-CN" altLang="en-US" sz="3000" kern="0" dirty="0" smtClean="0">
                <a:solidFill>
                  <a:srgbClr val="FFFFFF"/>
                </a:solidFill>
                <a:latin typeface="楷体" panose="02010609060101010101" pitchFamily="49" charset="-122"/>
                <a:ea typeface="楷体" panose="02010609060101010101" pitchFamily="49" charset="-122"/>
              </a:rPr>
              <a:t>，干涸意味着</a:t>
            </a:r>
            <a:r>
              <a:rPr lang="zh-CN" altLang="en-US" sz="3000" kern="0" dirty="0" smtClean="0">
                <a:solidFill>
                  <a:srgbClr val="FFFF00"/>
                </a:solidFill>
                <a:latin typeface="楷体" panose="02010609060101010101" pitchFamily="49" charset="-122"/>
                <a:ea typeface="楷体" panose="02010609060101010101" pitchFamily="49" charset="-122"/>
              </a:rPr>
              <a:t>死亡</a:t>
            </a:r>
            <a:r>
              <a:rPr lang="zh-CN" altLang="en-US" sz="3000" kern="0" dirty="0" smtClean="0">
                <a:solidFill>
                  <a:srgbClr val="FFFFFF"/>
                </a:solidFill>
                <a:latin typeface="楷体" panose="02010609060101010101" pitchFamily="49" charset="-122"/>
                <a:ea typeface="楷体" panose="02010609060101010101" pitchFamily="49" charset="-122"/>
              </a:rPr>
              <a:t>。</a:t>
            </a:r>
            <a:endParaRPr lang="en-US" altLang="zh-CN" sz="3000" kern="0" dirty="0" smtClean="0">
              <a:solidFill>
                <a:srgbClr val="FFFFFF"/>
              </a:solidFill>
              <a:latin typeface="楷体" panose="02010609060101010101" pitchFamily="49" charset="-122"/>
              <a:ea typeface="楷体" panose="02010609060101010101" pitchFamily="49" charset="-122"/>
            </a:endParaRPr>
          </a:p>
        </p:txBody>
      </p:sp>
      <p:sp>
        <p:nvSpPr>
          <p:cNvPr id="9" name="TextBox 8"/>
          <p:cNvSpPr txBox="1"/>
          <p:nvPr/>
        </p:nvSpPr>
        <p:spPr>
          <a:xfrm>
            <a:off x="1187624" y="5517232"/>
            <a:ext cx="7956376" cy="676660"/>
          </a:xfrm>
          <a:prstGeom prst="rect">
            <a:avLst/>
          </a:prstGeom>
          <a:solidFill>
            <a:schemeClr val="bg2"/>
          </a:solidFill>
        </p:spPr>
        <p:txBody>
          <a:bodyPr wrap="square" rtlCol="0">
            <a:spAutoFit/>
          </a:bodyPr>
          <a:lstStyle/>
          <a:p>
            <a:pPr lvl="0">
              <a:lnSpc>
                <a:spcPct val="150000"/>
              </a:lnSpc>
              <a:buClr>
                <a:srgbClr val="00FFFF"/>
              </a:buClr>
            </a:pPr>
            <a:r>
              <a:rPr lang="zh-CN" altLang="en-US" sz="3000" kern="0" dirty="0" smtClean="0">
                <a:solidFill>
                  <a:srgbClr val="FFFFFF"/>
                </a:solidFill>
                <a:latin typeface="宋体"/>
                <a:ea typeface="宋体"/>
              </a:rPr>
              <a:t>③</a:t>
            </a:r>
            <a:r>
              <a:rPr lang="zh-CN" altLang="en-US" sz="3000" kern="0" dirty="0" smtClean="0">
                <a:solidFill>
                  <a:srgbClr val="FFFF00"/>
                </a:solidFill>
                <a:latin typeface="楷体" panose="02010609060101010101" pitchFamily="49" charset="-122"/>
                <a:ea typeface="楷体" panose="02010609060101010101" pitchFamily="49" charset="-122"/>
              </a:rPr>
              <a:t>热</a:t>
            </a:r>
            <a:r>
              <a:rPr lang="zh-CN" altLang="en-US" sz="3000" kern="0" dirty="0" smtClean="0">
                <a:solidFill>
                  <a:srgbClr val="FFFFFF"/>
                </a:solidFill>
                <a:latin typeface="楷体" panose="02010609060101010101" pitchFamily="49" charset="-122"/>
                <a:ea typeface="楷体" panose="02010609060101010101" pitchFamily="49" charset="-122"/>
              </a:rPr>
              <a:t>是从</a:t>
            </a:r>
            <a:r>
              <a:rPr lang="zh-CN" altLang="en-US" sz="3000" kern="0" dirty="0" smtClean="0">
                <a:solidFill>
                  <a:srgbClr val="FFFF00"/>
                </a:solidFill>
                <a:latin typeface="楷体" panose="02010609060101010101" pitchFamily="49" charset="-122"/>
                <a:ea typeface="楷体" panose="02010609060101010101" pitchFamily="49" charset="-122"/>
              </a:rPr>
              <a:t>潮湿</a:t>
            </a:r>
            <a:r>
              <a:rPr lang="zh-CN" altLang="en-US" sz="3000" kern="0" dirty="0" smtClean="0">
                <a:solidFill>
                  <a:srgbClr val="FFFFFF"/>
                </a:solidFill>
                <a:latin typeface="楷体" panose="02010609060101010101" pitchFamily="49" charset="-122"/>
                <a:ea typeface="楷体" panose="02010609060101010101" pitchFamily="49" charset="-122"/>
              </a:rPr>
              <a:t>中</a:t>
            </a:r>
            <a:r>
              <a:rPr lang="zh-CN" altLang="en-US" sz="3000" kern="0" dirty="0" smtClean="0">
                <a:solidFill>
                  <a:srgbClr val="FFFF00"/>
                </a:solidFill>
                <a:latin typeface="楷体" panose="02010609060101010101" pitchFamily="49" charset="-122"/>
                <a:ea typeface="楷体" panose="02010609060101010101" pitchFamily="49" charset="-122"/>
              </a:rPr>
              <a:t>产生</a:t>
            </a:r>
            <a:r>
              <a:rPr lang="zh-CN" altLang="en-US" sz="3000" kern="0" dirty="0" smtClean="0">
                <a:solidFill>
                  <a:srgbClr val="FFFFFF"/>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xmlns="" val="105690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animBg="1"/>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96481" y="26301"/>
            <a:ext cx="1632052" cy="20345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标题 1"/>
          <p:cNvSpPr>
            <a:spLocks noGrp="1"/>
          </p:cNvSpPr>
          <p:nvPr>
            <p:ph type="title"/>
          </p:nvPr>
        </p:nvSpPr>
        <p:spPr>
          <a:xfrm>
            <a:off x="1000652" y="26320"/>
            <a:ext cx="6309320" cy="1143000"/>
          </a:xfrm>
        </p:spPr>
        <p:txBody>
          <a:bodyPr/>
          <a:lstStyle/>
          <a:p>
            <a:pPr algn="ctr"/>
            <a:r>
              <a:rPr lang="zh-CN" altLang="en-US" sz="3500" b="1" dirty="0">
                <a:solidFill>
                  <a:srgbClr val="FFFF00"/>
                </a:solidFill>
                <a:latin typeface="+mn-ea"/>
                <a:ea typeface="+mn-ea"/>
              </a:rPr>
              <a:t>阿那克西美尼</a:t>
            </a:r>
            <a:r>
              <a:rPr lang="zh-CN" altLang="en-US" sz="3500" b="1" dirty="0">
                <a:solidFill>
                  <a:srgbClr val="FFFF00"/>
                </a:solidFill>
                <a:latin typeface="+mn-ea"/>
                <a:ea typeface="+mn-ea"/>
                <a:cs typeface="Times New Roman" pitchFamily="18" charset="0"/>
              </a:rPr>
              <a:t>（</a:t>
            </a:r>
            <a:r>
              <a:rPr lang="en-US" altLang="zh-CN" sz="3500" b="1" dirty="0" err="1">
                <a:solidFill>
                  <a:srgbClr val="FFFF00"/>
                </a:solidFill>
                <a:latin typeface="+mn-ea"/>
                <a:ea typeface="+mn-ea"/>
                <a:cs typeface="Times New Roman" pitchFamily="18" charset="0"/>
              </a:rPr>
              <a:t>Anaximenes</a:t>
            </a:r>
            <a:r>
              <a:rPr lang="zh-CN" altLang="en-US" sz="3500" b="1" dirty="0">
                <a:solidFill>
                  <a:srgbClr val="FFFF00"/>
                </a:solidFill>
                <a:latin typeface="+mn-ea"/>
                <a:ea typeface="+mn-ea"/>
                <a:cs typeface="Times New Roman" pitchFamily="18" charset="0"/>
              </a:rPr>
              <a:t>）</a:t>
            </a:r>
          </a:p>
        </p:txBody>
      </p:sp>
      <p:sp>
        <p:nvSpPr>
          <p:cNvPr id="3" name="内容占位符 2"/>
          <p:cNvSpPr>
            <a:spLocks noGrp="1"/>
          </p:cNvSpPr>
          <p:nvPr>
            <p:ph idx="4294967295"/>
          </p:nvPr>
        </p:nvSpPr>
        <p:spPr>
          <a:xfrm>
            <a:off x="827584" y="1169320"/>
            <a:ext cx="8171313" cy="1035544"/>
          </a:xfrm>
          <a:prstGeom prst="rect">
            <a:avLst/>
          </a:prstGeom>
        </p:spPr>
        <p:txBody>
          <a:bodyPr/>
          <a:lstStyle/>
          <a:p>
            <a:pPr>
              <a:lnSpc>
                <a:spcPct val="150000"/>
              </a:lnSpc>
            </a:pPr>
            <a:r>
              <a:rPr lang="zh-CN" altLang="en-US" sz="3600" b="1" dirty="0" smtClean="0">
                <a:solidFill>
                  <a:srgbClr val="FFFF00"/>
                </a:solidFill>
                <a:latin typeface="+mn-ea"/>
              </a:rPr>
              <a:t>气</a:t>
            </a:r>
            <a:r>
              <a:rPr lang="zh-CN" altLang="en-US" sz="3600" b="1" dirty="0">
                <a:solidFill>
                  <a:srgbClr val="FFFF00"/>
                </a:solidFill>
                <a:latin typeface="+mn-ea"/>
              </a:rPr>
              <a:t>的稀薄与浓缩</a:t>
            </a:r>
            <a:r>
              <a:rPr lang="zh-CN" altLang="en-US" sz="3600" b="1" dirty="0">
                <a:latin typeface="+mn-ea"/>
              </a:rPr>
              <a:t>可以解释</a:t>
            </a:r>
            <a:r>
              <a:rPr lang="zh-CN" altLang="en-US" sz="3600" b="1" dirty="0" smtClean="0">
                <a:latin typeface="+mn-ea"/>
              </a:rPr>
              <a:t>万物。</a:t>
            </a:r>
            <a:endParaRPr lang="en-US" altLang="zh-CN" sz="3600" b="1" dirty="0" smtClean="0">
              <a:latin typeface="+mn-ea"/>
            </a:endParaRPr>
          </a:p>
        </p:txBody>
      </p:sp>
      <p:sp>
        <p:nvSpPr>
          <p:cNvPr id="5" name="Rectangle 2"/>
          <p:cNvSpPr txBox="1">
            <a:spLocks noChangeArrowheads="1"/>
          </p:cNvSpPr>
          <p:nvPr/>
        </p:nvSpPr>
        <p:spPr bwMode="auto">
          <a:xfrm rot="5400000">
            <a:off x="-2362537" y="3046103"/>
            <a:ext cx="5805263" cy="865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2075" tIns="46037" rIns="92075" bIns="46037"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宋体" pitchFamily="2" charset="-122"/>
                <a:ea typeface="宋体" pitchFamily="2" charset="-122"/>
              </a:defRPr>
            </a:lvl2pPr>
            <a:lvl3pPr algn="l" rtl="0" eaLnBrk="0" fontAlgn="base" hangingPunct="0">
              <a:spcBef>
                <a:spcPct val="0"/>
              </a:spcBef>
              <a:spcAft>
                <a:spcPct val="0"/>
              </a:spcAft>
              <a:defRPr sz="4400">
                <a:solidFill>
                  <a:schemeClr val="tx2"/>
                </a:solidFill>
                <a:latin typeface="宋体" pitchFamily="2" charset="-122"/>
                <a:ea typeface="宋体" pitchFamily="2" charset="-122"/>
              </a:defRPr>
            </a:lvl3pPr>
            <a:lvl4pPr algn="l" rtl="0" eaLnBrk="0" fontAlgn="base" hangingPunct="0">
              <a:spcBef>
                <a:spcPct val="0"/>
              </a:spcBef>
              <a:spcAft>
                <a:spcPct val="0"/>
              </a:spcAft>
              <a:defRPr sz="4400">
                <a:solidFill>
                  <a:schemeClr val="tx2"/>
                </a:solidFill>
                <a:latin typeface="宋体" pitchFamily="2" charset="-122"/>
                <a:ea typeface="宋体" pitchFamily="2" charset="-122"/>
              </a:defRPr>
            </a:lvl4pPr>
            <a:lvl5pPr algn="l" rtl="0" eaLnBrk="0" fontAlgn="base" hangingPunct="0">
              <a:spcBef>
                <a:spcPct val="0"/>
              </a:spcBef>
              <a:spcAft>
                <a:spcPct val="0"/>
              </a:spcAft>
              <a:defRPr sz="4400">
                <a:solidFill>
                  <a:schemeClr val="tx2"/>
                </a:solidFill>
                <a:latin typeface="宋体" pitchFamily="2" charset="-122"/>
                <a:ea typeface="宋体" pitchFamily="2" charset="-122"/>
              </a:defRPr>
            </a:lvl5pPr>
            <a:lvl6pPr marL="457200" algn="l" rtl="0" eaLnBrk="0" fontAlgn="base" hangingPunct="0">
              <a:spcBef>
                <a:spcPct val="0"/>
              </a:spcBef>
              <a:spcAft>
                <a:spcPct val="0"/>
              </a:spcAft>
              <a:defRPr sz="4400">
                <a:solidFill>
                  <a:schemeClr val="tx2"/>
                </a:solidFill>
                <a:latin typeface="宋体" pitchFamily="2" charset="-122"/>
                <a:ea typeface="宋体" pitchFamily="2" charset="-122"/>
              </a:defRPr>
            </a:lvl6pPr>
            <a:lvl7pPr marL="914400" algn="l" rtl="0" eaLnBrk="0" fontAlgn="base" hangingPunct="0">
              <a:spcBef>
                <a:spcPct val="0"/>
              </a:spcBef>
              <a:spcAft>
                <a:spcPct val="0"/>
              </a:spcAft>
              <a:defRPr sz="4400">
                <a:solidFill>
                  <a:schemeClr val="tx2"/>
                </a:solidFill>
                <a:latin typeface="宋体" pitchFamily="2" charset="-122"/>
                <a:ea typeface="宋体" pitchFamily="2" charset="-122"/>
              </a:defRPr>
            </a:lvl7pPr>
            <a:lvl8pPr marL="1371600" algn="l" rtl="0" eaLnBrk="0" fontAlgn="base" hangingPunct="0">
              <a:spcBef>
                <a:spcPct val="0"/>
              </a:spcBef>
              <a:spcAft>
                <a:spcPct val="0"/>
              </a:spcAft>
              <a:defRPr sz="4400">
                <a:solidFill>
                  <a:schemeClr val="tx2"/>
                </a:solidFill>
                <a:latin typeface="宋体" pitchFamily="2" charset="-122"/>
                <a:ea typeface="宋体" pitchFamily="2" charset="-122"/>
              </a:defRPr>
            </a:lvl8pPr>
            <a:lvl9pPr marL="1828800" algn="l" rtl="0" eaLnBrk="0" fontAlgn="base" hangingPunct="0">
              <a:spcBef>
                <a:spcPct val="0"/>
              </a:spcBef>
              <a:spcAft>
                <a:spcPct val="0"/>
              </a:spcAft>
              <a:defRPr sz="4400">
                <a:solidFill>
                  <a:schemeClr val="tx2"/>
                </a:solidFill>
                <a:latin typeface="宋体" pitchFamily="2" charset="-122"/>
                <a:ea typeface="宋体" pitchFamily="2" charset="-122"/>
              </a:defRPr>
            </a:lvl9pPr>
          </a:lstStyle>
          <a:p>
            <a:r>
              <a:rPr lang="zh-CN" altLang="en-US" sz="5000" dirty="0">
                <a:solidFill>
                  <a:srgbClr val="FFFF00"/>
                </a:solidFill>
                <a:latin typeface="黑体" pitchFamily="2" charset="-122"/>
                <a:ea typeface="黑体" pitchFamily="2" charset="-122"/>
              </a:rPr>
              <a:t>气</a:t>
            </a:r>
            <a:r>
              <a:rPr lang="zh-CN" altLang="en-US" sz="5000" dirty="0" smtClean="0">
                <a:solidFill>
                  <a:srgbClr val="FFFFFF"/>
                </a:solidFill>
                <a:latin typeface="黑体" pitchFamily="2" charset="-122"/>
                <a:ea typeface="黑体" pitchFamily="2" charset="-122"/>
              </a:rPr>
              <a:t>是万物的本原</a:t>
            </a:r>
          </a:p>
        </p:txBody>
      </p:sp>
      <p:sp>
        <p:nvSpPr>
          <p:cNvPr id="6" name="TextBox 5"/>
          <p:cNvSpPr txBox="1"/>
          <p:nvPr/>
        </p:nvSpPr>
        <p:spPr>
          <a:xfrm>
            <a:off x="1187624" y="2564904"/>
            <a:ext cx="7956376" cy="3637919"/>
          </a:xfrm>
          <a:prstGeom prst="rect">
            <a:avLst/>
          </a:prstGeom>
          <a:solidFill>
            <a:schemeClr val="bg2"/>
          </a:solidFill>
        </p:spPr>
        <p:txBody>
          <a:bodyPr wrap="square" rtlCol="0">
            <a:spAutoFit/>
          </a:bodyPr>
          <a:lstStyle/>
          <a:p>
            <a:pPr marL="342900" lvl="0" indent="-342900">
              <a:lnSpc>
                <a:spcPct val="150000"/>
              </a:lnSpc>
              <a:spcBef>
                <a:spcPct val="20000"/>
              </a:spcBef>
              <a:buClr>
                <a:srgbClr val="00FFFF"/>
              </a:buClr>
              <a:buFontTx/>
              <a:buChar char="•"/>
            </a:pPr>
            <a:r>
              <a:rPr lang="zh-CN" altLang="en-US" sz="3600" kern="0" dirty="0">
                <a:solidFill>
                  <a:srgbClr val="FFFFFF"/>
                </a:solidFill>
                <a:effectLst>
                  <a:outerShdw blurRad="38100" dist="38100" dir="2700000" algn="tl">
                    <a:srgbClr val="000000"/>
                  </a:outerShdw>
                </a:effectLst>
                <a:latin typeface="楷体" panose="02010609060101010101" pitchFamily="49" charset="-122"/>
                <a:ea typeface="楷体" panose="02010609060101010101" pitchFamily="49" charset="-122"/>
              </a:rPr>
              <a:t>火、风、云是气</a:t>
            </a:r>
            <a:r>
              <a:rPr lang="zh-CN" altLang="en-US" sz="3600" kern="0" dirty="0">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rPr>
              <a:t>稀薄化</a:t>
            </a:r>
            <a:r>
              <a:rPr lang="zh-CN" altLang="en-US" sz="3600" kern="0" dirty="0">
                <a:solidFill>
                  <a:srgbClr val="FFFFFF"/>
                </a:solidFill>
                <a:effectLst>
                  <a:outerShdw blurRad="38100" dist="38100" dir="2700000" algn="tl">
                    <a:srgbClr val="000000"/>
                  </a:outerShdw>
                </a:effectLst>
                <a:latin typeface="楷体" panose="02010609060101010101" pitchFamily="49" charset="-122"/>
                <a:ea typeface="楷体" panose="02010609060101010101" pitchFamily="49" charset="-122"/>
              </a:rPr>
              <a:t>的产物。</a:t>
            </a:r>
            <a:endParaRPr lang="en-US" altLang="zh-CN" sz="3600" kern="0" dirty="0">
              <a:solidFill>
                <a:srgbClr val="FFFFFF"/>
              </a:solidFill>
              <a:effectLst>
                <a:outerShdw blurRad="38100" dist="38100" dir="2700000" algn="tl">
                  <a:srgbClr val="000000"/>
                </a:outerShdw>
              </a:effectLst>
              <a:latin typeface="楷体" panose="02010609060101010101" pitchFamily="49" charset="-122"/>
              <a:ea typeface="楷体" panose="02010609060101010101" pitchFamily="49" charset="-122"/>
            </a:endParaRPr>
          </a:p>
          <a:p>
            <a:pPr marL="342900" lvl="0" indent="-342900">
              <a:lnSpc>
                <a:spcPct val="150000"/>
              </a:lnSpc>
              <a:spcBef>
                <a:spcPct val="20000"/>
              </a:spcBef>
              <a:buClr>
                <a:srgbClr val="00FFFF"/>
              </a:buClr>
              <a:buFontTx/>
              <a:buChar char="•"/>
            </a:pPr>
            <a:r>
              <a:rPr lang="zh-CN" altLang="en-US" sz="3600" kern="0" dirty="0">
                <a:solidFill>
                  <a:srgbClr val="FFFFFF"/>
                </a:solidFill>
                <a:effectLst>
                  <a:outerShdw blurRad="38100" dist="38100" dir="2700000" algn="tl">
                    <a:srgbClr val="000000"/>
                  </a:outerShdw>
                </a:effectLst>
                <a:latin typeface="楷体" panose="02010609060101010101" pitchFamily="49" charset="-122"/>
                <a:ea typeface="楷体" panose="02010609060101010101" pitchFamily="49" charset="-122"/>
              </a:rPr>
              <a:t>水、土、石是气</a:t>
            </a:r>
            <a:r>
              <a:rPr lang="zh-CN" altLang="en-US" sz="3600" kern="0" dirty="0">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rPr>
              <a:t>浓缩化</a:t>
            </a:r>
            <a:r>
              <a:rPr lang="zh-CN" altLang="en-US" sz="3600" kern="0" dirty="0">
                <a:solidFill>
                  <a:srgbClr val="FFFFFF"/>
                </a:solidFill>
                <a:effectLst>
                  <a:outerShdw blurRad="38100" dist="38100" dir="2700000" algn="tl">
                    <a:srgbClr val="000000"/>
                  </a:outerShdw>
                </a:effectLst>
                <a:latin typeface="楷体" panose="02010609060101010101" pitchFamily="49" charset="-122"/>
                <a:ea typeface="楷体" panose="02010609060101010101" pitchFamily="49" charset="-122"/>
              </a:rPr>
              <a:t>的产物。</a:t>
            </a:r>
            <a:endParaRPr lang="en-US" altLang="zh-CN" sz="3600" kern="0" dirty="0">
              <a:solidFill>
                <a:srgbClr val="FFFFFF"/>
              </a:solidFill>
              <a:effectLst>
                <a:outerShdw blurRad="38100" dist="38100" dir="2700000" algn="tl">
                  <a:srgbClr val="000000"/>
                </a:outerShdw>
              </a:effectLst>
              <a:latin typeface="楷体" panose="02010609060101010101" pitchFamily="49" charset="-122"/>
              <a:ea typeface="楷体" panose="02010609060101010101" pitchFamily="49" charset="-122"/>
            </a:endParaRPr>
          </a:p>
          <a:p>
            <a:pPr marL="342900" lvl="0" indent="-342900">
              <a:lnSpc>
                <a:spcPct val="150000"/>
              </a:lnSpc>
              <a:spcBef>
                <a:spcPct val="20000"/>
              </a:spcBef>
              <a:buClr>
                <a:srgbClr val="00FFFF"/>
              </a:buClr>
              <a:buFontTx/>
              <a:buChar char="•"/>
            </a:pPr>
            <a:r>
              <a:rPr lang="zh-CN" altLang="en-US" sz="3600" kern="0" dirty="0">
                <a:solidFill>
                  <a:srgbClr val="FFFFFF"/>
                </a:solidFill>
                <a:effectLst>
                  <a:outerShdw blurRad="38100" dist="38100" dir="2700000" algn="tl">
                    <a:srgbClr val="000000"/>
                  </a:outerShdw>
                </a:effectLst>
                <a:latin typeface="楷体" panose="02010609060101010101" pitchFamily="49" charset="-122"/>
                <a:ea typeface="楷体" panose="02010609060101010101" pitchFamily="49" charset="-122"/>
              </a:rPr>
              <a:t>大地的形成、天体的运动乃至雨雪、闪电等均可用</a:t>
            </a:r>
            <a:r>
              <a:rPr lang="zh-CN" altLang="en-US" sz="3600" kern="0" dirty="0">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rPr>
              <a:t>气的运动</a:t>
            </a:r>
            <a:r>
              <a:rPr lang="zh-CN" altLang="en-US" sz="3600" kern="0" dirty="0">
                <a:solidFill>
                  <a:srgbClr val="FFFFFF"/>
                </a:solidFill>
                <a:effectLst>
                  <a:outerShdw blurRad="38100" dist="38100" dir="2700000" algn="tl">
                    <a:srgbClr val="000000"/>
                  </a:outerShdw>
                </a:effectLst>
                <a:latin typeface="楷体" panose="02010609060101010101" pitchFamily="49" charset="-122"/>
                <a:ea typeface="楷体" panose="02010609060101010101" pitchFamily="49" charset="-122"/>
              </a:rPr>
              <a:t>来解释。</a:t>
            </a:r>
          </a:p>
        </p:txBody>
      </p:sp>
    </p:spTree>
    <p:extLst>
      <p:ext uri="{BB962C8B-B14F-4D97-AF65-F5344CB8AC3E}">
        <p14:creationId xmlns:p14="http://schemas.microsoft.com/office/powerpoint/2010/main" xmlns="" val="155882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p:cNvSpPr>
            <a:spLocks noGrp="1"/>
          </p:cNvSpPr>
          <p:nvPr>
            <p:ph idx="1"/>
          </p:nvPr>
        </p:nvSpPr>
        <p:spPr>
          <a:xfrm>
            <a:off x="827584" y="1124744"/>
            <a:ext cx="7769225" cy="4113212"/>
          </a:xfrm>
        </p:spPr>
        <p:txBody>
          <a:bodyPr/>
          <a:lstStyle/>
          <a:p>
            <a:r>
              <a:rPr lang="zh-CN" altLang="en-US" sz="2800" smtClean="0"/>
              <a:t>有</a:t>
            </a:r>
            <a:r>
              <a:rPr lang="zh-CN" altLang="en-US" sz="2800" dirty="0"/>
              <a:t>一位著名的哲学家认为，人的生命就像牛或昆虫的生命一样没有什么意义。我们吃饭、睡觉、活过一段时间、生殖，别的动物也是如此，生命没有任何最终的目的。你怎样回答他，人的生活拥有哪些在牛和昆虫那里无法找到的目的，你生活的目标是什么？</a:t>
            </a:r>
          </a:p>
        </p:txBody>
      </p:sp>
    </p:spTree>
    <p:extLst>
      <p:ext uri="{BB962C8B-B14F-4D97-AF65-F5344CB8AC3E}">
        <p14:creationId xmlns:p14="http://schemas.microsoft.com/office/powerpoint/2010/main" xmlns="" val="13880000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p:cNvSpPr>
            <a:spLocks noChangeArrowheads="1"/>
          </p:cNvSpPr>
          <p:nvPr/>
        </p:nvSpPr>
        <p:spPr bwMode="auto">
          <a:xfrm>
            <a:off x="3203848" y="1052736"/>
            <a:ext cx="51054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r>
              <a:rPr lang="en-US" altLang="zh-CN" dirty="0"/>
              <a:t>  </a:t>
            </a:r>
            <a:r>
              <a:rPr lang="zh-CN" altLang="en-US" dirty="0">
                <a:solidFill>
                  <a:schemeClr val="tx1"/>
                </a:solidFill>
              </a:rPr>
              <a:t>杂乎芒芴之间，变而有气，气变而有形，形变而有生。今又变而之死，是相与为春秋冬夏四时行也。</a:t>
            </a:r>
            <a:endParaRPr lang="en-US" altLang="zh-CN" dirty="0">
              <a:solidFill>
                <a:schemeClr val="tx1"/>
              </a:solidFill>
            </a:endParaRPr>
          </a:p>
          <a:p>
            <a:pPr eaLnBrk="1" hangingPunct="1"/>
            <a:r>
              <a:rPr lang="zh-CN" altLang="en-US" dirty="0">
                <a:solidFill>
                  <a:schemeClr val="tx1"/>
                </a:solidFill>
                <a:latin typeface="Arial" charset="0"/>
              </a:rPr>
              <a:t>“</a:t>
            </a:r>
            <a:r>
              <a:rPr lang="zh-CN" altLang="en-US" dirty="0">
                <a:solidFill>
                  <a:schemeClr val="tx1"/>
                </a:solidFill>
                <a:ea typeface="楷体_GB2312" charset="0"/>
              </a:rPr>
              <a:t>人之生，气之聚也，聚则为生，散则为死</a:t>
            </a:r>
            <a:r>
              <a:rPr lang="zh-CN" altLang="en-US" dirty="0">
                <a:solidFill>
                  <a:schemeClr val="tx1"/>
                </a:solidFill>
                <a:latin typeface="Arial" charset="0"/>
              </a:rPr>
              <a:t>”</a:t>
            </a:r>
            <a:endParaRPr lang="zh-CN" altLang="en-US" dirty="0">
              <a:solidFill>
                <a:schemeClr val="tx1"/>
              </a:solidFill>
            </a:endParaRPr>
          </a:p>
        </p:txBody>
      </p:sp>
      <p:pic>
        <p:nvPicPr>
          <p:cNvPr id="50178" name="Picture 5" descr="u=2636408053,3179054470&amp;fm=0&amp;gp=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71550" y="1844675"/>
            <a:ext cx="16002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556138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50" y="692150"/>
            <a:ext cx="7704138" cy="2062163"/>
          </a:xfrm>
          <a:prstGeom prst="rect">
            <a:avLst/>
          </a:prstGeom>
          <a:ln>
            <a:solidFill>
              <a:srgbClr val="DFD6C3"/>
            </a:solidFill>
          </a:ln>
        </p:spPr>
        <p:style>
          <a:lnRef idx="2">
            <a:schemeClr val="dk1"/>
          </a:lnRef>
          <a:fillRef idx="1">
            <a:schemeClr val="lt1"/>
          </a:fillRef>
          <a:effectRef idx="0">
            <a:schemeClr val="dk1"/>
          </a:effectRef>
          <a:fontRef idx="minor">
            <a:schemeClr val="dk1"/>
          </a:fontRef>
        </p:style>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20000"/>
              </a:spcBef>
              <a:spcAft>
                <a:spcPct val="0"/>
              </a:spcAft>
              <a:defRPr kumimoji="1" sz="2400">
                <a:solidFill>
                  <a:schemeClr val="tx1"/>
                </a:solidFill>
                <a:latin typeface="Times New Roman" charset="0"/>
                <a:ea typeface="宋体" charset="-122"/>
              </a:defRPr>
            </a:lvl6pPr>
            <a:lvl7pPr marL="2971800" indent="-228600" fontAlgn="base">
              <a:spcBef>
                <a:spcPct val="20000"/>
              </a:spcBef>
              <a:spcAft>
                <a:spcPct val="0"/>
              </a:spcAft>
              <a:defRPr kumimoji="1" sz="2400">
                <a:solidFill>
                  <a:schemeClr val="tx1"/>
                </a:solidFill>
                <a:latin typeface="Times New Roman" charset="0"/>
                <a:ea typeface="宋体" charset="-122"/>
              </a:defRPr>
            </a:lvl7pPr>
            <a:lvl8pPr marL="3429000" indent="-228600" fontAlgn="base">
              <a:spcBef>
                <a:spcPct val="20000"/>
              </a:spcBef>
              <a:spcAft>
                <a:spcPct val="0"/>
              </a:spcAft>
              <a:defRPr kumimoji="1" sz="2400">
                <a:solidFill>
                  <a:schemeClr val="tx1"/>
                </a:solidFill>
                <a:latin typeface="Times New Roman" charset="0"/>
                <a:ea typeface="宋体" charset="-122"/>
              </a:defRPr>
            </a:lvl8pPr>
            <a:lvl9pPr marL="3886200" indent="-228600" fontAlgn="base">
              <a:spcBef>
                <a:spcPct val="20000"/>
              </a:spcBef>
              <a:spcAft>
                <a:spcPct val="0"/>
              </a:spcAft>
              <a:defRPr kumimoji="1" sz="2400">
                <a:solidFill>
                  <a:schemeClr val="tx1"/>
                </a:solidFill>
                <a:latin typeface="Times New Roman" charset="0"/>
                <a:ea typeface="宋体" charset="-122"/>
              </a:defRPr>
            </a:lvl9pPr>
          </a:lstStyle>
          <a:p>
            <a:pPr eaLnBrk="1" hangingPunct="1">
              <a:spcBef>
                <a:spcPct val="20000"/>
              </a:spcBef>
              <a:defRPr/>
            </a:pPr>
            <a:r>
              <a:rPr lang="zh-CN" altLang="en-US" sz="3200" smtClean="0">
                <a:solidFill>
                  <a:srgbClr val="000000"/>
                </a:solidFill>
                <a:latin typeface="Kaiti SC Regular" charset="-122"/>
                <a:ea typeface="Kaiti SC Regular" charset="-122"/>
              </a:rPr>
              <a:t>“乾称父，坤称母；予兹藐焉，乃混然中</a:t>
            </a:r>
            <a:r>
              <a:rPr lang="zh-TW" altLang="en-US" sz="3200" smtClean="0">
                <a:solidFill>
                  <a:srgbClr val="000000"/>
                </a:solidFill>
                <a:latin typeface="Kaiti SC Regular" charset="-122"/>
                <a:ea typeface="Kaiti SC Regular" charset="-122"/>
              </a:rPr>
              <a:t>处。故天地之塞，吾其体；天地之帅，吾其性。民，吾同胞；物，吾与也</a:t>
            </a:r>
            <a:r>
              <a:rPr lang="en-US" altLang="zh-TW" sz="3200" smtClean="0">
                <a:solidFill>
                  <a:srgbClr val="000000"/>
                </a:solidFill>
                <a:latin typeface="Kaiti SC Regular" charset="-122"/>
                <a:ea typeface="Kaiti SC Regular" charset="-122"/>
              </a:rPr>
              <a:t>……</a:t>
            </a:r>
            <a:r>
              <a:rPr lang="zh-TW" altLang="en-US" sz="3200" smtClean="0">
                <a:solidFill>
                  <a:srgbClr val="000000"/>
                </a:solidFill>
                <a:latin typeface="Kaiti SC Regular" charset="-122"/>
                <a:ea typeface="Kaiti SC Regular" charset="-122"/>
              </a:rPr>
              <a:t>尊高年，所以长其长；慈孤弱，所以幼其幼”</a:t>
            </a:r>
            <a:endParaRPr lang="zh-CN" altLang="en-US" sz="3200" smtClean="0">
              <a:solidFill>
                <a:srgbClr val="000000"/>
              </a:solidFill>
              <a:latin typeface="Kaiti SC Regular" charset="-122"/>
              <a:ea typeface="Kaiti SC Regular" charset="-122"/>
            </a:endParaRPr>
          </a:p>
        </p:txBody>
      </p:sp>
      <p:pic>
        <p:nvPicPr>
          <p:cNvPr id="51202" name="图片 2" descr="timg.jp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4067175" y="3573463"/>
            <a:ext cx="4752975" cy="278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1203" name="直线连接符 5"/>
          <p:cNvCxnSpPr>
            <a:cxnSpLocks noChangeShapeType="1"/>
          </p:cNvCxnSpPr>
          <p:nvPr/>
        </p:nvCxnSpPr>
        <p:spPr bwMode="auto">
          <a:xfrm>
            <a:off x="5580063" y="2781300"/>
            <a:ext cx="0" cy="792163"/>
          </a:xfrm>
          <a:prstGeom prst="line">
            <a:avLst/>
          </a:prstGeom>
          <a:noFill/>
          <a:ln w="38100">
            <a:solidFill>
              <a:srgbClr val="FFFF00"/>
            </a:solidFill>
            <a:miter lim="800000"/>
            <a:headEnd/>
            <a:tailEnd/>
          </a:ln>
        </p:spPr>
      </p:cxnSp>
    </p:spTree>
    <p:extLst>
      <p:ext uri="{BB962C8B-B14F-4D97-AF65-F5344CB8AC3E}">
        <p14:creationId xmlns:p14="http://schemas.microsoft.com/office/powerpoint/2010/main" xmlns="" val="943684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266" y="278297"/>
            <a:ext cx="6714914" cy="1143000"/>
          </a:xfrm>
        </p:spPr>
        <p:txBody>
          <a:bodyPr/>
          <a:lstStyle/>
          <a:p>
            <a:pPr algn="ctr"/>
            <a:r>
              <a:rPr lang="zh-CN" altLang="en-US" sz="4000" b="1" dirty="0" smtClean="0">
                <a:solidFill>
                  <a:srgbClr val="FFFF00"/>
                </a:solidFill>
              </a:rPr>
              <a:t>赫拉克利特（</a:t>
            </a:r>
            <a:r>
              <a:rPr lang="en-US" altLang="zh-CN" sz="4000" b="1" dirty="0" err="1">
                <a:solidFill>
                  <a:srgbClr val="FFFF00"/>
                </a:solidFill>
              </a:rPr>
              <a:t>Helakleitos</a:t>
            </a:r>
            <a:r>
              <a:rPr lang="zh-CN" altLang="en-US" sz="4000" b="1" dirty="0" smtClean="0">
                <a:solidFill>
                  <a:srgbClr val="FFFF00"/>
                </a:solidFill>
              </a:rPr>
              <a:t>）</a:t>
            </a:r>
            <a:endParaRPr lang="zh-CN" altLang="en-US" sz="4000" b="1" dirty="0">
              <a:solidFill>
                <a:srgbClr val="FFFF00"/>
              </a:solidFill>
            </a:endParaRPr>
          </a:p>
        </p:txBody>
      </p:sp>
      <p:sp>
        <p:nvSpPr>
          <p:cNvPr id="3" name="内容占位符 2"/>
          <p:cNvSpPr>
            <a:spLocks noGrp="1"/>
          </p:cNvSpPr>
          <p:nvPr>
            <p:ph idx="4294967295"/>
          </p:nvPr>
        </p:nvSpPr>
        <p:spPr>
          <a:xfrm>
            <a:off x="960539" y="2266528"/>
            <a:ext cx="8171312" cy="4330824"/>
          </a:xfrm>
          <a:prstGeom prst="rect">
            <a:avLst/>
          </a:prstGeom>
          <a:solidFill>
            <a:schemeClr val="bg2"/>
          </a:solidFill>
        </p:spPr>
        <p:txBody>
          <a:bodyPr/>
          <a:lstStyle/>
          <a:p>
            <a:pPr>
              <a:lnSpc>
                <a:spcPct val="150000"/>
              </a:lnSpc>
            </a:pPr>
            <a:r>
              <a:rPr lang="zh-CN" altLang="en-US" sz="3300" b="1" dirty="0" smtClean="0">
                <a:latin typeface="楷体" panose="02010609060101010101" pitchFamily="49" charset="-122"/>
                <a:ea typeface="楷体" panose="02010609060101010101" pitchFamily="49" charset="-122"/>
              </a:rPr>
              <a:t>一切事物都是在</a:t>
            </a:r>
            <a:r>
              <a:rPr lang="zh-CN" altLang="en-US" sz="3300" b="1" dirty="0" smtClean="0">
                <a:solidFill>
                  <a:srgbClr val="FFFF00"/>
                </a:solidFill>
                <a:latin typeface="楷体" panose="02010609060101010101" pitchFamily="49" charset="-122"/>
                <a:ea typeface="楷体" panose="02010609060101010101" pitchFamily="49" charset="-122"/>
              </a:rPr>
              <a:t>运动</a:t>
            </a:r>
            <a:r>
              <a:rPr lang="zh-CN" altLang="en-US" sz="3300" b="1" dirty="0" smtClean="0">
                <a:latin typeface="楷体" panose="02010609060101010101" pitchFamily="49" charset="-122"/>
                <a:ea typeface="楷体" panose="02010609060101010101" pitchFamily="49" charset="-122"/>
              </a:rPr>
              <a:t>中产生的，</a:t>
            </a:r>
            <a:r>
              <a:rPr lang="zh-CN" altLang="en-US" sz="3300" b="1" dirty="0" smtClean="0">
                <a:solidFill>
                  <a:srgbClr val="FFFF00"/>
                </a:solidFill>
                <a:latin typeface="楷体" panose="02010609060101010101" pitchFamily="49" charset="-122"/>
                <a:ea typeface="楷体" panose="02010609060101010101" pitchFamily="49" charset="-122"/>
              </a:rPr>
              <a:t>“活火”是</a:t>
            </a:r>
            <a:r>
              <a:rPr lang="zh-CN" altLang="en-US" sz="3300" b="1" dirty="0" smtClean="0">
                <a:latin typeface="楷体" panose="02010609060101010101" pitchFamily="49" charset="-122"/>
                <a:ea typeface="楷体" panose="02010609060101010101" pitchFamily="49" charset="-122"/>
              </a:rPr>
              <a:t>运动的</a:t>
            </a:r>
            <a:r>
              <a:rPr lang="zh-CN" altLang="en-US" sz="3300" b="1" dirty="0" smtClean="0">
                <a:solidFill>
                  <a:srgbClr val="FFFF00"/>
                </a:solidFill>
                <a:latin typeface="楷体" panose="02010609060101010101" pitchFamily="49" charset="-122"/>
                <a:ea typeface="楷体" panose="02010609060101010101" pitchFamily="49" charset="-122"/>
              </a:rPr>
              <a:t>象征，静止</a:t>
            </a:r>
            <a:r>
              <a:rPr lang="zh-CN" altLang="en-US" sz="3300" b="1" dirty="0" smtClean="0">
                <a:latin typeface="楷体" panose="02010609060101010101" pitchFamily="49" charset="-122"/>
                <a:ea typeface="楷体" panose="02010609060101010101" pitchFamily="49" charset="-122"/>
              </a:rPr>
              <a:t>意味着</a:t>
            </a:r>
            <a:r>
              <a:rPr lang="zh-CN" altLang="en-US" sz="3300" b="1" dirty="0" smtClean="0">
                <a:solidFill>
                  <a:srgbClr val="FFFF00"/>
                </a:solidFill>
                <a:latin typeface="楷体" panose="02010609060101010101" pitchFamily="49" charset="-122"/>
                <a:ea typeface="楷体" panose="02010609060101010101" pitchFamily="49" charset="-122"/>
              </a:rPr>
              <a:t>死亡</a:t>
            </a:r>
            <a:r>
              <a:rPr lang="zh-CN" altLang="en-US" sz="3300" b="1" dirty="0" smtClean="0">
                <a:latin typeface="楷体" panose="02010609060101010101" pitchFamily="49" charset="-122"/>
                <a:ea typeface="楷体" panose="02010609060101010101" pitchFamily="49" charset="-122"/>
              </a:rPr>
              <a:t>。</a:t>
            </a:r>
            <a:endParaRPr lang="en-US" altLang="zh-CN" sz="3300" b="1" dirty="0" smtClean="0">
              <a:latin typeface="楷体" panose="02010609060101010101" pitchFamily="49" charset="-122"/>
              <a:ea typeface="楷体" panose="02010609060101010101" pitchFamily="49" charset="-122"/>
            </a:endParaRPr>
          </a:p>
          <a:p>
            <a:pPr>
              <a:lnSpc>
                <a:spcPct val="150000"/>
              </a:lnSpc>
            </a:pPr>
            <a:r>
              <a:rPr lang="zh-CN" altLang="en-US" sz="3300" b="1" dirty="0" smtClean="0">
                <a:latin typeface="楷体" panose="02010609060101010101" pitchFamily="49" charset="-122"/>
                <a:ea typeface="楷体" panose="02010609060101010101" pitchFamily="49" charset="-122"/>
              </a:rPr>
              <a:t>火造成事物的</a:t>
            </a:r>
            <a:r>
              <a:rPr lang="zh-CN" altLang="en-US" sz="3300" b="1" dirty="0" smtClean="0">
                <a:solidFill>
                  <a:srgbClr val="FFFF00"/>
                </a:solidFill>
                <a:latin typeface="楷体" panose="02010609060101010101" pitchFamily="49" charset="-122"/>
                <a:ea typeface="楷体" panose="02010609060101010101" pitchFamily="49" charset="-122"/>
              </a:rPr>
              <a:t>上升</a:t>
            </a:r>
            <a:r>
              <a:rPr lang="zh-CN" altLang="en-US" sz="3300" b="1" dirty="0" smtClean="0">
                <a:latin typeface="楷体" panose="02010609060101010101" pitchFamily="49" charset="-122"/>
                <a:ea typeface="楷体" panose="02010609060101010101" pitchFamily="49" charset="-122"/>
              </a:rPr>
              <a:t>和</a:t>
            </a:r>
            <a:r>
              <a:rPr lang="zh-CN" altLang="en-US" sz="3300" b="1" dirty="0" smtClean="0">
                <a:solidFill>
                  <a:srgbClr val="FFFF00"/>
                </a:solidFill>
                <a:latin typeface="楷体" panose="02010609060101010101" pitchFamily="49" charset="-122"/>
                <a:ea typeface="楷体" panose="02010609060101010101" pitchFamily="49" charset="-122"/>
              </a:rPr>
              <a:t>下降</a:t>
            </a:r>
            <a:r>
              <a:rPr lang="zh-CN" altLang="en-US" sz="3300" b="1" dirty="0" smtClean="0">
                <a:latin typeface="楷体" panose="02010609060101010101" pitchFamily="49" charset="-122"/>
                <a:ea typeface="楷体" panose="02010609060101010101" pitchFamily="49" charset="-122"/>
              </a:rPr>
              <a:t>运动，由此形成了水、土、气，并</a:t>
            </a:r>
            <a:r>
              <a:rPr lang="zh-CN" altLang="en-US" sz="3300" b="1" dirty="0" smtClean="0">
                <a:solidFill>
                  <a:srgbClr val="FFFF00"/>
                </a:solidFill>
                <a:latin typeface="楷体" panose="02010609060101010101" pitchFamily="49" charset="-122"/>
                <a:ea typeface="楷体" panose="02010609060101010101" pitchFamily="49" charset="-122"/>
              </a:rPr>
              <a:t>进一步</a:t>
            </a:r>
            <a:r>
              <a:rPr lang="zh-CN" altLang="en-US" sz="3300" b="1" dirty="0" smtClean="0">
                <a:latin typeface="楷体" panose="02010609060101010101" pitchFamily="49" charset="-122"/>
                <a:ea typeface="楷体" panose="02010609060101010101" pitchFamily="49" charset="-122"/>
              </a:rPr>
              <a:t>形成了日、月、雨、风等。</a:t>
            </a:r>
          </a:p>
        </p:txBody>
      </p:sp>
      <p:sp>
        <p:nvSpPr>
          <p:cNvPr id="4" name="Rectangle 2"/>
          <p:cNvSpPr txBox="1">
            <a:spLocks noChangeArrowheads="1"/>
          </p:cNvSpPr>
          <p:nvPr/>
        </p:nvSpPr>
        <p:spPr bwMode="auto">
          <a:xfrm rot="5400000">
            <a:off x="-2362537" y="3046103"/>
            <a:ext cx="5805263" cy="865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2075" tIns="46037" rIns="92075" bIns="46037"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宋体" pitchFamily="2" charset="-122"/>
                <a:ea typeface="宋体" pitchFamily="2" charset="-122"/>
              </a:defRPr>
            </a:lvl2pPr>
            <a:lvl3pPr algn="l" rtl="0" eaLnBrk="0" fontAlgn="base" hangingPunct="0">
              <a:spcBef>
                <a:spcPct val="0"/>
              </a:spcBef>
              <a:spcAft>
                <a:spcPct val="0"/>
              </a:spcAft>
              <a:defRPr sz="4400">
                <a:solidFill>
                  <a:schemeClr val="tx2"/>
                </a:solidFill>
                <a:latin typeface="宋体" pitchFamily="2" charset="-122"/>
                <a:ea typeface="宋体" pitchFamily="2" charset="-122"/>
              </a:defRPr>
            </a:lvl3pPr>
            <a:lvl4pPr algn="l" rtl="0" eaLnBrk="0" fontAlgn="base" hangingPunct="0">
              <a:spcBef>
                <a:spcPct val="0"/>
              </a:spcBef>
              <a:spcAft>
                <a:spcPct val="0"/>
              </a:spcAft>
              <a:defRPr sz="4400">
                <a:solidFill>
                  <a:schemeClr val="tx2"/>
                </a:solidFill>
                <a:latin typeface="宋体" pitchFamily="2" charset="-122"/>
                <a:ea typeface="宋体" pitchFamily="2" charset="-122"/>
              </a:defRPr>
            </a:lvl4pPr>
            <a:lvl5pPr algn="l" rtl="0" eaLnBrk="0" fontAlgn="base" hangingPunct="0">
              <a:spcBef>
                <a:spcPct val="0"/>
              </a:spcBef>
              <a:spcAft>
                <a:spcPct val="0"/>
              </a:spcAft>
              <a:defRPr sz="4400">
                <a:solidFill>
                  <a:schemeClr val="tx2"/>
                </a:solidFill>
                <a:latin typeface="宋体" pitchFamily="2" charset="-122"/>
                <a:ea typeface="宋体" pitchFamily="2" charset="-122"/>
              </a:defRPr>
            </a:lvl5pPr>
            <a:lvl6pPr marL="457200" algn="l" rtl="0" eaLnBrk="0" fontAlgn="base" hangingPunct="0">
              <a:spcBef>
                <a:spcPct val="0"/>
              </a:spcBef>
              <a:spcAft>
                <a:spcPct val="0"/>
              </a:spcAft>
              <a:defRPr sz="4400">
                <a:solidFill>
                  <a:schemeClr val="tx2"/>
                </a:solidFill>
                <a:latin typeface="宋体" pitchFamily="2" charset="-122"/>
                <a:ea typeface="宋体" pitchFamily="2" charset="-122"/>
              </a:defRPr>
            </a:lvl6pPr>
            <a:lvl7pPr marL="914400" algn="l" rtl="0" eaLnBrk="0" fontAlgn="base" hangingPunct="0">
              <a:spcBef>
                <a:spcPct val="0"/>
              </a:spcBef>
              <a:spcAft>
                <a:spcPct val="0"/>
              </a:spcAft>
              <a:defRPr sz="4400">
                <a:solidFill>
                  <a:schemeClr val="tx2"/>
                </a:solidFill>
                <a:latin typeface="宋体" pitchFamily="2" charset="-122"/>
                <a:ea typeface="宋体" pitchFamily="2" charset="-122"/>
              </a:defRPr>
            </a:lvl7pPr>
            <a:lvl8pPr marL="1371600" algn="l" rtl="0" eaLnBrk="0" fontAlgn="base" hangingPunct="0">
              <a:spcBef>
                <a:spcPct val="0"/>
              </a:spcBef>
              <a:spcAft>
                <a:spcPct val="0"/>
              </a:spcAft>
              <a:defRPr sz="4400">
                <a:solidFill>
                  <a:schemeClr val="tx2"/>
                </a:solidFill>
                <a:latin typeface="宋体" pitchFamily="2" charset="-122"/>
                <a:ea typeface="宋体" pitchFamily="2" charset="-122"/>
              </a:defRPr>
            </a:lvl8pPr>
            <a:lvl9pPr marL="1828800" algn="l" rtl="0" eaLnBrk="0" fontAlgn="base" hangingPunct="0">
              <a:spcBef>
                <a:spcPct val="0"/>
              </a:spcBef>
              <a:spcAft>
                <a:spcPct val="0"/>
              </a:spcAft>
              <a:defRPr sz="4400">
                <a:solidFill>
                  <a:schemeClr val="tx2"/>
                </a:solidFill>
                <a:latin typeface="宋体" pitchFamily="2" charset="-122"/>
                <a:ea typeface="宋体" pitchFamily="2" charset="-122"/>
              </a:defRPr>
            </a:lvl9pPr>
          </a:lstStyle>
          <a:p>
            <a:r>
              <a:rPr lang="zh-CN" altLang="en-US" sz="5000" dirty="0" smtClean="0">
                <a:solidFill>
                  <a:srgbClr val="FFFFFF"/>
                </a:solidFill>
                <a:latin typeface="黑体" pitchFamily="2" charset="-122"/>
                <a:ea typeface="黑体" pitchFamily="2" charset="-122"/>
              </a:rPr>
              <a:t>“永恒的</a:t>
            </a:r>
            <a:r>
              <a:rPr lang="zh-CN" altLang="en-US" sz="5000" dirty="0" smtClean="0">
                <a:solidFill>
                  <a:srgbClr val="FFFF00"/>
                </a:solidFill>
                <a:latin typeface="黑体" pitchFamily="2" charset="-122"/>
                <a:ea typeface="黑体" pitchFamily="2" charset="-122"/>
              </a:rPr>
              <a:t>活火”</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68716" y="0"/>
            <a:ext cx="1675284" cy="2139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6249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0"/>
            <a:ext cx="6525344" cy="864096"/>
          </a:xfrm>
        </p:spPr>
        <p:txBody>
          <a:bodyPr/>
          <a:lstStyle/>
          <a:p>
            <a:pPr algn="ctr"/>
            <a:r>
              <a:rPr lang="zh-CN" altLang="en-US" sz="4000" b="1" dirty="0" smtClean="0">
                <a:solidFill>
                  <a:srgbClr val="FFFF00"/>
                </a:solidFill>
              </a:rPr>
              <a:t>恩培多克勒（</a:t>
            </a:r>
            <a:r>
              <a:rPr lang="en-US" altLang="zh-CN" sz="4000" b="1" dirty="0" err="1">
                <a:solidFill>
                  <a:srgbClr val="FFFF00"/>
                </a:solidFill>
              </a:rPr>
              <a:t>Epedokles</a:t>
            </a:r>
            <a:r>
              <a:rPr lang="zh-CN" altLang="en-US" sz="4000" b="1" dirty="0" smtClean="0">
                <a:solidFill>
                  <a:srgbClr val="FFFF00"/>
                </a:solidFill>
              </a:rPr>
              <a:t>）</a:t>
            </a:r>
            <a:endParaRPr lang="zh-CN" altLang="en-US" sz="4000" b="1" dirty="0">
              <a:solidFill>
                <a:srgbClr val="FFFF00"/>
              </a:solidFill>
            </a:endParaRPr>
          </a:p>
        </p:txBody>
      </p:sp>
      <p:sp>
        <p:nvSpPr>
          <p:cNvPr id="3" name="内容占位符 2"/>
          <p:cNvSpPr>
            <a:spLocks noGrp="1"/>
          </p:cNvSpPr>
          <p:nvPr>
            <p:ph idx="4294967295"/>
          </p:nvPr>
        </p:nvSpPr>
        <p:spPr>
          <a:xfrm>
            <a:off x="827584" y="764704"/>
            <a:ext cx="8288308" cy="6093296"/>
          </a:xfrm>
          <a:prstGeom prst="rect">
            <a:avLst/>
          </a:prstGeom>
        </p:spPr>
        <p:txBody>
          <a:bodyPr/>
          <a:lstStyle/>
          <a:p>
            <a:pPr>
              <a:lnSpc>
                <a:spcPct val="150000"/>
              </a:lnSpc>
            </a:pPr>
            <a:r>
              <a:rPr lang="zh-CN" altLang="en-US" sz="3300" b="1" dirty="0" smtClean="0">
                <a:solidFill>
                  <a:srgbClr val="FFFF00"/>
                </a:solidFill>
                <a:effectLst/>
                <a:latin typeface="+mn-ea"/>
              </a:rPr>
              <a:t>火、气、土、水四大</a:t>
            </a:r>
            <a:r>
              <a:rPr lang="zh-CN" altLang="en-US" sz="3300" b="1" dirty="0">
                <a:solidFill>
                  <a:srgbClr val="FFFF00"/>
                </a:solidFill>
                <a:effectLst/>
                <a:latin typeface="+mn-ea"/>
              </a:rPr>
              <a:t>元素</a:t>
            </a:r>
            <a:r>
              <a:rPr lang="zh-CN" altLang="en-US" sz="3300" b="1" dirty="0">
                <a:effectLst/>
                <a:latin typeface="+mn-ea"/>
              </a:rPr>
              <a:t>代表宇宙</a:t>
            </a:r>
            <a:r>
              <a:rPr lang="zh-CN" altLang="en-US" sz="3300" b="1" dirty="0" smtClean="0">
                <a:effectLst/>
                <a:latin typeface="+mn-ea"/>
              </a:rPr>
              <a:t>间最</a:t>
            </a:r>
            <a:r>
              <a:rPr lang="zh-CN" altLang="en-US" sz="3300" b="1" dirty="0">
                <a:effectLst/>
                <a:latin typeface="+mn-ea"/>
              </a:rPr>
              <a:t>基本的</a:t>
            </a:r>
            <a:r>
              <a:rPr lang="zh-CN" altLang="en-US" sz="3300" b="1" dirty="0" smtClean="0">
                <a:effectLst/>
                <a:latin typeface="+mn-ea"/>
              </a:rPr>
              <a:t>力量。火</a:t>
            </a:r>
            <a:r>
              <a:rPr lang="zh-CN" altLang="en-US" sz="3300" b="1" dirty="0">
                <a:solidFill>
                  <a:srgbClr val="FFFF00"/>
                </a:solidFill>
                <a:effectLst/>
                <a:latin typeface="+mn-ea"/>
              </a:rPr>
              <a:t>温暖</a:t>
            </a:r>
            <a:r>
              <a:rPr lang="zh-CN" altLang="en-US" sz="3300" b="1" dirty="0">
                <a:effectLst/>
                <a:latin typeface="+mn-ea"/>
              </a:rPr>
              <a:t>万物、气</a:t>
            </a:r>
            <a:r>
              <a:rPr lang="zh-CN" altLang="en-US" sz="3300" b="1" dirty="0">
                <a:solidFill>
                  <a:srgbClr val="FFFF00"/>
                </a:solidFill>
                <a:effectLst/>
                <a:latin typeface="+mn-ea"/>
              </a:rPr>
              <a:t>养育</a:t>
            </a:r>
            <a:r>
              <a:rPr lang="zh-CN" altLang="en-US" sz="3300" b="1" dirty="0">
                <a:effectLst/>
                <a:latin typeface="+mn-ea"/>
              </a:rPr>
              <a:t>万物，土</a:t>
            </a:r>
            <a:r>
              <a:rPr lang="zh-CN" altLang="en-US" sz="3300" b="1" dirty="0">
                <a:solidFill>
                  <a:srgbClr val="FFFF00"/>
                </a:solidFill>
                <a:effectLst/>
                <a:latin typeface="+mn-ea"/>
              </a:rPr>
              <a:t>培植</a:t>
            </a:r>
            <a:r>
              <a:rPr lang="zh-CN" altLang="en-US" sz="3300" b="1" dirty="0">
                <a:effectLst/>
                <a:latin typeface="+mn-ea"/>
              </a:rPr>
              <a:t>万物，水</a:t>
            </a:r>
            <a:r>
              <a:rPr lang="zh-CN" altLang="en-US" sz="3300" b="1" dirty="0">
                <a:solidFill>
                  <a:srgbClr val="FFFF00"/>
                </a:solidFill>
                <a:effectLst/>
                <a:latin typeface="+mn-ea"/>
              </a:rPr>
              <a:t>滋润</a:t>
            </a:r>
            <a:r>
              <a:rPr lang="zh-CN" altLang="en-US" sz="3300" b="1" dirty="0">
                <a:effectLst/>
                <a:latin typeface="+mn-ea"/>
              </a:rPr>
              <a:t>万物</a:t>
            </a:r>
            <a:r>
              <a:rPr lang="zh-CN" altLang="en-US" sz="3300" b="1" dirty="0" smtClean="0">
                <a:effectLst/>
                <a:latin typeface="+mn-ea"/>
              </a:rPr>
              <a:t>。</a:t>
            </a:r>
            <a:endParaRPr lang="en-US" altLang="zh-CN" sz="3300" b="1" dirty="0" smtClean="0">
              <a:effectLst/>
              <a:latin typeface="+mn-ea"/>
            </a:endParaRPr>
          </a:p>
          <a:p>
            <a:pPr>
              <a:lnSpc>
                <a:spcPct val="150000"/>
              </a:lnSpc>
            </a:pPr>
            <a:r>
              <a:rPr lang="zh-CN" altLang="en-US" sz="3300" b="1" dirty="0" smtClean="0">
                <a:solidFill>
                  <a:srgbClr val="FFFF00"/>
                </a:solidFill>
                <a:effectLst/>
                <a:latin typeface="+mn-ea"/>
              </a:rPr>
              <a:t>四</a:t>
            </a:r>
            <a:r>
              <a:rPr lang="zh-CN" altLang="en-US" sz="3300" b="1" dirty="0">
                <a:solidFill>
                  <a:srgbClr val="FFFF00"/>
                </a:solidFill>
                <a:effectLst/>
                <a:latin typeface="+mn-ea"/>
              </a:rPr>
              <a:t>种元素的相互作用</a:t>
            </a:r>
            <a:r>
              <a:rPr lang="zh-CN" altLang="en-US" sz="3300" b="1" dirty="0">
                <a:effectLst/>
                <a:latin typeface="+mn-ea"/>
              </a:rPr>
              <a:t>是万物之源，但它们的相互作用受</a:t>
            </a:r>
            <a:r>
              <a:rPr lang="zh-CN" altLang="en-US" sz="3300" b="1" dirty="0">
                <a:solidFill>
                  <a:srgbClr val="FFFF00"/>
                </a:solidFill>
                <a:effectLst/>
                <a:latin typeface="+mn-ea"/>
              </a:rPr>
              <a:t>两种相反力量</a:t>
            </a:r>
            <a:r>
              <a:rPr lang="zh-CN" altLang="en-US" sz="3300" b="1" dirty="0">
                <a:effectLst/>
                <a:latin typeface="+mn-ea"/>
              </a:rPr>
              <a:t>的支配：</a:t>
            </a:r>
            <a:r>
              <a:rPr lang="zh-CN" altLang="en-US" sz="3300" b="1" dirty="0">
                <a:solidFill>
                  <a:srgbClr val="FFFF00"/>
                </a:solidFill>
                <a:effectLst/>
                <a:latin typeface="+mn-ea"/>
              </a:rPr>
              <a:t>爱和恨</a:t>
            </a:r>
            <a:r>
              <a:rPr lang="zh-CN" altLang="en-US" sz="3300" b="1" dirty="0">
                <a:effectLst/>
                <a:latin typeface="+mn-ea"/>
              </a:rPr>
              <a:t>。爱使它们</a:t>
            </a:r>
            <a:r>
              <a:rPr lang="zh-CN" altLang="en-US" sz="3300" b="1" dirty="0">
                <a:solidFill>
                  <a:srgbClr val="FFFF00"/>
                </a:solidFill>
                <a:effectLst/>
                <a:latin typeface="+mn-ea"/>
              </a:rPr>
              <a:t>相互结合</a:t>
            </a:r>
            <a:r>
              <a:rPr lang="zh-CN" altLang="en-US" sz="3300" b="1" dirty="0">
                <a:effectLst/>
                <a:latin typeface="+mn-ea"/>
              </a:rPr>
              <a:t>，恨使它们</a:t>
            </a:r>
            <a:r>
              <a:rPr lang="zh-CN" altLang="en-US" sz="3300" b="1" dirty="0">
                <a:solidFill>
                  <a:srgbClr val="FFFF00"/>
                </a:solidFill>
                <a:effectLst/>
                <a:latin typeface="+mn-ea"/>
              </a:rPr>
              <a:t>相互分离</a:t>
            </a:r>
            <a:r>
              <a:rPr lang="zh-CN" altLang="en-US" sz="3300" b="1" dirty="0">
                <a:effectLst/>
                <a:latin typeface="+mn-ea"/>
              </a:rPr>
              <a:t>，</a:t>
            </a:r>
            <a:r>
              <a:rPr lang="zh-CN" altLang="en-US" sz="3300" b="1" dirty="0">
                <a:solidFill>
                  <a:srgbClr val="FFFF00"/>
                </a:solidFill>
                <a:effectLst/>
                <a:latin typeface="+mn-ea"/>
              </a:rPr>
              <a:t>由此产生</a:t>
            </a:r>
            <a:r>
              <a:rPr lang="zh-CN" altLang="en-US" sz="3300" b="1" dirty="0" smtClean="0">
                <a:solidFill>
                  <a:srgbClr val="FFFF00"/>
                </a:solidFill>
                <a:effectLst/>
                <a:latin typeface="+mn-ea"/>
              </a:rPr>
              <a:t>万物的</a:t>
            </a:r>
            <a:r>
              <a:rPr lang="zh-CN" altLang="en-US" sz="3300" b="1" dirty="0">
                <a:solidFill>
                  <a:srgbClr val="FFFF00"/>
                </a:solidFill>
                <a:effectLst/>
                <a:latin typeface="+mn-ea"/>
              </a:rPr>
              <a:t>多样性</a:t>
            </a:r>
            <a:r>
              <a:rPr lang="zh-CN" altLang="en-US" sz="3300" b="1" dirty="0">
                <a:effectLst/>
                <a:latin typeface="+mn-ea"/>
              </a:rPr>
              <a:t>。</a:t>
            </a:r>
          </a:p>
        </p:txBody>
      </p:sp>
      <p:sp>
        <p:nvSpPr>
          <p:cNvPr id="4" name="Rectangle 2"/>
          <p:cNvSpPr txBox="1">
            <a:spLocks noChangeArrowheads="1"/>
          </p:cNvSpPr>
          <p:nvPr/>
        </p:nvSpPr>
        <p:spPr bwMode="auto">
          <a:xfrm rot="5400000">
            <a:off x="-2362537" y="3046103"/>
            <a:ext cx="5805263" cy="865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2075" tIns="46037" rIns="92075" bIns="46037"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宋体" pitchFamily="2" charset="-122"/>
                <a:ea typeface="宋体" pitchFamily="2" charset="-122"/>
              </a:defRPr>
            </a:lvl2pPr>
            <a:lvl3pPr algn="l" rtl="0" eaLnBrk="0" fontAlgn="base" hangingPunct="0">
              <a:spcBef>
                <a:spcPct val="0"/>
              </a:spcBef>
              <a:spcAft>
                <a:spcPct val="0"/>
              </a:spcAft>
              <a:defRPr sz="4400">
                <a:solidFill>
                  <a:schemeClr val="tx2"/>
                </a:solidFill>
                <a:latin typeface="宋体" pitchFamily="2" charset="-122"/>
                <a:ea typeface="宋体" pitchFamily="2" charset="-122"/>
              </a:defRPr>
            </a:lvl3pPr>
            <a:lvl4pPr algn="l" rtl="0" eaLnBrk="0" fontAlgn="base" hangingPunct="0">
              <a:spcBef>
                <a:spcPct val="0"/>
              </a:spcBef>
              <a:spcAft>
                <a:spcPct val="0"/>
              </a:spcAft>
              <a:defRPr sz="4400">
                <a:solidFill>
                  <a:schemeClr val="tx2"/>
                </a:solidFill>
                <a:latin typeface="宋体" pitchFamily="2" charset="-122"/>
                <a:ea typeface="宋体" pitchFamily="2" charset="-122"/>
              </a:defRPr>
            </a:lvl4pPr>
            <a:lvl5pPr algn="l" rtl="0" eaLnBrk="0" fontAlgn="base" hangingPunct="0">
              <a:spcBef>
                <a:spcPct val="0"/>
              </a:spcBef>
              <a:spcAft>
                <a:spcPct val="0"/>
              </a:spcAft>
              <a:defRPr sz="4400">
                <a:solidFill>
                  <a:schemeClr val="tx2"/>
                </a:solidFill>
                <a:latin typeface="宋体" pitchFamily="2" charset="-122"/>
                <a:ea typeface="宋体" pitchFamily="2" charset="-122"/>
              </a:defRPr>
            </a:lvl5pPr>
            <a:lvl6pPr marL="457200" algn="l" rtl="0" eaLnBrk="0" fontAlgn="base" hangingPunct="0">
              <a:spcBef>
                <a:spcPct val="0"/>
              </a:spcBef>
              <a:spcAft>
                <a:spcPct val="0"/>
              </a:spcAft>
              <a:defRPr sz="4400">
                <a:solidFill>
                  <a:schemeClr val="tx2"/>
                </a:solidFill>
                <a:latin typeface="宋体" pitchFamily="2" charset="-122"/>
                <a:ea typeface="宋体" pitchFamily="2" charset="-122"/>
              </a:defRPr>
            </a:lvl6pPr>
            <a:lvl7pPr marL="914400" algn="l" rtl="0" eaLnBrk="0" fontAlgn="base" hangingPunct="0">
              <a:spcBef>
                <a:spcPct val="0"/>
              </a:spcBef>
              <a:spcAft>
                <a:spcPct val="0"/>
              </a:spcAft>
              <a:defRPr sz="4400">
                <a:solidFill>
                  <a:schemeClr val="tx2"/>
                </a:solidFill>
                <a:latin typeface="宋体" pitchFamily="2" charset="-122"/>
                <a:ea typeface="宋体" pitchFamily="2" charset="-122"/>
              </a:defRPr>
            </a:lvl7pPr>
            <a:lvl8pPr marL="1371600" algn="l" rtl="0" eaLnBrk="0" fontAlgn="base" hangingPunct="0">
              <a:spcBef>
                <a:spcPct val="0"/>
              </a:spcBef>
              <a:spcAft>
                <a:spcPct val="0"/>
              </a:spcAft>
              <a:defRPr sz="4400">
                <a:solidFill>
                  <a:schemeClr val="tx2"/>
                </a:solidFill>
                <a:latin typeface="宋体" pitchFamily="2" charset="-122"/>
                <a:ea typeface="宋体" pitchFamily="2" charset="-122"/>
              </a:defRPr>
            </a:lvl8pPr>
            <a:lvl9pPr marL="1828800" algn="l" rtl="0" eaLnBrk="0" fontAlgn="base" hangingPunct="0">
              <a:spcBef>
                <a:spcPct val="0"/>
              </a:spcBef>
              <a:spcAft>
                <a:spcPct val="0"/>
              </a:spcAft>
              <a:defRPr sz="4400">
                <a:solidFill>
                  <a:schemeClr val="tx2"/>
                </a:solidFill>
                <a:latin typeface="宋体" pitchFamily="2" charset="-122"/>
                <a:ea typeface="宋体" pitchFamily="2" charset="-122"/>
              </a:defRPr>
            </a:lvl9pPr>
          </a:lstStyle>
          <a:p>
            <a:r>
              <a:rPr lang="zh-CN" altLang="en-US" sz="5000" dirty="0" smtClean="0">
                <a:solidFill>
                  <a:srgbClr val="FFFFFF"/>
                </a:solidFill>
                <a:latin typeface="黑体" pitchFamily="2" charset="-122"/>
                <a:ea typeface="黑体" pitchFamily="2" charset="-122"/>
              </a:rPr>
              <a:t>四大元素</a:t>
            </a:r>
          </a:p>
        </p:txBody>
      </p:sp>
    </p:spTree>
    <p:extLst>
      <p:ext uri="{BB962C8B-B14F-4D97-AF65-F5344CB8AC3E}">
        <p14:creationId xmlns:p14="http://schemas.microsoft.com/office/powerpoint/2010/main" xmlns="" val="4590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pPr eaLnBrk="1" hangingPunct="1"/>
            <a:r>
              <a:rPr lang="zh-CN" altLang="en-US"/>
              <a:t>古代朴素唯物主义</a:t>
            </a:r>
          </a:p>
        </p:txBody>
      </p:sp>
      <p:sp>
        <p:nvSpPr>
          <p:cNvPr id="54274" name="Rectangle 3"/>
          <p:cNvSpPr>
            <a:spLocks noGrp="1" noChangeArrowheads="1"/>
          </p:cNvSpPr>
          <p:nvPr>
            <p:ph type="body" idx="4294967295"/>
          </p:nvPr>
        </p:nvSpPr>
        <p:spPr>
          <a:xfrm>
            <a:off x="827088" y="1773238"/>
            <a:ext cx="7769225" cy="1655762"/>
          </a:xfrm>
        </p:spPr>
        <p:txBody>
          <a:bodyPr/>
          <a:lstStyle/>
          <a:p>
            <a:pPr algn="just" eaLnBrk="1" hangingPunct="1">
              <a:buFontTx/>
              <a:buNone/>
            </a:pPr>
            <a:r>
              <a:rPr lang="en-US" altLang="zh-CN" sz="3100"/>
              <a:t>    </a:t>
            </a:r>
            <a:r>
              <a:rPr lang="zh-CN" altLang="en-US" sz="3100"/>
              <a:t>中国古代五行说：木生火，火生土，土生金，金生水，水生木。水胜火，火胜金，金胜木，木胜土，土胜水。</a:t>
            </a:r>
            <a:endParaRPr lang="en-US" altLang="zh-CN" sz="3100"/>
          </a:p>
          <a:p>
            <a:pPr eaLnBrk="1" hangingPunct="1"/>
            <a:endParaRPr lang="zh-CN" altLang="en-US"/>
          </a:p>
        </p:txBody>
      </p:sp>
      <p:grpSp>
        <p:nvGrpSpPr>
          <p:cNvPr id="54275" name="Group 4"/>
          <p:cNvGrpSpPr>
            <a:grpSpLocks/>
          </p:cNvGrpSpPr>
          <p:nvPr/>
        </p:nvGrpSpPr>
        <p:grpSpPr bwMode="auto">
          <a:xfrm>
            <a:off x="544513" y="3476625"/>
            <a:ext cx="7772400" cy="3048000"/>
            <a:chOff x="336" y="2064"/>
            <a:chExt cx="4896" cy="1920"/>
          </a:xfrm>
        </p:grpSpPr>
        <p:pic>
          <p:nvPicPr>
            <p:cNvPr id="54276" name="Picture 5" descr="五行图"/>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40" y="2304"/>
              <a:ext cx="2592" cy="1536"/>
            </a:xfrm>
            <a:prstGeom prst="rect">
              <a:avLst/>
            </a:prstGeom>
            <a:noFill/>
            <a:ln w="38100">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54277" name="AutoShape 6"/>
            <p:cNvSpPr>
              <a:spLocks noChangeArrowheads="1"/>
            </p:cNvSpPr>
            <p:nvPr/>
          </p:nvSpPr>
          <p:spPr bwMode="auto">
            <a:xfrm>
              <a:off x="576" y="2268"/>
              <a:ext cx="1584" cy="1536"/>
            </a:xfrm>
            <a:prstGeom prst="pentagon">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buFontTx/>
                <a:buNone/>
              </a:pPr>
              <a:endParaRPr lang="zh-CN" altLang="en-US" sz="2400" b="0">
                <a:solidFill>
                  <a:schemeClr val="tx1"/>
                </a:solidFill>
              </a:endParaRPr>
            </a:p>
          </p:txBody>
        </p:sp>
        <p:sp>
          <p:nvSpPr>
            <p:cNvPr id="54278" name="Line 7"/>
            <p:cNvSpPr>
              <a:spLocks noChangeShapeType="1"/>
            </p:cNvSpPr>
            <p:nvPr/>
          </p:nvSpPr>
          <p:spPr bwMode="auto">
            <a:xfrm>
              <a:off x="1368" y="2280"/>
              <a:ext cx="480" cy="15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54279" name="Line 8"/>
            <p:cNvSpPr>
              <a:spLocks noChangeShapeType="1"/>
            </p:cNvSpPr>
            <p:nvPr/>
          </p:nvSpPr>
          <p:spPr bwMode="auto">
            <a:xfrm rot="21493974" flipH="1">
              <a:off x="852" y="2304"/>
              <a:ext cx="528" cy="1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54280" name="Line 9"/>
            <p:cNvSpPr>
              <a:spLocks noChangeShapeType="1"/>
            </p:cNvSpPr>
            <p:nvPr/>
          </p:nvSpPr>
          <p:spPr bwMode="auto">
            <a:xfrm>
              <a:off x="576" y="2880"/>
              <a:ext cx="15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54281" name="Line 10"/>
            <p:cNvSpPr>
              <a:spLocks noChangeShapeType="1"/>
            </p:cNvSpPr>
            <p:nvPr/>
          </p:nvSpPr>
          <p:spPr bwMode="auto">
            <a:xfrm flipH="1">
              <a:off x="864" y="2880"/>
              <a:ext cx="1296" cy="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54282" name="Oval 11"/>
            <p:cNvSpPr>
              <a:spLocks noChangeArrowheads="1"/>
            </p:cNvSpPr>
            <p:nvPr/>
          </p:nvSpPr>
          <p:spPr bwMode="auto">
            <a:xfrm>
              <a:off x="1152" y="2064"/>
              <a:ext cx="432" cy="384"/>
            </a:xfrm>
            <a:prstGeom prst="ellipse">
              <a:avLst/>
            </a:prstGeom>
            <a:gradFill rotWithShape="0">
              <a:gsLst>
                <a:gs pos="0">
                  <a:schemeClr val="tx1"/>
                </a:gs>
                <a:gs pos="100000">
                  <a:schemeClr val="bg1"/>
                </a:gs>
              </a:gsLst>
              <a:path path="shape">
                <a:fillToRect l="50000" t="50000" r="50000" b="50000"/>
              </a:path>
            </a:gradFill>
            <a:ln w="9525">
              <a:solidFill>
                <a:srgbClr val="FF99FF"/>
              </a:solidFill>
              <a:round/>
              <a:headEnd/>
              <a:tailEnd/>
            </a:ln>
          </p:spPr>
          <p:txBody>
            <a:bodyPr wrap="none" anchor="ct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0">
                  <a:solidFill>
                    <a:srgbClr val="FF0000"/>
                  </a:solidFill>
                  <a:ea typeface="方正大黑简体" charset="0"/>
                </a:rPr>
                <a:t>火</a:t>
              </a:r>
            </a:p>
          </p:txBody>
        </p:sp>
        <p:sp>
          <p:nvSpPr>
            <p:cNvPr id="54283" name="Oval 12"/>
            <p:cNvSpPr>
              <a:spLocks noChangeArrowheads="1"/>
            </p:cNvSpPr>
            <p:nvPr/>
          </p:nvSpPr>
          <p:spPr bwMode="auto">
            <a:xfrm>
              <a:off x="1968" y="2688"/>
              <a:ext cx="432" cy="384"/>
            </a:xfrm>
            <a:prstGeom prst="ellipse">
              <a:avLst/>
            </a:prstGeom>
            <a:gradFill rotWithShape="0">
              <a:gsLst>
                <a:gs pos="0">
                  <a:schemeClr val="tx1"/>
                </a:gs>
                <a:gs pos="100000">
                  <a:schemeClr val="bg1"/>
                </a:gs>
              </a:gsLst>
              <a:path path="shape">
                <a:fillToRect l="50000" t="50000" r="50000" b="50000"/>
              </a:path>
            </a:gradFill>
            <a:ln w="9525">
              <a:solidFill>
                <a:srgbClr val="FF99FF"/>
              </a:solidFill>
              <a:round/>
              <a:headEnd/>
              <a:tailEnd/>
            </a:ln>
          </p:spPr>
          <p:txBody>
            <a:bodyPr wrap="none" anchor="ct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0">
                  <a:solidFill>
                    <a:srgbClr val="FF0000"/>
                  </a:solidFill>
                  <a:ea typeface="方正大黑简体" charset="0"/>
                </a:rPr>
                <a:t>土</a:t>
              </a:r>
            </a:p>
          </p:txBody>
        </p:sp>
        <p:sp>
          <p:nvSpPr>
            <p:cNvPr id="54284" name="Line 13"/>
            <p:cNvSpPr>
              <a:spLocks noChangeShapeType="1"/>
            </p:cNvSpPr>
            <p:nvPr/>
          </p:nvSpPr>
          <p:spPr bwMode="auto">
            <a:xfrm>
              <a:off x="576" y="2880"/>
              <a:ext cx="1296" cy="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54285" name="Oval 14"/>
            <p:cNvSpPr>
              <a:spLocks noChangeArrowheads="1"/>
            </p:cNvSpPr>
            <p:nvPr/>
          </p:nvSpPr>
          <p:spPr bwMode="auto">
            <a:xfrm>
              <a:off x="672" y="3600"/>
              <a:ext cx="432" cy="384"/>
            </a:xfrm>
            <a:prstGeom prst="ellipse">
              <a:avLst/>
            </a:prstGeom>
            <a:gradFill rotWithShape="0">
              <a:gsLst>
                <a:gs pos="0">
                  <a:schemeClr val="tx1"/>
                </a:gs>
                <a:gs pos="100000">
                  <a:schemeClr val="bg1"/>
                </a:gs>
              </a:gsLst>
              <a:path path="shape">
                <a:fillToRect l="50000" t="50000" r="50000" b="50000"/>
              </a:path>
            </a:gradFill>
            <a:ln w="9525">
              <a:solidFill>
                <a:srgbClr val="FF99FF"/>
              </a:solidFill>
              <a:round/>
              <a:headEnd/>
              <a:tailEnd/>
            </a:ln>
          </p:spPr>
          <p:txBody>
            <a:bodyPr wrap="none" anchor="ct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0">
                  <a:solidFill>
                    <a:srgbClr val="FF0000"/>
                  </a:solidFill>
                  <a:ea typeface="方正大黑简体" charset="0"/>
                </a:rPr>
                <a:t>水</a:t>
              </a:r>
            </a:p>
          </p:txBody>
        </p:sp>
        <p:sp>
          <p:nvSpPr>
            <p:cNvPr id="54286" name="Oval 15"/>
            <p:cNvSpPr>
              <a:spLocks noChangeArrowheads="1"/>
            </p:cNvSpPr>
            <p:nvPr/>
          </p:nvSpPr>
          <p:spPr bwMode="auto">
            <a:xfrm>
              <a:off x="1632" y="3600"/>
              <a:ext cx="432" cy="384"/>
            </a:xfrm>
            <a:prstGeom prst="ellipse">
              <a:avLst/>
            </a:prstGeom>
            <a:gradFill rotWithShape="0">
              <a:gsLst>
                <a:gs pos="0">
                  <a:schemeClr val="tx1"/>
                </a:gs>
                <a:gs pos="100000">
                  <a:schemeClr val="bg1"/>
                </a:gs>
              </a:gsLst>
              <a:path path="shape">
                <a:fillToRect l="50000" t="50000" r="50000" b="50000"/>
              </a:path>
            </a:gradFill>
            <a:ln w="9525">
              <a:solidFill>
                <a:srgbClr val="FF99FF"/>
              </a:solidFill>
              <a:round/>
              <a:headEnd/>
              <a:tailEnd/>
            </a:ln>
          </p:spPr>
          <p:txBody>
            <a:bodyPr wrap="none" anchor="ct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0">
                  <a:solidFill>
                    <a:srgbClr val="FF0000"/>
                  </a:solidFill>
                  <a:ea typeface="方正大黑简体" charset="0"/>
                </a:rPr>
                <a:t>金</a:t>
              </a:r>
            </a:p>
          </p:txBody>
        </p:sp>
        <p:sp>
          <p:nvSpPr>
            <p:cNvPr id="54287" name="Oval 16"/>
            <p:cNvSpPr>
              <a:spLocks noChangeArrowheads="1"/>
            </p:cNvSpPr>
            <p:nvPr/>
          </p:nvSpPr>
          <p:spPr bwMode="auto">
            <a:xfrm>
              <a:off x="336" y="2688"/>
              <a:ext cx="432" cy="384"/>
            </a:xfrm>
            <a:prstGeom prst="ellipse">
              <a:avLst/>
            </a:prstGeom>
            <a:gradFill rotWithShape="0">
              <a:gsLst>
                <a:gs pos="0">
                  <a:schemeClr val="tx1"/>
                </a:gs>
                <a:gs pos="100000">
                  <a:schemeClr val="bg1"/>
                </a:gs>
              </a:gsLst>
              <a:path path="shape">
                <a:fillToRect l="50000" t="50000" r="50000" b="50000"/>
              </a:path>
            </a:gradFill>
            <a:ln w="9525">
              <a:solidFill>
                <a:srgbClr val="FF99FF"/>
              </a:solidFill>
              <a:round/>
              <a:headEnd/>
              <a:tailEnd/>
            </a:ln>
          </p:spPr>
          <p:txBody>
            <a:bodyPr wrap="none" anchor="ctr"/>
            <a:lstStyle>
              <a:lvl1pPr>
                <a:spcBef>
                  <a:spcPct val="20000"/>
                </a:spcBef>
                <a:buBlip>
                  <a:blip r:embed="rId4"/>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5"/>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400" b="0">
                  <a:solidFill>
                    <a:srgbClr val="FF0000"/>
                  </a:solidFill>
                  <a:ea typeface="方正大黑简体" charset="0"/>
                </a:rPr>
                <a:t>木</a:t>
              </a:r>
            </a:p>
          </p:txBody>
        </p:sp>
      </p:grpSp>
    </p:spTree>
    <p:extLst>
      <p:ext uri="{BB962C8B-B14F-4D97-AF65-F5344CB8AC3E}">
        <p14:creationId xmlns:p14="http://schemas.microsoft.com/office/powerpoint/2010/main" xmlns="" val="14546718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0658" y="0"/>
            <a:ext cx="6597352" cy="877534"/>
          </a:xfrm>
        </p:spPr>
        <p:txBody>
          <a:bodyPr/>
          <a:lstStyle/>
          <a:p>
            <a:pPr algn="ctr"/>
            <a:r>
              <a:rPr lang="zh-CN" altLang="en-US" sz="4000" b="1" dirty="0">
                <a:solidFill>
                  <a:srgbClr val="FFFF00"/>
                </a:solidFill>
              </a:rPr>
              <a:t>德谟克利</a:t>
            </a:r>
            <a:r>
              <a:rPr lang="zh-CN" altLang="en-US" sz="4000" b="1" dirty="0" smtClean="0">
                <a:solidFill>
                  <a:srgbClr val="FFFF00"/>
                </a:solidFill>
              </a:rPr>
              <a:t>特（</a:t>
            </a:r>
            <a:r>
              <a:rPr lang="en-US" altLang="zh-CN" sz="4000" b="1" dirty="0" err="1">
                <a:solidFill>
                  <a:srgbClr val="FFFF00"/>
                </a:solidFill>
              </a:rPr>
              <a:t>Demokritos</a:t>
            </a:r>
            <a:r>
              <a:rPr lang="zh-CN" altLang="en-US" sz="4000" b="1" dirty="0" smtClean="0">
                <a:solidFill>
                  <a:srgbClr val="FFFF00"/>
                </a:solidFill>
              </a:rPr>
              <a:t>）</a:t>
            </a:r>
            <a:endParaRPr lang="zh-CN" altLang="en-US" sz="4000" b="1" dirty="0">
              <a:solidFill>
                <a:srgbClr val="FFFF00"/>
              </a:solidFill>
            </a:endParaRPr>
          </a:p>
        </p:txBody>
      </p:sp>
      <p:sp>
        <p:nvSpPr>
          <p:cNvPr id="3" name="内容占位符 2"/>
          <p:cNvSpPr>
            <a:spLocks noGrp="1"/>
          </p:cNvSpPr>
          <p:nvPr>
            <p:ph idx="4294967295"/>
          </p:nvPr>
        </p:nvSpPr>
        <p:spPr>
          <a:xfrm>
            <a:off x="683568" y="1172623"/>
            <a:ext cx="8460432" cy="5280713"/>
          </a:xfrm>
          <a:prstGeom prst="rect">
            <a:avLst/>
          </a:prstGeom>
        </p:spPr>
        <p:txBody>
          <a:bodyPr/>
          <a:lstStyle/>
          <a:p>
            <a:pPr>
              <a:lnSpc>
                <a:spcPct val="150000"/>
              </a:lnSpc>
            </a:pPr>
            <a:r>
              <a:rPr lang="zh-CN" altLang="en-US" sz="3500" b="1" dirty="0">
                <a:solidFill>
                  <a:srgbClr val="FFFF00"/>
                </a:solidFill>
                <a:latin typeface="+mn-ea"/>
              </a:rPr>
              <a:t>原子</a:t>
            </a:r>
            <a:r>
              <a:rPr lang="zh-CN" altLang="en-US" sz="3500" b="1" dirty="0">
                <a:latin typeface="+mn-ea"/>
              </a:rPr>
              <a:t>是一种</a:t>
            </a:r>
            <a:r>
              <a:rPr lang="zh-CN" altLang="en-US" sz="3500" b="1" dirty="0">
                <a:solidFill>
                  <a:srgbClr val="FFFF00"/>
                </a:solidFill>
                <a:latin typeface="+mn-ea"/>
              </a:rPr>
              <a:t>最后的不可分的物质微粒</a:t>
            </a:r>
            <a:r>
              <a:rPr lang="zh-CN" altLang="en-US" sz="3500" b="1" dirty="0" smtClean="0">
                <a:latin typeface="+mn-ea"/>
              </a:rPr>
              <a:t>。</a:t>
            </a:r>
            <a:endParaRPr lang="en-US" altLang="zh-CN" sz="3500" b="1" dirty="0" smtClean="0">
              <a:latin typeface="+mn-ea"/>
            </a:endParaRPr>
          </a:p>
          <a:p>
            <a:pPr>
              <a:lnSpc>
                <a:spcPct val="150000"/>
              </a:lnSpc>
            </a:pPr>
            <a:r>
              <a:rPr lang="zh-CN" altLang="en-US" sz="3500" b="1" dirty="0" smtClean="0">
                <a:solidFill>
                  <a:srgbClr val="FFFF00"/>
                </a:solidFill>
                <a:latin typeface="+mn-ea"/>
              </a:rPr>
              <a:t>事物</a:t>
            </a:r>
            <a:r>
              <a:rPr lang="zh-CN" altLang="en-US" sz="3500" b="1" dirty="0">
                <a:solidFill>
                  <a:srgbClr val="FFFF00"/>
                </a:solidFill>
                <a:latin typeface="+mn-ea"/>
              </a:rPr>
              <a:t>的产生就是原子的结合。</a:t>
            </a:r>
            <a:r>
              <a:rPr lang="zh-CN" altLang="en-US" sz="3500" b="1" dirty="0">
                <a:latin typeface="+mn-ea"/>
              </a:rPr>
              <a:t>原子处在</a:t>
            </a:r>
            <a:r>
              <a:rPr lang="zh-CN" altLang="en-US" sz="3500" b="1" dirty="0">
                <a:solidFill>
                  <a:srgbClr val="FFFF00"/>
                </a:solidFill>
                <a:latin typeface="+mn-ea"/>
              </a:rPr>
              <a:t>永恒的运动</a:t>
            </a:r>
            <a:r>
              <a:rPr lang="zh-CN" altLang="en-US" sz="3500" b="1" dirty="0" smtClean="0">
                <a:latin typeface="+mn-ea"/>
              </a:rPr>
              <a:t>之中。</a:t>
            </a:r>
            <a:endParaRPr lang="en-US" altLang="zh-CN" sz="3500" b="1" dirty="0" smtClean="0">
              <a:latin typeface="+mn-ea"/>
            </a:endParaRPr>
          </a:p>
          <a:p>
            <a:pPr>
              <a:lnSpc>
                <a:spcPct val="150000"/>
              </a:lnSpc>
            </a:pPr>
            <a:r>
              <a:rPr lang="zh-CN" altLang="en-US" sz="3500" b="1" dirty="0" smtClean="0">
                <a:latin typeface="+mn-ea"/>
              </a:rPr>
              <a:t>宇宙</a:t>
            </a:r>
            <a:r>
              <a:rPr lang="zh-CN" altLang="en-US" sz="3500" b="1" dirty="0">
                <a:latin typeface="+mn-ea"/>
              </a:rPr>
              <a:t>中有</a:t>
            </a:r>
            <a:r>
              <a:rPr lang="zh-CN" altLang="en-US" sz="3500" b="1" dirty="0">
                <a:solidFill>
                  <a:srgbClr val="FFFF00"/>
                </a:solidFill>
                <a:latin typeface="+mn-ea"/>
              </a:rPr>
              <a:t>无数个世界</a:t>
            </a:r>
            <a:r>
              <a:rPr lang="zh-CN" altLang="en-US" sz="3500" b="1" dirty="0">
                <a:latin typeface="+mn-ea"/>
              </a:rPr>
              <a:t>在不断的生成与灭亡。</a:t>
            </a:r>
            <a:r>
              <a:rPr lang="zh-CN" altLang="en-US" sz="3500" b="1" dirty="0">
                <a:solidFill>
                  <a:srgbClr val="FFFF00"/>
                </a:solidFill>
                <a:latin typeface="+mn-ea"/>
              </a:rPr>
              <a:t>人所存在的世界</a:t>
            </a:r>
            <a:r>
              <a:rPr lang="zh-CN" altLang="en-US" sz="3500" b="1" dirty="0">
                <a:latin typeface="+mn-ea"/>
              </a:rPr>
              <a:t>，无非是其中正在变化的一个</a:t>
            </a:r>
            <a:r>
              <a:rPr lang="zh-CN" altLang="en-US" sz="3500" b="1" dirty="0" smtClean="0">
                <a:latin typeface="+mn-ea"/>
              </a:rPr>
              <a:t>。</a:t>
            </a:r>
            <a:endParaRPr lang="zh-CN" altLang="en-US" sz="3500" b="1" dirty="0">
              <a:latin typeface="+mn-ea"/>
            </a:endParaRPr>
          </a:p>
        </p:txBody>
      </p:sp>
      <p:sp>
        <p:nvSpPr>
          <p:cNvPr id="4" name="Rectangle 2"/>
          <p:cNvSpPr txBox="1">
            <a:spLocks noChangeArrowheads="1"/>
          </p:cNvSpPr>
          <p:nvPr/>
        </p:nvSpPr>
        <p:spPr bwMode="auto">
          <a:xfrm rot="5400000">
            <a:off x="-2362537" y="3046103"/>
            <a:ext cx="5805263" cy="865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2075" tIns="46037" rIns="92075" bIns="46037"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宋体" pitchFamily="2" charset="-122"/>
                <a:ea typeface="宋体" pitchFamily="2" charset="-122"/>
              </a:defRPr>
            </a:lvl2pPr>
            <a:lvl3pPr algn="l" rtl="0" eaLnBrk="0" fontAlgn="base" hangingPunct="0">
              <a:spcBef>
                <a:spcPct val="0"/>
              </a:spcBef>
              <a:spcAft>
                <a:spcPct val="0"/>
              </a:spcAft>
              <a:defRPr sz="4400">
                <a:solidFill>
                  <a:schemeClr val="tx2"/>
                </a:solidFill>
                <a:latin typeface="宋体" pitchFamily="2" charset="-122"/>
                <a:ea typeface="宋体" pitchFamily="2" charset="-122"/>
              </a:defRPr>
            </a:lvl3pPr>
            <a:lvl4pPr algn="l" rtl="0" eaLnBrk="0" fontAlgn="base" hangingPunct="0">
              <a:spcBef>
                <a:spcPct val="0"/>
              </a:spcBef>
              <a:spcAft>
                <a:spcPct val="0"/>
              </a:spcAft>
              <a:defRPr sz="4400">
                <a:solidFill>
                  <a:schemeClr val="tx2"/>
                </a:solidFill>
                <a:latin typeface="宋体" pitchFamily="2" charset="-122"/>
                <a:ea typeface="宋体" pitchFamily="2" charset="-122"/>
              </a:defRPr>
            </a:lvl4pPr>
            <a:lvl5pPr algn="l" rtl="0" eaLnBrk="0" fontAlgn="base" hangingPunct="0">
              <a:spcBef>
                <a:spcPct val="0"/>
              </a:spcBef>
              <a:spcAft>
                <a:spcPct val="0"/>
              </a:spcAft>
              <a:defRPr sz="4400">
                <a:solidFill>
                  <a:schemeClr val="tx2"/>
                </a:solidFill>
                <a:latin typeface="宋体" pitchFamily="2" charset="-122"/>
                <a:ea typeface="宋体" pitchFamily="2" charset="-122"/>
              </a:defRPr>
            </a:lvl5pPr>
            <a:lvl6pPr marL="457200" algn="l" rtl="0" eaLnBrk="0" fontAlgn="base" hangingPunct="0">
              <a:spcBef>
                <a:spcPct val="0"/>
              </a:spcBef>
              <a:spcAft>
                <a:spcPct val="0"/>
              </a:spcAft>
              <a:defRPr sz="4400">
                <a:solidFill>
                  <a:schemeClr val="tx2"/>
                </a:solidFill>
                <a:latin typeface="宋体" pitchFamily="2" charset="-122"/>
                <a:ea typeface="宋体" pitchFamily="2" charset="-122"/>
              </a:defRPr>
            </a:lvl6pPr>
            <a:lvl7pPr marL="914400" algn="l" rtl="0" eaLnBrk="0" fontAlgn="base" hangingPunct="0">
              <a:spcBef>
                <a:spcPct val="0"/>
              </a:spcBef>
              <a:spcAft>
                <a:spcPct val="0"/>
              </a:spcAft>
              <a:defRPr sz="4400">
                <a:solidFill>
                  <a:schemeClr val="tx2"/>
                </a:solidFill>
                <a:latin typeface="宋体" pitchFamily="2" charset="-122"/>
                <a:ea typeface="宋体" pitchFamily="2" charset="-122"/>
              </a:defRPr>
            </a:lvl7pPr>
            <a:lvl8pPr marL="1371600" algn="l" rtl="0" eaLnBrk="0" fontAlgn="base" hangingPunct="0">
              <a:spcBef>
                <a:spcPct val="0"/>
              </a:spcBef>
              <a:spcAft>
                <a:spcPct val="0"/>
              </a:spcAft>
              <a:defRPr sz="4400">
                <a:solidFill>
                  <a:schemeClr val="tx2"/>
                </a:solidFill>
                <a:latin typeface="宋体" pitchFamily="2" charset="-122"/>
                <a:ea typeface="宋体" pitchFamily="2" charset="-122"/>
              </a:defRPr>
            </a:lvl8pPr>
            <a:lvl9pPr marL="1828800" algn="l" rtl="0" eaLnBrk="0" fontAlgn="base" hangingPunct="0">
              <a:spcBef>
                <a:spcPct val="0"/>
              </a:spcBef>
              <a:spcAft>
                <a:spcPct val="0"/>
              </a:spcAft>
              <a:defRPr sz="4400">
                <a:solidFill>
                  <a:schemeClr val="tx2"/>
                </a:solidFill>
                <a:latin typeface="宋体" pitchFamily="2" charset="-122"/>
                <a:ea typeface="宋体" pitchFamily="2" charset="-122"/>
              </a:defRPr>
            </a:lvl9pPr>
          </a:lstStyle>
          <a:p>
            <a:r>
              <a:rPr lang="zh-CN" altLang="en-US" sz="5000" dirty="0" smtClean="0">
                <a:solidFill>
                  <a:srgbClr val="FFFFFF"/>
                </a:solidFill>
                <a:latin typeface="黑体" pitchFamily="2" charset="-122"/>
                <a:ea typeface="黑体" pitchFamily="2" charset="-122"/>
              </a:rPr>
              <a:t>原子</a:t>
            </a:r>
            <a:r>
              <a:rPr lang="zh-CN" altLang="en-US" sz="5000" dirty="0">
                <a:solidFill>
                  <a:srgbClr val="FFFFFF"/>
                </a:solidFill>
                <a:latin typeface="黑体" pitchFamily="2" charset="-122"/>
                <a:ea typeface="黑体" pitchFamily="2" charset="-122"/>
              </a:rPr>
              <a:t>论</a:t>
            </a:r>
            <a:endParaRPr lang="zh-CN" altLang="en-US" sz="5000" dirty="0" smtClean="0">
              <a:solidFill>
                <a:srgbClr val="FFFFFF"/>
              </a:solidFill>
              <a:latin typeface="黑体" pitchFamily="2" charset="-122"/>
              <a:ea typeface="黑体" pitchFamily="2" charset="-122"/>
            </a:endParaRPr>
          </a:p>
        </p:txBody>
      </p:sp>
    </p:spTree>
    <p:extLst>
      <p:ext uri="{BB962C8B-B14F-4D97-AF65-F5344CB8AC3E}">
        <p14:creationId xmlns:p14="http://schemas.microsoft.com/office/powerpoint/2010/main" xmlns="" val="129719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noFill/>
        </p:spPr>
        <p:txBody>
          <a:bodyPr/>
          <a:lstStyle/>
          <a:p>
            <a:pPr eaLnBrk="1" hangingPunct="1"/>
            <a:r>
              <a:rPr lang="zh-CN" altLang="en-US"/>
              <a:t>评价</a:t>
            </a:r>
          </a:p>
        </p:txBody>
      </p:sp>
      <p:sp>
        <p:nvSpPr>
          <p:cNvPr id="56322" name="Rectangle 3"/>
          <p:cNvSpPr>
            <a:spLocks noGrp="1" noChangeArrowheads="1"/>
          </p:cNvSpPr>
          <p:nvPr>
            <p:ph type="body" idx="4294967295"/>
          </p:nvPr>
        </p:nvSpPr>
        <p:spPr>
          <a:xfrm>
            <a:off x="549275" y="1700808"/>
            <a:ext cx="7985125" cy="4113212"/>
          </a:xfrm>
          <a:prstGeom prst="rect">
            <a:avLst/>
          </a:prstGeom>
          <a:noFill/>
        </p:spPr>
        <p:txBody>
          <a:bodyPr/>
          <a:lstStyle/>
          <a:p>
            <a:pPr eaLnBrk="1" hangingPunct="1"/>
            <a:r>
              <a:rPr lang="zh-CN" altLang="en-US" sz="2800" dirty="0"/>
              <a:t>试图在某些具体的有形物体中，试图在某些特殊的东西中，寻找具有无限多样性的自然现象的统一。朴素唯物主义肯定世界的物质本原性和统一性。</a:t>
            </a:r>
          </a:p>
          <a:p>
            <a:pPr eaLnBrk="1" hangingPunct="1"/>
            <a:r>
              <a:rPr lang="zh-CN" altLang="en-US" sz="2800" dirty="0"/>
              <a:t>由于认识水平的限制，它总是把某种或具体的物质形态看作是世界的物质本原和统一 的物质基础，</a:t>
            </a:r>
            <a:r>
              <a:rPr lang="zh-CN" altLang="en-US" sz="2800" dirty="0">
                <a:solidFill>
                  <a:srgbClr val="FFFF00"/>
                </a:solidFill>
              </a:rPr>
              <a:t>感性的，直观性质，还缺乏科学的论证</a:t>
            </a:r>
            <a:r>
              <a:rPr lang="zh-CN" altLang="en-US" sz="2800" dirty="0"/>
              <a:t>，而在说明社会历史现象时还是唯心主义的。</a:t>
            </a:r>
          </a:p>
        </p:txBody>
      </p:sp>
    </p:spTree>
    <p:extLst>
      <p:ext uri="{BB962C8B-B14F-4D97-AF65-F5344CB8AC3E}">
        <p14:creationId xmlns:p14="http://schemas.microsoft.com/office/powerpoint/2010/main" xmlns="" val="501382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96217" y="1340768"/>
            <a:ext cx="7848872" cy="3446124"/>
          </a:xfrm>
          <a:prstGeom prst="rect">
            <a:avLst/>
          </a:prstGeom>
          <a:solidFill>
            <a:schemeClr val="bg2"/>
          </a:solidFill>
        </p:spPr>
        <p:txBody>
          <a:bodyPr/>
          <a:lstStyle/>
          <a:p>
            <a:pPr>
              <a:lnSpc>
                <a:spcPct val="150000"/>
              </a:lnSpc>
            </a:pPr>
            <a:r>
              <a:rPr lang="zh-CN" altLang="en-US" sz="3100" b="1" dirty="0" smtClean="0">
                <a:latin typeface="黑体" pitchFamily="49" charset="-122"/>
                <a:ea typeface="黑体" pitchFamily="49" charset="-122"/>
              </a:rPr>
              <a:t>如果本原是某种物质，则一定在时空中。</a:t>
            </a:r>
            <a:endParaRPr lang="en-US" altLang="zh-CN" sz="3100" b="1" dirty="0" smtClean="0">
              <a:latin typeface="黑体" pitchFamily="49" charset="-122"/>
              <a:ea typeface="黑体" pitchFamily="49" charset="-122"/>
            </a:endParaRPr>
          </a:p>
          <a:p>
            <a:pPr>
              <a:lnSpc>
                <a:spcPct val="150000"/>
              </a:lnSpc>
            </a:pPr>
            <a:r>
              <a:rPr lang="zh-CN" altLang="en-US" sz="3100" b="1" dirty="0" smtClean="0">
                <a:latin typeface="黑体" pitchFamily="49" charset="-122"/>
                <a:ea typeface="黑体" pitchFamily="49" charset="-122"/>
              </a:rPr>
              <a:t>本原应该</a:t>
            </a:r>
            <a:r>
              <a:rPr lang="zh-CN" altLang="en-US" sz="3100" b="1" dirty="0" smtClean="0">
                <a:solidFill>
                  <a:srgbClr val="FFFF00"/>
                </a:solidFill>
                <a:latin typeface="黑体" pitchFamily="49" charset="-122"/>
                <a:ea typeface="黑体" pitchFamily="49" charset="-122"/>
              </a:rPr>
              <a:t>不受时空限制</a:t>
            </a:r>
            <a:r>
              <a:rPr lang="zh-CN" altLang="en-US" sz="3100" b="1" dirty="0" smtClean="0">
                <a:latin typeface="黑体" pitchFamily="49" charset="-122"/>
                <a:ea typeface="黑体" pitchFamily="49" charset="-122"/>
              </a:rPr>
              <a:t>。</a:t>
            </a:r>
            <a:endParaRPr lang="en-US" altLang="zh-CN" sz="3100" b="1" dirty="0" smtClean="0">
              <a:latin typeface="黑体" pitchFamily="49" charset="-122"/>
              <a:ea typeface="黑体" pitchFamily="49" charset="-122"/>
            </a:endParaRPr>
          </a:p>
          <a:p>
            <a:pPr lvl="1">
              <a:lnSpc>
                <a:spcPct val="150000"/>
              </a:lnSpc>
            </a:pPr>
            <a:r>
              <a:rPr lang="zh-CN" altLang="en-US" sz="3100" b="1" dirty="0" smtClean="0">
                <a:latin typeface="黑体" pitchFamily="49" charset="-122"/>
                <a:ea typeface="黑体" pitchFamily="49" charset="-122"/>
              </a:rPr>
              <a:t>如果它存在于空间中，则</a:t>
            </a:r>
            <a:r>
              <a:rPr lang="zh-CN" altLang="en-US" sz="3100" b="1" dirty="0" smtClean="0">
                <a:solidFill>
                  <a:srgbClr val="FFFF00"/>
                </a:solidFill>
                <a:latin typeface="黑体" pitchFamily="49" charset="-122"/>
                <a:ea typeface="黑体" pitchFamily="49" charset="-122"/>
              </a:rPr>
              <a:t>无限可分</a:t>
            </a:r>
            <a:r>
              <a:rPr lang="zh-CN" altLang="en-US" sz="3100" b="1" dirty="0" smtClean="0">
                <a:latin typeface="黑体" pitchFamily="49" charset="-122"/>
                <a:ea typeface="黑体" pitchFamily="49" charset="-122"/>
              </a:rPr>
              <a:t>；</a:t>
            </a:r>
            <a:endParaRPr lang="en-US" altLang="zh-CN" sz="3100" b="1" dirty="0" smtClean="0">
              <a:latin typeface="黑体" pitchFamily="49" charset="-122"/>
              <a:ea typeface="黑体" pitchFamily="49" charset="-122"/>
            </a:endParaRPr>
          </a:p>
          <a:p>
            <a:pPr lvl="1">
              <a:lnSpc>
                <a:spcPct val="150000"/>
              </a:lnSpc>
            </a:pPr>
            <a:r>
              <a:rPr lang="zh-CN" altLang="en-US" sz="3100" b="1" dirty="0" smtClean="0">
                <a:latin typeface="黑体" pitchFamily="49" charset="-122"/>
                <a:ea typeface="黑体" pitchFamily="49" charset="-122"/>
              </a:rPr>
              <a:t>如果它存在于时间中，则</a:t>
            </a:r>
            <a:r>
              <a:rPr lang="zh-CN" altLang="en-US" sz="3100" b="1" dirty="0" smtClean="0">
                <a:solidFill>
                  <a:srgbClr val="FFFF00"/>
                </a:solidFill>
                <a:latin typeface="黑体" pitchFamily="49" charset="-122"/>
                <a:ea typeface="黑体" pitchFamily="49" charset="-122"/>
              </a:rPr>
              <a:t>无限倒推</a:t>
            </a:r>
            <a:r>
              <a:rPr lang="zh-CN" altLang="en-US" sz="3100" b="1" dirty="0" smtClean="0">
                <a:latin typeface="黑体" pitchFamily="49" charset="-122"/>
                <a:ea typeface="黑体" pitchFamily="49" charset="-122"/>
              </a:rPr>
              <a:t>。</a:t>
            </a:r>
            <a:endParaRPr lang="en-US" altLang="zh-CN" sz="3100" b="1" dirty="0" smtClean="0">
              <a:latin typeface="黑体" pitchFamily="49" charset="-122"/>
              <a:ea typeface="黑体" pitchFamily="49" charset="-122"/>
            </a:endParaRPr>
          </a:p>
        </p:txBody>
      </p:sp>
      <p:sp>
        <p:nvSpPr>
          <p:cNvPr id="5" name="Rectangle 2"/>
          <p:cNvSpPr txBox="1">
            <a:spLocks noChangeArrowheads="1"/>
          </p:cNvSpPr>
          <p:nvPr/>
        </p:nvSpPr>
        <p:spPr bwMode="auto">
          <a:xfrm rot="5400000">
            <a:off x="-2362537" y="3046103"/>
            <a:ext cx="5805263" cy="865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2075" tIns="46037" rIns="92075" bIns="46037"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宋体" pitchFamily="2" charset="-122"/>
                <a:ea typeface="宋体" pitchFamily="2" charset="-122"/>
              </a:defRPr>
            </a:lvl2pPr>
            <a:lvl3pPr algn="l" rtl="0" eaLnBrk="0" fontAlgn="base" hangingPunct="0">
              <a:spcBef>
                <a:spcPct val="0"/>
              </a:spcBef>
              <a:spcAft>
                <a:spcPct val="0"/>
              </a:spcAft>
              <a:defRPr sz="4400">
                <a:solidFill>
                  <a:schemeClr val="tx2"/>
                </a:solidFill>
                <a:latin typeface="宋体" pitchFamily="2" charset="-122"/>
                <a:ea typeface="宋体" pitchFamily="2" charset="-122"/>
              </a:defRPr>
            </a:lvl3pPr>
            <a:lvl4pPr algn="l" rtl="0" eaLnBrk="0" fontAlgn="base" hangingPunct="0">
              <a:spcBef>
                <a:spcPct val="0"/>
              </a:spcBef>
              <a:spcAft>
                <a:spcPct val="0"/>
              </a:spcAft>
              <a:defRPr sz="4400">
                <a:solidFill>
                  <a:schemeClr val="tx2"/>
                </a:solidFill>
                <a:latin typeface="宋体" pitchFamily="2" charset="-122"/>
                <a:ea typeface="宋体" pitchFamily="2" charset="-122"/>
              </a:defRPr>
            </a:lvl4pPr>
            <a:lvl5pPr algn="l" rtl="0" eaLnBrk="0" fontAlgn="base" hangingPunct="0">
              <a:spcBef>
                <a:spcPct val="0"/>
              </a:spcBef>
              <a:spcAft>
                <a:spcPct val="0"/>
              </a:spcAft>
              <a:defRPr sz="4400">
                <a:solidFill>
                  <a:schemeClr val="tx2"/>
                </a:solidFill>
                <a:latin typeface="宋体" pitchFamily="2" charset="-122"/>
                <a:ea typeface="宋体" pitchFamily="2" charset="-122"/>
              </a:defRPr>
            </a:lvl5pPr>
            <a:lvl6pPr marL="457200" algn="l" rtl="0" eaLnBrk="0" fontAlgn="base" hangingPunct="0">
              <a:spcBef>
                <a:spcPct val="0"/>
              </a:spcBef>
              <a:spcAft>
                <a:spcPct val="0"/>
              </a:spcAft>
              <a:defRPr sz="4400">
                <a:solidFill>
                  <a:schemeClr val="tx2"/>
                </a:solidFill>
                <a:latin typeface="宋体" pitchFamily="2" charset="-122"/>
                <a:ea typeface="宋体" pitchFamily="2" charset="-122"/>
              </a:defRPr>
            </a:lvl6pPr>
            <a:lvl7pPr marL="914400" algn="l" rtl="0" eaLnBrk="0" fontAlgn="base" hangingPunct="0">
              <a:spcBef>
                <a:spcPct val="0"/>
              </a:spcBef>
              <a:spcAft>
                <a:spcPct val="0"/>
              </a:spcAft>
              <a:defRPr sz="4400">
                <a:solidFill>
                  <a:schemeClr val="tx2"/>
                </a:solidFill>
                <a:latin typeface="宋体" pitchFamily="2" charset="-122"/>
                <a:ea typeface="宋体" pitchFamily="2" charset="-122"/>
              </a:defRPr>
            </a:lvl7pPr>
            <a:lvl8pPr marL="1371600" algn="l" rtl="0" eaLnBrk="0" fontAlgn="base" hangingPunct="0">
              <a:spcBef>
                <a:spcPct val="0"/>
              </a:spcBef>
              <a:spcAft>
                <a:spcPct val="0"/>
              </a:spcAft>
              <a:defRPr sz="4400">
                <a:solidFill>
                  <a:schemeClr val="tx2"/>
                </a:solidFill>
                <a:latin typeface="宋体" pitchFamily="2" charset="-122"/>
                <a:ea typeface="宋体" pitchFamily="2" charset="-122"/>
              </a:defRPr>
            </a:lvl8pPr>
            <a:lvl9pPr marL="1828800" algn="l" rtl="0" eaLnBrk="0" fontAlgn="base" hangingPunct="0">
              <a:spcBef>
                <a:spcPct val="0"/>
              </a:spcBef>
              <a:spcAft>
                <a:spcPct val="0"/>
              </a:spcAft>
              <a:defRPr sz="4400">
                <a:solidFill>
                  <a:schemeClr val="tx2"/>
                </a:solidFill>
                <a:latin typeface="宋体" pitchFamily="2" charset="-122"/>
                <a:ea typeface="宋体" pitchFamily="2" charset="-122"/>
              </a:defRPr>
            </a:lvl9pPr>
          </a:lstStyle>
          <a:p>
            <a:r>
              <a:rPr lang="zh-CN" altLang="en-US" sz="4500" dirty="0" smtClean="0">
                <a:solidFill>
                  <a:srgbClr val="FFFFFF"/>
                </a:solidFill>
                <a:latin typeface="黑体" pitchFamily="2" charset="-122"/>
                <a:ea typeface="黑体" pitchFamily="2" charset="-122"/>
              </a:rPr>
              <a:t>怎样把握“本原”</a:t>
            </a:r>
          </a:p>
        </p:txBody>
      </p:sp>
    </p:spTree>
    <p:extLst>
      <p:ext uri="{BB962C8B-B14F-4D97-AF65-F5344CB8AC3E}">
        <p14:creationId xmlns:p14="http://schemas.microsoft.com/office/powerpoint/2010/main" xmlns="" val="71925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body" idx="4294967295"/>
          </p:nvPr>
        </p:nvSpPr>
        <p:spPr>
          <a:xfrm>
            <a:off x="323850" y="260350"/>
            <a:ext cx="6048375" cy="719138"/>
          </a:xfrm>
        </p:spPr>
        <p:txBody>
          <a:bodyPr/>
          <a:lstStyle/>
          <a:p>
            <a:pPr eaLnBrk="1" hangingPunct="1">
              <a:buFontTx/>
              <a:buNone/>
            </a:pPr>
            <a:r>
              <a:rPr lang="en-US" altLang="zh-CN" b="0"/>
              <a:t>2</a:t>
            </a:r>
            <a:r>
              <a:rPr lang="zh-CN" altLang="en-US" b="0"/>
              <a:t>、近代形而上学的唯物主义</a:t>
            </a:r>
            <a:r>
              <a:rPr lang="en-US" altLang="zh-CN" sz="2800"/>
              <a:t>  </a:t>
            </a:r>
          </a:p>
        </p:txBody>
      </p:sp>
      <p:pic>
        <p:nvPicPr>
          <p:cNvPr id="445443" name="Picture 3" descr="霍布斯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0400" y="1905000"/>
            <a:ext cx="2133600" cy="2362200"/>
          </a:xfrm>
          <a:prstGeom prst="rect">
            <a:avLst/>
          </a:prstGeom>
          <a:noFill/>
          <a:ln w="9525">
            <a:solidFill>
              <a:srgbClr val="FFFF00"/>
            </a:solidFill>
            <a:miter lim="800000"/>
            <a:headEnd/>
            <a:tailEnd/>
          </a:ln>
          <a:extLst>
            <a:ext uri="{909E8E84-426E-40DD-AFC4-6F175D3DCCD1}">
              <a14:hiddenFill xmlns:a14="http://schemas.microsoft.com/office/drawing/2010/main" xmlns="">
                <a:solidFill>
                  <a:srgbClr val="FFFFFF"/>
                </a:solidFill>
              </a14:hiddenFill>
            </a:ext>
          </a:extLst>
        </p:spPr>
      </p:pic>
      <p:pic>
        <p:nvPicPr>
          <p:cNvPr id="445444" name="Picture 4" descr="洛克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0" y="1905000"/>
            <a:ext cx="2057400" cy="2362200"/>
          </a:xfrm>
          <a:prstGeom prst="rect">
            <a:avLst/>
          </a:prstGeom>
          <a:noFill/>
          <a:ln w="9525">
            <a:solidFill>
              <a:srgbClr val="FFFF00"/>
            </a:solidFill>
            <a:miter lim="800000"/>
            <a:headEnd/>
            <a:tailEnd/>
          </a:ln>
          <a:extLst>
            <a:ext uri="{909E8E84-426E-40DD-AFC4-6F175D3DCCD1}">
              <a14:hiddenFill xmlns:a14="http://schemas.microsoft.com/office/drawing/2010/main" xmlns="">
                <a:solidFill>
                  <a:srgbClr val="FFFFFF"/>
                </a:solidFill>
              </a14:hiddenFill>
            </a:ext>
          </a:extLst>
        </p:spPr>
      </p:pic>
      <p:pic>
        <p:nvPicPr>
          <p:cNvPr id="445445" name="Picture 5" descr="霍尔巴赫副本"/>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48200" y="4114800"/>
            <a:ext cx="2057400" cy="2667000"/>
          </a:xfrm>
          <a:prstGeom prst="rect">
            <a:avLst/>
          </a:prstGeom>
          <a:noFill/>
          <a:ln w="9525">
            <a:solidFill>
              <a:srgbClr val="FFFF00"/>
            </a:solidFill>
            <a:miter lim="800000"/>
            <a:headEnd/>
            <a:tailEnd/>
          </a:ln>
          <a:extLst>
            <a:ext uri="{909E8E84-426E-40DD-AFC4-6F175D3DCCD1}">
              <a14:hiddenFill xmlns:a14="http://schemas.microsoft.com/office/drawing/2010/main" xmlns="">
                <a:solidFill>
                  <a:srgbClr val="FFFFFF"/>
                </a:solidFill>
              </a14:hiddenFill>
            </a:ext>
          </a:extLst>
        </p:spPr>
      </p:pic>
      <p:sp>
        <p:nvSpPr>
          <p:cNvPr id="445446" name="Text Box 6"/>
          <p:cNvSpPr txBox="1">
            <a:spLocks noChangeArrowheads="1"/>
          </p:cNvSpPr>
          <p:nvPr/>
        </p:nvSpPr>
        <p:spPr bwMode="auto">
          <a:xfrm>
            <a:off x="4648200" y="6375400"/>
            <a:ext cx="1219200" cy="406400"/>
          </a:xfrm>
          <a:prstGeom prst="rect">
            <a:avLst/>
          </a:prstGeom>
          <a:solidFill>
            <a:schemeClr val="bg1"/>
          </a:solidFill>
          <a:ln w="9525">
            <a:solidFill>
              <a:srgbClr val="FFFF00"/>
            </a:solidFill>
            <a:miter lim="800000"/>
            <a:headEnd/>
            <a:tailEnd/>
          </a:ln>
        </p:spPr>
        <p:txBody>
          <a:bodyPr>
            <a:spAutoFit/>
          </a:bodyPr>
          <a:lstStyle>
            <a:lvl1pPr>
              <a:spcBef>
                <a:spcPct val="20000"/>
              </a:spcBef>
              <a:buBlip>
                <a:blip r:embed="rId5"/>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6"/>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000">
                <a:solidFill>
                  <a:schemeClr val="tx1"/>
                </a:solidFill>
                <a:ea typeface="方正水柱简体" charset="0"/>
              </a:rPr>
              <a:t>霍尔巴赫</a:t>
            </a:r>
          </a:p>
        </p:txBody>
      </p:sp>
      <p:sp>
        <p:nvSpPr>
          <p:cNvPr id="445447" name="Text Box 7"/>
          <p:cNvSpPr txBox="1">
            <a:spLocks noChangeArrowheads="1"/>
          </p:cNvSpPr>
          <p:nvPr/>
        </p:nvSpPr>
        <p:spPr bwMode="auto">
          <a:xfrm>
            <a:off x="6629400" y="3657600"/>
            <a:ext cx="762000" cy="406400"/>
          </a:xfrm>
          <a:prstGeom prst="rect">
            <a:avLst/>
          </a:prstGeom>
          <a:solidFill>
            <a:schemeClr val="bg1"/>
          </a:solidFill>
          <a:ln w="9525">
            <a:solidFill>
              <a:srgbClr val="FFFF00"/>
            </a:solidFill>
            <a:miter lim="800000"/>
            <a:headEnd/>
            <a:tailEnd/>
          </a:ln>
        </p:spPr>
        <p:txBody>
          <a:bodyPr>
            <a:spAutoFit/>
          </a:bodyPr>
          <a:lstStyle>
            <a:lvl1pPr>
              <a:spcBef>
                <a:spcPct val="20000"/>
              </a:spcBef>
              <a:buBlip>
                <a:blip r:embed="rId5"/>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6"/>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000">
                <a:solidFill>
                  <a:schemeClr val="tx1"/>
                </a:solidFill>
                <a:ea typeface="方正水柱简体" charset="0"/>
              </a:rPr>
              <a:t>洛克</a:t>
            </a:r>
          </a:p>
        </p:txBody>
      </p:sp>
      <p:sp>
        <p:nvSpPr>
          <p:cNvPr id="445448" name="Text Box 8"/>
          <p:cNvSpPr txBox="1">
            <a:spLocks noChangeArrowheads="1"/>
          </p:cNvSpPr>
          <p:nvPr/>
        </p:nvSpPr>
        <p:spPr bwMode="auto">
          <a:xfrm>
            <a:off x="4343400" y="3657600"/>
            <a:ext cx="990600" cy="406400"/>
          </a:xfrm>
          <a:prstGeom prst="rect">
            <a:avLst/>
          </a:prstGeom>
          <a:solidFill>
            <a:schemeClr val="bg1"/>
          </a:solidFill>
          <a:ln w="9525">
            <a:solidFill>
              <a:srgbClr val="FFFF00"/>
            </a:solidFill>
            <a:miter lim="800000"/>
            <a:headEnd/>
            <a:tailEnd/>
          </a:ln>
        </p:spPr>
        <p:txBody>
          <a:bodyPr>
            <a:spAutoFit/>
          </a:bodyPr>
          <a:lstStyle>
            <a:lvl1pPr>
              <a:spcBef>
                <a:spcPct val="20000"/>
              </a:spcBef>
              <a:buBlip>
                <a:blip r:embed="rId5"/>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6"/>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000">
                <a:solidFill>
                  <a:schemeClr val="tx1"/>
                </a:solidFill>
                <a:ea typeface="方正水柱简体" charset="0"/>
              </a:rPr>
              <a:t>霍布斯</a:t>
            </a:r>
          </a:p>
        </p:txBody>
      </p:sp>
      <p:pic>
        <p:nvPicPr>
          <p:cNvPr id="445449" name="Picture 9" descr="培根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1219200" y="1905000"/>
            <a:ext cx="1981200" cy="2286000"/>
          </a:xfrm>
          <a:prstGeom prst="rect">
            <a:avLst/>
          </a:prstGeom>
          <a:noFill/>
          <a:ln w="9525">
            <a:solidFill>
              <a:srgbClr val="FFFF00"/>
            </a:solidFill>
            <a:miter lim="800000"/>
            <a:headEnd/>
            <a:tailEnd/>
          </a:ln>
          <a:extLst>
            <a:ext uri="{909E8E84-426E-40DD-AFC4-6F175D3DCCD1}">
              <a14:hiddenFill xmlns:a14="http://schemas.microsoft.com/office/drawing/2010/main" xmlns="">
                <a:solidFill>
                  <a:srgbClr val="FFFFFF"/>
                </a:solidFill>
              </a14:hiddenFill>
            </a:ext>
          </a:extLst>
        </p:spPr>
      </p:pic>
      <p:sp>
        <p:nvSpPr>
          <p:cNvPr id="445450" name="Text Box 10"/>
          <p:cNvSpPr txBox="1">
            <a:spLocks noChangeArrowheads="1"/>
          </p:cNvSpPr>
          <p:nvPr/>
        </p:nvSpPr>
        <p:spPr bwMode="auto">
          <a:xfrm>
            <a:off x="2419350" y="3657600"/>
            <a:ext cx="762000" cy="406400"/>
          </a:xfrm>
          <a:prstGeom prst="rect">
            <a:avLst/>
          </a:prstGeom>
          <a:solidFill>
            <a:schemeClr val="bg1"/>
          </a:solidFill>
          <a:ln w="9525">
            <a:solidFill>
              <a:srgbClr val="FFFF00"/>
            </a:solidFill>
            <a:miter lim="800000"/>
            <a:headEnd/>
            <a:tailEnd/>
          </a:ln>
        </p:spPr>
        <p:txBody>
          <a:bodyPr>
            <a:spAutoFit/>
          </a:bodyPr>
          <a:lstStyle>
            <a:lvl1pPr>
              <a:spcBef>
                <a:spcPct val="20000"/>
              </a:spcBef>
              <a:buBlip>
                <a:blip r:embed="rId5"/>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6"/>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000">
                <a:solidFill>
                  <a:schemeClr val="tx1"/>
                </a:solidFill>
                <a:ea typeface="方正水柱简体" charset="0"/>
              </a:rPr>
              <a:t>培根</a:t>
            </a:r>
          </a:p>
        </p:txBody>
      </p:sp>
      <p:pic>
        <p:nvPicPr>
          <p:cNvPr id="445451" name="Picture 11" descr="爱尔维修1"/>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438400" y="4114800"/>
            <a:ext cx="2206625" cy="2667000"/>
          </a:xfrm>
          <a:prstGeom prst="rect">
            <a:avLst/>
          </a:prstGeom>
          <a:noFill/>
          <a:ln w="9525">
            <a:solidFill>
              <a:srgbClr val="FFFF00"/>
            </a:solidFill>
            <a:miter lim="800000"/>
            <a:headEnd/>
            <a:tailEnd/>
          </a:ln>
          <a:extLst>
            <a:ext uri="{909E8E84-426E-40DD-AFC4-6F175D3DCCD1}">
              <a14:hiddenFill xmlns:a14="http://schemas.microsoft.com/office/drawing/2010/main" xmlns="">
                <a:solidFill>
                  <a:srgbClr val="FFFFFF"/>
                </a:solidFill>
              </a14:hiddenFill>
            </a:ext>
          </a:extLst>
        </p:spPr>
      </p:pic>
      <p:sp>
        <p:nvSpPr>
          <p:cNvPr id="445452" name="Text Box 12"/>
          <p:cNvSpPr txBox="1">
            <a:spLocks noChangeArrowheads="1"/>
          </p:cNvSpPr>
          <p:nvPr/>
        </p:nvSpPr>
        <p:spPr bwMode="auto">
          <a:xfrm>
            <a:off x="2438400" y="6343650"/>
            <a:ext cx="1219200" cy="406400"/>
          </a:xfrm>
          <a:prstGeom prst="rect">
            <a:avLst/>
          </a:prstGeom>
          <a:solidFill>
            <a:schemeClr val="bg1"/>
          </a:solidFill>
          <a:ln w="9525">
            <a:solidFill>
              <a:srgbClr val="FFFF00"/>
            </a:solidFill>
            <a:miter lim="800000"/>
            <a:headEnd/>
            <a:tailEnd/>
          </a:ln>
        </p:spPr>
        <p:txBody>
          <a:bodyPr>
            <a:spAutoFit/>
          </a:bodyPr>
          <a:lstStyle>
            <a:lvl1pPr>
              <a:spcBef>
                <a:spcPct val="20000"/>
              </a:spcBef>
              <a:buBlip>
                <a:blip r:embed="rId5"/>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6"/>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000">
                <a:solidFill>
                  <a:schemeClr val="tx1"/>
                </a:solidFill>
                <a:ea typeface="方正水柱简体" charset="0"/>
              </a:rPr>
              <a:t>爱尔维修</a:t>
            </a:r>
          </a:p>
        </p:txBody>
      </p:sp>
      <p:pic>
        <p:nvPicPr>
          <p:cNvPr id="445453" name="Picture 13" descr="拉美特里 副本"/>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6705600" y="4114800"/>
            <a:ext cx="2171700" cy="2667000"/>
          </a:xfrm>
          <a:prstGeom prst="rect">
            <a:avLst/>
          </a:prstGeom>
          <a:noFill/>
          <a:ln w="9525">
            <a:solidFill>
              <a:srgbClr val="FFFF00"/>
            </a:solidFill>
            <a:miter lim="800000"/>
            <a:headEnd/>
            <a:tailEnd/>
          </a:ln>
          <a:extLst>
            <a:ext uri="{909E8E84-426E-40DD-AFC4-6F175D3DCCD1}">
              <a14:hiddenFill xmlns:a14="http://schemas.microsoft.com/office/drawing/2010/main" xmlns="">
                <a:solidFill>
                  <a:srgbClr val="FFFFFF"/>
                </a:solidFill>
              </a14:hiddenFill>
            </a:ext>
          </a:extLst>
        </p:spPr>
      </p:pic>
      <p:sp>
        <p:nvSpPr>
          <p:cNvPr id="445454" name="Text Box 14"/>
          <p:cNvSpPr txBox="1">
            <a:spLocks noChangeArrowheads="1"/>
          </p:cNvSpPr>
          <p:nvPr/>
        </p:nvSpPr>
        <p:spPr bwMode="auto">
          <a:xfrm>
            <a:off x="6705600" y="6375400"/>
            <a:ext cx="1219200" cy="406400"/>
          </a:xfrm>
          <a:prstGeom prst="rect">
            <a:avLst/>
          </a:prstGeom>
          <a:solidFill>
            <a:schemeClr val="bg1"/>
          </a:solidFill>
          <a:ln w="9525">
            <a:solidFill>
              <a:srgbClr val="FFFF00"/>
            </a:solidFill>
            <a:miter lim="800000"/>
            <a:headEnd/>
            <a:tailEnd/>
          </a:ln>
        </p:spPr>
        <p:txBody>
          <a:bodyPr>
            <a:spAutoFit/>
          </a:bodyPr>
          <a:lstStyle>
            <a:lvl1pPr>
              <a:spcBef>
                <a:spcPct val="20000"/>
              </a:spcBef>
              <a:buBlip>
                <a:blip r:embed="rId5"/>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6"/>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000">
                <a:solidFill>
                  <a:schemeClr val="tx1"/>
                </a:solidFill>
                <a:ea typeface="方正水柱简体" charset="0"/>
              </a:rPr>
              <a:t>拉美特里</a:t>
            </a:r>
          </a:p>
        </p:txBody>
      </p:sp>
      <p:pic>
        <p:nvPicPr>
          <p:cNvPr id="445455" name="Picture 15" descr="狄德罗1"/>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323850" y="4191000"/>
            <a:ext cx="2133600" cy="2667000"/>
          </a:xfrm>
          <a:prstGeom prst="rect">
            <a:avLst/>
          </a:prstGeom>
          <a:noFill/>
          <a:ln w="9525">
            <a:solidFill>
              <a:srgbClr val="FFFF00"/>
            </a:solidFill>
            <a:miter lim="800000"/>
            <a:headEnd/>
            <a:tailEnd/>
          </a:ln>
          <a:extLst>
            <a:ext uri="{909E8E84-426E-40DD-AFC4-6F175D3DCCD1}">
              <a14:hiddenFill xmlns:a14="http://schemas.microsoft.com/office/drawing/2010/main" xmlns="">
                <a:solidFill>
                  <a:srgbClr val="FFFFFF"/>
                </a:solidFill>
              </a14:hiddenFill>
            </a:ext>
          </a:extLst>
        </p:spPr>
      </p:pic>
      <p:sp>
        <p:nvSpPr>
          <p:cNvPr id="445456" name="Text Box 16"/>
          <p:cNvSpPr txBox="1">
            <a:spLocks noChangeArrowheads="1"/>
          </p:cNvSpPr>
          <p:nvPr/>
        </p:nvSpPr>
        <p:spPr bwMode="auto">
          <a:xfrm>
            <a:off x="304800" y="6375400"/>
            <a:ext cx="990600" cy="406400"/>
          </a:xfrm>
          <a:prstGeom prst="rect">
            <a:avLst/>
          </a:prstGeom>
          <a:solidFill>
            <a:schemeClr val="bg1"/>
          </a:solidFill>
          <a:ln w="9525">
            <a:solidFill>
              <a:srgbClr val="FFFF00"/>
            </a:solidFill>
            <a:miter lim="800000"/>
            <a:headEnd/>
            <a:tailEnd/>
          </a:ln>
        </p:spPr>
        <p:txBody>
          <a:bodyPr>
            <a:spAutoFit/>
          </a:bodyPr>
          <a:lstStyle>
            <a:lvl1pPr>
              <a:spcBef>
                <a:spcPct val="20000"/>
              </a:spcBef>
              <a:buBlip>
                <a:blip r:embed="rId5"/>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6"/>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000">
                <a:solidFill>
                  <a:schemeClr val="tx1"/>
                </a:solidFill>
                <a:ea typeface="方正水柱简体" charset="0"/>
              </a:rPr>
              <a:t>狄德罗</a:t>
            </a:r>
          </a:p>
        </p:txBody>
      </p:sp>
    </p:spTree>
    <p:extLst>
      <p:ext uri="{BB962C8B-B14F-4D97-AF65-F5344CB8AC3E}">
        <p14:creationId xmlns:p14="http://schemas.microsoft.com/office/powerpoint/2010/main" xmlns="" val="8832332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nodeType="afterEffect">
                                  <p:stCondLst>
                                    <p:cond delay="0"/>
                                  </p:stCondLst>
                                  <p:childTnLst>
                                    <p:set>
                                      <p:cBhvr>
                                        <p:cTn id="6" dur="1" fill="hold">
                                          <p:stCondLst>
                                            <p:cond delay="0"/>
                                          </p:stCondLst>
                                        </p:cTn>
                                        <p:tgtEl>
                                          <p:spTgt spid="445449"/>
                                        </p:tgtEl>
                                        <p:attrNameLst>
                                          <p:attrName>style.visibility</p:attrName>
                                        </p:attrNameLst>
                                      </p:cBhvr>
                                      <p:to>
                                        <p:strVal val="visible"/>
                                      </p:to>
                                    </p:set>
                                    <p:anim calcmode="lin" valueType="num">
                                      <p:cBhvr>
                                        <p:cTn id="7" dur="500" fill="hold"/>
                                        <p:tgtEl>
                                          <p:spTgt spid="445449"/>
                                        </p:tgtEl>
                                        <p:attrNameLst>
                                          <p:attrName>ppt_w</p:attrName>
                                        </p:attrNameLst>
                                      </p:cBhvr>
                                      <p:tavLst>
                                        <p:tav tm="0">
                                          <p:val>
                                            <p:strVal val="4/3*#ppt_w"/>
                                          </p:val>
                                        </p:tav>
                                        <p:tav tm="100000">
                                          <p:val>
                                            <p:strVal val="#ppt_w"/>
                                          </p:val>
                                        </p:tav>
                                      </p:tavLst>
                                    </p:anim>
                                    <p:anim calcmode="lin" valueType="num">
                                      <p:cBhvr>
                                        <p:cTn id="8" dur="500" fill="hold"/>
                                        <p:tgtEl>
                                          <p:spTgt spid="445449"/>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45450"/>
                                        </p:tgtEl>
                                        <p:attrNameLst>
                                          <p:attrName>style.visibility</p:attrName>
                                        </p:attrNameLst>
                                      </p:cBhvr>
                                      <p:to>
                                        <p:strVal val="visible"/>
                                      </p:to>
                                    </p:set>
                                    <p:animEffect transition="in" filter="dissolve">
                                      <p:cBhvr>
                                        <p:cTn id="12" dur="500"/>
                                        <p:tgtEl>
                                          <p:spTgt spid="445450"/>
                                        </p:tgtEl>
                                      </p:cBhvr>
                                    </p:animEffect>
                                  </p:childTnLst>
                                </p:cTn>
                              </p:par>
                            </p:childTnLst>
                          </p:cTn>
                        </p:par>
                        <p:par>
                          <p:cTn id="13" fill="hold" nodeType="afterGroup">
                            <p:stCondLst>
                              <p:cond delay="1000"/>
                            </p:stCondLst>
                            <p:childTnLst>
                              <p:par>
                                <p:cTn id="14" presetID="23" presetClass="entr" presetSubtype="288" fill="hold" nodeType="afterEffect">
                                  <p:stCondLst>
                                    <p:cond delay="0"/>
                                  </p:stCondLst>
                                  <p:childTnLst>
                                    <p:set>
                                      <p:cBhvr>
                                        <p:cTn id="15" dur="1" fill="hold">
                                          <p:stCondLst>
                                            <p:cond delay="0"/>
                                          </p:stCondLst>
                                        </p:cTn>
                                        <p:tgtEl>
                                          <p:spTgt spid="445443"/>
                                        </p:tgtEl>
                                        <p:attrNameLst>
                                          <p:attrName>style.visibility</p:attrName>
                                        </p:attrNameLst>
                                      </p:cBhvr>
                                      <p:to>
                                        <p:strVal val="visible"/>
                                      </p:to>
                                    </p:set>
                                    <p:anim calcmode="lin" valueType="num">
                                      <p:cBhvr>
                                        <p:cTn id="16" dur="500" fill="hold"/>
                                        <p:tgtEl>
                                          <p:spTgt spid="445443"/>
                                        </p:tgtEl>
                                        <p:attrNameLst>
                                          <p:attrName>ppt_w</p:attrName>
                                        </p:attrNameLst>
                                      </p:cBhvr>
                                      <p:tavLst>
                                        <p:tav tm="0">
                                          <p:val>
                                            <p:strVal val="4/3*#ppt_w"/>
                                          </p:val>
                                        </p:tav>
                                        <p:tav tm="100000">
                                          <p:val>
                                            <p:strVal val="#ppt_w"/>
                                          </p:val>
                                        </p:tav>
                                      </p:tavLst>
                                    </p:anim>
                                    <p:anim calcmode="lin" valueType="num">
                                      <p:cBhvr>
                                        <p:cTn id="17" dur="500" fill="hold"/>
                                        <p:tgtEl>
                                          <p:spTgt spid="445443"/>
                                        </p:tgtEl>
                                        <p:attrNameLst>
                                          <p:attrName>ppt_h</p:attrName>
                                        </p:attrNameLst>
                                      </p:cBhvr>
                                      <p:tavLst>
                                        <p:tav tm="0">
                                          <p:val>
                                            <p:strVal val="4/3*#ppt_h"/>
                                          </p:val>
                                        </p:tav>
                                        <p:tav tm="100000">
                                          <p:val>
                                            <p:strVal val="#ppt_h"/>
                                          </p:val>
                                        </p:tav>
                                      </p:tavLst>
                                    </p:anim>
                                  </p:childTnLst>
                                </p:cTn>
                              </p:par>
                            </p:childTnLst>
                          </p:cTn>
                        </p:par>
                        <p:par>
                          <p:cTn id="18" fill="hold" nodeType="afterGroup">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5448"/>
                                        </p:tgtEl>
                                        <p:attrNameLst>
                                          <p:attrName>style.visibility</p:attrName>
                                        </p:attrNameLst>
                                      </p:cBhvr>
                                      <p:to>
                                        <p:strVal val="visible"/>
                                      </p:to>
                                    </p:set>
                                    <p:animEffect transition="in" filter="dissolve">
                                      <p:cBhvr>
                                        <p:cTn id="21" dur="500"/>
                                        <p:tgtEl>
                                          <p:spTgt spid="445448"/>
                                        </p:tgtEl>
                                      </p:cBhvr>
                                    </p:animEffect>
                                  </p:childTnLst>
                                </p:cTn>
                              </p:par>
                            </p:childTnLst>
                          </p:cTn>
                        </p:par>
                        <p:par>
                          <p:cTn id="22" fill="hold" nodeType="afterGroup">
                            <p:stCondLst>
                              <p:cond delay="2000"/>
                            </p:stCondLst>
                            <p:childTnLst>
                              <p:par>
                                <p:cTn id="23" presetID="23" presetClass="entr" presetSubtype="288" fill="hold" nodeType="afterEffect">
                                  <p:stCondLst>
                                    <p:cond delay="0"/>
                                  </p:stCondLst>
                                  <p:childTnLst>
                                    <p:set>
                                      <p:cBhvr>
                                        <p:cTn id="24" dur="1" fill="hold">
                                          <p:stCondLst>
                                            <p:cond delay="0"/>
                                          </p:stCondLst>
                                        </p:cTn>
                                        <p:tgtEl>
                                          <p:spTgt spid="445444"/>
                                        </p:tgtEl>
                                        <p:attrNameLst>
                                          <p:attrName>style.visibility</p:attrName>
                                        </p:attrNameLst>
                                      </p:cBhvr>
                                      <p:to>
                                        <p:strVal val="visible"/>
                                      </p:to>
                                    </p:set>
                                    <p:anim calcmode="lin" valueType="num">
                                      <p:cBhvr>
                                        <p:cTn id="25" dur="500" fill="hold"/>
                                        <p:tgtEl>
                                          <p:spTgt spid="445444"/>
                                        </p:tgtEl>
                                        <p:attrNameLst>
                                          <p:attrName>ppt_w</p:attrName>
                                        </p:attrNameLst>
                                      </p:cBhvr>
                                      <p:tavLst>
                                        <p:tav tm="0">
                                          <p:val>
                                            <p:strVal val="4/3*#ppt_w"/>
                                          </p:val>
                                        </p:tav>
                                        <p:tav tm="100000">
                                          <p:val>
                                            <p:strVal val="#ppt_w"/>
                                          </p:val>
                                        </p:tav>
                                      </p:tavLst>
                                    </p:anim>
                                    <p:anim calcmode="lin" valueType="num">
                                      <p:cBhvr>
                                        <p:cTn id="26" dur="500" fill="hold"/>
                                        <p:tgtEl>
                                          <p:spTgt spid="445444"/>
                                        </p:tgtEl>
                                        <p:attrNameLst>
                                          <p:attrName>ppt_h</p:attrName>
                                        </p:attrNameLst>
                                      </p:cBhvr>
                                      <p:tavLst>
                                        <p:tav tm="0">
                                          <p:val>
                                            <p:strVal val="4/3*#ppt_h"/>
                                          </p:val>
                                        </p:tav>
                                        <p:tav tm="100000">
                                          <p:val>
                                            <p:strVal val="#ppt_h"/>
                                          </p:val>
                                        </p:tav>
                                      </p:tavLst>
                                    </p:anim>
                                  </p:childTnLst>
                                </p:cTn>
                              </p:par>
                            </p:childTnLst>
                          </p:cTn>
                        </p:par>
                        <p:par>
                          <p:cTn id="27" fill="hold" nodeType="afterGroup">
                            <p:stCondLst>
                              <p:cond delay="2500"/>
                            </p:stCondLst>
                            <p:childTnLst>
                              <p:par>
                                <p:cTn id="28" presetID="9" presetClass="entr" presetSubtype="0" fill="hold" grpId="0" nodeType="afterEffect">
                                  <p:stCondLst>
                                    <p:cond delay="0"/>
                                  </p:stCondLst>
                                  <p:childTnLst>
                                    <p:set>
                                      <p:cBhvr>
                                        <p:cTn id="29" dur="1" fill="hold">
                                          <p:stCondLst>
                                            <p:cond delay="0"/>
                                          </p:stCondLst>
                                        </p:cTn>
                                        <p:tgtEl>
                                          <p:spTgt spid="445447"/>
                                        </p:tgtEl>
                                        <p:attrNameLst>
                                          <p:attrName>style.visibility</p:attrName>
                                        </p:attrNameLst>
                                      </p:cBhvr>
                                      <p:to>
                                        <p:strVal val="visible"/>
                                      </p:to>
                                    </p:set>
                                    <p:animEffect transition="in" filter="dissolve">
                                      <p:cBhvr>
                                        <p:cTn id="30" dur="500"/>
                                        <p:tgtEl>
                                          <p:spTgt spid="445447"/>
                                        </p:tgtEl>
                                      </p:cBhvr>
                                    </p:animEffect>
                                  </p:childTnLst>
                                </p:cTn>
                              </p:par>
                            </p:childTnLst>
                          </p:cTn>
                        </p:par>
                        <p:par>
                          <p:cTn id="31" fill="hold" nodeType="afterGroup">
                            <p:stCondLst>
                              <p:cond delay="3000"/>
                            </p:stCondLst>
                            <p:childTnLst>
                              <p:par>
                                <p:cTn id="32" presetID="23" presetClass="entr" presetSubtype="272" fill="hold" nodeType="afterEffect">
                                  <p:stCondLst>
                                    <p:cond delay="0"/>
                                  </p:stCondLst>
                                  <p:childTnLst>
                                    <p:set>
                                      <p:cBhvr>
                                        <p:cTn id="33" dur="1" fill="hold">
                                          <p:stCondLst>
                                            <p:cond delay="0"/>
                                          </p:stCondLst>
                                        </p:cTn>
                                        <p:tgtEl>
                                          <p:spTgt spid="445455"/>
                                        </p:tgtEl>
                                        <p:attrNameLst>
                                          <p:attrName>style.visibility</p:attrName>
                                        </p:attrNameLst>
                                      </p:cBhvr>
                                      <p:to>
                                        <p:strVal val="visible"/>
                                      </p:to>
                                    </p:set>
                                    <p:anim calcmode="lin" valueType="num">
                                      <p:cBhvr>
                                        <p:cTn id="34" dur="500" fill="hold"/>
                                        <p:tgtEl>
                                          <p:spTgt spid="445455"/>
                                        </p:tgtEl>
                                        <p:attrNameLst>
                                          <p:attrName>ppt_w</p:attrName>
                                        </p:attrNameLst>
                                      </p:cBhvr>
                                      <p:tavLst>
                                        <p:tav tm="0">
                                          <p:val>
                                            <p:strVal val="2/3*#ppt_w"/>
                                          </p:val>
                                        </p:tav>
                                        <p:tav tm="100000">
                                          <p:val>
                                            <p:strVal val="#ppt_w"/>
                                          </p:val>
                                        </p:tav>
                                      </p:tavLst>
                                    </p:anim>
                                    <p:anim calcmode="lin" valueType="num">
                                      <p:cBhvr>
                                        <p:cTn id="35" dur="500" fill="hold"/>
                                        <p:tgtEl>
                                          <p:spTgt spid="445455"/>
                                        </p:tgtEl>
                                        <p:attrNameLst>
                                          <p:attrName>ppt_h</p:attrName>
                                        </p:attrNameLst>
                                      </p:cBhvr>
                                      <p:tavLst>
                                        <p:tav tm="0">
                                          <p:val>
                                            <p:strVal val="2/3*#ppt_h"/>
                                          </p:val>
                                        </p:tav>
                                        <p:tav tm="100000">
                                          <p:val>
                                            <p:strVal val="#ppt_h"/>
                                          </p:val>
                                        </p:tav>
                                      </p:tavLst>
                                    </p:anim>
                                  </p:childTnLst>
                                </p:cTn>
                              </p:par>
                            </p:childTnLst>
                          </p:cTn>
                        </p:par>
                        <p:par>
                          <p:cTn id="36" fill="hold" nodeType="afterGroup">
                            <p:stCondLst>
                              <p:cond delay="3500"/>
                            </p:stCondLst>
                            <p:childTnLst>
                              <p:par>
                                <p:cTn id="37" presetID="9" presetClass="entr" presetSubtype="0" fill="hold" grpId="0" nodeType="afterEffect">
                                  <p:stCondLst>
                                    <p:cond delay="0"/>
                                  </p:stCondLst>
                                  <p:childTnLst>
                                    <p:set>
                                      <p:cBhvr>
                                        <p:cTn id="38" dur="1" fill="hold">
                                          <p:stCondLst>
                                            <p:cond delay="0"/>
                                          </p:stCondLst>
                                        </p:cTn>
                                        <p:tgtEl>
                                          <p:spTgt spid="445456"/>
                                        </p:tgtEl>
                                        <p:attrNameLst>
                                          <p:attrName>style.visibility</p:attrName>
                                        </p:attrNameLst>
                                      </p:cBhvr>
                                      <p:to>
                                        <p:strVal val="visible"/>
                                      </p:to>
                                    </p:set>
                                    <p:animEffect transition="in" filter="dissolve">
                                      <p:cBhvr>
                                        <p:cTn id="39" dur="500"/>
                                        <p:tgtEl>
                                          <p:spTgt spid="445456"/>
                                        </p:tgtEl>
                                      </p:cBhvr>
                                    </p:animEffect>
                                  </p:childTnLst>
                                </p:cTn>
                              </p:par>
                            </p:childTnLst>
                          </p:cTn>
                        </p:par>
                        <p:par>
                          <p:cTn id="40" fill="hold" nodeType="afterGroup">
                            <p:stCondLst>
                              <p:cond delay="4000"/>
                            </p:stCondLst>
                            <p:childTnLst>
                              <p:par>
                                <p:cTn id="41" presetID="23" presetClass="entr" presetSubtype="272" fill="hold" nodeType="afterEffect">
                                  <p:stCondLst>
                                    <p:cond delay="0"/>
                                  </p:stCondLst>
                                  <p:childTnLst>
                                    <p:set>
                                      <p:cBhvr>
                                        <p:cTn id="42" dur="1" fill="hold">
                                          <p:stCondLst>
                                            <p:cond delay="0"/>
                                          </p:stCondLst>
                                        </p:cTn>
                                        <p:tgtEl>
                                          <p:spTgt spid="445451"/>
                                        </p:tgtEl>
                                        <p:attrNameLst>
                                          <p:attrName>style.visibility</p:attrName>
                                        </p:attrNameLst>
                                      </p:cBhvr>
                                      <p:to>
                                        <p:strVal val="visible"/>
                                      </p:to>
                                    </p:set>
                                    <p:anim calcmode="lin" valueType="num">
                                      <p:cBhvr>
                                        <p:cTn id="43" dur="500" fill="hold"/>
                                        <p:tgtEl>
                                          <p:spTgt spid="445451"/>
                                        </p:tgtEl>
                                        <p:attrNameLst>
                                          <p:attrName>ppt_w</p:attrName>
                                        </p:attrNameLst>
                                      </p:cBhvr>
                                      <p:tavLst>
                                        <p:tav tm="0">
                                          <p:val>
                                            <p:strVal val="2/3*#ppt_w"/>
                                          </p:val>
                                        </p:tav>
                                        <p:tav tm="100000">
                                          <p:val>
                                            <p:strVal val="#ppt_w"/>
                                          </p:val>
                                        </p:tav>
                                      </p:tavLst>
                                    </p:anim>
                                    <p:anim calcmode="lin" valueType="num">
                                      <p:cBhvr>
                                        <p:cTn id="44" dur="500" fill="hold"/>
                                        <p:tgtEl>
                                          <p:spTgt spid="445451"/>
                                        </p:tgtEl>
                                        <p:attrNameLst>
                                          <p:attrName>ppt_h</p:attrName>
                                        </p:attrNameLst>
                                      </p:cBhvr>
                                      <p:tavLst>
                                        <p:tav tm="0">
                                          <p:val>
                                            <p:strVal val="2/3*#ppt_h"/>
                                          </p:val>
                                        </p:tav>
                                        <p:tav tm="100000">
                                          <p:val>
                                            <p:strVal val="#ppt_h"/>
                                          </p:val>
                                        </p:tav>
                                      </p:tavLst>
                                    </p:anim>
                                  </p:childTnLst>
                                </p:cTn>
                              </p:par>
                            </p:childTnLst>
                          </p:cTn>
                        </p:par>
                        <p:par>
                          <p:cTn id="45" fill="hold" nodeType="afterGroup">
                            <p:stCondLst>
                              <p:cond delay="4500"/>
                            </p:stCondLst>
                            <p:childTnLst>
                              <p:par>
                                <p:cTn id="46" presetID="9" presetClass="entr" presetSubtype="0" fill="hold" grpId="0" nodeType="afterEffect">
                                  <p:stCondLst>
                                    <p:cond delay="0"/>
                                  </p:stCondLst>
                                  <p:childTnLst>
                                    <p:set>
                                      <p:cBhvr>
                                        <p:cTn id="47" dur="1" fill="hold">
                                          <p:stCondLst>
                                            <p:cond delay="0"/>
                                          </p:stCondLst>
                                        </p:cTn>
                                        <p:tgtEl>
                                          <p:spTgt spid="445452"/>
                                        </p:tgtEl>
                                        <p:attrNameLst>
                                          <p:attrName>style.visibility</p:attrName>
                                        </p:attrNameLst>
                                      </p:cBhvr>
                                      <p:to>
                                        <p:strVal val="visible"/>
                                      </p:to>
                                    </p:set>
                                    <p:animEffect transition="in" filter="dissolve">
                                      <p:cBhvr>
                                        <p:cTn id="48" dur="500"/>
                                        <p:tgtEl>
                                          <p:spTgt spid="445452"/>
                                        </p:tgtEl>
                                      </p:cBhvr>
                                    </p:animEffect>
                                  </p:childTnLst>
                                </p:cTn>
                              </p:par>
                            </p:childTnLst>
                          </p:cTn>
                        </p:par>
                        <p:par>
                          <p:cTn id="49" fill="hold" nodeType="afterGroup">
                            <p:stCondLst>
                              <p:cond delay="5000"/>
                            </p:stCondLst>
                            <p:childTnLst>
                              <p:par>
                                <p:cTn id="50" presetID="23" presetClass="entr" presetSubtype="272" fill="hold" nodeType="afterEffect">
                                  <p:stCondLst>
                                    <p:cond delay="0"/>
                                  </p:stCondLst>
                                  <p:childTnLst>
                                    <p:set>
                                      <p:cBhvr>
                                        <p:cTn id="51" dur="1" fill="hold">
                                          <p:stCondLst>
                                            <p:cond delay="0"/>
                                          </p:stCondLst>
                                        </p:cTn>
                                        <p:tgtEl>
                                          <p:spTgt spid="445445"/>
                                        </p:tgtEl>
                                        <p:attrNameLst>
                                          <p:attrName>style.visibility</p:attrName>
                                        </p:attrNameLst>
                                      </p:cBhvr>
                                      <p:to>
                                        <p:strVal val="visible"/>
                                      </p:to>
                                    </p:set>
                                    <p:anim calcmode="lin" valueType="num">
                                      <p:cBhvr>
                                        <p:cTn id="52" dur="500" fill="hold"/>
                                        <p:tgtEl>
                                          <p:spTgt spid="445445"/>
                                        </p:tgtEl>
                                        <p:attrNameLst>
                                          <p:attrName>ppt_w</p:attrName>
                                        </p:attrNameLst>
                                      </p:cBhvr>
                                      <p:tavLst>
                                        <p:tav tm="0">
                                          <p:val>
                                            <p:strVal val="2/3*#ppt_w"/>
                                          </p:val>
                                        </p:tav>
                                        <p:tav tm="100000">
                                          <p:val>
                                            <p:strVal val="#ppt_w"/>
                                          </p:val>
                                        </p:tav>
                                      </p:tavLst>
                                    </p:anim>
                                    <p:anim calcmode="lin" valueType="num">
                                      <p:cBhvr>
                                        <p:cTn id="53" dur="500" fill="hold"/>
                                        <p:tgtEl>
                                          <p:spTgt spid="445445"/>
                                        </p:tgtEl>
                                        <p:attrNameLst>
                                          <p:attrName>ppt_h</p:attrName>
                                        </p:attrNameLst>
                                      </p:cBhvr>
                                      <p:tavLst>
                                        <p:tav tm="0">
                                          <p:val>
                                            <p:strVal val="2/3*#ppt_h"/>
                                          </p:val>
                                        </p:tav>
                                        <p:tav tm="100000">
                                          <p:val>
                                            <p:strVal val="#ppt_h"/>
                                          </p:val>
                                        </p:tav>
                                      </p:tavLst>
                                    </p:anim>
                                  </p:childTnLst>
                                </p:cTn>
                              </p:par>
                            </p:childTnLst>
                          </p:cTn>
                        </p:par>
                        <p:par>
                          <p:cTn id="54" fill="hold" nodeType="afterGroup">
                            <p:stCondLst>
                              <p:cond delay="5500"/>
                            </p:stCondLst>
                            <p:childTnLst>
                              <p:par>
                                <p:cTn id="55" presetID="9" presetClass="entr" presetSubtype="0" fill="hold" grpId="0" nodeType="afterEffect">
                                  <p:stCondLst>
                                    <p:cond delay="0"/>
                                  </p:stCondLst>
                                  <p:childTnLst>
                                    <p:set>
                                      <p:cBhvr>
                                        <p:cTn id="56" dur="1" fill="hold">
                                          <p:stCondLst>
                                            <p:cond delay="0"/>
                                          </p:stCondLst>
                                        </p:cTn>
                                        <p:tgtEl>
                                          <p:spTgt spid="445446"/>
                                        </p:tgtEl>
                                        <p:attrNameLst>
                                          <p:attrName>style.visibility</p:attrName>
                                        </p:attrNameLst>
                                      </p:cBhvr>
                                      <p:to>
                                        <p:strVal val="visible"/>
                                      </p:to>
                                    </p:set>
                                    <p:animEffect transition="in" filter="dissolve">
                                      <p:cBhvr>
                                        <p:cTn id="57" dur="500"/>
                                        <p:tgtEl>
                                          <p:spTgt spid="445446"/>
                                        </p:tgtEl>
                                      </p:cBhvr>
                                    </p:animEffect>
                                  </p:childTnLst>
                                </p:cTn>
                              </p:par>
                            </p:childTnLst>
                          </p:cTn>
                        </p:par>
                        <p:par>
                          <p:cTn id="58" fill="hold" nodeType="afterGroup">
                            <p:stCondLst>
                              <p:cond delay="6000"/>
                            </p:stCondLst>
                            <p:childTnLst>
                              <p:par>
                                <p:cTn id="59" presetID="23" presetClass="entr" presetSubtype="272" fill="hold" nodeType="afterEffect">
                                  <p:stCondLst>
                                    <p:cond delay="0"/>
                                  </p:stCondLst>
                                  <p:childTnLst>
                                    <p:set>
                                      <p:cBhvr>
                                        <p:cTn id="60" dur="1" fill="hold">
                                          <p:stCondLst>
                                            <p:cond delay="0"/>
                                          </p:stCondLst>
                                        </p:cTn>
                                        <p:tgtEl>
                                          <p:spTgt spid="445453"/>
                                        </p:tgtEl>
                                        <p:attrNameLst>
                                          <p:attrName>style.visibility</p:attrName>
                                        </p:attrNameLst>
                                      </p:cBhvr>
                                      <p:to>
                                        <p:strVal val="visible"/>
                                      </p:to>
                                    </p:set>
                                    <p:anim calcmode="lin" valueType="num">
                                      <p:cBhvr>
                                        <p:cTn id="61" dur="500" fill="hold"/>
                                        <p:tgtEl>
                                          <p:spTgt spid="445453"/>
                                        </p:tgtEl>
                                        <p:attrNameLst>
                                          <p:attrName>ppt_w</p:attrName>
                                        </p:attrNameLst>
                                      </p:cBhvr>
                                      <p:tavLst>
                                        <p:tav tm="0">
                                          <p:val>
                                            <p:strVal val="2/3*#ppt_w"/>
                                          </p:val>
                                        </p:tav>
                                        <p:tav tm="100000">
                                          <p:val>
                                            <p:strVal val="#ppt_w"/>
                                          </p:val>
                                        </p:tav>
                                      </p:tavLst>
                                    </p:anim>
                                    <p:anim calcmode="lin" valueType="num">
                                      <p:cBhvr>
                                        <p:cTn id="62" dur="500" fill="hold"/>
                                        <p:tgtEl>
                                          <p:spTgt spid="445453"/>
                                        </p:tgtEl>
                                        <p:attrNameLst>
                                          <p:attrName>ppt_h</p:attrName>
                                        </p:attrNameLst>
                                      </p:cBhvr>
                                      <p:tavLst>
                                        <p:tav tm="0">
                                          <p:val>
                                            <p:strVal val="2/3*#ppt_h"/>
                                          </p:val>
                                        </p:tav>
                                        <p:tav tm="100000">
                                          <p:val>
                                            <p:strVal val="#ppt_h"/>
                                          </p:val>
                                        </p:tav>
                                      </p:tavLst>
                                    </p:anim>
                                  </p:childTnLst>
                                </p:cTn>
                              </p:par>
                            </p:childTnLst>
                          </p:cTn>
                        </p:par>
                        <p:par>
                          <p:cTn id="63" fill="hold" nodeType="afterGroup">
                            <p:stCondLst>
                              <p:cond delay="6500"/>
                            </p:stCondLst>
                            <p:childTnLst>
                              <p:par>
                                <p:cTn id="64" presetID="9" presetClass="entr" presetSubtype="0" fill="hold" grpId="0" nodeType="afterEffect">
                                  <p:stCondLst>
                                    <p:cond delay="0"/>
                                  </p:stCondLst>
                                  <p:childTnLst>
                                    <p:set>
                                      <p:cBhvr>
                                        <p:cTn id="65" dur="1" fill="hold">
                                          <p:stCondLst>
                                            <p:cond delay="0"/>
                                          </p:stCondLst>
                                        </p:cTn>
                                        <p:tgtEl>
                                          <p:spTgt spid="445454"/>
                                        </p:tgtEl>
                                        <p:attrNameLst>
                                          <p:attrName>style.visibility</p:attrName>
                                        </p:attrNameLst>
                                      </p:cBhvr>
                                      <p:to>
                                        <p:strVal val="visible"/>
                                      </p:to>
                                    </p:set>
                                    <p:animEffect transition="in" filter="dissolve">
                                      <p:cBhvr>
                                        <p:cTn id="66" dur="500"/>
                                        <p:tgtEl>
                                          <p:spTgt spid="445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6" grpId="0" animBg="1" autoUpdateAnimBg="0"/>
      <p:bldP spid="445447" grpId="0" animBg="1" autoUpdateAnimBg="0"/>
      <p:bldP spid="445448" grpId="0" animBg="1" autoUpdateAnimBg="0"/>
      <p:bldP spid="445450" grpId="0" animBg="1" autoUpdateAnimBg="0"/>
      <p:bldP spid="445452" grpId="0" animBg="1" autoUpdateAnimBg="0"/>
      <p:bldP spid="445454" grpId="0" animBg="1" autoUpdateAnimBg="0"/>
      <p:bldP spid="44545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4294967295"/>
          </p:nvPr>
        </p:nvSpPr>
        <p:spPr>
          <a:xfrm>
            <a:off x="900113" y="2133600"/>
            <a:ext cx="7769225" cy="4113213"/>
          </a:xfrm>
          <a:prstGeom prst="rect">
            <a:avLst/>
          </a:prstGeom>
          <a:noFill/>
        </p:spPr>
        <p:txBody>
          <a:bodyPr/>
          <a:lstStyle/>
          <a:p>
            <a:pPr eaLnBrk="1" hangingPunct="1"/>
            <a:endParaRPr lang="zh-CN" altLang="en-US"/>
          </a:p>
          <a:p>
            <a:pPr eaLnBrk="1" hangingPunct="1"/>
            <a:endParaRPr lang="zh-CN" altLang="en-US"/>
          </a:p>
        </p:txBody>
      </p:sp>
      <p:sp>
        <p:nvSpPr>
          <p:cNvPr id="58371" name="Rectangle 4"/>
          <p:cNvSpPr>
            <a:spLocks noChangeArrowheads="1"/>
          </p:cNvSpPr>
          <p:nvPr/>
        </p:nvSpPr>
        <p:spPr bwMode="auto">
          <a:xfrm>
            <a:off x="539552" y="1772816"/>
            <a:ext cx="7848600" cy="373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buFontTx/>
              <a:buNone/>
            </a:pPr>
            <a:r>
              <a:rPr lang="zh-CN" altLang="en-US" dirty="0">
                <a:solidFill>
                  <a:schemeClr val="tx1"/>
                </a:solidFill>
              </a:rPr>
              <a:t>知识就是力量</a:t>
            </a:r>
            <a:endParaRPr lang="en-US" altLang="zh-CN" dirty="0">
              <a:solidFill>
                <a:schemeClr val="tx1"/>
              </a:solidFill>
            </a:endParaRPr>
          </a:p>
          <a:p>
            <a:pPr eaLnBrk="1" hangingPunct="1">
              <a:buFontTx/>
              <a:buNone/>
            </a:pPr>
            <a:r>
              <a:rPr lang="zh-CN" altLang="zh-CN" dirty="0">
                <a:solidFill>
                  <a:schemeClr val="tx1"/>
                </a:solidFill>
              </a:rPr>
              <a:t>“</a:t>
            </a:r>
            <a:r>
              <a:rPr lang="zh-CN" altLang="en-US" dirty="0">
                <a:solidFill>
                  <a:schemeClr val="tx1"/>
                </a:solidFill>
                <a:latin typeface="楷体" charset="-122"/>
                <a:ea typeface="楷体" charset="-122"/>
              </a:rPr>
              <a:t>投入过多的时间在学习上是懒惰，将学到的知识过多地用于装饰是虚伪，全凭书本上的教条下决断是学究气</a:t>
            </a:r>
            <a:r>
              <a:rPr lang="zh-CN" altLang="zh-CN" dirty="0">
                <a:solidFill>
                  <a:schemeClr val="tx1"/>
                </a:solidFill>
                <a:latin typeface="楷体" charset="-122"/>
                <a:ea typeface="楷体" charset="-122"/>
              </a:rPr>
              <a:t>·</a:t>
            </a:r>
            <a:r>
              <a:rPr lang="en-US" altLang="zh-CN" dirty="0">
                <a:solidFill>
                  <a:schemeClr val="tx1"/>
                </a:solidFill>
                <a:latin typeface="楷体" charset="-122"/>
                <a:ea typeface="楷体" charset="-122"/>
              </a:rPr>
              <a:t>··</a:t>
            </a:r>
            <a:r>
              <a:rPr lang="zh-CN" altLang="en-US" dirty="0">
                <a:solidFill>
                  <a:schemeClr val="tx1"/>
                </a:solidFill>
                <a:latin typeface="楷体" charset="-122"/>
                <a:ea typeface="楷体" charset="-122"/>
              </a:rPr>
              <a:t>手工业者讨厌学问，头脑简单之人敬仰学问，而真正有智慧的之人运用学问</a:t>
            </a:r>
            <a:r>
              <a:rPr lang="zh-CN" altLang="en-US" dirty="0">
                <a:solidFill>
                  <a:schemeClr val="tx1"/>
                </a:solidFill>
              </a:rPr>
              <a:t>。”</a:t>
            </a:r>
          </a:p>
          <a:p>
            <a:pPr eaLnBrk="1" hangingPunct="1">
              <a:buFontTx/>
              <a:buNone/>
            </a:pPr>
            <a:r>
              <a:rPr lang="en-US" altLang="zh-CN" dirty="0">
                <a:solidFill>
                  <a:schemeClr val="tx1"/>
                </a:solidFill>
              </a:rPr>
              <a:t>《</a:t>
            </a:r>
            <a:r>
              <a:rPr lang="zh-CN" altLang="en-US" dirty="0">
                <a:solidFill>
                  <a:schemeClr val="tx1"/>
                </a:solidFill>
              </a:rPr>
              <a:t>新工具</a:t>
            </a:r>
            <a:r>
              <a:rPr lang="en-US" altLang="zh-CN" dirty="0">
                <a:solidFill>
                  <a:schemeClr val="tx1"/>
                </a:solidFill>
              </a:rPr>
              <a:t>》</a:t>
            </a:r>
            <a:r>
              <a:rPr lang="zh-CN" altLang="en-US" dirty="0">
                <a:solidFill>
                  <a:schemeClr val="tx1"/>
                </a:solidFill>
              </a:rPr>
              <a:t>中的科学归纳法</a:t>
            </a:r>
          </a:p>
        </p:txBody>
      </p:sp>
      <p:sp>
        <p:nvSpPr>
          <p:cNvPr id="58372" name="Rectangle 5"/>
          <p:cNvSpPr>
            <a:spLocks noChangeArrowheads="1"/>
          </p:cNvSpPr>
          <p:nvPr/>
        </p:nvSpPr>
        <p:spPr bwMode="auto">
          <a:xfrm>
            <a:off x="896304" y="980728"/>
            <a:ext cx="4044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buFontTx/>
              <a:buNone/>
            </a:pPr>
            <a:r>
              <a:rPr lang="zh-CN" altLang="en-US" sz="2400" b="0" dirty="0">
                <a:solidFill>
                  <a:srgbClr val="FF0000"/>
                </a:solidFill>
              </a:rPr>
              <a:t>弗兰西斯</a:t>
            </a:r>
            <a:r>
              <a:rPr lang="en-US" altLang="zh-CN" sz="2400" b="0" dirty="0">
                <a:solidFill>
                  <a:srgbClr val="FF0000"/>
                </a:solidFill>
              </a:rPr>
              <a:t>·</a:t>
            </a:r>
            <a:r>
              <a:rPr lang="zh-CN" altLang="en-US" sz="2400" b="0" dirty="0">
                <a:solidFill>
                  <a:srgbClr val="FF0000"/>
                </a:solidFill>
              </a:rPr>
              <a:t>培根（</a:t>
            </a:r>
            <a:r>
              <a:rPr lang="en-US" altLang="zh-CN" sz="2400" b="0" dirty="0">
                <a:solidFill>
                  <a:srgbClr val="FF0000"/>
                </a:solidFill>
              </a:rPr>
              <a:t>1561-1626</a:t>
            </a:r>
            <a:r>
              <a:rPr lang="zh-CN" altLang="en-US" sz="2400" b="0" dirty="0">
                <a:solidFill>
                  <a:srgbClr val="FF0000"/>
                </a:solidFill>
              </a:rPr>
              <a:t>）</a:t>
            </a:r>
          </a:p>
        </p:txBody>
      </p:sp>
    </p:spTree>
    <p:extLst>
      <p:ext uri="{BB962C8B-B14F-4D97-AF65-F5344CB8AC3E}">
        <p14:creationId xmlns:p14="http://schemas.microsoft.com/office/powerpoint/2010/main" xmlns="" val="1094600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内容占位符 2"/>
          <p:cNvSpPr>
            <a:spLocks noGrp="1"/>
          </p:cNvSpPr>
          <p:nvPr>
            <p:ph idx="1"/>
          </p:nvPr>
        </p:nvSpPr>
        <p:spPr>
          <a:xfrm>
            <a:off x="785813" y="1571625"/>
            <a:ext cx="7769225" cy="4113213"/>
          </a:xfrm>
        </p:spPr>
        <p:txBody>
          <a:bodyPr/>
          <a:lstStyle/>
          <a:p>
            <a:r>
              <a:rPr lang="zh-CN" altLang="en-US" sz="2800" dirty="0" smtClean="0"/>
              <a:t>假定</a:t>
            </a:r>
            <a:r>
              <a:rPr lang="zh-CN" altLang="en-US" sz="2800" dirty="0"/>
              <a:t>你是心理学家实验室的一只动物，但你拥有思想和感觉的所有能力，也就是说有一个与现在完全相同的“心灵”。你无意听到科学家和一位助手说：“别担心，它只是一头不会说话的动物，既没有思想，又没有感觉，只是在按照它的本能活动罢了。”你怎样证明你的确具有思想和感觉，有一个“心灵”。</a:t>
            </a:r>
          </a:p>
        </p:txBody>
      </p:sp>
    </p:spTree>
    <p:extLst>
      <p:ext uri="{BB962C8B-B14F-4D97-AF65-F5344CB8AC3E}">
        <p14:creationId xmlns:p14="http://schemas.microsoft.com/office/powerpoint/2010/main" xmlns="" val="17140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611560" y="1052736"/>
            <a:ext cx="8058150" cy="4473575"/>
          </a:xfrm>
          <a:prstGeom prst="rect">
            <a:avLst/>
          </a:prstGeom>
          <a:noFill/>
        </p:spPr>
        <p:txBody>
          <a:bodyPr/>
          <a:lstStyle/>
          <a:p>
            <a:pPr eaLnBrk="1" hangingPunct="1"/>
            <a:r>
              <a:rPr lang="zh-CN" altLang="en-US" sz="3200" dirty="0"/>
              <a:t>自然界的万物是由一些物质微粒（分子）构成。自然界具有支配万物及其性质的客观规律（形式）。</a:t>
            </a:r>
          </a:p>
          <a:p>
            <a:pPr eaLnBrk="1" hangingPunct="1"/>
            <a:r>
              <a:rPr lang="zh-CN" altLang="en-US" sz="3200" dirty="0"/>
              <a:t>“</a:t>
            </a:r>
            <a:r>
              <a:rPr lang="zh-CN" altLang="en-US" sz="3200" dirty="0">
                <a:ea typeface="楷体" charset="-122"/>
              </a:rPr>
              <a:t>在自然中真正存在的东西，虽然除掉个别物体按照一定的规律进行纯粹个体的活动之外，没有什么别的，但在哲学里面，就是这些规律以及对这些规律的研究、发现和解释构成知识与活动的基础。</a:t>
            </a:r>
            <a:r>
              <a:rPr lang="zh-CN" altLang="en-US" sz="3200" dirty="0">
                <a:latin typeface="楷体" charset="-122"/>
                <a:ea typeface="楷体" charset="-122"/>
              </a:rPr>
              <a:t>”</a:t>
            </a:r>
            <a:endParaRPr lang="zh-CN" altLang="en-US" sz="3200" dirty="0">
              <a:ea typeface="楷体" charset="-122"/>
            </a:endParaRPr>
          </a:p>
        </p:txBody>
      </p:sp>
    </p:spTree>
    <p:extLst>
      <p:ext uri="{BB962C8B-B14F-4D97-AF65-F5344CB8AC3E}">
        <p14:creationId xmlns:p14="http://schemas.microsoft.com/office/powerpoint/2010/main" xmlns="" val="11848156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p:txBody>
          <a:bodyPr/>
          <a:lstStyle/>
          <a:p>
            <a:pPr eaLnBrk="1" hangingPunct="1"/>
            <a:r>
              <a:rPr lang="zh-CN" altLang="en-US"/>
              <a:t>近代形而上学</a:t>
            </a:r>
            <a:r>
              <a:rPr lang="en-US" altLang="zh-CN"/>
              <a:t>(</a:t>
            </a:r>
            <a:r>
              <a:rPr lang="zh-CN" altLang="en-US"/>
              <a:t>机械</a:t>
            </a:r>
            <a:r>
              <a:rPr lang="en-US" altLang="zh-CN"/>
              <a:t>)</a:t>
            </a:r>
            <a:r>
              <a:rPr lang="zh-CN" altLang="en-US"/>
              <a:t>唯物主义</a:t>
            </a:r>
          </a:p>
        </p:txBody>
      </p:sp>
      <p:sp>
        <p:nvSpPr>
          <p:cNvPr id="61442" name="Rectangle 3"/>
          <p:cNvSpPr>
            <a:spLocks noGrp="1" noChangeArrowheads="1"/>
          </p:cNvSpPr>
          <p:nvPr>
            <p:ph type="body" idx="4294967295"/>
          </p:nvPr>
        </p:nvSpPr>
        <p:spPr>
          <a:xfrm>
            <a:off x="611188" y="1773238"/>
            <a:ext cx="7769225" cy="4535487"/>
          </a:xfrm>
        </p:spPr>
        <p:txBody>
          <a:bodyPr/>
          <a:lstStyle/>
          <a:p>
            <a:pPr eaLnBrk="1" hangingPunct="1">
              <a:buFontTx/>
              <a:buNone/>
            </a:pPr>
            <a:r>
              <a:rPr lang="zh-CN" altLang="en-US" sz="3600" dirty="0"/>
              <a:t>霍布斯</a:t>
            </a:r>
            <a:r>
              <a:rPr lang="zh-CN" altLang="en-US" dirty="0"/>
              <a:t>（</a:t>
            </a:r>
            <a:r>
              <a:rPr lang="en-US" altLang="zh-CN" dirty="0"/>
              <a:t>Thomas Hobbes</a:t>
            </a:r>
            <a:r>
              <a:rPr lang="zh-CN" altLang="en-US" dirty="0"/>
              <a:t>，</a:t>
            </a:r>
            <a:r>
              <a:rPr lang="en-US" altLang="zh-CN" dirty="0"/>
              <a:t>1588—1679</a:t>
            </a:r>
            <a:r>
              <a:rPr lang="zh-CN" altLang="en-US" dirty="0"/>
              <a:t>）英国政治家、哲学家</a:t>
            </a:r>
            <a:endParaRPr lang="zh-CN" altLang="en-US" sz="3600" dirty="0">
              <a:solidFill>
                <a:srgbClr val="0000FF"/>
              </a:solidFill>
            </a:endParaRPr>
          </a:p>
          <a:p>
            <a:pPr eaLnBrk="1" hangingPunct="1">
              <a:buFontTx/>
              <a:buNone/>
            </a:pPr>
            <a:r>
              <a:rPr lang="zh-CN" altLang="en-US" sz="3600" dirty="0">
                <a:latin typeface="Arial" charset="0"/>
              </a:rPr>
              <a:t>“</a:t>
            </a:r>
            <a:r>
              <a:rPr lang="zh-CN" altLang="en-US" sz="3600" dirty="0"/>
              <a:t>物体</a:t>
            </a:r>
            <a:r>
              <a:rPr lang="zh-CN" altLang="en-US" sz="3600" dirty="0">
                <a:latin typeface="Arial" charset="0"/>
              </a:rPr>
              <a:t>”</a:t>
            </a:r>
            <a:r>
              <a:rPr lang="zh-CN" altLang="en-US" sz="3600" dirty="0"/>
              <a:t>概念</a:t>
            </a:r>
            <a:endParaRPr lang="en-US" altLang="zh-CN" sz="3600" dirty="0"/>
          </a:p>
          <a:p>
            <a:pPr eaLnBrk="1" hangingPunct="1">
              <a:buFontTx/>
              <a:buNone/>
            </a:pPr>
            <a:r>
              <a:rPr lang="en-US" altLang="zh-CN" sz="3600" dirty="0"/>
              <a:t>《</a:t>
            </a:r>
            <a:r>
              <a:rPr lang="zh-CN" altLang="en-US" sz="3600" dirty="0"/>
              <a:t>论物体</a:t>
            </a:r>
            <a:r>
              <a:rPr lang="en-US" altLang="zh-CN" sz="3600" dirty="0"/>
              <a:t>》</a:t>
            </a:r>
          </a:p>
          <a:p>
            <a:pPr eaLnBrk="1" hangingPunct="1">
              <a:buFontTx/>
              <a:buNone/>
            </a:pPr>
            <a:r>
              <a:rPr lang="zh-CN" altLang="en-US" sz="3600" dirty="0">
                <a:latin typeface="楷体" charset="-122"/>
                <a:ea typeface="楷体" charset="-122"/>
              </a:rPr>
              <a:t>自然的物体</a:t>
            </a:r>
            <a:r>
              <a:rPr lang="en-US" altLang="zh-CN" sz="3600" dirty="0">
                <a:latin typeface="楷体" charset="-122"/>
                <a:ea typeface="楷体" charset="-122"/>
              </a:rPr>
              <a:t>——</a:t>
            </a:r>
            <a:r>
              <a:rPr lang="zh-CN" altLang="en-US" sz="3600" dirty="0">
                <a:latin typeface="楷体" charset="-122"/>
                <a:ea typeface="楷体" charset="-122"/>
              </a:rPr>
              <a:t>自然哲学</a:t>
            </a:r>
          </a:p>
          <a:p>
            <a:pPr eaLnBrk="1" hangingPunct="1">
              <a:buFontTx/>
              <a:buNone/>
            </a:pPr>
            <a:r>
              <a:rPr lang="zh-CN" altLang="en-US" sz="3600" dirty="0">
                <a:latin typeface="楷体" charset="-122"/>
                <a:ea typeface="楷体" charset="-122"/>
              </a:rPr>
              <a:t>人民的意志和契约所造成的物体，即国家</a:t>
            </a:r>
            <a:r>
              <a:rPr lang="en-US" altLang="zh-CN" sz="3600" dirty="0">
                <a:latin typeface="楷体" charset="-122"/>
                <a:ea typeface="楷体" charset="-122"/>
              </a:rPr>
              <a:t>——</a:t>
            </a:r>
            <a:r>
              <a:rPr lang="zh-CN" altLang="en-US" sz="3600" dirty="0">
                <a:latin typeface="楷体" charset="-122"/>
                <a:ea typeface="楷体" charset="-122"/>
              </a:rPr>
              <a:t>公民哲学</a:t>
            </a:r>
          </a:p>
          <a:p>
            <a:pPr eaLnBrk="1" hangingPunct="1"/>
            <a:endParaRPr lang="en-US" altLang="zh-CN" sz="3600" dirty="0"/>
          </a:p>
          <a:p>
            <a:pPr eaLnBrk="1" hangingPunct="1"/>
            <a:endParaRPr lang="zh-CN" altLang="en-US" dirty="0"/>
          </a:p>
        </p:txBody>
      </p:sp>
    </p:spTree>
    <p:extLst>
      <p:ext uri="{BB962C8B-B14F-4D97-AF65-F5344CB8AC3E}">
        <p14:creationId xmlns:p14="http://schemas.microsoft.com/office/powerpoint/2010/main" xmlns="" val="17280360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type="body" idx="4294967295"/>
          </p:nvPr>
        </p:nvSpPr>
        <p:spPr>
          <a:xfrm>
            <a:off x="468313" y="1916113"/>
            <a:ext cx="8207375" cy="4608512"/>
          </a:xfrm>
          <a:prstGeom prst="rect">
            <a:avLst/>
          </a:prstGeom>
          <a:noFill/>
        </p:spPr>
        <p:txBody>
          <a:bodyPr/>
          <a:lstStyle/>
          <a:p>
            <a:pPr eaLnBrk="1" hangingPunct="1">
              <a:buFontTx/>
              <a:buNone/>
            </a:pPr>
            <a:r>
              <a:rPr lang="zh-CN" altLang="en-US" sz="3600" dirty="0">
                <a:latin typeface="Arial" charset="0"/>
              </a:rPr>
              <a:t>“</a:t>
            </a:r>
            <a:r>
              <a:rPr lang="en-US" altLang="zh-CN" sz="3600" dirty="0"/>
              <a:t> </a:t>
            </a:r>
            <a:r>
              <a:rPr lang="zh-CN" altLang="en-US" sz="3200" b="1" dirty="0">
                <a:latin typeface="楷体" charset="-122"/>
                <a:ea typeface="楷体" charset="-122"/>
              </a:rPr>
              <a:t>就是这个东西，由于它有广袤，我们一般称它为物体；由于它不依赖我们的思想，我们说它是一个自己存在的东西</a:t>
            </a:r>
            <a:r>
              <a:rPr lang="en-US" altLang="zh-CN" sz="3200" b="1" dirty="0">
                <a:latin typeface="楷体" charset="-122"/>
                <a:ea typeface="楷体" charset="-122"/>
              </a:rPr>
              <a:t> ……</a:t>
            </a:r>
            <a:r>
              <a:rPr lang="zh-CN" altLang="en-US" sz="3200" b="1" dirty="0">
                <a:latin typeface="楷体" charset="-122"/>
                <a:ea typeface="楷体" charset="-122"/>
              </a:rPr>
              <a:t>可以说为感觉所知觉，并且为理性所了解。</a:t>
            </a:r>
            <a:r>
              <a:rPr lang="en-US" altLang="zh-CN" dirty="0">
                <a:latin typeface="楷体" charset="-122"/>
                <a:ea typeface="楷体" charset="-122"/>
              </a:rPr>
              <a:t> </a:t>
            </a:r>
            <a:r>
              <a:rPr lang="zh-CN" altLang="en-US" dirty="0">
                <a:latin typeface="楷体" charset="-122"/>
                <a:ea typeface="楷体" charset="-122"/>
              </a:rPr>
              <a:t>”</a:t>
            </a:r>
          </a:p>
          <a:p>
            <a:pPr eaLnBrk="1" hangingPunct="1">
              <a:buFontTx/>
              <a:buNone/>
            </a:pPr>
            <a:endParaRPr lang="zh-CN" altLang="en-US" dirty="0">
              <a:latin typeface="楷体" charset="-122"/>
              <a:ea typeface="楷体" charset="-122"/>
            </a:endParaRPr>
          </a:p>
          <a:p>
            <a:pPr eaLnBrk="1" hangingPunct="1">
              <a:buFontTx/>
              <a:buNone/>
            </a:pPr>
            <a:r>
              <a:rPr lang="zh-CN" altLang="en-US" sz="3200" b="1" dirty="0">
                <a:latin typeface="宋体" charset="-122"/>
              </a:rPr>
              <a:t>实体和偶体</a:t>
            </a:r>
          </a:p>
          <a:p>
            <a:pPr eaLnBrk="1" hangingPunct="1">
              <a:buFontTx/>
              <a:buNone/>
            </a:pPr>
            <a:r>
              <a:rPr lang="zh-CN" altLang="en-US" dirty="0">
                <a:latin typeface="楷体" charset="-122"/>
                <a:ea typeface="楷体" charset="-122"/>
              </a:rPr>
              <a:t>“</a:t>
            </a:r>
            <a:r>
              <a:rPr lang="zh-CN" altLang="en-US" sz="2800" dirty="0">
                <a:latin typeface="楷体" charset="-122"/>
                <a:ea typeface="楷体" charset="-122"/>
              </a:rPr>
              <a:t>物体是东西，不是产生的；偶性是产生的，但不是东西</a:t>
            </a:r>
            <a:r>
              <a:rPr lang="zh-CN" altLang="en-US" dirty="0">
                <a:latin typeface="楷体" charset="-122"/>
                <a:ea typeface="楷体" charset="-122"/>
              </a:rPr>
              <a:t>。”</a:t>
            </a:r>
          </a:p>
        </p:txBody>
      </p:sp>
      <p:sp>
        <p:nvSpPr>
          <p:cNvPr id="182277" name="AutoShape 5"/>
          <p:cNvSpPr>
            <a:spLocks noChangeArrowheads="1"/>
          </p:cNvSpPr>
          <p:nvPr/>
        </p:nvSpPr>
        <p:spPr bwMode="auto">
          <a:xfrm>
            <a:off x="5003800" y="692150"/>
            <a:ext cx="1295400" cy="792163"/>
          </a:xfrm>
          <a:prstGeom prst="wedgeRectCallout">
            <a:avLst>
              <a:gd name="adj1" fmla="val -37620"/>
              <a:gd name="adj2" fmla="val 117134"/>
            </a:avLst>
          </a:prstGeom>
          <a:solidFill>
            <a:srgbClr val="0000FF"/>
          </a:solidFill>
          <a:ln w="38100">
            <a:solidFill>
              <a:srgbClr val="FFFF00"/>
            </a:solidFill>
            <a:miter lim="800000"/>
            <a:headEnd/>
            <a:tailEnd/>
          </a:ln>
        </p:spPr>
        <p:txBody>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400" dirty="0">
                <a:solidFill>
                  <a:schemeClr val="tx1"/>
                </a:solidFill>
              </a:rPr>
              <a:t>广袤性</a:t>
            </a:r>
          </a:p>
        </p:txBody>
      </p:sp>
      <p:sp>
        <p:nvSpPr>
          <p:cNvPr id="182278" name="AutoShape 6"/>
          <p:cNvSpPr>
            <a:spLocks/>
          </p:cNvSpPr>
          <p:nvPr/>
        </p:nvSpPr>
        <p:spPr bwMode="auto">
          <a:xfrm>
            <a:off x="1403350" y="650875"/>
            <a:ext cx="2016125" cy="609600"/>
          </a:xfrm>
          <a:prstGeom prst="borderCallout2">
            <a:avLst>
              <a:gd name="adj1" fmla="val 18750"/>
              <a:gd name="adj2" fmla="val 103778"/>
              <a:gd name="adj3" fmla="val 18750"/>
              <a:gd name="adj4" fmla="val 103778"/>
              <a:gd name="adj5" fmla="val 302083"/>
              <a:gd name="adj6" fmla="val 150000"/>
            </a:avLst>
          </a:prstGeom>
          <a:solidFill>
            <a:srgbClr val="0000FF"/>
          </a:solidFill>
          <a:ln w="38100">
            <a:solidFill>
              <a:srgbClr val="FFFF00"/>
            </a:solidFill>
            <a:miter lim="800000"/>
            <a:headEnd/>
            <a:tailEnd/>
          </a:ln>
        </p:spPr>
        <p:txBody>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400" dirty="0">
                <a:solidFill>
                  <a:schemeClr val="tx1"/>
                </a:solidFill>
              </a:rPr>
              <a:t>客观实在性</a:t>
            </a:r>
          </a:p>
        </p:txBody>
      </p:sp>
      <p:sp>
        <p:nvSpPr>
          <p:cNvPr id="182281" name="AutoShape 9"/>
          <p:cNvSpPr>
            <a:spLocks/>
          </p:cNvSpPr>
          <p:nvPr/>
        </p:nvSpPr>
        <p:spPr bwMode="auto">
          <a:xfrm>
            <a:off x="6659563" y="4437063"/>
            <a:ext cx="1873250" cy="576262"/>
          </a:xfrm>
          <a:prstGeom prst="borderCallout2">
            <a:avLst>
              <a:gd name="adj1" fmla="val 19833"/>
              <a:gd name="adj2" fmla="val -4069"/>
              <a:gd name="adj3" fmla="val 19833"/>
              <a:gd name="adj4" fmla="val -4069"/>
              <a:gd name="adj5" fmla="val -104958"/>
              <a:gd name="adj6" fmla="val -38644"/>
            </a:avLst>
          </a:prstGeom>
          <a:solidFill>
            <a:srgbClr val="0000FF"/>
          </a:solidFill>
          <a:ln w="38100">
            <a:solidFill>
              <a:srgbClr val="FFFF00"/>
            </a:solidFill>
            <a:miter lim="800000"/>
            <a:headEnd/>
            <a:tailEnd/>
          </a:ln>
        </p:spPr>
        <p:txBody>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400" dirty="0">
                <a:solidFill>
                  <a:schemeClr val="tx1"/>
                </a:solidFill>
              </a:rPr>
              <a:t>可感知性</a:t>
            </a:r>
            <a:endParaRPr lang="en-US" altLang="zh-CN" sz="2400" dirty="0">
              <a:solidFill>
                <a:schemeClr val="tx1"/>
              </a:solidFill>
            </a:endParaRPr>
          </a:p>
        </p:txBody>
      </p:sp>
    </p:spTree>
    <p:extLst>
      <p:ext uri="{BB962C8B-B14F-4D97-AF65-F5344CB8AC3E}">
        <p14:creationId xmlns:p14="http://schemas.microsoft.com/office/powerpoint/2010/main" xmlns="" val="294416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2277"/>
                                        </p:tgtEl>
                                        <p:attrNameLst>
                                          <p:attrName>style.visibility</p:attrName>
                                        </p:attrNameLst>
                                      </p:cBhvr>
                                      <p:to>
                                        <p:strVal val="visible"/>
                                      </p:to>
                                    </p:set>
                                    <p:anim calcmode="lin" valueType="num">
                                      <p:cBhvr additive="base">
                                        <p:cTn id="7" dur="3000" fill="hold"/>
                                        <p:tgtEl>
                                          <p:spTgt spid="182277"/>
                                        </p:tgtEl>
                                        <p:attrNameLst>
                                          <p:attrName>ppt_x</p:attrName>
                                        </p:attrNameLst>
                                      </p:cBhvr>
                                      <p:tavLst>
                                        <p:tav tm="0">
                                          <p:val>
                                            <p:strVal val="#ppt_x"/>
                                          </p:val>
                                        </p:tav>
                                        <p:tav tm="100000">
                                          <p:val>
                                            <p:strVal val="#ppt_x"/>
                                          </p:val>
                                        </p:tav>
                                      </p:tavLst>
                                    </p:anim>
                                    <p:anim calcmode="lin" valueType="num">
                                      <p:cBhvr additive="base">
                                        <p:cTn id="8" dur="3000" fill="hold"/>
                                        <p:tgtEl>
                                          <p:spTgt spid="18227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82278"/>
                                        </p:tgtEl>
                                        <p:attrNameLst>
                                          <p:attrName>style.visibility</p:attrName>
                                        </p:attrNameLst>
                                      </p:cBhvr>
                                      <p:to>
                                        <p:strVal val="visible"/>
                                      </p:to>
                                    </p:set>
                                    <p:animEffect transition="in" filter="checkerboard(across)">
                                      <p:cBhvr>
                                        <p:cTn id="13" dur="500"/>
                                        <p:tgtEl>
                                          <p:spTgt spid="1822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grpId="1" nodeType="clickEffect">
                                  <p:stCondLst>
                                    <p:cond delay="0"/>
                                  </p:stCondLst>
                                  <p:childTnLst>
                                    <p:set>
                                      <p:cBhvr>
                                        <p:cTn id="17" dur="1" fill="hold">
                                          <p:stCondLst>
                                            <p:cond delay="0"/>
                                          </p:stCondLst>
                                        </p:cTn>
                                        <p:tgtEl>
                                          <p:spTgt spid="182278"/>
                                        </p:tgtEl>
                                        <p:attrNameLst>
                                          <p:attrName>style.visibility</p:attrName>
                                        </p:attrNameLst>
                                      </p:cBhvr>
                                      <p:to>
                                        <p:strVal val="visible"/>
                                      </p:to>
                                    </p:set>
                                    <p:anim calcmode="lin" valueType="num">
                                      <p:cBhvr additive="base">
                                        <p:cTn id="18" dur="2000" fill="hold"/>
                                        <p:tgtEl>
                                          <p:spTgt spid="182278"/>
                                        </p:tgtEl>
                                        <p:attrNameLst>
                                          <p:attrName>ppt_x</p:attrName>
                                        </p:attrNameLst>
                                      </p:cBhvr>
                                      <p:tavLst>
                                        <p:tav tm="0">
                                          <p:val>
                                            <p:strVal val="0-#ppt_w/2"/>
                                          </p:val>
                                        </p:tav>
                                        <p:tav tm="100000">
                                          <p:val>
                                            <p:strVal val="#ppt_x"/>
                                          </p:val>
                                        </p:tav>
                                      </p:tavLst>
                                    </p:anim>
                                    <p:anim calcmode="lin" valueType="num">
                                      <p:cBhvr additive="base">
                                        <p:cTn id="19" dur="2000" fill="hold"/>
                                        <p:tgtEl>
                                          <p:spTgt spid="182278"/>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82281"/>
                                        </p:tgtEl>
                                        <p:attrNameLst>
                                          <p:attrName>style.visibility</p:attrName>
                                        </p:attrNameLst>
                                      </p:cBhvr>
                                      <p:to>
                                        <p:strVal val="visible"/>
                                      </p:to>
                                    </p:set>
                                    <p:anim calcmode="lin" valueType="num">
                                      <p:cBhvr additive="base">
                                        <p:cTn id="24" dur="1000" fill="hold"/>
                                        <p:tgtEl>
                                          <p:spTgt spid="182281"/>
                                        </p:tgtEl>
                                        <p:attrNameLst>
                                          <p:attrName>ppt_x</p:attrName>
                                        </p:attrNameLst>
                                      </p:cBhvr>
                                      <p:tavLst>
                                        <p:tav tm="0">
                                          <p:val>
                                            <p:strVal val="#ppt_x"/>
                                          </p:val>
                                        </p:tav>
                                        <p:tav tm="100000">
                                          <p:val>
                                            <p:strVal val="#ppt_x"/>
                                          </p:val>
                                        </p:tav>
                                      </p:tavLst>
                                    </p:anim>
                                    <p:anim calcmode="lin" valueType="num">
                                      <p:cBhvr additive="base">
                                        <p:cTn id="25" dur="1000" fill="hold"/>
                                        <p:tgtEl>
                                          <p:spTgt spid="182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animBg="1"/>
      <p:bldP spid="182278" grpId="0" animBg="1"/>
      <p:bldP spid="182278" grpId="1" animBg="1"/>
      <p:bldP spid="18228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body" idx="4294967295"/>
          </p:nvPr>
        </p:nvSpPr>
        <p:spPr>
          <a:xfrm>
            <a:off x="827584" y="908720"/>
            <a:ext cx="7343775" cy="4113213"/>
          </a:xfrm>
          <a:prstGeom prst="rect">
            <a:avLst/>
          </a:prstGeom>
          <a:noFill/>
        </p:spPr>
        <p:txBody>
          <a:bodyPr>
            <a:normAutofit fontScale="92500"/>
          </a:bodyPr>
          <a:lstStyle/>
          <a:p>
            <a:pPr eaLnBrk="1" hangingPunct="1">
              <a:buFontTx/>
              <a:buNone/>
            </a:pPr>
            <a:r>
              <a:rPr lang="zh-CN" altLang="en-US" sz="2800" dirty="0">
                <a:latin typeface="宋体" charset="-122"/>
              </a:rPr>
              <a:t>否认物体质的多样性，而且将物体看作是惰性的，它的运动来自外力的推动。（机械的）</a:t>
            </a:r>
          </a:p>
          <a:p>
            <a:pPr eaLnBrk="1" hangingPunct="1">
              <a:buFontTx/>
              <a:buNone/>
            </a:pPr>
            <a:r>
              <a:rPr lang="zh-CN" altLang="en-US" sz="2800" dirty="0">
                <a:latin typeface="楷体" charset="-122"/>
                <a:ea typeface="楷体" charset="-122"/>
              </a:rPr>
              <a:t>“不断地放弃一个位置，又取得另一个位置。”</a:t>
            </a:r>
          </a:p>
          <a:p>
            <a:pPr eaLnBrk="1" hangingPunct="1">
              <a:buFontTx/>
              <a:buNone/>
            </a:pPr>
            <a:r>
              <a:rPr lang="zh-CN" altLang="en-US" sz="2800" dirty="0">
                <a:latin typeface="楷体" charset="-122"/>
                <a:ea typeface="楷体" charset="-122"/>
              </a:rPr>
              <a:t>“要理解这块表，就是在理解各部分的功能性相互联系之中来理解这些部分。这是理解钟表如何工作，如何发生功能。钟表的工作是由它的各部分的机械运动所决定的。”（功能主义的）</a:t>
            </a:r>
          </a:p>
          <a:p>
            <a:pPr eaLnBrk="1" hangingPunct="1">
              <a:buFontTx/>
              <a:buNone/>
            </a:pPr>
            <a:endParaRPr lang="zh-CN" altLang="en-US" sz="2800" dirty="0">
              <a:latin typeface="楷体" charset="-122"/>
              <a:ea typeface="楷体" charset="-122"/>
            </a:endParaRPr>
          </a:p>
          <a:p>
            <a:pPr eaLnBrk="1" hangingPunct="1"/>
            <a:endParaRPr lang="zh-CN" altLang="en-US" sz="2800" dirty="0"/>
          </a:p>
        </p:txBody>
      </p:sp>
    </p:spTree>
    <p:extLst>
      <p:ext uri="{BB962C8B-B14F-4D97-AF65-F5344CB8AC3E}">
        <p14:creationId xmlns:p14="http://schemas.microsoft.com/office/powerpoint/2010/main" xmlns="" val="4617424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AutoShape 7"/>
          <p:cNvSpPr>
            <a:spLocks noChangeArrowheads="1"/>
          </p:cNvSpPr>
          <p:nvPr/>
        </p:nvSpPr>
        <p:spPr bwMode="auto">
          <a:xfrm>
            <a:off x="1190900" y="3900711"/>
            <a:ext cx="2031325" cy="461665"/>
          </a:xfrm>
          <a:prstGeom prst="flowChartProcess">
            <a:avLst/>
          </a:prstGeom>
          <a:solidFill>
            <a:srgbClr val="9900FF"/>
          </a:solidFill>
          <a:ln w="38100">
            <a:solidFill>
              <a:srgbClr val="FF0000"/>
            </a:solidFill>
            <a:miter lim="800000"/>
            <a:headEnd/>
            <a:tailEnd/>
          </a:ln>
        </p:spPr>
        <p:txBody>
          <a:bodyPr wrap="none" anchor="ct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400" dirty="0">
                <a:solidFill>
                  <a:schemeClr val="tx1"/>
                </a:solidFill>
              </a:rPr>
              <a:t>东西（物体）</a:t>
            </a:r>
          </a:p>
        </p:txBody>
      </p:sp>
      <p:sp>
        <p:nvSpPr>
          <p:cNvPr id="65539" name="Rectangle 3"/>
          <p:cNvSpPr>
            <a:spLocks noGrp="1" noChangeArrowheads="1"/>
          </p:cNvSpPr>
          <p:nvPr>
            <p:ph type="body" idx="4294967295"/>
          </p:nvPr>
        </p:nvSpPr>
        <p:spPr>
          <a:xfrm>
            <a:off x="935037" y="548680"/>
            <a:ext cx="7769225" cy="4113213"/>
          </a:xfrm>
          <a:prstGeom prst="rect">
            <a:avLst/>
          </a:prstGeom>
        </p:spPr>
        <p:txBody>
          <a:bodyPr/>
          <a:lstStyle/>
          <a:p>
            <a:r>
              <a:rPr lang="zh-CN" altLang="en-US" sz="3200" dirty="0"/>
              <a:t>哲学是一门推理的学问，推理等同于计算</a:t>
            </a:r>
            <a:r>
              <a:rPr lang="zh-CN" altLang="en-US" sz="3200" dirty="0" smtClean="0"/>
              <a:t>。</a:t>
            </a:r>
            <a:endParaRPr lang="zh-CN" altLang="en-US" sz="3200" dirty="0"/>
          </a:p>
          <a:p>
            <a:r>
              <a:rPr lang="zh-CN" altLang="en-US" sz="3200" dirty="0">
                <a:latin typeface="楷体" charset="-122"/>
                <a:ea typeface="楷体" charset="-122"/>
              </a:rPr>
              <a:t>“</a:t>
            </a:r>
            <a:r>
              <a:rPr lang="zh-CN" altLang="en-US" sz="3200" dirty="0">
                <a:ea typeface="楷体" charset="-122"/>
              </a:rPr>
              <a:t>推理是与加和减相同的</a:t>
            </a:r>
            <a:r>
              <a:rPr lang="zh-CN" altLang="en-US" sz="3200" dirty="0">
                <a:latin typeface="楷体" charset="-122"/>
                <a:ea typeface="楷体" charset="-122"/>
              </a:rPr>
              <a:t>”</a:t>
            </a:r>
            <a:r>
              <a:rPr lang="zh-CN" altLang="en-US" sz="3200" dirty="0">
                <a:ea typeface="楷体" charset="-122"/>
              </a:rPr>
              <a:t>，</a:t>
            </a:r>
            <a:r>
              <a:rPr lang="zh-CN" altLang="en-US" sz="3200" dirty="0">
                <a:latin typeface="楷体" charset="-122"/>
                <a:ea typeface="楷体" charset="-122"/>
              </a:rPr>
              <a:t>“</a:t>
            </a:r>
            <a:r>
              <a:rPr lang="zh-CN" altLang="en-US" sz="3200" dirty="0">
                <a:ea typeface="楷体" charset="-122"/>
              </a:rPr>
              <a:t>一切推理都包含在心灵的这两种功能活动</a:t>
            </a:r>
            <a:r>
              <a:rPr lang="en-US" altLang="zh-CN" sz="3200" dirty="0">
                <a:latin typeface="楷体" charset="-122"/>
                <a:ea typeface="楷体" charset="-122"/>
              </a:rPr>
              <a:t>——</a:t>
            </a:r>
            <a:r>
              <a:rPr lang="zh-CN" altLang="en-US" sz="3200" dirty="0">
                <a:ea typeface="楷体" charset="-122"/>
              </a:rPr>
              <a:t>加与减里面</a:t>
            </a:r>
            <a:r>
              <a:rPr lang="zh-CN" altLang="en-US" sz="3200" dirty="0">
                <a:latin typeface="楷体" charset="-122"/>
                <a:ea typeface="楷体" charset="-122"/>
              </a:rPr>
              <a:t>”</a:t>
            </a:r>
            <a:r>
              <a:rPr lang="zh-CN" altLang="en-US" sz="3200" dirty="0">
                <a:ea typeface="楷体" charset="-122"/>
              </a:rPr>
              <a:t>。</a:t>
            </a:r>
          </a:p>
        </p:txBody>
      </p:sp>
      <p:sp>
        <p:nvSpPr>
          <p:cNvPr id="181257" name="AutoShape 9"/>
          <p:cNvSpPr>
            <a:spLocks noChangeArrowheads="1"/>
          </p:cNvSpPr>
          <p:nvPr/>
        </p:nvSpPr>
        <p:spPr bwMode="auto">
          <a:xfrm>
            <a:off x="3733825" y="3920442"/>
            <a:ext cx="800219" cy="461665"/>
          </a:xfrm>
          <a:prstGeom prst="flowChartProcess">
            <a:avLst/>
          </a:prstGeom>
          <a:solidFill>
            <a:srgbClr val="9900FF"/>
          </a:solidFill>
          <a:ln w="38100">
            <a:solidFill>
              <a:srgbClr val="FF0000"/>
            </a:solidFill>
            <a:miter lim="800000"/>
            <a:headEnd/>
            <a:tailEnd/>
          </a:ln>
        </p:spPr>
        <p:txBody>
          <a:bodyPr wrap="none" anchor="ct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400" dirty="0">
                <a:solidFill>
                  <a:schemeClr val="tx1"/>
                </a:solidFill>
              </a:rPr>
              <a:t>活的</a:t>
            </a:r>
          </a:p>
        </p:txBody>
      </p:sp>
      <p:sp>
        <p:nvSpPr>
          <p:cNvPr id="181258" name="AutoShape 10"/>
          <p:cNvSpPr>
            <a:spLocks noChangeArrowheads="1"/>
          </p:cNvSpPr>
          <p:nvPr/>
        </p:nvSpPr>
        <p:spPr bwMode="auto">
          <a:xfrm>
            <a:off x="5148064" y="3933056"/>
            <a:ext cx="1107996" cy="461665"/>
          </a:xfrm>
          <a:prstGeom prst="flowChartProcess">
            <a:avLst/>
          </a:prstGeom>
          <a:solidFill>
            <a:srgbClr val="9900FF"/>
          </a:solidFill>
          <a:ln w="38100">
            <a:solidFill>
              <a:srgbClr val="FF0000"/>
            </a:solidFill>
            <a:miter lim="800000"/>
            <a:headEnd/>
            <a:tailEnd/>
          </a:ln>
        </p:spPr>
        <p:txBody>
          <a:bodyPr wrap="none" anchor="ct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400" dirty="0">
                <a:solidFill>
                  <a:schemeClr val="tx1"/>
                </a:solidFill>
              </a:rPr>
              <a:t>理性的</a:t>
            </a:r>
          </a:p>
        </p:txBody>
      </p:sp>
      <p:sp>
        <p:nvSpPr>
          <p:cNvPr id="181260" name="AutoShape 12"/>
          <p:cNvSpPr>
            <a:spLocks noChangeArrowheads="1"/>
          </p:cNvSpPr>
          <p:nvPr/>
        </p:nvSpPr>
        <p:spPr bwMode="auto">
          <a:xfrm>
            <a:off x="7037488" y="3940087"/>
            <a:ext cx="696913" cy="461665"/>
          </a:xfrm>
          <a:prstGeom prst="flowChartProcess">
            <a:avLst/>
          </a:prstGeom>
          <a:solidFill>
            <a:srgbClr val="9900FF"/>
          </a:solidFill>
          <a:ln w="38100">
            <a:solidFill>
              <a:srgbClr val="FF0000"/>
            </a:solidFill>
            <a:miter lim="800000"/>
            <a:headEnd/>
            <a:tailEnd/>
          </a:ln>
        </p:spPr>
        <p:txBody>
          <a:bodyPr anchor="ct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400" dirty="0">
                <a:solidFill>
                  <a:schemeClr val="tx1"/>
                </a:solidFill>
              </a:rPr>
              <a:t>人</a:t>
            </a:r>
          </a:p>
        </p:txBody>
      </p:sp>
      <p:sp>
        <p:nvSpPr>
          <p:cNvPr id="181261" name="Line 13"/>
          <p:cNvSpPr>
            <a:spLocks noChangeShapeType="1"/>
          </p:cNvSpPr>
          <p:nvPr/>
        </p:nvSpPr>
        <p:spPr bwMode="auto">
          <a:xfrm>
            <a:off x="6444208" y="4151275"/>
            <a:ext cx="360362" cy="0"/>
          </a:xfrm>
          <a:prstGeom prst="line">
            <a:avLst/>
          </a:prstGeom>
          <a:noFill/>
          <a:ln w="38100">
            <a:solidFill>
              <a:srgbClr val="FF0000"/>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nchor="ctr">
            <a:spAutoFit/>
          </a:bodyPr>
          <a:lstStyle/>
          <a:p>
            <a:endParaRPr lang="zh-CN" altLang="en-US"/>
          </a:p>
        </p:txBody>
      </p:sp>
      <p:sp>
        <p:nvSpPr>
          <p:cNvPr id="181262" name="Line 14"/>
          <p:cNvSpPr>
            <a:spLocks noChangeShapeType="1"/>
          </p:cNvSpPr>
          <p:nvPr/>
        </p:nvSpPr>
        <p:spPr bwMode="auto">
          <a:xfrm>
            <a:off x="4628118" y="4151275"/>
            <a:ext cx="360363" cy="0"/>
          </a:xfrm>
          <a:prstGeom prst="line">
            <a:avLst/>
          </a:prstGeom>
          <a:noFill/>
          <a:ln w="38100">
            <a:solidFill>
              <a:srgbClr val="FF0000"/>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nchor="ctr">
            <a:spAutoFit/>
          </a:bodyPr>
          <a:lstStyle/>
          <a:p>
            <a:endParaRPr lang="zh-CN" altLang="en-US"/>
          </a:p>
        </p:txBody>
      </p:sp>
      <p:sp>
        <p:nvSpPr>
          <p:cNvPr id="181263" name="Line 15"/>
          <p:cNvSpPr>
            <a:spLocks noChangeShapeType="1"/>
          </p:cNvSpPr>
          <p:nvPr/>
        </p:nvSpPr>
        <p:spPr bwMode="auto">
          <a:xfrm>
            <a:off x="3236850" y="4151275"/>
            <a:ext cx="360362" cy="0"/>
          </a:xfrm>
          <a:prstGeom prst="line">
            <a:avLst/>
          </a:prstGeom>
          <a:noFill/>
          <a:ln w="38100">
            <a:solidFill>
              <a:srgbClr val="FF0000"/>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xmlns="" val="1647612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63"/>
                                        </p:tgtEl>
                                        <p:attrNameLst>
                                          <p:attrName>style.visibility</p:attrName>
                                        </p:attrNameLst>
                                      </p:cBhvr>
                                      <p:to>
                                        <p:strVal val="visible"/>
                                      </p:to>
                                    </p:set>
                                    <p:anim calcmode="lin" valueType="num">
                                      <p:cBhvr additive="base">
                                        <p:cTn id="7" dur="500" fill="hold"/>
                                        <p:tgtEl>
                                          <p:spTgt spid="181263"/>
                                        </p:tgtEl>
                                        <p:attrNameLst>
                                          <p:attrName>ppt_x</p:attrName>
                                        </p:attrNameLst>
                                      </p:cBhvr>
                                      <p:tavLst>
                                        <p:tav tm="0">
                                          <p:val>
                                            <p:strVal val="#ppt_x"/>
                                          </p:val>
                                        </p:tav>
                                        <p:tav tm="100000">
                                          <p:val>
                                            <p:strVal val="#ppt_x"/>
                                          </p:val>
                                        </p:tav>
                                      </p:tavLst>
                                    </p:anim>
                                    <p:anim calcmode="lin" valueType="num">
                                      <p:cBhvr additive="base">
                                        <p:cTn id="8" dur="500" fill="hold"/>
                                        <p:tgtEl>
                                          <p:spTgt spid="1812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1257"/>
                                        </p:tgtEl>
                                        <p:attrNameLst>
                                          <p:attrName>style.visibility</p:attrName>
                                        </p:attrNameLst>
                                      </p:cBhvr>
                                      <p:to>
                                        <p:strVal val="visible"/>
                                      </p:to>
                                    </p:set>
                                    <p:anim calcmode="lin" valueType="num">
                                      <p:cBhvr additive="base">
                                        <p:cTn id="11" dur="500" fill="hold"/>
                                        <p:tgtEl>
                                          <p:spTgt spid="181257"/>
                                        </p:tgtEl>
                                        <p:attrNameLst>
                                          <p:attrName>ppt_x</p:attrName>
                                        </p:attrNameLst>
                                      </p:cBhvr>
                                      <p:tavLst>
                                        <p:tav tm="0">
                                          <p:val>
                                            <p:strVal val="#ppt_x"/>
                                          </p:val>
                                        </p:tav>
                                        <p:tav tm="100000">
                                          <p:val>
                                            <p:strVal val="#ppt_x"/>
                                          </p:val>
                                        </p:tav>
                                      </p:tavLst>
                                    </p:anim>
                                    <p:anim calcmode="lin" valueType="num">
                                      <p:cBhvr additive="base">
                                        <p:cTn id="12" dur="500" fill="hold"/>
                                        <p:tgtEl>
                                          <p:spTgt spid="18125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1262"/>
                                        </p:tgtEl>
                                        <p:attrNameLst>
                                          <p:attrName>style.visibility</p:attrName>
                                        </p:attrNameLst>
                                      </p:cBhvr>
                                      <p:to>
                                        <p:strVal val="visible"/>
                                      </p:to>
                                    </p:set>
                                    <p:anim calcmode="lin" valueType="num">
                                      <p:cBhvr additive="base">
                                        <p:cTn id="17" dur="1000" fill="hold"/>
                                        <p:tgtEl>
                                          <p:spTgt spid="181262"/>
                                        </p:tgtEl>
                                        <p:attrNameLst>
                                          <p:attrName>ppt_x</p:attrName>
                                        </p:attrNameLst>
                                      </p:cBhvr>
                                      <p:tavLst>
                                        <p:tav tm="0">
                                          <p:val>
                                            <p:strVal val="#ppt_x"/>
                                          </p:val>
                                        </p:tav>
                                        <p:tav tm="100000">
                                          <p:val>
                                            <p:strVal val="#ppt_x"/>
                                          </p:val>
                                        </p:tav>
                                      </p:tavLst>
                                    </p:anim>
                                    <p:anim calcmode="lin" valueType="num">
                                      <p:cBhvr additive="base">
                                        <p:cTn id="18" dur="1000" fill="hold"/>
                                        <p:tgtEl>
                                          <p:spTgt spid="18126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1258"/>
                                        </p:tgtEl>
                                        <p:attrNameLst>
                                          <p:attrName>style.visibility</p:attrName>
                                        </p:attrNameLst>
                                      </p:cBhvr>
                                      <p:to>
                                        <p:strVal val="visible"/>
                                      </p:to>
                                    </p:set>
                                    <p:anim calcmode="lin" valueType="num">
                                      <p:cBhvr additive="base">
                                        <p:cTn id="21" dur="500" fill="hold"/>
                                        <p:tgtEl>
                                          <p:spTgt spid="181258"/>
                                        </p:tgtEl>
                                        <p:attrNameLst>
                                          <p:attrName>ppt_x</p:attrName>
                                        </p:attrNameLst>
                                      </p:cBhvr>
                                      <p:tavLst>
                                        <p:tav tm="0">
                                          <p:val>
                                            <p:strVal val="#ppt_x"/>
                                          </p:val>
                                        </p:tav>
                                        <p:tav tm="100000">
                                          <p:val>
                                            <p:strVal val="#ppt_x"/>
                                          </p:val>
                                        </p:tav>
                                      </p:tavLst>
                                    </p:anim>
                                    <p:anim calcmode="lin" valueType="num">
                                      <p:cBhvr additive="base">
                                        <p:cTn id="22" dur="500" fill="hold"/>
                                        <p:tgtEl>
                                          <p:spTgt spid="18125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1261"/>
                                        </p:tgtEl>
                                        <p:attrNameLst>
                                          <p:attrName>style.visibility</p:attrName>
                                        </p:attrNameLst>
                                      </p:cBhvr>
                                      <p:to>
                                        <p:strVal val="visible"/>
                                      </p:to>
                                    </p:set>
                                    <p:anim calcmode="lin" valueType="num">
                                      <p:cBhvr additive="base">
                                        <p:cTn id="27" dur="500" fill="hold"/>
                                        <p:tgtEl>
                                          <p:spTgt spid="181261"/>
                                        </p:tgtEl>
                                        <p:attrNameLst>
                                          <p:attrName>ppt_x</p:attrName>
                                        </p:attrNameLst>
                                      </p:cBhvr>
                                      <p:tavLst>
                                        <p:tav tm="0">
                                          <p:val>
                                            <p:strVal val="#ppt_x"/>
                                          </p:val>
                                        </p:tav>
                                        <p:tav tm="100000">
                                          <p:val>
                                            <p:strVal val="#ppt_x"/>
                                          </p:val>
                                        </p:tav>
                                      </p:tavLst>
                                    </p:anim>
                                    <p:anim calcmode="lin" valueType="num">
                                      <p:cBhvr additive="base">
                                        <p:cTn id="28" dur="500" fill="hold"/>
                                        <p:tgtEl>
                                          <p:spTgt spid="18126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1260"/>
                                        </p:tgtEl>
                                        <p:attrNameLst>
                                          <p:attrName>style.visibility</p:attrName>
                                        </p:attrNameLst>
                                      </p:cBhvr>
                                      <p:to>
                                        <p:strVal val="visible"/>
                                      </p:to>
                                    </p:set>
                                    <p:anim calcmode="lin" valueType="num">
                                      <p:cBhvr additive="base">
                                        <p:cTn id="31" dur="500" fill="hold"/>
                                        <p:tgtEl>
                                          <p:spTgt spid="181260"/>
                                        </p:tgtEl>
                                        <p:attrNameLst>
                                          <p:attrName>ppt_x</p:attrName>
                                        </p:attrNameLst>
                                      </p:cBhvr>
                                      <p:tavLst>
                                        <p:tav tm="0">
                                          <p:val>
                                            <p:strVal val="#ppt_x"/>
                                          </p:val>
                                        </p:tav>
                                        <p:tav tm="100000">
                                          <p:val>
                                            <p:strVal val="#ppt_x"/>
                                          </p:val>
                                        </p:tav>
                                      </p:tavLst>
                                    </p:anim>
                                    <p:anim calcmode="lin" valueType="num">
                                      <p:cBhvr additive="base">
                                        <p:cTn id="32" dur="500" fill="hold"/>
                                        <p:tgtEl>
                                          <p:spTgt spid="181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7" grpId="0" animBg="1"/>
      <p:bldP spid="181258" grpId="0" animBg="1"/>
      <p:bldP spid="181260" grpId="0" animBg="1"/>
      <p:bldP spid="181261" grpId="0" animBg="1"/>
      <p:bldP spid="181262" grpId="0" animBg="1"/>
      <p:bldP spid="18126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4294967295"/>
          </p:nvPr>
        </p:nvSpPr>
        <p:spPr>
          <a:xfrm>
            <a:off x="683568" y="1052736"/>
            <a:ext cx="8137525" cy="4256087"/>
          </a:xfrm>
          <a:prstGeom prst="rect">
            <a:avLst/>
          </a:prstGeom>
          <a:noFill/>
        </p:spPr>
        <p:txBody>
          <a:bodyPr/>
          <a:lstStyle/>
          <a:p>
            <a:pPr eaLnBrk="1" hangingPunct="1"/>
            <a:r>
              <a:rPr lang="zh-CN" altLang="en-US" sz="2800" dirty="0"/>
              <a:t>狄德罗</a:t>
            </a:r>
          </a:p>
          <a:p>
            <a:pPr eaLnBrk="1" hangingPunct="1"/>
            <a:r>
              <a:rPr lang="zh-CN" altLang="en-US" sz="2800" dirty="0"/>
              <a:t>运动是物质自身固有的属性，运动具有不同形式，内部运动和外部运动，静止是运动一种形式，万物由分子构成。</a:t>
            </a:r>
          </a:p>
          <a:p>
            <a:pPr eaLnBrk="1" hangingPunct="1"/>
            <a:r>
              <a:rPr lang="zh-CN" altLang="en-US" sz="2800" dirty="0"/>
              <a:t>“</a:t>
            </a:r>
            <a:r>
              <a:rPr lang="zh-CN" altLang="en-US" sz="2800" dirty="0">
                <a:ea typeface="楷体" charset="-122"/>
              </a:rPr>
              <a:t>用一种按一定方式构成的呆板的物质，浸染上另一种呆板的物质，加上温度和运动，就得出感受性、生命、记忆、意识、欲望、思想。</a:t>
            </a:r>
            <a:r>
              <a:rPr lang="zh-CN" altLang="en-US" sz="2800" dirty="0">
                <a:latin typeface="楷体" charset="-122"/>
                <a:ea typeface="楷体" charset="-122"/>
              </a:rPr>
              <a:t>”</a:t>
            </a:r>
          </a:p>
          <a:p>
            <a:pPr eaLnBrk="1" hangingPunct="1"/>
            <a:r>
              <a:rPr lang="zh-CN" altLang="en-US" sz="2800" dirty="0">
                <a:ea typeface="楷体" charset="-122"/>
              </a:rPr>
              <a:t>狄德罗现象</a:t>
            </a:r>
          </a:p>
          <a:p>
            <a:pPr eaLnBrk="1" hangingPunct="1">
              <a:buFontTx/>
              <a:buNone/>
            </a:pPr>
            <a:endParaRPr lang="zh-CN" altLang="en-US" sz="2800" dirty="0"/>
          </a:p>
        </p:txBody>
      </p:sp>
    </p:spTree>
    <p:extLst>
      <p:ext uri="{BB962C8B-B14F-4D97-AF65-F5344CB8AC3E}">
        <p14:creationId xmlns:p14="http://schemas.microsoft.com/office/powerpoint/2010/main" xmlns="" val="17745045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4294967295"/>
          </p:nvPr>
        </p:nvSpPr>
        <p:spPr>
          <a:xfrm>
            <a:off x="899592" y="980728"/>
            <a:ext cx="7769225" cy="4113212"/>
          </a:xfrm>
          <a:prstGeom prst="rect">
            <a:avLst/>
          </a:prstGeom>
          <a:noFill/>
        </p:spPr>
        <p:txBody>
          <a:bodyPr/>
          <a:lstStyle/>
          <a:p>
            <a:pPr eaLnBrk="1" hangingPunct="1"/>
            <a:r>
              <a:rPr lang="zh-CN" altLang="en-US" dirty="0"/>
              <a:t>霍尔巴赫（</a:t>
            </a:r>
            <a:r>
              <a:rPr lang="en-US" altLang="zh-CN" dirty="0"/>
              <a:t>1723-1789 </a:t>
            </a:r>
            <a:r>
              <a:rPr lang="zh-CN" altLang="en-US" dirty="0"/>
              <a:t>），法籍德国人</a:t>
            </a:r>
          </a:p>
          <a:p>
            <a:pPr eaLnBrk="1" hangingPunct="1"/>
            <a:r>
              <a:rPr lang="en-US" altLang="zh-CN" dirty="0"/>
              <a:t>《</a:t>
            </a:r>
            <a:r>
              <a:rPr lang="zh-CN" altLang="en-US" dirty="0"/>
              <a:t>自然的体系</a:t>
            </a:r>
            <a:r>
              <a:rPr lang="en-US" altLang="zh-CN" dirty="0"/>
              <a:t>》</a:t>
            </a:r>
          </a:p>
          <a:p>
            <a:pPr eaLnBrk="1" hangingPunct="1"/>
            <a:r>
              <a:rPr lang="zh-CN" altLang="en-US" sz="3200" dirty="0">
                <a:ea typeface="楷体" charset="-122"/>
              </a:rPr>
              <a:t>物质一般地就是以任何一种方式刺激我们感官的东西。</a:t>
            </a:r>
          </a:p>
          <a:p>
            <a:pPr eaLnBrk="1" hangingPunct="1"/>
            <a:r>
              <a:rPr lang="zh-CN" altLang="en-US" sz="3200" dirty="0">
                <a:ea typeface="楷体" charset="-122"/>
              </a:rPr>
              <a:t>一切物质的共同特性是广延、可分性、不可入性、形状、可动性，或为某个物质的运动所引动的性质。</a:t>
            </a:r>
          </a:p>
        </p:txBody>
      </p:sp>
    </p:spTree>
    <p:extLst>
      <p:ext uri="{BB962C8B-B14F-4D97-AF65-F5344CB8AC3E}">
        <p14:creationId xmlns:p14="http://schemas.microsoft.com/office/powerpoint/2010/main" xmlns="" val="19919777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body" idx="4294967295"/>
          </p:nvPr>
        </p:nvSpPr>
        <p:spPr>
          <a:xfrm>
            <a:off x="323528" y="548680"/>
            <a:ext cx="8640763" cy="5543550"/>
          </a:xfrm>
          <a:prstGeom prst="rect">
            <a:avLst/>
          </a:prstGeom>
          <a:noFill/>
        </p:spPr>
        <p:txBody>
          <a:bodyPr/>
          <a:lstStyle/>
          <a:p>
            <a:pPr eaLnBrk="1" hangingPunct="1">
              <a:lnSpc>
                <a:spcPct val="90000"/>
              </a:lnSpc>
            </a:pPr>
            <a:r>
              <a:rPr lang="zh-CN" altLang="en-US" sz="3200" dirty="0"/>
              <a:t>“</a:t>
            </a:r>
            <a:r>
              <a:rPr lang="zh-CN" altLang="en-US" sz="3200" dirty="0">
                <a:ea typeface="楷体" charset="-122"/>
              </a:rPr>
              <a:t>运动就是一种努力，由于这种努力，一个物体改变或倾向于改变位置，就是说，继续不断地对应于空间上的各个部分，或是说相对于其他物体地改变着距离</a:t>
            </a:r>
            <a:r>
              <a:rPr lang="zh-CN" altLang="en-US" sz="3200" dirty="0"/>
              <a:t>。</a:t>
            </a:r>
            <a:r>
              <a:rPr lang="zh-CN" altLang="en-US" sz="2800" dirty="0">
                <a:latin typeface="宋体" charset="-122"/>
              </a:rPr>
              <a:t>”</a:t>
            </a:r>
            <a:r>
              <a:rPr lang="zh-CN" altLang="en-US" sz="2800" dirty="0"/>
              <a:t>（将一切运动和万物的联系都还原为</a:t>
            </a:r>
            <a:r>
              <a:rPr lang="zh-CN" altLang="en-US" sz="2800" dirty="0">
                <a:solidFill>
                  <a:srgbClr val="FFFF00"/>
                </a:solidFill>
              </a:rPr>
              <a:t>机械的力学关系</a:t>
            </a:r>
            <a:r>
              <a:rPr lang="zh-CN" altLang="en-US" sz="2800" dirty="0"/>
              <a:t>，陷入绝对的必然性和机械决定论</a:t>
            </a:r>
            <a:r>
              <a:rPr lang="zh-CN" altLang="en-US" dirty="0">
                <a:ea typeface="楷体" charset="-122"/>
              </a:rPr>
              <a:t>）</a:t>
            </a:r>
          </a:p>
          <a:p>
            <a:pPr eaLnBrk="1" hangingPunct="1">
              <a:lnSpc>
                <a:spcPct val="90000"/>
              </a:lnSpc>
            </a:pPr>
            <a:r>
              <a:rPr lang="zh-CN" altLang="en-US" dirty="0">
                <a:latin typeface="楷体" charset="-122"/>
                <a:ea typeface="楷体" charset="-122"/>
              </a:rPr>
              <a:t>“</a:t>
            </a:r>
            <a:r>
              <a:rPr lang="zh-CN" altLang="en-US" sz="3200" dirty="0">
                <a:ea typeface="楷体" charset="-122"/>
              </a:rPr>
              <a:t>一次节食、一杯水，一次出鼻血，有时就足以挽救一些王国</a:t>
            </a:r>
            <a:r>
              <a:rPr lang="zh-CN" altLang="en-US" dirty="0">
                <a:ea typeface="楷体" charset="-122"/>
              </a:rPr>
              <a:t>。</a:t>
            </a:r>
            <a:r>
              <a:rPr lang="zh-CN" altLang="en-US" dirty="0">
                <a:latin typeface="楷体" charset="-122"/>
                <a:ea typeface="楷体" charset="-122"/>
              </a:rPr>
              <a:t>”</a:t>
            </a:r>
            <a:endParaRPr lang="zh-CN" altLang="en-US" dirty="0">
              <a:ea typeface="楷体" charset="-122"/>
            </a:endParaRPr>
          </a:p>
          <a:p>
            <a:pPr eaLnBrk="1" hangingPunct="1">
              <a:lnSpc>
                <a:spcPct val="90000"/>
              </a:lnSpc>
            </a:pPr>
            <a:r>
              <a:rPr lang="zh-CN" altLang="en-US" sz="3200" dirty="0"/>
              <a:t>灵魂是肉体的作用，人体是一种时钟，精神归结到底是机械运动（思维是物质分子的运动）。</a:t>
            </a:r>
          </a:p>
        </p:txBody>
      </p:sp>
    </p:spTree>
    <p:extLst>
      <p:ext uri="{BB962C8B-B14F-4D97-AF65-F5344CB8AC3E}">
        <p14:creationId xmlns:p14="http://schemas.microsoft.com/office/powerpoint/2010/main" xmlns="" val="20468997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84213" y="188640"/>
            <a:ext cx="7924800" cy="1143000"/>
          </a:xfrm>
        </p:spPr>
        <p:txBody>
          <a:bodyPr/>
          <a:lstStyle/>
          <a:p>
            <a:r>
              <a:rPr lang="zh-CN" altLang="en-US"/>
              <a:t>观点总结</a:t>
            </a:r>
          </a:p>
        </p:txBody>
      </p:sp>
      <p:sp>
        <p:nvSpPr>
          <p:cNvPr id="69634" name="Rectangle 3"/>
          <p:cNvSpPr>
            <a:spLocks noGrp="1" noChangeArrowheads="1"/>
          </p:cNvSpPr>
          <p:nvPr>
            <p:ph type="body" idx="4294967295"/>
          </p:nvPr>
        </p:nvSpPr>
        <p:spPr>
          <a:xfrm>
            <a:off x="684213" y="1628800"/>
            <a:ext cx="8129587" cy="4608512"/>
          </a:xfrm>
          <a:prstGeom prst="rect">
            <a:avLst/>
          </a:prstGeom>
        </p:spPr>
        <p:txBody>
          <a:bodyPr>
            <a:normAutofit lnSpcReduction="10000"/>
          </a:bodyPr>
          <a:lstStyle/>
          <a:p>
            <a:pPr>
              <a:lnSpc>
                <a:spcPct val="90000"/>
              </a:lnSpc>
            </a:pPr>
            <a:r>
              <a:rPr lang="en-US" altLang="zh-CN" sz="2800" dirty="0"/>
              <a:t>1.</a:t>
            </a:r>
            <a:r>
              <a:rPr lang="zh-CN" altLang="en-US" sz="2800" dirty="0"/>
              <a:t>自然是各种物质元素组合的结果</a:t>
            </a:r>
          </a:p>
          <a:p>
            <a:pPr>
              <a:lnSpc>
                <a:spcPct val="90000"/>
              </a:lnSpc>
            </a:pPr>
            <a:r>
              <a:rPr lang="zh-CN" altLang="en-US" sz="2800" dirty="0"/>
              <a:t>物质是一堆僵死的、消极的、自己没有运动能力的东西，不理解超自然的实体的属性，就不能正确地理解自然规律以及人与人之间的关系。</a:t>
            </a:r>
          </a:p>
          <a:p>
            <a:pPr>
              <a:lnSpc>
                <a:spcPct val="90000"/>
              </a:lnSpc>
            </a:pPr>
            <a:r>
              <a:rPr lang="zh-CN" altLang="en-US" sz="2800" dirty="0"/>
              <a:t>从物质元素、物质结构方面说明世界的物质性。</a:t>
            </a:r>
          </a:p>
          <a:p>
            <a:pPr>
              <a:lnSpc>
                <a:spcPct val="90000"/>
              </a:lnSpc>
            </a:pPr>
            <a:r>
              <a:rPr lang="zh-CN" altLang="en-US" sz="2800" dirty="0"/>
              <a:t>“</a:t>
            </a:r>
            <a:r>
              <a:rPr lang="zh-CN" altLang="en-US" sz="2800" dirty="0">
                <a:ea typeface="楷体" charset="-122"/>
              </a:rPr>
              <a:t>自然只用了一种同样的面粉团子，它只是以不同的方式变化了这面粉团子的酵而已</a:t>
            </a:r>
            <a:r>
              <a:rPr lang="zh-CN" altLang="en-US" sz="2800" dirty="0"/>
              <a:t>。”（拉美利特）</a:t>
            </a:r>
          </a:p>
          <a:p>
            <a:pPr>
              <a:lnSpc>
                <a:spcPct val="90000"/>
              </a:lnSpc>
            </a:pPr>
            <a:r>
              <a:rPr lang="zh-CN" altLang="en-US" sz="2800" dirty="0"/>
              <a:t>“</a:t>
            </a:r>
            <a:r>
              <a:rPr lang="zh-CN" altLang="en-US" sz="2800" dirty="0">
                <a:ea typeface="楷体" charset="-122"/>
              </a:rPr>
              <a:t>物质一般地就是以任何一种方式刺激我们感官的东西。</a:t>
            </a:r>
            <a:r>
              <a:rPr lang="zh-CN" altLang="en-US" sz="2800" dirty="0">
                <a:latin typeface="楷体" charset="-122"/>
                <a:ea typeface="楷体" charset="-122"/>
              </a:rPr>
              <a:t>”</a:t>
            </a:r>
            <a:r>
              <a:rPr lang="zh-CN" altLang="en-US" sz="2800" dirty="0">
                <a:ea typeface="楷体" charset="-122"/>
              </a:rPr>
              <a:t>（霍尔巴赫）</a:t>
            </a:r>
          </a:p>
          <a:p>
            <a:pPr>
              <a:lnSpc>
                <a:spcPct val="90000"/>
              </a:lnSpc>
            </a:pPr>
            <a:endParaRPr lang="zh-CN" altLang="en-US" sz="2800" dirty="0"/>
          </a:p>
        </p:txBody>
      </p:sp>
    </p:spTree>
    <p:extLst>
      <p:ext uri="{BB962C8B-B14F-4D97-AF65-F5344CB8AC3E}">
        <p14:creationId xmlns:p14="http://schemas.microsoft.com/office/powerpoint/2010/main" xmlns="" val="1703204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4" descr="列宁"/>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08625" y="1844675"/>
            <a:ext cx="3175000" cy="450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658" name="AutoShape 5"/>
          <p:cNvSpPr>
            <a:spLocks noChangeArrowheads="1"/>
          </p:cNvSpPr>
          <p:nvPr/>
        </p:nvSpPr>
        <p:spPr bwMode="auto">
          <a:xfrm>
            <a:off x="571500" y="765175"/>
            <a:ext cx="3857625" cy="3600450"/>
          </a:xfrm>
          <a:prstGeom prst="wedgeRoundRectCallout">
            <a:avLst>
              <a:gd name="adj1" fmla="val 78315"/>
              <a:gd name="adj2" fmla="val 55866"/>
              <a:gd name="adj3" fmla="val 16667"/>
            </a:avLst>
          </a:prstGeom>
          <a:solidFill>
            <a:srgbClr val="0000FF"/>
          </a:solidFill>
          <a:ln w="38100">
            <a:solidFill>
              <a:srgbClr val="FFFF00"/>
            </a:solidFill>
            <a:miter lim="800000"/>
            <a:headEnd/>
            <a:tailEnd/>
          </a:ln>
        </p:spPr>
        <p:txBody>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buFontTx/>
              <a:buNone/>
            </a:pPr>
            <a:r>
              <a:rPr lang="zh-CN" altLang="en-US" sz="2800" dirty="0">
                <a:solidFill>
                  <a:schemeClr val="tx2"/>
                </a:solidFill>
              </a:rPr>
              <a:t>物质是标志着</a:t>
            </a:r>
            <a:r>
              <a:rPr lang="zh-CN" altLang="en-US" sz="2800" u="sng" dirty="0">
                <a:solidFill>
                  <a:srgbClr val="FFFF00"/>
                </a:solidFill>
              </a:rPr>
              <a:t>客观实在</a:t>
            </a:r>
            <a:r>
              <a:rPr lang="zh-CN" altLang="en-US" sz="2800" dirty="0">
                <a:solidFill>
                  <a:schemeClr val="tx2"/>
                </a:solidFill>
              </a:rPr>
              <a:t>的哲学范畴，这种客观实在是人感觉到的，它不依赖于我们的感觉而存在的，为我们的感觉所复写、摄影、反映。</a:t>
            </a:r>
          </a:p>
        </p:txBody>
      </p:sp>
    </p:spTree>
    <p:extLst>
      <p:ext uri="{BB962C8B-B14F-4D97-AF65-F5344CB8AC3E}">
        <p14:creationId xmlns:p14="http://schemas.microsoft.com/office/powerpoint/2010/main" xmlns="" val="194026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我们发明了一台机器，它是一个有着若干电极和一个生命维持系统的箱子，即快乐箱。只要你进入这个箱子，就会体验到一种特别快乐的感觉，并且这种感觉会持续下去，因为它可以产生足够多的变化使你不失去新鲜感。你愿意跨进快乐箱吗？</a:t>
            </a:r>
          </a:p>
          <a:p>
            <a:endParaRPr kumimoji="1" lang="zh-CN" altLang="en-US" dirty="0"/>
          </a:p>
        </p:txBody>
      </p:sp>
    </p:spTree>
    <p:extLst>
      <p:ext uri="{BB962C8B-B14F-4D97-AF65-F5344CB8AC3E}">
        <p14:creationId xmlns:p14="http://schemas.microsoft.com/office/powerpoint/2010/main" xmlns="" val="4692874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4294967295"/>
          </p:nvPr>
        </p:nvSpPr>
        <p:spPr>
          <a:xfrm>
            <a:off x="611560" y="980728"/>
            <a:ext cx="7769225" cy="4113213"/>
          </a:xfrm>
          <a:prstGeom prst="rect">
            <a:avLst/>
          </a:prstGeom>
        </p:spPr>
        <p:txBody>
          <a:bodyPr/>
          <a:lstStyle/>
          <a:p>
            <a:r>
              <a:rPr lang="en-US" altLang="zh-CN" sz="3200" dirty="0"/>
              <a:t>2.</a:t>
            </a:r>
            <a:r>
              <a:rPr lang="zh-CN" altLang="en-US" sz="3200" dirty="0"/>
              <a:t>物体都是充满活力和力的。</a:t>
            </a:r>
          </a:p>
          <a:p>
            <a:r>
              <a:rPr lang="zh-CN" altLang="en-US" sz="3200" dirty="0"/>
              <a:t>“</a:t>
            </a:r>
            <a:r>
              <a:rPr lang="zh-CN" altLang="en-US" sz="3200" dirty="0">
                <a:ea typeface="楷体" charset="-122"/>
              </a:rPr>
              <a:t>严格说来，在自然界的各种物体中，并没有什么自发的运动，</a:t>
            </a:r>
            <a:r>
              <a:rPr lang="en-US" altLang="zh-CN" sz="3200" dirty="0">
                <a:latin typeface="楷体" charset="-122"/>
                <a:ea typeface="楷体" charset="-122"/>
              </a:rPr>
              <a:t>·······</a:t>
            </a:r>
            <a:r>
              <a:rPr lang="zh-CN" altLang="en-US" sz="3200" dirty="0">
                <a:ea typeface="楷体" charset="-122"/>
              </a:rPr>
              <a:t>它们所有的变化都是由一些或者可见、或者隐藏的推动它们的原因造成的</a:t>
            </a:r>
            <a:r>
              <a:rPr lang="zh-CN" altLang="en-US" sz="3200" dirty="0"/>
              <a:t>。”</a:t>
            </a:r>
          </a:p>
          <a:p>
            <a:r>
              <a:rPr lang="zh-CN" altLang="en-US" sz="3200" dirty="0"/>
              <a:t>                                   </a:t>
            </a:r>
            <a:r>
              <a:rPr lang="zh-CN" altLang="en-US" sz="3200" dirty="0" smtClean="0"/>
              <a:t>     </a:t>
            </a:r>
            <a:r>
              <a:rPr lang="zh-CN" altLang="en-US" sz="3200" dirty="0">
                <a:ea typeface="楷体" charset="-122"/>
              </a:rPr>
              <a:t>（霍尔巴赫）</a:t>
            </a:r>
          </a:p>
        </p:txBody>
      </p:sp>
    </p:spTree>
    <p:extLst>
      <p:ext uri="{BB962C8B-B14F-4D97-AF65-F5344CB8AC3E}">
        <p14:creationId xmlns:p14="http://schemas.microsoft.com/office/powerpoint/2010/main" xmlns="" val="4981543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4294967295"/>
          </p:nvPr>
        </p:nvSpPr>
        <p:spPr>
          <a:xfrm>
            <a:off x="683568" y="836712"/>
            <a:ext cx="7769225" cy="4113213"/>
          </a:xfrm>
          <a:prstGeom prst="rect">
            <a:avLst/>
          </a:prstGeom>
        </p:spPr>
        <p:txBody>
          <a:bodyPr/>
          <a:lstStyle/>
          <a:p>
            <a:r>
              <a:rPr lang="en-US" altLang="zh-CN" sz="3200" dirty="0" smtClean="0"/>
              <a:t>3.</a:t>
            </a:r>
            <a:r>
              <a:rPr lang="zh-CN" altLang="en-US" sz="3200" dirty="0" smtClean="0"/>
              <a:t>自然界一切都处在必然的因果联系之中</a:t>
            </a:r>
          </a:p>
          <a:p>
            <a:endParaRPr lang="zh-CN" altLang="en-US" sz="3200" dirty="0" smtClean="0"/>
          </a:p>
          <a:p>
            <a:r>
              <a:rPr lang="zh-CN" altLang="en-US" sz="3200" dirty="0" smtClean="0"/>
              <a:t>“</a:t>
            </a:r>
            <a:r>
              <a:rPr lang="zh-CN" altLang="en-US" sz="3200" dirty="0" smtClean="0">
                <a:ea typeface="楷体" charset="-122"/>
              </a:rPr>
              <a:t>正是由于不认识自然的力量和物质的特性，人们才弄出形形色色的毫无必然性的东西，才认定宇宙受一种有理智的原因支配</a:t>
            </a:r>
            <a:r>
              <a:rPr lang="zh-CN" altLang="en-US" sz="3200" dirty="0" smtClean="0"/>
              <a:t>。”（霍尔巴赫）</a:t>
            </a:r>
            <a:endParaRPr lang="zh-CN" altLang="en-US" sz="3200" dirty="0"/>
          </a:p>
        </p:txBody>
      </p:sp>
    </p:spTree>
    <p:extLst>
      <p:ext uri="{BB962C8B-B14F-4D97-AF65-F5344CB8AC3E}">
        <p14:creationId xmlns:p14="http://schemas.microsoft.com/office/powerpoint/2010/main" xmlns="" val="15889716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4294967295"/>
          </p:nvPr>
        </p:nvSpPr>
        <p:spPr>
          <a:xfrm>
            <a:off x="827584" y="1196752"/>
            <a:ext cx="7488237" cy="4113212"/>
          </a:xfrm>
          <a:prstGeom prst="rect">
            <a:avLst/>
          </a:prstGeom>
        </p:spPr>
        <p:txBody>
          <a:bodyPr/>
          <a:lstStyle/>
          <a:p>
            <a:r>
              <a:rPr lang="en-US" altLang="zh-CN" sz="2800" dirty="0"/>
              <a:t>4.</a:t>
            </a:r>
            <a:r>
              <a:rPr lang="zh-CN" altLang="en-US" sz="2800" dirty="0"/>
              <a:t>思想是“有机物质的一种特性”</a:t>
            </a:r>
          </a:p>
          <a:p>
            <a:r>
              <a:rPr lang="zh-CN" altLang="en-US" sz="2800" dirty="0"/>
              <a:t>“</a:t>
            </a:r>
            <a:r>
              <a:rPr lang="zh-CN" altLang="en-US" sz="2800" dirty="0">
                <a:ea typeface="楷体" charset="-122"/>
              </a:rPr>
              <a:t>有很多的实验曾经使我们认识到，心灵实际上是在脑子里感受到动物所特有的感觉的：因为当脑部受重伤时，动物没有知觉、没有分辨力、没有认识了。</a:t>
            </a:r>
            <a:r>
              <a:rPr lang="zh-CN" altLang="en-US" sz="2800" dirty="0">
                <a:latin typeface="楷体" charset="-122"/>
                <a:ea typeface="楷体" charset="-122"/>
              </a:rPr>
              <a:t>”</a:t>
            </a:r>
            <a:r>
              <a:rPr lang="zh-CN" altLang="en-US" sz="2800" dirty="0">
                <a:ea typeface="楷体" charset="-122"/>
              </a:rPr>
              <a:t>（拉美利特）</a:t>
            </a:r>
          </a:p>
          <a:p>
            <a:r>
              <a:rPr lang="zh-CN" altLang="en-US" sz="2800" dirty="0"/>
              <a:t>“</a:t>
            </a:r>
            <a:r>
              <a:rPr lang="zh-CN" altLang="en-US" sz="2800" dirty="0">
                <a:ea typeface="楷体" charset="-122"/>
              </a:rPr>
              <a:t>一个能说明一切的简单假定，就是：感觉能力是物质的普遍特性或者物质机体组织的产物。</a:t>
            </a:r>
            <a:r>
              <a:rPr lang="zh-CN" altLang="en-US" sz="2800" dirty="0">
                <a:latin typeface="楷体" charset="-122"/>
                <a:ea typeface="楷体" charset="-122"/>
              </a:rPr>
              <a:t>”</a:t>
            </a:r>
            <a:r>
              <a:rPr lang="zh-CN" altLang="en-US" sz="2800" dirty="0">
                <a:ea typeface="楷体" charset="-122"/>
              </a:rPr>
              <a:t>（狄德罗）</a:t>
            </a:r>
          </a:p>
        </p:txBody>
      </p:sp>
    </p:spTree>
    <p:extLst>
      <p:ext uri="{BB962C8B-B14F-4D97-AF65-F5344CB8AC3E}">
        <p14:creationId xmlns:p14="http://schemas.microsoft.com/office/powerpoint/2010/main" xmlns="" val="18877408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pPr eaLnBrk="1" hangingPunct="1"/>
            <a:r>
              <a:rPr lang="zh-CN" altLang="en-US" dirty="0"/>
              <a:t>近代机械唯物主义</a:t>
            </a:r>
          </a:p>
        </p:txBody>
      </p:sp>
      <p:sp>
        <p:nvSpPr>
          <p:cNvPr id="74754" name="Rectangle 4"/>
          <p:cNvSpPr>
            <a:spLocks noChangeArrowheads="1"/>
          </p:cNvSpPr>
          <p:nvPr/>
        </p:nvSpPr>
        <p:spPr bwMode="auto">
          <a:xfrm>
            <a:off x="539750" y="1773238"/>
            <a:ext cx="8280400" cy="294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buFontTx/>
              <a:buNone/>
            </a:pPr>
            <a:r>
              <a:rPr kumimoji="0" lang="zh-CN" altLang="en-US" dirty="0">
                <a:solidFill>
                  <a:srgbClr val="FFFF00"/>
                </a:solidFill>
              </a:rPr>
              <a:t>缺陷：</a:t>
            </a:r>
            <a:endParaRPr kumimoji="0" lang="en-US" altLang="zh-CN" dirty="0">
              <a:solidFill>
                <a:srgbClr val="FFFF00"/>
              </a:solidFill>
            </a:endParaRPr>
          </a:p>
          <a:p>
            <a:pPr eaLnBrk="1" hangingPunct="1">
              <a:buFontTx/>
              <a:buNone/>
            </a:pPr>
            <a:r>
              <a:rPr kumimoji="0" lang="en-US" altLang="zh-CN" dirty="0">
                <a:solidFill>
                  <a:schemeClr val="tx1"/>
                </a:solidFill>
              </a:rPr>
              <a:t>1.</a:t>
            </a:r>
            <a:r>
              <a:rPr kumimoji="0" lang="zh-CN" altLang="en-US" dirty="0">
                <a:solidFill>
                  <a:schemeClr val="tx1"/>
                </a:solidFill>
              </a:rPr>
              <a:t>唯心史观</a:t>
            </a:r>
            <a:endParaRPr kumimoji="0" lang="en-US" altLang="zh-CN" dirty="0">
              <a:solidFill>
                <a:schemeClr val="tx1"/>
              </a:solidFill>
            </a:endParaRPr>
          </a:p>
          <a:p>
            <a:pPr eaLnBrk="1" hangingPunct="1">
              <a:buFontTx/>
              <a:buNone/>
            </a:pPr>
            <a:r>
              <a:rPr kumimoji="0" lang="zh-CN" altLang="en-US" dirty="0">
                <a:solidFill>
                  <a:schemeClr val="tx1"/>
                </a:solidFill>
              </a:rPr>
              <a:t>爱尔维修（</a:t>
            </a:r>
            <a:r>
              <a:rPr kumimoji="0" lang="en-US" altLang="zh-CN" dirty="0">
                <a:solidFill>
                  <a:schemeClr val="tx1"/>
                </a:solidFill>
              </a:rPr>
              <a:t>1715-1771</a:t>
            </a:r>
            <a:r>
              <a:rPr kumimoji="0" lang="zh-CN" altLang="en-US" dirty="0">
                <a:solidFill>
                  <a:schemeClr val="tx1"/>
                </a:solidFill>
              </a:rPr>
              <a:t>）</a:t>
            </a:r>
            <a:r>
              <a:rPr kumimoji="0" lang="en-US" altLang="zh-CN" dirty="0">
                <a:solidFill>
                  <a:schemeClr val="tx1"/>
                </a:solidFill>
              </a:rPr>
              <a:t>《</a:t>
            </a:r>
            <a:r>
              <a:rPr kumimoji="0" lang="zh-CN" altLang="en-US" dirty="0">
                <a:solidFill>
                  <a:schemeClr val="tx1"/>
                </a:solidFill>
              </a:rPr>
              <a:t>论精神</a:t>
            </a:r>
            <a:r>
              <a:rPr kumimoji="0" lang="en-US" altLang="zh-CN" dirty="0">
                <a:solidFill>
                  <a:schemeClr val="tx1"/>
                </a:solidFill>
              </a:rPr>
              <a:t>》《</a:t>
            </a:r>
            <a:r>
              <a:rPr kumimoji="0" lang="zh-CN" altLang="en-US" dirty="0">
                <a:solidFill>
                  <a:schemeClr val="tx1"/>
                </a:solidFill>
              </a:rPr>
              <a:t>论人</a:t>
            </a:r>
            <a:r>
              <a:rPr kumimoji="0" lang="en-US" altLang="zh-CN" dirty="0">
                <a:solidFill>
                  <a:schemeClr val="tx1"/>
                </a:solidFill>
              </a:rPr>
              <a:t>》</a:t>
            </a:r>
          </a:p>
          <a:p>
            <a:pPr eaLnBrk="1" hangingPunct="1">
              <a:buFontTx/>
              <a:buNone/>
            </a:pPr>
            <a:r>
              <a:rPr kumimoji="0" lang="en-US" altLang="zh-CN" dirty="0">
                <a:solidFill>
                  <a:schemeClr val="tx1"/>
                </a:solidFill>
              </a:rPr>
              <a:t>  </a:t>
            </a:r>
            <a:r>
              <a:rPr kumimoji="0" lang="zh-CN" altLang="en-US" dirty="0">
                <a:solidFill>
                  <a:schemeClr val="tx1"/>
                </a:solidFill>
              </a:rPr>
              <a:t>环境决定意见</a:t>
            </a:r>
            <a:endParaRPr kumimoji="0" lang="en-US" altLang="zh-CN" dirty="0">
              <a:solidFill>
                <a:schemeClr val="tx1"/>
              </a:solidFill>
            </a:endParaRPr>
          </a:p>
          <a:p>
            <a:pPr eaLnBrk="1" hangingPunct="1">
              <a:buFontTx/>
              <a:buNone/>
            </a:pPr>
            <a:r>
              <a:rPr kumimoji="0" lang="en-US" altLang="zh-CN" dirty="0">
                <a:solidFill>
                  <a:schemeClr val="tx1"/>
                </a:solidFill>
              </a:rPr>
              <a:t>  </a:t>
            </a:r>
            <a:r>
              <a:rPr kumimoji="0" lang="zh-CN" altLang="en-US" dirty="0">
                <a:solidFill>
                  <a:schemeClr val="tx1"/>
                </a:solidFill>
              </a:rPr>
              <a:t>环境及其一切属性是意见的产物</a:t>
            </a:r>
          </a:p>
        </p:txBody>
      </p:sp>
      <p:sp>
        <p:nvSpPr>
          <p:cNvPr id="156676" name="Text Box 4"/>
          <p:cNvSpPr txBox="1">
            <a:spLocks noChangeArrowheads="1"/>
          </p:cNvSpPr>
          <p:nvPr/>
        </p:nvSpPr>
        <p:spPr bwMode="auto">
          <a:xfrm>
            <a:off x="0" y="4868863"/>
            <a:ext cx="9144000" cy="2892425"/>
          </a:xfrm>
          <a:prstGeom prst="rect">
            <a:avLst/>
          </a:prstGeom>
          <a:solidFill>
            <a:srgbClr val="0000FF"/>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buFontTx/>
              <a:buNone/>
            </a:pPr>
            <a:r>
              <a:rPr kumimoji="0" lang="zh-CN" altLang="en-US" sz="2800">
                <a:solidFill>
                  <a:srgbClr val="FFFF00"/>
                </a:solidFill>
                <a:latin typeface="楷体" charset="-122"/>
                <a:ea typeface="楷体" charset="-122"/>
              </a:rPr>
              <a:t>“并不需要多大的聪明就可以看出，关于人性本善和人们智力平等，关于经验、习惯、教育的万能，关于外部环境对人的影响，</a:t>
            </a:r>
            <a:r>
              <a:rPr kumimoji="0" lang="en-US" altLang="zh-CN" sz="2800">
                <a:solidFill>
                  <a:srgbClr val="FFFF00"/>
                </a:solidFill>
                <a:latin typeface="楷体" charset="-122"/>
                <a:ea typeface="楷体" charset="-122"/>
              </a:rPr>
              <a:t>···</a:t>
            </a:r>
            <a:r>
              <a:rPr kumimoji="0" lang="zh-CN" altLang="en-US" sz="2800">
                <a:solidFill>
                  <a:srgbClr val="FFFF00"/>
                </a:solidFill>
                <a:latin typeface="楷体" charset="-122"/>
                <a:ea typeface="楷体" charset="-122"/>
              </a:rPr>
              <a:t>必须这样安排周围世界，使人在其中能认识和领会真正合乎人性的东西，使他能认识自己是人。”</a:t>
            </a:r>
          </a:p>
          <a:p>
            <a:pPr eaLnBrk="1" hangingPunct="1">
              <a:spcBef>
                <a:spcPct val="50000"/>
              </a:spcBef>
              <a:buFontTx/>
              <a:buNone/>
            </a:pPr>
            <a:endParaRPr lang="zh-CN" altLang="en-US" sz="2800" b="0">
              <a:solidFill>
                <a:srgbClr val="FFFF00"/>
              </a:solidFill>
            </a:endParaRPr>
          </a:p>
        </p:txBody>
      </p:sp>
    </p:spTree>
    <p:extLst>
      <p:ext uri="{BB962C8B-B14F-4D97-AF65-F5344CB8AC3E}">
        <p14:creationId xmlns:p14="http://schemas.microsoft.com/office/powerpoint/2010/main" xmlns="" val="337216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76">
                                            <p:txEl>
                                              <p:pRg st="0" end="0"/>
                                            </p:txEl>
                                          </p:spTgt>
                                        </p:tgtEl>
                                        <p:attrNameLst>
                                          <p:attrName>style.visibility</p:attrName>
                                        </p:attrNameLst>
                                      </p:cBhvr>
                                      <p:to>
                                        <p:strVal val="visible"/>
                                      </p:to>
                                    </p:set>
                                    <p:animEffect transition="in" filter="blinds(horizontal)">
                                      <p:cBhvr>
                                        <p:cTn id="7" dur="1000"/>
                                        <p:tgtEl>
                                          <p:spTgt spid="1566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p:cNvSpPr>
            <a:spLocks noGrp="1" noChangeArrowheads="1"/>
          </p:cNvSpPr>
          <p:nvPr>
            <p:ph type="body" idx="4294967295"/>
          </p:nvPr>
        </p:nvSpPr>
        <p:spPr/>
        <p:txBody>
          <a:bodyPr/>
          <a:lstStyle/>
          <a:p>
            <a:pPr eaLnBrk="1" hangingPunct="1">
              <a:buFontTx/>
              <a:buNone/>
            </a:pPr>
            <a:r>
              <a:rPr lang="en-US" altLang="zh-CN"/>
              <a:t>2.</a:t>
            </a:r>
            <a:r>
              <a:rPr lang="zh-CN" altLang="en-US"/>
              <a:t>机械性</a:t>
            </a:r>
            <a:endParaRPr lang="en-US" altLang="zh-CN"/>
          </a:p>
          <a:p>
            <a:pPr eaLnBrk="1" hangingPunct="1"/>
            <a:endParaRPr lang="zh-CN" altLang="en-US"/>
          </a:p>
        </p:txBody>
      </p:sp>
      <p:pic>
        <p:nvPicPr>
          <p:cNvPr id="76802" name="Picture 4" descr="人体"/>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3438" y="549275"/>
            <a:ext cx="1087437" cy="2587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803" name="Line 5"/>
          <p:cNvSpPr>
            <a:spLocks noChangeShapeType="1"/>
          </p:cNvSpPr>
          <p:nvPr/>
        </p:nvSpPr>
        <p:spPr bwMode="auto">
          <a:xfrm>
            <a:off x="5716588" y="1539875"/>
            <a:ext cx="685800" cy="0"/>
          </a:xfrm>
          <a:prstGeom prst="line">
            <a:avLst/>
          </a:prstGeom>
          <a:noFill/>
          <a:ln w="63500" cap="rnd">
            <a:solidFill>
              <a:schemeClr val="tx2"/>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76804" name="Text Box 6"/>
          <p:cNvSpPr txBox="1">
            <a:spLocks noChangeArrowheads="1"/>
          </p:cNvSpPr>
          <p:nvPr/>
        </p:nvSpPr>
        <p:spPr bwMode="auto">
          <a:xfrm>
            <a:off x="4954588" y="3140075"/>
            <a:ext cx="609600" cy="53181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ea typeface="方正水柱简体" charset="0"/>
              </a:rPr>
              <a:t>人</a:t>
            </a:r>
          </a:p>
        </p:txBody>
      </p:sp>
      <p:sp>
        <p:nvSpPr>
          <p:cNvPr id="76805" name="Text Box 7"/>
          <p:cNvSpPr txBox="1">
            <a:spLocks noChangeArrowheads="1"/>
          </p:cNvSpPr>
          <p:nvPr/>
        </p:nvSpPr>
        <p:spPr bwMode="auto">
          <a:xfrm>
            <a:off x="7011988" y="3141663"/>
            <a:ext cx="609600" cy="531812"/>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ea typeface="方正水柱简体" charset="0"/>
              </a:rPr>
              <a:t>钟</a:t>
            </a:r>
          </a:p>
        </p:txBody>
      </p:sp>
      <p:sp>
        <p:nvSpPr>
          <p:cNvPr id="76806" name="Text Box 8"/>
          <p:cNvSpPr txBox="1">
            <a:spLocks noChangeArrowheads="1"/>
          </p:cNvSpPr>
          <p:nvPr/>
        </p:nvSpPr>
        <p:spPr bwMode="auto">
          <a:xfrm>
            <a:off x="4948238" y="4511675"/>
            <a:ext cx="914400" cy="53181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ea typeface="方正水柱简体" charset="0"/>
              </a:rPr>
              <a:t>心脏</a:t>
            </a:r>
          </a:p>
        </p:txBody>
      </p:sp>
      <p:sp>
        <p:nvSpPr>
          <p:cNvPr id="76807" name="Text Box 9"/>
          <p:cNvSpPr txBox="1">
            <a:spLocks noChangeArrowheads="1"/>
          </p:cNvSpPr>
          <p:nvPr/>
        </p:nvSpPr>
        <p:spPr bwMode="auto">
          <a:xfrm>
            <a:off x="6859588" y="4589463"/>
            <a:ext cx="914400" cy="531812"/>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ea typeface="方正水柱简体" charset="0"/>
              </a:rPr>
              <a:t>发条</a:t>
            </a:r>
          </a:p>
        </p:txBody>
      </p:sp>
      <p:sp>
        <p:nvSpPr>
          <p:cNvPr id="76808" name="Text Box 10"/>
          <p:cNvSpPr txBox="1">
            <a:spLocks noChangeArrowheads="1"/>
          </p:cNvSpPr>
          <p:nvPr/>
        </p:nvSpPr>
        <p:spPr bwMode="auto">
          <a:xfrm>
            <a:off x="4948238" y="5197475"/>
            <a:ext cx="914400" cy="53181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ea typeface="方正水柱简体" charset="0"/>
              </a:rPr>
              <a:t>神经</a:t>
            </a:r>
          </a:p>
        </p:txBody>
      </p:sp>
      <p:sp>
        <p:nvSpPr>
          <p:cNvPr id="76809" name="Text Box 11"/>
          <p:cNvSpPr txBox="1">
            <a:spLocks noChangeArrowheads="1"/>
          </p:cNvSpPr>
          <p:nvPr/>
        </p:nvSpPr>
        <p:spPr bwMode="auto">
          <a:xfrm>
            <a:off x="4872038" y="3825875"/>
            <a:ext cx="914400" cy="53181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ea typeface="方正水柱简体" charset="0"/>
              </a:rPr>
              <a:t>关节</a:t>
            </a:r>
          </a:p>
        </p:txBody>
      </p:sp>
      <p:sp>
        <p:nvSpPr>
          <p:cNvPr id="76810" name="Text Box 12"/>
          <p:cNvSpPr txBox="1">
            <a:spLocks noChangeArrowheads="1"/>
          </p:cNvSpPr>
          <p:nvPr/>
        </p:nvSpPr>
        <p:spPr bwMode="auto">
          <a:xfrm>
            <a:off x="6853238" y="3825875"/>
            <a:ext cx="914400" cy="53181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ea typeface="方正水柱简体" charset="0"/>
              </a:rPr>
              <a:t>齿轮</a:t>
            </a:r>
          </a:p>
        </p:txBody>
      </p:sp>
      <p:sp>
        <p:nvSpPr>
          <p:cNvPr id="76811" name="Text Box 13"/>
          <p:cNvSpPr txBox="1">
            <a:spLocks noChangeArrowheads="1"/>
          </p:cNvSpPr>
          <p:nvPr/>
        </p:nvSpPr>
        <p:spPr bwMode="auto">
          <a:xfrm>
            <a:off x="6853238" y="5197475"/>
            <a:ext cx="914400" cy="53181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ea typeface="方正水柱简体" charset="0"/>
              </a:rPr>
              <a:t>游丝</a:t>
            </a:r>
          </a:p>
        </p:txBody>
      </p:sp>
      <p:sp>
        <p:nvSpPr>
          <p:cNvPr id="76812" name="Line 14"/>
          <p:cNvSpPr>
            <a:spLocks noChangeShapeType="1"/>
          </p:cNvSpPr>
          <p:nvPr/>
        </p:nvSpPr>
        <p:spPr bwMode="auto">
          <a:xfrm>
            <a:off x="5640388" y="3444875"/>
            <a:ext cx="1066800" cy="0"/>
          </a:xfrm>
          <a:prstGeom prst="line">
            <a:avLst/>
          </a:prstGeom>
          <a:noFill/>
          <a:ln w="38100">
            <a:solidFill>
              <a:schemeClr val="tx2"/>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76813" name="Line 15"/>
          <p:cNvSpPr>
            <a:spLocks noChangeShapeType="1"/>
          </p:cNvSpPr>
          <p:nvPr/>
        </p:nvSpPr>
        <p:spPr bwMode="auto">
          <a:xfrm>
            <a:off x="5862638" y="4054475"/>
            <a:ext cx="914400" cy="0"/>
          </a:xfrm>
          <a:prstGeom prst="line">
            <a:avLst/>
          </a:prstGeom>
          <a:noFill/>
          <a:ln w="38100">
            <a:solidFill>
              <a:schemeClr val="tx2"/>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76814" name="Line 16"/>
          <p:cNvSpPr>
            <a:spLocks noChangeShapeType="1"/>
          </p:cNvSpPr>
          <p:nvPr/>
        </p:nvSpPr>
        <p:spPr bwMode="auto">
          <a:xfrm>
            <a:off x="5938838" y="4892675"/>
            <a:ext cx="990600" cy="0"/>
          </a:xfrm>
          <a:prstGeom prst="line">
            <a:avLst/>
          </a:prstGeom>
          <a:noFill/>
          <a:ln w="38100">
            <a:solidFill>
              <a:schemeClr val="tx2"/>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76815" name="Line 17"/>
          <p:cNvSpPr>
            <a:spLocks noChangeShapeType="1"/>
          </p:cNvSpPr>
          <p:nvPr/>
        </p:nvSpPr>
        <p:spPr bwMode="auto">
          <a:xfrm>
            <a:off x="5938838" y="5426075"/>
            <a:ext cx="914400" cy="0"/>
          </a:xfrm>
          <a:prstGeom prst="line">
            <a:avLst/>
          </a:prstGeom>
          <a:noFill/>
          <a:ln w="38100">
            <a:solidFill>
              <a:schemeClr val="tx2"/>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pic>
        <p:nvPicPr>
          <p:cNvPr id="76816" name="Picture 18" descr="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02388" y="701675"/>
            <a:ext cx="12827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17" name="Picture 19" descr="霍布斯"/>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258888" y="3213100"/>
            <a:ext cx="1600200" cy="2438400"/>
          </a:xfrm>
          <a:prstGeom prst="rect">
            <a:avLst/>
          </a:prstGeom>
          <a:solidFill>
            <a:schemeClr val="bg2"/>
          </a:solidFill>
          <a:ln w="9525">
            <a:solidFill>
              <a:schemeClr val="tx1"/>
            </a:solidFill>
            <a:miter lim="800000"/>
            <a:headEnd/>
            <a:tailEnd/>
          </a:ln>
        </p:spPr>
      </p:pic>
      <p:sp>
        <p:nvSpPr>
          <p:cNvPr id="76818" name="Text Box 20"/>
          <p:cNvSpPr txBox="1">
            <a:spLocks noChangeArrowheads="1"/>
          </p:cNvSpPr>
          <p:nvPr/>
        </p:nvSpPr>
        <p:spPr bwMode="auto">
          <a:xfrm>
            <a:off x="827088" y="4365625"/>
            <a:ext cx="53340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Blip>
                <a:blip r:embed="rId3"/>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4"/>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400">
                <a:solidFill>
                  <a:schemeClr val="tx1"/>
                </a:solidFill>
                <a:ea typeface="华文细黑" charset="-122"/>
              </a:rPr>
              <a:t>霍布斯</a:t>
            </a:r>
          </a:p>
        </p:txBody>
      </p:sp>
    </p:spTree>
    <p:extLst>
      <p:ext uri="{BB962C8B-B14F-4D97-AF65-F5344CB8AC3E}">
        <p14:creationId xmlns:p14="http://schemas.microsoft.com/office/powerpoint/2010/main" xmlns="" val="21161814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AutoShape 4"/>
          <p:cNvSpPr>
            <a:spLocks noChangeArrowheads="1"/>
          </p:cNvSpPr>
          <p:nvPr/>
        </p:nvSpPr>
        <p:spPr bwMode="auto">
          <a:xfrm>
            <a:off x="3419475" y="620713"/>
            <a:ext cx="1676400" cy="533400"/>
          </a:xfrm>
          <a:prstGeom prst="wedgeRectCallout">
            <a:avLst>
              <a:gd name="adj1" fmla="val -103032"/>
              <a:gd name="adj2" fmla="val 337796"/>
            </a:avLst>
          </a:prstGeom>
          <a:solidFill>
            <a:schemeClr val="accent1"/>
          </a:solidFill>
          <a:ln w="12700">
            <a:solidFill>
              <a:schemeClr val="tx1"/>
            </a:solidFill>
            <a:miter lim="800000"/>
            <a:headEnd type="none" w="sm" len="sm"/>
            <a:tailEnd type="none" w="sm" len="sm"/>
          </a:ln>
        </p:spPr>
        <p:txBody>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algn="ctr" eaLnBrk="1" hangingPunct="1">
              <a:spcBef>
                <a:spcPct val="0"/>
              </a:spcBef>
              <a:buFontTx/>
              <a:buNone/>
            </a:pPr>
            <a:r>
              <a:rPr lang="zh-CN" altLang="en-US" sz="2800">
                <a:solidFill>
                  <a:schemeClr val="tx1"/>
                </a:solidFill>
                <a:ea typeface="方正大黑简体" charset="0"/>
              </a:rPr>
              <a:t>人是机器</a:t>
            </a:r>
          </a:p>
        </p:txBody>
      </p:sp>
      <p:pic>
        <p:nvPicPr>
          <p:cNvPr id="115717" name="Picture 5" descr="拉美特里 副本"/>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5288" y="1341438"/>
            <a:ext cx="2095500" cy="2667000"/>
          </a:xfrm>
          <a:prstGeom prst="rect">
            <a:avLst/>
          </a:prstGeom>
          <a:noFill/>
          <a:ln w="9525">
            <a:solidFill>
              <a:srgbClr val="FFFF00"/>
            </a:solidFill>
            <a:miter lim="800000"/>
            <a:headEnd/>
            <a:tailEnd/>
          </a:ln>
          <a:extLst>
            <a:ext uri="{909E8E84-426E-40DD-AFC4-6F175D3DCCD1}">
              <a14:hiddenFill xmlns:a14="http://schemas.microsoft.com/office/drawing/2010/main" xmlns="">
                <a:solidFill>
                  <a:srgbClr val="FFFFFF"/>
                </a:solidFill>
              </a14:hiddenFill>
            </a:ext>
          </a:extLst>
        </p:spPr>
      </p:pic>
      <p:pic>
        <p:nvPicPr>
          <p:cNvPr id="77827" name="Picture 6" descr="人体"/>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427538" y="2997200"/>
            <a:ext cx="1333500" cy="3171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7828" name="Line 7"/>
          <p:cNvSpPr>
            <a:spLocks noChangeShapeType="1"/>
          </p:cNvSpPr>
          <p:nvPr/>
        </p:nvSpPr>
        <p:spPr bwMode="auto">
          <a:xfrm>
            <a:off x="5364163" y="3500438"/>
            <a:ext cx="647700" cy="0"/>
          </a:xfrm>
          <a:prstGeom prst="line">
            <a:avLst/>
          </a:prstGeom>
          <a:noFill/>
          <a:ln w="38100">
            <a:solidFill>
              <a:schemeClr val="tx2"/>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77829" name="Text Box 8"/>
          <p:cNvSpPr txBox="1">
            <a:spLocks noChangeArrowheads="1"/>
          </p:cNvSpPr>
          <p:nvPr/>
        </p:nvSpPr>
        <p:spPr bwMode="auto">
          <a:xfrm>
            <a:off x="6084888" y="2060575"/>
            <a:ext cx="2663825" cy="1814513"/>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800">
                <a:solidFill>
                  <a:schemeClr val="tx1"/>
                </a:solidFill>
              </a:rPr>
              <a:t>肺是鼓风机，</a:t>
            </a:r>
            <a:endParaRPr lang="en-US" altLang="zh-CN" sz="2800">
              <a:solidFill>
                <a:schemeClr val="tx1"/>
              </a:solidFill>
            </a:endParaRPr>
          </a:p>
          <a:p>
            <a:pPr eaLnBrk="1" hangingPunct="1">
              <a:spcBef>
                <a:spcPct val="50000"/>
              </a:spcBef>
              <a:buFontTx/>
              <a:buNone/>
            </a:pPr>
            <a:r>
              <a:rPr lang="zh-CN" altLang="en-US" sz="2800">
                <a:solidFill>
                  <a:schemeClr val="tx1"/>
                </a:solidFill>
              </a:rPr>
              <a:t>胃是粉碎机，</a:t>
            </a:r>
            <a:endParaRPr lang="en-US" altLang="zh-CN" sz="2800">
              <a:solidFill>
                <a:schemeClr val="tx1"/>
              </a:solidFill>
            </a:endParaRPr>
          </a:p>
          <a:p>
            <a:pPr eaLnBrk="1" hangingPunct="1">
              <a:spcBef>
                <a:spcPct val="50000"/>
              </a:spcBef>
              <a:buFontTx/>
              <a:buNone/>
            </a:pPr>
            <a:r>
              <a:rPr lang="zh-CN" altLang="en-US" sz="2800">
                <a:solidFill>
                  <a:schemeClr val="tx1"/>
                </a:solidFill>
              </a:rPr>
              <a:t>心脏是水泵</a:t>
            </a:r>
            <a:r>
              <a:rPr lang="zh-CN" altLang="en-US" sz="2400">
                <a:solidFill>
                  <a:schemeClr val="tx1"/>
                </a:solidFill>
              </a:rPr>
              <a:t>。</a:t>
            </a:r>
            <a:r>
              <a:rPr lang="en-US" altLang="zh-CN" sz="2400" b="0">
                <a:solidFill>
                  <a:schemeClr val="tx1"/>
                </a:solidFill>
              </a:rPr>
              <a:t> </a:t>
            </a:r>
          </a:p>
        </p:txBody>
      </p:sp>
      <p:sp>
        <p:nvSpPr>
          <p:cNvPr id="77830" name="Text Box 8"/>
          <p:cNvSpPr txBox="1">
            <a:spLocks noChangeArrowheads="1"/>
          </p:cNvSpPr>
          <p:nvPr/>
        </p:nvSpPr>
        <p:spPr bwMode="auto">
          <a:xfrm>
            <a:off x="395288" y="4221163"/>
            <a:ext cx="1944687"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Blip>
                <a:blip r:embed="rId2"/>
              </a:buBlip>
              <a:defRPr kumimoji="1" sz="3200" b="1">
                <a:solidFill>
                  <a:srgbClr val="3333CC"/>
                </a:solidFill>
                <a:latin typeface="Times New Roman" charset="0"/>
                <a:ea typeface="宋体" charset="-122"/>
              </a:defRPr>
            </a:lvl1pPr>
            <a:lvl2pPr marL="742950" indent="-285750">
              <a:spcBef>
                <a:spcPct val="20000"/>
              </a:spcBef>
              <a:buClr>
                <a:schemeClr val="accent2"/>
              </a:buClr>
              <a:buFont typeface="Wingdings" charset="2"/>
              <a:buBlip>
                <a:blip r:embed="rId3"/>
              </a:buBlip>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lr>
                <a:schemeClr val="tx2"/>
              </a:buClr>
              <a:buFont typeface="Wingdings" charset="2"/>
              <a:buChar char="s"/>
              <a:defRPr kumimoji="1" sz="2000">
                <a:solidFill>
                  <a:schemeClr val="tx1"/>
                </a:solidFill>
                <a:latin typeface="Times New Roman" charset="0"/>
                <a:ea typeface="宋体" charset="-122"/>
              </a:defRPr>
            </a:lvl4pPr>
            <a:lvl5pPr marL="2057400" indent="-228600">
              <a:spcBef>
                <a:spcPct val="20000"/>
              </a:spcBef>
              <a:buClr>
                <a:schemeClr val="tx2"/>
              </a:buClr>
              <a:buFont typeface="Wingdings" charset="2"/>
              <a:buChar char="s"/>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lr>
                <a:schemeClr val="tx2"/>
              </a:buClr>
              <a:buFont typeface="Wingdings" charset="2"/>
              <a:buChar char="s"/>
              <a:defRPr kumimoji="1" sz="2000">
                <a:solidFill>
                  <a:schemeClr val="tx1"/>
                </a:solidFill>
                <a:latin typeface="Times New Roman" charset="0"/>
                <a:ea typeface="宋体" charset="-122"/>
              </a:defRPr>
            </a:lvl9pPr>
          </a:lstStyle>
          <a:p>
            <a:pPr eaLnBrk="1" hangingPunct="1">
              <a:spcBef>
                <a:spcPct val="50000"/>
              </a:spcBef>
              <a:buFontTx/>
              <a:buNone/>
            </a:pPr>
            <a:r>
              <a:rPr lang="zh-CN" altLang="en-US" sz="2400" b="0">
                <a:solidFill>
                  <a:schemeClr val="tx1"/>
                </a:solidFill>
              </a:rPr>
              <a:t>拉美利特（</a:t>
            </a:r>
            <a:r>
              <a:rPr lang="en-US" altLang="zh-CN" sz="2400" b="0">
                <a:solidFill>
                  <a:schemeClr val="tx1"/>
                </a:solidFill>
              </a:rPr>
              <a:t>1709-1751</a:t>
            </a:r>
            <a:r>
              <a:rPr lang="zh-CN" altLang="en-US" sz="2400" b="0">
                <a:solidFill>
                  <a:schemeClr val="tx1"/>
                </a:solidFill>
              </a:rPr>
              <a:t>）</a:t>
            </a:r>
          </a:p>
        </p:txBody>
      </p:sp>
    </p:spTree>
    <p:extLst>
      <p:ext uri="{BB962C8B-B14F-4D97-AF65-F5344CB8AC3E}">
        <p14:creationId xmlns:p14="http://schemas.microsoft.com/office/powerpoint/2010/main" xmlns="" val="37871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115717"/>
                                        </p:tgtEl>
                                        <p:attrNameLst>
                                          <p:attrName>style.visibility</p:attrName>
                                        </p:attrNameLst>
                                      </p:cBhvr>
                                      <p:to>
                                        <p:strVal val="visible"/>
                                      </p:to>
                                    </p:set>
                                    <p:anim calcmode="lin" valueType="num">
                                      <p:cBhvr>
                                        <p:cTn id="7" dur="500" fill="hold"/>
                                        <p:tgtEl>
                                          <p:spTgt spid="115717"/>
                                        </p:tgtEl>
                                        <p:attrNameLst>
                                          <p:attrName>ppt_w</p:attrName>
                                        </p:attrNameLst>
                                      </p:cBhvr>
                                      <p:tavLst>
                                        <p:tav tm="0">
                                          <p:val>
                                            <p:strVal val="2/3*#ppt_w"/>
                                          </p:val>
                                        </p:tav>
                                        <p:tav tm="100000">
                                          <p:val>
                                            <p:strVal val="#ppt_w"/>
                                          </p:val>
                                        </p:tav>
                                      </p:tavLst>
                                    </p:anim>
                                    <p:anim calcmode="lin" valueType="num">
                                      <p:cBhvr>
                                        <p:cTn id="8" dur="500" fill="hold"/>
                                        <p:tgtEl>
                                          <p:spTgt spid="11571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395288" y="1052513"/>
            <a:ext cx="8443912" cy="319087"/>
          </a:xfrm>
        </p:spPr>
        <p:txBody>
          <a:bodyPr/>
          <a:lstStyle/>
          <a:p>
            <a:pPr eaLnBrk="1" hangingPunct="1"/>
            <a:r>
              <a:rPr lang="en-US" altLang="zh-CN" sz="5400" b="1" dirty="0">
                <a:solidFill>
                  <a:srgbClr val="0000FF"/>
                </a:solidFill>
              </a:rPr>
              <a:t/>
            </a:r>
            <a:br>
              <a:rPr lang="en-US" altLang="zh-CN" sz="5400" b="1" dirty="0">
                <a:solidFill>
                  <a:srgbClr val="0000FF"/>
                </a:solidFill>
              </a:rPr>
            </a:br>
            <a:r>
              <a:rPr lang="zh-CN" altLang="en-US" sz="4000" b="1" dirty="0">
                <a:solidFill>
                  <a:srgbClr val="FFFF00"/>
                </a:solidFill>
              </a:rPr>
              <a:t>近代唯物主义物质观的局限性</a:t>
            </a:r>
            <a:r>
              <a:rPr lang="en-US" altLang="zh-CN" sz="4000" dirty="0">
                <a:solidFill>
                  <a:srgbClr val="FFFF00"/>
                </a:solidFill>
              </a:rPr>
              <a:t> </a:t>
            </a:r>
          </a:p>
        </p:txBody>
      </p:sp>
      <p:sp>
        <p:nvSpPr>
          <p:cNvPr id="78850" name="Rectangle 3"/>
          <p:cNvSpPr>
            <a:spLocks noGrp="1" noChangeArrowheads="1"/>
          </p:cNvSpPr>
          <p:nvPr>
            <p:ph type="body" idx="4294967295"/>
          </p:nvPr>
        </p:nvSpPr>
        <p:spPr>
          <a:xfrm>
            <a:off x="395288" y="1600200"/>
            <a:ext cx="8139112" cy="4525963"/>
          </a:xfrm>
        </p:spPr>
        <p:txBody>
          <a:bodyPr>
            <a:normAutofit/>
          </a:bodyPr>
          <a:lstStyle/>
          <a:p>
            <a:pPr eaLnBrk="1" hangingPunct="1">
              <a:buFontTx/>
              <a:buNone/>
            </a:pPr>
            <a:r>
              <a:rPr lang="en-US" altLang="zh-CN" sz="2800" b="1" dirty="0"/>
              <a:t>   (1)</a:t>
            </a:r>
            <a:r>
              <a:rPr lang="zh-CN" altLang="en-US" sz="2800" b="1" dirty="0"/>
              <a:t>把在质上无限多样的物质世界，归结为原子在量上的不同；</a:t>
            </a:r>
            <a:endParaRPr lang="en-US" altLang="zh-CN" sz="2800" b="1" dirty="0"/>
          </a:p>
          <a:p>
            <a:pPr eaLnBrk="1" hangingPunct="1"/>
            <a:r>
              <a:rPr lang="en-US" altLang="zh-CN" sz="2800" b="1" dirty="0"/>
              <a:t>(2)</a:t>
            </a:r>
            <a:r>
              <a:rPr lang="zh-CN" altLang="en-US" sz="2800" b="1" dirty="0"/>
              <a:t>把人对原子这一层次的认识当作对物质最终层次的认识；</a:t>
            </a:r>
            <a:endParaRPr lang="en-US" altLang="zh-CN" sz="2800" b="1" dirty="0"/>
          </a:p>
          <a:p>
            <a:pPr eaLnBrk="1" hangingPunct="1"/>
            <a:r>
              <a:rPr lang="en-US" altLang="zh-CN" sz="2800" b="1" dirty="0"/>
              <a:t> (3)</a:t>
            </a:r>
            <a:r>
              <a:rPr lang="zh-CN" altLang="en-US" sz="2800" b="1" dirty="0"/>
              <a:t>把统一的物质世界割裂开来，不能认识自然界和人类社会的物质统一性。</a:t>
            </a:r>
            <a:endParaRPr lang="en-US" altLang="zh-CN" sz="2800" b="1" dirty="0"/>
          </a:p>
          <a:p>
            <a:pPr eaLnBrk="1" hangingPunct="1"/>
            <a:endParaRPr lang="zh-CN" altLang="en-US" sz="2800" b="1" dirty="0"/>
          </a:p>
        </p:txBody>
      </p:sp>
    </p:spTree>
    <p:extLst>
      <p:ext uri="{BB962C8B-B14F-4D97-AF65-F5344CB8AC3E}">
        <p14:creationId xmlns:p14="http://schemas.microsoft.com/office/powerpoint/2010/main" xmlns="" val="8579310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8614"/>
            <a:ext cx="9144000" cy="562074"/>
          </a:xfrm>
        </p:spPr>
        <p:txBody>
          <a:bodyPr/>
          <a:lstStyle/>
          <a:p>
            <a:pPr algn="ctr"/>
            <a:r>
              <a:rPr lang="zh-CN" altLang="en-US" sz="3500" b="1" dirty="0" smtClean="0">
                <a:solidFill>
                  <a:srgbClr val="FFFF00"/>
                </a:solidFill>
                <a:latin typeface="+mj-ea"/>
              </a:rPr>
              <a:t>马克思</a:t>
            </a:r>
            <a:r>
              <a:rPr lang="en-US" altLang="zh-CN" sz="3500" b="1" dirty="0" smtClean="0">
                <a:solidFill>
                  <a:srgbClr val="FFFF00"/>
                </a:solidFill>
                <a:latin typeface="+mj-ea"/>
              </a:rPr>
              <a:t>《</a:t>
            </a:r>
            <a:r>
              <a:rPr lang="zh-CN" altLang="en-US" sz="3500" b="1" dirty="0" smtClean="0">
                <a:solidFill>
                  <a:srgbClr val="FFFF00"/>
                </a:solidFill>
                <a:latin typeface="+mj-ea"/>
              </a:rPr>
              <a:t>关于费尔巴哈的提纲</a:t>
            </a:r>
            <a:r>
              <a:rPr lang="en-US" altLang="zh-CN" sz="3500" b="1" dirty="0" smtClean="0">
                <a:solidFill>
                  <a:srgbClr val="FFFF00"/>
                </a:solidFill>
                <a:latin typeface="+mj-ea"/>
              </a:rPr>
              <a:t>》</a:t>
            </a:r>
            <a:r>
              <a:rPr lang="zh-CN" altLang="en-US" b="1" dirty="0" smtClean="0">
                <a:solidFill>
                  <a:srgbClr val="FFFF00"/>
                </a:solidFill>
                <a:latin typeface="+mj-ea"/>
              </a:rPr>
              <a:t>（共</a:t>
            </a:r>
            <a:r>
              <a:rPr lang="en-US" altLang="zh-CN" b="1" dirty="0" smtClean="0">
                <a:solidFill>
                  <a:srgbClr val="FFFF00"/>
                </a:solidFill>
                <a:latin typeface="+mj-ea"/>
              </a:rPr>
              <a:t>11</a:t>
            </a:r>
            <a:r>
              <a:rPr lang="zh-CN" altLang="en-US" b="1" dirty="0" smtClean="0">
                <a:solidFill>
                  <a:srgbClr val="FFFF00"/>
                </a:solidFill>
                <a:latin typeface="+mj-ea"/>
              </a:rPr>
              <a:t>条）</a:t>
            </a:r>
            <a:endParaRPr lang="zh-CN" altLang="en-US" b="1" dirty="0">
              <a:solidFill>
                <a:srgbClr val="FFFF00"/>
              </a:solidFill>
              <a:latin typeface="+mj-ea"/>
            </a:endParaRPr>
          </a:p>
        </p:txBody>
      </p:sp>
      <p:sp>
        <p:nvSpPr>
          <p:cNvPr id="3" name="内容占位符 2"/>
          <p:cNvSpPr>
            <a:spLocks noGrp="1"/>
          </p:cNvSpPr>
          <p:nvPr>
            <p:ph sz="quarter" idx="13"/>
          </p:nvPr>
        </p:nvSpPr>
        <p:spPr>
          <a:xfrm>
            <a:off x="0" y="736104"/>
            <a:ext cx="9144000" cy="1396752"/>
          </a:xfrm>
        </p:spPr>
        <p:txBody>
          <a:bodyPr>
            <a:normAutofit/>
          </a:bodyPr>
          <a:lstStyle/>
          <a:p>
            <a:pPr>
              <a:lnSpc>
                <a:spcPct val="130000"/>
              </a:lnSpc>
            </a:pPr>
            <a:r>
              <a:rPr lang="zh-CN" altLang="en-US" sz="3000" b="1" dirty="0" smtClean="0">
                <a:solidFill>
                  <a:srgbClr val="FFFF00"/>
                </a:solidFill>
                <a:latin typeface="楷体" pitchFamily="49" charset="-122"/>
                <a:ea typeface="楷体" pitchFamily="49" charset="-122"/>
              </a:rPr>
              <a:t>第</a:t>
            </a:r>
            <a:r>
              <a:rPr lang="en-US" altLang="zh-CN" sz="3000" b="1" dirty="0" smtClean="0">
                <a:solidFill>
                  <a:srgbClr val="FFFF00"/>
                </a:solidFill>
                <a:latin typeface="楷体" pitchFamily="49" charset="-122"/>
                <a:ea typeface="楷体" pitchFamily="49" charset="-122"/>
              </a:rPr>
              <a:t>11</a:t>
            </a:r>
            <a:r>
              <a:rPr lang="zh-CN" altLang="en-US" sz="3000" b="1" dirty="0" smtClean="0">
                <a:solidFill>
                  <a:srgbClr val="FFFF00"/>
                </a:solidFill>
                <a:latin typeface="楷体" pitchFamily="49" charset="-122"/>
                <a:ea typeface="楷体" pitchFamily="49" charset="-122"/>
              </a:rPr>
              <a:t>条</a:t>
            </a:r>
            <a:r>
              <a:rPr lang="zh-CN" altLang="en-US" sz="3000" b="1" dirty="0" smtClean="0">
                <a:latin typeface="楷体" pitchFamily="49" charset="-122"/>
                <a:ea typeface="楷体" pitchFamily="49" charset="-122"/>
              </a:rPr>
              <a:t>：“哲学家们只是用不同的方式解释世界， 而问题在于改变世界。”</a:t>
            </a:r>
            <a:endParaRPr lang="zh-CN" altLang="en-US" sz="3000" b="1" dirty="0">
              <a:latin typeface="楷体" pitchFamily="49" charset="-122"/>
              <a:ea typeface="楷体" pitchFamily="49" charset="-122"/>
            </a:endParaRPr>
          </a:p>
        </p:txBody>
      </p:sp>
      <p:sp>
        <p:nvSpPr>
          <p:cNvPr id="4" name="内容占位符 2"/>
          <p:cNvSpPr txBox="1">
            <a:spLocks/>
          </p:cNvSpPr>
          <p:nvPr/>
        </p:nvSpPr>
        <p:spPr>
          <a:xfrm>
            <a:off x="-36512" y="1988840"/>
            <a:ext cx="9144000" cy="4320480"/>
          </a:xfrm>
          <a:prstGeom prst="rect">
            <a:avLst/>
          </a:prstGeom>
        </p:spPr>
        <p:txBody>
          <a:bodyPr vert="horz" lIns="91440" tIns="45720" rIns="91440" bIns="45720" rtlCol="0">
            <a:normAutofit/>
          </a:bodyPr>
          <a:lstStyle/>
          <a:p>
            <a:pPr marL="342900" indent="-342900" eaLnBrk="1" fontAlgn="auto" hangingPunct="1">
              <a:lnSpc>
                <a:spcPct val="130000"/>
              </a:lnSpc>
              <a:spcBef>
                <a:spcPct val="20000"/>
              </a:spcBef>
              <a:spcAft>
                <a:spcPts val="600"/>
              </a:spcAft>
              <a:buClr>
                <a:schemeClr val="tx2"/>
              </a:buClr>
              <a:buFont typeface="Arial" pitchFamily="34" charset="0"/>
              <a:buChar char="•"/>
            </a:pP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第</a:t>
            </a:r>
            <a:r>
              <a:rPr kumimoji="0" lang="en-US" altLang="zh-CN"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1</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条</a:t>
            </a:r>
            <a:r>
              <a:rPr lang="zh-CN" altLang="en-US" sz="3000" spc="30" dirty="0" smtClean="0">
                <a:latin typeface="楷体" pitchFamily="49" charset="-122"/>
                <a:ea typeface="楷体" pitchFamily="49" charset="-122"/>
              </a:rPr>
              <a:t>：“</a:t>
            </a:r>
            <a:r>
              <a:rPr lang="zh-CN" altLang="en-US" sz="3000" spc="30" dirty="0" smtClean="0">
                <a:solidFill>
                  <a:srgbClr val="FFFF00"/>
                </a:solidFill>
                <a:latin typeface="楷体" pitchFamily="49" charset="-122"/>
                <a:ea typeface="楷体" pitchFamily="49" charset="-122"/>
              </a:rPr>
              <a:t>从前的一切唯物主义</a:t>
            </a:r>
            <a:r>
              <a:rPr lang="zh-CN" altLang="en-US" sz="3000" spc="30" dirty="0" smtClean="0">
                <a:latin typeface="楷体" pitchFamily="49" charset="-122"/>
                <a:ea typeface="楷体" pitchFamily="49" charset="-122"/>
              </a:rPr>
              <a:t>的</a:t>
            </a:r>
            <a:r>
              <a:rPr lang="zh-CN" altLang="en-US" sz="3000" spc="30" dirty="0" smtClean="0">
                <a:solidFill>
                  <a:srgbClr val="FFFF00"/>
                </a:solidFill>
                <a:latin typeface="楷体" pitchFamily="49" charset="-122"/>
                <a:ea typeface="楷体" pitchFamily="49" charset="-122"/>
              </a:rPr>
              <a:t>主要缺点</a:t>
            </a:r>
            <a:r>
              <a:rPr lang="zh-CN" altLang="en-US" sz="3000" spc="30" dirty="0" smtClean="0">
                <a:latin typeface="楷体" pitchFamily="49" charset="-122"/>
                <a:ea typeface="楷体" pitchFamily="49" charset="-122"/>
              </a:rPr>
              <a:t>是，</a:t>
            </a:r>
            <a:r>
              <a:rPr lang="zh-CN" altLang="en-US" sz="3000" spc="30" dirty="0" smtClean="0">
                <a:solidFill>
                  <a:srgbClr val="FFFF00"/>
                </a:solidFill>
                <a:latin typeface="楷体" pitchFamily="49" charset="-122"/>
                <a:ea typeface="楷体" pitchFamily="49" charset="-122"/>
              </a:rPr>
              <a:t>对对象、现实、感性</a:t>
            </a:r>
            <a:r>
              <a:rPr lang="zh-CN" altLang="en-US" sz="3000" spc="30" dirty="0" smtClean="0">
                <a:latin typeface="楷体" pitchFamily="49" charset="-122"/>
                <a:ea typeface="楷体" pitchFamily="49" charset="-122"/>
              </a:rPr>
              <a:t>，</a:t>
            </a:r>
            <a:r>
              <a:rPr lang="zh-CN" altLang="en-US" sz="3000" spc="30" dirty="0" smtClean="0">
                <a:solidFill>
                  <a:srgbClr val="FFFF00"/>
                </a:solidFill>
                <a:latin typeface="楷体" pitchFamily="49" charset="-122"/>
                <a:ea typeface="楷体" pitchFamily="49" charset="-122"/>
              </a:rPr>
              <a:t>只是</a:t>
            </a:r>
            <a:r>
              <a:rPr lang="zh-CN" altLang="en-US" sz="3000" spc="30" dirty="0" smtClean="0">
                <a:latin typeface="楷体" pitchFamily="49" charset="-122"/>
                <a:ea typeface="楷体" pitchFamily="49" charset="-122"/>
              </a:rPr>
              <a:t>从</a:t>
            </a:r>
            <a:r>
              <a:rPr lang="zh-CN" altLang="en-US" sz="3000" spc="30" dirty="0" smtClean="0">
                <a:solidFill>
                  <a:srgbClr val="FFFF00"/>
                </a:solidFill>
                <a:latin typeface="楷体" pitchFamily="49" charset="-122"/>
                <a:ea typeface="楷体" pitchFamily="49" charset="-122"/>
              </a:rPr>
              <a:t>客体的</a:t>
            </a:r>
            <a:r>
              <a:rPr lang="zh-CN" altLang="en-US" sz="3000" spc="30" dirty="0" smtClean="0">
                <a:latin typeface="楷体" pitchFamily="49" charset="-122"/>
                <a:ea typeface="楷体" pitchFamily="49" charset="-122"/>
              </a:rPr>
              <a:t>或者</a:t>
            </a:r>
            <a:r>
              <a:rPr lang="zh-CN" altLang="en-US" sz="3000" spc="30" dirty="0" smtClean="0">
                <a:solidFill>
                  <a:srgbClr val="FFFF00"/>
                </a:solidFill>
                <a:latin typeface="楷体" pitchFamily="49" charset="-122"/>
                <a:ea typeface="楷体" pitchFamily="49" charset="-122"/>
              </a:rPr>
              <a:t>直观的</a:t>
            </a:r>
            <a:r>
              <a:rPr lang="zh-CN" altLang="en-US" sz="3000" spc="30" dirty="0" smtClean="0">
                <a:latin typeface="楷体" pitchFamily="49" charset="-122"/>
                <a:ea typeface="楷体" pitchFamily="49" charset="-122"/>
              </a:rPr>
              <a:t>形式去理解，</a:t>
            </a:r>
            <a:r>
              <a:rPr lang="zh-CN" altLang="en-US" sz="3000" u="sng" spc="30" dirty="0" smtClean="0">
                <a:latin typeface="楷体" pitchFamily="49" charset="-122"/>
                <a:ea typeface="楷体" pitchFamily="49" charset="-122"/>
              </a:rPr>
              <a:t>而</a:t>
            </a:r>
            <a:r>
              <a:rPr lang="zh-CN" altLang="en-US" sz="3000" u="sng" spc="30" dirty="0" smtClean="0">
                <a:solidFill>
                  <a:srgbClr val="FFFF00"/>
                </a:solidFill>
                <a:latin typeface="楷体" pitchFamily="49" charset="-122"/>
                <a:ea typeface="楷体" pitchFamily="49" charset="-122"/>
              </a:rPr>
              <a:t>不是</a:t>
            </a:r>
            <a:r>
              <a:rPr lang="zh-CN" altLang="en-US" sz="3000" u="sng" spc="30" dirty="0" smtClean="0">
                <a:latin typeface="楷体" pitchFamily="49" charset="-122"/>
                <a:ea typeface="楷体" pitchFamily="49" charset="-122"/>
              </a:rPr>
              <a:t>把它们当做</a:t>
            </a:r>
            <a:r>
              <a:rPr lang="zh-CN" altLang="en-US" sz="3000" u="sng" spc="30" dirty="0" smtClean="0">
                <a:solidFill>
                  <a:srgbClr val="FFFF00"/>
                </a:solidFill>
                <a:latin typeface="楷体" pitchFamily="49" charset="-122"/>
                <a:ea typeface="楷体" pitchFamily="49" charset="-122"/>
              </a:rPr>
              <a:t>感性的人的活动</a:t>
            </a:r>
            <a:r>
              <a:rPr lang="zh-CN" altLang="en-US" sz="3000" u="sng" spc="30" dirty="0" smtClean="0">
                <a:latin typeface="楷体" pitchFamily="49" charset="-122"/>
                <a:ea typeface="楷体" pitchFamily="49" charset="-122"/>
              </a:rPr>
              <a:t>，当做</a:t>
            </a:r>
            <a:r>
              <a:rPr lang="zh-CN" altLang="en-US" sz="3000" u="sng" spc="30" dirty="0" smtClean="0">
                <a:solidFill>
                  <a:srgbClr val="FFFF00"/>
                </a:solidFill>
                <a:latin typeface="楷体" pitchFamily="49" charset="-122"/>
                <a:ea typeface="楷体" pitchFamily="49" charset="-122"/>
              </a:rPr>
              <a:t>实践</a:t>
            </a:r>
            <a:r>
              <a:rPr lang="zh-CN" altLang="en-US" sz="3000" u="sng" spc="30" dirty="0" smtClean="0">
                <a:latin typeface="楷体" pitchFamily="49" charset="-122"/>
                <a:ea typeface="楷体" pitchFamily="49" charset="-122"/>
              </a:rPr>
              <a:t>去理解，不是从</a:t>
            </a:r>
            <a:r>
              <a:rPr lang="zh-CN" altLang="en-US" sz="3000" u="sng" spc="30" dirty="0" smtClean="0">
                <a:solidFill>
                  <a:srgbClr val="FFFF00"/>
                </a:solidFill>
                <a:latin typeface="楷体" pitchFamily="49" charset="-122"/>
                <a:ea typeface="楷体" pitchFamily="49" charset="-122"/>
              </a:rPr>
              <a:t>主体</a:t>
            </a:r>
            <a:r>
              <a:rPr lang="zh-CN" altLang="en-US" sz="3000" u="sng" spc="30" dirty="0" smtClean="0">
                <a:latin typeface="楷体" pitchFamily="49" charset="-122"/>
                <a:ea typeface="楷体" pitchFamily="49" charset="-122"/>
              </a:rPr>
              <a:t>方面去理解。</a:t>
            </a:r>
            <a:r>
              <a:rPr lang="zh-CN" altLang="en-US" sz="3000" spc="30" dirty="0" smtClean="0">
                <a:latin typeface="楷体" pitchFamily="49" charset="-122"/>
                <a:ea typeface="楷体" pitchFamily="49" charset="-122"/>
              </a:rPr>
              <a:t>因此，</a:t>
            </a:r>
            <a:r>
              <a:rPr lang="zh-CN" altLang="en-US" sz="3000" spc="30" dirty="0" smtClean="0">
                <a:solidFill>
                  <a:srgbClr val="FFFF00"/>
                </a:solidFill>
                <a:latin typeface="楷体" pitchFamily="49" charset="-122"/>
                <a:ea typeface="楷体" pitchFamily="49" charset="-122"/>
              </a:rPr>
              <a:t>和唯物主义相反</a:t>
            </a:r>
            <a:r>
              <a:rPr lang="zh-CN" altLang="en-US" sz="3000" spc="30" dirty="0" smtClean="0">
                <a:latin typeface="楷体" pitchFamily="49" charset="-122"/>
                <a:ea typeface="楷体" pitchFamily="49" charset="-122"/>
              </a:rPr>
              <a:t>，</a:t>
            </a:r>
            <a:r>
              <a:rPr lang="zh-CN" altLang="en-US" sz="3000" spc="30" dirty="0" smtClean="0">
                <a:solidFill>
                  <a:srgbClr val="FFFF00"/>
                </a:solidFill>
                <a:latin typeface="楷体" pitchFamily="49" charset="-122"/>
                <a:ea typeface="楷体" pitchFamily="49" charset="-122"/>
              </a:rPr>
              <a:t>唯心主义却把能动的方面抽象地发展了。</a:t>
            </a:r>
            <a:r>
              <a:rPr lang="zh-CN" altLang="en-US" sz="3000" spc="30" dirty="0" smtClean="0">
                <a:latin typeface="楷体" pitchFamily="49" charset="-122"/>
                <a:ea typeface="楷体" pitchFamily="49" charset="-122"/>
              </a:rPr>
              <a:t>当然，唯心主义是不知道现实的、感性的活动本身的。 ”</a:t>
            </a:r>
            <a:endParaRPr kumimoji="0" lang="zh-CN" altLang="en-US" sz="3000" b="1" i="0" u="none" strike="noStrike" kern="1200" cap="none" spc="30" normalizeH="0" baseline="0" noProof="0" dirty="0">
              <a:ln>
                <a:noFill/>
              </a:ln>
              <a:solidFill>
                <a:schemeClr val="tx1"/>
              </a:solidFill>
              <a:effectLst/>
              <a:uLnTx/>
              <a:uFillTx/>
              <a:latin typeface="楷体" pitchFamily="49" charset="-122"/>
              <a:ea typeface="楷体" pitchFamily="49" charset="-122"/>
              <a:cs typeface="+mn-cs"/>
            </a:endParaRPr>
          </a:p>
        </p:txBody>
      </p:sp>
      <p:sp>
        <p:nvSpPr>
          <p:cNvPr id="6" name="TextBox 5"/>
          <p:cNvSpPr txBox="1"/>
          <p:nvPr/>
        </p:nvSpPr>
        <p:spPr>
          <a:xfrm>
            <a:off x="2411760" y="5673442"/>
            <a:ext cx="6732240" cy="600164"/>
          </a:xfrm>
          <a:prstGeom prst="rect">
            <a:avLst/>
          </a:prstGeom>
          <a:solidFill>
            <a:srgbClr val="1403ED"/>
          </a:solidFill>
        </p:spPr>
        <p:txBody>
          <a:bodyPr wrap="square" rtlCol="0">
            <a:spAutoFit/>
          </a:bodyPr>
          <a:lstStyle/>
          <a:p>
            <a:pPr algn="ctr"/>
            <a:r>
              <a:rPr lang="zh-CN" altLang="en-US" sz="3300" dirty="0" smtClean="0">
                <a:solidFill>
                  <a:srgbClr val="FFFF00"/>
                </a:solidFill>
              </a:rPr>
              <a:t>超越唯物主义与唯心主义的对立</a:t>
            </a:r>
            <a:endParaRPr lang="zh-CN" altLang="en-US" sz="3300" dirty="0">
              <a:solidFill>
                <a:srgbClr val="FFFF00"/>
              </a:solidFill>
            </a:endParaRPr>
          </a:p>
        </p:txBody>
      </p:sp>
      <p:sp>
        <p:nvSpPr>
          <p:cNvPr id="5" name="TextBox 4"/>
          <p:cNvSpPr txBox="1"/>
          <p:nvPr/>
        </p:nvSpPr>
        <p:spPr>
          <a:xfrm>
            <a:off x="2339752" y="5661248"/>
            <a:ext cx="6804248" cy="707886"/>
          </a:xfrm>
          <a:prstGeom prst="rect">
            <a:avLst/>
          </a:prstGeom>
          <a:solidFill>
            <a:srgbClr val="FF0000"/>
          </a:solidFill>
        </p:spPr>
        <p:txBody>
          <a:bodyPr wrap="square" rtlCol="0">
            <a:spAutoFit/>
          </a:bodyPr>
          <a:lstStyle/>
          <a:p>
            <a:pPr algn="ctr"/>
            <a:r>
              <a:rPr lang="zh-CN" altLang="en-US" sz="4000" dirty="0" smtClean="0">
                <a:solidFill>
                  <a:srgbClr val="FFFF00"/>
                </a:solidFill>
              </a:rPr>
              <a:t>主体、客体、实践</a:t>
            </a:r>
            <a:endParaRPr lang="zh-CN" altLang="en-US" sz="4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amond(i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528" y="0"/>
            <a:ext cx="9324528" cy="692696"/>
          </a:xfrm>
        </p:spPr>
        <p:txBody>
          <a:bodyPr/>
          <a:lstStyle/>
          <a:p>
            <a:pPr algn="ctr"/>
            <a:r>
              <a:rPr lang="zh-CN" altLang="en-US" sz="4000" b="1" dirty="0" smtClean="0">
                <a:solidFill>
                  <a:srgbClr val="FFFF00"/>
                </a:solidFill>
              </a:rPr>
              <a:t>实践的特征</a:t>
            </a:r>
            <a:r>
              <a:rPr lang="zh-CN" altLang="en-US" sz="2800" b="1" dirty="0" smtClean="0">
                <a:solidFill>
                  <a:srgbClr val="FFFF00"/>
                </a:solidFill>
              </a:rPr>
              <a:t>（</a:t>
            </a:r>
            <a:r>
              <a:rPr lang="en-US" altLang="zh-CN" sz="2800" b="1" dirty="0" smtClean="0">
                <a:solidFill>
                  <a:srgbClr val="FFFF00"/>
                </a:solidFill>
              </a:rPr>
              <a:t>2015</a:t>
            </a:r>
            <a:r>
              <a:rPr lang="zh-CN" altLang="en-US" sz="2800" b="1" dirty="0" smtClean="0">
                <a:solidFill>
                  <a:srgbClr val="FFFF00"/>
                </a:solidFill>
              </a:rPr>
              <a:t>版</a:t>
            </a:r>
            <a:r>
              <a:rPr lang="en-US" altLang="zh-CN" sz="2800" b="1" dirty="0" smtClean="0">
                <a:solidFill>
                  <a:srgbClr val="FFFF00"/>
                </a:solidFill>
              </a:rPr>
              <a:t>p60-61;2013</a:t>
            </a:r>
            <a:r>
              <a:rPr lang="zh-CN" altLang="en-US" sz="2800" b="1" dirty="0" smtClean="0">
                <a:solidFill>
                  <a:srgbClr val="FFFF00"/>
                </a:solidFill>
              </a:rPr>
              <a:t>版</a:t>
            </a:r>
            <a:r>
              <a:rPr lang="en-US" altLang="zh-CN" sz="2800" b="1" dirty="0" smtClean="0">
                <a:solidFill>
                  <a:srgbClr val="FFFF00"/>
                </a:solidFill>
              </a:rPr>
              <a:t>35-36</a:t>
            </a:r>
            <a:r>
              <a:rPr lang="zh-CN" altLang="en-US" sz="2800" b="1" dirty="0" smtClean="0">
                <a:solidFill>
                  <a:srgbClr val="FFFF00"/>
                </a:solidFill>
              </a:rPr>
              <a:t>）</a:t>
            </a:r>
            <a:endParaRPr lang="zh-CN" altLang="en-US" sz="2800" b="1" dirty="0">
              <a:solidFill>
                <a:srgbClr val="FFFF00"/>
              </a:solidFill>
            </a:endParaRPr>
          </a:p>
        </p:txBody>
      </p:sp>
      <p:sp>
        <p:nvSpPr>
          <p:cNvPr id="3" name="内容占位符 2"/>
          <p:cNvSpPr>
            <a:spLocks noGrp="1"/>
          </p:cNvSpPr>
          <p:nvPr>
            <p:ph sz="quarter" idx="13"/>
          </p:nvPr>
        </p:nvSpPr>
        <p:spPr>
          <a:xfrm>
            <a:off x="0" y="764704"/>
            <a:ext cx="9144000" cy="1872208"/>
          </a:xfrm>
        </p:spPr>
        <p:txBody>
          <a:bodyPr>
            <a:normAutofit/>
          </a:bodyPr>
          <a:lstStyle/>
          <a:p>
            <a:pPr>
              <a:lnSpc>
                <a:spcPts val="4000"/>
              </a:lnSpc>
            </a:pPr>
            <a:r>
              <a:rPr lang="en-US" altLang="zh-CN" sz="3000" b="1" dirty="0" smtClean="0">
                <a:latin typeface="+mn-ea"/>
              </a:rPr>
              <a:t>1</a:t>
            </a:r>
            <a:r>
              <a:rPr lang="zh-CN" altLang="en-US" sz="3000" b="1" dirty="0" smtClean="0">
                <a:latin typeface="+mn-ea"/>
              </a:rPr>
              <a:t>、实践具有</a:t>
            </a:r>
            <a:r>
              <a:rPr lang="zh-CN" altLang="en-US" sz="3000" b="1" dirty="0" smtClean="0">
                <a:solidFill>
                  <a:srgbClr val="FFFF00"/>
                </a:solidFill>
                <a:latin typeface="+mn-ea"/>
              </a:rPr>
              <a:t>直接现实性</a:t>
            </a:r>
            <a:endParaRPr lang="en-US" altLang="zh-CN" sz="3000" b="1" dirty="0" smtClean="0">
              <a:solidFill>
                <a:srgbClr val="FFFF00"/>
              </a:solidFill>
              <a:latin typeface="+mn-ea"/>
            </a:endParaRPr>
          </a:p>
          <a:p>
            <a:pPr lvl="1">
              <a:lnSpc>
                <a:spcPts val="4000"/>
              </a:lnSpc>
            </a:pPr>
            <a:r>
              <a:rPr lang="zh-CN" altLang="en-US" sz="2800" b="1" dirty="0" smtClean="0">
                <a:latin typeface="楷体" pitchFamily="49" charset="-122"/>
                <a:ea typeface="楷体" pitchFamily="49" charset="-122"/>
              </a:rPr>
              <a:t>构成实践活动的诸要素，都是可感知的客观实在；实践的发展，受到客观条件和客观规律的制约。</a:t>
            </a:r>
            <a:endParaRPr lang="en-US" altLang="zh-CN" sz="2800" b="1" dirty="0" smtClean="0">
              <a:latin typeface="楷体" pitchFamily="49" charset="-122"/>
              <a:ea typeface="楷体" pitchFamily="49" charset="-122"/>
            </a:endParaRPr>
          </a:p>
        </p:txBody>
      </p:sp>
      <p:sp>
        <p:nvSpPr>
          <p:cNvPr id="4" name="TextBox 3"/>
          <p:cNvSpPr txBox="1"/>
          <p:nvPr/>
        </p:nvSpPr>
        <p:spPr>
          <a:xfrm>
            <a:off x="0" y="3789040"/>
            <a:ext cx="9144000" cy="1281376"/>
          </a:xfrm>
          <a:prstGeom prst="rect">
            <a:avLst/>
          </a:prstGeom>
          <a:noFill/>
        </p:spPr>
        <p:txBody>
          <a:bodyPr wrap="square" rtlCol="0">
            <a:spAutoFit/>
          </a:bodyPr>
          <a:lstStyle/>
          <a:p>
            <a:pPr marL="342900" lvl="0" indent="-342900" eaLnBrk="1" fontAlgn="auto" hangingPunct="1">
              <a:lnSpc>
                <a:spcPts val="4000"/>
              </a:lnSpc>
              <a:spcBef>
                <a:spcPct val="20000"/>
              </a:spcBef>
              <a:spcAft>
                <a:spcPts val="600"/>
              </a:spcAft>
              <a:buClr>
                <a:srgbClr val="F4E7ED"/>
              </a:buClr>
              <a:buFont typeface="Arial" pitchFamily="34" charset="0"/>
              <a:buChar char="•"/>
            </a:pPr>
            <a:r>
              <a:rPr lang="en-US" altLang="zh-CN" sz="3000" spc="30" dirty="0" smtClean="0">
                <a:solidFill>
                  <a:prstClr val="white"/>
                </a:solidFill>
                <a:latin typeface="幼圆"/>
                <a:ea typeface="幼圆"/>
              </a:rPr>
              <a:t>2</a:t>
            </a:r>
            <a:r>
              <a:rPr lang="zh-CN" altLang="en-US" sz="3000" spc="30" dirty="0" smtClean="0">
                <a:solidFill>
                  <a:prstClr val="white"/>
                </a:solidFill>
                <a:latin typeface="幼圆"/>
                <a:ea typeface="幼圆"/>
              </a:rPr>
              <a:t>、实践具有</a:t>
            </a:r>
            <a:r>
              <a:rPr lang="zh-CN" altLang="en-US" sz="3000" spc="30" dirty="0" smtClean="0">
                <a:solidFill>
                  <a:srgbClr val="FFFF00"/>
                </a:solidFill>
                <a:latin typeface="幼圆"/>
                <a:ea typeface="幼圆"/>
              </a:rPr>
              <a:t>自觉能动性</a:t>
            </a:r>
            <a:endParaRPr lang="en-US" altLang="zh-CN" sz="3000" spc="30" dirty="0" smtClean="0">
              <a:solidFill>
                <a:srgbClr val="FFFF00"/>
              </a:solidFill>
              <a:latin typeface="幼圆"/>
              <a:ea typeface="幼圆"/>
            </a:endParaRPr>
          </a:p>
          <a:p>
            <a:pPr marL="742950" lvl="1" indent="-285750" eaLnBrk="1" fontAlgn="auto" hangingPunct="1">
              <a:lnSpc>
                <a:spcPts val="4000"/>
              </a:lnSpc>
              <a:spcBef>
                <a:spcPct val="20000"/>
              </a:spcBef>
              <a:spcAft>
                <a:spcPts val="600"/>
              </a:spcAft>
              <a:buClr>
                <a:srgbClr val="F4E7ED"/>
              </a:buClr>
              <a:buFont typeface="Arial" pitchFamily="34" charset="0"/>
              <a:buChar char="•"/>
            </a:pPr>
            <a:r>
              <a:rPr lang="zh-CN" altLang="en-US" sz="2800" spc="30" dirty="0" smtClean="0">
                <a:solidFill>
                  <a:srgbClr val="FFFF00"/>
                </a:solidFill>
                <a:latin typeface="楷体" pitchFamily="49" charset="-122"/>
                <a:ea typeface="楷体" pitchFamily="49" charset="-122"/>
              </a:rPr>
              <a:t>蜜蜂</a:t>
            </a:r>
            <a:r>
              <a:rPr lang="zh-CN" altLang="en-US" sz="2800" spc="30" dirty="0" smtClean="0">
                <a:solidFill>
                  <a:prstClr val="white"/>
                </a:solidFill>
                <a:latin typeface="楷体" pitchFamily="49" charset="-122"/>
                <a:ea typeface="楷体" pitchFamily="49" charset="-122"/>
              </a:rPr>
              <a:t>与</a:t>
            </a:r>
            <a:r>
              <a:rPr lang="zh-CN" altLang="en-US" sz="2800" spc="30" dirty="0" smtClean="0">
                <a:solidFill>
                  <a:srgbClr val="FFFF00"/>
                </a:solidFill>
                <a:latin typeface="楷体" pitchFamily="49" charset="-122"/>
                <a:ea typeface="楷体" pitchFamily="49" charset="-122"/>
              </a:rPr>
              <a:t>建筑师</a:t>
            </a:r>
            <a:endParaRPr lang="en-US" altLang="zh-CN" sz="2800" spc="30" dirty="0" smtClean="0">
              <a:solidFill>
                <a:srgbClr val="FFFF00"/>
              </a:solidFill>
              <a:latin typeface="楷体" pitchFamily="49" charset="-122"/>
              <a:ea typeface="楷体" pitchFamily="49" charset="-122"/>
            </a:endParaRPr>
          </a:p>
        </p:txBody>
      </p:sp>
      <p:sp>
        <p:nvSpPr>
          <p:cNvPr id="5" name="TextBox 4"/>
          <p:cNvSpPr txBox="1"/>
          <p:nvPr/>
        </p:nvSpPr>
        <p:spPr>
          <a:xfrm>
            <a:off x="0" y="5091047"/>
            <a:ext cx="9144000" cy="1794337"/>
          </a:xfrm>
          <a:prstGeom prst="rect">
            <a:avLst/>
          </a:prstGeom>
          <a:noFill/>
        </p:spPr>
        <p:txBody>
          <a:bodyPr wrap="square" rtlCol="0">
            <a:spAutoFit/>
          </a:bodyPr>
          <a:lstStyle/>
          <a:p>
            <a:pPr marL="342900" lvl="0" indent="-342900" eaLnBrk="1" fontAlgn="auto" hangingPunct="1">
              <a:lnSpc>
                <a:spcPts val="4000"/>
              </a:lnSpc>
              <a:spcBef>
                <a:spcPct val="20000"/>
              </a:spcBef>
              <a:spcAft>
                <a:spcPts val="600"/>
              </a:spcAft>
              <a:buClr>
                <a:srgbClr val="F4E7ED"/>
              </a:buClr>
              <a:buFont typeface="Arial" pitchFamily="34" charset="0"/>
              <a:buChar char="•"/>
            </a:pPr>
            <a:r>
              <a:rPr lang="en-US" altLang="zh-CN" sz="3000" spc="30" dirty="0" smtClean="0">
                <a:solidFill>
                  <a:prstClr val="white"/>
                </a:solidFill>
                <a:latin typeface="幼圆"/>
                <a:ea typeface="幼圆"/>
              </a:rPr>
              <a:t>3</a:t>
            </a:r>
            <a:r>
              <a:rPr lang="zh-CN" altLang="en-US" sz="3000" spc="30" dirty="0" smtClean="0">
                <a:solidFill>
                  <a:prstClr val="white"/>
                </a:solidFill>
                <a:latin typeface="幼圆"/>
                <a:ea typeface="幼圆"/>
              </a:rPr>
              <a:t>、实践具有</a:t>
            </a:r>
            <a:r>
              <a:rPr lang="zh-CN" altLang="en-US" sz="3000" spc="30" dirty="0" smtClean="0">
                <a:solidFill>
                  <a:srgbClr val="FFFF00"/>
                </a:solidFill>
                <a:latin typeface="幼圆"/>
                <a:ea typeface="幼圆"/>
              </a:rPr>
              <a:t>社会历史性</a:t>
            </a:r>
            <a:endParaRPr lang="en-US" altLang="zh-CN" sz="3000" spc="30" dirty="0" smtClean="0">
              <a:solidFill>
                <a:srgbClr val="FFFF00"/>
              </a:solidFill>
              <a:latin typeface="幼圆"/>
              <a:ea typeface="幼圆"/>
            </a:endParaRPr>
          </a:p>
          <a:p>
            <a:pPr marL="742950" lvl="1" indent="-285750" eaLnBrk="1" fontAlgn="auto" hangingPunct="1">
              <a:lnSpc>
                <a:spcPts val="4000"/>
              </a:lnSpc>
              <a:spcBef>
                <a:spcPct val="20000"/>
              </a:spcBef>
              <a:spcAft>
                <a:spcPts val="600"/>
              </a:spcAft>
              <a:buClr>
                <a:srgbClr val="F4E7ED"/>
              </a:buClr>
              <a:buFont typeface="Arial" pitchFamily="34" charset="0"/>
              <a:buChar char="•"/>
            </a:pPr>
            <a:r>
              <a:rPr lang="zh-CN" altLang="en-US" sz="2800" spc="30" dirty="0" smtClean="0">
                <a:solidFill>
                  <a:prstClr val="white"/>
                </a:solidFill>
                <a:latin typeface="楷体" pitchFamily="49" charset="-122"/>
                <a:ea typeface="楷体" pitchFamily="49" charset="-122"/>
              </a:rPr>
              <a:t>实践的内容、性质、范围和水平，都受到一定的社会历史条件制约。</a:t>
            </a:r>
            <a:endParaRPr lang="en-US" altLang="zh-CN" sz="2800" spc="30" dirty="0" smtClean="0">
              <a:solidFill>
                <a:prstClr val="white"/>
              </a:solidFill>
              <a:latin typeface="楷体" pitchFamily="49" charset="-122"/>
              <a:ea typeface="楷体" pitchFamily="49" charset="-122"/>
            </a:endParaRPr>
          </a:p>
        </p:txBody>
      </p:sp>
      <p:sp>
        <p:nvSpPr>
          <p:cNvPr id="6" name="TextBox 5"/>
          <p:cNvSpPr txBox="1"/>
          <p:nvPr/>
        </p:nvSpPr>
        <p:spPr>
          <a:xfrm>
            <a:off x="0" y="1340768"/>
            <a:ext cx="9144000" cy="2505301"/>
          </a:xfrm>
          <a:prstGeom prst="rect">
            <a:avLst/>
          </a:prstGeom>
          <a:solidFill>
            <a:srgbClr val="002060"/>
          </a:solidFill>
        </p:spPr>
        <p:txBody>
          <a:bodyPr wrap="square" rtlCol="0">
            <a:spAutoFit/>
          </a:bodyPr>
          <a:lstStyle/>
          <a:p>
            <a:pPr>
              <a:lnSpc>
                <a:spcPct val="140000"/>
              </a:lnSpc>
            </a:pPr>
            <a:r>
              <a:rPr lang="zh-CN" altLang="en-US" sz="2800" dirty="0" smtClean="0">
                <a:latin typeface="楷体" pitchFamily="49" charset="-122"/>
                <a:ea typeface="楷体" pitchFamily="49" charset="-122"/>
              </a:rPr>
              <a:t>  “人类的任何实践形式无疑都离不开意识活动，但</a:t>
            </a:r>
            <a:r>
              <a:rPr lang="zh-CN" altLang="en-US" sz="2800" dirty="0" smtClean="0">
                <a:solidFill>
                  <a:srgbClr val="FFFF00"/>
                </a:solidFill>
                <a:latin typeface="楷体" pitchFamily="49" charset="-122"/>
                <a:ea typeface="楷体" pitchFamily="49" charset="-122"/>
              </a:rPr>
              <a:t>一种活动能否称为实践活动</a:t>
            </a:r>
            <a:r>
              <a:rPr lang="zh-CN" altLang="en-US" sz="2800" dirty="0" smtClean="0">
                <a:latin typeface="楷体" pitchFamily="49" charset="-122"/>
                <a:ea typeface="楷体" pitchFamily="49" charset="-122"/>
              </a:rPr>
              <a:t>，</a:t>
            </a:r>
            <a:r>
              <a:rPr lang="zh-CN" altLang="en-US" sz="2800" dirty="0" smtClean="0">
                <a:solidFill>
                  <a:srgbClr val="FFFF00"/>
                </a:solidFill>
                <a:latin typeface="楷体" pitchFamily="49" charset="-122"/>
                <a:ea typeface="楷体" pitchFamily="49" charset="-122"/>
              </a:rPr>
              <a:t>关键</a:t>
            </a:r>
            <a:r>
              <a:rPr lang="zh-CN" altLang="en-US" sz="2800" dirty="0" smtClean="0">
                <a:latin typeface="楷体" pitchFamily="49" charset="-122"/>
                <a:ea typeface="楷体" pitchFamily="49" charset="-122"/>
              </a:rPr>
              <a:t>是看它是否</a:t>
            </a:r>
            <a:r>
              <a:rPr lang="zh-CN" altLang="en-US" sz="2800" dirty="0" smtClean="0">
                <a:solidFill>
                  <a:srgbClr val="FFFF00"/>
                </a:solidFill>
                <a:latin typeface="楷体" pitchFamily="49" charset="-122"/>
                <a:ea typeface="楷体" pitchFamily="49" charset="-122"/>
              </a:rPr>
              <a:t>超出了纯粹的意识活动</a:t>
            </a:r>
            <a:r>
              <a:rPr lang="zh-CN" altLang="en-US" sz="2800" dirty="0" smtClean="0">
                <a:latin typeface="楷体" pitchFamily="49" charset="-122"/>
                <a:ea typeface="楷体" pitchFamily="49" charset="-122"/>
              </a:rPr>
              <a:t>，</a:t>
            </a:r>
            <a:r>
              <a:rPr lang="zh-CN" altLang="en-US" sz="2800" dirty="0" smtClean="0">
                <a:solidFill>
                  <a:srgbClr val="FFFF00"/>
                </a:solidFill>
                <a:latin typeface="楷体" pitchFamily="49" charset="-122"/>
                <a:ea typeface="楷体" pitchFamily="49" charset="-122"/>
              </a:rPr>
              <a:t>是否改变了除实践主体的意识状态之外</a:t>
            </a:r>
            <a:r>
              <a:rPr lang="zh-CN" altLang="en-US" sz="2800" dirty="0" smtClean="0">
                <a:latin typeface="楷体" pitchFamily="49" charset="-122"/>
                <a:ea typeface="楷体" pitchFamily="49" charset="-122"/>
              </a:rPr>
              <a:t>的</a:t>
            </a:r>
            <a:r>
              <a:rPr lang="zh-CN" altLang="en-US" sz="2800" dirty="0" smtClean="0">
                <a:solidFill>
                  <a:srgbClr val="FFFF00"/>
                </a:solidFill>
                <a:latin typeface="楷体" pitchFamily="49" charset="-122"/>
                <a:ea typeface="楷体" pitchFamily="49" charset="-122"/>
              </a:rPr>
              <a:t>其他存在物的状态</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2015</a:t>
            </a:r>
            <a:r>
              <a:rPr lang="zh-CN" altLang="en-US" sz="2800" dirty="0" smtClean="0">
                <a:latin typeface="楷体" pitchFamily="49" charset="-122"/>
                <a:ea typeface="楷体" pitchFamily="49" charset="-122"/>
              </a:rPr>
              <a:t>版教材新写，</a:t>
            </a:r>
            <a:r>
              <a:rPr lang="en-US" altLang="zh-CN" sz="2800" dirty="0" smtClean="0">
                <a:latin typeface="楷体" pitchFamily="49" charset="-122"/>
                <a:ea typeface="楷体" pitchFamily="49" charset="-122"/>
              </a:rPr>
              <a:t>p61</a:t>
            </a:r>
            <a:r>
              <a:rPr lang="zh-CN" altLang="en-US" sz="2800" dirty="0" smtClean="0">
                <a:latin typeface="楷体" pitchFamily="49" charset="-122"/>
                <a:ea typeface="楷体" pitchFamily="49" charset="-122"/>
              </a:rPr>
              <a:t>）</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0" y="764704"/>
            <a:ext cx="9144000" cy="3023666"/>
          </a:xfrm>
          <a:prstGeom prst="rect">
            <a:avLst/>
          </a:prstGeom>
          <a:solidFill>
            <a:srgbClr val="1403ED"/>
          </a:solidFill>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50000"/>
              </a:lnSpc>
              <a:defRPr/>
            </a:pPr>
            <a:r>
              <a:rPr lang="zh-CN" altLang="en-US" sz="3300" b="1" dirty="0" smtClean="0">
                <a:latin typeface="楷体" panose="02010609060101010101" pitchFamily="49" charset="-122"/>
                <a:ea typeface="楷体" panose="02010609060101010101" pitchFamily="49" charset="-122"/>
              </a:rPr>
              <a:t>“动物只是按照</a:t>
            </a:r>
            <a:r>
              <a:rPr lang="zh-CN" altLang="en-US" sz="3300" b="1" dirty="0" smtClean="0">
                <a:solidFill>
                  <a:srgbClr val="FFFF00"/>
                </a:solidFill>
                <a:latin typeface="楷体" panose="02010609060101010101" pitchFamily="49" charset="-122"/>
                <a:ea typeface="楷体" panose="02010609060101010101" pitchFamily="49" charset="-122"/>
              </a:rPr>
              <a:t>它所属的那个物种</a:t>
            </a:r>
            <a:r>
              <a:rPr lang="zh-CN" altLang="en-US" sz="3300" b="1" dirty="0" smtClean="0">
                <a:latin typeface="楷体" panose="02010609060101010101" pitchFamily="49" charset="-122"/>
                <a:ea typeface="楷体" panose="02010609060101010101" pitchFamily="49" charset="-122"/>
              </a:rPr>
              <a:t>的尺度和需要来进行塑造，而人则懂得</a:t>
            </a:r>
            <a:r>
              <a:rPr lang="zh-CN" altLang="en-US" sz="3300" b="1" dirty="0" smtClean="0">
                <a:solidFill>
                  <a:srgbClr val="FFFF00"/>
                </a:solidFill>
                <a:latin typeface="楷体" panose="02010609060101010101" pitchFamily="49" charset="-122"/>
                <a:ea typeface="楷体" panose="02010609060101010101" pitchFamily="49" charset="-122"/>
              </a:rPr>
              <a:t>按照任何物种的尺度</a:t>
            </a:r>
            <a:r>
              <a:rPr lang="zh-CN" altLang="en-US" sz="3300" b="1" dirty="0" smtClean="0">
                <a:latin typeface="楷体" panose="02010609060101010101" pitchFamily="49" charset="-122"/>
                <a:ea typeface="楷体" panose="02010609060101010101" pitchFamily="49" charset="-122"/>
              </a:rPr>
              <a:t>来进行生产，并且随时随地都能用</a:t>
            </a:r>
            <a:r>
              <a:rPr lang="zh-CN" altLang="en-US" sz="3300" b="1" dirty="0" smtClean="0">
                <a:solidFill>
                  <a:srgbClr val="FFFF00"/>
                </a:solidFill>
                <a:latin typeface="楷体" panose="02010609060101010101" pitchFamily="49" charset="-122"/>
                <a:ea typeface="楷体" panose="02010609060101010101" pitchFamily="49" charset="-122"/>
              </a:rPr>
              <a:t>内在固有的尺度</a:t>
            </a:r>
            <a:r>
              <a:rPr lang="zh-CN" altLang="en-US" sz="3300" b="1" dirty="0" smtClean="0">
                <a:latin typeface="楷体" panose="02010609060101010101" pitchFamily="49" charset="-122"/>
                <a:ea typeface="楷体" panose="02010609060101010101" pitchFamily="49" charset="-122"/>
              </a:rPr>
              <a:t>来衡量对象。”</a:t>
            </a:r>
            <a:r>
              <a:rPr lang="en-US" altLang="zh-CN" sz="3300" b="1" dirty="0" smtClean="0">
                <a:latin typeface="楷体" panose="02010609060101010101" pitchFamily="49" charset="-122"/>
                <a:ea typeface="楷体" panose="02010609060101010101" pitchFamily="49" charset="-122"/>
              </a:rPr>
              <a:t>——</a:t>
            </a:r>
            <a:r>
              <a:rPr lang="zh-CN" altLang="en-US" sz="3300" b="1" dirty="0" smtClean="0">
                <a:latin typeface="楷体" panose="02010609060101010101" pitchFamily="49" charset="-122"/>
                <a:ea typeface="楷体" panose="02010609060101010101" pitchFamily="49" charset="-122"/>
              </a:rPr>
              <a:t>马克思</a:t>
            </a:r>
          </a:p>
        </p:txBody>
      </p:sp>
      <p:sp>
        <p:nvSpPr>
          <p:cNvPr id="7" name="文本框 6"/>
          <p:cNvSpPr txBox="1"/>
          <p:nvPr/>
        </p:nvSpPr>
        <p:spPr>
          <a:xfrm>
            <a:off x="0" y="0"/>
            <a:ext cx="9144000" cy="707886"/>
          </a:xfrm>
          <a:prstGeom prst="rect">
            <a:avLst/>
          </a:prstGeom>
          <a:noFill/>
        </p:spPr>
        <p:txBody>
          <a:bodyPr wrap="square" rtlCol="0">
            <a:spAutoFit/>
          </a:bodyPr>
          <a:lstStyle/>
          <a:p>
            <a:pPr algn="ctr"/>
            <a:r>
              <a:rPr lang="zh-CN" altLang="en-US" sz="4000" dirty="0" smtClean="0">
                <a:latin typeface="幼圆" panose="02010509060101010101" pitchFamily="49" charset="-122"/>
                <a:ea typeface="幼圆" panose="02010509060101010101" pitchFamily="49" charset="-122"/>
              </a:rPr>
              <a:t>实践是</a:t>
            </a:r>
            <a:r>
              <a:rPr lang="zh-CN" altLang="en-US" sz="4000" dirty="0" smtClean="0">
                <a:solidFill>
                  <a:srgbClr val="FFFF00"/>
                </a:solidFill>
                <a:latin typeface="幼圆" panose="02010509060101010101" pitchFamily="49" charset="-122"/>
                <a:ea typeface="幼圆" panose="02010509060101010101" pitchFamily="49" charset="-122"/>
              </a:rPr>
              <a:t>合规律性</a:t>
            </a:r>
            <a:r>
              <a:rPr lang="zh-CN" altLang="en-US" sz="4000" dirty="0" smtClean="0">
                <a:latin typeface="幼圆" panose="02010509060101010101" pitchFamily="49" charset="-122"/>
                <a:ea typeface="幼圆" panose="02010509060101010101" pitchFamily="49" charset="-122"/>
              </a:rPr>
              <a:t>与</a:t>
            </a:r>
            <a:r>
              <a:rPr lang="zh-CN" altLang="en-US" sz="4000" dirty="0" smtClean="0">
                <a:solidFill>
                  <a:srgbClr val="FFFF00"/>
                </a:solidFill>
                <a:latin typeface="幼圆" panose="02010509060101010101" pitchFamily="49" charset="-122"/>
                <a:ea typeface="幼圆" panose="02010509060101010101" pitchFamily="49" charset="-122"/>
              </a:rPr>
              <a:t>合目的性</a:t>
            </a:r>
            <a:r>
              <a:rPr lang="zh-CN" altLang="en-US" sz="4000" dirty="0" smtClean="0">
                <a:latin typeface="幼圆" panose="02010509060101010101" pitchFamily="49" charset="-122"/>
                <a:ea typeface="幼圆" panose="02010509060101010101" pitchFamily="49" charset="-122"/>
              </a:rPr>
              <a:t>的统一</a:t>
            </a:r>
            <a:endParaRPr lang="zh-CN" altLang="en-US" sz="4000" dirty="0">
              <a:latin typeface="幼圆" panose="02010509060101010101" pitchFamily="49" charset="-122"/>
              <a:ea typeface="幼圆" panose="02010509060101010101" pitchFamily="49" charset="-122"/>
            </a:endParaRPr>
          </a:p>
        </p:txBody>
      </p:sp>
      <p:sp>
        <p:nvSpPr>
          <p:cNvPr id="8" name="TextBox 1"/>
          <p:cNvSpPr txBox="1"/>
          <p:nvPr/>
        </p:nvSpPr>
        <p:spPr>
          <a:xfrm>
            <a:off x="0" y="3789040"/>
            <a:ext cx="9144000" cy="2970044"/>
          </a:xfrm>
          <a:prstGeom prst="rect">
            <a:avLst/>
          </a:prstGeom>
          <a:noFill/>
        </p:spPr>
        <p:txBody>
          <a:bodyPr wrap="square" rtlCol="0">
            <a:spAutoFit/>
          </a:bodyPr>
          <a:lstStyle/>
          <a:p>
            <a:pPr marL="342900" indent="-342900">
              <a:lnSpc>
                <a:spcPts val="5400"/>
              </a:lnSpc>
              <a:spcBef>
                <a:spcPct val="20000"/>
              </a:spcBef>
              <a:buClr>
                <a:srgbClr val="00FFFF"/>
              </a:buClr>
              <a:buFontTx/>
              <a:buChar char="•"/>
            </a:pPr>
            <a:r>
              <a:rPr lang="zh-CN" altLang="en-US" sz="3000" kern="0" dirty="0">
                <a:solidFill>
                  <a:srgbClr val="FFFF00"/>
                </a:solidFill>
                <a:effectLst>
                  <a:outerShdw blurRad="38100" dist="38100" dir="2700000" algn="tl">
                    <a:srgbClr val="000000"/>
                  </a:outerShdw>
                </a:effectLst>
                <a:latin typeface="幼圆" panose="02010509060101010101" pitchFamily="49" charset="-122"/>
                <a:ea typeface="幼圆" panose="02010509060101010101" pitchFamily="49" charset="-122"/>
              </a:rPr>
              <a:t>合规律性</a:t>
            </a:r>
            <a:r>
              <a:rPr lang="zh-CN" altLang="en-US" sz="3000" kern="0" dirty="0">
                <a:solidFill>
                  <a:srgbClr val="FFFFFF"/>
                </a:solidFill>
                <a:effectLst>
                  <a:outerShdw blurRad="38100" dist="38100" dir="2700000" algn="tl">
                    <a:srgbClr val="000000"/>
                  </a:outerShdw>
                </a:effectLst>
                <a:latin typeface="幼圆" panose="02010509060101010101" pitchFamily="49" charset="-122"/>
                <a:ea typeface="幼圆" panose="02010509060101010101" pitchFamily="49" charset="-122"/>
              </a:rPr>
              <a:t>：人类必须按照</a:t>
            </a:r>
            <a:r>
              <a:rPr lang="zh-CN" altLang="en-US" sz="3000" kern="0" dirty="0">
                <a:solidFill>
                  <a:srgbClr val="FFFF00"/>
                </a:solidFill>
                <a:effectLst>
                  <a:outerShdw blurRad="38100" dist="38100" dir="2700000" algn="tl">
                    <a:srgbClr val="000000"/>
                  </a:outerShdw>
                </a:effectLst>
                <a:latin typeface="幼圆" panose="02010509060101010101" pitchFamily="49" charset="-122"/>
                <a:ea typeface="幼圆" panose="02010509060101010101" pitchFamily="49" charset="-122"/>
              </a:rPr>
              <a:t>世界的本来面目</a:t>
            </a:r>
            <a:r>
              <a:rPr lang="zh-CN" altLang="en-US" sz="3000" kern="0" dirty="0">
                <a:solidFill>
                  <a:srgbClr val="FFFFFF"/>
                </a:solidFill>
                <a:effectLst>
                  <a:outerShdw blurRad="38100" dist="38100" dir="2700000" algn="tl">
                    <a:srgbClr val="000000"/>
                  </a:outerShdw>
                </a:effectLst>
                <a:latin typeface="幼圆" panose="02010509060101010101" pitchFamily="49" charset="-122"/>
                <a:ea typeface="幼圆" panose="02010509060101010101" pitchFamily="49" charset="-122"/>
              </a:rPr>
              <a:t>去认识世界，这是改造世界的前提。</a:t>
            </a:r>
            <a:endParaRPr lang="en-US" altLang="zh-CN" sz="3000" kern="0" dirty="0">
              <a:solidFill>
                <a:srgbClr val="FFFFFF"/>
              </a:solidFill>
              <a:effectLst>
                <a:outerShdw blurRad="38100" dist="38100" dir="2700000" algn="tl">
                  <a:srgbClr val="000000"/>
                </a:outerShdw>
              </a:effectLst>
              <a:latin typeface="幼圆" panose="02010509060101010101" pitchFamily="49" charset="-122"/>
              <a:ea typeface="幼圆" panose="02010509060101010101" pitchFamily="49" charset="-122"/>
            </a:endParaRPr>
          </a:p>
          <a:p>
            <a:pPr marL="342900" indent="-342900">
              <a:lnSpc>
                <a:spcPts val="5400"/>
              </a:lnSpc>
              <a:spcBef>
                <a:spcPct val="20000"/>
              </a:spcBef>
              <a:buClr>
                <a:srgbClr val="00FFFF"/>
              </a:buClr>
              <a:buFontTx/>
              <a:buChar char="•"/>
            </a:pPr>
            <a:r>
              <a:rPr lang="zh-CN" altLang="en-US" sz="3000" kern="0" dirty="0">
                <a:solidFill>
                  <a:srgbClr val="FFFF00"/>
                </a:solidFill>
                <a:effectLst>
                  <a:outerShdw blurRad="38100" dist="38100" dir="2700000" algn="tl">
                    <a:srgbClr val="000000"/>
                  </a:outerShdw>
                </a:effectLst>
                <a:latin typeface="幼圆" panose="02010509060101010101" pitchFamily="49" charset="-122"/>
                <a:ea typeface="幼圆" panose="02010509060101010101" pitchFamily="49" charset="-122"/>
              </a:rPr>
              <a:t>合目的性：</a:t>
            </a:r>
            <a:r>
              <a:rPr lang="zh-CN" altLang="en-US" sz="3000" kern="0" dirty="0">
                <a:solidFill>
                  <a:srgbClr val="FFFFFF"/>
                </a:solidFill>
                <a:effectLst>
                  <a:outerShdw blurRad="38100" dist="38100" dir="2700000" algn="tl">
                    <a:srgbClr val="000000"/>
                  </a:outerShdw>
                </a:effectLst>
                <a:latin typeface="幼圆" panose="02010509060101010101" pitchFamily="49" charset="-122"/>
                <a:ea typeface="幼圆" panose="02010509060101010101" pitchFamily="49" charset="-122"/>
              </a:rPr>
              <a:t>人类总是按照</a:t>
            </a:r>
            <a:r>
              <a:rPr lang="zh-CN" altLang="en-US" sz="3000" kern="0" dirty="0">
                <a:solidFill>
                  <a:srgbClr val="FFFF00"/>
                </a:solidFill>
                <a:effectLst>
                  <a:outerShdw blurRad="38100" dist="38100" dir="2700000" algn="tl">
                    <a:srgbClr val="000000"/>
                  </a:outerShdw>
                </a:effectLst>
                <a:latin typeface="幼圆" panose="02010509060101010101" pitchFamily="49" charset="-122"/>
                <a:ea typeface="幼圆" panose="02010509060101010101" pitchFamily="49" charset="-122"/>
              </a:rPr>
              <a:t>自己的需要</a:t>
            </a:r>
            <a:r>
              <a:rPr lang="zh-CN" altLang="en-US" sz="3000" kern="0" dirty="0">
                <a:solidFill>
                  <a:srgbClr val="FFFFFF"/>
                </a:solidFill>
                <a:effectLst>
                  <a:outerShdw blurRad="38100" dist="38100" dir="2700000" algn="tl">
                    <a:srgbClr val="000000"/>
                  </a:outerShdw>
                </a:effectLst>
                <a:latin typeface="幼圆" panose="02010509060101010101" pitchFamily="49" charset="-122"/>
                <a:ea typeface="幼圆" panose="02010509060101010101" pitchFamily="49" charset="-122"/>
              </a:rPr>
              <a:t>去认识和改造世界，</a:t>
            </a:r>
            <a:r>
              <a:rPr lang="zh-CN" altLang="en-US" sz="3000" kern="0" dirty="0">
                <a:solidFill>
                  <a:srgbClr val="FFFF00"/>
                </a:solidFill>
                <a:effectLst>
                  <a:outerShdw blurRad="38100" dist="38100" dir="2700000" algn="tl">
                    <a:srgbClr val="000000"/>
                  </a:outerShdw>
                </a:effectLst>
                <a:latin typeface="幼圆" panose="02010509060101010101" pitchFamily="49" charset="-122"/>
                <a:ea typeface="幼圆" panose="02010509060101010101" pitchFamily="49" charset="-122"/>
              </a:rPr>
              <a:t>使世界适合人的生存和发展</a:t>
            </a:r>
            <a:r>
              <a:rPr lang="zh-CN" altLang="en-US" sz="3000" kern="0" dirty="0">
                <a:solidFill>
                  <a:srgbClr val="FFFFFF"/>
                </a:solidFill>
                <a:effectLst>
                  <a:outerShdw blurRad="38100" dist="38100" dir="2700000" algn="tl">
                    <a:srgbClr val="000000"/>
                  </a:outerShdw>
                </a:effectLst>
                <a:latin typeface="幼圆" panose="02010509060101010101" pitchFamily="49" charset="-122"/>
                <a:ea typeface="幼圆" panose="02010509060101010101" pitchFamily="49" charset="-122"/>
              </a:rPr>
              <a:t>。</a:t>
            </a:r>
          </a:p>
        </p:txBody>
      </p:sp>
    </p:spTree>
    <p:extLst>
      <p:ext uri="{BB962C8B-B14F-4D97-AF65-F5344CB8AC3E}">
        <p14:creationId xmlns:p14="http://schemas.microsoft.com/office/powerpoint/2010/main" xmlns="" val="3302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a:lstStyle/>
          <a:p>
            <a:endParaRPr lang="zh-CN" altLang="en-US"/>
          </a:p>
        </p:txBody>
      </p:sp>
      <p:sp>
        <p:nvSpPr>
          <p:cNvPr id="75778" name="内容占位符 2"/>
          <p:cNvSpPr>
            <a:spLocks noGrp="1"/>
          </p:cNvSpPr>
          <p:nvPr>
            <p:ph idx="1"/>
          </p:nvPr>
        </p:nvSpPr>
        <p:spPr>
          <a:xfrm>
            <a:off x="785813" y="1857375"/>
            <a:ext cx="7769225" cy="4113213"/>
          </a:xfrm>
        </p:spPr>
        <p:txBody>
          <a:bodyPr/>
          <a:lstStyle/>
          <a:p>
            <a:r>
              <a:rPr lang="zh-CN" altLang="en-US" dirty="0" smtClean="0"/>
              <a:t>如果</a:t>
            </a:r>
            <a:r>
              <a:rPr lang="zh-CN" altLang="en-US" dirty="0"/>
              <a:t>你只有几分钟（几天、二十年）可以活了，那么你将怎样利用这段时间</a:t>
            </a:r>
            <a:r>
              <a:rPr lang="zh-CN" altLang="en-US" dirty="0" smtClean="0"/>
              <a:t>？</a:t>
            </a:r>
            <a:endParaRPr lang="en-US" altLang="zh-CN" dirty="0"/>
          </a:p>
        </p:txBody>
      </p:sp>
    </p:spTree>
    <p:extLst>
      <p:ext uri="{BB962C8B-B14F-4D97-AF65-F5344CB8AC3E}">
        <p14:creationId xmlns:p14="http://schemas.microsoft.com/office/powerpoint/2010/main" xmlns="" val="13790644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0" y="332656"/>
            <a:ext cx="9144000" cy="707886"/>
          </a:xfrm>
          <a:prstGeom prst="rect">
            <a:avLst/>
          </a:prstGeom>
          <a:noFill/>
        </p:spPr>
        <p:txBody>
          <a:bodyPr wrap="square" rtlCol="0">
            <a:spAutoFit/>
          </a:bodyPr>
          <a:lstStyle/>
          <a:p>
            <a:pPr algn="ctr"/>
            <a:r>
              <a:rPr lang="zh-CN" altLang="en-US" sz="4000" dirty="0" smtClean="0">
                <a:solidFill>
                  <a:srgbClr val="FFFF00"/>
                </a:solidFill>
                <a:latin typeface="+mn-ea"/>
                <a:ea typeface="+mn-ea"/>
              </a:rPr>
              <a:t>马克思的唯物主义：“实践”的意义</a:t>
            </a:r>
            <a:endParaRPr lang="zh-CN" altLang="en-US" sz="4000" dirty="0">
              <a:solidFill>
                <a:srgbClr val="FFFF00"/>
              </a:solidFill>
              <a:latin typeface="+mn-ea"/>
              <a:ea typeface="+mn-ea"/>
            </a:endParaRPr>
          </a:p>
        </p:txBody>
      </p:sp>
      <p:grpSp>
        <p:nvGrpSpPr>
          <p:cNvPr id="2" name="组合 5"/>
          <p:cNvGrpSpPr/>
          <p:nvPr/>
        </p:nvGrpSpPr>
        <p:grpSpPr>
          <a:xfrm>
            <a:off x="571472" y="3364056"/>
            <a:ext cx="8572528" cy="2350960"/>
            <a:chOff x="499464" y="4948802"/>
            <a:chExt cx="8572528" cy="2350960"/>
          </a:xfrm>
        </p:grpSpPr>
        <p:grpSp>
          <p:nvGrpSpPr>
            <p:cNvPr id="3" name="组合 6"/>
            <p:cNvGrpSpPr/>
            <p:nvPr/>
          </p:nvGrpSpPr>
          <p:grpSpPr>
            <a:xfrm>
              <a:off x="1785348" y="4948802"/>
              <a:ext cx="4929222" cy="707886"/>
              <a:chOff x="1785348" y="4948802"/>
              <a:chExt cx="4929222" cy="707886"/>
            </a:xfrm>
          </p:grpSpPr>
          <p:sp>
            <p:nvSpPr>
              <p:cNvPr id="13" name="右箭头 12"/>
              <p:cNvSpPr/>
              <p:nvPr/>
            </p:nvSpPr>
            <p:spPr bwMode="auto">
              <a:xfrm>
                <a:off x="1785348" y="5085184"/>
                <a:ext cx="4929222" cy="357190"/>
              </a:xfrm>
              <a:prstGeom prst="rightArrow">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FFFFFF"/>
                  </a:solidFill>
                </a:endParaRPr>
              </a:p>
            </p:txBody>
          </p:sp>
          <p:sp>
            <p:nvSpPr>
              <p:cNvPr id="14" name="TextBox 13"/>
              <p:cNvSpPr txBox="1"/>
              <p:nvPr/>
            </p:nvSpPr>
            <p:spPr>
              <a:xfrm>
                <a:off x="3275856" y="4948802"/>
                <a:ext cx="1800200" cy="707886"/>
              </a:xfrm>
              <a:prstGeom prst="rect">
                <a:avLst/>
              </a:prstGeom>
              <a:solidFill>
                <a:srgbClr val="FFFF00"/>
              </a:solidFill>
            </p:spPr>
            <p:txBody>
              <a:bodyPr wrap="square" rtlCol="0">
                <a:spAutoFit/>
              </a:bodyPr>
              <a:lstStyle/>
              <a:p>
                <a:pPr algn="ctr"/>
                <a:r>
                  <a:rPr lang="zh-CN" altLang="en-US" sz="4000" dirty="0" smtClean="0">
                    <a:solidFill>
                      <a:srgbClr val="FF0000"/>
                    </a:solidFill>
                  </a:rPr>
                  <a:t>目的</a:t>
                </a:r>
                <a:endParaRPr lang="zh-CN" altLang="en-US" sz="4000" dirty="0">
                  <a:solidFill>
                    <a:srgbClr val="FF0000"/>
                  </a:solidFill>
                </a:endParaRPr>
              </a:p>
            </p:txBody>
          </p:sp>
        </p:grpSp>
        <p:grpSp>
          <p:nvGrpSpPr>
            <p:cNvPr id="4" name="组合 7"/>
            <p:cNvGrpSpPr/>
            <p:nvPr/>
          </p:nvGrpSpPr>
          <p:grpSpPr>
            <a:xfrm>
              <a:off x="1928224" y="6591876"/>
              <a:ext cx="4714908" cy="707886"/>
              <a:chOff x="1928224" y="6591876"/>
              <a:chExt cx="4714908" cy="707886"/>
            </a:xfrm>
          </p:grpSpPr>
          <p:sp>
            <p:nvSpPr>
              <p:cNvPr id="11" name="左箭头 10"/>
              <p:cNvSpPr/>
              <p:nvPr/>
            </p:nvSpPr>
            <p:spPr bwMode="auto">
              <a:xfrm>
                <a:off x="1928224" y="6799696"/>
                <a:ext cx="4714908" cy="357190"/>
              </a:xfrm>
              <a:prstGeom prst="leftArrow">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FFFFFF"/>
                  </a:solidFill>
                </a:endParaRPr>
              </a:p>
            </p:txBody>
          </p:sp>
          <p:sp>
            <p:nvSpPr>
              <p:cNvPr id="12" name="TextBox 11"/>
              <p:cNvSpPr txBox="1"/>
              <p:nvPr/>
            </p:nvSpPr>
            <p:spPr>
              <a:xfrm>
                <a:off x="3275856" y="6591876"/>
                <a:ext cx="1800200" cy="707886"/>
              </a:xfrm>
              <a:prstGeom prst="rect">
                <a:avLst/>
              </a:prstGeom>
              <a:solidFill>
                <a:srgbClr val="FFFF00"/>
              </a:solidFill>
            </p:spPr>
            <p:txBody>
              <a:bodyPr wrap="square" rtlCol="0">
                <a:spAutoFit/>
              </a:bodyPr>
              <a:lstStyle/>
              <a:p>
                <a:pPr algn="ctr"/>
                <a:r>
                  <a:rPr lang="zh-CN" altLang="en-US" sz="4000" dirty="0" smtClean="0">
                    <a:solidFill>
                      <a:srgbClr val="FF0000"/>
                    </a:solidFill>
                  </a:rPr>
                  <a:t>规律</a:t>
                </a:r>
                <a:endParaRPr lang="zh-CN" altLang="en-US" sz="4000" dirty="0">
                  <a:solidFill>
                    <a:srgbClr val="FF0000"/>
                  </a:solidFill>
                </a:endParaRPr>
              </a:p>
            </p:txBody>
          </p:sp>
        </p:grpSp>
        <p:sp>
          <p:nvSpPr>
            <p:cNvPr id="9" name="TextBox 8"/>
            <p:cNvSpPr txBox="1"/>
            <p:nvPr/>
          </p:nvSpPr>
          <p:spPr>
            <a:xfrm>
              <a:off x="499464" y="5728126"/>
              <a:ext cx="1368152" cy="707886"/>
            </a:xfrm>
            <a:prstGeom prst="rect">
              <a:avLst/>
            </a:prstGeom>
            <a:noFill/>
            <a:ln>
              <a:solidFill>
                <a:srgbClr val="FFFF00"/>
              </a:solidFill>
            </a:ln>
          </p:spPr>
          <p:txBody>
            <a:bodyPr wrap="square" rtlCol="0">
              <a:spAutoFit/>
            </a:bodyPr>
            <a:lstStyle/>
            <a:p>
              <a:r>
                <a:rPr lang="zh-CN" altLang="en-US" sz="4000" dirty="0" smtClean="0">
                  <a:solidFill>
                    <a:srgbClr val="FFFF00"/>
                  </a:solidFill>
                </a:rPr>
                <a:t>现实</a:t>
              </a:r>
              <a:endParaRPr lang="zh-CN" altLang="en-US" sz="4000" dirty="0">
                <a:solidFill>
                  <a:srgbClr val="FFFF00"/>
                </a:solidFill>
              </a:endParaRPr>
            </a:p>
          </p:txBody>
        </p:sp>
        <p:sp>
          <p:nvSpPr>
            <p:cNvPr id="10" name="TextBox 9"/>
            <p:cNvSpPr txBox="1"/>
            <p:nvPr/>
          </p:nvSpPr>
          <p:spPr>
            <a:xfrm>
              <a:off x="6695728" y="5799564"/>
              <a:ext cx="2376264" cy="661720"/>
            </a:xfrm>
            <a:prstGeom prst="rect">
              <a:avLst/>
            </a:prstGeom>
            <a:noFill/>
            <a:ln>
              <a:solidFill>
                <a:srgbClr val="FFFF00"/>
              </a:solidFill>
            </a:ln>
          </p:spPr>
          <p:txBody>
            <a:bodyPr wrap="square" rtlCol="0">
              <a:spAutoFit/>
            </a:bodyPr>
            <a:lstStyle/>
            <a:p>
              <a:r>
                <a:rPr lang="zh-CN" altLang="en-US" sz="3700" dirty="0" smtClean="0">
                  <a:solidFill>
                    <a:srgbClr val="FFFF00"/>
                  </a:solidFill>
                </a:rPr>
                <a:t>非现实化</a:t>
              </a:r>
              <a:endParaRPr lang="zh-CN" altLang="en-US" sz="3700" dirty="0">
                <a:solidFill>
                  <a:srgbClr val="FFFF00"/>
                </a:solidFill>
              </a:endParaRPr>
            </a:p>
          </p:txBody>
        </p:sp>
      </p:grpSp>
      <p:sp>
        <p:nvSpPr>
          <p:cNvPr id="16" name="TextBox 5"/>
          <p:cNvSpPr txBox="1"/>
          <p:nvPr/>
        </p:nvSpPr>
        <p:spPr>
          <a:xfrm>
            <a:off x="0" y="5688473"/>
            <a:ext cx="9144000" cy="1169551"/>
          </a:xfrm>
          <a:prstGeom prst="rect">
            <a:avLst/>
          </a:prstGeom>
          <a:solidFill>
            <a:srgbClr val="1403ED"/>
          </a:solidFill>
        </p:spPr>
        <p:txBody>
          <a:bodyPr wrap="square" rtlCol="0">
            <a:spAutoFit/>
          </a:bodyPr>
          <a:lstStyle/>
          <a:p>
            <a:pPr algn="ctr"/>
            <a:r>
              <a:rPr lang="zh-CN" altLang="en-US" sz="3500" dirty="0" smtClean="0">
                <a:solidFill>
                  <a:srgbClr val="FFFF00"/>
                </a:solidFill>
              </a:rPr>
              <a:t>“是什么”取决于</a:t>
            </a:r>
            <a:endParaRPr lang="en-US" altLang="zh-CN" sz="3500" dirty="0" smtClean="0">
              <a:solidFill>
                <a:srgbClr val="FFFF00"/>
              </a:solidFill>
            </a:endParaRPr>
          </a:p>
          <a:p>
            <a:pPr algn="ctr"/>
            <a:r>
              <a:rPr lang="zh-CN" altLang="en-US" sz="3500" dirty="0" smtClean="0">
                <a:solidFill>
                  <a:srgbClr val="FFFF00"/>
                </a:solidFill>
              </a:rPr>
              <a:t>“怎样想”和“怎样做”</a:t>
            </a:r>
            <a:endParaRPr lang="zh-CN" altLang="en-US" sz="3500" dirty="0">
              <a:solidFill>
                <a:srgbClr val="FFFF00"/>
              </a:solidFill>
            </a:endParaRPr>
          </a:p>
        </p:txBody>
      </p:sp>
      <p:sp>
        <p:nvSpPr>
          <p:cNvPr id="15" name="TextBox 1"/>
          <p:cNvSpPr txBox="1"/>
          <p:nvPr/>
        </p:nvSpPr>
        <p:spPr>
          <a:xfrm>
            <a:off x="0" y="0"/>
            <a:ext cx="9144000" cy="3323987"/>
          </a:xfrm>
          <a:prstGeom prst="rect">
            <a:avLst/>
          </a:prstGeom>
          <a:solidFill>
            <a:srgbClr val="1403ED"/>
          </a:solidFill>
        </p:spPr>
        <p:txBody>
          <a:bodyPr wrap="square" rtlCol="0">
            <a:spAutoFit/>
          </a:bodyPr>
          <a:lstStyle/>
          <a:p>
            <a:pPr>
              <a:lnSpc>
                <a:spcPct val="150000"/>
              </a:lnSpc>
            </a:pPr>
            <a:r>
              <a:rPr lang="zh-CN" altLang="en-US" sz="3500" dirty="0" smtClean="0">
                <a:solidFill>
                  <a:srgbClr val="FFFFFF"/>
                </a:solidFill>
              </a:rPr>
              <a:t>        </a:t>
            </a:r>
            <a:r>
              <a:rPr lang="zh-CN" altLang="en-US" sz="3500" dirty="0">
                <a:latin typeface="幼圆" panose="02010509060101010101" pitchFamily="49" charset="-122"/>
                <a:ea typeface="幼圆" panose="02010509060101010101" pitchFamily="49" charset="-122"/>
              </a:rPr>
              <a:t>“</a:t>
            </a:r>
            <a:r>
              <a:rPr lang="zh-CN" altLang="en-US" sz="3500" dirty="0" smtClean="0">
                <a:latin typeface="幼圆" panose="02010509060101010101" pitchFamily="49" charset="-122"/>
                <a:ea typeface="幼圆" panose="02010509060101010101" pitchFamily="49" charset="-122"/>
              </a:rPr>
              <a:t>不能把一个</a:t>
            </a:r>
            <a:r>
              <a:rPr lang="zh-CN" altLang="en-US" sz="3500" dirty="0" smtClean="0">
                <a:solidFill>
                  <a:srgbClr val="FFFF00"/>
                </a:solidFill>
                <a:latin typeface="幼圆" panose="02010509060101010101" pitchFamily="49" charset="-122"/>
                <a:ea typeface="幼圆" panose="02010509060101010101" pitchFamily="49" charset="-122"/>
              </a:rPr>
              <a:t>活生生的人</a:t>
            </a:r>
            <a:r>
              <a:rPr lang="zh-CN" altLang="en-US" sz="3500" dirty="0" smtClean="0">
                <a:latin typeface="幼圆" panose="02010509060101010101" pitchFamily="49" charset="-122"/>
                <a:ea typeface="幼圆" panose="02010509060101010101" pitchFamily="49" charset="-122"/>
              </a:rPr>
              <a:t>变为那种在想象中</a:t>
            </a:r>
            <a:r>
              <a:rPr lang="zh-CN" altLang="en-US" sz="3500" dirty="0" smtClean="0">
                <a:solidFill>
                  <a:srgbClr val="FFFF00"/>
                </a:solidFill>
                <a:latin typeface="幼圆" panose="02010509060101010101" pitchFamily="49" charset="-122"/>
                <a:ea typeface="幼圆" panose="02010509060101010101" pitchFamily="49" charset="-122"/>
              </a:rPr>
              <a:t>被盖棺定论的无声客体</a:t>
            </a:r>
            <a:r>
              <a:rPr lang="zh-CN" altLang="en-US" sz="3500" dirty="0" smtClean="0">
                <a:latin typeface="幼圆" panose="02010509060101010101" pitchFamily="49" charset="-122"/>
                <a:ea typeface="幼圆" panose="02010509060101010101" pitchFamily="49" charset="-122"/>
              </a:rPr>
              <a:t>。一个人任何时候都</a:t>
            </a:r>
            <a:r>
              <a:rPr lang="zh-CN" altLang="en-US" sz="3500" dirty="0" smtClean="0">
                <a:solidFill>
                  <a:srgbClr val="FFFF00"/>
                </a:solidFill>
                <a:latin typeface="幼圆" panose="02010509060101010101" pitchFamily="49" charset="-122"/>
                <a:ea typeface="幼圆" panose="02010509060101010101" pitchFamily="49" charset="-122"/>
              </a:rPr>
              <a:t>不会同自身完全吻合</a:t>
            </a:r>
            <a:r>
              <a:rPr lang="zh-CN" altLang="en-US" sz="3500" dirty="0" smtClean="0">
                <a:latin typeface="幼圆" panose="02010509060101010101" pitchFamily="49" charset="-122"/>
                <a:ea typeface="幼圆" panose="02010509060101010101" pitchFamily="49" charset="-122"/>
              </a:rPr>
              <a:t>。对一个人</a:t>
            </a:r>
            <a:r>
              <a:rPr lang="zh-CN" altLang="en-US" sz="3500" dirty="0" smtClean="0">
                <a:solidFill>
                  <a:srgbClr val="FFFF00"/>
                </a:solidFill>
                <a:latin typeface="幼圆" panose="02010509060101010101" pitchFamily="49" charset="-122"/>
                <a:ea typeface="幼圆" panose="02010509060101010101" pitchFamily="49" charset="-122"/>
              </a:rPr>
              <a:t>不能使用恒等式：</a:t>
            </a:r>
            <a:r>
              <a:rPr lang="en-US" altLang="zh-CN" sz="3500" dirty="0" smtClean="0">
                <a:solidFill>
                  <a:srgbClr val="FFFF00"/>
                </a:solidFill>
                <a:latin typeface="幼圆" panose="02010509060101010101" pitchFamily="49" charset="-122"/>
                <a:ea typeface="幼圆" panose="02010509060101010101" pitchFamily="49" charset="-122"/>
              </a:rPr>
              <a:t>A</a:t>
            </a:r>
            <a:r>
              <a:rPr lang="zh-CN" altLang="en-US" sz="3500" dirty="0" smtClean="0">
                <a:solidFill>
                  <a:srgbClr val="FFFF00"/>
                </a:solidFill>
                <a:latin typeface="幼圆" panose="02010509060101010101" pitchFamily="49" charset="-122"/>
                <a:ea typeface="幼圆" panose="02010509060101010101" pitchFamily="49" charset="-122"/>
              </a:rPr>
              <a:t>等于</a:t>
            </a:r>
            <a:r>
              <a:rPr lang="en-US" altLang="zh-CN" sz="3500" dirty="0" smtClean="0">
                <a:solidFill>
                  <a:srgbClr val="FFFF00"/>
                </a:solidFill>
                <a:latin typeface="幼圆" panose="02010509060101010101" pitchFamily="49" charset="-122"/>
                <a:ea typeface="幼圆" panose="02010509060101010101" pitchFamily="49" charset="-122"/>
              </a:rPr>
              <a:t>A</a:t>
            </a:r>
            <a:r>
              <a:rPr lang="zh-CN" altLang="en-US" sz="3500" dirty="0" smtClean="0">
                <a:solidFill>
                  <a:srgbClr val="FFFF00"/>
                </a:solidFill>
                <a:latin typeface="幼圆" panose="02010509060101010101" pitchFamily="49" charset="-122"/>
                <a:ea typeface="幼圆" panose="02010509060101010101" pitchFamily="49" charset="-122"/>
              </a:rPr>
              <a:t>。</a:t>
            </a:r>
            <a:r>
              <a:rPr lang="zh-CN" altLang="en-US" sz="3500" dirty="0" smtClean="0">
                <a:latin typeface="幼圆" panose="02010509060101010101" pitchFamily="49" charset="-122"/>
                <a:ea typeface="幼圆" panose="02010509060101010101" pitchFamily="49" charset="-122"/>
              </a:rPr>
              <a:t>”</a:t>
            </a:r>
            <a:r>
              <a:rPr lang="en-US" altLang="zh-CN" sz="3500" dirty="0" smtClean="0">
                <a:latin typeface="幼圆" panose="02010509060101010101" pitchFamily="49" charset="-122"/>
                <a:ea typeface="幼圆" panose="02010509060101010101" pitchFamily="49" charset="-122"/>
              </a:rPr>
              <a:t>——[</a:t>
            </a:r>
            <a:r>
              <a:rPr lang="zh-CN" altLang="en-US" sz="3500" dirty="0" smtClean="0">
                <a:latin typeface="幼圆" panose="02010509060101010101" pitchFamily="49" charset="-122"/>
                <a:ea typeface="幼圆" panose="02010509060101010101" pitchFamily="49" charset="-122"/>
              </a:rPr>
              <a:t>俄</a:t>
            </a:r>
            <a:r>
              <a:rPr lang="en-US" altLang="zh-CN" sz="3500" dirty="0" smtClean="0">
                <a:latin typeface="幼圆" panose="02010509060101010101" pitchFamily="49" charset="-122"/>
                <a:ea typeface="幼圆" panose="02010509060101010101" pitchFamily="49" charset="-122"/>
              </a:rPr>
              <a:t>]</a:t>
            </a:r>
            <a:r>
              <a:rPr lang="zh-CN" altLang="en-US" sz="3500" dirty="0" smtClean="0">
                <a:latin typeface="幼圆" panose="02010509060101010101" pitchFamily="49" charset="-122"/>
                <a:ea typeface="幼圆" panose="02010509060101010101" pitchFamily="49" charset="-122"/>
              </a:rPr>
              <a:t>巴赫金</a:t>
            </a:r>
            <a:endParaRPr lang="zh-CN" altLang="en-US" sz="3500" dirty="0">
              <a:latin typeface="幼圆" panose="02010509060101010101" pitchFamily="49" charset="-122"/>
              <a:ea typeface="幼圆" panose="02010509060101010101" pitchFamily="49" charset="-122"/>
            </a:endParaRPr>
          </a:p>
        </p:txBody>
      </p:sp>
      <p:sp>
        <p:nvSpPr>
          <p:cNvPr id="18" name="TextBox 17"/>
          <p:cNvSpPr txBox="1"/>
          <p:nvPr/>
        </p:nvSpPr>
        <p:spPr>
          <a:xfrm>
            <a:off x="3286116" y="4143380"/>
            <a:ext cx="1857388" cy="707886"/>
          </a:xfrm>
          <a:prstGeom prst="rect">
            <a:avLst/>
          </a:prstGeom>
          <a:noFill/>
          <a:ln>
            <a:solidFill>
              <a:srgbClr val="FFFF00"/>
            </a:solidFill>
          </a:ln>
        </p:spPr>
        <p:txBody>
          <a:bodyPr wrap="square" rtlCol="0">
            <a:spAutoFit/>
          </a:bodyPr>
          <a:lstStyle/>
          <a:p>
            <a:pPr algn="ctr"/>
            <a:r>
              <a:rPr lang="zh-CN" altLang="en-US" sz="4000" dirty="0" smtClean="0">
                <a:solidFill>
                  <a:srgbClr val="FFFF00"/>
                </a:solidFill>
              </a:rPr>
              <a:t>实践</a:t>
            </a:r>
            <a:endParaRPr lang="zh-CN" altLang="en-US" sz="4000" dirty="0">
              <a:solidFill>
                <a:srgbClr val="FFFF00"/>
              </a:solidFill>
            </a:endParaRPr>
          </a:p>
        </p:txBody>
      </p:sp>
      <p:sp>
        <p:nvSpPr>
          <p:cNvPr id="19" name="内容占位符 18"/>
          <p:cNvSpPr>
            <a:spLocks noGrp="1"/>
          </p:cNvSpPr>
          <p:nvPr>
            <p:ph idx="4294967295"/>
          </p:nvPr>
        </p:nvSpPr>
        <p:spPr>
          <a:xfrm>
            <a:off x="1143000" y="1981200"/>
            <a:ext cx="7772400" cy="4114800"/>
          </a:xfrm>
          <a:prstGeom prst="rect">
            <a:avLst/>
          </a:prstGeom>
        </p:spPr>
        <p:txBody>
          <a:bodyPr/>
          <a:lstStyle/>
          <a:p>
            <a:endParaRPr lang="zh-CN" altLang="en-US"/>
          </a:p>
        </p:txBody>
      </p:sp>
    </p:spTree>
    <p:extLst>
      <p:ext uri="{BB962C8B-B14F-4D97-AF65-F5344CB8AC3E}">
        <p14:creationId xmlns:p14="http://schemas.microsoft.com/office/powerpoint/2010/main" xmlns="" val="275798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1143000" y="2000240"/>
            <a:ext cx="8001000" cy="4005064"/>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sz="32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Char char="•"/>
              <a:defRPr sz="3200">
                <a:solidFill>
                  <a:schemeClr val="tx1"/>
                </a:solidFill>
                <a:effectLst>
                  <a:outerShdw blurRad="38100" dist="38100" dir="2700000" algn="tl">
                    <a:srgbClr val="000000"/>
                  </a:outerShdw>
                </a:effectLst>
                <a:latin typeface="+mn-lt"/>
                <a:ea typeface="+mn-ea"/>
              </a:defRPr>
            </a:lvl9pPr>
          </a:lstStyle>
          <a:p>
            <a:pPr>
              <a:lnSpc>
                <a:spcPct val="150000"/>
              </a:lnSpc>
            </a:pPr>
            <a:r>
              <a:rPr lang="zh-CN" altLang="en-US" sz="3600" b="1" kern="0" dirty="0" smtClean="0">
                <a:solidFill>
                  <a:srgbClr val="FFFFFF"/>
                </a:solidFill>
                <a:latin typeface="楷体" pitchFamily="49" charset="-122"/>
                <a:ea typeface="楷体" pitchFamily="49" charset="-122"/>
              </a:rPr>
              <a:t>“</a:t>
            </a:r>
            <a:r>
              <a:rPr lang="en-US" altLang="zh-CN" sz="3600" b="1" kern="0" dirty="0" smtClean="0">
                <a:solidFill>
                  <a:srgbClr val="FFFFFF"/>
                </a:solidFill>
                <a:latin typeface="楷体" pitchFamily="49" charset="-122"/>
                <a:ea typeface="楷体" pitchFamily="49" charset="-122"/>
              </a:rPr>
              <a:t>18</a:t>
            </a:r>
            <a:r>
              <a:rPr lang="zh-CN" altLang="en-US" sz="3600" b="1" kern="0" dirty="0" smtClean="0">
                <a:solidFill>
                  <a:srgbClr val="FFFFFF"/>
                </a:solidFill>
                <a:latin typeface="楷体" pitchFamily="49" charset="-122"/>
                <a:ea typeface="楷体" pitchFamily="49" charset="-122"/>
              </a:rPr>
              <a:t>世纪的唯物主义，</a:t>
            </a:r>
            <a:r>
              <a:rPr lang="en-US" altLang="zh-CN" sz="3600" b="1" kern="0" dirty="0" smtClean="0">
                <a:solidFill>
                  <a:srgbClr val="FFFFFF"/>
                </a:solidFill>
                <a:latin typeface="楷体" pitchFamily="49" charset="-122"/>
                <a:ea typeface="楷体" pitchFamily="49" charset="-122"/>
              </a:rPr>
              <a:t>……</a:t>
            </a:r>
            <a:r>
              <a:rPr lang="zh-CN" altLang="en-US" sz="3600" b="1" kern="0" dirty="0" smtClean="0">
                <a:solidFill>
                  <a:srgbClr val="FFFFFF"/>
                </a:solidFill>
                <a:latin typeface="楷体" pitchFamily="49" charset="-122"/>
                <a:ea typeface="楷体" pitchFamily="49" charset="-122"/>
              </a:rPr>
              <a:t>它</a:t>
            </a:r>
            <a:r>
              <a:rPr lang="zh-CN" altLang="en-US" sz="3600" b="1" kern="0" dirty="0" smtClean="0">
                <a:solidFill>
                  <a:srgbClr val="FFFF00"/>
                </a:solidFill>
                <a:latin typeface="楷体" pitchFamily="49" charset="-122"/>
                <a:ea typeface="楷体" pitchFamily="49" charset="-122"/>
              </a:rPr>
              <a:t>只限于</a:t>
            </a:r>
            <a:r>
              <a:rPr lang="zh-CN" altLang="en-US" sz="3600" b="1" kern="0" dirty="0" smtClean="0">
                <a:solidFill>
                  <a:srgbClr val="FFFFFF"/>
                </a:solidFill>
                <a:latin typeface="楷体" pitchFamily="49" charset="-122"/>
                <a:ea typeface="楷体" pitchFamily="49" charset="-122"/>
              </a:rPr>
              <a:t>证明一切思维和知识的内容都应当来源于</a:t>
            </a:r>
            <a:r>
              <a:rPr lang="zh-CN" altLang="en-US" sz="3600" b="1" kern="0" dirty="0" smtClean="0">
                <a:solidFill>
                  <a:srgbClr val="FFFF00"/>
                </a:solidFill>
                <a:latin typeface="楷体" pitchFamily="49" charset="-122"/>
                <a:ea typeface="楷体" pitchFamily="49" charset="-122"/>
              </a:rPr>
              <a:t>感性的经验</a:t>
            </a:r>
            <a:r>
              <a:rPr lang="zh-CN" altLang="en-US" sz="3600" b="1" kern="0" dirty="0" smtClean="0">
                <a:solidFill>
                  <a:srgbClr val="FFFFFF"/>
                </a:solidFill>
                <a:latin typeface="楷体" pitchFamily="49" charset="-122"/>
                <a:ea typeface="楷体" pitchFamily="49" charset="-122"/>
              </a:rPr>
              <a:t>，并且重新提出下面这个命题：</a:t>
            </a:r>
            <a:r>
              <a:rPr lang="zh-CN" altLang="en-US" sz="3600" b="1" kern="0" dirty="0" smtClean="0">
                <a:solidFill>
                  <a:srgbClr val="FFFF00"/>
                </a:solidFill>
                <a:latin typeface="楷体" pitchFamily="49" charset="-122"/>
                <a:ea typeface="楷体" pitchFamily="49" charset="-122"/>
              </a:rPr>
              <a:t>感觉中未曾有过的东西，理智中也不存在</a:t>
            </a:r>
            <a:r>
              <a:rPr lang="zh-CN" altLang="en-US" sz="3600" b="1" kern="0" dirty="0" smtClean="0">
                <a:solidFill>
                  <a:srgbClr val="FFFFFF"/>
                </a:solidFill>
                <a:latin typeface="楷体" pitchFamily="49" charset="-122"/>
                <a:ea typeface="楷体" pitchFamily="49" charset="-122"/>
              </a:rPr>
              <a:t>。”   </a:t>
            </a:r>
            <a:r>
              <a:rPr lang="en-US" altLang="zh-CN" sz="3600" b="1" kern="0" dirty="0" smtClean="0">
                <a:solidFill>
                  <a:srgbClr val="FFFFFF"/>
                </a:solidFill>
                <a:latin typeface="楷体" pitchFamily="49" charset="-122"/>
                <a:ea typeface="楷体" pitchFamily="49" charset="-122"/>
              </a:rPr>
              <a:t>——</a:t>
            </a:r>
            <a:r>
              <a:rPr lang="zh-CN" altLang="en-US" sz="3600" b="1" kern="0" dirty="0" smtClean="0">
                <a:solidFill>
                  <a:srgbClr val="FFFFFF"/>
                </a:solidFill>
                <a:latin typeface="楷体" pitchFamily="49" charset="-122"/>
                <a:ea typeface="楷体" pitchFamily="49" charset="-122"/>
              </a:rPr>
              <a:t>恩格斯</a:t>
            </a:r>
            <a:endParaRPr lang="zh-CN" altLang="en-US" sz="3600" b="0" kern="0" dirty="0"/>
          </a:p>
        </p:txBody>
      </p:sp>
      <p:sp>
        <p:nvSpPr>
          <p:cNvPr id="5" name="TextBox 4"/>
          <p:cNvSpPr txBox="1"/>
          <p:nvPr/>
        </p:nvSpPr>
        <p:spPr>
          <a:xfrm>
            <a:off x="1714480" y="0"/>
            <a:ext cx="7000924" cy="1938992"/>
          </a:xfrm>
          <a:prstGeom prst="rect">
            <a:avLst/>
          </a:prstGeom>
          <a:noFill/>
        </p:spPr>
        <p:txBody>
          <a:bodyPr wrap="square" rtlCol="0">
            <a:spAutoFit/>
          </a:bodyPr>
          <a:lstStyle/>
          <a:p>
            <a:pPr algn="ctr">
              <a:lnSpc>
                <a:spcPct val="150000"/>
              </a:lnSpc>
            </a:pPr>
            <a:r>
              <a:rPr lang="zh-CN" altLang="en-US" sz="4000" dirty="0" smtClean="0"/>
              <a:t>思考：马克思的唯物主义</a:t>
            </a:r>
            <a:endParaRPr lang="en-US" altLang="zh-CN" sz="4000" dirty="0" smtClean="0"/>
          </a:p>
          <a:p>
            <a:pPr algn="ctr">
              <a:lnSpc>
                <a:spcPct val="150000"/>
              </a:lnSpc>
            </a:pPr>
            <a:r>
              <a:rPr lang="zh-CN" altLang="en-US" sz="4000" dirty="0" smtClean="0"/>
              <a:t>与传统唯物主义的</a:t>
            </a:r>
            <a:r>
              <a:rPr lang="zh-CN" altLang="en-US" sz="4000" dirty="0" smtClean="0">
                <a:solidFill>
                  <a:srgbClr val="FFFF00"/>
                </a:solidFill>
              </a:rPr>
              <a:t>区别</a:t>
            </a:r>
            <a:r>
              <a:rPr lang="zh-CN" altLang="en-US" sz="4000" dirty="0" smtClean="0"/>
              <a:t>？</a:t>
            </a:r>
            <a:endParaRPr lang="zh-CN" altLang="en-US" sz="4000" dirty="0"/>
          </a:p>
        </p:txBody>
      </p:sp>
      <p:sp>
        <p:nvSpPr>
          <p:cNvPr id="7" name="TextBox 6"/>
          <p:cNvSpPr txBox="1"/>
          <p:nvPr/>
        </p:nvSpPr>
        <p:spPr>
          <a:xfrm>
            <a:off x="117433" y="1357298"/>
            <a:ext cx="954107" cy="5000660"/>
          </a:xfrm>
          <a:prstGeom prst="rect">
            <a:avLst/>
          </a:prstGeom>
          <a:noFill/>
        </p:spPr>
        <p:txBody>
          <a:bodyPr vert="eaVert" wrap="square" rtlCol="0">
            <a:spAutoFit/>
          </a:bodyPr>
          <a:lstStyle/>
          <a:p>
            <a:r>
              <a:rPr lang="zh-CN" altLang="en-US" sz="5000" dirty="0" smtClean="0">
                <a:solidFill>
                  <a:srgbClr val="FFFF00"/>
                </a:solidFill>
              </a:rPr>
              <a:t>两 种 唯 物 主 义</a:t>
            </a:r>
            <a:endParaRPr lang="zh-CN" altLang="en-US" sz="5000" dirty="0">
              <a:solidFill>
                <a:srgbClr val="FFFF00"/>
              </a:solidFill>
            </a:endParaRPr>
          </a:p>
        </p:txBody>
      </p:sp>
    </p:spTree>
    <p:extLst>
      <p:ext uri="{BB962C8B-B14F-4D97-AF65-F5344CB8AC3E}">
        <p14:creationId xmlns:p14="http://schemas.microsoft.com/office/powerpoint/2010/main" xmlns="" val="165243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7924800" cy="778098"/>
          </a:xfrm>
        </p:spPr>
        <p:txBody>
          <a:bodyPr/>
          <a:lstStyle/>
          <a:p>
            <a:pPr algn="ctr"/>
            <a:r>
              <a:rPr lang="zh-CN" altLang="en-US" sz="4000" b="1" dirty="0" smtClean="0">
                <a:solidFill>
                  <a:srgbClr val="FFFF00"/>
                </a:solidFill>
              </a:rPr>
              <a:t>参 考 书</a:t>
            </a:r>
            <a:endParaRPr lang="zh-CN" altLang="en-US" sz="4000" b="1" dirty="0">
              <a:solidFill>
                <a:srgbClr val="FFFF00"/>
              </a:solidFill>
            </a:endParaRPr>
          </a:p>
        </p:txBody>
      </p:sp>
      <p:sp>
        <p:nvSpPr>
          <p:cNvPr id="3" name="内容占位符 2"/>
          <p:cNvSpPr>
            <a:spLocks noGrp="1"/>
          </p:cNvSpPr>
          <p:nvPr>
            <p:ph sz="quarter" idx="13"/>
          </p:nvPr>
        </p:nvSpPr>
        <p:spPr>
          <a:xfrm>
            <a:off x="0" y="1196752"/>
            <a:ext cx="9144000" cy="1972816"/>
          </a:xfrm>
        </p:spPr>
        <p:txBody>
          <a:bodyPr>
            <a:normAutofit fontScale="92500"/>
          </a:bodyPr>
          <a:lstStyle/>
          <a:p>
            <a:pPr>
              <a:lnSpc>
                <a:spcPct val="150000"/>
              </a:lnSpc>
            </a:pPr>
            <a:r>
              <a:rPr lang="zh-CN" altLang="en-US" sz="3500" b="1" dirty="0" smtClean="0"/>
              <a:t>孙正聿：</a:t>
            </a:r>
            <a:r>
              <a:rPr lang="en-US" altLang="zh-CN" sz="3500" b="1" dirty="0" smtClean="0"/>
              <a:t>《</a:t>
            </a:r>
            <a:r>
              <a:rPr lang="zh-CN" altLang="en-US" sz="3500" b="1" dirty="0" smtClean="0"/>
              <a:t>哲学修养十五讲</a:t>
            </a:r>
            <a:r>
              <a:rPr lang="en-US" altLang="zh-CN" sz="3500" b="1" dirty="0" smtClean="0"/>
              <a:t>》</a:t>
            </a:r>
            <a:r>
              <a:rPr lang="zh-CN" altLang="en-US" sz="3500" b="1" dirty="0" smtClean="0"/>
              <a:t>、</a:t>
            </a:r>
            <a:r>
              <a:rPr lang="en-US" altLang="zh-CN" sz="3500" b="1" dirty="0" smtClean="0"/>
              <a:t>《</a:t>
            </a:r>
            <a:r>
              <a:rPr lang="zh-CN" altLang="en-US" sz="3500" b="1" dirty="0" smtClean="0"/>
              <a:t>苏菲的世界</a:t>
            </a:r>
            <a:r>
              <a:rPr lang="en-US" altLang="zh-CN" sz="3500" b="1" dirty="0" smtClean="0"/>
              <a:t>》</a:t>
            </a:r>
            <a:r>
              <a:rPr lang="zh-CN" altLang="en-US" sz="3500" b="1" dirty="0" smtClean="0"/>
              <a:t>、</a:t>
            </a:r>
            <a:r>
              <a:rPr lang="en-US" altLang="zh-CN" sz="3500" b="1" dirty="0" smtClean="0"/>
              <a:t>《</a:t>
            </a:r>
            <a:r>
              <a:rPr lang="zh-CN" altLang="en-US" sz="3500" b="1" dirty="0" smtClean="0"/>
              <a:t>路德维希</a:t>
            </a:r>
            <a:r>
              <a:rPr lang="en-US" altLang="zh-CN" sz="3500" b="1" dirty="0" smtClean="0"/>
              <a:t>·</a:t>
            </a:r>
            <a:r>
              <a:rPr lang="zh-CN" altLang="en-US" sz="3500" b="1" dirty="0" smtClean="0"/>
              <a:t>费尔巴哈和德国古典哲学的终结</a:t>
            </a:r>
            <a:r>
              <a:rPr lang="en-US" altLang="zh-CN" sz="3500" b="1" dirty="0" smtClean="0"/>
              <a:t>》</a:t>
            </a:r>
            <a:endParaRPr lang="zh-CN" altLang="en-US" sz="3500" b="1" dirty="0"/>
          </a:p>
        </p:txBody>
      </p:sp>
      <p:pic>
        <p:nvPicPr>
          <p:cNvPr id="192520" name="Picture 8" descr="http://www.xuexi111.com/d/file/book/shehui/2014-11-01/7ba9283818b000c0a55ccc106bfe67f6.jpg"/>
          <p:cNvPicPr>
            <a:picLocks noChangeAspect="1" noChangeArrowheads="1"/>
          </p:cNvPicPr>
          <p:nvPr/>
        </p:nvPicPr>
        <p:blipFill>
          <a:blip r:embed="rId2" cstate="print"/>
          <a:srcRect/>
          <a:stretch>
            <a:fillRect/>
          </a:stretch>
        </p:blipFill>
        <p:spPr bwMode="auto">
          <a:xfrm>
            <a:off x="316293" y="3231592"/>
            <a:ext cx="2582789" cy="3068960"/>
          </a:xfrm>
          <a:prstGeom prst="rect">
            <a:avLst/>
          </a:prstGeom>
          <a:noFill/>
        </p:spPr>
      </p:pic>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47864" y="3174211"/>
            <a:ext cx="2448272" cy="319300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939363" y="3169568"/>
            <a:ext cx="3068960" cy="321847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天蓝色设计模板">
  <a:themeElements>
    <a:clrScheme name="天蓝色设计模板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天蓝色设计模板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clrMap bg1="dk2" tx1="lt1" bg2="dk1" tx2="lt2" accent1="accent1" accent2="accent2" accent3="accent3" accent4="accent4" accent5="accent5" accent6="accent6" hlink="hlink" folHlink="folHlink"/>
    </a:extraClrScheme>
    <a:extraClrScheme>
      <a:clrScheme name="天蓝色设计模板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天蓝色设计模板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_极目远眺">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13_极目远眺">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4.xml><?xml version="1.0" encoding="utf-8"?>
<a:theme xmlns:a="http://schemas.openxmlformats.org/drawingml/2006/main" name="Curtain Call">
  <a:themeElements>
    <a:clrScheme name="Curtain Call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fontScheme name="Curtain Call">
      <a:majorFont>
        <a:latin typeface="Tahoma"/>
        <a:ea typeface="宋体"/>
        <a:cs typeface=""/>
      </a:majorFont>
      <a:minorFont>
        <a:latin typeface="Tahoma"/>
        <a:ea typeface="宋体"/>
        <a:cs typeface=""/>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5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5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urtain Call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Curtain Call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Curtain Call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Curtain Call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Curtain Call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Curtain Call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Curtain Call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Curtain Call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Curtain Call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天蓝色设计模板</Template>
  <TotalTime>4450</TotalTime>
  <Words>6277</Words>
  <Application>Microsoft Macintosh PowerPoint</Application>
  <PresentationFormat>全屏显示(4:3)</PresentationFormat>
  <Paragraphs>388</Paragraphs>
  <Slides>92</Slides>
  <Notes>10</Notes>
  <HiddenSlides>0</HiddenSlides>
  <MMClips>0</MMClips>
  <ScaleCrop>false</ScaleCrop>
  <HeadingPairs>
    <vt:vector size="4" baseType="variant">
      <vt:variant>
        <vt:lpstr>主题</vt:lpstr>
      </vt:variant>
      <vt:variant>
        <vt:i4>4</vt:i4>
      </vt:variant>
      <vt:variant>
        <vt:lpstr>幻灯片标题</vt:lpstr>
      </vt:variant>
      <vt:variant>
        <vt:i4>92</vt:i4>
      </vt:variant>
    </vt:vector>
  </HeadingPairs>
  <TitlesOfParts>
    <vt:vector size="96" baseType="lpstr">
      <vt:lpstr>天蓝色设计模板</vt:lpstr>
      <vt:lpstr>12_极目远眺</vt:lpstr>
      <vt:lpstr>13_极目远眺</vt:lpstr>
      <vt:lpstr>Curtain Call</vt:lpstr>
      <vt:lpstr>第 一 章 世界的物质性及发展规律</vt:lpstr>
      <vt:lpstr>复习：世界观与哲学</vt:lpstr>
      <vt:lpstr>幻灯片 3</vt:lpstr>
      <vt:lpstr>本 讲 主 要 内 容</vt:lpstr>
      <vt:lpstr>一、哲学、科学与宗教的关系 </vt:lpstr>
      <vt:lpstr>幻灯片 6</vt:lpstr>
      <vt:lpstr>幻灯片 7</vt:lpstr>
      <vt:lpstr>幻灯片 8</vt:lpstr>
      <vt:lpstr>幻灯片 9</vt:lpstr>
      <vt:lpstr>幻灯片 10</vt:lpstr>
      <vt:lpstr>在比较中把握哲学</vt:lpstr>
      <vt:lpstr>幻灯片 12</vt:lpstr>
      <vt:lpstr>幻灯片 13</vt:lpstr>
      <vt:lpstr>（2）哲学与科学</vt:lpstr>
      <vt:lpstr>幻灯片 15</vt:lpstr>
      <vt:lpstr>幻灯片 16</vt:lpstr>
      <vt:lpstr>“科学”与“哲学”的区别</vt:lpstr>
      <vt:lpstr>幻灯片 18</vt:lpstr>
      <vt:lpstr>幻灯片 19</vt:lpstr>
      <vt:lpstr>幻灯片 20</vt:lpstr>
      <vt:lpstr>两 种 抽 象 思 维</vt:lpstr>
      <vt:lpstr>幻灯片 22</vt:lpstr>
      <vt:lpstr>幻灯片 23</vt:lpstr>
      <vt:lpstr>哲学与科学的联系：</vt:lpstr>
      <vt:lpstr>二、哲学基本问题及科学理解“唯心主义” </vt:lpstr>
      <vt:lpstr>学者与民工的对话</vt:lpstr>
      <vt:lpstr>幻灯片 27</vt:lpstr>
      <vt:lpstr>幻灯片 28</vt:lpstr>
      <vt:lpstr>幻灯片 29</vt:lpstr>
      <vt:lpstr>唯物主义与唯心主义</vt:lpstr>
      <vt:lpstr>考研题</vt:lpstr>
      <vt:lpstr>“聪明的唯心主义比愚蠢的唯物主义更接近于聪明的唯物主义。” ——列宁 </vt:lpstr>
      <vt:lpstr>幻灯片 33</vt:lpstr>
      <vt:lpstr>时间在先与逻辑在先</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怎 样 理 解 “聪明的唯心主义”？</vt:lpstr>
      <vt:lpstr>小结：“聪明的唯心主义”的合理性</vt:lpstr>
      <vt:lpstr>唯心主义</vt:lpstr>
      <vt:lpstr>唯心主义</vt:lpstr>
      <vt:lpstr>程朱理学</vt:lpstr>
      <vt:lpstr>幻灯片 51</vt:lpstr>
      <vt:lpstr>幻灯片 52</vt:lpstr>
      <vt:lpstr>唯心主义</vt:lpstr>
      <vt:lpstr>幻灯片 54</vt:lpstr>
      <vt:lpstr>幻灯片 55</vt:lpstr>
      <vt:lpstr>唯心主义</vt:lpstr>
      <vt:lpstr>幻灯片 57</vt:lpstr>
      <vt:lpstr>幻灯片 58</vt:lpstr>
      <vt:lpstr>阿那克西美尼（Anaximenes）</vt:lpstr>
      <vt:lpstr>幻灯片 60</vt:lpstr>
      <vt:lpstr>幻灯片 61</vt:lpstr>
      <vt:lpstr>赫拉克利特（Helakleitos）</vt:lpstr>
      <vt:lpstr>恩培多克勒（Epedokles）</vt:lpstr>
      <vt:lpstr>古代朴素唯物主义</vt:lpstr>
      <vt:lpstr>德谟克利特（Demokritos）</vt:lpstr>
      <vt:lpstr>评价</vt:lpstr>
      <vt:lpstr>幻灯片 67</vt:lpstr>
      <vt:lpstr>幻灯片 68</vt:lpstr>
      <vt:lpstr>幻灯片 69</vt:lpstr>
      <vt:lpstr>幻灯片 70</vt:lpstr>
      <vt:lpstr>近代形而上学(机械)唯物主义</vt:lpstr>
      <vt:lpstr>幻灯片 72</vt:lpstr>
      <vt:lpstr>幻灯片 73</vt:lpstr>
      <vt:lpstr>幻灯片 74</vt:lpstr>
      <vt:lpstr>幻灯片 75</vt:lpstr>
      <vt:lpstr>幻灯片 76</vt:lpstr>
      <vt:lpstr>幻灯片 77</vt:lpstr>
      <vt:lpstr>观点总结</vt:lpstr>
      <vt:lpstr>幻灯片 79</vt:lpstr>
      <vt:lpstr>幻灯片 80</vt:lpstr>
      <vt:lpstr>幻灯片 81</vt:lpstr>
      <vt:lpstr>幻灯片 82</vt:lpstr>
      <vt:lpstr>近代机械唯物主义</vt:lpstr>
      <vt:lpstr>幻灯片 84</vt:lpstr>
      <vt:lpstr>幻灯片 85</vt:lpstr>
      <vt:lpstr> 近代唯物主义物质观的局限性 </vt:lpstr>
      <vt:lpstr>马克思《关于费尔巴哈的提纲》（共11条）</vt:lpstr>
      <vt:lpstr>实践的特征（2015版p60-61;2013版35-36）</vt:lpstr>
      <vt:lpstr>幻灯片 89</vt:lpstr>
      <vt:lpstr>幻灯片 90</vt:lpstr>
      <vt:lpstr>幻灯片 91</vt:lpstr>
      <vt:lpstr>参 考 书</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admin</cp:lastModifiedBy>
  <cp:revision>886</cp:revision>
  <dcterms:created xsi:type="dcterms:W3CDTF">2010-12-11T13:39:30Z</dcterms:created>
  <dcterms:modified xsi:type="dcterms:W3CDTF">2017-03-20T08:09:54Z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TC010689762052</vt:lpwstr>
  </property>
</Properties>
</file>