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s/slide139.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942" r:id="rId2"/>
  </p:sldMasterIdLst>
  <p:notesMasterIdLst>
    <p:notesMasterId r:id="rId147"/>
  </p:notesMasterIdLst>
  <p:sldIdLst>
    <p:sldId id="818" r:id="rId3"/>
    <p:sldId id="935" r:id="rId4"/>
    <p:sldId id="936" r:id="rId5"/>
    <p:sldId id="937" r:id="rId6"/>
    <p:sldId id="819" r:id="rId7"/>
    <p:sldId id="820" r:id="rId8"/>
    <p:sldId id="821" r:id="rId9"/>
    <p:sldId id="822" r:id="rId10"/>
    <p:sldId id="823" r:id="rId11"/>
    <p:sldId id="824" r:id="rId12"/>
    <p:sldId id="825" r:id="rId13"/>
    <p:sldId id="826" r:id="rId14"/>
    <p:sldId id="827" r:id="rId15"/>
    <p:sldId id="828" r:id="rId16"/>
    <p:sldId id="829" r:id="rId17"/>
    <p:sldId id="830" r:id="rId18"/>
    <p:sldId id="831" r:id="rId19"/>
    <p:sldId id="832" r:id="rId20"/>
    <p:sldId id="833" r:id="rId21"/>
    <p:sldId id="834" r:id="rId22"/>
    <p:sldId id="914" r:id="rId23"/>
    <p:sldId id="835" r:id="rId24"/>
    <p:sldId id="836" r:id="rId25"/>
    <p:sldId id="837" r:id="rId26"/>
    <p:sldId id="838" r:id="rId27"/>
    <p:sldId id="839" r:id="rId28"/>
    <p:sldId id="840" r:id="rId29"/>
    <p:sldId id="841" r:id="rId30"/>
    <p:sldId id="842" r:id="rId31"/>
    <p:sldId id="843" r:id="rId32"/>
    <p:sldId id="844" r:id="rId33"/>
    <p:sldId id="934" r:id="rId34"/>
    <p:sldId id="916" r:id="rId35"/>
    <p:sldId id="917" r:id="rId36"/>
    <p:sldId id="918" r:id="rId37"/>
    <p:sldId id="919" r:id="rId38"/>
    <p:sldId id="920" r:id="rId39"/>
    <p:sldId id="921" r:id="rId40"/>
    <p:sldId id="922" r:id="rId41"/>
    <p:sldId id="923" r:id="rId42"/>
    <p:sldId id="924" r:id="rId43"/>
    <p:sldId id="925" r:id="rId44"/>
    <p:sldId id="926" r:id="rId45"/>
    <p:sldId id="927" r:id="rId46"/>
    <p:sldId id="928" r:id="rId47"/>
    <p:sldId id="929" r:id="rId48"/>
    <p:sldId id="930" r:id="rId49"/>
    <p:sldId id="931" r:id="rId50"/>
    <p:sldId id="932" r:id="rId51"/>
    <p:sldId id="933" r:id="rId52"/>
    <p:sldId id="892" r:id="rId53"/>
    <p:sldId id="891" r:id="rId54"/>
    <p:sldId id="894" r:id="rId55"/>
    <p:sldId id="895" r:id="rId56"/>
    <p:sldId id="899" r:id="rId57"/>
    <p:sldId id="900" r:id="rId58"/>
    <p:sldId id="901" r:id="rId59"/>
    <p:sldId id="902" r:id="rId60"/>
    <p:sldId id="903" r:id="rId61"/>
    <p:sldId id="904" r:id="rId62"/>
    <p:sldId id="905" r:id="rId63"/>
    <p:sldId id="913" r:id="rId64"/>
    <p:sldId id="846" r:id="rId65"/>
    <p:sldId id="847" r:id="rId66"/>
    <p:sldId id="726" r:id="rId67"/>
    <p:sldId id="728" r:id="rId68"/>
    <p:sldId id="727" r:id="rId69"/>
    <p:sldId id="735" r:id="rId70"/>
    <p:sldId id="730" r:id="rId71"/>
    <p:sldId id="731" r:id="rId72"/>
    <p:sldId id="732" r:id="rId73"/>
    <p:sldId id="733" r:id="rId74"/>
    <p:sldId id="734" r:id="rId75"/>
    <p:sldId id="736" r:id="rId76"/>
    <p:sldId id="737" r:id="rId77"/>
    <p:sldId id="738" r:id="rId78"/>
    <p:sldId id="874" r:id="rId79"/>
    <p:sldId id="742" r:id="rId80"/>
    <p:sldId id="743" r:id="rId81"/>
    <p:sldId id="746" r:id="rId82"/>
    <p:sldId id="747" r:id="rId83"/>
    <p:sldId id="748" r:id="rId84"/>
    <p:sldId id="749" r:id="rId85"/>
    <p:sldId id="750" r:id="rId86"/>
    <p:sldId id="751" r:id="rId87"/>
    <p:sldId id="752" r:id="rId88"/>
    <p:sldId id="753" r:id="rId89"/>
    <p:sldId id="754" r:id="rId90"/>
    <p:sldId id="755" r:id="rId91"/>
    <p:sldId id="756" r:id="rId92"/>
    <p:sldId id="768" r:id="rId93"/>
    <p:sldId id="876" r:id="rId94"/>
    <p:sldId id="877" r:id="rId95"/>
    <p:sldId id="761" r:id="rId96"/>
    <p:sldId id="878" r:id="rId97"/>
    <p:sldId id="879" r:id="rId98"/>
    <p:sldId id="880" r:id="rId99"/>
    <p:sldId id="882" r:id="rId100"/>
    <p:sldId id="769" r:id="rId101"/>
    <p:sldId id="771" r:id="rId102"/>
    <p:sldId id="801" r:id="rId103"/>
    <p:sldId id="762" r:id="rId104"/>
    <p:sldId id="883" r:id="rId105"/>
    <p:sldId id="884" r:id="rId106"/>
    <p:sldId id="885" r:id="rId107"/>
    <p:sldId id="886" r:id="rId108"/>
    <p:sldId id="887" r:id="rId109"/>
    <p:sldId id="888" r:id="rId110"/>
    <p:sldId id="889" r:id="rId111"/>
    <p:sldId id="763" r:id="rId112"/>
    <p:sldId id="764" r:id="rId113"/>
    <p:sldId id="765" r:id="rId114"/>
    <p:sldId id="766" r:id="rId115"/>
    <p:sldId id="767" r:id="rId116"/>
    <p:sldId id="774" r:id="rId117"/>
    <p:sldId id="775" r:id="rId118"/>
    <p:sldId id="776" r:id="rId119"/>
    <p:sldId id="817" r:id="rId120"/>
    <p:sldId id="816" r:id="rId121"/>
    <p:sldId id="848" r:id="rId122"/>
    <p:sldId id="849" r:id="rId123"/>
    <p:sldId id="850" r:id="rId124"/>
    <p:sldId id="851" r:id="rId125"/>
    <p:sldId id="852" r:id="rId126"/>
    <p:sldId id="854" r:id="rId127"/>
    <p:sldId id="855" r:id="rId128"/>
    <p:sldId id="856" r:id="rId129"/>
    <p:sldId id="857" r:id="rId130"/>
    <p:sldId id="859" r:id="rId131"/>
    <p:sldId id="860" r:id="rId132"/>
    <p:sldId id="861" r:id="rId133"/>
    <p:sldId id="862" r:id="rId134"/>
    <p:sldId id="863" r:id="rId135"/>
    <p:sldId id="864" r:id="rId136"/>
    <p:sldId id="865" r:id="rId137"/>
    <p:sldId id="866" r:id="rId138"/>
    <p:sldId id="867" r:id="rId139"/>
    <p:sldId id="868" r:id="rId140"/>
    <p:sldId id="869" r:id="rId141"/>
    <p:sldId id="870" r:id="rId142"/>
    <p:sldId id="871" r:id="rId143"/>
    <p:sldId id="872" r:id="rId144"/>
    <p:sldId id="853" r:id="rId145"/>
    <p:sldId id="873" r:id="rId14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9620" autoAdjust="0"/>
    <p:restoredTop sz="94643"/>
  </p:normalViewPr>
  <p:slideViewPr>
    <p:cSldViewPr>
      <p:cViewPr varScale="1">
        <p:scale>
          <a:sx n="53" d="100"/>
          <a:sy n="53" d="100"/>
        </p:scale>
        <p:origin x="-108" y="-38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viewProps" Target="view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theme" Target="theme/them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slide" Target="slides/slide138.xml"/><Relationship Id="rId145" Type="http://schemas.openxmlformats.org/officeDocument/2006/relationships/slide" Target="slides/slide14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slide" Target="slides/slide141.xml"/><Relationship Id="rId148" Type="http://schemas.openxmlformats.org/officeDocument/2006/relationships/presProps" Target="presProps.xml"/><Relationship Id="rId15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998A5F34-025E-4D5A-9B2B-0EC15B7E0A10}" type="datetimeFigureOut">
              <a:rPr lang="zh-CN" altLang="en-US"/>
              <a:pPr>
                <a:defRPr/>
              </a:pPr>
              <a:t>2017-4-24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F54AE0B6-8FF1-4571-B94E-3F2784BDD9E7}" type="slidenum">
              <a:rPr lang="zh-CN" altLang="en-US"/>
              <a:pPr>
                <a:defRPr/>
              </a:pPr>
              <a:t>‹#›</a:t>
            </a:fld>
            <a:endParaRPr lang="zh-CN" altLang="en-US"/>
          </a:p>
        </p:txBody>
      </p:sp>
    </p:spTree>
    <p:extLst>
      <p:ext uri="{BB962C8B-B14F-4D97-AF65-F5344CB8AC3E}">
        <p14:creationId xmlns="" xmlns:p14="http://schemas.microsoft.com/office/powerpoint/2010/main" val="202261945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54AE0B6-8FF1-4571-B94E-3F2784BDD9E7}" type="slidenum">
              <a:rPr lang="zh-CN" altLang="en-US" smtClean="0"/>
              <a:pPr>
                <a:defRPr/>
              </a:pPr>
              <a:t>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p:sp>
      <p:sp>
        <p:nvSpPr>
          <p:cNvPr id="105475"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CN" altLang="en-US"/>
              <a:t>“历史什么事情也没有做，它‘不拥有任何惊人的丰富性’，它‘没有进行任何战斗’！其实，正是人，现实的、活生生的人在创造这一切，拥有这一切并进行战斗。并不是‘历史’把人当作手段来达到自己</a:t>
            </a:r>
            <a:r>
              <a:rPr lang="en-US" altLang="zh-CN"/>
              <a:t>——</a:t>
            </a:r>
            <a:r>
              <a:rPr lang="zh-CN" altLang="en-US"/>
              <a:t>仿佛历史是一个独具魅力的人</a:t>
            </a:r>
            <a:r>
              <a:rPr lang="en-US" altLang="zh-CN"/>
              <a:t>——</a:t>
            </a:r>
            <a:r>
              <a:rPr lang="zh-CN" altLang="en-US"/>
              <a:t>的目的。历史不过是追求着自己目的的人的活动而已。”</a:t>
            </a:r>
          </a:p>
        </p:txBody>
      </p:sp>
    </p:spTree>
    <p:extLst>
      <p:ext uri="{BB962C8B-B14F-4D97-AF65-F5344CB8AC3E}">
        <p14:creationId xmlns="" xmlns:p14="http://schemas.microsoft.com/office/powerpoint/2010/main" val="2067821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4C0DBD-55B2-4663-9201-A12F3AA33E76}" type="slidenum">
              <a:rPr lang="zh-CN" altLang="en-US" smtClean="0"/>
              <a:pPr/>
              <a:t>53</a:t>
            </a:fld>
            <a:endParaRPr lang="zh-CN" altLang="en-US"/>
          </a:p>
        </p:txBody>
      </p:sp>
    </p:spTree>
    <p:extLst>
      <p:ext uri="{BB962C8B-B14F-4D97-AF65-F5344CB8AC3E}">
        <p14:creationId xmlns="" xmlns:p14="http://schemas.microsoft.com/office/powerpoint/2010/main" val="899406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kern="1200" dirty="0" smtClean="0">
                <a:solidFill>
                  <a:schemeClr val="tx1"/>
                </a:solidFill>
                <a:effectLst/>
                <a:latin typeface="+mn-lt"/>
                <a:ea typeface="+mn-ea"/>
                <a:cs typeface="+mn-cs"/>
              </a:rPr>
              <a:t>据海外媒体报道</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特朗普名下的公司目前至少拥有 </a:t>
            </a:r>
            <a:r>
              <a:rPr lang="en-US" altLang="zh-CN" sz="1200" kern="1200" dirty="0" smtClean="0">
                <a:solidFill>
                  <a:schemeClr val="tx1"/>
                </a:solidFill>
                <a:effectLst/>
                <a:latin typeface="+mn-lt"/>
                <a:ea typeface="+mn-ea"/>
                <a:cs typeface="+mn-cs"/>
              </a:rPr>
              <a:t>3643 </a:t>
            </a:r>
            <a:r>
              <a:rPr lang="zh-CN" altLang="en-US" sz="1200" kern="1200" dirty="0" smtClean="0">
                <a:solidFill>
                  <a:schemeClr val="tx1"/>
                </a:solidFill>
                <a:effectLst/>
                <a:latin typeface="+mn-lt"/>
                <a:ea typeface="+mn-ea"/>
                <a:cs typeface="+mn-cs"/>
              </a:rPr>
              <a:t>家网站域名</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其中一个域名是 </a:t>
            </a:r>
            <a:r>
              <a:rPr lang="en-US" altLang="zh-CN" sz="1200" kern="1200" dirty="0" err="1" smtClean="0">
                <a:solidFill>
                  <a:schemeClr val="tx1"/>
                </a:solidFill>
                <a:effectLst/>
                <a:latin typeface="+mn-lt"/>
                <a:ea typeface="+mn-ea"/>
                <a:cs typeface="+mn-cs"/>
              </a:rPr>
              <a:t>TrumpEmpire.com</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该域名曾属于墨西哥人 </a:t>
            </a:r>
            <a:r>
              <a:rPr lang="en-US" altLang="zh-CN" sz="1200" kern="1200" dirty="0" smtClean="0">
                <a:solidFill>
                  <a:schemeClr val="tx1"/>
                </a:solidFill>
                <a:effectLst/>
                <a:latin typeface="+mn-lt"/>
                <a:ea typeface="+mn-ea"/>
                <a:cs typeface="+mn-cs"/>
              </a:rPr>
              <a:t>Luis Jorge O</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Brien Covarrubias</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2015 </a:t>
            </a:r>
            <a:r>
              <a:rPr lang="zh-CN" altLang="en-US" sz="1200" kern="1200" dirty="0" smtClean="0">
                <a:solidFill>
                  <a:schemeClr val="tx1"/>
                </a:solidFill>
                <a:effectLst/>
                <a:latin typeface="+mn-lt"/>
                <a:ea typeface="+mn-ea"/>
                <a:cs typeface="+mn-cs"/>
              </a:rPr>
              <a:t>年 </a:t>
            </a:r>
            <a:r>
              <a:rPr lang="en-US" altLang="zh-CN" sz="1200" kern="1200" dirty="0" smtClean="0">
                <a:solidFill>
                  <a:schemeClr val="tx1"/>
                </a:solidFill>
                <a:effectLst/>
                <a:latin typeface="+mn-lt"/>
                <a:ea typeface="+mn-ea"/>
                <a:cs typeface="+mn-cs"/>
              </a:rPr>
              <a:t>4 </a:t>
            </a:r>
            <a:r>
              <a:rPr lang="zh-CN" altLang="en-US" sz="1200" kern="1200" dirty="0" smtClean="0">
                <a:solidFill>
                  <a:schemeClr val="tx1"/>
                </a:solidFill>
                <a:effectLst/>
                <a:latin typeface="+mn-lt"/>
                <a:ea typeface="+mn-ea"/>
                <a:cs typeface="+mn-cs"/>
              </a:rPr>
              <a:t>月 </a:t>
            </a:r>
            <a:r>
              <a:rPr lang="en-US" altLang="zh-CN" sz="1200" kern="1200" dirty="0" smtClean="0">
                <a:solidFill>
                  <a:schemeClr val="tx1"/>
                </a:solidFill>
                <a:effectLst/>
                <a:latin typeface="+mn-lt"/>
                <a:ea typeface="+mn-ea"/>
                <a:cs typeface="+mn-cs"/>
              </a:rPr>
              <a:t>Luis Jorge O</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Brien Covarrubias </a:t>
            </a:r>
            <a:r>
              <a:rPr lang="zh-CN" altLang="en-US" sz="1200" kern="1200" dirty="0" smtClean="0">
                <a:solidFill>
                  <a:schemeClr val="tx1"/>
                </a:solidFill>
                <a:effectLst/>
                <a:latin typeface="+mn-lt"/>
                <a:ea typeface="+mn-ea"/>
                <a:cs typeface="+mn-cs"/>
              </a:rPr>
              <a:t>以 </a:t>
            </a:r>
            <a:r>
              <a:rPr lang="en-US" altLang="zh-CN" sz="1200" kern="1200" dirty="0" smtClean="0">
                <a:solidFill>
                  <a:schemeClr val="tx1"/>
                </a:solidFill>
                <a:effectLst/>
                <a:latin typeface="+mn-lt"/>
                <a:ea typeface="+mn-ea"/>
                <a:cs typeface="+mn-cs"/>
              </a:rPr>
              <a:t>10 </a:t>
            </a:r>
            <a:r>
              <a:rPr lang="zh-CN" altLang="en-US" sz="1200" kern="1200" dirty="0" smtClean="0">
                <a:solidFill>
                  <a:schemeClr val="tx1"/>
                </a:solidFill>
                <a:effectLst/>
                <a:latin typeface="+mn-lt"/>
                <a:ea typeface="+mn-ea"/>
                <a:cs typeface="+mn-cs"/>
              </a:rPr>
              <a:t>美元的价格购入该域名</a:t>
            </a:r>
            <a:r>
              <a:rPr lang="en-US" altLang="zh-CN" sz="1200" kern="1200" dirty="0" smtClean="0">
                <a:solidFill>
                  <a:schemeClr val="tx1"/>
                </a:solidFill>
                <a:effectLst/>
                <a:latin typeface="+mn-lt"/>
                <a:ea typeface="+mn-ea"/>
                <a:cs typeface="+mn-cs"/>
              </a:rPr>
              <a:t>,2016 </a:t>
            </a:r>
            <a:r>
              <a:rPr lang="zh-CN" altLang="en-US" sz="1200" kern="1200" dirty="0" smtClean="0">
                <a:solidFill>
                  <a:schemeClr val="tx1"/>
                </a:solidFill>
                <a:effectLst/>
                <a:latin typeface="+mn-lt"/>
                <a:ea typeface="+mn-ea"/>
                <a:cs typeface="+mn-cs"/>
              </a:rPr>
              <a:t>年 </a:t>
            </a:r>
            <a:r>
              <a:rPr lang="en-US" altLang="zh-CN" sz="1200" kern="1200" dirty="0" smtClean="0">
                <a:solidFill>
                  <a:schemeClr val="tx1"/>
                </a:solidFill>
                <a:effectLst/>
                <a:latin typeface="+mn-lt"/>
                <a:ea typeface="+mn-ea"/>
                <a:cs typeface="+mn-cs"/>
              </a:rPr>
              <a:t>6 </a:t>
            </a:r>
            <a:r>
              <a:rPr lang="zh-CN" altLang="en-US" sz="1200" kern="1200" dirty="0" smtClean="0">
                <a:solidFill>
                  <a:schemeClr val="tx1"/>
                </a:solidFill>
                <a:effectLst/>
                <a:latin typeface="+mn-lt"/>
                <a:ea typeface="+mn-ea"/>
                <a:cs typeface="+mn-cs"/>
              </a:rPr>
              <a:t>月特朗普将该域名变成了自己的资 产。 </a:t>
            </a:r>
            <a:endParaRPr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pPr>
              <a:defRPr/>
            </a:pPr>
            <a:fld id="{F54AE0B6-8FF1-4571-B94E-3F2784BDD9E7}" type="slidenum">
              <a:rPr lang="zh-CN" altLang="en-US" smtClean="0"/>
              <a:pPr>
                <a:defRPr/>
              </a:pPr>
              <a:t>101</a:t>
            </a:fld>
            <a:endParaRPr lang="zh-CN" altLang="en-US"/>
          </a:p>
        </p:txBody>
      </p:sp>
    </p:spTree>
    <p:extLst>
      <p:ext uri="{BB962C8B-B14F-4D97-AF65-F5344CB8AC3E}">
        <p14:creationId xmlns="" xmlns:p14="http://schemas.microsoft.com/office/powerpoint/2010/main" val="811829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headEnd/>
            <a:tailEnd/>
          </a:ln>
        </p:spPr>
      </p:sp>
      <p:sp>
        <p:nvSpPr>
          <p:cNvPr id="430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301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1F7CC05-C847-4BF8-8F84-F68E50DA7293}" type="slidenum">
              <a:rPr lang="zh-CN" altLang="en-US" smtClean="0"/>
              <a:pPr fontAlgn="base">
                <a:spcBef>
                  <a:spcPct val="0"/>
                </a:spcBef>
                <a:spcAft>
                  <a:spcPct val="0"/>
                </a:spcAft>
                <a:defRPr/>
              </a:pPr>
              <a:t>117</a:t>
            </a:fld>
            <a:endParaRPr lang="zh-CN" altLang="en-US" smtClean="0"/>
          </a:p>
        </p:txBody>
      </p:sp>
    </p:spTree>
    <p:extLst>
      <p:ext uri="{BB962C8B-B14F-4D97-AF65-F5344CB8AC3E}">
        <p14:creationId xmlns="" xmlns:p14="http://schemas.microsoft.com/office/powerpoint/2010/main" val="10685323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6" descr="horizon.png"/>
          <p:cNvPicPr>
            <a:picLocks noChangeAspect="1"/>
          </p:cNvPicPr>
          <p:nvPr/>
        </p:nvPicPr>
        <p:blipFill>
          <a:blip r:embed="rId2" cstate="print"/>
          <a:srcRect t="33333"/>
          <a:stretch>
            <a:fillRect/>
          </a:stretch>
        </p:blipFill>
        <p:spPr bwMode="auto">
          <a:xfrm>
            <a:off x="0" y="0"/>
            <a:ext cx="9144000" cy="4572000"/>
          </a:xfrm>
          <a:prstGeom prst="rect">
            <a:avLst/>
          </a:prstGeom>
          <a:noFill/>
          <a:ln w="9525">
            <a:noFill/>
            <a:miter lim="800000"/>
            <a:headEnd/>
            <a:tailEnd/>
          </a:ln>
        </p:spPr>
      </p:pic>
      <p:sp>
        <p:nvSpPr>
          <p:cNvPr id="3" name="Subtitle 2"/>
          <p:cNvSpPr>
            <a:spLocks noGrp="1"/>
          </p:cNvSpPr>
          <p:nvPr>
            <p:ph type="subTitle" idx="1"/>
          </p:nvPr>
        </p:nvSpPr>
        <p:spPr>
          <a:xfrm>
            <a:off x="1219200" y="3886200"/>
            <a:ext cx="6400800" cy="1752600"/>
          </a:xfrm>
        </p:spPr>
        <p:txBody>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zh-CN" altLang="en-US" smtClean="0"/>
              <a:t>单击此处编辑母版标题样式</a:t>
            </a:r>
            <a:endParaRPr lang="en-US" dirty="0"/>
          </a:p>
        </p:txBody>
      </p:sp>
      <p:sp>
        <p:nvSpPr>
          <p:cNvPr id="5" name="Date Placeholder 3"/>
          <p:cNvSpPr>
            <a:spLocks noGrp="1"/>
          </p:cNvSpPr>
          <p:nvPr>
            <p:ph type="dt" sz="half" idx="10"/>
          </p:nvPr>
        </p:nvSpPr>
        <p:spPr/>
        <p:txBody>
          <a:bodyPr/>
          <a:lstStyle>
            <a:lvl1pPr>
              <a:defRPr/>
            </a:lvl1pPr>
          </a:lstStyle>
          <a:p>
            <a:pPr>
              <a:defRPr/>
            </a:pPr>
            <a:fld id="{1A8DFABA-3C68-425A-AE54-B52E4BF3B83E}" type="datetimeFigureOut">
              <a:rPr lang="zh-CN" altLang="en-US"/>
              <a:pPr>
                <a:defRPr/>
              </a:pPr>
              <a:t>2017-4-24</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8D8C72FC-DD41-4550-B0C6-BB9A43F9655B}"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fld id="{32E7CAAB-B20D-4C81-96C9-DDCC58360305}" type="datetimeFigureOut">
              <a:rPr lang="zh-CN" altLang="en-US"/>
              <a:pPr>
                <a:defRPr/>
              </a:pPr>
              <a:t>2017-4-24</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28DE3E05-D5C1-452D-96A0-5FC73A84AD1D}"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fld id="{8BE5A13A-75F9-4911-AF55-8CC8CEC3BC8F}" type="datetimeFigureOut">
              <a:rPr lang="zh-CN" altLang="en-US"/>
              <a:pPr>
                <a:defRPr/>
              </a:pPr>
              <a:t>2017-4-24</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ADA7F5EE-C69E-4AB7-BD9B-DC9AFBA2BD9D}"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87313"/>
            <a:ext cx="8229600" cy="563562"/>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57200" y="900115"/>
            <a:ext cx="8229600" cy="5248275"/>
          </a:xfrm>
        </p:spPr>
        <p:txBody>
          <a:bodyPr/>
          <a:lstStyle/>
          <a:p>
            <a:pPr lvl="0"/>
            <a:endParaRPr lang="zh-CN" altLang="en-US" noProof="0" smtClean="0"/>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fld id="{FCA878F2-6A61-7A4C-B983-F91F56A28DF1}" type="slidenum">
              <a:rPr lang="en-US" altLang="zh-CN"/>
              <a:pPr/>
              <a:t>‹#›</a:t>
            </a:fld>
            <a:endParaRPr lang="en-US" altLang="zh-CN"/>
          </a:p>
        </p:txBody>
      </p:sp>
    </p:spTree>
    <p:extLst>
      <p:ext uri="{BB962C8B-B14F-4D97-AF65-F5344CB8AC3E}">
        <p14:creationId xmlns="" xmlns:p14="http://schemas.microsoft.com/office/powerpoint/2010/main" val="1141872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68B1965D-2467-4DDA-8929-49E72C5EF832}" type="datetimeFigureOut">
              <a:rPr lang="zh-CN" altLang="en-US" smtClean="0">
                <a:solidFill>
                  <a:prstClr val="white"/>
                </a:solidFill>
              </a:rPr>
              <a:pPr/>
              <a:t>2017-4-24</a:t>
            </a:fld>
            <a:endParaRPr lang="zh-CN" altLang="en-US">
              <a:solidFill>
                <a:prstClr val="white"/>
              </a:solidFill>
            </a:endParaRPr>
          </a:p>
        </p:txBody>
      </p:sp>
      <p:sp>
        <p:nvSpPr>
          <p:cNvPr id="5" name="Footer Placeholder 4"/>
          <p:cNvSpPr>
            <a:spLocks noGrp="1"/>
          </p:cNvSpPr>
          <p:nvPr>
            <p:ph type="ftr" sz="quarter" idx="11"/>
          </p:nvPr>
        </p:nvSpPr>
        <p:spPr/>
        <p:txBody>
          <a:bodyPr/>
          <a:lstStyle/>
          <a:p>
            <a:endParaRPr lang="zh-CN" altLang="en-US">
              <a:solidFill>
                <a:prstClr val="white"/>
              </a:solidFill>
            </a:endParaRPr>
          </a:p>
        </p:txBody>
      </p:sp>
      <p:sp>
        <p:nvSpPr>
          <p:cNvPr id="6" name="Slide Number Placeholder 5"/>
          <p:cNvSpPr>
            <a:spLocks noGrp="1"/>
          </p:cNvSpPr>
          <p:nvPr>
            <p:ph type="sldNum" sz="quarter" idx="12"/>
          </p:nvPr>
        </p:nvSpPr>
        <p:spPr/>
        <p:txBody>
          <a:bodyPr/>
          <a:lstStyle/>
          <a:p>
            <a:fld id="{E597BD79-53F3-4063-98E7-C8C1658EC802}" type="slidenum">
              <a:rPr lang="zh-CN" altLang="en-US" smtClean="0">
                <a:solidFill>
                  <a:prstClr val="white"/>
                </a:solidFill>
              </a:rPr>
              <a:pPr/>
              <a:t>‹#›</a:t>
            </a:fld>
            <a:endParaRPr lang="zh-CN" altLang="en-US">
              <a:solidFill>
                <a:prstClr val="white"/>
              </a:solidFill>
            </a:endParaRPr>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zh-CN" altLang="en-US" smtClean="0"/>
              <a:t>单击此处编辑母版标题样式</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4" name="Date Placeholder 3"/>
          <p:cNvSpPr>
            <a:spLocks noGrp="1"/>
          </p:cNvSpPr>
          <p:nvPr>
            <p:ph type="dt" sz="half" idx="10"/>
          </p:nvPr>
        </p:nvSpPr>
        <p:spPr/>
        <p:txBody>
          <a:bodyPr/>
          <a:lstStyle/>
          <a:p>
            <a:fld id="{68B1965D-2467-4DDA-8929-49E72C5EF832}" type="datetimeFigureOut">
              <a:rPr lang="zh-CN" altLang="en-US" smtClean="0">
                <a:solidFill>
                  <a:prstClr val="white"/>
                </a:solidFill>
              </a:rPr>
              <a:pPr/>
              <a:t>2017-4-24</a:t>
            </a:fld>
            <a:endParaRPr lang="zh-CN" altLang="en-US">
              <a:solidFill>
                <a:prstClr val="white"/>
              </a:solidFill>
            </a:endParaRPr>
          </a:p>
        </p:txBody>
      </p:sp>
      <p:sp>
        <p:nvSpPr>
          <p:cNvPr id="5" name="Footer Placeholder 4"/>
          <p:cNvSpPr>
            <a:spLocks noGrp="1"/>
          </p:cNvSpPr>
          <p:nvPr>
            <p:ph type="ftr" sz="quarter" idx="11"/>
          </p:nvPr>
        </p:nvSpPr>
        <p:spPr/>
        <p:txBody>
          <a:bodyPr/>
          <a:lstStyle/>
          <a:p>
            <a:endParaRPr lang="zh-CN" altLang="en-US">
              <a:solidFill>
                <a:prstClr val="white"/>
              </a:solidFill>
            </a:endParaRPr>
          </a:p>
        </p:txBody>
      </p:sp>
      <p:sp>
        <p:nvSpPr>
          <p:cNvPr id="6" name="Slide Number Placeholder 5"/>
          <p:cNvSpPr>
            <a:spLocks noGrp="1"/>
          </p:cNvSpPr>
          <p:nvPr>
            <p:ph type="sldNum" sz="quarter" idx="12"/>
          </p:nvPr>
        </p:nvSpPr>
        <p:spPr/>
        <p:txBody>
          <a:bodyPr/>
          <a:lstStyle/>
          <a:p>
            <a:fld id="{E597BD79-53F3-4063-98E7-C8C1658EC802}" type="slidenum">
              <a:rPr lang="zh-CN" altLang="en-US" smtClean="0">
                <a:solidFill>
                  <a:prstClr val="white"/>
                </a:solidFill>
              </a:rPr>
              <a:pPr/>
              <a:t>‹#›</a:t>
            </a:fld>
            <a:endParaRPr lang="zh-CN" altLang="en-US">
              <a:solidFill>
                <a:prstClr val="white"/>
              </a:solidFill>
            </a:endParaRPr>
          </a:p>
        </p:txBody>
      </p:sp>
      <p:sp>
        <p:nvSpPr>
          <p:cNvPr id="8" name="Content Placeholder 7"/>
          <p:cNvSpPr>
            <a:spLocks noGrp="1"/>
          </p:cNvSpPr>
          <p:nvPr>
            <p:ph sz="quarter" idx="13"/>
          </p:nvPr>
        </p:nvSpPr>
        <p:spPr>
          <a:xfrm>
            <a:off x="609600" y="1600200"/>
            <a:ext cx="792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8B1965D-2467-4DDA-8929-49E72C5EF832}" type="datetimeFigureOut">
              <a:rPr lang="zh-CN" altLang="en-US" smtClean="0">
                <a:solidFill>
                  <a:prstClr val="white"/>
                </a:solidFill>
              </a:rPr>
              <a:pPr/>
              <a:t>2017-4-24</a:t>
            </a:fld>
            <a:endParaRPr lang="zh-CN" altLang="en-US">
              <a:solidFill>
                <a:prstClr val="white"/>
              </a:solidFill>
            </a:endParaRPr>
          </a:p>
        </p:txBody>
      </p:sp>
      <p:sp>
        <p:nvSpPr>
          <p:cNvPr id="5" name="Footer Placeholder 4"/>
          <p:cNvSpPr>
            <a:spLocks noGrp="1"/>
          </p:cNvSpPr>
          <p:nvPr>
            <p:ph type="ftr" sz="quarter" idx="11"/>
          </p:nvPr>
        </p:nvSpPr>
        <p:spPr/>
        <p:txBody>
          <a:bodyPr/>
          <a:lstStyle/>
          <a:p>
            <a:endParaRPr lang="zh-CN" altLang="en-US">
              <a:solidFill>
                <a:prstClr val="white"/>
              </a:solidFill>
            </a:endParaRPr>
          </a:p>
        </p:txBody>
      </p:sp>
      <p:sp>
        <p:nvSpPr>
          <p:cNvPr id="6" name="Slide Number Placeholder 5"/>
          <p:cNvSpPr>
            <a:spLocks noGrp="1"/>
          </p:cNvSpPr>
          <p:nvPr>
            <p:ph type="sldNum" sz="quarter" idx="12"/>
          </p:nvPr>
        </p:nvSpPr>
        <p:spPr/>
        <p:txBody>
          <a:bodyPr/>
          <a:lstStyle/>
          <a:p>
            <a:fld id="{E597BD79-53F3-4063-98E7-C8C1658EC802}" type="slidenum">
              <a:rPr lang="zh-CN" altLang="en-US" smtClean="0">
                <a:solidFill>
                  <a:prstClr val="white"/>
                </a:solidFill>
              </a:rPr>
              <a:pPr/>
              <a:t>‹#›</a:t>
            </a:fld>
            <a:endParaRPr lang="zh-CN" altLang="en-US">
              <a:solidFill>
                <a:prstClr val="white"/>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5" name="Date Placeholder 4"/>
          <p:cNvSpPr>
            <a:spLocks noGrp="1"/>
          </p:cNvSpPr>
          <p:nvPr>
            <p:ph type="dt" sz="half" idx="10"/>
          </p:nvPr>
        </p:nvSpPr>
        <p:spPr/>
        <p:txBody>
          <a:bodyPr/>
          <a:lstStyle/>
          <a:p>
            <a:fld id="{68B1965D-2467-4DDA-8929-49E72C5EF832}" type="datetimeFigureOut">
              <a:rPr lang="zh-CN" altLang="en-US" smtClean="0">
                <a:solidFill>
                  <a:prstClr val="white"/>
                </a:solidFill>
              </a:rPr>
              <a:pPr/>
              <a:t>2017-4-24</a:t>
            </a:fld>
            <a:endParaRPr lang="zh-CN" altLang="en-US">
              <a:solidFill>
                <a:prstClr val="white"/>
              </a:solidFill>
            </a:endParaRPr>
          </a:p>
        </p:txBody>
      </p:sp>
      <p:sp>
        <p:nvSpPr>
          <p:cNvPr id="6" name="Footer Placeholder 5"/>
          <p:cNvSpPr>
            <a:spLocks noGrp="1"/>
          </p:cNvSpPr>
          <p:nvPr>
            <p:ph type="ftr" sz="quarter" idx="11"/>
          </p:nvPr>
        </p:nvSpPr>
        <p:spPr/>
        <p:txBody>
          <a:bodyPr/>
          <a:lstStyle/>
          <a:p>
            <a:endParaRPr lang="zh-CN" altLang="en-US">
              <a:solidFill>
                <a:prstClr val="white"/>
              </a:solidFill>
            </a:endParaRPr>
          </a:p>
        </p:txBody>
      </p:sp>
      <p:sp>
        <p:nvSpPr>
          <p:cNvPr id="7" name="Slide Number Placeholder 6"/>
          <p:cNvSpPr>
            <a:spLocks noGrp="1"/>
          </p:cNvSpPr>
          <p:nvPr>
            <p:ph type="sldNum" sz="quarter" idx="12"/>
          </p:nvPr>
        </p:nvSpPr>
        <p:spPr/>
        <p:txBody>
          <a:bodyPr/>
          <a:lstStyle/>
          <a:p>
            <a:fld id="{E597BD79-53F3-4063-98E7-C8C1658EC802}" type="slidenum">
              <a:rPr lang="zh-CN" altLang="en-US" smtClean="0">
                <a:solidFill>
                  <a:prstClr val="white"/>
                </a:solidFill>
              </a:rPr>
              <a:pPr/>
              <a:t>‹#›</a:t>
            </a:fld>
            <a:endParaRPr lang="zh-CN" altLang="en-US">
              <a:solidFill>
                <a:prstClr val="white"/>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68B1965D-2467-4DDA-8929-49E72C5EF832}" type="datetimeFigureOut">
              <a:rPr lang="zh-CN" altLang="en-US" smtClean="0">
                <a:solidFill>
                  <a:prstClr val="white"/>
                </a:solidFill>
              </a:rPr>
              <a:pPr/>
              <a:t>2017-4-24</a:t>
            </a:fld>
            <a:endParaRPr lang="zh-CN" altLang="en-US">
              <a:solidFill>
                <a:prstClr val="white"/>
              </a:solidFill>
            </a:endParaRPr>
          </a:p>
        </p:txBody>
      </p:sp>
      <p:sp>
        <p:nvSpPr>
          <p:cNvPr id="8" name="Footer Placeholder 7"/>
          <p:cNvSpPr>
            <a:spLocks noGrp="1"/>
          </p:cNvSpPr>
          <p:nvPr>
            <p:ph type="ftr" sz="quarter" idx="11"/>
          </p:nvPr>
        </p:nvSpPr>
        <p:spPr/>
        <p:txBody>
          <a:bodyPr/>
          <a:lstStyle/>
          <a:p>
            <a:endParaRPr lang="zh-CN" altLang="en-US">
              <a:solidFill>
                <a:prstClr val="white"/>
              </a:solidFill>
            </a:endParaRPr>
          </a:p>
        </p:txBody>
      </p:sp>
      <p:sp>
        <p:nvSpPr>
          <p:cNvPr id="9" name="Slide Number Placeholder 8"/>
          <p:cNvSpPr>
            <a:spLocks noGrp="1"/>
          </p:cNvSpPr>
          <p:nvPr>
            <p:ph type="sldNum" sz="quarter" idx="12"/>
          </p:nvPr>
        </p:nvSpPr>
        <p:spPr/>
        <p:txBody>
          <a:bodyPr/>
          <a:lstStyle/>
          <a:p>
            <a:fld id="{E597BD79-53F3-4063-98E7-C8C1658EC802}" type="slidenum">
              <a:rPr lang="zh-CN" altLang="en-US" smtClean="0">
                <a:solidFill>
                  <a:prstClr val="white"/>
                </a:solidFill>
              </a:rPr>
              <a:pPr/>
              <a:t>‹#›</a:t>
            </a:fld>
            <a:endParaRPr lang="zh-CN" altLang="en-US">
              <a:solidFill>
                <a:prstClr val="white"/>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8B1965D-2467-4DDA-8929-49E72C5EF832}" type="datetimeFigureOut">
              <a:rPr lang="zh-CN" altLang="en-US" smtClean="0">
                <a:solidFill>
                  <a:prstClr val="white"/>
                </a:solidFill>
              </a:rPr>
              <a:pPr/>
              <a:t>2017-4-24</a:t>
            </a:fld>
            <a:endParaRPr lang="zh-CN" altLang="en-US">
              <a:solidFill>
                <a:prstClr val="white"/>
              </a:solidFill>
            </a:endParaRPr>
          </a:p>
        </p:txBody>
      </p:sp>
      <p:sp>
        <p:nvSpPr>
          <p:cNvPr id="4" name="Footer Placeholder 3"/>
          <p:cNvSpPr>
            <a:spLocks noGrp="1"/>
          </p:cNvSpPr>
          <p:nvPr>
            <p:ph type="ftr" sz="quarter" idx="11"/>
          </p:nvPr>
        </p:nvSpPr>
        <p:spPr/>
        <p:txBody>
          <a:bodyPr/>
          <a:lstStyle/>
          <a:p>
            <a:endParaRPr lang="zh-CN" altLang="en-US">
              <a:solidFill>
                <a:prstClr val="white"/>
              </a:solidFill>
            </a:endParaRPr>
          </a:p>
        </p:txBody>
      </p:sp>
      <p:sp>
        <p:nvSpPr>
          <p:cNvPr id="5" name="Slide Number Placeholder 4"/>
          <p:cNvSpPr>
            <a:spLocks noGrp="1"/>
          </p:cNvSpPr>
          <p:nvPr>
            <p:ph type="sldNum" sz="quarter" idx="12"/>
          </p:nvPr>
        </p:nvSpPr>
        <p:spPr/>
        <p:txBody>
          <a:bodyPr/>
          <a:lstStyle/>
          <a:p>
            <a:fld id="{E597BD79-53F3-4063-98E7-C8C1658EC802}" type="slidenum">
              <a:rPr lang="zh-CN" altLang="en-US" smtClean="0">
                <a:solidFill>
                  <a:prstClr val="white"/>
                </a:solidFill>
              </a:rPr>
              <a:pPr/>
              <a:t>‹#›</a:t>
            </a:fld>
            <a:endParaRPr lang="zh-CN" altLang="en-US">
              <a:solidFill>
                <a:prstClr val="white"/>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B1965D-2467-4DDA-8929-49E72C5EF832}" type="datetimeFigureOut">
              <a:rPr lang="zh-CN" altLang="en-US" smtClean="0">
                <a:solidFill>
                  <a:prstClr val="white"/>
                </a:solidFill>
              </a:rPr>
              <a:pPr/>
              <a:t>2017-4-24</a:t>
            </a:fld>
            <a:endParaRPr lang="zh-CN" altLang="en-US">
              <a:solidFill>
                <a:prstClr val="white"/>
              </a:solidFill>
            </a:endParaRPr>
          </a:p>
        </p:txBody>
      </p:sp>
      <p:sp>
        <p:nvSpPr>
          <p:cNvPr id="3" name="Footer Placeholder 2"/>
          <p:cNvSpPr>
            <a:spLocks noGrp="1"/>
          </p:cNvSpPr>
          <p:nvPr>
            <p:ph type="ftr" sz="quarter" idx="11"/>
          </p:nvPr>
        </p:nvSpPr>
        <p:spPr/>
        <p:txBody>
          <a:bodyPr/>
          <a:lstStyle/>
          <a:p>
            <a:endParaRPr lang="zh-CN" altLang="en-US">
              <a:solidFill>
                <a:prstClr val="white"/>
              </a:solidFill>
            </a:endParaRPr>
          </a:p>
        </p:txBody>
      </p:sp>
      <p:sp>
        <p:nvSpPr>
          <p:cNvPr id="4" name="Slide Number Placeholder 3"/>
          <p:cNvSpPr>
            <a:spLocks noGrp="1"/>
          </p:cNvSpPr>
          <p:nvPr>
            <p:ph type="sldNum" sz="quarter" idx="12"/>
          </p:nvPr>
        </p:nvSpPr>
        <p:spPr/>
        <p:txBody>
          <a:bodyPr/>
          <a:lstStyle/>
          <a:p>
            <a:fld id="{E597BD79-53F3-4063-98E7-C8C1658EC802}" type="slidenum">
              <a:rPr lang="zh-CN" altLang="en-US" smtClean="0">
                <a:solidFill>
                  <a:prstClr val="white"/>
                </a:solidFill>
              </a:rPr>
              <a:pPr/>
              <a:t>‹#›</a:t>
            </a:fld>
            <a:endParaRPr lang="zh-CN" altLang="en-US">
              <a:solidFill>
                <a:prstClr val="white"/>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8" name="Content Placeholder 7"/>
          <p:cNvSpPr>
            <a:spLocks noGrp="1"/>
          </p:cNvSpPr>
          <p:nvPr>
            <p:ph sz="quarter" idx="13"/>
          </p:nvPr>
        </p:nvSpPr>
        <p:spPr>
          <a:xfrm>
            <a:off x="609600" y="1600200"/>
            <a:ext cx="792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4"/>
          </p:nvPr>
        </p:nvSpPr>
        <p:spPr/>
        <p:txBody>
          <a:bodyPr/>
          <a:lstStyle>
            <a:lvl1pPr>
              <a:defRPr/>
            </a:lvl1pPr>
          </a:lstStyle>
          <a:p>
            <a:pPr>
              <a:defRPr/>
            </a:pPr>
            <a:fld id="{AF10466D-DFF3-4892-9638-E9E2AC67AA59}" type="datetimeFigureOut">
              <a:rPr lang="zh-CN" altLang="en-US"/>
              <a:pPr>
                <a:defRPr/>
              </a:pPr>
              <a:t>2017-4-24</a:t>
            </a:fld>
            <a:endParaRPr lang="zh-CN" altLang="en-US"/>
          </a:p>
        </p:txBody>
      </p:sp>
      <p:sp>
        <p:nvSpPr>
          <p:cNvPr id="5" name="Footer Placeholder 4"/>
          <p:cNvSpPr>
            <a:spLocks noGrp="1"/>
          </p:cNvSpPr>
          <p:nvPr>
            <p:ph type="ftr" sz="quarter" idx="15"/>
          </p:nvPr>
        </p:nvSpPr>
        <p:spPr/>
        <p:txBody>
          <a:bodyPr/>
          <a:lstStyle>
            <a:lvl1pPr>
              <a:defRPr/>
            </a:lvl1pPr>
          </a:lstStyle>
          <a:p>
            <a:pPr>
              <a:defRPr/>
            </a:pPr>
            <a:endParaRPr lang="zh-CN" altLang="en-US"/>
          </a:p>
        </p:txBody>
      </p:sp>
      <p:sp>
        <p:nvSpPr>
          <p:cNvPr id="6" name="Slide Number Placeholder 5"/>
          <p:cNvSpPr>
            <a:spLocks noGrp="1"/>
          </p:cNvSpPr>
          <p:nvPr>
            <p:ph type="sldNum" sz="quarter" idx="16"/>
          </p:nvPr>
        </p:nvSpPr>
        <p:spPr/>
        <p:txBody>
          <a:bodyPr/>
          <a:lstStyle>
            <a:lvl1pPr>
              <a:defRPr/>
            </a:lvl1pPr>
          </a:lstStyle>
          <a:p>
            <a:pPr>
              <a:defRPr/>
            </a:pPr>
            <a:fld id="{AB492A19-6FC9-4B49-BFEB-3611642B9321}" type="slidenum">
              <a:rPr lang="zh-CN" altLang="en-US"/>
              <a:pPr>
                <a:defRPr/>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8B1965D-2467-4DDA-8929-49E72C5EF832}" type="datetimeFigureOut">
              <a:rPr lang="zh-CN" altLang="en-US" smtClean="0">
                <a:solidFill>
                  <a:prstClr val="white"/>
                </a:solidFill>
              </a:rPr>
              <a:pPr/>
              <a:t>2017-4-24</a:t>
            </a:fld>
            <a:endParaRPr lang="zh-CN" altLang="en-US">
              <a:solidFill>
                <a:prstClr val="white"/>
              </a:solidFill>
            </a:endParaRPr>
          </a:p>
        </p:txBody>
      </p:sp>
      <p:sp>
        <p:nvSpPr>
          <p:cNvPr id="6" name="Footer Placeholder 5"/>
          <p:cNvSpPr>
            <a:spLocks noGrp="1"/>
          </p:cNvSpPr>
          <p:nvPr>
            <p:ph type="ftr" sz="quarter" idx="11"/>
          </p:nvPr>
        </p:nvSpPr>
        <p:spPr/>
        <p:txBody>
          <a:bodyPr/>
          <a:lstStyle/>
          <a:p>
            <a:endParaRPr lang="zh-CN" altLang="en-US">
              <a:solidFill>
                <a:prstClr val="white"/>
              </a:solidFill>
            </a:endParaRPr>
          </a:p>
        </p:txBody>
      </p:sp>
      <p:sp>
        <p:nvSpPr>
          <p:cNvPr id="7" name="Slide Number Placeholder 6"/>
          <p:cNvSpPr>
            <a:spLocks noGrp="1"/>
          </p:cNvSpPr>
          <p:nvPr>
            <p:ph type="sldNum" sz="quarter" idx="12"/>
          </p:nvPr>
        </p:nvSpPr>
        <p:spPr/>
        <p:txBody>
          <a:bodyPr/>
          <a:lstStyle/>
          <a:p>
            <a:fld id="{E597BD79-53F3-4063-98E7-C8C1658EC802}" type="slidenum">
              <a:rPr lang="zh-CN" altLang="en-US" smtClean="0">
                <a:solidFill>
                  <a:prstClr val="white"/>
                </a:solidFill>
              </a:rPr>
              <a:pPr/>
              <a:t>‹#›</a:t>
            </a:fld>
            <a:endParaRPr lang="zh-CN" altLang="en-US">
              <a:solidFill>
                <a:prstClr val="white"/>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8B1965D-2467-4DDA-8929-49E72C5EF832}" type="datetimeFigureOut">
              <a:rPr lang="zh-CN" altLang="en-US" smtClean="0">
                <a:solidFill>
                  <a:prstClr val="white"/>
                </a:solidFill>
              </a:rPr>
              <a:pPr/>
              <a:t>2017-4-24</a:t>
            </a:fld>
            <a:endParaRPr lang="zh-CN" altLang="en-US">
              <a:solidFill>
                <a:prstClr val="white"/>
              </a:solidFill>
            </a:endParaRPr>
          </a:p>
        </p:txBody>
      </p:sp>
      <p:sp>
        <p:nvSpPr>
          <p:cNvPr id="6" name="Footer Placeholder 5"/>
          <p:cNvSpPr>
            <a:spLocks noGrp="1"/>
          </p:cNvSpPr>
          <p:nvPr>
            <p:ph type="ftr" sz="quarter" idx="11"/>
          </p:nvPr>
        </p:nvSpPr>
        <p:spPr/>
        <p:txBody>
          <a:bodyPr/>
          <a:lstStyle/>
          <a:p>
            <a:endParaRPr lang="zh-CN" altLang="en-US">
              <a:solidFill>
                <a:prstClr val="white"/>
              </a:solidFill>
            </a:endParaRPr>
          </a:p>
        </p:txBody>
      </p:sp>
      <p:sp>
        <p:nvSpPr>
          <p:cNvPr id="7" name="Slide Number Placeholder 6"/>
          <p:cNvSpPr>
            <a:spLocks noGrp="1"/>
          </p:cNvSpPr>
          <p:nvPr>
            <p:ph type="sldNum" sz="quarter" idx="12"/>
          </p:nvPr>
        </p:nvSpPr>
        <p:spPr/>
        <p:txBody>
          <a:bodyPr/>
          <a:lstStyle/>
          <a:p>
            <a:fld id="{E597BD79-53F3-4063-98E7-C8C1658EC802}" type="slidenum">
              <a:rPr lang="zh-CN" altLang="en-US" smtClean="0">
                <a:solidFill>
                  <a:prstClr val="white"/>
                </a:solidFill>
              </a:rPr>
              <a:pPr/>
              <a:t>‹#›</a:t>
            </a:fld>
            <a:endParaRPr lang="zh-CN" altLang="en-US">
              <a:solidFill>
                <a:prstClr val="white"/>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68B1965D-2467-4DDA-8929-49E72C5EF832}" type="datetimeFigureOut">
              <a:rPr lang="zh-CN" altLang="en-US" smtClean="0">
                <a:solidFill>
                  <a:prstClr val="white"/>
                </a:solidFill>
              </a:rPr>
              <a:pPr/>
              <a:t>2017-4-24</a:t>
            </a:fld>
            <a:endParaRPr lang="zh-CN" altLang="en-US">
              <a:solidFill>
                <a:prstClr val="white"/>
              </a:solidFill>
            </a:endParaRPr>
          </a:p>
        </p:txBody>
      </p:sp>
      <p:sp>
        <p:nvSpPr>
          <p:cNvPr id="5" name="Footer Placeholder 4"/>
          <p:cNvSpPr>
            <a:spLocks noGrp="1"/>
          </p:cNvSpPr>
          <p:nvPr>
            <p:ph type="ftr" sz="quarter" idx="11"/>
          </p:nvPr>
        </p:nvSpPr>
        <p:spPr/>
        <p:txBody>
          <a:bodyPr/>
          <a:lstStyle/>
          <a:p>
            <a:endParaRPr lang="zh-CN" altLang="en-US">
              <a:solidFill>
                <a:prstClr val="white"/>
              </a:solidFill>
            </a:endParaRPr>
          </a:p>
        </p:txBody>
      </p:sp>
      <p:sp>
        <p:nvSpPr>
          <p:cNvPr id="6" name="Slide Number Placeholder 5"/>
          <p:cNvSpPr>
            <a:spLocks noGrp="1"/>
          </p:cNvSpPr>
          <p:nvPr>
            <p:ph type="sldNum" sz="quarter" idx="12"/>
          </p:nvPr>
        </p:nvSpPr>
        <p:spPr/>
        <p:txBody>
          <a:bodyPr/>
          <a:lstStyle/>
          <a:p>
            <a:fld id="{E597BD79-53F3-4063-98E7-C8C1658EC802}" type="slidenum">
              <a:rPr lang="zh-CN" altLang="en-US" smtClean="0">
                <a:solidFill>
                  <a:prstClr val="white"/>
                </a:solidFill>
              </a:rPr>
              <a:pPr/>
              <a:t>‹#›</a:t>
            </a:fld>
            <a:endParaRPr lang="zh-CN" altLang="en-US">
              <a:solidFill>
                <a:prstClr val="white"/>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68B1965D-2467-4DDA-8929-49E72C5EF832}" type="datetimeFigureOut">
              <a:rPr lang="zh-CN" altLang="en-US" smtClean="0">
                <a:solidFill>
                  <a:prstClr val="white"/>
                </a:solidFill>
              </a:rPr>
              <a:pPr/>
              <a:t>2017-4-24</a:t>
            </a:fld>
            <a:endParaRPr lang="zh-CN" altLang="en-US">
              <a:solidFill>
                <a:prstClr val="white"/>
              </a:solidFill>
            </a:endParaRPr>
          </a:p>
        </p:txBody>
      </p:sp>
      <p:sp>
        <p:nvSpPr>
          <p:cNvPr id="5" name="Footer Placeholder 4"/>
          <p:cNvSpPr>
            <a:spLocks noGrp="1"/>
          </p:cNvSpPr>
          <p:nvPr>
            <p:ph type="ftr" sz="quarter" idx="11"/>
          </p:nvPr>
        </p:nvSpPr>
        <p:spPr/>
        <p:txBody>
          <a:bodyPr/>
          <a:lstStyle/>
          <a:p>
            <a:endParaRPr lang="zh-CN" altLang="en-US">
              <a:solidFill>
                <a:prstClr val="white"/>
              </a:solidFill>
            </a:endParaRPr>
          </a:p>
        </p:txBody>
      </p:sp>
      <p:sp>
        <p:nvSpPr>
          <p:cNvPr id="6" name="Slide Number Placeholder 5"/>
          <p:cNvSpPr>
            <a:spLocks noGrp="1"/>
          </p:cNvSpPr>
          <p:nvPr>
            <p:ph type="sldNum" sz="quarter" idx="12"/>
          </p:nvPr>
        </p:nvSpPr>
        <p:spPr/>
        <p:txBody>
          <a:bodyPr/>
          <a:lstStyle/>
          <a:p>
            <a:fld id="{E597BD79-53F3-4063-98E7-C8C1658EC802}" type="slidenum">
              <a:rPr lang="zh-CN" altLang="en-US" smtClean="0">
                <a:solidFill>
                  <a:prstClr val="white"/>
                </a:solidFill>
              </a:rPr>
              <a:pPr/>
              <a:t>‹#›</a:t>
            </a:fld>
            <a:endParaRPr lang="zh-CN" altLang="en-US">
              <a:solidFill>
                <a:prstClr val="white"/>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3462338"/>
            <a:ext cx="7885113" cy="1500187"/>
          </a:xfrm>
        </p:spPr>
        <p:txBody>
          <a:bodyPr anchor="b"/>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4BE3A064-5953-4D81-8AF0-C65A2D806F74}" type="datetimeFigureOut">
              <a:rPr lang="zh-CN" altLang="en-US"/>
              <a:pPr>
                <a:defRPr/>
              </a:pPr>
              <a:t>2017-4-24</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307DBD9F-C072-46A8-8385-080DEA80A452}"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5" name="Date Placeholder 3"/>
          <p:cNvSpPr>
            <a:spLocks noGrp="1"/>
          </p:cNvSpPr>
          <p:nvPr>
            <p:ph type="dt" sz="half" idx="15"/>
          </p:nvPr>
        </p:nvSpPr>
        <p:spPr/>
        <p:txBody>
          <a:bodyPr/>
          <a:lstStyle>
            <a:lvl1pPr>
              <a:defRPr/>
            </a:lvl1pPr>
          </a:lstStyle>
          <a:p>
            <a:pPr>
              <a:defRPr/>
            </a:pPr>
            <a:fld id="{AD356ECF-23E4-410D-AD07-B4F8CE521123}" type="datetimeFigureOut">
              <a:rPr lang="zh-CN" altLang="en-US"/>
              <a:pPr>
                <a:defRPr/>
              </a:pPr>
              <a:t>2017-4-24</a:t>
            </a:fld>
            <a:endParaRPr lang="zh-CN" altLang="en-US"/>
          </a:p>
        </p:txBody>
      </p:sp>
      <p:sp>
        <p:nvSpPr>
          <p:cNvPr id="6" name="Footer Placeholder 4"/>
          <p:cNvSpPr>
            <a:spLocks noGrp="1"/>
          </p:cNvSpPr>
          <p:nvPr>
            <p:ph type="ftr" sz="quarter" idx="16"/>
          </p:nvPr>
        </p:nvSpPr>
        <p:spPr/>
        <p:txBody>
          <a:bodyPr/>
          <a:lstStyle>
            <a:lvl1pPr>
              <a:defRPr/>
            </a:lvl1pPr>
          </a:lstStyle>
          <a:p>
            <a:pPr>
              <a:defRPr/>
            </a:pPr>
            <a:endParaRPr lang="zh-CN" altLang="en-US"/>
          </a:p>
        </p:txBody>
      </p:sp>
      <p:sp>
        <p:nvSpPr>
          <p:cNvPr id="7" name="Slide Number Placeholder 5"/>
          <p:cNvSpPr>
            <a:spLocks noGrp="1"/>
          </p:cNvSpPr>
          <p:nvPr>
            <p:ph type="sldNum" sz="quarter" idx="17"/>
          </p:nvPr>
        </p:nvSpPr>
        <p:spPr/>
        <p:txBody>
          <a:bodyPr/>
          <a:lstStyle>
            <a:lvl1pPr>
              <a:defRPr/>
            </a:lvl1pPr>
          </a:lstStyle>
          <a:p>
            <a:pPr>
              <a:defRPr/>
            </a:pPr>
            <a:fld id="{0C50A4EC-E9A8-49E0-BA4E-41DE2DD91396}"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1600199"/>
            <a:ext cx="3733800" cy="574675"/>
          </a:xfrm>
        </p:spPr>
        <p:txBody>
          <a:bodyPr anchor="b"/>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800600" y="1600199"/>
            <a:ext cx="3733800" cy="574675"/>
          </a:xfrm>
        </p:spPr>
        <p:txBody>
          <a:bodyPr anchor="b"/>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3"/>
          <p:cNvSpPr>
            <a:spLocks noGrp="1"/>
          </p:cNvSpPr>
          <p:nvPr>
            <p:ph type="dt" sz="half" idx="15"/>
          </p:nvPr>
        </p:nvSpPr>
        <p:spPr/>
        <p:txBody>
          <a:bodyPr/>
          <a:lstStyle>
            <a:lvl1pPr>
              <a:defRPr/>
            </a:lvl1pPr>
          </a:lstStyle>
          <a:p>
            <a:pPr>
              <a:defRPr/>
            </a:pPr>
            <a:fld id="{927EF0D7-89D2-4435-A94C-D209A08AF523}" type="datetimeFigureOut">
              <a:rPr lang="zh-CN" altLang="en-US"/>
              <a:pPr>
                <a:defRPr/>
              </a:pPr>
              <a:t>2017-4-24</a:t>
            </a:fld>
            <a:endParaRPr lang="zh-CN" altLang="en-US"/>
          </a:p>
        </p:txBody>
      </p:sp>
      <p:sp>
        <p:nvSpPr>
          <p:cNvPr id="8" name="Footer Placeholder 4"/>
          <p:cNvSpPr>
            <a:spLocks noGrp="1"/>
          </p:cNvSpPr>
          <p:nvPr>
            <p:ph type="ftr" sz="quarter" idx="16"/>
          </p:nvPr>
        </p:nvSpPr>
        <p:spPr/>
        <p:txBody>
          <a:bodyPr/>
          <a:lstStyle>
            <a:lvl1pPr>
              <a:defRPr/>
            </a:lvl1pPr>
          </a:lstStyle>
          <a:p>
            <a:pPr>
              <a:defRPr/>
            </a:pPr>
            <a:endParaRPr lang="zh-CN" altLang="en-US"/>
          </a:p>
        </p:txBody>
      </p:sp>
      <p:sp>
        <p:nvSpPr>
          <p:cNvPr id="9" name="Slide Number Placeholder 5"/>
          <p:cNvSpPr>
            <a:spLocks noGrp="1"/>
          </p:cNvSpPr>
          <p:nvPr>
            <p:ph type="sldNum" sz="quarter" idx="17"/>
          </p:nvPr>
        </p:nvSpPr>
        <p:spPr/>
        <p:txBody>
          <a:bodyPr/>
          <a:lstStyle>
            <a:lvl1pPr>
              <a:defRPr/>
            </a:lvl1pPr>
          </a:lstStyle>
          <a:p>
            <a:pPr>
              <a:defRPr/>
            </a:pPr>
            <a:fld id="{3F321B3E-80A5-496C-8357-A3E0D3A9424E}"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506706AA-C1FB-44D0-ABF2-E52EFBA7440F}" type="datetimeFigureOut">
              <a:rPr lang="zh-CN" altLang="en-US"/>
              <a:pPr>
                <a:defRPr/>
              </a:pPr>
              <a:t>2017-4-24</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E398CD16-0D68-47E4-9765-098A0A0613C1}"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E14DE1D-D6EA-40E9-B923-6EDA9E96359A}" type="datetimeFigureOut">
              <a:rPr lang="zh-CN" altLang="en-US"/>
              <a:pPr>
                <a:defRPr/>
              </a:pPr>
              <a:t>2017-4-24</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A03DAB84-2893-4397-AE16-58DE01AA7922}"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2" name="Title 1"/>
          <p:cNvSpPr>
            <a:spLocks noGrp="1"/>
          </p:cNvSpPr>
          <p:nvPr>
            <p:ph type="title"/>
          </p:nvPr>
        </p:nvSpPr>
        <p:spPr>
          <a:xfrm>
            <a:off x="612648" y="1447800"/>
            <a:ext cx="2971800" cy="1097280"/>
          </a:xfrm>
        </p:spPr>
        <p:txBody>
          <a:bodyPr/>
          <a:lstStyle>
            <a:lvl1pPr algn="l">
              <a:defRPr sz="1800" b="0" i="0" cap="none" baseline="0">
                <a:solidFill>
                  <a:schemeClr val="tx2"/>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12648" y="2547891"/>
            <a:ext cx="2971800" cy="3167109"/>
          </a:xfrm>
        </p:spPr>
        <p:txBody>
          <a:bodyPr tIns="9144"/>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p:cNvSpPr>
          <p:nvPr>
            <p:ph type="dt" sz="half" idx="14"/>
          </p:nvPr>
        </p:nvSpPr>
        <p:spPr/>
        <p:txBody>
          <a:bodyPr/>
          <a:lstStyle>
            <a:lvl1pPr>
              <a:defRPr/>
            </a:lvl1pPr>
          </a:lstStyle>
          <a:p>
            <a:pPr>
              <a:defRPr/>
            </a:pPr>
            <a:fld id="{C868BAEC-D862-4C6A-A7B4-22FFC8BBD17A}" type="datetimeFigureOut">
              <a:rPr lang="zh-CN" altLang="en-US"/>
              <a:pPr>
                <a:defRPr/>
              </a:pPr>
              <a:t>2017-4-24</a:t>
            </a:fld>
            <a:endParaRPr lang="zh-CN" altLang="en-US"/>
          </a:p>
        </p:txBody>
      </p:sp>
      <p:sp>
        <p:nvSpPr>
          <p:cNvPr id="6" name="Footer Placeholder 4"/>
          <p:cNvSpPr>
            <a:spLocks noGrp="1"/>
          </p:cNvSpPr>
          <p:nvPr>
            <p:ph type="ftr" sz="quarter" idx="15"/>
          </p:nvPr>
        </p:nvSpPr>
        <p:spPr/>
        <p:txBody>
          <a:bodyPr/>
          <a:lstStyle>
            <a:lvl1pPr>
              <a:defRPr/>
            </a:lvl1pPr>
          </a:lstStyle>
          <a:p>
            <a:pPr>
              <a:defRPr/>
            </a:pPr>
            <a:endParaRPr lang="zh-CN" altLang="en-US"/>
          </a:p>
        </p:txBody>
      </p:sp>
      <p:sp>
        <p:nvSpPr>
          <p:cNvPr id="7" name="Slide Number Placeholder 5"/>
          <p:cNvSpPr>
            <a:spLocks noGrp="1"/>
          </p:cNvSpPr>
          <p:nvPr>
            <p:ph type="sldNum" sz="quarter" idx="16"/>
          </p:nvPr>
        </p:nvSpPr>
        <p:spPr/>
        <p:txBody>
          <a:bodyPr/>
          <a:lstStyle>
            <a:lvl1pPr>
              <a:defRPr/>
            </a:lvl1pPr>
          </a:lstStyle>
          <a:p>
            <a:pPr>
              <a:defRPr/>
            </a:pPr>
            <a:fld id="{B5B2C263-7702-4A8F-A547-D2F25E6DC646}"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pic>
        <p:nvPicPr>
          <p:cNvPr id="5" name="Picture 10" descr="horizon.pn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609600" y="1447800"/>
            <a:ext cx="2971800" cy="1097280"/>
          </a:xfrm>
        </p:spPr>
        <p:txBody>
          <a:bodyPr/>
          <a:lstStyle>
            <a:lvl1pPr algn="l">
              <a:defRPr sz="1800" b="0" i="0" cap="none" baseline="0">
                <a:solidFill>
                  <a:schemeClr val="tx2"/>
                </a:solidFill>
              </a:defRPr>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609600" y="2547890"/>
            <a:ext cx="2971800" cy="2405109"/>
          </a:xfrm>
        </p:spPr>
        <p:txBody>
          <a:bodyPr tIns="9144"/>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Date Placeholder 4"/>
          <p:cNvSpPr>
            <a:spLocks noGrp="1"/>
          </p:cNvSpPr>
          <p:nvPr>
            <p:ph type="dt" sz="half" idx="10"/>
          </p:nvPr>
        </p:nvSpPr>
        <p:spPr/>
        <p:txBody>
          <a:bodyPr/>
          <a:lstStyle>
            <a:lvl1pPr>
              <a:defRPr/>
            </a:lvl1pPr>
          </a:lstStyle>
          <a:p>
            <a:pPr>
              <a:defRPr/>
            </a:pPr>
            <a:fld id="{493FD989-B549-46E4-A1FA-8444F311A9D1}" type="datetimeFigureOut">
              <a:rPr lang="zh-CN" altLang="en-US"/>
              <a:pPr>
                <a:defRPr/>
              </a:pPr>
              <a:t>2017-4-24</a:t>
            </a:fld>
            <a:endParaRPr lang="zh-CN" altLang="en-US"/>
          </a:p>
        </p:txBody>
      </p:sp>
      <p:sp>
        <p:nvSpPr>
          <p:cNvPr id="7" name="Footer Placeholder 5"/>
          <p:cNvSpPr>
            <a:spLocks noGrp="1"/>
          </p:cNvSpPr>
          <p:nvPr>
            <p:ph type="ftr" sz="quarter" idx="11"/>
          </p:nvPr>
        </p:nvSpPr>
        <p:spPr/>
        <p:txBody>
          <a:bodyPr/>
          <a:lstStyle>
            <a:lvl1pPr>
              <a:defRPr/>
            </a:lvl1pPr>
          </a:lstStyle>
          <a:p>
            <a:pPr>
              <a:defRPr/>
            </a:pPr>
            <a:endParaRPr lang="zh-CN" altLang="en-US"/>
          </a:p>
        </p:txBody>
      </p:sp>
      <p:sp>
        <p:nvSpPr>
          <p:cNvPr id="8" name="Slide Number Placeholder 6"/>
          <p:cNvSpPr>
            <a:spLocks noGrp="1"/>
          </p:cNvSpPr>
          <p:nvPr>
            <p:ph type="sldNum" sz="quarter" idx="12"/>
          </p:nvPr>
        </p:nvSpPr>
        <p:spPr/>
        <p:txBody>
          <a:bodyPr/>
          <a:lstStyle>
            <a:lvl1pPr>
              <a:defRPr/>
            </a:lvl1pPr>
          </a:lstStyle>
          <a:p>
            <a:pPr>
              <a:defRPr/>
            </a:pPr>
            <a:fld id="{D589D179-E099-4E40-A37E-A020B5514F06}"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6" descr="horizon.png"/>
          <p:cNvPicPr>
            <a:picLocks noChangeAspect="1"/>
          </p:cNvPicPr>
          <p:nvPr/>
        </p:nvPicPr>
        <p:blipFill>
          <a:blip r:embed="rId14" cstate="print"/>
          <a:srcRect/>
          <a:stretch>
            <a:fillRect/>
          </a:stretch>
        </p:blipFill>
        <p:spPr bwMode="auto">
          <a:xfrm>
            <a:off x="0" y="0"/>
            <a:ext cx="9144000" cy="6858000"/>
          </a:xfrm>
          <a:prstGeom prst="rect">
            <a:avLst/>
          </a:prstGeom>
          <a:noFill/>
          <a:ln w="9525">
            <a:noFill/>
            <a:miter lim="800000"/>
            <a:headEnd/>
            <a:tailEnd/>
          </a:ln>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fontAlgn="auto">
              <a:spcBef>
                <a:spcPts val="0"/>
              </a:spcBef>
              <a:spcAft>
                <a:spcPts val="0"/>
              </a:spcAft>
              <a:defRPr sz="1000" strike="noStrike" spc="60" baseline="0" smtClean="0">
                <a:solidFill>
                  <a:schemeClr val="tx1"/>
                </a:solidFill>
                <a:latin typeface="+mn-lt"/>
                <a:ea typeface="+mn-ea"/>
              </a:defRPr>
            </a:lvl1pPr>
          </a:lstStyle>
          <a:p>
            <a:pPr>
              <a:defRPr/>
            </a:pPr>
            <a:fld id="{824026BC-96FB-419C-900B-6B3FED134962}" type="datetimeFigureOut">
              <a:rPr lang="zh-CN" altLang="en-US"/>
              <a:pPr>
                <a:defRPr/>
              </a:pPr>
              <a:t>2017-4-24</a:t>
            </a:fld>
            <a:endParaRPr lang="zh-CN" alt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fontAlgn="auto">
              <a:spcBef>
                <a:spcPts val="0"/>
              </a:spcBef>
              <a:spcAft>
                <a:spcPts val="0"/>
              </a:spcAft>
              <a:defRPr sz="1000" cap="all" spc="60" baseline="0">
                <a:solidFill>
                  <a:schemeClr val="tx1"/>
                </a:solidFill>
                <a:latin typeface="+mn-lt"/>
                <a:ea typeface="+mn-ea"/>
              </a:defRPr>
            </a:lvl1pPr>
          </a:lstStyle>
          <a:p>
            <a:pPr>
              <a:defRPr/>
            </a:pPr>
            <a:endParaRPr lang="zh-CN" alt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fontAlgn="auto">
              <a:spcBef>
                <a:spcPts val="0"/>
              </a:spcBef>
              <a:spcAft>
                <a:spcPts val="0"/>
              </a:spcAft>
              <a:defRPr sz="1100" baseline="0" smtClean="0">
                <a:solidFill>
                  <a:schemeClr val="tx1"/>
                </a:solidFill>
                <a:latin typeface="+mn-lt"/>
                <a:ea typeface="+mn-ea"/>
              </a:defRPr>
            </a:lvl1pPr>
          </a:lstStyle>
          <a:p>
            <a:pPr>
              <a:defRPr/>
            </a:pPr>
            <a:fld id="{3B0DBDFF-DA38-42B6-AA38-18EC75B6DC07}" type="slidenum">
              <a:rPr lang="zh-CN" altLang="en-US"/>
              <a:pPr>
                <a:defRPr/>
              </a:pPr>
              <a:t>‹#›</a:t>
            </a:fld>
            <a:endParaRPr lang="zh-CN" altLang="en-US"/>
          </a:p>
        </p:txBody>
      </p:sp>
    </p:spTree>
  </p:cSld>
  <p:clrMap bg1="dk1" tx1="lt1" bg2="dk2" tx2="lt2" accent1="accent1" accent2="accent2" accent3="accent3" accent4="accent4" accent5="accent5" accent6="accent6" hlink="hlink" folHlink="folHlink"/>
  <p:sldLayoutIdLst>
    <p:sldLayoutId id="2147483939" r:id="rId1"/>
    <p:sldLayoutId id="2147483875" r:id="rId2"/>
    <p:sldLayoutId id="2147483940" r:id="rId3"/>
    <p:sldLayoutId id="2147483876" r:id="rId4"/>
    <p:sldLayoutId id="2147483877" r:id="rId5"/>
    <p:sldLayoutId id="2147483878" r:id="rId6"/>
    <p:sldLayoutId id="2147483879" r:id="rId7"/>
    <p:sldLayoutId id="2147483880" r:id="rId8"/>
    <p:sldLayoutId id="2147483941" r:id="rId9"/>
    <p:sldLayoutId id="2147483881" r:id="rId10"/>
    <p:sldLayoutId id="2147483882" r:id="rId11"/>
    <p:sldLayoutId id="2147483954" r:id="rId12"/>
  </p:sldLayoutIdLst>
  <p:txStyles>
    <p:titleStyle>
      <a:lvl1pPr algn="l" rtl="0" fontAlgn="base">
        <a:spcBef>
          <a:spcPct val="0"/>
        </a:spcBef>
        <a:spcAft>
          <a:spcPct val="0"/>
        </a:spcAft>
        <a:defRPr sz="3000" kern="1200" cap="all" spc="50">
          <a:solidFill>
            <a:schemeClr val="tx1"/>
          </a:solidFill>
          <a:latin typeface="+mj-lt"/>
          <a:ea typeface="+mj-ea"/>
          <a:cs typeface="+mj-cs"/>
        </a:defRPr>
      </a:lvl1pPr>
      <a:lvl2pPr algn="l" rtl="0" fontAlgn="base">
        <a:spcBef>
          <a:spcPct val="0"/>
        </a:spcBef>
        <a:spcAft>
          <a:spcPct val="0"/>
        </a:spcAft>
        <a:defRPr sz="3000">
          <a:solidFill>
            <a:schemeClr val="tx1"/>
          </a:solidFill>
          <a:latin typeface="Century Gothic" pitchFamily="34" charset="0"/>
          <a:ea typeface="幼圆" pitchFamily="49" charset="-122"/>
        </a:defRPr>
      </a:lvl2pPr>
      <a:lvl3pPr algn="l" rtl="0" fontAlgn="base">
        <a:spcBef>
          <a:spcPct val="0"/>
        </a:spcBef>
        <a:spcAft>
          <a:spcPct val="0"/>
        </a:spcAft>
        <a:defRPr sz="3000">
          <a:solidFill>
            <a:schemeClr val="tx1"/>
          </a:solidFill>
          <a:latin typeface="Century Gothic" pitchFamily="34" charset="0"/>
          <a:ea typeface="幼圆" pitchFamily="49" charset="-122"/>
        </a:defRPr>
      </a:lvl3pPr>
      <a:lvl4pPr algn="l" rtl="0" fontAlgn="base">
        <a:spcBef>
          <a:spcPct val="0"/>
        </a:spcBef>
        <a:spcAft>
          <a:spcPct val="0"/>
        </a:spcAft>
        <a:defRPr sz="3000">
          <a:solidFill>
            <a:schemeClr val="tx1"/>
          </a:solidFill>
          <a:latin typeface="Century Gothic" pitchFamily="34" charset="0"/>
          <a:ea typeface="幼圆" pitchFamily="49" charset="-122"/>
        </a:defRPr>
      </a:lvl4pPr>
      <a:lvl5pPr algn="l" rtl="0" fontAlgn="base">
        <a:spcBef>
          <a:spcPct val="0"/>
        </a:spcBef>
        <a:spcAft>
          <a:spcPct val="0"/>
        </a:spcAft>
        <a:defRPr sz="3000">
          <a:solidFill>
            <a:schemeClr val="tx1"/>
          </a:solidFill>
          <a:latin typeface="Century Gothic" pitchFamily="34" charset="0"/>
          <a:ea typeface="幼圆" pitchFamily="49"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rtl="0" fontAlgn="base">
        <a:spcBef>
          <a:spcPct val="20000"/>
        </a:spcBef>
        <a:spcAft>
          <a:spcPts val="600"/>
        </a:spcAft>
        <a:buClr>
          <a:schemeClr val="tx2"/>
        </a:buClr>
        <a:buFont typeface="Arial" charset="0"/>
        <a:buChar char="•"/>
        <a:defRPr sz="1700" kern="1200" spc="30">
          <a:solidFill>
            <a:schemeClr val="tx1"/>
          </a:solidFill>
          <a:latin typeface="+mn-lt"/>
          <a:ea typeface="+mn-ea"/>
          <a:cs typeface="+mn-cs"/>
        </a:defRPr>
      </a:lvl1pPr>
      <a:lvl2pPr marL="742950" indent="-285750" algn="l" rtl="0" fontAlgn="base">
        <a:spcBef>
          <a:spcPct val="20000"/>
        </a:spcBef>
        <a:spcAft>
          <a:spcPts val="600"/>
        </a:spcAft>
        <a:buClr>
          <a:schemeClr val="tx2"/>
        </a:buClr>
        <a:buFont typeface="Arial" charset="0"/>
        <a:buChar char="•"/>
        <a:defRPr sz="1700" kern="1200" spc="30">
          <a:solidFill>
            <a:schemeClr val="tx1"/>
          </a:solidFill>
          <a:latin typeface="+mn-lt"/>
          <a:ea typeface="+mn-ea"/>
          <a:cs typeface="+mn-cs"/>
        </a:defRPr>
      </a:lvl2pPr>
      <a:lvl3pPr marL="1143000" indent="-228600" algn="l" rtl="0" fontAlgn="base">
        <a:spcBef>
          <a:spcPct val="20000"/>
        </a:spcBef>
        <a:spcAft>
          <a:spcPts val="600"/>
        </a:spcAft>
        <a:buClr>
          <a:schemeClr val="tx2"/>
        </a:buClr>
        <a:buFont typeface="Arial" charset="0"/>
        <a:buChar char="•"/>
        <a:defRPr sz="1700" kern="1200" spc="30">
          <a:solidFill>
            <a:schemeClr val="tx1"/>
          </a:solidFill>
          <a:latin typeface="+mn-lt"/>
          <a:ea typeface="+mn-ea"/>
          <a:cs typeface="+mn-cs"/>
        </a:defRPr>
      </a:lvl3pPr>
      <a:lvl4pPr marL="1600200" indent="-228600" algn="l" rtl="0" fontAlgn="base">
        <a:spcBef>
          <a:spcPct val="20000"/>
        </a:spcBef>
        <a:spcAft>
          <a:spcPts val="600"/>
        </a:spcAft>
        <a:buClr>
          <a:schemeClr val="tx2"/>
        </a:buClr>
        <a:buFont typeface="Arial" charset="0"/>
        <a:buChar char="•"/>
        <a:defRPr sz="1700" kern="1200" spc="30">
          <a:solidFill>
            <a:schemeClr val="tx1"/>
          </a:solidFill>
          <a:latin typeface="+mn-lt"/>
          <a:ea typeface="+mn-ea"/>
          <a:cs typeface="+mn-cs"/>
        </a:defRPr>
      </a:lvl4pPr>
      <a:lvl5pPr marL="2057400" indent="-228600" algn="l" rtl="0" fontAlgn="base">
        <a:spcBef>
          <a:spcPct val="20000"/>
        </a:spcBef>
        <a:spcAft>
          <a:spcPts val="600"/>
        </a:spcAft>
        <a:buClr>
          <a:schemeClr val="tx2"/>
        </a:buClr>
        <a:buFont typeface="Arial" charset="0"/>
        <a:buChar char="•"/>
        <a:defRPr sz="1700" kern="1200" spc="3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pPr fontAlgn="auto">
              <a:spcBef>
                <a:spcPts val="0"/>
              </a:spcBef>
              <a:spcAft>
                <a:spcPts val="0"/>
              </a:spcAft>
            </a:pPr>
            <a:fld id="{68B1965D-2467-4DDA-8929-49E72C5EF832}" type="datetimeFigureOut">
              <a:rPr lang="zh-CN" altLang="en-US" smtClean="0">
                <a:solidFill>
                  <a:prstClr val="white"/>
                </a:solidFill>
                <a:latin typeface="Century Gothic"/>
                <a:ea typeface="幼圆"/>
              </a:rPr>
              <a:pPr fontAlgn="auto">
                <a:spcBef>
                  <a:spcPts val="0"/>
                </a:spcBef>
                <a:spcAft>
                  <a:spcPts val="0"/>
                </a:spcAft>
              </a:pPr>
              <a:t>2017-4-24</a:t>
            </a:fld>
            <a:endParaRPr lang="zh-CN" altLang="en-US">
              <a:solidFill>
                <a:prstClr val="white"/>
              </a:solidFill>
              <a:latin typeface="Century Gothic"/>
              <a:ea typeface="幼圆"/>
            </a:endParaRPr>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pPr fontAlgn="auto">
              <a:spcBef>
                <a:spcPts val="0"/>
              </a:spcBef>
              <a:spcAft>
                <a:spcPts val="0"/>
              </a:spcAft>
            </a:pPr>
            <a:endParaRPr lang="zh-CN" altLang="en-US">
              <a:solidFill>
                <a:prstClr val="white"/>
              </a:solidFill>
              <a:latin typeface="Century Gothic"/>
              <a:ea typeface="幼圆"/>
            </a:endParaRPr>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pPr fontAlgn="auto">
              <a:spcBef>
                <a:spcPts val="0"/>
              </a:spcBef>
              <a:spcAft>
                <a:spcPts val="0"/>
              </a:spcAft>
            </a:pPr>
            <a:fld id="{E597BD79-53F3-4063-98E7-C8C1658EC802}" type="slidenum">
              <a:rPr lang="zh-CN" altLang="en-US" smtClean="0">
                <a:solidFill>
                  <a:prstClr val="white"/>
                </a:solidFill>
                <a:latin typeface="Century Gothic"/>
                <a:ea typeface="幼圆"/>
              </a:rPr>
              <a:pPr fontAlgn="auto">
                <a:spcBef>
                  <a:spcPts val="0"/>
                </a:spcBef>
                <a:spcAft>
                  <a:spcPts val="0"/>
                </a:spcAft>
              </a:pPr>
              <a:t>‹#›</a:t>
            </a:fld>
            <a:endParaRPr lang="zh-CN" altLang="en-US">
              <a:solidFill>
                <a:prstClr val="white"/>
              </a:solidFill>
              <a:latin typeface="Century Gothic"/>
              <a:ea typeface="幼圆"/>
            </a:endParaRPr>
          </a:p>
        </p:txBody>
      </p:sp>
    </p:spTree>
  </p:cSld>
  <p:clrMap bg1="dk1" tx1="lt1" bg2="dk2" tx2="lt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3" Type="http://schemas.openxmlformats.org/officeDocument/2006/relationships/hyperlink" Target="%E9%87%8D%E7%A3%85%20|%20%E7%89%B9%E6%9C%97%E6%99%AE%E7%9A%84%E7%9C%9F%E9%9D%A2%E7%9B%AE%20-%E6%96%B0%E9%97%BB%E9%A2%91%E9%81%93-%E5%92%8C%E8%AE%AF%E7%BD%91.pdf" TargetMode="External"/><Relationship Id="rId2" Type="http://schemas.openxmlformats.org/officeDocument/2006/relationships/hyperlink" Target="file:///D:\2017\&#37325;&#30917;%20&#61479;%20&#29305;&#26391;&#26222;&#30340;&#30495;&#38754;&#30446;%20-&#26032;&#38395;&#39057;&#36947;-&#21644;&#35759;&#32593;.pdf" TargetMode="External"/><Relationship Id="rId1" Type="http://schemas.openxmlformats.org/officeDocument/2006/relationships/slideLayout" Target="../slideLayouts/slideLayout14.xml"/></Relationships>
</file>

<file path=ppt/slides/_rels/slide1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9.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33406;&#20029;&#26031;&#23707;.flv" TargetMode="External"/><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hyperlink" Target="file:///D:\%25E6%2595%2599%25E5%25AD%25A6\e46188eef0c4b37894296d652c464a865306202.flv"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14414" y="1928802"/>
            <a:ext cx="7063740" cy="1080992"/>
          </a:xfrm>
        </p:spPr>
        <p:txBody>
          <a:bodyPr/>
          <a:lstStyle/>
          <a:p>
            <a:r>
              <a:rPr kumimoji="1" lang="zh-CN" altLang="en-US" sz="6000" b="1" dirty="0" smtClean="0"/>
              <a:t>第三章 社会历史观</a:t>
            </a:r>
            <a:endParaRPr kumimoji="1" lang="zh-CN" altLang="en-US" sz="6000" b="1" dirty="0"/>
          </a:p>
        </p:txBody>
      </p:sp>
    </p:spTree>
    <p:extLst>
      <p:ext uri="{BB962C8B-B14F-4D97-AF65-F5344CB8AC3E}">
        <p14:creationId xmlns="" xmlns:p14="http://schemas.microsoft.com/office/powerpoint/2010/main" val="15970468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946404" y="1885950"/>
            <a:ext cx="7063740" cy="584200"/>
          </a:xfrm>
        </p:spPr>
        <p:txBody>
          <a:bodyPr>
            <a:noAutofit/>
          </a:bodyPr>
          <a:lstStyle/>
          <a:p>
            <a:r>
              <a:rPr kumimoji="1" lang="zh-CN" altLang="en-US" sz="2400" b="1" dirty="0"/>
              <a:t>一种观点认为：特朗普上台是人们对精英政治厌倦了。</a:t>
            </a:r>
          </a:p>
        </p:txBody>
      </p:sp>
      <p:sp>
        <p:nvSpPr>
          <p:cNvPr id="4" name="文本框 3"/>
          <p:cNvSpPr txBox="1"/>
          <p:nvPr/>
        </p:nvSpPr>
        <p:spPr>
          <a:xfrm>
            <a:off x="1384300" y="3054351"/>
            <a:ext cx="7289800" cy="461665"/>
          </a:xfrm>
          <a:prstGeom prst="rect">
            <a:avLst/>
          </a:prstGeom>
          <a:noFill/>
        </p:spPr>
        <p:txBody>
          <a:bodyPr wrap="square" rtlCol="0">
            <a:spAutoFit/>
          </a:bodyPr>
          <a:lstStyle/>
          <a:p>
            <a:r>
              <a:rPr kumimoji="1" lang="zh-CN" altLang="en-US" sz="2400" b="1" dirty="0"/>
              <a:t>但关键是人们为什么人们会厌倦精英政治呢？</a:t>
            </a:r>
          </a:p>
        </p:txBody>
      </p:sp>
    </p:spTree>
    <p:extLst>
      <p:ext uri="{BB962C8B-B14F-4D97-AF65-F5344CB8AC3E}">
        <p14:creationId xmlns="" xmlns:p14="http://schemas.microsoft.com/office/powerpoint/2010/main" val="1304712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0" end="0"/>
                                            </p:txEl>
                                          </p:spTgt>
                                        </p:tgtEl>
                                        <p:attrNameLst>
                                          <p:attrName>style.color</p:attrName>
                                        </p:attrNameLst>
                                      </p:cBhvr>
                                      <p:to>
                                        <p:clrVal>
                                          <a:schemeClr val="accent2"/>
                                        </p:clrVal>
                                      </p:to>
                                    </p:set>
                                    <p:set>
                                      <p:cBhvr>
                                        <p:cTn id="7" dur="500" fill="hold"/>
                                        <p:tgtEl>
                                          <p:spTgt spid="3">
                                            <p:txEl>
                                              <p:pRg st="0" end="0"/>
                                            </p:txEl>
                                          </p:spTgt>
                                        </p:tgtEl>
                                        <p:attrNameLst>
                                          <p:attrName>fillcolor</p:attrName>
                                        </p:attrNameLst>
                                      </p:cBhvr>
                                      <p:to>
                                        <p:clrVal>
                                          <a:schemeClr val="accent2"/>
                                        </p:clrVal>
                                      </p:to>
                                    </p:set>
                                    <p:set>
                                      <p:cBhvr>
                                        <p:cTn id="8" dur="500" fill="hold"/>
                                        <p:tgtEl>
                                          <p:spTgt spid="3">
                                            <p:txEl>
                                              <p:pRg st="0" end="0"/>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4" presetClass="emph" presetSubtype="0" fill="hold" nodeType="clickEffect">
                                  <p:stCondLst>
                                    <p:cond delay="0"/>
                                  </p:stCondLst>
                                  <p:childTnLst>
                                    <p:animClr clrSpc="hsl" dir="cw">
                                      <p:cBhvr override="childStyle">
                                        <p:cTn id="16" dur="500" fill="hold"/>
                                        <p:tgtEl>
                                          <p:spTgt spid="4">
                                            <p:txEl>
                                              <p:pRg st="0" end="0"/>
                                            </p:txEl>
                                          </p:spTgt>
                                        </p:tgtEl>
                                        <p:attrNameLst>
                                          <p:attrName>style.color</p:attrName>
                                        </p:attrNameLst>
                                      </p:cBhvr>
                                      <p:by>
                                        <p:hsl h="0" s="-12549" l="-25098"/>
                                      </p:by>
                                    </p:animClr>
                                    <p:animClr clrSpc="hsl" dir="cw">
                                      <p:cBhvr>
                                        <p:cTn id="17" dur="500" fill="hold"/>
                                        <p:tgtEl>
                                          <p:spTgt spid="4">
                                            <p:txEl>
                                              <p:pRg st="0" end="0"/>
                                            </p:txEl>
                                          </p:spTgt>
                                        </p:tgtEl>
                                        <p:attrNameLst>
                                          <p:attrName>fillcolor</p:attrName>
                                        </p:attrNameLst>
                                      </p:cBhvr>
                                      <p:by>
                                        <p:hsl h="0" s="-12549" l="-25098"/>
                                      </p:by>
                                    </p:animClr>
                                    <p:animClr clrSpc="hsl" dir="cw">
                                      <p:cBhvr>
                                        <p:cTn id="18" dur="500" fill="hold"/>
                                        <p:tgtEl>
                                          <p:spTgt spid="4">
                                            <p:txEl>
                                              <p:pRg st="0" end="0"/>
                                            </p:txEl>
                                          </p:spTgt>
                                        </p:tgtEl>
                                        <p:attrNameLst>
                                          <p:attrName>stroke.color</p:attrName>
                                        </p:attrNameLst>
                                      </p:cBhvr>
                                      <p:by>
                                        <p:hsl h="0" s="-12549" l="-25098"/>
                                      </p:by>
                                    </p:animClr>
                                    <p:set>
                                      <p:cBhvr>
                                        <p:cTn id="19" dur="500" fill="hold"/>
                                        <p:tgtEl>
                                          <p:spTgt spid="4">
                                            <p:txEl>
                                              <p:pRg st="0" end="0"/>
                                            </p:txEl>
                                          </p:spTgt>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24" presetClass="emph" presetSubtype="0" fill="hold" nodeType="clickEffect">
                                  <p:stCondLst>
                                    <p:cond delay="0"/>
                                  </p:stCondLst>
                                  <p:childTnLst>
                                    <p:animClr clrSpc="hsl" dir="cw">
                                      <p:cBhvr override="childStyle">
                                        <p:cTn id="23" dur="500" fill="hold"/>
                                        <p:tgtEl>
                                          <p:spTgt spid="4">
                                            <p:txEl>
                                              <p:pRg st="0" end="0"/>
                                            </p:txEl>
                                          </p:spTgt>
                                        </p:tgtEl>
                                        <p:attrNameLst>
                                          <p:attrName>style.color</p:attrName>
                                        </p:attrNameLst>
                                      </p:cBhvr>
                                      <p:by>
                                        <p:hsl h="0" s="-12549" l="-25098"/>
                                      </p:by>
                                    </p:animClr>
                                    <p:animClr clrSpc="hsl" dir="cw">
                                      <p:cBhvr>
                                        <p:cTn id="24" dur="500" fill="hold"/>
                                        <p:tgtEl>
                                          <p:spTgt spid="4">
                                            <p:txEl>
                                              <p:pRg st="0" end="0"/>
                                            </p:txEl>
                                          </p:spTgt>
                                        </p:tgtEl>
                                        <p:attrNameLst>
                                          <p:attrName>fillcolor</p:attrName>
                                        </p:attrNameLst>
                                      </p:cBhvr>
                                      <p:by>
                                        <p:hsl h="0" s="-12549" l="-25098"/>
                                      </p:by>
                                    </p:animClr>
                                    <p:animClr clrSpc="hsl" dir="cw">
                                      <p:cBhvr>
                                        <p:cTn id="25" dur="500" fill="hold"/>
                                        <p:tgtEl>
                                          <p:spTgt spid="4">
                                            <p:txEl>
                                              <p:pRg st="0" end="0"/>
                                            </p:txEl>
                                          </p:spTgt>
                                        </p:tgtEl>
                                        <p:attrNameLst>
                                          <p:attrName>stroke.color</p:attrName>
                                        </p:attrNameLst>
                                      </p:cBhvr>
                                      <p:by>
                                        <p:hsl h="0" s="-12549" l="-25098"/>
                                      </p:by>
                                    </p:animClr>
                                    <p:set>
                                      <p:cBhvr>
                                        <p:cTn id="26" dur="500" fill="hold"/>
                                        <p:tgtEl>
                                          <p:spTgt spid="4">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830997"/>
          </a:xfrm>
          <a:prstGeom prst="rect">
            <a:avLst/>
          </a:prstGeom>
          <a:noFill/>
        </p:spPr>
        <p:txBody>
          <a:bodyPr wrap="square" rtlCol="0">
            <a:spAutoFit/>
          </a:bodyPr>
          <a:lstStyle/>
          <a:p>
            <a:pPr algn="ctr">
              <a:lnSpc>
                <a:spcPct val="160000"/>
              </a:lnSpc>
            </a:pPr>
            <a:r>
              <a:rPr lang="en-US" altLang="zh-CN" sz="3000" b="1" dirty="0" smtClean="0"/>
              <a:t>2016</a:t>
            </a:r>
            <a:r>
              <a:rPr lang="zh-CN" altLang="en-US" sz="3000" b="1" dirty="0" smtClean="0"/>
              <a:t>年，美国总统大选</a:t>
            </a:r>
            <a:r>
              <a:rPr lang="en-US" altLang="zh-CN" sz="3000" b="1" dirty="0" smtClean="0"/>
              <a:t>——</a:t>
            </a:r>
            <a:r>
              <a:rPr lang="zh-CN" altLang="en-US" sz="3000" b="1" dirty="0" smtClean="0">
                <a:solidFill>
                  <a:schemeClr val="tx2">
                    <a:lumMod val="50000"/>
                  </a:schemeClr>
                </a:solidFill>
              </a:rPr>
              <a:t>“普特朗现象”</a:t>
            </a:r>
            <a:endParaRPr lang="en-US" altLang="zh-CN" sz="3000" b="1" dirty="0" smtClean="0">
              <a:solidFill>
                <a:schemeClr val="tx2">
                  <a:lumMod val="50000"/>
                </a:schemeClr>
              </a:solidFill>
            </a:endParaRPr>
          </a:p>
        </p:txBody>
      </p:sp>
      <p:sp>
        <p:nvSpPr>
          <p:cNvPr id="6" name="TextBox 5"/>
          <p:cNvSpPr txBox="1"/>
          <p:nvPr/>
        </p:nvSpPr>
        <p:spPr>
          <a:xfrm>
            <a:off x="0" y="1700808"/>
            <a:ext cx="8676456" cy="2731517"/>
          </a:xfrm>
          <a:prstGeom prst="rect">
            <a:avLst/>
          </a:prstGeom>
          <a:noFill/>
        </p:spPr>
        <p:txBody>
          <a:bodyPr wrap="square" rtlCol="0">
            <a:spAutoFit/>
          </a:bodyPr>
          <a:lstStyle/>
          <a:p>
            <a:pPr algn="ctr">
              <a:lnSpc>
                <a:spcPct val="150000"/>
              </a:lnSpc>
            </a:pPr>
            <a:r>
              <a:rPr lang="zh-CN" altLang="en-US" sz="3500" b="1" dirty="0" smtClean="0">
                <a:solidFill>
                  <a:schemeClr val="tx2">
                    <a:lumMod val="50000"/>
                  </a:schemeClr>
                </a:solidFill>
                <a:latin typeface="+mn-ea"/>
              </a:rPr>
              <a:t>网 络 打破经费限制</a:t>
            </a:r>
            <a:endParaRPr lang="en-US" altLang="zh-CN" sz="3500" b="1" dirty="0" smtClean="0">
              <a:solidFill>
                <a:schemeClr val="tx2">
                  <a:lumMod val="50000"/>
                </a:schemeClr>
              </a:solidFill>
              <a:latin typeface="+mn-ea"/>
            </a:endParaRPr>
          </a:p>
          <a:p>
            <a:pPr algn="ctr">
              <a:lnSpc>
                <a:spcPct val="150000"/>
              </a:lnSpc>
            </a:pPr>
            <a:r>
              <a:rPr lang="zh-CN" altLang="en-US" sz="3000" b="1" dirty="0" smtClean="0">
                <a:latin typeface="+mn-ea"/>
              </a:rPr>
              <a:t>  </a:t>
            </a:r>
            <a:r>
              <a:rPr lang="zh-CN" altLang="en-US" sz="2800" dirty="0" smtClean="0"/>
              <a:t>希拉里总筹 </a:t>
            </a:r>
            <a:r>
              <a:rPr lang="en-US" altLang="zh-CN" sz="2800" dirty="0"/>
              <a:t>687,261,894 </a:t>
            </a:r>
            <a:r>
              <a:rPr lang="zh-CN" altLang="en-US" sz="2800" dirty="0"/>
              <a:t>美元</a:t>
            </a:r>
            <a:r>
              <a:rPr lang="en-US" altLang="zh-CN" sz="2800" dirty="0"/>
              <a:t>,</a:t>
            </a:r>
            <a:r>
              <a:rPr lang="zh-CN" altLang="en-US" sz="2800" dirty="0" smtClean="0"/>
              <a:t>支出</a:t>
            </a:r>
            <a:r>
              <a:rPr lang="en-US" altLang="zh-CN" sz="2800" dirty="0" smtClean="0"/>
              <a:t>609,113,236 </a:t>
            </a:r>
            <a:r>
              <a:rPr lang="zh-CN" altLang="en-US" sz="2800" dirty="0"/>
              <a:t>美元</a:t>
            </a:r>
            <a:r>
              <a:rPr lang="en-US" altLang="zh-CN" sz="2800" dirty="0" smtClean="0"/>
              <a:t>,</a:t>
            </a:r>
          </a:p>
          <a:p>
            <a:r>
              <a:rPr lang="zh-CN" altLang="en-US" sz="2800" dirty="0" smtClean="0"/>
              <a:t>   特朗</a:t>
            </a:r>
            <a:r>
              <a:rPr lang="zh-CN" altLang="en-US" sz="2800" dirty="0"/>
              <a:t>普募款 </a:t>
            </a:r>
            <a:r>
              <a:rPr lang="en-US" altLang="zh-CN" sz="2800" dirty="0"/>
              <a:t>306,930, 980 </a:t>
            </a:r>
            <a:r>
              <a:rPr lang="zh-CN" altLang="en-US" sz="2800" dirty="0"/>
              <a:t>美元</a:t>
            </a:r>
            <a:r>
              <a:rPr lang="en-US" altLang="zh-CN" sz="2800" dirty="0"/>
              <a:t>,</a:t>
            </a:r>
            <a:r>
              <a:rPr lang="zh-CN" altLang="en-US" sz="2800" dirty="0"/>
              <a:t>支出 </a:t>
            </a:r>
            <a:r>
              <a:rPr lang="en-US" altLang="zh-CN" sz="2800" dirty="0"/>
              <a:t>285,570,781 </a:t>
            </a:r>
            <a:r>
              <a:rPr lang="zh-CN" altLang="en-US" sz="2800" dirty="0"/>
              <a:t>美元</a:t>
            </a:r>
            <a:r>
              <a:rPr lang="en-US" altLang="zh-CN" sz="2800" dirty="0"/>
              <a:t>; </a:t>
            </a:r>
            <a:endParaRPr lang="zh-CN" altLang="en-US" sz="2800" dirty="0"/>
          </a:p>
          <a:p>
            <a:endParaRPr lang="zh-CN" altLang="en-US" dirty="0"/>
          </a:p>
        </p:txBody>
      </p:sp>
      <p:sp>
        <p:nvSpPr>
          <p:cNvPr id="9" name="矩形 8"/>
          <p:cNvSpPr/>
          <p:nvPr/>
        </p:nvSpPr>
        <p:spPr>
          <a:xfrm>
            <a:off x="0" y="836711"/>
            <a:ext cx="9144000" cy="830997"/>
          </a:xfrm>
          <a:prstGeom prst="rect">
            <a:avLst/>
          </a:prstGeom>
          <a:solidFill>
            <a:srgbClr val="002060"/>
          </a:solidFill>
        </p:spPr>
        <p:txBody>
          <a:bodyPr wrap="square">
            <a:spAutoFit/>
          </a:bodyPr>
          <a:lstStyle/>
          <a:p>
            <a:pPr lvl="0" algn="ctr">
              <a:lnSpc>
                <a:spcPct val="160000"/>
              </a:lnSpc>
            </a:pPr>
            <a:r>
              <a:rPr lang="zh-CN" altLang="en-US" sz="3000" b="1" dirty="0" smtClean="0">
                <a:solidFill>
                  <a:prstClr val="white"/>
                </a:solidFill>
              </a:rPr>
              <a:t>在</a:t>
            </a:r>
            <a:r>
              <a:rPr lang="zh-CN" altLang="en-US" sz="3000" b="1" dirty="0" smtClean="0">
                <a:solidFill>
                  <a:srgbClr val="FFFF00"/>
                </a:solidFill>
              </a:rPr>
              <a:t>毫无从政经验的背景下</a:t>
            </a:r>
            <a:r>
              <a:rPr lang="zh-CN" altLang="en-US" sz="3000" b="1" dirty="0" smtClean="0">
                <a:solidFill>
                  <a:prstClr val="white"/>
                </a:solidFill>
              </a:rPr>
              <a:t>当选。</a:t>
            </a:r>
            <a:endParaRPr lang="en-US" altLang="zh-CN" sz="3000" b="1" dirty="0" smtClean="0">
              <a:solidFill>
                <a:prstClr val="white"/>
              </a:solidFill>
            </a:endParaRPr>
          </a:p>
        </p:txBody>
      </p:sp>
    </p:spTree>
    <p:extLst>
      <p:ext uri="{BB962C8B-B14F-4D97-AF65-F5344CB8AC3E}">
        <p14:creationId xmlns="" xmlns:p14="http://schemas.microsoft.com/office/powerpoint/2010/main" val="3299985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0" y="0"/>
            <a:ext cx="9144000" cy="3861048"/>
          </a:xfrm>
        </p:spPr>
        <p:txBody>
          <a:bodyPr>
            <a:normAutofit fontScale="92500"/>
          </a:bodyPr>
          <a:lstStyle/>
          <a:p>
            <a:pPr>
              <a:lnSpc>
                <a:spcPct val="150000"/>
              </a:lnSpc>
            </a:pPr>
            <a:r>
              <a:rPr lang="zh-CN" altLang="en-US" sz="3000" b="1" dirty="0" smtClean="0">
                <a:latin typeface="楷体" pitchFamily="49" charset="-122"/>
                <a:ea typeface="楷体" pitchFamily="49" charset="-122"/>
                <a:cs typeface="Times New Roman" pitchFamily="18" charset="0"/>
              </a:rPr>
              <a:t>据社交媒体管理公司</a:t>
            </a:r>
            <a:r>
              <a:rPr lang="en-US" altLang="zh-CN" sz="3000" b="1" dirty="0" err="1" smtClean="0">
                <a:latin typeface="楷体" pitchFamily="49" charset="-122"/>
                <a:ea typeface="楷体" pitchFamily="49" charset="-122"/>
                <a:cs typeface="Times New Roman" pitchFamily="18" charset="0"/>
              </a:rPr>
              <a:t>SocialFlow</a:t>
            </a:r>
            <a:r>
              <a:rPr lang="zh-CN" altLang="en-US" sz="3000" b="1" dirty="0" smtClean="0">
                <a:latin typeface="楷体" pitchFamily="49" charset="-122"/>
                <a:ea typeface="楷体" pitchFamily="49" charset="-122"/>
                <a:cs typeface="Times New Roman" pitchFamily="18" charset="0"/>
              </a:rPr>
              <a:t>统计，</a:t>
            </a:r>
            <a:r>
              <a:rPr lang="zh-CN" altLang="en-US" sz="3000" b="1" dirty="0" smtClean="0">
                <a:solidFill>
                  <a:srgbClr val="FFFF00"/>
                </a:solidFill>
                <a:latin typeface="楷体" pitchFamily="49" charset="-122"/>
                <a:ea typeface="楷体" pitchFamily="49" charset="-122"/>
                <a:cs typeface="Times New Roman" pitchFamily="18" charset="0"/>
              </a:rPr>
              <a:t>从</a:t>
            </a:r>
            <a:r>
              <a:rPr lang="en-US" altLang="zh-CN" sz="3000" b="1" dirty="0" smtClean="0">
                <a:solidFill>
                  <a:srgbClr val="FFFF00"/>
                </a:solidFill>
                <a:latin typeface="楷体" pitchFamily="49" charset="-122"/>
                <a:ea typeface="楷体" pitchFamily="49" charset="-122"/>
                <a:cs typeface="Times New Roman" pitchFamily="18" charset="0"/>
              </a:rPr>
              <a:t>2015</a:t>
            </a:r>
            <a:r>
              <a:rPr lang="zh-CN" altLang="en-US" sz="3000" b="1" dirty="0" smtClean="0">
                <a:solidFill>
                  <a:srgbClr val="FFFF00"/>
                </a:solidFill>
                <a:latin typeface="楷体" pitchFamily="49" charset="-122"/>
                <a:ea typeface="楷体" pitchFamily="49" charset="-122"/>
                <a:cs typeface="Times New Roman" pitchFamily="18" charset="0"/>
              </a:rPr>
              <a:t>年</a:t>
            </a:r>
            <a:r>
              <a:rPr lang="en-US" altLang="zh-CN" sz="3000" b="1" dirty="0" smtClean="0">
                <a:solidFill>
                  <a:srgbClr val="FFFF00"/>
                </a:solidFill>
                <a:latin typeface="楷体" pitchFamily="49" charset="-122"/>
                <a:ea typeface="楷体" pitchFamily="49" charset="-122"/>
                <a:cs typeface="Times New Roman" pitchFamily="18" charset="0"/>
              </a:rPr>
              <a:t>3</a:t>
            </a:r>
            <a:r>
              <a:rPr lang="zh-CN" altLang="en-US" sz="3000" b="1" dirty="0" smtClean="0">
                <a:solidFill>
                  <a:srgbClr val="FFFF00"/>
                </a:solidFill>
                <a:latin typeface="楷体" pitchFamily="49" charset="-122"/>
                <a:ea typeface="楷体" pitchFamily="49" charset="-122"/>
                <a:cs typeface="Times New Roman" pitchFamily="18" charset="0"/>
              </a:rPr>
              <a:t>月到</a:t>
            </a:r>
            <a:r>
              <a:rPr lang="en-US" altLang="zh-CN" sz="3000" b="1" dirty="0" smtClean="0">
                <a:solidFill>
                  <a:srgbClr val="FFFF00"/>
                </a:solidFill>
                <a:latin typeface="楷体" pitchFamily="49" charset="-122"/>
                <a:ea typeface="楷体" pitchFamily="49" charset="-122"/>
                <a:cs typeface="Times New Roman" pitchFamily="18" charset="0"/>
              </a:rPr>
              <a:t>2016</a:t>
            </a:r>
            <a:r>
              <a:rPr lang="zh-CN" altLang="en-US" sz="3000" b="1" dirty="0" smtClean="0">
                <a:solidFill>
                  <a:srgbClr val="FFFF00"/>
                </a:solidFill>
                <a:latin typeface="楷体" pitchFamily="49" charset="-122"/>
                <a:ea typeface="楷体" pitchFamily="49" charset="-122"/>
                <a:cs typeface="Times New Roman" pitchFamily="18" charset="0"/>
              </a:rPr>
              <a:t>年</a:t>
            </a:r>
            <a:r>
              <a:rPr lang="en-US" altLang="zh-CN" sz="3000" b="1" dirty="0" smtClean="0">
                <a:solidFill>
                  <a:srgbClr val="FFFF00"/>
                </a:solidFill>
                <a:latin typeface="楷体" pitchFamily="49" charset="-122"/>
                <a:ea typeface="楷体" pitchFamily="49" charset="-122"/>
                <a:cs typeface="Times New Roman" pitchFamily="18" charset="0"/>
              </a:rPr>
              <a:t>3</a:t>
            </a:r>
            <a:r>
              <a:rPr lang="zh-CN" altLang="en-US" sz="3000" b="1" dirty="0" smtClean="0">
                <a:solidFill>
                  <a:srgbClr val="FFFF00"/>
                </a:solidFill>
                <a:latin typeface="楷体" pitchFamily="49" charset="-122"/>
                <a:ea typeface="楷体" pitchFamily="49" charset="-122"/>
                <a:cs typeface="Times New Roman" pitchFamily="18" charset="0"/>
              </a:rPr>
              <a:t>月</a:t>
            </a:r>
            <a:r>
              <a:rPr lang="zh-CN" altLang="en-US" sz="3000" b="1" dirty="0" smtClean="0">
                <a:latin typeface="楷体" pitchFamily="49" charset="-122"/>
                <a:ea typeface="楷体" pitchFamily="49" charset="-122"/>
                <a:cs typeface="Times New Roman" pitchFamily="18" charset="0"/>
              </a:rPr>
              <a:t>，特朗普在社交媒体共发布了</a:t>
            </a:r>
            <a:r>
              <a:rPr lang="en-US" altLang="zh-CN" sz="3000" b="1" dirty="0" smtClean="0">
                <a:solidFill>
                  <a:srgbClr val="FFFF00"/>
                </a:solidFill>
                <a:latin typeface="楷体" pitchFamily="49" charset="-122"/>
                <a:ea typeface="楷体" pitchFamily="49" charset="-122"/>
                <a:cs typeface="Times New Roman" pitchFamily="18" charset="0"/>
              </a:rPr>
              <a:t>44457</a:t>
            </a:r>
            <a:r>
              <a:rPr lang="zh-CN" altLang="en-US" sz="3000" b="1" dirty="0" smtClean="0">
                <a:solidFill>
                  <a:srgbClr val="FFFF00"/>
                </a:solidFill>
                <a:latin typeface="楷体" pitchFamily="49" charset="-122"/>
                <a:ea typeface="楷体" pitchFamily="49" charset="-122"/>
                <a:cs typeface="Times New Roman" pitchFamily="18" charset="0"/>
              </a:rPr>
              <a:t>个帖子</a:t>
            </a:r>
            <a:r>
              <a:rPr lang="zh-CN" altLang="en-US" sz="3000" b="1" dirty="0" smtClean="0">
                <a:latin typeface="楷体" pitchFamily="49" charset="-122"/>
                <a:ea typeface="楷体" pitchFamily="49" charset="-122"/>
                <a:cs typeface="Times New Roman" pitchFamily="18" charset="0"/>
              </a:rPr>
              <a:t>。</a:t>
            </a:r>
            <a:endParaRPr lang="en-US" altLang="zh-CN" sz="3000" b="1" dirty="0" smtClean="0">
              <a:latin typeface="楷体" pitchFamily="49" charset="-122"/>
              <a:ea typeface="楷体" pitchFamily="49" charset="-122"/>
              <a:cs typeface="Times New Roman" pitchFamily="18" charset="0"/>
            </a:endParaRPr>
          </a:p>
          <a:p>
            <a:pPr>
              <a:lnSpc>
                <a:spcPct val="130000"/>
              </a:lnSpc>
            </a:pPr>
            <a:r>
              <a:rPr lang="zh-CN" altLang="en-US" sz="3000" b="1" dirty="0" smtClean="0">
                <a:latin typeface="楷体" pitchFamily="49" charset="-122"/>
                <a:ea typeface="楷体" pitchFamily="49" charset="-122"/>
                <a:cs typeface="Times New Roman" pitchFamily="18" charset="0"/>
              </a:rPr>
              <a:t>据社交媒体分析工具</a:t>
            </a:r>
            <a:r>
              <a:rPr lang="en-US" altLang="zh-CN" sz="3000" b="1" dirty="0" err="1" smtClean="0">
                <a:latin typeface="楷体" pitchFamily="49" charset="-122"/>
                <a:ea typeface="楷体" pitchFamily="49" charset="-122"/>
                <a:cs typeface="Times New Roman" pitchFamily="18" charset="0"/>
              </a:rPr>
              <a:t>CrowdTangle</a:t>
            </a:r>
            <a:r>
              <a:rPr lang="zh-CN" altLang="en-US" sz="3000" b="1" dirty="0" smtClean="0">
                <a:latin typeface="楷体" pitchFamily="49" charset="-122"/>
                <a:ea typeface="楷体" pitchFamily="49" charset="-122"/>
                <a:cs typeface="Times New Roman" pitchFamily="18" charset="0"/>
              </a:rPr>
              <a:t>统计，</a:t>
            </a:r>
            <a:r>
              <a:rPr lang="en-US" altLang="zh-CN" sz="3000" b="1" dirty="0" smtClean="0">
                <a:solidFill>
                  <a:srgbClr val="FFFF00"/>
                </a:solidFill>
                <a:latin typeface="楷体" pitchFamily="49" charset="-122"/>
                <a:ea typeface="楷体" pitchFamily="49" charset="-122"/>
                <a:cs typeface="Times New Roman" pitchFamily="18" charset="0"/>
              </a:rPr>
              <a:t>2015</a:t>
            </a:r>
            <a:r>
              <a:rPr lang="zh-CN" altLang="en-US" sz="3000" b="1" dirty="0" smtClean="0">
                <a:solidFill>
                  <a:srgbClr val="FFFF00"/>
                </a:solidFill>
                <a:latin typeface="楷体" pitchFamily="49" charset="-122"/>
                <a:ea typeface="楷体" pitchFamily="49" charset="-122"/>
                <a:cs typeface="Times New Roman" pitchFamily="18" charset="0"/>
              </a:rPr>
              <a:t>年</a:t>
            </a:r>
            <a:r>
              <a:rPr lang="en-US" altLang="zh-CN" sz="3000" b="1" dirty="0" smtClean="0">
                <a:solidFill>
                  <a:srgbClr val="FFFF00"/>
                </a:solidFill>
                <a:latin typeface="楷体" pitchFamily="49" charset="-122"/>
                <a:ea typeface="楷体" pitchFamily="49" charset="-122"/>
                <a:cs typeface="Times New Roman" pitchFamily="18" charset="0"/>
              </a:rPr>
              <a:t>6</a:t>
            </a:r>
            <a:r>
              <a:rPr lang="zh-CN" altLang="en-US" sz="3000" b="1" dirty="0" smtClean="0">
                <a:solidFill>
                  <a:srgbClr val="FFFF00"/>
                </a:solidFill>
                <a:latin typeface="楷体" pitchFamily="49" charset="-122"/>
                <a:ea typeface="楷体" pitchFamily="49" charset="-122"/>
                <a:cs typeface="Times New Roman" pitchFamily="18" charset="0"/>
              </a:rPr>
              <a:t>月至</a:t>
            </a:r>
            <a:r>
              <a:rPr lang="en-US" altLang="zh-CN" sz="3000" b="1" dirty="0" smtClean="0">
                <a:solidFill>
                  <a:srgbClr val="FFFF00"/>
                </a:solidFill>
                <a:latin typeface="楷体" pitchFamily="49" charset="-122"/>
                <a:ea typeface="楷体" pitchFamily="49" charset="-122"/>
                <a:cs typeface="Times New Roman" pitchFamily="18" charset="0"/>
              </a:rPr>
              <a:t>2016</a:t>
            </a:r>
            <a:r>
              <a:rPr lang="zh-CN" altLang="en-US" sz="3000" b="1" dirty="0" smtClean="0">
                <a:solidFill>
                  <a:srgbClr val="FFFF00"/>
                </a:solidFill>
                <a:latin typeface="楷体" pitchFamily="49" charset="-122"/>
                <a:ea typeface="楷体" pitchFamily="49" charset="-122"/>
                <a:cs typeface="Times New Roman" pitchFamily="18" charset="0"/>
              </a:rPr>
              <a:t>年</a:t>
            </a:r>
            <a:r>
              <a:rPr lang="en-US" altLang="zh-CN" sz="3000" b="1" dirty="0" smtClean="0">
                <a:solidFill>
                  <a:srgbClr val="FFFF00"/>
                </a:solidFill>
                <a:latin typeface="楷体" pitchFamily="49" charset="-122"/>
                <a:ea typeface="楷体" pitchFamily="49" charset="-122"/>
                <a:cs typeface="Times New Roman" pitchFamily="18" charset="0"/>
              </a:rPr>
              <a:t>3</a:t>
            </a:r>
            <a:r>
              <a:rPr lang="zh-CN" altLang="en-US" sz="3000" b="1" dirty="0" smtClean="0">
                <a:solidFill>
                  <a:srgbClr val="FFFF00"/>
                </a:solidFill>
                <a:latin typeface="楷体" pitchFamily="49" charset="-122"/>
                <a:ea typeface="楷体" pitchFamily="49" charset="-122"/>
                <a:cs typeface="Times New Roman" pitchFamily="18" charset="0"/>
              </a:rPr>
              <a:t>月</a:t>
            </a:r>
            <a:r>
              <a:rPr lang="zh-CN" altLang="en-US" sz="3000" b="1" dirty="0" smtClean="0">
                <a:latin typeface="楷体" pitchFamily="49" charset="-122"/>
                <a:ea typeface="楷体" pitchFamily="49" charset="-122"/>
                <a:cs typeface="Times New Roman" pitchFamily="18" charset="0"/>
              </a:rPr>
              <a:t>，特朗普在</a:t>
            </a:r>
            <a:r>
              <a:rPr lang="en-US" altLang="zh-CN" sz="3000" b="1" dirty="0" err="1" smtClean="0">
                <a:latin typeface="楷体" pitchFamily="49" charset="-122"/>
                <a:ea typeface="楷体" pitchFamily="49" charset="-122"/>
                <a:cs typeface="Times New Roman" pitchFamily="18" charset="0"/>
              </a:rPr>
              <a:t>Facebook</a:t>
            </a:r>
            <a:r>
              <a:rPr lang="zh-CN" altLang="en-US" sz="3000" b="1" dirty="0" smtClean="0">
                <a:latin typeface="楷体" pitchFamily="49" charset="-122"/>
                <a:ea typeface="楷体" pitchFamily="49" charset="-122"/>
                <a:cs typeface="Times New Roman" pitchFamily="18" charset="0"/>
              </a:rPr>
              <a:t>和</a:t>
            </a:r>
            <a:r>
              <a:rPr lang="en-US" altLang="zh-CN" sz="3000" b="1" dirty="0" smtClean="0">
                <a:latin typeface="楷体" pitchFamily="49" charset="-122"/>
                <a:ea typeface="楷体" pitchFamily="49" charset="-122"/>
                <a:cs typeface="Times New Roman" pitchFamily="18" charset="0"/>
              </a:rPr>
              <a:t>Twitter</a:t>
            </a:r>
            <a:r>
              <a:rPr lang="zh-CN" altLang="en-US" sz="3000" b="1" dirty="0" smtClean="0">
                <a:latin typeface="楷体" pitchFamily="49" charset="-122"/>
                <a:ea typeface="楷体" pitchFamily="49" charset="-122"/>
                <a:cs typeface="Times New Roman" pitchFamily="18" charset="0"/>
              </a:rPr>
              <a:t>平台</a:t>
            </a:r>
            <a:r>
              <a:rPr lang="zh-CN" altLang="en-US" sz="3000" b="1" dirty="0" smtClean="0">
                <a:solidFill>
                  <a:srgbClr val="FFFF00"/>
                </a:solidFill>
                <a:latin typeface="楷体" pitchFamily="49" charset="-122"/>
                <a:ea typeface="楷体" pitchFamily="49" charset="-122"/>
                <a:cs typeface="Times New Roman" pitchFamily="18" charset="0"/>
              </a:rPr>
              <a:t>发言超过</a:t>
            </a:r>
            <a:r>
              <a:rPr lang="en-US" altLang="zh-CN" sz="3000" b="1" dirty="0" smtClean="0">
                <a:solidFill>
                  <a:srgbClr val="FFFF00"/>
                </a:solidFill>
                <a:latin typeface="楷体" pitchFamily="49" charset="-122"/>
                <a:ea typeface="楷体" pitchFamily="49" charset="-122"/>
                <a:cs typeface="Times New Roman" pitchFamily="18" charset="0"/>
              </a:rPr>
              <a:t>6000</a:t>
            </a:r>
            <a:r>
              <a:rPr lang="zh-CN" altLang="en-US" sz="3000" b="1" dirty="0" smtClean="0">
                <a:solidFill>
                  <a:srgbClr val="FFFF00"/>
                </a:solidFill>
                <a:latin typeface="楷体" pitchFamily="49" charset="-122"/>
                <a:ea typeface="楷体" pitchFamily="49" charset="-122"/>
                <a:cs typeface="Times New Roman" pitchFamily="18" charset="0"/>
              </a:rPr>
              <a:t>次</a:t>
            </a:r>
            <a:r>
              <a:rPr lang="zh-CN" altLang="en-US" sz="3000" b="1" dirty="0" smtClean="0">
                <a:latin typeface="楷体" pitchFamily="49" charset="-122"/>
                <a:ea typeface="楷体" pitchFamily="49" charset="-122"/>
                <a:cs typeface="Times New Roman" pitchFamily="18" charset="0"/>
              </a:rPr>
              <a:t>，在所有社交平台上</a:t>
            </a:r>
            <a:r>
              <a:rPr lang="zh-CN" altLang="en-US" sz="3000" b="1" dirty="0" smtClean="0">
                <a:solidFill>
                  <a:srgbClr val="FFFF00"/>
                </a:solidFill>
                <a:latin typeface="楷体" pitchFamily="49" charset="-122"/>
                <a:ea typeface="楷体" pitchFamily="49" charset="-122"/>
                <a:cs typeface="Times New Roman" pitchFamily="18" charset="0"/>
              </a:rPr>
              <a:t>“交互”近</a:t>
            </a:r>
            <a:r>
              <a:rPr lang="en-US" altLang="zh-CN" sz="3000" b="1" dirty="0" smtClean="0">
                <a:solidFill>
                  <a:srgbClr val="FFFF00"/>
                </a:solidFill>
                <a:latin typeface="楷体" pitchFamily="49" charset="-122"/>
                <a:ea typeface="楷体" pitchFamily="49" charset="-122"/>
                <a:cs typeface="Times New Roman" pitchFamily="18" charset="0"/>
              </a:rPr>
              <a:t>8500</a:t>
            </a:r>
            <a:r>
              <a:rPr lang="zh-CN" altLang="en-US" sz="3000" b="1" dirty="0" smtClean="0">
                <a:solidFill>
                  <a:srgbClr val="FFFF00"/>
                </a:solidFill>
                <a:latin typeface="楷体" pitchFamily="49" charset="-122"/>
                <a:ea typeface="楷体" pitchFamily="49" charset="-122"/>
                <a:cs typeface="Times New Roman" pitchFamily="18" charset="0"/>
              </a:rPr>
              <a:t>万次</a:t>
            </a:r>
            <a:r>
              <a:rPr lang="zh-CN" altLang="en-US" sz="3000" b="1" dirty="0" smtClean="0">
                <a:latin typeface="楷体" pitchFamily="49" charset="-122"/>
                <a:ea typeface="楷体" pitchFamily="49" charset="-122"/>
                <a:cs typeface="Times New Roman" pitchFamily="18" charset="0"/>
              </a:rPr>
              <a:t>，</a:t>
            </a:r>
            <a:r>
              <a:rPr lang="zh-CN" altLang="en-US" sz="3000" b="1" dirty="0" smtClean="0">
                <a:solidFill>
                  <a:srgbClr val="FFFF00"/>
                </a:solidFill>
                <a:latin typeface="楷体" pitchFamily="49" charset="-122"/>
                <a:ea typeface="楷体" pitchFamily="49" charset="-122"/>
                <a:cs typeface="Times New Roman" pitchFamily="18" charset="0"/>
              </a:rPr>
              <a:t>远高于希拉里的</a:t>
            </a:r>
            <a:r>
              <a:rPr lang="en-US" altLang="zh-CN" sz="3000" b="1" dirty="0" smtClean="0">
                <a:solidFill>
                  <a:srgbClr val="FFFF00"/>
                </a:solidFill>
                <a:latin typeface="楷体" pitchFamily="49" charset="-122"/>
                <a:ea typeface="楷体" pitchFamily="49" charset="-122"/>
                <a:cs typeface="Times New Roman" pitchFamily="18" charset="0"/>
              </a:rPr>
              <a:t>3100</a:t>
            </a:r>
            <a:r>
              <a:rPr lang="zh-CN" altLang="en-US" sz="3000" b="1" dirty="0" smtClean="0">
                <a:solidFill>
                  <a:srgbClr val="FFFF00"/>
                </a:solidFill>
                <a:latin typeface="楷体" pitchFamily="49" charset="-122"/>
                <a:ea typeface="楷体" pitchFamily="49" charset="-122"/>
                <a:cs typeface="Times New Roman" pitchFamily="18" charset="0"/>
              </a:rPr>
              <a:t>万次</a:t>
            </a:r>
            <a:r>
              <a:rPr lang="zh-CN" altLang="en-US" sz="3000" b="1" dirty="0" smtClean="0">
                <a:latin typeface="楷体" pitchFamily="49" charset="-122"/>
                <a:ea typeface="楷体" pitchFamily="49" charset="-122"/>
                <a:cs typeface="Times New Roman" pitchFamily="18" charset="0"/>
              </a:rPr>
              <a:t>。</a:t>
            </a:r>
            <a:endParaRPr lang="en-US" altLang="zh-CN" sz="3000" b="1" dirty="0" smtClean="0">
              <a:latin typeface="楷体" pitchFamily="49" charset="-122"/>
              <a:ea typeface="楷体" pitchFamily="49" charset="-122"/>
              <a:cs typeface="Times New Roman" pitchFamily="18" charset="0"/>
            </a:endParaRPr>
          </a:p>
        </p:txBody>
      </p:sp>
      <p:grpSp>
        <p:nvGrpSpPr>
          <p:cNvPr id="7" name="组合 6"/>
          <p:cNvGrpSpPr/>
          <p:nvPr/>
        </p:nvGrpSpPr>
        <p:grpSpPr>
          <a:xfrm>
            <a:off x="3635896" y="5156762"/>
            <a:ext cx="5508104" cy="1701238"/>
            <a:chOff x="3635896" y="5156762"/>
            <a:chExt cx="5508104" cy="1701238"/>
          </a:xfrm>
        </p:grpSpPr>
        <p:pic>
          <p:nvPicPr>
            <p:cNvPr id="1026" name="Picture 2" descr="http://news.xinhuanet.com/world/2015-10/02/128286820_14437469380921n.jpg"/>
            <p:cNvPicPr>
              <a:picLocks noChangeAspect="1" noChangeArrowheads="1"/>
            </p:cNvPicPr>
            <p:nvPr/>
          </p:nvPicPr>
          <p:blipFill>
            <a:blip r:embed="rId3" cstate="print"/>
            <a:srcRect/>
            <a:stretch>
              <a:fillRect/>
            </a:stretch>
          </p:blipFill>
          <p:spPr bwMode="auto">
            <a:xfrm>
              <a:off x="6084168" y="5156762"/>
              <a:ext cx="3059832" cy="1701237"/>
            </a:xfrm>
            <a:prstGeom prst="rect">
              <a:avLst/>
            </a:prstGeom>
            <a:noFill/>
          </p:spPr>
        </p:pic>
        <p:sp>
          <p:nvSpPr>
            <p:cNvPr id="5" name="矩形 4"/>
            <p:cNvSpPr/>
            <p:nvPr/>
          </p:nvSpPr>
          <p:spPr>
            <a:xfrm>
              <a:off x="3635896" y="5996226"/>
              <a:ext cx="2428806" cy="861774"/>
            </a:xfrm>
            <a:prstGeom prst="rect">
              <a:avLst/>
            </a:prstGeom>
          </p:spPr>
          <p:txBody>
            <a:bodyPr wrap="none">
              <a:spAutoFit/>
            </a:bodyPr>
            <a:lstStyle/>
            <a:p>
              <a:pPr algn="ctr"/>
              <a:r>
                <a:rPr lang="en-US" altLang="zh-CN" sz="2500" b="1" dirty="0" smtClean="0"/>
                <a:t>Donald  Trump</a:t>
              </a:r>
            </a:p>
            <a:p>
              <a:pPr algn="ctr"/>
              <a:r>
                <a:rPr lang="zh-CN" altLang="en-US" sz="2500" b="1" dirty="0" smtClean="0">
                  <a:solidFill>
                    <a:srgbClr val="FFFF00"/>
                  </a:solidFill>
                </a:rPr>
                <a:t>（</a:t>
              </a:r>
              <a:r>
                <a:rPr lang="en-US" altLang="zh-CN" sz="2500" b="1" dirty="0" smtClean="0">
                  <a:solidFill>
                    <a:srgbClr val="FFFF00"/>
                  </a:solidFill>
                </a:rPr>
                <a:t>1946</a:t>
              </a:r>
              <a:r>
                <a:rPr lang="zh-CN" altLang="en-US" sz="2500" b="1" dirty="0" smtClean="0">
                  <a:solidFill>
                    <a:srgbClr val="FFFF00"/>
                  </a:solidFill>
                </a:rPr>
                <a:t>－）</a:t>
              </a:r>
              <a:endParaRPr lang="zh-CN" altLang="en-US" sz="2500" b="1" dirty="0">
                <a:solidFill>
                  <a:srgbClr val="FFFF00"/>
                </a:solidFill>
              </a:endParaRPr>
            </a:p>
          </p:txBody>
        </p:sp>
      </p:grpSp>
      <p:sp>
        <p:nvSpPr>
          <p:cNvPr id="6" name="TextBox 5"/>
          <p:cNvSpPr txBox="1"/>
          <p:nvPr/>
        </p:nvSpPr>
        <p:spPr>
          <a:xfrm>
            <a:off x="0" y="3717032"/>
            <a:ext cx="9144000" cy="1477328"/>
          </a:xfrm>
          <a:prstGeom prst="rect">
            <a:avLst/>
          </a:prstGeom>
          <a:solidFill>
            <a:srgbClr val="002060"/>
          </a:solidFill>
        </p:spPr>
        <p:txBody>
          <a:bodyPr wrap="square" rtlCol="0">
            <a:spAutoFit/>
          </a:bodyPr>
          <a:lstStyle/>
          <a:p>
            <a:pPr>
              <a:lnSpc>
                <a:spcPct val="150000"/>
              </a:lnSpc>
            </a:pPr>
            <a:r>
              <a:rPr lang="zh-CN" altLang="en-US" sz="3000" dirty="0" smtClean="0">
                <a:latin typeface="微软雅黑" pitchFamily="34" charset="-122"/>
                <a:ea typeface="微软雅黑" pitchFamily="34" charset="-122"/>
              </a:rPr>
              <a:t>“别着急，</a:t>
            </a:r>
            <a:r>
              <a:rPr lang="zh-CN" altLang="en-US" sz="3000" dirty="0" smtClean="0">
                <a:solidFill>
                  <a:srgbClr val="FFFF00"/>
                </a:solidFill>
                <a:latin typeface="微软雅黑" pitchFamily="34" charset="-122"/>
                <a:ea typeface="微软雅黑" pitchFamily="34" charset="-122"/>
              </a:rPr>
              <a:t>选上总统我就再不用</a:t>
            </a:r>
            <a:r>
              <a:rPr lang="en-US" altLang="zh-CN" sz="3000" dirty="0" smtClean="0">
                <a:solidFill>
                  <a:srgbClr val="FFFF00"/>
                </a:solidFill>
                <a:latin typeface="微软雅黑" pitchFamily="34" charset="-122"/>
                <a:ea typeface="微软雅黑" pitchFamily="34" charset="-122"/>
              </a:rPr>
              <a:t>Twitter</a:t>
            </a:r>
            <a:r>
              <a:rPr lang="zh-CN" altLang="en-US" sz="3000" dirty="0" smtClean="0">
                <a:solidFill>
                  <a:srgbClr val="FFFF00"/>
                </a:solidFill>
                <a:latin typeface="微软雅黑" pitchFamily="34" charset="-122"/>
                <a:ea typeface="微软雅黑" pitchFamily="34" charset="-122"/>
              </a:rPr>
              <a:t>了</a:t>
            </a:r>
            <a:r>
              <a:rPr lang="zh-CN" altLang="en-US" sz="3000" dirty="0" smtClean="0">
                <a:latin typeface="微软雅黑" pitchFamily="34" charset="-122"/>
                <a:ea typeface="微软雅黑" pitchFamily="34" charset="-122"/>
              </a:rPr>
              <a:t>；没选上，那我就不知道了。” </a:t>
            </a:r>
            <a:r>
              <a:rPr lang="en-US" altLang="zh-CN" sz="3000" dirty="0" smtClean="0">
                <a:latin typeface="微软雅黑" pitchFamily="34" charset="-122"/>
                <a:ea typeface="微软雅黑" pitchFamily="34" charset="-122"/>
              </a:rPr>
              <a:t>——</a:t>
            </a:r>
            <a:r>
              <a:rPr lang="zh-CN" altLang="en-US" sz="3000" dirty="0" smtClean="0">
                <a:latin typeface="微软雅黑" pitchFamily="34" charset="-122"/>
                <a:ea typeface="微软雅黑" pitchFamily="34" charset="-122"/>
              </a:rPr>
              <a:t>特朗普</a:t>
            </a:r>
            <a:endParaRPr lang="zh-CN" altLang="en-US" sz="30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32296"/>
            <a:ext cx="7924800" cy="868958"/>
          </a:xfrm>
        </p:spPr>
        <p:txBody>
          <a:bodyPr/>
          <a:lstStyle/>
          <a:p>
            <a:pPr algn="ctr"/>
            <a:r>
              <a:rPr lang="zh-CN" altLang="en-US" sz="4500" b="1" dirty="0" smtClean="0"/>
              <a:t>中国共产党的转型</a:t>
            </a:r>
            <a:endParaRPr lang="zh-CN" altLang="en-US" sz="4500" b="1" dirty="0"/>
          </a:p>
        </p:txBody>
      </p:sp>
      <p:sp>
        <p:nvSpPr>
          <p:cNvPr id="3" name="内容占位符 2"/>
          <p:cNvSpPr>
            <a:spLocks noGrp="1"/>
          </p:cNvSpPr>
          <p:nvPr>
            <p:ph sz="quarter" idx="13"/>
          </p:nvPr>
        </p:nvSpPr>
        <p:spPr>
          <a:xfrm>
            <a:off x="0" y="714356"/>
            <a:ext cx="9144000" cy="1015522"/>
          </a:xfrm>
        </p:spPr>
        <p:txBody>
          <a:bodyPr>
            <a:normAutofit/>
          </a:bodyPr>
          <a:lstStyle/>
          <a:p>
            <a:pPr>
              <a:lnSpc>
                <a:spcPct val="150000"/>
              </a:lnSpc>
            </a:pPr>
            <a:r>
              <a:rPr lang="zh-CN" altLang="en-US" sz="3500" b="1" dirty="0" smtClean="0">
                <a:solidFill>
                  <a:srgbClr val="FFFF00"/>
                </a:solidFill>
              </a:rPr>
              <a:t>苏联共产党和中国共产党的特殊性</a:t>
            </a:r>
            <a:r>
              <a:rPr lang="en-US" altLang="zh-CN" sz="3500" b="1" dirty="0" smtClean="0">
                <a:solidFill>
                  <a:srgbClr val="FFFF00"/>
                </a:solidFill>
              </a:rPr>
              <a:t>——</a:t>
            </a:r>
          </a:p>
        </p:txBody>
      </p:sp>
      <p:sp>
        <p:nvSpPr>
          <p:cNvPr id="4" name="TextBox 3"/>
          <p:cNvSpPr txBox="1"/>
          <p:nvPr/>
        </p:nvSpPr>
        <p:spPr>
          <a:xfrm>
            <a:off x="0" y="1714488"/>
            <a:ext cx="9144000" cy="707886"/>
          </a:xfrm>
          <a:prstGeom prst="rect">
            <a:avLst/>
          </a:prstGeom>
          <a:solidFill>
            <a:srgbClr val="002060"/>
          </a:solidFill>
        </p:spPr>
        <p:txBody>
          <a:bodyPr wrap="square" rtlCol="0">
            <a:spAutoFit/>
          </a:bodyPr>
          <a:lstStyle/>
          <a:p>
            <a:pPr algn="ctr" fontAlgn="auto">
              <a:spcBef>
                <a:spcPts val="0"/>
              </a:spcBef>
              <a:spcAft>
                <a:spcPts val="0"/>
              </a:spcAft>
            </a:pPr>
            <a:r>
              <a:rPr lang="zh-CN" altLang="en-US" sz="4000" b="1" dirty="0" smtClean="0">
                <a:solidFill>
                  <a:srgbClr val="FFFF00"/>
                </a:solidFill>
                <a:latin typeface="Century Gothic"/>
                <a:ea typeface="幼圆"/>
              </a:rPr>
              <a:t>“ 先 党 后 国 ”</a:t>
            </a:r>
            <a:endParaRPr lang="zh-CN" altLang="en-US" sz="4000" b="1" dirty="0">
              <a:solidFill>
                <a:srgbClr val="FFFF00"/>
              </a:solidFill>
              <a:latin typeface="Century Gothic"/>
              <a:ea typeface="幼圆"/>
            </a:endParaRPr>
          </a:p>
        </p:txBody>
      </p:sp>
      <p:sp>
        <p:nvSpPr>
          <p:cNvPr id="5" name="内容占位符 2"/>
          <p:cNvSpPr txBox="1">
            <a:spLocks/>
          </p:cNvSpPr>
          <p:nvPr/>
        </p:nvSpPr>
        <p:spPr>
          <a:xfrm>
            <a:off x="-32" y="2428868"/>
            <a:ext cx="9144000" cy="1015522"/>
          </a:xfrm>
          <a:prstGeom prst="rect">
            <a:avLst/>
          </a:prstGeom>
        </p:spPr>
        <p:txBody>
          <a:bodyPr vert="horz" lIns="91440" tIns="45720" rIns="91440" bIns="45720" rtlCol="0">
            <a:normAutofit/>
          </a:bodyPr>
          <a:lstStyle/>
          <a:p>
            <a:pPr marL="342900" indent="-342900" fontAlgn="auto">
              <a:lnSpc>
                <a:spcPct val="150000"/>
              </a:lnSpc>
              <a:spcBef>
                <a:spcPct val="20000"/>
              </a:spcBef>
              <a:spcAft>
                <a:spcPts val="600"/>
              </a:spcAft>
              <a:buClr>
                <a:srgbClr val="FFFFF4"/>
              </a:buClr>
              <a:buFont typeface="Arial" pitchFamily="34" charset="0"/>
              <a:buChar char="•"/>
              <a:defRPr/>
            </a:pPr>
            <a:r>
              <a:rPr lang="zh-CN" altLang="en-US" sz="3500" b="1" spc="30" dirty="0" smtClean="0">
                <a:solidFill>
                  <a:srgbClr val="FFFF00"/>
                </a:solidFill>
                <a:latin typeface="Century Gothic"/>
                <a:ea typeface="幼圆"/>
              </a:rPr>
              <a:t>资本主义国家的执政党</a:t>
            </a:r>
            <a:r>
              <a:rPr lang="en-US" altLang="zh-CN" sz="3500" b="1" spc="30" dirty="0" smtClean="0">
                <a:solidFill>
                  <a:srgbClr val="FFFF00"/>
                </a:solidFill>
                <a:latin typeface="Century Gothic"/>
                <a:ea typeface="幼圆"/>
              </a:rPr>
              <a:t>——</a:t>
            </a:r>
          </a:p>
        </p:txBody>
      </p:sp>
      <p:sp>
        <p:nvSpPr>
          <p:cNvPr id="6" name="内容占位符 2"/>
          <p:cNvSpPr txBox="1">
            <a:spLocks/>
          </p:cNvSpPr>
          <p:nvPr/>
        </p:nvSpPr>
        <p:spPr>
          <a:xfrm>
            <a:off x="0" y="3357562"/>
            <a:ext cx="9144000" cy="3500438"/>
          </a:xfrm>
          <a:prstGeom prst="rect">
            <a:avLst/>
          </a:prstGeom>
        </p:spPr>
        <p:txBody>
          <a:bodyPr vert="horz" lIns="91440" tIns="45720" rIns="91440" bIns="45720" rtlCol="0">
            <a:noAutofit/>
          </a:bodyPr>
          <a:lstStyle/>
          <a:p>
            <a:pPr marL="342900" indent="-342900" fontAlgn="auto">
              <a:lnSpc>
                <a:spcPts val="4300"/>
              </a:lnSpc>
              <a:spcBef>
                <a:spcPct val="20000"/>
              </a:spcBef>
              <a:spcAft>
                <a:spcPts val="600"/>
              </a:spcAft>
              <a:buClr>
                <a:srgbClr val="FFFFF4"/>
              </a:buClr>
              <a:buFont typeface="Arial" pitchFamily="34" charset="0"/>
              <a:buChar char="•"/>
              <a:defRPr/>
            </a:pPr>
            <a:r>
              <a:rPr lang="zh-CN" altLang="en-US" sz="3000" b="1" spc="30" dirty="0" smtClean="0">
                <a:solidFill>
                  <a:srgbClr val="FFFF00"/>
                </a:solidFill>
                <a:latin typeface="黑体"/>
                <a:ea typeface="黑体"/>
              </a:rPr>
              <a:t>①</a:t>
            </a:r>
            <a:r>
              <a:rPr lang="zh-CN" altLang="en-US" sz="3000" b="1" spc="30" dirty="0" smtClean="0">
                <a:solidFill>
                  <a:srgbClr val="FFFF00"/>
                </a:solidFill>
                <a:latin typeface="Century Gothic"/>
                <a:ea typeface="幼圆"/>
              </a:rPr>
              <a:t>早期议会型政党（英国）</a:t>
            </a:r>
            <a:endParaRPr lang="en-US" altLang="zh-CN" sz="3000" b="1" spc="30" dirty="0" smtClean="0">
              <a:solidFill>
                <a:srgbClr val="FFFF00"/>
              </a:solidFill>
              <a:latin typeface="Century Gothic"/>
              <a:ea typeface="幼圆"/>
            </a:endParaRPr>
          </a:p>
          <a:p>
            <a:pPr marL="800100" lvl="1" indent="-342900" fontAlgn="auto">
              <a:lnSpc>
                <a:spcPts val="4300"/>
              </a:lnSpc>
              <a:spcBef>
                <a:spcPct val="20000"/>
              </a:spcBef>
              <a:spcAft>
                <a:spcPts val="600"/>
              </a:spcAft>
              <a:buClr>
                <a:srgbClr val="FFFFF4"/>
              </a:buClr>
              <a:buFont typeface="Arial" pitchFamily="34" charset="0"/>
              <a:buChar char="•"/>
              <a:defRPr/>
            </a:pPr>
            <a:r>
              <a:rPr lang="zh-CN" altLang="en-US" sz="2800" b="1" spc="30" dirty="0" smtClean="0">
                <a:solidFill>
                  <a:prstClr val="white"/>
                </a:solidFill>
                <a:latin typeface="楷体" pitchFamily="49" charset="-122"/>
                <a:ea typeface="楷体" pitchFamily="49" charset="-122"/>
              </a:rPr>
              <a:t>围绕某些重大的政策分歧，在</a:t>
            </a:r>
            <a:r>
              <a:rPr lang="zh-CN" altLang="en-US" sz="2800" b="1" spc="30" dirty="0" smtClean="0">
                <a:solidFill>
                  <a:srgbClr val="FFFF00"/>
                </a:solidFill>
                <a:latin typeface="楷体" pitchFamily="49" charset="-122"/>
                <a:ea typeface="楷体" pitchFamily="49" charset="-122"/>
              </a:rPr>
              <a:t>议会或政府内部</a:t>
            </a:r>
            <a:r>
              <a:rPr lang="zh-CN" altLang="en-US" sz="2800" b="1" spc="30" dirty="0" smtClean="0">
                <a:solidFill>
                  <a:prstClr val="white"/>
                </a:solidFill>
                <a:latin typeface="楷体" pitchFamily="49" charset="-122"/>
                <a:ea typeface="楷体" pitchFamily="49" charset="-122"/>
              </a:rPr>
              <a:t>展开争论，稳定的不同派系轮流上台执政。</a:t>
            </a:r>
          </a:p>
          <a:p>
            <a:pPr marL="342900" indent="-342900" fontAlgn="auto">
              <a:lnSpc>
                <a:spcPts val="4300"/>
              </a:lnSpc>
              <a:spcBef>
                <a:spcPct val="20000"/>
              </a:spcBef>
              <a:spcAft>
                <a:spcPts val="600"/>
              </a:spcAft>
              <a:buClr>
                <a:srgbClr val="FFFFF4"/>
              </a:buClr>
              <a:buFont typeface="Arial" pitchFamily="34" charset="0"/>
              <a:buChar char="•"/>
              <a:defRPr/>
            </a:pPr>
            <a:r>
              <a:rPr lang="zh-CN" altLang="en-US" sz="3000" b="1" spc="30" dirty="0" smtClean="0">
                <a:solidFill>
                  <a:srgbClr val="FFFF00"/>
                </a:solidFill>
                <a:latin typeface="幼圆"/>
                <a:ea typeface="幼圆"/>
              </a:rPr>
              <a:t>②现代大众型政党（美国）</a:t>
            </a:r>
            <a:endParaRPr lang="en-US" altLang="zh-CN" sz="3000" b="1" spc="30" dirty="0" smtClean="0">
              <a:solidFill>
                <a:prstClr val="white"/>
              </a:solidFill>
              <a:latin typeface="幼圆"/>
              <a:ea typeface="幼圆"/>
            </a:endParaRPr>
          </a:p>
          <a:p>
            <a:pPr marL="800100" lvl="1" indent="-342900" fontAlgn="auto">
              <a:lnSpc>
                <a:spcPts val="4300"/>
              </a:lnSpc>
              <a:spcBef>
                <a:spcPct val="20000"/>
              </a:spcBef>
              <a:spcAft>
                <a:spcPts val="600"/>
              </a:spcAft>
              <a:buClr>
                <a:srgbClr val="FFFFF4"/>
              </a:buClr>
              <a:buFont typeface="Arial" pitchFamily="34" charset="0"/>
              <a:buChar char="•"/>
              <a:defRPr/>
            </a:pPr>
            <a:r>
              <a:rPr lang="zh-CN" altLang="en-US" sz="2800" b="1" spc="30" dirty="0" smtClean="0">
                <a:solidFill>
                  <a:prstClr val="white"/>
                </a:solidFill>
                <a:latin typeface="楷体" pitchFamily="49" charset="-122"/>
                <a:ea typeface="楷体" pitchFamily="49" charset="-122"/>
              </a:rPr>
              <a:t>党派</a:t>
            </a:r>
            <a:r>
              <a:rPr lang="zh-CN" altLang="en-US" sz="2800" b="1" spc="30" dirty="0" smtClean="0">
                <a:solidFill>
                  <a:srgbClr val="FFFF00"/>
                </a:solidFill>
                <a:latin typeface="楷体" pitchFamily="49" charset="-122"/>
                <a:ea typeface="楷体" pitchFamily="49" charset="-122"/>
              </a:rPr>
              <a:t>走出议会，走向社会</a:t>
            </a:r>
            <a:r>
              <a:rPr lang="zh-CN" altLang="en-US" sz="2800" b="1" spc="30" dirty="0" smtClean="0">
                <a:solidFill>
                  <a:prstClr val="white"/>
                </a:solidFill>
                <a:latin typeface="楷体" pitchFamily="49" charset="-122"/>
                <a:ea typeface="楷体" pitchFamily="49" charset="-122"/>
              </a:rPr>
              <a:t>，获得更多支持。</a:t>
            </a:r>
          </a:p>
        </p:txBody>
      </p:sp>
      <p:sp>
        <p:nvSpPr>
          <p:cNvPr id="7" name="TextBox 6"/>
          <p:cNvSpPr txBox="1">
            <a:spLocks noChangeArrowheads="1"/>
          </p:cNvSpPr>
          <p:nvPr/>
        </p:nvSpPr>
        <p:spPr bwMode="auto">
          <a:xfrm>
            <a:off x="0" y="3501008"/>
            <a:ext cx="9144000" cy="347787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ts val="600"/>
              </a:spcAft>
              <a:buClr>
                <a:schemeClr val="tx2"/>
              </a:buClr>
              <a:buFont typeface="Arial" panose="020B0604020202020204" pitchFamily="34" charset="0"/>
              <a:buChar char="•"/>
              <a:defRPr sz="1700">
                <a:solidFill>
                  <a:schemeClr val="tx1"/>
                </a:solidFill>
                <a:latin typeface="Century Gothic" panose="020B0502020202020204" pitchFamily="34" charset="0"/>
                <a:ea typeface="幼圆" panose="02010509060101010101" pitchFamily="49" charset="-122"/>
              </a:defRPr>
            </a:lvl1pPr>
            <a:lvl2pPr marL="742950" indent="-285750">
              <a:spcBef>
                <a:spcPct val="20000"/>
              </a:spcBef>
              <a:spcAft>
                <a:spcPts val="600"/>
              </a:spcAft>
              <a:buClr>
                <a:schemeClr val="tx2"/>
              </a:buClr>
              <a:buFont typeface="Arial" panose="020B0604020202020204" pitchFamily="34" charset="0"/>
              <a:buChar char="•"/>
              <a:defRPr sz="1700">
                <a:solidFill>
                  <a:schemeClr val="tx1"/>
                </a:solidFill>
                <a:latin typeface="Century Gothic" panose="020B0502020202020204" pitchFamily="34" charset="0"/>
                <a:ea typeface="幼圆" panose="02010509060101010101" pitchFamily="49" charset="-122"/>
              </a:defRPr>
            </a:lvl2pPr>
            <a:lvl3pPr marL="1143000" indent="-228600">
              <a:spcBef>
                <a:spcPct val="20000"/>
              </a:spcBef>
              <a:spcAft>
                <a:spcPts val="600"/>
              </a:spcAft>
              <a:buClr>
                <a:schemeClr val="tx2"/>
              </a:buClr>
              <a:buFont typeface="Arial" panose="020B0604020202020204" pitchFamily="34" charset="0"/>
              <a:buChar char="•"/>
              <a:defRPr sz="1700">
                <a:solidFill>
                  <a:schemeClr val="tx1"/>
                </a:solidFill>
                <a:latin typeface="Century Gothic" panose="020B0502020202020204" pitchFamily="34" charset="0"/>
                <a:ea typeface="幼圆" panose="02010509060101010101" pitchFamily="49" charset="-122"/>
              </a:defRPr>
            </a:lvl3pPr>
            <a:lvl4pPr marL="1600200" indent="-228600">
              <a:spcBef>
                <a:spcPct val="20000"/>
              </a:spcBef>
              <a:spcAft>
                <a:spcPts val="600"/>
              </a:spcAft>
              <a:buClr>
                <a:schemeClr val="tx2"/>
              </a:buClr>
              <a:buFont typeface="Arial" panose="020B0604020202020204" pitchFamily="34" charset="0"/>
              <a:buChar char="•"/>
              <a:defRPr sz="1700">
                <a:solidFill>
                  <a:schemeClr val="tx1"/>
                </a:solidFill>
                <a:latin typeface="Century Gothic" panose="020B0502020202020204" pitchFamily="34" charset="0"/>
                <a:ea typeface="幼圆" panose="02010509060101010101" pitchFamily="49" charset="-122"/>
              </a:defRPr>
            </a:lvl4pPr>
            <a:lvl5pPr marL="2057400" indent="-228600">
              <a:spcBef>
                <a:spcPct val="20000"/>
              </a:spcBef>
              <a:spcAft>
                <a:spcPts val="600"/>
              </a:spcAft>
              <a:buClr>
                <a:schemeClr val="tx2"/>
              </a:buClr>
              <a:buFont typeface="Arial" panose="020B0604020202020204" pitchFamily="34" charset="0"/>
              <a:buChar char="•"/>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ts val="600"/>
              </a:spcAft>
              <a:buClr>
                <a:schemeClr val="tx2"/>
              </a:buClr>
              <a:buFont typeface="Arial" panose="020B0604020202020204" pitchFamily="34" charset="0"/>
              <a:buChar char="•"/>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ts val="600"/>
              </a:spcAft>
              <a:buClr>
                <a:schemeClr val="tx2"/>
              </a:buClr>
              <a:buFont typeface="Arial" panose="020B0604020202020204" pitchFamily="34" charset="0"/>
              <a:buChar char="•"/>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ts val="600"/>
              </a:spcAft>
              <a:buClr>
                <a:schemeClr val="tx2"/>
              </a:buClr>
              <a:buFont typeface="Arial" panose="020B0604020202020204" pitchFamily="34" charset="0"/>
              <a:buChar char="•"/>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ts val="600"/>
              </a:spcAft>
              <a:buClr>
                <a:schemeClr val="tx2"/>
              </a:buClr>
              <a:buFont typeface="Arial" panose="020B0604020202020204" pitchFamily="34" charset="0"/>
              <a:buChar char="•"/>
              <a:defRPr sz="1700">
                <a:solidFill>
                  <a:schemeClr val="tx1"/>
                </a:solidFill>
                <a:latin typeface="Century Gothic" panose="020B0502020202020204" pitchFamily="34" charset="0"/>
                <a:ea typeface="幼圆" panose="02010509060101010101" pitchFamily="49" charset="-122"/>
              </a:defRPr>
            </a:lvl9pPr>
          </a:lstStyle>
          <a:p>
            <a:pPr algn="ctr" fontAlgn="auto">
              <a:lnSpc>
                <a:spcPct val="150000"/>
              </a:lnSpc>
              <a:spcBef>
                <a:spcPct val="0"/>
              </a:spcBef>
              <a:spcAft>
                <a:spcPct val="0"/>
              </a:spcAft>
              <a:buClrTx/>
              <a:buFontTx/>
              <a:buNone/>
            </a:pPr>
            <a:r>
              <a:rPr lang="zh-CN" altLang="en-US" sz="4000" b="1" dirty="0" smtClean="0">
                <a:solidFill>
                  <a:srgbClr val="FFFF00"/>
                </a:solidFill>
              </a:rPr>
              <a:t>“先国后党”</a:t>
            </a:r>
            <a:endParaRPr lang="en-US" altLang="zh-CN" sz="4000" b="1" dirty="0" smtClean="0">
              <a:solidFill>
                <a:srgbClr val="FFFF00"/>
              </a:solidFill>
            </a:endParaRPr>
          </a:p>
          <a:p>
            <a:pPr algn="ctr" fontAlgn="auto">
              <a:lnSpc>
                <a:spcPct val="150000"/>
              </a:lnSpc>
              <a:spcBef>
                <a:spcPct val="0"/>
              </a:spcBef>
              <a:spcAft>
                <a:spcPct val="0"/>
              </a:spcAft>
              <a:buClrTx/>
              <a:buFontTx/>
              <a:buNone/>
            </a:pPr>
            <a:r>
              <a:rPr lang="zh-CN" altLang="en-US" sz="4000" b="1" dirty="0" smtClean="0">
                <a:solidFill>
                  <a:srgbClr val="FFFF00"/>
                </a:solidFill>
              </a:rPr>
              <a:t>先</a:t>
            </a:r>
            <a:r>
              <a:rPr lang="zh-CN" altLang="en-US" sz="4000" b="1" dirty="0">
                <a:solidFill>
                  <a:srgbClr val="FFFF00"/>
                </a:solidFill>
              </a:rPr>
              <a:t>有民主国家，后有政党</a:t>
            </a:r>
            <a:r>
              <a:rPr lang="zh-CN" altLang="en-US" sz="4000" b="1" dirty="0" smtClean="0">
                <a:solidFill>
                  <a:srgbClr val="FFFF00"/>
                </a:solidFill>
              </a:rPr>
              <a:t>。</a:t>
            </a:r>
            <a:endParaRPr lang="en-US" altLang="zh-CN" sz="4000" b="1" dirty="0" smtClean="0">
              <a:solidFill>
                <a:srgbClr val="FFFF00"/>
              </a:solidFill>
            </a:endParaRPr>
          </a:p>
          <a:p>
            <a:pPr algn="ctr" fontAlgn="auto">
              <a:lnSpc>
                <a:spcPct val="150000"/>
              </a:lnSpc>
              <a:spcBef>
                <a:spcPct val="0"/>
              </a:spcBef>
              <a:spcAft>
                <a:spcPct val="0"/>
              </a:spcAft>
              <a:buClrTx/>
              <a:buFontTx/>
              <a:buNone/>
            </a:pPr>
            <a:endParaRPr lang="en-US" altLang="zh-CN" sz="4000" b="1" dirty="0" smtClean="0">
              <a:solidFill>
                <a:srgbClr val="FFFF00"/>
              </a:solidFill>
            </a:endParaRPr>
          </a:p>
          <a:p>
            <a:pPr algn="ctr" fontAlgn="auto">
              <a:spcBef>
                <a:spcPct val="0"/>
              </a:spcBef>
              <a:spcAft>
                <a:spcPct val="0"/>
              </a:spcAft>
              <a:buClrTx/>
              <a:buFontTx/>
              <a:buNone/>
            </a:pPr>
            <a:endParaRPr lang="zh-CN" altLang="en-US" sz="4000" b="1" dirty="0">
              <a:solidFill>
                <a:srgbClr val="FFFF00"/>
              </a:solidFill>
            </a:endParaRPr>
          </a:p>
        </p:txBody>
      </p:sp>
    </p:spTree>
    <p:extLst>
      <p:ext uri="{BB962C8B-B14F-4D97-AF65-F5344CB8AC3E}">
        <p14:creationId xmlns="" xmlns:p14="http://schemas.microsoft.com/office/powerpoint/2010/main" val="252501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1000"/>
                                        <p:tgtEl>
                                          <p:spTgt spid="5">
                                            <p:txEl>
                                              <p:pRg st="0" end="0"/>
                                            </p:txEl>
                                          </p:spTgt>
                                        </p:tgtEl>
                                      </p:cBhvr>
                                    </p:animEffect>
                                    <p:anim calcmode="lin" valueType="num">
                                      <p:cBhvr>
                                        <p:cTn id="2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arn(inVertical)">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arn(inVertical)">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build="p"/>
      <p:bldP spid="6" grpId="0"/>
      <p:bldP spid="7"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Rectangle 3"/>
          <p:cNvSpPr>
            <a:spLocks noGrp="1" noChangeArrowheads="1"/>
          </p:cNvSpPr>
          <p:nvPr>
            <p:ph type="body" idx="4294967295"/>
          </p:nvPr>
        </p:nvSpPr>
        <p:spPr>
          <a:xfrm>
            <a:off x="649536" y="404664"/>
            <a:ext cx="7772400" cy="5330825"/>
          </a:xfrm>
          <a:prstGeom prst="rect">
            <a:avLst/>
          </a:prstGeom>
        </p:spPr>
        <p:txBody>
          <a:bodyPr/>
          <a:lstStyle/>
          <a:p>
            <a:pPr eaLnBrk="1" hangingPunct="1">
              <a:defRPr/>
            </a:pPr>
            <a:r>
              <a:rPr lang="zh-CN" altLang="en-US" sz="3600" dirty="0" smtClean="0"/>
              <a:t>前苏联共产党的影响</a:t>
            </a:r>
          </a:p>
        </p:txBody>
      </p:sp>
      <p:sp>
        <p:nvSpPr>
          <p:cNvPr id="229380" name="Text Box 4"/>
          <p:cNvSpPr txBox="1">
            <a:spLocks noChangeArrowheads="1"/>
          </p:cNvSpPr>
          <p:nvPr/>
        </p:nvSpPr>
        <p:spPr bwMode="auto">
          <a:xfrm>
            <a:off x="395536" y="1196752"/>
            <a:ext cx="8280400" cy="5262979"/>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zh-CN" altLang="en-US" sz="2800" b="1" dirty="0">
                <a:solidFill>
                  <a:srgbClr val="FF6600"/>
                </a:solidFill>
              </a:rPr>
              <a:t>（一）党的组织行政化以及总书记集权制。党政融为一体，以党代政，党集中了国家的权力，国家权力机关萎缩。</a:t>
            </a:r>
          </a:p>
          <a:p>
            <a:pPr eaLnBrk="1" hangingPunct="1">
              <a:defRPr/>
            </a:pPr>
            <a:r>
              <a:rPr lang="zh-CN" altLang="en-US" sz="2800" b="1" dirty="0"/>
              <a:t>苏维埃社会主义共和国联盟规定了最高国家权力机关是实行平等的两院制</a:t>
            </a:r>
            <a:r>
              <a:rPr lang="en-US" altLang="zh-CN" sz="2800" b="1" dirty="0"/>
              <a:t>(</a:t>
            </a:r>
            <a:r>
              <a:rPr lang="zh-CN" altLang="en-US" sz="2800" b="1" dirty="0"/>
              <a:t>联盟院，民族院</a:t>
            </a:r>
            <a:r>
              <a:rPr lang="en-US" altLang="zh-CN" sz="2800" b="1" dirty="0"/>
              <a:t>)</a:t>
            </a:r>
            <a:r>
              <a:rPr lang="zh-CN" altLang="en-US" sz="2800" b="1" dirty="0"/>
              <a:t>的最高苏维埃。</a:t>
            </a:r>
          </a:p>
          <a:p>
            <a:pPr eaLnBrk="1" hangingPunct="1">
              <a:defRPr/>
            </a:pPr>
            <a:r>
              <a:rPr lang="en-US" altLang="zh-CN" sz="2800" dirty="0"/>
              <a:t>1927</a:t>
            </a:r>
            <a:r>
              <a:rPr lang="zh-CN" altLang="en-US" sz="2800" dirty="0"/>
              <a:t>年斯大林宣布，苏联实行一党领导制与“党的垄断”，不允许其他政党分享权力</a:t>
            </a:r>
            <a:r>
              <a:rPr lang="en-US" altLang="zh-CN" sz="2800" dirty="0"/>
              <a:t>.</a:t>
            </a:r>
          </a:p>
          <a:p>
            <a:pPr eaLnBrk="1" hangingPunct="1">
              <a:defRPr/>
            </a:pPr>
            <a:r>
              <a:rPr lang="en-US" altLang="zh-CN" sz="2800" dirty="0"/>
              <a:t>30</a:t>
            </a:r>
            <a:r>
              <a:rPr lang="zh-CN" altLang="en-US" sz="2800" dirty="0"/>
              <a:t>年代</a:t>
            </a:r>
            <a:r>
              <a:rPr lang="en-US" altLang="zh-CN" sz="2800" dirty="0"/>
              <a:t>, </a:t>
            </a:r>
            <a:r>
              <a:rPr lang="zh-CN" altLang="en-US" sz="2800" dirty="0"/>
              <a:t>党政军权高度集中于总书记斯大林手中。最高苏维埃由最高权力机关变为党中央机关的附属品。苏联部长会议由苏维埃执行机构变为党中央的执行机构。甚至中央政治局也成了陪衬。</a:t>
            </a:r>
          </a:p>
        </p:txBody>
      </p:sp>
    </p:spTree>
    <p:extLst>
      <p:ext uri="{BB962C8B-B14F-4D97-AF65-F5344CB8AC3E}">
        <p14:creationId xmlns="" xmlns:p14="http://schemas.microsoft.com/office/powerpoint/2010/main" val="177873198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pPr eaLnBrk="1" hangingPunct="1">
              <a:defRPr/>
            </a:pPr>
            <a:endParaRPr lang="zh-CN" altLang="en-US" smtClean="0"/>
          </a:p>
        </p:txBody>
      </p:sp>
      <p:sp>
        <p:nvSpPr>
          <p:cNvPr id="287747" name="Rectangle 3"/>
          <p:cNvSpPr>
            <a:spLocks noGrp="1" noChangeArrowheads="1"/>
          </p:cNvSpPr>
          <p:nvPr>
            <p:ph type="body" idx="4294967295"/>
          </p:nvPr>
        </p:nvSpPr>
        <p:spPr>
          <a:xfrm>
            <a:off x="395287" y="1434803"/>
            <a:ext cx="8353425" cy="4114800"/>
          </a:xfrm>
          <a:prstGeom prst="rect">
            <a:avLst/>
          </a:prstGeom>
        </p:spPr>
        <p:txBody>
          <a:bodyPr/>
          <a:lstStyle/>
          <a:p>
            <a:pPr eaLnBrk="1" hangingPunct="1">
              <a:lnSpc>
                <a:spcPct val="110000"/>
              </a:lnSpc>
              <a:buFontTx/>
              <a:buNone/>
              <a:defRPr/>
            </a:pPr>
            <a:r>
              <a:rPr lang="zh-CN" altLang="en-US" sz="2600" b="1" dirty="0" smtClean="0">
                <a:solidFill>
                  <a:srgbClr val="0000FF"/>
                </a:solidFill>
                <a:latin typeface="宋体" charset="-122"/>
                <a:ea typeface="楷体_GB2312" charset="0"/>
              </a:rPr>
              <a:t> </a:t>
            </a:r>
            <a:r>
              <a:rPr lang="zh-CN" altLang="en-US" sz="2600" b="1" dirty="0">
                <a:latin typeface="STKaiti" charset="-122"/>
                <a:ea typeface="STKaiti" charset="-122"/>
                <a:cs typeface="STKaiti" charset="-122"/>
              </a:rPr>
              <a:t> “斯大林</a:t>
            </a:r>
            <a:r>
              <a:rPr lang="zh-CN" altLang="en-US" sz="2600" b="1" dirty="0" smtClean="0">
                <a:latin typeface="STKaiti" charset="-122"/>
                <a:ea typeface="STKaiti" charset="-122"/>
                <a:cs typeface="STKaiti" charset="-122"/>
              </a:rPr>
              <a:t>当了总书记，掌握了无限的权力，他能不能永远谨慎地使用这种权力，我没有把握。斯大林太粗暴，这个缺点在人际交往中是可以容忍的，但在总书记这个位子上就不可容忍了。建议仔细想个办法把斯大林从这个位子上调开，换一个人，这个人只要有一点强过斯大林就行，这就是：比较有耐心、谦虚、礼貌、能关心同志、较少任性。”</a:t>
            </a:r>
          </a:p>
          <a:p>
            <a:pPr eaLnBrk="1" hangingPunct="1">
              <a:lnSpc>
                <a:spcPct val="90000"/>
              </a:lnSpc>
              <a:defRPr/>
            </a:pPr>
            <a:endParaRPr lang="zh-CN" altLang="en-US" sz="2400" dirty="0" smtClean="0"/>
          </a:p>
        </p:txBody>
      </p:sp>
    </p:spTree>
    <p:extLst>
      <p:ext uri="{BB962C8B-B14F-4D97-AF65-F5344CB8AC3E}">
        <p14:creationId xmlns="" xmlns:p14="http://schemas.microsoft.com/office/powerpoint/2010/main" val="2855478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3" name="Rectangle 3"/>
          <p:cNvSpPr>
            <a:spLocks noGrp="1" noChangeArrowheads="1"/>
          </p:cNvSpPr>
          <p:nvPr>
            <p:ph type="body" idx="4294967295"/>
          </p:nvPr>
        </p:nvSpPr>
        <p:spPr>
          <a:xfrm>
            <a:off x="597619" y="980728"/>
            <a:ext cx="8351838" cy="4616450"/>
          </a:xfrm>
          <a:prstGeom prst="rect">
            <a:avLst/>
          </a:prstGeom>
        </p:spPr>
        <p:txBody>
          <a:bodyPr/>
          <a:lstStyle/>
          <a:p>
            <a:pPr eaLnBrk="1" hangingPunct="1">
              <a:defRPr/>
            </a:pPr>
            <a:r>
              <a:rPr lang="zh-CN" altLang="en-US" sz="2800" b="1" dirty="0" smtClean="0">
                <a:solidFill>
                  <a:srgbClr val="FF0000"/>
                </a:solidFill>
              </a:rPr>
              <a:t>（二）自上而下的干部委任制度。 </a:t>
            </a:r>
          </a:p>
          <a:p>
            <a:pPr eaLnBrk="1" hangingPunct="1">
              <a:defRPr/>
            </a:pPr>
            <a:r>
              <a:rPr lang="zh-CN" altLang="en-US" sz="2800" b="1" dirty="0" smtClean="0">
                <a:solidFill>
                  <a:srgbClr val="FF0000"/>
                </a:solidFill>
              </a:rPr>
              <a:t>（三）监督机构无效化。</a:t>
            </a:r>
          </a:p>
          <a:p>
            <a:pPr eaLnBrk="1" hangingPunct="1">
              <a:defRPr/>
            </a:pPr>
            <a:r>
              <a:rPr lang="zh-CN" altLang="en-US" sz="3700" dirty="0" smtClean="0"/>
              <a:t> </a:t>
            </a:r>
            <a:r>
              <a:rPr lang="zh-CN" altLang="en-US" sz="2800" dirty="0" smtClean="0">
                <a:latin typeface="宋体" charset="-122"/>
              </a:rPr>
              <a:t>联共十七大解散工农检察院；</a:t>
            </a:r>
          </a:p>
          <a:p>
            <a:pPr eaLnBrk="1" hangingPunct="1">
              <a:defRPr/>
            </a:pPr>
            <a:r>
              <a:rPr lang="en-US" altLang="zh-CN" sz="2800" dirty="0" smtClean="0">
                <a:latin typeface="宋体" charset="-122"/>
              </a:rPr>
              <a:t>1939</a:t>
            </a:r>
            <a:r>
              <a:rPr lang="zh-CN" altLang="en-US" sz="2800" dirty="0" smtClean="0">
                <a:latin typeface="宋体" charset="-122"/>
              </a:rPr>
              <a:t>年联共（布）十八大把中央党监察委员会降为党中央委员会的下属机构，不再同党中央委员会平行，不再由党代表大会选举，而由中央委员会选举，在联共（布）党中央的领导下开展工作，其任务是监督地方党委是否执行中央的决议。</a:t>
            </a:r>
            <a:r>
              <a:rPr lang="zh-CN" altLang="en-US" sz="2800" dirty="0" smtClean="0"/>
              <a:t> </a:t>
            </a:r>
            <a:endParaRPr lang="zh-CN" altLang="en-US" sz="2800" dirty="0" smtClean="0">
              <a:latin typeface="宋体" charset="-122"/>
            </a:endParaRPr>
          </a:p>
          <a:p>
            <a:pPr eaLnBrk="1" hangingPunct="1">
              <a:buFontTx/>
              <a:buNone/>
              <a:defRPr/>
            </a:pPr>
            <a:endParaRPr lang="zh-CN" altLang="en-US" sz="2800" dirty="0" smtClean="0">
              <a:solidFill>
                <a:srgbClr val="3333CC"/>
              </a:solidFill>
              <a:latin typeface="宋体" charset="-122"/>
            </a:endParaRPr>
          </a:p>
          <a:p>
            <a:pPr eaLnBrk="1" hangingPunct="1">
              <a:defRPr/>
            </a:pPr>
            <a:endParaRPr lang="zh-CN" altLang="en-US" dirty="0" smtClean="0"/>
          </a:p>
        </p:txBody>
      </p:sp>
    </p:spTree>
    <p:extLst>
      <p:ext uri="{BB962C8B-B14F-4D97-AF65-F5344CB8AC3E}">
        <p14:creationId xmlns="" xmlns:p14="http://schemas.microsoft.com/office/powerpoint/2010/main" val="103133417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1" name="Rectangle 3"/>
          <p:cNvSpPr>
            <a:spLocks noGrp="1" noChangeArrowheads="1"/>
          </p:cNvSpPr>
          <p:nvPr>
            <p:ph type="body" idx="4294967295"/>
          </p:nvPr>
        </p:nvSpPr>
        <p:spPr>
          <a:xfrm>
            <a:off x="611560" y="1124744"/>
            <a:ext cx="7772400" cy="4114800"/>
          </a:xfrm>
          <a:prstGeom prst="rect">
            <a:avLst/>
          </a:prstGeom>
        </p:spPr>
        <p:txBody>
          <a:bodyPr/>
          <a:lstStyle/>
          <a:p>
            <a:pPr eaLnBrk="1" hangingPunct="1">
              <a:lnSpc>
                <a:spcPct val="80000"/>
              </a:lnSpc>
              <a:defRPr/>
            </a:pPr>
            <a:r>
              <a:rPr lang="zh-CN" altLang="en-US" sz="2800" dirty="0" smtClean="0">
                <a:solidFill>
                  <a:srgbClr val="FF6600"/>
                </a:solidFill>
              </a:rPr>
              <a:t>（四）法律制度虚无化。</a:t>
            </a:r>
          </a:p>
          <a:p>
            <a:pPr eaLnBrk="1" hangingPunct="1">
              <a:lnSpc>
                <a:spcPct val="80000"/>
              </a:lnSpc>
              <a:defRPr/>
            </a:pPr>
            <a:r>
              <a:rPr lang="zh-CN" altLang="en-US" sz="2800" dirty="0" smtClean="0"/>
              <a:t>总书记直接领导的国家安全机构凌驾于党和国家之上，不受党和国家机构的监督，不受任何法律制度的约束，包揽了从逮捕、审判、监禁到处决这一司法程序的全过程。</a:t>
            </a:r>
          </a:p>
          <a:p>
            <a:pPr eaLnBrk="1" hangingPunct="1">
              <a:lnSpc>
                <a:spcPct val="80000"/>
              </a:lnSpc>
              <a:buFontTx/>
              <a:buNone/>
              <a:defRPr/>
            </a:pPr>
            <a:r>
              <a:rPr lang="zh-CN" altLang="en-US" sz="2800" dirty="0" smtClean="0"/>
              <a:t>    克格勃在斯大林的授意下超越法律之上，酿成了大清洗悲剧。（十七大</a:t>
            </a:r>
            <a:r>
              <a:rPr lang="en-US" altLang="zh-CN" sz="2800" dirty="0" smtClean="0"/>
              <a:t>1966</a:t>
            </a:r>
            <a:r>
              <a:rPr lang="zh-CN" altLang="en-US" sz="2800" dirty="0" smtClean="0"/>
              <a:t>名代表，</a:t>
            </a:r>
            <a:r>
              <a:rPr lang="en-US" altLang="zh-CN" sz="2800" dirty="0" smtClean="0"/>
              <a:t>1108</a:t>
            </a:r>
            <a:r>
              <a:rPr lang="zh-CN" altLang="en-US" sz="2800" dirty="0" smtClean="0"/>
              <a:t>人被镇压）</a:t>
            </a:r>
          </a:p>
          <a:p>
            <a:pPr eaLnBrk="1" hangingPunct="1">
              <a:lnSpc>
                <a:spcPct val="80000"/>
              </a:lnSpc>
              <a:buFontTx/>
              <a:buNone/>
              <a:defRPr/>
            </a:pPr>
            <a:r>
              <a:rPr lang="en-US" altLang="zh-CN" sz="2800" dirty="0" smtClean="0"/>
              <a:t>《</a:t>
            </a:r>
            <a:r>
              <a:rPr lang="zh-CN" altLang="en-US" sz="2800" dirty="0" smtClean="0"/>
              <a:t>古拉格群岛</a:t>
            </a:r>
            <a:r>
              <a:rPr lang="en-US" altLang="zh-CN" sz="2800" dirty="0" smtClean="0"/>
              <a:t>》</a:t>
            </a:r>
            <a:r>
              <a:rPr lang="zh-CN" altLang="en-US" sz="2800" dirty="0" smtClean="0"/>
              <a:t>（</a:t>
            </a:r>
            <a:r>
              <a:rPr lang="en-US" altLang="zh-CN" sz="2800" dirty="0" err="1" smtClean="0"/>
              <a:t>Архипелаг</a:t>
            </a:r>
            <a:r>
              <a:rPr lang="en-US" altLang="zh-CN" sz="2800" dirty="0" smtClean="0"/>
              <a:t> </a:t>
            </a:r>
            <a:r>
              <a:rPr lang="en-US" altLang="zh-CN" sz="2800" dirty="0" err="1" smtClean="0"/>
              <a:t>Гулаг</a:t>
            </a:r>
            <a:r>
              <a:rPr lang="zh-CN" altLang="en-US" sz="2800" dirty="0" smtClean="0"/>
              <a:t>）亚历山大</a:t>
            </a:r>
            <a:r>
              <a:rPr lang="en-US" altLang="zh-CN" sz="2800" dirty="0" smtClean="0">
                <a:latin typeface="Times New Roman" charset="0"/>
              </a:rPr>
              <a:t>·</a:t>
            </a:r>
            <a:r>
              <a:rPr lang="zh-CN" altLang="en-US" sz="2800" dirty="0" smtClean="0"/>
              <a:t>索尔仁尼琴</a:t>
            </a:r>
            <a:endParaRPr lang="en-US" altLang="zh-CN" sz="2800" dirty="0" smtClean="0">
              <a:solidFill>
                <a:srgbClr val="0070C0"/>
              </a:solidFill>
            </a:endParaRPr>
          </a:p>
          <a:p>
            <a:pPr eaLnBrk="1" hangingPunct="1">
              <a:lnSpc>
                <a:spcPct val="80000"/>
              </a:lnSpc>
              <a:defRPr/>
            </a:pPr>
            <a:endParaRPr lang="zh-CN" altLang="en-US" sz="2800" dirty="0" smtClean="0"/>
          </a:p>
        </p:txBody>
      </p:sp>
    </p:spTree>
    <p:extLst>
      <p:ext uri="{BB962C8B-B14F-4D97-AF65-F5344CB8AC3E}">
        <p14:creationId xmlns="" xmlns:p14="http://schemas.microsoft.com/office/powerpoint/2010/main" val="129303151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pPr eaLnBrk="1" hangingPunct="1">
              <a:defRPr/>
            </a:pPr>
            <a:endParaRPr lang="zh-CN" altLang="en-US" smtClean="0"/>
          </a:p>
        </p:txBody>
      </p:sp>
      <p:sp>
        <p:nvSpPr>
          <p:cNvPr id="299011" name="Rectangle 3"/>
          <p:cNvSpPr>
            <a:spLocks noGrp="1" noChangeArrowheads="1"/>
          </p:cNvSpPr>
          <p:nvPr>
            <p:ph type="body" idx="4294967295"/>
          </p:nvPr>
        </p:nvSpPr>
        <p:spPr>
          <a:xfrm>
            <a:off x="609600" y="1628800"/>
            <a:ext cx="7772400" cy="4114800"/>
          </a:xfrm>
          <a:prstGeom prst="rect">
            <a:avLst/>
          </a:prstGeom>
        </p:spPr>
        <p:txBody>
          <a:bodyPr/>
          <a:lstStyle/>
          <a:p>
            <a:pPr eaLnBrk="1" hangingPunct="1">
              <a:defRPr/>
            </a:pPr>
            <a:r>
              <a:rPr lang="zh-CN" altLang="en-US" sz="2800" b="1" dirty="0" smtClean="0">
                <a:latin typeface="KaiTi" charset="-122"/>
                <a:ea typeface="KaiTi" charset="-122"/>
                <a:cs typeface="KaiTi" charset="-122"/>
              </a:rPr>
              <a:t>“苏联共产党垮台的真实原因是它的三个垄断制度，即共产党以为自己想说的都是对的</a:t>
            </a:r>
            <a:r>
              <a:rPr lang="en-US" altLang="zh-CN" sz="2800" b="1" dirty="0" smtClean="0">
                <a:latin typeface="KaiTi" charset="-122"/>
                <a:ea typeface="KaiTi" charset="-122"/>
                <a:cs typeface="KaiTi" charset="-122"/>
              </a:rPr>
              <a:t>———</a:t>
            </a:r>
            <a:r>
              <a:rPr lang="zh-CN" altLang="en-US" sz="2800" b="1" dirty="0" smtClean="0">
                <a:solidFill>
                  <a:srgbClr val="FF0000"/>
                </a:solidFill>
                <a:latin typeface="KaiTi" charset="-122"/>
                <a:ea typeface="KaiTi" charset="-122"/>
                <a:cs typeface="KaiTi" charset="-122"/>
              </a:rPr>
              <a:t>垄断真理的意识形态制度</a:t>
            </a:r>
            <a:r>
              <a:rPr lang="zh-CN" altLang="en-US" sz="2800" b="1" dirty="0" smtClean="0">
                <a:latin typeface="KaiTi" charset="-122"/>
                <a:ea typeface="KaiTi" charset="-122"/>
                <a:cs typeface="KaiTi" charset="-122"/>
              </a:rPr>
              <a:t>；以为自己的权力是神圣之上的</a:t>
            </a:r>
            <a:r>
              <a:rPr lang="en-US" altLang="zh-CN" sz="2800" b="1" dirty="0" smtClean="0">
                <a:latin typeface="KaiTi" charset="-122"/>
                <a:ea typeface="KaiTi" charset="-122"/>
                <a:cs typeface="KaiTi" charset="-122"/>
              </a:rPr>
              <a:t>———</a:t>
            </a:r>
            <a:r>
              <a:rPr lang="zh-CN" altLang="en-US" sz="2800" b="1" dirty="0" smtClean="0">
                <a:solidFill>
                  <a:srgbClr val="FF0000"/>
                </a:solidFill>
                <a:latin typeface="KaiTi" charset="-122"/>
                <a:ea typeface="KaiTi" charset="-122"/>
                <a:cs typeface="KaiTi" charset="-122"/>
              </a:rPr>
              <a:t>垄断权力的政治法律制度</a:t>
            </a:r>
            <a:r>
              <a:rPr lang="zh-CN" altLang="en-US" sz="2800" b="1" dirty="0" smtClean="0">
                <a:latin typeface="KaiTi" charset="-122"/>
                <a:ea typeface="KaiTi" charset="-122"/>
                <a:cs typeface="KaiTi" charset="-122"/>
              </a:rPr>
              <a:t>；以为自己有没有不可以做到的特权</a:t>
            </a:r>
            <a:r>
              <a:rPr lang="en-US" altLang="zh-CN" sz="2800" b="1" dirty="0" smtClean="0">
                <a:latin typeface="KaiTi" charset="-122"/>
                <a:ea typeface="KaiTi" charset="-122"/>
                <a:cs typeface="KaiTi" charset="-122"/>
              </a:rPr>
              <a:t>———</a:t>
            </a:r>
            <a:r>
              <a:rPr lang="zh-CN" altLang="en-US" sz="2800" b="1" dirty="0" smtClean="0">
                <a:solidFill>
                  <a:srgbClr val="FF0000"/>
                </a:solidFill>
                <a:latin typeface="KaiTi" charset="-122"/>
                <a:ea typeface="KaiTi" charset="-122"/>
                <a:cs typeface="KaiTi" charset="-122"/>
              </a:rPr>
              <a:t>垄断利益的封建特权制度</a:t>
            </a:r>
            <a:r>
              <a:rPr lang="zh-CN" altLang="en-US" sz="2800" b="1" dirty="0" smtClean="0">
                <a:latin typeface="KaiTi" charset="-122"/>
                <a:ea typeface="KaiTi" charset="-122"/>
                <a:cs typeface="KaiTi" charset="-122"/>
              </a:rPr>
              <a:t>。”</a:t>
            </a:r>
            <a:r>
              <a:rPr lang="zh-CN" altLang="en-US" sz="2800" dirty="0" smtClean="0">
                <a:latin typeface="KaiTi" charset="-122"/>
                <a:ea typeface="KaiTi" charset="-122"/>
                <a:cs typeface="KaiTi" charset="-122"/>
              </a:rPr>
              <a:t> </a:t>
            </a:r>
            <a:r>
              <a:rPr lang="en-US" altLang="zh-CN" sz="2800" dirty="0" smtClean="0"/>
              <a:t>(</a:t>
            </a:r>
            <a:r>
              <a:rPr lang="zh-CN" altLang="en-US" sz="2800" dirty="0" smtClean="0"/>
              <a:t>俄罗斯共产党中央书记的久加诺夫 </a:t>
            </a:r>
            <a:r>
              <a:rPr lang="en-US" altLang="zh-CN" sz="2800" dirty="0" smtClean="0"/>
              <a:t>)</a:t>
            </a:r>
          </a:p>
        </p:txBody>
      </p:sp>
    </p:spTree>
    <p:extLst>
      <p:ext uri="{BB962C8B-B14F-4D97-AF65-F5344CB8AC3E}">
        <p14:creationId xmlns="" xmlns:p14="http://schemas.microsoft.com/office/powerpoint/2010/main" val="159366541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pPr eaLnBrk="1" hangingPunct="1">
              <a:defRPr/>
            </a:pPr>
            <a:endParaRPr lang="zh-CN" altLang="en-US" smtClean="0"/>
          </a:p>
        </p:txBody>
      </p:sp>
      <p:sp>
        <p:nvSpPr>
          <p:cNvPr id="290819" name="Rectangle 3"/>
          <p:cNvSpPr>
            <a:spLocks noGrp="1" noChangeArrowheads="1"/>
          </p:cNvSpPr>
          <p:nvPr>
            <p:ph type="body" idx="4294967295"/>
          </p:nvPr>
        </p:nvSpPr>
        <p:spPr>
          <a:xfrm>
            <a:off x="468313" y="692150"/>
            <a:ext cx="8229600" cy="5434013"/>
          </a:xfrm>
          <a:prstGeom prst="rect">
            <a:avLst/>
          </a:prstGeom>
        </p:spPr>
        <p:txBody>
          <a:bodyPr/>
          <a:lstStyle/>
          <a:p>
            <a:pPr eaLnBrk="1" hangingPunct="1">
              <a:lnSpc>
                <a:spcPct val="90000"/>
              </a:lnSpc>
              <a:defRPr/>
            </a:pPr>
            <a:r>
              <a:rPr lang="zh-CN" altLang="en-US" sz="3200" b="1" dirty="0" smtClean="0"/>
              <a:t>我国政治体制，大体上说，是胚胎于革命战争年代，初建于新中国的诞生之际，而在社会主义改造时期基本确立的，是在大规模的阶级斗争、群众运动和不断强化指令性计划的过程中，为适应产品经济体制模式而发展起来。这种形成的政治体制，不能不是一种党政不分的、权力过分集中的体制。由于战时体制以及其他因素的影响，我国政治体制的演变，在新中国成立后的三十年间走过了一条艰难曲折的崎岖之路。</a:t>
            </a:r>
          </a:p>
        </p:txBody>
      </p:sp>
    </p:spTree>
    <p:extLst>
      <p:ext uri="{BB962C8B-B14F-4D97-AF65-F5344CB8AC3E}">
        <p14:creationId xmlns="" xmlns:p14="http://schemas.microsoft.com/office/powerpoint/2010/main" val="3427930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pPr eaLnBrk="1" hangingPunct="1">
              <a:defRPr/>
            </a:pPr>
            <a:endParaRPr lang="zh-CN" altLang="en-US" smtClean="0"/>
          </a:p>
        </p:txBody>
      </p:sp>
      <p:sp>
        <p:nvSpPr>
          <p:cNvPr id="289795" name="Rectangle 3"/>
          <p:cNvSpPr>
            <a:spLocks noGrp="1" noChangeArrowheads="1"/>
          </p:cNvSpPr>
          <p:nvPr>
            <p:ph type="body" idx="4294967295"/>
          </p:nvPr>
        </p:nvSpPr>
        <p:spPr>
          <a:xfrm>
            <a:off x="395288" y="260350"/>
            <a:ext cx="8229600" cy="4525963"/>
          </a:xfrm>
          <a:prstGeom prst="rect">
            <a:avLst/>
          </a:prstGeom>
        </p:spPr>
        <p:txBody>
          <a:bodyPr/>
          <a:lstStyle/>
          <a:p>
            <a:pPr eaLnBrk="1" hangingPunct="1">
              <a:defRPr/>
            </a:pPr>
            <a:r>
              <a:rPr lang="en-US" altLang="zh-CN" sz="2800" dirty="0" smtClean="0"/>
              <a:t>1980</a:t>
            </a:r>
            <a:r>
              <a:rPr lang="zh-CN" altLang="en-US" sz="2800" dirty="0" smtClean="0"/>
              <a:t>年</a:t>
            </a:r>
            <a:r>
              <a:rPr lang="en-US" altLang="zh-CN" sz="2800" dirty="0" smtClean="0"/>
              <a:t>8</a:t>
            </a:r>
            <a:r>
              <a:rPr lang="zh-CN" altLang="en-US" sz="2800" dirty="0" smtClean="0"/>
              <a:t>月，邓小平在中央政治局扩大会议上作了</a:t>
            </a:r>
            <a:r>
              <a:rPr lang="en-US" altLang="zh-CN" sz="2800" dirty="0" smtClean="0"/>
              <a:t>《</a:t>
            </a:r>
            <a:r>
              <a:rPr lang="zh-CN" altLang="en-US" sz="2800" dirty="0" smtClean="0"/>
              <a:t>党和国家领导制度的改革</a:t>
            </a:r>
            <a:r>
              <a:rPr lang="en-US" altLang="zh-CN" sz="2800" dirty="0" smtClean="0"/>
              <a:t>》</a:t>
            </a:r>
            <a:r>
              <a:rPr lang="zh-CN" altLang="en-US" sz="2800" dirty="0" smtClean="0"/>
              <a:t>的重要讲话，分析了我国政治体制的缺陷。</a:t>
            </a:r>
          </a:p>
        </p:txBody>
      </p:sp>
      <p:sp>
        <p:nvSpPr>
          <p:cNvPr id="288773" name="Text Box 5"/>
          <p:cNvSpPr txBox="1">
            <a:spLocks noChangeArrowheads="1"/>
          </p:cNvSpPr>
          <p:nvPr/>
        </p:nvSpPr>
        <p:spPr bwMode="auto">
          <a:xfrm>
            <a:off x="395288" y="2133600"/>
            <a:ext cx="4824412" cy="3937000"/>
          </a:xfrm>
          <a:prstGeom prst="rect">
            <a:avLst/>
          </a:prstGeom>
          <a:solidFill>
            <a:srgbClr val="FFFF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kumimoji="0" lang="zh-CN" altLang="en-US" sz="3600" b="1" dirty="0">
                <a:solidFill>
                  <a:srgbClr val="0000FF"/>
                </a:solidFill>
                <a:ea typeface="隶书" charset="0"/>
              </a:rPr>
              <a:t>教条主义</a:t>
            </a:r>
          </a:p>
          <a:p>
            <a:pPr eaLnBrk="1" hangingPunct="1">
              <a:spcBef>
                <a:spcPct val="0"/>
              </a:spcBef>
              <a:buFontTx/>
              <a:buNone/>
            </a:pPr>
            <a:r>
              <a:rPr kumimoji="0" lang="zh-CN" altLang="en-US" sz="3600" b="1" dirty="0">
                <a:solidFill>
                  <a:srgbClr val="0000FF"/>
                </a:solidFill>
                <a:ea typeface="隶书" charset="0"/>
              </a:rPr>
              <a:t>形式主义</a:t>
            </a:r>
          </a:p>
          <a:p>
            <a:pPr eaLnBrk="1" hangingPunct="1">
              <a:spcBef>
                <a:spcPct val="0"/>
              </a:spcBef>
              <a:buFontTx/>
              <a:buNone/>
            </a:pPr>
            <a:r>
              <a:rPr kumimoji="0" lang="zh-CN" altLang="en-US" sz="3600" b="1" dirty="0">
                <a:solidFill>
                  <a:srgbClr val="0000FF"/>
                </a:solidFill>
                <a:ea typeface="隶书" charset="0"/>
              </a:rPr>
              <a:t>官僚主义</a:t>
            </a:r>
          </a:p>
          <a:p>
            <a:pPr eaLnBrk="1" hangingPunct="1">
              <a:spcBef>
                <a:spcPct val="0"/>
              </a:spcBef>
              <a:buFontTx/>
              <a:buNone/>
            </a:pPr>
            <a:r>
              <a:rPr kumimoji="0" lang="zh-CN" altLang="en-US" sz="3600" b="1" dirty="0">
                <a:solidFill>
                  <a:srgbClr val="0000FF"/>
                </a:solidFill>
                <a:ea typeface="隶书" charset="0"/>
              </a:rPr>
              <a:t>权力过分集中</a:t>
            </a:r>
          </a:p>
          <a:p>
            <a:pPr eaLnBrk="1" hangingPunct="1">
              <a:spcBef>
                <a:spcPct val="0"/>
              </a:spcBef>
              <a:buFontTx/>
              <a:buNone/>
            </a:pPr>
            <a:r>
              <a:rPr kumimoji="0" lang="zh-CN" altLang="en-US" sz="3600" b="1" dirty="0">
                <a:solidFill>
                  <a:srgbClr val="0000FF"/>
                </a:solidFill>
                <a:ea typeface="隶书" charset="0"/>
              </a:rPr>
              <a:t>家长制</a:t>
            </a:r>
          </a:p>
          <a:p>
            <a:pPr eaLnBrk="1" hangingPunct="1">
              <a:spcBef>
                <a:spcPct val="0"/>
              </a:spcBef>
              <a:buFontTx/>
              <a:buNone/>
            </a:pPr>
            <a:r>
              <a:rPr kumimoji="0" lang="zh-CN" altLang="en-US" sz="3600" b="1" dirty="0">
                <a:solidFill>
                  <a:srgbClr val="0000FF"/>
                </a:solidFill>
                <a:ea typeface="隶书" charset="0"/>
              </a:rPr>
              <a:t>干部领导职务终身制</a:t>
            </a:r>
          </a:p>
          <a:p>
            <a:pPr eaLnBrk="1" hangingPunct="1">
              <a:spcBef>
                <a:spcPct val="0"/>
              </a:spcBef>
              <a:buFontTx/>
              <a:buNone/>
            </a:pPr>
            <a:r>
              <a:rPr kumimoji="0" lang="zh-CN" altLang="en-US" sz="3600" b="1" dirty="0">
                <a:solidFill>
                  <a:srgbClr val="0000FF"/>
                </a:solidFill>
                <a:ea typeface="隶书" charset="0"/>
              </a:rPr>
              <a:t>形形色色的特权现象等</a:t>
            </a:r>
          </a:p>
        </p:txBody>
      </p:sp>
      <p:sp>
        <p:nvSpPr>
          <p:cNvPr id="288775" name="Text Box 7"/>
          <p:cNvSpPr txBox="1">
            <a:spLocks noChangeArrowheads="1"/>
          </p:cNvSpPr>
          <p:nvPr/>
        </p:nvSpPr>
        <p:spPr bwMode="auto">
          <a:xfrm>
            <a:off x="5292725" y="2997200"/>
            <a:ext cx="3563938" cy="2289175"/>
          </a:xfrm>
          <a:prstGeom prst="rect">
            <a:avLst/>
          </a:prstGeom>
          <a:solidFill>
            <a:srgbClr val="FFFF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kumimoji="0" lang="zh-CN" altLang="en-US" sz="3600" b="1" dirty="0">
                <a:solidFill>
                  <a:srgbClr val="FF0000"/>
                </a:solidFill>
                <a:ea typeface="隶书" charset="0"/>
              </a:rPr>
              <a:t>不利于发展民主</a:t>
            </a:r>
          </a:p>
          <a:p>
            <a:pPr eaLnBrk="1" hangingPunct="1">
              <a:spcBef>
                <a:spcPct val="0"/>
              </a:spcBef>
              <a:buFontTx/>
              <a:buNone/>
            </a:pPr>
            <a:r>
              <a:rPr kumimoji="0" lang="zh-CN" altLang="en-US" sz="3600" b="1" dirty="0">
                <a:solidFill>
                  <a:srgbClr val="FF0000"/>
                </a:solidFill>
                <a:ea typeface="隶书" charset="0"/>
              </a:rPr>
              <a:t>不利于健全法制</a:t>
            </a:r>
          </a:p>
          <a:p>
            <a:pPr eaLnBrk="1" hangingPunct="1">
              <a:spcBef>
                <a:spcPct val="0"/>
              </a:spcBef>
              <a:buFontTx/>
              <a:buNone/>
            </a:pPr>
            <a:r>
              <a:rPr kumimoji="0" lang="zh-CN" altLang="en-US" sz="3600" b="1" dirty="0">
                <a:solidFill>
                  <a:srgbClr val="FF0000"/>
                </a:solidFill>
                <a:ea typeface="隶书" charset="0"/>
              </a:rPr>
              <a:t>不利于长治久安</a:t>
            </a:r>
          </a:p>
          <a:p>
            <a:pPr eaLnBrk="1" hangingPunct="1">
              <a:spcBef>
                <a:spcPct val="0"/>
              </a:spcBef>
              <a:buFontTx/>
              <a:buNone/>
            </a:pPr>
            <a:r>
              <a:rPr kumimoji="0" lang="zh-CN" altLang="en-US" sz="3600" b="1" dirty="0">
                <a:solidFill>
                  <a:srgbClr val="FF0000"/>
                </a:solidFill>
                <a:ea typeface="隶书" charset="0"/>
              </a:rPr>
              <a:t>不利于稳定发展</a:t>
            </a:r>
          </a:p>
        </p:txBody>
      </p:sp>
    </p:spTree>
    <p:extLst>
      <p:ext uri="{BB962C8B-B14F-4D97-AF65-F5344CB8AC3E}">
        <p14:creationId xmlns="" xmlns:p14="http://schemas.microsoft.com/office/powerpoint/2010/main" val="6067121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8773"/>
                                        </p:tgtEl>
                                        <p:attrNameLst>
                                          <p:attrName>style.visibility</p:attrName>
                                        </p:attrNameLst>
                                      </p:cBhvr>
                                      <p:to>
                                        <p:strVal val="visible"/>
                                      </p:to>
                                    </p:set>
                                    <p:animEffect transition="in" filter="wipe(down)">
                                      <p:cBhvr>
                                        <p:cTn id="7" dur="500"/>
                                        <p:tgtEl>
                                          <p:spTgt spid="2887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88775"/>
                                        </p:tgtEl>
                                        <p:attrNameLst>
                                          <p:attrName>style.visibility</p:attrName>
                                        </p:attrNameLst>
                                      </p:cBhvr>
                                      <p:to>
                                        <p:strVal val="visible"/>
                                      </p:to>
                                    </p:set>
                                    <p:animEffect transition="in" filter="wipe(down)">
                                      <p:cBhvr>
                                        <p:cTn id="12" dur="500"/>
                                        <p:tgtEl>
                                          <p:spTgt spid="288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3" grpId="0" animBg="1"/>
      <p:bldP spid="28877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40811" y="1390647"/>
            <a:ext cx="7435597" cy="4385816"/>
          </a:xfrm>
          <a:prstGeom prst="rect">
            <a:avLst/>
          </a:prstGeom>
          <a:solidFill>
            <a:schemeClr val="bg1"/>
          </a:solidFill>
        </p:spPr>
        <p:txBody>
          <a:bodyPr wrap="square" rtlCol="0">
            <a:spAutoFit/>
          </a:bodyPr>
          <a:lstStyle/>
          <a:p>
            <a:pPr>
              <a:lnSpc>
                <a:spcPct val="150000"/>
              </a:lnSpc>
            </a:pPr>
            <a:r>
              <a:rPr lang="zh-CN" altLang="en-US" sz="2400" b="1" dirty="0"/>
              <a:t>根据皮尤研究中心最</a:t>
            </a:r>
            <a:r>
              <a:rPr lang="zh-CN" altLang="en-US" sz="2400" b="1" dirty="0" smtClean="0"/>
              <a:t>新数据以及美 </a:t>
            </a:r>
            <a:r>
              <a:rPr lang="zh-CN" altLang="en-US" sz="2400" b="1" dirty="0"/>
              <a:t>国人口普查局和美联储的数据所做的研究报告</a:t>
            </a:r>
            <a:r>
              <a:rPr lang="en-US" altLang="zh-CN" sz="2400" b="1" dirty="0"/>
              <a:t>,</a:t>
            </a:r>
            <a:r>
              <a:rPr lang="zh-CN" altLang="en-US" sz="2400" b="1" dirty="0"/>
              <a:t>美 国中等收入家庭占所有家庭比例已经从 </a:t>
            </a:r>
            <a:r>
              <a:rPr lang="en-US" altLang="zh-CN" sz="2400" b="1" dirty="0"/>
              <a:t>1971 </a:t>
            </a:r>
            <a:r>
              <a:rPr lang="zh-CN" altLang="en-US" sz="2400" b="1" dirty="0"/>
              <a:t>年的 </a:t>
            </a:r>
            <a:r>
              <a:rPr lang="en-US" altLang="zh-CN" sz="2400" b="1" dirty="0"/>
              <a:t>61%</a:t>
            </a:r>
            <a:r>
              <a:rPr lang="zh-CN" altLang="en-US" sz="2400" b="1" dirty="0"/>
              <a:t>减少到 </a:t>
            </a:r>
            <a:r>
              <a:rPr lang="en-US" altLang="zh-CN" sz="2400" b="1" dirty="0"/>
              <a:t>2016 </a:t>
            </a:r>
            <a:r>
              <a:rPr lang="zh-CN" altLang="en-US" sz="2400" b="1" dirty="0"/>
              <a:t>年的 </a:t>
            </a:r>
            <a:r>
              <a:rPr lang="en-US" altLang="zh-CN" sz="2400" b="1" dirty="0">
                <a:solidFill>
                  <a:srgbClr val="FF0000"/>
                </a:solidFill>
              </a:rPr>
              <a:t>49.4%</a:t>
            </a:r>
            <a:r>
              <a:rPr lang="zh-CN" altLang="en-US" sz="2400" b="1" dirty="0"/>
              <a:t>。与此同时</a:t>
            </a:r>
            <a:r>
              <a:rPr lang="en-US" altLang="zh-CN" sz="2400" b="1" dirty="0"/>
              <a:t>,</a:t>
            </a:r>
            <a:r>
              <a:rPr lang="zh-CN" altLang="en-US" sz="2400" b="1" dirty="0"/>
              <a:t>低收入家 庭已经从 </a:t>
            </a:r>
            <a:r>
              <a:rPr lang="en-US" altLang="zh-CN" sz="2400" b="1" dirty="0"/>
              <a:t>25%</a:t>
            </a:r>
            <a:r>
              <a:rPr lang="zh-CN" altLang="en-US" sz="2400" b="1" dirty="0"/>
              <a:t>增加到 </a:t>
            </a:r>
            <a:r>
              <a:rPr lang="en-US" altLang="zh-CN" sz="2400" b="1" dirty="0">
                <a:solidFill>
                  <a:srgbClr val="FF0000"/>
                </a:solidFill>
              </a:rPr>
              <a:t>29%</a:t>
            </a:r>
            <a:r>
              <a:rPr lang="en-US" altLang="zh-CN" sz="2400" b="1" dirty="0"/>
              <a:t>,</a:t>
            </a:r>
            <a:r>
              <a:rPr lang="zh-CN" altLang="en-US" sz="2400" b="1" dirty="0"/>
              <a:t>高收入家庭的比例从 </a:t>
            </a:r>
            <a:r>
              <a:rPr lang="en-US" altLang="zh-CN" sz="2400" b="1" dirty="0"/>
              <a:t>14%</a:t>
            </a:r>
            <a:r>
              <a:rPr lang="zh-CN" altLang="en-US" sz="2400" b="1" dirty="0"/>
              <a:t>增加到 </a:t>
            </a:r>
            <a:r>
              <a:rPr lang="en-US" altLang="zh-CN" sz="2400" b="1" dirty="0">
                <a:solidFill>
                  <a:srgbClr val="FF0000"/>
                </a:solidFill>
              </a:rPr>
              <a:t>21%</a:t>
            </a:r>
            <a:r>
              <a:rPr lang="en-US" altLang="zh-CN" sz="2400" b="1" dirty="0"/>
              <a:t>,</a:t>
            </a:r>
            <a:r>
              <a:rPr lang="zh-CN" altLang="en-US" sz="2400" b="1" dirty="0"/>
              <a:t>也就是说美国家庭的结构正在从 中间大、两头小的“橄榄球”状逐渐向两头大、中 间小的“哑铃状”变化。 </a:t>
            </a:r>
          </a:p>
          <a:p>
            <a:pPr>
              <a:lnSpc>
                <a:spcPct val="150000"/>
              </a:lnSpc>
            </a:pPr>
            <a:endParaRPr kumimoji="1" lang="zh-CN" altLang="en-US" dirty="0"/>
          </a:p>
        </p:txBody>
      </p:sp>
      <p:sp>
        <p:nvSpPr>
          <p:cNvPr id="3" name="副标题 2"/>
          <p:cNvSpPr>
            <a:spLocks noGrp="1"/>
          </p:cNvSpPr>
          <p:nvPr>
            <p:ph type="subTitle" idx="1"/>
          </p:nvPr>
        </p:nvSpPr>
        <p:spPr>
          <a:xfrm>
            <a:off x="985261" y="1405409"/>
            <a:ext cx="7346696" cy="4438651"/>
          </a:xfrm>
          <a:solidFill>
            <a:schemeClr val="bg1"/>
          </a:solidFill>
        </p:spPr>
        <p:txBody>
          <a:bodyPr>
            <a:normAutofit fontScale="77500" lnSpcReduction="20000"/>
          </a:bodyPr>
          <a:lstStyle/>
          <a:p>
            <a:endParaRPr lang="en-US" altLang="zh-CN" sz="3825" b="1" dirty="0"/>
          </a:p>
          <a:p>
            <a:pPr algn="l">
              <a:lnSpc>
                <a:spcPct val="120000"/>
              </a:lnSpc>
            </a:pPr>
            <a:r>
              <a:rPr lang="en-US" altLang="zh-CN" sz="3825" b="1" dirty="0">
                <a:latin typeface="FangSong" charset="-122"/>
                <a:ea typeface="FangSong" charset="-122"/>
                <a:cs typeface="FangSong" charset="-122"/>
              </a:rPr>
              <a:t>2008—2014 </a:t>
            </a:r>
            <a:r>
              <a:rPr lang="zh-CN" altLang="en-US" sz="3825" b="1" dirty="0">
                <a:latin typeface="FangSong" charset="-122"/>
                <a:ea typeface="FangSong" charset="-122"/>
                <a:cs typeface="FangSong" charset="-122"/>
              </a:rPr>
              <a:t>年美国</a:t>
            </a:r>
            <a:r>
              <a:rPr lang="en-US" altLang="zh-CN" sz="3825" b="1" dirty="0">
                <a:latin typeface="FangSong" charset="-122"/>
                <a:ea typeface="FangSong" charset="-122"/>
                <a:cs typeface="FangSong" charset="-122"/>
              </a:rPr>
              <a:t>GDP </a:t>
            </a:r>
            <a:r>
              <a:rPr lang="zh-CN" altLang="en-US" sz="3825" b="1" dirty="0">
                <a:latin typeface="FangSong" charset="-122"/>
                <a:ea typeface="FangSong" charset="-122"/>
                <a:cs typeface="FangSong" charset="-122"/>
              </a:rPr>
              <a:t>年均增长率仅为 </a:t>
            </a:r>
            <a:r>
              <a:rPr lang="en-US" altLang="zh-CN" sz="3825" b="1" dirty="0">
                <a:solidFill>
                  <a:srgbClr val="FF0000"/>
                </a:solidFill>
                <a:latin typeface="FangSong" charset="-122"/>
                <a:ea typeface="FangSong" charset="-122"/>
                <a:cs typeface="FangSong" charset="-122"/>
              </a:rPr>
              <a:t>1.13%</a:t>
            </a:r>
            <a:r>
              <a:rPr lang="zh-CN" altLang="en-US" sz="3825" b="1" dirty="0">
                <a:latin typeface="FangSong" charset="-122"/>
                <a:ea typeface="FangSong" charset="-122"/>
                <a:cs typeface="FangSong" charset="-122"/>
              </a:rPr>
              <a:t>。除去 </a:t>
            </a:r>
            <a:r>
              <a:rPr lang="en-US" altLang="zh-CN" sz="3825" b="1" dirty="0">
                <a:latin typeface="FangSong" charset="-122"/>
                <a:ea typeface="FangSong" charset="-122"/>
                <a:cs typeface="FangSong" charset="-122"/>
              </a:rPr>
              <a:t>2008 </a:t>
            </a:r>
            <a:r>
              <a:rPr lang="zh-CN" altLang="en-US" sz="3825" b="1" dirty="0">
                <a:latin typeface="FangSong" charset="-122"/>
                <a:ea typeface="FangSong" charset="-122"/>
                <a:cs typeface="FangSong" charset="-122"/>
              </a:rPr>
              <a:t>年和 </a:t>
            </a:r>
            <a:r>
              <a:rPr lang="en-US" altLang="zh-CN" sz="3825" b="1" dirty="0">
                <a:latin typeface="FangSong" charset="-122"/>
                <a:ea typeface="FangSong" charset="-122"/>
                <a:cs typeface="FangSong" charset="-122"/>
              </a:rPr>
              <a:t>2009</a:t>
            </a:r>
            <a:r>
              <a:rPr lang="zh-CN" altLang="en-US" sz="3825" b="1" dirty="0">
                <a:latin typeface="FangSong" charset="-122"/>
                <a:ea typeface="FangSong" charset="-122"/>
                <a:cs typeface="FangSong" charset="-122"/>
              </a:rPr>
              <a:t>年的负增长</a:t>
            </a:r>
            <a:r>
              <a:rPr lang="en-US" altLang="zh-CN" sz="3825" b="1" dirty="0">
                <a:latin typeface="FangSong" charset="-122"/>
                <a:ea typeface="FangSong" charset="-122"/>
                <a:cs typeface="FangSong" charset="-122"/>
              </a:rPr>
              <a:t>,2010—2014 </a:t>
            </a:r>
            <a:r>
              <a:rPr lang="zh-CN" altLang="en-US" sz="3825" b="1" dirty="0">
                <a:latin typeface="FangSong" charset="-122"/>
                <a:ea typeface="FangSong" charset="-122"/>
                <a:cs typeface="FangSong" charset="-122"/>
              </a:rPr>
              <a:t>年美国 </a:t>
            </a:r>
            <a:r>
              <a:rPr lang="en-US" altLang="zh-CN" sz="3825" b="1" dirty="0">
                <a:latin typeface="FangSong" charset="-122"/>
                <a:ea typeface="FangSong" charset="-122"/>
                <a:cs typeface="FangSong" charset="-122"/>
              </a:rPr>
              <a:t>GDP </a:t>
            </a:r>
            <a:r>
              <a:rPr lang="zh-CN" altLang="en-US" sz="3825" b="1" dirty="0">
                <a:latin typeface="FangSong" charset="-122"/>
                <a:ea typeface="FangSong" charset="-122"/>
                <a:cs typeface="FangSong" charset="-122"/>
              </a:rPr>
              <a:t>年均增长率也仅为 </a:t>
            </a:r>
            <a:r>
              <a:rPr lang="en-US" altLang="zh-CN" sz="3825" b="1" dirty="0">
                <a:solidFill>
                  <a:srgbClr val="FF0000"/>
                </a:solidFill>
                <a:latin typeface="FangSong" charset="-122"/>
                <a:ea typeface="FangSong" charset="-122"/>
                <a:cs typeface="FangSong" charset="-122"/>
              </a:rPr>
              <a:t>2.2%</a:t>
            </a:r>
            <a:r>
              <a:rPr lang="zh-CN" altLang="en-US" sz="3825" b="1" dirty="0">
                <a:latin typeface="FangSong" charset="-122"/>
                <a:ea typeface="FangSong" charset="-122"/>
                <a:cs typeface="FangSong" charset="-122"/>
              </a:rPr>
              <a:t>。因此</a:t>
            </a:r>
            <a:r>
              <a:rPr lang="en-US" altLang="zh-CN" sz="3825" b="1" dirty="0">
                <a:latin typeface="FangSong" charset="-122"/>
                <a:ea typeface="FangSong" charset="-122"/>
                <a:cs typeface="FangSong" charset="-122"/>
              </a:rPr>
              <a:t>,</a:t>
            </a:r>
            <a:r>
              <a:rPr lang="zh-CN" altLang="en-US" sz="3825" b="1" dirty="0">
                <a:latin typeface="FangSong" charset="-122"/>
                <a:ea typeface="FangSong" charset="-122"/>
                <a:cs typeface="FangSong" charset="-122"/>
              </a:rPr>
              <a:t>这次美国经济复苏是第二次世界大战后最疲弱的一次</a:t>
            </a:r>
            <a:r>
              <a:rPr lang="en-US" altLang="zh-CN" sz="3825" b="1" dirty="0">
                <a:latin typeface="FangSong" charset="-122"/>
                <a:ea typeface="FangSong" charset="-122"/>
                <a:cs typeface="FangSong" charset="-122"/>
              </a:rPr>
              <a:t>,</a:t>
            </a:r>
            <a:r>
              <a:rPr lang="zh-CN" altLang="en-US" sz="3825" b="1" dirty="0">
                <a:latin typeface="FangSong" charset="-122"/>
                <a:ea typeface="FangSong" charset="-122"/>
                <a:cs typeface="FangSong" charset="-122"/>
              </a:rPr>
              <a:t>低于以往 </a:t>
            </a:r>
            <a:r>
              <a:rPr lang="en-US" altLang="zh-CN" sz="3825" b="1" dirty="0">
                <a:latin typeface="FangSong" charset="-122"/>
                <a:ea typeface="FangSong" charset="-122"/>
                <a:cs typeface="FangSong" charset="-122"/>
              </a:rPr>
              <a:t>2.8%</a:t>
            </a:r>
            <a:r>
              <a:rPr lang="zh-CN" altLang="en-US" sz="3825" b="1" dirty="0">
                <a:latin typeface="FangSong" charset="-122"/>
                <a:ea typeface="FangSong" charset="-122"/>
                <a:cs typeface="FangSong" charset="-122"/>
              </a:rPr>
              <a:t>的扩张速度</a:t>
            </a:r>
            <a:r>
              <a:rPr lang="en-US" altLang="zh-CN" sz="3825" b="1" dirty="0">
                <a:latin typeface="FangSong" charset="-122"/>
                <a:ea typeface="FangSong" charset="-122"/>
                <a:cs typeface="FangSong" charset="-122"/>
              </a:rPr>
              <a:t>,</a:t>
            </a:r>
            <a:r>
              <a:rPr lang="zh-CN" altLang="en-US" sz="3825" b="1" dirty="0">
                <a:latin typeface="FangSong" charset="-122"/>
                <a:ea typeface="FangSong" charset="-122"/>
                <a:cs typeface="FangSong" charset="-122"/>
              </a:rPr>
              <a:t>也低于 </a:t>
            </a:r>
            <a:r>
              <a:rPr lang="en-US" altLang="zh-CN" sz="3825" b="1" dirty="0">
                <a:latin typeface="FangSong" charset="-122"/>
                <a:ea typeface="FangSong" charset="-122"/>
                <a:cs typeface="FangSong" charset="-122"/>
              </a:rPr>
              <a:t>1991—2001 </a:t>
            </a:r>
            <a:r>
              <a:rPr lang="zh-CN" altLang="en-US" sz="3825" b="1" dirty="0">
                <a:latin typeface="FangSong" charset="-122"/>
                <a:ea typeface="FangSong" charset="-122"/>
                <a:cs typeface="FangSong" charset="-122"/>
              </a:rPr>
              <a:t>年经济上行期 </a:t>
            </a:r>
            <a:r>
              <a:rPr lang="en-US" altLang="zh-CN" sz="3825" b="1" dirty="0">
                <a:latin typeface="FangSong" charset="-122"/>
                <a:ea typeface="FangSong" charset="-122"/>
                <a:cs typeface="FangSong" charset="-122"/>
              </a:rPr>
              <a:t>3.6%</a:t>
            </a:r>
            <a:r>
              <a:rPr lang="zh-CN" altLang="en-US" sz="3825" b="1" dirty="0">
                <a:latin typeface="FangSong" charset="-122"/>
                <a:ea typeface="FangSong" charset="-122"/>
                <a:cs typeface="FangSong" charset="-122"/>
              </a:rPr>
              <a:t>的扩张纪录。</a:t>
            </a:r>
            <a:br>
              <a:rPr lang="zh-CN" altLang="en-US" sz="3825" b="1" dirty="0">
                <a:latin typeface="FangSong" charset="-122"/>
                <a:ea typeface="FangSong" charset="-122"/>
                <a:cs typeface="FangSong" charset="-122"/>
              </a:rPr>
            </a:br>
            <a:endParaRPr lang="zh-CN" altLang="en-US" sz="3825" b="1" dirty="0">
              <a:latin typeface="FangSong" charset="-122"/>
              <a:ea typeface="FangSong" charset="-122"/>
              <a:cs typeface="FangSong" charset="-122"/>
            </a:endParaRPr>
          </a:p>
          <a:p>
            <a:endParaRPr kumimoji="1" lang="zh-CN" altLang="en-US" dirty="0"/>
          </a:p>
        </p:txBody>
      </p:sp>
    </p:spTree>
    <p:extLst>
      <p:ext uri="{BB962C8B-B14F-4D97-AF65-F5344CB8AC3E}">
        <p14:creationId xmlns="" xmlns:p14="http://schemas.microsoft.com/office/powerpoint/2010/main" val="34129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
                                            <p:bg/>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build="p"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3" y="31750"/>
            <a:ext cx="7924800" cy="796925"/>
          </a:xfrm>
        </p:spPr>
        <p:txBody>
          <a:bodyPr/>
          <a:lstStyle/>
          <a:p>
            <a:pPr algn="ctr" eaLnBrk="1" fontAlgn="auto" hangingPunct="1">
              <a:spcAft>
                <a:spcPts val="0"/>
              </a:spcAft>
              <a:defRPr/>
            </a:pPr>
            <a:r>
              <a:rPr lang="zh-CN" altLang="en-US" sz="4500" b="1" dirty="0" smtClean="0"/>
              <a:t>“先党后国”</a:t>
            </a:r>
            <a:endParaRPr lang="zh-CN" altLang="en-US" sz="4500" b="1" dirty="0"/>
          </a:p>
        </p:txBody>
      </p:sp>
      <p:sp>
        <p:nvSpPr>
          <p:cNvPr id="3" name="内容占位符 2"/>
          <p:cNvSpPr>
            <a:spLocks noGrp="1"/>
          </p:cNvSpPr>
          <p:nvPr>
            <p:ph sz="quarter" idx="13"/>
          </p:nvPr>
        </p:nvSpPr>
        <p:spPr>
          <a:xfrm>
            <a:off x="-3175" y="908050"/>
            <a:ext cx="9144000" cy="5473700"/>
          </a:xfrm>
        </p:spPr>
        <p:txBody>
          <a:bodyPr/>
          <a:lstStyle/>
          <a:p>
            <a:pPr eaLnBrk="1" fontAlgn="auto" hangingPunct="1">
              <a:lnSpc>
                <a:spcPct val="150000"/>
              </a:lnSpc>
              <a:defRPr/>
            </a:pPr>
            <a:r>
              <a:rPr lang="zh-CN" altLang="en-US" sz="3500" b="1" dirty="0" smtClean="0">
                <a:latin typeface="+mn-ea"/>
              </a:rPr>
              <a:t>马克思主义政党（</a:t>
            </a:r>
            <a:r>
              <a:rPr lang="zh-CN" altLang="en-US" sz="3500" b="1" kern="0" spc="0" dirty="0" smtClean="0">
                <a:effectLst>
                  <a:outerShdw blurRad="38100" dist="38100" dir="2700000" algn="tl">
                    <a:srgbClr val="000000"/>
                  </a:outerShdw>
                </a:effectLst>
                <a:latin typeface="+mn-ea"/>
              </a:rPr>
              <a:t>苏共、中共），都</a:t>
            </a:r>
            <a:r>
              <a:rPr lang="zh-CN" altLang="en-US" sz="3500" b="1" kern="0" spc="0" dirty="0">
                <a:solidFill>
                  <a:srgbClr val="FFFF00"/>
                </a:solidFill>
                <a:effectLst>
                  <a:outerShdw blurRad="38100" dist="38100" dir="2700000" algn="tl">
                    <a:srgbClr val="000000"/>
                  </a:outerShdw>
                </a:effectLst>
                <a:latin typeface="+mn-ea"/>
              </a:rPr>
              <a:t>不是在民主政治中产生</a:t>
            </a:r>
            <a:r>
              <a:rPr lang="zh-CN" altLang="en-US" sz="3500" b="1" kern="0" spc="0" dirty="0" smtClean="0">
                <a:solidFill>
                  <a:srgbClr val="FFFF00"/>
                </a:solidFill>
                <a:effectLst>
                  <a:outerShdw blurRad="38100" dist="38100" dir="2700000" algn="tl">
                    <a:srgbClr val="000000"/>
                  </a:outerShdw>
                </a:effectLst>
                <a:latin typeface="+mn-ea"/>
              </a:rPr>
              <a:t>的</a:t>
            </a:r>
            <a:r>
              <a:rPr lang="zh-CN" altLang="en-US" sz="3500" b="1" kern="0" spc="0" dirty="0" smtClean="0">
                <a:effectLst>
                  <a:outerShdw blurRad="38100" dist="38100" dir="2700000" algn="tl">
                    <a:srgbClr val="000000"/>
                  </a:outerShdw>
                </a:effectLst>
                <a:latin typeface="+mn-ea"/>
              </a:rPr>
              <a:t>。</a:t>
            </a:r>
            <a:r>
              <a:rPr lang="zh-CN" altLang="en-US" sz="3500" b="1" kern="0" spc="0" dirty="0" smtClean="0">
                <a:solidFill>
                  <a:srgbClr val="FFFF00"/>
                </a:solidFill>
                <a:effectLst>
                  <a:outerShdw blurRad="38100" dist="38100" dir="2700000" algn="tl">
                    <a:srgbClr val="000000"/>
                  </a:outerShdw>
                </a:effectLst>
                <a:latin typeface="+mn-ea"/>
              </a:rPr>
              <a:t>首先推翻专制，然后建立民主国家。</a:t>
            </a:r>
            <a:endParaRPr lang="zh-CN" altLang="en-US" sz="3500" b="1" kern="0" spc="0" dirty="0">
              <a:solidFill>
                <a:srgbClr val="FFFF00"/>
              </a:solidFill>
              <a:effectLst>
                <a:outerShdw blurRad="38100" dist="38100" dir="2700000" algn="tl">
                  <a:srgbClr val="000000"/>
                </a:outerShdw>
              </a:effectLst>
              <a:latin typeface="+mn-ea"/>
            </a:endParaRPr>
          </a:p>
          <a:p>
            <a:pPr eaLnBrk="1" hangingPunct="1">
              <a:lnSpc>
                <a:spcPct val="150000"/>
              </a:lnSpc>
              <a:spcAft>
                <a:spcPct val="0"/>
              </a:spcAft>
              <a:buClr>
                <a:srgbClr val="FFFFCC"/>
              </a:buClr>
              <a:buSzPct val="70000"/>
              <a:buFont typeface="Wingdings" pitchFamily="2" charset="2"/>
              <a:buChar char="n"/>
              <a:defRPr/>
            </a:pPr>
            <a:r>
              <a:rPr lang="zh-CN" altLang="en-US" sz="3600" b="1" dirty="0" smtClean="0">
                <a:latin typeface="Calibri"/>
                <a:ea typeface="宋体"/>
                <a:cs typeface="Times New Roman"/>
              </a:rPr>
              <a:t>但是，</a:t>
            </a:r>
            <a:r>
              <a:rPr lang="zh-CN" altLang="zh-CN" sz="3600" b="1" dirty="0" smtClean="0">
                <a:latin typeface="Calibri"/>
                <a:ea typeface="宋体"/>
                <a:cs typeface="Times New Roman"/>
              </a:rPr>
              <a:t>“</a:t>
            </a:r>
            <a:r>
              <a:rPr lang="zh-CN" altLang="zh-CN" sz="3600" b="1" dirty="0">
                <a:latin typeface="Calibri"/>
                <a:ea typeface="宋体"/>
                <a:cs typeface="Times New Roman"/>
              </a:rPr>
              <a:t>先党后国</a:t>
            </a:r>
            <a:r>
              <a:rPr lang="zh-CN" altLang="zh-CN" sz="3600" b="1" dirty="0" smtClean="0">
                <a:latin typeface="Calibri"/>
                <a:ea typeface="宋体"/>
                <a:cs typeface="Times New Roman"/>
              </a:rPr>
              <a:t>”</a:t>
            </a:r>
            <a:r>
              <a:rPr lang="zh-CN" altLang="en-US" sz="3600" b="1" dirty="0" smtClean="0">
                <a:latin typeface="Calibri"/>
                <a:ea typeface="宋体"/>
                <a:cs typeface="Times New Roman"/>
              </a:rPr>
              <a:t>的</a:t>
            </a:r>
            <a:r>
              <a:rPr lang="zh-CN" altLang="zh-CN" sz="3600" b="1" dirty="0" smtClean="0">
                <a:latin typeface="Calibri"/>
                <a:ea typeface="宋体"/>
                <a:cs typeface="Times New Roman"/>
              </a:rPr>
              <a:t>政治</a:t>
            </a:r>
            <a:r>
              <a:rPr lang="zh-CN" altLang="zh-CN" sz="3600" b="1" dirty="0">
                <a:latin typeface="Calibri"/>
                <a:ea typeface="宋体"/>
                <a:cs typeface="Times New Roman"/>
              </a:rPr>
              <a:t>逻辑</a:t>
            </a:r>
            <a:r>
              <a:rPr lang="zh-CN" altLang="zh-CN" sz="3600" b="1" dirty="0" smtClean="0">
                <a:latin typeface="Calibri"/>
                <a:ea typeface="宋体"/>
                <a:cs typeface="Times New Roman"/>
              </a:rPr>
              <a:t>意味着</a:t>
            </a:r>
            <a:r>
              <a:rPr lang="zh-CN" altLang="zh-CN" sz="3600" b="1" dirty="0" smtClean="0">
                <a:solidFill>
                  <a:srgbClr val="FFFF00"/>
                </a:solidFill>
                <a:latin typeface="Calibri"/>
                <a:ea typeface="宋体"/>
                <a:cs typeface="Times New Roman"/>
              </a:rPr>
              <a:t>执政党</a:t>
            </a:r>
            <a:r>
              <a:rPr lang="zh-CN" altLang="zh-CN" sz="3600" b="1" dirty="0">
                <a:solidFill>
                  <a:srgbClr val="FFFF00"/>
                </a:solidFill>
                <a:latin typeface="Calibri"/>
                <a:ea typeface="宋体"/>
                <a:cs typeface="Times New Roman"/>
              </a:rPr>
              <a:t>对国家</a:t>
            </a:r>
            <a:r>
              <a:rPr lang="zh-CN" altLang="zh-CN" sz="3600" b="1" dirty="0" smtClean="0">
                <a:solidFill>
                  <a:srgbClr val="FFFF00"/>
                </a:solidFill>
                <a:latin typeface="Calibri"/>
                <a:ea typeface="宋体"/>
                <a:cs typeface="Times New Roman"/>
              </a:rPr>
              <a:t>、社会</a:t>
            </a:r>
            <a:r>
              <a:rPr lang="zh-CN" altLang="zh-CN" sz="3600" b="1" dirty="0">
                <a:solidFill>
                  <a:srgbClr val="FFFF00"/>
                </a:solidFill>
                <a:latin typeface="Calibri"/>
                <a:ea typeface="宋体"/>
                <a:cs typeface="Times New Roman"/>
              </a:rPr>
              <a:t>、经济、文化等各个领域</a:t>
            </a:r>
            <a:r>
              <a:rPr lang="zh-CN" altLang="zh-CN" sz="3600" b="1" dirty="0" smtClean="0">
                <a:solidFill>
                  <a:srgbClr val="FFFF00"/>
                </a:solidFill>
                <a:latin typeface="Calibri"/>
                <a:ea typeface="宋体"/>
                <a:cs typeface="Times New Roman"/>
              </a:rPr>
              <a:t>拥有</a:t>
            </a:r>
            <a:r>
              <a:rPr lang="zh-CN" altLang="en-US" sz="3600" b="1" dirty="0" smtClean="0">
                <a:solidFill>
                  <a:srgbClr val="FFFF00"/>
                </a:solidFill>
                <a:latin typeface="Calibri"/>
                <a:ea typeface="宋体"/>
                <a:cs typeface="Times New Roman"/>
              </a:rPr>
              <a:t>绝对权力</a:t>
            </a:r>
            <a:r>
              <a:rPr lang="zh-CN" altLang="zh-CN" sz="3600" b="1" dirty="0" smtClean="0">
                <a:solidFill>
                  <a:srgbClr val="FFFF00"/>
                </a:solidFill>
                <a:latin typeface="Calibri"/>
                <a:ea typeface="宋体"/>
                <a:cs typeface="Times New Roman"/>
              </a:rPr>
              <a:t>，</a:t>
            </a:r>
            <a:r>
              <a:rPr lang="zh-CN" altLang="en-US" sz="3600" b="1" dirty="0" smtClean="0">
                <a:solidFill>
                  <a:srgbClr val="FFFF00"/>
                </a:solidFill>
                <a:latin typeface="Calibri"/>
                <a:ea typeface="宋体"/>
                <a:cs typeface="Times New Roman"/>
              </a:rPr>
              <a:t>而且不断</a:t>
            </a:r>
            <a:r>
              <a:rPr lang="zh-CN" altLang="zh-CN" sz="3600" b="1" dirty="0" smtClean="0">
                <a:solidFill>
                  <a:srgbClr val="FFFF00"/>
                </a:solidFill>
                <a:latin typeface="Calibri"/>
                <a:ea typeface="宋体"/>
                <a:cs typeface="Times New Roman"/>
              </a:rPr>
              <a:t>强化</a:t>
            </a:r>
            <a:r>
              <a:rPr lang="zh-CN" altLang="zh-CN" sz="3600" b="1" dirty="0">
                <a:solidFill>
                  <a:srgbClr val="FFFF00"/>
                </a:solidFill>
                <a:latin typeface="Calibri"/>
                <a:ea typeface="宋体"/>
                <a:cs typeface="Times New Roman"/>
              </a:rPr>
              <a:t>和</a:t>
            </a:r>
            <a:r>
              <a:rPr lang="zh-CN" altLang="zh-CN" sz="3600" b="1" dirty="0" smtClean="0">
                <a:solidFill>
                  <a:srgbClr val="FFFF00"/>
                </a:solidFill>
                <a:latin typeface="Calibri"/>
                <a:ea typeface="宋体"/>
                <a:cs typeface="Times New Roman"/>
              </a:rPr>
              <a:t>巩固。</a:t>
            </a:r>
            <a:endParaRPr lang="zh-CN" altLang="en-US" sz="3500" b="1" kern="0" spc="0" dirty="0">
              <a:solidFill>
                <a:srgbClr val="FFFF00"/>
              </a:solidFill>
              <a:effectLst>
                <a:outerShdw blurRad="38100" dist="38100" dir="2700000" algn="tl">
                  <a:srgbClr val="000000"/>
                </a:outerShdw>
              </a:effectLst>
              <a:latin typeface="+mn-ea"/>
            </a:endParaRPr>
          </a:p>
          <a:p>
            <a:pPr eaLnBrk="1" fontAlgn="auto" hangingPunct="1">
              <a:lnSpc>
                <a:spcPct val="150000"/>
              </a:lnSpc>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188" y="404813"/>
            <a:ext cx="7924800" cy="796925"/>
          </a:xfrm>
        </p:spPr>
        <p:txBody>
          <a:bodyPr/>
          <a:lstStyle/>
          <a:p>
            <a:pPr algn="ctr" eaLnBrk="1" fontAlgn="auto" hangingPunct="1">
              <a:spcAft>
                <a:spcPts val="0"/>
              </a:spcAft>
              <a:defRPr/>
            </a:pPr>
            <a:r>
              <a:rPr lang="zh-CN" altLang="en-US" sz="4500" b="1" dirty="0" smtClean="0">
                <a:solidFill>
                  <a:srgbClr val="FFFF00"/>
                </a:solidFill>
              </a:rPr>
              <a:t>中国共产党转型的特殊性</a:t>
            </a:r>
            <a:endParaRPr lang="zh-CN" altLang="en-US" sz="4500" b="1" dirty="0">
              <a:solidFill>
                <a:srgbClr val="FFFF00"/>
              </a:solidFill>
            </a:endParaRPr>
          </a:p>
        </p:txBody>
      </p:sp>
      <p:sp>
        <p:nvSpPr>
          <p:cNvPr id="3" name="内容占位符 2"/>
          <p:cNvSpPr>
            <a:spLocks noGrp="1"/>
          </p:cNvSpPr>
          <p:nvPr>
            <p:ph sz="quarter" idx="13"/>
          </p:nvPr>
        </p:nvSpPr>
        <p:spPr>
          <a:xfrm>
            <a:off x="0" y="1600200"/>
            <a:ext cx="9144000" cy="4114800"/>
          </a:xfrm>
        </p:spPr>
        <p:txBody>
          <a:bodyPr>
            <a:normAutofit/>
          </a:bodyPr>
          <a:lstStyle/>
          <a:p>
            <a:pPr eaLnBrk="1" fontAlgn="auto" hangingPunct="1">
              <a:lnSpc>
                <a:spcPct val="150000"/>
              </a:lnSpc>
              <a:defRPr/>
            </a:pPr>
            <a:r>
              <a:rPr lang="zh-CN" altLang="en-US" sz="3500" b="1" dirty="0" smtClean="0"/>
              <a:t>（</a:t>
            </a:r>
            <a:r>
              <a:rPr lang="en-US" altLang="zh-CN" sz="3500" b="1" dirty="0" smtClean="0"/>
              <a:t>1</a:t>
            </a:r>
            <a:r>
              <a:rPr lang="zh-CN" altLang="en-US" sz="3500" b="1" dirty="0" smtClean="0"/>
              <a:t>）从</a:t>
            </a:r>
            <a:r>
              <a:rPr lang="zh-CN" altLang="en-US" sz="3500" b="1" dirty="0" smtClean="0">
                <a:solidFill>
                  <a:srgbClr val="FFFF00"/>
                </a:solidFill>
              </a:rPr>
              <a:t>领导革命的党</a:t>
            </a:r>
            <a:r>
              <a:rPr lang="zh-CN" altLang="en-US" sz="3500" b="1" dirty="0" smtClean="0"/>
              <a:t>向</a:t>
            </a:r>
            <a:r>
              <a:rPr lang="zh-CN" altLang="en-US" sz="3500" b="1" dirty="0" smtClean="0">
                <a:solidFill>
                  <a:srgbClr val="FFFF00"/>
                </a:solidFill>
              </a:rPr>
              <a:t>全面执政党</a:t>
            </a:r>
            <a:r>
              <a:rPr lang="zh-CN" altLang="en-US" sz="3500" b="1" dirty="0" smtClean="0"/>
              <a:t>的转变</a:t>
            </a:r>
            <a:endParaRPr lang="en-US" altLang="zh-CN" sz="3500" b="1" dirty="0" smtClean="0"/>
          </a:p>
          <a:p>
            <a:pPr eaLnBrk="1" fontAlgn="auto" hangingPunct="1">
              <a:lnSpc>
                <a:spcPct val="150000"/>
              </a:lnSpc>
              <a:defRPr/>
            </a:pPr>
            <a:r>
              <a:rPr lang="zh-CN" altLang="en-US" sz="3500" b="1" dirty="0" smtClean="0"/>
              <a:t>（</a:t>
            </a:r>
            <a:r>
              <a:rPr lang="en-US" altLang="zh-CN" sz="3500" b="1" dirty="0" smtClean="0"/>
              <a:t>2</a:t>
            </a:r>
            <a:r>
              <a:rPr lang="zh-CN" altLang="en-US" sz="3500" b="1" dirty="0" smtClean="0"/>
              <a:t>）从</a:t>
            </a:r>
            <a:r>
              <a:rPr lang="zh-CN" altLang="en-US" sz="3500" b="1" dirty="0" smtClean="0">
                <a:solidFill>
                  <a:srgbClr val="FFFF00"/>
                </a:solidFill>
              </a:rPr>
              <a:t>计划经济</a:t>
            </a:r>
            <a:r>
              <a:rPr lang="zh-CN" altLang="en-US" sz="3500" b="1" dirty="0" smtClean="0"/>
              <a:t>向</a:t>
            </a:r>
            <a:r>
              <a:rPr lang="zh-CN" altLang="en-US" sz="3500" b="1" dirty="0" smtClean="0">
                <a:solidFill>
                  <a:srgbClr val="FFFF00"/>
                </a:solidFill>
              </a:rPr>
              <a:t>市场经济</a:t>
            </a:r>
            <a:r>
              <a:rPr lang="zh-CN" altLang="en-US" sz="3500" b="1" dirty="0" smtClean="0"/>
              <a:t>的转变</a:t>
            </a:r>
            <a:endParaRPr lang="zh-CN" altLang="en-US" sz="3500" b="1"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23850" y="-4763"/>
            <a:ext cx="8496300" cy="1014413"/>
          </a:xfrm>
        </p:spPr>
        <p:txBody>
          <a:bodyPr>
            <a:normAutofit/>
          </a:bodyPr>
          <a:lstStyle/>
          <a:p>
            <a:pPr algn="ctr" eaLnBrk="1" fontAlgn="auto" hangingPunct="1">
              <a:spcAft>
                <a:spcPts val="0"/>
              </a:spcAft>
              <a:defRPr/>
            </a:pPr>
            <a:r>
              <a:rPr lang="zh-CN" altLang="en-US" sz="4500" b="1" dirty="0" smtClean="0">
                <a:solidFill>
                  <a:srgbClr val="FFFF00"/>
                </a:solidFill>
                <a:latin typeface="黑体" pitchFamily="49" charset="-122"/>
                <a:ea typeface="黑体" pitchFamily="49" charset="-122"/>
              </a:rPr>
              <a:t>从 领导革命 向 全面执政</a:t>
            </a:r>
            <a:endParaRPr lang="zh-CN" altLang="en-US" sz="4500" b="1" dirty="0">
              <a:solidFill>
                <a:srgbClr val="FFFF00"/>
              </a:solidFill>
              <a:latin typeface="黑体" pitchFamily="49" charset="-122"/>
              <a:ea typeface="黑体" pitchFamily="49" charset="-122"/>
            </a:endParaRPr>
          </a:p>
        </p:txBody>
      </p:sp>
      <p:sp>
        <p:nvSpPr>
          <p:cNvPr id="8195" name="Rectangle 3"/>
          <p:cNvSpPr>
            <a:spLocks noGrp="1" noChangeArrowheads="1"/>
          </p:cNvSpPr>
          <p:nvPr>
            <p:ph idx="4294967295"/>
          </p:nvPr>
        </p:nvSpPr>
        <p:spPr>
          <a:xfrm>
            <a:off x="28575" y="1268760"/>
            <a:ext cx="9144000" cy="5400675"/>
          </a:xfrm>
        </p:spPr>
        <p:txBody>
          <a:bodyPr>
            <a:noAutofit/>
          </a:bodyPr>
          <a:lstStyle/>
          <a:p>
            <a:pPr eaLnBrk="1" fontAlgn="auto" hangingPunct="1">
              <a:lnSpc>
                <a:spcPct val="150000"/>
              </a:lnSpc>
              <a:defRPr/>
            </a:pPr>
            <a:r>
              <a:rPr lang="zh-CN" altLang="en-US" sz="3500" b="1" dirty="0" smtClean="0">
                <a:latin typeface="幼圆" pitchFamily="49" charset="-122"/>
              </a:rPr>
              <a:t>革命突出</a:t>
            </a:r>
            <a:r>
              <a:rPr lang="zh-CN" altLang="en-US" sz="3500" b="1" dirty="0">
                <a:solidFill>
                  <a:srgbClr val="FFFF00"/>
                </a:solidFill>
                <a:latin typeface="+mn-ea"/>
              </a:rPr>
              <a:t>“敌我矛盾”</a:t>
            </a:r>
            <a:r>
              <a:rPr lang="zh-CN" altLang="en-US" sz="3500" b="1" dirty="0" smtClean="0">
                <a:latin typeface="幼圆" pitchFamily="49" charset="-122"/>
              </a:rPr>
              <a:t>，</a:t>
            </a:r>
            <a:r>
              <a:rPr lang="zh-CN" altLang="en-US" sz="3500" b="1" dirty="0" smtClean="0">
                <a:solidFill>
                  <a:srgbClr val="FFFF00"/>
                </a:solidFill>
                <a:latin typeface="幼圆" pitchFamily="49" charset="-122"/>
              </a:rPr>
              <a:t>打破法制</a:t>
            </a:r>
            <a:r>
              <a:rPr lang="zh-CN" altLang="en-US" sz="3500" b="1" dirty="0" smtClean="0">
                <a:latin typeface="幼圆" pitchFamily="49" charset="-122"/>
              </a:rPr>
              <a:t>。</a:t>
            </a:r>
            <a:endParaRPr lang="en-US" altLang="zh-CN" sz="3500" b="1" dirty="0" smtClean="0">
              <a:latin typeface="幼圆" pitchFamily="49" charset="-122"/>
            </a:endParaRPr>
          </a:p>
          <a:p>
            <a:pPr eaLnBrk="1" fontAlgn="auto" hangingPunct="1">
              <a:lnSpc>
                <a:spcPct val="150000"/>
              </a:lnSpc>
              <a:defRPr/>
            </a:pPr>
            <a:r>
              <a:rPr lang="zh-CN" altLang="en-US" sz="3500" b="1" dirty="0" smtClean="0">
                <a:latin typeface="+mn-ea"/>
              </a:rPr>
              <a:t>执政强调</a:t>
            </a:r>
            <a:r>
              <a:rPr lang="zh-CN" altLang="en-US" sz="3500" b="1" dirty="0">
                <a:solidFill>
                  <a:srgbClr val="FFFF00"/>
                </a:solidFill>
                <a:latin typeface="+mn-ea"/>
              </a:rPr>
              <a:t>“和谐”</a:t>
            </a:r>
            <a:r>
              <a:rPr lang="zh-CN" altLang="en-US" sz="3500" b="1" dirty="0">
                <a:latin typeface="+mn-ea"/>
              </a:rPr>
              <a:t>，</a:t>
            </a:r>
            <a:r>
              <a:rPr lang="zh-CN" altLang="en-US" sz="3500" b="1" dirty="0">
                <a:solidFill>
                  <a:srgbClr val="FFFF00"/>
                </a:solidFill>
                <a:latin typeface="+mn-ea"/>
              </a:rPr>
              <a:t>遵守法制</a:t>
            </a:r>
            <a:r>
              <a:rPr lang="zh-CN" altLang="en-US" sz="3500" b="1" dirty="0">
                <a:latin typeface="+mn-ea"/>
              </a:rPr>
              <a:t>，团结各种力量，维护国家稳定，促进国家发展</a:t>
            </a:r>
            <a:r>
              <a:rPr lang="zh-CN" altLang="en-US" sz="3500" b="1" dirty="0" smtClean="0">
                <a:latin typeface="+mn-ea"/>
              </a:rPr>
              <a:t>。</a:t>
            </a:r>
            <a:endParaRPr lang="en-US" altLang="zh-CN" sz="3500" b="1" dirty="0" smtClean="0">
              <a:latin typeface="+mn-ea"/>
            </a:endParaRPr>
          </a:p>
          <a:p>
            <a:pPr eaLnBrk="1" fontAlgn="auto" hangingPunct="1">
              <a:lnSpc>
                <a:spcPct val="150000"/>
              </a:lnSpc>
              <a:defRPr/>
            </a:pPr>
            <a:r>
              <a:rPr lang="zh-CN" altLang="zh-CN" sz="3500" b="1" dirty="0" smtClean="0">
                <a:latin typeface="楷体" panose="02010609060101010101" pitchFamily="49" charset="-122"/>
                <a:ea typeface="楷体" panose="02010609060101010101" pitchFamily="49" charset="-122"/>
                <a:cs typeface="Times New Roman"/>
              </a:rPr>
              <a:t>革命</a:t>
            </a:r>
            <a:r>
              <a:rPr lang="zh-CN" altLang="zh-CN" sz="3500" b="1" dirty="0">
                <a:latin typeface="楷体" panose="02010609060101010101" pitchFamily="49" charset="-122"/>
                <a:ea typeface="楷体" panose="02010609060101010101" pitchFamily="49" charset="-122"/>
                <a:cs typeface="Times New Roman"/>
              </a:rPr>
              <a:t>胜利后，</a:t>
            </a:r>
            <a:r>
              <a:rPr lang="zh-CN" altLang="zh-CN" sz="3500" b="1" dirty="0">
                <a:solidFill>
                  <a:schemeClr val="tx2">
                    <a:lumMod val="50000"/>
                  </a:schemeClr>
                </a:solidFill>
                <a:latin typeface="楷体" panose="02010609060101010101" pitchFamily="49" charset="-122"/>
                <a:ea typeface="楷体" panose="02010609060101010101" pitchFamily="49" charset="-122"/>
                <a:cs typeface="Times New Roman"/>
              </a:rPr>
              <a:t>作为整体的阶级敌人</a:t>
            </a:r>
            <a:r>
              <a:rPr lang="zh-CN" altLang="zh-CN" sz="3500" b="1" dirty="0">
                <a:latin typeface="楷体" panose="02010609060101010101" pitchFamily="49" charset="-122"/>
                <a:ea typeface="楷体" panose="02010609060101010101" pitchFamily="49" charset="-122"/>
                <a:cs typeface="Times New Roman"/>
              </a:rPr>
              <a:t>已被消灭。</a:t>
            </a:r>
            <a:r>
              <a:rPr lang="zh-CN" altLang="en-US" sz="3500" b="1" dirty="0">
                <a:latin typeface="楷体" panose="02010609060101010101" pitchFamily="49" charset="-122"/>
                <a:ea typeface="楷体" panose="02010609060101010101" pitchFamily="49" charset="-122"/>
              </a:rPr>
              <a:t>执政党</a:t>
            </a:r>
            <a:r>
              <a:rPr lang="zh-CN" altLang="en-US" sz="3500" b="1" dirty="0">
                <a:solidFill>
                  <a:schemeClr val="tx2">
                    <a:lumMod val="50000"/>
                  </a:schemeClr>
                </a:solidFill>
                <a:latin typeface="楷体" panose="02010609060101010101" pitchFamily="49" charset="-122"/>
                <a:ea typeface="楷体" panose="02010609060101010101" pitchFamily="49" charset="-122"/>
              </a:rPr>
              <a:t>不能自己夺自己的权，</a:t>
            </a:r>
            <a:r>
              <a:rPr lang="zh-CN" altLang="en-US" sz="3500" b="1" dirty="0">
                <a:latin typeface="楷体" panose="02010609060101010101" pitchFamily="49" charset="-122"/>
                <a:ea typeface="楷体" panose="02010609060101010101" pitchFamily="49" charset="-122"/>
              </a:rPr>
              <a:t>否则就会分裂国家和党的执政基础</a:t>
            </a:r>
            <a:r>
              <a:rPr lang="zh-CN" altLang="en-US" sz="3500" b="1" dirty="0" smtClean="0">
                <a:latin typeface="楷体" panose="02010609060101010101" pitchFamily="49" charset="-122"/>
                <a:ea typeface="楷体" panose="02010609060101010101" pitchFamily="49" charset="-122"/>
              </a:rPr>
              <a:t>。</a:t>
            </a:r>
            <a:endParaRPr lang="en-US" altLang="zh-CN" sz="3500" b="1" dirty="0">
              <a:latin typeface="楷体" panose="02010609060101010101" pitchFamily="49" charset="-122"/>
              <a:ea typeface="楷体" panose="02010609060101010101" pitchFamily="49" charset="-122"/>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500"/>
                                        <p:tgtEl>
                                          <p:spTgt spid="8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fade">
                                      <p:cBhvr>
                                        <p:cTn id="12" dur="500"/>
                                        <p:tgtEl>
                                          <p:spTgt spid="8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fade">
                                      <p:cBhvr>
                                        <p:cTn id="17" dur="500"/>
                                        <p:tgtEl>
                                          <p:spTgt spid="81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23850" y="115888"/>
            <a:ext cx="8496300" cy="865187"/>
          </a:xfrm>
        </p:spPr>
        <p:txBody>
          <a:bodyPr>
            <a:normAutofit fontScale="90000"/>
          </a:bodyPr>
          <a:lstStyle/>
          <a:p>
            <a:pPr algn="ctr" eaLnBrk="1" fontAlgn="auto" hangingPunct="1">
              <a:spcAft>
                <a:spcPts val="0"/>
              </a:spcAft>
              <a:defRPr/>
            </a:pPr>
            <a:r>
              <a:rPr lang="zh-CN" altLang="en-US" sz="4500" b="1" dirty="0" smtClean="0">
                <a:solidFill>
                  <a:srgbClr val="FFFF00"/>
                </a:solidFill>
                <a:latin typeface="幼圆" pitchFamily="49" charset="-122"/>
              </a:rPr>
              <a:t>（</a:t>
            </a:r>
            <a:r>
              <a:rPr lang="en-US" altLang="zh-CN" sz="4500" b="1" dirty="0" smtClean="0">
                <a:solidFill>
                  <a:srgbClr val="FFFF00"/>
                </a:solidFill>
                <a:latin typeface="幼圆" pitchFamily="49" charset="-122"/>
              </a:rPr>
              <a:t>2</a:t>
            </a:r>
            <a:r>
              <a:rPr lang="zh-CN" altLang="en-US" sz="4500" b="1" dirty="0">
                <a:solidFill>
                  <a:srgbClr val="FFFF00"/>
                </a:solidFill>
                <a:latin typeface="幼圆" pitchFamily="49" charset="-122"/>
              </a:rPr>
              <a:t>）</a:t>
            </a:r>
            <a:r>
              <a:rPr lang="zh-CN" altLang="en-US" sz="4500" b="1" dirty="0" smtClean="0">
                <a:solidFill>
                  <a:srgbClr val="FFFF00"/>
                </a:solidFill>
                <a:latin typeface="幼圆" pitchFamily="49" charset="-122"/>
              </a:rPr>
              <a:t>从计划经济向市场经济的转变</a:t>
            </a:r>
            <a:endParaRPr lang="zh-CN" altLang="en-US" sz="4500" b="1" dirty="0">
              <a:solidFill>
                <a:srgbClr val="FFFF00"/>
              </a:solidFill>
              <a:latin typeface="幼圆" pitchFamily="49" charset="-122"/>
            </a:endParaRPr>
          </a:p>
        </p:txBody>
      </p:sp>
      <p:sp>
        <p:nvSpPr>
          <p:cNvPr id="8195" name="Rectangle 3"/>
          <p:cNvSpPr>
            <a:spLocks noGrp="1" noChangeArrowheads="1"/>
          </p:cNvSpPr>
          <p:nvPr>
            <p:ph idx="4294967295"/>
          </p:nvPr>
        </p:nvSpPr>
        <p:spPr>
          <a:xfrm>
            <a:off x="0" y="1268413"/>
            <a:ext cx="9144000" cy="5589587"/>
          </a:xfrm>
        </p:spPr>
        <p:txBody>
          <a:bodyPr>
            <a:normAutofit/>
          </a:bodyPr>
          <a:lstStyle/>
          <a:p>
            <a:pPr eaLnBrk="1" fontAlgn="auto" hangingPunct="1">
              <a:lnSpc>
                <a:spcPts val="5700"/>
              </a:lnSpc>
              <a:buClr>
                <a:srgbClr val="AD0101"/>
              </a:buClr>
              <a:defRPr/>
            </a:pPr>
            <a:r>
              <a:rPr lang="zh-CN" altLang="en-US" sz="3300" b="1" dirty="0">
                <a:solidFill>
                  <a:srgbClr val="FFFF00"/>
                </a:solidFill>
                <a:latin typeface="幼圆" pitchFamily="49" charset="-122"/>
              </a:rPr>
              <a:t>计划经济</a:t>
            </a:r>
            <a:r>
              <a:rPr lang="zh-CN" altLang="en-US" sz="3300" b="1" dirty="0">
                <a:latin typeface="幼圆" pitchFamily="49" charset="-122"/>
              </a:rPr>
              <a:t>体制下，</a:t>
            </a:r>
            <a:r>
              <a:rPr lang="zh-CN" altLang="en-US" sz="3300" b="1" dirty="0" smtClean="0">
                <a:latin typeface="幼圆" pitchFamily="49" charset="-122"/>
              </a:rPr>
              <a:t>在利益</a:t>
            </a:r>
            <a:r>
              <a:rPr lang="zh-CN" altLang="en-US" sz="3300" b="1" dirty="0" smtClean="0">
                <a:solidFill>
                  <a:srgbClr val="FFFF00"/>
                </a:solidFill>
                <a:latin typeface="幼圆" pitchFamily="49" charset="-122"/>
              </a:rPr>
              <a:t>供给</a:t>
            </a:r>
            <a:r>
              <a:rPr lang="zh-CN" altLang="en-US" sz="3300" b="1" dirty="0">
                <a:latin typeface="幼圆" pitchFamily="49" charset="-122"/>
              </a:rPr>
              <a:t>和</a:t>
            </a:r>
            <a:r>
              <a:rPr lang="zh-CN" altLang="en-US" sz="3300" b="1" dirty="0">
                <a:solidFill>
                  <a:srgbClr val="FFFF00"/>
                </a:solidFill>
                <a:latin typeface="幼圆" pitchFamily="49" charset="-122"/>
              </a:rPr>
              <a:t>需求</a:t>
            </a:r>
            <a:r>
              <a:rPr lang="zh-CN" altLang="en-US" sz="3300" b="1" dirty="0" smtClean="0">
                <a:latin typeface="幼圆" pitchFamily="49" charset="-122"/>
              </a:rPr>
              <a:t>的关系</a:t>
            </a:r>
            <a:r>
              <a:rPr lang="zh-CN" altLang="en-US" sz="3300" b="1" dirty="0">
                <a:latin typeface="幼圆" pitchFamily="49" charset="-122"/>
              </a:rPr>
              <a:t>中，</a:t>
            </a:r>
            <a:r>
              <a:rPr lang="zh-CN" altLang="en-US" sz="3300" b="1" dirty="0" smtClean="0">
                <a:solidFill>
                  <a:srgbClr val="FFFF00"/>
                </a:solidFill>
                <a:latin typeface="幼圆" pitchFamily="49" charset="-122"/>
              </a:rPr>
              <a:t>供给方</a:t>
            </a:r>
            <a:r>
              <a:rPr lang="zh-CN" altLang="en-US" sz="3300" b="1" dirty="0">
                <a:latin typeface="幼圆" pitchFamily="49" charset="-122"/>
              </a:rPr>
              <a:t>拥有绝对优势。</a:t>
            </a:r>
            <a:endParaRPr lang="en-US" altLang="zh-CN" sz="3300" b="1" dirty="0">
              <a:latin typeface="幼圆" pitchFamily="49" charset="-122"/>
            </a:endParaRPr>
          </a:p>
          <a:p>
            <a:pPr eaLnBrk="1" fontAlgn="auto" hangingPunct="1">
              <a:lnSpc>
                <a:spcPts val="5700"/>
              </a:lnSpc>
              <a:buClr>
                <a:srgbClr val="AD0101"/>
              </a:buClr>
              <a:defRPr/>
            </a:pPr>
            <a:r>
              <a:rPr lang="zh-CN" altLang="en-US" sz="3300" b="1" dirty="0" smtClean="0">
                <a:solidFill>
                  <a:srgbClr val="FFFF00"/>
                </a:solidFill>
                <a:latin typeface="幼圆" pitchFamily="49" charset="-122"/>
              </a:rPr>
              <a:t>计划经济</a:t>
            </a:r>
            <a:r>
              <a:rPr lang="zh-CN" altLang="en-US" sz="3300" b="1" dirty="0" smtClean="0">
                <a:latin typeface="幼圆" pitchFamily="49" charset="-122"/>
              </a:rPr>
              <a:t>承认</a:t>
            </a:r>
            <a:r>
              <a:rPr lang="zh-CN" altLang="en-US" sz="3300" b="1" dirty="0">
                <a:latin typeface="幼圆" pitchFamily="49" charset="-122"/>
              </a:rPr>
              <a:t>民众有</a:t>
            </a:r>
            <a:r>
              <a:rPr lang="zh-CN" altLang="en-US" sz="3300" b="1" dirty="0">
                <a:solidFill>
                  <a:srgbClr val="FFFF00"/>
                </a:solidFill>
                <a:latin typeface="幼圆" pitchFamily="49" charset="-122"/>
              </a:rPr>
              <a:t>需求</a:t>
            </a:r>
            <a:r>
              <a:rPr lang="zh-CN" altLang="en-US" sz="3300" b="1" dirty="0" smtClean="0">
                <a:latin typeface="幼圆" pitchFamily="49" charset="-122"/>
              </a:rPr>
              <a:t>，但不承认民众有</a:t>
            </a:r>
            <a:r>
              <a:rPr lang="zh-CN" altLang="en-US" sz="3300" b="1" dirty="0">
                <a:solidFill>
                  <a:srgbClr val="FFFF00"/>
                </a:solidFill>
                <a:latin typeface="幼圆" pitchFamily="49" charset="-122"/>
              </a:rPr>
              <a:t>自我利益</a:t>
            </a:r>
            <a:r>
              <a:rPr lang="zh-CN" altLang="en-US" sz="3300" b="1" dirty="0" smtClean="0">
                <a:latin typeface="幼圆" pitchFamily="49" charset="-122"/>
              </a:rPr>
              <a:t>。</a:t>
            </a:r>
            <a:r>
              <a:rPr lang="zh-CN" altLang="en-US" sz="3300" b="1" dirty="0" smtClean="0">
                <a:solidFill>
                  <a:srgbClr val="FFFF00"/>
                </a:solidFill>
                <a:latin typeface="幼圆" pitchFamily="49" charset="-122"/>
              </a:rPr>
              <a:t>个体无法制约政党</a:t>
            </a:r>
            <a:r>
              <a:rPr lang="zh-CN" altLang="en-US" sz="3300" b="1" dirty="0" smtClean="0">
                <a:latin typeface="幼圆" pitchFamily="49" charset="-122"/>
              </a:rPr>
              <a:t>。</a:t>
            </a:r>
            <a:endParaRPr lang="en-US" altLang="zh-CN" sz="3300" b="1" dirty="0" smtClean="0">
              <a:latin typeface="幼圆" pitchFamily="49" charset="-122"/>
            </a:endParaRPr>
          </a:p>
          <a:p>
            <a:pPr eaLnBrk="1" fontAlgn="auto" hangingPunct="1">
              <a:lnSpc>
                <a:spcPts val="5700"/>
              </a:lnSpc>
              <a:buClr>
                <a:srgbClr val="AD0101"/>
              </a:buClr>
              <a:defRPr/>
            </a:pPr>
            <a:r>
              <a:rPr lang="zh-CN" altLang="en-US" sz="3300" b="1" dirty="0" smtClean="0">
                <a:solidFill>
                  <a:srgbClr val="FFFF00"/>
                </a:solidFill>
                <a:latin typeface="幼圆" pitchFamily="49" charset="-122"/>
              </a:rPr>
              <a:t>市场经济允许个体追求自身利益</a:t>
            </a:r>
            <a:r>
              <a:rPr lang="zh-CN" altLang="en-US" sz="3300" b="1" dirty="0">
                <a:latin typeface="幼圆" pitchFamily="49" charset="-122"/>
              </a:rPr>
              <a:t>。公民有</a:t>
            </a:r>
            <a:r>
              <a:rPr lang="zh-CN" altLang="en-US" sz="3300" b="1" dirty="0">
                <a:solidFill>
                  <a:srgbClr val="FFFF00"/>
                </a:solidFill>
                <a:latin typeface="幼圆" pitchFamily="49" charset="-122"/>
              </a:rPr>
              <a:t>维护</a:t>
            </a:r>
            <a:r>
              <a:rPr lang="zh-CN" altLang="en-US" sz="3300" b="1" dirty="0" smtClean="0">
                <a:solidFill>
                  <a:srgbClr val="FFFF00"/>
                </a:solidFill>
                <a:latin typeface="幼圆" pitchFamily="49" charset="-122"/>
              </a:rPr>
              <a:t>自己权利</a:t>
            </a:r>
            <a:r>
              <a:rPr lang="zh-CN" altLang="en-US" sz="3300" b="1" dirty="0">
                <a:solidFill>
                  <a:srgbClr val="FFFF00"/>
                </a:solidFill>
                <a:latin typeface="幼圆" pitchFamily="49" charset="-122"/>
              </a:rPr>
              <a:t>的独立</a:t>
            </a:r>
            <a:r>
              <a:rPr lang="zh-CN" altLang="en-US" sz="3300" b="1" dirty="0" smtClean="0">
                <a:solidFill>
                  <a:srgbClr val="FFFF00"/>
                </a:solidFill>
                <a:latin typeface="幼圆" pitchFamily="49" charset="-122"/>
              </a:rPr>
              <a:t>意识</a:t>
            </a:r>
            <a:r>
              <a:rPr lang="zh-CN" altLang="en-US" sz="3300" b="1" dirty="0" smtClean="0">
                <a:latin typeface="幼圆" pitchFamily="49" charset="-122"/>
              </a:rPr>
              <a:t>，从而制约</a:t>
            </a:r>
            <a:r>
              <a:rPr lang="zh-CN" altLang="en-US" sz="3300" b="1" dirty="0">
                <a:latin typeface="幼圆" pitchFamily="49" charset="-122"/>
              </a:rPr>
              <a:t>过去权力无限大的政党</a:t>
            </a:r>
            <a:r>
              <a:rPr lang="zh-CN" altLang="en-US" sz="3300" b="1" dirty="0" smtClean="0">
                <a:latin typeface="幼圆" pitchFamily="49" charset="-122"/>
              </a:rPr>
              <a:t>。</a:t>
            </a:r>
            <a:endParaRPr lang="en-US" altLang="zh-CN" sz="3300" b="1" dirty="0" smtClean="0">
              <a:solidFill>
                <a:srgbClr val="303030"/>
              </a:solidFill>
              <a:latin typeface="幼圆"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500"/>
                                        <p:tgtEl>
                                          <p:spTgt spid="8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fade">
                                      <p:cBhvr>
                                        <p:cTn id="12" dur="500"/>
                                        <p:tgtEl>
                                          <p:spTgt spid="8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fade">
                                      <p:cBhvr>
                                        <p:cTn id="17" dur="500"/>
                                        <p:tgtEl>
                                          <p:spTgt spid="81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a:grpSpLocks/>
          </p:cNvGrpSpPr>
          <p:nvPr/>
        </p:nvGrpSpPr>
        <p:grpSpPr bwMode="auto">
          <a:xfrm>
            <a:off x="215900" y="857232"/>
            <a:ext cx="8604250" cy="2087563"/>
            <a:chOff x="899592" y="1700808"/>
            <a:chExt cx="7992888" cy="1512168"/>
          </a:xfrm>
        </p:grpSpPr>
        <p:sp>
          <p:nvSpPr>
            <p:cNvPr id="5" name="TextBox 4"/>
            <p:cNvSpPr txBox="1"/>
            <p:nvPr/>
          </p:nvSpPr>
          <p:spPr>
            <a:xfrm>
              <a:off x="899592" y="2413769"/>
              <a:ext cx="1583831" cy="784257"/>
            </a:xfrm>
            <a:prstGeom prst="rect">
              <a:avLst/>
            </a:prstGeom>
            <a:noFill/>
            <a:ln w="28575">
              <a:solidFill>
                <a:srgbClr val="FFFFFF"/>
              </a:solidFill>
            </a:ln>
          </p:spPr>
          <p:txBody>
            <a:bodyPr>
              <a:spAutoFit/>
            </a:bodyPr>
            <a:lstStyle/>
            <a:p>
              <a:pPr algn="ctr" fontAlgn="auto">
                <a:spcBef>
                  <a:spcPts val="0"/>
                </a:spcBef>
                <a:spcAft>
                  <a:spcPts val="0"/>
                </a:spcAft>
                <a:defRPr/>
              </a:pPr>
              <a:r>
                <a:rPr lang="zh-CN" altLang="en-US" sz="4500" b="1" kern="0" dirty="0">
                  <a:solidFill>
                    <a:srgbClr val="FFFFFF"/>
                  </a:solidFill>
                  <a:latin typeface="黑体" pitchFamily="49" charset="-122"/>
                  <a:ea typeface="黑体" pitchFamily="49" charset="-122"/>
                </a:rPr>
                <a:t>个体</a:t>
              </a:r>
            </a:p>
          </p:txBody>
        </p:sp>
        <p:sp>
          <p:nvSpPr>
            <p:cNvPr id="6" name="TextBox 5"/>
            <p:cNvSpPr txBox="1"/>
            <p:nvPr/>
          </p:nvSpPr>
          <p:spPr>
            <a:xfrm>
              <a:off x="6299953" y="2428719"/>
              <a:ext cx="2592527" cy="784257"/>
            </a:xfrm>
            <a:prstGeom prst="rect">
              <a:avLst/>
            </a:prstGeom>
            <a:noFill/>
            <a:ln w="28575">
              <a:solidFill>
                <a:srgbClr val="FFFFFF"/>
              </a:solidFill>
            </a:ln>
          </p:spPr>
          <p:txBody>
            <a:bodyPr>
              <a:spAutoFit/>
            </a:bodyPr>
            <a:lstStyle/>
            <a:p>
              <a:pPr algn="ctr" fontAlgn="auto">
                <a:spcBef>
                  <a:spcPts val="0"/>
                </a:spcBef>
                <a:spcAft>
                  <a:spcPts val="0"/>
                </a:spcAft>
                <a:defRPr/>
              </a:pPr>
              <a:r>
                <a:rPr lang="zh-CN" altLang="en-US" sz="4500" b="1" kern="0" dirty="0">
                  <a:solidFill>
                    <a:srgbClr val="FFFFFF"/>
                  </a:solidFill>
                  <a:latin typeface="黑体" pitchFamily="49" charset="-122"/>
                  <a:ea typeface="黑体" pitchFamily="49" charset="-122"/>
                </a:rPr>
                <a:t>国家权力</a:t>
              </a:r>
            </a:p>
          </p:txBody>
        </p:sp>
        <p:grpSp>
          <p:nvGrpSpPr>
            <p:cNvPr id="3" name="组合 6"/>
            <p:cNvGrpSpPr>
              <a:grpSpLocks/>
            </p:cNvGrpSpPr>
            <p:nvPr/>
          </p:nvGrpSpPr>
          <p:grpSpPr bwMode="auto">
            <a:xfrm>
              <a:off x="2771800" y="1700808"/>
              <a:ext cx="3312368" cy="1353636"/>
              <a:chOff x="2483768" y="332656"/>
              <a:chExt cx="3456384" cy="1353636"/>
            </a:xfrm>
          </p:grpSpPr>
          <p:sp>
            <p:nvSpPr>
              <p:cNvPr id="8" name="TextBox 7"/>
              <p:cNvSpPr txBox="1"/>
              <p:nvPr/>
            </p:nvSpPr>
            <p:spPr>
              <a:xfrm>
                <a:off x="3420064" y="332656"/>
                <a:ext cx="1584985" cy="784257"/>
              </a:xfrm>
              <a:prstGeom prst="rect">
                <a:avLst/>
              </a:prstGeom>
              <a:noFill/>
              <a:ln w="28575">
                <a:solidFill>
                  <a:srgbClr val="FFFFFF"/>
                </a:solidFill>
              </a:ln>
            </p:spPr>
            <p:txBody>
              <a:bodyPr>
                <a:spAutoFit/>
              </a:bodyPr>
              <a:lstStyle/>
              <a:p>
                <a:pPr algn="ctr" fontAlgn="auto">
                  <a:spcBef>
                    <a:spcPts val="0"/>
                  </a:spcBef>
                  <a:spcAft>
                    <a:spcPts val="0"/>
                  </a:spcAft>
                  <a:defRPr/>
                </a:pPr>
                <a:r>
                  <a:rPr lang="zh-CN" altLang="en-US" sz="4500" b="1" kern="0" dirty="0">
                    <a:solidFill>
                      <a:srgbClr val="FFFFFF"/>
                    </a:solidFill>
                    <a:latin typeface="黑体" pitchFamily="49" charset="-122"/>
                    <a:ea typeface="黑体" pitchFamily="49" charset="-122"/>
                  </a:rPr>
                  <a:t>政党</a:t>
                </a:r>
              </a:p>
            </p:txBody>
          </p:sp>
          <p:sp>
            <p:nvSpPr>
              <p:cNvPr id="9" name="左右箭头 8"/>
              <p:cNvSpPr/>
              <p:nvPr/>
            </p:nvSpPr>
            <p:spPr>
              <a:xfrm>
                <a:off x="2484461" y="1116913"/>
                <a:ext cx="3456190" cy="569219"/>
              </a:xfrm>
              <a:prstGeom prst="leftRightArrow">
                <a:avLst/>
              </a:prstGeom>
              <a:solidFill>
                <a:srgbClr val="FF0000"/>
              </a:solidFill>
              <a:ln w="10795" cap="flat" cmpd="sng" algn="ctr">
                <a:solidFill>
                  <a:srgbClr val="7E97AD">
                    <a:shade val="50000"/>
                  </a:srgbClr>
                </a:solidFill>
                <a:prstDash val="solid"/>
              </a:ln>
              <a:effectLst/>
            </p:spPr>
            <p:txBody>
              <a:bodyPr anchor="ctr"/>
              <a:lstStyle/>
              <a:p>
                <a:pPr algn="ctr" fontAlgn="auto">
                  <a:spcBef>
                    <a:spcPts val="0"/>
                  </a:spcBef>
                  <a:spcAft>
                    <a:spcPts val="0"/>
                  </a:spcAft>
                  <a:defRPr/>
                </a:pPr>
                <a:endParaRPr lang="zh-CN" altLang="en-US" kern="0">
                  <a:solidFill>
                    <a:srgbClr val="FFFFFF"/>
                  </a:solidFill>
                  <a:latin typeface="Arial"/>
                  <a:ea typeface="黑体"/>
                </a:endParaRPr>
              </a:p>
            </p:txBody>
          </p:sp>
        </p:grpSp>
      </p:grpSp>
      <p:grpSp>
        <p:nvGrpSpPr>
          <p:cNvPr id="4" name="组合 1"/>
          <p:cNvGrpSpPr>
            <a:grpSpLocks/>
          </p:cNvGrpSpPr>
          <p:nvPr/>
        </p:nvGrpSpPr>
        <p:grpSpPr bwMode="auto">
          <a:xfrm>
            <a:off x="3779838" y="71414"/>
            <a:ext cx="5113337" cy="1572336"/>
            <a:chOff x="3779912" y="908720"/>
            <a:chExt cx="5112568" cy="1572205"/>
          </a:xfrm>
        </p:grpSpPr>
        <p:sp>
          <p:nvSpPr>
            <p:cNvPr id="11" name="上弧形箭头 10"/>
            <p:cNvSpPr/>
            <p:nvPr/>
          </p:nvSpPr>
          <p:spPr>
            <a:xfrm rot="815012">
              <a:off x="4857011" y="1563416"/>
              <a:ext cx="2642808" cy="917509"/>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197640" name="TextBox 11"/>
            <p:cNvSpPr txBox="1">
              <a:spLocks noChangeArrowheads="1"/>
            </p:cNvSpPr>
            <p:nvPr/>
          </p:nvSpPr>
          <p:spPr bwMode="auto">
            <a:xfrm>
              <a:off x="3779912" y="908720"/>
              <a:ext cx="5112568" cy="630942"/>
            </a:xfrm>
            <a:prstGeom prst="rect">
              <a:avLst/>
            </a:prstGeom>
            <a:solidFill>
              <a:srgbClr val="00206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chemeClr val="tx2"/>
                </a:buClr>
                <a:buFont typeface="Arial" panose="020B0604020202020204" pitchFamily="34" charset="0"/>
                <a:buChar char="•"/>
                <a:defRPr sz="1700">
                  <a:solidFill>
                    <a:schemeClr val="tx1"/>
                  </a:solidFill>
                  <a:latin typeface="Century Gothic" panose="020B0502020202020204" pitchFamily="34" charset="0"/>
                  <a:ea typeface="幼圆" panose="02010509060101010101" pitchFamily="49" charset="-122"/>
                </a:defRPr>
              </a:lvl1pPr>
              <a:lvl2pPr marL="742950" indent="-285750">
                <a:spcBef>
                  <a:spcPct val="20000"/>
                </a:spcBef>
                <a:spcAft>
                  <a:spcPts val="600"/>
                </a:spcAft>
                <a:buClr>
                  <a:schemeClr val="tx2"/>
                </a:buClr>
                <a:buFont typeface="Arial" panose="020B0604020202020204" pitchFamily="34" charset="0"/>
                <a:buChar char="•"/>
                <a:defRPr sz="1700">
                  <a:solidFill>
                    <a:schemeClr val="tx1"/>
                  </a:solidFill>
                  <a:latin typeface="Century Gothic" panose="020B0502020202020204" pitchFamily="34" charset="0"/>
                  <a:ea typeface="幼圆" panose="02010509060101010101" pitchFamily="49" charset="-122"/>
                </a:defRPr>
              </a:lvl2pPr>
              <a:lvl3pPr marL="1143000" indent="-228600">
                <a:spcBef>
                  <a:spcPct val="20000"/>
                </a:spcBef>
                <a:spcAft>
                  <a:spcPts val="600"/>
                </a:spcAft>
                <a:buClr>
                  <a:schemeClr val="tx2"/>
                </a:buClr>
                <a:buFont typeface="Arial" panose="020B0604020202020204" pitchFamily="34" charset="0"/>
                <a:buChar char="•"/>
                <a:defRPr sz="1700">
                  <a:solidFill>
                    <a:schemeClr val="tx1"/>
                  </a:solidFill>
                  <a:latin typeface="Century Gothic" panose="020B0502020202020204" pitchFamily="34" charset="0"/>
                  <a:ea typeface="幼圆" panose="02010509060101010101" pitchFamily="49" charset="-122"/>
                </a:defRPr>
              </a:lvl3pPr>
              <a:lvl4pPr marL="1600200" indent="-228600">
                <a:spcBef>
                  <a:spcPct val="20000"/>
                </a:spcBef>
                <a:spcAft>
                  <a:spcPts val="600"/>
                </a:spcAft>
                <a:buClr>
                  <a:schemeClr val="tx2"/>
                </a:buClr>
                <a:buFont typeface="Arial" panose="020B0604020202020204" pitchFamily="34" charset="0"/>
                <a:buChar char="•"/>
                <a:defRPr sz="1700">
                  <a:solidFill>
                    <a:schemeClr val="tx1"/>
                  </a:solidFill>
                  <a:latin typeface="Century Gothic" panose="020B0502020202020204" pitchFamily="34" charset="0"/>
                  <a:ea typeface="幼圆" panose="02010509060101010101" pitchFamily="49" charset="-122"/>
                </a:defRPr>
              </a:lvl4pPr>
              <a:lvl5pPr marL="2057400" indent="-228600">
                <a:spcBef>
                  <a:spcPct val="20000"/>
                </a:spcBef>
                <a:spcAft>
                  <a:spcPts val="600"/>
                </a:spcAft>
                <a:buClr>
                  <a:schemeClr val="tx2"/>
                </a:buClr>
                <a:buFont typeface="Arial" panose="020B0604020202020204" pitchFamily="34" charset="0"/>
                <a:buChar char="•"/>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ts val="600"/>
                </a:spcAft>
                <a:buClr>
                  <a:schemeClr val="tx2"/>
                </a:buClr>
                <a:buFont typeface="Arial" panose="020B0604020202020204" pitchFamily="34" charset="0"/>
                <a:buChar char="•"/>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ts val="600"/>
                </a:spcAft>
                <a:buClr>
                  <a:schemeClr val="tx2"/>
                </a:buClr>
                <a:buFont typeface="Arial" panose="020B0604020202020204" pitchFamily="34" charset="0"/>
                <a:buChar char="•"/>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ts val="600"/>
                </a:spcAft>
                <a:buClr>
                  <a:schemeClr val="tx2"/>
                </a:buClr>
                <a:buFont typeface="Arial" panose="020B0604020202020204" pitchFamily="34" charset="0"/>
                <a:buChar char="•"/>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ts val="600"/>
                </a:spcAft>
                <a:buClr>
                  <a:schemeClr val="tx2"/>
                </a:buClr>
                <a:buFont typeface="Arial" panose="020B0604020202020204" pitchFamily="34" charset="0"/>
                <a:buChar char="•"/>
                <a:defRPr sz="1700">
                  <a:solidFill>
                    <a:schemeClr val="tx1"/>
                  </a:solidFill>
                  <a:latin typeface="Century Gothic" panose="020B0502020202020204" pitchFamily="34" charset="0"/>
                  <a:ea typeface="幼圆" panose="02010509060101010101" pitchFamily="49" charset="-122"/>
                </a:defRPr>
              </a:lvl9pPr>
            </a:lstStyle>
            <a:p>
              <a:pPr fontAlgn="auto">
                <a:spcBef>
                  <a:spcPct val="0"/>
                </a:spcBef>
                <a:spcAft>
                  <a:spcPct val="0"/>
                </a:spcAft>
                <a:buClrTx/>
                <a:buFontTx/>
                <a:buNone/>
              </a:pPr>
              <a:r>
                <a:rPr lang="zh-CN" altLang="en-US" sz="3500" b="1" dirty="0">
                  <a:solidFill>
                    <a:srgbClr val="FFFF00"/>
                  </a:solidFill>
                  <a:latin typeface="楷体" panose="02010609060101010101" pitchFamily="49" charset="-122"/>
                  <a:ea typeface="楷体" panose="02010609060101010101" pitchFamily="49" charset="-122"/>
                </a:rPr>
                <a:t>计划经济</a:t>
              </a:r>
              <a:r>
                <a:rPr lang="en-US" altLang="zh-CN" sz="3500" b="1" dirty="0">
                  <a:solidFill>
                    <a:srgbClr val="FFFF00"/>
                  </a:solidFill>
                  <a:latin typeface="楷体" panose="02010609060101010101" pitchFamily="49" charset="-122"/>
                  <a:ea typeface="楷体" panose="02010609060101010101" pitchFamily="49" charset="-122"/>
                </a:rPr>
                <a:t>——</a:t>
              </a:r>
              <a:r>
                <a:rPr lang="zh-CN" altLang="en-US" sz="3500" b="1" dirty="0">
                  <a:solidFill>
                    <a:srgbClr val="FFFF00"/>
                  </a:solidFill>
                  <a:latin typeface="楷体" panose="02010609060101010101" pitchFamily="49" charset="-122"/>
                  <a:ea typeface="楷体" panose="02010609060101010101" pitchFamily="49" charset="-122"/>
                </a:rPr>
                <a:t>党政一体化</a:t>
              </a:r>
            </a:p>
          </p:txBody>
        </p:sp>
      </p:grpSp>
      <p:grpSp>
        <p:nvGrpSpPr>
          <p:cNvPr id="7" name="组合 2"/>
          <p:cNvGrpSpPr>
            <a:grpSpLocks/>
          </p:cNvGrpSpPr>
          <p:nvPr/>
        </p:nvGrpSpPr>
        <p:grpSpPr bwMode="auto">
          <a:xfrm rot="816554">
            <a:off x="96766" y="2475178"/>
            <a:ext cx="5106988" cy="1453495"/>
            <a:chOff x="-16989" y="3570573"/>
            <a:chExt cx="5105677" cy="1453353"/>
          </a:xfrm>
        </p:grpSpPr>
        <p:sp>
          <p:nvSpPr>
            <p:cNvPr id="13" name="上弧形箭头 12"/>
            <p:cNvSpPr/>
            <p:nvPr/>
          </p:nvSpPr>
          <p:spPr>
            <a:xfrm rot="9338682">
              <a:off x="1222322" y="3570573"/>
              <a:ext cx="2715019" cy="979896"/>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197638" name="TextBox 13"/>
            <p:cNvSpPr txBox="1">
              <a:spLocks noChangeArrowheads="1"/>
            </p:cNvSpPr>
            <p:nvPr/>
          </p:nvSpPr>
          <p:spPr bwMode="auto">
            <a:xfrm rot="20783446">
              <a:off x="-16989" y="4392984"/>
              <a:ext cx="5105677" cy="630942"/>
            </a:xfrm>
            <a:prstGeom prst="rect">
              <a:avLst/>
            </a:prstGeom>
            <a:solidFill>
              <a:srgbClr val="00206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chemeClr val="tx2"/>
                </a:buClr>
                <a:buFont typeface="Arial" panose="020B0604020202020204" pitchFamily="34" charset="0"/>
                <a:buChar char="•"/>
                <a:defRPr sz="1700">
                  <a:solidFill>
                    <a:schemeClr val="tx1"/>
                  </a:solidFill>
                  <a:latin typeface="Century Gothic" panose="020B0502020202020204" pitchFamily="34" charset="0"/>
                  <a:ea typeface="幼圆" panose="02010509060101010101" pitchFamily="49" charset="-122"/>
                </a:defRPr>
              </a:lvl1pPr>
              <a:lvl2pPr marL="742950" indent="-285750">
                <a:spcBef>
                  <a:spcPct val="20000"/>
                </a:spcBef>
                <a:spcAft>
                  <a:spcPts val="600"/>
                </a:spcAft>
                <a:buClr>
                  <a:schemeClr val="tx2"/>
                </a:buClr>
                <a:buFont typeface="Arial" panose="020B0604020202020204" pitchFamily="34" charset="0"/>
                <a:buChar char="•"/>
                <a:defRPr sz="1700">
                  <a:solidFill>
                    <a:schemeClr val="tx1"/>
                  </a:solidFill>
                  <a:latin typeface="Century Gothic" panose="020B0502020202020204" pitchFamily="34" charset="0"/>
                  <a:ea typeface="幼圆" panose="02010509060101010101" pitchFamily="49" charset="-122"/>
                </a:defRPr>
              </a:lvl2pPr>
              <a:lvl3pPr marL="1143000" indent="-228600">
                <a:spcBef>
                  <a:spcPct val="20000"/>
                </a:spcBef>
                <a:spcAft>
                  <a:spcPts val="600"/>
                </a:spcAft>
                <a:buClr>
                  <a:schemeClr val="tx2"/>
                </a:buClr>
                <a:buFont typeface="Arial" panose="020B0604020202020204" pitchFamily="34" charset="0"/>
                <a:buChar char="•"/>
                <a:defRPr sz="1700">
                  <a:solidFill>
                    <a:schemeClr val="tx1"/>
                  </a:solidFill>
                  <a:latin typeface="Century Gothic" panose="020B0502020202020204" pitchFamily="34" charset="0"/>
                  <a:ea typeface="幼圆" panose="02010509060101010101" pitchFamily="49" charset="-122"/>
                </a:defRPr>
              </a:lvl3pPr>
              <a:lvl4pPr marL="1600200" indent="-228600">
                <a:spcBef>
                  <a:spcPct val="20000"/>
                </a:spcBef>
                <a:spcAft>
                  <a:spcPts val="600"/>
                </a:spcAft>
                <a:buClr>
                  <a:schemeClr val="tx2"/>
                </a:buClr>
                <a:buFont typeface="Arial" panose="020B0604020202020204" pitchFamily="34" charset="0"/>
                <a:buChar char="•"/>
                <a:defRPr sz="1700">
                  <a:solidFill>
                    <a:schemeClr val="tx1"/>
                  </a:solidFill>
                  <a:latin typeface="Century Gothic" panose="020B0502020202020204" pitchFamily="34" charset="0"/>
                  <a:ea typeface="幼圆" panose="02010509060101010101" pitchFamily="49" charset="-122"/>
                </a:defRPr>
              </a:lvl4pPr>
              <a:lvl5pPr marL="2057400" indent="-228600">
                <a:spcBef>
                  <a:spcPct val="20000"/>
                </a:spcBef>
                <a:spcAft>
                  <a:spcPts val="600"/>
                </a:spcAft>
                <a:buClr>
                  <a:schemeClr val="tx2"/>
                </a:buClr>
                <a:buFont typeface="Arial" panose="020B0604020202020204" pitchFamily="34" charset="0"/>
                <a:buChar char="•"/>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ts val="600"/>
                </a:spcAft>
                <a:buClr>
                  <a:schemeClr val="tx2"/>
                </a:buClr>
                <a:buFont typeface="Arial" panose="020B0604020202020204" pitchFamily="34" charset="0"/>
                <a:buChar char="•"/>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ts val="600"/>
                </a:spcAft>
                <a:buClr>
                  <a:schemeClr val="tx2"/>
                </a:buClr>
                <a:buFont typeface="Arial" panose="020B0604020202020204" pitchFamily="34" charset="0"/>
                <a:buChar char="•"/>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ts val="600"/>
                </a:spcAft>
                <a:buClr>
                  <a:schemeClr val="tx2"/>
                </a:buClr>
                <a:buFont typeface="Arial" panose="020B0604020202020204" pitchFamily="34" charset="0"/>
                <a:buChar char="•"/>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ts val="600"/>
                </a:spcAft>
                <a:buClr>
                  <a:schemeClr val="tx2"/>
                </a:buClr>
                <a:buFont typeface="Arial" panose="020B0604020202020204" pitchFamily="34" charset="0"/>
                <a:buChar char="•"/>
                <a:defRPr sz="1700">
                  <a:solidFill>
                    <a:schemeClr val="tx1"/>
                  </a:solidFill>
                  <a:latin typeface="Century Gothic" panose="020B0502020202020204" pitchFamily="34" charset="0"/>
                  <a:ea typeface="幼圆" panose="02010509060101010101" pitchFamily="49" charset="-122"/>
                </a:defRPr>
              </a:lvl9pPr>
            </a:lstStyle>
            <a:p>
              <a:pPr fontAlgn="auto">
                <a:spcBef>
                  <a:spcPct val="0"/>
                </a:spcBef>
                <a:spcAft>
                  <a:spcPct val="0"/>
                </a:spcAft>
                <a:buClrTx/>
                <a:buFontTx/>
                <a:buNone/>
              </a:pPr>
              <a:r>
                <a:rPr lang="zh-CN" altLang="en-US" sz="3500" b="1" dirty="0">
                  <a:solidFill>
                    <a:srgbClr val="FFFF00"/>
                  </a:solidFill>
                  <a:latin typeface="楷体" panose="02010609060101010101" pitchFamily="49" charset="-122"/>
                  <a:ea typeface="楷体" panose="02010609060101010101" pitchFamily="49" charset="-122"/>
                </a:rPr>
                <a:t>市场经济</a:t>
              </a:r>
              <a:r>
                <a:rPr lang="en-US" altLang="zh-CN" sz="3500" b="1" dirty="0">
                  <a:solidFill>
                    <a:srgbClr val="FFFF00"/>
                  </a:solidFill>
                  <a:latin typeface="楷体" panose="02010609060101010101" pitchFamily="49" charset="-122"/>
                  <a:ea typeface="楷体" panose="02010609060101010101" pitchFamily="49" charset="-122"/>
                </a:rPr>
                <a:t>——</a:t>
              </a:r>
              <a:r>
                <a:rPr lang="zh-CN" altLang="en-US" sz="3500" b="1" dirty="0">
                  <a:solidFill>
                    <a:srgbClr val="FFFF00"/>
                  </a:solidFill>
                  <a:latin typeface="楷体" panose="02010609060101010101" pitchFamily="49" charset="-122"/>
                  <a:ea typeface="楷体" panose="02010609060101010101" pitchFamily="49" charset="-122"/>
                </a:rPr>
                <a:t>政党工具化</a:t>
              </a:r>
            </a:p>
          </p:txBody>
        </p:sp>
      </p:grpSp>
      <p:sp>
        <p:nvSpPr>
          <p:cNvPr id="15" name="TextBox 14"/>
          <p:cNvSpPr txBox="1"/>
          <p:nvPr/>
        </p:nvSpPr>
        <p:spPr>
          <a:xfrm>
            <a:off x="0" y="4572008"/>
            <a:ext cx="9144000" cy="1823576"/>
          </a:xfrm>
          <a:prstGeom prst="rect">
            <a:avLst/>
          </a:prstGeom>
          <a:solidFill>
            <a:srgbClr val="FF0000"/>
          </a:solidFill>
        </p:spPr>
        <p:txBody>
          <a:bodyPr wrap="square" rtlCol="0">
            <a:spAutoFit/>
          </a:bodyPr>
          <a:lstStyle/>
          <a:p>
            <a:pPr algn="ctr">
              <a:lnSpc>
                <a:spcPct val="150000"/>
              </a:lnSpc>
            </a:pPr>
            <a:r>
              <a:rPr lang="zh-CN" altLang="en-US" sz="4000" b="1" dirty="0" smtClean="0">
                <a:solidFill>
                  <a:srgbClr val="FFFF00"/>
                </a:solidFill>
              </a:rPr>
              <a:t>毛泽东：</a:t>
            </a:r>
            <a:r>
              <a:rPr lang="en-US" altLang="zh-CN" sz="4000" b="1" dirty="0" smtClean="0">
                <a:solidFill>
                  <a:srgbClr val="FFFF00"/>
                </a:solidFill>
              </a:rPr>
              <a:t>《</a:t>
            </a:r>
            <a:r>
              <a:rPr lang="zh-CN" altLang="en-US" sz="4000" b="1" dirty="0" smtClean="0">
                <a:solidFill>
                  <a:srgbClr val="FFFF00"/>
                </a:solidFill>
              </a:rPr>
              <a:t>论人民民主专政</a:t>
            </a:r>
            <a:r>
              <a:rPr lang="en-US" altLang="zh-CN" sz="4000" b="1" dirty="0" smtClean="0">
                <a:solidFill>
                  <a:srgbClr val="FFFF00"/>
                </a:solidFill>
              </a:rPr>
              <a:t>》</a:t>
            </a:r>
          </a:p>
          <a:p>
            <a:pPr algn="ctr">
              <a:lnSpc>
                <a:spcPct val="150000"/>
              </a:lnSpc>
            </a:pPr>
            <a:r>
              <a:rPr lang="zh-CN" altLang="en-US" sz="3500" b="1" dirty="0" smtClean="0">
                <a:solidFill>
                  <a:srgbClr val="FFFF00"/>
                </a:solidFill>
              </a:rPr>
              <a:t>（</a:t>
            </a:r>
            <a:r>
              <a:rPr lang="en-US" altLang="zh-CN" sz="3500" b="1" dirty="0" smtClean="0">
                <a:solidFill>
                  <a:srgbClr val="FFFF00"/>
                </a:solidFill>
              </a:rPr>
              <a:t>1949</a:t>
            </a:r>
            <a:r>
              <a:rPr lang="zh-CN" altLang="en-US" sz="3500" b="1" dirty="0" smtClean="0">
                <a:solidFill>
                  <a:srgbClr val="FFFF00"/>
                </a:solidFill>
              </a:rPr>
              <a:t>年</a:t>
            </a:r>
            <a:r>
              <a:rPr lang="en-US" altLang="zh-CN" sz="3500" b="1" dirty="0" smtClean="0">
                <a:solidFill>
                  <a:srgbClr val="FFFF00"/>
                </a:solidFill>
              </a:rPr>
              <a:t>6</a:t>
            </a:r>
            <a:r>
              <a:rPr lang="zh-CN" altLang="en-US" sz="3500" b="1" dirty="0" smtClean="0">
                <a:solidFill>
                  <a:srgbClr val="FFFF00"/>
                </a:solidFill>
              </a:rPr>
              <a:t>月</a:t>
            </a:r>
            <a:r>
              <a:rPr lang="en-US" altLang="zh-CN" sz="3500" b="1" dirty="0" smtClean="0">
                <a:solidFill>
                  <a:srgbClr val="FFFF00"/>
                </a:solidFill>
              </a:rPr>
              <a:t>30</a:t>
            </a:r>
            <a:r>
              <a:rPr lang="zh-CN" altLang="en-US" sz="3500" b="1" dirty="0" smtClean="0">
                <a:solidFill>
                  <a:srgbClr val="FFFF00"/>
                </a:solidFill>
              </a:rPr>
              <a:t>日）</a:t>
            </a:r>
            <a:endParaRPr lang="zh-CN" altLang="en-US" sz="3500" b="1"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0" y="115888"/>
            <a:ext cx="9144000" cy="6642100"/>
          </a:xfrm>
        </p:spPr>
        <p:txBody>
          <a:bodyPr>
            <a:noAutofit/>
          </a:bodyPr>
          <a:lstStyle/>
          <a:p>
            <a:pPr eaLnBrk="1" fontAlgn="auto" hangingPunct="1">
              <a:lnSpc>
                <a:spcPts val="5100"/>
              </a:lnSpc>
              <a:buFont typeface="Arial" pitchFamily="34" charset="0"/>
              <a:buChar char="•"/>
              <a:defRPr/>
            </a:pPr>
            <a:r>
              <a:rPr lang="zh-CN" altLang="en-US" sz="3500" b="1" dirty="0" smtClean="0">
                <a:latin typeface="楷体" pitchFamily="49" charset="-122"/>
                <a:ea typeface="楷体" pitchFamily="49" charset="-122"/>
              </a:rPr>
              <a:t>     “一九四九年</a:t>
            </a:r>
            <a:r>
              <a:rPr lang="zh-CN" altLang="en-US" sz="3500" b="1" dirty="0">
                <a:latin typeface="楷体" pitchFamily="49" charset="-122"/>
                <a:ea typeface="楷体" pitchFamily="49" charset="-122"/>
              </a:rPr>
              <a:t>的七月一日这一个日子表示，中国共产党已经走过二十八年了。像一个人一样，有他的幼年、青年、壮年和老年。中国共产党已经不是小孩子，也不是十几岁的年青小伙子，而是一个大人了。</a:t>
            </a:r>
            <a:r>
              <a:rPr lang="zh-CN" altLang="en-US" sz="3500" b="1" dirty="0">
                <a:solidFill>
                  <a:srgbClr val="FFFF00"/>
                </a:solidFill>
                <a:latin typeface="楷体" pitchFamily="49" charset="-122"/>
                <a:ea typeface="楷体" pitchFamily="49" charset="-122"/>
              </a:rPr>
              <a:t>人到老年就要死亡，党也是这样。</a:t>
            </a:r>
            <a:r>
              <a:rPr lang="zh-CN" altLang="en-US" sz="3500" b="1" dirty="0">
                <a:latin typeface="楷体" pitchFamily="49" charset="-122"/>
                <a:ea typeface="楷体" pitchFamily="49" charset="-122"/>
              </a:rPr>
              <a:t>阶级消灭了，</a:t>
            </a:r>
            <a:r>
              <a:rPr lang="zh-CN" altLang="en-US" sz="3500" b="1" dirty="0">
                <a:solidFill>
                  <a:srgbClr val="FFFF00"/>
                </a:solidFill>
                <a:latin typeface="楷体" pitchFamily="49" charset="-122"/>
                <a:ea typeface="楷体" pitchFamily="49" charset="-122"/>
              </a:rPr>
              <a:t>作为阶级斗争的工具的一切东西，政党和国家机器，将因其丧失作用，没有需要，逐步地衰亡下去，完结自己的历史使命，</a:t>
            </a:r>
            <a:r>
              <a:rPr lang="zh-CN" altLang="en-US" sz="3500" b="1" dirty="0">
                <a:latin typeface="楷体" pitchFamily="49" charset="-122"/>
                <a:ea typeface="楷体" pitchFamily="49" charset="-122"/>
              </a:rPr>
              <a:t>而走到更高级的人类社会</a:t>
            </a:r>
            <a:r>
              <a:rPr lang="zh-CN" altLang="en-US" sz="3500" b="1" dirty="0" smtClean="0">
                <a:latin typeface="楷体" pitchFamily="49" charset="-122"/>
                <a:ea typeface="楷体" pitchFamily="49" charset="-122"/>
              </a:rPr>
              <a:t>。”</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0" y="-26988"/>
            <a:ext cx="9144000" cy="6642101"/>
          </a:xfrm>
        </p:spPr>
        <p:txBody>
          <a:bodyPr>
            <a:noAutofit/>
          </a:bodyPr>
          <a:lstStyle/>
          <a:p>
            <a:pPr eaLnBrk="1" fontAlgn="auto" hangingPunct="1">
              <a:lnSpc>
                <a:spcPts val="5600"/>
              </a:lnSpc>
              <a:buFont typeface="Arial" pitchFamily="34" charset="0"/>
              <a:buChar char="•"/>
              <a:defRPr/>
            </a:pPr>
            <a:r>
              <a:rPr lang="zh-CN" altLang="en-US" sz="3500" b="1" dirty="0" smtClean="0">
                <a:latin typeface="楷体" pitchFamily="49" charset="-122"/>
                <a:ea typeface="楷体" pitchFamily="49" charset="-122"/>
              </a:rPr>
              <a:t>     “我们和资产阶级政党相反。他们怕说阶级的消灭，国家权力的消灭和党的消灭。</a:t>
            </a:r>
            <a:r>
              <a:rPr lang="zh-CN" altLang="en-US" sz="3500" b="1" dirty="0" smtClean="0">
                <a:solidFill>
                  <a:srgbClr val="FFFF00"/>
                </a:solidFill>
                <a:latin typeface="楷体" pitchFamily="49" charset="-122"/>
                <a:ea typeface="楷体" pitchFamily="49" charset="-122"/>
              </a:rPr>
              <a:t>我们则公开声明，恰是为着促使这些东西的消灭而创设条件，而努力奋斗。</a:t>
            </a:r>
            <a:r>
              <a:rPr lang="zh-CN" altLang="en-US" sz="3500" b="1" dirty="0" smtClean="0">
                <a:latin typeface="楷体" pitchFamily="49" charset="-122"/>
                <a:ea typeface="楷体" pitchFamily="49" charset="-122"/>
              </a:rPr>
              <a:t>共产党的领导和人民专政的国家权力，就是这样的条件。</a:t>
            </a:r>
            <a:r>
              <a:rPr lang="zh-CN" altLang="en-US" sz="3500" b="1" dirty="0" smtClean="0">
                <a:solidFill>
                  <a:srgbClr val="FFFF00"/>
                </a:solidFill>
                <a:latin typeface="楷体" pitchFamily="49" charset="-122"/>
                <a:ea typeface="楷体" pitchFamily="49" charset="-122"/>
              </a:rPr>
              <a:t>不承认这一条真理，就不是共产主义者。</a:t>
            </a:r>
            <a:r>
              <a:rPr lang="zh-CN" altLang="en-US" sz="3500" b="1" dirty="0" smtClean="0">
                <a:latin typeface="楷体" pitchFamily="49" charset="-122"/>
                <a:ea typeface="楷体" pitchFamily="49" charset="-122"/>
              </a:rPr>
              <a:t>没有读过马克思列宁主义的刚才进党的青年同志们，也许还不懂得这一条真理。”</a:t>
            </a:r>
            <a:endParaRPr lang="en-US" altLang="zh-CN" sz="3500" b="1" dirty="0" smtClean="0">
              <a:latin typeface="楷体" pitchFamily="49" charset="-122"/>
              <a:ea typeface="楷体" pitchFamily="49" charset="-122"/>
            </a:endParaRPr>
          </a:p>
          <a:p>
            <a:pPr marL="0" indent="0" eaLnBrk="1" fontAlgn="auto" hangingPunct="1">
              <a:lnSpc>
                <a:spcPts val="5600"/>
              </a:lnSpc>
              <a:buFont typeface="Arial" pitchFamily="34" charset="0"/>
              <a:buNone/>
              <a:defRPr/>
            </a:pPr>
            <a:r>
              <a:rPr lang="en-US" altLang="zh-CN" sz="3500" b="1" dirty="0">
                <a:latin typeface="楷体" pitchFamily="49" charset="-122"/>
                <a:ea typeface="楷体" pitchFamily="49" charset="-122"/>
              </a:rPr>
              <a:t> </a:t>
            </a:r>
            <a:r>
              <a:rPr lang="en-US" altLang="zh-CN" sz="3500" b="1" dirty="0" smtClean="0">
                <a:latin typeface="楷体" pitchFamily="49" charset="-122"/>
                <a:ea typeface="楷体" pitchFamily="49" charset="-122"/>
              </a:rPr>
              <a:t>               </a:t>
            </a:r>
            <a:r>
              <a:rPr lang="en-US" altLang="zh-CN" sz="2800" b="1" dirty="0" smtClean="0">
                <a:latin typeface="楷体" pitchFamily="49" charset="-122"/>
                <a:ea typeface="楷体" pitchFamily="49" charset="-122"/>
              </a:rPr>
              <a:t>——</a:t>
            </a:r>
            <a:r>
              <a:rPr lang="zh-CN" altLang="en-US" sz="2800" b="1" dirty="0" smtClean="0">
                <a:latin typeface="楷体" pitchFamily="49" charset="-122"/>
                <a:ea typeface="楷体" pitchFamily="49" charset="-122"/>
              </a:rPr>
              <a:t>毛泽东</a:t>
            </a:r>
            <a:r>
              <a:rPr lang="en-US" altLang="zh-CN" sz="2800" b="1" dirty="0" smtClean="0">
                <a:latin typeface="楷体" pitchFamily="49" charset="-122"/>
                <a:ea typeface="楷体" pitchFamily="49" charset="-122"/>
              </a:rPr>
              <a:t>《</a:t>
            </a:r>
            <a:r>
              <a:rPr lang="zh-CN" altLang="en-US" sz="2800" b="1" dirty="0" smtClean="0">
                <a:latin typeface="楷体" pitchFamily="49" charset="-122"/>
                <a:ea typeface="楷体" pitchFamily="49" charset="-122"/>
              </a:rPr>
              <a:t>论人民民主专政</a:t>
            </a:r>
            <a:r>
              <a:rPr lang="en-US" altLang="zh-CN" sz="2800" b="1" dirty="0" smtClean="0">
                <a:latin typeface="楷体" pitchFamily="49" charset="-122"/>
                <a:ea typeface="楷体" pitchFamily="49" charset="-122"/>
              </a:rPr>
              <a:t>》</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3"/>
            <a:ext cx="7924800" cy="868362"/>
          </a:xfrm>
        </p:spPr>
        <p:txBody>
          <a:bodyPr/>
          <a:lstStyle/>
          <a:p>
            <a:pPr algn="ctr" eaLnBrk="1" fontAlgn="auto" hangingPunct="1">
              <a:spcAft>
                <a:spcPts val="0"/>
              </a:spcAft>
              <a:defRPr/>
            </a:pPr>
            <a:r>
              <a:rPr lang="zh-CN" altLang="en-US" sz="5000" b="1" dirty="0" smtClean="0">
                <a:solidFill>
                  <a:srgbClr val="FFFF00"/>
                </a:solidFill>
                <a:latin typeface="幼圆" pitchFamily="49" charset="-122"/>
              </a:rPr>
              <a:t>政党的工具性</a:t>
            </a:r>
            <a:endParaRPr lang="zh-CN" altLang="en-US" sz="5000" b="1" dirty="0">
              <a:solidFill>
                <a:srgbClr val="FFFF00"/>
              </a:solidFill>
              <a:latin typeface="幼圆" pitchFamily="49" charset="-122"/>
            </a:endParaRPr>
          </a:p>
        </p:txBody>
      </p:sp>
      <p:sp>
        <p:nvSpPr>
          <p:cNvPr id="3" name="内容占位符 2"/>
          <p:cNvSpPr>
            <a:spLocks noGrp="1"/>
          </p:cNvSpPr>
          <p:nvPr>
            <p:ph sz="quarter" idx="13"/>
          </p:nvPr>
        </p:nvSpPr>
        <p:spPr>
          <a:xfrm>
            <a:off x="0" y="1557338"/>
            <a:ext cx="9144000" cy="4103687"/>
          </a:xfrm>
        </p:spPr>
        <p:txBody>
          <a:bodyPr>
            <a:noAutofit/>
          </a:bodyPr>
          <a:lstStyle/>
          <a:p>
            <a:pPr eaLnBrk="1" fontAlgn="auto" hangingPunct="1">
              <a:lnSpc>
                <a:spcPct val="150000"/>
              </a:lnSpc>
              <a:buFont typeface="Arial" pitchFamily="34" charset="0"/>
              <a:buChar char="•"/>
              <a:defRPr/>
            </a:pPr>
            <a:r>
              <a:rPr lang="zh-CN" altLang="en-US" sz="4000" b="1" dirty="0" smtClean="0">
                <a:latin typeface="幼圆" pitchFamily="49" charset="-122"/>
              </a:rPr>
              <a:t>民众</a:t>
            </a:r>
            <a:r>
              <a:rPr lang="zh-CN" altLang="en-US" sz="4000" b="1" dirty="0">
                <a:latin typeface="幼圆" pitchFamily="49" charset="-122"/>
              </a:rPr>
              <a:t>有</a:t>
            </a:r>
            <a:r>
              <a:rPr lang="zh-CN" altLang="en-US" sz="4000" b="1" dirty="0" smtClean="0">
                <a:solidFill>
                  <a:srgbClr val="FFFF00"/>
                </a:solidFill>
                <a:latin typeface="幼圆" pitchFamily="49" charset="-122"/>
              </a:rPr>
              <a:t>权利</a:t>
            </a:r>
            <a:r>
              <a:rPr lang="zh-CN" altLang="en-US" sz="4000" b="1" dirty="0" smtClean="0">
                <a:latin typeface="幼圆" pitchFamily="49" charset="-122"/>
              </a:rPr>
              <a:t>和</a:t>
            </a:r>
            <a:r>
              <a:rPr lang="zh-CN" altLang="en-US" sz="4000" b="1" dirty="0">
                <a:solidFill>
                  <a:srgbClr val="FFFF00"/>
                </a:solidFill>
                <a:latin typeface="幼圆" pitchFamily="49" charset="-122"/>
              </a:rPr>
              <a:t>权力</a:t>
            </a:r>
            <a:r>
              <a:rPr lang="zh-CN" altLang="en-US" sz="4000" b="1" dirty="0" smtClean="0">
                <a:latin typeface="幼圆" pitchFamily="49" charset="-122"/>
              </a:rPr>
              <a:t>来</a:t>
            </a:r>
            <a:r>
              <a:rPr lang="zh-CN" altLang="en-US" sz="4000" b="1" dirty="0">
                <a:latin typeface="幼圆" pitchFamily="49" charset="-122"/>
              </a:rPr>
              <a:t>选择政党，但是政党</a:t>
            </a:r>
            <a:r>
              <a:rPr lang="zh-CN" altLang="en-US" sz="4000" b="1" dirty="0" smtClean="0">
                <a:latin typeface="幼圆" pitchFamily="49" charset="-122"/>
              </a:rPr>
              <a:t>无权选择</a:t>
            </a:r>
            <a:r>
              <a:rPr lang="zh-CN" altLang="en-US" sz="4000" b="1" dirty="0">
                <a:latin typeface="幼圆" pitchFamily="49" charset="-122"/>
              </a:rPr>
              <a:t>民众。只要失去群众支持，政党注定要走向灭亡。</a:t>
            </a:r>
            <a:r>
              <a:rPr lang="zh-CN" altLang="en-US" sz="4000" b="1" dirty="0" smtClean="0">
                <a:solidFill>
                  <a:srgbClr val="FFFF00"/>
                </a:solidFill>
                <a:latin typeface="幼圆" pitchFamily="49" charset="-122"/>
              </a:rPr>
              <a:t>这</a:t>
            </a:r>
            <a:r>
              <a:rPr lang="zh-CN" altLang="en-US" sz="4000" b="1" dirty="0">
                <a:solidFill>
                  <a:srgbClr val="FFFF00"/>
                </a:solidFill>
                <a:latin typeface="幼圆" pitchFamily="49" charset="-122"/>
              </a:rPr>
              <a:t>是超越意识形态和社会制度的基本规律</a:t>
            </a:r>
            <a:r>
              <a:rPr lang="zh-CN" altLang="en-US" sz="4000" b="1" dirty="0" smtClean="0">
                <a:solidFill>
                  <a:srgbClr val="FFFF00"/>
                </a:solidFill>
                <a:latin typeface="幼圆" pitchFamily="49" charset="-122"/>
              </a:rPr>
              <a:t>。</a:t>
            </a:r>
            <a:endParaRPr lang="en-US" altLang="zh-CN" sz="4000" b="1" dirty="0" smtClean="0">
              <a:latin typeface="幼圆" pitchFamily="49" charset="-122"/>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384"/>
            <a:ext cx="9144000" cy="706090"/>
          </a:xfrm>
        </p:spPr>
        <p:txBody>
          <a:bodyPr/>
          <a:lstStyle/>
          <a:p>
            <a:pPr algn="ctr"/>
            <a:r>
              <a:rPr lang="zh-CN" altLang="en-US" sz="4000" b="1" dirty="0" smtClean="0">
                <a:solidFill>
                  <a:srgbClr val="FFFF00"/>
                </a:solidFill>
              </a:rPr>
              <a:t>无产阶级政党 的 群众路线</a:t>
            </a:r>
            <a:endParaRPr lang="zh-CN" altLang="en-US" sz="4000" b="1" dirty="0">
              <a:solidFill>
                <a:srgbClr val="FFFF00"/>
              </a:solidFill>
            </a:endParaRPr>
          </a:p>
        </p:txBody>
      </p:sp>
      <p:grpSp>
        <p:nvGrpSpPr>
          <p:cNvPr id="10" name="组合 9"/>
          <p:cNvGrpSpPr/>
          <p:nvPr/>
        </p:nvGrpSpPr>
        <p:grpSpPr>
          <a:xfrm>
            <a:off x="755576" y="3789040"/>
            <a:ext cx="7920880" cy="553998"/>
            <a:chOff x="755576" y="3789040"/>
            <a:chExt cx="7920880" cy="553998"/>
          </a:xfrm>
        </p:grpSpPr>
        <p:sp>
          <p:nvSpPr>
            <p:cNvPr id="4" name="TextBox 3"/>
            <p:cNvSpPr txBox="1"/>
            <p:nvPr/>
          </p:nvSpPr>
          <p:spPr>
            <a:xfrm>
              <a:off x="755576" y="3789040"/>
              <a:ext cx="2952328" cy="553998"/>
            </a:xfrm>
            <a:prstGeom prst="rect">
              <a:avLst/>
            </a:prstGeom>
            <a:noFill/>
            <a:ln>
              <a:solidFill>
                <a:srgbClr val="FFFF00"/>
              </a:solidFill>
            </a:ln>
          </p:spPr>
          <p:txBody>
            <a:bodyPr wrap="square" rtlCol="0">
              <a:spAutoFit/>
            </a:bodyPr>
            <a:lstStyle/>
            <a:p>
              <a:r>
                <a:rPr lang="zh-CN" altLang="en-US" sz="3000" b="1" dirty="0" smtClean="0">
                  <a:latin typeface="楷体" pitchFamily="49" charset="-122"/>
                  <a:ea typeface="楷体" pitchFamily="49" charset="-122"/>
                </a:rPr>
                <a:t>一切为了群众</a:t>
              </a:r>
              <a:endParaRPr lang="zh-CN" altLang="en-US" sz="3000" b="1" dirty="0">
                <a:latin typeface="楷体" pitchFamily="49" charset="-122"/>
                <a:ea typeface="楷体" pitchFamily="49" charset="-122"/>
              </a:endParaRPr>
            </a:p>
          </p:txBody>
        </p:sp>
        <p:sp>
          <p:nvSpPr>
            <p:cNvPr id="5" name="TextBox 4"/>
            <p:cNvSpPr txBox="1"/>
            <p:nvPr/>
          </p:nvSpPr>
          <p:spPr>
            <a:xfrm>
              <a:off x="5724128" y="3789040"/>
              <a:ext cx="2952328" cy="553998"/>
            </a:xfrm>
            <a:prstGeom prst="rect">
              <a:avLst/>
            </a:prstGeom>
            <a:noFill/>
            <a:ln>
              <a:solidFill>
                <a:srgbClr val="FFFF00"/>
              </a:solidFill>
            </a:ln>
          </p:spPr>
          <p:txBody>
            <a:bodyPr wrap="square" rtlCol="0">
              <a:spAutoFit/>
            </a:bodyPr>
            <a:lstStyle/>
            <a:p>
              <a:pPr algn="ctr"/>
              <a:r>
                <a:rPr lang="zh-CN" altLang="en-US" sz="3000" b="1" dirty="0" smtClean="0">
                  <a:latin typeface="楷体" pitchFamily="49" charset="-122"/>
                  <a:ea typeface="楷体" pitchFamily="49" charset="-122"/>
                </a:rPr>
                <a:t>价值目标</a:t>
              </a:r>
              <a:endParaRPr lang="zh-CN" altLang="en-US" sz="3000" b="1" dirty="0">
                <a:latin typeface="楷体" pitchFamily="49" charset="-122"/>
                <a:ea typeface="楷体" pitchFamily="49" charset="-122"/>
              </a:endParaRPr>
            </a:p>
          </p:txBody>
        </p:sp>
        <p:sp>
          <p:nvSpPr>
            <p:cNvPr id="8" name="右箭头 7"/>
            <p:cNvSpPr/>
            <p:nvPr/>
          </p:nvSpPr>
          <p:spPr>
            <a:xfrm>
              <a:off x="3851920" y="3933056"/>
              <a:ext cx="1800200" cy="2880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755576" y="4653136"/>
            <a:ext cx="7920880" cy="553998"/>
            <a:chOff x="755576" y="4747210"/>
            <a:chExt cx="7920880" cy="553998"/>
          </a:xfrm>
        </p:grpSpPr>
        <p:sp>
          <p:nvSpPr>
            <p:cNvPr id="6" name="TextBox 5"/>
            <p:cNvSpPr txBox="1"/>
            <p:nvPr/>
          </p:nvSpPr>
          <p:spPr>
            <a:xfrm>
              <a:off x="755576" y="4747210"/>
              <a:ext cx="2952328" cy="553998"/>
            </a:xfrm>
            <a:prstGeom prst="rect">
              <a:avLst/>
            </a:prstGeom>
            <a:noFill/>
            <a:ln>
              <a:solidFill>
                <a:srgbClr val="FFFF00"/>
              </a:solidFill>
            </a:ln>
          </p:spPr>
          <p:txBody>
            <a:bodyPr wrap="square" rtlCol="0">
              <a:spAutoFit/>
            </a:bodyPr>
            <a:lstStyle/>
            <a:p>
              <a:r>
                <a:rPr lang="zh-CN" altLang="en-US" sz="3000" b="1" dirty="0" smtClean="0">
                  <a:latin typeface="楷体" pitchFamily="49" charset="-122"/>
                  <a:ea typeface="楷体" pitchFamily="49" charset="-122"/>
                </a:rPr>
                <a:t>一切依靠群众</a:t>
              </a:r>
              <a:endParaRPr lang="zh-CN" altLang="en-US" sz="3000" b="1" dirty="0">
                <a:latin typeface="楷体" pitchFamily="49" charset="-122"/>
                <a:ea typeface="楷体" pitchFamily="49" charset="-122"/>
              </a:endParaRPr>
            </a:p>
          </p:txBody>
        </p:sp>
        <p:sp>
          <p:nvSpPr>
            <p:cNvPr id="7" name="TextBox 6"/>
            <p:cNvSpPr txBox="1"/>
            <p:nvPr/>
          </p:nvSpPr>
          <p:spPr>
            <a:xfrm>
              <a:off x="5724128" y="4747210"/>
              <a:ext cx="2952328" cy="553998"/>
            </a:xfrm>
            <a:prstGeom prst="rect">
              <a:avLst/>
            </a:prstGeom>
            <a:noFill/>
            <a:ln>
              <a:solidFill>
                <a:srgbClr val="FFFF00"/>
              </a:solidFill>
            </a:ln>
          </p:spPr>
          <p:txBody>
            <a:bodyPr wrap="square" rtlCol="0">
              <a:spAutoFit/>
            </a:bodyPr>
            <a:lstStyle/>
            <a:p>
              <a:pPr algn="ctr"/>
              <a:r>
                <a:rPr lang="zh-CN" altLang="en-US" sz="3000" b="1" dirty="0" smtClean="0">
                  <a:latin typeface="楷体" pitchFamily="49" charset="-122"/>
                  <a:ea typeface="楷体" pitchFamily="49" charset="-122"/>
                </a:rPr>
                <a:t>力量源泉</a:t>
              </a:r>
              <a:endParaRPr lang="zh-CN" altLang="en-US" sz="3000" b="1" dirty="0">
                <a:latin typeface="楷体" pitchFamily="49" charset="-122"/>
                <a:ea typeface="楷体" pitchFamily="49" charset="-122"/>
              </a:endParaRPr>
            </a:p>
          </p:txBody>
        </p:sp>
        <p:sp>
          <p:nvSpPr>
            <p:cNvPr id="9" name="右箭头 8"/>
            <p:cNvSpPr/>
            <p:nvPr/>
          </p:nvSpPr>
          <p:spPr>
            <a:xfrm>
              <a:off x="3851920" y="4869160"/>
              <a:ext cx="1800200" cy="2880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5"/>
          <p:cNvGrpSpPr/>
          <p:nvPr/>
        </p:nvGrpSpPr>
        <p:grpSpPr>
          <a:xfrm>
            <a:off x="288032" y="5509681"/>
            <a:ext cx="8388424" cy="1095222"/>
            <a:chOff x="288032" y="5509681"/>
            <a:chExt cx="8388424" cy="1095222"/>
          </a:xfrm>
        </p:grpSpPr>
        <p:sp>
          <p:nvSpPr>
            <p:cNvPr id="13" name="TextBox 12"/>
            <p:cNvSpPr txBox="1"/>
            <p:nvPr/>
          </p:nvSpPr>
          <p:spPr>
            <a:xfrm>
              <a:off x="288032" y="5509681"/>
              <a:ext cx="3779912" cy="1015663"/>
            </a:xfrm>
            <a:prstGeom prst="rect">
              <a:avLst/>
            </a:prstGeom>
            <a:noFill/>
            <a:ln>
              <a:solidFill>
                <a:srgbClr val="FFFF00"/>
              </a:solidFill>
            </a:ln>
          </p:spPr>
          <p:txBody>
            <a:bodyPr wrap="square" rtlCol="0">
              <a:spAutoFit/>
            </a:bodyPr>
            <a:lstStyle/>
            <a:p>
              <a:r>
                <a:rPr lang="zh-CN" altLang="en-US" sz="3000" b="1" dirty="0" smtClean="0">
                  <a:latin typeface="楷体" pitchFamily="49" charset="-122"/>
                  <a:ea typeface="楷体" pitchFamily="49" charset="-122"/>
                </a:rPr>
                <a:t>一“</a:t>
              </a:r>
              <a:r>
                <a:rPr lang="zh-CN" altLang="en-US" sz="3000" b="1" dirty="0" smtClean="0">
                  <a:solidFill>
                    <a:srgbClr val="FFFF00"/>
                  </a:solidFill>
                  <a:latin typeface="楷体" pitchFamily="49" charset="-122"/>
                  <a:ea typeface="楷体" pitchFamily="49" charset="-122"/>
                </a:rPr>
                <a:t>来</a:t>
              </a:r>
              <a:r>
                <a:rPr lang="zh-CN" altLang="en-US" sz="3000" b="1" dirty="0" smtClean="0">
                  <a:latin typeface="楷体" pitchFamily="49" charset="-122"/>
                  <a:ea typeface="楷体" pitchFamily="49" charset="-122"/>
                </a:rPr>
                <a:t>”，一“</a:t>
              </a:r>
              <a:r>
                <a:rPr lang="zh-CN" altLang="en-US" sz="3000" b="1" dirty="0" smtClean="0">
                  <a:solidFill>
                    <a:srgbClr val="FFFF00"/>
                  </a:solidFill>
                  <a:latin typeface="楷体" pitchFamily="49" charset="-122"/>
                  <a:ea typeface="楷体" pitchFamily="49" charset="-122"/>
                </a:rPr>
                <a:t>去</a:t>
              </a:r>
              <a:r>
                <a:rPr lang="zh-CN" altLang="en-US" sz="3000" b="1" dirty="0" smtClean="0">
                  <a:latin typeface="楷体" pitchFamily="49" charset="-122"/>
                  <a:ea typeface="楷体" pitchFamily="49" charset="-122"/>
                </a:rPr>
                <a:t>”，一“</a:t>
              </a:r>
              <a:r>
                <a:rPr lang="zh-CN" altLang="en-US" sz="3000" b="1" dirty="0" smtClean="0">
                  <a:solidFill>
                    <a:srgbClr val="FFFF00"/>
                  </a:solidFill>
                  <a:latin typeface="楷体" pitchFamily="49" charset="-122"/>
                  <a:ea typeface="楷体" pitchFamily="49" charset="-122"/>
                </a:rPr>
                <a:t>变</a:t>
              </a:r>
              <a:r>
                <a:rPr lang="zh-CN" altLang="en-US" sz="3000" b="1" dirty="0" smtClean="0">
                  <a:latin typeface="楷体" pitchFamily="49" charset="-122"/>
                  <a:ea typeface="楷体" pitchFamily="49" charset="-122"/>
                </a:rPr>
                <a:t>”</a:t>
              </a:r>
              <a:endParaRPr lang="zh-CN" altLang="en-US" sz="3000" b="1" dirty="0">
                <a:latin typeface="楷体" pitchFamily="49" charset="-122"/>
                <a:ea typeface="楷体" pitchFamily="49" charset="-122"/>
              </a:endParaRPr>
            </a:p>
          </p:txBody>
        </p:sp>
        <p:sp>
          <p:nvSpPr>
            <p:cNvPr id="14" name="TextBox 13"/>
            <p:cNvSpPr txBox="1"/>
            <p:nvPr/>
          </p:nvSpPr>
          <p:spPr>
            <a:xfrm>
              <a:off x="5724128" y="5589240"/>
              <a:ext cx="2952328" cy="1015663"/>
            </a:xfrm>
            <a:prstGeom prst="rect">
              <a:avLst/>
            </a:prstGeom>
            <a:noFill/>
            <a:ln>
              <a:solidFill>
                <a:srgbClr val="FFFF00"/>
              </a:solidFill>
            </a:ln>
          </p:spPr>
          <p:txBody>
            <a:bodyPr wrap="square" rtlCol="0">
              <a:spAutoFit/>
            </a:bodyPr>
            <a:lstStyle/>
            <a:p>
              <a:pPr algn="ctr"/>
              <a:r>
                <a:rPr lang="zh-CN" altLang="en-US" sz="3000" b="1" dirty="0" smtClean="0">
                  <a:solidFill>
                    <a:srgbClr val="FFFF00"/>
                  </a:solidFill>
                  <a:latin typeface="楷体" pitchFamily="49" charset="-122"/>
                  <a:ea typeface="楷体" pitchFamily="49" charset="-122"/>
                </a:rPr>
                <a:t>决策主体</a:t>
              </a:r>
              <a:endParaRPr lang="en-US" altLang="zh-CN" sz="3000" b="1" dirty="0" smtClean="0">
                <a:solidFill>
                  <a:srgbClr val="FFFF00"/>
                </a:solidFill>
                <a:latin typeface="楷体" pitchFamily="49" charset="-122"/>
                <a:ea typeface="楷体" pitchFamily="49" charset="-122"/>
              </a:endParaRPr>
            </a:p>
            <a:p>
              <a:pPr algn="ctr"/>
              <a:r>
                <a:rPr lang="zh-CN" altLang="en-US" sz="3000" b="1" dirty="0" smtClean="0">
                  <a:latin typeface="楷体" pitchFamily="49" charset="-122"/>
                  <a:ea typeface="楷体" pitchFamily="49" charset="-122"/>
                </a:rPr>
                <a:t>工作方法</a:t>
              </a:r>
              <a:endParaRPr lang="zh-CN" altLang="en-US" sz="3000" b="1" dirty="0">
                <a:latin typeface="楷体" pitchFamily="49" charset="-122"/>
                <a:ea typeface="楷体" pitchFamily="49" charset="-122"/>
              </a:endParaRPr>
            </a:p>
          </p:txBody>
        </p:sp>
        <p:sp>
          <p:nvSpPr>
            <p:cNvPr id="15" name="右箭头 14"/>
            <p:cNvSpPr/>
            <p:nvPr/>
          </p:nvSpPr>
          <p:spPr>
            <a:xfrm>
              <a:off x="4139952" y="6021288"/>
              <a:ext cx="1448544" cy="21602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内容占位符 2"/>
          <p:cNvSpPr>
            <a:spLocks noGrp="1"/>
          </p:cNvSpPr>
          <p:nvPr>
            <p:ph sz="quarter" idx="13"/>
          </p:nvPr>
        </p:nvSpPr>
        <p:spPr>
          <a:xfrm>
            <a:off x="0" y="620688"/>
            <a:ext cx="9144000" cy="3240360"/>
          </a:xfrm>
        </p:spPr>
        <p:txBody>
          <a:bodyPr/>
          <a:lstStyle/>
          <a:p>
            <a:pPr>
              <a:lnSpc>
                <a:spcPct val="150000"/>
              </a:lnSpc>
            </a:pPr>
            <a:r>
              <a:rPr lang="en-US" altLang="zh-CN" sz="3000" b="1" dirty="0" smtClean="0"/>
              <a:t>2015</a:t>
            </a:r>
            <a:r>
              <a:rPr lang="zh-CN" altLang="en-US" sz="3000" b="1" dirty="0" smtClean="0"/>
              <a:t>版新写，</a:t>
            </a:r>
            <a:r>
              <a:rPr lang="en-US" altLang="zh-CN" sz="3000" b="1" dirty="0" smtClean="0"/>
              <a:t>p143</a:t>
            </a:r>
          </a:p>
          <a:p>
            <a:pPr lvl="1">
              <a:lnSpc>
                <a:spcPct val="150000"/>
              </a:lnSpc>
            </a:pPr>
            <a:r>
              <a:rPr lang="zh-CN" altLang="en-US" sz="3000" b="1" dirty="0" smtClean="0">
                <a:solidFill>
                  <a:schemeClr val="tx2">
                    <a:lumMod val="50000"/>
                  </a:schemeClr>
                </a:solidFill>
                <a:latin typeface="+mn-ea"/>
              </a:rPr>
              <a:t>“一切为了群众，一切依靠群众，从群众中来，到群众中去，把党的正确主张变为群众的自觉行动。”</a:t>
            </a:r>
            <a:r>
              <a:rPr lang="en-US" altLang="zh-CN" sz="3000" b="1" dirty="0" smtClean="0">
                <a:solidFill>
                  <a:schemeClr val="tx2">
                    <a:lumMod val="50000"/>
                  </a:schemeClr>
                </a:solidFill>
                <a:latin typeface="+mn-ea"/>
              </a:rPr>
              <a:t>(《</a:t>
            </a:r>
            <a:r>
              <a:rPr lang="zh-CN" altLang="en-US" sz="3000" b="1" dirty="0" smtClean="0">
                <a:solidFill>
                  <a:schemeClr val="tx2">
                    <a:lumMod val="50000"/>
                  </a:schemeClr>
                </a:solidFill>
                <a:latin typeface="+mn-ea"/>
              </a:rPr>
              <a:t>中国共产党章程</a:t>
            </a:r>
            <a:r>
              <a:rPr lang="en-US" altLang="zh-CN" sz="3000" b="1" dirty="0" smtClean="0">
                <a:solidFill>
                  <a:schemeClr val="tx2">
                    <a:lumMod val="50000"/>
                  </a:schemeClr>
                </a:solidFill>
                <a:latin typeface="+mn-ea"/>
              </a:rPr>
              <a:t>》)</a:t>
            </a:r>
            <a:endParaRPr lang="zh-CN" altLang="en-US" sz="3000" b="1" dirty="0">
              <a:solidFill>
                <a:schemeClr val="tx2">
                  <a:lumMod val="50000"/>
                </a:schemeClr>
              </a:solidFill>
              <a:latin typeface="+mn-ea"/>
            </a:endParaRPr>
          </a:p>
        </p:txBody>
      </p:sp>
      <p:sp>
        <p:nvSpPr>
          <p:cNvPr id="17" name="TextBox 16"/>
          <p:cNvSpPr txBox="1"/>
          <p:nvPr/>
        </p:nvSpPr>
        <p:spPr>
          <a:xfrm>
            <a:off x="0" y="1628800"/>
            <a:ext cx="9144000" cy="4939814"/>
          </a:xfrm>
          <a:prstGeom prst="rect">
            <a:avLst/>
          </a:prstGeom>
          <a:solidFill>
            <a:srgbClr val="002060"/>
          </a:solidFill>
        </p:spPr>
        <p:txBody>
          <a:bodyPr wrap="square" rtlCol="0">
            <a:spAutoFit/>
          </a:bodyPr>
          <a:lstStyle/>
          <a:p>
            <a:pPr fontAlgn="base">
              <a:lnSpc>
                <a:spcPct val="150000"/>
              </a:lnSpc>
              <a:spcBef>
                <a:spcPct val="0"/>
              </a:spcBef>
              <a:spcAft>
                <a:spcPct val="0"/>
              </a:spcAft>
            </a:pPr>
            <a:r>
              <a:rPr lang="zh-CN" altLang="en-US" sz="3000" b="1" dirty="0" smtClean="0">
                <a:solidFill>
                  <a:prstClr val="white"/>
                </a:solidFill>
                <a:latin typeface="楷体" pitchFamily="49" charset="-122"/>
                <a:ea typeface="楷体" pitchFamily="49" charset="-122"/>
              </a:rPr>
              <a:t>“在我党的一切实际工作中，凡属正确的领导，必须是从群众中来，到群众中去。这就是说，</a:t>
            </a:r>
            <a:r>
              <a:rPr lang="zh-CN" altLang="en-US" sz="3000" b="1" u="sng" dirty="0" smtClean="0">
                <a:solidFill>
                  <a:prstClr val="white"/>
                </a:solidFill>
                <a:latin typeface="楷体" pitchFamily="49" charset="-122"/>
                <a:ea typeface="楷体" pitchFamily="49" charset="-122"/>
              </a:rPr>
              <a:t>将</a:t>
            </a:r>
            <a:r>
              <a:rPr lang="zh-CN" altLang="en-US" sz="3000" b="1" u="sng" dirty="0" smtClean="0">
                <a:solidFill>
                  <a:srgbClr val="FFFFF4">
                    <a:lumMod val="50000"/>
                  </a:srgbClr>
                </a:solidFill>
                <a:latin typeface="楷体" pitchFamily="49" charset="-122"/>
                <a:ea typeface="楷体" pitchFamily="49" charset="-122"/>
              </a:rPr>
              <a:t>群众的意见（分散的无系统的意见）集中</a:t>
            </a:r>
            <a:r>
              <a:rPr lang="zh-CN" altLang="en-US" sz="3000" b="1" u="sng" dirty="0" smtClean="0">
                <a:solidFill>
                  <a:prstClr val="white"/>
                </a:solidFill>
                <a:latin typeface="楷体" pitchFamily="49" charset="-122"/>
                <a:ea typeface="楷体" pitchFamily="49" charset="-122"/>
              </a:rPr>
              <a:t>起来</a:t>
            </a:r>
            <a:r>
              <a:rPr lang="zh-CN" altLang="en-US" sz="3000" b="1" u="sng" dirty="0" smtClean="0">
                <a:solidFill>
                  <a:srgbClr val="FFFFF4">
                    <a:lumMod val="50000"/>
                  </a:srgbClr>
                </a:solidFill>
                <a:latin typeface="楷体" pitchFamily="49" charset="-122"/>
                <a:ea typeface="楷体" pitchFamily="49" charset="-122"/>
              </a:rPr>
              <a:t>（经过研究，化为集中的系统的意见）</a:t>
            </a:r>
            <a:r>
              <a:rPr lang="zh-CN" altLang="en-US" sz="3000" b="1" u="sng" dirty="0" smtClean="0">
                <a:solidFill>
                  <a:prstClr val="white"/>
                </a:solidFill>
                <a:latin typeface="楷体" pitchFamily="49" charset="-122"/>
                <a:ea typeface="楷体" pitchFamily="49" charset="-122"/>
              </a:rPr>
              <a:t>，</a:t>
            </a:r>
            <a:r>
              <a:rPr lang="zh-CN" altLang="en-US" sz="3000" b="1" dirty="0" smtClean="0">
                <a:solidFill>
                  <a:prstClr val="white"/>
                </a:solidFill>
                <a:latin typeface="楷体" pitchFamily="49" charset="-122"/>
                <a:ea typeface="楷体" pitchFamily="49" charset="-122"/>
              </a:rPr>
              <a:t>又</a:t>
            </a:r>
            <a:r>
              <a:rPr lang="zh-CN" altLang="en-US" sz="3000" b="1" dirty="0" smtClean="0">
                <a:solidFill>
                  <a:srgbClr val="FFFFF4">
                    <a:lumMod val="50000"/>
                  </a:srgbClr>
                </a:solidFill>
                <a:latin typeface="楷体" pitchFamily="49" charset="-122"/>
                <a:ea typeface="楷体" pitchFamily="49" charset="-122"/>
              </a:rPr>
              <a:t>到群众中去做宣传解释</a:t>
            </a:r>
            <a:r>
              <a:rPr lang="zh-CN" altLang="en-US" sz="3000" b="1" dirty="0" smtClean="0">
                <a:solidFill>
                  <a:prstClr val="white"/>
                </a:solidFill>
                <a:latin typeface="楷体" pitchFamily="49" charset="-122"/>
                <a:ea typeface="楷体" pitchFamily="49" charset="-122"/>
              </a:rPr>
              <a:t>，</a:t>
            </a:r>
            <a:r>
              <a:rPr lang="zh-CN" altLang="en-US" sz="3000" b="1" dirty="0" smtClean="0">
                <a:solidFill>
                  <a:srgbClr val="FFFFF4">
                    <a:lumMod val="50000"/>
                  </a:srgbClr>
                </a:solidFill>
                <a:latin typeface="楷体" pitchFamily="49" charset="-122"/>
                <a:ea typeface="楷体" pitchFamily="49" charset="-122"/>
              </a:rPr>
              <a:t>化为群众的意见</a:t>
            </a:r>
            <a:r>
              <a:rPr lang="zh-CN" altLang="en-US" sz="3000" b="1" dirty="0" smtClean="0">
                <a:solidFill>
                  <a:prstClr val="white"/>
                </a:solidFill>
                <a:latin typeface="楷体" pitchFamily="49" charset="-122"/>
                <a:ea typeface="楷体" pitchFamily="49" charset="-122"/>
              </a:rPr>
              <a:t>，</a:t>
            </a:r>
            <a:r>
              <a:rPr lang="zh-CN" altLang="en-US" sz="3000" b="1" dirty="0" smtClean="0">
                <a:solidFill>
                  <a:srgbClr val="FFFFF4">
                    <a:lumMod val="50000"/>
                  </a:srgbClr>
                </a:solidFill>
                <a:latin typeface="楷体" pitchFamily="49" charset="-122"/>
                <a:ea typeface="楷体" pitchFamily="49" charset="-122"/>
              </a:rPr>
              <a:t>使群众坚持下去</a:t>
            </a:r>
            <a:r>
              <a:rPr lang="zh-CN" altLang="en-US" sz="3000" b="1" dirty="0" smtClean="0">
                <a:solidFill>
                  <a:prstClr val="white"/>
                </a:solidFill>
                <a:latin typeface="楷体" pitchFamily="49" charset="-122"/>
                <a:ea typeface="楷体" pitchFamily="49" charset="-122"/>
              </a:rPr>
              <a:t>，见之于行动，</a:t>
            </a:r>
            <a:r>
              <a:rPr lang="zh-CN" altLang="en-US" sz="3000" b="1" dirty="0" smtClean="0">
                <a:solidFill>
                  <a:srgbClr val="FFFFF4">
                    <a:lumMod val="50000"/>
                  </a:srgbClr>
                </a:solidFill>
                <a:latin typeface="楷体" pitchFamily="49" charset="-122"/>
                <a:ea typeface="楷体" pitchFamily="49" charset="-122"/>
              </a:rPr>
              <a:t>并在群众行动中考验这些意见是否正确</a:t>
            </a:r>
            <a:r>
              <a:rPr lang="zh-CN" altLang="en-US" sz="3000" b="1" dirty="0" smtClean="0">
                <a:solidFill>
                  <a:prstClr val="white"/>
                </a:solidFill>
                <a:latin typeface="楷体" pitchFamily="49" charset="-122"/>
                <a:ea typeface="楷体" pitchFamily="49" charset="-122"/>
              </a:rPr>
              <a:t>。”</a:t>
            </a:r>
            <a:endParaRPr lang="en-US" altLang="zh-CN" sz="3000" b="1" dirty="0" smtClean="0">
              <a:solidFill>
                <a:prstClr val="white"/>
              </a:solidFill>
              <a:latin typeface="楷体" pitchFamily="49" charset="-122"/>
              <a:ea typeface="楷体" pitchFamily="49" charset="-122"/>
            </a:endParaRPr>
          </a:p>
          <a:p>
            <a:pPr fontAlgn="base">
              <a:lnSpc>
                <a:spcPct val="150000"/>
              </a:lnSpc>
              <a:spcBef>
                <a:spcPct val="0"/>
              </a:spcBef>
              <a:spcAft>
                <a:spcPct val="0"/>
              </a:spcAft>
            </a:pPr>
            <a:r>
              <a:rPr lang="en-US" altLang="zh-CN" sz="3000" b="1" dirty="0" smtClean="0">
                <a:solidFill>
                  <a:prstClr val="white"/>
                </a:solidFill>
                <a:latin typeface="楷体" pitchFamily="49" charset="-122"/>
                <a:ea typeface="楷体" pitchFamily="49" charset="-122"/>
              </a:rPr>
              <a:t>          </a:t>
            </a:r>
            <a:r>
              <a:rPr lang="en-US" altLang="zh-CN" sz="2500" b="1" dirty="0" smtClean="0">
                <a:solidFill>
                  <a:prstClr val="white"/>
                </a:solidFill>
                <a:latin typeface="楷体" pitchFamily="49" charset="-122"/>
                <a:ea typeface="楷体" pitchFamily="49" charset="-122"/>
              </a:rPr>
              <a:t>——</a:t>
            </a:r>
            <a:r>
              <a:rPr lang="zh-CN" altLang="en-US" sz="2500" b="1" dirty="0" smtClean="0">
                <a:solidFill>
                  <a:prstClr val="white"/>
                </a:solidFill>
                <a:latin typeface="楷体" pitchFamily="49" charset="-122"/>
                <a:ea typeface="楷体" pitchFamily="49" charset="-122"/>
              </a:rPr>
              <a:t>毛泽东</a:t>
            </a:r>
            <a:r>
              <a:rPr lang="en-US" altLang="zh-CN" sz="2500" b="1" dirty="0" smtClean="0">
                <a:solidFill>
                  <a:prstClr val="white"/>
                </a:solidFill>
                <a:latin typeface="楷体" pitchFamily="49" charset="-122"/>
                <a:ea typeface="楷体" pitchFamily="49" charset="-122"/>
              </a:rPr>
              <a:t>《</a:t>
            </a:r>
            <a:r>
              <a:rPr lang="zh-CN" altLang="en-US" sz="2500" b="1" dirty="0" smtClean="0">
                <a:solidFill>
                  <a:prstClr val="white"/>
                </a:solidFill>
                <a:latin typeface="楷体" pitchFamily="49" charset="-122"/>
                <a:ea typeface="楷体" pitchFamily="49" charset="-122"/>
              </a:rPr>
              <a:t>关于领导方法若干问题</a:t>
            </a:r>
            <a:r>
              <a:rPr lang="en-US" altLang="zh-CN" sz="2500" b="1" dirty="0" smtClean="0">
                <a:solidFill>
                  <a:prstClr val="white"/>
                </a:solidFill>
                <a:latin typeface="楷体" pitchFamily="49" charset="-122"/>
                <a:ea typeface="楷体" pitchFamily="49" charset="-122"/>
              </a:rPr>
              <a:t>》</a:t>
            </a:r>
            <a:r>
              <a:rPr lang="zh-CN" altLang="en-US" sz="2500" b="1" dirty="0" smtClean="0">
                <a:solidFill>
                  <a:prstClr val="white"/>
                </a:solidFill>
                <a:latin typeface="楷体" pitchFamily="49" charset="-122"/>
                <a:ea typeface="楷体" pitchFamily="49" charset="-122"/>
              </a:rPr>
              <a:t>（</a:t>
            </a:r>
            <a:r>
              <a:rPr lang="en-US" altLang="zh-CN" sz="2500" b="1" dirty="0" smtClean="0">
                <a:solidFill>
                  <a:prstClr val="white"/>
                </a:solidFill>
                <a:latin typeface="楷体" pitchFamily="49" charset="-122"/>
                <a:ea typeface="楷体" pitchFamily="49" charset="-122"/>
              </a:rPr>
              <a:t>1943</a:t>
            </a:r>
            <a:r>
              <a:rPr lang="zh-CN" altLang="en-US" sz="2500" b="1" dirty="0" smtClean="0">
                <a:solidFill>
                  <a:prstClr val="white"/>
                </a:solidFill>
                <a:latin typeface="楷体" pitchFamily="49" charset="-122"/>
                <a:ea typeface="楷体" pitchFamily="49" charset="-122"/>
              </a:rPr>
              <a:t>年）</a:t>
            </a:r>
            <a:endParaRPr lang="zh-CN" altLang="en-US" sz="2500" b="1" dirty="0">
              <a:solidFill>
                <a:prstClr val="white"/>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ppt_w*0.70"/>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animEffect transition="in" filter="fade">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diamond(in)">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strVal val="#ppt_w*0.70"/>
                                          </p:val>
                                        </p:tav>
                                        <p:tav tm="100000">
                                          <p:val>
                                            <p:strVal val="#ppt_w"/>
                                          </p:val>
                                        </p:tav>
                                      </p:tavLst>
                                    </p:anim>
                                    <p:anim calcmode="lin" valueType="num">
                                      <p:cBhvr>
                                        <p:cTn id="20" dur="500" fill="hold"/>
                                        <p:tgtEl>
                                          <p:spTgt spid="12"/>
                                        </p:tgtEl>
                                        <p:attrNameLst>
                                          <p:attrName>ppt_h</p:attrName>
                                        </p:attrNameLst>
                                      </p:cBhvr>
                                      <p:tavLst>
                                        <p:tav tm="0">
                                          <p:val>
                                            <p:strVal val="#ppt_h"/>
                                          </p:val>
                                        </p:tav>
                                        <p:tav tm="100000">
                                          <p:val>
                                            <p:strVal val="#ppt_h"/>
                                          </p:val>
                                        </p:tav>
                                      </p:tavLst>
                                    </p:anim>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84"/>
            <a:ext cx="7924800" cy="648072"/>
          </a:xfrm>
        </p:spPr>
        <p:txBody>
          <a:bodyPr/>
          <a:lstStyle/>
          <a:p>
            <a:pPr algn="ctr"/>
            <a:r>
              <a:rPr lang="zh-CN" altLang="en-US" sz="3500" b="1" dirty="0" smtClean="0">
                <a:solidFill>
                  <a:schemeClr val="tx2">
                    <a:lumMod val="50000"/>
                  </a:schemeClr>
                </a:solidFill>
              </a:rPr>
              <a:t>注意：群众路线的辩证法</a:t>
            </a:r>
            <a:endParaRPr lang="zh-CN" altLang="en-US" sz="3500" b="1" dirty="0">
              <a:solidFill>
                <a:schemeClr val="tx2">
                  <a:lumMod val="50000"/>
                </a:schemeClr>
              </a:solidFill>
            </a:endParaRPr>
          </a:p>
        </p:txBody>
      </p:sp>
      <p:sp>
        <p:nvSpPr>
          <p:cNvPr id="3" name="内容占位符 2"/>
          <p:cNvSpPr>
            <a:spLocks noGrp="1"/>
          </p:cNvSpPr>
          <p:nvPr>
            <p:ph sz="quarter" idx="13"/>
          </p:nvPr>
        </p:nvSpPr>
        <p:spPr>
          <a:xfrm>
            <a:off x="0" y="0"/>
            <a:ext cx="9144000" cy="6858000"/>
          </a:xfrm>
          <a:solidFill>
            <a:schemeClr val="bg1"/>
          </a:solidFill>
        </p:spPr>
        <p:txBody>
          <a:bodyPr>
            <a:normAutofit/>
          </a:bodyPr>
          <a:lstStyle/>
          <a:p>
            <a:pPr>
              <a:lnSpc>
                <a:spcPts val="3700"/>
              </a:lnSpc>
            </a:pPr>
            <a:r>
              <a:rPr lang="en-US" altLang="zh-CN" sz="2700" b="1" dirty="0" smtClean="0"/>
              <a:t>1945</a:t>
            </a:r>
            <a:r>
              <a:rPr lang="zh-CN" altLang="en-US" sz="2700" b="1" dirty="0" smtClean="0"/>
              <a:t>年，中共七大</a:t>
            </a:r>
            <a:r>
              <a:rPr lang="zh-CN" altLang="en-US" sz="2700" b="1" dirty="0" smtClean="0">
                <a:solidFill>
                  <a:schemeClr val="tx2">
                    <a:lumMod val="50000"/>
                  </a:schemeClr>
                </a:solidFill>
              </a:rPr>
              <a:t>首次</a:t>
            </a:r>
            <a:r>
              <a:rPr lang="zh-CN" altLang="en-US" sz="2700" b="1" dirty="0" smtClean="0"/>
              <a:t>将群众路线写入党章。刘少奇在</a:t>
            </a:r>
            <a:r>
              <a:rPr lang="en-US" altLang="zh-CN" sz="2700" b="1" dirty="0" smtClean="0"/>
              <a:t>《</a:t>
            </a:r>
            <a:r>
              <a:rPr lang="zh-CN" altLang="en-US" sz="2700" b="1" dirty="0" smtClean="0"/>
              <a:t>关于修改党章的报告</a:t>
            </a:r>
            <a:r>
              <a:rPr lang="en-US" altLang="zh-CN" sz="2700" b="1" dirty="0" smtClean="0"/>
              <a:t>》</a:t>
            </a:r>
            <a:r>
              <a:rPr lang="zh-CN" altLang="en-US" sz="2700" b="1" dirty="0" smtClean="0"/>
              <a:t>中指出：</a:t>
            </a:r>
            <a:endParaRPr lang="en-US" altLang="zh-CN" sz="2700" b="1" dirty="0" smtClean="0"/>
          </a:p>
          <a:p>
            <a:pPr>
              <a:lnSpc>
                <a:spcPts val="3700"/>
              </a:lnSpc>
            </a:pPr>
            <a:r>
              <a:rPr lang="en-US" altLang="zh-CN" sz="2900" b="1" dirty="0" smtClean="0">
                <a:solidFill>
                  <a:schemeClr val="tx2">
                    <a:lumMod val="50000"/>
                  </a:schemeClr>
                </a:solidFill>
              </a:rPr>
              <a:t>1</a:t>
            </a:r>
            <a:r>
              <a:rPr lang="zh-CN" altLang="en-US" sz="2900" b="1" dirty="0" smtClean="0">
                <a:solidFill>
                  <a:schemeClr val="tx2">
                    <a:lumMod val="50000"/>
                  </a:schemeClr>
                </a:solidFill>
              </a:rPr>
              <a:t>）积极分子与群众的辩证法</a:t>
            </a:r>
            <a:endParaRPr lang="en-US" altLang="zh-CN" sz="2900" b="1" dirty="0" smtClean="0">
              <a:solidFill>
                <a:schemeClr val="tx2">
                  <a:lumMod val="50000"/>
                </a:schemeClr>
              </a:solidFill>
            </a:endParaRPr>
          </a:p>
          <a:p>
            <a:pPr lvl="1">
              <a:lnSpc>
                <a:spcPts val="3700"/>
              </a:lnSpc>
            </a:pPr>
            <a:r>
              <a:rPr lang="zh-CN" altLang="en-US" sz="2600" b="1" dirty="0" smtClean="0">
                <a:latin typeface="楷体" pitchFamily="49" charset="-122"/>
                <a:ea typeface="楷体" pitchFamily="49" charset="-122"/>
              </a:rPr>
              <a:t>必须注意教育、培养和团结积极分子；但</a:t>
            </a:r>
            <a:r>
              <a:rPr lang="zh-CN" altLang="en-US" sz="2600" b="1" dirty="0" smtClean="0">
                <a:solidFill>
                  <a:schemeClr val="tx2">
                    <a:lumMod val="50000"/>
                  </a:schemeClr>
                </a:solidFill>
                <a:latin typeface="楷体" pitchFamily="49" charset="-122"/>
                <a:ea typeface="楷体" pitchFamily="49" charset="-122"/>
              </a:rPr>
              <a:t>如果群众还未自觉</a:t>
            </a:r>
            <a:r>
              <a:rPr lang="zh-CN" altLang="en-US" sz="2600" b="1" dirty="0" smtClean="0">
                <a:latin typeface="楷体" pitchFamily="49" charset="-122"/>
                <a:ea typeface="楷体" pitchFamily="49" charset="-122"/>
              </a:rPr>
              <a:t>，我们必须</a:t>
            </a:r>
            <a:r>
              <a:rPr lang="zh-CN" altLang="en-US" sz="2600" b="1" dirty="0" smtClean="0">
                <a:solidFill>
                  <a:schemeClr val="tx2">
                    <a:lumMod val="50000"/>
                  </a:schemeClr>
                </a:solidFill>
                <a:latin typeface="楷体" pitchFamily="49" charset="-122"/>
                <a:ea typeface="楷体" pitchFamily="49" charset="-122"/>
              </a:rPr>
              <a:t>善于启发</a:t>
            </a:r>
            <a:r>
              <a:rPr lang="zh-CN" altLang="en-US" sz="2600" b="1" dirty="0" smtClean="0">
                <a:latin typeface="楷体" pitchFamily="49" charset="-122"/>
                <a:ea typeface="楷体" pitchFamily="49" charset="-122"/>
              </a:rPr>
              <a:t>他们，并且</a:t>
            </a:r>
            <a:r>
              <a:rPr lang="zh-CN" altLang="en-US" sz="2600" b="1" dirty="0" smtClean="0">
                <a:solidFill>
                  <a:schemeClr val="tx2">
                    <a:lumMod val="50000"/>
                  </a:schemeClr>
                </a:solidFill>
                <a:latin typeface="楷体" pitchFamily="49" charset="-122"/>
                <a:ea typeface="楷体" pitchFamily="49" charset="-122"/>
              </a:rPr>
              <a:t>善于等待</a:t>
            </a:r>
            <a:r>
              <a:rPr lang="zh-CN" altLang="en-US" sz="2600" b="1" dirty="0" smtClean="0">
                <a:latin typeface="楷体" pitchFamily="49" charset="-122"/>
                <a:ea typeface="楷体" pitchFamily="49" charset="-122"/>
              </a:rPr>
              <a:t>他们。</a:t>
            </a:r>
            <a:endParaRPr lang="en-US" altLang="zh-CN" sz="2600" b="1" dirty="0" smtClean="0">
              <a:latin typeface="楷体" pitchFamily="49" charset="-122"/>
              <a:ea typeface="楷体" pitchFamily="49" charset="-122"/>
            </a:endParaRPr>
          </a:p>
          <a:p>
            <a:pPr>
              <a:lnSpc>
                <a:spcPts val="3700"/>
              </a:lnSpc>
            </a:pPr>
            <a:r>
              <a:rPr lang="en-US" altLang="zh-CN" sz="2800" b="1" dirty="0" smtClean="0">
                <a:solidFill>
                  <a:schemeClr val="tx2">
                    <a:lumMod val="50000"/>
                  </a:schemeClr>
                </a:solidFill>
              </a:rPr>
              <a:t>2</a:t>
            </a:r>
            <a:r>
              <a:rPr lang="zh-CN" altLang="en-US" sz="2800" b="1" dirty="0" smtClean="0">
                <a:solidFill>
                  <a:schemeClr val="tx2">
                    <a:lumMod val="50000"/>
                  </a:schemeClr>
                </a:solidFill>
              </a:rPr>
              <a:t>）部分与全体的辩证法</a:t>
            </a:r>
            <a:endParaRPr lang="en-US" altLang="zh-CN" sz="2800" b="1" dirty="0" smtClean="0">
              <a:solidFill>
                <a:schemeClr val="tx2">
                  <a:lumMod val="50000"/>
                </a:schemeClr>
              </a:solidFill>
            </a:endParaRPr>
          </a:p>
          <a:p>
            <a:pPr lvl="1">
              <a:lnSpc>
                <a:spcPts val="3700"/>
              </a:lnSpc>
            </a:pPr>
            <a:r>
              <a:rPr lang="zh-CN" altLang="en-US" sz="2800" b="1" dirty="0" smtClean="0">
                <a:latin typeface="楷体" pitchFamily="49" charset="-122"/>
                <a:ea typeface="楷体" pitchFamily="49" charset="-122"/>
              </a:rPr>
              <a:t>正确区分</a:t>
            </a:r>
            <a:r>
              <a:rPr lang="zh-CN" altLang="en-US" sz="2800" b="1" dirty="0" smtClean="0">
                <a:solidFill>
                  <a:srgbClr val="FFFF00"/>
                </a:solidFill>
                <a:latin typeface="楷体" pitchFamily="49" charset="-122"/>
                <a:ea typeface="楷体" pitchFamily="49" charset="-122"/>
              </a:rPr>
              <a:t>部分</a:t>
            </a:r>
            <a:r>
              <a:rPr lang="zh-CN" altLang="en-US" sz="2800" b="1" dirty="0" smtClean="0">
                <a:latin typeface="楷体" pitchFamily="49" charset="-122"/>
                <a:ea typeface="楷体" pitchFamily="49" charset="-122"/>
              </a:rPr>
              <a:t>与</a:t>
            </a:r>
            <a:r>
              <a:rPr lang="zh-CN" altLang="en-US" sz="2800" b="1" dirty="0" smtClean="0">
                <a:solidFill>
                  <a:srgbClr val="FFFF00"/>
                </a:solidFill>
                <a:latin typeface="楷体" pitchFamily="49" charset="-122"/>
                <a:ea typeface="楷体" pitchFamily="49" charset="-122"/>
              </a:rPr>
              <a:t>全体</a:t>
            </a:r>
            <a:r>
              <a:rPr lang="zh-CN" altLang="en-US" sz="2800" b="1" dirty="0" smtClean="0">
                <a:latin typeface="楷体" pitchFamily="49" charset="-122"/>
                <a:ea typeface="楷体" pitchFamily="49" charset="-122"/>
              </a:rPr>
              <a:t>，</a:t>
            </a:r>
            <a:r>
              <a:rPr lang="zh-CN" altLang="en-US" sz="2800" b="1" dirty="0" smtClean="0">
                <a:solidFill>
                  <a:srgbClr val="FFFF00"/>
                </a:solidFill>
                <a:latin typeface="楷体" pitchFamily="49" charset="-122"/>
                <a:ea typeface="楷体" pitchFamily="49" charset="-122"/>
              </a:rPr>
              <a:t>当前利益</a:t>
            </a:r>
            <a:r>
              <a:rPr lang="zh-CN" altLang="en-US" sz="2800" b="1" dirty="0" smtClean="0">
                <a:latin typeface="楷体" pitchFamily="49" charset="-122"/>
                <a:ea typeface="楷体" pitchFamily="49" charset="-122"/>
              </a:rPr>
              <a:t>与</a:t>
            </a:r>
            <a:r>
              <a:rPr lang="zh-CN" altLang="en-US" sz="2800" b="1" dirty="0" smtClean="0">
                <a:solidFill>
                  <a:srgbClr val="FFFF00"/>
                </a:solidFill>
                <a:latin typeface="楷体" pitchFamily="49" charset="-122"/>
                <a:ea typeface="楷体" pitchFamily="49" charset="-122"/>
              </a:rPr>
              <a:t>长远利益</a:t>
            </a:r>
            <a:r>
              <a:rPr lang="zh-CN" altLang="en-US" sz="2800" b="1" dirty="0" smtClean="0">
                <a:latin typeface="楷体" pitchFamily="49" charset="-122"/>
                <a:ea typeface="楷体" pitchFamily="49" charset="-122"/>
              </a:rPr>
              <a:t>。</a:t>
            </a:r>
            <a:endParaRPr lang="en-US" altLang="zh-CN" sz="2800" b="1" dirty="0" smtClean="0">
              <a:latin typeface="楷体" pitchFamily="49" charset="-122"/>
              <a:ea typeface="楷体" pitchFamily="49" charset="-122"/>
            </a:endParaRPr>
          </a:p>
          <a:p>
            <a:pPr>
              <a:lnSpc>
                <a:spcPts val="3700"/>
              </a:lnSpc>
            </a:pPr>
            <a:r>
              <a:rPr lang="en-US" altLang="zh-CN" sz="2800" b="1" dirty="0" smtClean="0">
                <a:solidFill>
                  <a:schemeClr val="tx2">
                    <a:lumMod val="50000"/>
                  </a:schemeClr>
                </a:solidFill>
              </a:rPr>
              <a:t>3</a:t>
            </a:r>
            <a:r>
              <a:rPr lang="zh-CN" altLang="en-US" sz="2800" b="1" dirty="0" smtClean="0">
                <a:solidFill>
                  <a:schemeClr val="tx2">
                    <a:lumMod val="50000"/>
                  </a:schemeClr>
                </a:solidFill>
              </a:rPr>
              <a:t>）一般号召与典型示范</a:t>
            </a:r>
            <a:endParaRPr lang="en-US" altLang="zh-CN" sz="2800" b="1" dirty="0" smtClean="0">
              <a:solidFill>
                <a:schemeClr val="tx2">
                  <a:lumMod val="50000"/>
                </a:schemeClr>
              </a:solidFill>
            </a:endParaRPr>
          </a:p>
          <a:p>
            <a:pPr lvl="1">
              <a:lnSpc>
                <a:spcPts val="3700"/>
              </a:lnSpc>
            </a:pPr>
            <a:r>
              <a:rPr lang="zh-CN" altLang="en-US" sz="2600" b="1" dirty="0" smtClean="0">
                <a:latin typeface="楷体" pitchFamily="49" charset="-122"/>
                <a:ea typeface="楷体" pitchFamily="49" charset="-122"/>
              </a:rPr>
              <a:t>指导文化水平很低的群众，仅用一般号召，是绝对不能成功的。</a:t>
            </a:r>
            <a:r>
              <a:rPr lang="zh-CN" altLang="en-US" sz="2600" b="1" dirty="0" smtClean="0">
                <a:solidFill>
                  <a:schemeClr val="tx2">
                    <a:lumMod val="50000"/>
                  </a:schemeClr>
                </a:solidFill>
                <a:latin typeface="楷体" pitchFamily="49" charset="-122"/>
                <a:ea typeface="楷体" pitchFamily="49" charset="-122"/>
              </a:rPr>
              <a:t>因为很多群众总是从亲自看到的、亲自体验到的事情上理解问题。</a:t>
            </a:r>
            <a:r>
              <a:rPr lang="zh-CN" altLang="en-US" sz="2600" b="1" dirty="0" smtClean="0">
                <a:latin typeface="楷体" pitchFamily="49" charset="-122"/>
                <a:ea typeface="楷体" pitchFamily="49" charset="-122"/>
              </a:rPr>
              <a:t>因此，我们必须注意选择具体的人物、范例和经验，</a:t>
            </a:r>
            <a:r>
              <a:rPr lang="zh-CN" altLang="en-US" sz="2600" b="1" dirty="0" smtClean="0">
                <a:solidFill>
                  <a:schemeClr val="tx2">
                    <a:lumMod val="50000"/>
                  </a:schemeClr>
                </a:solidFill>
                <a:latin typeface="楷体" pitchFamily="49" charset="-122"/>
                <a:ea typeface="楷体" pitchFamily="49" charset="-122"/>
              </a:rPr>
              <a:t>典型示范</a:t>
            </a:r>
            <a:r>
              <a:rPr lang="zh-CN" altLang="en-US" sz="2600" b="1" dirty="0" smtClean="0">
                <a:latin typeface="楷体" pitchFamily="49" charset="-122"/>
                <a:ea typeface="楷体" pitchFamily="49" charset="-122"/>
              </a:rPr>
              <a:t>。</a:t>
            </a:r>
            <a:endParaRPr lang="en-US" altLang="zh-CN" sz="2600" b="1" dirty="0" smtClean="0">
              <a:latin typeface="楷体" pitchFamily="49" charset="-122"/>
              <a:ea typeface="楷体" pitchFamily="49" charset="-122"/>
            </a:endParaRPr>
          </a:p>
          <a:p>
            <a:pPr>
              <a:lnSpc>
                <a:spcPts val="3300"/>
              </a:lnSpc>
            </a:pPr>
            <a:endParaRPr lang="en-US" altLang="zh-CN" sz="3000" b="1" dirty="0" smtClean="0"/>
          </a:p>
          <a:p>
            <a:pPr>
              <a:lnSpc>
                <a:spcPts val="3300"/>
              </a:lnSpc>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wipe(down)">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wipe(down)">
                                      <p:cBhvr>
                                        <p:cTn id="33" dur="500"/>
                                        <p:tgtEl>
                                          <p:spTgt spid="3">
                                            <p:txEl>
                                              <p:pRg st="5" end="5"/>
                                            </p:txEl>
                                          </p:spTgt>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wipe(down)">
                                      <p:cBhvr>
                                        <p:cTn id="3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946404" y="2000250"/>
            <a:ext cx="7063740" cy="1638300"/>
          </a:xfrm>
        </p:spPr>
        <p:txBody>
          <a:bodyPr>
            <a:normAutofit/>
          </a:bodyPr>
          <a:lstStyle/>
          <a:p>
            <a:pPr algn="just">
              <a:lnSpc>
                <a:spcPct val="80000"/>
              </a:lnSpc>
            </a:pPr>
            <a:r>
              <a:rPr lang="zh-CN" altLang="en-US" sz="2400" b="1" dirty="0">
                <a:solidFill>
                  <a:srgbClr val="FF0000"/>
                </a:solidFill>
                <a:latin typeface="楷体_GB2312" charset="0"/>
                <a:ea typeface="楷体_GB2312" charset="0"/>
              </a:rPr>
              <a:t>用某种思想</a:t>
            </a:r>
            <a:r>
              <a:rPr lang="zh-CN" altLang="en-US" sz="2400" b="1" dirty="0">
                <a:latin typeface="楷体_GB2312" charset="0"/>
                <a:ea typeface="楷体_GB2312" charset="0"/>
              </a:rPr>
              <a:t>来解释重大社会现象或事件，体现了社会意识决定社会存在的唯心主义历史观。</a:t>
            </a:r>
          </a:p>
          <a:p>
            <a:pPr algn="just">
              <a:lnSpc>
                <a:spcPct val="80000"/>
              </a:lnSpc>
            </a:pPr>
            <a:r>
              <a:rPr lang="zh-CN" altLang="en-US" sz="2400" b="1" dirty="0">
                <a:latin typeface="楷体_GB2312" charset="0"/>
                <a:ea typeface="楷体_GB2312" charset="0"/>
              </a:rPr>
              <a:t>与此相反，唯物主义历史观的基本观点是</a:t>
            </a:r>
            <a:r>
              <a:rPr lang="zh-CN" altLang="en-US" sz="2400" b="1" dirty="0">
                <a:solidFill>
                  <a:srgbClr val="FF0000"/>
                </a:solidFill>
                <a:latin typeface="楷体_GB2312" charset="0"/>
                <a:ea typeface="楷体_GB2312" charset="0"/>
              </a:rPr>
              <a:t>社会存在决定社会意识</a:t>
            </a:r>
            <a:r>
              <a:rPr lang="zh-CN" altLang="en-US" sz="2400" b="1" dirty="0">
                <a:latin typeface="楷体_GB2312" charset="0"/>
                <a:ea typeface="楷体_GB2312" charset="0"/>
              </a:rPr>
              <a:t>。</a:t>
            </a:r>
            <a:endParaRPr kumimoji="1" lang="zh-CN" altLang="en-US" sz="2400" b="1" dirty="0"/>
          </a:p>
        </p:txBody>
      </p:sp>
    </p:spTree>
    <p:extLst>
      <p:ext uri="{BB962C8B-B14F-4D97-AF65-F5344CB8AC3E}">
        <p14:creationId xmlns="" xmlns:p14="http://schemas.microsoft.com/office/powerpoint/2010/main" val="297152761"/>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smtClean="0">
                <a:hlinkClick r:id="rId2" action="ppaction://hlinkfile"/>
              </a:rPr>
              <a:t>个人在历史中的作用</a:t>
            </a:r>
            <a:endParaRPr kumimoji="1" lang="zh-CN" altLang="en-US" dirty="0"/>
          </a:p>
        </p:txBody>
      </p:sp>
      <p:sp>
        <p:nvSpPr>
          <p:cNvPr id="3" name="内容占位符 2"/>
          <p:cNvSpPr>
            <a:spLocks noGrp="1"/>
          </p:cNvSpPr>
          <p:nvPr>
            <p:ph sz="quarter" idx="13"/>
          </p:nvPr>
        </p:nvSpPr>
        <p:spPr/>
        <p:txBody>
          <a:bodyPr/>
          <a:lstStyle/>
          <a:p>
            <a:r>
              <a:rPr kumimoji="1" lang="zh-CN" altLang="en-US" dirty="0" smtClean="0"/>
              <a:t>特朗普个人的成功</a:t>
            </a:r>
            <a:endParaRPr kumimoji="1" lang="en-US" altLang="zh-CN" dirty="0" smtClean="0"/>
          </a:p>
          <a:p>
            <a:r>
              <a:rPr kumimoji="1" lang="zh-CN" altLang="en-US" dirty="0" smtClean="0"/>
              <a:t>家庭的成功</a:t>
            </a:r>
            <a:endParaRPr kumimoji="1" lang="en-US" altLang="zh-CN" dirty="0" smtClean="0"/>
          </a:p>
          <a:p>
            <a:r>
              <a:rPr kumimoji="1" lang="zh-CN" altLang="en-US" dirty="0" smtClean="0"/>
              <a:t>直觉与大胆的决策</a:t>
            </a:r>
            <a:endParaRPr kumimoji="1" lang="en-US" altLang="zh-CN" dirty="0" smtClean="0"/>
          </a:p>
          <a:p>
            <a:r>
              <a:rPr kumimoji="1" lang="zh-CN" altLang="en-US" dirty="0" smtClean="0"/>
              <a:t>爱心</a:t>
            </a:r>
            <a:endParaRPr kumimoji="1" lang="en-US" altLang="zh-CN" dirty="0" smtClean="0"/>
          </a:p>
          <a:p>
            <a:r>
              <a:rPr kumimoji="1" lang="zh-CN" altLang="en-US" dirty="0" smtClean="0">
                <a:hlinkClick r:id="rId3" action="ppaction://hlinkfile"/>
              </a:rPr>
              <a:t>特朗普的真面目</a:t>
            </a:r>
            <a:endParaRPr kumimoji="1" lang="zh-CN" altLang="en-US" dirty="0"/>
          </a:p>
        </p:txBody>
      </p:sp>
    </p:spTree>
    <p:extLst>
      <p:ext uri="{BB962C8B-B14F-4D97-AF65-F5344CB8AC3E}">
        <p14:creationId xmlns="" xmlns:p14="http://schemas.microsoft.com/office/powerpoint/2010/main" val="91220009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txBox="1">
            <a:spLocks noGrp="1"/>
          </p:cNvSpPr>
          <p:nvPr/>
        </p:nvSpPr>
        <p:spPr bwMode="white">
          <a:xfrm>
            <a:off x="3276600" y="6551613"/>
            <a:ext cx="21336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4000">
                <a:solidFill>
                  <a:schemeClr val="tx1"/>
                </a:solidFill>
                <a:latin typeface="Arial" charset="0"/>
                <a:ea typeface="宋体" charset="-122"/>
              </a:defRPr>
            </a:lvl1pPr>
            <a:lvl2pPr marL="742950" indent="-285750">
              <a:defRPr sz="4000">
                <a:solidFill>
                  <a:schemeClr val="tx1"/>
                </a:solidFill>
                <a:latin typeface="Arial" charset="0"/>
                <a:ea typeface="宋体" charset="-122"/>
              </a:defRPr>
            </a:lvl2pPr>
            <a:lvl3pPr marL="1143000" indent="-228600">
              <a:defRPr sz="4000">
                <a:solidFill>
                  <a:schemeClr val="tx1"/>
                </a:solidFill>
                <a:latin typeface="Arial" charset="0"/>
                <a:ea typeface="宋体" charset="-122"/>
              </a:defRPr>
            </a:lvl3pPr>
            <a:lvl4pPr marL="1600200" indent="-228600">
              <a:defRPr sz="4000">
                <a:solidFill>
                  <a:schemeClr val="tx1"/>
                </a:solidFill>
                <a:latin typeface="Arial" charset="0"/>
                <a:ea typeface="宋体" charset="-122"/>
              </a:defRPr>
            </a:lvl4pPr>
            <a:lvl5pPr marL="2057400" indent="-22860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algn="r" eaLnBrk="1" hangingPunct="1"/>
            <a:fld id="{78F9D75E-0A0D-9A40-9906-3B5C6331DC14}" type="slidenum">
              <a:rPr lang="en-US" altLang="zh-CN" sz="1400">
                <a:solidFill>
                  <a:schemeClr val="bg1"/>
                </a:solidFill>
              </a:rPr>
              <a:pPr algn="r" eaLnBrk="1" hangingPunct="1"/>
              <a:t>121</a:t>
            </a:fld>
            <a:endParaRPr lang="en-US" altLang="zh-CN" sz="1400">
              <a:solidFill>
                <a:schemeClr val="bg1"/>
              </a:solidFill>
            </a:endParaRPr>
          </a:p>
        </p:txBody>
      </p:sp>
      <p:sp>
        <p:nvSpPr>
          <p:cNvPr id="17411" name="AutoShape 2"/>
          <p:cNvSpPr>
            <a:spLocks noChangeArrowheads="1"/>
          </p:cNvSpPr>
          <p:nvPr/>
        </p:nvSpPr>
        <p:spPr bwMode="auto">
          <a:xfrm>
            <a:off x="1698625" y="1901825"/>
            <a:ext cx="914400" cy="609600"/>
          </a:xfrm>
          <a:prstGeom prst="wedgeRoundRectCallout">
            <a:avLst>
              <a:gd name="adj1" fmla="val -43750"/>
              <a:gd name="adj2" fmla="val 70000"/>
              <a:gd name="adj3" fmla="val 16667"/>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defRPr sz="4000">
                <a:solidFill>
                  <a:schemeClr val="tx1"/>
                </a:solidFill>
                <a:latin typeface="Arial" charset="0"/>
                <a:ea typeface="宋体" charset="-122"/>
              </a:defRPr>
            </a:lvl1pPr>
            <a:lvl2pPr marL="742950" indent="-285750">
              <a:defRPr sz="4000">
                <a:solidFill>
                  <a:schemeClr val="tx1"/>
                </a:solidFill>
                <a:latin typeface="Arial" charset="0"/>
                <a:ea typeface="宋体" charset="-122"/>
              </a:defRPr>
            </a:lvl2pPr>
            <a:lvl3pPr marL="1143000" indent="-228600">
              <a:defRPr sz="4000">
                <a:solidFill>
                  <a:schemeClr val="tx1"/>
                </a:solidFill>
                <a:latin typeface="Arial" charset="0"/>
                <a:ea typeface="宋体" charset="-122"/>
              </a:defRPr>
            </a:lvl3pPr>
            <a:lvl4pPr marL="1600200" indent="-228600">
              <a:defRPr sz="4000">
                <a:solidFill>
                  <a:schemeClr val="tx1"/>
                </a:solidFill>
                <a:latin typeface="Arial" charset="0"/>
                <a:ea typeface="宋体" charset="-122"/>
              </a:defRPr>
            </a:lvl4pPr>
            <a:lvl5pPr marL="2057400" indent="-22860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algn="ctr" eaLnBrk="1" hangingPunct="1"/>
            <a:endParaRPr lang="zh-CN" altLang="zh-CN"/>
          </a:p>
        </p:txBody>
      </p:sp>
      <p:sp>
        <p:nvSpPr>
          <p:cNvPr id="17412" name="AutoShape 3"/>
          <p:cNvSpPr>
            <a:spLocks noChangeArrowheads="1"/>
          </p:cNvSpPr>
          <p:nvPr/>
        </p:nvSpPr>
        <p:spPr bwMode="auto">
          <a:xfrm>
            <a:off x="363538" y="1089025"/>
            <a:ext cx="5994400" cy="2466975"/>
          </a:xfrm>
          <a:prstGeom prst="wedgeRoundRectCallout">
            <a:avLst>
              <a:gd name="adj1" fmla="val 78444"/>
              <a:gd name="adj2" fmla="val 69370"/>
              <a:gd name="adj3" fmla="val 16667"/>
            </a:avLst>
          </a:prstGeom>
          <a:noFill/>
          <a:ln w="9525">
            <a:solidFill>
              <a:schemeClr val="hlink"/>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marL="342900" indent="-342900">
              <a:defRPr sz="4000">
                <a:solidFill>
                  <a:schemeClr val="tx1"/>
                </a:solidFill>
                <a:latin typeface="Arial" charset="0"/>
                <a:ea typeface="宋体" charset="-122"/>
              </a:defRPr>
            </a:lvl1pPr>
            <a:lvl2pPr marL="742950" indent="-285750">
              <a:defRPr sz="4000">
                <a:solidFill>
                  <a:schemeClr val="tx1"/>
                </a:solidFill>
                <a:latin typeface="Arial" charset="0"/>
                <a:ea typeface="宋体" charset="-122"/>
              </a:defRPr>
            </a:lvl2pPr>
            <a:lvl3pPr marL="1143000" indent="-228600">
              <a:defRPr sz="4000">
                <a:solidFill>
                  <a:schemeClr val="tx1"/>
                </a:solidFill>
                <a:latin typeface="Arial" charset="0"/>
                <a:ea typeface="宋体" charset="-122"/>
              </a:defRPr>
            </a:lvl3pPr>
            <a:lvl4pPr marL="1600200" indent="-228600">
              <a:defRPr sz="4000">
                <a:solidFill>
                  <a:schemeClr val="tx1"/>
                </a:solidFill>
                <a:latin typeface="Arial" charset="0"/>
                <a:ea typeface="宋体" charset="-122"/>
              </a:defRPr>
            </a:lvl4pPr>
            <a:lvl5pPr marL="2057400" indent="-22860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lang="zh-CN" altLang="en-US" sz="2800" b="1"/>
              <a:t>一个人的能力有大小，但只要有这点精神，就是一个高尚的人，一个纯粹的人，一个有道德的人，一个脱离了低级趣味的人，一个有益于人民的人。</a:t>
            </a:r>
          </a:p>
        </p:txBody>
      </p:sp>
      <p:pic>
        <p:nvPicPr>
          <p:cNvPr id="17413" name="Picture 4" descr="毛泽东"/>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472363" y="2249488"/>
            <a:ext cx="1454150" cy="2227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58431625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1"/>
          <p:cNvSpPr txBox="1">
            <a:spLocks noChangeArrowheads="1"/>
          </p:cNvSpPr>
          <p:nvPr/>
        </p:nvSpPr>
        <p:spPr bwMode="auto">
          <a:xfrm>
            <a:off x="2133600" y="1905000"/>
            <a:ext cx="5486400" cy="1323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4000">
                <a:solidFill>
                  <a:schemeClr val="tx1"/>
                </a:solidFill>
                <a:latin typeface="Arial" charset="0"/>
                <a:ea typeface="宋体" charset="-122"/>
              </a:defRPr>
            </a:lvl1pPr>
            <a:lvl2pPr marL="742950" indent="-285750">
              <a:defRPr sz="4000">
                <a:solidFill>
                  <a:schemeClr val="tx1"/>
                </a:solidFill>
                <a:latin typeface="Arial" charset="0"/>
                <a:ea typeface="宋体" charset="-122"/>
              </a:defRPr>
            </a:lvl2pPr>
            <a:lvl3pPr marL="1143000" indent="-228600">
              <a:defRPr sz="4000">
                <a:solidFill>
                  <a:schemeClr val="tx1"/>
                </a:solidFill>
                <a:latin typeface="Arial" charset="0"/>
                <a:ea typeface="宋体" charset="-122"/>
              </a:defRPr>
            </a:lvl3pPr>
            <a:lvl4pPr marL="1600200" indent="-228600">
              <a:defRPr sz="4000">
                <a:solidFill>
                  <a:schemeClr val="tx1"/>
                </a:solidFill>
                <a:latin typeface="Arial" charset="0"/>
                <a:ea typeface="宋体" charset="-122"/>
              </a:defRPr>
            </a:lvl4pPr>
            <a:lvl5pPr marL="2057400" indent="-22860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r>
              <a:rPr lang="zh-CN" altLang="en-US"/>
              <a:t>讨论  普通人在历史上具有怎样的作用？</a:t>
            </a:r>
          </a:p>
        </p:txBody>
      </p:sp>
    </p:spTree>
    <p:extLst>
      <p:ext uri="{BB962C8B-B14F-4D97-AF65-F5344CB8AC3E}">
        <p14:creationId xmlns="" xmlns:p14="http://schemas.microsoft.com/office/powerpoint/2010/main" val="16054644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1"/>
          <p:cNvSpPr txBox="1">
            <a:spLocks noChangeArrowheads="1"/>
          </p:cNvSpPr>
          <p:nvPr/>
        </p:nvSpPr>
        <p:spPr bwMode="auto">
          <a:xfrm>
            <a:off x="533400" y="1066800"/>
            <a:ext cx="8153400" cy="5878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4000">
                <a:solidFill>
                  <a:schemeClr val="tx1"/>
                </a:solidFill>
                <a:latin typeface="Arial" charset="0"/>
                <a:ea typeface="宋体" charset="-122"/>
              </a:defRPr>
            </a:lvl1pPr>
            <a:lvl2pPr marL="742950" indent="-285750">
              <a:defRPr sz="4000">
                <a:solidFill>
                  <a:schemeClr val="tx1"/>
                </a:solidFill>
                <a:latin typeface="Arial" charset="0"/>
                <a:ea typeface="宋体" charset="-122"/>
              </a:defRPr>
            </a:lvl2pPr>
            <a:lvl3pPr marL="1143000" indent="-228600">
              <a:defRPr sz="4000">
                <a:solidFill>
                  <a:schemeClr val="tx1"/>
                </a:solidFill>
                <a:latin typeface="Arial" charset="0"/>
                <a:ea typeface="宋体" charset="-122"/>
              </a:defRPr>
            </a:lvl3pPr>
            <a:lvl4pPr marL="1600200" indent="-228600">
              <a:defRPr sz="4000">
                <a:solidFill>
                  <a:schemeClr val="tx1"/>
                </a:solidFill>
                <a:latin typeface="Arial" charset="0"/>
                <a:ea typeface="宋体" charset="-122"/>
              </a:defRPr>
            </a:lvl4pPr>
            <a:lvl5pPr marL="2057400" indent="-22860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lang="zh-CN" altLang="en-US" sz="2800" dirty="0"/>
              <a:t>第一，普通个人的大量日常的生产、生活和交往活动，构成了整个社会历史活动的基本内容。历史的事件离不开普通个人的参与。</a:t>
            </a:r>
          </a:p>
          <a:p>
            <a:pPr eaLnBrk="1" hangingPunct="1"/>
            <a:r>
              <a:rPr lang="zh-CN" altLang="en-US" sz="2800" dirty="0"/>
              <a:t>第二，普通个人在社会分工中占据一定的位置。</a:t>
            </a:r>
          </a:p>
          <a:p>
            <a:pPr eaLnBrk="1" hangingPunct="1"/>
            <a:r>
              <a:rPr lang="zh-CN" altLang="en-US" sz="2800" dirty="0"/>
              <a:t>第三，普通个人也可以做出伟大的事情来。</a:t>
            </a:r>
            <a:endParaRPr lang="en-US" altLang="zh-CN" sz="2800" dirty="0"/>
          </a:p>
          <a:p>
            <a:pPr eaLnBrk="1" hangingPunct="1"/>
            <a:r>
              <a:rPr lang="zh-CN" altLang="en-US" sz="2800" dirty="0"/>
              <a:t>第四，普通个人为历史输送杰出人物，历史上的杰出人物是由普通个人发展而来。</a:t>
            </a:r>
          </a:p>
          <a:p>
            <a:pPr eaLnBrk="1" hangingPunct="1"/>
            <a:r>
              <a:rPr lang="zh-CN" altLang="en-US" sz="2800" dirty="0"/>
              <a:t>第五，在现代高科技的条件下，普通个人有可能对历史发展发生“超常性影响”。（</a:t>
            </a:r>
            <a:r>
              <a:rPr lang="en-US" altLang="zh-CN" sz="2800" dirty="0"/>
              <a:t> 1986</a:t>
            </a:r>
            <a:r>
              <a:rPr lang="zh-CN" altLang="en-US" sz="2800" dirty="0"/>
              <a:t>年</a:t>
            </a:r>
            <a:r>
              <a:rPr lang="en-US" altLang="zh-CN" sz="2800" dirty="0"/>
              <a:t>4</a:t>
            </a:r>
            <a:r>
              <a:rPr lang="zh-CN" altLang="en-US" sz="2800" dirty="0"/>
              <a:t>月</a:t>
            </a:r>
            <a:r>
              <a:rPr lang="en-US" altLang="zh-CN" sz="2800" dirty="0"/>
              <a:t>26</a:t>
            </a:r>
            <a:r>
              <a:rPr lang="zh-CN" altLang="en-US" sz="2800" dirty="0"/>
              <a:t>日，在进行一项实验时，切尔诺贝利核电站</a:t>
            </a:r>
            <a:r>
              <a:rPr lang="en-US" altLang="zh-CN" sz="2800" dirty="0"/>
              <a:t>4</a:t>
            </a:r>
            <a:r>
              <a:rPr lang="zh-CN" altLang="en-US" sz="2800" dirty="0"/>
              <a:t>号反应堆发生爆炸）</a:t>
            </a:r>
          </a:p>
          <a:p>
            <a:pPr eaLnBrk="1" hangingPunct="1"/>
            <a:endParaRPr lang="zh-CN" altLang="en-US" sz="2800" dirty="0"/>
          </a:p>
          <a:p>
            <a:endParaRPr lang="zh-CN" altLang="en-US" dirty="0"/>
          </a:p>
        </p:txBody>
      </p:sp>
    </p:spTree>
    <p:extLst>
      <p:ext uri="{BB962C8B-B14F-4D97-AF65-F5344CB8AC3E}">
        <p14:creationId xmlns="" xmlns:p14="http://schemas.microsoft.com/office/powerpoint/2010/main" val="106455644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55776" y="2564904"/>
            <a:ext cx="3262432" cy="707886"/>
          </a:xfrm>
          <a:prstGeom prst="rect">
            <a:avLst/>
          </a:prstGeom>
          <a:noFill/>
        </p:spPr>
        <p:txBody>
          <a:bodyPr wrap="none" rtlCol="0">
            <a:spAutoFit/>
          </a:bodyPr>
          <a:lstStyle/>
          <a:p>
            <a:r>
              <a:rPr kumimoji="1" lang="zh-CN" altLang="en-US" sz="4000" b="1" dirty="0" smtClean="0"/>
              <a:t>三、民主政治</a:t>
            </a:r>
            <a:endParaRPr kumimoji="1" lang="zh-CN" altLang="en-US" sz="4000" b="1" dirty="0"/>
          </a:p>
        </p:txBody>
      </p:sp>
    </p:spTree>
    <p:extLst>
      <p:ext uri="{BB962C8B-B14F-4D97-AF65-F5344CB8AC3E}">
        <p14:creationId xmlns="" xmlns:p14="http://schemas.microsoft.com/office/powerpoint/2010/main" val="144535526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4000">
                <a:solidFill>
                  <a:schemeClr val="tx1"/>
                </a:solidFill>
                <a:latin typeface="Arial" charset="0"/>
                <a:ea typeface="宋体" charset="-122"/>
              </a:defRPr>
            </a:lvl1pPr>
            <a:lvl2pPr marL="742950" indent="-285750">
              <a:defRPr sz="4000">
                <a:solidFill>
                  <a:schemeClr val="tx1"/>
                </a:solidFill>
                <a:latin typeface="Arial" charset="0"/>
                <a:ea typeface="宋体" charset="-122"/>
              </a:defRPr>
            </a:lvl2pPr>
            <a:lvl3pPr marL="1143000" indent="-228600">
              <a:defRPr sz="4000">
                <a:solidFill>
                  <a:schemeClr val="tx1"/>
                </a:solidFill>
                <a:latin typeface="Arial" charset="0"/>
                <a:ea typeface="宋体" charset="-122"/>
              </a:defRPr>
            </a:lvl3pPr>
            <a:lvl4pPr marL="1600200" indent="-228600">
              <a:defRPr sz="4000">
                <a:solidFill>
                  <a:schemeClr val="tx1"/>
                </a:solidFill>
                <a:latin typeface="Arial" charset="0"/>
                <a:ea typeface="宋体" charset="-122"/>
              </a:defRPr>
            </a:lvl4pPr>
            <a:lvl5pPr marL="2057400" indent="-22860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algn="r" eaLnBrk="1" hangingPunct="1">
              <a:buFont typeface="Arial" charset="0"/>
              <a:buNone/>
            </a:pPr>
            <a:fld id="{6152FFF0-371E-5640-85EC-9CC7D1CB02B7}" type="slidenum">
              <a:rPr lang="en-US" altLang="zh-CN" sz="1400"/>
              <a:pPr algn="r" eaLnBrk="1" hangingPunct="1">
                <a:buFont typeface="Arial" charset="0"/>
                <a:buNone/>
              </a:pPr>
              <a:t>125</a:t>
            </a:fld>
            <a:endParaRPr lang="en-US" altLang="zh-CN" sz="1400"/>
          </a:p>
        </p:txBody>
      </p:sp>
      <p:sp>
        <p:nvSpPr>
          <p:cNvPr id="90115" name="Rectangle 2"/>
          <p:cNvSpPr>
            <a:spLocks noGrp="1" noChangeArrowheads="1"/>
          </p:cNvSpPr>
          <p:nvPr>
            <p:ph type="title" idx="4294967295"/>
          </p:nvPr>
        </p:nvSpPr>
        <p:spPr>
          <a:xfrm>
            <a:off x="460375" y="669925"/>
            <a:ext cx="8229600" cy="706438"/>
          </a:xfrm>
        </p:spPr>
        <p:txBody>
          <a:bodyPr/>
          <a:lstStyle/>
          <a:p>
            <a:pPr marL="762000" indent="-762000" eaLnBrk="1" hangingPunct="1"/>
            <a:r>
              <a:rPr lang="zh-CN" altLang="en-US">
                <a:solidFill>
                  <a:srgbClr val="FF0000"/>
                </a:solidFill>
              </a:rPr>
              <a:t>马克思主义民主观</a:t>
            </a:r>
          </a:p>
        </p:txBody>
      </p:sp>
      <p:sp>
        <p:nvSpPr>
          <p:cNvPr id="90116" name="Rectangle 3"/>
          <p:cNvSpPr>
            <a:spLocks noGrp="1" noChangeArrowheads="1"/>
          </p:cNvSpPr>
          <p:nvPr>
            <p:ph type="body" idx="4294967295"/>
          </p:nvPr>
        </p:nvSpPr>
        <p:spPr>
          <a:xfrm>
            <a:off x="457200" y="1676400"/>
            <a:ext cx="8229600" cy="3925888"/>
          </a:xfrm>
        </p:spPr>
        <p:txBody>
          <a:bodyPr/>
          <a:lstStyle/>
          <a:p>
            <a:pPr eaLnBrk="1" hangingPunct="1"/>
            <a:endParaRPr lang="zh-CN" altLang="en-US" dirty="0"/>
          </a:p>
          <a:p>
            <a:pPr eaLnBrk="1" hangingPunct="1"/>
            <a:r>
              <a:rPr lang="zh-CN" altLang="en-US" sz="2800" b="1" dirty="0"/>
              <a:t>“民主”一词来源于希腊文Demos（人民）和Kratia（统治、政府和权力），字面意义为“人民的政治权力”、“人民的统治”、“人民当家作主”。因此，从起源上看：民主指的是国家制度、国家形式。</a:t>
            </a:r>
          </a:p>
          <a:p>
            <a:pPr eaLnBrk="1" hangingPunct="1">
              <a:buFont typeface="Wingdings" charset="2"/>
              <a:buNone/>
            </a:pPr>
            <a:endParaRPr lang="zh-CN" altLang="en-US" dirty="0"/>
          </a:p>
        </p:txBody>
      </p:sp>
    </p:spTree>
    <p:extLst>
      <p:ext uri="{BB962C8B-B14F-4D97-AF65-F5344CB8AC3E}">
        <p14:creationId xmlns="" xmlns:p14="http://schemas.microsoft.com/office/powerpoint/2010/main" val="27111739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4000">
                <a:solidFill>
                  <a:schemeClr val="tx1"/>
                </a:solidFill>
                <a:latin typeface="Arial" charset="0"/>
                <a:ea typeface="宋体" charset="-122"/>
              </a:defRPr>
            </a:lvl1pPr>
            <a:lvl2pPr marL="742950" indent="-285750">
              <a:defRPr sz="4000">
                <a:solidFill>
                  <a:schemeClr val="tx1"/>
                </a:solidFill>
                <a:latin typeface="Arial" charset="0"/>
                <a:ea typeface="宋体" charset="-122"/>
              </a:defRPr>
            </a:lvl2pPr>
            <a:lvl3pPr marL="1143000" indent="-228600">
              <a:defRPr sz="4000">
                <a:solidFill>
                  <a:schemeClr val="tx1"/>
                </a:solidFill>
                <a:latin typeface="Arial" charset="0"/>
                <a:ea typeface="宋体" charset="-122"/>
              </a:defRPr>
            </a:lvl3pPr>
            <a:lvl4pPr marL="1600200" indent="-228600">
              <a:defRPr sz="4000">
                <a:solidFill>
                  <a:schemeClr val="tx1"/>
                </a:solidFill>
                <a:latin typeface="Arial" charset="0"/>
                <a:ea typeface="宋体" charset="-122"/>
              </a:defRPr>
            </a:lvl4pPr>
            <a:lvl5pPr marL="2057400" indent="-22860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algn="r" eaLnBrk="1" hangingPunct="1">
              <a:buFont typeface="Arial" charset="0"/>
              <a:buNone/>
            </a:pPr>
            <a:fld id="{06078DAE-DC0B-874F-86A1-98721E1FAE20}" type="slidenum">
              <a:rPr lang="en-US" altLang="zh-CN" sz="1400"/>
              <a:pPr algn="r" eaLnBrk="1" hangingPunct="1">
                <a:buFont typeface="Arial" charset="0"/>
                <a:buNone/>
              </a:pPr>
              <a:t>126</a:t>
            </a:fld>
            <a:endParaRPr lang="en-US" altLang="zh-CN" sz="1400"/>
          </a:p>
        </p:txBody>
      </p:sp>
      <p:sp>
        <p:nvSpPr>
          <p:cNvPr id="91139" name="Rectangle 2"/>
          <p:cNvSpPr>
            <a:spLocks noGrp="1" noChangeArrowheads="1"/>
          </p:cNvSpPr>
          <p:nvPr>
            <p:ph type="title" idx="4294967295"/>
          </p:nvPr>
        </p:nvSpPr>
        <p:spPr>
          <a:xfrm>
            <a:off x="401638" y="712788"/>
            <a:ext cx="8229600" cy="706437"/>
          </a:xfrm>
        </p:spPr>
        <p:txBody>
          <a:bodyPr/>
          <a:lstStyle/>
          <a:p>
            <a:pPr eaLnBrk="1" hangingPunct="1"/>
            <a:r>
              <a:rPr lang="zh-CN" altLang="en-US"/>
              <a:t>民主的具体原则</a:t>
            </a:r>
          </a:p>
        </p:txBody>
      </p:sp>
      <p:sp>
        <p:nvSpPr>
          <p:cNvPr id="91140" name="Rectangle 3"/>
          <p:cNvSpPr>
            <a:spLocks noGrp="1" noChangeArrowheads="1"/>
          </p:cNvSpPr>
          <p:nvPr>
            <p:ph type="body" idx="4294967295"/>
          </p:nvPr>
        </p:nvSpPr>
        <p:spPr>
          <a:xfrm>
            <a:off x="414338" y="1838325"/>
            <a:ext cx="8229600" cy="3925888"/>
          </a:xfrm>
          <a:solidFill>
            <a:schemeClr val="bg1"/>
          </a:solidFill>
        </p:spPr>
        <p:txBody>
          <a:bodyPr>
            <a:normAutofit/>
          </a:bodyPr>
          <a:lstStyle/>
          <a:p>
            <a:pPr eaLnBrk="1" hangingPunct="1"/>
            <a:r>
              <a:rPr lang="zh-CN" altLang="en-US" sz="3200" dirty="0"/>
              <a:t>（1）多数原则，即少数服从多数</a:t>
            </a:r>
          </a:p>
          <a:p>
            <a:pPr eaLnBrk="1" hangingPunct="1"/>
            <a:r>
              <a:rPr lang="zh-CN" altLang="en-US" sz="3200" dirty="0"/>
              <a:t>（2）程序原则，法定的、可遵循的程序和规则，即使是多数人的意志也要经过法定的程序才能得到表现和承认</a:t>
            </a:r>
          </a:p>
          <a:p>
            <a:pPr eaLnBrk="1" hangingPunct="1"/>
            <a:r>
              <a:rPr lang="zh-CN" altLang="en-US" sz="3200" dirty="0"/>
              <a:t>（3）少数原则，即少数人要服从多数人的裁决，但允许少数人保留自己 的意见，并保护少数人的合法权益</a:t>
            </a:r>
          </a:p>
        </p:txBody>
      </p:sp>
    </p:spTree>
    <p:extLst>
      <p:ext uri="{BB962C8B-B14F-4D97-AF65-F5344CB8AC3E}">
        <p14:creationId xmlns="" xmlns:p14="http://schemas.microsoft.com/office/powerpoint/2010/main" val="185724247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4000">
                <a:solidFill>
                  <a:schemeClr val="tx1"/>
                </a:solidFill>
                <a:latin typeface="Arial" charset="0"/>
                <a:ea typeface="宋体" charset="-122"/>
              </a:defRPr>
            </a:lvl1pPr>
            <a:lvl2pPr marL="742950" indent="-285750">
              <a:defRPr sz="4000">
                <a:solidFill>
                  <a:schemeClr val="tx1"/>
                </a:solidFill>
                <a:latin typeface="Arial" charset="0"/>
                <a:ea typeface="宋体" charset="-122"/>
              </a:defRPr>
            </a:lvl2pPr>
            <a:lvl3pPr marL="1143000" indent="-228600">
              <a:defRPr sz="4000">
                <a:solidFill>
                  <a:schemeClr val="tx1"/>
                </a:solidFill>
                <a:latin typeface="Arial" charset="0"/>
                <a:ea typeface="宋体" charset="-122"/>
              </a:defRPr>
            </a:lvl3pPr>
            <a:lvl4pPr marL="1600200" indent="-228600">
              <a:defRPr sz="4000">
                <a:solidFill>
                  <a:schemeClr val="tx1"/>
                </a:solidFill>
                <a:latin typeface="Arial" charset="0"/>
                <a:ea typeface="宋体" charset="-122"/>
              </a:defRPr>
            </a:lvl4pPr>
            <a:lvl5pPr marL="2057400" indent="-22860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algn="r" eaLnBrk="1" hangingPunct="1">
              <a:buFont typeface="Arial" charset="0"/>
              <a:buNone/>
            </a:pPr>
            <a:fld id="{CBD5752C-8324-7C48-9659-2994496A69DF}" type="slidenum">
              <a:rPr lang="en-US" altLang="zh-CN" sz="1400"/>
              <a:pPr algn="r" eaLnBrk="1" hangingPunct="1">
                <a:buFont typeface="Arial" charset="0"/>
                <a:buNone/>
              </a:pPr>
              <a:t>127</a:t>
            </a:fld>
            <a:endParaRPr lang="en-US" altLang="zh-CN" sz="1400"/>
          </a:p>
        </p:txBody>
      </p:sp>
      <p:sp>
        <p:nvSpPr>
          <p:cNvPr id="92163" name="Rectangle 2"/>
          <p:cNvSpPr>
            <a:spLocks noGrp="1" noChangeArrowheads="1"/>
          </p:cNvSpPr>
          <p:nvPr>
            <p:ph type="title" idx="4294967295"/>
          </p:nvPr>
        </p:nvSpPr>
        <p:spPr>
          <a:xfrm>
            <a:off x="387350" y="552450"/>
            <a:ext cx="8229600" cy="706438"/>
          </a:xfrm>
        </p:spPr>
        <p:txBody>
          <a:bodyPr/>
          <a:lstStyle/>
          <a:p>
            <a:pPr eaLnBrk="1" hangingPunct="1"/>
            <a:r>
              <a:rPr lang="zh-CN" altLang="en-US"/>
              <a:t>民主的特点</a:t>
            </a:r>
          </a:p>
        </p:txBody>
      </p:sp>
      <p:sp>
        <p:nvSpPr>
          <p:cNvPr id="92164" name="Rectangle 3"/>
          <p:cNvSpPr>
            <a:spLocks noGrp="1" noChangeArrowheads="1"/>
          </p:cNvSpPr>
          <p:nvPr>
            <p:ph type="body" idx="4294967295"/>
          </p:nvPr>
        </p:nvSpPr>
        <p:spPr>
          <a:xfrm>
            <a:off x="611560" y="1268066"/>
            <a:ext cx="8229600" cy="4570413"/>
          </a:xfrm>
          <a:solidFill>
            <a:srgbClr val="FFFFFF"/>
          </a:solidFill>
          <a:ln>
            <a:solidFill>
              <a:srgbClr val="FFFF00"/>
            </a:solidFill>
            <a:miter lim="800000"/>
            <a:headEnd/>
            <a:tailEnd/>
          </a:ln>
        </p:spPr>
        <p:txBody>
          <a:bodyPr/>
          <a:lstStyle/>
          <a:p>
            <a:pPr eaLnBrk="1" hangingPunct="1">
              <a:lnSpc>
                <a:spcPct val="90000"/>
              </a:lnSpc>
            </a:pPr>
            <a:r>
              <a:rPr lang="zh-CN" altLang="en-US" dirty="0"/>
              <a:t>其一，民主有阶级性 （</a:t>
            </a:r>
            <a:r>
              <a:rPr lang="zh-CN" altLang="en-US" sz="2000" dirty="0"/>
              <a:t>法国五月风暴</a:t>
            </a:r>
            <a:r>
              <a:rPr lang="zh-CN" altLang="en-US" dirty="0">
                <a:solidFill>
                  <a:srgbClr val="002060"/>
                </a:solidFill>
              </a:rPr>
              <a:t>http://my.tv.sohu.com/u/vw/18078883）</a:t>
            </a:r>
          </a:p>
          <a:p>
            <a:pPr eaLnBrk="1" hangingPunct="1">
              <a:lnSpc>
                <a:spcPct val="90000"/>
              </a:lnSpc>
            </a:pPr>
            <a:r>
              <a:rPr lang="zh-CN" altLang="en-US" dirty="0">
                <a:solidFill>
                  <a:srgbClr val="002060"/>
                </a:solidFill>
              </a:rPr>
              <a:t>（1）掌握国家政权的阶级总是决定着民主的本质。</a:t>
            </a:r>
          </a:p>
          <a:p>
            <a:pPr eaLnBrk="1" hangingPunct="1">
              <a:lnSpc>
                <a:spcPct val="90000"/>
              </a:lnSpc>
            </a:pPr>
            <a:r>
              <a:rPr lang="zh-CN" altLang="en-US" dirty="0">
                <a:solidFill>
                  <a:srgbClr val="002060"/>
                </a:solidFill>
              </a:rPr>
              <a:t>（2）一定阶级的民主总与一定阶级的专政相联系。</a:t>
            </a:r>
          </a:p>
          <a:p>
            <a:pPr eaLnBrk="1" hangingPunct="1">
              <a:lnSpc>
                <a:spcPct val="90000"/>
              </a:lnSpc>
            </a:pPr>
            <a:r>
              <a:rPr lang="zh-CN" altLang="en-US" dirty="0">
                <a:solidFill>
                  <a:srgbClr val="002060"/>
                </a:solidFill>
              </a:rPr>
              <a:t>（3）一定阶级的民主总是为该阶级利益服务的。</a:t>
            </a:r>
          </a:p>
          <a:p>
            <a:pPr eaLnBrk="1" hangingPunct="1">
              <a:lnSpc>
                <a:spcPct val="90000"/>
              </a:lnSpc>
            </a:pPr>
            <a:r>
              <a:rPr lang="zh-CN" altLang="en-US" dirty="0">
                <a:solidFill>
                  <a:srgbClr val="002060"/>
                </a:solidFill>
                <a:latin typeface="楷体_GB2312" charset="0"/>
                <a:ea typeface="楷体_GB2312" charset="0"/>
              </a:rPr>
              <a:t>列宁说：</a:t>
            </a:r>
            <a:r>
              <a:rPr lang="zh-CN" altLang="en-US" dirty="0">
                <a:solidFill>
                  <a:srgbClr val="002060"/>
                </a:solidFill>
                <a:ea typeface="楷体_GB2312" charset="0"/>
              </a:rPr>
              <a:t>“</a:t>
            </a:r>
            <a:r>
              <a:rPr lang="zh-CN" altLang="en-US" dirty="0">
                <a:solidFill>
                  <a:srgbClr val="002060"/>
                </a:solidFill>
                <a:latin typeface="楷体" charset="-122"/>
                <a:ea typeface="楷体" charset="-122"/>
              </a:rPr>
              <a:t>资产阶级民主同中世纪制度比较起来，在历史上也是一个大进步，但它始终是而且在资本主义制度下不能不是狭隘的、残缺不全的、虚伪的、骗人的民主，对富人是天堂，对被剥削者、对穷人是陷阱和骗局</a:t>
            </a:r>
            <a:r>
              <a:rPr lang="zh-CN" altLang="en-US" dirty="0">
                <a:solidFill>
                  <a:srgbClr val="002060"/>
                </a:solidFill>
                <a:latin typeface="楷体_GB2312" charset="0"/>
                <a:ea typeface="楷体_GB2312" charset="0"/>
              </a:rPr>
              <a:t>。</a:t>
            </a:r>
            <a:r>
              <a:rPr lang="zh-CN" altLang="en-US" dirty="0">
                <a:solidFill>
                  <a:srgbClr val="002060"/>
                </a:solidFill>
                <a:ea typeface="楷体_GB2312" charset="0"/>
              </a:rPr>
              <a:t>”</a:t>
            </a:r>
            <a:r>
              <a:rPr lang="zh-CN" altLang="en-US" dirty="0">
                <a:solidFill>
                  <a:srgbClr val="002060"/>
                </a:solidFill>
                <a:latin typeface="楷体_GB2312" charset="0"/>
                <a:ea typeface="楷体_GB2312" charset="0"/>
              </a:rPr>
              <a:t>（</a:t>
            </a:r>
            <a:r>
              <a:rPr lang="zh-CN" altLang="en-US" dirty="0">
                <a:latin typeface="楷体_GB2312" charset="0"/>
                <a:ea typeface="楷体_GB2312" charset="0"/>
              </a:rPr>
              <a:t>列选3，p630）</a:t>
            </a:r>
          </a:p>
        </p:txBody>
      </p:sp>
    </p:spTree>
    <p:extLst>
      <p:ext uri="{BB962C8B-B14F-4D97-AF65-F5344CB8AC3E}">
        <p14:creationId xmlns="" xmlns:p14="http://schemas.microsoft.com/office/powerpoint/2010/main" val="999518601"/>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5"/>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4000">
                <a:solidFill>
                  <a:schemeClr val="tx1"/>
                </a:solidFill>
                <a:latin typeface="Arial" charset="0"/>
                <a:ea typeface="宋体" charset="-122"/>
              </a:defRPr>
            </a:lvl1pPr>
            <a:lvl2pPr marL="742950" indent="-285750">
              <a:defRPr sz="4000">
                <a:solidFill>
                  <a:schemeClr val="tx1"/>
                </a:solidFill>
                <a:latin typeface="Arial" charset="0"/>
                <a:ea typeface="宋体" charset="-122"/>
              </a:defRPr>
            </a:lvl2pPr>
            <a:lvl3pPr marL="1143000" indent="-228600">
              <a:defRPr sz="4000">
                <a:solidFill>
                  <a:schemeClr val="tx1"/>
                </a:solidFill>
                <a:latin typeface="Arial" charset="0"/>
                <a:ea typeface="宋体" charset="-122"/>
              </a:defRPr>
            </a:lvl3pPr>
            <a:lvl4pPr marL="1600200" indent="-228600">
              <a:defRPr sz="4000">
                <a:solidFill>
                  <a:schemeClr val="tx1"/>
                </a:solidFill>
                <a:latin typeface="Arial" charset="0"/>
                <a:ea typeface="宋体" charset="-122"/>
              </a:defRPr>
            </a:lvl4pPr>
            <a:lvl5pPr marL="2057400" indent="-22860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algn="r" eaLnBrk="1" hangingPunct="1">
              <a:buFont typeface="Arial" charset="0"/>
              <a:buNone/>
            </a:pPr>
            <a:fld id="{23472614-D01B-754A-B7C6-472AD1DBA1CD}" type="slidenum">
              <a:rPr lang="en-US" altLang="zh-CN" sz="1400"/>
              <a:pPr algn="r" eaLnBrk="1" hangingPunct="1">
                <a:buFont typeface="Arial" charset="0"/>
                <a:buNone/>
              </a:pPr>
              <a:t>128</a:t>
            </a:fld>
            <a:endParaRPr lang="en-US" altLang="zh-CN" sz="1400"/>
          </a:p>
        </p:txBody>
      </p:sp>
      <p:sp>
        <p:nvSpPr>
          <p:cNvPr id="93187" name="Rectangle 3"/>
          <p:cNvSpPr>
            <a:spLocks noGrp="1" noChangeArrowheads="1"/>
          </p:cNvSpPr>
          <p:nvPr>
            <p:ph type="body" idx="4294967295"/>
          </p:nvPr>
        </p:nvSpPr>
        <p:spPr>
          <a:xfrm>
            <a:off x="412750" y="1228725"/>
            <a:ext cx="8229600" cy="3925888"/>
          </a:xfrm>
          <a:solidFill>
            <a:srgbClr val="FFFFFF"/>
          </a:solidFill>
        </p:spPr>
        <p:txBody>
          <a:bodyPr/>
          <a:lstStyle/>
          <a:p>
            <a:pPr eaLnBrk="1" hangingPunct="1"/>
            <a:endParaRPr lang="zh-CN" altLang="en-US" sz="3200" dirty="0">
              <a:solidFill>
                <a:srgbClr val="002060"/>
              </a:solidFill>
            </a:endParaRPr>
          </a:p>
          <a:p>
            <a:pPr eaLnBrk="1" hangingPunct="1"/>
            <a:r>
              <a:rPr lang="zh-CN" altLang="en-US" sz="3200" dirty="0">
                <a:solidFill>
                  <a:srgbClr val="002060"/>
                </a:solidFill>
              </a:rPr>
              <a:t>其二，民主有历史性</a:t>
            </a:r>
          </a:p>
          <a:p>
            <a:pPr eaLnBrk="1" hangingPunct="1"/>
            <a:endParaRPr lang="zh-CN" altLang="en-US" dirty="0">
              <a:solidFill>
                <a:srgbClr val="002060"/>
              </a:solidFill>
            </a:endParaRPr>
          </a:p>
          <a:p>
            <a:pPr eaLnBrk="1" hangingPunct="1"/>
            <a:endParaRPr lang="zh-CN" altLang="en-US" dirty="0">
              <a:solidFill>
                <a:srgbClr val="002060"/>
              </a:solidFill>
            </a:endParaRPr>
          </a:p>
        </p:txBody>
      </p:sp>
    </p:spTree>
    <p:extLst>
      <p:ext uri="{BB962C8B-B14F-4D97-AF65-F5344CB8AC3E}">
        <p14:creationId xmlns="" xmlns:p14="http://schemas.microsoft.com/office/powerpoint/2010/main" val="129204017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4000">
                <a:solidFill>
                  <a:schemeClr val="tx1"/>
                </a:solidFill>
                <a:latin typeface="Arial" charset="0"/>
                <a:ea typeface="宋体" charset="-122"/>
              </a:defRPr>
            </a:lvl1pPr>
            <a:lvl2pPr marL="742950" indent="-285750">
              <a:defRPr sz="4000">
                <a:solidFill>
                  <a:schemeClr val="tx1"/>
                </a:solidFill>
                <a:latin typeface="Arial" charset="0"/>
                <a:ea typeface="宋体" charset="-122"/>
              </a:defRPr>
            </a:lvl2pPr>
            <a:lvl3pPr marL="1143000" indent="-228600">
              <a:defRPr sz="4000">
                <a:solidFill>
                  <a:schemeClr val="tx1"/>
                </a:solidFill>
                <a:latin typeface="Arial" charset="0"/>
                <a:ea typeface="宋体" charset="-122"/>
              </a:defRPr>
            </a:lvl3pPr>
            <a:lvl4pPr marL="1600200" indent="-228600">
              <a:defRPr sz="4000">
                <a:solidFill>
                  <a:schemeClr val="tx1"/>
                </a:solidFill>
                <a:latin typeface="Arial" charset="0"/>
                <a:ea typeface="宋体" charset="-122"/>
              </a:defRPr>
            </a:lvl4pPr>
            <a:lvl5pPr marL="2057400" indent="-22860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algn="r" eaLnBrk="1" hangingPunct="1">
              <a:buFont typeface="Arial" charset="0"/>
              <a:buNone/>
            </a:pPr>
            <a:fld id="{FEDD65CD-10EE-8F4F-94E6-14B46609772B}" type="slidenum">
              <a:rPr lang="en-US" altLang="zh-CN" sz="1400"/>
              <a:pPr algn="r" eaLnBrk="1" hangingPunct="1">
                <a:buFont typeface="Arial" charset="0"/>
                <a:buNone/>
              </a:pPr>
              <a:t>129</a:t>
            </a:fld>
            <a:endParaRPr lang="en-US" altLang="zh-CN" sz="1400"/>
          </a:p>
        </p:txBody>
      </p:sp>
      <p:sp>
        <p:nvSpPr>
          <p:cNvPr id="95235" name="Rectangle 2"/>
          <p:cNvSpPr>
            <a:spLocks noGrp="1" noChangeArrowheads="1"/>
          </p:cNvSpPr>
          <p:nvPr>
            <p:ph type="title" idx="4294967295"/>
          </p:nvPr>
        </p:nvSpPr>
        <p:spPr>
          <a:xfrm>
            <a:off x="431800" y="407988"/>
            <a:ext cx="8229600" cy="706437"/>
          </a:xfrm>
        </p:spPr>
        <p:txBody>
          <a:bodyPr/>
          <a:lstStyle/>
          <a:p>
            <a:pPr eaLnBrk="1" hangingPunct="1"/>
            <a:r>
              <a:rPr lang="zh-CN" altLang="en-US">
                <a:solidFill>
                  <a:srgbClr val="FF0000"/>
                </a:solidFill>
              </a:rPr>
              <a:t>资产阶级的民主发展历程</a:t>
            </a:r>
          </a:p>
        </p:txBody>
      </p:sp>
      <p:sp>
        <p:nvSpPr>
          <p:cNvPr id="95236" name="Rectangle 3"/>
          <p:cNvSpPr>
            <a:spLocks noGrp="1" noChangeArrowheads="1"/>
          </p:cNvSpPr>
          <p:nvPr>
            <p:ph type="body" idx="4294967295"/>
          </p:nvPr>
        </p:nvSpPr>
        <p:spPr>
          <a:xfrm>
            <a:off x="442913" y="1295400"/>
            <a:ext cx="8229600" cy="4724400"/>
          </a:xfrm>
          <a:solidFill>
            <a:srgbClr val="FFFFFF"/>
          </a:solidFill>
        </p:spPr>
        <p:txBody>
          <a:bodyPr>
            <a:normAutofit lnSpcReduction="10000"/>
          </a:bodyPr>
          <a:lstStyle/>
          <a:p>
            <a:pPr eaLnBrk="1" hangingPunct="1"/>
            <a:r>
              <a:rPr lang="zh-CN" altLang="en-US" dirty="0">
                <a:solidFill>
                  <a:schemeClr val="tx2"/>
                </a:solidFill>
              </a:rPr>
              <a:t>英国</a:t>
            </a:r>
          </a:p>
          <a:p>
            <a:pPr eaLnBrk="1" hangingPunct="1"/>
            <a:r>
              <a:rPr lang="zh-CN" altLang="en-US" sz="2400" dirty="0">
                <a:solidFill>
                  <a:srgbClr val="002060"/>
                </a:solidFill>
              </a:rPr>
              <a:t>1689《权力法案》“自由选举”，新兴工业城市无名额。</a:t>
            </a:r>
          </a:p>
          <a:p>
            <a:pPr eaLnBrk="1" hangingPunct="1"/>
            <a:r>
              <a:rPr lang="zh-CN" altLang="en-US" sz="2400" dirty="0">
                <a:solidFill>
                  <a:srgbClr val="002060"/>
                </a:solidFill>
              </a:rPr>
              <a:t>1711的法案，限制选民资格，5%,高额出卖议席（4000～5000P）</a:t>
            </a:r>
          </a:p>
          <a:p>
            <a:pPr eaLnBrk="1" hangingPunct="1"/>
            <a:r>
              <a:rPr lang="zh-CN" altLang="en-US" sz="2400" dirty="0">
                <a:solidFill>
                  <a:srgbClr val="002060"/>
                </a:solidFill>
              </a:rPr>
              <a:t>1832年《英格兰与威尔士人民代表法》，降低财产限制，中产阶级有选举权</a:t>
            </a:r>
          </a:p>
          <a:p>
            <a:pPr eaLnBrk="1" hangingPunct="1"/>
            <a:r>
              <a:rPr lang="zh-CN" altLang="en-US" sz="2400" dirty="0">
                <a:solidFill>
                  <a:srgbClr val="002060"/>
                </a:solidFill>
              </a:rPr>
              <a:t>宪章运动后，1867年 城市工人</a:t>
            </a:r>
          </a:p>
          <a:p>
            <a:pPr eaLnBrk="1" hangingPunct="1"/>
            <a:r>
              <a:rPr lang="zh-CN" altLang="en-US" sz="2400" dirty="0">
                <a:solidFill>
                  <a:srgbClr val="002060"/>
                </a:solidFill>
              </a:rPr>
              <a:t>1884年  农村工人</a:t>
            </a:r>
          </a:p>
          <a:p>
            <a:pPr eaLnBrk="1" hangingPunct="1"/>
            <a:r>
              <a:rPr lang="zh-CN" altLang="en-US" sz="2400" dirty="0">
                <a:solidFill>
                  <a:srgbClr val="002060"/>
                </a:solidFill>
              </a:rPr>
              <a:t>1918  《人民代表选举法》，1年－6个月，部分妇女取得选举权</a:t>
            </a:r>
          </a:p>
          <a:p>
            <a:pPr eaLnBrk="1" hangingPunct="1"/>
            <a:r>
              <a:rPr lang="zh-CN" altLang="en-US" sz="2400" dirty="0">
                <a:solidFill>
                  <a:srgbClr val="002060"/>
                </a:solidFill>
              </a:rPr>
              <a:t>1928 修订《人民代表选举法》，一人一票，男</a:t>
            </a:r>
            <a:r>
              <a:rPr lang="zh-CN" altLang="en-US" sz="2400" dirty="0">
                <a:solidFill>
                  <a:schemeClr val="tx2"/>
                </a:solidFill>
              </a:rPr>
              <a:t>女平等</a:t>
            </a:r>
          </a:p>
        </p:txBody>
      </p:sp>
    </p:spTree>
    <p:extLst>
      <p:ext uri="{BB962C8B-B14F-4D97-AF65-F5344CB8AC3E}">
        <p14:creationId xmlns="" xmlns:p14="http://schemas.microsoft.com/office/powerpoint/2010/main" val="11779674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idx="4294967295"/>
          </p:nvPr>
        </p:nvSpPr>
        <p:spPr>
          <a:xfrm>
            <a:off x="1485900" y="1657351"/>
            <a:ext cx="6172200" cy="422672"/>
          </a:xfrm>
        </p:spPr>
        <p:txBody>
          <a:bodyPr>
            <a:normAutofit fontScale="90000"/>
          </a:bodyPr>
          <a:lstStyle/>
          <a:p>
            <a:r>
              <a:rPr lang="zh-CN" altLang="en-US" b="1" dirty="0"/>
              <a:t>唯心史观的基本观点及主要缺陷</a:t>
            </a:r>
            <a:r>
              <a:rPr lang="zh-CN" altLang="en-US" b="1" dirty="0">
                <a:solidFill>
                  <a:srgbClr val="002060"/>
                </a:solidFill>
              </a:rPr>
              <a:t/>
            </a:r>
            <a:br>
              <a:rPr lang="zh-CN" altLang="en-US" b="1" dirty="0">
                <a:solidFill>
                  <a:srgbClr val="002060"/>
                </a:solidFill>
              </a:rPr>
            </a:br>
            <a:endParaRPr lang="zh-CN" altLang="en-US" b="1" dirty="0">
              <a:solidFill>
                <a:srgbClr val="002060"/>
              </a:solidFill>
            </a:endParaRPr>
          </a:p>
        </p:txBody>
      </p:sp>
      <p:sp>
        <p:nvSpPr>
          <p:cNvPr id="36867" name="页脚占位符 3"/>
          <p:cNvSpPr txBox="1">
            <a:spLocks noGrp="1" noChangeArrowheads="1"/>
          </p:cNvSpPr>
          <p:nvPr/>
        </p:nvSpPr>
        <p:spPr bwMode="auto">
          <a:xfrm>
            <a:off x="5463778" y="5770961"/>
            <a:ext cx="2537222" cy="2405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4000">
                <a:solidFill>
                  <a:schemeClr val="tx1"/>
                </a:solidFill>
                <a:latin typeface="Arial" charset="0"/>
                <a:ea typeface="宋体" charset="-122"/>
              </a:defRPr>
            </a:lvl1pPr>
            <a:lvl2pPr marL="742950" indent="-285750">
              <a:defRPr sz="4000">
                <a:solidFill>
                  <a:schemeClr val="tx1"/>
                </a:solidFill>
                <a:latin typeface="Arial" charset="0"/>
                <a:ea typeface="宋体" charset="-122"/>
              </a:defRPr>
            </a:lvl2pPr>
            <a:lvl3pPr marL="1143000" indent="-228600">
              <a:defRPr sz="4000">
                <a:solidFill>
                  <a:schemeClr val="tx1"/>
                </a:solidFill>
                <a:latin typeface="Arial" charset="0"/>
                <a:ea typeface="宋体" charset="-122"/>
              </a:defRPr>
            </a:lvl3pPr>
            <a:lvl4pPr marL="1600200" indent="-228600">
              <a:defRPr sz="4000">
                <a:solidFill>
                  <a:schemeClr val="tx1"/>
                </a:solidFill>
                <a:latin typeface="Arial" charset="0"/>
                <a:ea typeface="宋体" charset="-122"/>
              </a:defRPr>
            </a:lvl4pPr>
            <a:lvl5pPr marL="2057400" indent="-22860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algn="r" eaLnBrk="1" hangingPunct="1">
              <a:buFont typeface="Arial" charset="0"/>
              <a:buNone/>
            </a:pPr>
            <a:endParaRPr lang="en-US" altLang="zh-CN" sz="1050" b="1">
              <a:solidFill>
                <a:schemeClr val="bg1"/>
              </a:solidFill>
              <a:latin typeface="Verdana" charset="0"/>
            </a:endParaRPr>
          </a:p>
          <a:p>
            <a:pPr algn="r" eaLnBrk="1" hangingPunct="1">
              <a:buFont typeface="Arial" charset="0"/>
              <a:buNone/>
            </a:pPr>
            <a:endParaRPr lang="en-US" altLang="zh-CN" sz="1050" b="1">
              <a:solidFill>
                <a:schemeClr val="bg1"/>
              </a:solidFill>
              <a:latin typeface="Verdana" charset="0"/>
            </a:endParaRPr>
          </a:p>
        </p:txBody>
      </p:sp>
      <p:sp>
        <p:nvSpPr>
          <p:cNvPr id="36868" name="矩形 4"/>
          <p:cNvSpPr>
            <a:spLocks noChangeArrowheads="1"/>
          </p:cNvSpPr>
          <p:nvPr/>
        </p:nvSpPr>
        <p:spPr bwMode="auto">
          <a:xfrm>
            <a:off x="1003300" y="1868687"/>
            <a:ext cx="6788150" cy="3508653"/>
          </a:xfrm>
          <a:prstGeom prst="rect">
            <a:avLst/>
          </a:prstGeom>
          <a:solidFill>
            <a:schemeClr val="tx1"/>
          </a:solidFill>
          <a:ln>
            <a:noFill/>
          </a:ln>
        </p:spPr>
        <p:txBody>
          <a:bodyPr wrap="square">
            <a:spAutoFit/>
          </a:bodyPr>
          <a:lstStyle>
            <a:lvl1pPr>
              <a:defRPr sz="4000">
                <a:solidFill>
                  <a:schemeClr val="tx1"/>
                </a:solidFill>
                <a:latin typeface="Arial" charset="0"/>
                <a:ea typeface="宋体" charset="-122"/>
              </a:defRPr>
            </a:lvl1pPr>
            <a:lvl2pPr marL="742950" indent="-285750">
              <a:defRPr sz="4000">
                <a:solidFill>
                  <a:schemeClr val="tx1"/>
                </a:solidFill>
                <a:latin typeface="Arial" charset="0"/>
                <a:ea typeface="宋体" charset="-122"/>
              </a:defRPr>
            </a:lvl2pPr>
            <a:lvl3pPr marL="1143000" indent="-228600">
              <a:defRPr sz="4000">
                <a:solidFill>
                  <a:schemeClr val="tx1"/>
                </a:solidFill>
                <a:latin typeface="Arial" charset="0"/>
                <a:ea typeface="宋体" charset="-122"/>
              </a:defRPr>
            </a:lvl3pPr>
            <a:lvl4pPr marL="1600200" indent="-228600">
              <a:defRPr sz="4000">
                <a:solidFill>
                  <a:schemeClr val="tx1"/>
                </a:solidFill>
                <a:latin typeface="Arial" charset="0"/>
                <a:ea typeface="宋体" charset="-122"/>
              </a:defRPr>
            </a:lvl4pPr>
            <a:lvl5pPr marL="2057400" indent="-22860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buFont typeface="Arial" charset="0"/>
              <a:buNone/>
            </a:pPr>
            <a:r>
              <a:rPr lang="en-US" altLang="zh-CN" sz="3000" b="1" dirty="0"/>
              <a:t>“</a:t>
            </a:r>
            <a:r>
              <a:rPr lang="zh-CN" altLang="en-US" sz="2400" b="1" dirty="0">
                <a:solidFill>
                  <a:schemeClr val="bg1"/>
                </a:solidFill>
                <a:latin typeface="楷体" charset="-122"/>
                <a:ea typeface="楷体" charset="-122"/>
              </a:rPr>
              <a:t>第一，以往的历史理论至多只是考察了</a:t>
            </a:r>
            <a:r>
              <a:rPr lang="zh-CN" altLang="en-US" sz="2400" b="1" u="sng" dirty="0">
                <a:solidFill>
                  <a:srgbClr val="FF0000"/>
                </a:solidFill>
                <a:latin typeface="楷体" charset="-122"/>
                <a:ea typeface="楷体" charset="-122"/>
              </a:rPr>
              <a:t>人们历史活动的思想动机</a:t>
            </a:r>
            <a:r>
              <a:rPr lang="zh-CN" altLang="en-US" sz="2400" b="1" dirty="0">
                <a:solidFill>
                  <a:schemeClr val="bg1"/>
                </a:solidFill>
                <a:latin typeface="楷体" charset="-122"/>
                <a:ea typeface="楷体" charset="-122"/>
              </a:rPr>
              <a:t>，而没有研究产生这些动机的原因，没有探索社会关系体系发展的客观规律性，没有把物质生产的发展程度看作这些关系的根源；</a:t>
            </a:r>
          </a:p>
          <a:p>
            <a:pPr eaLnBrk="1" hangingPunct="1">
              <a:buFont typeface="Arial" charset="0"/>
              <a:buNone/>
            </a:pPr>
            <a:r>
              <a:rPr lang="zh-CN" altLang="en-US" sz="2400" b="1" dirty="0">
                <a:solidFill>
                  <a:schemeClr val="bg1"/>
                </a:solidFill>
                <a:latin typeface="楷体" charset="-122"/>
                <a:ea typeface="楷体" charset="-122"/>
              </a:rPr>
              <a:t>第二，以往的理论从来忽视人民群众的活动，</a:t>
            </a:r>
            <a:r>
              <a:rPr lang="en-US" altLang="zh-CN" sz="2400" b="1" dirty="0">
                <a:solidFill>
                  <a:schemeClr val="bg1"/>
                </a:solidFill>
                <a:latin typeface="楷体" charset="-122"/>
                <a:ea typeface="楷体" charset="-122"/>
              </a:rPr>
              <a:t>……</a:t>
            </a:r>
            <a:r>
              <a:rPr lang="zh-CN" altLang="en-US" sz="2400" b="1" dirty="0">
                <a:solidFill>
                  <a:schemeClr val="bg1"/>
                </a:solidFill>
                <a:latin typeface="楷体" charset="-122"/>
                <a:ea typeface="楷体" charset="-122"/>
              </a:rPr>
              <a:t>马克思以前的‘社会学’和历史学，至多是积累了零星收集来的未加分析的事实，描述了历史过程的个别方面。”</a:t>
            </a:r>
            <a:r>
              <a:rPr lang="zh-CN" altLang="en-US" sz="2400" dirty="0">
                <a:solidFill>
                  <a:schemeClr val="bg1"/>
                </a:solidFill>
                <a:latin typeface="楷体_GB2312" charset="0"/>
                <a:ea typeface="楷体_GB2312" charset="0"/>
              </a:rPr>
              <a:t> （列宁） </a:t>
            </a:r>
          </a:p>
          <a:p>
            <a:pPr eaLnBrk="1" hangingPunct="1">
              <a:buFont typeface="Arial" charset="0"/>
              <a:buNone/>
            </a:pPr>
            <a:r>
              <a:rPr lang="zh-CN" altLang="en-US" sz="2400" dirty="0">
                <a:solidFill>
                  <a:schemeClr val="bg1"/>
                </a:solidFill>
                <a:latin typeface="楷体_GB2312" charset="0"/>
                <a:ea typeface="楷体_GB2312" charset="0"/>
              </a:rPr>
              <a:t>                                         </a:t>
            </a:r>
          </a:p>
        </p:txBody>
      </p:sp>
    </p:spTree>
    <p:extLst>
      <p:ext uri="{BB962C8B-B14F-4D97-AF65-F5344CB8AC3E}">
        <p14:creationId xmlns="" xmlns:p14="http://schemas.microsoft.com/office/powerpoint/2010/main" val="134697485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5"/>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4000">
                <a:solidFill>
                  <a:schemeClr val="tx1"/>
                </a:solidFill>
                <a:latin typeface="Arial" charset="0"/>
                <a:ea typeface="宋体" charset="-122"/>
              </a:defRPr>
            </a:lvl1pPr>
            <a:lvl2pPr marL="742950" indent="-285750">
              <a:defRPr sz="4000">
                <a:solidFill>
                  <a:schemeClr val="tx1"/>
                </a:solidFill>
                <a:latin typeface="Arial" charset="0"/>
                <a:ea typeface="宋体" charset="-122"/>
              </a:defRPr>
            </a:lvl2pPr>
            <a:lvl3pPr marL="1143000" indent="-228600">
              <a:defRPr sz="4000">
                <a:solidFill>
                  <a:schemeClr val="tx1"/>
                </a:solidFill>
                <a:latin typeface="Arial" charset="0"/>
                <a:ea typeface="宋体" charset="-122"/>
              </a:defRPr>
            </a:lvl3pPr>
            <a:lvl4pPr marL="1600200" indent="-228600">
              <a:defRPr sz="4000">
                <a:solidFill>
                  <a:schemeClr val="tx1"/>
                </a:solidFill>
                <a:latin typeface="Arial" charset="0"/>
                <a:ea typeface="宋体" charset="-122"/>
              </a:defRPr>
            </a:lvl4pPr>
            <a:lvl5pPr marL="2057400" indent="-22860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algn="r" eaLnBrk="1" hangingPunct="1">
              <a:buFont typeface="Arial" charset="0"/>
              <a:buNone/>
            </a:pPr>
            <a:fld id="{602CE27F-444C-7D4E-9BC5-3509E6D1B2C1}" type="slidenum">
              <a:rPr lang="en-US" altLang="zh-CN" sz="1400"/>
              <a:pPr algn="r" eaLnBrk="1" hangingPunct="1">
                <a:buFont typeface="Arial" charset="0"/>
                <a:buNone/>
              </a:pPr>
              <a:t>130</a:t>
            </a:fld>
            <a:endParaRPr lang="en-US" altLang="zh-CN" sz="1400"/>
          </a:p>
        </p:txBody>
      </p:sp>
      <p:sp>
        <p:nvSpPr>
          <p:cNvPr id="96259" name="Rectangle 2"/>
          <p:cNvSpPr>
            <a:spLocks noGrp="1" noChangeArrowheads="1"/>
          </p:cNvSpPr>
          <p:nvPr>
            <p:ph type="title" idx="4294967295"/>
          </p:nvPr>
        </p:nvSpPr>
        <p:spPr>
          <a:xfrm>
            <a:off x="381000" y="609600"/>
            <a:ext cx="8229600" cy="706438"/>
          </a:xfrm>
        </p:spPr>
        <p:txBody>
          <a:bodyPr/>
          <a:lstStyle/>
          <a:p>
            <a:pPr eaLnBrk="1" hangingPunct="1"/>
            <a:r>
              <a:rPr lang="zh-CN" altLang="en-US"/>
              <a:t>法国</a:t>
            </a:r>
          </a:p>
        </p:txBody>
      </p:sp>
      <p:sp>
        <p:nvSpPr>
          <p:cNvPr id="96260" name="Rectangle 3"/>
          <p:cNvSpPr>
            <a:spLocks noGrp="1" noChangeArrowheads="1"/>
          </p:cNvSpPr>
          <p:nvPr>
            <p:ph type="body" idx="4294967295"/>
          </p:nvPr>
        </p:nvSpPr>
        <p:spPr>
          <a:xfrm>
            <a:off x="457200" y="1590675"/>
            <a:ext cx="8229600" cy="3925888"/>
          </a:xfrm>
          <a:solidFill>
            <a:srgbClr val="FFFFFF"/>
          </a:solidFill>
        </p:spPr>
        <p:txBody>
          <a:bodyPr/>
          <a:lstStyle/>
          <a:p>
            <a:pPr eaLnBrk="1" hangingPunct="1"/>
            <a:r>
              <a:rPr lang="zh-CN" altLang="en-US" sz="2800" dirty="0">
                <a:solidFill>
                  <a:srgbClr val="002060"/>
                </a:solidFill>
              </a:rPr>
              <a:t>1789《人权宣言》普选权</a:t>
            </a:r>
          </a:p>
          <a:p>
            <a:pPr eaLnBrk="1" hangingPunct="1"/>
            <a:r>
              <a:rPr lang="zh-CN" altLang="en-US" sz="2800" dirty="0">
                <a:solidFill>
                  <a:srgbClr val="002060"/>
                </a:solidFill>
              </a:rPr>
              <a:t>1791宪法，“积极公民”（缴纳相当于3个工作日价值的直接税，不处于被雇佣的奴役地位，国民军册上等级）25000万（4300）</a:t>
            </a:r>
          </a:p>
          <a:p>
            <a:pPr eaLnBrk="1" hangingPunct="1"/>
            <a:r>
              <a:rPr lang="zh-CN" altLang="en-US" sz="2800" dirty="0">
                <a:solidFill>
                  <a:srgbClr val="002060"/>
                </a:solidFill>
              </a:rPr>
              <a:t>1875年 年满21岁男子，居住6个月</a:t>
            </a:r>
          </a:p>
          <a:p>
            <a:pPr eaLnBrk="1" hangingPunct="1"/>
            <a:r>
              <a:rPr lang="zh-CN" altLang="en-US" sz="2800" dirty="0">
                <a:solidFill>
                  <a:srgbClr val="002060"/>
                </a:solidFill>
              </a:rPr>
              <a:t>1944年  年满21岁的男女</a:t>
            </a:r>
          </a:p>
          <a:p>
            <a:pPr eaLnBrk="1" hangingPunct="1"/>
            <a:r>
              <a:rPr lang="zh-CN" altLang="en-US" sz="2800" dirty="0">
                <a:solidFill>
                  <a:srgbClr val="002060"/>
                </a:solidFill>
              </a:rPr>
              <a:t>1974年，21－18</a:t>
            </a:r>
          </a:p>
          <a:p>
            <a:pPr eaLnBrk="1" hangingPunct="1"/>
            <a:endParaRPr lang="zh-CN" altLang="en-US" dirty="0">
              <a:solidFill>
                <a:srgbClr val="002060"/>
              </a:solidFill>
            </a:endParaRPr>
          </a:p>
        </p:txBody>
      </p:sp>
    </p:spTree>
    <p:extLst>
      <p:ext uri="{BB962C8B-B14F-4D97-AF65-F5344CB8AC3E}">
        <p14:creationId xmlns="" xmlns:p14="http://schemas.microsoft.com/office/powerpoint/2010/main" val="44794677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4000">
                <a:solidFill>
                  <a:schemeClr val="tx1"/>
                </a:solidFill>
                <a:latin typeface="Arial" charset="0"/>
                <a:ea typeface="宋体" charset="-122"/>
              </a:defRPr>
            </a:lvl1pPr>
            <a:lvl2pPr marL="742950" indent="-285750">
              <a:defRPr sz="4000">
                <a:solidFill>
                  <a:schemeClr val="tx1"/>
                </a:solidFill>
                <a:latin typeface="Arial" charset="0"/>
                <a:ea typeface="宋体" charset="-122"/>
              </a:defRPr>
            </a:lvl2pPr>
            <a:lvl3pPr marL="1143000" indent="-228600">
              <a:defRPr sz="4000">
                <a:solidFill>
                  <a:schemeClr val="tx1"/>
                </a:solidFill>
                <a:latin typeface="Arial" charset="0"/>
                <a:ea typeface="宋体" charset="-122"/>
              </a:defRPr>
            </a:lvl3pPr>
            <a:lvl4pPr marL="1600200" indent="-228600">
              <a:defRPr sz="4000">
                <a:solidFill>
                  <a:schemeClr val="tx1"/>
                </a:solidFill>
                <a:latin typeface="Arial" charset="0"/>
                <a:ea typeface="宋体" charset="-122"/>
              </a:defRPr>
            </a:lvl4pPr>
            <a:lvl5pPr marL="2057400" indent="-22860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algn="r" eaLnBrk="1" hangingPunct="1">
              <a:buFont typeface="Arial" charset="0"/>
              <a:buNone/>
            </a:pPr>
            <a:fld id="{769CC9DE-6614-7241-AE4E-C4174413F2F9}" type="slidenum">
              <a:rPr lang="en-US" altLang="zh-CN" sz="1400"/>
              <a:pPr algn="r" eaLnBrk="1" hangingPunct="1">
                <a:buFont typeface="Arial" charset="0"/>
                <a:buNone/>
              </a:pPr>
              <a:t>131</a:t>
            </a:fld>
            <a:endParaRPr lang="en-US" altLang="zh-CN" sz="1400"/>
          </a:p>
        </p:txBody>
      </p:sp>
      <p:sp>
        <p:nvSpPr>
          <p:cNvPr id="97283" name="Rectangle 2"/>
          <p:cNvSpPr>
            <a:spLocks noGrp="1" noChangeArrowheads="1"/>
          </p:cNvSpPr>
          <p:nvPr>
            <p:ph type="title" idx="4294967295"/>
          </p:nvPr>
        </p:nvSpPr>
        <p:spPr>
          <a:xfrm>
            <a:off x="387350" y="596900"/>
            <a:ext cx="8229600" cy="706438"/>
          </a:xfrm>
        </p:spPr>
        <p:txBody>
          <a:bodyPr/>
          <a:lstStyle/>
          <a:p>
            <a:pPr eaLnBrk="1" hangingPunct="1"/>
            <a:r>
              <a:rPr lang="zh-CN" altLang="en-US"/>
              <a:t>美国</a:t>
            </a:r>
          </a:p>
        </p:txBody>
      </p:sp>
      <p:sp>
        <p:nvSpPr>
          <p:cNvPr id="97284" name="Rectangle 3"/>
          <p:cNvSpPr>
            <a:spLocks noGrp="1" noChangeArrowheads="1"/>
          </p:cNvSpPr>
          <p:nvPr>
            <p:ph type="body" idx="4294967295"/>
          </p:nvPr>
        </p:nvSpPr>
        <p:spPr>
          <a:xfrm>
            <a:off x="428625" y="1765300"/>
            <a:ext cx="8229600" cy="3925888"/>
          </a:xfrm>
          <a:solidFill>
            <a:srgbClr val="FFFFFF"/>
          </a:solidFill>
        </p:spPr>
        <p:txBody>
          <a:bodyPr>
            <a:normAutofit/>
          </a:bodyPr>
          <a:lstStyle/>
          <a:p>
            <a:pPr eaLnBrk="1" hangingPunct="1"/>
            <a:r>
              <a:rPr lang="zh-CN" altLang="en-US" sz="2800" dirty="0">
                <a:solidFill>
                  <a:srgbClr val="002060"/>
                </a:solidFill>
              </a:rPr>
              <a:t>1787年 美国联邦宪法下权于各州，用一定数量财产的白人男性  有的州10％</a:t>
            </a:r>
          </a:p>
          <a:p>
            <a:pPr eaLnBrk="1" hangingPunct="1"/>
            <a:r>
              <a:rPr lang="zh-CN" altLang="en-US" sz="2800" dirty="0">
                <a:solidFill>
                  <a:srgbClr val="002060"/>
                </a:solidFill>
              </a:rPr>
              <a:t>1870年联邦宪法修正案第15条规定黑人有权</a:t>
            </a:r>
          </a:p>
          <a:p>
            <a:pPr eaLnBrk="1" hangingPunct="1"/>
            <a:r>
              <a:rPr lang="zh-CN" altLang="en-US" sz="2800" dirty="0">
                <a:solidFill>
                  <a:srgbClr val="002060"/>
                </a:solidFill>
              </a:rPr>
              <a:t>1920年 联邦宪法修正案第19条 妇女</a:t>
            </a:r>
          </a:p>
          <a:p>
            <a:pPr eaLnBrk="1" hangingPunct="1"/>
            <a:r>
              <a:rPr lang="zh-CN" altLang="en-US" sz="2800" dirty="0">
                <a:solidFill>
                  <a:srgbClr val="002060"/>
                </a:solidFill>
              </a:rPr>
              <a:t>1964年 取消人头税要求</a:t>
            </a:r>
          </a:p>
          <a:p>
            <a:pPr eaLnBrk="1" hangingPunct="1"/>
            <a:r>
              <a:rPr lang="zh-CN" altLang="en-US" sz="2800" dirty="0">
                <a:solidFill>
                  <a:srgbClr val="002060"/>
                </a:solidFill>
              </a:rPr>
              <a:t>1971年 21－18</a:t>
            </a:r>
          </a:p>
        </p:txBody>
      </p:sp>
    </p:spTree>
    <p:extLst>
      <p:ext uri="{BB962C8B-B14F-4D97-AF65-F5344CB8AC3E}">
        <p14:creationId xmlns="" xmlns:p14="http://schemas.microsoft.com/office/powerpoint/2010/main" val="171121426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5"/>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4000">
                <a:solidFill>
                  <a:schemeClr val="tx1"/>
                </a:solidFill>
                <a:latin typeface="Arial" charset="0"/>
                <a:ea typeface="宋体" charset="-122"/>
              </a:defRPr>
            </a:lvl1pPr>
            <a:lvl2pPr marL="742950" indent="-285750">
              <a:defRPr sz="4000">
                <a:solidFill>
                  <a:schemeClr val="tx1"/>
                </a:solidFill>
                <a:latin typeface="Arial" charset="0"/>
                <a:ea typeface="宋体" charset="-122"/>
              </a:defRPr>
            </a:lvl2pPr>
            <a:lvl3pPr marL="1143000" indent="-228600">
              <a:defRPr sz="4000">
                <a:solidFill>
                  <a:schemeClr val="tx1"/>
                </a:solidFill>
                <a:latin typeface="Arial" charset="0"/>
                <a:ea typeface="宋体" charset="-122"/>
              </a:defRPr>
            </a:lvl3pPr>
            <a:lvl4pPr marL="1600200" indent="-228600">
              <a:defRPr sz="4000">
                <a:solidFill>
                  <a:schemeClr val="tx1"/>
                </a:solidFill>
                <a:latin typeface="Arial" charset="0"/>
                <a:ea typeface="宋体" charset="-122"/>
              </a:defRPr>
            </a:lvl4pPr>
            <a:lvl5pPr marL="2057400" indent="-22860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algn="r" eaLnBrk="1" hangingPunct="1">
              <a:buFont typeface="Arial" charset="0"/>
              <a:buNone/>
            </a:pPr>
            <a:fld id="{A93EFF63-8617-174E-83CD-0C05CEA002D0}" type="slidenum">
              <a:rPr lang="en-US" altLang="zh-CN" sz="1400"/>
              <a:pPr algn="r" eaLnBrk="1" hangingPunct="1">
                <a:buFont typeface="Arial" charset="0"/>
                <a:buNone/>
              </a:pPr>
              <a:t>132</a:t>
            </a:fld>
            <a:endParaRPr lang="en-US" altLang="zh-CN" sz="1400"/>
          </a:p>
        </p:txBody>
      </p:sp>
      <p:sp>
        <p:nvSpPr>
          <p:cNvPr id="98307" name="Rectangle 3"/>
          <p:cNvSpPr>
            <a:spLocks noGrp="1" noChangeArrowheads="1"/>
          </p:cNvSpPr>
          <p:nvPr>
            <p:ph type="body" idx="4294967295"/>
          </p:nvPr>
        </p:nvSpPr>
        <p:spPr>
          <a:xfrm>
            <a:off x="428625" y="1200150"/>
            <a:ext cx="8229600" cy="4679950"/>
          </a:xfrm>
          <a:solidFill>
            <a:srgbClr val="FFFFFF"/>
          </a:solidFill>
        </p:spPr>
        <p:txBody>
          <a:bodyPr>
            <a:normAutofit/>
          </a:bodyPr>
          <a:lstStyle/>
          <a:p>
            <a:pPr eaLnBrk="1" hangingPunct="1"/>
            <a:r>
              <a:rPr lang="zh-CN" altLang="en-US" sz="2800" dirty="0">
                <a:solidFill>
                  <a:srgbClr val="002060"/>
                </a:solidFill>
              </a:rPr>
              <a:t>其三，民主的全面性 </a:t>
            </a:r>
          </a:p>
          <a:p>
            <a:pPr eaLnBrk="1" hangingPunct="1"/>
            <a:r>
              <a:rPr lang="zh-CN" altLang="en-US" sz="2800" dirty="0">
                <a:solidFill>
                  <a:srgbClr val="002060"/>
                </a:solidFill>
              </a:rPr>
              <a:t>（1）民主构成的全面性</a:t>
            </a:r>
          </a:p>
          <a:p>
            <a:pPr eaLnBrk="1" hangingPunct="1"/>
            <a:r>
              <a:rPr lang="zh-CN" altLang="en-US" sz="2800" dirty="0">
                <a:solidFill>
                  <a:srgbClr val="002060"/>
                </a:solidFill>
              </a:rPr>
              <a:t>（2）权利与义务的辩证统一</a:t>
            </a:r>
          </a:p>
          <a:p>
            <a:pPr eaLnBrk="1" hangingPunct="1"/>
            <a:endParaRPr lang="zh-CN" altLang="en-US" sz="2800" dirty="0">
              <a:solidFill>
                <a:srgbClr val="002060"/>
              </a:solidFill>
            </a:endParaRPr>
          </a:p>
          <a:p>
            <a:pPr eaLnBrk="1" hangingPunct="1"/>
            <a:r>
              <a:rPr lang="zh-CN" altLang="en-US" sz="2800" dirty="0">
                <a:solidFill>
                  <a:srgbClr val="002060"/>
                </a:solidFill>
              </a:rPr>
              <a:t>民主不是想干什么就干什么。想干什么就干什么恰恰是对民主的破坏。 </a:t>
            </a:r>
          </a:p>
        </p:txBody>
      </p:sp>
    </p:spTree>
    <p:extLst>
      <p:ext uri="{BB962C8B-B14F-4D97-AF65-F5344CB8AC3E}">
        <p14:creationId xmlns="" xmlns:p14="http://schemas.microsoft.com/office/powerpoint/2010/main" val="127721845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4000">
                <a:solidFill>
                  <a:schemeClr val="tx1"/>
                </a:solidFill>
                <a:latin typeface="Arial" charset="0"/>
                <a:ea typeface="宋体" charset="-122"/>
              </a:defRPr>
            </a:lvl1pPr>
            <a:lvl2pPr marL="742950" indent="-285750">
              <a:defRPr sz="4000">
                <a:solidFill>
                  <a:schemeClr val="tx1"/>
                </a:solidFill>
                <a:latin typeface="Arial" charset="0"/>
                <a:ea typeface="宋体" charset="-122"/>
              </a:defRPr>
            </a:lvl2pPr>
            <a:lvl3pPr marL="1143000" indent="-228600">
              <a:defRPr sz="4000">
                <a:solidFill>
                  <a:schemeClr val="tx1"/>
                </a:solidFill>
                <a:latin typeface="Arial" charset="0"/>
                <a:ea typeface="宋体" charset="-122"/>
              </a:defRPr>
            </a:lvl3pPr>
            <a:lvl4pPr marL="1600200" indent="-228600">
              <a:defRPr sz="4000">
                <a:solidFill>
                  <a:schemeClr val="tx1"/>
                </a:solidFill>
                <a:latin typeface="Arial" charset="0"/>
                <a:ea typeface="宋体" charset="-122"/>
              </a:defRPr>
            </a:lvl4pPr>
            <a:lvl5pPr marL="2057400" indent="-22860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algn="r" eaLnBrk="1" hangingPunct="1">
              <a:buFont typeface="Arial" charset="0"/>
              <a:buNone/>
            </a:pPr>
            <a:fld id="{DB664165-1C18-2F41-AAB7-1EF9DE5A624E}" type="slidenum">
              <a:rPr lang="en-US" altLang="zh-CN" sz="1400"/>
              <a:pPr algn="r" eaLnBrk="1" hangingPunct="1">
                <a:buFont typeface="Arial" charset="0"/>
                <a:buNone/>
              </a:pPr>
              <a:t>133</a:t>
            </a:fld>
            <a:endParaRPr lang="en-US" altLang="zh-CN" sz="1400"/>
          </a:p>
        </p:txBody>
      </p:sp>
      <p:sp>
        <p:nvSpPr>
          <p:cNvPr id="99331" name="Rectangle 3"/>
          <p:cNvSpPr>
            <a:spLocks noGrp="1" noChangeArrowheads="1"/>
          </p:cNvSpPr>
          <p:nvPr>
            <p:ph type="body" idx="4294967295"/>
          </p:nvPr>
        </p:nvSpPr>
        <p:spPr>
          <a:xfrm>
            <a:off x="428625" y="595313"/>
            <a:ext cx="8229600" cy="5284787"/>
          </a:xfrm>
          <a:solidFill>
            <a:srgbClr val="FFFFFF"/>
          </a:solidFill>
        </p:spPr>
        <p:txBody>
          <a:bodyPr>
            <a:normAutofit fontScale="92500" lnSpcReduction="10000"/>
          </a:bodyPr>
          <a:lstStyle/>
          <a:p>
            <a:pPr eaLnBrk="1" hangingPunct="1"/>
            <a:r>
              <a:rPr lang="zh-CN" altLang="en-US" dirty="0"/>
              <a:t>其四，民主的条件性</a:t>
            </a:r>
          </a:p>
          <a:p>
            <a:pPr eaLnBrk="1" hangingPunct="1">
              <a:buFont typeface="Wingdings" charset="2"/>
              <a:buNone/>
            </a:pPr>
            <a:r>
              <a:rPr lang="zh-CN" altLang="en-US" dirty="0"/>
              <a:t>    列宁：“文盲是处在政治之外的。”</a:t>
            </a:r>
          </a:p>
          <a:p>
            <a:pPr eaLnBrk="1" hangingPunct="1">
              <a:lnSpc>
                <a:spcPct val="90000"/>
              </a:lnSpc>
              <a:buFont typeface="Wingdings" charset="2"/>
              <a:buNone/>
            </a:pPr>
            <a:r>
              <a:rPr lang="zh-CN" altLang="en-US" dirty="0">
                <a:solidFill>
                  <a:srgbClr val="230AB6"/>
                </a:solidFill>
              </a:rPr>
              <a:t>  </a:t>
            </a:r>
            <a:r>
              <a:rPr lang="zh-CN" altLang="en-US" sz="2800" dirty="0">
                <a:solidFill>
                  <a:srgbClr val="230AB6"/>
                </a:solidFill>
              </a:rPr>
              <a:t>物质条件</a:t>
            </a:r>
            <a:r>
              <a:rPr lang="zh-CN" altLang="en-US" sz="2800" dirty="0">
                <a:solidFill>
                  <a:srgbClr val="002060"/>
                </a:solidFill>
              </a:rPr>
              <a:t>包括物方面的如地理环境及参与的物质设施，也包括公民的物质条件与社会整体的经济安排。</a:t>
            </a:r>
          </a:p>
          <a:p>
            <a:pPr eaLnBrk="1" hangingPunct="1">
              <a:buFont typeface="Wingdings" charset="2"/>
              <a:buNone/>
            </a:pPr>
            <a:r>
              <a:rPr lang="zh-CN" altLang="en-US" sz="2800" dirty="0">
                <a:solidFill>
                  <a:srgbClr val="002060"/>
                </a:solidFill>
              </a:rPr>
              <a:t> 智力条件涉及公民履行民主赋予的各种任务的智能，以及为这些智能的适当利用提供必不可少的信息与训练</a:t>
            </a:r>
            <a:r>
              <a:rPr lang="zh-CN" altLang="en-US" sz="2800" dirty="0" smtClean="0">
                <a:solidFill>
                  <a:srgbClr val="002060"/>
                </a:solidFill>
              </a:rPr>
              <a:t>。提供</a:t>
            </a:r>
            <a:r>
              <a:rPr lang="zh-CN" altLang="en-US" sz="2800" dirty="0">
                <a:solidFill>
                  <a:srgbClr val="002060"/>
                </a:solidFill>
              </a:rPr>
              <a:t>公民采取明智行动所需要的信息，教育公民，培养他们有效使用信息的能力，同时发展协商的艺术。（政务公开）</a:t>
            </a:r>
          </a:p>
          <a:p>
            <a:pPr eaLnBrk="1" hangingPunct="1">
              <a:buFont typeface="Wingdings" charset="2"/>
              <a:buNone/>
            </a:pPr>
            <a:endParaRPr lang="zh-CN" altLang="en-US" dirty="0">
              <a:solidFill>
                <a:srgbClr val="002060"/>
              </a:solidFill>
            </a:endParaRPr>
          </a:p>
          <a:p>
            <a:pPr eaLnBrk="1" hangingPunct="1">
              <a:buFont typeface="Wingdings" charset="2"/>
              <a:buNone/>
            </a:pPr>
            <a:endParaRPr lang="zh-CN" altLang="en-US" dirty="0">
              <a:solidFill>
                <a:srgbClr val="002060"/>
              </a:solidFill>
            </a:endParaRPr>
          </a:p>
          <a:p>
            <a:pPr eaLnBrk="1" hangingPunct="1">
              <a:buFont typeface="Wingdings" charset="2"/>
              <a:buNone/>
            </a:pPr>
            <a:r>
              <a:rPr lang="zh-CN" altLang="en-US" dirty="0">
                <a:solidFill>
                  <a:srgbClr val="002060"/>
                </a:solidFill>
              </a:rPr>
              <a:t>     </a:t>
            </a:r>
          </a:p>
          <a:p>
            <a:pPr eaLnBrk="1" hangingPunct="1">
              <a:buFont typeface="Wingdings" charset="2"/>
              <a:buNone/>
            </a:pPr>
            <a:r>
              <a:rPr lang="zh-CN" altLang="en-US" dirty="0">
                <a:solidFill>
                  <a:srgbClr val="002060"/>
                </a:solidFill>
              </a:rPr>
              <a:t>   </a:t>
            </a:r>
          </a:p>
          <a:p>
            <a:pPr eaLnBrk="1" hangingPunct="1">
              <a:buFont typeface="Wingdings" charset="2"/>
              <a:buNone/>
            </a:pPr>
            <a:r>
              <a:rPr lang="zh-CN" altLang="en-US" dirty="0">
                <a:solidFill>
                  <a:srgbClr val="002060"/>
                </a:solidFill>
              </a:rPr>
              <a:t> </a:t>
            </a:r>
          </a:p>
          <a:p>
            <a:pPr eaLnBrk="1" hangingPunct="1">
              <a:buFont typeface="Wingdings" charset="2"/>
              <a:buNone/>
            </a:pPr>
            <a:endParaRPr lang="zh-CN" altLang="en-US" dirty="0"/>
          </a:p>
          <a:p>
            <a:pPr eaLnBrk="1" hangingPunct="1">
              <a:buFont typeface="Wingdings" charset="2"/>
              <a:buNone/>
            </a:pPr>
            <a:endParaRPr lang="zh-CN" altLang="en-US" dirty="0"/>
          </a:p>
        </p:txBody>
      </p:sp>
    </p:spTree>
    <p:extLst>
      <p:ext uri="{BB962C8B-B14F-4D97-AF65-F5344CB8AC3E}">
        <p14:creationId xmlns="" xmlns:p14="http://schemas.microsoft.com/office/powerpoint/2010/main" val="211158864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内容占位符 2"/>
          <p:cNvSpPr>
            <a:spLocks noGrp="1"/>
          </p:cNvSpPr>
          <p:nvPr>
            <p:ph idx="4294967295"/>
          </p:nvPr>
        </p:nvSpPr>
        <p:spPr>
          <a:xfrm>
            <a:off x="428625" y="682625"/>
            <a:ext cx="8229600" cy="5197475"/>
          </a:xfrm>
          <a:solidFill>
            <a:schemeClr val="bg1"/>
          </a:solidFill>
        </p:spPr>
        <p:txBody>
          <a:bodyPr/>
          <a:lstStyle/>
          <a:p>
            <a:pPr eaLnBrk="1" hangingPunct="1"/>
            <a:r>
              <a:rPr lang="zh-CN" altLang="en-US" sz="3200" dirty="0"/>
              <a:t>民主的心理条件涉及民主起作用时，社会成员在气质和态度上综合起来所应显示的心理状态。民众应相信错误难免，重视实践的验证，持批判和现实的态度，有灵活性，愿意妥协，能容忍、客观、有信心。</a:t>
            </a:r>
          </a:p>
          <a:p>
            <a:pPr eaLnBrk="1" hangingPunct="1"/>
            <a:r>
              <a:rPr lang="zh-CN" altLang="en-US" dirty="0" smtClean="0"/>
              <a:t>“</a:t>
            </a:r>
            <a:r>
              <a:rPr lang="zh-CN" altLang="en-US" sz="2800" dirty="0">
                <a:latin typeface="STKaiti" charset="-122"/>
                <a:ea typeface="STKaiti" charset="-122"/>
                <a:cs typeface="STKaiti" charset="-122"/>
              </a:rPr>
              <a:t>不宽容本身就是一种暴力，是妨碍真正民主精神发展的障碍</a:t>
            </a:r>
            <a:r>
              <a:rPr lang="zh-CN" altLang="en-US" dirty="0"/>
              <a:t>。</a:t>
            </a:r>
            <a:r>
              <a:rPr lang="zh-CN" altLang="en-US" dirty="0" smtClean="0"/>
              <a:t>”（甘地）</a:t>
            </a:r>
            <a:endParaRPr lang="zh-CN" altLang="en-US" dirty="0"/>
          </a:p>
          <a:p>
            <a:pPr eaLnBrk="1" hangingPunct="1"/>
            <a:endParaRPr lang="zh-CN" altLang="en-US" dirty="0"/>
          </a:p>
          <a:p>
            <a:pPr eaLnBrk="1" hangingPunct="1"/>
            <a:endParaRPr lang="zh-CN" altLang="en-US" dirty="0"/>
          </a:p>
          <a:p>
            <a:pPr eaLnBrk="1" hangingPunct="1"/>
            <a:endParaRPr lang="zh-CN" altLang="en-US" dirty="0"/>
          </a:p>
        </p:txBody>
      </p:sp>
      <p:sp>
        <p:nvSpPr>
          <p:cNvPr id="100355" name="灯片编号占位符 3"/>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4000">
                <a:solidFill>
                  <a:schemeClr val="tx1"/>
                </a:solidFill>
                <a:latin typeface="Arial" charset="0"/>
                <a:ea typeface="宋体" charset="-122"/>
              </a:defRPr>
            </a:lvl1pPr>
            <a:lvl2pPr marL="742950" indent="-285750">
              <a:defRPr sz="4000">
                <a:solidFill>
                  <a:schemeClr val="tx1"/>
                </a:solidFill>
                <a:latin typeface="Arial" charset="0"/>
                <a:ea typeface="宋体" charset="-122"/>
              </a:defRPr>
            </a:lvl2pPr>
            <a:lvl3pPr marL="1143000" indent="-228600">
              <a:defRPr sz="4000">
                <a:solidFill>
                  <a:schemeClr val="tx1"/>
                </a:solidFill>
                <a:latin typeface="Arial" charset="0"/>
                <a:ea typeface="宋体" charset="-122"/>
              </a:defRPr>
            </a:lvl3pPr>
            <a:lvl4pPr marL="1600200" indent="-228600">
              <a:defRPr sz="4000">
                <a:solidFill>
                  <a:schemeClr val="tx1"/>
                </a:solidFill>
                <a:latin typeface="Arial" charset="0"/>
                <a:ea typeface="宋体" charset="-122"/>
              </a:defRPr>
            </a:lvl4pPr>
            <a:lvl5pPr marL="2057400" indent="-22860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algn="r" eaLnBrk="1" hangingPunct="1">
              <a:buFont typeface="Arial" charset="0"/>
              <a:buNone/>
            </a:pPr>
            <a:fld id="{3E37BEB0-44C7-774C-998A-A3E57ADDF43C}" type="slidenum">
              <a:rPr lang="en-US" altLang="zh-CN" sz="1400"/>
              <a:pPr algn="r" eaLnBrk="1" hangingPunct="1">
                <a:buFont typeface="Arial" charset="0"/>
                <a:buNone/>
              </a:pPr>
              <a:t>134</a:t>
            </a:fld>
            <a:endParaRPr lang="en-US" altLang="zh-CN" sz="1400"/>
          </a:p>
        </p:txBody>
      </p:sp>
    </p:spTree>
    <p:extLst>
      <p:ext uri="{BB962C8B-B14F-4D97-AF65-F5344CB8AC3E}">
        <p14:creationId xmlns="" xmlns:p14="http://schemas.microsoft.com/office/powerpoint/2010/main" val="15565661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5"/>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4000">
                <a:solidFill>
                  <a:schemeClr val="tx1"/>
                </a:solidFill>
                <a:latin typeface="Arial" charset="0"/>
                <a:ea typeface="宋体" charset="-122"/>
              </a:defRPr>
            </a:lvl1pPr>
            <a:lvl2pPr marL="742950" indent="-285750">
              <a:defRPr sz="4000">
                <a:solidFill>
                  <a:schemeClr val="tx1"/>
                </a:solidFill>
                <a:latin typeface="Arial" charset="0"/>
                <a:ea typeface="宋体" charset="-122"/>
              </a:defRPr>
            </a:lvl2pPr>
            <a:lvl3pPr marL="1143000" indent="-228600">
              <a:defRPr sz="4000">
                <a:solidFill>
                  <a:schemeClr val="tx1"/>
                </a:solidFill>
                <a:latin typeface="Arial" charset="0"/>
                <a:ea typeface="宋体" charset="-122"/>
              </a:defRPr>
            </a:lvl3pPr>
            <a:lvl4pPr marL="1600200" indent="-228600">
              <a:defRPr sz="4000">
                <a:solidFill>
                  <a:schemeClr val="tx1"/>
                </a:solidFill>
                <a:latin typeface="Arial" charset="0"/>
                <a:ea typeface="宋体" charset="-122"/>
              </a:defRPr>
            </a:lvl4pPr>
            <a:lvl5pPr marL="2057400" indent="-22860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algn="r" eaLnBrk="1" hangingPunct="1">
              <a:buFont typeface="Arial" charset="0"/>
              <a:buNone/>
            </a:pPr>
            <a:fld id="{18B2C330-8D1E-5E42-BD5D-0645C5DEE552}" type="slidenum">
              <a:rPr lang="en-US" altLang="zh-CN" sz="1400"/>
              <a:pPr algn="r" eaLnBrk="1" hangingPunct="1">
                <a:buFont typeface="Arial" charset="0"/>
                <a:buNone/>
              </a:pPr>
              <a:t>135</a:t>
            </a:fld>
            <a:endParaRPr lang="en-US" altLang="zh-CN" sz="1400"/>
          </a:p>
        </p:txBody>
      </p:sp>
      <p:sp>
        <p:nvSpPr>
          <p:cNvPr id="101379" name="Rectangle 3"/>
          <p:cNvSpPr>
            <a:spLocks noGrp="1" noChangeArrowheads="1"/>
          </p:cNvSpPr>
          <p:nvPr>
            <p:ph type="body" idx="4294967295"/>
          </p:nvPr>
        </p:nvSpPr>
        <p:spPr>
          <a:xfrm>
            <a:off x="433377" y="836712"/>
            <a:ext cx="8229600" cy="4695825"/>
          </a:xfrm>
        </p:spPr>
        <p:txBody>
          <a:bodyPr>
            <a:normAutofit lnSpcReduction="10000"/>
          </a:bodyPr>
          <a:lstStyle/>
          <a:p>
            <a:pPr eaLnBrk="1" hangingPunct="1"/>
            <a:r>
              <a:rPr lang="zh-CN" altLang="en-US" sz="3200" dirty="0"/>
              <a:t>其五，民主的法制性</a:t>
            </a:r>
          </a:p>
          <a:p>
            <a:pPr eaLnBrk="1" hangingPunct="1"/>
            <a:r>
              <a:rPr lang="zh-CN" altLang="en-US" sz="3200" dirty="0"/>
              <a:t>一方面，社会主义民主要由社会主义法制来保障来体现。</a:t>
            </a:r>
          </a:p>
          <a:p>
            <a:pPr eaLnBrk="1" hangingPunct="1"/>
            <a:r>
              <a:rPr lang="zh-CN" altLang="en-US" sz="3200" dirty="0"/>
              <a:t>我国人民的主人翁地位是由宪法和人民代表大会制度来保障和体现的。</a:t>
            </a:r>
          </a:p>
          <a:p>
            <a:pPr eaLnBrk="1" hangingPunct="1"/>
            <a:r>
              <a:rPr lang="zh-CN" altLang="en-US" sz="3200" dirty="0"/>
              <a:t>另一方面，社会主义民主是社会主义法制的前提和基础。建立法制的目的是维护民主，也只有坚持社会主义民主，才能更好的实行法制。</a:t>
            </a:r>
          </a:p>
          <a:p>
            <a:pPr eaLnBrk="1" hangingPunct="1"/>
            <a:endParaRPr lang="zh-CN" altLang="en-US" dirty="0"/>
          </a:p>
        </p:txBody>
      </p:sp>
    </p:spTree>
    <p:extLst>
      <p:ext uri="{BB962C8B-B14F-4D97-AF65-F5344CB8AC3E}">
        <p14:creationId xmlns="" xmlns:p14="http://schemas.microsoft.com/office/powerpoint/2010/main" val="485629452"/>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1" name="Rectangle 3"/>
          <p:cNvSpPr>
            <a:spLocks noGrp="1" noChangeArrowheads="1"/>
          </p:cNvSpPr>
          <p:nvPr>
            <p:ph type="body" idx="4294967295"/>
          </p:nvPr>
        </p:nvSpPr>
        <p:spPr>
          <a:xfrm>
            <a:off x="0" y="1125538"/>
            <a:ext cx="9144000" cy="5329237"/>
          </a:xfrm>
          <a:solidFill>
            <a:srgbClr val="800000"/>
          </a:solidFill>
        </p:spPr>
        <p:txBody>
          <a:bodyPr/>
          <a:lstStyle/>
          <a:p>
            <a:pPr eaLnBrk="1" hangingPunct="1">
              <a:defRPr/>
            </a:pPr>
            <a:r>
              <a:rPr lang="zh-CN" altLang="en-US" sz="4000" b="1" dirty="0" smtClean="0">
                <a:effectLst>
                  <a:outerShdw blurRad="38100" dist="38100" dir="2700000" algn="tl">
                    <a:srgbClr val="000000"/>
                  </a:outerShdw>
                </a:effectLst>
              </a:rPr>
              <a:t>政治现代化带来政治参与的扩大</a:t>
            </a:r>
          </a:p>
          <a:p>
            <a:pPr eaLnBrk="1" hangingPunct="1">
              <a:defRPr/>
            </a:pPr>
            <a:r>
              <a:rPr lang="en-US" altLang="zh-CN" sz="3600" b="1" dirty="0" smtClean="0">
                <a:effectLst>
                  <a:outerShdw blurRad="38100" dist="38100" dir="2700000" algn="tl">
                    <a:srgbClr val="000000"/>
                  </a:outerShdw>
                </a:effectLst>
                <a:latin typeface="仿宋_GB2312" charset="0"/>
                <a:ea typeface="仿宋_GB2312" charset="0"/>
              </a:rPr>
              <a:t>1</a:t>
            </a:r>
            <a:r>
              <a:rPr lang="zh-CN" altLang="en-US" sz="3600" b="1" dirty="0" smtClean="0">
                <a:effectLst>
                  <a:outerShdw blurRad="38100" dist="38100" dir="2700000" algn="tl">
                    <a:srgbClr val="000000"/>
                  </a:outerShdw>
                </a:effectLst>
                <a:latin typeface="仿宋_GB2312" charset="0"/>
                <a:ea typeface="仿宋_GB2312" charset="0"/>
              </a:rPr>
              <a:t>、</a:t>
            </a:r>
            <a:r>
              <a:rPr lang="zh-CN" altLang="en-US" sz="3600" b="1" dirty="0" smtClean="0">
                <a:effectLst>
                  <a:outerShdw blurRad="38100" dist="38100" dir="2700000" algn="tl">
                    <a:srgbClr val="000000"/>
                  </a:outerShdw>
                </a:effectLst>
                <a:ea typeface="仿宋_GB2312" charset="0"/>
              </a:rPr>
              <a:t>公民取代臣民，通过</a:t>
            </a:r>
            <a:r>
              <a:rPr lang="zh-CN" altLang="en-US" sz="3600" b="1" dirty="0" smtClean="0">
                <a:effectLst>
                  <a:outerShdw blurRad="38100" dist="38100" dir="2700000" algn="tl">
                    <a:srgbClr val="000000"/>
                  </a:outerShdw>
                </a:effectLst>
                <a:latin typeface="Arial" charset="0"/>
                <a:ea typeface="仿宋_GB2312" charset="0"/>
              </a:rPr>
              <a:t>“</a:t>
            </a:r>
            <a:r>
              <a:rPr lang="zh-CN" altLang="en-US" sz="3600" b="1" dirty="0" smtClean="0">
                <a:effectLst>
                  <a:outerShdw blurRad="38100" dist="38100" dir="2700000" algn="tl">
                    <a:srgbClr val="000000"/>
                  </a:outerShdw>
                </a:effectLst>
                <a:ea typeface="仿宋_GB2312" charset="0"/>
              </a:rPr>
              <a:t>兵役</a:t>
            </a:r>
            <a:r>
              <a:rPr lang="zh-CN" altLang="en-US" sz="3600" b="1" dirty="0" smtClean="0">
                <a:effectLst>
                  <a:outerShdw blurRad="38100" dist="38100" dir="2700000" algn="tl">
                    <a:srgbClr val="000000"/>
                  </a:outerShdw>
                </a:effectLst>
                <a:latin typeface="Arial" charset="0"/>
                <a:ea typeface="仿宋_GB2312" charset="0"/>
              </a:rPr>
              <a:t>”</a:t>
            </a:r>
            <a:r>
              <a:rPr lang="en-US" altLang="zh-CN" sz="3600" b="1" dirty="0" smtClean="0">
                <a:effectLst>
                  <a:outerShdw blurRad="38100" dist="38100" dir="2700000" algn="tl">
                    <a:srgbClr val="000000"/>
                  </a:outerShdw>
                </a:effectLst>
                <a:latin typeface="Arial" charset="0"/>
                <a:ea typeface="仿宋_GB2312" charset="0"/>
              </a:rPr>
              <a:t>—“</a:t>
            </a:r>
            <a:r>
              <a:rPr lang="zh-CN" altLang="en-US" sz="3600" b="1" dirty="0" smtClean="0">
                <a:effectLst>
                  <a:outerShdw blurRad="38100" dist="38100" dir="2700000" algn="tl">
                    <a:srgbClr val="000000"/>
                  </a:outerShdw>
                </a:effectLst>
                <a:ea typeface="仿宋_GB2312" charset="0"/>
              </a:rPr>
              <a:t>纳税</a:t>
            </a:r>
            <a:r>
              <a:rPr lang="zh-CN" altLang="en-US" sz="3600" b="1" dirty="0" smtClean="0">
                <a:effectLst>
                  <a:outerShdw blurRad="38100" dist="38100" dir="2700000" algn="tl">
                    <a:srgbClr val="000000"/>
                  </a:outerShdw>
                </a:effectLst>
                <a:latin typeface="Arial" charset="0"/>
                <a:ea typeface="仿宋_GB2312" charset="0"/>
              </a:rPr>
              <a:t>”</a:t>
            </a:r>
            <a:r>
              <a:rPr lang="en-US" altLang="zh-CN" sz="3600" b="1" dirty="0" smtClean="0">
                <a:effectLst>
                  <a:outerShdw blurRad="38100" dist="38100" dir="2700000" algn="tl">
                    <a:srgbClr val="000000"/>
                  </a:outerShdw>
                </a:effectLst>
                <a:latin typeface="Arial" charset="0"/>
                <a:ea typeface="仿宋_GB2312" charset="0"/>
              </a:rPr>
              <a:t>—“</a:t>
            </a:r>
            <a:r>
              <a:rPr lang="zh-CN" altLang="en-US" sz="3600" b="1" dirty="0" smtClean="0">
                <a:effectLst>
                  <a:outerShdw blurRad="38100" dist="38100" dir="2700000" algn="tl">
                    <a:srgbClr val="000000"/>
                  </a:outerShdw>
                </a:effectLst>
                <a:ea typeface="仿宋_GB2312" charset="0"/>
              </a:rPr>
              <a:t>受教育</a:t>
            </a:r>
            <a:r>
              <a:rPr lang="zh-CN" altLang="en-US" sz="3600" b="1" dirty="0" smtClean="0">
                <a:effectLst>
                  <a:outerShdw blurRad="38100" dist="38100" dir="2700000" algn="tl">
                    <a:srgbClr val="000000"/>
                  </a:outerShdw>
                </a:effectLst>
                <a:latin typeface="Arial" charset="0"/>
                <a:ea typeface="仿宋_GB2312" charset="0"/>
              </a:rPr>
              <a:t>”</a:t>
            </a:r>
            <a:r>
              <a:rPr lang="zh-CN" altLang="en-US" sz="3600" b="1" dirty="0" smtClean="0">
                <a:effectLst>
                  <a:outerShdw blurRad="38100" dist="38100" dir="2700000" algn="tl">
                    <a:srgbClr val="000000"/>
                  </a:outerShdw>
                </a:effectLst>
                <a:ea typeface="仿宋_GB2312" charset="0"/>
              </a:rPr>
              <a:t>三大义务同国家发生联系；</a:t>
            </a:r>
          </a:p>
          <a:p>
            <a:pPr eaLnBrk="1" hangingPunct="1">
              <a:defRPr/>
            </a:pPr>
            <a:r>
              <a:rPr lang="en-US" altLang="zh-CN" sz="3600" b="1" dirty="0" smtClean="0">
                <a:effectLst>
                  <a:outerShdw blurRad="38100" dist="38100" dir="2700000" algn="tl">
                    <a:srgbClr val="000000"/>
                  </a:outerShdw>
                </a:effectLst>
                <a:latin typeface="仿宋_GB2312" charset="0"/>
                <a:ea typeface="仿宋_GB2312" charset="0"/>
              </a:rPr>
              <a:t>2</a:t>
            </a:r>
            <a:r>
              <a:rPr lang="zh-CN" altLang="en-US" sz="3600" b="1" dirty="0" smtClean="0">
                <a:effectLst>
                  <a:outerShdw blurRad="38100" dist="38100" dir="2700000" algn="tl">
                    <a:srgbClr val="000000"/>
                  </a:outerShdw>
                </a:effectLst>
                <a:latin typeface="仿宋_GB2312" charset="0"/>
                <a:ea typeface="仿宋_GB2312" charset="0"/>
              </a:rPr>
              <a:t>、</a:t>
            </a:r>
            <a:r>
              <a:rPr lang="zh-CN" altLang="en-US" sz="3600" b="1" dirty="0" smtClean="0">
                <a:effectLst>
                  <a:outerShdw blurRad="38100" dist="38100" dir="2700000" algn="tl">
                    <a:srgbClr val="000000"/>
                  </a:outerShdw>
                </a:effectLst>
                <a:ea typeface="仿宋_GB2312" charset="0"/>
              </a:rPr>
              <a:t>民主制成为主流。更多的人参与政治活动，人民的政治参与意识提高，社会自由扩大，民众对决策以及政府行动的监督和制约。</a:t>
            </a:r>
          </a:p>
        </p:txBody>
      </p:sp>
    </p:spTree>
    <p:extLst>
      <p:ext uri="{BB962C8B-B14F-4D97-AF65-F5344CB8AC3E}">
        <p14:creationId xmlns="" xmlns:p14="http://schemas.microsoft.com/office/powerpoint/2010/main" val="1252831693"/>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pPr eaLnBrk="1" hangingPunct="1">
              <a:defRPr/>
            </a:pPr>
            <a:endParaRPr lang="zh-CN" altLang="en-US" smtClean="0"/>
          </a:p>
        </p:txBody>
      </p:sp>
      <p:sp>
        <p:nvSpPr>
          <p:cNvPr id="319491" name="Rectangle 3"/>
          <p:cNvSpPr>
            <a:spLocks noGrp="1" noChangeArrowheads="1"/>
          </p:cNvSpPr>
          <p:nvPr>
            <p:ph type="body" idx="4294967295"/>
          </p:nvPr>
        </p:nvSpPr>
        <p:spPr>
          <a:xfrm>
            <a:off x="323528" y="549275"/>
            <a:ext cx="8568060" cy="5267325"/>
          </a:xfrm>
          <a:prstGeom prst="rect">
            <a:avLst/>
          </a:prstGeom>
          <a:solidFill>
            <a:schemeClr val="bg1"/>
          </a:solidFill>
        </p:spPr>
        <p:txBody>
          <a:bodyPr>
            <a:normAutofit/>
          </a:bodyPr>
          <a:lstStyle/>
          <a:p>
            <a:pPr eaLnBrk="1" hangingPunct="1">
              <a:lnSpc>
                <a:spcPct val="90000"/>
              </a:lnSpc>
              <a:defRPr/>
            </a:pPr>
            <a:r>
              <a:rPr lang="zh-CN" altLang="en-US" sz="3200" dirty="0" smtClean="0">
                <a:latin typeface="Times New Roman" charset="0"/>
              </a:rPr>
              <a:t>“</a:t>
            </a:r>
            <a:r>
              <a:rPr lang="zh-CN" altLang="en-US" sz="3200" dirty="0" smtClean="0">
                <a:ea typeface="楷体" charset="-122"/>
              </a:rPr>
              <a:t>当人们最初联合成为社会时，大多数人自然拥有属于共同体的全部权力，可以随时运用全部权力为社会制定法律，并通过他们自己委派的官吏来执行那些法律，因此这种政府形式就是完善的民主政体。</a:t>
            </a:r>
            <a:r>
              <a:rPr lang="zh-CN" altLang="en-US" sz="3200" dirty="0" smtClean="0">
                <a:latin typeface="楷体" charset="-122"/>
                <a:ea typeface="楷体" charset="-122"/>
              </a:rPr>
              <a:t>”</a:t>
            </a:r>
            <a:r>
              <a:rPr lang="zh-CN" altLang="en-US" sz="3200" dirty="0" smtClean="0">
                <a:ea typeface="楷体" charset="-122"/>
              </a:rPr>
              <a:t>（洛克）</a:t>
            </a:r>
          </a:p>
          <a:p>
            <a:pPr eaLnBrk="1" hangingPunct="1">
              <a:lnSpc>
                <a:spcPct val="90000"/>
              </a:lnSpc>
              <a:defRPr/>
            </a:pPr>
            <a:r>
              <a:rPr lang="zh-CN" altLang="en-US" sz="3200" dirty="0" smtClean="0"/>
              <a:t>（</a:t>
            </a:r>
            <a:r>
              <a:rPr lang="en-US" altLang="zh-CN" sz="3200" dirty="0" smtClean="0"/>
              <a:t>1</a:t>
            </a:r>
            <a:r>
              <a:rPr lang="zh-CN" altLang="en-US" sz="3200" dirty="0" smtClean="0"/>
              <a:t>）权力的合法性获得成为政治的基础；</a:t>
            </a:r>
          </a:p>
          <a:p>
            <a:pPr eaLnBrk="1" hangingPunct="1">
              <a:lnSpc>
                <a:spcPct val="90000"/>
              </a:lnSpc>
              <a:defRPr/>
            </a:pPr>
            <a:r>
              <a:rPr lang="zh-CN" altLang="en-US" sz="3200" dirty="0" smtClean="0"/>
              <a:t>（</a:t>
            </a:r>
            <a:r>
              <a:rPr lang="en-US" altLang="zh-CN" sz="3200" dirty="0" smtClean="0"/>
              <a:t>2</a:t>
            </a:r>
            <a:r>
              <a:rPr lang="zh-CN" altLang="en-US" sz="3200" dirty="0" smtClean="0"/>
              <a:t>）个体的各种权利保护成为国家权力行使的价值标准；（</a:t>
            </a:r>
            <a:r>
              <a:rPr lang="en-US" altLang="zh-CN" sz="3200" dirty="0" smtClean="0"/>
              <a:t>3</a:t>
            </a:r>
            <a:r>
              <a:rPr lang="zh-CN" altLang="en-US" sz="3200" dirty="0" smtClean="0"/>
              <a:t>）有限政府的理念逐渐得以确立；（</a:t>
            </a:r>
            <a:r>
              <a:rPr lang="en-US" altLang="zh-CN" sz="3200" dirty="0" smtClean="0"/>
              <a:t>4</a:t>
            </a:r>
            <a:r>
              <a:rPr lang="zh-CN" altLang="en-US" sz="3200" dirty="0" smtClean="0"/>
              <a:t>）权力的有限性和制约性；（</a:t>
            </a:r>
            <a:r>
              <a:rPr lang="en-US" altLang="zh-CN" sz="3200" dirty="0" smtClean="0"/>
              <a:t>5</a:t>
            </a:r>
            <a:r>
              <a:rPr lang="zh-CN" altLang="en-US" sz="3200" dirty="0" smtClean="0"/>
              <a:t>）政治民主选举成为必要；（</a:t>
            </a:r>
            <a:r>
              <a:rPr lang="en-US" altLang="zh-CN" sz="3200" dirty="0" smtClean="0"/>
              <a:t>6</a:t>
            </a:r>
            <a:r>
              <a:rPr lang="zh-CN" altLang="en-US" sz="3200" dirty="0" smtClean="0"/>
              <a:t>）权力的运作需要严密的法律程序给予规范与制约。</a:t>
            </a:r>
          </a:p>
        </p:txBody>
      </p:sp>
    </p:spTree>
    <p:extLst>
      <p:ext uri="{BB962C8B-B14F-4D97-AF65-F5344CB8AC3E}">
        <p14:creationId xmlns="" xmlns:p14="http://schemas.microsoft.com/office/powerpoint/2010/main" val="265105416"/>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body" idx="4294967295"/>
          </p:nvPr>
        </p:nvSpPr>
        <p:spPr>
          <a:xfrm>
            <a:off x="250825" y="1916113"/>
            <a:ext cx="8570913" cy="4281487"/>
          </a:xfrm>
          <a:prstGeom prst="rect">
            <a:avLst/>
          </a:prstGeom>
        </p:spPr>
        <p:txBody>
          <a:bodyPr/>
          <a:lstStyle/>
          <a:p>
            <a:pPr eaLnBrk="1" hangingPunct="1">
              <a:defRPr/>
            </a:pPr>
            <a:r>
              <a:rPr lang="zh-CN" altLang="en-US" sz="2800" dirty="0" smtClean="0"/>
              <a:t>在公元前五世纪末期的八十年代实行</a:t>
            </a:r>
            <a:r>
              <a:rPr lang="en-US" altLang="zh-CN" sz="2800" dirty="0" smtClean="0">
                <a:latin typeface="Times New Roman" charset="0"/>
              </a:rPr>
              <a:t>“</a:t>
            </a:r>
            <a:r>
              <a:rPr lang="zh-CN" altLang="en-US" sz="2800" dirty="0" smtClean="0"/>
              <a:t>陶片放逐制</a:t>
            </a:r>
            <a:r>
              <a:rPr lang="en-US" altLang="zh-CN" sz="2800" dirty="0" smtClean="0">
                <a:latin typeface="Times New Roman" charset="0"/>
              </a:rPr>
              <a:t>”</a:t>
            </a:r>
            <a:r>
              <a:rPr lang="en-US" altLang="zh-CN" sz="2800" dirty="0" smtClean="0"/>
              <a:t>(Ostracism)</a:t>
            </a:r>
            <a:r>
              <a:rPr lang="zh-CN" altLang="en-US" sz="2800" dirty="0" smtClean="0"/>
              <a:t>，即雅典公民如果认为某个人危害了城邦的安全和稳定，可以在公民大会上投票，把他的名字写在陶器碎片上。得</a:t>
            </a:r>
            <a:r>
              <a:rPr lang="en-US" altLang="zh-CN" sz="2800" dirty="0" smtClean="0"/>
              <a:t>6</a:t>
            </a:r>
            <a:r>
              <a:rPr lang="zh-CN" altLang="en-US" sz="2800" dirty="0" smtClean="0"/>
              <a:t>千票的人就被放逐于海外十年（提米斯托克利、赛门被放逐。）</a:t>
            </a:r>
            <a:endParaRPr lang="zh-CN" altLang="en-US" sz="2400" dirty="0" smtClean="0">
              <a:latin typeface="楷体" charset="-122"/>
              <a:ea typeface="楷体" charset="-122"/>
            </a:endParaRPr>
          </a:p>
          <a:p>
            <a:pPr eaLnBrk="1" hangingPunct="1">
              <a:defRPr/>
            </a:pPr>
            <a:r>
              <a:rPr lang="zh-CN" altLang="en-US" sz="2400" dirty="0" smtClean="0">
                <a:latin typeface="楷体" charset="-122"/>
                <a:ea typeface="楷体" charset="-122"/>
              </a:rPr>
              <a:t>“用豆子抓阄的办法来选举国家的领导人是非常愚蠢的，没有人愿意因豆子抓阄的办法来雇佣一个舵手或建筑师或吹笛子的人</a:t>
            </a:r>
            <a:r>
              <a:rPr lang="en-US" altLang="zh-CN" sz="2400" dirty="0" smtClean="0">
                <a:latin typeface="楷体" charset="-122"/>
                <a:ea typeface="楷体" charset="-122"/>
              </a:rPr>
              <a:t>…..</a:t>
            </a:r>
            <a:r>
              <a:rPr lang="zh-CN" altLang="en-US" sz="2400" dirty="0" smtClean="0">
                <a:latin typeface="楷体" charset="-122"/>
                <a:ea typeface="楷体" charset="-122"/>
              </a:rPr>
              <a:t>而在这些事上，如果作错了的话其危害要比在管理国家方面发生错误要轻得多。”（苏格拉底）</a:t>
            </a:r>
          </a:p>
          <a:p>
            <a:pPr eaLnBrk="1" hangingPunct="1">
              <a:defRPr/>
            </a:pPr>
            <a:endParaRPr lang="zh-CN" altLang="en-US" sz="2400" dirty="0" smtClean="0">
              <a:latin typeface="楷体" charset="-122"/>
              <a:ea typeface="楷体" charset="-122"/>
            </a:endParaRPr>
          </a:p>
        </p:txBody>
      </p:sp>
      <p:sp>
        <p:nvSpPr>
          <p:cNvPr id="316419" name="Text Box 3"/>
          <p:cNvSpPr txBox="1">
            <a:spLocks noChangeArrowheads="1"/>
          </p:cNvSpPr>
          <p:nvPr/>
        </p:nvSpPr>
        <p:spPr bwMode="auto">
          <a:xfrm>
            <a:off x="0" y="0"/>
            <a:ext cx="9144000" cy="457200"/>
          </a:xfrm>
          <a:prstGeom prst="rect">
            <a:avLst/>
          </a:prstGeom>
          <a:solidFill>
            <a:srgbClr val="80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endParaRPr lang="zh-CN" altLang="en-US"/>
          </a:p>
        </p:txBody>
      </p:sp>
      <p:sp>
        <p:nvSpPr>
          <p:cNvPr id="316420" name="Text Box 4"/>
          <p:cNvSpPr txBox="1">
            <a:spLocks noChangeArrowheads="1"/>
          </p:cNvSpPr>
          <p:nvPr/>
        </p:nvSpPr>
        <p:spPr bwMode="auto">
          <a:xfrm>
            <a:off x="0" y="6400800"/>
            <a:ext cx="9144000" cy="457200"/>
          </a:xfrm>
          <a:prstGeom prst="rect">
            <a:avLst/>
          </a:prstGeom>
          <a:solidFill>
            <a:srgbClr val="80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endParaRPr lang="zh-CN" altLang="en-US"/>
          </a:p>
        </p:txBody>
      </p:sp>
      <p:sp>
        <p:nvSpPr>
          <p:cNvPr id="316421" name="Text Box 5"/>
          <p:cNvSpPr txBox="1">
            <a:spLocks noChangeArrowheads="1"/>
          </p:cNvSpPr>
          <p:nvPr/>
        </p:nvSpPr>
        <p:spPr bwMode="auto">
          <a:xfrm>
            <a:off x="2268538" y="765175"/>
            <a:ext cx="6048375"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zh-CN" altLang="en-US" sz="3200" b="1" dirty="0">
                <a:solidFill>
                  <a:srgbClr val="3333CC"/>
                </a:solidFill>
              </a:rPr>
              <a:t>  </a:t>
            </a:r>
            <a:r>
              <a:rPr lang="zh-CN" altLang="en-US" sz="3200" b="1" dirty="0"/>
              <a:t>由直接民主到间接民主</a:t>
            </a:r>
          </a:p>
        </p:txBody>
      </p:sp>
    </p:spTree>
    <p:extLst>
      <p:ext uri="{BB962C8B-B14F-4D97-AF65-F5344CB8AC3E}">
        <p14:creationId xmlns="" xmlns:p14="http://schemas.microsoft.com/office/powerpoint/2010/main" val="1745642834"/>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pPr eaLnBrk="1" hangingPunct="1">
              <a:defRPr/>
            </a:pPr>
            <a:endParaRPr lang="zh-CN" altLang="en-US" smtClean="0"/>
          </a:p>
        </p:txBody>
      </p:sp>
      <p:pic>
        <p:nvPicPr>
          <p:cNvPr id="320515" name="Picture 3"/>
          <p:cNvPicPr>
            <a:picLocks noGrp="1" noChangeAspect="1" noChangeArrowheads="1"/>
          </p:cNvPicPr>
          <p:nvPr>
            <p:ph type="body" idx="4294967295"/>
          </p:nvPr>
        </p:nvPicPr>
        <p:blipFill>
          <a:blip r:embed="rId2">
            <a:extLst>
              <a:ext uri="{28A0092B-C50C-407E-A947-70E740481C1C}">
                <a14:useLocalDpi xmlns="" xmlns:a14="http://schemas.microsoft.com/office/drawing/2010/main" val="0"/>
              </a:ext>
            </a:extLst>
          </a:blip>
          <a:srcRect/>
          <a:stretch>
            <a:fillRect/>
          </a:stretch>
        </p:blipFill>
        <p:spPr>
          <a:xfrm>
            <a:off x="468313" y="549275"/>
            <a:ext cx="8351837" cy="4899025"/>
          </a:xfrm>
          <a:prstGeom prst="rect">
            <a:avLst/>
          </a:prstGeom>
        </p:spPr>
      </p:pic>
      <p:sp>
        <p:nvSpPr>
          <p:cNvPr id="320516" name="Text Box 4"/>
          <p:cNvSpPr txBox="1">
            <a:spLocks noChangeArrowheads="1"/>
          </p:cNvSpPr>
          <p:nvPr/>
        </p:nvSpPr>
        <p:spPr bwMode="auto">
          <a:xfrm>
            <a:off x="3492500" y="5589588"/>
            <a:ext cx="230346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zh-CN" altLang="en-US"/>
              <a:t>达尔</a:t>
            </a:r>
            <a:r>
              <a:rPr lang="en-US" altLang="zh-CN"/>
              <a:t>《</a:t>
            </a:r>
            <a:r>
              <a:rPr lang="zh-CN" altLang="en-US"/>
              <a:t>论民主</a:t>
            </a:r>
            <a:r>
              <a:rPr lang="en-US" altLang="zh-CN"/>
              <a:t>》</a:t>
            </a:r>
          </a:p>
        </p:txBody>
      </p:sp>
    </p:spTree>
    <p:extLst>
      <p:ext uri="{BB962C8B-B14F-4D97-AF65-F5344CB8AC3E}">
        <p14:creationId xmlns="" xmlns:p14="http://schemas.microsoft.com/office/powerpoint/2010/main" val="975257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2"/>
          <p:cNvSpPr>
            <a:spLocks noGrp="1"/>
          </p:cNvSpPr>
          <p:nvPr>
            <p:ph idx="4294967295"/>
          </p:nvPr>
        </p:nvSpPr>
        <p:spPr>
          <a:xfrm>
            <a:off x="394398" y="405817"/>
            <a:ext cx="8089900" cy="1930772"/>
          </a:xfrm>
          <a:solidFill>
            <a:schemeClr val="tx1"/>
          </a:solidFill>
        </p:spPr>
        <p:txBody>
          <a:bodyPr>
            <a:normAutofit fontScale="92500"/>
          </a:bodyPr>
          <a:lstStyle/>
          <a:p>
            <a:pPr eaLnBrk="1" hangingPunct="1"/>
            <a:endParaRPr lang="zh-CN" altLang="en-US" dirty="0">
              <a:solidFill>
                <a:schemeClr val="tx2"/>
              </a:solidFill>
            </a:endParaRPr>
          </a:p>
          <a:p>
            <a:pPr eaLnBrk="1" hangingPunct="1"/>
            <a:r>
              <a:rPr lang="zh-CN" altLang="en-US" sz="3000" b="1" dirty="0">
                <a:solidFill>
                  <a:srgbClr val="FF0000"/>
                </a:solidFill>
              </a:rPr>
              <a:t>主观唯心主义</a:t>
            </a:r>
            <a:r>
              <a:rPr lang="zh-CN" altLang="en-US" sz="3000" b="1" dirty="0">
                <a:solidFill>
                  <a:schemeClr val="bg1"/>
                </a:solidFill>
              </a:rPr>
              <a:t>历史观的实质是唯意志论，他们把</a:t>
            </a:r>
            <a:r>
              <a:rPr lang="zh-CN" altLang="en-US" sz="3000" b="1" dirty="0">
                <a:solidFill>
                  <a:srgbClr val="FF0000"/>
                </a:solidFill>
              </a:rPr>
              <a:t>英雄人物的意志</a:t>
            </a:r>
            <a:r>
              <a:rPr lang="zh-CN" altLang="en-US" sz="3000" b="1" dirty="0">
                <a:solidFill>
                  <a:schemeClr val="bg1"/>
                </a:solidFill>
              </a:rPr>
              <a:t>，说成是历史的决定因素。其突出表现是英雄创造历史的观点即英雄史观</a:t>
            </a:r>
            <a:r>
              <a:rPr lang="zh-CN" altLang="en-US" sz="2100" b="1" dirty="0">
                <a:solidFill>
                  <a:schemeClr val="bg1"/>
                </a:solidFill>
              </a:rPr>
              <a:t>。</a:t>
            </a:r>
          </a:p>
          <a:p>
            <a:endParaRPr lang="zh-CN" altLang="en-US" dirty="0">
              <a:solidFill>
                <a:schemeClr val="bg1"/>
              </a:solidFill>
            </a:endParaRPr>
          </a:p>
        </p:txBody>
      </p:sp>
      <p:sp>
        <p:nvSpPr>
          <p:cNvPr id="34819" name="页脚占位符 3"/>
          <p:cNvSpPr txBox="1">
            <a:spLocks noGrp="1" noChangeArrowheads="1"/>
          </p:cNvSpPr>
          <p:nvPr/>
        </p:nvSpPr>
        <p:spPr bwMode="auto">
          <a:xfrm>
            <a:off x="5463778" y="5770961"/>
            <a:ext cx="2537222" cy="2405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4000">
                <a:solidFill>
                  <a:schemeClr val="tx1"/>
                </a:solidFill>
                <a:latin typeface="Arial" charset="0"/>
                <a:ea typeface="宋体" charset="-122"/>
              </a:defRPr>
            </a:lvl1pPr>
            <a:lvl2pPr marL="742950" indent="-285750">
              <a:defRPr sz="4000">
                <a:solidFill>
                  <a:schemeClr val="tx1"/>
                </a:solidFill>
                <a:latin typeface="Arial" charset="0"/>
                <a:ea typeface="宋体" charset="-122"/>
              </a:defRPr>
            </a:lvl2pPr>
            <a:lvl3pPr marL="1143000" indent="-228600">
              <a:defRPr sz="4000">
                <a:solidFill>
                  <a:schemeClr val="tx1"/>
                </a:solidFill>
                <a:latin typeface="Arial" charset="0"/>
                <a:ea typeface="宋体" charset="-122"/>
              </a:defRPr>
            </a:lvl3pPr>
            <a:lvl4pPr marL="1600200" indent="-228600">
              <a:defRPr sz="4000">
                <a:solidFill>
                  <a:schemeClr val="tx1"/>
                </a:solidFill>
                <a:latin typeface="Arial" charset="0"/>
                <a:ea typeface="宋体" charset="-122"/>
              </a:defRPr>
            </a:lvl4pPr>
            <a:lvl5pPr marL="2057400" indent="-22860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algn="r" eaLnBrk="1" hangingPunct="1">
              <a:buFont typeface="Arial" charset="0"/>
              <a:buNone/>
            </a:pPr>
            <a:endParaRPr lang="en-US" altLang="zh-CN" sz="1050" b="1">
              <a:solidFill>
                <a:schemeClr val="bg1"/>
              </a:solidFill>
              <a:latin typeface="Verdana" charset="0"/>
            </a:endParaRPr>
          </a:p>
          <a:p>
            <a:pPr algn="r" eaLnBrk="1" hangingPunct="1">
              <a:buFont typeface="Arial" charset="0"/>
              <a:buNone/>
            </a:pPr>
            <a:endParaRPr lang="en-US" altLang="zh-CN" sz="1050" b="1">
              <a:solidFill>
                <a:schemeClr val="bg1"/>
              </a:solidFill>
              <a:latin typeface="Verdana" charset="0"/>
            </a:endParaRPr>
          </a:p>
        </p:txBody>
      </p:sp>
      <p:sp>
        <p:nvSpPr>
          <p:cNvPr id="5" name="Rectangle 3"/>
          <p:cNvSpPr txBox="1">
            <a:spLocks noChangeArrowheads="1"/>
          </p:cNvSpPr>
          <p:nvPr/>
        </p:nvSpPr>
        <p:spPr bwMode="auto">
          <a:xfrm>
            <a:off x="863601" y="2915445"/>
            <a:ext cx="5292575" cy="1819275"/>
          </a:xfrm>
          <a:prstGeom prst="rect">
            <a:avLst/>
          </a:prstGeom>
          <a:solidFill>
            <a:srgbClr val="00B0F0"/>
          </a:solidFill>
          <a:ln>
            <a:noFill/>
          </a:ln>
        </p:spPr>
        <p:txBody>
          <a:bodyPr/>
          <a:lstStyle>
            <a:lvl1pPr marL="342900" indent="-342900">
              <a:defRPr sz="4000">
                <a:solidFill>
                  <a:schemeClr val="tx1"/>
                </a:solidFill>
                <a:latin typeface="Arial" charset="0"/>
                <a:ea typeface="宋体" charset="-122"/>
              </a:defRPr>
            </a:lvl1pPr>
            <a:lvl2pPr marL="742950" indent="-285750">
              <a:defRPr sz="4000">
                <a:solidFill>
                  <a:schemeClr val="tx1"/>
                </a:solidFill>
                <a:latin typeface="Arial" charset="0"/>
                <a:ea typeface="宋体" charset="-122"/>
              </a:defRPr>
            </a:lvl2pPr>
            <a:lvl3pPr marL="1143000" indent="-228600">
              <a:defRPr sz="4000">
                <a:solidFill>
                  <a:schemeClr val="tx1"/>
                </a:solidFill>
                <a:latin typeface="Arial" charset="0"/>
                <a:ea typeface="宋体" charset="-122"/>
              </a:defRPr>
            </a:lvl3pPr>
            <a:lvl4pPr marL="1600200" indent="-228600">
              <a:defRPr sz="4000">
                <a:solidFill>
                  <a:schemeClr val="tx1"/>
                </a:solidFill>
                <a:latin typeface="Arial" charset="0"/>
                <a:ea typeface="宋体" charset="-122"/>
              </a:defRPr>
            </a:lvl4pPr>
            <a:lvl5pPr marL="2057400" indent="-22860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spcBef>
                <a:spcPct val="20000"/>
              </a:spcBef>
              <a:buClr>
                <a:schemeClr val="hlink"/>
              </a:buClr>
              <a:buFont typeface="Wingdings" charset="2"/>
              <a:buChar char="v"/>
            </a:pPr>
            <a:r>
              <a:rPr lang="en-US" altLang="zh-CN" sz="2100" b="1" dirty="0">
                <a:latin typeface="宋体" charset="-122"/>
              </a:rPr>
              <a:t> </a:t>
            </a:r>
            <a:r>
              <a:rPr lang="zh-CN" altLang="en-US" sz="2100" dirty="0">
                <a:latin typeface="楷体" charset="-122"/>
                <a:ea typeface="楷体" charset="-122"/>
              </a:rPr>
              <a:t>全世界的历史，人类在这个世界上所完成的历史，依我们理解，实际上是那些在地球上辛勤劳作的伟大人物的历史，这些伟人的历史真正构成了全部世界历史的灵魂。</a:t>
            </a:r>
            <a:r>
              <a:rPr lang="zh-CN" altLang="en-US" sz="2100" dirty="0">
                <a:latin typeface="华文楷体" charset="-122"/>
                <a:ea typeface="华文楷体" charset="-122"/>
              </a:rPr>
              <a:t>  </a:t>
            </a:r>
            <a:r>
              <a:rPr lang="zh-CN" altLang="en-US" sz="1500" dirty="0">
                <a:latin typeface="华文楷体" charset="-122"/>
                <a:ea typeface="华文楷体" charset="-122"/>
              </a:rPr>
              <a:t>（托马斯</a:t>
            </a:r>
            <a:r>
              <a:rPr lang="en-US" altLang="zh-CN" sz="1500" dirty="0">
                <a:latin typeface="华文楷体" charset="-122"/>
                <a:ea typeface="华文楷体" charset="-122"/>
              </a:rPr>
              <a:t>·</a:t>
            </a:r>
            <a:r>
              <a:rPr lang="zh-CN" altLang="en-US" sz="1500" dirty="0">
                <a:latin typeface="华文楷体" charset="-122"/>
                <a:ea typeface="华文楷体" charset="-122"/>
              </a:rPr>
              <a:t>卡莱尔</a:t>
            </a:r>
            <a:r>
              <a:rPr lang="en-US" altLang="zh-CN" sz="1500" dirty="0">
                <a:latin typeface="华文楷体" charset="-122"/>
                <a:ea typeface="华文楷体" charset="-122"/>
              </a:rPr>
              <a:t>《</a:t>
            </a:r>
            <a:r>
              <a:rPr lang="zh-CN" altLang="en-US" sz="1500" dirty="0"/>
              <a:t>英雄与英雄崇拜</a:t>
            </a:r>
            <a:r>
              <a:rPr lang="en-US" altLang="zh-CN" sz="1500" dirty="0">
                <a:latin typeface="华文楷体" charset="-122"/>
                <a:ea typeface="华文楷体" charset="-122"/>
              </a:rPr>
              <a:t>》</a:t>
            </a:r>
            <a:r>
              <a:rPr lang="zh-CN" altLang="en-US" sz="1500" dirty="0">
                <a:latin typeface="华文楷体" charset="-122"/>
                <a:ea typeface="华文楷体" charset="-122"/>
              </a:rPr>
              <a:t>）</a:t>
            </a:r>
          </a:p>
        </p:txBody>
      </p:sp>
      <p:pic>
        <p:nvPicPr>
          <p:cNvPr id="2" name="图片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930900" y="2407444"/>
            <a:ext cx="2552700" cy="3352800"/>
          </a:xfrm>
          <a:prstGeom prst="rect">
            <a:avLst/>
          </a:prstGeom>
        </p:spPr>
      </p:pic>
    </p:spTree>
    <p:extLst>
      <p:ext uri="{BB962C8B-B14F-4D97-AF65-F5344CB8AC3E}">
        <p14:creationId xmlns="" xmlns:p14="http://schemas.microsoft.com/office/powerpoint/2010/main" val="198121453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pPr eaLnBrk="1" hangingPunct="1">
              <a:defRPr/>
            </a:pPr>
            <a:endParaRPr lang="zh-CN" altLang="en-US" smtClean="0"/>
          </a:p>
        </p:txBody>
      </p:sp>
      <p:sp>
        <p:nvSpPr>
          <p:cNvPr id="321539" name="Rectangle 3"/>
          <p:cNvSpPr>
            <a:spLocks noGrp="1" noChangeArrowheads="1"/>
          </p:cNvSpPr>
          <p:nvPr>
            <p:ph type="body" idx="4294967295"/>
          </p:nvPr>
        </p:nvSpPr>
        <p:spPr>
          <a:xfrm>
            <a:off x="609600" y="1124744"/>
            <a:ext cx="7772400" cy="4114800"/>
          </a:xfrm>
          <a:prstGeom prst="rect">
            <a:avLst/>
          </a:prstGeom>
        </p:spPr>
        <p:txBody>
          <a:bodyPr/>
          <a:lstStyle/>
          <a:p>
            <a:pPr eaLnBrk="1" hangingPunct="1">
              <a:defRPr/>
            </a:pPr>
            <a:r>
              <a:rPr lang="zh-CN" altLang="en-US" sz="3200" b="1" dirty="0" smtClean="0"/>
              <a:t>希腊直接民主的教训：</a:t>
            </a:r>
          </a:p>
          <a:p>
            <a:pPr eaLnBrk="1" hangingPunct="1">
              <a:defRPr/>
            </a:pPr>
            <a:r>
              <a:rPr lang="zh-CN" altLang="en-US" sz="3200" b="1" dirty="0" smtClean="0"/>
              <a:t>要防止民主异化为暴政，仅靠公民在广泛的范围内享有参与集体活动的自由即</a:t>
            </a:r>
            <a:r>
              <a:rPr lang="zh-CN" altLang="en-US" sz="3200" b="1" dirty="0" smtClean="0">
                <a:latin typeface="Times New Roman" charset="0"/>
              </a:rPr>
              <a:t>“</a:t>
            </a:r>
            <a:r>
              <a:rPr lang="zh-CN" altLang="en-US" sz="3200" b="1" dirty="0" smtClean="0"/>
              <a:t>积极自由</a:t>
            </a:r>
            <a:r>
              <a:rPr lang="zh-CN" altLang="en-US" sz="3200" b="1" dirty="0" smtClean="0">
                <a:latin typeface="Times New Roman" charset="0"/>
              </a:rPr>
              <a:t>”</a:t>
            </a:r>
            <a:r>
              <a:rPr lang="zh-CN" altLang="en-US" sz="3200" b="1" dirty="0" smtClean="0"/>
              <a:t>是不够的，还必须使其享有充分的、不可干涉的个人生活的自由，即 </a:t>
            </a:r>
            <a:r>
              <a:rPr lang="zh-CN" altLang="en-US" sz="3200" b="1" dirty="0" smtClean="0">
                <a:latin typeface="Times New Roman" charset="0"/>
              </a:rPr>
              <a:t>“</a:t>
            </a:r>
            <a:r>
              <a:rPr lang="zh-CN" altLang="en-US" sz="3200" b="1" dirty="0" smtClean="0"/>
              <a:t>消极自由</a:t>
            </a:r>
            <a:r>
              <a:rPr lang="zh-CN" altLang="en-US" sz="3200" b="1" dirty="0" smtClean="0">
                <a:latin typeface="Times New Roman" charset="0"/>
              </a:rPr>
              <a:t>”</a:t>
            </a:r>
            <a:r>
              <a:rPr lang="zh-CN" altLang="en-US" sz="3200" b="1" dirty="0" smtClean="0"/>
              <a:t>。</a:t>
            </a:r>
          </a:p>
        </p:txBody>
      </p:sp>
    </p:spTree>
    <p:extLst>
      <p:ext uri="{BB962C8B-B14F-4D97-AF65-F5344CB8AC3E}">
        <p14:creationId xmlns="" xmlns:p14="http://schemas.microsoft.com/office/powerpoint/2010/main" val="58482060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pPr eaLnBrk="1" hangingPunct="1">
              <a:defRPr/>
            </a:pPr>
            <a:endParaRPr lang="zh-CN" altLang="en-US" smtClean="0"/>
          </a:p>
        </p:txBody>
      </p:sp>
      <p:sp>
        <p:nvSpPr>
          <p:cNvPr id="322563" name="Rectangle 3"/>
          <p:cNvSpPr>
            <a:spLocks noGrp="1" noChangeArrowheads="1"/>
          </p:cNvSpPr>
          <p:nvPr>
            <p:ph type="body" idx="4294967295"/>
          </p:nvPr>
        </p:nvSpPr>
        <p:spPr>
          <a:xfrm>
            <a:off x="468313" y="620713"/>
            <a:ext cx="8280400" cy="5475287"/>
          </a:xfrm>
          <a:prstGeom prst="rect">
            <a:avLst/>
          </a:prstGeom>
          <a:solidFill>
            <a:schemeClr val="bg1"/>
          </a:solidFill>
        </p:spPr>
        <p:txBody>
          <a:bodyPr>
            <a:normAutofit lnSpcReduction="10000"/>
          </a:bodyPr>
          <a:lstStyle/>
          <a:p>
            <a:pPr eaLnBrk="1" hangingPunct="1">
              <a:defRPr/>
            </a:pPr>
            <a:r>
              <a:rPr lang="zh-CN" altLang="en-US" sz="2800" b="1" dirty="0" smtClean="0">
                <a:solidFill>
                  <a:srgbClr val="FF0000"/>
                </a:solidFill>
              </a:rPr>
              <a:t>所谓</a:t>
            </a:r>
            <a:r>
              <a:rPr lang="zh-CN" altLang="en-US" sz="2800" b="1" dirty="0" smtClean="0">
                <a:solidFill>
                  <a:srgbClr val="FF0000"/>
                </a:solidFill>
                <a:latin typeface="Times New Roman" charset="0"/>
              </a:rPr>
              <a:t>“</a:t>
            </a:r>
            <a:r>
              <a:rPr lang="zh-CN" altLang="en-US" sz="2800" b="1" dirty="0" smtClean="0">
                <a:solidFill>
                  <a:srgbClr val="FF0000"/>
                </a:solidFill>
              </a:rPr>
              <a:t>代议制</a:t>
            </a:r>
            <a:r>
              <a:rPr lang="zh-CN" altLang="en-US" sz="2800" b="1" dirty="0" smtClean="0">
                <a:solidFill>
                  <a:srgbClr val="FF0000"/>
                </a:solidFill>
                <a:latin typeface="Times New Roman" charset="0"/>
              </a:rPr>
              <a:t>”</a:t>
            </a:r>
            <a:r>
              <a:rPr lang="zh-CN" altLang="en-US" sz="2800" b="1" dirty="0" smtClean="0">
                <a:solidFill>
                  <a:srgbClr val="FF0000"/>
                </a:solidFill>
              </a:rPr>
              <a:t>或</a:t>
            </a:r>
            <a:r>
              <a:rPr lang="zh-CN" altLang="en-US" sz="2800" b="1" dirty="0" smtClean="0">
                <a:solidFill>
                  <a:srgbClr val="FF0000"/>
                </a:solidFill>
                <a:latin typeface="Times New Roman" charset="0"/>
              </a:rPr>
              <a:t>“</a:t>
            </a:r>
            <a:r>
              <a:rPr lang="zh-CN" altLang="en-US" sz="2800" b="1" dirty="0" smtClean="0">
                <a:solidFill>
                  <a:srgbClr val="FF0000"/>
                </a:solidFill>
              </a:rPr>
              <a:t>代表制</a:t>
            </a:r>
            <a:r>
              <a:rPr lang="zh-CN" altLang="en-US" sz="2800" b="1" dirty="0" smtClean="0">
                <a:solidFill>
                  <a:srgbClr val="FF0000"/>
                </a:solidFill>
                <a:latin typeface="Times New Roman" charset="0"/>
              </a:rPr>
              <a:t>”</a:t>
            </a:r>
            <a:r>
              <a:rPr lang="zh-CN" altLang="en-US" sz="2800" b="1" dirty="0" smtClean="0">
                <a:solidFill>
                  <a:srgbClr val="FF0000"/>
                </a:solidFill>
              </a:rPr>
              <a:t>的基本要义是：</a:t>
            </a:r>
          </a:p>
          <a:p>
            <a:pPr eaLnBrk="1" hangingPunct="1">
              <a:defRPr/>
            </a:pPr>
            <a:r>
              <a:rPr lang="zh-CN" altLang="en-US" sz="2800" b="1" dirty="0" smtClean="0"/>
              <a:t>首先，承认人民主权的基本原则，即人民是国家权力的来源；</a:t>
            </a:r>
          </a:p>
          <a:p>
            <a:pPr eaLnBrk="1" hangingPunct="1">
              <a:defRPr/>
            </a:pPr>
            <a:r>
              <a:rPr lang="zh-CN" altLang="en-US" sz="2800" b="1" dirty="0" smtClean="0"/>
              <a:t>其次，由人民通过一定可操作的规则和程序，选举产生一定数量的</a:t>
            </a:r>
            <a:r>
              <a:rPr lang="zh-CN" altLang="en-US" sz="2800" b="1" dirty="0" smtClean="0">
                <a:latin typeface="Times New Roman" charset="0"/>
              </a:rPr>
              <a:t>“</a:t>
            </a:r>
            <a:r>
              <a:rPr lang="zh-CN" altLang="en-US" sz="2800" b="1" dirty="0" smtClean="0"/>
              <a:t>代表</a:t>
            </a:r>
            <a:r>
              <a:rPr lang="zh-CN" altLang="en-US" sz="2800" b="1" dirty="0" smtClean="0">
                <a:latin typeface="Times New Roman" charset="0"/>
              </a:rPr>
              <a:t>”</a:t>
            </a:r>
            <a:r>
              <a:rPr lang="zh-CN" altLang="en-US" sz="2800" b="1" dirty="0" smtClean="0"/>
              <a:t>组成代议机构或其他权力机构；</a:t>
            </a:r>
          </a:p>
          <a:p>
            <a:pPr eaLnBrk="1" hangingPunct="1">
              <a:defRPr/>
            </a:pPr>
            <a:r>
              <a:rPr lang="zh-CN" altLang="en-US" sz="2800" b="1" dirty="0" smtClean="0"/>
              <a:t>再次，这些机构根据既定的规则和程序行使国家的立法及行政之权力；</a:t>
            </a:r>
          </a:p>
          <a:p>
            <a:pPr eaLnBrk="1" hangingPunct="1">
              <a:defRPr/>
            </a:pPr>
            <a:r>
              <a:rPr lang="zh-CN" altLang="en-US" sz="2800" b="1" dirty="0" smtClean="0"/>
              <a:t>最后，行使国家权力的机构对人民负政治责任，即人民保持有通过一定的规则和程序收回其权力以重建委托关系</a:t>
            </a:r>
          </a:p>
          <a:p>
            <a:pPr eaLnBrk="1" hangingPunct="1">
              <a:defRPr/>
            </a:pPr>
            <a:endParaRPr lang="zh-CN" altLang="en-US" sz="2800" b="1" dirty="0" smtClean="0">
              <a:solidFill>
                <a:srgbClr val="3333CC"/>
              </a:solidFill>
            </a:endParaRPr>
          </a:p>
        </p:txBody>
      </p:sp>
    </p:spTree>
    <p:extLst>
      <p:ext uri="{BB962C8B-B14F-4D97-AF65-F5344CB8AC3E}">
        <p14:creationId xmlns="" xmlns:p14="http://schemas.microsoft.com/office/powerpoint/2010/main" val="4728953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7" name="Rectangle 3"/>
          <p:cNvSpPr>
            <a:spLocks noGrp="1" noChangeArrowheads="1"/>
          </p:cNvSpPr>
          <p:nvPr>
            <p:ph type="body" idx="4294967295"/>
          </p:nvPr>
        </p:nvSpPr>
        <p:spPr>
          <a:xfrm>
            <a:off x="611336" y="692696"/>
            <a:ext cx="7772400" cy="4114800"/>
          </a:xfrm>
          <a:prstGeom prst="rect">
            <a:avLst/>
          </a:prstGeom>
        </p:spPr>
        <p:txBody>
          <a:bodyPr>
            <a:normAutofit lnSpcReduction="10000"/>
          </a:bodyPr>
          <a:lstStyle/>
          <a:p>
            <a:pPr eaLnBrk="1" hangingPunct="1">
              <a:defRPr/>
            </a:pPr>
            <a:r>
              <a:rPr lang="zh-CN" altLang="en-US" sz="3600" b="1" dirty="0" smtClean="0"/>
              <a:t>代议民主制这种政治共同体潜藏着现代民主政治的一个困境：主权与治权的分离。</a:t>
            </a:r>
          </a:p>
          <a:p>
            <a:pPr eaLnBrk="1" hangingPunct="1">
              <a:defRPr/>
            </a:pPr>
            <a:r>
              <a:rPr lang="zh-CN" altLang="en-US" sz="3600" b="1" dirty="0" smtClean="0"/>
              <a:t>代议制本身存在一种无法避免的危险：一是人民和代表之间的矛盾；二是多数决定与少数权利保障的矛盾。</a:t>
            </a:r>
          </a:p>
          <a:p>
            <a:pPr eaLnBrk="1" hangingPunct="1">
              <a:defRPr/>
            </a:pPr>
            <a:r>
              <a:rPr lang="zh-CN" altLang="en-US" b="1" dirty="0" smtClean="0"/>
              <a:t>保障和平衡各方面利益诉求</a:t>
            </a:r>
            <a:r>
              <a:rPr lang="en-US" altLang="zh-CN" b="1" dirty="0" smtClean="0">
                <a:latin typeface="Times New Roman" charset="0"/>
              </a:rPr>
              <a:t>——</a:t>
            </a:r>
            <a:r>
              <a:rPr lang="zh-CN" altLang="en-US" b="1" dirty="0" smtClean="0"/>
              <a:t>政党</a:t>
            </a:r>
          </a:p>
        </p:txBody>
      </p:sp>
    </p:spTree>
    <p:extLst>
      <p:ext uri="{BB962C8B-B14F-4D97-AF65-F5344CB8AC3E}">
        <p14:creationId xmlns="" xmlns:p14="http://schemas.microsoft.com/office/powerpoint/2010/main" val="22618132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75656" y="764704"/>
            <a:ext cx="5904656" cy="523220"/>
          </a:xfrm>
          <a:prstGeom prst="rect">
            <a:avLst/>
          </a:prstGeom>
          <a:noFill/>
        </p:spPr>
        <p:txBody>
          <a:bodyPr wrap="square" rtlCol="0">
            <a:spAutoFit/>
          </a:bodyPr>
          <a:lstStyle/>
          <a:p>
            <a:pPr algn="ctr"/>
            <a:r>
              <a:rPr kumimoji="1" lang="zh-CN" altLang="en-US" sz="2800" dirty="0" smtClean="0">
                <a:solidFill>
                  <a:srgbClr val="FF0000"/>
                </a:solidFill>
              </a:rPr>
              <a:t>总统选举与议员选举的差异</a:t>
            </a:r>
            <a:endParaRPr kumimoji="1" lang="zh-CN" altLang="en-US" sz="2800" dirty="0">
              <a:solidFill>
                <a:srgbClr val="FF0000"/>
              </a:solidFill>
            </a:endParaRPr>
          </a:p>
        </p:txBody>
      </p:sp>
      <p:sp>
        <p:nvSpPr>
          <p:cNvPr id="3" name="文本框 2"/>
          <p:cNvSpPr txBox="1"/>
          <p:nvPr/>
        </p:nvSpPr>
        <p:spPr>
          <a:xfrm>
            <a:off x="683568" y="1556792"/>
            <a:ext cx="7848872" cy="4031873"/>
          </a:xfrm>
          <a:prstGeom prst="rect">
            <a:avLst/>
          </a:prstGeom>
          <a:noFill/>
        </p:spPr>
        <p:txBody>
          <a:bodyPr wrap="square" rtlCol="0">
            <a:spAutoFit/>
          </a:bodyPr>
          <a:lstStyle/>
          <a:p>
            <a:r>
              <a:rPr kumimoji="1" lang="zh-CN" altLang="en-US" sz="3200" dirty="0" smtClean="0">
                <a:solidFill>
                  <a:srgbClr val="FFFF00"/>
                </a:solidFill>
              </a:rPr>
              <a:t>与选民的关系上</a:t>
            </a:r>
            <a:r>
              <a:rPr kumimoji="1" lang="zh-CN" altLang="en-US" sz="3200" dirty="0" smtClean="0"/>
              <a:t>，议会是形而上的，抽象的，总统与国民的关系是个人化的、具体 的。</a:t>
            </a:r>
            <a:endParaRPr kumimoji="1" lang="en-US" altLang="zh-CN" sz="3200" dirty="0" smtClean="0"/>
          </a:p>
          <a:p>
            <a:r>
              <a:rPr kumimoji="1" lang="zh-CN" altLang="en-US" sz="3200" dirty="0">
                <a:solidFill>
                  <a:srgbClr val="FFFF00"/>
                </a:solidFill>
              </a:rPr>
              <a:t>在利益</a:t>
            </a:r>
            <a:r>
              <a:rPr kumimoji="1" lang="zh-CN" altLang="en-US" sz="3200" dirty="0" smtClean="0">
                <a:solidFill>
                  <a:srgbClr val="FFFF00"/>
                </a:solidFill>
              </a:rPr>
              <a:t>方面</a:t>
            </a:r>
            <a:r>
              <a:rPr kumimoji="1" lang="zh-CN" altLang="en-US" sz="3200" dirty="0" smtClean="0"/>
              <a:t>代表方面，议员代表着特定选民群体的利益，总体代表着“全体人民”来掌握国家机器。</a:t>
            </a:r>
            <a:endParaRPr kumimoji="1" lang="en-US" altLang="zh-CN" sz="3200" dirty="0" smtClean="0"/>
          </a:p>
          <a:p>
            <a:r>
              <a:rPr kumimoji="1" lang="zh-CN" altLang="en-US" sz="3200" dirty="0" smtClean="0"/>
              <a:t>特朗普：宗教保守势力、不满的白人工人阶级、小资产阶级和一部分大资本。</a:t>
            </a:r>
            <a:endParaRPr kumimoji="1" lang="zh-CN" altLang="en-US" sz="3200" dirty="0"/>
          </a:p>
        </p:txBody>
      </p:sp>
    </p:spTree>
    <p:extLst>
      <p:ext uri="{BB962C8B-B14F-4D97-AF65-F5344CB8AC3E}">
        <p14:creationId xmlns="" xmlns:p14="http://schemas.microsoft.com/office/powerpoint/2010/main" val="1616319255"/>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03648" y="1412776"/>
            <a:ext cx="6624736" cy="2339102"/>
          </a:xfrm>
          <a:prstGeom prst="rect">
            <a:avLst/>
          </a:prstGeom>
          <a:noFill/>
        </p:spPr>
        <p:txBody>
          <a:bodyPr wrap="square" rtlCol="0">
            <a:spAutoFit/>
          </a:bodyPr>
          <a:lstStyle/>
          <a:p>
            <a:pPr algn="ctr"/>
            <a:r>
              <a:rPr kumimoji="1" lang="zh-CN" altLang="en-US" dirty="0" smtClean="0"/>
              <a:t>参考文献</a:t>
            </a:r>
            <a:endParaRPr kumimoji="1" lang="en-US" altLang="zh-CN" dirty="0" smtClean="0"/>
          </a:p>
          <a:p>
            <a:r>
              <a:rPr kumimoji="1" lang="en-US" altLang="zh-CN" sz="3200" dirty="0" smtClean="0"/>
              <a:t>《</a:t>
            </a:r>
            <a:r>
              <a:rPr kumimoji="1" lang="zh-CN" altLang="en-US" sz="3200" dirty="0" smtClean="0"/>
              <a:t>德意志意识形态</a:t>
            </a:r>
            <a:r>
              <a:rPr kumimoji="1" lang="en-US" altLang="zh-CN" sz="3200" dirty="0" smtClean="0"/>
              <a:t>》</a:t>
            </a:r>
            <a:r>
              <a:rPr kumimoji="1" lang="zh-CN" altLang="en-US" sz="3200" dirty="0" smtClean="0"/>
              <a:t>单行本，人民出版社</a:t>
            </a:r>
            <a:r>
              <a:rPr kumimoji="1" lang="en-US" altLang="zh-CN" sz="3200" dirty="0" smtClean="0"/>
              <a:t>2003</a:t>
            </a:r>
            <a:r>
              <a:rPr kumimoji="1" lang="zh-CN" altLang="en-US" sz="3200" dirty="0" smtClean="0"/>
              <a:t>年版。</a:t>
            </a:r>
            <a:endParaRPr kumimoji="1" lang="en-US" altLang="zh-CN" sz="3200" dirty="0" smtClean="0"/>
          </a:p>
          <a:p>
            <a:r>
              <a:rPr kumimoji="1" lang="en-US" altLang="zh-CN" sz="3200" dirty="0" smtClean="0"/>
              <a:t>《</a:t>
            </a:r>
            <a:r>
              <a:rPr kumimoji="1" lang="zh-CN" altLang="en-US" sz="3200" dirty="0" smtClean="0"/>
              <a:t>路易</a:t>
            </a:r>
            <a:r>
              <a:rPr kumimoji="1" lang="en-US" altLang="zh-CN" sz="3200" dirty="0" smtClean="0"/>
              <a:t>·</a:t>
            </a:r>
            <a:r>
              <a:rPr kumimoji="1" lang="zh-CN" altLang="en-US" sz="3200" dirty="0" smtClean="0"/>
              <a:t>波拿巴的雾月十八日</a:t>
            </a:r>
            <a:r>
              <a:rPr kumimoji="1" lang="en-US" altLang="zh-CN" sz="3200" dirty="0" smtClean="0"/>
              <a:t>》</a:t>
            </a:r>
            <a:r>
              <a:rPr kumimoji="1" lang="zh-CN" altLang="en-US" sz="3200" dirty="0" smtClean="0"/>
              <a:t>，人民出版社</a:t>
            </a:r>
            <a:r>
              <a:rPr kumimoji="1" lang="en-US" altLang="zh-CN" sz="3200" dirty="0" smtClean="0"/>
              <a:t>2015</a:t>
            </a:r>
            <a:r>
              <a:rPr kumimoji="1" lang="zh-CN" altLang="en-US" sz="3200" dirty="0" smtClean="0"/>
              <a:t>年版。</a:t>
            </a:r>
            <a:endParaRPr kumimoji="1" lang="zh-CN" altLang="en-US" sz="3200" dirty="0"/>
          </a:p>
        </p:txBody>
      </p:sp>
    </p:spTree>
    <p:extLst>
      <p:ext uri="{BB962C8B-B14F-4D97-AF65-F5344CB8AC3E}">
        <p14:creationId xmlns="" xmlns:p14="http://schemas.microsoft.com/office/powerpoint/2010/main" val="18801444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txBox="1">
            <a:spLocks noGrp="1" noChangeArrowheads="1"/>
          </p:cNvSpPr>
          <p:nvPr/>
        </p:nvSpPr>
        <p:spPr bwMode="auto">
          <a:xfrm>
            <a:off x="3600450" y="5770961"/>
            <a:ext cx="1600200" cy="2405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4000">
                <a:solidFill>
                  <a:schemeClr val="tx1"/>
                </a:solidFill>
                <a:latin typeface="Arial" charset="0"/>
                <a:ea typeface="宋体" charset="-122"/>
              </a:defRPr>
            </a:lvl1pPr>
            <a:lvl2pPr marL="742950" indent="-285750">
              <a:defRPr sz="4000">
                <a:solidFill>
                  <a:schemeClr val="tx1"/>
                </a:solidFill>
                <a:latin typeface="Arial" charset="0"/>
                <a:ea typeface="宋体" charset="-122"/>
              </a:defRPr>
            </a:lvl2pPr>
            <a:lvl3pPr marL="1143000" indent="-228600">
              <a:defRPr sz="4000">
                <a:solidFill>
                  <a:schemeClr val="tx1"/>
                </a:solidFill>
                <a:latin typeface="Arial" charset="0"/>
                <a:ea typeface="宋体" charset="-122"/>
              </a:defRPr>
            </a:lvl3pPr>
            <a:lvl4pPr marL="1600200" indent="-228600">
              <a:defRPr sz="4000">
                <a:solidFill>
                  <a:schemeClr val="tx1"/>
                </a:solidFill>
                <a:latin typeface="Arial" charset="0"/>
                <a:ea typeface="宋体" charset="-122"/>
              </a:defRPr>
            </a:lvl4pPr>
            <a:lvl5pPr marL="2057400" indent="-22860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algn="r" eaLnBrk="1" hangingPunct="1">
              <a:buFont typeface="Arial" charset="0"/>
              <a:buNone/>
            </a:pPr>
            <a:fld id="{D9D70408-13DF-6343-8046-5AF4D8501B3C}" type="slidenum">
              <a:rPr lang="en-US" altLang="zh-CN" sz="1050">
                <a:solidFill>
                  <a:schemeClr val="bg1"/>
                </a:solidFill>
              </a:rPr>
              <a:pPr algn="r" eaLnBrk="1" hangingPunct="1">
                <a:buFont typeface="Arial" charset="0"/>
                <a:buNone/>
              </a:pPr>
              <a:t>15</a:t>
            </a:fld>
            <a:endParaRPr lang="en-US" altLang="zh-CN" sz="1050">
              <a:solidFill>
                <a:schemeClr val="bg1"/>
              </a:solidFill>
            </a:endParaRPr>
          </a:p>
        </p:txBody>
      </p:sp>
      <p:sp>
        <p:nvSpPr>
          <p:cNvPr id="35843" name="AutoShape 5"/>
          <p:cNvSpPr>
            <a:spLocks noChangeArrowheads="1"/>
          </p:cNvSpPr>
          <p:nvPr/>
        </p:nvSpPr>
        <p:spPr bwMode="auto">
          <a:xfrm>
            <a:off x="584201" y="1466850"/>
            <a:ext cx="7035801" cy="1491854"/>
          </a:xfrm>
          <a:prstGeom prst="wedgeRectCallout">
            <a:avLst>
              <a:gd name="adj1" fmla="val 37491"/>
              <a:gd name="adj2" fmla="val 116403"/>
            </a:avLst>
          </a:prstGeom>
          <a:solidFill>
            <a:schemeClr val="tx1"/>
          </a:solidFill>
          <a:ln w="9525">
            <a:solidFill>
              <a:srgbClr val="FFCC00"/>
            </a:solidFill>
            <a:miter lim="800000"/>
            <a:headEnd/>
            <a:tailEnd/>
          </a:ln>
        </p:spPr>
        <p:txBody>
          <a:bodyPr/>
          <a:lstStyle>
            <a:lvl1pPr marL="342900" indent="-342900">
              <a:defRPr sz="4000">
                <a:solidFill>
                  <a:schemeClr val="tx1"/>
                </a:solidFill>
                <a:latin typeface="Arial" charset="0"/>
                <a:ea typeface="宋体" charset="-122"/>
              </a:defRPr>
            </a:lvl1pPr>
            <a:lvl2pPr marL="742950" indent="-285750">
              <a:defRPr sz="4000">
                <a:solidFill>
                  <a:schemeClr val="tx1"/>
                </a:solidFill>
                <a:latin typeface="Arial" charset="0"/>
                <a:ea typeface="宋体" charset="-122"/>
              </a:defRPr>
            </a:lvl2pPr>
            <a:lvl3pPr marL="1143000" indent="-228600">
              <a:defRPr sz="4000">
                <a:solidFill>
                  <a:schemeClr val="tx1"/>
                </a:solidFill>
                <a:latin typeface="Arial" charset="0"/>
                <a:ea typeface="宋体" charset="-122"/>
              </a:defRPr>
            </a:lvl3pPr>
            <a:lvl4pPr marL="1600200" indent="-228600">
              <a:defRPr sz="4000">
                <a:solidFill>
                  <a:schemeClr val="tx1"/>
                </a:solidFill>
                <a:latin typeface="Arial" charset="0"/>
                <a:ea typeface="宋体" charset="-122"/>
              </a:defRPr>
            </a:lvl4pPr>
            <a:lvl5pPr marL="2057400" indent="-22860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algn="just" eaLnBrk="1" hangingPunct="1">
              <a:buFont typeface="Arial" charset="0"/>
              <a:buNone/>
            </a:pPr>
            <a:r>
              <a:rPr lang="zh-CN" altLang="en-US" sz="2100" dirty="0">
                <a:solidFill>
                  <a:schemeClr val="bg1"/>
                </a:solidFill>
              </a:rPr>
              <a:t>    </a:t>
            </a:r>
            <a:r>
              <a:rPr lang="zh-CN" altLang="en-US" sz="2100" b="1" dirty="0">
                <a:solidFill>
                  <a:schemeClr val="bg1"/>
                </a:solidFill>
              </a:rPr>
              <a:t>我的学说是：有上等人，也有下等人，一个个人是可以使千万年的历史生色的</a:t>
            </a:r>
            <a:r>
              <a:rPr lang="en-US" altLang="zh-CN" sz="2100" b="1" dirty="0">
                <a:solidFill>
                  <a:schemeClr val="bg1"/>
                </a:solidFill>
              </a:rPr>
              <a:t>——</a:t>
            </a:r>
            <a:r>
              <a:rPr lang="zh-CN" altLang="en-US" sz="2100" b="1" dirty="0">
                <a:solidFill>
                  <a:schemeClr val="bg1"/>
                </a:solidFill>
              </a:rPr>
              <a:t>也就是说</a:t>
            </a:r>
            <a:r>
              <a:rPr lang="en-US" altLang="zh-CN" sz="2100" b="1" dirty="0">
                <a:solidFill>
                  <a:schemeClr val="bg1"/>
                </a:solidFill>
              </a:rPr>
              <a:t>,</a:t>
            </a:r>
            <a:r>
              <a:rPr lang="zh-CN" altLang="en-US" sz="2100" b="1" dirty="0">
                <a:solidFill>
                  <a:schemeClr val="bg1"/>
                </a:solidFill>
              </a:rPr>
              <a:t>一个充实的、雄厚的、伟大的、完全的人</a:t>
            </a:r>
            <a:r>
              <a:rPr lang="en-US" altLang="zh-CN" sz="2100" b="1" dirty="0">
                <a:solidFill>
                  <a:schemeClr val="bg1"/>
                </a:solidFill>
              </a:rPr>
              <a:t>,</a:t>
            </a:r>
            <a:r>
              <a:rPr lang="zh-CN" altLang="en-US" sz="2100" b="1" dirty="0">
                <a:solidFill>
                  <a:schemeClr val="bg1"/>
                </a:solidFill>
              </a:rPr>
              <a:t>要胜过无数残缺不全、鸡毛蒜皮的人</a:t>
            </a:r>
            <a:r>
              <a:rPr lang="zh-CN" altLang="en-US" sz="3000" b="1" dirty="0">
                <a:solidFill>
                  <a:schemeClr val="bg1"/>
                </a:solidFill>
              </a:rPr>
              <a:t>。 </a:t>
            </a:r>
          </a:p>
          <a:p>
            <a:pPr eaLnBrk="1" hangingPunct="1">
              <a:buFont typeface="Arial" charset="0"/>
              <a:buNone/>
            </a:pPr>
            <a:endParaRPr lang="zh-CN" altLang="en-US" sz="3000" dirty="0">
              <a:solidFill>
                <a:schemeClr val="bg1"/>
              </a:solidFill>
            </a:endParaRPr>
          </a:p>
          <a:p>
            <a:pPr eaLnBrk="1" hangingPunct="1">
              <a:buFont typeface="Arial" charset="0"/>
              <a:buNone/>
            </a:pPr>
            <a:r>
              <a:rPr lang="zh-CN" altLang="en-US" sz="3000" b="1" dirty="0">
                <a:solidFill>
                  <a:srgbClr val="FF0000"/>
                </a:solidFill>
              </a:rPr>
              <a:t>    </a:t>
            </a:r>
            <a:endParaRPr lang="en-US" altLang="zh-CN" sz="3000" b="1" dirty="0">
              <a:solidFill>
                <a:srgbClr val="FF0000"/>
              </a:solidFill>
            </a:endParaRPr>
          </a:p>
          <a:p>
            <a:pPr eaLnBrk="1" hangingPunct="1">
              <a:buFont typeface="Arial" charset="0"/>
              <a:buNone/>
            </a:pPr>
            <a:r>
              <a:rPr lang="zh-CN" altLang="en-US" sz="3000" b="1" dirty="0">
                <a:solidFill>
                  <a:srgbClr val="FF0000"/>
                </a:solidFill>
              </a:rPr>
              <a:t>       无天才，即无历史 </a:t>
            </a:r>
          </a:p>
          <a:p>
            <a:pPr algn="ctr" eaLnBrk="1" hangingPunct="1">
              <a:buFont typeface="Arial" charset="0"/>
              <a:buNone/>
            </a:pPr>
            <a:endParaRPr lang="en-US" altLang="zh-CN" sz="3000" dirty="0"/>
          </a:p>
        </p:txBody>
      </p:sp>
      <p:pic>
        <p:nvPicPr>
          <p:cNvPr id="35844" name="Picture 4" descr="尼采"/>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165056" y="3448051"/>
            <a:ext cx="1454945" cy="1663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5845" name="Text Box 7"/>
          <p:cNvSpPr txBox="1">
            <a:spLocks noChangeArrowheads="1"/>
          </p:cNvSpPr>
          <p:nvPr/>
        </p:nvSpPr>
        <p:spPr bwMode="auto">
          <a:xfrm>
            <a:off x="6346031" y="4862512"/>
            <a:ext cx="1001316" cy="5539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4000">
                <a:solidFill>
                  <a:schemeClr val="tx1"/>
                </a:solidFill>
                <a:latin typeface="Arial" charset="0"/>
                <a:ea typeface="宋体" charset="-122"/>
              </a:defRPr>
            </a:lvl1pPr>
            <a:lvl2pPr marL="742950" indent="-285750">
              <a:defRPr sz="4000">
                <a:solidFill>
                  <a:schemeClr val="tx1"/>
                </a:solidFill>
                <a:latin typeface="Arial" charset="0"/>
                <a:ea typeface="宋体" charset="-122"/>
              </a:defRPr>
            </a:lvl2pPr>
            <a:lvl3pPr marL="1143000" indent="-228600">
              <a:defRPr sz="4000">
                <a:solidFill>
                  <a:schemeClr val="tx1"/>
                </a:solidFill>
                <a:latin typeface="Arial" charset="0"/>
                <a:ea typeface="宋体" charset="-122"/>
              </a:defRPr>
            </a:lvl3pPr>
            <a:lvl4pPr marL="1600200" indent="-228600">
              <a:defRPr sz="4000">
                <a:solidFill>
                  <a:schemeClr val="tx1"/>
                </a:solidFill>
                <a:latin typeface="Arial" charset="0"/>
                <a:ea typeface="宋体" charset="-122"/>
              </a:defRPr>
            </a:lvl4pPr>
            <a:lvl5pPr marL="2057400" indent="-22860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spcBef>
                <a:spcPct val="50000"/>
              </a:spcBef>
              <a:buFont typeface="Arial" charset="0"/>
              <a:buNone/>
            </a:pPr>
            <a:r>
              <a:rPr lang="zh-CN" altLang="en-US" sz="3000"/>
              <a:t>尼采</a:t>
            </a:r>
          </a:p>
        </p:txBody>
      </p:sp>
    </p:spTree>
    <p:extLst>
      <p:ext uri="{BB962C8B-B14F-4D97-AF65-F5344CB8AC3E}">
        <p14:creationId xmlns="" xmlns:p14="http://schemas.microsoft.com/office/powerpoint/2010/main" val="15387766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683568" y="836712"/>
            <a:ext cx="7605976" cy="4478238"/>
          </a:xfrm>
        </p:spPr>
        <p:txBody>
          <a:bodyPr>
            <a:normAutofit fontScale="85000" lnSpcReduction="20000"/>
          </a:bodyPr>
          <a:lstStyle/>
          <a:p>
            <a:r>
              <a:rPr kumimoji="1" lang="zh-CN" altLang="en-US" sz="2700" b="1" dirty="0">
                <a:solidFill>
                  <a:srgbClr val="FF0000"/>
                </a:solidFill>
              </a:rPr>
              <a:t>客观唯心主义</a:t>
            </a:r>
            <a:endParaRPr kumimoji="1" lang="en-US" altLang="zh-CN" sz="2700" b="1" dirty="0">
              <a:solidFill>
                <a:srgbClr val="FF0000"/>
              </a:solidFill>
            </a:endParaRPr>
          </a:p>
          <a:p>
            <a:r>
              <a:rPr lang="zh-CN" altLang="en-US" sz="4275" b="1" dirty="0">
                <a:latin typeface="FangSong" charset="-122"/>
                <a:ea typeface="FangSong" charset="-122"/>
                <a:cs typeface="FangSong" charset="-122"/>
              </a:rPr>
              <a:t>夸大客观因素对人类实践活动的决定作用，将这些客观因素看成脱离人支配人的因素，产生客观唯物主义。</a:t>
            </a:r>
          </a:p>
          <a:p>
            <a:r>
              <a:rPr lang="zh-CN" altLang="en-US" sz="3375" dirty="0">
                <a:latin typeface="楷体" charset="-122"/>
                <a:ea typeface="楷体" charset="-122"/>
              </a:rPr>
              <a:t>“特殊的东西同特殊的东西相互斗争，终于大家都有些损失。那个普遍的观念并不卷入对峙和斗争当中，卷入是有危险的。它始终停留在后方，在背景里，不受骚扰，也不受侵犯。它驱使热情去为它自己工作”</a:t>
            </a:r>
            <a:r>
              <a:rPr lang="zh-CN" altLang="en-US" sz="2700" dirty="0">
                <a:latin typeface="楷体_GB2312" charset="0"/>
                <a:ea typeface="楷体_GB2312" charset="0"/>
              </a:rPr>
              <a:t>。</a:t>
            </a:r>
            <a:r>
              <a:rPr lang="zh-CN" altLang="en-US" sz="2700" dirty="0"/>
              <a:t>黑格尔《历史哲学》</a:t>
            </a:r>
          </a:p>
          <a:p>
            <a:endParaRPr lang="zh-CN" altLang="en-US" sz="2700" dirty="0"/>
          </a:p>
          <a:p>
            <a:endParaRPr kumimoji="1" lang="zh-CN" altLang="en-US" sz="2700" b="1" dirty="0"/>
          </a:p>
        </p:txBody>
      </p:sp>
    </p:spTree>
    <p:extLst>
      <p:ext uri="{BB962C8B-B14F-4D97-AF65-F5344CB8AC3E}">
        <p14:creationId xmlns="" xmlns:p14="http://schemas.microsoft.com/office/powerpoint/2010/main" val="731587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73404" y="2825083"/>
            <a:ext cx="7486397" cy="1390718"/>
          </a:xfrm>
        </p:spPr>
        <p:txBody>
          <a:bodyPr>
            <a:noAutofit/>
          </a:bodyPr>
          <a:lstStyle/>
          <a:p>
            <a:r>
              <a:rPr lang="zh-CN" altLang="en-US" sz="2700" b="1" dirty="0">
                <a:ln>
                  <a:solidFill>
                    <a:srgbClr val="FFCC00"/>
                  </a:solidFill>
                </a:ln>
                <a:latin typeface="+mn-lt"/>
                <a:ea typeface="+mn-ea"/>
                <a:cs typeface="+mn-cs"/>
              </a:rPr>
              <a:t>“历史不过是个任人打扮的小姑娘。”（列夫</a:t>
            </a:r>
            <a:r>
              <a:rPr lang="en-US" altLang="zh-CN" sz="2700" b="1" dirty="0">
                <a:ln>
                  <a:solidFill>
                    <a:srgbClr val="FFCC00"/>
                  </a:solidFill>
                </a:ln>
                <a:latin typeface="+mn-lt"/>
                <a:ea typeface="+mn-ea"/>
                <a:cs typeface="+mn-cs"/>
              </a:rPr>
              <a:t>·</a:t>
            </a:r>
            <a:r>
              <a:rPr lang="zh-CN" altLang="en-US" sz="2700" b="1" dirty="0">
                <a:ln>
                  <a:solidFill>
                    <a:srgbClr val="FFCC00"/>
                  </a:solidFill>
                </a:ln>
                <a:latin typeface="+mn-lt"/>
                <a:ea typeface="+mn-ea"/>
                <a:cs typeface="+mn-cs"/>
              </a:rPr>
              <a:t>托尔斯泰）</a:t>
            </a:r>
            <a:br>
              <a:rPr lang="zh-CN" altLang="en-US" sz="2700" b="1" dirty="0">
                <a:ln>
                  <a:solidFill>
                    <a:srgbClr val="FFCC00"/>
                  </a:solidFill>
                </a:ln>
                <a:latin typeface="+mn-lt"/>
                <a:ea typeface="+mn-ea"/>
                <a:cs typeface="+mn-cs"/>
              </a:rPr>
            </a:br>
            <a:endParaRPr lang="zh-CN" altLang="en-US" sz="2700" b="1" dirty="0">
              <a:ln>
                <a:solidFill>
                  <a:srgbClr val="FFCC00"/>
                </a:solidFill>
              </a:ln>
              <a:latin typeface="+mn-lt"/>
              <a:ea typeface="+mn-ea"/>
              <a:cs typeface="+mn-cs"/>
            </a:endParaRPr>
          </a:p>
        </p:txBody>
      </p:sp>
      <p:sp>
        <p:nvSpPr>
          <p:cNvPr id="6" name="文本框 5"/>
          <p:cNvSpPr txBox="1"/>
          <p:nvPr/>
        </p:nvSpPr>
        <p:spPr>
          <a:xfrm>
            <a:off x="2728950" y="853278"/>
            <a:ext cx="1803400" cy="507831"/>
          </a:xfrm>
          <a:prstGeom prst="rect">
            <a:avLst/>
          </a:prstGeom>
          <a:noFill/>
        </p:spPr>
        <p:txBody>
          <a:bodyPr wrap="square" rtlCol="0">
            <a:spAutoFit/>
          </a:bodyPr>
          <a:lstStyle/>
          <a:p>
            <a:r>
              <a:rPr kumimoji="1" lang="zh-CN" altLang="en-US" sz="2700" b="1" dirty="0">
                <a:solidFill>
                  <a:srgbClr val="FF0000"/>
                </a:solidFill>
              </a:rPr>
              <a:t>  评    析</a:t>
            </a:r>
          </a:p>
        </p:txBody>
      </p:sp>
      <p:sp>
        <p:nvSpPr>
          <p:cNvPr id="9" name="文本框 8"/>
          <p:cNvSpPr txBox="1"/>
          <p:nvPr/>
        </p:nvSpPr>
        <p:spPr>
          <a:xfrm>
            <a:off x="1400149" y="1770218"/>
            <a:ext cx="6264401" cy="784830"/>
          </a:xfrm>
          <a:prstGeom prst="rect">
            <a:avLst/>
          </a:prstGeom>
          <a:noFill/>
        </p:spPr>
        <p:txBody>
          <a:bodyPr wrap="square" rtlCol="0">
            <a:spAutoFit/>
          </a:bodyPr>
          <a:lstStyle/>
          <a:p>
            <a:r>
              <a:rPr lang="zh-CN" altLang="en-US" sz="2700" b="1" dirty="0">
                <a:ln>
                  <a:solidFill>
                    <a:srgbClr val="FFCC00"/>
                  </a:solidFill>
                </a:ln>
              </a:rPr>
              <a:t>“一切历史都是思想史。” （科林伍</a:t>
            </a:r>
            <a:r>
              <a:rPr lang="zh-CN" altLang="en-US" sz="2400" b="1" dirty="0">
                <a:ln>
                  <a:solidFill>
                    <a:srgbClr val="FFCC00"/>
                  </a:solidFill>
                </a:ln>
              </a:rPr>
              <a:t>德）</a:t>
            </a:r>
            <a:r>
              <a:rPr lang="zh-CN" altLang="en-US" dirty="0">
                <a:ln>
                  <a:solidFill>
                    <a:srgbClr val="FFCC00"/>
                  </a:solidFill>
                </a:ln>
              </a:rPr>
              <a:t/>
            </a:r>
            <a:br>
              <a:rPr lang="zh-CN" altLang="en-US" dirty="0">
                <a:ln>
                  <a:solidFill>
                    <a:srgbClr val="FFCC00"/>
                  </a:solidFill>
                </a:ln>
              </a:rPr>
            </a:br>
            <a:endParaRPr kumimoji="1" lang="zh-CN" altLang="en-US" dirty="0">
              <a:ln>
                <a:solidFill>
                  <a:srgbClr val="FFCC00"/>
                </a:solidFill>
              </a:ln>
            </a:endParaRPr>
          </a:p>
        </p:txBody>
      </p:sp>
      <p:sp>
        <p:nvSpPr>
          <p:cNvPr id="11" name="文本框 10"/>
          <p:cNvSpPr txBox="1"/>
          <p:nvPr/>
        </p:nvSpPr>
        <p:spPr>
          <a:xfrm>
            <a:off x="1422400" y="4149984"/>
            <a:ext cx="6438900" cy="507831"/>
          </a:xfrm>
          <a:prstGeom prst="rect">
            <a:avLst/>
          </a:prstGeom>
          <a:noFill/>
        </p:spPr>
        <p:txBody>
          <a:bodyPr wrap="square" rtlCol="0">
            <a:spAutoFit/>
          </a:bodyPr>
          <a:lstStyle/>
          <a:p>
            <a:r>
              <a:rPr lang="zh-CN" altLang="en-US" sz="2700" b="1" spc="-38" dirty="0">
                <a:ln>
                  <a:solidFill>
                    <a:srgbClr val="FFCC00"/>
                  </a:solidFill>
                </a:ln>
              </a:rPr>
              <a:t>“一切历史都是当代史。”（克罗齐）</a:t>
            </a:r>
          </a:p>
        </p:txBody>
      </p:sp>
    </p:spTree>
    <p:extLst>
      <p:ext uri="{BB962C8B-B14F-4D97-AF65-F5344CB8AC3E}">
        <p14:creationId xmlns="" xmlns:p14="http://schemas.microsoft.com/office/powerpoint/2010/main" val="121841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4294967295"/>
          </p:nvPr>
        </p:nvSpPr>
        <p:spPr>
          <a:xfrm>
            <a:off x="1147367" y="888535"/>
            <a:ext cx="6855619" cy="578663"/>
          </a:xfrm>
          <a:prstGeom prst="rect">
            <a:avLst/>
          </a:prstGeom>
          <a:solidFill>
            <a:srgbClr val="002060"/>
          </a:solidFill>
        </p:spPr>
        <p:txBody>
          <a:bodyPr>
            <a:noAutofit/>
          </a:bodyPr>
          <a:lstStyle/>
          <a:p>
            <a:pPr algn="ctr">
              <a:lnSpc>
                <a:spcPts val="4125"/>
              </a:lnSpc>
              <a:defRPr/>
            </a:pPr>
            <a:r>
              <a:rPr lang="zh-CN" altLang="en-US" sz="2550" b="1" dirty="0">
                <a:solidFill>
                  <a:srgbClr val="FFFF00"/>
                </a:solidFill>
              </a:rPr>
              <a:t>客观性</a:t>
            </a:r>
            <a:r>
              <a:rPr lang="en-US" altLang="zh-CN" sz="2550" b="1" dirty="0">
                <a:solidFill>
                  <a:srgbClr val="FFFF00"/>
                </a:solidFill>
              </a:rPr>
              <a:t>——</a:t>
            </a:r>
            <a:r>
              <a:rPr lang="zh-CN" altLang="en-US" sz="2550" b="1" dirty="0">
                <a:solidFill>
                  <a:srgbClr val="FFFF00"/>
                </a:solidFill>
              </a:rPr>
              <a:t>社会存在</a:t>
            </a:r>
            <a:r>
              <a:rPr lang="zh-CN" altLang="en-US" sz="2550" b="1" dirty="0">
                <a:solidFill>
                  <a:srgbClr val="FF0000"/>
                </a:solidFill>
              </a:rPr>
              <a:t>决定</a:t>
            </a:r>
            <a:r>
              <a:rPr lang="zh-CN" altLang="en-US" sz="2550" b="1" dirty="0">
                <a:solidFill>
                  <a:srgbClr val="FFFF00"/>
                </a:solidFill>
              </a:rPr>
              <a:t>社会意识。</a:t>
            </a:r>
            <a:endParaRPr lang="en-US" altLang="zh-CN" sz="2550" b="1" dirty="0">
              <a:solidFill>
                <a:srgbClr val="FFFF00"/>
              </a:solidFill>
            </a:endParaRPr>
          </a:p>
        </p:txBody>
      </p:sp>
      <p:sp>
        <p:nvSpPr>
          <p:cNvPr id="8" name="TextBox 7"/>
          <p:cNvSpPr txBox="1">
            <a:spLocks noChangeArrowheads="1"/>
          </p:cNvSpPr>
          <p:nvPr/>
        </p:nvSpPr>
        <p:spPr bwMode="auto">
          <a:xfrm>
            <a:off x="3768330" y="4910404"/>
            <a:ext cx="3964781" cy="496290"/>
          </a:xfrm>
          <a:prstGeom prst="rect">
            <a:avLst/>
          </a:prstGeom>
          <a:solidFill>
            <a:srgbClr val="FF0000"/>
          </a:solidFill>
          <a:ln w="9525">
            <a:solidFill>
              <a:srgbClr val="FFFF00"/>
            </a:solidFill>
            <a:miter lim="800000"/>
            <a:headEnd/>
            <a:tailEnd/>
          </a:ln>
        </p:spPr>
        <p:txBody>
          <a:bodyPr>
            <a:spAutoFit/>
          </a:bodyPr>
          <a:lstStyle/>
          <a:p>
            <a:pPr algn="ctr"/>
            <a:r>
              <a:rPr lang="zh-CN" altLang="en-US" sz="2625" b="1" dirty="0">
                <a:latin typeface="Century Gothic" pitchFamily="34" charset="0"/>
                <a:ea typeface="幼圆" pitchFamily="49" charset="-122"/>
              </a:rPr>
              <a:t>全球化与国际环境</a:t>
            </a:r>
          </a:p>
        </p:txBody>
      </p:sp>
      <p:grpSp>
        <p:nvGrpSpPr>
          <p:cNvPr id="4" name="组合 9"/>
          <p:cNvGrpSpPr>
            <a:grpSpLocks/>
          </p:cNvGrpSpPr>
          <p:nvPr/>
        </p:nvGrpSpPr>
        <p:grpSpPr bwMode="auto">
          <a:xfrm>
            <a:off x="1147367" y="4058449"/>
            <a:ext cx="6590110" cy="438584"/>
            <a:chOff x="-32" y="5000636"/>
            <a:chExt cx="8786874" cy="585433"/>
          </a:xfrm>
        </p:grpSpPr>
        <p:sp>
          <p:nvSpPr>
            <p:cNvPr id="48135" name="TextBox 4"/>
            <p:cNvSpPr txBox="1">
              <a:spLocks noChangeArrowheads="1"/>
            </p:cNvSpPr>
            <p:nvPr/>
          </p:nvSpPr>
          <p:spPr bwMode="auto">
            <a:xfrm>
              <a:off x="-32" y="5000637"/>
              <a:ext cx="3133003" cy="585430"/>
            </a:xfrm>
            <a:prstGeom prst="rect">
              <a:avLst/>
            </a:prstGeom>
            <a:noFill/>
            <a:ln w="9525">
              <a:solidFill>
                <a:srgbClr val="FFFF00"/>
              </a:solidFill>
              <a:miter lim="800000"/>
              <a:headEnd/>
              <a:tailEnd/>
            </a:ln>
          </p:spPr>
          <p:txBody>
            <a:bodyPr wrap="square">
              <a:spAutoFit/>
            </a:bodyPr>
            <a:lstStyle/>
            <a:p>
              <a:pPr algn="ctr"/>
              <a:r>
                <a:rPr lang="zh-CN" altLang="en-US" sz="2250" b="1" dirty="0">
                  <a:latin typeface="Century Gothic" pitchFamily="34" charset="0"/>
                  <a:ea typeface="幼圆" pitchFamily="49" charset="-122"/>
                </a:rPr>
                <a:t>自然地理环境</a:t>
              </a:r>
            </a:p>
          </p:txBody>
        </p:sp>
        <p:sp>
          <p:nvSpPr>
            <p:cNvPr id="48136" name="TextBox 5"/>
            <p:cNvSpPr txBox="1">
              <a:spLocks noChangeArrowheads="1"/>
            </p:cNvSpPr>
            <p:nvPr/>
          </p:nvSpPr>
          <p:spPr bwMode="auto">
            <a:xfrm>
              <a:off x="3512410" y="5000639"/>
              <a:ext cx="2428891" cy="585430"/>
            </a:xfrm>
            <a:prstGeom prst="rect">
              <a:avLst/>
            </a:prstGeom>
            <a:noFill/>
            <a:ln w="9525">
              <a:solidFill>
                <a:srgbClr val="FFFF00"/>
              </a:solidFill>
              <a:miter lim="800000"/>
              <a:headEnd/>
              <a:tailEnd/>
            </a:ln>
          </p:spPr>
          <p:txBody>
            <a:bodyPr>
              <a:spAutoFit/>
            </a:bodyPr>
            <a:lstStyle/>
            <a:p>
              <a:pPr algn="ctr"/>
              <a:r>
                <a:rPr lang="zh-CN" altLang="en-US" sz="2250" b="1" dirty="0">
                  <a:latin typeface="Century Gothic" pitchFamily="34" charset="0"/>
                  <a:ea typeface="幼圆" pitchFamily="49" charset="-122"/>
                </a:rPr>
                <a:t>人口因素</a:t>
              </a:r>
            </a:p>
          </p:txBody>
        </p:sp>
        <p:sp>
          <p:nvSpPr>
            <p:cNvPr id="48137" name="TextBox 8"/>
            <p:cNvSpPr txBox="1">
              <a:spLocks noChangeArrowheads="1"/>
            </p:cNvSpPr>
            <p:nvPr/>
          </p:nvSpPr>
          <p:spPr bwMode="auto">
            <a:xfrm>
              <a:off x="6357951" y="5000636"/>
              <a:ext cx="2428891" cy="585430"/>
            </a:xfrm>
            <a:prstGeom prst="rect">
              <a:avLst/>
            </a:prstGeom>
            <a:noFill/>
            <a:ln w="9525">
              <a:solidFill>
                <a:srgbClr val="FFFF00"/>
              </a:solidFill>
              <a:miter lim="800000"/>
              <a:headEnd/>
              <a:tailEnd/>
            </a:ln>
          </p:spPr>
          <p:txBody>
            <a:bodyPr>
              <a:spAutoFit/>
            </a:bodyPr>
            <a:lstStyle/>
            <a:p>
              <a:pPr algn="ctr"/>
              <a:r>
                <a:rPr lang="zh-CN" altLang="en-US" sz="2250" b="1" dirty="0">
                  <a:latin typeface="Century Gothic" pitchFamily="34" charset="0"/>
                  <a:ea typeface="幼圆" pitchFamily="49" charset="-122"/>
                </a:rPr>
                <a:t>生产方式</a:t>
              </a:r>
            </a:p>
          </p:txBody>
        </p:sp>
      </p:grpSp>
      <p:sp>
        <p:nvSpPr>
          <p:cNvPr id="11" name="TextBox 10"/>
          <p:cNvSpPr txBox="1"/>
          <p:nvPr/>
        </p:nvSpPr>
        <p:spPr>
          <a:xfrm>
            <a:off x="875111" y="2096365"/>
            <a:ext cx="6858000" cy="1400383"/>
          </a:xfrm>
          <a:prstGeom prst="rect">
            <a:avLst/>
          </a:prstGeom>
          <a:noFill/>
        </p:spPr>
        <p:txBody>
          <a:bodyPr wrap="square" rtlCol="0">
            <a:spAutoFit/>
          </a:bodyPr>
          <a:lstStyle/>
          <a:p>
            <a:pPr marL="257175" indent="-257175">
              <a:lnSpc>
                <a:spcPts val="3375"/>
              </a:lnSpc>
              <a:spcBef>
                <a:spcPct val="20000"/>
              </a:spcBef>
              <a:spcAft>
                <a:spcPts val="450"/>
              </a:spcAft>
              <a:buClr>
                <a:srgbClr val="DC9E1F"/>
              </a:buClr>
              <a:buFont typeface="Arial" pitchFamily="34" charset="0"/>
              <a:buChar char="•"/>
              <a:defRPr/>
            </a:pPr>
            <a:r>
              <a:rPr lang="zh-CN" altLang="en-US" sz="2100" b="1" spc="23" dirty="0">
                <a:solidFill>
                  <a:srgbClr val="FFFF00"/>
                </a:solidFill>
                <a:latin typeface="Century Gothic"/>
                <a:ea typeface="幼圆"/>
              </a:rPr>
              <a:t>社会存在</a:t>
            </a:r>
            <a:r>
              <a:rPr lang="zh-CN" altLang="en-US" sz="2100" b="1" spc="23" dirty="0">
                <a:solidFill>
                  <a:srgbClr val="FFFFFF"/>
                </a:solidFill>
                <a:latin typeface="Century Gothic"/>
                <a:ea typeface="幼圆"/>
              </a:rPr>
              <a:t>也称</a:t>
            </a:r>
            <a:r>
              <a:rPr lang="zh-CN" altLang="en-US" sz="2100" b="1" spc="23" dirty="0">
                <a:solidFill>
                  <a:srgbClr val="FFFF00"/>
                </a:solidFill>
                <a:latin typeface="Century Gothic"/>
                <a:ea typeface="幼圆"/>
              </a:rPr>
              <a:t>社会物质条件</a:t>
            </a:r>
            <a:r>
              <a:rPr lang="zh-CN" altLang="en-US" sz="2100" b="1" spc="23" dirty="0">
                <a:solidFill>
                  <a:srgbClr val="FFFFFF"/>
                </a:solidFill>
                <a:latin typeface="Century Gothic"/>
                <a:ea typeface="幼圆"/>
              </a:rPr>
              <a:t>，是社会生活的物质方面，主要包括</a:t>
            </a:r>
            <a:r>
              <a:rPr lang="zh-CN" altLang="en-US" sz="2100" b="1" spc="23" dirty="0">
                <a:solidFill>
                  <a:srgbClr val="FFFF00"/>
                </a:solidFill>
                <a:latin typeface="Century Gothic"/>
                <a:ea typeface="幼圆"/>
              </a:rPr>
              <a:t>自然地理环境</a:t>
            </a:r>
            <a:r>
              <a:rPr lang="zh-CN" altLang="en-US" sz="2100" b="1" spc="23" dirty="0">
                <a:solidFill>
                  <a:srgbClr val="FFFFFF"/>
                </a:solidFill>
                <a:latin typeface="Century Gothic"/>
                <a:ea typeface="幼圆"/>
              </a:rPr>
              <a:t>、</a:t>
            </a:r>
            <a:r>
              <a:rPr lang="zh-CN" altLang="en-US" sz="2100" b="1" spc="23" dirty="0">
                <a:solidFill>
                  <a:srgbClr val="FFFF00"/>
                </a:solidFill>
                <a:latin typeface="Century Gothic"/>
                <a:ea typeface="幼圆"/>
              </a:rPr>
              <a:t>人口因素</a:t>
            </a:r>
            <a:r>
              <a:rPr lang="zh-CN" altLang="en-US" sz="2100" b="1" spc="23" dirty="0">
                <a:solidFill>
                  <a:srgbClr val="FFFFFF"/>
                </a:solidFill>
                <a:latin typeface="Century Gothic"/>
                <a:ea typeface="幼圆"/>
              </a:rPr>
              <a:t>和</a:t>
            </a:r>
            <a:r>
              <a:rPr lang="zh-CN" altLang="en-US" sz="2100" b="1" spc="23" dirty="0">
                <a:solidFill>
                  <a:srgbClr val="FFFF00"/>
                </a:solidFill>
                <a:latin typeface="Century Gothic"/>
                <a:ea typeface="幼圆"/>
              </a:rPr>
              <a:t>物质生产方式</a:t>
            </a:r>
            <a:r>
              <a:rPr lang="zh-CN" altLang="en-US" sz="2100" b="1" spc="23" dirty="0">
                <a:solidFill>
                  <a:srgbClr val="FFFFFF"/>
                </a:solidFill>
                <a:latin typeface="Century Gothic"/>
                <a:ea typeface="幼圆"/>
              </a:rPr>
              <a:t>。</a:t>
            </a:r>
            <a:r>
              <a:rPr lang="zh-CN" altLang="en-US" sz="1875" b="1" spc="23" dirty="0">
                <a:solidFill>
                  <a:srgbClr val="FFFFFF"/>
                </a:solidFill>
                <a:latin typeface="Century Gothic"/>
                <a:ea typeface="幼圆"/>
              </a:rPr>
              <a:t>（</a:t>
            </a:r>
            <a:r>
              <a:rPr lang="en-US" altLang="zh-CN" sz="1875" b="1" spc="23" dirty="0">
                <a:solidFill>
                  <a:srgbClr val="FFFFFF"/>
                </a:solidFill>
                <a:latin typeface="Century Gothic"/>
                <a:ea typeface="幼圆"/>
              </a:rPr>
              <a:t>2015</a:t>
            </a:r>
            <a:r>
              <a:rPr lang="zh-CN" altLang="en-US" sz="1875" b="1" spc="23" dirty="0">
                <a:solidFill>
                  <a:srgbClr val="FFFFFF"/>
                </a:solidFill>
                <a:latin typeface="Century Gothic"/>
                <a:ea typeface="幼圆"/>
              </a:rPr>
              <a:t>版</a:t>
            </a:r>
            <a:r>
              <a:rPr lang="en-US" altLang="zh-CN" sz="1875" b="1" spc="23" dirty="0">
                <a:solidFill>
                  <a:srgbClr val="FFFFFF"/>
                </a:solidFill>
                <a:latin typeface="Century Gothic"/>
                <a:ea typeface="幼圆"/>
              </a:rPr>
              <a:t>p103</a:t>
            </a:r>
            <a:r>
              <a:rPr lang="zh-CN" altLang="en-US" sz="1875" b="1" spc="23" dirty="0">
                <a:solidFill>
                  <a:srgbClr val="FFFFFF"/>
                </a:solidFill>
                <a:latin typeface="Century Gothic"/>
                <a:ea typeface="幼圆"/>
              </a:rPr>
              <a:t>）</a:t>
            </a:r>
            <a:endParaRPr lang="en-US" altLang="zh-CN" sz="1875" b="1" spc="23" dirty="0">
              <a:solidFill>
                <a:srgbClr val="FFFF00"/>
              </a:solidFill>
              <a:latin typeface="Century Gothic"/>
              <a:ea typeface="幼圆"/>
            </a:endParaRPr>
          </a:p>
        </p:txBody>
      </p:sp>
      <p:sp>
        <p:nvSpPr>
          <p:cNvPr id="13" name="TextBox 6"/>
          <p:cNvSpPr txBox="1">
            <a:spLocks noChangeArrowheads="1"/>
          </p:cNvSpPr>
          <p:nvPr/>
        </p:nvSpPr>
        <p:spPr bwMode="auto">
          <a:xfrm>
            <a:off x="1250158" y="4910404"/>
            <a:ext cx="1821656" cy="496290"/>
          </a:xfrm>
          <a:prstGeom prst="rect">
            <a:avLst/>
          </a:prstGeom>
          <a:solidFill>
            <a:srgbClr val="FF0000"/>
          </a:solidFill>
          <a:ln w="9525">
            <a:solidFill>
              <a:srgbClr val="FFFF00"/>
            </a:solidFill>
            <a:miter lim="800000"/>
            <a:headEnd/>
            <a:tailEnd/>
          </a:ln>
        </p:spPr>
        <p:txBody>
          <a:bodyPr>
            <a:spAutoFit/>
          </a:bodyPr>
          <a:lstStyle/>
          <a:p>
            <a:pPr algn="ctr"/>
            <a:r>
              <a:rPr lang="zh-CN" altLang="en-US" sz="2625" b="1">
                <a:latin typeface="Century Gothic" pitchFamily="34" charset="0"/>
                <a:ea typeface="幼圆" pitchFamily="49" charset="-122"/>
              </a:rPr>
              <a:t>历史传统</a:t>
            </a:r>
          </a:p>
        </p:txBody>
      </p:sp>
      <p:sp>
        <p:nvSpPr>
          <p:cNvPr id="15" name="TextBox 6"/>
          <p:cNvSpPr txBox="1">
            <a:spLocks noChangeArrowheads="1"/>
          </p:cNvSpPr>
          <p:nvPr/>
        </p:nvSpPr>
        <p:spPr bwMode="auto">
          <a:xfrm>
            <a:off x="1250158" y="4924957"/>
            <a:ext cx="1821656" cy="496290"/>
          </a:xfrm>
          <a:prstGeom prst="rect">
            <a:avLst/>
          </a:prstGeom>
          <a:solidFill>
            <a:srgbClr val="FF0000"/>
          </a:solidFill>
          <a:ln w="9525">
            <a:solidFill>
              <a:srgbClr val="FFFF00"/>
            </a:solidFill>
            <a:miter lim="800000"/>
            <a:headEnd/>
            <a:tailEnd/>
          </a:ln>
        </p:spPr>
        <p:txBody>
          <a:bodyPr>
            <a:spAutoFit/>
          </a:bodyPr>
          <a:lstStyle/>
          <a:p>
            <a:pPr algn="ctr"/>
            <a:r>
              <a:rPr lang="zh-CN" altLang="en-US" sz="2625" b="1">
                <a:latin typeface="Century Gothic" pitchFamily="34" charset="0"/>
                <a:ea typeface="幼圆" pitchFamily="49" charset="-122"/>
              </a:rPr>
              <a:t>历史传统</a:t>
            </a:r>
          </a:p>
        </p:txBody>
      </p:sp>
    </p:spTree>
    <p:extLst>
      <p:ext uri="{BB962C8B-B14F-4D97-AF65-F5344CB8AC3E}">
        <p14:creationId xmlns="" xmlns:p14="http://schemas.microsoft.com/office/powerpoint/2010/main" val="1640045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heckerboard(across)">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down)">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down)">
                                      <p:cBhvr>
                                        <p:cTn id="3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animBg="1"/>
      <p:bldP spid="8" grpId="0" animBg="1"/>
      <p:bldP spid="11" grpId="0"/>
      <p:bldP spid="13"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2616861970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143000" y="2286000"/>
            <a:ext cx="2686050" cy="336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147" name="Rectangle 3"/>
          <p:cNvSpPr>
            <a:spLocks noGrp="1" noChangeArrowheads="1"/>
          </p:cNvSpPr>
          <p:nvPr>
            <p:ph type="body" idx="4294967295"/>
          </p:nvPr>
        </p:nvSpPr>
        <p:spPr>
          <a:xfrm>
            <a:off x="946404" y="2228850"/>
            <a:ext cx="6446520" cy="3263503"/>
          </a:xfrm>
          <a:prstGeom prst="rect">
            <a:avLst/>
          </a:prstGeom>
        </p:spPr>
        <p:txBody>
          <a:bodyPr/>
          <a:lstStyle/>
          <a:p>
            <a:endParaRPr lang="zh-CN" altLang="en-US"/>
          </a:p>
          <a:p>
            <a:endParaRPr lang="zh-CN" altLang="en-US"/>
          </a:p>
          <a:p>
            <a:endParaRPr lang="zh-CN" altLang="en-US"/>
          </a:p>
        </p:txBody>
      </p:sp>
      <p:sp>
        <p:nvSpPr>
          <p:cNvPr id="6148" name="AutoShape 4"/>
          <p:cNvSpPr>
            <a:spLocks noChangeArrowheads="1"/>
          </p:cNvSpPr>
          <p:nvPr/>
        </p:nvSpPr>
        <p:spPr bwMode="auto">
          <a:xfrm>
            <a:off x="3543300" y="1714500"/>
            <a:ext cx="4171950" cy="1943100"/>
          </a:xfrm>
          <a:prstGeom prst="cloudCallout">
            <a:avLst>
              <a:gd name="adj1" fmla="val -64898"/>
              <a:gd name="adj2" fmla="val 60417"/>
            </a:avLst>
          </a:prstGeom>
          <a:solidFill>
            <a:schemeClr val="accent1"/>
          </a:solidFill>
          <a:ln w="9525">
            <a:solidFill>
              <a:schemeClr val="tx1"/>
            </a:solidFill>
            <a:round/>
            <a:headEnd/>
            <a:tailEnd/>
          </a:ln>
        </p:spPr>
        <p:txBody>
          <a:bodyPr/>
          <a:lstStyle>
            <a:lvl1pPr>
              <a:defRPr sz="4000">
                <a:solidFill>
                  <a:schemeClr val="tx1"/>
                </a:solidFill>
                <a:latin typeface="Arial" charset="0"/>
                <a:ea typeface="宋体" charset="-122"/>
              </a:defRPr>
            </a:lvl1pPr>
            <a:lvl2pPr marL="742950" indent="-285750">
              <a:defRPr sz="4000">
                <a:solidFill>
                  <a:schemeClr val="tx1"/>
                </a:solidFill>
                <a:latin typeface="Arial" charset="0"/>
                <a:ea typeface="宋体" charset="-122"/>
              </a:defRPr>
            </a:lvl2pPr>
            <a:lvl3pPr marL="1143000" indent="-228600">
              <a:defRPr sz="4000">
                <a:solidFill>
                  <a:schemeClr val="tx1"/>
                </a:solidFill>
                <a:latin typeface="Arial" charset="0"/>
                <a:ea typeface="宋体" charset="-122"/>
              </a:defRPr>
            </a:lvl3pPr>
            <a:lvl4pPr marL="1600200" indent="-228600">
              <a:defRPr sz="4000">
                <a:solidFill>
                  <a:schemeClr val="tx1"/>
                </a:solidFill>
                <a:latin typeface="Arial" charset="0"/>
                <a:ea typeface="宋体" charset="-122"/>
              </a:defRPr>
            </a:lvl4pPr>
            <a:lvl5pPr marL="2057400" indent="-22860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algn="ctr" eaLnBrk="1" hangingPunct="1">
              <a:buFont typeface="Arial" charset="0"/>
              <a:buNone/>
            </a:pPr>
            <a:r>
              <a:rPr lang="zh-CN" altLang="en-US" sz="2400" b="1" dirty="0">
                <a:solidFill>
                  <a:srgbClr val="FFFF00"/>
                </a:solidFill>
              </a:rPr>
              <a:t>历史不过是追求着自己目的的人的活动而已。 </a:t>
            </a:r>
          </a:p>
        </p:txBody>
      </p:sp>
    </p:spTree>
    <p:extLst>
      <p:ext uri="{BB962C8B-B14F-4D97-AF65-F5344CB8AC3E}">
        <p14:creationId xmlns="" xmlns:p14="http://schemas.microsoft.com/office/powerpoint/2010/main" val="1284882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复习</a:t>
            </a:r>
            <a:endParaRPr lang="zh-CN" altLang="en-US" dirty="0"/>
          </a:p>
        </p:txBody>
      </p:sp>
      <p:sp>
        <p:nvSpPr>
          <p:cNvPr id="3" name="内容占位符 2"/>
          <p:cNvSpPr>
            <a:spLocks noGrp="1"/>
          </p:cNvSpPr>
          <p:nvPr>
            <p:ph sz="quarter" idx="13"/>
          </p:nvPr>
        </p:nvSpPr>
        <p:spPr/>
        <p:txBody>
          <a:bodyPr/>
          <a:lstStyle/>
          <a:p>
            <a:r>
              <a:rPr lang="zh-CN" altLang="en-US" sz="2800" dirty="0" smtClean="0">
                <a:ea typeface="楷体_GB2312" pitchFamily="49" charset="-122"/>
              </a:rPr>
              <a:t>认识论上的对子</a:t>
            </a:r>
            <a:endParaRPr lang="en-US" altLang="zh-CN" sz="2800" dirty="0" smtClean="0">
              <a:ea typeface="楷体_GB2312" pitchFamily="49" charset="-122"/>
            </a:endParaRPr>
          </a:p>
          <a:p>
            <a:r>
              <a:rPr lang="zh-CN" altLang="en-US" sz="2800" dirty="0" smtClean="0">
                <a:ea typeface="楷体_GB2312" pitchFamily="49" charset="-122"/>
              </a:rPr>
              <a:t>马克思主义认识论的内涵</a:t>
            </a:r>
            <a:endParaRPr lang="en-US" altLang="zh-CN" sz="2800" dirty="0" smtClean="0">
              <a:ea typeface="楷体_GB2312"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7"/>
          <p:cNvGrpSpPr>
            <a:grpSpLocks noChangeAspect="1"/>
          </p:cNvGrpSpPr>
          <p:nvPr/>
        </p:nvGrpSpPr>
        <p:grpSpPr bwMode="auto">
          <a:xfrm>
            <a:off x="1885950" y="1314450"/>
            <a:ext cx="6286500" cy="3958829"/>
            <a:chOff x="1152" y="1296"/>
            <a:chExt cx="4464" cy="1593"/>
          </a:xfrm>
        </p:grpSpPr>
        <p:sp>
          <p:nvSpPr>
            <p:cNvPr id="7179" name="AutoShape 6"/>
            <p:cNvSpPr>
              <a:spLocks noChangeAspect="1" noChangeArrowheads="1" noTextEdit="1"/>
            </p:cNvSpPr>
            <p:nvPr/>
          </p:nvSpPr>
          <p:spPr bwMode="auto">
            <a:xfrm>
              <a:off x="1152" y="1296"/>
              <a:ext cx="4464" cy="15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cxnSp>
          <p:nvCxnSpPr>
            <p:cNvPr id="7180" name="_s133134"/>
            <p:cNvCxnSpPr>
              <a:cxnSpLocks noChangeShapeType="1"/>
              <a:stCxn id="7186" idx="0"/>
              <a:endCxn id="7183" idx="2"/>
            </p:cNvCxnSpPr>
            <p:nvPr/>
          </p:nvCxnSpPr>
          <p:spPr bwMode="auto">
            <a:xfrm rot="16200000" flipV="1">
              <a:off x="3841" y="945"/>
              <a:ext cx="156" cy="1433"/>
            </a:xfrm>
            <a:prstGeom prst="bentConnector3">
              <a:avLst>
                <a:gd name="adj1" fmla="val 50000"/>
              </a:avLst>
            </a:prstGeom>
            <a:noFill/>
            <a:ln w="28575">
              <a:solidFill>
                <a:schemeClr val="tx1"/>
              </a:solidFill>
              <a:miter lim="800000"/>
              <a:headEnd/>
              <a:tailEnd/>
            </a:ln>
            <a:extLst>
              <a:ext uri="{909E8E84-426E-40DD-AFC4-6F175D3DCCD1}">
                <a14:hiddenFill xmlns="" xmlns:a14="http://schemas.microsoft.com/office/drawing/2010/main">
                  <a:noFill/>
                </a14:hiddenFill>
              </a:ext>
            </a:extLst>
          </p:spPr>
        </p:cxnSp>
        <p:cxnSp>
          <p:nvCxnSpPr>
            <p:cNvPr id="7181" name="_s133133"/>
            <p:cNvCxnSpPr>
              <a:cxnSpLocks noChangeShapeType="1"/>
              <a:endCxn id="7183" idx="2"/>
            </p:cNvCxnSpPr>
            <p:nvPr/>
          </p:nvCxnSpPr>
          <p:spPr bwMode="auto">
            <a:xfrm rot="5400000" flipH="1" flipV="1">
              <a:off x="3075" y="1618"/>
              <a:ext cx="161" cy="94"/>
            </a:xfrm>
            <a:prstGeom prst="bentConnector3">
              <a:avLst>
                <a:gd name="adj1" fmla="val 54287"/>
              </a:avLst>
            </a:prstGeom>
            <a:noFill/>
            <a:ln w="28575">
              <a:solidFill>
                <a:schemeClr val="tx1"/>
              </a:solidFill>
              <a:miter lim="800000"/>
              <a:headEnd/>
              <a:tailEnd/>
            </a:ln>
            <a:extLst>
              <a:ext uri="{909E8E84-426E-40DD-AFC4-6F175D3DCCD1}">
                <a14:hiddenFill xmlns="" xmlns:a14="http://schemas.microsoft.com/office/drawing/2010/main">
                  <a:noFill/>
                </a14:hiddenFill>
              </a:ext>
            </a:extLst>
          </p:spPr>
        </p:cxnSp>
        <p:cxnSp>
          <p:nvCxnSpPr>
            <p:cNvPr id="7182" name="_s133132"/>
            <p:cNvCxnSpPr>
              <a:cxnSpLocks noChangeShapeType="1"/>
            </p:cNvCxnSpPr>
            <p:nvPr/>
          </p:nvCxnSpPr>
          <p:spPr bwMode="auto">
            <a:xfrm rot="-5400000">
              <a:off x="2268" y="903"/>
              <a:ext cx="144" cy="1512"/>
            </a:xfrm>
            <a:prstGeom prst="bentConnector3">
              <a:avLst>
                <a:gd name="adj1" fmla="val 50870"/>
              </a:avLst>
            </a:prstGeom>
            <a:noFill/>
            <a:ln w="28575">
              <a:solidFill>
                <a:schemeClr val="tx1"/>
              </a:solidFill>
              <a:miter lim="800000"/>
              <a:headEnd/>
              <a:tailEnd/>
            </a:ln>
            <a:extLst>
              <a:ext uri="{909E8E84-426E-40DD-AFC4-6F175D3DCCD1}">
                <a14:hiddenFill xmlns="" xmlns:a14="http://schemas.microsoft.com/office/drawing/2010/main">
                  <a:noFill/>
                </a14:hiddenFill>
              </a:ext>
            </a:extLst>
          </p:spPr>
        </p:cxnSp>
        <p:sp>
          <p:nvSpPr>
            <p:cNvPr id="7183" name="_s133128"/>
            <p:cNvSpPr>
              <a:spLocks noChangeArrowheads="1"/>
            </p:cNvSpPr>
            <p:nvPr/>
          </p:nvSpPr>
          <p:spPr bwMode="auto">
            <a:xfrm>
              <a:off x="2410" y="1296"/>
              <a:ext cx="1585" cy="2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defRPr sz="4000">
                  <a:solidFill>
                    <a:schemeClr val="tx1"/>
                  </a:solidFill>
                  <a:latin typeface="Arial" charset="0"/>
                  <a:ea typeface="宋体" charset="-122"/>
                </a:defRPr>
              </a:lvl1pPr>
              <a:lvl2pPr marL="742950" indent="-285750">
                <a:defRPr sz="4000">
                  <a:solidFill>
                    <a:schemeClr val="tx1"/>
                  </a:solidFill>
                  <a:latin typeface="Arial" charset="0"/>
                  <a:ea typeface="宋体" charset="-122"/>
                </a:defRPr>
              </a:lvl2pPr>
              <a:lvl3pPr marL="1143000" indent="-228600">
                <a:defRPr sz="4000">
                  <a:solidFill>
                    <a:schemeClr val="tx1"/>
                  </a:solidFill>
                  <a:latin typeface="Arial" charset="0"/>
                  <a:ea typeface="宋体" charset="-122"/>
                </a:defRPr>
              </a:lvl3pPr>
              <a:lvl4pPr marL="1600200" indent="-228600">
                <a:defRPr sz="4000">
                  <a:solidFill>
                    <a:schemeClr val="tx1"/>
                  </a:solidFill>
                  <a:latin typeface="Arial" charset="0"/>
                  <a:ea typeface="宋体" charset="-122"/>
                </a:defRPr>
              </a:lvl4pPr>
              <a:lvl5pPr marL="2057400" indent="-22860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algn="ctr" eaLnBrk="1" hangingPunct="1">
                <a:buFont typeface="Arial" charset="0"/>
                <a:buNone/>
              </a:pPr>
              <a:r>
                <a:rPr lang="zh-CN" altLang="en-US" sz="1575" b="1">
                  <a:solidFill>
                    <a:srgbClr val="FFFF00"/>
                  </a:solidFill>
                </a:rPr>
                <a:t>人们为了能够</a:t>
              </a:r>
            </a:p>
            <a:p>
              <a:pPr algn="ctr" eaLnBrk="1" hangingPunct="1">
                <a:buFont typeface="Arial" charset="0"/>
                <a:buNone/>
              </a:pPr>
              <a:r>
                <a:rPr lang="zh-CN" altLang="en-US" sz="1575" b="1">
                  <a:solidFill>
                    <a:srgbClr val="FFFF00"/>
                  </a:solidFill>
                </a:rPr>
                <a:t>“创造历史”，</a:t>
              </a:r>
            </a:p>
            <a:p>
              <a:pPr algn="ctr" eaLnBrk="1" hangingPunct="1">
                <a:buFont typeface="Arial" charset="0"/>
                <a:buNone/>
              </a:pPr>
              <a:r>
                <a:rPr lang="zh-CN" altLang="en-US" sz="1575" b="1">
                  <a:solidFill>
                    <a:srgbClr val="FFFF00"/>
                  </a:solidFill>
                </a:rPr>
                <a:t>必须能够生活</a:t>
              </a:r>
            </a:p>
          </p:txBody>
        </p:sp>
        <p:sp>
          <p:nvSpPr>
            <p:cNvPr id="7184" name="_s133129"/>
            <p:cNvSpPr>
              <a:spLocks noChangeArrowheads="1"/>
            </p:cNvSpPr>
            <p:nvPr/>
          </p:nvSpPr>
          <p:spPr bwMode="auto">
            <a:xfrm>
              <a:off x="1152" y="1728"/>
              <a:ext cx="864" cy="2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defRPr sz="4000">
                  <a:solidFill>
                    <a:schemeClr val="tx1"/>
                  </a:solidFill>
                  <a:latin typeface="Arial" charset="0"/>
                  <a:ea typeface="宋体" charset="-122"/>
                </a:defRPr>
              </a:lvl1pPr>
              <a:lvl2pPr marL="742950" indent="-285750">
                <a:defRPr sz="4000">
                  <a:solidFill>
                    <a:schemeClr val="tx1"/>
                  </a:solidFill>
                  <a:latin typeface="Arial" charset="0"/>
                  <a:ea typeface="宋体" charset="-122"/>
                </a:defRPr>
              </a:lvl2pPr>
              <a:lvl3pPr marL="1143000" indent="-228600">
                <a:defRPr sz="4000">
                  <a:solidFill>
                    <a:schemeClr val="tx1"/>
                  </a:solidFill>
                  <a:latin typeface="Arial" charset="0"/>
                  <a:ea typeface="宋体" charset="-122"/>
                </a:defRPr>
              </a:lvl3pPr>
              <a:lvl4pPr marL="1600200" indent="-228600">
                <a:defRPr sz="4000">
                  <a:solidFill>
                    <a:schemeClr val="tx1"/>
                  </a:solidFill>
                  <a:latin typeface="Arial" charset="0"/>
                  <a:ea typeface="宋体" charset="-122"/>
                </a:defRPr>
              </a:lvl4pPr>
              <a:lvl5pPr marL="2057400" indent="-22860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algn="ctr" eaLnBrk="1" hangingPunct="1">
                <a:buFont typeface="Arial" charset="0"/>
                <a:buNone/>
              </a:pPr>
              <a:r>
                <a:rPr lang="zh-CN" altLang="en-US" sz="1575" b="1">
                  <a:solidFill>
                    <a:srgbClr val="FFFF00"/>
                  </a:solidFill>
                </a:rPr>
                <a:t>物质生活本身</a:t>
              </a:r>
            </a:p>
          </p:txBody>
        </p:sp>
        <p:sp>
          <p:nvSpPr>
            <p:cNvPr id="7185" name="_s133130"/>
            <p:cNvSpPr>
              <a:spLocks noChangeArrowheads="1"/>
            </p:cNvSpPr>
            <p:nvPr/>
          </p:nvSpPr>
          <p:spPr bwMode="auto">
            <a:xfrm>
              <a:off x="2613" y="1741"/>
              <a:ext cx="1043" cy="2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defRPr sz="4000">
                  <a:solidFill>
                    <a:schemeClr val="tx1"/>
                  </a:solidFill>
                  <a:latin typeface="Arial" charset="0"/>
                  <a:ea typeface="宋体" charset="-122"/>
                </a:defRPr>
              </a:lvl1pPr>
              <a:lvl2pPr marL="742950" indent="-285750">
                <a:defRPr sz="4000">
                  <a:solidFill>
                    <a:schemeClr val="tx1"/>
                  </a:solidFill>
                  <a:latin typeface="Arial" charset="0"/>
                  <a:ea typeface="宋体" charset="-122"/>
                </a:defRPr>
              </a:lvl2pPr>
              <a:lvl3pPr marL="1143000" indent="-228600">
                <a:defRPr sz="4000">
                  <a:solidFill>
                    <a:schemeClr val="tx1"/>
                  </a:solidFill>
                  <a:latin typeface="Arial" charset="0"/>
                  <a:ea typeface="宋体" charset="-122"/>
                </a:defRPr>
              </a:lvl3pPr>
              <a:lvl4pPr marL="1600200" indent="-228600">
                <a:defRPr sz="4000">
                  <a:solidFill>
                    <a:schemeClr val="tx1"/>
                  </a:solidFill>
                  <a:latin typeface="Arial" charset="0"/>
                  <a:ea typeface="宋体" charset="-122"/>
                </a:defRPr>
              </a:lvl4pPr>
              <a:lvl5pPr marL="2057400" indent="-22860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algn="ctr" eaLnBrk="1" hangingPunct="1">
                <a:buFont typeface="Arial" charset="0"/>
                <a:buNone/>
              </a:pPr>
              <a:r>
                <a:rPr lang="zh-CN" altLang="en-US" sz="1350" b="1" dirty="0">
                  <a:solidFill>
                    <a:srgbClr val="FFFF00"/>
                  </a:solidFill>
                </a:rPr>
                <a:t>新需要的产生</a:t>
              </a:r>
            </a:p>
            <a:p>
              <a:pPr algn="ctr" eaLnBrk="1" hangingPunct="1">
                <a:buFont typeface="Arial" charset="0"/>
                <a:buNone/>
              </a:pPr>
              <a:r>
                <a:rPr lang="zh-CN" altLang="en-US" sz="1350" b="1" dirty="0"/>
                <a:t>（</a:t>
              </a:r>
              <a:r>
                <a:rPr lang="zh-CN" altLang="en-US" sz="1350" b="1" dirty="0">
                  <a:solidFill>
                    <a:srgbClr val="FF0000"/>
                  </a:solidFill>
                </a:rPr>
                <a:t>基本的吃喝住穿</a:t>
              </a:r>
              <a:r>
                <a:rPr lang="zh-CN" altLang="en-US" sz="1350" b="1" dirty="0"/>
                <a:t>）</a:t>
              </a:r>
            </a:p>
          </p:txBody>
        </p:sp>
        <p:sp>
          <p:nvSpPr>
            <p:cNvPr id="7186" name="_s133131"/>
            <p:cNvSpPr>
              <a:spLocks noChangeArrowheads="1"/>
            </p:cNvSpPr>
            <p:nvPr/>
          </p:nvSpPr>
          <p:spPr bwMode="auto">
            <a:xfrm>
              <a:off x="4204" y="1740"/>
              <a:ext cx="864" cy="2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defRPr sz="4000">
                  <a:solidFill>
                    <a:schemeClr val="tx1"/>
                  </a:solidFill>
                  <a:latin typeface="Arial" charset="0"/>
                  <a:ea typeface="宋体" charset="-122"/>
                </a:defRPr>
              </a:lvl1pPr>
              <a:lvl2pPr marL="742950" indent="-285750">
                <a:defRPr sz="4000">
                  <a:solidFill>
                    <a:schemeClr val="tx1"/>
                  </a:solidFill>
                  <a:latin typeface="Arial" charset="0"/>
                  <a:ea typeface="宋体" charset="-122"/>
                </a:defRPr>
              </a:lvl2pPr>
              <a:lvl3pPr marL="1143000" indent="-228600">
                <a:defRPr sz="4000">
                  <a:solidFill>
                    <a:schemeClr val="tx1"/>
                  </a:solidFill>
                  <a:latin typeface="Arial" charset="0"/>
                  <a:ea typeface="宋体" charset="-122"/>
                </a:defRPr>
              </a:lvl3pPr>
              <a:lvl4pPr marL="1600200" indent="-228600">
                <a:defRPr sz="4000">
                  <a:solidFill>
                    <a:schemeClr val="tx1"/>
                  </a:solidFill>
                  <a:latin typeface="Arial" charset="0"/>
                  <a:ea typeface="宋体" charset="-122"/>
                </a:defRPr>
              </a:lvl4pPr>
              <a:lvl5pPr marL="2057400" indent="-22860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algn="ctr" eaLnBrk="1" hangingPunct="1">
                <a:buFont typeface="Arial" charset="0"/>
                <a:buNone/>
              </a:pPr>
              <a:r>
                <a:rPr lang="zh-CN" altLang="en-US" sz="1350" b="1">
                  <a:solidFill>
                    <a:srgbClr val="FFFF00"/>
                  </a:solidFill>
                </a:rPr>
                <a:t>人口繁殖</a:t>
              </a:r>
            </a:p>
          </p:txBody>
        </p:sp>
        <p:sp>
          <p:nvSpPr>
            <p:cNvPr id="7187" name="_s133137"/>
            <p:cNvSpPr>
              <a:spLocks noChangeArrowheads="1"/>
            </p:cNvSpPr>
            <p:nvPr/>
          </p:nvSpPr>
          <p:spPr bwMode="auto">
            <a:xfrm>
              <a:off x="2613" y="2123"/>
              <a:ext cx="864" cy="224"/>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defRPr sz="4000">
                  <a:solidFill>
                    <a:schemeClr val="tx1"/>
                  </a:solidFill>
                  <a:latin typeface="Arial" charset="0"/>
                  <a:ea typeface="宋体" charset="-122"/>
                </a:defRPr>
              </a:lvl1pPr>
              <a:lvl2pPr marL="742950" indent="-285750">
                <a:defRPr sz="4000">
                  <a:solidFill>
                    <a:schemeClr val="tx1"/>
                  </a:solidFill>
                  <a:latin typeface="Arial" charset="0"/>
                  <a:ea typeface="宋体" charset="-122"/>
                </a:defRPr>
              </a:lvl2pPr>
              <a:lvl3pPr marL="1143000" indent="-228600">
                <a:defRPr sz="4000">
                  <a:solidFill>
                    <a:schemeClr val="tx1"/>
                  </a:solidFill>
                  <a:latin typeface="Arial" charset="0"/>
                  <a:ea typeface="宋体" charset="-122"/>
                </a:defRPr>
              </a:lvl3pPr>
              <a:lvl4pPr marL="1600200" indent="-228600">
                <a:defRPr sz="4000">
                  <a:solidFill>
                    <a:schemeClr val="tx1"/>
                  </a:solidFill>
                  <a:latin typeface="Arial" charset="0"/>
                  <a:ea typeface="宋体" charset="-122"/>
                </a:defRPr>
              </a:lvl4pPr>
              <a:lvl5pPr marL="2057400" indent="-22860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algn="ctr" eaLnBrk="1" hangingPunct="1">
                <a:buFont typeface="Arial" charset="0"/>
                <a:buNone/>
              </a:pPr>
              <a:r>
                <a:rPr lang="zh-CN" altLang="en-US" sz="1350" b="1">
                  <a:solidFill>
                    <a:srgbClr val="FFFF00"/>
                  </a:solidFill>
                </a:rPr>
                <a:t>物质的联系</a:t>
              </a:r>
            </a:p>
          </p:txBody>
        </p:sp>
        <p:sp>
          <p:nvSpPr>
            <p:cNvPr id="7188" name="_s133146"/>
            <p:cNvSpPr>
              <a:spLocks noChangeArrowheads="1"/>
            </p:cNvSpPr>
            <p:nvPr/>
          </p:nvSpPr>
          <p:spPr bwMode="auto">
            <a:xfrm>
              <a:off x="4176" y="2160"/>
              <a:ext cx="864" cy="2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defRPr sz="4000">
                  <a:solidFill>
                    <a:schemeClr val="tx1"/>
                  </a:solidFill>
                  <a:latin typeface="Arial" charset="0"/>
                  <a:ea typeface="宋体" charset="-122"/>
                </a:defRPr>
              </a:lvl1pPr>
              <a:lvl2pPr marL="742950" indent="-285750">
                <a:defRPr sz="4000">
                  <a:solidFill>
                    <a:schemeClr val="tx1"/>
                  </a:solidFill>
                  <a:latin typeface="Arial" charset="0"/>
                  <a:ea typeface="宋体" charset="-122"/>
                </a:defRPr>
              </a:lvl2pPr>
              <a:lvl3pPr marL="1143000" indent="-228600">
                <a:defRPr sz="4000">
                  <a:solidFill>
                    <a:schemeClr val="tx1"/>
                  </a:solidFill>
                  <a:latin typeface="Arial" charset="0"/>
                  <a:ea typeface="宋体" charset="-122"/>
                </a:defRPr>
              </a:lvl3pPr>
              <a:lvl4pPr marL="1600200" indent="-228600">
                <a:defRPr sz="4000">
                  <a:solidFill>
                    <a:schemeClr val="tx1"/>
                  </a:solidFill>
                  <a:latin typeface="Arial" charset="0"/>
                  <a:ea typeface="宋体" charset="-122"/>
                </a:defRPr>
              </a:lvl4pPr>
              <a:lvl5pPr marL="2057400" indent="-22860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algn="ctr" eaLnBrk="1" hangingPunct="1">
                <a:buFont typeface="Arial" charset="0"/>
                <a:buNone/>
              </a:pPr>
              <a:r>
                <a:rPr lang="zh-CN" altLang="en-US" sz="1350" b="1">
                  <a:solidFill>
                    <a:srgbClr val="FFFF00"/>
                  </a:solidFill>
                </a:rPr>
                <a:t>意识</a:t>
              </a:r>
            </a:p>
          </p:txBody>
        </p:sp>
        <p:sp>
          <p:nvSpPr>
            <p:cNvPr id="7189" name="_s133154"/>
            <p:cNvSpPr>
              <a:spLocks noChangeArrowheads="1"/>
            </p:cNvSpPr>
            <p:nvPr/>
          </p:nvSpPr>
          <p:spPr bwMode="auto">
            <a:xfrm>
              <a:off x="2159" y="2601"/>
              <a:ext cx="863" cy="2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defRPr sz="4000">
                  <a:solidFill>
                    <a:schemeClr val="tx1"/>
                  </a:solidFill>
                  <a:latin typeface="Arial" charset="0"/>
                  <a:ea typeface="宋体" charset="-122"/>
                </a:defRPr>
              </a:lvl1pPr>
              <a:lvl2pPr marL="742950" indent="-285750">
                <a:defRPr sz="4000">
                  <a:solidFill>
                    <a:schemeClr val="tx1"/>
                  </a:solidFill>
                  <a:latin typeface="Arial" charset="0"/>
                  <a:ea typeface="宋体" charset="-122"/>
                </a:defRPr>
              </a:lvl2pPr>
              <a:lvl3pPr marL="1143000" indent="-228600">
                <a:defRPr sz="4000">
                  <a:solidFill>
                    <a:schemeClr val="tx1"/>
                  </a:solidFill>
                  <a:latin typeface="Arial" charset="0"/>
                  <a:ea typeface="宋体" charset="-122"/>
                </a:defRPr>
              </a:lvl3pPr>
              <a:lvl4pPr marL="1600200" indent="-228600">
                <a:defRPr sz="4000">
                  <a:solidFill>
                    <a:schemeClr val="tx1"/>
                  </a:solidFill>
                  <a:latin typeface="Arial" charset="0"/>
                  <a:ea typeface="宋体" charset="-122"/>
                </a:defRPr>
              </a:lvl4pPr>
              <a:lvl5pPr marL="2057400" indent="-22860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algn="ctr" eaLnBrk="1" hangingPunct="1">
                <a:buFont typeface="Arial" charset="0"/>
                <a:buNone/>
              </a:pPr>
              <a:r>
                <a:rPr lang="zh-CN" altLang="en-US" sz="1500" b="1">
                  <a:solidFill>
                    <a:srgbClr val="FFFF00"/>
                  </a:solidFill>
                </a:rPr>
                <a:t>意识形态</a:t>
              </a:r>
            </a:p>
          </p:txBody>
        </p:sp>
        <p:sp>
          <p:nvSpPr>
            <p:cNvPr id="7190" name="_s133164"/>
            <p:cNvSpPr>
              <a:spLocks noChangeArrowheads="1"/>
            </p:cNvSpPr>
            <p:nvPr/>
          </p:nvSpPr>
          <p:spPr bwMode="auto">
            <a:xfrm>
              <a:off x="3312" y="2592"/>
              <a:ext cx="864" cy="2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defRPr sz="4000">
                  <a:solidFill>
                    <a:schemeClr val="tx1"/>
                  </a:solidFill>
                  <a:latin typeface="Arial" charset="0"/>
                  <a:ea typeface="宋体" charset="-122"/>
                </a:defRPr>
              </a:lvl1pPr>
              <a:lvl2pPr marL="742950" indent="-285750">
                <a:defRPr sz="4000">
                  <a:solidFill>
                    <a:schemeClr val="tx1"/>
                  </a:solidFill>
                  <a:latin typeface="Arial" charset="0"/>
                  <a:ea typeface="宋体" charset="-122"/>
                </a:defRPr>
              </a:lvl2pPr>
              <a:lvl3pPr marL="1143000" indent="-228600">
                <a:defRPr sz="4000">
                  <a:solidFill>
                    <a:schemeClr val="tx1"/>
                  </a:solidFill>
                  <a:latin typeface="Arial" charset="0"/>
                  <a:ea typeface="宋体" charset="-122"/>
                </a:defRPr>
              </a:lvl3pPr>
              <a:lvl4pPr marL="1600200" indent="-228600">
                <a:defRPr sz="4000">
                  <a:solidFill>
                    <a:schemeClr val="tx1"/>
                  </a:solidFill>
                  <a:latin typeface="Arial" charset="0"/>
                  <a:ea typeface="宋体" charset="-122"/>
                </a:defRPr>
              </a:lvl4pPr>
              <a:lvl5pPr marL="2057400" indent="-22860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algn="ctr" eaLnBrk="1" hangingPunct="1">
                <a:buFont typeface="Arial" charset="0"/>
                <a:buNone/>
              </a:pPr>
              <a:r>
                <a:rPr lang="zh-CN" altLang="en-US" sz="1500" b="1">
                  <a:solidFill>
                    <a:srgbClr val="FFFF00"/>
                  </a:solidFill>
                </a:rPr>
                <a:t>政治上层建筑</a:t>
              </a:r>
            </a:p>
          </p:txBody>
        </p:sp>
      </p:grpSp>
      <p:sp>
        <p:nvSpPr>
          <p:cNvPr id="7171" name="Line 46"/>
          <p:cNvSpPr>
            <a:spLocks noChangeShapeType="1"/>
          </p:cNvSpPr>
          <p:nvPr/>
        </p:nvSpPr>
        <p:spPr bwMode="auto">
          <a:xfrm>
            <a:off x="5174456" y="3831431"/>
            <a:ext cx="991791" cy="20241"/>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cxnSp>
        <p:nvCxnSpPr>
          <p:cNvPr id="7172" name="_s133147"/>
          <p:cNvCxnSpPr>
            <a:cxnSpLocks noChangeShapeType="1"/>
          </p:cNvCxnSpPr>
          <p:nvPr/>
        </p:nvCxnSpPr>
        <p:spPr bwMode="auto">
          <a:xfrm flipV="1">
            <a:off x="6361511" y="4163617"/>
            <a:ext cx="2381" cy="158353"/>
          </a:xfrm>
          <a:prstGeom prst="straightConnector1">
            <a:avLst/>
          </a:prstGeom>
          <a:noFill/>
          <a:ln w="28575">
            <a:solidFill>
              <a:schemeClr val="tx1"/>
            </a:solidFill>
            <a:round/>
            <a:headEnd/>
            <a:tailEnd/>
          </a:ln>
          <a:extLst>
            <a:ext uri="{909E8E84-426E-40DD-AFC4-6F175D3DCCD1}">
              <a14:hiddenFill xmlns="" xmlns:a14="http://schemas.microsoft.com/office/drawing/2010/main">
                <a:noFill/>
              </a14:hiddenFill>
            </a:ext>
          </a:extLst>
        </p:spPr>
      </p:cxnSp>
      <p:cxnSp>
        <p:nvCxnSpPr>
          <p:cNvPr id="7173" name="_s133147"/>
          <p:cNvCxnSpPr>
            <a:cxnSpLocks noChangeShapeType="1"/>
          </p:cNvCxnSpPr>
          <p:nvPr/>
        </p:nvCxnSpPr>
        <p:spPr bwMode="auto">
          <a:xfrm flipH="1" flipV="1">
            <a:off x="2497933" y="3151585"/>
            <a:ext cx="2381" cy="1181100"/>
          </a:xfrm>
          <a:prstGeom prst="straightConnector1">
            <a:avLst/>
          </a:prstGeom>
          <a:noFill/>
          <a:ln w="28575">
            <a:solidFill>
              <a:schemeClr val="tx1"/>
            </a:solidFill>
            <a:round/>
            <a:headEnd/>
            <a:tailEnd/>
          </a:ln>
          <a:extLst>
            <a:ext uri="{909E8E84-426E-40DD-AFC4-6F175D3DCCD1}">
              <a14:hiddenFill xmlns="" xmlns:a14="http://schemas.microsoft.com/office/drawing/2010/main">
                <a:noFill/>
              </a14:hiddenFill>
            </a:ext>
          </a:extLst>
        </p:spPr>
      </p:cxnSp>
      <p:cxnSp>
        <p:nvCxnSpPr>
          <p:cNvPr id="7174" name="直线连接符 20"/>
          <p:cNvCxnSpPr>
            <a:cxnSpLocks noChangeShapeType="1"/>
          </p:cNvCxnSpPr>
          <p:nvPr/>
        </p:nvCxnSpPr>
        <p:spPr bwMode="auto">
          <a:xfrm>
            <a:off x="2494360" y="4320780"/>
            <a:ext cx="3867150" cy="119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7175" name="_s133147"/>
          <p:cNvCxnSpPr>
            <a:cxnSpLocks noChangeShapeType="1"/>
          </p:cNvCxnSpPr>
          <p:nvPr/>
        </p:nvCxnSpPr>
        <p:spPr bwMode="auto">
          <a:xfrm flipH="1" flipV="1">
            <a:off x="4713686" y="4318397"/>
            <a:ext cx="2381" cy="581025"/>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7176" name="直线连接符 24"/>
          <p:cNvCxnSpPr>
            <a:cxnSpLocks noChangeShapeType="1"/>
          </p:cNvCxnSpPr>
          <p:nvPr/>
        </p:nvCxnSpPr>
        <p:spPr bwMode="auto">
          <a:xfrm>
            <a:off x="4541044" y="4899422"/>
            <a:ext cx="344091"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7177" name="直线连接符 9242"/>
          <p:cNvCxnSpPr>
            <a:cxnSpLocks noChangeShapeType="1"/>
            <a:endCxn id="7187" idx="1"/>
          </p:cNvCxnSpPr>
          <p:nvPr/>
        </p:nvCxnSpPr>
        <p:spPr bwMode="auto">
          <a:xfrm>
            <a:off x="2461023" y="3117057"/>
            <a:ext cx="1482328" cy="531019"/>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7178" name="直线连接符 32"/>
          <p:cNvCxnSpPr>
            <a:cxnSpLocks noChangeShapeType="1"/>
            <a:stCxn id="7186" idx="2"/>
            <a:endCxn id="7187" idx="3"/>
          </p:cNvCxnSpPr>
          <p:nvPr/>
        </p:nvCxnSpPr>
        <p:spPr bwMode="auto">
          <a:xfrm flipH="1">
            <a:off x="5160170" y="3133725"/>
            <a:ext cx="1632347" cy="5143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spTree>
    <p:extLst>
      <p:ext uri="{BB962C8B-B14F-4D97-AF65-F5344CB8AC3E}">
        <p14:creationId xmlns="" xmlns:p14="http://schemas.microsoft.com/office/powerpoint/2010/main" val="15373891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endParaRPr lang="zh-CN" altLang="en-US"/>
          </a:p>
        </p:txBody>
      </p:sp>
      <p:sp>
        <p:nvSpPr>
          <p:cNvPr id="13315" name="Rectangle 3"/>
          <p:cNvSpPr>
            <a:spLocks noGrp="1" noChangeArrowheads="1"/>
          </p:cNvSpPr>
          <p:nvPr>
            <p:ph type="body" idx="4294967295"/>
          </p:nvPr>
        </p:nvSpPr>
        <p:spPr>
          <a:xfrm>
            <a:off x="609599" y="857250"/>
            <a:ext cx="7912101" cy="5143500"/>
          </a:xfrm>
          <a:prstGeom prst="rect">
            <a:avLst/>
          </a:prstGeom>
          <a:solidFill>
            <a:schemeClr val="tx1"/>
          </a:solidFill>
        </p:spPr>
        <p:txBody>
          <a:bodyPr>
            <a:normAutofit/>
          </a:bodyPr>
          <a:lstStyle/>
          <a:p>
            <a:endParaRPr lang="en-US" altLang="zh-CN" sz="2400" dirty="0">
              <a:solidFill>
                <a:schemeClr val="bg1"/>
              </a:solidFill>
            </a:endParaRPr>
          </a:p>
          <a:p>
            <a:endParaRPr lang="en-US" altLang="zh-CN" sz="2400" dirty="0">
              <a:solidFill>
                <a:schemeClr val="bg1"/>
              </a:solidFill>
            </a:endParaRPr>
          </a:p>
          <a:p>
            <a:r>
              <a:rPr lang="zh-CN" altLang="en-US" sz="2400" dirty="0">
                <a:solidFill>
                  <a:schemeClr val="bg1"/>
                </a:solidFill>
              </a:rPr>
              <a:t>人们创造自己的历史，但是他们并不是</a:t>
            </a:r>
            <a:r>
              <a:rPr lang="zh-CN" altLang="en-US" sz="2400" dirty="0">
                <a:solidFill>
                  <a:srgbClr val="FF0000"/>
                </a:solidFill>
              </a:rPr>
              <a:t>随心所欲地创造</a:t>
            </a:r>
            <a:r>
              <a:rPr lang="zh-CN" altLang="en-US" sz="2400" dirty="0">
                <a:solidFill>
                  <a:schemeClr val="bg1"/>
                </a:solidFill>
              </a:rPr>
              <a:t>，并不是在他们自己选定的条件下创造，而是在</a:t>
            </a:r>
            <a:r>
              <a:rPr lang="zh-CN" altLang="en-US" sz="2400" dirty="0">
                <a:solidFill>
                  <a:srgbClr val="FF0000"/>
                </a:solidFill>
              </a:rPr>
              <a:t>直接碰到的、既定的、从过去继承下来的条件下创造</a:t>
            </a:r>
            <a:r>
              <a:rPr lang="zh-CN" altLang="en-US" sz="2400" dirty="0">
                <a:solidFill>
                  <a:schemeClr val="bg1"/>
                </a:solidFill>
              </a:rPr>
              <a:t>。</a:t>
            </a:r>
          </a:p>
          <a:p>
            <a:r>
              <a:rPr lang="zh-CN" altLang="en-US" sz="2400" dirty="0">
                <a:solidFill>
                  <a:schemeClr val="bg1"/>
                </a:solidFill>
              </a:rPr>
              <a:t>历史的每一阶段都遇到一定的</a:t>
            </a:r>
            <a:r>
              <a:rPr lang="zh-CN" altLang="en-US" sz="2400" dirty="0">
                <a:solidFill>
                  <a:srgbClr val="FF0000"/>
                </a:solidFill>
              </a:rPr>
              <a:t>物质结果</a:t>
            </a:r>
            <a:r>
              <a:rPr lang="zh-CN" altLang="en-US" sz="2400" dirty="0">
                <a:solidFill>
                  <a:schemeClr val="bg1"/>
                </a:solidFill>
              </a:rPr>
              <a:t>，一定的</a:t>
            </a:r>
            <a:r>
              <a:rPr lang="zh-CN" altLang="en-US" sz="2400" dirty="0">
                <a:solidFill>
                  <a:srgbClr val="FF0000"/>
                </a:solidFill>
              </a:rPr>
              <a:t>生产力总和</a:t>
            </a:r>
            <a:r>
              <a:rPr lang="zh-CN" altLang="en-US" sz="2400" dirty="0">
                <a:solidFill>
                  <a:schemeClr val="bg1"/>
                </a:solidFill>
              </a:rPr>
              <a:t>，</a:t>
            </a:r>
            <a:r>
              <a:rPr lang="zh-CN" altLang="en-US" sz="2400" dirty="0">
                <a:solidFill>
                  <a:srgbClr val="FF0000"/>
                </a:solidFill>
              </a:rPr>
              <a:t>人对自然以及个人之间历史地形成的关系</a:t>
            </a:r>
            <a:r>
              <a:rPr lang="zh-CN" altLang="en-US" sz="2400" dirty="0">
                <a:solidFill>
                  <a:schemeClr val="bg1"/>
                </a:solidFill>
              </a:rPr>
              <a:t>，都遇到前一代传给后一代的大量</a:t>
            </a:r>
            <a:r>
              <a:rPr lang="zh-CN" altLang="en-US" sz="2400" dirty="0">
                <a:solidFill>
                  <a:srgbClr val="FF0000"/>
                </a:solidFill>
              </a:rPr>
              <a:t>生产力</a:t>
            </a:r>
            <a:r>
              <a:rPr lang="zh-CN" altLang="en-US" sz="2400" dirty="0">
                <a:solidFill>
                  <a:schemeClr val="bg1"/>
                </a:solidFill>
              </a:rPr>
              <a:t>、</a:t>
            </a:r>
            <a:r>
              <a:rPr lang="zh-CN" altLang="en-US" sz="2400" dirty="0">
                <a:solidFill>
                  <a:srgbClr val="FF0000"/>
                </a:solidFill>
              </a:rPr>
              <a:t>资金</a:t>
            </a:r>
            <a:r>
              <a:rPr lang="zh-CN" altLang="en-US" sz="2400" dirty="0">
                <a:solidFill>
                  <a:schemeClr val="bg1"/>
                </a:solidFill>
              </a:rPr>
              <a:t>和</a:t>
            </a:r>
            <a:r>
              <a:rPr lang="zh-CN" altLang="en-US" sz="2400" dirty="0">
                <a:solidFill>
                  <a:srgbClr val="FF0000"/>
                </a:solidFill>
              </a:rPr>
              <a:t>环境</a:t>
            </a:r>
            <a:r>
              <a:rPr lang="zh-CN" altLang="en-US" sz="2400" dirty="0">
                <a:solidFill>
                  <a:schemeClr val="bg1"/>
                </a:solidFill>
              </a:rPr>
              <a:t>。</a:t>
            </a:r>
          </a:p>
          <a:p>
            <a:r>
              <a:rPr lang="zh-CN" altLang="en-US" sz="2400" dirty="0">
                <a:solidFill>
                  <a:schemeClr val="bg1"/>
                </a:solidFill>
              </a:rPr>
              <a:t>每个个人和每一代所遇到的现成的东西：</a:t>
            </a:r>
            <a:r>
              <a:rPr lang="zh-CN" altLang="en-US" sz="2400" dirty="0">
                <a:solidFill>
                  <a:srgbClr val="FF0000"/>
                </a:solidFill>
              </a:rPr>
              <a:t>生产力</a:t>
            </a:r>
            <a:r>
              <a:rPr lang="zh-CN" altLang="en-US" sz="2400" dirty="0">
                <a:solidFill>
                  <a:schemeClr val="bg1"/>
                </a:solidFill>
              </a:rPr>
              <a:t>、</a:t>
            </a:r>
            <a:r>
              <a:rPr lang="zh-CN" altLang="en-US" sz="2400" dirty="0">
                <a:solidFill>
                  <a:srgbClr val="FF0000"/>
                </a:solidFill>
              </a:rPr>
              <a:t>资金</a:t>
            </a:r>
            <a:r>
              <a:rPr lang="zh-CN" altLang="en-US" sz="2400" dirty="0">
                <a:solidFill>
                  <a:schemeClr val="bg1"/>
                </a:solidFill>
              </a:rPr>
              <a:t>和</a:t>
            </a:r>
            <a:r>
              <a:rPr lang="zh-CN" altLang="en-US" sz="2400" dirty="0">
                <a:solidFill>
                  <a:srgbClr val="FF0000"/>
                </a:solidFill>
              </a:rPr>
              <a:t>社会交往形式的总和</a:t>
            </a:r>
            <a:r>
              <a:rPr lang="zh-CN" altLang="en-US" sz="2400" dirty="0">
                <a:solidFill>
                  <a:schemeClr val="bg1"/>
                </a:solidFill>
              </a:rPr>
              <a:t>。</a:t>
            </a:r>
          </a:p>
          <a:p>
            <a:pPr>
              <a:buFont typeface="Wingdings" charset="2"/>
              <a:buNone/>
            </a:pPr>
            <a:endParaRPr lang="zh-CN" altLang="en-US" dirty="0"/>
          </a:p>
          <a:p>
            <a:endParaRPr lang="zh-CN" altLang="en-US" dirty="0"/>
          </a:p>
        </p:txBody>
      </p:sp>
    </p:spTree>
    <p:extLst>
      <p:ext uri="{BB962C8B-B14F-4D97-AF65-F5344CB8AC3E}">
        <p14:creationId xmlns="" xmlns:p14="http://schemas.microsoft.com/office/powerpoint/2010/main" val="13588353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0200" y="955216"/>
            <a:ext cx="5943600" cy="421556"/>
          </a:xfrm>
        </p:spPr>
        <p:txBody>
          <a:bodyPr>
            <a:normAutofit fontScale="90000"/>
          </a:bodyPr>
          <a:lstStyle/>
          <a:p>
            <a:pPr algn="ctr"/>
            <a:r>
              <a:rPr lang="zh-CN" altLang="en-US" b="1" dirty="0">
                <a:solidFill>
                  <a:srgbClr val="FFFF00"/>
                </a:solidFill>
              </a:rPr>
              <a:t>生 产 力 是 一 个 系 统</a:t>
            </a:r>
          </a:p>
        </p:txBody>
      </p:sp>
      <p:grpSp>
        <p:nvGrpSpPr>
          <p:cNvPr id="24" name="组合 23"/>
          <p:cNvGrpSpPr/>
          <p:nvPr/>
        </p:nvGrpSpPr>
        <p:grpSpPr>
          <a:xfrm>
            <a:off x="4788024" y="1754814"/>
            <a:ext cx="2754306" cy="2008458"/>
            <a:chOff x="4860032" y="1196752"/>
            <a:chExt cx="3672408" cy="2677943"/>
          </a:xfrm>
        </p:grpSpPr>
        <p:sp>
          <p:nvSpPr>
            <p:cNvPr id="7" name="TextBox 6"/>
            <p:cNvSpPr txBox="1"/>
            <p:nvPr/>
          </p:nvSpPr>
          <p:spPr>
            <a:xfrm>
              <a:off x="6372200" y="1196752"/>
              <a:ext cx="2160240" cy="661720"/>
            </a:xfrm>
            <a:prstGeom prst="rect">
              <a:avLst/>
            </a:prstGeom>
            <a:noFill/>
            <a:ln>
              <a:solidFill>
                <a:schemeClr val="tx1"/>
              </a:solidFill>
            </a:ln>
          </p:spPr>
          <p:txBody>
            <a:bodyPr wrap="square" rtlCol="0">
              <a:spAutoFit/>
            </a:bodyPr>
            <a:lstStyle/>
            <a:p>
              <a:pPr algn="ctr"/>
              <a:r>
                <a:rPr lang="zh-CN" altLang="en-US" sz="2625" b="1" dirty="0">
                  <a:solidFill>
                    <a:srgbClr val="FFFF00"/>
                  </a:solidFill>
                  <a:latin typeface="微软雅黑" pitchFamily="34" charset="-122"/>
                  <a:ea typeface="微软雅黑" pitchFamily="34" charset="-122"/>
                </a:rPr>
                <a:t>劳动资料</a:t>
              </a:r>
            </a:p>
          </p:txBody>
        </p:sp>
        <p:sp>
          <p:nvSpPr>
            <p:cNvPr id="8" name="TextBox 7"/>
            <p:cNvSpPr txBox="1"/>
            <p:nvPr/>
          </p:nvSpPr>
          <p:spPr>
            <a:xfrm>
              <a:off x="6372200" y="2204864"/>
              <a:ext cx="2160240" cy="661720"/>
            </a:xfrm>
            <a:prstGeom prst="rect">
              <a:avLst/>
            </a:prstGeom>
            <a:noFill/>
            <a:ln>
              <a:solidFill>
                <a:schemeClr val="tx1"/>
              </a:solidFill>
            </a:ln>
          </p:spPr>
          <p:txBody>
            <a:bodyPr wrap="square" rtlCol="0">
              <a:spAutoFit/>
            </a:bodyPr>
            <a:lstStyle/>
            <a:p>
              <a:pPr algn="ctr"/>
              <a:r>
                <a:rPr lang="zh-CN" altLang="en-US" sz="2625" b="1" dirty="0">
                  <a:solidFill>
                    <a:srgbClr val="FFFF00"/>
                  </a:solidFill>
                  <a:latin typeface="微软雅黑" pitchFamily="34" charset="-122"/>
                  <a:ea typeface="微软雅黑" pitchFamily="34" charset="-122"/>
                </a:rPr>
                <a:t>劳动对象</a:t>
              </a:r>
            </a:p>
          </p:txBody>
        </p:sp>
        <p:sp>
          <p:nvSpPr>
            <p:cNvPr id="9" name="TextBox 8"/>
            <p:cNvSpPr txBox="1"/>
            <p:nvPr/>
          </p:nvSpPr>
          <p:spPr>
            <a:xfrm>
              <a:off x="6372200" y="3212975"/>
              <a:ext cx="2160240" cy="661720"/>
            </a:xfrm>
            <a:prstGeom prst="rect">
              <a:avLst/>
            </a:prstGeom>
            <a:noFill/>
            <a:ln>
              <a:solidFill>
                <a:schemeClr val="tx1"/>
              </a:solidFill>
            </a:ln>
          </p:spPr>
          <p:txBody>
            <a:bodyPr wrap="square" rtlCol="0">
              <a:spAutoFit/>
            </a:bodyPr>
            <a:lstStyle/>
            <a:p>
              <a:pPr algn="ctr"/>
              <a:r>
                <a:rPr lang="zh-CN" altLang="en-US" sz="2625" b="1" dirty="0">
                  <a:solidFill>
                    <a:srgbClr val="FFFF00"/>
                  </a:solidFill>
                  <a:latin typeface="微软雅黑" pitchFamily="34" charset="-122"/>
                  <a:ea typeface="微软雅黑" pitchFamily="34" charset="-122"/>
                </a:rPr>
                <a:t>劳动者</a:t>
              </a:r>
            </a:p>
          </p:txBody>
        </p:sp>
        <p:cxnSp>
          <p:nvCxnSpPr>
            <p:cNvPr id="12" name="直接箭头连接符 11"/>
            <p:cNvCxnSpPr>
              <a:stCxn id="5" idx="3"/>
              <a:endCxn id="7" idx="1"/>
            </p:cNvCxnSpPr>
            <p:nvPr/>
          </p:nvCxnSpPr>
          <p:spPr>
            <a:xfrm flipV="1">
              <a:off x="4860032" y="1527612"/>
              <a:ext cx="1512168" cy="864096"/>
            </a:xfrm>
            <a:prstGeom prst="straightConnector1">
              <a:avLst/>
            </a:prstGeom>
            <a:ln w="571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5" idx="3"/>
              <a:endCxn id="8" idx="1"/>
            </p:cNvCxnSpPr>
            <p:nvPr/>
          </p:nvCxnSpPr>
          <p:spPr>
            <a:xfrm>
              <a:off x="4860032" y="2391708"/>
              <a:ext cx="1512168" cy="144016"/>
            </a:xfrm>
            <a:prstGeom prst="straightConnector1">
              <a:avLst/>
            </a:prstGeom>
            <a:ln w="571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5" idx="3"/>
              <a:endCxn id="9" idx="1"/>
            </p:cNvCxnSpPr>
            <p:nvPr/>
          </p:nvCxnSpPr>
          <p:spPr>
            <a:xfrm>
              <a:off x="4860032" y="2391708"/>
              <a:ext cx="1512168" cy="1152128"/>
            </a:xfrm>
            <a:prstGeom prst="straightConnector1">
              <a:avLst/>
            </a:prstGeom>
            <a:ln w="57150">
              <a:solidFill>
                <a:srgbClr val="FFFF00"/>
              </a:solidFill>
              <a:tailEnd type="arrow"/>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5058054" y="4131079"/>
            <a:ext cx="2484276" cy="496290"/>
            <a:chOff x="5220072" y="4365104"/>
            <a:chExt cx="3312368" cy="661719"/>
          </a:xfrm>
        </p:grpSpPr>
        <p:sp>
          <p:nvSpPr>
            <p:cNvPr id="10" name="TextBox 9"/>
            <p:cNvSpPr txBox="1"/>
            <p:nvPr/>
          </p:nvSpPr>
          <p:spPr>
            <a:xfrm>
              <a:off x="6372200" y="4365104"/>
              <a:ext cx="2160240" cy="661719"/>
            </a:xfrm>
            <a:prstGeom prst="rect">
              <a:avLst/>
            </a:prstGeom>
            <a:noFill/>
            <a:ln>
              <a:solidFill>
                <a:schemeClr val="tx1"/>
              </a:solidFill>
            </a:ln>
          </p:spPr>
          <p:txBody>
            <a:bodyPr wrap="square" rtlCol="0">
              <a:spAutoFit/>
            </a:bodyPr>
            <a:lstStyle/>
            <a:p>
              <a:pPr algn="ctr"/>
              <a:r>
                <a:rPr lang="zh-CN" altLang="en-US" sz="2625" b="1" dirty="0">
                  <a:solidFill>
                    <a:srgbClr val="FFFF00"/>
                  </a:solidFill>
                  <a:latin typeface="微软雅黑" pitchFamily="34" charset="-122"/>
                  <a:ea typeface="微软雅黑" pitchFamily="34" charset="-122"/>
                </a:rPr>
                <a:t>科学技术</a:t>
              </a:r>
            </a:p>
          </p:txBody>
        </p:sp>
        <p:cxnSp>
          <p:nvCxnSpPr>
            <p:cNvPr id="18" name="直接箭头连接符 17"/>
            <p:cNvCxnSpPr>
              <a:stCxn id="6" idx="3"/>
              <a:endCxn id="10" idx="1"/>
            </p:cNvCxnSpPr>
            <p:nvPr/>
          </p:nvCxnSpPr>
          <p:spPr>
            <a:xfrm>
              <a:off x="5220072" y="4695962"/>
              <a:ext cx="1152128" cy="1"/>
            </a:xfrm>
            <a:prstGeom prst="straightConnector1">
              <a:avLst/>
            </a:prstGeom>
            <a:ln w="57150">
              <a:solidFill>
                <a:srgbClr val="FFFF00"/>
              </a:solidFill>
              <a:tailEnd type="arrow"/>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2020407" y="2402886"/>
            <a:ext cx="2767617" cy="918102"/>
            <a:chOff x="1169876" y="2060848"/>
            <a:chExt cx="3690156" cy="1224136"/>
          </a:xfrm>
        </p:grpSpPr>
        <p:sp>
          <p:nvSpPr>
            <p:cNvPr id="5" name="TextBox 4"/>
            <p:cNvSpPr txBox="1"/>
            <p:nvPr/>
          </p:nvSpPr>
          <p:spPr>
            <a:xfrm>
              <a:off x="2699792" y="2060848"/>
              <a:ext cx="2160240" cy="661720"/>
            </a:xfrm>
            <a:prstGeom prst="rect">
              <a:avLst/>
            </a:prstGeom>
            <a:noFill/>
            <a:ln>
              <a:solidFill>
                <a:schemeClr val="tx1"/>
              </a:solidFill>
            </a:ln>
          </p:spPr>
          <p:txBody>
            <a:bodyPr wrap="square" rtlCol="0">
              <a:spAutoFit/>
            </a:bodyPr>
            <a:lstStyle/>
            <a:p>
              <a:pPr algn="ctr"/>
              <a:r>
                <a:rPr lang="zh-CN" altLang="en-US" sz="2625" b="1" dirty="0">
                  <a:solidFill>
                    <a:srgbClr val="FFFF00"/>
                  </a:solidFill>
                  <a:latin typeface="微软雅黑" pitchFamily="34" charset="-122"/>
                  <a:ea typeface="微软雅黑" pitchFamily="34" charset="-122"/>
                </a:rPr>
                <a:t>实体要素</a:t>
              </a:r>
            </a:p>
          </p:txBody>
        </p:sp>
        <p:cxnSp>
          <p:nvCxnSpPr>
            <p:cNvPr id="20" name="直接箭头连接符 19"/>
            <p:cNvCxnSpPr>
              <a:stCxn id="4" idx="0"/>
              <a:endCxn id="5" idx="1"/>
            </p:cNvCxnSpPr>
            <p:nvPr/>
          </p:nvCxnSpPr>
          <p:spPr>
            <a:xfrm flipV="1">
              <a:off x="1169876" y="2391708"/>
              <a:ext cx="1529916" cy="893276"/>
            </a:xfrm>
            <a:prstGeom prst="straightConnector1">
              <a:avLst/>
            </a:prstGeom>
            <a:ln w="57150">
              <a:solidFill>
                <a:srgbClr val="FFFF00"/>
              </a:solidFill>
              <a:tailEnd type="arrow"/>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2020407" y="3817279"/>
            <a:ext cx="3037647" cy="810089"/>
            <a:chOff x="1169876" y="3946706"/>
            <a:chExt cx="4050196" cy="1080119"/>
          </a:xfrm>
        </p:grpSpPr>
        <p:sp>
          <p:nvSpPr>
            <p:cNvPr id="6" name="TextBox 5"/>
            <p:cNvSpPr txBox="1"/>
            <p:nvPr/>
          </p:nvSpPr>
          <p:spPr>
            <a:xfrm>
              <a:off x="2411760" y="4365105"/>
              <a:ext cx="2808312" cy="661720"/>
            </a:xfrm>
            <a:prstGeom prst="rect">
              <a:avLst/>
            </a:prstGeom>
            <a:noFill/>
            <a:ln>
              <a:solidFill>
                <a:schemeClr val="tx1"/>
              </a:solidFill>
            </a:ln>
          </p:spPr>
          <p:txBody>
            <a:bodyPr wrap="square" rtlCol="0">
              <a:spAutoFit/>
            </a:bodyPr>
            <a:lstStyle/>
            <a:p>
              <a:pPr algn="ctr"/>
              <a:r>
                <a:rPr lang="zh-CN" altLang="en-US" sz="2625" b="1" dirty="0">
                  <a:solidFill>
                    <a:srgbClr val="FFFF00"/>
                  </a:solidFill>
                  <a:latin typeface="微软雅黑" pitchFamily="34" charset="-122"/>
                  <a:ea typeface="微软雅黑" pitchFamily="34" charset="-122"/>
                </a:rPr>
                <a:t>非实体要素</a:t>
              </a:r>
            </a:p>
          </p:txBody>
        </p:sp>
        <p:cxnSp>
          <p:nvCxnSpPr>
            <p:cNvPr id="22" name="直接箭头连接符 21"/>
            <p:cNvCxnSpPr>
              <a:stCxn id="4" idx="2"/>
              <a:endCxn id="6" idx="1"/>
            </p:cNvCxnSpPr>
            <p:nvPr/>
          </p:nvCxnSpPr>
          <p:spPr>
            <a:xfrm>
              <a:off x="1169876" y="3946706"/>
              <a:ext cx="1241884" cy="749259"/>
            </a:xfrm>
            <a:prstGeom prst="straightConnector1">
              <a:avLst/>
            </a:prstGeom>
            <a:ln w="57150">
              <a:solidFill>
                <a:srgbClr val="FFFF00"/>
              </a:solidFill>
              <a:tailEnd type="arrow"/>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1115616" y="3320988"/>
            <a:ext cx="1782198" cy="2278488"/>
            <a:chOff x="-36512" y="3284984"/>
            <a:chExt cx="2376264" cy="3037983"/>
          </a:xfrm>
        </p:grpSpPr>
        <p:sp>
          <p:nvSpPr>
            <p:cNvPr id="4" name="TextBox 3"/>
            <p:cNvSpPr txBox="1"/>
            <p:nvPr/>
          </p:nvSpPr>
          <p:spPr>
            <a:xfrm>
              <a:off x="0" y="3284984"/>
              <a:ext cx="2339752" cy="661720"/>
            </a:xfrm>
            <a:prstGeom prst="rect">
              <a:avLst/>
            </a:prstGeom>
            <a:noFill/>
            <a:ln>
              <a:solidFill>
                <a:schemeClr val="tx1"/>
              </a:solidFill>
            </a:ln>
          </p:spPr>
          <p:txBody>
            <a:bodyPr wrap="square" rtlCol="0">
              <a:spAutoFit/>
            </a:bodyPr>
            <a:lstStyle/>
            <a:p>
              <a:pPr algn="ctr"/>
              <a:r>
                <a:rPr lang="zh-CN" altLang="en-US" sz="2625" b="1" dirty="0">
                  <a:solidFill>
                    <a:srgbClr val="FFFF00"/>
                  </a:solidFill>
                  <a:latin typeface="微软雅黑" pitchFamily="34" charset="-122"/>
                  <a:ea typeface="微软雅黑" pitchFamily="34" charset="-122"/>
                </a:rPr>
                <a:t>要素系统</a:t>
              </a:r>
            </a:p>
          </p:txBody>
        </p:sp>
        <p:sp>
          <p:nvSpPr>
            <p:cNvPr id="31" name="TextBox 30"/>
            <p:cNvSpPr txBox="1"/>
            <p:nvPr/>
          </p:nvSpPr>
          <p:spPr>
            <a:xfrm>
              <a:off x="-36512" y="5661247"/>
              <a:ext cx="2339752" cy="661720"/>
            </a:xfrm>
            <a:prstGeom prst="rect">
              <a:avLst/>
            </a:prstGeom>
            <a:noFill/>
            <a:ln>
              <a:solidFill>
                <a:schemeClr val="tx1"/>
              </a:solidFill>
            </a:ln>
          </p:spPr>
          <p:txBody>
            <a:bodyPr wrap="square" rtlCol="0">
              <a:spAutoFit/>
            </a:bodyPr>
            <a:lstStyle/>
            <a:p>
              <a:pPr algn="ctr"/>
              <a:r>
                <a:rPr lang="zh-CN" altLang="en-US" sz="2625" b="1" dirty="0">
                  <a:solidFill>
                    <a:srgbClr val="FFFF00"/>
                  </a:solidFill>
                  <a:latin typeface="微软雅黑" pitchFamily="34" charset="-122"/>
                  <a:ea typeface="微软雅黑" pitchFamily="34" charset="-122"/>
                </a:rPr>
                <a:t>生产环节</a:t>
              </a:r>
            </a:p>
          </p:txBody>
        </p:sp>
      </p:grpSp>
      <p:grpSp>
        <p:nvGrpSpPr>
          <p:cNvPr id="35" name="组合 34"/>
          <p:cNvGrpSpPr/>
          <p:nvPr/>
        </p:nvGrpSpPr>
        <p:grpSpPr>
          <a:xfrm>
            <a:off x="2870430" y="5103187"/>
            <a:ext cx="4671900" cy="496290"/>
            <a:chOff x="2303240" y="5661248"/>
            <a:chExt cx="6229200" cy="661719"/>
          </a:xfrm>
        </p:grpSpPr>
        <p:sp>
          <p:nvSpPr>
            <p:cNvPr id="32" name="TextBox 31"/>
            <p:cNvSpPr txBox="1"/>
            <p:nvPr/>
          </p:nvSpPr>
          <p:spPr>
            <a:xfrm>
              <a:off x="3384376" y="5661248"/>
              <a:ext cx="5148064" cy="661719"/>
            </a:xfrm>
            <a:prstGeom prst="rect">
              <a:avLst/>
            </a:prstGeom>
            <a:noFill/>
            <a:ln>
              <a:solidFill>
                <a:schemeClr val="tx1"/>
              </a:solidFill>
            </a:ln>
          </p:spPr>
          <p:txBody>
            <a:bodyPr wrap="square" rtlCol="0">
              <a:spAutoFit/>
            </a:bodyPr>
            <a:lstStyle/>
            <a:p>
              <a:pPr algn="ctr"/>
              <a:r>
                <a:rPr lang="zh-CN" altLang="en-US" sz="2625" b="1" dirty="0">
                  <a:solidFill>
                    <a:srgbClr val="FFFF00"/>
                  </a:solidFill>
                  <a:latin typeface="微软雅黑" pitchFamily="34" charset="-122"/>
                  <a:ea typeface="微软雅黑" pitchFamily="34" charset="-122"/>
                </a:rPr>
                <a:t>劳动分工和社会化大生产</a:t>
              </a:r>
            </a:p>
          </p:txBody>
        </p:sp>
        <p:cxnSp>
          <p:nvCxnSpPr>
            <p:cNvPr id="34" name="直接箭头连接符 33"/>
            <p:cNvCxnSpPr>
              <a:stCxn id="31" idx="3"/>
              <a:endCxn id="32" idx="1"/>
            </p:cNvCxnSpPr>
            <p:nvPr/>
          </p:nvCxnSpPr>
          <p:spPr>
            <a:xfrm>
              <a:off x="2303240" y="5992106"/>
              <a:ext cx="1081136" cy="1"/>
            </a:xfrm>
            <a:prstGeom prst="straightConnector1">
              <a:avLst/>
            </a:prstGeom>
            <a:ln w="57150">
              <a:solidFill>
                <a:srgbClr val="FFFF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376556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checkerboard(across)">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checkerboard(across)">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checkerboard(across)">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checkerboard(across)">
                                      <p:cBhvr>
                                        <p:cTn id="28" dur="500"/>
                                        <p:tgtEl>
                                          <p:spTgt spid="26"/>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checkerboard(across)">
                                      <p:cBhvr>
                                        <p:cTn id="3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0200" y="857250"/>
            <a:ext cx="5943600" cy="519522"/>
          </a:xfrm>
        </p:spPr>
        <p:txBody>
          <a:bodyPr/>
          <a:lstStyle/>
          <a:p>
            <a:pPr algn="ctr"/>
            <a:r>
              <a:rPr lang="zh-CN" altLang="en-US" b="1" dirty="0">
                <a:solidFill>
                  <a:srgbClr val="FFFF00"/>
                </a:solidFill>
              </a:rPr>
              <a:t>生 产 力 的 实 体 要 素</a:t>
            </a:r>
          </a:p>
        </p:txBody>
      </p:sp>
      <p:sp>
        <p:nvSpPr>
          <p:cNvPr id="3" name="内容占位符 2"/>
          <p:cNvSpPr>
            <a:spLocks noGrp="1"/>
          </p:cNvSpPr>
          <p:nvPr>
            <p:ph sz="quarter" idx="4294967295"/>
          </p:nvPr>
        </p:nvSpPr>
        <p:spPr>
          <a:xfrm>
            <a:off x="1143000" y="1430778"/>
            <a:ext cx="6858000" cy="1512168"/>
          </a:xfrm>
          <a:prstGeom prst="rect">
            <a:avLst/>
          </a:prstGeom>
        </p:spPr>
        <p:txBody>
          <a:bodyPr>
            <a:normAutofit/>
          </a:bodyPr>
          <a:lstStyle/>
          <a:p>
            <a:pPr>
              <a:lnSpc>
                <a:spcPct val="120000"/>
              </a:lnSpc>
            </a:pPr>
            <a:r>
              <a:rPr lang="en-US" altLang="zh-CN" sz="2250" b="1" dirty="0">
                <a:solidFill>
                  <a:srgbClr val="FFFF00"/>
                </a:solidFill>
              </a:rPr>
              <a:t>1</a:t>
            </a:r>
            <a:r>
              <a:rPr lang="zh-CN" altLang="en-US" sz="2250" b="1" dirty="0">
                <a:solidFill>
                  <a:srgbClr val="FFFF00"/>
                </a:solidFill>
              </a:rPr>
              <a:t>、劳动资料（劳动手段）</a:t>
            </a:r>
            <a:endParaRPr lang="en-US" altLang="zh-CN" sz="2250" b="1" dirty="0">
              <a:solidFill>
                <a:srgbClr val="FFFF00"/>
              </a:solidFill>
            </a:endParaRPr>
          </a:p>
          <a:p>
            <a:pPr lvl="1">
              <a:lnSpc>
                <a:spcPct val="120000"/>
              </a:lnSpc>
            </a:pPr>
            <a:r>
              <a:rPr lang="zh-CN" altLang="en-US" sz="2100" b="1" dirty="0">
                <a:latin typeface="楷体" pitchFamily="49" charset="-122"/>
                <a:ea typeface="楷体" pitchFamily="49" charset="-122"/>
              </a:rPr>
              <a:t>人们在劳动过程中运用的物质资料或物质条件，其中</a:t>
            </a:r>
            <a:r>
              <a:rPr lang="zh-CN" altLang="en-US" sz="2100" b="1" dirty="0">
                <a:solidFill>
                  <a:srgbClr val="FFFF00"/>
                </a:solidFill>
                <a:latin typeface="楷体" pitchFamily="49" charset="-122"/>
                <a:ea typeface="楷体" pitchFamily="49" charset="-122"/>
              </a:rPr>
              <a:t>最重要的是生产工具</a:t>
            </a:r>
            <a:r>
              <a:rPr lang="zh-CN" altLang="en-US" sz="2100" b="1" dirty="0">
                <a:latin typeface="楷体" pitchFamily="49" charset="-122"/>
                <a:ea typeface="楷体" pitchFamily="49" charset="-122"/>
              </a:rPr>
              <a:t>。</a:t>
            </a:r>
            <a:endParaRPr lang="en-US" altLang="zh-CN" sz="2100" b="1" dirty="0">
              <a:latin typeface="楷体" pitchFamily="49" charset="-122"/>
              <a:ea typeface="楷体" pitchFamily="49" charset="-122"/>
            </a:endParaRPr>
          </a:p>
        </p:txBody>
      </p:sp>
      <p:sp>
        <p:nvSpPr>
          <p:cNvPr id="4" name="内容占位符 2"/>
          <p:cNvSpPr txBox="1">
            <a:spLocks/>
          </p:cNvSpPr>
          <p:nvPr/>
        </p:nvSpPr>
        <p:spPr>
          <a:xfrm>
            <a:off x="1115616" y="2834934"/>
            <a:ext cx="6858000" cy="1134126"/>
          </a:xfrm>
          <a:prstGeom prst="rect">
            <a:avLst/>
          </a:prstGeom>
        </p:spPr>
        <p:txBody>
          <a:bodyPr vert="horz" lIns="68580" tIns="34290" rIns="68580" bIns="34290" rtlCol="0">
            <a:normAutofit/>
          </a:bodyPr>
          <a:lstStyle/>
          <a:p>
            <a:pPr marL="257175" indent="-257175" defTabSz="685800">
              <a:lnSpc>
                <a:spcPct val="130000"/>
              </a:lnSpc>
              <a:spcBef>
                <a:spcPct val="20000"/>
              </a:spcBef>
              <a:spcAft>
                <a:spcPts val="450"/>
              </a:spcAft>
              <a:buClr>
                <a:schemeClr val="tx2"/>
              </a:buClr>
              <a:buFont typeface="Arial" charset="0"/>
              <a:buChar char="•"/>
              <a:defRPr/>
            </a:pPr>
            <a:r>
              <a:rPr lang="en-US" altLang="zh-CN" sz="2250" b="1" spc="23" dirty="0">
                <a:solidFill>
                  <a:srgbClr val="FFFF00"/>
                </a:solidFill>
              </a:rPr>
              <a:t>2</a:t>
            </a:r>
            <a:r>
              <a:rPr lang="zh-CN" altLang="en-US" sz="2250" b="1" spc="23" dirty="0">
                <a:solidFill>
                  <a:srgbClr val="FFFF00"/>
                </a:solidFill>
              </a:rPr>
              <a:t>、劳动对象（现实性与可能性）</a:t>
            </a:r>
            <a:endParaRPr lang="en-US" altLang="zh-CN" sz="2250" b="1" spc="23" dirty="0">
              <a:solidFill>
                <a:srgbClr val="FFFF00"/>
              </a:solidFill>
            </a:endParaRPr>
          </a:p>
          <a:p>
            <a:pPr marL="557213" lvl="1" indent="-214313" defTabSz="685800">
              <a:lnSpc>
                <a:spcPct val="120000"/>
              </a:lnSpc>
              <a:spcBef>
                <a:spcPct val="20000"/>
              </a:spcBef>
              <a:spcAft>
                <a:spcPts val="450"/>
              </a:spcAft>
              <a:buClr>
                <a:schemeClr val="tx2"/>
              </a:buClr>
              <a:buFont typeface="Arial" charset="0"/>
              <a:buChar char="•"/>
              <a:defRPr/>
            </a:pPr>
            <a:r>
              <a:rPr lang="zh-CN" altLang="en-US" sz="2100" b="1" spc="23" dirty="0">
                <a:latin typeface="楷体" pitchFamily="49" charset="-122"/>
                <a:ea typeface="楷体" pitchFamily="49" charset="-122"/>
              </a:rPr>
              <a:t>劳动对象能够影响劳动产品的质量和数量。</a:t>
            </a:r>
            <a:endParaRPr lang="en-US" altLang="zh-CN" sz="2100" b="1" spc="23" dirty="0">
              <a:latin typeface="楷体" pitchFamily="49" charset="-122"/>
              <a:ea typeface="楷体" pitchFamily="49" charset="-122"/>
            </a:endParaRPr>
          </a:p>
        </p:txBody>
      </p:sp>
      <p:sp>
        <p:nvSpPr>
          <p:cNvPr id="5" name="内容占位符 2"/>
          <p:cNvSpPr txBox="1">
            <a:spLocks/>
          </p:cNvSpPr>
          <p:nvPr/>
        </p:nvSpPr>
        <p:spPr>
          <a:xfrm>
            <a:off x="1116378" y="3915054"/>
            <a:ext cx="6884622" cy="1782198"/>
          </a:xfrm>
          <a:prstGeom prst="rect">
            <a:avLst/>
          </a:prstGeom>
        </p:spPr>
        <p:txBody>
          <a:bodyPr vert="horz" lIns="68580" tIns="34290" rIns="68580" bIns="34290" rtlCol="0">
            <a:normAutofit fontScale="92500" lnSpcReduction="10000"/>
          </a:bodyPr>
          <a:lstStyle/>
          <a:p>
            <a:pPr marL="257175" indent="-257175" defTabSz="685800">
              <a:lnSpc>
                <a:spcPct val="120000"/>
              </a:lnSpc>
              <a:spcBef>
                <a:spcPct val="20000"/>
              </a:spcBef>
              <a:spcAft>
                <a:spcPts val="450"/>
              </a:spcAft>
              <a:buClr>
                <a:schemeClr val="tx2"/>
              </a:buClr>
              <a:buFont typeface="Arial" charset="0"/>
              <a:buChar char="•"/>
              <a:defRPr/>
            </a:pPr>
            <a:r>
              <a:rPr lang="en-US" altLang="zh-CN" sz="2400" b="1" spc="23" dirty="0">
                <a:solidFill>
                  <a:srgbClr val="FFFF00"/>
                </a:solidFill>
              </a:rPr>
              <a:t>3</a:t>
            </a:r>
            <a:r>
              <a:rPr lang="zh-CN" altLang="en-US" sz="2400" b="1" spc="23" dirty="0">
                <a:solidFill>
                  <a:srgbClr val="FFFF00"/>
                </a:solidFill>
              </a:rPr>
              <a:t>、劳动者</a:t>
            </a:r>
            <a:endParaRPr lang="en-US" altLang="zh-CN" sz="2400" b="1" spc="23" dirty="0">
              <a:solidFill>
                <a:srgbClr val="FFFF00"/>
              </a:solidFill>
            </a:endParaRPr>
          </a:p>
          <a:p>
            <a:pPr marL="557213" lvl="1" indent="-214313" defTabSz="685800">
              <a:lnSpc>
                <a:spcPct val="120000"/>
              </a:lnSpc>
              <a:spcBef>
                <a:spcPct val="20000"/>
              </a:spcBef>
              <a:spcAft>
                <a:spcPts val="450"/>
              </a:spcAft>
              <a:buClr>
                <a:schemeClr val="tx2"/>
              </a:buClr>
              <a:buFont typeface="Arial" charset="0"/>
              <a:buChar char="•"/>
              <a:defRPr/>
            </a:pPr>
            <a:r>
              <a:rPr lang="zh-CN" altLang="en-US" sz="2250" b="1" spc="23" dirty="0">
                <a:latin typeface="楷体" pitchFamily="49" charset="-122"/>
                <a:ea typeface="楷体" pitchFamily="49" charset="-122"/>
              </a:rPr>
              <a:t>生产力中</a:t>
            </a:r>
            <a:r>
              <a:rPr lang="zh-CN" altLang="en-US" sz="2250" b="1" spc="23" dirty="0">
                <a:solidFill>
                  <a:srgbClr val="FFFF00"/>
                </a:solidFill>
                <a:latin typeface="楷体" pitchFamily="49" charset="-122"/>
                <a:ea typeface="楷体" pitchFamily="49" charset="-122"/>
              </a:rPr>
              <a:t>最活跃的因素</a:t>
            </a:r>
            <a:r>
              <a:rPr lang="zh-CN" altLang="en-US" sz="2250" b="1" spc="23" dirty="0">
                <a:latin typeface="楷体" pitchFamily="49" charset="-122"/>
                <a:ea typeface="楷体" pitchFamily="49" charset="-122"/>
              </a:rPr>
              <a:t>。</a:t>
            </a:r>
            <a:r>
              <a:rPr lang="zh-CN" altLang="en-US" sz="2250" b="1" spc="23" dirty="0">
                <a:solidFill>
                  <a:srgbClr val="FFFF00"/>
                </a:solidFill>
                <a:latin typeface="楷体" pitchFamily="49" charset="-122"/>
                <a:ea typeface="楷体" pitchFamily="49" charset="-122"/>
              </a:rPr>
              <a:t>人才资源</a:t>
            </a:r>
            <a:r>
              <a:rPr lang="zh-CN" altLang="en-US" sz="2250" b="1" spc="23" dirty="0">
                <a:latin typeface="楷体" pitchFamily="49" charset="-122"/>
                <a:ea typeface="楷体" pitchFamily="49" charset="-122"/>
              </a:rPr>
              <a:t>是第一资源。</a:t>
            </a:r>
            <a:endParaRPr lang="en-US" altLang="zh-CN" sz="2250" b="1" spc="23" dirty="0">
              <a:latin typeface="楷体" pitchFamily="49" charset="-122"/>
              <a:ea typeface="楷体" pitchFamily="49" charset="-122"/>
            </a:endParaRPr>
          </a:p>
          <a:p>
            <a:pPr marL="557213" lvl="1" indent="-214313" defTabSz="685800">
              <a:lnSpc>
                <a:spcPct val="120000"/>
              </a:lnSpc>
              <a:spcBef>
                <a:spcPct val="20000"/>
              </a:spcBef>
              <a:spcAft>
                <a:spcPts val="450"/>
              </a:spcAft>
              <a:buClr>
                <a:schemeClr val="tx2"/>
              </a:buClr>
              <a:buFont typeface="Arial" charset="0"/>
              <a:buChar char="•"/>
              <a:defRPr/>
            </a:pPr>
            <a:r>
              <a:rPr lang="zh-CN" altLang="en-US" sz="2250" b="1" spc="23" dirty="0">
                <a:latin typeface="楷体" pitchFamily="49" charset="-122"/>
                <a:ea typeface="楷体" pitchFamily="49" charset="-122"/>
              </a:rPr>
              <a:t>在高新技术领域内，</a:t>
            </a:r>
            <a:r>
              <a:rPr lang="zh-CN" altLang="en-US" sz="2250" b="1" spc="23" dirty="0">
                <a:solidFill>
                  <a:srgbClr val="FFFF00"/>
                </a:solidFill>
                <a:latin typeface="楷体" pitchFamily="49" charset="-122"/>
                <a:ea typeface="楷体" pitchFamily="49" charset="-122"/>
              </a:rPr>
              <a:t>脑力劳动</a:t>
            </a:r>
            <a:r>
              <a:rPr lang="zh-CN" altLang="en-US" sz="2250" b="1" spc="23" dirty="0">
                <a:latin typeface="楷体" pitchFamily="49" charset="-122"/>
                <a:ea typeface="楷体" pitchFamily="49" charset="-122"/>
              </a:rPr>
              <a:t>和</a:t>
            </a:r>
            <a:r>
              <a:rPr lang="zh-CN" altLang="en-US" sz="2250" b="1" spc="23" dirty="0">
                <a:solidFill>
                  <a:srgbClr val="FFFF00"/>
                </a:solidFill>
                <a:latin typeface="楷体" pitchFamily="49" charset="-122"/>
                <a:ea typeface="楷体" pitchFamily="49" charset="-122"/>
              </a:rPr>
              <a:t>体力劳动</a:t>
            </a:r>
            <a:r>
              <a:rPr lang="zh-CN" altLang="en-US" sz="2250" b="1" spc="23" dirty="0">
                <a:latin typeface="楷体" pitchFamily="49" charset="-122"/>
                <a:ea typeface="楷体" pitchFamily="49" charset="-122"/>
              </a:rPr>
              <a:t>具有</a:t>
            </a:r>
            <a:r>
              <a:rPr lang="zh-CN" altLang="en-US" sz="2250" b="1" spc="23" dirty="0">
                <a:solidFill>
                  <a:srgbClr val="FFFF00"/>
                </a:solidFill>
                <a:latin typeface="楷体" pitchFamily="49" charset="-122"/>
                <a:ea typeface="楷体" pitchFamily="49" charset="-122"/>
              </a:rPr>
              <a:t>直接同一</a:t>
            </a:r>
            <a:r>
              <a:rPr lang="zh-CN" altLang="en-US" sz="2250" b="1" spc="23" dirty="0">
                <a:latin typeface="楷体" pitchFamily="49" charset="-122"/>
                <a:ea typeface="楷体" pitchFamily="49" charset="-122"/>
              </a:rPr>
              <a:t>的趋势。</a:t>
            </a:r>
            <a:endParaRPr lang="en-US" altLang="zh-CN" sz="2250" b="1" spc="23" dirty="0">
              <a:latin typeface="楷体" pitchFamily="49" charset="-122"/>
              <a:ea typeface="楷体" pitchFamily="49" charset="-122"/>
            </a:endParaRPr>
          </a:p>
        </p:txBody>
      </p:sp>
    </p:spTree>
    <p:extLst>
      <p:ext uri="{BB962C8B-B14F-4D97-AF65-F5344CB8AC3E}">
        <p14:creationId xmlns="" xmlns:p14="http://schemas.microsoft.com/office/powerpoint/2010/main" val="147308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890718"/>
            <a:ext cx="6858000" cy="529568"/>
          </a:xfrm>
        </p:spPr>
        <p:txBody>
          <a:bodyPr/>
          <a:lstStyle/>
          <a:p>
            <a:pPr algn="ctr"/>
            <a:r>
              <a:rPr lang="zh-CN" altLang="en-US" b="1" dirty="0">
                <a:latin typeface="+mn-ea"/>
                <a:ea typeface="+mn-ea"/>
              </a:rPr>
              <a:t>生产力的</a:t>
            </a:r>
            <a:r>
              <a:rPr lang="zh-CN" altLang="en-US" b="1" dirty="0">
                <a:solidFill>
                  <a:srgbClr val="FFFF00"/>
                </a:solidFill>
                <a:latin typeface="+mn-ea"/>
                <a:ea typeface="+mn-ea"/>
              </a:rPr>
              <a:t>非实体要素</a:t>
            </a:r>
            <a:r>
              <a:rPr lang="en-US" altLang="zh-CN" b="1" dirty="0">
                <a:latin typeface="+mn-ea"/>
                <a:ea typeface="+mn-ea"/>
              </a:rPr>
              <a:t>——</a:t>
            </a:r>
            <a:r>
              <a:rPr lang="zh-CN" altLang="en-US" b="1" dirty="0">
                <a:solidFill>
                  <a:srgbClr val="FFFF00"/>
                </a:solidFill>
                <a:latin typeface="+mn-ea"/>
                <a:ea typeface="+mn-ea"/>
              </a:rPr>
              <a:t>科学技术</a:t>
            </a:r>
          </a:p>
        </p:txBody>
      </p:sp>
      <p:sp>
        <p:nvSpPr>
          <p:cNvPr id="3" name="内容占位符 2"/>
          <p:cNvSpPr>
            <a:spLocks noGrp="1"/>
          </p:cNvSpPr>
          <p:nvPr>
            <p:ph sz="quarter" idx="4294967295"/>
          </p:nvPr>
        </p:nvSpPr>
        <p:spPr>
          <a:xfrm>
            <a:off x="1143000" y="1517340"/>
            <a:ext cx="6858000" cy="2235696"/>
          </a:xfrm>
          <a:prstGeom prst="rect">
            <a:avLst/>
          </a:prstGeom>
        </p:spPr>
        <p:txBody>
          <a:bodyPr>
            <a:normAutofit/>
          </a:bodyPr>
          <a:lstStyle/>
          <a:p>
            <a:pPr>
              <a:lnSpc>
                <a:spcPct val="150000"/>
              </a:lnSpc>
            </a:pPr>
            <a:r>
              <a:rPr lang="zh-CN" altLang="en-US" sz="2625" b="1" dirty="0"/>
              <a:t>科学技术的</a:t>
            </a:r>
            <a:r>
              <a:rPr lang="zh-CN" altLang="en-US" sz="2625" b="1" dirty="0">
                <a:solidFill>
                  <a:srgbClr val="FFFF00"/>
                </a:solidFill>
              </a:rPr>
              <a:t>渗透性</a:t>
            </a:r>
            <a:endParaRPr lang="en-US" altLang="zh-CN" sz="2625" b="1" dirty="0"/>
          </a:p>
          <a:p>
            <a:pPr lvl="1">
              <a:lnSpc>
                <a:spcPct val="150000"/>
              </a:lnSpc>
            </a:pPr>
            <a:r>
              <a:rPr lang="zh-CN" altLang="en-US" sz="2250" b="1" dirty="0"/>
              <a:t>与</a:t>
            </a:r>
            <a:r>
              <a:rPr lang="zh-CN" altLang="en-US" sz="2250" b="1" dirty="0">
                <a:solidFill>
                  <a:srgbClr val="FFFF00"/>
                </a:solidFill>
              </a:rPr>
              <a:t>劳动资料</a:t>
            </a:r>
            <a:r>
              <a:rPr lang="zh-CN" altLang="en-US" sz="2250" b="1" dirty="0"/>
              <a:t>、</a:t>
            </a:r>
            <a:r>
              <a:rPr lang="zh-CN" altLang="en-US" sz="2250" b="1" dirty="0">
                <a:solidFill>
                  <a:srgbClr val="FFFF00"/>
                </a:solidFill>
              </a:rPr>
              <a:t>劳动对象</a:t>
            </a:r>
            <a:r>
              <a:rPr lang="zh-CN" altLang="en-US" sz="2250" b="1" dirty="0"/>
              <a:t>和</a:t>
            </a:r>
            <a:r>
              <a:rPr lang="zh-CN" altLang="en-US" sz="2250" b="1" dirty="0">
                <a:solidFill>
                  <a:srgbClr val="FFFF00"/>
                </a:solidFill>
              </a:rPr>
              <a:t>劳动者</a:t>
            </a:r>
            <a:r>
              <a:rPr lang="zh-CN" altLang="en-US" sz="2250" b="1" dirty="0"/>
              <a:t>等因素相结合而转化为实际生产能力。</a:t>
            </a:r>
          </a:p>
        </p:txBody>
      </p:sp>
      <p:sp>
        <p:nvSpPr>
          <p:cNvPr id="4" name="TextBox 3"/>
          <p:cNvSpPr txBox="1"/>
          <p:nvPr/>
        </p:nvSpPr>
        <p:spPr>
          <a:xfrm>
            <a:off x="1143000" y="4671138"/>
            <a:ext cx="6858000" cy="1142620"/>
          </a:xfrm>
          <a:prstGeom prst="rect">
            <a:avLst/>
          </a:prstGeom>
          <a:solidFill>
            <a:srgbClr val="002060"/>
          </a:solidFill>
        </p:spPr>
        <p:txBody>
          <a:bodyPr wrap="square" rtlCol="0">
            <a:spAutoFit/>
          </a:bodyPr>
          <a:lstStyle/>
          <a:p>
            <a:pPr algn="ctr">
              <a:lnSpc>
                <a:spcPct val="130000"/>
              </a:lnSpc>
            </a:pPr>
            <a:r>
              <a:rPr lang="zh-CN" altLang="en-US" sz="2625" b="1" dirty="0">
                <a:solidFill>
                  <a:srgbClr val="FFFF00"/>
                </a:solidFill>
                <a:latin typeface="微软雅黑" pitchFamily="34" charset="-122"/>
                <a:ea typeface="微软雅黑" pitchFamily="34" charset="-122"/>
              </a:rPr>
              <a:t>科 学 的 组 织 与 管 理</a:t>
            </a:r>
            <a:endParaRPr lang="en-US" altLang="zh-CN" sz="2625" b="1" dirty="0">
              <a:solidFill>
                <a:srgbClr val="FFFF00"/>
              </a:solidFill>
              <a:latin typeface="微软雅黑" pitchFamily="34" charset="-122"/>
              <a:ea typeface="微软雅黑" pitchFamily="34" charset="-122"/>
            </a:endParaRPr>
          </a:p>
          <a:p>
            <a:pPr algn="ctr">
              <a:lnSpc>
                <a:spcPct val="130000"/>
              </a:lnSpc>
            </a:pPr>
            <a:r>
              <a:rPr lang="zh-CN" altLang="en-US" sz="2625" b="1" dirty="0">
                <a:latin typeface="微软雅黑" pitchFamily="34" charset="-122"/>
                <a:ea typeface="微软雅黑" pitchFamily="34" charset="-122"/>
              </a:rPr>
              <a:t>使</a:t>
            </a:r>
            <a:r>
              <a:rPr lang="zh-CN" altLang="en-US" sz="2625" b="1" dirty="0">
                <a:solidFill>
                  <a:schemeClr val="bg1"/>
                </a:solidFill>
                <a:latin typeface="微软雅黑" pitchFamily="34" charset="-122"/>
                <a:ea typeface="微软雅黑" pitchFamily="34" charset="-122"/>
              </a:rPr>
              <a:t> </a:t>
            </a:r>
            <a:r>
              <a:rPr lang="zh-CN" altLang="en-US" sz="2625" b="1" dirty="0">
                <a:solidFill>
                  <a:srgbClr val="FFFF00"/>
                </a:solidFill>
                <a:latin typeface="微软雅黑" pitchFamily="34" charset="-122"/>
                <a:ea typeface="微软雅黑" pitchFamily="34" charset="-122"/>
              </a:rPr>
              <a:t>生 产 力 要 素 </a:t>
            </a:r>
            <a:r>
              <a:rPr lang="zh-CN" altLang="en-US" sz="2625" b="1" dirty="0">
                <a:latin typeface="微软雅黑" pitchFamily="34" charset="-122"/>
                <a:ea typeface="微软雅黑" pitchFamily="34" charset="-122"/>
              </a:rPr>
              <a:t>转 化 为 </a:t>
            </a:r>
            <a:r>
              <a:rPr lang="zh-CN" altLang="en-US" sz="2625" b="1" dirty="0">
                <a:solidFill>
                  <a:srgbClr val="FFFF00"/>
                </a:solidFill>
                <a:latin typeface="微软雅黑" pitchFamily="34" charset="-122"/>
                <a:ea typeface="微软雅黑" pitchFamily="34" charset="-122"/>
              </a:rPr>
              <a:t>生 产 力 系 统</a:t>
            </a:r>
            <a:endParaRPr lang="en-US" altLang="zh-CN" sz="2625" b="1" dirty="0">
              <a:solidFill>
                <a:srgbClr val="FFFF00"/>
              </a:solidFill>
              <a:latin typeface="微软雅黑" pitchFamily="34" charset="-122"/>
              <a:ea typeface="微软雅黑" pitchFamily="34" charset="-122"/>
            </a:endParaRPr>
          </a:p>
        </p:txBody>
      </p:sp>
      <p:sp>
        <p:nvSpPr>
          <p:cNvPr id="5" name="内容占位符 2"/>
          <p:cNvSpPr txBox="1">
            <a:spLocks/>
          </p:cNvSpPr>
          <p:nvPr/>
        </p:nvSpPr>
        <p:spPr>
          <a:xfrm>
            <a:off x="1143000" y="3947610"/>
            <a:ext cx="6858000" cy="1749642"/>
          </a:xfrm>
          <a:prstGeom prst="rect">
            <a:avLst/>
          </a:prstGeom>
        </p:spPr>
        <p:txBody>
          <a:bodyPr vert="horz" lIns="68580" tIns="34290" rIns="68580" bIns="34290" rtlCol="0">
            <a:normAutofit/>
          </a:bodyPr>
          <a:lstStyle/>
          <a:p>
            <a:pPr marL="214313" indent="-214313">
              <a:lnSpc>
                <a:spcPct val="130000"/>
              </a:lnSpc>
              <a:spcBef>
                <a:spcPct val="20000"/>
              </a:spcBef>
              <a:spcAft>
                <a:spcPts val="450"/>
              </a:spcAft>
              <a:buClr>
                <a:schemeClr val="tx2"/>
              </a:buClr>
            </a:pPr>
            <a:endParaRPr lang="zh-CN" altLang="en-US" sz="2625" b="1" spc="23" dirty="0">
              <a:solidFill>
                <a:srgbClr val="FFFF00"/>
              </a:solidFill>
            </a:endParaRPr>
          </a:p>
        </p:txBody>
      </p:sp>
      <p:sp>
        <p:nvSpPr>
          <p:cNvPr id="6" name="TextBox 3"/>
          <p:cNvSpPr txBox="1"/>
          <p:nvPr/>
        </p:nvSpPr>
        <p:spPr>
          <a:xfrm>
            <a:off x="1143000" y="3429001"/>
            <a:ext cx="6858000" cy="1131079"/>
          </a:xfrm>
          <a:prstGeom prst="rect">
            <a:avLst/>
          </a:prstGeom>
          <a:solidFill>
            <a:srgbClr val="002060"/>
          </a:solidFill>
        </p:spPr>
        <p:txBody>
          <a:bodyPr>
            <a:spAutoFit/>
          </a:bodyPr>
          <a:lstStyle/>
          <a:p>
            <a:pPr marL="257175" indent="-257175">
              <a:lnSpc>
                <a:spcPct val="150000"/>
              </a:lnSpc>
              <a:spcBef>
                <a:spcPct val="20000"/>
              </a:spcBef>
              <a:spcAft>
                <a:spcPts val="450"/>
              </a:spcAft>
              <a:buClr>
                <a:srgbClr val="DC9E1F"/>
              </a:buClr>
              <a:buFont typeface="Arial" pitchFamily="34" charset="0"/>
              <a:buChar char="•"/>
              <a:defRPr/>
            </a:pPr>
            <a:r>
              <a:rPr lang="zh-CN" altLang="en-US" sz="2250" b="1" spc="23" dirty="0">
                <a:solidFill>
                  <a:srgbClr val="FFFFFF"/>
                </a:solidFill>
                <a:latin typeface="楷体" panose="02010609060101010101" pitchFamily="49" charset="-122"/>
                <a:ea typeface="楷体" panose="02010609060101010101" pitchFamily="49" charset="-122"/>
              </a:rPr>
              <a:t>“各种经济时代的区别，</a:t>
            </a:r>
            <a:r>
              <a:rPr lang="zh-CN" altLang="en-US" sz="2250" b="1" spc="23" dirty="0">
                <a:solidFill>
                  <a:srgbClr val="FFFF00"/>
                </a:solidFill>
                <a:latin typeface="楷体" panose="02010609060101010101" pitchFamily="49" charset="-122"/>
                <a:ea typeface="楷体" panose="02010609060101010101" pitchFamily="49" charset="-122"/>
              </a:rPr>
              <a:t>不在于生产什么</a:t>
            </a:r>
            <a:r>
              <a:rPr lang="zh-CN" altLang="en-US" sz="2250" b="1" spc="23" dirty="0">
                <a:solidFill>
                  <a:srgbClr val="FFFFFF"/>
                </a:solidFill>
                <a:latin typeface="楷体" panose="02010609060101010101" pitchFamily="49" charset="-122"/>
                <a:ea typeface="楷体" panose="02010609060101010101" pitchFamily="49" charset="-122"/>
              </a:rPr>
              <a:t>，而</a:t>
            </a:r>
            <a:r>
              <a:rPr lang="zh-CN" altLang="en-US" sz="2250" b="1" spc="23" dirty="0">
                <a:solidFill>
                  <a:srgbClr val="FFFF00"/>
                </a:solidFill>
                <a:latin typeface="楷体" panose="02010609060101010101" pitchFamily="49" charset="-122"/>
                <a:ea typeface="楷体" panose="02010609060101010101" pitchFamily="49" charset="-122"/>
              </a:rPr>
              <a:t>在于怎样</a:t>
            </a:r>
            <a:r>
              <a:rPr lang="zh-CN" altLang="en-US" sz="2250" b="1" spc="23" dirty="0">
                <a:solidFill>
                  <a:srgbClr val="FFFFFF"/>
                </a:solidFill>
                <a:latin typeface="楷体" panose="02010609060101010101" pitchFamily="49" charset="-122"/>
                <a:ea typeface="楷体" panose="02010609060101010101" pitchFamily="49" charset="-122"/>
              </a:rPr>
              <a:t>生产，</a:t>
            </a:r>
            <a:r>
              <a:rPr lang="zh-CN" altLang="en-US" sz="2250" b="1" spc="23" dirty="0">
                <a:solidFill>
                  <a:srgbClr val="FFFF00"/>
                </a:solidFill>
                <a:latin typeface="楷体" panose="02010609060101010101" pitchFamily="49" charset="-122"/>
                <a:ea typeface="楷体" panose="02010609060101010101" pitchFamily="49" charset="-122"/>
              </a:rPr>
              <a:t>用什么</a:t>
            </a:r>
            <a:r>
              <a:rPr lang="zh-CN" altLang="en-US" sz="2250" b="1" spc="23" dirty="0">
                <a:solidFill>
                  <a:srgbClr val="FFFFFF"/>
                </a:solidFill>
                <a:latin typeface="楷体" panose="02010609060101010101" pitchFamily="49" charset="-122"/>
                <a:ea typeface="楷体" panose="02010609060101010101" pitchFamily="49" charset="-122"/>
              </a:rPr>
              <a:t>劳动资料生产。”</a:t>
            </a:r>
            <a:r>
              <a:rPr lang="en-US" altLang="zh-CN" sz="2250" b="1" spc="23" dirty="0">
                <a:solidFill>
                  <a:srgbClr val="FFFFFF"/>
                </a:solidFill>
                <a:latin typeface="楷体" panose="02010609060101010101" pitchFamily="49" charset="-122"/>
                <a:ea typeface="楷体" panose="02010609060101010101" pitchFamily="49" charset="-122"/>
              </a:rPr>
              <a:t>——</a:t>
            </a:r>
            <a:r>
              <a:rPr lang="zh-CN" altLang="en-US" sz="2250" b="1" spc="23" dirty="0">
                <a:solidFill>
                  <a:srgbClr val="FFFFFF"/>
                </a:solidFill>
                <a:latin typeface="楷体" panose="02010609060101010101" pitchFamily="49" charset="-122"/>
                <a:ea typeface="楷体" panose="02010609060101010101" pitchFamily="49" charset="-122"/>
              </a:rPr>
              <a:t>马克思</a:t>
            </a:r>
            <a:endParaRPr lang="en-US" altLang="zh-CN" sz="2250" b="1" spc="23" dirty="0">
              <a:solidFill>
                <a:srgbClr val="FFFFFF"/>
              </a:solidFill>
              <a:latin typeface="楷体" panose="02010609060101010101" pitchFamily="49" charset="-122"/>
              <a:ea typeface="楷体" panose="02010609060101010101" pitchFamily="49" charset="-122"/>
            </a:endParaRPr>
          </a:p>
        </p:txBody>
      </p:sp>
    </p:spTree>
    <p:extLst>
      <p:ext uri="{BB962C8B-B14F-4D97-AF65-F5344CB8AC3E}">
        <p14:creationId xmlns="" xmlns:p14="http://schemas.microsoft.com/office/powerpoint/2010/main" val="1916865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checkerboard(across)">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857250"/>
            <a:ext cx="6858000" cy="589346"/>
          </a:xfrm>
        </p:spPr>
        <p:txBody>
          <a:bodyPr/>
          <a:lstStyle/>
          <a:p>
            <a:pPr algn="ctr"/>
            <a:r>
              <a:rPr lang="zh-CN" altLang="en-US" b="1" dirty="0">
                <a:solidFill>
                  <a:srgbClr val="FFFF00"/>
                </a:solidFill>
              </a:rPr>
              <a:t>生产力“要素”  与  生产力“系统”</a:t>
            </a:r>
          </a:p>
        </p:txBody>
      </p:sp>
      <p:sp>
        <p:nvSpPr>
          <p:cNvPr id="3" name="内容占位符 2"/>
          <p:cNvSpPr>
            <a:spLocks noGrp="1"/>
          </p:cNvSpPr>
          <p:nvPr>
            <p:ph sz="quarter" idx="4294967295"/>
          </p:nvPr>
        </p:nvSpPr>
        <p:spPr>
          <a:xfrm>
            <a:off x="901701" y="1500174"/>
            <a:ext cx="7099300" cy="3750495"/>
          </a:xfrm>
          <a:prstGeom prst="rect">
            <a:avLst/>
          </a:prstGeom>
        </p:spPr>
        <p:txBody>
          <a:bodyPr>
            <a:normAutofit lnSpcReduction="10000"/>
          </a:bodyPr>
          <a:lstStyle/>
          <a:p>
            <a:pPr>
              <a:lnSpc>
                <a:spcPct val="150000"/>
              </a:lnSpc>
            </a:pPr>
            <a:r>
              <a:rPr lang="en-US" altLang="zh-CN" sz="2250" b="1" dirty="0">
                <a:latin typeface="楷体" pitchFamily="49" charset="-122"/>
                <a:ea typeface="楷体" pitchFamily="49" charset="-122"/>
              </a:rPr>
              <a:t>1873</a:t>
            </a:r>
            <a:r>
              <a:rPr lang="zh-CN" altLang="en-US" sz="2250" b="1" dirty="0">
                <a:latin typeface="楷体" pitchFamily="49" charset="-122"/>
                <a:ea typeface="楷体" pitchFamily="49" charset="-122"/>
              </a:rPr>
              <a:t>年，美国人卡内基</a:t>
            </a:r>
            <a:r>
              <a:rPr lang="zh-CN" altLang="en-US" sz="2250" b="1" dirty="0">
                <a:latin typeface="Times New Roman" pitchFamily="18" charset="0"/>
                <a:ea typeface="楷体" pitchFamily="49" charset="-122"/>
                <a:cs typeface="Times New Roman" pitchFamily="18" charset="0"/>
              </a:rPr>
              <a:t>（</a:t>
            </a:r>
            <a:r>
              <a:rPr lang="en-US" sz="2250" b="1" dirty="0">
                <a:latin typeface="Times New Roman" pitchFamily="18" charset="0"/>
                <a:ea typeface="楷体" pitchFamily="49" charset="-122"/>
                <a:cs typeface="Times New Roman" pitchFamily="18" charset="0"/>
              </a:rPr>
              <a:t> Andrew Carnegie </a:t>
            </a:r>
            <a:r>
              <a:rPr lang="zh-CN" altLang="en-US" sz="2250" b="1" dirty="0">
                <a:latin typeface="Times New Roman" pitchFamily="18" charset="0"/>
                <a:ea typeface="楷体" pitchFamily="49" charset="-122"/>
                <a:cs typeface="Times New Roman" pitchFamily="18" charset="0"/>
              </a:rPr>
              <a:t>）</a:t>
            </a:r>
            <a:r>
              <a:rPr lang="zh-CN" altLang="en-US" sz="2250" b="1" dirty="0">
                <a:latin typeface="楷体" pitchFamily="49" charset="-122"/>
                <a:ea typeface="楷体" pitchFamily="49" charset="-122"/>
              </a:rPr>
              <a:t>创办</a:t>
            </a:r>
            <a:r>
              <a:rPr lang="zh-CN" altLang="en-US" sz="2250" b="1" dirty="0">
                <a:solidFill>
                  <a:srgbClr val="FFFF00"/>
                </a:solidFill>
                <a:latin typeface="楷体" pitchFamily="49" charset="-122"/>
                <a:ea typeface="楷体" pitchFamily="49" charset="-122"/>
              </a:rPr>
              <a:t>“卡内基钢铁公司”</a:t>
            </a:r>
            <a:r>
              <a:rPr lang="zh-CN" altLang="en-US" sz="2250" b="1" dirty="0">
                <a:latin typeface="楷体" pitchFamily="49" charset="-122"/>
                <a:ea typeface="楷体" pitchFamily="49" charset="-122"/>
              </a:rPr>
              <a:t>。到</a:t>
            </a:r>
            <a:r>
              <a:rPr lang="en-US" altLang="zh-CN" sz="2250" b="1" dirty="0">
                <a:latin typeface="楷体" pitchFamily="49" charset="-122"/>
                <a:ea typeface="楷体" pitchFamily="49" charset="-122"/>
              </a:rPr>
              <a:t>19</a:t>
            </a:r>
            <a:r>
              <a:rPr lang="zh-CN" altLang="en-US" sz="2250" b="1" dirty="0">
                <a:latin typeface="楷体" pitchFamily="49" charset="-122"/>
                <a:ea typeface="楷体" pitchFamily="49" charset="-122"/>
              </a:rPr>
              <a:t>世纪末</a:t>
            </a:r>
            <a:r>
              <a:rPr lang="en-US" altLang="zh-CN" sz="2250" b="1" dirty="0">
                <a:latin typeface="楷体" pitchFamily="49" charset="-122"/>
                <a:ea typeface="楷体" pitchFamily="49" charset="-122"/>
              </a:rPr>
              <a:t>20</a:t>
            </a:r>
            <a:r>
              <a:rPr lang="zh-CN" altLang="en-US" sz="2250" b="1" dirty="0">
                <a:latin typeface="楷体" pitchFamily="49" charset="-122"/>
                <a:ea typeface="楷体" pitchFamily="49" charset="-122"/>
              </a:rPr>
              <a:t>世纪初，卡内基钢铁公司已成为</a:t>
            </a:r>
            <a:r>
              <a:rPr lang="zh-CN" altLang="en-US" sz="2250" b="1" dirty="0">
                <a:solidFill>
                  <a:srgbClr val="FFFF00"/>
                </a:solidFill>
                <a:latin typeface="楷体" pitchFamily="49" charset="-122"/>
                <a:ea typeface="楷体" pitchFamily="49" charset="-122"/>
              </a:rPr>
              <a:t>世界上最大的钢铁企业</a:t>
            </a:r>
            <a:r>
              <a:rPr lang="zh-CN" altLang="en-US" sz="2250" b="1" dirty="0">
                <a:latin typeface="楷体" pitchFamily="49" charset="-122"/>
                <a:ea typeface="楷体" pitchFamily="49" charset="-122"/>
              </a:rPr>
              <a:t>，年产量超过了英国全国的钢铁产量。</a:t>
            </a:r>
            <a:endParaRPr lang="en-US" altLang="zh-CN" sz="2250" b="1" dirty="0">
              <a:latin typeface="楷体" pitchFamily="49" charset="-122"/>
              <a:ea typeface="楷体" pitchFamily="49" charset="-122"/>
            </a:endParaRPr>
          </a:p>
          <a:p>
            <a:pPr>
              <a:lnSpc>
                <a:spcPct val="150000"/>
              </a:lnSpc>
            </a:pPr>
            <a:r>
              <a:rPr lang="en-US" altLang="zh-CN" sz="2250" b="1" dirty="0">
                <a:solidFill>
                  <a:srgbClr val="FFFF00"/>
                </a:solidFill>
                <a:latin typeface="楷体" pitchFamily="49" charset="-122"/>
                <a:ea typeface="楷体" pitchFamily="49" charset="-122"/>
              </a:rPr>
              <a:t>1890</a:t>
            </a:r>
            <a:r>
              <a:rPr lang="zh-CN" altLang="en-US" sz="2250" b="1" dirty="0">
                <a:solidFill>
                  <a:srgbClr val="FFFF00"/>
                </a:solidFill>
                <a:latin typeface="楷体" pitchFamily="49" charset="-122"/>
                <a:ea typeface="楷体" pitchFamily="49" charset="-122"/>
              </a:rPr>
              <a:t>年，张之洞创办“汉阳钢铁厂”</a:t>
            </a:r>
            <a:r>
              <a:rPr lang="zh-CN" altLang="en-US" sz="2250" b="1" dirty="0">
                <a:latin typeface="楷体" pitchFamily="49" charset="-122"/>
                <a:ea typeface="楷体" pitchFamily="49" charset="-122"/>
              </a:rPr>
              <a:t>。有权、有钱、有劳动力、有劳动工具、有技术人员。但是，“汉阳钢铁厂”产品一度亏损巨大。</a:t>
            </a:r>
            <a:endParaRPr lang="en-US" altLang="zh-CN" sz="2250" b="1" dirty="0">
              <a:latin typeface="楷体" pitchFamily="49" charset="-122"/>
              <a:ea typeface="楷体" pitchFamily="49" charset="-122"/>
            </a:endParaRPr>
          </a:p>
        </p:txBody>
      </p:sp>
    </p:spTree>
    <p:extLst>
      <p:ext uri="{BB962C8B-B14F-4D97-AF65-F5344CB8AC3E}">
        <p14:creationId xmlns="" xmlns:p14="http://schemas.microsoft.com/office/powerpoint/2010/main" val="207945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4294967295"/>
          </p:nvPr>
        </p:nvSpPr>
        <p:spPr>
          <a:xfrm>
            <a:off x="1143000" y="1305561"/>
            <a:ext cx="6858000" cy="4607715"/>
          </a:xfrm>
          <a:prstGeom prst="rect">
            <a:avLst/>
          </a:prstGeom>
        </p:spPr>
        <p:txBody>
          <a:bodyPr>
            <a:normAutofit lnSpcReduction="10000"/>
          </a:bodyPr>
          <a:lstStyle/>
          <a:p>
            <a:pPr>
              <a:lnSpc>
                <a:spcPct val="130000"/>
              </a:lnSpc>
            </a:pPr>
            <a:r>
              <a:rPr lang="en-US" altLang="zh-CN" sz="2400" b="1" dirty="0">
                <a:solidFill>
                  <a:srgbClr val="FFFF00"/>
                </a:solidFill>
              </a:rPr>
              <a:t>1</a:t>
            </a:r>
            <a:r>
              <a:rPr lang="zh-CN" altLang="en-US" sz="2400" b="1" dirty="0">
                <a:solidFill>
                  <a:srgbClr val="FFFF00"/>
                </a:solidFill>
              </a:rPr>
              <a:t>、选址争议</a:t>
            </a:r>
            <a:endParaRPr lang="en-US" altLang="zh-CN" sz="2400" b="1" dirty="0"/>
          </a:p>
          <a:p>
            <a:pPr>
              <a:lnSpc>
                <a:spcPct val="130000"/>
              </a:lnSpc>
            </a:pPr>
            <a:r>
              <a:rPr lang="zh-CN" altLang="en-US" sz="2100" b="1" dirty="0">
                <a:latin typeface="楷体" pitchFamily="49" charset="-122"/>
                <a:ea typeface="楷体" pitchFamily="49" charset="-122"/>
              </a:rPr>
              <a:t>大冶？汉阳？</a:t>
            </a:r>
            <a:endParaRPr lang="en-US" altLang="zh-CN" sz="2100" b="1" dirty="0">
              <a:latin typeface="楷体" pitchFamily="49" charset="-122"/>
              <a:ea typeface="楷体" pitchFamily="49" charset="-122"/>
            </a:endParaRPr>
          </a:p>
          <a:p>
            <a:pPr>
              <a:lnSpc>
                <a:spcPct val="130000"/>
              </a:lnSpc>
            </a:pPr>
            <a:r>
              <a:rPr lang="en-US" altLang="zh-CN" sz="2400" b="1" dirty="0">
                <a:solidFill>
                  <a:srgbClr val="FFFF00"/>
                </a:solidFill>
              </a:rPr>
              <a:t>2</a:t>
            </a:r>
            <a:r>
              <a:rPr lang="zh-CN" altLang="en-US" sz="2400" b="1" dirty="0">
                <a:solidFill>
                  <a:srgbClr val="FFFF00"/>
                </a:solidFill>
              </a:rPr>
              <a:t>、盲目购机</a:t>
            </a:r>
            <a:endParaRPr lang="en-US" altLang="zh-CN" sz="2400" b="1" dirty="0"/>
          </a:p>
          <a:p>
            <a:pPr>
              <a:lnSpc>
                <a:spcPct val="130000"/>
              </a:lnSpc>
            </a:pPr>
            <a:r>
              <a:rPr lang="zh-CN" altLang="en-US" sz="2100" b="1" dirty="0">
                <a:latin typeface="楷体" pitchFamily="49" charset="-122"/>
                <a:ea typeface="楷体" pitchFamily="49" charset="-122"/>
              </a:rPr>
              <a:t>英国的贝色麻钢炉，生产效率可以从</a:t>
            </a:r>
            <a:r>
              <a:rPr lang="zh-CN" altLang="en-US" sz="2100" b="1" dirty="0">
                <a:solidFill>
                  <a:schemeClr val="bg1"/>
                </a:solidFill>
                <a:latin typeface="楷体" pitchFamily="49" charset="-122"/>
                <a:ea typeface="楷体" pitchFamily="49" charset="-122"/>
              </a:rPr>
              <a:t> </a:t>
            </a:r>
            <a:r>
              <a:rPr lang="en-US" altLang="zh-CN" sz="2100" b="1" dirty="0">
                <a:solidFill>
                  <a:srgbClr val="FFFF00"/>
                </a:solidFill>
                <a:latin typeface="楷体" pitchFamily="49" charset="-122"/>
                <a:ea typeface="楷体" pitchFamily="49" charset="-122"/>
              </a:rPr>
              <a:t>3</a:t>
            </a:r>
            <a:r>
              <a:rPr lang="zh-CN" altLang="en-US" sz="2100" b="1" dirty="0">
                <a:solidFill>
                  <a:srgbClr val="FFFF00"/>
                </a:solidFill>
                <a:latin typeface="楷体" pitchFamily="49" charset="-122"/>
                <a:ea typeface="楷体" pitchFamily="49" charset="-122"/>
              </a:rPr>
              <a:t>个星期</a:t>
            </a:r>
            <a:r>
              <a:rPr lang="zh-CN" altLang="en-US" sz="2100" b="1" dirty="0">
                <a:solidFill>
                  <a:schemeClr val="bg1"/>
                </a:solidFill>
                <a:latin typeface="楷体" pitchFamily="49" charset="-122"/>
                <a:ea typeface="楷体" pitchFamily="49" charset="-122"/>
              </a:rPr>
              <a:t>缩短到</a:t>
            </a:r>
            <a:r>
              <a:rPr lang="en-US" altLang="zh-CN" sz="2100" b="1" dirty="0">
                <a:solidFill>
                  <a:srgbClr val="FFFF00"/>
                </a:solidFill>
                <a:latin typeface="楷体" pitchFamily="49" charset="-122"/>
                <a:ea typeface="楷体" pitchFamily="49" charset="-122"/>
              </a:rPr>
              <a:t>20</a:t>
            </a:r>
            <a:r>
              <a:rPr lang="zh-CN" altLang="en-US" sz="2100" b="1" dirty="0">
                <a:solidFill>
                  <a:srgbClr val="FFFF00"/>
                </a:solidFill>
                <a:latin typeface="楷体" pitchFamily="49" charset="-122"/>
                <a:ea typeface="楷体" pitchFamily="49" charset="-122"/>
              </a:rPr>
              <a:t>分钟</a:t>
            </a:r>
            <a:r>
              <a:rPr lang="zh-CN" altLang="en-US" sz="2100" b="1" dirty="0">
                <a:solidFill>
                  <a:schemeClr val="bg1"/>
                </a:solidFill>
                <a:latin typeface="楷体" pitchFamily="49" charset="-122"/>
                <a:ea typeface="楷体" pitchFamily="49" charset="-122"/>
              </a:rPr>
              <a:t>。</a:t>
            </a:r>
            <a:endParaRPr lang="en-US" altLang="zh-CN" sz="2100" b="1" dirty="0">
              <a:solidFill>
                <a:schemeClr val="bg1"/>
              </a:solidFill>
              <a:latin typeface="楷体" pitchFamily="49" charset="-122"/>
              <a:ea typeface="楷体" pitchFamily="49" charset="-122"/>
            </a:endParaRPr>
          </a:p>
          <a:p>
            <a:pPr>
              <a:lnSpc>
                <a:spcPct val="130000"/>
              </a:lnSpc>
            </a:pPr>
            <a:r>
              <a:rPr lang="zh-CN" altLang="en-US" sz="2100" b="1" dirty="0">
                <a:solidFill>
                  <a:srgbClr val="FFFF00"/>
                </a:solidFill>
                <a:latin typeface="楷体" pitchFamily="49" charset="-122"/>
                <a:ea typeface="楷体" pitchFamily="49" charset="-122"/>
              </a:rPr>
              <a:t>“中国之大，何处无煤铁佳矿。但照英国所有者购买一份可也。”</a:t>
            </a:r>
            <a:endParaRPr lang="en-US" altLang="zh-CN" sz="2100" b="1" dirty="0">
              <a:solidFill>
                <a:srgbClr val="FFFF00"/>
              </a:solidFill>
              <a:latin typeface="楷体" pitchFamily="49" charset="-122"/>
              <a:ea typeface="楷体" pitchFamily="49" charset="-122"/>
            </a:endParaRPr>
          </a:p>
          <a:p>
            <a:pPr>
              <a:lnSpc>
                <a:spcPct val="130000"/>
              </a:lnSpc>
            </a:pPr>
            <a:r>
              <a:rPr lang="zh-CN" altLang="en-US" sz="2100" b="1" dirty="0">
                <a:solidFill>
                  <a:srgbClr val="FFFF00"/>
                </a:solidFill>
                <a:latin typeface="楷体" pitchFamily="49" charset="-122"/>
                <a:ea typeface="楷体" pitchFamily="49" charset="-122"/>
              </a:rPr>
              <a:t>大冶矿的矿石</a:t>
            </a:r>
            <a:r>
              <a:rPr lang="zh-CN" altLang="en-US" sz="2100" b="1" dirty="0">
                <a:latin typeface="楷体" pitchFamily="49" charset="-122"/>
                <a:ea typeface="楷体" pitchFamily="49" charset="-122"/>
              </a:rPr>
              <a:t>含磷高，炼出的钢含磷量高达</a:t>
            </a:r>
            <a:r>
              <a:rPr lang="en-US" altLang="zh-CN" sz="2100" b="1" dirty="0">
                <a:solidFill>
                  <a:srgbClr val="FFFF00"/>
                </a:solidFill>
                <a:latin typeface="楷体" pitchFamily="49" charset="-122"/>
                <a:ea typeface="楷体" pitchFamily="49" charset="-122"/>
              </a:rPr>
              <a:t>0.25%</a:t>
            </a:r>
            <a:r>
              <a:rPr lang="zh-CN" altLang="en-US" sz="2100" b="1" dirty="0">
                <a:solidFill>
                  <a:schemeClr val="bg1"/>
                </a:solidFill>
                <a:latin typeface="楷体" pitchFamily="49" charset="-122"/>
                <a:ea typeface="楷体" pitchFamily="49" charset="-122"/>
              </a:rPr>
              <a:t>，</a:t>
            </a:r>
            <a:r>
              <a:rPr lang="zh-CN" altLang="en-US" sz="2100" b="1" dirty="0">
                <a:latin typeface="楷体" pitchFamily="49" charset="-122"/>
                <a:ea typeface="楷体" pitchFamily="49" charset="-122"/>
              </a:rPr>
              <a:t>远远高于铁轨的最高含磷标准</a:t>
            </a:r>
            <a:r>
              <a:rPr lang="en-US" altLang="zh-CN" sz="2100" b="1" dirty="0">
                <a:solidFill>
                  <a:srgbClr val="FFFF00"/>
                </a:solidFill>
                <a:latin typeface="楷体" pitchFamily="49" charset="-122"/>
                <a:ea typeface="楷体" pitchFamily="49" charset="-122"/>
              </a:rPr>
              <a:t>0.08%</a:t>
            </a:r>
            <a:r>
              <a:rPr lang="zh-CN" altLang="en-US" sz="2100" b="1" dirty="0">
                <a:latin typeface="楷体" pitchFamily="49" charset="-122"/>
                <a:ea typeface="楷体" pitchFamily="49" charset="-122"/>
              </a:rPr>
              <a:t>。</a:t>
            </a:r>
            <a:endParaRPr lang="en-US" altLang="zh-CN" sz="2100" b="1" dirty="0">
              <a:latin typeface="楷体" pitchFamily="49" charset="-122"/>
              <a:ea typeface="楷体" pitchFamily="49" charset="-122"/>
            </a:endParaRPr>
          </a:p>
        </p:txBody>
      </p:sp>
      <p:sp>
        <p:nvSpPr>
          <p:cNvPr id="5" name="TextBox 4"/>
          <p:cNvSpPr txBox="1"/>
          <p:nvPr/>
        </p:nvSpPr>
        <p:spPr>
          <a:xfrm>
            <a:off x="1143000" y="857250"/>
            <a:ext cx="6858000" cy="553998"/>
          </a:xfrm>
          <a:prstGeom prst="rect">
            <a:avLst/>
          </a:prstGeom>
          <a:solidFill>
            <a:srgbClr val="002060"/>
          </a:solidFill>
        </p:spPr>
        <p:txBody>
          <a:bodyPr wrap="square" rtlCol="0">
            <a:spAutoFit/>
          </a:bodyPr>
          <a:lstStyle/>
          <a:p>
            <a:pPr algn="ctr"/>
            <a:r>
              <a:rPr lang="zh-CN" altLang="en-US" sz="3000" b="1" dirty="0">
                <a:latin typeface="楷体" pitchFamily="49" charset="-122"/>
                <a:ea typeface="楷体" pitchFamily="49" charset="-122"/>
              </a:rPr>
              <a:t>有“要素”，而无“系统”</a:t>
            </a:r>
          </a:p>
        </p:txBody>
      </p:sp>
    </p:spTree>
    <p:extLst>
      <p:ext uri="{BB962C8B-B14F-4D97-AF65-F5344CB8AC3E}">
        <p14:creationId xmlns="" xmlns:p14="http://schemas.microsoft.com/office/powerpoint/2010/main" val="990108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143000" y="4671139"/>
            <a:ext cx="6858000" cy="715581"/>
          </a:xfrm>
          <a:prstGeom prst="rect">
            <a:avLst/>
          </a:prstGeom>
          <a:solidFill>
            <a:srgbClr val="002060"/>
          </a:solidFill>
        </p:spPr>
        <p:txBody>
          <a:bodyPr wrap="square">
            <a:spAutoFit/>
          </a:bodyPr>
          <a:lstStyle/>
          <a:p>
            <a:pPr marL="600075" lvl="1" indent="-257175" algn="ctr">
              <a:lnSpc>
                <a:spcPct val="150000"/>
              </a:lnSpc>
              <a:spcBef>
                <a:spcPct val="20000"/>
              </a:spcBef>
              <a:spcAft>
                <a:spcPts val="450"/>
              </a:spcAft>
              <a:buClr>
                <a:schemeClr val="tx2"/>
              </a:buClr>
              <a:defRPr/>
            </a:pPr>
            <a:r>
              <a:rPr lang="zh-CN" altLang="en-US" sz="2700" b="1" spc="23" dirty="0">
                <a:solidFill>
                  <a:srgbClr val="FFFF00"/>
                </a:solidFill>
                <a:latin typeface="楷体" pitchFamily="49" charset="-122"/>
                <a:ea typeface="楷体" pitchFamily="49" charset="-122"/>
                <a:sym typeface="Wingdings" pitchFamily="2" charset="2"/>
              </a:rPr>
              <a:t>信息不完全</a:t>
            </a:r>
            <a:r>
              <a:rPr lang="zh-CN" altLang="en-US" sz="2700" b="1" spc="23" dirty="0">
                <a:latin typeface="楷体" pitchFamily="49" charset="-122"/>
                <a:ea typeface="楷体" pitchFamily="49" charset="-122"/>
                <a:sym typeface="Wingdings" pitchFamily="2" charset="2"/>
              </a:rPr>
              <a:t>情况下的</a:t>
            </a:r>
            <a:r>
              <a:rPr lang="zh-CN" altLang="en-US" sz="2700" b="1" spc="23" dirty="0">
                <a:solidFill>
                  <a:srgbClr val="FFFF00"/>
                </a:solidFill>
                <a:latin typeface="楷体" pitchFamily="49" charset="-122"/>
                <a:ea typeface="楷体" pitchFamily="49" charset="-122"/>
                <a:sym typeface="Wingdings" pitchFamily="2" charset="2"/>
              </a:rPr>
              <a:t>风险决策</a:t>
            </a:r>
            <a:endParaRPr lang="en-US" altLang="zh-CN" sz="2700" b="1" spc="23" dirty="0">
              <a:latin typeface="楷体" pitchFamily="49" charset="-122"/>
              <a:ea typeface="楷体" pitchFamily="49" charset="-122"/>
              <a:sym typeface="Wingdings" pitchFamily="2" charset="2"/>
            </a:endParaRPr>
          </a:p>
        </p:txBody>
      </p:sp>
      <p:sp>
        <p:nvSpPr>
          <p:cNvPr id="2" name="标题 1"/>
          <p:cNvSpPr>
            <a:spLocks noGrp="1"/>
          </p:cNvSpPr>
          <p:nvPr>
            <p:ph type="title"/>
          </p:nvPr>
        </p:nvSpPr>
        <p:spPr>
          <a:xfrm>
            <a:off x="1600200" y="890588"/>
            <a:ext cx="5943600" cy="544116"/>
          </a:xfrm>
        </p:spPr>
        <p:txBody>
          <a:bodyPr/>
          <a:lstStyle/>
          <a:p>
            <a:pPr algn="ctr">
              <a:defRPr/>
            </a:pPr>
            <a:r>
              <a:rPr lang="zh-CN" altLang="en-US" b="1" dirty="0">
                <a:solidFill>
                  <a:srgbClr val="FFFF00"/>
                </a:solidFill>
              </a:rPr>
              <a:t>管 理 与 决 策</a:t>
            </a:r>
          </a:p>
        </p:txBody>
      </p:sp>
      <p:sp>
        <p:nvSpPr>
          <p:cNvPr id="3" name="内容占位符 2"/>
          <p:cNvSpPr>
            <a:spLocks noGrp="1"/>
          </p:cNvSpPr>
          <p:nvPr>
            <p:ph sz="quarter" idx="4294967295"/>
          </p:nvPr>
        </p:nvSpPr>
        <p:spPr>
          <a:xfrm>
            <a:off x="1467036" y="3483006"/>
            <a:ext cx="6183306" cy="702078"/>
          </a:xfrm>
          <a:prstGeom prst="rect">
            <a:avLst/>
          </a:prstGeom>
        </p:spPr>
        <p:txBody>
          <a:bodyPr>
            <a:normAutofit/>
          </a:bodyPr>
          <a:lstStyle/>
          <a:p>
            <a:pPr fontAlgn="auto">
              <a:lnSpc>
                <a:spcPct val="150000"/>
              </a:lnSpc>
              <a:buFont typeface="Arial" pitchFamily="34" charset="0"/>
              <a:buChar char="•"/>
              <a:defRPr/>
            </a:pPr>
            <a:r>
              <a:rPr lang="zh-CN" altLang="en-US" sz="2100" b="1" dirty="0">
                <a:solidFill>
                  <a:srgbClr val="FFFF00"/>
                </a:solidFill>
                <a:latin typeface="楷体" pitchFamily="49" charset="-122"/>
                <a:ea typeface="楷体" pitchFamily="49" charset="-122"/>
              </a:rPr>
              <a:t>民主决策</a:t>
            </a:r>
            <a:r>
              <a:rPr lang="zh-CN" altLang="en-US" sz="2100" b="1" dirty="0">
                <a:latin typeface="楷体" pitchFamily="49" charset="-122"/>
                <a:ea typeface="楷体" pitchFamily="49" charset="-122"/>
              </a:rPr>
              <a:t>的局限性</a:t>
            </a:r>
            <a:endParaRPr lang="en-US" altLang="zh-CN" sz="2100" b="1" dirty="0">
              <a:latin typeface="楷体" pitchFamily="49" charset="-122"/>
              <a:ea typeface="楷体" pitchFamily="49" charset="-122"/>
              <a:sym typeface="Wingdings" pitchFamily="2" charset="2"/>
            </a:endParaRPr>
          </a:p>
        </p:txBody>
      </p:sp>
      <p:sp>
        <p:nvSpPr>
          <p:cNvPr id="8" name="矩形 7"/>
          <p:cNvSpPr/>
          <p:nvPr/>
        </p:nvSpPr>
        <p:spPr>
          <a:xfrm>
            <a:off x="3869922" y="4185084"/>
            <a:ext cx="2106234" cy="438582"/>
          </a:xfrm>
          <a:prstGeom prst="rect">
            <a:avLst/>
          </a:prstGeom>
        </p:spPr>
        <p:txBody>
          <a:bodyPr wrap="square">
            <a:spAutoFit/>
          </a:bodyPr>
          <a:lstStyle/>
          <a:p>
            <a:r>
              <a:rPr lang="zh-CN" altLang="en-US" sz="2250" b="1" spc="23" dirty="0">
                <a:solidFill>
                  <a:srgbClr val="FFFF00"/>
                </a:solidFill>
                <a:latin typeface="楷体" pitchFamily="49" charset="-122"/>
                <a:ea typeface="楷体" pitchFamily="49" charset="-122"/>
              </a:rPr>
              <a:t>②权责关系</a:t>
            </a:r>
            <a:endParaRPr lang="zh-CN" altLang="en-US" dirty="0">
              <a:latin typeface="楷体" pitchFamily="49" charset="-122"/>
              <a:ea typeface="楷体" pitchFamily="49" charset="-122"/>
            </a:endParaRPr>
          </a:p>
        </p:txBody>
      </p:sp>
      <p:sp>
        <p:nvSpPr>
          <p:cNvPr id="9" name="矩形 8"/>
          <p:cNvSpPr/>
          <p:nvPr/>
        </p:nvSpPr>
        <p:spPr>
          <a:xfrm>
            <a:off x="1655676" y="4077072"/>
            <a:ext cx="2430270" cy="611706"/>
          </a:xfrm>
          <a:prstGeom prst="rect">
            <a:avLst/>
          </a:prstGeom>
        </p:spPr>
        <p:txBody>
          <a:bodyPr wrap="square">
            <a:spAutoFit/>
          </a:bodyPr>
          <a:lstStyle/>
          <a:p>
            <a:pPr marL="257175" indent="-257175">
              <a:lnSpc>
                <a:spcPct val="150000"/>
              </a:lnSpc>
              <a:spcBef>
                <a:spcPct val="20000"/>
              </a:spcBef>
              <a:spcAft>
                <a:spcPts val="450"/>
              </a:spcAft>
              <a:buClr>
                <a:srgbClr val="DC9E1F"/>
              </a:buClr>
              <a:buFont typeface="Arial" pitchFamily="34" charset="0"/>
              <a:buChar char="•"/>
              <a:defRPr/>
            </a:pPr>
            <a:r>
              <a:rPr lang="zh-CN" altLang="en-US" sz="2250" b="1" spc="23" dirty="0">
                <a:solidFill>
                  <a:srgbClr val="FFFF00"/>
                </a:solidFill>
                <a:latin typeface="楷体" pitchFamily="49" charset="-122"/>
                <a:ea typeface="楷体" pitchFamily="49" charset="-122"/>
              </a:rPr>
              <a:t>①时间成本</a:t>
            </a:r>
            <a:endParaRPr lang="en-US" altLang="zh-CN" sz="2250" b="1" spc="23" dirty="0">
              <a:solidFill>
                <a:srgbClr val="FFFF00"/>
              </a:solidFill>
              <a:latin typeface="楷体" pitchFamily="49" charset="-122"/>
              <a:ea typeface="楷体" pitchFamily="49" charset="-122"/>
            </a:endParaRPr>
          </a:p>
        </p:txBody>
      </p:sp>
      <p:sp>
        <p:nvSpPr>
          <p:cNvPr id="10" name="内容占位符 2"/>
          <p:cNvSpPr txBox="1">
            <a:spLocks/>
          </p:cNvSpPr>
          <p:nvPr/>
        </p:nvSpPr>
        <p:spPr>
          <a:xfrm>
            <a:off x="1143000" y="2834934"/>
            <a:ext cx="6858000" cy="702078"/>
          </a:xfrm>
          <a:prstGeom prst="rect">
            <a:avLst/>
          </a:prstGeom>
        </p:spPr>
        <p:txBody>
          <a:bodyPr vert="horz" lIns="68580" tIns="34290" rIns="68580" bIns="34290" rtlCol="0">
            <a:normAutofit/>
          </a:bodyPr>
          <a:lstStyle/>
          <a:p>
            <a:pPr marL="257175" indent="-257175" defTabSz="685800">
              <a:lnSpc>
                <a:spcPct val="150000"/>
              </a:lnSpc>
              <a:spcBef>
                <a:spcPct val="20000"/>
              </a:spcBef>
              <a:spcAft>
                <a:spcPts val="450"/>
              </a:spcAft>
              <a:buClr>
                <a:schemeClr val="tx2"/>
              </a:buClr>
              <a:buFont typeface="Arial" pitchFamily="34" charset="0"/>
              <a:buChar char="•"/>
              <a:defRPr/>
            </a:pPr>
            <a:r>
              <a:rPr lang="zh-CN" altLang="en-US" sz="2625" b="1" spc="23" dirty="0">
                <a:sym typeface="Wingdings" pitchFamily="2" charset="2"/>
              </a:rPr>
              <a:t>决 策</a:t>
            </a:r>
            <a:r>
              <a:rPr lang="en-US" altLang="zh-CN" sz="2625" b="1" spc="23" dirty="0">
                <a:sym typeface="Wingdings" pitchFamily="2" charset="2"/>
              </a:rPr>
              <a:t>——</a:t>
            </a:r>
          </a:p>
        </p:txBody>
      </p:sp>
      <p:sp>
        <p:nvSpPr>
          <p:cNvPr id="11" name="矩形 10"/>
          <p:cNvSpPr/>
          <p:nvPr/>
        </p:nvSpPr>
        <p:spPr>
          <a:xfrm>
            <a:off x="1143000" y="1322767"/>
            <a:ext cx="6858000" cy="1586460"/>
          </a:xfrm>
          <a:prstGeom prst="rect">
            <a:avLst/>
          </a:prstGeom>
        </p:spPr>
        <p:txBody>
          <a:bodyPr wrap="square">
            <a:spAutoFit/>
          </a:bodyPr>
          <a:lstStyle/>
          <a:p>
            <a:pPr marL="257175" indent="-257175">
              <a:lnSpc>
                <a:spcPct val="130000"/>
              </a:lnSpc>
              <a:spcBef>
                <a:spcPct val="20000"/>
              </a:spcBef>
              <a:spcAft>
                <a:spcPts val="450"/>
              </a:spcAft>
              <a:buClr>
                <a:schemeClr val="tx2"/>
              </a:buClr>
              <a:buFont typeface="Arial" pitchFamily="34" charset="0"/>
              <a:buChar char="•"/>
              <a:defRPr/>
            </a:pPr>
            <a:r>
              <a:rPr lang="zh-CN" altLang="en-US" sz="2625" b="1" spc="23" dirty="0">
                <a:sym typeface="Wingdings" pitchFamily="2" charset="2"/>
              </a:rPr>
              <a:t>管 理</a:t>
            </a:r>
            <a:r>
              <a:rPr lang="en-US" altLang="zh-CN" sz="2625" b="1" spc="23" dirty="0">
                <a:sym typeface="Wingdings" pitchFamily="2" charset="2"/>
              </a:rPr>
              <a:t>——</a:t>
            </a:r>
          </a:p>
          <a:p>
            <a:pPr marL="600075" lvl="1" indent="-257175">
              <a:lnSpc>
                <a:spcPct val="130000"/>
              </a:lnSpc>
              <a:spcBef>
                <a:spcPct val="20000"/>
              </a:spcBef>
              <a:spcAft>
                <a:spcPts val="450"/>
              </a:spcAft>
              <a:buClr>
                <a:schemeClr val="tx2"/>
              </a:buClr>
              <a:buFont typeface="Arial" pitchFamily="34" charset="0"/>
              <a:buChar char="•"/>
              <a:defRPr/>
            </a:pPr>
            <a:r>
              <a:rPr lang="zh-CN" altLang="en-US" sz="2100" b="1" spc="23" dirty="0">
                <a:latin typeface="楷体" pitchFamily="49" charset="-122"/>
                <a:ea typeface="楷体" pitchFamily="49" charset="-122"/>
                <a:sym typeface="Wingdings" pitchFamily="2" charset="2"/>
              </a:rPr>
              <a:t>①要素配置合理化；②通过</a:t>
            </a:r>
            <a:r>
              <a:rPr lang="zh-CN" altLang="en-US" sz="2100" b="1" spc="23" dirty="0">
                <a:solidFill>
                  <a:srgbClr val="FFFF00"/>
                </a:solidFill>
                <a:latin typeface="楷体" pitchFamily="49" charset="-122"/>
                <a:ea typeface="楷体" pitchFamily="49" charset="-122"/>
                <a:sym typeface="Wingdings" pitchFamily="2" charset="2"/>
              </a:rPr>
              <a:t>组织制度化</a:t>
            </a:r>
            <a:r>
              <a:rPr lang="zh-CN" altLang="en-US" sz="2100" b="1" spc="23" dirty="0">
                <a:latin typeface="楷体" pitchFamily="49" charset="-122"/>
                <a:ea typeface="楷体" pitchFamily="49" charset="-122"/>
                <a:sym typeface="Wingdings" pitchFamily="2" charset="2"/>
              </a:rPr>
              <a:t>（结构化、流程化、标准化），实现</a:t>
            </a:r>
            <a:r>
              <a:rPr lang="zh-CN" altLang="en-US" sz="2100" b="1" spc="23" dirty="0">
                <a:solidFill>
                  <a:srgbClr val="FFFF00"/>
                </a:solidFill>
                <a:latin typeface="楷体" pitchFamily="49" charset="-122"/>
                <a:ea typeface="楷体" pitchFamily="49" charset="-122"/>
                <a:sym typeface="Wingdings" pitchFamily="2" charset="2"/>
              </a:rPr>
              <a:t>组织自运行。</a:t>
            </a:r>
            <a:endParaRPr lang="zh-CN" altLang="en-US" sz="2100" b="1" spc="23" dirty="0">
              <a:latin typeface="楷体" pitchFamily="49" charset="-122"/>
              <a:ea typeface="楷体" pitchFamily="49" charset="-122"/>
              <a:sym typeface="Wingdings" pitchFamily="2" charset="2"/>
            </a:endParaRPr>
          </a:p>
        </p:txBody>
      </p:sp>
      <p:sp>
        <p:nvSpPr>
          <p:cNvPr id="7" name="内容占位符 2"/>
          <p:cNvSpPr txBox="1">
            <a:spLocks/>
          </p:cNvSpPr>
          <p:nvPr/>
        </p:nvSpPr>
        <p:spPr>
          <a:xfrm>
            <a:off x="1143000" y="1451316"/>
            <a:ext cx="6858000" cy="4137924"/>
          </a:xfrm>
          <a:prstGeom prst="rect">
            <a:avLst/>
          </a:prstGeom>
          <a:solidFill>
            <a:srgbClr val="002060"/>
          </a:solidFill>
        </p:spPr>
        <p:txBody>
          <a:bodyPr vert="horz" lIns="68580" tIns="34290" rIns="68580" bIns="34290" rtlCol="0">
            <a:normAutofit/>
          </a:bodyPr>
          <a:lstStyle/>
          <a:p>
            <a:pPr marL="257175" indent="-257175">
              <a:lnSpc>
                <a:spcPct val="160000"/>
              </a:lnSpc>
              <a:spcBef>
                <a:spcPct val="20000"/>
              </a:spcBef>
              <a:spcAft>
                <a:spcPts val="450"/>
              </a:spcAft>
              <a:buClr>
                <a:schemeClr val="tx2"/>
              </a:buClr>
              <a:buFont typeface="Arial" charset="0"/>
              <a:buChar char="•"/>
              <a:defRPr/>
            </a:pPr>
            <a:r>
              <a:rPr lang="zh-CN" altLang="en-US" sz="2250" b="1" spc="23" dirty="0">
                <a:latin typeface="+mn-ea"/>
                <a:cs typeface="Times New Roman"/>
              </a:rPr>
              <a:t>美国福特汽车公司前总裁</a:t>
            </a:r>
            <a:r>
              <a:rPr lang="zh-CN" altLang="en-US" sz="2250" b="1" spc="23" dirty="0">
                <a:solidFill>
                  <a:srgbClr val="FFFF00"/>
                </a:solidFill>
                <a:latin typeface="+mn-ea"/>
                <a:cs typeface="Times New Roman"/>
              </a:rPr>
              <a:t>艾柯卡</a:t>
            </a:r>
            <a:r>
              <a:rPr lang="zh-CN" altLang="en-US" sz="1875" b="1" spc="23" dirty="0">
                <a:latin typeface="+mn-ea"/>
                <a:cs typeface="Times New Roman"/>
              </a:rPr>
              <a:t>（</a:t>
            </a:r>
            <a:r>
              <a:rPr lang="en-US" altLang="zh-CN" sz="1875" dirty="0">
                <a:latin typeface="Times New Roman" pitchFamily="18" charset="0"/>
                <a:cs typeface="Times New Roman" pitchFamily="18" charset="0"/>
              </a:rPr>
              <a:t>Lee Iacocca</a:t>
            </a:r>
            <a:r>
              <a:rPr lang="zh-CN" altLang="en-US" sz="1875" dirty="0">
                <a:latin typeface="Times New Roman" pitchFamily="18" charset="0"/>
                <a:cs typeface="Times New Roman" pitchFamily="18" charset="0"/>
              </a:rPr>
              <a:t>）</a:t>
            </a:r>
            <a:r>
              <a:rPr lang="zh-CN" altLang="en-US" sz="2250" b="1" spc="23" dirty="0">
                <a:latin typeface="+mn-ea"/>
                <a:cs typeface="Times New Roman"/>
              </a:rPr>
              <a:t>批评他的后继者菲利普</a:t>
            </a:r>
            <a:r>
              <a:rPr lang="en-US" altLang="zh-CN" sz="2250" b="1" spc="23" dirty="0">
                <a:latin typeface="+mn-ea"/>
                <a:cs typeface="Times New Roman"/>
              </a:rPr>
              <a:t>•</a:t>
            </a:r>
            <a:r>
              <a:rPr lang="zh-CN" altLang="en-US" sz="2250" b="1" spc="23" dirty="0">
                <a:latin typeface="+mn-ea"/>
                <a:cs typeface="Times New Roman"/>
              </a:rPr>
              <a:t>考德威尔：</a:t>
            </a:r>
            <a:endParaRPr lang="en-US" altLang="zh-CN" sz="2250" b="1" spc="23" dirty="0">
              <a:latin typeface="+mn-ea"/>
              <a:cs typeface="Times New Roman"/>
            </a:endParaRPr>
          </a:p>
          <a:p>
            <a:pPr marL="257175" indent="-257175" defTabSz="685800">
              <a:lnSpc>
                <a:spcPct val="160000"/>
              </a:lnSpc>
              <a:spcBef>
                <a:spcPct val="20000"/>
              </a:spcBef>
              <a:spcAft>
                <a:spcPts val="450"/>
              </a:spcAft>
              <a:buClr>
                <a:schemeClr val="tx2"/>
              </a:buClr>
              <a:buFont typeface="Arial" charset="0"/>
              <a:buChar char="•"/>
              <a:defRPr/>
            </a:pPr>
            <a:r>
              <a:rPr lang="zh-CN" altLang="en-US" sz="2250" b="1" spc="23" dirty="0">
                <a:latin typeface="楷体" pitchFamily="49" charset="-122"/>
                <a:ea typeface="楷体" pitchFamily="49" charset="-122"/>
                <a:cs typeface="Times New Roman"/>
              </a:rPr>
              <a:t>“菲尔，</a:t>
            </a:r>
            <a:r>
              <a:rPr lang="zh-CN" altLang="en-US" sz="2250" b="1" spc="23" dirty="0">
                <a:solidFill>
                  <a:srgbClr val="FFFF00"/>
                </a:solidFill>
                <a:latin typeface="楷体" pitchFamily="49" charset="-122"/>
                <a:ea typeface="楷体" pitchFamily="49" charset="-122"/>
                <a:cs typeface="Times New Roman"/>
              </a:rPr>
              <a:t>你的问题就出在你上过哈佛大学。</a:t>
            </a:r>
            <a:r>
              <a:rPr lang="zh-CN" altLang="en-US" sz="2250" b="1" spc="23" dirty="0">
                <a:latin typeface="楷体" pitchFamily="49" charset="-122"/>
                <a:ea typeface="楷体" pitchFamily="49" charset="-122"/>
                <a:cs typeface="Times New Roman"/>
              </a:rPr>
              <a:t>你受的教育是，当你没有获得全部事实根据之前，不要采取行动。你即使得到了</a:t>
            </a:r>
            <a:r>
              <a:rPr lang="en-US" altLang="zh-CN" sz="2250" b="1" spc="23" dirty="0">
                <a:latin typeface="楷体" pitchFamily="49" charset="-122"/>
                <a:ea typeface="楷体" pitchFamily="49" charset="-122"/>
                <a:cs typeface="Times New Roman"/>
              </a:rPr>
              <a:t>95%</a:t>
            </a:r>
            <a:r>
              <a:rPr lang="zh-CN" altLang="en-US" sz="2250" b="1" spc="23" dirty="0">
                <a:latin typeface="楷体" pitchFamily="49" charset="-122"/>
                <a:ea typeface="楷体" pitchFamily="49" charset="-122"/>
                <a:cs typeface="Times New Roman"/>
              </a:rPr>
              <a:t>的事实根据，你也还得花</a:t>
            </a:r>
            <a:r>
              <a:rPr lang="en-US" altLang="zh-CN" sz="2250" b="1" spc="23" dirty="0">
                <a:latin typeface="楷体" pitchFamily="49" charset="-122"/>
                <a:ea typeface="楷体" pitchFamily="49" charset="-122"/>
                <a:cs typeface="Times New Roman"/>
              </a:rPr>
              <a:t>6</a:t>
            </a:r>
            <a:r>
              <a:rPr lang="zh-CN" altLang="en-US" sz="2250" b="1" spc="23" dirty="0">
                <a:latin typeface="楷体" pitchFamily="49" charset="-122"/>
                <a:ea typeface="楷体" pitchFamily="49" charset="-122"/>
                <a:cs typeface="Times New Roman"/>
              </a:rPr>
              <a:t>个月功夫去得到其余的</a:t>
            </a:r>
            <a:r>
              <a:rPr lang="en-US" altLang="zh-CN" sz="2250" b="1" spc="23" dirty="0">
                <a:latin typeface="楷体" pitchFamily="49" charset="-122"/>
                <a:ea typeface="楷体" pitchFamily="49" charset="-122"/>
                <a:cs typeface="Times New Roman"/>
              </a:rPr>
              <a:t>5%</a:t>
            </a:r>
            <a:r>
              <a:rPr lang="zh-CN" altLang="en-US" sz="2250" b="1" spc="23" dirty="0">
                <a:latin typeface="楷体" pitchFamily="49" charset="-122"/>
                <a:ea typeface="楷体" pitchFamily="49" charset="-122"/>
                <a:cs typeface="Times New Roman"/>
              </a:rPr>
              <a:t>，而</a:t>
            </a:r>
            <a:r>
              <a:rPr lang="zh-CN" altLang="en-US" sz="2250" b="1" spc="23" dirty="0">
                <a:solidFill>
                  <a:srgbClr val="FFFF00"/>
                </a:solidFill>
                <a:latin typeface="楷体" pitchFamily="49" charset="-122"/>
                <a:ea typeface="楷体" pitchFamily="49" charset="-122"/>
                <a:cs typeface="Times New Roman"/>
              </a:rPr>
              <a:t>当你得到</a:t>
            </a:r>
            <a:r>
              <a:rPr lang="en-US" altLang="zh-CN" sz="2250" b="1" spc="23" dirty="0">
                <a:solidFill>
                  <a:srgbClr val="FFFF00"/>
                </a:solidFill>
                <a:latin typeface="楷体" pitchFamily="49" charset="-122"/>
                <a:ea typeface="楷体" pitchFamily="49" charset="-122"/>
                <a:cs typeface="Times New Roman"/>
              </a:rPr>
              <a:t>100%</a:t>
            </a:r>
            <a:r>
              <a:rPr lang="zh-CN" altLang="en-US" sz="2250" b="1" spc="23" dirty="0">
                <a:solidFill>
                  <a:srgbClr val="FFFF00"/>
                </a:solidFill>
                <a:latin typeface="楷体" pitchFamily="49" charset="-122"/>
                <a:ea typeface="楷体" pitchFamily="49" charset="-122"/>
                <a:cs typeface="Times New Roman"/>
              </a:rPr>
              <a:t>的事实时，它们已经过时了，因为市场的情况变了。</a:t>
            </a:r>
            <a:r>
              <a:rPr lang="zh-CN" altLang="en-US" sz="2250" b="1" spc="23" dirty="0">
                <a:latin typeface="楷体" pitchFamily="49" charset="-122"/>
                <a:ea typeface="楷体" pitchFamily="49" charset="-122"/>
                <a:cs typeface="Times New Roman"/>
              </a:rPr>
              <a:t>”</a:t>
            </a:r>
            <a:endParaRPr lang="en-US" altLang="zh-CN" sz="2250" b="1" spc="23" dirty="0">
              <a:latin typeface="楷体" pitchFamily="49" charset="-122"/>
              <a:ea typeface="楷体" pitchFamily="49" charset="-122"/>
              <a:cs typeface="Times New Roman"/>
            </a:endParaRPr>
          </a:p>
        </p:txBody>
      </p:sp>
      <p:sp>
        <p:nvSpPr>
          <p:cNvPr id="12" name="TextBox 11"/>
          <p:cNvSpPr txBox="1"/>
          <p:nvPr/>
        </p:nvSpPr>
        <p:spPr>
          <a:xfrm>
            <a:off x="1143000" y="5469835"/>
            <a:ext cx="6858000" cy="553998"/>
          </a:xfrm>
          <a:prstGeom prst="rect">
            <a:avLst/>
          </a:prstGeom>
          <a:solidFill>
            <a:srgbClr val="FF0000"/>
          </a:solidFill>
        </p:spPr>
        <p:txBody>
          <a:bodyPr wrap="square" rtlCol="0">
            <a:spAutoFit/>
          </a:bodyPr>
          <a:lstStyle/>
          <a:p>
            <a:pPr algn="ctr"/>
            <a:r>
              <a:rPr lang="zh-CN" altLang="en-US" sz="3000" b="1" dirty="0">
                <a:solidFill>
                  <a:srgbClr val="FFFF00"/>
                </a:solidFill>
              </a:rPr>
              <a:t>时来天地均同力</a:t>
            </a:r>
            <a:r>
              <a:rPr lang="en-US" altLang="zh-CN" sz="3000" b="1" dirty="0">
                <a:solidFill>
                  <a:srgbClr val="FFFF00"/>
                </a:solidFill>
              </a:rPr>
              <a:t>    </a:t>
            </a:r>
            <a:r>
              <a:rPr lang="zh-CN" altLang="en-US" sz="3000" b="1" dirty="0">
                <a:solidFill>
                  <a:srgbClr val="FFFF00"/>
                </a:solidFill>
              </a:rPr>
              <a:t>运去英雄不自由</a:t>
            </a:r>
          </a:p>
        </p:txBody>
      </p:sp>
    </p:spTree>
    <p:extLst>
      <p:ext uri="{BB962C8B-B14F-4D97-AF65-F5344CB8AC3E}">
        <p14:creationId xmlns="" xmlns:p14="http://schemas.microsoft.com/office/powerpoint/2010/main" val="204392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1000"/>
                                        <p:tgtEl>
                                          <p:spTgt spid="10">
                                            <p:txEl>
                                              <p:pRg st="0" end="0"/>
                                            </p:txEl>
                                          </p:spTgt>
                                        </p:tgtEl>
                                      </p:cBhvr>
                                    </p:animEffect>
                                    <p:anim calcmode="lin" valueType="num">
                                      <p:cBhvr>
                                        <p:cTn id="13"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down)">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checkerboard(across)">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7">
                                            <p:bg/>
                                          </p:spTgt>
                                        </p:tgtEl>
                                        <p:attrNameLst>
                                          <p:attrName>style.visibility</p:attrName>
                                        </p:attrNameLst>
                                      </p:cBhvr>
                                      <p:to>
                                        <p:strVal val="visible"/>
                                      </p:to>
                                    </p:set>
                                    <p:animEffect transition="in" filter="wipe(down)">
                                      <p:cBhvr>
                                        <p:cTn id="41" dur="500"/>
                                        <p:tgtEl>
                                          <p:spTgt spid="7">
                                            <p:bg/>
                                          </p:spTgt>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7">
                                            <p:txEl>
                                              <p:pRg st="0" end="0"/>
                                            </p:txEl>
                                          </p:spTgt>
                                        </p:tgtEl>
                                        <p:attrNameLst>
                                          <p:attrName>style.visibility</p:attrName>
                                        </p:attrNameLst>
                                      </p:cBhvr>
                                      <p:to>
                                        <p:strVal val="visible"/>
                                      </p:to>
                                    </p:set>
                                    <p:animEffect transition="in" filter="wipe(down)">
                                      <p:cBhvr>
                                        <p:cTn id="44" dur="500"/>
                                        <p:tgtEl>
                                          <p:spTgt spid="7">
                                            <p:txEl>
                                              <p:pRg st="0" end="0"/>
                                            </p:txEl>
                                          </p:spTgt>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7">
                                            <p:txEl>
                                              <p:pRg st="1" end="1"/>
                                            </p:txEl>
                                          </p:spTgt>
                                        </p:tgtEl>
                                        <p:attrNameLst>
                                          <p:attrName>style.visibility</p:attrName>
                                        </p:attrNameLst>
                                      </p:cBhvr>
                                      <p:to>
                                        <p:strVal val="visible"/>
                                      </p:to>
                                    </p:set>
                                    <p:animEffect transition="in" filter="wipe(down)">
                                      <p:cBhvr>
                                        <p:cTn id="47" dur="500"/>
                                        <p:tgtEl>
                                          <p:spTgt spid="7">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checkerboard(across)">
                                      <p:cBhvr>
                                        <p:cTn id="5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 grpId="0" build="p"/>
      <p:bldP spid="8" grpId="0"/>
      <p:bldP spid="9" grpId="0"/>
      <p:bldP spid="10" grpId="0" build="p"/>
      <p:bldP spid="11" grpId="0"/>
      <p:bldP spid="7" grpId="0" build="allAtOnce"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1494235" y="857251"/>
            <a:ext cx="6172200" cy="535767"/>
          </a:xfrm>
        </p:spPr>
        <p:txBody>
          <a:bodyPr/>
          <a:lstStyle/>
          <a:p>
            <a:pPr algn="ctr">
              <a:defRPr/>
            </a:pPr>
            <a:r>
              <a:rPr lang="zh-CN" altLang="en-US" b="1" dirty="0">
                <a:solidFill>
                  <a:srgbClr val="FFFF00"/>
                </a:solidFill>
                <a:latin typeface="+mn-ea"/>
                <a:ea typeface="+mn-ea"/>
              </a:rPr>
              <a:t>生产力系统</a:t>
            </a:r>
            <a:r>
              <a:rPr lang="en-US" altLang="zh-CN" b="1" dirty="0">
                <a:solidFill>
                  <a:srgbClr val="FFFF00"/>
                </a:solidFill>
                <a:latin typeface="+mn-ea"/>
                <a:ea typeface="+mn-ea"/>
              </a:rPr>
              <a:t>——</a:t>
            </a:r>
            <a:r>
              <a:rPr lang="zh-CN" altLang="en-US" b="1" dirty="0">
                <a:solidFill>
                  <a:srgbClr val="FFFF00"/>
                </a:solidFill>
                <a:latin typeface="+mn-ea"/>
                <a:ea typeface="+mn-ea"/>
              </a:rPr>
              <a:t>现代化生产</a:t>
            </a:r>
          </a:p>
        </p:txBody>
      </p:sp>
      <p:sp>
        <p:nvSpPr>
          <p:cNvPr id="207875" name="Rectangle 3"/>
          <p:cNvSpPr>
            <a:spLocks noGrp="1" noChangeArrowheads="1"/>
          </p:cNvSpPr>
          <p:nvPr>
            <p:ph type="body" idx="4294967295"/>
          </p:nvPr>
        </p:nvSpPr>
        <p:spPr>
          <a:xfrm>
            <a:off x="1143000" y="1376773"/>
            <a:ext cx="6777038" cy="3024745"/>
          </a:xfrm>
        </p:spPr>
        <p:txBody>
          <a:bodyPr>
            <a:normAutofit/>
          </a:bodyPr>
          <a:lstStyle/>
          <a:p>
            <a:pPr fontAlgn="auto">
              <a:lnSpc>
                <a:spcPct val="150000"/>
              </a:lnSpc>
              <a:buFont typeface="Arial" pitchFamily="34" charset="0"/>
              <a:buChar char="•"/>
              <a:defRPr/>
            </a:pPr>
            <a:r>
              <a:rPr lang="zh-CN" altLang="en-US" sz="2625" b="1" dirty="0">
                <a:solidFill>
                  <a:srgbClr val="FFFF00"/>
                </a:solidFill>
                <a:latin typeface="+mn-ea"/>
              </a:rPr>
              <a:t>劳动分工</a:t>
            </a:r>
            <a:r>
              <a:rPr lang="zh-CN" altLang="en-US" sz="2625" b="1" dirty="0">
                <a:solidFill>
                  <a:schemeClr val="bg1"/>
                </a:solidFill>
                <a:latin typeface="+mn-ea"/>
              </a:rPr>
              <a:t>与</a:t>
            </a:r>
            <a:r>
              <a:rPr lang="zh-CN" altLang="en-US" sz="2625" b="1" dirty="0">
                <a:solidFill>
                  <a:srgbClr val="FFFF00"/>
                </a:solidFill>
                <a:latin typeface="+mn-ea"/>
              </a:rPr>
              <a:t>社会化大生产</a:t>
            </a:r>
            <a:endParaRPr lang="zh-CN" altLang="en-US" sz="2625" b="1" dirty="0">
              <a:latin typeface="+mn-ea"/>
            </a:endParaRPr>
          </a:p>
          <a:p>
            <a:pPr fontAlgn="auto">
              <a:lnSpc>
                <a:spcPct val="150000"/>
              </a:lnSpc>
              <a:buFont typeface="Arial" pitchFamily="34" charset="0"/>
              <a:buChar char="•"/>
              <a:defRPr/>
            </a:pPr>
            <a:r>
              <a:rPr lang="zh-CN" altLang="en-US" sz="2100" b="1" dirty="0">
                <a:latin typeface="楷体" pitchFamily="49" charset="-122"/>
                <a:ea typeface="楷体" pitchFamily="49" charset="-122"/>
              </a:rPr>
              <a:t>“随着大工业的发展，直接劳动本身不再是生产的基础，</a:t>
            </a:r>
            <a:r>
              <a:rPr lang="en-US" altLang="zh-CN" sz="2100" b="1" dirty="0">
                <a:latin typeface="楷体" pitchFamily="49" charset="-122"/>
                <a:ea typeface="楷体" pitchFamily="49" charset="-122"/>
              </a:rPr>
              <a:t>……</a:t>
            </a:r>
            <a:r>
              <a:rPr lang="zh-CN" altLang="en-US" sz="2100" b="1" dirty="0">
                <a:solidFill>
                  <a:srgbClr val="FFFF00"/>
                </a:solidFill>
                <a:latin typeface="楷体" pitchFamily="49" charset="-122"/>
                <a:ea typeface="楷体" pitchFamily="49" charset="-122"/>
              </a:rPr>
              <a:t>直接劳动</a:t>
            </a:r>
            <a:r>
              <a:rPr lang="zh-CN" altLang="en-US" sz="2100" b="1" dirty="0">
                <a:latin typeface="楷体" pitchFamily="49" charset="-122"/>
                <a:ea typeface="楷体" pitchFamily="49" charset="-122"/>
              </a:rPr>
              <a:t>本身变成</a:t>
            </a:r>
            <a:r>
              <a:rPr lang="zh-CN" altLang="en-US" sz="2100" b="1" dirty="0">
                <a:solidFill>
                  <a:srgbClr val="FFFF00"/>
                </a:solidFill>
                <a:latin typeface="楷体" pitchFamily="49" charset="-122"/>
                <a:ea typeface="楷体" pitchFamily="49" charset="-122"/>
              </a:rPr>
              <a:t>看管</a:t>
            </a:r>
            <a:r>
              <a:rPr lang="zh-CN" altLang="en-US" sz="2100" b="1" dirty="0">
                <a:latin typeface="楷体" pitchFamily="49" charset="-122"/>
                <a:ea typeface="楷体" pitchFamily="49" charset="-122"/>
              </a:rPr>
              <a:t>和</a:t>
            </a:r>
            <a:r>
              <a:rPr lang="zh-CN" altLang="en-US" sz="2100" b="1" dirty="0">
                <a:solidFill>
                  <a:srgbClr val="FFFF00"/>
                </a:solidFill>
                <a:latin typeface="楷体" pitchFamily="49" charset="-122"/>
                <a:ea typeface="楷体" pitchFamily="49" charset="-122"/>
              </a:rPr>
              <a:t>调节</a:t>
            </a:r>
            <a:r>
              <a:rPr lang="zh-CN" altLang="en-US" sz="2100" b="1" dirty="0">
                <a:latin typeface="楷体" pitchFamily="49" charset="-122"/>
                <a:ea typeface="楷体" pitchFamily="49" charset="-122"/>
              </a:rPr>
              <a:t>的活动”。</a:t>
            </a:r>
          </a:p>
          <a:p>
            <a:pPr fontAlgn="auto">
              <a:lnSpc>
                <a:spcPct val="150000"/>
              </a:lnSpc>
              <a:buFont typeface="Arial" pitchFamily="34" charset="0"/>
              <a:buChar char="•"/>
              <a:defRPr/>
            </a:pPr>
            <a:r>
              <a:rPr lang="zh-CN" altLang="en-US" sz="2100" b="1" dirty="0">
                <a:latin typeface="楷体" pitchFamily="49" charset="-122"/>
                <a:ea typeface="楷体" pitchFamily="49" charset="-122"/>
              </a:rPr>
              <a:t>“</a:t>
            </a:r>
            <a:r>
              <a:rPr lang="zh-CN" altLang="en-US" sz="2100" b="1" dirty="0">
                <a:solidFill>
                  <a:srgbClr val="FFFF00"/>
                </a:solidFill>
                <a:latin typeface="楷体" pitchFamily="49" charset="-122"/>
                <a:ea typeface="楷体" pitchFamily="49" charset="-122"/>
              </a:rPr>
              <a:t>单个劳动本身</a:t>
            </a:r>
            <a:r>
              <a:rPr lang="zh-CN" altLang="en-US" sz="2100" b="1" dirty="0">
                <a:latin typeface="楷体" pitchFamily="49" charset="-122"/>
                <a:ea typeface="楷体" pitchFamily="49" charset="-122"/>
              </a:rPr>
              <a:t>不再是生产的”，“用一个</a:t>
            </a:r>
            <a:r>
              <a:rPr lang="zh-CN" altLang="en-US" sz="2100" b="1" dirty="0">
                <a:solidFill>
                  <a:srgbClr val="FFFF00"/>
                </a:solidFill>
                <a:latin typeface="楷体" pitchFamily="49" charset="-122"/>
                <a:ea typeface="楷体" pitchFamily="49" charset="-122"/>
              </a:rPr>
              <a:t>机构</a:t>
            </a:r>
            <a:r>
              <a:rPr lang="zh-CN" altLang="en-US" sz="2100" b="1" dirty="0">
                <a:solidFill>
                  <a:schemeClr val="bg1"/>
                </a:solidFill>
                <a:latin typeface="楷体" pitchFamily="49" charset="-122"/>
                <a:ea typeface="楷体" pitchFamily="49" charset="-122"/>
              </a:rPr>
              <a:t>代替只使用一个工具的工人”。</a:t>
            </a:r>
            <a:r>
              <a:rPr lang="en-US" altLang="zh-CN" sz="2100" b="1" dirty="0">
                <a:solidFill>
                  <a:schemeClr val="bg1"/>
                </a:solidFill>
                <a:latin typeface="楷体" pitchFamily="49" charset="-122"/>
                <a:ea typeface="楷体" pitchFamily="49" charset="-122"/>
              </a:rPr>
              <a:t>——</a:t>
            </a:r>
            <a:r>
              <a:rPr lang="zh-CN" altLang="en-US" sz="2100" b="1" dirty="0">
                <a:solidFill>
                  <a:schemeClr val="bg1"/>
                </a:solidFill>
                <a:latin typeface="楷体" pitchFamily="49" charset="-122"/>
                <a:ea typeface="楷体" pitchFamily="49" charset="-122"/>
              </a:rPr>
              <a:t>马克思</a:t>
            </a:r>
          </a:p>
        </p:txBody>
      </p:sp>
      <p:sp>
        <p:nvSpPr>
          <p:cNvPr id="4" name="内容占位符 2"/>
          <p:cNvSpPr>
            <a:spLocks noGrp="1"/>
          </p:cNvSpPr>
          <p:nvPr>
            <p:ph sz="quarter" idx="4294967295"/>
          </p:nvPr>
        </p:nvSpPr>
        <p:spPr>
          <a:xfrm>
            <a:off x="1143000" y="4125502"/>
            <a:ext cx="6858000" cy="1875248"/>
          </a:xfrm>
          <a:prstGeom prst="rect">
            <a:avLst/>
          </a:prstGeom>
          <a:solidFill>
            <a:srgbClr val="002060"/>
          </a:solidFill>
        </p:spPr>
        <p:txBody>
          <a:bodyPr>
            <a:noAutofit/>
          </a:bodyPr>
          <a:lstStyle/>
          <a:p>
            <a:pPr fontAlgn="auto">
              <a:lnSpc>
                <a:spcPct val="150000"/>
              </a:lnSpc>
              <a:buFont typeface="Arial" pitchFamily="34" charset="0"/>
              <a:buChar char="•"/>
              <a:defRPr/>
            </a:pPr>
            <a:r>
              <a:rPr lang="zh-CN" altLang="en-US" sz="2625" b="1" dirty="0">
                <a:solidFill>
                  <a:srgbClr val="FFFF00"/>
                </a:solidFill>
              </a:rPr>
              <a:t>产业链</a:t>
            </a:r>
            <a:r>
              <a:rPr lang="en-US" altLang="zh-CN" sz="2625" b="1" dirty="0">
                <a:solidFill>
                  <a:srgbClr val="FFFF00"/>
                </a:solidFill>
              </a:rPr>
              <a:t>——</a:t>
            </a:r>
          </a:p>
          <a:p>
            <a:pPr fontAlgn="auto">
              <a:lnSpc>
                <a:spcPct val="150000"/>
              </a:lnSpc>
              <a:buFont typeface="Arial" pitchFamily="34" charset="0"/>
              <a:buChar char="•"/>
              <a:defRPr/>
            </a:pPr>
            <a:r>
              <a:rPr lang="zh-CN" altLang="en-US" sz="2250" b="1" dirty="0">
                <a:solidFill>
                  <a:srgbClr val="FFFF00"/>
                </a:solidFill>
              </a:rPr>
              <a:t>原料采购、产品设计、生产制作、市场开发、物流运输、批发零售</a:t>
            </a:r>
            <a:r>
              <a:rPr lang="zh-CN" altLang="en-US" sz="2250" b="1" dirty="0">
                <a:solidFill>
                  <a:schemeClr val="bg1"/>
                </a:solidFill>
              </a:rPr>
              <a:t>以及</a:t>
            </a:r>
            <a:r>
              <a:rPr lang="zh-CN" altLang="en-US" sz="2250" b="1" dirty="0">
                <a:solidFill>
                  <a:srgbClr val="FFFF00"/>
                </a:solidFill>
              </a:rPr>
              <a:t>更新换代。</a:t>
            </a:r>
            <a:endParaRPr lang="en-US" altLang="zh-CN" sz="2250" b="1" dirty="0">
              <a:solidFill>
                <a:srgbClr val="FFFF00"/>
              </a:solidFill>
            </a:endParaRPr>
          </a:p>
        </p:txBody>
      </p:sp>
    </p:spTree>
    <p:extLst>
      <p:ext uri="{BB962C8B-B14F-4D97-AF65-F5344CB8AC3E}">
        <p14:creationId xmlns="" xmlns:p14="http://schemas.microsoft.com/office/powerpoint/2010/main" val="1120990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7875"/>
                                        </p:tgtEl>
                                        <p:attrNameLst>
                                          <p:attrName>style.visibility</p:attrName>
                                        </p:attrNameLst>
                                      </p:cBhvr>
                                      <p:to>
                                        <p:strVal val="visible"/>
                                      </p:to>
                                    </p:set>
                                    <p:anim calcmode="lin" valueType="num">
                                      <p:cBhvr additive="base">
                                        <p:cTn id="7" dur="500" fill="hold"/>
                                        <p:tgtEl>
                                          <p:spTgt spid="207875"/>
                                        </p:tgtEl>
                                        <p:attrNameLst>
                                          <p:attrName>ppt_x</p:attrName>
                                        </p:attrNameLst>
                                      </p:cBhvr>
                                      <p:tavLst>
                                        <p:tav tm="0">
                                          <p:val>
                                            <p:strVal val="#ppt_x"/>
                                          </p:val>
                                        </p:tav>
                                        <p:tav tm="100000">
                                          <p:val>
                                            <p:strVal val="#ppt_x"/>
                                          </p:val>
                                        </p:tav>
                                      </p:tavLst>
                                    </p:anim>
                                    <p:anim calcmode="lin" valueType="num">
                                      <p:cBhvr additive="base">
                                        <p:cTn id="8" dur="500" fill="hold"/>
                                        <p:tgtEl>
                                          <p:spTgt spid="2078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4">
                                            <p:bg/>
                                          </p:spTgt>
                                        </p:tgtEl>
                                        <p:attrNameLst>
                                          <p:attrName>style.visibility</p:attrName>
                                        </p:attrNameLst>
                                      </p:cBhvr>
                                      <p:to>
                                        <p:strVal val="visible"/>
                                      </p:to>
                                    </p:set>
                                    <p:animEffect transition="in" filter="wipe(down)">
                                      <p:cBhvr>
                                        <p:cTn id="13" dur="500"/>
                                        <p:tgtEl>
                                          <p:spTgt spid="4">
                                            <p:bg/>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ipe(down)">
                                      <p:cBhvr>
                                        <p:cTn id="16" dur="500"/>
                                        <p:tgtEl>
                                          <p:spTgt spid="4">
                                            <p:txEl>
                                              <p:pRg st="0" end="0"/>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wipe(down)">
                                      <p:cBhvr>
                                        <p:cTn id="19"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p:bldP spid="4" grpId="0" build="allAtOnce"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0200" y="890718"/>
            <a:ext cx="5943600" cy="691586"/>
          </a:xfrm>
        </p:spPr>
        <p:txBody>
          <a:bodyPr/>
          <a:lstStyle/>
          <a:p>
            <a:pPr algn="ctr"/>
            <a:r>
              <a:rPr lang="zh-CN" altLang="en-US" b="1" dirty="0">
                <a:solidFill>
                  <a:srgbClr val="FFFF00"/>
                </a:solidFill>
              </a:rPr>
              <a:t>生 产 关 系</a:t>
            </a:r>
          </a:p>
        </p:txBody>
      </p:sp>
      <p:sp>
        <p:nvSpPr>
          <p:cNvPr id="3" name="内容占位符 2"/>
          <p:cNvSpPr>
            <a:spLocks noGrp="1"/>
          </p:cNvSpPr>
          <p:nvPr>
            <p:ph sz="quarter" idx="4294967295"/>
          </p:nvPr>
        </p:nvSpPr>
        <p:spPr>
          <a:xfrm>
            <a:off x="1143000" y="3212976"/>
            <a:ext cx="6858000" cy="2787774"/>
          </a:xfrm>
          <a:prstGeom prst="rect">
            <a:avLst/>
          </a:prstGeom>
        </p:spPr>
        <p:txBody>
          <a:bodyPr>
            <a:normAutofit/>
          </a:bodyPr>
          <a:lstStyle/>
          <a:p>
            <a:pPr>
              <a:lnSpc>
                <a:spcPct val="150000"/>
              </a:lnSpc>
            </a:pPr>
            <a:r>
              <a:rPr lang="zh-CN" altLang="en-US" sz="2250" b="1" dirty="0"/>
              <a:t>生产关系，包括</a:t>
            </a:r>
            <a:r>
              <a:rPr lang="zh-CN" altLang="en-US" sz="2250" b="1" dirty="0">
                <a:solidFill>
                  <a:srgbClr val="FFFF00"/>
                </a:solidFill>
              </a:rPr>
              <a:t>生产资料所有制关系</a:t>
            </a:r>
            <a:r>
              <a:rPr lang="zh-CN" altLang="en-US" sz="2250" b="1" dirty="0">
                <a:solidFill>
                  <a:schemeClr val="bg1"/>
                </a:solidFill>
              </a:rPr>
              <a:t>、</a:t>
            </a:r>
            <a:r>
              <a:rPr lang="zh-CN" altLang="en-US" sz="2250" b="1" dirty="0">
                <a:solidFill>
                  <a:srgbClr val="FFFF00"/>
                </a:solidFill>
              </a:rPr>
              <a:t>生产中人与人的关系</a:t>
            </a:r>
            <a:r>
              <a:rPr lang="zh-CN" altLang="en-US" sz="2250" b="1" dirty="0"/>
              <a:t>和</a:t>
            </a:r>
            <a:r>
              <a:rPr lang="zh-CN" altLang="en-US" sz="2250" b="1" dirty="0">
                <a:solidFill>
                  <a:srgbClr val="FFFF00"/>
                </a:solidFill>
              </a:rPr>
              <a:t>产品分配关系</a:t>
            </a:r>
            <a:r>
              <a:rPr lang="zh-CN" altLang="en-US" sz="2250" b="1" dirty="0"/>
              <a:t>。</a:t>
            </a:r>
            <a:endParaRPr lang="en-US" altLang="zh-CN" sz="2250" b="1" dirty="0"/>
          </a:p>
          <a:p>
            <a:pPr lvl="1">
              <a:lnSpc>
                <a:spcPct val="150000"/>
              </a:lnSpc>
            </a:pPr>
            <a:r>
              <a:rPr lang="zh-CN" altLang="en-US" sz="2100" b="1" dirty="0">
                <a:solidFill>
                  <a:srgbClr val="FFFF00"/>
                </a:solidFill>
                <a:latin typeface="楷体" pitchFamily="49" charset="-122"/>
                <a:ea typeface="楷体" pitchFamily="49" charset="-122"/>
              </a:rPr>
              <a:t>生产资料所有制关系</a:t>
            </a:r>
            <a:r>
              <a:rPr lang="zh-CN" altLang="en-US" sz="2100" b="1" dirty="0">
                <a:latin typeface="楷体" pitchFamily="49" charset="-122"/>
                <a:ea typeface="楷体" pitchFamily="49" charset="-122"/>
              </a:rPr>
              <a:t>是</a:t>
            </a:r>
            <a:r>
              <a:rPr lang="zh-CN" altLang="en-US" sz="2100" b="1" dirty="0">
                <a:solidFill>
                  <a:srgbClr val="FFFF00"/>
                </a:solidFill>
                <a:latin typeface="楷体" pitchFamily="49" charset="-122"/>
                <a:ea typeface="楷体" pitchFamily="49" charset="-122"/>
              </a:rPr>
              <a:t>最基本的</a:t>
            </a:r>
            <a:r>
              <a:rPr lang="zh-CN" altLang="en-US" sz="2100" b="1" dirty="0">
                <a:latin typeface="楷体" pitchFamily="49" charset="-122"/>
                <a:ea typeface="楷体" pitchFamily="49" charset="-122"/>
              </a:rPr>
              <a:t>，它是生产的前提，生产、分配、交换和消费关系在很大程度上是由它决定的。</a:t>
            </a:r>
          </a:p>
        </p:txBody>
      </p:sp>
      <p:sp>
        <p:nvSpPr>
          <p:cNvPr id="4" name="内容占位符 2"/>
          <p:cNvSpPr txBox="1">
            <a:spLocks/>
          </p:cNvSpPr>
          <p:nvPr/>
        </p:nvSpPr>
        <p:spPr>
          <a:xfrm>
            <a:off x="1143000" y="1646802"/>
            <a:ext cx="6858000" cy="1641630"/>
          </a:xfrm>
          <a:prstGeom prst="rect">
            <a:avLst/>
          </a:prstGeom>
        </p:spPr>
        <p:txBody>
          <a:bodyPr vert="horz" lIns="68580" tIns="34290" rIns="68580" bIns="34290" rtlCol="0">
            <a:noAutofit/>
          </a:bodyPr>
          <a:lstStyle/>
          <a:p>
            <a:pPr marL="257175" indent="-257175" defTabSz="685800">
              <a:lnSpc>
                <a:spcPct val="150000"/>
              </a:lnSpc>
              <a:spcBef>
                <a:spcPct val="20000"/>
              </a:spcBef>
              <a:spcAft>
                <a:spcPts val="450"/>
              </a:spcAft>
              <a:buClr>
                <a:schemeClr val="tx2"/>
              </a:buClr>
              <a:buFont typeface="Arial" charset="0"/>
              <a:buChar char="•"/>
              <a:defRPr/>
            </a:pPr>
            <a:r>
              <a:rPr lang="zh-CN" altLang="en-US" sz="2100" b="1" spc="23" dirty="0">
                <a:latin typeface="楷体" pitchFamily="49" charset="-122"/>
                <a:ea typeface="楷体" pitchFamily="49" charset="-122"/>
              </a:rPr>
              <a:t>“为了</a:t>
            </a:r>
            <a:r>
              <a:rPr lang="zh-CN" altLang="en-US" sz="2100" b="1" spc="23" dirty="0">
                <a:solidFill>
                  <a:srgbClr val="FFFF00"/>
                </a:solidFill>
                <a:latin typeface="楷体" pitchFamily="49" charset="-122"/>
                <a:ea typeface="楷体" pitchFamily="49" charset="-122"/>
              </a:rPr>
              <a:t>进行生产</a:t>
            </a:r>
            <a:r>
              <a:rPr lang="zh-CN" altLang="en-US" sz="2100" b="1" spc="23" dirty="0">
                <a:latin typeface="楷体" pitchFamily="49" charset="-122"/>
                <a:ea typeface="楷体" pitchFamily="49" charset="-122"/>
              </a:rPr>
              <a:t>，人们相互之间便发生一定的</a:t>
            </a:r>
            <a:r>
              <a:rPr lang="zh-CN" altLang="en-US" sz="2100" b="1" spc="23" dirty="0">
                <a:solidFill>
                  <a:srgbClr val="FFFF00"/>
                </a:solidFill>
                <a:latin typeface="楷体" pitchFamily="49" charset="-122"/>
                <a:ea typeface="楷体" pitchFamily="49" charset="-122"/>
              </a:rPr>
              <a:t>联系和关系</a:t>
            </a:r>
            <a:r>
              <a:rPr lang="zh-CN" altLang="en-US" sz="2100" b="1" spc="23" dirty="0">
                <a:latin typeface="楷体" pitchFamily="49" charset="-122"/>
                <a:ea typeface="楷体" pitchFamily="49" charset="-122"/>
              </a:rPr>
              <a:t>；只有在这些社会联系和社会关系的范围内，才会有他们对自然界的影响，才会有生产。”</a:t>
            </a:r>
            <a:r>
              <a:rPr lang="en-US" altLang="zh-CN" sz="1725" b="1" spc="23" dirty="0">
                <a:latin typeface="楷体" pitchFamily="49" charset="-122"/>
                <a:ea typeface="楷体" pitchFamily="49" charset="-122"/>
              </a:rPr>
              <a:t>——</a:t>
            </a:r>
            <a:r>
              <a:rPr lang="zh-CN" altLang="en-US" sz="1725" b="1" spc="23" dirty="0">
                <a:latin typeface="楷体" pitchFamily="49" charset="-122"/>
                <a:ea typeface="楷体" pitchFamily="49" charset="-122"/>
              </a:rPr>
              <a:t>马克思</a:t>
            </a:r>
          </a:p>
        </p:txBody>
      </p:sp>
    </p:spTree>
    <p:extLst>
      <p:ext uri="{BB962C8B-B14F-4D97-AF65-F5344CB8AC3E}">
        <p14:creationId xmlns="" xmlns:p14="http://schemas.microsoft.com/office/powerpoint/2010/main" val="617046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1"/>
          <p:cNvSpPr>
            <a:spLocks noGrp="1"/>
          </p:cNvSpPr>
          <p:nvPr>
            <p:ph type="dt" sz="quarter" idx="10"/>
          </p:nvPr>
        </p:nvSpPr>
        <p:spPr/>
        <p:txBody>
          <a:bodyPr/>
          <a:lstStyle/>
          <a:p>
            <a:pPr>
              <a:defRPr/>
            </a:pPr>
            <a:r>
              <a:rPr lang="zh-CN" altLang="en-US"/>
              <a:t>马克思主义基本原理</a:t>
            </a:r>
          </a:p>
        </p:txBody>
      </p:sp>
      <p:sp>
        <p:nvSpPr>
          <p:cNvPr id="7" name="页脚占位符 2"/>
          <p:cNvSpPr>
            <a:spLocks noGrp="1"/>
          </p:cNvSpPr>
          <p:nvPr>
            <p:ph type="ftr" sz="quarter" idx="11"/>
          </p:nvPr>
        </p:nvSpPr>
        <p:spPr/>
        <p:txBody>
          <a:bodyPr/>
          <a:lstStyle/>
          <a:p>
            <a:pPr>
              <a:defRPr/>
            </a:pPr>
            <a:r>
              <a:rPr lang="zh-CN" altLang="en-US"/>
              <a:t>北京航空航天大学思想政治理论学院</a:t>
            </a:r>
          </a:p>
        </p:txBody>
      </p:sp>
      <p:sp>
        <p:nvSpPr>
          <p:cNvPr id="96261" name="内容占位符 2"/>
          <p:cNvSpPr>
            <a:spLocks noGrp="1"/>
          </p:cNvSpPr>
          <p:nvPr>
            <p:ph idx="4294967295"/>
          </p:nvPr>
        </p:nvSpPr>
        <p:spPr>
          <a:xfrm>
            <a:off x="571472" y="785794"/>
            <a:ext cx="7924800" cy="4525963"/>
          </a:xfrm>
        </p:spPr>
        <p:txBody>
          <a:bodyPr/>
          <a:lstStyle/>
          <a:p>
            <a:pPr eaLnBrk="1" hangingPunct="1"/>
            <a:r>
              <a:rPr lang="en-US" altLang="zh-CN" dirty="0" smtClean="0">
                <a:solidFill>
                  <a:schemeClr val="tx1"/>
                </a:solidFill>
              </a:rPr>
              <a:t>(2009</a:t>
            </a:r>
            <a:r>
              <a:rPr lang="zh-CN" altLang="en-US" dirty="0" smtClean="0">
                <a:solidFill>
                  <a:schemeClr val="tx1"/>
                </a:solidFill>
              </a:rPr>
              <a:t>年单选题第</a:t>
            </a:r>
            <a:r>
              <a:rPr lang="en-US" altLang="zh-CN" dirty="0" smtClean="0">
                <a:solidFill>
                  <a:schemeClr val="tx1"/>
                </a:solidFill>
              </a:rPr>
              <a:t>2</a:t>
            </a:r>
            <a:r>
              <a:rPr lang="zh-CN" altLang="en-US" dirty="0" smtClean="0">
                <a:solidFill>
                  <a:schemeClr val="tx1"/>
                </a:solidFill>
              </a:rPr>
              <a:t>题</a:t>
            </a:r>
            <a:r>
              <a:rPr lang="en-US" altLang="zh-CN" dirty="0" smtClean="0">
                <a:solidFill>
                  <a:schemeClr val="tx1"/>
                </a:solidFill>
              </a:rPr>
              <a:t>)</a:t>
            </a:r>
            <a:r>
              <a:rPr lang="en-US" altLang="zh-CN" sz="2800" dirty="0" smtClean="0">
                <a:solidFill>
                  <a:schemeClr val="tx1"/>
                </a:solidFill>
              </a:rPr>
              <a:t>1978</a:t>
            </a:r>
            <a:r>
              <a:rPr lang="zh-CN" altLang="en-US" sz="2800" dirty="0" smtClean="0">
                <a:solidFill>
                  <a:schemeClr val="tx1"/>
                </a:solidFill>
              </a:rPr>
              <a:t>年关于真理标准大讨论是一场新的思想解放运动。实践之所以成为检验真理的唯一标准是由</a:t>
            </a:r>
            <a:r>
              <a:rPr lang="en-US" altLang="zh-CN" sz="2800" dirty="0" smtClean="0">
                <a:solidFill>
                  <a:schemeClr val="tx1"/>
                </a:solidFill>
              </a:rPr>
              <a:t> </a:t>
            </a:r>
            <a:r>
              <a:rPr lang="zh-CN" altLang="en-US" sz="2800" dirty="0" smtClean="0">
                <a:solidFill>
                  <a:schemeClr val="tx1"/>
                </a:solidFill>
              </a:rPr>
              <a:t>　</a:t>
            </a:r>
          </a:p>
          <a:p>
            <a:pPr eaLnBrk="1" hangingPunct="1"/>
            <a:r>
              <a:rPr lang="en-US" altLang="zh-CN" sz="2800" dirty="0" smtClean="0">
                <a:solidFill>
                  <a:schemeClr val="tx1"/>
                </a:solidFill>
              </a:rPr>
              <a:t>  A.</a:t>
            </a:r>
            <a:r>
              <a:rPr lang="zh-CN" altLang="en-US" sz="2800" dirty="0" smtClean="0">
                <a:solidFill>
                  <a:schemeClr val="tx1"/>
                </a:solidFill>
              </a:rPr>
              <a:t>真理的主观性和实践的客观性所要求的</a:t>
            </a:r>
            <a:r>
              <a:rPr lang="en-US" altLang="zh-CN" sz="2800" dirty="0" smtClean="0">
                <a:solidFill>
                  <a:schemeClr val="tx1"/>
                </a:solidFill>
              </a:rPr>
              <a:t> </a:t>
            </a:r>
            <a:r>
              <a:rPr lang="zh-CN" altLang="en-US" sz="2800" dirty="0" smtClean="0">
                <a:solidFill>
                  <a:schemeClr val="tx1"/>
                </a:solidFill>
              </a:rPr>
              <a:t>　</a:t>
            </a:r>
          </a:p>
          <a:p>
            <a:pPr eaLnBrk="1" hangingPunct="1"/>
            <a:r>
              <a:rPr lang="zh-CN" altLang="en-US" sz="2800" dirty="0" smtClean="0">
                <a:solidFill>
                  <a:schemeClr val="tx1"/>
                </a:solidFill>
              </a:rPr>
              <a:t>　</a:t>
            </a:r>
            <a:r>
              <a:rPr lang="en-US" altLang="zh-CN" sz="2800" dirty="0" smtClean="0">
                <a:solidFill>
                  <a:schemeClr val="tx1"/>
                </a:solidFill>
              </a:rPr>
              <a:t>B.</a:t>
            </a:r>
            <a:r>
              <a:rPr lang="zh-CN" altLang="en-US" sz="2800" dirty="0" smtClean="0">
                <a:solidFill>
                  <a:schemeClr val="tx1"/>
                </a:solidFill>
              </a:rPr>
              <a:t>真理的相对性和实践的决定性所预设的</a:t>
            </a:r>
            <a:r>
              <a:rPr lang="en-US" altLang="zh-CN" sz="2800" dirty="0" smtClean="0">
                <a:solidFill>
                  <a:schemeClr val="tx1"/>
                </a:solidFill>
              </a:rPr>
              <a:t> </a:t>
            </a:r>
            <a:r>
              <a:rPr lang="zh-CN" altLang="en-US" sz="2800" dirty="0" smtClean="0">
                <a:solidFill>
                  <a:schemeClr val="tx1"/>
                </a:solidFill>
              </a:rPr>
              <a:t>　</a:t>
            </a:r>
          </a:p>
          <a:p>
            <a:pPr eaLnBrk="1" hangingPunct="1"/>
            <a:r>
              <a:rPr lang="zh-CN" altLang="en-US" sz="2800" dirty="0" smtClean="0">
                <a:solidFill>
                  <a:schemeClr val="tx1"/>
                </a:solidFill>
              </a:rPr>
              <a:t>　</a:t>
            </a:r>
            <a:r>
              <a:rPr lang="en-US" altLang="zh-CN" sz="2800" dirty="0" smtClean="0">
                <a:solidFill>
                  <a:schemeClr val="tx1"/>
                </a:solidFill>
              </a:rPr>
              <a:t>C.</a:t>
            </a:r>
            <a:r>
              <a:rPr lang="zh-CN" altLang="en-US" sz="2800" dirty="0" smtClean="0">
                <a:solidFill>
                  <a:schemeClr val="tx1"/>
                </a:solidFill>
              </a:rPr>
              <a:t>真理的属性和实践的功能所规定的</a:t>
            </a:r>
            <a:r>
              <a:rPr lang="en-US" altLang="zh-CN" sz="2800" dirty="0" smtClean="0">
                <a:solidFill>
                  <a:schemeClr val="tx1"/>
                </a:solidFill>
              </a:rPr>
              <a:t> </a:t>
            </a:r>
            <a:r>
              <a:rPr lang="zh-CN" altLang="en-US" sz="2800" dirty="0" smtClean="0">
                <a:solidFill>
                  <a:schemeClr val="tx1"/>
                </a:solidFill>
              </a:rPr>
              <a:t>　</a:t>
            </a:r>
          </a:p>
          <a:p>
            <a:pPr eaLnBrk="1" hangingPunct="1"/>
            <a:r>
              <a:rPr lang="zh-CN" altLang="en-US" sz="2800" dirty="0" smtClean="0">
                <a:solidFill>
                  <a:schemeClr val="tx1"/>
                </a:solidFill>
              </a:rPr>
              <a:t>　</a:t>
            </a:r>
            <a:r>
              <a:rPr lang="en-US" altLang="zh-CN" sz="2800" dirty="0" smtClean="0">
                <a:solidFill>
                  <a:schemeClr val="tx1"/>
                </a:solidFill>
              </a:rPr>
              <a:t>D.</a:t>
            </a:r>
            <a:r>
              <a:rPr lang="zh-CN" altLang="en-US" sz="2800" dirty="0" smtClean="0">
                <a:solidFill>
                  <a:schemeClr val="tx1"/>
                </a:solidFill>
              </a:rPr>
              <a:t>真理的本性和实践的特点所决定的</a:t>
            </a:r>
            <a:endParaRPr kumimoji="1" lang="zh-CN" altLang="en-US" sz="2800" dirty="0" smtClean="0">
              <a:solidFill>
                <a:schemeClr val="tx1"/>
              </a:solidFill>
            </a:endParaRPr>
          </a:p>
        </p:txBody>
      </p:sp>
      <p:sp>
        <p:nvSpPr>
          <p:cNvPr id="4" name="日期占位符 3"/>
          <p:cNvSpPr txBox="1">
            <a:spLocks noGrp="1"/>
          </p:cNvSpPr>
          <p:nvPr/>
        </p:nvSpPr>
        <p:spPr bwMode="auto">
          <a:xfrm>
            <a:off x="304800" y="6477000"/>
            <a:ext cx="2133600" cy="320675"/>
          </a:xfrm>
          <a:prstGeom prst="rect">
            <a:avLst/>
          </a:prstGeom>
          <a:noFill/>
          <a:ln>
            <a:miter lim="800000"/>
            <a:headEnd/>
            <a:tailEnd/>
          </a:ln>
        </p:spPr>
        <p:txBody>
          <a:bodyPr/>
          <a:lstStyle/>
          <a:p>
            <a:pPr eaLnBrk="1" hangingPunct="1">
              <a:defRPr/>
            </a:pPr>
            <a:r>
              <a:rPr lang="zh-CN" altLang="en-US" sz="1200" b="0">
                <a:solidFill>
                  <a:schemeClr val="tx1"/>
                </a:solidFill>
                <a:effectLst>
                  <a:outerShdw blurRad="38100" dist="38100" dir="2700000" algn="tl">
                    <a:srgbClr val="C0C0C0"/>
                  </a:outerShdw>
                </a:effectLst>
              </a:rPr>
              <a:t>马克思主义基本原理</a:t>
            </a:r>
            <a:endParaRPr lang="en-US" altLang="zh-CN" sz="1200" b="0">
              <a:solidFill>
                <a:schemeClr val="tx1"/>
              </a:solidFill>
              <a:effectLst>
                <a:outerShdw blurRad="38100" dist="38100" dir="2700000" algn="tl">
                  <a:srgbClr val="C0C0C0"/>
                </a:outerShdw>
              </a:effectLst>
            </a:endParaRPr>
          </a:p>
        </p:txBody>
      </p:sp>
      <p:sp>
        <p:nvSpPr>
          <p:cNvPr id="5" name="页脚占位符 4"/>
          <p:cNvSpPr txBox="1">
            <a:spLocks noGrp="1"/>
          </p:cNvSpPr>
          <p:nvPr/>
        </p:nvSpPr>
        <p:spPr bwMode="auto">
          <a:xfrm>
            <a:off x="5943600" y="6480175"/>
            <a:ext cx="2895600" cy="320675"/>
          </a:xfrm>
          <a:prstGeom prst="rect">
            <a:avLst/>
          </a:prstGeom>
          <a:noFill/>
          <a:ln>
            <a:miter lim="800000"/>
            <a:headEnd/>
            <a:tailEnd/>
          </a:ln>
        </p:spPr>
        <p:txBody>
          <a:bodyPr/>
          <a:lstStyle/>
          <a:p>
            <a:pPr algn="r" eaLnBrk="1" hangingPunct="1">
              <a:defRPr/>
            </a:pPr>
            <a:r>
              <a:rPr lang="zh-CN" altLang="en-US" sz="1200" b="0">
                <a:solidFill>
                  <a:schemeClr val="tx1"/>
                </a:solidFill>
                <a:effectLst>
                  <a:outerShdw blurRad="38100" dist="38100" dir="2700000" algn="tl">
                    <a:srgbClr val="C0C0C0"/>
                  </a:outerShdw>
                </a:effectLst>
              </a:rPr>
              <a:t>北京航空航天大学思想政治理论学院</a:t>
            </a:r>
            <a:endParaRPr lang="en-US" altLang="zh-CN" sz="1200" b="0">
              <a:solidFill>
                <a:schemeClr val="tx1"/>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890718"/>
            <a:ext cx="6858000" cy="421556"/>
          </a:xfrm>
        </p:spPr>
        <p:txBody>
          <a:bodyPr>
            <a:normAutofit fontScale="90000"/>
          </a:bodyPr>
          <a:lstStyle/>
          <a:p>
            <a:pPr algn="ctr"/>
            <a:r>
              <a:rPr lang="zh-CN" altLang="en-US" sz="2700" b="1" dirty="0">
                <a:solidFill>
                  <a:srgbClr val="FFFF00"/>
                </a:solidFill>
                <a:latin typeface="微软雅黑" pitchFamily="34" charset="-122"/>
                <a:ea typeface="微软雅黑" pitchFamily="34" charset="-122"/>
              </a:rPr>
              <a:t>生产关系：生产要素背后的权力关系</a:t>
            </a:r>
          </a:p>
        </p:txBody>
      </p:sp>
      <p:sp>
        <p:nvSpPr>
          <p:cNvPr id="6" name="矩形 5"/>
          <p:cNvSpPr/>
          <p:nvPr/>
        </p:nvSpPr>
        <p:spPr>
          <a:xfrm>
            <a:off x="1143000" y="1268761"/>
            <a:ext cx="6858000" cy="1563890"/>
          </a:xfrm>
          <a:prstGeom prst="rect">
            <a:avLst/>
          </a:prstGeom>
        </p:spPr>
        <p:txBody>
          <a:bodyPr wrap="square">
            <a:spAutoFit/>
          </a:bodyPr>
          <a:lstStyle/>
          <a:p>
            <a:pPr marL="257175" indent="-257175">
              <a:lnSpc>
                <a:spcPct val="150000"/>
              </a:lnSpc>
              <a:spcBef>
                <a:spcPct val="20000"/>
              </a:spcBef>
              <a:spcAft>
                <a:spcPts val="450"/>
              </a:spcAft>
              <a:buClr>
                <a:srgbClr val="DC9E1F"/>
              </a:buClr>
              <a:buFont typeface="Arial" charset="0"/>
              <a:buChar char="•"/>
            </a:pPr>
            <a:r>
              <a:rPr lang="zh-CN" altLang="en-US" sz="2250" b="1" spc="23" dirty="0">
                <a:solidFill>
                  <a:srgbClr val="FFFFFF"/>
                </a:solidFill>
                <a:latin typeface="Century Gothic"/>
                <a:ea typeface="幼圆"/>
              </a:rPr>
              <a:t>生产关系作为生产中</a:t>
            </a:r>
            <a:r>
              <a:rPr lang="zh-CN" altLang="en-US" sz="2250" b="1" spc="23" dirty="0">
                <a:solidFill>
                  <a:srgbClr val="FFFF00"/>
                </a:solidFill>
                <a:latin typeface="Century Gothic"/>
                <a:ea typeface="幼圆"/>
              </a:rPr>
              <a:t>人与人之间的关系</a:t>
            </a:r>
            <a:r>
              <a:rPr lang="zh-CN" altLang="en-US" sz="2250" b="1" spc="23" dirty="0">
                <a:solidFill>
                  <a:srgbClr val="FFFFFF"/>
                </a:solidFill>
                <a:latin typeface="Century Gothic"/>
                <a:ea typeface="幼圆"/>
              </a:rPr>
              <a:t>，不是物，“可是这些关系</a:t>
            </a:r>
            <a:r>
              <a:rPr lang="zh-CN" altLang="en-US" sz="2250" b="1" spc="23" dirty="0">
                <a:solidFill>
                  <a:srgbClr val="FFFF00"/>
                </a:solidFill>
                <a:latin typeface="Century Gothic"/>
                <a:ea typeface="幼圆"/>
              </a:rPr>
              <a:t>总是同物结合着</a:t>
            </a:r>
            <a:r>
              <a:rPr lang="zh-CN" altLang="en-US" sz="2250" b="1" spc="23" dirty="0">
                <a:solidFill>
                  <a:srgbClr val="FFFFFF"/>
                </a:solidFill>
                <a:latin typeface="Century Gothic"/>
                <a:ea typeface="幼圆"/>
              </a:rPr>
              <a:t>，</a:t>
            </a:r>
            <a:r>
              <a:rPr lang="zh-CN" altLang="en-US" sz="2250" b="1" spc="23" dirty="0">
                <a:solidFill>
                  <a:srgbClr val="FFFF00"/>
                </a:solidFill>
                <a:latin typeface="Century Gothic"/>
                <a:ea typeface="幼圆"/>
              </a:rPr>
              <a:t>并且作为物出现</a:t>
            </a:r>
            <a:r>
              <a:rPr lang="zh-CN" altLang="en-US" sz="2250" b="1" spc="23" dirty="0">
                <a:solidFill>
                  <a:srgbClr val="FFFFFF"/>
                </a:solidFill>
                <a:latin typeface="Century Gothic"/>
                <a:ea typeface="幼圆"/>
              </a:rPr>
              <a:t>”。     </a:t>
            </a:r>
            <a:r>
              <a:rPr lang="zh-CN" altLang="en-US" sz="1875" b="1" spc="23" dirty="0">
                <a:solidFill>
                  <a:srgbClr val="FFFFFF"/>
                </a:solidFill>
                <a:latin typeface="Century Gothic"/>
                <a:ea typeface="幼圆"/>
              </a:rPr>
              <a:t>（</a:t>
            </a:r>
            <a:r>
              <a:rPr lang="en-US" altLang="zh-CN" sz="1875" b="1" spc="23" dirty="0">
                <a:solidFill>
                  <a:srgbClr val="FFFFFF"/>
                </a:solidFill>
                <a:latin typeface="Century Gothic"/>
                <a:ea typeface="幼圆"/>
              </a:rPr>
              <a:t>2015</a:t>
            </a:r>
            <a:r>
              <a:rPr lang="zh-CN" altLang="en-US" sz="1875" b="1" spc="23" dirty="0">
                <a:solidFill>
                  <a:srgbClr val="FFFFFF"/>
                </a:solidFill>
                <a:latin typeface="Century Gothic"/>
                <a:ea typeface="幼圆"/>
              </a:rPr>
              <a:t>版教材 </a:t>
            </a:r>
            <a:r>
              <a:rPr lang="en-US" altLang="zh-CN" sz="1875" b="1" spc="23" dirty="0">
                <a:solidFill>
                  <a:srgbClr val="FFFFFF"/>
                </a:solidFill>
                <a:latin typeface="Century Gothic"/>
                <a:ea typeface="幼圆"/>
              </a:rPr>
              <a:t>p112</a:t>
            </a:r>
            <a:r>
              <a:rPr lang="zh-CN" altLang="en-US" sz="1875" b="1" spc="23" dirty="0">
                <a:solidFill>
                  <a:srgbClr val="FFFFFF"/>
                </a:solidFill>
                <a:latin typeface="Century Gothic"/>
                <a:ea typeface="幼圆"/>
              </a:rPr>
              <a:t>； </a:t>
            </a:r>
            <a:r>
              <a:rPr lang="en-US" altLang="zh-CN" sz="1875" b="1" spc="23" dirty="0">
                <a:solidFill>
                  <a:srgbClr val="FFFFFF"/>
                </a:solidFill>
                <a:latin typeface="Century Gothic"/>
                <a:ea typeface="幼圆"/>
              </a:rPr>
              <a:t>2013</a:t>
            </a:r>
            <a:r>
              <a:rPr lang="zh-CN" altLang="en-US" sz="1875" b="1" spc="23" dirty="0">
                <a:solidFill>
                  <a:srgbClr val="FFFFFF"/>
                </a:solidFill>
                <a:latin typeface="Century Gothic"/>
                <a:ea typeface="幼圆"/>
              </a:rPr>
              <a:t>版教材 </a:t>
            </a:r>
            <a:r>
              <a:rPr lang="en-US" altLang="zh-CN" sz="1875" b="1" spc="23" dirty="0">
                <a:solidFill>
                  <a:srgbClr val="FFFFFF"/>
                </a:solidFill>
                <a:latin typeface="Century Gothic"/>
                <a:ea typeface="幼圆"/>
              </a:rPr>
              <a:t>p103</a:t>
            </a:r>
            <a:r>
              <a:rPr lang="zh-CN" altLang="en-US" sz="1875" b="1" spc="23" dirty="0">
                <a:solidFill>
                  <a:srgbClr val="FFFFFF"/>
                </a:solidFill>
                <a:latin typeface="Century Gothic"/>
                <a:ea typeface="幼圆"/>
              </a:rPr>
              <a:t>）</a:t>
            </a:r>
            <a:endParaRPr lang="en-US" altLang="zh-CN" sz="1875" b="1" spc="23" dirty="0">
              <a:solidFill>
                <a:srgbClr val="FFFFFF"/>
              </a:solidFill>
              <a:latin typeface="Century Gothic"/>
              <a:ea typeface="幼圆"/>
            </a:endParaRPr>
          </a:p>
        </p:txBody>
      </p:sp>
      <p:sp>
        <p:nvSpPr>
          <p:cNvPr id="7" name="TextBox 6"/>
          <p:cNvSpPr txBox="1"/>
          <p:nvPr/>
        </p:nvSpPr>
        <p:spPr>
          <a:xfrm>
            <a:off x="1143000" y="2969079"/>
            <a:ext cx="6858000" cy="1352678"/>
          </a:xfrm>
          <a:prstGeom prst="rect">
            <a:avLst/>
          </a:prstGeom>
          <a:solidFill>
            <a:srgbClr val="002060"/>
          </a:solidFill>
        </p:spPr>
        <p:txBody>
          <a:bodyPr wrap="square" rtlCol="0">
            <a:spAutoFit/>
          </a:bodyPr>
          <a:lstStyle/>
          <a:p>
            <a:pPr>
              <a:lnSpc>
                <a:spcPct val="130000"/>
              </a:lnSpc>
            </a:pPr>
            <a:r>
              <a:rPr lang="zh-CN" altLang="en-US" sz="2100" b="1" dirty="0">
                <a:latin typeface="楷体" pitchFamily="49" charset="-122"/>
                <a:ea typeface="楷体" pitchFamily="49" charset="-122"/>
              </a:rPr>
              <a:t>“</a:t>
            </a:r>
            <a:r>
              <a:rPr lang="zh-CN" altLang="en-US" sz="2100" b="1" dirty="0">
                <a:solidFill>
                  <a:srgbClr val="FFFF00"/>
                </a:solidFill>
                <a:latin typeface="楷体" pitchFamily="49" charset="-122"/>
                <a:ea typeface="楷体" pitchFamily="49" charset="-122"/>
              </a:rPr>
              <a:t>资本不是物</a:t>
            </a:r>
            <a:r>
              <a:rPr lang="zh-CN" altLang="en-US" sz="2100" b="1" dirty="0">
                <a:latin typeface="楷体" pitchFamily="49" charset="-122"/>
                <a:ea typeface="楷体" pitchFamily="49" charset="-122"/>
              </a:rPr>
              <a:t>，而是一定的、社会的、属于一定历史社会形态的生产关系，后者体现在一个物上，并赋予这个物以独特的社会性质。”                 </a:t>
            </a:r>
            <a:r>
              <a:rPr lang="en-US" altLang="zh-CN" sz="1725" b="1" dirty="0">
                <a:solidFill>
                  <a:schemeClr val="bg1"/>
                </a:solidFill>
                <a:latin typeface="楷体" pitchFamily="49" charset="-122"/>
                <a:ea typeface="楷体" pitchFamily="49" charset="-122"/>
              </a:rPr>
              <a:t>——</a:t>
            </a:r>
            <a:r>
              <a:rPr lang="zh-CN" altLang="en-US" sz="1725" b="1" dirty="0">
                <a:solidFill>
                  <a:schemeClr val="bg1"/>
                </a:solidFill>
                <a:latin typeface="楷体" pitchFamily="49" charset="-122"/>
                <a:ea typeface="楷体" pitchFamily="49" charset="-122"/>
              </a:rPr>
              <a:t>马克思</a:t>
            </a:r>
          </a:p>
        </p:txBody>
      </p:sp>
      <p:sp>
        <p:nvSpPr>
          <p:cNvPr id="8" name="矩形 7"/>
          <p:cNvSpPr/>
          <p:nvPr/>
        </p:nvSpPr>
        <p:spPr>
          <a:xfrm>
            <a:off x="1143000" y="4656021"/>
            <a:ext cx="6858000" cy="1352678"/>
          </a:xfrm>
          <a:prstGeom prst="rect">
            <a:avLst/>
          </a:prstGeom>
          <a:solidFill>
            <a:srgbClr val="002060"/>
          </a:solidFill>
        </p:spPr>
        <p:txBody>
          <a:bodyPr wrap="square">
            <a:spAutoFit/>
          </a:bodyPr>
          <a:lstStyle/>
          <a:p>
            <a:pPr>
              <a:lnSpc>
                <a:spcPct val="130000"/>
              </a:lnSpc>
            </a:pPr>
            <a:r>
              <a:rPr lang="en-US" altLang="zh-CN" sz="2100" b="1" dirty="0">
                <a:latin typeface="楷体" pitchFamily="49" charset="-122"/>
                <a:ea typeface="楷体" pitchFamily="49" charset="-122"/>
              </a:rPr>
              <a:t>“</a:t>
            </a:r>
            <a:r>
              <a:rPr lang="zh-CN" altLang="en-US" sz="2100" b="1" dirty="0">
                <a:latin typeface="楷体" pitchFamily="49" charset="-122"/>
                <a:ea typeface="楷体" pitchFamily="49" charset="-122"/>
              </a:rPr>
              <a:t>黑人就是黑人。只有</a:t>
            </a:r>
            <a:r>
              <a:rPr lang="zh-CN" altLang="en-US" sz="2100" b="1" dirty="0">
                <a:solidFill>
                  <a:srgbClr val="FFFF00"/>
                </a:solidFill>
                <a:latin typeface="楷体" pitchFamily="49" charset="-122"/>
                <a:ea typeface="楷体" pitchFamily="49" charset="-122"/>
              </a:rPr>
              <a:t>在一定的关系</a:t>
            </a:r>
            <a:r>
              <a:rPr lang="zh-CN" altLang="en-US" sz="2100" b="1" dirty="0">
                <a:latin typeface="楷体" pitchFamily="49" charset="-122"/>
                <a:ea typeface="楷体" pitchFamily="49" charset="-122"/>
              </a:rPr>
              <a:t>下</a:t>
            </a:r>
            <a:r>
              <a:rPr lang="en-US" altLang="zh-CN" sz="2100" b="1" dirty="0">
                <a:latin typeface="楷体" pitchFamily="49" charset="-122"/>
                <a:ea typeface="楷体" pitchFamily="49" charset="-122"/>
              </a:rPr>
              <a:t>,</a:t>
            </a:r>
            <a:r>
              <a:rPr lang="zh-CN" altLang="en-US" sz="2100" b="1" dirty="0">
                <a:latin typeface="楷体" pitchFamily="49" charset="-122"/>
                <a:ea typeface="楷体" pitchFamily="49" charset="-122"/>
              </a:rPr>
              <a:t>他才成为</a:t>
            </a:r>
            <a:r>
              <a:rPr lang="zh-CN" altLang="en-US" sz="2100" b="1" dirty="0">
                <a:solidFill>
                  <a:srgbClr val="FFFF00"/>
                </a:solidFill>
                <a:latin typeface="楷体" pitchFamily="49" charset="-122"/>
                <a:ea typeface="楷体" pitchFamily="49" charset="-122"/>
              </a:rPr>
              <a:t>奴隶</a:t>
            </a:r>
            <a:r>
              <a:rPr lang="zh-CN" altLang="en-US" sz="2100" b="1" dirty="0">
                <a:solidFill>
                  <a:schemeClr val="bg1"/>
                </a:solidFill>
                <a:latin typeface="楷体" pitchFamily="49" charset="-122"/>
                <a:ea typeface="楷体" pitchFamily="49" charset="-122"/>
              </a:rPr>
              <a:t>。</a:t>
            </a:r>
            <a:r>
              <a:rPr lang="zh-CN" altLang="en-US" sz="2100" b="1" dirty="0">
                <a:solidFill>
                  <a:srgbClr val="FFFF00"/>
                </a:solidFill>
                <a:latin typeface="楷体" pitchFamily="49" charset="-122"/>
                <a:ea typeface="楷体" pitchFamily="49" charset="-122"/>
              </a:rPr>
              <a:t>纺纱机</a:t>
            </a:r>
            <a:r>
              <a:rPr lang="zh-CN" altLang="en-US" sz="2100" b="1" dirty="0">
                <a:latin typeface="楷体" pitchFamily="49" charset="-122"/>
                <a:ea typeface="楷体" pitchFamily="49" charset="-122"/>
              </a:rPr>
              <a:t>是纺棉花的机器。只有</a:t>
            </a:r>
            <a:r>
              <a:rPr lang="zh-CN" altLang="en-US" sz="2100" b="1" dirty="0">
                <a:solidFill>
                  <a:srgbClr val="FFFF00"/>
                </a:solidFill>
                <a:latin typeface="楷体" pitchFamily="49" charset="-122"/>
                <a:ea typeface="楷体" pitchFamily="49" charset="-122"/>
              </a:rPr>
              <a:t>在一定的关系</a:t>
            </a:r>
            <a:r>
              <a:rPr lang="zh-CN" altLang="en-US" sz="2100" b="1" dirty="0">
                <a:latin typeface="楷体" pitchFamily="49" charset="-122"/>
                <a:ea typeface="楷体" pitchFamily="49" charset="-122"/>
              </a:rPr>
              <a:t>下</a:t>
            </a:r>
            <a:r>
              <a:rPr lang="en-US" altLang="zh-CN" sz="2100" b="1" dirty="0">
                <a:latin typeface="楷体" pitchFamily="49" charset="-122"/>
                <a:ea typeface="楷体" pitchFamily="49" charset="-122"/>
              </a:rPr>
              <a:t>,</a:t>
            </a:r>
            <a:r>
              <a:rPr lang="zh-CN" altLang="en-US" sz="2100" b="1" dirty="0">
                <a:latin typeface="楷体" pitchFamily="49" charset="-122"/>
                <a:ea typeface="楷体" pitchFamily="49" charset="-122"/>
              </a:rPr>
              <a:t>它才成为资本。脱离了这种关系</a:t>
            </a:r>
            <a:r>
              <a:rPr lang="en-US" altLang="zh-CN" sz="2100" b="1" dirty="0">
                <a:latin typeface="楷体" pitchFamily="49" charset="-122"/>
                <a:ea typeface="楷体" pitchFamily="49" charset="-122"/>
              </a:rPr>
              <a:t>,</a:t>
            </a:r>
            <a:r>
              <a:rPr lang="zh-CN" altLang="en-US" sz="2100" b="1" dirty="0">
                <a:latin typeface="楷体" pitchFamily="49" charset="-122"/>
                <a:ea typeface="楷体" pitchFamily="49" charset="-122"/>
              </a:rPr>
              <a:t>它也就不是资本了。”</a:t>
            </a:r>
            <a:r>
              <a:rPr lang="en-US" altLang="zh-CN" sz="1725" b="1" dirty="0">
                <a:latin typeface="楷体" pitchFamily="49" charset="-122"/>
                <a:ea typeface="楷体" pitchFamily="49" charset="-122"/>
              </a:rPr>
              <a:t>——</a:t>
            </a:r>
            <a:r>
              <a:rPr lang="zh-CN" altLang="en-US" sz="1725" b="1" dirty="0">
                <a:latin typeface="楷体" pitchFamily="49" charset="-122"/>
                <a:ea typeface="楷体" pitchFamily="49" charset="-122"/>
              </a:rPr>
              <a:t>马克思</a:t>
            </a:r>
          </a:p>
        </p:txBody>
      </p:sp>
      <p:sp>
        <p:nvSpPr>
          <p:cNvPr id="11" name="内容占位符 2"/>
          <p:cNvSpPr>
            <a:spLocks noGrp="1"/>
          </p:cNvSpPr>
          <p:nvPr>
            <p:ph sz="quarter" idx="4294967295"/>
          </p:nvPr>
        </p:nvSpPr>
        <p:spPr>
          <a:xfrm>
            <a:off x="755576" y="1312274"/>
            <a:ext cx="7506072" cy="4696425"/>
          </a:xfrm>
          <a:prstGeom prst="rect">
            <a:avLst/>
          </a:prstGeom>
          <a:solidFill>
            <a:schemeClr val="bg1"/>
          </a:solidFill>
        </p:spPr>
        <p:txBody>
          <a:bodyPr>
            <a:normAutofit/>
          </a:bodyPr>
          <a:lstStyle/>
          <a:p>
            <a:pPr>
              <a:lnSpc>
                <a:spcPct val="150000"/>
              </a:lnSpc>
            </a:pPr>
            <a:r>
              <a:rPr lang="zh-CN" altLang="en-US" sz="3200" b="1" dirty="0">
                <a:solidFill>
                  <a:srgbClr val="FF0000"/>
                </a:solidFill>
              </a:rPr>
              <a:t>经济体制</a:t>
            </a:r>
            <a:r>
              <a:rPr lang="zh-CN" altLang="en-US" sz="3200" b="1" dirty="0"/>
              <a:t>是</a:t>
            </a:r>
            <a:r>
              <a:rPr lang="zh-CN" altLang="en-US" sz="3200" b="1" dirty="0">
                <a:solidFill>
                  <a:srgbClr val="FF0000"/>
                </a:solidFill>
              </a:rPr>
              <a:t>社会基本经济制度</a:t>
            </a:r>
            <a:r>
              <a:rPr lang="zh-CN" altLang="en-US" sz="3200" b="1" dirty="0"/>
              <a:t>所采取的组织形式和管理形式，是</a:t>
            </a:r>
            <a:r>
              <a:rPr lang="zh-CN" altLang="en-US" sz="3200" b="1" dirty="0">
                <a:solidFill>
                  <a:srgbClr val="FF0000"/>
                </a:solidFill>
              </a:rPr>
              <a:t>生产关系的具体实现形式</a:t>
            </a:r>
            <a:r>
              <a:rPr lang="zh-CN" altLang="en-US" sz="3200" b="1" dirty="0"/>
              <a:t>。（</a:t>
            </a:r>
            <a:r>
              <a:rPr lang="en-US" altLang="zh-CN" sz="3200" b="1" dirty="0"/>
              <a:t>2015</a:t>
            </a:r>
            <a:r>
              <a:rPr lang="zh-CN" altLang="en-US" sz="3200" b="1" dirty="0"/>
              <a:t>版</a:t>
            </a:r>
            <a:r>
              <a:rPr lang="en-US" altLang="zh-CN" sz="3200" b="1" dirty="0"/>
              <a:t>p116</a:t>
            </a:r>
            <a:r>
              <a:rPr lang="zh-CN" altLang="en-US" sz="3200" b="1" dirty="0"/>
              <a:t>；</a:t>
            </a:r>
            <a:r>
              <a:rPr lang="en-US" altLang="zh-CN" sz="3200" b="1" dirty="0"/>
              <a:t>2013</a:t>
            </a:r>
            <a:r>
              <a:rPr lang="zh-CN" altLang="en-US" sz="3200" b="1" dirty="0"/>
              <a:t>版</a:t>
            </a:r>
            <a:r>
              <a:rPr lang="en-US" altLang="zh-CN" sz="3200" b="1" dirty="0"/>
              <a:t>p106</a:t>
            </a:r>
            <a:r>
              <a:rPr lang="zh-CN" altLang="en-US" sz="3200" b="1" dirty="0"/>
              <a:t>）</a:t>
            </a:r>
            <a:endParaRPr lang="en-US" altLang="zh-CN" sz="3200" b="1" dirty="0"/>
          </a:p>
          <a:p>
            <a:pPr>
              <a:lnSpc>
                <a:spcPct val="150000"/>
              </a:lnSpc>
            </a:pPr>
            <a:r>
              <a:rPr lang="zh-CN" altLang="en-US" sz="3200" b="1" dirty="0"/>
              <a:t>“</a:t>
            </a:r>
            <a:r>
              <a:rPr lang="zh-CN" altLang="en-US" sz="3200" b="1" dirty="0">
                <a:solidFill>
                  <a:srgbClr val="FF0000"/>
                </a:solidFill>
              </a:rPr>
              <a:t>财产关系</a:t>
            </a:r>
            <a:r>
              <a:rPr lang="zh-CN" altLang="en-US" sz="3200" b="1" dirty="0"/>
              <a:t>（这只是生产关系的</a:t>
            </a:r>
            <a:r>
              <a:rPr lang="zh-CN" altLang="en-US" sz="3200" b="1" dirty="0">
                <a:solidFill>
                  <a:srgbClr val="FF0000"/>
                </a:solidFill>
              </a:rPr>
              <a:t>法律用语</a:t>
            </a:r>
            <a:r>
              <a:rPr lang="zh-CN" altLang="en-US" sz="3200" b="1" dirty="0"/>
              <a:t>）”（</a:t>
            </a:r>
            <a:r>
              <a:rPr lang="en-US" altLang="zh-CN" sz="3200" b="1" dirty="0"/>
              <a:t>2015</a:t>
            </a:r>
            <a:r>
              <a:rPr lang="zh-CN" altLang="en-US" sz="3200" b="1" dirty="0"/>
              <a:t>版</a:t>
            </a:r>
            <a:r>
              <a:rPr lang="en-US" altLang="zh-CN" sz="3200" b="1" dirty="0"/>
              <a:t>p103</a:t>
            </a:r>
            <a:r>
              <a:rPr lang="zh-CN" altLang="en-US" sz="3200" b="1" dirty="0"/>
              <a:t>； </a:t>
            </a:r>
            <a:r>
              <a:rPr lang="en-US" altLang="zh-CN" sz="3200" b="1" dirty="0"/>
              <a:t>2013</a:t>
            </a:r>
            <a:r>
              <a:rPr lang="zh-CN" altLang="en-US" sz="3200" b="1" dirty="0"/>
              <a:t>版</a:t>
            </a:r>
            <a:r>
              <a:rPr lang="en-US" altLang="zh-CN" sz="3200" b="1" dirty="0"/>
              <a:t>p96</a:t>
            </a:r>
            <a:r>
              <a:rPr lang="zh-CN" altLang="en-US" sz="3200" b="1" dirty="0"/>
              <a:t>）</a:t>
            </a:r>
          </a:p>
        </p:txBody>
      </p:sp>
    </p:spTree>
    <p:extLst>
      <p:ext uri="{BB962C8B-B14F-4D97-AF65-F5344CB8AC3E}">
        <p14:creationId xmlns="" xmlns:p14="http://schemas.microsoft.com/office/powerpoint/2010/main" val="49913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bg/>
                                          </p:spTgt>
                                        </p:tgtEl>
                                        <p:attrNameLst>
                                          <p:attrName>style.visibility</p:attrName>
                                        </p:attrNameLst>
                                      </p:cBhvr>
                                      <p:to>
                                        <p:strVal val="visible"/>
                                      </p:to>
                                    </p:set>
                                    <p:animEffect transition="in" filter="wipe(down)">
                                      <p:cBhvr>
                                        <p:cTn id="17" dur="500"/>
                                        <p:tgtEl>
                                          <p:spTgt spid="11">
                                            <p:bg/>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1">
                                            <p:txEl>
                                              <p:pRg st="0" end="0"/>
                                            </p:txEl>
                                          </p:spTgt>
                                        </p:tgtEl>
                                        <p:attrNameLst>
                                          <p:attrName>style.visibility</p:attrName>
                                        </p:attrNameLst>
                                      </p:cBhvr>
                                      <p:to>
                                        <p:strVal val="visible"/>
                                      </p:to>
                                    </p:set>
                                    <p:animEffect transition="in" filter="wipe(down)">
                                      <p:cBhvr>
                                        <p:cTn id="20" dur="500"/>
                                        <p:tgtEl>
                                          <p:spTgt spid="11">
                                            <p:txEl>
                                              <p:pRg st="0" end="0"/>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1">
                                            <p:txEl>
                                              <p:pRg st="1" end="1"/>
                                            </p:txEl>
                                          </p:spTgt>
                                        </p:tgtEl>
                                        <p:attrNameLst>
                                          <p:attrName>style.visibility</p:attrName>
                                        </p:attrNameLst>
                                      </p:cBhvr>
                                      <p:to>
                                        <p:strVal val="visible"/>
                                      </p:to>
                                    </p:set>
                                    <p:animEffect transition="in" filter="wipe(down)">
                                      <p:cBhvr>
                                        <p:cTn id="23"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build="allAtOnce"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836712"/>
            <a:ext cx="6858000" cy="475562"/>
          </a:xfrm>
        </p:spPr>
        <p:txBody>
          <a:bodyPr/>
          <a:lstStyle/>
          <a:p>
            <a:pPr algn="ctr"/>
            <a:r>
              <a:rPr lang="zh-CN" altLang="en-US" sz="2625" b="1" dirty="0">
                <a:solidFill>
                  <a:srgbClr val="FFFF00"/>
                </a:solidFill>
              </a:rPr>
              <a:t>生产力</a:t>
            </a:r>
            <a:r>
              <a:rPr lang="zh-CN" altLang="en-US" sz="2625" b="1" dirty="0"/>
              <a:t> 与</a:t>
            </a:r>
            <a:r>
              <a:rPr lang="zh-CN" altLang="en-US" sz="2625" b="1" dirty="0">
                <a:solidFill>
                  <a:schemeClr val="bg1"/>
                </a:solidFill>
              </a:rPr>
              <a:t> </a:t>
            </a:r>
            <a:r>
              <a:rPr lang="zh-CN" altLang="en-US" sz="2625" b="1" dirty="0">
                <a:solidFill>
                  <a:srgbClr val="FFFF00"/>
                </a:solidFill>
              </a:rPr>
              <a:t>生产关系</a:t>
            </a:r>
            <a:r>
              <a:rPr lang="zh-CN" altLang="en-US" sz="2625" b="1" dirty="0"/>
              <a:t> 的矛盾运动</a:t>
            </a:r>
          </a:p>
        </p:txBody>
      </p:sp>
      <p:sp>
        <p:nvSpPr>
          <p:cNvPr id="3" name="内容占位符 2"/>
          <p:cNvSpPr>
            <a:spLocks noGrp="1"/>
          </p:cNvSpPr>
          <p:nvPr>
            <p:ph sz="quarter" idx="4294967295"/>
          </p:nvPr>
        </p:nvSpPr>
        <p:spPr>
          <a:xfrm>
            <a:off x="1143000" y="1343304"/>
            <a:ext cx="6858000" cy="4569972"/>
          </a:xfrm>
          <a:prstGeom prst="rect">
            <a:avLst/>
          </a:prstGeom>
        </p:spPr>
        <p:txBody>
          <a:bodyPr>
            <a:normAutofit fontScale="92500" lnSpcReduction="10000"/>
          </a:bodyPr>
          <a:lstStyle/>
          <a:p>
            <a:pPr>
              <a:lnSpc>
                <a:spcPct val="130000"/>
              </a:lnSpc>
            </a:pPr>
            <a:r>
              <a:rPr lang="en-US" altLang="zh-CN" sz="2400" b="1" dirty="0">
                <a:solidFill>
                  <a:srgbClr val="FFFF00"/>
                </a:solidFill>
              </a:rPr>
              <a:t>1</a:t>
            </a:r>
            <a:r>
              <a:rPr lang="zh-CN" altLang="en-US" sz="2400" b="1" dirty="0">
                <a:solidFill>
                  <a:srgbClr val="FFFF00"/>
                </a:solidFill>
              </a:rPr>
              <a:t>、生产力状况决定生产关系的性质</a:t>
            </a:r>
            <a:endParaRPr lang="en-US" altLang="zh-CN" sz="2400" b="1" dirty="0">
              <a:solidFill>
                <a:srgbClr val="FFFF00"/>
              </a:solidFill>
            </a:endParaRPr>
          </a:p>
          <a:p>
            <a:pPr lvl="1">
              <a:lnSpc>
                <a:spcPct val="130000"/>
              </a:lnSpc>
            </a:pPr>
            <a:r>
              <a:rPr lang="zh-CN" altLang="en-US" sz="2250" b="1" dirty="0">
                <a:latin typeface="楷体" pitchFamily="49" charset="-122"/>
                <a:ea typeface="楷体" pitchFamily="49" charset="-122"/>
              </a:rPr>
              <a:t>例如，只有在</a:t>
            </a:r>
            <a:r>
              <a:rPr lang="zh-CN" altLang="en-US" sz="2250" b="1" dirty="0">
                <a:solidFill>
                  <a:srgbClr val="FFFF00"/>
                </a:solidFill>
                <a:latin typeface="楷体" pitchFamily="49" charset="-122"/>
                <a:ea typeface="楷体" pitchFamily="49" charset="-122"/>
              </a:rPr>
              <a:t>生产力有一定发展</a:t>
            </a:r>
            <a:r>
              <a:rPr lang="zh-CN" altLang="en-US" sz="2250" b="1" dirty="0">
                <a:latin typeface="楷体" pitchFamily="49" charset="-122"/>
                <a:ea typeface="楷体" pitchFamily="49" charset="-122"/>
              </a:rPr>
              <a:t>，有</a:t>
            </a:r>
            <a:r>
              <a:rPr lang="zh-CN" altLang="en-US" sz="2250" b="1" dirty="0">
                <a:solidFill>
                  <a:srgbClr val="FFFF00"/>
                </a:solidFill>
                <a:latin typeface="楷体" pitchFamily="49" charset="-122"/>
                <a:ea typeface="楷体" pitchFamily="49" charset="-122"/>
              </a:rPr>
              <a:t>个体生产</a:t>
            </a:r>
            <a:r>
              <a:rPr lang="zh-CN" altLang="en-US" sz="2250" b="1" dirty="0">
                <a:latin typeface="楷体" pitchFamily="49" charset="-122"/>
                <a:ea typeface="楷体" pitchFamily="49" charset="-122"/>
              </a:rPr>
              <a:t>的可能，出现可供剥削的</a:t>
            </a:r>
            <a:r>
              <a:rPr lang="zh-CN" altLang="en-US" sz="2250" b="1" dirty="0">
                <a:solidFill>
                  <a:srgbClr val="FFFF00"/>
                </a:solidFill>
                <a:latin typeface="楷体" pitchFamily="49" charset="-122"/>
                <a:ea typeface="楷体" pitchFamily="49" charset="-122"/>
              </a:rPr>
              <a:t>剩余产品</a:t>
            </a:r>
            <a:r>
              <a:rPr lang="zh-CN" altLang="en-US" sz="2250" b="1" dirty="0">
                <a:latin typeface="楷体" pitchFamily="49" charset="-122"/>
                <a:ea typeface="楷体" pitchFamily="49" charset="-122"/>
              </a:rPr>
              <a:t>时，才有</a:t>
            </a:r>
            <a:r>
              <a:rPr lang="zh-CN" altLang="en-US" sz="2250" b="1" dirty="0">
                <a:solidFill>
                  <a:srgbClr val="FFFF00"/>
                </a:solidFill>
                <a:latin typeface="楷体" pitchFamily="49" charset="-122"/>
                <a:ea typeface="楷体" pitchFamily="49" charset="-122"/>
              </a:rPr>
              <a:t>私有制和剥削制</a:t>
            </a:r>
            <a:r>
              <a:rPr lang="zh-CN" altLang="en-US" sz="2250" b="1" dirty="0">
                <a:latin typeface="楷体" pitchFamily="49" charset="-122"/>
                <a:ea typeface="楷体" pitchFamily="49" charset="-122"/>
              </a:rPr>
              <a:t>的可能性。</a:t>
            </a:r>
            <a:endParaRPr lang="en-US" altLang="zh-CN" sz="2250" b="1" dirty="0">
              <a:latin typeface="楷体" pitchFamily="49" charset="-122"/>
              <a:ea typeface="楷体" pitchFamily="49" charset="-122"/>
            </a:endParaRPr>
          </a:p>
          <a:p>
            <a:pPr>
              <a:lnSpc>
                <a:spcPct val="130000"/>
              </a:lnSpc>
            </a:pPr>
            <a:r>
              <a:rPr lang="en-US" altLang="zh-CN" sz="2400" b="1" dirty="0">
                <a:solidFill>
                  <a:srgbClr val="FFFF00"/>
                </a:solidFill>
              </a:rPr>
              <a:t>2</a:t>
            </a:r>
            <a:r>
              <a:rPr lang="zh-CN" altLang="en-US" sz="2400" b="1" dirty="0">
                <a:solidFill>
                  <a:srgbClr val="FFFF00"/>
                </a:solidFill>
              </a:rPr>
              <a:t>、生产关系对生产力具有能动的反作用</a:t>
            </a:r>
            <a:endParaRPr lang="en-US" altLang="zh-CN" sz="2400" b="1" dirty="0">
              <a:solidFill>
                <a:schemeClr val="bg1"/>
              </a:solidFill>
            </a:endParaRPr>
          </a:p>
          <a:p>
            <a:pPr lvl="1">
              <a:lnSpc>
                <a:spcPct val="130000"/>
              </a:lnSpc>
            </a:pPr>
            <a:r>
              <a:rPr lang="zh-CN" altLang="en-US" sz="2250" b="1" dirty="0">
                <a:latin typeface="楷体" pitchFamily="49" charset="-122"/>
                <a:ea typeface="楷体" pitchFamily="49" charset="-122"/>
              </a:rPr>
              <a:t>生产关系适合</a:t>
            </a:r>
            <a:r>
              <a:rPr lang="zh-CN" altLang="en-US" sz="2250" b="1" dirty="0">
                <a:solidFill>
                  <a:srgbClr val="FFFF00"/>
                </a:solidFill>
                <a:latin typeface="楷体" pitchFamily="49" charset="-122"/>
                <a:ea typeface="楷体" pitchFamily="49" charset="-122"/>
              </a:rPr>
              <a:t>生产力状况</a:t>
            </a:r>
            <a:r>
              <a:rPr lang="zh-CN" altLang="en-US" sz="2250" b="1" dirty="0">
                <a:latin typeface="楷体" pitchFamily="49" charset="-122"/>
                <a:ea typeface="楷体" pitchFamily="49" charset="-122"/>
              </a:rPr>
              <a:t>时，能够为生产力的发展提供广阔空间；</a:t>
            </a:r>
            <a:endParaRPr lang="en-US" altLang="zh-CN" sz="2250" b="1" dirty="0">
              <a:latin typeface="楷体" pitchFamily="49" charset="-122"/>
              <a:ea typeface="楷体" pitchFamily="49" charset="-122"/>
            </a:endParaRPr>
          </a:p>
          <a:p>
            <a:pPr lvl="1">
              <a:lnSpc>
                <a:spcPct val="130000"/>
              </a:lnSpc>
            </a:pPr>
            <a:r>
              <a:rPr lang="zh-CN" altLang="en-US" sz="2250" b="1" dirty="0">
                <a:latin typeface="楷体" pitchFamily="49" charset="-122"/>
                <a:ea typeface="楷体" pitchFamily="49" charset="-122"/>
              </a:rPr>
              <a:t>当生产关系</a:t>
            </a:r>
            <a:r>
              <a:rPr lang="zh-CN" altLang="en-US" sz="2250" b="1" dirty="0">
                <a:solidFill>
                  <a:srgbClr val="FFFF00"/>
                </a:solidFill>
                <a:latin typeface="楷体" pitchFamily="49" charset="-122"/>
                <a:ea typeface="楷体" pitchFamily="49" charset="-122"/>
              </a:rPr>
              <a:t>落后于</a:t>
            </a:r>
            <a:r>
              <a:rPr lang="zh-CN" altLang="en-US" sz="2250" b="1" dirty="0">
                <a:latin typeface="楷体" pitchFamily="49" charset="-122"/>
                <a:ea typeface="楷体" pitchFamily="49" charset="-122"/>
              </a:rPr>
              <a:t>生产力状况，或是由于</a:t>
            </a:r>
            <a:r>
              <a:rPr lang="zh-CN" altLang="en-US" sz="2250" b="1" dirty="0">
                <a:solidFill>
                  <a:srgbClr val="FFFF00"/>
                </a:solidFill>
                <a:latin typeface="楷体" pitchFamily="49" charset="-122"/>
                <a:ea typeface="楷体" pitchFamily="49" charset="-122"/>
              </a:rPr>
              <a:t>人为原因使生产关系“超越”</a:t>
            </a:r>
            <a:r>
              <a:rPr lang="zh-CN" altLang="en-US" sz="2250" b="1" dirty="0">
                <a:latin typeface="楷体" pitchFamily="49" charset="-122"/>
                <a:ea typeface="楷体" pitchFamily="49" charset="-122"/>
              </a:rPr>
              <a:t>生产力水平，就会阻碍生产力的发展。</a:t>
            </a:r>
            <a:endParaRPr lang="en-US" altLang="zh-CN" sz="2250" b="1" dirty="0">
              <a:latin typeface="楷体" pitchFamily="49" charset="-122"/>
              <a:ea typeface="楷体" pitchFamily="49" charset="-122"/>
            </a:endParaRPr>
          </a:p>
        </p:txBody>
      </p:sp>
    </p:spTree>
    <p:extLst>
      <p:ext uri="{BB962C8B-B14F-4D97-AF65-F5344CB8AC3E}">
        <p14:creationId xmlns="" xmlns:p14="http://schemas.microsoft.com/office/powerpoint/2010/main" val="923543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628800"/>
            <a:ext cx="7924800" cy="4536504"/>
          </a:xfrm>
        </p:spPr>
        <p:txBody>
          <a:bodyPr/>
          <a:lstStyle/>
          <a:p>
            <a:pPr>
              <a:defRPr/>
            </a:pPr>
            <a:r>
              <a:rPr kumimoji="1" lang="zh-CN" altLang="en-US" dirty="0" smtClean="0"/>
              <a:t>历史传统与现代化</a:t>
            </a:r>
            <a:r>
              <a:rPr kumimoji="1" lang="en-US" altLang="zh-CN" dirty="0" smtClean="0"/>
              <a:t/>
            </a:r>
            <a:br>
              <a:rPr kumimoji="1" lang="en-US" altLang="zh-CN" dirty="0" smtClean="0"/>
            </a:br>
            <a:r>
              <a:rPr kumimoji="1" lang="en-US" altLang="zh-CN" dirty="0"/>
              <a:t/>
            </a:r>
            <a:br>
              <a:rPr kumimoji="1" lang="en-US" altLang="zh-CN" dirty="0"/>
            </a:br>
            <a:r>
              <a:rPr kumimoji="1" lang="en-US" altLang="zh-CN" dirty="0" smtClean="0"/>
              <a:t/>
            </a:r>
            <a:br>
              <a:rPr kumimoji="1" lang="en-US" altLang="zh-CN" dirty="0" smtClean="0"/>
            </a:br>
            <a:r>
              <a:rPr kumimoji="1" lang="en-US" altLang="zh-CN" dirty="0"/>
              <a:t/>
            </a:r>
            <a:br>
              <a:rPr kumimoji="1" lang="en-US" altLang="zh-CN" dirty="0"/>
            </a:br>
            <a:r>
              <a:rPr kumimoji="1" lang="en-US" altLang="zh-CN" dirty="0" smtClean="0"/>
              <a:t/>
            </a:r>
            <a:br>
              <a:rPr kumimoji="1" lang="en-US" altLang="zh-CN" dirty="0" smtClean="0"/>
            </a:br>
            <a:r>
              <a:rPr kumimoji="1" lang="en-US" altLang="zh-CN" dirty="0"/>
              <a:t/>
            </a:r>
            <a:br>
              <a:rPr kumimoji="1" lang="en-US" altLang="zh-CN" dirty="0"/>
            </a:br>
            <a:r>
              <a:rPr kumimoji="1" lang="zh-CN" altLang="en-US" b="1" dirty="0" smtClean="0">
                <a:solidFill>
                  <a:srgbClr val="FF0000"/>
                </a:solidFill>
              </a:rPr>
              <a:t>历史传统与现代化</a:t>
            </a:r>
            <a:r>
              <a:rPr kumimoji="1" lang="en-US" altLang="zh-CN" dirty="0" smtClean="0"/>
              <a:t/>
            </a:r>
            <a:br>
              <a:rPr kumimoji="1" lang="en-US" altLang="zh-CN" dirty="0" smtClean="0"/>
            </a:br>
            <a:r>
              <a:rPr kumimoji="1" lang="en-US" altLang="zh-CN" dirty="0"/>
              <a:t/>
            </a:r>
            <a:br>
              <a:rPr kumimoji="1" lang="en-US" altLang="zh-CN" dirty="0"/>
            </a:br>
            <a:r>
              <a:rPr lang="zh-CN" altLang="en-US" b="1" dirty="0">
                <a:effectLst>
                  <a:outerShdw blurRad="38100" dist="38100" dir="2700000" algn="tl">
                    <a:srgbClr val="C0C0C0"/>
                  </a:outerShdw>
                </a:effectLst>
              </a:rPr>
              <a:t>现代性是对于现代化运动所倡导的那些有利于人类文明进步的要素与特征的概括、提炼和张扬。</a:t>
            </a:r>
            <a:r>
              <a:rPr lang="zh-CN" altLang="en-US" sz="2800" b="1" dirty="0">
                <a:effectLst>
                  <a:outerShdw blurRad="38100" dist="38100" dir="2700000" algn="tl">
                    <a:srgbClr val="C0C0C0"/>
                  </a:outerShdw>
                </a:effectLst>
                <a:latin typeface="黑体" charset="-122"/>
                <a:ea typeface="黑体" charset="-122"/>
              </a:rPr>
              <a:t/>
            </a:r>
            <a:br>
              <a:rPr lang="zh-CN" altLang="en-US" sz="2800" b="1" dirty="0">
                <a:effectLst>
                  <a:outerShdw blurRad="38100" dist="38100" dir="2700000" algn="tl">
                    <a:srgbClr val="C0C0C0"/>
                  </a:outerShdw>
                </a:effectLst>
                <a:latin typeface="黑体" charset="-122"/>
                <a:ea typeface="黑体" charset="-122"/>
              </a:rPr>
            </a:br>
            <a:r>
              <a:rPr lang="zh-CN" altLang="en-US" sz="3200" b="1" dirty="0">
                <a:effectLst>
                  <a:outerShdw blurRad="38100" dist="38100" dir="2700000" algn="tl">
                    <a:srgbClr val="C0C0C0"/>
                  </a:outerShdw>
                </a:effectLst>
                <a:ea typeface="黑体" charset="-122"/>
              </a:rPr>
              <a:t>制度维度：</a:t>
            </a:r>
            <a:r>
              <a:rPr lang="zh-CN" altLang="en-US" sz="2800" b="1" dirty="0">
                <a:effectLst>
                  <a:outerShdw blurRad="38100" dist="38100" dir="2700000" algn="tl">
                    <a:srgbClr val="C0C0C0"/>
                  </a:outerShdw>
                </a:effectLst>
              </a:rPr>
              <a:t>立宪国家、民主政治、市场经济、公民社会</a:t>
            </a:r>
            <a:r>
              <a:rPr lang="en-US" altLang="zh-CN" sz="2800" b="1" dirty="0">
                <a:effectLst>
                  <a:outerShdw blurRad="38100" dist="38100" dir="2700000" algn="tl">
                    <a:srgbClr val="C0C0C0"/>
                  </a:outerShdw>
                </a:effectLst>
              </a:rPr>
              <a:t>……</a:t>
            </a:r>
            <a:br>
              <a:rPr lang="en-US" altLang="zh-CN" sz="2800" b="1" dirty="0">
                <a:effectLst>
                  <a:outerShdw blurRad="38100" dist="38100" dir="2700000" algn="tl">
                    <a:srgbClr val="C0C0C0"/>
                  </a:outerShdw>
                </a:effectLst>
              </a:rPr>
            </a:br>
            <a:r>
              <a:rPr lang="zh-CN" altLang="en-US" sz="3200" b="1" dirty="0">
                <a:effectLst>
                  <a:outerShdw blurRad="38100" dist="38100" dir="2700000" algn="tl">
                    <a:srgbClr val="C0C0C0"/>
                  </a:outerShdw>
                </a:effectLst>
                <a:ea typeface="黑体" charset="-122"/>
              </a:rPr>
              <a:t>文化维度：</a:t>
            </a:r>
            <a:r>
              <a:rPr lang="zh-CN" altLang="en-US" sz="3200" b="1" dirty="0">
                <a:effectLst>
                  <a:outerShdw blurRad="38100" dist="38100" dir="2700000" algn="tl">
                    <a:srgbClr val="C0C0C0"/>
                  </a:outerShdw>
                </a:effectLst>
              </a:rPr>
              <a:t>科学、理性、自由、个性、民主、契约、信任、主体性、创造性、批判精神 </a:t>
            </a:r>
            <a:r>
              <a:rPr lang="en-US" altLang="zh-CN" sz="3200" b="1" dirty="0">
                <a:effectLst>
                  <a:outerShdw blurRad="38100" dist="38100" dir="2700000" algn="tl">
                    <a:srgbClr val="C0C0C0"/>
                  </a:outerShdw>
                </a:effectLst>
              </a:rPr>
              <a:t>……</a:t>
            </a:r>
            <a:br>
              <a:rPr lang="en-US" altLang="zh-CN" sz="3200" b="1" dirty="0">
                <a:effectLst>
                  <a:outerShdw blurRad="38100" dist="38100" dir="2700000" algn="tl">
                    <a:srgbClr val="C0C0C0"/>
                  </a:outerShdw>
                </a:effectLst>
              </a:rPr>
            </a:br>
            <a:r>
              <a:rPr kumimoji="1" lang="en-US" altLang="zh-CN" dirty="0" smtClean="0"/>
              <a:t/>
            </a:r>
            <a:br>
              <a:rPr kumimoji="1" lang="en-US" altLang="zh-CN" dirty="0" smtClean="0"/>
            </a:br>
            <a:endParaRPr kumimoji="1" lang="zh-CN" altLang="en-US" dirty="0"/>
          </a:p>
        </p:txBody>
      </p:sp>
    </p:spTree>
    <p:extLst>
      <p:ext uri="{BB962C8B-B14F-4D97-AF65-F5344CB8AC3E}">
        <p14:creationId xmlns="" xmlns:p14="http://schemas.microsoft.com/office/powerpoint/2010/main" val="12323883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noRot="1" noChangeArrowheads="1"/>
          </p:cNvSpPr>
          <p:nvPr>
            <p:ph type="title"/>
          </p:nvPr>
        </p:nvSpPr>
        <p:spPr>
          <a:xfrm>
            <a:off x="1259632" y="2060848"/>
            <a:ext cx="8540750" cy="1143000"/>
          </a:xfrm>
        </p:spPr>
        <p:txBody>
          <a:bodyPr/>
          <a:lstStyle/>
          <a:p>
            <a:r>
              <a:rPr lang="zh-CN" altLang="en-US" b="1"/>
              <a:t>现代化是否意味着与传统断裂</a:t>
            </a:r>
            <a:r>
              <a:rPr lang="zh-CN" altLang="en-US"/>
              <a:t>？</a:t>
            </a:r>
          </a:p>
        </p:txBody>
      </p:sp>
    </p:spTree>
    <p:extLst>
      <p:ext uri="{BB962C8B-B14F-4D97-AF65-F5344CB8AC3E}">
        <p14:creationId xmlns="" xmlns:p14="http://schemas.microsoft.com/office/powerpoint/2010/main" val="5918619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29" name="Picture 5" descr="W02012021438947588195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9388" y="549275"/>
            <a:ext cx="8713787" cy="5707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4930" name="Rectangle 3"/>
          <p:cNvSpPr>
            <a:spLocks noGrp="1" noRot="1" noChangeArrowheads="1"/>
          </p:cNvSpPr>
          <p:nvPr>
            <p:ph type="body" idx="4294967295"/>
          </p:nvPr>
        </p:nvSpPr>
        <p:spPr>
          <a:xfrm>
            <a:off x="0" y="620713"/>
            <a:ext cx="8540750" cy="4194175"/>
          </a:xfrm>
          <a:prstGeom prst="rect">
            <a:avLst/>
          </a:prstGeom>
        </p:spPr>
        <p:txBody>
          <a:bodyPr/>
          <a:lstStyle/>
          <a:p>
            <a:r>
              <a:rPr lang="zh-CN" altLang="en-US" b="1" dirty="0">
                <a:hlinkClick r:id="rId3" action="ppaction://hlinkfile"/>
              </a:rPr>
              <a:t>美国的移民博物馆</a:t>
            </a:r>
            <a:r>
              <a:rPr lang="en-US" altLang="zh-CN" b="1" dirty="0">
                <a:hlinkClick r:id="rId3" action="ppaction://hlinkfile"/>
              </a:rPr>
              <a:t>(</a:t>
            </a:r>
            <a:r>
              <a:rPr lang="zh-CN" altLang="en-US" b="1" dirty="0">
                <a:hlinkClick r:id="rId3" action="ppaction://hlinkfile"/>
              </a:rPr>
              <a:t>爱丽丝岛</a:t>
            </a:r>
            <a:r>
              <a:rPr lang="en-US" altLang="zh-CN" b="1" dirty="0">
                <a:hlinkClick r:id="rId3" action="ppaction://hlinkfile"/>
              </a:rPr>
              <a:t>)</a:t>
            </a:r>
            <a:endParaRPr lang="en-US" altLang="zh-CN" b="1" dirty="0"/>
          </a:p>
          <a:p>
            <a:r>
              <a:rPr lang="zh-CN" altLang="en-US" b="1" dirty="0">
                <a:solidFill>
                  <a:schemeClr val="bg1"/>
                </a:solidFill>
                <a:hlinkClick r:id="rId4" action="ppaction://hlinkfile"/>
              </a:rPr>
              <a:t>用移民墙组成的动态国旗</a:t>
            </a:r>
            <a:endParaRPr lang="zh-CN" altLang="en-US" b="1" dirty="0">
              <a:solidFill>
                <a:schemeClr val="bg1"/>
              </a:solidFill>
            </a:endParaRPr>
          </a:p>
        </p:txBody>
      </p:sp>
    </p:spTree>
    <p:extLst>
      <p:ext uri="{BB962C8B-B14F-4D97-AF65-F5344CB8AC3E}">
        <p14:creationId xmlns="" xmlns:p14="http://schemas.microsoft.com/office/powerpoint/2010/main" val="2787003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953" name="Picture 4" descr="2c8f30e2e605b7c0b53920674c8d71f8"/>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9388" y="1196975"/>
            <a:ext cx="5164137" cy="3549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5954" name="Text Box 5"/>
          <p:cNvSpPr txBox="1">
            <a:spLocks noChangeArrowheads="1"/>
          </p:cNvSpPr>
          <p:nvPr/>
        </p:nvSpPr>
        <p:spPr bwMode="auto">
          <a:xfrm>
            <a:off x="827088" y="4941888"/>
            <a:ext cx="4211637" cy="596900"/>
          </a:xfrm>
          <a:prstGeom prst="rect">
            <a:avLst/>
          </a:prstGeom>
          <a:noFill/>
          <a:ln w="9525">
            <a:solidFill>
              <a:srgbClr val="FFFF00"/>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marL="342900" indent="-342900">
              <a:spcBef>
                <a:spcPct val="20000"/>
              </a:spcBef>
              <a:buClr>
                <a:schemeClr val="hlink"/>
              </a:buClr>
              <a:buSzPct val="75000"/>
              <a:buFont typeface="Wingdings" charset="2"/>
              <a:buChar char="v"/>
              <a:defRPr sz="3200">
                <a:solidFill>
                  <a:schemeClr val="tx1"/>
                </a:solidFill>
                <a:latin typeface="Arial" charset="0"/>
                <a:ea typeface="宋体" charset="-122"/>
              </a:defRPr>
            </a:lvl1pPr>
            <a:lvl2pPr marL="742950" indent="-285750">
              <a:spcBef>
                <a:spcPct val="20000"/>
              </a:spcBef>
              <a:buClr>
                <a:schemeClr val="accent2"/>
              </a:buClr>
              <a:buSzPct val="85000"/>
              <a:buFont typeface="Wingdings" charset="2"/>
              <a:buChar char=""/>
              <a:defRPr sz="2800">
                <a:solidFill>
                  <a:schemeClr val="tx1"/>
                </a:solidFill>
                <a:latin typeface="Arial" charset="0"/>
                <a:ea typeface="宋体" charset="-122"/>
              </a:defRPr>
            </a:lvl2pPr>
            <a:lvl3pPr marL="1143000" indent="-228600">
              <a:spcBef>
                <a:spcPct val="20000"/>
              </a:spcBef>
              <a:buClr>
                <a:schemeClr val="hlink"/>
              </a:buClr>
              <a:buSzPct val="85000"/>
              <a:buFont typeface="Wingdings" charset="2"/>
              <a:buChar char="v"/>
              <a:defRPr sz="2400">
                <a:solidFill>
                  <a:schemeClr val="tx1"/>
                </a:solidFill>
                <a:latin typeface="Arial" charset="0"/>
                <a:ea typeface="宋体" charset="-122"/>
              </a:defRPr>
            </a:lvl3pPr>
            <a:lvl4pPr marL="1600200" indent="-228600">
              <a:spcBef>
                <a:spcPct val="20000"/>
              </a:spcBef>
              <a:buClr>
                <a:schemeClr val="accent2"/>
              </a:buClr>
              <a:buSzPct val="90000"/>
              <a:buFont typeface="Wingdings" charset="2"/>
              <a:buChar char=""/>
              <a:defRPr sz="2000">
                <a:solidFill>
                  <a:schemeClr val="tx1"/>
                </a:solidFill>
                <a:latin typeface="Arial" charset="0"/>
                <a:ea typeface="宋体" charset="-122"/>
              </a:defRPr>
            </a:lvl4pPr>
            <a:lvl5pPr marL="2057400" indent="-228600">
              <a:spcBef>
                <a:spcPct val="20000"/>
              </a:spcBef>
              <a:buClr>
                <a:schemeClr val="hlink"/>
              </a:buClr>
              <a:buSzPct val="85000"/>
              <a:buFont typeface="Wingdings"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charset="2"/>
              <a:buChar char="v"/>
              <a:defRPr sz="2000">
                <a:solidFill>
                  <a:schemeClr val="tx1"/>
                </a:solidFill>
                <a:latin typeface="Arial" charset="0"/>
                <a:ea typeface="宋体" charset="-122"/>
              </a:defRPr>
            </a:lvl9pPr>
          </a:lstStyle>
          <a:p>
            <a:pPr eaLnBrk="1" hangingPunct="1">
              <a:lnSpc>
                <a:spcPct val="90000"/>
              </a:lnSpc>
              <a:spcBef>
                <a:spcPct val="50000"/>
              </a:spcBef>
              <a:buClrTx/>
              <a:buSzTx/>
              <a:buFontTx/>
              <a:buChar char="•"/>
            </a:pPr>
            <a:r>
              <a:rPr lang="en-US" altLang="zh-CN" sz="1800"/>
              <a:t>1970</a:t>
            </a:r>
            <a:r>
              <a:rPr lang="zh-CN" altLang="en-US" sz="1800"/>
              <a:t>年，德国总理勃兰特在华沙犹太人死难者纪念碑前下跪谢罪 </a:t>
            </a:r>
          </a:p>
        </p:txBody>
      </p:sp>
      <p:sp>
        <p:nvSpPr>
          <p:cNvPr id="125955" name="Text Box 6"/>
          <p:cNvSpPr txBox="1">
            <a:spLocks noChangeArrowheads="1"/>
          </p:cNvSpPr>
          <p:nvPr/>
        </p:nvSpPr>
        <p:spPr bwMode="auto">
          <a:xfrm>
            <a:off x="5435600" y="1125538"/>
            <a:ext cx="3492500" cy="4191000"/>
          </a:xfrm>
          <a:prstGeom prst="rect">
            <a:avLst/>
          </a:prstGeom>
          <a:noFill/>
          <a:ln w="9525">
            <a:solidFill>
              <a:srgbClr val="FFFF00"/>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marL="342900" indent="-342900">
              <a:spcBef>
                <a:spcPct val="20000"/>
              </a:spcBef>
              <a:buClr>
                <a:schemeClr val="hlink"/>
              </a:buClr>
              <a:buSzPct val="75000"/>
              <a:buFont typeface="Wingdings" charset="2"/>
              <a:buChar char="v"/>
              <a:defRPr sz="3200">
                <a:solidFill>
                  <a:schemeClr val="tx1"/>
                </a:solidFill>
                <a:latin typeface="Arial" charset="0"/>
                <a:ea typeface="宋体" charset="-122"/>
              </a:defRPr>
            </a:lvl1pPr>
            <a:lvl2pPr marL="742950" indent="-285750">
              <a:spcBef>
                <a:spcPct val="20000"/>
              </a:spcBef>
              <a:buClr>
                <a:schemeClr val="accent2"/>
              </a:buClr>
              <a:buSzPct val="85000"/>
              <a:buFont typeface="Wingdings" charset="2"/>
              <a:buChar char=""/>
              <a:defRPr sz="2800">
                <a:solidFill>
                  <a:schemeClr val="tx1"/>
                </a:solidFill>
                <a:latin typeface="Arial" charset="0"/>
                <a:ea typeface="宋体" charset="-122"/>
              </a:defRPr>
            </a:lvl2pPr>
            <a:lvl3pPr marL="1143000" indent="-228600">
              <a:spcBef>
                <a:spcPct val="20000"/>
              </a:spcBef>
              <a:buClr>
                <a:schemeClr val="hlink"/>
              </a:buClr>
              <a:buSzPct val="85000"/>
              <a:buFont typeface="Wingdings" charset="2"/>
              <a:buChar char="v"/>
              <a:defRPr sz="2400">
                <a:solidFill>
                  <a:schemeClr val="tx1"/>
                </a:solidFill>
                <a:latin typeface="Arial" charset="0"/>
                <a:ea typeface="宋体" charset="-122"/>
              </a:defRPr>
            </a:lvl3pPr>
            <a:lvl4pPr marL="1600200" indent="-228600">
              <a:spcBef>
                <a:spcPct val="20000"/>
              </a:spcBef>
              <a:buClr>
                <a:schemeClr val="accent2"/>
              </a:buClr>
              <a:buSzPct val="90000"/>
              <a:buFont typeface="Wingdings" charset="2"/>
              <a:buChar char=""/>
              <a:defRPr sz="2000">
                <a:solidFill>
                  <a:schemeClr val="tx1"/>
                </a:solidFill>
                <a:latin typeface="Arial" charset="0"/>
                <a:ea typeface="宋体" charset="-122"/>
              </a:defRPr>
            </a:lvl4pPr>
            <a:lvl5pPr marL="2057400" indent="-228600">
              <a:spcBef>
                <a:spcPct val="20000"/>
              </a:spcBef>
              <a:buClr>
                <a:schemeClr val="hlink"/>
              </a:buClr>
              <a:buSzPct val="85000"/>
              <a:buFont typeface="Wingdings"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charset="2"/>
              <a:buChar char="v"/>
              <a:defRPr sz="2000">
                <a:solidFill>
                  <a:schemeClr val="tx1"/>
                </a:solidFill>
                <a:latin typeface="Arial" charset="0"/>
                <a:ea typeface="宋体" charset="-122"/>
              </a:defRPr>
            </a:lvl9pPr>
          </a:lstStyle>
          <a:p>
            <a:pPr eaLnBrk="1" hangingPunct="1">
              <a:lnSpc>
                <a:spcPct val="90000"/>
              </a:lnSpc>
              <a:spcBef>
                <a:spcPct val="50000"/>
              </a:spcBef>
              <a:buClrTx/>
              <a:buSzTx/>
              <a:buFontTx/>
              <a:buChar char="•"/>
            </a:pPr>
            <a:r>
              <a:rPr lang="zh-CN" altLang="en-US" sz="2800" b="1">
                <a:latin typeface="楷体_GB2312" charset="0"/>
                <a:ea typeface="楷体_GB2312" charset="0"/>
              </a:rPr>
              <a:t>我下跪并不是因为我有罪</a:t>
            </a:r>
            <a:r>
              <a:rPr lang="en-US" altLang="zh-CN" sz="2800" b="1">
                <a:ea typeface="楷体_GB2312" charset="0"/>
              </a:rPr>
              <a:t>……</a:t>
            </a:r>
            <a:r>
              <a:rPr lang="zh-CN" altLang="en-US" sz="2800" b="1">
                <a:latin typeface="楷体_GB2312" charset="0"/>
                <a:ea typeface="楷体_GB2312" charset="0"/>
              </a:rPr>
              <a:t>面对受害犹太人石碑，我不能仅仅面无表情地献上一个花圈就完事</a:t>
            </a:r>
            <a:r>
              <a:rPr lang="en-US" altLang="zh-CN" sz="2800" b="1">
                <a:ea typeface="楷体_GB2312" charset="0"/>
              </a:rPr>
              <a:t>……</a:t>
            </a:r>
            <a:r>
              <a:rPr lang="zh-CN" altLang="en-US" sz="2800" b="1">
                <a:latin typeface="楷体_GB2312" charset="0"/>
                <a:ea typeface="楷体_GB2312" charset="0"/>
              </a:rPr>
              <a:t>应该有个举动。它对德国人和犹太人都有利，能为未来打通一条道路</a:t>
            </a:r>
            <a:r>
              <a:rPr lang="en-US" altLang="zh-CN" sz="2800" b="1">
                <a:ea typeface="楷体_GB2312" charset="0"/>
              </a:rPr>
              <a:t>…… </a:t>
            </a:r>
            <a:r>
              <a:rPr lang="en-US" altLang="zh-CN" sz="2800" b="1">
                <a:latin typeface="楷体_GB2312" charset="0"/>
                <a:ea typeface="楷体_GB2312" charset="0"/>
              </a:rPr>
              <a:t> </a:t>
            </a:r>
            <a:br>
              <a:rPr lang="en-US" altLang="zh-CN" sz="2800" b="1">
                <a:latin typeface="楷体_GB2312" charset="0"/>
                <a:ea typeface="楷体_GB2312" charset="0"/>
              </a:rPr>
            </a:br>
            <a:r>
              <a:rPr lang="zh-CN" altLang="en-US" sz="1800"/>
              <a:t>　　　　　　　　　　　　　　　　　</a:t>
            </a:r>
          </a:p>
        </p:txBody>
      </p:sp>
    </p:spTree>
    <p:extLst>
      <p:ext uri="{BB962C8B-B14F-4D97-AF65-F5344CB8AC3E}">
        <p14:creationId xmlns="" xmlns:p14="http://schemas.microsoft.com/office/powerpoint/2010/main" val="4557214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3"/>
          <p:cNvSpPr>
            <a:spLocks noGrp="1" noRot="1" noChangeArrowheads="1"/>
          </p:cNvSpPr>
          <p:nvPr>
            <p:ph type="body" idx="4294967295"/>
          </p:nvPr>
        </p:nvSpPr>
        <p:spPr>
          <a:xfrm>
            <a:off x="250825" y="692150"/>
            <a:ext cx="8540750" cy="5473700"/>
          </a:xfrm>
          <a:prstGeom prst="rect">
            <a:avLst/>
          </a:prstGeom>
        </p:spPr>
        <p:txBody>
          <a:bodyPr/>
          <a:lstStyle/>
          <a:p>
            <a:pPr>
              <a:buFont typeface="Wingdings" charset="2"/>
              <a:buNone/>
            </a:pPr>
            <a:r>
              <a:rPr lang="zh-CN" altLang="en-US" b="1" dirty="0">
                <a:solidFill>
                  <a:srgbClr val="FF3300"/>
                </a:solidFill>
              </a:rPr>
              <a:t>我国对待历史传统的态度转变</a:t>
            </a:r>
          </a:p>
          <a:p>
            <a:r>
              <a:rPr lang="zh-CN" altLang="en-US" sz="2800" dirty="0"/>
              <a:t>五四运动（器物</a:t>
            </a:r>
            <a:r>
              <a:rPr lang="en-US" altLang="zh-CN" sz="2800" dirty="0"/>
              <a:t>——</a:t>
            </a:r>
            <a:r>
              <a:rPr lang="zh-CN" altLang="en-US" sz="2800" dirty="0"/>
              <a:t>制度</a:t>
            </a:r>
            <a:r>
              <a:rPr lang="en-US" altLang="zh-CN" sz="2800" dirty="0"/>
              <a:t>——</a:t>
            </a:r>
            <a:r>
              <a:rPr lang="zh-CN" altLang="en-US" sz="2800" dirty="0"/>
              <a:t>文化）</a:t>
            </a:r>
          </a:p>
          <a:p>
            <a:r>
              <a:rPr lang="zh-CN" altLang="en-US" sz="2800" dirty="0"/>
              <a:t>放入博物馆（</a:t>
            </a:r>
            <a:r>
              <a:rPr lang="en-US" altLang="zh-CN" sz="2800" dirty="0"/>
              <a:t>1962</a:t>
            </a:r>
            <a:r>
              <a:rPr lang="zh-CN" altLang="en-US" sz="2800" dirty="0"/>
              <a:t>年平静讨论）</a:t>
            </a:r>
          </a:p>
          <a:p>
            <a:r>
              <a:rPr lang="zh-CN" altLang="en-US" sz="2800" dirty="0"/>
              <a:t>破四旧（</a:t>
            </a:r>
            <a:r>
              <a:rPr lang="en-US" altLang="zh-CN" sz="2800" dirty="0"/>
              <a:t>1966</a:t>
            </a:r>
            <a:r>
              <a:rPr lang="zh-CN" altLang="en-US" sz="2800" dirty="0"/>
              <a:t>年</a:t>
            </a:r>
            <a:r>
              <a:rPr lang="en-US" altLang="zh-CN" sz="2800" dirty="0"/>
              <a:t>6</a:t>
            </a:r>
            <a:r>
              <a:rPr lang="zh-CN" altLang="en-US" sz="2800" dirty="0"/>
              <a:t>月</a:t>
            </a:r>
            <a:r>
              <a:rPr lang="en-US" altLang="zh-CN" sz="2800" dirty="0"/>
              <a:t>1</a:t>
            </a:r>
            <a:r>
              <a:rPr lang="zh-CN" altLang="en-US" sz="2800" dirty="0"/>
              <a:t>日人民日报社论</a:t>
            </a:r>
            <a:r>
              <a:rPr lang="en-US" altLang="zh-CN" sz="2800" dirty="0"/>
              <a:t>《</a:t>
            </a:r>
            <a:r>
              <a:rPr lang="zh-CN" altLang="en-US" sz="2800" dirty="0"/>
              <a:t>横扫一切牛鬼蛇神</a:t>
            </a:r>
            <a:r>
              <a:rPr lang="en-US" altLang="zh-CN" sz="2800" dirty="0"/>
              <a:t>》</a:t>
            </a:r>
            <a:r>
              <a:rPr lang="zh-CN" altLang="en-US" sz="2800" dirty="0"/>
              <a:t>，提出“破除几千年来一切剥削阶级所造成的毒害人民的</a:t>
            </a:r>
            <a:r>
              <a:rPr lang="zh-CN" altLang="en-US" sz="2800" b="1" dirty="0"/>
              <a:t>旧思想、旧文化、旧风俗、旧习惯</a:t>
            </a:r>
            <a:r>
              <a:rPr lang="zh-CN" altLang="en-US" sz="2800" dirty="0"/>
              <a:t>”的口号 ）</a:t>
            </a:r>
          </a:p>
          <a:p>
            <a:r>
              <a:rPr lang="en-US" altLang="zh-CN" sz="2800" dirty="0"/>
              <a:t>80</a:t>
            </a:r>
            <a:r>
              <a:rPr lang="zh-CN" altLang="en-US" sz="2800" dirty="0"/>
              <a:t>年代文化热  传统</a:t>
            </a:r>
          </a:p>
          <a:p>
            <a:r>
              <a:rPr lang="zh-CN" altLang="en-US" sz="2800" dirty="0"/>
              <a:t>新近的国学热</a:t>
            </a:r>
          </a:p>
        </p:txBody>
      </p:sp>
      <p:pic>
        <p:nvPicPr>
          <p:cNvPr id="126978" name="Picture 7" descr="KK00000798"/>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778625" y="4221163"/>
            <a:ext cx="2365375" cy="2636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6979" name="Picture 8" descr="Ioz6_xfq18Gsu7e7rbfiw+ahow=="/>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356100" y="5060950"/>
            <a:ext cx="2439988" cy="1797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3839770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Rot="1" noChangeArrowheads="1"/>
          </p:cNvSpPr>
          <p:nvPr>
            <p:ph type="title"/>
          </p:nvPr>
        </p:nvSpPr>
        <p:spPr>
          <a:xfrm>
            <a:off x="250825" y="333375"/>
            <a:ext cx="8540750" cy="1143000"/>
          </a:xfrm>
        </p:spPr>
        <p:txBody>
          <a:bodyPr/>
          <a:lstStyle/>
          <a:p>
            <a:r>
              <a:rPr lang="zh-CN" altLang="en-US"/>
              <a:t>外国人眼中的中国传统文化</a:t>
            </a:r>
          </a:p>
        </p:txBody>
      </p:sp>
      <p:sp>
        <p:nvSpPr>
          <p:cNvPr id="128002" name="Rectangle 3"/>
          <p:cNvSpPr>
            <a:spLocks noGrp="1" noRot="1" noChangeArrowheads="1"/>
          </p:cNvSpPr>
          <p:nvPr>
            <p:ph type="body" idx="4294967295"/>
          </p:nvPr>
        </p:nvSpPr>
        <p:spPr>
          <a:xfrm>
            <a:off x="301625" y="1412875"/>
            <a:ext cx="8540750" cy="5111750"/>
          </a:xfrm>
          <a:prstGeom prst="rect">
            <a:avLst/>
          </a:prstGeom>
        </p:spPr>
        <p:txBody>
          <a:bodyPr/>
          <a:lstStyle/>
          <a:p>
            <a:r>
              <a:rPr lang="zh-CN" altLang="en-US" dirty="0"/>
              <a:t>孟德斯鸠是通行现代社会的“三权分立”理论的创始人。在孟德斯鸠的笔下，中国文化的特征是“</a:t>
            </a:r>
            <a:r>
              <a:rPr lang="zh-CN" altLang="en-US" dirty="0">
                <a:solidFill>
                  <a:srgbClr val="FF0000"/>
                </a:solidFill>
              </a:rPr>
              <a:t>专制</a:t>
            </a:r>
            <a:r>
              <a:rPr lang="zh-CN" altLang="en-US" dirty="0"/>
              <a:t>”。</a:t>
            </a:r>
            <a:r>
              <a:rPr lang="zh-CN" altLang="en-US" sz="2800" dirty="0"/>
              <a:t>他写道，中国政府只有在施用棍棒才能让人民做些事情，政府与其说是管理民政，毋宁说是管理家政。中国的专制主义，在祸患无穷的压力之下，虽然曾经愿意给自己带上锁链，但都徒劳无益；它用自己的锁链武装了自己，而变得更为凶暴。“因此，中国是一个专制国家，它的原则是恐怖。”（</a:t>
            </a:r>
            <a:r>
              <a:rPr lang="en-US" altLang="zh-CN" sz="2800" dirty="0"/>
              <a:t>《</a:t>
            </a:r>
            <a:r>
              <a:rPr lang="zh-CN" altLang="en-US" sz="2800" dirty="0"/>
              <a:t>论法的精神</a:t>
            </a:r>
            <a:r>
              <a:rPr lang="en-US" altLang="zh-CN" sz="2800" dirty="0"/>
              <a:t>》</a:t>
            </a:r>
            <a:r>
              <a:rPr lang="zh-CN" altLang="en-US" sz="2800" dirty="0"/>
              <a:t>，商务版，</a:t>
            </a:r>
            <a:r>
              <a:rPr lang="en-US" altLang="zh-CN" sz="2800" dirty="0"/>
              <a:t>129</a:t>
            </a:r>
            <a:r>
              <a:rPr lang="zh-CN" altLang="en-US" sz="2800" dirty="0"/>
              <a:t>页） </a:t>
            </a:r>
          </a:p>
        </p:txBody>
      </p:sp>
    </p:spTree>
    <p:extLst>
      <p:ext uri="{BB962C8B-B14F-4D97-AF65-F5344CB8AC3E}">
        <p14:creationId xmlns="" xmlns:p14="http://schemas.microsoft.com/office/powerpoint/2010/main" val="11069491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3"/>
          <p:cNvSpPr>
            <a:spLocks noGrp="1" noRot="1" noChangeArrowheads="1"/>
          </p:cNvSpPr>
          <p:nvPr>
            <p:ph type="body" idx="4294967295"/>
          </p:nvPr>
        </p:nvSpPr>
        <p:spPr>
          <a:xfrm>
            <a:off x="323850" y="692150"/>
            <a:ext cx="8540750" cy="5407025"/>
          </a:xfrm>
          <a:prstGeom prst="rect">
            <a:avLst/>
          </a:prstGeom>
        </p:spPr>
        <p:txBody>
          <a:bodyPr/>
          <a:lstStyle/>
          <a:p>
            <a:pPr>
              <a:lnSpc>
                <a:spcPct val="90000"/>
              </a:lnSpc>
            </a:pPr>
            <a:r>
              <a:rPr lang="zh-CN" altLang="en-US" sz="2800" b="1" dirty="0"/>
              <a:t>伏尔泰：“在这个地球上曾有过的最幸福的、并且人们最值得尊敬的时代，那就是人们尊从孔子法规的时代”，“在道德上欧洲人应当成为中国人的徒弟” 。 </a:t>
            </a:r>
          </a:p>
          <a:p>
            <a:pPr>
              <a:lnSpc>
                <a:spcPct val="90000"/>
              </a:lnSpc>
            </a:pPr>
            <a:r>
              <a:rPr lang="zh-CN" altLang="en-US" sz="2800" b="1" dirty="0"/>
              <a:t>魁奈，法国重农学派领袖，因</a:t>
            </a:r>
            <a:r>
              <a:rPr lang="en-US" altLang="zh-CN" sz="2800" b="1" dirty="0"/>
              <a:t>《</a:t>
            </a:r>
            <a:r>
              <a:rPr lang="zh-CN" altLang="en-US" sz="2800" b="1" dirty="0"/>
              <a:t>中国的专制主义</a:t>
            </a:r>
            <a:r>
              <a:rPr lang="en-US" altLang="zh-CN" sz="2800" b="1" dirty="0"/>
              <a:t>》</a:t>
            </a:r>
            <a:r>
              <a:rPr lang="zh-CN" altLang="en-US" sz="2800" b="1" dirty="0"/>
              <a:t>一书又被誉为“欧洲的孔子”。在这部书里，奎奈长篇大论地驳斥了孟德斯鸠对中国专制的态度。他不是否认中国的专制，而是不同意孟德斯鸠对这种专制的态度。奎奈认为，中国的皇帝是世界上最好的统治者，历代皇帝的专制与贤明使中国成为“世界上最古老、最大、最人道、最繁荣，一直存在至今的国家。”（</a:t>
            </a:r>
            <a:r>
              <a:rPr lang="en-US" altLang="zh-CN" sz="2800" dirty="0"/>
              <a:t>China, A Model for Europe. 1946, pp.239- 252</a:t>
            </a:r>
            <a:r>
              <a:rPr lang="zh-CN" altLang="en-US" sz="2800" dirty="0"/>
              <a:t>） </a:t>
            </a:r>
          </a:p>
        </p:txBody>
      </p:sp>
    </p:spTree>
    <p:extLst>
      <p:ext uri="{BB962C8B-B14F-4D97-AF65-F5344CB8AC3E}">
        <p14:creationId xmlns="" xmlns:p14="http://schemas.microsoft.com/office/powerpoint/2010/main" val="8429250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3"/>
          <p:cNvSpPr>
            <a:spLocks noGrp="1" noRot="1" noChangeArrowheads="1"/>
          </p:cNvSpPr>
          <p:nvPr>
            <p:ph type="body" idx="4294967295"/>
          </p:nvPr>
        </p:nvSpPr>
        <p:spPr>
          <a:xfrm>
            <a:off x="107504" y="908720"/>
            <a:ext cx="8540750" cy="5622925"/>
          </a:xfrm>
          <a:prstGeom prst="rect">
            <a:avLst/>
          </a:prstGeom>
        </p:spPr>
        <p:txBody>
          <a:bodyPr/>
          <a:lstStyle/>
          <a:p>
            <a:r>
              <a:rPr lang="zh-CN" altLang="en-US" sz="2800" dirty="0"/>
              <a:t>赫尔德，德国浪漫主义的先驱。他说，在中国，一切都缺乏对真正自然关系的追求，只能使肉失去真正的感受，一切都“就范于政治文化，从而无法摆脱政治文化的模式。”（</a:t>
            </a:r>
            <a:r>
              <a:rPr lang="en-US" altLang="zh-CN" sz="2800" dirty="0"/>
              <a:t>《</a:t>
            </a:r>
            <a:r>
              <a:rPr lang="zh-CN" altLang="en-US" sz="2800" dirty="0"/>
              <a:t>德国思想家在中国</a:t>
            </a:r>
            <a:r>
              <a:rPr lang="en-US" altLang="zh-CN" sz="2800" dirty="0"/>
              <a:t>》</a:t>
            </a:r>
            <a:r>
              <a:rPr lang="zh-CN" altLang="en-US" sz="2800" dirty="0"/>
              <a:t>，江苏人民版） </a:t>
            </a:r>
          </a:p>
          <a:p>
            <a:r>
              <a:rPr lang="zh-CN" altLang="en-US" sz="2800" dirty="0"/>
              <a:t>波伏瓦，法国作家。她对中国文化的“泛政治化”特征有着更具体的限定。她说，中国文化 “实质上是文官和朝臣的文化”。（</a:t>
            </a:r>
            <a:r>
              <a:rPr lang="en-US" altLang="zh-CN" sz="2800" dirty="0"/>
              <a:t>Force of Circumstance</a:t>
            </a:r>
            <a:r>
              <a:rPr lang="zh-CN" altLang="en-US" sz="2800" dirty="0"/>
              <a:t>，</a:t>
            </a:r>
            <a:r>
              <a:rPr lang="en-US" altLang="zh-CN" sz="2800" dirty="0"/>
              <a:t>1965, p.332</a:t>
            </a:r>
            <a:r>
              <a:rPr lang="zh-CN" altLang="en-US" dirty="0"/>
              <a:t>）</a:t>
            </a:r>
          </a:p>
        </p:txBody>
      </p:sp>
    </p:spTree>
    <p:extLst>
      <p:ext uri="{BB962C8B-B14F-4D97-AF65-F5344CB8AC3E}">
        <p14:creationId xmlns="" xmlns:p14="http://schemas.microsoft.com/office/powerpoint/2010/main" val="914776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357166"/>
            <a:ext cx="7215238" cy="3046988"/>
          </a:xfrm>
          <a:prstGeom prst="rect">
            <a:avLst/>
          </a:prstGeom>
          <a:noFill/>
        </p:spPr>
        <p:txBody>
          <a:bodyPr wrap="square" rtlCol="0">
            <a:spAutoFit/>
          </a:bodyPr>
          <a:lstStyle/>
          <a:p>
            <a:r>
              <a:rPr lang="zh-CN" altLang="en-US" sz="2800" dirty="0" smtClean="0"/>
              <a:t>在詹姆士看来，“有用就是真理。”</a:t>
            </a:r>
            <a:r>
              <a:rPr lang="zh-CN" altLang="en-US" dirty="0" smtClean="0">
                <a:solidFill>
                  <a:srgbClr val="0000FF"/>
                </a:solidFill>
              </a:rPr>
              <a:t>。</a:t>
            </a:r>
            <a:endParaRPr lang="en-US" altLang="zh-CN" dirty="0" smtClean="0">
              <a:solidFill>
                <a:srgbClr val="0000FF"/>
              </a:solidFill>
            </a:endParaRPr>
          </a:p>
          <a:p>
            <a:r>
              <a:rPr kumimoji="1" lang="zh-CN" altLang="en-US" sz="3200" dirty="0" smtClean="0">
                <a:latin typeface="楷体" charset="-122"/>
                <a:ea typeface="楷体" charset="-122"/>
              </a:rPr>
              <a:t>“真理原来是人造的，是为了人造的，是人造出来供人用的，是因为它们大有用处，所以才给它们以真理的美名的。”                      胡适</a:t>
            </a:r>
            <a:endParaRPr lang="en-US" altLang="zh-CN" sz="3200" dirty="0" smtClean="0">
              <a:solidFill>
                <a:srgbClr val="0000FF"/>
              </a:solidFill>
            </a:endParaRPr>
          </a:p>
          <a:p>
            <a:endParaRPr lang="zh-CN" altLang="en-US" dirty="0" smtClean="0">
              <a:solidFill>
                <a:srgbClr val="0000FF"/>
              </a:solidFill>
            </a:endParaRPr>
          </a:p>
          <a:p>
            <a:r>
              <a:rPr lang="en-US" altLang="zh-CN" dirty="0" smtClean="0"/>
              <a:t>  </a:t>
            </a:r>
            <a:endParaRPr lang="zh-CN" altLang="en-US" dirty="0"/>
          </a:p>
        </p:txBody>
      </p:sp>
      <p:sp>
        <p:nvSpPr>
          <p:cNvPr id="3" name="TextBox 2"/>
          <p:cNvSpPr txBox="1"/>
          <p:nvPr/>
        </p:nvSpPr>
        <p:spPr>
          <a:xfrm>
            <a:off x="571472" y="2857496"/>
            <a:ext cx="8072494" cy="3471720"/>
          </a:xfrm>
          <a:prstGeom prst="rect">
            <a:avLst/>
          </a:prstGeom>
          <a:noFill/>
        </p:spPr>
        <p:txBody>
          <a:bodyPr wrap="square" rtlCol="0">
            <a:spAutoFit/>
          </a:bodyPr>
          <a:lstStyle/>
          <a:p>
            <a:pPr eaLnBrk="1" hangingPunct="1">
              <a:lnSpc>
                <a:spcPct val="90000"/>
              </a:lnSpc>
            </a:pPr>
            <a:r>
              <a:rPr lang="zh-CN" altLang="en-US" sz="2800" dirty="0" smtClean="0"/>
              <a:t>实用主义的真理观关于真理和价值关系的观点是不正确的。这是因为：</a:t>
            </a:r>
          </a:p>
          <a:p>
            <a:pPr eaLnBrk="1" hangingPunct="1">
              <a:lnSpc>
                <a:spcPct val="90000"/>
              </a:lnSpc>
            </a:pPr>
            <a:r>
              <a:rPr lang="zh-CN" altLang="en-US" sz="2800" dirty="0" smtClean="0"/>
              <a:t>第一，用价值来定义真理，其结果否定了真理的确定内容和真理的客观性。</a:t>
            </a:r>
          </a:p>
          <a:p>
            <a:pPr eaLnBrk="1" hangingPunct="1">
              <a:lnSpc>
                <a:spcPct val="90000"/>
              </a:lnSpc>
            </a:pPr>
            <a:r>
              <a:rPr lang="zh-CN" altLang="en-US" sz="2800" dirty="0" smtClean="0"/>
              <a:t>第二，用价值取代真理，实际上是否定了价值实现对真理的依赖性。</a:t>
            </a:r>
          </a:p>
          <a:p>
            <a:pPr eaLnBrk="1" hangingPunct="1">
              <a:lnSpc>
                <a:spcPct val="90000"/>
              </a:lnSpc>
            </a:pPr>
            <a:r>
              <a:rPr lang="zh-CN" altLang="en-US" sz="2800" dirty="0" smtClean="0"/>
              <a:t>第三，无视真理对价值实现的指导、制约作用，片面追求价值，则会导致庸俗功利主义。</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20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20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noRot="1" noChangeArrowheads="1"/>
          </p:cNvSpPr>
          <p:nvPr>
            <p:ph type="title"/>
          </p:nvPr>
        </p:nvSpPr>
        <p:spPr>
          <a:xfrm>
            <a:off x="1483519" y="1052736"/>
            <a:ext cx="8713787" cy="3024187"/>
          </a:xfrm>
        </p:spPr>
        <p:txBody>
          <a:bodyPr/>
          <a:lstStyle/>
          <a:p>
            <a:r>
              <a:rPr lang="zh-CN" altLang="en-US" dirty="0"/>
              <a:t>“一切已死的先辈们的传统，</a:t>
            </a:r>
            <a:br>
              <a:rPr lang="zh-CN" altLang="en-US" dirty="0"/>
            </a:br>
            <a:r>
              <a:rPr lang="zh-CN" altLang="en-US" dirty="0"/>
              <a:t>像梦魇一样纠缠着活人的头脑”。</a:t>
            </a:r>
            <a:br>
              <a:rPr lang="zh-CN" altLang="en-US" dirty="0"/>
            </a:br>
            <a:endParaRPr lang="zh-CN" altLang="en-US" dirty="0"/>
          </a:p>
        </p:txBody>
      </p:sp>
      <p:sp>
        <p:nvSpPr>
          <p:cNvPr id="118789" name="Rectangle 5"/>
          <p:cNvSpPr>
            <a:spLocks noChangeArrowheads="1"/>
          </p:cNvSpPr>
          <p:nvPr/>
        </p:nvSpPr>
        <p:spPr bwMode="auto">
          <a:xfrm>
            <a:off x="1476375" y="1412875"/>
            <a:ext cx="4364038" cy="530225"/>
          </a:xfrm>
          <a:prstGeom prst="rect">
            <a:avLst/>
          </a:prstGeom>
          <a:noFill/>
          <a:ln w="9525" algn="ctr">
            <a:noFill/>
            <a:miter lim="800000"/>
            <a:headEnd/>
            <a:tailEnd/>
          </a:ln>
          <a:effectLst/>
        </p:spPr>
        <p:txBody>
          <a:bodyPr>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lnSpc>
                <a:spcPct val="90000"/>
              </a:lnSpc>
              <a:spcBef>
                <a:spcPct val="20000"/>
              </a:spcBef>
              <a:spcAft>
                <a:spcPct val="0"/>
              </a:spcAft>
              <a:buChar char="•"/>
              <a:defRPr>
                <a:solidFill>
                  <a:schemeClr val="tx1"/>
                </a:solidFill>
                <a:latin typeface="Arial" charset="0"/>
                <a:ea typeface="宋体" charset="-122"/>
              </a:defRPr>
            </a:lvl6pPr>
            <a:lvl7pPr marL="2971800" indent="-228600" eaLnBrk="0" fontAlgn="base" hangingPunct="0">
              <a:lnSpc>
                <a:spcPct val="90000"/>
              </a:lnSpc>
              <a:spcBef>
                <a:spcPct val="20000"/>
              </a:spcBef>
              <a:spcAft>
                <a:spcPct val="0"/>
              </a:spcAft>
              <a:buChar char="•"/>
              <a:defRPr>
                <a:solidFill>
                  <a:schemeClr val="tx1"/>
                </a:solidFill>
                <a:latin typeface="Arial" charset="0"/>
                <a:ea typeface="宋体" charset="-122"/>
              </a:defRPr>
            </a:lvl7pPr>
            <a:lvl8pPr marL="3429000" indent="-228600" eaLnBrk="0" fontAlgn="base" hangingPunct="0">
              <a:lnSpc>
                <a:spcPct val="90000"/>
              </a:lnSpc>
              <a:spcBef>
                <a:spcPct val="20000"/>
              </a:spcBef>
              <a:spcAft>
                <a:spcPct val="0"/>
              </a:spcAft>
              <a:buChar char="•"/>
              <a:defRPr>
                <a:solidFill>
                  <a:schemeClr val="tx1"/>
                </a:solidFill>
                <a:latin typeface="Arial" charset="0"/>
                <a:ea typeface="宋体" charset="-122"/>
              </a:defRPr>
            </a:lvl8pPr>
            <a:lvl9pPr marL="3886200" indent="-228600" eaLnBrk="0" fontAlgn="base" hangingPunct="0">
              <a:lnSpc>
                <a:spcPct val="90000"/>
              </a:lnSpc>
              <a:spcBef>
                <a:spcPct val="20000"/>
              </a:spcBef>
              <a:spcAft>
                <a:spcPct val="0"/>
              </a:spcAft>
              <a:buChar char="•"/>
              <a:defRPr>
                <a:solidFill>
                  <a:schemeClr val="tx1"/>
                </a:solidFill>
                <a:latin typeface="Arial" charset="0"/>
                <a:ea typeface="宋体" charset="-122"/>
              </a:defRPr>
            </a:lvl9pPr>
          </a:lstStyle>
          <a:p>
            <a:pPr eaLnBrk="1" hangingPunct="1">
              <a:lnSpc>
                <a:spcPct val="90000"/>
              </a:lnSpc>
              <a:spcBef>
                <a:spcPct val="20000"/>
              </a:spcBef>
              <a:buFontTx/>
              <a:buChar char="•"/>
              <a:defRPr/>
            </a:pPr>
            <a:r>
              <a:rPr lang="zh-CN" altLang="en-US" sz="3200" b="1" u="sng" smtClean="0">
                <a:solidFill>
                  <a:schemeClr val="tx2"/>
                </a:solidFill>
                <a:effectLst>
                  <a:outerShdw blurRad="38100" dist="38100" dir="2700000" algn="tl">
                    <a:srgbClr val="C0C0C0"/>
                  </a:outerShdw>
                </a:effectLst>
              </a:rPr>
              <a:t>要珍惜自己的传统</a:t>
            </a:r>
          </a:p>
        </p:txBody>
      </p:sp>
    </p:spTree>
    <p:extLst>
      <p:ext uri="{BB962C8B-B14F-4D97-AF65-F5344CB8AC3E}">
        <p14:creationId xmlns="" xmlns:p14="http://schemas.microsoft.com/office/powerpoint/2010/main" val="20132155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3"/>
          <p:cNvSpPr>
            <a:spLocks noGrp="1" noRot="1" noChangeArrowheads="1"/>
          </p:cNvSpPr>
          <p:nvPr>
            <p:ph type="body" idx="4294967295"/>
          </p:nvPr>
        </p:nvSpPr>
        <p:spPr>
          <a:xfrm>
            <a:off x="4427538" y="549275"/>
            <a:ext cx="4716462" cy="6453188"/>
          </a:xfrm>
          <a:prstGeom prst="rect">
            <a:avLst/>
          </a:prstGeom>
        </p:spPr>
        <p:txBody>
          <a:bodyPr/>
          <a:lstStyle/>
          <a:p>
            <a:pPr>
              <a:lnSpc>
                <a:spcPct val="90000"/>
              </a:lnSpc>
            </a:pPr>
            <a:r>
              <a:rPr lang="en-US" altLang="zh-CN" sz="2400"/>
              <a:t>My duty is to my heart </a:t>
            </a:r>
          </a:p>
          <a:p>
            <a:pPr>
              <a:lnSpc>
                <a:spcPct val="90000"/>
              </a:lnSpc>
            </a:pPr>
            <a:r>
              <a:rPr lang="en-US" altLang="zh-CN" sz="2400"/>
              <a:t>I will show the world What's inside my heart And be loved for who I am</a:t>
            </a:r>
            <a:endParaRPr lang="zh-CN" altLang="en-US" sz="2400"/>
          </a:p>
          <a:p>
            <a:pPr>
              <a:lnSpc>
                <a:spcPct val="90000"/>
              </a:lnSpc>
            </a:pPr>
            <a:r>
              <a:rPr lang="zh-CN" altLang="en-US" sz="2400" b="1"/>
              <a:t>“</a:t>
            </a:r>
            <a:r>
              <a:rPr lang="en-US" altLang="zh-CN" sz="2400" b="1"/>
              <a:t>……</a:t>
            </a:r>
            <a:r>
              <a:rPr lang="zh-CN" altLang="en-US" sz="2400" b="1"/>
              <a:t>我知道，如果我执意做我自己，我会失去所有的人。 为什么我眼里，看到的只有我？ </a:t>
            </a:r>
            <a:r>
              <a:rPr lang="en-US" altLang="zh-CN" sz="2400" b="1"/>
              <a:t>……</a:t>
            </a:r>
            <a:r>
              <a:rPr lang="zh-CN" altLang="en-US" sz="2400" b="1"/>
              <a:t>敞开我的胸怀，去追寻！ 去呐喊！ 释放真情的自我！ ”</a:t>
            </a:r>
          </a:p>
          <a:p>
            <a:pPr>
              <a:lnSpc>
                <a:spcPct val="90000"/>
              </a:lnSpc>
            </a:pPr>
            <a:r>
              <a:rPr lang="zh-CN" altLang="en-US" sz="2400" b="1"/>
              <a:t>“也许我（入伍）不是为了父</a:t>
            </a:r>
          </a:p>
          <a:p>
            <a:pPr>
              <a:lnSpc>
                <a:spcPct val="90000"/>
              </a:lnSpc>
            </a:pPr>
            <a:r>
              <a:rPr lang="zh-CN" altLang="en-US" sz="2400" b="1"/>
              <a:t>亲，也许这是为了我自己！ ”</a:t>
            </a:r>
          </a:p>
          <a:p>
            <a:pPr>
              <a:lnSpc>
                <a:spcPct val="90000"/>
              </a:lnSpc>
            </a:pPr>
            <a:endParaRPr lang="zh-CN" altLang="en-US" sz="2400"/>
          </a:p>
          <a:p>
            <a:pPr>
              <a:lnSpc>
                <a:spcPct val="90000"/>
              </a:lnSpc>
            </a:pPr>
            <a:endParaRPr lang="zh-CN" altLang="en-US" sz="2400"/>
          </a:p>
          <a:p>
            <a:pPr>
              <a:lnSpc>
                <a:spcPct val="90000"/>
              </a:lnSpc>
            </a:pPr>
            <a:r>
              <a:rPr lang="en-US" altLang="zh-CN" sz="2400"/>
              <a:t>reflection</a:t>
            </a:r>
          </a:p>
        </p:txBody>
      </p:sp>
      <p:pic>
        <p:nvPicPr>
          <p:cNvPr id="132098" name="Picture 5" descr="2007124132118"/>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4400550" cy="6477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621630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rrowheads="1"/>
          </p:cNvSpPr>
          <p:nvPr>
            <p:ph type="title"/>
          </p:nvPr>
        </p:nvSpPr>
        <p:spPr>
          <a:xfrm>
            <a:off x="250825" y="1916113"/>
            <a:ext cx="8540750" cy="1143000"/>
          </a:xfrm>
        </p:spPr>
        <p:txBody>
          <a:bodyPr/>
          <a:lstStyle/>
          <a:p>
            <a:pPr>
              <a:defRPr/>
            </a:pPr>
            <a:r>
              <a:rPr lang="zh-CN" altLang="en-US" b="1">
                <a:effectLst>
                  <a:outerShdw blurRad="38100" dist="38100" dir="2700000" algn="tl">
                    <a:srgbClr val="C0C0C0"/>
                  </a:outerShdw>
                </a:effectLst>
              </a:rPr>
              <a:t>对传统文化取其精华，去其糟粕</a:t>
            </a:r>
          </a:p>
        </p:txBody>
      </p:sp>
    </p:spTree>
    <p:extLst>
      <p:ext uri="{BB962C8B-B14F-4D97-AF65-F5344CB8AC3E}">
        <p14:creationId xmlns="" xmlns:p14="http://schemas.microsoft.com/office/powerpoint/2010/main" val="9054400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p:cNvSpPr>
            <a:spLocks noGrp="1" noRot="1" noChangeArrowheads="1"/>
          </p:cNvSpPr>
          <p:nvPr>
            <p:ph type="title"/>
          </p:nvPr>
        </p:nvSpPr>
        <p:spPr>
          <a:xfrm>
            <a:off x="323850" y="333375"/>
            <a:ext cx="8540750" cy="1143000"/>
          </a:xfrm>
        </p:spPr>
        <p:txBody>
          <a:bodyPr/>
          <a:lstStyle/>
          <a:p>
            <a:r>
              <a:rPr lang="zh-CN" altLang="en-US" dirty="0">
                <a:solidFill>
                  <a:srgbClr val="FF0000"/>
                </a:solidFill>
              </a:rPr>
              <a:t>中国传统文化中的精华</a:t>
            </a:r>
          </a:p>
        </p:txBody>
      </p:sp>
      <p:sp>
        <p:nvSpPr>
          <p:cNvPr id="134146" name="Rectangle 3"/>
          <p:cNvSpPr>
            <a:spLocks noGrp="1" noRot="1" noChangeArrowheads="1"/>
          </p:cNvSpPr>
          <p:nvPr>
            <p:ph type="body" idx="4294967295"/>
          </p:nvPr>
        </p:nvSpPr>
        <p:spPr>
          <a:xfrm>
            <a:off x="395288" y="1628775"/>
            <a:ext cx="8302625" cy="4403725"/>
          </a:xfrm>
          <a:prstGeom prst="rect">
            <a:avLst/>
          </a:prstGeom>
        </p:spPr>
        <p:txBody>
          <a:bodyPr/>
          <a:lstStyle/>
          <a:p>
            <a:pPr>
              <a:buFont typeface="Wingdings" charset="2"/>
              <a:buNone/>
            </a:pPr>
            <a:r>
              <a:rPr lang="en-US" altLang="zh-CN" sz="2800" b="1" dirty="0"/>
              <a:t>1.</a:t>
            </a:r>
            <a:r>
              <a:rPr lang="zh-CN" altLang="en-US" sz="2800" b="1" dirty="0"/>
              <a:t>德行修养   “修身”    圣人与君子理想</a:t>
            </a:r>
            <a:r>
              <a:rPr lang="zh-CN" altLang="en-US" sz="2400" dirty="0"/>
              <a:t>（王祥卧冰取鱼） </a:t>
            </a:r>
          </a:p>
          <a:p>
            <a:pPr>
              <a:buFont typeface="Wingdings" charset="2"/>
              <a:buNone/>
            </a:pPr>
            <a:r>
              <a:rPr lang="zh-CN" altLang="en-US" sz="2800" dirty="0"/>
              <a:t>“自天子以至于庶人，壹是皆以修身为本。”</a:t>
            </a:r>
          </a:p>
          <a:p>
            <a:pPr>
              <a:buFont typeface="Wingdings" charset="2"/>
              <a:buNone/>
            </a:pPr>
            <a:r>
              <a:rPr lang="zh-CN" altLang="en-US" sz="2800" dirty="0"/>
              <a:t> 三纲领：“大学之道在明明德，在亲民，在止於至善。”</a:t>
            </a:r>
          </a:p>
          <a:p>
            <a:pPr>
              <a:buFont typeface="Wingdings" charset="2"/>
              <a:buNone/>
            </a:pPr>
            <a:r>
              <a:rPr lang="zh-CN" altLang="en-US" sz="2800" dirty="0"/>
              <a:t>八条目：“古之欲明明德于天下者，先治其国；欲治其国者，先齐其家；欲齐其家者，先修其身；欲修其身者，先正其心；欲正其心者，先诚其意；欲诚其意者，先致其知；致知在格物。”</a:t>
            </a:r>
          </a:p>
        </p:txBody>
      </p:sp>
    </p:spTree>
    <p:extLst>
      <p:ext uri="{BB962C8B-B14F-4D97-AF65-F5344CB8AC3E}">
        <p14:creationId xmlns="" xmlns:p14="http://schemas.microsoft.com/office/powerpoint/2010/main" val="6615119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3"/>
          <p:cNvSpPr>
            <a:spLocks noGrp="1" noRot="1" noChangeArrowheads="1"/>
          </p:cNvSpPr>
          <p:nvPr>
            <p:ph type="body" idx="4294967295"/>
          </p:nvPr>
        </p:nvSpPr>
        <p:spPr>
          <a:xfrm>
            <a:off x="611188" y="692150"/>
            <a:ext cx="7848600" cy="5761038"/>
          </a:xfrm>
          <a:prstGeom prst="rect">
            <a:avLst/>
          </a:prstGeom>
        </p:spPr>
        <p:txBody>
          <a:bodyPr/>
          <a:lstStyle/>
          <a:p>
            <a:r>
              <a:rPr lang="zh-CN" altLang="en-US" sz="2800" b="1" dirty="0">
                <a:solidFill>
                  <a:srgbClr val="FF3300"/>
                </a:solidFill>
              </a:rPr>
              <a:t>推己及人，与人为善</a:t>
            </a:r>
          </a:p>
          <a:p>
            <a:r>
              <a:rPr lang="zh-CN" altLang="en-US" sz="2800" b="1" dirty="0"/>
              <a:t>“已欲立而立人，已欲达而达人。能近取譬，可谓仁之方也已。”（子贡）</a:t>
            </a:r>
          </a:p>
          <a:p>
            <a:r>
              <a:rPr lang="zh-CN" altLang="en-US" sz="2800" b="1" dirty="0"/>
              <a:t>子贡问曰：“有一言而可以终身行之者乎？”子曰：“其恕乎！己所不欲，勿施于人”。</a:t>
            </a:r>
          </a:p>
          <a:p>
            <a:r>
              <a:rPr lang="zh-CN" altLang="en-US" sz="2800" dirty="0"/>
              <a:t>斯密的同情概念</a:t>
            </a:r>
          </a:p>
        </p:txBody>
      </p:sp>
    </p:spTree>
    <p:extLst>
      <p:ext uri="{BB962C8B-B14F-4D97-AF65-F5344CB8AC3E}">
        <p14:creationId xmlns="" xmlns:p14="http://schemas.microsoft.com/office/powerpoint/2010/main" val="5091586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3"/>
          <p:cNvSpPr>
            <a:spLocks noGrp="1" noRot="1" noChangeArrowheads="1"/>
          </p:cNvSpPr>
          <p:nvPr>
            <p:ph type="body" idx="4294967295"/>
          </p:nvPr>
        </p:nvSpPr>
        <p:spPr>
          <a:xfrm>
            <a:off x="323850" y="836613"/>
            <a:ext cx="8540750" cy="5118100"/>
          </a:xfrm>
          <a:prstGeom prst="rect">
            <a:avLst/>
          </a:prstGeom>
        </p:spPr>
        <p:txBody>
          <a:bodyPr/>
          <a:lstStyle/>
          <a:p>
            <a:pPr>
              <a:lnSpc>
                <a:spcPct val="90000"/>
              </a:lnSpc>
            </a:pPr>
            <a:r>
              <a:rPr lang="zh-CN" altLang="en-US" sz="2800" b="1" dirty="0">
                <a:solidFill>
                  <a:srgbClr val="FF3300"/>
                </a:solidFill>
              </a:rPr>
              <a:t>见义勇为</a:t>
            </a:r>
            <a:r>
              <a:rPr lang="zh-CN" altLang="en-US" sz="2800" dirty="0"/>
              <a:t>：孔子认为“见义不为，无勇也”。（</a:t>
            </a:r>
            <a:r>
              <a:rPr lang="en-US" altLang="zh-CN" sz="2800" dirty="0"/>
              <a:t>《</a:t>
            </a:r>
            <a:r>
              <a:rPr lang="zh-CN" altLang="en-US" sz="2800" dirty="0"/>
              <a:t>为政</a:t>
            </a:r>
            <a:r>
              <a:rPr lang="en-US" altLang="zh-CN" sz="2800" dirty="0"/>
              <a:t>》</a:t>
            </a:r>
            <a:r>
              <a:rPr lang="zh-CN" altLang="en-US" sz="2800" dirty="0"/>
              <a:t>）“见危致命，见得思义。”（</a:t>
            </a:r>
            <a:r>
              <a:rPr lang="en-US" altLang="zh-CN" sz="2800" dirty="0"/>
              <a:t>《</a:t>
            </a:r>
            <a:r>
              <a:rPr lang="zh-CN" altLang="en-US" sz="2800" dirty="0"/>
              <a:t>子张</a:t>
            </a:r>
            <a:r>
              <a:rPr lang="en-US" altLang="zh-CN" sz="2800" dirty="0"/>
              <a:t>》</a:t>
            </a:r>
            <a:r>
              <a:rPr lang="zh-CN" altLang="en-US" sz="2800" dirty="0"/>
              <a:t>）主张看见合乎道义，应该做的事情，就不要怕风险，勇敢地去做，见到别人有危险，即使牺牲生命也要奋力抢救。</a:t>
            </a:r>
            <a:endParaRPr lang="zh-CN" altLang="en-US" sz="2800" b="1" dirty="0"/>
          </a:p>
          <a:p>
            <a:pPr>
              <a:lnSpc>
                <a:spcPct val="90000"/>
              </a:lnSpc>
            </a:pPr>
            <a:r>
              <a:rPr lang="zh-CN" altLang="en-US" sz="2800" b="1" dirty="0">
                <a:solidFill>
                  <a:srgbClr val="FF3300"/>
                </a:solidFill>
              </a:rPr>
              <a:t>宽以待人</a:t>
            </a:r>
            <a:r>
              <a:rPr lang="zh-CN" altLang="en-US" sz="2800" dirty="0"/>
              <a:t>：他认为“宽则得众”。（</a:t>
            </a:r>
            <a:r>
              <a:rPr lang="en-US" altLang="zh-CN" sz="2800" dirty="0"/>
              <a:t>《</a:t>
            </a:r>
            <a:r>
              <a:rPr lang="zh-CN" altLang="en-US" sz="2800" dirty="0"/>
              <a:t>尧曰</a:t>
            </a:r>
            <a:r>
              <a:rPr lang="en-US" altLang="zh-CN" sz="2800" dirty="0"/>
              <a:t>》</a:t>
            </a:r>
            <a:r>
              <a:rPr lang="zh-CN" altLang="en-US" sz="2800" dirty="0"/>
              <a:t>）要求人们为人要宽厚，为政要宽容，反对为人刻薄和政治上的苛政。</a:t>
            </a:r>
          </a:p>
          <a:p>
            <a:pPr>
              <a:lnSpc>
                <a:spcPct val="90000"/>
              </a:lnSpc>
            </a:pPr>
            <a:r>
              <a:rPr lang="zh-CN" altLang="en-US" sz="2800" dirty="0"/>
              <a:t>互乡难与言，童子见，门人惑。子曰：“与其进也，不与其退也，唯何甚？人洁己以进，与其洁也，不保其往也。”</a:t>
            </a:r>
            <a:r>
              <a:rPr lang="zh-CN" altLang="en-US" sz="2800" b="1" dirty="0"/>
              <a:t>（武则天的例子）</a:t>
            </a:r>
          </a:p>
        </p:txBody>
      </p:sp>
    </p:spTree>
    <p:extLst>
      <p:ext uri="{BB962C8B-B14F-4D97-AF65-F5344CB8AC3E}">
        <p14:creationId xmlns="" xmlns:p14="http://schemas.microsoft.com/office/powerpoint/2010/main" val="18538077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3"/>
          <p:cNvSpPr>
            <a:spLocks noGrp="1" noRot="1" noChangeArrowheads="1"/>
          </p:cNvSpPr>
          <p:nvPr>
            <p:ph type="body" idx="4294967295"/>
          </p:nvPr>
        </p:nvSpPr>
        <p:spPr>
          <a:xfrm>
            <a:off x="1042988" y="692150"/>
            <a:ext cx="7345362" cy="5118100"/>
          </a:xfrm>
          <a:prstGeom prst="rect">
            <a:avLst/>
          </a:prstGeom>
        </p:spPr>
        <p:txBody>
          <a:bodyPr/>
          <a:lstStyle/>
          <a:p>
            <a:pPr>
              <a:lnSpc>
                <a:spcPct val="80000"/>
              </a:lnSpc>
              <a:buFont typeface="Wingdings" charset="2"/>
              <a:buNone/>
            </a:pPr>
            <a:r>
              <a:rPr lang="en-US" altLang="zh-CN" sz="2800"/>
              <a:t>2.</a:t>
            </a:r>
            <a:r>
              <a:rPr lang="zh-CN" altLang="en-US" sz="2800"/>
              <a:t>实践倾向   “治国平天下”</a:t>
            </a:r>
          </a:p>
          <a:p>
            <a:pPr>
              <a:lnSpc>
                <a:spcPct val="80000"/>
              </a:lnSpc>
              <a:buFont typeface="Wingdings" charset="2"/>
              <a:buNone/>
            </a:pPr>
            <a:r>
              <a:rPr lang="zh-CN" altLang="en-US" sz="2800"/>
              <a:t> “</a:t>
            </a:r>
            <a:r>
              <a:rPr lang="zh-CN" altLang="en-US" sz="2800">
                <a:ea typeface="楷体_GB2312" charset="0"/>
              </a:rPr>
              <a:t>博学之，审问之，慎思之，明辨之，笃行之”</a:t>
            </a:r>
            <a:r>
              <a:rPr lang="zh-CN" altLang="en-US" sz="2800"/>
              <a:t> </a:t>
            </a:r>
          </a:p>
          <a:p>
            <a:pPr>
              <a:lnSpc>
                <a:spcPct val="80000"/>
              </a:lnSpc>
              <a:buFont typeface="Wingdings" charset="2"/>
              <a:buNone/>
            </a:pPr>
            <a:r>
              <a:rPr lang="en-US" altLang="zh-CN" sz="2800"/>
              <a:t>3.</a:t>
            </a:r>
            <a:r>
              <a:rPr lang="zh-CN" altLang="en-US" sz="2800"/>
              <a:t>出与入的人生智慧  “达则兼济天下，穷则独善其身”</a:t>
            </a:r>
          </a:p>
          <a:p>
            <a:pPr>
              <a:lnSpc>
                <a:spcPct val="80000"/>
              </a:lnSpc>
              <a:buFont typeface="Wingdings" charset="2"/>
              <a:buNone/>
            </a:pPr>
            <a:r>
              <a:rPr lang="en-US" altLang="zh-CN" sz="2800"/>
              <a:t>4.</a:t>
            </a:r>
            <a:r>
              <a:rPr lang="zh-CN" altLang="en-US" sz="2800"/>
              <a:t>中道的处世智慧 </a:t>
            </a:r>
          </a:p>
          <a:p>
            <a:pPr>
              <a:lnSpc>
                <a:spcPct val="80000"/>
              </a:lnSpc>
              <a:buFont typeface="Wingdings" charset="2"/>
              <a:buNone/>
            </a:pPr>
            <a:r>
              <a:rPr lang="zh-CN" altLang="en-US" sz="2800"/>
              <a:t>主张为人处世要避免偏激，要适中、恰当、合度。</a:t>
            </a:r>
          </a:p>
          <a:p>
            <a:pPr>
              <a:lnSpc>
                <a:spcPct val="80000"/>
              </a:lnSpc>
              <a:buFont typeface="Wingdings" charset="2"/>
              <a:buNone/>
            </a:pPr>
            <a:r>
              <a:rPr lang="zh-CN" altLang="en-US" sz="2800"/>
              <a:t>“中庸之为德也，其至矣乎！民鲜久矣。”</a:t>
            </a:r>
          </a:p>
          <a:p>
            <a:pPr>
              <a:lnSpc>
                <a:spcPct val="80000"/>
              </a:lnSpc>
              <a:buFont typeface="Wingdings" charset="2"/>
              <a:buNone/>
            </a:pPr>
            <a:r>
              <a:rPr lang="zh-CN" altLang="en-US" sz="2800"/>
              <a:t> </a:t>
            </a:r>
            <a:r>
              <a:rPr lang="zh-CN" altLang="en-US" sz="2800">
                <a:ea typeface="楷体_GB2312" charset="0"/>
              </a:rPr>
              <a:t>“仲尼曰：君子中庸，小人反中庸。君子之中庸也，君子而时中；小人之中庸也，小人而无忌惮也。</a:t>
            </a:r>
            <a:r>
              <a:rPr lang="zh-CN" altLang="en-US" sz="2800"/>
              <a:t> ”</a:t>
            </a:r>
          </a:p>
          <a:p>
            <a:pPr>
              <a:lnSpc>
                <a:spcPct val="80000"/>
              </a:lnSpc>
              <a:buFont typeface="Wingdings" charset="2"/>
              <a:buNone/>
            </a:pPr>
            <a:r>
              <a:rPr lang="en-US" altLang="zh-CN" sz="2800"/>
              <a:t>5.</a:t>
            </a:r>
            <a:r>
              <a:rPr lang="zh-CN" altLang="en-US" sz="2800"/>
              <a:t>天人合一的宇宙观</a:t>
            </a:r>
          </a:p>
        </p:txBody>
      </p:sp>
    </p:spTree>
    <p:extLst>
      <p:ext uri="{BB962C8B-B14F-4D97-AF65-F5344CB8AC3E}">
        <p14:creationId xmlns="" xmlns:p14="http://schemas.microsoft.com/office/powerpoint/2010/main" val="12546077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3"/>
          <p:cNvSpPr>
            <a:spLocks noGrp="1" noRot="1" noChangeArrowheads="1"/>
          </p:cNvSpPr>
          <p:nvPr>
            <p:ph type="body" idx="4294967295"/>
          </p:nvPr>
        </p:nvSpPr>
        <p:spPr>
          <a:xfrm>
            <a:off x="323850" y="908050"/>
            <a:ext cx="8540750" cy="5184775"/>
          </a:xfrm>
          <a:prstGeom prst="rect">
            <a:avLst/>
          </a:prstGeom>
        </p:spPr>
        <p:txBody>
          <a:bodyPr/>
          <a:lstStyle/>
          <a:p>
            <a:pPr>
              <a:lnSpc>
                <a:spcPct val="80000"/>
              </a:lnSpc>
              <a:buFont typeface="Wingdings" charset="2"/>
              <a:buNone/>
            </a:pPr>
            <a:r>
              <a:rPr lang="zh-CN" altLang="en-US" sz="2800"/>
              <a:t>“</a:t>
            </a:r>
            <a:r>
              <a:rPr lang="zh-CN" altLang="en-US" sz="2800">
                <a:latin typeface="楷体" charset="-122"/>
                <a:ea typeface="楷体" charset="-122"/>
              </a:rPr>
              <a:t>乾称父，坤称母。予兹藐焉，乃混然中处。故天地之塞，吾其体。天地之帅，吾其性。民吾同胞，物吾与也。 ”</a:t>
            </a:r>
          </a:p>
          <a:p>
            <a:pPr>
              <a:lnSpc>
                <a:spcPct val="80000"/>
              </a:lnSpc>
              <a:buFont typeface="Wingdings" charset="2"/>
              <a:buNone/>
            </a:pPr>
            <a:r>
              <a:rPr lang="en-US" altLang="zh-CN" sz="2800">
                <a:latin typeface="楷体" charset="-122"/>
                <a:ea typeface="楷体" charset="-122"/>
              </a:rPr>
              <a:t>《</a:t>
            </a:r>
            <a:r>
              <a:rPr lang="zh-CN" altLang="en-US" sz="2800">
                <a:latin typeface="楷体" charset="-122"/>
                <a:ea typeface="楷体" charset="-122"/>
              </a:rPr>
              <a:t>论语</a:t>
            </a:r>
            <a:r>
              <a:rPr lang="en-US" altLang="zh-CN" sz="2800">
                <a:latin typeface="楷体" charset="-122"/>
                <a:ea typeface="楷体" charset="-122"/>
              </a:rPr>
              <a:t>》“</a:t>
            </a:r>
            <a:r>
              <a:rPr lang="zh-CN" altLang="en-US" sz="2800">
                <a:latin typeface="楷体" charset="-122"/>
                <a:ea typeface="楷体" charset="-122"/>
              </a:rPr>
              <a:t>士志于道，而耻恶衣恶食者，未足与议也。”</a:t>
            </a:r>
          </a:p>
          <a:p>
            <a:pPr>
              <a:lnSpc>
                <a:spcPct val="80000"/>
              </a:lnSpc>
              <a:buFont typeface="Wingdings" charset="2"/>
              <a:buNone/>
            </a:pPr>
            <a:r>
              <a:rPr lang="zh-CN" altLang="en-US" sz="2800">
                <a:latin typeface="楷体" charset="-122"/>
                <a:ea typeface="楷体" charset="-122"/>
              </a:rPr>
              <a:t>“贤哉回也，一箪食，一瓢饮，在陋巷，人不堪其忧，回也不改其乐</a:t>
            </a:r>
            <a:r>
              <a:rPr lang="zh-CN" altLang="en-US" sz="2800"/>
              <a:t>。”</a:t>
            </a:r>
          </a:p>
          <a:p>
            <a:pPr>
              <a:lnSpc>
                <a:spcPct val="80000"/>
              </a:lnSpc>
              <a:buFont typeface="Wingdings" charset="2"/>
              <a:buNone/>
            </a:pPr>
            <a:r>
              <a:rPr lang="zh-CN" altLang="en-US" sz="2800"/>
              <a:t>这些精华对于应对现代性问题的启示</a:t>
            </a:r>
          </a:p>
          <a:p>
            <a:pPr>
              <a:lnSpc>
                <a:spcPct val="80000"/>
              </a:lnSpc>
              <a:buFont typeface="Wingdings" charset="2"/>
              <a:buNone/>
            </a:pPr>
            <a:r>
              <a:rPr lang="zh-CN" altLang="en-US" sz="2800"/>
              <a:t>人与自然</a:t>
            </a:r>
          </a:p>
          <a:p>
            <a:pPr>
              <a:lnSpc>
                <a:spcPct val="80000"/>
              </a:lnSpc>
              <a:buFont typeface="Wingdings" charset="2"/>
              <a:buNone/>
            </a:pPr>
            <a:r>
              <a:rPr lang="zh-CN" altLang="en-US" sz="2800"/>
              <a:t>人与社会</a:t>
            </a:r>
          </a:p>
          <a:p>
            <a:pPr>
              <a:lnSpc>
                <a:spcPct val="80000"/>
              </a:lnSpc>
              <a:buFont typeface="Wingdings" charset="2"/>
              <a:buNone/>
            </a:pPr>
            <a:r>
              <a:rPr lang="zh-CN" altLang="en-US" sz="2800"/>
              <a:t>人与自身</a:t>
            </a:r>
          </a:p>
          <a:p>
            <a:pPr>
              <a:lnSpc>
                <a:spcPct val="80000"/>
              </a:lnSpc>
              <a:buFont typeface="Wingdings" charset="2"/>
              <a:buNone/>
            </a:pPr>
            <a:r>
              <a:rPr lang="en-US" altLang="zh-CN" sz="2800"/>
              <a:t>《</a:t>
            </a:r>
            <a:r>
              <a:rPr lang="zh-CN" altLang="en-US" sz="2800"/>
              <a:t>资本主义的文化矛盾</a:t>
            </a:r>
            <a:r>
              <a:rPr lang="en-US" altLang="zh-CN" sz="2800"/>
              <a:t>》</a:t>
            </a:r>
          </a:p>
        </p:txBody>
      </p:sp>
    </p:spTree>
    <p:extLst>
      <p:ext uri="{BB962C8B-B14F-4D97-AF65-F5344CB8AC3E}">
        <p14:creationId xmlns="" xmlns:p14="http://schemas.microsoft.com/office/powerpoint/2010/main" val="510957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2"/>
          <p:cNvSpPr>
            <a:spLocks noGrp="1" noRot="1" noChangeArrowheads="1"/>
          </p:cNvSpPr>
          <p:nvPr>
            <p:ph type="title"/>
          </p:nvPr>
        </p:nvSpPr>
        <p:spPr>
          <a:xfrm>
            <a:off x="323850" y="1989138"/>
            <a:ext cx="8540750" cy="1143000"/>
          </a:xfrm>
        </p:spPr>
        <p:txBody>
          <a:bodyPr/>
          <a:lstStyle/>
          <a:p>
            <a:r>
              <a:rPr lang="zh-CN" altLang="en-US"/>
              <a:t>传统文化的糟粕</a:t>
            </a:r>
          </a:p>
        </p:txBody>
      </p:sp>
      <p:sp>
        <p:nvSpPr>
          <p:cNvPr id="139266" name="Rectangle 3"/>
          <p:cNvSpPr>
            <a:spLocks noGrp="1" noRot="1" noChangeArrowheads="1"/>
          </p:cNvSpPr>
          <p:nvPr>
            <p:ph type="body" idx="4294967295"/>
          </p:nvPr>
        </p:nvSpPr>
        <p:spPr>
          <a:xfrm>
            <a:off x="301625" y="1905000"/>
            <a:ext cx="8540750" cy="4194175"/>
          </a:xfrm>
          <a:prstGeom prst="rect">
            <a:avLst/>
          </a:prstGeom>
        </p:spPr>
        <p:txBody>
          <a:bodyPr/>
          <a:lstStyle/>
          <a:p>
            <a:endParaRPr lang="zh-CN" altLang="en-US">
              <a:solidFill>
                <a:srgbClr val="FF3300"/>
              </a:solidFill>
            </a:endParaRPr>
          </a:p>
        </p:txBody>
      </p:sp>
    </p:spTree>
    <p:extLst>
      <p:ext uri="{BB962C8B-B14F-4D97-AF65-F5344CB8AC3E}">
        <p14:creationId xmlns="" xmlns:p14="http://schemas.microsoft.com/office/powerpoint/2010/main" val="19210514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3"/>
          <p:cNvSpPr>
            <a:spLocks noGrp="1" noRot="1" noChangeArrowheads="1"/>
          </p:cNvSpPr>
          <p:nvPr>
            <p:ph type="body" idx="4294967295"/>
          </p:nvPr>
        </p:nvSpPr>
        <p:spPr>
          <a:xfrm>
            <a:off x="0" y="765175"/>
            <a:ext cx="8964613" cy="5118100"/>
          </a:xfrm>
          <a:prstGeom prst="rect">
            <a:avLst/>
          </a:prstGeom>
        </p:spPr>
        <p:txBody>
          <a:bodyPr/>
          <a:lstStyle/>
          <a:p>
            <a:r>
              <a:rPr lang="zh-CN" altLang="en-US" sz="2800" dirty="0"/>
              <a:t>官僚主义是“一种长期存在的、复杂的历史现象”，是小生产的产物；</a:t>
            </a:r>
          </a:p>
          <a:p>
            <a:r>
              <a:rPr lang="zh-CN" altLang="en-US" sz="2800" dirty="0"/>
              <a:t>家长制是“历史非常悠久的一种陈旧社会现象”；</a:t>
            </a:r>
          </a:p>
          <a:p>
            <a:r>
              <a:rPr lang="zh-CN" altLang="en-US" sz="2800" dirty="0"/>
              <a:t>“干部领导职务终身制现象的形成，同封建主义的影响有一定关系”；</a:t>
            </a:r>
          </a:p>
          <a:p>
            <a:r>
              <a:rPr lang="zh-CN" altLang="en-US" sz="2800" dirty="0"/>
              <a:t>“搞特权，这是封建主义残余影响尚未肃清的表现。旧中国留给我们的，封建专制传统比较多，民主法制传统很少。” </a:t>
            </a:r>
            <a:r>
              <a:rPr lang="en-US" altLang="zh-CN" dirty="0"/>
              <a:t>《</a:t>
            </a:r>
            <a:r>
              <a:rPr lang="zh-CN" altLang="en-US" dirty="0"/>
              <a:t>党和国家领导制度的改革</a:t>
            </a:r>
            <a:r>
              <a:rPr lang="en-US" altLang="zh-CN" dirty="0"/>
              <a:t>》</a:t>
            </a:r>
            <a:endParaRPr lang="zh-CN" altLang="en-US" dirty="0"/>
          </a:p>
        </p:txBody>
      </p:sp>
    </p:spTree>
    <p:extLst>
      <p:ext uri="{BB962C8B-B14F-4D97-AF65-F5344CB8AC3E}">
        <p14:creationId xmlns="" xmlns:p14="http://schemas.microsoft.com/office/powerpoint/2010/main" val="18419324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txBox="1">
            <a:spLocks/>
          </p:cNvSpPr>
          <p:nvPr/>
        </p:nvSpPr>
        <p:spPr>
          <a:xfrm>
            <a:off x="2898505" y="857250"/>
            <a:ext cx="5074063" cy="4500563"/>
          </a:xfrm>
          <a:prstGeom prst="rect">
            <a:avLst/>
          </a:prstGeom>
        </p:spPr>
        <p:txBody>
          <a:bodyPr vert="horz" lIns="68580" tIns="34290" rIns="68580" bIns="3429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endParaRPr kumimoji="1" lang="zh-CN" altLang="en-US" sz="2325" dirty="0"/>
          </a:p>
        </p:txBody>
      </p:sp>
      <p:pic>
        <p:nvPicPr>
          <p:cNvPr id="7" name="图片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454150" y="1490265"/>
            <a:ext cx="5753100" cy="3762375"/>
          </a:xfrm>
          <a:prstGeom prst="rect">
            <a:avLst/>
          </a:prstGeom>
        </p:spPr>
      </p:pic>
    </p:spTree>
    <p:extLst>
      <p:ext uri="{BB962C8B-B14F-4D97-AF65-F5344CB8AC3E}">
        <p14:creationId xmlns="" xmlns:p14="http://schemas.microsoft.com/office/powerpoint/2010/main" val="1675982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p:cNvSpPr>
            <a:spLocks noGrp="1" noRot="1" noChangeArrowheads="1"/>
          </p:cNvSpPr>
          <p:nvPr>
            <p:ph type="title"/>
          </p:nvPr>
        </p:nvSpPr>
        <p:spPr/>
        <p:txBody>
          <a:bodyPr/>
          <a:lstStyle/>
          <a:p>
            <a:endParaRPr lang="zh-CN" altLang="en-US"/>
          </a:p>
        </p:txBody>
      </p:sp>
      <p:sp>
        <p:nvSpPr>
          <p:cNvPr id="141314" name="Rectangle 3"/>
          <p:cNvSpPr>
            <a:spLocks noGrp="1" noRot="1" noChangeArrowheads="1"/>
          </p:cNvSpPr>
          <p:nvPr>
            <p:ph type="body" idx="4294967295"/>
          </p:nvPr>
        </p:nvSpPr>
        <p:spPr>
          <a:xfrm>
            <a:off x="301625" y="1905000"/>
            <a:ext cx="8540750" cy="4194175"/>
          </a:xfrm>
          <a:prstGeom prst="rect">
            <a:avLst/>
          </a:prstGeom>
        </p:spPr>
        <p:txBody>
          <a:bodyPr/>
          <a:lstStyle/>
          <a:p>
            <a:r>
              <a:rPr lang="zh-CN" altLang="en-US" sz="2800" dirty="0"/>
              <a:t>如何看待这些糟粕：历史主义地看</a:t>
            </a:r>
          </a:p>
          <a:p>
            <a:r>
              <a:rPr lang="zh-CN" altLang="en-US" sz="2800" dirty="0">
                <a:solidFill>
                  <a:srgbClr val="FF3300"/>
                </a:solidFill>
              </a:rPr>
              <a:t>并非如何祚庥院士所说“</a:t>
            </a:r>
            <a:r>
              <a:rPr lang="en-US" altLang="zh-CN" sz="2800" dirty="0">
                <a:solidFill>
                  <a:srgbClr val="FF3300"/>
                </a:solidFill>
              </a:rPr>
              <a:t>90%</a:t>
            </a:r>
            <a:r>
              <a:rPr lang="zh-CN" altLang="en-US" sz="2800" dirty="0">
                <a:solidFill>
                  <a:srgbClr val="FF3300"/>
                </a:solidFill>
              </a:rPr>
              <a:t>都是糟粕”</a:t>
            </a:r>
          </a:p>
          <a:p>
            <a:endParaRPr lang="zh-CN" altLang="en-US" dirty="0"/>
          </a:p>
        </p:txBody>
      </p:sp>
    </p:spTree>
    <p:extLst>
      <p:ext uri="{BB962C8B-B14F-4D97-AF65-F5344CB8AC3E}">
        <p14:creationId xmlns="" xmlns:p14="http://schemas.microsoft.com/office/powerpoint/2010/main" val="13825206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60648"/>
            <a:ext cx="9144000" cy="868958"/>
          </a:xfrm>
        </p:spPr>
        <p:txBody>
          <a:bodyPr/>
          <a:lstStyle/>
          <a:p>
            <a:pPr algn="ctr"/>
            <a:r>
              <a:rPr lang="zh-CN" altLang="en-US" sz="4000" b="1" dirty="0" smtClean="0">
                <a:solidFill>
                  <a:srgbClr val="FFFF00"/>
                </a:solidFill>
              </a:rPr>
              <a:t>在“世界历史”中把握“中国特色”</a:t>
            </a:r>
            <a:endParaRPr lang="zh-CN" altLang="en-US" sz="4000" b="1" dirty="0">
              <a:solidFill>
                <a:srgbClr val="FFFF00"/>
              </a:solidFill>
            </a:endParaRPr>
          </a:p>
        </p:txBody>
      </p:sp>
      <p:sp>
        <p:nvSpPr>
          <p:cNvPr id="3" name="内容占位符 2"/>
          <p:cNvSpPr>
            <a:spLocks noGrp="1"/>
          </p:cNvSpPr>
          <p:nvPr>
            <p:ph sz="quarter" idx="13"/>
          </p:nvPr>
        </p:nvSpPr>
        <p:spPr>
          <a:xfrm>
            <a:off x="0" y="1600200"/>
            <a:ext cx="9144000" cy="4853136"/>
          </a:xfrm>
        </p:spPr>
        <p:txBody>
          <a:bodyPr>
            <a:normAutofit/>
          </a:bodyPr>
          <a:lstStyle/>
          <a:p>
            <a:pPr>
              <a:lnSpc>
                <a:spcPct val="150000"/>
              </a:lnSpc>
            </a:pPr>
            <a:r>
              <a:rPr lang="en-US" altLang="zh-CN" sz="3500" b="1" dirty="0" smtClean="0">
                <a:latin typeface="+mn-ea"/>
              </a:rPr>
              <a:t>1</a:t>
            </a:r>
            <a:r>
              <a:rPr lang="zh-CN" altLang="en-US" sz="3500" b="1" dirty="0" smtClean="0">
                <a:latin typeface="+mn-ea"/>
              </a:rPr>
              <a:t>）时空坐标</a:t>
            </a:r>
            <a:r>
              <a:rPr lang="en-US" altLang="zh-CN" sz="3500" b="1" dirty="0" smtClean="0">
                <a:latin typeface="+mn-ea"/>
              </a:rPr>
              <a:t>:</a:t>
            </a:r>
            <a:r>
              <a:rPr lang="zh-CN" altLang="en-US" sz="3500" b="1" dirty="0" smtClean="0">
                <a:solidFill>
                  <a:srgbClr val="FFFF00"/>
                </a:solidFill>
                <a:latin typeface="+mn-ea"/>
              </a:rPr>
              <a:t>“参照”与“定位”</a:t>
            </a:r>
            <a:endParaRPr lang="en-US" altLang="zh-CN" sz="3500" b="1" dirty="0" smtClean="0">
              <a:solidFill>
                <a:srgbClr val="FFFF00"/>
              </a:solidFill>
              <a:latin typeface="+mn-ea"/>
            </a:endParaRPr>
          </a:p>
          <a:p>
            <a:pPr>
              <a:lnSpc>
                <a:spcPct val="150000"/>
              </a:lnSpc>
            </a:pPr>
            <a:r>
              <a:rPr lang="en-US" altLang="zh-CN" sz="3500" b="1" dirty="0" smtClean="0">
                <a:latin typeface="+mn-ea"/>
              </a:rPr>
              <a:t>2</a:t>
            </a:r>
            <a:r>
              <a:rPr lang="zh-CN" altLang="en-US" sz="3500" b="1" dirty="0" smtClean="0">
                <a:latin typeface="+mn-ea"/>
              </a:rPr>
              <a:t>）思想方法</a:t>
            </a:r>
            <a:r>
              <a:rPr lang="en-US" altLang="zh-CN" sz="3500" b="1" dirty="0" smtClean="0">
                <a:latin typeface="+mn-ea"/>
              </a:rPr>
              <a:t>:</a:t>
            </a:r>
            <a:r>
              <a:rPr lang="zh-CN" altLang="en-US" sz="3500" b="1" dirty="0" smtClean="0">
                <a:solidFill>
                  <a:srgbClr val="FFFF00"/>
                </a:solidFill>
                <a:latin typeface="+mn-ea"/>
              </a:rPr>
              <a:t>“普遍主义”</a:t>
            </a:r>
            <a:r>
              <a:rPr lang="zh-CN" altLang="en-US" sz="3500" b="1" dirty="0" smtClean="0">
                <a:latin typeface="+mn-ea"/>
              </a:rPr>
              <a:t>与</a:t>
            </a:r>
            <a:r>
              <a:rPr lang="zh-CN" altLang="en-US" sz="3500" b="1" dirty="0" smtClean="0">
                <a:solidFill>
                  <a:srgbClr val="FFFF00"/>
                </a:solidFill>
                <a:latin typeface="+mn-ea"/>
              </a:rPr>
              <a:t>“特殊主义”</a:t>
            </a:r>
            <a:endParaRPr lang="en-US" altLang="zh-CN" sz="3500" b="1" dirty="0" smtClean="0">
              <a:solidFill>
                <a:srgbClr val="FFFF00"/>
              </a:solidFill>
              <a:latin typeface="+mn-ea"/>
            </a:endParaRPr>
          </a:p>
        </p:txBody>
      </p:sp>
    </p:spTree>
    <p:extLst>
      <p:ext uri="{BB962C8B-B14F-4D97-AF65-F5344CB8AC3E}">
        <p14:creationId xmlns="" xmlns:p14="http://schemas.microsoft.com/office/powerpoint/2010/main" val="132321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158" y="1000108"/>
            <a:ext cx="2714644" cy="1323439"/>
          </a:xfrm>
          <a:prstGeom prst="rect">
            <a:avLst/>
          </a:prstGeom>
          <a:noFill/>
          <a:ln>
            <a:solidFill>
              <a:schemeClr val="tx1"/>
            </a:solidFill>
          </a:ln>
        </p:spPr>
        <p:txBody>
          <a:bodyPr wrap="square" rtlCol="0">
            <a:spAutoFit/>
          </a:bodyPr>
          <a:lstStyle/>
          <a:p>
            <a:pPr algn="ctr"/>
            <a:r>
              <a:rPr lang="zh-CN" altLang="en-US" sz="4000" b="1" dirty="0" smtClean="0"/>
              <a:t>自发的“特点”</a:t>
            </a:r>
            <a:endParaRPr lang="zh-CN" altLang="en-US" sz="4000" b="1" dirty="0"/>
          </a:p>
        </p:txBody>
      </p:sp>
      <p:grpSp>
        <p:nvGrpSpPr>
          <p:cNvPr id="2" name="组合 12"/>
          <p:cNvGrpSpPr/>
          <p:nvPr/>
        </p:nvGrpSpPr>
        <p:grpSpPr>
          <a:xfrm>
            <a:off x="3214678" y="1000108"/>
            <a:ext cx="5572164" cy="1323439"/>
            <a:chOff x="3214678" y="1000108"/>
            <a:chExt cx="5572164" cy="1323439"/>
          </a:xfrm>
        </p:grpSpPr>
        <p:sp>
          <p:nvSpPr>
            <p:cNvPr id="6" name="TextBox 5"/>
            <p:cNvSpPr txBox="1"/>
            <p:nvPr/>
          </p:nvSpPr>
          <p:spPr>
            <a:xfrm>
              <a:off x="6072198" y="1000108"/>
              <a:ext cx="2714644" cy="1323439"/>
            </a:xfrm>
            <a:prstGeom prst="rect">
              <a:avLst/>
            </a:prstGeom>
            <a:noFill/>
            <a:ln>
              <a:solidFill>
                <a:schemeClr val="tx1"/>
              </a:solidFill>
            </a:ln>
          </p:spPr>
          <p:txBody>
            <a:bodyPr wrap="square" rtlCol="0">
              <a:spAutoFit/>
            </a:bodyPr>
            <a:lstStyle/>
            <a:p>
              <a:pPr algn="ctr"/>
              <a:r>
                <a:rPr lang="zh-CN" altLang="en-US" sz="4000" b="1" dirty="0" smtClean="0"/>
                <a:t>自觉的“特色”</a:t>
              </a:r>
              <a:endParaRPr lang="zh-CN" altLang="en-US" sz="4000" b="1" dirty="0"/>
            </a:p>
          </p:txBody>
        </p:sp>
        <p:sp>
          <p:nvSpPr>
            <p:cNvPr id="10" name="右箭头 9"/>
            <p:cNvSpPr/>
            <p:nvPr/>
          </p:nvSpPr>
          <p:spPr>
            <a:xfrm>
              <a:off x="3214678" y="1357298"/>
              <a:ext cx="2786082" cy="57150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11"/>
          <p:cNvGrpSpPr/>
          <p:nvPr/>
        </p:nvGrpSpPr>
        <p:grpSpPr>
          <a:xfrm>
            <a:off x="500034" y="1857364"/>
            <a:ext cx="8358246" cy="2493836"/>
            <a:chOff x="500034" y="1857364"/>
            <a:chExt cx="8358246" cy="2493836"/>
          </a:xfrm>
        </p:grpSpPr>
        <p:sp>
          <p:nvSpPr>
            <p:cNvPr id="8" name="下箭头 7"/>
            <p:cNvSpPr/>
            <p:nvPr/>
          </p:nvSpPr>
          <p:spPr>
            <a:xfrm>
              <a:off x="4286248" y="1857364"/>
              <a:ext cx="500066" cy="150019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500034" y="3643314"/>
              <a:ext cx="8358246" cy="707886"/>
            </a:xfrm>
            <a:prstGeom prst="rect">
              <a:avLst/>
            </a:prstGeom>
            <a:noFill/>
          </p:spPr>
          <p:txBody>
            <a:bodyPr wrap="square" rtlCol="0">
              <a:spAutoFit/>
            </a:bodyPr>
            <a:lstStyle/>
            <a:p>
              <a:pPr algn="ctr"/>
              <a:r>
                <a:rPr lang="zh-CN" altLang="en-US" sz="4000" b="1" dirty="0" smtClean="0"/>
                <a:t>需要一个“坐标系”加以定位</a:t>
              </a:r>
              <a:endParaRPr lang="zh-CN" altLang="en-US" sz="4000" b="1" dirty="0"/>
            </a:p>
          </p:txBody>
        </p:sp>
      </p:grpSp>
      <p:grpSp>
        <p:nvGrpSpPr>
          <p:cNvPr id="4" name="组合 16"/>
          <p:cNvGrpSpPr/>
          <p:nvPr/>
        </p:nvGrpSpPr>
        <p:grpSpPr>
          <a:xfrm>
            <a:off x="0" y="3643314"/>
            <a:ext cx="9144000" cy="2509796"/>
            <a:chOff x="0" y="3643314"/>
            <a:chExt cx="9144000" cy="2509796"/>
          </a:xfrm>
        </p:grpSpPr>
        <p:sp>
          <p:nvSpPr>
            <p:cNvPr id="14" name="TextBox 13"/>
            <p:cNvSpPr txBox="1"/>
            <p:nvPr/>
          </p:nvSpPr>
          <p:spPr>
            <a:xfrm>
              <a:off x="3286116" y="3643314"/>
              <a:ext cx="3071834" cy="707886"/>
            </a:xfrm>
            <a:prstGeom prst="rect">
              <a:avLst/>
            </a:prstGeom>
            <a:noFill/>
          </p:spPr>
          <p:txBody>
            <a:bodyPr wrap="square" rtlCol="0">
              <a:spAutoFit/>
            </a:bodyPr>
            <a:lstStyle/>
            <a:p>
              <a:r>
                <a:rPr lang="zh-CN" altLang="en-US" sz="4000" b="1" dirty="0" smtClean="0">
                  <a:solidFill>
                    <a:srgbClr val="FFFF00"/>
                  </a:solidFill>
                </a:rPr>
                <a:t>“坐标系”</a:t>
              </a:r>
              <a:endParaRPr lang="zh-CN" altLang="en-US" sz="4000" b="1" dirty="0">
                <a:solidFill>
                  <a:srgbClr val="FFFF00"/>
                </a:solidFill>
              </a:endParaRPr>
            </a:p>
          </p:txBody>
        </p:sp>
        <p:sp>
          <p:nvSpPr>
            <p:cNvPr id="15" name="TextBox 14"/>
            <p:cNvSpPr txBox="1"/>
            <p:nvPr/>
          </p:nvSpPr>
          <p:spPr>
            <a:xfrm>
              <a:off x="0" y="5445224"/>
              <a:ext cx="9144000" cy="707886"/>
            </a:xfrm>
            <a:prstGeom prst="rect">
              <a:avLst/>
            </a:prstGeom>
            <a:solidFill>
              <a:schemeClr val="bg1"/>
            </a:solidFill>
          </p:spPr>
          <p:txBody>
            <a:bodyPr wrap="square" rtlCol="0">
              <a:spAutoFit/>
            </a:bodyPr>
            <a:lstStyle/>
            <a:p>
              <a:pPr algn="ctr"/>
              <a:r>
                <a:rPr lang="zh-CN" altLang="en-US" sz="4000" b="1" dirty="0" smtClean="0">
                  <a:solidFill>
                    <a:srgbClr val="FFFF00"/>
                  </a:solidFill>
                </a:rPr>
                <a:t>历史转变为“世界历史”。</a:t>
              </a:r>
              <a:r>
                <a:rPr lang="en-US" altLang="zh-CN" sz="3500" b="1" dirty="0" smtClean="0">
                  <a:solidFill>
                    <a:srgbClr val="FFFF00"/>
                  </a:solidFill>
                </a:rPr>
                <a:t>——</a:t>
              </a:r>
              <a:r>
                <a:rPr lang="zh-CN" altLang="en-US" sz="3500" b="1" dirty="0" smtClean="0">
                  <a:solidFill>
                    <a:srgbClr val="FFFF00"/>
                  </a:solidFill>
                </a:rPr>
                <a:t>马克思</a:t>
              </a:r>
              <a:endParaRPr lang="zh-CN" altLang="en-US" sz="3500" b="1" dirty="0">
                <a:solidFill>
                  <a:srgbClr val="FFFF00"/>
                </a:solidFill>
              </a:endParaRPr>
            </a:p>
          </p:txBody>
        </p:sp>
        <p:sp>
          <p:nvSpPr>
            <p:cNvPr id="16" name="下箭头 15"/>
            <p:cNvSpPr/>
            <p:nvPr/>
          </p:nvSpPr>
          <p:spPr>
            <a:xfrm>
              <a:off x="4357686" y="4429132"/>
              <a:ext cx="500066" cy="928694"/>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内容占位符 2"/>
          <p:cNvSpPr>
            <a:spLocks noGrp="1"/>
          </p:cNvSpPr>
          <p:nvPr>
            <p:ph sz="quarter" idx="13"/>
          </p:nvPr>
        </p:nvSpPr>
        <p:spPr>
          <a:xfrm>
            <a:off x="0" y="-27384"/>
            <a:ext cx="9144000" cy="4392488"/>
          </a:xfrm>
          <a:solidFill>
            <a:srgbClr val="002060"/>
          </a:solidFill>
        </p:spPr>
        <p:txBody>
          <a:bodyPr>
            <a:normAutofit/>
          </a:bodyPr>
          <a:lstStyle/>
          <a:p>
            <a:pPr>
              <a:lnSpc>
                <a:spcPct val="150000"/>
              </a:lnSpc>
            </a:pPr>
            <a:r>
              <a:rPr lang="zh-CN" altLang="en-US" sz="3500" b="1" dirty="0" smtClean="0">
                <a:latin typeface="楷体" panose="02010609060101010101" pitchFamily="49" charset="-122"/>
                <a:ea typeface="楷体" panose="02010609060101010101" pitchFamily="49" charset="-122"/>
              </a:rPr>
              <a:t>“</a:t>
            </a:r>
            <a:r>
              <a:rPr lang="zh-CN" altLang="en-US" sz="3500" b="1" dirty="0">
                <a:latin typeface="楷体" panose="02010609060101010101" pitchFamily="49" charset="-122"/>
                <a:ea typeface="楷体" panose="02010609060101010101" pitchFamily="49" charset="-122"/>
              </a:rPr>
              <a:t>资产阶级，由于开拓了</a:t>
            </a:r>
            <a:r>
              <a:rPr lang="zh-CN" altLang="en-US" sz="3500" b="1" dirty="0">
                <a:solidFill>
                  <a:srgbClr val="FFFF00"/>
                </a:solidFill>
                <a:latin typeface="楷体" panose="02010609060101010101" pitchFamily="49" charset="-122"/>
                <a:ea typeface="楷体" panose="02010609060101010101" pitchFamily="49" charset="-122"/>
              </a:rPr>
              <a:t>世界市场</a:t>
            </a:r>
            <a:r>
              <a:rPr lang="zh-CN" altLang="en-US" sz="3500" b="1" dirty="0">
                <a:latin typeface="楷体" panose="02010609060101010101" pitchFamily="49" charset="-122"/>
                <a:ea typeface="楷体" panose="02010609060101010101" pitchFamily="49" charset="-122"/>
              </a:rPr>
              <a:t>，使一切国家的</a:t>
            </a:r>
            <a:r>
              <a:rPr lang="zh-CN" altLang="en-US" sz="3500" b="1" dirty="0">
                <a:solidFill>
                  <a:srgbClr val="FFFF00"/>
                </a:solidFill>
                <a:latin typeface="楷体" panose="02010609060101010101" pitchFamily="49" charset="-122"/>
                <a:ea typeface="楷体" panose="02010609060101010101" pitchFamily="49" charset="-122"/>
              </a:rPr>
              <a:t>生产和消费</a:t>
            </a:r>
            <a:r>
              <a:rPr lang="zh-CN" altLang="en-US" sz="3500" b="1" dirty="0">
                <a:latin typeface="楷体" panose="02010609060101010101" pitchFamily="49" charset="-122"/>
                <a:ea typeface="楷体" panose="02010609060101010101" pitchFamily="49" charset="-122"/>
              </a:rPr>
              <a:t>都成为世界性的了</a:t>
            </a:r>
            <a:r>
              <a:rPr lang="zh-CN" altLang="en-US" sz="3500" b="1" dirty="0" smtClean="0">
                <a:latin typeface="楷体" panose="02010609060101010101" pitchFamily="49" charset="-122"/>
                <a:ea typeface="楷体" panose="02010609060101010101" pitchFamily="49" charset="-122"/>
              </a:rPr>
              <a:t>。”</a:t>
            </a:r>
            <a:endParaRPr lang="en-US" altLang="zh-CN" sz="3500" b="1" dirty="0" smtClean="0">
              <a:latin typeface="楷体" panose="02010609060101010101" pitchFamily="49" charset="-122"/>
              <a:ea typeface="楷体" panose="02010609060101010101" pitchFamily="49" charset="-122"/>
            </a:endParaRPr>
          </a:p>
          <a:p>
            <a:pPr>
              <a:lnSpc>
                <a:spcPct val="150000"/>
              </a:lnSpc>
            </a:pPr>
            <a:r>
              <a:rPr lang="zh-CN" altLang="en-US" sz="3500" b="1" dirty="0" smtClean="0">
                <a:solidFill>
                  <a:srgbClr val="FFFF00"/>
                </a:solidFill>
                <a:latin typeface="楷体" panose="02010609060101010101" pitchFamily="49" charset="-122"/>
                <a:ea typeface="楷体" panose="02010609060101010101" pitchFamily="49" charset="-122"/>
              </a:rPr>
              <a:t>“民族</a:t>
            </a:r>
            <a:r>
              <a:rPr lang="zh-CN" altLang="en-US" sz="3500" b="1" dirty="0">
                <a:solidFill>
                  <a:srgbClr val="FFFF00"/>
                </a:solidFill>
                <a:latin typeface="楷体" panose="02010609060101010101" pitchFamily="49" charset="-122"/>
                <a:ea typeface="楷体" panose="02010609060101010101" pitchFamily="49" charset="-122"/>
              </a:rPr>
              <a:t>的片面性和局限性</a:t>
            </a:r>
            <a:r>
              <a:rPr lang="zh-CN" altLang="en-US" sz="3500" b="1" dirty="0" smtClean="0">
                <a:latin typeface="楷体" panose="02010609060101010101" pitchFamily="49" charset="-122"/>
                <a:ea typeface="楷体" panose="02010609060101010101" pitchFamily="49" charset="-122"/>
              </a:rPr>
              <a:t>日益成为不可能，于是由许多种民族的和地方的文学形成了一种</a:t>
            </a:r>
            <a:r>
              <a:rPr lang="zh-CN" altLang="en-US" sz="3500" b="1" dirty="0" smtClean="0">
                <a:solidFill>
                  <a:srgbClr val="FFFF00"/>
                </a:solidFill>
                <a:latin typeface="楷体" panose="02010609060101010101" pitchFamily="49" charset="-122"/>
                <a:ea typeface="楷体" panose="02010609060101010101" pitchFamily="49" charset="-122"/>
              </a:rPr>
              <a:t>世界文学</a:t>
            </a:r>
            <a:r>
              <a:rPr lang="zh-CN" altLang="en-US" sz="3500" b="1" dirty="0" smtClean="0">
                <a:latin typeface="楷体" panose="02010609060101010101" pitchFamily="49" charset="-122"/>
                <a:ea typeface="楷体" panose="02010609060101010101" pitchFamily="49" charset="-122"/>
              </a:rPr>
              <a:t>。”</a:t>
            </a:r>
            <a:r>
              <a:rPr lang="en-US" altLang="zh-CN" sz="3500" b="1" dirty="0" smtClean="0">
                <a:latin typeface="楷体" panose="02010609060101010101" pitchFamily="49" charset="-122"/>
                <a:ea typeface="楷体" panose="02010609060101010101" pitchFamily="49" charset="-122"/>
              </a:rPr>
              <a:t>——《</a:t>
            </a:r>
            <a:r>
              <a:rPr lang="zh-CN" altLang="en-US" sz="3500" b="1" dirty="0" smtClean="0">
                <a:latin typeface="楷体" panose="02010609060101010101" pitchFamily="49" charset="-122"/>
                <a:ea typeface="楷体" panose="02010609060101010101" pitchFamily="49" charset="-122"/>
              </a:rPr>
              <a:t>共产党宣言</a:t>
            </a:r>
            <a:r>
              <a:rPr lang="en-US" altLang="zh-CN" sz="3500" b="1" dirty="0" smtClean="0">
                <a:latin typeface="楷体" panose="02010609060101010101" pitchFamily="49" charset="-122"/>
                <a:ea typeface="楷体" panose="02010609060101010101" pitchFamily="49" charset="-122"/>
              </a:rPr>
              <a:t>》</a:t>
            </a:r>
          </a:p>
        </p:txBody>
      </p:sp>
    </p:spTree>
    <p:extLst>
      <p:ext uri="{BB962C8B-B14F-4D97-AF65-F5344CB8AC3E}">
        <p14:creationId xmlns="" xmlns:p14="http://schemas.microsoft.com/office/powerpoint/2010/main" val="662454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anim calcmode="lin" valueType="num">
                                      <p:cBhvr>
                                        <p:cTn id="18" dur="500" fill="hold"/>
                                        <p:tgtEl>
                                          <p:spTgt spid="18"/>
                                        </p:tgtEl>
                                        <p:attrNameLst>
                                          <p:attrName>ppt_x</p:attrName>
                                        </p:attrNameLst>
                                      </p:cBhvr>
                                      <p:tavLst>
                                        <p:tav tm="0">
                                          <p:val>
                                            <p:strVal val="#ppt_x"/>
                                          </p:val>
                                        </p:tav>
                                        <p:tav tm="100000">
                                          <p:val>
                                            <p:strVal val="#ppt_x"/>
                                          </p:val>
                                        </p:tav>
                                      </p:tavLst>
                                    </p:anim>
                                    <p:anim calcmode="lin" valueType="num">
                                      <p:cBhvr>
                                        <p:cTn id="19" dur="5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6648"/>
            <a:ext cx="9144000" cy="796950"/>
          </a:xfrm>
        </p:spPr>
        <p:txBody>
          <a:bodyPr/>
          <a:lstStyle/>
          <a:p>
            <a:pPr algn="ctr"/>
            <a:r>
              <a:rPr lang="en-US" altLang="zh-CN" sz="4300" b="1" dirty="0" smtClean="0"/>
              <a:t>1</a:t>
            </a:r>
            <a:r>
              <a:rPr lang="zh-CN" altLang="en-US" sz="4300" b="1" dirty="0" smtClean="0"/>
              <a:t>） 参照 与 定位</a:t>
            </a:r>
            <a:endParaRPr lang="zh-CN" altLang="en-US" sz="4300" b="1" dirty="0"/>
          </a:p>
        </p:txBody>
      </p:sp>
      <p:sp>
        <p:nvSpPr>
          <p:cNvPr id="3" name="内容占位符 2"/>
          <p:cNvSpPr>
            <a:spLocks noGrp="1"/>
          </p:cNvSpPr>
          <p:nvPr>
            <p:ph sz="quarter" idx="13"/>
          </p:nvPr>
        </p:nvSpPr>
        <p:spPr>
          <a:xfrm>
            <a:off x="0" y="857232"/>
            <a:ext cx="9144000" cy="2500330"/>
          </a:xfrm>
        </p:spPr>
        <p:txBody>
          <a:bodyPr>
            <a:normAutofit/>
          </a:bodyPr>
          <a:lstStyle/>
          <a:p>
            <a:pPr>
              <a:lnSpc>
                <a:spcPts val="5400"/>
              </a:lnSpc>
            </a:pPr>
            <a:r>
              <a:rPr lang="zh-CN" altLang="en-US" sz="4000" b="1" dirty="0" smtClean="0">
                <a:latin typeface="+mn-ea"/>
                <a:cs typeface="Times New Roman"/>
              </a:rPr>
              <a:t>近代中国</a:t>
            </a:r>
            <a:r>
              <a:rPr lang="zh-CN" altLang="en-US" sz="4000" b="1" dirty="0">
                <a:latin typeface="+mn-ea"/>
                <a:cs typeface="Times New Roman"/>
              </a:rPr>
              <a:t>曾经借鉴的发展</a:t>
            </a:r>
            <a:r>
              <a:rPr lang="zh-CN" altLang="en-US" sz="4000" b="1" dirty="0" smtClean="0">
                <a:latin typeface="+mn-ea"/>
                <a:cs typeface="Times New Roman"/>
              </a:rPr>
              <a:t>模式</a:t>
            </a:r>
            <a:r>
              <a:rPr lang="en-US" altLang="zh-CN" sz="4000" b="1" dirty="0" smtClean="0">
                <a:latin typeface="+mn-ea"/>
                <a:cs typeface="Times New Roman"/>
              </a:rPr>
              <a:t>——</a:t>
            </a:r>
            <a:endParaRPr lang="zh-CN" altLang="en-US" sz="4000" b="1" dirty="0">
              <a:latin typeface="+mn-ea"/>
              <a:cs typeface="Times New Roman"/>
            </a:endParaRPr>
          </a:p>
          <a:p>
            <a:pPr>
              <a:lnSpc>
                <a:spcPts val="5400"/>
              </a:lnSpc>
            </a:pPr>
            <a:r>
              <a:rPr lang="zh-CN" altLang="en-US" sz="3200" b="1" dirty="0">
                <a:solidFill>
                  <a:srgbClr val="FFFF00"/>
                </a:solidFill>
                <a:latin typeface="楷体" panose="02010609060101010101" pitchFamily="49" charset="-122"/>
                <a:ea typeface="楷体" panose="02010609060101010101" pitchFamily="49" charset="-122"/>
                <a:cs typeface="Times New Roman"/>
              </a:rPr>
              <a:t>日本</a:t>
            </a:r>
            <a:r>
              <a:rPr lang="en-US" altLang="zh-CN" sz="3200" b="1" dirty="0">
                <a:solidFill>
                  <a:srgbClr val="FFFF00"/>
                </a:solidFill>
                <a:latin typeface="楷体" panose="02010609060101010101" pitchFamily="49" charset="-122"/>
                <a:ea typeface="楷体" panose="02010609060101010101" pitchFamily="49" charset="-122"/>
                <a:cs typeface="Times New Roman"/>
              </a:rPr>
              <a:t>——</a:t>
            </a:r>
            <a:r>
              <a:rPr lang="zh-CN" altLang="en-US" sz="3200" b="1" dirty="0">
                <a:solidFill>
                  <a:srgbClr val="FFFF00"/>
                </a:solidFill>
                <a:latin typeface="楷体" panose="02010609060101010101" pitchFamily="49" charset="-122"/>
                <a:ea typeface="楷体" panose="02010609060101010101" pitchFamily="49" charset="-122"/>
                <a:cs typeface="Times New Roman"/>
              </a:rPr>
              <a:t>儒家文化如何脱亚入欧</a:t>
            </a:r>
          </a:p>
          <a:p>
            <a:pPr>
              <a:lnSpc>
                <a:spcPts val="5400"/>
              </a:lnSpc>
            </a:pPr>
            <a:r>
              <a:rPr lang="zh-CN" altLang="en-US" sz="3200" b="1" dirty="0">
                <a:solidFill>
                  <a:srgbClr val="FFFF00"/>
                </a:solidFill>
                <a:latin typeface="楷体" panose="02010609060101010101" pitchFamily="49" charset="-122"/>
                <a:ea typeface="楷体" panose="02010609060101010101" pitchFamily="49" charset="-122"/>
                <a:cs typeface="Times New Roman"/>
              </a:rPr>
              <a:t>德国</a:t>
            </a:r>
            <a:r>
              <a:rPr lang="en-US" altLang="zh-CN" sz="3200" b="1" dirty="0">
                <a:solidFill>
                  <a:srgbClr val="FFFF00"/>
                </a:solidFill>
                <a:latin typeface="楷体" panose="02010609060101010101" pitchFamily="49" charset="-122"/>
                <a:ea typeface="楷体" panose="02010609060101010101" pitchFamily="49" charset="-122"/>
                <a:cs typeface="Times New Roman"/>
              </a:rPr>
              <a:t>——</a:t>
            </a:r>
            <a:r>
              <a:rPr lang="zh-CN" altLang="en-US" sz="3200" b="1" dirty="0">
                <a:solidFill>
                  <a:srgbClr val="FFFF00"/>
                </a:solidFill>
                <a:latin typeface="楷体" panose="02010609060101010101" pitchFamily="49" charset="-122"/>
                <a:ea typeface="楷体" panose="02010609060101010101" pitchFamily="49" charset="-122"/>
                <a:cs typeface="Times New Roman"/>
              </a:rPr>
              <a:t>第一个</a:t>
            </a:r>
            <a:r>
              <a:rPr lang="zh-CN" altLang="en-US" sz="3200" b="1" dirty="0" smtClean="0">
                <a:solidFill>
                  <a:srgbClr val="FFFF00"/>
                </a:solidFill>
                <a:latin typeface="楷体" panose="02010609060101010101" pitchFamily="49" charset="-122"/>
                <a:ea typeface="楷体" panose="02010609060101010101" pitchFamily="49" charset="-122"/>
                <a:cs typeface="Times New Roman"/>
              </a:rPr>
              <a:t>发展中国家</a:t>
            </a:r>
            <a:endParaRPr lang="zh-CN" altLang="en-US" sz="3200" b="1" dirty="0">
              <a:solidFill>
                <a:srgbClr val="FFFF00"/>
              </a:solidFill>
              <a:latin typeface="楷体" panose="02010609060101010101" pitchFamily="49" charset="-122"/>
              <a:ea typeface="楷体" panose="02010609060101010101" pitchFamily="49" charset="-122"/>
              <a:cs typeface="Times New Roman"/>
            </a:endParaRPr>
          </a:p>
        </p:txBody>
      </p:sp>
      <p:sp>
        <p:nvSpPr>
          <p:cNvPr id="8" name="TextBox 7"/>
          <p:cNvSpPr txBox="1"/>
          <p:nvPr/>
        </p:nvSpPr>
        <p:spPr>
          <a:xfrm>
            <a:off x="-32" y="3571876"/>
            <a:ext cx="6215106" cy="784830"/>
          </a:xfrm>
          <a:prstGeom prst="rect">
            <a:avLst/>
          </a:prstGeom>
          <a:solidFill>
            <a:srgbClr val="002060"/>
          </a:solidFill>
        </p:spPr>
        <p:txBody>
          <a:bodyPr wrap="square" rtlCol="0">
            <a:spAutoFit/>
          </a:bodyPr>
          <a:lstStyle/>
          <a:p>
            <a:pPr marL="342900" lvl="0" indent="-342900">
              <a:lnSpc>
                <a:spcPts val="5400"/>
              </a:lnSpc>
              <a:spcBef>
                <a:spcPct val="20000"/>
              </a:spcBef>
              <a:spcAft>
                <a:spcPts val="600"/>
              </a:spcAft>
              <a:buClr>
                <a:srgbClr val="DC9E1F"/>
              </a:buClr>
              <a:buFont typeface="Arial" pitchFamily="34" charset="0"/>
              <a:buChar char="•"/>
            </a:pPr>
            <a:r>
              <a:rPr lang="zh-CN" altLang="en-US" sz="3200" b="1" spc="30" dirty="0" smtClean="0">
                <a:solidFill>
                  <a:srgbClr val="FFFF00"/>
                </a:solidFill>
                <a:latin typeface="楷体" panose="02010609060101010101" pitchFamily="49" charset="-122"/>
                <a:ea typeface="楷体" panose="02010609060101010101" pitchFamily="49" charset="-122"/>
                <a:cs typeface="Times New Roman"/>
              </a:rPr>
              <a:t>苏联</a:t>
            </a:r>
            <a:r>
              <a:rPr lang="en-US" altLang="zh-CN" sz="3200" b="1" spc="30" dirty="0" smtClean="0">
                <a:solidFill>
                  <a:srgbClr val="FFFF00"/>
                </a:solidFill>
                <a:latin typeface="楷体" panose="02010609060101010101" pitchFamily="49" charset="-122"/>
                <a:ea typeface="楷体" panose="02010609060101010101" pitchFamily="49" charset="-122"/>
                <a:cs typeface="Times New Roman"/>
              </a:rPr>
              <a:t>——</a:t>
            </a:r>
            <a:r>
              <a:rPr lang="zh-CN" altLang="en-US" sz="3200" b="1" spc="30" dirty="0" smtClean="0">
                <a:solidFill>
                  <a:srgbClr val="FFFF00"/>
                </a:solidFill>
                <a:latin typeface="楷体" panose="02010609060101010101" pitchFamily="49" charset="-122"/>
                <a:ea typeface="楷体" panose="02010609060101010101" pitchFamily="49" charset="-122"/>
                <a:cs typeface="Times New Roman"/>
              </a:rPr>
              <a:t>社会制度与发展方式</a:t>
            </a:r>
            <a:endParaRPr lang="en-US" altLang="zh-CN" sz="3200" b="1" spc="30" dirty="0" smtClean="0">
              <a:solidFill>
                <a:srgbClr val="FFFF00"/>
              </a:solidFill>
              <a:latin typeface="楷体" panose="02010609060101010101" pitchFamily="49" charset="-122"/>
              <a:ea typeface="楷体" panose="02010609060101010101" pitchFamily="49" charset="-122"/>
              <a:cs typeface="Times New Roman"/>
            </a:endParaRPr>
          </a:p>
        </p:txBody>
      </p:sp>
      <p:sp>
        <p:nvSpPr>
          <p:cNvPr id="9" name="TextBox 8"/>
          <p:cNvSpPr txBox="1"/>
          <p:nvPr/>
        </p:nvSpPr>
        <p:spPr>
          <a:xfrm>
            <a:off x="0" y="5000636"/>
            <a:ext cx="9144000" cy="1384803"/>
          </a:xfrm>
          <a:prstGeom prst="rect">
            <a:avLst/>
          </a:prstGeom>
          <a:noFill/>
        </p:spPr>
        <p:txBody>
          <a:bodyPr wrap="square" rtlCol="0">
            <a:spAutoFit/>
          </a:bodyPr>
          <a:lstStyle/>
          <a:p>
            <a:pPr>
              <a:lnSpc>
                <a:spcPct val="150000"/>
              </a:lnSpc>
            </a:pPr>
            <a:r>
              <a:rPr lang="zh-CN" altLang="en-US" sz="3000" b="1" dirty="0" smtClean="0"/>
              <a:t>“十月革命一声炮响，给我们送来了马克思主义。”</a:t>
            </a:r>
            <a:endParaRPr lang="en-US" altLang="zh-CN" sz="3000" b="1" dirty="0" smtClean="0"/>
          </a:p>
          <a:p>
            <a:pPr algn="r">
              <a:lnSpc>
                <a:spcPct val="150000"/>
              </a:lnSpc>
            </a:pPr>
            <a:r>
              <a:rPr lang="en-US" altLang="zh-CN" sz="3000" b="1" dirty="0" smtClean="0"/>
              <a:t>——</a:t>
            </a:r>
            <a:r>
              <a:rPr lang="zh-CN" altLang="en-US" sz="3000" b="1" dirty="0" smtClean="0"/>
              <a:t>毛泽东</a:t>
            </a:r>
            <a:endParaRPr lang="zh-CN" altLang="en-US" sz="3000" b="1" dirty="0"/>
          </a:p>
        </p:txBody>
      </p:sp>
    </p:spTree>
    <p:extLst>
      <p:ext uri="{BB962C8B-B14F-4D97-AF65-F5344CB8AC3E}">
        <p14:creationId xmlns="" xmlns:p14="http://schemas.microsoft.com/office/powerpoint/2010/main" val="823296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96908"/>
          </a:xfrm>
        </p:spPr>
        <p:txBody>
          <a:bodyPr/>
          <a:lstStyle/>
          <a:p>
            <a:pPr algn="ctr"/>
            <a:r>
              <a:rPr lang="zh-CN" altLang="en-US" sz="4000" b="1" dirty="0" smtClean="0">
                <a:solidFill>
                  <a:srgbClr val="FFFF00"/>
                </a:solidFill>
              </a:rPr>
              <a:t>苏联社会主义的意义</a:t>
            </a:r>
            <a:endParaRPr lang="zh-CN" altLang="en-US" sz="4000" b="1" dirty="0">
              <a:solidFill>
                <a:srgbClr val="FFFF00"/>
              </a:solidFill>
            </a:endParaRPr>
          </a:p>
        </p:txBody>
      </p:sp>
      <p:sp>
        <p:nvSpPr>
          <p:cNvPr id="3" name="内容占位符 2"/>
          <p:cNvSpPr>
            <a:spLocks noGrp="1"/>
          </p:cNvSpPr>
          <p:nvPr>
            <p:ph sz="quarter" idx="13"/>
          </p:nvPr>
        </p:nvSpPr>
        <p:spPr>
          <a:xfrm>
            <a:off x="0" y="1484784"/>
            <a:ext cx="9144000" cy="864096"/>
          </a:xfrm>
          <a:solidFill>
            <a:srgbClr val="002060"/>
          </a:solidFill>
        </p:spPr>
        <p:txBody>
          <a:bodyPr>
            <a:normAutofit/>
          </a:bodyPr>
          <a:lstStyle/>
          <a:p>
            <a:pPr algn="ctr">
              <a:buNone/>
            </a:pPr>
            <a:r>
              <a:rPr lang="en-US" altLang="zh-CN" sz="3000" b="1" dirty="0" smtClean="0"/>
              <a:t>2</a:t>
            </a:r>
            <a:r>
              <a:rPr lang="zh-CN" altLang="en-US" sz="3000" b="1" dirty="0" smtClean="0"/>
              <a:t>、后发国家如何迅速工业化</a:t>
            </a:r>
            <a:endParaRPr lang="zh-CN" altLang="en-US" sz="3000" b="1" dirty="0"/>
          </a:p>
        </p:txBody>
      </p:sp>
      <p:sp>
        <p:nvSpPr>
          <p:cNvPr id="4" name="TextBox 3"/>
          <p:cNvSpPr txBox="1"/>
          <p:nvPr/>
        </p:nvSpPr>
        <p:spPr>
          <a:xfrm>
            <a:off x="-36512" y="2035145"/>
            <a:ext cx="7429520" cy="4778231"/>
          </a:xfrm>
          <a:prstGeom prst="rect">
            <a:avLst/>
          </a:prstGeom>
          <a:solidFill>
            <a:schemeClr val="bg1"/>
          </a:solidFill>
        </p:spPr>
        <p:txBody>
          <a:bodyPr wrap="square" rtlCol="0">
            <a:spAutoFit/>
          </a:bodyPr>
          <a:lstStyle/>
          <a:p>
            <a:pPr>
              <a:lnSpc>
                <a:spcPct val="150000"/>
              </a:lnSpc>
            </a:pPr>
            <a:r>
              <a:rPr lang="en-US" altLang="zh-CN" sz="2800" b="1" dirty="0" smtClean="0">
                <a:solidFill>
                  <a:srgbClr val="FFFF00"/>
                </a:solidFill>
                <a:latin typeface="+mn-ea"/>
              </a:rPr>
              <a:t>1928</a:t>
            </a:r>
            <a:r>
              <a:rPr lang="zh-CN" altLang="en-US" sz="2800" b="1" dirty="0" smtClean="0">
                <a:solidFill>
                  <a:srgbClr val="FFFF00"/>
                </a:solidFill>
                <a:latin typeface="+mn-ea"/>
              </a:rPr>
              <a:t>年开始，苏联实行五年计划。</a:t>
            </a:r>
            <a:endParaRPr lang="en-US" altLang="zh-CN" sz="2800" b="1" dirty="0" smtClean="0">
              <a:solidFill>
                <a:srgbClr val="FFFF00"/>
              </a:solidFill>
              <a:latin typeface="+mn-ea"/>
            </a:endParaRPr>
          </a:p>
          <a:p>
            <a:pPr lvl="1">
              <a:lnSpc>
                <a:spcPct val="150000"/>
              </a:lnSpc>
            </a:pPr>
            <a:r>
              <a:rPr lang="en-US" altLang="zh-CN" sz="2500" b="1" dirty="0" smtClean="0">
                <a:latin typeface="楷体" pitchFamily="49" charset="-122"/>
                <a:ea typeface="楷体" pitchFamily="49" charset="-122"/>
              </a:rPr>
              <a:t>1937</a:t>
            </a:r>
            <a:r>
              <a:rPr lang="zh-CN" altLang="en-US" sz="2500" b="1" dirty="0" smtClean="0">
                <a:latin typeface="楷体" pitchFamily="49" charset="-122"/>
                <a:ea typeface="楷体" pitchFamily="49" charset="-122"/>
              </a:rPr>
              <a:t>年，第二个五年计划结束</a:t>
            </a:r>
            <a:r>
              <a:rPr lang="en-US" altLang="zh-CN" sz="2500" b="1" dirty="0" smtClean="0">
                <a:latin typeface="楷体" pitchFamily="49" charset="-122"/>
                <a:ea typeface="楷体" pitchFamily="49" charset="-122"/>
              </a:rPr>
              <a:t>——</a:t>
            </a:r>
          </a:p>
          <a:p>
            <a:pPr lvl="1">
              <a:lnSpc>
                <a:spcPct val="150000"/>
              </a:lnSpc>
            </a:pPr>
            <a:r>
              <a:rPr lang="zh-CN" altLang="en-US" sz="2500" b="1" dirty="0" smtClean="0"/>
              <a:t> </a:t>
            </a:r>
            <a:r>
              <a:rPr lang="en-US" altLang="zh-CN" sz="2500" b="1" dirty="0" smtClean="0">
                <a:latin typeface="楷体" pitchFamily="49" charset="-122"/>
                <a:ea typeface="楷体" pitchFamily="49" charset="-122"/>
              </a:rPr>
              <a:t>1</a:t>
            </a:r>
            <a:r>
              <a:rPr lang="zh-CN" altLang="en-US" sz="2500" b="1" dirty="0" smtClean="0">
                <a:latin typeface="楷体" pitchFamily="49" charset="-122"/>
                <a:ea typeface="楷体" pitchFamily="49" charset="-122"/>
              </a:rPr>
              <a:t>）苏联</a:t>
            </a:r>
            <a:r>
              <a:rPr lang="zh-CN" altLang="en-US" sz="2500" b="1" dirty="0" smtClean="0">
                <a:solidFill>
                  <a:srgbClr val="FFFF00"/>
                </a:solidFill>
                <a:latin typeface="楷体" pitchFamily="49" charset="-122"/>
                <a:ea typeface="楷体" pitchFamily="49" charset="-122"/>
              </a:rPr>
              <a:t>工业生产水平</a:t>
            </a:r>
            <a:r>
              <a:rPr lang="zh-CN" altLang="en-US" sz="2500" b="1" dirty="0" smtClean="0">
                <a:latin typeface="楷体" pitchFamily="49" charset="-122"/>
                <a:ea typeface="楷体" pitchFamily="49" charset="-122"/>
              </a:rPr>
              <a:t>由</a:t>
            </a:r>
            <a:r>
              <a:rPr lang="en-US" altLang="zh-CN" sz="2500" b="1" dirty="0" smtClean="0">
                <a:latin typeface="楷体" pitchFamily="49" charset="-122"/>
                <a:ea typeface="楷体" pitchFamily="49" charset="-122"/>
              </a:rPr>
              <a:t>1913</a:t>
            </a:r>
            <a:r>
              <a:rPr lang="zh-CN" altLang="en-US" sz="2500" b="1" dirty="0" smtClean="0">
                <a:latin typeface="楷体" pitchFamily="49" charset="-122"/>
                <a:ea typeface="楷体" pitchFamily="49" charset="-122"/>
              </a:rPr>
              <a:t>年的世界第五位和欧洲第四位，上升到</a:t>
            </a:r>
            <a:r>
              <a:rPr lang="zh-CN" altLang="en-US" sz="2500" b="1" dirty="0" smtClean="0">
                <a:solidFill>
                  <a:srgbClr val="FFFF00"/>
                </a:solidFill>
                <a:latin typeface="楷体" pitchFamily="49" charset="-122"/>
                <a:ea typeface="楷体" pitchFamily="49" charset="-122"/>
              </a:rPr>
              <a:t>世界第二位</a:t>
            </a:r>
            <a:r>
              <a:rPr lang="zh-CN" altLang="en-US" sz="2500" b="1" dirty="0" smtClean="0">
                <a:latin typeface="楷体" pitchFamily="49" charset="-122"/>
                <a:ea typeface="楷体" pitchFamily="49" charset="-122"/>
              </a:rPr>
              <a:t>和</a:t>
            </a:r>
            <a:r>
              <a:rPr lang="zh-CN" altLang="en-US" sz="2500" b="1" dirty="0" smtClean="0">
                <a:solidFill>
                  <a:srgbClr val="FFFF00"/>
                </a:solidFill>
                <a:latin typeface="楷体" pitchFamily="49" charset="-122"/>
                <a:ea typeface="楷体" pitchFamily="49" charset="-122"/>
              </a:rPr>
              <a:t>欧洲第一位</a:t>
            </a:r>
            <a:r>
              <a:rPr lang="zh-CN" altLang="en-US" sz="2500" b="1" dirty="0" smtClean="0">
                <a:latin typeface="楷体" pitchFamily="49" charset="-122"/>
                <a:ea typeface="楷体" pitchFamily="49" charset="-122"/>
              </a:rPr>
              <a:t>。</a:t>
            </a:r>
            <a:endParaRPr lang="en-US" altLang="zh-CN" sz="2500" b="1" dirty="0" smtClean="0">
              <a:latin typeface="楷体" pitchFamily="49" charset="-122"/>
              <a:ea typeface="楷体" pitchFamily="49" charset="-122"/>
            </a:endParaRPr>
          </a:p>
          <a:p>
            <a:pPr lvl="1">
              <a:lnSpc>
                <a:spcPct val="150000"/>
              </a:lnSpc>
            </a:pPr>
            <a:r>
              <a:rPr lang="en-US" altLang="zh-CN" sz="2500" b="1" dirty="0" smtClean="0">
                <a:latin typeface="楷体" pitchFamily="49" charset="-122"/>
                <a:ea typeface="楷体" pitchFamily="49" charset="-122"/>
              </a:rPr>
              <a:t>2</a:t>
            </a:r>
            <a:r>
              <a:rPr lang="zh-CN" altLang="en-US" sz="2500" b="1" dirty="0" smtClean="0">
                <a:latin typeface="楷体" pitchFamily="49" charset="-122"/>
                <a:ea typeface="楷体" pitchFamily="49" charset="-122"/>
              </a:rPr>
              <a:t>）</a:t>
            </a:r>
            <a:r>
              <a:rPr lang="zh-CN" altLang="en-US" sz="2500" b="1" dirty="0" smtClean="0">
                <a:solidFill>
                  <a:srgbClr val="FFFF00"/>
                </a:solidFill>
                <a:latin typeface="楷体" pitchFamily="49" charset="-122"/>
                <a:ea typeface="楷体" pitchFamily="49" charset="-122"/>
              </a:rPr>
              <a:t>苏联国民收入</a:t>
            </a:r>
            <a:r>
              <a:rPr lang="zh-CN" altLang="en-US" sz="2500" b="1" dirty="0" smtClean="0">
                <a:latin typeface="楷体" pitchFamily="49" charset="-122"/>
                <a:ea typeface="楷体" pitchFamily="49" charset="-122"/>
              </a:rPr>
              <a:t>由</a:t>
            </a:r>
            <a:r>
              <a:rPr lang="en-US" altLang="zh-CN" sz="2500" b="1" dirty="0" smtClean="0">
                <a:latin typeface="楷体" pitchFamily="49" charset="-122"/>
                <a:ea typeface="楷体" pitchFamily="49" charset="-122"/>
              </a:rPr>
              <a:t>1913</a:t>
            </a:r>
            <a:r>
              <a:rPr lang="zh-CN" altLang="en-US" sz="2500" b="1" dirty="0" smtClean="0">
                <a:latin typeface="楷体" pitchFamily="49" charset="-122"/>
                <a:ea typeface="楷体" pitchFamily="49" charset="-122"/>
              </a:rPr>
              <a:t>年的</a:t>
            </a:r>
            <a:r>
              <a:rPr lang="en-US" altLang="zh-CN" sz="2500" b="1" dirty="0" smtClean="0">
                <a:solidFill>
                  <a:srgbClr val="FFFF00"/>
                </a:solidFill>
                <a:latin typeface="楷体" pitchFamily="49" charset="-122"/>
                <a:ea typeface="楷体" pitchFamily="49" charset="-122"/>
              </a:rPr>
              <a:t>210</a:t>
            </a:r>
            <a:r>
              <a:rPr lang="zh-CN" altLang="en-US" sz="2500" b="1" dirty="0" smtClean="0">
                <a:solidFill>
                  <a:srgbClr val="FFFF00"/>
                </a:solidFill>
                <a:latin typeface="楷体" pitchFamily="49" charset="-122"/>
                <a:ea typeface="楷体" pitchFamily="49" charset="-122"/>
              </a:rPr>
              <a:t>亿卢布</a:t>
            </a:r>
            <a:r>
              <a:rPr lang="zh-CN" altLang="en-US" sz="2500" b="1" dirty="0" smtClean="0">
                <a:latin typeface="楷体" pitchFamily="49" charset="-122"/>
                <a:ea typeface="楷体" pitchFamily="49" charset="-122"/>
              </a:rPr>
              <a:t>增加到</a:t>
            </a:r>
            <a:r>
              <a:rPr lang="en-US" altLang="zh-CN" sz="2500" b="1" dirty="0" smtClean="0">
                <a:solidFill>
                  <a:srgbClr val="FFFF00"/>
                </a:solidFill>
                <a:latin typeface="楷体" pitchFamily="49" charset="-122"/>
                <a:ea typeface="楷体" pitchFamily="49" charset="-122"/>
              </a:rPr>
              <a:t>963</a:t>
            </a:r>
            <a:r>
              <a:rPr lang="zh-CN" altLang="en-US" sz="2500" b="1" dirty="0" smtClean="0">
                <a:solidFill>
                  <a:srgbClr val="FFFF00"/>
                </a:solidFill>
                <a:latin typeface="楷体" pitchFamily="49" charset="-122"/>
                <a:ea typeface="楷体" pitchFamily="49" charset="-122"/>
              </a:rPr>
              <a:t>亿卢布</a:t>
            </a:r>
            <a:r>
              <a:rPr lang="zh-CN" altLang="en-US" sz="2500" b="1" dirty="0" smtClean="0">
                <a:latin typeface="楷体" pitchFamily="49" charset="-122"/>
                <a:ea typeface="楷体" pitchFamily="49" charset="-122"/>
              </a:rPr>
              <a:t>（按</a:t>
            </a:r>
            <a:r>
              <a:rPr lang="en-US" altLang="zh-CN" sz="2500" b="1" dirty="0" smtClean="0">
                <a:latin typeface="楷体" pitchFamily="49" charset="-122"/>
                <a:ea typeface="楷体" pitchFamily="49" charset="-122"/>
              </a:rPr>
              <a:t>1926-1927</a:t>
            </a:r>
            <a:r>
              <a:rPr lang="zh-CN" altLang="en-US" sz="2500" b="1" dirty="0" smtClean="0">
                <a:latin typeface="楷体" pitchFamily="49" charset="-122"/>
                <a:ea typeface="楷体" pitchFamily="49" charset="-122"/>
              </a:rPr>
              <a:t>年不变价格计算）。</a:t>
            </a:r>
            <a:endParaRPr lang="en-US" altLang="zh-CN" sz="2500" b="1" dirty="0" smtClean="0">
              <a:latin typeface="楷体" pitchFamily="49" charset="-122"/>
              <a:ea typeface="楷体" pitchFamily="49" charset="-122"/>
            </a:endParaRPr>
          </a:p>
          <a:p>
            <a:pPr>
              <a:lnSpc>
                <a:spcPct val="150000"/>
              </a:lnSpc>
            </a:pPr>
            <a:r>
              <a:rPr lang="en-US" altLang="zh-CN" sz="2500" b="1" dirty="0" smtClean="0">
                <a:solidFill>
                  <a:srgbClr val="FFFF00"/>
                </a:solidFill>
                <a:latin typeface="+mn-ea"/>
              </a:rPr>
              <a:t>1928</a:t>
            </a:r>
            <a:r>
              <a:rPr lang="zh-CN" altLang="en-US" sz="2500" b="1" dirty="0" smtClean="0">
                <a:solidFill>
                  <a:srgbClr val="FFFF00"/>
                </a:solidFill>
                <a:latin typeface="+mn-ea"/>
              </a:rPr>
              <a:t>年至</a:t>
            </a:r>
            <a:r>
              <a:rPr lang="en-US" altLang="zh-CN" sz="2500" b="1" dirty="0" smtClean="0">
                <a:solidFill>
                  <a:srgbClr val="FFFF00"/>
                </a:solidFill>
                <a:latin typeface="+mn-ea"/>
              </a:rPr>
              <a:t>1940</a:t>
            </a:r>
            <a:r>
              <a:rPr lang="zh-CN" altLang="en-US" sz="2500" b="1" dirty="0" smtClean="0">
                <a:solidFill>
                  <a:srgbClr val="FFFF00"/>
                </a:solidFill>
                <a:latin typeface="+mn-ea"/>
              </a:rPr>
              <a:t>年，苏联工业产值增长了</a:t>
            </a:r>
            <a:r>
              <a:rPr lang="en-US" altLang="zh-CN" sz="2500" b="1" dirty="0" smtClean="0">
                <a:solidFill>
                  <a:srgbClr val="FFFF00"/>
                </a:solidFill>
                <a:latin typeface="+mn-ea"/>
              </a:rPr>
              <a:t>9</a:t>
            </a:r>
            <a:r>
              <a:rPr lang="zh-CN" altLang="en-US" sz="2500" b="1" dirty="0" smtClean="0">
                <a:solidFill>
                  <a:srgbClr val="FFFF00"/>
                </a:solidFill>
                <a:latin typeface="+mn-ea"/>
              </a:rPr>
              <a:t>倍，年均增长</a:t>
            </a:r>
            <a:r>
              <a:rPr lang="en-US" altLang="zh-CN" sz="2500" b="1" dirty="0" smtClean="0">
                <a:solidFill>
                  <a:srgbClr val="FFFF00"/>
                </a:solidFill>
                <a:latin typeface="+mn-ea"/>
              </a:rPr>
              <a:t>16.8%</a:t>
            </a:r>
            <a:r>
              <a:rPr lang="zh-CN" altLang="en-US" sz="2500" b="1" dirty="0" smtClean="0">
                <a:solidFill>
                  <a:srgbClr val="FFFF00"/>
                </a:solidFill>
                <a:latin typeface="+mn-ea"/>
              </a:rPr>
              <a:t>。</a:t>
            </a:r>
            <a:endParaRPr lang="en-US" altLang="zh-CN" sz="2500" b="1" dirty="0" smtClean="0">
              <a:solidFill>
                <a:srgbClr val="FFFF00"/>
              </a:solidFill>
              <a:latin typeface="+mn-ea"/>
            </a:endParaRPr>
          </a:p>
        </p:txBody>
      </p:sp>
      <p:grpSp>
        <p:nvGrpSpPr>
          <p:cNvPr id="5" name="组合 4"/>
          <p:cNvGrpSpPr/>
          <p:nvPr/>
        </p:nvGrpSpPr>
        <p:grpSpPr>
          <a:xfrm>
            <a:off x="7429520" y="1643050"/>
            <a:ext cx="1714481" cy="4801906"/>
            <a:chOff x="7286644" y="2056094"/>
            <a:chExt cx="1857357" cy="4801906"/>
          </a:xfrm>
        </p:grpSpPr>
        <p:pic>
          <p:nvPicPr>
            <p:cNvPr id="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286645" y="2056094"/>
              <a:ext cx="1857356" cy="27302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7286644" y="4787946"/>
              <a:ext cx="1857356" cy="2070054"/>
            </a:xfrm>
            <a:prstGeom prst="rect">
              <a:avLst/>
            </a:prstGeom>
            <a:solidFill>
              <a:schemeClr val="tx1"/>
            </a:solidFill>
          </p:spPr>
          <p:txBody>
            <a:bodyPr wrap="square" rtlCol="0">
              <a:spAutoFit/>
            </a:bodyPr>
            <a:lstStyle/>
            <a:p>
              <a:pPr fontAlgn="base">
                <a:lnSpc>
                  <a:spcPts val="4000"/>
                </a:lnSpc>
                <a:spcBef>
                  <a:spcPct val="50000"/>
                </a:spcBef>
                <a:spcAft>
                  <a:spcPct val="0"/>
                </a:spcAft>
              </a:pPr>
              <a:r>
                <a:rPr lang="en-US" altLang="zh-CN" sz="2500" b="1" dirty="0" smtClean="0">
                  <a:solidFill>
                    <a:srgbClr val="002060"/>
                  </a:solidFill>
                  <a:latin typeface="+mn-ea"/>
                </a:rPr>
                <a:t>1933</a:t>
              </a:r>
              <a:r>
                <a:rPr lang="zh-CN" altLang="en-US" sz="2500" b="1" dirty="0">
                  <a:solidFill>
                    <a:srgbClr val="002060"/>
                  </a:solidFill>
                  <a:latin typeface="+mn-ea"/>
                </a:rPr>
                <a:t>年</a:t>
              </a:r>
              <a:r>
                <a:rPr lang="en-US" altLang="zh-CN" sz="2500" b="1" dirty="0">
                  <a:solidFill>
                    <a:srgbClr val="002060"/>
                  </a:solidFill>
                  <a:latin typeface="+mn-ea"/>
                </a:rPr>
                <a:t>7</a:t>
              </a:r>
              <a:r>
                <a:rPr lang="zh-CN" altLang="en-US" sz="2500" b="1" dirty="0" smtClean="0">
                  <a:solidFill>
                    <a:srgbClr val="002060"/>
                  </a:solidFill>
                  <a:latin typeface="+mn-ea"/>
                </a:rPr>
                <a:t>月，</a:t>
              </a:r>
              <a:r>
                <a:rPr lang="en-US" altLang="zh-CN" sz="2500" b="1" dirty="0" smtClean="0">
                  <a:solidFill>
                    <a:srgbClr val="002060"/>
                  </a:solidFill>
                  <a:latin typeface="+mn-ea"/>
                </a:rPr>
                <a:t>《</a:t>
              </a:r>
              <a:r>
                <a:rPr lang="zh-CN" altLang="en-US" sz="2500" b="1" dirty="0">
                  <a:solidFill>
                    <a:srgbClr val="002060"/>
                  </a:solidFill>
                  <a:latin typeface="+mn-ea"/>
                </a:rPr>
                <a:t>中国现代化问题号特辑</a:t>
              </a:r>
              <a:r>
                <a:rPr lang="en-US" altLang="zh-CN" sz="2500" b="1" dirty="0" smtClean="0">
                  <a:solidFill>
                    <a:srgbClr val="002060"/>
                  </a:solidFill>
                  <a:latin typeface="+mn-ea"/>
                </a:rPr>
                <a:t>》</a:t>
              </a:r>
              <a:r>
                <a:rPr lang="zh-CN" altLang="en-US" sz="2500" b="1" dirty="0" smtClean="0">
                  <a:solidFill>
                    <a:srgbClr val="002060"/>
                  </a:solidFill>
                  <a:latin typeface="+mn-ea"/>
                </a:rPr>
                <a:t>。</a:t>
              </a:r>
              <a:endParaRPr lang="en-US" altLang="zh-CN" sz="2500" b="1" dirty="0" smtClean="0">
                <a:solidFill>
                  <a:srgbClr val="002060"/>
                </a:solidFill>
                <a:latin typeface="+mn-ea"/>
              </a:endParaRPr>
            </a:p>
          </p:txBody>
        </p:sp>
      </p:grpSp>
      <p:sp>
        <p:nvSpPr>
          <p:cNvPr id="8" name="内容占位符 2"/>
          <p:cNvSpPr txBox="1">
            <a:spLocks/>
          </p:cNvSpPr>
          <p:nvPr/>
        </p:nvSpPr>
        <p:spPr>
          <a:xfrm>
            <a:off x="0" y="785794"/>
            <a:ext cx="9144000" cy="714380"/>
          </a:xfrm>
          <a:prstGeom prst="rect">
            <a:avLst/>
          </a:prstGeom>
          <a:solidFill>
            <a:srgbClr val="002060"/>
          </a:solidFill>
        </p:spPr>
        <p:txBody>
          <a:bodyPr vert="horz" lIns="91440" tIns="45720" rIns="91440" bIns="45720" rtlCol="0">
            <a:normAutofit/>
          </a:bodyPr>
          <a:lstStyle/>
          <a:p>
            <a:pPr marL="0" marR="0" lvl="0" indent="0" algn="ctr" defTabSz="914400" rtl="0" eaLnBrk="1" fontAlgn="base" latinLnBrk="0" hangingPunct="1">
              <a:lnSpc>
                <a:spcPts val="4700"/>
              </a:lnSpc>
              <a:spcBef>
                <a:spcPts val="0"/>
              </a:spcBef>
              <a:spcAft>
                <a:spcPts val="0"/>
              </a:spcAft>
              <a:buClrTx/>
              <a:buSzTx/>
              <a:buFont typeface="Arial" charset="0"/>
              <a:buNone/>
              <a:tabLst/>
              <a:defRPr/>
            </a:pPr>
            <a:r>
              <a:rPr kumimoji="0" lang="en-US" altLang="zh-CN" sz="3000" b="1" i="0" u="none" strike="noStrike" kern="1200" cap="none" spc="0" normalizeH="0" baseline="0" noProof="0" dirty="0" smtClean="0">
                <a:ln>
                  <a:noFill/>
                </a:ln>
                <a:effectLst/>
                <a:uLnTx/>
                <a:uFillTx/>
                <a:latin typeface="+mn-lt"/>
                <a:ea typeface="+mn-ea"/>
                <a:cs typeface="+mn-cs"/>
              </a:rPr>
              <a:t>1</a:t>
            </a:r>
            <a:r>
              <a:rPr kumimoji="0" lang="zh-CN" altLang="en-US" sz="3000" b="1" i="0" u="none" strike="noStrike" kern="1200" cap="none" spc="0" normalizeH="0" baseline="0" noProof="0" dirty="0" smtClean="0">
                <a:ln>
                  <a:noFill/>
                </a:ln>
                <a:effectLst/>
                <a:uLnTx/>
                <a:uFillTx/>
                <a:latin typeface="+mn-lt"/>
                <a:ea typeface="+mn-ea"/>
                <a:cs typeface="+mn-cs"/>
              </a:rPr>
              <a:t>、“多数人革命”的合法性</a:t>
            </a:r>
            <a:endParaRPr kumimoji="0" lang="en-US" altLang="zh-CN" sz="3000" b="1" i="0" u="none" strike="noStrike" kern="1200" cap="none" spc="0" normalizeH="0" baseline="0" noProof="0" dirty="0" smtClean="0">
              <a:ln>
                <a:noFill/>
              </a:ln>
              <a:effectLst/>
              <a:uLnTx/>
              <a:uFillTx/>
              <a:latin typeface="+mn-lt"/>
              <a:ea typeface="+mn-ea"/>
              <a:cs typeface="+mn-cs"/>
            </a:endParaRPr>
          </a:p>
        </p:txBody>
      </p:sp>
    </p:spTree>
    <p:extLst>
      <p:ext uri="{BB962C8B-B14F-4D97-AF65-F5344CB8AC3E}">
        <p14:creationId xmlns="" xmlns:p14="http://schemas.microsoft.com/office/powerpoint/2010/main" val="190326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Effect transition="in" filter="fade">
                                      <p:cBhvr>
                                        <p:cTn id="7" dur="500"/>
                                        <p:tgtEl>
                                          <p:spTgt spid="8">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bg/>
                                          </p:spTgt>
                                        </p:tgtEl>
                                        <p:attrNameLst>
                                          <p:attrName>style.visibility</p:attrName>
                                        </p:attrNameLst>
                                      </p:cBhvr>
                                      <p:to>
                                        <p:strVal val="visible"/>
                                      </p:to>
                                    </p:set>
                                    <p:animEffect transition="in" filter="fade">
                                      <p:cBhvr>
                                        <p:cTn id="15" dur="500"/>
                                        <p:tgtEl>
                                          <p:spTgt spid="3">
                                            <p:bg/>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animBg="1"/>
      <p:bldP spid="4" grpId="0" animBg="1"/>
      <p:bldP spid="8" grpId="0" build="allAtOnce"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7924800" cy="720080"/>
          </a:xfrm>
        </p:spPr>
        <p:txBody>
          <a:bodyPr/>
          <a:lstStyle/>
          <a:p>
            <a:pPr algn="ctr"/>
            <a:r>
              <a:rPr lang="zh-CN" altLang="en-US" sz="4000" b="1" dirty="0" smtClean="0"/>
              <a:t>苏联模式的弊端</a:t>
            </a:r>
            <a:r>
              <a:rPr lang="en-US" altLang="zh-CN" sz="4000" b="1" dirty="0" smtClean="0"/>
              <a:t>——</a:t>
            </a:r>
            <a:r>
              <a:rPr lang="zh-CN" altLang="en-US" sz="4000" b="1" dirty="0" smtClean="0"/>
              <a:t>经济体制</a:t>
            </a:r>
            <a:endParaRPr lang="zh-CN" altLang="en-US" sz="4000" b="1" dirty="0"/>
          </a:p>
        </p:txBody>
      </p:sp>
      <p:sp>
        <p:nvSpPr>
          <p:cNvPr id="3" name="内容占位符 2"/>
          <p:cNvSpPr>
            <a:spLocks noGrp="1"/>
          </p:cNvSpPr>
          <p:nvPr>
            <p:ph sz="quarter" idx="13"/>
          </p:nvPr>
        </p:nvSpPr>
        <p:spPr>
          <a:xfrm>
            <a:off x="-25648" y="936104"/>
            <a:ext cx="9144000" cy="5877272"/>
          </a:xfrm>
        </p:spPr>
        <p:txBody>
          <a:bodyPr>
            <a:noAutofit/>
          </a:bodyPr>
          <a:lstStyle/>
          <a:p>
            <a:pPr>
              <a:lnSpc>
                <a:spcPts val="5000"/>
              </a:lnSpc>
            </a:pPr>
            <a:r>
              <a:rPr lang="en-US" altLang="zh-CN" sz="3000" b="1" dirty="0" smtClean="0">
                <a:latin typeface="+mn-ea"/>
              </a:rPr>
              <a:t>1</a:t>
            </a:r>
            <a:r>
              <a:rPr lang="zh-CN" altLang="en-US" sz="3000" b="1" dirty="0" smtClean="0">
                <a:latin typeface="+mn-ea"/>
              </a:rPr>
              <a:t>）指令性计划经济体制，</a:t>
            </a:r>
            <a:r>
              <a:rPr lang="zh-CN" altLang="en-US" sz="3000" b="1" dirty="0" smtClean="0">
                <a:solidFill>
                  <a:srgbClr val="FFFF00"/>
                </a:solidFill>
                <a:latin typeface="+mn-ea"/>
              </a:rPr>
              <a:t>完全</a:t>
            </a:r>
            <a:r>
              <a:rPr lang="zh-CN" altLang="en-US" sz="3000" b="1" dirty="0">
                <a:solidFill>
                  <a:srgbClr val="FFFF00"/>
                </a:solidFill>
                <a:latin typeface="+mn-ea"/>
              </a:rPr>
              <a:t>排斥市场</a:t>
            </a:r>
            <a:r>
              <a:rPr lang="zh-CN" altLang="en-US" sz="3000" b="1" dirty="0" smtClean="0">
                <a:solidFill>
                  <a:srgbClr val="FFFF00"/>
                </a:solidFill>
                <a:latin typeface="+mn-ea"/>
              </a:rPr>
              <a:t>调节</a:t>
            </a:r>
            <a:r>
              <a:rPr lang="zh-CN" altLang="en-US" sz="3000" b="1" dirty="0" smtClean="0">
                <a:latin typeface="+mn-ea"/>
              </a:rPr>
              <a:t>。计划</a:t>
            </a:r>
            <a:r>
              <a:rPr lang="zh-CN" altLang="en-US" sz="3000" b="1" dirty="0">
                <a:latin typeface="+mn-ea"/>
              </a:rPr>
              <a:t>由中央统一</a:t>
            </a:r>
            <a:r>
              <a:rPr lang="zh-CN" altLang="en-US" sz="3000" b="1" dirty="0" smtClean="0">
                <a:latin typeface="+mn-ea"/>
              </a:rPr>
              <a:t>编制。</a:t>
            </a:r>
            <a:endParaRPr lang="en-US" altLang="zh-CN" sz="3000" b="1" dirty="0" smtClean="0">
              <a:latin typeface="+mn-ea"/>
            </a:endParaRPr>
          </a:p>
          <a:p>
            <a:pPr>
              <a:lnSpc>
                <a:spcPts val="5000"/>
              </a:lnSpc>
            </a:pPr>
            <a:r>
              <a:rPr lang="en-US" altLang="zh-CN" sz="3000" b="1" dirty="0" smtClean="0">
                <a:latin typeface="+mn-ea"/>
              </a:rPr>
              <a:t>2</a:t>
            </a:r>
            <a:r>
              <a:rPr lang="zh-CN" altLang="en-US" sz="3000" b="1" dirty="0" smtClean="0">
                <a:latin typeface="+mn-ea"/>
              </a:rPr>
              <a:t>）</a:t>
            </a:r>
            <a:r>
              <a:rPr lang="zh-CN" altLang="en-US" sz="3000" b="1" dirty="0" smtClean="0">
                <a:solidFill>
                  <a:srgbClr val="FFFF00"/>
                </a:solidFill>
                <a:latin typeface="+mn-ea"/>
              </a:rPr>
              <a:t>中央</a:t>
            </a:r>
            <a:r>
              <a:rPr lang="zh-CN" altLang="en-US" sz="3000" b="1" dirty="0">
                <a:solidFill>
                  <a:srgbClr val="FFFF00"/>
                </a:solidFill>
                <a:latin typeface="+mn-ea"/>
              </a:rPr>
              <a:t>部门</a:t>
            </a:r>
            <a:r>
              <a:rPr lang="zh-CN" altLang="en-US" sz="3000" b="1" dirty="0" smtClean="0">
                <a:solidFill>
                  <a:srgbClr val="FFFF00"/>
                </a:solidFill>
                <a:latin typeface="+mn-ea"/>
              </a:rPr>
              <a:t>林立，</a:t>
            </a:r>
            <a:r>
              <a:rPr lang="zh-CN" altLang="en-US" sz="3000" b="1" dirty="0" smtClean="0">
                <a:latin typeface="+mn-ea"/>
              </a:rPr>
              <a:t>依照</a:t>
            </a:r>
            <a:r>
              <a:rPr lang="zh-CN" altLang="en-US" sz="3000" b="1" dirty="0" smtClean="0">
                <a:solidFill>
                  <a:srgbClr val="FFFF00"/>
                </a:solidFill>
                <a:latin typeface="+mn-ea"/>
              </a:rPr>
              <a:t>组织纪律</a:t>
            </a:r>
            <a:r>
              <a:rPr lang="zh-CN" altLang="en-US" sz="3000" b="1" dirty="0" smtClean="0">
                <a:latin typeface="+mn-ea"/>
              </a:rPr>
              <a:t>、</a:t>
            </a:r>
            <a:r>
              <a:rPr lang="zh-CN" altLang="en-US" sz="3000" b="1" dirty="0" smtClean="0">
                <a:solidFill>
                  <a:srgbClr val="FFFF00"/>
                </a:solidFill>
                <a:latin typeface="+mn-ea"/>
              </a:rPr>
              <a:t>政治</a:t>
            </a:r>
            <a:r>
              <a:rPr lang="zh-CN" altLang="en-US" sz="3000" b="1" dirty="0">
                <a:solidFill>
                  <a:srgbClr val="FFFF00"/>
                </a:solidFill>
                <a:latin typeface="+mn-ea"/>
              </a:rPr>
              <a:t>动员</a:t>
            </a:r>
            <a:r>
              <a:rPr lang="zh-CN" altLang="en-US" sz="3000" b="1" dirty="0">
                <a:latin typeface="+mn-ea"/>
              </a:rPr>
              <a:t>和</a:t>
            </a:r>
            <a:r>
              <a:rPr lang="zh-CN" altLang="en-US" sz="3000" b="1" dirty="0">
                <a:solidFill>
                  <a:srgbClr val="FFFF00"/>
                </a:solidFill>
                <a:latin typeface="+mn-ea"/>
              </a:rPr>
              <a:t>劳动竞赛</a:t>
            </a:r>
            <a:r>
              <a:rPr lang="zh-CN" altLang="en-US" sz="3000" b="1" dirty="0" smtClean="0">
                <a:latin typeface="+mn-ea"/>
              </a:rPr>
              <a:t>，保证计划实现。</a:t>
            </a:r>
            <a:endParaRPr lang="en-US" altLang="zh-CN" sz="3000" b="1" dirty="0" smtClean="0">
              <a:latin typeface="+mn-ea"/>
            </a:endParaRPr>
          </a:p>
          <a:p>
            <a:pPr>
              <a:lnSpc>
                <a:spcPts val="5000"/>
              </a:lnSpc>
            </a:pPr>
            <a:r>
              <a:rPr lang="en-US" altLang="zh-CN" sz="3000" b="1" dirty="0">
                <a:latin typeface="+mn-ea"/>
              </a:rPr>
              <a:t>3</a:t>
            </a:r>
            <a:r>
              <a:rPr lang="zh-CN" altLang="en-US" sz="3000" b="1" dirty="0">
                <a:latin typeface="+mn-ea"/>
              </a:rPr>
              <a:t>）</a:t>
            </a:r>
            <a:r>
              <a:rPr lang="zh-CN" altLang="en-US" sz="3000" b="1" dirty="0" smtClean="0">
                <a:solidFill>
                  <a:srgbClr val="FFFF00"/>
                </a:solidFill>
                <a:latin typeface="+mn-ea"/>
              </a:rPr>
              <a:t>企业</a:t>
            </a:r>
            <a:r>
              <a:rPr lang="zh-CN" altLang="en-US" sz="3000" b="1" dirty="0">
                <a:solidFill>
                  <a:srgbClr val="FFFF00"/>
                </a:solidFill>
                <a:latin typeface="+mn-ea"/>
              </a:rPr>
              <a:t>成为国家机关的附属品</a:t>
            </a:r>
            <a:r>
              <a:rPr lang="zh-CN" altLang="en-US" sz="3000" b="1" dirty="0">
                <a:latin typeface="+mn-ea"/>
              </a:rPr>
              <a:t>，企业的厂长或经理由国家机关任命。</a:t>
            </a:r>
            <a:r>
              <a:rPr lang="zh-CN" altLang="en-US" sz="3000" b="1" dirty="0">
                <a:solidFill>
                  <a:srgbClr val="FFFF00"/>
                </a:solidFill>
                <a:latin typeface="+mn-ea"/>
              </a:rPr>
              <a:t>国有制</a:t>
            </a:r>
            <a:r>
              <a:rPr lang="zh-CN" altLang="en-US" sz="3000" b="1" dirty="0">
                <a:latin typeface="+mn-ea"/>
              </a:rPr>
              <a:t>演变为</a:t>
            </a:r>
            <a:r>
              <a:rPr lang="zh-CN" altLang="en-US" sz="3000" b="1" dirty="0">
                <a:solidFill>
                  <a:srgbClr val="FFFF00"/>
                </a:solidFill>
                <a:latin typeface="+mn-ea"/>
              </a:rPr>
              <a:t>官有制</a:t>
            </a:r>
            <a:r>
              <a:rPr lang="zh-CN" altLang="en-US" sz="3000" b="1" dirty="0" smtClean="0">
                <a:latin typeface="+mn-ea"/>
              </a:rPr>
              <a:t>。</a:t>
            </a:r>
            <a:endParaRPr lang="en-US" altLang="zh-CN" sz="3000" b="1" dirty="0" smtClean="0">
              <a:latin typeface="+mn-ea"/>
            </a:endParaRPr>
          </a:p>
          <a:p>
            <a:pPr>
              <a:lnSpc>
                <a:spcPts val="5000"/>
              </a:lnSpc>
            </a:pPr>
            <a:r>
              <a:rPr lang="en-US" altLang="zh-CN" sz="3000" b="1" dirty="0">
                <a:latin typeface="+mn-ea"/>
              </a:rPr>
              <a:t>4</a:t>
            </a:r>
            <a:r>
              <a:rPr lang="zh-CN" altLang="en-US" sz="3000" b="1" dirty="0">
                <a:latin typeface="+mn-ea"/>
              </a:rPr>
              <a:t>）</a:t>
            </a:r>
            <a:r>
              <a:rPr lang="zh-CN" altLang="en-US" sz="3000" b="1" dirty="0" smtClean="0">
                <a:solidFill>
                  <a:srgbClr val="FFFF00"/>
                </a:solidFill>
                <a:latin typeface="+mn-ea"/>
              </a:rPr>
              <a:t>低工资</a:t>
            </a:r>
            <a:r>
              <a:rPr lang="zh-CN" altLang="en-US" sz="3000" b="1" dirty="0">
                <a:latin typeface="+mn-ea"/>
              </a:rPr>
              <a:t>政策，同时</a:t>
            </a:r>
            <a:r>
              <a:rPr lang="zh-CN" altLang="en-US" sz="3000" b="1" dirty="0">
                <a:solidFill>
                  <a:srgbClr val="FFFF00"/>
                </a:solidFill>
                <a:latin typeface="+mn-ea"/>
              </a:rPr>
              <a:t>对必需品实行计划价格</a:t>
            </a:r>
            <a:r>
              <a:rPr lang="zh-CN" altLang="en-US" sz="3000" b="1" dirty="0">
                <a:latin typeface="+mn-ea"/>
              </a:rPr>
              <a:t>，以保证人民的基本需要</a:t>
            </a:r>
            <a:r>
              <a:rPr lang="zh-CN" altLang="en-US" sz="3000" b="1" dirty="0" smtClean="0">
                <a:latin typeface="+mn-ea"/>
              </a:rPr>
              <a:t>。</a:t>
            </a:r>
            <a:endParaRPr lang="en-US" altLang="zh-CN" sz="3000" b="1" dirty="0">
              <a:latin typeface="+mn-ea"/>
            </a:endParaRPr>
          </a:p>
        </p:txBody>
      </p:sp>
    </p:spTree>
    <p:extLst>
      <p:ext uri="{BB962C8B-B14F-4D97-AF65-F5344CB8AC3E}">
        <p14:creationId xmlns="" xmlns:p14="http://schemas.microsoft.com/office/powerpoint/2010/main" val="54844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7924800" cy="648072"/>
          </a:xfrm>
        </p:spPr>
        <p:txBody>
          <a:bodyPr/>
          <a:lstStyle/>
          <a:p>
            <a:pPr algn="ctr"/>
            <a:r>
              <a:rPr lang="zh-CN" altLang="en-US" sz="4000" b="1" dirty="0" smtClean="0"/>
              <a:t>苏联模式的弊端</a:t>
            </a:r>
            <a:r>
              <a:rPr lang="en-US" altLang="zh-CN" sz="4000" b="1" dirty="0" smtClean="0"/>
              <a:t>——</a:t>
            </a:r>
            <a:r>
              <a:rPr lang="zh-CN" altLang="en-US" sz="4000" b="1" dirty="0" smtClean="0"/>
              <a:t>政治体制</a:t>
            </a:r>
            <a:endParaRPr lang="zh-CN" altLang="en-US" sz="4000" b="1" dirty="0"/>
          </a:p>
        </p:txBody>
      </p:sp>
      <p:sp>
        <p:nvSpPr>
          <p:cNvPr id="3" name="内容占位符 2"/>
          <p:cNvSpPr>
            <a:spLocks noGrp="1"/>
          </p:cNvSpPr>
          <p:nvPr>
            <p:ph sz="quarter" idx="13"/>
          </p:nvPr>
        </p:nvSpPr>
        <p:spPr>
          <a:xfrm>
            <a:off x="-26310" y="764704"/>
            <a:ext cx="9170309" cy="5949280"/>
          </a:xfrm>
        </p:spPr>
        <p:txBody>
          <a:bodyPr>
            <a:normAutofit fontScale="32500" lnSpcReduction="20000"/>
          </a:bodyPr>
          <a:lstStyle/>
          <a:p>
            <a:pPr>
              <a:lnSpc>
                <a:spcPts val="5000"/>
              </a:lnSpc>
            </a:pPr>
            <a:r>
              <a:rPr lang="en-US" altLang="zh-CN" sz="10200" b="1" dirty="0" smtClean="0">
                <a:latin typeface="+mn-ea"/>
              </a:rPr>
              <a:t>1</a:t>
            </a:r>
            <a:r>
              <a:rPr lang="zh-CN" altLang="en-US" sz="10200" b="1" dirty="0" smtClean="0">
                <a:latin typeface="+mn-ea"/>
              </a:rPr>
              <a:t>）</a:t>
            </a:r>
            <a:r>
              <a:rPr lang="zh-CN" altLang="en-US" sz="10200" b="1" dirty="0" smtClean="0">
                <a:solidFill>
                  <a:srgbClr val="FFFF00"/>
                </a:solidFill>
                <a:latin typeface="+mn-ea"/>
              </a:rPr>
              <a:t>自上而下、等额选举的干部任命制</a:t>
            </a:r>
            <a:endParaRPr lang="en-US" altLang="zh-CN" sz="10200" b="1" dirty="0" smtClean="0">
              <a:solidFill>
                <a:srgbClr val="FFFF00"/>
              </a:solidFill>
              <a:latin typeface="+mn-ea"/>
            </a:endParaRPr>
          </a:p>
          <a:p>
            <a:pPr>
              <a:lnSpc>
                <a:spcPts val="5000"/>
              </a:lnSpc>
            </a:pPr>
            <a:r>
              <a:rPr lang="en-US" altLang="zh-CN" sz="10200" b="1" dirty="0">
                <a:latin typeface="+mn-ea"/>
              </a:rPr>
              <a:t>2</a:t>
            </a:r>
            <a:r>
              <a:rPr lang="zh-CN" altLang="en-US" sz="10200" b="1" dirty="0">
                <a:latin typeface="+mn-ea"/>
              </a:rPr>
              <a:t>）</a:t>
            </a:r>
            <a:r>
              <a:rPr lang="zh-CN" altLang="en-US" sz="10200" b="1" dirty="0">
                <a:solidFill>
                  <a:srgbClr val="FFFF00"/>
                </a:solidFill>
                <a:latin typeface="+mn-ea"/>
              </a:rPr>
              <a:t>强化国家暴力，以国家安全</a:t>
            </a:r>
            <a:r>
              <a:rPr lang="zh-CN" altLang="en-US" sz="10200" b="1" dirty="0" smtClean="0">
                <a:solidFill>
                  <a:srgbClr val="FFFF00"/>
                </a:solidFill>
                <a:latin typeface="+mn-ea"/>
              </a:rPr>
              <a:t>机关取代法制</a:t>
            </a:r>
            <a:endParaRPr lang="en-US" altLang="zh-CN" sz="10200" b="1" dirty="0">
              <a:solidFill>
                <a:srgbClr val="FFFF00"/>
              </a:solidFill>
              <a:latin typeface="+mn-ea"/>
            </a:endParaRPr>
          </a:p>
          <a:p>
            <a:pPr>
              <a:lnSpc>
                <a:spcPts val="5000"/>
              </a:lnSpc>
            </a:pPr>
            <a:r>
              <a:rPr lang="en-US" altLang="zh-CN" sz="10200" b="1" dirty="0" smtClean="0">
                <a:latin typeface="+mn-ea"/>
              </a:rPr>
              <a:t>3</a:t>
            </a:r>
            <a:r>
              <a:rPr lang="zh-CN" altLang="en-US" sz="10200" b="1" dirty="0">
                <a:latin typeface="+mn-ea"/>
              </a:rPr>
              <a:t>）</a:t>
            </a:r>
            <a:r>
              <a:rPr lang="zh-CN" altLang="en-US" sz="10200" b="1" dirty="0">
                <a:solidFill>
                  <a:srgbClr val="FFFF00"/>
                </a:solidFill>
                <a:latin typeface="+mn-ea"/>
              </a:rPr>
              <a:t>软弱而低效的监督机制</a:t>
            </a:r>
            <a:endParaRPr lang="en-US" altLang="zh-CN" sz="10200" b="1" dirty="0">
              <a:solidFill>
                <a:srgbClr val="FFFF00"/>
              </a:solidFill>
              <a:latin typeface="+mn-ea"/>
            </a:endParaRPr>
          </a:p>
          <a:p>
            <a:pPr>
              <a:lnSpc>
                <a:spcPts val="5000"/>
              </a:lnSpc>
            </a:pPr>
            <a:r>
              <a:rPr lang="en-US" altLang="zh-CN" sz="9200" b="1" dirty="0" smtClean="0">
                <a:latin typeface="楷体" panose="02010609060101010101" pitchFamily="49" charset="-122"/>
                <a:ea typeface="楷体" panose="02010609060101010101" pitchFamily="49" charset="-122"/>
              </a:rPr>
              <a:t>1920</a:t>
            </a:r>
            <a:r>
              <a:rPr lang="zh-CN" altLang="en-US" sz="9200" b="1" dirty="0" smtClean="0">
                <a:latin typeface="楷体" panose="02010609060101010101" pitchFamily="49" charset="-122"/>
                <a:ea typeface="楷体" panose="02010609060101010101" pitchFamily="49" charset="-122"/>
              </a:rPr>
              <a:t>年，列宁建立监察委员会，由党员代表大会选举产生，独立监督各级党委，</a:t>
            </a:r>
            <a:r>
              <a:rPr lang="zh-CN" altLang="en-US" sz="9200" b="1" dirty="0" smtClean="0">
                <a:solidFill>
                  <a:srgbClr val="FFFF00"/>
                </a:solidFill>
                <a:latin typeface="楷体" panose="02010609060101010101" pitchFamily="49" charset="-122"/>
                <a:ea typeface="楷体" panose="02010609060101010101" pitchFamily="49" charset="-122"/>
              </a:rPr>
              <a:t>不属于党委领导</a:t>
            </a:r>
            <a:r>
              <a:rPr lang="zh-CN" altLang="en-US" sz="9200" b="1" dirty="0" smtClean="0">
                <a:latin typeface="楷体" panose="02010609060101010101" pitchFamily="49" charset="-122"/>
                <a:ea typeface="楷体" panose="02010609060101010101" pitchFamily="49" charset="-122"/>
              </a:rPr>
              <a:t>。</a:t>
            </a:r>
            <a:endParaRPr lang="en-US" altLang="zh-CN" sz="9200" b="1" dirty="0" smtClean="0">
              <a:latin typeface="楷体" panose="02010609060101010101" pitchFamily="49" charset="-122"/>
              <a:ea typeface="楷体" panose="02010609060101010101" pitchFamily="49" charset="-122"/>
            </a:endParaRPr>
          </a:p>
          <a:p>
            <a:pPr>
              <a:lnSpc>
                <a:spcPts val="5000"/>
              </a:lnSpc>
            </a:pPr>
            <a:r>
              <a:rPr lang="en-US" altLang="zh-CN" sz="9200" b="1" dirty="0" smtClean="0">
                <a:latin typeface="楷体" panose="02010609060101010101" pitchFamily="49" charset="-122"/>
                <a:ea typeface="楷体" panose="02010609060101010101" pitchFamily="49" charset="-122"/>
              </a:rPr>
              <a:t>1934</a:t>
            </a:r>
            <a:r>
              <a:rPr lang="zh-CN" altLang="en-US" sz="9200" b="1" dirty="0" smtClean="0">
                <a:latin typeface="楷体" panose="02010609060101010101" pitchFamily="49" charset="-122"/>
                <a:ea typeface="楷体" panose="02010609060101010101" pitchFamily="49" charset="-122"/>
              </a:rPr>
              <a:t>年，斯大林将监察委员会</a:t>
            </a:r>
            <a:r>
              <a:rPr lang="zh-CN" altLang="en-US" sz="9200" b="1" dirty="0">
                <a:solidFill>
                  <a:srgbClr val="FFFF00"/>
                </a:solidFill>
                <a:latin typeface="楷体" panose="02010609060101010101" pitchFamily="49" charset="-122"/>
                <a:ea typeface="楷体" panose="02010609060101010101" pitchFamily="49" charset="-122"/>
              </a:rPr>
              <a:t>划归党委领导</a:t>
            </a:r>
            <a:r>
              <a:rPr lang="zh-CN" altLang="en-US" sz="9200" b="1" dirty="0" smtClean="0">
                <a:latin typeface="楷体" panose="02010609060101010101" pitchFamily="49" charset="-122"/>
                <a:ea typeface="楷体" panose="02010609060101010101" pitchFamily="49" charset="-122"/>
              </a:rPr>
              <a:t>。只有自上而下的监督执行，没有自下而上的监督领导。</a:t>
            </a:r>
            <a:endParaRPr lang="en-US" altLang="zh-CN" sz="9200" b="1" dirty="0" smtClean="0">
              <a:latin typeface="楷体" panose="02010609060101010101" pitchFamily="49" charset="-122"/>
              <a:ea typeface="楷体" panose="02010609060101010101" pitchFamily="49" charset="-122"/>
            </a:endParaRPr>
          </a:p>
          <a:p>
            <a:endParaRPr lang="zh-CN" altLang="en-US" dirty="0"/>
          </a:p>
        </p:txBody>
      </p:sp>
    </p:spTree>
    <p:extLst>
      <p:ext uri="{BB962C8B-B14F-4D97-AF65-F5344CB8AC3E}">
        <p14:creationId xmlns="" xmlns:p14="http://schemas.microsoft.com/office/powerpoint/2010/main" val="49973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5197"/>
            <a:ext cx="7924800" cy="724942"/>
          </a:xfrm>
        </p:spPr>
        <p:txBody>
          <a:bodyPr/>
          <a:lstStyle/>
          <a:p>
            <a:pPr algn="ctr"/>
            <a:r>
              <a:rPr lang="zh-CN" altLang="en-US" sz="4000" b="1" dirty="0" smtClean="0"/>
              <a:t>苏联模式的弊端</a:t>
            </a:r>
            <a:r>
              <a:rPr lang="en-US" altLang="zh-CN" sz="4000" b="1" dirty="0" smtClean="0"/>
              <a:t>——</a:t>
            </a:r>
            <a:r>
              <a:rPr lang="zh-CN" altLang="en-US" sz="4000" b="1" dirty="0" smtClean="0"/>
              <a:t>文化体制</a:t>
            </a:r>
            <a:endParaRPr lang="zh-CN" altLang="en-US" sz="4000" b="1" dirty="0"/>
          </a:p>
        </p:txBody>
      </p:sp>
      <p:sp>
        <p:nvSpPr>
          <p:cNvPr id="3" name="内容占位符 2"/>
          <p:cNvSpPr>
            <a:spLocks noGrp="1"/>
          </p:cNvSpPr>
          <p:nvPr>
            <p:ph sz="quarter" idx="13"/>
          </p:nvPr>
        </p:nvSpPr>
        <p:spPr>
          <a:xfrm>
            <a:off x="24160" y="1412776"/>
            <a:ext cx="9119840" cy="4968552"/>
          </a:xfrm>
        </p:spPr>
        <p:txBody>
          <a:bodyPr/>
          <a:lstStyle/>
          <a:p>
            <a:pPr>
              <a:lnSpc>
                <a:spcPct val="150000"/>
              </a:lnSpc>
            </a:pPr>
            <a:r>
              <a:rPr lang="en-US" altLang="zh-CN" sz="3300" b="1" dirty="0" smtClean="0">
                <a:latin typeface="+mn-ea"/>
              </a:rPr>
              <a:t>1</a:t>
            </a:r>
            <a:r>
              <a:rPr lang="zh-CN" altLang="en-US" sz="3300" b="1" dirty="0">
                <a:latin typeface="+mn-ea"/>
              </a:rPr>
              <a:t>）领袖言论成为真理与错误</a:t>
            </a:r>
            <a:r>
              <a:rPr lang="zh-CN" altLang="en-US" sz="3300" b="1" dirty="0" smtClean="0">
                <a:latin typeface="+mn-ea"/>
              </a:rPr>
              <a:t>的唯一标准</a:t>
            </a:r>
            <a:r>
              <a:rPr lang="zh-CN" altLang="en-US" sz="3300" b="1" dirty="0">
                <a:latin typeface="+mn-ea"/>
              </a:rPr>
              <a:t>。</a:t>
            </a:r>
            <a:endParaRPr lang="en-US" altLang="zh-CN" sz="3300" b="1" dirty="0">
              <a:latin typeface="+mn-ea"/>
            </a:endParaRPr>
          </a:p>
          <a:p>
            <a:pPr>
              <a:lnSpc>
                <a:spcPct val="150000"/>
              </a:lnSpc>
            </a:pPr>
            <a:r>
              <a:rPr lang="en-US" altLang="zh-CN" sz="3300" b="1" dirty="0">
                <a:latin typeface="+mn-ea"/>
              </a:rPr>
              <a:t>2</a:t>
            </a:r>
            <a:r>
              <a:rPr lang="zh-CN" altLang="en-US" sz="3300" b="1" dirty="0">
                <a:latin typeface="+mn-ea"/>
              </a:rPr>
              <a:t>）领导人</a:t>
            </a:r>
            <a:r>
              <a:rPr lang="zh-CN" altLang="en-US" sz="3300" b="1" dirty="0">
                <a:solidFill>
                  <a:srgbClr val="FFFF00"/>
                </a:solidFill>
                <a:latin typeface="+mn-ea"/>
              </a:rPr>
              <a:t>亲自干预学术问题</a:t>
            </a:r>
            <a:r>
              <a:rPr lang="zh-CN" altLang="en-US" sz="3300" b="1" dirty="0">
                <a:latin typeface="+mn-ea"/>
              </a:rPr>
              <a:t>，定性定论</a:t>
            </a:r>
            <a:r>
              <a:rPr lang="zh-CN" altLang="en-US" sz="3300" b="1" dirty="0" smtClean="0">
                <a:latin typeface="+mn-ea"/>
              </a:rPr>
              <a:t>。</a:t>
            </a:r>
            <a:endParaRPr lang="en-US" altLang="zh-CN" sz="3300" b="1" dirty="0" smtClean="0">
              <a:latin typeface="+mn-ea"/>
            </a:endParaRPr>
          </a:p>
          <a:p>
            <a:pPr>
              <a:lnSpc>
                <a:spcPct val="150000"/>
              </a:lnSpc>
            </a:pPr>
            <a:r>
              <a:rPr lang="en-US" altLang="zh-CN" sz="3300" b="1" dirty="0" smtClean="0">
                <a:latin typeface="+mn-ea"/>
              </a:rPr>
              <a:t>3</a:t>
            </a:r>
            <a:r>
              <a:rPr lang="zh-CN" altLang="en-US" sz="3300" b="1" dirty="0" smtClean="0">
                <a:latin typeface="+mn-ea"/>
              </a:rPr>
              <a:t>）文化团体行政化，成为</a:t>
            </a:r>
            <a:r>
              <a:rPr lang="zh-CN" altLang="en-US" sz="3300" b="1" dirty="0" smtClean="0">
                <a:solidFill>
                  <a:srgbClr val="FFFF00"/>
                </a:solidFill>
                <a:latin typeface="+mn-ea"/>
              </a:rPr>
              <a:t>准国家机关</a:t>
            </a:r>
            <a:r>
              <a:rPr lang="zh-CN" altLang="en-US" sz="3300" b="1" dirty="0" smtClean="0">
                <a:latin typeface="+mn-ea"/>
              </a:rPr>
              <a:t>。</a:t>
            </a:r>
            <a:endParaRPr lang="en-US" altLang="zh-CN" sz="3300" b="1" dirty="0" smtClean="0">
              <a:latin typeface="+mn-ea"/>
            </a:endParaRPr>
          </a:p>
          <a:p>
            <a:pPr>
              <a:lnSpc>
                <a:spcPct val="150000"/>
              </a:lnSpc>
            </a:pPr>
            <a:r>
              <a:rPr lang="en-US" altLang="zh-CN" sz="3300" b="1" dirty="0" smtClean="0">
                <a:latin typeface="+mn-ea"/>
              </a:rPr>
              <a:t>4</a:t>
            </a:r>
            <a:r>
              <a:rPr lang="zh-CN" altLang="en-US" sz="3300" b="1" dirty="0" smtClean="0">
                <a:latin typeface="+mn-ea"/>
              </a:rPr>
              <a:t>）统一公共舆论，以“批斗”取代“批评”。</a:t>
            </a:r>
            <a:endParaRPr lang="en-US" altLang="zh-CN" sz="3300" b="1" dirty="0" smtClean="0">
              <a:latin typeface="+mn-ea"/>
            </a:endParaRPr>
          </a:p>
          <a:p>
            <a:endParaRPr lang="zh-CN" altLang="en-US" dirty="0"/>
          </a:p>
        </p:txBody>
      </p:sp>
    </p:spTree>
    <p:extLst>
      <p:ext uri="{BB962C8B-B14F-4D97-AF65-F5344CB8AC3E}">
        <p14:creationId xmlns="" xmlns:p14="http://schemas.microsoft.com/office/powerpoint/2010/main" val="200592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83778"/>
            <a:ext cx="7924800" cy="796950"/>
          </a:xfrm>
        </p:spPr>
        <p:txBody>
          <a:bodyPr/>
          <a:lstStyle/>
          <a:p>
            <a:pPr algn="ctr"/>
            <a:r>
              <a:rPr lang="zh-CN" altLang="en-US" sz="4500" b="1" dirty="0" smtClean="0"/>
              <a:t>官僚特权集团</a:t>
            </a:r>
            <a:endParaRPr lang="zh-CN" altLang="en-US" sz="4500" b="1" dirty="0"/>
          </a:p>
        </p:txBody>
      </p:sp>
      <p:sp>
        <p:nvSpPr>
          <p:cNvPr id="3" name="内容占位符 2"/>
          <p:cNvSpPr>
            <a:spLocks noGrp="1"/>
          </p:cNvSpPr>
          <p:nvPr>
            <p:ph sz="quarter" idx="13"/>
          </p:nvPr>
        </p:nvSpPr>
        <p:spPr>
          <a:xfrm>
            <a:off x="3116" y="1080120"/>
            <a:ext cx="9140883" cy="5733256"/>
          </a:xfrm>
        </p:spPr>
        <p:txBody>
          <a:bodyPr>
            <a:noAutofit/>
          </a:bodyPr>
          <a:lstStyle/>
          <a:p>
            <a:pPr>
              <a:lnSpc>
                <a:spcPts val="5500"/>
              </a:lnSpc>
            </a:pPr>
            <a:r>
              <a:rPr lang="zh-CN" altLang="en-US" sz="3300" b="1" dirty="0">
                <a:latin typeface="黑体" pitchFamily="49" charset="-122"/>
                <a:ea typeface="黑体" pitchFamily="49" charset="-122"/>
              </a:rPr>
              <a:t>干部</a:t>
            </a:r>
            <a:r>
              <a:rPr lang="zh-CN" altLang="en-US" sz="3300" b="1" dirty="0">
                <a:solidFill>
                  <a:srgbClr val="FFFF00"/>
                </a:solidFill>
                <a:latin typeface="黑体" pitchFamily="49" charset="-122"/>
                <a:ea typeface="黑体" pitchFamily="49" charset="-122"/>
              </a:rPr>
              <a:t>兼职兼薪，</a:t>
            </a:r>
            <a:r>
              <a:rPr lang="zh-CN" altLang="en-US" sz="3300" b="1" dirty="0">
                <a:latin typeface="黑体" pitchFamily="49" charset="-122"/>
                <a:ea typeface="黑体" pitchFamily="49" charset="-122"/>
              </a:rPr>
              <a:t>享受住房、别墅、汽车、游艇、特供商品等特权。</a:t>
            </a:r>
            <a:r>
              <a:rPr lang="zh-CN" altLang="en-US" sz="3300" b="1" dirty="0">
                <a:solidFill>
                  <a:srgbClr val="FFFF00"/>
                </a:solidFill>
                <a:latin typeface="黑体" pitchFamily="49" charset="-122"/>
                <a:ea typeface="黑体" pitchFamily="49" charset="-122"/>
              </a:rPr>
              <a:t>高级干部生活实报实销</a:t>
            </a:r>
            <a:r>
              <a:rPr lang="zh-CN" altLang="en-US" sz="3300" b="1" dirty="0">
                <a:latin typeface="黑体" pitchFamily="49" charset="-122"/>
                <a:ea typeface="黑体" pitchFamily="49" charset="-122"/>
              </a:rPr>
              <a:t>。</a:t>
            </a:r>
          </a:p>
          <a:p>
            <a:pPr>
              <a:lnSpc>
                <a:spcPts val="5500"/>
              </a:lnSpc>
            </a:pPr>
            <a:r>
              <a:rPr lang="en-US" altLang="zh-CN" sz="3200" b="1" dirty="0" smtClean="0">
                <a:latin typeface="楷体" panose="02010609060101010101" pitchFamily="49" charset="-122"/>
                <a:ea typeface="楷体" panose="02010609060101010101" pitchFamily="49" charset="-122"/>
              </a:rPr>
              <a:t>1922</a:t>
            </a:r>
            <a:r>
              <a:rPr lang="zh-CN" altLang="en-US" sz="3200" b="1" dirty="0" smtClean="0">
                <a:latin typeface="楷体" panose="02010609060101010101" pitchFamily="49" charset="-122"/>
                <a:ea typeface="楷体" panose="02010609060101010101" pitchFamily="49" charset="-122"/>
              </a:rPr>
              <a:t>年，苏维埃国家规定的最高工资和最低工资差距是</a:t>
            </a:r>
            <a:r>
              <a:rPr lang="en-US" altLang="zh-CN" sz="3500" b="1" dirty="0" smtClean="0">
                <a:solidFill>
                  <a:srgbClr val="FFFF00"/>
                </a:solidFill>
                <a:latin typeface="楷体" panose="02010609060101010101" pitchFamily="49" charset="-122"/>
                <a:ea typeface="楷体" panose="02010609060101010101" pitchFamily="49" charset="-122"/>
              </a:rPr>
              <a:t>8</a:t>
            </a:r>
            <a:r>
              <a:rPr lang="zh-CN" altLang="en-US" sz="3500" b="1" dirty="0" smtClean="0">
                <a:solidFill>
                  <a:srgbClr val="FFFF00"/>
                </a:solidFill>
                <a:latin typeface="楷体" panose="02010609060101010101" pitchFamily="49" charset="-122"/>
                <a:ea typeface="楷体" panose="02010609060101010101" pitchFamily="49" charset="-122"/>
              </a:rPr>
              <a:t>倍</a:t>
            </a:r>
            <a:r>
              <a:rPr lang="zh-CN" altLang="en-US" sz="3200" b="1" dirty="0" smtClean="0">
                <a:latin typeface="楷体" panose="02010609060101010101" pitchFamily="49" charset="-122"/>
                <a:ea typeface="楷体" panose="02010609060101010101" pitchFamily="49" charset="-122"/>
              </a:rPr>
              <a:t>。</a:t>
            </a:r>
            <a:endParaRPr lang="en-US" altLang="zh-CN" sz="3200" b="1" dirty="0" smtClean="0">
              <a:latin typeface="楷体" panose="02010609060101010101" pitchFamily="49" charset="-122"/>
              <a:ea typeface="楷体" panose="02010609060101010101" pitchFamily="49" charset="-122"/>
            </a:endParaRPr>
          </a:p>
          <a:p>
            <a:pPr>
              <a:lnSpc>
                <a:spcPts val="5500"/>
              </a:lnSpc>
            </a:pPr>
            <a:r>
              <a:rPr lang="en-US" altLang="zh-CN" sz="3200" b="1" dirty="0" smtClean="0">
                <a:latin typeface="楷体" panose="02010609060101010101" pitchFamily="49" charset="-122"/>
                <a:ea typeface="楷体" panose="02010609060101010101" pitchFamily="49" charset="-122"/>
              </a:rPr>
              <a:t>1934</a:t>
            </a:r>
            <a:r>
              <a:rPr lang="zh-CN" altLang="en-US" sz="3200" b="1" dirty="0" smtClean="0">
                <a:latin typeface="楷体" panose="02010609060101010101" pitchFamily="49" charset="-122"/>
                <a:ea typeface="楷体" panose="02010609060101010101" pitchFamily="49" charset="-122"/>
              </a:rPr>
              <a:t>年，最高工资和最低工资差距为</a:t>
            </a:r>
            <a:r>
              <a:rPr lang="en-US" altLang="zh-CN" sz="3500" b="1" dirty="0" smtClean="0">
                <a:solidFill>
                  <a:srgbClr val="FFFF00"/>
                </a:solidFill>
                <a:latin typeface="楷体" panose="02010609060101010101" pitchFamily="49" charset="-122"/>
                <a:ea typeface="楷体" panose="02010609060101010101" pitchFamily="49" charset="-122"/>
              </a:rPr>
              <a:t>30</a:t>
            </a:r>
            <a:r>
              <a:rPr lang="zh-CN" altLang="en-US" sz="3500" b="1" dirty="0" smtClean="0">
                <a:solidFill>
                  <a:srgbClr val="FFFF00"/>
                </a:solidFill>
                <a:latin typeface="楷体" panose="02010609060101010101" pitchFamily="49" charset="-122"/>
                <a:ea typeface="楷体" panose="02010609060101010101" pitchFamily="49" charset="-122"/>
              </a:rPr>
              <a:t>倍</a:t>
            </a:r>
            <a:r>
              <a:rPr lang="zh-CN" altLang="en-US" sz="3200" b="1" dirty="0" smtClean="0">
                <a:latin typeface="楷体" panose="02010609060101010101" pitchFamily="49" charset="-122"/>
                <a:ea typeface="楷体" panose="02010609060101010101" pitchFamily="49" charset="-122"/>
              </a:rPr>
              <a:t>。</a:t>
            </a:r>
            <a:endParaRPr lang="en-US" altLang="zh-CN" sz="3200" b="1" dirty="0" smtClean="0">
              <a:latin typeface="楷体" panose="02010609060101010101" pitchFamily="49" charset="-122"/>
              <a:ea typeface="楷体" panose="02010609060101010101" pitchFamily="49" charset="-122"/>
            </a:endParaRPr>
          </a:p>
          <a:p>
            <a:pPr>
              <a:lnSpc>
                <a:spcPts val="5500"/>
              </a:lnSpc>
            </a:pPr>
            <a:r>
              <a:rPr lang="en-US" altLang="zh-CN" sz="3200" b="1" dirty="0" smtClean="0">
                <a:latin typeface="楷体" panose="02010609060101010101" pitchFamily="49" charset="-122"/>
                <a:ea typeface="楷体" panose="02010609060101010101" pitchFamily="49" charset="-122"/>
              </a:rPr>
              <a:t>1953</a:t>
            </a:r>
            <a:r>
              <a:rPr lang="zh-CN" altLang="en-US" sz="3200" b="1" dirty="0" smtClean="0">
                <a:latin typeface="楷体" panose="02010609060101010101" pitchFamily="49" charset="-122"/>
                <a:ea typeface="楷体" panose="02010609060101010101" pitchFamily="49" charset="-122"/>
              </a:rPr>
              <a:t>年，部长级工资是</a:t>
            </a:r>
            <a:r>
              <a:rPr lang="en-US" altLang="zh-CN" sz="3200" b="1" dirty="0" smtClean="0">
                <a:latin typeface="楷体" panose="02010609060101010101" pitchFamily="49" charset="-122"/>
                <a:ea typeface="楷体" panose="02010609060101010101" pitchFamily="49" charset="-122"/>
              </a:rPr>
              <a:t>11000—14000</a:t>
            </a:r>
            <a:r>
              <a:rPr lang="zh-CN" altLang="en-US" sz="3200" b="1" dirty="0" smtClean="0">
                <a:latin typeface="楷体" panose="02010609060101010101" pitchFamily="49" charset="-122"/>
                <a:ea typeface="楷体" panose="02010609060101010101" pitchFamily="49" charset="-122"/>
              </a:rPr>
              <a:t>卢布，当时的最低工资为</a:t>
            </a:r>
            <a:r>
              <a:rPr lang="en-US" altLang="zh-CN" sz="3200" b="1" dirty="0" smtClean="0">
                <a:latin typeface="楷体" panose="02010609060101010101" pitchFamily="49" charset="-122"/>
                <a:ea typeface="楷体" panose="02010609060101010101" pitchFamily="49" charset="-122"/>
              </a:rPr>
              <a:t>250</a:t>
            </a:r>
            <a:r>
              <a:rPr lang="zh-CN" altLang="en-US" sz="3200" b="1" dirty="0" smtClean="0">
                <a:latin typeface="楷体" panose="02010609060101010101" pitchFamily="49" charset="-122"/>
                <a:ea typeface="楷体" panose="02010609060101010101" pitchFamily="49" charset="-122"/>
              </a:rPr>
              <a:t>卢布，相差</a:t>
            </a:r>
            <a:r>
              <a:rPr lang="en-US" altLang="zh-CN" sz="3500" b="1" dirty="0" smtClean="0">
                <a:solidFill>
                  <a:srgbClr val="FFFF00"/>
                </a:solidFill>
                <a:latin typeface="楷体" panose="02010609060101010101" pitchFamily="49" charset="-122"/>
                <a:ea typeface="楷体" panose="02010609060101010101" pitchFamily="49" charset="-122"/>
              </a:rPr>
              <a:t>44—56</a:t>
            </a:r>
            <a:r>
              <a:rPr lang="zh-CN" altLang="en-US" sz="3500" b="1" dirty="0" smtClean="0">
                <a:solidFill>
                  <a:srgbClr val="FFFF00"/>
                </a:solidFill>
                <a:latin typeface="楷体" panose="02010609060101010101" pitchFamily="49" charset="-122"/>
                <a:ea typeface="楷体" panose="02010609060101010101" pitchFamily="49" charset="-122"/>
              </a:rPr>
              <a:t>倍</a:t>
            </a:r>
            <a:r>
              <a:rPr lang="zh-CN" altLang="en-US" sz="3200" b="1" dirty="0" smtClean="0">
                <a:latin typeface="楷体" panose="02010609060101010101" pitchFamily="49" charset="-122"/>
                <a:ea typeface="楷体" panose="02010609060101010101" pitchFamily="49" charset="-122"/>
              </a:rPr>
              <a:t>。</a:t>
            </a:r>
            <a:endParaRPr lang="en-US" altLang="zh-CN" sz="3200" b="1" dirty="0" smtClean="0">
              <a:latin typeface="楷体" panose="02010609060101010101" pitchFamily="49" charset="-122"/>
              <a:ea typeface="楷体" panose="02010609060101010101" pitchFamily="49" charset="-122"/>
            </a:endParaRPr>
          </a:p>
        </p:txBody>
      </p:sp>
    </p:spTree>
    <p:extLst>
      <p:ext uri="{BB962C8B-B14F-4D97-AF65-F5344CB8AC3E}">
        <p14:creationId xmlns="" xmlns:p14="http://schemas.microsoft.com/office/powerpoint/2010/main" val="1957465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32296"/>
            <a:ext cx="7924800" cy="796950"/>
          </a:xfrm>
        </p:spPr>
        <p:txBody>
          <a:bodyPr/>
          <a:lstStyle/>
          <a:p>
            <a:pPr algn="ctr"/>
            <a:r>
              <a:rPr lang="zh-CN" altLang="en-US" sz="4300" b="1" dirty="0" smtClean="0">
                <a:solidFill>
                  <a:srgbClr val="FFFF00"/>
                </a:solidFill>
              </a:rPr>
              <a:t>苏联模式的借鉴意义</a:t>
            </a:r>
            <a:endParaRPr lang="zh-CN" altLang="en-US" sz="4300" b="1" dirty="0">
              <a:solidFill>
                <a:srgbClr val="FFFF00"/>
              </a:solidFill>
            </a:endParaRPr>
          </a:p>
        </p:txBody>
      </p:sp>
      <p:sp>
        <p:nvSpPr>
          <p:cNvPr id="3" name="内容占位符 2"/>
          <p:cNvSpPr>
            <a:spLocks noGrp="1"/>
          </p:cNvSpPr>
          <p:nvPr>
            <p:ph sz="quarter" idx="13"/>
          </p:nvPr>
        </p:nvSpPr>
        <p:spPr>
          <a:xfrm>
            <a:off x="0" y="980728"/>
            <a:ext cx="9144000" cy="5616624"/>
          </a:xfrm>
        </p:spPr>
        <p:txBody>
          <a:bodyPr>
            <a:noAutofit/>
          </a:bodyPr>
          <a:lstStyle/>
          <a:p>
            <a:pPr>
              <a:lnSpc>
                <a:spcPct val="140000"/>
              </a:lnSpc>
            </a:pPr>
            <a:r>
              <a:rPr lang="zh-CN" altLang="en-US" sz="3700" b="1" dirty="0" smtClean="0">
                <a:latin typeface="+mn-ea"/>
              </a:rPr>
              <a:t>习近平在十八届中央纪委二次全会上讲：</a:t>
            </a:r>
            <a:r>
              <a:rPr lang="zh-CN" altLang="en-US" sz="3500" b="1" dirty="0">
                <a:latin typeface="楷体" panose="02010609060101010101" pitchFamily="49" charset="-122"/>
                <a:ea typeface="楷体" panose="02010609060101010101" pitchFamily="49" charset="-122"/>
              </a:rPr>
              <a:t>“我们国家无论在</a:t>
            </a:r>
            <a:r>
              <a:rPr lang="zh-CN" altLang="en-US" sz="3500" b="1" dirty="0">
                <a:solidFill>
                  <a:srgbClr val="FFFF00"/>
                </a:solidFill>
                <a:latin typeface="楷体" panose="02010609060101010101" pitchFamily="49" charset="-122"/>
                <a:ea typeface="楷体" panose="02010609060101010101" pitchFamily="49" charset="-122"/>
              </a:rPr>
              <a:t>体制</a:t>
            </a:r>
            <a:r>
              <a:rPr lang="zh-CN" altLang="en-US" sz="3500" b="1" dirty="0">
                <a:latin typeface="楷体" panose="02010609060101010101" pitchFamily="49" charset="-122"/>
                <a:ea typeface="楷体" panose="02010609060101010101" pitchFamily="49" charset="-122"/>
              </a:rPr>
              <a:t>上、</a:t>
            </a:r>
            <a:r>
              <a:rPr lang="zh-CN" altLang="en-US" sz="3500" b="1" dirty="0">
                <a:solidFill>
                  <a:srgbClr val="FFFF00"/>
                </a:solidFill>
                <a:latin typeface="楷体" panose="02010609060101010101" pitchFamily="49" charset="-122"/>
                <a:ea typeface="楷体" panose="02010609060101010101" pitchFamily="49" charset="-122"/>
              </a:rPr>
              <a:t>制度</a:t>
            </a:r>
            <a:r>
              <a:rPr lang="zh-CN" altLang="en-US" sz="3500" b="1" dirty="0">
                <a:latin typeface="楷体" panose="02010609060101010101" pitchFamily="49" charset="-122"/>
                <a:ea typeface="楷体" panose="02010609060101010101" pitchFamily="49" charset="-122"/>
              </a:rPr>
              <a:t>上，还是在</a:t>
            </a:r>
            <a:r>
              <a:rPr lang="zh-CN" altLang="en-US" sz="3500" b="1" dirty="0">
                <a:solidFill>
                  <a:srgbClr val="FFFF00"/>
                </a:solidFill>
                <a:latin typeface="楷体" panose="02010609060101010101" pitchFamily="49" charset="-122"/>
                <a:ea typeface="楷体" panose="02010609060101010101" pitchFamily="49" charset="-122"/>
              </a:rPr>
              <a:t>所走的道路</a:t>
            </a:r>
            <a:r>
              <a:rPr lang="zh-CN" altLang="en-US" sz="3500" b="1" dirty="0">
                <a:latin typeface="楷体" panose="02010609060101010101" pitchFamily="49" charset="-122"/>
                <a:ea typeface="楷体" panose="02010609060101010101" pitchFamily="49" charset="-122"/>
              </a:rPr>
              <a:t>和今天所</a:t>
            </a:r>
            <a:r>
              <a:rPr lang="zh-CN" altLang="en-US" sz="3500" b="1" dirty="0">
                <a:solidFill>
                  <a:srgbClr val="FFFF00"/>
                </a:solidFill>
                <a:latin typeface="楷体" panose="02010609060101010101" pitchFamily="49" charset="-122"/>
                <a:ea typeface="楷体" panose="02010609060101010101" pitchFamily="49" charset="-122"/>
              </a:rPr>
              <a:t>面临的前所未有的境遇</a:t>
            </a:r>
            <a:r>
              <a:rPr lang="zh-CN" altLang="en-US" sz="3500" b="1" dirty="0">
                <a:latin typeface="楷体" panose="02010609060101010101" pitchFamily="49" charset="-122"/>
                <a:ea typeface="楷体" panose="02010609060101010101" pitchFamily="49" charset="-122"/>
              </a:rPr>
              <a:t>，都</a:t>
            </a:r>
            <a:r>
              <a:rPr lang="zh-CN" altLang="en-US" sz="3500" b="1" dirty="0">
                <a:solidFill>
                  <a:srgbClr val="FFFF00"/>
                </a:solidFill>
                <a:latin typeface="楷体" panose="02010609060101010101" pitchFamily="49" charset="-122"/>
                <a:ea typeface="楷体" panose="02010609060101010101" pitchFamily="49" charset="-122"/>
              </a:rPr>
              <a:t>与前苏联有着相似或者相近乃至相同</a:t>
            </a:r>
            <a:r>
              <a:rPr lang="zh-CN" altLang="en-US" sz="3500" b="1" dirty="0">
                <a:latin typeface="楷体" panose="02010609060101010101" pitchFamily="49" charset="-122"/>
                <a:ea typeface="楷体" panose="02010609060101010101" pitchFamily="49" charset="-122"/>
              </a:rPr>
              <a:t>的地方。弄好了，能走出一片艳阳天；弄不好，苏联的昨天就是我们的明天。”</a:t>
            </a:r>
            <a:endParaRPr lang="en-US" altLang="zh-CN" sz="3500" b="1" dirty="0">
              <a:latin typeface="楷体" panose="02010609060101010101" pitchFamily="49" charset="-122"/>
              <a:ea typeface="楷体" panose="02010609060101010101" pitchFamily="49" charset="-122"/>
            </a:endParaRPr>
          </a:p>
          <a:p>
            <a:pPr marL="0" indent="0">
              <a:buNone/>
            </a:pPr>
            <a:endParaRPr lang="zh-CN" altLang="en-US" sz="2800" dirty="0"/>
          </a:p>
        </p:txBody>
      </p:sp>
    </p:spTree>
    <p:extLst>
      <p:ext uri="{BB962C8B-B14F-4D97-AF65-F5344CB8AC3E}">
        <p14:creationId xmlns="" xmlns:p14="http://schemas.microsoft.com/office/powerpoint/2010/main" val="181293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691734" y="3150614"/>
            <a:ext cx="5181600" cy="415498"/>
          </a:xfrm>
          <a:prstGeom prst="rect">
            <a:avLst/>
          </a:prstGeom>
          <a:solidFill>
            <a:schemeClr val="bg1"/>
          </a:solidFill>
        </p:spPr>
        <p:txBody>
          <a:bodyPr wrap="square" rtlCol="0">
            <a:spAutoFit/>
          </a:bodyPr>
          <a:lstStyle/>
          <a:p>
            <a:r>
              <a:rPr kumimoji="1" lang="zh-CN" altLang="en-US" sz="2100" b="1" dirty="0"/>
              <a:t>普京不喜欢女人当选，黑希拉里</a:t>
            </a:r>
          </a:p>
        </p:txBody>
      </p:sp>
      <p:sp>
        <p:nvSpPr>
          <p:cNvPr id="5" name="文本框 4"/>
          <p:cNvSpPr txBox="1"/>
          <p:nvPr/>
        </p:nvSpPr>
        <p:spPr>
          <a:xfrm>
            <a:off x="1606010" y="3150615"/>
            <a:ext cx="4994815" cy="461665"/>
          </a:xfrm>
          <a:prstGeom prst="rect">
            <a:avLst/>
          </a:prstGeom>
          <a:solidFill>
            <a:schemeClr val="bg1"/>
          </a:solidFill>
        </p:spPr>
        <p:txBody>
          <a:bodyPr wrap="square" rtlCol="0">
            <a:spAutoFit/>
          </a:bodyPr>
          <a:lstStyle/>
          <a:p>
            <a:r>
              <a:rPr kumimoji="1" lang="zh-CN" altLang="en-US" sz="2400" b="1" dirty="0"/>
              <a:t>由于特朗普个人的独特风格与魅力</a:t>
            </a:r>
          </a:p>
        </p:txBody>
      </p:sp>
      <p:sp>
        <p:nvSpPr>
          <p:cNvPr id="4" name="文本框 3"/>
          <p:cNvSpPr txBox="1"/>
          <p:nvPr/>
        </p:nvSpPr>
        <p:spPr>
          <a:xfrm>
            <a:off x="1449776" y="3150614"/>
            <a:ext cx="5307282" cy="415498"/>
          </a:xfrm>
          <a:prstGeom prst="rect">
            <a:avLst/>
          </a:prstGeom>
          <a:solidFill>
            <a:schemeClr val="bg1"/>
          </a:solidFill>
        </p:spPr>
        <p:txBody>
          <a:bodyPr wrap="square" rtlCol="0">
            <a:spAutoFit/>
          </a:bodyPr>
          <a:lstStyle/>
          <a:p>
            <a:r>
              <a:rPr kumimoji="1" lang="zh-CN" altLang="en-US" sz="2100" b="1" dirty="0"/>
              <a:t>美国人厌倦了精英政治</a:t>
            </a:r>
          </a:p>
        </p:txBody>
      </p:sp>
      <p:sp>
        <p:nvSpPr>
          <p:cNvPr id="2" name="标题 1"/>
          <p:cNvSpPr>
            <a:spLocks noGrp="1"/>
          </p:cNvSpPr>
          <p:nvPr>
            <p:ph type="ctrTitle"/>
          </p:nvPr>
        </p:nvSpPr>
        <p:spPr>
          <a:xfrm>
            <a:off x="899592" y="1052736"/>
            <a:ext cx="7063740" cy="1198865"/>
          </a:xfrm>
        </p:spPr>
        <p:txBody>
          <a:bodyPr/>
          <a:lstStyle/>
          <a:p>
            <a:r>
              <a:rPr kumimoji="1" lang="zh-CN" altLang="en-US" sz="4400" dirty="0" smtClean="0"/>
              <a:t>特朗普为何能当选？</a:t>
            </a:r>
            <a:endParaRPr kumimoji="1" lang="zh-CN" altLang="en-US" sz="4400" dirty="0"/>
          </a:p>
        </p:txBody>
      </p:sp>
      <p:sp>
        <p:nvSpPr>
          <p:cNvPr id="3" name="副标题 2"/>
          <p:cNvSpPr>
            <a:spLocks noGrp="1"/>
          </p:cNvSpPr>
          <p:nvPr>
            <p:ph type="subTitle" idx="1"/>
          </p:nvPr>
        </p:nvSpPr>
        <p:spPr>
          <a:xfrm>
            <a:off x="1313521" y="3143945"/>
            <a:ext cx="5579792" cy="621507"/>
          </a:xfrm>
          <a:solidFill>
            <a:schemeClr val="bg1"/>
          </a:solidFill>
        </p:spPr>
        <p:txBody>
          <a:bodyPr>
            <a:normAutofit/>
          </a:bodyPr>
          <a:lstStyle/>
          <a:p>
            <a:r>
              <a:rPr kumimoji="1" lang="zh-CN" altLang="en-US" sz="2400" b="1" dirty="0"/>
              <a:t>特朗普得到了</a:t>
            </a:r>
            <a:r>
              <a:rPr kumimoji="1" lang="zh-CN" altLang="en-US" sz="2400" b="1" dirty="0" smtClean="0"/>
              <a:t>美国中下层</a:t>
            </a:r>
            <a:r>
              <a:rPr kumimoji="1" lang="zh-CN" altLang="en-US" sz="2400" b="1" dirty="0"/>
              <a:t>白人的支持</a:t>
            </a:r>
            <a:endParaRPr kumimoji="1" lang="en-US" altLang="zh-CN" sz="2400" b="1" dirty="0"/>
          </a:p>
        </p:txBody>
      </p:sp>
    </p:spTree>
    <p:extLst>
      <p:ext uri="{BB962C8B-B14F-4D97-AF65-F5344CB8AC3E}">
        <p14:creationId xmlns="" xmlns:p14="http://schemas.microsoft.com/office/powerpoint/2010/main" val="147193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blinds(horizontal)">
                                      <p:cBhvr>
                                        <p:cTn id="7" dur="10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linds(horizontal)">
                                      <p:cBhvr>
                                        <p:cTn id="17" dur="10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bg/>
                                          </p:spTgt>
                                        </p:tgtEl>
                                        <p:attrNameLst>
                                          <p:attrName>style.visibility</p:attrName>
                                        </p:attrNameLst>
                                      </p:cBhvr>
                                      <p:to>
                                        <p:strVal val="visible"/>
                                      </p:to>
                                    </p:set>
                                    <p:animEffect transition="in" filter="blinds(horizontal)">
                                      <p:cBhvr>
                                        <p:cTn id="22" dur="1000"/>
                                        <p:tgtEl>
                                          <p:spTgt spid="3">
                                            <p:bg/>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4" grpId="0" animBg="1"/>
      <p:bldP spid="4" grpId="1" animBg="1"/>
      <p:bldP spid="3" grpId="0" build="p" animBg="1"/>
      <p:bldP spid="3" grpId="1" build="p"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9762"/>
            <a:ext cx="9144000" cy="796950"/>
          </a:xfrm>
        </p:spPr>
        <p:txBody>
          <a:bodyPr/>
          <a:lstStyle/>
          <a:p>
            <a:pPr algn="ctr"/>
            <a:r>
              <a:rPr lang="zh-CN" altLang="en-US" sz="4500" b="1" dirty="0" smtClean="0">
                <a:solidFill>
                  <a:srgbClr val="FFFF00"/>
                </a:solidFill>
              </a:rPr>
              <a:t>定位</a:t>
            </a:r>
            <a:endParaRPr lang="zh-CN" altLang="en-US" sz="4500" b="1" dirty="0">
              <a:solidFill>
                <a:srgbClr val="FFFF00"/>
              </a:solidFill>
            </a:endParaRPr>
          </a:p>
        </p:txBody>
      </p:sp>
      <p:sp>
        <p:nvSpPr>
          <p:cNvPr id="3" name="内容占位符 2"/>
          <p:cNvSpPr>
            <a:spLocks noGrp="1"/>
          </p:cNvSpPr>
          <p:nvPr>
            <p:ph sz="quarter" idx="13"/>
          </p:nvPr>
        </p:nvSpPr>
        <p:spPr>
          <a:xfrm>
            <a:off x="0" y="1700808"/>
            <a:ext cx="9144000" cy="1512168"/>
          </a:xfrm>
        </p:spPr>
        <p:txBody>
          <a:bodyPr>
            <a:normAutofit/>
          </a:bodyPr>
          <a:lstStyle/>
          <a:p>
            <a:pPr>
              <a:lnSpc>
                <a:spcPct val="130000"/>
              </a:lnSpc>
            </a:pPr>
            <a:r>
              <a:rPr lang="zh-CN" altLang="en-US" sz="3500" b="1" dirty="0" smtClean="0">
                <a:latin typeface="+mn-ea"/>
                <a:cs typeface="Times New Roman"/>
              </a:rPr>
              <a:t>与改革初期相比，</a:t>
            </a:r>
            <a:r>
              <a:rPr lang="zh-CN" altLang="zh-CN" sz="3500" b="1" dirty="0" smtClean="0">
                <a:latin typeface="+mn-ea"/>
                <a:cs typeface="Times New Roman"/>
              </a:rPr>
              <a:t>中国</a:t>
            </a:r>
            <a:r>
              <a:rPr lang="zh-CN" altLang="en-US" sz="3500" b="1" dirty="0">
                <a:latin typeface="+mn-ea"/>
                <a:cs typeface="Times New Roman"/>
              </a:rPr>
              <a:t>的</a:t>
            </a:r>
            <a:r>
              <a:rPr lang="zh-CN" altLang="zh-CN" sz="3500" b="1" dirty="0">
                <a:solidFill>
                  <a:srgbClr val="FFFF00"/>
                </a:solidFill>
                <a:latin typeface="+mn-ea"/>
                <a:cs typeface="Times New Roman"/>
              </a:rPr>
              <a:t>发展</a:t>
            </a:r>
            <a:r>
              <a:rPr lang="zh-CN" altLang="zh-CN" sz="3500" b="1" dirty="0" smtClean="0">
                <a:solidFill>
                  <a:srgbClr val="FFFF00"/>
                </a:solidFill>
                <a:latin typeface="+mn-ea"/>
                <a:cs typeface="Times New Roman"/>
              </a:rPr>
              <a:t>空间</a:t>
            </a:r>
            <a:r>
              <a:rPr lang="zh-CN" altLang="en-US" sz="3500" b="1" dirty="0" smtClean="0">
                <a:latin typeface="+mn-ea"/>
                <a:cs typeface="Times New Roman"/>
              </a:rPr>
              <a:t>发生了重大变化。</a:t>
            </a:r>
            <a:endParaRPr lang="en-US" altLang="zh-CN" sz="3500" b="1" dirty="0" smtClean="0">
              <a:latin typeface="+mn-ea"/>
              <a:cs typeface="Times New Roman"/>
            </a:endParaRPr>
          </a:p>
        </p:txBody>
      </p:sp>
      <p:sp>
        <p:nvSpPr>
          <p:cNvPr id="4" name="矩形 3"/>
          <p:cNvSpPr/>
          <p:nvPr/>
        </p:nvSpPr>
        <p:spPr>
          <a:xfrm>
            <a:off x="0" y="908720"/>
            <a:ext cx="9144000" cy="684803"/>
          </a:xfrm>
          <a:prstGeom prst="rect">
            <a:avLst/>
          </a:prstGeom>
          <a:solidFill>
            <a:srgbClr val="002060"/>
          </a:solidFill>
        </p:spPr>
        <p:txBody>
          <a:bodyPr wrap="square">
            <a:spAutoFit/>
          </a:bodyPr>
          <a:lstStyle/>
          <a:p>
            <a:pPr marL="342900" lvl="0" indent="-342900" algn="ctr">
              <a:lnSpc>
                <a:spcPct val="110000"/>
              </a:lnSpc>
              <a:spcBef>
                <a:spcPct val="20000"/>
              </a:spcBef>
              <a:spcAft>
                <a:spcPts val="600"/>
              </a:spcAft>
              <a:buClr>
                <a:srgbClr val="DC9E1F"/>
              </a:buClr>
              <a:buFont typeface="Arial" charset="0"/>
              <a:buChar char="•"/>
            </a:pPr>
            <a:r>
              <a:rPr lang="zh-CN" altLang="en-US" sz="3500" b="1" spc="30" dirty="0" smtClean="0">
                <a:solidFill>
                  <a:srgbClr val="FFFF00"/>
                </a:solidFill>
                <a:latin typeface="幼圆"/>
                <a:ea typeface="幼圆"/>
                <a:cs typeface="Times New Roman"/>
              </a:rPr>
              <a:t>国 际 战 略 </a:t>
            </a:r>
            <a:r>
              <a:rPr lang="zh-CN" altLang="en-US" sz="3500" b="1" spc="30" dirty="0" smtClean="0">
                <a:solidFill>
                  <a:srgbClr val="FFFFFF"/>
                </a:solidFill>
                <a:latin typeface="幼圆"/>
                <a:ea typeface="幼圆"/>
                <a:cs typeface="Times New Roman"/>
              </a:rPr>
              <a:t>决 定 </a:t>
            </a:r>
            <a:r>
              <a:rPr lang="zh-CN" altLang="en-US" sz="3500" b="1" spc="30" dirty="0" smtClean="0">
                <a:solidFill>
                  <a:srgbClr val="FFFF00"/>
                </a:solidFill>
                <a:latin typeface="幼圆"/>
                <a:ea typeface="幼圆"/>
                <a:cs typeface="Times New Roman"/>
              </a:rPr>
              <a:t>国 家 发 展</a:t>
            </a:r>
            <a:endParaRPr lang="en-US" altLang="zh-CN" sz="3500" b="1" spc="30" dirty="0" smtClean="0">
              <a:solidFill>
                <a:srgbClr val="FFFF00"/>
              </a:solidFill>
              <a:latin typeface="幼圆"/>
              <a:ea typeface="幼圆"/>
              <a:cs typeface="Times New Roman"/>
            </a:endParaRPr>
          </a:p>
        </p:txBody>
      </p:sp>
      <p:sp>
        <p:nvSpPr>
          <p:cNvPr id="5" name="矩形 4"/>
          <p:cNvSpPr/>
          <p:nvPr/>
        </p:nvSpPr>
        <p:spPr>
          <a:xfrm>
            <a:off x="0" y="3184371"/>
            <a:ext cx="9144000" cy="3862596"/>
          </a:xfrm>
          <a:prstGeom prst="rect">
            <a:avLst/>
          </a:prstGeom>
          <a:solidFill>
            <a:srgbClr val="002060"/>
          </a:solidFill>
        </p:spPr>
        <p:txBody>
          <a:bodyPr wrap="square">
            <a:spAutoFit/>
          </a:bodyPr>
          <a:lstStyle/>
          <a:p>
            <a:pPr marL="342900" lvl="0" indent="-342900">
              <a:lnSpc>
                <a:spcPct val="130000"/>
              </a:lnSpc>
              <a:spcBef>
                <a:spcPct val="20000"/>
              </a:spcBef>
              <a:spcAft>
                <a:spcPts val="600"/>
              </a:spcAft>
              <a:buClr>
                <a:srgbClr val="DC9E1F"/>
              </a:buClr>
              <a:buFont typeface="Arial" charset="0"/>
              <a:buChar char="•"/>
            </a:pPr>
            <a:r>
              <a:rPr lang="en-US" altLang="zh-CN" sz="3000" b="1" spc="30" dirty="0" smtClean="0">
                <a:solidFill>
                  <a:srgbClr val="FFFFFF"/>
                </a:solidFill>
                <a:latin typeface="楷体" panose="02010609060101010101" pitchFamily="49" charset="-122"/>
                <a:ea typeface="楷体" panose="02010609060101010101" pitchFamily="49" charset="-122"/>
                <a:cs typeface="Times New Roman"/>
              </a:rPr>
              <a:t>500</a:t>
            </a:r>
            <a:r>
              <a:rPr lang="zh-CN" altLang="en-US" sz="3000" b="1" spc="30" dirty="0" smtClean="0">
                <a:solidFill>
                  <a:srgbClr val="FFFFFF"/>
                </a:solidFill>
                <a:latin typeface="楷体" panose="02010609060101010101" pitchFamily="49" charset="-122"/>
                <a:ea typeface="楷体" panose="02010609060101010101" pitchFamily="49" charset="-122"/>
                <a:cs typeface="Times New Roman"/>
              </a:rPr>
              <a:t>年来，资本主义世界经济可以成功运转，因为它能够把剩余价值从诸多国家和地区转移到</a:t>
            </a:r>
            <a:r>
              <a:rPr lang="zh-CN" altLang="en-US" sz="3000" b="1" spc="30" dirty="0" smtClean="0">
                <a:solidFill>
                  <a:srgbClr val="FFFF00"/>
                </a:solidFill>
                <a:latin typeface="楷体" panose="02010609060101010101" pitchFamily="49" charset="-122"/>
                <a:ea typeface="楷体" panose="02010609060101010101" pitchFamily="49" charset="-122"/>
                <a:cs typeface="Times New Roman"/>
              </a:rPr>
              <a:t>少数几个国家</a:t>
            </a:r>
            <a:r>
              <a:rPr lang="zh-CN" altLang="en-US" sz="3000" b="1" spc="30" dirty="0" smtClean="0">
                <a:solidFill>
                  <a:srgbClr val="FFFFFF"/>
                </a:solidFill>
                <a:latin typeface="楷体" panose="02010609060101010101" pitchFamily="49" charset="-122"/>
                <a:ea typeface="楷体" panose="02010609060101010101" pitchFamily="49" charset="-122"/>
                <a:cs typeface="Times New Roman"/>
              </a:rPr>
              <a:t>。但是，</a:t>
            </a:r>
            <a:r>
              <a:rPr lang="zh-CN" altLang="en-US" sz="3000" b="1" spc="30" dirty="0" smtClean="0">
                <a:solidFill>
                  <a:srgbClr val="FFFF00"/>
                </a:solidFill>
                <a:latin typeface="楷体" panose="02010609060101010101" pitchFamily="49" charset="-122"/>
                <a:ea typeface="楷体" panose="02010609060101010101" pitchFamily="49" charset="-122"/>
                <a:cs typeface="Times New Roman"/>
              </a:rPr>
              <a:t>中国和印度的崛起</a:t>
            </a:r>
            <a:r>
              <a:rPr lang="zh-CN" altLang="en-US" sz="3000" b="1" spc="30" dirty="0" smtClean="0">
                <a:solidFill>
                  <a:srgbClr val="FFFFFF"/>
                </a:solidFill>
                <a:latin typeface="楷体" panose="02010609060101010101" pitchFamily="49" charset="-122"/>
                <a:ea typeface="楷体" panose="02010609060101010101" pitchFamily="49" charset="-122"/>
                <a:cs typeface="Times New Roman"/>
              </a:rPr>
              <a:t>意味着</a:t>
            </a:r>
            <a:r>
              <a:rPr lang="zh-CN" altLang="en-US" sz="3000" b="1" spc="30" dirty="0" smtClean="0">
                <a:solidFill>
                  <a:srgbClr val="FFFF00"/>
                </a:solidFill>
                <a:latin typeface="楷体" panose="02010609060101010101" pitchFamily="49" charset="-122"/>
                <a:ea typeface="楷体" panose="02010609060101010101" pitchFamily="49" charset="-122"/>
                <a:cs typeface="Times New Roman"/>
              </a:rPr>
              <a:t>更多的人口加入到分享全球剩余价值的行列中</a:t>
            </a:r>
            <a:r>
              <a:rPr lang="zh-CN" altLang="en-US" sz="3000" b="1" spc="30" dirty="0" smtClean="0">
                <a:solidFill>
                  <a:srgbClr val="FFFFFF"/>
                </a:solidFill>
                <a:latin typeface="楷体" panose="02010609060101010101" pitchFamily="49" charset="-122"/>
                <a:ea typeface="楷体" panose="02010609060101010101" pitchFamily="49" charset="-122"/>
                <a:cs typeface="Times New Roman"/>
              </a:rPr>
              <a:t>，因此加剧了世界资本主义的结构危机。  </a:t>
            </a:r>
            <a:endParaRPr lang="en-US" altLang="zh-CN" sz="3000" b="1" spc="30" dirty="0" smtClean="0">
              <a:solidFill>
                <a:srgbClr val="FFFFFF"/>
              </a:solidFill>
              <a:latin typeface="楷体" panose="02010609060101010101" pitchFamily="49" charset="-122"/>
              <a:ea typeface="楷体" panose="02010609060101010101" pitchFamily="49" charset="-122"/>
              <a:cs typeface="Times New Roman"/>
            </a:endParaRPr>
          </a:p>
          <a:p>
            <a:pPr marL="342900" lvl="0" indent="-342900" algn="r">
              <a:lnSpc>
                <a:spcPct val="130000"/>
              </a:lnSpc>
              <a:spcBef>
                <a:spcPct val="20000"/>
              </a:spcBef>
              <a:spcAft>
                <a:spcPts val="600"/>
              </a:spcAft>
              <a:buClr>
                <a:srgbClr val="DC9E1F"/>
              </a:buClr>
            </a:pPr>
            <a:r>
              <a:rPr lang="en-US" altLang="zh-CN" sz="3000" b="1" spc="30" dirty="0" smtClean="0">
                <a:solidFill>
                  <a:srgbClr val="FFFFFF"/>
                </a:solidFill>
                <a:latin typeface="楷体" panose="02010609060101010101" pitchFamily="49" charset="-122"/>
                <a:ea typeface="楷体" panose="02010609060101010101" pitchFamily="49" charset="-122"/>
                <a:cs typeface="Times New Roman"/>
              </a:rPr>
              <a:t>——[</a:t>
            </a:r>
            <a:r>
              <a:rPr lang="zh-CN" altLang="en-US" sz="3000" b="1" spc="30" dirty="0" smtClean="0">
                <a:solidFill>
                  <a:srgbClr val="FFFFFF"/>
                </a:solidFill>
                <a:latin typeface="楷体" panose="02010609060101010101" pitchFamily="49" charset="-122"/>
                <a:ea typeface="楷体" panose="02010609060101010101" pitchFamily="49" charset="-122"/>
                <a:cs typeface="Times New Roman"/>
              </a:rPr>
              <a:t>美</a:t>
            </a:r>
            <a:r>
              <a:rPr lang="en-US" altLang="zh-CN" sz="3000" b="1" spc="30" dirty="0" smtClean="0">
                <a:solidFill>
                  <a:srgbClr val="FFFFFF"/>
                </a:solidFill>
                <a:latin typeface="楷体" panose="02010609060101010101" pitchFamily="49" charset="-122"/>
                <a:ea typeface="楷体" panose="02010609060101010101" pitchFamily="49" charset="-122"/>
                <a:cs typeface="Times New Roman"/>
              </a:rPr>
              <a:t>]</a:t>
            </a:r>
            <a:r>
              <a:rPr lang="zh-CN" altLang="en-US" sz="3000" b="1" spc="30" dirty="0" smtClean="0">
                <a:solidFill>
                  <a:srgbClr val="FFFFFF"/>
                </a:solidFill>
                <a:latin typeface="楷体" panose="02010609060101010101" pitchFamily="49" charset="-122"/>
                <a:ea typeface="楷体" panose="02010609060101010101" pitchFamily="49" charset="-122"/>
                <a:cs typeface="Times New Roman"/>
              </a:rPr>
              <a:t>华勒斯坦</a:t>
            </a:r>
            <a:r>
              <a:rPr lang="en-US" altLang="zh-CN" sz="3000" b="1" spc="30" dirty="0" smtClean="0">
                <a:solidFill>
                  <a:srgbClr val="FFFFFF"/>
                </a:solidFill>
                <a:latin typeface="楷体" panose="02010609060101010101" pitchFamily="49" charset="-122"/>
                <a:ea typeface="楷体" panose="02010609060101010101" pitchFamily="49" charset="-122"/>
                <a:cs typeface="Times New Roman"/>
              </a:rPr>
              <a:t>(Immanuel </a:t>
            </a:r>
            <a:r>
              <a:rPr lang="en-US" altLang="zh-CN" sz="3000" b="1" spc="30" dirty="0" err="1" smtClean="0">
                <a:solidFill>
                  <a:srgbClr val="FFFFFF"/>
                </a:solidFill>
                <a:latin typeface="楷体" panose="02010609060101010101" pitchFamily="49" charset="-122"/>
                <a:ea typeface="楷体" panose="02010609060101010101" pitchFamily="49" charset="-122"/>
                <a:cs typeface="Times New Roman"/>
              </a:rPr>
              <a:t>Wallerstein</a:t>
            </a:r>
            <a:r>
              <a:rPr lang="zh-CN" altLang="en-US" sz="3000" b="1" spc="30" dirty="0" smtClean="0">
                <a:solidFill>
                  <a:srgbClr val="FFFFFF"/>
                </a:solidFill>
                <a:latin typeface="楷体" panose="02010609060101010101" pitchFamily="49" charset="-122"/>
                <a:ea typeface="楷体" panose="02010609060101010101" pitchFamily="49" charset="-122"/>
                <a:cs typeface="Times New Roman"/>
              </a:rPr>
              <a:t>）</a:t>
            </a:r>
            <a:endParaRPr lang="en-US" altLang="zh-CN" sz="3000" b="1" spc="30" dirty="0" smtClean="0">
              <a:solidFill>
                <a:srgbClr val="FFFFFF"/>
              </a:solidFill>
              <a:latin typeface="楷体" panose="02010609060101010101" pitchFamily="49" charset="-122"/>
              <a:ea typeface="楷体" panose="02010609060101010101" pitchFamily="49" charset="-122"/>
              <a:cs typeface="Times New Roman"/>
            </a:endParaRPr>
          </a:p>
        </p:txBody>
      </p:sp>
    </p:spTree>
    <p:extLst>
      <p:ext uri="{BB962C8B-B14F-4D97-AF65-F5344CB8AC3E}">
        <p14:creationId xmlns="" xmlns:p14="http://schemas.microsoft.com/office/powerpoint/2010/main" val="156589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heckerboard(across)">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4753433"/>
            <a:ext cx="9144000" cy="1747401"/>
          </a:xfrm>
          <a:prstGeom prst="rect">
            <a:avLst/>
          </a:prstGeom>
          <a:solidFill>
            <a:srgbClr val="002060"/>
          </a:solidFill>
        </p:spPr>
        <p:txBody>
          <a:bodyPr wrap="square" rtlCol="0">
            <a:spAutoFit/>
          </a:bodyPr>
          <a:lstStyle/>
          <a:p>
            <a:pPr>
              <a:lnSpc>
                <a:spcPts val="4500"/>
              </a:lnSpc>
            </a:pPr>
            <a:r>
              <a:rPr lang="zh-CN" altLang="en-US" sz="3000" b="1" dirty="0" smtClean="0"/>
              <a:t>“和平、发展、公平、正义、民主、自由，是全人类的</a:t>
            </a:r>
            <a:r>
              <a:rPr lang="zh-CN" altLang="en-US" sz="3000" b="1" dirty="0" smtClean="0">
                <a:solidFill>
                  <a:srgbClr val="FFFF00"/>
                </a:solidFill>
              </a:rPr>
              <a:t>共同价值</a:t>
            </a:r>
            <a:r>
              <a:rPr lang="zh-CN" altLang="en-US" sz="3000" b="1" dirty="0" smtClean="0"/>
              <a:t>。”</a:t>
            </a:r>
            <a:r>
              <a:rPr lang="en-US" altLang="zh-CN" sz="2500" b="1" dirty="0" smtClean="0"/>
              <a:t>——</a:t>
            </a:r>
            <a:r>
              <a:rPr lang="zh-CN" altLang="en-US" sz="2500" b="1" dirty="0" smtClean="0"/>
              <a:t>习近平（</a:t>
            </a:r>
            <a:r>
              <a:rPr lang="en-US" altLang="zh-CN" sz="2500" b="1" dirty="0" smtClean="0"/>
              <a:t>2015</a:t>
            </a:r>
            <a:r>
              <a:rPr lang="zh-CN" altLang="en-US" sz="2500" b="1" dirty="0" smtClean="0"/>
              <a:t>年</a:t>
            </a:r>
            <a:r>
              <a:rPr lang="en-US" altLang="zh-CN" sz="2500" b="1" dirty="0" smtClean="0"/>
              <a:t>9</a:t>
            </a:r>
            <a:r>
              <a:rPr lang="zh-CN" altLang="en-US" sz="2500" b="1" dirty="0" smtClean="0"/>
              <a:t>月</a:t>
            </a:r>
            <a:r>
              <a:rPr lang="en-US" altLang="zh-CN" sz="2500" b="1" dirty="0" smtClean="0"/>
              <a:t>28</a:t>
            </a:r>
            <a:r>
              <a:rPr lang="zh-CN" altLang="en-US" sz="2500" b="1" dirty="0" smtClean="0"/>
              <a:t>日，在</a:t>
            </a:r>
            <a:r>
              <a:rPr lang="en-US" altLang="zh-CN" sz="2500" b="1" dirty="0" smtClean="0"/>
              <a:t>70</a:t>
            </a:r>
            <a:r>
              <a:rPr lang="zh-CN" altLang="en-US" sz="2500" b="1" dirty="0" smtClean="0"/>
              <a:t>届联合国大会一般性辩论时的讲话）</a:t>
            </a:r>
            <a:endParaRPr lang="zh-CN" altLang="en-US" sz="2500" b="1" dirty="0"/>
          </a:p>
        </p:txBody>
      </p:sp>
      <p:sp>
        <p:nvSpPr>
          <p:cNvPr id="2" name="标题 1"/>
          <p:cNvSpPr>
            <a:spLocks noGrp="1"/>
          </p:cNvSpPr>
          <p:nvPr>
            <p:ph type="title"/>
          </p:nvPr>
        </p:nvSpPr>
        <p:spPr>
          <a:xfrm>
            <a:off x="609600" y="44624"/>
            <a:ext cx="7924800" cy="669732"/>
          </a:xfrm>
        </p:spPr>
        <p:txBody>
          <a:bodyPr/>
          <a:lstStyle/>
          <a:p>
            <a:pPr algn="ctr"/>
            <a:r>
              <a:rPr lang="en-US" altLang="zh-CN" sz="4500" b="1" dirty="0" smtClean="0">
                <a:solidFill>
                  <a:srgbClr val="FFFF00"/>
                </a:solidFill>
                <a:latin typeface="幼圆" panose="02010509060101010101" pitchFamily="49" charset="-122"/>
                <a:ea typeface="幼圆" panose="02010509060101010101" pitchFamily="49" charset="-122"/>
              </a:rPr>
              <a:t>2</a:t>
            </a:r>
            <a:r>
              <a:rPr lang="zh-CN" altLang="en-US" sz="4500" b="1" dirty="0" smtClean="0">
                <a:solidFill>
                  <a:srgbClr val="FFFF00"/>
                </a:solidFill>
                <a:latin typeface="幼圆" panose="02010509060101010101" pitchFamily="49" charset="-122"/>
                <a:ea typeface="幼圆" panose="02010509060101010101" pitchFamily="49" charset="-122"/>
              </a:rPr>
              <a:t>）普遍主义与特殊主义</a:t>
            </a:r>
            <a:endParaRPr lang="zh-CN" altLang="en-US" sz="4500" b="1" dirty="0">
              <a:solidFill>
                <a:srgbClr val="FFFF00"/>
              </a:solidFill>
              <a:latin typeface="幼圆" panose="02010509060101010101" pitchFamily="49" charset="-122"/>
              <a:ea typeface="幼圆" panose="02010509060101010101" pitchFamily="49" charset="-122"/>
            </a:endParaRPr>
          </a:p>
        </p:txBody>
      </p:sp>
      <p:sp>
        <p:nvSpPr>
          <p:cNvPr id="3" name="内容占位符 2"/>
          <p:cNvSpPr>
            <a:spLocks noGrp="1"/>
          </p:cNvSpPr>
          <p:nvPr>
            <p:ph sz="quarter" idx="13"/>
          </p:nvPr>
        </p:nvSpPr>
        <p:spPr>
          <a:xfrm>
            <a:off x="0" y="4747514"/>
            <a:ext cx="9144000" cy="2039072"/>
          </a:xfrm>
          <a:solidFill>
            <a:srgbClr val="002060"/>
          </a:solidFill>
        </p:spPr>
        <p:txBody>
          <a:bodyPr>
            <a:noAutofit/>
          </a:bodyPr>
          <a:lstStyle/>
          <a:p>
            <a:pPr lvl="0">
              <a:lnSpc>
                <a:spcPts val="4300"/>
              </a:lnSpc>
              <a:buClr>
                <a:srgbClr val="DC9E1F"/>
              </a:buClr>
            </a:pPr>
            <a:r>
              <a:rPr lang="zh-CN" altLang="en-US" sz="3000" b="1" dirty="0" smtClean="0">
                <a:solidFill>
                  <a:srgbClr val="FFFFFF"/>
                </a:solidFill>
                <a:latin typeface="幼圆"/>
                <a:cs typeface="Times New Roman"/>
              </a:rPr>
              <a:t>一方面，</a:t>
            </a:r>
            <a:r>
              <a:rPr lang="zh-CN" altLang="zh-CN" sz="3000" b="1" dirty="0" smtClean="0">
                <a:solidFill>
                  <a:srgbClr val="FFFFFF"/>
                </a:solidFill>
                <a:latin typeface="幼圆"/>
                <a:cs typeface="Times New Roman"/>
              </a:rPr>
              <a:t>洞察隐藏在全球化话语背后的</a:t>
            </a:r>
            <a:r>
              <a:rPr lang="zh-CN" altLang="en-US" sz="3000" b="1" dirty="0" smtClean="0">
                <a:solidFill>
                  <a:srgbClr val="FFFF00"/>
                </a:solidFill>
                <a:latin typeface="幼圆"/>
                <a:cs typeface="Times New Roman"/>
              </a:rPr>
              <a:t>霸权主义</a:t>
            </a:r>
            <a:r>
              <a:rPr lang="zh-CN" altLang="en-US" sz="3000" b="1" dirty="0" smtClean="0">
                <a:solidFill>
                  <a:srgbClr val="FFFFFF"/>
                </a:solidFill>
                <a:latin typeface="幼圆"/>
                <a:cs typeface="Times New Roman"/>
              </a:rPr>
              <a:t>。</a:t>
            </a:r>
            <a:endParaRPr lang="en-US" altLang="zh-CN" sz="3000" b="1" dirty="0" smtClean="0">
              <a:solidFill>
                <a:srgbClr val="FFFFFF"/>
              </a:solidFill>
              <a:latin typeface="幼圆"/>
              <a:cs typeface="Times New Roman"/>
            </a:endParaRPr>
          </a:p>
          <a:p>
            <a:pPr lvl="0">
              <a:lnSpc>
                <a:spcPts val="4300"/>
              </a:lnSpc>
              <a:buClr>
                <a:srgbClr val="DC9E1F"/>
              </a:buClr>
            </a:pPr>
            <a:r>
              <a:rPr lang="zh-CN" altLang="en-US" sz="3000" b="1" dirty="0" smtClean="0">
                <a:solidFill>
                  <a:srgbClr val="FFFFFF"/>
                </a:solidFill>
                <a:latin typeface="幼圆"/>
                <a:cs typeface="Times New Roman"/>
              </a:rPr>
              <a:t>另一方面，</a:t>
            </a:r>
            <a:r>
              <a:rPr lang="zh-CN" altLang="zh-CN" sz="3000" b="1" dirty="0" smtClean="0">
                <a:solidFill>
                  <a:srgbClr val="FFFFFF"/>
                </a:solidFill>
                <a:latin typeface="幼圆"/>
                <a:cs typeface="Times New Roman"/>
              </a:rPr>
              <a:t>避免由于坚持一种</a:t>
            </a:r>
            <a:r>
              <a:rPr lang="zh-CN" altLang="zh-CN" sz="3000" b="1" dirty="0" smtClean="0">
                <a:solidFill>
                  <a:srgbClr val="FFFF00"/>
                </a:solidFill>
                <a:latin typeface="幼圆"/>
                <a:cs typeface="Times New Roman"/>
              </a:rPr>
              <a:t>特殊主义的思维方式</a:t>
            </a:r>
            <a:r>
              <a:rPr lang="zh-CN" altLang="zh-CN" sz="3000" b="1" dirty="0" smtClean="0">
                <a:solidFill>
                  <a:srgbClr val="FFFFFF"/>
                </a:solidFill>
                <a:latin typeface="幼圆"/>
                <a:cs typeface="Times New Roman"/>
              </a:rPr>
              <a:t>而</a:t>
            </a:r>
            <a:r>
              <a:rPr lang="zh-CN" altLang="zh-CN" sz="3000" b="1" dirty="0" smtClean="0">
                <a:solidFill>
                  <a:srgbClr val="FFFF00"/>
                </a:solidFill>
                <a:latin typeface="幼圆"/>
                <a:cs typeface="Times New Roman"/>
              </a:rPr>
              <a:t>夸大彼此间理解的歧异</a:t>
            </a:r>
            <a:r>
              <a:rPr lang="zh-CN" altLang="zh-CN" sz="3000" b="1" dirty="0" smtClean="0">
                <a:solidFill>
                  <a:srgbClr val="FFFFFF"/>
                </a:solidFill>
                <a:latin typeface="幼圆"/>
                <a:cs typeface="Times New Roman"/>
              </a:rPr>
              <a:t>。</a:t>
            </a:r>
            <a:endParaRPr lang="zh-CN" altLang="en-US" sz="3000" b="1" dirty="0">
              <a:solidFill>
                <a:srgbClr val="FFFFFF"/>
              </a:solidFill>
              <a:latin typeface="幼圆"/>
            </a:endParaRPr>
          </a:p>
        </p:txBody>
      </p:sp>
      <p:sp>
        <p:nvSpPr>
          <p:cNvPr id="4" name="TextBox 3"/>
          <p:cNvSpPr txBox="1"/>
          <p:nvPr/>
        </p:nvSpPr>
        <p:spPr>
          <a:xfrm>
            <a:off x="0" y="714356"/>
            <a:ext cx="9144000" cy="630942"/>
          </a:xfrm>
          <a:prstGeom prst="rect">
            <a:avLst/>
          </a:prstGeom>
          <a:solidFill>
            <a:srgbClr val="002060"/>
          </a:solidFill>
        </p:spPr>
        <p:txBody>
          <a:bodyPr wrap="square" rtlCol="0">
            <a:spAutoFit/>
          </a:bodyPr>
          <a:lstStyle/>
          <a:p>
            <a:pPr algn="ctr"/>
            <a:r>
              <a:rPr lang="zh-CN" altLang="en-US" sz="3500" b="1" dirty="0" smtClean="0"/>
              <a:t>如何看待“普世价值”与“中国特色”？</a:t>
            </a:r>
            <a:endParaRPr lang="zh-CN" altLang="en-US" sz="3500" b="1" dirty="0"/>
          </a:p>
        </p:txBody>
      </p:sp>
      <p:sp>
        <p:nvSpPr>
          <p:cNvPr id="5" name="TextBox 4"/>
          <p:cNvSpPr txBox="1"/>
          <p:nvPr/>
        </p:nvSpPr>
        <p:spPr>
          <a:xfrm>
            <a:off x="0" y="1285860"/>
            <a:ext cx="9144000" cy="3462294"/>
          </a:xfrm>
          <a:prstGeom prst="rect">
            <a:avLst/>
          </a:prstGeom>
          <a:noFill/>
        </p:spPr>
        <p:txBody>
          <a:bodyPr wrap="square" rtlCol="0">
            <a:spAutoFit/>
          </a:bodyPr>
          <a:lstStyle/>
          <a:p>
            <a:pPr>
              <a:lnSpc>
                <a:spcPts val="5400"/>
              </a:lnSpc>
            </a:pPr>
            <a:r>
              <a:rPr lang="zh-CN" altLang="en-US" sz="3500" b="1" dirty="0" smtClean="0">
                <a:solidFill>
                  <a:srgbClr val="FFFF00"/>
                </a:solidFill>
              </a:rPr>
              <a:t>世界历史的“趋同性”</a:t>
            </a:r>
            <a:r>
              <a:rPr lang="en-US" altLang="zh-CN" sz="3500" b="1" dirty="0" smtClean="0">
                <a:solidFill>
                  <a:srgbClr val="FFFF00"/>
                </a:solidFill>
              </a:rPr>
              <a:t>——</a:t>
            </a:r>
          </a:p>
          <a:p>
            <a:pPr>
              <a:lnSpc>
                <a:spcPts val="5400"/>
              </a:lnSpc>
            </a:pPr>
            <a:r>
              <a:rPr lang="zh-CN" altLang="en-US" sz="2800" b="1" dirty="0" smtClean="0">
                <a:latin typeface="楷体" pitchFamily="49" charset="-122"/>
                <a:ea typeface="楷体" pitchFamily="49" charset="-122"/>
              </a:rPr>
              <a:t>      比起</a:t>
            </a:r>
            <a:r>
              <a:rPr lang="en-US" altLang="zh-CN" sz="2800" b="1" dirty="0" smtClean="0">
                <a:latin typeface="楷体" pitchFamily="49" charset="-122"/>
                <a:ea typeface="楷体" pitchFamily="49" charset="-122"/>
              </a:rPr>
              <a:t>20</a:t>
            </a:r>
            <a:r>
              <a:rPr lang="zh-CN" altLang="en-US" sz="2800" b="1" dirty="0" smtClean="0">
                <a:latin typeface="楷体" pitchFamily="49" charset="-122"/>
                <a:ea typeface="楷体" pitchFamily="49" charset="-122"/>
              </a:rPr>
              <a:t>世纪初资本主义、社会主义、封建国家、殖民地国家、乃至各种原始部落并存的局面而言，今天世界现代化进程中的</a:t>
            </a:r>
            <a:r>
              <a:rPr lang="zh-CN" altLang="en-US" sz="2800" b="1" dirty="0" smtClean="0">
                <a:solidFill>
                  <a:srgbClr val="FFFF00"/>
                </a:solidFill>
                <a:latin typeface="楷体" pitchFamily="49" charset="-122"/>
                <a:ea typeface="楷体" pitchFamily="49" charset="-122"/>
              </a:rPr>
              <a:t>政治民主化、经济市场化、价值多元化</a:t>
            </a:r>
            <a:r>
              <a:rPr lang="zh-CN" altLang="en-US" sz="2800" b="1" dirty="0" smtClean="0">
                <a:latin typeface="楷体" pitchFamily="49" charset="-122"/>
                <a:ea typeface="楷体" pitchFamily="49" charset="-122"/>
              </a:rPr>
              <a:t>的浪潮席卷世界。</a:t>
            </a:r>
            <a:endParaRPr lang="zh-CN" altLang="en-US" sz="2800" b="1" dirty="0">
              <a:latin typeface="楷体" pitchFamily="49" charset="-122"/>
              <a:ea typeface="楷体" pitchFamily="49" charset="-122"/>
            </a:endParaRPr>
          </a:p>
        </p:txBody>
      </p:sp>
    </p:spTree>
    <p:extLst>
      <p:ext uri="{BB962C8B-B14F-4D97-AF65-F5344CB8AC3E}">
        <p14:creationId xmlns="" xmlns:p14="http://schemas.microsoft.com/office/powerpoint/2010/main" val="50404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3">
                                            <p:bg/>
                                          </p:spTgt>
                                        </p:tgtEl>
                                        <p:attrNameLst>
                                          <p:attrName>style.visibility</p:attrName>
                                        </p:attrNameLst>
                                      </p:cBhvr>
                                      <p:to>
                                        <p:strVal val="visible"/>
                                      </p:to>
                                    </p:set>
                                    <p:animEffect transition="in" filter="fade">
                                      <p:cBhvr>
                                        <p:cTn id="22" dur="500"/>
                                        <p:tgtEl>
                                          <p:spTgt spid="3">
                                            <p:bg/>
                                          </p:spTgt>
                                        </p:tgtEl>
                                      </p:cBhvr>
                                    </p:animEffect>
                                    <p:anim calcmode="lin" valueType="num">
                                      <p:cBhvr>
                                        <p:cTn id="23" dur="500" fill="hold"/>
                                        <p:tgtEl>
                                          <p:spTgt spid="3">
                                            <p:bg/>
                                          </p:spTgt>
                                        </p:tgtEl>
                                        <p:attrNameLst>
                                          <p:attrName>ppt_x</p:attrName>
                                        </p:attrNameLst>
                                      </p:cBhvr>
                                      <p:tavLst>
                                        <p:tav tm="0">
                                          <p:val>
                                            <p:strVal val="#ppt_x"/>
                                          </p:val>
                                        </p:tav>
                                        <p:tav tm="100000">
                                          <p:val>
                                            <p:strVal val="#ppt_x"/>
                                          </p:val>
                                        </p:tav>
                                      </p:tavLst>
                                    </p:anim>
                                    <p:anim calcmode="lin" valueType="num">
                                      <p:cBhvr>
                                        <p:cTn id="24" dur="5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animEffect transition="in" filter="fade">
                                      <p:cBhvr>
                                        <p:cTn id="29" dur="500"/>
                                        <p:tgtEl>
                                          <p:spTgt spid="3">
                                            <p:txEl>
                                              <p:pRg st="0" end="0"/>
                                            </p:txEl>
                                          </p:spTgt>
                                        </p:tgtEl>
                                      </p:cBhvr>
                                    </p:animEffect>
                                    <p:anim calcmode="lin" valueType="num">
                                      <p:cBhvr>
                                        <p:cTn id="3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1"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Effect transition="in" filter="fade">
                                      <p:cBhvr>
                                        <p:cTn id="36" dur="500"/>
                                        <p:tgtEl>
                                          <p:spTgt spid="3">
                                            <p:txEl>
                                              <p:pRg st="1" end="1"/>
                                            </p:txEl>
                                          </p:spTgt>
                                        </p:tgtEl>
                                      </p:cBhvr>
                                    </p:animEffect>
                                    <p:anim calcmode="lin" valueType="num">
                                      <p:cBhvr>
                                        <p:cTn id="3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8"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build="p" animBg="1"/>
      <p:bldP spid="4" grpId="0" animBg="1"/>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941388"/>
          </a:xfrm>
        </p:spPr>
        <p:txBody>
          <a:bodyPr/>
          <a:lstStyle/>
          <a:p>
            <a:pPr algn="ctr" fontAlgn="auto">
              <a:spcAft>
                <a:spcPts val="0"/>
              </a:spcAft>
              <a:defRPr/>
            </a:pPr>
            <a:r>
              <a:rPr lang="zh-CN" altLang="en-US" sz="4000" b="1" dirty="0" smtClean="0">
                <a:solidFill>
                  <a:srgbClr val="FFFF00"/>
                </a:solidFill>
              </a:rPr>
              <a:t>在“世界历史”中把握“中国特色”</a:t>
            </a:r>
            <a:endParaRPr lang="zh-CN" altLang="en-US" sz="4000" b="1" dirty="0">
              <a:solidFill>
                <a:srgbClr val="FFFF00"/>
              </a:solidFill>
            </a:endParaRPr>
          </a:p>
        </p:txBody>
      </p:sp>
      <p:sp>
        <p:nvSpPr>
          <p:cNvPr id="3" name="内容占位符 2"/>
          <p:cNvSpPr>
            <a:spLocks noGrp="1"/>
          </p:cNvSpPr>
          <p:nvPr>
            <p:ph sz="quarter" idx="13"/>
          </p:nvPr>
        </p:nvSpPr>
        <p:spPr>
          <a:xfrm>
            <a:off x="0" y="1484784"/>
            <a:ext cx="9144000" cy="3960440"/>
          </a:xfrm>
        </p:spPr>
        <p:txBody>
          <a:bodyPr>
            <a:normAutofit/>
          </a:bodyPr>
          <a:lstStyle/>
          <a:p>
            <a:pPr fontAlgn="auto">
              <a:lnSpc>
                <a:spcPct val="150000"/>
              </a:lnSpc>
              <a:buFont typeface="Arial" pitchFamily="34" charset="0"/>
              <a:buChar char="•"/>
              <a:defRPr/>
            </a:pPr>
            <a:r>
              <a:rPr lang="zh-CN" altLang="en-US" sz="3500" b="1" dirty="0" smtClean="0">
                <a:latin typeface="微软雅黑" pitchFamily="34" charset="-122"/>
                <a:ea typeface="微软雅黑" pitchFamily="34" charset="-122"/>
              </a:rPr>
              <a:t>“特色”是对</a:t>
            </a:r>
            <a:r>
              <a:rPr lang="zh-CN" altLang="en-US" sz="3500" b="1" dirty="0" smtClean="0">
                <a:solidFill>
                  <a:srgbClr val="FFFF00"/>
                </a:solidFill>
                <a:latin typeface="微软雅黑" pitchFamily="34" charset="-122"/>
                <a:ea typeface="微软雅黑" pitchFamily="34" charset="-122"/>
              </a:rPr>
              <a:t>民族狭隘性</a:t>
            </a:r>
            <a:r>
              <a:rPr lang="zh-CN" altLang="en-US" sz="3500" b="1" dirty="0" smtClean="0">
                <a:latin typeface="微软雅黑" pitchFamily="34" charset="-122"/>
                <a:ea typeface="微软雅黑" pitchFamily="34" charset="-122"/>
              </a:rPr>
              <a:t>的批判和超越，是</a:t>
            </a:r>
            <a:r>
              <a:rPr lang="zh-CN" altLang="en-US" sz="3500" b="1" dirty="0" smtClean="0">
                <a:solidFill>
                  <a:srgbClr val="FFFF00"/>
                </a:solidFill>
                <a:latin typeface="微软雅黑" pitchFamily="34" charset="-122"/>
                <a:ea typeface="微软雅黑" pitchFamily="34" charset="-122"/>
              </a:rPr>
              <a:t>立足国情</a:t>
            </a:r>
            <a:r>
              <a:rPr lang="zh-CN" altLang="en-US" sz="3500" b="1" dirty="0" smtClean="0">
                <a:latin typeface="微软雅黑" pitchFamily="34" charset="-122"/>
                <a:ea typeface="微软雅黑" pitchFamily="34" charset="-122"/>
              </a:rPr>
              <a:t>而</a:t>
            </a:r>
            <a:r>
              <a:rPr lang="zh-CN" altLang="en-US" sz="3500" b="1" dirty="0" smtClean="0">
                <a:solidFill>
                  <a:srgbClr val="FFFF00"/>
                </a:solidFill>
                <a:latin typeface="微软雅黑" pitchFamily="34" charset="-122"/>
                <a:ea typeface="微软雅黑" pitchFamily="34" charset="-122"/>
              </a:rPr>
              <a:t>不迁就国情</a:t>
            </a:r>
            <a:r>
              <a:rPr lang="zh-CN" altLang="en-US" sz="3500" b="1" dirty="0" smtClean="0">
                <a:latin typeface="微软雅黑" pitchFamily="34" charset="-122"/>
                <a:ea typeface="微软雅黑" pitchFamily="34" charset="-122"/>
              </a:rPr>
              <a:t>。</a:t>
            </a:r>
            <a:endParaRPr lang="en-US" altLang="zh-CN" sz="3500" b="1" dirty="0" smtClean="0">
              <a:latin typeface="微软雅黑" pitchFamily="34" charset="-122"/>
              <a:ea typeface="微软雅黑" pitchFamily="34" charset="-122"/>
            </a:endParaRPr>
          </a:p>
          <a:p>
            <a:pPr fontAlgn="auto">
              <a:lnSpc>
                <a:spcPct val="150000"/>
              </a:lnSpc>
              <a:buFont typeface="Arial" pitchFamily="34" charset="0"/>
              <a:buChar char="•"/>
              <a:defRPr/>
            </a:pPr>
            <a:r>
              <a:rPr lang="zh-CN" altLang="en-US" sz="3500" b="1" dirty="0" smtClean="0">
                <a:latin typeface="微软雅黑" pitchFamily="34" charset="-122"/>
                <a:ea typeface="微软雅黑" pitchFamily="34" charset="-122"/>
              </a:rPr>
              <a:t>这种超越只有在“</a:t>
            </a:r>
            <a:r>
              <a:rPr lang="zh-CN" altLang="en-US" sz="3500" b="1" dirty="0" smtClean="0">
                <a:solidFill>
                  <a:srgbClr val="FFFF00"/>
                </a:solidFill>
                <a:latin typeface="微软雅黑" pitchFamily="34" charset="-122"/>
                <a:ea typeface="微软雅黑" pitchFamily="34" charset="-122"/>
              </a:rPr>
              <a:t>世界历史</a:t>
            </a:r>
            <a:r>
              <a:rPr lang="zh-CN" altLang="en-US" sz="3500" b="1" dirty="0" smtClean="0">
                <a:latin typeface="微软雅黑" pitchFamily="34" charset="-122"/>
                <a:ea typeface="微软雅黑" pitchFamily="34" charset="-122"/>
              </a:rPr>
              <a:t>”和</a:t>
            </a:r>
            <a:r>
              <a:rPr lang="zh-CN" altLang="en-US" sz="3500" b="1" dirty="0" smtClean="0">
                <a:solidFill>
                  <a:srgbClr val="FFFF00"/>
                </a:solidFill>
                <a:latin typeface="微软雅黑" pitchFamily="34" charset="-122"/>
                <a:ea typeface="微软雅黑" pitchFamily="34" charset="-122"/>
              </a:rPr>
              <a:t>全球化交往</a:t>
            </a:r>
            <a:r>
              <a:rPr lang="zh-CN" altLang="en-US" sz="3500" b="1" dirty="0" smtClean="0">
                <a:latin typeface="微软雅黑" pitchFamily="34" charset="-122"/>
                <a:ea typeface="微软雅黑" pitchFamily="34" charset="-122"/>
              </a:rPr>
              <a:t>中才能实现。</a:t>
            </a:r>
            <a:endParaRPr lang="zh-CN" altLang="en-US" sz="3500" b="1" dirty="0">
              <a:latin typeface="微软雅黑" pitchFamily="34" charset="-122"/>
              <a:ea typeface="微软雅黑" pitchFamily="34" charset="-122"/>
            </a:endParaRPr>
          </a:p>
        </p:txBody>
      </p:sp>
    </p:spTree>
    <p:extLst>
      <p:ext uri="{BB962C8B-B14F-4D97-AF65-F5344CB8AC3E}">
        <p14:creationId xmlns="" xmlns:p14="http://schemas.microsoft.com/office/powerpoint/2010/main" val="97446547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t>二</a:t>
            </a:r>
            <a:r>
              <a:rPr kumimoji="1" lang="zh-CN" altLang="en-US" dirty="0" smtClean="0"/>
              <a:t>、社会历史中的个人与群体</a:t>
            </a:r>
            <a:r>
              <a:rPr kumimoji="1" lang="en-US" altLang="zh-CN" dirty="0"/>
              <a:t/>
            </a:r>
            <a:br>
              <a:rPr kumimoji="1" lang="en-US" altLang="zh-CN" dirty="0"/>
            </a:br>
            <a:endParaRPr kumimoji="1" lang="zh-CN" altLang="en-US" dirty="0"/>
          </a:p>
        </p:txBody>
      </p:sp>
      <p:sp>
        <p:nvSpPr>
          <p:cNvPr id="3" name="副标题 2"/>
          <p:cNvSpPr>
            <a:spLocks noGrp="1"/>
          </p:cNvSpPr>
          <p:nvPr>
            <p:ph type="subTitle" idx="1"/>
          </p:nvPr>
        </p:nvSpPr>
        <p:spPr/>
        <p:txBody>
          <a:bodyPr/>
          <a:lstStyle/>
          <a:p>
            <a:endParaRPr kumimoji="1" lang="zh-CN" altLang="en-US"/>
          </a:p>
        </p:txBody>
      </p:sp>
    </p:spTree>
    <p:extLst>
      <p:ext uri="{BB962C8B-B14F-4D97-AF65-F5344CB8AC3E}">
        <p14:creationId xmlns="" xmlns:p14="http://schemas.microsoft.com/office/powerpoint/2010/main" val="141171328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12800" y="3789040"/>
            <a:ext cx="6423495" cy="2585323"/>
          </a:xfrm>
          <a:prstGeom prst="rect">
            <a:avLst/>
          </a:prstGeom>
          <a:noFill/>
        </p:spPr>
        <p:txBody>
          <a:bodyPr wrap="square" rtlCol="0">
            <a:spAutoFit/>
          </a:bodyPr>
          <a:lstStyle/>
          <a:p>
            <a:r>
              <a:rPr lang="zh-CN" altLang="en-US" sz="2400" b="1" dirty="0">
                <a:ln>
                  <a:solidFill>
                    <a:srgbClr val="FFFF00"/>
                  </a:solidFill>
                </a:ln>
              </a:rPr>
              <a:t>根据</a:t>
            </a:r>
            <a:r>
              <a:rPr lang="en-US" altLang="zh-CN" sz="2400" b="1" dirty="0">
                <a:ln>
                  <a:solidFill>
                    <a:srgbClr val="FFFF00"/>
                  </a:solidFill>
                </a:ln>
              </a:rPr>
              <a:t>2015</a:t>
            </a:r>
            <a:r>
              <a:rPr lang="zh-CN" altLang="en-US" sz="2400" b="1" dirty="0">
                <a:ln>
                  <a:solidFill>
                    <a:srgbClr val="FFFF00"/>
                  </a:solidFill>
                </a:ln>
              </a:rPr>
              <a:t>年 诺贝尔经济学奖得主安格斯</a:t>
            </a:r>
            <a:r>
              <a:rPr lang="en-US" altLang="zh-CN" sz="2400" b="1" dirty="0">
                <a:ln>
                  <a:solidFill>
                    <a:srgbClr val="FFFF00"/>
                  </a:solidFill>
                </a:ln>
              </a:rPr>
              <a:t>·</a:t>
            </a:r>
            <a:r>
              <a:rPr lang="zh-CN" altLang="en-US" sz="2400" b="1" dirty="0">
                <a:ln>
                  <a:solidFill>
                    <a:srgbClr val="FFFF00"/>
                  </a:solidFill>
                </a:ln>
              </a:rPr>
              <a:t>迪顿和 安妮</a:t>
            </a:r>
            <a:r>
              <a:rPr lang="en-US" altLang="zh-CN" sz="2400" b="1" dirty="0">
                <a:ln>
                  <a:solidFill>
                    <a:srgbClr val="FFFF00"/>
                  </a:solidFill>
                </a:ln>
              </a:rPr>
              <a:t>·</a:t>
            </a:r>
            <a:r>
              <a:rPr lang="zh-CN" altLang="en-US" sz="2400" b="1" dirty="0">
                <a:ln>
                  <a:solidFill>
                    <a:srgbClr val="FFFF00"/>
                  </a:solidFill>
                </a:ln>
              </a:rPr>
              <a:t>凯斯</a:t>
            </a:r>
            <a:r>
              <a:rPr lang="en-US" altLang="zh-CN" sz="2400" b="1" dirty="0">
                <a:ln>
                  <a:solidFill>
                    <a:srgbClr val="FFFF00"/>
                  </a:solidFill>
                </a:ln>
              </a:rPr>
              <a:t>2105</a:t>
            </a:r>
            <a:r>
              <a:rPr lang="zh-CN" altLang="en-US" sz="2400" b="1" dirty="0">
                <a:ln>
                  <a:solidFill>
                    <a:srgbClr val="FFFF00"/>
                  </a:solidFill>
                </a:ln>
              </a:rPr>
              <a:t>年</a:t>
            </a:r>
            <a:r>
              <a:rPr lang="en-US" altLang="zh-CN" sz="2400" b="1" dirty="0">
                <a:ln>
                  <a:solidFill>
                    <a:srgbClr val="FFFF00"/>
                  </a:solidFill>
                </a:ln>
              </a:rPr>
              <a:t>11</a:t>
            </a:r>
            <a:r>
              <a:rPr lang="zh-CN" altLang="en-US" sz="2400" b="1" dirty="0">
                <a:ln>
                  <a:solidFill>
                    <a:srgbClr val="FFFF00"/>
                  </a:solidFill>
                </a:ln>
              </a:rPr>
              <a:t>月发布的研究成 果</a:t>
            </a:r>
            <a:r>
              <a:rPr lang="en-US" altLang="zh-CN" sz="2400" b="1" dirty="0">
                <a:ln>
                  <a:solidFill>
                    <a:srgbClr val="FFFF00"/>
                  </a:solidFill>
                </a:ln>
              </a:rPr>
              <a:t>,1999~2014</a:t>
            </a:r>
            <a:r>
              <a:rPr lang="zh-CN" altLang="en-US" sz="2400" b="1" dirty="0">
                <a:ln>
                  <a:solidFill>
                    <a:srgbClr val="FFFF00"/>
                  </a:solidFill>
                </a:ln>
              </a:rPr>
              <a:t>年间</a:t>
            </a:r>
            <a:r>
              <a:rPr lang="en-US" altLang="zh-CN" sz="2400" b="1" dirty="0">
                <a:ln>
                  <a:solidFill>
                    <a:srgbClr val="FFFF00"/>
                  </a:solidFill>
                </a:ln>
              </a:rPr>
              <a:t>,45~54</a:t>
            </a:r>
            <a:r>
              <a:rPr lang="zh-CN" altLang="en-US" sz="2400" b="1" dirty="0">
                <a:ln>
                  <a:solidFill>
                    <a:srgbClr val="FFFF00"/>
                  </a:solidFill>
                </a:ln>
              </a:rPr>
              <a:t>岁的美 国白人工人因为自杀、酗酒和吸毒导 致的总体死亡率增加了</a:t>
            </a:r>
            <a:r>
              <a:rPr lang="en-US" altLang="zh-CN" sz="2400" b="1" dirty="0">
                <a:ln>
                  <a:solidFill>
                    <a:srgbClr val="FFFF00"/>
                  </a:solidFill>
                </a:ln>
                <a:solidFill>
                  <a:srgbClr val="FF0000"/>
                </a:solidFill>
              </a:rPr>
              <a:t>22%</a:t>
            </a:r>
            <a:r>
              <a:rPr lang="zh-CN" altLang="en-US" sz="2400" b="1" dirty="0">
                <a:ln>
                  <a:solidFill>
                    <a:srgbClr val="FFFF00"/>
                  </a:solidFill>
                </a:ln>
              </a:rPr>
              <a:t>。生活的绝 望使得中下层白人群体成为最容易感 到愤怒的群体</a:t>
            </a:r>
            <a:r>
              <a:rPr lang="en-US" altLang="zh-CN" sz="2400" b="1" dirty="0">
                <a:ln>
                  <a:solidFill>
                    <a:srgbClr val="FFFF00"/>
                  </a:solidFill>
                </a:ln>
              </a:rPr>
              <a:t>, </a:t>
            </a:r>
            <a:endParaRPr lang="zh-CN" altLang="en-US" sz="2400" b="1" dirty="0">
              <a:ln>
                <a:solidFill>
                  <a:srgbClr val="FFFF00"/>
                </a:solidFill>
              </a:ln>
            </a:endParaRPr>
          </a:p>
          <a:p>
            <a:endParaRPr kumimoji="1" lang="zh-CN" altLang="en-US" dirty="0">
              <a:ln>
                <a:solidFill>
                  <a:srgbClr val="FFFF00"/>
                </a:solidFill>
              </a:ln>
            </a:endParaRPr>
          </a:p>
        </p:txBody>
      </p:sp>
      <p:sp>
        <p:nvSpPr>
          <p:cNvPr id="5" name="文本框 4"/>
          <p:cNvSpPr txBox="1"/>
          <p:nvPr/>
        </p:nvSpPr>
        <p:spPr>
          <a:xfrm>
            <a:off x="657459" y="1276419"/>
            <a:ext cx="6603492" cy="2492990"/>
          </a:xfrm>
          <a:prstGeom prst="rect">
            <a:avLst/>
          </a:prstGeom>
          <a:noFill/>
        </p:spPr>
        <p:txBody>
          <a:bodyPr wrap="square" rtlCol="0">
            <a:spAutoFit/>
          </a:bodyPr>
          <a:lstStyle/>
          <a:p>
            <a:r>
              <a:rPr lang="zh-CN" altLang="en-US" sz="2400" b="1" dirty="0">
                <a:ln>
                  <a:solidFill>
                    <a:srgbClr val="FFFF00"/>
                  </a:solidFill>
                </a:ln>
              </a:rPr>
              <a:t>美国商务部和国家统计局</a:t>
            </a:r>
            <a:r>
              <a:rPr lang="en-US" altLang="zh-CN" sz="2400" b="1" dirty="0">
                <a:ln>
                  <a:solidFill>
                    <a:srgbClr val="FFFF00"/>
                  </a:solidFill>
                </a:ln>
              </a:rPr>
              <a:t>2015</a:t>
            </a:r>
            <a:r>
              <a:rPr lang="zh-CN" altLang="en-US" sz="2400" b="1" dirty="0">
                <a:ln>
                  <a:solidFill>
                    <a:srgbClr val="FFFF00"/>
                  </a:solidFill>
                </a:ln>
              </a:rPr>
              <a:t>年联合公布的</a:t>
            </a:r>
            <a:r>
              <a:rPr lang="en-US" altLang="zh-CN" sz="2400" b="1" dirty="0">
                <a:ln>
                  <a:solidFill>
                    <a:srgbClr val="FFFF00"/>
                  </a:solidFill>
                </a:ln>
              </a:rPr>
              <a:t>《2014</a:t>
            </a:r>
            <a:r>
              <a:rPr lang="zh-CN" altLang="en-US" sz="2400" b="1" dirty="0">
                <a:ln>
                  <a:solidFill>
                    <a:srgbClr val="FFFF00"/>
                  </a:solidFill>
                </a:ln>
              </a:rPr>
              <a:t>年全美 收入和贫困</a:t>
            </a:r>
            <a:r>
              <a:rPr lang="en-US" altLang="zh-CN" sz="2400" b="1" dirty="0">
                <a:ln>
                  <a:solidFill>
                    <a:srgbClr val="FFFF00"/>
                  </a:solidFill>
                </a:ln>
              </a:rPr>
              <a:t>》</a:t>
            </a:r>
            <a:r>
              <a:rPr lang="zh-CN" altLang="en-US" sz="2400" b="1" dirty="0">
                <a:ln>
                  <a:solidFill>
                    <a:srgbClr val="FFFF00"/>
                  </a:solidFill>
                </a:ln>
              </a:rPr>
              <a:t>调查报告显示</a:t>
            </a:r>
            <a:r>
              <a:rPr lang="en-US" altLang="zh-CN" sz="2400" b="1" dirty="0">
                <a:ln>
                  <a:solidFill>
                    <a:srgbClr val="FFFF00"/>
                  </a:solidFill>
                </a:ln>
              </a:rPr>
              <a:t>,</a:t>
            </a:r>
            <a:r>
              <a:rPr lang="zh-CN" altLang="en-US" sz="2400" b="1" dirty="0">
                <a:ln>
                  <a:solidFill>
                    <a:srgbClr val="FFFF00"/>
                  </a:solidFill>
                </a:ln>
              </a:rPr>
              <a:t>在占全 美人口</a:t>
            </a:r>
            <a:r>
              <a:rPr lang="en-US" altLang="zh-CN" sz="2400" b="1" dirty="0">
                <a:ln>
                  <a:solidFill>
                    <a:srgbClr val="FFFF00"/>
                  </a:solidFill>
                </a:ln>
              </a:rPr>
              <a:t>61.8%</a:t>
            </a:r>
            <a:r>
              <a:rPr lang="zh-CN" altLang="en-US" sz="2400" b="1" dirty="0">
                <a:ln>
                  <a:solidFill>
                    <a:srgbClr val="FFFF00"/>
                  </a:solidFill>
                </a:ln>
              </a:rPr>
              <a:t>的白人中</a:t>
            </a:r>
            <a:r>
              <a:rPr lang="en-US" altLang="zh-CN" sz="2400" b="1" dirty="0">
                <a:ln>
                  <a:solidFill>
                    <a:srgbClr val="FFFF00"/>
                  </a:solidFill>
                </a:ln>
              </a:rPr>
              <a:t>,</a:t>
            </a:r>
            <a:r>
              <a:rPr lang="zh-CN" altLang="en-US" sz="2400" b="1" dirty="0">
                <a:ln>
                  <a:solidFill>
                    <a:srgbClr val="FFFF00"/>
                  </a:solidFill>
                </a:ln>
              </a:rPr>
              <a:t>有</a:t>
            </a:r>
            <a:r>
              <a:rPr lang="en-US" altLang="zh-CN" sz="2400" b="1" dirty="0">
                <a:ln>
                  <a:solidFill>
                    <a:srgbClr val="FFFF00"/>
                  </a:solidFill>
                </a:ln>
                <a:solidFill>
                  <a:srgbClr val="FF0000"/>
                </a:solidFill>
              </a:rPr>
              <a:t>42.1%</a:t>
            </a:r>
            <a:r>
              <a:rPr lang="zh-CN" altLang="en-US" sz="2400" b="1" dirty="0">
                <a:ln>
                  <a:solidFill>
                    <a:srgbClr val="FFFF00"/>
                  </a:solidFill>
                </a:ln>
              </a:rPr>
              <a:t>的人 陷入贫困</a:t>
            </a:r>
            <a:r>
              <a:rPr lang="en-US" altLang="zh-CN" sz="2400" b="1" dirty="0">
                <a:ln>
                  <a:solidFill>
                    <a:srgbClr val="FFFF00"/>
                  </a:solidFill>
                </a:ln>
              </a:rPr>
              <a:t>,</a:t>
            </a:r>
            <a:r>
              <a:rPr lang="zh-CN" altLang="en-US" sz="2400" b="1" dirty="0">
                <a:ln>
                  <a:solidFill>
                    <a:srgbClr val="FFFF00"/>
                  </a:solidFill>
                </a:ln>
              </a:rPr>
              <a:t>其中</a:t>
            </a:r>
            <a:r>
              <a:rPr lang="en-US" altLang="zh-CN" sz="2400" b="1" dirty="0">
                <a:ln>
                  <a:solidFill>
                    <a:srgbClr val="FFFF00"/>
                  </a:solidFill>
                </a:ln>
                <a:solidFill>
                  <a:srgbClr val="FF0000"/>
                </a:solidFill>
              </a:rPr>
              <a:t>10.1%</a:t>
            </a:r>
            <a:r>
              <a:rPr lang="zh-CN" altLang="en-US" sz="2400" b="1" dirty="0">
                <a:ln>
                  <a:solidFill>
                    <a:srgbClr val="FFFF00"/>
                  </a:solidFill>
                </a:ln>
              </a:rPr>
              <a:t>位于贫困线以 下。相比之下</a:t>
            </a:r>
            <a:r>
              <a:rPr lang="en-US" altLang="zh-CN" sz="2400" b="1" dirty="0">
                <a:ln>
                  <a:solidFill>
                    <a:srgbClr val="FFFF00"/>
                  </a:solidFill>
                </a:ln>
              </a:rPr>
              <a:t>,</a:t>
            </a:r>
            <a:r>
              <a:rPr lang="zh-CN" altLang="en-US" sz="2400" b="1" dirty="0">
                <a:ln>
                  <a:solidFill>
                    <a:srgbClr val="FFFF00"/>
                  </a:solidFill>
                </a:ln>
              </a:rPr>
              <a:t>美国其他族裔陷入贫 困的比率低于白人。</a:t>
            </a:r>
            <a:endParaRPr lang="en-US" altLang="zh-CN" sz="2400" b="1" dirty="0">
              <a:ln>
                <a:solidFill>
                  <a:srgbClr val="FFFF00"/>
                </a:solidFill>
              </a:ln>
            </a:endParaRPr>
          </a:p>
          <a:p>
            <a:r>
              <a:rPr lang="zh-CN" altLang="en-US" b="1" dirty="0">
                <a:ln>
                  <a:solidFill>
                    <a:srgbClr val="FFFF00"/>
                  </a:solidFill>
                </a:ln>
              </a:rPr>
              <a:t> </a:t>
            </a:r>
          </a:p>
          <a:p>
            <a:endParaRPr kumimoji="1" lang="zh-CN" altLang="en-US" dirty="0">
              <a:ln>
                <a:solidFill>
                  <a:srgbClr val="FFFF00"/>
                </a:solidFill>
              </a:ln>
            </a:endParaRPr>
          </a:p>
        </p:txBody>
      </p:sp>
      <p:sp>
        <p:nvSpPr>
          <p:cNvPr id="7" name="矩形 6"/>
          <p:cNvSpPr/>
          <p:nvPr/>
        </p:nvSpPr>
        <p:spPr>
          <a:xfrm>
            <a:off x="7417140" y="1746085"/>
            <a:ext cx="787400" cy="3358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kumimoji="1" lang="zh-CN" altLang="en-US"/>
          </a:p>
        </p:txBody>
      </p:sp>
      <p:sp>
        <p:nvSpPr>
          <p:cNvPr id="8" name="文本框 7"/>
          <p:cNvSpPr txBox="1"/>
          <p:nvPr/>
        </p:nvSpPr>
        <p:spPr>
          <a:xfrm>
            <a:off x="7380312" y="1780928"/>
            <a:ext cx="812801" cy="3323987"/>
          </a:xfrm>
          <a:prstGeom prst="rect">
            <a:avLst/>
          </a:prstGeom>
          <a:noFill/>
        </p:spPr>
        <p:txBody>
          <a:bodyPr wrap="square" rtlCol="0">
            <a:spAutoFit/>
          </a:bodyPr>
          <a:lstStyle/>
          <a:p>
            <a:pPr algn="ctr"/>
            <a:r>
              <a:rPr kumimoji="1" lang="zh-CN" altLang="en-US" sz="2100" b="1" dirty="0">
                <a:solidFill>
                  <a:srgbClr val="FF0000"/>
                </a:solidFill>
              </a:rPr>
              <a:t>愤</a:t>
            </a:r>
            <a:endParaRPr kumimoji="1" lang="en-US" altLang="zh-CN" sz="2100" b="1" dirty="0">
              <a:solidFill>
                <a:srgbClr val="FF0000"/>
              </a:solidFill>
            </a:endParaRPr>
          </a:p>
          <a:p>
            <a:pPr algn="ctr"/>
            <a:r>
              <a:rPr kumimoji="1" lang="zh-CN" altLang="en-US" sz="2100" b="1" dirty="0">
                <a:solidFill>
                  <a:srgbClr val="FF0000"/>
                </a:solidFill>
              </a:rPr>
              <a:t>怒</a:t>
            </a:r>
            <a:endParaRPr kumimoji="1" lang="en-US" altLang="zh-CN" sz="2100" b="1" dirty="0">
              <a:solidFill>
                <a:srgbClr val="FF0000"/>
              </a:solidFill>
            </a:endParaRPr>
          </a:p>
          <a:p>
            <a:pPr algn="ctr"/>
            <a:r>
              <a:rPr kumimoji="1" lang="zh-CN" altLang="en-US" sz="2100" b="1" dirty="0">
                <a:solidFill>
                  <a:srgbClr val="FF0000"/>
                </a:solidFill>
              </a:rPr>
              <a:t>的</a:t>
            </a:r>
            <a:endParaRPr kumimoji="1" lang="en-US" altLang="zh-CN" sz="2100" b="1" dirty="0">
              <a:solidFill>
                <a:srgbClr val="FF0000"/>
              </a:solidFill>
            </a:endParaRPr>
          </a:p>
          <a:p>
            <a:pPr algn="ctr"/>
            <a:r>
              <a:rPr kumimoji="1" lang="zh-CN" altLang="en-US" sz="2100" b="1" dirty="0">
                <a:solidFill>
                  <a:srgbClr val="FF0000"/>
                </a:solidFill>
              </a:rPr>
              <a:t>美</a:t>
            </a:r>
            <a:endParaRPr kumimoji="1" lang="en-US" altLang="zh-CN" sz="2100" b="1" dirty="0">
              <a:solidFill>
                <a:srgbClr val="FF0000"/>
              </a:solidFill>
            </a:endParaRPr>
          </a:p>
          <a:p>
            <a:pPr algn="ctr"/>
            <a:r>
              <a:rPr kumimoji="1" lang="zh-CN" altLang="en-US" sz="2100" b="1" dirty="0">
                <a:solidFill>
                  <a:srgbClr val="FF0000"/>
                </a:solidFill>
              </a:rPr>
              <a:t>国</a:t>
            </a:r>
            <a:endParaRPr kumimoji="1" lang="en-US" altLang="zh-CN" sz="2100" b="1" dirty="0">
              <a:solidFill>
                <a:srgbClr val="FF0000"/>
              </a:solidFill>
            </a:endParaRPr>
          </a:p>
          <a:p>
            <a:pPr algn="ctr"/>
            <a:r>
              <a:rPr kumimoji="1" lang="zh-CN" altLang="en-US" sz="2100" b="1" dirty="0">
                <a:solidFill>
                  <a:srgbClr val="FF0000"/>
                </a:solidFill>
              </a:rPr>
              <a:t>中</a:t>
            </a:r>
            <a:endParaRPr kumimoji="1" lang="en-US" altLang="zh-CN" sz="2100" b="1" dirty="0">
              <a:solidFill>
                <a:srgbClr val="FF0000"/>
              </a:solidFill>
            </a:endParaRPr>
          </a:p>
          <a:p>
            <a:pPr algn="ctr"/>
            <a:r>
              <a:rPr kumimoji="1" lang="zh-CN" altLang="en-US" sz="2100" b="1" dirty="0">
                <a:solidFill>
                  <a:srgbClr val="FF0000"/>
                </a:solidFill>
              </a:rPr>
              <a:t>下</a:t>
            </a:r>
            <a:endParaRPr kumimoji="1" lang="en-US" altLang="zh-CN" sz="2100" b="1" dirty="0">
              <a:solidFill>
                <a:srgbClr val="FF0000"/>
              </a:solidFill>
            </a:endParaRPr>
          </a:p>
          <a:p>
            <a:pPr algn="ctr"/>
            <a:r>
              <a:rPr kumimoji="1" lang="zh-CN" altLang="en-US" sz="2100" b="1" dirty="0">
                <a:solidFill>
                  <a:srgbClr val="FF0000"/>
                </a:solidFill>
              </a:rPr>
              <a:t>层</a:t>
            </a:r>
            <a:endParaRPr kumimoji="1" lang="en-US" altLang="zh-CN" sz="2100" b="1" dirty="0">
              <a:solidFill>
                <a:srgbClr val="FF0000"/>
              </a:solidFill>
            </a:endParaRPr>
          </a:p>
          <a:p>
            <a:pPr algn="ctr"/>
            <a:r>
              <a:rPr kumimoji="1" lang="zh-CN" altLang="en-US" sz="2100" b="1" dirty="0">
                <a:solidFill>
                  <a:srgbClr val="FF0000"/>
                </a:solidFill>
              </a:rPr>
              <a:t>白</a:t>
            </a:r>
            <a:endParaRPr kumimoji="1" lang="en-US" altLang="zh-CN" sz="2100" b="1" dirty="0">
              <a:solidFill>
                <a:srgbClr val="FF0000"/>
              </a:solidFill>
            </a:endParaRPr>
          </a:p>
          <a:p>
            <a:pPr algn="ctr"/>
            <a:r>
              <a:rPr kumimoji="1" lang="zh-CN" altLang="en-US" sz="2100" b="1" dirty="0">
                <a:solidFill>
                  <a:srgbClr val="FF0000"/>
                </a:solidFill>
              </a:rPr>
              <a:t>人</a:t>
            </a:r>
          </a:p>
        </p:txBody>
      </p:sp>
    </p:spTree>
    <p:extLst>
      <p:ext uri="{BB962C8B-B14F-4D97-AF65-F5344CB8AC3E}">
        <p14:creationId xmlns="" xmlns:p14="http://schemas.microsoft.com/office/powerpoint/2010/main" val="1265764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939784"/>
          </a:xfrm>
        </p:spPr>
        <p:txBody>
          <a:bodyPr/>
          <a:lstStyle/>
          <a:p>
            <a:pPr algn="ctr"/>
            <a:r>
              <a:rPr lang="zh-CN" altLang="en-US" sz="4000" b="1" dirty="0" smtClean="0">
                <a:solidFill>
                  <a:srgbClr val="FFFF00"/>
                </a:solidFill>
              </a:rPr>
              <a:t>二、社会历史中的 个体 与 群体</a:t>
            </a:r>
            <a:endParaRPr lang="zh-CN" altLang="en-US" sz="4000" b="1" dirty="0">
              <a:solidFill>
                <a:srgbClr val="FFFF00"/>
              </a:solidFill>
            </a:endParaRPr>
          </a:p>
        </p:txBody>
      </p:sp>
      <p:sp>
        <p:nvSpPr>
          <p:cNvPr id="4" name="Rectangle 3"/>
          <p:cNvSpPr txBox="1">
            <a:spLocks noChangeArrowheads="1"/>
          </p:cNvSpPr>
          <p:nvPr/>
        </p:nvSpPr>
        <p:spPr>
          <a:xfrm>
            <a:off x="0" y="2780928"/>
            <a:ext cx="9144000" cy="2928958"/>
          </a:xfrm>
          <a:prstGeom prst="rect">
            <a:avLst/>
          </a:prstGeom>
          <a:noFill/>
        </p:spPr>
        <p:txBody>
          <a:bodyPr>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fontAlgn="auto">
              <a:lnSpc>
                <a:spcPts val="5400"/>
              </a:lnSpc>
              <a:defRPr/>
            </a:pPr>
            <a:r>
              <a:rPr lang="en-US" altLang="zh-CN" sz="3000" b="1" dirty="0" smtClean="0">
                <a:latin typeface="楷体" pitchFamily="49" charset="-122"/>
                <a:ea typeface="楷体" pitchFamily="49" charset="-122"/>
              </a:rPr>
              <a:t>“</a:t>
            </a:r>
            <a:r>
              <a:rPr lang="zh-CN" altLang="en-US" sz="3000" b="1" dirty="0" smtClean="0">
                <a:latin typeface="楷体" pitchFamily="49" charset="-122"/>
                <a:ea typeface="楷体" pitchFamily="49" charset="-122"/>
              </a:rPr>
              <a:t>无论历史的结局如何，人们总是通过</a:t>
            </a:r>
            <a:r>
              <a:rPr lang="zh-CN" altLang="en-US" sz="3000" b="1" dirty="0" smtClean="0">
                <a:solidFill>
                  <a:srgbClr val="FFFF00"/>
                </a:solidFill>
                <a:latin typeface="楷体" pitchFamily="49" charset="-122"/>
                <a:ea typeface="楷体" pitchFamily="49" charset="-122"/>
              </a:rPr>
              <a:t>每一个人</a:t>
            </a:r>
            <a:r>
              <a:rPr lang="zh-CN" altLang="en-US" sz="3000" b="1" dirty="0" smtClean="0">
                <a:latin typeface="楷体" pitchFamily="49" charset="-122"/>
                <a:ea typeface="楷体" pitchFamily="49" charset="-122"/>
              </a:rPr>
              <a:t>追求</a:t>
            </a:r>
            <a:r>
              <a:rPr lang="zh-CN" altLang="en-US" sz="3000" b="1" dirty="0" smtClean="0">
                <a:solidFill>
                  <a:srgbClr val="FFFF00"/>
                </a:solidFill>
                <a:latin typeface="楷体" pitchFamily="49" charset="-122"/>
                <a:ea typeface="楷体" pitchFamily="49" charset="-122"/>
              </a:rPr>
              <a:t>他自己的、自觉预期的目的</a:t>
            </a:r>
            <a:r>
              <a:rPr lang="zh-CN" altLang="en-US" sz="3000" b="1" dirty="0" smtClean="0">
                <a:latin typeface="楷体" pitchFamily="49" charset="-122"/>
                <a:ea typeface="楷体" pitchFamily="49" charset="-122"/>
              </a:rPr>
              <a:t>来创造他们的历史，而这</a:t>
            </a:r>
            <a:r>
              <a:rPr lang="zh-CN" altLang="en-US" sz="3000" b="1" dirty="0" smtClean="0">
                <a:solidFill>
                  <a:srgbClr val="FFFF00"/>
                </a:solidFill>
                <a:latin typeface="楷体" pitchFamily="49" charset="-122"/>
                <a:ea typeface="楷体" pitchFamily="49" charset="-122"/>
              </a:rPr>
              <a:t>许多按不同方向活动的愿望</a:t>
            </a:r>
            <a:r>
              <a:rPr lang="zh-CN" altLang="en-US" sz="3000" b="1" dirty="0" smtClean="0">
                <a:latin typeface="楷体" pitchFamily="49" charset="-122"/>
                <a:ea typeface="楷体" pitchFamily="49" charset="-122"/>
              </a:rPr>
              <a:t>及其对</a:t>
            </a:r>
            <a:r>
              <a:rPr lang="zh-CN" altLang="en-US" sz="3000" b="1" dirty="0" smtClean="0">
                <a:solidFill>
                  <a:srgbClr val="FFFF00"/>
                </a:solidFill>
                <a:latin typeface="楷体" pitchFamily="49" charset="-122"/>
                <a:ea typeface="楷体" pitchFamily="49" charset="-122"/>
              </a:rPr>
              <a:t>外部世界</a:t>
            </a:r>
            <a:r>
              <a:rPr lang="zh-CN" altLang="en-US" sz="3000" b="1" dirty="0" smtClean="0">
                <a:latin typeface="楷体" pitchFamily="49" charset="-122"/>
                <a:ea typeface="楷体" pitchFamily="49" charset="-122"/>
              </a:rPr>
              <a:t>的各种各样作用的</a:t>
            </a:r>
            <a:r>
              <a:rPr lang="zh-CN" altLang="en-US" sz="3000" b="1" dirty="0" smtClean="0">
                <a:solidFill>
                  <a:srgbClr val="FFFF00"/>
                </a:solidFill>
                <a:latin typeface="楷体" pitchFamily="49" charset="-122"/>
                <a:ea typeface="楷体" pitchFamily="49" charset="-122"/>
              </a:rPr>
              <a:t>合力</a:t>
            </a:r>
            <a:r>
              <a:rPr lang="zh-CN" altLang="en-US" sz="3000" b="1" dirty="0" smtClean="0">
                <a:latin typeface="楷体" pitchFamily="49" charset="-122"/>
                <a:ea typeface="楷体" pitchFamily="49" charset="-122"/>
              </a:rPr>
              <a:t>，就是</a:t>
            </a:r>
            <a:r>
              <a:rPr lang="zh-CN" altLang="en-US" sz="3000" b="1" dirty="0" smtClean="0">
                <a:solidFill>
                  <a:srgbClr val="FFFF00"/>
                </a:solidFill>
                <a:latin typeface="楷体" pitchFamily="49" charset="-122"/>
                <a:ea typeface="楷体" pitchFamily="49" charset="-122"/>
              </a:rPr>
              <a:t>历史</a:t>
            </a:r>
            <a:r>
              <a:rPr lang="zh-CN" altLang="en-US" sz="3000" b="1" dirty="0" smtClean="0">
                <a:latin typeface="楷体" pitchFamily="49" charset="-122"/>
                <a:ea typeface="楷体" pitchFamily="49" charset="-122"/>
              </a:rPr>
              <a:t>。”</a:t>
            </a:r>
            <a:r>
              <a:rPr lang="en-US" altLang="zh-CN" sz="3000" b="1" dirty="0" smtClean="0">
                <a:latin typeface="楷体" pitchFamily="49" charset="-122"/>
                <a:ea typeface="楷体" pitchFamily="49" charset="-122"/>
              </a:rPr>
              <a:t>——</a:t>
            </a:r>
            <a:r>
              <a:rPr lang="zh-CN" altLang="en-US" sz="3000" b="1" dirty="0" smtClean="0">
                <a:latin typeface="楷体" pitchFamily="49" charset="-122"/>
                <a:ea typeface="楷体" pitchFamily="49" charset="-122"/>
              </a:rPr>
              <a:t>恩格斯</a:t>
            </a:r>
          </a:p>
        </p:txBody>
      </p:sp>
      <p:grpSp>
        <p:nvGrpSpPr>
          <p:cNvPr id="3" name="组合 13"/>
          <p:cNvGrpSpPr>
            <a:grpSpLocks/>
          </p:cNvGrpSpPr>
          <p:nvPr/>
        </p:nvGrpSpPr>
        <p:grpSpPr bwMode="auto">
          <a:xfrm>
            <a:off x="467544" y="1196752"/>
            <a:ext cx="8136904" cy="1323975"/>
            <a:chOff x="381000" y="5442098"/>
            <a:chExt cx="8153400" cy="1323439"/>
          </a:xfrm>
        </p:grpSpPr>
        <p:sp>
          <p:nvSpPr>
            <p:cNvPr id="11" name="Text Box 4"/>
            <p:cNvSpPr txBox="1">
              <a:spLocks noChangeArrowheads="1"/>
            </p:cNvSpPr>
            <p:nvPr/>
          </p:nvSpPr>
          <p:spPr bwMode="auto">
            <a:xfrm>
              <a:off x="381000" y="5742136"/>
              <a:ext cx="3429000" cy="711200"/>
            </a:xfrm>
            <a:prstGeom prst="rect">
              <a:avLst/>
            </a:prstGeom>
            <a:solidFill>
              <a:srgbClr val="0000FF"/>
            </a:solidFill>
            <a:ln w="9525">
              <a:solidFill>
                <a:srgbClr val="0000FF"/>
              </a:solidFill>
              <a:miter lim="800000"/>
              <a:headEnd/>
              <a:tailEnd/>
            </a:ln>
          </p:spPr>
          <p:txBody>
            <a:bodyPr>
              <a:spAutoFit/>
            </a:bodyPr>
            <a:lstStyle/>
            <a:p>
              <a:pPr algn="ctr">
                <a:spcBef>
                  <a:spcPct val="50000"/>
                </a:spcBef>
              </a:pPr>
              <a:r>
                <a:rPr lang="zh-CN" altLang="en-US" sz="4000" b="1">
                  <a:solidFill>
                    <a:srgbClr val="FFFF00"/>
                  </a:solidFill>
                  <a:ea typeface="黑体" pitchFamily="2" charset="-122"/>
                </a:rPr>
                <a:t>个体的历史</a:t>
              </a:r>
            </a:p>
          </p:txBody>
        </p:sp>
        <p:sp>
          <p:nvSpPr>
            <p:cNvPr id="12" name="Text Box 5"/>
            <p:cNvSpPr txBox="1">
              <a:spLocks noChangeArrowheads="1"/>
            </p:cNvSpPr>
            <p:nvPr/>
          </p:nvSpPr>
          <p:spPr bwMode="auto">
            <a:xfrm>
              <a:off x="5943600" y="5748634"/>
              <a:ext cx="2590800" cy="711200"/>
            </a:xfrm>
            <a:prstGeom prst="rect">
              <a:avLst/>
            </a:prstGeom>
            <a:solidFill>
              <a:srgbClr val="0000FF"/>
            </a:solidFill>
            <a:ln w="9525">
              <a:solidFill>
                <a:srgbClr val="0000FF"/>
              </a:solidFill>
              <a:miter lim="800000"/>
              <a:headEnd/>
              <a:tailEnd/>
            </a:ln>
          </p:spPr>
          <p:txBody>
            <a:bodyPr>
              <a:spAutoFit/>
            </a:bodyPr>
            <a:lstStyle/>
            <a:p>
              <a:pPr algn="ctr">
                <a:spcBef>
                  <a:spcPct val="50000"/>
                </a:spcBef>
              </a:pPr>
              <a:r>
                <a:rPr lang="zh-CN" altLang="en-US" sz="4000" b="1" dirty="0">
                  <a:solidFill>
                    <a:srgbClr val="FFFF00"/>
                  </a:solidFill>
                  <a:ea typeface="黑体" pitchFamily="2" charset="-122"/>
                </a:rPr>
                <a:t>社会历史</a:t>
              </a:r>
            </a:p>
          </p:txBody>
        </p:sp>
        <p:sp>
          <p:nvSpPr>
            <p:cNvPr id="13" name="Rectangle 6"/>
            <p:cNvSpPr>
              <a:spLocks noChangeArrowheads="1"/>
            </p:cNvSpPr>
            <p:nvPr/>
          </p:nvSpPr>
          <p:spPr bwMode="auto">
            <a:xfrm>
              <a:off x="4343399" y="5442098"/>
              <a:ext cx="747320" cy="1323439"/>
            </a:xfrm>
            <a:prstGeom prst="rect">
              <a:avLst/>
            </a:prstGeom>
            <a:noFill/>
            <a:ln w="9525">
              <a:noFill/>
              <a:miter lim="800000"/>
              <a:headEnd/>
              <a:tailEnd/>
            </a:ln>
          </p:spPr>
          <p:txBody>
            <a:bodyPr wrap="none">
              <a:spAutoFit/>
            </a:bodyPr>
            <a:lstStyle/>
            <a:p>
              <a:r>
                <a:rPr lang="en-US" altLang="zh-CN" sz="8000" b="1" dirty="0">
                  <a:solidFill>
                    <a:srgbClr val="FFFF00"/>
                  </a:solidFill>
                  <a:latin typeface="Century Gothic" pitchFamily="34" charset="0"/>
                  <a:ea typeface="黑体" pitchFamily="2" charset="-122"/>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99592" y="71414"/>
            <a:ext cx="7488832" cy="784830"/>
          </a:xfrm>
          <a:prstGeom prst="rect">
            <a:avLst/>
          </a:prstGeom>
          <a:noFill/>
          <a:ln w="9525">
            <a:noFill/>
            <a:miter lim="800000"/>
            <a:headEnd/>
            <a:tailEnd/>
          </a:ln>
        </p:spPr>
        <p:txBody>
          <a:bodyPr wrap="square">
            <a:spAutoFit/>
          </a:bodyPr>
          <a:lstStyle/>
          <a:p>
            <a:pPr algn="ctr"/>
            <a:r>
              <a:rPr lang="zh-CN" altLang="en-US" sz="4500" b="1" dirty="0">
                <a:solidFill>
                  <a:srgbClr val="FFFF00"/>
                </a:solidFill>
                <a:latin typeface="黑体" pitchFamily="2" charset="-122"/>
                <a:ea typeface="黑体" pitchFamily="2" charset="-122"/>
              </a:rPr>
              <a:t>“</a:t>
            </a:r>
            <a:r>
              <a:rPr lang="zh-CN" altLang="en-US" sz="4500" b="1" dirty="0" smtClean="0">
                <a:solidFill>
                  <a:srgbClr val="FFFF00"/>
                </a:solidFill>
                <a:latin typeface="黑体" pitchFamily="2" charset="-122"/>
                <a:ea typeface="黑体" pitchFamily="2" charset="-122"/>
              </a:rPr>
              <a:t>口 述 历 史</a:t>
            </a:r>
            <a:r>
              <a:rPr lang="zh-CN" altLang="en-US" sz="4500" b="1" dirty="0">
                <a:solidFill>
                  <a:srgbClr val="FFFF00"/>
                </a:solidFill>
                <a:latin typeface="黑体" pitchFamily="2" charset="-122"/>
                <a:ea typeface="黑体" pitchFamily="2" charset="-122"/>
              </a:rPr>
              <a:t>”</a:t>
            </a:r>
          </a:p>
        </p:txBody>
      </p:sp>
      <p:pic>
        <p:nvPicPr>
          <p:cNvPr id="1026" name="Picture 2" descr="c:\users\szxy\appdata\roaming\360se6\User Data\temp\10049909_1.jpg"/>
          <p:cNvPicPr>
            <a:picLocks noChangeAspect="1" noChangeArrowheads="1"/>
          </p:cNvPicPr>
          <p:nvPr/>
        </p:nvPicPr>
        <p:blipFill>
          <a:blip r:embed="rId2" cstate="print"/>
          <a:srcRect/>
          <a:stretch>
            <a:fillRect/>
          </a:stretch>
        </p:blipFill>
        <p:spPr bwMode="auto">
          <a:xfrm>
            <a:off x="0" y="1288024"/>
            <a:ext cx="3214678" cy="2140976"/>
          </a:xfrm>
          <a:prstGeom prst="rect">
            <a:avLst/>
          </a:prstGeom>
          <a:noFill/>
        </p:spPr>
      </p:pic>
      <p:sp>
        <p:nvSpPr>
          <p:cNvPr id="4" name="TextBox 3"/>
          <p:cNvSpPr txBox="1"/>
          <p:nvPr/>
        </p:nvSpPr>
        <p:spPr>
          <a:xfrm>
            <a:off x="3214678" y="1071546"/>
            <a:ext cx="5929322" cy="2657138"/>
          </a:xfrm>
          <a:prstGeom prst="rect">
            <a:avLst/>
          </a:prstGeom>
          <a:noFill/>
        </p:spPr>
        <p:txBody>
          <a:bodyPr wrap="square" rtlCol="0">
            <a:spAutoFit/>
          </a:bodyPr>
          <a:lstStyle/>
          <a:p>
            <a:pPr>
              <a:lnSpc>
                <a:spcPts val="4000"/>
              </a:lnSpc>
            </a:pPr>
            <a:r>
              <a:rPr lang="zh-CN" altLang="en-US" sz="2500" b="1" dirty="0" smtClean="0">
                <a:latin typeface="楷体" pitchFamily="49" charset="-122"/>
                <a:ea typeface="楷体" pitchFamily="49" charset="-122"/>
              </a:rPr>
              <a:t>唐德刚（</a:t>
            </a:r>
            <a:r>
              <a:rPr lang="en-US" altLang="zh-CN" sz="2500" b="1" dirty="0" smtClean="0">
                <a:latin typeface="楷体" pitchFamily="49" charset="-122"/>
                <a:ea typeface="楷体" pitchFamily="49" charset="-122"/>
              </a:rPr>
              <a:t>1920.8</a:t>
            </a:r>
            <a:r>
              <a:rPr lang="zh-CN" altLang="en-US" sz="2500" b="1" dirty="0" smtClean="0">
                <a:latin typeface="楷体" pitchFamily="49" charset="-122"/>
                <a:ea typeface="楷体" pitchFamily="49" charset="-122"/>
              </a:rPr>
              <a:t>－</a:t>
            </a:r>
            <a:r>
              <a:rPr lang="en-US" altLang="zh-CN" sz="2500" b="1" dirty="0" smtClean="0">
                <a:latin typeface="楷体" pitchFamily="49" charset="-122"/>
                <a:ea typeface="楷体" pitchFamily="49" charset="-122"/>
              </a:rPr>
              <a:t>2009.10</a:t>
            </a:r>
            <a:r>
              <a:rPr lang="zh-CN" altLang="en-US" sz="2500" b="1" dirty="0" smtClean="0">
                <a:latin typeface="楷体" pitchFamily="49" charset="-122"/>
                <a:ea typeface="楷体" pitchFamily="49" charset="-122"/>
              </a:rPr>
              <a:t>），</a:t>
            </a:r>
            <a:r>
              <a:rPr lang="en-US" altLang="zh-CN" sz="2500" b="1" dirty="0" smtClean="0">
                <a:latin typeface="楷体" pitchFamily="49" charset="-122"/>
                <a:ea typeface="楷体" pitchFamily="49" charset="-122"/>
              </a:rPr>
              <a:t>1948</a:t>
            </a:r>
            <a:r>
              <a:rPr lang="zh-CN" altLang="en-US" sz="2500" b="1" dirty="0" smtClean="0">
                <a:latin typeface="楷体" pitchFamily="49" charset="-122"/>
                <a:ea typeface="楷体" pitchFamily="49" charset="-122"/>
              </a:rPr>
              <a:t>年赴美留学，</a:t>
            </a:r>
            <a:r>
              <a:rPr lang="en-US" altLang="zh-CN" sz="2500" b="1" dirty="0" smtClean="0">
                <a:latin typeface="楷体" pitchFamily="49" charset="-122"/>
                <a:ea typeface="楷体" pitchFamily="49" charset="-122"/>
              </a:rPr>
              <a:t>1952</a:t>
            </a:r>
            <a:r>
              <a:rPr lang="zh-CN" altLang="en-US" sz="2500" b="1" dirty="0" smtClean="0">
                <a:latin typeface="楷体" pitchFamily="49" charset="-122"/>
                <a:ea typeface="楷体" pitchFamily="49" charset="-122"/>
              </a:rPr>
              <a:t>年获哥伦比亚大学硕士，</a:t>
            </a:r>
            <a:r>
              <a:rPr lang="en-US" altLang="zh-CN" sz="2500" b="1" dirty="0" smtClean="0">
                <a:latin typeface="楷体" pitchFamily="49" charset="-122"/>
                <a:ea typeface="楷体" pitchFamily="49" charset="-122"/>
              </a:rPr>
              <a:t>1959</a:t>
            </a:r>
            <a:r>
              <a:rPr lang="zh-CN" altLang="en-US" sz="2500" b="1" dirty="0" smtClean="0">
                <a:latin typeface="楷体" pitchFamily="49" charset="-122"/>
                <a:ea typeface="楷体" pitchFamily="49" charset="-122"/>
              </a:rPr>
              <a:t>年获史学博士；后留校任教，兼任</a:t>
            </a:r>
            <a:r>
              <a:rPr lang="zh-CN" altLang="en-US" sz="2500" b="1" dirty="0" smtClean="0">
                <a:solidFill>
                  <a:srgbClr val="FFFF00"/>
                </a:solidFill>
                <a:latin typeface="楷体" pitchFamily="49" charset="-122"/>
                <a:ea typeface="楷体" pitchFamily="49" charset="-122"/>
              </a:rPr>
              <a:t>哥伦比亚大学中文图书馆馆长</a:t>
            </a:r>
            <a:r>
              <a:rPr lang="zh-CN" altLang="en-US" sz="2500" b="1" dirty="0" smtClean="0">
                <a:latin typeface="楷体" pitchFamily="49" charset="-122"/>
                <a:ea typeface="楷体" pitchFamily="49" charset="-122"/>
              </a:rPr>
              <a:t>，负责口述历史计划中国部分。</a:t>
            </a:r>
            <a:endParaRPr lang="zh-CN" altLang="en-US" sz="2500" b="1" dirty="0">
              <a:latin typeface="楷体" pitchFamily="49" charset="-122"/>
              <a:ea typeface="楷体" pitchFamily="49" charset="-122"/>
            </a:endParaRPr>
          </a:p>
        </p:txBody>
      </p:sp>
      <p:sp>
        <p:nvSpPr>
          <p:cNvPr id="5" name="TextBox 4"/>
          <p:cNvSpPr txBox="1"/>
          <p:nvPr/>
        </p:nvSpPr>
        <p:spPr>
          <a:xfrm>
            <a:off x="0" y="3929066"/>
            <a:ext cx="9001124" cy="1708160"/>
          </a:xfrm>
          <a:prstGeom prst="rect">
            <a:avLst/>
          </a:prstGeom>
          <a:noFill/>
        </p:spPr>
        <p:txBody>
          <a:bodyPr wrap="square" rtlCol="0">
            <a:spAutoFit/>
          </a:bodyPr>
          <a:lstStyle/>
          <a:p>
            <a:pPr>
              <a:lnSpc>
                <a:spcPct val="150000"/>
              </a:lnSpc>
            </a:pPr>
            <a:r>
              <a:rPr lang="en-US" altLang="zh-CN" sz="3500" b="1" dirty="0" smtClean="0"/>
              <a:t>《</a:t>
            </a:r>
            <a:r>
              <a:rPr lang="zh-CN" altLang="en-US" sz="3500" b="1" dirty="0" smtClean="0"/>
              <a:t>胡适口述自传</a:t>
            </a:r>
            <a:r>
              <a:rPr lang="en-US" altLang="zh-CN" sz="3500" b="1" dirty="0" smtClean="0"/>
              <a:t>》</a:t>
            </a:r>
            <a:r>
              <a:rPr lang="zh-CN" altLang="en-US" sz="3500" b="1" dirty="0" smtClean="0"/>
              <a:t>、</a:t>
            </a:r>
            <a:r>
              <a:rPr lang="en-US" altLang="zh-CN" sz="3500" b="1" dirty="0" smtClean="0"/>
              <a:t>《</a:t>
            </a:r>
            <a:r>
              <a:rPr lang="zh-CN" altLang="en-US" sz="3500" b="1" dirty="0" smtClean="0"/>
              <a:t>李宗仁回忆录</a:t>
            </a:r>
            <a:r>
              <a:rPr lang="en-US" altLang="zh-CN" sz="3500" b="1" dirty="0" smtClean="0"/>
              <a:t>》</a:t>
            </a:r>
            <a:r>
              <a:rPr lang="zh-CN" altLang="en-US" sz="3500" b="1" dirty="0" smtClean="0"/>
              <a:t>、</a:t>
            </a:r>
            <a:r>
              <a:rPr lang="en-US" altLang="zh-CN" sz="3500" b="1" dirty="0" smtClean="0"/>
              <a:t>《</a:t>
            </a:r>
            <a:r>
              <a:rPr lang="zh-CN" altLang="en-US" sz="3500" b="1" dirty="0" smtClean="0"/>
              <a:t>张学良口述历史</a:t>
            </a:r>
            <a:r>
              <a:rPr lang="en-US" altLang="zh-CN" sz="3500" b="1" dirty="0" smtClean="0"/>
              <a:t>》</a:t>
            </a:r>
            <a:r>
              <a:rPr lang="zh-CN" altLang="en-US" sz="3500" b="1" dirty="0" smtClean="0"/>
              <a:t>、</a:t>
            </a:r>
            <a:r>
              <a:rPr lang="en-US" altLang="zh-CN" sz="3500" b="1" dirty="0" smtClean="0"/>
              <a:t>《</a:t>
            </a:r>
            <a:r>
              <a:rPr lang="zh-CN" altLang="en-US" sz="3500" b="1" dirty="0" smtClean="0"/>
              <a:t>顾维钧回忆录</a:t>
            </a:r>
            <a:r>
              <a:rPr lang="en-US" altLang="zh-CN" sz="3500" b="1" dirty="0" smtClean="0"/>
              <a:t>》</a:t>
            </a:r>
            <a:r>
              <a:rPr lang="zh-CN" altLang="en-US" sz="3500" b="1" dirty="0" smtClean="0"/>
              <a:t>等</a:t>
            </a:r>
            <a:endParaRPr lang="zh-CN" altLang="en-US" sz="3500" b="1" dirty="0"/>
          </a:p>
        </p:txBody>
      </p:sp>
      <p:sp>
        <p:nvSpPr>
          <p:cNvPr id="6" name="TextBox 5"/>
          <p:cNvSpPr txBox="1"/>
          <p:nvPr/>
        </p:nvSpPr>
        <p:spPr>
          <a:xfrm>
            <a:off x="0" y="5929330"/>
            <a:ext cx="9144000" cy="630942"/>
          </a:xfrm>
          <a:prstGeom prst="rect">
            <a:avLst/>
          </a:prstGeom>
          <a:solidFill>
            <a:srgbClr val="002060"/>
          </a:solidFill>
        </p:spPr>
        <p:txBody>
          <a:bodyPr wrap="square" rtlCol="0">
            <a:spAutoFit/>
          </a:bodyPr>
          <a:lstStyle/>
          <a:p>
            <a:pPr algn="ctr"/>
            <a:r>
              <a:rPr lang="zh-CN" altLang="en-US" sz="3500" b="1" dirty="0" smtClean="0">
                <a:solidFill>
                  <a:srgbClr val="FFFF00"/>
                </a:solidFill>
                <a:latin typeface="黑体" pitchFamily="49" charset="-122"/>
                <a:ea typeface="黑体" pitchFamily="49" charset="-122"/>
              </a:rPr>
              <a:t>用“整体历史”校正“个体回忆”</a:t>
            </a:r>
            <a:endParaRPr lang="zh-CN" altLang="en-US" sz="3500" b="1" dirty="0">
              <a:solidFill>
                <a:srgbClr val="FFFF00"/>
              </a:solidFill>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bg/>
                                          </p:spTgt>
                                        </p:tgtEl>
                                        <p:attrNameLst>
                                          <p:attrName>style.visibility</p:attrName>
                                        </p:attrNameLst>
                                      </p:cBhvr>
                                      <p:to>
                                        <p:strVal val="visible"/>
                                      </p:to>
                                    </p:set>
                                    <p:anim calcmode="lin" valueType="num">
                                      <p:cBhvr additive="base">
                                        <p:cTn id="2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24" dur="500" fill="hold"/>
                                        <p:tgtEl>
                                          <p:spTgt spid="6">
                                            <p:bg/>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build="allAtOnce"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页脚占位符 2"/>
          <p:cNvSpPr>
            <a:spLocks noGrp="1"/>
          </p:cNvSpPr>
          <p:nvPr>
            <p:ph type="ftr" sz="quarter" idx="11"/>
          </p:nvPr>
        </p:nvSpPr>
        <p:spPr/>
        <p:txBody>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defRPr/>
            </a:pPr>
            <a:endParaRPr lang="en-US" altLang="zh-CN" sz="1400" smtClean="0">
              <a:solidFill>
                <a:schemeClr val="bg1"/>
              </a:solidFill>
              <a:latin typeface="Verdana" pitchFamily="34" charset="0"/>
            </a:endParaRPr>
          </a:p>
          <a:p>
            <a:pPr eaLnBrk="1" hangingPunct="1">
              <a:defRPr/>
            </a:pPr>
            <a:endParaRPr lang="en-US" altLang="zh-CN" sz="1400" smtClean="0">
              <a:solidFill>
                <a:schemeClr val="bg1"/>
              </a:solidFill>
              <a:latin typeface="Verdana" pitchFamily="34" charset="0"/>
            </a:endParaRPr>
          </a:p>
        </p:txBody>
      </p:sp>
      <p:sp>
        <p:nvSpPr>
          <p:cNvPr id="602115" name="Line 3"/>
          <p:cNvSpPr>
            <a:spLocks noChangeShapeType="1"/>
          </p:cNvSpPr>
          <p:nvPr/>
        </p:nvSpPr>
        <p:spPr bwMode="auto">
          <a:xfrm>
            <a:off x="611188" y="5229225"/>
            <a:ext cx="5040312" cy="0"/>
          </a:xfrm>
          <a:prstGeom prst="line">
            <a:avLst/>
          </a:prstGeom>
          <a:noFill/>
          <a:ln w="57150">
            <a:solidFill>
              <a:srgbClr val="92D050"/>
            </a:solidFill>
            <a:round/>
            <a:headEnd/>
            <a:tailEnd type="triangle" w="med" len="med"/>
          </a:ln>
        </p:spPr>
        <p:txBody>
          <a:bodyPr/>
          <a:lstStyle/>
          <a:p>
            <a:endParaRPr lang="zh-CN" altLang="en-US"/>
          </a:p>
        </p:txBody>
      </p:sp>
      <p:sp>
        <p:nvSpPr>
          <p:cNvPr id="602116" name="Line 4"/>
          <p:cNvSpPr>
            <a:spLocks noChangeShapeType="1"/>
          </p:cNvSpPr>
          <p:nvPr/>
        </p:nvSpPr>
        <p:spPr bwMode="auto">
          <a:xfrm flipV="1">
            <a:off x="539750" y="1916113"/>
            <a:ext cx="1604963" cy="3313112"/>
          </a:xfrm>
          <a:prstGeom prst="line">
            <a:avLst/>
          </a:prstGeom>
          <a:noFill/>
          <a:ln w="57150">
            <a:solidFill>
              <a:srgbClr val="92D050"/>
            </a:solidFill>
            <a:round/>
            <a:headEnd/>
            <a:tailEnd type="triangle" w="med" len="med"/>
          </a:ln>
        </p:spPr>
        <p:txBody>
          <a:bodyPr/>
          <a:lstStyle/>
          <a:p>
            <a:endParaRPr lang="zh-CN" altLang="en-US"/>
          </a:p>
        </p:txBody>
      </p:sp>
      <p:sp>
        <p:nvSpPr>
          <p:cNvPr id="602117" name="Line 5"/>
          <p:cNvSpPr>
            <a:spLocks noChangeShapeType="1"/>
          </p:cNvSpPr>
          <p:nvPr/>
        </p:nvSpPr>
        <p:spPr bwMode="auto">
          <a:xfrm flipV="1">
            <a:off x="539750" y="1916113"/>
            <a:ext cx="6554788" cy="3332162"/>
          </a:xfrm>
          <a:prstGeom prst="line">
            <a:avLst/>
          </a:prstGeom>
          <a:noFill/>
          <a:ln w="76200">
            <a:solidFill>
              <a:srgbClr val="FFFF00"/>
            </a:solidFill>
            <a:round/>
            <a:headEnd/>
            <a:tailEnd type="triangle" w="med" len="med"/>
          </a:ln>
        </p:spPr>
        <p:txBody>
          <a:bodyPr/>
          <a:lstStyle/>
          <a:p>
            <a:endParaRPr lang="zh-CN" altLang="en-US"/>
          </a:p>
        </p:txBody>
      </p:sp>
      <p:sp>
        <p:nvSpPr>
          <p:cNvPr id="602120" name="Text Box 8"/>
          <p:cNvSpPr txBox="1">
            <a:spLocks noChangeArrowheads="1"/>
          </p:cNvSpPr>
          <p:nvPr/>
        </p:nvSpPr>
        <p:spPr bwMode="auto">
          <a:xfrm>
            <a:off x="3419474" y="5248275"/>
            <a:ext cx="4224359" cy="646331"/>
          </a:xfrm>
          <a:prstGeom prst="rect">
            <a:avLst/>
          </a:prstGeom>
          <a:noFill/>
          <a:ln w="9525">
            <a:noFill/>
            <a:miter lim="800000"/>
            <a:headEnd/>
            <a:tailEnd/>
          </a:ln>
        </p:spPr>
        <p:txBody>
          <a:bodyPr wrap="square">
            <a:spAutoFit/>
          </a:bodyPr>
          <a:lstStyle/>
          <a:p>
            <a:pPr>
              <a:spcBef>
                <a:spcPct val="50000"/>
              </a:spcBef>
            </a:pPr>
            <a:r>
              <a:rPr kumimoji="1" lang="en-US" altLang="zh-CN" sz="3600" b="1" dirty="0" err="1">
                <a:latin typeface="黑体" pitchFamily="2" charset="-122"/>
                <a:ea typeface="黑体" pitchFamily="2" charset="-122"/>
              </a:rPr>
              <a:t>P</a:t>
            </a:r>
            <a:r>
              <a:rPr kumimoji="1" lang="en-US" altLang="zh-CN" sz="3600" b="1" baseline="-25000" dirty="0" err="1">
                <a:latin typeface="黑体" pitchFamily="2" charset="-122"/>
                <a:ea typeface="黑体" pitchFamily="2" charset="-122"/>
              </a:rPr>
              <a:t>n</a:t>
            </a:r>
            <a:r>
              <a:rPr kumimoji="1" lang="en-US" altLang="zh-CN" sz="3600" b="1" baseline="-25000" dirty="0">
                <a:latin typeface="黑体" pitchFamily="2" charset="-122"/>
                <a:ea typeface="黑体" pitchFamily="2" charset="-122"/>
              </a:rPr>
              <a:t> </a:t>
            </a:r>
            <a:r>
              <a:rPr kumimoji="1" lang="en-US" altLang="zh-CN" sz="2400" b="1" dirty="0">
                <a:latin typeface="黑体" pitchFamily="2" charset="-122"/>
                <a:ea typeface="黑体" pitchFamily="2" charset="-122"/>
              </a:rPr>
              <a:t>(</a:t>
            </a:r>
            <a:r>
              <a:rPr kumimoji="1" lang="zh-CN" altLang="en-US" sz="2400" b="1" dirty="0" smtClean="0">
                <a:latin typeface="黑体" pitchFamily="2" charset="-122"/>
                <a:ea typeface="黑体" pitchFamily="2" charset="-122"/>
              </a:rPr>
              <a:t>个人</a:t>
            </a:r>
            <a:r>
              <a:rPr kumimoji="1" lang="zh-CN" altLang="en-US" sz="2400" b="1" dirty="0" smtClean="0">
                <a:solidFill>
                  <a:srgbClr val="FFFF00"/>
                </a:solidFill>
                <a:latin typeface="黑体" pitchFamily="2" charset="-122"/>
                <a:ea typeface="黑体" pitchFamily="2" charset="-122"/>
              </a:rPr>
              <a:t>或客观环境</a:t>
            </a:r>
            <a:r>
              <a:rPr kumimoji="1" lang="en-US" altLang="zh-CN" sz="2400" b="1" dirty="0" smtClean="0">
                <a:latin typeface="黑体" pitchFamily="2" charset="-122"/>
                <a:ea typeface="黑体" pitchFamily="2" charset="-122"/>
              </a:rPr>
              <a:t>)</a:t>
            </a:r>
            <a:endParaRPr kumimoji="1" lang="en-US" altLang="zh-CN" sz="2400" b="1" dirty="0">
              <a:latin typeface="黑体" pitchFamily="2" charset="-122"/>
              <a:ea typeface="黑体" pitchFamily="2" charset="-122"/>
            </a:endParaRPr>
          </a:p>
        </p:txBody>
      </p:sp>
      <p:sp>
        <p:nvSpPr>
          <p:cNvPr id="602121" name="Text Box 9"/>
          <p:cNvSpPr txBox="1">
            <a:spLocks noChangeArrowheads="1"/>
          </p:cNvSpPr>
          <p:nvPr/>
        </p:nvSpPr>
        <p:spPr bwMode="auto">
          <a:xfrm>
            <a:off x="1116013" y="2492375"/>
            <a:ext cx="2303462" cy="646113"/>
          </a:xfrm>
          <a:prstGeom prst="rect">
            <a:avLst/>
          </a:prstGeom>
          <a:noFill/>
          <a:ln w="9525">
            <a:noFill/>
            <a:miter lim="800000"/>
            <a:headEnd/>
            <a:tailEnd/>
          </a:ln>
        </p:spPr>
        <p:txBody>
          <a:bodyPr>
            <a:spAutoFit/>
          </a:bodyPr>
          <a:lstStyle/>
          <a:p>
            <a:pPr>
              <a:spcBef>
                <a:spcPct val="50000"/>
              </a:spcBef>
            </a:pPr>
            <a:r>
              <a:rPr kumimoji="1" lang="en-US" altLang="zh-CN" sz="3600" b="1" dirty="0">
                <a:latin typeface="黑体" pitchFamily="2" charset="-122"/>
                <a:ea typeface="黑体" pitchFamily="2" charset="-122"/>
              </a:rPr>
              <a:t>P</a:t>
            </a:r>
            <a:r>
              <a:rPr kumimoji="1" lang="en-US" altLang="zh-CN" sz="3600" b="1" baseline="-25000" dirty="0">
                <a:latin typeface="黑体" pitchFamily="2" charset="-122"/>
                <a:ea typeface="黑体" pitchFamily="2" charset="-122"/>
              </a:rPr>
              <a:t>1</a:t>
            </a:r>
            <a:r>
              <a:rPr kumimoji="1" lang="en-US" altLang="zh-CN" sz="3600" b="1" dirty="0">
                <a:latin typeface="黑体" pitchFamily="2" charset="-122"/>
                <a:ea typeface="黑体" pitchFamily="2" charset="-122"/>
              </a:rPr>
              <a:t> </a:t>
            </a:r>
            <a:r>
              <a:rPr kumimoji="1" lang="en-US" altLang="zh-CN" sz="2400" b="1" dirty="0">
                <a:latin typeface="黑体" pitchFamily="2" charset="-122"/>
                <a:ea typeface="黑体" pitchFamily="2" charset="-122"/>
              </a:rPr>
              <a:t>(</a:t>
            </a:r>
            <a:r>
              <a:rPr kumimoji="1" lang="zh-CN" altLang="en-US" sz="2400" b="1" dirty="0" smtClean="0">
                <a:latin typeface="黑体" pitchFamily="2" charset="-122"/>
                <a:ea typeface="黑体" pitchFamily="2" charset="-122"/>
              </a:rPr>
              <a:t>个人</a:t>
            </a:r>
            <a:r>
              <a:rPr kumimoji="1" lang="en-US" altLang="zh-CN" sz="2400" b="1" dirty="0" smtClean="0">
                <a:latin typeface="黑体" pitchFamily="2" charset="-122"/>
                <a:ea typeface="黑体" pitchFamily="2" charset="-122"/>
              </a:rPr>
              <a:t>)</a:t>
            </a:r>
            <a:endParaRPr kumimoji="1" lang="en-US" altLang="zh-CN" sz="2400" b="1" dirty="0">
              <a:latin typeface="黑体" pitchFamily="2" charset="-122"/>
              <a:ea typeface="黑体" pitchFamily="2" charset="-122"/>
            </a:endParaRPr>
          </a:p>
        </p:txBody>
      </p:sp>
      <p:sp>
        <p:nvSpPr>
          <p:cNvPr id="602122" name="Text Box 10"/>
          <p:cNvSpPr txBox="1">
            <a:spLocks noChangeArrowheads="1"/>
          </p:cNvSpPr>
          <p:nvPr/>
        </p:nvSpPr>
        <p:spPr bwMode="auto">
          <a:xfrm>
            <a:off x="468313" y="5157788"/>
            <a:ext cx="1828800" cy="641350"/>
          </a:xfrm>
          <a:prstGeom prst="rect">
            <a:avLst/>
          </a:prstGeom>
          <a:noFill/>
          <a:ln w="9525">
            <a:noFill/>
            <a:miter lim="800000"/>
            <a:headEnd/>
            <a:tailEnd/>
          </a:ln>
        </p:spPr>
        <p:txBody>
          <a:bodyPr>
            <a:spAutoFit/>
          </a:bodyPr>
          <a:lstStyle/>
          <a:p>
            <a:pPr>
              <a:spcBef>
                <a:spcPct val="50000"/>
              </a:spcBef>
            </a:pPr>
            <a:r>
              <a:rPr kumimoji="1" lang="en-US" altLang="zh-CN" sz="3600" b="1">
                <a:latin typeface="黑体" pitchFamily="2" charset="-122"/>
                <a:ea typeface="黑体" pitchFamily="2" charset="-122"/>
              </a:rPr>
              <a:t>O</a:t>
            </a:r>
            <a:r>
              <a:rPr kumimoji="1" lang="en-US" altLang="zh-CN" sz="2400" b="1">
                <a:latin typeface="黑体" pitchFamily="2" charset="-122"/>
                <a:ea typeface="黑体" pitchFamily="2" charset="-122"/>
              </a:rPr>
              <a:t>(</a:t>
            </a:r>
            <a:r>
              <a:rPr kumimoji="1" lang="zh-CN" altLang="en-US" sz="2400" b="1">
                <a:latin typeface="黑体" pitchFamily="2" charset="-122"/>
                <a:ea typeface="黑体" pitchFamily="2" charset="-122"/>
              </a:rPr>
              <a:t>出发点</a:t>
            </a:r>
            <a:r>
              <a:rPr kumimoji="1" lang="en-US" altLang="zh-CN" sz="2400" b="1">
                <a:latin typeface="黑体" pitchFamily="2" charset="-122"/>
                <a:ea typeface="黑体" pitchFamily="2" charset="-122"/>
              </a:rPr>
              <a:t>)</a:t>
            </a:r>
            <a:r>
              <a:rPr kumimoji="1" lang="en-US" altLang="zh-CN" sz="2400" b="1">
                <a:latin typeface="Times New Roman" pitchFamily="18" charset="0"/>
              </a:rPr>
              <a:t> </a:t>
            </a:r>
          </a:p>
        </p:txBody>
      </p:sp>
      <p:grpSp>
        <p:nvGrpSpPr>
          <p:cNvPr id="13" name="组合 12"/>
          <p:cNvGrpSpPr/>
          <p:nvPr/>
        </p:nvGrpSpPr>
        <p:grpSpPr>
          <a:xfrm>
            <a:off x="2124075" y="1773238"/>
            <a:ext cx="7019925" cy="3411537"/>
            <a:chOff x="2124075" y="1773238"/>
            <a:chExt cx="7019925" cy="3411537"/>
          </a:xfrm>
        </p:grpSpPr>
        <p:sp>
          <p:nvSpPr>
            <p:cNvPr id="602118" name="Line 6"/>
            <p:cNvSpPr>
              <a:spLocks noChangeShapeType="1"/>
            </p:cNvSpPr>
            <p:nvPr/>
          </p:nvSpPr>
          <p:spPr bwMode="auto">
            <a:xfrm flipV="1">
              <a:off x="2124075" y="1916113"/>
              <a:ext cx="4876800" cy="0"/>
            </a:xfrm>
            <a:prstGeom prst="line">
              <a:avLst/>
            </a:prstGeom>
            <a:noFill/>
            <a:ln w="38100">
              <a:solidFill>
                <a:schemeClr val="tx1"/>
              </a:solidFill>
              <a:prstDash val="sysDot"/>
              <a:round/>
              <a:headEnd/>
              <a:tailEnd/>
            </a:ln>
          </p:spPr>
          <p:txBody>
            <a:bodyPr/>
            <a:lstStyle/>
            <a:p>
              <a:endParaRPr lang="zh-CN" altLang="en-US"/>
            </a:p>
          </p:txBody>
        </p:sp>
        <p:sp>
          <p:nvSpPr>
            <p:cNvPr id="602119" name="Line 7"/>
            <p:cNvSpPr>
              <a:spLocks noChangeShapeType="1"/>
            </p:cNvSpPr>
            <p:nvPr/>
          </p:nvSpPr>
          <p:spPr bwMode="auto">
            <a:xfrm flipH="1">
              <a:off x="5651500" y="2060575"/>
              <a:ext cx="1371600" cy="3124200"/>
            </a:xfrm>
            <a:prstGeom prst="line">
              <a:avLst/>
            </a:prstGeom>
            <a:noFill/>
            <a:ln w="38100">
              <a:solidFill>
                <a:schemeClr val="tx1"/>
              </a:solidFill>
              <a:prstDash val="sysDot"/>
              <a:round/>
              <a:headEnd/>
              <a:tailEnd/>
            </a:ln>
          </p:spPr>
          <p:txBody>
            <a:bodyPr/>
            <a:lstStyle/>
            <a:p>
              <a:endParaRPr lang="zh-CN" altLang="en-US"/>
            </a:p>
          </p:txBody>
        </p:sp>
        <p:sp>
          <p:nvSpPr>
            <p:cNvPr id="602123" name="Text Box 11"/>
            <p:cNvSpPr txBox="1">
              <a:spLocks noChangeArrowheads="1"/>
            </p:cNvSpPr>
            <p:nvPr/>
          </p:nvSpPr>
          <p:spPr bwMode="auto">
            <a:xfrm>
              <a:off x="7092950" y="1773238"/>
              <a:ext cx="2051050" cy="646331"/>
            </a:xfrm>
            <a:prstGeom prst="rect">
              <a:avLst/>
            </a:prstGeom>
            <a:noFill/>
            <a:ln w="9525">
              <a:noFill/>
              <a:miter lim="800000"/>
              <a:headEnd/>
              <a:tailEnd/>
            </a:ln>
          </p:spPr>
          <p:txBody>
            <a:bodyPr wrap="square">
              <a:spAutoFit/>
            </a:bodyPr>
            <a:lstStyle/>
            <a:p>
              <a:pPr>
                <a:spcBef>
                  <a:spcPct val="50000"/>
                </a:spcBef>
              </a:pPr>
              <a:r>
                <a:rPr kumimoji="1" lang="en-US" altLang="zh-CN" sz="3600" b="1" dirty="0">
                  <a:solidFill>
                    <a:srgbClr val="FFFF00"/>
                  </a:solidFill>
                  <a:latin typeface="黑体" pitchFamily="2" charset="-122"/>
                  <a:ea typeface="黑体" pitchFamily="2" charset="-122"/>
                </a:rPr>
                <a:t>H</a:t>
              </a:r>
              <a:r>
                <a:rPr kumimoji="1" lang="en-US" altLang="zh-CN" sz="2400" b="1" dirty="0" smtClean="0">
                  <a:solidFill>
                    <a:srgbClr val="FFFF00"/>
                  </a:solidFill>
                  <a:latin typeface="黑体" pitchFamily="2" charset="-122"/>
                  <a:ea typeface="黑体" pitchFamily="2" charset="-122"/>
                </a:rPr>
                <a:t>(</a:t>
              </a:r>
              <a:r>
                <a:rPr kumimoji="1" lang="zh-CN" altLang="en-US" sz="2400" b="1" dirty="0" smtClean="0">
                  <a:solidFill>
                    <a:srgbClr val="FFFF00"/>
                  </a:solidFill>
                  <a:latin typeface="黑体" pitchFamily="2" charset="-122"/>
                  <a:ea typeface="黑体" pitchFamily="2" charset="-122"/>
                </a:rPr>
                <a:t>历史合力</a:t>
              </a:r>
              <a:r>
                <a:rPr kumimoji="1" lang="en-US" altLang="zh-CN" sz="2400" b="1" dirty="0">
                  <a:solidFill>
                    <a:srgbClr val="FFFF00"/>
                  </a:solidFill>
                  <a:latin typeface="黑体" pitchFamily="2" charset="-122"/>
                  <a:ea typeface="黑体" pitchFamily="2" charset="-122"/>
                </a:rPr>
                <a:t>)</a:t>
              </a:r>
            </a:p>
          </p:txBody>
        </p:sp>
      </p:grpSp>
      <p:sp>
        <p:nvSpPr>
          <p:cNvPr id="167948" name="Rectangle 12"/>
          <p:cNvSpPr>
            <a:spLocks noChangeArrowheads="1"/>
          </p:cNvSpPr>
          <p:nvPr/>
        </p:nvSpPr>
        <p:spPr bwMode="white">
          <a:xfrm>
            <a:off x="0" y="345158"/>
            <a:ext cx="9144000" cy="563562"/>
          </a:xfrm>
          <a:prstGeom prst="rect">
            <a:avLst/>
          </a:prstGeom>
          <a:noFill/>
          <a:ln w="9525">
            <a:noFill/>
            <a:miter lim="800000"/>
            <a:headEnd/>
            <a:tailEnd/>
          </a:ln>
        </p:spPr>
        <p:txBody>
          <a:bodyPr anchor="ctr"/>
          <a:lstStyle/>
          <a:p>
            <a:pPr algn="ctr"/>
            <a:r>
              <a:rPr lang="zh-CN" altLang="en-US" sz="4500" b="1" dirty="0">
                <a:solidFill>
                  <a:srgbClr val="FFFF00"/>
                </a:solidFill>
                <a:latin typeface="幼圆" pitchFamily="49" charset="-122"/>
                <a:ea typeface="幼圆" pitchFamily="49" charset="-122"/>
              </a:rPr>
              <a:t>历史的“平行四边形法则”</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02122"/>
                                        </p:tgtEl>
                                        <p:attrNameLst>
                                          <p:attrName>style.visibility</p:attrName>
                                        </p:attrNameLst>
                                      </p:cBhvr>
                                      <p:to>
                                        <p:strVal val="visible"/>
                                      </p:to>
                                    </p:set>
                                    <p:animEffect transition="in" filter="barn(outVertical)">
                                      <p:cBhvr>
                                        <p:cTn id="7" dur="500"/>
                                        <p:tgtEl>
                                          <p:spTgt spid="60212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02121"/>
                                        </p:tgtEl>
                                        <p:attrNameLst>
                                          <p:attrName>style.visibility</p:attrName>
                                        </p:attrNameLst>
                                      </p:cBhvr>
                                      <p:to>
                                        <p:strVal val="visible"/>
                                      </p:to>
                                    </p:set>
                                    <p:animEffect transition="in" filter="barn(inVertical)">
                                      <p:cBhvr>
                                        <p:cTn id="12" dur="500"/>
                                        <p:tgtEl>
                                          <p:spTgt spid="602121"/>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602116"/>
                                        </p:tgtEl>
                                        <p:attrNameLst>
                                          <p:attrName>style.visibility</p:attrName>
                                        </p:attrNameLst>
                                      </p:cBhvr>
                                      <p:to>
                                        <p:strVal val="visible"/>
                                      </p:to>
                                    </p:set>
                                    <p:animEffect transition="in" filter="strips(upRight)">
                                      <p:cBhvr>
                                        <p:cTn id="17" dur="500"/>
                                        <p:tgtEl>
                                          <p:spTgt spid="60211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02120"/>
                                        </p:tgtEl>
                                        <p:attrNameLst>
                                          <p:attrName>style.visibility</p:attrName>
                                        </p:attrNameLst>
                                      </p:cBhvr>
                                      <p:to>
                                        <p:strVal val="visible"/>
                                      </p:to>
                                    </p:set>
                                    <p:animEffect transition="in" filter="barn(inVertical)">
                                      <p:cBhvr>
                                        <p:cTn id="22" dur="500"/>
                                        <p:tgtEl>
                                          <p:spTgt spid="602120"/>
                                        </p:tgtEl>
                                      </p:cBhvr>
                                    </p:animEffect>
                                  </p:childTnLst>
                                </p:cTn>
                              </p:par>
                            </p:childTnLst>
                          </p:cTn>
                        </p:par>
                      </p:childTnLst>
                    </p:cTn>
                  </p:par>
                  <p:par>
                    <p:cTn id="23" fill="hold">
                      <p:stCondLst>
                        <p:cond delay="indefinite"/>
                      </p:stCondLst>
                      <p:childTnLst>
                        <p:par>
                          <p:cTn id="24" fill="hold">
                            <p:stCondLst>
                              <p:cond delay="0"/>
                            </p:stCondLst>
                            <p:childTnLst>
                              <p:par>
                                <p:cTn id="25" presetID="17" presetClass="entr" presetSubtype="8" fill="hold" grpId="0" nodeType="clickEffect">
                                  <p:stCondLst>
                                    <p:cond delay="0"/>
                                  </p:stCondLst>
                                  <p:childTnLst>
                                    <p:set>
                                      <p:cBhvr>
                                        <p:cTn id="26" dur="1" fill="hold">
                                          <p:stCondLst>
                                            <p:cond delay="0"/>
                                          </p:stCondLst>
                                        </p:cTn>
                                        <p:tgtEl>
                                          <p:spTgt spid="602115"/>
                                        </p:tgtEl>
                                        <p:attrNameLst>
                                          <p:attrName>style.visibility</p:attrName>
                                        </p:attrNameLst>
                                      </p:cBhvr>
                                      <p:to>
                                        <p:strVal val="visible"/>
                                      </p:to>
                                    </p:set>
                                    <p:anim calcmode="lin" valueType="num">
                                      <p:cBhvr>
                                        <p:cTn id="27" dur="500" fill="hold"/>
                                        <p:tgtEl>
                                          <p:spTgt spid="602115"/>
                                        </p:tgtEl>
                                        <p:attrNameLst>
                                          <p:attrName>ppt_x</p:attrName>
                                        </p:attrNameLst>
                                      </p:cBhvr>
                                      <p:tavLst>
                                        <p:tav tm="0">
                                          <p:val>
                                            <p:strVal val="#ppt_x-#ppt_w/2"/>
                                          </p:val>
                                        </p:tav>
                                        <p:tav tm="100000">
                                          <p:val>
                                            <p:strVal val="#ppt_x"/>
                                          </p:val>
                                        </p:tav>
                                      </p:tavLst>
                                    </p:anim>
                                    <p:anim calcmode="lin" valueType="num">
                                      <p:cBhvr>
                                        <p:cTn id="28" dur="500" fill="hold"/>
                                        <p:tgtEl>
                                          <p:spTgt spid="602115"/>
                                        </p:tgtEl>
                                        <p:attrNameLst>
                                          <p:attrName>ppt_y</p:attrName>
                                        </p:attrNameLst>
                                      </p:cBhvr>
                                      <p:tavLst>
                                        <p:tav tm="0">
                                          <p:val>
                                            <p:strVal val="#ppt_y"/>
                                          </p:val>
                                        </p:tav>
                                        <p:tav tm="100000">
                                          <p:val>
                                            <p:strVal val="#ppt_y"/>
                                          </p:val>
                                        </p:tav>
                                      </p:tavLst>
                                    </p:anim>
                                    <p:anim calcmode="lin" valueType="num">
                                      <p:cBhvr>
                                        <p:cTn id="29" dur="500" fill="hold"/>
                                        <p:tgtEl>
                                          <p:spTgt spid="602115"/>
                                        </p:tgtEl>
                                        <p:attrNameLst>
                                          <p:attrName>ppt_w</p:attrName>
                                        </p:attrNameLst>
                                      </p:cBhvr>
                                      <p:tavLst>
                                        <p:tav tm="0">
                                          <p:val>
                                            <p:fltVal val="0"/>
                                          </p:val>
                                        </p:tav>
                                        <p:tav tm="100000">
                                          <p:val>
                                            <p:strVal val="#ppt_w"/>
                                          </p:val>
                                        </p:tav>
                                      </p:tavLst>
                                    </p:anim>
                                    <p:anim calcmode="lin" valueType="num">
                                      <p:cBhvr>
                                        <p:cTn id="30" dur="500" fill="hold"/>
                                        <p:tgtEl>
                                          <p:spTgt spid="602115"/>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8" presetClass="entr" presetSubtype="3" fill="hold" grpId="0" nodeType="clickEffect">
                                  <p:stCondLst>
                                    <p:cond delay="0"/>
                                  </p:stCondLst>
                                  <p:childTnLst>
                                    <p:set>
                                      <p:cBhvr>
                                        <p:cTn id="34" dur="1" fill="hold">
                                          <p:stCondLst>
                                            <p:cond delay="0"/>
                                          </p:stCondLst>
                                        </p:cTn>
                                        <p:tgtEl>
                                          <p:spTgt spid="602117"/>
                                        </p:tgtEl>
                                        <p:attrNameLst>
                                          <p:attrName>style.visibility</p:attrName>
                                        </p:attrNameLst>
                                      </p:cBhvr>
                                      <p:to>
                                        <p:strVal val="visible"/>
                                      </p:to>
                                    </p:set>
                                    <p:animEffect transition="in" filter="strips(upRight)">
                                      <p:cBhvr>
                                        <p:cTn id="35" dur="500"/>
                                        <p:tgtEl>
                                          <p:spTgt spid="60211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down)">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15" grpId="0" animBg="1"/>
      <p:bldP spid="602116" grpId="0" animBg="1"/>
      <p:bldP spid="602117" grpId="0" animBg="1"/>
      <p:bldP spid="602120" grpId="0" autoUpdateAnimBg="0"/>
      <p:bldP spid="602121" grpId="0" autoUpdateAnimBg="0"/>
      <p:bldP spid="602122"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02630"/>
            <a:ext cx="7924800" cy="634082"/>
          </a:xfrm>
        </p:spPr>
        <p:txBody>
          <a:bodyPr/>
          <a:lstStyle/>
          <a:p>
            <a:pPr algn="ctr"/>
            <a:r>
              <a:rPr lang="zh-CN" altLang="en-US" sz="4000" b="1" dirty="0" smtClean="0">
                <a:solidFill>
                  <a:srgbClr val="FFFF00"/>
                </a:solidFill>
              </a:rPr>
              <a:t>人民群众 是 社会历史 的 主体</a:t>
            </a:r>
            <a:endParaRPr lang="zh-CN" altLang="en-US" sz="4000" b="1" dirty="0">
              <a:solidFill>
                <a:srgbClr val="FFFF00"/>
              </a:solidFill>
            </a:endParaRPr>
          </a:p>
        </p:txBody>
      </p:sp>
      <p:sp>
        <p:nvSpPr>
          <p:cNvPr id="3" name="内容占位符 2"/>
          <p:cNvSpPr>
            <a:spLocks noGrp="1"/>
          </p:cNvSpPr>
          <p:nvPr>
            <p:ph sz="quarter" idx="13"/>
          </p:nvPr>
        </p:nvSpPr>
        <p:spPr>
          <a:xfrm>
            <a:off x="0" y="1124744"/>
            <a:ext cx="9144000" cy="4104456"/>
          </a:xfrm>
        </p:spPr>
        <p:txBody>
          <a:bodyPr>
            <a:normAutofit/>
          </a:bodyPr>
          <a:lstStyle/>
          <a:p>
            <a:pPr>
              <a:lnSpc>
                <a:spcPct val="150000"/>
              </a:lnSpc>
            </a:pPr>
            <a:r>
              <a:rPr lang="zh-CN" altLang="en-US" sz="3500" b="1" dirty="0" smtClean="0">
                <a:latin typeface="+mn-ea"/>
              </a:rPr>
              <a:t>定义：人民群众是一个</a:t>
            </a:r>
            <a:r>
              <a:rPr lang="zh-CN" altLang="en-US" sz="3500" b="1" dirty="0" smtClean="0">
                <a:solidFill>
                  <a:srgbClr val="FFFF00"/>
                </a:solidFill>
                <a:latin typeface="+mn-ea"/>
              </a:rPr>
              <a:t>历史范畴</a:t>
            </a:r>
            <a:r>
              <a:rPr lang="zh-CN" altLang="en-US" sz="3500" b="1" dirty="0" smtClean="0">
                <a:latin typeface="+mn-ea"/>
              </a:rPr>
              <a:t>。</a:t>
            </a:r>
            <a:r>
              <a:rPr lang="zh-CN" altLang="en-US" sz="2300" b="1" dirty="0" smtClean="0">
                <a:latin typeface="+mn-ea"/>
              </a:rPr>
              <a:t>（</a:t>
            </a:r>
            <a:r>
              <a:rPr lang="en-US" altLang="zh-CN" sz="2300" b="1" dirty="0" smtClean="0">
                <a:latin typeface="+mn-ea"/>
              </a:rPr>
              <a:t>2015</a:t>
            </a:r>
            <a:r>
              <a:rPr lang="zh-CN" altLang="en-US" sz="2300" b="1" dirty="0" smtClean="0">
                <a:latin typeface="+mn-ea"/>
              </a:rPr>
              <a:t>版</a:t>
            </a:r>
            <a:r>
              <a:rPr lang="en-US" altLang="zh-CN" sz="2300" b="1" dirty="0" smtClean="0">
                <a:latin typeface="+mn-ea"/>
              </a:rPr>
              <a:t>p140</a:t>
            </a:r>
            <a:r>
              <a:rPr lang="zh-CN" altLang="en-US" sz="2300" b="1" dirty="0" smtClean="0">
                <a:latin typeface="+mn-ea"/>
              </a:rPr>
              <a:t>；</a:t>
            </a:r>
            <a:r>
              <a:rPr lang="en-US" altLang="zh-CN" sz="2300" b="1" dirty="0" smtClean="0">
                <a:latin typeface="+mn-ea"/>
              </a:rPr>
              <a:t>2013</a:t>
            </a:r>
            <a:r>
              <a:rPr lang="zh-CN" altLang="en-US" sz="2300" b="1" dirty="0" smtClean="0">
                <a:latin typeface="+mn-ea"/>
              </a:rPr>
              <a:t>版</a:t>
            </a:r>
            <a:r>
              <a:rPr lang="en-US" altLang="zh-CN" sz="2300" b="1" dirty="0" smtClean="0">
                <a:latin typeface="+mn-ea"/>
              </a:rPr>
              <a:t>p131</a:t>
            </a:r>
            <a:r>
              <a:rPr lang="zh-CN" altLang="en-US" sz="2300" b="1" dirty="0" smtClean="0">
                <a:latin typeface="+mn-ea"/>
              </a:rPr>
              <a:t>）</a:t>
            </a:r>
            <a:endParaRPr lang="en-US" altLang="zh-CN" sz="2300" b="1" dirty="0" smtClean="0">
              <a:latin typeface="+mn-ea"/>
            </a:endParaRPr>
          </a:p>
          <a:p>
            <a:pPr lvl="1">
              <a:lnSpc>
                <a:spcPct val="150000"/>
              </a:lnSpc>
            </a:pPr>
            <a:r>
              <a:rPr lang="zh-CN" altLang="en-US" sz="3100" b="1" dirty="0" smtClean="0">
                <a:solidFill>
                  <a:srgbClr val="FFFF00"/>
                </a:solidFill>
                <a:latin typeface="楷体" pitchFamily="49" charset="-122"/>
                <a:ea typeface="楷体" pitchFamily="49" charset="-122"/>
              </a:rPr>
              <a:t>质</a:t>
            </a:r>
            <a:r>
              <a:rPr lang="zh-CN" altLang="en-US" sz="3100" b="1" dirty="0" smtClean="0">
                <a:latin typeface="楷体" pitchFamily="49" charset="-122"/>
                <a:ea typeface="楷体" pitchFamily="49" charset="-122"/>
              </a:rPr>
              <a:t>，人民群众是指一切对社会历史发展</a:t>
            </a:r>
            <a:r>
              <a:rPr lang="zh-CN" altLang="en-US" sz="3100" b="1" dirty="0" smtClean="0">
                <a:solidFill>
                  <a:srgbClr val="FFFF00"/>
                </a:solidFill>
                <a:latin typeface="楷体" pitchFamily="49" charset="-122"/>
                <a:ea typeface="楷体" pitchFamily="49" charset="-122"/>
              </a:rPr>
              <a:t>起推动作用</a:t>
            </a:r>
            <a:r>
              <a:rPr lang="zh-CN" altLang="en-US" sz="3100" b="1" dirty="0" smtClean="0">
                <a:latin typeface="楷体" pitchFamily="49" charset="-122"/>
                <a:ea typeface="楷体" pitchFamily="49" charset="-122"/>
              </a:rPr>
              <a:t>的人们；</a:t>
            </a:r>
            <a:endParaRPr lang="en-US" altLang="zh-CN" sz="3100" b="1" dirty="0" smtClean="0">
              <a:latin typeface="楷体" pitchFamily="49" charset="-122"/>
              <a:ea typeface="楷体" pitchFamily="49" charset="-122"/>
            </a:endParaRPr>
          </a:p>
          <a:p>
            <a:pPr lvl="1">
              <a:lnSpc>
                <a:spcPct val="150000"/>
              </a:lnSpc>
            </a:pPr>
            <a:r>
              <a:rPr lang="zh-CN" altLang="en-US" sz="3100" b="1" dirty="0" smtClean="0">
                <a:solidFill>
                  <a:srgbClr val="FFFF00"/>
                </a:solidFill>
                <a:latin typeface="楷体" pitchFamily="49" charset="-122"/>
                <a:ea typeface="楷体" pitchFamily="49" charset="-122"/>
              </a:rPr>
              <a:t>量</a:t>
            </a:r>
            <a:r>
              <a:rPr lang="zh-CN" altLang="en-US" sz="3100" b="1" dirty="0" smtClean="0">
                <a:latin typeface="楷体" pitchFamily="49" charset="-122"/>
                <a:ea typeface="楷体" pitchFamily="49" charset="-122"/>
              </a:rPr>
              <a:t>，人民群众是指社会人口中的</a:t>
            </a:r>
            <a:r>
              <a:rPr lang="zh-CN" altLang="en-US" sz="3100" b="1" dirty="0" smtClean="0">
                <a:solidFill>
                  <a:srgbClr val="FFFF00"/>
                </a:solidFill>
                <a:latin typeface="楷体" pitchFamily="49" charset="-122"/>
                <a:ea typeface="楷体" pitchFamily="49" charset="-122"/>
              </a:rPr>
              <a:t>绝大多数</a:t>
            </a:r>
            <a:r>
              <a:rPr lang="zh-CN" altLang="en-US" sz="3100" b="1" dirty="0" smtClean="0">
                <a:latin typeface="楷体" pitchFamily="49" charset="-122"/>
                <a:ea typeface="楷体" pitchFamily="49" charset="-122"/>
              </a:rPr>
              <a:t>。</a:t>
            </a:r>
            <a:endParaRPr lang="zh-CN" altLang="en-US" sz="3100" b="1"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7924800" cy="634082"/>
          </a:xfrm>
        </p:spPr>
        <p:txBody>
          <a:bodyPr/>
          <a:lstStyle/>
          <a:p>
            <a:pPr algn="ctr"/>
            <a:r>
              <a:rPr lang="zh-CN" altLang="en-US" sz="4500" b="1" dirty="0" smtClean="0">
                <a:solidFill>
                  <a:srgbClr val="FFFF00"/>
                </a:solidFill>
              </a:rPr>
              <a:t>英 雄 史 观</a:t>
            </a:r>
            <a:endParaRPr lang="zh-CN" altLang="en-US" sz="4500" b="1" dirty="0">
              <a:solidFill>
                <a:srgbClr val="FFFF00"/>
              </a:solidFill>
            </a:endParaRPr>
          </a:p>
        </p:txBody>
      </p:sp>
      <p:sp>
        <p:nvSpPr>
          <p:cNvPr id="3" name="内容占位符 2"/>
          <p:cNvSpPr>
            <a:spLocks noGrp="1"/>
          </p:cNvSpPr>
          <p:nvPr>
            <p:ph sz="quarter" idx="13"/>
          </p:nvPr>
        </p:nvSpPr>
        <p:spPr>
          <a:xfrm>
            <a:off x="0" y="692696"/>
            <a:ext cx="9144000" cy="5949280"/>
          </a:xfrm>
        </p:spPr>
        <p:txBody>
          <a:bodyPr>
            <a:normAutofit/>
          </a:bodyPr>
          <a:lstStyle/>
          <a:p>
            <a:pPr>
              <a:lnSpc>
                <a:spcPct val="130000"/>
              </a:lnSpc>
            </a:pPr>
            <a:r>
              <a:rPr lang="en-US" altLang="zh-CN" sz="3000" b="1" dirty="0" smtClean="0"/>
              <a:t>1</a:t>
            </a:r>
            <a:r>
              <a:rPr lang="zh-CN" altLang="en-US" sz="3000" b="1" dirty="0" smtClean="0"/>
              <a:t>、定义：少数英雄人物创造历史。</a:t>
            </a:r>
            <a:endParaRPr lang="en-US" altLang="zh-CN" sz="3000" b="1" dirty="0" smtClean="0"/>
          </a:p>
          <a:p>
            <a:pPr>
              <a:lnSpc>
                <a:spcPct val="130000"/>
              </a:lnSpc>
            </a:pPr>
            <a:r>
              <a:rPr lang="en-US" altLang="zh-CN" sz="3000" b="1" dirty="0" smtClean="0"/>
              <a:t>2</a:t>
            </a:r>
            <a:r>
              <a:rPr lang="zh-CN" altLang="en-US" sz="3000" b="1" dirty="0" smtClean="0"/>
              <a:t>、产生原因</a:t>
            </a:r>
            <a:r>
              <a:rPr lang="zh-CN" altLang="en-US" sz="2500" b="1" dirty="0" smtClean="0">
                <a:sym typeface="Wingdings" pitchFamily="2" charset="2"/>
              </a:rPr>
              <a:t>（</a:t>
            </a:r>
            <a:r>
              <a:rPr lang="en-US" altLang="zh-CN" sz="2500" b="1" dirty="0" smtClean="0">
                <a:sym typeface="Wingdings" pitchFamily="2" charset="2"/>
              </a:rPr>
              <a:t>2015</a:t>
            </a:r>
            <a:r>
              <a:rPr lang="zh-CN" altLang="en-US" sz="2500" b="1" dirty="0" smtClean="0">
                <a:sym typeface="Wingdings" pitchFamily="2" charset="2"/>
              </a:rPr>
              <a:t>版</a:t>
            </a:r>
            <a:r>
              <a:rPr lang="en-US" altLang="zh-CN" sz="2500" b="1" dirty="0" smtClean="0">
                <a:sym typeface="Wingdings" pitchFamily="2" charset="2"/>
              </a:rPr>
              <a:t>p138</a:t>
            </a:r>
            <a:r>
              <a:rPr lang="zh-CN" altLang="en-US" sz="2500" b="1" dirty="0" smtClean="0">
                <a:sym typeface="Wingdings" pitchFamily="2" charset="2"/>
              </a:rPr>
              <a:t>；</a:t>
            </a:r>
            <a:r>
              <a:rPr lang="en-US" altLang="zh-CN" sz="2500" b="1" dirty="0" smtClean="0">
                <a:sym typeface="Wingdings" pitchFamily="2" charset="2"/>
              </a:rPr>
              <a:t>2013</a:t>
            </a:r>
            <a:r>
              <a:rPr lang="zh-CN" altLang="en-US" sz="2500" b="1" dirty="0" smtClean="0">
                <a:sym typeface="Wingdings" pitchFamily="2" charset="2"/>
              </a:rPr>
              <a:t>版</a:t>
            </a:r>
            <a:r>
              <a:rPr lang="en-US" altLang="zh-CN" sz="2500" b="1" dirty="0" smtClean="0">
                <a:sym typeface="Wingdings" pitchFamily="2" charset="2"/>
              </a:rPr>
              <a:t>128</a:t>
            </a:r>
            <a:r>
              <a:rPr lang="zh-CN" altLang="en-US" sz="2500" b="1" dirty="0" smtClean="0">
                <a:sym typeface="Wingdings" pitchFamily="2" charset="2"/>
              </a:rPr>
              <a:t>）</a:t>
            </a:r>
            <a:endParaRPr lang="en-US" altLang="zh-CN" sz="2500" b="1" dirty="0" smtClean="0"/>
          </a:p>
          <a:p>
            <a:pPr>
              <a:lnSpc>
                <a:spcPct val="130000"/>
              </a:lnSpc>
            </a:pPr>
            <a:r>
              <a:rPr lang="en-US" altLang="zh-CN" sz="2800" b="1" dirty="0" smtClean="0">
                <a:latin typeface="楷体" pitchFamily="49" charset="-122"/>
                <a:ea typeface="楷体" pitchFamily="49" charset="-122"/>
              </a:rPr>
              <a:t>①</a:t>
            </a:r>
            <a:r>
              <a:rPr lang="zh-CN" altLang="en-US" sz="2800" b="1" dirty="0" smtClean="0">
                <a:solidFill>
                  <a:srgbClr val="FFFF00"/>
                </a:solidFill>
                <a:latin typeface="楷体" pitchFamily="49" charset="-122"/>
                <a:ea typeface="楷体" pitchFamily="49" charset="-122"/>
              </a:rPr>
              <a:t>认识</a:t>
            </a:r>
            <a:r>
              <a:rPr lang="zh-CN" altLang="en-US" sz="2800" b="1" dirty="0" smtClean="0">
                <a:latin typeface="楷体" pitchFamily="49" charset="-122"/>
                <a:ea typeface="楷体" pitchFamily="49" charset="-122"/>
              </a:rPr>
              <a:t>根源：</a:t>
            </a:r>
            <a:r>
              <a:rPr lang="zh-CN" altLang="en-US" sz="2800" b="1" dirty="0" smtClean="0">
                <a:solidFill>
                  <a:srgbClr val="FFFF00"/>
                </a:solidFill>
                <a:latin typeface="楷体" pitchFamily="49" charset="-122"/>
                <a:ea typeface="楷体" pitchFamily="49" charset="-122"/>
              </a:rPr>
              <a:t>认识停留在历史现象的表面</a:t>
            </a:r>
            <a:r>
              <a:rPr lang="zh-CN" altLang="en-US" sz="2800" b="1" dirty="0" smtClean="0">
                <a:latin typeface="楷体" pitchFamily="49" charset="-122"/>
                <a:ea typeface="楷体" pitchFamily="49" charset="-122"/>
              </a:rPr>
              <a:t>，将</a:t>
            </a:r>
            <a:r>
              <a:rPr lang="zh-CN" altLang="en-US" sz="2800" b="1" dirty="0" smtClean="0">
                <a:solidFill>
                  <a:srgbClr val="FFFF00"/>
                </a:solidFill>
                <a:latin typeface="楷体" pitchFamily="49" charset="-122"/>
                <a:ea typeface="楷体" pitchFamily="49" charset="-122"/>
              </a:rPr>
              <a:t>活跃在历史前台的少数英雄人物</a:t>
            </a:r>
            <a:r>
              <a:rPr lang="zh-CN" altLang="en-US" sz="2800" b="1" dirty="0" smtClean="0">
                <a:latin typeface="楷体" pitchFamily="49" charset="-122"/>
                <a:ea typeface="楷体" pitchFamily="49" charset="-122"/>
              </a:rPr>
              <a:t>的作用加以夸大并绝对化；</a:t>
            </a:r>
            <a:endParaRPr lang="en-US" altLang="zh-CN" sz="2800" b="1" dirty="0" smtClean="0">
              <a:latin typeface="楷体" pitchFamily="49" charset="-122"/>
              <a:ea typeface="楷体" pitchFamily="49" charset="-122"/>
            </a:endParaRPr>
          </a:p>
          <a:p>
            <a:pPr>
              <a:lnSpc>
                <a:spcPct val="130000"/>
              </a:lnSpc>
            </a:pPr>
            <a:r>
              <a:rPr lang="zh-CN" altLang="zh-CN" sz="2800" b="1" dirty="0" smtClean="0">
                <a:latin typeface="楷体" pitchFamily="49" charset="-122"/>
                <a:ea typeface="楷体" pitchFamily="49" charset="-122"/>
              </a:rPr>
              <a:t>②</a:t>
            </a:r>
            <a:r>
              <a:rPr lang="zh-CN" altLang="en-US" sz="2800" b="1" dirty="0" smtClean="0">
                <a:solidFill>
                  <a:srgbClr val="FFFF00"/>
                </a:solidFill>
                <a:latin typeface="楷体" pitchFamily="49" charset="-122"/>
                <a:ea typeface="楷体" pitchFamily="49" charset="-122"/>
              </a:rPr>
              <a:t>历史</a:t>
            </a:r>
            <a:r>
              <a:rPr lang="zh-CN" altLang="en-US" sz="2800" b="1" dirty="0" smtClean="0">
                <a:latin typeface="楷体" pitchFamily="49" charset="-122"/>
                <a:ea typeface="楷体" pitchFamily="49" charset="-122"/>
              </a:rPr>
              <a:t>根源：</a:t>
            </a:r>
            <a:r>
              <a:rPr lang="zh-CN" altLang="en-US" sz="2800" b="1" dirty="0" smtClean="0">
                <a:solidFill>
                  <a:srgbClr val="FFFF00"/>
                </a:solidFill>
                <a:latin typeface="楷体" pitchFamily="49" charset="-122"/>
                <a:ea typeface="楷体" pitchFamily="49" charset="-122"/>
              </a:rPr>
              <a:t>少数人垄断</a:t>
            </a:r>
            <a:r>
              <a:rPr lang="zh-CN" altLang="en-US" sz="2800" b="1" dirty="0" smtClean="0">
                <a:latin typeface="楷体" pitchFamily="49" charset="-122"/>
                <a:ea typeface="楷体" pitchFamily="49" charset="-122"/>
              </a:rPr>
              <a:t>经济、政治和精神文化生活；</a:t>
            </a:r>
            <a:r>
              <a:rPr lang="zh-CN" altLang="en-US" sz="2800" b="1" dirty="0" smtClean="0">
                <a:solidFill>
                  <a:srgbClr val="FFFF00"/>
                </a:solidFill>
                <a:latin typeface="楷体" pitchFamily="49" charset="-122"/>
                <a:ea typeface="楷体" pitchFamily="49" charset="-122"/>
              </a:rPr>
              <a:t>大多数人</a:t>
            </a:r>
            <a:r>
              <a:rPr lang="zh-CN" altLang="en-US" sz="2800" b="1" dirty="0" smtClean="0">
                <a:latin typeface="楷体" pitchFamily="49" charset="-122"/>
                <a:ea typeface="楷体" pitchFamily="49" charset="-122"/>
              </a:rPr>
              <a:t>处于被支配的地位，其</a:t>
            </a:r>
            <a:r>
              <a:rPr lang="zh-CN" altLang="en-US" sz="2800" b="1" dirty="0" smtClean="0">
                <a:solidFill>
                  <a:srgbClr val="FFFF00"/>
                </a:solidFill>
                <a:latin typeface="楷体" pitchFamily="49" charset="-122"/>
                <a:ea typeface="楷体" pitchFamily="49" charset="-122"/>
              </a:rPr>
              <a:t>历史创造性</a:t>
            </a:r>
            <a:r>
              <a:rPr lang="zh-CN" altLang="en-US" sz="2800" b="1" dirty="0" smtClean="0">
                <a:latin typeface="楷体" pitchFamily="49" charset="-122"/>
                <a:ea typeface="楷体" pitchFamily="49" charset="-122"/>
              </a:rPr>
              <a:t>不能充分发挥，</a:t>
            </a:r>
            <a:r>
              <a:rPr lang="zh-CN" altLang="en-US" sz="2800" b="1" dirty="0" smtClean="0">
                <a:solidFill>
                  <a:srgbClr val="FFFF00"/>
                </a:solidFill>
                <a:latin typeface="楷体" pitchFamily="49" charset="-122"/>
                <a:ea typeface="楷体" pitchFamily="49" charset="-122"/>
              </a:rPr>
              <a:t>不能得到社会应有的承认</a:t>
            </a:r>
            <a:r>
              <a:rPr lang="zh-CN" altLang="en-US" sz="2800" b="1" dirty="0" smtClean="0">
                <a:latin typeface="楷体" pitchFamily="49" charset="-122"/>
                <a:ea typeface="楷体" pitchFamily="49" charset="-122"/>
              </a:rPr>
              <a:t>。</a:t>
            </a:r>
            <a:endParaRPr lang="en-US" altLang="zh-CN" sz="2800" b="1" dirty="0" smtClean="0">
              <a:latin typeface="楷体" pitchFamily="49" charset="-122"/>
              <a:ea typeface="楷体" pitchFamily="49" charset="-122"/>
            </a:endParaRPr>
          </a:p>
          <a:p>
            <a:pPr>
              <a:lnSpc>
                <a:spcPct val="130000"/>
              </a:lnSpc>
            </a:pPr>
            <a:r>
              <a:rPr lang="zh-CN" altLang="zh-CN" sz="2800" b="1" dirty="0" smtClean="0">
                <a:latin typeface="楷体" pitchFamily="49" charset="-122"/>
                <a:ea typeface="楷体" pitchFamily="49" charset="-122"/>
              </a:rPr>
              <a:t>③</a:t>
            </a:r>
            <a:r>
              <a:rPr lang="zh-CN" altLang="en-US" sz="2800" b="1" dirty="0" smtClean="0">
                <a:solidFill>
                  <a:srgbClr val="FFFF00"/>
                </a:solidFill>
                <a:latin typeface="楷体" pitchFamily="49" charset="-122"/>
                <a:ea typeface="楷体" pitchFamily="49" charset="-122"/>
              </a:rPr>
              <a:t>阶级</a:t>
            </a:r>
            <a:r>
              <a:rPr lang="zh-CN" altLang="en-US" sz="2800" b="1" dirty="0" smtClean="0">
                <a:latin typeface="楷体" pitchFamily="49" charset="-122"/>
                <a:ea typeface="楷体" pitchFamily="49" charset="-122"/>
              </a:rPr>
              <a:t>根源：</a:t>
            </a:r>
            <a:r>
              <a:rPr lang="zh-CN" altLang="en-US" sz="2800" b="1" dirty="0" smtClean="0">
                <a:solidFill>
                  <a:srgbClr val="FFFF00"/>
                </a:solidFill>
                <a:latin typeface="楷体" pitchFamily="49" charset="-122"/>
                <a:ea typeface="楷体" pitchFamily="49" charset="-122"/>
              </a:rPr>
              <a:t>为了</a:t>
            </a:r>
            <a:r>
              <a:rPr lang="zh-CN" altLang="en-US" sz="2800" b="1" dirty="0" smtClean="0">
                <a:latin typeface="楷体" pitchFamily="49" charset="-122"/>
                <a:ea typeface="楷体" pitchFamily="49" charset="-122"/>
              </a:rPr>
              <a:t>维护少数人</a:t>
            </a:r>
            <a:r>
              <a:rPr lang="zh-CN" altLang="en-US" sz="2800" b="1" dirty="0" smtClean="0">
                <a:solidFill>
                  <a:srgbClr val="FFFF00"/>
                </a:solidFill>
                <a:latin typeface="楷体" pitchFamily="49" charset="-122"/>
                <a:ea typeface="楷体" pitchFamily="49" charset="-122"/>
              </a:rPr>
              <a:t>统治的需要</a:t>
            </a:r>
            <a:r>
              <a:rPr lang="zh-CN" altLang="en-US" sz="2800" b="1" dirty="0" smtClean="0">
                <a:latin typeface="楷体" pitchFamily="49" charset="-122"/>
                <a:ea typeface="楷体" pitchFamily="49" charset="-122"/>
              </a:rPr>
              <a:t>，抹杀大多数人的历史作用。</a:t>
            </a:r>
            <a:endParaRPr lang="en-US" altLang="zh-CN" sz="2800" b="1" dirty="0" smtClean="0">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87730" y="836712"/>
            <a:ext cx="7063740" cy="2491486"/>
          </a:xfrm>
        </p:spPr>
        <p:txBody>
          <a:bodyPr/>
          <a:lstStyle/>
          <a:p>
            <a:r>
              <a:rPr kumimoji="1" lang="zh-CN" altLang="en-US" sz="4000" dirty="0" smtClean="0"/>
              <a:t>用马克思主义社会历史观分析特朗普上台原因</a:t>
            </a:r>
            <a:endParaRPr kumimoji="1" lang="zh-CN" altLang="en-US" sz="4000" dirty="0"/>
          </a:p>
        </p:txBody>
      </p:sp>
      <p:sp>
        <p:nvSpPr>
          <p:cNvPr id="3" name="副标题 2"/>
          <p:cNvSpPr>
            <a:spLocks noGrp="1"/>
          </p:cNvSpPr>
          <p:nvPr>
            <p:ph type="subTitle" idx="1"/>
          </p:nvPr>
        </p:nvSpPr>
        <p:spPr/>
        <p:txBody>
          <a:bodyPr/>
          <a:lstStyle/>
          <a:p>
            <a:endParaRPr kumimoji="1" lang="zh-CN" altLang="en-US"/>
          </a:p>
        </p:txBody>
      </p:sp>
    </p:spTree>
    <p:extLst>
      <p:ext uri="{BB962C8B-B14F-4D97-AF65-F5344CB8AC3E}">
        <p14:creationId xmlns="" xmlns:p14="http://schemas.microsoft.com/office/powerpoint/2010/main" val="1974373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mph" presetSubtype="0" fill="hold" grpId="0" nodeType="clickEffect">
                                  <p:stCondLst>
                                    <p:cond delay="0"/>
                                  </p:stCondLst>
                                  <p:iterate type="lt">
                                    <p:tmPct val="0"/>
                                  </p:iterate>
                                  <p:childTnLst>
                                    <p:anim calcmode="discrete" valueType="str">
                                      <p:cBhvr override="childStyle">
                                        <p:cTn id="6" dur="2000" fill="hold"/>
                                        <p:tgtEl>
                                          <p:spTgt spid="2"/>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7" fill="hold">
                      <p:stCondLst>
                        <p:cond delay="indefinite"/>
                      </p:stCondLst>
                      <p:childTnLst>
                        <p:par>
                          <p:cTn id="8" fill="hold">
                            <p:stCondLst>
                              <p:cond delay="0"/>
                            </p:stCondLst>
                            <p:childTnLst>
                              <p:par>
                                <p:cTn id="9" presetID="18" presetClass="emph" presetSubtype="0" fill="hold" grpId="1" nodeType="clickEffect">
                                  <p:stCondLst>
                                    <p:cond delay="0"/>
                                  </p:stCondLst>
                                  <p:iterate type="lt">
                                    <p:tmPct val="4000"/>
                                  </p:iterate>
                                  <p:childTnLst>
                                    <p:set>
                                      <p:cBhvr override="childStyle">
                                        <p:cTn id="10" dur="500" fill="hold"/>
                                        <p:tgtEl>
                                          <p:spTgt spid="2"/>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7924800" cy="634082"/>
          </a:xfrm>
        </p:spPr>
        <p:txBody>
          <a:bodyPr/>
          <a:lstStyle/>
          <a:p>
            <a:pPr algn="ctr"/>
            <a:r>
              <a:rPr lang="zh-CN" altLang="en-US" sz="4000" b="1" dirty="0" smtClean="0">
                <a:solidFill>
                  <a:srgbClr val="FFFF00"/>
                </a:solidFill>
              </a:rPr>
              <a:t>人民群众 创造历史 的条件</a:t>
            </a:r>
            <a:endParaRPr lang="zh-CN" altLang="en-US" sz="4000" b="1" dirty="0">
              <a:solidFill>
                <a:srgbClr val="FFFF00"/>
              </a:solidFill>
            </a:endParaRPr>
          </a:p>
        </p:txBody>
      </p:sp>
      <p:sp>
        <p:nvSpPr>
          <p:cNvPr id="3" name="内容占位符 2"/>
          <p:cNvSpPr>
            <a:spLocks noGrp="1"/>
          </p:cNvSpPr>
          <p:nvPr>
            <p:ph sz="quarter" idx="13"/>
          </p:nvPr>
        </p:nvSpPr>
        <p:spPr>
          <a:xfrm>
            <a:off x="648072" y="764704"/>
            <a:ext cx="8388424" cy="4114800"/>
          </a:xfrm>
        </p:spPr>
        <p:txBody>
          <a:bodyPr>
            <a:normAutofit/>
          </a:bodyPr>
          <a:lstStyle/>
          <a:p>
            <a:pPr>
              <a:lnSpc>
                <a:spcPct val="150000"/>
              </a:lnSpc>
            </a:pPr>
            <a:r>
              <a:rPr lang="en-US" altLang="zh-CN" sz="2800" b="1" dirty="0" smtClean="0">
                <a:latin typeface="微软雅黑" pitchFamily="34" charset="-122"/>
                <a:ea typeface="微软雅黑" pitchFamily="34" charset="-122"/>
              </a:rPr>
              <a:t>2015</a:t>
            </a:r>
            <a:r>
              <a:rPr lang="zh-CN" altLang="en-US" sz="2800" b="1" dirty="0" smtClean="0">
                <a:latin typeface="微软雅黑" pitchFamily="34" charset="-122"/>
                <a:ea typeface="微软雅黑" pitchFamily="34" charset="-122"/>
              </a:rPr>
              <a:t>年版</a:t>
            </a:r>
            <a:r>
              <a:rPr lang="en-US" altLang="zh-CN" sz="2800" b="1" dirty="0" smtClean="0">
                <a:latin typeface="微软雅黑" pitchFamily="34" charset="-122"/>
                <a:ea typeface="微软雅黑" pitchFamily="34" charset="-122"/>
              </a:rPr>
              <a:t>p142</a:t>
            </a:r>
            <a:r>
              <a:rPr lang="zh-CN" altLang="en-US" sz="2800" b="1" dirty="0" smtClean="0">
                <a:latin typeface="微软雅黑" pitchFamily="34" charset="-122"/>
                <a:ea typeface="微软雅黑" pitchFamily="34" charset="-122"/>
              </a:rPr>
              <a:t>；</a:t>
            </a:r>
            <a:r>
              <a:rPr lang="en-US" altLang="zh-CN" sz="2800" b="1" dirty="0" smtClean="0">
                <a:latin typeface="微软雅黑" pitchFamily="34" charset="-122"/>
                <a:ea typeface="微软雅黑" pitchFamily="34" charset="-122"/>
              </a:rPr>
              <a:t>2013</a:t>
            </a:r>
            <a:r>
              <a:rPr lang="zh-CN" altLang="en-US" sz="2800" b="1" dirty="0" smtClean="0">
                <a:latin typeface="微软雅黑" pitchFamily="34" charset="-122"/>
                <a:ea typeface="微软雅黑" pitchFamily="34" charset="-122"/>
              </a:rPr>
              <a:t>年版</a:t>
            </a:r>
            <a:r>
              <a:rPr lang="en-US" altLang="zh-CN" sz="2800" b="1" dirty="0" smtClean="0">
                <a:latin typeface="微软雅黑" pitchFamily="34" charset="-122"/>
                <a:ea typeface="微软雅黑" pitchFamily="34" charset="-122"/>
              </a:rPr>
              <a:t>p132</a:t>
            </a:r>
          </a:p>
          <a:p>
            <a:pPr>
              <a:lnSpc>
                <a:spcPct val="150000"/>
              </a:lnSpc>
            </a:pPr>
            <a:r>
              <a:rPr lang="en-US" altLang="zh-CN" sz="3000" b="1" dirty="0" smtClean="0">
                <a:solidFill>
                  <a:srgbClr val="FFFF00"/>
                </a:solidFill>
                <a:latin typeface="微软雅黑" pitchFamily="34" charset="-122"/>
                <a:ea typeface="微软雅黑" pitchFamily="34" charset="-122"/>
              </a:rPr>
              <a:t>1</a:t>
            </a:r>
            <a:r>
              <a:rPr lang="zh-CN" altLang="en-US" sz="3000" b="1" dirty="0" smtClean="0">
                <a:solidFill>
                  <a:srgbClr val="FFFF00"/>
                </a:solidFill>
                <a:latin typeface="微软雅黑" pitchFamily="34" charset="-122"/>
                <a:ea typeface="微软雅黑" pitchFamily="34" charset="-122"/>
              </a:rPr>
              <a:t>、生产关系 和 经济制度</a:t>
            </a:r>
            <a:endParaRPr lang="en-US" altLang="zh-CN" sz="3000" b="1" dirty="0" smtClean="0">
              <a:solidFill>
                <a:srgbClr val="FFFF00"/>
              </a:solidFill>
              <a:latin typeface="微软雅黑" pitchFamily="34" charset="-122"/>
              <a:ea typeface="微软雅黑" pitchFamily="34" charset="-122"/>
            </a:endParaRPr>
          </a:p>
          <a:p>
            <a:pPr>
              <a:lnSpc>
                <a:spcPct val="150000"/>
              </a:lnSpc>
            </a:pPr>
            <a:r>
              <a:rPr lang="en-US" altLang="zh-CN" sz="3000" b="1" dirty="0" smtClean="0">
                <a:solidFill>
                  <a:srgbClr val="FFFF00"/>
                </a:solidFill>
                <a:latin typeface="微软雅黑" pitchFamily="34" charset="-122"/>
                <a:ea typeface="微软雅黑" pitchFamily="34" charset="-122"/>
              </a:rPr>
              <a:t>2</a:t>
            </a:r>
            <a:r>
              <a:rPr lang="zh-CN" altLang="en-US" sz="3000" b="1" dirty="0" smtClean="0">
                <a:solidFill>
                  <a:srgbClr val="FFFF00"/>
                </a:solidFill>
                <a:latin typeface="微软雅黑" pitchFamily="34" charset="-122"/>
                <a:ea typeface="微软雅黑" pitchFamily="34" charset="-122"/>
              </a:rPr>
              <a:t>、政治制度（权利 和 权力）</a:t>
            </a:r>
            <a:endParaRPr lang="en-US" altLang="zh-CN" sz="3000" b="1" dirty="0" smtClean="0">
              <a:solidFill>
                <a:srgbClr val="FFFF00"/>
              </a:solidFill>
              <a:latin typeface="微软雅黑" pitchFamily="34" charset="-122"/>
              <a:ea typeface="微软雅黑" pitchFamily="34" charset="-122"/>
            </a:endParaRPr>
          </a:p>
          <a:p>
            <a:pPr>
              <a:lnSpc>
                <a:spcPct val="150000"/>
              </a:lnSpc>
            </a:pPr>
            <a:r>
              <a:rPr lang="en-US" altLang="zh-CN" sz="3000" b="1" dirty="0" smtClean="0">
                <a:solidFill>
                  <a:srgbClr val="FFFF00"/>
                </a:solidFill>
                <a:latin typeface="微软雅黑" pitchFamily="34" charset="-122"/>
                <a:ea typeface="微软雅黑" pitchFamily="34" charset="-122"/>
              </a:rPr>
              <a:t>3</a:t>
            </a:r>
            <a:r>
              <a:rPr lang="zh-CN" altLang="en-US" sz="3000" b="1" dirty="0" smtClean="0">
                <a:solidFill>
                  <a:srgbClr val="FFFF00"/>
                </a:solidFill>
                <a:latin typeface="微软雅黑" pitchFamily="34" charset="-122"/>
                <a:ea typeface="微软雅黑" pitchFamily="34" charset="-122"/>
              </a:rPr>
              <a:t>、精神文化（历史传统 和 意识形态）</a:t>
            </a:r>
            <a:endParaRPr lang="zh-CN" altLang="en-US" sz="3000" b="1" dirty="0">
              <a:solidFill>
                <a:srgbClr val="FFFF00"/>
              </a:solidFill>
              <a:latin typeface="微软雅黑" pitchFamily="34" charset="-122"/>
              <a:ea typeface="微软雅黑" pitchFamily="34" charset="-122"/>
            </a:endParaRPr>
          </a:p>
        </p:txBody>
      </p:sp>
      <p:grpSp>
        <p:nvGrpSpPr>
          <p:cNvPr id="7" name="组合 6"/>
          <p:cNvGrpSpPr/>
          <p:nvPr/>
        </p:nvGrpSpPr>
        <p:grpSpPr>
          <a:xfrm>
            <a:off x="-36512" y="3947859"/>
            <a:ext cx="9180513" cy="2910142"/>
            <a:chOff x="-36512" y="3947859"/>
            <a:chExt cx="9180513" cy="2910142"/>
          </a:xfrm>
        </p:grpSpPr>
        <p:sp>
          <p:nvSpPr>
            <p:cNvPr id="4" name="Rectangle 3"/>
            <p:cNvSpPr txBox="1">
              <a:spLocks noChangeArrowheads="1"/>
            </p:cNvSpPr>
            <p:nvPr/>
          </p:nvSpPr>
          <p:spPr>
            <a:xfrm>
              <a:off x="-36512" y="4077072"/>
              <a:ext cx="6844869" cy="2636912"/>
            </a:xfrm>
            <a:prstGeom prst="rect">
              <a:avLst/>
            </a:prstGeom>
            <a:solidFill>
              <a:srgbClr val="002060"/>
            </a:solidFill>
          </p:spPr>
          <p:txBody>
            <a:bodyPr vert="horz" lIns="91440" tIns="45720" rIns="91440" bIns="45720" rtlCol="0">
              <a:normAutofit/>
            </a:bodyPr>
            <a:lstStyle/>
            <a:p>
              <a:pPr marL="342900" marR="0" lvl="0" indent="-342900" algn="l" defTabSz="914400" rtl="0" eaLnBrk="1" fontAlgn="base" latinLnBrk="0" hangingPunct="1">
                <a:lnSpc>
                  <a:spcPts val="4600"/>
                </a:lnSpc>
                <a:spcBef>
                  <a:spcPct val="20000"/>
                </a:spcBef>
                <a:spcAft>
                  <a:spcPts val="600"/>
                </a:spcAft>
                <a:buClr>
                  <a:schemeClr val="tx2"/>
                </a:buClr>
                <a:buSzTx/>
                <a:buFont typeface="Arial" charset="0"/>
                <a:buChar char="•"/>
                <a:tabLst/>
                <a:defRPr/>
              </a:pPr>
              <a:r>
                <a:rPr kumimoji="0" lang="en-US" altLang="zh-CN" sz="3000" b="1" i="0" u="none" strike="noStrike" kern="1200" cap="none" spc="30" normalizeH="0" baseline="0" noProof="0" dirty="0" smtClean="0">
                  <a:ln>
                    <a:noFill/>
                  </a:ln>
                  <a:solidFill>
                    <a:srgbClr val="FFFF00"/>
                  </a:solidFill>
                  <a:effectLst/>
                  <a:uLnTx/>
                  <a:uFillTx/>
                  <a:latin typeface="楷体" pitchFamily="49" charset="-122"/>
                  <a:ea typeface="楷体" pitchFamily="49" charset="-122"/>
                </a:rPr>
                <a:t>1946</a:t>
              </a:r>
              <a:r>
                <a:rPr kumimoji="0" lang="zh-CN" altLang="en-US" sz="3000" b="1" i="0" u="none" strike="noStrike" kern="1200" cap="none" spc="30" normalizeH="0" baseline="0" noProof="0" dirty="0" smtClean="0">
                  <a:ln>
                    <a:noFill/>
                  </a:ln>
                  <a:solidFill>
                    <a:srgbClr val="FFFF00"/>
                  </a:solidFill>
                  <a:effectLst/>
                  <a:uLnTx/>
                  <a:uFillTx/>
                  <a:latin typeface="楷体" pitchFamily="49" charset="-122"/>
                  <a:ea typeface="楷体" pitchFamily="49" charset="-122"/>
                </a:rPr>
                <a:t>年</a:t>
              </a:r>
              <a:r>
                <a:rPr kumimoji="0" lang="zh-CN" altLang="en-US" sz="3000" b="1" i="0" u="none" strike="noStrike" kern="1200" cap="none" spc="30" normalizeH="0" baseline="0" noProof="0" dirty="0" smtClean="0">
                  <a:ln>
                    <a:noFill/>
                  </a:ln>
                  <a:solidFill>
                    <a:schemeClr val="tx1"/>
                  </a:solidFill>
                  <a:effectLst/>
                  <a:uLnTx/>
                  <a:uFillTx/>
                  <a:latin typeface="楷体" pitchFamily="49" charset="-122"/>
                  <a:ea typeface="楷体" pitchFamily="49" charset="-122"/>
                </a:rPr>
                <a:t>，美国</a:t>
              </a:r>
              <a:r>
                <a:rPr kumimoji="0" lang="en-US" altLang="zh-CN" sz="3000" b="1" i="0" u="none" strike="noStrike" kern="1200" cap="none" spc="30" normalizeH="0" baseline="0" noProof="0" dirty="0" smtClean="0">
                  <a:ln>
                    <a:noFill/>
                  </a:ln>
                  <a:solidFill>
                    <a:schemeClr val="tx1"/>
                  </a:solidFill>
                  <a:effectLst/>
                  <a:uLnTx/>
                  <a:uFillTx/>
                  <a:latin typeface="楷体" pitchFamily="49" charset="-122"/>
                  <a:ea typeface="楷体" pitchFamily="49" charset="-122"/>
                </a:rPr>
                <a:t>《</a:t>
              </a:r>
              <a:r>
                <a:rPr kumimoji="0" lang="zh-CN" altLang="en-US" sz="3000" b="1" i="0" u="none" strike="noStrike" kern="1200" cap="none" spc="30" normalizeH="0" baseline="0" noProof="0" dirty="0" smtClean="0">
                  <a:ln>
                    <a:noFill/>
                  </a:ln>
                  <a:solidFill>
                    <a:schemeClr val="tx1"/>
                  </a:solidFill>
                  <a:effectLst/>
                  <a:uLnTx/>
                  <a:uFillTx/>
                  <a:latin typeface="楷体" pitchFamily="49" charset="-122"/>
                  <a:ea typeface="楷体" pitchFamily="49" charset="-122"/>
                </a:rPr>
                <a:t>时代</a:t>
              </a:r>
              <a:r>
                <a:rPr kumimoji="0" lang="en-US" altLang="zh-CN" sz="3000" b="1" i="0" u="none" strike="noStrike" kern="1200" cap="none" spc="30" normalizeH="0" baseline="0" noProof="0" dirty="0" smtClean="0">
                  <a:ln>
                    <a:noFill/>
                  </a:ln>
                  <a:solidFill>
                    <a:schemeClr val="tx1"/>
                  </a:solidFill>
                  <a:effectLst/>
                  <a:uLnTx/>
                  <a:uFillTx/>
                  <a:latin typeface="楷体" pitchFamily="49" charset="-122"/>
                  <a:ea typeface="楷体" pitchFamily="49" charset="-122"/>
                </a:rPr>
                <a:t>》</a:t>
              </a:r>
              <a:r>
                <a:rPr kumimoji="0" lang="zh-CN" altLang="en-US" sz="3000" b="1" i="0" u="none" strike="noStrike" kern="1200" cap="none" spc="30" normalizeH="0" baseline="0" noProof="0" dirty="0" smtClean="0">
                  <a:ln>
                    <a:noFill/>
                  </a:ln>
                  <a:solidFill>
                    <a:schemeClr val="tx1"/>
                  </a:solidFill>
                  <a:effectLst/>
                  <a:uLnTx/>
                  <a:uFillTx/>
                  <a:latin typeface="楷体" pitchFamily="49" charset="-122"/>
                  <a:ea typeface="楷体" pitchFamily="49" charset="-122"/>
                </a:rPr>
                <a:t>周刊和</a:t>
              </a:r>
              <a:r>
                <a:rPr kumimoji="0" lang="en-US" altLang="zh-CN" sz="3000" b="1" i="0" u="none" strike="noStrike" kern="1200" cap="none" spc="30" normalizeH="0" baseline="0" noProof="0" dirty="0" smtClean="0">
                  <a:ln>
                    <a:noFill/>
                  </a:ln>
                  <a:solidFill>
                    <a:schemeClr val="tx1"/>
                  </a:solidFill>
                  <a:effectLst/>
                  <a:uLnTx/>
                  <a:uFillTx/>
                  <a:latin typeface="楷体" pitchFamily="49" charset="-122"/>
                  <a:ea typeface="楷体" pitchFamily="49" charset="-122"/>
                </a:rPr>
                <a:t>《</a:t>
              </a:r>
              <a:r>
                <a:rPr kumimoji="0" lang="zh-CN" altLang="en-US" sz="3000" b="1" i="0" u="none" strike="noStrike" kern="1200" cap="none" spc="30" normalizeH="0" baseline="0" noProof="0" dirty="0" smtClean="0">
                  <a:ln>
                    <a:noFill/>
                  </a:ln>
                  <a:solidFill>
                    <a:schemeClr val="tx1"/>
                  </a:solidFill>
                  <a:effectLst/>
                  <a:uLnTx/>
                  <a:uFillTx/>
                  <a:latin typeface="楷体" pitchFamily="49" charset="-122"/>
                  <a:ea typeface="楷体" pitchFamily="49" charset="-122"/>
                </a:rPr>
                <a:t>生活</a:t>
              </a:r>
              <a:r>
                <a:rPr kumimoji="0" lang="en-US" altLang="zh-CN" sz="3000" b="1" i="0" u="none" strike="noStrike" kern="1200" cap="none" spc="30" normalizeH="0" baseline="0" noProof="0" dirty="0" smtClean="0">
                  <a:ln>
                    <a:noFill/>
                  </a:ln>
                  <a:solidFill>
                    <a:schemeClr val="tx1"/>
                  </a:solidFill>
                  <a:effectLst/>
                  <a:uLnTx/>
                  <a:uFillTx/>
                  <a:latin typeface="楷体" pitchFamily="49" charset="-122"/>
                  <a:ea typeface="楷体" pitchFamily="49" charset="-122"/>
                </a:rPr>
                <a:t>》</a:t>
              </a:r>
              <a:r>
                <a:rPr kumimoji="0" lang="zh-CN" altLang="en-US" sz="3000" b="1" i="0" u="none" strike="noStrike" kern="1200" cap="none" spc="30" normalizeH="0" baseline="0" noProof="0" dirty="0" smtClean="0">
                  <a:ln>
                    <a:noFill/>
                  </a:ln>
                  <a:solidFill>
                    <a:schemeClr val="tx1"/>
                  </a:solidFill>
                  <a:effectLst/>
                  <a:uLnTx/>
                  <a:uFillTx/>
                  <a:latin typeface="楷体" pitchFamily="49" charset="-122"/>
                  <a:ea typeface="楷体" pitchFamily="49" charset="-122"/>
                </a:rPr>
                <a:t>杂志的两位驻华记者西奥多</a:t>
              </a:r>
              <a:r>
                <a:rPr kumimoji="0" lang="en-US" altLang="zh-CN" sz="3000" b="1" i="0" u="none" strike="noStrike" kern="1200" cap="none" spc="30" normalizeH="0" baseline="0" noProof="0" dirty="0" smtClean="0">
                  <a:ln>
                    <a:noFill/>
                  </a:ln>
                  <a:solidFill>
                    <a:schemeClr val="tx1"/>
                  </a:solidFill>
                  <a:effectLst/>
                  <a:uLnTx/>
                  <a:uFillTx/>
                  <a:latin typeface="楷体" pitchFamily="49" charset="-122"/>
                  <a:ea typeface="楷体" pitchFamily="49" charset="-122"/>
                </a:rPr>
                <a:t>·</a:t>
              </a:r>
              <a:r>
                <a:rPr kumimoji="0" lang="zh-CN" altLang="en-US" sz="3000" b="1" i="0" u="none" strike="noStrike" kern="1200" cap="none" spc="30" normalizeH="0" baseline="0" noProof="0" dirty="0" smtClean="0">
                  <a:ln>
                    <a:noFill/>
                  </a:ln>
                  <a:solidFill>
                    <a:schemeClr val="tx1"/>
                  </a:solidFill>
                  <a:effectLst/>
                  <a:uLnTx/>
                  <a:uFillTx/>
                  <a:latin typeface="楷体" pitchFamily="49" charset="-122"/>
                  <a:ea typeface="楷体" pitchFamily="49" charset="-122"/>
                </a:rPr>
                <a:t>怀特与安娜</a:t>
              </a:r>
              <a:r>
                <a:rPr kumimoji="0" lang="en-US" altLang="zh-CN" sz="3000" b="1" i="0" u="none" strike="noStrike" kern="1200" cap="none" spc="30" normalizeH="0" baseline="0" noProof="0" dirty="0" smtClean="0">
                  <a:ln>
                    <a:noFill/>
                  </a:ln>
                  <a:solidFill>
                    <a:schemeClr val="tx1"/>
                  </a:solidFill>
                  <a:effectLst/>
                  <a:uLnTx/>
                  <a:uFillTx/>
                  <a:latin typeface="楷体" pitchFamily="49" charset="-122"/>
                  <a:ea typeface="楷体" pitchFamily="49" charset="-122"/>
                </a:rPr>
                <a:t>·</a:t>
              </a:r>
              <a:r>
                <a:rPr kumimoji="0" lang="zh-CN" altLang="en-US" sz="3000" b="1" i="0" u="none" strike="noStrike" kern="1200" cap="none" spc="30" normalizeH="0" baseline="0" noProof="0" dirty="0" smtClean="0">
                  <a:ln>
                    <a:noFill/>
                  </a:ln>
                  <a:solidFill>
                    <a:schemeClr val="tx1"/>
                  </a:solidFill>
                  <a:effectLst/>
                  <a:uLnTx/>
                  <a:uFillTx/>
                  <a:latin typeface="楷体" pitchFamily="49" charset="-122"/>
                  <a:ea typeface="楷体" pitchFamily="49" charset="-122"/>
                </a:rPr>
                <a:t>雅各布，根据他们在中国的调查经历，出版了</a:t>
              </a:r>
              <a:r>
                <a:rPr kumimoji="0" lang="en-US" altLang="zh-CN" sz="3000" b="1" i="0" u="none" strike="noStrike" kern="1200" cap="none" spc="30" normalizeH="0" baseline="0" noProof="0" dirty="0" smtClean="0">
                  <a:ln>
                    <a:noFill/>
                  </a:ln>
                  <a:solidFill>
                    <a:srgbClr val="FFFF00"/>
                  </a:solidFill>
                  <a:effectLst/>
                  <a:uLnTx/>
                  <a:uFillTx/>
                  <a:latin typeface="楷体" pitchFamily="49" charset="-122"/>
                  <a:ea typeface="楷体" pitchFamily="49" charset="-122"/>
                </a:rPr>
                <a:t>《</a:t>
              </a:r>
              <a:r>
                <a:rPr kumimoji="0" lang="zh-CN" altLang="en-US" sz="3000" b="1" i="0" u="none" strike="noStrike" kern="1200" cap="none" spc="30" normalizeH="0" baseline="0" noProof="0" dirty="0" smtClean="0">
                  <a:ln>
                    <a:noFill/>
                  </a:ln>
                  <a:solidFill>
                    <a:srgbClr val="FFFF00"/>
                  </a:solidFill>
                  <a:effectLst/>
                  <a:uLnTx/>
                  <a:uFillTx/>
                  <a:latin typeface="楷体" pitchFamily="49" charset="-122"/>
                  <a:ea typeface="楷体" pitchFamily="49" charset="-122"/>
                </a:rPr>
                <a:t>风暴遍中国</a:t>
              </a:r>
              <a:r>
                <a:rPr kumimoji="0" lang="en-US" altLang="zh-CN" sz="3000" b="1" i="0" u="none" strike="noStrike" kern="1200" cap="none" spc="30" normalizeH="0" baseline="0" noProof="0" dirty="0" smtClean="0">
                  <a:ln>
                    <a:noFill/>
                  </a:ln>
                  <a:solidFill>
                    <a:srgbClr val="FFFF00"/>
                  </a:solidFill>
                  <a:effectLst/>
                  <a:uLnTx/>
                  <a:uFillTx/>
                  <a:latin typeface="楷体" pitchFamily="49" charset="-122"/>
                  <a:ea typeface="楷体" pitchFamily="49" charset="-122"/>
                </a:rPr>
                <a:t>》</a:t>
              </a:r>
              <a:r>
                <a:rPr kumimoji="0" lang="zh-CN" altLang="en-US" sz="3000" b="1" i="0" u="none" strike="noStrike" kern="1200" cap="none" spc="30" normalizeH="0" baseline="0" noProof="0" dirty="0" smtClean="0">
                  <a:ln>
                    <a:noFill/>
                  </a:ln>
                  <a:solidFill>
                    <a:schemeClr val="tx1"/>
                  </a:solidFill>
                  <a:effectLst/>
                  <a:uLnTx/>
                  <a:uFillTx/>
                  <a:latin typeface="楷体" pitchFamily="49" charset="-122"/>
                  <a:ea typeface="楷体" pitchFamily="49" charset="-122"/>
                </a:rPr>
                <a:t>一书。</a:t>
              </a:r>
            </a:p>
          </p:txBody>
        </p:sp>
        <p:pic>
          <p:nvPicPr>
            <p:cNvPr id="4099" name="Picture 3" descr="C:\Users\szxy\Desktop\无标题.jpg"/>
            <p:cNvPicPr>
              <a:picLocks noChangeAspect="1" noChangeArrowheads="1"/>
            </p:cNvPicPr>
            <p:nvPr/>
          </p:nvPicPr>
          <p:blipFill>
            <a:blip r:embed="rId2" cstate="print"/>
            <a:srcRect/>
            <a:stretch>
              <a:fillRect/>
            </a:stretch>
          </p:blipFill>
          <p:spPr bwMode="auto">
            <a:xfrm>
              <a:off x="7020273" y="3947859"/>
              <a:ext cx="2123728" cy="2910142"/>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checkerboard(across)">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0" y="288032"/>
            <a:ext cx="9108504" cy="6021288"/>
          </a:xfrm>
          <a:prstGeom prst="rect">
            <a:avLst/>
          </a:prstGeom>
          <a:noFill/>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a:lnSpc>
                <a:spcPct val="150000"/>
              </a:lnSpc>
            </a:pPr>
            <a:r>
              <a:rPr lang="en-US" altLang="zh-CN" sz="3000" b="1" dirty="0" smtClean="0">
                <a:latin typeface="楷体" pitchFamily="49" charset="-122"/>
                <a:ea typeface="楷体" pitchFamily="49" charset="-122"/>
              </a:rPr>
              <a:t>“</a:t>
            </a:r>
            <a:r>
              <a:rPr lang="zh-CN" altLang="en-US" sz="3000" b="1" dirty="0" smtClean="0">
                <a:latin typeface="楷体" pitchFamily="49" charset="-122"/>
                <a:ea typeface="楷体" pitchFamily="49" charset="-122"/>
              </a:rPr>
              <a:t>共产党的</a:t>
            </a:r>
            <a:r>
              <a:rPr lang="zh-CN" altLang="en-US" sz="3000" b="1" dirty="0" smtClean="0">
                <a:solidFill>
                  <a:srgbClr val="FFFF00"/>
                </a:solidFill>
                <a:latin typeface="楷体" pitchFamily="49" charset="-122"/>
                <a:ea typeface="楷体" pitchFamily="49" charset="-122"/>
              </a:rPr>
              <a:t>全部政治论题</a:t>
            </a:r>
            <a:r>
              <a:rPr lang="zh-CN" altLang="en-US" sz="3000" b="1" dirty="0" smtClean="0">
                <a:latin typeface="楷体" pitchFamily="49" charset="-122"/>
                <a:ea typeface="楷体" pitchFamily="49" charset="-122"/>
              </a:rPr>
              <a:t>可以概括为下面的一段话：如果你遇见这样的农民</a:t>
            </a:r>
            <a:r>
              <a:rPr lang="en-US" altLang="zh-CN" sz="3000" b="1" dirty="0" smtClean="0">
                <a:latin typeface="楷体" pitchFamily="49" charset="-122"/>
                <a:ea typeface="楷体" pitchFamily="49" charset="-122"/>
              </a:rPr>
              <a:t>——</a:t>
            </a:r>
            <a:r>
              <a:rPr lang="zh-CN" altLang="en-US" sz="3000" b="1" dirty="0" smtClean="0">
                <a:solidFill>
                  <a:srgbClr val="FFFF00"/>
                </a:solidFill>
                <a:latin typeface="楷体" pitchFamily="49" charset="-122"/>
                <a:ea typeface="楷体" pitchFamily="49" charset="-122"/>
              </a:rPr>
              <a:t>他的整个一生都被人欺凌、被人鞭笞、被人辱骂，</a:t>
            </a:r>
            <a:r>
              <a:rPr lang="zh-CN" altLang="en-US" sz="3000" b="1" dirty="0" smtClean="0">
                <a:latin typeface="楷体" pitchFamily="49" charset="-122"/>
                <a:ea typeface="楷体" pitchFamily="49" charset="-122"/>
              </a:rPr>
              <a:t>而且他的父亲把祖祖辈辈传下来的痛苦感情都转移给了他。你就要真正</a:t>
            </a:r>
            <a:r>
              <a:rPr lang="zh-CN" altLang="en-US" sz="3000" b="1" dirty="0" smtClean="0">
                <a:solidFill>
                  <a:srgbClr val="FFFF00"/>
                </a:solidFill>
                <a:latin typeface="楷体" pitchFamily="49" charset="-122"/>
                <a:ea typeface="楷体" pitchFamily="49" charset="-122"/>
              </a:rPr>
              <a:t>把他作为一个人来对待</a:t>
            </a:r>
            <a:r>
              <a:rPr lang="zh-CN" altLang="en-US" sz="3000" b="1" dirty="0" smtClean="0">
                <a:latin typeface="楷体" pitchFamily="49" charset="-122"/>
                <a:ea typeface="楷体" pitchFamily="49" charset="-122"/>
              </a:rPr>
              <a:t>，征求他的意见，</a:t>
            </a:r>
            <a:r>
              <a:rPr lang="zh-CN" altLang="en-US" sz="3000" b="1" dirty="0" smtClean="0">
                <a:solidFill>
                  <a:srgbClr val="FFFF00"/>
                </a:solidFill>
                <a:latin typeface="楷体" pitchFamily="49" charset="-122"/>
                <a:ea typeface="楷体" pitchFamily="49" charset="-122"/>
              </a:rPr>
              <a:t>让他投票</a:t>
            </a:r>
            <a:r>
              <a:rPr lang="zh-CN" altLang="en-US" sz="3000" b="1" dirty="0" smtClean="0">
                <a:latin typeface="楷体" pitchFamily="49" charset="-122"/>
                <a:ea typeface="楷体" pitchFamily="49" charset="-122"/>
              </a:rPr>
              <a:t>选举地方政府，</a:t>
            </a:r>
            <a:r>
              <a:rPr lang="zh-CN" altLang="en-US" sz="3000" b="1" dirty="0" smtClean="0">
                <a:solidFill>
                  <a:srgbClr val="FFFF00"/>
                </a:solidFill>
                <a:latin typeface="楷体" pitchFamily="49" charset="-122"/>
                <a:ea typeface="楷体" pitchFamily="49" charset="-122"/>
              </a:rPr>
              <a:t>让他组织</a:t>
            </a:r>
            <a:r>
              <a:rPr lang="zh-CN" altLang="en-US" sz="3000" b="1" dirty="0" smtClean="0">
                <a:latin typeface="楷体" pitchFamily="49" charset="-122"/>
                <a:ea typeface="楷体" pitchFamily="49" charset="-122"/>
              </a:rPr>
              <a:t>自己的警察和宪兵；给予他权力，</a:t>
            </a:r>
            <a:r>
              <a:rPr lang="zh-CN" altLang="en-US" sz="3000" b="1" dirty="0" smtClean="0">
                <a:solidFill>
                  <a:srgbClr val="FFFF00"/>
                </a:solidFill>
                <a:latin typeface="楷体" pitchFamily="49" charset="-122"/>
                <a:ea typeface="楷体" pitchFamily="49" charset="-122"/>
              </a:rPr>
              <a:t>让他决定</a:t>
            </a:r>
            <a:r>
              <a:rPr lang="zh-CN" altLang="en-US" sz="3000" b="1" dirty="0" smtClean="0">
                <a:latin typeface="楷体" pitchFamily="49" charset="-122"/>
                <a:ea typeface="楷体" pitchFamily="49" charset="-122"/>
              </a:rPr>
              <a:t>自己应缴纳多少赋税，</a:t>
            </a:r>
            <a:r>
              <a:rPr lang="zh-CN" altLang="en-US" sz="3000" b="1" dirty="0" smtClean="0">
                <a:solidFill>
                  <a:srgbClr val="FFFF00"/>
                </a:solidFill>
                <a:latin typeface="楷体" pitchFamily="49" charset="-122"/>
                <a:ea typeface="楷体" pitchFamily="49" charset="-122"/>
              </a:rPr>
              <a:t>让他自己决定</a:t>
            </a:r>
            <a:r>
              <a:rPr lang="zh-CN" altLang="en-US" sz="3000" b="1" dirty="0" smtClean="0">
                <a:latin typeface="楷体" pitchFamily="49" charset="-122"/>
                <a:ea typeface="楷体" pitchFamily="49" charset="-122"/>
              </a:rPr>
              <a:t>是否减租减息。</a:t>
            </a:r>
          </a:p>
        </p:txBody>
      </p:sp>
    </p:spTree>
    <p:extLst>
      <p:ext uri="{BB962C8B-B14F-4D97-AF65-F5344CB8AC3E}">
        <p14:creationId xmlns="" xmlns:p14="http://schemas.microsoft.com/office/powerpoint/2010/main" val="416891017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页脚占位符 4"/>
          <p:cNvSpPr>
            <a:spLocks noGrp="1"/>
          </p:cNvSpPr>
          <p:nvPr>
            <p:ph type="ftr" sz="quarter" idx="4294967295"/>
          </p:nvPr>
        </p:nvSpPr>
        <p:spPr>
          <a:xfrm>
            <a:off x="609600" y="6356350"/>
            <a:ext cx="2895600" cy="365125"/>
          </a:xfrm>
          <a:prstGeom prst="rect">
            <a:avLst/>
          </a:prstGeom>
          <a:noFill/>
        </p:spPr>
        <p:txBody>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endParaRPr lang="en-US" altLang="zh-CN" sz="1400" smtClean="0">
              <a:solidFill>
                <a:schemeClr val="bg1"/>
              </a:solidFill>
              <a:latin typeface="Verdana" pitchFamily="34" charset="0"/>
            </a:endParaRPr>
          </a:p>
          <a:p>
            <a:pPr eaLnBrk="1" hangingPunct="1"/>
            <a:endParaRPr lang="en-US" altLang="zh-CN" sz="1400" smtClean="0">
              <a:solidFill>
                <a:schemeClr val="bg1"/>
              </a:solidFill>
              <a:latin typeface="Verdana" pitchFamily="34" charset="0"/>
            </a:endParaRPr>
          </a:p>
        </p:txBody>
      </p:sp>
      <p:sp>
        <p:nvSpPr>
          <p:cNvPr id="628739" name="Rectangle 3"/>
          <p:cNvSpPr>
            <a:spLocks noGrp="1" noChangeArrowheads="1"/>
          </p:cNvSpPr>
          <p:nvPr>
            <p:ph type="body" idx="4294967295"/>
          </p:nvPr>
        </p:nvSpPr>
        <p:spPr>
          <a:xfrm>
            <a:off x="0" y="0"/>
            <a:ext cx="9144000" cy="6858000"/>
          </a:xfrm>
          <a:prstGeom prst="rect">
            <a:avLst/>
          </a:prstGeom>
        </p:spPr>
        <p:txBody>
          <a:bodyPr>
            <a:normAutofit lnSpcReduction="10000"/>
          </a:bodyPr>
          <a:lstStyle/>
          <a:p>
            <a:pPr eaLnBrk="1" hangingPunct="1">
              <a:lnSpc>
                <a:spcPct val="150000"/>
              </a:lnSpc>
            </a:pPr>
            <a:r>
              <a:rPr lang="zh-CN" altLang="en-US" sz="3000" b="1" dirty="0" smtClean="0">
                <a:latin typeface="楷体" pitchFamily="49" charset="-122"/>
                <a:ea typeface="楷体" pitchFamily="49" charset="-122"/>
              </a:rPr>
              <a:t>如果你做到了这一切，那么，这个农民就会变成一个具有</a:t>
            </a:r>
            <a:r>
              <a:rPr lang="zh-CN" altLang="en-US" sz="3000" b="1" dirty="0" smtClean="0">
                <a:solidFill>
                  <a:srgbClr val="FFFF00"/>
                </a:solidFill>
                <a:latin typeface="楷体" pitchFamily="49" charset="-122"/>
                <a:ea typeface="楷体" pitchFamily="49" charset="-122"/>
              </a:rPr>
              <a:t>奋斗目标</a:t>
            </a:r>
            <a:r>
              <a:rPr lang="zh-CN" altLang="en-US" sz="3000" b="1" dirty="0" smtClean="0">
                <a:latin typeface="楷体" pitchFamily="49" charset="-122"/>
                <a:ea typeface="楷体" pitchFamily="49" charset="-122"/>
              </a:rPr>
              <a:t>的人。而且，</a:t>
            </a:r>
            <a:r>
              <a:rPr lang="zh-CN" altLang="en-US" sz="3000" b="1" dirty="0" smtClean="0">
                <a:solidFill>
                  <a:srgbClr val="FFFF00"/>
                </a:solidFill>
                <a:latin typeface="楷体" pitchFamily="49" charset="-122"/>
                <a:ea typeface="楷体" pitchFamily="49" charset="-122"/>
              </a:rPr>
              <a:t>为了保卫这个目标</a:t>
            </a:r>
            <a:r>
              <a:rPr lang="zh-CN" altLang="en-US" sz="3000" b="1" dirty="0" smtClean="0">
                <a:latin typeface="楷体" pitchFamily="49" charset="-122"/>
                <a:ea typeface="楷体" pitchFamily="49" charset="-122"/>
              </a:rPr>
              <a:t>，他将同任何敌人</a:t>
            </a:r>
            <a:r>
              <a:rPr lang="en-US" altLang="zh-CN" sz="3000" b="1" dirty="0" smtClean="0">
                <a:latin typeface="楷体" pitchFamily="49" charset="-122"/>
                <a:ea typeface="楷体" pitchFamily="49" charset="-122"/>
              </a:rPr>
              <a:t>——</a:t>
            </a:r>
            <a:r>
              <a:rPr lang="zh-CN" altLang="en-US" sz="3000" b="1" dirty="0" smtClean="0">
                <a:latin typeface="楷体" pitchFamily="49" charset="-122"/>
                <a:ea typeface="楷体" pitchFamily="49" charset="-122"/>
              </a:rPr>
              <a:t>不管是日本人还是中国人</a:t>
            </a:r>
            <a:r>
              <a:rPr lang="en-US" altLang="zh-CN" sz="3000" b="1" dirty="0" smtClean="0">
                <a:latin typeface="楷体" pitchFamily="49" charset="-122"/>
                <a:ea typeface="楷体" pitchFamily="49" charset="-122"/>
              </a:rPr>
              <a:t>——</a:t>
            </a:r>
            <a:r>
              <a:rPr lang="zh-CN" altLang="en-US" sz="3000" b="1" dirty="0" smtClean="0">
                <a:latin typeface="楷体" pitchFamily="49" charset="-122"/>
                <a:ea typeface="楷体" pitchFamily="49" charset="-122"/>
              </a:rPr>
              <a:t>进行殊死拼搏。如果你再给这个农民提供一支军队和一个政权，帮助他耕种土地、收割庄稼，为他消灭曾经轮奸他妻子、糟蹋他母亲的日本鬼子，那么，他就</a:t>
            </a:r>
            <a:r>
              <a:rPr lang="zh-CN" altLang="en-US" sz="3000" b="1" dirty="0" smtClean="0">
                <a:solidFill>
                  <a:srgbClr val="FFFF00"/>
                </a:solidFill>
                <a:latin typeface="楷体" pitchFamily="49" charset="-122"/>
                <a:ea typeface="楷体" pitchFamily="49" charset="-122"/>
              </a:rPr>
              <a:t>必然会忠于这支军队，这个政府以及控制军队和政府的政党；必然会拥护这个政党，按照这个党给他指引的方向进行思考，并在很多情况下成为这个政党的积极参加者。</a:t>
            </a:r>
            <a:r>
              <a:rPr lang="zh-CN" altLang="en-US" sz="3000" b="1" dirty="0" smtClean="0">
                <a:latin typeface="楷体" pitchFamily="49" charset="-122"/>
                <a:ea typeface="楷体" pitchFamily="49" charset="-122"/>
              </a:rPr>
              <a:t>”</a:t>
            </a:r>
          </a:p>
        </p:txBody>
      </p:sp>
    </p:spTree>
    <p:extLst>
      <p:ext uri="{BB962C8B-B14F-4D97-AF65-F5344CB8AC3E}">
        <p14:creationId xmlns="" xmlns:p14="http://schemas.microsoft.com/office/powerpoint/2010/main" val="338988001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页脚占位符 4"/>
          <p:cNvSpPr>
            <a:spLocks noGrp="1"/>
          </p:cNvSpPr>
          <p:nvPr>
            <p:ph type="ftr" sz="quarter" idx="4294967295"/>
          </p:nvPr>
        </p:nvSpPr>
        <p:spPr>
          <a:xfrm>
            <a:off x="609600" y="6356350"/>
            <a:ext cx="2895600" cy="365125"/>
          </a:xfrm>
          <a:prstGeom prst="rect">
            <a:avLst/>
          </a:prstGeom>
          <a:noFill/>
        </p:spPr>
        <p:txBody>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endParaRPr lang="en-US" altLang="zh-CN" sz="1400" smtClean="0">
              <a:solidFill>
                <a:schemeClr val="bg1"/>
              </a:solidFill>
              <a:latin typeface="Verdana" pitchFamily="34" charset="0"/>
            </a:endParaRPr>
          </a:p>
          <a:p>
            <a:pPr eaLnBrk="1" hangingPunct="1"/>
            <a:endParaRPr lang="en-US" altLang="zh-CN" sz="1400" smtClean="0">
              <a:solidFill>
                <a:schemeClr val="bg1"/>
              </a:solidFill>
              <a:latin typeface="Verdana" pitchFamily="34" charset="0"/>
            </a:endParaRPr>
          </a:p>
        </p:txBody>
      </p:sp>
      <p:sp>
        <p:nvSpPr>
          <p:cNvPr id="633859" name="Rectangle 3"/>
          <p:cNvSpPr>
            <a:spLocks noGrp="1" noChangeArrowheads="1"/>
          </p:cNvSpPr>
          <p:nvPr>
            <p:ph type="body" idx="4294967295"/>
          </p:nvPr>
        </p:nvSpPr>
        <p:spPr>
          <a:xfrm>
            <a:off x="-20382" y="11253"/>
            <a:ext cx="9164381" cy="6846747"/>
          </a:xfrm>
          <a:prstGeom prst="rect">
            <a:avLst/>
          </a:prstGeom>
        </p:spPr>
        <p:txBody>
          <a:bodyPr>
            <a:normAutofit lnSpcReduction="10000"/>
          </a:bodyPr>
          <a:lstStyle/>
          <a:p>
            <a:pPr marL="0" indent="0" eaLnBrk="1" hangingPunct="1">
              <a:lnSpc>
                <a:spcPct val="150000"/>
              </a:lnSpc>
              <a:buFont typeface="Wingdings" pitchFamily="2" charset="2"/>
              <a:buNone/>
            </a:pPr>
            <a:r>
              <a:rPr lang="zh-CN" altLang="en-US" sz="3000" dirty="0" smtClean="0">
                <a:latin typeface="Arial" charset="0"/>
              </a:rPr>
              <a:t>“</a:t>
            </a:r>
            <a:r>
              <a:rPr lang="zh-CN" altLang="en-US" sz="3000" b="1" dirty="0" smtClean="0">
                <a:latin typeface="楷体" pitchFamily="49" charset="-122"/>
                <a:ea typeface="楷体" pitchFamily="49" charset="-122"/>
              </a:rPr>
              <a:t>共产党开始</a:t>
            </a:r>
            <a:r>
              <a:rPr lang="zh-CN" altLang="en-US" sz="3000" b="1" dirty="0" smtClean="0">
                <a:solidFill>
                  <a:srgbClr val="FFFF00"/>
                </a:solidFill>
                <a:latin typeface="楷体" pitchFamily="49" charset="-122"/>
                <a:ea typeface="楷体" pitchFamily="49" charset="-122"/>
              </a:rPr>
              <a:t>教育农民自己管理自己</a:t>
            </a:r>
            <a:r>
              <a:rPr lang="zh-CN" altLang="en-US" sz="3000" b="1" dirty="0" smtClean="0">
                <a:latin typeface="楷体" pitchFamily="49" charset="-122"/>
                <a:ea typeface="楷体" pitchFamily="49" charset="-122"/>
              </a:rPr>
              <a:t>。</a:t>
            </a:r>
            <a:r>
              <a:rPr lang="zh-CN" altLang="en-US" sz="3000" b="1" dirty="0" smtClean="0">
                <a:solidFill>
                  <a:srgbClr val="FFFF00"/>
                </a:solidFill>
                <a:latin typeface="楷体" pitchFamily="49" charset="-122"/>
                <a:ea typeface="楷体" pitchFamily="49" charset="-122"/>
              </a:rPr>
              <a:t>在漫长的中国历史上，农民从来没有管理自己的经验。</a:t>
            </a:r>
            <a:r>
              <a:rPr lang="zh-CN" altLang="en-US" sz="3000" b="1" dirty="0" smtClean="0">
                <a:latin typeface="楷体" pitchFamily="49" charset="-122"/>
                <a:ea typeface="楷体" pitchFamily="49" charset="-122"/>
              </a:rPr>
              <a:t>现在，农民们成立了乡、县参议会，参议会都被赋予权力，能解决有关农民切身利益的问题，这些都是农民们自孩提时代起就一直面临的问题。</a:t>
            </a:r>
            <a:r>
              <a:rPr lang="zh-CN" altLang="en-US" sz="3000" b="1" dirty="0" smtClean="0">
                <a:solidFill>
                  <a:srgbClr val="FFFF00"/>
                </a:solidFill>
                <a:latin typeface="楷体" pitchFamily="49" charset="-122"/>
                <a:ea typeface="楷体" pitchFamily="49" charset="-122"/>
              </a:rPr>
              <a:t>农民们第一次进入政府机构，并且</a:t>
            </a:r>
            <a:r>
              <a:rPr lang="zh-CN" altLang="en-US" sz="3000" b="1" u="sng" dirty="0" smtClean="0">
                <a:solidFill>
                  <a:srgbClr val="FFFF00"/>
                </a:solidFill>
                <a:latin typeface="楷体" pitchFamily="49" charset="-122"/>
                <a:ea typeface="楷体" pitchFamily="49" charset="-122"/>
              </a:rPr>
              <a:t>发现自己具有不容置疑的管理能力和从未显露的才华。</a:t>
            </a:r>
            <a:r>
              <a:rPr lang="zh-CN" altLang="en-US" sz="3000" b="1" dirty="0" smtClean="0">
                <a:latin typeface="楷体" pitchFamily="49" charset="-122"/>
                <a:ea typeface="楷体" pitchFamily="49" charset="-122"/>
              </a:rPr>
              <a:t>为了公众的利益，决定谁应多交赋税、谁应少交，</a:t>
            </a:r>
            <a:r>
              <a:rPr lang="zh-CN" altLang="en-US" sz="3000" b="1" dirty="0" smtClean="0">
                <a:solidFill>
                  <a:srgbClr val="FFFF00"/>
                </a:solidFill>
                <a:latin typeface="楷体" pitchFamily="49" charset="-122"/>
                <a:ea typeface="楷体" pitchFamily="49" charset="-122"/>
              </a:rPr>
              <a:t>这并不需要受过高深的教育。</a:t>
            </a:r>
            <a:r>
              <a:rPr lang="en-US" altLang="zh-CN" sz="3000" b="1" dirty="0" smtClean="0">
                <a:latin typeface="楷体" pitchFamily="49" charset="-122"/>
                <a:ea typeface="楷体" pitchFamily="49" charset="-122"/>
              </a:rPr>
              <a:t>……</a:t>
            </a:r>
            <a:r>
              <a:rPr lang="zh-CN" altLang="en-US" sz="3000" b="1" dirty="0" smtClean="0">
                <a:latin typeface="楷体" pitchFamily="49" charset="-122"/>
                <a:ea typeface="楷体" pitchFamily="49" charset="-122"/>
              </a:rPr>
              <a:t>在具有远见的共产党的领导下，农民们被新的责任所激发出来的才干虽然还不完备，但却正得到巧妙的发展。”</a:t>
            </a:r>
          </a:p>
        </p:txBody>
      </p:sp>
    </p:spTree>
    <p:extLst>
      <p:ext uri="{BB962C8B-B14F-4D97-AF65-F5344CB8AC3E}">
        <p14:creationId xmlns="" xmlns:p14="http://schemas.microsoft.com/office/powerpoint/2010/main" val="404569400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0"/>
            <a:ext cx="7924800" cy="706090"/>
          </a:xfrm>
        </p:spPr>
        <p:txBody>
          <a:bodyPr/>
          <a:lstStyle/>
          <a:p>
            <a:pPr algn="ctr"/>
            <a:r>
              <a:rPr lang="zh-CN" altLang="en-US" sz="4000" b="1" dirty="0" smtClean="0">
                <a:solidFill>
                  <a:srgbClr val="FFFF00"/>
                </a:solidFill>
              </a:rPr>
              <a:t>“人 多 力 量 大”</a:t>
            </a:r>
            <a:endParaRPr lang="zh-CN" altLang="en-US" sz="4000" b="1" dirty="0">
              <a:solidFill>
                <a:srgbClr val="FFFF00"/>
              </a:solidFill>
            </a:endParaRPr>
          </a:p>
        </p:txBody>
      </p:sp>
      <p:sp>
        <p:nvSpPr>
          <p:cNvPr id="4" name="TextBox 3"/>
          <p:cNvSpPr txBox="1"/>
          <p:nvPr/>
        </p:nvSpPr>
        <p:spPr>
          <a:xfrm>
            <a:off x="6516216" y="0"/>
            <a:ext cx="720080" cy="784830"/>
          </a:xfrm>
          <a:prstGeom prst="rect">
            <a:avLst/>
          </a:prstGeom>
          <a:noFill/>
        </p:spPr>
        <p:txBody>
          <a:bodyPr wrap="square" rtlCol="0">
            <a:spAutoFit/>
          </a:bodyPr>
          <a:lstStyle/>
          <a:p>
            <a:r>
              <a:rPr lang="zh-CN" altLang="en-US" sz="4500" b="1" dirty="0" smtClean="0">
                <a:solidFill>
                  <a:srgbClr val="FFFF00"/>
                </a:solidFill>
                <a:latin typeface="黑体" pitchFamily="49" charset="-122"/>
                <a:ea typeface="黑体" pitchFamily="49" charset="-122"/>
              </a:rPr>
              <a:t>？</a:t>
            </a:r>
            <a:endParaRPr lang="zh-CN" altLang="en-US" sz="4500" b="1" dirty="0">
              <a:solidFill>
                <a:srgbClr val="FFFF00"/>
              </a:solidFill>
              <a:latin typeface="黑体" pitchFamily="49" charset="-122"/>
              <a:ea typeface="黑体" pitchFamily="49" charset="-122"/>
            </a:endParaRPr>
          </a:p>
        </p:txBody>
      </p:sp>
      <p:sp>
        <p:nvSpPr>
          <p:cNvPr id="5" name="文本框 3"/>
          <p:cNvSpPr txBox="1">
            <a:spLocks noChangeArrowheads="1"/>
          </p:cNvSpPr>
          <p:nvPr/>
        </p:nvSpPr>
        <p:spPr bwMode="auto">
          <a:xfrm>
            <a:off x="0" y="610815"/>
            <a:ext cx="9144000" cy="2170113"/>
          </a:xfrm>
          <a:prstGeom prst="rect">
            <a:avLst/>
          </a:prstGeom>
          <a:noFill/>
          <a:ln w="9525">
            <a:noFill/>
            <a:miter lim="800000"/>
            <a:headEnd/>
            <a:tailEnd/>
          </a:ln>
        </p:spPr>
        <p:txBody>
          <a:bodyPr>
            <a:spAutoFit/>
          </a:bodyPr>
          <a:lstStyle/>
          <a:p>
            <a:pPr>
              <a:lnSpc>
                <a:spcPct val="150000"/>
              </a:lnSpc>
            </a:pPr>
            <a:r>
              <a:rPr lang="zh-CN" altLang="en-US" sz="3000" b="1" dirty="0">
                <a:latin typeface="楷体" pitchFamily="49" charset="-122"/>
                <a:ea typeface="楷体" pitchFamily="49" charset="-122"/>
              </a:rPr>
              <a:t>  “中国虽四万万之众</a:t>
            </a:r>
            <a:r>
              <a:rPr lang="en-US" altLang="zh-CN" sz="3000" b="1" dirty="0">
                <a:latin typeface="楷体" pitchFamily="49" charset="-122"/>
                <a:ea typeface="楷体" pitchFamily="49" charset="-122"/>
              </a:rPr>
              <a:t>,</a:t>
            </a:r>
            <a:r>
              <a:rPr lang="zh-CN" altLang="en-US" sz="3000" b="1" dirty="0">
                <a:solidFill>
                  <a:srgbClr val="FFFF00"/>
                </a:solidFill>
                <a:latin typeface="楷体" pitchFamily="49" charset="-122"/>
                <a:ea typeface="楷体" pitchFamily="49" charset="-122"/>
              </a:rPr>
              <a:t>实等于一盘散沙</a:t>
            </a:r>
            <a:r>
              <a:rPr lang="en-US" altLang="zh-CN" sz="3000" b="1" dirty="0">
                <a:latin typeface="楷体" pitchFamily="49" charset="-122"/>
                <a:ea typeface="楷体" pitchFamily="49" charset="-122"/>
              </a:rPr>
              <a:t>,</a:t>
            </a:r>
            <a:r>
              <a:rPr lang="zh-CN" altLang="en-US" sz="3000" b="1" dirty="0">
                <a:latin typeface="楷体" pitchFamily="49" charset="-122"/>
                <a:ea typeface="楷体" pitchFamily="49" charset="-122"/>
              </a:rPr>
              <a:t>民众对国事毫不关心</a:t>
            </a:r>
            <a:r>
              <a:rPr lang="en-US" altLang="zh-CN" sz="3000" b="1" dirty="0">
                <a:latin typeface="楷体" pitchFamily="49" charset="-122"/>
                <a:ea typeface="楷体" pitchFamily="49" charset="-122"/>
              </a:rPr>
              <a:t>,</a:t>
            </a:r>
            <a:r>
              <a:rPr lang="zh-CN" altLang="en-US" sz="3000" b="1" dirty="0">
                <a:solidFill>
                  <a:srgbClr val="FFFF00"/>
                </a:solidFill>
                <a:latin typeface="楷体" pitchFamily="49" charset="-122"/>
                <a:ea typeface="楷体" pitchFamily="49" charset="-122"/>
              </a:rPr>
              <a:t>国家民族</a:t>
            </a:r>
            <a:r>
              <a:rPr lang="zh-CN" altLang="en-US" sz="3000" b="1" dirty="0">
                <a:latin typeface="楷体" pitchFamily="49" charset="-122"/>
                <a:ea typeface="楷体" pitchFamily="49" charset="-122"/>
              </a:rPr>
              <a:t>观念相当薄弱</a:t>
            </a:r>
            <a:r>
              <a:rPr lang="en-US" altLang="zh-CN" sz="3000" b="1" dirty="0">
                <a:latin typeface="楷体" pitchFamily="49" charset="-122"/>
                <a:ea typeface="楷体" pitchFamily="49" charset="-122"/>
              </a:rPr>
              <a:t>,</a:t>
            </a:r>
            <a:r>
              <a:rPr lang="zh-CN" altLang="en-US" sz="3000" b="1" dirty="0">
                <a:latin typeface="楷体" pitchFamily="49" charset="-122"/>
                <a:ea typeface="楷体" pitchFamily="49" charset="-122"/>
              </a:rPr>
              <a:t>只知有自己不知有国家。”                       </a:t>
            </a:r>
            <a:r>
              <a:rPr lang="en-US" altLang="zh-CN" sz="3000" b="1" dirty="0">
                <a:latin typeface="楷体" pitchFamily="49" charset="-122"/>
                <a:ea typeface="楷体" pitchFamily="49" charset="-122"/>
              </a:rPr>
              <a:t>——</a:t>
            </a:r>
            <a:r>
              <a:rPr lang="zh-CN" altLang="en-US" sz="3000" b="1" dirty="0">
                <a:latin typeface="楷体" pitchFamily="49" charset="-122"/>
                <a:ea typeface="楷体" pitchFamily="49" charset="-122"/>
              </a:rPr>
              <a:t>孙中山 </a:t>
            </a:r>
          </a:p>
        </p:txBody>
      </p:sp>
      <p:sp>
        <p:nvSpPr>
          <p:cNvPr id="6" name="内容占位符 2"/>
          <p:cNvSpPr txBox="1">
            <a:spLocks/>
          </p:cNvSpPr>
          <p:nvPr/>
        </p:nvSpPr>
        <p:spPr>
          <a:xfrm>
            <a:off x="23813" y="3068960"/>
            <a:ext cx="9120187" cy="3644702"/>
          </a:xfrm>
          <a:prstGeom prst="rect">
            <a:avLst/>
          </a:prstGeom>
          <a:solidFill>
            <a:srgbClr val="002060"/>
          </a:solidFill>
        </p:spPr>
        <p:txBody>
          <a:bodyPr>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fontAlgn="auto">
              <a:lnSpc>
                <a:spcPts val="4400"/>
              </a:lnSpc>
              <a:buNone/>
              <a:defRPr/>
            </a:pPr>
            <a:r>
              <a:rPr lang="zh-CN" altLang="en-US" sz="2600" b="1" dirty="0" smtClean="0">
                <a:latin typeface="楷体" panose="02010609060101010101" pitchFamily="49" charset="-122"/>
                <a:ea typeface="楷体" panose="02010609060101010101" pitchFamily="49" charset="-122"/>
              </a:rPr>
              <a:t>“从</a:t>
            </a:r>
            <a:r>
              <a:rPr lang="zh-CN" altLang="en-US" sz="2600" b="1" dirty="0" smtClean="0">
                <a:solidFill>
                  <a:srgbClr val="FFFF00"/>
                </a:solidFill>
                <a:latin typeface="楷体" panose="02010609060101010101" pitchFamily="49" charset="-122"/>
                <a:ea typeface="楷体" panose="02010609060101010101" pitchFamily="49" charset="-122"/>
              </a:rPr>
              <a:t>中国民众的心理</a:t>
            </a:r>
            <a:r>
              <a:rPr lang="zh-CN" altLang="en-US" sz="2600" b="1" dirty="0" smtClean="0">
                <a:latin typeface="楷体" panose="02010609060101010101" pitchFamily="49" charset="-122"/>
                <a:ea typeface="楷体" panose="02010609060101010101" pitchFamily="49" charset="-122"/>
              </a:rPr>
              <a:t>上来说，</a:t>
            </a:r>
            <a:r>
              <a:rPr lang="zh-CN" altLang="en-US" sz="2600" b="1" dirty="0" smtClean="0">
                <a:solidFill>
                  <a:srgbClr val="FFFF00"/>
                </a:solidFill>
                <a:latin typeface="楷体" panose="02010609060101010101" pitchFamily="49" charset="-122"/>
                <a:ea typeface="楷体" panose="02010609060101010101" pitchFamily="49" charset="-122"/>
              </a:rPr>
              <a:t>安居乐业</a:t>
            </a:r>
            <a:r>
              <a:rPr lang="zh-CN" altLang="en-US" sz="2600" b="1" dirty="0" smtClean="0">
                <a:latin typeface="楷体" panose="02010609060101010101" pitchFamily="49" charset="-122"/>
                <a:ea typeface="楷体" panose="02010609060101010101" pitchFamily="49" charset="-122"/>
              </a:rPr>
              <a:t>是其理想，至于</a:t>
            </a:r>
            <a:r>
              <a:rPr lang="zh-CN" altLang="en-US" sz="2600" b="1" dirty="0" smtClean="0">
                <a:solidFill>
                  <a:srgbClr val="FFFF00"/>
                </a:solidFill>
                <a:latin typeface="楷体" panose="02010609060101010101" pitchFamily="49" charset="-122"/>
                <a:ea typeface="楷体" panose="02010609060101010101" pitchFamily="49" charset="-122"/>
              </a:rPr>
              <a:t>政治和军事</a:t>
            </a:r>
            <a:r>
              <a:rPr lang="zh-CN" altLang="en-US" sz="2600" b="1" dirty="0" smtClean="0">
                <a:latin typeface="楷体" panose="02010609060101010101" pitchFamily="49" charset="-122"/>
                <a:ea typeface="楷体" panose="02010609060101010101" pitchFamily="49" charset="-122"/>
              </a:rPr>
              <a:t>，只不过是</a:t>
            </a:r>
            <a:r>
              <a:rPr lang="zh-CN" altLang="en-US" sz="2600" b="1" dirty="0" smtClean="0">
                <a:solidFill>
                  <a:srgbClr val="FFFF00"/>
                </a:solidFill>
                <a:latin typeface="楷体" panose="02010609060101010101" pitchFamily="49" charset="-122"/>
                <a:ea typeface="楷体" panose="02010609060101010101" pitchFamily="49" charset="-122"/>
              </a:rPr>
              <a:t>统治阶级</a:t>
            </a:r>
            <a:r>
              <a:rPr lang="zh-CN" altLang="en-US" sz="2600" b="1" dirty="0" smtClean="0">
                <a:latin typeface="楷体" panose="02010609060101010101" pitchFamily="49" charset="-122"/>
                <a:ea typeface="楷体" panose="02010609060101010101" pitchFamily="49" charset="-122"/>
              </a:rPr>
              <a:t>的一种职业。</a:t>
            </a:r>
            <a:r>
              <a:rPr lang="en-US" altLang="zh-CN" sz="2600" b="1" dirty="0" smtClean="0">
                <a:latin typeface="楷体" panose="02010609060101010101" pitchFamily="49" charset="-122"/>
                <a:ea typeface="楷体" panose="02010609060101010101" pitchFamily="49" charset="-122"/>
              </a:rPr>
              <a:t>……</a:t>
            </a:r>
            <a:r>
              <a:rPr lang="zh-CN" altLang="en-US" sz="2600" b="1" dirty="0" smtClean="0">
                <a:latin typeface="楷体" panose="02010609060101010101" pitchFamily="49" charset="-122"/>
                <a:ea typeface="楷体" panose="02010609060101010101" pitchFamily="49" charset="-122"/>
              </a:rPr>
              <a:t>因此，</a:t>
            </a:r>
            <a:r>
              <a:rPr lang="zh-CN" altLang="en-US" sz="2600" b="1" dirty="0" smtClean="0">
                <a:solidFill>
                  <a:srgbClr val="FFFF00"/>
                </a:solidFill>
                <a:latin typeface="楷体" panose="02010609060101010101" pitchFamily="49" charset="-122"/>
                <a:ea typeface="楷体" panose="02010609060101010101" pitchFamily="49" charset="-122"/>
              </a:rPr>
              <a:t>它是一个同近代国家的情况大不相同的国家，</a:t>
            </a:r>
            <a:r>
              <a:rPr lang="zh-CN" altLang="en-US" sz="2600" b="1" dirty="0" smtClean="0">
                <a:latin typeface="楷体" panose="02010609060101010101" pitchFamily="49" charset="-122"/>
                <a:ea typeface="楷体" panose="02010609060101010101" pitchFamily="49" charset="-122"/>
              </a:rPr>
              <a:t>归根到底，它不过是在这样一个拥有</a:t>
            </a:r>
            <a:r>
              <a:rPr lang="zh-CN" altLang="en-US" sz="2600" b="1" dirty="0" smtClean="0">
                <a:solidFill>
                  <a:srgbClr val="FFFF00"/>
                </a:solidFill>
                <a:latin typeface="楷体" panose="02010609060101010101" pitchFamily="49" charset="-122"/>
                <a:ea typeface="楷体" panose="02010609060101010101" pitchFamily="49" charset="-122"/>
              </a:rPr>
              <a:t>自治部落的地区</a:t>
            </a:r>
            <a:r>
              <a:rPr lang="zh-CN" altLang="en-US" sz="2600" b="1" dirty="0" smtClean="0">
                <a:latin typeface="楷体" panose="02010609060101010101" pitchFamily="49" charset="-122"/>
                <a:ea typeface="楷体" panose="02010609060101010101" pitchFamily="49" charset="-122"/>
              </a:rPr>
              <a:t>加上了国家这一名称而已。所以，从一般民众的真正的民族发展历史上来说，</a:t>
            </a:r>
            <a:r>
              <a:rPr lang="zh-CN" altLang="en-US" sz="2600" b="1" dirty="0" smtClean="0">
                <a:solidFill>
                  <a:srgbClr val="FFFF00"/>
                </a:solidFill>
                <a:latin typeface="楷体" panose="02010609060101010101" pitchFamily="49" charset="-122"/>
                <a:ea typeface="楷体" panose="02010609060101010101" pitchFamily="49" charset="-122"/>
              </a:rPr>
              <a:t>国家意识</a:t>
            </a:r>
            <a:r>
              <a:rPr lang="zh-CN" altLang="en-US" sz="2600" b="1" dirty="0" smtClean="0">
                <a:latin typeface="楷体" panose="02010609060101010101" pitchFamily="49" charset="-122"/>
                <a:ea typeface="楷体" panose="02010609060101010101" pitchFamily="49" charset="-122"/>
              </a:rPr>
              <a:t>无疑是很淡薄的。”</a:t>
            </a:r>
            <a:r>
              <a:rPr lang="en-US" altLang="zh-CN" sz="2800" b="1" dirty="0" smtClean="0">
                <a:latin typeface="楷体" panose="02010609060101010101" pitchFamily="49" charset="-122"/>
                <a:ea typeface="楷体" panose="02010609060101010101" pitchFamily="49" charset="-122"/>
              </a:rPr>
              <a:t> ——[</a:t>
            </a:r>
            <a:r>
              <a:rPr lang="zh-CN" altLang="en-US" sz="2800" b="1" dirty="0" smtClean="0">
                <a:latin typeface="楷体" panose="02010609060101010101" pitchFamily="49" charset="-122"/>
                <a:ea typeface="楷体" panose="02010609060101010101" pitchFamily="49" charset="-122"/>
              </a:rPr>
              <a:t>日</a:t>
            </a:r>
            <a:r>
              <a:rPr lang="en-US" altLang="zh-CN" sz="2800" b="1" dirty="0" smtClean="0">
                <a:latin typeface="楷体" panose="02010609060101010101" pitchFamily="49" charset="-122"/>
                <a:ea typeface="楷体" panose="02010609060101010101" pitchFamily="49" charset="-122"/>
              </a:rPr>
              <a:t>]</a:t>
            </a:r>
            <a:r>
              <a:rPr lang="zh-CN" altLang="en-US" sz="2800" b="1" dirty="0" smtClean="0">
                <a:latin typeface="楷体" panose="02010609060101010101" pitchFamily="49" charset="-122"/>
                <a:ea typeface="楷体" panose="02010609060101010101" pitchFamily="49" charset="-122"/>
              </a:rPr>
              <a:t>板垣征四郎</a:t>
            </a:r>
            <a:endParaRPr lang="en-US" altLang="zh-CN" sz="2800" b="1" dirty="0" smtClean="0">
              <a:latin typeface="楷体" panose="02010609060101010101" pitchFamily="49" charset="-122"/>
              <a:ea typeface="楷体" panose="02010609060101010101" pitchFamily="49" charset="-122"/>
            </a:endParaRPr>
          </a:p>
          <a:p>
            <a:pPr fontAlgn="auto">
              <a:lnSpc>
                <a:spcPts val="4400"/>
              </a:lnSpc>
              <a:buNone/>
              <a:defRPr/>
            </a:pPr>
            <a:endParaRPr lang="zh-CN" altLang="en-US" sz="2800" b="1" dirty="0">
              <a:latin typeface="楷体" panose="02010609060101010101" pitchFamily="49" charset="-122"/>
              <a:ea typeface="楷体" panose="02010609060101010101" pitchFamily="49" charset="-122"/>
            </a:endParaRPr>
          </a:p>
        </p:txBody>
      </p:sp>
      <p:sp>
        <p:nvSpPr>
          <p:cNvPr id="8" name="内容占位符 2"/>
          <p:cNvSpPr>
            <a:spLocks noGrp="1"/>
          </p:cNvSpPr>
          <p:nvPr>
            <p:ph sz="quarter" idx="13"/>
          </p:nvPr>
        </p:nvSpPr>
        <p:spPr>
          <a:xfrm>
            <a:off x="0" y="3068960"/>
            <a:ext cx="9144000" cy="3601616"/>
          </a:xfrm>
          <a:solidFill>
            <a:schemeClr val="bg1"/>
          </a:solidFill>
        </p:spPr>
        <p:txBody>
          <a:bodyPr>
            <a:normAutofit/>
          </a:bodyPr>
          <a:lstStyle/>
          <a:p>
            <a:pPr fontAlgn="auto">
              <a:lnSpc>
                <a:spcPct val="150000"/>
              </a:lnSpc>
              <a:buFont typeface="Arial" pitchFamily="34" charset="0"/>
              <a:buChar char="•"/>
              <a:defRPr/>
            </a:pPr>
            <a:r>
              <a:rPr lang="zh-CN" altLang="en-US" sz="3000" b="1" dirty="0" smtClean="0">
                <a:latin typeface="楷体" panose="02010609060101010101" pitchFamily="49" charset="-122"/>
                <a:ea typeface="楷体" panose="02010609060101010101" pitchFamily="49" charset="-122"/>
              </a:rPr>
              <a:t>“日本敢于欺负我们，主要的原因在于</a:t>
            </a:r>
            <a:r>
              <a:rPr lang="zh-CN" altLang="en-US" sz="3000" b="1" dirty="0" smtClean="0">
                <a:solidFill>
                  <a:srgbClr val="FFFF00"/>
                </a:solidFill>
                <a:latin typeface="楷体" panose="02010609060101010101" pitchFamily="49" charset="-122"/>
                <a:ea typeface="楷体" panose="02010609060101010101" pitchFamily="49" charset="-122"/>
              </a:rPr>
              <a:t>中国民众的无组织状态。</a:t>
            </a:r>
            <a:r>
              <a:rPr lang="zh-CN" altLang="en-US" sz="3000" b="1" dirty="0" smtClean="0">
                <a:latin typeface="楷体" panose="02010609060101010101" pitchFamily="49" charset="-122"/>
                <a:ea typeface="楷体" panose="02010609060101010101" pitchFamily="49" charset="-122"/>
              </a:rPr>
              <a:t>克服了这一缺点，就把日本侵略者置于我们</a:t>
            </a:r>
            <a:r>
              <a:rPr lang="zh-CN" altLang="en-US" sz="3000" b="1" dirty="0" smtClean="0">
                <a:solidFill>
                  <a:srgbClr val="FFFF00"/>
                </a:solidFill>
                <a:latin typeface="楷体" panose="02010609060101010101" pitchFamily="49" charset="-122"/>
                <a:ea typeface="楷体" panose="02010609060101010101" pitchFamily="49" charset="-122"/>
              </a:rPr>
              <a:t>数万万站起来了的人民</a:t>
            </a:r>
            <a:r>
              <a:rPr lang="zh-CN" altLang="en-US" sz="3000" b="1" dirty="0" smtClean="0">
                <a:latin typeface="楷体" panose="02010609060101010101" pitchFamily="49" charset="-122"/>
                <a:ea typeface="楷体" panose="02010609060101010101" pitchFamily="49" charset="-122"/>
              </a:rPr>
              <a:t>之前，使它像一匹野牛冲入火阵，我们一声唤也要把它吓一大跳，这匹野牛就非烧死不可。”</a:t>
            </a:r>
            <a:r>
              <a:rPr lang="en-US" altLang="zh-CN" sz="2300" b="1" dirty="0" smtClean="0">
                <a:latin typeface="楷体" panose="02010609060101010101" pitchFamily="49" charset="-122"/>
                <a:ea typeface="楷体" panose="02010609060101010101" pitchFamily="49" charset="-122"/>
              </a:rPr>
              <a:t>——</a:t>
            </a:r>
            <a:r>
              <a:rPr lang="zh-CN" altLang="en-US" sz="2300" b="1" dirty="0" smtClean="0">
                <a:latin typeface="楷体" panose="02010609060101010101" pitchFamily="49" charset="-122"/>
                <a:ea typeface="楷体" panose="02010609060101010101" pitchFamily="49" charset="-122"/>
              </a:rPr>
              <a:t>毛泽东</a:t>
            </a:r>
            <a:r>
              <a:rPr lang="en-US" altLang="zh-CN" sz="2300" b="1" dirty="0" smtClean="0">
                <a:latin typeface="楷体" panose="02010609060101010101" pitchFamily="49" charset="-122"/>
                <a:ea typeface="楷体" panose="02010609060101010101" pitchFamily="49" charset="-122"/>
              </a:rPr>
              <a:t>《</a:t>
            </a:r>
            <a:r>
              <a:rPr lang="zh-CN" altLang="en-US" sz="2300" b="1" dirty="0" smtClean="0">
                <a:latin typeface="楷体" panose="02010609060101010101" pitchFamily="49" charset="-122"/>
                <a:ea typeface="楷体" panose="02010609060101010101" pitchFamily="49" charset="-122"/>
              </a:rPr>
              <a:t>论持久战</a:t>
            </a:r>
            <a:r>
              <a:rPr lang="en-US" altLang="zh-CN" sz="2300" b="1" dirty="0" smtClean="0">
                <a:latin typeface="楷体" panose="02010609060101010101" pitchFamily="49" charset="-122"/>
                <a:ea typeface="楷体" panose="02010609060101010101" pitchFamily="49" charset="-122"/>
              </a:rPr>
              <a:t>》</a:t>
            </a:r>
            <a:r>
              <a:rPr lang="zh-CN" altLang="en-US" sz="2300" b="1" dirty="0" smtClean="0">
                <a:latin typeface="楷体" panose="02010609060101010101" pitchFamily="49" charset="-122"/>
                <a:ea typeface="楷体" panose="02010609060101010101" pitchFamily="49" charset="-122"/>
              </a:rPr>
              <a:t>（</a:t>
            </a:r>
            <a:r>
              <a:rPr lang="en-US" altLang="zh-CN" sz="2300" b="1" dirty="0" smtClean="0">
                <a:latin typeface="楷体" panose="02010609060101010101" pitchFamily="49" charset="-122"/>
                <a:ea typeface="楷体" panose="02010609060101010101" pitchFamily="49" charset="-122"/>
              </a:rPr>
              <a:t>1938</a:t>
            </a:r>
            <a:r>
              <a:rPr lang="zh-CN" altLang="en-US" sz="2300" b="1" dirty="0" smtClean="0">
                <a:latin typeface="楷体" panose="02010609060101010101" pitchFamily="49" charset="-122"/>
                <a:ea typeface="楷体" panose="02010609060101010101" pitchFamily="49" charset="-122"/>
              </a:rPr>
              <a:t>年）</a:t>
            </a:r>
            <a:endParaRPr lang="zh-CN" altLang="en-US" sz="23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8">
                                            <p:bg/>
                                          </p:spTgt>
                                        </p:tgtEl>
                                        <p:attrNameLst>
                                          <p:attrName>style.visibility</p:attrName>
                                        </p:attrNameLst>
                                      </p:cBhvr>
                                      <p:to>
                                        <p:strVal val="visible"/>
                                      </p:to>
                                    </p:set>
                                    <p:animEffect transition="in" filter="wipe(down)">
                                      <p:cBhvr>
                                        <p:cTn id="26" dur="500"/>
                                        <p:tgtEl>
                                          <p:spTgt spid="8">
                                            <p:bg/>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animEffect transition="in" filter="wipe(down)">
                                      <p:cBhvr>
                                        <p:cTn id="29"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8" grpId="0" build="allAtOnce"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96925"/>
          </a:xfrm>
        </p:spPr>
        <p:txBody>
          <a:bodyPr/>
          <a:lstStyle/>
          <a:p>
            <a:pPr algn="ctr" fontAlgn="auto">
              <a:spcAft>
                <a:spcPts val="0"/>
              </a:spcAft>
              <a:defRPr/>
            </a:pPr>
            <a:r>
              <a:rPr lang="zh-CN" altLang="en-US" sz="4000" b="1" dirty="0" smtClean="0">
                <a:solidFill>
                  <a:srgbClr val="FFFF00"/>
                </a:solidFill>
              </a:rPr>
              <a:t>“组 织 起 来！”</a:t>
            </a:r>
            <a:endParaRPr lang="zh-CN" altLang="en-US" sz="4000" b="1" dirty="0">
              <a:solidFill>
                <a:srgbClr val="FFFF00"/>
              </a:solidFill>
            </a:endParaRPr>
          </a:p>
        </p:txBody>
      </p:sp>
      <p:sp>
        <p:nvSpPr>
          <p:cNvPr id="4" name="TextBox 3"/>
          <p:cNvSpPr txBox="1"/>
          <p:nvPr/>
        </p:nvSpPr>
        <p:spPr>
          <a:xfrm>
            <a:off x="0" y="2996952"/>
            <a:ext cx="1835696" cy="553998"/>
          </a:xfrm>
          <a:prstGeom prst="rect">
            <a:avLst/>
          </a:prstGeom>
          <a:noFill/>
          <a:ln>
            <a:noFill/>
          </a:ln>
        </p:spPr>
        <p:txBody>
          <a:bodyPr wrap="square" rtlCol="0">
            <a:spAutoFit/>
          </a:bodyPr>
          <a:lstStyle/>
          <a:p>
            <a:pPr algn="ctr"/>
            <a:r>
              <a:rPr lang="zh-CN" altLang="en-US" sz="3000" b="1" dirty="0" smtClean="0">
                <a:solidFill>
                  <a:srgbClr val="FFFF00"/>
                </a:solidFill>
                <a:latin typeface="微软雅黑" pitchFamily="34" charset="-122"/>
                <a:ea typeface="微软雅黑" pitchFamily="34" charset="-122"/>
              </a:rPr>
              <a:t>经济组织</a:t>
            </a:r>
            <a:endParaRPr lang="zh-CN" altLang="en-US" sz="3000" b="1" dirty="0">
              <a:solidFill>
                <a:srgbClr val="FFFF00"/>
              </a:solidFill>
              <a:latin typeface="微软雅黑" pitchFamily="34" charset="-122"/>
              <a:ea typeface="微软雅黑" pitchFamily="34" charset="-122"/>
            </a:endParaRPr>
          </a:p>
        </p:txBody>
      </p:sp>
      <p:sp>
        <p:nvSpPr>
          <p:cNvPr id="5" name="TextBox 4"/>
          <p:cNvSpPr txBox="1"/>
          <p:nvPr/>
        </p:nvSpPr>
        <p:spPr>
          <a:xfrm>
            <a:off x="1907704" y="2996952"/>
            <a:ext cx="2195736" cy="553998"/>
          </a:xfrm>
          <a:prstGeom prst="rect">
            <a:avLst/>
          </a:prstGeom>
          <a:noFill/>
          <a:ln>
            <a:noFill/>
          </a:ln>
        </p:spPr>
        <p:txBody>
          <a:bodyPr wrap="square" rtlCol="0">
            <a:spAutoFit/>
          </a:bodyPr>
          <a:lstStyle/>
          <a:p>
            <a:pPr algn="ctr"/>
            <a:r>
              <a:rPr lang="zh-CN" altLang="en-US" sz="3000" b="1" dirty="0" smtClean="0">
                <a:solidFill>
                  <a:srgbClr val="FFFF00"/>
                </a:solidFill>
                <a:latin typeface="微软雅黑" pitchFamily="34" charset="-122"/>
                <a:ea typeface="微软雅黑" pitchFamily="34" charset="-122"/>
              </a:rPr>
              <a:t>教育组织</a:t>
            </a:r>
            <a:endParaRPr lang="zh-CN" altLang="en-US" sz="3000" b="1" dirty="0">
              <a:solidFill>
                <a:srgbClr val="FFFF00"/>
              </a:solidFill>
              <a:latin typeface="微软雅黑" pitchFamily="34" charset="-122"/>
              <a:ea typeface="微软雅黑" pitchFamily="34" charset="-122"/>
            </a:endParaRPr>
          </a:p>
        </p:txBody>
      </p:sp>
      <p:sp>
        <p:nvSpPr>
          <p:cNvPr id="6" name="TextBox 5"/>
          <p:cNvSpPr txBox="1"/>
          <p:nvPr/>
        </p:nvSpPr>
        <p:spPr>
          <a:xfrm>
            <a:off x="4139952" y="2996952"/>
            <a:ext cx="2195736" cy="553998"/>
          </a:xfrm>
          <a:prstGeom prst="rect">
            <a:avLst/>
          </a:prstGeom>
          <a:noFill/>
          <a:ln>
            <a:noFill/>
          </a:ln>
        </p:spPr>
        <p:txBody>
          <a:bodyPr wrap="square" rtlCol="0">
            <a:spAutoFit/>
          </a:bodyPr>
          <a:lstStyle/>
          <a:p>
            <a:pPr algn="ctr"/>
            <a:r>
              <a:rPr lang="zh-CN" altLang="en-US" sz="3000" b="1" dirty="0" smtClean="0">
                <a:solidFill>
                  <a:srgbClr val="FFFF00"/>
                </a:solidFill>
                <a:latin typeface="微软雅黑" pitchFamily="34" charset="-122"/>
                <a:ea typeface="微软雅黑" pitchFamily="34" charset="-122"/>
              </a:rPr>
              <a:t>社会组织</a:t>
            </a:r>
            <a:endParaRPr lang="zh-CN" altLang="en-US" sz="3000" b="1" dirty="0">
              <a:solidFill>
                <a:srgbClr val="FFFF00"/>
              </a:solidFill>
              <a:latin typeface="微软雅黑" pitchFamily="34" charset="-122"/>
              <a:ea typeface="微软雅黑" pitchFamily="34" charset="-122"/>
            </a:endParaRPr>
          </a:p>
        </p:txBody>
      </p:sp>
      <p:sp>
        <p:nvSpPr>
          <p:cNvPr id="7" name="TextBox 6"/>
          <p:cNvSpPr txBox="1"/>
          <p:nvPr/>
        </p:nvSpPr>
        <p:spPr>
          <a:xfrm>
            <a:off x="6588224" y="2996952"/>
            <a:ext cx="2195736" cy="553998"/>
          </a:xfrm>
          <a:prstGeom prst="rect">
            <a:avLst/>
          </a:prstGeom>
          <a:noFill/>
          <a:ln>
            <a:noFill/>
          </a:ln>
        </p:spPr>
        <p:txBody>
          <a:bodyPr wrap="square" rtlCol="0">
            <a:spAutoFit/>
          </a:bodyPr>
          <a:lstStyle/>
          <a:p>
            <a:pPr algn="ctr"/>
            <a:r>
              <a:rPr lang="zh-CN" altLang="en-US" sz="3000" b="1" dirty="0" smtClean="0">
                <a:solidFill>
                  <a:srgbClr val="FFFF00"/>
                </a:solidFill>
                <a:latin typeface="微软雅黑" pitchFamily="34" charset="-122"/>
                <a:ea typeface="微软雅黑" pitchFamily="34" charset="-122"/>
              </a:rPr>
              <a:t>政治组织</a:t>
            </a:r>
            <a:endParaRPr lang="zh-CN" altLang="en-US" sz="3000" b="1" dirty="0">
              <a:solidFill>
                <a:srgbClr val="FFFF00"/>
              </a:solidFill>
              <a:latin typeface="微软雅黑" pitchFamily="34" charset="-122"/>
              <a:ea typeface="微软雅黑" pitchFamily="34" charset="-122"/>
            </a:endParaRPr>
          </a:p>
        </p:txBody>
      </p:sp>
      <p:sp>
        <p:nvSpPr>
          <p:cNvPr id="9" name="内容占位符 8"/>
          <p:cNvSpPr>
            <a:spLocks noGrp="1"/>
          </p:cNvSpPr>
          <p:nvPr>
            <p:ph sz="quarter" idx="13"/>
          </p:nvPr>
        </p:nvSpPr>
        <p:spPr>
          <a:xfrm>
            <a:off x="0" y="836712"/>
            <a:ext cx="9144000" cy="2044824"/>
          </a:xfrm>
        </p:spPr>
        <p:txBody>
          <a:bodyPr>
            <a:normAutofit/>
          </a:bodyPr>
          <a:lstStyle/>
          <a:p>
            <a:pPr>
              <a:lnSpc>
                <a:spcPct val="150000"/>
              </a:lnSpc>
            </a:pPr>
            <a:r>
              <a:rPr lang="zh-CN" altLang="en-US" sz="3500" b="1" dirty="0" smtClean="0"/>
              <a:t>什么是“</a:t>
            </a:r>
            <a:r>
              <a:rPr lang="zh-CN" altLang="en-US" sz="3500" b="1" dirty="0" smtClean="0">
                <a:solidFill>
                  <a:srgbClr val="FFFF00"/>
                </a:solidFill>
              </a:rPr>
              <a:t>组织</a:t>
            </a:r>
            <a:r>
              <a:rPr lang="zh-CN" altLang="en-US" sz="3500" b="1" dirty="0" smtClean="0"/>
              <a:t>”？</a:t>
            </a:r>
            <a:endParaRPr lang="en-US" altLang="zh-CN" sz="3500" b="1" dirty="0" smtClean="0"/>
          </a:p>
          <a:p>
            <a:pPr lvl="1">
              <a:lnSpc>
                <a:spcPct val="150000"/>
              </a:lnSpc>
            </a:pPr>
            <a:r>
              <a:rPr lang="zh-CN" altLang="en-US" sz="3200" b="1" dirty="0" smtClean="0">
                <a:latin typeface="楷体" pitchFamily="49" charset="-122"/>
                <a:ea typeface="楷体" pitchFamily="49" charset="-122"/>
              </a:rPr>
              <a:t>组织是对个体的</a:t>
            </a:r>
            <a:r>
              <a:rPr lang="zh-CN" altLang="en-US" sz="3200" b="1" dirty="0" smtClean="0">
                <a:solidFill>
                  <a:srgbClr val="FFFF00"/>
                </a:solidFill>
                <a:latin typeface="楷体" pitchFamily="49" charset="-122"/>
                <a:ea typeface="楷体" pitchFamily="49" charset="-122"/>
              </a:rPr>
              <a:t>筛选</a:t>
            </a:r>
            <a:r>
              <a:rPr lang="zh-CN" altLang="en-US" sz="3200" b="1" dirty="0" smtClean="0">
                <a:latin typeface="楷体" pitchFamily="49" charset="-122"/>
                <a:ea typeface="楷体" pitchFamily="49" charset="-122"/>
              </a:rPr>
              <a:t>、</a:t>
            </a:r>
            <a:r>
              <a:rPr lang="zh-CN" altLang="en-US" sz="3200" b="1" dirty="0" smtClean="0">
                <a:solidFill>
                  <a:srgbClr val="FFFF00"/>
                </a:solidFill>
                <a:latin typeface="楷体" pitchFamily="49" charset="-122"/>
                <a:ea typeface="楷体" pitchFamily="49" charset="-122"/>
              </a:rPr>
              <a:t>汇聚</a:t>
            </a:r>
            <a:r>
              <a:rPr lang="zh-CN" altLang="en-US" sz="3200" b="1" dirty="0" smtClean="0">
                <a:latin typeface="楷体" pitchFamily="49" charset="-122"/>
                <a:ea typeface="楷体" pitchFamily="49" charset="-122"/>
              </a:rPr>
              <a:t>、</a:t>
            </a:r>
            <a:r>
              <a:rPr lang="zh-CN" altLang="en-US" sz="3200" b="1" dirty="0" smtClean="0">
                <a:solidFill>
                  <a:srgbClr val="FFFF00"/>
                </a:solidFill>
                <a:latin typeface="楷体" pitchFamily="49" charset="-122"/>
                <a:ea typeface="楷体" pitchFamily="49" charset="-122"/>
              </a:rPr>
              <a:t>约束</a:t>
            </a:r>
            <a:r>
              <a:rPr lang="zh-CN" altLang="en-US" sz="3200" b="1" dirty="0" smtClean="0">
                <a:latin typeface="楷体" pitchFamily="49" charset="-122"/>
                <a:ea typeface="楷体" pitchFamily="49" charset="-122"/>
              </a:rPr>
              <a:t>、</a:t>
            </a:r>
            <a:r>
              <a:rPr lang="zh-CN" altLang="en-US" sz="3200" b="1" dirty="0" smtClean="0">
                <a:solidFill>
                  <a:srgbClr val="FFFF00"/>
                </a:solidFill>
                <a:latin typeface="楷体" pitchFamily="49" charset="-122"/>
                <a:ea typeface="楷体" pitchFamily="49" charset="-122"/>
              </a:rPr>
              <a:t>超越</a:t>
            </a:r>
            <a:r>
              <a:rPr lang="zh-CN" altLang="en-US" sz="3200" b="1" dirty="0" smtClean="0">
                <a:latin typeface="楷体" pitchFamily="49" charset="-122"/>
                <a:ea typeface="楷体" pitchFamily="49" charset="-122"/>
              </a:rPr>
              <a:t>。</a:t>
            </a:r>
            <a:endParaRPr lang="en-US" altLang="zh-CN" sz="3200" b="1" dirty="0" smtClean="0">
              <a:latin typeface="楷体" pitchFamily="49" charset="-122"/>
              <a:ea typeface="楷体" pitchFamily="49" charset="-122"/>
            </a:endParaRPr>
          </a:p>
        </p:txBody>
      </p:sp>
      <p:sp>
        <p:nvSpPr>
          <p:cNvPr id="10" name="TextBox 9"/>
          <p:cNvSpPr txBox="1"/>
          <p:nvPr/>
        </p:nvSpPr>
        <p:spPr>
          <a:xfrm>
            <a:off x="0" y="3717032"/>
            <a:ext cx="9144000" cy="2169825"/>
          </a:xfrm>
          <a:prstGeom prst="rect">
            <a:avLst/>
          </a:prstGeom>
          <a:solidFill>
            <a:srgbClr val="002060"/>
          </a:solidFill>
        </p:spPr>
        <p:txBody>
          <a:bodyPr wrap="square" rtlCol="0">
            <a:spAutoFit/>
          </a:bodyPr>
          <a:lstStyle/>
          <a:p>
            <a:pPr>
              <a:lnSpc>
                <a:spcPct val="150000"/>
              </a:lnSpc>
            </a:pPr>
            <a:r>
              <a:rPr lang="zh-CN" altLang="en-US" sz="3000" b="1" dirty="0" smtClean="0">
                <a:latin typeface="楷体" pitchFamily="49" charset="-122"/>
                <a:ea typeface="楷体" pitchFamily="49" charset="-122"/>
              </a:rPr>
              <a:t>“</a:t>
            </a:r>
            <a:r>
              <a:rPr lang="zh-CN" altLang="en-US" sz="3000" b="1" dirty="0" smtClean="0">
                <a:solidFill>
                  <a:srgbClr val="FFFF00"/>
                </a:solidFill>
                <a:latin typeface="楷体" pitchFamily="49" charset="-122"/>
                <a:ea typeface="楷体" pitchFamily="49" charset="-122"/>
              </a:rPr>
              <a:t>工人</a:t>
            </a:r>
            <a:r>
              <a:rPr lang="zh-CN" altLang="en-US" sz="3000" b="1" dirty="0" smtClean="0">
                <a:latin typeface="楷体" pitchFamily="49" charset="-122"/>
                <a:ea typeface="楷体" pitchFamily="49" charset="-122"/>
              </a:rPr>
              <a:t>的一个成功因素就是</a:t>
            </a:r>
            <a:r>
              <a:rPr lang="zh-CN" altLang="en-US" sz="3000" b="1" dirty="0" smtClean="0">
                <a:solidFill>
                  <a:srgbClr val="FFFF00"/>
                </a:solidFill>
                <a:latin typeface="楷体" pitchFamily="49" charset="-122"/>
                <a:ea typeface="楷体" pitchFamily="49" charset="-122"/>
              </a:rPr>
              <a:t>他们的人数</a:t>
            </a:r>
            <a:r>
              <a:rPr lang="zh-CN" altLang="en-US" sz="3000" b="1" dirty="0" smtClean="0">
                <a:latin typeface="楷体" pitchFamily="49" charset="-122"/>
                <a:ea typeface="楷体" pitchFamily="49" charset="-122"/>
              </a:rPr>
              <a:t>；但是</a:t>
            </a:r>
            <a:r>
              <a:rPr lang="zh-CN" altLang="en-US" sz="3000" b="1" dirty="0" smtClean="0">
                <a:solidFill>
                  <a:srgbClr val="FFFF00"/>
                </a:solidFill>
                <a:latin typeface="楷体" pitchFamily="49" charset="-122"/>
                <a:ea typeface="楷体" pitchFamily="49" charset="-122"/>
              </a:rPr>
              <a:t>只有</a:t>
            </a:r>
            <a:r>
              <a:rPr lang="zh-CN" altLang="en-US" sz="3000" b="1" dirty="0" smtClean="0">
                <a:latin typeface="楷体" pitchFamily="49" charset="-122"/>
                <a:ea typeface="楷体" pitchFamily="49" charset="-122"/>
              </a:rPr>
              <a:t>当工人</a:t>
            </a:r>
            <a:r>
              <a:rPr lang="zh-CN" altLang="en-US" sz="3000" b="1" dirty="0" smtClean="0">
                <a:solidFill>
                  <a:srgbClr val="FFFF00"/>
                </a:solidFill>
                <a:latin typeface="楷体" pitchFamily="49" charset="-122"/>
                <a:ea typeface="楷体" pitchFamily="49" charset="-122"/>
              </a:rPr>
              <a:t>通过组织而联合起来</a:t>
            </a:r>
            <a:r>
              <a:rPr lang="zh-CN" altLang="en-US" sz="3000" b="1" dirty="0" smtClean="0">
                <a:latin typeface="楷体" pitchFamily="49" charset="-122"/>
                <a:ea typeface="楷体" pitchFamily="49" charset="-122"/>
              </a:rPr>
              <a:t>并</a:t>
            </a:r>
            <a:r>
              <a:rPr lang="zh-CN" altLang="en-US" sz="3000" b="1" dirty="0" smtClean="0">
                <a:solidFill>
                  <a:srgbClr val="FFFF00"/>
                </a:solidFill>
                <a:latin typeface="楷体" pitchFamily="49" charset="-122"/>
                <a:ea typeface="楷体" pitchFamily="49" charset="-122"/>
              </a:rPr>
              <a:t>获得知识的指导</a:t>
            </a:r>
            <a:r>
              <a:rPr lang="zh-CN" altLang="en-US" sz="3000" b="1" dirty="0" smtClean="0">
                <a:latin typeface="楷体" pitchFamily="49" charset="-122"/>
                <a:ea typeface="楷体" pitchFamily="49" charset="-122"/>
              </a:rPr>
              <a:t>时，</a:t>
            </a:r>
            <a:r>
              <a:rPr lang="zh-CN" altLang="en-US" sz="3000" b="1" dirty="0" smtClean="0">
                <a:solidFill>
                  <a:srgbClr val="FFFF00"/>
                </a:solidFill>
                <a:latin typeface="楷体" pitchFamily="49" charset="-122"/>
                <a:ea typeface="楷体" pitchFamily="49" charset="-122"/>
              </a:rPr>
              <a:t>人数才能起举足轻重的作用</a:t>
            </a:r>
            <a:r>
              <a:rPr lang="zh-CN" altLang="en-US" sz="3000" b="1" dirty="0" smtClean="0">
                <a:latin typeface="楷体" pitchFamily="49" charset="-122"/>
                <a:ea typeface="楷体" pitchFamily="49" charset="-122"/>
              </a:rPr>
              <a:t>。”       </a:t>
            </a:r>
            <a:r>
              <a:rPr lang="en-US" altLang="zh-CN" sz="3000" b="1" dirty="0" smtClean="0">
                <a:latin typeface="楷体" pitchFamily="49" charset="-122"/>
                <a:ea typeface="楷体" pitchFamily="49" charset="-122"/>
              </a:rPr>
              <a:t>——</a:t>
            </a:r>
            <a:r>
              <a:rPr lang="zh-CN" altLang="en-US" sz="3000" b="1" dirty="0" smtClean="0">
                <a:latin typeface="楷体" pitchFamily="49" charset="-122"/>
                <a:ea typeface="楷体" pitchFamily="49" charset="-122"/>
              </a:rPr>
              <a:t>马克思</a:t>
            </a:r>
            <a:endParaRPr lang="zh-CN" altLang="en-US" sz="3000" b="1" dirty="0">
              <a:latin typeface="楷体" pitchFamily="49" charset="-122"/>
              <a:ea typeface="楷体" pitchFamily="49" charset="-122"/>
            </a:endParaRPr>
          </a:p>
        </p:txBody>
      </p:sp>
      <p:sp>
        <p:nvSpPr>
          <p:cNvPr id="11" name="内容占位符 2"/>
          <p:cNvSpPr txBox="1">
            <a:spLocks/>
          </p:cNvSpPr>
          <p:nvPr/>
        </p:nvSpPr>
        <p:spPr>
          <a:xfrm>
            <a:off x="581" y="3717032"/>
            <a:ext cx="9144000" cy="2160240"/>
          </a:xfrm>
          <a:prstGeom prst="rect">
            <a:avLst/>
          </a:prstGeom>
          <a:solidFill>
            <a:schemeClr val="bg1"/>
          </a:solidFill>
        </p:spPr>
        <p:txBody>
          <a:bodyPr vert="horz" lIns="91440" tIns="45720" rIns="91440" bIns="45720" rtlCol="0">
            <a:normAutofit/>
          </a:bodyPr>
          <a:lstStyle/>
          <a:p>
            <a:pPr marL="342900" marR="0" lvl="0" indent="-342900" algn="l" defTabSz="914400" rtl="0" eaLnBrk="1" fontAlgn="base" latinLnBrk="0" hangingPunct="1">
              <a:lnSpc>
                <a:spcPts val="5000"/>
              </a:lnSpc>
              <a:spcBef>
                <a:spcPct val="20000"/>
              </a:spcBef>
              <a:spcAft>
                <a:spcPts val="600"/>
              </a:spcAft>
              <a:buClr>
                <a:srgbClr val="DC9E1F"/>
              </a:buClr>
              <a:buSzTx/>
              <a:buFont typeface="Arial" charset="0"/>
              <a:buChar char="•"/>
              <a:tabLst/>
              <a:defRPr/>
            </a:pPr>
            <a:r>
              <a:rPr kumimoji="0" lang="zh-CN" altLang="en-US" sz="3000" b="1" i="0" u="none" strike="noStrike" kern="1200" cap="none" spc="0" normalizeH="0" baseline="0" noProof="0" dirty="0" smtClean="0">
                <a:ln>
                  <a:noFill/>
                </a:ln>
                <a:solidFill>
                  <a:srgbClr val="FFFFFF"/>
                </a:solidFill>
                <a:effectLst/>
                <a:uLnTx/>
                <a:uFillTx/>
                <a:latin typeface="+mn-ea"/>
                <a:ea typeface="+mn-ea"/>
                <a:cs typeface="+mn-cs"/>
              </a:rPr>
              <a:t>政党是代表</a:t>
            </a:r>
            <a:r>
              <a:rPr kumimoji="0" lang="zh-CN" altLang="en-US" sz="3000" b="1" i="0" u="none" strike="noStrike" kern="1200" cap="none" spc="0" normalizeH="0" baseline="0" noProof="0" dirty="0" smtClean="0">
                <a:ln>
                  <a:noFill/>
                </a:ln>
                <a:solidFill>
                  <a:srgbClr val="FFFF00"/>
                </a:solidFill>
                <a:effectLst/>
                <a:uLnTx/>
                <a:uFillTx/>
                <a:latin typeface="+mn-ea"/>
                <a:ea typeface="+mn-ea"/>
                <a:cs typeface="+mn-cs"/>
              </a:rPr>
              <a:t>一定阶级（阶层）成员的意志和利益</a:t>
            </a:r>
            <a:r>
              <a:rPr kumimoji="0" lang="zh-CN" altLang="en-US" sz="3000" b="1" i="0" u="none" strike="noStrike" kern="1200" cap="none" spc="0" normalizeH="0" baseline="0" noProof="0" dirty="0" smtClean="0">
                <a:ln>
                  <a:noFill/>
                </a:ln>
                <a:solidFill>
                  <a:srgbClr val="FFFFFF"/>
                </a:solidFill>
                <a:effectLst/>
                <a:uLnTx/>
                <a:uFillTx/>
                <a:latin typeface="+mn-ea"/>
                <a:ea typeface="+mn-ea"/>
                <a:cs typeface="+mn-cs"/>
              </a:rPr>
              <a:t>，有一定的</a:t>
            </a:r>
            <a:r>
              <a:rPr kumimoji="0" lang="zh-CN" altLang="en-US" sz="3000" b="1" i="0" u="none" strike="noStrike" kern="1200" cap="none" spc="0" normalizeH="0" baseline="0" noProof="0" dirty="0" smtClean="0">
                <a:ln>
                  <a:noFill/>
                </a:ln>
                <a:solidFill>
                  <a:srgbClr val="FFFF00"/>
                </a:solidFill>
                <a:effectLst/>
                <a:uLnTx/>
                <a:uFillTx/>
                <a:latin typeface="+mn-ea"/>
                <a:ea typeface="+mn-ea"/>
                <a:cs typeface="+mn-cs"/>
              </a:rPr>
              <a:t>纲领、路线和策略</a:t>
            </a:r>
            <a:r>
              <a:rPr kumimoji="0" lang="zh-CN" altLang="en-US" sz="3000" b="1" i="0" u="none" strike="noStrike" kern="1200" cap="none" spc="0" normalizeH="0" baseline="0" noProof="0" dirty="0" smtClean="0">
                <a:ln>
                  <a:noFill/>
                </a:ln>
                <a:solidFill>
                  <a:srgbClr val="FFFFFF"/>
                </a:solidFill>
                <a:effectLst/>
                <a:uLnTx/>
                <a:uFillTx/>
                <a:latin typeface="+mn-ea"/>
                <a:ea typeface="+mn-ea"/>
                <a:cs typeface="+mn-cs"/>
              </a:rPr>
              <a:t>，为夺取、参与或掌握</a:t>
            </a:r>
            <a:r>
              <a:rPr kumimoji="0" lang="zh-CN" altLang="en-US" sz="3000" b="1" i="0" u="none" strike="noStrike" kern="1200" cap="none" spc="0" normalizeH="0" baseline="0" noProof="0" dirty="0" smtClean="0">
                <a:ln>
                  <a:noFill/>
                </a:ln>
                <a:solidFill>
                  <a:srgbClr val="FFFF00"/>
                </a:solidFill>
                <a:effectLst/>
                <a:uLnTx/>
                <a:uFillTx/>
                <a:latin typeface="+mn-ea"/>
                <a:ea typeface="+mn-ea"/>
                <a:cs typeface="+mn-cs"/>
              </a:rPr>
              <a:t>政权</a:t>
            </a:r>
            <a:r>
              <a:rPr kumimoji="0" lang="zh-CN" altLang="en-US" sz="3000" b="1" i="0" u="none" strike="noStrike" kern="1200" cap="none" spc="0" normalizeH="0" baseline="0" noProof="0" dirty="0" smtClean="0">
                <a:ln>
                  <a:noFill/>
                </a:ln>
                <a:solidFill>
                  <a:srgbClr val="FFFFFF"/>
                </a:solidFill>
                <a:effectLst/>
                <a:uLnTx/>
                <a:uFillTx/>
                <a:latin typeface="+mn-ea"/>
                <a:ea typeface="+mn-ea"/>
                <a:cs typeface="+mn-cs"/>
              </a:rPr>
              <a:t>而斗争的政治组织。</a:t>
            </a:r>
            <a:endParaRPr kumimoji="0" lang="en-US" altLang="zh-CN" sz="3000" b="1" i="0" u="none" strike="noStrike" kern="1200" cap="none" spc="0" normalizeH="0" baseline="0" noProof="0" dirty="0">
              <a:ln>
                <a:noFill/>
              </a:ln>
              <a:solidFill>
                <a:srgbClr val="FFFFFF"/>
              </a:solidFill>
              <a:effectLst/>
              <a:uLnTx/>
              <a:uFillTx/>
              <a:latin typeface="+mn-ea"/>
              <a:ea typeface="+mn-ea"/>
              <a:cs typeface="+mn-cs"/>
            </a:endParaRPr>
          </a:p>
        </p:txBody>
      </p:sp>
      <p:grpSp>
        <p:nvGrpSpPr>
          <p:cNvPr id="12" name="组合 11"/>
          <p:cNvGrpSpPr/>
          <p:nvPr/>
        </p:nvGrpSpPr>
        <p:grpSpPr>
          <a:xfrm>
            <a:off x="611560" y="5683314"/>
            <a:ext cx="7992888" cy="986046"/>
            <a:chOff x="899592" y="2010906"/>
            <a:chExt cx="7992888" cy="986046"/>
          </a:xfrm>
        </p:grpSpPr>
        <p:sp>
          <p:nvSpPr>
            <p:cNvPr id="13" name="TextBox 12"/>
            <p:cNvSpPr txBox="1"/>
            <p:nvPr/>
          </p:nvSpPr>
          <p:spPr>
            <a:xfrm>
              <a:off x="899592" y="2413630"/>
              <a:ext cx="1584176" cy="553998"/>
            </a:xfrm>
            <a:prstGeom prst="rect">
              <a:avLst/>
            </a:prstGeom>
            <a:solidFill>
              <a:srgbClr val="FF0000"/>
            </a:solidFill>
            <a:ln w="28575">
              <a:noFill/>
            </a:ln>
          </p:spPr>
          <p:txBody>
            <a:bodyPr wrap="square" rtlCol="0">
              <a:spAutoFit/>
            </a:bodyPr>
            <a:lstStyle/>
            <a:p>
              <a:pPr algn="ctr">
                <a:defRPr/>
              </a:pPr>
              <a:r>
                <a:rPr lang="zh-CN" altLang="en-US" sz="3000" b="1" kern="0" dirty="0" smtClean="0">
                  <a:solidFill>
                    <a:srgbClr val="FFFF00"/>
                  </a:solidFill>
                  <a:latin typeface="黑体" pitchFamily="49" charset="-122"/>
                  <a:ea typeface="黑体" pitchFamily="49" charset="-122"/>
                </a:rPr>
                <a:t>个体</a:t>
              </a:r>
            </a:p>
          </p:txBody>
        </p:sp>
        <p:sp>
          <p:nvSpPr>
            <p:cNvPr id="14" name="TextBox 13"/>
            <p:cNvSpPr txBox="1"/>
            <p:nvPr/>
          </p:nvSpPr>
          <p:spPr>
            <a:xfrm>
              <a:off x="6300192" y="2428146"/>
              <a:ext cx="2592288" cy="553998"/>
            </a:xfrm>
            <a:prstGeom prst="rect">
              <a:avLst/>
            </a:prstGeom>
            <a:solidFill>
              <a:srgbClr val="FF0000"/>
            </a:solidFill>
            <a:ln w="28575">
              <a:noFill/>
            </a:ln>
          </p:spPr>
          <p:txBody>
            <a:bodyPr wrap="square" rtlCol="0">
              <a:spAutoFit/>
            </a:bodyPr>
            <a:lstStyle/>
            <a:p>
              <a:pPr algn="ctr">
                <a:defRPr/>
              </a:pPr>
              <a:r>
                <a:rPr lang="zh-CN" altLang="en-US" sz="3000" b="1" kern="0" dirty="0" smtClean="0">
                  <a:solidFill>
                    <a:srgbClr val="FFFF00"/>
                  </a:solidFill>
                  <a:latin typeface="黑体" pitchFamily="49" charset="-122"/>
                  <a:ea typeface="黑体" pitchFamily="49" charset="-122"/>
                </a:rPr>
                <a:t>国家权力</a:t>
              </a:r>
            </a:p>
          </p:txBody>
        </p:sp>
        <p:grpSp>
          <p:nvGrpSpPr>
            <p:cNvPr id="15" name="组合 14"/>
            <p:cNvGrpSpPr/>
            <p:nvPr/>
          </p:nvGrpSpPr>
          <p:grpSpPr>
            <a:xfrm>
              <a:off x="2771800" y="2010906"/>
              <a:ext cx="3312368" cy="986046"/>
              <a:chOff x="2483768" y="642754"/>
              <a:chExt cx="3456384" cy="986046"/>
            </a:xfrm>
          </p:grpSpPr>
          <p:sp>
            <p:nvSpPr>
              <p:cNvPr id="16" name="TextBox 15"/>
              <p:cNvSpPr txBox="1"/>
              <p:nvPr/>
            </p:nvSpPr>
            <p:spPr>
              <a:xfrm>
                <a:off x="3419872" y="642754"/>
                <a:ext cx="1584176" cy="553998"/>
              </a:xfrm>
              <a:prstGeom prst="rect">
                <a:avLst/>
              </a:prstGeom>
              <a:solidFill>
                <a:srgbClr val="FF0000"/>
              </a:solidFill>
              <a:ln w="28575">
                <a:noFill/>
              </a:ln>
            </p:spPr>
            <p:txBody>
              <a:bodyPr wrap="square" rtlCol="0">
                <a:spAutoFit/>
              </a:bodyPr>
              <a:lstStyle/>
              <a:p>
                <a:pPr algn="ctr">
                  <a:defRPr/>
                </a:pPr>
                <a:r>
                  <a:rPr lang="zh-CN" altLang="en-US" sz="3000" b="1" kern="0" dirty="0" smtClean="0">
                    <a:solidFill>
                      <a:srgbClr val="FFFF00"/>
                    </a:solidFill>
                    <a:latin typeface="黑体" pitchFamily="49" charset="-122"/>
                    <a:ea typeface="黑体" pitchFamily="49" charset="-122"/>
                  </a:rPr>
                  <a:t>政党</a:t>
                </a:r>
              </a:p>
            </p:txBody>
          </p:sp>
          <p:sp>
            <p:nvSpPr>
              <p:cNvPr id="17" name="左右箭头 16"/>
              <p:cNvSpPr/>
              <p:nvPr/>
            </p:nvSpPr>
            <p:spPr>
              <a:xfrm>
                <a:off x="2483768" y="1261502"/>
                <a:ext cx="3456384" cy="367298"/>
              </a:xfrm>
              <a:prstGeom prst="leftRightArrow">
                <a:avLst/>
              </a:prstGeom>
              <a:solidFill>
                <a:srgbClr val="FF0000"/>
              </a:solidFill>
              <a:ln w="10795" cap="flat" cmpd="sng" algn="ctr">
                <a:solidFill>
                  <a:srgbClr val="7E97AD">
                    <a:shade val="50000"/>
                  </a:srgbClr>
                </a:solidFill>
                <a:prstDash val="solid"/>
              </a:ln>
              <a:effectLst/>
            </p:spPr>
            <p:txBody>
              <a:bodyPr rtlCol="0" anchor="ctr"/>
              <a:lstStyle/>
              <a:p>
                <a:pPr algn="ctr">
                  <a:defRPr/>
                </a:pPr>
                <a:endParaRPr lang="zh-CN" altLang="en-US" kern="0" smtClean="0">
                  <a:solidFill>
                    <a:srgbClr val="FFFFFF"/>
                  </a:solidFill>
                  <a:latin typeface="Arial"/>
                  <a:ea typeface="黑体"/>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wipe(down)">
                                      <p:cBhvr>
                                        <p:cTn id="10" dur="500"/>
                                        <p:tgtEl>
                                          <p:spTgt spid="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heckerboard(across)">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checkerboard(across)">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checkerboard(across)">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checkerboard(across)">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checkerboard(across)">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1">
                                            <p:bg/>
                                          </p:spTgt>
                                        </p:tgtEl>
                                        <p:attrNameLst>
                                          <p:attrName>style.visibility</p:attrName>
                                        </p:attrNameLst>
                                      </p:cBhvr>
                                      <p:to>
                                        <p:strVal val="visible"/>
                                      </p:to>
                                    </p:set>
                                    <p:anim calcmode="lin" valueType="num">
                                      <p:cBhvr additive="base">
                                        <p:cTn id="40" dur="500" fill="hold"/>
                                        <p:tgtEl>
                                          <p:spTgt spid="11">
                                            <p:bg/>
                                          </p:spTgt>
                                        </p:tgtEl>
                                        <p:attrNameLst>
                                          <p:attrName>ppt_x</p:attrName>
                                        </p:attrNameLst>
                                      </p:cBhvr>
                                      <p:tavLst>
                                        <p:tav tm="0">
                                          <p:val>
                                            <p:strVal val="#ppt_x"/>
                                          </p:val>
                                        </p:tav>
                                        <p:tav tm="100000">
                                          <p:val>
                                            <p:strVal val="#ppt_x"/>
                                          </p:val>
                                        </p:tav>
                                      </p:tavLst>
                                    </p:anim>
                                    <p:anim calcmode="lin" valueType="num">
                                      <p:cBhvr additive="base">
                                        <p:cTn id="41" dur="500" fill="hold"/>
                                        <p:tgtEl>
                                          <p:spTgt spid="11">
                                            <p:bg/>
                                          </p:spTgt>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1">
                                            <p:txEl>
                                              <p:pRg st="0" end="0"/>
                                            </p:txEl>
                                          </p:spTgt>
                                        </p:tgtEl>
                                        <p:attrNameLst>
                                          <p:attrName>style.visibility</p:attrName>
                                        </p:attrNameLst>
                                      </p:cBhvr>
                                      <p:to>
                                        <p:strVal val="visible"/>
                                      </p:to>
                                    </p:set>
                                    <p:anim calcmode="lin" valueType="num">
                                      <p:cBhvr additive="base">
                                        <p:cTn id="44"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nodeType="clickEffect">
                                  <p:stCondLst>
                                    <p:cond delay="0"/>
                                  </p:stCondLst>
                                  <p:childTnLst>
                                    <p:set>
                                      <p:cBhvr>
                                        <p:cTn id="49" dur="1" fill="hold">
                                          <p:stCondLst>
                                            <p:cond delay="0"/>
                                          </p:stCondLst>
                                        </p:cTn>
                                        <p:tgtEl>
                                          <p:spTgt spid="12"/>
                                        </p:tgtEl>
                                        <p:attrNameLst>
                                          <p:attrName>style.visibility</p:attrName>
                                        </p:attrNameLst>
                                      </p:cBhvr>
                                      <p:to>
                                        <p:strVal val="visible"/>
                                      </p:to>
                                    </p:set>
                                    <p:anim calcmode="lin" valueType="num">
                                      <p:cBhvr>
                                        <p:cTn id="50" dur="500" fill="hold"/>
                                        <p:tgtEl>
                                          <p:spTgt spid="12"/>
                                        </p:tgtEl>
                                        <p:attrNameLst>
                                          <p:attrName>ppt_w</p:attrName>
                                        </p:attrNameLst>
                                      </p:cBhvr>
                                      <p:tavLst>
                                        <p:tav tm="0">
                                          <p:val>
                                            <p:fltVal val="0"/>
                                          </p:val>
                                        </p:tav>
                                        <p:tav tm="100000">
                                          <p:val>
                                            <p:strVal val="#ppt_w"/>
                                          </p:val>
                                        </p:tav>
                                      </p:tavLst>
                                    </p:anim>
                                    <p:anim calcmode="lin" valueType="num">
                                      <p:cBhvr>
                                        <p:cTn id="51" dur="500" fill="hold"/>
                                        <p:tgtEl>
                                          <p:spTgt spid="12"/>
                                        </p:tgtEl>
                                        <p:attrNameLst>
                                          <p:attrName>ppt_h</p:attrName>
                                        </p:attrNameLst>
                                      </p:cBhvr>
                                      <p:tavLst>
                                        <p:tav tm="0">
                                          <p:val>
                                            <p:fltVal val="0"/>
                                          </p:val>
                                        </p:tav>
                                        <p:tav tm="100000">
                                          <p:val>
                                            <p:strVal val="#ppt_h"/>
                                          </p:val>
                                        </p:tav>
                                      </p:tavLst>
                                    </p:anim>
                                    <p:animEffect transition="in" filter="fade">
                                      <p:cBhvr>
                                        <p:cTn id="5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build="p"/>
      <p:bldP spid="10" grpId="0" animBg="1"/>
      <p:bldP spid="11" grpId="0" build="allAtOnce"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0"/>
            <a:ext cx="7924800" cy="796908"/>
          </a:xfrm>
        </p:spPr>
        <p:txBody>
          <a:bodyPr/>
          <a:lstStyle/>
          <a:p>
            <a:pPr algn="ctr"/>
            <a:r>
              <a:rPr lang="zh-CN" altLang="en-US" sz="4000" b="1" dirty="0" smtClean="0">
                <a:solidFill>
                  <a:srgbClr val="FFFF00"/>
                </a:solidFill>
              </a:rPr>
              <a:t>中 国 人 对 “党” 的 认 识</a:t>
            </a:r>
            <a:endParaRPr lang="zh-CN" altLang="en-US" sz="4000" b="1" dirty="0">
              <a:solidFill>
                <a:srgbClr val="FFFF00"/>
              </a:solidFill>
            </a:endParaRPr>
          </a:p>
        </p:txBody>
      </p:sp>
      <p:sp>
        <p:nvSpPr>
          <p:cNvPr id="3" name="内容占位符 2"/>
          <p:cNvSpPr>
            <a:spLocks noGrp="1"/>
          </p:cNvSpPr>
          <p:nvPr>
            <p:ph sz="quarter" idx="13"/>
          </p:nvPr>
        </p:nvSpPr>
        <p:spPr>
          <a:xfrm>
            <a:off x="0" y="857232"/>
            <a:ext cx="9144000" cy="2071702"/>
          </a:xfrm>
        </p:spPr>
        <p:txBody>
          <a:bodyPr>
            <a:normAutofit/>
          </a:bodyPr>
          <a:lstStyle/>
          <a:p>
            <a:pPr>
              <a:lnSpc>
                <a:spcPts val="4100"/>
              </a:lnSpc>
            </a:pPr>
            <a:r>
              <a:rPr lang="zh-CN" altLang="en-US" sz="3500" b="1" dirty="0" smtClean="0">
                <a:solidFill>
                  <a:srgbClr val="FFFF00"/>
                </a:solidFill>
              </a:rPr>
              <a:t>古代的“党”</a:t>
            </a:r>
            <a:endParaRPr lang="en-US" altLang="zh-CN" sz="3500" b="1" dirty="0" smtClean="0">
              <a:solidFill>
                <a:srgbClr val="FFFF00"/>
              </a:solidFill>
            </a:endParaRPr>
          </a:p>
          <a:p>
            <a:pPr lvl="1">
              <a:lnSpc>
                <a:spcPts val="4100"/>
              </a:lnSpc>
            </a:pPr>
            <a:r>
              <a:rPr lang="zh-CN" altLang="en-US" sz="2800" b="1" dirty="0" smtClean="0">
                <a:latin typeface="楷体" pitchFamily="49" charset="-122"/>
                <a:ea typeface="楷体" pitchFamily="49" charset="-122"/>
              </a:rPr>
              <a:t>“君子矜而不争，</a:t>
            </a:r>
            <a:r>
              <a:rPr lang="zh-CN" altLang="en-US" sz="2800" b="1" dirty="0" smtClean="0">
                <a:solidFill>
                  <a:srgbClr val="FFFF00"/>
                </a:solidFill>
                <a:latin typeface="楷体" pitchFamily="49" charset="-122"/>
                <a:ea typeface="楷体" pitchFamily="49" charset="-122"/>
              </a:rPr>
              <a:t>群而不党</a:t>
            </a:r>
            <a:r>
              <a:rPr lang="zh-CN" altLang="en-US" sz="2800" b="1" dirty="0" smtClean="0">
                <a:latin typeface="楷体" pitchFamily="49" charset="-122"/>
                <a:ea typeface="楷体" pitchFamily="49" charset="-122"/>
              </a:rPr>
              <a:t>。”</a:t>
            </a:r>
            <a:r>
              <a:rPr lang="en-US" altLang="zh-CN" sz="2800" b="1" dirty="0" smtClean="0">
                <a:latin typeface="楷体" pitchFamily="49" charset="-122"/>
                <a:ea typeface="楷体" pitchFamily="49" charset="-122"/>
              </a:rPr>
              <a:t>——《</a:t>
            </a:r>
            <a:r>
              <a:rPr lang="zh-CN" altLang="en-US" sz="2800" b="1" dirty="0" smtClean="0">
                <a:latin typeface="楷体" pitchFamily="49" charset="-122"/>
                <a:ea typeface="楷体" pitchFamily="49" charset="-122"/>
              </a:rPr>
              <a:t>论语</a:t>
            </a:r>
            <a:r>
              <a:rPr lang="en-US" altLang="zh-CN" sz="2800" b="1" dirty="0" smtClean="0">
                <a:latin typeface="楷体" pitchFamily="49" charset="-122"/>
                <a:ea typeface="楷体" pitchFamily="49" charset="-122"/>
              </a:rPr>
              <a:t>》</a:t>
            </a:r>
          </a:p>
          <a:p>
            <a:pPr lvl="1">
              <a:lnSpc>
                <a:spcPts val="4100"/>
              </a:lnSpc>
            </a:pPr>
            <a:r>
              <a:rPr lang="zh-CN" altLang="en-US" sz="2800" b="1" dirty="0" smtClean="0">
                <a:latin typeface="楷体" pitchFamily="49" charset="-122"/>
                <a:ea typeface="楷体" pitchFamily="49" charset="-122"/>
              </a:rPr>
              <a:t>“结</a:t>
            </a:r>
            <a:r>
              <a:rPr lang="zh-CN" altLang="en-US" sz="2800" b="1" dirty="0" smtClean="0">
                <a:solidFill>
                  <a:srgbClr val="FFFF00"/>
                </a:solidFill>
                <a:latin typeface="楷体" pitchFamily="49" charset="-122"/>
                <a:ea typeface="楷体" pitchFamily="49" charset="-122"/>
              </a:rPr>
              <a:t>党</a:t>
            </a:r>
            <a:r>
              <a:rPr lang="zh-CN" altLang="en-US" sz="2800" b="1" dirty="0" smtClean="0">
                <a:latin typeface="楷体" pitchFamily="49" charset="-122"/>
                <a:ea typeface="楷体" pitchFamily="49" charset="-122"/>
              </a:rPr>
              <a:t>营私”、“</a:t>
            </a:r>
            <a:r>
              <a:rPr lang="zh-CN" altLang="en-US" sz="2800" b="1" dirty="0" smtClean="0">
                <a:solidFill>
                  <a:srgbClr val="FFFF00"/>
                </a:solidFill>
                <a:latin typeface="楷体" pitchFamily="49" charset="-122"/>
                <a:ea typeface="楷体" pitchFamily="49" charset="-122"/>
              </a:rPr>
              <a:t>党</a:t>
            </a:r>
            <a:r>
              <a:rPr lang="zh-CN" altLang="en-US" sz="2800" b="1" dirty="0" smtClean="0">
                <a:latin typeface="楷体" pitchFamily="49" charset="-122"/>
                <a:ea typeface="楷体" pitchFamily="49" charset="-122"/>
              </a:rPr>
              <a:t>同伐异”、“</a:t>
            </a:r>
            <a:r>
              <a:rPr lang="zh-CN" altLang="en-US" sz="2800" b="1" dirty="0" smtClean="0">
                <a:solidFill>
                  <a:srgbClr val="FFFF00"/>
                </a:solidFill>
                <a:latin typeface="楷体" pitchFamily="49" charset="-122"/>
                <a:ea typeface="楷体" pitchFamily="49" charset="-122"/>
              </a:rPr>
              <a:t>朋党</a:t>
            </a:r>
            <a:r>
              <a:rPr lang="zh-CN" altLang="en-US" sz="2800" b="1" dirty="0" smtClean="0">
                <a:latin typeface="楷体" pitchFamily="49" charset="-122"/>
                <a:ea typeface="楷体" pitchFamily="49" charset="-122"/>
              </a:rPr>
              <a:t>”、“</a:t>
            </a:r>
            <a:r>
              <a:rPr lang="zh-CN" altLang="en-US" sz="2800" b="1" dirty="0" smtClean="0">
                <a:solidFill>
                  <a:srgbClr val="FFFF00"/>
                </a:solidFill>
                <a:latin typeface="楷体" pitchFamily="49" charset="-122"/>
                <a:ea typeface="楷体" pitchFamily="49" charset="-122"/>
              </a:rPr>
              <a:t>党羽</a:t>
            </a:r>
            <a:r>
              <a:rPr lang="zh-CN" altLang="en-US" sz="2800" b="1" dirty="0" smtClean="0">
                <a:latin typeface="楷体" pitchFamily="49" charset="-122"/>
                <a:ea typeface="楷体" pitchFamily="49" charset="-122"/>
              </a:rPr>
              <a:t>”</a:t>
            </a:r>
            <a:endParaRPr lang="en-US" altLang="zh-CN" sz="2800" b="1" dirty="0" smtClean="0">
              <a:latin typeface="楷体" pitchFamily="49" charset="-122"/>
              <a:ea typeface="楷体" pitchFamily="49" charset="-122"/>
            </a:endParaRPr>
          </a:p>
        </p:txBody>
      </p:sp>
      <p:sp>
        <p:nvSpPr>
          <p:cNvPr id="5" name="内容占位符 2"/>
          <p:cNvSpPr txBox="1">
            <a:spLocks/>
          </p:cNvSpPr>
          <p:nvPr/>
        </p:nvSpPr>
        <p:spPr>
          <a:xfrm>
            <a:off x="0" y="2940904"/>
            <a:ext cx="9144000" cy="2864360"/>
          </a:xfrm>
          <a:prstGeom prst="rect">
            <a:avLst/>
          </a:prstGeom>
        </p:spPr>
        <p:txBody>
          <a:bodyPr vert="horz" lIns="91440" tIns="45720" rIns="91440" bIns="45720" rtlCol="0">
            <a:normAutofit/>
          </a:bodyPr>
          <a:lstStyle/>
          <a:p>
            <a:pPr marL="342900" marR="0" lvl="0" indent="-342900" algn="l" defTabSz="914400" rtl="0" eaLnBrk="1" fontAlgn="base" latinLnBrk="0" hangingPunct="1">
              <a:lnSpc>
                <a:spcPct val="130000"/>
              </a:lnSpc>
              <a:spcBef>
                <a:spcPct val="20000"/>
              </a:spcBef>
              <a:spcAft>
                <a:spcPts val="600"/>
              </a:spcAft>
              <a:buClr>
                <a:schemeClr val="tx2"/>
              </a:buClr>
              <a:buSzTx/>
              <a:buFont typeface="Arial" charset="0"/>
              <a:buChar char="•"/>
              <a:tabLst/>
              <a:defRPr/>
            </a:pPr>
            <a:r>
              <a:rPr kumimoji="0" lang="zh-CN" altLang="en-US" sz="3000" b="1" i="0" u="none" strike="noStrike" kern="1200" cap="none" spc="30" normalizeH="0" baseline="0" noProof="0" dirty="0" smtClean="0">
                <a:ln>
                  <a:noFill/>
                </a:ln>
                <a:solidFill>
                  <a:schemeClr val="tx1"/>
                </a:solidFill>
                <a:effectLst/>
                <a:uLnTx/>
                <a:uFillTx/>
                <a:latin typeface="楷体" pitchFamily="49" charset="-122"/>
                <a:ea typeface="楷体" pitchFamily="49" charset="-122"/>
                <a:cs typeface="+mn-cs"/>
              </a:rPr>
              <a:t>西国均“设朝党野党，使各以所见相持争胜”。“两党之人</a:t>
            </a:r>
            <a:r>
              <a:rPr kumimoji="0" lang="zh-CN" altLang="en-US" sz="3000" b="1" i="0" u="none" strike="noStrike" kern="1200" cap="none" spc="30" normalizeH="0" baseline="0" noProof="0" dirty="0" smtClean="0">
                <a:ln>
                  <a:noFill/>
                </a:ln>
                <a:solidFill>
                  <a:srgbClr val="FFFF00"/>
                </a:solidFill>
                <a:effectLst/>
                <a:uLnTx/>
                <a:uFillTx/>
                <a:latin typeface="楷体" pitchFamily="49" charset="-122"/>
                <a:ea typeface="楷体" pitchFamily="49" charset="-122"/>
                <a:cs typeface="+mn-cs"/>
              </a:rPr>
              <a:t>平时相处甚好</a:t>
            </a:r>
            <a:r>
              <a:rPr kumimoji="0" lang="zh-CN" altLang="en-US" sz="3000" b="1" i="0" u="none" strike="noStrike" kern="1200" cap="none" spc="30" normalizeH="0" baseline="0" noProof="0" dirty="0" smtClean="0">
                <a:ln>
                  <a:noFill/>
                </a:ln>
                <a:solidFill>
                  <a:schemeClr val="tx1"/>
                </a:solidFill>
                <a:effectLst/>
                <a:uLnTx/>
                <a:uFillTx/>
                <a:latin typeface="楷体" pitchFamily="49" charset="-122"/>
                <a:ea typeface="楷体" pitchFamily="49" charset="-122"/>
                <a:cs typeface="+mn-cs"/>
              </a:rPr>
              <a:t>，对于国政却</a:t>
            </a:r>
            <a:r>
              <a:rPr kumimoji="0" lang="zh-CN" altLang="en-US" sz="3000" b="1" i="0" u="none" strike="noStrike" kern="1200" cap="none" spc="30" normalizeH="0" baseline="0" noProof="0" dirty="0" smtClean="0">
                <a:ln>
                  <a:noFill/>
                </a:ln>
                <a:solidFill>
                  <a:srgbClr val="FFFF00"/>
                </a:solidFill>
                <a:effectLst/>
                <a:uLnTx/>
                <a:uFillTx/>
                <a:latin typeface="楷体" pitchFamily="49" charset="-122"/>
                <a:ea typeface="楷体" pitchFamily="49" charset="-122"/>
                <a:cs typeface="+mn-cs"/>
              </a:rPr>
              <a:t>各持己见</a:t>
            </a:r>
            <a:r>
              <a:rPr kumimoji="0" lang="zh-CN" altLang="en-US" sz="3000" b="1" i="0" u="none" strike="noStrike" kern="1200" cap="none" spc="30" normalizeH="0" baseline="0" noProof="0" dirty="0" smtClean="0">
                <a:ln>
                  <a:noFill/>
                </a:ln>
                <a:solidFill>
                  <a:schemeClr val="tx1"/>
                </a:solidFill>
                <a:effectLst/>
                <a:uLnTx/>
                <a:uFillTx/>
                <a:latin typeface="楷体" pitchFamily="49" charset="-122"/>
                <a:ea typeface="楷体" pitchFamily="49" charset="-122"/>
                <a:cs typeface="+mn-cs"/>
              </a:rPr>
              <a:t>，辩论以人多为胜，败者亦遂敛然退听，</a:t>
            </a:r>
            <a:r>
              <a:rPr kumimoji="0" lang="zh-CN" altLang="en-US" sz="3000" b="1" i="0" u="none" strike="noStrike" kern="1200" cap="none" spc="30" normalizeH="0" baseline="0" noProof="0" dirty="0" smtClean="0">
                <a:ln>
                  <a:noFill/>
                </a:ln>
                <a:solidFill>
                  <a:srgbClr val="FFFF00"/>
                </a:solidFill>
                <a:effectLst/>
                <a:uLnTx/>
                <a:uFillTx/>
                <a:latin typeface="楷体" pitchFamily="49" charset="-122"/>
                <a:ea typeface="楷体" pitchFamily="49" charset="-122"/>
                <a:cs typeface="+mn-cs"/>
              </a:rPr>
              <a:t>无挟气以相难者</a:t>
            </a:r>
            <a:r>
              <a:rPr kumimoji="0" lang="zh-CN" altLang="en-US" sz="3000" b="1" i="0" u="none" strike="noStrike" kern="1200" cap="none" spc="30" normalizeH="0" baseline="0" noProof="0" dirty="0" smtClean="0">
                <a:ln>
                  <a:noFill/>
                </a:ln>
                <a:solidFill>
                  <a:schemeClr val="tx1"/>
                </a:solidFill>
                <a:effectLst/>
                <a:uLnTx/>
                <a:uFillTx/>
                <a:latin typeface="楷体" pitchFamily="49" charset="-122"/>
                <a:ea typeface="楷体" pitchFamily="49" charset="-122"/>
                <a:cs typeface="+mn-cs"/>
              </a:rPr>
              <a:t>。”         </a:t>
            </a:r>
            <a:r>
              <a:rPr kumimoji="0" lang="en-US" altLang="zh-CN" sz="2500" b="1" i="0" u="none" strike="noStrike" kern="1200" cap="none" spc="30" normalizeH="0" baseline="0" noProof="0" dirty="0" smtClean="0">
                <a:ln>
                  <a:noFill/>
                </a:ln>
                <a:solidFill>
                  <a:schemeClr val="tx1"/>
                </a:solidFill>
                <a:effectLst/>
                <a:uLnTx/>
                <a:uFillTx/>
                <a:latin typeface="楷体" pitchFamily="49" charset="-122"/>
                <a:ea typeface="楷体" pitchFamily="49" charset="-122"/>
                <a:cs typeface="+mn-cs"/>
              </a:rPr>
              <a:t>——</a:t>
            </a:r>
            <a:r>
              <a:rPr kumimoji="0" lang="zh-CN" altLang="en-US" sz="2500" b="1" i="0" u="none" strike="noStrike" kern="1200" cap="none" spc="30" normalizeH="0" baseline="0" noProof="0" dirty="0" smtClean="0">
                <a:ln>
                  <a:noFill/>
                </a:ln>
                <a:solidFill>
                  <a:schemeClr val="tx1"/>
                </a:solidFill>
                <a:effectLst/>
                <a:uLnTx/>
                <a:uFillTx/>
                <a:latin typeface="楷体" pitchFamily="49" charset="-122"/>
                <a:ea typeface="楷体" pitchFamily="49" charset="-122"/>
                <a:cs typeface="+mn-cs"/>
              </a:rPr>
              <a:t>郭嵩焘（中国第一个驻外使节）</a:t>
            </a:r>
            <a:endParaRPr kumimoji="0" lang="en-US" altLang="zh-CN" sz="2500" b="1" i="0" u="none" strike="noStrike" kern="1200" cap="none" spc="30" normalizeH="0" baseline="0" noProof="0" dirty="0" smtClean="0">
              <a:ln>
                <a:noFill/>
              </a:ln>
              <a:solidFill>
                <a:schemeClr val="tx1"/>
              </a:solidFill>
              <a:effectLst/>
              <a:uLnTx/>
              <a:uFillTx/>
              <a:latin typeface="楷体" pitchFamily="49" charset="-122"/>
              <a:ea typeface="楷体" pitchFamily="49" charset="-122"/>
              <a:cs typeface="+mn-cs"/>
            </a:endParaRPr>
          </a:p>
        </p:txBody>
      </p:sp>
      <p:sp>
        <p:nvSpPr>
          <p:cNvPr id="6" name="TextBox 5"/>
          <p:cNvSpPr txBox="1"/>
          <p:nvPr/>
        </p:nvSpPr>
        <p:spPr>
          <a:xfrm>
            <a:off x="0" y="3131383"/>
            <a:ext cx="9144000" cy="2169825"/>
          </a:xfrm>
          <a:prstGeom prst="rect">
            <a:avLst/>
          </a:prstGeom>
          <a:solidFill>
            <a:schemeClr val="bg1"/>
          </a:solidFill>
        </p:spPr>
        <p:txBody>
          <a:bodyPr wrap="square" rtlCol="0">
            <a:spAutoFit/>
          </a:bodyPr>
          <a:lstStyle/>
          <a:p>
            <a:pPr marL="342900" lvl="0" indent="-342900">
              <a:lnSpc>
                <a:spcPct val="150000"/>
              </a:lnSpc>
              <a:spcBef>
                <a:spcPct val="20000"/>
              </a:spcBef>
              <a:spcAft>
                <a:spcPts val="600"/>
              </a:spcAft>
              <a:buClr>
                <a:srgbClr val="FFFFF4"/>
              </a:buClr>
              <a:buFont typeface="Arial" pitchFamily="34" charset="0"/>
              <a:buChar char="•"/>
            </a:pPr>
            <a:r>
              <a:rPr lang="zh-CN" altLang="en-US" sz="3000" b="1" spc="30" dirty="0" smtClean="0">
                <a:solidFill>
                  <a:prstClr val="white"/>
                </a:solidFill>
                <a:latin typeface="楷体" pitchFamily="49" charset="-122"/>
                <a:ea typeface="楷体" pitchFamily="49" charset="-122"/>
              </a:rPr>
              <a:t>“英国有公、保两党，公党退，则</a:t>
            </a:r>
            <a:r>
              <a:rPr lang="zh-CN" altLang="en-US" sz="3000" b="1" spc="30" dirty="0" smtClean="0">
                <a:solidFill>
                  <a:srgbClr val="FFFF00"/>
                </a:solidFill>
                <a:latin typeface="楷体" pitchFamily="49" charset="-122"/>
                <a:ea typeface="楷体" pitchFamily="49" charset="-122"/>
              </a:rPr>
              <a:t>保党之魁</a:t>
            </a:r>
            <a:r>
              <a:rPr lang="zh-CN" altLang="en-US" sz="3000" b="1" spc="30" dirty="0" smtClean="0">
                <a:solidFill>
                  <a:prstClr val="white"/>
                </a:solidFill>
                <a:latin typeface="楷体" pitchFamily="49" charset="-122"/>
                <a:ea typeface="楷体" pitchFamily="49" charset="-122"/>
              </a:rPr>
              <a:t>起为宰相；保党退，则</a:t>
            </a:r>
            <a:r>
              <a:rPr lang="zh-CN" altLang="en-US" sz="3000" b="1" spc="30" dirty="0" smtClean="0">
                <a:solidFill>
                  <a:srgbClr val="FFFF00"/>
                </a:solidFill>
                <a:latin typeface="楷体" pitchFamily="49" charset="-122"/>
                <a:ea typeface="楷体" pitchFamily="49" charset="-122"/>
              </a:rPr>
              <a:t>公党之魁</a:t>
            </a:r>
            <a:r>
              <a:rPr lang="zh-CN" altLang="en-US" sz="3000" b="1" spc="30" dirty="0" smtClean="0">
                <a:solidFill>
                  <a:prstClr val="white"/>
                </a:solidFill>
                <a:latin typeface="楷体" pitchFamily="49" charset="-122"/>
                <a:ea typeface="楷体" pitchFamily="49" charset="-122"/>
              </a:rPr>
              <a:t>起为宰相，两党互为进退，而国政</a:t>
            </a:r>
            <a:r>
              <a:rPr lang="zh-CN" altLang="en-US" sz="3000" b="1" spc="30" dirty="0" smtClean="0">
                <a:solidFill>
                  <a:srgbClr val="FFFF00"/>
                </a:solidFill>
                <a:latin typeface="楷体" pitchFamily="49" charset="-122"/>
                <a:ea typeface="楷体" pitchFamily="49" charset="-122"/>
              </a:rPr>
              <a:t>张弛之道</a:t>
            </a:r>
            <a:r>
              <a:rPr lang="zh-CN" altLang="en-US" sz="3000" b="1" spc="30" dirty="0" smtClean="0">
                <a:solidFill>
                  <a:prstClr val="white"/>
                </a:solidFill>
                <a:latin typeface="楷体" pitchFamily="49" charset="-122"/>
                <a:ea typeface="楷体" pitchFamily="49" charset="-122"/>
              </a:rPr>
              <a:t>以成。”</a:t>
            </a:r>
            <a:r>
              <a:rPr lang="en-US" altLang="zh-CN" sz="2500" b="1" spc="30" dirty="0" smtClean="0">
                <a:solidFill>
                  <a:prstClr val="white"/>
                </a:solidFill>
                <a:latin typeface="楷体" pitchFamily="49" charset="-122"/>
                <a:ea typeface="楷体" pitchFamily="49" charset="-122"/>
              </a:rPr>
              <a:t>——</a:t>
            </a:r>
            <a:r>
              <a:rPr lang="zh-CN" altLang="en-US" sz="2500" b="1" spc="30" dirty="0" smtClean="0">
                <a:solidFill>
                  <a:prstClr val="white"/>
                </a:solidFill>
                <a:latin typeface="楷体" pitchFamily="49" charset="-122"/>
                <a:ea typeface="楷体" pitchFamily="49" charset="-122"/>
              </a:rPr>
              <a:t>薛福成（驻四国公使）</a:t>
            </a:r>
            <a:endParaRPr lang="en-US" altLang="zh-CN" sz="2500" b="1" spc="30" dirty="0" smtClean="0">
              <a:solidFill>
                <a:prstClr val="white"/>
              </a:solidFill>
              <a:latin typeface="楷体" pitchFamily="49" charset="-122"/>
              <a:ea typeface="楷体" pitchFamily="49" charset="-122"/>
            </a:endParaRPr>
          </a:p>
        </p:txBody>
      </p:sp>
      <p:sp>
        <p:nvSpPr>
          <p:cNvPr id="8" name="TextBox 7"/>
          <p:cNvSpPr txBox="1"/>
          <p:nvPr/>
        </p:nvSpPr>
        <p:spPr>
          <a:xfrm>
            <a:off x="0" y="2924944"/>
            <a:ext cx="9144000" cy="2587055"/>
          </a:xfrm>
          <a:prstGeom prst="rect">
            <a:avLst/>
          </a:prstGeom>
          <a:solidFill>
            <a:srgbClr val="002060"/>
          </a:solidFill>
        </p:spPr>
        <p:txBody>
          <a:bodyPr wrap="square" rtlCol="0">
            <a:spAutoFit/>
          </a:bodyPr>
          <a:lstStyle/>
          <a:p>
            <a:pPr marL="342900" lvl="0" indent="-342900">
              <a:lnSpc>
                <a:spcPct val="150000"/>
              </a:lnSpc>
              <a:spcBef>
                <a:spcPct val="20000"/>
              </a:spcBef>
              <a:spcAft>
                <a:spcPts val="600"/>
              </a:spcAft>
              <a:buClr>
                <a:srgbClr val="FFFFF4"/>
              </a:buClr>
              <a:buFont typeface="Arial" pitchFamily="34" charset="0"/>
              <a:buChar char="•"/>
            </a:pPr>
            <a:r>
              <a:rPr lang="en-US" altLang="zh-CN" sz="2800" b="1" spc="30" dirty="0" smtClean="0">
                <a:solidFill>
                  <a:prstClr val="white"/>
                </a:solidFill>
              </a:rPr>
              <a:t>1895</a:t>
            </a:r>
            <a:r>
              <a:rPr lang="zh-CN" altLang="en-US" sz="2800" b="1" spc="30" dirty="0" smtClean="0">
                <a:solidFill>
                  <a:prstClr val="white"/>
                </a:solidFill>
              </a:rPr>
              <a:t>年</a:t>
            </a:r>
            <a:r>
              <a:rPr lang="en-US" altLang="zh-CN" sz="2800" b="1" spc="30" dirty="0" smtClean="0">
                <a:solidFill>
                  <a:prstClr val="white"/>
                </a:solidFill>
              </a:rPr>
              <a:t>11</a:t>
            </a:r>
            <a:r>
              <a:rPr lang="zh-CN" altLang="en-US" sz="2800" b="1" spc="30" dirty="0" smtClean="0">
                <a:solidFill>
                  <a:prstClr val="white"/>
                </a:solidFill>
              </a:rPr>
              <a:t>月，康有人等人在北京发起</a:t>
            </a:r>
            <a:r>
              <a:rPr lang="zh-CN" altLang="en-US" sz="2800" b="1" spc="30" dirty="0" smtClean="0">
                <a:solidFill>
                  <a:srgbClr val="FFFF00"/>
                </a:solidFill>
              </a:rPr>
              <a:t>强学会</a:t>
            </a:r>
            <a:r>
              <a:rPr lang="zh-CN" altLang="en-US" sz="2800" b="1" spc="30" dirty="0" smtClean="0">
                <a:solidFill>
                  <a:prstClr val="white"/>
                </a:solidFill>
              </a:rPr>
              <a:t>。</a:t>
            </a:r>
            <a:r>
              <a:rPr lang="zh-CN" altLang="en-US" sz="2800" b="1" spc="30" dirty="0" smtClean="0">
                <a:solidFill>
                  <a:prstClr val="white"/>
                </a:solidFill>
                <a:latin typeface="楷体" pitchFamily="49" charset="-122"/>
                <a:ea typeface="楷体" pitchFamily="49" charset="-122"/>
              </a:rPr>
              <a:t>“彼时同人固不知各国有所谓政党，但知欲改良国政不可无此种</a:t>
            </a:r>
            <a:r>
              <a:rPr lang="zh-CN" altLang="en-US" sz="2800" b="1" spc="30" dirty="0" smtClean="0">
                <a:solidFill>
                  <a:srgbClr val="FFFF00"/>
                </a:solidFill>
                <a:latin typeface="楷体" pitchFamily="49" charset="-122"/>
                <a:ea typeface="楷体" pitchFamily="49" charset="-122"/>
              </a:rPr>
              <a:t>团体</a:t>
            </a:r>
            <a:r>
              <a:rPr lang="zh-CN" altLang="en-US" sz="2800" b="1" spc="30" dirty="0" smtClean="0">
                <a:solidFill>
                  <a:prstClr val="white"/>
                </a:solidFill>
                <a:latin typeface="楷体" pitchFamily="49" charset="-122"/>
                <a:ea typeface="楷体" pitchFamily="49" charset="-122"/>
              </a:rPr>
              <a:t>耳。”“中国数千年未有政党也，甲午东败乃始倡于京师，曰强学会。”</a:t>
            </a:r>
            <a:r>
              <a:rPr lang="zh-CN" altLang="en-US" sz="2500" b="1" spc="30" dirty="0" smtClean="0">
                <a:solidFill>
                  <a:prstClr val="white"/>
                </a:solidFill>
              </a:rPr>
              <a:t>（梁启超语）</a:t>
            </a:r>
            <a:endParaRPr lang="zh-CN" altLang="en-US" sz="2500" b="1" spc="30" dirty="0">
              <a:solidFill>
                <a:prstClr val="white"/>
              </a:solidFill>
            </a:endParaRPr>
          </a:p>
        </p:txBody>
      </p:sp>
      <p:sp>
        <p:nvSpPr>
          <p:cNvPr id="7" name="内容占位符 2"/>
          <p:cNvSpPr txBox="1">
            <a:spLocks/>
          </p:cNvSpPr>
          <p:nvPr/>
        </p:nvSpPr>
        <p:spPr>
          <a:xfrm>
            <a:off x="0" y="836712"/>
            <a:ext cx="9144000" cy="5929330"/>
          </a:xfrm>
          <a:prstGeom prst="rect">
            <a:avLst/>
          </a:prstGeom>
          <a:solidFill>
            <a:schemeClr val="bg1"/>
          </a:solidFill>
        </p:spPr>
        <p:txBody>
          <a:bodyPr vert="horz" lIns="91440" tIns="45720" rIns="91440" bIns="45720" rtlCol="0">
            <a:noAutofit/>
          </a:bodyPr>
          <a:lstStyle/>
          <a:p>
            <a:pPr marL="342900" marR="0" lvl="0" indent="-342900" algn="l" defTabSz="914400" rtl="0" eaLnBrk="1" fontAlgn="base" latinLnBrk="0" hangingPunct="1">
              <a:lnSpc>
                <a:spcPts val="4500"/>
              </a:lnSpc>
              <a:spcBef>
                <a:spcPct val="20000"/>
              </a:spcBef>
              <a:spcAft>
                <a:spcPts val="600"/>
              </a:spcAft>
              <a:buClr>
                <a:schemeClr val="tx2"/>
              </a:buClr>
              <a:buSzTx/>
              <a:buFont typeface="Arial" charset="0"/>
              <a:buChar char="•"/>
              <a:tabLst/>
              <a:defRPr/>
            </a:pPr>
            <a:r>
              <a:rPr kumimoji="0" lang="en-US" sz="3200" b="1" i="0" u="none" strike="noStrike" kern="1200" cap="none" spc="30" normalizeH="0" baseline="0" noProof="0" smtClean="0">
                <a:ln>
                  <a:noFill/>
                </a:ln>
                <a:solidFill>
                  <a:srgbClr val="FFFF00"/>
                </a:solidFill>
                <a:effectLst/>
                <a:uLnTx/>
                <a:uFillTx/>
                <a:latin typeface="+mn-lt"/>
                <a:ea typeface="+mn-ea"/>
                <a:cs typeface="+mn-cs"/>
              </a:rPr>
              <a:t>1901</a:t>
            </a:r>
            <a:r>
              <a:rPr kumimoji="0" lang="zh-CN" altLang="en-US" sz="3200" b="1" i="0" u="none" strike="noStrike" kern="1200" cap="none" spc="30" normalizeH="0" baseline="0" noProof="0" smtClean="0">
                <a:ln>
                  <a:noFill/>
                </a:ln>
                <a:solidFill>
                  <a:srgbClr val="FFFF00"/>
                </a:solidFill>
                <a:effectLst/>
                <a:uLnTx/>
                <a:uFillTx/>
                <a:latin typeface="+mn-lt"/>
                <a:ea typeface="+mn-ea"/>
                <a:cs typeface="+mn-cs"/>
              </a:rPr>
              <a:t>年，</a:t>
            </a:r>
            <a:r>
              <a:rPr kumimoji="0" lang="en-US" altLang="zh-CN" sz="3200" b="1" i="0" u="none" strike="noStrike" kern="1200" cap="none" spc="30" normalizeH="0" baseline="0" noProof="0" smtClean="0">
                <a:ln>
                  <a:noFill/>
                </a:ln>
                <a:solidFill>
                  <a:srgbClr val="FFFF00"/>
                </a:solidFill>
                <a:effectLst/>
                <a:uLnTx/>
                <a:uFillTx/>
                <a:latin typeface="+mn-lt"/>
                <a:ea typeface="+mn-ea"/>
                <a:cs typeface="+mn-cs"/>
              </a:rPr>
              <a:t>《</a:t>
            </a:r>
            <a:r>
              <a:rPr kumimoji="0" lang="zh-CN" altLang="en-US" sz="3200" b="1" i="0" u="none" strike="noStrike" kern="1200" cap="none" spc="30" normalizeH="0" baseline="0" noProof="0" smtClean="0">
                <a:ln>
                  <a:noFill/>
                </a:ln>
                <a:solidFill>
                  <a:srgbClr val="FFFF00"/>
                </a:solidFill>
                <a:effectLst/>
                <a:uLnTx/>
                <a:uFillTx/>
                <a:latin typeface="+mn-lt"/>
                <a:ea typeface="+mn-ea"/>
                <a:cs typeface="+mn-cs"/>
              </a:rPr>
              <a:t>国民报</a:t>
            </a:r>
            <a:r>
              <a:rPr kumimoji="0" lang="en-US" altLang="zh-CN" sz="3200" b="1" i="0" u="none" strike="noStrike" kern="1200" cap="none" spc="30" normalizeH="0" baseline="0" noProof="0" smtClean="0">
                <a:ln>
                  <a:noFill/>
                </a:ln>
                <a:solidFill>
                  <a:srgbClr val="FFFF00"/>
                </a:solidFill>
                <a:effectLst/>
                <a:uLnTx/>
                <a:uFillTx/>
                <a:latin typeface="+mn-lt"/>
                <a:ea typeface="+mn-ea"/>
                <a:cs typeface="+mn-cs"/>
              </a:rPr>
              <a:t>》</a:t>
            </a:r>
            <a:r>
              <a:rPr kumimoji="0" lang="zh-CN" altLang="en-US" sz="3200" b="1" i="0" u="none" strike="noStrike" kern="1200" cap="none" spc="30" normalizeH="0" baseline="0" noProof="0" smtClean="0">
                <a:ln>
                  <a:noFill/>
                </a:ln>
                <a:solidFill>
                  <a:srgbClr val="FFFF00"/>
                </a:solidFill>
                <a:effectLst/>
                <a:uLnTx/>
                <a:uFillTx/>
                <a:latin typeface="+mn-lt"/>
                <a:ea typeface="+mn-ea"/>
                <a:cs typeface="+mn-cs"/>
              </a:rPr>
              <a:t>两篇文章</a:t>
            </a:r>
            <a:r>
              <a:rPr kumimoji="0" lang="en-US" altLang="zh-CN" sz="3200" b="1" i="0" u="none" strike="noStrike" kern="1200" cap="none" spc="30" normalizeH="0" baseline="0" noProof="0" smtClean="0">
                <a:ln>
                  <a:noFill/>
                </a:ln>
                <a:solidFill>
                  <a:srgbClr val="FFFF00"/>
                </a:solidFill>
                <a:effectLst/>
                <a:uLnTx/>
                <a:uFillTx/>
                <a:latin typeface="+mn-lt"/>
                <a:ea typeface="+mn-ea"/>
                <a:cs typeface="+mn-cs"/>
              </a:rPr>
              <a:t>——</a:t>
            </a:r>
          </a:p>
          <a:p>
            <a:pPr marL="342900" marR="0" lvl="0" indent="-342900" algn="l" defTabSz="914400" rtl="0" eaLnBrk="1" fontAlgn="base" latinLnBrk="0" hangingPunct="1">
              <a:lnSpc>
                <a:spcPts val="4500"/>
              </a:lnSpc>
              <a:spcBef>
                <a:spcPct val="20000"/>
              </a:spcBef>
              <a:spcAft>
                <a:spcPts val="600"/>
              </a:spcAft>
              <a:buClr>
                <a:schemeClr val="tx2"/>
              </a:buClr>
              <a:buSzTx/>
              <a:buFont typeface="Arial" charset="0"/>
              <a:buChar char="•"/>
              <a:tabLst/>
              <a:defRPr/>
            </a:pPr>
            <a:r>
              <a:rPr kumimoji="0" lang="zh-CN" altLang="en-US" sz="3200" b="1" i="0" u="none" strike="noStrike" kern="1200" cap="none" spc="30" normalizeH="0" baseline="0" noProof="0" smtClean="0">
                <a:ln>
                  <a:noFill/>
                </a:ln>
                <a:solidFill>
                  <a:schemeClr val="tx1"/>
                </a:solidFill>
                <a:effectLst/>
                <a:uLnTx/>
                <a:uFillTx/>
                <a:latin typeface="楷体" pitchFamily="49" charset="-122"/>
                <a:ea typeface="楷体" pitchFamily="49" charset="-122"/>
                <a:cs typeface="+mn-cs"/>
              </a:rPr>
              <a:t>  “专制者党派之母也。有专制然后有党派，</a:t>
            </a:r>
            <a:r>
              <a:rPr kumimoji="0" lang="zh-CN" altLang="en-US" sz="3200" b="1" i="0" u="none" strike="noStrike" kern="1200" cap="none" spc="30" normalizeH="0" baseline="0" noProof="0" smtClean="0">
                <a:ln>
                  <a:noFill/>
                </a:ln>
                <a:solidFill>
                  <a:srgbClr val="FFFF00"/>
                </a:solidFill>
                <a:effectLst/>
                <a:uLnTx/>
                <a:uFillTx/>
                <a:latin typeface="楷体" pitchFamily="49" charset="-122"/>
                <a:ea typeface="楷体" pitchFamily="49" charset="-122"/>
                <a:cs typeface="+mn-cs"/>
              </a:rPr>
              <a:t>有党派即以倾专制</a:t>
            </a:r>
            <a:r>
              <a:rPr kumimoji="0" lang="zh-CN" altLang="en-US" sz="3200" b="1" i="0" u="none" strike="noStrike" kern="1200" cap="none" spc="30" normalizeH="0" baseline="0" noProof="0" smtClean="0">
                <a:ln>
                  <a:noFill/>
                </a:ln>
                <a:solidFill>
                  <a:schemeClr val="tx1"/>
                </a:solidFill>
                <a:effectLst/>
                <a:uLnTx/>
                <a:uFillTx/>
                <a:latin typeface="楷体" pitchFamily="49" charset="-122"/>
                <a:ea typeface="楷体" pitchFamily="49" charset="-122"/>
                <a:cs typeface="+mn-cs"/>
              </a:rPr>
              <a:t>，相生而相克，功用良不诬也。”        </a:t>
            </a:r>
            <a:r>
              <a:rPr kumimoji="0" lang="en-US" altLang="zh-CN" sz="3200" b="1" i="0" u="none" strike="noStrike" kern="1200" cap="none" spc="30" normalizeH="0" baseline="0" noProof="0" smtClean="0">
                <a:ln>
                  <a:noFill/>
                </a:ln>
                <a:solidFill>
                  <a:schemeClr val="tx1"/>
                </a:solidFill>
                <a:effectLst/>
                <a:uLnTx/>
                <a:uFillTx/>
                <a:latin typeface="楷体" pitchFamily="49" charset="-122"/>
                <a:ea typeface="楷体" pitchFamily="49" charset="-122"/>
                <a:cs typeface="+mn-cs"/>
              </a:rPr>
              <a:t>——《</a:t>
            </a:r>
            <a:r>
              <a:rPr kumimoji="0" lang="zh-CN" altLang="en-US" sz="3200" b="1" i="0" u="none" strike="noStrike" kern="1200" cap="none" spc="30" normalizeH="0" baseline="0" noProof="0" smtClean="0">
                <a:ln>
                  <a:noFill/>
                </a:ln>
                <a:solidFill>
                  <a:schemeClr val="tx1"/>
                </a:solidFill>
                <a:effectLst/>
                <a:uLnTx/>
                <a:uFillTx/>
                <a:latin typeface="楷体" pitchFamily="49" charset="-122"/>
                <a:ea typeface="楷体" pitchFamily="49" charset="-122"/>
                <a:cs typeface="+mn-cs"/>
              </a:rPr>
              <a:t>二十世纪之中国</a:t>
            </a:r>
            <a:r>
              <a:rPr kumimoji="0" lang="en-US" altLang="zh-CN" sz="3200" b="1" i="0" u="none" strike="noStrike" kern="1200" cap="none" spc="30" normalizeH="0" baseline="0" noProof="0" smtClean="0">
                <a:ln>
                  <a:noFill/>
                </a:ln>
                <a:solidFill>
                  <a:schemeClr val="tx1"/>
                </a:solidFill>
                <a:effectLst/>
                <a:uLnTx/>
                <a:uFillTx/>
                <a:latin typeface="楷体" pitchFamily="49" charset="-122"/>
                <a:ea typeface="楷体" pitchFamily="49" charset="-122"/>
                <a:cs typeface="+mn-cs"/>
              </a:rPr>
              <a:t>》</a:t>
            </a:r>
          </a:p>
          <a:p>
            <a:pPr marL="342900" marR="0" lvl="0" indent="-342900" algn="l" defTabSz="914400" rtl="0" eaLnBrk="1" fontAlgn="base" latinLnBrk="0" hangingPunct="1">
              <a:lnSpc>
                <a:spcPts val="4500"/>
              </a:lnSpc>
              <a:spcBef>
                <a:spcPct val="20000"/>
              </a:spcBef>
              <a:spcAft>
                <a:spcPts val="600"/>
              </a:spcAft>
              <a:buClr>
                <a:schemeClr val="tx2"/>
              </a:buClr>
              <a:buSzTx/>
              <a:buFont typeface="Arial" charset="0"/>
              <a:buChar char="•"/>
              <a:tabLst/>
              <a:defRPr/>
            </a:pPr>
            <a:r>
              <a:rPr kumimoji="0" lang="zh-CN" altLang="en-US" sz="3200" b="1" i="0" u="none" strike="noStrike" kern="1200" cap="none" spc="30" normalizeH="0" baseline="0" noProof="0" smtClean="0">
                <a:ln>
                  <a:noFill/>
                </a:ln>
                <a:solidFill>
                  <a:schemeClr val="tx1"/>
                </a:solidFill>
                <a:effectLst/>
                <a:uLnTx/>
                <a:uFillTx/>
                <a:latin typeface="楷体" pitchFamily="49" charset="-122"/>
                <a:ea typeface="楷体" pitchFamily="49" charset="-122"/>
                <a:cs typeface="+mn-cs"/>
              </a:rPr>
              <a:t>  “世界文明之邦，其民之所以能</a:t>
            </a:r>
            <a:r>
              <a:rPr kumimoji="0" lang="zh-CN" altLang="en-US" sz="3200" b="1" i="0" u="none" strike="noStrike" kern="1200" cap="none" spc="30" normalizeH="0" baseline="0" noProof="0" smtClean="0">
                <a:ln>
                  <a:noFill/>
                </a:ln>
                <a:solidFill>
                  <a:srgbClr val="FFFF00"/>
                </a:solidFill>
                <a:effectLst/>
                <a:uLnTx/>
                <a:uFillTx/>
                <a:latin typeface="楷体" pitchFamily="49" charset="-122"/>
                <a:ea typeface="楷体" pitchFamily="49" charset="-122"/>
                <a:cs typeface="+mn-cs"/>
              </a:rPr>
              <a:t>革独裁专制之乱敌，脱压抑羁绊之巨祸，享民主自由之幸福，操代议专政之实权者</a:t>
            </a:r>
            <a:r>
              <a:rPr kumimoji="0" lang="zh-CN" altLang="en-US" sz="3200" b="1" i="0" u="none" strike="noStrike" kern="1200" cap="none" spc="30" normalizeH="0" baseline="0" noProof="0" smtClean="0">
                <a:ln>
                  <a:noFill/>
                </a:ln>
                <a:solidFill>
                  <a:schemeClr val="tx1"/>
                </a:solidFill>
                <a:effectLst/>
                <a:uLnTx/>
                <a:uFillTx/>
                <a:latin typeface="楷体" pitchFamily="49" charset="-122"/>
                <a:ea typeface="楷体" pitchFamily="49" charset="-122"/>
                <a:cs typeface="+mn-cs"/>
              </a:rPr>
              <a:t>，岂有他哉，是必先有</a:t>
            </a:r>
            <a:r>
              <a:rPr kumimoji="0" lang="zh-CN" altLang="en-US" sz="3200" b="1" i="0" u="none" strike="noStrike" kern="1200" cap="none" spc="30" normalizeH="0" baseline="0" noProof="0" smtClean="0">
                <a:ln>
                  <a:noFill/>
                </a:ln>
                <a:solidFill>
                  <a:srgbClr val="FFFF00"/>
                </a:solidFill>
                <a:effectLst/>
                <a:uLnTx/>
                <a:uFillTx/>
                <a:latin typeface="楷体" pitchFamily="49" charset="-122"/>
                <a:ea typeface="楷体" pitchFamily="49" charset="-122"/>
                <a:cs typeface="+mn-cs"/>
              </a:rPr>
              <a:t>豪杰之士</a:t>
            </a:r>
            <a:r>
              <a:rPr kumimoji="0" lang="en-US" altLang="zh-CN" sz="3200" b="1" i="0" u="none" strike="noStrike" kern="1200" cap="none" spc="30" normalizeH="0" baseline="0" noProof="0" smtClean="0">
                <a:ln>
                  <a:noFill/>
                </a:ln>
                <a:solidFill>
                  <a:schemeClr val="tx1"/>
                </a:solidFill>
                <a:effectLst/>
                <a:uLnTx/>
                <a:uFillTx/>
                <a:latin typeface="楷体" pitchFamily="49" charset="-122"/>
                <a:ea typeface="楷体" pitchFamily="49" charset="-122"/>
                <a:cs typeface="+mn-cs"/>
              </a:rPr>
              <a:t>……</a:t>
            </a:r>
            <a:r>
              <a:rPr kumimoji="0" lang="zh-CN" altLang="en-US" sz="3200" b="1" i="0" u="none" strike="noStrike" kern="1200" cap="none" spc="30" normalizeH="0" baseline="0" noProof="0" smtClean="0">
                <a:ln>
                  <a:noFill/>
                </a:ln>
                <a:solidFill>
                  <a:schemeClr val="tx1"/>
                </a:solidFill>
                <a:effectLst/>
                <a:uLnTx/>
                <a:uFillTx/>
                <a:latin typeface="楷体" pitchFamily="49" charset="-122"/>
                <a:ea typeface="楷体" pitchFamily="49" charset="-122"/>
                <a:cs typeface="+mn-cs"/>
              </a:rPr>
              <a:t>以</a:t>
            </a:r>
            <a:r>
              <a:rPr kumimoji="0" lang="zh-CN" altLang="en-US" sz="3200" b="1" i="0" u="none" strike="noStrike" kern="1200" cap="none" spc="30" normalizeH="0" baseline="0" noProof="0" smtClean="0">
                <a:ln>
                  <a:noFill/>
                </a:ln>
                <a:solidFill>
                  <a:srgbClr val="FFFF00"/>
                </a:solidFill>
                <a:effectLst/>
                <a:uLnTx/>
                <a:uFillTx/>
                <a:latin typeface="楷体" pitchFamily="49" charset="-122"/>
                <a:ea typeface="楷体" pitchFamily="49" charset="-122"/>
                <a:cs typeface="+mn-cs"/>
              </a:rPr>
              <a:t>结成一党</a:t>
            </a:r>
            <a:r>
              <a:rPr kumimoji="0" lang="zh-CN" altLang="en-US" sz="3200" b="1" i="0" u="none" strike="noStrike" kern="1200" cap="none" spc="30" normalizeH="0" baseline="0" noProof="0" smtClean="0">
                <a:ln>
                  <a:noFill/>
                </a:ln>
                <a:solidFill>
                  <a:schemeClr val="tx1"/>
                </a:solidFill>
                <a:effectLst/>
                <a:uLnTx/>
                <a:uFillTx/>
                <a:latin typeface="楷体" pitchFamily="49" charset="-122"/>
                <a:ea typeface="楷体" pitchFamily="49" charset="-122"/>
                <a:cs typeface="+mn-cs"/>
              </a:rPr>
              <a:t>为彼野蛮政府之劲敌” 。        </a:t>
            </a:r>
            <a:r>
              <a:rPr kumimoji="0" lang="en-US" altLang="zh-CN" sz="3200" b="1" i="0" u="none" strike="noStrike" kern="1200" cap="none" spc="30" normalizeH="0" baseline="0" noProof="0" smtClean="0">
                <a:ln>
                  <a:noFill/>
                </a:ln>
                <a:solidFill>
                  <a:schemeClr val="tx1"/>
                </a:solidFill>
                <a:effectLst/>
                <a:uLnTx/>
                <a:uFillTx/>
                <a:latin typeface="楷体" pitchFamily="49" charset="-122"/>
                <a:ea typeface="楷体" pitchFamily="49" charset="-122"/>
                <a:cs typeface="+mn-cs"/>
              </a:rPr>
              <a:t>——《</a:t>
            </a:r>
            <a:r>
              <a:rPr kumimoji="0" lang="zh-CN" altLang="en-US" sz="3200" b="1" i="0" u="none" strike="noStrike" kern="1200" cap="none" spc="30" normalizeH="0" baseline="0" noProof="0" smtClean="0">
                <a:ln>
                  <a:noFill/>
                </a:ln>
                <a:solidFill>
                  <a:schemeClr val="tx1"/>
                </a:solidFill>
                <a:effectLst/>
                <a:uLnTx/>
                <a:uFillTx/>
                <a:latin typeface="楷体" pitchFamily="49" charset="-122"/>
                <a:ea typeface="楷体" pitchFamily="49" charset="-122"/>
                <a:cs typeface="+mn-cs"/>
              </a:rPr>
              <a:t>中国灭亡论</a:t>
            </a:r>
            <a:r>
              <a:rPr kumimoji="0" lang="en-US" altLang="zh-CN" sz="3200" b="1" i="0" u="none" strike="noStrike" kern="1200" cap="none" spc="30" normalizeH="0" baseline="0" noProof="0" smtClean="0">
                <a:ln>
                  <a:noFill/>
                </a:ln>
                <a:solidFill>
                  <a:schemeClr val="tx1"/>
                </a:solidFill>
                <a:effectLst/>
                <a:uLnTx/>
                <a:uFillTx/>
                <a:latin typeface="楷体" pitchFamily="49" charset="-122"/>
                <a:ea typeface="楷体" pitchFamily="49" charset="-122"/>
                <a:cs typeface="+mn-cs"/>
              </a:rPr>
              <a:t>》</a:t>
            </a:r>
            <a:endParaRPr kumimoji="0" lang="zh-CN" altLang="en-US" sz="3200" b="1" i="0" u="none" strike="noStrike" kern="1200" cap="none" spc="30" normalizeH="0" baseline="0" noProof="0" dirty="0" smtClean="0">
              <a:ln>
                <a:noFill/>
              </a:ln>
              <a:solidFill>
                <a:schemeClr val="tx1"/>
              </a:solidFill>
              <a:effectLst/>
              <a:uLnTx/>
              <a:uFillTx/>
              <a:latin typeface="楷体" pitchFamily="49" charset="-122"/>
              <a:ea typeface="楷体"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down)">
                                      <p:cBhvr>
                                        <p:cTn id="18" dur="500"/>
                                        <p:tgtEl>
                                          <p:spTgt spid="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checkerboard(across)">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7">
                                            <p:bg/>
                                          </p:spTgt>
                                        </p:tgtEl>
                                        <p:attrNameLst>
                                          <p:attrName>style.visibility</p:attrName>
                                        </p:attrNameLst>
                                      </p:cBhvr>
                                      <p:to>
                                        <p:strVal val="visible"/>
                                      </p:to>
                                    </p:set>
                                    <p:anim calcmode="lin" valueType="num">
                                      <p:cBhvr additive="base">
                                        <p:cTn id="34" dur="500" fill="hold"/>
                                        <p:tgtEl>
                                          <p:spTgt spid="7">
                                            <p:bg/>
                                          </p:spTgt>
                                        </p:tgtEl>
                                        <p:attrNameLst>
                                          <p:attrName>ppt_x</p:attrName>
                                        </p:attrNameLst>
                                      </p:cBhvr>
                                      <p:tavLst>
                                        <p:tav tm="0">
                                          <p:val>
                                            <p:strVal val="#ppt_x"/>
                                          </p:val>
                                        </p:tav>
                                        <p:tav tm="100000">
                                          <p:val>
                                            <p:strVal val="#ppt_x"/>
                                          </p:val>
                                        </p:tav>
                                      </p:tavLst>
                                    </p:anim>
                                    <p:anim calcmode="lin" valueType="num">
                                      <p:cBhvr additive="base">
                                        <p:cTn id="35" dur="500" fill="hold"/>
                                        <p:tgtEl>
                                          <p:spTgt spid="7">
                                            <p:bg/>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7">
                                            <p:txEl>
                                              <p:pRg st="0" end="0"/>
                                            </p:txEl>
                                          </p:spTgt>
                                        </p:tgtEl>
                                        <p:attrNameLst>
                                          <p:attrName>style.visibility</p:attrName>
                                        </p:attrNameLst>
                                      </p:cBhvr>
                                      <p:to>
                                        <p:strVal val="visible"/>
                                      </p:to>
                                    </p:set>
                                    <p:anim calcmode="lin" valueType="num">
                                      <p:cBhvr additive="base">
                                        <p:cTn id="40"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7">
                                            <p:txEl>
                                              <p:pRg st="1" end="1"/>
                                            </p:txEl>
                                          </p:spTgt>
                                        </p:tgtEl>
                                        <p:attrNameLst>
                                          <p:attrName>style.visibility</p:attrName>
                                        </p:attrNameLst>
                                      </p:cBhvr>
                                      <p:to>
                                        <p:strVal val="visible"/>
                                      </p:to>
                                    </p:set>
                                    <p:anim calcmode="lin" valueType="num">
                                      <p:cBhvr additive="base">
                                        <p:cTn id="46"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7">
                                            <p:txEl>
                                              <p:pRg st="2" end="2"/>
                                            </p:txEl>
                                          </p:spTgt>
                                        </p:tgtEl>
                                        <p:attrNameLst>
                                          <p:attrName>style.visibility</p:attrName>
                                        </p:attrNameLst>
                                      </p:cBhvr>
                                      <p:to>
                                        <p:strVal val="visible"/>
                                      </p:to>
                                    </p:set>
                                    <p:anim calcmode="lin" valueType="num">
                                      <p:cBhvr additive="base">
                                        <p:cTn id="52"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6" grpId="0" animBg="1"/>
      <p:bldP spid="8" grpId="0" animBg="1"/>
      <p:bldP spid="7" grpId="0" build="p"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AutoShape 2"/>
          <p:cNvSpPr>
            <a:spLocks noChangeArrowheads="1"/>
          </p:cNvSpPr>
          <p:nvPr/>
        </p:nvSpPr>
        <p:spPr bwMode="auto">
          <a:xfrm>
            <a:off x="1187450" y="1052513"/>
            <a:ext cx="2519363" cy="1439862"/>
          </a:xfrm>
          <a:prstGeom prst="roundRect">
            <a:avLst>
              <a:gd name="adj" fmla="val 16667"/>
            </a:avLst>
          </a:prstGeom>
          <a:solidFill>
            <a:srgbClr val="FF33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zh-CN" altLang="en-US" sz="2800" b="1"/>
              <a:t>托利党</a:t>
            </a:r>
          </a:p>
          <a:p>
            <a:pPr algn="ctr" eaLnBrk="1" hangingPunct="1">
              <a:defRPr/>
            </a:pPr>
            <a:r>
              <a:rPr lang="zh-CN" altLang="en-US"/>
              <a:t>（</a:t>
            </a:r>
            <a:r>
              <a:rPr lang="en-US" altLang="zh-CN"/>
              <a:t>Tory</a:t>
            </a:r>
            <a:r>
              <a:rPr lang="zh-CN" altLang="en-US"/>
              <a:t>）</a:t>
            </a:r>
          </a:p>
        </p:txBody>
      </p:sp>
      <p:sp>
        <p:nvSpPr>
          <p:cNvPr id="218115" name="AutoShape 3"/>
          <p:cNvSpPr>
            <a:spLocks noChangeArrowheads="1"/>
          </p:cNvSpPr>
          <p:nvPr/>
        </p:nvSpPr>
        <p:spPr bwMode="auto">
          <a:xfrm>
            <a:off x="5435600" y="1052513"/>
            <a:ext cx="2519363" cy="1439862"/>
          </a:xfrm>
          <a:prstGeom prst="roundRect">
            <a:avLst>
              <a:gd name="adj" fmla="val 16667"/>
            </a:avLst>
          </a:prstGeom>
          <a:solidFill>
            <a:srgbClr val="FF33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zh-CN" altLang="en-US" sz="2800" b="1"/>
              <a:t>辉格党</a:t>
            </a:r>
          </a:p>
          <a:p>
            <a:pPr algn="ctr" eaLnBrk="1" hangingPunct="1">
              <a:defRPr/>
            </a:pPr>
            <a:r>
              <a:rPr lang="zh-CN" altLang="en-US"/>
              <a:t>（</a:t>
            </a:r>
            <a:r>
              <a:rPr lang="en-US" altLang="zh-CN"/>
              <a:t>Whig</a:t>
            </a:r>
            <a:r>
              <a:rPr lang="zh-CN" altLang="en-US"/>
              <a:t>）</a:t>
            </a:r>
          </a:p>
        </p:txBody>
      </p:sp>
      <p:sp>
        <p:nvSpPr>
          <p:cNvPr id="218116" name="Text Box 4"/>
          <p:cNvSpPr txBox="1">
            <a:spLocks noChangeArrowheads="1"/>
          </p:cNvSpPr>
          <p:nvPr/>
        </p:nvSpPr>
        <p:spPr bwMode="auto">
          <a:xfrm>
            <a:off x="755650" y="3068638"/>
            <a:ext cx="3384550" cy="2031325"/>
          </a:xfrm>
          <a:prstGeom prst="rect">
            <a:avLst/>
          </a:prstGeom>
          <a:solidFill>
            <a:srgbClr val="CDE9CE"/>
          </a:solidFill>
          <a:ln w="9525">
            <a:solidFill>
              <a:srgbClr val="FF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zh-CN" altLang="en-US" dirty="0">
                <a:solidFill>
                  <a:srgbClr val="FF0000"/>
                </a:solidFill>
              </a:rPr>
              <a:t>爱尔兰语“不法之徒”</a:t>
            </a:r>
          </a:p>
          <a:p>
            <a:pPr eaLnBrk="1" hangingPunct="1">
              <a:spcBef>
                <a:spcPct val="50000"/>
              </a:spcBef>
              <a:defRPr/>
            </a:pPr>
            <a:r>
              <a:rPr lang="zh-CN" altLang="en-US" dirty="0">
                <a:solidFill>
                  <a:srgbClr val="FF0000"/>
                </a:solidFill>
              </a:rPr>
              <a:t>支持詹姆斯二世</a:t>
            </a:r>
          </a:p>
          <a:p>
            <a:pPr eaLnBrk="1" hangingPunct="1">
              <a:spcBef>
                <a:spcPct val="50000"/>
              </a:spcBef>
              <a:defRPr/>
            </a:pPr>
            <a:r>
              <a:rPr lang="zh-CN" altLang="en-US" dirty="0">
                <a:solidFill>
                  <a:srgbClr val="FF0000"/>
                </a:solidFill>
              </a:rPr>
              <a:t>代表土地贵族和新贵族</a:t>
            </a:r>
          </a:p>
          <a:p>
            <a:pPr eaLnBrk="1" hangingPunct="1">
              <a:spcBef>
                <a:spcPct val="50000"/>
              </a:spcBef>
              <a:defRPr/>
            </a:pPr>
            <a:r>
              <a:rPr lang="zh-CN" altLang="en-US" dirty="0">
                <a:solidFill>
                  <a:srgbClr val="FF0000"/>
                </a:solidFill>
              </a:rPr>
              <a:t>倡导天主教</a:t>
            </a:r>
          </a:p>
          <a:p>
            <a:pPr eaLnBrk="1" hangingPunct="1">
              <a:spcBef>
                <a:spcPct val="50000"/>
              </a:spcBef>
              <a:defRPr/>
            </a:pPr>
            <a:r>
              <a:rPr lang="en-US" altLang="zh-CN" dirty="0">
                <a:solidFill>
                  <a:srgbClr val="FF0000"/>
                </a:solidFill>
              </a:rPr>
              <a:t>1833</a:t>
            </a:r>
            <a:r>
              <a:rPr lang="zh-CN" altLang="en-US" dirty="0">
                <a:solidFill>
                  <a:srgbClr val="FF0000"/>
                </a:solidFill>
              </a:rPr>
              <a:t>年改称“保守党”</a:t>
            </a:r>
          </a:p>
        </p:txBody>
      </p:sp>
      <p:sp>
        <p:nvSpPr>
          <p:cNvPr id="218117" name="Text Box 5"/>
          <p:cNvSpPr txBox="1">
            <a:spLocks noChangeArrowheads="1"/>
          </p:cNvSpPr>
          <p:nvPr/>
        </p:nvSpPr>
        <p:spPr bwMode="auto">
          <a:xfrm>
            <a:off x="4643438" y="2997200"/>
            <a:ext cx="4176712" cy="2446824"/>
          </a:xfrm>
          <a:prstGeom prst="rect">
            <a:avLst/>
          </a:prstGeom>
          <a:solidFill>
            <a:srgbClr val="CDE9CE"/>
          </a:solidFill>
          <a:ln w="9525">
            <a:solidFill>
              <a:srgbClr val="FF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zh-CN" altLang="en-US" dirty="0">
                <a:solidFill>
                  <a:srgbClr val="FF0000"/>
                </a:solidFill>
              </a:rPr>
              <a:t>苏格兰语“马贼”</a:t>
            </a:r>
          </a:p>
          <a:p>
            <a:pPr eaLnBrk="1" hangingPunct="1">
              <a:spcBef>
                <a:spcPct val="50000"/>
              </a:spcBef>
              <a:defRPr/>
            </a:pPr>
            <a:r>
              <a:rPr lang="zh-CN" altLang="en-US" dirty="0">
                <a:solidFill>
                  <a:srgbClr val="FF0000"/>
                </a:solidFill>
              </a:rPr>
              <a:t>反对詹姆斯二世的继承权</a:t>
            </a:r>
          </a:p>
          <a:p>
            <a:pPr eaLnBrk="1" hangingPunct="1">
              <a:spcBef>
                <a:spcPct val="50000"/>
              </a:spcBef>
              <a:defRPr/>
            </a:pPr>
            <a:r>
              <a:rPr lang="zh-CN" altLang="en-US" dirty="0">
                <a:solidFill>
                  <a:srgbClr val="FF0000"/>
                </a:solidFill>
              </a:rPr>
              <a:t>代表新兴资产阶级</a:t>
            </a:r>
          </a:p>
          <a:p>
            <a:pPr eaLnBrk="1" hangingPunct="1">
              <a:spcBef>
                <a:spcPct val="50000"/>
              </a:spcBef>
              <a:defRPr/>
            </a:pPr>
            <a:r>
              <a:rPr lang="zh-CN" altLang="en-US" dirty="0">
                <a:solidFill>
                  <a:srgbClr val="FF0000"/>
                </a:solidFill>
              </a:rPr>
              <a:t>反对世袭王权，支持新教徒宗教自由</a:t>
            </a:r>
          </a:p>
          <a:p>
            <a:pPr eaLnBrk="1" hangingPunct="1">
              <a:spcBef>
                <a:spcPct val="50000"/>
              </a:spcBef>
              <a:defRPr/>
            </a:pPr>
            <a:r>
              <a:rPr lang="en-US" altLang="zh-CN" dirty="0">
                <a:solidFill>
                  <a:srgbClr val="FF0000"/>
                </a:solidFill>
              </a:rPr>
              <a:t>19</a:t>
            </a:r>
            <a:r>
              <a:rPr lang="zh-CN" altLang="en-US" dirty="0">
                <a:solidFill>
                  <a:srgbClr val="FF0000"/>
                </a:solidFill>
              </a:rPr>
              <a:t>世纪中期后改称“自由党”</a:t>
            </a:r>
          </a:p>
          <a:p>
            <a:pPr eaLnBrk="1" hangingPunct="1">
              <a:spcBef>
                <a:spcPct val="50000"/>
              </a:spcBef>
              <a:defRPr/>
            </a:pPr>
            <a:r>
              <a:rPr lang="en-US" altLang="zh-CN" dirty="0">
                <a:solidFill>
                  <a:srgbClr val="FF0000"/>
                </a:solidFill>
              </a:rPr>
              <a:t>1918</a:t>
            </a:r>
            <a:r>
              <a:rPr lang="zh-CN" altLang="en-US" dirty="0">
                <a:solidFill>
                  <a:srgbClr val="FF0000"/>
                </a:solidFill>
              </a:rPr>
              <a:t>年之后工党取代自由党</a:t>
            </a:r>
          </a:p>
        </p:txBody>
      </p:sp>
      <p:sp>
        <p:nvSpPr>
          <p:cNvPr id="218118" name="Text Box 6"/>
          <p:cNvSpPr txBox="1">
            <a:spLocks noChangeArrowheads="1"/>
          </p:cNvSpPr>
          <p:nvPr/>
        </p:nvSpPr>
        <p:spPr bwMode="auto">
          <a:xfrm>
            <a:off x="1979613" y="2636838"/>
            <a:ext cx="12954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zh-CN" altLang="en-US" sz="1800"/>
              <a:t>苏格兰人</a:t>
            </a:r>
          </a:p>
        </p:txBody>
      </p:sp>
      <p:sp>
        <p:nvSpPr>
          <p:cNvPr id="218119" name="Text Box 7"/>
          <p:cNvSpPr txBox="1">
            <a:spLocks noChangeArrowheads="1"/>
          </p:cNvSpPr>
          <p:nvPr/>
        </p:nvSpPr>
        <p:spPr bwMode="auto">
          <a:xfrm>
            <a:off x="6300788" y="2636838"/>
            <a:ext cx="12954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zh-CN" altLang="en-US" sz="1800"/>
              <a:t>爱尔兰人</a:t>
            </a:r>
          </a:p>
        </p:txBody>
      </p:sp>
    </p:spTree>
    <p:extLst>
      <p:ext uri="{BB962C8B-B14F-4D97-AF65-F5344CB8AC3E}">
        <p14:creationId xmlns="" xmlns:p14="http://schemas.microsoft.com/office/powerpoint/2010/main" val="5363766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8114"/>
                                        </p:tgtEl>
                                        <p:attrNameLst>
                                          <p:attrName>style.visibility</p:attrName>
                                        </p:attrNameLst>
                                      </p:cBhvr>
                                      <p:to>
                                        <p:strVal val="visible"/>
                                      </p:to>
                                    </p:set>
                                    <p:anim calcmode="lin" valueType="num">
                                      <p:cBhvr additive="base">
                                        <p:cTn id="7" dur="500" fill="hold"/>
                                        <p:tgtEl>
                                          <p:spTgt spid="218114"/>
                                        </p:tgtEl>
                                        <p:attrNameLst>
                                          <p:attrName>ppt_x</p:attrName>
                                        </p:attrNameLst>
                                      </p:cBhvr>
                                      <p:tavLst>
                                        <p:tav tm="0">
                                          <p:val>
                                            <p:strVal val="0-#ppt_w/2"/>
                                          </p:val>
                                        </p:tav>
                                        <p:tav tm="100000">
                                          <p:val>
                                            <p:strVal val="#ppt_x"/>
                                          </p:val>
                                        </p:tav>
                                      </p:tavLst>
                                    </p:anim>
                                    <p:anim calcmode="lin" valueType="num">
                                      <p:cBhvr additive="base">
                                        <p:cTn id="8" dur="500" fill="hold"/>
                                        <p:tgtEl>
                                          <p:spTgt spid="21811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18115"/>
                                        </p:tgtEl>
                                        <p:attrNameLst>
                                          <p:attrName>style.visibility</p:attrName>
                                        </p:attrNameLst>
                                      </p:cBhvr>
                                      <p:to>
                                        <p:strVal val="visible"/>
                                      </p:to>
                                    </p:set>
                                    <p:anim calcmode="lin" valueType="num">
                                      <p:cBhvr additive="base">
                                        <p:cTn id="12" dur="500" fill="hold"/>
                                        <p:tgtEl>
                                          <p:spTgt spid="218115"/>
                                        </p:tgtEl>
                                        <p:attrNameLst>
                                          <p:attrName>ppt_x</p:attrName>
                                        </p:attrNameLst>
                                      </p:cBhvr>
                                      <p:tavLst>
                                        <p:tav tm="0">
                                          <p:val>
                                            <p:strVal val="1+#ppt_w/2"/>
                                          </p:val>
                                        </p:tav>
                                        <p:tav tm="100000">
                                          <p:val>
                                            <p:strVal val="#ppt_x"/>
                                          </p:val>
                                        </p:tav>
                                      </p:tavLst>
                                    </p:anim>
                                    <p:anim calcmode="lin" valueType="num">
                                      <p:cBhvr additive="base">
                                        <p:cTn id="13" dur="500" fill="hold"/>
                                        <p:tgtEl>
                                          <p:spTgt spid="218115"/>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18116"/>
                                        </p:tgtEl>
                                        <p:attrNameLst>
                                          <p:attrName>style.visibility</p:attrName>
                                        </p:attrNameLst>
                                      </p:cBhvr>
                                      <p:to>
                                        <p:strVal val="visible"/>
                                      </p:to>
                                    </p:set>
                                    <p:anim calcmode="lin" valueType="num">
                                      <p:cBhvr additive="base">
                                        <p:cTn id="18" dur="500" fill="hold"/>
                                        <p:tgtEl>
                                          <p:spTgt spid="218116"/>
                                        </p:tgtEl>
                                        <p:attrNameLst>
                                          <p:attrName>ppt_x</p:attrName>
                                        </p:attrNameLst>
                                      </p:cBhvr>
                                      <p:tavLst>
                                        <p:tav tm="0">
                                          <p:val>
                                            <p:strVal val="0-#ppt_w/2"/>
                                          </p:val>
                                        </p:tav>
                                        <p:tav tm="100000">
                                          <p:val>
                                            <p:strVal val="#ppt_x"/>
                                          </p:val>
                                        </p:tav>
                                      </p:tavLst>
                                    </p:anim>
                                    <p:anim calcmode="lin" valueType="num">
                                      <p:cBhvr additive="base">
                                        <p:cTn id="19" dur="500" fill="hold"/>
                                        <p:tgtEl>
                                          <p:spTgt spid="218116"/>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500"/>
                            </p:stCondLst>
                            <p:childTnLst>
                              <p:par>
                                <p:cTn id="21" presetID="2" presetClass="entr" presetSubtype="2" fill="hold" grpId="0" nodeType="afterEffect">
                                  <p:stCondLst>
                                    <p:cond delay="0"/>
                                  </p:stCondLst>
                                  <p:childTnLst>
                                    <p:set>
                                      <p:cBhvr>
                                        <p:cTn id="22" dur="1" fill="hold">
                                          <p:stCondLst>
                                            <p:cond delay="0"/>
                                          </p:stCondLst>
                                        </p:cTn>
                                        <p:tgtEl>
                                          <p:spTgt spid="218117"/>
                                        </p:tgtEl>
                                        <p:attrNameLst>
                                          <p:attrName>style.visibility</p:attrName>
                                        </p:attrNameLst>
                                      </p:cBhvr>
                                      <p:to>
                                        <p:strVal val="visible"/>
                                      </p:to>
                                    </p:set>
                                    <p:anim calcmode="lin" valueType="num">
                                      <p:cBhvr additive="base">
                                        <p:cTn id="23" dur="500" fill="hold"/>
                                        <p:tgtEl>
                                          <p:spTgt spid="218117"/>
                                        </p:tgtEl>
                                        <p:attrNameLst>
                                          <p:attrName>ppt_x</p:attrName>
                                        </p:attrNameLst>
                                      </p:cBhvr>
                                      <p:tavLst>
                                        <p:tav tm="0">
                                          <p:val>
                                            <p:strVal val="1+#ppt_w/2"/>
                                          </p:val>
                                        </p:tav>
                                        <p:tav tm="100000">
                                          <p:val>
                                            <p:strVal val="#ppt_x"/>
                                          </p:val>
                                        </p:tav>
                                      </p:tavLst>
                                    </p:anim>
                                    <p:anim calcmode="lin" valueType="num">
                                      <p:cBhvr additive="base">
                                        <p:cTn id="24" dur="500" fill="hold"/>
                                        <p:tgtEl>
                                          <p:spTgt spid="2181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4" grpId="0" animBg="1"/>
      <p:bldP spid="218115" grpId="0" animBg="1"/>
      <p:bldP spid="218116" grpId="0" animBg="1"/>
      <p:bldP spid="218117"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7924800" cy="720080"/>
          </a:xfrm>
        </p:spPr>
        <p:txBody>
          <a:bodyPr/>
          <a:lstStyle/>
          <a:p>
            <a:pPr algn="ctr"/>
            <a:r>
              <a:rPr lang="zh-CN" altLang="en-US" sz="4000" b="1" dirty="0" smtClean="0">
                <a:solidFill>
                  <a:srgbClr val="FFFF00"/>
                </a:solidFill>
              </a:rPr>
              <a:t>政党政治 与 政党职能</a:t>
            </a:r>
            <a:endParaRPr lang="zh-CN" altLang="en-US" sz="4000" b="1" dirty="0">
              <a:solidFill>
                <a:srgbClr val="FFFF00"/>
              </a:solidFill>
            </a:endParaRPr>
          </a:p>
        </p:txBody>
      </p:sp>
      <p:sp>
        <p:nvSpPr>
          <p:cNvPr id="5" name="TextBox 4"/>
          <p:cNvSpPr txBox="1"/>
          <p:nvPr/>
        </p:nvSpPr>
        <p:spPr>
          <a:xfrm>
            <a:off x="0" y="896404"/>
            <a:ext cx="9144000" cy="3828740"/>
          </a:xfrm>
          <a:prstGeom prst="rect">
            <a:avLst/>
          </a:prstGeom>
          <a:noFill/>
        </p:spPr>
        <p:txBody>
          <a:bodyPr wrap="square" rtlCol="0">
            <a:spAutoFit/>
          </a:bodyPr>
          <a:lstStyle/>
          <a:p>
            <a:pPr marL="342900" lvl="1" indent="-342900">
              <a:lnSpc>
                <a:spcPts val="4400"/>
              </a:lnSpc>
              <a:spcBef>
                <a:spcPct val="20000"/>
              </a:spcBef>
              <a:spcAft>
                <a:spcPts val="600"/>
              </a:spcAft>
              <a:buClr>
                <a:schemeClr val="tx2"/>
              </a:buClr>
              <a:buFont typeface="Arial" pitchFamily="34" charset="0"/>
              <a:buChar char="•"/>
            </a:pPr>
            <a:r>
              <a:rPr lang="zh-CN" altLang="en-US" sz="3500" b="1" spc="30" dirty="0" smtClean="0">
                <a:solidFill>
                  <a:srgbClr val="FFFF00"/>
                </a:solidFill>
              </a:rPr>
              <a:t>现代的“政党政治”</a:t>
            </a:r>
            <a:endParaRPr lang="en-US" altLang="zh-CN" sz="3500" b="1" spc="30" dirty="0" smtClean="0">
              <a:solidFill>
                <a:srgbClr val="FFFF00"/>
              </a:solidFill>
            </a:endParaRPr>
          </a:p>
          <a:p>
            <a:pPr marL="742950" lvl="1" indent="-285750">
              <a:lnSpc>
                <a:spcPts val="4400"/>
              </a:lnSpc>
              <a:spcBef>
                <a:spcPct val="20000"/>
              </a:spcBef>
              <a:spcAft>
                <a:spcPts val="600"/>
              </a:spcAft>
              <a:buClr>
                <a:schemeClr val="tx2"/>
              </a:buClr>
              <a:buFont typeface="Arial" pitchFamily="34" charset="0"/>
              <a:buChar char="•"/>
            </a:pPr>
            <a:r>
              <a:rPr lang="zh-CN" altLang="en-US" sz="2900" b="1" spc="30" dirty="0" smtClean="0">
                <a:latin typeface="楷体" pitchFamily="49" charset="-122"/>
                <a:ea typeface="楷体" pitchFamily="49" charset="-122"/>
              </a:rPr>
              <a:t>目前世界只有</a:t>
            </a:r>
            <a:r>
              <a:rPr lang="en-US" altLang="zh-CN" sz="2900" b="1" spc="30" dirty="0" smtClean="0">
                <a:solidFill>
                  <a:srgbClr val="FFFF00"/>
                </a:solidFill>
                <a:latin typeface="楷体" pitchFamily="49" charset="-122"/>
                <a:ea typeface="楷体" pitchFamily="49" charset="-122"/>
              </a:rPr>
              <a:t>20</a:t>
            </a:r>
            <a:r>
              <a:rPr lang="zh-CN" altLang="en-US" sz="2900" b="1" spc="30" dirty="0" smtClean="0">
                <a:solidFill>
                  <a:srgbClr val="FFFF00"/>
                </a:solidFill>
                <a:latin typeface="楷体" pitchFamily="49" charset="-122"/>
                <a:ea typeface="楷体" pitchFamily="49" charset="-122"/>
              </a:rPr>
              <a:t>多个</a:t>
            </a:r>
            <a:r>
              <a:rPr lang="zh-CN" altLang="en-US" sz="2900" b="1" spc="30" dirty="0" smtClean="0">
                <a:latin typeface="楷体" pitchFamily="49" charset="-122"/>
                <a:ea typeface="楷体" pitchFamily="49" charset="-122"/>
              </a:rPr>
              <a:t>的国家没有政党存在，</a:t>
            </a:r>
            <a:r>
              <a:rPr lang="zh-CN" altLang="en-US" sz="2900" b="1" spc="30" dirty="0" smtClean="0">
                <a:solidFill>
                  <a:srgbClr val="FFFF00"/>
                </a:solidFill>
                <a:latin typeface="楷体" pitchFamily="49" charset="-122"/>
                <a:ea typeface="楷体" pitchFamily="49" charset="-122"/>
              </a:rPr>
              <a:t>主要是一些穆斯林国家</a:t>
            </a:r>
            <a:r>
              <a:rPr lang="zh-CN" altLang="en-US" sz="2900" b="1" spc="30" dirty="0" smtClean="0">
                <a:latin typeface="楷体" pitchFamily="49" charset="-122"/>
                <a:ea typeface="楷体" pitchFamily="49" charset="-122"/>
              </a:rPr>
              <a:t>，例如</a:t>
            </a:r>
            <a:r>
              <a:rPr lang="zh-CN" altLang="en-US" sz="2900" b="1" spc="30" dirty="0" smtClean="0">
                <a:solidFill>
                  <a:srgbClr val="FFFF00"/>
                </a:solidFill>
                <a:latin typeface="楷体" pitchFamily="49" charset="-122"/>
                <a:ea typeface="楷体" pitchFamily="49" charset="-122"/>
              </a:rPr>
              <a:t>沙特阿拉伯、阿拉伯联合酋长国</a:t>
            </a:r>
            <a:r>
              <a:rPr lang="zh-CN" altLang="en-US" sz="2900" b="1" spc="30" dirty="0" smtClean="0">
                <a:latin typeface="楷体" pitchFamily="49" charset="-122"/>
                <a:ea typeface="楷体" pitchFamily="49" charset="-122"/>
              </a:rPr>
              <a:t>等。他们认为，政党是</a:t>
            </a:r>
            <a:r>
              <a:rPr lang="zh-CN" altLang="en-US" sz="2900" b="1" spc="30" dirty="0" smtClean="0">
                <a:solidFill>
                  <a:srgbClr val="FFFF00"/>
                </a:solidFill>
                <a:latin typeface="楷体" pitchFamily="49" charset="-122"/>
                <a:ea typeface="楷体" pitchFamily="49" charset="-122"/>
              </a:rPr>
              <a:t>穆斯林统一性</a:t>
            </a:r>
            <a:r>
              <a:rPr lang="zh-CN" altLang="en-US" sz="2900" b="1" spc="30" dirty="0" smtClean="0">
                <a:latin typeface="楷体" pitchFamily="49" charset="-122"/>
                <a:ea typeface="楷体" pitchFamily="49" charset="-122"/>
              </a:rPr>
              <a:t>的破坏者。因此法律禁止政党存在。</a:t>
            </a:r>
            <a:endParaRPr lang="en-US" altLang="zh-CN" sz="2900" b="1" spc="30" dirty="0" smtClean="0">
              <a:latin typeface="楷体" pitchFamily="49" charset="-122"/>
              <a:ea typeface="楷体" pitchFamily="49" charset="-122"/>
            </a:endParaRPr>
          </a:p>
          <a:p>
            <a:pPr marL="342900" lvl="1" indent="-342900">
              <a:lnSpc>
                <a:spcPts val="4400"/>
              </a:lnSpc>
              <a:spcBef>
                <a:spcPct val="20000"/>
              </a:spcBef>
              <a:spcAft>
                <a:spcPts val="600"/>
              </a:spcAft>
              <a:buClr>
                <a:schemeClr val="tx2"/>
              </a:buClr>
              <a:buFont typeface="Arial" pitchFamily="34" charset="0"/>
              <a:buChar char="•"/>
            </a:pPr>
            <a:r>
              <a:rPr lang="zh-CN" altLang="en-US" sz="3500" b="1" spc="30" dirty="0" smtClean="0">
                <a:solidFill>
                  <a:srgbClr val="FFFF00"/>
                </a:solidFill>
              </a:rPr>
              <a:t>政党政府</a:t>
            </a:r>
            <a:r>
              <a:rPr lang="en-US" altLang="zh-CN" sz="3500" b="1" spc="30" dirty="0" smtClean="0">
                <a:solidFill>
                  <a:srgbClr val="FFFF00"/>
                </a:solidFill>
              </a:rPr>
              <a:t>——</a:t>
            </a:r>
            <a:r>
              <a:rPr lang="zh-CN" altLang="en-US" sz="3500" b="1" spc="30" dirty="0" smtClean="0">
                <a:solidFill>
                  <a:srgbClr val="FFFF00"/>
                </a:solidFill>
              </a:rPr>
              <a:t>由政党治理国家</a:t>
            </a:r>
            <a:endParaRPr lang="en-US" altLang="zh-CN" sz="3500" b="1" spc="30" dirty="0" smtClean="0">
              <a:solidFill>
                <a:srgbClr val="FFFF00"/>
              </a:solidFill>
            </a:endParaRPr>
          </a:p>
        </p:txBody>
      </p:sp>
      <p:sp>
        <p:nvSpPr>
          <p:cNvPr id="6" name="矩形 5"/>
          <p:cNvSpPr/>
          <p:nvPr/>
        </p:nvSpPr>
        <p:spPr>
          <a:xfrm>
            <a:off x="0" y="4932650"/>
            <a:ext cx="9144000" cy="656590"/>
          </a:xfrm>
          <a:prstGeom prst="rect">
            <a:avLst/>
          </a:prstGeom>
          <a:solidFill>
            <a:srgbClr val="002060"/>
          </a:solidFill>
        </p:spPr>
        <p:txBody>
          <a:bodyPr wrap="square">
            <a:spAutoFit/>
          </a:bodyPr>
          <a:lstStyle/>
          <a:p>
            <a:pPr marL="342900" lvl="1" indent="-342900">
              <a:lnSpc>
                <a:spcPts val="4400"/>
              </a:lnSpc>
              <a:spcBef>
                <a:spcPct val="20000"/>
              </a:spcBef>
              <a:spcAft>
                <a:spcPts val="600"/>
              </a:spcAft>
              <a:buClr>
                <a:schemeClr val="tx2"/>
              </a:buClr>
              <a:buFont typeface="Arial" pitchFamily="34" charset="0"/>
              <a:buChar char="•"/>
            </a:pPr>
            <a:r>
              <a:rPr lang="zh-CN" altLang="en-US" sz="3500" b="1" spc="30" dirty="0" smtClean="0">
                <a:solidFill>
                  <a:srgbClr val="FFFF00"/>
                </a:solidFill>
              </a:rPr>
              <a:t>政党职能</a:t>
            </a:r>
            <a:r>
              <a:rPr lang="en-US" altLang="zh-CN" sz="3500" b="1" spc="30" dirty="0" smtClean="0">
                <a:solidFill>
                  <a:srgbClr val="FFFF00"/>
                </a:solidFill>
              </a:rPr>
              <a:t>——</a:t>
            </a:r>
            <a:r>
              <a:rPr lang="zh-CN" altLang="en-US" sz="3500" b="1" spc="30" dirty="0" smtClean="0">
                <a:solidFill>
                  <a:srgbClr val="FFFF00"/>
                </a:solidFill>
              </a:rPr>
              <a:t>组织个体、掌握和组织政权</a:t>
            </a:r>
          </a:p>
        </p:txBody>
      </p:sp>
      <p:sp>
        <p:nvSpPr>
          <p:cNvPr id="7" name="TextBox 6"/>
          <p:cNvSpPr txBox="1"/>
          <p:nvPr/>
        </p:nvSpPr>
        <p:spPr>
          <a:xfrm>
            <a:off x="0" y="5949280"/>
            <a:ext cx="2520280" cy="553998"/>
          </a:xfrm>
          <a:prstGeom prst="rect">
            <a:avLst/>
          </a:prstGeom>
          <a:noFill/>
        </p:spPr>
        <p:txBody>
          <a:bodyPr wrap="square" rtlCol="0">
            <a:spAutoFit/>
          </a:bodyPr>
          <a:lstStyle/>
          <a:p>
            <a:r>
              <a:rPr lang="zh-CN" altLang="en-US" sz="3000" b="1" dirty="0" smtClean="0">
                <a:solidFill>
                  <a:srgbClr val="FFFF00"/>
                </a:solidFill>
                <a:latin typeface="微软雅黑" pitchFamily="34" charset="-122"/>
                <a:ea typeface="微软雅黑" pitchFamily="34" charset="-122"/>
              </a:rPr>
              <a:t>①利益代表</a:t>
            </a:r>
            <a:endParaRPr lang="en-US" altLang="zh-CN" sz="3000" b="1" dirty="0" smtClean="0">
              <a:solidFill>
                <a:srgbClr val="FFFF00"/>
              </a:solidFill>
              <a:latin typeface="微软雅黑" pitchFamily="34" charset="-122"/>
              <a:ea typeface="微软雅黑" pitchFamily="34" charset="-122"/>
            </a:endParaRPr>
          </a:p>
        </p:txBody>
      </p:sp>
      <p:sp>
        <p:nvSpPr>
          <p:cNvPr id="8" name="矩形 7"/>
          <p:cNvSpPr/>
          <p:nvPr/>
        </p:nvSpPr>
        <p:spPr>
          <a:xfrm>
            <a:off x="2213992" y="5949280"/>
            <a:ext cx="2430016" cy="553998"/>
          </a:xfrm>
          <a:prstGeom prst="rect">
            <a:avLst/>
          </a:prstGeom>
        </p:spPr>
        <p:txBody>
          <a:bodyPr wrap="square">
            <a:spAutoFit/>
          </a:bodyPr>
          <a:lstStyle/>
          <a:p>
            <a:pPr lvl="0" algn="ctr"/>
            <a:r>
              <a:rPr lang="zh-CN" altLang="en-US" sz="3000" b="1" dirty="0" smtClean="0">
                <a:solidFill>
                  <a:srgbClr val="FFFF00"/>
                </a:solidFill>
                <a:latin typeface="微软雅黑" pitchFamily="34" charset="-122"/>
                <a:ea typeface="微软雅黑" pitchFamily="34" charset="-122"/>
              </a:rPr>
              <a:t>②利益综合</a:t>
            </a:r>
            <a:endParaRPr lang="en-US" altLang="zh-CN" sz="3000" b="1" dirty="0" smtClean="0">
              <a:solidFill>
                <a:srgbClr val="FFFF00"/>
              </a:solidFill>
              <a:latin typeface="微软雅黑" pitchFamily="34" charset="-122"/>
              <a:ea typeface="微软雅黑" pitchFamily="34" charset="-122"/>
            </a:endParaRPr>
          </a:p>
        </p:txBody>
      </p:sp>
      <p:sp>
        <p:nvSpPr>
          <p:cNvPr id="9" name="矩形 8"/>
          <p:cNvSpPr/>
          <p:nvPr/>
        </p:nvSpPr>
        <p:spPr>
          <a:xfrm>
            <a:off x="4709773" y="5949280"/>
            <a:ext cx="4434227" cy="553998"/>
          </a:xfrm>
          <a:prstGeom prst="rect">
            <a:avLst/>
          </a:prstGeom>
        </p:spPr>
        <p:txBody>
          <a:bodyPr wrap="square">
            <a:spAutoFit/>
          </a:bodyPr>
          <a:lstStyle/>
          <a:p>
            <a:pPr lvl="0" algn="ctr"/>
            <a:r>
              <a:rPr lang="zh-CN" altLang="en-US" sz="3000" b="1" dirty="0" smtClean="0">
                <a:solidFill>
                  <a:srgbClr val="FFFF00"/>
                </a:solidFill>
                <a:latin typeface="微软雅黑" pitchFamily="34" charset="-122"/>
                <a:ea typeface="微软雅黑" pitchFamily="34" charset="-122"/>
              </a:rPr>
              <a:t>③培养与输送政治精英</a:t>
            </a:r>
            <a:endParaRPr lang="zh-CN" altLang="en-US" sz="3000" b="1" dirty="0">
              <a:solidFill>
                <a:srgbClr val="FFFF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8" grpId="0"/>
      <p:bldP spid="9"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0"/>
            <a:ext cx="7924800" cy="724942"/>
          </a:xfrm>
        </p:spPr>
        <p:txBody>
          <a:bodyPr/>
          <a:lstStyle/>
          <a:p>
            <a:pPr algn="ctr"/>
            <a:r>
              <a:rPr lang="zh-CN" altLang="en-US" sz="4000" b="1" dirty="0" smtClean="0"/>
              <a:t>（</a:t>
            </a:r>
            <a:r>
              <a:rPr lang="en-US" altLang="zh-CN" sz="4000" b="1" dirty="0" smtClean="0"/>
              <a:t>1</a:t>
            </a:r>
            <a:r>
              <a:rPr lang="zh-CN" altLang="en-US" sz="4000" b="1" dirty="0" smtClean="0"/>
              <a:t>）利益代表</a:t>
            </a:r>
            <a:endParaRPr lang="zh-CN" altLang="en-US" sz="4000" b="1" dirty="0"/>
          </a:p>
        </p:txBody>
      </p:sp>
      <p:sp>
        <p:nvSpPr>
          <p:cNvPr id="3" name="内容占位符 2"/>
          <p:cNvSpPr>
            <a:spLocks noGrp="1"/>
          </p:cNvSpPr>
          <p:nvPr>
            <p:ph sz="quarter" idx="13"/>
          </p:nvPr>
        </p:nvSpPr>
        <p:spPr>
          <a:xfrm>
            <a:off x="0" y="844122"/>
            <a:ext cx="9144000" cy="1656184"/>
          </a:xfrm>
        </p:spPr>
        <p:txBody>
          <a:bodyPr>
            <a:noAutofit/>
          </a:bodyPr>
          <a:lstStyle/>
          <a:p>
            <a:pPr>
              <a:lnSpc>
                <a:spcPct val="150000"/>
              </a:lnSpc>
            </a:pPr>
            <a:r>
              <a:rPr lang="zh-CN" altLang="en-US" sz="3500" b="1" dirty="0" smtClean="0"/>
              <a:t>政党是一定</a:t>
            </a:r>
            <a:r>
              <a:rPr lang="zh-CN" altLang="en-US" sz="3500" b="1" dirty="0" smtClean="0">
                <a:solidFill>
                  <a:srgbClr val="FFFF00"/>
                </a:solidFill>
              </a:rPr>
              <a:t>阶级（阶层）成员意志或利益</a:t>
            </a:r>
            <a:r>
              <a:rPr lang="zh-CN" altLang="en-US" sz="3500" b="1" dirty="0" smtClean="0"/>
              <a:t>的代表。</a:t>
            </a:r>
            <a:endParaRPr lang="zh-CN" altLang="en-US" sz="3500" b="1" dirty="0"/>
          </a:p>
        </p:txBody>
      </p:sp>
      <p:sp>
        <p:nvSpPr>
          <p:cNvPr id="5" name="Rectangle 3"/>
          <p:cNvSpPr txBox="1">
            <a:spLocks noChangeArrowheads="1"/>
          </p:cNvSpPr>
          <p:nvPr/>
        </p:nvSpPr>
        <p:spPr>
          <a:xfrm>
            <a:off x="1" y="2597964"/>
            <a:ext cx="9143999" cy="4143404"/>
          </a:xfrm>
          <a:prstGeom prst="rect">
            <a:avLst/>
          </a:prstGeom>
          <a:noFill/>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a:lnSpc>
                <a:spcPct val="150000"/>
              </a:lnSpc>
              <a:buClr>
                <a:srgbClr val="DC9E1F"/>
              </a:buClr>
              <a:defRPr/>
            </a:pPr>
            <a:r>
              <a:rPr lang="zh-CN" altLang="en-US" sz="3200" b="1" dirty="0" smtClean="0">
                <a:solidFill>
                  <a:srgbClr val="FFFFFF"/>
                </a:solidFill>
                <a:latin typeface="幼圆" panose="02010509060101010101" pitchFamily="49" charset="-122"/>
              </a:rPr>
              <a:t>政党要</a:t>
            </a:r>
            <a:r>
              <a:rPr lang="zh-CN" altLang="en-US" sz="3200" b="1" dirty="0" smtClean="0">
                <a:solidFill>
                  <a:srgbClr val="FFFF00"/>
                </a:solidFill>
                <a:latin typeface="幼圆" panose="02010509060101010101" pitchFamily="49" charset="-122"/>
              </a:rPr>
              <a:t>准确“</a:t>
            </a:r>
            <a:r>
              <a:rPr lang="zh-CN" altLang="en-US" sz="3200" b="1" u="sng" dirty="0" smtClean="0">
                <a:solidFill>
                  <a:srgbClr val="FFFF00"/>
                </a:solidFill>
                <a:effectLst>
                  <a:outerShdw blurRad="38100" dist="38100" dir="2700000" algn="tl">
                    <a:srgbClr val="000000">
                      <a:alpha val="43137"/>
                    </a:srgbClr>
                  </a:outerShdw>
                </a:effectLst>
                <a:latin typeface="幼圆" panose="02010509060101010101" pitchFamily="49" charset="-122"/>
              </a:rPr>
              <a:t>代表”（而不是“代替”）</a:t>
            </a:r>
            <a:r>
              <a:rPr lang="zh-CN" altLang="en-US" sz="3200" b="1" dirty="0" smtClean="0">
                <a:solidFill>
                  <a:srgbClr val="FFFFFF"/>
                </a:solidFill>
                <a:latin typeface="幼圆" panose="02010509060101010101" pitchFamily="49" charset="-122"/>
              </a:rPr>
              <a:t>民众的利益诉求。</a:t>
            </a:r>
          </a:p>
          <a:p>
            <a:pPr>
              <a:lnSpc>
                <a:spcPct val="150000"/>
              </a:lnSpc>
              <a:buClr>
                <a:srgbClr val="DC9E1F"/>
              </a:buClr>
              <a:defRPr/>
            </a:pPr>
            <a:r>
              <a:rPr lang="zh-CN" altLang="en-US" sz="3200" b="1" dirty="0" smtClean="0">
                <a:solidFill>
                  <a:srgbClr val="FFFF00"/>
                </a:solidFill>
                <a:latin typeface="幼圆" panose="02010509060101010101" pitchFamily="49" charset="-122"/>
              </a:rPr>
              <a:t>调查研究的必要性与科学性</a:t>
            </a:r>
            <a:endParaRPr lang="en-US" altLang="zh-CN" sz="3200" b="1" dirty="0" smtClean="0">
              <a:solidFill>
                <a:srgbClr val="FFFF00"/>
              </a:solidFill>
              <a:latin typeface="幼圆" panose="02010509060101010101" pitchFamily="49" charset="-122"/>
            </a:endParaRPr>
          </a:p>
          <a:p>
            <a:pPr lvl="1">
              <a:lnSpc>
                <a:spcPct val="150000"/>
              </a:lnSpc>
              <a:buClr>
                <a:srgbClr val="DC9E1F"/>
              </a:buClr>
              <a:defRPr/>
            </a:pPr>
            <a:r>
              <a:rPr lang="zh-CN" altLang="en-US" sz="3200" b="1" dirty="0" smtClean="0">
                <a:latin typeface="楷体" pitchFamily="49" charset="-122"/>
                <a:ea typeface="楷体" pitchFamily="49" charset="-122"/>
              </a:rPr>
              <a:t>历史经验 和 现代方法</a:t>
            </a:r>
            <a:endParaRPr lang="en-US" altLang="zh-CN" sz="3200" b="1" dirty="0" smtClean="0">
              <a:latin typeface="楷体" pitchFamily="49" charset="-122"/>
              <a:ea typeface="楷体" pitchFamily="49" charset="-122"/>
            </a:endParaRPr>
          </a:p>
        </p:txBody>
      </p:sp>
    </p:spTree>
    <p:extLst>
      <p:ext uri="{BB962C8B-B14F-4D97-AF65-F5344CB8AC3E}">
        <p14:creationId xmlns="" xmlns:p14="http://schemas.microsoft.com/office/powerpoint/2010/main" val="2992414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anim calcmode="lin" valueType="num">
                                      <p:cBhvr>
                                        <p:cTn id="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500"/>
                                        <p:tgtEl>
                                          <p:spTgt spid="5">
                                            <p:txEl>
                                              <p:pRg st="1" end="1"/>
                                            </p:txEl>
                                          </p:spTgt>
                                        </p:tgtEl>
                                      </p:cBhvr>
                                    </p:animEffect>
                                    <p:anim calcmode="lin" valueType="num">
                                      <p:cBhvr>
                                        <p:cTn id="1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5">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anim calcmode="lin" valueType="num">
                                      <p:cBhvr>
                                        <p:cTn id="2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99592" y="1700808"/>
            <a:ext cx="7063740" cy="2593086"/>
          </a:xfrm>
        </p:spPr>
        <p:txBody>
          <a:bodyPr>
            <a:normAutofit fontScale="90000"/>
          </a:bodyPr>
          <a:lstStyle/>
          <a:p>
            <a:pPr algn="l"/>
            <a:r>
              <a:rPr kumimoji="1" lang="zh-CN" altLang="en-US" dirty="0" smtClean="0"/>
              <a:t>一、社会存在决定社会意识（经济根源）</a:t>
            </a:r>
            <a:r>
              <a:rPr kumimoji="1" lang="en-US" altLang="zh-CN" dirty="0" smtClean="0"/>
              <a:t/>
            </a:r>
            <a:br>
              <a:rPr kumimoji="1" lang="en-US" altLang="zh-CN" dirty="0" smtClean="0"/>
            </a:br>
            <a:r>
              <a:rPr kumimoji="1" lang="zh-CN" altLang="en-US" dirty="0" smtClean="0"/>
              <a:t>二、社会历史中的个人与群体</a:t>
            </a:r>
            <a:r>
              <a:rPr kumimoji="1" lang="en-US" altLang="zh-CN" dirty="0"/>
              <a:t/>
            </a:r>
            <a:br>
              <a:rPr kumimoji="1" lang="en-US" altLang="zh-CN" dirty="0"/>
            </a:br>
            <a:r>
              <a:rPr kumimoji="1" lang="zh-CN" altLang="en-US" dirty="0" smtClean="0"/>
              <a:t>三、民主政治</a:t>
            </a:r>
            <a:r>
              <a:rPr kumimoji="1" lang="en-US" altLang="zh-CN" dirty="0" smtClean="0"/>
              <a:t/>
            </a:r>
            <a:br>
              <a:rPr kumimoji="1" lang="en-US" altLang="zh-CN" dirty="0" smtClean="0"/>
            </a:br>
            <a:r>
              <a:rPr kumimoji="1" lang="en-US" altLang="zh-CN" dirty="0" smtClean="0"/>
              <a:t/>
            </a:r>
            <a:br>
              <a:rPr kumimoji="1" lang="en-US" altLang="zh-CN" dirty="0" smtClean="0"/>
            </a:br>
            <a:endParaRPr kumimoji="1" lang="zh-CN" altLang="en-US" dirty="0"/>
          </a:p>
        </p:txBody>
      </p:sp>
    </p:spTree>
    <p:extLst>
      <p:ext uri="{BB962C8B-B14F-4D97-AF65-F5344CB8AC3E}">
        <p14:creationId xmlns="" xmlns:p14="http://schemas.microsoft.com/office/powerpoint/2010/main" val="38037000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0"/>
            <a:ext cx="7924800" cy="796908"/>
          </a:xfrm>
        </p:spPr>
        <p:txBody>
          <a:bodyPr/>
          <a:lstStyle/>
          <a:p>
            <a:pPr algn="ctr"/>
            <a:r>
              <a:rPr lang="zh-CN" altLang="en-US" sz="4500" b="1" dirty="0" smtClean="0">
                <a:solidFill>
                  <a:srgbClr val="FFFF00"/>
                </a:solidFill>
              </a:rPr>
              <a:t>大 数 据 时 代 的 调 查 研 究</a:t>
            </a:r>
            <a:endParaRPr lang="zh-CN" altLang="en-US" sz="4500" b="1" dirty="0">
              <a:solidFill>
                <a:srgbClr val="FFFF00"/>
              </a:solidFill>
            </a:endParaRPr>
          </a:p>
        </p:txBody>
      </p:sp>
      <p:sp>
        <p:nvSpPr>
          <p:cNvPr id="3" name="内容占位符 2"/>
          <p:cNvSpPr>
            <a:spLocks noGrp="1"/>
          </p:cNvSpPr>
          <p:nvPr>
            <p:ph sz="quarter" idx="13"/>
          </p:nvPr>
        </p:nvSpPr>
        <p:spPr>
          <a:xfrm>
            <a:off x="0" y="2708920"/>
            <a:ext cx="9144000" cy="3596386"/>
          </a:xfrm>
          <a:solidFill>
            <a:srgbClr val="002060"/>
          </a:solidFill>
        </p:spPr>
        <p:txBody>
          <a:bodyPr>
            <a:normAutofit/>
          </a:bodyPr>
          <a:lstStyle/>
          <a:p>
            <a:pPr>
              <a:lnSpc>
                <a:spcPct val="150000"/>
              </a:lnSpc>
            </a:pPr>
            <a:r>
              <a:rPr lang="zh-CN" altLang="en-US" sz="2800" b="1" dirty="0" smtClean="0"/>
              <a:t>“中组部有位抓农村党建的副局长，已经参与指导过</a:t>
            </a:r>
            <a:r>
              <a:rPr lang="en-US" sz="2800" b="1" dirty="0" smtClean="0">
                <a:solidFill>
                  <a:srgbClr val="FFFF00"/>
                </a:solidFill>
              </a:rPr>
              <a:t>4</a:t>
            </a:r>
            <a:r>
              <a:rPr lang="zh-CN" altLang="en-US" sz="2800" b="1" dirty="0" smtClean="0"/>
              <a:t>届乡镇党委换届工作，但</a:t>
            </a:r>
            <a:r>
              <a:rPr lang="zh-CN" altLang="en-US" sz="2800" b="1" dirty="0" smtClean="0">
                <a:solidFill>
                  <a:srgbClr val="FFFF00"/>
                </a:solidFill>
              </a:rPr>
              <a:t>都未亲身经历过一个完整的乡镇换届过程</a:t>
            </a:r>
            <a:r>
              <a:rPr lang="zh-CN" altLang="en-US" sz="2800" b="1" dirty="0" smtClean="0"/>
              <a:t>。有一次，他</a:t>
            </a:r>
            <a:r>
              <a:rPr lang="zh-CN" altLang="en-US" sz="2800" b="1" dirty="0" smtClean="0">
                <a:solidFill>
                  <a:srgbClr val="FFFF00"/>
                </a:solidFill>
              </a:rPr>
              <a:t>亲自</a:t>
            </a:r>
            <a:r>
              <a:rPr lang="zh-CN" altLang="en-US" sz="2800" b="1" dirty="0" smtClean="0"/>
              <a:t>在试点乡镇蹲点一个月，</a:t>
            </a:r>
            <a:r>
              <a:rPr lang="zh-CN" altLang="en-US" sz="2800" b="1" dirty="0" smtClean="0">
                <a:solidFill>
                  <a:srgbClr val="FFFF00"/>
                </a:solidFill>
              </a:rPr>
              <a:t>直接在基层参与换届的全过程</a:t>
            </a:r>
            <a:r>
              <a:rPr lang="zh-CN" altLang="en-US" sz="2800" b="1" dirty="0" smtClean="0"/>
              <a:t>之后，他深有感触地说，现在抓乡镇换届才真正感到底气足了。”</a:t>
            </a:r>
            <a:endParaRPr lang="zh-CN" altLang="en-US" sz="2800" b="1" dirty="0"/>
          </a:p>
        </p:txBody>
      </p:sp>
      <p:sp>
        <p:nvSpPr>
          <p:cNvPr id="4" name="TextBox 3"/>
          <p:cNvSpPr txBox="1"/>
          <p:nvPr/>
        </p:nvSpPr>
        <p:spPr>
          <a:xfrm>
            <a:off x="0" y="1001634"/>
            <a:ext cx="9144000" cy="1570110"/>
          </a:xfrm>
          <a:prstGeom prst="rect">
            <a:avLst/>
          </a:prstGeom>
          <a:noFill/>
        </p:spPr>
        <p:txBody>
          <a:bodyPr wrap="square" rtlCol="0">
            <a:spAutoFit/>
          </a:bodyPr>
          <a:lstStyle/>
          <a:p>
            <a:pPr algn="ctr">
              <a:lnSpc>
                <a:spcPts val="4000"/>
              </a:lnSpc>
            </a:pPr>
            <a:r>
              <a:rPr lang="zh-CN" altLang="en-US" sz="3000" b="1" dirty="0" smtClean="0"/>
              <a:t>李源潮：</a:t>
            </a:r>
            <a:r>
              <a:rPr lang="en-US" altLang="zh-CN" sz="3000" b="1" dirty="0" smtClean="0"/>
              <a:t>《</a:t>
            </a:r>
            <a:r>
              <a:rPr lang="zh-CN" altLang="en-US" sz="3000" b="1" dirty="0" smtClean="0"/>
              <a:t>到群众中去，拜人民为师</a:t>
            </a:r>
            <a:r>
              <a:rPr lang="en-US" altLang="zh-CN" sz="3000" b="1" dirty="0" smtClean="0"/>
              <a:t>》</a:t>
            </a:r>
          </a:p>
          <a:p>
            <a:pPr algn="ctr">
              <a:lnSpc>
                <a:spcPts val="4000"/>
              </a:lnSpc>
            </a:pPr>
            <a:r>
              <a:rPr lang="en-US" altLang="zh-CN" sz="2500" b="1" dirty="0" smtClean="0"/>
              <a:t>——2011</a:t>
            </a:r>
            <a:r>
              <a:rPr lang="zh-CN" altLang="en-US" sz="2500" b="1" dirty="0" smtClean="0"/>
              <a:t>年</a:t>
            </a:r>
            <a:r>
              <a:rPr lang="en-US" altLang="zh-CN" sz="2500" b="1" dirty="0" smtClean="0"/>
              <a:t>9</a:t>
            </a:r>
            <a:r>
              <a:rPr lang="zh-CN" altLang="en-US" sz="2500" b="1" dirty="0" smtClean="0"/>
              <a:t>月</a:t>
            </a:r>
            <a:r>
              <a:rPr lang="en-US" altLang="zh-CN" sz="2500" b="1" dirty="0" smtClean="0"/>
              <a:t>5</a:t>
            </a:r>
            <a:r>
              <a:rPr lang="zh-CN" altLang="en-US" sz="2500" b="1" dirty="0" smtClean="0"/>
              <a:t>日，在中国浦东、井冈山、延安干部学院秋季开学典礼上的讲话</a:t>
            </a:r>
            <a:endParaRPr lang="zh-CN" altLang="en-US" sz="25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 calcmode="lin" valueType="num">
                                      <p:cBhvr additive="base">
                                        <p:cTn id="12" dur="500" fill="hold"/>
                                        <p:tgtEl>
                                          <p:spTgt spid="3">
                                            <p:bg/>
                                          </p:spTgt>
                                        </p:tgtEl>
                                        <p:attrNameLst>
                                          <p:attrName>ppt_x</p:attrName>
                                        </p:attrNameLst>
                                      </p:cBhvr>
                                      <p:tavLst>
                                        <p:tav tm="0">
                                          <p:val>
                                            <p:strVal val="#ppt_x"/>
                                          </p:val>
                                        </p:tav>
                                        <p:tav tm="100000">
                                          <p:val>
                                            <p:strVal val="#ppt_x"/>
                                          </p:val>
                                        </p:tav>
                                      </p:tavLst>
                                    </p:anim>
                                    <p:anim calcmode="lin" valueType="num">
                                      <p:cBhvr additive="base">
                                        <p:cTn id="13" dur="500" fill="hold"/>
                                        <p:tgtEl>
                                          <p:spTgt spid="3">
                                            <p:bg/>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additive="base">
                                        <p:cTn id="16"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animBg="1"/>
      <p:bldP spid="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0" y="0"/>
            <a:ext cx="9144000" cy="6858000"/>
          </a:xfrm>
        </p:spPr>
        <p:txBody>
          <a:bodyPr>
            <a:normAutofit/>
          </a:bodyPr>
          <a:lstStyle/>
          <a:p>
            <a:pPr>
              <a:lnSpc>
                <a:spcPct val="150000"/>
              </a:lnSpc>
            </a:pPr>
            <a:r>
              <a:rPr lang="en-US" altLang="zh-CN" sz="2500" b="1" dirty="0" smtClean="0">
                <a:solidFill>
                  <a:srgbClr val="FFFF00"/>
                </a:solidFill>
                <a:latin typeface="+mn-ea"/>
              </a:rPr>
              <a:t>2015</a:t>
            </a:r>
            <a:r>
              <a:rPr lang="zh-CN" altLang="en-US" sz="2500" b="1" dirty="0" smtClean="0">
                <a:solidFill>
                  <a:srgbClr val="FFFF00"/>
                </a:solidFill>
                <a:latin typeface="+mn-ea"/>
              </a:rPr>
              <a:t>年</a:t>
            </a:r>
            <a:r>
              <a:rPr lang="en-US" altLang="zh-CN" sz="2500" b="1" dirty="0" smtClean="0">
                <a:solidFill>
                  <a:srgbClr val="FFFF00"/>
                </a:solidFill>
                <a:latin typeface="+mn-ea"/>
              </a:rPr>
              <a:t>9</a:t>
            </a:r>
            <a:r>
              <a:rPr lang="zh-CN" altLang="en-US" sz="2500" b="1" dirty="0" smtClean="0">
                <a:solidFill>
                  <a:srgbClr val="FFFF00"/>
                </a:solidFill>
                <a:latin typeface="+mn-ea"/>
              </a:rPr>
              <a:t>月</a:t>
            </a:r>
            <a:r>
              <a:rPr lang="en-US" altLang="zh-CN" sz="2500" b="1" dirty="0" smtClean="0">
                <a:solidFill>
                  <a:srgbClr val="FFFF00"/>
                </a:solidFill>
                <a:latin typeface="+mn-ea"/>
              </a:rPr>
              <a:t>29</a:t>
            </a:r>
            <a:r>
              <a:rPr lang="zh-CN" altLang="en-US" sz="2500" b="1" dirty="0" smtClean="0">
                <a:solidFill>
                  <a:srgbClr val="FFFF00"/>
                </a:solidFill>
                <a:latin typeface="+mn-ea"/>
              </a:rPr>
              <a:t>日，国务院常务会议</a:t>
            </a:r>
            <a:r>
              <a:rPr lang="zh-CN" altLang="en-US" sz="2500" b="1" dirty="0" smtClean="0">
                <a:latin typeface="+mn-ea"/>
              </a:rPr>
              <a:t>，李克强要求：</a:t>
            </a:r>
            <a:endParaRPr lang="en-US" altLang="zh-CN" sz="2500" b="1" dirty="0" smtClean="0">
              <a:latin typeface="+mn-ea"/>
            </a:endParaRPr>
          </a:p>
          <a:p>
            <a:pPr>
              <a:lnSpc>
                <a:spcPct val="150000"/>
              </a:lnSpc>
            </a:pPr>
            <a:r>
              <a:rPr lang="zh-CN" altLang="en-US" sz="2500" b="1" dirty="0" smtClean="0">
                <a:latin typeface="+mn-ea"/>
              </a:rPr>
              <a:t>“十一长假后，</a:t>
            </a:r>
            <a:r>
              <a:rPr lang="zh-CN" altLang="en-US" sz="2500" b="1" dirty="0" smtClean="0">
                <a:solidFill>
                  <a:srgbClr val="FFFF00"/>
                </a:solidFill>
                <a:latin typeface="+mn-ea"/>
              </a:rPr>
              <a:t>各部门负责人要亲自带队</a:t>
            </a:r>
            <a:r>
              <a:rPr lang="zh-CN" altLang="en-US" sz="2500" b="1" dirty="0" smtClean="0">
                <a:latin typeface="+mn-ea"/>
              </a:rPr>
              <a:t>，</a:t>
            </a:r>
            <a:r>
              <a:rPr lang="en-US" altLang="zh-CN" sz="2500" b="1" dirty="0" smtClean="0">
                <a:latin typeface="+mn-ea"/>
              </a:rPr>
              <a:t>……</a:t>
            </a:r>
            <a:r>
              <a:rPr lang="zh-CN" altLang="en-US" sz="2500" b="1" dirty="0" smtClean="0">
                <a:latin typeface="+mn-ea"/>
              </a:rPr>
              <a:t>下基层深入开展调研！”“要去基层到一线</a:t>
            </a:r>
            <a:r>
              <a:rPr lang="zh-CN" altLang="en-US" sz="2500" b="1" dirty="0" smtClean="0">
                <a:solidFill>
                  <a:srgbClr val="FFFF00"/>
                </a:solidFill>
                <a:latin typeface="+mn-ea"/>
              </a:rPr>
              <a:t>看一看自己所在行业发生的新鲜事例</a:t>
            </a:r>
            <a:r>
              <a:rPr lang="zh-CN" altLang="en-US" sz="2500" b="1" dirty="0" smtClean="0">
                <a:latin typeface="+mn-ea"/>
              </a:rPr>
              <a:t>，了解基层的最新经验。</a:t>
            </a:r>
            <a:r>
              <a:rPr lang="zh-CN" altLang="en-US" sz="2500" b="1" dirty="0" smtClean="0">
                <a:solidFill>
                  <a:srgbClr val="FFFF00"/>
                </a:solidFill>
                <a:latin typeface="+mn-ea"/>
              </a:rPr>
              <a:t>部长们走下去，新经验取上来</a:t>
            </a:r>
            <a:r>
              <a:rPr lang="zh-CN" altLang="en-US" sz="2500" b="1" dirty="0" smtClean="0">
                <a:latin typeface="+mn-ea"/>
              </a:rPr>
              <a:t>。”</a:t>
            </a:r>
          </a:p>
          <a:p>
            <a:pPr>
              <a:lnSpc>
                <a:spcPct val="150000"/>
              </a:lnSpc>
            </a:pPr>
            <a:r>
              <a:rPr lang="zh-CN" altLang="en-US" sz="2500" b="1" dirty="0" smtClean="0">
                <a:latin typeface="+mn-ea"/>
              </a:rPr>
              <a:t>“我在河南保税物流中心看到一个跨境电商平台，</a:t>
            </a:r>
            <a:r>
              <a:rPr lang="zh-CN" altLang="en-US" sz="2500" b="1" dirty="0" smtClean="0">
                <a:solidFill>
                  <a:srgbClr val="FFFF00"/>
                </a:solidFill>
                <a:latin typeface="+mn-ea"/>
              </a:rPr>
              <a:t>成立不到 </a:t>
            </a:r>
            <a:r>
              <a:rPr lang="en-US" altLang="zh-CN" sz="2500" b="1" dirty="0" smtClean="0">
                <a:solidFill>
                  <a:srgbClr val="FFFF00"/>
                </a:solidFill>
                <a:latin typeface="+mn-ea"/>
              </a:rPr>
              <a:t>1</a:t>
            </a:r>
            <a:r>
              <a:rPr lang="zh-CN" altLang="en-US" sz="2500" b="1" dirty="0" smtClean="0">
                <a:solidFill>
                  <a:srgbClr val="FFFF00"/>
                </a:solidFill>
                <a:latin typeface="+mn-ea"/>
              </a:rPr>
              <a:t>年，员工仅 </a:t>
            </a:r>
            <a:r>
              <a:rPr lang="en-US" altLang="zh-CN" sz="2500" b="1" dirty="0" smtClean="0">
                <a:solidFill>
                  <a:srgbClr val="FFFF00"/>
                </a:solidFill>
                <a:latin typeface="+mn-ea"/>
              </a:rPr>
              <a:t>100</a:t>
            </a:r>
            <a:r>
              <a:rPr lang="zh-CN" altLang="en-US" sz="2500" b="1" dirty="0" smtClean="0">
                <a:solidFill>
                  <a:srgbClr val="FFFF00"/>
                </a:solidFill>
                <a:latin typeface="+mn-ea"/>
              </a:rPr>
              <a:t>多人，已经实现了 </a:t>
            </a:r>
            <a:r>
              <a:rPr lang="en-US" altLang="zh-CN" sz="2500" b="1" dirty="0" smtClean="0">
                <a:solidFill>
                  <a:srgbClr val="FFFF00"/>
                </a:solidFill>
                <a:latin typeface="+mn-ea"/>
              </a:rPr>
              <a:t>7</a:t>
            </a:r>
            <a:r>
              <a:rPr lang="zh-CN" altLang="en-US" sz="2500" b="1" dirty="0" smtClean="0">
                <a:solidFill>
                  <a:srgbClr val="FFFF00"/>
                </a:solidFill>
                <a:latin typeface="+mn-ea"/>
              </a:rPr>
              <a:t>亿多的销售额。</a:t>
            </a:r>
            <a:r>
              <a:rPr lang="zh-CN" altLang="en-US" sz="2500" b="1" dirty="0" smtClean="0">
                <a:latin typeface="+mn-ea"/>
              </a:rPr>
              <a:t>”“</a:t>
            </a:r>
            <a:r>
              <a:rPr lang="zh-CN" altLang="en-US" sz="2500" b="1" dirty="0" smtClean="0">
                <a:solidFill>
                  <a:srgbClr val="FFFF00"/>
                </a:solidFill>
                <a:latin typeface="+mn-ea"/>
              </a:rPr>
              <a:t>这样的‘井喷式’增长究竟是怎么实现的</a:t>
            </a:r>
            <a:r>
              <a:rPr lang="zh-CN" altLang="en-US" sz="2500" b="1" dirty="0" smtClean="0">
                <a:latin typeface="+mn-ea"/>
              </a:rPr>
              <a:t>？相关部门的部长们，要率队下去真正研究一番，</a:t>
            </a:r>
            <a:r>
              <a:rPr lang="zh-CN" altLang="en-US" sz="2500" b="1" dirty="0" smtClean="0">
                <a:solidFill>
                  <a:srgbClr val="FFFF00"/>
                </a:solidFill>
                <a:latin typeface="+mn-ea"/>
              </a:rPr>
              <a:t>值得在全国推广的经验要在全国推广</a:t>
            </a:r>
            <a:r>
              <a:rPr lang="zh-CN" altLang="en-US" sz="2500" b="1" dirty="0" smtClean="0">
                <a:latin typeface="+mn-ea"/>
              </a:rPr>
              <a:t>，</a:t>
            </a:r>
            <a:r>
              <a:rPr lang="zh-CN" altLang="en-US" sz="2500" b="1" dirty="0" smtClean="0">
                <a:solidFill>
                  <a:srgbClr val="FFFF00"/>
                </a:solidFill>
                <a:latin typeface="+mn-ea"/>
              </a:rPr>
              <a:t>能够上升到政策层面的要上升到政策层面</a:t>
            </a:r>
            <a:r>
              <a:rPr lang="zh-CN" altLang="en-US" sz="2500" b="1" dirty="0" smtClean="0">
                <a:latin typeface="+mn-ea"/>
              </a:rPr>
              <a:t>，这样我们制定的政策才能与市场主体的需求紧密衔接起来。”</a:t>
            </a:r>
            <a:endParaRPr lang="zh-CN" altLang="en-US" sz="2500" b="1"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15616" y="-24"/>
            <a:ext cx="6781800" cy="740600"/>
          </a:xfrm>
        </p:spPr>
        <p:txBody>
          <a:bodyPr/>
          <a:lstStyle/>
          <a:p>
            <a:pPr algn="ctr"/>
            <a:r>
              <a:rPr lang="zh-CN" altLang="en-US" sz="4000" b="1" dirty="0" smtClean="0">
                <a:latin typeface="+mn-ea"/>
                <a:ea typeface="+mn-ea"/>
              </a:rPr>
              <a:t>（</a:t>
            </a:r>
            <a:r>
              <a:rPr lang="en-US" altLang="zh-CN" sz="4000" b="1" dirty="0" smtClean="0">
                <a:latin typeface="+mn-ea"/>
                <a:ea typeface="+mn-ea"/>
              </a:rPr>
              <a:t>2</a:t>
            </a:r>
            <a:r>
              <a:rPr lang="zh-CN" altLang="en-US" sz="4000" b="1" dirty="0" smtClean="0">
                <a:latin typeface="+mn-ea"/>
                <a:ea typeface="+mn-ea"/>
              </a:rPr>
              <a:t>）利益综合</a:t>
            </a:r>
            <a:endParaRPr lang="zh-CN" altLang="en-US" sz="4000" b="1" dirty="0">
              <a:latin typeface="+mn-ea"/>
              <a:ea typeface="+mn-ea"/>
            </a:endParaRPr>
          </a:p>
        </p:txBody>
      </p:sp>
      <p:sp>
        <p:nvSpPr>
          <p:cNvPr id="8195" name="Rectangle 3"/>
          <p:cNvSpPr>
            <a:spLocks noGrp="1" noChangeArrowheads="1"/>
          </p:cNvSpPr>
          <p:nvPr>
            <p:ph idx="4294967295"/>
          </p:nvPr>
        </p:nvSpPr>
        <p:spPr>
          <a:xfrm>
            <a:off x="0" y="764704"/>
            <a:ext cx="9144000" cy="2572338"/>
          </a:xfrm>
          <a:prstGeom prst="rect">
            <a:avLst/>
          </a:prstGeom>
        </p:spPr>
        <p:txBody>
          <a:bodyPr>
            <a:normAutofit/>
          </a:bodyPr>
          <a:lstStyle/>
          <a:p>
            <a:pPr>
              <a:lnSpc>
                <a:spcPct val="150000"/>
              </a:lnSpc>
            </a:pPr>
            <a:r>
              <a:rPr lang="zh-CN" altLang="en-US" sz="3300" b="1" dirty="0" smtClean="0">
                <a:latin typeface="+mn-ea"/>
              </a:rPr>
              <a:t>群众利益是</a:t>
            </a:r>
            <a:r>
              <a:rPr lang="zh-CN" altLang="en-US" sz="3300" b="1" dirty="0" smtClean="0">
                <a:solidFill>
                  <a:srgbClr val="FFFF00"/>
                </a:solidFill>
                <a:latin typeface="+mn-ea"/>
              </a:rPr>
              <a:t>多样而复杂</a:t>
            </a:r>
            <a:r>
              <a:rPr lang="zh-CN" altLang="en-US" sz="3300" b="1" dirty="0" smtClean="0">
                <a:latin typeface="+mn-ea"/>
              </a:rPr>
              <a:t>的。政党必须</a:t>
            </a:r>
            <a:r>
              <a:rPr lang="zh-CN" altLang="en-US" sz="3300" b="1" dirty="0" smtClean="0">
                <a:solidFill>
                  <a:srgbClr val="FFFF00"/>
                </a:solidFill>
                <a:latin typeface="+mn-ea"/>
              </a:rPr>
              <a:t>综合</a:t>
            </a:r>
            <a:r>
              <a:rPr lang="zh-CN" altLang="en-US" sz="3300" b="1" dirty="0" smtClean="0">
                <a:latin typeface="+mn-ea"/>
              </a:rPr>
              <a:t>民众利益，使之成为政党的</a:t>
            </a:r>
            <a:r>
              <a:rPr lang="zh-CN" altLang="en-US" sz="3300" b="1" dirty="0" smtClean="0">
                <a:solidFill>
                  <a:srgbClr val="FFFF00"/>
                </a:solidFill>
                <a:latin typeface="+mn-ea"/>
              </a:rPr>
              <a:t>指导思想</a:t>
            </a:r>
            <a:r>
              <a:rPr lang="zh-CN" altLang="en-US" sz="3300" b="1" dirty="0" smtClean="0">
                <a:latin typeface="+mn-ea"/>
              </a:rPr>
              <a:t>和</a:t>
            </a:r>
            <a:r>
              <a:rPr lang="zh-CN" altLang="en-US" sz="3300" b="1" dirty="0" smtClean="0">
                <a:solidFill>
                  <a:srgbClr val="FFFF00"/>
                </a:solidFill>
                <a:latin typeface="+mn-ea"/>
              </a:rPr>
              <a:t>纲领政策</a:t>
            </a:r>
            <a:r>
              <a:rPr lang="zh-CN" altLang="en-US" sz="3300" b="1" dirty="0" smtClean="0">
                <a:latin typeface="+mn-ea"/>
              </a:rPr>
              <a:t>。</a:t>
            </a:r>
            <a:endParaRPr lang="en-US" altLang="zh-CN" sz="3300" b="1" dirty="0" smtClean="0">
              <a:latin typeface="+mn-ea"/>
            </a:endParaRPr>
          </a:p>
          <a:p>
            <a:pPr>
              <a:lnSpc>
                <a:spcPct val="150000"/>
              </a:lnSpc>
            </a:pPr>
            <a:r>
              <a:rPr lang="zh-CN" altLang="en-US" sz="3300" b="1" dirty="0" smtClean="0">
                <a:solidFill>
                  <a:srgbClr val="FFFF00"/>
                </a:solidFill>
                <a:latin typeface="+mn-ea"/>
              </a:rPr>
              <a:t>什么是“纲领”？</a:t>
            </a:r>
            <a:r>
              <a:rPr lang="en-US" altLang="zh-CN" sz="3300" b="1" dirty="0" smtClean="0">
                <a:solidFill>
                  <a:srgbClr val="FFFF00"/>
                </a:solidFill>
                <a:latin typeface="+mn-ea"/>
              </a:rPr>
              <a:t>——</a:t>
            </a:r>
          </a:p>
        </p:txBody>
      </p:sp>
      <p:sp>
        <p:nvSpPr>
          <p:cNvPr id="8" name="TextBox 7"/>
          <p:cNvSpPr txBox="1"/>
          <p:nvPr/>
        </p:nvSpPr>
        <p:spPr>
          <a:xfrm>
            <a:off x="0" y="3429000"/>
            <a:ext cx="9144000" cy="648960"/>
          </a:xfrm>
          <a:prstGeom prst="rect">
            <a:avLst/>
          </a:prstGeom>
          <a:solidFill>
            <a:srgbClr val="FF0000"/>
          </a:solidFill>
        </p:spPr>
        <p:txBody>
          <a:bodyPr wrap="square" rtlCol="0">
            <a:spAutoFit/>
          </a:bodyPr>
          <a:lstStyle/>
          <a:p>
            <a:pPr algn="ctr">
              <a:lnSpc>
                <a:spcPts val="5000"/>
              </a:lnSpc>
            </a:pPr>
            <a:r>
              <a:rPr lang="zh-CN" altLang="en-US" sz="3500" b="1" dirty="0" smtClean="0">
                <a:solidFill>
                  <a:srgbClr val="FFFF00"/>
                </a:solidFill>
                <a:latin typeface="+mn-ea"/>
              </a:rPr>
              <a:t>耕 者 有 其 田 ！</a:t>
            </a:r>
            <a:endParaRPr lang="en-US" altLang="zh-CN" sz="3500" b="1" dirty="0" smtClean="0">
              <a:solidFill>
                <a:srgbClr val="FFFF00"/>
              </a:solidFill>
              <a:latin typeface="+mn-ea"/>
            </a:endParaRPr>
          </a:p>
        </p:txBody>
      </p:sp>
      <p:sp>
        <p:nvSpPr>
          <p:cNvPr id="6" name="Rectangle 3"/>
          <p:cNvSpPr>
            <a:spLocks noGrp="1" noChangeArrowheads="1"/>
          </p:cNvSpPr>
          <p:nvPr>
            <p:ph idx="4294967295"/>
          </p:nvPr>
        </p:nvSpPr>
        <p:spPr>
          <a:xfrm>
            <a:off x="0" y="4293096"/>
            <a:ext cx="9144000" cy="2357454"/>
          </a:xfrm>
          <a:prstGeom prst="rect">
            <a:avLst/>
          </a:prstGeom>
          <a:solidFill>
            <a:srgbClr val="002060"/>
          </a:solidFill>
        </p:spPr>
        <p:txBody>
          <a:bodyPr>
            <a:normAutofit/>
          </a:bodyPr>
          <a:lstStyle/>
          <a:p>
            <a:pPr>
              <a:lnSpc>
                <a:spcPct val="150000"/>
              </a:lnSpc>
              <a:buNone/>
            </a:pPr>
            <a:r>
              <a:rPr lang="zh-CN" altLang="en-US" sz="2800" b="1" dirty="0" smtClean="0">
                <a:latin typeface="+mn-ea"/>
              </a:rPr>
              <a:t>    “一个政党如果没有纲领，就不能成为</a:t>
            </a:r>
            <a:r>
              <a:rPr lang="zh-CN" altLang="en-US" sz="2800" b="1" dirty="0" smtClean="0">
                <a:solidFill>
                  <a:srgbClr val="FFFF00"/>
                </a:solidFill>
                <a:latin typeface="+mn-ea"/>
              </a:rPr>
              <a:t>政治上比较完整的、善于在任何转折时期始终坚持自己的路线</a:t>
            </a:r>
            <a:r>
              <a:rPr lang="zh-CN" altLang="en-US" sz="2800" b="1" dirty="0" smtClean="0">
                <a:latin typeface="+mn-ea"/>
              </a:rPr>
              <a:t>的有机体。”</a:t>
            </a:r>
            <a:r>
              <a:rPr lang="en-US" altLang="zh-CN" sz="2800" b="1" dirty="0" smtClean="0">
                <a:latin typeface="+mn-ea"/>
              </a:rPr>
              <a:t>——</a:t>
            </a:r>
            <a:r>
              <a:rPr lang="zh-CN" altLang="en-US" sz="2800" b="1" dirty="0" smtClean="0">
                <a:latin typeface="+mn-ea"/>
              </a:rPr>
              <a:t>列宁</a:t>
            </a:r>
            <a:endParaRPr lang="en-US" altLang="zh-CN" sz="2800" b="1" dirty="0" smtClean="0">
              <a:latin typeface="+mn-ea"/>
            </a:endParaRPr>
          </a:p>
        </p:txBody>
      </p:sp>
    </p:spTree>
    <p:extLst>
      <p:ext uri="{BB962C8B-B14F-4D97-AF65-F5344CB8AC3E}">
        <p14:creationId xmlns="" xmlns:p14="http://schemas.microsoft.com/office/powerpoint/2010/main" val="142913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500"/>
                                        <p:tgtEl>
                                          <p:spTgt spid="8195">
                                            <p:txEl>
                                              <p:pRg st="0" end="0"/>
                                            </p:txEl>
                                          </p:spTgt>
                                        </p:tgtEl>
                                      </p:cBhvr>
                                    </p:animEffect>
                                    <p:anim calcmode="lin" valueType="num">
                                      <p:cBhvr>
                                        <p:cTn id="8"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819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195">
                                            <p:txEl>
                                              <p:pRg st="1" end="1"/>
                                            </p:txEl>
                                          </p:spTgt>
                                        </p:tgtEl>
                                        <p:attrNameLst>
                                          <p:attrName>style.visibility</p:attrName>
                                        </p:attrNameLst>
                                      </p:cBhvr>
                                      <p:to>
                                        <p:strVal val="visible"/>
                                      </p:to>
                                    </p:set>
                                    <p:animEffect transition="in" filter="fade">
                                      <p:cBhvr>
                                        <p:cTn id="14" dur="500"/>
                                        <p:tgtEl>
                                          <p:spTgt spid="8195">
                                            <p:txEl>
                                              <p:pRg st="1" end="1"/>
                                            </p:txEl>
                                          </p:spTgt>
                                        </p:tgtEl>
                                      </p:cBhvr>
                                    </p:animEffect>
                                    <p:anim calcmode="lin" valueType="num">
                                      <p:cBhvr>
                                        <p:cTn id="15"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819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6">
                                            <p:bg/>
                                          </p:spTgt>
                                        </p:tgtEl>
                                        <p:attrNameLst>
                                          <p:attrName>style.visibility</p:attrName>
                                        </p:attrNameLst>
                                      </p:cBhvr>
                                      <p:to>
                                        <p:strVal val="visible"/>
                                      </p:to>
                                    </p:set>
                                    <p:animEffect transition="in" filter="wipe(down)">
                                      <p:cBhvr>
                                        <p:cTn id="26" dur="500"/>
                                        <p:tgtEl>
                                          <p:spTgt spid="6">
                                            <p:bg/>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Effect transition="in" filter="wipe(down)">
                                      <p:cBhvr>
                                        <p:cTn id="29"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P spid="8" grpId="0" animBg="1"/>
      <p:bldP spid="6" grpId="0" build="allAtOnce"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02568" y="-27384"/>
            <a:ext cx="6781800" cy="720079"/>
          </a:xfrm>
        </p:spPr>
        <p:txBody>
          <a:bodyPr>
            <a:normAutofit/>
          </a:bodyPr>
          <a:lstStyle/>
          <a:p>
            <a:pPr algn="ctr"/>
            <a:r>
              <a:rPr lang="zh-CN" altLang="en-US" sz="4000" b="1" dirty="0" smtClean="0">
                <a:solidFill>
                  <a:srgbClr val="FFFF00"/>
                </a:solidFill>
                <a:latin typeface="幼圆" panose="02010509060101010101" pitchFamily="49" charset="-122"/>
                <a:ea typeface="幼圆" panose="02010509060101010101" pitchFamily="49" charset="-122"/>
              </a:rPr>
              <a:t>利 益 综 合 的 困 难</a:t>
            </a:r>
            <a:endParaRPr lang="zh-CN" altLang="en-US" sz="4500" b="1" dirty="0" smtClean="0">
              <a:solidFill>
                <a:srgbClr val="FFFF00"/>
              </a:solidFill>
              <a:latin typeface="黑体" pitchFamily="49" charset="-122"/>
              <a:ea typeface="黑体" pitchFamily="49" charset="-122"/>
            </a:endParaRPr>
          </a:p>
        </p:txBody>
      </p:sp>
      <p:sp>
        <p:nvSpPr>
          <p:cNvPr id="8195" name="Rectangle 3"/>
          <p:cNvSpPr>
            <a:spLocks noGrp="1" noChangeArrowheads="1"/>
          </p:cNvSpPr>
          <p:nvPr>
            <p:ph idx="4294967295"/>
          </p:nvPr>
        </p:nvSpPr>
        <p:spPr>
          <a:xfrm>
            <a:off x="35496" y="2132856"/>
            <a:ext cx="9071992" cy="4522254"/>
          </a:xfrm>
          <a:prstGeom prst="rect">
            <a:avLst/>
          </a:prstGeom>
        </p:spPr>
        <p:txBody>
          <a:bodyPr>
            <a:noAutofit/>
          </a:bodyPr>
          <a:lstStyle/>
          <a:p>
            <a:pPr lvl="0">
              <a:lnSpc>
                <a:spcPts val="4500"/>
              </a:lnSpc>
              <a:buClr>
                <a:srgbClr val="AD0101"/>
              </a:buClr>
            </a:pPr>
            <a:r>
              <a:rPr lang="zh-CN" altLang="en-US" sz="3000" b="1" dirty="0" smtClean="0">
                <a:latin typeface="楷体" pitchFamily="49" charset="-122"/>
                <a:ea typeface="楷体" pitchFamily="49" charset="-122"/>
              </a:rPr>
              <a:t>一个政党代表</a:t>
            </a:r>
            <a:r>
              <a:rPr lang="zh-CN" altLang="en-US" sz="3000" b="1" dirty="0">
                <a:latin typeface="楷体" pitchFamily="49" charset="-122"/>
                <a:ea typeface="楷体" pitchFamily="49" charset="-122"/>
              </a:rPr>
              <a:t>和综合的</a:t>
            </a:r>
            <a:r>
              <a:rPr lang="zh-CN" altLang="en-US" sz="3000" b="1" dirty="0">
                <a:solidFill>
                  <a:srgbClr val="FFFF00"/>
                </a:solidFill>
                <a:latin typeface="楷体" pitchFamily="49" charset="-122"/>
                <a:ea typeface="楷体" pitchFamily="49" charset="-122"/>
              </a:rPr>
              <a:t>利益面</a:t>
            </a:r>
            <a:r>
              <a:rPr lang="zh-CN" altLang="en-US" sz="3000" b="1" dirty="0">
                <a:latin typeface="楷体" pitchFamily="49" charset="-122"/>
                <a:ea typeface="楷体" pitchFamily="49" charset="-122"/>
              </a:rPr>
              <a:t>越宽</a:t>
            </a:r>
            <a:r>
              <a:rPr lang="zh-CN" altLang="en-US" sz="3000" b="1" dirty="0" smtClean="0">
                <a:latin typeface="楷体" pitchFamily="49" charset="-122"/>
                <a:ea typeface="楷体" pitchFamily="49" charset="-122"/>
              </a:rPr>
              <a:t>，</a:t>
            </a:r>
            <a:r>
              <a:rPr lang="zh-CN" altLang="en-US" sz="3000" b="1" dirty="0">
                <a:latin typeface="楷体" pitchFamily="49" charset="-122"/>
                <a:ea typeface="楷体" pitchFamily="49" charset="-122"/>
              </a:rPr>
              <a:t>其</a:t>
            </a:r>
            <a:r>
              <a:rPr lang="zh-CN" altLang="en-US" sz="3000" b="1" dirty="0" smtClean="0">
                <a:latin typeface="楷体" pitchFamily="49" charset="-122"/>
                <a:ea typeface="楷体" pitchFamily="49" charset="-122"/>
              </a:rPr>
              <a:t>执政基础</a:t>
            </a:r>
            <a:r>
              <a:rPr lang="zh-CN" altLang="en-US" sz="3000" b="1" dirty="0">
                <a:latin typeface="楷体" pitchFamily="49" charset="-122"/>
                <a:ea typeface="楷体" pitchFamily="49" charset="-122"/>
              </a:rPr>
              <a:t>就</a:t>
            </a:r>
            <a:r>
              <a:rPr lang="zh-CN" altLang="en-US" sz="3000" b="1" dirty="0" smtClean="0">
                <a:latin typeface="楷体" pitchFamily="49" charset="-122"/>
                <a:ea typeface="楷体" pitchFamily="49" charset="-122"/>
              </a:rPr>
              <a:t>越</a:t>
            </a:r>
            <a:r>
              <a:rPr lang="zh-CN" altLang="en-US" sz="3000" b="1" dirty="0">
                <a:latin typeface="楷体" pitchFamily="49" charset="-122"/>
                <a:ea typeface="楷体" pitchFamily="49" charset="-122"/>
              </a:rPr>
              <a:t>稳固</a:t>
            </a:r>
            <a:r>
              <a:rPr lang="zh-CN" altLang="en-US" sz="3000" b="1" dirty="0" smtClean="0">
                <a:latin typeface="楷体" pitchFamily="49" charset="-122"/>
                <a:ea typeface="楷体" pitchFamily="49" charset="-122"/>
              </a:rPr>
              <a:t>。</a:t>
            </a:r>
            <a:endParaRPr lang="zh-CN" altLang="en-US" sz="3000" b="1" dirty="0">
              <a:latin typeface="楷体" pitchFamily="49" charset="-122"/>
              <a:ea typeface="楷体" pitchFamily="49" charset="-122"/>
            </a:endParaRPr>
          </a:p>
          <a:p>
            <a:pPr>
              <a:lnSpc>
                <a:spcPts val="4500"/>
              </a:lnSpc>
              <a:buClr>
                <a:srgbClr val="AD0101"/>
              </a:buClr>
            </a:pPr>
            <a:r>
              <a:rPr lang="zh-CN" altLang="en-US" sz="3000" b="1" dirty="0" smtClean="0">
                <a:latin typeface="楷体" pitchFamily="49" charset="-122"/>
                <a:ea typeface="楷体" pitchFamily="49" charset="-122"/>
              </a:rPr>
              <a:t>多党制的意义：由</a:t>
            </a:r>
            <a:r>
              <a:rPr lang="zh-CN" altLang="en-US" sz="3000" b="1" dirty="0" smtClean="0">
                <a:solidFill>
                  <a:srgbClr val="FFFF00"/>
                </a:solidFill>
                <a:latin typeface="楷体" pitchFamily="49" charset="-122"/>
                <a:ea typeface="楷体" pitchFamily="49" charset="-122"/>
              </a:rPr>
              <a:t>一</a:t>
            </a:r>
            <a:r>
              <a:rPr lang="zh-CN" altLang="en-US" sz="3000" b="1" dirty="0">
                <a:solidFill>
                  <a:srgbClr val="FFFF00"/>
                </a:solidFill>
                <a:latin typeface="楷体" pitchFamily="49" charset="-122"/>
                <a:ea typeface="楷体" pitchFamily="49" charset="-122"/>
              </a:rPr>
              <a:t>个政党</a:t>
            </a:r>
            <a:r>
              <a:rPr lang="zh-CN" altLang="en-US" sz="3000" b="1" dirty="0">
                <a:latin typeface="楷体" pitchFamily="49" charset="-122"/>
                <a:ea typeface="楷体" pitchFamily="49" charset="-122"/>
              </a:rPr>
              <a:t>试图综合</a:t>
            </a:r>
            <a:r>
              <a:rPr lang="zh-CN" altLang="en-US" sz="3000" b="1" dirty="0">
                <a:solidFill>
                  <a:srgbClr val="FFFF00"/>
                </a:solidFill>
                <a:latin typeface="楷体" pitchFamily="49" charset="-122"/>
                <a:ea typeface="楷体" pitchFamily="49" charset="-122"/>
              </a:rPr>
              <a:t>全部民众的利益诉</a:t>
            </a:r>
            <a:r>
              <a:rPr lang="zh-CN" altLang="en-US" sz="3000" b="1" dirty="0" smtClean="0">
                <a:solidFill>
                  <a:srgbClr val="FFFF00"/>
                </a:solidFill>
                <a:latin typeface="楷体" pitchFamily="49" charset="-122"/>
                <a:ea typeface="楷体" pitchFamily="49" charset="-122"/>
              </a:rPr>
              <a:t>求</a:t>
            </a:r>
            <a:r>
              <a:rPr lang="zh-CN" altLang="en-US" sz="3000" b="1" dirty="0" smtClean="0">
                <a:latin typeface="楷体" pitchFamily="49" charset="-122"/>
                <a:ea typeface="楷体" pitchFamily="49" charset="-122"/>
              </a:rPr>
              <a:t>十分困难。一旦脱离民众，</a:t>
            </a:r>
            <a:r>
              <a:rPr lang="zh-CN" altLang="en-US" sz="3000" b="1" dirty="0">
                <a:latin typeface="楷体" pitchFamily="49" charset="-122"/>
                <a:ea typeface="楷体" pitchFamily="49" charset="-122"/>
              </a:rPr>
              <a:t>那么</a:t>
            </a:r>
            <a:r>
              <a:rPr lang="zh-CN" altLang="en-US" sz="3000" b="1" dirty="0">
                <a:solidFill>
                  <a:srgbClr val="FFFF00"/>
                </a:solidFill>
                <a:latin typeface="楷体" pitchFamily="49" charset="-122"/>
                <a:ea typeface="楷体" pitchFamily="49" charset="-122"/>
              </a:rPr>
              <a:t>其他</a:t>
            </a:r>
            <a:r>
              <a:rPr lang="zh-CN" altLang="en-US" sz="3000" b="1" dirty="0" smtClean="0">
                <a:solidFill>
                  <a:srgbClr val="FFFF00"/>
                </a:solidFill>
                <a:latin typeface="楷体" pitchFamily="49" charset="-122"/>
                <a:ea typeface="楷体" pitchFamily="49" charset="-122"/>
              </a:rPr>
              <a:t>团体</a:t>
            </a:r>
            <a:r>
              <a:rPr lang="zh-CN" altLang="en-US" sz="3000" b="1" dirty="0" smtClean="0">
                <a:latin typeface="楷体" pitchFamily="49" charset="-122"/>
                <a:ea typeface="楷体" pitchFamily="49" charset="-122"/>
              </a:rPr>
              <a:t>就</a:t>
            </a:r>
            <a:r>
              <a:rPr lang="zh-CN" altLang="en-US" sz="3000" b="1" dirty="0">
                <a:latin typeface="楷体" pitchFamily="49" charset="-122"/>
                <a:ea typeface="楷体" pitchFamily="49" charset="-122"/>
              </a:rPr>
              <a:t>会抢夺民众选票</a:t>
            </a:r>
            <a:r>
              <a:rPr lang="zh-CN" altLang="en-US" sz="3000" b="1" dirty="0" smtClean="0">
                <a:latin typeface="楷体" pitchFamily="49" charset="-122"/>
                <a:ea typeface="楷体" pitchFamily="49" charset="-122"/>
              </a:rPr>
              <a:t>。</a:t>
            </a:r>
            <a:endParaRPr lang="en-US" altLang="zh-CN" sz="3000" b="1" dirty="0" smtClean="0">
              <a:latin typeface="楷体" pitchFamily="49" charset="-122"/>
              <a:ea typeface="楷体" pitchFamily="49" charset="-122"/>
            </a:endParaRPr>
          </a:p>
          <a:p>
            <a:pPr>
              <a:lnSpc>
                <a:spcPts val="4500"/>
              </a:lnSpc>
              <a:buClr>
                <a:srgbClr val="AD0101"/>
              </a:buClr>
            </a:pPr>
            <a:r>
              <a:rPr lang="zh-CN" altLang="en-US" sz="3000" b="1" dirty="0">
                <a:latin typeface="楷体" pitchFamily="49" charset="-122"/>
                <a:ea typeface="楷体" pitchFamily="49" charset="-122"/>
              </a:rPr>
              <a:t>即使是</a:t>
            </a:r>
            <a:r>
              <a:rPr lang="zh-CN" altLang="en-US" sz="3000" b="1" dirty="0">
                <a:solidFill>
                  <a:srgbClr val="FFFF00"/>
                </a:solidFill>
                <a:latin typeface="楷体" pitchFamily="49" charset="-122"/>
                <a:ea typeface="楷体" pitchFamily="49" charset="-122"/>
              </a:rPr>
              <a:t>多党制</a:t>
            </a:r>
            <a:r>
              <a:rPr lang="zh-CN" altLang="en-US" sz="3000" b="1" dirty="0">
                <a:latin typeface="楷体" pitchFamily="49" charset="-122"/>
                <a:ea typeface="楷体" pitchFamily="49" charset="-122"/>
              </a:rPr>
              <a:t>，如果不能满足民众的利益诉求，同样会面临危机</a:t>
            </a:r>
            <a:r>
              <a:rPr lang="zh-CN" altLang="en-US" sz="3000" b="1" dirty="0" smtClean="0">
                <a:latin typeface="楷体" pitchFamily="49" charset="-122"/>
                <a:ea typeface="楷体" pitchFamily="49" charset="-122"/>
              </a:rPr>
              <a:t>。</a:t>
            </a:r>
          </a:p>
        </p:txBody>
      </p:sp>
      <p:sp>
        <p:nvSpPr>
          <p:cNvPr id="4" name="TextBox 3"/>
          <p:cNvSpPr txBox="1"/>
          <p:nvPr/>
        </p:nvSpPr>
        <p:spPr>
          <a:xfrm>
            <a:off x="0" y="834681"/>
            <a:ext cx="9144000" cy="1308435"/>
          </a:xfrm>
          <a:prstGeom prst="rect">
            <a:avLst/>
          </a:prstGeom>
          <a:solidFill>
            <a:srgbClr val="002060"/>
          </a:solidFill>
        </p:spPr>
        <p:txBody>
          <a:bodyPr wrap="square" rtlCol="0">
            <a:spAutoFit/>
          </a:bodyPr>
          <a:lstStyle/>
          <a:p>
            <a:pPr>
              <a:lnSpc>
                <a:spcPts val="5000"/>
              </a:lnSpc>
            </a:pPr>
            <a:r>
              <a:rPr lang="zh-CN" altLang="en-US" sz="3500" b="1" dirty="0" smtClean="0">
                <a:solidFill>
                  <a:srgbClr val="FFFFFF"/>
                </a:solidFill>
              </a:rPr>
              <a:t>中国人口超过美国</a:t>
            </a:r>
            <a:r>
              <a:rPr lang="zh-CN" altLang="en-US" sz="3500" b="1" dirty="0">
                <a:solidFill>
                  <a:srgbClr val="FFFFFF"/>
                </a:solidFill>
              </a:rPr>
              <a:t>、欧盟、日本、俄罗斯的人口</a:t>
            </a:r>
            <a:r>
              <a:rPr lang="zh-CN" altLang="en-US" sz="3500" b="1" dirty="0" smtClean="0">
                <a:solidFill>
                  <a:srgbClr val="FFFFFF"/>
                </a:solidFill>
              </a:rPr>
              <a:t>总和，中共如何</a:t>
            </a:r>
            <a:r>
              <a:rPr lang="zh-CN" altLang="en-US" sz="3500" b="1" dirty="0">
                <a:solidFill>
                  <a:srgbClr val="FFFFFF"/>
                </a:solidFill>
              </a:rPr>
              <a:t>综合民众</a:t>
            </a:r>
            <a:r>
              <a:rPr lang="zh-CN" altLang="en-US" sz="3500" b="1" dirty="0" smtClean="0">
                <a:solidFill>
                  <a:srgbClr val="FFFFFF"/>
                </a:solidFill>
              </a:rPr>
              <a:t>利益？</a:t>
            </a:r>
            <a:endParaRPr lang="zh-CN" altLang="en-US" sz="3500" b="1" dirty="0">
              <a:solidFill>
                <a:srgbClr val="FFFFFF"/>
              </a:solidFill>
            </a:endParaRPr>
          </a:p>
        </p:txBody>
      </p:sp>
    </p:spTree>
    <p:extLst>
      <p:ext uri="{BB962C8B-B14F-4D97-AF65-F5344CB8AC3E}">
        <p14:creationId xmlns="" xmlns:p14="http://schemas.microsoft.com/office/powerpoint/2010/main" val="3979623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195">
                                            <p:txEl>
                                              <p:pRg st="0" end="0"/>
                                            </p:txEl>
                                          </p:spTgt>
                                        </p:tgtEl>
                                        <p:attrNameLst>
                                          <p:attrName>style.visibility</p:attrName>
                                        </p:attrNameLst>
                                      </p:cBhvr>
                                      <p:to>
                                        <p:strVal val="visible"/>
                                      </p:to>
                                    </p:set>
                                    <p:anim calcmode="lin" valueType="num">
                                      <p:cBhvr additive="base">
                                        <p:cTn id="12"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195">
                                            <p:txEl>
                                              <p:pRg st="1" end="1"/>
                                            </p:txEl>
                                          </p:spTgt>
                                        </p:tgtEl>
                                        <p:attrNameLst>
                                          <p:attrName>style.visibility</p:attrName>
                                        </p:attrNameLst>
                                      </p:cBhvr>
                                      <p:to>
                                        <p:strVal val="visible"/>
                                      </p:to>
                                    </p:set>
                                    <p:anim calcmode="lin" valueType="num">
                                      <p:cBhvr additive="base">
                                        <p:cTn id="18"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195">
                                            <p:txEl>
                                              <p:pRg st="2" end="2"/>
                                            </p:txEl>
                                          </p:spTgt>
                                        </p:tgtEl>
                                        <p:attrNameLst>
                                          <p:attrName>style.visibility</p:attrName>
                                        </p:attrNameLst>
                                      </p:cBhvr>
                                      <p:to>
                                        <p:strVal val="visible"/>
                                      </p:to>
                                    </p:set>
                                    <p:anim calcmode="lin" valueType="num">
                                      <p:cBhvr additive="base">
                                        <p:cTn id="24"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P spid="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2123" y="116632"/>
            <a:ext cx="7924800" cy="724942"/>
          </a:xfrm>
        </p:spPr>
        <p:txBody>
          <a:bodyPr/>
          <a:lstStyle/>
          <a:p>
            <a:pPr algn="ctr"/>
            <a:r>
              <a:rPr lang="zh-CN" altLang="en-US" sz="4000" b="1" dirty="0" smtClean="0">
                <a:solidFill>
                  <a:srgbClr val="FFFF00"/>
                </a:solidFill>
              </a:rPr>
              <a:t>南 斯 拉 夫 的 多 党 制 </a:t>
            </a:r>
            <a:endParaRPr lang="zh-CN" altLang="en-US" sz="4000" b="1" dirty="0">
              <a:solidFill>
                <a:srgbClr val="FFFF00"/>
              </a:solidFill>
            </a:endParaRPr>
          </a:p>
        </p:txBody>
      </p:sp>
      <p:sp>
        <p:nvSpPr>
          <p:cNvPr id="3" name="内容占位符 2"/>
          <p:cNvSpPr>
            <a:spLocks noGrp="1"/>
          </p:cNvSpPr>
          <p:nvPr>
            <p:ph sz="quarter" idx="13"/>
          </p:nvPr>
        </p:nvSpPr>
        <p:spPr>
          <a:xfrm>
            <a:off x="-19164" y="940966"/>
            <a:ext cx="9163163" cy="6016426"/>
          </a:xfrm>
        </p:spPr>
        <p:txBody>
          <a:bodyPr>
            <a:normAutofit/>
          </a:bodyPr>
          <a:lstStyle/>
          <a:p>
            <a:pPr>
              <a:lnSpc>
                <a:spcPts val="3700"/>
              </a:lnSpc>
            </a:pPr>
            <a:r>
              <a:rPr lang="zh-CN" altLang="en-US" sz="2500" b="1" dirty="0" smtClean="0">
                <a:latin typeface="楷体" pitchFamily="49" charset="-122"/>
                <a:ea typeface="楷体" pitchFamily="49" charset="-122"/>
              </a:rPr>
              <a:t>二战胜利后，铁托</a:t>
            </a:r>
            <a:r>
              <a:rPr lang="zh-CN" altLang="en-US" sz="2500" b="1" dirty="0" smtClean="0">
                <a:latin typeface="楷体" pitchFamily="49" charset="-122"/>
                <a:ea typeface="楷体" pitchFamily="49" charset="-122"/>
                <a:cs typeface="Times New Roman" pitchFamily="18" charset="0"/>
              </a:rPr>
              <a:t>（</a:t>
            </a:r>
            <a:r>
              <a:rPr lang="en-US" altLang="zh-CN" sz="2500" b="1" dirty="0" err="1" smtClean="0">
                <a:latin typeface="楷体" pitchFamily="49" charset="-122"/>
                <a:ea typeface="楷体" pitchFamily="49" charset="-122"/>
                <a:cs typeface="Times New Roman" pitchFamily="18" charset="0"/>
              </a:rPr>
              <a:t>Josip</a:t>
            </a:r>
            <a:r>
              <a:rPr lang="en-US" altLang="zh-CN" sz="2500" b="1" dirty="0" smtClean="0">
                <a:latin typeface="楷体" pitchFamily="49" charset="-122"/>
                <a:ea typeface="楷体" pitchFamily="49" charset="-122"/>
                <a:cs typeface="Times New Roman" pitchFamily="18" charset="0"/>
              </a:rPr>
              <a:t> Tito</a:t>
            </a:r>
            <a:r>
              <a:rPr lang="zh-CN" altLang="en-US" sz="2500" b="1" dirty="0" smtClean="0">
                <a:latin typeface="楷体" pitchFamily="49" charset="-122"/>
                <a:ea typeface="楷体" pitchFamily="49" charset="-122"/>
                <a:cs typeface="Times New Roman" pitchFamily="18" charset="0"/>
              </a:rPr>
              <a:t>）</a:t>
            </a:r>
            <a:r>
              <a:rPr lang="zh-CN" altLang="en-US" sz="2500" b="1" dirty="0" smtClean="0">
                <a:latin typeface="楷体" pitchFamily="49" charset="-122"/>
                <a:ea typeface="楷体" pitchFamily="49" charset="-122"/>
              </a:rPr>
              <a:t>领导共产党，于</a:t>
            </a:r>
            <a:r>
              <a:rPr lang="en-US" altLang="zh-CN" sz="2500" b="1" dirty="0" smtClean="0">
                <a:latin typeface="楷体" pitchFamily="49" charset="-122"/>
                <a:ea typeface="楷体" pitchFamily="49" charset="-122"/>
              </a:rPr>
              <a:t>1945</a:t>
            </a:r>
            <a:r>
              <a:rPr lang="zh-CN" altLang="en-US" sz="2500" b="1" dirty="0" smtClean="0">
                <a:latin typeface="楷体" pitchFamily="49" charset="-122"/>
                <a:ea typeface="楷体" pitchFamily="49" charset="-122"/>
              </a:rPr>
              <a:t>年建立南斯拉夫社会主义</a:t>
            </a:r>
            <a:r>
              <a:rPr lang="zh-CN" altLang="en-US" sz="2500" b="1" dirty="0" smtClean="0">
                <a:solidFill>
                  <a:srgbClr val="FFFF00"/>
                </a:solidFill>
                <a:latin typeface="楷体" pitchFamily="49" charset="-122"/>
                <a:ea typeface="楷体" pitchFamily="49" charset="-122"/>
              </a:rPr>
              <a:t>联邦共和国</a:t>
            </a:r>
            <a:r>
              <a:rPr lang="zh-CN" altLang="en-US" sz="2500" b="1" dirty="0" smtClean="0">
                <a:latin typeface="楷体" pitchFamily="49" charset="-122"/>
                <a:ea typeface="楷体" pitchFamily="49" charset="-122"/>
              </a:rPr>
              <a:t>。</a:t>
            </a:r>
            <a:endParaRPr lang="en-US" altLang="zh-CN" sz="2500" b="1" dirty="0" smtClean="0">
              <a:latin typeface="楷体" pitchFamily="49" charset="-122"/>
              <a:ea typeface="楷体" pitchFamily="49" charset="-122"/>
            </a:endParaRPr>
          </a:p>
          <a:p>
            <a:pPr>
              <a:lnSpc>
                <a:spcPts val="3700"/>
              </a:lnSpc>
            </a:pPr>
            <a:r>
              <a:rPr lang="zh-CN" altLang="en-US" sz="2500" b="1" dirty="0" smtClean="0">
                <a:latin typeface="楷体" pitchFamily="49" charset="-122"/>
                <a:ea typeface="楷体" pitchFamily="49" charset="-122"/>
              </a:rPr>
              <a:t>联邦共和国由</a:t>
            </a:r>
            <a:r>
              <a:rPr lang="en-US" altLang="zh-CN" sz="2500" b="1" dirty="0" smtClean="0">
                <a:solidFill>
                  <a:srgbClr val="FFFF00"/>
                </a:solidFill>
                <a:latin typeface="楷体" pitchFamily="49" charset="-122"/>
                <a:ea typeface="楷体" pitchFamily="49" charset="-122"/>
              </a:rPr>
              <a:t>6</a:t>
            </a:r>
            <a:r>
              <a:rPr lang="zh-CN" altLang="en-US" sz="2500" b="1" dirty="0">
                <a:solidFill>
                  <a:srgbClr val="FFFF00"/>
                </a:solidFill>
                <a:latin typeface="楷体" pitchFamily="49" charset="-122"/>
                <a:ea typeface="楷体" pitchFamily="49" charset="-122"/>
              </a:rPr>
              <a:t>个</a:t>
            </a:r>
            <a:r>
              <a:rPr lang="zh-CN" altLang="en-US" sz="2500" b="1" dirty="0" smtClean="0">
                <a:solidFill>
                  <a:srgbClr val="FFFF00"/>
                </a:solidFill>
                <a:latin typeface="楷体" pitchFamily="49" charset="-122"/>
                <a:ea typeface="楷体" pitchFamily="49" charset="-122"/>
              </a:rPr>
              <a:t>共和国</a:t>
            </a:r>
            <a:r>
              <a:rPr lang="zh-CN" altLang="en-US" sz="2500" b="1" dirty="0" smtClean="0">
                <a:latin typeface="楷体" pitchFamily="49" charset="-122"/>
                <a:ea typeface="楷体" pitchFamily="49" charset="-122"/>
              </a:rPr>
              <a:t>（斯洛文尼亚、克罗地亚、波黑、马其顿、黑山和塞尔维亚）组成。在塞尔维亚内又设</a:t>
            </a:r>
            <a:r>
              <a:rPr lang="en-US" altLang="zh-CN" sz="2500" b="1" dirty="0" smtClean="0">
                <a:solidFill>
                  <a:srgbClr val="FFFF00"/>
                </a:solidFill>
                <a:latin typeface="楷体" pitchFamily="49" charset="-122"/>
                <a:ea typeface="楷体" pitchFamily="49" charset="-122"/>
              </a:rPr>
              <a:t>2</a:t>
            </a:r>
            <a:r>
              <a:rPr lang="zh-CN" altLang="en-US" sz="2500" b="1" dirty="0" smtClean="0">
                <a:solidFill>
                  <a:srgbClr val="FFFF00"/>
                </a:solidFill>
                <a:latin typeface="楷体" pitchFamily="49" charset="-122"/>
                <a:ea typeface="楷体" pitchFamily="49" charset="-122"/>
              </a:rPr>
              <a:t>个自治省</a:t>
            </a:r>
            <a:r>
              <a:rPr lang="zh-CN" altLang="en-US" sz="2500" b="1" dirty="0" smtClean="0">
                <a:latin typeface="楷体" pitchFamily="49" charset="-122"/>
                <a:ea typeface="楷体" pitchFamily="49" charset="-122"/>
              </a:rPr>
              <a:t>（科索沃和伏伊沃丁）。境内有</a:t>
            </a:r>
            <a:r>
              <a:rPr lang="en-US" altLang="zh-CN" sz="2500" b="1" dirty="0" smtClean="0">
                <a:solidFill>
                  <a:srgbClr val="FFFF00"/>
                </a:solidFill>
                <a:latin typeface="楷体" pitchFamily="49" charset="-122"/>
                <a:ea typeface="楷体" pitchFamily="49" charset="-122"/>
              </a:rPr>
              <a:t>20</a:t>
            </a:r>
            <a:r>
              <a:rPr lang="zh-CN" altLang="en-US" sz="2500" b="1" dirty="0" smtClean="0">
                <a:solidFill>
                  <a:srgbClr val="FFFF00"/>
                </a:solidFill>
                <a:latin typeface="楷体" pitchFamily="49" charset="-122"/>
                <a:ea typeface="楷体" pitchFamily="49" charset="-122"/>
              </a:rPr>
              <a:t>多个民族</a:t>
            </a:r>
            <a:r>
              <a:rPr lang="zh-CN" altLang="en-US" sz="2500" b="1" dirty="0" smtClean="0">
                <a:latin typeface="楷体" pitchFamily="49" charset="-122"/>
                <a:ea typeface="楷体" pitchFamily="49" charset="-122"/>
              </a:rPr>
              <a:t>。</a:t>
            </a:r>
            <a:endParaRPr lang="en-US" altLang="zh-CN" sz="2500" b="1" dirty="0" smtClean="0">
              <a:latin typeface="楷体" pitchFamily="49" charset="-122"/>
              <a:ea typeface="楷体" pitchFamily="49" charset="-122"/>
            </a:endParaRPr>
          </a:p>
          <a:p>
            <a:pPr>
              <a:lnSpc>
                <a:spcPts val="3700"/>
              </a:lnSpc>
            </a:pPr>
            <a:r>
              <a:rPr lang="en-US" altLang="zh-CN" sz="2500" b="1" dirty="0" smtClean="0">
                <a:latin typeface="楷体" pitchFamily="49" charset="-122"/>
                <a:ea typeface="楷体" pitchFamily="49" charset="-122"/>
              </a:rPr>
              <a:t>20</a:t>
            </a:r>
            <a:r>
              <a:rPr lang="zh-CN" altLang="en-US" sz="2500" b="1" dirty="0" smtClean="0">
                <a:latin typeface="楷体" pitchFamily="49" charset="-122"/>
                <a:ea typeface="楷体" pitchFamily="49" charset="-122"/>
              </a:rPr>
              <a:t>世纪</a:t>
            </a:r>
            <a:r>
              <a:rPr lang="en-US" altLang="zh-CN" sz="2500" b="1" dirty="0" smtClean="0">
                <a:latin typeface="楷体" pitchFamily="49" charset="-122"/>
                <a:ea typeface="楷体" pitchFamily="49" charset="-122"/>
              </a:rPr>
              <a:t>50-70</a:t>
            </a:r>
            <a:r>
              <a:rPr lang="zh-CN" altLang="en-US" sz="2500" b="1" dirty="0" smtClean="0">
                <a:latin typeface="楷体" pitchFamily="49" charset="-122"/>
                <a:ea typeface="楷体" pitchFamily="49" charset="-122"/>
              </a:rPr>
              <a:t>年代，南斯拉夫政治稳定、经济</a:t>
            </a:r>
            <a:r>
              <a:rPr lang="zh-CN" altLang="en-US" sz="2500" b="1" dirty="0">
                <a:latin typeface="楷体" pitchFamily="49" charset="-122"/>
                <a:ea typeface="楷体" pitchFamily="49" charset="-122"/>
              </a:rPr>
              <a:t>繁荣</a:t>
            </a:r>
            <a:r>
              <a:rPr lang="zh-CN" altLang="en-US" sz="2500" b="1" dirty="0" smtClean="0">
                <a:latin typeface="楷体" pitchFamily="49" charset="-122"/>
                <a:ea typeface="楷体" pitchFamily="49" charset="-122"/>
              </a:rPr>
              <a:t>。</a:t>
            </a:r>
            <a:r>
              <a:rPr lang="en-US" altLang="zh-CN" sz="2500" b="1" dirty="0" smtClean="0">
                <a:solidFill>
                  <a:srgbClr val="FFFF00"/>
                </a:solidFill>
                <a:latin typeface="楷体" pitchFamily="49" charset="-122"/>
                <a:ea typeface="楷体" pitchFamily="49" charset="-122"/>
              </a:rPr>
              <a:t>GDP</a:t>
            </a:r>
            <a:r>
              <a:rPr lang="zh-CN" altLang="en-US" sz="2500" b="1" dirty="0" smtClean="0">
                <a:solidFill>
                  <a:srgbClr val="FFFF00"/>
                </a:solidFill>
                <a:latin typeface="楷体" pitchFamily="49" charset="-122"/>
                <a:ea typeface="楷体" pitchFamily="49" charset="-122"/>
              </a:rPr>
              <a:t>年均增速</a:t>
            </a:r>
            <a:r>
              <a:rPr lang="en-US" altLang="zh-CN" sz="2500" b="1" dirty="0" smtClean="0">
                <a:solidFill>
                  <a:srgbClr val="FFFF00"/>
                </a:solidFill>
                <a:latin typeface="楷体" pitchFamily="49" charset="-122"/>
                <a:ea typeface="楷体" pitchFamily="49" charset="-122"/>
              </a:rPr>
              <a:t>6.1%</a:t>
            </a:r>
            <a:r>
              <a:rPr lang="zh-CN" altLang="en-US" sz="2500" b="1" dirty="0">
                <a:solidFill>
                  <a:srgbClr val="FFFF00"/>
                </a:solidFill>
                <a:latin typeface="楷体" pitchFamily="49" charset="-122"/>
                <a:ea typeface="楷体" pitchFamily="49" charset="-122"/>
              </a:rPr>
              <a:t>，</a:t>
            </a:r>
            <a:r>
              <a:rPr lang="zh-CN" altLang="en-US" sz="2500" b="1" dirty="0" smtClean="0">
                <a:solidFill>
                  <a:srgbClr val="FFFF00"/>
                </a:solidFill>
                <a:latin typeface="楷体" pitchFamily="49" charset="-122"/>
                <a:ea typeface="楷体" pitchFamily="49" charset="-122"/>
              </a:rPr>
              <a:t>医疗免费，人口预期</a:t>
            </a:r>
            <a:r>
              <a:rPr lang="zh-CN" altLang="en-US" sz="2500" b="1" dirty="0">
                <a:solidFill>
                  <a:srgbClr val="FFFF00"/>
                </a:solidFill>
                <a:latin typeface="楷体" pitchFamily="49" charset="-122"/>
                <a:ea typeface="楷体" pitchFamily="49" charset="-122"/>
              </a:rPr>
              <a:t>寿命</a:t>
            </a:r>
            <a:r>
              <a:rPr lang="zh-CN" altLang="en-US" sz="2500" b="1" dirty="0" smtClean="0">
                <a:solidFill>
                  <a:srgbClr val="FFFF00"/>
                </a:solidFill>
                <a:latin typeface="楷体" pitchFamily="49" charset="-122"/>
                <a:ea typeface="楷体" pitchFamily="49" charset="-122"/>
              </a:rPr>
              <a:t>达到</a:t>
            </a:r>
            <a:r>
              <a:rPr lang="en-US" altLang="zh-CN" sz="2500" b="1" dirty="0" smtClean="0">
                <a:solidFill>
                  <a:srgbClr val="FFFF00"/>
                </a:solidFill>
                <a:latin typeface="楷体" pitchFamily="49" charset="-122"/>
                <a:ea typeface="楷体" pitchFamily="49" charset="-122"/>
              </a:rPr>
              <a:t>72</a:t>
            </a:r>
            <a:r>
              <a:rPr lang="zh-CN" altLang="en-US" sz="2500" b="1" dirty="0">
                <a:solidFill>
                  <a:srgbClr val="FFFF00"/>
                </a:solidFill>
                <a:latin typeface="楷体" pitchFamily="49" charset="-122"/>
                <a:ea typeface="楷体" pitchFamily="49" charset="-122"/>
              </a:rPr>
              <a:t>岁。</a:t>
            </a:r>
            <a:endParaRPr lang="en-US" altLang="zh-CN" sz="2500" b="1" dirty="0" smtClean="0">
              <a:solidFill>
                <a:srgbClr val="FFFF00"/>
              </a:solidFill>
              <a:latin typeface="楷体" pitchFamily="49" charset="-122"/>
              <a:ea typeface="楷体" pitchFamily="49" charset="-122"/>
            </a:endParaRPr>
          </a:p>
          <a:p>
            <a:pPr>
              <a:lnSpc>
                <a:spcPts val="3700"/>
              </a:lnSpc>
            </a:pPr>
            <a:r>
              <a:rPr lang="en-US" altLang="zh-CN" sz="2500" b="1" dirty="0" smtClean="0">
                <a:latin typeface="楷体" pitchFamily="49" charset="-122"/>
                <a:ea typeface="楷体" pitchFamily="49" charset="-122"/>
              </a:rPr>
              <a:t>1980</a:t>
            </a:r>
            <a:r>
              <a:rPr lang="zh-CN" altLang="en-US" sz="2500" b="1" dirty="0" smtClean="0">
                <a:latin typeface="楷体" pitchFamily="49" charset="-122"/>
                <a:ea typeface="楷体" pitchFamily="49" charset="-122"/>
              </a:rPr>
              <a:t>年，铁托去世。</a:t>
            </a:r>
            <a:r>
              <a:rPr lang="en-US" altLang="zh-CN" sz="2500" b="1" dirty="0" smtClean="0">
                <a:solidFill>
                  <a:srgbClr val="FFFF00"/>
                </a:solidFill>
                <a:latin typeface="楷体" pitchFamily="49" charset="-122"/>
                <a:ea typeface="楷体" pitchFamily="49" charset="-122"/>
              </a:rPr>
              <a:t>8</a:t>
            </a:r>
            <a:r>
              <a:rPr lang="zh-CN" altLang="en-US" sz="2500" b="1" dirty="0" smtClean="0">
                <a:solidFill>
                  <a:srgbClr val="FFFF00"/>
                </a:solidFill>
                <a:latin typeface="楷体" pitchFamily="49" charset="-122"/>
                <a:ea typeface="楷体" pitchFamily="49" charset="-122"/>
              </a:rPr>
              <a:t>人主席团轮流执政</a:t>
            </a:r>
            <a:r>
              <a:rPr lang="zh-CN" altLang="en-US" sz="2500" b="1" dirty="0" smtClean="0">
                <a:latin typeface="楷体" pitchFamily="49" charset="-122"/>
                <a:ea typeface="楷体" pitchFamily="49" charset="-122"/>
              </a:rPr>
              <a:t>。</a:t>
            </a:r>
            <a:r>
              <a:rPr lang="zh-CN" altLang="en-US" sz="2500" b="1" dirty="0" smtClean="0">
                <a:solidFill>
                  <a:srgbClr val="FFFF00"/>
                </a:solidFill>
                <a:latin typeface="楷体" pitchFamily="49" charset="-122"/>
                <a:ea typeface="楷体" pitchFamily="49" charset="-122"/>
              </a:rPr>
              <a:t>没有民主集中制。议而不决，决而难行。</a:t>
            </a:r>
            <a:r>
              <a:rPr lang="zh-CN" altLang="en-US" sz="2500" b="1" dirty="0" smtClean="0">
                <a:latin typeface="楷体" pitchFamily="49" charset="-122"/>
                <a:ea typeface="楷体" pitchFamily="49" charset="-122"/>
              </a:rPr>
              <a:t>内部分歧激烈。</a:t>
            </a:r>
            <a:endParaRPr lang="en-US" altLang="zh-CN" sz="2500" b="1" dirty="0" smtClean="0">
              <a:latin typeface="楷体" pitchFamily="49" charset="-122"/>
              <a:ea typeface="楷体" pitchFamily="49" charset="-122"/>
            </a:endParaRPr>
          </a:p>
          <a:p>
            <a:pPr>
              <a:lnSpc>
                <a:spcPts val="3700"/>
              </a:lnSpc>
            </a:pPr>
            <a:r>
              <a:rPr lang="en-US" altLang="zh-CN" sz="2500" b="1" dirty="0" smtClean="0">
                <a:latin typeface="楷体" pitchFamily="49" charset="-122"/>
                <a:ea typeface="楷体" pitchFamily="49" charset="-122"/>
              </a:rPr>
              <a:t>1989</a:t>
            </a:r>
            <a:r>
              <a:rPr lang="zh-CN" altLang="en-US" sz="2500" b="1" dirty="0" smtClean="0">
                <a:latin typeface="楷体" pitchFamily="49" charset="-122"/>
                <a:ea typeface="楷体" pitchFamily="49" charset="-122"/>
              </a:rPr>
              <a:t>年，南斯拉夫引入</a:t>
            </a:r>
            <a:r>
              <a:rPr lang="zh-CN" altLang="en-US" sz="2500" b="1" dirty="0" smtClean="0">
                <a:solidFill>
                  <a:srgbClr val="FFFF00"/>
                </a:solidFill>
                <a:latin typeface="楷体" pitchFamily="49" charset="-122"/>
                <a:ea typeface="楷体" pitchFamily="49" charset="-122"/>
              </a:rPr>
              <a:t>多党制</a:t>
            </a:r>
            <a:r>
              <a:rPr lang="zh-CN" altLang="en-US" sz="2500" b="1" dirty="0" smtClean="0">
                <a:latin typeface="楷体" pitchFamily="49" charset="-122"/>
                <a:ea typeface="楷体" pitchFamily="49" charset="-122"/>
              </a:rPr>
              <a:t>。</a:t>
            </a:r>
            <a:r>
              <a:rPr lang="zh-CN" altLang="en-US" sz="2500" b="1" dirty="0" smtClean="0">
                <a:solidFill>
                  <a:srgbClr val="FFFF00"/>
                </a:solidFill>
                <a:latin typeface="楷体" pitchFamily="49" charset="-122"/>
                <a:ea typeface="楷体" pitchFamily="49" charset="-122"/>
              </a:rPr>
              <a:t>各民族主义政党</a:t>
            </a:r>
            <a:r>
              <a:rPr lang="zh-CN" altLang="en-US" sz="2500" b="1" dirty="0" smtClean="0">
                <a:latin typeface="楷体" pitchFamily="49" charset="-122"/>
                <a:ea typeface="楷体" pitchFamily="49" charset="-122"/>
              </a:rPr>
              <a:t>在外部势力的唆使下开始</a:t>
            </a:r>
            <a:r>
              <a:rPr lang="zh-CN" altLang="en-US" sz="2500" b="1" dirty="0" smtClean="0">
                <a:solidFill>
                  <a:srgbClr val="FFFF00"/>
                </a:solidFill>
                <a:latin typeface="楷体" pitchFamily="49" charset="-122"/>
                <a:ea typeface="楷体" pitchFamily="49" charset="-122"/>
              </a:rPr>
              <a:t>分裂国家</a:t>
            </a:r>
            <a:r>
              <a:rPr lang="zh-CN" altLang="en-US" sz="2500" b="1" dirty="0" smtClean="0">
                <a:latin typeface="楷体" pitchFamily="49" charset="-122"/>
                <a:ea typeface="楷体" pitchFamily="49" charset="-122"/>
              </a:rPr>
              <a:t>。</a:t>
            </a:r>
            <a:endParaRPr lang="en-US" altLang="zh-CN" sz="2500" b="1" dirty="0" smtClean="0">
              <a:latin typeface="楷体" pitchFamily="49" charset="-122"/>
              <a:ea typeface="楷体" pitchFamily="49" charset="-122"/>
            </a:endParaRPr>
          </a:p>
        </p:txBody>
      </p:sp>
    </p:spTree>
    <p:extLst>
      <p:ext uri="{BB962C8B-B14F-4D97-AF65-F5344CB8AC3E}">
        <p14:creationId xmlns="" xmlns:p14="http://schemas.microsoft.com/office/powerpoint/2010/main" val="163936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anim calcmode="lin" valueType="num">
                                      <p:cBhvr>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anim calcmode="lin" valueType="num">
                                      <p:cBhvr>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0" y="-27384"/>
            <a:ext cx="9144000" cy="6885384"/>
          </a:xfrm>
        </p:spPr>
        <p:txBody>
          <a:bodyPr>
            <a:noAutofit/>
          </a:bodyPr>
          <a:lstStyle/>
          <a:p>
            <a:pPr>
              <a:lnSpc>
                <a:spcPts val="3400"/>
              </a:lnSpc>
            </a:pPr>
            <a:r>
              <a:rPr lang="en-US" altLang="zh-CN" sz="2600" b="1" dirty="0" smtClean="0">
                <a:latin typeface="楷体" pitchFamily="49" charset="-122"/>
                <a:ea typeface="楷体" pitchFamily="49" charset="-122"/>
              </a:rPr>
              <a:t>1990</a:t>
            </a:r>
            <a:r>
              <a:rPr lang="zh-CN" altLang="en-US" sz="2600" b="1" dirty="0" smtClean="0">
                <a:latin typeface="楷体" pitchFamily="49" charset="-122"/>
                <a:ea typeface="楷体" pitchFamily="49" charset="-122"/>
              </a:rPr>
              <a:t>年</a:t>
            </a:r>
            <a:r>
              <a:rPr lang="en-US" altLang="zh-CN" sz="2600" b="1" dirty="0" smtClean="0">
                <a:latin typeface="楷体" pitchFamily="49" charset="-122"/>
                <a:ea typeface="楷体" pitchFamily="49" charset="-122"/>
              </a:rPr>
              <a:t>12</a:t>
            </a:r>
            <a:r>
              <a:rPr lang="zh-CN" altLang="en-US" sz="2600" b="1" dirty="0" smtClean="0">
                <a:latin typeface="楷体" pitchFamily="49" charset="-122"/>
                <a:ea typeface="楷体" pitchFamily="49" charset="-122"/>
              </a:rPr>
              <a:t>月，</a:t>
            </a:r>
            <a:r>
              <a:rPr lang="zh-CN" altLang="en-US" sz="2600" b="1" dirty="0" smtClean="0">
                <a:solidFill>
                  <a:srgbClr val="FFFF00"/>
                </a:solidFill>
                <a:latin typeface="楷体" pitchFamily="49" charset="-122"/>
                <a:ea typeface="楷体" pitchFamily="49" charset="-122"/>
              </a:rPr>
              <a:t>斯洛文尼亚</a:t>
            </a:r>
            <a:r>
              <a:rPr lang="zh-CN" altLang="en-US" sz="2600" b="1" dirty="0" smtClean="0">
                <a:latin typeface="楷体" pitchFamily="49" charset="-122"/>
                <a:ea typeface="楷体" pitchFamily="49" charset="-122"/>
              </a:rPr>
              <a:t>公决，</a:t>
            </a:r>
            <a:r>
              <a:rPr lang="en-US" altLang="zh-CN" sz="2600" b="1" dirty="0" smtClean="0">
                <a:solidFill>
                  <a:srgbClr val="FFFF00"/>
                </a:solidFill>
                <a:latin typeface="楷体" pitchFamily="49" charset="-122"/>
                <a:ea typeface="楷体" pitchFamily="49" charset="-122"/>
              </a:rPr>
              <a:t>88%</a:t>
            </a:r>
            <a:r>
              <a:rPr lang="zh-CN" altLang="en-US" sz="2600" b="1" dirty="0" smtClean="0">
                <a:latin typeface="楷体" pitchFamily="49" charset="-122"/>
                <a:ea typeface="楷体" pitchFamily="49" charset="-122"/>
              </a:rPr>
              <a:t>的人要求独立。</a:t>
            </a:r>
            <a:r>
              <a:rPr lang="en-US" altLang="zh-CN" sz="2600" b="1" dirty="0" smtClean="0">
                <a:latin typeface="楷体" pitchFamily="49" charset="-122"/>
                <a:ea typeface="楷体" pitchFamily="49" charset="-122"/>
              </a:rPr>
              <a:t>1991</a:t>
            </a:r>
            <a:r>
              <a:rPr lang="zh-CN" altLang="en-US" sz="2600" b="1" dirty="0" smtClean="0">
                <a:latin typeface="楷体" pitchFamily="49" charset="-122"/>
                <a:ea typeface="楷体" pitchFamily="49" charset="-122"/>
              </a:rPr>
              <a:t>年</a:t>
            </a:r>
            <a:r>
              <a:rPr lang="en-US" altLang="zh-CN" sz="2600" b="1" dirty="0" smtClean="0">
                <a:latin typeface="楷体" pitchFamily="49" charset="-122"/>
                <a:ea typeface="楷体" pitchFamily="49" charset="-122"/>
              </a:rPr>
              <a:t>6</a:t>
            </a:r>
            <a:r>
              <a:rPr lang="zh-CN" altLang="en-US" sz="2600" b="1" dirty="0" smtClean="0">
                <a:latin typeface="楷体" pitchFamily="49" charset="-122"/>
                <a:ea typeface="楷体" pitchFamily="49" charset="-122"/>
              </a:rPr>
              <a:t>月斯洛文尼亚宣布独立。</a:t>
            </a:r>
            <a:endParaRPr lang="en-US" altLang="zh-CN" sz="2600" b="1" dirty="0" smtClean="0">
              <a:latin typeface="楷体" pitchFamily="49" charset="-122"/>
              <a:ea typeface="楷体" pitchFamily="49" charset="-122"/>
            </a:endParaRPr>
          </a:p>
          <a:p>
            <a:pPr>
              <a:lnSpc>
                <a:spcPts val="3400"/>
              </a:lnSpc>
            </a:pPr>
            <a:r>
              <a:rPr lang="en-US" altLang="zh-CN" sz="2600" b="1" dirty="0" smtClean="0">
                <a:latin typeface="楷体" pitchFamily="49" charset="-122"/>
                <a:ea typeface="楷体" pitchFamily="49" charset="-122"/>
              </a:rPr>
              <a:t>1991</a:t>
            </a:r>
            <a:r>
              <a:rPr lang="zh-CN" altLang="en-US" sz="2600" b="1" dirty="0" smtClean="0">
                <a:latin typeface="楷体" pitchFamily="49" charset="-122"/>
                <a:ea typeface="楷体" pitchFamily="49" charset="-122"/>
              </a:rPr>
              <a:t>年</a:t>
            </a:r>
            <a:r>
              <a:rPr lang="en-US" altLang="zh-CN" sz="2600" b="1" dirty="0" smtClean="0">
                <a:latin typeface="楷体" pitchFamily="49" charset="-122"/>
                <a:ea typeface="楷体" pitchFamily="49" charset="-122"/>
              </a:rPr>
              <a:t>5</a:t>
            </a:r>
            <a:r>
              <a:rPr lang="zh-CN" altLang="en-US" sz="2600" b="1" dirty="0" smtClean="0">
                <a:latin typeface="楷体" pitchFamily="49" charset="-122"/>
                <a:ea typeface="楷体" pitchFamily="49" charset="-122"/>
              </a:rPr>
              <a:t>月，</a:t>
            </a:r>
            <a:r>
              <a:rPr lang="zh-CN" altLang="en-US" sz="2600" b="1" dirty="0" smtClean="0">
                <a:solidFill>
                  <a:srgbClr val="FFFF00"/>
                </a:solidFill>
                <a:latin typeface="楷体" pitchFamily="49" charset="-122"/>
                <a:ea typeface="楷体" pitchFamily="49" charset="-122"/>
              </a:rPr>
              <a:t>克罗地亚</a:t>
            </a:r>
            <a:r>
              <a:rPr lang="zh-CN" altLang="en-US" sz="2600" b="1" dirty="0" smtClean="0">
                <a:latin typeface="楷体" pitchFamily="49" charset="-122"/>
                <a:ea typeface="楷体" pitchFamily="49" charset="-122"/>
              </a:rPr>
              <a:t>公决，</a:t>
            </a:r>
            <a:r>
              <a:rPr lang="en-US" altLang="zh-CN" sz="2600" b="1" dirty="0" smtClean="0">
                <a:latin typeface="楷体" pitchFamily="49" charset="-122"/>
                <a:ea typeface="楷体" pitchFamily="49" charset="-122"/>
              </a:rPr>
              <a:t>6</a:t>
            </a:r>
            <a:r>
              <a:rPr lang="zh-CN" altLang="en-US" sz="2600" b="1" dirty="0" smtClean="0">
                <a:latin typeface="楷体" pitchFamily="49" charset="-122"/>
                <a:ea typeface="楷体" pitchFamily="49" charset="-122"/>
              </a:rPr>
              <a:t>月独立。</a:t>
            </a:r>
            <a:endParaRPr lang="en-US" altLang="zh-CN" sz="2600" b="1" dirty="0" smtClean="0">
              <a:latin typeface="楷体" pitchFamily="49" charset="-122"/>
              <a:ea typeface="楷体" pitchFamily="49" charset="-122"/>
            </a:endParaRPr>
          </a:p>
          <a:p>
            <a:pPr>
              <a:lnSpc>
                <a:spcPts val="3400"/>
              </a:lnSpc>
            </a:pPr>
            <a:r>
              <a:rPr lang="en-US" altLang="zh-CN" sz="2600" b="1" dirty="0" smtClean="0">
                <a:latin typeface="楷体" pitchFamily="49" charset="-122"/>
                <a:ea typeface="楷体" pitchFamily="49" charset="-122"/>
              </a:rPr>
              <a:t>1991</a:t>
            </a:r>
            <a:r>
              <a:rPr lang="zh-CN" altLang="en-US" sz="2600" b="1" dirty="0" smtClean="0">
                <a:latin typeface="楷体" pitchFamily="49" charset="-122"/>
                <a:ea typeface="楷体" pitchFamily="49" charset="-122"/>
              </a:rPr>
              <a:t>年</a:t>
            </a:r>
            <a:r>
              <a:rPr lang="en-US" altLang="zh-CN" sz="2600" b="1" dirty="0" smtClean="0">
                <a:latin typeface="楷体" pitchFamily="49" charset="-122"/>
                <a:ea typeface="楷体" pitchFamily="49" charset="-122"/>
              </a:rPr>
              <a:t>9</a:t>
            </a:r>
            <a:r>
              <a:rPr lang="zh-CN" altLang="en-US" sz="2600" b="1" dirty="0" smtClean="0">
                <a:latin typeface="楷体" pitchFamily="49" charset="-122"/>
                <a:ea typeface="楷体" pitchFamily="49" charset="-122"/>
              </a:rPr>
              <a:t>月，</a:t>
            </a:r>
            <a:r>
              <a:rPr lang="zh-CN" altLang="en-US" sz="2600" b="1" dirty="0">
                <a:solidFill>
                  <a:srgbClr val="FFFF00"/>
                </a:solidFill>
                <a:latin typeface="楷体" pitchFamily="49" charset="-122"/>
                <a:ea typeface="楷体" pitchFamily="49" charset="-122"/>
              </a:rPr>
              <a:t>马其顿</a:t>
            </a:r>
            <a:r>
              <a:rPr lang="zh-CN" altLang="en-US" sz="2600" b="1" dirty="0" smtClean="0">
                <a:latin typeface="楷体" pitchFamily="49" charset="-122"/>
                <a:ea typeface="楷体" pitchFamily="49" charset="-122"/>
              </a:rPr>
              <a:t>公决独立。</a:t>
            </a:r>
            <a:endParaRPr lang="en-US" altLang="zh-CN" sz="2600" b="1" dirty="0" smtClean="0">
              <a:latin typeface="楷体" pitchFamily="49" charset="-122"/>
              <a:ea typeface="楷体" pitchFamily="49" charset="-122"/>
            </a:endParaRPr>
          </a:p>
          <a:p>
            <a:pPr>
              <a:lnSpc>
                <a:spcPts val="3400"/>
              </a:lnSpc>
            </a:pPr>
            <a:r>
              <a:rPr lang="en-US" altLang="zh-CN" sz="2600" b="1" dirty="0" smtClean="0">
                <a:latin typeface="楷体" pitchFamily="49" charset="-122"/>
                <a:ea typeface="楷体" pitchFamily="49" charset="-122"/>
              </a:rPr>
              <a:t>1992</a:t>
            </a:r>
            <a:r>
              <a:rPr lang="zh-CN" altLang="en-US" sz="2600" b="1" dirty="0" smtClean="0">
                <a:latin typeface="楷体" pitchFamily="49" charset="-122"/>
                <a:ea typeface="楷体" pitchFamily="49" charset="-122"/>
              </a:rPr>
              <a:t>年</a:t>
            </a:r>
            <a:r>
              <a:rPr lang="en-US" altLang="zh-CN" sz="2600" b="1" dirty="0" smtClean="0">
                <a:latin typeface="楷体" pitchFamily="49" charset="-122"/>
                <a:ea typeface="楷体" pitchFamily="49" charset="-122"/>
              </a:rPr>
              <a:t>2</a:t>
            </a:r>
            <a:r>
              <a:rPr lang="zh-CN" altLang="en-US" sz="2600" b="1" dirty="0" smtClean="0">
                <a:latin typeface="楷体" pitchFamily="49" charset="-122"/>
                <a:ea typeface="楷体" pitchFamily="49" charset="-122"/>
              </a:rPr>
              <a:t>月，</a:t>
            </a:r>
            <a:r>
              <a:rPr lang="zh-CN" altLang="en-US" sz="2600" b="1" dirty="0" smtClean="0">
                <a:solidFill>
                  <a:srgbClr val="FFFF00"/>
                </a:solidFill>
                <a:latin typeface="楷体" pitchFamily="49" charset="-122"/>
                <a:ea typeface="楷体" pitchFamily="49" charset="-122"/>
              </a:rPr>
              <a:t>波斯尼亚</a:t>
            </a:r>
            <a:r>
              <a:rPr lang="en-US" altLang="zh-CN" sz="2600" b="1" dirty="0" smtClean="0">
                <a:solidFill>
                  <a:srgbClr val="FFFF00"/>
                </a:solidFill>
                <a:latin typeface="楷体" pitchFamily="49" charset="-122"/>
                <a:ea typeface="楷体" pitchFamily="49" charset="-122"/>
              </a:rPr>
              <a:t>-</a:t>
            </a:r>
            <a:r>
              <a:rPr lang="zh-CN" altLang="en-US" sz="2600" b="1" dirty="0" smtClean="0">
                <a:solidFill>
                  <a:srgbClr val="FFFF00"/>
                </a:solidFill>
                <a:latin typeface="楷体" pitchFamily="49" charset="-122"/>
                <a:ea typeface="楷体" pitchFamily="49" charset="-122"/>
              </a:rPr>
              <a:t>黑塞哥维那</a:t>
            </a:r>
            <a:r>
              <a:rPr lang="en-US" altLang="zh-CN" sz="2600" b="1" dirty="0" smtClean="0">
                <a:latin typeface="楷体" pitchFamily="49" charset="-122"/>
                <a:ea typeface="楷体" pitchFamily="49" charset="-122"/>
              </a:rPr>
              <a:t>(</a:t>
            </a:r>
            <a:r>
              <a:rPr lang="zh-CN" altLang="en-US" sz="2600" b="1" dirty="0" smtClean="0">
                <a:latin typeface="楷体" pitchFamily="49" charset="-122"/>
                <a:ea typeface="楷体" pitchFamily="49" charset="-122"/>
              </a:rPr>
              <a:t>简称“波黑”</a:t>
            </a:r>
            <a:r>
              <a:rPr lang="en-US" altLang="zh-CN" sz="2600" b="1" dirty="0" smtClean="0">
                <a:latin typeface="楷体" pitchFamily="49" charset="-122"/>
                <a:ea typeface="楷体" pitchFamily="49" charset="-122"/>
              </a:rPr>
              <a:t>)</a:t>
            </a:r>
            <a:r>
              <a:rPr lang="zh-CN" altLang="en-US" sz="2600" b="1" dirty="0" smtClean="0">
                <a:latin typeface="楷体" pitchFamily="49" charset="-122"/>
                <a:ea typeface="楷体" pitchFamily="49" charset="-122"/>
              </a:rPr>
              <a:t>公决独立。</a:t>
            </a:r>
            <a:endParaRPr lang="en-US" altLang="zh-CN" sz="2600" b="1" dirty="0" smtClean="0">
              <a:latin typeface="楷体" pitchFamily="49" charset="-122"/>
              <a:ea typeface="楷体" pitchFamily="49" charset="-122"/>
            </a:endParaRPr>
          </a:p>
          <a:p>
            <a:pPr>
              <a:lnSpc>
                <a:spcPts val="3400"/>
              </a:lnSpc>
            </a:pPr>
            <a:r>
              <a:rPr lang="en-US" altLang="zh-CN" sz="2600" b="1" dirty="0" smtClean="0">
                <a:latin typeface="楷体" pitchFamily="49" charset="-122"/>
                <a:ea typeface="楷体" pitchFamily="49" charset="-122"/>
              </a:rPr>
              <a:t>1992</a:t>
            </a:r>
            <a:r>
              <a:rPr lang="zh-CN" altLang="en-US" sz="2600" b="1" dirty="0">
                <a:latin typeface="楷体" pitchFamily="49" charset="-122"/>
                <a:ea typeface="楷体" pitchFamily="49" charset="-122"/>
              </a:rPr>
              <a:t>年</a:t>
            </a:r>
            <a:r>
              <a:rPr lang="en-US" altLang="zh-CN" sz="2600" b="1" dirty="0">
                <a:latin typeface="楷体" pitchFamily="49" charset="-122"/>
                <a:ea typeface="楷体" pitchFamily="49" charset="-122"/>
              </a:rPr>
              <a:t>4</a:t>
            </a:r>
            <a:r>
              <a:rPr lang="zh-CN" altLang="en-US" sz="2600" b="1" dirty="0" smtClean="0">
                <a:latin typeface="楷体" pitchFamily="49" charset="-122"/>
                <a:ea typeface="楷体" pitchFamily="49" charset="-122"/>
              </a:rPr>
              <a:t>月，</a:t>
            </a:r>
            <a:r>
              <a:rPr lang="zh-CN" altLang="en-US" sz="2600" b="1" dirty="0">
                <a:solidFill>
                  <a:srgbClr val="FFFF00"/>
                </a:solidFill>
                <a:latin typeface="楷体" pitchFamily="49" charset="-122"/>
                <a:ea typeface="楷体" pitchFamily="49" charset="-122"/>
              </a:rPr>
              <a:t>塞尔维亚</a:t>
            </a:r>
            <a:r>
              <a:rPr lang="zh-CN" altLang="en-US" sz="2600" b="1" dirty="0">
                <a:latin typeface="楷体" pitchFamily="49" charset="-122"/>
                <a:ea typeface="楷体" pitchFamily="49" charset="-122"/>
              </a:rPr>
              <a:t>和</a:t>
            </a:r>
            <a:r>
              <a:rPr lang="zh-CN" altLang="en-US" sz="2600" b="1" dirty="0" smtClean="0">
                <a:solidFill>
                  <a:srgbClr val="FFFF00"/>
                </a:solidFill>
                <a:latin typeface="楷体" pitchFamily="49" charset="-122"/>
                <a:ea typeface="楷体" pitchFamily="49" charset="-122"/>
              </a:rPr>
              <a:t>黑山</a:t>
            </a:r>
            <a:r>
              <a:rPr lang="zh-CN" altLang="en-US" sz="2600" b="1" dirty="0" smtClean="0">
                <a:latin typeface="楷体" pitchFamily="49" charset="-122"/>
                <a:ea typeface="楷体" pitchFamily="49" charset="-122"/>
              </a:rPr>
              <a:t>宣布</a:t>
            </a:r>
            <a:r>
              <a:rPr lang="zh-CN" altLang="en-US" sz="2600" b="1" dirty="0">
                <a:latin typeface="楷体" pitchFamily="49" charset="-122"/>
                <a:ea typeface="楷体" pitchFamily="49" charset="-122"/>
              </a:rPr>
              <a:t>联合组成“南斯拉夫联盟共和国”</a:t>
            </a:r>
            <a:r>
              <a:rPr lang="zh-CN" altLang="en-US" sz="2600" b="1" dirty="0" smtClean="0">
                <a:latin typeface="楷体" pitchFamily="49" charset="-122"/>
                <a:ea typeface="楷体" pitchFamily="49" charset="-122"/>
              </a:rPr>
              <a:t>。</a:t>
            </a:r>
            <a:endParaRPr lang="en-US" altLang="zh-CN" sz="2600" b="1" dirty="0" smtClean="0">
              <a:latin typeface="楷体" pitchFamily="49" charset="-122"/>
              <a:ea typeface="楷体" pitchFamily="49" charset="-122"/>
            </a:endParaRPr>
          </a:p>
          <a:p>
            <a:pPr>
              <a:lnSpc>
                <a:spcPts val="3400"/>
              </a:lnSpc>
            </a:pPr>
            <a:r>
              <a:rPr lang="en-US" altLang="zh-CN" sz="2600" b="1" dirty="0" smtClean="0">
                <a:latin typeface="楷体" pitchFamily="49" charset="-122"/>
                <a:ea typeface="楷体" pitchFamily="49" charset="-122"/>
              </a:rPr>
              <a:t>1998</a:t>
            </a:r>
            <a:r>
              <a:rPr lang="zh-CN" altLang="en-US" sz="2600" b="1" dirty="0" smtClean="0">
                <a:latin typeface="楷体" pitchFamily="49" charset="-122"/>
                <a:ea typeface="楷体" pitchFamily="49" charset="-122"/>
              </a:rPr>
              <a:t>年，</a:t>
            </a:r>
            <a:r>
              <a:rPr lang="zh-CN" altLang="en-US" sz="2600" b="1" dirty="0" smtClean="0">
                <a:solidFill>
                  <a:srgbClr val="FFFF00"/>
                </a:solidFill>
                <a:latin typeface="楷体" pitchFamily="49" charset="-122"/>
                <a:ea typeface="楷体" pitchFamily="49" charset="-122"/>
              </a:rPr>
              <a:t>南联盟</a:t>
            </a:r>
            <a:r>
              <a:rPr lang="zh-CN" altLang="en-US" sz="2600" b="1" dirty="0" smtClean="0">
                <a:latin typeface="楷体" pitchFamily="49" charset="-122"/>
                <a:ea typeface="楷体" pitchFamily="49" charset="-122"/>
              </a:rPr>
              <a:t>政府指责塞尔维亚境内</a:t>
            </a:r>
            <a:r>
              <a:rPr lang="zh-CN" altLang="en-US" sz="2600" b="1" dirty="0" smtClean="0">
                <a:solidFill>
                  <a:srgbClr val="FFFF00"/>
                </a:solidFill>
                <a:latin typeface="楷体" pitchFamily="49" charset="-122"/>
                <a:ea typeface="楷体" pitchFamily="49" charset="-122"/>
              </a:rPr>
              <a:t>科索沃</a:t>
            </a:r>
            <a:r>
              <a:rPr lang="zh-CN" altLang="en-US" sz="2600" b="1" dirty="0" smtClean="0">
                <a:latin typeface="楷体" pitchFamily="49" charset="-122"/>
                <a:ea typeface="楷体" pitchFamily="49" charset="-122"/>
              </a:rPr>
              <a:t>自治省的阿尔巴尼亚族武装分子多次发动暴力袭击，派军队介入。</a:t>
            </a:r>
            <a:endParaRPr lang="en-US" altLang="zh-CN" sz="2600" b="1" dirty="0" smtClean="0">
              <a:latin typeface="楷体" pitchFamily="49" charset="-122"/>
              <a:ea typeface="楷体" pitchFamily="49" charset="-122"/>
            </a:endParaRPr>
          </a:p>
          <a:p>
            <a:pPr>
              <a:lnSpc>
                <a:spcPts val="3400"/>
              </a:lnSpc>
            </a:pPr>
            <a:r>
              <a:rPr lang="en-US" altLang="zh-CN" sz="2600" b="1" dirty="0" smtClean="0">
                <a:latin typeface="楷体" pitchFamily="49" charset="-122"/>
                <a:ea typeface="楷体" pitchFamily="49" charset="-122"/>
              </a:rPr>
              <a:t>1999</a:t>
            </a:r>
            <a:r>
              <a:rPr lang="zh-CN" altLang="en-US" sz="2600" b="1" dirty="0" smtClean="0">
                <a:latin typeface="楷体" pitchFamily="49" charset="-122"/>
                <a:ea typeface="楷体" pitchFamily="49" charset="-122"/>
              </a:rPr>
              <a:t>年，</a:t>
            </a:r>
            <a:r>
              <a:rPr lang="zh-CN" altLang="en-US" sz="2600" b="1" dirty="0" smtClean="0">
                <a:solidFill>
                  <a:srgbClr val="FFFF00"/>
                </a:solidFill>
                <a:latin typeface="楷体" pitchFamily="49" charset="-122"/>
                <a:ea typeface="楷体" pitchFamily="49" charset="-122"/>
              </a:rPr>
              <a:t>北约</a:t>
            </a:r>
            <a:r>
              <a:rPr lang="zh-CN" altLang="en-US" sz="2600" b="1" dirty="0" smtClean="0">
                <a:latin typeface="楷体" pitchFamily="49" charset="-122"/>
                <a:ea typeface="楷体" pitchFamily="49" charset="-122"/>
              </a:rPr>
              <a:t>出兵科索沃。</a:t>
            </a:r>
            <a:endParaRPr lang="en-US" altLang="zh-CN" sz="2600" b="1" dirty="0" smtClean="0">
              <a:latin typeface="楷体" pitchFamily="49" charset="-122"/>
              <a:ea typeface="楷体" pitchFamily="49" charset="-122"/>
            </a:endParaRPr>
          </a:p>
          <a:p>
            <a:pPr>
              <a:lnSpc>
                <a:spcPts val="3400"/>
              </a:lnSpc>
            </a:pPr>
            <a:r>
              <a:rPr lang="en-US" altLang="zh-CN" sz="2600" b="1" dirty="0" smtClean="0">
                <a:latin typeface="楷体" pitchFamily="49" charset="-122"/>
                <a:ea typeface="楷体" pitchFamily="49" charset="-122"/>
              </a:rPr>
              <a:t>2003</a:t>
            </a:r>
            <a:r>
              <a:rPr lang="zh-CN" altLang="en-US" sz="2600" b="1" dirty="0" smtClean="0">
                <a:latin typeface="楷体" pitchFamily="49" charset="-122"/>
                <a:ea typeface="楷体" pitchFamily="49" charset="-122"/>
              </a:rPr>
              <a:t>年，改名为</a:t>
            </a:r>
            <a:r>
              <a:rPr lang="zh-CN" altLang="en-US" sz="2600" b="1" dirty="0" smtClean="0">
                <a:solidFill>
                  <a:srgbClr val="FFFF00"/>
                </a:solidFill>
                <a:latin typeface="楷体" pitchFamily="49" charset="-122"/>
                <a:ea typeface="楷体" pitchFamily="49" charset="-122"/>
              </a:rPr>
              <a:t>塞尔维亚和黑山</a:t>
            </a:r>
            <a:r>
              <a:rPr lang="zh-CN" altLang="en-US" sz="2600" b="1" dirty="0" smtClean="0">
                <a:latin typeface="楷体" pitchFamily="49" charset="-122"/>
                <a:ea typeface="楷体" pitchFamily="49" charset="-122"/>
              </a:rPr>
              <a:t>，</a:t>
            </a:r>
            <a:r>
              <a:rPr lang="zh-CN" altLang="en-US" sz="2600" b="1" dirty="0" smtClean="0">
                <a:solidFill>
                  <a:srgbClr val="FFFF00"/>
                </a:solidFill>
                <a:latin typeface="楷体" pitchFamily="49" charset="-122"/>
                <a:ea typeface="楷体" pitchFamily="49" charset="-122"/>
              </a:rPr>
              <a:t>取消</a:t>
            </a:r>
            <a:r>
              <a:rPr lang="en-US" altLang="zh-CN" sz="2600" b="1" dirty="0" smtClean="0">
                <a:solidFill>
                  <a:srgbClr val="FFFF00"/>
                </a:solidFill>
                <a:latin typeface="楷体" pitchFamily="49" charset="-122"/>
                <a:ea typeface="楷体" pitchFamily="49" charset="-122"/>
              </a:rPr>
              <a:t>“</a:t>
            </a:r>
            <a:r>
              <a:rPr lang="zh-CN" altLang="en-US" sz="2600" b="1" dirty="0" smtClean="0">
                <a:solidFill>
                  <a:srgbClr val="FFFF00"/>
                </a:solidFill>
                <a:latin typeface="楷体" pitchFamily="49" charset="-122"/>
                <a:ea typeface="楷体" pitchFamily="49" charset="-122"/>
              </a:rPr>
              <a:t>南斯拉夫</a:t>
            </a:r>
            <a:r>
              <a:rPr lang="en-US" altLang="zh-CN" sz="2600" b="1" dirty="0" smtClean="0">
                <a:solidFill>
                  <a:srgbClr val="FFFF00"/>
                </a:solidFill>
                <a:latin typeface="楷体" pitchFamily="49" charset="-122"/>
                <a:ea typeface="楷体" pitchFamily="49" charset="-122"/>
              </a:rPr>
              <a:t>”</a:t>
            </a:r>
            <a:r>
              <a:rPr lang="zh-CN" altLang="en-US" sz="2600" b="1" dirty="0" smtClean="0">
                <a:solidFill>
                  <a:srgbClr val="FFFF00"/>
                </a:solidFill>
                <a:latin typeface="楷体" pitchFamily="49" charset="-122"/>
                <a:ea typeface="楷体" pitchFamily="49" charset="-122"/>
              </a:rPr>
              <a:t>这一名称。</a:t>
            </a:r>
            <a:r>
              <a:rPr lang="en-US" altLang="zh-CN" sz="2600" b="1" dirty="0" smtClean="0">
                <a:solidFill>
                  <a:srgbClr val="FFFF00"/>
                </a:solidFill>
                <a:latin typeface="楷体" pitchFamily="49" charset="-122"/>
                <a:ea typeface="楷体" pitchFamily="49" charset="-122"/>
              </a:rPr>
              <a:t>2006</a:t>
            </a:r>
            <a:r>
              <a:rPr lang="zh-CN" altLang="en-US" sz="2600" b="1" dirty="0" smtClean="0">
                <a:solidFill>
                  <a:srgbClr val="FFFF00"/>
                </a:solidFill>
                <a:latin typeface="楷体" pitchFamily="49" charset="-122"/>
                <a:ea typeface="楷体" pitchFamily="49" charset="-122"/>
              </a:rPr>
              <a:t>年</a:t>
            </a:r>
            <a:r>
              <a:rPr lang="zh-CN" altLang="en-US" sz="2600" b="1" dirty="0" smtClean="0">
                <a:latin typeface="楷体" pitchFamily="49" charset="-122"/>
                <a:ea typeface="楷体" pitchFamily="49" charset="-122"/>
              </a:rPr>
              <a:t>，</a:t>
            </a:r>
            <a:r>
              <a:rPr lang="zh-CN" altLang="en-US" sz="2600" b="1" dirty="0" smtClean="0">
                <a:solidFill>
                  <a:srgbClr val="FFFF00"/>
                </a:solidFill>
                <a:latin typeface="楷体" pitchFamily="49" charset="-122"/>
                <a:ea typeface="楷体" pitchFamily="49" charset="-122"/>
              </a:rPr>
              <a:t>黑山</a:t>
            </a:r>
            <a:r>
              <a:rPr lang="zh-CN" altLang="en-US" sz="2600" b="1" dirty="0" smtClean="0">
                <a:latin typeface="楷体" pitchFamily="49" charset="-122"/>
                <a:ea typeface="楷体" pitchFamily="49" charset="-122"/>
              </a:rPr>
              <a:t>公决后独立，</a:t>
            </a:r>
            <a:r>
              <a:rPr lang="en-US" altLang="zh-CN" sz="2600" b="1" dirty="0" smtClean="0">
                <a:solidFill>
                  <a:srgbClr val="FFFF00"/>
                </a:solidFill>
                <a:latin typeface="楷体" pitchFamily="49" charset="-122"/>
                <a:ea typeface="楷体" pitchFamily="49" charset="-122"/>
              </a:rPr>
              <a:t>“</a:t>
            </a:r>
            <a:r>
              <a:rPr lang="zh-CN" altLang="en-US" sz="2600" b="1" dirty="0" smtClean="0">
                <a:solidFill>
                  <a:srgbClr val="FFFF00"/>
                </a:solidFill>
                <a:latin typeface="楷体" pitchFamily="49" charset="-122"/>
                <a:ea typeface="楷体" pitchFamily="49" charset="-122"/>
              </a:rPr>
              <a:t>塞黑</a:t>
            </a:r>
            <a:r>
              <a:rPr lang="en-US" altLang="zh-CN" sz="2600" b="1" dirty="0" smtClean="0">
                <a:solidFill>
                  <a:srgbClr val="FFFF00"/>
                </a:solidFill>
                <a:latin typeface="楷体" pitchFamily="49" charset="-122"/>
                <a:ea typeface="楷体" pitchFamily="49" charset="-122"/>
              </a:rPr>
              <a:t>”</a:t>
            </a:r>
            <a:r>
              <a:rPr lang="zh-CN" altLang="en-US" sz="2600" b="1" dirty="0" smtClean="0">
                <a:solidFill>
                  <a:srgbClr val="FFFF00"/>
                </a:solidFill>
                <a:latin typeface="楷体" pitchFamily="49" charset="-122"/>
                <a:ea typeface="楷体" pitchFamily="49" charset="-122"/>
              </a:rPr>
              <a:t>解体。</a:t>
            </a:r>
            <a:endParaRPr lang="en-US" altLang="zh-CN" sz="2600" b="1" dirty="0" smtClean="0">
              <a:solidFill>
                <a:srgbClr val="FFFF00"/>
              </a:solidFill>
              <a:latin typeface="楷体" pitchFamily="49" charset="-122"/>
              <a:ea typeface="楷体" pitchFamily="49" charset="-122"/>
            </a:endParaRPr>
          </a:p>
        </p:txBody>
      </p:sp>
    </p:spTree>
    <p:extLst>
      <p:ext uri="{BB962C8B-B14F-4D97-AF65-F5344CB8AC3E}">
        <p14:creationId xmlns="" xmlns:p14="http://schemas.microsoft.com/office/powerpoint/2010/main" val="325196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16405" y="1196752"/>
            <a:ext cx="9128539" cy="3888432"/>
          </a:xfrm>
          <a:noFill/>
        </p:spPr>
        <p:txBody>
          <a:bodyPr>
            <a:normAutofit/>
          </a:bodyPr>
          <a:lstStyle/>
          <a:p>
            <a:pPr>
              <a:lnSpc>
                <a:spcPct val="150000"/>
              </a:lnSpc>
            </a:pPr>
            <a:r>
              <a:rPr lang="zh-CN" altLang="en-US" sz="3000" b="1" dirty="0" smtClean="0">
                <a:latin typeface="幼圆" panose="02010509060101010101" pitchFamily="49" charset="-122"/>
                <a:ea typeface="幼圆" panose="02010509060101010101" pitchFamily="49" charset="-122"/>
              </a:rPr>
              <a:t>一个</a:t>
            </a:r>
            <a:r>
              <a:rPr lang="zh-CN" altLang="en-US" sz="3000" b="1" dirty="0" smtClean="0">
                <a:solidFill>
                  <a:srgbClr val="FFFF00"/>
                </a:solidFill>
                <a:latin typeface="幼圆" panose="02010509060101010101" pitchFamily="49" charset="-122"/>
                <a:ea typeface="幼圆" panose="02010509060101010101" pitchFamily="49" charset="-122"/>
              </a:rPr>
              <a:t>多民族</a:t>
            </a:r>
            <a:r>
              <a:rPr lang="zh-CN" altLang="en-US" sz="3000" b="1" dirty="0" smtClean="0">
                <a:latin typeface="幼圆" panose="02010509060101010101" pitchFamily="49" charset="-122"/>
                <a:ea typeface="幼圆" panose="02010509060101010101" pitchFamily="49" charset="-122"/>
              </a:rPr>
              <a:t>、</a:t>
            </a:r>
            <a:r>
              <a:rPr lang="zh-CN" altLang="en-US" sz="3000" b="1" dirty="0">
                <a:solidFill>
                  <a:srgbClr val="FFFF00"/>
                </a:solidFill>
                <a:latin typeface="幼圆" panose="02010509060101010101" pitchFamily="49" charset="-122"/>
                <a:ea typeface="幼圆" panose="02010509060101010101" pitchFamily="49" charset="-122"/>
              </a:rPr>
              <a:t>多宗教</a:t>
            </a:r>
            <a:r>
              <a:rPr lang="zh-CN" altLang="en-US" sz="3000" b="1" dirty="0" smtClean="0">
                <a:latin typeface="幼圆" panose="02010509060101010101" pitchFamily="49" charset="-122"/>
                <a:ea typeface="幼圆" panose="02010509060101010101" pitchFamily="49" charset="-122"/>
              </a:rPr>
              <a:t>、</a:t>
            </a:r>
            <a:r>
              <a:rPr lang="zh-CN" altLang="en-US" sz="3000" b="1" dirty="0">
                <a:solidFill>
                  <a:srgbClr val="FFFF00"/>
                </a:solidFill>
                <a:latin typeface="幼圆" panose="02010509060101010101" pitchFamily="49" charset="-122"/>
                <a:ea typeface="幼圆" panose="02010509060101010101" pitchFamily="49" charset="-122"/>
              </a:rPr>
              <a:t>战略地位重要</a:t>
            </a:r>
            <a:r>
              <a:rPr lang="zh-CN" altLang="en-US" sz="3000" b="1" dirty="0" smtClean="0">
                <a:latin typeface="幼圆" panose="02010509060101010101" pitchFamily="49" charset="-122"/>
                <a:ea typeface="幼圆" panose="02010509060101010101" pitchFamily="49" charset="-122"/>
              </a:rPr>
              <a:t>、</a:t>
            </a:r>
            <a:r>
              <a:rPr lang="zh-CN" altLang="en-US" sz="3000" b="1" dirty="0">
                <a:solidFill>
                  <a:srgbClr val="FFFF00"/>
                </a:solidFill>
                <a:latin typeface="幼圆" panose="02010509060101010101" pitchFamily="49" charset="-122"/>
                <a:ea typeface="幼圆" panose="02010509060101010101" pitchFamily="49" charset="-122"/>
              </a:rPr>
              <a:t>历史上民族之间有过恩怨</a:t>
            </a:r>
            <a:r>
              <a:rPr lang="zh-CN" altLang="en-US" sz="3000" b="1" dirty="0" smtClean="0">
                <a:latin typeface="幼圆" panose="02010509060101010101" pitchFamily="49" charset="-122"/>
                <a:ea typeface="幼圆" panose="02010509060101010101" pitchFamily="49" charset="-122"/>
              </a:rPr>
              <a:t>的国家，一旦遭遇</a:t>
            </a:r>
            <a:r>
              <a:rPr lang="zh-CN" altLang="en-US" sz="3000" b="1" dirty="0" smtClean="0">
                <a:solidFill>
                  <a:srgbClr val="FFFF00"/>
                </a:solidFill>
                <a:latin typeface="幼圆" panose="02010509060101010101" pitchFamily="49" charset="-122"/>
                <a:ea typeface="幼圆" panose="02010509060101010101" pitchFamily="49" charset="-122"/>
              </a:rPr>
              <a:t>经济社会危机</a:t>
            </a:r>
            <a:r>
              <a:rPr lang="zh-CN" altLang="en-US" sz="3000" b="1" dirty="0" smtClean="0">
                <a:latin typeface="幼圆" panose="02010509060101010101" pitchFamily="49" charset="-122"/>
                <a:ea typeface="幼圆" panose="02010509060101010101" pitchFamily="49" charset="-122"/>
              </a:rPr>
              <a:t>，此时推行</a:t>
            </a:r>
            <a:r>
              <a:rPr lang="zh-CN" altLang="en-US" sz="3000" b="1" dirty="0" smtClean="0">
                <a:solidFill>
                  <a:srgbClr val="FFFF00"/>
                </a:solidFill>
                <a:latin typeface="幼圆" panose="02010509060101010101" pitchFamily="49" charset="-122"/>
                <a:ea typeface="幼圆" panose="02010509060101010101" pitchFamily="49" charset="-122"/>
              </a:rPr>
              <a:t>多党制</a:t>
            </a:r>
            <a:r>
              <a:rPr lang="zh-CN" altLang="en-US" sz="3000" b="1" dirty="0" smtClean="0">
                <a:latin typeface="幼圆" panose="02010509060101010101" pitchFamily="49" charset="-122"/>
                <a:ea typeface="幼圆" panose="02010509060101010101" pitchFamily="49" charset="-122"/>
              </a:rPr>
              <a:t>，就像在一个</a:t>
            </a:r>
            <a:r>
              <a:rPr lang="zh-CN" altLang="en-US" sz="3000" b="1" dirty="0">
                <a:solidFill>
                  <a:srgbClr val="FFFF00"/>
                </a:solidFill>
                <a:latin typeface="幼圆" panose="02010509060101010101" pitchFamily="49" charset="-122"/>
                <a:ea typeface="幼圆" panose="02010509060101010101" pitchFamily="49" charset="-122"/>
              </a:rPr>
              <a:t>虚弱的肌体</a:t>
            </a:r>
            <a:r>
              <a:rPr lang="zh-CN" altLang="en-US" sz="3000" b="1" dirty="0" smtClean="0">
                <a:latin typeface="幼圆" panose="02010509060101010101" pitchFamily="49" charset="-122"/>
                <a:ea typeface="幼圆" panose="02010509060101010101" pitchFamily="49" charset="-122"/>
              </a:rPr>
              <a:t>植入</a:t>
            </a:r>
            <a:r>
              <a:rPr lang="zh-CN" altLang="en-US" sz="3000" b="1" dirty="0">
                <a:solidFill>
                  <a:srgbClr val="FFFF00"/>
                </a:solidFill>
                <a:latin typeface="幼圆" panose="02010509060101010101" pitchFamily="49" charset="-122"/>
                <a:ea typeface="幼圆" panose="02010509060101010101" pitchFamily="49" charset="-122"/>
              </a:rPr>
              <a:t>癌细胞</a:t>
            </a:r>
            <a:r>
              <a:rPr lang="zh-CN" altLang="en-US" sz="3000" b="1" dirty="0" smtClean="0">
                <a:latin typeface="幼圆" panose="02010509060101010101" pitchFamily="49" charset="-122"/>
                <a:ea typeface="幼圆" panose="02010509060101010101" pitchFamily="49" charset="-122"/>
              </a:rPr>
              <a:t>。</a:t>
            </a:r>
            <a:endParaRPr lang="en-US" altLang="zh-CN" sz="3000" b="1" dirty="0" smtClean="0">
              <a:latin typeface="幼圆" panose="02010509060101010101" pitchFamily="49" charset="-122"/>
              <a:ea typeface="幼圆" panose="02010509060101010101" pitchFamily="49" charset="-122"/>
            </a:endParaRPr>
          </a:p>
          <a:p>
            <a:pPr>
              <a:lnSpc>
                <a:spcPct val="150000"/>
              </a:lnSpc>
            </a:pPr>
            <a:r>
              <a:rPr lang="zh-CN" altLang="en-US" sz="3000" b="1" dirty="0">
                <a:latin typeface="幼圆" panose="02010509060101010101" pitchFamily="49" charset="-122"/>
                <a:ea typeface="幼圆" panose="02010509060101010101" pitchFamily="49" charset="-122"/>
              </a:rPr>
              <a:t>外部</a:t>
            </a:r>
            <a:r>
              <a:rPr lang="zh-CN" altLang="en-US" sz="3000" b="1" dirty="0" smtClean="0">
                <a:latin typeface="幼圆" panose="02010509060101010101" pitchFamily="49" charset="-122"/>
                <a:ea typeface="幼圆" panose="02010509060101010101" pitchFamily="49" charset="-122"/>
              </a:rPr>
              <a:t>势力可以借</a:t>
            </a:r>
            <a:r>
              <a:rPr lang="zh-CN" altLang="en-US" sz="3000" b="1" dirty="0">
                <a:solidFill>
                  <a:srgbClr val="FFFF00"/>
                </a:solidFill>
                <a:latin typeface="幼圆" panose="02010509060101010101" pitchFamily="49" charset="-122"/>
                <a:ea typeface="幼圆" panose="02010509060101010101" pitchFamily="49" charset="-122"/>
              </a:rPr>
              <a:t>多党制</a:t>
            </a:r>
            <a:r>
              <a:rPr lang="zh-CN" altLang="en-US" sz="3000" b="1" dirty="0" smtClean="0">
                <a:latin typeface="幼圆" panose="02010509060101010101" pitchFamily="49" charset="-122"/>
                <a:ea typeface="幼圆" panose="02010509060101010101" pitchFamily="49" charset="-122"/>
              </a:rPr>
              <a:t>插手该国内政，利用</a:t>
            </a:r>
            <a:r>
              <a:rPr lang="zh-CN" altLang="en-US" sz="3000" b="1" dirty="0" smtClean="0">
                <a:solidFill>
                  <a:srgbClr val="FFFF00"/>
                </a:solidFill>
                <a:latin typeface="幼圆" panose="02010509060101010101" pitchFamily="49" charset="-122"/>
                <a:ea typeface="幼圆" panose="02010509060101010101" pitchFamily="49" charset="-122"/>
              </a:rPr>
              <a:t>民族之间</a:t>
            </a:r>
            <a:r>
              <a:rPr lang="zh-CN" altLang="en-US" sz="3000" b="1" dirty="0" smtClean="0">
                <a:latin typeface="幼圆" panose="02010509060101010101" pitchFamily="49" charset="-122"/>
                <a:ea typeface="幼圆" panose="02010509060101010101" pitchFamily="49" charset="-122"/>
              </a:rPr>
              <a:t>和</a:t>
            </a:r>
            <a:r>
              <a:rPr lang="zh-CN" altLang="en-US" sz="3000" b="1" dirty="0" smtClean="0">
                <a:solidFill>
                  <a:srgbClr val="FFFF00"/>
                </a:solidFill>
                <a:latin typeface="幼圆" panose="02010509060101010101" pitchFamily="49" charset="-122"/>
                <a:ea typeface="幼圆" panose="02010509060101010101" pitchFamily="49" charset="-122"/>
              </a:rPr>
              <a:t>政党</a:t>
            </a:r>
            <a:r>
              <a:rPr lang="zh-CN" altLang="en-US" sz="3000" b="1" dirty="0">
                <a:solidFill>
                  <a:srgbClr val="FFFF00"/>
                </a:solidFill>
                <a:latin typeface="幼圆" panose="02010509060101010101" pitchFamily="49" charset="-122"/>
                <a:ea typeface="幼圆" panose="02010509060101010101" pitchFamily="49" charset="-122"/>
              </a:rPr>
              <a:t>之间</a:t>
            </a:r>
            <a:r>
              <a:rPr lang="zh-CN" altLang="en-US" sz="3000" b="1" dirty="0" smtClean="0">
                <a:latin typeface="幼圆" panose="02010509060101010101" pitchFamily="49" charset="-122"/>
                <a:ea typeface="幼圆" panose="02010509060101010101" pitchFamily="49" charset="-122"/>
              </a:rPr>
              <a:t>的矛盾，达到分化和瓦解的目的。</a:t>
            </a:r>
            <a:endParaRPr lang="zh-CN" altLang="en-US" sz="3000" b="1" dirty="0">
              <a:latin typeface="幼圆" panose="02010509060101010101" pitchFamily="49" charset="-122"/>
              <a:ea typeface="幼圆" panose="02010509060101010101" pitchFamily="49" charset="-122"/>
            </a:endParaRPr>
          </a:p>
        </p:txBody>
      </p:sp>
      <p:sp>
        <p:nvSpPr>
          <p:cNvPr id="4" name="标题 1"/>
          <p:cNvSpPr>
            <a:spLocks noGrp="1"/>
          </p:cNvSpPr>
          <p:nvPr>
            <p:ph type="title"/>
          </p:nvPr>
        </p:nvSpPr>
        <p:spPr>
          <a:xfrm>
            <a:off x="602123" y="116632"/>
            <a:ext cx="7924800" cy="724942"/>
          </a:xfrm>
        </p:spPr>
        <p:txBody>
          <a:bodyPr/>
          <a:lstStyle/>
          <a:p>
            <a:pPr algn="ctr"/>
            <a:r>
              <a:rPr lang="zh-CN" altLang="en-US" sz="4000" b="1" dirty="0" smtClean="0"/>
              <a:t>南斯拉夫多党制的教训</a:t>
            </a:r>
            <a:endParaRPr lang="zh-CN" altLang="en-US" sz="4000" b="1" dirty="0"/>
          </a:p>
        </p:txBody>
      </p:sp>
    </p:spTree>
    <p:extLst>
      <p:ext uri="{BB962C8B-B14F-4D97-AF65-F5344CB8AC3E}">
        <p14:creationId xmlns="" xmlns:p14="http://schemas.microsoft.com/office/powerpoint/2010/main" val="210051376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2780928"/>
            <a:ext cx="9144000" cy="707886"/>
          </a:xfrm>
          <a:prstGeom prst="rect">
            <a:avLst/>
          </a:prstGeom>
          <a:solidFill>
            <a:srgbClr val="002060"/>
          </a:solidFill>
        </p:spPr>
        <p:txBody>
          <a:bodyPr wrap="square" rtlCol="0">
            <a:spAutoFit/>
          </a:bodyPr>
          <a:lstStyle/>
          <a:p>
            <a:pPr algn="ctr"/>
            <a:r>
              <a:rPr lang="zh-CN" altLang="en-US" sz="4000" b="1" dirty="0" smtClean="0">
                <a:solidFill>
                  <a:srgbClr val="FFFF00"/>
                </a:solidFill>
              </a:rPr>
              <a:t>政党制度建设  与  执政党建设</a:t>
            </a:r>
            <a:endParaRPr lang="zh-CN" altLang="en-US" sz="4000" b="1" dirty="0">
              <a:solidFill>
                <a:srgbClr val="FFFF00"/>
              </a:solidFill>
            </a:endParaRPr>
          </a:p>
        </p:txBody>
      </p:sp>
      <p:sp>
        <p:nvSpPr>
          <p:cNvPr id="8194" name="Rectangle 2"/>
          <p:cNvSpPr>
            <a:spLocks noGrp="1" noChangeArrowheads="1"/>
          </p:cNvSpPr>
          <p:nvPr>
            <p:ph type="title"/>
          </p:nvPr>
        </p:nvSpPr>
        <p:spPr>
          <a:xfrm>
            <a:off x="539552" y="116633"/>
            <a:ext cx="8208912" cy="792088"/>
          </a:xfrm>
        </p:spPr>
        <p:txBody>
          <a:bodyPr>
            <a:normAutofit/>
          </a:bodyPr>
          <a:lstStyle/>
          <a:p>
            <a:pPr algn="ctr"/>
            <a:r>
              <a:rPr lang="zh-CN" altLang="en-US" sz="4000" b="1" dirty="0" smtClean="0">
                <a:solidFill>
                  <a:srgbClr val="FFFF00"/>
                </a:solidFill>
                <a:latin typeface="黑体" pitchFamily="49" charset="-122"/>
                <a:ea typeface="黑体" pitchFamily="49" charset="-122"/>
              </a:rPr>
              <a:t>利 益 代 表 与 利 益 综 合</a:t>
            </a:r>
          </a:p>
        </p:txBody>
      </p:sp>
      <p:sp>
        <p:nvSpPr>
          <p:cNvPr id="8195" name="Rectangle 3"/>
          <p:cNvSpPr>
            <a:spLocks noGrp="1" noChangeArrowheads="1"/>
          </p:cNvSpPr>
          <p:nvPr>
            <p:ph idx="4294967295"/>
          </p:nvPr>
        </p:nvSpPr>
        <p:spPr>
          <a:xfrm>
            <a:off x="72008" y="908720"/>
            <a:ext cx="9071992" cy="1948776"/>
          </a:xfrm>
          <a:prstGeom prst="rect">
            <a:avLst/>
          </a:prstGeom>
        </p:spPr>
        <p:txBody>
          <a:bodyPr>
            <a:noAutofit/>
          </a:bodyPr>
          <a:lstStyle/>
          <a:p>
            <a:pPr>
              <a:lnSpc>
                <a:spcPts val="6200"/>
              </a:lnSpc>
              <a:buClr>
                <a:srgbClr val="AD0101"/>
              </a:buClr>
            </a:pPr>
            <a:r>
              <a:rPr lang="zh-CN" altLang="en-US" sz="3500" b="1" dirty="0" smtClean="0">
                <a:solidFill>
                  <a:srgbClr val="FFFF00"/>
                </a:solidFill>
                <a:latin typeface="幼圆" panose="02010509060101010101" pitchFamily="49" charset="-122"/>
                <a:ea typeface="幼圆" panose="02010509060101010101" pitchFamily="49" charset="-122"/>
              </a:rPr>
              <a:t>一党能否长期执政</a:t>
            </a:r>
            <a:r>
              <a:rPr lang="zh-CN" altLang="en-US" sz="3500" b="1" dirty="0" smtClean="0">
                <a:latin typeface="幼圆" panose="02010509060101010101" pitchFamily="49" charset="-122"/>
                <a:ea typeface="幼圆" panose="02010509060101010101" pitchFamily="49" charset="-122"/>
              </a:rPr>
              <a:t>，</a:t>
            </a:r>
            <a:r>
              <a:rPr lang="zh-CN" altLang="en-US" sz="3500" b="1" dirty="0">
                <a:latin typeface="幼圆" panose="02010509060101010101" pitchFamily="49" charset="-122"/>
                <a:ea typeface="幼圆" panose="02010509060101010101" pitchFamily="49" charset="-122"/>
              </a:rPr>
              <a:t>取决于它能否适应</a:t>
            </a:r>
            <a:r>
              <a:rPr lang="zh-CN" altLang="en-US" sz="3500" b="1" dirty="0">
                <a:solidFill>
                  <a:srgbClr val="FFFF00"/>
                </a:solidFill>
                <a:latin typeface="幼圆" panose="02010509060101010101" pitchFamily="49" charset="-122"/>
                <a:ea typeface="幼圆" panose="02010509060101010101" pitchFamily="49" charset="-122"/>
              </a:rPr>
              <a:t>社会分层多元化</a:t>
            </a:r>
            <a:r>
              <a:rPr lang="zh-CN" altLang="en-US" sz="3500" b="1" dirty="0">
                <a:latin typeface="幼圆" panose="02010509060101010101" pitchFamily="49" charset="-122"/>
                <a:ea typeface="幼圆" panose="02010509060101010101" pitchFamily="49" charset="-122"/>
              </a:rPr>
              <a:t>的</a:t>
            </a:r>
            <a:r>
              <a:rPr lang="zh-CN" altLang="en-US" sz="3500" b="1" dirty="0">
                <a:solidFill>
                  <a:srgbClr val="FFFF00"/>
                </a:solidFill>
                <a:latin typeface="幼圆" panose="02010509060101010101" pitchFamily="49" charset="-122"/>
                <a:ea typeface="幼圆" panose="02010509060101010101" pitchFamily="49" charset="-122"/>
              </a:rPr>
              <a:t>利益表达</a:t>
            </a:r>
            <a:r>
              <a:rPr lang="zh-CN" altLang="en-US" sz="3500" b="1" dirty="0">
                <a:latin typeface="幼圆" panose="02010509060101010101" pitchFamily="49" charset="-122"/>
                <a:ea typeface="幼圆" panose="02010509060101010101" pitchFamily="49" charset="-122"/>
              </a:rPr>
              <a:t>和</a:t>
            </a:r>
            <a:r>
              <a:rPr lang="zh-CN" altLang="en-US" sz="3500" b="1" dirty="0">
                <a:solidFill>
                  <a:srgbClr val="FFFF00"/>
                </a:solidFill>
                <a:latin typeface="幼圆" panose="02010509060101010101" pitchFamily="49" charset="-122"/>
                <a:ea typeface="幼圆" panose="02010509060101010101" pitchFamily="49" charset="-122"/>
              </a:rPr>
              <a:t>利益综合</a:t>
            </a:r>
            <a:r>
              <a:rPr lang="zh-CN" altLang="en-US" sz="3500" b="1" dirty="0" smtClean="0">
                <a:latin typeface="幼圆" panose="02010509060101010101" pitchFamily="49" charset="-122"/>
                <a:ea typeface="幼圆" panose="02010509060101010101" pitchFamily="49" charset="-122"/>
              </a:rPr>
              <a:t>需求。</a:t>
            </a:r>
            <a:endParaRPr lang="en-US" altLang="zh-CN" sz="3500" b="1" dirty="0" smtClean="0">
              <a:latin typeface="幼圆" panose="02010509060101010101" pitchFamily="49" charset="-122"/>
              <a:ea typeface="幼圆" panose="02010509060101010101" pitchFamily="49" charset="-122"/>
            </a:endParaRPr>
          </a:p>
        </p:txBody>
      </p:sp>
      <p:sp>
        <p:nvSpPr>
          <p:cNvPr id="2" name="TextBox 1"/>
          <p:cNvSpPr txBox="1"/>
          <p:nvPr/>
        </p:nvSpPr>
        <p:spPr>
          <a:xfrm>
            <a:off x="0" y="2780928"/>
            <a:ext cx="9144000" cy="707886"/>
          </a:xfrm>
          <a:prstGeom prst="rect">
            <a:avLst/>
          </a:prstGeom>
          <a:solidFill>
            <a:srgbClr val="002060"/>
          </a:solidFill>
        </p:spPr>
        <p:txBody>
          <a:bodyPr wrap="square" rtlCol="0">
            <a:spAutoFit/>
          </a:bodyPr>
          <a:lstStyle/>
          <a:p>
            <a:pPr algn="ctr"/>
            <a:r>
              <a:rPr lang="zh-CN" altLang="en-US" sz="4000" b="1" dirty="0" smtClean="0">
                <a:solidFill>
                  <a:srgbClr val="FFFF00"/>
                </a:solidFill>
              </a:rPr>
              <a:t>多 党 合 作 和 政 治 协 商</a:t>
            </a:r>
            <a:endParaRPr lang="zh-CN" altLang="en-US" sz="4000" b="1" dirty="0">
              <a:solidFill>
                <a:srgbClr val="FFFF00"/>
              </a:solidFill>
            </a:endParaRPr>
          </a:p>
        </p:txBody>
      </p:sp>
      <p:sp>
        <p:nvSpPr>
          <p:cNvPr id="6" name="TextBox 5"/>
          <p:cNvSpPr txBox="1"/>
          <p:nvPr/>
        </p:nvSpPr>
        <p:spPr>
          <a:xfrm>
            <a:off x="0" y="5232314"/>
            <a:ext cx="9144000" cy="1554272"/>
          </a:xfrm>
          <a:prstGeom prst="rect">
            <a:avLst/>
          </a:prstGeom>
          <a:noFill/>
        </p:spPr>
        <p:txBody>
          <a:bodyPr wrap="square" rtlCol="0">
            <a:spAutoFit/>
          </a:bodyPr>
          <a:lstStyle/>
          <a:p>
            <a:pPr algn="ctr"/>
            <a:r>
              <a:rPr lang="zh-CN" altLang="en-US" sz="3500" b="1" dirty="0" smtClean="0">
                <a:solidFill>
                  <a:srgbClr val="FFFF00"/>
                </a:solidFill>
              </a:rPr>
              <a:t>习近平</a:t>
            </a:r>
            <a:endParaRPr lang="en-US" altLang="zh-CN" sz="3500" b="1" dirty="0" smtClean="0">
              <a:solidFill>
                <a:srgbClr val="FFFF00"/>
              </a:solidFill>
            </a:endParaRPr>
          </a:p>
          <a:p>
            <a:pPr algn="ctr"/>
            <a:r>
              <a:rPr lang="en-US" altLang="zh-CN" sz="3000" b="1" dirty="0" smtClean="0">
                <a:solidFill>
                  <a:srgbClr val="FFFF00"/>
                </a:solidFill>
              </a:rPr>
              <a:t>《</a:t>
            </a:r>
            <a:r>
              <a:rPr lang="zh-CN" altLang="en-US" sz="3000" b="1" dirty="0" smtClean="0">
                <a:solidFill>
                  <a:srgbClr val="FFFF00"/>
                </a:solidFill>
              </a:rPr>
              <a:t>在庆祝中国人民政治协商会议成立</a:t>
            </a:r>
            <a:r>
              <a:rPr lang="en-US" altLang="zh-CN" sz="3000" b="1" dirty="0" smtClean="0">
                <a:solidFill>
                  <a:srgbClr val="FFFF00"/>
                </a:solidFill>
              </a:rPr>
              <a:t>65</a:t>
            </a:r>
            <a:r>
              <a:rPr lang="zh-CN" altLang="en-US" sz="3000" b="1" dirty="0" smtClean="0">
                <a:solidFill>
                  <a:srgbClr val="FFFF00"/>
                </a:solidFill>
              </a:rPr>
              <a:t>周年大会上的讲话</a:t>
            </a:r>
            <a:r>
              <a:rPr lang="en-US" altLang="zh-CN" sz="3000" b="1" dirty="0" smtClean="0">
                <a:solidFill>
                  <a:srgbClr val="FFFF00"/>
                </a:solidFill>
              </a:rPr>
              <a:t>》</a:t>
            </a:r>
            <a:r>
              <a:rPr lang="zh-CN" altLang="en-US" sz="3000" b="1" dirty="0" smtClean="0">
                <a:solidFill>
                  <a:srgbClr val="FFFF00"/>
                </a:solidFill>
              </a:rPr>
              <a:t>（</a:t>
            </a:r>
            <a:r>
              <a:rPr lang="en-US" altLang="zh-CN" sz="3000" b="1" dirty="0" smtClean="0">
                <a:solidFill>
                  <a:srgbClr val="FFFF00"/>
                </a:solidFill>
              </a:rPr>
              <a:t>2014</a:t>
            </a:r>
            <a:r>
              <a:rPr lang="zh-CN" altLang="en-US" sz="3000" b="1" dirty="0" smtClean="0">
                <a:solidFill>
                  <a:srgbClr val="FFFF00"/>
                </a:solidFill>
              </a:rPr>
              <a:t>年</a:t>
            </a:r>
            <a:r>
              <a:rPr lang="en-US" altLang="zh-CN" sz="3000" b="1" dirty="0" smtClean="0">
                <a:solidFill>
                  <a:srgbClr val="FFFF00"/>
                </a:solidFill>
              </a:rPr>
              <a:t>9</a:t>
            </a:r>
            <a:r>
              <a:rPr lang="zh-CN" altLang="en-US" sz="3000" b="1" dirty="0" smtClean="0">
                <a:solidFill>
                  <a:srgbClr val="FFFF00"/>
                </a:solidFill>
              </a:rPr>
              <a:t>月</a:t>
            </a:r>
            <a:r>
              <a:rPr lang="en-US" altLang="zh-CN" sz="3000" b="1" dirty="0" smtClean="0">
                <a:solidFill>
                  <a:srgbClr val="FFFF00"/>
                </a:solidFill>
              </a:rPr>
              <a:t>21</a:t>
            </a:r>
            <a:r>
              <a:rPr lang="zh-CN" altLang="en-US" sz="3000" b="1" dirty="0" smtClean="0">
                <a:solidFill>
                  <a:srgbClr val="FFFF00"/>
                </a:solidFill>
              </a:rPr>
              <a:t>日）</a:t>
            </a:r>
            <a:endParaRPr lang="zh-CN" altLang="en-US" sz="3000" b="1" dirty="0">
              <a:solidFill>
                <a:srgbClr val="FFFF00"/>
              </a:solidFill>
            </a:endParaRPr>
          </a:p>
        </p:txBody>
      </p:sp>
      <p:sp>
        <p:nvSpPr>
          <p:cNvPr id="9" name="TextBox 8"/>
          <p:cNvSpPr txBox="1"/>
          <p:nvPr/>
        </p:nvSpPr>
        <p:spPr>
          <a:xfrm>
            <a:off x="0" y="3643314"/>
            <a:ext cx="9144000" cy="1369157"/>
          </a:xfrm>
          <a:prstGeom prst="rect">
            <a:avLst/>
          </a:prstGeom>
          <a:solidFill>
            <a:srgbClr val="002060"/>
          </a:solidFill>
        </p:spPr>
        <p:txBody>
          <a:bodyPr wrap="square" rtlCol="0">
            <a:spAutoFit/>
          </a:bodyPr>
          <a:lstStyle/>
          <a:p>
            <a:pPr>
              <a:lnSpc>
                <a:spcPct val="150000"/>
              </a:lnSpc>
            </a:pPr>
            <a:r>
              <a:rPr lang="zh-CN" altLang="en-US" sz="3000" b="1" dirty="0" smtClean="0">
                <a:solidFill>
                  <a:srgbClr val="FFFF00"/>
                </a:solidFill>
                <a:latin typeface="楷体" pitchFamily="49" charset="-122"/>
                <a:ea typeface="楷体" pitchFamily="49" charset="-122"/>
              </a:rPr>
              <a:t>“新民主主义的议事精神不在于最后的表决，主要是在于事前的协商和反复的讨论。”      </a:t>
            </a:r>
            <a:r>
              <a:rPr lang="en-US" altLang="zh-CN" sz="3000" b="1" dirty="0" smtClean="0">
                <a:solidFill>
                  <a:srgbClr val="FFFF00"/>
                </a:solidFill>
                <a:latin typeface="楷体" pitchFamily="49" charset="-122"/>
                <a:ea typeface="楷体" pitchFamily="49" charset="-122"/>
              </a:rPr>
              <a:t>——</a:t>
            </a:r>
            <a:r>
              <a:rPr lang="zh-CN" altLang="en-US" sz="3000" b="1" dirty="0" smtClean="0">
                <a:solidFill>
                  <a:srgbClr val="FFFF00"/>
                </a:solidFill>
                <a:latin typeface="楷体" pitchFamily="49" charset="-122"/>
                <a:ea typeface="楷体" pitchFamily="49" charset="-122"/>
              </a:rPr>
              <a:t>周恩来</a:t>
            </a:r>
            <a:endParaRPr lang="zh-CN" altLang="en-US" sz="3000" b="1" dirty="0">
              <a:solidFill>
                <a:srgbClr val="FFFF00"/>
              </a:solidFill>
              <a:latin typeface="楷体" pitchFamily="49" charset="-122"/>
              <a:ea typeface="楷体" pitchFamily="49" charset="-122"/>
            </a:endParaRPr>
          </a:p>
        </p:txBody>
      </p:sp>
      <p:sp>
        <p:nvSpPr>
          <p:cNvPr id="7" name="内容占位符 2"/>
          <p:cNvSpPr>
            <a:spLocks noGrp="1"/>
          </p:cNvSpPr>
          <p:nvPr>
            <p:ph sz="quarter" idx="13"/>
          </p:nvPr>
        </p:nvSpPr>
        <p:spPr>
          <a:xfrm>
            <a:off x="0" y="1169228"/>
            <a:ext cx="9144000" cy="5572140"/>
          </a:xfrm>
          <a:solidFill>
            <a:schemeClr val="bg1"/>
          </a:solidFill>
        </p:spPr>
        <p:txBody>
          <a:bodyPr>
            <a:noAutofit/>
          </a:bodyPr>
          <a:lstStyle/>
          <a:p>
            <a:pPr>
              <a:lnSpc>
                <a:spcPts val="4700"/>
              </a:lnSpc>
            </a:pPr>
            <a:r>
              <a:rPr lang="zh-CN" altLang="en-US" sz="3000" b="1" dirty="0" smtClean="0">
                <a:latin typeface="楷体" pitchFamily="49" charset="-122"/>
                <a:ea typeface="楷体" pitchFamily="49" charset="-122"/>
              </a:rPr>
              <a:t>“‘名非天造，必从其实。’实现</a:t>
            </a:r>
            <a:r>
              <a:rPr lang="zh-CN" altLang="en-US" sz="3000" b="1" dirty="0" smtClean="0">
                <a:solidFill>
                  <a:srgbClr val="FFFF00"/>
                </a:solidFill>
                <a:latin typeface="楷体" pitchFamily="49" charset="-122"/>
                <a:ea typeface="楷体" pitchFamily="49" charset="-122"/>
              </a:rPr>
              <a:t>民主的形式</a:t>
            </a:r>
            <a:r>
              <a:rPr lang="zh-CN" altLang="en-US" sz="3000" b="1" dirty="0" smtClean="0">
                <a:latin typeface="楷体" pitchFamily="49" charset="-122"/>
                <a:ea typeface="楷体" pitchFamily="49" charset="-122"/>
              </a:rPr>
              <a:t>是丰富多样的，不能拘泥于刻板的模式，更不能说只有一种放之四海而皆准的</a:t>
            </a:r>
            <a:r>
              <a:rPr lang="zh-CN" altLang="en-US" sz="3000" b="1" dirty="0" smtClean="0">
                <a:solidFill>
                  <a:srgbClr val="FFFF00"/>
                </a:solidFill>
                <a:latin typeface="楷体" pitchFamily="49" charset="-122"/>
                <a:ea typeface="楷体" pitchFamily="49" charset="-122"/>
              </a:rPr>
              <a:t>评判标准</a:t>
            </a:r>
            <a:r>
              <a:rPr lang="zh-CN" altLang="en-US" sz="3000" b="1" dirty="0" smtClean="0">
                <a:latin typeface="楷体" pitchFamily="49" charset="-122"/>
                <a:ea typeface="楷体" pitchFamily="49" charset="-122"/>
              </a:rPr>
              <a:t>。</a:t>
            </a:r>
            <a:r>
              <a:rPr lang="zh-CN" altLang="en-US" sz="3000" b="1" dirty="0" smtClean="0">
                <a:solidFill>
                  <a:srgbClr val="FFFF00"/>
                </a:solidFill>
                <a:latin typeface="楷体" pitchFamily="49" charset="-122"/>
                <a:ea typeface="楷体" pitchFamily="49" charset="-122"/>
              </a:rPr>
              <a:t>人民是否享有民主权利</a:t>
            </a:r>
            <a:r>
              <a:rPr lang="zh-CN" altLang="en-US" sz="3000" b="1" dirty="0" smtClean="0">
                <a:latin typeface="楷体" pitchFamily="49" charset="-122"/>
                <a:ea typeface="楷体" pitchFamily="49" charset="-122"/>
              </a:rPr>
              <a:t>，要看人民是否</a:t>
            </a:r>
            <a:r>
              <a:rPr lang="zh-CN" altLang="en-US" sz="3000" b="1" dirty="0" smtClean="0">
                <a:solidFill>
                  <a:srgbClr val="FFFF00"/>
                </a:solidFill>
                <a:latin typeface="楷体" pitchFamily="49" charset="-122"/>
                <a:ea typeface="楷体" pitchFamily="49" charset="-122"/>
              </a:rPr>
              <a:t>在选举时</a:t>
            </a:r>
            <a:r>
              <a:rPr lang="zh-CN" altLang="en-US" sz="3000" b="1" dirty="0" smtClean="0">
                <a:latin typeface="楷体" pitchFamily="49" charset="-122"/>
                <a:ea typeface="楷体" pitchFamily="49" charset="-122"/>
              </a:rPr>
              <a:t>有</a:t>
            </a:r>
            <a:r>
              <a:rPr lang="zh-CN" altLang="en-US" sz="3000" b="1" dirty="0" smtClean="0">
                <a:solidFill>
                  <a:srgbClr val="FFFF00"/>
                </a:solidFill>
                <a:latin typeface="楷体" pitchFamily="49" charset="-122"/>
                <a:ea typeface="楷体" pitchFamily="49" charset="-122"/>
              </a:rPr>
              <a:t>投票</a:t>
            </a:r>
            <a:r>
              <a:rPr lang="zh-CN" altLang="en-US" sz="3000" b="1" dirty="0" smtClean="0">
                <a:latin typeface="楷体" pitchFamily="49" charset="-122"/>
                <a:ea typeface="楷体" pitchFamily="49" charset="-122"/>
              </a:rPr>
              <a:t>的权利，也要看人民</a:t>
            </a:r>
            <a:r>
              <a:rPr lang="zh-CN" altLang="en-US" sz="3000" b="1" dirty="0" smtClean="0">
                <a:solidFill>
                  <a:srgbClr val="FFFF00"/>
                </a:solidFill>
                <a:latin typeface="楷体" pitchFamily="49" charset="-122"/>
                <a:ea typeface="楷体" pitchFamily="49" charset="-122"/>
              </a:rPr>
              <a:t>在日常政治生活中</a:t>
            </a:r>
            <a:r>
              <a:rPr lang="zh-CN" altLang="en-US" sz="3000" b="1" dirty="0" smtClean="0">
                <a:latin typeface="楷体" pitchFamily="49" charset="-122"/>
                <a:ea typeface="楷体" pitchFamily="49" charset="-122"/>
              </a:rPr>
              <a:t>是否有</a:t>
            </a:r>
            <a:r>
              <a:rPr lang="zh-CN" altLang="en-US" sz="3000" b="1" dirty="0" smtClean="0">
                <a:solidFill>
                  <a:srgbClr val="FFFF00"/>
                </a:solidFill>
                <a:latin typeface="楷体" pitchFamily="49" charset="-122"/>
                <a:ea typeface="楷体" pitchFamily="49" charset="-122"/>
              </a:rPr>
              <a:t>持续参与</a:t>
            </a:r>
            <a:r>
              <a:rPr lang="zh-CN" altLang="en-US" sz="3000" b="1" dirty="0" smtClean="0">
                <a:latin typeface="楷体" pitchFamily="49" charset="-122"/>
                <a:ea typeface="楷体" pitchFamily="49" charset="-122"/>
              </a:rPr>
              <a:t>的权利；要看人民有没有进行</a:t>
            </a:r>
            <a:r>
              <a:rPr lang="zh-CN" altLang="en-US" sz="3000" b="1" dirty="0" smtClean="0">
                <a:solidFill>
                  <a:srgbClr val="FFFF00"/>
                </a:solidFill>
                <a:latin typeface="楷体" pitchFamily="49" charset="-122"/>
                <a:ea typeface="楷体" pitchFamily="49" charset="-122"/>
              </a:rPr>
              <a:t>民主选举</a:t>
            </a:r>
            <a:r>
              <a:rPr lang="zh-CN" altLang="en-US" sz="3000" b="1" dirty="0" smtClean="0">
                <a:latin typeface="楷体" pitchFamily="49" charset="-122"/>
                <a:ea typeface="楷体" pitchFamily="49" charset="-122"/>
              </a:rPr>
              <a:t>的权利，也要看人民有没有进行</a:t>
            </a:r>
            <a:r>
              <a:rPr lang="zh-CN" altLang="en-US" sz="3000" b="1" dirty="0" smtClean="0">
                <a:solidFill>
                  <a:srgbClr val="FFFF00"/>
                </a:solidFill>
                <a:latin typeface="楷体" pitchFamily="49" charset="-122"/>
                <a:ea typeface="楷体" pitchFamily="49" charset="-122"/>
              </a:rPr>
              <a:t>民主决策、民主管理、民主监督</a:t>
            </a:r>
            <a:r>
              <a:rPr lang="zh-CN" altLang="en-US" sz="3000" b="1" dirty="0" smtClean="0">
                <a:latin typeface="楷体" pitchFamily="49" charset="-122"/>
                <a:ea typeface="楷体" pitchFamily="49" charset="-122"/>
              </a:rPr>
              <a:t>的权利。社会主义民主不仅需要</a:t>
            </a:r>
            <a:r>
              <a:rPr lang="zh-CN" altLang="en-US" sz="3000" b="1" dirty="0" smtClean="0">
                <a:solidFill>
                  <a:srgbClr val="FFFF00"/>
                </a:solidFill>
                <a:latin typeface="楷体" pitchFamily="49" charset="-122"/>
                <a:ea typeface="楷体" pitchFamily="49" charset="-122"/>
              </a:rPr>
              <a:t>完整的制度程序</a:t>
            </a:r>
            <a:r>
              <a:rPr lang="zh-CN" altLang="en-US" sz="3000" b="1" dirty="0" smtClean="0">
                <a:latin typeface="楷体" pitchFamily="49" charset="-122"/>
                <a:ea typeface="楷体" pitchFamily="49" charset="-122"/>
              </a:rPr>
              <a:t>，而且需要</a:t>
            </a:r>
            <a:r>
              <a:rPr lang="zh-CN" altLang="en-US" sz="3000" b="1" dirty="0" smtClean="0">
                <a:solidFill>
                  <a:srgbClr val="FFFF00"/>
                </a:solidFill>
                <a:latin typeface="楷体" pitchFamily="49" charset="-122"/>
                <a:ea typeface="楷体" pitchFamily="49" charset="-122"/>
              </a:rPr>
              <a:t>完整的参与实践</a:t>
            </a:r>
            <a:r>
              <a:rPr lang="zh-CN" altLang="en-US" sz="3000" b="1" dirty="0" smtClean="0">
                <a:latin typeface="楷体" pitchFamily="49" charset="-122"/>
                <a:ea typeface="楷体" pitchFamily="49" charset="-122"/>
              </a:rPr>
              <a:t>。”</a:t>
            </a:r>
            <a:endParaRPr lang="zh-CN" altLang="en-US" sz="3000" b="1" dirty="0">
              <a:latin typeface="楷体" pitchFamily="49" charset="-122"/>
              <a:ea typeface="楷体" pitchFamily="49" charset="-122"/>
            </a:endParaRPr>
          </a:p>
        </p:txBody>
      </p:sp>
    </p:spTree>
    <p:extLst>
      <p:ext uri="{BB962C8B-B14F-4D97-AF65-F5344CB8AC3E}">
        <p14:creationId xmlns="" xmlns:p14="http://schemas.microsoft.com/office/powerpoint/2010/main" val="2211469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500"/>
                                        <p:tgtEl>
                                          <p:spTgt spid="8195">
                                            <p:txEl>
                                              <p:pRg st="0" end="0"/>
                                            </p:txEl>
                                          </p:spTgt>
                                        </p:tgtEl>
                                      </p:cBhvr>
                                    </p:animEffect>
                                    <p:anim calcmode="lin" valueType="num">
                                      <p:cBhvr>
                                        <p:cTn id="8"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819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arn(inVertical)">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inVertical)">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arn(inVertical)">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7">
                                            <p:bg/>
                                          </p:spTgt>
                                        </p:tgtEl>
                                        <p:attrNameLst>
                                          <p:attrName>style.visibility</p:attrName>
                                        </p:attrNameLst>
                                      </p:cBhvr>
                                      <p:to>
                                        <p:strVal val="visible"/>
                                      </p:to>
                                    </p:set>
                                    <p:animEffect transition="in" filter="wipe(down)">
                                      <p:cBhvr>
                                        <p:cTn id="34" dur="500"/>
                                        <p:tgtEl>
                                          <p:spTgt spid="7">
                                            <p:bg/>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animEffect transition="in" filter="wipe(down)">
                                      <p:cBhvr>
                                        <p:cTn id="3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195" grpId="0" build="p"/>
      <p:bldP spid="2" grpId="0" animBg="1"/>
      <p:bldP spid="6" grpId="0"/>
      <p:bldP spid="9" grpId="0" animBg="1"/>
      <p:bldP spid="7" grpId="0" build="p"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0" y="1571612"/>
            <a:ext cx="9144000" cy="4286280"/>
          </a:xfrm>
        </p:spPr>
        <p:txBody>
          <a:bodyPr>
            <a:normAutofit/>
          </a:bodyPr>
          <a:lstStyle/>
          <a:p>
            <a:pPr>
              <a:lnSpc>
                <a:spcPct val="150000"/>
              </a:lnSpc>
            </a:pPr>
            <a:r>
              <a:rPr lang="zh-CN" altLang="en-US" sz="3000" b="1" dirty="0" smtClean="0">
                <a:latin typeface="楷体" pitchFamily="49" charset="-122"/>
                <a:ea typeface="楷体" pitchFamily="49" charset="-122"/>
              </a:rPr>
              <a:t>“通过</a:t>
            </a:r>
            <a:r>
              <a:rPr lang="zh-CN" altLang="en-US" sz="3000" b="1" dirty="0" smtClean="0">
                <a:solidFill>
                  <a:srgbClr val="FFFF00"/>
                </a:solidFill>
                <a:latin typeface="楷体" pitchFamily="49" charset="-122"/>
                <a:ea typeface="楷体" pitchFamily="49" charset="-122"/>
              </a:rPr>
              <a:t>依法选举、让人民的代表</a:t>
            </a:r>
            <a:r>
              <a:rPr lang="zh-CN" altLang="en-US" sz="3000" b="1" dirty="0" smtClean="0">
                <a:latin typeface="楷体" pitchFamily="49" charset="-122"/>
                <a:ea typeface="楷体" pitchFamily="49" charset="-122"/>
              </a:rPr>
              <a:t>来参与国家生活和社会生活的管理是十分重要的，通过</a:t>
            </a:r>
            <a:r>
              <a:rPr lang="zh-CN" altLang="en-US" sz="3000" b="1" dirty="0" smtClean="0">
                <a:solidFill>
                  <a:srgbClr val="FFFF00"/>
                </a:solidFill>
                <a:latin typeface="楷体" pitchFamily="49" charset="-122"/>
                <a:ea typeface="楷体" pitchFamily="49" charset="-122"/>
              </a:rPr>
              <a:t>选举以外的制度和方式</a:t>
            </a:r>
            <a:r>
              <a:rPr lang="zh-CN" altLang="en-US" sz="3000" b="1" dirty="0" smtClean="0">
                <a:latin typeface="楷体" pitchFamily="49" charset="-122"/>
                <a:ea typeface="楷体" pitchFamily="49" charset="-122"/>
              </a:rPr>
              <a:t>让</a:t>
            </a:r>
            <a:r>
              <a:rPr lang="zh-CN" altLang="en-US" sz="3000" b="1" dirty="0" smtClean="0">
                <a:solidFill>
                  <a:srgbClr val="FFFF00"/>
                </a:solidFill>
                <a:latin typeface="楷体" pitchFamily="49" charset="-122"/>
                <a:ea typeface="楷体" pitchFamily="49" charset="-122"/>
              </a:rPr>
              <a:t>人民</a:t>
            </a:r>
            <a:r>
              <a:rPr lang="zh-CN" altLang="en-US" sz="3000" b="1" dirty="0" smtClean="0">
                <a:latin typeface="楷体" pitchFamily="49" charset="-122"/>
                <a:ea typeface="楷体" pitchFamily="49" charset="-122"/>
              </a:rPr>
              <a:t>参与国家生活和社会生活的管理也是十分重要的。</a:t>
            </a:r>
            <a:r>
              <a:rPr lang="zh-CN" altLang="en-US" sz="3000" b="1" dirty="0" smtClean="0">
                <a:solidFill>
                  <a:srgbClr val="FFFF00"/>
                </a:solidFill>
                <a:latin typeface="楷体" pitchFamily="49" charset="-122"/>
                <a:ea typeface="楷体" pitchFamily="49" charset="-122"/>
              </a:rPr>
              <a:t>人民只有投票的权利而没有广泛参与的权利，人民只有在投票时被唤醒、投票后就进入休眠期，这样的民主是形式主义的。</a:t>
            </a:r>
            <a:r>
              <a:rPr lang="zh-CN" altLang="en-US" sz="3000" b="1" dirty="0" smtClean="0">
                <a:latin typeface="楷体" pitchFamily="49" charset="-122"/>
                <a:ea typeface="楷体" pitchFamily="49" charset="-122"/>
              </a:rPr>
              <a:t>”</a:t>
            </a:r>
            <a:endParaRPr lang="en-US" altLang="zh-CN" sz="3000" b="1" dirty="0" smtClean="0">
              <a:latin typeface="楷体" pitchFamily="49" charset="-122"/>
              <a:ea typeface="楷体" pitchFamily="49" charset="-122"/>
            </a:endParaRPr>
          </a:p>
        </p:txBody>
      </p:sp>
      <p:sp>
        <p:nvSpPr>
          <p:cNvPr id="4" name="标题 1"/>
          <p:cNvSpPr>
            <a:spLocks noGrp="1"/>
          </p:cNvSpPr>
          <p:nvPr>
            <p:ph type="title"/>
          </p:nvPr>
        </p:nvSpPr>
        <p:spPr>
          <a:xfrm>
            <a:off x="0" y="0"/>
            <a:ext cx="9144000" cy="1357298"/>
          </a:xfrm>
        </p:spPr>
        <p:txBody>
          <a:bodyPr/>
          <a:lstStyle/>
          <a:p>
            <a:pPr algn="ctr">
              <a:lnSpc>
                <a:spcPts val="4700"/>
              </a:lnSpc>
            </a:pPr>
            <a:r>
              <a:rPr lang="zh-CN" altLang="en-US" b="1" dirty="0" smtClean="0"/>
              <a:t>习近平</a:t>
            </a:r>
            <a:r>
              <a:rPr lang="en-US" altLang="zh-CN" b="1" dirty="0" smtClean="0"/>
              <a:t>《</a:t>
            </a:r>
            <a:r>
              <a:rPr lang="zh-CN" altLang="en-US" b="1" dirty="0" smtClean="0"/>
              <a:t>在庆祝中国人民政治协商会议成立</a:t>
            </a:r>
            <a:r>
              <a:rPr lang="en-US" altLang="zh-CN" b="1" dirty="0" smtClean="0"/>
              <a:t>65</a:t>
            </a:r>
            <a:r>
              <a:rPr lang="zh-CN" altLang="en-US" b="1" dirty="0" smtClean="0"/>
              <a:t>周年大会上的讲话</a:t>
            </a:r>
            <a:r>
              <a:rPr lang="en-US" altLang="zh-CN" b="1" dirty="0" smtClean="0"/>
              <a:t>》</a:t>
            </a:r>
            <a:r>
              <a:rPr lang="zh-CN" altLang="en-US" sz="2500" b="1" dirty="0" smtClean="0"/>
              <a:t>（</a:t>
            </a:r>
            <a:r>
              <a:rPr lang="en-US" altLang="zh-CN" sz="2500" b="1" dirty="0" smtClean="0"/>
              <a:t>2014</a:t>
            </a:r>
            <a:r>
              <a:rPr lang="zh-CN" altLang="en-US" sz="2500" b="1" dirty="0" smtClean="0"/>
              <a:t>年</a:t>
            </a:r>
            <a:r>
              <a:rPr lang="en-US" altLang="zh-CN" sz="2500" b="1" dirty="0" smtClean="0"/>
              <a:t>9</a:t>
            </a:r>
            <a:r>
              <a:rPr lang="zh-CN" altLang="en-US" sz="2500" b="1" dirty="0" smtClean="0"/>
              <a:t>月</a:t>
            </a:r>
            <a:r>
              <a:rPr lang="en-US" altLang="zh-CN" sz="2500" b="1" dirty="0" smtClean="0"/>
              <a:t>21</a:t>
            </a:r>
            <a:r>
              <a:rPr lang="zh-CN" altLang="en-US" sz="2500" b="1" dirty="0" smtClean="0"/>
              <a:t>日）</a:t>
            </a:r>
            <a:endParaRPr lang="zh-CN" altLang="en-US" sz="2500" b="1" dirty="0"/>
          </a:p>
        </p:txBody>
      </p:sp>
      <p:sp>
        <p:nvSpPr>
          <p:cNvPr id="5" name="内容占位符 2"/>
          <p:cNvSpPr txBox="1">
            <a:spLocks/>
          </p:cNvSpPr>
          <p:nvPr/>
        </p:nvSpPr>
        <p:spPr>
          <a:xfrm>
            <a:off x="0" y="1500198"/>
            <a:ext cx="9144000" cy="5286388"/>
          </a:xfrm>
          <a:prstGeom prst="rect">
            <a:avLst/>
          </a:prstGeom>
          <a:solidFill>
            <a:schemeClr val="bg1"/>
          </a:solidFill>
        </p:spPr>
        <p:txBody>
          <a:bodyPr vert="horz" lIns="91440" tIns="45720" rIns="91440" bIns="45720" rtlCol="0">
            <a:normAutofit/>
          </a:bodyPr>
          <a:lstStyle/>
          <a:p>
            <a:pPr marL="342900" marR="0" lvl="0" indent="-342900" algn="l" defTabSz="914400" rtl="0" eaLnBrk="1" fontAlgn="auto" latinLnBrk="0" hangingPunct="1">
              <a:lnSpc>
                <a:spcPct val="140000"/>
              </a:lnSpc>
              <a:spcBef>
                <a:spcPct val="20000"/>
              </a:spcBef>
              <a:spcAft>
                <a:spcPts val="600"/>
              </a:spcAft>
              <a:buClr>
                <a:schemeClr val="tx2"/>
              </a:buClr>
              <a:buSzTx/>
              <a:buFont typeface="Arial" pitchFamily="34" charset="0"/>
              <a:buChar char="•"/>
              <a:tabLst/>
              <a:defRPr/>
            </a:pPr>
            <a:r>
              <a:rPr kumimoji="0" lang="zh-CN" altLang="en-US" sz="3000" b="1" i="0" u="none" strike="noStrike" kern="1200" cap="none" spc="30" normalizeH="0" baseline="0" noProof="0" dirty="0" smtClean="0">
                <a:ln>
                  <a:noFill/>
                </a:ln>
                <a:solidFill>
                  <a:schemeClr val="tx1"/>
                </a:solidFill>
                <a:effectLst/>
                <a:uLnTx/>
                <a:uFillTx/>
                <a:latin typeface="楷体" pitchFamily="49" charset="-122"/>
                <a:ea typeface="楷体" pitchFamily="49" charset="-122"/>
                <a:cs typeface="+mn-cs"/>
              </a:rPr>
              <a:t>“在中国社会主义制度下，</a:t>
            </a:r>
            <a:r>
              <a:rPr kumimoji="0" lang="zh-CN" altLang="en-US" sz="3000" b="1" i="0" u="sng" strike="noStrike" kern="1200" cap="none" spc="30" normalizeH="0" baseline="0" noProof="0" dirty="0" smtClean="0">
                <a:ln>
                  <a:noFill/>
                </a:ln>
                <a:solidFill>
                  <a:srgbClr val="FFFF00"/>
                </a:solidFill>
                <a:effectLst/>
                <a:uLnTx/>
                <a:uFillTx/>
                <a:latin typeface="楷体" pitchFamily="49" charset="-122"/>
                <a:ea typeface="楷体" pitchFamily="49" charset="-122"/>
                <a:cs typeface="+mn-cs"/>
              </a:rPr>
              <a:t>有事好商量，众人的事情由众人商量，找到全社会意愿和要求的最大公约数，是人民民主的真谛</a:t>
            </a:r>
            <a:r>
              <a:rPr kumimoji="0" lang="zh-CN" altLang="en-US" sz="3000" b="1" i="0" u="sng" strike="noStrike" kern="1200" cap="none" spc="30" normalizeH="0" baseline="0" noProof="0" dirty="0" smtClean="0">
                <a:ln>
                  <a:noFill/>
                </a:ln>
                <a:solidFill>
                  <a:schemeClr val="tx1"/>
                </a:solidFill>
                <a:effectLst/>
                <a:uLnTx/>
                <a:uFillTx/>
                <a:latin typeface="楷体" pitchFamily="49" charset="-122"/>
                <a:ea typeface="楷体" pitchFamily="49" charset="-122"/>
                <a:cs typeface="+mn-cs"/>
              </a:rPr>
              <a:t>。</a:t>
            </a:r>
            <a:r>
              <a:rPr kumimoji="0" lang="zh-CN" altLang="en-US" sz="3000" b="1" i="0" u="none" strike="noStrike" kern="1200" cap="none" spc="30" normalizeH="0" baseline="0" noProof="0" dirty="0" smtClean="0">
                <a:ln>
                  <a:noFill/>
                </a:ln>
                <a:solidFill>
                  <a:schemeClr val="tx1"/>
                </a:solidFill>
                <a:effectLst/>
                <a:uLnTx/>
                <a:uFillTx/>
                <a:latin typeface="楷体" pitchFamily="49" charset="-122"/>
                <a:ea typeface="楷体" pitchFamily="49" charset="-122"/>
                <a:cs typeface="+mn-cs"/>
              </a:rPr>
              <a:t>涉及人民利益的事情，要在人民内部商量好怎么办，</a:t>
            </a:r>
            <a:r>
              <a:rPr kumimoji="0" lang="zh-CN" altLang="en-US" sz="3000" b="1" i="0" u="none" strike="noStrike" kern="1200" cap="none" spc="30" normalizeH="0" baseline="0" noProof="0" dirty="0" smtClean="0">
                <a:ln>
                  <a:noFill/>
                </a:ln>
                <a:solidFill>
                  <a:srgbClr val="FFFF00"/>
                </a:solidFill>
                <a:effectLst/>
                <a:uLnTx/>
                <a:uFillTx/>
                <a:latin typeface="楷体" pitchFamily="49" charset="-122"/>
                <a:ea typeface="楷体" pitchFamily="49" charset="-122"/>
                <a:cs typeface="+mn-cs"/>
              </a:rPr>
              <a:t>不商量或者商量不够，要想把事情办好是很难的。</a:t>
            </a:r>
            <a:r>
              <a:rPr kumimoji="0" lang="zh-CN" altLang="en-US" sz="3000" b="1" i="0" u="none" strike="noStrike" kern="1200" cap="none" spc="30" normalizeH="0" baseline="0" noProof="0" dirty="0" smtClean="0">
                <a:ln>
                  <a:noFill/>
                </a:ln>
                <a:solidFill>
                  <a:schemeClr val="tx1"/>
                </a:solidFill>
                <a:effectLst/>
                <a:uLnTx/>
                <a:uFillTx/>
                <a:latin typeface="楷体" pitchFamily="49" charset="-122"/>
                <a:ea typeface="楷体" pitchFamily="49" charset="-122"/>
                <a:cs typeface="+mn-cs"/>
              </a:rPr>
              <a:t>我们要坚持有事多商量，遇事多商量，做事多商量，商量得越多越深入越好。”“这样做起来，</a:t>
            </a:r>
            <a:r>
              <a:rPr kumimoji="0" lang="zh-CN" altLang="en-US" sz="3000" b="1" i="0" u="none" strike="noStrike" kern="1200" cap="none" spc="30" normalizeH="0" baseline="0" noProof="0" dirty="0" smtClean="0">
                <a:ln>
                  <a:noFill/>
                </a:ln>
                <a:solidFill>
                  <a:srgbClr val="FFFF00"/>
                </a:solidFill>
                <a:effectLst/>
                <a:uLnTx/>
                <a:uFillTx/>
                <a:latin typeface="楷体" pitchFamily="49" charset="-122"/>
                <a:ea typeface="楷体" pitchFamily="49" charset="-122"/>
                <a:cs typeface="+mn-cs"/>
              </a:rPr>
              <a:t>国家治理和社会治理才能具有深厚基础，也才能凝聚起强大力量。</a:t>
            </a:r>
            <a:r>
              <a:rPr kumimoji="0" lang="zh-CN" altLang="en-US" sz="3000" b="1" i="0" u="none" strike="noStrike" kern="1200" cap="none" spc="30" normalizeH="0" baseline="0" noProof="0" dirty="0" smtClean="0">
                <a:ln>
                  <a:noFill/>
                </a:ln>
                <a:solidFill>
                  <a:schemeClr val="tx1"/>
                </a:solidFill>
                <a:effectLst/>
                <a:uLnTx/>
                <a:uFillTx/>
                <a:latin typeface="楷体" pitchFamily="49" charset="-122"/>
                <a:ea typeface="楷体" pitchFamily="49" charset="-122"/>
                <a:cs typeface="+mn-cs"/>
              </a:rPr>
              <a:t>”</a:t>
            </a:r>
            <a:endParaRPr kumimoji="0" lang="en-US" altLang="zh-CN" sz="3000" b="1" i="0" u="none" strike="noStrike" kern="1200" cap="none" spc="30" normalizeH="0" baseline="0" noProof="0" dirty="0" smtClean="0">
              <a:ln>
                <a:noFill/>
              </a:ln>
              <a:solidFill>
                <a:schemeClr val="tx1"/>
              </a:solidFill>
              <a:effectLst/>
              <a:uLnTx/>
              <a:uFillTx/>
              <a:latin typeface="楷体" pitchFamily="49" charset="-122"/>
              <a:ea typeface="楷体"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down)">
                                      <p:cBhvr>
                                        <p:cTn id="7" dur="5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39552" y="0"/>
            <a:ext cx="8208912" cy="836712"/>
          </a:xfrm>
        </p:spPr>
        <p:txBody>
          <a:bodyPr/>
          <a:lstStyle/>
          <a:p>
            <a:pPr algn="ctr"/>
            <a:r>
              <a:rPr lang="zh-CN" altLang="en-US" sz="4500" b="1" dirty="0" smtClean="0">
                <a:latin typeface="+mn-ea"/>
                <a:ea typeface="+mn-ea"/>
              </a:rPr>
              <a:t>（</a:t>
            </a:r>
            <a:r>
              <a:rPr lang="en-US" altLang="zh-CN" sz="4500" b="1" dirty="0" smtClean="0">
                <a:latin typeface="+mn-ea"/>
                <a:ea typeface="+mn-ea"/>
              </a:rPr>
              <a:t>3</a:t>
            </a:r>
            <a:r>
              <a:rPr lang="zh-CN" altLang="en-US" sz="4500" b="1" dirty="0" smtClean="0">
                <a:latin typeface="+mn-ea"/>
                <a:ea typeface="+mn-ea"/>
              </a:rPr>
              <a:t>）培养与输送政治精英</a:t>
            </a:r>
            <a:endParaRPr lang="zh-CN" altLang="en-US" sz="4500" b="1" dirty="0">
              <a:latin typeface="+mn-ea"/>
              <a:ea typeface="+mn-ea"/>
            </a:endParaRPr>
          </a:p>
        </p:txBody>
      </p:sp>
      <p:sp>
        <p:nvSpPr>
          <p:cNvPr id="8195" name="Rectangle 3"/>
          <p:cNvSpPr>
            <a:spLocks noGrp="1" noChangeArrowheads="1"/>
          </p:cNvSpPr>
          <p:nvPr>
            <p:ph idx="4294967295"/>
          </p:nvPr>
        </p:nvSpPr>
        <p:spPr>
          <a:xfrm>
            <a:off x="15316" y="1015008"/>
            <a:ext cx="9036496" cy="3062064"/>
          </a:xfrm>
          <a:prstGeom prst="rect">
            <a:avLst/>
          </a:prstGeom>
          <a:noFill/>
        </p:spPr>
        <p:txBody>
          <a:bodyPr>
            <a:noAutofit/>
          </a:bodyPr>
          <a:lstStyle/>
          <a:p>
            <a:pPr>
              <a:lnSpc>
                <a:spcPct val="150000"/>
              </a:lnSpc>
            </a:pPr>
            <a:r>
              <a:rPr lang="zh-CN" altLang="en-US" sz="3200" b="1" dirty="0" smtClean="0">
                <a:latin typeface="+mn-ea"/>
              </a:rPr>
              <a:t>打破</a:t>
            </a:r>
            <a:r>
              <a:rPr lang="zh-CN" altLang="en-US" sz="3200" b="1" dirty="0">
                <a:solidFill>
                  <a:srgbClr val="FFFF00"/>
                </a:solidFill>
                <a:latin typeface="+mn-ea"/>
              </a:rPr>
              <a:t>血缘</a:t>
            </a:r>
            <a:r>
              <a:rPr lang="zh-CN" altLang="en-US" sz="3200" b="1" dirty="0">
                <a:latin typeface="+mn-ea"/>
              </a:rPr>
              <a:t>和</a:t>
            </a:r>
            <a:r>
              <a:rPr lang="zh-CN" altLang="en-US" sz="3200" b="1" dirty="0">
                <a:solidFill>
                  <a:srgbClr val="FFFF00"/>
                </a:solidFill>
                <a:latin typeface="+mn-ea"/>
              </a:rPr>
              <a:t>地缘等</a:t>
            </a:r>
            <a:r>
              <a:rPr lang="zh-CN" altLang="en-US" sz="3200" b="1" dirty="0" smtClean="0">
                <a:latin typeface="+mn-ea"/>
              </a:rPr>
              <a:t>自然限制，</a:t>
            </a:r>
            <a:r>
              <a:rPr lang="zh-CN" altLang="en-US" sz="3200" b="1" dirty="0" smtClean="0">
                <a:solidFill>
                  <a:srgbClr val="FFFF00"/>
                </a:solidFill>
                <a:latin typeface="+mn-ea"/>
              </a:rPr>
              <a:t>吸收与培养</a:t>
            </a:r>
            <a:r>
              <a:rPr lang="zh-CN" altLang="en-US" sz="3200" b="1" dirty="0" smtClean="0">
                <a:latin typeface="+mn-ea"/>
              </a:rPr>
              <a:t>政治精英，</a:t>
            </a:r>
            <a:r>
              <a:rPr lang="zh-CN" altLang="en-US" sz="3200" b="1" dirty="0" smtClean="0">
                <a:solidFill>
                  <a:srgbClr val="FFFF00"/>
                </a:solidFill>
                <a:latin typeface="+mn-ea"/>
              </a:rPr>
              <a:t>选贤任能</a:t>
            </a:r>
            <a:r>
              <a:rPr lang="zh-CN" altLang="en-US" sz="3200" b="1" dirty="0" smtClean="0">
                <a:latin typeface="+mn-ea"/>
              </a:rPr>
              <a:t>。</a:t>
            </a:r>
            <a:endParaRPr lang="en-US" altLang="zh-CN" sz="3200" b="1" dirty="0" smtClean="0">
              <a:latin typeface="+mn-ea"/>
            </a:endParaRPr>
          </a:p>
          <a:p>
            <a:pPr>
              <a:lnSpc>
                <a:spcPct val="150000"/>
              </a:lnSpc>
            </a:pPr>
            <a:r>
              <a:rPr lang="zh-CN" altLang="en-US" sz="3200" b="1" dirty="0" smtClean="0">
                <a:latin typeface="+mn-ea"/>
              </a:rPr>
              <a:t>通过</a:t>
            </a:r>
            <a:r>
              <a:rPr lang="zh-CN" altLang="en-US" sz="3200" b="1" dirty="0">
                <a:solidFill>
                  <a:srgbClr val="FFFF00"/>
                </a:solidFill>
                <a:latin typeface="+mn-ea"/>
              </a:rPr>
              <a:t>法定程序</a:t>
            </a:r>
            <a:r>
              <a:rPr lang="zh-CN" altLang="en-US" sz="3200" b="1" dirty="0">
                <a:latin typeface="+mn-ea"/>
              </a:rPr>
              <a:t>将党员输送</a:t>
            </a:r>
            <a:r>
              <a:rPr lang="zh-CN" altLang="en-US" sz="3200" b="1" dirty="0" smtClean="0">
                <a:latin typeface="+mn-ea"/>
              </a:rPr>
              <a:t>到政府</a:t>
            </a:r>
            <a:r>
              <a:rPr lang="zh-CN" altLang="en-US" sz="3200" b="1" dirty="0">
                <a:latin typeface="+mn-ea"/>
              </a:rPr>
              <a:t>机关</a:t>
            </a:r>
            <a:r>
              <a:rPr lang="zh-CN" altLang="en-US" sz="3200" b="1" dirty="0" smtClean="0">
                <a:latin typeface="+mn-ea"/>
              </a:rPr>
              <a:t>，贯彻</a:t>
            </a:r>
            <a:r>
              <a:rPr lang="zh-CN" altLang="en-US" sz="3200" b="1" dirty="0">
                <a:latin typeface="+mn-ea"/>
              </a:rPr>
              <a:t>党</a:t>
            </a:r>
            <a:r>
              <a:rPr lang="zh-CN" altLang="en-US" sz="3200" b="1" dirty="0" smtClean="0">
                <a:latin typeface="+mn-ea"/>
              </a:rPr>
              <a:t>的纲领。</a:t>
            </a:r>
            <a:endParaRPr lang="en-US" altLang="zh-CN" sz="3200" b="1" dirty="0" smtClean="0">
              <a:latin typeface="+mn-ea"/>
            </a:endParaRPr>
          </a:p>
        </p:txBody>
      </p:sp>
      <p:sp>
        <p:nvSpPr>
          <p:cNvPr id="2" name="文本框 1"/>
          <p:cNvSpPr txBox="1"/>
          <p:nvPr/>
        </p:nvSpPr>
        <p:spPr>
          <a:xfrm>
            <a:off x="0" y="4598258"/>
            <a:ext cx="9144000" cy="1107996"/>
          </a:xfrm>
          <a:prstGeom prst="rect">
            <a:avLst/>
          </a:prstGeom>
          <a:solidFill>
            <a:srgbClr val="002060"/>
          </a:solidFill>
        </p:spPr>
        <p:txBody>
          <a:bodyPr wrap="square" rtlCol="0">
            <a:spAutoFit/>
          </a:bodyPr>
          <a:lstStyle/>
          <a:p>
            <a:pPr algn="ctr"/>
            <a:r>
              <a:rPr lang="zh-CN" altLang="en-US" sz="3300" b="1" dirty="0" smtClean="0">
                <a:solidFill>
                  <a:srgbClr val="FFFFFF"/>
                </a:solidFill>
              </a:rPr>
              <a:t>“选什么人是风向标。用一贤人则群贤毕至。”</a:t>
            </a:r>
            <a:endParaRPr lang="en-US" altLang="zh-CN" sz="3300" b="1" dirty="0" smtClean="0">
              <a:solidFill>
                <a:srgbClr val="FFFFFF"/>
              </a:solidFill>
            </a:endParaRPr>
          </a:p>
          <a:p>
            <a:pPr algn="ctr"/>
            <a:r>
              <a:rPr lang="en-US" altLang="zh-CN" sz="3300" b="1" dirty="0" smtClean="0">
                <a:solidFill>
                  <a:srgbClr val="FFFFFF"/>
                </a:solidFill>
              </a:rPr>
              <a:t>                                                   </a:t>
            </a:r>
            <a:r>
              <a:rPr lang="en-US" altLang="zh-CN" sz="3000" b="1" dirty="0" smtClean="0">
                <a:solidFill>
                  <a:srgbClr val="FFFFFF"/>
                </a:solidFill>
              </a:rPr>
              <a:t>——</a:t>
            </a:r>
            <a:r>
              <a:rPr lang="zh-CN" altLang="en-US" sz="3000" b="1" dirty="0" smtClean="0">
                <a:solidFill>
                  <a:srgbClr val="FFFFFF"/>
                </a:solidFill>
              </a:rPr>
              <a:t>习近平</a:t>
            </a:r>
            <a:endParaRPr lang="zh-CN" altLang="en-US" sz="3000" b="1" dirty="0">
              <a:solidFill>
                <a:srgbClr val="FFFFFF"/>
              </a:solidFill>
            </a:endParaRPr>
          </a:p>
        </p:txBody>
      </p:sp>
    </p:spTree>
    <p:extLst>
      <p:ext uri="{BB962C8B-B14F-4D97-AF65-F5344CB8AC3E}">
        <p14:creationId xmlns="" xmlns:p14="http://schemas.microsoft.com/office/powerpoint/2010/main" val="3196127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arn(inVertical)">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46404" y="1159764"/>
            <a:ext cx="7063740" cy="2224786"/>
          </a:xfrm>
        </p:spPr>
        <p:txBody>
          <a:bodyPr/>
          <a:lstStyle/>
          <a:p>
            <a:r>
              <a:rPr kumimoji="1" lang="zh-CN" altLang="en-US" dirty="0" smtClean="0"/>
              <a:t>一、社会存在决定社会意识</a:t>
            </a:r>
            <a:endParaRPr kumimoji="1" lang="zh-CN" altLang="en-US" dirty="0"/>
          </a:p>
        </p:txBody>
      </p:sp>
      <p:sp>
        <p:nvSpPr>
          <p:cNvPr id="4" name="副标题 3"/>
          <p:cNvSpPr>
            <a:spLocks noGrp="1"/>
          </p:cNvSpPr>
          <p:nvPr>
            <p:ph type="subTitle" idx="1"/>
          </p:nvPr>
        </p:nvSpPr>
        <p:spPr/>
        <p:txBody>
          <a:bodyPr/>
          <a:lstStyle/>
          <a:p>
            <a:endParaRPr kumimoji="1" lang="zh-CN" altLang="en-US"/>
          </a:p>
        </p:txBody>
      </p:sp>
    </p:spTree>
    <p:extLst>
      <p:ext uri="{BB962C8B-B14F-4D97-AF65-F5344CB8AC3E}">
        <p14:creationId xmlns="" xmlns:p14="http://schemas.microsoft.com/office/powerpoint/2010/main" val="196727333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0"/>
            <a:ext cx="7924800" cy="868958"/>
          </a:xfrm>
        </p:spPr>
        <p:txBody>
          <a:bodyPr/>
          <a:lstStyle/>
          <a:p>
            <a:pPr algn="ctr"/>
            <a:r>
              <a:rPr lang="zh-CN" altLang="en-US" sz="4000" b="1" dirty="0" smtClean="0">
                <a:solidFill>
                  <a:srgbClr val="FFFF00"/>
                </a:solidFill>
                <a:latin typeface="幼圆" pitchFamily="49" charset="-122"/>
                <a:ea typeface="幼圆" pitchFamily="49" charset="-122"/>
              </a:rPr>
              <a:t>党员数量 与 政党质量</a:t>
            </a:r>
            <a:endParaRPr lang="zh-CN" altLang="en-US" sz="4000" b="1" dirty="0">
              <a:solidFill>
                <a:srgbClr val="FFFF00"/>
              </a:solidFill>
              <a:latin typeface="幼圆" pitchFamily="49" charset="-122"/>
              <a:ea typeface="幼圆" pitchFamily="49" charset="-122"/>
            </a:endParaRPr>
          </a:p>
        </p:txBody>
      </p:sp>
      <p:sp>
        <p:nvSpPr>
          <p:cNvPr id="6" name="TextBox 5"/>
          <p:cNvSpPr txBox="1"/>
          <p:nvPr/>
        </p:nvSpPr>
        <p:spPr>
          <a:xfrm>
            <a:off x="0" y="2852936"/>
            <a:ext cx="9136443" cy="2862322"/>
          </a:xfrm>
          <a:prstGeom prst="rect">
            <a:avLst/>
          </a:prstGeom>
          <a:noFill/>
        </p:spPr>
        <p:txBody>
          <a:bodyPr wrap="square" rtlCol="0">
            <a:spAutoFit/>
          </a:bodyPr>
          <a:lstStyle/>
          <a:p>
            <a:pPr>
              <a:lnSpc>
                <a:spcPct val="150000"/>
              </a:lnSpc>
            </a:pPr>
            <a:r>
              <a:rPr lang="zh-CN" altLang="en-US" sz="3000" b="1" dirty="0" smtClean="0">
                <a:solidFill>
                  <a:srgbClr val="FFFFFF"/>
                </a:solidFill>
                <a:latin typeface="楷体" panose="02010609060101010101" pitchFamily="49" charset="-122"/>
                <a:ea typeface="楷体" panose="02010609060101010101" pitchFamily="49" charset="-122"/>
              </a:rPr>
              <a:t>党的十六大以来，</a:t>
            </a:r>
            <a:r>
              <a:rPr lang="en-US" altLang="zh-CN" sz="3000" b="1" dirty="0" smtClean="0">
                <a:solidFill>
                  <a:srgbClr val="FFFFFF"/>
                </a:solidFill>
                <a:latin typeface="楷体" panose="02010609060101010101" pitchFamily="49" charset="-122"/>
                <a:ea typeface="楷体" panose="02010609060101010101" pitchFamily="49" charset="-122"/>
              </a:rPr>
              <a:t>2003</a:t>
            </a:r>
            <a:r>
              <a:rPr lang="zh-CN" altLang="en-US" sz="3000" b="1" dirty="0" smtClean="0">
                <a:solidFill>
                  <a:srgbClr val="FFFFFF"/>
                </a:solidFill>
                <a:latin typeface="楷体" panose="02010609060101010101" pitchFamily="49" charset="-122"/>
                <a:ea typeface="楷体" panose="02010609060101010101" pitchFamily="49" charset="-122"/>
              </a:rPr>
              <a:t>年党员人数比</a:t>
            </a:r>
            <a:r>
              <a:rPr lang="en-US" altLang="zh-CN" sz="3000" b="1" dirty="0" smtClean="0">
                <a:solidFill>
                  <a:srgbClr val="FFFFFF"/>
                </a:solidFill>
                <a:latin typeface="楷体" panose="02010609060101010101" pitchFamily="49" charset="-122"/>
                <a:ea typeface="楷体" panose="02010609060101010101" pitchFamily="49" charset="-122"/>
              </a:rPr>
              <a:t>2002</a:t>
            </a:r>
            <a:r>
              <a:rPr lang="zh-CN" altLang="en-US" sz="3000" b="1" dirty="0" smtClean="0">
                <a:solidFill>
                  <a:srgbClr val="FFFFFF"/>
                </a:solidFill>
                <a:latin typeface="楷体" panose="02010609060101010101" pitchFamily="49" charset="-122"/>
                <a:ea typeface="楷体" panose="02010609060101010101" pitchFamily="49" charset="-122"/>
              </a:rPr>
              <a:t>年增加</a:t>
            </a:r>
            <a:r>
              <a:rPr lang="en-US" altLang="zh-CN" sz="3000" b="1" dirty="0" smtClean="0">
                <a:solidFill>
                  <a:srgbClr val="FFFF00"/>
                </a:solidFill>
                <a:latin typeface="楷体" panose="02010609060101010101" pitchFamily="49" charset="-122"/>
                <a:ea typeface="楷体" panose="02010609060101010101" pitchFamily="49" charset="-122"/>
              </a:rPr>
              <a:t>1.9%</a:t>
            </a:r>
            <a:r>
              <a:rPr lang="zh-CN" altLang="en-US" sz="3000" b="1" dirty="0" smtClean="0">
                <a:solidFill>
                  <a:srgbClr val="FFFFFF"/>
                </a:solidFill>
                <a:latin typeface="楷体" panose="02010609060101010101" pitchFamily="49" charset="-122"/>
                <a:ea typeface="楷体" panose="02010609060101010101" pitchFamily="49" charset="-122"/>
              </a:rPr>
              <a:t>。此后</a:t>
            </a:r>
            <a:r>
              <a:rPr lang="en-US" altLang="zh-CN" sz="3000" b="1" dirty="0" smtClean="0">
                <a:solidFill>
                  <a:srgbClr val="FFFFFF"/>
                </a:solidFill>
                <a:latin typeface="楷体" panose="02010609060101010101" pitchFamily="49" charset="-122"/>
                <a:ea typeface="楷体" panose="02010609060101010101" pitchFamily="49" charset="-122"/>
              </a:rPr>
              <a:t>10</a:t>
            </a:r>
            <a:r>
              <a:rPr lang="zh-CN" altLang="en-US" sz="3000" b="1" dirty="0" smtClean="0">
                <a:solidFill>
                  <a:srgbClr val="FFFFFF"/>
                </a:solidFill>
                <a:latin typeface="楷体" panose="02010609060101010101" pitchFamily="49" charset="-122"/>
                <a:ea typeface="楷体" panose="02010609060101010101" pitchFamily="49" charset="-122"/>
              </a:rPr>
              <a:t>年，除</a:t>
            </a:r>
            <a:r>
              <a:rPr lang="en-US" altLang="zh-CN" sz="3000" b="1" dirty="0" smtClean="0">
                <a:solidFill>
                  <a:srgbClr val="FFFFFF"/>
                </a:solidFill>
                <a:latin typeface="楷体" panose="02010609060101010101" pitchFamily="49" charset="-122"/>
                <a:ea typeface="楷体" panose="02010609060101010101" pitchFamily="49" charset="-122"/>
              </a:rPr>
              <a:t>2005</a:t>
            </a:r>
            <a:r>
              <a:rPr lang="zh-CN" altLang="en-US" sz="3000" b="1" dirty="0" smtClean="0">
                <a:solidFill>
                  <a:srgbClr val="FFFFFF"/>
                </a:solidFill>
                <a:latin typeface="楷体" panose="02010609060101010101" pitchFamily="49" charset="-122"/>
                <a:ea typeface="楷体" panose="02010609060101010101" pitchFamily="49" charset="-122"/>
              </a:rPr>
              <a:t>年净增长率是</a:t>
            </a:r>
            <a:r>
              <a:rPr lang="en-US" altLang="zh-CN" sz="3000" b="1" dirty="0">
                <a:solidFill>
                  <a:srgbClr val="FFFF00"/>
                </a:solidFill>
                <a:latin typeface="楷体" panose="02010609060101010101" pitchFamily="49" charset="-122"/>
                <a:ea typeface="楷体" panose="02010609060101010101" pitchFamily="49" charset="-122"/>
              </a:rPr>
              <a:t>1.7%</a:t>
            </a:r>
            <a:r>
              <a:rPr lang="zh-CN" altLang="en-US" sz="3000" b="1" dirty="0" smtClean="0">
                <a:solidFill>
                  <a:srgbClr val="FFFFFF"/>
                </a:solidFill>
                <a:latin typeface="楷体" panose="02010609060101010101" pitchFamily="49" charset="-122"/>
                <a:ea typeface="楷体" panose="02010609060101010101" pitchFamily="49" charset="-122"/>
              </a:rPr>
              <a:t>，比</a:t>
            </a:r>
            <a:r>
              <a:rPr lang="en-US" altLang="zh-CN" sz="3000" b="1" dirty="0" smtClean="0">
                <a:solidFill>
                  <a:srgbClr val="FFFFFF"/>
                </a:solidFill>
                <a:latin typeface="楷体" panose="02010609060101010101" pitchFamily="49" charset="-122"/>
                <a:ea typeface="楷体" panose="02010609060101010101" pitchFamily="49" charset="-122"/>
              </a:rPr>
              <a:t>2004</a:t>
            </a:r>
            <a:r>
              <a:rPr lang="zh-CN" altLang="en-US" sz="3000" b="1" dirty="0" smtClean="0">
                <a:solidFill>
                  <a:srgbClr val="FFFFFF"/>
                </a:solidFill>
                <a:latin typeface="楷体" panose="02010609060101010101" pitchFamily="49" charset="-122"/>
                <a:ea typeface="楷体" panose="02010609060101010101" pitchFamily="49" charset="-122"/>
              </a:rPr>
              <a:t>年稍有降低之外，党员净增人数逐年上升。</a:t>
            </a:r>
            <a:r>
              <a:rPr lang="en-US" altLang="zh-CN" sz="3000" b="1" dirty="0">
                <a:solidFill>
                  <a:srgbClr val="FFFF00"/>
                </a:solidFill>
                <a:latin typeface="楷体" panose="02010609060101010101" pitchFamily="49" charset="-122"/>
                <a:ea typeface="楷体" panose="02010609060101010101" pitchFamily="49" charset="-122"/>
              </a:rPr>
              <a:t>2012</a:t>
            </a:r>
            <a:r>
              <a:rPr lang="zh-CN" altLang="en-US" sz="3000" b="1" dirty="0">
                <a:solidFill>
                  <a:srgbClr val="FFFF00"/>
                </a:solidFill>
                <a:latin typeface="楷体" panose="02010609060101010101" pitchFamily="49" charset="-122"/>
                <a:ea typeface="楷体" panose="02010609060101010101" pitchFamily="49" charset="-122"/>
              </a:rPr>
              <a:t>年突破</a:t>
            </a:r>
            <a:r>
              <a:rPr lang="en-US" altLang="zh-CN" sz="3000" b="1" dirty="0">
                <a:solidFill>
                  <a:srgbClr val="FFFF00"/>
                </a:solidFill>
                <a:latin typeface="楷体" panose="02010609060101010101" pitchFamily="49" charset="-122"/>
                <a:ea typeface="楷体" panose="02010609060101010101" pitchFamily="49" charset="-122"/>
              </a:rPr>
              <a:t>3%</a:t>
            </a:r>
            <a:r>
              <a:rPr lang="zh-CN" altLang="en-US" sz="3000" b="1" dirty="0">
                <a:solidFill>
                  <a:srgbClr val="FFFF00"/>
                </a:solidFill>
                <a:latin typeface="楷体" panose="02010609060101010101" pitchFamily="49" charset="-122"/>
                <a:ea typeface="楷体" panose="02010609060101010101" pitchFamily="49" charset="-122"/>
              </a:rPr>
              <a:t>，达到</a:t>
            </a:r>
            <a:r>
              <a:rPr lang="en-US" altLang="zh-CN" sz="3000" b="1" dirty="0">
                <a:solidFill>
                  <a:srgbClr val="FFFF00"/>
                </a:solidFill>
                <a:latin typeface="楷体" panose="02010609060101010101" pitchFamily="49" charset="-122"/>
                <a:ea typeface="楷体" panose="02010609060101010101" pitchFamily="49" charset="-122"/>
              </a:rPr>
              <a:t>3.1%</a:t>
            </a:r>
            <a:r>
              <a:rPr lang="zh-CN" altLang="en-US" sz="3000" b="1" dirty="0">
                <a:solidFill>
                  <a:srgbClr val="FFFF00"/>
                </a:solidFill>
                <a:latin typeface="楷体" panose="02010609060101010101" pitchFamily="49" charset="-122"/>
                <a:ea typeface="楷体" panose="02010609060101010101" pitchFamily="49" charset="-122"/>
              </a:rPr>
              <a:t>。新入党的党员中大学生党员约占</a:t>
            </a:r>
            <a:r>
              <a:rPr lang="en-US" altLang="zh-CN" sz="3000" b="1" dirty="0">
                <a:solidFill>
                  <a:srgbClr val="FFFF00"/>
                </a:solidFill>
                <a:latin typeface="楷体" panose="02010609060101010101" pitchFamily="49" charset="-122"/>
                <a:ea typeface="楷体" panose="02010609060101010101" pitchFamily="49" charset="-122"/>
              </a:rPr>
              <a:t>40%</a:t>
            </a:r>
            <a:r>
              <a:rPr lang="zh-CN" altLang="en-US" sz="3000" b="1" dirty="0">
                <a:solidFill>
                  <a:srgbClr val="FFFF00"/>
                </a:solidFill>
                <a:latin typeface="楷体" panose="02010609060101010101" pitchFamily="49" charset="-122"/>
                <a:ea typeface="楷体" panose="02010609060101010101" pitchFamily="49" charset="-122"/>
              </a:rPr>
              <a:t>。</a:t>
            </a:r>
          </a:p>
        </p:txBody>
      </p:sp>
      <p:sp>
        <p:nvSpPr>
          <p:cNvPr id="8" name="TextBox 7"/>
          <p:cNvSpPr txBox="1"/>
          <p:nvPr/>
        </p:nvSpPr>
        <p:spPr>
          <a:xfrm>
            <a:off x="-32" y="928670"/>
            <a:ext cx="9144032" cy="2031325"/>
          </a:xfrm>
          <a:prstGeom prst="rect">
            <a:avLst/>
          </a:prstGeom>
          <a:solidFill>
            <a:srgbClr val="002060"/>
          </a:solidFill>
        </p:spPr>
        <p:txBody>
          <a:bodyPr wrap="square" rtlCol="0">
            <a:spAutoFit/>
          </a:bodyPr>
          <a:lstStyle/>
          <a:p>
            <a:pPr>
              <a:lnSpc>
                <a:spcPct val="150000"/>
              </a:lnSpc>
            </a:pPr>
            <a:r>
              <a:rPr lang="en-US" altLang="zh-CN" sz="2800" b="1" dirty="0" smtClean="0"/>
              <a:t>2015</a:t>
            </a:r>
            <a:r>
              <a:rPr lang="zh-CN" altLang="en-US" sz="2800" b="1" dirty="0" smtClean="0"/>
              <a:t>年底，中国共产党党员总数为</a:t>
            </a:r>
            <a:r>
              <a:rPr lang="en-US" altLang="zh-CN" sz="2800" b="1" dirty="0" smtClean="0">
                <a:solidFill>
                  <a:srgbClr val="FFFF00"/>
                </a:solidFill>
              </a:rPr>
              <a:t>8779.3</a:t>
            </a:r>
            <a:r>
              <a:rPr lang="zh-CN" altLang="en-US" sz="2800" b="1" dirty="0" smtClean="0">
                <a:solidFill>
                  <a:srgbClr val="FFFF00"/>
                </a:solidFill>
              </a:rPr>
              <a:t>万名</a:t>
            </a:r>
            <a:r>
              <a:rPr lang="zh-CN" altLang="en-US" sz="2800" b="1" dirty="0" smtClean="0"/>
              <a:t>，比上年净增</a:t>
            </a:r>
            <a:r>
              <a:rPr lang="en-US" altLang="zh-CN" sz="2800" b="1" dirty="0" smtClean="0"/>
              <a:t>110.7</a:t>
            </a:r>
            <a:r>
              <a:rPr lang="zh-CN" altLang="en-US" sz="2800" b="1" dirty="0" smtClean="0"/>
              <a:t>万名，</a:t>
            </a:r>
            <a:r>
              <a:rPr lang="zh-CN" altLang="en-US" sz="2800" b="1" dirty="0" smtClean="0">
                <a:solidFill>
                  <a:srgbClr val="FFFF00"/>
                </a:solidFill>
              </a:rPr>
              <a:t>增幅为</a:t>
            </a:r>
            <a:r>
              <a:rPr lang="en-US" altLang="zh-CN" sz="2800" b="1" dirty="0" smtClean="0">
                <a:solidFill>
                  <a:srgbClr val="FFFF00"/>
                </a:solidFill>
              </a:rPr>
              <a:t>1.3%</a:t>
            </a:r>
            <a:r>
              <a:rPr lang="zh-CN" altLang="en-US" sz="2800" b="1" dirty="0" smtClean="0"/>
              <a:t>。党的基层组织</a:t>
            </a:r>
            <a:r>
              <a:rPr lang="en-US" altLang="zh-CN" sz="2800" b="1" dirty="0" smtClean="0">
                <a:solidFill>
                  <a:srgbClr val="FFFF00"/>
                </a:solidFill>
              </a:rPr>
              <a:t>436</a:t>
            </a:r>
            <a:r>
              <a:rPr lang="zh-CN" altLang="en-US" sz="2800" b="1" dirty="0" smtClean="0">
                <a:solidFill>
                  <a:srgbClr val="FFFF00"/>
                </a:solidFill>
              </a:rPr>
              <a:t>万个</a:t>
            </a:r>
            <a:r>
              <a:rPr lang="zh-CN" altLang="en-US" sz="2800" b="1" dirty="0" smtClean="0"/>
              <a:t>，比上年增加</a:t>
            </a:r>
            <a:r>
              <a:rPr lang="en-US" altLang="zh-CN" sz="2800" b="1" dirty="0" smtClean="0"/>
              <a:t>5.6</a:t>
            </a:r>
            <a:r>
              <a:rPr lang="zh-CN" altLang="en-US" sz="2800" b="1" dirty="0" smtClean="0"/>
              <a:t>万个，</a:t>
            </a:r>
            <a:r>
              <a:rPr lang="zh-CN" altLang="en-US" sz="2800" b="1" dirty="0" smtClean="0">
                <a:solidFill>
                  <a:srgbClr val="FFFF00"/>
                </a:solidFill>
              </a:rPr>
              <a:t>增幅为</a:t>
            </a:r>
            <a:r>
              <a:rPr lang="en-US" altLang="zh-CN" sz="2800" b="1" dirty="0" smtClean="0">
                <a:solidFill>
                  <a:srgbClr val="FFFF00"/>
                </a:solidFill>
              </a:rPr>
              <a:t>1.3%</a:t>
            </a:r>
            <a:r>
              <a:rPr lang="zh-CN" altLang="en-US" sz="2800" b="1" dirty="0" smtClean="0"/>
              <a:t>。</a:t>
            </a:r>
            <a:endParaRPr lang="zh-CN" altLang="en-US" sz="2800" b="1" dirty="0">
              <a:solidFill>
                <a:srgbClr val="FFFF00"/>
              </a:solidFill>
            </a:endParaRPr>
          </a:p>
        </p:txBody>
      </p:sp>
      <p:sp>
        <p:nvSpPr>
          <p:cNvPr id="10" name="矩形 9"/>
          <p:cNvSpPr/>
          <p:nvPr/>
        </p:nvSpPr>
        <p:spPr>
          <a:xfrm>
            <a:off x="0" y="5589240"/>
            <a:ext cx="9144000" cy="1252587"/>
          </a:xfrm>
          <a:prstGeom prst="rect">
            <a:avLst/>
          </a:prstGeom>
          <a:solidFill>
            <a:srgbClr val="002060"/>
          </a:solidFill>
        </p:spPr>
        <p:txBody>
          <a:bodyPr wrap="square">
            <a:spAutoFit/>
          </a:bodyPr>
          <a:lstStyle/>
          <a:p>
            <a:pPr marL="342900" lvl="0" indent="-342900">
              <a:lnSpc>
                <a:spcPts val="4900"/>
              </a:lnSpc>
              <a:spcBef>
                <a:spcPct val="20000"/>
              </a:spcBef>
              <a:spcAft>
                <a:spcPts val="600"/>
              </a:spcAft>
              <a:buClr>
                <a:srgbClr val="FFFFF4"/>
              </a:buClr>
              <a:buFont typeface="Arial" pitchFamily="34" charset="0"/>
              <a:buChar char="•"/>
            </a:pPr>
            <a:r>
              <a:rPr lang="zh-CN" altLang="en-US" sz="2800" b="1" spc="30" dirty="0" smtClean="0">
                <a:solidFill>
                  <a:prstClr val="white"/>
                </a:solidFill>
                <a:latin typeface="幼圆" pitchFamily="49" charset="-122"/>
                <a:ea typeface="幼圆" pitchFamily="49" charset="-122"/>
              </a:rPr>
              <a:t>至</a:t>
            </a:r>
            <a:r>
              <a:rPr lang="en-US" altLang="zh-CN" sz="2800" b="1" spc="30" dirty="0" smtClean="0">
                <a:solidFill>
                  <a:srgbClr val="FFFF00"/>
                </a:solidFill>
                <a:latin typeface="幼圆" pitchFamily="49" charset="-122"/>
                <a:ea typeface="幼圆" pitchFamily="49" charset="-122"/>
              </a:rPr>
              <a:t>2012</a:t>
            </a:r>
            <a:r>
              <a:rPr lang="zh-CN" altLang="en-US" sz="2800" b="1" spc="30" dirty="0" smtClean="0">
                <a:solidFill>
                  <a:srgbClr val="FFFF00"/>
                </a:solidFill>
                <a:latin typeface="幼圆" pitchFamily="49" charset="-122"/>
                <a:ea typeface="幼圆" pitchFamily="49" charset="-122"/>
              </a:rPr>
              <a:t>年底</a:t>
            </a:r>
            <a:r>
              <a:rPr lang="zh-CN" altLang="en-US" sz="2800" b="1" spc="30" dirty="0" smtClean="0">
                <a:solidFill>
                  <a:prstClr val="white"/>
                </a:solidFill>
                <a:latin typeface="幼圆" pitchFamily="49" charset="-122"/>
                <a:ea typeface="幼圆" pitchFamily="49" charset="-122"/>
              </a:rPr>
              <a:t>，中共党员总数达</a:t>
            </a:r>
            <a:r>
              <a:rPr lang="en-US" altLang="zh-CN" sz="2800" b="1" spc="30" dirty="0" smtClean="0">
                <a:solidFill>
                  <a:srgbClr val="FFFF00"/>
                </a:solidFill>
                <a:latin typeface="幼圆" pitchFamily="49" charset="-122"/>
                <a:ea typeface="幼圆" pitchFamily="49" charset="-122"/>
              </a:rPr>
              <a:t>8512.7</a:t>
            </a:r>
            <a:r>
              <a:rPr lang="zh-CN" altLang="en-US" sz="2800" b="1" spc="30" dirty="0" smtClean="0">
                <a:solidFill>
                  <a:srgbClr val="FFFF00"/>
                </a:solidFill>
                <a:latin typeface="幼圆" pitchFamily="49" charset="-122"/>
                <a:ea typeface="幼圆" pitchFamily="49" charset="-122"/>
              </a:rPr>
              <a:t>万名</a:t>
            </a:r>
            <a:r>
              <a:rPr lang="zh-CN" altLang="en-US" sz="2800" b="1" spc="30" dirty="0" smtClean="0">
                <a:solidFill>
                  <a:prstClr val="white"/>
                </a:solidFill>
                <a:latin typeface="幼圆" pitchFamily="49" charset="-122"/>
                <a:ea typeface="幼圆" pitchFamily="49" charset="-122"/>
              </a:rPr>
              <a:t>，约占全国人口的 </a:t>
            </a:r>
            <a:r>
              <a:rPr lang="en-US" altLang="zh-CN" sz="2800" b="1" spc="30" dirty="0" smtClean="0">
                <a:solidFill>
                  <a:srgbClr val="FFFF00"/>
                </a:solidFill>
                <a:latin typeface="幼圆" pitchFamily="49" charset="-122"/>
                <a:ea typeface="幼圆" pitchFamily="49" charset="-122"/>
              </a:rPr>
              <a:t>6%</a:t>
            </a:r>
            <a:r>
              <a:rPr lang="zh-CN" altLang="en-US" sz="2800" b="1" spc="30" dirty="0" smtClean="0">
                <a:solidFill>
                  <a:prstClr val="white"/>
                </a:solidFill>
                <a:latin typeface="幼圆" pitchFamily="49" charset="-122"/>
              </a:rPr>
              <a:t>。</a:t>
            </a:r>
            <a:endParaRPr lang="en-US" altLang="zh-CN" sz="2800" b="1" spc="30" dirty="0" smtClean="0">
              <a:solidFill>
                <a:prstClr val="white"/>
              </a:solidFill>
              <a:latin typeface="幼圆" pitchFamily="49" charset="-122"/>
              <a:ea typeface="幼圆" pitchFamily="49" charset="-122"/>
            </a:endParaRPr>
          </a:p>
        </p:txBody>
      </p:sp>
      <p:sp>
        <p:nvSpPr>
          <p:cNvPr id="11" name="内容占位符 2"/>
          <p:cNvSpPr>
            <a:spLocks noGrp="1"/>
          </p:cNvSpPr>
          <p:nvPr>
            <p:ph sz="quarter" idx="13"/>
          </p:nvPr>
        </p:nvSpPr>
        <p:spPr>
          <a:xfrm>
            <a:off x="0" y="908720"/>
            <a:ext cx="9144000" cy="4680520"/>
          </a:xfrm>
          <a:solidFill>
            <a:schemeClr val="bg1"/>
          </a:solidFill>
        </p:spPr>
        <p:txBody>
          <a:bodyPr>
            <a:noAutofit/>
          </a:bodyPr>
          <a:lstStyle/>
          <a:p>
            <a:pPr>
              <a:lnSpc>
                <a:spcPts val="4900"/>
              </a:lnSpc>
            </a:pPr>
            <a:r>
              <a:rPr lang="zh-CN" altLang="en-US" sz="3000" b="1" dirty="0" smtClean="0">
                <a:solidFill>
                  <a:srgbClr val="FFFF00"/>
                </a:solidFill>
                <a:latin typeface="楷体" pitchFamily="49" charset="-122"/>
                <a:ea typeface="楷体" pitchFamily="49" charset="-122"/>
              </a:rPr>
              <a:t>两个对比</a:t>
            </a:r>
            <a:r>
              <a:rPr lang="en-US" altLang="zh-CN" sz="3000" b="1" dirty="0" smtClean="0">
                <a:solidFill>
                  <a:srgbClr val="FFFF00"/>
                </a:solidFill>
                <a:latin typeface="楷体" pitchFamily="49" charset="-122"/>
                <a:ea typeface="楷体" pitchFamily="49" charset="-122"/>
              </a:rPr>
              <a:t>——</a:t>
            </a:r>
          </a:p>
          <a:p>
            <a:pPr>
              <a:lnSpc>
                <a:spcPts val="4900"/>
              </a:lnSpc>
            </a:pPr>
            <a:r>
              <a:rPr lang="en-US" altLang="zh-CN" sz="3000" b="1" dirty="0" smtClean="0">
                <a:solidFill>
                  <a:srgbClr val="FFFF00"/>
                </a:solidFill>
                <a:latin typeface="楷体" pitchFamily="49" charset="-122"/>
                <a:ea typeface="楷体" pitchFamily="49" charset="-122"/>
              </a:rPr>
              <a:t>1</a:t>
            </a:r>
            <a:r>
              <a:rPr lang="zh-CN" altLang="en-US" sz="3000" b="1" dirty="0" smtClean="0">
                <a:solidFill>
                  <a:srgbClr val="FFFF00"/>
                </a:solidFill>
                <a:latin typeface="楷体" pitchFamily="49" charset="-122"/>
                <a:ea typeface="楷体" pitchFamily="49" charset="-122"/>
              </a:rPr>
              <a:t>）</a:t>
            </a:r>
            <a:r>
              <a:rPr lang="en-US" altLang="zh-CN" sz="3000" b="1" dirty="0" smtClean="0">
                <a:solidFill>
                  <a:srgbClr val="FFFF00"/>
                </a:solidFill>
                <a:latin typeface="楷体" pitchFamily="49" charset="-122"/>
                <a:ea typeface="楷体" pitchFamily="49" charset="-122"/>
              </a:rPr>
              <a:t>2012</a:t>
            </a:r>
            <a:r>
              <a:rPr lang="zh-CN" altLang="en-US" sz="3000" b="1" dirty="0" smtClean="0">
                <a:solidFill>
                  <a:srgbClr val="FFFF00"/>
                </a:solidFill>
                <a:latin typeface="楷体" pitchFamily="49" charset="-122"/>
                <a:ea typeface="楷体" pitchFamily="49" charset="-122"/>
              </a:rPr>
              <a:t>年，德国人口约为</a:t>
            </a:r>
            <a:r>
              <a:rPr lang="en-US" altLang="zh-CN" sz="3000" b="1" dirty="0" smtClean="0">
                <a:solidFill>
                  <a:srgbClr val="FFFF00"/>
                </a:solidFill>
                <a:latin typeface="楷体" pitchFamily="49" charset="-122"/>
                <a:ea typeface="楷体" pitchFamily="49" charset="-122"/>
              </a:rPr>
              <a:t>8200</a:t>
            </a:r>
            <a:r>
              <a:rPr lang="zh-CN" altLang="en-US" sz="3000" b="1" dirty="0" smtClean="0">
                <a:solidFill>
                  <a:srgbClr val="FFFF00"/>
                </a:solidFill>
                <a:latin typeface="楷体" pitchFamily="49" charset="-122"/>
                <a:ea typeface="楷体" pitchFamily="49" charset="-122"/>
              </a:rPr>
              <a:t>万人。</a:t>
            </a:r>
            <a:endParaRPr lang="en-US" altLang="zh-CN" sz="3000" b="1" dirty="0" smtClean="0">
              <a:solidFill>
                <a:srgbClr val="FFFF00"/>
              </a:solidFill>
              <a:latin typeface="楷体" pitchFamily="49" charset="-122"/>
              <a:ea typeface="楷体" pitchFamily="49" charset="-122"/>
            </a:endParaRPr>
          </a:p>
          <a:p>
            <a:pPr>
              <a:lnSpc>
                <a:spcPts val="4900"/>
              </a:lnSpc>
            </a:pPr>
            <a:r>
              <a:rPr lang="en-US" altLang="zh-CN" sz="3000" b="1" dirty="0" smtClean="0">
                <a:solidFill>
                  <a:srgbClr val="FFFF00"/>
                </a:solidFill>
                <a:latin typeface="楷体" pitchFamily="49" charset="-122"/>
                <a:ea typeface="楷体" pitchFamily="49" charset="-122"/>
              </a:rPr>
              <a:t>2</a:t>
            </a:r>
            <a:r>
              <a:rPr lang="zh-CN" altLang="en-US" sz="3000" b="1" dirty="0" smtClean="0">
                <a:solidFill>
                  <a:srgbClr val="FFFF00"/>
                </a:solidFill>
                <a:latin typeface="楷体" pitchFamily="49" charset="-122"/>
                <a:ea typeface="楷体" pitchFamily="49" charset="-122"/>
              </a:rPr>
              <a:t>）“罗马尼亚悖论”</a:t>
            </a:r>
            <a:r>
              <a:rPr lang="zh-CN" altLang="en-US" sz="3000" b="1" dirty="0">
                <a:latin typeface="楷体" pitchFamily="49" charset="-122"/>
                <a:ea typeface="楷体" pitchFamily="49" charset="-122"/>
              </a:rPr>
              <a:t>：</a:t>
            </a:r>
            <a:r>
              <a:rPr lang="zh-CN" altLang="en-US" sz="3000" b="1" dirty="0" smtClean="0">
                <a:solidFill>
                  <a:srgbClr val="FFFF00"/>
                </a:solidFill>
                <a:latin typeface="楷体" pitchFamily="49" charset="-122"/>
                <a:ea typeface="楷体" pitchFamily="49" charset="-122"/>
              </a:rPr>
              <a:t>苏东国家</a:t>
            </a:r>
            <a:r>
              <a:rPr lang="zh-CN" altLang="en-US" sz="3000" b="1" dirty="0" smtClean="0">
                <a:latin typeface="楷体" pitchFamily="49" charset="-122"/>
                <a:ea typeface="楷体" pitchFamily="49" charset="-122"/>
              </a:rPr>
              <a:t>中党员比例约为总人口的</a:t>
            </a:r>
            <a:r>
              <a:rPr lang="en-US" altLang="zh-CN" sz="3000" b="1" dirty="0" smtClean="0">
                <a:solidFill>
                  <a:srgbClr val="FFFF00"/>
                </a:solidFill>
                <a:latin typeface="楷体" pitchFamily="49" charset="-122"/>
                <a:ea typeface="楷体" pitchFamily="49" charset="-122"/>
              </a:rPr>
              <a:t>6%</a:t>
            </a:r>
            <a:r>
              <a:rPr lang="zh-CN" altLang="en-US" sz="3000" b="1" dirty="0" smtClean="0">
                <a:latin typeface="楷体" pitchFamily="49" charset="-122"/>
                <a:ea typeface="楷体" pitchFamily="49" charset="-122"/>
              </a:rPr>
              <a:t>。罗马尼亚的党员比例高达</a:t>
            </a:r>
            <a:r>
              <a:rPr lang="en-US" altLang="zh-CN" sz="3000" b="1" dirty="0" smtClean="0">
                <a:solidFill>
                  <a:srgbClr val="FFFF00"/>
                </a:solidFill>
                <a:latin typeface="楷体" pitchFamily="49" charset="-122"/>
                <a:ea typeface="楷体" pitchFamily="49" charset="-122"/>
              </a:rPr>
              <a:t>16.1</a:t>
            </a:r>
            <a:r>
              <a:rPr lang="en-US" altLang="zh-CN" sz="3000" b="1" dirty="0">
                <a:solidFill>
                  <a:srgbClr val="FFFF00"/>
                </a:solidFill>
                <a:latin typeface="楷体" pitchFamily="49" charset="-122"/>
                <a:ea typeface="楷体" pitchFamily="49" charset="-122"/>
              </a:rPr>
              <a:t>%</a:t>
            </a:r>
            <a:r>
              <a:rPr lang="zh-CN" altLang="en-US" sz="3000" b="1" dirty="0" smtClean="0">
                <a:latin typeface="楷体" pitchFamily="49" charset="-122"/>
                <a:ea typeface="楷体" pitchFamily="49" charset="-122"/>
              </a:rPr>
              <a:t>，</a:t>
            </a:r>
            <a:r>
              <a:rPr lang="en-US" altLang="zh-CN" sz="3000" b="1" dirty="0" smtClean="0">
                <a:latin typeface="楷体" pitchFamily="49" charset="-122"/>
                <a:ea typeface="楷体" pitchFamily="49" charset="-122"/>
              </a:rPr>
              <a:t>1989</a:t>
            </a:r>
            <a:r>
              <a:rPr lang="zh-CN" altLang="en-US" sz="3000" b="1" dirty="0" smtClean="0">
                <a:latin typeface="楷体" pitchFamily="49" charset="-122"/>
                <a:ea typeface="楷体" pitchFamily="49" charset="-122"/>
              </a:rPr>
              <a:t>年却以</a:t>
            </a:r>
            <a:r>
              <a:rPr lang="zh-CN" altLang="en-US" sz="3000" b="1" dirty="0" smtClean="0">
                <a:solidFill>
                  <a:srgbClr val="FFFF00"/>
                </a:solidFill>
                <a:latin typeface="楷体" pitchFamily="49" charset="-122"/>
                <a:ea typeface="楷体" pitchFamily="49" charset="-122"/>
              </a:rPr>
              <a:t>国内暴力的方式</a:t>
            </a:r>
            <a:r>
              <a:rPr lang="zh-CN" altLang="en-US" sz="3000" b="1" dirty="0" smtClean="0">
                <a:latin typeface="楷体" pitchFamily="49" charset="-122"/>
                <a:ea typeface="楷体" pitchFamily="49" charset="-122"/>
              </a:rPr>
              <a:t>变革</a:t>
            </a:r>
            <a:r>
              <a:rPr lang="zh-CN" altLang="en-US" sz="3000" b="1" dirty="0">
                <a:latin typeface="楷体" pitchFamily="49" charset="-122"/>
                <a:ea typeface="楷体" pitchFamily="49" charset="-122"/>
              </a:rPr>
              <a:t>政权</a:t>
            </a:r>
            <a:r>
              <a:rPr lang="zh-CN" altLang="en-US" sz="3000" b="1" dirty="0" smtClean="0">
                <a:latin typeface="楷体" pitchFamily="49" charset="-122"/>
                <a:ea typeface="楷体" pitchFamily="49" charset="-122"/>
              </a:rPr>
              <a:t>。</a:t>
            </a:r>
            <a:endParaRPr lang="en-US" altLang="zh-CN" sz="3000" b="1" dirty="0" smtClean="0">
              <a:latin typeface="楷体" pitchFamily="49" charset="-122"/>
              <a:ea typeface="楷体" pitchFamily="49" charset="-122"/>
            </a:endParaRPr>
          </a:p>
          <a:p>
            <a:pPr>
              <a:lnSpc>
                <a:spcPts val="4900"/>
              </a:lnSpc>
            </a:pPr>
            <a:endParaRPr lang="en-US" altLang="zh-CN" sz="3000" b="1" dirty="0" smtClean="0">
              <a:latin typeface="楷体" pitchFamily="49" charset="-122"/>
              <a:ea typeface="楷体" pitchFamily="49" charset="-122"/>
            </a:endParaRPr>
          </a:p>
          <a:p>
            <a:pPr>
              <a:lnSpc>
                <a:spcPts val="4900"/>
              </a:lnSpc>
            </a:pPr>
            <a:endParaRPr lang="zh-CN" altLang="en-US" sz="3000" b="1" dirty="0">
              <a:latin typeface="楷体" pitchFamily="49" charset="-122"/>
              <a:ea typeface="楷体" pitchFamily="49" charset="-122"/>
            </a:endParaRPr>
          </a:p>
        </p:txBody>
      </p:sp>
      <p:sp>
        <p:nvSpPr>
          <p:cNvPr id="13" name="TextBox 12"/>
          <p:cNvSpPr txBox="1"/>
          <p:nvPr/>
        </p:nvSpPr>
        <p:spPr>
          <a:xfrm>
            <a:off x="0" y="4780700"/>
            <a:ext cx="9136443" cy="2077300"/>
          </a:xfrm>
          <a:prstGeom prst="rect">
            <a:avLst/>
          </a:prstGeom>
          <a:solidFill>
            <a:srgbClr val="002060"/>
          </a:solidFill>
        </p:spPr>
        <p:txBody>
          <a:bodyPr wrap="square" rtlCol="0">
            <a:spAutoFit/>
          </a:bodyPr>
          <a:lstStyle/>
          <a:p>
            <a:pPr>
              <a:lnSpc>
                <a:spcPct val="150000"/>
              </a:lnSpc>
            </a:pPr>
            <a:r>
              <a:rPr lang="en-US" altLang="zh-CN" sz="3000" b="1" dirty="0" smtClean="0">
                <a:solidFill>
                  <a:srgbClr val="FFFFFF"/>
                </a:solidFill>
              </a:rPr>
              <a:t>2013</a:t>
            </a:r>
            <a:r>
              <a:rPr lang="zh-CN" altLang="en-US" sz="3000" b="1" dirty="0" smtClean="0">
                <a:solidFill>
                  <a:srgbClr val="FFFFFF"/>
                </a:solidFill>
              </a:rPr>
              <a:t>年</a:t>
            </a:r>
            <a:r>
              <a:rPr lang="en-US" altLang="zh-CN" sz="3000" b="1" dirty="0" smtClean="0">
                <a:solidFill>
                  <a:srgbClr val="FFFFFF"/>
                </a:solidFill>
              </a:rPr>
              <a:t>2</a:t>
            </a:r>
            <a:r>
              <a:rPr lang="zh-CN" altLang="en-US" sz="3000" b="1" dirty="0" smtClean="0">
                <a:solidFill>
                  <a:srgbClr val="FFFFFF"/>
                </a:solidFill>
              </a:rPr>
              <a:t>月</a:t>
            </a:r>
            <a:r>
              <a:rPr lang="en-US" altLang="zh-CN" sz="3000" b="1" dirty="0" smtClean="0">
                <a:solidFill>
                  <a:srgbClr val="FFFFFF"/>
                </a:solidFill>
              </a:rPr>
              <a:t>24</a:t>
            </a:r>
            <a:r>
              <a:rPr lang="zh-CN" altLang="en-US" sz="3000" b="1" dirty="0" smtClean="0">
                <a:solidFill>
                  <a:srgbClr val="FFFFFF"/>
                </a:solidFill>
              </a:rPr>
              <a:t>日，中共中央办公厅下发</a:t>
            </a:r>
            <a:r>
              <a:rPr lang="en-US" altLang="zh-CN" sz="3000" b="1" dirty="0" smtClean="0">
                <a:solidFill>
                  <a:srgbClr val="FFFFFF"/>
                </a:solidFill>
              </a:rPr>
              <a:t>《</a:t>
            </a:r>
            <a:r>
              <a:rPr lang="zh-CN" altLang="en-US" sz="3000" b="1" dirty="0" smtClean="0">
                <a:solidFill>
                  <a:srgbClr val="FFFFFF"/>
                </a:solidFill>
              </a:rPr>
              <a:t>关于加强新形势下发展党员和党员管理工作的意见</a:t>
            </a:r>
            <a:r>
              <a:rPr lang="en-US" altLang="zh-CN" sz="3000" b="1" dirty="0" smtClean="0">
                <a:solidFill>
                  <a:srgbClr val="FFFFFF"/>
                </a:solidFill>
              </a:rPr>
              <a:t>》</a:t>
            </a:r>
            <a:r>
              <a:rPr lang="zh-CN" altLang="en-US" sz="3000" b="1" dirty="0" smtClean="0">
                <a:solidFill>
                  <a:srgbClr val="FFFFFF"/>
                </a:solidFill>
              </a:rPr>
              <a:t>，其中指出：</a:t>
            </a:r>
            <a:r>
              <a:rPr lang="zh-CN" altLang="en-US" sz="3000" b="1" dirty="0" smtClean="0">
                <a:solidFill>
                  <a:srgbClr val="FFFF00"/>
                </a:solidFill>
              </a:rPr>
              <a:t>“未来</a:t>
            </a:r>
            <a:r>
              <a:rPr lang="en-US" altLang="zh-CN" sz="3000" b="1" dirty="0" smtClean="0">
                <a:solidFill>
                  <a:srgbClr val="FFFF00"/>
                </a:solidFill>
              </a:rPr>
              <a:t>10</a:t>
            </a:r>
            <a:r>
              <a:rPr lang="zh-CN" altLang="en-US" sz="3000" b="1" dirty="0" smtClean="0">
                <a:solidFill>
                  <a:srgbClr val="FFFF00"/>
                </a:solidFill>
              </a:rPr>
              <a:t>年，全国党员数量年均净增</a:t>
            </a:r>
            <a:r>
              <a:rPr lang="en-US" altLang="zh-CN" sz="3000" b="1" dirty="0" smtClean="0">
                <a:solidFill>
                  <a:srgbClr val="FFFF00"/>
                </a:solidFill>
              </a:rPr>
              <a:t>1.5%</a:t>
            </a:r>
            <a:r>
              <a:rPr lang="zh-CN" altLang="en-US" sz="3000" b="1" dirty="0" smtClean="0">
                <a:solidFill>
                  <a:srgbClr val="FFFF00"/>
                </a:solidFill>
              </a:rPr>
              <a:t>左右。”</a:t>
            </a:r>
            <a:endParaRPr lang="zh-CN" altLang="en-US" sz="3000" b="1" dirty="0">
              <a:solidFill>
                <a:srgbClr val="FFFF00"/>
              </a:solidFill>
            </a:endParaRPr>
          </a:p>
        </p:txBody>
      </p:sp>
    </p:spTree>
    <p:extLst>
      <p:ext uri="{BB962C8B-B14F-4D97-AF65-F5344CB8AC3E}">
        <p14:creationId xmlns="" xmlns:p14="http://schemas.microsoft.com/office/powerpoint/2010/main" val="2380418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anim calcmode="lin" valueType="num">
                                      <p:cBhvr>
                                        <p:cTn id="14" dur="500" fill="hold"/>
                                        <p:tgtEl>
                                          <p:spTgt spid="6"/>
                                        </p:tgtEl>
                                        <p:attrNameLst>
                                          <p:attrName>ppt_x</p:attrName>
                                        </p:attrNameLst>
                                      </p:cBhvr>
                                      <p:tavLst>
                                        <p:tav tm="0">
                                          <p:val>
                                            <p:strVal val="#ppt_x"/>
                                          </p:val>
                                        </p:tav>
                                        <p:tav tm="100000">
                                          <p:val>
                                            <p:strVal val="#ppt_x"/>
                                          </p:val>
                                        </p:tav>
                                      </p:tavLst>
                                    </p:anim>
                                    <p:anim calcmode="lin" valueType="num">
                                      <p:cBhvr>
                                        <p:cTn id="15"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1">
                                            <p:bg/>
                                          </p:spTgt>
                                        </p:tgtEl>
                                        <p:attrNameLst>
                                          <p:attrName>style.visibility</p:attrName>
                                        </p:attrNameLst>
                                      </p:cBhvr>
                                      <p:to>
                                        <p:strVal val="visible"/>
                                      </p:to>
                                    </p:set>
                                    <p:animEffect transition="in" filter="fade">
                                      <p:cBhvr>
                                        <p:cTn id="25" dur="500"/>
                                        <p:tgtEl>
                                          <p:spTgt spid="11">
                                            <p:bg/>
                                          </p:spTgt>
                                        </p:tgtEl>
                                      </p:cBhvr>
                                    </p:animEffect>
                                    <p:anim calcmode="lin" valueType="num">
                                      <p:cBhvr>
                                        <p:cTn id="26" dur="500" fill="hold"/>
                                        <p:tgtEl>
                                          <p:spTgt spid="11">
                                            <p:bg/>
                                          </p:spTgt>
                                        </p:tgtEl>
                                        <p:attrNameLst>
                                          <p:attrName>ppt_x</p:attrName>
                                        </p:attrNameLst>
                                      </p:cBhvr>
                                      <p:tavLst>
                                        <p:tav tm="0">
                                          <p:val>
                                            <p:strVal val="#ppt_x"/>
                                          </p:val>
                                        </p:tav>
                                        <p:tav tm="100000">
                                          <p:val>
                                            <p:strVal val="#ppt_x"/>
                                          </p:val>
                                        </p:tav>
                                      </p:tavLst>
                                    </p:anim>
                                    <p:anim calcmode="lin" valueType="num">
                                      <p:cBhvr>
                                        <p:cTn id="27" dur="500" fill="hold"/>
                                        <p:tgtEl>
                                          <p:spTgt spid="11">
                                            <p:bg/>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fade">
                                      <p:cBhvr>
                                        <p:cTn id="32" dur="500"/>
                                        <p:tgtEl>
                                          <p:spTgt spid="11">
                                            <p:txEl>
                                              <p:pRg st="0" end="0"/>
                                            </p:txEl>
                                          </p:spTgt>
                                        </p:tgtEl>
                                      </p:cBhvr>
                                    </p:animEffect>
                                    <p:anim calcmode="lin" valueType="num">
                                      <p:cBhvr>
                                        <p:cTn id="33"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1">
                                            <p:txEl>
                                              <p:pRg st="1" end="1"/>
                                            </p:txEl>
                                          </p:spTgt>
                                        </p:tgtEl>
                                        <p:attrNameLst>
                                          <p:attrName>style.visibility</p:attrName>
                                        </p:attrNameLst>
                                      </p:cBhvr>
                                      <p:to>
                                        <p:strVal val="visible"/>
                                      </p:to>
                                    </p:set>
                                    <p:animEffect transition="in" filter="fade">
                                      <p:cBhvr>
                                        <p:cTn id="39" dur="500"/>
                                        <p:tgtEl>
                                          <p:spTgt spid="11">
                                            <p:txEl>
                                              <p:pRg st="1" end="1"/>
                                            </p:txEl>
                                          </p:spTgt>
                                        </p:tgtEl>
                                      </p:cBhvr>
                                    </p:animEffect>
                                    <p:anim calcmode="lin" valueType="num">
                                      <p:cBhvr>
                                        <p:cTn id="40"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41" dur="5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1">
                                            <p:txEl>
                                              <p:pRg st="2" end="2"/>
                                            </p:txEl>
                                          </p:spTgt>
                                        </p:tgtEl>
                                        <p:attrNameLst>
                                          <p:attrName>style.visibility</p:attrName>
                                        </p:attrNameLst>
                                      </p:cBhvr>
                                      <p:to>
                                        <p:strVal val="visible"/>
                                      </p:to>
                                    </p:set>
                                    <p:animEffect transition="in" filter="fade">
                                      <p:cBhvr>
                                        <p:cTn id="46" dur="500"/>
                                        <p:tgtEl>
                                          <p:spTgt spid="11">
                                            <p:txEl>
                                              <p:pRg st="2" end="2"/>
                                            </p:txEl>
                                          </p:spTgt>
                                        </p:tgtEl>
                                      </p:cBhvr>
                                    </p:animEffect>
                                    <p:anim calcmode="lin" valueType="num">
                                      <p:cBhvr>
                                        <p:cTn id="4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48" dur="5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barn(inVertical)">
                                      <p:cBhvr>
                                        <p:cTn id="5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0" grpId="0" animBg="1"/>
      <p:bldP spid="11" grpId="0" build="p" animBg="1"/>
      <p:bldP spid="13"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476672"/>
            <a:ext cx="7924800" cy="778098"/>
          </a:xfrm>
        </p:spPr>
        <p:txBody>
          <a:bodyPr/>
          <a:lstStyle/>
          <a:p>
            <a:pPr algn="ctr"/>
            <a:r>
              <a:rPr lang="zh-CN" altLang="en-US" sz="4500" b="1" dirty="0" smtClean="0">
                <a:solidFill>
                  <a:srgbClr val="FFFF00"/>
                </a:solidFill>
              </a:rPr>
              <a:t>政 党 的 转 型</a:t>
            </a:r>
            <a:endParaRPr lang="zh-CN" altLang="en-US" sz="4500" b="1" dirty="0">
              <a:solidFill>
                <a:srgbClr val="FFFF00"/>
              </a:solidFill>
            </a:endParaRPr>
          </a:p>
        </p:txBody>
      </p:sp>
      <p:sp>
        <p:nvSpPr>
          <p:cNvPr id="3" name="内容占位符 2"/>
          <p:cNvSpPr>
            <a:spLocks noGrp="1"/>
          </p:cNvSpPr>
          <p:nvPr>
            <p:ph sz="quarter" idx="13"/>
          </p:nvPr>
        </p:nvSpPr>
        <p:spPr>
          <a:xfrm>
            <a:off x="0" y="1484784"/>
            <a:ext cx="9144000" cy="3701008"/>
          </a:xfrm>
        </p:spPr>
        <p:txBody>
          <a:bodyPr>
            <a:normAutofit lnSpcReduction="10000"/>
          </a:bodyPr>
          <a:lstStyle/>
          <a:p>
            <a:pPr>
              <a:lnSpc>
                <a:spcPct val="150000"/>
              </a:lnSpc>
            </a:pPr>
            <a:r>
              <a:rPr lang="en-US" altLang="zh-CN" sz="3500" b="1" dirty="0" smtClean="0">
                <a:solidFill>
                  <a:srgbClr val="FFFF00"/>
                </a:solidFill>
              </a:rPr>
              <a:t>1</a:t>
            </a:r>
            <a:r>
              <a:rPr lang="zh-CN" altLang="en-US" sz="3500" b="1" dirty="0" smtClean="0">
                <a:solidFill>
                  <a:srgbClr val="FFFF00"/>
                </a:solidFill>
              </a:rPr>
              <a:t>、当代政党转型的普遍性</a:t>
            </a:r>
            <a:endParaRPr lang="en-US" altLang="zh-CN" sz="3500" b="1" dirty="0" smtClean="0">
              <a:solidFill>
                <a:srgbClr val="FFFF00"/>
              </a:solidFill>
            </a:endParaRPr>
          </a:p>
          <a:p>
            <a:pPr lvl="1">
              <a:lnSpc>
                <a:spcPct val="150000"/>
              </a:lnSpc>
            </a:pPr>
            <a:r>
              <a:rPr lang="zh-CN" altLang="en-US" sz="3500" b="1" dirty="0" smtClean="0">
                <a:latin typeface="楷体" pitchFamily="49" charset="-122"/>
                <a:ea typeface="楷体" pitchFamily="49" charset="-122"/>
              </a:rPr>
              <a:t>范围：欧洲政党的转型</a:t>
            </a:r>
            <a:endParaRPr lang="en-US" altLang="zh-CN" sz="3500" b="1" dirty="0" smtClean="0">
              <a:latin typeface="楷体" pitchFamily="49" charset="-122"/>
              <a:ea typeface="楷体" pitchFamily="49" charset="-122"/>
            </a:endParaRPr>
          </a:p>
          <a:p>
            <a:pPr lvl="1">
              <a:lnSpc>
                <a:spcPct val="150000"/>
              </a:lnSpc>
            </a:pPr>
            <a:r>
              <a:rPr lang="zh-CN" altLang="en-US" sz="3500" b="1" dirty="0" smtClean="0">
                <a:latin typeface="楷体" pitchFamily="49" charset="-122"/>
                <a:ea typeface="楷体" pitchFamily="49" charset="-122"/>
              </a:rPr>
              <a:t>内容：信息时代的政党建设</a:t>
            </a:r>
            <a:endParaRPr lang="en-US" altLang="zh-CN" sz="3500" b="1" dirty="0" smtClean="0">
              <a:latin typeface="楷体" pitchFamily="49" charset="-122"/>
              <a:ea typeface="楷体" pitchFamily="49" charset="-122"/>
            </a:endParaRPr>
          </a:p>
          <a:p>
            <a:pPr>
              <a:lnSpc>
                <a:spcPct val="150000"/>
              </a:lnSpc>
            </a:pPr>
            <a:r>
              <a:rPr lang="en-US" altLang="zh-CN" sz="3500" b="1" dirty="0" smtClean="0">
                <a:solidFill>
                  <a:srgbClr val="FFFF00"/>
                </a:solidFill>
              </a:rPr>
              <a:t>2</a:t>
            </a:r>
            <a:r>
              <a:rPr lang="zh-CN" altLang="en-US" sz="3500" b="1" dirty="0" smtClean="0">
                <a:solidFill>
                  <a:srgbClr val="FFFF00"/>
                </a:solidFill>
              </a:rPr>
              <a:t>、中国共产党转型的特殊性</a:t>
            </a:r>
            <a:endParaRPr lang="zh-CN" altLang="en-US" sz="3500" b="1" dirty="0">
              <a:solidFill>
                <a:srgbClr val="FFFF00"/>
              </a:solidFill>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9" name="Rectangle 3"/>
          <p:cNvSpPr>
            <a:spLocks noGrp="1" noChangeArrowheads="1"/>
          </p:cNvSpPr>
          <p:nvPr>
            <p:ph type="body" idx="4294967295"/>
          </p:nvPr>
        </p:nvSpPr>
        <p:spPr>
          <a:xfrm>
            <a:off x="543744" y="846138"/>
            <a:ext cx="7990656" cy="4538662"/>
          </a:xfrm>
          <a:prstGeom prst="rect">
            <a:avLst/>
          </a:prstGeom>
        </p:spPr>
        <p:txBody>
          <a:bodyPr/>
          <a:lstStyle/>
          <a:p>
            <a:pPr eaLnBrk="1" hangingPunct="1">
              <a:defRPr/>
            </a:pPr>
            <a:r>
              <a:rPr lang="zh-CN" altLang="en-US" sz="3200" b="1" dirty="0" smtClean="0"/>
              <a:t>德国社民党党员减少了三分之一，从高峰的</a:t>
            </a:r>
            <a:r>
              <a:rPr lang="en-US" altLang="zh-CN" sz="3200" b="1" dirty="0" smtClean="0"/>
              <a:t>100</a:t>
            </a:r>
            <a:r>
              <a:rPr lang="zh-CN" altLang="en-US" sz="3200" b="1" dirty="0" smtClean="0"/>
              <a:t>万降到</a:t>
            </a:r>
            <a:r>
              <a:rPr lang="en-US" altLang="zh-CN" sz="3200" b="1" dirty="0" smtClean="0"/>
              <a:t>90</a:t>
            </a:r>
            <a:r>
              <a:rPr lang="zh-CN" altLang="en-US" sz="3200" b="1" dirty="0" smtClean="0"/>
              <a:t>年代中期的</a:t>
            </a:r>
            <a:r>
              <a:rPr lang="en-US" altLang="zh-CN" sz="3200" b="1" dirty="0" smtClean="0"/>
              <a:t>66</a:t>
            </a:r>
            <a:r>
              <a:rPr lang="zh-CN" altLang="en-US" sz="3200" b="1" dirty="0" smtClean="0"/>
              <a:t>万，法国社会党党员也从</a:t>
            </a:r>
            <a:r>
              <a:rPr lang="en-US" altLang="zh-CN" sz="3200" b="1" dirty="0" smtClean="0"/>
              <a:t>20</a:t>
            </a:r>
            <a:r>
              <a:rPr lang="zh-CN" altLang="en-US" sz="3200" b="1" dirty="0" smtClean="0"/>
              <a:t>多万降到不足</a:t>
            </a:r>
            <a:r>
              <a:rPr lang="en-US" altLang="zh-CN" sz="3200" b="1" dirty="0" smtClean="0"/>
              <a:t>10</a:t>
            </a:r>
            <a:r>
              <a:rPr lang="zh-CN" altLang="en-US" sz="3200" b="1" dirty="0" smtClean="0"/>
              <a:t>万。</a:t>
            </a:r>
          </a:p>
          <a:p>
            <a:pPr eaLnBrk="1" hangingPunct="1">
              <a:defRPr/>
            </a:pPr>
            <a:r>
              <a:rPr lang="zh-CN" altLang="en-US" sz="3200" b="1" dirty="0" smtClean="0"/>
              <a:t>传统政党普遍存在党员年龄结构老化问题。据统计，法国社会党</a:t>
            </a:r>
            <a:r>
              <a:rPr lang="en-US" altLang="zh-CN" sz="3200" b="1" dirty="0" smtClean="0"/>
              <a:t>30</a:t>
            </a:r>
            <a:r>
              <a:rPr lang="zh-CN" altLang="en-US" sz="3200" b="1" dirty="0" smtClean="0"/>
              <a:t>岁以下的党员只占</a:t>
            </a:r>
            <a:r>
              <a:rPr lang="en-US" altLang="zh-CN" sz="3200" b="1" dirty="0" smtClean="0"/>
              <a:t>7%</a:t>
            </a:r>
            <a:r>
              <a:rPr lang="zh-CN" altLang="en-US" sz="3200" b="1" dirty="0" smtClean="0"/>
              <a:t>，德国社民党</a:t>
            </a:r>
            <a:r>
              <a:rPr lang="en-US" altLang="zh-CN" sz="3200" b="1" dirty="0" smtClean="0"/>
              <a:t>35</a:t>
            </a:r>
            <a:r>
              <a:rPr lang="zh-CN" altLang="en-US" sz="3200" b="1" dirty="0" smtClean="0"/>
              <a:t>岁以下的只占</a:t>
            </a:r>
            <a:r>
              <a:rPr lang="en-US" altLang="zh-CN" sz="3200" b="1" dirty="0" smtClean="0"/>
              <a:t>11%</a:t>
            </a:r>
            <a:r>
              <a:rPr lang="zh-CN" altLang="en-US" sz="3200" b="1" dirty="0" smtClean="0"/>
              <a:t>，</a:t>
            </a:r>
            <a:r>
              <a:rPr lang="en-US" altLang="zh-CN" sz="3200" b="1" dirty="0" smtClean="0"/>
              <a:t>21</a:t>
            </a:r>
            <a:r>
              <a:rPr lang="zh-CN" altLang="en-US" sz="3200" b="1" dirty="0" smtClean="0"/>
              <a:t>岁以下的党员只占</a:t>
            </a:r>
            <a:r>
              <a:rPr lang="en-US" altLang="zh-CN" sz="3200" b="1" dirty="0" smtClean="0"/>
              <a:t>1.3%</a:t>
            </a:r>
            <a:r>
              <a:rPr lang="zh-CN" altLang="en-US" sz="3200" b="1" dirty="0" smtClean="0"/>
              <a:t>，</a:t>
            </a:r>
            <a:r>
              <a:rPr lang="en-US" altLang="zh-CN" sz="3200" b="1" dirty="0" smtClean="0"/>
              <a:t>80</a:t>
            </a:r>
            <a:r>
              <a:rPr lang="zh-CN" altLang="en-US" sz="3200" b="1" dirty="0" smtClean="0"/>
              <a:t>岁以上的党员比例高于</a:t>
            </a:r>
            <a:r>
              <a:rPr lang="en-US" altLang="zh-CN" sz="3200" b="1" dirty="0" smtClean="0"/>
              <a:t>25</a:t>
            </a:r>
            <a:r>
              <a:rPr lang="zh-CN" altLang="en-US" sz="3200" b="1" dirty="0" smtClean="0"/>
              <a:t>岁以下党员比例。 </a:t>
            </a:r>
          </a:p>
        </p:txBody>
      </p:sp>
    </p:spTree>
    <p:extLst>
      <p:ext uri="{BB962C8B-B14F-4D97-AF65-F5344CB8AC3E}">
        <p14:creationId xmlns="" xmlns:p14="http://schemas.microsoft.com/office/powerpoint/2010/main" val="34930859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eaLnBrk="1" hangingPunct="1">
              <a:defRPr/>
            </a:pPr>
            <a:endParaRPr lang="zh-CN" altLang="en-US" smtClean="0"/>
          </a:p>
        </p:txBody>
      </p:sp>
      <p:sp>
        <p:nvSpPr>
          <p:cNvPr id="344067" name="Rectangle 3"/>
          <p:cNvSpPr>
            <a:spLocks noGrp="1" noChangeArrowheads="1"/>
          </p:cNvSpPr>
          <p:nvPr>
            <p:ph type="body" idx="4294967295"/>
          </p:nvPr>
        </p:nvSpPr>
        <p:spPr>
          <a:xfrm>
            <a:off x="624483" y="846138"/>
            <a:ext cx="7990656" cy="4611687"/>
          </a:xfrm>
          <a:prstGeom prst="rect">
            <a:avLst/>
          </a:prstGeom>
        </p:spPr>
        <p:txBody>
          <a:bodyPr/>
          <a:lstStyle/>
          <a:p>
            <a:pPr eaLnBrk="1" hangingPunct="1">
              <a:defRPr/>
            </a:pPr>
            <a:r>
              <a:rPr lang="zh-CN" altLang="en-US" sz="3200" b="1" dirty="0" smtClean="0"/>
              <a:t>在美国，</a:t>
            </a:r>
            <a:r>
              <a:rPr lang="en-US" altLang="zh-CN" sz="3200" b="1" dirty="0" smtClean="0"/>
              <a:t>1973-1994</a:t>
            </a:r>
            <a:r>
              <a:rPr lang="zh-CN" altLang="en-US" sz="3200" b="1" dirty="0" smtClean="0"/>
              <a:t>年，为政党工作的人减少了</a:t>
            </a:r>
            <a:r>
              <a:rPr lang="en-US" altLang="zh-CN" sz="3200" b="1" dirty="0" smtClean="0"/>
              <a:t>42%</a:t>
            </a:r>
            <a:r>
              <a:rPr lang="zh-CN" altLang="en-US" sz="3200" b="1" dirty="0" smtClean="0"/>
              <a:t>。</a:t>
            </a:r>
          </a:p>
          <a:p>
            <a:pPr eaLnBrk="1" hangingPunct="1">
              <a:defRPr/>
            </a:pPr>
            <a:r>
              <a:rPr lang="zh-CN" altLang="en-US" sz="3200" b="1" dirty="0" smtClean="0"/>
              <a:t>在英国，只有</a:t>
            </a:r>
            <a:r>
              <a:rPr lang="en-US" altLang="zh-CN" sz="3200" b="1" dirty="0" smtClean="0"/>
              <a:t>10%</a:t>
            </a:r>
            <a:r>
              <a:rPr lang="zh-CN" altLang="en-US" sz="3200" b="1" dirty="0" smtClean="0"/>
              <a:t>的人从事过电话动员和应答、街头造势或计票监票工作。</a:t>
            </a:r>
            <a:r>
              <a:rPr lang="en-US" altLang="zh-CN" sz="3200" b="1" dirty="0" smtClean="0"/>
              <a:t>1990</a:t>
            </a:r>
            <a:r>
              <a:rPr lang="zh-CN" altLang="en-US" sz="3200" b="1" dirty="0" smtClean="0"/>
              <a:t>年代末，</a:t>
            </a:r>
            <a:r>
              <a:rPr lang="en-US" altLang="zh-CN" sz="3200" b="1" dirty="0" smtClean="0"/>
              <a:t>65%</a:t>
            </a:r>
            <a:r>
              <a:rPr lang="zh-CN" altLang="en-US" sz="3200" b="1" dirty="0" smtClean="0"/>
              <a:t>的工党党员根本没有为党工作过，</a:t>
            </a:r>
            <a:r>
              <a:rPr lang="en-US" altLang="zh-CN" sz="3200" b="1" dirty="0" smtClean="0"/>
              <a:t>75%</a:t>
            </a:r>
            <a:r>
              <a:rPr lang="zh-CN" altLang="en-US" sz="3200" b="1" dirty="0" smtClean="0"/>
              <a:t>承认对党的事务从来就不主动或不太主动。</a:t>
            </a:r>
          </a:p>
        </p:txBody>
      </p:sp>
    </p:spTree>
    <p:extLst>
      <p:ext uri="{BB962C8B-B14F-4D97-AF65-F5344CB8AC3E}">
        <p14:creationId xmlns="" xmlns:p14="http://schemas.microsoft.com/office/powerpoint/2010/main" val="175671530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571868" y="3143248"/>
            <a:ext cx="2571768" cy="3202710"/>
            <a:chOff x="3571868" y="3143248"/>
            <a:chExt cx="2571768" cy="3202710"/>
          </a:xfrm>
        </p:grpSpPr>
        <p:grpSp>
          <p:nvGrpSpPr>
            <p:cNvPr id="3" name="组合 16"/>
            <p:cNvGrpSpPr/>
            <p:nvPr/>
          </p:nvGrpSpPr>
          <p:grpSpPr>
            <a:xfrm>
              <a:off x="3571868" y="3143248"/>
              <a:ext cx="2571768" cy="1345322"/>
              <a:chOff x="2428860" y="3143248"/>
              <a:chExt cx="2571768" cy="1345322"/>
            </a:xfrm>
          </p:grpSpPr>
          <p:sp>
            <p:nvSpPr>
              <p:cNvPr id="6" name="TextBox 5"/>
              <p:cNvSpPr txBox="1"/>
              <p:nvPr/>
            </p:nvSpPr>
            <p:spPr>
              <a:xfrm>
                <a:off x="2428860" y="3143248"/>
                <a:ext cx="2571768" cy="630942"/>
              </a:xfrm>
              <a:prstGeom prst="rect">
                <a:avLst/>
              </a:prstGeom>
              <a:noFill/>
              <a:ln>
                <a:solidFill>
                  <a:schemeClr val="tx1"/>
                </a:solidFill>
              </a:ln>
            </p:spPr>
            <p:txBody>
              <a:bodyPr wrap="square" rtlCol="0">
                <a:spAutoFit/>
              </a:bodyPr>
              <a:lstStyle/>
              <a:p>
                <a:pPr algn="ctr" fontAlgn="auto">
                  <a:spcBef>
                    <a:spcPts val="0"/>
                  </a:spcBef>
                  <a:spcAft>
                    <a:spcPts val="0"/>
                  </a:spcAft>
                </a:pPr>
                <a:r>
                  <a:rPr lang="zh-CN" altLang="en-US" sz="3500" b="1" dirty="0" smtClean="0">
                    <a:solidFill>
                      <a:srgbClr val="FFFFF4">
                        <a:lumMod val="50000"/>
                      </a:srgbClr>
                    </a:solidFill>
                    <a:latin typeface="Century Gothic"/>
                    <a:ea typeface="幼圆"/>
                  </a:rPr>
                  <a:t>阶级妥协</a:t>
                </a:r>
                <a:endParaRPr lang="en-US" altLang="zh-CN" sz="3500" b="1" dirty="0" smtClean="0">
                  <a:solidFill>
                    <a:srgbClr val="FFFFF4">
                      <a:lumMod val="50000"/>
                    </a:srgbClr>
                  </a:solidFill>
                  <a:latin typeface="Century Gothic"/>
                  <a:ea typeface="幼圆"/>
                </a:endParaRPr>
              </a:p>
            </p:txBody>
          </p:sp>
          <p:sp>
            <p:nvSpPr>
              <p:cNvPr id="7" name="TextBox 6"/>
              <p:cNvSpPr txBox="1"/>
              <p:nvPr/>
            </p:nvSpPr>
            <p:spPr>
              <a:xfrm>
                <a:off x="2428860" y="3857628"/>
                <a:ext cx="2571768" cy="630942"/>
              </a:xfrm>
              <a:prstGeom prst="rect">
                <a:avLst/>
              </a:prstGeom>
              <a:noFill/>
              <a:ln>
                <a:solidFill>
                  <a:schemeClr val="tx1"/>
                </a:solidFill>
              </a:ln>
            </p:spPr>
            <p:txBody>
              <a:bodyPr wrap="square" rtlCol="0">
                <a:spAutoFit/>
              </a:bodyPr>
              <a:lstStyle/>
              <a:p>
                <a:pPr algn="ctr" fontAlgn="auto">
                  <a:spcBef>
                    <a:spcPts val="0"/>
                  </a:spcBef>
                  <a:spcAft>
                    <a:spcPts val="0"/>
                  </a:spcAft>
                </a:pPr>
                <a:r>
                  <a:rPr lang="zh-CN" altLang="en-US" sz="3500" b="1" dirty="0" smtClean="0">
                    <a:solidFill>
                      <a:srgbClr val="FFFFF4">
                        <a:lumMod val="50000"/>
                      </a:srgbClr>
                    </a:solidFill>
                    <a:latin typeface="Century Gothic"/>
                    <a:ea typeface="幼圆"/>
                  </a:rPr>
                  <a:t>阶级合作</a:t>
                </a:r>
                <a:endParaRPr lang="en-US" altLang="zh-CN" sz="3500" b="1" dirty="0" smtClean="0">
                  <a:solidFill>
                    <a:srgbClr val="FFFFF4">
                      <a:lumMod val="50000"/>
                    </a:srgbClr>
                  </a:solidFill>
                  <a:latin typeface="Century Gothic"/>
                  <a:ea typeface="幼圆"/>
                </a:endParaRPr>
              </a:p>
            </p:txBody>
          </p:sp>
        </p:grpSp>
        <p:grpSp>
          <p:nvGrpSpPr>
            <p:cNvPr id="16" name="组合 15"/>
            <p:cNvGrpSpPr/>
            <p:nvPr/>
          </p:nvGrpSpPr>
          <p:grpSpPr>
            <a:xfrm>
              <a:off x="3571868" y="5000636"/>
              <a:ext cx="2571768" cy="1345322"/>
              <a:chOff x="2428860" y="5000636"/>
              <a:chExt cx="2571768" cy="1345322"/>
            </a:xfrm>
          </p:grpSpPr>
          <p:sp>
            <p:nvSpPr>
              <p:cNvPr id="8" name="TextBox 7"/>
              <p:cNvSpPr txBox="1"/>
              <p:nvPr/>
            </p:nvSpPr>
            <p:spPr>
              <a:xfrm>
                <a:off x="2428860" y="5000636"/>
                <a:ext cx="2571768" cy="630942"/>
              </a:xfrm>
              <a:prstGeom prst="rect">
                <a:avLst/>
              </a:prstGeom>
              <a:noFill/>
              <a:ln>
                <a:solidFill>
                  <a:schemeClr val="tx1"/>
                </a:solidFill>
              </a:ln>
            </p:spPr>
            <p:txBody>
              <a:bodyPr wrap="square" rtlCol="0">
                <a:spAutoFit/>
              </a:bodyPr>
              <a:lstStyle/>
              <a:p>
                <a:pPr algn="ctr" fontAlgn="auto">
                  <a:spcBef>
                    <a:spcPts val="0"/>
                  </a:spcBef>
                  <a:spcAft>
                    <a:spcPts val="0"/>
                  </a:spcAft>
                </a:pPr>
                <a:r>
                  <a:rPr lang="zh-CN" altLang="en-US" sz="3500" b="1" dirty="0" smtClean="0">
                    <a:solidFill>
                      <a:srgbClr val="FFFFF4">
                        <a:lumMod val="50000"/>
                      </a:srgbClr>
                    </a:solidFill>
                    <a:latin typeface="Century Gothic"/>
                    <a:ea typeface="幼圆"/>
                  </a:rPr>
                  <a:t>左右共治</a:t>
                </a:r>
                <a:endParaRPr lang="en-US" altLang="zh-CN" sz="3500" b="1" dirty="0" smtClean="0">
                  <a:solidFill>
                    <a:srgbClr val="FFFFF4">
                      <a:lumMod val="50000"/>
                    </a:srgbClr>
                  </a:solidFill>
                  <a:latin typeface="Century Gothic"/>
                  <a:ea typeface="幼圆"/>
                </a:endParaRPr>
              </a:p>
            </p:txBody>
          </p:sp>
          <p:sp>
            <p:nvSpPr>
              <p:cNvPr id="12" name="TextBox 11"/>
              <p:cNvSpPr txBox="1"/>
              <p:nvPr/>
            </p:nvSpPr>
            <p:spPr>
              <a:xfrm>
                <a:off x="2428860" y="5715016"/>
                <a:ext cx="2571768" cy="630942"/>
              </a:xfrm>
              <a:prstGeom prst="rect">
                <a:avLst/>
              </a:prstGeom>
              <a:noFill/>
              <a:ln>
                <a:solidFill>
                  <a:schemeClr val="tx1"/>
                </a:solidFill>
              </a:ln>
            </p:spPr>
            <p:txBody>
              <a:bodyPr wrap="square" rtlCol="0">
                <a:spAutoFit/>
              </a:bodyPr>
              <a:lstStyle/>
              <a:p>
                <a:pPr algn="ctr" fontAlgn="auto">
                  <a:spcBef>
                    <a:spcPts val="0"/>
                  </a:spcBef>
                  <a:spcAft>
                    <a:spcPts val="0"/>
                  </a:spcAft>
                </a:pPr>
                <a:r>
                  <a:rPr lang="zh-CN" altLang="en-US" sz="3500" b="1" dirty="0" smtClean="0">
                    <a:solidFill>
                      <a:srgbClr val="FFFFF4">
                        <a:lumMod val="50000"/>
                      </a:srgbClr>
                    </a:solidFill>
                    <a:latin typeface="Century Gothic"/>
                    <a:ea typeface="幼圆"/>
                  </a:rPr>
                  <a:t>共事政治</a:t>
                </a:r>
                <a:endParaRPr lang="en-US" altLang="zh-CN" sz="3500" b="1" dirty="0" smtClean="0">
                  <a:solidFill>
                    <a:srgbClr val="FFFFF4">
                      <a:lumMod val="50000"/>
                    </a:srgbClr>
                  </a:solidFill>
                  <a:latin typeface="Century Gothic"/>
                  <a:ea typeface="幼圆"/>
                </a:endParaRPr>
              </a:p>
            </p:txBody>
          </p:sp>
        </p:grpSp>
      </p:grpSp>
      <p:grpSp>
        <p:nvGrpSpPr>
          <p:cNvPr id="17" name="组合 20"/>
          <p:cNvGrpSpPr/>
          <p:nvPr/>
        </p:nvGrpSpPr>
        <p:grpSpPr>
          <a:xfrm>
            <a:off x="1000100" y="4214818"/>
            <a:ext cx="7429552" cy="2643206"/>
            <a:chOff x="1000100" y="4214818"/>
            <a:chExt cx="7429552" cy="2643206"/>
          </a:xfrm>
        </p:grpSpPr>
        <p:grpSp>
          <p:nvGrpSpPr>
            <p:cNvPr id="18" name="组合 18"/>
            <p:cNvGrpSpPr/>
            <p:nvPr/>
          </p:nvGrpSpPr>
          <p:grpSpPr>
            <a:xfrm>
              <a:off x="1000100" y="4214818"/>
              <a:ext cx="2500330" cy="2643182"/>
              <a:chOff x="1000100" y="4214818"/>
              <a:chExt cx="2500330" cy="2643182"/>
            </a:xfrm>
          </p:grpSpPr>
          <p:sp>
            <p:nvSpPr>
              <p:cNvPr id="4" name="TextBox 3"/>
              <p:cNvSpPr txBox="1"/>
              <p:nvPr/>
            </p:nvSpPr>
            <p:spPr>
              <a:xfrm>
                <a:off x="1000100" y="4214818"/>
                <a:ext cx="2071702" cy="1708160"/>
              </a:xfrm>
              <a:prstGeom prst="rect">
                <a:avLst/>
              </a:prstGeom>
              <a:noFill/>
              <a:ln>
                <a:solidFill>
                  <a:schemeClr val="tx1"/>
                </a:solidFill>
              </a:ln>
            </p:spPr>
            <p:txBody>
              <a:bodyPr wrap="square" rtlCol="0">
                <a:spAutoFit/>
              </a:bodyPr>
              <a:lstStyle/>
              <a:p>
                <a:pPr fontAlgn="auto">
                  <a:spcBef>
                    <a:spcPts val="0"/>
                  </a:spcBef>
                  <a:spcAft>
                    <a:spcPts val="0"/>
                  </a:spcAft>
                </a:pPr>
                <a:r>
                  <a:rPr lang="zh-CN" altLang="en-US" sz="3500" b="1" dirty="0" smtClean="0">
                    <a:solidFill>
                      <a:prstClr val="white"/>
                    </a:solidFill>
                    <a:latin typeface="Century Gothic"/>
                    <a:ea typeface="幼圆"/>
                  </a:rPr>
                  <a:t>代表工人阶级的</a:t>
                </a:r>
                <a:r>
                  <a:rPr lang="zh-CN" altLang="en-US" sz="3500" b="1" dirty="0" smtClean="0">
                    <a:solidFill>
                      <a:srgbClr val="FFFFF4">
                        <a:lumMod val="50000"/>
                      </a:srgbClr>
                    </a:solidFill>
                    <a:latin typeface="Century Gothic"/>
                    <a:ea typeface="幼圆"/>
                  </a:rPr>
                  <a:t>左翼政党</a:t>
                </a:r>
                <a:endParaRPr lang="zh-CN" altLang="en-US" sz="3500" b="1" dirty="0">
                  <a:solidFill>
                    <a:srgbClr val="FFFFF4">
                      <a:lumMod val="50000"/>
                    </a:srgbClr>
                  </a:solidFill>
                  <a:latin typeface="Century Gothic"/>
                  <a:ea typeface="幼圆"/>
                </a:endParaRPr>
              </a:p>
            </p:txBody>
          </p:sp>
          <p:sp>
            <p:nvSpPr>
              <p:cNvPr id="13" name="下弧形箭头 12"/>
              <p:cNvSpPr/>
              <p:nvPr/>
            </p:nvSpPr>
            <p:spPr>
              <a:xfrm>
                <a:off x="2000232" y="6286520"/>
                <a:ext cx="1500198" cy="571480"/>
              </a:xfrm>
              <a:prstGeom prst="curved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grpSp>
        <p:grpSp>
          <p:nvGrpSpPr>
            <p:cNvPr id="19" name="组合 17"/>
            <p:cNvGrpSpPr/>
            <p:nvPr/>
          </p:nvGrpSpPr>
          <p:grpSpPr>
            <a:xfrm>
              <a:off x="6429388" y="4214818"/>
              <a:ext cx="2000264" cy="2643206"/>
              <a:chOff x="6429388" y="4214818"/>
              <a:chExt cx="2000264" cy="2643206"/>
            </a:xfrm>
          </p:grpSpPr>
          <p:sp>
            <p:nvSpPr>
              <p:cNvPr id="5" name="TextBox 4"/>
              <p:cNvSpPr txBox="1"/>
              <p:nvPr/>
            </p:nvSpPr>
            <p:spPr>
              <a:xfrm>
                <a:off x="6429388" y="4214818"/>
                <a:ext cx="2000264" cy="1708160"/>
              </a:xfrm>
              <a:prstGeom prst="rect">
                <a:avLst/>
              </a:prstGeom>
              <a:noFill/>
              <a:ln>
                <a:solidFill>
                  <a:schemeClr val="tx1"/>
                </a:solidFill>
              </a:ln>
            </p:spPr>
            <p:txBody>
              <a:bodyPr wrap="square" rtlCol="0">
                <a:spAutoFit/>
              </a:bodyPr>
              <a:lstStyle/>
              <a:p>
                <a:pPr fontAlgn="auto">
                  <a:spcBef>
                    <a:spcPts val="0"/>
                  </a:spcBef>
                  <a:spcAft>
                    <a:spcPts val="0"/>
                  </a:spcAft>
                </a:pPr>
                <a:r>
                  <a:rPr lang="zh-CN" altLang="en-US" sz="3500" b="1" dirty="0" smtClean="0">
                    <a:solidFill>
                      <a:prstClr val="white"/>
                    </a:solidFill>
                    <a:latin typeface="Century Gothic"/>
                    <a:ea typeface="幼圆"/>
                  </a:rPr>
                  <a:t>代表资产阶级的</a:t>
                </a:r>
                <a:r>
                  <a:rPr lang="zh-CN" altLang="en-US" sz="3500" b="1" dirty="0" smtClean="0">
                    <a:solidFill>
                      <a:srgbClr val="FFFFF4">
                        <a:lumMod val="50000"/>
                      </a:srgbClr>
                    </a:solidFill>
                    <a:latin typeface="Century Gothic"/>
                    <a:ea typeface="幼圆"/>
                  </a:rPr>
                  <a:t>右翼政党</a:t>
                </a:r>
                <a:endParaRPr lang="zh-CN" altLang="en-US" sz="3500" b="1" dirty="0">
                  <a:solidFill>
                    <a:srgbClr val="FFFFF4">
                      <a:lumMod val="50000"/>
                    </a:srgbClr>
                  </a:solidFill>
                  <a:latin typeface="Century Gothic"/>
                  <a:ea typeface="幼圆"/>
                </a:endParaRPr>
              </a:p>
            </p:txBody>
          </p:sp>
          <p:sp>
            <p:nvSpPr>
              <p:cNvPr id="14" name="右弧形箭头 13"/>
              <p:cNvSpPr/>
              <p:nvPr/>
            </p:nvSpPr>
            <p:spPr>
              <a:xfrm rot="5600504">
                <a:off x="6836266" y="5786454"/>
                <a:ext cx="785818" cy="1357322"/>
              </a:xfrm>
              <a:prstGeom prst="curved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grpSp>
      </p:grpSp>
      <p:sp>
        <p:nvSpPr>
          <p:cNvPr id="20" name="TextBox 19"/>
          <p:cNvSpPr txBox="1"/>
          <p:nvPr/>
        </p:nvSpPr>
        <p:spPr>
          <a:xfrm>
            <a:off x="0" y="0"/>
            <a:ext cx="9144000" cy="707886"/>
          </a:xfrm>
          <a:prstGeom prst="rect">
            <a:avLst/>
          </a:prstGeom>
          <a:noFill/>
        </p:spPr>
        <p:txBody>
          <a:bodyPr wrap="square" rtlCol="0">
            <a:spAutoFit/>
          </a:bodyPr>
          <a:lstStyle/>
          <a:p>
            <a:pPr algn="ctr" fontAlgn="auto">
              <a:spcBef>
                <a:spcPts val="0"/>
              </a:spcBef>
              <a:spcAft>
                <a:spcPts val="0"/>
              </a:spcAft>
            </a:pPr>
            <a:r>
              <a:rPr lang="zh-CN" altLang="en-US" sz="4000" b="1" dirty="0" smtClean="0">
                <a:solidFill>
                  <a:srgbClr val="FFFFF4">
                    <a:lumMod val="50000"/>
                  </a:srgbClr>
                </a:solidFill>
                <a:latin typeface="Century Gothic"/>
                <a:ea typeface="幼圆"/>
              </a:rPr>
              <a:t>欧 洲 政 党 的 转 型</a:t>
            </a:r>
            <a:endParaRPr lang="zh-CN" altLang="en-US" sz="4000" b="1" dirty="0">
              <a:solidFill>
                <a:srgbClr val="FFFFF4">
                  <a:lumMod val="50000"/>
                </a:srgbClr>
              </a:solidFill>
              <a:latin typeface="Century Gothic"/>
              <a:ea typeface="幼圆"/>
            </a:endParaRPr>
          </a:p>
        </p:txBody>
      </p:sp>
      <p:grpSp>
        <p:nvGrpSpPr>
          <p:cNvPr id="21" name="组合 23"/>
          <p:cNvGrpSpPr/>
          <p:nvPr/>
        </p:nvGrpSpPr>
        <p:grpSpPr>
          <a:xfrm>
            <a:off x="-32" y="1089052"/>
            <a:ext cx="9144032" cy="1911320"/>
            <a:chOff x="-32" y="1089052"/>
            <a:chExt cx="9144032" cy="1911320"/>
          </a:xfrm>
        </p:grpSpPr>
        <p:sp>
          <p:nvSpPr>
            <p:cNvPr id="9" name="TextBox 8"/>
            <p:cNvSpPr txBox="1"/>
            <p:nvPr/>
          </p:nvSpPr>
          <p:spPr>
            <a:xfrm>
              <a:off x="4571968" y="1089052"/>
              <a:ext cx="4572032" cy="553998"/>
            </a:xfrm>
            <a:prstGeom prst="rect">
              <a:avLst/>
            </a:prstGeom>
            <a:noFill/>
            <a:ln>
              <a:solidFill>
                <a:schemeClr val="tx1"/>
              </a:solidFill>
            </a:ln>
          </p:spPr>
          <p:txBody>
            <a:bodyPr wrap="square" rtlCol="0">
              <a:spAutoFit/>
            </a:bodyPr>
            <a:lstStyle/>
            <a:p>
              <a:pPr algn="ctr" fontAlgn="auto">
                <a:spcBef>
                  <a:spcPts val="0"/>
                </a:spcBef>
                <a:spcAft>
                  <a:spcPts val="0"/>
                </a:spcAft>
              </a:pPr>
              <a:r>
                <a:rPr lang="zh-CN" altLang="en-US" sz="3000" b="1" dirty="0" smtClean="0">
                  <a:solidFill>
                    <a:prstClr val="white"/>
                  </a:solidFill>
                  <a:latin typeface="楷体" pitchFamily="49" charset="-122"/>
                  <a:ea typeface="楷体" pitchFamily="49" charset="-122"/>
                </a:rPr>
                <a:t>英国：集体谈判制度</a:t>
              </a:r>
              <a:endParaRPr lang="en-US" altLang="zh-CN" sz="3000" b="1" dirty="0" smtClean="0">
                <a:solidFill>
                  <a:prstClr val="white"/>
                </a:solidFill>
                <a:latin typeface="楷体" pitchFamily="49" charset="-122"/>
                <a:ea typeface="楷体" pitchFamily="49" charset="-122"/>
              </a:endParaRPr>
            </a:p>
          </p:txBody>
        </p:sp>
        <p:sp>
          <p:nvSpPr>
            <p:cNvPr id="10" name="TextBox 9"/>
            <p:cNvSpPr txBox="1"/>
            <p:nvPr/>
          </p:nvSpPr>
          <p:spPr>
            <a:xfrm>
              <a:off x="4571968" y="1731994"/>
              <a:ext cx="4572032" cy="553998"/>
            </a:xfrm>
            <a:prstGeom prst="rect">
              <a:avLst/>
            </a:prstGeom>
            <a:noFill/>
            <a:ln>
              <a:solidFill>
                <a:schemeClr val="tx1"/>
              </a:solidFill>
            </a:ln>
          </p:spPr>
          <p:txBody>
            <a:bodyPr wrap="square" rtlCol="0">
              <a:spAutoFit/>
            </a:bodyPr>
            <a:lstStyle/>
            <a:p>
              <a:pPr algn="ctr" fontAlgn="auto">
                <a:spcBef>
                  <a:spcPts val="0"/>
                </a:spcBef>
                <a:spcAft>
                  <a:spcPts val="0"/>
                </a:spcAft>
              </a:pPr>
              <a:r>
                <a:rPr lang="zh-CN" altLang="en-US" sz="3000" b="1" dirty="0" smtClean="0">
                  <a:solidFill>
                    <a:prstClr val="white"/>
                  </a:solidFill>
                  <a:latin typeface="楷体" pitchFamily="49" charset="-122"/>
                  <a:ea typeface="楷体" pitchFamily="49" charset="-122"/>
                </a:rPr>
                <a:t>法国：社会伙伴关系</a:t>
              </a:r>
              <a:endParaRPr lang="en-US" altLang="zh-CN" sz="3000" b="1" dirty="0" smtClean="0">
                <a:solidFill>
                  <a:prstClr val="white"/>
                </a:solidFill>
                <a:latin typeface="楷体" pitchFamily="49" charset="-122"/>
                <a:ea typeface="楷体" pitchFamily="49" charset="-122"/>
              </a:endParaRPr>
            </a:p>
          </p:txBody>
        </p:sp>
        <p:sp>
          <p:nvSpPr>
            <p:cNvPr id="11" name="TextBox 10"/>
            <p:cNvSpPr txBox="1"/>
            <p:nvPr/>
          </p:nvSpPr>
          <p:spPr>
            <a:xfrm>
              <a:off x="4571968" y="2446374"/>
              <a:ext cx="4572032" cy="553998"/>
            </a:xfrm>
            <a:prstGeom prst="rect">
              <a:avLst/>
            </a:prstGeom>
            <a:noFill/>
            <a:ln>
              <a:solidFill>
                <a:schemeClr val="tx1"/>
              </a:solidFill>
            </a:ln>
          </p:spPr>
          <p:txBody>
            <a:bodyPr wrap="square" rtlCol="0">
              <a:spAutoFit/>
            </a:bodyPr>
            <a:lstStyle/>
            <a:p>
              <a:pPr algn="ctr" fontAlgn="auto">
                <a:spcBef>
                  <a:spcPts val="0"/>
                </a:spcBef>
                <a:spcAft>
                  <a:spcPts val="0"/>
                </a:spcAft>
              </a:pPr>
              <a:r>
                <a:rPr lang="zh-CN" altLang="en-US" sz="3000" b="1" dirty="0" smtClean="0">
                  <a:solidFill>
                    <a:prstClr val="white"/>
                  </a:solidFill>
                  <a:latin typeface="楷体" pitchFamily="49" charset="-122"/>
                  <a:ea typeface="楷体" pitchFamily="49" charset="-122"/>
                </a:rPr>
                <a:t>德国：共同决定权</a:t>
              </a:r>
              <a:endParaRPr lang="en-US" altLang="zh-CN" sz="3000" b="1" dirty="0" smtClean="0">
                <a:solidFill>
                  <a:prstClr val="white"/>
                </a:solidFill>
                <a:latin typeface="楷体" pitchFamily="49" charset="-122"/>
                <a:ea typeface="楷体" pitchFamily="49" charset="-122"/>
              </a:endParaRPr>
            </a:p>
          </p:txBody>
        </p:sp>
        <p:sp>
          <p:nvSpPr>
            <p:cNvPr id="15" name="TextBox 14"/>
            <p:cNvSpPr txBox="1"/>
            <p:nvPr/>
          </p:nvSpPr>
          <p:spPr>
            <a:xfrm>
              <a:off x="-32" y="1149336"/>
              <a:ext cx="3500462" cy="1708160"/>
            </a:xfrm>
            <a:prstGeom prst="rect">
              <a:avLst/>
            </a:prstGeom>
            <a:noFill/>
            <a:ln>
              <a:solidFill>
                <a:schemeClr val="tx1"/>
              </a:solidFill>
            </a:ln>
          </p:spPr>
          <p:txBody>
            <a:bodyPr wrap="square" rtlCol="0">
              <a:spAutoFit/>
            </a:bodyPr>
            <a:lstStyle/>
            <a:p>
              <a:pPr algn="ctr" fontAlgn="auto">
                <a:spcBef>
                  <a:spcPts val="0"/>
                </a:spcBef>
                <a:spcAft>
                  <a:spcPts val="0"/>
                </a:spcAft>
              </a:pPr>
              <a:r>
                <a:rPr lang="zh-CN" altLang="en-US" sz="3500" b="1" dirty="0" smtClean="0">
                  <a:solidFill>
                    <a:srgbClr val="FFFFF4">
                      <a:lumMod val="50000"/>
                    </a:srgbClr>
                  </a:solidFill>
                  <a:latin typeface="Century Gothic"/>
                  <a:ea typeface="幼圆"/>
                </a:rPr>
                <a:t>斗争的焦点</a:t>
              </a:r>
              <a:endParaRPr lang="en-US" altLang="zh-CN" sz="3500" b="1" dirty="0" smtClean="0">
                <a:solidFill>
                  <a:srgbClr val="FFFFF4">
                    <a:lumMod val="50000"/>
                  </a:srgbClr>
                </a:solidFill>
                <a:latin typeface="Century Gothic"/>
                <a:ea typeface="幼圆"/>
              </a:endParaRPr>
            </a:p>
            <a:p>
              <a:pPr algn="ctr" fontAlgn="auto">
                <a:spcBef>
                  <a:spcPts val="0"/>
                </a:spcBef>
                <a:spcAft>
                  <a:spcPts val="0"/>
                </a:spcAft>
              </a:pPr>
              <a:r>
                <a:rPr lang="zh-CN" altLang="en-US" sz="3500" b="1" dirty="0" smtClean="0">
                  <a:solidFill>
                    <a:srgbClr val="FFFFF4">
                      <a:lumMod val="50000"/>
                    </a:srgbClr>
                  </a:solidFill>
                  <a:latin typeface="Century Gothic"/>
                  <a:ea typeface="幼圆"/>
                </a:rPr>
                <a:t>不再是制度变革，</a:t>
              </a:r>
              <a:endParaRPr lang="en-US" altLang="zh-CN" sz="3500" b="1" dirty="0" smtClean="0">
                <a:solidFill>
                  <a:srgbClr val="FFFFF4">
                    <a:lumMod val="50000"/>
                  </a:srgbClr>
                </a:solidFill>
                <a:latin typeface="Century Gothic"/>
                <a:ea typeface="幼圆"/>
              </a:endParaRPr>
            </a:p>
            <a:p>
              <a:pPr algn="ctr" fontAlgn="auto">
                <a:spcBef>
                  <a:spcPts val="0"/>
                </a:spcBef>
                <a:spcAft>
                  <a:spcPts val="0"/>
                </a:spcAft>
              </a:pPr>
              <a:r>
                <a:rPr lang="zh-CN" altLang="en-US" sz="3500" b="1" dirty="0" smtClean="0">
                  <a:solidFill>
                    <a:srgbClr val="FFFFF4">
                      <a:lumMod val="50000"/>
                    </a:srgbClr>
                  </a:solidFill>
                  <a:latin typeface="Century Gothic"/>
                  <a:ea typeface="幼圆"/>
                </a:rPr>
                <a:t>而是政策措施。</a:t>
              </a:r>
              <a:endParaRPr lang="zh-CN" altLang="en-US" sz="3500" b="1" dirty="0">
                <a:solidFill>
                  <a:srgbClr val="FFFFF4">
                    <a:lumMod val="50000"/>
                  </a:srgbClr>
                </a:solidFill>
                <a:latin typeface="Century Gothic"/>
                <a:ea typeface="幼圆"/>
              </a:endParaRPr>
            </a:p>
          </p:txBody>
        </p:sp>
        <p:sp>
          <p:nvSpPr>
            <p:cNvPr id="23" name="左箭头 22"/>
            <p:cNvSpPr/>
            <p:nvPr/>
          </p:nvSpPr>
          <p:spPr>
            <a:xfrm>
              <a:off x="3571868" y="1428736"/>
              <a:ext cx="857256" cy="1214446"/>
            </a:xfrm>
            <a:prstGeom prst="leftArrow">
              <a:avLst/>
            </a:prstGeom>
            <a:solidFill>
              <a:schemeClr val="tx2">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diamond(in)">
                                      <p:cBhvr>
                                        <p:cTn id="1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5" name="Rectangle 3"/>
          <p:cNvSpPr txBox="1">
            <a:spLocks noChangeArrowheads="1"/>
          </p:cNvSpPr>
          <p:nvPr/>
        </p:nvSpPr>
        <p:spPr>
          <a:xfrm>
            <a:off x="539552" y="820738"/>
            <a:ext cx="7772400" cy="4114800"/>
          </a:xfrm>
          <a:prstGeom prst="rect">
            <a:avLst/>
          </a:prstGeom>
        </p:spPr>
        <p:txBody>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fontAlgn="auto">
              <a:defRPr/>
            </a:pPr>
            <a:r>
              <a:rPr lang="zh-CN" altLang="en-US" sz="2800" b="1" dirty="0" smtClean="0"/>
              <a:t>首先，调整党的意识形态，扩大党的社会基础。</a:t>
            </a:r>
          </a:p>
          <a:p>
            <a:pPr fontAlgn="auto">
              <a:defRPr/>
            </a:pPr>
            <a:r>
              <a:rPr lang="zh-CN" altLang="en-US" sz="2800" dirty="0" smtClean="0"/>
              <a:t>布莱尔在</a:t>
            </a:r>
            <a:r>
              <a:rPr lang="en-US" altLang="zh-CN" sz="2800" dirty="0" smtClean="0"/>
              <a:t>1993</a:t>
            </a:r>
            <a:r>
              <a:rPr lang="zh-CN" altLang="en-US" sz="2800" dirty="0" smtClean="0"/>
              <a:t>年担任工党领袖后，提出</a:t>
            </a:r>
            <a:r>
              <a:rPr lang="zh-CN" altLang="en-US" sz="2800" dirty="0" smtClean="0">
                <a:latin typeface="Times New Roman" charset="0"/>
              </a:rPr>
              <a:t>“</a:t>
            </a:r>
            <a:r>
              <a:rPr lang="zh-CN" altLang="en-US" sz="2800" dirty="0" smtClean="0"/>
              <a:t>新英国、新工党</a:t>
            </a:r>
            <a:r>
              <a:rPr lang="zh-CN" altLang="en-US" sz="2800" dirty="0" smtClean="0">
                <a:latin typeface="Times New Roman" charset="0"/>
              </a:rPr>
              <a:t>”</a:t>
            </a:r>
            <a:r>
              <a:rPr lang="zh-CN" altLang="en-US" sz="2800" dirty="0" smtClean="0"/>
              <a:t>的口号，提出工党不仅应成为</a:t>
            </a:r>
            <a:r>
              <a:rPr lang="zh-CN" altLang="en-US" sz="2800" dirty="0" smtClean="0">
                <a:latin typeface="Times New Roman" charset="0"/>
              </a:rPr>
              <a:t>“</a:t>
            </a:r>
            <a:r>
              <a:rPr lang="zh-CN" altLang="en-US" sz="2800" dirty="0" smtClean="0"/>
              <a:t>工人阶级的党</a:t>
            </a:r>
            <a:r>
              <a:rPr lang="zh-CN" altLang="en-US" sz="2800" dirty="0" smtClean="0">
                <a:latin typeface="Times New Roman" charset="0"/>
              </a:rPr>
              <a:t>”</a:t>
            </a:r>
            <a:r>
              <a:rPr lang="zh-CN" altLang="en-US" sz="2800" dirty="0" smtClean="0"/>
              <a:t>，也应成为</a:t>
            </a:r>
            <a:r>
              <a:rPr lang="zh-CN" altLang="en-US" sz="2800" dirty="0" smtClean="0">
                <a:latin typeface="Times New Roman" charset="0"/>
              </a:rPr>
              <a:t>“</a:t>
            </a:r>
            <a:r>
              <a:rPr lang="zh-CN" altLang="en-US" sz="2800" dirty="0" smtClean="0"/>
              <a:t>商业界和企业界的党</a:t>
            </a:r>
            <a:r>
              <a:rPr lang="zh-CN" altLang="en-US" sz="2800" dirty="0" smtClean="0">
                <a:latin typeface="Times New Roman" charset="0"/>
              </a:rPr>
              <a:t>”</a:t>
            </a:r>
            <a:r>
              <a:rPr lang="zh-CN" altLang="en-US" sz="2800" dirty="0" smtClean="0"/>
              <a:t>，成为</a:t>
            </a:r>
            <a:r>
              <a:rPr lang="zh-CN" altLang="en-US" sz="2800" dirty="0" smtClean="0">
                <a:latin typeface="Times New Roman" charset="0"/>
              </a:rPr>
              <a:t>“</a:t>
            </a:r>
            <a:r>
              <a:rPr lang="zh-CN" altLang="en-US" sz="2800" dirty="0" smtClean="0">
                <a:solidFill>
                  <a:srgbClr val="FF0000"/>
                </a:solidFill>
              </a:rPr>
              <a:t>人民的党</a:t>
            </a:r>
            <a:r>
              <a:rPr lang="zh-CN" altLang="en-US" sz="2800" dirty="0" smtClean="0">
                <a:latin typeface="Times New Roman" charset="0"/>
              </a:rPr>
              <a:t>”</a:t>
            </a:r>
            <a:r>
              <a:rPr lang="zh-CN" altLang="en-US" sz="2800" dirty="0" smtClean="0"/>
              <a:t>。</a:t>
            </a:r>
            <a:r>
              <a:rPr lang="zh-CN" altLang="en-US" dirty="0" smtClean="0"/>
              <a:t> </a:t>
            </a:r>
          </a:p>
          <a:p>
            <a:pPr fontAlgn="auto">
              <a:defRPr/>
            </a:pPr>
            <a:r>
              <a:rPr lang="zh-CN" altLang="en-US" sz="2800" dirty="0" smtClean="0"/>
              <a:t>第三条道路，取消党章</a:t>
            </a:r>
            <a:r>
              <a:rPr lang="zh-CN" altLang="en-US" sz="2800" dirty="0" smtClean="0">
                <a:solidFill>
                  <a:srgbClr val="FF0000"/>
                </a:solidFill>
              </a:rPr>
              <a:t>第四条</a:t>
            </a:r>
          </a:p>
          <a:p>
            <a:pPr fontAlgn="auto">
              <a:defRPr/>
            </a:pPr>
            <a:endParaRPr lang="zh-CN" altLang="en-US" dirty="0" smtClean="0">
              <a:solidFill>
                <a:srgbClr val="3333CC"/>
              </a:solidFill>
            </a:endParaRPr>
          </a:p>
        </p:txBody>
      </p:sp>
    </p:spTree>
    <p:extLst>
      <p:ext uri="{BB962C8B-B14F-4D97-AF65-F5344CB8AC3E}">
        <p14:creationId xmlns="" xmlns:p14="http://schemas.microsoft.com/office/powerpoint/2010/main" val="155959319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pPr eaLnBrk="1" hangingPunct="1">
              <a:defRPr/>
            </a:pPr>
            <a:endParaRPr lang="zh-CN" altLang="en-US" smtClean="0"/>
          </a:p>
        </p:txBody>
      </p:sp>
      <p:sp>
        <p:nvSpPr>
          <p:cNvPr id="347139" name="Rectangle 3"/>
          <p:cNvSpPr>
            <a:spLocks noGrp="1" noChangeArrowheads="1"/>
          </p:cNvSpPr>
          <p:nvPr>
            <p:ph type="body" idx="4294967295"/>
          </p:nvPr>
        </p:nvSpPr>
        <p:spPr>
          <a:xfrm>
            <a:off x="609600" y="404664"/>
            <a:ext cx="7772400" cy="5187950"/>
          </a:xfrm>
          <a:prstGeom prst="rect">
            <a:avLst/>
          </a:prstGeom>
          <a:solidFill>
            <a:schemeClr val="bg1"/>
          </a:solidFill>
        </p:spPr>
        <p:txBody>
          <a:bodyPr/>
          <a:lstStyle/>
          <a:p>
            <a:pPr eaLnBrk="1" hangingPunct="1">
              <a:lnSpc>
                <a:spcPct val="80000"/>
              </a:lnSpc>
              <a:defRPr/>
            </a:pPr>
            <a:r>
              <a:rPr lang="zh-CN" altLang="en-US" sz="3200" b="1" dirty="0" smtClean="0">
                <a:solidFill>
                  <a:srgbClr val="FF0000"/>
                </a:solidFill>
              </a:rPr>
              <a:t>其次，政党运行活动的法治化。</a:t>
            </a:r>
          </a:p>
          <a:p>
            <a:pPr eaLnBrk="1" hangingPunct="1">
              <a:lnSpc>
                <a:spcPct val="80000"/>
              </a:lnSpc>
              <a:defRPr/>
            </a:pPr>
            <a:endParaRPr lang="zh-CN" altLang="en-US" sz="2800" dirty="0" smtClean="0">
              <a:solidFill>
                <a:srgbClr val="3333CC"/>
              </a:solidFill>
            </a:endParaRPr>
          </a:p>
          <a:p>
            <a:pPr eaLnBrk="1" hangingPunct="1">
              <a:lnSpc>
                <a:spcPct val="80000"/>
              </a:lnSpc>
              <a:defRPr/>
            </a:pPr>
            <a:r>
              <a:rPr lang="zh-CN" altLang="en-US" sz="2800" dirty="0" smtClean="0"/>
              <a:t>美国</a:t>
            </a:r>
            <a:r>
              <a:rPr lang="en-US" altLang="zh-CN" sz="2800" dirty="0" smtClean="0"/>
              <a:t>1970</a:t>
            </a:r>
            <a:r>
              <a:rPr lang="zh-CN" altLang="en-US" sz="2800" dirty="0" smtClean="0"/>
              <a:t>年的联邦选举法、税入法等法律在</a:t>
            </a:r>
            <a:r>
              <a:rPr lang="zh-CN" altLang="en-US" sz="2800" dirty="0" smtClean="0">
                <a:solidFill>
                  <a:srgbClr val="FFFF00"/>
                </a:solidFill>
              </a:rPr>
              <a:t>控制竞选费用、限制金钱政治</a:t>
            </a:r>
            <a:r>
              <a:rPr lang="zh-CN" altLang="en-US" sz="2800" dirty="0" smtClean="0"/>
              <a:t>方面有明确的规定。英国是无成文宪法的国家，但多年来政治实践中形成的共识与近年陆续出台的与政党执政有关的法律一起起着制约执政党权力的作用联邦德国是西方国家第一个制定政党法的国家。</a:t>
            </a:r>
            <a:r>
              <a:rPr lang="en-US" altLang="zh-CN" sz="2800" dirty="0" smtClean="0">
                <a:solidFill>
                  <a:srgbClr val="FFFF00"/>
                </a:solidFill>
              </a:rPr>
              <a:t>《</a:t>
            </a:r>
            <a:r>
              <a:rPr lang="zh-CN" altLang="en-US" sz="2800" dirty="0" smtClean="0">
                <a:solidFill>
                  <a:srgbClr val="FFFF00"/>
                </a:solidFill>
              </a:rPr>
              <a:t>联邦德国政党法</a:t>
            </a:r>
            <a:r>
              <a:rPr lang="en-US" altLang="zh-CN" sz="2800" dirty="0" smtClean="0">
                <a:solidFill>
                  <a:srgbClr val="FFFF00"/>
                </a:solidFill>
              </a:rPr>
              <a:t>》</a:t>
            </a:r>
            <a:r>
              <a:rPr lang="zh-CN" altLang="en-US" sz="2800" dirty="0" smtClean="0">
                <a:solidFill>
                  <a:srgbClr val="FFFF00"/>
                </a:solidFill>
              </a:rPr>
              <a:t>不但十分强调政党职责、内部组织和领袖、候选人产生的民主性，而且规定了政党的经费标准、政府补贴原则、捐款要求等。</a:t>
            </a:r>
          </a:p>
          <a:p>
            <a:pPr eaLnBrk="1" hangingPunct="1">
              <a:lnSpc>
                <a:spcPct val="80000"/>
              </a:lnSpc>
              <a:defRPr/>
            </a:pPr>
            <a:r>
              <a:rPr lang="zh-CN" altLang="en-US" sz="2800" dirty="0" smtClean="0"/>
              <a:t>瑞典、芬兰等资本主义国家也是较早通过政党法的国家。 </a:t>
            </a:r>
          </a:p>
        </p:txBody>
      </p:sp>
    </p:spTree>
    <p:extLst>
      <p:ext uri="{BB962C8B-B14F-4D97-AF65-F5344CB8AC3E}">
        <p14:creationId xmlns="" xmlns:p14="http://schemas.microsoft.com/office/powerpoint/2010/main" val="204483269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pPr eaLnBrk="1" hangingPunct="1">
              <a:defRPr/>
            </a:pPr>
            <a:endParaRPr lang="zh-CN" altLang="en-US" smtClean="0"/>
          </a:p>
        </p:txBody>
      </p:sp>
      <p:sp>
        <p:nvSpPr>
          <p:cNvPr id="346115" name="Rectangle 3"/>
          <p:cNvSpPr>
            <a:spLocks noGrp="1" noChangeArrowheads="1"/>
          </p:cNvSpPr>
          <p:nvPr>
            <p:ph type="body" idx="4294967295"/>
          </p:nvPr>
        </p:nvSpPr>
        <p:spPr>
          <a:xfrm>
            <a:off x="250825" y="817017"/>
            <a:ext cx="8893175" cy="4895850"/>
          </a:xfrm>
          <a:prstGeom prst="rect">
            <a:avLst/>
          </a:prstGeom>
        </p:spPr>
        <p:txBody>
          <a:bodyPr/>
          <a:lstStyle/>
          <a:p>
            <a:pPr eaLnBrk="1" hangingPunct="1">
              <a:defRPr/>
            </a:pPr>
            <a:r>
              <a:rPr lang="zh-CN" altLang="en-US" sz="2800" b="1" dirty="0" smtClean="0">
                <a:solidFill>
                  <a:srgbClr val="FF6600"/>
                </a:solidFill>
              </a:rPr>
              <a:t>第三，推进党内民主建设，增强党的组织活力</a:t>
            </a:r>
            <a:r>
              <a:rPr lang="zh-CN" altLang="en-US" sz="2800" dirty="0" smtClean="0">
                <a:solidFill>
                  <a:srgbClr val="FF6600"/>
                </a:solidFill>
              </a:rPr>
              <a:t>。</a:t>
            </a:r>
          </a:p>
          <a:p>
            <a:pPr eaLnBrk="1" hangingPunct="1">
              <a:defRPr/>
            </a:pPr>
            <a:endParaRPr lang="en-US" altLang="zh-CN" sz="2800" dirty="0" smtClean="0">
              <a:solidFill>
                <a:srgbClr val="3333CC"/>
              </a:solidFill>
            </a:endParaRPr>
          </a:p>
          <a:p>
            <a:pPr eaLnBrk="1" hangingPunct="1">
              <a:defRPr/>
            </a:pPr>
            <a:r>
              <a:rPr lang="zh-CN" altLang="en-US" sz="2800" dirty="0" smtClean="0"/>
              <a:t>英国工党改革集体党员制度和集体投票制度为</a:t>
            </a:r>
            <a:r>
              <a:rPr lang="zh-CN" altLang="en-US" sz="2800" dirty="0" smtClean="0">
                <a:solidFill>
                  <a:srgbClr val="FFFF00"/>
                </a:solidFill>
              </a:rPr>
              <a:t>一人一票</a:t>
            </a:r>
            <a:r>
              <a:rPr lang="zh-CN" altLang="en-US" sz="2800" dirty="0" smtClean="0"/>
              <a:t>。 </a:t>
            </a:r>
          </a:p>
          <a:p>
            <a:pPr eaLnBrk="1" hangingPunct="1">
              <a:defRPr/>
            </a:pPr>
            <a:r>
              <a:rPr lang="zh-CN" altLang="en-US" sz="2800" dirty="0" smtClean="0"/>
              <a:t>德国社会民主党把推行</a:t>
            </a:r>
            <a:r>
              <a:rPr lang="zh-CN" altLang="en-US" sz="2800" dirty="0" smtClean="0">
                <a:solidFill>
                  <a:srgbClr val="FFFF00"/>
                </a:solidFill>
              </a:rPr>
              <a:t>党员公决制</a:t>
            </a:r>
            <a:r>
              <a:rPr lang="zh-CN" altLang="en-US" sz="2800" dirty="0" smtClean="0"/>
              <a:t>作为扩大党内直接民主的重要内容，对于党的领导人、总理候选人和地方党组织最高职位的候选人进行党员公决；</a:t>
            </a:r>
          </a:p>
          <a:p>
            <a:pPr eaLnBrk="1" hangingPunct="1">
              <a:defRPr/>
            </a:pPr>
            <a:r>
              <a:rPr lang="zh-CN" altLang="en-US" sz="2800" dirty="0" smtClean="0"/>
              <a:t>法国社会党把党的第一书记由执行委员会选举改为由</a:t>
            </a:r>
            <a:r>
              <a:rPr lang="zh-CN" altLang="en-US" sz="2800" dirty="0" smtClean="0">
                <a:solidFill>
                  <a:srgbClr val="FFFF00"/>
                </a:solidFill>
              </a:rPr>
              <a:t>全体党员直接选举</a:t>
            </a:r>
            <a:r>
              <a:rPr lang="zh-CN" altLang="en-US" sz="2800" dirty="0" smtClean="0"/>
              <a:t>。</a:t>
            </a:r>
          </a:p>
        </p:txBody>
      </p:sp>
    </p:spTree>
    <p:extLst>
      <p:ext uri="{BB962C8B-B14F-4D97-AF65-F5344CB8AC3E}">
        <p14:creationId xmlns="" xmlns:p14="http://schemas.microsoft.com/office/powerpoint/2010/main" val="132230192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1" name="Rectangle 3"/>
          <p:cNvSpPr>
            <a:spLocks noGrp="1" noChangeArrowheads="1"/>
          </p:cNvSpPr>
          <p:nvPr>
            <p:ph type="body" idx="4294967295"/>
          </p:nvPr>
        </p:nvSpPr>
        <p:spPr>
          <a:xfrm>
            <a:off x="685800" y="1124744"/>
            <a:ext cx="7772400" cy="4538662"/>
          </a:xfrm>
          <a:prstGeom prst="rect">
            <a:avLst/>
          </a:prstGeom>
        </p:spPr>
        <p:txBody>
          <a:bodyPr/>
          <a:lstStyle/>
          <a:p>
            <a:pPr eaLnBrk="1" hangingPunct="1">
              <a:defRPr/>
            </a:pPr>
            <a:r>
              <a:rPr lang="zh-CN" altLang="en-US" sz="3200" dirty="0" smtClean="0"/>
              <a:t>德国社会民主党对重大问题、重大决策进行全党讨论，进行党员公决，上层领导和基层群众都可以提出公决的倡议。 </a:t>
            </a:r>
          </a:p>
          <a:p>
            <a:pPr eaLnBrk="1" hangingPunct="1">
              <a:defRPr/>
            </a:pPr>
            <a:r>
              <a:rPr lang="zh-CN" altLang="en-US" sz="3200" dirty="0" smtClean="0"/>
              <a:t>新加坡人民行动党也学习欧洲政党的经验，于</a:t>
            </a:r>
            <a:r>
              <a:rPr lang="en-US" altLang="zh-CN" sz="3200" dirty="0" smtClean="0"/>
              <a:t>2004</a:t>
            </a:r>
            <a:r>
              <a:rPr lang="zh-CN" altLang="en-US" sz="3200" dirty="0" smtClean="0"/>
              <a:t>年设立人民行动党政策论坛，作为人民行动党领导与普通党员之间的对话平台。 </a:t>
            </a:r>
          </a:p>
        </p:txBody>
      </p:sp>
    </p:spTree>
    <p:extLst>
      <p:ext uri="{BB962C8B-B14F-4D97-AF65-F5344CB8AC3E}">
        <p14:creationId xmlns="" xmlns:p14="http://schemas.microsoft.com/office/powerpoint/2010/main" val="73103158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7924800" cy="796950"/>
          </a:xfrm>
        </p:spPr>
        <p:txBody>
          <a:bodyPr/>
          <a:lstStyle/>
          <a:p>
            <a:pPr algn="ctr"/>
            <a:r>
              <a:rPr lang="zh-CN" altLang="en-US" sz="4000" b="1" dirty="0" smtClean="0">
                <a:solidFill>
                  <a:srgbClr val="FFFF00"/>
                </a:solidFill>
              </a:rPr>
              <a:t>信息时代的政党建设</a:t>
            </a:r>
            <a:endParaRPr lang="zh-CN" altLang="en-US" sz="4000" b="1" dirty="0">
              <a:solidFill>
                <a:srgbClr val="FFFF00"/>
              </a:solidFill>
            </a:endParaRPr>
          </a:p>
        </p:txBody>
      </p:sp>
      <p:sp>
        <p:nvSpPr>
          <p:cNvPr id="3" name="内容占位符 2"/>
          <p:cNvSpPr>
            <a:spLocks noGrp="1"/>
          </p:cNvSpPr>
          <p:nvPr>
            <p:ph sz="quarter" idx="13"/>
          </p:nvPr>
        </p:nvSpPr>
        <p:spPr>
          <a:xfrm>
            <a:off x="0" y="908720"/>
            <a:ext cx="9144000" cy="2448272"/>
          </a:xfrm>
        </p:spPr>
        <p:txBody>
          <a:bodyPr>
            <a:normAutofit/>
          </a:bodyPr>
          <a:lstStyle/>
          <a:p>
            <a:pPr lvl="0">
              <a:lnSpc>
                <a:spcPct val="150000"/>
              </a:lnSpc>
              <a:buClr>
                <a:srgbClr val="DC9E1F"/>
              </a:buClr>
            </a:pPr>
            <a:r>
              <a:rPr lang="en-US" altLang="zh-CN" sz="3300" b="1" dirty="0" smtClean="0">
                <a:solidFill>
                  <a:srgbClr val="FFFFFF"/>
                </a:solidFill>
                <a:latin typeface="+mn-ea"/>
              </a:rPr>
              <a:t>1</a:t>
            </a:r>
            <a:r>
              <a:rPr lang="zh-CN" altLang="en-US" sz="3300" b="1" dirty="0" smtClean="0">
                <a:solidFill>
                  <a:srgbClr val="FFFFFF"/>
                </a:solidFill>
                <a:latin typeface="+mn-ea"/>
              </a:rPr>
              <a:t>、媒体日益成为一支</a:t>
            </a:r>
            <a:r>
              <a:rPr lang="zh-CN" altLang="en-US" sz="3300" b="1" dirty="0" smtClean="0">
                <a:latin typeface="+mn-ea"/>
              </a:rPr>
              <a:t>独立的政治力量</a:t>
            </a:r>
            <a:endParaRPr lang="en-US" altLang="zh-CN" sz="3300" b="1" dirty="0" smtClean="0">
              <a:solidFill>
                <a:srgbClr val="FFFFFF"/>
              </a:solidFill>
              <a:latin typeface="+mn-ea"/>
            </a:endParaRPr>
          </a:p>
          <a:p>
            <a:pPr lvl="1">
              <a:lnSpc>
                <a:spcPct val="150000"/>
              </a:lnSpc>
              <a:buClr>
                <a:srgbClr val="DC9E1F"/>
              </a:buClr>
            </a:pPr>
            <a:r>
              <a:rPr lang="zh-CN" altLang="en-US" sz="3100" b="1" dirty="0" smtClean="0">
                <a:solidFill>
                  <a:srgbClr val="FFFFFF"/>
                </a:solidFill>
                <a:latin typeface="楷体" pitchFamily="49" charset="-122"/>
                <a:ea typeface="楷体" pitchFamily="49" charset="-122"/>
              </a:rPr>
              <a:t>人们</a:t>
            </a:r>
            <a:r>
              <a:rPr lang="zh-CN" altLang="en-US" sz="3100" b="1" dirty="0">
                <a:solidFill>
                  <a:srgbClr val="FFFFFF"/>
                </a:solidFill>
                <a:latin typeface="楷体" pitchFamily="49" charset="-122"/>
                <a:ea typeface="楷体" pitchFamily="49" charset="-122"/>
              </a:rPr>
              <a:t>不再</a:t>
            </a:r>
            <a:r>
              <a:rPr lang="zh-CN" altLang="en-US" sz="3100" b="1" dirty="0">
                <a:solidFill>
                  <a:srgbClr val="FFFF00"/>
                </a:solidFill>
                <a:latin typeface="楷体" pitchFamily="49" charset="-122"/>
                <a:ea typeface="楷体" pitchFamily="49" charset="-122"/>
              </a:rPr>
              <a:t>依赖政党中介</a:t>
            </a:r>
            <a:r>
              <a:rPr lang="zh-CN" altLang="en-US" sz="3100" b="1" dirty="0">
                <a:solidFill>
                  <a:srgbClr val="FFFFFF"/>
                </a:solidFill>
                <a:latin typeface="楷体" pitchFamily="49" charset="-122"/>
                <a:ea typeface="楷体" pitchFamily="49" charset="-122"/>
              </a:rPr>
              <a:t>而</a:t>
            </a:r>
            <a:r>
              <a:rPr lang="zh-CN" altLang="en-US" sz="3100" b="1" dirty="0">
                <a:solidFill>
                  <a:srgbClr val="FFFF00"/>
                </a:solidFill>
                <a:latin typeface="楷体" pitchFamily="49" charset="-122"/>
                <a:ea typeface="楷体" pitchFamily="49" charset="-122"/>
              </a:rPr>
              <a:t>直接表达利益、组织</a:t>
            </a:r>
            <a:r>
              <a:rPr lang="zh-CN" altLang="en-US" sz="3100" b="1" dirty="0" smtClean="0">
                <a:solidFill>
                  <a:srgbClr val="FFFF00"/>
                </a:solidFill>
                <a:latin typeface="楷体" pitchFamily="49" charset="-122"/>
                <a:ea typeface="楷体" pitchFamily="49" charset="-122"/>
              </a:rPr>
              <a:t>力量</a:t>
            </a:r>
            <a:r>
              <a:rPr lang="zh-CN" altLang="en-US" sz="3100" b="1" dirty="0" smtClean="0">
                <a:solidFill>
                  <a:srgbClr val="FFFFFF"/>
                </a:solidFill>
                <a:latin typeface="楷体" pitchFamily="49" charset="-122"/>
                <a:ea typeface="楷体" pitchFamily="49" charset="-122"/>
              </a:rPr>
              <a:t>。</a:t>
            </a:r>
            <a:endParaRPr lang="en-US" altLang="zh-CN" sz="3100" b="1" dirty="0" smtClean="0">
              <a:solidFill>
                <a:srgbClr val="FFFFFF"/>
              </a:solidFill>
              <a:latin typeface="楷体" pitchFamily="49" charset="-122"/>
              <a:ea typeface="楷体" pitchFamily="49" charset="-122"/>
            </a:endParaRPr>
          </a:p>
        </p:txBody>
      </p:sp>
      <p:sp>
        <p:nvSpPr>
          <p:cNvPr id="10" name="TextBox 9"/>
          <p:cNvSpPr txBox="1"/>
          <p:nvPr/>
        </p:nvSpPr>
        <p:spPr>
          <a:xfrm>
            <a:off x="0" y="3284984"/>
            <a:ext cx="9144000" cy="735073"/>
          </a:xfrm>
          <a:prstGeom prst="rect">
            <a:avLst/>
          </a:prstGeom>
          <a:noFill/>
        </p:spPr>
        <p:txBody>
          <a:bodyPr wrap="square" rtlCol="0">
            <a:spAutoFit/>
          </a:bodyPr>
          <a:lstStyle/>
          <a:p>
            <a:pPr marL="342900" lvl="0" indent="-342900">
              <a:lnSpc>
                <a:spcPct val="150000"/>
              </a:lnSpc>
              <a:spcBef>
                <a:spcPct val="20000"/>
              </a:spcBef>
              <a:spcAft>
                <a:spcPts val="600"/>
              </a:spcAft>
              <a:buClr>
                <a:srgbClr val="FFFFF4"/>
              </a:buClr>
              <a:buFont typeface="Arial" pitchFamily="34" charset="0"/>
              <a:buChar char="•"/>
            </a:pPr>
            <a:r>
              <a:rPr lang="en-US" altLang="zh-CN" sz="3300" b="1" spc="30" dirty="0" smtClean="0">
                <a:solidFill>
                  <a:prstClr val="white"/>
                </a:solidFill>
                <a:latin typeface="+mn-ea"/>
                <a:ea typeface="+mn-ea"/>
              </a:rPr>
              <a:t>2</a:t>
            </a:r>
            <a:r>
              <a:rPr lang="zh-CN" altLang="en-US" sz="3300" b="1" spc="30" dirty="0" smtClean="0">
                <a:solidFill>
                  <a:prstClr val="white"/>
                </a:solidFill>
                <a:latin typeface="+mn-ea"/>
                <a:ea typeface="+mn-ea"/>
              </a:rPr>
              <a:t>、政党的信息控制被打破，意识形态被挑战</a:t>
            </a:r>
            <a:endParaRPr lang="en-US" altLang="zh-CN" sz="3300" b="1" spc="30" dirty="0" smtClean="0">
              <a:solidFill>
                <a:prstClr val="white"/>
              </a:solidFill>
              <a:latin typeface="+mn-ea"/>
              <a:ea typeface="+mn-ea"/>
            </a:endParaRPr>
          </a:p>
        </p:txBody>
      </p:sp>
      <p:sp>
        <p:nvSpPr>
          <p:cNvPr id="11" name="内容占位符 2"/>
          <p:cNvSpPr txBox="1">
            <a:spLocks/>
          </p:cNvSpPr>
          <p:nvPr/>
        </p:nvSpPr>
        <p:spPr>
          <a:xfrm>
            <a:off x="0" y="4078782"/>
            <a:ext cx="9144000" cy="266258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50000"/>
              </a:lnSpc>
              <a:spcBef>
                <a:spcPct val="20000"/>
              </a:spcBef>
              <a:spcAft>
                <a:spcPts val="600"/>
              </a:spcAft>
              <a:buClr>
                <a:schemeClr val="tx2"/>
              </a:buClr>
              <a:buSzTx/>
              <a:buFont typeface="Arial" pitchFamily="34" charset="0"/>
              <a:buChar char="•"/>
              <a:tabLst/>
              <a:defRPr/>
            </a:pPr>
            <a:r>
              <a:rPr kumimoji="0" lang="en-US" altLang="zh-CN" sz="3300" b="1" i="0" u="none" strike="noStrike" kern="1200" cap="none" spc="30" normalizeH="0" baseline="0" noProof="0" dirty="0" smtClean="0">
                <a:ln>
                  <a:noFill/>
                </a:ln>
                <a:solidFill>
                  <a:schemeClr val="tx1"/>
                </a:solidFill>
                <a:effectLst/>
                <a:uLnTx/>
                <a:uFillTx/>
                <a:latin typeface="+mn-ea"/>
                <a:ea typeface="+mn-ea"/>
                <a:cs typeface="+mn-cs"/>
              </a:rPr>
              <a:t>3</a:t>
            </a:r>
            <a:r>
              <a:rPr kumimoji="0" lang="zh-CN" altLang="en-US" sz="3300" b="1" i="0" u="none" strike="noStrike" kern="1200" cap="none" spc="30" normalizeH="0" baseline="0" noProof="0" dirty="0" smtClean="0">
                <a:ln>
                  <a:noFill/>
                </a:ln>
                <a:solidFill>
                  <a:schemeClr val="tx1"/>
                </a:solidFill>
                <a:effectLst/>
                <a:uLnTx/>
                <a:uFillTx/>
                <a:latin typeface="+mn-ea"/>
                <a:ea typeface="+mn-ea"/>
                <a:cs typeface="+mn-cs"/>
              </a:rPr>
              <a:t>、政党被迫改变组织结构</a:t>
            </a:r>
            <a:endParaRPr lang="en-US" altLang="zh-CN" sz="3300" b="1" spc="30" dirty="0" smtClean="0">
              <a:latin typeface="+mn-ea"/>
              <a:ea typeface="+mn-ea"/>
            </a:endParaRPr>
          </a:p>
          <a:p>
            <a:pPr marL="800100" lvl="1" indent="-342900" fontAlgn="auto">
              <a:lnSpc>
                <a:spcPct val="150000"/>
              </a:lnSpc>
              <a:spcBef>
                <a:spcPct val="20000"/>
              </a:spcBef>
              <a:spcAft>
                <a:spcPts val="600"/>
              </a:spcAft>
              <a:buClr>
                <a:schemeClr val="tx2"/>
              </a:buClr>
              <a:buFont typeface="Arial" pitchFamily="34" charset="0"/>
              <a:buChar char="•"/>
            </a:pPr>
            <a:r>
              <a:rPr kumimoji="0" lang="zh-CN" altLang="en-US" sz="3000" b="1" i="0" u="none" strike="noStrike" kern="1200" cap="none" spc="30" normalizeH="0" baseline="0" noProof="0" dirty="0" smtClean="0">
                <a:ln>
                  <a:noFill/>
                </a:ln>
                <a:solidFill>
                  <a:srgbClr val="FFFF00"/>
                </a:solidFill>
                <a:effectLst/>
                <a:uLnTx/>
                <a:uFillTx/>
                <a:latin typeface="楷体" pitchFamily="49" charset="-122"/>
                <a:ea typeface="楷体" pitchFamily="49" charset="-122"/>
              </a:rPr>
              <a:t>扁平化的组织结构，减少中间层次</a:t>
            </a:r>
            <a:r>
              <a:rPr kumimoji="0" lang="zh-CN" altLang="en-US" sz="3000" b="1" i="0" u="none" strike="noStrike" kern="1200" cap="none" spc="30" normalizeH="0" baseline="0" noProof="0" dirty="0" smtClean="0">
                <a:ln>
                  <a:noFill/>
                </a:ln>
                <a:solidFill>
                  <a:schemeClr val="tx1"/>
                </a:solidFill>
                <a:effectLst/>
                <a:uLnTx/>
                <a:uFillTx/>
                <a:latin typeface="楷体" pitchFamily="49" charset="-122"/>
                <a:ea typeface="楷体" pitchFamily="49" charset="-122"/>
              </a:rPr>
              <a:t>，</a:t>
            </a:r>
            <a:r>
              <a:rPr kumimoji="0" lang="zh-CN" altLang="en-US" sz="3000" b="1" i="0" u="none" strike="noStrike" kern="1200" cap="none" spc="30" normalizeH="0" baseline="0" noProof="0" dirty="0" smtClean="0">
                <a:ln>
                  <a:noFill/>
                </a:ln>
                <a:solidFill>
                  <a:srgbClr val="FFFF00"/>
                </a:solidFill>
                <a:effectLst/>
                <a:uLnTx/>
                <a:uFillTx/>
                <a:latin typeface="楷体" pitchFamily="49" charset="-122"/>
                <a:ea typeface="楷体" pitchFamily="49" charset="-122"/>
              </a:rPr>
              <a:t>加强领袖、候选人和选民直接的沟通与联系。</a:t>
            </a:r>
            <a:endParaRPr kumimoji="0" lang="en-US" altLang="zh-CN" sz="3000" b="1" i="0" u="none" strike="noStrike" kern="1200" cap="none" spc="30" normalizeH="0" baseline="0" noProof="0" dirty="0" smtClean="0">
              <a:ln>
                <a:noFill/>
              </a:ln>
              <a:solidFill>
                <a:srgbClr val="FFFF00"/>
              </a:solidFill>
              <a:effectLst/>
              <a:uLnTx/>
              <a:uFillTx/>
              <a:latin typeface="楷体" pitchFamily="49" charset="-122"/>
              <a:ea typeface="楷体" pitchFamily="49" charset="-122"/>
            </a:endParaRPr>
          </a:p>
        </p:txBody>
      </p:sp>
    </p:spTree>
    <p:extLst>
      <p:ext uri="{BB962C8B-B14F-4D97-AF65-F5344CB8AC3E}">
        <p14:creationId xmlns="" xmlns:p14="http://schemas.microsoft.com/office/powerpoint/2010/main" val="3361543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1">
                                            <p:txEl>
                                              <p:pRg st="0" end="0"/>
                                            </p:txEl>
                                          </p:spTgt>
                                        </p:tgtEl>
                                        <p:attrNameLst>
                                          <p:attrName>style.visibility</p:attrName>
                                        </p:attrNameLst>
                                      </p:cBhvr>
                                      <p:to>
                                        <p:strVal val="visible"/>
                                      </p:to>
                                    </p:set>
                                    <p:animEffect transition="in" filter="fade">
                                      <p:cBhvr>
                                        <p:cTn id="24" dur="1000"/>
                                        <p:tgtEl>
                                          <p:spTgt spid="11">
                                            <p:txEl>
                                              <p:pRg st="0" end="0"/>
                                            </p:txEl>
                                          </p:spTgt>
                                        </p:tgtEl>
                                      </p:cBhvr>
                                    </p:animEffect>
                                    <p:anim calcmode="lin" valueType="num">
                                      <p:cBhvr>
                                        <p:cTn id="25"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11">
                                            <p:txEl>
                                              <p:pRg st="0" end="0"/>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1">
                                            <p:txEl>
                                              <p:pRg st="1" end="1"/>
                                            </p:txEl>
                                          </p:spTgt>
                                        </p:tgtEl>
                                        <p:attrNameLst>
                                          <p:attrName>style.visibility</p:attrName>
                                        </p:attrNameLst>
                                      </p:cBhvr>
                                      <p:to>
                                        <p:strVal val="visible"/>
                                      </p:to>
                                    </p:set>
                                    <p:animEffect transition="in" filter="fade">
                                      <p:cBhvr>
                                        <p:cTn id="29" dur="1000"/>
                                        <p:tgtEl>
                                          <p:spTgt spid="11">
                                            <p:txEl>
                                              <p:pRg st="1" end="1"/>
                                            </p:txEl>
                                          </p:spTgt>
                                        </p:tgtEl>
                                      </p:cBhvr>
                                    </p:animEffect>
                                    <p:anim calcmode="lin" valueType="num">
                                      <p:cBhvr>
                                        <p:cTn id="30"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31"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P spid="11" grpId="0" build="p"/>
    </p:bldLst>
  </p:timing>
</p:sld>
</file>

<file path=ppt/theme/theme1.xml><?xml version="1.0" encoding="utf-8"?>
<a:theme xmlns:a="http://schemas.openxmlformats.org/drawingml/2006/main" name="极目远眺">
  <a:themeElements>
    <a:clrScheme name="极目远眺">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极目远眺">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1_极目远眺">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极目远眺">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Horizon</Template>
  <TotalTime>4981</TotalTime>
  <Words>11667</Words>
  <Application>Microsoft Macintosh PowerPoint</Application>
  <PresentationFormat>全屏显示(4:3)</PresentationFormat>
  <Paragraphs>691</Paragraphs>
  <Slides>144</Slides>
  <Notes>5</Notes>
  <HiddenSlides>0</HiddenSlides>
  <MMClips>0</MMClips>
  <ScaleCrop>false</ScaleCrop>
  <HeadingPairs>
    <vt:vector size="4" baseType="variant">
      <vt:variant>
        <vt:lpstr>主题</vt:lpstr>
      </vt:variant>
      <vt:variant>
        <vt:i4>2</vt:i4>
      </vt:variant>
      <vt:variant>
        <vt:lpstr>幻灯片标题</vt:lpstr>
      </vt:variant>
      <vt:variant>
        <vt:i4>144</vt:i4>
      </vt:variant>
    </vt:vector>
  </HeadingPairs>
  <TitlesOfParts>
    <vt:vector size="146" baseType="lpstr">
      <vt:lpstr>极目远眺</vt:lpstr>
      <vt:lpstr>1_极目远眺</vt:lpstr>
      <vt:lpstr>第三章 社会历史观</vt:lpstr>
      <vt:lpstr>复习</vt:lpstr>
      <vt:lpstr>幻灯片 3</vt:lpstr>
      <vt:lpstr>幻灯片 4</vt:lpstr>
      <vt:lpstr>幻灯片 5</vt:lpstr>
      <vt:lpstr>特朗普为何能当选？</vt:lpstr>
      <vt:lpstr>用马克思主义社会历史观分析特朗普上台原因</vt:lpstr>
      <vt:lpstr>一、社会存在决定社会意识（经济根源） 二、社会历史中的个人与群体 三、民主政治  </vt:lpstr>
      <vt:lpstr>一、社会存在决定社会意识</vt:lpstr>
      <vt:lpstr>幻灯片 10</vt:lpstr>
      <vt:lpstr>幻灯片 11</vt:lpstr>
      <vt:lpstr>幻灯片 12</vt:lpstr>
      <vt:lpstr>唯心史观的基本观点及主要缺陷 </vt:lpstr>
      <vt:lpstr>幻灯片 14</vt:lpstr>
      <vt:lpstr>幻灯片 15</vt:lpstr>
      <vt:lpstr>幻灯片 16</vt:lpstr>
      <vt:lpstr>“历史不过是个任人打扮的小姑娘。”（列夫·托尔斯泰） </vt:lpstr>
      <vt:lpstr>幻灯片 18</vt:lpstr>
      <vt:lpstr>幻灯片 19</vt:lpstr>
      <vt:lpstr>幻灯片 20</vt:lpstr>
      <vt:lpstr>幻灯片 21</vt:lpstr>
      <vt:lpstr>生 产 力 是 一 个 系 统</vt:lpstr>
      <vt:lpstr>生 产 力 的 实 体 要 素</vt:lpstr>
      <vt:lpstr>生产力的非实体要素——科学技术</vt:lpstr>
      <vt:lpstr>生产力“要素”  与  生产力“系统”</vt:lpstr>
      <vt:lpstr>幻灯片 26</vt:lpstr>
      <vt:lpstr>管 理 与 决 策</vt:lpstr>
      <vt:lpstr>生产力系统——现代化生产</vt:lpstr>
      <vt:lpstr>生 产 关 系</vt:lpstr>
      <vt:lpstr>生产关系：生产要素背后的权力关系</vt:lpstr>
      <vt:lpstr>生产力 与 生产关系 的矛盾运动</vt:lpstr>
      <vt:lpstr>历史传统与现代化      历史传统与现代化  现代性是对于现代化运动所倡导的那些有利于人类文明进步的要素与特征的概括、提炼和张扬。 制度维度：立宪国家、民主政治、市场经济、公民社会…… 文化维度：科学、理性、自由、个性、民主、契约、信任、主体性、创造性、批判精神 ……  </vt:lpstr>
      <vt:lpstr>现代化是否意味着与传统断裂？</vt:lpstr>
      <vt:lpstr>幻灯片 34</vt:lpstr>
      <vt:lpstr>幻灯片 35</vt:lpstr>
      <vt:lpstr>幻灯片 36</vt:lpstr>
      <vt:lpstr>外国人眼中的中国传统文化</vt:lpstr>
      <vt:lpstr>幻灯片 38</vt:lpstr>
      <vt:lpstr>幻灯片 39</vt:lpstr>
      <vt:lpstr>“一切已死的先辈们的传统， 像梦魇一样纠缠着活人的头脑”。 </vt:lpstr>
      <vt:lpstr>幻灯片 41</vt:lpstr>
      <vt:lpstr>对传统文化取其精华，去其糟粕</vt:lpstr>
      <vt:lpstr>中国传统文化中的精华</vt:lpstr>
      <vt:lpstr>幻灯片 44</vt:lpstr>
      <vt:lpstr>幻灯片 45</vt:lpstr>
      <vt:lpstr>幻灯片 46</vt:lpstr>
      <vt:lpstr>幻灯片 47</vt:lpstr>
      <vt:lpstr>传统文化的糟粕</vt:lpstr>
      <vt:lpstr>幻灯片 49</vt:lpstr>
      <vt:lpstr>幻灯片 50</vt:lpstr>
      <vt:lpstr>在“世界历史”中把握“中国特色”</vt:lpstr>
      <vt:lpstr>幻灯片 52</vt:lpstr>
      <vt:lpstr>1） 参照 与 定位</vt:lpstr>
      <vt:lpstr>苏联社会主义的意义</vt:lpstr>
      <vt:lpstr>苏联模式的弊端——经济体制</vt:lpstr>
      <vt:lpstr>苏联模式的弊端——政治体制</vt:lpstr>
      <vt:lpstr>苏联模式的弊端——文化体制</vt:lpstr>
      <vt:lpstr>官僚特权集团</vt:lpstr>
      <vt:lpstr>苏联模式的借鉴意义</vt:lpstr>
      <vt:lpstr>定位</vt:lpstr>
      <vt:lpstr>2）普遍主义与特殊主义</vt:lpstr>
      <vt:lpstr>在“世界历史”中把握“中国特色”</vt:lpstr>
      <vt:lpstr>二、社会历史中的个人与群体 </vt:lpstr>
      <vt:lpstr>幻灯片 64</vt:lpstr>
      <vt:lpstr>二、社会历史中的 个体 与 群体</vt:lpstr>
      <vt:lpstr>幻灯片 66</vt:lpstr>
      <vt:lpstr>幻灯片 67</vt:lpstr>
      <vt:lpstr>人民群众 是 社会历史 的 主体</vt:lpstr>
      <vt:lpstr>英 雄 史 观</vt:lpstr>
      <vt:lpstr>人民群众 创造历史 的条件</vt:lpstr>
      <vt:lpstr>幻灯片 71</vt:lpstr>
      <vt:lpstr>幻灯片 72</vt:lpstr>
      <vt:lpstr>幻灯片 73</vt:lpstr>
      <vt:lpstr>“人 多 力 量 大”</vt:lpstr>
      <vt:lpstr>“组 织 起 来！”</vt:lpstr>
      <vt:lpstr>中 国 人 对 “党” 的 认 识</vt:lpstr>
      <vt:lpstr>幻灯片 77</vt:lpstr>
      <vt:lpstr>政党政治 与 政党职能</vt:lpstr>
      <vt:lpstr>（1）利益代表</vt:lpstr>
      <vt:lpstr>大 数 据 时 代 的 调 查 研 究</vt:lpstr>
      <vt:lpstr>幻灯片 81</vt:lpstr>
      <vt:lpstr>（2）利益综合</vt:lpstr>
      <vt:lpstr>利 益 综 合 的 困 难</vt:lpstr>
      <vt:lpstr>南 斯 拉 夫 的 多 党 制 </vt:lpstr>
      <vt:lpstr>幻灯片 85</vt:lpstr>
      <vt:lpstr>南斯拉夫多党制的教训</vt:lpstr>
      <vt:lpstr>利 益 代 表 与 利 益 综 合</vt:lpstr>
      <vt:lpstr>习近平《在庆祝中国人民政治协商会议成立65周年大会上的讲话》（2014年9月21日）</vt:lpstr>
      <vt:lpstr>（3）培养与输送政治精英</vt:lpstr>
      <vt:lpstr>党员数量 与 政党质量</vt:lpstr>
      <vt:lpstr>政 党 的 转 型</vt:lpstr>
      <vt:lpstr>幻灯片 92</vt:lpstr>
      <vt:lpstr>幻灯片 93</vt:lpstr>
      <vt:lpstr>幻灯片 94</vt:lpstr>
      <vt:lpstr>幻灯片 95</vt:lpstr>
      <vt:lpstr>幻灯片 96</vt:lpstr>
      <vt:lpstr>幻灯片 97</vt:lpstr>
      <vt:lpstr>幻灯片 98</vt:lpstr>
      <vt:lpstr>信息时代的政党建设</vt:lpstr>
      <vt:lpstr>幻灯片 100</vt:lpstr>
      <vt:lpstr>幻灯片 101</vt:lpstr>
      <vt:lpstr>中国共产党的转型</vt:lpstr>
      <vt:lpstr>幻灯片 103</vt:lpstr>
      <vt:lpstr>幻灯片 104</vt:lpstr>
      <vt:lpstr>幻灯片 105</vt:lpstr>
      <vt:lpstr>幻灯片 106</vt:lpstr>
      <vt:lpstr>幻灯片 107</vt:lpstr>
      <vt:lpstr>幻灯片 108</vt:lpstr>
      <vt:lpstr>幻灯片 109</vt:lpstr>
      <vt:lpstr>“先党后国”</vt:lpstr>
      <vt:lpstr>中国共产党转型的特殊性</vt:lpstr>
      <vt:lpstr>从 领导革命 向 全面执政</vt:lpstr>
      <vt:lpstr>（2）从计划经济向市场经济的转变</vt:lpstr>
      <vt:lpstr>幻灯片 114</vt:lpstr>
      <vt:lpstr>幻灯片 115</vt:lpstr>
      <vt:lpstr>幻灯片 116</vt:lpstr>
      <vt:lpstr>政党的工具性</vt:lpstr>
      <vt:lpstr>无产阶级政党 的 群众路线</vt:lpstr>
      <vt:lpstr>注意：群众路线的辩证法</vt:lpstr>
      <vt:lpstr>个人在历史中的作用</vt:lpstr>
      <vt:lpstr>幻灯片 121</vt:lpstr>
      <vt:lpstr>幻灯片 122</vt:lpstr>
      <vt:lpstr>幻灯片 123</vt:lpstr>
      <vt:lpstr>幻灯片 124</vt:lpstr>
      <vt:lpstr>马克思主义民主观</vt:lpstr>
      <vt:lpstr>民主的具体原则</vt:lpstr>
      <vt:lpstr>民主的特点</vt:lpstr>
      <vt:lpstr>幻灯片 128</vt:lpstr>
      <vt:lpstr>资产阶级的民主发展历程</vt:lpstr>
      <vt:lpstr>法国</vt:lpstr>
      <vt:lpstr>美国</vt:lpstr>
      <vt:lpstr>幻灯片 132</vt:lpstr>
      <vt:lpstr>幻灯片 133</vt:lpstr>
      <vt:lpstr>幻灯片 134</vt:lpstr>
      <vt:lpstr>幻灯片 135</vt:lpstr>
      <vt:lpstr>幻灯片 136</vt:lpstr>
      <vt:lpstr>幻灯片 137</vt:lpstr>
      <vt:lpstr>幻灯片 138</vt:lpstr>
      <vt:lpstr>幻灯片 139</vt:lpstr>
      <vt:lpstr>幻灯片 140</vt:lpstr>
      <vt:lpstr>幻灯片 141</vt:lpstr>
      <vt:lpstr>幻灯片 142</vt:lpstr>
      <vt:lpstr>幻灯片 143</vt:lpstr>
      <vt:lpstr>幻灯片 144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历史唯物主义的方法论</dc:title>
  <dc:creator>番茄家园</dc:creator>
  <cp:lastModifiedBy>admin</cp:lastModifiedBy>
  <cp:revision>1149</cp:revision>
  <dcterms:created xsi:type="dcterms:W3CDTF">2012-11-20T00:34:27Z</dcterms:created>
  <dcterms:modified xsi:type="dcterms:W3CDTF">2017-04-24T08:15:16Z</dcterms:modified>
</cp:coreProperties>
</file>