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 id="2147483784" r:id="rId2"/>
  </p:sldMasterIdLst>
  <p:notesMasterIdLst>
    <p:notesMasterId r:id="rId208"/>
  </p:notesMasterIdLst>
  <p:sldIdLst>
    <p:sldId id="256" r:id="rId3"/>
    <p:sldId id="1123" r:id="rId4"/>
    <p:sldId id="1122" r:id="rId5"/>
    <p:sldId id="1118" r:id="rId6"/>
    <p:sldId id="1120" r:id="rId7"/>
    <p:sldId id="1121" r:id="rId8"/>
    <p:sldId id="1119" r:id="rId9"/>
    <p:sldId id="992" r:id="rId10"/>
    <p:sldId id="993" r:id="rId11"/>
    <p:sldId id="994" r:id="rId12"/>
    <p:sldId id="995" r:id="rId13"/>
    <p:sldId id="996" r:id="rId14"/>
    <p:sldId id="997" r:id="rId15"/>
    <p:sldId id="998" r:id="rId16"/>
    <p:sldId id="999" r:id="rId17"/>
    <p:sldId id="1000" r:id="rId18"/>
    <p:sldId id="1001" r:id="rId19"/>
    <p:sldId id="1002" r:id="rId20"/>
    <p:sldId id="1026" r:id="rId21"/>
    <p:sldId id="1027" r:id="rId22"/>
    <p:sldId id="1028" r:id="rId23"/>
    <p:sldId id="1029" r:id="rId24"/>
    <p:sldId id="1004" r:id="rId25"/>
    <p:sldId id="1030" r:id="rId26"/>
    <p:sldId id="1007" r:id="rId27"/>
    <p:sldId id="1008" r:id="rId28"/>
    <p:sldId id="1009" r:id="rId29"/>
    <p:sldId id="1010" r:id="rId30"/>
    <p:sldId id="1011" r:id="rId31"/>
    <p:sldId id="1012" r:id="rId32"/>
    <p:sldId id="1013" r:id="rId33"/>
    <p:sldId id="1014" r:id="rId34"/>
    <p:sldId id="1015" r:id="rId35"/>
    <p:sldId id="1016" r:id="rId36"/>
    <p:sldId id="1017" r:id="rId37"/>
    <p:sldId id="1018" r:id="rId38"/>
    <p:sldId id="1019" r:id="rId39"/>
    <p:sldId id="1020" r:id="rId40"/>
    <p:sldId id="1021" r:id="rId41"/>
    <p:sldId id="1022" r:id="rId42"/>
    <p:sldId id="1023" r:id="rId43"/>
    <p:sldId id="1024" r:id="rId44"/>
    <p:sldId id="1025" r:id="rId45"/>
    <p:sldId id="828" r:id="rId46"/>
    <p:sldId id="830" r:id="rId47"/>
    <p:sldId id="829" r:id="rId48"/>
    <p:sldId id="823" r:id="rId49"/>
    <p:sldId id="832" r:id="rId50"/>
    <p:sldId id="917" r:id="rId51"/>
    <p:sldId id="824" r:id="rId52"/>
    <p:sldId id="833" r:id="rId53"/>
    <p:sldId id="834" r:id="rId54"/>
    <p:sldId id="835" r:id="rId55"/>
    <p:sldId id="836" r:id="rId56"/>
    <p:sldId id="837" r:id="rId57"/>
    <p:sldId id="984" r:id="rId58"/>
    <p:sldId id="838" r:id="rId59"/>
    <p:sldId id="839" r:id="rId60"/>
    <p:sldId id="840" r:id="rId61"/>
    <p:sldId id="841" r:id="rId62"/>
    <p:sldId id="842" r:id="rId63"/>
    <p:sldId id="843" r:id="rId64"/>
    <p:sldId id="844" r:id="rId65"/>
    <p:sldId id="845" r:id="rId66"/>
    <p:sldId id="862" r:id="rId67"/>
    <p:sldId id="1031" r:id="rId68"/>
    <p:sldId id="846" r:id="rId69"/>
    <p:sldId id="924" r:id="rId70"/>
    <p:sldId id="922" r:id="rId71"/>
    <p:sldId id="1089" r:id="rId72"/>
    <p:sldId id="1033" r:id="rId73"/>
    <p:sldId id="1034" r:id="rId74"/>
    <p:sldId id="1035" r:id="rId75"/>
    <p:sldId id="1036" r:id="rId76"/>
    <p:sldId id="1037" r:id="rId77"/>
    <p:sldId id="1038" r:id="rId78"/>
    <p:sldId id="1039" r:id="rId79"/>
    <p:sldId id="1040" r:id="rId80"/>
    <p:sldId id="1041" r:id="rId81"/>
    <p:sldId id="1042" r:id="rId82"/>
    <p:sldId id="1043" r:id="rId83"/>
    <p:sldId id="1044" r:id="rId84"/>
    <p:sldId id="1045" r:id="rId85"/>
    <p:sldId id="1046" r:id="rId86"/>
    <p:sldId id="1047" r:id="rId87"/>
    <p:sldId id="1048" r:id="rId88"/>
    <p:sldId id="1049" r:id="rId89"/>
    <p:sldId id="1050" r:id="rId90"/>
    <p:sldId id="1051" r:id="rId91"/>
    <p:sldId id="1052" r:id="rId92"/>
    <p:sldId id="1053" r:id="rId93"/>
    <p:sldId id="1054" r:id="rId94"/>
    <p:sldId id="1055" r:id="rId95"/>
    <p:sldId id="1056" r:id="rId96"/>
    <p:sldId id="1057" r:id="rId97"/>
    <p:sldId id="1058" r:id="rId98"/>
    <p:sldId id="1059" r:id="rId99"/>
    <p:sldId id="1060" r:id="rId100"/>
    <p:sldId id="1061" r:id="rId101"/>
    <p:sldId id="1062" r:id="rId102"/>
    <p:sldId id="1064" r:id="rId103"/>
    <p:sldId id="1065" r:id="rId104"/>
    <p:sldId id="1067" r:id="rId105"/>
    <p:sldId id="1069" r:id="rId106"/>
    <p:sldId id="1070" r:id="rId107"/>
    <p:sldId id="1071" r:id="rId108"/>
    <p:sldId id="1072" r:id="rId109"/>
    <p:sldId id="1073" r:id="rId110"/>
    <p:sldId id="1074" r:id="rId111"/>
    <p:sldId id="1075" r:id="rId112"/>
    <p:sldId id="1076" r:id="rId113"/>
    <p:sldId id="1077" r:id="rId114"/>
    <p:sldId id="1079" r:id="rId115"/>
    <p:sldId id="1080" r:id="rId116"/>
    <p:sldId id="1081" r:id="rId117"/>
    <p:sldId id="1082" r:id="rId118"/>
    <p:sldId id="1083" r:id="rId119"/>
    <p:sldId id="1084" r:id="rId120"/>
    <p:sldId id="1085" r:id="rId121"/>
    <p:sldId id="1086" r:id="rId122"/>
    <p:sldId id="1087" r:id="rId123"/>
    <p:sldId id="1088" r:id="rId124"/>
    <p:sldId id="1032" r:id="rId125"/>
    <p:sldId id="847" r:id="rId126"/>
    <p:sldId id="778" r:id="rId127"/>
    <p:sldId id="781" r:id="rId128"/>
    <p:sldId id="779" r:id="rId129"/>
    <p:sldId id="782" r:id="rId130"/>
    <p:sldId id="783" r:id="rId131"/>
    <p:sldId id="784" r:id="rId132"/>
    <p:sldId id="785" r:id="rId133"/>
    <p:sldId id="849" r:id="rId134"/>
    <p:sldId id="848" r:id="rId135"/>
    <p:sldId id="850" r:id="rId136"/>
    <p:sldId id="851" r:id="rId137"/>
    <p:sldId id="852" r:id="rId138"/>
    <p:sldId id="918" r:id="rId139"/>
    <p:sldId id="957" r:id="rId140"/>
    <p:sldId id="855" r:id="rId141"/>
    <p:sldId id="871" r:id="rId142"/>
    <p:sldId id="856" r:id="rId143"/>
    <p:sldId id="861" r:id="rId144"/>
    <p:sldId id="944" r:id="rId145"/>
    <p:sldId id="929" r:id="rId146"/>
    <p:sldId id="945" r:id="rId147"/>
    <p:sldId id="876" r:id="rId148"/>
    <p:sldId id="877" r:id="rId149"/>
    <p:sldId id="878" r:id="rId150"/>
    <p:sldId id="1090" r:id="rId151"/>
    <p:sldId id="1091" r:id="rId152"/>
    <p:sldId id="1092" r:id="rId153"/>
    <p:sldId id="1093" r:id="rId154"/>
    <p:sldId id="1094" r:id="rId155"/>
    <p:sldId id="1095" r:id="rId156"/>
    <p:sldId id="1097" r:id="rId157"/>
    <p:sldId id="1098" r:id="rId158"/>
    <p:sldId id="1099" r:id="rId159"/>
    <p:sldId id="1100" r:id="rId160"/>
    <p:sldId id="1101" r:id="rId161"/>
    <p:sldId id="1102" r:id="rId162"/>
    <p:sldId id="1103" r:id="rId163"/>
    <p:sldId id="1104" r:id="rId164"/>
    <p:sldId id="1105" r:id="rId165"/>
    <p:sldId id="1106" r:id="rId166"/>
    <p:sldId id="1107" r:id="rId167"/>
    <p:sldId id="1124" r:id="rId168"/>
    <p:sldId id="1125" r:id="rId169"/>
    <p:sldId id="1126" r:id="rId170"/>
    <p:sldId id="1127" r:id="rId171"/>
    <p:sldId id="1128" r:id="rId172"/>
    <p:sldId id="1129" r:id="rId173"/>
    <p:sldId id="1130" r:id="rId174"/>
    <p:sldId id="1131" r:id="rId175"/>
    <p:sldId id="1132" r:id="rId176"/>
    <p:sldId id="1133" r:id="rId177"/>
    <p:sldId id="1134" r:id="rId178"/>
    <p:sldId id="1135" r:id="rId179"/>
    <p:sldId id="1136" r:id="rId180"/>
    <p:sldId id="1137" r:id="rId181"/>
    <p:sldId id="1138" r:id="rId182"/>
    <p:sldId id="1139" r:id="rId183"/>
    <p:sldId id="1140" r:id="rId184"/>
    <p:sldId id="1141" r:id="rId185"/>
    <p:sldId id="1142" r:id="rId186"/>
    <p:sldId id="1143" r:id="rId187"/>
    <p:sldId id="1144" r:id="rId188"/>
    <p:sldId id="1145" r:id="rId189"/>
    <p:sldId id="1146" r:id="rId190"/>
    <p:sldId id="1147" r:id="rId191"/>
    <p:sldId id="1148" r:id="rId192"/>
    <p:sldId id="1149" r:id="rId193"/>
    <p:sldId id="1150" r:id="rId194"/>
    <p:sldId id="1151" r:id="rId195"/>
    <p:sldId id="1152" r:id="rId196"/>
    <p:sldId id="1108" r:id="rId197"/>
    <p:sldId id="1109" r:id="rId198"/>
    <p:sldId id="1110" r:id="rId199"/>
    <p:sldId id="1111" r:id="rId200"/>
    <p:sldId id="1112" r:id="rId201"/>
    <p:sldId id="1113" r:id="rId202"/>
    <p:sldId id="1114" r:id="rId203"/>
    <p:sldId id="1115" r:id="rId204"/>
    <p:sldId id="1116" r:id="rId205"/>
    <p:sldId id="976" r:id="rId206"/>
    <p:sldId id="1153" r:id="rId207"/>
  </p:sldIdLst>
  <p:sldSz cx="9144000" cy="6858000" type="screen4x3"/>
  <p:notesSz cx="6858000" cy="9144000"/>
  <p:defaultTextStyle>
    <a:defPPr>
      <a:defRPr lang="en-US"/>
    </a:defPPr>
    <a:lvl1pPr algn="l" rtl="0" fontAlgn="base">
      <a:spcBef>
        <a:spcPct val="0"/>
      </a:spcBef>
      <a:spcAft>
        <a:spcPct val="0"/>
      </a:spcAft>
      <a:defRPr kumimoji="1" sz="3600" b="1"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3600" b="1"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3600" b="1"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3600" b="1"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36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36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36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36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3600" b="1" kern="1200">
        <a:solidFill>
          <a:schemeClr val="tx1"/>
        </a:solidFill>
        <a:latin typeface="Times New Roman" pitchFamily="18" charset="0"/>
        <a:ea typeface="楷体_GB2312" pitchFamily="49" charset="-122"/>
        <a:cs typeface="+mn-cs"/>
      </a:defRPr>
    </a:lvl9pPr>
  </p:defaultTextStyle>
  <p:extLst>
    <p:ext uri="{521415D9-36F7-43E2-AB2F-B90AF26B5E84}">
      <p14:sectionLst xmlns:p14="http://schemas.microsoft.com/office/powerpoint/2010/main">
        <p14:section name="默认节" id="{109C5FBB-36D2-4B39-A00C-645770567BF9}">
          <p14:sldIdLst>
            <p14:sldId id="256"/>
            <p14:sldId id="1123"/>
            <p14:sldId id="1122"/>
            <p14:sldId id="1118"/>
            <p14:sldId id="1120"/>
            <p14:sldId id="1121"/>
            <p14:sldId id="1119"/>
            <p14:sldId id="992"/>
            <p14:sldId id="993"/>
            <p14:sldId id="994"/>
            <p14:sldId id="995"/>
            <p14:sldId id="996"/>
            <p14:sldId id="997"/>
            <p14:sldId id="998"/>
            <p14:sldId id="999"/>
            <p14:sldId id="1000"/>
            <p14:sldId id="1001"/>
            <p14:sldId id="1002"/>
            <p14:sldId id="1026"/>
            <p14:sldId id="1027"/>
            <p14:sldId id="1028"/>
            <p14:sldId id="1029"/>
            <p14:sldId id="1004"/>
            <p14:sldId id="1030"/>
            <p14:sldId id="1007"/>
            <p14:sldId id="1008"/>
            <p14:sldId id="1009"/>
            <p14:sldId id="1010"/>
            <p14:sldId id="1011"/>
            <p14:sldId id="1012"/>
            <p14:sldId id="1013"/>
            <p14:sldId id="1014"/>
            <p14:sldId id="1015"/>
            <p14:sldId id="1016"/>
            <p14:sldId id="1017"/>
            <p14:sldId id="1018"/>
            <p14:sldId id="1019"/>
            <p14:sldId id="1020"/>
            <p14:sldId id="1021"/>
            <p14:sldId id="1022"/>
            <p14:sldId id="1023"/>
            <p14:sldId id="1024"/>
            <p14:sldId id="1025"/>
            <p14:sldId id="828"/>
            <p14:sldId id="830"/>
            <p14:sldId id="829"/>
            <p14:sldId id="823"/>
            <p14:sldId id="832"/>
            <p14:sldId id="917"/>
            <p14:sldId id="824"/>
            <p14:sldId id="833"/>
            <p14:sldId id="834"/>
            <p14:sldId id="835"/>
            <p14:sldId id="836"/>
            <p14:sldId id="837"/>
            <p14:sldId id="984"/>
            <p14:sldId id="838"/>
            <p14:sldId id="839"/>
            <p14:sldId id="840"/>
            <p14:sldId id="841"/>
            <p14:sldId id="842"/>
            <p14:sldId id="843"/>
            <p14:sldId id="844"/>
            <p14:sldId id="845"/>
            <p14:sldId id="862"/>
            <p14:sldId id="1031"/>
            <p14:sldId id="846"/>
            <p14:sldId id="924"/>
            <p14:sldId id="922"/>
            <p14:sldId id="1089"/>
            <p14:sldId id="1033"/>
            <p14:sldId id="1034"/>
            <p14:sldId id="1035"/>
            <p14:sldId id="1036"/>
            <p14:sldId id="1037"/>
            <p14:sldId id="1038"/>
            <p14:sldId id="1039"/>
            <p14:sldId id="1040"/>
            <p14:sldId id="1041"/>
            <p14:sldId id="1042"/>
            <p14:sldId id="1043"/>
            <p14:sldId id="1044"/>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1062"/>
            <p14:sldId id="1064"/>
            <p14:sldId id="1065"/>
            <p14:sldId id="1067"/>
            <p14:sldId id="1069"/>
            <p14:sldId id="1070"/>
            <p14:sldId id="1071"/>
            <p14:sldId id="1072"/>
            <p14:sldId id="1073"/>
            <p14:sldId id="1074"/>
            <p14:sldId id="1075"/>
            <p14:sldId id="1076"/>
            <p14:sldId id="1077"/>
            <p14:sldId id="1079"/>
            <p14:sldId id="1080"/>
            <p14:sldId id="1081"/>
            <p14:sldId id="1082"/>
            <p14:sldId id="1083"/>
            <p14:sldId id="1084"/>
            <p14:sldId id="1085"/>
            <p14:sldId id="1086"/>
            <p14:sldId id="1087"/>
            <p14:sldId id="1088"/>
            <p14:sldId id="1032"/>
            <p14:sldId id="847"/>
            <p14:sldId id="778"/>
            <p14:sldId id="781"/>
            <p14:sldId id="779"/>
            <p14:sldId id="782"/>
            <p14:sldId id="783"/>
            <p14:sldId id="784"/>
            <p14:sldId id="785"/>
            <p14:sldId id="849"/>
            <p14:sldId id="848"/>
            <p14:sldId id="850"/>
            <p14:sldId id="851"/>
            <p14:sldId id="852"/>
            <p14:sldId id="918"/>
            <p14:sldId id="957"/>
            <p14:sldId id="855"/>
            <p14:sldId id="871"/>
            <p14:sldId id="856"/>
            <p14:sldId id="861"/>
            <p14:sldId id="944"/>
            <p14:sldId id="929"/>
            <p14:sldId id="945"/>
            <p14:sldId id="876"/>
            <p14:sldId id="877"/>
            <p14:sldId id="878"/>
            <p14:sldId id="1090"/>
            <p14:sldId id="1091"/>
            <p14:sldId id="1092"/>
            <p14:sldId id="1093"/>
            <p14:sldId id="1094"/>
            <p14:sldId id="1095"/>
            <p14:sldId id="1097"/>
            <p14:sldId id="1098"/>
            <p14:sldId id="1099"/>
            <p14:sldId id="1100"/>
            <p14:sldId id="1101"/>
            <p14:sldId id="1102"/>
            <p14:sldId id="1103"/>
            <p14:sldId id="1104"/>
            <p14:sldId id="1105"/>
            <p14:sldId id="1106"/>
            <p14:sldId id="1107"/>
            <p14:sldId id="1124"/>
            <p14:sldId id="1125"/>
            <p14:sldId id="1126"/>
            <p14:sldId id="1127"/>
            <p14:sldId id="1128"/>
            <p14:sldId id="1129"/>
            <p14:sldId id="1130"/>
            <p14:sldId id="1131"/>
            <p14:sldId id="1132"/>
            <p14:sldId id="1133"/>
            <p14:sldId id="1134"/>
            <p14:sldId id="1135"/>
            <p14:sldId id="1136"/>
            <p14:sldId id="1137"/>
            <p14:sldId id="1138"/>
            <p14:sldId id="1139"/>
            <p14:sldId id="1140"/>
            <p14:sldId id="1141"/>
            <p14:sldId id="1142"/>
            <p14:sldId id="1143"/>
            <p14:sldId id="1144"/>
            <p14:sldId id="1145"/>
            <p14:sldId id="1146"/>
            <p14:sldId id="1147"/>
            <p14:sldId id="1148"/>
            <p14:sldId id="1149"/>
            <p14:sldId id="1150"/>
            <p14:sldId id="1151"/>
            <p14:sldId id="1152"/>
            <p14:sldId id="1108"/>
            <p14:sldId id="1109"/>
            <p14:sldId id="1110"/>
            <p14:sldId id="1111"/>
            <p14:sldId id="1112"/>
            <p14:sldId id="1113"/>
            <p14:sldId id="1114"/>
            <p14:sldId id="1115"/>
            <p14:sldId id="1116"/>
            <p14:sldId id="976"/>
            <p14:sldId id="115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47D6"/>
    <a:srgbClr val="00FF00"/>
    <a:srgbClr val="FF0000"/>
    <a:srgbClr val="FFFF66"/>
    <a:srgbClr val="00FFFF"/>
    <a:srgbClr val="99CC00"/>
    <a:srgbClr val="FF9900"/>
    <a:srgbClr val="33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57" autoAdjust="0"/>
    <p:restoredTop sz="86391" autoAdjust="0"/>
  </p:normalViewPr>
  <p:slideViewPr>
    <p:cSldViewPr>
      <p:cViewPr varScale="1">
        <p:scale>
          <a:sx n="96" d="100"/>
          <a:sy n="96" d="100"/>
        </p:scale>
        <p:origin x="10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028"/>
    </p:cViewPr>
  </p:sorter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200" Type="http://schemas.openxmlformats.org/officeDocument/2006/relationships/slide" Target="slides/slide198.xml"/><Relationship Id="rId201" Type="http://schemas.openxmlformats.org/officeDocument/2006/relationships/slide" Target="slides/slide199.xml"/><Relationship Id="rId202" Type="http://schemas.openxmlformats.org/officeDocument/2006/relationships/slide" Target="slides/slide200.xml"/><Relationship Id="rId203" Type="http://schemas.openxmlformats.org/officeDocument/2006/relationships/slide" Target="slides/slide201.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204" Type="http://schemas.openxmlformats.org/officeDocument/2006/relationships/slide" Target="slides/slide202.xml"/><Relationship Id="rId205" Type="http://schemas.openxmlformats.org/officeDocument/2006/relationships/slide" Target="slides/slide203.xml"/><Relationship Id="rId206" Type="http://schemas.openxmlformats.org/officeDocument/2006/relationships/slide" Target="slides/slide204.xml"/><Relationship Id="rId207" Type="http://schemas.openxmlformats.org/officeDocument/2006/relationships/slide" Target="slides/slide205.xml"/><Relationship Id="rId208" Type="http://schemas.openxmlformats.org/officeDocument/2006/relationships/notesMaster" Target="notesMasters/notesMaster1.xml"/><Relationship Id="rId209" Type="http://schemas.openxmlformats.org/officeDocument/2006/relationships/presProps" Target="presProps.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40" Type="http://schemas.openxmlformats.org/officeDocument/2006/relationships/slide" Target="slides/slide138.xml"/><Relationship Id="rId141" Type="http://schemas.openxmlformats.org/officeDocument/2006/relationships/slide" Target="slides/slide139.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F16B51-D5E7-4B4D-8E98-A6454EB8C666}" type="doc">
      <dgm:prSet loTypeId="urn:microsoft.com/office/officeart/2005/8/layout/list1" loCatId="list" qsTypeId="urn:microsoft.com/office/officeart/2005/8/quickstyle/simple1#3" qsCatId="simple" csTypeId="urn:microsoft.com/office/officeart/2005/8/colors/accent2_1" csCatId="accent2" phldr="1"/>
      <dgm:spPr/>
      <dgm:t>
        <a:bodyPr/>
        <a:lstStyle/>
        <a:p>
          <a:endParaRPr lang="zh-CN" altLang="en-US"/>
        </a:p>
      </dgm:t>
    </dgm:pt>
    <dgm:pt modelId="{0C827E11-56BB-4033-BED2-F39BD7CFA735}">
      <dgm:prSet phldrT="[文本]"/>
      <dgm:spPr/>
      <dgm:t>
        <a:bodyPr/>
        <a:lstStyle/>
        <a:p>
          <a:r>
            <a:rPr kumimoji="0" lang="zh-CN" altLang="en-US" b="1" dirty="0" smtClean="0">
              <a:latin typeface="黑体" pitchFamily="49" charset="-122"/>
              <a:ea typeface="黑体" pitchFamily="49" charset="-122"/>
              <a:sym typeface="Wingdings" pitchFamily="2" charset="2"/>
            </a:rPr>
            <a:t>职工参与企业决策</a:t>
          </a:r>
          <a:endParaRPr lang="zh-CN" altLang="en-US" dirty="0">
            <a:latin typeface="黑体" pitchFamily="49" charset="-122"/>
            <a:ea typeface="黑体" pitchFamily="49" charset="-122"/>
          </a:endParaRPr>
        </a:p>
      </dgm:t>
    </dgm:pt>
    <dgm:pt modelId="{CE025CE1-4127-423B-B12F-9133D04489B1}" type="parTrans" cxnId="{69A743A9-40F4-405C-ABF0-06D4C69563EA}">
      <dgm:prSet/>
      <dgm:spPr/>
      <dgm:t>
        <a:bodyPr/>
        <a:lstStyle/>
        <a:p>
          <a:endParaRPr lang="zh-CN" altLang="en-US"/>
        </a:p>
      </dgm:t>
    </dgm:pt>
    <dgm:pt modelId="{5E543EC9-AA18-4910-8AE4-93810BBE2579}" type="sibTrans" cxnId="{69A743A9-40F4-405C-ABF0-06D4C69563EA}">
      <dgm:prSet/>
      <dgm:spPr/>
      <dgm:t>
        <a:bodyPr/>
        <a:lstStyle/>
        <a:p>
          <a:endParaRPr lang="zh-CN" altLang="en-US"/>
        </a:p>
      </dgm:t>
    </dgm:pt>
    <dgm:pt modelId="{7BFE0CBD-95F1-4A15-97BA-1E5BEE2D2C71}">
      <dgm:prSet phldrT="[文本]"/>
      <dgm:spPr/>
      <dgm:t>
        <a:bodyPr/>
        <a:lstStyle/>
        <a:p>
          <a:r>
            <a:rPr kumimoji="0" lang="zh-CN" altLang="en-US" b="1" dirty="0" smtClean="0">
              <a:latin typeface="黑体" pitchFamily="49" charset="-122"/>
              <a:ea typeface="黑体" pitchFamily="49" charset="-122"/>
              <a:sym typeface="Wingdings" pitchFamily="2" charset="2"/>
            </a:rPr>
            <a:t>职工持股参与利润分配</a:t>
          </a:r>
          <a:endParaRPr lang="zh-CN" altLang="en-US" dirty="0">
            <a:latin typeface="黑体" pitchFamily="49" charset="-122"/>
            <a:ea typeface="黑体" pitchFamily="49" charset="-122"/>
          </a:endParaRPr>
        </a:p>
      </dgm:t>
    </dgm:pt>
    <dgm:pt modelId="{FE803E43-9989-4462-9055-2EAC564FB11A}" type="parTrans" cxnId="{1725203E-EB15-4A24-B19F-5A63A721010D}">
      <dgm:prSet/>
      <dgm:spPr/>
      <dgm:t>
        <a:bodyPr/>
        <a:lstStyle/>
        <a:p>
          <a:endParaRPr lang="zh-CN" altLang="en-US"/>
        </a:p>
      </dgm:t>
    </dgm:pt>
    <dgm:pt modelId="{74ECD941-4DE6-4101-99DB-5C05A8842020}" type="sibTrans" cxnId="{1725203E-EB15-4A24-B19F-5A63A721010D}">
      <dgm:prSet/>
      <dgm:spPr/>
      <dgm:t>
        <a:bodyPr/>
        <a:lstStyle/>
        <a:p>
          <a:endParaRPr lang="zh-CN" altLang="en-US"/>
        </a:p>
      </dgm:t>
    </dgm:pt>
    <dgm:pt modelId="{576B08FC-B1CA-46D1-AD96-5C6D0710D4D9}">
      <dgm:prSet phldrT="[文本]"/>
      <dgm:spPr/>
      <dgm:t>
        <a:bodyPr/>
        <a:lstStyle/>
        <a:p>
          <a:r>
            <a:rPr kumimoji="0" lang="zh-CN" altLang="en-US" b="1" dirty="0" smtClean="0">
              <a:latin typeface="黑体" pitchFamily="49" charset="-122"/>
              <a:ea typeface="黑体" pitchFamily="49" charset="-122"/>
              <a:sym typeface="Wingdings" pitchFamily="2" charset="2"/>
            </a:rPr>
            <a:t>推行社会福利制度等</a:t>
          </a:r>
          <a:endParaRPr lang="zh-CN" altLang="en-US" dirty="0">
            <a:latin typeface="黑体" pitchFamily="49" charset="-122"/>
            <a:ea typeface="黑体" pitchFamily="49" charset="-122"/>
          </a:endParaRPr>
        </a:p>
      </dgm:t>
    </dgm:pt>
    <dgm:pt modelId="{AECF4AEC-4C6A-41C8-BF4A-FF5FDB4A51A0}" type="parTrans" cxnId="{1411E066-742A-4CA0-974A-050B75D07E16}">
      <dgm:prSet/>
      <dgm:spPr/>
      <dgm:t>
        <a:bodyPr/>
        <a:lstStyle/>
        <a:p>
          <a:endParaRPr lang="zh-CN" altLang="en-US"/>
        </a:p>
      </dgm:t>
    </dgm:pt>
    <dgm:pt modelId="{F36DA7D5-C86E-43CD-A466-9436D637BC55}" type="sibTrans" cxnId="{1411E066-742A-4CA0-974A-050B75D07E16}">
      <dgm:prSet/>
      <dgm:spPr/>
      <dgm:t>
        <a:bodyPr/>
        <a:lstStyle/>
        <a:p>
          <a:endParaRPr lang="zh-CN" altLang="en-US"/>
        </a:p>
      </dgm:t>
    </dgm:pt>
    <dgm:pt modelId="{786D72D9-9058-4646-BC9F-209BCF220BC5}">
      <dgm:prSet/>
      <dgm:spPr/>
      <dgm:t>
        <a:bodyPr/>
        <a:lstStyle/>
        <a:p>
          <a:r>
            <a:rPr kumimoji="0" lang="zh-CN" altLang="en-US" b="1" dirty="0" smtClean="0">
              <a:latin typeface="黑体" pitchFamily="49" charset="-122"/>
              <a:ea typeface="黑体" pitchFamily="49" charset="-122"/>
              <a:sym typeface="Wingdings" pitchFamily="2" charset="2"/>
            </a:rPr>
            <a:t>实行终身雇佣制</a:t>
          </a:r>
          <a:endParaRPr lang="zh-CN" altLang="en-US" dirty="0">
            <a:latin typeface="黑体" pitchFamily="49" charset="-122"/>
            <a:ea typeface="黑体" pitchFamily="49" charset="-122"/>
          </a:endParaRPr>
        </a:p>
      </dgm:t>
    </dgm:pt>
    <dgm:pt modelId="{D5A8F884-197F-4FD1-9AAC-3097DD3B5949}" type="parTrans" cxnId="{7AE97E7F-A63C-4FBD-92A4-8339E0748829}">
      <dgm:prSet/>
      <dgm:spPr/>
      <dgm:t>
        <a:bodyPr/>
        <a:lstStyle/>
        <a:p>
          <a:endParaRPr lang="zh-CN" altLang="en-US"/>
        </a:p>
      </dgm:t>
    </dgm:pt>
    <dgm:pt modelId="{FF1031C4-92D7-45AF-9EF7-25F28E745FE5}" type="sibTrans" cxnId="{7AE97E7F-A63C-4FBD-92A4-8339E0748829}">
      <dgm:prSet/>
      <dgm:spPr/>
      <dgm:t>
        <a:bodyPr/>
        <a:lstStyle/>
        <a:p>
          <a:endParaRPr lang="zh-CN" altLang="en-US"/>
        </a:p>
      </dgm:t>
    </dgm:pt>
    <dgm:pt modelId="{80B2CFDD-EC26-4F3C-862A-6DFAE67976E2}" type="pres">
      <dgm:prSet presAssocID="{C4F16B51-D5E7-4B4D-8E98-A6454EB8C666}" presName="linear" presStyleCnt="0">
        <dgm:presLayoutVars>
          <dgm:dir/>
          <dgm:animLvl val="lvl"/>
          <dgm:resizeHandles val="exact"/>
        </dgm:presLayoutVars>
      </dgm:prSet>
      <dgm:spPr/>
      <dgm:t>
        <a:bodyPr/>
        <a:lstStyle/>
        <a:p>
          <a:endParaRPr lang="zh-CN" altLang="en-US"/>
        </a:p>
      </dgm:t>
    </dgm:pt>
    <dgm:pt modelId="{DF8D33E6-F423-4F4F-BF14-02F1A1A30758}" type="pres">
      <dgm:prSet presAssocID="{0C827E11-56BB-4033-BED2-F39BD7CFA735}" presName="parentLin" presStyleCnt="0"/>
      <dgm:spPr/>
    </dgm:pt>
    <dgm:pt modelId="{B4DDC6D1-060D-40DF-81E3-8E1D91C5EFFB}" type="pres">
      <dgm:prSet presAssocID="{0C827E11-56BB-4033-BED2-F39BD7CFA735}" presName="parentLeftMargin" presStyleLbl="node1" presStyleIdx="0" presStyleCnt="4"/>
      <dgm:spPr/>
      <dgm:t>
        <a:bodyPr/>
        <a:lstStyle/>
        <a:p>
          <a:endParaRPr lang="zh-CN" altLang="en-US"/>
        </a:p>
      </dgm:t>
    </dgm:pt>
    <dgm:pt modelId="{DD09C5B5-59C6-451C-AA82-32E2D6047614}" type="pres">
      <dgm:prSet presAssocID="{0C827E11-56BB-4033-BED2-F39BD7CFA735}" presName="parentText" presStyleLbl="node1" presStyleIdx="0" presStyleCnt="4">
        <dgm:presLayoutVars>
          <dgm:chMax val="0"/>
          <dgm:bulletEnabled val="1"/>
        </dgm:presLayoutVars>
      </dgm:prSet>
      <dgm:spPr/>
      <dgm:t>
        <a:bodyPr/>
        <a:lstStyle/>
        <a:p>
          <a:endParaRPr lang="zh-CN" altLang="en-US"/>
        </a:p>
      </dgm:t>
    </dgm:pt>
    <dgm:pt modelId="{94DD21C1-D2A8-4281-89C4-D6A55C83D076}" type="pres">
      <dgm:prSet presAssocID="{0C827E11-56BB-4033-BED2-F39BD7CFA735}" presName="negativeSpace" presStyleCnt="0"/>
      <dgm:spPr/>
    </dgm:pt>
    <dgm:pt modelId="{105C153E-BC2E-4F61-B26D-EF5D459D22AB}" type="pres">
      <dgm:prSet presAssocID="{0C827E11-56BB-4033-BED2-F39BD7CFA735}" presName="childText" presStyleLbl="conFgAcc1" presStyleIdx="0" presStyleCnt="4">
        <dgm:presLayoutVars>
          <dgm:bulletEnabled val="1"/>
        </dgm:presLayoutVars>
      </dgm:prSet>
      <dgm:spPr/>
    </dgm:pt>
    <dgm:pt modelId="{BB83945C-C333-4A9B-A44A-79B631EDF8E9}" type="pres">
      <dgm:prSet presAssocID="{5E543EC9-AA18-4910-8AE4-93810BBE2579}" presName="spaceBetweenRectangles" presStyleCnt="0"/>
      <dgm:spPr/>
    </dgm:pt>
    <dgm:pt modelId="{B550A123-89D0-4910-AE75-D3509EEE2610}" type="pres">
      <dgm:prSet presAssocID="{786D72D9-9058-4646-BC9F-209BCF220BC5}" presName="parentLin" presStyleCnt="0"/>
      <dgm:spPr/>
    </dgm:pt>
    <dgm:pt modelId="{FF1B480E-DB8B-4678-8AB4-38D334BD85F3}" type="pres">
      <dgm:prSet presAssocID="{786D72D9-9058-4646-BC9F-209BCF220BC5}" presName="parentLeftMargin" presStyleLbl="node1" presStyleIdx="0" presStyleCnt="4"/>
      <dgm:spPr/>
      <dgm:t>
        <a:bodyPr/>
        <a:lstStyle/>
        <a:p>
          <a:endParaRPr lang="zh-CN" altLang="en-US"/>
        </a:p>
      </dgm:t>
    </dgm:pt>
    <dgm:pt modelId="{2C4B9A40-FADD-4864-9754-CD1A76B02495}" type="pres">
      <dgm:prSet presAssocID="{786D72D9-9058-4646-BC9F-209BCF220BC5}" presName="parentText" presStyleLbl="node1" presStyleIdx="1" presStyleCnt="4">
        <dgm:presLayoutVars>
          <dgm:chMax val="0"/>
          <dgm:bulletEnabled val="1"/>
        </dgm:presLayoutVars>
      </dgm:prSet>
      <dgm:spPr/>
      <dgm:t>
        <a:bodyPr/>
        <a:lstStyle/>
        <a:p>
          <a:endParaRPr lang="zh-CN" altLang="en-US"/>
        </a:p>
      </dgm:t>
    </dgm:pt>
    <dgm:pt modelId="{1E2AB97E-E66B-4805-B592-61CB156A2836}" type="pres">
      <dgm:prSet presAssocID="{786D72D9-9058-4646-BC9F-209BCF220BC5}" presName="negativeSpace" presStyleCnt="0"/>
      <dgm:spPr/>
    </dgm:pt>
    <dgm:pt modelId="{06211C32-84C5-4537-8F2F-B2B0B5A01D52}" type="pres">
      <dgm:prSet presAssocID="{786D72D9-9058-4646-BC9F-209BCF220BC5}" presName="childText" presStyleLbl="conFgAcc1" presStyleIdx="1" presStyleCnt="4">
        <dgm:presLayoutVars>
          <dgm:bulletEnabled val="1"/>
        </dgm:presLayoutVars>
      </dgm:prSet>
      <dgm:spPr/>
    </dgm:pt>
    <dgm:pt modelId="{F7227A5B-44B5-4C30-89A2-8F15CBA982EF}" type="pres">
      <dgm:prSet presAssocID="{FF1031C4-92D7-45AF-9EF7-25F28E745FE5}" presName="spaceBetweenRectangles" presStyleCnt="0"/>
      <dgm:spPr/>
    </dgm:pt>
    <dgm:pt modelId="{203EB894-777F-4DE6-B4C8-19C68554C1D1}" type="pres">
      <dgm:prSet presAssocID="{7BFE0CBD-95F1-4A15-97BA-1E5BEE2D2C71}" presName="parentLin" presStyleCnt="0"/>
      <dgm:spPr/>
    </dgm:pt>
    <dgm:pt modelId="{4FF9EFF4-274C-427D-B146-97B4106E4B19}" type="pres">
      <dgm:prSet presAssocID="{7BFE0CBD-95F1-4A15-97BA-1E5BEE2D2C71}" presName="parentLeftMargin" presStyleLbl="node1" presStyleIdx="1" presStyleCnt="4"/>
      <dgm:spPr/>
      <dgm:t>
        <a:bodyPr/>
        <a:lstStyle/>
        <a:p>
          <a:endParaRPr lang="zh-CN" altLang="en-US"/>
        </a:p>
      </dgm:t>
    </dgm:pt>
    <dgm:pt modelId="{ED21D1C1-6D55-44A6-8FDE-97C35C7207E4}" type="pres">
      <dgm:prSet presAssocID="{7BFE0CBD-95F1-4A15-97BA-1E5BEE2D2C71}" presName="parentText" presStyleLbl="node1" presStyleIdx="2" presStyleCnt="4">
        <dgm:presLayoutVars>
          <dgm:chMax val="0"/>
          <dgm:bulletEnabled val="1"/>
        </dgm:presLayoutVars>
      </dgm:prSet>
      <dgm:spPr/>
      <dgm:t>
        <a:bodyPr/>
        <a:lstStyle/>
        <a:p>
          <a:endParaRPr lang="zh-CN" altLang="en-US"/>
        </a:p>
      </dgm:t>
    </dgm:pt>
    <dgm:pt modelId="{CC86D03B-FF16-4BF3-815C-5C911A7C91C3}" type="pres">
      <dgm:prSet presAssocID="{7BFE0CBD-95F1-4A15-97BA-1E5BEE2D2C71}" presName="negativeSpace" presStyleCnt="0"/>
      <dgm:spPr/>
    </dgm:pt>
    <dgm:pt modelId="{99E18D5A-5DBF-4491-8250-66843C5952DC}" type="pres">
      <dgm:prSet presAssocID="{7BFE0CBD-95F1-4A15-97BA-1E5BEE2D2C71}" presName="childText" presStyleLbl="conFgAcc1" presStyleIdx="2" presStyleCnt="4">
        <dgm:presLayoutVars>
          <dgm:bulletEnabled val="1"/>
        </dgm:presLayoutVars>
      </dgm:prSet>
      <dgm:spPr/>
    </dgm:pt>
    <dgm:pt modelId="{C502B895-D159-4098-9F5D-5F561FFEC0A4}" type="pres">
      <dgm:prSet presAssocID="{74ECD941-4DE6-4101-99DB-5C05A8842020}" presName="spaceBetweenRectangles" presStyleCnt="0"/>
      <dgm:spPr/>
    </dgm:pt>
    <dgm:pt modelId="{5B48C501-DB06-4A2F-8BA4-91485323D78F}" type="pres">
      <dgm:prSet presAssocID="{576B08FC-B1CA-46D1-AD96-5C6D0710D4D9}" presName="parentLin" presStyleCnt="0"/>
      <dgm:spPr/>
    </dgm:pt>
    <dgm:pt modelId="{2F645640-FCB8-4C28-A616-72D6333FB47D}" type="pres">
      <dgm:prSet presAssocID="{576B08FC-B1CA-46D1-AD96-5C6D0710D4D9}" presName="parentLeftMargin" presStyleLbl="node1" presStyleIdx="2" presStyleCnt="4"/>
      <dgm:spPr/>
      <dgm:t>
        <a:bodyPr/>
        <a:lstStyle/>
        <a:p>
          <a:endParaRPr lang="zh-CN" altLang="en-US"/>
        </a:p>
      </dgm:t>
    </dgm:pt>
    <dgm:pt modelId="{C9A51EC7-E797-4FBE-BA9A-4FA681838642}" type="pres">
      <dgm:prSet presAssocID="{576B08FC-B1CA-46D1-AD96-5C6D0710D4D9}" presName="parentText" presStyleLbl="node1" presStyleIdx="3" presStyleCnt="4">
        <dgm:presLayoutVars>
          <dgm:chMax val="0"/>
          <dgm:bulletEnabled val="1"/>
        </dgm:presLayoutVars>
      </dgm:prSet>
      <dgm:spPr/>
      <dgm:t>
        <a:bodyPr/>
        <a:lstStyle/>
        <a:p>
          <a:endParaRPr lang="zh-CN" altLang="en-US"/>
        </a:p>
      </dgm:t>
    </dgm:pt>
    <dgm:pt modelId="{ABADF0DE-31EF-4402-9096-584B4BC9D48A}" type="pres">
      <dgm:prSet presAssocID="{576B08FC-B1CA-46D1-AD96-5C6D0710D4D9}" presName="negativeSpace" presStyleCnt="0"/>
      <dgm:spPr/>
    </dgm:pt>
    <dgm:pt modelId="{F4207E1C-C0AC-4D41-8372-20D974AFD451}" type="pres">
      <dgm:prSet presAssocID="{576B08FC-B1CA-46D1-AD96-5C6D0710D4D9}" presName="childText" presStyleLbl="conFgAcc1" presStyleIdx="3" presStyleCnt="4">
        <dgm:presLayoutVars>
          <dgm:bulletEnabled val="1"/>
        </dgm:presLayoutVars>
      </dgm:prSet>
      <dgm:spPr/>
    </dgm:pt>
  </dgm:ptLst>
  <dgm:cxnLst>
    <dgm:cxn modelId="{7AE97E7F-A63C-4FBD-92A4-8339E0748829}" srcId="{C4F16B51-D5E7-4B4D-8E98-A6454EB8C666}" destId="{786D72D9-9058-4646-BC9F-209BCF220BC5}" srcOrd="1" destOrd="0" parTransId="{D5A8F884-197F-4FD1-9AAC-3097DD3B5949}" sibTransId="{FF1031C4-92D7-45AF-9EF7-25F28E745FE5}"/>
    <dgm:cxn modelId="{C79C1192-9401-FB45-BD73-C92F0B021FB3}" type="presOf" srcId="{C4F16B51-D5E7-4B4D-8E98-A6454EB8C666}" destId="{80B2CFDD-EC26-4F3C-862A-6DFAE67976E2}" srcOrd="0" destOrd="0" presId="urn:microsoft.com/office/officeart/2005/8/layout/list1"/>
    <dgm:cxn modelId="{1725203E-EB15-4A24-B19F-5A63A721010D}" srcId="{C4F16B51-D5E7-4B4D-8E98-A6454EB8C666}" destId="{7BFE0CBD-95F1-4A15-97BA-1E5BEE2D2C71}" srcOrd="2" destOrd="0" parTransId="{FE803E43-9989-4462-9055-2EAC564FB11A}" sibTransId="{74ECD941-4DE6-4101-99DB-5C05A8842020}"/>
    <dgm:cxn modelId="{9DE032D2-ECA6-5744-AC78-0F234C8B50AB}" type="presOf" srcId="{576B08FC-B1CA-46D1-AD96-5C6D0710D4D9}" destId="{C9A51EC7-E797-4FBE-BA9A-4FA681838642}" srcOrd="1" destOrd="0" presId="urn:microsoft.com/office/officeart/2005/8/layout/list1"/>
    <dgm:cxn modelId="{9B1828CA-9855-A74B-9D8A-C06F38476012}" type="presOf" srcId="{576B08FC-B1CA-46D1-AD96-5C6D0710D4D9}" destId="{2F645640-FCB8-4C28-A616-72D6333FB47D}" srcOrd="0" destOrd="0" presId="urn:microsoft.com/office/officeart/2005/8/layout/list1"/>
    <dgm:cxn modelId="{E2E39863-8178-D540-83B3-E9B6CA71CDC2}" type="presOf" srcId="{0C827E11-56BB-4033-BED2-F39BD7CFA735}" destId="{DD09C5B5-59C6-451C-AA82-32E2D6047614}" srcOrd="1" destOrd="0" presId="urn:microsoft.com/office/officeart/2005/8/layout/list1"/>
    <dgm:cxn modelId="{6960FBF3-35FB-AF49-8B2E-62DF5DEE5A64}" type="presOf" srcId="{7BFE0CBD-95F1-4A15-97BA-1E5BEE2D2C71}" destId="{4FF9EFF4-274C-427D-B146-97B4106E4B19}" srcOrd="0" destOrd="0" presId="urn:microsoft.com/office/officeart/2005/8/layout/list1"/>
    <dgm:cxn modelId="{1E3F95AE-ABAC-974A-B3B3-0A56F74D705E}" type="presOf" srcId="{786D72D9-9058-4646-BC9F-209BCF220BC5}" destId="{2C4B9A40-FADD-4864-9754-CD1A76B02495}" srcOrd="1" destOrd="0" presId="urn:microsoft.com/office/officeart/2005/8/layout/list1"/>
    <dgm:cxn modelId="{DC76B85C-4901-FC4F-9C07-28DDF318946C}" type="presOf" srcId="{786D72D9-9058-4646-BC9F-209BCF220BC5}" destId="{FF1B480E-DB8B-4678-8AB4-38D334BD85F3}" srcOrd="0" destOrd="0" presId="urn:microsoft.com/office/officeart/2005/8/layout/list1"/>
    <dgm:cxn modelId="{01283096-CCC1-9946-B64E-B4AA68D66E10}" type="presOf" srcId="{7BFE0CBD-95F1-4A15-97BA-1E5BEE2D2C71}" destId="{ED21D1C1-6D55-44A6-8FDE-97C35C7207E4}" srcOrd="1" destOrd="0" presId="urn:microsoft.com/office/officeart/2005/8/layout/list1"/>
    <dgm:cxn modelId="{1411E066-742A-4CA0-974A-050B75D07E16}" srcId="{C4F16B51-D5E7-4B4D-8E98-A6454EB8C666}" destId="{576B08FC-B1CA-46D1-AD96-5C6D0710D4D9}" srcOrd="3" destOrd="0" parTransId="{AECF4AEC-4C6A-41C8-BF4A-FF5FDB4A51A0}" sibTransId="{F36DA7D5-C86E-43CD-A466-9436D637BC55}"/>
    <dgm:cxn modelId="{69A743A9-40F4-405C-ABF0-06D4C69563EA}" srcId="{C4F16B51-D5E7-4B4D-8E98-A6454EB8C666}" destId="{0C827E11-56BB-4033-BED2-F39BD7CFA735}" srcOrd="0" destOrd="0" parTransId="{CE025CE1-4127-423B-B12F-9133D04489B1}" sibTransId="{5E543EC9-AA18-4910-8AE4-93810BBE2579}"/>
    <dgm:cxn modelId="{857ECD42-B570-3B45-A91E-17E48D7F3D2A}" type="presOf" srcId="{0C827E11-56BB-4033-BED2-F39BD7CFA735}" destId="{B4DDC6D1-060D-40DF-81E3-8E1D91C5EFFB}" srcOrd="0" destOrd="0" presId="urn:microsoft.com/office/officeart/2005/8/layout/list1"/>
    <dgm:cxn modelId="{8E764FFC-F6FF-904C-AA15-66F726FF6CEA}" type="presParOf" srcId="{80B2CFDD-EC26-4F3C-862A-6DFAE67976E2}" destId="{DF8D33E6-F423-4F4F-BF14-02F1A1A30758}" srcOrd="0" destOrd="0" presId="urn:microsoft.com/office/officeart/2005/8/layout/list1"/>
    <dgm:cxn modelId="{CC8DF46A-D7B9-DD41-9691-10CBD2C0C720}" type="presParOf" srcId="{DF8D33E6-F423-4F4F-BF14-02F1A1A30758}" destId="{B4DDC6D1-060D-40DF-81E3-8E1D91C5EFFB}" srcOrd="0" destOrd="0" presId="urn:microsoft.com/office/officeart/2005/8/layout/list1"/>
    <dgm:cxn modelId="{B5C8A1BE-8CC8-D542-853F-76245979869E}" type="presParOf" srcId="{DF8D33E6-F423-4F4F-BF14-02F1A1A30758}" destId="{DD09C5B5-59C6-451C-AA82-32E2D6047614}" srcOrd="1" destOrd="0" presId="urn:microsoft.com/office/officeart/2005/8/layout/list1"/>
    <dgm:cxn modelId="{BF348D99-3167-AB48-868D-21BF0C509277}" type="presParOf" srcId="{80B2CFDD-EC26-4F3C-862A-6DFAE67976E2}" destId="{94DD21C1-D2A8-4281-89C4-D6A55C83D076}" srcOrd="1" destOrd="0" presId="urn:microsoft.com/office/officeart/2005/8/layout/list1"/>
    <dgm:cxn modelId="{D5DDCB92-A281-BA41-9172-645CB70C93AD}" type="presParOf" srcId="{80B2CFDD-EC26-4F3C-862A-6DFAE67976E2}" destId="{105C153E-BC2E-4F61-B26D-EF5D459D22AB}" srcOrd="2" destOrd="0" presId="urn:microsoft.com/office/officeart/2005/8/layout/list1"/>
    <dgm:cxn modelId="{2A6C057B-FA1C-C047-A99A-F62CAC60B5B2}" type="presParOf" srcId="{80B2CFDD-EC26-4F3C-862A-6DFAE67976E2}" destId="{BB83945C-C333-4A9B-A44A-79B631EDF8E9}" srcOrd="3" destOrd="0" presId="urn:microsoft.com/office/officeart/2005/8/layout/list1"/>
    <dgm:cxn modelId="{B0EF1777-7739-6F4A-8A4A-92A7D81DB682}" type="presParOf" srcId="{80B2CFDD-EC26-4F3C-862A-6DFAE67976E2}" destId="{B550A123-89D0-4910-AE75-D3509EEE2610}" srcOrd="4" destOrd="0" presId="urn:microsoft.com/office/officeart/2005/8/layout/list1"/>
    <dgm:cxn modelId="{1996EF4F-0A06-DD4A-A337-9BDC2026F109}" type="presParOf" srcId="{B550A123-89D0-4910-AE75-D3509EEE2610}" destId="{FF1B480E-DB8B-4678-8AB4-38D334BD85F3}" srcOrd="0" destOrd="0" presId="urn:microsoft.com/office/officeart/2005/8/layout/list1"/>
    <dgm:cxn modelId="{EEF1653B-CD36-DC40-92E8-57BCDFA88A98}" type="presParOf" srcId="{B550A123-89D0-4910-AE75-D3509EEE2610}" destId="{2C4B9A40-FADD-4864-9754-CD1A76B02495}" srcOrd="1" destOrd="0" presId="urn:microsoft.com/office/officeart/2005/8/layout/list1"/>
    <dgm:cxn modelId="{E905E49F-2846-1542-BCBA-6D5FBD22E0A1}" type="presParOf" srcId="{80B2CFDD-EC26-4F3C-862A-6DFAE67976E2}" destId="{1E2AB97E-E66B-4805-B592-61CB156A2836}" srcOrd="5" destOrd="0" presId="urn:microsoft.com/office/officeart/2005/8/layout/list1"/>
    <dgm:cxn modelId="{516BD45F-A0F2-084C-9F7A-492284F68913}" type="presParOf" srcId="{80B2CFDD-EC26-4F3C-862A-6DFAE67976E2}" destId="{06211C32-84C5-4537-8F2F-B2B0B5A01D52}" srcOrd="6" destOrd="0" presId="urn:microsoft.com/office/officeart/2005/8/layout/list1"/>
    <dgm:cxn modelId="{457CACA7-207D-6E46-9DA4-BBC082B4F2BD}" type="presParOf" srcId="{80B2CFDD-EC26-4F3C-862A-6DFAE67976E2}" destId="{F7227A5B-44B5-4C30-89A2-8F15CBA982EF}" srcOrd="7" destOrd="0" presId="urn:microsoft.com/office/officeart/2005/8/layout/list1"/>
    <dgm:cxn modelId="{6BEDB34A-7176-224D-ABAF-11F57AAB0967}" type="presParOf" srcId="{80B2CFDD-EC26-4F3C-862A-6DFAE67976E2}" destId="{203EB894-777F-4DE6-B4C8-19C68554C1D1}" srcOrd="8" destOrd="0" presId="urn:microsoft.com/office/officeart/2005/8/layout/list1"/>
    <dgm:cxn modelId="{FF137952-F8AA-2C4F-83EC-D0FA670648D2}" type="presParOf" srcId="{203EB894-777F-4DE6-B4C8-19C68554C1D1}" destId="{4FF9EFF4-274C-427D-B146-97B4106E4B19}" srcOrd="0" destOrd="0" presId="urn:microsoft.com/office/officeart/2005/8/layout/list1"/>
    <dgm:cxn modelId="{5A2CE23F-5ADA-C844-91C1-4EF9B8815D3B}" type="presParOf" srcId="{203EB894-777F-4DE6-B4C8-19C68554C1D1}" destId="{ED21D1C1-6D55-44A6-8FDE-97C35C7207E4}" srcOrd="1" destOrd="0" presId="urn:microsoft.com/office/officeart/2005/8/layout/list1"/>
    <dgm:cxn modelId="{E6236AB5-EC04-1247-A48D-74DF81734753}" type="presParOf" srcId="{80B2CFDD-EC26-4F3C-862A-6DFAE67976E2}" destId="{CC86D03B-FF16-4BF3-815C-5C911A7C91C3}" srcOrd="9" destOrd="0" presId="urn:microsoft.com/office/officeart/2005/8/layout/list1"/>
    <dgm:cxn modelId="{5D8F07C9-5876-5B4F-B12A-A9CC70AB9DB1}" type="presParOf" srcId="{80B2CFDD-EC26-4F3C-862A-6DFAE67976E2}" destId="{99E18D5A-5DBF-4491-8250-66843C5952DC}" srcOrd="10" destOrd="0" presId="urn:microsoft.com/office/officeart/2005/8/layout/list1"/>
    <dgm:cxn modelId="{E6585E39-099B-C349-AF2D-4EFC59984DC9}" type="presParOf" srcId="{80B2CFDD-EC26-4F3C-862A-6DFAE67976E2}" destId="{C502B895-D159-4098-9F5D-5F561FFEC0A4}" srcOrd="11" destOrd="0" presId="urn:microsoft.com/office/officeart/2005/8/layout/list1"/>
    <dgm:cxn modelId="{0450E8AE-9DCF-0843-99B8-6430114F814D}" type="presParOf" srcId="{80B2CFDD-EC26-4F3C-862A-6DFAE67976E2}" destId="{5B48C501-DB06-4A2F-8BA4-91485323D78F}" srcOrd="12" destOrd="0" presId="urn:microsoft.com/office/officeart/2005/8/layout/list1"/>
    <dgm:cxn modelId="{2EACFC54-3760-8343-AF3F-85F0E4DDDC1A}" type="presParOf" srcId="{5B48C501-DB06-4A2F-8BA4-91485323D78F}" destId="{2F645640-FCB8-4C28-A616-72D6333FB47D}" srcOrd="0" destOrd="0" presId="urn:microsoft.com/office/officeart/2005/8/layout/list1"/>
    <dgm:cxn modelId="{ECA3AE94-88E3-FE49-9FE1-0B82DA491AD8}" type="presParOf" srcId="{5B48C501-DB06-4A2F-8BA4-91485323D78F}" destId="{C9A51EC7-E797-4FBE-BA9A-4FA681838642}" srcOrd="1" destOrd="0" presId="urn:microsoft.com/office/officeart/2005/8/layout/list1"/>
    <dgm:cxn modelId="{E39C3F12-4636-1B47-B4AE-66BD2E3E45C1}" type="presParOf" srcId="{80B2CFDD-EC26-4F3C-862A-6DFAE67976E2}" destId="{ABADF0DE-31EF-4402-9096-584B4BC9D48A}" srcOrd="13" destOrd="0" presId="urn:microsoft.com/office/officeart/2005/8/layout/list1"/>
    <dgm:cxn modelId="{635CC15A-03C4-EB42-824F-B3A2C9210C5A}" type="presParOf" srcId="{80B2CFDD-EC26-4F3C-862A-6DFAE67976E2}" destId="{F4207E1C-C0AC-4D41-8372-20D974AFD45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BD2F3D-40DC-4300-9AC2-CFC76B0D9EFE}" type="doc">
      <dgm:prSet loTypeId="urn:microsoft.com/office/officeart/2005/8/layout/list1" loCatId="list" qsTypeId="urn:microsoft.com/office/officeart/2005/8/quickstyle/simple1#4" qsCatId="simple" csTypeId="urn:microsoft.com/office/officeart/2005/8/colors/colorful1#1" csCatId="colorful" phldr="1"/>
      <dgm:spPr/>
      <dgm:t>
        <a:bodyPr/>
        <a:lstStyle/>
        <a:p>
          <a:endParaRPr lang="zh-CN" altLang="en-US"/>
        </a:p>
      </dgm:t>
    </dgm:pt>
    <dgm:pt modelId="{D7E47802-3866-463C-8984-75E2EF01D5FB}">
      <dgm:prSet phldrT="[文本]" custT="1"/>
      <dgm:spPr/>
      <dgm:t>
        <a:bodyPr/>
        <a:lstStyle/>
        <a:p>
          <a:r>
            <a:rPr kumimoji="0" lang="zh-CN" altLang="en-US" sz="2400" b="1" dirty="0" smtClean="0">
              <a:latin typeface="黑体" pitchFamily="49" charset="-122"/>
              <a:ea typeface="黑体" pitchFamily="49" charset="-122"/>
            </a:rPr>
            <a:t>国家行政机构的权限不断加强</a:t>
          </a:r>
          <a:endParaRPr lang="zh-CN" altLang="en-US" sz="2400" dirty="0">
            <a:latin typeface="黑体" pitchFamily="49" charset="-122"/>
            <a:ea typeface="黑体" pitchFamily="49" charset="-122"/>
          </a:endParaRPr>
        </a:p>
      </dgm:t>
    </dgm:pt>
    <dgm:pt modelId="{61F969BB-519F-42AE-88C3-4A546679F833}" type="parTrans" cxnId="{02A9B8EE-EFEA-402D-8C17-283FCA98A1E2}">
      <dgm:prSet/>
      <dgm:spPr/>
      <dgm:t>
        <a:bodyPr/>
        <a:lstStyle/>
        <a:p>
          <a:endParaRPr lang="zh-CN" altLang="en-US"/>
        </a:p>
      </dgm:t>
    </dgm:pt>
    <dgm:pt modelId="{01501489-9590-4603-9746-122F9A03C5FA}" type="sibTrans" cxnId="{02A9B8EE-EFEA-402D-8C17-283FCA98A1E2}">
      <dgm:prSet/>
      <dgm:spPr/>
      <dgm:t>
        <a:bodyPr/>
        <a:lstStyle/>
        <a:p>
          <a:endParaRPr lang="zh-CN" altLang="en-US"/>
        </a:p>
      </dgm:t>
    </dgm:pt>
    <dgm:pt modelId="{B98B7E53-E607-45D8-8D6B-568F6AE717E9}">
      <dgm:prSet phldrT="[文本]" custT="1"/>
      <dgm:spPr>
        <a:solidFill>
          <a:schemeClr val="bg1">
            <a:lumMod val="75000"/>
          </a:schemeClr>
        </a:solidFill>
      </dgm:spPr>
      <dgm:t>
        <a:bodyPr/>
        <a:lstStyle/>
        <a:p>
          <a:r>
            <a:rPr kumimoji="0" lang="zh-CN" altLang="en-US" sz="2400" b="1" dirty="0" smtClean="0">
              <a:solidFill>
                <a:srgbClr val="FFFF00"/>
              </a:solidFill>
              <a:latin typeface="黑体" pitchFamily="49" charset="-122"/>
              <a:ea typeface="黑体" pitchFamily="49" charset="-122"/>
            </a:rPr>
            <a:t>政治制度多元趋势使公民的权利有所扩大</a:t>
          </a:r>
        </a:p>
      </dgm:t>
    </dgm:pt>
    <dgm:pt modelId="{6EC75972-4816-4AA5-B3E9-A19D87D253DE}" type="parTrans" cxnId="{F3567A34-A5CE-419B-9328-BE7AEF2249B7}">
      <dgm:prSet/>
      <dgm:spPr/>
      <dgm:t>
        <a:bodyPr/>
        <a:lstStyle/>
        <a:p>
          <a:endParaRPr lang="zh-CN" altLang="en-US"/>
        </a:p>
      </dgm:t>
    </dgm:pt>
    <dgm:pt modelId="{ED6D40D1-577D-4826-8C4B-CCC23C87B042}" type="sibTrans" cxnId="{F3567A34-A5CE-419B-9328-BE7AEF2249B7}">
      <dgm:prSet/>
      <dgm:spPr/>
      <dgm:t>
        <a:bodyPr/>
        <a:lstStyle/>
        <a:p>
          <a:endParaRPr lang="zh-CN" altLang="en-US"/>
        </a:p>
      </dgm:t>
    </dgm:pt>
    <dgm:pt modelId="{47816482-F8E6-414E-BBB2-60484DF47C93}">
      <dgm:prSet phldrT="[文本]" custT="1"/>
      <dgm:spPr/>
      <dgm:t>
        <a:bodyPr/>
        <a:lstStyle/>
        <a:p>
          <a:r>
            <a:rPr kumimoji="0" lang="zh-CN" altLang="en-US" sz="2400" b="1" dirty="0" smtClean="0">
              <a:latin typeface="黑体" pitchFamily="49" charset="-122"/>
              <a:ea typeface="黑体" pitchFamily="49" charset="-122"/>
            </a:rPr>
            <a:t>用加强法制建设来协调社会利益集团间矛盾</a:t>
          </a:r>
        </a:p>
      </dgm:t>
    </dgm:pt>
    <dgm:pt modelId="{DBBDDF6B-77C2-4F9B-9AD0-EBA816EC43B9}" type="parTrans" cxnId="{95730F55-B831-4D83-B9FA-E2B20A80AF5B}">
      <dgm:prSet/>
      <dgm:spPr/>
      <dgm:t>
        <a:bodyPr/>
        <a:lstStyle/>
        <a:p>
          <a:endParaRPr lang="zh-CN" altLang="en-US"/>
        </a:p>
      </dgm:t>
    </dgm:pt>
    <dgm:pt modelId="{FEF4F88E-380B-4EEC-986F-4344D5CF9C7C}" type="sibTrans" cxnId="{95730F55-B831-4D83-B9FA-E2B20A80AF5B}">
      <dgm:prSet/>
      <dgm:spPr/>
      <dgm:t>
        <a:bodyPr/>
        <a:lstStyle/>
        <a:p>
          <a:endParaRPr lang="zh-CN" altLang="en-US"/>
        </a:p>
      </dgm:t>
    </dgm:pt>
    <dgm:pt modelId="{15C9B418-60E2-4095-8136-0183B292B28E}">
      <dgm:prSet custT="1"/>
      <dgm:spPr>
        <a:solidFill>
          <a:schemeClr val="accent6">
            <a:lumMod val="60000"/>
            <a:lumOff val="40000"/>
          </a:schemeClr>
        </a:solidFill>
      </dgm:spPr>
      <dgm:t>
        <a:bodyPr/>
        <a:lstStyle/>
        <a:p>
          <a:r>
            <a:rPr kumimoji="0" lang="zh-CN" altLang="en-US" sz="2400" b="1" dirty="0" smtClean="0">
              <a:solidFill>
                <a:srgbClr val="000099"/>
              </a:solidFill>
              <a:latin typeface="黑体" pitchFamily="49" charset="-122"/>
              <a:ea typeface="黑体" pitchFamily="49" charset="-122"/>
            </a:rPr>
            <a:t>改良主义政党的影响力日益扩大</a:t>
          </a:r>
          <a:r>
            <a:rPr kumimoji="0" lang="zh-CN" altLang="en-US" sz="2400" b="1" dirty="0" smtClean="0">
              <a:solidFill>
                <a:srgbClr val="000099"/>
              </a:solidFill>
              <a:latin typeface="楷体_GB2312" pitchFamily="49" charset="-122"/>
              <a:ea typeface="楷体_GB2312" pitchFamily="49" charset="-122"/>
            </a:rPr>
            <a:t>。</a:t>
          </a:r>
          <a:endParaRPr kumimoji="0" lang="zh-CN" altLang="en-US" sz="2400" b="1" dirty="0">
            <a:solidFill>
              <a:srgbClr val="000099"/>
            </a:solidFill>
            <a:latin typeface="楷体_GB2312" pitchFamily="49" charset="-122"/>
            <a:ea typeface="楷体_GB2312" pitchFamily="49" charset="-122"/>
          </a:endParaRPr>
        </a:p>
      </dgm:t>
    </dgm:pt>
    <dgm:pt modelId="{9AEF7E4B-3AEB-4B4D-A349-BADAD955ABB4}" type="parTrans" cxnId="{D9C13392-4834-498B-BAD9-CE5DFC129CFF}">
      <dgm:prSet/>
      <dgm:spPr/>
      <dgm:t>
        <a:bodyPr/>
        <a:lstStyle/>
        <a:p>
          <a:endParaRPr lang="zh-CN" altLang="en-US"/>
        </a:p>
      </dgm:t>
    </dgm:pt>
    <dgm:pt modelId="{AF0D142D-E217-41E4-A0FD-22108F8FCC1D}" type="sibTrans" cxnId="{D9C13392-4834-498B-BAD9-CE5DFC129CFF}">
      <dgm:prSet/>
      <dgm:spPr/>
      <dgm:t>
        <a:bodyPr/>
        <a:lstStyle/>
        <a:p>
          <a:endParaRPr lang="zh-CN" altLang="en-US"/>
        </a:p>
      </dgm:t>
    </dgm:pt>
    <dgm:pt modelId="{C1E6D14C-8D39-4981-A2D4-F70A19D1CCEF}" type="pres">
      <dgm:prSet presAssocID="{0DBD2F3D-40DC-4300-9AC2-CFC76B0D9EFE}" presName="linear" presStyleCnt="0">
        <dgm:presLayoutVars>
          <dgm:dir/>
          <dgm:animLvl val="lvl"/>
          <dgm:resizeHandles val="exact"/>
        </dgm:presLayoutVars>
      </dgm:prSet>
      <dgm:spPr/>
      <dgm:t>
        <a:bodyPr/>
        <a:lstStyle/>
        <a:p>
          <a:endParaRPr lang="zh-CN" altLang="en-US"/>
        </a:p>
      </dgm:t>
    </dgm:pt>
    <dgm:pt modelId="{DDCD0C71-24E0-4945-AAE4-3A8130B233C4}" type="pres">
      <dgm:prSet presAssocID="{D7E47802-3866-463C-8984-75E2EF01D5FB}" presName="parentLin" presStyleCnt="0"/>
      <dgm:spPr/>
    </dgm:pt>
    <dgm:pt modelId="{47DBCE6F-F677-4DAF-A2BB-6706062A1777}" type="pres">
      <dgm:prSet presAssocID="{D7E47802-3866-463C-8984-75E2EF01D5FB}" presName="parentLeftMargin" presStyleLbl="node1" presStyleIdx="0" presStyleCnt="4"/>
      <dgm:spPr/>
      <dgm:t>
        <a:bodyPr/>
        <a:lstStyle/>
        <a:p>
          <a:endParaRPr lang="zh-CN" altLang="en-US"/>
        </a:p>
      </dgm:t>
    </dgm:pt>
    <dgm:pt modelId="{775C5585-1612-448B-81A6-460C1259FD6D}" type="pres">
      <dgm:prSet presAssocID="{D7E47802-3866-463C-8984-75E2EF01D5FB}" presName="parentText" presStyleLbl="node1" presStyleIdx="0" presStyleCnt="4" custScaleX="90079">
        <dgm:presLayoutVars>
          <dgm:chMax val="0"/>
          <dgm:bulletEnabled val="1"/>
        </dgm:presLayoutVars>
      </dgm:prSet>
      <dgm:spPr/>
      <dgm:t>
        <a:bodyPr/>
        <a:lstStyle/>
        <a:p>
          <a:endParaRPr lang="zh-CN" altLang="en-US"/>
        </a:p>
      </dgm:t>
    </dgm:pt>
    <dgm:pt modelId="{B301B4B0-C0F0-4034-B49D-112D0BA5C5AD}" type="pres">
      <dgm:prSet presAssocID="{D7E47802-3866-463C-8984-75E2EF01D5FB}" presName="negativeSpace" presStyleCnt="0"/>
      <dgm:spPr/>
    </dgm:pt>
    <dgm:pt modelId="{3957B647-6BB2-446A-B0F6-3B6FC8222CF9}" type="pres">
      <dgm:prSet presAssocID="{D7E47802-3866-463C-8984-75E2EF01D5FB}" presName="childText" presStyleLbl="conFgAcc1" presStyleIdx="0" presStyleCnt="4">
        <dgm:presLayoutVars>
          <dgm:bulletEnabled val="1"/>
        </dgm:presLayoutVars>
      </dgm:prSet>
      <dgm:spPr/>
    </dgm:pt>
    <dgm:pt modelId="{223E286E-7CA8-4F84-A8BB-1D942C7A427E}" type="pres">
      <dgm:prSet presAssocID="{01501489-9590-4603-9746-122F9A03C5FA}" presName="spaceBetweenRectangles" presStyleCnt="0"/>
      <dgm:spPr/>
    </dgm:pt>
    <dgm:pt modelId="{2FE1A435-C391-467B-BB07-F00B3BB25214}" type="pres">
      <dgm:prSet presAssocID="{B98B7E53-E607-45D8-8D6B-568F6AE717E9}" presName="parentLin" presStyleCnt="0"/>
      <dgm:spPr/>
    </dgm:pt>
    <dgm:pt modelId="{7E30CB77-1049-4AF4-A270-901E75B6D249}" type="pres">
      <dgm:prSet presAssocID="{B98B7E53-E607-45D8-8D6B-568F6AE717E9}" presName="parentLeftMargin" presStyleLbl="node1" presStyleIdx="0" presStyleCnt="4"/>
      <dgm:spPr/>
      <dgm:t>
        <a:bodyPr/>
        <a:lstStyle/>
        <a:p>
          <a:endParaRPr lang="zh-CN" altLang="en-US"/>
        </a:p>
      </dgm:t>
    </dgm:pt>
    <dgm:pt modelId="{2E8ADD7B-8738-4FD7-BAE4-A9903B41BBE6}" type="pres">
      <dgm:prSet presAssocID="{B98B7E53-E607-45D8-8D6B-568F6AE717E9}" presName="parentText" presStyleLbl="node1" presStyleIdx="1" presStyleCnt="4" custScaleX="90080">
        <dgm:presLayoutVars>
          <dgm:chMax val="0"/>
          <dgm:bulletEnabled val="1"/>
        </dgm:presLayoutVars>
      </dgm:prSet>
      <dgm:spPr/>
      <dgm:t>
        <a:bodyPr/>
        <a:lstStyle/>
        <a:p>
          <a:endParaRPr lang="zh-CN" altLang="en-US"/>
        </a:p>
      </dgm:t>
    </dgm:pt>
    <dgm:pt modelId="{8BD2B1BE-C44B-44BC-979E-04AF0F70AE14}" type="pres">
      <dgm:prSet presAssocID="{B98B7E53-E607-45D8-8D6B-568F6AE717E9}" presName="negativeSpace" presStyleCnt="0"/>
      <dgm:spPr/>
    </dgm:pt>
    <dgm:pt modelId="{CFAD20E2-82ED-4E12-9AC2-3C2BB1380ADF}" type="pres">
      <dgm:prSet presAssocID="{B98B7E53-E607-45D8-8D6B-568F6AE717E9}" presName="childText" presStyleLbl="conFgAcc1" presStyleIdx="1" presStyleCnt="4">
        <dgm:presLayoutVars>
          <dgm:bulletEnabled val="1"/>
        </dgm:presLayoutVars>
      </dgm:prSet>
      <dgm:spPr>
        <a:noFill/>
        <a:ln>
          <a:solidFill>
            <a:schemeClr val="bg1">
              <a:lumMod val="75000"/>
            </a:schemeClr>
          </a:solidFill>
        </a:ln>
      </dgm:spPr>
      <dgm:t>
        <a:bodyPr/>
        <a:lstStyle/>
        <a:p>
          <a:endParaRPr lang="zh-CN" altLang="en-US"/>
        </a:p>
      </dgm:t>
    </dgm:pt>
    <dgm:pt modelId="{CE8E5039-9191-4A33-B322-BC35559597F2}" type="pres">
      <dgm:prSet presAssocID="{ED6D40D1-577D-4826-8C4B-CCC23C87B042}" presName="spaceBetweenRectangles" presStyleCnt="0"/>
      <dgm:spPr/>
    </dgm:pt>
    <dgm:pt modelId="{522391DE-D694-4C15-9C88-6C4F5824E43F}" type="pres">
      <dgm:prSet presAssocID="{47816482-F8E6-414E-BBB2-60484DF47C93}" presName="parentLin" presStyleCnt="0"/>
      <dgm:spPr/>
    </dgm:pt>
    <dgm:pt modelId="{BE4D2847-5AF5-4432-A37E-E563719A68D2}" type="pres">
      <dgm:prSet presAssocID="{47816482-F8E6-414E-BBB2-60484DF47C93}" presName="parentLeftMargin" presStyleLbl="node1" presStyleIdx="1" presStyleCnt="4"/>
      <dgm:spPr/>
      <dgm:t>
        <a:bodyPr/>
        <a:lstStyle/>
        <a:p>
          <a:endParaRPr lang="zh-CN" altLang="en-US"/>
        </a:p>
      </dgm:t>
    </dgm:pt>
    <dgm:pt modelId="{48BD8508-4A9F-4BE8-B0C6-57780FBAB163}" type="pres">
      <dgm:prSet presAssocID="{47816482-F8E6-414E-BBB2-60484DF47C93}" presName="parentText" presStyleLbl="node1" presStyleIdx="2" presStyleCnt="4" custScaleX="92446">
        <dgm:presLayoutVars>
          <dgm:chMax val="0"/>
          <dgm:bulletEnabled val="1"/>
        </dgm:presLayoutVars>
      </dgm:prSet>
      <dgm:spPr/>
      <dgm:t>
        <a:bodyPr/>
        <a:lstStyle/>
        <a:p>
          <a:endParaRPr lang="zh-CN" altLang="en-US"/>
        </a:p>
      </dgm:t>
    </dgm:pt>
    <dgm:pt modelId="{4811000F-B4C1-4C42-BCD0-2EE97A561FFA}" type="pres">
      <dgm:prSet presAssocID="{47816482-F8E6-414E-BBB2-60484DF47C93}" presName="negativeSpace" presStyleCnt="0"/>
      <dgm:spPr/>
    </dgm:pt>
    <dgm:pt modelId="{A4811C4E-2527-4A23-A0DA-3CC37224ED39}" type="pres">
      <dgm:prSet presAssocID="{47816482-F8E6-414E-BBB2-60484DF47C93}" presName="childText" presStyleLbl="conFgAcc1" presStyleIdx="2" presStyleCnt="4">
        <dgm:presLayoutVars>
          <dgm:bulletEnabled val="1"/>
        </dgm:presLayoutVars>
      </dgm:prSet>
      <dgm:spPr/>
    </dgm:pt>
    <dgm:pt modelId="{915CBEE5-E5F4-4340-97B4-5E07CF24F89B}" type="pres">
      <dgm:prSet presAssocID="{FEF4F88E-380B-4EEC-986F-4344D5CF9C7C}" presName="spaceBetweenRectangles" presStyleCnt="0"/>
      <dgm:spPr/>
    </dgm:pt>
    <dgm:pt modelId="{98AD43DC-0CC2-43D8-A0A2-F3872755655C}" type="pres">
      <dgm:prSet presAssocID="{15C9B418-60E2-4095-8136-0183B292B28E}" presName="parentLin" presStyleCnt="0"/>
      <dgm:spPr/>
    </dgm:pt>
    <dgm:pt modelId="{E45C88AA-9B3F-4E24-8677-116C6B43F047}" type="pres">
      <dgm:prSet presAssocID="{15C9B418-60E2-4095-8136-0183B292B28E}" presName="parentLeftMargin" presStyleLbl="node1" presStyleIdx="2" presStyleCnt="4"/>
      <dgm:spPr/>
      <dgm:t>
        <a:bodyPr/>
        <a:lstStyle/>
        <a:p>
          <a:endParaRPr lang="zh-CN" altLang="en-US"/>
        </a:p>
      </dgm:t>
    </dgm:pt>
    <dgm:pt modelId="{F1748EEC-9E5F-42D4-A9BD-1A22F6525969}" type="pres">
      <dgm:prSet presAssocID="{15C9B418-60E2-4095-8136-0183B292B28E}" presName="parentText" presStyleLbl="node1" presStyleIdx="3" presStyleCnt="4" custScaleX="92559">
        <dgm:presLayoutVars>
          <dgm:chMax val="0"/>
          <dgm:bulletEnabled val="1"/>
        </dgm:presLayoutVars>
      </dgm:prSet>
      <dgm:spPr/>
      <dgm:t>
        <a:bodyPr/>
        <a:lstStyle/>
        <a:p>
          <a:endParaRPr lang="zh-CN" altLang="en-US"/>
        </a:p>
      </dgm:t>
    </dgm:pt>
    <dgm:pt modelId="{2993C5E4-1871-4F12-BD9B-305B0C9164C0}" type="pres">
      <dgm:prSet presAssocID="{15C9B418-60E2-4095-8136-0183B292B28E}" presName="negativeSpace" presStyleCnt="0"/>
      <dgm:spPr/>
    </dgm:pt>
    <dgm:pt modelId="{1A9817CF-689F-4595-B98C-0A35CFCBD730}" type="pres">
      <dgm:prSet presAssocID="{15C9B418-60E2-4095-8136-0183B292B28E}" presName="childText" presStyleLbl="conFgAcc1" presStyleIdx="3" presStyleCnt="4">
        <dgm:presLayoutVars>
          <dgm:bulletEnabled val="1"/>
        </dgm:presLayoutVars>
      </dgm:prSet>
      <dgm:spPr/>
    </dgm:pt>
  </dgm:ptLst>
  <dgm:cxnLst>
    <dgm:cxn modelId="{A17C99CC-58DF-F042-9711-EBC5FA475431}" type="presOf" srcId="{15C9B418-60E2-4095-8136-0183B292B28E}" destId="{E45C88AA-9B3F-4E24-8677-116C6B43F047}" srcOrd="0" destOrd="0" presId="urn:microsoft.com/office/officeart/2005/8/layout/list1"/>
    <dgm:cxn modelId="{95730F55-B831-4D83-B9FA-E2B20A80AF5B}" srcId="{0DBD2F3D-40DC-4300-9AC2-CFC76B0D9EFE}" destId="{47816482-F8E6-414E-BBB2-60484DF47C93}" srcOrd="2" destOrd="0" parTransId="{DBBDDF6B-77C2-4F9B-9AD0-EBA816EC43B9}" sibTransId="{FEF4F88E-380B-4EEC-986F-4344D5CF9C7C}"/>
    <dgm:cxn modelId="{F3567A34-A5CE-419B-9328-BE7AEF2249B7}" srcId="{0DBD2F3D-40DC-4300-9AC2-CFC76B0D9EFE}" destId="{B98B7E53-E607-45D8-8D6B-568F6AE717E9}" srcOrd="1" destOrd="0" parTransId="{6EC75972-4816-4AA5-B3E9-A19D87D253DE}" sibTransId="{ED6D40D1-577D-4826-8C4B-CCC23C87B042}"/>
    <dgm:cxn modelId="{02A9B8EE-EFEA-402D-8C17-283FCA98A1E2}" srcId="{0DBD2F3D-40DC-4300-9AC2-CFC76B0D9EFE}" destId="{D7E47802-3866-463C-8984-75E2EF01D5FB}" srcOrd="0" destOrd="0" parTransId="{61F969BB-519F-42AE-88C3-4A546679F833}" sibTransId="{01501489-9590-4603-9746-122F9A03C5FA}"/>
    <dgm:cxn modelId="{FED2050D-7EA3-C94D-AB18-F2853043BE33}" type="presOf" srcId="{15C9B418-60E2-4095-8136-0183B292B28E}" destId="{F1748EEC-9E5F-42D4-A9BD-1A22F6525969}" srcOrd="1" destOrd="0" presId="urn:microsoft.com/office/officeart/2005/8/layout/list1"/>
    <dgm:cxn modelId="{BC6E9D94-D0E0-244F-89B8-E72B69BB99CA}" type="presOf" srcId="{B98B7E53-E607-45D8-8D6B-568F6AE717E9}" destId="{7E30CB77-1049-4AF4-A270-901E75B6D249}" srcOrd="0" destOrd="0" presId="urn:microsoft.com/office/officeart/2005/8/layout/list1"/>
    <dgm:cxn modelId="{F11C5066-3068-FD45-A446-42FE933394C7}" type="presOf" srcId="{47816482-F8E6-414E-BBB2-60484DF47C93}" destId="{48BD8508-4A9F-4BE8-B0C6-57780FBAB163}" srcOrd="1" destOrd="0" presId="urn:microsoft.com/office/officeart/2005/8/layout/list1"/>
    <dgm:cxn modelId="{F0BDB179-3217-9B43-9485-0F2A31EC95E1}" type="presOf" srcId="{D7E47802-3866-463C-8984-75E2EF01D5FB}" destId="{775C5585-1612-448B-81A6-460C1259FD6D}" srcOrd="1" destOrd="0" presId="urn:microsoft.com/office/officeart/2005/8/layout/list1"/>
    <dgm:cxn modelId="{D9C13392-4834-498B-BAD9-CE5DFC129CFF}" srcId="{0DBD2F3D-40DC-4300-9AC2-CFC76B0D9EFE}" destId="{15C9B418-60E2-4095-8136-0183B292B28E}" srcOrd="3" destOrd="0" parTransId="{9AEF7E4B-3AEB-4B4D-A349-BADAD955ABB4}" sibTransId="{AF0D142D-E217-41E4-A0FD-22108F8FCC1D}"/>
    <dgm:cxn modelId="{5CB4450A-5138-424E-B9F9-58A3B9EE8A15}" type="presOf" srcId="{D7E47802-3866-463C-8984-75E2EF01D5FB}" destId="{47DBCE6F-F677-4DAF-A2BB-6706062A1777}" srcOrd="0" destOrd="0" presId="urn:microsoft.com/office/officeart/2005/8/layout/list1"/>
    <dgm:cxn modelId="{C7C4DFA8-F4D5-244C-A44D-7115FC435C03}" type="presOf" srcId="{0DBD2F3D-40DC-4300-9AC2-CFC76B0D9EFE}" destId="{C1E6D14C-8D39-4981-A2D4-F70A19D1CCEF}" srcOrd="0" destOrd="0" presId="urn:microsoft.com/office/officeart/2005/8/layout/list1"/>
    <dgm:cxn modelId="{CF7811AB-BC12-D840-AD69-FFB555448E23}" type="presOf" srcId="{47816482-F8E6-414E-BBB2-60484DF47C93}" destId="{BE4D2847-5AF5-4432-A37E-E563719A68D2}" srcOrd="0" destOrd="0" presId="urn:microsoft.com/office/officeart/2005/8/layout/list1"/>
    <dgm:cxn modelId="{B032911D-B0CA-CD4B-88E9-8F6AD7590C02}" type="presOf" srcId="{B98B7E53-E607-45D8-8D6B-568F6AE717E9}" destId="{2E8ADD7B-8738-4FD7-BAE4-A9903B41BBE6}" srcOrd="1" destOrd="0" presId="urn:microsoft.com/office/officeart/2005/8/layout/list1"/>
    <dgm:cxn modelId="{AFD8DE38-CD9C-9647-8B5D-166AE5AB812F}" type="presParOf" srcId="{C1E6D14C-8D39-4981-A2D4-F70A19D1CCEF}" destId="{DDCD0C71-24E0-4945-AAE4-3A8130B233C4}" srcOrd="0" destOrd="0" presId="urn:microsoft.com/office/officeart/2005/8/layout/list1"/>
    <dgm:cxn modelId="{4E0FB636-DB6F-DB41-A8F8-FCAFF97AE032}" type="presParOf" srcId="{DDCD0C71-24E0-4945-AAE4-3A8130B233C4}" destId="{47DBCE6F-F677-4DAF-A2BB-6706062A1777}" srcOrd="0" destOrd="0" presId="urn:microsoft.com/office/officeart/2005/8/layout/list1"/>
    <dgm:cxn modelId="{25C0D5CF-9CFC-C940-B2EF-4A0BC8F844AB}" type="presParOf" srcId="{DDCD0C71-24E0-4945-AAE4-3A8130B233C4}" destId="{775C5585-1612-448B-81A6-460C1259FD6D}" srcOrd="1" destOrd="0" presId="urn:microsoft.com/office/officeart/2005/8/layout/list1"/>
    <dgm:cxn modelId="{68F7EBDE-8AB2-C74C-98CB-945DEFBADF2E}" type="presParOf" srcId="{C1E6D14C-8D39-4981-A2D4-F70A19D1CCEF}" destId="{B301B4B0-C0F0-4034-B49D-112D0BA5C5AD}" srcOrd="1" destOrd="0" presId="urn:microsoft.com/office/officeart/2005/8/layout/list1"/>
    <dgm:cxn modelId="{D8FC5416-9CA2-4046-8D73-3FE014D315BE}" type="presParOf" srcId="{C1E6D14C-8D39-4981-A2D4-F70A19D1CCEF}" destId="{3957B647-6BB2-446A-B0F6-3B6FC8222CF9}" srcOrd="2" destOrd="0" presId="urn:microsoft.com/office/officeart/2005/8/layout/list1"/>
    <dgm:cxn modelId="{63D1D110-FAAD-8F40-9631-6F69C4DD7D59}" type="presParOf" srcId="{C1E6D14C-8D39-4981-A2D4-F70A19D1CCEF}" destId="{223E286E-7CA8-4F84-A8BB-1D942C7A427E}" srcOrd="3" destOrd="0" presId="urn:microsoft.com/office/officeart/2005/8/layout/list1"/>
    <dgm:cxn modelId="{15871A35-0A2C-6548-9352-55936AF27BBE}" type="presParOf" srcId="{C1E6D14C-8D39-4981-A2D4-F70A19D1CCEF}" destId="{2FE1A435-C391-467B-BB07-F00B3BB25214}" srcOrd="4" destOrd="0" presId="urn:microsoft.com/office/officeart/2005/8/layout/list1"/>
    <dgm:cxn modelId="{67E6F094-7548-EB49-9D0F-8EDC83DFAD51}" type="presParOf" srcId="{2FE1A435-C391-467B-BB07-F00B3BB25214}" destId="{7E30CB77-1049-4AF4-A270-901E75B6D249}" srcOrd="0" destOrd="0" presId="urn:microsoft.com/office/officeart/2005/8/layout/list1"/>
    <dgm:cxn modelId="{D851FF09-80BC-F24F-A026-3C1CAD7A852A}" type="presParOf" srcId="{2FE1A435-C391-467B-BB07-F00B3BB25214}" destId="{2E8ADD7B-8738-4FD7-BAE4-A9903B41BBE6}" srcOrd="1" destOrd="0" presId="urn:microsoft.com/office/officeart/2005/8/layout/list1"/>
    <dgm:cxn modelId="{A03C2735-E3EF-5C4D-9423-FECA4B2E455E}" type="presParOf" srcId="{C1E6D14C-8D39-4981-A2D4-F70A19D1CCEF}" destId="{8BD2B1BE-C44B-44BC-979E-04AF0F70AE14}" srcOrd="5" destOrd="0" presId="urn:microsoft.com/office/officeart/2005/8/layout/list1"/>
    <dgm:cxn modelId="{5AA5D9F7-1E24-6C44-B8A4-0E81C9AE5734}" type="presParOf" srcId="{C1E6D14C-8D39-4981-A2D4-F70A19D1CCEF}" destId="{CFAD20E2-82ED-4E12-9AC2-3C2BB1380ADF}" srcOrd="6" destOrd="0" presId="urn:microsoft.com/office/officeart/2005/8/layout/list1"/>
    <dgm:cxn modelId="{F2AC5EFC-5A24-3742-8A16-94AC6047A4D1}" type="presParOf" srcId="{C1E6D14C-8D39-4981-A2D4-F70A19D1CCEF}" destId="{CE8E5039-9191-4A33-B322-BC35559597F2}" srcOrd="7" destOrd="0" presId="urn:microsoft.com/office/officeart/2005/8/layout/list1"/>
    <dgm:cxn modelId="{2A79E535-7E08-3D4A-AAC0-B37D805110B5}" type="presParOf" srcId="{C1E6D14C-8D39-4981-A2D4-F70A19D1CCEF}" destId="{522391DE-D694-4C15-9C88-6C4F5824E43F}" srcOrd="8" destOrd="0" presId="urn:microsoft.com/office/officeart/2005/8/layout/list1"/>
    <dgm:cxn modelId="{A8D2A31F-C96E-2049-8961-4513B9C7D67B}" type="presParOf" srcId="{522391DE-D694-4C15-9C88-6C4F5824E43F}" destId="{BE4D2847-5AF5-4432-A37E-E563719A68D2}" srcOrd="0" destOrd="0" presId="urn:microsoft.com/office/officeart/2005/8/layout/list1"/>
    <dgm:cxn modelId="{93E46529-93B8-314D-964F-3AC5206BEA15}" type="presParOf" srcId="{522391DE-D694-4C15-9C88-6C4F5824E43F}" destId="{48BD8508-4A9F-4BE8-B0C6-57780FBAB163}" srcOrd="1" destOrd="0" presId="urn:microsoft.com/office/officeart/2005/8/layout/list1"/>
    <dgm:cxn modelId="{DC28712B-2690-3C42-86E5-6904B5BA37B2}" type="presParOf" srcId="{C1E6D14C-8D39-4981-A2D4-F70A19D1CCEF}" destId="{4811000F-B4C1-4C42-BCD0-2EE97A561FFA}" srcOrd="9" destOrd="0" presId="urn:microsoft.com/office/officeart/2005/8/layout/list1"/>
    <dgm:cxn modelId="{6B67FF7E-13C2-544B-BDE6-5CF82172AD1A}" type="presParOf" srcId="{C1E6D14C-8D39-4981-A2D4-F70A19D1CCEF}" destId="{A4811C4E-2527-4A23-A0DA-3CC37224ED39}" srcOrd="10" destOrd="0" presId="urn:microsoft.com/office/officeart/2005/8/layout/list1"/>
    <dgm:cxn modelId="{639374D7-9D9F-BE4A-BA22-5822F3697573}" type="presParOf" srcId="{C1E6D14C-8D39-4981-A2D4-F70A19D1CCEF}" destId="{915CBEE5-E5F4-4340-97B4-5E07CF24F89B}" srcOrd="11" destOrd="0" presId="urn:microsoft.com/office/officeart/2005/8/layout/list1"/>
    <dgm:cxn modelId="{4D4D71C9-7CBD-3B48-A461-37F84E84CD13}" type="presParOf" srcId="{C1E6D14C-8D39-4981-A2D4-F70A19D1CCEF}" destId="{98AD43DC-0CC2-43D8-A0A2-F3872755655C}" srcOrd="12" destOrd="0" presId="urn:microsoft.com/office/officeart/2005/8/layout/list1"/>
    <dgm:cxn modelId="{307379C3-C571-024B-AC90-6D20733BD2BE}" type="presParOf" srcId="{98AD43DC-0CC2-43D8-A0A2-F3872755655C}" destId="{E45C88AA-9B3F-4E24-8677-116C6B43F047}" srcOrd="0" destOrd="0" presId="urn:microsoft.com/office/officeart/2005/8/layout/list1"/>
    <dgm:cxn modelId="{33405BC6-BA08-8E43-8078-269B0750C9E3}" type="presParOf" srcId="{98AD43DC-0CC2-43D8-A0A2-F3872755655C}" destId="{F1748EEC-9E5F-42D4-A9BD-1A22F6525969}" srcOrd="1" destOrd="0" presId="urn:microsoft.com/office/officeart/2005/8/layout/list1"/>
    <dgm:cxn modelId="{70F240DD-5054-A342-A8AF-E81ECD1F53FA}" type="presParOf" srcId="{C1E6D14C-8D39-4981-A2D4-F70A19D1CCEF}" destId="{2993C5E4-1871-4F12-BD9B-305B0C9164C0}" srcOrd="13" destOrd="0" presId="urn:microsoft.com/office/officeart/2005/8/layout/list1"/>
    <dgm:cxn modelId="{20861C6C-1577-6C49-973E-AFEFFA4FFB02}" type="presParOf" srcId="{C1E6D14C-8D39-4981-A2D4-F70A19D1CCEF}" destId="{1A9817CF-689F-4595-B98C-0A35CFCBD73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D0D9EC-8C20-49B4-84E9-C2C039146661}" type="doc">
      <dgm:prSet loTypeId="urn:microsoft.com/office/officeart/2005/8/layout/vList2" loCatId="list" qsTypeId="urn:microsoft.com/office/officeart/2005/8/quickstyle/simple1#5" qsCatId="simple" csTypeId="urn:microsoft.com/office/officeart/2005/8/colors/colorful1#2" csCatId="colorful" phldr="1"/>
      <dgm:spPr/>
      <dgm:t>
        <a:bodyPr/>
        <a:lstStyle/>
        <a:p>
          <a:endParaRPr lang="zh-CN" altLang="en-US"/>
        </a:p>
      </dgm:t>
    </dgm:pt>
    <dgm:pt modelId="{45B82F99-B4AD-40A3-B632-EAE238A68AB9}">
      <dgm:prSet phldrT="[文本]"/>
      <dgm:spPr/>
      <dgm:t>
        <a:bodyPr/>
        <a:lstStyle/>
        <a:p>
          <a:r>
            <a:rPr kumimoji="0" lang="zh-CN" altLang="en-US" b="1" dirty="0" smtClean="0">
              <a:solidFill>
                <a:srgbClr val="000099"/>
              </a:solidFill>
              <a:latin typeface="黑体" pitchFamily="49" charset="-122"/>
              <a:ea typeface="黑体" pitchFamily="49" charset="-122"/>
            </a:rPr>
            <a:t>新变化从根本上说是人类社会发展一般规律和资本主义经济规律作用的结果</a:t>
          </a:r>
          <a:endParaRPr lang="zh-CN" altLang="en-US" dirty="0">
            <a:solidFill>
              <a:srgbClr val="000099"/>
            </a:solidFill>
            <a:latin typeface="黑体" pitchFamily="49" charset="-122"/>
            <a:ea typeface="黑体" pitchFamily="49" charset="-122"/>
          </a:endParaRPr>
        </a:p>
      </dgm:t>
    </dgm:pt>
    <dgm:pt modelId="{C45E9112-45E7-48AF-85B3-F7D22B91BE0F}" type="parTrans" cxnId="{CE73AEA9-7A86-40C9-A79E-3659666BB2C1}">
      <dgm:prSet/>
      <dgm:spPr/>
      <dgm:t>
        <a:bodyPr/>
        <a:lstStyle/>
        <a:p>
          <a:endParaRPr lang="zh-CN" altLang="en-US"/>
        </a:p>
      </dgm:t>
    </dgm:pt>
    <dgm:pt modelId="{73731A2B-9482-498C-8E6F-FA77B52E0342}" type="sibTrans" cxnId="{CE73AEA9-7A86-40C9-A79E-3659666BB2C1}">
      <dgm:prSet/>
      <dgm:spPr/>
      <dgm:t>
        <a:bodyPr/>
        <a:lstStyle/>
        <a:p>
          <a:endParaRPr lang="zh-CN" altLang="en-US"/>
        </a:p>
      </dgm:t>
    </dgm:pt>
    <dgm:pt modelId="{1AB48EFE-951F-4336-A795-A17B966E49F9}">
      <dgm:prSet phldrT="[文本]" phldr="1"/>
      <dgm:spPr/>
      <dgm:t>
        <a:bodyPr/>
        <a:lstStyle/>
        <a:p>
          <a:endParaRPr lang="zh-CN" altLang="en-US" dirty="0"/>
        </a:p>
      </dgm:t>
    </dgm:pt>
    <dgm:pt modelId="{DAFF8C52-F9E2-4FE7-A22B-50F80D44234E}" type="parTrans" cxnId="{C27B75FB-A67C-46EE-B2E6-A9C7B121334B}">
      <dgm:prSet/>
      <dgm:spPr/>
      <dgm:t>
        <a:bodyPr/>
        <a:lstStyle/>
        <a:p>
          <a:endParaRPr lang="zh-CN" altLang="en-US"/>
        </a:p>
      </dgm:t>
    </dgm:pt>
    <dgm:pt modelId="{E1BFD63A-0350-4927-84FC-FE5D6DC6B600}" type="sibTrans" cxnId="{C27B75FB-A67C-46EE-B2E6-A9C7B121334B}">
      <dgm:prSet/>
      <dgm:spPr/>
      <dgm:t>
        <a:bodyPr/>
        <a:lstStyle/>
        <a:p>
          <a:endParaRPr lang="zh-CN" altLang="en-US"/>
        </a:p>
      </dgm:t>
    </dgm:pt>
    <dgm:pt modelId="{8E2A3958-2198-43D0-8804-E1A7BA1B7935}">
      <dgm:prSet phldrT="[文本]"/>
      <dgm:spPr>
        <a:solidFill>
          <a:srgbClr val="01016F"/>
        </a:solidFill>
      </dgm:spPr>
      <dgm:t>
        <a:bodyPr/>
        <a:lstStyle/>
        <a:p>
          <a:r>
            <a:rPr kumimoji="0" lang="zh-CN" altLang="en-US" b="1" dirty="0" smtClean="0">
              <a:solidFill>
                <a:schemeClr val="tx1"/>
              </a:solidFill>
              <a:latin typeface="黑体" pitchFamily="49" charset="-122"/>
              <a:ea typeface="黑体" pitchFamily="49" charset="-122"/>
            </a:rPr>
            <a:t>新变化是在资本主义制度基本框架内的变化，并不意味着资本主义生产关系的根本性质发生了变化。 </a:t>
          </a:r>
        </a:p>
      </dgm:t>
    </dgm:pt>
    <dgm:pt modelId="{6E590676-0B1E-4E3B-B3AF-F366CB3C03CE}" type="parTrans" cxnId="{B9995E29-DBCC-4B6D-86D5-A3AF4EA4B77A}">
      <dgm:prSet/>
      <dgm:spPr/>
      <dgm:t>
        <a:bodyPr/>
        <a:lstStyle/>
        <a:p>
          <a:endParaRPr lang="zh-CN" altLang="en-US"/>
        </a:p>
      </dgm:t>
    </dgm:pt>
    <dgm:pt modelId="{CB0E4D00-C47A-4C6E-B23E-90100C082348}" type="sibTrans" cxnId="{B9995E29-DBCC-4B6D-86D5-A3AF4EA4B77A}">
      <dgm:prSet/>
      <dgm:spPr/>
      <dgm:t>
        <a:bodyPr/>
        <a:lstStyle/>
        <a:p>
          <a:endParaRPr lang="zh-CN" altLang="en-US"/>
        </a:p>
      </dgm:t>
    </dgm:pt>
    <dgm:pt modelId="{F811A2A7-447D-43A7-B70E-AD24E34A42B4}">
      <dgm:prSet phldrT="[文本]" phldr="1"/>
      <dgm:spPr/>
      <dgm:t>
        <a:bodyPr/>
        <a:lstStyle/>
        <a:p>
          <a:endParaRPr lang="zh-CN" altLang="en-US" dirty="0"/>
        </a:p>
      </dgm:t>
    </dgm:pt>
    <dgm:pt modelId="{124F198D-1B03-4137-BBF5-9349AB0C2A17}" type="parTrans" cxnId="{D7B198F2-CF33-465C-9509-832FBCA3A0DA}">
      <dgm:prSet/>
      <dgm:spPr/>
      <dgm:t>
        <a:bodyPr/>
        <a:lstStyle/>
        <a:p>
          <a:endParaRPr lang="zh-CN" altLang="en-US"/>
        </a:p>
      </dgm:t>
    </dgm:pt>
    <dgm:pt modelId="{000B329B-F305-4459-8A14-1660DEFABC23}" type="sibTrans" cxnId="{D7B198F2-CF33-465C-9509-832FBCA3A0DA}">
      <dgm:prSet/>
      <dgm:spPr/>
      <dgm:t>
        <a:bodyPr/>
        <a:lstStyle/>
        <a:p>
          <a:endParaRPr lang="zh-CN" altLang="en-US"/>
        </a:p>
      </dgm:t>
    </dgm:pt>
    <dgm:pt modelId="{1DD56885-6090-4808-B6B8-639097F792F6}" type="pres">
      <dgm:prSet presAssocID="{3FD0D9EC-8C20-49B4-84E9-C2C039146661}" presName="linear" presStyleCnt="0">
        <dgm:presLayoutVars>
          <dgm:animLvl val="lvl"/>
          <dgm:resizeHandles val="exact"/>
        </dgm:presLayoutVars>
      </dgm:prSet>
      <dgm:spPr/>
      <dgm:t>
        <a:bodyPr/>
        <a:lstStyle/>
        <a:p>
          <a:endParaRPr lang="zh-CN" altLang="en-US"/>
        </a:p>
      </dgm:t>
    </dgm:pt>
    <dgm:pt modelId="{22844ABF-B786-41B6-B36B-006CF2E8A656}" type="pres">
      <dgm:prSet presAssocID="{45B82F99-B4AD-40A3-B632-EAE238A68AB9}" presName="parentText" presStyleLbl="node1" presStyleIdx="0" presStyleCnt="2">
        <dgm:presLayoutVars>
          <dgm:chMax val="0"/>
          <dgm:bulletEnabled val="1"/>
        </dgm:presLayoutVars>
      </dgm:prSet>
      <dgm:spPr/>
      <dgm:t>
        <a:bodyPr/>
        <a:lstStyle/>
        <a:p>
          <a:endParaRPr lang="zh-CN" altLang="en-US"/>
        </a:p>
      </dgm:t>
    </dgm:pt>
    <dgm:pt modelId="{57B947D2-4654-4BB1-AF71-17C713AF4FB4}" type="pres">
      <dgm:prSet presAssocID="{45B82F99-B4AD-40A3-B632-EAE238A68AB9}" presName="childText" presStyleLbl="revTx" presStyleIdx="0" presStyleCnt="2">
        <dgm:presLayoutVars>
          <dgm:bulletEnabled val="1"/>
        </dgm:presLayoutVars>
      </dgm:prSet>
      <dgm:spPr/>
      <dgm:t>
        <a:bodyPr/>
        <a:lstStyle/>
        <a:p>
          <a:endParaRPr lang="zh-CN" altLang="en-US"/>
        </a:p>
      </dgm:t>
    </dgm:pt>
    <dgm:pt modelId="{AB725621-52E6-432F-9A29-1316D8DA3D2B}" type="pres">
      <dgm:prSet presAssocID="{8E2A3958-2198-43D0-8804-E1A7BA1B7935}" presName="parentText" presStyleLbl="node1" presStyleIdx="1" presStyleCnt="2" custLinFactNeighborX="868" custLinFactNeighborY="-24123">
        <dgm:presLayoutVars>
          <dgm:chMax val="0"/>
          <dgm:bulletEnabled val="1"/>
        </dgm:presLayoutVars>
      </dgm:prSet>
      <dgm:spPr/>
      <dgm:t>
        <a:bodyPr/>
        <a:lstStyle/>
        <a:p>
          <a:endParaRPr lang="zh-CN" altLang="en-US"/>
        </a:p>
      </dgm:t>
    </dgm:pt>
    <dgm:pt modelId="{520AD106-2542-4647-9802-471A94B09F09}" type="pres">
      <dgm:prSet presAssocID="{8E2A3958-2198-43D0-8804-E1A7BA1B7935}" presName="childText" presStyleLbl="revTx" presStyleIdx="1" presStyleCnt="2">
        <dgm:presLayoutVars>
          <dgm:bulletEnabled val="1"/>
        </dgm:presLayoutVars>
      </dgm:prSet>
      <dgm:spPr/>
      <dgm:t>
        <a:bodyPr/>
        <a:lstStyle/>
        <a:p>
          <a:endParaRPr lang="zh-CN" altLang="en-US"/>
        </a:p>
      </dgm:t>
    </dgm:pt>
  </dgm:ptLst>
  <dgm:cxnLst>
    <dgm:cxn modelId="{D7B198F2-CF33-465C-9509-832FBCA3A0DA}" srcId="{8E2A3958-2198-43D0-8804-E1A7BA1B7935}" destId="{F811A2A7-447D-43A7-B70E-AD24E34A42B4}" srcOrd="0" destOrd="0" parTransId="{124F198D-1B03-4137-BBF5-9349AB0C2A17}" sibTransId="{000B329B-F305-4459-8A14-1660DEFABC23}"/>
    <dgm:cxn modelId="{CE73AEA9-7A86-40C9-A79E-3659666BB2C1}" srcId="{3FD0D9EC-8C20-49B4-84E9-C2C039146661}" destId="{45B82F99-B4AD-40A3-B632-EAE238A68AB9}" srcOrd="0" destOrd="0" parTransId="{C45E9112-45E7-48AF-85B3-F7D22B91BE0F}" sibTransId="{73731A2B-9482-498C-8E6F-FA77B52E0342}"/>
    <dgm:cxn modelId="{C27B75FB-A67C-46EE-B2E6-A9C7B121334B}" srcId="{45B82F99-B4AD-40A3-B632-EAE238A68AB9}" destId="{1AB48EFE-951F-4336-A795-A17B966E49F9}" srcOrd="0" destOrd="0" parTransId="{DAFF8C52-F9E2-4FE7-A22B-50F80D44234E}" sibTransId="{E1BFD63A-0350-4927-84FC-FE5D6DC6B600}"/>
    <dgm:cxn modelId="{206AA8AC-E367-FC47-8B37-FA5A1FD53F8F}" type="presOf" srcId="{8E2A3958-2198-43D0-8804-E1A7BA1B7935}" destId="{AB725621-52E6-432F-9A29-1316D8DA3D2B}" srcOrd="0" destOrd="0" presId="urn:microsoft.com/office/officeart/2005/8/layout/vList2"/>
    <dgm:cxn modelId="{8C9E4F09-ACD4-3446-B248-2A671BA5F8F0}" type="presOf" srcId="{F811A2A7-447D-43A7-B70E-AD24E34A42B4}" destId="{520AD106-2542-4647-9802-471A94B09F09}" srcOrd="0" destOrd="0" presId="urn:microsoft.com/office/officeart/2005/8/layout/vList2"/>
    <dgm:cxn modelId="{82F9C1F4-69FD-DA40-B581-FB73E9642FAE}" type="presOf" srcId="{45B82F99-B4AD-40A3-B632-EAE238A68AB9}" destId="{22844ABF-B786-41B6-B36B-006CF2E8A656}" srcOrd="0" destOrd="0" presId="urn:microsoft.com/office/officeart/2005/8/layout/vList2"/>
    <dgm:cxn modelId="{F59E831A-E336-1B44-AD59-133F71B25CF3}" type="presOf" srcId="{3FD0D9EC-8C20-49B4-84E9-C2C039146661}" destId="{1DD56885-6090-4808-B6B8-639097F792F6}" srcOrd="0" destOrd="0" presId="urn:microsoft.com/office/officeart/2005/8/layout/vList2"/>
    <dgm:cxn modelId="{B9995E29-DBCC-4B6D-86D5-A3AF4EA4B77A}" srcId="{3FD0D9EC-8C20-49B4-84E9-C2C039146661}" destId="{8E2A3958-2198-43D0-8804-E1A7BA1B7935}" srcOrd="1" destOrd="0" parTransId="{6E590676-0B1E-4E3B-B3AF-F366CB3C03CE}" sibTransId="{CB0E4D00-C47A-4C6E-B23E-90100C082348}"/>
    <dgm:cxn modelId="{430BC0B8-4F01-7E45-8D1E-9CC2E76884CF}" type="presOf" srcId="{1AB48EFE-951F-4336-A795-A17B966E49F9}" destId="{57B947D2-4654-4BB1-AF71-17C713AF4FB4}" srcOrd="0" destOrd="0" presId="urn:microsoft.com/office/officeart/2005/8/layout/vList2"/>
    <dgm:cxn modelId="{A16C0A27-A223-5548-B83D-093472AA643A}" type="presParOf" srcId="{1DD56885-6090-4808-B6B8-639097F792F6}" destId="{22844ABF-B786-41B6-B36B-006CF2E8A656}" srcOrd="0" destOrd="0" presId="urn:microsoft.com/office/officeart/2005/8/layout/vList2"/>
    <dgm:cxn modelId="{635491B4-6E8A-194A-AA77-776BF69492BC}" type="presParOf" srcId="{1DD56885-6090-4808-B6B8-639097F792F6}" destId="{57B947D2-4654-4BB1-AF71-17C713AF4FB4}" srcOrd="1" destOrd="0" presId="urn:microsoft.com/office/officeart/2005/8/layout/vList2"/>
    <dgm:cxn modelId="{90586931-7BDF-884B-82B3-FA556A35D967}" type="presParOf" srcId="{1DD56885-6090-4808-B6B8-639097F792F6}" destId="{AB725621-52E6-432F-9A29-1316D8DA3D2B}" srcOrd="2" destOrd="0" presId="urn:microsoft.com/office/officeart/2005/8/layout/vList2"/>
    <dgm:cxn modelId="{C348667B-F1D3-E346-AC2C-DBF6E090BF2C}" type="presParOf" srcId="{1DD56885-6090-4808-B6B8-639097F792F6}" destId="{520AD106-2542-4647-9802-471A94B09F0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C153E-BC2E-4F61-B26D-EF5D459D22AB}">
      <dsp:nvSpPr>
        <dsp:cNvPr id="0" name=""/>
        <dsp:cNvSpPr/>
      </dsp:nvSpPr>
      <dsp:spPr>
        <a:xfrm>
          <a:off x="0" y="431481"/>
          <a:ext cx="8229600" cy="630000"/>
        </a:xfrm>
        <a:prstGeom prst="rect">
          <a:avLst/>
        </a:prstGeom>
        <a:solidFill>
          <a:schemeClr val="accent2">
            <a:alpha val="90000"/>
            <a:tint val="4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09C5B5-59C6-451C-AA82-32E2D6047614}">
      <dsp:nvSpPr>
        <dsp:cNvPr id="0" name=""/>
        <dsp:cNvSpPr/>
      </dsp:nvSpPr>
      <dsp:spPr>
        <a:xfrm>
          <a:off x="411480" y="62481"/>
          <a:ext cx="5760720" cy="738000"/>
        </a:xfrm>
        <a:prstGeom prst="roundRect">
          <a:avLst/>
        </a:prstGeom>
        <a:solidFill>
          <a:schemeClr val="lt1">
            <a:hueOff val="0"/>
            <a:satOff val="0"/>
            <a:lumOff val="0"/>
            <a:alphaOff val="0"/>
          </a:schemeClr>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kumimoji="0" lang="zh-CN" altLang="en-US" sz="2500" b="1" kern="1200" dirty="0" smtClean="0">
              <a:latin typeface="黑体" pitchFamily="49" charset="-122"/>
              <a:ea typeface="黑体" pitchFamily="49" charset="-122"/>
              <a:sym typeface="Wingdings" pitchFamily="2" charset="2"/>
            </a:rPr>
            <a:t>职工参与企业决策</a:t>
          </a:r>
          <a:endParaRPr lang="zh-CN" altLang="en-US" sz="2500" kern="1200" dirty="0">
            <a:latin typeface="黑体" pitchFamily="49" charset="-122"/>
            <a:ea typeface="黑体" pitchFamily="49" charset="-122"/>
          </a:endParaRPr>
        </a:p>
      </dsp:txBody>
      <dsp:txXfrm>
        <a:off x="447506" y="98507"/>
        <a:ext cx="5688668" cy="665948"/>
      </dsp:txXfrm>
    </dsp:sp>
    <dsp:sp modelId="{06211C32-84C5-4537-8F2F-B2B0B5A01D52}">
      <dsp:nvSpPr>
        <dsp:cNvPr id="0" name=""/>
        <dsp:cNvSpPr/>
      </dsp:nvSpPr>
      <dsp:spPr>
        <a:xfrm>
          <a:off x="0" y="1565481"/>
          <a:ext cx="8229600" cy="630000"/>
        </a:xfrm>
        <a:prstGeom prst="rect">
          <a:avLst/>
        </a:prstGeom>
        <a:solidFill>
          <a:schemeClr val="accent2">
            <a:alpha val="90000"/>
            <a:tint val="4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4B9A40-FADD-4864-9754-CD1A76B02495}">
      <dsp:nvSpPr>
        <dsp:cNvPr id="0" name=""/>
        <dsp:cNvSpPr/>
      </dsp:nvSpPr>
      <dsp:spPr>
        <a:xfrm>
          <a:off x="411480" y="1196481"/>
          <a:ext cx="5760720" cy="738000"/>
        </a:xfrm>
        <a:prstGeom prst="roundRect">
          <a:avLst/>
        </a:prstGeom>
        <a:solidFill>
          <a:schemeClr val="lt1">
            <a:hueOff val="0"/>
            <a:satOff val="0"/>
            <a:lumOff val="0"/>
            <a:alphaOff val="0"/>
          </a:schemeClr>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kumimoji="0" lang="zh-CN" altLang="en-US" sz="2500" b="1" kern="1200" dirty="0" smtClean="0">
              <a:latin typeface="黑体" pitchFamily="49" charset="-122"/>
              <a:ea typeface="黑体" pitchFamily="49" charset="-122"/>
              <a:sym typeface="Wingdings" pitchFamily="2" charset="2"/>
            </a:rPr>
            <a:t>实行终身雇佣制</a:t>
          </a:r>
          <a:endParaRPr lang="zh-CN" altLang="en-US" sz="2500" kern="1200" dirty="0">
            <a:latin typeface="黑体" pitchFamily="49" charset="-122"/>
            <a:ea typeface="黑体" pitchFamily="49" charset="-122"/>
          </a:endParaRPr>
        </a:p>
      </dsp:txBody>
      <dsp:txXfrm>
        <a:off x="447506" y="1232507"/>
        <a:ext cx="5688668" cy="665948"/>
      </dsp:txXfrm>
    </dsp:sp>
    <dsp:sp modelId="{99E18D5A-5DBF-4491-8250-66843C5952DC}">
      <dsp:nvSpPr>
        <dsp:cNvPr id="0" name=""/>
        <dsp:cNvSpPr/>
      </dsp:nvSpPr>
      <dsp:spPr>
        <a:xfrm>
          <a:off x="0" y="2699481"/>
          <a:ext cx="8229600" cy="630000"/>
        </a:xfrm>
        <a:prstGeom prst="rect">
          <a:avLst/>
        </a:prstGeom>
        <a:solidFill>
          <a:schemeClr val="accent2">
            <a:alpha val="90000"/>
            <a:tint val="4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21D1C1-6D55-44A6-8FDE-97C35C7207E4}">
      <dsp:nvSpPr>
        <dsp:cNvPr id="0" name=""/>
        <dsp:cNvSpPr/>
      </dsp:nvSpPr>
      <dsp:spPr>
        <a:xfrm>
          <a:off x="411480" y="2330481"/>
          <a:ext cx="5760720" cy="738000"/>
        </a:xfrm>
        <a:prstGeom prst="roundRect">
          <a:avLst/>
        </a:prstGeom>
        <a:solidFill>
          <a:schemeClr val="lt1">
            <a:hueOff val="0"/>
            <a:satOff val="0"/>
            <a:lumOff val="0"/>
            <a:alphaOff val="0"/>
          </a:schemeClr>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kumimoji="0" lang="zh-CN" altLang="en-US" sz="2500" b="1" kern="1200" dirty="0" smtClean="0">
              <a:latin typeface="黑体" pitchFamily="49" charset="-122"/>
              <a:ea typeface="黑体" pitchFamily="49" charset="-122"/>
              <a:sym typeface="Wingdings" pitchFamily="2" charset="2"/>
            </a:rPr>
            <a:t>职工持股参与利润分配</a:t>
          </a:r>
          <a:endParaRPr lang="zh-CN" altLang="en-US" sz="2500" kern="1200" dirty="0">
            <a:latin typeface="黑体" pitchFamily="49" charset="-122"/>
            <a:ea typeface="黑体" pitchFamily="49" charset="-122"/>
          </a:endParaRPr>
        </a:p>
      </dsp:txBody>
      <dsp:txXfrm>
        <a:off x="447506" y="2366507"/>
        <a:ext cx="5688668" cy="665948"/>
      </dsp:txXfrm>
    </dsp:sp>
    <dsp:sp modelId="{F4207E1C-C0AC-4D41-8372-20D974AFD451}">
      <dsp:nvSpPr>
        <dsp:cNvPr id="0" name=""/>
        <dsp:cNvSpPr/>
      </dsp:nvSpPr>
      <dsp:spPr>
        <a:xfrm>
          <a:off x="0" y="3833481"/>
          <a:ext cx="8229600" cy="630000"/>
        </a:xfrm>
        <a:prstGeom prst="rect">
          <a:avLst/>
        </a:prstGeom>
        <a:solidFill>
          <a:schemeClr val="accent2">
            <a:alpha val="90000"/>
            <a:tint val="4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A51EC7-E797-4FBE-BA9A-4FA681838642}">
      <dsp:nvSpPr>
        <dsp:cNvPr id="0" name=""/>
        <dsp:cNvSpPr/>
      </dsp:nvSpPr>
      <dsp:spPr>
        <a:xfrm>
          <a:off x="411480" y="3464481"/>
          <a:ext cx="5760720" cy="738000"/>
        </a:xfrm>
        <a:prstGeom prst="roundRect">
          <a:avLst/>
        </a:prstGeom>
        <a:solidFill>
          <a:schemeClr val="lt1">
            <a:hueOff val="0"/>
            <a:satOff val="0"/>
            <a:lumOff val="0"/>
            <a:alphaOff val="0"/>
          </a:schemeClr>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kumimoji="0" lang="zh-CN" altLang="en-US" sz="2500" b="1" kern="1200" dirty="0" smtClean="0">
              <a:latin typeface="黑体" pitchFamily="49" charset="-122"/>
              <a:ea typeface="黑体" pitchFamily="49" charset="-122"/>
              <a:sym typeface="Wingdings" pitchFamily="2" charset="2"/>
            </a:rPr>
            <a:t>推行社会福利制度等</a:t>
          </a:r>
          <a:endParaRPr lang="zh-CN" altLang="en-US" sz="2500" kern="1200" dirty="0">
            <a:latin typeface="黑体" pitchFamily="49" charset="-122"/>
            <a:ea typeface="黑体" pitchFamily="49" charset="-122"/>
          </a:endParaRPr>
        </a:p>
      </dsp:txBody>
      <dsp:txXfrm>
        <a:off x="447506" y="3500507"/>
        <a:ext cx="568866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7B647-6BB2-446A-B0F6-3B6FC8222CF9}">
      <dsp:nvSpPr>
        <dsp:cNvPr id="0" name=""/>
        <dsp:cNvSpPr/>
      </dsp:nvSpPr>
      <dsp:spPr>
        <a:xfrm>
          <a:off x="0" y="477481"/>
          <a:ext cx="8229600" cy="8064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5C5585-1612-448B-81A6-460C1259FD6D}">
      <dsp:nvSpPr>
        <dsp:cNvPr id="0" name=""/>
        <dsp:cNvSpPr/>
      </dsp:nvSpPr>
      <dsp:spPr>
        <a:xfrm>
          <a:off x="411480" y="5161"/>
          <a:ext cx="5189198" cy="9446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kumimoji="0" lang="zh-CN" altLang="en-US" sz="2400" b="1" kern="1200" dirty="0" smtClean="0">
              <a:latin typeface="黑体" pitchFamily="49" charset="-122"/>
              <a:ea typeface="黑体" pitchFamily="49" charset="-122"/>
            </a:rPr>
            <a:t>国家行政机构的权限不断加强</a:t>
          </a:r>
          <a:endParaRPr lang="zh-CN" altLang="en-US" sz="2400" kern="1200" dirty="0">
            <a:latin typeface="黑体" pitchFamily="49" charset="-122"/>
            <a:ea typeface="黑体" pitchFamily="49" charset="-122"/>
          </a:endParaRPr>
        </a:p>
      </dsp:txBody>
      <dsp:txXfrm>
        <a:off x="457594" y="51275"/>
        <a:ext cx="5096970" cy="852412"/>
      </dsp:txXfrm>
    </dsp:sp>
    <dsp:sp modelId="{CFAD20E2-82ED-4E12-9AC2-3C2BB1380ADF}">
      <dsp:nvSpPr>
        <dsp:cNvPr id="0" name=""/>
        <dsp:cNvSpPr/>
      </dsp:nvSpPr>
      <dsp:spPr>
        <a:xfrm>
          <a:off x="0" y="1929001"/>
          <a:ext cx="8229600" cy="806400"/>
        </a:xfrm>
        <a:prstGeom prst="rect">
          <a:avLst/>
        </a:prstGeom>
        <a:noFill/>
        <a:ln w="1079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dsp:style>
    </dsp:sp>
    <dsp:sp modelId="{2E8ADD7B-8738-4FD7-BAE4-A9903B41BBE6}">
      <dsp:nvSpPr>
        <dsp:cNvPr id="0" name=""/>
        <dsp:cNvSpPr/>
      </dsp:nvSpPr>
      <dsp:spPr>
        <a:xfrm>
          <a:off x="411480" y="1456681"/>
          <a:ext cx="5189256" cy="94464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kumimoji="0" lang="zh-CN" altLang="en-US" sz="2400" b="1" kern="1200" dirty="0" smtClean="0">
              <a:solidFill>
                <a:srgbClr val="FFFF00"/>
              </a:solidFill>
              <a:latin typeface="黑体" pitchFamily="49" charset="-122"/>
              <a:ea typeface="黑体" pitchFamily="49" charset="-122"/>
            </a:rPr>
            <a:t>政治制度多元趋势使公民的权利有所扩大</a:t>
          </a:r>
        </a:p>
      </dsp:txBody>
      <dsp:txXfrm>
        <a:off x="457594" y="1502795"/>
        <a:ext cx="5097028" cy="852412"/>
      </dsp:txXfrm>
    </dsp:sp>
    <dsp:sp modelId="{A4811C4E-2527-4A23-A0DA-3CC37224ED39}">
      <dsp:nvSpPr>
        <dsp:cNvPr id="0" name=""/>
        <dsp:cNvSpPr/>
      </dsp:nvSpPr>
      <dsp:spPr>
        <a:xfrm>
          <a:off x="0" y="3380521"/>
          <a:ext cx="8229600" cy="806400"/>
        </a:xfrm>
        <a:prstGeom prst="rect">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BD8508-4A9F-4BE8-B0C6-57780FBAB163}">
      <dsp:nvSpPr>
        <dsp:cNvPr id="0" name=""/>
        <dsp:cNvSpPr/>
      </dsp:nvSpPr>
      <dsp:spPr>
        <a:xfrm>
          <a:off x="411480" y="2908201"/>
          <a:ext cx="5325555" cy="944640"/>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kumimoji="0" lang="zh-CN" altLang="en-US" sz="2400" b="1" kern="1200" dirty="0" smtClean="0">
              <a:latin typeface="黑体" pitchFamily="49" charset="-122"/>
              <a:ea typeface="黑体" pitchFamily="49" charset="-122"/>
            </a:rPr>
            <a:t>用加强法制建设来协调社会利益集团间矛盾</a:t>
          </a:r>
        </a:p>
      </dsp:txBody>
      <dsp:txXfrm>
        <a:off x="457594" y="2954315"/>
        <a:ext cx="5233327" cy="852412"/>
      </dsp:txXfrm>
    </dsp:sp>
    <dsp:sp modelId="{1A9817CF-689F-4595-B98C-0A35CFCBD730}">
      <dsp:nvSpPr>
        <dsp:cNvPr id="0" name=""/>
        <dsp:cNvSpPr/>
      </dsp:nvSpPr>
      <dsp:spPr>
        <a:xfrm>
          <a:off x="0" y="4832041"/>
          <a:ext cx="8229600" cy="806400"/>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748EEC-9E5F-42D4-A9BD-1A22F6525969}">
      <dsp:nvSpPr>
        <dsp:cNvPr id="0" name=""/>
        <dsp:cNvSpPr/>
      </dsp:nvSpPr>
      <dsp:spPr>
        <a:xfrm>
          <a:off x="411480" y="4359721"/>
          <a:ext cx="5332064" cy="944640"/>
        </a:xfrm>
        <a:prstGeom prst="roundRect">
          <a:avLst/>
        </a:prstGeom>
        <a:solidFill>
          <a:schemeClr val="accent6">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kumimoji="0" lang="zh-CN" altLang="en-US" sz="2400" b="1" kern="1200" dirty="0" smtClean="0">
              <a:solidFill>
                <a:srgbClr val="000099"/>
              </a:solidFill>
              <a:latin typeface="黑体" pitchFamily="49" charset="-122"/>
              <a:ea typeface="黑体" pitchFamily="49" charset="-122"/>
            </a:rPr>
            <a:t>改良主义政党的影响力日益扩大</a:t>
          </a:r>
          <a:r>
            <a:rPr kumimoji="0" lang="zh-CN" altLang="en-US" sz="2400" b="1" kern="1200" dirty="0" smtClean="0">
              <a:solidFill>
                <a:srgbClr val="000099"/>
              </a:solidFill>
              <a:latin typeface="楷体_GB2312" pitchFamily="49" charset="-122"/>
              <a:ea typeface="楷体_GB2312" pitchFamily="49" charset="-122"/>
            </a:rPr>
            <a:t>。</a:t>
          </a:r>
          <a:endParaRPr kumimoji="0" lang="zh-CN" altLang="en-US" sz="2400" b="1" kern="1200" dirty="0">
            <a:solidFill>
              <a:srgbClr val="000099"/>
            </a:solidFill>
            <a:latin typeface="楷体_GB2312" pitchFamily="49" charset="-122"/>
            <a:ea typeface="楷体_GB2312" pitchFamily="49" charset="-122"/>
          </a:endParaRPr>
        </a:p>
      </dsp:txBody>
      <dsp:txXfrm>
        <a:off x="457594" y="4405835"/>
        <a:ext cx="5239836" cy="85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44ABF-B786-41B6-B36B-006CF2E8A656}">
      <dsp:nvSpPr>
        <dsp:cNvPr id="0" name=""/>
        <dsp:cNvSpPr/>
      </dsp:nvSpPr>
      <dsp:spPr>
        <a:xfrm>
          <a:off x="0" y="28731"/>
          <a:ext cx="8229600" cy="173745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kumimoji="0" lang="zh-CN" altLang="en-US" sz="3000" b="1" kern="1200" dirty="0" smtClean="0">
              <a:solidFill>
                <a:srgbClr val="000099"/>
              </a:solidFill>
              <a:latin typeface="黑体" pitchFamily="49" charset="-122"/>
              <a:ea typeface="黑体" pitchFamily="49" charset="-122"/>
            </a:rPr>
            <a:t>新变化从根本上说是人类社会发展一般规律和资本主义经济规律作用的结果</a:t>
          </a:r>
          <a:endParaRPr lang="zh-CN" altLang="en-US" sz="3000" kern="1200" dirty="0">
            <a:solidFill>
              <a:srgbClr val="000099"/>
            </a:solidFill>
            <a:latin typeface="黑体" pitchFamily="49" charset="-122"/>
            <a:ea typeface="黑体" pitchFamily="49" charset="-122"/>
          </a:endParaRPr>
        </a:p>
      </dsp:txBody>
      <dsp:txXfrm>
        <a:off x="84815" y="113546"/>
        <a:ext cx="8059970" cy="1567820"/>
      </dsp:txXfrm>
    </dsp:sp>
    <dsp:sp modelId="{57B947D2-4654-4BB1-AF71-17C713AF4FB4}">
      <dsp:nvSpPr>
        <dsp:cNvPr id="0" name=""/>
        <dsp:cNvSpPr/>
      </dsp:nvSpPr>
      <dsp:spPr>
        <a:xfrm>
          <a:off x="0" y="1766181"/>
          <a:ext cx="82296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a:lnSpc>
              <a:spcPct val="90000"/>
            </a:lnSpc>
            <a:spcBef>
              <a:spcPct val="0"/>
            </a:spcBef>
            <a:spcAft>
              <a:spcPct val="20000"/>
            </a:spcAft>
            <a:buChar char="••"/>
          </a:pPr>
          <a:endParaRPr lang="zh-CN" altLang="en-US" sz="2300" kern="1200" dirty="0"/>
        </a:p>
      </dsp:txBody>
      <dsp:txXfrm>
        <a:off x="0" y="1766181"/>
        <a:ext cx="8229600" cy="496800"/>
      </dsp:txXfrm>
    </dsp:sp>
    <dsp:sp modelId="{AB725621-52E6-432F-9A29-1316D8DA3D2B}">
      <dsp:nvSpPr>
        <dsp:cNvPr id="0" name=""/>
        <dsp:cNvSpPr/>
      </dsp:nvSpPr>
      <dsp:spPr>
        <a:xfrm>
          <a:off x="0" y="2143138"/>
          <a:ext cx="8229600" cy="1737450"/>
        </a:xfrm>
        <a:prstGeom prst="roundRect">
          <a:avLst/>
        </a:prstGeom>
        <a:solidFill>
          <a:srgbClr val="01016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kumimoji="0" lang="zh-CN" altLang="en-US" sz="3000" b="1" kern="1200" dirty="0" smtClean="0">
              <a:solidFill>
                <a:schemeClr val="tx1"/>
              </a:solidFill>
              <a:latin typeface="黑体" pitchFamily="49" charset="-122"/>
              <a:ea typeface="黑体" pitchFamily="49" charset="-122"/>
            </a:rPr>
            <a:t>新变化是在资本主义制度基本框架内的变化，并不意味着资本主义生产关系的根本性质发生了变化。 </a:t>
          </a:r>
        </a:p>
      </dsp:txBody>
      <dsp:txXfrm>
        <a:off x="84815" y="2227953"/>
        <a:ext cx="8059970" cy="1567820"/>
      </dsp:txXfrm>
    </dsp:sp>
    <dsp:sp modelId="{520AD106-2542-4647-9802-471A94B09F09}">
      <dsp:nvSpPr>
        <dsp:cNvPr id="0" name=""/>
        <dsp:cNvSpPr/>
      </dsp:nvSpPr>
      <dsp:spPr>
        <a:xfrm>
          <a:off x="0" y="4000431"/>
          <a:ext cx="82296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a:lnSpc>
              <a:spcPct val="90000"/>
            </a:lnSpc>
            <a:spcBef>
              <a:spcPct val="0"/>
            </a:spcBef>
            <a:spcAft>
              <a:spcPct val="20000"/>
            </a:spcAft>
            <a:buChar char="••"/>
          </a:pPr>
          <a:endParaRPr lang="zh-CN" altLang="en-US" sz="2300" kern="1200" dirty="0"/>
        </a:p>
      </dsp:txBody>
      <dsp:txXfrm>
        <a:off x="0" y="4000431"/>
        <a:ext cx="8229600" cy="4968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ea typeface="宋体" pitchFamily="2" charset="-122"/>
              </a:defRPr>
            </a:lvl1pPr>
          </a:lstStyle>
          <a:p>
            <a:endParaRPr 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ea typeface="宋体" pitchFamily="2" charset="-122"/>
              </a:defRPr>
            </a:lvl1pPr>
          </a:lstStyle>
          <a:p>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ea typeface="宋体" pitchFamily="2" charset="-122"/>
              </a:defRPr>
            </a:lvl1pPr>
          </a:lstStyle>
          <a:p>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ea typeface="宋体" pitchFamily="2" charset="-122"/>
              </a:defRPr>
            </a:lvl1pPr>
          </a:lstStyle>
          <a:p>
            <a:fld id="{C4214133-865D-430D-968C-3D61E99D17AE}" type="slidenum">
              <a:rPr lang="en-US" altLang="zh-CN"/>
              <a:pPr/>
              <a:t>‹#›</a:t>
            </a:fld>
            <a:endParaRPr lang="en-US" altLang="zh-CN"/>
          </a:p>
        </p:txBody>
      </p:sp>
    </p:spTree>
    <p:extLst>
      <p:ext uri="{BB962C8B-B14F-4D97-AF65-F5344CB8AC3E}">
        <p14:creationId xmlns:p14="http://schemas.microsoft.com/office/powerpoint/2010/main" val="20081320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fld id="{B295BA1B-3728-F845-89C1-FE776A8111FD}" type="slidenum">
              <a:rPr lang="en-US" altLang="zh-CN" sz="1200"/>
              <a:pPr algn="r" eaLnBrk="1" hangingPunct="1"/>
              <a:t>8</a:t>
            </a:fld>
            <a:endParaRPr lang="en-US" altLang="zh-CN" sz="1200"/>
          </a:p>
        </p:txBody>
      </p:sp>
      <p:sp>
        <p:nvSpPr>
          <p:cNvPr id="167939" name="Rectangle 2"/>
          <p:cNvSpPr>
            <a:spLocks noGrp="1" noRot="1" noChangeAspect="1" noTextEdit="1"/>
          </p:cNvSpPr>
          <p:nvPr>
            <p:ph type="sldImg"/>
          </p:nvPr>
        </p:nvSpPr>
        <p:spPr>
          <a:ln/>
        </p:spPr>
      </p:sp>
      <p:sp>
        <p:nvSpPr>
          <p:cNvPr id="167940"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ea typeface="宋体" charset="-122"/>
            </a:endParaRPr>
          </a:p>
        </p:txBody>
      </p:sp>
    </p:spTree>
    <p:extLst>
      <p:ext uri="{BB962C8B-B14F-4D97-AF65-F5344CB8AC3E}">
        <p14:creationId xmlns:p14="http://schemas.microsoft.com/office/powerpoint/2010/main" val="38105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a:ln/>
        </p:spPr>
      </p:sp>
      <p:sp>
        <p:nvSpPr>
          <p:cNvPr id="169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charset="-122"/>
              </a:rPr>
              <a:t>流通中的货币需要量</a:t>
            </a:r>
            <a:r>
              <a:rPr lang="en-US" altLang="zh-CN">
                <a:ea typeface="宋体" charset="-122"/>
              </a:rPr>
              <a:t>(M)=</a:t>
            </a:r>
            <a:r>
              <a:rPr lang="zh-CN" altLang="en-US">
                <a:ea typeface="宋体" charset="-122"/>
              </a:rPr>
              <a:t>待流通商品数量</a:t>
            </a:r>
            <a:r>
              <a:rPr lang="en-US" altLang="zh-CN">
                <a:ea typeface="宋体" charset="-122"/>
              </a:rPr>
              <a:t>(Q)×</a:t>
            </a:r>
            <a:r>
              <a:rPr lang="zh-CN" altLang="en-US">
                <a:ea typeface="宋体" charset="-122"/>
              </a:rPr>
              <a:t>商品价格水平</a:t>
            </a:r>
            <a:r>
              <a:rPr lang="en-US" altLang="zh-CN">
                <a:ea typeface="宋体" charset="-122"/>
              </a:rPr>
              <a:t>(P)/</a:t>
            </a:r>
            <a:r>
              <a:rPr lang="zh-CN" altLang="en-US">
                <a:ea typeface="宋体" charset="-122"/>
              </a:rPr>
              <a:t>同一单位货币流通速度</a:t>
            </a:r>
            <a:r>
              <a:rPr lang="en-US" altLang="zh-CN">
                <a:ea typeface="宋体" charset="-122"/>
              </a:rPr>
              <a:t>(V)</a:t>
            </a:r>
            <a:endParaRPr lang="zh-CN" altLang="en-US">
              <a:ea typeface="宋体" charset="-122"/>
            </a:endParaRPr>
          </a:p>
        </p:txBody>
      </p:sp>
      <p:sp>
        <p:nvSpPr>
          <p:cNvPr id="169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A7B84168-4C67-254E-AE88-3F30B61EEDBC}" type="slidenum">
              <a:rPr lang="en-US" altLang="zh-CN"/>
              <a:pPr/>
              <a:t>98</a:t>
            </a:fld>
            <a:endParaRPr lang="en-US" altLang="zh-CN"/>
          </a:p>
        </p:txBody>
      </p:sp>
    </p:spTree>
    <p:extLst>
      <p:ext uri="{BB962C8B-B14F-4D97-AF65-F5344CB8AC3E}">
        <p14:creationId xmlns:p14="http://schemas.microsoft.com/office/powerpoint/2010/main" val="976543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F2746-6554-48B7-B46D-656954FA5FD6}" type="slidenum">
              <a:rPr lang="en-US" altLang="zh-CN"/>
              <a:pPr/>
              <a:t>141</a:t>
            </a:fld>
            <a:endParaRPr lang="en-US" altLang="zh-CN"/>
          </a:p>
        </p:txBody>
      </p:sp>
      <p:sp>
        <p:nvSpPr>
          <p:cNvPr id="160770" name="Rectangle 2"/>
          <p:cNvSpPr>
            <a:spLocks noGrp="1" noRot="1" noChangeAspect="1" noChangeArrowheads="1" noTextEdit="1"/>
          </p:cNvSpPr>
          <p:nvPr>
            <p:ph type="sldImg"/>
          </p:nvPr>
        </p:nvSpPr>
        <p:spPr/>
      </p:sp>
      <p:sp>
        <p:nvSpPr>
          <p:cNvPr id="160771"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45516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a:ln/>
        </p:spPr>
      </p:sp>
      <p:sp>
        <p:nvSpPr>
          <p:cNvPr id="102403"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charset="-122"/>
              </a:rPr>
              <a:t>短期价格协定、卡特尔、辛迪加、托拉斯、康采恩 </a:t>
            </a:r>
          </a:p>
        </p:txBody>
      </p:sp>
    </p:spTree>
    <p:extLst>
      <p:ext uri="{BB962C8B-B14F-4D97-AF65-F5344CB8AC3E}">
        <p14:creationId xmlns:p14="http://schemas.microsoft.com/office/powerpoint/2010/main" val="103855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014F6DF-47C1-4EAF-A28E-678CEE78F677}" type="slidenum">
              <a:rPr lang="en-US" altLang="zh-CN" smtClean="0"/>
              <a:pPr/>
              <a:t>‹#›</a:t>
            </a:fld>
            <a:endParaRPr lang="en-US" altLang="zh-C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125FC84-8263-44C0-A777-9D9BA71EC3FA}"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FC828A8-2FD0-4538-B7E3-77EE32BDFBBC}"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6" descr="horizon.png"/>
          <p:cNvPicPr>
            <a:picLocks noChangeAspect="1"/>
          </p:cNvPicPr>
          <p:nvPr/>
        </p:nvPicPr>
        <p:blipFill>
          <a:blip r:embed="rId2" cstate="print"/>
          <a:srcRect t="33333"/>
          <a:stretch>
            <a:fillRect/>
          </a:stretch>
        </p:blipFill>
        <p:spPr bwMode="auto">
          <a:xfrm>
            <a:off x="0" y="0"/>
            <a:ext cx="9144000" cy="4572000"/>
          </a:xfrm>
          <a:prstGeom prst="rect">
            <a:avLst/>
          </a:prstGeom>
          <a:noFill/>
          <a:ln w="9525">
            <a:noFill/>
            <a:miter lim="800000"/>
            <a:headEnd/>
            <a:tailEnd/>
          </a:ln>
        </p:spPr>
      </p:pic>
      <p:sp>
        <p:nvSpPr>
          <p:cNvPr id="3" name="Subtitle 2"/>
          <p:cNvSpPr>
            <a:spLocks noGrp="1"/>
          </p:cNvSpPr>
          <p:nvPr>
            <p:ph type="subTitle" idx="1"/>
          </p:nvPr>
        </p:nvSpPr>
        <p:spPr>
          <a:xfrm>
            <a:off x="1219200" y="3886200"/>
            <a:ext cx="6400800" cy="1752600"/>
          </a:xfrm>
        </p:spPr>
        <p:txBody>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4A68EC61-35DC-4AA1-8DC0-5B9179D1541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4"/>
          </p:nvPr>
        </p:nvSpPr>
        <p:spPr/>
        <p:txBody>
          <a:bodyPr/>
          <a:lstStyle>
            <a:lvl1pPr>
              <a:defRPr/>
            </a:lvl1pPr>
          </a:lstStyle>
          <a:p>
            <a:pPr>
              <a:defRPr/>
            </a:pPr>
            <a:endParaRPr lang="en-US" altLang="zh-CN"/>
          </a:p>
        </p:txBody>
      </p:sp>
      <p:sp>
        <p:nvSpPr>
          <p:cNvPr id="5" name="Footer Placeholder 4"/>
          <p:cNvSpPr>
            <a:spLocks noGrp="1"/>
          </p:cNvSpPr>
          <p:nvPr>
            <p:ph type="ftr" sz="quarter" idx="15"/>
          </p:nvPr>
        </p:nvSpPr>
        <p:spPr/>
        <p:txBody>
          <a:bodyPr/>
          <a:lstStyle>
            <a:lvl1pPr>
              <a:defRPr/>
            </a:lvl1pPr>
          </a:lstStyle>
          <a:p>
            <a:pPr>
              <a:defRPr/>
            </a:pPr>
            <a:endParaRPr lang="en-US" altLang="zh-CN"/>
          </a:p>
        </p:txBody>
      </p:sp>
      <p:sp>
        <p:nvSpPr>
          <p:cNvPr id="6" name="Slide Number Placeholder 5"/>
          <p:cNvSpPr>
            <a:spLocks noGrp="1"/>
          </p:cNvSpPr>
          <p:nvPr>
            <p:ph type="sldNum" sz="quarter" idx="16"/>
          </p:nvPr>
        </p:nvSpPr>
        <p:spPr/>
        <p:txBody>
          <a:bodyPr/>
          <a:lstStyle>
            <a:lvl1pPr>
              <a:defRPr/>
            </a:lvl1pPr>
          </a:lstStyle>
          <a:p>
            <a:pPr>
              <a:defRPr/>
            </a:pPr>
            <a:fld id="{F898D10D-0B9C-440B-8EFC-989262EB683B}"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667AF695-91D0-4EE1-AEFA-291BA3B566E2}"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5"/>
          </p:nvPr>
        </p:nvSpPr>
        <p:spPr/>
        <p:txBody>
          <a:bodyPr/>
          <a:lstStyle>
            <a:lvl1pPr>
              <a:defRPr/>
            </a:lvl1pPr>
          </a:lstStyle>
          <a:p>
            <a:pPr>
              <a:defRPr/>
            </a:pPr>
            <a:endParaRPr lang="en-US" altLang="zh-CN"/>
          </a:p>
        </p:txBody>
      </p:sp>
      <p:sp>
        <p:nvSpPr>
          <p:cNvPr id="6" name="Footer Placeholder 5"/>
          <p:cNvSpPr>
            <a:spLocks noGrp="1"/>
          </p:cNvSpPr>
          <p:nvPr>
            <p:ph type="ftr" sz="quarter" idx="16"/>
          </p:nvPr>
        </p:nvSpPr>
        <p:spPr/>
        <p:txBody>
          <a:bodyPr/>
          <a:lstStyle>
            <a:lvl1pPr>
              <a:defRPr/>
            </a:lvl1pPr>
          </a:lstStyle>
          <a:p>
            <a:pPr>
              <a:defRPr/>
            </a:pPr>
            <a:endParaRPr lang="en-US" altLang="zh-CN"/>
          </a:p>
        </p:txBody>
      </p:sp>
      <p:sp>
        <p:nvSpPr>
          <p:cNvPr id="7" name="Slide Number Placeholder 6"/>
          <p:cNvSpPr>
            <a:spLocks noGrp="1"/>
          </p:cNvSpPr>
          <p:nvPr>
            <p:ph type="sldNum" sz="quarter" idx="17"/>
          </p:nvPr>
        </p:nvSpPr>
        <p:spPr/>
        <p:txBody>
          <a:bodyPr/>
          <a:lstStyle>
            <a:lvl1pPr>
              <a:defRPr/>
            </a:lvl1pPr>
          </a:lstStyle>
          <a:p>
            <a:pPr>
              <a:defRPr/>
            </a:pPr>
            <a:fld id="{C128872F-DD8C-4AAC-812C-4B1A4B8FF536}"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5"/>
          </p:nvPr>
        </p:nvSpPr>
        <p:spPr/>
        <p:txBody>
          <a:bodyPr/>
          <a:lstStyle>
            <a:lvl1pPr>
              <a:defRPr/>
            </a:lvl1pPr>
          </a:lstStyle>
          <a:p>
            <a:pPr>
              <a:defRPr/>
            </a:pPr>
            <a:endParaRPr lang="en-US" altLang="zh-CN"/>
          </a:p>
        </p:txBody>
      </p:sp>
      <p:sp>
        <p:nvSpPr>
          <p:cNvPr id="8" name="Footer Placeholder 7"/>
          <p:cNvSpPr>
            <a:spLocks noGrp="1"/>
          </p:cNvSpPr>
          <p:nvPr>
            <p:ph type="ftr" sz="quarter" idx="16"/>
          </p:nvPr>
        </p:nvSpPr>
        <p:spPr/>
        <p:txBody>
          <a:bodyPr/>
          <a:lstStyle>
            <a:lvl1pPr>
              <a:defRPr/>
            </a:lvl1pPr>
          </a:lstStyle>
          <a:p>
            <a:pPr>
              <a:defRPr/>
            </a:pPr>
            <a:endParaRPr lang="en-US" altLang="zh-CN"/>
          </a:p>
        </p:txBody>
      </p:sp>
      <p:sp>
        <p:nvSpPr>
          <p:cNvPr id="9" name="Slide Number Placeholder 8"/>
          <p:cNvSpPr>
            <a:spLocks noGrp="1"/>
          </p:cNvSpPr>
          <p:nvPr>
            <p:ph type="sldNum" sz="quarter" idx="17"/>
          </p:nvPr>
        </p:nvSpPr>
        <p:spPr/>
        <p:txBody>
          <a:bodyPr/>
          <a:lstStyle>
            <a:lvl1pPr>
              <a:defRPr/>
            </a:lvl1pPr>
          </a:lstStyle>
          <a:p>
            <a:pPr>
              <a:defRPr/>
            </a:pPr>
            <a:fld id="{E623C3B2-7BFF-4CA8-8144-7C8FF242729D}"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endParaRPr lang="en-US" altLang="zh-CN"/>
          </a:p>
        </p:txBody>
      </p:sp>
      <p:sp>
        <p:nvSpPr>
          <p:cNvPr id="5" name="Slide Number Placeholder 4"/>
          <p:cNvSpPr>
            <a:spLocks noGrp="1"/>
          </p:cNvSpPr>
          <p:nvPr>
            <p:ph type="sldNum" sz="quarter" idx="12"/>
          </p:nvPr>
        </p:nvSpPr>
        <p:spPr/>
        <p:txBody>
          <a:bodyPr/>
          <a:lstStyle>
            <a:lvl1pPr>
              <a:defRPr/>
            </a:lvl1pPr>
          </a:lstStyle>
          <a:p>
            <a:pPr>
              <a:defRPr/>
            </a:pPr>
            <a:fld id="{EF402065-8945-4855-B170-0E884327D4F6}"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en-US" altLang="zh-CN"/>
          </a:p>
        </p:txBody>
      </p:sp>
      <p:sp>
        <p:nvSpPr>
          <p:cNvPr id="4" name="Slide Number Placeholder 3"/>
          <p:cNvSpPr>
            <a:spLocks noGrp="1"/>
          </p:cNvSpPr>
          <p:nvPr>
            <p:ph type="sldNum" sz="quarter" idx="12"/>
          </p:nvPr>
        </p:nvSpPr>
        <p:spPr/>
        <p:txBody>
          <a:bodyPr/>
          <a:lstStyle>
            <a:lvl1pPr>
              <a:defRPr/>
            </a:lvl1pPr>
          </a:lstStyle>
          <a:p>
            <a:pPr>
              <a:defRPr/>
            </a:pPr>
            <a:fld id="{C89D09E3-842B-4833-BE6B-3A37B1748A84}"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4"/>
          </p:nvPr>
        </p:nvSpPr>
        <p:spPr/>
        <p:txBody>
          <a:bodyPr/>
          <a:lstStyle>
            <a:lvl1pPr>
              <a:defRPr/>
            </a:lvl1pPr>
          </a:lstStyle>
          <a:p>
            <a:pPr>
              <a:defRPr/>
            </a:pPr>
            <a:endParaRPr lang="en-US" altLang="zh-CN"/>
          </a:p>
        </p:txBody>
      </p:sp>
      <p:sp>
        <p:nvSpPr>
          <p:cNvPr id="6" name="Footer Placeholder 5"/>
          <p:cNvSpPr>
            <a:spLocks noGrp="1"/>
          </p:cNvSpPr>
          <p:nvPr>
            <p:ph type="ftr" sz="quarter" idx="15"/>
          </p:nvPr>
        </p:nvSpPr>
        <p:spPr/>
        <p:txBody>
          <a:bodyPr/>
          <a:lstStyle>
            <a:lvl1pPr>
              <a:defRPr/>
            </a:lvl1pPr>
          </a:lstStyle>
          <a:p>
            <a:pPr>
              <a:defRPr/>
            </a:pPr>
            <a:endParaRPr lang="en-US" altLang="zh-CN"/>
          </a:p>
        </p:txBody>
      </p:sp>
      <p:sp>
        <p:nvSpPr>
          <p:cNvPr id="7" name="Slide Number Placeholder 6"/>
          <p:cNvSpPr>
            <a:spLocks noGrp="1"/>
          </p:cNvSpPr>
          <p:nvPr>
            <p:ph type="sldNum" sz="quarter" idx="16"/>
          </p:nvPr>
        </p:nvSpPr>
        <p:spPr/>
        <p:txBody>
          <a:bodyPr/>
          <a:lstStyle>
            <a:lvl1pPr>
              <a:defRPr/>
            </a:lvl1pPr>
          </a:lstStyle>
          <a:p>
            <a:pPr>
              <a:defRPr/>
            </a:pPr>
            <a:fld id="{722C0F12-3A41-45FE-AC4F-21BC34C1CBB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DFFF4D48-2E7E-4FCA-9356-041063D587B8}" type="slidenum">
              <a:rPr lang="en-US" altLang="zh-CN" smtClean="0"/>
              <a:pPr/>
              <a:t>‹#›</a:t>
            </a:fld>
            <a:endParaRPr lang="en-US" altLang="zh-CN"/>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5" name="Picture 10" descr="horizon.pn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609600" y="1447800"/>
            <a:ext cx="2971800" cy="1097280"/>
          </a:xfrm>
        </p:spPr>
        <p:txBody>
          <a:bodyPr/>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09600" y="2547890"/>
            <a:ext cx="2971800" cy="2405109"/>
          </a:xfrm>
        </p:spPr>
        <p:txBody>
          <a:bodyPr tIns="9144"/>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DEA9DB7A-C398-4F07-ACEE-395987B68465}"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C635B81F-6D7B-4A1C-863B-2885509E6878}"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A3178537-0848-4E76-91B6-8ECF546F633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C34D7FD8-D972-47AF-8669-FD44D611CBF5}"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96975CBD-B01B-4D5D-A3D9-F7C73948673C}"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4B431F97-7A32-4106-8987-ED09921DC0CD}"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4FD11787-FB75-423C-913A-D3784F0AF5AE}"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88023772-AB5F-4BBF-B441-4E1560D44A82}"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6B15C937-00D2-44BC-AD93-EF2C10563FB6}"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326A4EE5-F6EB-4E13-9D5D-CD0AD227545E}"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endParaRPr lang="en-US" altLang="zh-C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ltLang="zh-C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5EEB2D4-0B10-467B-9513-B8FFCB6CC4EC}" type="slidenum">
              <a:rPr lang="zh-CN" altLang="en-US"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600">
                                          <p:stCondLst>
                                            <p:cond delay="0"/>
                                          </p:stCondLst>
                                        </p:cTn>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6" descr="horizon.png"/>
          <p:cNvPicPr>
            <a:picLocks noChangeAspect="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ea typeface="楷体_GB2312" pitchFamily="49" charset="-122"/>
                <a:cs typeface="+mn-cs"/>
              </a:defRPr>
            </a:lvl1pPr>
          </a:lstStyle>
          <a:p>
            <a:pPr>
              <a:defRPr/>
            </a:pPr>
            <a:endParaRPr lang="en-US" altLang="zh-C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ea typeface="楷体_GB2312" pitchFamily="49" charset="-122"/>
                <a:cs typeface="+mn-cs"/>
              </a:defRPr>
            </a:lvl1pPr>
          </a:lstStyle>
          <a:p>
            <a:pPr>
              <a:defRPr/>
            </a:pPr>
            <a:endParaRPr lang="en-US" altLang="zh-C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smtClean="0">
                <a:solidFill>
                  <a:schemeClr val="tx1"/>
                </a:solidFill>
                <a:ea typeface="楷体_GB2312" pitchFamily="49" charset="-122"/>
                <a:cs typeface="+mn-cs"/>
              </a:defRPr>
            </a:lvl1pPr>
          </a:lstStyle>
          <a:p>
            <a:pPr>
              <a:defRPr/>
            </a:pPr>
            <a:fld id="{AD2DCD42-44AC-40A1-9568-E898505F3602}" type="slidenum">
              <a:rPr lang="zh-CN" altLang="en-US"/>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600">
                                          <p:stCondLst>
                                            <p:cond delay="0"/>
                                          </p:stCondLst>
                                        </p:cTn>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txStyles>
    <p:titleStyle>
      <a:lvl1pPr algn="l" rtl="0" fontAlgn="base">
        <a:spcBef>
          <a:spcPct val="0"/>
        </a:spcBef>
        <a:spcAft>
          <a:spcPct val="0"/>
        </a:spcAft>
        <a:defRPr sz="3000" kern="1200" cap="all" spc="50">
          <a:solidFill>
            <a:schemeClr val="tx1"/>
          </a:solidFill>
          <a:latin typeface="+mj-lt"/>
          <a:ea typeface="+mj-ea"/>
          <a:cs typeface="+mj-cs"/>
        </a:defRPr>
      </a:lvl1pPr>
      <a:lvl2pPr algn="l" rtl="0" fontAlgn="base">
        <a:spcBef>
          <a:spcPct val="0"/>
        </a:spcBef>
        <a:spcAft>
          <a:spcPct val="0"/>
        </a:spcAft>
        <a:defRPr sz="3000">
          <a:solidFill>
            <a:schemeClr val="tx1"/>
          </a:solidFill>
          <a:latin typeface="Century Gothic" pitchFamily="34" charset="0"/>
        </a:defRPr>
      </a:lvl2pPr>
      <a:lvl3pPr algn="l" rtl="0" fontAlgn="base">
        <a:spcBef>
          <a:spcPct val="0"/>
        </a:spcBef>
        <a:spcAft>
          <a:spcPct val="0"/>
        </a:spcAft>
        <a:defRPr sz="3000">
          <a:solidFill>
            <a:schemeClr val="tx1"/>
          </a:solidFill>
          <a:latin typeface="Century Gothic" pitchFamily="34" charset="0"/>
        </a:defRPr>
      </a:lvl3pPr>
      <a:lvl4pPr algn="l" rtl="0" fontAlgn="base">
        <a:spcBef>
          <a:spcPct val="0"/>
        </a:spcBef>
        <a:spcAft>
          <a:spcPct val="0"/>
        </a:spcAft>
        <a:defRPr sz="3000">
          <a:solidFill>
            <a:schemeClr val="tx1"/>
          </a:solidFill>
          <a:latin typeface="Century Gothic" pitchFamily="34" charset="0"/>
        </a:defRPr>
      </a:lvl4pPr>
      <a:lvl5pPr algn="l" rtl="0" fontAlgn="base">
        <a:spcBef>
          <a:spcPct val="0"/>
        </a:spcBef>
        <a:spcAft>
          <a:spcPct val="0"/>
        </a:spcAft>
        <a:defRPr sz="3000">
          <a:solidFill>
            <a:schemeClr val="tx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fontAlgn="base">
        <a:spcBef>
          <a:spcPct val="20000"/>
        </a:spcBef>
        <a:spcAft>
          <a:spcPts val="600"/>
        </a:spcAft>
        <a:buClr>
          <a:schemeClr val="tx2"/>
        </a:buClr>
        <a:buFont typeface="Arial" pitchFamily="34" charset="0"/>
        <a:buChar char="•"/>
        <a:defRPr sz="1700" kern="1200" spc="30">
          <a:solidFill>
            <a:schemeClr val="tx1"/>
          </a:solidFill>
          <a:latin typeface="+mn-lt"/>
          <a:ea typeface="+mn-ea"/>
          <a:cs typeface="+mn-cs"/>
        </a:defRPr>
      </a:lvl1pPr>
      <a:lvl2pPr marL="742950" indent="-285750" algn="l" rtl="0" fontAlgn="base">
        <a:spcBef>
          <a:spcPct val="20000"/>
        </a:spcBef>
        <a:spcAft>
          <a:spcPts val="600"/>
        </a:spcAft>
        <a:buClr>
          <a:schemeClr val="tx2"/>
        </a:buClr>
        <a:buFont typeface="Arial" pitchFamily="34" charset="0"/>
        <a:buChar char="•"/>
        <a:defRPr sz="1700" kern="1200" spc="30">
          <a:solidFill>
            <a:schemeClr val="tx1"/>
          </a:solidFill>
          <a:latin typeface="+mn-lt"/>
          <a:ea typeface="+mn-ea"/>
          <a:cs typeface="+mn-cs"/>
        </a:defRPr>
      </a:lvl2pPr>
      <a:lvl3pPr marL="1143000" indent="-228600" algn="l" rtl="0" fontAlgn="base">
        <a:spcBef>
          <a:spcPct val="20000"/>
        </a:spcBef>
        <a:spcAft>
          <a:spcPts val="600"/>
        </a:spcAft>
        <a:buClr>
          <a:schemeClr val="tx2"/>
        </a:buClr>
        <a:buFont typeface="Arial" pitchFamily="34" charset="0"/>
        <a:buChar char="•"/>
        <a:defRPr sz="1700" kern="1200" spc="30">
          <a:solidFill>
            <a:schemeClr val="tx1"/>
          </a:solidFill>
          <a:latin typeface="+mn-lt"/>
          <a:ea typeface="+mn-ea"/>
          <a:cs typeface="+mn-cs"/>
        </a:defRPr>
      </a:lvl3pPr>
      <a:lvl4pPr marL="1600200" indent="-228600" algn="l" rtl="0" fontAlgn="base">
        <a:spcBef>
          <a:spcPct val="20000"/>
        </a:spcBef>
        <a:spcAft>
          <a:spcPts val="600"/>
        </a:spcAft>
        <a:buClr>
          <a:schemeClr val="tx2"/>
        </a:buClr>
        <a:buFont typeface="Arial" pitchFamily="34" charset="0"/>
        <a:buChar char="•"/>
        <a:defRPr sz="1700" kern="1200" spc="30">
          <a:solidFill>
            <a:schemeClr val="tx1"/>
          </a:solidFill>
          <a:latin typeface="+mn-lt"/>
          <a:ea typeface="+mn-ea"/>
          <a:cs typeface="+mn-cs"/>
        </a:defRPr>
      </a:lvl4pPr>
      <a:lvl5pPr marL="2057400" indent="-228600" algn="l" rtl="0" fontAlgn="base">
        <a:spcBef>
          <a:spcPct val="20000"/>
        </a:spcBef>
        <a:spcAft>
          <a:spcPts val="600"/>
        </a:spcAft>
        <a:buClr>
          <a:schemeClr val="tx2"/>
        </a:buClr>
        <a:buFont typeface="Arial" pitchFamily="34" charset="0"/>
        <a:buChar char="•"/>
        <a:defRPr sz="1700" kern="1200" spc="3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slide" Target="slide18.xml"/><Relationship Id="rId11"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e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57.xml"/><Relationship Id="rId3" Type="http://schemas.openxmlformats.org/officeDocument/2006/relationships/hyperlink" Target="file:///C:\Documents%20and%20Settings\Administrator\Local%20Settings\%E7%AC%AC%E4%BA%94%E7%AB%A0\%E9%87%8C%E6%A0%B9%E5%86%85%E9%98%81%E5%92%8C%E8%B4%A2%E5%9B%A2%E7%9A%84%E5%85%B3%E7%B3%BB.docx" TargetMode="Externa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8.png"/></Relationships>
</file>

<file path=ppt/slides/_rels/slide182.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 Id="rId3" Type="http://schemas.openxmlformats.org/officeDocument/2006/relationships/image" Target="../media/image29.jpe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 Id="rId3" Type="http://schemas.openxmlformats.org/officeDocument/2006/relationships/image" Target="../media/image30.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 Id="rId3" Type="http://schemas.openxmlformats.org/officeDocument/2006/relationships/image" Target="../media/image31.jpe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eg"/><Relationship Id="rId3"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31354;&#24819;&#31038;&#20250;&#20027;&#20041;/&#31532;4&#38598;&#12298;&#27861;&#37070;&#21513;&#20256;&#12299;.mp4" TargetMode="External"/><Relationship Id="rId4" Type="http://schemas.openxmlformats.org/officeDocument/2006/relationships/image" Target="../media/image15.jpeg"/><Relationship Id="rId5" Type="http://schemas.openxmlformats.org/officeDocument/2006/relationships/hyperlink" Target="&#31354;&#24819;&#31038;&#20250;&#20027;&#20041;/&#31532;5&#38598;&#12298;&#23396;&#23707;&#27785;&#27809;&#12299;.mp4" TargetMode="External"/><Relationship Id="rId6" Type="http://schemas.openxmlformats.org/officeDocument/2006/relationships/image" Target="../media/image16.jpeg"/><Relationship Id="rId7" Type="http://schemas.openxmlformats.org/officeDocument/2006/relationships/hyperlink" Target="&#31354;&#24819;&#31038;&#20250;&#20027;&#20041;/&#31532;3&#38598;%20&#12298;&#21467;&#36870;&#36149;&#26063;&#12299;.mp4" TargetMode="External"/><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8.png"/><Relationship Id="rId5" Type="http://schemas.openxmlformats.org/officeDocument/2006/relationships/image" Target="../media/image19.jpe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8.png"/><Relationship Id="rId5" Type="http://schemas.openxmlformats.org/officeDocument/2006/relationships/image" Target="../media/image19.jpe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file:///C:\Documents%20and%20Settings\Administrator\%E6%A1%8C%E9%9D%A2\02.1jiazhxshi%20.swf"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3.xml"/><Relationship Id="rId3" Type="http://schemas.openxmlformats.org/officeDocument/2006/relationships/slide" Target="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e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0" r="-10000"/>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5152" y="1215562"/>
            <a:ext cx="9144000" cy="2357454"/>
          </a:xfrm>
          <a:noFill/>
        </p:spPr>
        <p:txBody>
          <a:bodyPr>
            <a:normAutofit/>
          </a:bodyPr>
          <a:lstStyle/>
          <a:p>
            <a:pPr algn="ctr">
              <a:lnSpc>
                <a:spcPct val="130000"/>
              </a:lnSpc>
            </a:pPr>
            <a:r>
              <a:rPr lang="zh-CN" altLang="en-US" sz="4800" b="1" dirty="0" smtClean="0">
                <a:solidFill>
                  <a:srgbClr val="FFFF00"/>
                </a:solidFill>
                <a:latin typeface="微软雅黑" pitchFamily="34" charset="-122"/>
                <a:ea typeface="微软雅黑" pitchFamily="34" charset="-122"/>
              </a:rPr>
              <a:t>第 四、五章 </a:t>
            </a:r>
            <a:r>
              <a:rPr lang="en-US" altLang="zh-CN" sz="4800" b="1" dirty="0" smtClean="0">
                <a:solidFill>
                  <a:srgbClr val="FFFF00"/>
                </a:solidFill>
                <a:latin typeface="黑体" pitchFamily="49" charset="-122"/>
                <a:ea typeface="黑体" pitchFamily="49" charset="-122"/>
              </a:rPr>
              <a:t/>
            </a:r>
            <a:br>
              <a:rPr lang="en-US" altLang="zh-CN" sz="4800" b="1" dirty="0" smtClean="0">
                <a:solidFill>
                  <a:srgbClr val="FFFF00"/>
                </a:solidFill>
                <a:latin typeface="黑体" pitchFamily="49" charset="-122"/>
                <a:ea typeface="黑体" pitchFamily="49" charset="-122"/>
              </a:rPr>
            </a:br>
            <a:r>
              <a:rPr lang="zh-CN" altLang="en-US" sz="4800" b="1" dirty="0" smtClean="0">
                <a:solidFill>
                  <a:srgbClr val="FFFF00"/>
                </a:solidFill>
                <a:latin typeface="微软雅黑" pitchFamily="34" charset="-122"/>
                <a:ea typeface="微软雅黑" pitchFamily="34" charset="-122"/>
              </a:rPr>
              <a:t>资本主义的产生发展及本质</a:t>
            </a:r>
            <a:endParaRPr lang="zh-CN" sz="4800" b="1" dirty="0">
              <a:solidFill>
                <a:srgbClr val="FFFF00"/>
              </a:solidFill>
              <a:latin typeface="微软雅黑" pitchFamily="34" charset="-122"/>
              <a:ea typeface="微软雅黑" pitchFamily="34" charset="-122"/>
            </a:endParaRPr>
          </a:p>
        </p:txBody>
      </p:sp>
      <p:sp>
        <p:nvSpPr>
          <p:cNvPr id="2" name="TextBox 1"/>
          <p:cNvSpPr txBox="1"/>
          <p:nvPr/>
        </p:nvSpPr>
        <p:spPr>
          <a:xfrm>
            <a:off x="1403648" y="4221088"/>
            <a:ext cx="5976664" cy="1677382"/>
          </a:xfrm>
          <a:prstGeom prst="rect">
            <a:avLst/>
          </a:prstGeom>
          <a:noFill/>
        </p:spPr>
        <p:txBody>
          <a:bodyPr wrap="square" rtlCol="0">
            <a:spAutoFit/>
          </a:bodyPr>
          <a:lstStyle/>
          <a:p>
            <a:pPr lvl="0" algn="ctr" fontAlgn="auto">
              <a:lnSpc>
                <a:spcPct val="90000"/>
              </a:lnSpc>
              <a:spcBef>
                <a:spcPct val="20000"/>
              </a:spcBef>
              <a:spcAft>
                <a:spcPts val="600"/>
              </a:spcAft>
              <a:buClr>
                <a:srgbClr val="DC9E1F"/>
              </a:buClr>
            </a:pPr>
            <a:r>
              <a:rPr kumimoji="0" lang="zh-CN" altLang="en-US" sz="3000" spc="30" dirty="0">
                <a:latin typeface="楷体" pitchFamily="49" charset="-122"/>
                <a:ea typeface="楷体" pitchFamily="49" charset="-122"/>
              </a:rPr>
              <a:t>思想政治理论学院  </a:t>
            </a:r>
            <a:r>
              <a:rPr kumimoji="0" lang="zh-CN" altLang="en-US" sz="3000" spc="30" dirty="0" smtClean="0">
                <a:latin typeface="楷体" pitchFamily="49" charset="-122"/>
                <a:ea typeface="楷体" pitchFamily="49" charset="-122"/>
              </a:rPr>
              <a:t>王代月</a:t>
            </a:r>
            <a:endParaRPr kumimoji="0" lang="en-US" altLang="zh-CN" sz="3000" spc="30" dirty="0">
              <a:ea typeface="楷体" pitchFamily="49" charset="-122"/>
              <a:cs typeface="Times New Roman" panose="02020603050405020304" pitchFamily="18" charset="0"/>
            </a:endParaRPr>
          </a:p>
          <a:p>
            <a:pPr lvl="0" algn="ctr" fontAlgn="auto">
              <a:lnSpc>
                <a:spcPct val="90000"/>
              </a:lnSpc>
              <a:spcBef>
                <a:spcPct val="20000"/>
              </a:spcBef>
              <a:spcAft>
                <a:spcPts val="600"/>
              </a:spcAft>
              <a:buClr>
                <a:srgbClr val="DC9E1F"/>
              </a:buClr>
            </a:pPr>
            <a:r>
              <a:rPr kumimoji="0" lang="en-US" altLang="zh-CN" sz="3000" spc="30" dirty="0" smtClean="0">
                <a:ea typeface="楷体" pitchFamily="49" charset="-122"/>
                <a:cs typeface="Times New Roman" panose="02020603050405020304" pitchFamily="18" charset="0"/>
              </a:rPr>
              <a:t>13671265361</a:t>
            </a:r>
            <a:r>
              <a:rPr kumimoji="0" lang="zh-CN" altLang="en-US" sz="3000" spc="30" dirty="0" smtClean="0">
                <a:ea typeface="楷体" pitchFamily="49" charset="-122"/>
                <a:cs typeface="Times New Roman" panose="02020603050405020304" pitchFamily="18" charset="0"/>
              </a:rPr>
              <a:t>（手机</a:t>
            </a:r>
            <a:r>
              <a:rPr kumimoji="0" lang="en-US" altLang="zh-CN" sz="3000" spc="30" dirty="0" smtClean="0">
                <a:ea typeface="楷体" pitchFamily="49" charset="-122"/>
                <a:cs typeface="Times New Roman" panose="02020603050405020304" pitchFamily="18" charset="0"/>
              </a:rPr>
              <a:t>/</a:t>
            </a:r>
            <a:r>
              <a:rPr kumimoji="0" lang="zh-CN" altLang="en-US" sz="3000" spc="30" dirty="0" smtClean="0">
                <a:ea typeface="楷体" pitchFamily="49" charset="-122"/>
                <a:cs typeface="Times New Roman" panose="02020603050405020304" pitchFamily="18" charset="0"/>
              </a:rPr>
              <a:t>微信）</a:t>
            </a:r>
            <a:endParaRPr kumimoji="0" lang="en-US" altLang="zh-CN" sz="3000" spc="30" dirty="0">
              <a:ea typeface="楷体" pitchFamily="49" charset="-122"/>
              <a:cs typeface="Times New Roman" panose="02020603050405020304" pitchFamily="18" charset="0"/>
            </a:endParaRPr>
          </a:p>
          <a:p>
            <a:pPr lvl="0" algn="ctr" fontAlgn="auto">
              <a:lnSpc>
                <a:spcPct val="90000"/>
              </a:lnSpc>
              <a:spcBef>
                <a:spcPct val="20000"/>
              </a:spcBef>
              <a:spcAft>
                <a:spcPts val="600"/>
              </a:spcAft>
              <a:buClr>
                <a:srgbClr val="DC9E1F"/>
              </a:buClr>
            </a:pPr>
            <a:r>
              <a:rPr kumimoji="0" lang="en-US" altLang="zh-CN" sz="3000" spc="30" dirty="0" err="1" smtClean="0">
                <a:ea typeface="楷体" pitchFamily="49" charset="-122"/>
                <a:cs typeface="Times New Roman" panose="02020603050405020304" pitchFamily="18" charset="0"/>
              </a:rPr>
              <a:t>daiyuew@buaa.edu.cn</a:t>
            </a:r>
            <a:endParaRPr kumimoji="0" lang="en-US" altLang="zh-CN" sz="3000" spc="30" dirty="0" smtClean="0">
              <a:ea typeface="楷体" pitchFamily="49" charset="-122"/>
              <a:cs typeface="Times New Roman" panose="02020603050405020304" pitchFamily="18" charset="0"/>
            </a:endParaRPr>
          </a:p>
        </p:txBody>
      </p:sp>
      <p:sp>
        <p:nvSpPr>
          <p:cNvPr id="3" name="TextBox 2"/>
          <p:cNvSpPr txBox="1"/>
          <p:nvPr/>
        </p:nvSpPr>
        <p:spPr>
          <a:xfrm>
            <a:off x="0" y="35913"/>
            <a:ext cx="8929718" cy="553998"/>
          </a:xfrm>
          <a:prstGeom prst="rect">
            <a:avLst/>
          </a:prstGeom>
          <a:noFill/>
        </p:spPr>
        <p:txBody>
          <a:bodyPr wrap="square" rtlCol="0">
            <a:spAutoFit/>
          </a:bodyPr>
          <a:lstStyle/>
          <a:p>
            <a:r>
              <a:rPr lang="en-US" altLang="zh-CN" sz="3000" dirty="0" smtClean="0">
                <a:latin typeface="楷体" pitchFamily="49" charset="-122"/>
                <a:ea typeface="楷体" pitchFamily="49" charset="-122"/>
              </a:rPr>
              <a:t>2017</a:t>
            </a:r>
            <a:r>
              <a:rPr lang="zh-CN" altLang="en-US" sz="3000" dirty="0" smtClean="0">
                <a:latin typeface="楷体" pitchFamily="49" charset="-122"/>
                <a:ea typeface="楷体" pitchFamily="49" charset="-122"/>
              </a:rPr>
              <a:t>年  春季学期  马克思主义基本原理概论</a:t>
            </a:r>
            <a:endParaRPr lang="zh-CN" altLang="en-US" sz="3000" dirty="0">
              <a:solidFill>
                <a:srgbClr val="FFFF00"/>
              </a:solidFill>
              <a:latin typeface="楷体" pitchFamily="49" charset="-122"/>
              <a:ea typeface="楷体"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3"/>
          <p:cNvSpPr>
            <a:spLocks noGrp="1" noChangeArrowheads="1"/>
          </p:cNvSpPr>
          <p:nvPr>
            <p:ph type="body" idx="4294967295"/>
          </p:nvPr>
        </p:nvSpPr>
        <p:spPr>
          <a:xfrm>
            <a:off x="467544" y="2420888"/>
            <a:ext cx="8229600" cy="3992563"/>
          </a:xfrm>
        </p:spPr>
        <p:txBody>
          <a:bodyPr/>
          <a:lstStyle/>
          <a:p>
            <a:pPr marL="0" indent="0" algn="just" eaLnBrk="1" hangingPunct="1">
              <a:buFont typeface="Wingdings" charset="2"/>
              <a:buNone/>
            </a:pPr>
            <a:r>
              <a:rPr kumimoji="0" lang="zh-CN" altLang="en-US" b="1" dirty="0"/>
              <a:t>重商主义</a:t>
            </a:r>
            <a:endParaRPr kumimoji="0" lang="en-US" altLang="zh-CN" b="1" dirty="0"/>
          </a:p>
          <a:p>
            <a:pPr marL="0" indent="0" algn="just" eaLnBrk="1" hangingPunct="1">
              <a:lnSpc>
                <a:spcPct val="110000"/>
              </a:lnSpc>
              <a:buFont typeface="Wingdings" charset="2"/>
              <a:buNone/>
            </a:pPr>
            <a:r>
              <a:rPr kumimoji="0" lang="en-US" altLang="zh-CN" b="1" dirty="0"/>
              <a:t>       </a:t>
            </a:r>
            <a:r>
              <a:rPr kumimoji="0" lang="zh-CN" altLang="en-US" sz="2800" b="1" dirty="0"/>
              <a:t>重商主义</a:t>
            </a:r>
            <a:r>
              <a:rPr kumimoji="0" lang="en-US" altLang="zh-CN" sz="2800" b="1" dirty="0"/>
              <a:t>(Mercantilism)</a:t>
            </a:r>
            <a:r>
              <a:rPr kumimoji="0" lang="zh-CN" altLang="en-US" sz="2800" b="1" dirty="0"/>
              <a:t>是西欧封建制度向资本主义制度过渡时期（资本原始积累时期，</a:t>
            </a:r>
            <a:r>
              <a:rPr kumimoji="0" lang="en-US" altLang="zh-CN" sz="2800" b="1" dirty="0"/>
              <a:t>15—18</a:t>
            </a:r>
            <a:r>
              <a:rPr kumimoji="0" lang="zh-CN" altLang="en-US" sz="2800" b="1" dirty="0"/>
              <a:t>世纪）普遍推崇的一种经济思想。重商主义又分为早期的重商主义和晚期的重商主义两种。</a:t>
            </a:r>
          </a:p>
        </p:txBody>
      </p:sp>
      <p:sp>
        <p:nvSpPr>
          <p:cNvPr id="579587" name="Rectangle 3"/>
          <p:cNvSpPr>
            <a:spLocks noChangeArrowheads="1"/>
          </p:cNvSpPr>
          <p:nvPr/>
        </p:nvSpPr>
        <p:spPr bwMode="auto">
          <a:xfrm>
            <a:off x="0" y="858416"/>
            <a:ext cx="8915400" cy="914400"/>
          </a:xfrm>
          <a:prstGeom prst="rect">
            <a:avLst/>
          </a:prstGeom>
          <a:noFill/>
          <a:ln>
            <a:noFill/>
          </a:ln>
          <a:effectLst/>
          <a:extLst/>
        </p:spPr>
        <p:txBody>
          <a:bodyPr anchor="ctr"/>
          <a:lstStyle>
            <a:lvl1pPr marL="900113" indent="-9001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dirty="0" smtClean="0">
                <a:solidFill>
                  <a:schemeClr val="tx2"/>
                </a:solidFill>
                <a:effectLst>
                  <a:outerShdw blurRad="38100" dist="38100" dir="2700000" algn="tl">
                    <a:srgbClr val="000000"/>
                  </a:outerShdw>
                </a:effectLst>
              </a:rPr>
              <a:t>一</a:t>
            </a:r>
            <a:r>
              <a:rPr lang="zh-CN" altLang="en-US" sz="3600" b="1" dirty="0" smtClean="0">
                <a:solidFill>
                  <a:schemeClr val="tx2"/>
                </a:solidFill>
                <a:effectLst>
                  <a:outerShdw blurRad="38100" dist="38100" dir="2700000" algn="tl">
                    <a:srgbClr val="000000"/>
                  </a:outerShdw>
                </a:effectLst>
              </a:rPr>
              <a:t>、</a:t>
            </a:r>
            <a:r>
              <a:rPr lang="zh-CN" altLang="en-US" sz="3600" b="1" dirty="0">
                <a:solidFill>
                  <a:schemeClr val="tx2"/>
                </a:solidFill>
                <a:effectLst>
                  <a:outerShdw blurRad="38100" dist="38100" dir="2700000" algn="tl">
                    <a:srgbClr val="000000"/>
                  </a:outerShdw>
                </a:effectLst>
              </a:rPr>
              <a:t>运用马克思主义基本方法对经济学主要派别的理论分析</a:t>
            </a:r>
          </a:p>
        </p:txBody>
      </p:sp>
    </p:spTree>
    <p:extLst>
      <p:ext uri="{BB962C8B-B14F-4D97-AF65-F5344CB8AC3E}">
        <p14:creationId xmlns:p14="http://schemas.microsoft.com/office/powerpoint/2010/main" val="1645247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066800" y="457200"/>
            <a:ext cx="7200900" cy="4779963"/>
          </a:xfrm>
          <a:prstGeom prst="rect">
            <a:avLst/>
          </a:prstGeom>
          <a:solidFill>
            <a:schemeClr val="bg1"/>
          </a:solidFill>
          <a:ln w="57150">
            <a:solidFill>
              <a:schemeClr val="bg1"/>
            </a:solid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Clr>
                <a:schemeClr val="folHlink"/>
              </a:buClr>
              <a:buSzPct val="60000"/>
              <a:buFont typeface="Wingdings" charset="2"/>
              <a:buNone/>
            </a:pPr>
            <a:r>
              <a:rPr kumimoji="1" lang="en-US" altLang="zh-CN" sz="3200" b="1">
                <a:latin typeface="Times New Roman" charset="0"/>
              </a:rPr>
              <a:t>(2)</a:t>
            </a:r>
            <a:r>
              <a:rPr kumimoji="1" lang="zh-CN" altLang="en-US" sz="3200" b="1">
                <a:latin typeface="Times New Roman" charset="0"/>
              </a:rPr>
              <a:t>上述公式也可以反映另一种情况，即当证券等虚拟资产价格迅速上涨时，货币量没有相应的增加，这时有可能吸引用于商品流通的货币进入证券投机，从而使商品流通的货币量不足，从而阻碍商品流通、妨碍社会再生产的进行。这时，尽管表面上股市繁荣，但实际经济并没有真正的繁荣。</a:t>
            </a:r>
            <a:endParaRPr kumimoji="1" lang="en-US" altLang="zh-CN" sz="3200" b="1">
              <a:latin typeface="Times New Roman" charset="0"/>
            </a:endParaRPr>
          </a:p>
          <a:p>
            <a:pPr algn="ctr">
              <a:spcBef>
                <a:spcPct val="50000"/>
              </a:spcBef>
            </a:pPr>
            <a:endParaRPr kumimoji="1" lang="zh-CN" altLang="en-US" sz="3200" b="1">
              <a:latin typeface="Times New Roman" charset="0"/>
            </a:endParaRPr>
          </a:p>
        </p:txBody>
      </p:sp>
    </p:spTree>
    <p:extLst>
      <p:ext uri="{BB962C8B-B14F-4D97-AF65-F5344CB8AC3E}">
        <p14:creationId xmlns:p14="http://schemas.microsoft.com/office/powerpoint/2010/main" val="686488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251520" y="1556792"/>
            <a:ext cx="8001000" cy="1143000"/>
          </a:xfrm>
        </p:spPr>
        <p:txBody>
          <a:bodyPr/>
          <a:lstStyle/>
          <a:p>
            <a:pPr algn="l" eaLnBrk="1" hangingPunct="1"/>
            <a:r>
              <a:rPr lang="en-US" altLang="zh-CN" sz="3600" b="1" dirty="0" smtClean="0"/>
              <a:t>3</a:t>
            </a:r>
            <a:r>
              <a:rPr kumimoji="0" lang="zh-CN" altLang="en-US" sz="3600" b="1" dirty="0" smtClean="0"/>
              <a:t>、</a:t>
            </a:r>
            <a:r>
              <a:rPr kumimoji="0" lang="zh-CN" altLang="en-US" sz="4000" b="1" dirty="0"/>
              <a:t>马克思劳动价值论的意义</a:t>
            </a:r>
          </a:p>
        </p:txBody>
      </p:sp>
      <p:sp>
        <p:nvSpPr>
          <p:cNvPr id="81924" name="Text Box 4"/>
          <p:cNvSpPr txBox="1">
            <a:spLocks noChangeArrowheads="1"/>
          </p:cNvSpPr>
          <p:nvPr/>
        </p:nvSpPr>
        <p:spPr bwMode="auto">
          <a:xfrm>
            <a:off x="8382000" y="5943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a:hlinkClick r:id="rId2" action="ppaction://hlinksldjump"/>
              </a:rPr>
              <a:t>向上</a:t>
            </a:r>
            <a:endParaRPr lang="zh-CN" altLang="en-US" sz="2000"/>
          </a:p>
        </p:txBody>
      </p:sp>
    </p:spTree>
    <p:extLst>
      <p:ext uri="{BB962C8B-B14F-4D97-AF65-F5344CB8AC3E}">
        <p14:creationId xmlns:p14="http://schemas.microsoft.com/office/powerpoint/2010/main" val="608146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4294967295"/>
          </p:nvPr>
        </p:nvSpPr>
        <p:spPr>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Lst>
        </p:spPr>
        <p:txBody>
          <a:bodyPr/>
          <a:lstStyle/>
          <a:p>
            <a:pPr eaLnBrk="1" hangingPunct="1">
              <a:buFont typeface="Wingdings" charset="2"/>
              <a:buNone/>
            </a:pPr>
            <a:r>
              <a:rPr lang="zh-CN" altLang="en-US" sz="2800" b="1" dirty="0" smtClean="0">
                <a:latin typeface="宋体" charset="-122"/>
              </a:rPr>
              <a:t>（</a:t>
            </a:r>
            <a:r>
              <a:rPr lang="en-US" altLang="zh-CN" sz="2800" b="1" dirty="0" smtClean="0">
                <a:latin typeface="宋体" charset="-122"/>
              </a:rPr>
              <a:t>1</a:t>
            </a:r>
            <a:r>
              <a:rPr lang="zh-CN" altLang="en-US" sz="2800" b="1" dirty="0" smtClean="0">
                <a:latin typeface="宋体" charset="-122"/>
              </a:rPr>
              <a:t>）</a:t>
            </a:r>
            <a:r>
              <a:rPr lang="zh-CN" altLang="en-US" sz="2800" b="1" dirty="0" smtClean="0">
                <a:effectLst/>
                <a:latin typeface="宋体" charset="-122"/>
              </a:rPr>
              <a:t>价</a:t>
            </a:r>
            <a:r>
              <a:rPr lang="zh-CN" altLang="en-US" sz="2800" b="1" dirty="0">
                <a:effectLst/>
                <a:latin typeface="宋体" charset="-122"/>
              </a:rPr>
              <a:t>值与价格</a:t>
            </a:r>
          </a:p>
          <a:p>
            <a:pPr eaLnBrk="1" hangingPunct="1">
              <a:buFont typeface="Wingdings" charset="2"/>
              <a:buNone/>
            </a:pPr>
            <a:r>
              <a:rPr lang="zh-CN" altLang="en-US" sz="2400" b="1" dirty="0">
                <a:effectLst/>
                <a:latin typeface="宋体" charset="-122"/>
              </a:rPr>
              <a:t>价值：人类劳动的一种社会形式</a:t>
            </a:r>
          </a:p>
          <a:p>
            <a:pPr eaLnBrk="1" hangingPunct="1">
              <a:buFont typeface="Wingdings" charset="2"/>
              <a:buNone/>
            </a:pPr>
            <a:r>
              <a:rPr lang="zh-CN" altLang="en-US" sz="2400" b="1" dirty="0">
                <a:effectLst/>
                <a:latin typeface="宋体" charset="-122"/>
              </a:rPr>
              <a:t>价格：商品价值的货币表现形式</a:t>
            </a:r>
          </a:p>
          <a:p>
            <a:pPr eaLnBrk="1" hangingPunct="1">
              <a:buFont typeface="Wingdings" charset="2"/>
              <a:buNone/>
            </a:pPr>
            <a:r>
              <a:rPr lang="zh-CN" altLang="en-US" sz="2400" b="1" dirty="0">
                <a:effectLst/>
                <a:latin typeface="宋体" charset="-122"/>
              </a:rPr>
              <a:t>马克思：“交换价值首先表现为一种使用价值同另一种使用价值相交换的</a:t>
            </a:r>
            <a:r>
              <a:rPr lang="zh-CN" altLang="en-US" sz="2400" b="1" dirty="0">
                <a:solidFill>
                  <a:srgbClr val="FFFF00"/>
                </a:solidFill>
                <a:effectLst/>
                <a:latin typeface="宋体" charset="-122"/>
              </a:rPr>
              <a:t>量</a:t>
            </a:r>
            <a:r>
              <a:rPr lang="zh-CN" altLang="en-US" sz="2400" b="1" dirty="0">
                <a:effectLst/>
                <a:latin typeface="宋体" charset="-122"/>
              </a:rPr>
              <a:t>的关系或</a:t>
            </a:r>
            <a:r>
              <a:rPr lang="zh-CN" altLang="en-US" sz="2400" b="1" dirty="0">
                <a:solidFill>
                  <a:srgbClr val="FFFF00"/>
                </a:solidFill>
                <a:effectLst/>
                <a:latin typeface="宋体" charset="-122"/>
              </a:rPr>
              <a:t>比例</a:t>
            </a:r>
            <a:r>
              <a:rPr lang="zh-CN" altLang="en-US" sz="2400" b="1" dirty="0">
                <a:effectLst/>
                <a:latin typeface="宋体" charset="-122"/>
              </a:rPr>
              <a:t>”</a:t>
            </a:r>
          </a:p>
          <a:p>
            <a:pPr eaLnBrk="1" hangingPunct="1">
              <a:buFont typeface="Wingdings" charset="2"/>
              <a:buNone/>
            </a:pPr>
            <a:r>
              <a:rPr lang="zh-CN" altLang="en-US" sz="2400" b="1" dirty="0">
                <a:effectLst/>
                <a:latin typeface="宋体" charset="-122"/>
              </a:rPr>
              <a:t>                                     </a:t>
            </a:r>
            <a:r>
              <a:rPr lang="en-US" altLang="zh-CN" sz="2400" b="1" dirty="0">
                <a:effectLst/>
                <a:latin typeface="宋体" charset="-122"/>
              </a:rPr>
              <a:t>《</a:t>
            </a:r>
            <a:r>
              <a:rPr lang="zh-CN" altLang="en-US" sz="2400" b="1" dirty="0">
                <a:effectLst/>
                <a:latin typeface="宋体" charset="-122"/>
              </a:rPr>
              <a:t>资</a:t>
            </a:r>
            <a:r>
              <a:rPr lang="en-US" altLang="zh-CN" sz="2400" b="1" dirty="0">
                <a:effectLst/>
                <a:latin typeface="宋体" charset="-122"/>
              </a:rPr>
              <a:t>》V1P49</a:t>
            </a:r>
          </a:p>
          <a:p>
            <a:pPr algn="ctr" eaLnBrk="1" hangingPunct="1">
              <a:buFont typeface="Wingdings" charset="2"/>
              <a:buNone/>
            </a:pPr>
            <a:r>
              <a:rPr lang="en-US" altLang="zh-CN" sz="2800" b="1" dirty="0">
                <a:solidFill>
                  <a:srgbClr val="FFFF00"/>
                </a:solidFill>
                <a:effectLst/>
                <a:latin typeface="宋体" charset="-122"/>
              </a:rPr>
              <a:t>1</a:t>
            </a:r>
            <a:r>
              <a:rPr lang="zh-CN" altLang="en-US" sz="2800" b="1" dirty="0">
                <a:solidFill>
                  <a:srgbClr val="FFFF00"/>
                </a:solidFill>
                <a:effectLst/>
                <a:latin typeface="宋体" charset="-122"/>
              </a:rPr>
              <a:t>件</a:t>
            </a:r>
            <a:r>
              <a:rPr lang="zh-CN" altLang="en-US" sz="2800" b="1" dirty="0">
                <a:effectLst/>
                <a:latin typeface="宋体" charset="-122"/>
              </a:rPr>
              <a:t>上衣</a:t>
            </a:r>
            <a:r>
              <a:rPr lang="en-US" altLang="zh-CN" sz="2800" b="1" dirty="0">
                <a:effectLst/>
                <a:latin typeface="宋体" charset="-122"/>
              </a:rPr>
              <a:t>=</a:t>
            </a:r>
            <a:r>
              <a:rPr lang="en-US" altLang="zh-CN" sz="2800" b="1" dirty="0">
                <a:solidFill>
                  <a:srgbClr val="FFFF00"/>
                </a:solidFill>
                <a:effectLst/>
                <a:latin typeface="宋体" charset="-122"/>
              </a:rPr>
              <a:t>20</a:t>
            </a:r>
            <a:r>
              <a:rPr lang="zh-CN" altLang="en-US" sz="2800" b="1" dirty="0">
                <a:solidFill>
                  <a:srgbClr val="FFFF00"/>
                </a:solidFill>
                <a:effectLst/>
                <a:latin typeface="宋体" charset="-122"/>
              </a:rPr>
              <a:t>码</a:t>
            </a:r>
            <a:r>
              <a:rPr lang="zh-CN" altLang="en-US" sz="2800" b="1" dirty="0">
                <a:effectLst/>
                <a:latin typeface="宋体" charset="-122"/>
              </a:rPr>
              <a:t>麻布</a:t>
            </a:r>
            <a:endParaRPr lang="zh-CN" altLang="en-US" sz="2400" b="1" dirty="0">
              <a:effectLst/>
              <a:latin typeface="宋体" charset="-122"/>
            </a:endParaRPr>
          </a:p>
        </p:txBody>
      </p:sp>
    </p:spTree>
    <p:extLst>
      <p:ext uri="{BB962C8B-B14F-4D97-AF65-F5344CB8AC3E}">
        <p14:creationId xmlns:p14="http://schemas.microsoft.com/office/powerpoint/2010/main" val="1235750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4294967295"/>
          </p:nvPr>
        </p:nvSpPr>
        <p:spPr>
          <a:xfrm>
            <a:off x="457200" y="838200"/>
            <a:ext cx="8229600" cy="4525963"/>
          </a:xfrm>
          <a:prstGeom prst="rect">
            <a:avLst/>
          </a:prstGeom>
          <a:noFill/>
          <a:extLst>
            <a:ext uri="{909E8E84-426E-40DD-AFC4-6F175D3DCCD1}">
              <a14:hiddenFill xmlns:a14="http://schemas.microsoft.com/office/drawing/2010/main">
                <a:solidFill>
                  <a:srgbClr val="FFFFFF"/>
                </a:solidFill>
              </a14:hiddenFill>
            </a:ext>
          </a:extLst>
        </p:spPr>
        <p:txBody>
          <a:bodyPr>
            <a:normAutofit lnSpcReduction="10000"/>
          </a:bodyPr>
          <a:lstStyle/>
          <a:p>
            <a:pPr eaLnBrk="1" hangingPunct="1">
              <a:lnSpc>
                <a:spcPct val="90000"/>
              </a:lnSpc>
              <a:buFont typeface="Wingdings" charset="2"/>
              <a:buNone/>
            </a:pPr>
            <a:r>
              <a:rPr lang="zh-CN" altLang="en-US" sz="2800" b="1" dirty="0" smtClean="0">
                <a:latin typeface="宋体" charset="-122"/>
              </a:rPr>
              <a:t>（</a:t>
            </a:r>
            <a:r>
              <a:rPr lang="en-US" altLang="zh-CN" sz="2800" b="1" dirty="0" smtClean="0">
                <a:latin typeface="宋体" charset="-122"/>
              </a:rPr>
              <a:t>2</a:t>
            </a:r>
            <a:r>
              <a:rPr lang="zh-CN" altLang="en-US" sz="2800" b="1" dirty="0" smtClean="0">
                <a:latin typeface="宋体" charset="-122"/>
              </a:rPr>
              <a:t>）</a:t>
            </a:r>
            <a:r>
              <a:rPr lang="zh-CN" altLang="en-US" sz="2800" b="1" dirty="0" smtClean="0">
                <a:effectLst/>
                <a:latin typeface="宋体" charset="-122"/>
              </a:rPr>
              <a:t>价</a:t>
            </a:r>
            <a:r>
              <a:rPr lang="zh-CN" altLang="en-US" sz="2800" b="1" dirty="0">
                <a:effectLst/>
                <a:latin typeface="宋体" charset="-122"/>
              </a:rPr>
              <a:t>值规律               </a:t>
            </a:r>
            <a:r>
              <a:rPr lang="zh-CN" altLang="en-US" sz="2800" b="1" dirty="0" smtClean="0">
                <a:effectLst/>
                <a:latin typeface="宋体" charset="-122"/>
              </a:rPr>
              <a:t> </a:t>
            </a:r>
            <a:r>
              <a:rPr lang="zh-CN" altLang="en-US" sz="2400" b="1" dirty="0">
                <a:effectLst/>
                <a:latin typeface="宋体" charset="-122"/>
              </a:rPr>
              <a:t>小孩子都知道的事</a:t>
            </a:r>
          </a:p>
          <a:p>
            <a:pPr eaLnBrk="1" hangingPunct="1">
              <a:lnSpc>
                <a:spcPct val="90000"/>
              </a:lnSpc>
              <a:buFont typeface="Wingdings" charset="2"/>
              <a:buNone/>
            </a:pPr>
            <a:r>
              <a:rPr lang="zh-CN" altLang="en-US" sz="2400" b="1" dirty="0">
                <a:effectLst/>
                <a:latin typeface="宋体" charset="-122"/>
              </a:rPr>
              <a:t>马克思：“任何一个民族，如果停止劳动，不用说一年，就是几个星期，也要灭亡，这是每一个小孩都知道的。</a:t>
            </a:r>
          </a:p>
          <a:p>
            <a:pPr eaLnBrk="1" hangingPunct="1">
              <a:lnSpc>
                <a:spcPct val="90000"/>
              </a:lnSpc>
              <a:buFont typeface="Wingdings" charset="2"/>
              <a:buNone/>
            </a:pPr>
            <a:r>
              <a:rPr lang="zh-CN" altLang="en-US" sz="2400" b="1" dirty="0">
                <a:effectLst/>
                <a:latin typeface="宋体" charset="-122"/>
              </a:rPr>
              <a:t>  人人都同样知道，要想得到和各种不同的需要量相适应的产品量，就要付出各种不同的和一定数量的社会总劳动量。</a:t>
            </a:r>
          </a:p>
          <a:p>
            <a:pPr eaLnBrk="1" hangingPunct="1">
              <a:lnSpc>
                <a:spcPct val="90000"/>
              </a:lnSpc>
              <a:buFont typeface="Wingdings" charset="2"/>
              <a:buNone/>
            </a:pPr>
            <a:r>
              <a:rPr lang="zh-CN" altLang="en-US" sz="2400" b="1" dirty="0">
                <a:effectLst/>
                <a:latin typeface="宋体" charset="-122"/>
              </a:rPr>
              <a:t>  这种</a:t>
            </a:r>
            <a:r>
              <a:rPr lang="zh-CN" altLang="en-US" sz="2400" b="1" dirty="0">
                <a:solidFill>
                  <a:srgbClr val="FFFF00"/>
                </a:solidFill>
                <a:effectLst/>
                <a:latin typeface="宋体" charset="-122"/>
              </a:rPr>
              <a:t>按一定比例分配社会劳动</a:t>
            </a:r>
            <a:r>
              <a:rPr lang="zh-CN" altLang="en-US" sz="2400" b="1" dirty="0">
                <a:effectLst/>
                <a:latin typeface="宋体" charset="-122"/>
              </a:rPr>
              <a:t>的必要性，绝不可能被社会生产的一定形式所取消，而可能改变的只是它的</a:t>
            </a:r>
            <a:r>
              <a:rPr lang="zh-CN" altLang="en-US" sz="2400" b="1" dirty="0">
                <a:solidFill>
                  <a:srgbClr val="FFFF00"/>
                </a:solidFill>
                <a:effectLst/>
                <a:latin typeface="宋体" charset="-122"/>
              </a:rPr>
              <a:t>表现形式</a:t>
            </a:r>
            <a:r>
              <a:rPr lang="en-US" altLang="zh-CN" sz="2400" b="1" dirty="0">
                <a:effectLst/>
                <a:latin typeface="宋体" charset="-122"/>
              </a:rPr>
              <a:t>…</a:t>
            </a:r>
          </a:p>
          <a:p>
            <a:pPr eaLnBrk="1" hangingPunct="1">
              <a:lnSpc>
                <a:spcPct val="90000"/>
              </a:lnSpc>
              <a:buFont typeface="Wingdings" charset="2"/>
              <a:buNone/>
            </a:pPr>
            <a:r>
              <a:rPr lang="en-US" altLang="zh-CN" sz="2400" b="1" dirty="0">
                <a:effectLst/>
                <a:latin typeface="宋体" charset="-122"/>
              </a:rPr>
              <a:t>  </a:t>
            </a:r>
            <a:r>
              <a:rPr lang="zh-CN" altLang="en-US" sz="2400" b="1" dirty="0">
                <a:effectLst/>
                <a:latin typeface="宋体" charset="-122"/>
              </a:rPr>
              <a:t>而在社会劳动的联系体现为个人劳动产品的私人交换的社会制度下，这种劳动按比例分配所借以</a:t>
            </a:r>
            <a:r>
              <a:rPr lang="zh-CN" altLang="en-US" sz="2400" b="1" dirty="0">
                <a:solidFill>
                  <a:srgbClr val="FFFF00"/>
                </a:solidFill>
                <a:effectLst/>
                <a:latin typeface="宋体" charset="-122"/>
              </a:rPr>
              <a:t>实现的形式</a:t>
            </a:r>
            <a:r>
              <a:rPr lang="zh-CN" altLang="en-US" sz="2400" b="1" dirty="0">
                <a:effectLst/>
                <a:latin typeface="宋体" charset="-122"/>
              </a:rPr>
              <a:t>，正是这些产品的交换价值”              </a:t>
            </a:r>
            <a:r>
              <a:rPr lang="en-US" altLang="zh-CN" sz="2400" b="1" dirty="0">
                <a:effectLst/>
                <a:latin typeface="宋体" charset="-122"/>
              </a:rPr>
              <a:t>《</a:t>
            </a:r>
            <a:r>
              <a:rPr lang="zh-CN" altLang="en-US" sz="2400" b="1" dirty="0">
                <a:effectLst/>
                <a:latin typeface="宋体" charset="-122"/>
              </a:rPr>
              <a:t>书信</a:t>
            </a:r>
            <a:r>
              <a:rPr lang="en-US" altLang="zh-CN" sz="2400" b="1" dirty="0">
                <a:effectLst/>
                <a:latin typeface="宋体" charset="-122"/>
              </a:rPr>
              <a:t>》P281</a:t>
            </a:r>
          </a:p>
        </p:txBody>
      </p:sp>
    </p:spTree>
    <p:extLst>
      <p:ext uri="{BB962C8B-B14F-4D97-AF65-F5344CB8AC3E}">
        <p14:creationId xmlns:p14="http://schemas.microsoft.com/office/powerpoint/2010/main" val="1016645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4294967295"/>
          </p:nvPr>
        </p:nvSpPr>
        <p:spPr>
          <a:xfrm>
            <a:off x="533400" y="762000"/>
            <a:ext cx="8229600" cy="4525963"/>
          </a:xfrm>
          <a:prstGeom prst="rect">
            <a:avLst/>
          </a:prstGeom>
          <a:noFill/>
          <a:extLst>
            <a:ext uri="{909E8E84-426E-40DD-AFC4-6F175D3DCCD1}">
              <a14:hiddenFill xmlns:a14="http://schemas.microsoft.com/office/drawing/2010/main">
                <a:solidFill>
                  <a:srgbClr val="FFFFFF"/>
                </a:solidFill>
              </a14:hiddenFill>
            </a:ext>
          </a:extLst>
        </p:spPr>
        <p:txBody>
          <a:bodyPr>
            <a:normAutofit lnSpcReduction="10000"/>
          </a:bodyPr>
          <a:lstStyle/>
          <a:p>
            <a:pPr eaLnBrk="1" hangingPunct="1">
              <a:buFont typeface="Wingdings" charset="2"/>
              <a:buNone/>
            </a:pPr>
            <a:r>
              <a:rPr lang="zh-CN" altLang="en-US" sz="2800" b="1" dirty="0" smtClean="0">
                <a:latin typeface="宋体" charset="-122"/>
              </a:rPr>
              <a:t>（</a:t>
            </a:r>
            <a:r>
              <a:rPr lang="en-US" altLang="zh-CN" sz="2800" b="1" dirty="0" smtClean="0">
                <a:latin typeface="宋体" charset="-122"/>
              </a:rPr>
              <a:t>3</a:t>
            </a:r>
            <a:r>
              <a:rPr lang="zh-CN" altLang="en-US" sz="2800" b="1" dirty="0" smtClean="0">
                <a:latin typeface="宋体" charset="-122"/>
              </a:rPr>
              <a:t>）</a:t>
            </a:r>
            <a:r>
              <a:rPr lang="zh-CN" altLang="en-US" sz="2800" b="1" dirty="0" smtClean="0">
                <a:effectLst/>
                <a:latin typeface="宋体" charset="-122"/>
              </a:rPr>
              <a:t>价</a:t>
            </a:r>
            <a:r>
              <a:rPr lang="zh-CN" altLang="en-US" sz="2800" b="1" dirty="0">
                <a:effectLst/>
                <a:latin typeface="宋体" charset="-122"/>
              </a:rPr>
              <a:t>值决定价格规律</a:t>
            </a:r>
          </a:p>
          <a:p>
            <a:pPr algn="r" eaLnBrk="1" hangingPunct="1">
              <a:buFont typeface="Wingdings" charset="2"/>
              <a:buNone/>
            </a:pPr>
            <a:r>
              <a:rPr lang="zh-CN" altLang="en-US" sz="2400" b="1" dirty="0">
                <a:effectLst/>
                <a:latin typeface="宋体" charset="-122"/>
              </a:rPr>
              <a:t>一种“趋势”，一个“平均数”</a:t>
            </a:r>
          </a:p>
          <a:p>
            <a:pPr eaLnBrk="1" hangingPunct="1">
              <a:buFont typeface="Wingdings" charset="2"/>
              <a:buNone/>
            </a:pPr>
            <a:r>
              <a:rPr lang="zh-CN" altLang="en-US" sz="2400" b="1" dirty="0">
                <a:effectLst/>
                <a:latin typeface="宋体" charset="-122"/>
              </a:rPr>
              <a:t>其一</a:t>
            </a:r>
            <a:r>
              <a:rPr lang="en-US" altLang="zh-CN" sz="2400" b="1" dirty="0">
                <a:effectLst/>
                <a:latin typeface="宋体" charset="-122"/>
              </a:rPr>
              <a:t>,</a:t>
            </a:r>
            <a:r>
              <a:rPr lang="zh-CN" altLang="en-US" sz="2400" b="1" dirty="0">
                <a:effectLst/>
                <a:latin typeface="宋体" charset="-122"/>
              </a:rPr>
              <a:t>总体，总量</a:t>
            </a:r>
          </a:p>
          <a:p>
            <a:pPr eaLnBrk="1" hangingPunct="1">
              <a:buFont typeface="Wingdings" charset="2"/>
              <a:buNone/>
            </a:pPr>
            <a:r>
              <a:rPr lang="zh-CN" altLang="en-US" sz="2400" b="1" dirty="0">
                <a:effectLst/>
                <a:latin typeface="宋体" charset="-122"/>
              </a:rPr>
              <a:t>其二</a:t>
            </a:r>
            <a:r>
              <a:rPr lang="en-US" altLang="zh-CN" sz="2400" b="1" dirty="0">
                <a:effectLst/>
                <a:latin typeface="宋体" charset="-122"/>
              </a:rPr>
              <a:t>,</a:t>
            </a:r>
            <a:r>
              <a:rPr lang="zh-CN" altLang="en-US" sz="2400" b="1" dirty="0">
                <a:effectLst/>
                <a:latin typeface="宋体" charset="-122"/>
              </a:rPr>
              <a:t>长期</a:t>
            </a:r>
            <a:r>
              <a:rPr lang="en-US" altLang="zh-CN" sz="2400" b="1" dirty="0">
                <a:effectLst/>
                <a:latin typeface="宋体" charset="-122"/>
              </a:rPr>
              <a:t>                        </a:t>
            </a:r>
          </a:p>
          <a:p>
            <a:pPr eaLnBrk="1" hangingPunct="1">
              <a:buFont typeface="Wingdings" charset="2"/>
              <a:buNone/>
            </a:pPr>
            <a:r>
              <a:rPr lang="en-US" altLang="zh-CN" sz="2400" b="1" dirty="0">
                <a:effectLst/>
                <a:latin typeface="宋体" charset="-122"/>
              </a:rPr>
              <a:t>  </a:t>
            </a:r>
            <a:r>
              <a:rPr lang="zh-CN" altLang="en-US" sz="2400" b="1" dirty="0">
                <a:effectLst/>
                <a:latin typeface="宋体" charset="-122"/>
              </a:rPr>
              <a:t>生产价格</a:t>
            </a:r>
            <a:r>
              <a:rPr lang="en-US" altLang="zh-CN" sz="2400" b="1" dirty="0">
                <a:effectLst/>
                <a:latin typeface="宋体" charset="-122"/>
              </a:rPr>
              <a:t>=</a:t>
            </a:r>
            <a:r>
              <a:rPr lang="zh-CN" altLang="en-US" sz="2400" b="1" dirty="0">
                <a:effectLst/>
                <a:latin typeface="宋体" charset="-122"/>
              </a:rPr>
              <a:t>成本价格</a:t>
            </a:r>
            <a:r>
              <a:rPr lang="en-US" altLang="zh-CN" sz="2400" b="1" dirty="0">
                <a:effectLst/>
                <a:latin typeface="宋体" charset="-122"/>
              </a:rPr>
              <a:t>+</a:t>
            </a:r>
            <a:r>
              <a:rPr lang="zh-CN" altLang="en-US" sz="2400" b="1" dirty="0">
                <a:effectLst/>
                <a:latin typeface="宋体" charset="-122"/>
              </a:rPr>
              <a:t>平均利润</a:t>
            </a:r>
            <a:endParaRPr lang="en-US" altLang="zh-CN" sz="2400" b="1" dirty="0">
              <a:effectLst/>
              <a:latin typeface="宋体" charset="-122"/>
            </a:endParaRPr>
          </a:p>
          <a:p>
            <a:pPr eaLnBrk="1" hangingPunct="1">
              <a:buFont typeface="Wingdings" charset="2"/>
              <a:buNone/>
            </a:pPr>
            <a:r>
              <a:rPr lang="en-US" altLang="zh-CN" sz="2400" b="1" dirty="0">
                <a:effectLst/>
                <a:latin typeface="宋体" charset="-122"/>
              </a:rPr>
              <a:t>  </a:t>
            </a:r>
            <a:r>
              <a:rPr lang="zh-CN" altLang="en-US" sz="2400" b="1" dirty="0">
                <a:effectLst/>
                <a:latin typeface="宋体" charset="-122"/>
              </a:rPr>
              <a:t>垄断价格</a:t>
            </a:r>
            <a:r>
              <a:rPr lang="en-US" altLang="zh-CN" sz="2400" b="1" dirty="0">
                <a:effectLst/>
                <a:latin typeface="宋体" charset="-122"/>
              </a:rPr>
              <a:t>=</a:t>
            </a:r>
            <a:r>
              <a:rPr lang="zh-CN" altLang="en-US" sz="2400" b="1" dirty="0">
                <a:effectLst/>
                <a:latin typeface="宋体" charset="-122"/>
              </a:rPr>
              <a:t>成本价格</a:t>
            </a:r>
            <a:r>
              <a:rPr lang="en-US" altLang="zh-CN" sz="2400" b="1" dirty="0">
                <a:effectLst/>
                <a:latin typeface="宋体" charset="-122"/>
              </a:rPr>
              <a:t>+</a:t>
            </a:r>
            <a:r>
              <a:rPr lang="zh-CN" altLang="en-US" sz="2400" b="1" dirty="0">
                <a:effectLst/>
                <a:latin typeface="宋体" charset="-122"/>
              </a:rPr>
              <a:t>垄断利润</a:t>
            </a:r>
            <a:endParaRPr lang="en-US" altLang="zh-CN" sz="2400" b="1" dirty="0">
              <a:effectLst/>
              <a:latin typeface="宋体" charset="-122"/>
            </a:endParaRPr>
          </a:p>
          <a:p>
            <a:pPr eaLnBrk="1" hangingPunct="1">
              <a:buFont typeface="Wingdings" charset="2"/>
              <a:buNone/>
            </a:pPr>
            <a:r>
              <a:rPr lang="zh-CN" altLang="en-US" sz="2400" b="1" dirty="0">
                <a:effectLst/>
                <a:latin typeface="宋体" charset="-122"/>
              </a:rPr>
              <a:t>垄断高价是指垄断组织销售商品时规定的大大超过商品价值和生产价格的垄断价格。</a:t>
            </a:r>
            <a:endParaRPr lang="en-US" altLang="zh-CN" sz="2400" b="1" dirty="0">
              <a:effectLst/>
              <a:latin typeface="宋体" charset="-122"/>
            </a:endParaRPr>
          </a:p>
          <a:p>
            <a:pPr eaLnBrk="1" hangingPunct="1">
              <a:buFont typeface="Wingdings" charset="2"/>
              <a:buNone/>
            </a:pPr>
            <a:r>
              <a:rPr lang="zh-CN" altLang="en-US" sz="2400" b="1" dirty="0">
                <a:effectLst/>
                <a:latin typeface="宋体" charset="-122"/>
              </a:rPr>
              <a:t>垄断高价是指垄断组织销售商品时规定的大大超过商品价值和生产价格的垄断价格。</a:t>
            </a:r>
          </a:p>
        </p:txBody>
      </p:sp>
    </p:spTree>
    <p:extLst>
      <p:ext uri="{BB962C8B-B14F-4D97-AF65-F5344CB8AC3E}">
        <p14:creationId xmlns:p14="http://schemas.microsoft.com/office/powerpoint/2010/main" val="116582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type="body" idx="4294967295"/>
          </p:nvPr>
        </p:nvSpPr>
        <p:spPr>
          <a:xfrm>
            <a:off x="457200" y="762000"/>
            <a:ext cx="8229600" cy="4525963"/>
          </a:xfrm>
          <a:prstGeom prst="rect">
            <a:avLst/>
          </a:prstGeom>
        </p:spPr>
        <p:txBody>
          <a:bodyPr>
            <a:normAutofit lnSpcReduction="10000"/>
          </a:bodyPr>
          <a:lstStyle/>
          <a:p>
            <a:pPr eaLnBrk="1" hangingPunct="1">
              <a:lnSpc>
                <a:spcPct val="90000"/>
              </a:lnSpc>
              <a:buFont typeface="Wingdings" charset="2"/>
              <a:buNone/>
            </a:pPr>
            <a:r>
              <a:rPr lang="zh-CN" altLang="en-US" sz="2800" b="1" dirty="0" smtClean="0">
                <a:latin typeface="宋体" charset="-122"/>
              </a:rPr>
              <a:t>（</a:t>
            </a:r>
            <a:r>
              <a:rPr lang="en-US" altLang="zh-CN" sz="2800" b="1" dirty="0" smtClean="0">
                <a:latin typeface="宋体" charset="-122"/>
              </a:rPr>
              <a:t>4</a:t>
            </a:r>
            <a:r>
              <a:rPr lang="zh-CN" altLang="en-US" sz="2800" b="1" dirty="0" smtClean="0">
                <a:latin typeface="宋体" charset="-122"/>
              </a:rPr>
              <a:t>）</a:t>
            </a:r>
            <a:r>
              <a:rPr lang="zh-CN" altLang="en-US" sz="2800" b="1" dirty="0" smtClean="0">
                <a:effectLst/>
                <a:latin typeface="宋体" charset="-122"/>
              </a:rPr>
              <a:t>劳</a:t>
            </a:r>
            <a:r>
              <a:rPr lang="zh-CN" altLang="en-US" sz="2800" b="1" dirty="0">
                <a:effectLst/>
                <a:latin typeface="宋体" charset="-122"/>
              </a:rPr>
              <a:t>动价值论的意义</a:t>
            </a:r>
          </a:p>
          <a:p>
            <a:pPr eaLnBrk="1" hangingPunct="1">
              <a:lnSpc>
                <a:spcPct val="90000"/>
              </a:lnSpc>
              <a:buFont typeface="Wingdings" charset="2"/>
              <a:buNone/>
            </a:pPr>
            <a:r>
              <a:rPr lang="zh-CN" altLang="en-US" sz="2400" b="1" dirty="0">
                <a:effectLst/>
                <a:latin typeface="宋体" charset="-122"/>
              </a:rPr>
              <a:t>价值是“一切经济发展的</a:t>
            </a:r>
            <a:r>
              <a:rPr lang="zh-CN" altLang="en-US" sz="2400" b="1" dirty="0">
                <a:solidFill>
                  <a:srgbClr val="FFFF00"/>
                </a:solidFill>
                <a:effectLst/>
                <a:latin typeface="宋体" charset="-122"/>
              </a:rPr>
              <a:t>基础</a:t>
            </a:r>
            <a:r>
              <a:rPr lang="zh-CN" altLang="en-US" sz="2400" b="1" dirty="0">
                <a:effectLst/>
                <a:latin typeface="宋体" charset="-122"/>
              </a:rPr>
              <a:t>” </a:t>
            </a:r>
            <a:r>
              <a:rPr lang="en-US" altLang="zh-CN" sz="2400" b="1" dirty="0">
                <a:effectLst/>
              </a:rPr>
              <a:t>《</a:t>
            </a:r>
            <a:r>
              <a:rPr lang="zh-CN" altLang="en-US" sz="2400" b="1" dirty="0">
                <a:effectLst/>
              </a:rPr>
              <a:t>选集</a:t>
            </a:r>
            <a:r>
              <a:rPr lang="en-US" altLang="zh-CN" sz="2400" b="1" dirty="0">
                <a:effectLst/>
              </a:rPr>
              <a:t>》</a:t>
            </a:r>
            <a:r>
              <a:rPr lang="en-US" altLang="zh-CN" sz="2400" b="1" dirty="0">
                <a:effectLst/>
                <a:latin typeface="宋体" charset="-122"/>
              </a:rPr>
              <a:t>V1P109</a:t>
            </a:r>
          </a:p>
          <a:p>
            <a:pPr eaLnBrk="1" hangingPunct="1">
              <a:lnSpc>
                <a:spcPct val="90000"/>
              </a:lnSpc>
              <a:buFont typeface="Wingdings" charset="2"/>
              <a:buNone/>
            </a:pPr>
            <a:r>
              <a:rPr lang="zh-CN" altLang="en-US" sz="2400" b="1" dirty="0">
                <a:effectLst/>
                <a:latin typeface="宋体" charset="-122"/>
              </a:rPr>
              <a:t>物质生产劳动（者）是社会存在和发展的</a:t>
            </a:r>
            <a:r>
              <a:rPr lang="zh-CN" altLang="en-US" sz="2400" b="1" dirty="0">
                <a:solidFill>
                  <a:srgbClr val="FFFF00"/>
                </a:solidFill>
                <a:effectLst/>
                <a:latin typeface="宋体" charset="-122"/>
              </a:rPr>
              <a:t>基础</a:t>
            </a:r>
            <a:endParaRPr lang="en-US" altLang="zh-CN" sz="2400" b="1" dirty="0">
              <a:solidFill>
                <a:srgbClr val="FFFF00"/>
              </a:solidFill>
              <a:effectLst/>
              <a:latin typeface="宋体" charset="-122"/>
            </a:endParaRPr>
          </a:p>
          <a:p>
            <a:pPr eaLnBrk="1" hangingPunct="1">
              <a:lnSpc>
                <a:spcPct val="90000"/>
              </a:lnSpc>
              <a:buFont typeface="Wingdings" charset="2"/>
              <a:buNone/>
            </a:pPr>
            <a:r>
              <a:rPr lang="zh-CN" altLang="en-US" sz="3200" b="1" dirty="0">
                <a:solidFill>
                  <a:srgbClr val="FFFF00"/>
                </a:solidFill>
                <a:latin typeface="楷体" charset="-122"/>
                <a:ea typeface="楷体" charset="-122"/>
              </a:rPr>
              <a:t>历史的发源地不是在天上的云雾中 </a:t>
            </a:r>
            <a:r>
              <a:rPr lang="en-US" altLang="zh-CN" sz="3200" b="1" dirty="0">
                <a:solidFill>
                  <a:srgbClr val="FFFF00"/>
                </a:solidFill>
                <a:latin typeface="楷体" charset="-122"/>
                <a:ea typeface="楷体" charset="-122"/>
              </a:rPr>
              <a:t>,</a:t>
            </a:r>
            <a:r>
              <a:rPr lang="zh-CN" altLang="en-US" sz="3200" b="1" dirty="0">
                <a:solidFill>
                  <a:srgbClr val="FFFF00"/>
                </a:solidFill>
                <a:latin typeface="楷体" charset="-122"/>
                <a:ea typeface="楷体" charset="-122"/>
              </a:rPr>
              <a:t>而是在 尘世的粗糙的物质生产中。</a:t>
            </a:r>
            <a:endParaRPr lang="zh-CN" altLang="en-US" sz="3200" b="1" dirty="0">
              <a:solidFill>
                <a:srgbClr val="FFFF00"/>
              </a:solidFill>
              <a:effectLst/>
              <a:latin typeface="楷体" charset="-122"/>
              <a:ea typeface="楷体" charset="-122"/>
            </a:endParaRPr>
          </a:p>
          <a:p>
            <a:pPr eaLnBrk="1" hangingPunct="1">
              <a:lnSpc>
                <a:spcPct val="90000"/>
              </a:lnSpc>
              <a:buFont typeface="Wingdings" charset="2"/>
              <a:buNone/>
            </a:pPr>
            <a:r>
              <a:rPr lang="zh-CN" altLang="en-US" sz="2400" b="1" dirty="0">
                <a:effectLst/>
                <a:latin typeface="宋体" charset="-122"/>
              </a:rPr>
              <a:t>加尼耳在批评斯密时曾说过一句话：</a:t>
            </a:r>
          </a:p>
          <a:p>
            <a:pPr algn="ctr" eaLnBrk="1" hangingPunct="1">
              <a:lnSpc>
                <a:spcPct val="90000"/>
              </a:lnSpc>
              <a:buFont typeface="Wingdings" charset="2"/>
              <a:buNone/>
            </a:pPr>
            <a:r>
              <a:rPr lang="zh-CN" altLang="en-US" sz="2400" b="1" dirty="0">
                <a:effectLst/>
                <a:latin typeface="宋体" charset="-122"/>
              </a:rPr>
              <a:t>“它</a:t>
            </a:r>
            <a:r>
              <a:rPr lang="en-US" altLang="zh-CN" sz="2400" b="1" dirty="0">
                <a:effectLst/>
                <a:latin typeface="宋体" charset="-122"/>
              </a:rPr>
              <a:t>&lt;</a:t>
            </a:r>
            <a:r>
              <a:rPr lang="zh-CN" altLang="en-US" sz="2400" b="1" dirty="0">
                <a:solidFill>
                  <a:srgbClr val="FFFF00"/>
                </a:solidFill>
                <a:effectLst/>
                <a:latin typeface="宋体" charset="-122"/>
              </a:rPr>
              <a:t>工资</a:t>
            </a:r>
            <a:r>
              <a:rPr lang="en-US" altLang="zh-CN" sz="2400" b="1" dirty="0">
                <a:effectLst/>
                <a:latin typeface="宋体" charset="-122"/>
              </a:rPr>
              <a:t>&gt;</a:t>
            </a:r>
            <a:r>
              <a:rPr lang="zh-CN" altLang="en-US" sz="2400" b="1" dirty="0">
                <a:effectLst/>
                <a:latin typeface="宋体" charset="-122"/>
              </a:rPr>
              <a:t>愈多，社会的</a:t>
            </a:r>
            <a:r>
              <a:rPr lang="zh-CN" altLang="en-US" sz="2400" b="1" dirty="0">
                <a:solidFill>
                  <a:srgbClr val="FFFF00"/>
                </a:solidFill>
                <a:effectLst/>
                <a:latin typeface="宋体" charset="-122"/>
              </a:rPr>
              <a:t>收入</a:t>
            </a:r>
            <a:r>
              <a:rPr lang="zh-CN" altLang="en-US" sz="2400" b="1" dirty="0">
                <a:effectLst/>
                <a:latin typeface="宋体" charset="-122"/>
              </a:rPr>
              <a:t>就愈少”</a:t>
            </a:r>
            <a:endParaRPr lang="zh-CN" altLang="en-US" sz="2400" b="1" dirty="0">
              <a:solidFill>
                <a:srgbClr val="FFFF00"/>
              </a:solidFill>
              <a:effectLst/>
              <a:latin typeface="宋体" charset="-122"/>
            </a:endParaRPr>
          </a:p>
          <a:p>
            <a:pPr eaLnBrk="1" hangingPunct="1">
              <a:lnSpc>
                <a:spcPct val="90000"/>
              </a:lnSpc>
              <a:buFont typeface="Wingdings" charset="2"/>
              <a:buNone/>
            </a:pPr>
            <a:r>
              <a:rPr lang="zh-CN" altLang="en-US" sz="2400" b="1" dirty="0">
                <a:effectLst/>
                <a:latin typeface="宋体" charset="-122"/>
              </a:rPr>
              <a:t>马克思：“雇佣工人是‘社会’立足的基础，但他们本身竟不包括在‘社会’之中。”</a:t>
            </a:r>
          </a:p>
          <a:p>
            <a:pPr eaLnBrk="1" hangingPunct="1">
              <a:lnSpc>
                <a:spcPct val="90000"/>
              </a:lnSpc>
              <a:buFont typeface="Wingdings" charset="2"/>
              <a:buNone/>
            </a:pPr>
            <a:r>
              <a:rPr lang="zh-CN" altLang="en-US" sz="2400" b="1" dirty="0">
                <a:effectLst/>
                <a:latin typeface="宋体" charset="-122"/>
              </a:rPr>
              <a:t>                                </a:t>
            </a:r>
            <a:r>
              <a:rPr lang="en-US" altLang="zh-CN" sz="2400" b="1" dirty="0">
                <a:effectLst/>
                <a:latin typeface="宋体" charset="-122"/>
              </a:rPr>
              <a:t>《</a:t>
            </a:r>
            <a:r>
              <a:rPr lang="zh-CN" altLang="en-US" sz="2400" b="1" dirty="0">
                <a:effectLst/>
                <a:latin typeface="宋体" charset="-122"/>
              </a:rPr>
              <a:t>全集</a:t>
            </a:r>
            <a:r>
              <a:rPr lang="en-US" altLang="zh-CN" sz="2400" b="1" dirty="0">
                <a:effectLst/>
                <a:latin typeface="宋体" charset="-122"/>
              </a:rPr>
              <a:t>》V26ⅠP232</a:t>
            </a:r>
          </a:p>
        </p:txBody>
      </p:sp>
    </p:spTree>
    <p:extLst>
      <p:ext uri="{BB962C8B-B14F-4D97-AF65-F5344CB8AC3E}">
        <p14:creationId xmlns:p14="http://schemas.microsoft.com/office/powerpoint/2010/main" val="453577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3" name="Rectangle 3"/>
          <p:cNvSpPr>
            <a:spLocks noGrp="1" noChangeArrowheads="1"/>
          </p:cNvSpPr>
          <p:nvPr>
            <p:ph type="body" idx="4294967295"/>
          </p:nvPr>
        </p:nvSpPr>
        <p:spPr>
          <a:xfrm>
            <a:off x="457200" y="1600200"/>
            <a:ext cx="8229600" cy="4525963"/>
          </a:xfrm>
          <a:prstGeom prst="rect">
            <a:avLst/>
          </a:prstGeom>
        </p:spPr>
        <p:txBody>
          <a:bodyPr/>
          <a:lstStyle/>
          <a:p>
            <a:pPr eaLnBrk="1" hangingPunct="1">
              <a:buFont typeface="Wingdings" charset="0"/>
              <a:buChar char="Ø"/>
              <a:defRPr/>
            </a:pPr>
            <a:endParaRPr kumimoji="0" lang="zh-CN" altLang="en-US" smtClean="0">
              <a:solidFill>
                <a:srgbClr val="FF0000"/>
              </a:solidFill>
            </a:endParaRPr>
          </a:p>
        </p:txBody>
      </p:sp>
      <p:sp>
        <p:nvSpPr>
          <p:cNvPr id="89091" name="Text Box 4"/>
          <p:cNvSpPr txBox="1">
            <a:spLocks noChangeArrowheads="1"/>
          </p:cNvSpPr>
          <p:nvPr/>
        </p:nvSpPr>
        <p:spPr bwMode="auto">
          <a:xfrm>
            <a:off x="179388" y="2133600"/>
            <a:ext cx="8569325" cy="4392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3200" b="1">
                <a:latin typeface="Times New Roman" charset="0"/>
              </a:rPr>
              <a:t>生产费用论</a:t>
            </a:r>
            <a:r>
              <a:rPr kumimoji="1" lang="zh-CN" altLang="en-US" sz="2800" b="1">
                <a:latin typeface="Times New Roman" charset="0"/>
              </a:rPr>
              <a:t>（三要素论、三位一体公式）</a:t>
            </a:r>
            <a:r>
              <a:rPr kumimoji="1" lang="en-US" altLang="zh-CN" sz="2800" b="1">
                <a:latin typeface="Times New Roman" charset="0"/>
              </a:rPr>
              <a:t>—</a:t>
            </a:r>
            <a:r>
              <a:rPr kumimoji="1" lang="zh-CN" altLang="en-US" sz="2800" b="1">
                <a:latin typeface="Times New Roman" charset="0"/>
              </a:rPr>
              <a:t>斯密、萨伊认为商品价值决定于它的生产费用（工资、利润、地租）把收入说成是价值的源泉，即劳动创造工资，资本创造利润、土地创造地租。</a:t>
            </a:r>
            <a:endParaRPr kumimoji="1" lang="en-US" altLang="zh-CN" sz="2800" b="1">
              <a:latin typeface="Times New Roman" charset="0"/>
            </a:endParaRPr>
          </a:p>
          <a:p>
            <a:pPr algn="ctr">
              <a:spcBef>
                <a:spcPct val="50000"/>
              </a:spcBef>
            </a:pPr>
            <a:r>
              <a:rPr kumimoji="1" lang="en-US" altLang="zh-CN" sz="3200" b="1">
                <a:latin typeface="Times New Roman" charset="0"/>
              </a:rPr>
              <a:t> </a:t>
            </a:r>
            <a:r>
              <a:rPr kumimoji="1" lang="zh-CN" altLang="en-US" sz="3200" b="1">
                <a:latin typeface="Times New Roman" charset="0"/>
              </a:rPr>
              <a:t>评：</a:t>
            </a:r>
            <a:r>
              <a:rPr kumimoji="1" lang="en-US" altLang="zh-CN" sz="3200" b="1">
                <a:latin typeface="Times New Roman" charset="0"/>
              </a:rPr>
              <a:t> </a:t>
            </a:r>
            <a:r>
              <a:rPr kumimoji="1" lang="en-US" altLang="zh-CN" sz="2800" b="1">
                <a:latin typeface="Times New Roman" charset="0"/>
              </a:rPr>
              <a:t>①</a:t>
            </a:r>
            <a:r>
              <a:rPr kumimoji="1" lang="zh-CN" altLang="en-US" sz="2800" b="1">
                <a:latin typeface="Times New Roman" charset="0"/>
              </a:rPr>
              <a:t>混淆生产（价值创造）和分配（价值分配）</a:t>
            </a:r>
            <a:r>
              <a:rPr kumimoji="1" lang="en-US" altLang="zh-CN" sz="2800" b="1">
                <a:latin typeface="Times New Roman" charset="0"/>
              </a:rPr>
              <a:t>           ② </a:t>
            </a:r>
            <a:r>
              <a:rPr kumimoji="1" lang="zh-CN" altLang="en-US" sz="2800" b="1">
                <a:latin typeface="Times New Roman" charset="0"/>
              </a:rPr>
              <a:t>陷入由价值决定价值的循环论证</a:t>
            </a:r>
            <a:r>
              <a:rPr kumimoji="1" lang="en-US" altLang="zh-CN" sz="2800" b="1">
                <a:latin typeface="Times New Roman" charset="0"/>
              </a:rPr>
              <a:t>  </a:t>
            </a:r>
          </a:p>
          <a:p>
            <a:pPr algn="ctr">
              <a:spcBef>
                <a:spcPct val="50000"/>
              </a:spcBef>
            </a:pPr>
            <a:r>
              <a:rPr kumimoji="1" lang="en-US" altLang="zh-CN" sz="2800" b="1">
                <a:latin typeface="Times New Roman" charset="0"/>
              </a:rPr>
              <a:t> ③</a:t>
            </a:r>
            <a:r>
              <a:rPr kumimoji="1" lang="zh-CN" altLang="en-US" sz="2800" b="1">
                <a:latin typeface="Times New Roman" charset="0"/>
              </a:rPr>
              <a:t>否认剥削，为资本主义辩护。</a:t>
            </a:r>
            <a:endParaRPr kumimoji="1" lang="en-US" altLang="zh-CN" sz="2800" b="1">
              <a:latin typeface="Times New Roman" charset="0"/>
            </a:endParaRPr>
          </a:p>
          <a:p>
            <a:pPr algn="ctr">
              <a:spcBef>
                <a:spcPct val="50000"/>
              </a:spcBef>
            </a:pPr>
            <a:endParaRPr kumimoji="1" lang="zh-CN" altLang="en-US" sz="3200" b="1">
              <a:solidFill>
                <a:schemeClr val="accent2"/>
              </a:solidFill>
              <a:latin typeface="Times New Roman" charset="0"/>
            </a:endParaRPr>
          </a:p>
        </p:txBody>
      </p:sp>
      <p:sp>
        <p:nvSpPr>
          <p:cNvPr id="788485" name="Rectangle 5"/>
          <p:cNvSpPr>
            <a:spLocks noGrp="1" noChangeArrowheads="1"/>
          </p:cNvSpPr>
          <p:nvPr>
            <p:ph type="title"/>
          </p:nvPr>
        </p:nvSpPr>
        <p:spPr>
          <a:xfrm>
            <a:off x="457200" y="304800"/>
            <a:ext cx="8229600" cy="1139825"/>
          </a:xfrm>
        </p:spPr>
        <p:txBody>
          <a:bodyPr/>
          <a:lstStyle/>
          <a:p>
            <a:pPr eaLnBrk="1" hangingPunct="1"/>
            <a:r>
              <a:rPr kumimoji="0" lang="zh-CN" altLang="en-US" dirty="0" smtClean="0">
                <a:solidFill>
                  <a:srgbClr val="FF0000"/>
                </a:solidFill>
              </a:rPr>
              <a:t>（</a:t>
            </a:r>
            <a:r>
              <a:rPr kumimoji="0" lang="en-US" altLang="zh-CN" dirty="0" smtClean="0">
                <a:solidFill>
                  <a:srgbClr val="FF0000"/>
                </a:solidFill>
              </a:rPr>
              <a:t>5</a:t>
            </a:r>
            <a:r>
              <a:rPr kumimoji="0" lang="zh-CN" altLang="en-US" dirty="0" smtClean="0">
                <a:solidFill>
                  <a:srgbClr val="FF0000"/>
                </a:solidFill>
              </a:rPr>
              <a:t>）对</a:t>
            </a:r>
            <a:r>
              <a:rPr kumimoji="0" lang="zh-CN" altLang="en-US" dirty="0">
                <a:solidFill>
                  <a:srgbClr val="FF0000"/>
                </a:solidFill>
              </a:rPr>
              <a:t>形形色色的价值论的评析</a:t>
            </a:r>
          </a:p>
        </p:txBody>
      </p:sp>
    </p:spTree>
    <p:extLst>
      <p:ext uri="{BB962C8B-B14F-4D97-AF65-F5344CB8AC3E}">
        <p14:creationId xmlns:p14="http://schemas.microsoft.com/office/powerpoint/2010/main" val="1859680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7" name="Rectangle 3"/>
          <p:cNvSpPr>
            <a:spLocks noGrp="1" noChangeArrowheads="1"/>
          </p:cNvSpPr>
          <p:nvPr>
            <p:ph type="body" idx="4294967295"/>
          </p:nvPr>
        </p:nvSpPr>
        <p:spPr>
          <a:xfrm>
            <a:off x="609600" y="908720"/>
            <a:ext cx="8001000" cy="4724400"/>
          </a:xfrm>
          <a:prstGeom prst="rect">
            <a:avLst/>
          </a:prstGeom>
        </p:spPr>
        <p:txBody>
          <a:bodyPr/>
          <a:lstStyle/>
          <a:p>
            <a:pPr eaLnBrk="1" hangingPunct="1"/>
            <a:r>
              <a:rPr kumimoji="0" lang="zh-CN" altLang="en-US" sz="3600" b="1">
                <a:solidFill>
                  <a:srgbClr val="FFFF00"/>
                </a:solidFill>
              </a:rPr>
              <a:t>效用价值论</a:t>
            </a:r>
            <a:r>
              <a:rPr kumimoji="0" lang="en-US" altLang="zh-CN" sz="3600" b="1" dirty="0">
                <a:solidFill>
                  <a:srgbClr val="FFFF00"/>
                </a:solidFill>
              </a:rPr>
              <a:t>—</a:t>
            </a:r>
            <a:r>
              <a:rPr kumimoji="0" lang="en-US" altLang="zh-CN" sz="3000" b="1" dirty="0">
                <a:solidFill>
                  <a:srgbClr val="FFFF00"/>
                </a:solidFill>
              </a:rPr>
              <a:t>N.</a:t>
            </a:r>
            <a:r>
              <a:rPr kumimoji="0" lang="zh-CN" altLang="en-US" sz="3000" b="1" dirty="0">
                <a:solidFill>
                  <a:srgbClr val="FFFF00"/>
                </a:solidFill>
              </a:rPr>
              <a:t>巴、</a:t>
            </a:r>
            <a:r>
              <a:rPr kumimoji="0" lang="en-US" altLang="zh-CN" sz="3000" b="1" dirty="0">
                <a:solidFill>
                  <a:srgbClr val="FFFF00"/>
                </a:solidFill>
              </a:rPr>
              <a:t>F.</a:t>
            </a:r>
            <a:r>
              <a:rPr kumimoji="0" lang="zh-CN" altLang="en-US" sz="3000" b="1" dirty="0">
                <a:solidFill>
                  <a:srgbClr val="FFFF00"/>
                </a:solidFill>
              </a:rPr>
              <a:t>加利亚尼、萨伊</a:t>
            </a:r>
          </a:p>
        </p:txBody>
      </p:sp>
      <p:sp>
        <p:nvSpPr>
          <p:cNvPr id="90116" name="Text Box 4"/>
          <p:cNvSpPr txBox="1">
            <a:spLocks noChangeArrowheads="1"/>
          </p:cNvSpPr>
          <p:nvPr/>
        </p:nvSpPr>
        <p:spPr bwMode="auto">
          <a:xfrm>
            <a:off x="323056" y="1672967"/>
            <a:ext cx="8497888" cy="3749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3200" b="1">
                <a:latin typeface="Times New Roman" charset="0"/>
              </a:rPr>
              <a:t>商品价值由它的效用（使用价值）决定。</a:t>
            </a:r>
            <a:endParaRPr kumimoji="1" lang="en-US" altLang="zh-CN" sz="3200" b="1" dirty="0">
              <a:latin typeface="Times New Roman" charset="0"/>
            </a:endParaRPr>
          </a:p>
          <a:p>
            <a:pPr>
              <a:spcBef>
                <a:spcPct val="50000"/>
              </a:spcBef>
            </a:pPr>
            <a:r>
              <a:rPr kumimoji="1" lang="en-US" altLang="zh-CN" sz="3200" b="1" dirty="0">
                <a:latin typeface="Times New Roman" charset="0"/>
              </a:rPr>
              <a:t>     </a:t>
            </a:r>
            <a:r>
              <a:rPr kumimoji="1" lang="zh-CN" altLang="en-US" sz="3200" b="1" dirty="0">
                <a:latin typeface="Times New Roman" charset="0"/>
              </a:rPr>
              <a:t>“物品的效用是价值的基础，而他们的价值则构成了财富”。</a:t>
            </a:r>
            <a:r>
              <a:rPr kumimoji="1" lang="en-US" altLang="zh-CN" sz="3200" b="1" dirty="0">
                <a:latin typeface="Times New Roman" charset="0"/>
              </a:rPr>
              <a:t>——</a:t>
            </a:r>
            <a:r>
              <a:rPr kumimoji="1" lang="zh-CN" altLang="en-US" sz="3200" b="1" dirty="0">
                <a:latin typeface="Times New Roman" charset="0"/>
              </a:rPr>
              <a:t>萨伊</a:t>
            </a:r>
            <a:endParaRPr kumimoji="1" lang="en-US" altLang="zh-CN" sz="3200" b="1" dirty="0">
              <a:latin typeface="Times New Roman" charset="0"/>
            </a:endParaRPr>
          </a:p>
          <a:p>
            <a:pPr>
              <a:spcBef>
                <a:spcPct val="50000"/>
              </a:spcBef>
            </a:pPr>
            <a:r>
              <a:rPr kumimoji="1" lang="zh-CN" altLang="en-US" sz="3200" b="1" dirty="0">
                <a:solidFill>
                  <a:schemeClr val="accent2"/>
                </a:solidFill>
                <a:latin typeface="Times New Roman" charset="0"/>
              </a:rPr>
              <a:t>评：</a:t>
            </a:r>
            <a:r>
              <a:rPr kumimoji="1" lang="en-US" altLang="zh-CN" sz="3200" b="1" dirty="0">
                <a:solidFill>
                  <a:srgbClr val="FFFF00"/>
                </a:solidFill>
                <a:latin typeface="Times New Roman" charset="0"/>
              </a:rPr>
              <a:t> </a:t>
            </a:r>
            <a:r>
              <a:rPr kumimoji="1" lang="en-US" altLang="zh-CN" sz="3200" b="1" dirty="0">
                <a:latin typeface="Times New Roman" charset="0"/>
              </a:rPr>
              <a:t>①</a:t>
            </a:r>
            <a:r>
              <a:rPr kumimoji="1" lang="zh-CN" altLang="en-US" sz="3200" b="1" dirty="0">
                <a:latin typeface="Times New Roman" charset="0"/>
              </a:rPr>
              <a:t>把使用价值和价值混淆，</a:t>
            </a:r>
            <a:endParaRPr kumimoji="1" lang="en-US" altLang="zh-CN" sz="3200" b="1" dirty="0">
              <a:latin typeface="Times New Roman" charset="0"/>
            </a:endParaRPr>
          </a:p>
          <a:p>
            <a:pPr>
              <a:spcBef>
                <a:spcPct val="50000"/>
              </a:spcBef>
            </a:pPr>
            <a:r>
              <a:rPr kumimoji="1" lang="en-US" altLang="zh-CN" sz="3200" b="1" dirty="0">
                <a:latin typeface="Times New Roman" charset="0"/>
              </a:rPr>
              <a:t>         ②</a:t>
            </a:r>
            <a:r>
              <a:rPr kumimoji="1" lang="zh-CN" altLang="en-US" sz="3200" b="1" dirty="0">
                <a:latin typeface="Times New Roman" charset="0"/>
              </a:rPr>
              <a:t>不能回答空气、阳光有使用价值而无价值。</a:t>
            </a:r>
          </a:p>
        </p:txBody>
      </p:sp>
      <p:sp>
        <p:nvSpPr>
          <p:cNvPr id="2" name="标题 1"/>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16765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1" name="Rectangle 3"/>
          <p:cNvSpPr>
            <a:spLocks noGrp="1" noChangeArrowheads="1"/>
          </p:cNvSpPr>
          <p:nvPr>
            <p:ph type="body" idx="4294967295"/>
          </p:nvPr>
        </p:nvSpPr>
        <p:spPr>
          <a:xfrm>
            <a:off x="323056" y="692696"/>
            <a:ext cx="8497888" cy="3633788"/>
          </a:xfrm>
          <a:prstGeom prst="rect">
            <a:avLst/>
          </a:prstGeom>
          <a:solidFill>
            <a:schemeClr val="bg1"/>
          </a:solidFill>
        </p:spPr>
        <p:txBody>
          <a:bodyPr>
            <a:normAutofit fontScale="92500" lnSpcReduction="10000"/>
          </a:bodyPr>
          <a:lstStyle/>
          <a:p>
            <a:pPr eaLnBrk="1" hangingPunct="1"/>
            <a:r>
              <a:rPr lang="zh-CN" altLang="en-US" sz="3000" b="1" dirty="0">
                <a:solidFill>
                  <a:srgbClr val="FF0000"/>
                </a:solidFill>
              </a:rPr>
              <a:t>供求决定价值论</a:t>
            </a:r>
            <a:r>
              <a:rPr lang="en-US" altLang="zh-CN" sz="2800" b="1" dirty="0">
                <a:solidFill>
                  <a:schemeClr val="accent2"/>
                </a:solidFill>
              </a:rPr>
              <a:t>——</a:t>
            </a:r>
            <a:r>
              <a:rPr lang="zh-CN" altLang="en-US" sz="2800" b="1" dirty="0">
                <a:solidFill>
                  <a:schemeClr val="accent2"/>
                </a:solidFill>
              </a:rPr>
              <a:t>墨子、马尔萨斯、萨伊</a:t>
            </a:r>
            <a:endParaRPr lang="en-US" altLang="zh-CN" sz="2800" b="1" dirty="0">
              <a:solidFill>
                <a:schemeClr val="accent2"/>
              </a:solidFill>
            </a:endParaRPr>
          </a:p>
          <a:p>
            <a:pPr eaLnBrk="1" hangingPunct="1"/>
            <a:r>
              <a:rPr lang="en-US" altLang="zh-CN" sz="2800" b="1" dirty="0"/>
              <a:t>《</a:t>
            </a:r>
            <a:r>
              <a:rPr lang="zh-CN" altLang="en-US" sz="2800" b="1" dirty="0"/>
              <a:t>墨子</a:t>
            </a:r>
            <a:r>
              <a:rPr lang="en-US" altLang="zh-CN" sz="2800" b="1" dirty="0"/>
              <a:t>·</a:t>
            </a:r>
            <a:r>
              <a:rPr lang="zh-CN" altLang="en-US" sz="2800" b="1" dirty="0"/>
              <a:t>经说下</a:t>
            </a:r>
            <a:r>
              <a:rPr lang="en-US" altLang="zh-CN" sz="2800" b="1" dirty="0"/>
              <a:t>》</a:t>
            </a:r>
            <a:r>
              <a:rPr lang="zh-CN" altLang="en-US" sz="2800" b="1" dirty="0"/>
              <a:t>指出：“贾也，宜不宜，在欲不欲。”</a:t>
            </a:r>
            <a:r>
              <a:rPr lang="en-US" altLang="zh-CN" sz="2800" dirty="0"/>
              <a:t> </a:t>
            </a:r>
          </a:p>
          <a:p>
            <a:pPr eaLnBrk="1" hangingPunct="1"/>
            <a:r>
              <a:rPr lang="zh-CN" altLang="en-US" sz="2800" b="1" dirty="0"/>
              <a:t>马尔萨斯：“商品价值，在其被估计的地方，就是它的市场价格而不是自然价格。”</a:t>
            </a:r>
            <a:endParaRPr lang="en-US" altLang="zh-CN" sz="2800" b="1" dirty="0"/>
          </a:p>
          <a:p>
            <a:pPr eaLnBrk="1" hangingPunct="1">
              <a:buFont typeface="Wingdings" charset="2"/>
              <a:buNone/>
            </a:pPr>
            <a:r>
              <a:rPr lang="en-US" altLang="zh-CN" sz="2800" b="1" dirty="0"/>
              <a:t> •</a:t>
            </a:r>
            <a:r>
              <a:rPr lang="zh-CN" altLang="en-US" sz="2800" b="1" dirty="0"/>
              <a:t>商品没有内在价值，其价值由商品市场供求决定，供大于求，价值下降，反之。</a:t>
            </a:r>
            <a:r>
              <a:rPr lang="en-US" altLang="zh-CN" sz="2800" b="1" dirty="0"/>
              <a:t>                    </a:t>
            </a:r>
          </a:p>
          <a:p>
            <a:pPr eaLnBrk="1" hangingPunct="1">
              <a:buFont typeface="Wingdings" charset="2"/>
              <a:buNone/>
            </a:pPr>
            <a:r>
              <a:rPr lang="en-US" altLang="zh-CN" sz="2800" b="1" dirty="0"/>
              <a:t> </a:t>
            </a:r>
            <a:r>
              <a:rPr lang="zh-CN" altLang="en-US" sz="2800" b="1" dirty="0">
                <a:solidFill>
                  <a:schemeClr val="accent2"/>
                </a:solidFill>
              </a:rPr>
              <a:t>评：</a:t>
            </a:r>
            <a:r>
              <a:rPr lang="zh-CN" altLang="en-US" sz="2800" b="1" dirty="0"/>
              <a:t>否认价值形成的基础，没有研究供求一致是的价值，供求影响价格。</a:t>
            </a:r>
          </a:p>
        </p:txBody>
      </p:sp>
      <p:sp>
        <p:nvSpPr>
          <p:cNvPr id="2" name="标题 1"/>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027749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5" name="Rectangle 3"/>
          <p:cNvSpPr>
            <a:spLocks noGrp="1" noChangeArrowheads="1"/>
          </p:cNvSpPr>
          <p:nvPr>
            <p:ph type="body" idx="4294967295"/>
          </p:nvPr>
        </p:nvSpPr>
        <p:spPr>
          <a:xfrm>
            <a:off x="467544" y="692696"/>
            <a:ext cx="8362950" cy="4724400"/>
          </a:xfrm>
          <a:prstGeom prst="rect">
            <a:avLst/>
          </a:prstGeom>
          <a:solidFill>
            <a:schemeClr val="bg1"/>
          </a:solidFill>
        </p:spPr>
        <p:txBody>
          <a:bodyPr/>
          <a:lstStyle/>
          <a:p>
            <a:pPr eaLnBrk="1" hangingPunct="1"/>
            <a:r>
              <a:rPr lang="zh-CN" altLang="en-US" b="1" dirty="0"/>
              <a:t>边际效用论</a:t>
            </a:r>
            <a:r>
              <a:rPr lang="en-US" altLang="zh-CN" b="1" dirty="0"/>
              <a:t>——</a:t>
            </a:r>
            <a:r>
              <a:rPr lang="zh-CN" altLang="en-US" b="1" dirty="0"/>
              <a:t>门格尔、维塞尔、庞巴维克</a:t>
            </a:r>
            <a:endParaRPr lang="en-US" altLang="zh-CN" b="1" dirty="0"/>
          </a:p>
          <a:p>
            <a:pPr eaLnBrk="1" hangingPunct="1"/>
            <a:r>
              <a:rPr lang="zh-CN" altLang="en-US" sz="3000" b="1" dirty="0"/>
              <a:t>物品有无价值决定于它的有用性和稀缺性，价值量的大小取决于边际效用（最后单位的效用），即边际效用是衡量商品价值的尺度。</a:t>
            </a:r>
            <a:endParaRPr lang="en-US" altLang="zh-CN" sz="3000" b="1" dirty="0"/>
          </a:p>
          <a:p>
            <a:pPr eaLnBrk="1" hangingPunct="1"/>
            <a:endParaRPr lang="en-US" altLang="zh-CN" b="1" dirty="0">
              <a:solidFill>
                <a:schemeClr val="accent2"/>
              </a:solidFill>
            </a:endParaRPr>
          </a:p>
          <a:p>
            <a:pPr eaLnBrk="1" hangingPunct="1"/>
            <a:r>
              <a:rPr lang="zh-CN" altLang="en-US" b="1" dirty="0">
                <a:solidFill>
                  <a:schemeClr val="accent2"/>
                </a:solidFill>
              </a:rPr>
              <a:t>评：</a:t>
            </a:r>
            <a:r>
              <a:rPr lang="en-US" altLang="zh-CN" b="1" dirty="0"/>
              <a:t>①</a:t>
            </a:r>
            <a:r>
              <a:rPr lang="zh-CN" altLang="en-US" b="1" dirty="0"/>
              <a:t>主观价值论，无法计算价值，不同人、不同时期边际效用不同。</a:t>
            </a:r>
            <a:r>
              <a:rPr lang="en-US" altLang="zh-CN" b="1" dirty="0"/>
              <a:t> </a:t>
            </a:r>
          </a:p>
          <a:p>
            <a:pPr eaLnBrk="1" hangingPunct="1"/>
            <a:r>
              <a:rPr lang="en-US" altLang="zh-CN" b="1" dirty="0"/>
              <a:t>      ②</a:t>
            </a:r>
            <a:r>
              <a:rPr lang="zh-CN" altLang="en-US" b="1" dirty="0"/>
              <a:t>可取之处：考虑了心理因素，边际分析方法可取</a:t>
            </a:r>
            <a:endParaRPr lang="en-US" altLang="zh-CN" b="1" dirty="0"/>
          </a:p>
          <a:p>
            <a:pPr eaLnBrk="1" hangingPunct="1"/>
            <a:endParaRPr lang="zh-CN" altLang="en-US" b="1" dirty="0"/>
          </a:p>
        </p:txBody>
      </p:sp>
    </p:spTree>
    <p:extLst>
      <p:ext uri="{BB962C8B-B14F-4D97-AF65-F5344CB8AC3E}">
        <p14:creationId xmlns:p14="http://schemas.microsoft.com/office/powerpoint/2010/main" val="1167747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304800" y="457200"/>
            <a:ext cx="83820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623888" indent="-623888" algn="just">
              <a:lnSpc>
                <a:spcPct val="80000"/>
              </a:lnSpc>
              <a:buFont typeface="Wingdings" charset="2"/>
              <a:buNone/>
            </a:pPr>
            <a:r>
              <a:rPr lang="zh-CN" altLang="en-US" sz="2400" b="1">
                <a:effectLst/>
              </a:rPr>
              <a:t>重商主义或货币主义</a:t>
            </a:r>
          </a:p>
          <a:p>
            <a:pPr marL="623888" indent="-623888" algn="just">
              <a:lnSpc>
                <a:spcPct val="110000"/>
              </a:lnSpc>
              <a:buFont typeface="Wingdings" charset="2"/>
              <a:buNone/>
            </a:pPr>
            <a:r>
              <a:rPr lang="en-US" altLang="zh-CN" sz="2400" b="1">
                <a:effectLst/>
              </a:rPr>
              <a:t>1</a:t>
            </a:r>
            <a:r>
              <a:rPr lang="zh-CN" altLang="en-US" sz="2400" b="1">
                <a:effectLst/>
              </a:rPr>
              <a:t>、基本原理：流通是一切财富的源泉。</a:t>
            </a:r>
          </a:p>
          <a:p>
            <a:pPr marL="623888" indent="-623888" algn="just">
              <a:lnSpc>
                <a:spcPct val="80000"/>
              </a:lnSpc>
              <a:buFont typeface="Wingdings" charset="2"/>
              <a:buNone/>
            </a:pPr>
            <a:r>
              <a:rPr lang="en-US" altLang="zh-CN" sz="2400" b="1">
                <a:effectLst/>
              </a:rPr>
              <a:t>2</a:t>
            </a:r>
            <a:r>
              <a:rPr lang="zh-CN" altLang="en-US" sz="2400" b="1">
                <a:effectLst/>
              </a:rPr>
              <a:t>、发展及扩张</a:t>
            </a:r>
          </a:p>
          <a:p>
            <a:pPr marL="623888" indent="-623888" algn="just">
              <a:lnSpc>
                <a:spcPct val="110000"/>
              </a:lnSpc>
            </a:pPr>
            <a:r>
              <a:rPr lang="zh-CN" altLang="en-US" sz="2400" b="1">
                <a:effectLst/>
              </a:rPr>
              <a:t>早期重商主义（</a:t>
            </a:r>
            <a:r>
              <a:rPr lang="en-US" altLang="zh-CN" sz="2400" b="1">
                <a:effectLst/>
              </a:rPr>
              <a:t>15-16</a:t>
            </a:r>
            <a:r>
              <a:rPr lang="zh-CN" altLang="en-US" sz="2400" b="1">
                <a:effectLst/>
              </a:rPr>
              <a:t>世纪），在对外贸易上强调少买，严禁货币输出国外，力求用行政手段控制货币运动，以贮藏尽量多的货币，因而又被称为</a:t>
            </a:r>
            <a:r>
              <a:rPr lang="zh-CN" altLang="en-US" sz="2400" b="1">
                <a:solidFill>
                  <a:srgbClr val="FF5050"/>
                </a:solidFill>
                <a:effectLst/>
              </a:rPr>
              <a:t>货币差额论</a:t>
            </a:r>
            <a:r>
              <a:rPr lang="zh-CN" altLang="en-US" sz="2400" b="1">
                <a:effectLst/>
              </a:rPr>
              <a:t>。</a:t>
            </a:r>
            <a:r>
              <a:rPr lang="zh-CN" altLang="en-US" sz="2000" b="1">
                <a:effectLst/>
              </a:rPr>
              <a:t> </a:t>
            </a:r>
          </a:p>
          <a:p>
            <a:pPr marL="623888" indent="-623888" algn="just">
              <a:lnSpc>
                <a:spcPct val="110000"/>
              </a:lnSpc>
            </a:pPr>
            <a:r>
              <a:rPr lang="zh-CN" altLang="en-US" sz="2400" b="1">
                <a:effectLst/>
              </a:rPr>
              <a:t>晚期重商主义盛行于</a:t>
            </a:r>
            <a:r>
              <a:rPr lang="en-US" altLang="zh-CN" sz="2400" b="1">
                <a:effectLst/>
              </a:rPr>
              <a:t>17</a:t>
            </a:r>
            <a:r>
              <a:rPr lang="zh-CN" altLang="en-US" sz="2400" b="1">
                <a:effectLst/>
              </a:rPr>
              <a:t>世纪上半期，强调多卖，主张允许货币输出国外，认为只要购买外国商品的货币总额少于出售本国商品所得的货币总额就可以获更多的货币。晚期重商主义为保证对外贸易中的出超，采取保护关税的政策。由于晚期重商主义力图控制或调节商品的运动并发展工场手工业，又被称为贸易差额论。</a:t>
            </a:r>
          </a:p>
          <a:p>
            <a:pPr marL="623888" indent="-623888" algn="just">
              <a:lnSpc>
                <a:spcPct val="110000"/>
              </a:lnSpc>
              <a:buFont typeface="Wingdings" charset="2"/>
              <a:buNone/>
            </a:pPr>
            <a:endParaRPr lang="zh-CN" altLang="en-US" sz="2000" b="1">
              <a:effectLst/>
            </a:endParaRPr>
          </a:p>
        </p:txBody>
      </p:sp>
    </p:spTree>
    <p:extLst>
      <p:ext uri="{BB962C8B-B14F-4D97-AF65-F5344CB8AC3E}">
        <p14:creationId xmlns:p14="http://schemas.microsoft.com/office/powerpoint/2010/main" val="681545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9" name="Rectangle 3"/>
          <p:cNvSpPr>
            <a:spLocks noGrp="1" noChangeArrowheads="1"/>
          </p:cNvSpPr>
          <p:nvPr>
            <p:ph type="body" idx="4294967295"/>
          </p:nvPr>
        </p:nvSpPr>
        <p:spPr>
          <a:xfrm>
            <a:off x="467544" y="692696"/>
            <a:ext cx="8229600" cy="4525963"/>
          </a:xfrm>
          <a:prstGeom prst="rect">
            <a:avLst/>
          </a:prstGeom>
          <a:solidFill>
            <a:schemeClr val="bg1"/>
          </a:solidFill>
        </p:spPr>
        <p:txBody>
          <a:bodyPr/>
          <a:lstStyle/>
          <a:p>
            <a:pPr eaLnBrk="1" hangingPunct="1"/>
            <a:r>
              <a:rPr lang="zh-CN" altLang="en-US" sz="3200" b="1" dirty="0">
                <a:solidFill>
                  <a:srgbClr val="FF0000"/>
                </a:solidFill>
              </a:rPr>
              <a:t>均衡价值论</a:t>
            </a:r>
            <a:r>
              <a:rPr lang="en-US" altLang="zh-CN" sz="3200" b="1" dirty="0">
                <a:solidFill>
                  <a:srgbClr val="FF0000"/>
                </a:solidFill>
              </a:rPr>
              <a:t>——</a:t>
            </a:r>
            <a:r>
              <a:rPr lang="zh-CN" altLang="en-US" sz="3200" b="1" dirty="0">
                <a:solidFill>
                  <a:srgbClr val="FF0000"/>
                </a:solidFill>
              </a:rPr>
              <a:t>马歇尔</a:t>
            </a:r>
            <a:r>
              <a:rPr lang="en-US" altLang="zh-CN" sz="3200" b="1" dirty="0"/>
              <a:t>          </a:t>
            </a:r>
          </a:p>
          <a:p>
            <a:pPr eaLnBrk="1" hangingPunct="1"/>
            <a:r>
              <a:rPr lang="zh-CN" altLang="en-US" sz="3200" b="1" dirty="0"/>
              <a:t>价值决定于供求价格相交点，即用均衡价格代替价值。</a:t>
            </a:r>
            <a:endParaRPr lang="en-US" altLang="zh-CN" sz="3200" b="1" dirty="0"/>
          </a:p>
          <a:p>
            <a:pPr eaLnBrk="1" hangingPunct="1"/>
            <a:r>
              <a:rPr lang="zh-CN" altLang="en-US" sz="3200" b="1" dirty="0">
                <a:solidFill>
                  <a:schemeClr val="accent2"/>
                </a:solidFill>
              </a:rPr>
              <a:t>评：</a:t>
            </a:r>
            <a:r>
              <a:rPr lang="en-US" altLang="zh-CN" sz="3200" b="1" dirty="0">
                <a:solidFill>
                  <a:srgbClr val="FFFF00"/>
                </a:solidFill>
              </a:rPr>
              <a:t> </a:t>
            </a:r>
            <a:r>
              <a:rPr lang="en-US" altLang="zh-CN" sz="3200" b="1" dirty="0"/>
              <a:t>①</a:t>
            </a:r>
            <a:r>
              <a:rPr lang="zh-CN" altLang="en-US" sz="3200" b="1" dirty="0"/>
              <a:t>供给价格决定于生产费用，需求价格决定于边际效用。</a:t>
            </a:r>
            <a:endParaRPr lang="en-US" altLang="zh-CN" sz="3200" b="1" dirty="0"/>
          </a:p>
          <a:p>
            <a:pPr eaLnBrk="1" hangingPunct="1"/>
            <a:r>
              <a:rPr lang="en-US" altLang="zh-CN" sz="3200" b="1" dirty="0"/>
              <a:t>       ②</a:t>
            </a:r>
            <a:r>
              <a:rPr lang="zh-CN" altLang="en-US" sz="3200" b="1" dirty="0"/>
              <a:t>把市场价格与价值混为一谈，是一种折中和综合。</a:t>
            </a:r>
            <a:endParaRPr lang="en-US" altLang="zh-CN" sz="3200" b="1" dirty="0"/>
          </a:p>
          <a:p>
            <a:pPr eaLnBrk="1" hangingPunct="1"/>
            <a:endParaRPr kumimoji="0" lang="zh-CN" altLang="en-US" dirty="0"/>
          </a:p>
        </p:txBody>
      </p:sp>
    </p:spTree>
    <p:extLst>
      <p:ext uri="{BB962C8B-B14F-4D97-AF65-F5344CB8AC3E}">
        <p14:creationId xmlns:p14="http://schemas.microsoft.com/office/powerpoint/2010/main" val="479367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type="body" idx="4294967295"/>
          </p:nvPr>
        </p:nvSpPr>
        <p:spPr>
          <a:xfrm>
            <a:off x="533400" y="858011"/>
            <a:ext cx="8001000" cy="4724400"/>
          </a:xfrm>
          <a:prstGeom prst="rect">
            <a:avLst/>
          </a:prstGeom>
          <a:solidFill>
            <a:schemeClr val="bg1"/>
          </a:solidFill>
        </p:spPr>
        <p:txBody>
          <a:bodyPr/>
          <a:lstStyle/>
          <a:p>
            <a:pPr eaLnBrk="1" hangingPunct="1"/>
            <a:r>
              <a:rPr lang="zh-CN" altLang="en-US" sz="2800" b="1" dirty="0">
                <a:solidFill>
                  <a:srgbClr val="FF0000"/>
                </a:solidFill>
              </a:rPr>
              <a:t>“创新”价值论</a:t>
            </a:r>
            <a:r>
              <a:rPr lang="en-US" altLang="zh-CN" sz="2800" b="1" dirty="0"/>
              <a:t>——</a:t>
            </a:r>
            <a:r>
              <a:rPr lang="zh-CN" altLang="en-US" sz="2800" b="1" dirty="0"/>
              <a:t>熊彼特</a:t>
            </a:r>
            <a:endParaRPr lang="en-US" altLang="zh-CN" sz="2800" b="1" dirty="0"/>
          </a:p>
          <a:p>
            <a:pPr eaLnBrk="1" hangingPunct="1"/>
            <a:r>
              <a:rPr lang="en-US" altLang="zh-CN" sz="2800" b="1" dirty="0"/>
              <a:t>  </a:t>
            </a:r>
            <a:r>
              <a:rPr lang="zh-CN" altLang="en-US" sz="2800" b="1" dirty="0"/>
              <a:t>即自动在化价值论，认为随着生产力发展，生产过程非人化和自动化了。劳动者不是价值的主要创造者，自动化成为价值的决定者。</a:t>
            </a:r>
            <a:endParaRPr lang="en-US" altLang="zh-CN" sz="2800" b="1" dirty="0"/>
          </a:p>
          <a:p>
            <a:pPr eaLnBrk="1" hangingPunct="1"/>
            <a:r>
              <a:rPr lang="zh-CN" altLang="en-US" sz="2800" b="1" dirty="0">
                <a:solidFill>
                  <a:schemeClr val="accent2"/>
                </a:solidFill>
              </a:rPr>
              <a:t>评：</a:t>
            </a:r>
            <a:r>
              <a:rPr lang="zh-CN" altLang="en-US" sz="2800" b="1" dirty="0"/>
              <a:t>机器或生产资料创造价值的翻版，自动化条件下是复杂劳动，劳动生产率高。</a:t>
            </a:r>
            <a:endParaRPr lang="en-US" altLang="zh-CN" sz="2800" b="1" dirty="0"/>
          </a:p>
          <a:p>
            <a:pPr eaLnBrk="1" hangingPunct="1"/>
            <a:endParaRPr kumimoji="0" lang="zh-CN" altLang="en-US" dirty="0"/>
          </a:p>
        </p:txBody>
      </p:sp>
    </p:spTree>
    <p:extLst>
      <p:ext uri="{BB962C8B-B14F-4D97-AF65-F5344CB8AC3E}">
        <p14:creationId xmlns:p14="http://schemas.microsoft.com/office/powerpoint/2010/main" val="151747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7" name="Rectangle 3"/>
          <p:cNvSpPr>
            <a:spLocks noGrp="1" noChangeArrowheads="1"/>
          </p:cNvSpPr>
          <p:nvPr>
            <p:ph type="body" idx="4294967295"/>
          </p:nvPr>
        </p:nvSpPr>
        <p:spPr>
          <a:xfrm>
            <a:off x="390525" y="692696"/>
            <a:ext cx="8362950" cy="4724400"/>
          </a:xfrm>
          <a:prstGeom prst="rect">
            <a:avLst/>
          </a:prstGeom>
          <a:solidFill>
            <a:schemeClr val="bg1"/>
          </a:solidFill>
        </p:spPr>
        <p:txBody>
          <a:bodyPr>
            <a:normAutofit lnSpcReduction="10000"/>
          </a:bodyPr>
          <a:lstStyle/>
          <a:p>
            <a:pPr eaLnBrk="1" hangingPunct="1"/>
            <a:r>
              <a:rPr lang="zh-CN" altLang="en-US" sz="2800" b="1" dirty="0">
                <a:solidFill>
                  <a:srgbClr val="FF0000"/>
                </a:solidFill>
              </a:rPr>
              <a:t>知识价值论、信息价值论</a:t>
            </a:r>
            <a:r>
              <a:rPr lang="en-US" altLang="zh-CN" sz="2800" b="1" dirty="0"/>
              <a:t>—</a:t>
            </a:r>
            <a:r>
              <a:rPr lang="zh-CN" altLang="en-US" sz="2800" b="1" dirty="0"/>
              <a:t>托夫勒、</a:t>
            </a:r>
            <a:r>
              <a:rPr lang="en-US" altLang="zh-CN" sz="2800" b="1" dirty="0"/>
              <a:t> </a:t>
            </a:r>
            <a:r>
              <a:rPr lang="zh-CN" altLang="en-US" sz="2800" b="1" dirty="0"/>
              <a:t>耐斯比特</a:t>
            </a:r>
            <a:endParaRPr lang="en-US" altLang="zh-CN" sz="2800" b="1" dirty="0"/>
          </a:p>
          <a:p>
            <a:pPr eaLnBrk="1" hangingPunct="1"/>
            <a:r>
              <a:rPr lang="en-US" altLang="zh-CN" sz="2800" b="1" dirty="0"/>
              <a:t> </a:t>
            </a:r>
            <a:r>
              <a:rPr lang="zh-CN" altLang="en-US" sz="2800" b="1" dirty="0"/>
              <a:t>认为马克思劳动价值论过时，在科技急剧发展的今天，是知识、信息创造价值而不是劳动创造价值。</a:t>
            </a:r>
            <a:endParaRPr lang="en-US" altLang="zh-CN" sz="2800" b="1" dirty="0"/>
          </a:p>
          <a:p>
            <a:pPr eaLnBrk="1" hangingPunct="1"/>
            <a:r>
              <a:rPr lang="zh-CN" altLang="en-US" sz="2800" b="1" dirty="0">
                <a:solidFill>
                  <a:schemeClr val="accent2"/>
                </a:solidFill>
              </a:rPr>
              <a:t>评：</a:t>
            </a:r>
            <a:r>
              <a:rPr lang="en-US" altLang="zh-CN" sz="2800" b="1" dirty="0">
                <a:solidFill>
                  <a:srgbClr val="FFFF00"/>
                </a:solidFill>
              </a:rPr>
              <a:t> </a:t>
            </a:r>
            <a:r>
              <a:rPr lang="en-US" altLang="zh-CN" sz="2800" b="1" dirty="0"/>
              <a:t>①</a:t>
            </a:r>
            <a:r>
              <a:rPr lang="zh-CN" altLang="en-US" sz="2800" b="1" dirty="0"/>
              <a:t>把知识与劳动相对立，片面强调知识、信息在价值形成中的作用，抹煞了生产劳动创造价值的实质，宣称知识、信息自行创造价值。</a:t>
            </a:r>
            <a:endParaRPr lang="en-US" altLang="zh-CN" sz="2800" b="1" dirty="0"/>
          </a:p>
          <a:p>
            <a:pPr eaLnBrk="1" hangingPunct="1"/>
            <a:r>
              <a:rPr lang="en-US" altLang="zh-CN" sz="2800" b="1" dirty="0"/>
              <a:t>     ②</a:t>
            </a:r>
            <a:r>
              <a:rPr lang="zh-CN" altLang="en-US" sz="2800" b="1" dirty="0"/>
              <a:t>知识是人类劳动的结晶或劳动成果，不是人类劳动本身，它自身不会创造价值，是知识的运用过程或掌握了更多知识的人类劳动创造价值。</a:t>
            </a:r>
          </a:p>
        </p:txBody>
      </p:sp>
      <p:sp>
        <p:nvSpPr>
          <p:cNvPr id="2" name="标题 1"/>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626212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301625" y="304800"/>
            <a:ext cx="8461375" cy="806450"/>
          </a:xfrm>
        </p:spPr>
        <p:txBody>
          <a:bodyPr lIns="92075" tIns="46038" rIns="92075" bIns="46038" anchorCtr="0"/>
          <a:lstStyle/>
          <a:p>
            <a:pPr algn="l" eaLnBrk="1" hangingPunct="1"/>
            <a:r>
              <a:rPr kumimoji="0" lang="zh-CN" altLang="en-US" sz="3600" b="1" dirty="0" smtClean="0"/>
              <a:t>（</a:t>
            </a:r>
            <a:r>
              <a:rPr kumimoji="0" lang="en-US" altLang="zh-CN" sz="3600" b="1" dirty="0" smtClean="0"/>
              <a:t>5</a:t>
            </a:r>
            <a:r>
              <a:rPr kumimoji="0" lang="zh-CN" altLang="en-US" sz="3600" b="1" dirty="0" smtClean="0"/>
              <a:t>）</a:t>
            </a:r>
            <a:r>
              <a:rPr kumimoji="0" lang="zh-CN" altLang="en-US" sz="3600" b="1" dirty="0"/>
              <a:t>历史条件的变化与马克思劳动</a:t>
            </a:r>
            <a:r>
              <a:rPr kumimoji="0" lang="en-US" altLang="zh-CN" sz="3600" b="1" dirty="0"/>
              <a:t/>
            </a:r>
            <a:br>
              <a:rPr kumimoji="0" lang="en-US" altLang="zh-CN" sz="3600" b="1" dirty="0"/>
            </a:br>
            <a:r>
              <a:rPr kumimoji="0" lang="en-US" altLang="zh-CN" sz="3600" b="1" dirty="0"/>
              <a:t>           </a:t>
            </a:r>
            <a:r>
              <a:rPr kumimoji="0" lang="zh-CN" altLang="en-US" sz="3600" b="1" dirty="0"/>
              <a:t>价值论遇到的挑战</a:t>
            </a:r>
          </a:p>
        </p:txBody>
      </p:sp>
      <p:sp>
        <p:nvSpPr>
          <p:cNvPr id="97284" name="Text Box 4"/>
          <p:cNvSpPr txBox="1">
            <a:spLocks noChangeArrowheads="1"/>
          </p:cNvSpPr>
          <p:nvPr/>
        </p:nvSpPr>
        <p:spPr bwMode="auto">
          <a:xfrm>
            <a:off x="760412" y="1340768"/>
            <a:ext cx="7543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596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buFontTx/>
              <a:buChar char="•"/>
            </a:pPr>
            <a:r>
              <a:rPr kumimoji="1" lang="zh-CN" altLang="en-US" sz="2600" b="1">
                <a:latin typeface="楷体_GB2312" charset="0"/>
                <a:ea typeface="楷体_GB2312" charset="0"/>
              </a:rPr>
              <a:t>从工业经济到知识经济</a:t>
            </a:r>
          </a:p>
        </p:txBody>
      </p:sp>
      <p:graphicFrame>
        <p:nvGraphicFramePr>
          <p:cNvPr id="627765" name="Group 53"/>
          <p:cNvGraphicFramePr>
            <a:graphicFrameLocks noGrp="1"/>
          </p:cNvGraphicFramePr>
          <p:nvPr>
            <p:extLst>
              <p:ext uri="{D42A27DB-BD31-4B8C-83A1-F6EECF244321}">
                <p14:modId xmlns:p14="http://schemas.microsoft.com/office/powerpoint/2010/main" val="426684872"/>
              </p:ext>
            </p:extLst>
          </p:nvPr>
        </p:nvGraphicFramePr>
        <p:xfrm>
          <a:off x="148937" y="2138611"/>
          <a:ext cx="8640763" cy="3429953"/>
        </p:xfrm>
        <a:graphic>
          <a:graphicData uri="http://schemas.openxmlformats.org/drawingml/2006/table">
            <a:tbl>
              <a:tblPr/>
              <a:tblGrid>
                <a:gridCol w="1787525"/>
                <a:gridCol w="3575050"/>
                <a:gridCol w="3278188"/>
              </a:tblGrid>
              <a:tr h="595313">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经济形式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工业经济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知识经济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92163">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动力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蒸汽机技术和电气技术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电子和信息革命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产业内容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制造业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制造业和服务业一体化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700">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a:ln>
                            <a:noFill/>
                          </a:ln>
                          <a:solidFill>
                            <a:schemeClr val="tx1"/>
                          </a:solidFill>
                          <a:effectLst>
                            <a:outerShdw blurRad="38100" dist="38100" dir="2700000" algn="tl">
                              <a:srgbClr val="000000"/>
                            </a:outerShdw>
                          </a:effectLst>
                          <a:latin typeface="Arial" charset="0"/>
                          <a:ea typeface="宋体" charset="-122"/>
                        </a:rPr>
                        <a:t>劳动力结构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直接从事生产的工人占劳动力的</a:t>
                      </a: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80</a:t>
                      </a:r>
                      <a:r>
                        <a:rPr kumimoji="0" lang="zh-CN" altLang="en-US"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80000"/>
                        <a:buFont typeface="Wingdings" charset="2"/>
                        <a:defRPr kumimoji="1" sz="2800">
                          <a:solidFill>
                            <a:schemeClr val="tx1"/>
                          </a:solidFill>
                          <a:latin typeface="Arial" charset="0"/>
                          <a:ea typeface="宋体" charset="-122"/>
                        </a:defRPr>
                      </a:lvl1pPr>
                      <a:lvl2pPr marL="742950" indent="-285750">
                        <a:spcBef>
                          <a:spcPct val="20000"/>
                        </a:spcBef>
                        <a:buClr>
                          <a:schemeClr val="tx2"/>
                        </a:buClr>
                        <a:buSzPct val="50000"/>
                        <a:buFont typeface="Wingdings" charset="2"/>
                        <a:defRPr kumimoji="1" sz="2400">
                          <a:solidFill>
                            <a:schemeClr val="tx1"/>
                          </a:solidFill>
                          <a:latin typeface="Arial" charset="0"/>
                          <a:ea typeface="宋体" charset="-122"/>
                        </a:defRPr>
                      </a:lvl2pPr>
                      <a:lvl3pPr marL="1143000" indent="-228600">
                        <a:spcBef>
                          <a:spcPct val="20000"/>
                        </a:spcBef>
                        <a:buClr>
                          <a:schemeClr val="accent2"/>
                        </a:buClr>
                        <a:defRPr kumimoji="1" sz="2000">
                          <a:solidFill>
                            <a:schemeClr val="tx1"/>
                          </a:solidFill>
                          <a:latin typeface="Arial" charset="0"/>
                          <a:ea typeface="宋体" charset="-122"/>
                        </a:defRPr>
                      </a:lvl3pPr>
                      <a:lvl4pPr marL="1600200" indent="-228600">
                        <a:spcBef>
                          <a:spcPct val="20000"/>
                        </a:spcBef>
                        <a:buClr>
                          <a:schemeClr val="folHlink"/>
                        </a:buClr>
                        <a:buSzPct val="50000"/>
                        <a:buFont typeface="Wingdings" charset="2"/>
                        <a:defRPr kumimoji="1">
                          <a:solidFill>
                            <a:schemeClr val="tx1"/>
                          </a:solidFill>
                          <a:latin typeface="Arial" charset="0"/>
                          <a:ea typeface="宋体" charset="-122"/>
                        </a:defRPr>
                      </a:lvl4pPr>
                      <a:lvl5pPr marL="2057400" indent="-228600">
                        <a:spcBef>
                          <a:spcPct val="20000"/>
                        </a:spcBef>
                        <a:buClr>
                          <a:schemeClr val="hlink"/>
                        </a:buClr>
                        <a:defRPr kumimoji="1">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defRPr kumimoji="1">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defRPr kumimoji="1">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defRPr kumimoji="1">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charset="2"/>
                        <a:buNone/>
                        <a:tabLst/>
                      </a:pPr>
                      <a:r>
                        <a:rPr kumimoji="0" lang="zh-CN" altLang="en-US"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从事生产和传播的劳动者占</a:t>
                      </a: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80</a:t>
                      </a:r>
                      <a:r>
                        <a:rPr kumimoji="0" lang="zh-CN" altLang="en-US"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97307" name="Text Box 51"/>
          <p:cNvSpPr txBox="1">
            <a:spLocks noChangeArrowheads="1"/>
          </p:cNvSpPr>
          <p:nvPr/>
        </p:nvSpPr>
        <p:spPr bwMode="auto">
          <a:xfrm>
            <a:off x="1692275" y="5943600"/>
            <a:ext cx="698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2400" b="1">
                <a:latin typeface="Times New Roman" charset="0"/>
              </a:rPr>
              <a:t>《</a:t>
            </a:r>
            <a:r>
              <a:rPr kumimoji="1" lang="zh-CN" altLang="en-US" sz="2400" b="1">
                <a:latin typeface="Times New Roman" charset="0"/>
              </a:rPr>
              <a:t>马克思劳动价值论的继承与发展</a:t>
            </a:r>
            <a:r>
              <a:rPr kumimoji="1" lang="en-US" altLang="zh-CN" sz="2400" b="1">
                <a:latin typeface="Times New Roman" charset="0"/>
              </a:rPr>
              <a:t>》</a:t>
            </a:r>
            <a:r>
              <a:rPr kumimoji="1" lang="zh-CN" altLang="en-US" sz="2400" b="1">
                <a:latin typeface="Times New Roman" charset="0"/>
              </a:rPr>
              <a:t>第</a:t>
            </a:r>
            <a:r>
              <a:rPr kumimoji="1" lang="en-US" altLang="zh-CN" sz="2400" b="1">
                <a:latin typeface="Times New Roman" charset="0"/>
              </a:rPr>
              <a:t>131</a:t>
            </a:r>
            <a:r>
              <a:rPr kumimoji="1" lang="zh-CN" altLang="en-US" sz="2400" b="1">
                <a:latin typeface="Times New Roman" charset="0"/>
              </a:rPr>
              <a:t>－</a:t>
            </a:r>
            <a:r>
              <a:rPr kumimoji="1" lang="en-US" altLang="zh-CN" sz="2400" b="1">
                <a:latin typeface="Times New Roman" charset="0"/>
              </a:rPr>
              <a:t>132</a:t>
            </a:r>
            <a:r>
              <a:rPr kumimoji="1" lang="zh-CN" altLang="en-US" sz="2400" b="1">
                <a:latin typeface="Times New Roman" charset="0"/>
              </a:rPr>
              <a:t>。</a:t>
            </a:r>
          </a:p>
        </p:txBody>
      </p:sp>
    </p:spTree>
    <p:extLst>
      <p:ext uri="{BB962C8B-B14F-4D97-AF65-F5344CB8AC3E}">
        <p14:creationId xmlns:p14="http://schemas.microsoft.com/office/powerpoint/2010/main" val="924291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301625" y="304800"/>
            <a:ext cx="8461375" cy="806450"/>
          </a:xfrm>
        </p:spPr>
        <p:txBody>
          <a:bodyPr lIns="92075" tIns="46038" rIns="92075" bIns="46038" anchorCtr="0"/>
          <a:lstStyle/>
          <a:p>
            <a:pPr algn="l" eaLnBrk="1" hangingPunct="1"/>
            <a:r>
              <a:rPr kumimoji="0" lang="zh-CN" altLang="en-US" sz="3600" b="1" dirty="0" smtClean="0"/>
              <a:t>（</a:t>
            </a:r>
            <a:r>
              <a:rPr kumimoji="0" lang="en-US" altLang="zh-CN" sz="3600" b="1" dirty="0" smtClean="0"/>
              <a:t>5</a:t>
            </a:r>
            <a:r>
              <a:rPr kumimoji="0" lang="zh-CN" altLang="en-US" sz="3600" b="1" dirty="0" smtClean="0"/>
              <a:t>）</a:t>
            </a:r>
            <a:r>
              <a:rPr kumimoji="0" lang="zh-CN" altLang="en-US" sz="3600" b="1" dirty="0"/>
              <a:t>历史条件的变化与马克思劳动</a:t>
            </a:r>
            <a:r>
              <a:rPr kumimoji="0" lang="en-US" altLang="zh-CN" sz="3600" b="1" dirty="0"/>
              <a:t/>
            </a:r>
            <a:br>
              <a:rPr kumimoji="0" lang="en-US" altLang="zh-CN" sz="3600" b="1" dirty="0"/>
            </a:br>
            <a:r>
              <a:rPr kumimoji="0" lang="en-US" altLang="zh-CN" sz="3600" b="1" dirty="0"/>
              <a:t>           </a:t>
            </a:r>
            <a:r>
              <a:rPr kumimoji="0" lang="zh-CN" altLang="en-US" sz="3600" b="1" dirty="0"/>
              <a:t>价值论遇到的挑战</a:t>
            </a:r>
          </a:p>
        </p:txBody>
      </p:sp>
      <p:sp>
        <p:nvSpPr>
          <p:cNvPr id="98308" name="Text Box 4"/>
          <p:cNvSpPr txBox="1">
            <a:spLocks noChangeArrowheads="1"/>
          </p:cNvSpPr>
          <p:nvPr/>
        </p:nvSpPr>
        <p:spPr bwMode="auto">
          <a:xfrm>
            <a:off x="760412" y="1484784"/>
            <a:ext cx="75438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596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buFontTx/>
              <a:buChar char="•"/>
            </a:pPr>
            <a:r>
              <a:rPr kumimoji="1" lang="zh-CN" altLang="en-US" sz="2600" b="1" dirty="0">
                <a:latin typeface="楷体_GB2312" charset="0"/>
                <a:ea typeface="楷体_GB2312" charset="0"/>
              </a:rPr>
              <a:t>从无产阶级革命到社会主义建设</a:t>
            </a:r>
            <a:endParaRPr kumimoji="1" lang="en-US" altLang="zh-CN" sz="2600" b="1" dirty="0">
              <a:latin typeface="楷体_GB2312" charset="0"/>
              <a:ea typeface="楷体_GB2312" charset="0"/>
            </a:endParaRPr>
          </a:p>
          <a:p>
            <a:pPr algn="just" eaLnBrk="1" hangingPunct="1">
              <a:lnSpc>
                <a:spcPct val="120000"/>
              </a:lnSpc>
            </a:pPr>
            <a:r>
              <a:rPr kumimoji="1" lang="zh-CN" altLang="en-US" sz="2600" b="1" dirty="0">
                <a:latin typeface="楷体_GB2312" charset="0"/>
                <a:ea typeface="楷体_GB2312" charset="0"/>
              </a:rPr>
              <a:t>无产阶级和资产阶级的阶级斗争，劳动价值论揭示劳动者的真实地位，为无产阶级革命提供科学的理论指导。</a:t>
            </a:r>
            <a:endParaRPr kumimoji="1" lang="en-US" altLang="zh-CN" sz="2600" b="1" dirty="0">
              <a:latin typeface="楷体_GB2312" charset="0"/>
              <a:ea typeface="楷体_GB2312" charset="0"/>
            </a:endParaRPr>
          </a:p>
          <a:p>
            <a:pPr algn="just" eaLnBrk="1" hangingPunct="1">
              <a:lnSpc>
                <a:spcPct val="120000"/>
              </a:lnSpc>
            </a:pPr>
            <a:r>
              <a:rPr kumimoji="1" lang="zh-CN" altLang="en-US" sz="2600" b="1" dirty="0">
                <a:latin typeface="楷体_GB2312" charset="0"/>
                <a:ea typeface="楷体_GB2312" charset="0"/>
              </a:rPr>
              <a:t>社会主义社会主要矛盾变化，劳动价值论的使命发生一定的变化，一方面它要为无产阶级推翻资本主义制度提供理论指南，另外，为社会主义建设和经济发展提供理论基础和指导。</a:t>
            </a:r>
          </a:p>
        </p:txBody>
      </p:sp>
    </p:spTree>
    <p:extLst>
      <p:ext uri="{BB962C8B-B14F-4D97-AF65-F5344CB8AC3E}">
        <p14:creationId xmlns:p14="http://schemas.microsoft.com/office/powerpoint/2010/main" val="1815080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301625" y="304800"/>
            <a:ext cx="8461375" cy="806450"/>
          </a:xfrm>
        </p:spPr>
        <p:txBody>
          <a:bodyPr lIns="92075" tIns="46038" rIns="92075" bIns="46038" anchorCtr="0"/>
          <a:lstStyle/>
          <a:p>
            <a:pPr algn="l" eaLnBrk="1" hangingPunct="1"/>
            <a:r>
              <a:rPr kumimoji="0" lang="zh-CN" altLang="en-US" sz="3600" b="1" dirty="0" smtClean="0"/>
              <a:t>（</a:t>
            </a:r>
            <a:r>
              <a:rPr kumimoji="0" lang="en-US" altLang="zh-CN" sz="3600" b="1" dirty="0" smtClean="0"/>
              <a:t>5</a:t>
            </a:r>
            <a:r>
              <a:rPr kumimoji="0" lang="zh-CN" altLang="en-US" sz="3600" b="1" dirty="0" smtClean="0"/>
              <a:t>）</a:t>
            </a:r>
            <a:r>
              <a:rPr kumimoji="0" lang="zh-CN" altLang="en-US" sz="3600" b="1" dirty="0"/>
              <a:t>历史条件的变化与马克思劳动</a:t>
            </a:r>
            <a:r>
              <a:rPr kumimoji="0" lang="en-US" altLang="zh-CN" sz="3600" b="1" dirty="0"/>
              <a:t/>
            </a:r>
            <a:br>
              <a:rPr kumimoji="0" lang="en-US" altLang="zh-CN" sz="3600" b="1" dirty="0"/>
            </a:br>
            <a:r>
              <a:rPr kumimoji="0" lang="en-US" altLang="zh-CN" sz="3600" b="1" dirty="0"/>
              <a:t>           </a:t>
            </a:r>
            <a:r>
              <a:rPr kumimoji="0" lang="zh-CN" altLang="en-US" sz="3600" b="1" dirty="0"/>
              <a:t>价值论遇到的挑战</a:t>
            </a:r>
          </a:p>
        </p:txBody>
      </p:sp>
      <p:sp>
        <p:nvSpPr>
          <p:cNvPr id="630787" name="Rectangle 3"/>
          <p:cNvSpPr>
            <a:spLocks noGrp="1" noChangeArrowheads="1"/>
          </p:cNvSpPr>
          <p:nvPr>
            <p:ph type="body" idx="4294967295"/>
          </p:nvPr>
        </p:nvSpPr>
        <p:spPr>
          <a:xfrm>
            <a:off x="457200" y="1295400"/>
            <a:ext cx="8229600" cy="584200"/>
          </a:xfrm>
          <a:prstGeom prst="rect">
            <a:avLst/>
          </a:prstGeom>
        </p:spPr>
        <p:txBody>
          <a:bodyPr/>
          <a:lstStyle/>
          <a:p>
            <a:pPr eaLnBrk="1" hangingPunct="1">
              <a:buFont typeface="Wingdings" charset="2"/>
              <a:buNone/>
            </a:pPr>
            <a:r>
              <a:rPr kumimoji="0" lang="zh-CN" altLang="en-US" b="1" dirty="0" smtClean="0"/>
              <a:t>新</a:t>
            </a:r>
            <a:r>
              <a:rPr kumimoji="0" lang="zh-CN" altLang="en-US" b="1" dirty="0"/>
              <a:t>的历史条件提出新问题</a:t>
            </a:r>
          </a:p>
        </p:txBody>
      </p:sp>
      <p:sp>
        <p:nvSpPr>
          <p:cNvPr id="99332" name="Text Box 4"/>
          <p:cNvSpPr txBox="1">
            <a:spLocks noChangeArrowheads="1"/>
          </p:cNvSpPr>
          <p:nvPr/>
        </p:nvSpPr>
        <p:spPr bwMode="auto">
          <a:xfrm>
            <a:off x="762000" y="1905000"/>
            <a:ext cx="75438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buFontTx/>
              <a:buChar char="•"/>
            </a:pPr>
            <a:r>
              <a:rPr kumimoji="1" lang="zh-CN" altLang="en-US" sz="2600" b="1">
                <a:latin typeface="楷体_GB2312" charset="0"/>
                <a:ea typeface="楷体_GB2312" charset="0"/>
              </a:rPr>
              <a:t>社会产品中的活劳动量不断减少，物化劳动含量日益增加。</a:t>
            </a:r>
            <a:endParaRPr kumimoji="1" lang="en-US" altLang="zh-CN" sz="2600" b="1">
              <a:latin typeface="楷体_GB2312" charset="0"/>
              <a:ea typeface="楷体_GB2312" charset="0"/>
            </a:endParaRPr>
          </a:p>
          <a:p>
            <a:pPr algn="just" eaLnBrk="1" hangingPunct="1">
              <a:lnSpc>
                <a:spcPct val="120000"/>
              </a:lnSpc>
              <a:buFontTx/>
              <a:buChar char="•"/>
            </a:pPr>
            <a:r>
              <a:rPr kumimoji="1" lang="zh-CN" altLang="en-US" sz="2600" b="1">
                <a:latin typeface="楷体_GB2312" charset="0"/>
                <a:ea typeface="楷体_GB2312" charset="0"/>
              </a:rPr>
              <a:t>第三产业迅速发展。西方发达国家第三产业占</a:t>
            </a:r>
            <a:r>
              <a:rPr kumimoji="1" lang="en-US" altLang="zh-CN" sz="2600" b="1">
                <a:latin typeface="楷体_GB2312" charset="0"/>
                <a:ea typeface="楷体_GB2312" charset="0"/>
              </a:rPr>
              <a:t>GDP</a:t>
            </a:r>
            <a:r>
              <a:rPr kumimoji="1" lang="zh-CN" altLang="en-US" sz="2600" b="1">
                <a:latin typeface="楷体_GB2312" charset="0"/>
                <a:ea typeface="楷体_GB2312" charset="0"/>
              </a:rPr>
              <a:t>比重的</a:t>
            </a:r>
            <a:r>
              <a:rPr kumimoji="1" lang="en-US" altLang="zh-CN" sz="2600" b="1">
                <a:latin typeface="楷体_GB2312" charset="0"/>
                <a:ea typeface="楷体_GB2312" charset="0"/>
              </a:rPr>
              <a:t>60</a:t>
            </a:r>
            <a:r>
              <a:rPr kumimoji="1" lang="zh-CN" altLang="en-US" sz="2600" b="1">
                <a:latin typeface="楷体_GB2312" charset="0"/>
                <a:ea typeface="楷体_GB2312" charset="0"/>
              </a:rPr>
              <a:t>％以上。中国的占</a:t>
            </a:r>
            <a:r>
              <a:rPr kumimoji="1" lang="en-US" altLang="zh-CN" sz="2600" b="1">
                <a:latin typeface="楷体_GB2312" charset="0"/>
                <a:ea typeface="楷体_GB2312" charset="0"/>
              </a:rPr>
              <a:t>30</a:t>
            </a:r>
            <a:r>
              <a:rPr kumimoji="1" lang="zh-CN" altLang="en-US" sz="2600" b="1">
                <a:latin typeface="楷体_GB2312" charset="0"/>
                <a:ea typeface="楷体_GB2312" charset="0"/>
              </a:rPr>
              <a:t>％。</a:t>
            </a:r>
            <a:endParaRPr kumimoji="1" lang="en-US" altLang="zh-CN" sz="2600" b="1">
              <a:latin typeface="楷体_GB2312" charset="0"/>
              <a:ea typeface="楷体_GB2312" charset="0"/>
            </a:endParaRPr>
          </a:p>
          <a:p>
            <a:pPr algn="just" eaLnBrk="1" hangingPunct="1">
              <a:lnSpc>
                <a:spcPct val="120000"/>
              </a:lnSpc>
              <a:buFontTx/>
              <a:buChar char="•"/>
            </a:pPr>
            <a:r>
              <a:rPr kumimoji="1" lang="zh-CN" altLang="en-US" sz="2600" b="1">
                <a:latin typeface="楷体_GB2312" charset="0"/>
                <a:ea typeface="楷体_GB2312" charset="0"/>
              </a:rPr>
              <a:t>生产要素的内容发生了变化。其内容突破劳动资料、劳动和劳动对象三要素。知识、科技、信息等逐渐称为独立的生产要素。</a:t>
            </a:r>
            <a:endParaRPr kumimoji="1" lang="en-US" altLang="zh-CN" sz="2600" b="1">
              <a:latin typeface="楷体_GB2312" charset="0"/>
              <a:ea typeface="楷体_GB2312" charset="0"/>
            </a:endParaRPr>
          </a:p>
          <a:p>
            <a:pPr algn="just" eaLnBrk="1" hangingPunct="1">
              <a:lnSpc>
                <a:spcPct val="120000"/>
              </a:lnSpc>
              <a:buFontTx/>
              <a:buChar char="•"/>
            </a:pPr>
            <a:endParaRPr kumimoji="1" lang="zh-CN" altLang="en-US" sz="2600" b="1">
              <a:latin typeface="楷体_GB2312" charset="0"/>
              <a:ea typeface="楷体_GB2312" charset="0"/>
            </a:endParaRPr>
          </a:p>
        </p:txBody>
      </p:sp>
    </p:spTree>
    <p:extLst>
      <p:ext uri="{BB962C8B-B14F-4D97-AF65-F5344CB8AC3E}">
        <p14:creationId xmlns:p14="http://schemas.microsoft.com/office/powerpoint/2010/main" val="1053161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a:xfrm>
            <a:off x="301625" y="304800"/>
            <a:ext cx="8461375" cy="806450"/>
          </a:xfrm>
        </p:spPr>
        <p:txBody>
          <a:bodyPr lIns="92075" tIns="46038" rIns="92075" bIns="46038" anchorCtr="0"/>
          <a:lstStyle/>
          <a:p>
            <a:pPr algn="l" eaLnBrk="1" hangingPunct="1"/>
            <a:r>
              <a:rPr kumimoji="0" lang="zh-CN" altLang="en-US" sz="3600" b="1" dirty="0" smtClean="0"/>
              <a:t>（</a:t>
            </a:r>
            <a:r>
              <a:rPr kumimoji="0" lang="en-US" altLang="zh-CN" sz="3600" b="1" dirty="0" smtClean="0"/>
              <a:t>5</a:t>
            </a:r>
            <a:r>
              <a:rPr kumimoji="0" lang="zh-CN" altLang="en-US" sz="3600" b="1" dirty="0" smtClean="0"/>
              <a:t>）</a:t>
            </a:r>
            <a:r>
              <a:rPr kumimoji="0" lang="zh-CN" altLang="en-US" sz="3600" b="1" dirty="0"/>
              <a:t>历史条件的变化与马克思劳动</a:t>
            </a:r>
            <a:r>
              <a:rPr kumimoji="0" lang="en-US" altLang="zh-CN" sz="3600" b="1" dirty="0"/>
              <a:t/>
            </a:r>
            <a:br>
              <a:rPr kumimoji="0" lang="en-US" altLang="zh-CN" sz="3600" b="1" dirty="0"/>
            </a:br>
            <a:r>
              <a:rPr kumimoji="0" lang="en-US" altLang="zh-CN" sz="3600" b="1" dirty="0"/>
              <a:t>           </a:t>
            </a:r>
            <a:r>
              <a:rPr kumimoji="0" lang="zh-CN" altLang="en-US" sz="3600" b="1" dirty="0"/>
              <a:t>价值论遇到的挑战</a:t>
            </a:r>
          </a:p>
        </p:txBody>
      </p:sp>
      <p:sp>
        <p:nvSpPr>
          <p:cNvPr id="631811" name="Rectangle 3"/>
          <p:cNvSpPr>
            <a:spLocks noGrp="1" noChangeArrowheads="1"/>
          </p:cNvSpPr>
          <p:nvPr>
            <p:ph type="body" idx="4294967295"/>
          </p:nvPr>
        </p:nvSpPr>
        <p:spPr>
          <a:xfrm>
            <a:off x="457200" y="1295400"/>
            <a:ext cx="8229600" cy="584200"/>
          </a:xfrm>
          <a:prstGeom prst="rect">
            <a:avLst/>
          </a:prstGeom>
        </p:spPr>
        <p:txBody>
          <a:bodyPr/>
          <a:lstStyle/>
          <a:p>
            <a:pPr eaLnBrk="1" hangingPunct="1">
              <a:buFont typeface="Wingdings" charset="2"/>
              <a:buNone/>
            </a:pPr>
            <a:r>
              <a:rPr kumimoji="0" lang="zh-CN" altLang="en-US" b="1" dirty="0" smtClean="0"/>
              <a:t>新</a:t>
            </a:r>
            <a:r>
              <a:rPr kumimoji="0" lang="zh-CN" altLang="en-US" b="1" dirty="0"/>
              <a:t>的历史条件提出新问题</a:t>
            </a:r>
          </a:p>
        </p:txBody>
      </p:sp>
      <p:sp>
        <p:nvSpPr>
          <p:cNvPr id="100356" name="Text Box 4"/>
          <p:cNvSpPr txBox="1">
            <a:spLocks noChangeArrowheads="1"/>
          </p:cNvSpPr>
          <p:nvPr/>
        </p:nvSpPr>
        <p:spPr bwMode="auto">
          <a:xfrm>
            <a:off x="762000" y="1905000"/>
            <a:ext cx="75438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buFontTx/>
              <a:buChar char="•"/>
            </a:pPr>
            <a:r>
              <a:rPr kumimoji="1" lang="zh-CN" altLang="en-US" sz="2600" b="1">
                <a:latin typeface="楷体_GB2312" charset="0"/>
                <a:ea typeface="楷体_GB2312" charset="0"/>
              </a:rPr>
              <a:t>劳动者的结构发生变化。科技人员的劳动越来越重要。工人阶级的文化教育程度和知识水平大为提高，出现了劳动者的白领化、知识化、脑力化、技能化趋向。企业家的经营管理劳动在社会化生产中重要性日益提高。</a:t>
            </a:r>
          </a:p>
        </p:txBody>
      </p:sp>
    </p:spTree>
    <p:extLst>
      <p:ext uri="{BB962C8B-B14F-4D97-AF65-F5344CB8AC3E}">
        <p14:creationId xmlns:p14="http://schemas.microsoft.com/office/powerpoint/2010/main" val="920624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301625" y="304800"/>
            <a:ext cx="8461375" cy="806450"/>
          </a:xfrm>
        </p:spPr>
        <p:txBody>
          <a:bodyPr lIns="92075" tIns="46038" rIns="92075" bIns="46038" anchorCtr="0"/>
          <a:lstStyle/>
          <a:p>
            <a:pPr algn="l" eaLnBrk="1" hangingPunct="1"/>
            <a:r>
              <a:rPr kumimoji="0" lang="zh-CN" altLang="en-US" sz="3600" b="1" dirty="0" smtClean="0"/>
              <a:t>（</a:t>
            </a:r>
            <a:r>
              <a:rPr kumimoji="0" lang="en-US" altLang="zh-CN" sz="3600" b="1" dirty="0" smtClean="0"/>
              <a:t>5</a:t>
            </a:r>
            <a:r>
              <a:rPr kumimoji="0" lang="zh-CN" altLang="en-US" sz="3600" b="1" dirty="0" smtClean="0"/>
              <a:t>）</a:t>
            </a:r>
            <a:r>
              <a:rPr kumimoji="0" lang="zh-CN" altLang="en-US" sz="3600" b="1" dirty="0"/>
              <a:t>历史条件的变化与马克思劳动</a:t>
            </a:r>
            <a:r>
              <a:rPr kumimoji="0" lang="en-US" altLang="zh-CN" sz="3600" b="1" dirty="0"/>
              <a:t/>
            </a:r>
            <a:br>
              <a:rPr kumimoji="0" lang="en-US" altLang="zh-CN" sz="3600" b="1" dirty="0"/>
            </a:br>
            <a:r>
              <a:rPr kumimoji="0" lang="en-US" altLang="zh-CN" sz="3600" b="1" dirty="0"/>
              <a:t>           </a:t>
            </a:r>
            <a:r>
              <a:rPr kumimoji="0" lang="zh-CN" altLang="en-US" sz="3600" b="1" dirty="0"/>
              <a:t>价值论遇到的挑战</a:t>
            </a:r>
          </a:p>
        </p:txBody>
      </p:sp>
      <p:sp>
        <p:nvSpPr>
          <p:cNvPr id="634883" name="Rectangle 3"/>
          <p:cNvSpPr>
            <a:spLocks noGrp="1" noChangeArrowheads="1"/>
          </p:cNvSpPr>
          <p:nvPr>
            <p:ph type="body" idx="4294967295"/>
          </p:nvPr>
        </p:nvSpPr>
        <p:spPr>
          <a:xfrm>
            <a:off x="457200" y="1295400"/>
            <a:ext cx="8229600" cy="584200"/>
          </a:xfrm>
          <a:prstGeom prst="rect">
            <a:avLst/>
          </a:prstGeom>
        </p:spPr>
        <p:txBody>
          <a:bodyPr/>
          <a:lstStyle/>
          <a:p>
            <a:pPr eaLnBrk="1" hangingPunct="1">
              <a:buFont typeface="Wingdings" charset="2"/>
              <a:buNone/>
            </a:pPr>
            <a:r>
              <a:rPr kumimoji="0" lang="zh-CN" altLang="en-US" b="1" dirty="0" smtClean="0"/>
              <a:t>马</a:t>
            </a:r>
            <a:r>
              <a:rPr kumimoji="0" lang="zh-CN" altLang="en-US" b="1" dirty="0"/>
              <a:t>克思劳动价值论面临的新问题</a:t>
            </a:r>
          </a:p>
        </p:txBody>
      </p:sp>
      <p:sp>
        <p:nvSpPr>
          <p:cNvPr id="101380" name="Text Box 4"/>
          <p:cNvSpPr txBox="1">
            <a:spLocks noChangeArrowheads="1"/>
          </p:cNvSpPr>
          <p:nvPr/>
        </p:nvSpPr>
        <p:spPr bwMode="auto">
          <a:xfrm>
            <a:off x="762000" y="1905000"/>
            <a:ext cx="76962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buFontTx/>
              <a:buChar char="•"/>
            </a:pPr>
            <a:r>
              <a:rPr kumimoji="1" lang="zh-CN" altLang="en-US" sz="2600" b="1">
                <a:latin typeface="楷体_GB2312" charset="0"/>
                <a:ea typeface="楷体_GB2312" charset="0"/>
              </a:rPr>
              <a:t>深化认识科技、知识、信息等新的生产要素在财富和价值创造中的作用。</a:t>
            </a:r>
            <a:endParaRPr kumimoji="1" lang="en-US" altLang="zh-CN" sz="2600" b="1">
              <a:latin typeface="楷体_GB2312" charset="0"/>
              <a:ea typeface="楷体_GB2312" charset="0"/>
            </a:endParaRPr>
          </a:p>
          <a:p>
            <a:pPr algn="just" eaLnBrk="1" hangingPunct="1">
              <a:lnSpc>
                <a:spcPct val="120000"/>
              </a:lnSpc>
            </a:pPr>
            <a:r>
              <a:rPr kumimoji="1" lang="en-US" altLang="zh-CN" sz="2600" b="1">
                <a:latin typeface="楷体_GB2312" charset="0"/>
                <a:ea typeface="楷体_GB2312" charset="0"/>
              </a:rPr>
              <a:t>       </a:t>
            </a:r>
            <a:r>
              <a:rPr kumimoji="1" lang="zh-CN" altLang="en-US" sz="2600" b="1">
                <a:latin typeface="楷体_GB2312" charset="0"/>
                <a:ea typeface="楷体_GB2312" charset="0"/>
              </a:rPr>
              <a:t>坚持活劳动是价值的惟一源泉的基本观点。</a:t>
            </a:r>
            <a:endParaRPr kumimoji="1" lang="en-US" altLang="zh-CN" sz="2600" b="1">
              <a:latin typeface="楷体_GB2312" charset="0"/>
              <a:ea typeface="楷体_GB2312" charset="0"/>
            </a:endParaRPr>
          </a:p>
          <a:p>
            <a:pPr algn="just" eaLnBrk="1" hangingPunct="1">
              <a:lnSpc>
                <a:spcPct val="120000"/>
              </a:lnSpc>
            </a:pPr>
            <a:r>
              <a:rPr kumimoji="1" lang="en-US" altLang="zh-CN" sz="2600" b="1">
                <a:latin typeface="楷体_GB2312" charset="0"/>
                <a:ea typeface="楷体_GB2312" charset="0"/>
              </a:rPr>
              <a:t>       </a:t>
            </a:r>
            <a:r>
              <a:rPr kumimoji="1" lang="zh-CN" altLang="en-US" sz="2600" b="1">
                <a:latin typeface="楷体_GB2312" charset="0"/>
                <a:ea typeface="楷体_GB2312" charset="0"/>
              </a:rPr>
              <a:t>科技、知识、信息等非劳动生产要素虽然在提高生产效率、促进生产力发展、增加使用价值生产方面发挥很重要的作用，但它们仍然是物化劳动，只能转移价值、而不能创造价值。</a:t>
            </a:r>
          </a:p>
        </p:txBody>
      </p:sp>
    </p:spTree>
    <p:extLst>
      <p:ext uri="{BB962C8B-B14F-4D97-AF65-F5344CB8AC3E}">
        <p14:creationId xmlns:p14="http://schemas.microsoft.com/office/powerpoint/2010/main" val="315572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4294967295"/>
          </p:nvPr>
        </p:nvSpPr>
        <p:spPr>
          <a:xfrm>
            <a:off x="609600" y="914400"/>
            <a:ext cx="8229600" cy="4525963"/>
          </a:xfrm>
        </p:spPr>
        <p:txBody>
          <a:bodyPr>
            <a:normAutofit fontScale="92500" lnSpcReduction="10000"/>
          </a:bodyPr>
          <a:lstStyle/>
          <a:p>
            <a:pPr eaLnBrk="1" hangingPunct="1">
              <a:buFont typeface="Wingdings" charset="2"/>
              <a:buNone/>
            </a:pPr>
            <a:r>
              <a:rPr lang="zh-CN" altLang="en-US" sz="2400" b="1">
                <a:latin typeface="宋体" charset="-122"/>
              </a:rPr>
              <a:t>图示</a:t>
            </a:r>
            <a:r>
              <a:rPr lang="en-US" altLang="zh-CN" sz="2400" b="1">
                <a:latin typeface="宋体" charset="-122"/>
              </a:rPr>
              <a:t>1</a:t>
            </a:r>
            <a:r>
              <a:rPr lang="zh-CN" altLang="en-US" sz="2400" b="1">
                <a:latin typeface="宋体" charset="-122"/>
              </a:rPr>
              <a:t>：生产力</a:t>
            </a:r>
            <a:r>
              <a:rPr lang="zh-CN" altLang="en-US" sz="2400" b="1"/>
              <a:t>                   生产力</a:t>
            </a:r>
          </a:p>
          <a:p>
            <a:pPr eaLnBrk="1" hangingPunct="1">
              <a:buFont typeface="Wingdings" charset="2"/>
              <a:buNone/>
            </a:pPr>
            <a:r>
              <a:rPr lang="zh-CN" altLang="en-US" sz="2400" b="1">
                <a:latin typeface="宋体" charset="-122"/>
              </a:rPr>
              <a:t>                          ↑</a:t>
            </a:r>
          </a:p>
          <a:p>
            <a:pPr eaLnBrk="1" hangingPunct="1">
              <a:buFont typeface="Wingdings" charset="2"/>
              <a:buNone/>
            </a:pPr>
            <a:r>
              <a:rPr lang="zh-CN" altLang="en-US" sz="2400" b="1">
                <a:latin typeface="宋体" charset="-122"/>
              </a:rPr>
              <a:t>                         生产</a:t>
            </a:r>
          </a:p>
          <a:p>
            <a:pPr eaLnBrk="1" hangingPunct="1">
              <a:buFont typeface="Wingdings" charset="2"/>
              <a:buNone/>
            </a:pPr>
            <a:r>
              <a:rPr lang="zh-CN" altLang="en-US" sz="2400" b="1">
                <a:latin typeface="宋体" charset="-122"/>
              </a:rPr>
              <a:t>                          ↑</a:t>
            </a:r>
          </a:p>
          <a:p>
            <a:pPr eaLnBrk="1" hangingPunct="1">
              <a:buFont typeface="Wingdings" charset="2"/>
              <a:buNone/>
            </a:pPr>
            <a:r>
              <a:rPr lang="zh-CN" altLang="en-US" sz="2400" b="1">
                <a:latin typeface="宋体" charset="-122"/>
              </a:rPr>
              <a:t>                     ┌ 劳动者 ┐       </a:t>
            </a:r>
            <a:r>
              <a:rPr lang="zh-CN" altLang="en-US" sz="2000" b="1">
                <a:solidFill>
                  <a:srgbClr val="FFFF00"/>
                </a:solidFill>
                <a:latin typeface="宋体" charset="-122"/>
              </a:rPr>
              <a:t>构成要素</a:t>
            </a:r>
            <a:r>
              <a:rPr lang="zh-CN" altLang="en-US" sz="2000" b="1">
                <a:latin typeface="宋体" charset="-122"/>
              </a:rPr>
              <a:t>（内）</a:t>
            </a:r>
          </a:p>
          <a:p>
            <a:pPr algn="ctr" eaLnBrk="1" hangingPunct="1">
              <a:buFont typeface="Wingdings" charset="2"/>
              <a:buNone/>
            </a:pPr>
            <a:r>
              <a:rPr lang="zh-CN" altLang="en-US" sz="2400" b="1">
                <a:latin typeface="宋体" charset="-122"/>
              </a:rPr>
              <a:t>            劳动工具</a:t>
            </a:r>
            <a:r>
              <a:rPr lang="en-US" altLang="zh-CN" sz="2400" b="1">
                <a:latin typeface="宋体" charset="-122"/>
              </a:rPr>
              <a:t>﹣</a:t>
            </a:r>
            <a:r>
              <a:rPr lang="zh-CN" altLang="en-US" sz="2400" b="1">
                <a:latin typeface="宋体" charset="-122"/>
              </a:rPr>
              <a:t>劳动对象    </a:t>
            </a:r>
            <a:r>
              <a:rPr lang="zh-CN" altLang="en-US" sz="2000" b="1">
                <a:solidFill>
                  <a:srgbClr val="FFFF00"/>
                </a:solidFill>
                <a:latin typeface="宋体" charset="-122"/>
              </a:rPr>
              <a:t>生产资料</a:t>
            </a:r>
          </a:p>
          <a:p>
            <a:pPr algn="ctr" eaLnBrk="1" hangingPunct="1">
              <a:buFont typeface="Wingdings" charset="2"/>
              <a:buNone/>
            </a:pPr>
            <a:r>
              <a:rPr lang="zh-CN" altLang="en-US" sz="2400" b="1">
                <a:latin typeface="宋体" charset="-122"/>
              </a:rPr>
              <a:t> ↑</a:t>
            </a:r>
          </a:p>
          <a:p>
            <a:pPr algn="ctr" eaLnBrk="1" hangingPunct="1">
              <a:buFont typeface="Wingdings" charset="2"/>
              <a:buNone/>
            </a:pPr>
            <a:r>
              <a:rPr lang="zh-CN" altLang="en-US" sz="2400" b="1">
                <a:latin typeface="宋体" charset="-122"/>
              </a:rPr>
              <a:t>                        科学            </a:t>
            </a:r>
            <a:r>
              <a:rPr lang="zh-CN" altLang="en-US" sz="2000" b="1">
                <a:solidFill>
                  <a:srgbClr val="FFFF00"/>
                </a:solidFill>
                <a:latin typeface="宋体" charset="-122"/>
              </a:rPr>
              <a:t>影响要素</a:t>
            </a:r>
            <a:r>
              <a:rPr lang="zh-CN" altLang="en-US" sz="2000" b="1">
                <a:latin typeface="宋体" charset="-122"/>
              </a:rPr>
              <a:t>（外）</a:t>
            </a:r>
          </a:p>
          <a:p>
            <a:pPr algn="ctr" eaLnBrk="1" hangingPunct="1">
              <a:buFont typeface="Wingdings" charset="2"/>
              <a:buNone/>
            </a:pPr>
            <a:r>
              <a:rPr lang="zh-CN" altLang="en-US" sz="2400" b="1">
                <a:latin typeface="宋体" charset="-122"/>
              </a:rPr>
              <a:t> ↑</a:t>
            </a:r>
          </a:p>
          <a:p>
            <a:pPr algn="ctr" eaLnBrk="1" hangingPunct="1">
              <a:buFont typeface="Wingdings" charset="2"/>
              <a:buNone/>
            </a:pPr>
            <a:r>
              <a:rPr lang="zh-CN" altLang="en-US" sz="2400" b="1">
                <a:latin typeface="宋体" charset="-122"/>
              </a:rPr>
              <a:t> 教育</a:t>
            </a:r>
          </a:p>
        </p:txBody>
      </p:sp>
    </p:spTree>
    <p:extLst>
      <p:ext uri="{BB962C8B-B14F-4D97-AF65-F5344CB8AC3E}">
        <p14:creationId xmlns:p14="http://schemas.microsoft.com/office/powerpoint/2010/main" val="16842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0" y="533400"/>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4488">
              <a:tabLst>
                <a:tab pos="4632325" algn="l"/>
              </a:tabLst>
              <a:defRPr>
                <a:solidFill>
                  <a:schemeClr val="tx1"/>
                </a:solidFill>
                <a:latin typeface="Arial" charset="0"/>
                <a:ea typeface="宋体" charset="-122"/>
              </a:defRPr>
            </a:lvl1pPr>
            <a:lvl2pPr marL="742950" indent="-285750">
              <a:tabLst>
                <a:tab pos="4632325" algn="l"/>
              </a:tabLst>
              <a:defRPr>
                <a:solidFill>
                  <a:schemeClr val="tx1"/>
                </a:solidFill>
                <a:latin typeface="Arial" charset="0"/>
                <a:ea typeface="宋体" charset="-122"/>
              </a:defRPr>
            </a:lvl2pPr>
            <a:lvl3pPr marL="1143000" indent="-228600">
              <a:tabLst>
                <a:tab pos="4632325" algn="l"/>
              </a:tabLst>
              <a:defRPr>
                <a:solidFill>
                  <a:schemeClr val="tx1"/>
                </a:solidFill>
                <a:latin typeface="Arial" charset="0"/>
                <a:ea typeface="宋体" charset="-122"/>
              </a:defRPr>
            </a:lvl3pPr>
            <a:lvl4pPr marL="1600200" indent="-228600">
              <a:tabLst>
                <a:tab pos="4632325" algn="l"/>
              </a:tabLst>
              <a:defRPr>
                <a:solidFill>
                  <a:schemeClr val="tx1"/>
                </a:solidFill>
                <a:latin typeface="Arial" charset="0"/>
                <a:ea typeface="宋体" charset="-122"/>
              </a:defRPr>
            </a:lvl4pPr>
            <a:lvl5pPr marL="2057400" indent="-228600">
              <a:tabLst>
                <a:tab pos="4632325" algn="l"/>
              </a:tabLst>
              <a:defRPr>
                <a:solidFill>
                  <a:schemeClr val="tx1"/>
                </a:solidFill>
                <a:latin typeface="Arial" charset="0"/>
                <a:ea typeface="宋体" charset="-122"/>
              </a:defRPr>
            </a:lvl5pPr>
            <a:lvl6pPr marL="2514600" indent="-228600" eaLnBrk="0" fontAlgn="base" hangingPunct="0">
              <a:spcBef>
                <a:spcPct val="0"/>
              </a:spcBef>
              <a:spcAft>
                <a:spcPct val="0"/>
              </a:spcAft>
              <a:tabLst>
                <a:tab pos="4632325" algn="l"/>
              </a:tabLst>
              <a:defRPr>
                <a:solidFill>
                  <a:schemeClr val="tx1"/>
                </a:solidFill>
                <a:latin typeface="Arial" charset="0"/>
                <a:ea typeface="宋体" charset="-122"/>
              </a:defRPr>
            </a:lvl6pPr>
            <a:lvl7pPr marL="2971800" indent="-228600" eaLnBrk="0" fontAlgn="base" hangingPunct="0">
              <a:spcBef>
                <a:spcPct val="0"/>
              </a:spcBef>
              <a:spcAft>
                <a:spcPct val="0"/>
              </a:spcAft>
              <a:tabLst>
                <a:tab pos="4632325" algn="l"/>
              </a:tabLst>
              <a:defRPr>
                <a:solidFill>
                  <a:schemeClr val="tx1"/>
                </a:solidFill>
                <a:latin typeface="Arial" charset="0"/>
                <a:ea typeface="宋体" charset="-122"/>
              </a:defRPr>
            </a:lvl7pPr>
            <a:lvl8pPr marL="3429000" indent="-228600" eaLnBrk="0" fontAlgn="base" hangingPunct="0">
              <a:spcBef>
                <a:spcPct val="0"/>
              </a:spcBef>
              <a:spcAft>
                <a:spcPct val="0"/>
              </a:spcAft>
              <a:tabLst>
                <a:tab pos="4632325" algn="l"/>
              </a:tabLst>
              <a:defRPr>
                <a:solidFill>
                  <a:schemeClr val="tx1"/>
                </a:solidFill>
                <a:latin typeface="Arial" charset="0"/>
                <a:ea typeface="宋体" charset="-122"/>
              </a:defRPr>
            </a:lvl8pPr>
            <a:lvl9pPr marL="3886200" indent="-228600" eaLnBrk="0" fontAlgn="base" hangingPunct="0">
              <a:spcBef>
                <a:spcPct val="0"/>
              </a:spcBef>
              <a:spcAft>
                <a:spcPct val="0"/>
              </a:spcAft>
              <a:tabLst>
                <a:tab pos="4632325" algn="l"/>
              </a:tabLst>
              <a:defRPr>
                <a:solidFill>
                  <a:schemeClr val="tx1"/>
                </a:solidFill>
                <a:latin typeface="Arial" charset="0"/>
                <a:ea typeface="宋体" charset="-122"/>
              </a:defRPr>
            </a:lvl9pPr>
          </a:lstStyle>
          <a:p>
            <a:pPr eaLnBrk="1" hangingPunct="1"/>
            <a:r>
              <a:rPr lang="zh-CN" altLang="en-US" sz="2800" b="1">
                <a:latin typeface="华文行楷" charset="-122"/>
                <a:ea typeface="华文行楷" charset="-122"/>
              </a:rPr>
              <a:t>由于企业的劳动生产率越高，生产同样一件产品所花费的时间就越短，成本就越低，因此企业要赚钱，就必须使自己的个别劳动生产率高于社会劳动生产率，从而使自己的个别劳动时间低于社会必要劳动时间。</a:t>
            </a:r>
          </a:p>
          <a:p>
            <a:pPr algn="just"/>
            <a:r>
              <a:rPr lang="zh-CN" altLang="en-US" sz="2800" b="1">
                <a:solidFill>
                  <a:srgbClr val="660066"/>
                </a:solidFill>
                <a:latin typeface="华文行楷" charset="-122"/>
                <a:ea typeface="华文行楷" charset="-122"/>
              </a:rPr>
              <a:t>   </a:t>
            </a:r>
            <a:r>
              <a:rPr lang="zh-CN" altLang="en-US" sz="2800" b="1">
                <a:solidFill>
                  <a:schemeClr val="tx2"/>
                </a:solidFill>
                <a:latin typeface="华文行楷" charset="-122"/>
                <a:ea typeface="华文行楷" charset="-122"/>
              </a:rPr>
              <a:t>因此，提高劳动生产率可以从生产条件、熟练程度、劳动强度等方面考虑：</a:t>
            </a:r>
            <a:endParaRPr lang="zh-CN" altLang="en-US" sz="2800" b="1">
              <a:solidFill>
                <a:schemeClr val="tx2"/>
              </a:solidFill>
              <a:latin typeface="华文行楷" charset="-122"/>
              <a:ea typeface="华文行楷" charset="-122"/>
              <a:cs typeface="Times New Roman" charset="0"/>
            </a:endParaRPr>
          </a:p>
          <a:p>
            <a:r>
              <a:rPr lang="zh-CN" altLang="en-US" sz="2800" b="1"/>
              <a:t>①</a:t>
            </a:r>
            <a:r>
              <a:rPr lang="zh-CN" altLang="en-US" sz="2800" b="1">
                <a:latin typeface="宋体" charset="-122"/>
              </a:rPr>
              <a:t>提高劳动者的熟练程度；</a:t>
            </a:r>
            <a:endParaRPr lang="zh-CN" altLang="en-US" sz="2800" b="1">
              <a:latin typeface="Times New Roman" charset="0"/>
            </a:endParaRPr>
          </a:p>
          <a:p>
            <a:pPr algn="just"/>
            <a:r>
              <a:rPr lang="zh-CN" altLang="en-US" sz="2800" b="1"/>
              <a:t>②</a:t>
            </a:r>
            <a:r>
              <a:rPr lang="zh-CN" altLang="en-US" sz="2800" b="1">
                <a:latin typeface="宋体" charset="-122"/>
              </a:rPr>
              <a:t>加强生产过程的社会组织的管理；</a:t>
            </a:r>
            <a:endParaRPr lang="zh-CN" altLang="en-US" sz="2800" b="1">
              <a:latin typeface="Times New Roman" charset="0"/>
            </a:endParaRPr>
          </a:p>
          <a:p>
            <a:r>
              <a:rPr lang="zh-CN" altLang="en-US" sz="2800" b="1"/>
              <a:t>③</a:t>
            </a:r>
            <a:r>
              <a:rPr lang="zh-CN" altLang="en-US" sz="2800" b="1">
                <a:latin typeface="宋体" charset="-122"/>
              </a:rPr>
              <a:t>提高科学技术的应用发展程度；</a:t>
            </a:r>
          </a:p>
          <a:p>
            <a:pPr algn="just"/>
            <a:r>
              <a:rPr lang="zh-CN" altLang="en-US" sz="2800" b="1"/>
              <a:t>④</a:t>
            </a:r>
            <a:r>
              <a:rPr lang="zh-CN" altLang="en-US" sz="2800" b="1">
                <a:latin typeface="宋体" charset="-122"/>
              </a:rPr>
              <a:t>提高生产资料特别是生产工具的规模和效能；</a:t>
            </a:r>
            <a:endParaRPr lang="zh-CN" altLang="en-US" sz="2800" b="1">
              <a:latin typeface="Times New Roman" charset="0"/>
            </a:endParaRPr>
          </a:p>
          <a:p>
            <a:pPr algn="just"/>
            <a:r>
              <a:rPr lang="zh-CN" altLang="en-US" sz="2800" b="1"/>
              <a:t>⑤</a:t>
            </a:r>
            <a:r>
              <a:rPr lang="zh-CN" altLang="en-US" sz="2800" b="1">
                <a:latin typeface="宋体" charset="-122"/>
              </a:rPr>
              <a:t>改善并充分利用自然条件。</a:t>
            </a:r>
          </a:p>
        </p:txBody>
      </p:sp>
    </p:spTree>
    <p:extLst>
      <p:ext uri="{BB962C8B-B14F-4D97-AF65-F5344CB8AC3E}">
        <p14:creationId xmlns:p14="http://schemas.microsoft.com/office/powerpoint/2010/main" val="97090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2578">
                                            <p:txEl>
                                              <p:pRg st="0" end="0"/>
                                            </p:txEl>
                                          </p:spTgt>
                                        </p:tgtEl>
                                        <p:attrNameLst>
                                          <p:attrName>style.visibility</p:attrName>
                                        </p:attrNameLst>
                                      </p:cBhvr>
                                      <p:to>
                                        <p:strVal val="visible"/>
                                      </p:to>
                                    </p:set>
                                    <p:anim calcmode="lin" valueType="num">
                                      <p:cBhvr additive="base">
                                        <p:cTn id="7" dur="500" fill="hold"/>
                                        <p:tgtEl>
                                          <p:spTgt spid="152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nodeType="clickEffect">
                                  <p:stCondLst>
                                    <p:cond delay="0"/>
                                  </p:stCondLst>
                                  <p:childTnLst>
                                    <p:set>
                                      <p:cBhvr>
                                        <p:cTn id="12" dur="1" fill="hold">
                                          <p:stCondLst>
                                            <p:cond delay="0"/>
                                          </p:stCondLst>
                                        </p:cTn>
                                        <p:tgtEl>
                                          <p:spTgt spid="152578">
                                            <p:txEl>
                                              <p:pRg st="1" end="1"/>
                                            </p:txEl>
                                          </p:spTgt>
                                        </p:tgtEl>
                                        <p:attrNameLst>
                                          <p:attrName>style.visibility</p:attrName>
                                        </p:attrNameLst>
                                      </p:cBhvr>
                                      <p:to>
                                        <p:strVal val="visible"/>
                                      </p:to>
                                    </p:set>
                                    <p:anim calcmode="lin" valueType="num">
                                      <p:cBhvr>
                                        <p:cTn id="13" dur="1000" fill="hold"/>
                                        <p:tgtEl>
                                          <p:spTgt spid="152578">
                                            <p:txEl>
                                              <p:pRg st="1" end="1"/>
                                            </p:txEl>
                                          </p:spTgt>
                                        </p:tgtEl>
                                        <p:attrNameLst>
                                          <p:attrName>ppt_x</p:attrName>
                                        </p:attrNameLst>
                                      </p:cBhvr>
                                      <p:tavLst>
                                        <p:tav tm="0">
                                          <p:val>
                                            <p:strVal val="#ppt_x-.2"/>
                                          </p:val>
                                        </p:tav>
                                        <p:tav tm="100000">
                                          <p:val>
                                            <p:strVal val="#ppt_x"/>
                                          </p:val>
                                        </p:tav>
                                      </p:tavLst>
                                    </p:anim>
                                    <p:anim calcmode="lin" valueType="num">
                                      <p:cBhvr>
                                        <p:cTn id="14" dur="1000" fill="hold"/>
                                        <p:tgtEl>
                                          <p:spTgt spid="15257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52578">
                                            <p:txEl>
                                              <p:pRg st="1" end="1"/>
                                            </p:txEl>
                                          </p:spTgt>
                                        </p:tgtEl>
                                      </p:cBhvr>
                                    </p:animEffect>
                                  </p:childTnLst>
                                </p:cTn>
                              </p:par>
                              <p:par>
                                <p:cTn id="16" presetID="29" presetClass="entr" presetSubtype="0" fill="hold" nodeType="withEffect">
                                  <p:stCondLst>
                                    <p:cond delay="0"/>
                                  </p:stCondLst>
                                  <p:childTnLst>
                                    <p:set>
                                      <p:cBhvr>
                                        <p:cTn id="17" dur="1" fill="hold">
                                          <p:stCondLst>
                                            <p:cond delay="0"/>
                                          </p:stCondLst>
                                        </p:cTn>
                                        <p:tgtEl>
                                          <p:spTgt spid="152578">
                                            <p:txEl>
                                              <p:pRg st="2" end="2"/>
                                            </p:txEl>
                                          </p:spTgt>
                                        </p:tgtEl>
                                        <p:attrNameLst>
                                          <p:attrName>style.visibility</p:attrName>
                                        </p:attrNameLst>
                                      </p:cBhvr>
                                      <p:to>
                                        <p:strVal val="visible"/>
                                      </p:to>
                                    </p:set>
                                    <p:anim calcmode="lin" valueType="num">
                                      <p:cBhvr>
                                        <p:cTn id="18" dur="1000" fill="hold"/>
                                        <p:tgtEl>
                                          <p:spTgt spid="152578">
                                            <p:txEl>
                                              <p:pRg st="2" end="2"/>
                                            </p:txEl>
                                          </p:spTgt>
                                        </p:tgtEl>
                                        <p:attrNameLst>
                                          <p:attrName>ppt_x</p:attrName>
                                        </p:attrNameLst>
                                      </p:cBhvr>
                                      <p:tavLst>
                                        <p:tav tm="0">
                                          <p:val>
                                            <p:strVal val="#ppt_x-.2"/>
                                          </p:val>
                                        </p:tav>
                                        <p:tav tm="100000">
                                          <p:val>
                                            <p:strVal val="#ppt_x"/>
                                          </p:val>
                                        </p:tav>
                                      </p:tavLst>
                                    </p:anim>
                                    <p:anim calcmode="lin" valueType="num">
                                      <p:cBhvr>
                                        <p:cTn id="19" dur="1000" fill="hold"/>
                                        <p:tgtEl>
                                          <p:spTgt spid="15257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52578">
                                            <p:txEl>
                                              <p:pRg st="2" end="2"/>
                                            </p:txEl>
                                          </p:spTgt>
                                        </p:tgtEl>
                                      </p:cBhvr>
                                    </p:animEffect>
                                  </p:childTnLst>
                                </p:cTn>
                              </p:par>
                              <p:par>
                                <p:cTn id="21" presetID="29" presetClass="entr" presetSubtype="0" fill="hold" nodeType="withEffect">
                                  <p:stCondLst>
                                    <p:cond delay="0"/>
                                  </p:stCondLst>
                                  <p:childTnLst>
                                    <p:set>
                                      <p:cBhvr>
                                        <p:cTn id="22" dur="1" fill="hold">
                                          <p:stCondLst>
                                            <p:cond delay="0"/>
                                          </p:stCondLst>
                                        </p:cTn>
                                        <p:tgtEl>
                                          <p:spTgt spid="152578">
                                            <p:txEl>
                                              <p:pRg st="3" end="3"/>
                                            </p:txEl>
                                          </p:spTgt>
                                        </p:tgtEl>
                                        <p:attrNameLst>
                                          <p:attrName>style.visibility</p:attrName>
                                        </p:attrNameLst>
                                      </p:cBhvr>
                                      <p:to>
                                        <p:strVal val="visible"/>
                                      </p:to>
                                    </p:set>
                                    <p:anim calcmode="lin" valueType="num">
                                      <p:cBhvr>
                                        <p:cTn id="23" dur="1000" fill="hold"/>
                                        <p:tgtEl>
                                          <p:spTgt spid="152578">
                                            <p:txEl>
                                              <p:pRg st="3" end="3"/>
                                            </p:txEl>
                                          </p:spTgt>
                                        </p:tgtEl>
                                        <p:attrNameLst>
                                          <p:attrName>ppt_x</p:attrName>
                                        </p:attrNameLst>
                                      </p:cBhvr>
                                      <p:tavLst>
                                        <p:tav tm="0">
                                          <p:val>
                                            <p:strVal val="#ppt_x-.2"/>
                                          </p:val>
                                        </p:tav>
                                        <p:tav tm="100000">
                                          <p:val>
                                            <p:strVal val="#ppt_x"/>
                                          </p:val>
                                        </p:tav>
                                      </p:tavLst>
                                    </p:anim>
                                    <p:anim calcmode="lin" valueType="num">
                                      <p:cBhvr>
                                        <p:cTn id="24" dur="1000" fill="hold"/>
                                        <p:tgtEl>
                                          <p:spTgt spid="15257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52578">
                                            <p:txEl>
                                              <p:pRg st="3" end="3"/>
                                            </p:txEl>
                                          </p:spTgt>
                                        </p:tgtEl>
                                      </p:cBhvr>
                                    </p:animEffect>
                                  </p:childTnLst>
                                </p:cTn>
                              </p:par>
                              <p:par>
                                <p:cTn id="26" presetID="29" presetClass="entr" presetSubtype="0" fill="hold" nodeType="withEffect">
                                  <p:stCondLst>
                                    <p:cond delay="0"/>
                                  </p:stCondLst>
                                  <p:childTnLst>
                                    <p:set>
                                      <p:cBhvr>
                                        <p:cTn id="27" dur="1" fill="hold">
                                          <p:stCondLst>
                                            <p:cond delay="0"/>
                                          </p:stCondLst>
                                        </p:cTn>
                                        <p:tgtEl>
                                          <p:spTgt spid="152578">
                                            <p:txEl>
                                              <p:pRg st="4" end="4"/>
                                            </p:txEl>
                                          </p:spTgt>
                                        </p:tgtEl>
                                        <p:attrNameLst>
                                          <p:attrName>style.visibility</p:attrName>
                                        </p:attrNameLst>
                                      </p:cBhvr>
                                      <p:to>
                                        <p:strVal val="visible"/>
                                      </p:to>
                                    </p:set>
                                    <p:anim calcmode="lin" valueType="num">
                                      <p:cBhvr>
                                        <p:cTn id="28" dur="1000" fill="hold"/>
                                        <p:tgtEl>
                                          <p:spTgt spid="152578">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5257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52578">
                                            <p:txEl>
                                              <p:pRg st="4" end="4"/>
                                            </p:txEl>
                                          </p:spTgt>
                                        </p:tgtEl>
                                      </p:cBhvr>
                                    </p:animEffect>
                                  </p:childTnLst>
                                </p:cTn>
                              </p:par>
                              <p:par>
                                <p:cTn id="31" presetID="29" presetClass="entr" presetSubtype="0" fill="hold" nodeType="withEffect">
                                  <p:stCondLst>
                                    <p:cond delay="0"/>
                                  </p:stCondLst>
                                  <p:childTnLst>
                                    <p:set>
                                      <p:cBhvr>
                                        <p:cTn id="32" dur="1" fill="hold">
                                          <p:stCondLst>
                                            <p:cond delay="0"/>
                                          </p:stCondLst>
                                        </p:cTn>
                                        <p:tgtEl>
                                          <p:spTgt spid="152578">
                                            <p:txEl>
                                              <p:pRg st="5" end="5"/>
                                            </p:txEl>
                                          </p:spTgt>
                                        </p:tgtEl>
                                        <p:attrNameLst>
                                          <p:attrName>style.visibility</p:attrName>
                                        </p:attrNameLst>
                                      </p:cBhvr>
                                      <p:to>
                                        <p:strVal val="visible"/>
                                      </p:to>
                                    </p:set>
                                    <p:anim calcmode="lin" valueType="num">
                                      <p:cBhvr>
                                        <p:cTn id="33" dur="1000" fill="hold"/>
                                        <p:tgtEl>
                                          <p:spTgt spid="152578">
                                            <p:txEl>
                                              <p:pRg st="5" end="5"/>
                                            </p:txEl>
                                          </p:spTgt>
                                        </p:tgtEl>
                                        <p:attrNameLst>
                                          <p:attrName>ppt_x</p:attrName>
                                        </p:attrNameLst>
                                      </p:cBhvr>
                                      <p:tavLst>
                                        <p:tav tm="0">
                                          <p:val>
                                            <p:strVal val="#ppt_x-.2"/>
                                          </p:val>
                                        </p:tav>
                                        <p:tav tm="100000">
                                          <p:val>
                                            <p:strVal val="#ppt_x"/>
                                          </p:val>
                                        </p:tav>
                                      </p:tavLst>
                                    </p:anim>
                                    <p:anim calcmode="lin" valueType="num">
                                      <p:cBhvr>
                                        <p:cTn id="34" dur="1000" fill="hold"/>
                                        <p:tgtEl>
                                          <p:spTgt spid="15257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52578">
                                            <p:txEl>
                                              <p:pRg st="5" end="5"/>
                                            </p:txEl>
                                          </p:spTgt>
                                        </p:tgtEl>
                                      </p:cBhvr>
                                    </p:animEffect>
                                  </p:childTnLst>
                                </p:cTn>
                              </p:par>
                              <p:par>
                                <p:cTn id="36" presetID="29" presetClass="entr" presetSubtype="0" fill="hold" nodeType="withEffect">
                                  <p:stCondLst>
                                    <p:cond delay="0"/>
                                  </p:stCondLst>
                                  <p:childTnLst>
                                    <p:set>
                                      <p:cBhvr>
                                        <p:cTn id="37" dur="1" fill="hold">
                                          <p:stCondLst>
                                            <p:cond delay="0"/>
                                          </p:stCondLst>
                                        </p:cTn>
                                        <p:tgtEl>
                                          <p:spTgt spid="152578">
                                            <p:txEl>
                                              <p:pRg st="6" end="6"/>
                                            </p:txEl>
                                          </p:spTgt>
                                        </p:tgtEl>
                                        <p:attrNameLst>
                                          <p:attrName>style.visibility</p:attrName>
                                        </p:attrNameLst>
                                      </p:cBhvr>
                                      <p:to>
                                        <p:strVal val="visible"/>
                                      </p:to>
                                    </p:set>
                                    <p:anim calcmode="lin" valueType="num">
                                      <p:cBhvr>
                                        <p:cTn id="38" dur="1000" fill="hold"/>
                                        <p:tgtEl>
                                          <p:spTgt spid="152578">
                                            <p:txEl>
                                              <p:pRg st="6" end="6"/>
                                            </p:txEl>
                                          </p:spTgt>
                                        </p:tgtEl>
                                        <p:attrNameLst>
                                          <p:attrName>ppt_x</p:attrName>
                                        </p:attrNameLst>
                                      </p:cBhvr>
                                      <p:tavLst>
                                        <p:tav tm="0">
                                          <p:val>
                                            <p:strVal val="#ppt_x-.2"/>
                                          </p:val>
                                        </p:tav>
                                        <p:tav tm="100000">
                                          <p:val>
                                            <p:strVal val="#ppt_x"/>
                                          </p:val>
                                        </p:tav>
                                      </p:tavLst>
                                    </p:anim>
                                    <p:anim calcmode="lin" valueType="num">
                                      <p:cBhvr>
                                        <p:cTn id="39" dur="1000" fill="hold"/>
                                        <p:tgtEl>
                                          <p:spTgt spid="15257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525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323528" y="548680"/>
            <a:ext cx="82296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buFont typeface="Wingdings" charset="2"/>
              <a:buNone/>
            </a:pPr>
            <a:r>
              <a:rPr lang="zh-CN" altLang="en-US" sz="3600" b="1" dirty="0">
                <a:effectLst/>
              </a:rPr>
              <a:t>重商主义或货币主义</a:t>
            </a:r>
          </a:p>
          <a:p>
            <a:pPr marL="623888" indent="-623888">
              <a:lnSpc>
                <a:spcPct val="110000"/>
              </a:lnSpc>
              <a:buFont typeface="Wingdings" charset="2"/>
              <a:buNone/>
            </a:pPr>
            <a:r>
              <a:rPr lang="en-US" altLang="zh-CN" sz="3200" b="1" dirty="0">
                <a:effectLst/>
              </a:rPr>
              <a:t>3</a:t>
            </a:r>
            <a:r>
              <a:rPr lang="zh-CN" altLang="en-US" sz="3200" b="1" dirty="0">
                <a:effectLst/>
              </a:rPr>
              <a:t>、重商主义盛行的条件：广泛的市场和发达的流通。</a:t>
            </a:r>
          </a:p>
          <a:p>
            <a:pPr marL="623888" indent="-623888">
              <a:lnSpc>
                <a:spcPct val="110000"/>
              </a:lnSpc>
            </a:pPr>
            <a:r>
              <a:rPr lang="zh-CN" altLang="en-US" sz="3200" b="1" dirty="0">
                <a:effectLst/>
              </a:rPr>
              <a:t>中国全民经商的时代：经商就能挣钱就是重商主义的意识形态。</a:t>
            </a:r>
          </a:p>
        </p:txBody>
      </p:sp>
    </p:spTree>
    <p:extLst>
      <p:ext uri="{BB962C8B-B14F-4D97-AF65-F5344CB8AC3E}">
        <p14:creationId xmlns:p14="http://schemas.microsoft.com/office/powerpoint/2010/main" val="64706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301625" y="304800"/>
            <a:ext cx="8461375" cy="806450"/>
          </a:xfrm>
        </p:spPr>
        <p:txBody>
          <a:bodyPr lIns="92075" tIns="46038" rIns="92075" bIns="46038" anchorCtr="0"/>
          <a:lstStyle/>
          <a:p>
            <a:pPr algn="l" eaLnBrk="1" hangingPunct="1"/>
            <a:r>
              <a:rPr kumimoji="0" lang="zh-CN" altLang="en-US" sz="3600" b="1" dirty="0" smtClean="0"/>
              <a:t>（</a:t>
            </a:r>
            <a:r>
              <a:rPr kumimoji="0" lang="en-US" altLang="zh-CN" sz="3600" b="1" dirty="0" smtClean="0"/>
              <a:t>5</a:t>
            </a:r>
            <a:r>
              <a:rPr kumimoji="0" lang="zh-CN" altLang="en-US" sz="3600" b="1" dirty="0" smtClean="0"/>
              <a:t>）</a:t>
            </a:r>
            <a:r>
              <a:rPr kumimoji="0" lang="zh-CN" altLang="en-US" sz="3600" b="1" dirty="0"/>
              <a:t>历史条件的变化与马克思劳动</a:t>
            </a:r>
            <a:r>
              <a:rPr kumimoji="0" lang="en-US" altLang="zh-CN" sz="3600" b="1" dirty="0"/>
              <a:t/>
            </a:r>
            <a:br>
              <a:rPr kumimoji="0" lang="en-US" altLang="zh-CN" sz="3600" b="1" dirty="0"/>
            </a:br>
            <a:r>
              <a:rPr kumimoji="0" lang="en-US" altLang="zh-CN" sz="3600" b="1" dirty="0"/>
              <a:t>           </a:t>
            </a:r>
            <a:r>
              <a:rPr kumimoji="0" lang="zh-CN" altLang="en-US" sz="3600" b="1" dirty="0"/>
              <a:t>价值论遇到的挑战</a:t>
            </a:r>
          </a:p>
        </p:txBody>
      </p:sp>
      <p:sp>
        <p:nvSpPr>
          <p:cNvPr id="104452" name="Text Box 4"/>
          <p:cNvSpPr txBox="1">
            <a:spLocks noChangeArrowheads="1"/>
          </p:cNvSpPr>
          <p:nvPr/>
        </p:nvSpPr>
        <p:spPr bwMode="auto">
          <a:xfrm>
            <a:off x="762000" y="1905000"/>
            <a:ext cx="76962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buFontTx/>
              <a:buChar char="•"/>
            </a:pPr>
            <a:r>
              <a:rPr kumimoji="1" lang="zh-CN" altLang="en-US" sz="2600" b="1">
                <a:latin typeface="楷体_GB2312" charset="0"/>
                <a:ea typeface="楷体_GB2312" charset="0"/>
              </a:rPr>
              <a:t>深化对价值创造与价值分配关系的认识。</a:t>
            </a:r>
            <a:endParaRPr kumimoji="1" lang="en-US" altLang="zh-CN" sz="2600" b="1">
              <a:latin typeface="楷体_GB2312" charset="0"/>
              <a:ea typeface="楷体_GB2312" charset="0"/>
            </a:endParaRPr>
          </a:p>
          <a:p>
            <a:pPr algn="just" eaLnBrk="1" hangingPunct="1">
              <a:lnSpc>
                <a:spcPct val="120000"/>
              </a:lnSpc>
            </a:pPr>
            <a:r>
              <a:rPr kumimoji="1" lang="en-US" altLang="zh-CN" sz="2600" b="1">
                <a:latin typeface="楷体_GB2312" charset="0"/>
                <a:ea typeface="楷体_GB2312" charset="0"/>
              </a:rPr>
              <a:t>      </a:t>
            </a:r>
            <a:r>
              <a:rPr kumimoji="1" lang="zh-CN" altLang="en-US" sz="2600" b="1">
                <a:latin typeface="楷体_GB2312" charset="0"/>
                <a:ea typeface="楷体_GB2312" charset="0"/>
              </a:rPr>
              <a:t>价值创造属于生产领域的问题，价值分配是分配领域的问题。价值创造是价值分配的前提和基础，但价值分配又不仅仅取决于价值创造。</a:t>
            </a:r>
            <a:endParaRPr kumimoji="1" lang="en-US" altLang="zh-CN" sz="2600" b="1">
              <a:latin typeface="楷体_GB2312" charset="0"/>
              <a:ea typeface="楷体_GB2312" charset="0"/>
            </a:endParaRPr>
          </a:p>
          <a:p>
            <a:pPr algn="just" eaLnBrk="1" hangingPunct="1">
              <a:lnSpc>
                <a:spcPct val="120000"/>
              </a:lnSpc>
            </a:pPr>
            <a:r>
              <a:rPr kumimoji="1" lang="en-US" altLang="zh-CN" sz="2600" b="1">
                <a:latin typeface="楷体_GB2312" charset="0"/>
                <a:ea typeface="楷体_GB2312" charset="0"/>
              </a:rPr>
              <a:t>      </a:t>
            </a:r>
            <a:r>
              <a:rPr kumimoji="1" lang="zh-CN" altLang="en-US" sz="2600" b="1">
                <a:latin typeface="楷体_GB2312" charset="0"/>
                <a:ea typeface="楷体_GB2312" charset="0"/>
              </a:rPr>
              <a:t>生产资料所有制关系决定价值分配。</a:t>
            </a:r>
          </a:p>
        </p:txBody>
      </p:sp>
      <p:sp>
        <p:nvSpPr>
          <p:cNvPr id="104453" name="Text Box 5"/>
          <p:cNvSpPr txBox="1">
            <a:spLocks noChangeArrowheads="1"/>
          </p:cNvSpPr>
          <p:nvPr/>
        </p:nvSpPr>
        <p:spPr bwMode="auto">
          <a:xfrm>
            <a:off x="8382000" y="5943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a:hlinkClick r:id="rId2" action="ppaction://hlinksldjump"/>
              </a:rPr>
              <a:t>向上</a:t>
            </a:r>
            <a:endParaRPr lang="zh-CN" altLang="en-US" sz="2000"/>
          </a:p>
        </p:txBody>
      </p:sp>
    </p:spTree>
    <p:extLst>
      <p:ext uri="{BB962C8B-B14F-4D97-AF65-F5344CB8AC3E}">
        <p14:creationId xmlns:p14="http://schemas.microsoft.com/office/powerpoint/2010/main" val="140661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4294967295"/>
          </p:nvPr>
        </p:nvSpPr>
        <p:spPr>
          <a:xfrm>
            <a:off x="0" y="0"/>
            <a:ext cx="9144000" cy="6858000"/>
          </a:xfrm>
          <a:prstGeom prst="rect">
            <a:avLst/>
          </a:prstGeom>
        </p:spPr>
        <p:txBody>
          <a:bodyPr>
            <a:normAutofit fontScale="92500"/>
          </a:bodyPr>
          <a:lstStyle/>
          <a:p>
            <a:pPr eaLnBrk="1" hangingPunct="1">
              <a:lnSpc>
                <a:spcPct val="80000"/>
              </a:lnSpc>
              <a:buFontTx/>
              <a:buNone/>
            </a:pPr>
            <a:r>
              <a:rPr lang="en-US" altLang="zh-CN" sz="2200" b="1">
                <a:solidFill>
                  <a:srgbClr val="003366"/>
                </a:solidFill>
                <a:latin typeface="楷体" charset="-122"/>
                <a:ea typeface="楷体" charset="-122"/>
              </a:rPr>
              <a:t>  </a:t>
            </a:r>
            <a:r>
              <a:rPr lang="zh-CN" altLang="en-US" sz="2600" b="1">
                <a:latin typeface="楷体" charset="-122"/>
                <a:ea typeface="楷体" charset="-122"/>
              </a:rPr>
              <a:t>北大方正又叫北京大学新技术公司，成立于</a:t>
            </a:r>
            <a:r>
              <a:rPr lang="en-US" altLang="zh-CN" sz="2600" b="1">
                <a:latin typeface="楷体" charset="-122"/>
                <a:ea typeface="楷体" charset="-122"/>
              </a:rPr>
              <a:t>1986</a:t>
            </a:r>
            <a:r>
              <a:rPr lang="zh-CN" altLang="en-US" sz="2600" b="1">
                <a:latin typeface="楷体" charset="-122"/>
                <a:ea typeface="楷体" charset="-122"/>
              </a:rPr>
              <a:t>年。当</a:t>
            </a:r>
          </a:p>
          <a:p>
            <a:pPr eaLnBrk="1" hangingPunct="1">
              <a:lnSpc>
                <a:spcPct val="80000"/>
              </a:lnSpc>
              <a:buFontTx/>
              <a:buNone/>
            </a:pPr>
            <a:r>
              <a:rPr lang="zh-CN" altLang="en-US" sz="2600" b="1">
                <a:latin typeface="楷体" charset="-122"/>
                <a:ea typeface="楷体" charset="-122"/>
              </a:rPr>
              <a:t>时，北大从教学科研经费中挤出</a:t>
            </a:r>
            <a:r>
              <a:rPr lang="en-US" altLang="zh-CN" sz="2600" b="1">
                <a:latin typeface="楷体" charset="-122"/>
                <a:ea typeface="楷体" charset="-122"/>
              </a:rPr>
              <a:t>40</a:t>
            </a:r>
            <a:r>
              <a:rPr lang="zh-CN" altLang="en-US" sz="2600" b="1">
                <a:latin typeface="楷体" charset="-122"/>
                <a:ea typeface="楷体" charset="-122"/>
              </a:rPr>
              <a:t>万元作为发展基金，两间办</a:t>
            </a:r>
          </a:p>
          <a:p>
            <a:pPr eaLnBrk="1" hangingPunct="1">
              <a:lnSpc>
                <a:spcPct val="80000"/>
              </a:lnSpc>
              <a:buFontTx/>
              <a:buNone/>
            </a:pPr>
            <a:r>
              <a:rPr lang="zh-CN" altLang="en-US" sz="2600" b="1">
                <a:latin typeface="楷体" charset="-122"/>
                <a:ea typeface="楷体" charset="-122"/>
              </a:rPr>
              <a:t>公室，开始创业。凭借着强大的技术实力和良好的服务，方正</a:t>
            </a:r>
          </a:p>
          <a:p>
            <a:pPr eaLnBrk="1" hangingPunct="1">
              <a:lnSpc>
                <a:spcPct val="80000"/>
              </a:lnSpc>
              <a:buFontTx/>
              <a:buNone/>
            </a:pPr>
            <a:r>
              <a:rPr lang="zh-CN" altLang="en-US" sz="2600" b="1">
                <a:latin typeface="楷体" charset="-122"/>
                <a:ea typeface="楷体" charset="-122"/>
              </a:rPr>
              <a:t>很快进入良性循环发展阶段，并组建成为企业集团，今年，他</a:t>
            </a:r>
          </a:p>
          <a:p>
            <a:pPr eaLnBrk="1" hangingPunct="1">
              <a:lnSpc>
                <a:spcPct val="80000"/>
              </a:lnSpc>
              <a:buFontTx/>
              <a:buNone/>
            </a:pPr>
            <a:r>
              <a:rPr lang="zh-CN" altLang="en-US" sz="2600" b="1">
                <a:latin typeface="楷体" charset="-122"/>
                <a:ea typeface="楷体" charset="-122"/>
              </a:rPr>
              <a:t>们可望创产值</a:t>
            </a:r>
            <a:r>
              <a:rPr lang="en-US" altLang="zh-CN" sz="2600" b="1">
                <a:latin typeface="楷体" charset="-122"/>
                <a:ea typeface="楷体" charset="-122"/>
              </a:rPr>
              <a:t>8</a:t>
            </a:r>
            <a:r>
              <a:rPr lang="zh-CN" altLang="en-US" sz="2600" b="1">
                <a:latin typeface="楷体" charset="-122"/>
                <a:ea typeface="楷体" charset="-122"/>
              </a:rPr>
              <a:t>亿元。到目前为止，北大方正已向学校上缴了</a:t>
            </a:r>
          </a:p>
          <a:p>
            <a:pPr eaLnBrk="1" hangingPunct="1">
              <a:lnSpc>
                <a:spcPct val="80000"/>
              </a:lnSpc>
              <a:buFontTx/>
              <a:buNone/>
            </a:pPr>
            <a:r>
              <a:rPr lang="en-US" altLang="zh-CN" sz="2600" b="1">
                <a:latin typeface="楷体" charset="-122"/>
                <a:ea typeface="楷体" charset="-122"/>
              </a:rPr>
              <a:t>2500</a:t>
            </a:r>
            <a:r>
              <a:rPr lang="zh-CN" altLang="en-US" sz="2600" b="1">
                <a:latin typeface="楷体" charset="-122"/>
                <a:ea typeface="楷体" charset="-122"/>
              </a:rPr>
              <a:t>万元，是当时投资的</a:t>
            </a:r>
            <a:r>
              <a:rPr lang="en-US" altLang="zh-CN" sz="2600" b="1">
                <a:latin typeface="楷体" charset="-122"/>
                <a:ea typeface="楷体" charset="-122"/>
              </a:rPr>
              <a:t>62</a:t>
            </a:r>
            <a:r>
              <a:rPr lang="zh-CN" altLang="en-US" sz="2600" b="1">
                <a:latin typeface="楷体" charset="-122"/>
                <a:ea typeface="楷体" charset="-122"/>
              </a:rPr>
              <a:t>．</a:t>
            </a:r>
            <a:r>
              <a:rPr lang="en-US" altLang="zh-CN" sz="2600" b="1">
                <a:latin typeface="楷体" charset="-122"/>
                <a:ea typeface="楷体" charset="-122"/>
              </a:rPr>
              <a:t>5</a:t>
            </a:r>
            <a:r>
              <a:rPr lang="zh-CN" altLang="en-US" sz="2600" b="1">
                <a:latin typeface="楷体" charset="-122"/>
                <a:ea typeface="楷体" charset="-122"/>
              </a:rPr>
              <a:t>倍，他们上缴投入开发的费</a:t>
            </a:r>
          </a:p>
          <a:p>
            <a:pPr eaLnBrk="1" hangingPunct="1">
              <a:lnSpc>
                <a:spcPct val="80000"/>
              </a:lnSpc>
              <a:buFontTx/>
              <a:buNone/>
            </a:pPr>
            <a:r>
              <a:rPr lang="zh-CN" altLang="en-US" sz="2600" b="1">
                <a:latin typeface="楷体" charset="-122"/>
                <a:ea typeface="楷体" charset="-122"/>
              </a:rPr>
              <a:t>用，等于国家</a:t>
            </a:r>
            <a:r>
              <a:rPr lang="en-US" altLang="zh-CN" sz="2600" b="1">
                <a:latin typeface="楷体" charset="-122"/>
                <a:ea typeface="楷体" charset="-122"/>
              </a:rPr>
              <a:t>10</a:t>
            </a:r>
            <a:r>
              <a:rPr lang="zh-CN" altLang="en-US" sz="2600" b="1">
                <a:latin typeface="楷体" charset="-122"/>
                <a:ea typeface="楷体" charset="-122"/>
              </a:rPr>
              <a:t>个实验室的总投资</a:t>
            </a:r>
          </a:p>
          <a:p>
            <a:pPr eaLnBrk="1" hangingPunct="1">
              <a:lnSpc>
                <a:spcPct val="80000"/>
              </a:lnSpc>
              <a:buFontTx/>
              <a:buNone/>
            </a:pPr>
            <a:r>
              <a:rPr lang="zh-CN" altLang="en-US" sz="2600" b="1">
                <a:latin typeface="楷体" charset="-122"/>
                <a:ea typeface="楷体" charset="-122"/>
              </a:rPr>
              <a:t>   方正集团正在进行股份制改造，也遇到了不少股份制改造</a:t>
            </a:r>
          </a:p>
          <a:p>
            <a:pPr eaLnBrk="1" hangingPunct="1">
              <a:lnSpc>
                <a:spcPct val="80000"/>
              </a:lnSpc>
              <a:buFontTx/>
              <a:buNone/>
            </a:pPr>
            <a:r>
              <a:rPr lang="zh-CN" altLang="en-US" sz="2600" b="1">
                <a:latin typeface="楷体" charset="-122"/>
                <a:ea typeface="楷体" charset="-122"/>
              </a:rPr>
              <a:t>企业所遇到的难题，即国家股的问题。是投入的资本创造价</a:t>
            </a:r>
          </a:p>
          <a:p>
            <a:pPr eaLnBrk="1" hangingPunct="1">
              <a:lnSpc>
                <a:spcPct val="80000"/>
              </a:lnSpc>
              <a:buFontTx/>
              <a:buNone/>
            </a:pPr>
            <a:r>
              <a:rPr lang="zh-CN" altLang="en-US" sz="2600" b="1">
                <a:latin typeface="楷体" charset="-122"/>
                <a:ea typeface="楷体" charset="-122"/>
              </a:rPr>
              <a:t>值，还是劳动创造价值？有人提出，方正是学校投资</a:t>
            </a:r>
            <a:r>
              <a:rPr lang="en-US" altLang="zh-CN" sz="2600" b="1">
                <a:latin typeface="楷体" charset="-122"/>
                <a:ea typeface="楷体" charset="-122"/>
              </a:rPr>
              <a:t>40</a:t>
            </a:r>
            <a:r>
              <a:rPr lang="zh-CN" altLang="en-US" sz="2600" b="1">
                <a:latin typeface="楷体" charset="-122"/>
                <a:ea typeface="楷体" charset="-122"/>
              </a:rPr>
              <a:t>万起步</a:t>
            </a:r>
          </a:p>
          <a:p>
            <a:pPr eaLnBrk="1" hangingPunct="1">
              <a:lnSpc>
                <a:spcPct val="80000"/>
              </a:lnSpc>
              <a:buFontTx/>
              <a:buNone/>
            </a:pPr>
            <a:r>
              <a:rPr lang="zh-CN" altLang="en-US" sz="2600" b="1">
                <a:latin typeface="楷体" charset="-122"/>
                <a:ea typeface="楷体" charset="-122"/>
              </a:rPr>
              <a:t>的，不管现在是</a:t>
            </a:r>
            <a:r>
              <a:rPr lang="en-US" altLang="zh-CN" sz="2600" b="1">
                <a:latin typeface="楷体" charset="-122"/>
                <a:ea typeface="楷体" charset="-122"/>
              </a:rPr>
              <a:t>4</a:t>
            </a:r>
            <a:r>
              <a:rPr lang="zh-CN" altLang="en-US" sz="2600" b="1">
                <a:latin typeface="楷体" charset="-122"/>
                <a:ea typeface="楷体" charset="-122"/>
              </a:rPr>
              <a:t>个亿，还是</a:t>
            </a:r>
            <a:r>
              <a:rPr lang="en-US" altLang="zh-CN" sz="2600" b="1">
                <a:latin typeface="楷体" charset="-122"/>
                <a:ea typeface="楷体" charset="-122"/>
              </a:rPr>
              <a:t>8</a:t>
            </a:r>
            <a:r>
              <a:rPr lang="zh-CN" altLang="en-US" sz="2600" b="1">
                <a:latin typeface="楷体" charset="-122"/>
                <a:ea typeface="楷体" charset="-122"/>
              </a:rPr>
              <a:t>个亿，都是原先的</a:t>
            </a:r>
            <a:r>
              <a:rPr lang="en-US" altLang="zh-CN" sz="2600" b="1">
                <a:latin typeface="楷体" charset="-122"/>
                <a:ea typeface="楷体" charset="-122"/>
              </a:rPr>
              <a:t>40</a:t>
            </a:r>
            <a:r>
              <a:rPr lang="zh-CN" altLang="en-US" sz="2600" b="1">
                <a:latin typeface="楷体" charset="-122"/>
                <a:ea typeface="楷体" charset="-122"/>
              </a:rPr>
              <a:t>万投资创</a:t>
            </a:r>
          </a:p>
          <a:p>
            <a:pPr eaLnBrk="1" hangingPunct="1">
              <a:lnSpc>
                <a:spcPct val="80000"/>
              </a:lnSpc>
              <a:buFontTx/>
              <a:buNone/>
            </a:pPr>
            <a:r>
              <a:rPr lang="zh-CN" altLang="en-US" sz="2600" b="1">
                <a:latin typeface="楷体" charset="-122"/>
                <a:ea typeface="楷体" charset="-122"/>
              </a:rPr>
              <a:t>造的。方正总裁在同记者谈到这一问题时说：“如果说资本创</a:t>
            </a:r>
          </a:p>
          <a:p>
            <a:pPr eaLnBrk="1" hangingPunct="1">
              <a:lnSpc>
                <a:spcPct val="80000"/>
              </a:lnSpc>
              <a:buFontTx/>
              <a:buNone/>
            </a:pPr>
            <a:r>
              <a:rPr lang="zh-CN" altLang="en-US" sz="2600" b="1">
                <a:latin typeface="楷体" charset="-122"/>
                <a:ea typeface="楷体" charset="-122"/>
              </a:rPr>
              <a:t>造价值，那方正近千名职工都干什么啦，我们就不创造价值</a:t>
            </a:r>
          </a:p>
          <a:p>
            <a:pPr eaLnBrk="1" hangingPunct="1">
              <a:lnSpc>
                <a:spcPct val="80000"/>
              </a:lnSpc>
              <a:buFontTx/>
              <a:buNone/>
            </a:pPr>
            <a:r>
              <a:rPr lang="zh-CN" altLang="en-US" sz="2600" b="1">
                <a:latin typeface="楷体" charset="-122"/>
                <a:ea typeface="楷体" charset="-122"/>
              </a:rPr>
              <a:t>吗？正确的态度应该是，</a:t>
            </a:r>
            <a:r>
              <a:rPr lang="zh-CN" altLang="en-US" sz="2600" b="1" u="sng">
                <a:latin typeface="楷体" charset="-122"/>
                <a:ea typeface="楷体" charset="-122"/>
              </a:rPr>
              <a:t>资本和劳动同时创造价值</a:t>
            </a:r>
            <a:r>
              <a:rPr lang="zh-CN" altLang="en-US" sz="2600" b="1">
                <a:latin typeface="楷体" charset="-122"/>
                <a:ea typeface="楷体" charset="-122"/>
              </a:rPr>
              <a:t>。这么简单</a:t>
            </a:r>
          </a:p>
          <a:p>
            <a:pPr eaLnBrk="1" hangingPunct="1">
              <a:lnSpc>
                <a:spcPct val="80000"/>
              </a:lnSpc>
              <a:buFontTx/>
              <a:buNone/>
            </a:pPr>
            <a:r>
              <a:rPr lang="zh-CN" altLang="en-US" sz="2600" b="1">
                <a:latin typeface="楷体" charset="-122"/>
                <a:ea typeface="楷体" charset="-122"/>
              </a:rPr>
              <a:t>的问题，为什么就一直扯不清？”</a:t>
            </a:r>
          </a:p>
        </p:txBody>
      </p:sp>
    </p:spTree>
    <p:extLst>
      <p:ext uri="{BB962C8B-B14F-4D97-AF65-F5344CB8AC3E}">
        <p14:creationId xmlns:p14="http://schemas.microsoft.com/office/powerpoint/2010/main" val="1395796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4294967295"/>
          </p:nvPr>
        </p:nvSpPr>
        <p:spPr>
          <a:xfrm>
            <a:off x="0" y="836613"/>
            <a:ext cx="8964613" cy="5040312"/>
          </a:xfrm>
          <a:prstGeom prst="rect">
            <a:avLst/>
          </a:prstGeom>
        </p:spPr>
        <p:txBody>
          <a:bodyPr/>
          <a:lstStyle/>
          <a:p>
            <a:pPr eaLnBrk="1" hangingPunct="1">
              <a:lnSpc>
                <a:spcPct val="90000"/>
              </a:lnSpc>
              <a:spcBef>
                <a:spcPct val="50000"/>
              </a:spcBef>
              <a:buFontTx/>
              <a:buNone/>
            </a:pPr>
            <a:r>
              <a:rPr lang="en-US" altLang="zh-CN" sz="2800" b="1">
                <a:latin typeface="楷体" charset="-122"/>
                <a:ea typeface="楷体" charset="-122"/>
              </a:rPr>
              <a:t>     </a:t>
            </a:r>
            <a:r>
              <a:rPr lang="zh-CN" altLang="en-US" sz="2800" b="1">
                <a:latin typeface="楷体" charset="-122"/>
                <a:ea typeface="楷体" charset="-122"/>
              </a:rPr>
              <a:t>劳动价值论是说劳动创造商品的价值，这与商品价值的分配或企业资产的界定和归属是两回事。</a:t>
            </a:r>
          </a:p>
          <a:p>
            <a:pPr eaLnBrk="1" hangingPunct="1">
              <a:lnSpc>
                <a:spcPct val="90000"/>
              </a:lnSpc>
              <a:spcBef>
                <a:spcPct val="50000"/>
              </a:spcBef>
              <a:buFontTx/>
              <a:buNone/>
            </a:pPr>
            <a:r>
              <a:rPr lang="zh-CN" altLang="en-US" sz="2800" b="1">
                <a:latin typeface="楷体" charset="-122"/>
                <a:ea typeface="楷体" charset="-122"/>
              </a:rPr>
              <a:t>     北大方正的新资产价值肯定是该企业的劳动者（含管理者）创造的，这毫无疑问。可是，依照按生产要素所有权分配的原则，作为国家所有制的北京大学出资，理应获得应有的股份。因而在重新界定企业资产的过程中是一个兼顾国家、企业与个人利益的问题，与价值创造没有直接的联系。</a:t>
            </a:r>
          </a:p>
          <a:p>
            <a:pPr eaLnBrk="1" hangingPunct="1">
              <a:lnSpc>
                <a:spcPct val="90000"/>
              </a:lnSpc>
              <a:spcBef>
                <a:spcPct val="50000"/>
              </a:spcBef>
              <a:buFontTx/>
              <a:buNone/>
            </a:pPr>
            <a:r>
              <a:rPr lang="zh-CN" altLang="en-US" sz="2800" b="1">
                <a:latin typeface="楷体" charset="-122"/>
                <a:ea typeface="楷体" charset="-122"/>
              </a:rPr>
              <a:t>     而以“资本和劳动同时创造价值”为理由，试图将企业绝大部分新资产都界定给个人，在理论上同样说不通的。</a:t>
            </a:r>
          </a:p>
          <a:p>
            <a:pPr eaLnBrk="1" hangingPunct="1">
              <a:lnSpc>
                <a:spcPct val="90000"/>
              </a:lnSpc>
              <a:buFontTx/>
              <a:buNone/>
            </a:pPr>
            <a:endParaRPr lang="en-US" altLang="zh-CN" sz="2800">
              <a:latin typeface="楷体" charset="-122"/>
              <a:ea typeface="楷体" charset="-122"/>
            </a:endParaRPr>
          </a:p>
        </p:txBody>
      </p:sp>
      <p:sp>
        <p:nvSpPr>
          <p:cNvPr id="106499" name="Text Box 4"/>
          <p:cNvSpPr txBox="1">
            <a:spLocks noChangeArrowheads="1"/>
          </p:cNvSpPr>
          <p:nvPr/>
        </p:nvSpPr>
        <p:spPr bwMode="auto">
          <a:xfrm>
            <a:off x="539750" y="188913"/>
            <a:ext cx="3240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a:solidFill>
                  <a:srgbClr val="FF0000"/>
                </a:solidFill>
                <a:ea typeface="楷体" charset="-122"/>
              </a:rPr>
              <a:t>案例分析</a:t>
            </a:r>
          </a:p>
        </p:txBody>
      </p:sp>
    </p:spTree>
    <p:extLst>
      <p:ext uri="{BB962C8B-B14F-4D97-AF65-F5344CB8AC3E}">
        <p14:creationId xmlns:p14="http://schemas.microsoft.com/office/powerpoint/2010/main" val="39642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060848"/>
            <a:ext cx="7924800" cy="1143000"/>
          </a:xfrm>
        </p:spPr>
        <p:txBody>
          <a:bodyPr/>
          <a:lstStyle/>
          <a:p>
            <a:r>
              <a:rPr lang="zh-CN" altLang="en-US" sz="3200" b="1" dirty="0">
                <a:solidFill>
                  <a:srgbClr val="FFCC00"/>
                </a:solidFill>
              </a:rPr>
              <a:t>四、资本、资本家与资本的总体化及全球扩张</a:t>
            </a:r>
            <a:endParaRPr kumimoji="1" lang="zh-CN" altLang="en-US" dirty="0"/>
          </a:p>
        </p:txBody>
      </p:sp>
    </p:spTree>
    <p:extLst>
      <p:ext uri="{BB962C8B-B14F-4D97-AF65-F5344CB8AC3E}">
        <p14:creationId xmlns:p14="http://schemas.microsoft.com/office/powerpoint/2010/main" val="35834025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4"/>
            <a:ext cx="7924800" cy="796908"/>
          </a:xfrm>
        </p:spPr>
        <p:txBody>
          <a:bodyPr/>
          <a:lstStyle/>
          <a:p>
            <a:pPr algn="ctr"/>
            <a:r>
              <a:rPr lang="zh-CN" altLang="en-US" sz="4000" b="1" dirty="0" smtClean="0">
                <a:solidFill>
                  <a:srgbClr val="FFFF00"/>
                </a:solidFill>
              </a:rPr>
              <a:t>什么是“资本”？</a:t>
            </a:r>
            <a:endParaRPr lang="zh-CN" altLang="en-US" sz="4000" b="1" dirty="0">
              <a:solidFill>
                <a:srgbClr val="FFFF00"/>
              </a:solidFill>
            </a:endParaRPr>
          </a:p>
        </p:txBody>
      </p:sp>
      <p:sp>
        <p:nvSpPr>
          <p:cNvPr id="3" name="内容占位符 2"/>
          <p:cNvSpPr>
            <a:spLocks noGrp="1"/>
          </p:cNvSpPr>
          <p:nvPr>
            <p:ph sz="quarter" idx="13"/>
          </p:nvPr>
        </p:nvSpPr>
        <p:spPr>
          <a:xfrm>
            <a:off x="0" y="785794"/>
            <a:ext cx="9144000" cy="1428760"/>
          </a:xfrm>
        </p:spPr>
        <p:txBody>
          <a:bodyPr>
            <a:normAutofit lnSpcReduction="10000"/>
          </a:bodyPr>
          <a:lstStyle/>
          <a:p>
            <a:pPr>
              <a:lnSpc>
                <a:spcPct val="130000"/>
              </a:lnSpc>
            </a:pPr>
            <a:r>
              <a:rPr lang="zh-CN" altLang="en-US" sz="3500" b="1" dirty="0" smtClean="0">
                <a:latin typeface="微软雅黑" pitchFamily="34" charset="-122"/>
                <a:ea typeface="微软雅黑" pitchFamily="34" charset="-122"/>
              </a:rPr>
              <a:t>资本是能带来</a:t>
            </a:r>
            <a:r>
              <a:rPr lang="zh-CN" altLang="en-US" sz="3500" b="1" dirty="0" smtClean="0">
                <a:solidFill>
                  <a:srgbClr val="FFFF00"/>
                </a:solidFill>
                <a:latin typeface="微软雅黑" pitchFamily="34" charset="-122"/>
                <a:ea typeface="微软雅黑" pitchFamily="34" charset="-122"/>
              </a:rPr>
              <a:t>剩余价值</a:t>
            </a:r>
            <a:r>
              <a:rPr lang="zh-CN" altLang="en-US" sz="3500" b="1" dirty="0" smtClean="0">
                <a:latin typeface="微软雅黑" pitchFamily="34" charset="-122"/>
                <a:ea typeface="微软雅黑" pitchFamily="34" charset="-122"/>
              </a:rPr>
              <a:t>的价值，能“生”钱的钱。</a:t>
            </a:r>
            <a:endParaRPr lang="en-US" altLang="zh-CN" sz="3500" b="1" dirty="0" smtClean="0">
              <a:latin typeface="微软雅黑" pitchFamily="34" charset="-122"/>
              <a:ea typeface="微软雅黑" pitchFamily="34" charset="-122"/>
            </a:endParaRPr>
          </a:p>
        </p:txBody>
      </p:sp>
      <p:sp>
        <p:nvSpPr>
          <p:cNvPr id="4" name="TextBox 3"/>
          <p:cNvSpPr txBox="1"/>
          <p:nvPr/>
        </p:nvSpPr>
        <p:spPr>
          <a:xfrm>
            <a:off x="1071538" y="3000372"/>
            <a:ext cx="7143800" cy="646331"/>
          </a:xfrm>
          <a:prstGeom prst="rect">
            <a:avLst/>
          </a:prstGeom>
          <a:noFill/>
        </p:spPr>
        <p:txBody>
          <a:bodyPr wrap="square" rtlCol="0">
            <a:spAutoFit/>
          </a:bodyPr>
          <a:lstStyle/>
          <a:p>
            <a:pPr algn="ctr"/>
            <a:r>
              <a:rPr lang="zh-CN" altLang="en-US" dirty="0" smtClean="0">
                <a:solidFill>
                  <a:srgbClr val="FFFF00"/>
                </a:solidFill>
              </a:rPr>
              <a:t>依靠流通领域的“贱买贵卖”？</a:t>
            </a:r>
            <a:endParaRPr lang="zh-CN" altLang="en-US" dirty="0">
              <a:solidFill>
                <a:srgbClr val="FFFF00"/>
              </a:solidFill>
            </a:endParaRPr>
          </a:p>
        </p:txBody>
      </p:sp>
      <p:sp>
        <p:nvSpPr>
          <p:cNvPr id="5" name="TextBox 4"/>
          <p:cNvSpPr txBox="1"/>
          <p:nvPr/>
        </p:nvSpPr>
        <p:spPr>
          <a:xfrm>
            <a:off x="500034" y="2214554"/>
            <a:ext cx="8215370" cy="646331"/>
          </a:xfrm>
          <a:prstGeom prst="rect">
            <a:avLst/>
          </a:prstGeom>
          <a:noFill/>
        </p:spPr>
        <p:txBody>
          <a:bodyPr wrap="square" rtlCol="0">
            <a:spAutoFit/>
          </a:bodyPr>
          <a:lstStyle/>
          <a:p>
            <a:pPr algn="ctr"/>
            <a:r>
              <a:rPr lang="zh-CN" altLang="en-US" dirty="0" smtClean="0">
                <a:solidFill>
                  <a:srgbClr val="FFFF00"/>
                </a:solidFill>
              </a:rPr>
              <a:t>钱如何“生”钱？</a:t>
            </a:r>
            <a:endParaRPr lang="zh-CN" altLang="en-US" dirty="0">
              <a:solidFill>
                <a:srgbClr val="FFFF00"/>
              </a:solidFill>
            </a:endParaRPr>
          </a:p>
        </p:txBody>
      </p:sp>
      <p:sp>
        <p:nvSpPr>
          <p:cNvPr id="6" name="内容占位符 2"/>
          <p:cNvSpPr txBox="1">
            <a:spLocks/>
          </p:cNvSpPr>
          <p:nvPr/>
        </p:nvSpPr>
        <p:spPr>
          <a:xfrm>
            <a:off x="0" y="4664536"/>
            <a:ext cx="9144000" cy="1428760"/>
          </a:xfrm>
          <a:prstGeom prst="rect">
            <a:avLst/>
          </a:prstGeom>
          <a:solidFill>
            <a:srgbClr val="000099"/>
          </a:solidFill>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ts val="5000"/>
              </a:lnSpc>
            </a:pPr>
            <a:r>
              <a:rPr kumimoji="0" lang="zh-CN" altLang="en-US" sz="3000" b="1" dirty="0" smtClean="0">
                <a:solidFill>
                  <a:srgbClr val="FFFF00"/>
                </a:solidFill>
                <a:latin typeface="楷体" pitchFamily="49" charset="-122"/>
                <a:ea typeface="楷体" pitchFamily="49" charset="-122"/>
              </a:rPr>
              <a:t>葡萄牙</a:t>
            </a:r>
            <a:r>
              <a:rPr kumimoji="0" lang="zh-CN" altLang="en-US" sz="3000" b="1" dirty="0" smtClean="0">
                <a:latin typeface="楷体" pitchFamily="49" charset="-122"/>
                <a:ea typeface="楷体" pitchFamily="49" charset="-122"/>
              </a:rPr>
              <a:t>率先</a:t>
            </a:r>
            <a:r>
              <a:rPr kumimoji="0" lang="zh-CN" altLang="en-US" sz="3000" dirty="0" smtClean="0">
                <a:latin typeface="楷体" pitchFamily="49" charset="-122"/>
                <a:ea typeface="楷体" pitchFamily="49" charset="-122"/>
              </a:rPr>
              <a:t>开辟世界市场，劫掠殖民地，</a:t>
            </a:r>
            <a:r>
              <a:rPr kumimoji="0" lang="zh-CN" altLang="en-US" sz="3000" b="1" dirty="0" smtClean="0">
                <a:latin typeface="楷体" pitchFamily="49" charset="-122"/>
                <a:ea typeface="楷体" pitchFamily="49" charset="-122"/>
              </a:rPr>
              <a:t>获得大量利益。但</a:t>
            </a:r>
            <a:r>
              <a:rPr kumimoji="0" lang="zh-CN" altLang="en-US" sz="3000" b="1" dirty="0" smtClean="0">
                <a:solidFill>
                  <a:srgbClr val="FFFF00"/>
                </a:solidFill>
                <a:latin typeface="楷体" pitchFamily="49" charset="-122"/>
                <a:ea typeface="楷体" pitchFamily="49" charset="-122"/>
              </a:rPr>
              <a:t>并没有开启资本主义时代</a:t>
            </a:r>
            <a:r>
              <a:rPr kumimoji="0" lang="zh-CN" altLang="en-US" sz="3000" b="1" dirty="0" smtClean="0">
                <a:latin typeface="楷体" pitchFamily="49" charset="-122"/>
                <a:ea typeface="楷体" pitchFamily="49" charset="-122"/>
              </a:rPr>
              <a:t>。</a:t>
            </a:r>
            <a:endParaRPr kumimoji="0" lang="en-US" altLang="zh-CN" sz="3000" b="1" dirty="0" smtClean="0">
              <a:latin typeface="楷体" pitchFamily="49" charset="-122"/>
              <a:ea typeface="楷体" pitchFamily="49" charset="-122"/>
            </a:endParaRPr>
          </a:p>
        </p:txBody>
      </p:sp>
      <p:sp>
        <p:nvSpPr>
          <p:cNvPr id="7" name="内容占位符 2"/>
          <p:cNvSpPr txBox="1">
            <a:spLocks/>
          </p:cNvSpPr>
          <p:nvPr/>
        </p:nvSpPr>
        <p:spPr>
          <a:xfrm>
            <a:off x="-32" y="3795310"/>
            <a:ext cx="9144000" cy="785818"/>
          </a:xfrm>
          <a:prstGeom prst="rect">
            <a:avLst/>
          </a:prstGeom>
          <a:noFill/>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ctr">
              <a:lnSpc>
                <a:spcPts val="5000"/>
              </a:lnSpc>
              <a:spcBef>
                <a:spcPct val="0"/>
              </a:spcBef>
              <a:spcAft>
                <a:spcPct val="0"/>
              </a:spcAft>
              <a:buNone/>
            </a:pPr>
            <a:r>
              <a:rPr lang="zh-CN" altLang="en-US" sz="3600" dirty="0" smtClean="0">
                <a:solidFill>
                  <a:srgbClr val="FFFF00"/>
                </a:solidFill>
                <a:latin typeface="Times New Roman" pitchFamily="18" charset="0"/>
                <a:ea typeface="楷体_GB2312" pitchFamily="49" charset="-122"/>
              </a:rPr>
              <a:t>个体偶然赚钱，但社会财富并不必然增长。</a:t>
            </a:r>
            <a:endParaRPr lang="en-US" altLang="zh-CN" sz="3600" dirty="0" smtClean="0">
              <a:solidFill>
                <a:srgbClr val="FFFF00"/>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61804"/>
            <a:ext cx="9144000" cy="552552"/>
          </a:xfrm>
        </p:spPr>
        <p:txBody>
          <a:bodyPr/>
          <a:lstStyle/>
          <a:p>
            <a:pPr algn="ctr"/>
            <a:r>
              <a:rPr lang="zh-CN" altLang="en-US" sz="4000" b="1" dirty="0" smtClean="0">
                <a:solidFill>
                  <a:srgbClr val="FFFF00"/>
                </a:solidFill>
              </a:rPr>
              <a:t>葡萄牙的崛起</a:t>
            </a:r>
            <a:r>
              <a:rPr lang="en-US" altLang="zh-CN" sz="4000" b="1" dirty="0" smtClean="0">
                <a:solidFill>
                  <a:srgbClr val="FFFF00"/>
                </a:solidFill>
              </a:rPr>
              <a:t>——</a:t>
            </a:r>
            <a:r>
              <a:rPr lang="zh-CN" altLang="en-US" sz="4000" b="1" dirty="0" smtClean="0">
                <a:solidFill>
                  <a:srgbClr val="FFFF00"/>
                </a:solidFill>
              </a:rPr>
              <a:t>民族国家的意义</a:t>
            </a:r>
            <a:endParaRPr lang="zh-CN" altLang="en-US" sz="4000" b="1" dirty="0">
              <a:solidFill>
                <a:srgbClr val="FFFF00"/>
              </a:solidFill>
            </a:endParaRPr>
          </a:p>
        </p:txBody>
      </p:sp>
      <p:sp>
        <p:nvSpPr>
          <p:cNvPr id="3" name="内容占位符 2"/>
          <p:cNvSpPr>
            <a:spLocks noGrp="1"/>
          </p:cNvSpPr>
          <p:nvPr>
            <p:ph sz="quarter" idx="13"/>
          </p:nvPr>
        </p:nvSpPr>
        <p:spPr>
          <a:xfrm>
            <a:off x="0" y="785794"/>
            <a:ext cx="9144000" cy="5357850"/>
          </a:xfrm>
        </p:spPr>
        <p:txBody>
          <a:bodyPr>
            <a:noAutofit/>
          </a:bodyPr>
          <a:lstStyle/>
          <a:p>
            <a:pPr>
              <a:lnSpc>
                <a:spcPct val="130000"/>
              </a:lnSpc>
            </a:pPr>
            <a:r>
              <a:rPr lang="en-US" altLang="zh-CN" sz="3000" b="1" dirty="0"/>
              <a:t>1179</a:t>
            </a:r>
            <a:r>
              <a:rPr lang="zh-CN" altLang="en-US" sz="3000" b="1" dirty="0"/>
              <a:t>年，</a:t>
            </a:r>
            <a:r>
              <a:rPr lang="zh-CN" altLang="en-US" sz="3000" b="1" dirty="0" smtClean="0"/>
              <a:t>阿丰索国王被</a:t>
            </a:r>
            <a:r>
              <a:rPr lang="zh-CN" altLang="en-US" sz="3000" b="1" dirty="0"/>
              <a:t>教皇</a:t>
            </a:r>
            <a:r>
              <a:rPr lang="zh-CN" altLang="en-US" sz="3000" b="1" dirty="0" smtClean="0"/>
              <a:t>加冕，</a:t>
            </a:r>
            <a:r>
              <a:rPr lang="zh-CN" altLang="en-US" sz="3000" b="1" dirty="0"/>
              <a:t>在不到半个世纪内，葡萄牙的</a:t>
            </a:r>
            <a:r>
              <a:rPr lang="zh-CN" altLang="en-US" sz="3000" b="1" dirty="0">
                <a:solidFill>
                  <a:srgbClr val="FFFF00"/>
                </a:solidFill>
              </a:rPr>
              <a:t>疆域</a:t>
            </a:r>
            <a:r>
              <a:rPr lang="zh-CN" altLang="en-US" sz="3000" b="1" dirty="0"/>
              <a:t>基本确定</a:t>
            </a:r>
            <a:r>
              <a:rPr lang="zh-CN" altLang="en-US" sz="3000" b="1" dirty="0" smtClean="0"/>
              <a:t>。</a:t>
            </a:r>
            <a:r>
              <a:rPr lang="en-US" altLang="zh-CN" sz="3000" b="1" dirty="0" smtClean="0"/>
              <a:t>13</a:t>
            </a:r>
            <a:r>
              <a:rPr lang="zh-CN" altLang="en-US" sz="3000" b="1" dirty="0" smtClean="0"/>
              <a:t>世纪，葡萄牙</a:t>
            </a:r>
            <a:r>
              <a:rPr lang="zh-CN" altLang="en-US" sz="3000" b="1" dirty="0"/>
              <a:t>形成了</a:t>
            </a:r>
            <a:r>
              <a:rPr lang="zh-CN" altLang="en-US" sz="3000" b="1" dirty="0">
                <a:solidFill>
                  <a:srgbClr val="FFFF00"/>
                </a:solidFill>
              </a:rPr>
              <a:t>本族语言</a:t>
            </a:r>
            <a:r>
              <a:rPr lang="zh-CN" altLang="en-US" sz="3000" b="1" dirty="0" smtClean="0"/>
              <a:t>。</a:t>
            </a:r>
            <a:endParaRPr lang="en-US" altLang="zh-CN" sz="3000" b="1" dirty="0" smtClean="0"/>
          </a:p>
          <a:p>
            <a:pPr>
              <a:lnSpc>
                <a:spcPct val="130000"/>
              </a:lnSpc>
            </a:pPr>
            <a:r>
              <a:rPr lang="zh-CN" altLang="en-US" sz="3000" b="1" dirty="0" smtClean="0"/>
              <a:t>迫于</a:t>
            </a:r>
            <a:r>
              <a:rPr lang="zh-CN" altLang="en-US" sz="3000" b="1" dirty="0"/>
              <a:t>资源匮乏和生存压力，</a:t>
            </a:r>
            <a:r>
              <a:rPr lang="en-US" altLang="zh-CN" sz="3000" b="1" dirty="0"/>
              <a:t>1336</a:t>
            </a:r>
            <a:r>
              <a:rPr lang="zh-CN" altLang="en-US" sz="3000" b="1" dirty="0"/>
              <a:t>年，葡萄牙</a:t>
            </a:r>
            <a:r>
              <a:rPr lang="zh-CN" altLang="en-US" sz="3000" b="1" dirty="0">
                <a:solidFill>
                  <a:srgbClr val="FFFF00"/>
                </a:solidFill>
              </a:rPr>
              <a:t>政府</a:t>
            </a:r>
            <a:r>
              <a:rPr lang="zh-CN" altLang="en-US" sz="3000" b="1" dirty="0" smtClean="0">
                <a:solidFill>
                  <a:srgbClr val="FFFF00"/>
                </a:solidFill>
              </a:rPr>
              <a:t>组织</a:t>
            </a:r>
            <a:r>
              <a:rPr lang="zh-CN" altLang="en-US" sz="3000" b="1" dirty="0" smtClean="0"/>
              <a:t>加那利群岛</a:t>
            </a:r>
            <a:r>
              <a:rPr lang="zh-CN" altLang="en-US" sz="3000" b="1" dirty="0"/>
              <a:t>探险活动</a:t>
            </a:r>
            <a:r>
              <a:rPr lang="zh-CN" altLang="en-US" sz="3000" b="1" dirty="0" smtClean="0"/>
              <a:t>，这实质是</a:t>
            </a:r>
            <a:r>
              <a:rPr lang="zh-CN" altLang="en-US" sz="3000" b="1" dirty="0" smtClean="0">
                <a:solidFill>
                  <a:srgbClr val="FFFF00"/>
                </a:solidFill>
              </a:rPr>
              <a:t>国家行为</a:t>
            </a:r>
            <a:r>
              <a:rPr lang="zh-CN" altLang="en-US" sz="3000" b="1" dirty="0" smtClean="0"/>
              <a:t>。</a:t>
            </a:r>
            <a:endParaRPr lang="en-US" altLang="zh-CN" sz="3000" b="1" dirty="0" smtClean="0"/>
          </a:p>
          <a:p>
            <a:pPr>
              <a:lnSpc>
                <a:spcPct val="130000"/>
              </a:lnSpc>
            </a:pPr>
            <a:r>
              <a:rPr lang="en-US" altLang="zh-CN" sz="3000" b="1" dirty="0"/>
              <a:t>1415</a:t>
            </a:r>
            <a:r>
              <a:rPr lang="zh-CN" altLang="en-US" sz="3000" b="1" dirty="0"/>
              <a:t>年，</a:t>
            </a:r>
            <a:r>
              <a:rPr lang="zh-CN" altLang="en-US" sz="3000" b="1" dirty="0">
                <a:solidFill>
                  <a:srgbClr val="FFFF00"/>
                </a:solidFill>
              </a:rPr>
              <a:t>若昂一世</a:t>
            </a:r>
            <a:r>
              <a:rPr lang="zh-CN" altLang="en-US" sz="3000" b="1" dirty="0"/>
              <a:t>亲率</a:t>
            </a:r>
            <a:r>
              <a:rPr lang="en-US" altLang="zh-CN" sz="3000" b="1" dirty="0"/>
              <a:t>19000</a:t>
            </a:r>
            <a:r>
              <a:rPr lang="zh-CN" altLang="en-US" sz="3000" b="1" dirty="0"/>
              <a:t>名陆军，</a:t>
            </a:r>
            <a:r>
              <a:rPr lang="en-US" altLang="zh-CN" sz="3000" b="1" dirty="0"/>
              <a:t>1700</a:t>
            </a:r>
            <a:r>
              <a:rPr lang="zh-CN" altLang="en-US" sz="3000" b="1" dirty="0"/>
              <a:t>名海军，乘</a:t>
            </a:r>
            <a:r>
              <a:rPr lang="en-US" altLang="zh-CN" sz="3000" b="1" dirty="0"/>
              <a:t>200</a:t>
            </a:r>
            <a:r>
              <a:rPr lang="zh-CN" altLang="en-US" sz="3000" b="1" dirty="0"/>
              <a:t>艘战舰，</a:t>
            </a:r>
            <a:r>
              <a:rPr lang="zh-CN" altLang="en-US" sz="3000" b="1" dirty="0">
                <a:solidFill>
                  <a:srgbClr val="FFFF00"/>
                </a:solidFill>
              </a:rPr>
              <a:t>远征</a:t>
            </a:r>
            <a:r>
              <a:rPr lang="zh-CN" altLang="en-US" sz="3000" b="1" dirty="0" smtClean="0">
                <a:solidFill>
                  <a:srgbClr val="FFFF00"/>
                </a:solidFill>
              </a:rPr>
              <a:t>北非</a:t>
            </a:r>
            <a:r>
              <a:rPr lang="zh-CN" altLang="en-US" sz="3000" b="1" dirty="0" smtClean="0"/>
              <a:t>，</a:t>
            </a:r>
            <a:r>
              <a:rPr lang="zh-CN" altLang="en-US" sz="3000" b="1" dirty="0">
                <a:solidFill>
                  <a:srgbClr val="FFFF00"/>
                </a:solidFill>
              </a:rPr>
              <a:t>这是</a:t>
            </a:r>
            <a:r>
              <a:rPr lang="zh-CN" altLang="en-US" sz="3000" b="1" dirty="0" smtClean="0">
                <a:solidFill>
                  <a:srgbClr val="FFFF00"/>
                </a:solidFill>
              </a:rPr>
              <a:t>葡萄牙海外扩张的</a:t>
            </a:r>
            <a:r>
              <a:rPr lang="zh-CN" altLang="en-US" sz="3000" b="1" dirty="0">
                <a:solidFill>
                  <a:srgbClr val="FFFF00"/>
                </a:solidFill>
              </a:rPr>
              <a:t>起点</a:t>
            </a:r>
            <a:r>
              <a:rPr lang="zh-CN" altLang="en-US" sz="3000" b="1" dirty="0"/>
              <a:t>。</a:t>
            </a:r>
            <a:endParaRPr lang="en-US" altLang="zh-CN" sz="3000" b="1" dirty="0" smtClean="0"/>
          </a:p>
        </p:txBody>
      </p:sp>
      <p:sp>
        <p:nvSpPr>
          <p:cNvPr id="4" name="TextBox 3"/>
          <p:cNvSpPr txBox="1"/>
          <p:nvPr/>
        </p:nvSpPr>
        <p:spPr>
          <a:xfrm>
            <a:off x="0" y="6072206"/>
            <a:ext cx="9144000" cy="600164"/>
          </a:xfrm>
          <a:prstGeom prst="rect">
            <a:avLst/>
          </a:prstGeom>
          <a:solidFill>
            <a:srgbClr val="000099"/>
          </a:solidFill>
        </p:spPr>
        <p:txBody>
          <a:bodyPr wrap="square" rtlCol="0">
            <a:spAutoFit/>
          </a:bodyPr>
          <a:lstStyle/>
          <a:p>
            <a:pPr algn="ctr"/>
            <a:r>
              <a:rPr lang="zh-CN" altLang="en-US" sz="3300" dirty="0" smtClean="0"/>
              <a:t>率先以</a:t>
            </a:r>
            <a:r>
              <a:rPr lang="zh-CN" altLang="en-US" sz="3300" dirty="0" smtClean="0">
                <a:solidFill>
                  <a:srgbClr val="FFFF00"/>
                </a:solidFill>
              </a:rPr>
              <a:t>国家</a:t>
            </a:r>
            <a:r>
              <a:rPr lang="zh-CN" altLang="en-US" sz="3300" dirty="0" smtClean="0"/>
              <a:t>而不是</a:t>
            </a:r>
            <a:r>
              <a:rPr lang="zh-CN" altLang="en-US" sz="3300" dirty="0" smtClean="0">
                <a:solidFill>
                  <a:srgbClr val="FFFF00"/>
                </a:solidFill>
              </a:rPr>
              <a:t>个体商人</a:t>
            </a:r>
            <a:r>
              <a:rPr lang="zh-CN" altLang="en-US" sz="3300" dirty="0" smtClean="0"/>
              <a:t>的力量争夺财富。</a:t>
            </a:r>
            <a:endParaRPr lang="zh-CN" altLang="en-US" sz="3300" dirty="0"/>
          </a:p>
        </p:txBody>
      </p:sp>
    </p:spTree>
    <p:extLst>
      <p:ext uri="{BB962C8B-B14F-4D97-AF65-F5344CB8AC3E}">
        <p14:creationId xmlns:p14="http://schemas.microsoft.com/office/powerpoint/2010/main" val="399040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checkerboard(across)">
                                      <p:cBhvr>
                                        <p:cTn id="7" dur="500"/>
                                        <p:tgtEl>
                                          <p:spTgt spid="4">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heckerboard(across)">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zxy\appdata\roaming\360se6\User Data\temp\%e8%a5%bf%e6%96%b9%e6%97%a9%e6%9c%9f%e7%9a%84%e6%ae%96%e6%b0%91%e6%89%a9%e5%bc%a.jpg"/>
          <p:cNvPicPr>
            <a:picLocks noChangeAspect="1" noChangeArrowheads="1"/>
          </p:cNvPicPr>
          <p:nvPr/>
        </p:nvPicPr>
        <p:blipFill>
          <a:blip r:embed="rId2" cstate="print"/>
          <a:srcRect/>
          <a:stretch>
            <a:fillRect/>
          </a:stretch>
        </p:blipFill>
        <p:spPr bwMode="auto">
          <a:xfrm>
            <a:off x="-71470" y="-24"/>
            <a:ext cx="9215470" cy="5121206"/>
          </a:xfrm>
          <a:prstGeom prst="rect">
            <a:avLst/>
          </a:prstGeom>
          <a:noFill/>
        </p:spPr>
      </p:pic>
      <p:sp>
        <p:nvSpPr>
          <p:cNvPr id="5" name="内容占位符 2"/>
          <p:cNvSpPr txBox="1">
            <a:spLocks/>
          </p:cNvSpPr>
          <p:nvPr/>
        </p:nvSpPr>
        <p:spPr>
          <a:xfrm>
            <a:off x="0" y="5143512"/>
            <a:ext cx="9144000" cy="1663024"/>
          </a:xfrm>
          <a:prstGeom prst="rect">
            <a:avLst/>
          </a:prstGeom>
          <a:solidFill>
            <a:srgbClr val="000099"/>
          </a:solidFill>
        </p:spPr>
        <p:txBody>
          <a:bodyPr vert="horz" lIns="91440" tIns="45720" rIns="91440" bIns="45720" rtlCol="0">
            <a:normAutofit/>
          </a:bodyPr>
          <a:lstStyle/>
          <a:p>
            <a:pPr marL="342900" marR="0" lvl="0" indent="-342900" algn="l" defTabSz="914400" rtl="0" eaLnBrk="1" fontAlgn="auto" latinLnBrk="0" hangingPunct="1">
              <a:lnSpc>
                <a:spcPct val="120000"/>
              </a:lnSpc>
              <a:spcBef>
                <a:spcPct val="20000"/>
              </a:spcBef>
              <a:spcAft>
                <a:spcPts val="600"/>
              </a:spcAft>
              <a:buClr>
                <a:schemeClr val="tx2"/>
              </a:buClr>
              <a:buSzTx/>
              <a:buFont typeface="Arial" pitchFamily="34" charset="0"/>
              <a:buChar char="•"/>
              <a:tabLst/>
              <a:defRPr/>
            </a:pPr>
            <a:r>
              <a:rPr kumimoji="0" lang="zh-CN" altLang="en-US" sz="2800" b="1" i="0" u="none" strike="noStrike" kern="1200" cap="none" spc="30" normalizeH="0" baseline="0" noProof="0" dirty="0" smtClean="0">
                <a:ln>
                  <a:noFill/>
                </a:ln>
                <a:solidFill>
                  <a:schemeClr val="tx1"/>
                </a:solidFill>
                <a:effectLst/>
                <a:uLnTx/>
                <a:uFillTx/>
                <a:latin typeface="+mn-ea"/>
                <a:ea typeface="+mn-ea"/>
                <a:cs typeface="Times New Roman" panose="02020603050405020304" pitchFamily="18" charset="0"/>
              </a:rPr>
              <a:t>相对于</a:t>
            </a:r>
            <a:r>
              <a:rPr kumimoji="0" lang="zh-CN" altLang="en-US" sz="2800" b="1" i="0" u="none" strike="noStrike" kern="1200" cap="none" spc="30" normalizeH="0" baseline="0" noProof="0" dirty="0" smtClean="0">
                <a:ln>
                  <a:noFill/>
                </a:ln>
                <a:solidFill>
                  <a:srgbClr val="FFFF00"/>
                </a:solidFill>
                <a:effectLst/>
                <a:uLnTx/>
                <a:uFillTx/>
                <a:latin typeface="微软雅黑" pitchFamily="34" charset="-122"/>
                <a:ea typeface="微软雅黑" pitchFamily="34" charset="-122"/>
                <a:cs typeface="Times New Roman" panose="02020603050405020304" pitchFamily="18" charset="0"/>
              </a:rPr>
              <a:t>民族国家</a:t>
            </a:r>
            <a:r>
              <a:rPr kumimoji="0" lang="zh-CN" altLang="en-US" sz="2800" b="1" i="0" u="none" strike="noStrike" kern="1200" cap="none" spc="30" normalizeH="0" baseline="0" noProof="0" dirty="0" smtClean="0">
                <a:ln>
                  <a:noFill/>
                </a:ln>
                <a:solidFill>
                  <a:schemeClr val="tx1"/>
                </a:solidFill>
                <a:effectLst/>
                <a:uLnTx/>
                <a:uFillTx/>
                <a:latin typeface="+mn-ea"/>
                <a:ea typeface="+mn-ea"/>
                <a:cs typeface="Times New Roman" panose="02020603050405020304" pitchFamily="18" charset="0"/>
              </a:rPr>
              <a:t>，后来</a:t>
            </a:r>
            <a:r>
              <a:rPr kumimoji="0" lang="zh-CN" altLang="en-US" sz="2800" spc="30" dirty="0" smtClean="0">
                <a:solidFill>
                  <a:srgbClr val="FFFF00"/>
                </a:solidFill>
                <a:latin typeface="微软雅黑" pitchFamily="34" charset="-122"/>
                <a:ea typeface="微软雅黑" pitchFamily="34" charset="-122"/>
                <a:cs typeface="Times New Roman" panose="02020603050405020304" pitchFamily="18" charset="0"/>
              </a:rPr>
              <a:t>沦为殖民地的地区</a:t>
            </a:r>
            <a:r>
              <a:rPr kumimoji="0" lang="zh-CN" altLang="en-US" sz="2800" b="1" i="0" u="none" strike="noStrike" kern="1200" cap="none" spc="30" normalizeH="0" baseline="0" noProof="0" dirty="0" smtClean="0">
                <a:ln>
                  <a:noFill/>
                </a:ln>
                <a:solidFill>
                  <a:schemeClr val="tx1"/>
                </a:solidFill>
                <a:effectLst/>
                <a:uLnTx/>
                <a:uFillTx/>
                <a:latin typeface="+mn-ea"/>
                <a:ea typeface="+mn-ea"/>
                <a:cs typeface="Times New Roman" panose="02020603050405020304" pitchFamily="18" charset="0"/>
              </a:rPr>
              <a:t>，各种</a:t>
            </a:r>
            <a:r>
              <a:rPr kumimoji="0" lang="zh-CN" altLang="zh-CN" sz="2800" b="1" i="0" u="none" strike="noStrike" kern="1200" cap="none" spc="30" normalizeH="0" baseline="0" noProof="0" dirty="0" smtClean="0">
                <a:ln>
                  <a:noFill/>
                </a:ln>
                <a:solidFill>
                  <a:schemeClr val="tx1"/>
                </a:solidFill>
                <a:effectLst/>
                <a:uLnTx/>
                <a:uFillTx/>
                <a:latin typeface="+mn-ea"/>
                <a:ea typeface="+mn-ea"/>
                <a:cs typeface="Times New Roman" panose="02020603050405020304" pitchFamily="18" charset="0"/>
              </a:rPr>
              <a:t>政治、宗教、民族矛盾交织，面对侵略，</a:t>
            </a:r>
            <a:r>
              <a:rPr kumimoji="0" lang="zh-CN" altLang="zh-CN" sz="2800" b="1" i="0" u="none" strike="noStrike" kern="1200" cap="none" spc="30" normalizeH="0" baseline="0" noProof="0" dirty="0" smtClean="0">
                <a:ln>
                  <a:noFill/>
                </a:ln>
                <a:solidFill>
                  <a:srgbClr val="FFFF00"/>
                </a:solidFill>
                <a:effectLst/>
                <a:uLnTx/>
                <a:uFillTx/>
                <a:latin typeface="+mn-ea"/>
                <a:ea typeface="+mn-ea"/>
                <a:cs typeface="Times New Roman" panose="02020603050405020304" pitchFamily="18" charset="0"/>
              </a:rPr>
              <a:t>不但不团结，反而竞相拉拢侵略者，妄图借</a:t>
            </a:r>
            <a:r>
              <a:rPr kumimoji="0" lang="zh-CN" altLang="en-US" sz="2800" b="1" i="0" u="none" strike="noStrike" kern="1200" cap="none" spc="30" normalizeH="0" baseline="0" noProof="0" dirty="0" smtClean="0">
                <a:ln>
                  <a:noFill/>
                </a:ln>
                <a:solidFill>
                  <a:srgbClr val="FFFF00"/>
                </a:solidFill>
                <a:effectLst/>
                <a:uLnTx/>
                <a:uFillTx/>
                <a:latin typeface="+mn-ea"/>
                <a:ea typeface="+mn-ea"/>
                <a:cs typeface="Times New Roman" panose="02020603050405020304" pitchFamily="18" charset="0"/>
              </a:rPr>
              <a:t>此</a:t>
            </a:r>
            <a:r>
              <a:rPr kumimoji="0" lang="zh-CN" altLang="en-US" sz="2800" spc="30" dirty="0" smtClean="0">
                <a:solidFill>
                  <a:srgbClr val="FFFF00"/>
                </a:solidFill>
                <a:latin typeface="+mn-ea"/>
                <a:ea typeface="+mn-ea"/>
                <a:cs typeface="Times New Roman" panose="02020603050405020304" pitchFamily="18" charset="0"/>
              </a:rPr>
              <a:t>扩充自己的力量</a:t>
            </a:r>
            <a:r>
              <a:rPr kumimoji="0" lang="zh-CN" altLang="zh-CN" sz="2800" b="1" i="0" u="none" strike="noStrike" kern="1200" cap="none" spc="30" normalizeH="0" baseline="0" noProof="0" dirty="0" smtClean="0">
                <a:ln>
                  <a:noFill/>
                </a:ln>
                <a:solidFill>
                  <a:srgbClr val="FFFF00"/>
                </a:solidFill>
                <a:effectLst/>
                <a:uLnTx/>
                <a:uFillTx/>
                <a:latin typeface="+mn-ea"/>
                <a:ea typeface="+mn-ea"/>
                <a:cs typeface="Times New Roman" panose="02020603050405020304" pitchFamily="18" charset="0"/>
              </a:rPr>
              <a:t>。</a:t>
            </a:r>
            <a:endParaRPr kumimoji="0" lang="zh-CN" altLang="en-US" sz="2800" b="1" i="0" u="none" strike="noStrike" kern="1200" cap="none" spc="30" normalizeH="0" baseline="0" noProof="0" dirty="0">
              <a:ln>
                <a:noFill/>
              </a:ln>
              <a:solidFill>
                <a:srgbClr val="FFFF00"/>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407538"/>
            <a:ext cx="9144000" cy="6021858"/>
          </a:xfrm>
        </p:spPr>
        <p:txBody>
          <a:bodyPr>
            <a:noAutofit/>
          </a:bodyPr>
          <a:lstStyle/>
          <a:p>
            <a:pPr>
              <a:lnSpc>
                <a:spcPct val="130000"/>
              </a:lnSpc>
            </a:pPr>
            <a:r>
              <a:rPr lang="zh-CN" altLang="en-US" sz="3000" b="1" dirty="0" smtClean="0">
                <a:solidFill>
                  <a:srgbClr val="FFFF00"/>
                </a:solidFill>
              </a:rPr>
              <a:t>相比之下，英国直到</a:t>
            </a:r>
            <a:r>
              <a:rPr lang="en-US" altLang="zh-CN" sz="3000" b="1" dirty="0" smtClean="0">
                <a:solidFill>
                  <a:srgbClr val="FFFF00"/>
                </a:solidFill>
              </a:rPr>
              <a:t>16</a:t>
            </a:r>
            <a:r>
              <a:rPr lang="zh-CN" altLang="en-US" sz="3000" b="1" dirty="0" smtClean="0">
                <a:solidFill>
                  <a:srgbClr val="FFFF00"/>
                </a:solidFill>
              </a:rPr>
              <a:t>世纪才确立民族国家（都铎王朝）。</a:t>
            </a:r>
            <a:endParaRPr lang="en-US" altLang="zh-CN" sz="3000" b="1" dirty="0" smtClean="0">
              <a:solidFill>
                <a:srgbClr val="FFFF00"/>
              </a:solidFill>
            </a:endParaRPr>
          </a:p>
          <a:p>
            <a:pPr>
              <a:lnSpc>
                <a:spcPct val="130000"/>
              </a:lnSpc>
            </a:pPr>
            <a:r>
              <a:rPr lang="en-US" altLang="zh-CN" sz="3000" b="1" dirty="0" smtClean="0">
                <a:solidFill>
                  <a:srgbClr val="FFFF00"/>
                </a:solidFill>
              </a:rPr>
              <a:t>1533</a:t>
            </a:r>
            <a:r>
              <a:rPr lang="zh-CN" altLang="en-US" sz="3000" b="1" dirty="0" smtClean="0">
                <a:solidFill>
                  <a:srgbClr val="FFFF00"/>
                </a:solidFill>
              </a:rPr>
              <a:t>年</a:t>
            </a:r>
            <a:r>
              <a:rPr lang="zh-CN" altLang="en-US" sz="3000" b="1" dirty="0" smtClean="0"/>
              <a:t>，亨利八世宣布：</a:t>
            </a:r>
            <a:r>
              <a:rPr lang="zh-CN" altLang="en-US" sz="3000" b="1" dirty="0">
                <a:latin typeface="楷体" panose="02010609060101010101" pitchFamily="49" charset="-122"/>
                <a:ea typeface="楷体" panose="02010609060101010101" pitchFamily="49" charset="-122"/>
              </a:rPr>
              <a:t>“根据历代信史，现特郑重宣告如下：本英格兰为一</a:t>
            </a:r>
            <a:r>
              <a:rPr lang="zh-CN" altLang="en-US" sz="3000" b="1" dirty="0">
                <a:solidFill>
                  <a:srgbClr val="FFFF00"/>
                </a:solidFill>
                <a:latin typeface="楷体" panose="02010609060101010101" pitchFamily="49" charset="-122"/>
                <a:ea typeface="楷体" panose="02010609060101010101" pitchFamily="49" charset="-122"/>
              </a:rPr>
              <a:t>主权国家</a:t>
            </a:r>
            <a:r>
              <a:rPr lang="zh-CN" altLang="en-US" sz="3000" b="1" dirty="0">
                <a:latin typeface="楷体" panose="02010609060101010101" pitchFamily="49" charset="-122"/>
                <a:ea typeface="楷体" panose="02010609060101010101" pitchFamily="49" charset="-122"/>
              </a:rPr>
              <a:t>，并一向为世界所承认，</a:t>
            </a:r>
            <a:r>
              <a:rPr lang="zh-CN" altLang="en-US" sz="3000" b="1" dirty="0">
                <a:solidFill>
                  <a:srgbClr val="FFFF00"/>
                </a:solidFill>
                <a:latin typeface="楷体" panose="02010609060101010101" pitchFamily="49" charset="-122"/>
                <a:ea typeface="楷体" panose="02010609060101010101" pitchFamily="49" charset="-122"/>
              </a:rPr>
              <a:t>受一最高首脑国王之统治</a:t>
            </a:r>
            <a:r>
              <a:rPr lang="zh-CN" altLang="en-US" sz="3000" b="1" dirty="0">
                <a:latin typeface="楷体" panose="02010609060101010101" pitchFamily="49" charset="-122"/>
                <a:ea typeface="楷体" panose="02010609060101010101" pitchFamily="49" charset="-122"/>
              </a:rPr>
              <a:t>，他具有本主权国君主的尊严及高贵身份</a:t>
            </a:r>
            <a:r>
              <a:rPr lang="zh-CN" altLang="en-US" sz="3000" b="1" dirty="0" smtClean="0">
                <a:latin typeface="楷体" panose="02010609060101010101" pitchFamily="49" charset="-122"/>
                <a:ea typeface="楷体" panose="02010609060101010101" pitchFamily="49" charset="-122"/>
              </a:rPr>
              <a:t>，</a:t>
            </a:r>
            <a:r>
              <a:rPr lang="zh-CN" altLang="en-US" sz="3000" b="1" dirty="0">
                <a:solidFill>
                  <a:srgbClr val="FFFF00"/>
                </a:solidFill>
                <a:latin typeface="楷体" panose="02010609060101010101" pitchFamily="49" charset="-122"/>
                <a:ea typeface="楷体" panose="02010609060101010101" pitchFamily="49" charset="-122"/>
              </a:rPr>
              <a:t>仅次于上帝</a:t>
            </a:r>
            <a:r>
              <a:rPr lang="zh-CN" altLang="en-US" sz="3000" b="1" dirty="0" smtClean="0">
                <a:solidFill>
                  <a:srgbClr val="FFFF00"/>
                </a:solidFill>
                <a:latin typeface="楷体" panose="02010609060101010101" pitchFamily="49" charset="-122"/>
                <a:ea typeface="楷体" panose="02010609060101010101" pitchFamily="49" charset="-122"/>
              </a:rPr>
              <a:t>之下。受制</a:t>
            </a:r>
            <a:r>
              <a:rPr lang="zh-CN" altLang="en-US" sz="3000" b="1" dirty="0">
                <a:solidFill>
                  <a:srgbClr val="FFFF00"/>
                </a:solidFill>
                <a:latin typeface="楷体" panose="02010609060101010101" pitchFamily="49" charset="-122"/>
                <a:ea typeface="楷体" panose="02010609060101010101" pitchFamily="49" charset="-122"/>
              </a:rPr>
              <a:t>于</a:t>
            </a:r>
            <a:r>
              <a:rPr lang="zh-CN" altLang="en-US" sz="3000" b="1" dirty="0" smtClean="0">
                <a:solidFill>
                  <a:srgbClr val="FFFF00"/>
                </a:solidFill>
                <a:latin typeface="楷体" panose="02010609060101010101" pitchFamily="49" charset="-122"/>
                <a:ea typeface="楷体" panose="02010609060101010101" pitchFamily="49" charset="-122"/>
              </a:rPr>
              <a:t>他因而</a:t>
            </a:r>
            <a:r>
              <a:rPr lang="zh-CN" altLang="en-US" sz="3000" b="1" dirty="0">
                <a:solidFill>
                  <a:srgbClr val="FFFF00"/>
                </a:solidFill>
                <a:latin typeface="楷体" panose="02010609060101010101" pitchFamily="49" charset="-122"/>
                <a:ea typeface="楷体" panose="02010609060101010101" pitchFamily="49" charset="-122"/>
              </a:rPr>
              <a:t>应天然谦恭地服从于他的，是整个国家政治体</a:t>
            </a:r>
            <a:r>
              <a:rPr lang="en-US" altLang="zh-CN" sz="3000" b="1" dirty="0">
                <a:latin typeface="楷体" panose="02010609060101010101" pitchFamily="49" charset="-122"/>
                <a:ea typeface="楷体" panose="02010609060101010101" pitchFamily="49" charset="-122"/>
              </a:rPr>
              <a:t>……</a:t>
            </a:r>
            <a:r>
              <a:rPr lang="zh-CN" altLang="en-US" sz="3000" b="1" dirty="0">
                <a:latin typeface="楷体" panose="02010609060101010101" pitchFamily="49" charset="-122"/>
                <a:ea typeface="楷体" panose="02010609060101010101" pitchFamily="49" charset="-122"/>
              </a:rPr>
              <a:t>他受全能上帝的仁爱嘱托而受命有完全、绝对、全部之权力。</a:t>
            </a:r>
            <a:r>
              <a:rPr lang="zh-CN" altLang="en-US" sz="3000" b="1" dirty="0" smtClean="0">
                <a:latin typeface="楷体" panose="02010609060101010101" pitchFamily="49" charset="-122"/>
                <a:ea typeface="楷体" panose="02010609060101010101" pitchFamily="49" charset="-122"/>
              </a:rPr>
              <a:t>”</a:t>
            </a:r>
            <a:r>
              <a:rPr lang="zh-CN" altLang="en-US" sz="3000" b="1" dirty="0" smtClean="0"/>
              <a:t>之后，亨利</a:t>
            </a:r>
            <a:r>
              <a:rPr lang="zh-CN" altLang="en-US" sz="3000" b="1" dirty="0"/>
              <a:t>八世实行</a:t>
            </a:r>
            <a:r>
              <a:rPr lang="zh-CN" altLang="en-US" sz="3000" b="1" dirty="0">
                <a:solidFill>
                  <a:srgbClr val="FFFF00"/>
                </a:solidFill>
              </a:rPr>
              <a:t>宗教改革</a:t>
            </a:r>
            <a:r>
              <a:rPr lang="zh-CN" altLang="en-US" sz="3000" b="1" dirty="0"/>
              <a:t>，没收修道院的财产，获得大量</a:t>
            </a:r>
            <a:r>
              <a:rPr lang="zh-CN" altLang="en-US" sz="3000" b="1" dirty="0" smtClean="0"/>
              <a:t>财富。</a:t>
            </a:r>
            <a:endParaRPr lang="en-US" altLang="zh-CN" sz="3000" b="1" dirty="0"/>
          </a:p>
        </p:txBody>
      </p:sp>
    </p:spTree>
    <p:extLst>
      <p:ext uri="{BB962C8B-B14F-4D97-AF65-F5344CB8AC3E}">
        <p14:creationId xmlns:p14="http://schemas.microsoft.com/office/powerpoint/2010/main" val="153695851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942174"/>
            <a:ext cx="9144000" cy="3058594"/>
          </a:xfrm>
          <a:prstGeom prst="rect">
            <a:avLst/>
          </a:prstGeom>
          <a:noFill/>
        </p:spPr>
        <p:txBody>
          <a:bodyPr wrap="square" rtlCol="0">
            <a:spAutoFit/>
          </a:bodyPr>
          <a:lstStyle/>
          <a:p>
            <a:pPr marL="342900" lvl="0" indent="-342900">
              <a:lnSpc>
                <a:spcPct val="150000"/>
              </a:lnSpc>
              <a:spcBef>
                <a:spcPct val="20000"/>
              </a:spcBef>
              <a:spcAft>
                <a:spcPts val="600"/>
              </a:spcAft>
              <a:buClr>
                <a:srgbClr val="F4E7ED"/>
              </a:buClr>
              <a:buFont typeface="Arial" pitchFamily="34" charset="0"/>
              <a:buChar char="•"/>
            </a:pPr>
            <a:r>
              <a:rPr lang="zh-CN" altLang="en-US" sz="2500" b="1" spc="30" dirty="0">
                <a:solidFill>
                  <a:prstClr val="white"/>
                </a:solidFill>
                <a:latin typeface="楷体" panose="02010609060101010101" pitchFamily="49" charset="-122"/>
                <a:ea typeface="楷体" panose="02010609060101010101" pitchFamily="49" charset="-122"/>
              </a:rPr>
              <a:t>直到</a:t>
            </a:r>
            <a:r>
              <a:rPr lang="en-US" altLang="zh-CN" sz="2500" b="1" spc="30" dirty="0">
                <a:solidFill>
                  <a:srgbClr val="FFFF00"/>
                </a:solidFill>
                <a:latin typeface="楷体" panose="02010609060101010101" pitchFamily="49" charset="-122"/>
                <a:ea typeface="楷体" panose="02010609060101010101" pitchFamily="49" charset="-122"/>
              </a:rPr>
              <a:t>16</a:t>
            </a:r>
            <a:r>
              <a:rPr lang="zh-CN" altLang="en-US" sz="2500" b="1" spc="30" dirty="0">
                <a:solidFill>
                  <a:srgbClr val="FFFF00"/>
                </a:solidFill>
                <a:latin typeface="楷体" panose="02010609060101010101" pitchFamily="49" charset="-122"/>
                <a:ea typeface="楷体" panose="02010609060101010101" pitchFamily="49" charset="-122"/>
              </a:rPr>
              <a:t>世纪末</a:t>
            </a:r>
            <a:r>
              <a:rPr lang="zh-CN" altLang="en-US" sz="2500" b="1" spc="30" dirty="0">
                <a:solidFill>
                  <a:prstClr val="white"/>
                </a:solidFill>
                <a:latin typeface="楷体" panose="02010609060101010101" pitchFamily="49" charset="-122"/>
                <a:ea typeface="楷体" panose="02010609060101010101" pitchFamily="49" charset="-122"/>
              </a:rPr>
              <a:t>，</a:t>
            </a:r>
            <a:r>
              <a:rPr lang="zh-CN" altLang="en-US" sz="2500" b="1" spc="30" dirty="0" smtClean="0">
                <a:solidFill>
                  <a:prstClr val="white"/>
                </a:solidFill>
                <a:latin typeface="楷体" panose="02010609060101010101" pitchFamily="49" charset="-122"/>
                <a:ea typeface="楷体" panose="02010609060101010101" pitchFamily="49" charset="-122"/>
              </a:rPr>
              <a:t>葡萄牙</a:t>
            </a:r>
            <a:r>
              <a:rPr lang="zh-CN" altLang="en-US" sz="2500" b="1" spc="30" dirty="0">
                <a:solidFill>
                  <a:prstClr val="white"/>
                </a:solidFill>
                <a:latin typeface="楷体" panose="02010609060101010101" pitchFamily="49" charset="-122"/>
                <a:ea typeface="楷体" panose="02010609060101010101" pitchFamily="49" charset="-122"/>
              </a:rPr>
              <a:t>的</a:t>
            </a:r>
            <a:r>
              <a:rPr lang="zh-CN" altLang="en-US" sz="2500" b="1" spc="30" dirty="0" smtClean="0">
                <a:solidFill>
                  <a:prstClr val="white"/>
                </a:solidFill>
                <a:latin typeface="楷体" panose="02010609060101010101" pitchFamily="49" charset="-122"/>
                <a:ea typeface="楷体" panose="02010609060101010101" pitchFamily="49" charset="-122"/>
              </a:rPr>
              <a:t>手工业仍</a:t>
            </a:r>
            <a:r>
              <a:rPr lang="zh-CN" altLang="en-US" sz="2500" b="1" spc="30" dirty="0">
                <a:solidFill>
                  <a:prstClr val="white"/>
                </a:solidFill>
                <a:latin typeface="楷体" panose="02010609060101010101" pitchFamily="49" charset="-122"/>
                <a:ea typeface="楷体" panose="02010609060101010101" pitchFamily="49" charset="-122"/>
              </a:rPr>
              <a:t>停留在</a:t>
            </a:r>
            <a:r>
              <a:rPr lang="en-US" altLang="zh-CN" sz="2500" b="1" spc="30" dirty="0">
                <a:solidFill>
                  <a:srgbClr val="FFFF00"/>
                </a:solidFill>
                <a:latin typeface="楷体" panose="02010609060101010101" pitchFamily="49" charset="-122"/>
                <a:ea typeface="楷体" panose="02010609060101010101" pitchFamily="49" charset="-122"/>
              </a:rPr>
              <a:t>13</a:t>
            </a:r>
            <a:r>
              <a:rPr lang="zh-CN" altLang="en-US" sz="2500" b="1" spc="30" dirty="0">
                <a:solidFill>
                  <a:srgbClr val="FFFF00"/>
                </a:solidFill>
                <a:latin typeface="楷体" panose="02010609060101010101" pitchFamily="49" charset="-122"/>
                <a:ea typeface="楷体" panose="02010609060101010101" pitchFamily="49" charset="-122"/>
              </a:rPr>
              <a:t>世纪的水平</a:t>
            </a:r>
            <a:r>
              <a:rPr lang="zh-CN" altLang="en-US" sz="2500" b="1" spc="30" dirty="0">
                <a:solidFill>
                  <a:prstClr val="white"/>
                </a:solidFill>
                <a:latin typeface="楷体" panose="02010609060101010101" pitchFamily="49" charset="-122"/>
                <a:ea typeface="楷体" panose="02010609060101010101" pitchFamily="49" charset="-122"/>
              </a:rPr>
              <a:t>。</a:t>
            </a:r>
            <a:endParaRPr lang="en-US" altLang="zh-CN" sz="2500" b="1" spc="30" dirty="0">
              <a:solidFill>
                <a:prstClr val="white"/>
              </a:solidFill>
              <a:latin typeface="楷体" panose="02010609060101010101" pitchFamily="49" charset="-122"/>
              <a:ea typeface="楷体" panose="02010609060101010101" pitchFamily="49" charset="-122"/>
            </a:endParaRPr>
          </a:p>
          <a:p>
            <a:pPr marL="342900" indent="-342900">
              <a:lnSpc>
                <a:spcPct val="150000"/>
              </a:lnSpc>
              <a:spcBef>
                <a:spcPct val="20000"/>
              </a:spcBef>
              <a:spcAft>
                <a:spcPts val="600"/>
              </a:spcAft>
              <a:buClr>
                <a:srgbClr val="F4E7ED"/>
              </a:buClr>
              <a:buFont typeface="Arial" pitchFamily="34" charset="0"/>
              <a:buChar char="•"/>
            </a:pPr>
            <a:r>
              <a:rPr lang="zh-CN" altLang="en-US" sz="2500" b="1" spc="30" dirty="0">
                <a:solidFill>
                  <a:prstClr val="white"/>
                </a:solidFill>
                <a:latin typeface="楷体" panose="02010609060101010101" pitchFamily="49" charset="-122"/>
                <a:ea typeface="楷体" panose="02010609060101010101" pitchFamily="49" charset="-122"/>
              </a:rPr>
              <a:t>直到</a:t>
            </a:r>
            <a:r>
              <a:rPr lang="en-US" altLang="zh-CN" sz="2500" b="1" spc="30" dirty="0">
                <a:solidFill>
                  <a:srgbClr val="FFFF00"/>
                </a:solidFill>
                <a:latin typeface="楷体" panose="02010609060101010101" pitchFamily="49" charset="-122"/>
                <a:ea typeface="楷体" panose="02010609060101010101" pitchFamily="49" charset="-122"/>
              </a:rPr>
              <a:t>18</a:t>
            </a:r>
            <a:r>
              <a:rPr lang="zh-CN" altLang="en-US" sz="2500" b="1" spc="30" dirty="0">
                <a:solidFill>
                  <a:srgbClr val="FFFF00"/>
                </a:solidFill>
                <a:latin typeface="楷体" panose="02010609060101010101" pitchFamily="49" charset="-122"/>
                <a:ea typeface="楷体" panose="02010609060101010101" pitchFamily="49" charset="-122"/>
              </a:rPr>
              <a:t>世纪初</a:t>
            </a:r>
            <a:r>
              <a:rPr lang="zh-CN" altLang="en-US" sz="2500" b="1" spc="30" dirty="0">
                <a:solidFill>
                  <a:prstClr val="white"/>
                </a:solidFill>
                <a:latin typeface="楷体" panose="02010609060101010101" pitchFamily="49" charset="-122"/>
                <a:ea typeface="楷体" panose="02010609060101010101" pitchFamily="49" charset="-122"/>
              </a:rPr>
              <a:t>，著名</a:t>
            </a:r>
            <a:r>
              <a:rPr lang="zh-CN" altLang="en-US" sz="2500" b="1" spc="30" dirty="0" smtClean="0">
                <a:solidFill>
                  <a:prstClr val="white"/>
                </a:solidFill>
                <a:latin typeface="楷体" panose="02010609060101010101" pitchFamily="49" charset="-122"/>
                <a:ea typeface="楷体" panose="02010609060101010101" pitchFamily="49" charset="-122"/>
              </a:rPr>
              <a:t>的</a:t>
            </a:r>
            <a:r>
              <a:rPr lang="en-US" altLang="zh-CN" sz="2500" b="1" spc="30" dirty="0" err="1" smtClean="0">
                <a:solidFill>
                  <a:prstClr val="white"/>
                </a:solidFill>
                <a:latin typeface="楷体" panose="02010609060101010101" pitchFamily="49" charset="-122"/>
                <a:ea typeface="楷体" panose="02010609060101010101" pitchFamily="49" charset="-122"/>
              </a:rPr>
              <a:t>Mafra</a:t>
            </a:r>
            <a:r>
              <a:rPr lang="zh-CN" altLang="en-US" sz="2500" b="1" spc="30" dirty="0" smtClean="0">
                <a:solidFill>
                  <a:prstClr val="white"/>
                </a:solidFill>
                <a:latin typeface="楷体" panose="02010609060101010101" pitchFamily="49" charset="-122"/>
                <a:ea typeface="楷体" panose="02010609060101010101" pitchFamily="49" charset="-122"/>
              </a:rPr>
              <a:t>修道院</a:t>
            </a:r>
            <a:r>
              <a:rPr lang="zh-CN" altLang="en-US" sz="2500" b="1" spc="30" dirty="0">
                <a:solidFill>
                  <a:prstClr val="white"/>
                </a:solidFill>
                <a:latin typeface="楷体" panose="02010609060101010101" pitchFamily="49" charset="-122"/>
                <a:ea typeface="楷体" panose="02010609060101010101" pitchFamily="49" charset="-122"/>
              </a:rPr>
              <a:t>需要借助</a:t>
            </a:r>
            <a:r>
              <a:rPr lang="zh-CN" altLang="en-US" sz="2500" b="1" spc="30" dirty="0">
                <a:solidFill>
                  <a:srgbClr val="FFFF00"/>
                </a:solidFill>
                <a:latin typeface="楷体" panose="02010609060101010101" pitchFamily="49" charset="-122"/>
                <a:ea typeface="楷体" panose="02010609060101010101" pitchFamily="49" charset="-122"/>
              </a:rPr>
              <a:t>德国</a:t>
            </a:r>
            <a:r>
              <a:rPr lang="zh-CN" altLang="en-US" sz="2500" b="1" spc="30" dirty="0">
                <a:solidFill>
                  <a:prstClr val="white"/>
                </a:solidFill>
                <a:latin typeface="楷体" panose="02010609060101010101" pitchFamily="49" charset="-122"/>
                <a:ea typeface="楷体" panose="02010609060101010101" pitchFamily="49" charset="-122"/>
              </a:rPr>
              <a:t>的设计师和</a:t>
            </a:r>
            <a:r>
              <a:rPr lang="zh-CN" altLang="en-US" sz="2500" b="1" spc="30" dirty="0">
                <a:solidFill>
                  <a:srgbClr val="FFFF00"/>
                </a:solidFill>
                <a:latin typeface="楷体" panose="02010609060101010101" pitchFamily="49" charset="-122"/>
                <a:ea typeface="楷体" panose="02010609060101010101" pitchFamily="49" charset="-122"/>
              </a:rPr>
              <a:t>意大利</a:t>
            </a:r>
            <a:r>
              <a:rPr lang="zh-CN" altLang="en-US" sz="2500" b="1" spc="30" dirty="0">
                <a:solidFill>
                  <a:prstClr val="white"/>
                </a:solidFill>
                <a:latin typeface="楷体" panose="02010609060101010101" pitchFamily="49" charset="-122"/>
                <a:ea typeface="楷体" panose="02010609060101010101" pitchFamily="49" charset="-122"/>
              </a:rPr>
              <a:t>的工匠，利用来自</a:t>
            </a:r>
            <a:r>
              <a:rPr lang="zh-CN" altLang="en-US" sz="2500" b="1" spc="30" dirty="0">
                <a:solidFill>
                  <a:srgbClr val="FFFF00"/>
                </a:solidFill>
                <a:latin typeface="楷体" panose="02010609060101010101" pitchFamily="49" charset="-122"/>
                <a:ea typeface="楷体" panose="02010609060101010101" pitchFamily="49" charset="-122"/>
              </a:rPr>
              <a:t>罗马</a:t>
            </a:r>
            <a:r>
              <a:rPr lang="zh-CN" altLang="en-US" sz="2500" b="1" spc="30" dirty="0">
                <a:solidFill>
                  <a:prstClr val="white"/>
                </a:solidFill>
                <a:latin typeface="楷体" panose="02010609060101010101" pitchFamily="49" charset="-122"/>
                <a:ea typeface="楷体" panose="02010609060101010101" pitchFamily="49" charset="-122"/>
              </a:rPr>
              <a:t>、</a:t>
            </a:r>
            <a:r>
              <a:rPr lang="zh-CN" altLang="en-US" sz="2500" b="1" spc="30" dirty="0">
                <a:solidFill>
                  <a:srgbClr val="FFFF00"/>
                </a:solidFill>
                <a:latin typeface="楷体" panose="02010609060101010101" pitchFamily="49" charset="-122"/>
                <a:ea typeface="楷体" panose="02010609060101010101" pitchFamily="49" charset="-122"/>
              </a:rPr>
              <a:t>威尼斯</a:t>
            </a:r>
            <a:r>
              <a:rPr lang="zh-CN" altLang="en-US" sz="2500" b="1" spc="30" dirty="0">
                <a:solidFill>
                  <a:prstClr val="white"/>
                </a:solidFill>
                <a:latin typeface="楷体" panose="02010609060101010101" pitchFamily="49" charset="-122"/>
                <a:ea typeface="楷体" panose="02010609060101010101" pitchFamily="49" charset="-122"/>
              </a:rPr>
              <a:t>、</a:t>
            </a:r>
            <a:r>
              <a:rPr lang="zh-CN" altLang="en-US" sz="2500" b="1" spc="30" dirty="0">
                <a:solidFill>
                  <a:srgbClr val="FFFF00"/>
                </a:solidFill>
                <a:latin typeface="楷体" panose="02010609060101010101" pitchFamily="49" charset="-122"/>
                <a:ea typeface="楷体" panose="02010609060101010101" pitchFamily="49" charset="-122"/>
              </a:rPr>
              <a:t>米兰</a:t>
            </a:r>
            <a:r>
              <a:rPr lang="zh-CN" altLang="en-US" sz="2500" b="1" spc="30" dirty="0">
                <a:solidFill>
                  <a:prstClr val="white"/>
                </a:solidFill>
                <a:latin typeface="楷体" panose="02010609060101010101" pitchFamily="49" charset="-122"/>
                <a:ea typeface="楷体" panose="02010609060101010101" pitchFamily="49" charset="-122"/>
              </a:rPr>
              <a:t>、</a:t>
            </a:r>
            <a:r>
              <a:rPr lang="zh-CN" altLang="en-US" sz="2500" b="1" spc="30" dirty="0">
                <a:solidFill>
                  <a:srgbClr val="FFFF00"/>
                </a:solidFill>
                <a:latin typeface="楷体" panose="02010609060101010101" pitchFamily="49" charset="-122"/>
                <a:ea typeface="楷体" panose="02010609060101010101" pitchFamily="49" charset="-122"/>
              </a:rPr>
              <a:t>法国</a:t>
            </a:r>
            <a:r>
              <a:rPr lang="zh-CN" altLang="en-US" sz="2500" b="1" spc="30" dirty="0">
                <a:solidFill>
                  <a:prstClr val="white"/>
                </a:solidFill>
                <a:latin typeface="楷体" panose="02010609060101010101" pitchFamily="49" charset="-122"/>
                <a:ea typeface="楷体" panose="02010609060101010101" pitchFamily="49" charset="-122"/>
              </a:rPr>
              <a:t>、</a:t>
            </a:r>
            <a:r>
              <a:rPr lang="zh-CN" altLang="en-US" sz="2500" b="1" spc="30" dirty="0">
                <a:solidFill>
                  <a:srgbClr val="FFFF00"/>
                </a:solidFill>
                <a:latin typeface="楷体" panose="02010609060101010101" pitchFamily="49" charset="-122"/>
                <a:ea typeface="楷体" panose="02010609060101010101" pitchFamily="49" charset="-122"/>
              </a:rPr>
              <a:t>荷兰</a:t>
            </a:r>
            <a:r>
              <a:rPr lang="zh-CN" altLang="en-US" sz="2500" b="1" spc="30" dirty="0">
                <a:solidFill>
                  <a:prstClr val="white"/>
                </a:solidFill>
                <a:latin typeface="楷体" panose="02010609060101010101" pitchFamily="49" charset="-122"/>
                <a:ea typeface="楷体" panose="02010609060101010101" pitchFamily="49" charset="-122"/>
              </a:rPr>
              <a:t>、</a:t>
            </a:r>
            <a:r>
              <a:rPr lang="zh-CN" altLang="en-US" sz="2500" b="1" spc="30" dirty="0" smtClean="0">
                <a:solidFill>
                  <a:srgbClr val="FFFF00"/>
                </a:solidFill>
                <a:latin typeface="楷体" panose="02010609060101010101" pitchFamily="49" charset="-122"/>
                <a:ea typeface="楷体" panose="02010609060101010101" pitchFamily="49" charset="-122"/>
              </a:rPr>
              <a:t>热那亚</a:t>
            </a:r>
            <a:r>
              <a:rPr lang="zh-CN" altLang="en-US" sz="2500" b="1" spc="30" dirty="0" smtClean="0">
                <a:solidFill>
                  <a:prstClr val="white"/>
                </a:solidFill>
                <a:latin typeface="楷体" panose="02010609060101010101" pitchFamily="49" charset="-122"/>
                <a:ea typeface="楷体" panose="02010609060101010101" pitchFamily="49" charset="-122"/>
              </a:rPr>
              <a:t>等地的</a:t>
            </a:r>
            <a:r>
              <a:rPr lang="zh-CN" altLang="en-US" sz="2500" b="1" spc="30" dirty="0">
                <a:solidFill>
                  <a:prstClr val="white"/>
                </a:solidFill>
                <a:latin typeface="楷体" panose="02010609060101010101" pitchFamily="49" charset="-122"/>
                <a:ea typeface="楷体" panose="02010609060101010101" pitchFamily="49" charset="-122"/>
              </a:rPr>
              <a:t>建材、装饰板、祭祀用具、蜡烛架、钟表和管风琴等物资，才能建造起来</a:t>
            </a:r>
            <a:r>
              <a:rPr lang="zh-CN" altLang="en-US" sz="2500" b="1" spc="30" dirty="0">
                <a:solidFill>
                  <a:prstClr val="white"/>
                </a:solidFill>
              </a:rPr>
              <a:t>。</a:t>
            </a:r>
          </a:p>
        </p:txBody>
      </p:sp>
      <p:sp>
        <p:nvSpPr>
          <p:cNvPr id="6" name="TextBox 5"/>
          <p:cNvSpPr txBox="1"/>
          <p:nvPr/>
        </p:nvSpPr>
        <p:spPr>
          <a:xfrm>
            <a:off x="0" y="1950877"/>
            <a:ext cx="9144000" cy="692305"/>
          </a:xfrm>
          <a:prstGeom prst="rect">
            <a:avLst/>
          </a:prstGeom>
          <a:solidFill>
            <a:srgbClr val="000099"/>
          </a:solidFill>
        </p:spPr>
        <p:txBody>
          <a:bodyPr wrap="square" rtlCol="0">
            <a:spAutoFit/>
          </a:bodyPr>
          <a:lstStyle/>
          <a:p>
            <a:pPr marL="342900" lvl="0" indent="-342900" algn="ctr" fontAlgn="auto">
              <a:lnSpc>
                <a:spcPct val="150000"/>
              </a:lnSpc>
              <a:spcBef>
                <a:spcPct val="20000"/>
              </a:spcBef>
              <a:spcAft>
                <a:spcPts val="600"/>
              </a:spcAft>
              <a:buClr>
                <a:srgbClr val="DC9E1F"/>
              </a:buClr>
            </a:pPr>
            <a:r>
              <a:rPr kumimoji="0" lang="zh-CN" altLang="en-US" sz="3000" spc="30" dirty="0" smtClean="0">
                <a:solidFill>
                  <a:srgbClr val="FFFF00"/>
                </a:solidFill>
                <a:latin typeface="Century Gothic"/>
                <a:ea typeface="幼圆"/>
              </a:rPr>
              <a:t>原因一：生产力落后，没有完整的经济体系。</a:t>
            </a:r>
            <a:endParaRPr kumimoji="0" lang="en-US" altLang="zh-CN" sz="3000" spc="30" dirty="0" smtClean="0">
              <a:solidFill>
                <a:srgbClr val="FFFF00"/>
              </a:solidFill>
              <a:latin typeface="Century Gothic"/>
              <a:ea typeface="幼圆"/>
            </a:endParaRPr>
          </a:p>
        </p:txBody>
      </p:sp>
      <p:sp>
        <p:nvSpPr>
          <p:cNvPr id="7" name="TextBox 6"/>
          <p:cNvSpPr txBox="1"/>
          <p:nvPr/>
        </p:nvSpPr>
        <p:spPr>
          <a:xfrm>
            <a:off x="0" y="0"/>
            <a:ext cx="9144000" cy="1513941"/>
          </a:xfrm>
          <a:prstGeom prst="rect">
            <a:avLst/>
          </a:prstGeom>
          <a:noFill/>
        </p:spPr>
        <p:txBody>
          <a:bodyPr wrap="square" rtlCol="0">
            <a:spAutoFit/>
          </a:bodyPr>
          <a:lstStyle/>
          <a:p>
            <a:pPr marL="342900" lvl="0" indent="-342900" fontAlgn="auto">
              <a:lnSpc>
                <a:spcPct val="150000"/>
              </a:lnSpc>
              <a:spcBef>
                <a:spcPct val="20000"/>
              </a:spcBef>
              <a:spcAft>
                <a:spcPts val="600"/>
              </a:spcAft>
              <a:buClr>
                <a:srgbClr val="DC9E1F"/>
              </a:buClr>
              <a:buFont typeface="Arial" pitchFamily="34" charset="0"/>
              <a:buChar char="•"/>
            </a:pPr>
            <a:r>
              <a:rPr kumimoji="0" lang="zh-CN" altLang="en-US" sz="3300" spc="30" dirty="0" smtClean="0">
                <a:solidFill>
                  <a:srgbClr val="FFFF00"/>
                </a:solidFill>
                <a:latin typeface="Century Gothic"/>
                <a:ea typeface="幼圆"/>
              </a:rPr>
              <a:t>但是，葡萄牙不仅没有成为资本主义的开创者，反而迅速衰落。</a:t>
            </a:r>
            <a:endParaRPr kumimoji="0" lang="en-US" altLang="zh-CN" sz="3300" spc="30" dirty="0" smtClean="0">
              <a:solidFill>
                <a:srgbClr val="FFFF00"/>
              </a:solidFill>
              <a:latin typeface="Century Gothic"/>
              <a:ea typeface="幼圆"/>
            </a:endParaRPr>
          </a:p>
        </p:txBody>
      </p:sp>
    </p:spTree>
    <p:extLst>
      <p:ext uri="{BB962C8B-B14F-4D97-AF65-F5344CB8AC3E}">
        <p14:creationId xmlns:p14="http://schemas.microsoft.com/office/powerpoint/2010/main" val="166277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0"/>
            <a:ext cx="9144000" cy="1368152"/>
          </a:xfrm>
          <a:solidFill>
            <a:srgbClr val="000099"/>
          </a:solidFill>
        </p:spPr>
        <p:txBody>
          <a:bodyPr>
            <a:noAutofit/>
          </a:bodyPr>
          <a:lstStyle/>
          <a:p>
            <a:pPr>
              <a:lnSpc>
                <a:spcPts val="5000"/>
              </a:lnSpc>
            </a:pPr>
            <a:r>
              <a:rPr lang="zh-CN" altLang="en-US" sz="3000" b="1" dirty="0" smtClean="0"/>
              <a:t>原因二：国家积累的</a:t>
            </a:r>
            <a:r>
              <a:rPr lang="zh-CN" altLang="en-US" sz="3000" b="1" dirty="0" smtClean="0">
                <a:solidFill>
                  <a:srgbClr val="FFFF00"/>
                </a:solidFill>
              </a:rPr>
              <a:t>大量财富</a:t>
            </a:r>
            <a:r>
              <a:rPr lang="zh-CN" altLang="en-US" sz="3000" b="1" dirty="0" smtClean="0"/>
              <a:t>，但没有</a:t>
            </a:r>
            <a:r>
              <a:rPr lang="zh-CN" altLang="en-US" sz="3000" b="1" dirty="0" smtClean="0">
                <a:solidFill>
                  <a:srgbClr val="FFFF00"/>
                </a:solidFill>
              </a:rPr>
              <a:t>生产</a:t>
            </a:r>
            <a:r>
              <a:rPr lang="zh-CN" altLang="en-US" sz="3000" b="1" dirty="0">
                <a:solidFill>
                  <a:srgbClr val="FFFF00"/>
                </a:solidFill>
              </a:rPr>
              <a:t>投资</a:t>
            </a:r>
            <a:r>
              <a:rPr lang="zh-CN" altLang="en-US" sz="3000" b="1" dirty="0" smtClean="0"/>
              <a:t>。人们更愿意当</a:t>
            </a:r>
            <a:r>
              <a:rPr lang="zh-CN" altLang="en-US" sz="3000" b="1" dirty="0" smtClean="0">
                <a:solidFill>
                  <a:srgbClr val="FFFF00"/>
                </a:solidFill>
              </a:rPr>
              <a:t>官僚</a:t>
            </a:r>
            <a:r>
              <a:rPr lang="zh-CN" altLang="en-US" sz="3000" b="1" dirty="0" smtClean="0"/>
              <a:t>而</a:t>
            </a:r>
            <a:r>
              <a:rPr lang="zh-CN" altLang="en-US" sz="3000" b="1" dirty="0">
                <a:solidFill>
                  <a:srgbClr val="FFFF00"/>
                </a:solidFill>
              </a:rPr>
              <a:t>非企业家</a:t>
            </a:r>
            <a:r>
              <a:rPr lang="zh-CN" altLang="en-US" sz="3000" b="1" dirty="0" smtClean="0"/>
              <a:t>。</a:t>
            </a:r>
            <a:endParaRPr lang="en-US" altLang="zh-CN" sz="3000" b="1" dirty="0" smtClean="0"/>
          </a:p>
        </p:txBody>
      </p:sp>
      <p:sp>
        <p:nvSpPr>
          <p:cNvPr id="4" name="文本框 3"/>
          <p:cNvSpPr txBox="1"/>
          <p:nvPr/>
        </p:nvSpPr>
        <p:spPr>
          <a:xfrm>
            <a:off x="0" y="1714488"/>
            <a:ext cx="9144000" cy="4013471"/>
          </a:xfrm>
          <a:prstGeom prst="rect">
            <a:avLst/>
          </a:prstGeom>
          <a:noFill/>
        </p:spPr>
        <p:txBody>
          <a:bodyPr wrap="square" rtlCol="0">
            <a:spAutoFit/>
          </a:bodyPr>
          <a:lstStyle/>
          <a:p>
            <a:pPr marL="342900" lvl="0" indent="-342900">
              <a:lnSpc>
                <a:spcPts val="5000"/>
              </a:lnSpc>
              <a:spcBef>
                <a:spcPct val="20000"/>
              </a:spcBef>
              <a:spcAft>
                <a:spcPts val="600"/>
              </a:spcAft>
              <a:buClr>
                <a:srgbClr val="F4E7ED"/>
              </a:buClr>
              <a:buFont typeface="Arial" pitchFamily="34" charset="0"/>
              <a:buChar char="•"/>
            </a:pPr>
            <a:r>
              <a:rPr lang="zh-CN" altLang="en-US" sz="3000" b="1" spc="30" dirty="0">
                <a:solidFill>
                  <a:prstClr val="white"/>
                </a:solidFill>
                <a:latin typeface="楷体" panose="02010609060101010101" pitchFamily="49" charset="-122"/>
                <a:ea typeface="楷体" panose="02010609060101010101" pitchFamily="49" charset="-122"/>
              </a:rPr>
              <a:t>恩里克王子建立起几内亚公司，但是公司</a:t>
            </a:r>
            <a:r>
              <a:rPr lang="zh-CN" altLang="en-US" sz="3000" b="1" spc="30" dirty="0">
                <a:solidFill>
                  <a:srgbClr val="FFFF00"/>
                </a:solidFill>
                <a:latin typeface="楷体" panose="02010609060101010101" pitchFamily="49" charset="-122"/>
                <a:ea typeface="楷体" panose="02010609060101010101" pitchFamily="49" charset="-122"/>
              </a:rPr>
              <a:t>不是一个现代资本公司，而是一个国家行政部门，即殖民部。</a:t>
            </a:r>
            <a:r>
              <a:rPr lang="zh-CN" altLang="en-US" sz="3000" b="1" spc="30" dirty="0">
                <a:solidFill>
                  <a:prstClr val="white"/>
                </a:solidFill>
                <a:latin typeface="楷体" panose="02010609060101010101" pitchFamily="49" charset="-122"/>
                <a:ea typeface="楷体" panose="02010609060101010101" pitchFamily="49" charset="-122"/>
              </a:rPr>
              <a:t>其职能包罗万象，例如管理庞大的货场，征收关税，检查进口商品，海员训练等功能，机构臃肿。</a:t>
            </a:r>
            <a:endParaRPr lang="en-US" altLang="zh-CN" sz="3000" b="1" spc="30" dirty="0">
              <a:solidFill>
                <a:prstClr val="white"/>
              </a:solidFill>
              <a:latin typeface="楷体" panose="02010609060101010101" pitchFamily="49" charset="-122"/>
              <a:ea typeface="楷体" panose="02010609060101010101" pitchFamily="49" charset="-122"/>
            </a:endParaRPr>
          </a:p>
          <a:p>
            <a:pPr marL="342900" lvl="0" indent="-342900">
              <a:lnSpc>
                <a:spcPts val="5000"/>
              </a:lnSpc>
              <a:spcBef>
                <a:spcPct val="20000"/>
              </a:spcBef>
              <a:spcAft>
                <a:spcPts val="600"/>
              </a:spcAft>
              <a:buClr>
                <a:srgbClr val="F4E7ED"/>
              </a:buClr>
              <a:buFont typeface="Arial" pitchFamily="34" charset="0"/>
              <a:buChar char="•"/>
            </a:pPr>
            <a:r>
              <a:rPr lang="zh-CN" altLang="en-US" sz="3000" b="1" spc="30" dirty="0">
                <a:solidFill>
                  <a:prstClr val="white"/>
                </a:solidFill>
                <a:latin typeface="楷体" panose="02010609060101010101" pitchFamily="49" charset="-122"/>
                <a:ea typeface="楷体" panose="02010609060101010101" pitchFamily="49" charset="-122"/>
              </a:rPr>
              <a:t>若昂二世（</a:t>
            </a:r>
            <a:r>
              <a:rPr lang="en-US" altLang="zh-CN" sz="3000" b="1" spc="30" dirty="0">
                <a:solidFill>
                  <a:prstClr val="white"/>
                </a:solidFill>
                <a:latin typeface="楷体" panose="02010609060101010101" pitchFamily="49" charset="-122"/>
                <a:ea typeface="楷体" panose="02010609060101010101" pitchFamily="49" charset="-122"/>
              </a:rPr>
              <a:t>1455-1495</a:t>
            </a:r>
            <a:r>
              <a:rPr lang="zh-CN" altLang="en-US" sz="3000" b="1" spc="30" dirty="0">
                <a:solidFill>
                  <a:prstClr val="white"/>
                </a:solidFill>
                <a:latin typeface="楷体" panose="02010609060101010101" pitchFamily="49" charset="-122"/>
                <a:ea typeface="楷体" panose="02010609060101010101" pitchFamily="49" charset="-122"/>
              </a:rPr>
              <a:t>）时期，宫廷仅</a:t>
            </a:r>
            <a:r>
              <a:rPr lang="en-US" altLang="zh-CN" sz="3000" b="1" spc="30" dirty="0">
                <a:solidFill>
                  <a:srgbClr val="FFFF00"/>
                </a:solidFill>
                <a:latin typeface="楷体" panose="02010609060101010101" pitchFamily="49" charset="-122"/>
                <a:ea typeface="楷体" panose="02010609060101010101" pitchFamily="49" charset="-122"/>
              </a:rPr>
              <a:t>200</a:t>
            </a:r>
            <a:r>
              <a:rPr lang="zh-CN" altLang="en-US" sz="3000" b="1" spc="30" dirty="0">
                <a:solidFill>
                  <a:srgbClr val="FFFF00"/>
                </a:solidFill>
                <a:latin typeface="楷体" panose="02010609060101010101" pitchFamily="49" charset="-122"/>
                <a:ea typeface="楷体" panose="02010609060101010101" pitchFamily="49" charset="-122"/>
              </a:rPr>
              <a:t>人</a:t>
            </a:r>
            <a:r>
              <a:rPr lang="zh-CN" altLang="en-US" sz="3000" b="1" spc="30" dirty="0">
                <a:solidFill>
                  <a:prstClr val="white"/>
                </a:solidFill>
                <a:latin typeface="楷体" panose="02010609060101010101" pitchFamily="49" charset="-122"/>
                <a:ea typeface="楷体" panose="02010609060101010101" pitchFamily="49" charset="-122"/>
              </a:rPr>
              <a:t>。曼努埃尔一世（</a:t>
            </a:r>
            <a:r>
              <a:rPr lang="en-US" altLang="zh-CN" sz="3000" b="1" spc="30" dirty="0">
                <a:solidFill>
                  <a:prstClr val="white"/>
                </a:solidFill>
                <a:latin typeface="楷体" panose="02010609060101010101" pitchFamily="49" charset="-122"/>
                <a:ea typeface="楷体" panose="02010609060101010101" pitchFamily="49" charset="-122"/>
              </a:rPr>
              <a:t>1469-1521</a:t>
            </a:r>
            <a:r>
              <a:rPr lang="zh-CN" altLang="en-US" sz="3000" b="1" spc="30" dirty="0">
                <a:solidFill>
                  <a:prstClr val="white"/>
                </a:solidFill>
                <a:latin typeface="楷体" panose="02010609060101010101" pitchFamily="49" charset="-122"/>
                <a:ea typeface="楷体" panose="02010609060101010101" pitchFamily="49" charset="-122"/>
              </a:rPr>
              <a:t>）时代，宫廷超过</a:t>
            </a:r>
            <a:r>
              <a:rPr lang="en-US" altLang="zh-CN" sz="3000" b="1" spc="30" dirty="0">
                <a:solidFill>
                  <a:srgbClr val="FFFF00"/>
                </a:solidFill>
                <a:latin typeface="楷体" panose="02010609060101010101" pitchFamily="49" charset="-122"/>
                <a:ea typeface="楷体" panose="02010609060101010101" pitchFamily="49" charset="-122"/>
              </a:rPr>
              <a:t>4000</a:t>
            </a:r>
            <a:r>
              <a:rPr lang="zh-CN" altLang="en-US" sz="3000" b="1" spc="30" dirty="0">
                <a:solidFill>
                  <a:srgbClr val="FFFF00"/>
                </a:solidFill>
                <a:latin typeface="楷体" panose="02010609060101010101" pitchFamily="49" charset="-122"/>
                <a:ea typeface="楷体" panose="02010609060101010101" pitchFamily="49" charset="-122"/>
              </a:rPr>
              <a:t>人</a:t>
            </a:r>
            <a:r>
              <a:rPr lang="zh-CN" altLang="en-US" sz="3000" b="1" spc="30" dirty="0">
                <a:solidFill>
                  <a:prstClr val="white"/>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79486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381000" y="685800"/>
            <a:ext cx="81534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marL="442913" indent="-442913" algn="just">
              <a:lnSpc>
                <a:spcPct val="80000"/>
              </a:lnSpc>
              <a:buFont typeface="Wingdings" charset="2"/>
              <a:buNone/>
            </a:pPr>
            <a:r>
              <a:rPr lang="zh-CN" altLang="en-US" sz="2400" b="1">
                <a:effectLst/>
              </a:rPr>
              <a:t>重商主义或货币主义</a:t>
            </a:r>
          </a:p>
          <a:p>
            <a:pPr marL="442913" indent="-442913" algn="just">
              <a:lnSpc>
                <a:spcPct val="110000"/>
              </a:lnSpc>
              <a:buFont typeface="Wingdings" charset="2"/>
              <a:buNone/>
            </a:pPr>
            <a:r>
              <a:rPr lang="zh-CN" altLang="en-US" sz="2400" b="1">
                <a:effectLst/>
              </a:rPr>
              <a:t>  重商主义作为一种理论形态，意味着在经济社会现实方面发生了巨大的变化，这个变化是：</a:t>
            </a:r>
            <a:r>
              <a:rPr lang="zh-CN" altLang="en-US" sz="2400" b="1">
                <a:solidFill>
                  <a:srgbClr val="FF6600"/>
                </a:solidFill>
                <a:effectLst/>
              </a:rPr>
              <a:t>抽象财富或者一般财富</a:t>
            </a:r>
            <a:r>
              <a:rPr lang="zh-CN" altLang="en-US" sz="2400" b="1">
                <a:effectLst/>
              </a:rPr>
              <a:t>在世界历史上占据主导地位。</a:t>
            </a:r>
            <a:r>
              <a:rPr lang="zh-CN" altLang="en-US" sz="2000">
                <a:effectLst/>
              </a:rPr>
              <a:t>  </a:t>
            </a:r>
          </a:p>
          <a:p>
            <a:pPr marL="442913" indent="-442913" algn="just">
              <a:lnSpc>
                <a:spcPct val="110000"/>
              </a:lnSpc>
            </a:pPr>
            <a:endParaRPr lang="zh-CN" altLang="en-US" sz="1600" b="1">
              <a:effectLst/>
            </a:endParaRPr>
          </a:p>
          <a:p>
            <a:pPr marL="442913" indent="-442913" algn="just">
              <a:lnSpc>
                <a:spcPct val="110000"/>
              </a:lnSpc>
            </a:pPr>
            <a:r>
              <a:rPr lang="zh-CN" altLang="en-US" sz="1600" b="1">
                <a:effectLst/>
              </a:rPr>
              <a:t>从传家宝到存折</a:t>
            </a:r>
          </a:p>
          <a:p>
            <a:pPr marL="442913" indent="-442913" algn="just">
              <a:lnSpc>
                <a:spcPct val="110000"/>
              </a:lnSpc>
            </a:pPr>
            <a:r>
              <a:rPr lang="zh-CN" altLang="en-US" sz="1600" b="1">
                <a:effectLst/>
              </a:rPr>
              <a:t>从贵族城堡到货币</a:t>
            </a:r>
          </a:p>
          <a:p>
            <a:pPr marL="442913" indent="-442913">
              <a:lnSpc>
                <a:spcPct val="110000"/>
              </a:lnSpc>
            </a:pPr>
            <a:r>
              <a:rPr lang="zh-CN" altLang="en-US" sz="1600" b="1">
                <a:effectLst/>
              </a:rPr>
              <a:t>工会给老师发福利：从一箱苹果到五十元钱。</a:t>
            </a:r>
          </a:p>
          <a:p>
            <a:pPr marL="442913" indent="-442913">
              <a:lnSpc>
                <a:spcPct val="110000"/>
              </a:lnSpc>
            </a:pPr>
            <a:r>
              <a:rPr lang="zh-CN" altLang="en-US" sz="1600" b="1">
                <a:effectLst/>
              </a:rPr>
              <a:t>费尔巴哈讲，苹果是感性的，抽象财富是一般财富，是符号，可以换成你所需要的任何一种使用价值。</a:t>
            </a:r>
          </a:p>
          <a:p>
            <a:pPr marL="442913" indent="-442913" algn="just">
              <a:lnSpc>
                <a:spcPct val="110000"/>
              </a:lnSpc>
              <a:buFont typeface="Wingdings" charset="2"/>
              <a:buNone/>
            </a:pPr>
            <a:endParaRPr lang="zh-CN" altLang="en-US" sz="1600" b="1">
              <a:effectLst/>
            </a:endParaRPr>
          </a:p>
          <a:p>
            <a:pPr marL="442913" indent="-442913" algn="just">
              <a:lnSpc>
                <a:spcPct val="80000"/>
              </a:lnSpc>
              <a:buFont typeface="Wingdings" charset="2"/>
              <a:buNone/>
            </a:pPr>
            <a:endParaRPr lang="zh-CN" altLang="en-US" sz="2000" b="1">
              <a:effectLst/>
            </a:endParaRPr>
          </a:p>
          <a:p>
            <a:pPr marL="442913" indent="-442913" algn="just">
              <a:lnSpc>
                <a:spcPct val="80000"/>
              </a:lnSpc>
              <a:buFont typeface="Wingdings" charset="2"/>
              <a:buNone/>
            </a:pPr>
            <a:r>
              <a:rPr lang="zh-CN" altLang="en-US" sz="1800" b="1">
                <a:effectLst/>
              </a:rPr>
              <a:t>    </a:t>
            </a:r>
          </a:p>
        </p:txBody>
      </p:sp>
    </p:spTree>
    <p:extLst>
      <p:ext uri="{BB962C8B-B14F-4D97-AF65-F5344CB8AC3E}">
        <p14:creationId xmlns:p14="http://schemas.microsoft.com/office/powerpoint/2010/main" val="887453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71414"/>
            <a:ext cx="9144000" cy="1521858"/>
          </a:xfrm>
          <a:solidFill>
            <a:srgbClr val="000099"/>
          </a:solidFill>
        </p:spPr>
        <p:txBody>
          <a:bodyPr>
            <a:normAutofit/>
          </a:bodyPr>
          <a:lstStyle/>
          <a:p>
            <a:pPr>
              <a:lnSpc>
                <a:spcPct val="150000"/>
              </a:lnSpc>
            </a:pPr>
            <a:r>
              <a:rPr lang="zh-CN" altLang="en-US" sz="3000" b="1" dirty="0" smtClean="0">
                <a:solidFill>
                  <a:srgbClr val="FFFF00"/>
                </a:solidFill>
                <a:latin typeface="+mn-ea"/>
                <a:cs typeface="Times New Roman" panose="02020603050405020304" pitchFamily="18" charset="0"/>
              </a:rPr>
              <a:t>原因三：时代精英</a:t>
            </a:r>
            <a:r>
              <a:rPr lang="zh-CN" altLang="en-US" sz="3000" b="1" dirty="0" smtClean="0">
                <a:latin typeface="+mn-ea"/>
                <a:cs typeface="Times New Roman" panose="02020603050405020304" pitchFamily="18" charset="0"/>
              </a:rPr>
              <a:t>热衷海外殖民和探险。</a:t>
            </a:r>
            <a:r>
              <a:rPr lang="zh-CN" altLang="en-US" sz="3000" b="1" dirty="0" smtClean="0">
                <a:solidFill>
                  <a:srgbClr val="FFFF00"/>
                </a:solidFill>
                <a:latin typeface="+mn-ea"/>
                <a:cs typeface="Times New Roman" panose="02020603050405020304" pitchFamily="18" charset="0"/>
              </a:rPr>
              <a:t>贵族</a:t>
            </a:r>
            <a:r>
              <a:rPr lang="zh-CN" altLang="en-US" sz="3000" b="1" dirty="0" smtClean="0">
                <a:latin typeface="+mn-ea"/>
                <a:cs typeface="Times New Roman" panose="02020603050405020304" pitchFamily="18" charset="0"/>
              </a:rPr>
              <a:t>控制</a:t>
            </a:r>
            <a:r>
              <a:rPr lang="zh-CN" altLang="zh-CN" sz="3000" b="1" dirty="0" smtClean="0">
                <a:latin typeface="+mn-ea"/>
                <a:cs typeface="Times New Roman" panose="02020603050405020304" pitchFamily="18" charset="0"/>
              </a:rPr>
              <a:t>主流文化</a:t>
            </a:r>
            <a:r>
              <a:rPr lang="zh-CN" altLang="en-US" sz="3000" b="1" dirty="0" smtClean="0">
                <a:latin typeface="+mn-ea"/>
                <a:cs typeface="Times New Roman" panose="02020603050405020304" pitchFamily="18" charset="0"/>
              </a:rPr>
              <a:t>，</a:t>
            </a:r>
            <a:r>
              <a:rPr lang="zh-CN" altLang="en-US" sz="3000" b="1" dirty="0" smtClean="0">
                <a:solidFill>
                  <a:srgbClr val="FFFF00"/>
                </a:solidFill>
                <a:latin typeface="+mn-ea"/>
                <a:cs typeface="Times New Roman" panose="02020603050405020304" pitchFamily="18" charset="0"/>
              </a:rPr>
              <a:t>教育缺乏创新</a:t>
            </a:r>
            <a:r>
              <a:rPr lang="zh-CN" altLang="en-US" sz="3000" b="1" dirty="0" smtClean="0">
                <a:latin typeface="+mn-ea"/>
                <a:cs typeface="Times New Roman" panose="02020603050405020304" pitchFamily="18" charset="0"/>
              </a:rPr>
              <a:t>。</a:t>
            </a:r>
            <a:endParaRPr lang="en-US" altLang="zh-CN" sz="3000" b="1" dirty="0" smtClean="0">
              <a:latin typeface="+mn-ea"/>
              <a:cs typeface="Times New Roman" panose="02020603050405020304" pitchFamily="18" charset="0"/>
            </a:endParaRPr>
          </a:p>
        </p:txBody>
      </p:sp>
      <p:sp>
        <p:nvSpPr>
          <p:cNvPr id="4" name="文本框 3"/>
          <p:cNvSpPr txBox="1"/>
          <p:nvPr/>
        </p:nvSpPr>
        <p:spPr>
          <a:xfrm>
            <a:off x="0" y="1857364"/>
            <a:ext cx="9144000" cy="3386120"/>
          </a:xfrm>
          <a:prstGeom prst="rect">
            <a:avLst/>
          </a:prstGeom>
          <a:noFill/>
        </p:spPr>
        <p:txBody>
          <a:bodyPr wrap="square" rtlCol="0">
            <a:spAutoFit/>
          </a:bodyPr>
          <a:lstStyle/>
          <a:p>
            <a:pPr marL="342900" lvl="0" indent="-342900">
              <a:lnSpc>
                <a:spcPct val="150000"/>
              </a:lnSpc>
              <a:spcBef>
                <a:spcPct val="20000"/>
              </a:spcBef>
              <a:spcAft>
                <a:spcPts val="600"/>
              </a:spcAft>
              <a:buClr>
                <a:srgbClr val="F4E7ED"/>
              </a:buClr>
              <a:buFont typeface="Arial" pitchFamily="34" charset="0"/>
              <a:buChar char="•"/>
            </a:pPr>
            <a:r>
              <a:rPr lang="zh-CN" altLang="zh-CN" sz="2800" b="1" spc="30" dirty="0">
                <a:solidFill>
                  <a:prstClr val="white"/>
                </a:solidFill>
                <a:latin typeface="楷体" panose="02010609060101010101" pitchFamily="49" charset="-122"/>
                <a:ea typeface="楷体" panose="02010609060101010101" pitchFamily="49" charset="-122"/>
                <a:cs typeface="Times New Roman" panose="02020603050405020304" pitchFamily="18" charset="0"/>
              </a:rPr>
              <a:t>学校的主要课程是</a:t>
            </a:r>
            <a:r>
              <a:rPr lang="zh-CN" altLang="zh-CN" sz="2800" b="1" spc="30" dirty="0">
                <a:solidFill>
                  <a:srgbClr val="FFFF00"/>
                </a:solidFill>
                <a:latin typeface="楷体" panose="02010609060101010101" pitchFamily="49" charset="-122"/>
                <a:ea typeface="楷体" panose="02010609060101010101" pitchFamily="49" charset="-122"/>
                <a:cs typeface="Times New Roman" panose="02020603050405020304" pitchFamily="18" charset="0"/>
              </a:rPr>
              <a:t>拉丁文的文法、修辞和逻辑</a:t>
            </a:r>
            <a:r>
              <a:rPr lang="zh-CN" altLang="en-US" sz="2800" b="1" spc="30" dirty="0" smtClean="0">
                <a:solidFill>
                  <a:prstClr val="white"/>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800" b="1" spc="30" dirty="0">
                <a:solidFill>
                  <a:prstClr val="white"/>
                </a:solidFill>
                <a:latin typeface="楷体" panose="02010609060101010101" pitchFamily="49" charset="-122"/>
                <a:ea typeface="楷体" panose="02010609060101010101" pitchFamily="49" charset="-122"/>
                <a:cs typeface="Times New Roman" panose="02020603050405020304" pitchFamily="18" charset="0"/>
              </a:rPr>
              <a:t>几乎</a:t>
            </a:r>
            <a:r>
              <a:rPr lang="zh-CN" altLang="en-US" sz="2800" b="1" spc="30" dirty="0" smtClean="0">
                <a:solidFill>
                  <a:prstClr val="white"/>
                </a:solidFill>
                <a:latin typeface="楷体" panose="02010609060101010101" pitchFamily="49" charset="-122"/>
                <a:ea typeface="楷体" panose="02010609060101010101" pitchFamily="49" charset="-122"/>
                <a:cs typeface="Times New Roman" panose="02020603050405020304" pitchFamily="18" charset="0"/>
              </a:rPr>
              <a:t>不</a:t>
            </a:r>
            <a:r>
              <a:rPr lang="zh-CN" altLang="en-US" sz="2800" b="1" spc="30" dirty="0">
                <a:solidFill>
                  <a:prstClr val="white"/>
                </a:solidFill>
                <a:latin typeface="楷体" panose="02010609060101010101" pitchFamily="49" charset="-122"/>
                <a:ea typeface="楷体" panose="02010609060101010101" pitchFamily="49" charset="-122"/>
                <a:cs typeface="Times New Roman" panose="02020603050405020304" pitchFamily="18" charset="0"/>
              </a:rPr>
              <a:t>涉及新的科学知识。</a:t>
            </a:r>
            <a:endParaRPr lang="en-US" altLang="zh-CN" sz="2800" b="1" spc="30" dirty="0">
              <a:solidFill>
                <a:prstClr val="white"/>
              </a:solidFill>
              <a:latin typeface="楷体" panose="02010609060101010101" pitchFamily="49" charset="-122"/>
              <a:ea typeface="楷体" panose="02010609060101010101" pitchFamily="49" charset="-122"/>
              <a:cs typeface="Times New Roman" panose="02020603050405020304" pitchFamily="18" charset="0"/>
            </a:endParaRPr>
          </a:p>
          <a:p>
            <a:pPr marL="342900" lvl="0" indent="-342900">
              <a:lnSpc>
                <a:spcPct val="150000"/>
              </a:lnSpc>
              <a:spcBef>
                <a:spcPct val="20000"/>
              </a:spcBef>
              <a:spcAft>
                <a:spcPts val="600"/>
              </a:spcAft>
              <a:buClr>
                <a:srgbClr val="F4E7ED"/>
              </a:buClr>
              <a:buFont typeface="Arial" pitchFamily="34" charset="0"/>
              <a:buChar char="•"/>
            </a:pPr>
            <a:r>
              <a:rPr lang="zh-CN" altLang="zh-CN" sz="2800" b="1" spc="30" dirty="0">
                <a:solidFill>
                  <a:prstClr val="white"/>
                </a:solidFill>
                <a:latin typeface="楷体" panose="02010609060101010101" pitchFamily="49" charset="-122"/>
                <a:ea typeface="楷体" panose="02010609060101010101" pitchFamily="49" charset="-122"/>
                <a:cs typeface="Times New Roman" panose="02020603050405020304" pitchFamily="18" charset="0"/>
              </a:rPr>
              <a:t>在基督教会的支配下，中学里进行</a:t>
            </a:r>
            <a:r>
              <a:rPr lang="zh-CN" altLang="zh-CN" sz="2800" b="1" spc="30" dirty="0">
                <a:solidFill>
                  <a:srgbClr val="FFFF00"/>
                </a:solidFill>
                <a:latin typeface="楷体" panose="02010609060101010101" pitchFamily="49" charset="-122"/>
                <a:ea typeface="楷体" panose="02010609060101010101" pitchFamily="49" charset="-122"/>
                <a:cs typeface="Times New Roman" panose="02020603050405020304" pitchFamily="18" charset="0"/>
              </a:rPr>
              <a:t>灌输式的宗教教育</a:t>
            </a:r>
            <a:r>
              <a:rPr lang="zh-CN" altLang="zh-CN" sz="2800" b="1" spc="30" dirty="0">
                <a:solidFill>
                  <a:prstClr val="white"/>
                </a:solidFill>
                <a:latin typeface="楷体" panose="02010609060101010101" pitchFamily="49" charset="-122"/>
                <a:ea typeface="楷体" panose="02010609060101010101" pitchFamily="49" charset="-122"/>
                <a:cs typeface="Times New Roman" panose="02020603050405020304" pitchFamily="18" charset="0"/>
              </a:rPr>
              <a:t>。学生</a:t>
            </a:r>
            <a:r>
              <a:rPr lang="zh-CN" altLang="zh-CN" sz="2800" b="1" spc="30" dirty="0">
                <a:solidFill>
                  <a:srgbClr val="FFFF00"/>
                </a:solidFill>
                <a:latin typeface="楷体" panose="02010609060101010101" pitchFamily="49" charset="-122"/>
                <a:ea typeface="楷体" panose="02010609060101010101" pitchFamily="49" charset="-122"/>
                <a:cs typeface="Times New Roman" panose="02020603050405020304" pitchFamily="18" charset="0"/>
              </a:rPr>
              <a:t>虔诚地信仰教义，不能对教义产生任何批评和怀疑，</a:t>
            </a:r>
            <a:r>
              <a:rPr lang="zh-CN" altLang="zh-CN" sz="2800" b="1" spc="30" dirty="0" smtClean="0">
                <a:solidFill>
                  <a:srgbClr val="FFFF00"/>
                </a:solidFill>
                <a:latin typeface="楷体" panose="02010609060101010101" pitchFamily="49" charset="-122"/>
                <a:ea typeface="楷体" panose="02010609060101010101" pitchFamily="49" charset="-122"/>
                <a:cs typeface="Times New Roman" panose="02020603050405020304" pitchFamily="18" charset="0"/>
              </a:rPr>
              <a:t>扼杀</a:t>
            </a:r>
            <a:r>
              <a:rPr lang="zh-CN" altLang="zh-CN" sz="2800" b="1" spc="30" dirty="0" smtClean="0">
                <a:latin typeface="楷体" panose="02010609060101010101" pitchFamily="49" charset="-122"/>
                <a:ea typeface="楷体" panose="02010609060101010101" pitchFamily="49" charset="-122"/>
                <a:cs typeface="Times New Roman" panose="02020603050405020304" pitchFamily="18" charset="0"/>
              </a:rPr>
              <a:t>社会变革</a:t>
            </a:r>
            <a:r>
              <a:rPr lang="zh-CN" altLang="zh-CN" sz="2800" b="1" spc="30" dirty="0">
                <a:latin typeface="楷体" panose="02010609060101010101" pitchFamily="49" charset="-122"/>
                <a:ea typeface="楷体" panose="02010609060101010101" pitchFamily="49" charset="-122"/>
                <a:cs typeface="Times New Roman" panose="02020603050405020304" pitchFamily="18" charset="0"/>
              </a:rPr>
              <a:t>需要的</a:t>
            </a:r>
            <a:r>
              <a:rPr lang="zh-CN" altLang="zh-CN" sz="2800" b="1" spc="30" dirty="0">
                <a:solidFill>
                  <a:srgbClr val="FFFF00"/>
                </a:solidFill>
                <a:latin typeface="楷体" panose="02010609060101010101" pitchFamily="49" charset="-122"/>
                <a:ea typeface="楷体" panose="02010609060101010101" pitchFamily="49" charset="-122"/>
                <a:cs typeface="Times New Roman" panose="02020603050405020304" pitchFamily="18" charset="0"/>
              </a:rPr>
              <a:t>自由思想和独立思考</a:t>
            </a:r>
            <a:r>
              <a:rPr lang="zh-CN" altLang="zh-CN" sz="2800" b="1" spc="30" dirty="0">
                <a:solidFill>
                  <a:prstClr val="white"/>
                </a:solidFill>
                <a:latin typeface="楷体" panose="02010609060101010101" pitchFamily="49" charset="-122"/>
                <a:ea typeface="楷体" panose="02010609060101010101" pitchFamily="49" charset="-122"/>
                <a:cs typeface="Times New Roman" panose="02020603050405020304" pitchFamily="18" charset="0"/>
              </a:rPr>
              <a:t>。</a:t>
            </a:r>
            <a:endParaRPr lang="zh-CN" altLang="en-US" sz="2800" b="1" spc="30" dirty="0">
              <a:solidFill>
                <a:prstClr val="white"/>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6445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7924800" cy="796950"/>
          </a:xfrm>
        </p:spPr>
        <p:txBody>
          <a:bodyPr/>
          <a:lstStyle/>
          <a:p>
            <a:pPr algn="ctr"/>
            <a:r>
              <a:rPr lang="zh-CN" altLang="en-US" sz="4000" b="1" dirty="0" smtClean="0"/>
              <a:t>财富的负面作用</a:t>
            </a:r>
            <a:endParaRPr lang="zh-CN" altLang="en-US" sz="4000" b="1" dirty="0"/>
          </a:p>
        </p:txBody>
      </p:sp>
      <p:sp>
        <p:nvSpPr>
          <p:cNvPr id="3" name="内容占位符 2"/>
          <p:cNvSpPr>
            <a:spLocks noGrp="1"/>
          </p:cNvSpPr>
          <p:nvPr>
            <p:ph sz="quarter" idx="13"/>
          </p:nvPr>
        </p:nvSpPr>
        <p:spPr>
          <a:xfrm>
            <a:off x="0" y="692696"/>
            <a:ext cx="9144000" cy="3736436"/>
          </a:xfrm>
        </p:spPr>
        <p:txBody>
          <a:bodyPr>
            <a:noAutofit/>
          </a:bodyPr>
          <a:lstStyle/>
          <a:p>
            <a:pPr>
              <a:lnSpc>
                <a:spcPct val="130000"/>
              </a:lnSpc>
            </a:pPr>
            <a:r>
              <a:rPr lang="zh-CN" altLang="en-US" sz="3000" b="1" dirty="0"/>
              <a:t>在一</a:t>
            </a:r>
            <a:r>
              <a:rPr lang="zh-CN" altLang="en-US" sz="3000" b="1" dirty="0" smtClean="0"/>
              <a:t>个</a:t>
            </a:r>
            <a:r>
              <a:rPr lang="zh-CN" altLang="en-US" sz="3000" b="1" dirty="0" smtClean="0">
                <a:solidFill>
                  <a:srgbClr val="FFFF00"/>
                </a:solidFill>
              </a:rPr>
              <a:t>缺乏创新动力和发展政策</a:t>
            </a:r>
            <a:r>
              <a:rPr lang="zh-CN" altLang="en-US" sz="3000" b="1" dirty="0"/>
              <a:t>的社会，财富的</a:t>
            </a:r>
            <a:r>
              <a:rPr lang="zh-CN" altLang="en-US" sz="3000" b="1" dirty="0" smtClean="0"/>
              <a:t>作用</a:t>
            </a:r>
            <a:r>
              <a:rPr lang="zh-CN" altLang="en-US" sz="3000" b="1" dirty="0"/>
              <a:t>往往</a:t>
            </a:r>
            <a:r>
              <a:rPr lang="zh-CN" altLang="en-US" sz="3000" b="1" dirty="0" smtClean="0"/>
              <a:t>是</a:t>
            </a:r>
            <a:r>
              <a:rPr lang="zh-CN" altLang="en-US" sz="3000" b="1" dirty="0"/>
              <a:t>负面的</a:t>
            </a:r>
            <a:r>
              <a:rPr lang="zh-CN" altLang="en-US" sz="3000" b="1" dirty="0" smtClean="0"/>
              <a:t>。</a:t>
            </a:r>
            <a:endParaRPr lang="en-US" altLang="zh-CN" sz="3000" b="1" dirty="0" smtClean="0"/>
          </a:p>
          <a:p>
            <a:pPr>
              <a:lnSpc>
                <a:spcPct val="130000"/>
              </a:lnSpc>
            </a:pPr>
            <a:r>
              <a:rPr lang="zh-CN" altLang="en-US" sz="2800" b="1" dirty="0" smtClean="0">
                <a:latin typeface="楷体" panose="02010609060101010101" pitchFamily="49" charset="-122"/>
                <a:ea typeface="楷体" panose="02010609060101010101" pitchFamily="49" charset="-122"/>
              </a:rPr>
              <a:t>奢靡</a:t>
            </a:r>
            <a:r>
              <a:rPr lang="zh-CN" altLang="en-US" sz="2800" b="1" dirty="0">
                <a:latin typeface="楷体" panose="02010609060101010101" pitchFamily="49" charset="-122"/>
                <a:ea typeface="楷体" panose="02010609060101010101" pitchFamily="49" charset="-122"/>
              </a:rPr>
              <a:t>之风盛行，几乎是一</a:t>
            </a:r>
            <a:r>
              <a:rPr lang="zh-CN" altLang="en-US" sz="2800" b="1" dirty="0" smtClean="0">
                <a:latin typeface="楷体" panose="02010609060101010101" pitchFamily="49" charset="-122"/>
                <a:ea typeface="楷体" panose="02010609060101010101" pitchFamily="49" charset="-122"/>
              </a:rPr>
              <a:t>夜暴富的</a:t>
            </a:r>
            <a:r>
              <a:rPr lang="zh-CN" altLang="en-US" sz="2800" b="1" dirty="0">
                <a:latin typeface="楷体" panose="02010609060101010101" pitchFamily="49" charset="-122"/>
                <a:ea typeface="楷体" panose="02010609060101010101" pitchFamily="49" charset="-122"/>
              </a:rPr>
              <a:t>葡萄牙人</a:t>
            </a:r>
            <a:r>
              <a:rPr lang="zh-CN" altLang="en-US" sz="2800" b="1" dirty="0" smtClean="0">
                <a:latin typeface="楷体" panose="02010609060101010101" pitchFamily="49" charset="-122"/>
                <a:ea typeface="楷体" panose="02010609060101010101" pitchFamily="49" charset="-122"/>
              </a:rPr>
              <a:t>，</a:t>
            </a:r>
            <a:r>
              <a:rPr lang="zh-CN" altLang="en-US" sz="2800" b="1" dirty="0" smtClean="0">
                <a:solidFill>
                  <a:srgbClr val="FFFF00"/>
                </a:solidFill>
                <a:latin typeface="楷体" panose="02010609060101010101" pitchFamily="49" charset="-122"/>
                <a:ea typeface="楷体" panose="02010609060101010101" pitchFamily="49" charset="-122"/>
              </a:rPr>
              <a:t>没有</a:t>
            </a:r>
            <a:r>
              <a:rPr lang="zh-CN" altLang="en-US" sz="2800" b="1" dirty="0">
                <a:solidFill>
                  <a:srgbClr val="FFFF00"/>
                </a:solidFill>
                <a:latin typeface="楷体" panose="02010609060101010101" pitchFamily="49" charset="-122"/>
                <a:ea typeface="楷体" panose="02010609060101010101" pitchFamily="49" charset="-122"/>
              </a:rPr>
              <a:t>投资生产的热情，</a:t>
            </a:r>
            <a:r>
              <a:rPr lang="zh-CN" altLang="en-US" sz="2800" b="1" dirty="0" smtClean="0">
                <a:solidFill>
                  <a:srgbClr val="FFFF00"/>
                </a:solidFill>
                <a:latin typeface="楷体" panose="02010609060101010101" pitchFamily="49" charset="-122"/>
                <a:ea typeface="楷体" panose="02010609060101010101" pitchFamily="49" charset="-122"/>
              </a:rPr>
              <a:t>金钱被</a:t>
            </a:r>
            <a:r>
              <a:rPr lang="zh-CN" altLang="en-US" sz="2800" b="1" dirty="0">
                <a:solidFill>
                  <a:srgbClr val="FFFF00"/>
                </a:solidFill>
                <a:latin typeface="楷体" panose="02010609060101010101" pitchFamily="49" charset="-122"/>
                <a:ea typeface="楷体" panose="02010609060101010101" pitchFamily="49" charset="-122"/>
              </a:rPr>
              <a:t>用来挥霍和享受</a:t>
            </a:r>
            <a:r>
              <a:rPr lang="zh-CN" altLang="en-US" sz="2800" b="1" dirty="0" smtClean="0">
                <a:latin typeface="楷体" panose="02010609060101010101" pitchFamily="49" charset="-122"/>
                <a:ea typeface="楷体" panose="02010609060101010101" pitchFamily="49" charset="-122"/>
              </a:rPr>
              <a:t>。</a:t>
            </a:r>
            <a:r>
              <a:rPr lang="zh-CN" altLang="en-US" sz="2800" b="1" dirty="0" smtClean="0">
                <a:solidFill>
                  <a:srgbClr val="FFFF00"/>
                </a:solidFill>
                <a:latin typeface="楷体" panose="02010609060101010101" pitchFamily="49" charset="-122"/>
                <a:ea typeface="楷体" panose="02010609060101010101" pitchFamily="49" charset="-122"/>
              </a:rPr>
              <a:t>劳动</a:t>
            </a:r>
            <a:r>
              <a:rPr lang="zh-CN" altLang="en-US" sz="2800" b="1" dirty="0">
                <a:solidFill>
                  <a:srgbClr val="FFFF00"/>
                </a:solidFill>
                <a:latin typeface="楷体" panose="02010609060101010101" pitchFamily="49" charset="-122"/>
                <a:ea typeface="楷体" panose="02010609060101010101" pitchFamily="49" charset="-122"/>
              </a:rPr>
              <a:t>受到鄙视，好逸恶劳成为时髦</a:t>
            </a:r>
            <a:r>
              <a:rPr lang="zh-CN" altLang="en-US" sz="2800" b="1" dirty="0">
                <a:latin typeface="楷体" panose="02010609060101010101" pitchFamily="49" charset="-122"/>
                <a:ea typeface="楷体" panose="02010609060101010101" pitchFamily="49" charset="-122"/>
              </a:rPr>
              <a:t>。所有人都在</a:t>
            </a:r>
            <a:r>
              <a:rPr lang="zh-CN" altLang="en-US" sz="2800" b="1" dirty="0">
                <a:solidFill>
                  <a:srgbClr val="FFFF00"/>
                </a:solidFill>
                <a:latin typeface="楷体" panose="02010609060101010101" pitchFamily="49" charset="-122"/>
                <a:ea typeface="楷体" panose="02010609060101010101" pitchFamily="49" charset="-122"/>
              </a:rPr>
              <a:t>期盼“奇迹”</a:t>
            </a:r>
            <a:r>
              <a:rPr lang="zh-CN" altLang="en-US" sz="2800" b="1" dirty="0">
                <a:latin typeface="楷体" panose="02010609060101010101" pitchFamily="49" charset="-122"/>
                <a:ea typeface="楷体" panose="02010609060101010101" pitchFamily="49" charset="-122"/>
              </a:rPr>
              <a:t>，懒惰而轻浮，摇尾乞怜于富豪，卑躬屈膝于权贵</a:t>
            </a:r>
            <a:r>
              <a:rPr lang="zh-CN" altLang="en-US" sz="2800" b="1" dirty="0" smtClean="0">
                <a:latin typeface="楷体" panose="02010609060101010101" pitchFamily="49" charset="-122"/>
                <a:ea typeface="楷体" panose="02010609060101010101" pitchFamily="49" charset="-122"/>
              </a:rPr>
              <a:t>。</a:t>
            </a:r>
            <a:endParaRPr lang="zh-CN" altLang="en-US" sz="2800" b="1" dirty="0"/>
          </a:p>
        </p:txBody>
      </p:sp>
      <p:sp>
        <p:nvSpPr>
          <p:cNvPr id="4" name="文本框 3"/>
          <p:cNvSpPr txBox="1"/>
          <p:nvPr/>
        </p:nvSpPr>
        <p:spPr>
          <a:xfrm>
            <a:off x="0" y="4500570"/>
            <a:ext cx="9144000" cy="1308435"/>
          </a:xfrm>
          <a:prstGeom prst="rect">
            <a:avLst/>
          </a:prstGeom>
          <a:solidFill>
            <a:srgbClr val="000099"/>
          </a:solidFill>
        </p:spPr>
        <p:txBody>
          <a:bodyPr wrap="square" rtlCol="0">
            <a:spAutoFit/>
          </a:bodyPr>
          <a:lstStyle/>
          <a:p>
            <a:pPr algn="ctr">
              <a:lnSpc>
                <a:spcPts val="5000"/>
              </a:lnSpc>
            </a:pPr>
            <a:r>
              <a:rPr lang="zh-CN" altLang="en-US" sz="3500" b="1" dirty="0"/>
              <a:t>“这些人宁肯忍受一切痛苦和屈辱</a:t>
            </a:r>
            <a:r>
              <a:rPr lang="zh-CN" altLang="en-US" sz="3500" b="1" dirty="0" smtClean="0"/>
              <a:t>，</a:t>
            </a:r>
            <a:endParaRPr lang="en-US" altLang="zh-CN" sz="3500" b="1" dirty="0" smtClean="0"/>
          </a:p>
          <a:p>
            <a:pPr algn="ctr">
              <a:lnSpc>
                <a:spcPts val="5000"/>
              </a:lnSpc>
            </a:pPr>
            <a:r>
              <a:rPr lang="zh-CN" altLang="en-US" sz="3500" b="1" dirty="0" smtClean="0"/>
              <a:t>也</a:t>
            </a:r>
            <a:r>
              <a:rPr lang="zh-CN" altLang="en-US" sz="3500" b="1" dirty="0"/>
              <a:t>不愿学点技术。”</a:t>
            </a:r>
          </a:p>
        </p:txBody>
      </p:sp>
      <p:grpSp>
        <p:nvGrpSpPr>
          <p:cNvPr id="10" name="组合 9"/>
          <p:cNvGrpSpPr/>
          <p:nvPr/>
        </p:nvGrpSpPr>
        <p:grpSpPr>
          <a:xfrm>
            <a:off x="2500298" y="6000768"/>
            <a:ext cx="4143404" cy="784830"/>
            <a:chOff x="2500298" y="6000768"/>
            <a:chExt cx="4143404" cy="784830"/>
          </a:xfrm>
          <a:solidFill>
            <a:srgbClr val="FF0000"/>
          </a:solidFill>
        </p:grpSpPr>
        <p:grpSp>
          <p:nvGrpSpPr>
            <p:cNvPr id="9" name="组合 8"/>
            <p:cNvGrpSpPr/>
            <p:nvPr/>
          </p:nvGrpSpPr>
          <p:grpSpPr>
            <a:xfrm>
              <a:off x="2500298" y="6000768"/>
              <a:ext cx="4143404" cy="707886"/>
              <a:chOff x="2500298" y="6000768"/>
              <a:chExt cx="4143404" cy="707886"/>
            </a:xfrm>
            <a:grpFill/>
          </p:grpSpPr>
          <p:sp>
            <p:nvSpPr>
              <p:cNvPr id="6" name="TextBox 5"/>
              <p:cNvSpPr txBox="1"/>
              <p:nvPr/>
            </p:nvSpPr>
            <p:spPr>
              <a:xfrm>
                <a:off x="2500298" y="6000768"/>
                <a:ext cx="2071702" cy="707886"/>
              </a:xfrm>
              <a:prstGeom prst="rect">
                <a:avLst/>
              </a:prstGeom>
              <a:grpFill/>
            </p:spPr>
            <p:txBody>
              <a:bodyPr wrap="square" rtlCol="0">
                <a:spAutoFit/>
              </a:bodyPr>
              <a:lstStyle/>
              <a:p>
                <a:pPr algn="ctr"/>
                <a:r>
                  <a:rPr lang="zh-CN" altLang="en-US" sz="4000" dirty="0" smtClean="0">
                    <a:latin typeface="楷体" pitchFamily="49" charset="-122"/>
                    <a:ea typeface="楷体" pitchFamily="49" charset="-122"/>
                  </a:rPr>
                  <a:t>财富</a:t>
                </a:r>
                <a:endParaRPr lang="zh-CN" altLang="en-US" sz="4000" dirty="0">
                  <a:latin typeface="楷体" pitchFamily="49" charset="-122"/>
                  <a:ea typeface="楷体" pitchFamily="49" charset="-122"/>
                </a:endParaRPr>
              </a:p>
            </p:txBody>
          </p:sp>
          <p:sp>
            <p:nvSpPr>
              <p:cNvPr id="7" name="TextBox 6"/>
              <p:cNvSpPr txBox="1"/>
              <p:nvPr/>
            </p:nvSpPr>
            <p:spPr>
              <a:xfrm>
                <a:off x="4572000" y="6000768"/>
                <a:ext cx="2071702" cy="707886"/>
              </a:xfrm>
              <a:prstGeom prst="rect">
                <a:avLst/>
              </a:prstGeom>
              <a:grpFill/>
            </p:spPr>
            <p:txBody>
              <a:bodyPr wrap="square" rtlCol="0">
                <a:spAutoFit/>
              </a:bodyPr>
              <a:lstStyle/>
              <a:p>
                <a:pPr algn="ctr"/>
                <a:r>
                  <a:rPr lang="zh-CN" altLang="en-US" sz="4000" dirty="0" smtClean="0">
                    <a:latin typeface="楷体" pitchFamily="49" charset="-122"/>
                    <a:ea typeface="楷体" pitchFamily="49" charset="-122"/>
                  </a:rPr>
                  <a:t>资本</a:t>
                </a:r>
                <a:endParaRPr lang="zh-CN" altLang="en-US" sz="4000" dirty="0">
                  <a:latin typeface="楷体" pitchFamily="49" charset="-122"/>
                  <a:ea typeface="楷体" pitchFamily="49" charset="-122"/>
                </a:endParaRPr>
              </a:p>
            </p:txBody>
          </p:sp>
        </p:grpSp>
        <p:sp>
          <p:nvSpPr>
            <p:cNvPr id="8" name="矩形 7"/>
            <p:cNvSpPr/>
            <p:nvPr/>
          </p:nvSpPr>
          <p:spPr>
            <a:xfrm>
              <a:off x="4214810" y="6000768"/>
              <a:ext cx="763351" cy="784830"/>
            </a:xfrm>
            <a:prstGeom prst="rect">
              <a:avLst/>
            </a:prstGeom>
            <a:grpFill/>
          </p:spPr>
          <p:txBody>
            <a:bodyPr wrap="none">
              <a:spAutoFit/>
            </a:bodyPr>
            <a:lstStyle/>
            <a:p>
              <a:r>
                <a:rPr lang="zh-CN" altLang="en-US" sz="4500" dirty="0" smtClean="0">
                  <a:solidFill>
                    <a:srgbClr val="FFFF00"/>
                  </a:solidFill>
                  <a:latin typeface="黑体" pitchFamily="49" charset="-122"/>
                  <a:ea typeface="黑体" pitchFamily="49" charset="-122"/>
                </a:rPr>
                <a:t>≠</a:t>
              </a:r>
              <a:endParaRPr lang="zh-CN" altLang="en-US" sz="4500" dirty="0">
                <a:solidFill>
                  <a:srgbClr val="FFFF00"/>
                </a:solidFill>
                <a:latin typeface="黑体" pitchFamily="49" charset="-122"/>
                <a:ea typeface="黑体" pitchFamily="49" charset="-122"/>
              </a:endParaRPr>
            </a:p>
          </p:txBody>
        </p:sp>
      </p:grpSp>
    </p:spTree>
    <p:extLst>
      <p:ext uri="{BB962C8B-B14F-4D97-AF65-F5344CB8AC3E}">
        <p14:creationId xmlns:p14="http://schemas.microsoft.com/office/powerpoint/2010/main" val="427516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0"/>
            <a:ext cx="7924800" cy="796908"/>
          </a:xfrm>
        </p:spPr>
        <p:txBody>
          <a:bodyPr/>
          <a:lstStyle/>
          <a:p>
            <a:pPr algn="ctr"/>
            <a:r>
              <a:rPr lang="zh-CN" altLang="en-US" sz="4500" b="1" dirty="0" smtClean="0">
                <a:solidFill>
                  <a:srgbClr val="FFFF00"/>
                </a:solidFill>
              </a:rPr>
              <a:t>什么是“资本”？</a:t>
            </a:r>
            <a:endParaRPr lang="zh-CN" altLang="en-US" sz="4500" b="1" dirty="0">
              <a:solidFill>
                <a:srgbClr val="FFFF00"/>
              </a:solidFill>
            </a:endParaRPr>
          </a:p>
        </p:txBody>
      </p:sp>
      <p:sp>
        <p:nvSpPr>
          <p:cNvPr id="4" name="TextBox 3"/>
          <p:cNvSpPr txBox="1"/>
          <p:nvPr/>
        </p:nvSpPr>
        <p:spPr>
          <a:xfrm>
            <a:off x="0" y="1142984"/>
            <a:ext cx="4643438" cy="553998"/>
          </a:xfrm>
          <a:prstGeom prst="rect">
            <a:avLst/>
          </a:prstGeom>
          <a:noFill/>
        </p:spPr>
        <p:txBody>
          <a:bodyPr wrap="square" rtlCol="0">
            <a:spAutoFit/>
          </a:bodyPr>
          <a:lstStyle/>
          <a:p>
            <a:r>
              <a:rPr lang="zh-CN" altLang="en-US" sz="3000" dirty="0" smtClean="0">
                <a:solidFill>
                  <a:srgbClr val="FFFF00"/>
                </a:solidFill>
                <a:latin typeface="+mn-ea"/>
                <a:ea typeface="+mn-ea"/>
              </a:rPr>
              <a:t>商品流通</a:t>
            </a:r>
            <a:r>
              <a:rPr lang="zh-CN" altLang="en-US" sz="3000" dirty="0" smtClean="0">
                <a:latin typeface="+mn-ea"/>
                <a:ea typeface="+mn-ea"/>
              </a:rPr>
              <a:t>的公式</a:t>
            </a:r>
            <a:endParaRPr lang="zh-CN" altLang="en-US" sz="3000" dirty="0">
              <a:latin typeface="+mn-ea"/>
              <a:ea typeface="+mn-ea"/>
            </a:endParaRPr>
          </a:p>
        </p:txBody>
      </p:sp>
      <p:sp>
        <p:nvSpPr>
          <p:cNvPr id="5" name="TextBox 4"/>
          <p:cNvSpPr txBox="1"/>
          <p:nvPr/>
        </p:nvSpPr>
        <p:spPr>
          <a:xfrm>
            <a:off x="1357290" y="2071678"/>
            <a:ext cx="1143008" cy="553998"/>
          </a:xfrm>
          <a:prstGeom prst="rect">
            <a:avLst/>
          </a:prstGeom>
          <a:noFill/>
        </p:spPr>
        <p:txBody>
          <a:bodyPr wrap="square" rtlCol="0">
            <a:spAutoFit/>
          </a:bodyPr>
          <a:lstStyle/>
          <a:p>
            <a:r>
              <a:rPr lang="zh-CN" altLang="en-US" sz="3000" dirty="0" smtClean="0">
                <a:latin typeface="楷体" pitchFamily="49" charset="-122"/>
                <a:ea typeface="楷体" pitchFamily="49" charset="-122"/>
              </a:rPr>
              <a:t>商品</a:t>
            </a:r>
            <a:endParaRPr lang="zh-CN" altLang="en-US" sz="3000" dirty="0">
              <a:latin typeface="楷体" pitchFamily="49" charset="-122"/>
              <a:ea typeface="楷体" pitchFamily="49" charset="-122"/>
            </a:endParaRPr>
          </a:p>
        </p:txBody>
      </p:sp>
      <p:grpSp>
        <p:nvGrpSpPr>
          <p:cNvPr id="28" name="组合 27"/>
          <p:cNvGrpSpPr/>
          <p:nvPr/>
        </p:nvGrpSpPr>
        <p:grpSpPr>
          <a:xfrm>
            <a:off x="2500298" y="2071678"/>
            <a:ext cx="1785950" cy="553998"/>
            <a:chOff x="2500298" y="2071678"/>
            <a:chExt cx="1785950" cy="553998"/>
          </a:xfrm>
        </p:grpSpPr>
        <p:sp>
          <p:nvSpPr>
            <p:cNvPr id="8" name="TextBox 7"/>
            <p:cNvSpPr txBox="1"/>
            <p:nvPr/>
          </p:nvSpPr>
          <p:spPr>
            <a:xfrm>
              <a:off x="3143240" y="2071678"/>
              <a:ext cx="1143008" cy="553998"/>
            </a:xfrm>
            <a:prstGeom prst="rect">
              <a:avLst/>
            </a:prstGeom>
            <a:noFill/>
          </p:spPr>
          <p:txBody>
            <a:bodyPr wrap="square" rtlCol="0">
              <a:spAutoFit/>
            </a:bodyPr>
            <a:lstStyle/>
            <a:p>
              <a:r>
                <a:rPr lang="zh-CN" altLang="en-US" sz="3000" dirty="0" smtClean="0">
                  <a:latin typeface="楷体" pitchFamily="49" charset="-122"/>
                  <a:ea typeface="楷体" pitchFamily="49" charset="-122"/>
                </a:rPr>
                <a:t>货币</a:t>
              </a:r>
              <a:endParaRPr lang="zh-CN" altLang="en-US" sz="3000" dirty="0">
                <a:latin typeface="楷体" pitchFamily="49" charset="-122"/>
                <a:ea typeface="楷体" pitchFamily="49" charset="-122"/>
              </a:endParaRPr>
            </a:p>
          </p:txBody>
        </p:sp>
        <p:cxnSp>
          <p:nvCxnSpPr>
            <p:cNvPr id="11" name="直接连接符 10"/>
            <p:cNvCxnSpPr>
              <a:stCxn id="5" idx="3"/>
              <a:endCxn id="8" idx="1"/>
            </p:cNvCxnSpPr>
            <p:nvPr/>
          </p:nvCxnSpPr>
          <p:spPr>
            <a:xfrm>
              <a:off x="2500298" y="2348677"/>
              <a:ext cx="642942" cy="158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286248" y="2071678"/>
            <a:ext cx="1714512" cy="553998"/>
            <a:chOff x="4286248" y="2071678"/>
            <a:chExt cx="1714512" cy="553998"/>
          </a:xfrm>
        </p:grpSpPr>
        <p:sp>
          <p:nvSpPr>
            <p:cNvPr id="9" name="TextBox 8"/>
            <p:cNvSpPr txBox="1"/>
            <p:nvPr/>
          </p:nvSpPr>
          <p:spPr>
            <a:xfrm>
              <a:off x="4857752" y="2071678"/>
              <a:ext cx="1143008" cy="553998"/>
            </a:xfrm>
            <a:prstGeom prst="rect">
              <a:avLst/>
            </a:prstGeom>
            <a:noFill/>
          </p:spPr>
          <p:txBody>
            <a:bodyPr wrap="square" rtlCol="0">
              <a:spAutoFit/>
            </a:bodyPr>
            <a:lstStyle/>
            <a:p>
              <a:r>
                <a:rPr lang="zh-CN" altLang="en-US" sz="3000" dirty="0" smtClean="0">
                  <a:latin typeface="楷体" pitchFamily="49" charset="-122"/>
                  <a:ea typeface="楷体" pitchFamily="49" charset="-122"/>
                </a:rPr>
                <a:t>商品</a:t>
              </a:r>
              <a:endParaRPr lang="zh-CN" altLang="en-US" sz="3000" dirty="0">
                <a:latin typeface="楷体" pitchFamily="49" charset="-122"/>
                <a:ea typeface="楷体" pitchFamily="49" charset="-122"/>
              </a:endParaRPr>
            </a:p>
          </p:txBody>
        </p:sp>
        <p:cxnSp>
          <p:nvCxnSpPr>
            <p:cNvPr id="13" name="直接连接符 12"/>
            <p:cNvCxnSpPr>
              <a:stCxn id="8" idx="3"/>
              <a:endCxn id="9" idx="1"/>
            </p:cNvCxnSpPr>
            <p:nvPr/>
          </p:nvCxnSpPr>
          <p:spPr>
            <a:xfrm>
              <a:off x="4286248" y="2348677"/>
              <a:ext cx="571504" cy="158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3500430" y="1142984"/>
            <a:ext cx="5643570" cy="553998"/>
          </a:xfrm>
          <a:prstGeom prst="rect">
            <a:avLst/>
          </a:prstGeom>
          <a:solidFill>
            <a:srgbClr val="000099"/>
          </a:solidFill>
        </p:spPr>
        <p:txBody>
          <a:bodyPr wrap="square" rtlCol="0">
            <a:spAutoFit/>
          </a:bodyPr>
          <a:lstStyle/>
          <a:p>
            <a:pPr algn="ctr"/>
            <a:r>
              <a:rPr lang="zh-CN" altLang="en-US" sz="3000" dirty="0" smtClean="0">
                <a:solidFill>
                  <a:srgbClr val="FFFF00"/>
                </a:solidFill>
                <a:latin typeface="+mn-ea"/>
                <a:ea typeface="+mn-ea"/>
              </a:rPr>
              <a:t>目的是</a:t>
            </a:r>
            <a:r>
              <a:rPr lang="zh-CN" altLang="en-US" sz="3000" u="sng" dirty="0" smtClean="0">
                <a:solidFill>
                  <a:srgbClr val="FFFF00"/>
                </a:solidFill>
                <a:latin typeface="楷体" pitchFamily="49" charset="-122"/>
                <a:ea typeface="楷体" pitchFamily="49" charset="-122"/>
              </a:rPr>
              <a:t>使用价值</a:t>
            </a:r>
            <a:r>
              <a:rPr lang="zh-CN" altLang="en-US" sz="3000" dirty="0" smtClean="0">
                <a:solidFill>
                  <a:srgbClr val="FFFF00"/>
                </a:solidFill>
                <a:latin typeface="+mn-ea"/>
                <a:ea typeface="+mn-ea"/>
              </a:rPr>
              <a:t>，质的交换</a:t>
            </a:r>
            <a:endParaRPr lang="zh-CN" altLang="en-US" sz="3000" dirty="0">
              <a:solidFill>
                <a:srgbClr val="FFFF00"/>
              </a:solidFill>
              <a:latin typeface="+mn-ea"/>
              <a:ea typeface="+mn-ea"/>
            </a:endParaRPr>
          </a:p>
        </p:txBody>
      </p:sp>
      <p:sp>
        <p:nvSpPr>
          <p:cNvPr id="15" name="TextBox 14"/>
          <p:cNvSpPr txBox="1"/>
          <p:nvPr/>
        </p:nvSpPr>
        <p:spPr>
          <a:xfrm>
            <a:off x="-32" y="2928934"/>
            <a:ext cx="4643438" cy="553998"/>
          </a:xfrm>
          <a:prstGeom prst="rect">
            <a:avLst/>
          </a:prstGeom>
          <a:noFill/>
        </p:spPr>
        <p:txBody>
          <a:bodyPr wrap="square" rtlCol="0">
            <a:spAutoFit/>
          </a:bodyPr>
          <a:lstStyle/>
          <a:p>
            <a:r>
              <a:rPr lang="zh-CN" altLang="en-US" sz="3000" dirty="0" smtClean="0">
                <a:solidFill>
                  <a:srgbClr val="FFFF00"/>
                </a:solidFill>
                <a:latin typeface="+mn-ea"/>
                <a:ea typeface="+mn-ea"/>
              </a:rPr>
              <a:t>资本流通</a:t>
            </a:r>
            <a:r>
              <a:rPr lang="zh-CN" altLang="en-US" sz="3000" dirty="0" smtClean="0">
                <a:latin typeface="+mn-ea"/>
                <a:ea typeface="+mn-ea"/>
              </a:rPr>
              <a:t>的公式</a:t>
            </a:r>
            <a:endParaRPr lang="zh-CN" altLang="en-US" sz="3000" dirty="0">
              <a:latin typeface="+mn-ea"/>
              <a:ea typeface="+mn-ea"/>
            </a:endParaRPr>
          </a:p>
        </p:txBody>
      </p:sp>
      <p:sp>
        <p:nvSpPr>
          <p:cNvPr id="16" name="TextBox 15"/>
          <p:cNvSpPr txBox="1"/>
          <p:nvPr/>
        </p:nvSpPr>
        <p:spPr>
          <a:xfrm>
            <a:off x="1357290" y="3786190"/>
            <a:ext cx="1143008" cy="553998"/>
          </a:xfrm>
          <a:prstGeom prst="rect">
            <a:avLst/>
          </a:prstGeom>
          <a:noFill/>
        </p:spPr>
        <p:txBody>
          <a:bodyPr wrap="square" rtlCol="0">
            <a:spAutoFit/>
          </a:bodyPr>
          <a:lstStyle/>
          <a:p>
            <a:r>
              <a:rPr lang="zh-CN" altLang="en-US" sz="3000" dirty="0" smtClean="0">
                <a:latin typeface="楷体" pitchFamily="49" charset="-122"/>
                <a:ea typeface="楷体" pitchFamily="49" charset="-122"/>
              </a:rPr>
              <a:t>货币</a:t>
            </a:r>
            <a:endParaRPr lang="zh-CN" altLang="en-US" sz="3000" dirty="0">
              <a:latin typeface="楷体" pitchFamily="49" charset="-122"/>
              <a:ea typeface="楷体" pitchFamily="49" charset="-122"/>
            </a:endParaRPr>
          </a:p>
        </p:txBody>
      </p:sp>
      <p:grpSp>
        <p:nvGrpSpPr>
          <p:cNvPr id="29" name="组合 28"/>
          <p:cNvGrpSpPr/>
          <p:nvPr/>
        </p:nvGrpSpPr>
        <p:grpSpPr>
          <a:xfrm>
            <a:off x="2500298" y="3803696"/>
            <a:ext cx="1785950" cy="553998"/>
            <a:chOff x="2500298" y="3803696"/>
            <a:chExt cx="1785950" cy="553998"/>
          </a:xfrm>
        </p:grpSpPr>
        <p:sp>
          <p:nvSpPr>
            <p:cNvPr id="17" name="TextBox 16"/>
            <p:cNvSpPr txBox="1"/>
            <p:nvPr/>
          </p:nvSpPr>
          <p:spPr>
            <a:xfrm>
              <a:off x="3143240" y="3803696"/>
              <a:ext cx="1143008" cy="553998"/>
            </a:xfrm>
            <a:prstGeom prst="rect">
              <a:avLst/>
            </a:prstGeom>
            <a:noFill/>
          </p:spPr>
          <p:txBody>
            <a:bodyPr wrap="square" rtlCol="0">
              <a:spAutoFit/>
            </a:bodyPr>
            <a:lstStyle/>
            <a:p>
              <a:r>
                <a:rPr lang="zh-CN" altLang="en-US" sz="3000" dirty="0" smtClean="0">
                  <a:latin typeface="楷体" pitchFamily="49" charset="-122"/>
                  <a:ea typeface="楷体" pitchFamily="49" charset="-122"/>
                </a:rPr>
                <a:t>商品</a:t>
              </a:r>
              <a:endParaRPr lang="zh-CN" altLang="en-US" sz="3000" dirty="0">
                <a:latin typeface="楷体" pitchFamily="49" charset="-122"/>
                <a:ea typeface="楷体" pitchFamily="49" charset="-122"/>
              </a:endParaRPr>
            </a:p>
          </p:txBody>
        </p:sp>
        <p:cxnSp>
          <p:nvCxnSpPr>
            <p:cNvPr id="18" name="直接连接符 17"/>
            <p:cNvCxnSpPr>
              <a:endCxn id="17" idx="1"/>
            </p:cNvCxnSpPr>
            <p:nvPr/>
          </p:nvCxnSpPr>
          <p:spPr>
            <a:xfrm>
              <a:off x="2500298" y="4080695"/>
              <a:ext cx="642942" cy="158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4286248" y="3803696"/>
            <a:ext cx="1869928" cy="553998"/>
            <a:chOff x="4286248" y="3803696"/>
            <a:chExt cx="1869928" cy="553998"/>
          </a:xfrm>
        </p:grpSpPr>
        <p:sp>
          <p:nvSpPr>
            <p:cNvPr id="20" name="TextBox 19"/>
            <p:cNvSpPr txBox="1"/>
            <p:nvPr/>
          </p:nvSpPr>
          <p:spPr>
            <a:xfrm>
              <a:off x="4929190" y="3803696"/>
              <a:ext cx="1226986" cy="553998"/>
            </a:xfrm>
            <a:prstGeom prst="rect">
              <a:avLst/>
            </a:prstGeom>
            <a:noFill/>
          </p:spPr>
          <p:txBody>
            <a:bodyPr wrap="square" rtlCol="0">
              <a:spAutoFit/>
            </a:bodyPr>
            <a:lstStyle/>
            <a:p>
              <a:r>
                <a:rPr lang="zh-CN" altLang="en-US" sz="3000" dirty="0" smtClean="0">
                  <a:latin typeface="楷体" pitchFamily="49" charset="-122"/>
                  <a:ea typeface="楷体" pitchFamily="49" charset="-122"/>
                </a:rPr>
                <a:t>货币</a:t>
              </a:r>
              <a:r>
                <a:rPr lang="en-US" altLang="zh-CN" sz="3000" dirty="0" smtClean="0">
                  <a:latin typeface="楷体" pitchFamily="49" charset="-122"/>
                  <a:ea typeface="楷体" pitchFamily="49" charset="-122"/>
                </a:rPr>
                <a:t>’</a:t>
              </a:r>
              <a:endParaRPr lang="zh-CN" altLang="en-US" sz="3000" dirty="0">
                <a:latin typeface="楷体" pitchFamily="49" charset="-122"/>
                <a:ea typeface="楷体" pitchFamily="49" charset="-122"/>
              </a:endParaRPr>
            </a:p>
          </p:txBody>
        </p:sp>
        <p:cxnSp>
          <p:nvCxnSpPr>
            <p:cNvPr id="21" name="直接连接符 20"/>
            <p:cNvCxnSpPr>
              <a:endCxn id="20" idx="1"/>
            </p:cNvCxnSpPr>
            <p:nvPr/>
          </p:nvCxnSpPr>
          <p:spPr>
            <a:xfrm>
              <a:off x="4286248" y="4080695"/>
              <a:ext cx="642942"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714776" y="3000372"/>
            <a:ext cx="5429224" cy="553998"/>
          </a:xfrm>
          <a:prstGeom prst="rect">
            <a:avLst/>
          </a:prstGeom>
          <a:solidFill>
            <a:srgbClr val="000099"/>
          </a:solidFill>
        </p:spPr>
        <p:txBody>
          <a:bodyPr wrap="square" rtlCol="0">
            <a:spAutoFit/>
          </a:bodyPr>
          <a:lstStyle/>
          <a:p>
            <a:pPr algn="ctr"/>
            <a:r>
              <a:rPr lang="zh-CN" altLang="en-US" sz="3000" dirty="0" smtClean="0">
                <a:solidFill>
                  <a:srgbClr val="FFFF00"/>
                </a:solidFill>
                <a:latin typeface="+mn-ea"/>
                <a:ea typeface="+mn-ea"/>
              </a:rPr>
              <a:t>目的是</a:t>
            </a:r>
            <a:r>
              <a:rPr lang="zh-CN" altLang="en-US" sz="3000" u="sng" dirty="0" smtClean="0">
                <a:solidFill>
                  <a:srgbClr val="FFFF00"/>
                </a:solidFill>
                <a:latin typeface="楷体" pitchFamily="49" charset="-122"/>
                <a:ea typeface="楷体" pitchFamily="49" charset="-122"/>
              </a:rPr>
              <a:t>交换价值</a:t>
            </a:r>
            <a:r>
              <a:rPr lang="zh-CN" altLang="en-US" sz="3000" dirty="0" smtClean="0">
                <a:solidFill>
                  <a:srgbClr val="FFFF00"/>
                </a:solidFill>
                <a:latin typeface="+mn-ea"/>
                <a:ea typeface="+mn-ea"/>
              </a:rPr>
              <a:t>，量的变化</a:t>
            </a:r>
            <a:endParaRPr lang="zh-CN" altLang="en-US" sz="3000" dirty="0">
              <a:solidFill>
                <a:srgbClr val="FFFF00"/>
              </a:solidFill>
              <a:latin typeface="+mn-ea"/>
              <a:ea typeface="+mn-ea"/>
            </a:endParaRPr>
          </a:p>
        </p:txBody>
      </p:sp>
      <p:sp>
        <p:nvSpPr>
          <p:cNvPr id="26" name="TextBox 25"/>
          <p:cNvSpPr txBox="1"/>
          <p:nvPr/>
        </p:nvSpPr>
        <p:spPr>
          <a:xfrm>
            <a:off x="5823528" y="3803696"/>
            <a:ext cx="3428992" cy="553998"/>
          </a:xfrm>
          <a:prstGeom prst="rect">
            <a:avLst/>
          </a:prstGeom>
          <a:noFill/>
        </p:spPr>
        <p:txBody>
          <a:bodyPr wrap="square" rtlCol="0">
            <a:spAutoFit/>
          </a:bodyPr>
          <a:lstStyle/>
          <a:p>
            <a:r>
              <a:rPr lang="zh-CN" altLang="en-US" sz="3000" dirty="0" smtClean="0">
                <a:solidFill>
                  <a:srgbClr val="FFFF00"/>
                </a:solidFill>
                <a:latin typeface="楷体" pitchFamily="49" charset="-122"/>
                <a:ea typeface="楷体" pitchFamily="49" charset="-122"/>
              </a:rPr>
              <a:t>（</a:t>
            </a:r>
            <a:r>
              <a:rPr lang="en-US" altLang="zh-CN" sz="3000" dirty="0" smtClean="0">
                <a:solidFill>
                  <a:srgbClr val="FFFF00"/>
                </a:solidFill>
                <a:latin typeface="楷体" pitchFamily="49" charset="-122"/>
                <a:ea typeface="楷体" pitchFamily="49" charset="-122"/>
              </a:rPr>
              <a:t>=</a:t>
            </a:r>
            <a:r>
              <a:rPr lang="zh-CN" altLang="en-US" sz="3000" dirty="0" smtClean="0">
                <a:solidFill>
                  <a:srgbClr val="FFFF00"/>
                </a:solidFill>
                <a:latin typeface="楷体" pitchFamily="49" charset="-122"/>
                <a:ea typeface="楷体" pitchFamily="49" charset="-122"/>
              </a:rPr>
              <a:t>货币</a:t>
            </a:r>
            <a:r>
              <a:rPr lang="en-US" altLang="zh-CN" sz="3000" dirty="0" smtClean="0">
                <a:solidFill>
                  <a:srgbClr val="FFFF00"/>
                </a:solidFill>
                <a:latin typeface="楷体" pitchFamily="49" charset="-122"/>
                <a:ea typeface="楷体" pitchFamily="49" charset="-122"/>
              </a:rPr>
              <a:t>+</a:t>
            </a:r>
            <a:r>
              <a:rPr lang="zh-CN" altLang="en-US" sz="3000" dirty="0" smtClean="0">
                <a:solidFill>
                  <a:srgbClr val="FFFF00"/>
                </a:solidFill>
                <a:latin typeface="楷体" pitchFamily="49" charset="-122"/>
                <a:ea typeface="楷体" pitchFamily="49" charset="-122"/>
              </a:rPr>
              <a:t>增值额）</a:t>
            </a:r>
            <a:endParaRPr lang="zh-CN" altLang="en-US" sz="3000" dirty="0">
              <a:solidFill>
                <a:srgbClr val="FFFF00"/>
              </a:solidFill>
              <a:latin typeface="楷体" pitchFamily="49" charset="-122"/>
              <a:ea typeface="楷体" pitchFamily="49" charset="-122"/>
            </a:endParaRPr>
          </a:p>
        </p:txBody>
      </p:sp>
      <p:sp>
        <p:nvSpPr>
          <p:cNvPr id="31" name="TextBox 30"/>
          <p:cNvSpPr txBox="1"/>
          <p:nvPr/>
        </p:nvSpPr>
        <p:spPr>
          <a:xfrm>
            <a:off x="0" y="4807485"/>
            <a:ext cx="9144000" cy="1772793"/>
          </a:xfrm>
          <a:prstGeom prst="rect">
            <a:avLst/>
          </a:prstGeom>
          <a:solidFill>
            <a:srgbClr val="000099"/>
          </a:solidFill>
        </p:spPr>
        <p:txBody>
          <a:bodyPr wrap="square" rtlCol="0">
            <a:spAutoFit/>
          </a:bodyPr>
          <a:lstStyle/>
          <a:p>
            <a:pPr>
              <a:lnSpc>
                <a:spcPct val="130000"/>
              </a:lnSpc>
            </a:pPr>
            <a:r>
              <a:rPr lang="zh-CN" altLang="en-US" sz="2800" dirty="0" smtClean="0">
                <a:latin typeface="楷体" pitchFamily="49" charset="-122"/>
                <a:ea typeface="楷体" pitchFamily="49" charset="-122"/>
              </a:rPr>
              <a:t>“原预付价值不仅在流通中</a:t>
            </a:r>
            <a:r>
              <a:rPr lang="zh-CN" altLang="en-US" sz="2800" dirty="0" smtClean="0">
                <a:solidFill>
                  <a:srgbClr val="FFFF00"/>
                </a:solidFill>
                <a:latin typeface="楷体" pitchFamily="49" charset="-122"/>
                <a:ea typeface="楷体" pitchFamily="49" charset="-122"/>
              </a:rPr>
              <a:t>保存</a:t>
            </a:r>
            <a:r>
              <a:rPr lang="zh-CN" altLang="en-US" sz="2800" dirty="0" smtClean="0">
                <a:latin typeface="楷体" pitchFamily="49" charset="-122"/>
                <a:ea typeface="楷体" pitchFamily="49" charset="-122"/>
              </a:rPr>
              <a:t>下来，而且在流通中改变了自己的价值量，</a:t>
            </a:r>
            <a:r>
              <a:rPr lang="zh-CN" altLang="en-US" sz="2800" dirty="0" smtClean="0">
                <a:solidFill>
                  <a:srgbClr val="FFFF00"/>
                </a:solidFill>
                <a:latin typeface="楷体" pitchFamily="49" charset="-122"/>
                <a:ea typeface="楷体" pitchFamily="49" charset="-122"/>
              </a:rPr>
              <a:t>加上了一个剩余价值</a:t>
            </a:r>
            <a:r>
              <a:rPr lang="zh-CN" altLang="en-US" sz="2800" dirty="0" smtClean="0">
                <a:latin typeface="楷体" pitchFamily="49" charset="-122"/>
                <a:ea typeface="楷体" pitchFamily="49" charset="-122"/>
              </a:rPr>
              <a:t>，或者说</a:t>
            </a:r>
            <a:r>
              <a:rPr lang="zh-CN" altLang="en-US" sz="2800" dirty="0" smtClean="0">
                <a:solidFill>
                  <a:srgbClr val="FFFF00"/>
                </a:solidFill>
                <a:latin typeface="楷体" pitchFamily="49" charset="-122"/>
                <a:ea typeface="楷体" pitchFamily="49" charset="-122"/>
              </a:rPr>
              <a:t>增殖</a:t>
            </a:r>
            <a:r>
              <a:rPr lang="zh-CN" altLang="en-US" sz="2800" dirty="0" smtClean="0">
                <a:latin typeface="楷体" pitchFamily="49" charset="-122"/>
                <a:ea typeface="楷体" pitchFamily="49" charset="-122"/>
              </a:rPr>
              <a:t>了。正是这种</a:t>
            </a:r>
            <a:r>
              <a:rPr lang="zh-CN" altLang="en-US" sz="2800" dirty="0" smtClean="0">
                <a:solidFill>
                  <a:srgbClr val="FFFF00"/>
                </a:solidFill>
                <a:latin typeface="楷体" pitchFamily="49" charset="-122"/>
                <a:ea typeface="楷体" pitchFamily="49" charset="-122"/>
              </a:rPr>
              <a:t>运动</a:t>
            </a:r>
            <a:r>
              <a:rPr lang="zh-CN" altLang="en-US" sz="2800" dirty="0" smtClean="0">
                <a:latin typeface="楷体" pitchFamily="49" charset="-122"/>
                <a:ea typeface="楷体" pitchFamily="49" charset="-122"/>
              </a:rPr>
              <a:t>使价值</a:t>
            </a:r>
            <a:r>
              <a:rPr lang="zh-CN" altLang="en-US" sz="2800" dirty="0" smtClean="0">
                <a:solidFill>
                  <a:srgbClr val="FFFF00"/>
                </a:solidFill>
                <a:latin typeface="楷体" pitchFamily="49" charset="-122"/>
                <a:ea typeface="楷体" pitchFamily="49" charset="-122"/>
              </a:rPr>
              <a:t>转化为资本</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资本论</a:t>
            </a:r>
            <a:r>
              <a:rPr lang="en-US" altLang="zh-CN" sz="2800" dirty="0" smtClean="0">
                <a:latin typeface="楷体" pitchFamily="49" charset="-122"/>
                <a:ea typeface="楷体" pitchFamily="49" charset="-122"/>
              </a:rPr>
              <a:t>》</a:t>
            </a:r>
            <a:endParaRPr lang="zh-CN" altLang="en-US" sz="2800" dirty="0">
              <a:latin typeface="楷体" pitchFamily="49" charset="-122"/>
              <a:ea typeface="楷体" pitchFamily="49" charset="-122"/>
            </a:endParaRPr>
          </a:p>
        </p:txBody>
      </p:sp>
      <p:sp>
        <p:nvSpPr>
          <p:cNvPr id="33" name="TextBox 32"/>
          <p:cNvSpPr txBox="1"/>
          <p:nvPr/>
        </p:nvSpPr>
        <p:spPr>
          <a:xfrm>
            <a:off x="3143240" y="3803696"/>
            <a:ext cx="1212736" cy="553998"/>
          </a:xfrm>
          <a:prstGeom prst="rect">
            <a:avLst/>
          </a:prstGeom>
          <a:solidFill>
            <a:srgbClr val="FF0000"/>
          </a:solidFill>
        </p:spPr>
        <p:txBody>
          <a:bodyPr wrap="square" rtlCol="0">
            <a:spAutoFit/>
          </a:bodyPr>
          <a:lstStyle/>
          <a:p>
            <a:r>
              <a:rPr lang="zh-CN" altLang="en-US" sz="3000" dirty="0" smtClean="0">
                <a:solidFill>
                  <a:srgbClr val="FFFF00"/>
                </a:solidFill>
                <a:latin typeface="楷体" pitchFamily="49" charset="-122"/>
                <a:ea typeface="楷体" pitchFamily="49" charset="-122"/>
              </a:rPr>
              <a:t>商品</a:t>
            </a:r>
            <a:endParaRPr lang="zh-CN" altLang="en-US" sz="3000" dirty="0">
              <a:solidFill>
                <a:srgbClr val="FFFF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checkerboard(across)">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heckerboard(across)">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amond(i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checkerboard(across)">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checkerboard(across)">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checkerboard(across)">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checkerboard(across)">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amond(in)">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checkerboard(across)">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checkerboard(across)">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diamond(in)">
                                      <p:cBhvr>
                                        <p:cTn id="6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animBg="1"/>
      <p:bldP spid="15" grpId="0"/>
      <p:bldP spid="16" grpId="0"/>
      <p:bldP spid="22" grpId="0" animBg="1"/>
      <p:bldP spid="26" grpId="0"/>
      <p:bldP spid="31" grpId="0" animBg="1"/>
      <p:bldP spid="3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571" y="0"/>
            <a:ext cx="7924800" cy="796950"/>
          </a:xfrm>
        </p:spPr>
        <p:txBody>
          <a:bodyPr/>
          <a:lstStyle/>
          <a:p>
            <a:pPr algn="ctr"/>
            <a:r>
              <a:rPr lang="zh-CN" altLang="en-US" sz="4000" b="1" dirty="0" smtClean="0">
                <a:solidFill>
                  <a:srgbClr val="FFFF00"/>
                </a:solidFill>
              </a:rPr>
              <a:t>什么样的“商品”可以增殖？</a:t>
            </a:r>
            <a:endParaRPr lang="zh-CN" altLang="en-US" sz="4000" b="1" dirty="0">
              <a:solidFill>
                <a:srgbClr val="FFFF00"/>
              </a:solidFill>
            </a:endParaRPr>
          </a:p>
        </p:txBody>
      </p:sp>
      <p:sp>
        <p:nvSpPr>
          <p:cNvPr id="7" name="TextBox 6"/>
          <p:cNvSpPr txBox="1"/>
          <p:nvPr/>
        </p:nvSpPr>
        <p:spPr>
          <a:xfrm>
            <a:off x="142844" y="1357298"/>
            <a:ext cx="1000132" cy="646331"/>
          </a:xfrm>
          <a:prstGeom prst="rect">
            <a:avLst/>
          </a:prstGeom>
          <a:noFill/>
        </p:spPr>
        <p:txBody>
          <a:bodyPr wrap="square" rtlCol="0">
            <a:spAutoFit/>
          </a:bodyPr>
          <a:lstStyle/>
          <a:p>
            <a:pPr algn="ctr"/>
            <a:r>
              <a:rPr lang="zh-CN" altLang="en-US" sz="3500" dirty="0" smtClean="0">
                <a:solidFill>
                  <a:srgbClr val="FFFF00"/>
                </a:solidFill>
                <a:latin typeface="+mn-ea"/>
                <a:ea typeface="+mn-ea"/>
              </a:rPr>
              <a:t>人</a:t>
            </a:r>
            <a:endParaRPr lang="zh-CN" altLang="en-US" sz="3500" dirty="0">
              <a:solidFill>
                <a:srgbClr val="FFFF00"/>
              </a:solidFill>
              <a:latin typeface="+mn-ea"/>
              <a:ea typeface="+mn-ea"/>
            </a:endParaRPr>
          </a:p>
        </p:txBody>
      </p:sp>
      <p:sp>
        <p:nvSpPr>
          <p:cNvPr id="10" name="TextBox 9"/>
          <p:cNvSpPr txBox="1"/>
          <p:nvPr/>
        </p:nvSpPr>
        <p:spPr>
          <a:xfrm>
            <a:off x="3929058" y="1357298"/>
            <a:ext cx="2428892" cy="630942"/>
          </a:xfrm>
          <a:prstGeom prst="rect">
            <a:avLst/>
          </a:prstGeom>
          <a:noFill/>
        </p:spPr>
        <p:txBody>
          <a:bodyPr wrap="square" rtlCol="0">
            <a:spAutoFit/>
          </a:bodyPr>
          <a:lstStyle/>
          <a:p>
            <a:pPr algn="ctr"/>
            <a:r>
              <a:rPr lang="zh-CN" altLang="en-US" sz="3500" dirty="0" smtClean="0">
                <a:solidFill>
                  <a:srgbClr val="FFFF00"/>
                </a:solidFill>
                <a:latin typeface="+mn-ea"/>
                <a:ea typeface="+mn-ea"/>
              </a:rPr>
              <a:t>（劳动力）</a:t>
            </a:r>
            <a:endParaRPr lang="zh-CN" altLang="en-US" sz="3500" dirty="0">
              <a:solidFill>
                <a:srgbClr val="FFFF00"/>
              </a:solidFill>
              <a:latin typeface="+mn-ea"/>
              <a:ea typeface="+mn-ea"/>
            </a:endParaRPr>
          </a:p>
        </p:txBody>
      </p:sp>
      <p:grpSp>
        <p:nvGrpSpPr>
          <p:cNvPr id="14" name="组合 13"/>
          <p:cNvGrpSpPr/>
          <p:nvPr/>
        </p:nvGrpSpPr>
        <p:grpSpPr>
          <a:xfrm>
            <a:off x="928662" y="1357298"/>
            <a:ext cx="3429024" cy="630942"/>
            <a:chOff x="928662" y="1357298"/>
            <a:chExt cx="3429024" cy="630942"/>
          </a:xfrm>
        </p:grpSpPr>
        <p:sp>
          <p:nvSpPr>
            <p:cNvPr id="8" name="TextBox 7"/>
            <p:cNvSpPr txBox="1"/>
            <p:nvPr/>
          </p:nvSpPr>
          <p:spPr>
            <a:xfrm>
              <a:off x="1428728" y="1357298"/>
              <a:ext cx="2928958" cy="630942"/>
            </a:xfrm>
            <a:prstGeom prst="rect">
              <a:avLst/>
            </a:prstGeom>
            <a:noFill/>
          </p:spPr>
          <p:txBody>
            <a:bodyPr wrap="square" rtlCol="0">
              <a:spAutoFit/>
            </a:bodyPr>
            <a:lstStyle/>
            <a:p>
              <a:pPr algn="ctr"/>
              <a:r>
                <a:rPr lang="zh-CN" altLang="en-US" sz="3500" dirty="0" smtClean="0">
                  <a:solidFill>
                    <a:srgbClr val="FFFF00"/>
                  </a:solidFill>
                  <a:latin typeface="+mn-ea"/>
                  <a:ea typeface="+mn-ea"/>
                </a:rPr>
                <a:t>能劳动的人</a:t>
              </a:r>
              <a:endParaRPr lang="zh-CN" altLang="en-US" sz="3500" dirty="0">
                <a:solidFill>
                  <a:srgbClr val="FFFF00"/>
                </a:solidFill>
                <a:latin typeface="+mn-ea"/>
                <a:ea typeface="+mn-ea"/>
              </a:endParaRPr>
            </a:p>
          </p:txBody>
        </p:sp>
        <p:sp>
          <p:nvSpPr>
            <p:cNvPr id="11" name="右箭头 10"/>
            <p:cNvSpPr/>
            <p:nvPr/>
          </p:nvSpPr>
          <p:spPr>
            <a:xfrm>
              <a:off x="928662" y="1571612"/>
              <a:ext cx="785818" cy="21431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6286512" y="1357298"/>
            <a:ext cx="2857488" cy="630942"/>
            <a:chOff x="6286512" y="1357298"/>
            <a:chExt cx="2857488" cy="630942"/>
          </a:xfrm>
        </p:grpSpPr>
        <p:sp>
          <p:nvSpPr>
            <p:cNvPr id="12" name="右箭头 11"/>
            <p:cNvSpPr/>
            <p:nvPr/>
          </p:nvSpPr>
          <p:spPr>
            <a:xfrm>
              <a:off x="6286512" y="1571612"/>
              <a:ext cx="785818" cy="21431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286512" y="1357298"/>
              <a:ext cx="2857488" cy="630942"/>
            </a:xfrm>
            <a:prstGeom prst="rect">
              <a:avLst/>
            </a:prstGeom>
            <a:noFill/>
          </p:spPr>
          <p:txBody>
            <a:bodyPr wrap="square" rtlCol="0">
              <a:spAutoFit/>
            </a:bodyPr>
            <a:lstStyle/>
            <a:p>
              <a:pPr algn="ctr"/>
              <a:r>
                <a:rPr lang="zh-CN" altLang="en-US" sz="3500" dirty="0" smtClean="0">
                  <a:solidFill>
                    <a:srgbClr val="FFFF00"/>
                  </a:solidFill>
                  <a:latin typeface="+mn-ea"/>
                  <a:ea typeface="+mn-ea"/>
                </a:rPr>
                <a:t>创造</a:t>
              </a:r>
              <a:endParaRPr lang="zh-CN" altLang="en-US" sz="3500" dirty="0">
                <a:solidFill>
                  <a:srgbClr val="FFFF00"/>
                </a:solidFill>
                <a:latin typeface="+mn-ea"/>
                <a:ea typeface="+mn-ea"/>
              </a:endParaRPr>
            </a:p>
          </p:txBody>
        </p:sp>
      </p:grpSp>
      <p:sp>
        <p:nvSpPr>
          <p:cNvPr id="16" name="TextBox 15"/>
          <p:cNvSpPr txBox="1"/>
          <p:nvPr/>
        </p:nvSpPr>
        <p:spPr>
          <a:xfrm>
            <a:off x="0" y="2285992"/>
            <a:ext cx="9144000" cy="665439"/>
          </a:xfrm>
          <a:prstGeom prst="rect">
            <a:avLst/>
          </a:prstGeom>
          <a:solidFill>
            <a:srgbClr val="000099"/>
          </a:solidFill>
        </p:spPr>
        <p:txBody>
          <a:bodyPr wrap="square" rtlCol="0">
            <a:spAutoFit/>
          </a:bodyPr>
          <a:lstStyle/>
          <a:p>
            <a:pPr marL="342900" lvl="0" indent="-342900" algn="ctr" fontAlgn="auto">
              <a:lnSpc>
                <a:spcPts val="5000"/>
              </a:lnSpc>
              <a:spcBef>
                <a:spcPct val="20000"/>
              </a:spcBef>
              <a:spcAft>
                <a:spcPts val="600"/>
              </a:spcAft>
              <a:buClr>
                <a:srgbClr val="DC9E1F"/>
              </a:buClr>
            </a:pPr>
            <a:r>
              <a:rPr kumimoji="0" lang="zh-CN" altLang="en-US" sz="3300" spc="30" dirty="0" smtClean="0">
                <a:solidFill>
                  <a:srgbClr val="FFFF00"/>
                </a:solidFill>
                <a:latin typeface="Century Gothic"/>
                <a:ea typeface="幼圆"/>
              </a:rPr>
              <a:t>人为什么会变成“商品”？</a:t>
            </a:r>
            <a:endParaRPr kumimoji="0" lang="en-US" altLang="zh-CN" sz="3300" spc="30" dirty="0" smtClean="0">
              <a:solidFill>
                <a:srgbClr val="FFFF00"/>
              </a:solidFill>
              <a:latin typeface="Century Gothic"/>
              <a:ea typeface="幼圆"/>
            </a:endParaRPr>
          </a:p>
        </p:txBody>
      </p:sp>
      <p:sp>
        <p:nvSpPr>
          <p:cNvPr id="17" name="TextBox 16"/>
          <p:cNvSpPr txBox="1"/>
          <p:nvPr/>
        </p:nvSpPr>
        <p:spPr>
          <a:xfrm>
            <a:off x="-32" y="3071810"/>
            <a:ext cx="9144000" cy="638188"/>
          </a:xfrm>
          <a:prstGeom prst="rect">
            <a:avLst/>
          </a:prstGeom>
          <a:noFill/>
        </p:spPr>
        <p:txBody>
          <a:bodyPr wrap="square" rtlCol="0">
            <a:spAutoFit/>
          </a:bodyPr>
          <a:lstStyle/>
          <a:p>
            <a:pPr marL="342900" lvl="0" indent="-342900" fontAlgn="auto">
              <a:lnSpc>
                <a:spcPts val="5000"/>
              </a:lnSpc>
              <a:spcBef>
                <a:spcPct val="20000"/>
              </a:spcBef>
              <a:spcAft>
                <a:spcPts val="600"/>
              </a:spcAft>
              <a:buClr>
                <a:srgbClr val="DC9E1F"/>
              </a:buClr>
              <a:buFont typeface="Arial" pitchFamily="34" charset="0"/>
              <a:buChar char="•"/>
            </a:pPr>
            <a:r>
              <a:rPr kumimoji="0" lang="en-US" altLang="zh-CN" sz="3000" spc="30" dirty="0" smtClean="0">
                <a:latin typeface="+mn-ea"/>
                <a:ea typeface="+mn-ea"/>
              </a:rPr>
              <a:t>1</a:t>
            </a:r>
            <a:r>
              <a:rPr kumimoji="0" lang="zh-CN" altLang="en-US" sz="3000" spc="30" dirty="0" smtClean="0">
                <a:latin typeface="+mn-ea"/>
                <a:ea typeface="+mn-ea"/>
              </a:rPr>
              <a:t>）人的劳动力</a:t>
            </a:r>
            <a:r>
              <a:rPr kumimoji="0" lang="zh-CN" altLang="en-US" sz="3000" spc="30" dirty="0" smtClean="0">
                <a:solidFill>
                  <a:srgbClr val="FFFF00"/>
                </a:solidFill>
                <a:latin typeface="+mn-ea"/>
                <a:ea typeface="+mn-ea"/>
              </a:rPr>
              <a:t>无法为自己服务，只能</a:t>
            </a:r>
            <a:r>
              <a:rPr kumimoji="0" lang="zh-CN" altLang="en-US" sz="3000" spc="30" dirty="0" smtClean="0">
                <a:latin typeface="+mn-ea"/>
                <a:ea typeface="+mn-ea"/>
              </a:rPr>
              <a:t>出卖自己。</a:t>
            </a:r>
            <a:endParaRPr kumimoji="0" lang="en-US" altLang="zh-CN" sz="3000" spc="30" dirty="0" smtClean="0">
              <a:latin typeface="+mn-ea"/>
              <a:ea typeface="+mn-ea"/>
            </a:endParaRPr>
          </a:p>
        </p:txBody>
      </p:sp>
      <p:sp>
        <p:nvSpPr>
          <p:cNvPr id="18" name="TextBox 17"/>
          <p:cNvSpPr txBox="1"/>
          <p:nvPr/>
        </p:nvSpPr>
        <p:spPr>
          <a:xfrm>
            <a:off x="-32" y="3929066"/>
            <a:ext cx="5076088" cy="553998"/>
          </a:xfrm>
          <a:prstGeom prst="rect">
            <a:avLst/>
          </a:prstGeom>
          <a:noFill/>
        </p:spPr>
        <p:txBody>
          <a:bodyPr wrap="square" rtlCol="0">
            <a:spAutoFit/>
          </a:bodyPr>
          <a:lstStyle/>
          <a:p>
            <a:pPr algn="ctr"/>
            <a:r>
              <a:rPr lang="zh-CN" altLang="en-US" sz="3000" dirty="0" smtClean="0">
                <a:latin typeface="楷体" pitchFamily="49" charset="-122"/>
                <a:ea typeface="楷体" pitchFamily="49" charset="-122"/>
              </a:rPr>
              <a:t>没有生产资料，无法劳动</a:t>
            </a:r>
            <a:r>
              <a:rPr lang="en-US" altLang="zh-CN" sz="3000" dirty="0" smtClean="0">
                <a:latin typeface="楷体" pitchFamily="49" charset="-122"/>
                <a:ea typeface="楷体" pitchFamily="49" charset="-122"/>
              </a:rPr>
              <a:t>;</a:t>
            </a:r>
            <a:endParaRPr lang="zh-CN" altLang="en-US" sz="3000" dirty="0">
              <a:latin typeface="楷体" pitchFamily="49" charset="-122"/>
              <a:ea typeface="楷体" pitchFamily="49" charset="-122"/>
            </a:endParaRPr>
          </a:p>
        </p:txBody>
      </p:sp>
      <p:sp>
        <p:nvSpPr>
          <p:cNvPr id="19" name="TextBox 18"/>
          <p:cNvSpPr txBox="1"/>
          <p:nvPr/>
        </p:nvSpPr>
        <p:spPr>
          <a:xfrm>
            <a:off x="4643438" y="3929066"/>
            <a:ext cx="4500594" cy="553998"/>
          </a:xfrm>
          <a:prstGeom prst="rect">
            <a:avLst/>
          </a:prstGeom>
          <a:noFill/>
        </p:spPr>
        <p:txBody>
          <a:bodyPr wrap="square" rtlCol="0">
            <a:spAutoFit/>
          </a:bodyPr>
          <a:lstStyle/>
          <a:p>
            <a:pPr algn="ctr"/>
            <a:r>
              <a:rPr lang="zh-CN" altLang="en-US" sz="3000" dirty="0" smtClean="0">
                <a:latin typeface="楷体" pitchFamily="49" charset="-122"/>
                <a:ea typeface="楷体" pitchFamily="49" charset="-122"/>
              </a:rPr>
              <a:t>产品不属于自己支配</a:t>
            </a:r>
            <a:endParaRPr lang="zh-CN" altLang="en-US" sz="3000" dirty="0">
              <a:latin typeface="楷体" pitchFamily="49" charset="-122"/>
              <a:ea typeface="楷体" pitchFamily="49" charset="-122"/>
            </a:endParaRPr>
          </a:p>
        </p:txBody>
      </p:sp>
      <p:sp>
        <p:nvSpPr>
          <p:cNvPr id="20" name="TextBox 19"/>
          <p:cNvSpPr txBox="1"/>
          <p:nvPr/>
        </p:nvSpPr>
        <p:spPr>
          <a:xfrm>
            <a:off x="-32" y="4561117"/>
            <a:ext cx="9144000" cy="733534"/>
          </a:xfrm>
          <a:prstGeom prst="rect">
            <a:avLst/>
          </a:prstGeom>
          <a:noFill/>
        </p:spPr>
        <p:txBody>
          <a:bodyPr wrap="square" rtlCol="0">
            <a:spAutoFit/>
          </a:bodyPr>
          <a:lstStyle/>
          <a:p>
            <a:pPr marL="342900" lvl="0" indent="-342900" fontAlgn="auto">
              <a:lnSpc>
                <a:spcPts val="5000"/>
              </a:lnSpc>
              <a:spcBef>
                <a:spcPct val="20000"/>
              </a:spcBef>
              <a:spcAft>
                <a:spcPts val="600"/>
              </a:spcAft>
              <a:buClr>
                <a:srgbClr val="DC9E1F"/>
              </a:buClr>
              <a:buFont typeface="Arial" pitchFamily="34" charset="0"/>
              <a:buChar char="•"/>
            </a:pPr>
            <a:r>
              <a:rPr kumimoji="0" lang="en-US" altLang="zh-CN" sz="3000" spc="30" dirty="0" smtClean="0">
                <a:latin typeface="+mn-ea"/>
                <a:ea typeface="+mn-ea"/>
              </a:rPr>
              <a:t>2</a:t>
            </a:r>
            <a:r>
              <a:rPr kumimoji="0" lang="zh-CN" altLang="en-US" sz="3000" spc="30" dirty="0" smtClean="0">
                <a:latin typeface="+mn-ea"/>
                <a:ea typeface="+mn-ea"/>
              </a:rPr>
              <a:t>）人对自身拥有</a:t>
            </a:r>
            <a:r>
              <a:rPr kumimoji="0" lang="zh-CN" altLang="en-US" sz="3000" spc="30" dirty="0" smtClean="0">
                <a:solidFill>
                  <a:srgbClr val="FFFF00"/>
                </a:solidFill>
                <a:latin typeface="+mn-ea"/>
                <a:ea typeface="+mn-ea"/>
              </a:rPr>
              <a:t>所有权，可以自由</a:t>
            </a:r>
            <a:r>
              <a:rPr kumimoji="0" lang="zh-CN" altLang="en-US" sz="3000" spc="30" dirty="0" smtClean="0">
                <a:latin typeface="+mn-ea"/>
                <a:ea typeface="+mn-ea"/>
              </a:rPr>
              <a:t>出卖自己。</a:t>
            </a:r>
            <a:endParaRPr kumimoji="0" lang="en-US" altLang="zh-CN" sz="3000" spc="30" dirty="0" smtClean="0">
              <a:latin typeface="+mn-ea"/>
              <a:ea typeface="+mn-ea"/>
            </a:endParaRPr>
          </a:p>
        </p:txBody>
      </p:sp>
      <p:sp>
        <p:nvSpPr>
          <p:cNvPr id="21" name="TextBox 20"/>
          <p:cNvSpPr txBox="1"/>
          <p:nvPr/>
        </p:nvSpPr>
        <p:spPr>
          <a:xfrm>
            <a:off x="-32" y="5971346"/>
            <a:ext cx="5214974" cy="553998"/>
          </a:xfrm>
          <a:prstGeom prst="rect">
            <a:avLst/>
          </a:prstGeom>
          <a:noFill/>
        </p:spPr>
        <p:txBody>
          <a:bodyPr wrap="square" rtlCol="0">
            <a:spAutoFit/>
          </a:bodyPr>
          <a:lstStyle/>
          <a:p>
            <a:pPr algn="ctr"/>
            <a:r>
              <a:rPr lang="zh-CN" altLang="en-US" sz="3000" dirty="0" smtClean="0">
                <a:solidFill>
                  <a:srgbClr val="FFFF00"/>
                </a:solidFill>
                <a:latin typeface="楷体" pitchFamily="49" charset="-122"/>
                <a:ea typeface="楷体" pitchFamily="49" charset="-122"/>
              </a:rPr>
              <a:t>政治：实现法律保障的自由</a:t>
            </a:r>
            <a:endParaRPr lang="zh-CN" altLang="en-US" sz="3000" dirty="0">
              <a:solidFill>
                <a:srgbClr val="FFFF00"/>
              </a:solidFill>
              <a:latin typeface="楷体" pitchFamily="49" charset="-122"/>
              <a:ea typeface="楷体" pitchFamily="49" charset="-122"/>
            </a:endParaRPr>
          </a:p>
        </p:txBody>
      </p:sp>
      <p:sp>
        <p:nvSpPr>
          <p:cNvPr id="22" name="TextBox 21"/>
          <p:cNvSpPr txBox="1"/>
          <p:nvPr/>
        </p:nvSpPr>
        <p:spPr>
          <a:xfrm>
            <a:off x="-36512" y="5323274"/>
            <a:ext cx="5214974" cy="553998"/>
          </a:xfrm>
          <a:prstGeom prst="rect">
            <a:avLst/>
          </a:prstGeom>
          <a:noFill/>
        </p:spPr>
        <p:txBody>
          <a:bodyPr wrap="square" rtlCol="0">
            <a:spAutoFit/>
          </a:bodyPr>
          <a:lstStyle/>
          <a:p>
            <a:pPr algn="ctr"/>
            <a:r>
              <a:rPr lang="zh-CN" altLang="en-US" sz="3000" dirty="0" smtClean="0">
                <a:solidFill>
                  <a:srgbClr val="FFFF00"/>
                </a:solidFill>
                <a:latin typeface="楷体" pitchFamily="49" charset="-122"/>
                <a:ea typeface="楷体" pitchFamily="49" charset="-122"/>
              </a:rPr>
              <a:t>思想：呼吁自由独立</a:t>
            </a:r>
            <a:endParaRPr lang="zh-CN" altLang="en-US" sz="3000" dirty="0">
              <a:solidFill>
                <a:srgbClr val="FFFF00"/>
              </a:solidFill>
              <a:latin typeface="楷体" pitchFamily="49" charset="-122"/>
              <a:ea typeface="楷体" pitchFamily="49" charset="-122"/>
            </a:endParaRPr>
          </a:p>
        </p:txBody>
      </p:sp>
      <p:sp>
        <p:nvSpPr>
          <p:cNvPr id="23" name="TextBox 22"/>
          <p:cNvSpPr txBox="1"/>
          <p:nvPr/>
        </p:nvSpPr>
        <p:spPr>
          <a:xfrm>
            <a:off x="5214878" y="5500702"/>
            <a:ext cx="3929122" cy="1015663"/>
          </a:xfrm>
          <a:prstGeom prst="rect">
            <a:avLst/>
          </a:prstGeom>
          <a:solidFill>
            <a:srgbClr val="FF0000"/>
          </a:solidFill>
        </p:spPr>
        <p:txBody>
          <a:bodyPr wrap="square" rtlCol="0">
            <a:spAutoFit/>
          </a:bodyPr>
          <a:lstStyle/>
          <a:p>
            <a:pPr algn="ctr"/>
            <a:r>
              <a:rPr lang="zh-CN" altLang="en-US" sz="3000" dirty="0" smtClean="0">
                <a:latin typeface="楷体" pitchFamily="49" charset="-122"/>
                <a:ea typeface="楷体" pitchFamily="49" charset="-122"/>
              </a:rPr>
              <a:t>政治解放、思想解放不等于</a:t>
            </a:r>
            <a:r>
              <a:rPr lang="zh-CN" altLang="en-US" sz="3000" dirty="0" smtClean="0">
                <a:solidFill>
                  <a:srgbClr val="FFFF00"/>
                </a:solidFill>
                <a:latin typeface="楷体" pitchFamily="49" charset="-122"/>
                <a:ea typeface="楷体" pitchFamily="49" charset="-122"/>
              </a:rPr>
              <a:t>经济解放</a:t>
            </a:r>
            <a:endParaRPr lang="zh-CN" altLang="en-US" sz="3000" dirty="0">
              <a:solidFill>
                <a:srgbClr val="FFFF00"/>
              </a:solidFill>
              <a:latin typeface="楷体" pitchFamily="49" charset="-122"/>
              <a:ea typeface="楷体" pitchFamily="49" charset="-122"/>
            </a:endParaRPr>
          </a:p>
        </p:txBody>
      </p:sp>
      <p:sp>
        <p:nvSpPr>
          <p:cNvPr id="24" name="TextBox 23"/>
          <p:cNvSpPr txBox="1"/>
          <p:nvPr/>
        </p:nvSpPr>
        <p:spPr>
          <a:xfrm>
            <a:off x="0" y="6021288"/>
            <a:ext cx="5214974" cy="553998"/>
          </a:xfrm>
          <a:prstGeom prst="rect">
            <a:avLst/>
          </a:prstGeom>
          <a:solidFill>
            <a:srgbClr val="000099"/>
          </a:solidFill>
        </p:spPr>
        <p:txBody>
          <a:bodyPr wrap="square" rtlCol="0">
            <a:spAutoFit/>
          </a:bodyPr>
          <a:lstStyle/>
          <a:p>
            <a:pPr algn="ctr"/>
            <a:r>
              <a:rPr lang="zh-CN" altLang="en-US" sz="3000" dirty="0" smtClean="0">
                <a:solidFill>
                  <a:srgbClr val="FFFF00"/>
                </a:solidFill>
                <a:latin typeface="楷体" pitchFamily="49" charset="-122"/>
                <a:ea typeface="楷体" pitchFamily="49" charset="-122"/>
              </a:rPr>
              <a:t>资产阶级政治革命</a:t>
            </a:r>
            <a:endParaRPr lang="zh-CN" altLang="en-US" sz="3000" dirty="0">
              <a:solidFill>
                <a:srgbClr val="FFFF00"/>
              </a:solidFill>
              <a:latin typeface="楷体" pitchFamily="49" charset="-122"/>
              <a:ea typeface="楷体" pitchFamily="49" charset="-122"/>
            </a:endParaRPr>
          </a:p>
        </p:txBody>
      </p:sp>
      <p:sp>
        <p:nvSpPr>
          <p:cNvPr id="25" name="TextBox 24"/>
          <p:cNvSpPr txBox="1"/>
          <p:nvPr/>
        </p:nvSpPr>
        <p:spPr>
          <a:xfrm>
            <a:off x="-36512" y="5323274"/>
            <a:ext cx="5214974" cy="553998"/>
          </a:xfrm>
          <a:prstGeom prst="rect">
            <a:avLst/>
          </a:prstGeom>
          <a:solidFill>
            <a:srgbClr val="000099"/>
          </a:solidFill>
        </p:spPr>
        <p:txBody>
          <a:bodyPr wrap="square" rtlCol="0">
            <a:spAutoFit/>
          </a:bodyPr>
          <a:lstStyle/>
          <a:p>
            <a:pPr algn="ctr"/>
            <a:r>
              <a:rPr lang="zh-CN" altLang="en-US" sz="3000" dirty="0" smtClean="0">
                <a:solidFill>
                  <a:srgbClr val="FFFF00"/>
                </a:solidFill>
                <a:latin typeface="楷体" pitchFamily="49" charset="-122"/>
                <a:ea typeface="楷体" pitchFamily="49" charset="-122"/>
              </a:rPr>
              <a:t>启蒙运动</a:t>
            </a:r>
            <a:endParaRPr lang="zh-CN" altLang="en-US" sz="3000" dirty="0">
              <a:solidFill>
                <a:srgbClr val="FFFF00"/>
              </a:solidFill>
              <a:latin typeface="楷体" pitchFamily="49" charset="-122"/>
              <a:ea typeface="楷体" pitchFamily="49" charset="-122"/>
            </a:endParaRPr>
          </a:p>
        </p:txBody>
      </p:sp>
    </p:spTree>
    <p:extLst>
      <p:ext uri="{BB962C8B-B14F-4D97-AF65-F5344CB8AC3E}">
        <p14:creationId xmlns:p14="http://schemas.microsoft.com/office/powerpoint/2010/main" val="209926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heckerboard(across)">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heckerboard(across)">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amond(i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6" grpId="0" animBg="1"/>
      <p:bldP spid="17" grpId="0"/>
      <p:bldP spid="18" grpId="0"/>
      <p:bldP spid="19" grpId="0"/>
      <p:bldP spid="20" grpId="0"/>
      <p:bldP spid="21" grpId="0"/>
      <p:bldP spid="22" grpId="0"/>
      <p:bldP spid="23" grpId="0" animBg="1"/>
      <p:bldP spid="24" grpId="0" animBg="1"/>
      <p:bldP spid="25"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571" y="0"/>
            <a:ext cx="7924800" cy="796950"/>
          </a:xfrm>
        </p:spPr>
        <p:txBody>
          <a:bodyPr/>
          <a:lstStyle/>
          <a:p>
            <a:pPr algn="ctr"/>
            <a:r>
              <a:rPr lang="zh-CN" altLang="en-US" sz="4000" b="1" dirty="0" smtClean="0">
                <a:solidFill>
                  <a:srgbClr val="FFFF00"/>
                </a:solidFill>
              </a:rPr>
              <a:t>货币  转化为  资本</a:t>
            </a:r>
            <a:endParaRPr lang="zh-CN" altLang="en-US" sz="4000" b="1" dirty="0">
              <a:solidFill>
                <a:srgbClr val="FFFF00"/>
              </a:solidFill>
            </a:endParaRPr>
          </a:p>
        </p:txBody>
      </p:sp>
      <p:sp>
        <p:nvSpPr>
          <p:cNvPr id="4" name="TextBox 3"/>
          <p:cNvSpPr txBox="1"/>
          <p:nvPr/>
        </p:nvSpPr>
        <p:spPr>
          <a:xfrm>
            <a:off x="0" y="919519"/>
            <a:ext cx="9144000" cy="1295035"/>
          </a:xfrm>
          <a:prstGeom prst="rect">
            <a:avLst/>
          </a:prstGeom>
          <a:noFill/>
        </p:spPr>
        <p:txBody>
          <a:bodyPr wrap="square" rtlCol="0">
            <a:spAutoFit/>
          </a:bodyPr>
          <a:lstStyle/>
          <a:p>
            <a:pPr marL="342900" lvl="0" indent="-342900" fontAlgn="auto">
              <a:lnSpc>
                <a:spcPts val="5000"/>
              </a:lnSpc>
              <a:spcBef>
                <a:spcPct val="20000"/>
              </a:spcBef>
              <a:spcAft>
                <a:spcPts val="600"/>
              </a:spcAft>
              <a:buClr>
                <a:srgbClr val="DC9E1F"/>
              </a:buClr>
              <a:buFont typeface="Arial" pitchFamily="34" charset="0"/>
              <a:buChar char="•"/>
            </a:pPr>
            <a:r>
              <a:rPr kumimoji="0" lang="zh-CN" altLang="en-US" sz="3000" spc="30" dirty="0" smtClean="0">
                <a:solidFill>
                  <a:srgbClr val="FFFFFF"/>
                </a:solidFill>
                <a:latin typeface="Century Gothic"/>
                <a:ea typeface="幼圆"/>
              </a:rPr>
              <a:t>货币，以工资的形式，“等价”购买了一种</a:t>
            </a:r>
            <a:r>
              <a:rPr kumimoji="0" lang="zh-CN" altLang="en-US" sz="3000" spc="30" dirty="0" smtClean="0">
                <a:solidFill>
                  <a:srgbClr val="FFFF00"/>
                </a:solidFill>
                <a:latin typeface="Century Gothic"/>
                <a:ea typeface="幼圆"/>
              </a:rPr>
              <a:t>特殊的商品</a:t>
            </a:r>
            <a:r>
              <a:rPr kumimoji="0" lang="en-US" altLang="zh-CN" sz="3000" spc="30" dirty="0" smtClean="0">
                <a:solidFill>
                  <a:srgbClr val="FFFF00"/>
                </a:solidFill>
                <a:latin typeface="Century Gothic"/>
                <a:ea typeface="幼圆"/>
              </a:rPr>
              <a:t>——</a:t>
            </a:r>
            <a:r>
              <a:rPr kumimoji="0" lang="zh-CN" altLang="en-US" sz="3000" spc="30" dirty="0" smtClean="0">
                <a:solidFill>
                  <a:srgbClr val="FFFF00"/>
                </a:solidFill>
                <a:latin typeface="Century Gothic"/>
                <a:ea typeface="幼圆"/>
              </a:rPr>
              <a:t>劳动力</a:t>
            </a:r>
            <a:r>
              <a:rPr kumimoji="0" lang="zh-CN" altLang="en-US" sz="3000" spc="30" dirty="0" smtClean="0">
                <a:solidFill>
                  <a:srgbClr val="FFFFFF"/>
                </a:solidFill>
                <a:latin typeface="Century Gothic"/>
                <a:ea typeface="幼圆"/>
              </a:rPr>
              <a:t>。</a:t>
            </a:r>
            <a:endParaRPr kumimoji="0" lang="en-US" altLang="zh-CN" sz="3000" spc="30" dirty="0" smtClean="0">
              <a:solidFill>
                <a:srgbClr val="FFFFFF"/>
              </a:solidFill>
              <a:latin typeface="Century Gothic"/>
              <a:ea typeface="幼圆"/>
            </a:endParaRPr>
          </a:p>
        </p:txBody>
      </p:sp>
      <p:sp>
        <p:nvSpPr>
          <p:cNvPr id="6" name="TextBox 5"/>
          <p:cNvSpPr txBox="1"/>
          <p:nvPr/>
        </p:nvSpPr>
        <p:spPr>
          <a:xfrm>
            <a:off x="0" y="2348279"/>
            <a:ext cx="9144000" cy="1295035"/>
          </a:xfrm>
          <a:prstGeom prst="rect">
            <a:avLst/>
          </a:prstGeom>
          <a:noFill/>
        </p:spPr>
        <p:txBody>
          <a:bodyPr wrap="square" rtlCol="0">
            <a:spAutoFit/>
          </a:bodyPr>
          <a:lstStyle/>
          <a:p>
            <a:pPr marL="342900" lvl="0" indent="-342900" fontAlgn="auto">
              <a:lnSpc>
                <a:spcPts val="5000"/>
              </a:lnSpc>
              <a:spcBef>
                <a:spcPct val="20000"/>
              </a:spcBef>
              <a:spcAft>
                <a:spcPts val="600"/>
              </a:spcAft>
              <a:buClr>
                <a:srgbClr val="DC9E1F"/>
              </a:buClr>
              <a:buFont typeface="Arial" pitchFamily="34" charset="0"/>
              <a:buChar char="•"/>
            </a:pPr>
            <a:r>
              <a:rPr kumimoji="0" lang="zh-CN" altLang="en-US" sz="3000" spc="30" dirty="0" smtClean="0">
                <a:solidFill>
                  <a:srgbClr val="FFFF00"/>
                </a:solidFill>
                <a:latin typeface="Century Gothic"/>
                <a:ea typeface="幼圆"/>
              </a:rPr>
              <a:t>劳动力在劳动中</a:t>
            </a:r>
            <a:r>
              <a:rPr kumimoji="0" lang="zh-CN" altLang="en-US" sz="3000" spc="30" dirty="0" smtClean="0">
                <a:latin typeface="Century Gothic"/>
                <a:ea typeface="幼圆"/>
              </a:rPr>
              <a:t>，创造出比它</a:t>
            </a:r>
            <a:r>
              <a:rPr kumimoji="0" lang="zh-CN" altLang="en-US" sz="3000" spc="30" dirty="0" smtClean="0">
                <a:solidFill>
                  <a:srgbClr val="FFFF00"/>
                </a:solidFill>
                <a:latin typeface="Century Gothic"/>
                <a:ea typeface="幼圆"/>
              </a:rPr>
              <a:t>自身的交换价值（工资）更多的价值（剩余价值）</a:t>
            </a:r>
            <a:r>
              <a:rPr kumimoji="0" lang="zh-CN" altLang="en-US" sz="3000" spc="30" dirty="0" smtClean="0">
                <a:solidFill>
                  <a:srgbClr val="FFFFFF"/>
                </a:solidFill>
                <a:latin typeface="Century Gothic"/>
                <a:ea typeface="幼圆"/>
              </a:rPr>
              <a:t>，货币就变成资本。</a:t>
            </a:r>
            <a:endParaRPr kumimoji="0" lang="en-US" altLang="zh-CN" sz="3000" spc="30" dirty="0" smtClean="0">
              <a:solidFill>
                <a:srgbClr val="FFFFFF"/>
              </a:solidFill>
              <a:latin typeface="Century Gothic"/>
              <a:ea typeface="幼圆"/>
            </a:endParaRPr>
          </a:p>
        </p:txBody>
      </p:sp>
      <p:grpSp>
        <p:nvGrpSpPr>
          <p:cNvPr id="22" name="组合 21"/>
          <p:cNvGrpSpPr/>
          <p:nvPr/>
        </p:nvGrpSpPr>
        <p:grpSpPr>
          <a:xfrm>
            <a:off x="57621" y="3714752"/>
            <a:ext cx="8762851" cy="2000264"/>
            <a:chOff x="57621" y="3929066"/>
            <a:chExt cx="8762851" cy="2000264"/>
          </a:xfrm>
        </p:grpSpPr>
        <p:sp>
          <p:nvSpPr>
            <p:cNvPr id="14" name="Rectangle 3"/>
            <p:cNvSpPr txBox="1">
              <a:spLocks noChangeArrowheads="1"/>
            </p:cNvSpPr>
            <p:nvPr/>
          </p:nvSpPr>
          <p:spPr>
            <a:xfrm>
              <a:off x="357190" y="3929066"/>
              <a:ext cx="7929586" cy="714380"/>
            </a:xfrm>
            <a:prstGeom prst="rect">
              <a:avLst/>
            </a:prstGeom>
            <a:solidFill>
              <a:srgbClr val="000099"/>
            </a:solidFill>
          </p:spPr>
          <p:txBody>
            <a:bodyPr vert="horz" lIns="91440" tIns="45720" rIns="91440" bIns="45720" rtlCol="0">
              <a:noAutofit/>
            </a:bodyPr>
            <a:lstStyle/>
            <a:p>
              <a:pPr>
                <a:lnSpc>
                  <a:spcPts val="4900"/>
                </a:lnSpc>
              </a:pPr>
              <a:r>
                <a:rPr lang="zh-CN" altLang="en-US" sz="3000" dirty="0" smtClean="0">
                  <a:latin typeface="+mn-ea"/>
                  <a:ea typeface="+mn-ea"/>
                </a:rPr>
                <a:t>工人劳动创造出来的</a:t>
              </a:r>
              <a:r>
                <a:rPr lang="zh-CN" altLang="en-US" sz="3000" dirty="0" smtClean="0">
                  <a:solidFill>
                    <a:srgbClr val="FFFF00"/>
                  </a:solidFill>
                  <a:latin typeface="+mn-ea"/>
                  <a:ea typeface="+mn-ea"/>
                </a:rPr>
                <a:t>价值</a:t>
              </a:r>
              <a:r>
                <a:rPr lang="zh-CN" altLang="en-US" sz="3000" dirty="0" smtClean="0">
                  <a:latin typeface="+mn-ea"/>
                  <a:ea typeface="+mn-ea"/>
                </a:rPr>
                <a:t>分为两部分</a:t>
              </a:r>
              <a:r>
                <a:rPr lang="en-US" altLang="zh-CN" sz="3000" dirty="0" smtClean="0">
                  <a:latin typeface="+mn-ea"/>
                  <a:ea typeface="+mn-ea"/>
                </a:rPr>
                <a:t>——</a:t>
              </a:r>
            </a:p>
          </p:txBody>
        </p:sp>
        <p:grpSp>
          <p:nvGrpSpPr>
            <p:cNvPr id="15" name="组合 14"/>
            <p:cNvGrpSpPr/>
            <p:nvPr/>
          </p:nvGrpSpPr>
          <p:grpSpPr>
            <a:xfrm>
              <a:off x="57621" y="4972266"/>
              <a:ext cx="8762851" cy="957064"/>
              <a:chOff x="57621" y="3984104"/>
              <a:chExt cx="8762851" cy="957064"/>
            </a:xfrm>
          </p:grpSpPr>
          <p:sp>
            <p:nvSpPr>
              <p:cNvPr id="17" name="AutoShape 5"/>
              <p:cNvSpPr>
                <a:spLocks noChangeArrowheads="1"/>
              </p:cNvSpPr>
              <p:nvPr/>
            </p:nvSpPr>
            <p:spPr bwMode="auto">
              <a:xfrm>
                <a:off x="251520" y="4716760"/>
                <a:ext cx="8568952" cy="224408"/>
              </a:xfrm>
              <a:prstGeom prst="rightArrow">
                <a:avLst>
                  <a:gd name="adj1" fmla="val 50000"/>
                  <a:gd name="adj2" fmla="val 1325000"/>
                </a:avLst>
              </a:prstGeom>
              <a:solidFill>
                <a:srgbClr val="FFFF00"/>
              </a:solidFill>
              <a:ln w="127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FF"/>
                  </a:solidFill>
                </a:endParaRPr>
              </a:p>
            </p:txBody>
          </p:sp>
          <p:sp>
            <p:nvSpPr>
              <p:cNvPr id="18" name="AutoShape 7"/>
              <p:cNvSpPr>
                <a:spLocks/>
              </p:cNvSpPr>
              <p:nvPr/>
            </p:nvSpPr>
            <p:spPr bwMode="auto">
              <a:xfrm rot="5400000">
                <a:off x="1470720" y="3268960"/>
                <a:ext cx="304800" cy="2743200"/>
              </a:xfrm>
              <a:prstGeom prst="leftBrace">
                <a:avLst>
                  <a:gd name="adj1" fmla="val 75000"/>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FF"/>
                  </a:solidFill>
                </a:endParaRPr>
              </a:p>
            </p:txBody>
          </p:sp>
          <p:sp>
            <p:nvSpPr>
              <p:cNvPr id="19" name="AutoShape 8"/>
              <p:cNvSpPr>
                <a:spLocks/>
              </p:cNvSpPr>
              <p:nvPr/>
            </p:nvSpPr>
            <p:spPr bwMode="auto">
              <a:xfrm rot="5400000">
                <a:off x="5708831" y="1774049"/>
                <a:ext cx="292462" cy="5720684"/>
              </a:xfrm>
              <a:prstGeom prst="leftBrace">
                <a:avLst>
                  <a:gd name="adj1" fmla="val 75000"/>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FF"/>
                  </a:solidFill>
                </a:endParaRPr>
              </a:p>
            </p:txBody>
          </p:sp>
          <p:sp>
            <p:nvSpPr>
              <p:cNvPr id="20" name="Text Box 9"/>
              <p:cNvSpPr txBox="1">
                <a:spLocks noChangeArrowheads="1"/>
              </p:cNvSpPr>
              <p:nvPr/>
            </p:nvSpPr>
            <p:spPr bwMode="auto">
              <a:xfrm>
                <a:off x="57621" y="3984104"/>
                <a:ext cx="285819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600" dirty="0" smtClean="0">
                    <a:solidFill>
                      <a:srgbClr val="FFFFFF"/>
                    </a:solidFill>
                    <a:latin typeface="黑体" pitchFamily="49" charset="-122"/>
                    <a:ea typeface="黑体" pitchFamily="49" charset="-122"/>
                  </a:rPr>
                  <a:t>必要劳动</a:t>
                </a:r>
                <a:r>
                  <a:rPr lang="zh-CN" altLang="en-US" sz="2600" dirty="0">
                    <a:solidFill>
                      <a:srgbClr val="FFFFFF"/>
                    </a:solidFill>
                    <a:latin typeface="黑体" pitchFamily="49" charset="-122"/>
                    <a:ea typeface="黑体" pitchFamily="49" charset="-122"/>
                  </a:rPr>
                  <a:t>：</a:t>
                </a:r>
                <a:r>
                  <a:rPr lang="zh-CN" altLang="en-US" sz="2600" dirty="0" smtClean="0">
                    <a:solidFill>
                      <a:srgbClr val="FFFFFF"/>
                    </a:solidFill>
                    <a:latin typeface="黑体" pitchFamily="49" charset="-122"/>
                    <a:ea typeface="黑体" pitchFamily="49" charset="-122"/>
                  </a:rPr>
                  <a:t>工资</a:t>
                </a:r>
                <a:endParaRPr lang="zh-CN" altLang="en-US" sz="2400" dirty="0">
                  <a:solidFill>
                    <a:srgbClr val="FFFFFF"/>
                  </a:solidFill>
                  <a:latin typeface="黑体" pitchFamily="49" charset="-122"/>
                  <a:ea typeface="黑体" pitchFamily="49" charset="-122"/>
                </a:endParaRPr>
              </a:p>
            </p:txBody>
          </p:sp>
          <p:sp>
            <p:nvSpPr>
              <p:cNvPr id="21" name="Text Box 10"/>
              <p:cNvSpPr txBox="1">
                <a:spLocks noChangeArrowheads="1"/>
              </p:cNvSpPr>
              <p:nvPr/>
            </p:nvSpPr>
            <p:spPr bwMode="auto">
              <a:xfrm>
                <a:off x="3079030" y="4005064"/>
                <a:ext cx="394124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600" i="1" dirty="0" smtClean="0">
                    <a:solidFill>
                      <a:srgbClr val="FFFF00"/>
                    </a:solidFill>
                    <a:latin typeface="黑体" pitchFamily="49" charset="-122"/>
                    <a:ea typeface="黑体" pitchFamily="49" charset="-122"/>
                  </a:rPr>
                  <a:t>剩余劳动：剩余价值</a:t>
                </a:r>
                <a:endParaRPr lang="zh-CN" altLang="en-US" sz="2600" i="1" dirty="0">
                  <a:solidFill>
                    <a:srgbClr val="FFFF00"/>
                  </a:solidFill>
                  <a:latin typeface="黑体" pitchFamily="49" charset="-122"/>
                  <a:ea typeface="黑体" pitchFamily="49" charset="-122"/>
                </a:endParaRPr>
              </a:p>
            </p:txBody>
          </p:sp>
        </p:grpSp>
      </p:grpSp>
      <p:sp>
        <p:nvSpPr>
          <p:cNvPr id="13" name="TextBox 12"/>
          <p:cNvSpPr txBox="1"/>
          <p:nvPr/>
        </p:nvSpPr>
        <p:spPr>
          <a:xfrm>
            <a:off x="0" y="5279610"/>
            <a:ext cx="9144000" cy="1292662"/>
          </a:xfrm>
          <a:prstGeom prst="rect">
            <a:avLst/>
          </a:prstGeom>
          <a:solidFill>
            <a:srgbClr val="000099"/>
          </a:solidFill>
        </p:spPr>
        <p:txBody>
          <a:bodyPr wrap="square" rtlCol="0">
            <a:spAutoFit/>
          </a:bodyPr>
          <a:lstStyle/>
          <a:p>
            <a:pPr>
              <a:lnSpc>
                <a:spcPct val="130000"/>
              </a:lnSpc>
            </a:pPr>
            <a:r>
              <a:rPr lang="zh-CN" altLang="en-US" sz="3000" dirty="0" smtClean="0">
                <a:latin typeface="楷体" pitchFamily="49" charset="-122"/>
                <a:ea typeface="楷体" pitchFamily="49" charset="-122"/>
              </a:rPr>
              <a:t>“维持一个</a:t>
            </a:r>
            <a:r>
              <a:rPr lang="zh-CN" altLang="en-US" sz="3000" dirty="0" smtClean="0">
                <a:solidFill>
                  <a:srgbClr val="FFFF00"/>
                </a:solidFill>
                <a:latin typeface="楷体" pitchFamily="49" charset="-122"/>
                <a:ea typeface="楷体" pitchFamily="49" charset="-122"/>
              </a:rPr>
              <a:t>工人</a:t>
            </a:r>
            <a:r>
              <a:rPr lang="en-US" altLang="zh-CN" sz="3000" dirty="0" smtClean="0">
                <a:solidFill>
                  <a:srgbClr val="FFFF00"/>
                </a:solidFill>
                <a:latin typeface="楷体" pitchFamily="49" charset="-122"/>
                <a:ea typeface="楷体" pitchFamily="49" charset="-122"/>
              </a:rPr>
              <a:t>24</a:t>
            </a:r>
            <a:r>
              <a:rPr lang="zh-CN" altLang="en-US" sz="3000" dirty="0" smtClean="0">
                <a:solidFill>
                  <a:srgbClr val="FFFF00"/>
                </a:solidFill>
                <a:latin typeface="楷体" pitchFamily="49" charset="-122"/>
                <a:ea typeface="楷体" pitchFamily="49" charset="-122"/>
              </a:rPr>
              <a:t>小时的生活</a:t>
            </a:r>
            <a:r>
              <a:rPr lang="zh-CN" altLang="en-US" sz="3000" dirty="0" smtClean="0">
                <a:latin typeface="楷体" pitchFamily="49" charset="-122"/>
                <a:ea typeface="楷体" pitchFamily="49" charset="-122"/>
              </a:rPr>
              <a:t>只需要</a:t>
            </a:r>
            <a:r>
              <a:rPr lang="zh-CN" altLang="en-US" sz="3000" dirty="0" smtClean="0">
                <a:solidFill>
                  <a:srgbClr val="FFFF00"/>
                </a:solidFill>
                <a:latin typeface="楷体" pitchFamily="49" charset="-122"/>
                <a:ea typeface="楷体" pitchFamily="49" charset="-122"/>
              </a:rPr>
              <a:t>半个工作日</a:t>
            </a:r>
            <a:r>
              <a:rPr lang="zh-CN" altLang="en-US" sz="3000" dirty="0" smtClean="0">
                <a:latin typeface="楷体" pitchFamily="49" charset="-122"/>
                <a:ea typeface="楷体" pitchFamily="49" charset="-122"/>
              </a:rPr>
              <a:t>，这种情况并不妨碍工人劳动一整天。”</a:t>
            </a:r>
            <a:r>
              <a:rPr lang="en-US" altLang="zh-CN" sz="3000" dirty="0" smtClean="0">
                <a:latin typeface="楷体" pitchFamily="49" charset="-122"/>
                <a:ea typeface="楷体" pitchFamily="49" charset="-122"/>
              </a:rPr>
              <a:t>——《</a:t>
            </a:r>
            <a:r>
              <a:rPr lang="zh-CN" altLang="en-US" sz="3000" dirty="0" smtClean="0">
                <a:latin typeface="楷体" pitchFamily="49" charset="-122"/>
                <a:ea typeface="楷体" pitchFamily="49" charset="-122"/>
              </a:rPr>
              <a:t>资本论</a:t>
            </a:r>
            <a:r>
              <a:rPr lang="en-US" altLang="zh-CN" sz="3000" dirty="0" smtClean="0">
                <a:latin typeface="楷体" pitchFamily="49" charset="-122"/>
                <a:ea typeface="楷体" pitchFamily="49" charset="-122"/>
              </a:rPr>
              <a:t>》</a:t>
            </a:r>
            <a:endParaRPr lang="zh-CN" altLang="en-US" sz="3000" dirty="0">
              <a:latin typeface="楷体" pitchFamily="49" charset="-122"/>
              <a:ea typeface="楷体" pitchFamily="49" charset="-122"/>
            </a:endParaRPr>
          </a:p>
        </p:txBody>
      </p:sp>
    </p:spTree>
    <p:extLst>
      <p:ext uri="{BB962C8B-B14F-4D97-AF65-F5344CB8AC3E}">
        <p14:creationId xmlns:p14="http://schemas.microsoft.com/office/powerpoint/2010/main" val="209926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heckerboard(across)">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title"/>
          </p:nvPr>
        </p:nvSpPr>
        <p:spPr>
          <a:xfrm>
            <a:off x="457200" y="-27384"/>
            <a:ext cx="8229600" cy="791865"/>
          </a:xfrm>
        </p:spPr>
        <p:txBody>
          <a:bodyPr/>
          <a:lstStyle/>
          <a:p>
            <a:pPr algn="ctr"/>
            <a:r>
              <a:rPr lang="zh-CN" altLang="en-US" sz="4000" b="1" dirty="0" smtClean="0">
                <a:solidFill>
                  <a:srgbClr val="FFFF00"/>
                </a:solidFill>
              </a:rPr>
              <a:t>不变资本</a:t>
            </a:r>
            <a:r>
              <a:rPr lang="zh-CN" altLang="en-US" sz="4000" b="1" dirty="0" smtClean="0"/>
              <a:t>  与  </a:t>
            </a:r>
            <a:r>
              <a:rPr lang="zh-CN" altLang="en-US" sz="4000" b="1" dirty="0" smtClean="0">
                <a:solidFill>
                  <a:srgbClr val="FFFF00"/>
                </a:solidFill>
              </a:rPr>
              <a:t>可变资本</a:t>
            </a:r>
            <a:endParaRPr lang="zh-CN" altLang="en-US" sz="4000" b="1" dirty="0">
              <a:solidFill>
                <a:srgbClr val="FFFF00"/>
              </a:solidFill>
            </a:endParaRPr>
          </a:p>
        </p:txBody>
      </p:sp>
      <p:sp>
        <p:nvSpPr>
          <p:cNvPr id="140291" name="Rectangle 3"/>
          <p:cNvSpPr>
            <a:spLocks noGrp="1" noChangeArrowheads="1"/>
          </p:cNvSpPr>
          <p:nvPr>
            <p:ph type="body" idx="4294967295"/>
          </p:nvPr>
        </p:nvSpPr>
        <p:spPr>
          <a:xfrm>
            <a:off x="0" y="785794"/>
            <a:ext cx="9144000" cy="4950882"/>
          </a:xfrm>
          <a:prstGeom prst="rect">
            <a:avLst/>
          </a:prstGeom>
        </p:spPr>
        <p:txBody>
          <a:bodyPr/>
          <a:lstStyle/>
          <a:p>
            <a:pPr>
              <a:lnSpc>
                <a:spcPts val="4500"/>
              </a:lnSpc>
            </a:pPr>
            <a:r>
              <a:rPr lang="zh-CN" altLang="en-US" sz="3300" b="1" dirty="0" smtClean="0">
                <a:latin typeface="+mn-ea"/>
              </a:rPr>
              <a:t>资本家的</a:t>
            </a:r>
            <a:r>
              <a:rPr lang="zh-CN" altLang="en-US" sz="3300" b="1" dirty="0" smtClean="0">
                <a:solidFill>
                  <a:srgbClr val="FFFF00"/>
                </a:solidFill>
                <a:latin typeface="+mn-ea"/>
              </a:rPr>
              <a:t>资本</a:t>
            </a:r>
            <a:r>
              <a:rPr lang="zh-CN" altLang="en-US" sz="3300" b="1" dirty="0" smtClean="0">
                <a:latin typeface="+mn-ea"/>
              </a:rPr>
              <a:t>分为两部分</a:t>
            </a:r>
            <a:r>
              <a:rPr lang="en-US" altLang="zh-CN" sz="3300" b="1" dirty="0" smtClean="0">
                <a:latin typeface="+mn-ea"/>
              </a:rPr>
              <a:t>——</a:t>
            </a:r>
          </a:p>
          <a:p>
            <a:pPr>
              <a:lnSpc>
                <a:spcPts val="4500"/>
              </a:lnSpc>
            </a:pPr>
            <a:r>
              <a:rPr lang="en-US" altLang="zh-CN" sz="3300" b="1" dirty="0" smtClean="0">
                <a:solidFill>
                  <a:srgbClr val="FFFF00"/>
                </a:solidFill>
                <a:latin typeface="+mn-ea"/>
              </a:rPr>
              <a:t>1</a:t>
            </a:r>
            <a:r>
              <a:rPr lang="zh-CN" altLang="en-US" sz="3300" b="1" dirty="0" smtClean="0">
                <a:solidFill>
                  <a:srgbClr val="FFFF00"/>
                </a:solidFill>
                <a:latin typeface="+mn-ea"/>
              </a:rPr>
              <a:t>）不变资本</a:t>
            </a:r>
            <a:r>
              <a:rPr lang="zh-CN" altLang="en-US" sz="3300" b="1" dirty="0">
                <a:solidFill>
                  <a:srgbClr val="FFFF00"/>
                </a:solidFill>
                <a:latin typeface="+mn-ea"/>
              </a:rPr>
              <a:t>：以生产资料的形态存在的</a:t>
            </a:r>
            <a:r>
              <a:rPr lang="zh-CN" altLang="en-US" sz="3300" b="1" dirty="0" smtClean="0">
                <a:solidFill>
                  <a:srgbClr val="FFFF00"/>
                </a:solidFill>
                <a:latin typeface="+mn-ea"/>
              </a:rPr>
              <a:t>资本</a:t>
            </a:r>
            <a:endParaRPr lang="zh-CN" altLang="en-US" sz="3300" b="1" dirty="0">
              <a:solidFill>
                <a:srgbClr val="FFFF00"/>
              </a:solidFill>
              <a:latin typeface="+mn-ea"/>
            </a:endParaRPr>
          </a:p>
          <a:p>
            <a:pPr lvl="1">
              <a:lnSpc>
                <a:spcPts val="4500"/>
              </a:lnSpc>
            </a:pPr>
            <a:r>
              <a:rPr lang="zh-CN" altLang="en-US" sz="3000" b="1" dirty="0">
                <a:latin typeface="楷体" pitchFamily="49" charset="-122"/>
                <a:ea typeface="楷体" pitchFamily="49" charset="-122"/>
              </a:rPr>
              <a:t>生产资料的价值</a:t>
            </a:r>
            <a:r>
              <a:rPr lang="zh-CN" altLang="en-US" sz="3000" b="1" dirty="0">
                <a:solidFill>
                  <a:srgbClr val="FFFF00"/>
                </a:solidFill>
                <a:latin typeface="楷体" pitchFamily="49" charset="-122"/>
                <a:ea typeface="楷体" pitchFamily="49" charset="-122"/>
              </a:rPr>
              <a:t>被转移</a:t>
            </a:r>
            <a:r>
              <a:rPr lang="zh-CN" altLang="en-US" sz="3000" b="1" dirty="0">
                <a:latin typeface="楷体" pitchFamily="49" charset="-122"/>
                <a:ea typeface="楷体" pitchFamily="49" charset="-122"/>
              </a:rPr>
              <a:t>到新产品中，转移的价值量</a:t>
            </a:r>
            <a:r>
              <a:rPr lang="zh-CN" altLang="en-US" sz="3000" b="1" dirty="0">
                <a:solidFill>
                  <a:srgbClr val="FFFF00"/>
                </a:solidFill>
                <a:latin typeface="楷体" pitchFamily="49" charset="-122"/>
                <a:ea typeface="楷体" pitchFamily="49" charset="-122"/>
              </a:rPr>
              <a:t>不大于</a:t>
            </a:r>
            <a:r>
              <a:rPr lang="zh-CN" altLang="en-US" sz="3000" b="1" dirty="0">
                <a:latin typeface="楷体" pitchFamily="49" charset="-122"/>
                <a:ea typeface="楷体" pitchFamily="49" charset="-122"/>
              </a:rPr>
              <a:t>原有价值量，</a:t>
            </a:r>
            <a:r>
              <a:rPr lang="zh-CN" altLang="en-US" sz="3000" b="1" dirty="0">
                <a:solidFill>
                  <a:srgbClr val="FFFF00"/>
                </a:solidFill>
                <a:latin typeface="楷体" pitchFamily="49" charset="-122"/>
                <a:ea typeface="楷体" pitchFamily="49" charset="-122"/>
              </a:rPr>
              <a:t>不发生</a:t>
            </a:r>
            <a:r>
              <a:rPr lang="zh-CN" altLang="en-US" sz="3000" b="1" dirty="0" smtClean="0">
                <a:solidFill>
                  <a:srgbClr val="FFFF00"/>
                </a:solidFill>
                <a:latin typeface="楷体" pitchFamily="49" charset="-122"/>
                <a:ea typeface="楷体" pitchFamily="49" charset="-122"/>
              </a:rPr>
              <a:t>增殖</a:t>
            </a:r>
            <a:r>
              <a:rPr lang="zh-CN" altLang="en-US" sz="3000" b="1" dirty="0">
                <a:latin typeface="楷体" pitchFamily="49" charset="-122"/>
                <a:ea typeface="楷体" pitchFamily="49" charset="-122"/>
              </a:rPr>
              <a:t>。</a:t>
            </a:r>
          </a:p>
          <a:p>
            <a:pPr>
              <a:lnSpc>
                <a:spcPts val="4500"/>
              </a:lnSpc>
            </a:pPr>
            <a:r>
              <a:rPr lang="en-US" altLang="zh-CN" sz="3300" b="1" dirty="0" smtClean="0">
                <a:solidFill>
                  <a:srgbClr val="FFFF00"/>
                </a:solidFill>
                <a:latin typeface="+mn-ea"/>
              </a:rPr>
              <a:t>2</a:t>
            </a:r>
            <a:r>
              <a:rPr lang="zh-CN" altLang="en-US" sz="3300" b="1" dirty="0" smtClean="0">
                <a:solidFill>
                  <a:srgbClr val="FFFF00"/>
                </a:solidFill>
                <a:latin typeface="+mn-ea"/>
              </a:rPr>
              <a:t>）可变资本</a:t>
            </a:r>
            <a:r>
              <a:rPr lang="zh-CN" altLang="en-US" sz="3300" b="1" dirty="0">
                <a:solidFill>
                  <a:srgbClr val="FFFF00"/>
                </a:solidFill>
                <a:latin typeface="+mn-ea"/>
              </a:rPr>
              <a:t>：用来购买劳动力的资本</a:t>
            </a:r>
          </a:p>
          <a:p>
            <a:pPr lvl="1">
              <a:lnSpc>
                <a:spcPts val="4500"/>
              </a:lnSpc>
            </a:pPr>
            <a:r>
              <a:rPr lang="zh-CN" altLang="en-US" sz="3000" b="1" dirty="0" smtClean="0">
                <a:latin typeface="楷体" pitchFamily="49" charset="-122"/>
                <a:ea typeface="楷体" pitchFamily="49" charset="-122"/>
              </a:rPr>
              <a:t>在生产过程中，工人创造的新价值，不仅</a:t>
            </a:r>
            <a:r>
              <a:rPr lang="zh-CN" altLang="en-US" sz="3000" b="1" dirty="0">
                <a:latin typeface="楷体" pitchFamily="49" charset="-122"/>
                <a:ea typeface="楷体" pitchFamily="49" charset="-122"/>
              </a:rPr>
              <a:t>包括相当于劳动力价值的价值</a:t>
            </a:r>
            <a:r>
              <a:rPr lang="zh-CN" altLang="en-US" sz="3000" b="1" dirty="0" smtClean="0">
                <a:latin typeface="楷体" pitchFamily="49" charset="-122"/>
                <a:ea typeface="楷体" pitchFamily="49" charset="-122"/>
              </a:rPr>
              <a:t>，</a:t>
            </a:r>
            <a:r>
              <a:rPr lang="zh-CN" altLang="en-US" sz="3000" b="1" dirty="0">
                <a:latin typeface="楷体" pitchFamily="49" charset="-122"/>
                <a:ea typeface="楷体" pitchFamily="49" charset="-122"/>
              </a:rPr>
              <a:t>还</a:t>
            </a:r>
            <a:r>
              <a:rPr lang="zh-CN" altLang="en-US" sz="3000" b="1" dirty="0" smtClean="0">
                <a:solidFill>
                  <a:srgbClr val="FFFF00"/>
                </a:solidFill>
                <a:latin typeface="楷体" pitchFamily="49" charset="-122"/>
                <a:ea typeface="楷体" pitchFamily="49" charset="-122"/>
              </a:rPr>
              <a:t>包括</a:t>
            </a:r>
            <a:r>
              <a:rPr lang="zh-CN" altLang="en-US" sz="3000" b="1" dirty="0">
                <a:solidFill>
                  <a:srgbClr val="FFFF00"/>
                </a:solidFill>
                <a:latin typeface="楷体" pitchFamily="49" charset="-122"/>
                <a:ea typeface="楷体" pitchFamily="49" charset="-122"/>
              </a:rPr>
              <a:t>剩余价值</a:t>
            </a:r>
            <a:r>
              <a:rPr lang="zh-CN" altLang="en-US" sz="3000" b="1" dirty="0">
                <a:latin typeface="楷体" pitchFamily="49" charset="-122"/>
                <a:ea typeface="楷体" pitchFamily="49" charset="-122"/>
              </a:rPr>
              <a:t>。</a:t>
            </a:r>
          </a:p>
        </p:txBody>
      </p:sp>
    </p:spTree>
    <p:extLst>
      <p:ext uri="{BB962C8B-B14F-4D97-AF65-F5344CB8AC3E}">
        <p14:creationId xmlns:p14="http://schemas.microsoft.com/office/powerpoint/2010/main" val="86352536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a:xfrm>
            <a:off x="468313" y="44624"/>
            <a:ext cx="8229600" cy="669732"/>
          </a:xfrm>
        </p:spPr>
        <p:txBody>
          <a:bodyPr/>
          <a:lstStyle/>
          <a:p>
            <a:pPr algn="ctr"/>
            <a:r>
              <a:rPr lang="zh-CN" altLang="en-US" sz="4000" b="1" dirty="0" smtClean="0">
                <a:solidFill>
                  <a:srgbClr val="FFFF00"/>
                </a:solidFill>
              </a:rPr>
              <a:t>剩余价值的生产</a:t>
            </a:r>
            <a:endParaRPr lang="zh-CN" altLang="en-US" sz="4000" b="1" dirty="0">
              <a:solidFill>
                <a:srgbClr val="FFFF00"/>
              </a:solidFill>
            </a:endParaRPr>
          </a:p>
        </p:txBody>
      </p:sp>
      <p:grpSp>
        <p:nvGrpSpPr>
          <p:cNvPr id="2" name="组合 4"/>
          <p:cNvGrpSpPr/>
          <p:nvPr/>
        </p:nvGrpSpPr>
        <p:grpSpPr>
          <a:xfrm>
            <a:off x="755650" y="857232"/>
            <a:ext cx="7897048" cy="961256"/>
            <a:chOff x="755650" y="1772816"/>
            <a:chExt cx="7897048" cy="961256"/>
          </a:xfrm>
        </p:grpSpPr>
        <p:sp>
          <p:nvSpPr>
            <p:cNvPr id="144389" name="AutoShape 5"/>
            <p:cNvSpPr>
              <a:spLocks noChangeArrowheads="1"/>
            </p:cNvSpPr>
            <p:nvPr/>
          </p:nvSpPr>
          <p:spPr bwMode="auto">
            <a:xfrm>
              <a:off x="755650" y="2581672"/>
              <a:ext cx="7543800" cy="152400"/>
            </a:xfrm>
            <a:prstGeom prst="rightArrow">
              <a:avLst>
                <a:gd name="adj1" fmla="val 50000"/>
                <a:gd name="adj2" fmla="val 1237500"/>
              </a:avLst>
            </a:prstGeom>
            <a:solidFill>
              <a:srgbClr val="FFFF00"/>
            </a:solidFill>
            <a:ln w="12700">
              <a:solidFill>
                <a:srgbClr val="FF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1" name="AutoShape 7"/>
            <p:cNvSpPr>
              <a:spLocks/>
            </p:cNvSpPr>
            <p:nvPr/>
          </p:nvSpPr>
          <p:spPr bwMode="auto">
            <a:xfrm rot="5387083">
              <a:off x="1898650" y="1133872"/>
              <a:ext cx="304800" cy="2590800"/>
            </a:xfrm>
            <a:prstGeom prst="leftBrace">
              <a:avLst>
                <a:gd name="adj1" fmla="val 70833"/>
                <a:gd name="adj2" fmla="val 50000"/>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2" name="AutoShape 8"/>
            <p:cNvSpPr>
              <a:spLocks/>
            </p:cNvSpPr>
            <p:nvPr/>
          </p:nvSpPr>
          <p:spPr bwMode="auto">
            <a:xfrm rot="5387083">
              <a:off x="4565650" y="1133872"/>
              <a:ext cx="304800" cy="2590800"/>
            </a:xfrm>
            <a:prstGeom prst="leftBrace">
              <a:avLst>
                <a:gd name="adj1" fmla="val 70833"/>
                <a:gd name="adj2" fmla="val 50000"/>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3" name="Text Box 9"/>
            <p:cNvSpPr txBox="1">
              <a:spLocks noChangeArrowheads="1"/>
            </p:cNvSpPr>
            <p:nvPr/>
          </p:nvSpPr>
          <p:spPr bwMode="auto">
            <a:xfrm>
              <a:off x="817563" y="1772816"/>
              <a:ext cx="23780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dirty="0">
                  <a:effectLst>
                    <a:outerShdw blurRad="38100" dist="38100" dir="2700000" algn="tl">
                      <a:srgbClr val="000000"/>
                    </a:outerShdw>
                  </a:effectLst>
                  <a:latin typeface="黑体" pitchFamily="49" charset="-122"/>
                  <a:ea typeface="黑体" pitchFamily="49" charset="-122"/>
                </a:rPr>
                <a:t>6</a:t>
              </a:r>
              <a:r>
                <a:rPr lang="zh-CN" altLang="en-US" sz="2600" dirty="0">
                  <a:effectLst>
                    <a:outerShdw blurRad="38100" dist="38100" dir="2700000" algn="tl">
                      <a:srgbClr val="000000"/>
                    </a:outerShdw>
                  </a:effectLst>
                  <a:latin typeface="黑体" pitchFamily="49" charset="-122"/>
                  <a:ea typeface="黑体" pitchFamily="49" charset="-122"/>
                </a:rPr>
                <a:t>小时必要劳动</a:t>
              </a:r>
              <a:endParaRPr lang="zh-CN" altLang="en-US" sz="2400" dirty="0">
                <a:effectLst>
                  <a:outerShdw blurRad="38100" dist="38100" dir="2700000" algn="tl">
                    <a:srgbClr val="000000"/>
                  </a:outerShdw>
                </a:effectLst>
                <a:ea typeface="宋体" pitchFamily="2" charset="-122"/>
              </a:endParaRPr>
            </a:p>
          </p:txBody>
        </p:sp>
        <p:sp>
          <p:nvSpPr>
            <p:cNvPr id="144394" name="Text Box 10"/>
            <p:cNvSpPr txBox="1">
              <a:spLocks noChangeArrowheads="1"/>
            </p:cNvSpPr>
            <p:nvPr/>
          </p:nvSpPr>
          <p:spPr bwMode="auto">
            <a:xfrm>
              <a:off x="3498850" y="1772816"/>
              <a:ext cx="2454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i="1" dirty="0">
                  <a:solidFill>
                    <a:srgbClr val="FFFF00"/>
                  </a:solidFill>
                  <a:effectLst>
                    <a:outerShdw blurRad="38100" dist="38100" dir="2700000" algn="tl">
                      <a:srgbClr val="000000"/>
                    </a:outerShdw>
                  </a:effectLst>
                  <a:latin typeface="黑体" pitchFamily="49" charset="-122"/>
                  <a:ea typeface="黑体" pitchFamily="49" charset="-122"/>
                </a:rPr>
                <a:t>6</a:t>
              </a:r>
              <a:r>
                <a:rPr lang="zh-CN" altLang="en-US" sz="2600" i="1" dirty="0">
                  <a:solidFill>
                    <a:srgbClr val="FFFF00"/>
                  </a:solidFill>
                  <a:effectLst>
                    <a:outerShdw blurRad="38100" dist="38100" dir="2700000" algn="tl">
                      <a:srgbClr val="000000"/>
                    </a:outerShdw>
                  </a:effectLst>
                  <a:latin typeface="黑体" pitchFamily="49" charset="-122"/>
                  <a:ea typeface="黑体" pitchFamily="49" charset="-122"/>
                </a:rPr>
                <a:t>小时剩余劳动</a:t>
              </a:r>
              <a:endParaRPr lang="zh-CN" altLang="en-US" sz="2400" i="1" dirty="0">
                <a:solidFill>
                  <a:srgbClr val="FFFF00"/>
                </a:solidFill>
                <a:effectLst>
                  <a:outerShdw blurRad="38100" dist="38100" dir="2700000" algn="tl">
                    <a:srgbClr val="000000"/>
                  </a:outerShdw>
                </a:effectLst>
                <a:ea typeface="宋体" pitchFamily="2" charset="-122"/>
              </a:endParaRPr>
            </a:p>
          </p:txBody>
        </p:sp>
        <p:sp>
          <p:nvSpPr>
            <p:cNvPr id="144395" name="Text Box 11"/>
            <p:cNvSpPr txBox="1">
              <a:spLocks noChangeArrowheads="1"/>
            </p:cNvSpPr>
            <p:nvPr/>
          </p:nvSpPr>
          <p:spPr bwMode="auto">
            <a:xfrm>
              <a:off x="6302375" y="1829767"/>
              <a:ext cx="23503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i="1" dirty="0">
                  <a:effectLst>
                    <a:outerShdw blurRad="38100" dist="38100" dir="2700000" algn="tl">
                      <a:srgbClr val="000000"/>
                    </a:outerShdw>
                  </a:effectLst>
                  <a:latin typeface="黑体" pitchFamily="49" charset="-122"/>
                  <a:ea typeface="黑体" pitchFamily="49" charset="-122"/>
                </a:rPr>
                <a:t>12</a:t>
              </a:r>
              <a:r>
                <a:rPr lang="zh-CN" altLang="en-US" sz="2800" i="1" dirty="0">
                  <a:effectLst>
                    <a:outerShdw blurRad="38100" dist="38100" dir="2700000" algn="tl">
                      <a:srgbClr val="000000"/>
                    </a:outerShdw>
                  </a:effectLst>
                  <a:latin typeface="黑体" pitchFamily="49" charset="-122"/>
                  <a:ea typeface="黑体" pitchFamily="49" charset="-122"/>
                </a:rPr>
                <a:t>小时工作日</a:t>
              </a:r>
            </a:p>
          </p:txBody>
        </p:sp>
      </p:grpSp>
      <p:grpSp>
        <p:nvGrpSpPr>
          <p:cNvPr id="29" name="组合 28"/>
          <p:cNvGrpSpPr/>
          <p:nvPr/>
        </p:nvGrpSpPr>
        <p:grpSpPr>
          <a:xfrm>
            <a:off x="0" y="2643182"/>
            <a:ext cx="9001156" cy="1003521"/>
            <a:chOff x="0" y="2214554"/>
            <a:chExt cx="9001156" cy="1003521"/>
          </a:xfrm>
        </p:grpSpPr>
        <p:grpSp>
          <p:nvGrpSpPr>
            <p:cNvPr id="3" name="组合 3"/>
            <p:cNvGrpSpPr/>
            <p:nvPr/>
          </p:nvGrpSpPr>
          <p:grpSpPr>
            <a:xfrm>
              <a:off x="748508" y="2214554"/>
              <a:ext cx="8252648" cy="930523"/>
              <a:chOff x="603250" y="2924944"/>
              <a:chExt cx="8252648" cy="930523"/>
            </a:xfrm>
          </p:grpSpPr>
          <p:sp>
            <p:nvSpPr>
              <p:cNvPr id="144390" name="AutoShape 6"/>
              <p:cNvSpPr>
                <a:spLocks noChangeArrowheads="1"/>
              </p:cNvSpPr>
              <p:nvPr/>
            </p:nvSpPr>
            <p:spPr bwMode="auto">
              <a:xfrm>
                <a:off x="755650" y="3703067"/>
                <a:ext cx="7543800" cy="152400"/>
              </a:xfrm>
              <a:prstGeom prst="rightArrow">
                <a:avLst>
                  <a:gd name="adj1" fmla="val 50000"/>
                  <a:gd name="adj2" fmla="val 1237500"/>
                </a:avLst>
              </a:prstGeom>
              <a:solidFill>
                <a:srgbClr val="FFFF00"/>
              </a:solidFill>
              <a:ln w="12700">
                <a:solidFill>
                  <a:srgbClr val="FF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6" name="AutoShape 12"/>
              <p:cNvSpPr>
                <a:spLocks/>
              </p:cNvSpPr>
              <p:nvPr/>
            </p:nvSpPr>
            <p:spPr bwMode="auto">
              <a:xfrm rot="5394036">
                <a:off x="1607344" y="2500536"/>
                <a:ext cx="344488" cy="2057400"/>
              </a:xfrm>
              <a:prstGeom prst="leftBrace">
                <a:avLst>
                  <a:gd name="adj1" fmla="val 49770"/>
                  <a:gd name="adj2" fmla="val 50000"/>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7" name="AutoShape 13"/>
              <p:cNvSpPr>
                <a:spLocks/>
              </p:cNvSpPr>
              <p:nvPr/>
            </p:nvSpPr>
            <p:spPr bwMode="auto">
              <a:xfrm rot="5394036">
                <a:off x="3665537" y="2501330"/>
                <a:ext cx="346075" cy="2057400"/>
              </a:xfrm>
              <a:prstGeom prst="leftBrace">
                <a:avLst>
                  <a:gd name="adj1" fmla="val 49541"/>
                  <a:gd name="adj2" fmla="val 50000"/>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8" name="AutoShape 14"/>
              <p:cNvSpPr>
                <a:spLocks/>
              </p:cNvSpPr>
              <p:nvPr/>
            </p:nvSpPr>
            <p:spPr bwMode="auto">
              <a:xfrm rot="5394036">
                <a:off x="5350669" y="2889474"/>
                <a:ext cx="407987" cy="1371600"/>
              </a:xfrm>
              <a:prstGeom prst="leftBrace">
                <a:avLst>
                  <a:gd name="adj1" fmla="val 28016"/>
                  <a:gd name="adj2" fmla="val 50000"/>
                </a:avLst>
              </a:prstGeom>
              <a:noFill/>
              <a:ln w="28575">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9" name="Text Box 15"/>
              <p:cNvSpPr txBox="1">
                <a:spLocks noChangeArrowheads="1"/>
              </p:cNvSpPr>
              <p:nvPr/>
            </p:nvSpPr>
            <p:spPr bwMode="auto">
              <a:xfrm>
                <a:off x="603250" y="2924944"/>
                <a:ext cx="22225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200" dirty="0">
                    <a:effectLst>
                      <a:outerShdw blurRad="38100" dist="38100" dir="2700000" algn="tl">
                        <a:srgbClr val="000000"/>
                      </a:outerShdw>
                    </a:effectLst>
                    <a:ea typeface="宋体" pitchFamily="2" charset="-122"/>
                  </a:rPr>
                  <a:t>6</a:t>
                </a:r>
                <a:r>
                  <a:rPr lang="zh-CN" altLang="en-US" sz="2200" dirty="0">
                    <a:effectLst>
                      <a:outerShdw blurRad="38100" dist="38100" dir="2700000" algn="tl">
                        <a:srgbClr val="000000"/>
                      </a:outerShdw>
                    </a:effectLst>
                    <a:ea typeface="黑体" pitchFamily="49" charset="-122"/>
                  </a:rPr>
                  <a:t>小时必要劳动</a:t>
                </a:r>
                <a:endParaRPr lang="zh-CN" altLang="en-US" sz="2200" dirty="0">
                  <a:effectLst>
                    <a:outerShdw blurRad="38100" dist="38100" dir="2700000" algn="tl">
                      <a:srgbClr val="000000"/>
                    </a:outerShdw>
                  </a:effectLst>
                  <a:ea typeface="宋体" pitchFamily="2" charset="-122"/>
                </a:endParaRPr>
              </a:p>
            </p:txBody>
          </p:sp>
          <p:sp>
            <p:nvSpPr>
              <p:cNvPr id="144400" name="Text Box 16"/>
              <p:cNvSpPr txBox="1">
                <a:spLocks noChangeArrowheads="1"/>
              </p:cNvSpPr>
              <p:nvPr/>
            </p:nvSpPr>
            <p:spPr bwMode="auto">
              <a:xfrm>
                <a:off x="2695575" y="2924944"/>
                <a:ext cx="22256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200" i="1" dirty="0">
                    <a:effectLst>
                      <a:outerShdw blurRad="38100" dist="38100" dir="2700000" algn="tl">
                        <a:srgbClr val="000000"/>
                      </a:outerShdw>
                    </a:effectLst>
                    <a:latin typeface="黑体" pitchFamily="49" charset="-122"/>
                    <a:ea typeface="黑体" pitchFamily="49" charset="-122"/>
                  </a:rPr>
                  <a:t>6</a:t>
                </a:r>
                <a:r>
                  <a:rPr lang="zh-CN" altLang="en-US" sz="2200" i="1" dirty="0">
                    <a:effectLst>
                      <a:outerShdw blurRad="38100" dist="38100" dir="2700000" algn="tl">
                        <a:srgbClr val="000000"/>
                      </a:outerShdw>
                    </a:effectLst>
                    <a:latin typeface="黑体" pitchFamily="49" charset="-122"/>
                    <a:ea typeface="黑体" pitchFamily="49" charset="-122"/>
                  </a:rPr>
                  <a:t>小时剩余劳动</a:t>
                </a:r>
                <a:endParaRPr lang="zh-CN" altLang="en-US" sz="2200" i="1" dirty="0">
                  <a:effectLst>
                    <a:outerShdw blurRad="38100" dist="38100" dir="2700000" algn="tl">
                      <a:srgbClr val="000000"/>
                    </a:outerShdw>
                  </a:effectLst>
                  <a:ea typeface="宋体" pitchFamily="2" charset="-122"/>
                </a:endParaRPr>
              </a:p>
            </p:txBody>
          </p:sp>
          <p:sp>
            <p:nvSpPr>
              <p:cNvPr id="144401" name="Text Box 17"/>
              <p:cNvSpPr txBox="1">
                <a:spLocks noChangeArrowheads="1"/>
              </p:cNvSpPr>
              <p:nvPr/>
            </p:nvSpPr>
            <p:spPr bwMode="auto">
              <a:xfrm>
                <a:off x="4849813" y="2924944"/>
                <a:ext cx="179388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i="1" dirty="0">
                    <a:solidFill>
                      <a:srgbClr val="FFFF00"/>
                    </a:solidFill>
                    <a:effectLst>
                      <a:outerShdw blurRad="38100" dist="38100" dir="2700000" algn="tl">
                        <a:srgbClr val="000000"/>
                      </a:outerShdw>
                    </a:effectLst>
                    <a:latin typeface="黑体" pitchFamily="49" charset="-122"/>
                    <a:ea typeface="黑体" pitchFamily="49" charset="-122"/>
                  </a:rPr>
                  <a:t>延长</a:t>
                </a:r>
                <a:r>
                  <a:rPr lang="en-US" altLang="zh-CN" sz="2400" i="1" dirty="0">
                    <a:solidFill>
                      <a:srgbClr val="FFFF00"/>
                    </a:solidFill>
                    <a:effectLst>
                      <a:outerShdw blurRad="38100" dist="38100" dir="2700000" algn="tl">
                        <a:srgbClr val="000000"/>
                      </a:outerShdw>
                    </a:effectLst>
                    <a:latin typeface="黑体" pitchFamily="49" charset="-122"/>
                    <a:ea typeface="黑体" pitchFamily="49" charset="-122"/>
                  </a:rPr>
                  <a:t>4</a:t>
                </a:r>
                <a:r>
                  <a:rPr lang="zh-CN" altLang="en-US" sz="2400" i="1" dirty="0">
                    <a:solidFill>
                      <a:srgbClr val="FFFF00"/>
                    </a:solidFill>
                    <a:effectLst>
                      <a:outerShdw blurRad="38100" dist="38100" dir="2700000" algn="tl">
                        <a:srgbClr val="000000"/>
                      </a:outerShdw>
                    </a:effectLst>
                    <a:latin typeface="黑体" pitchFamily="49" charset="-122"/>
                    <a:ea typeface="黑体" pitchFamily="49" charset="-122"/>
                  </a:rPr>
                  <a:t>小时</a:t>
                </a:r>
                <a:endParaRPr lang="zh-CN" altLang="en-US" sz="2400" i="1" dirty="0">
                  <a:solidFill>
                    <a:srgbClr val="FFFF00"/>
                  </a:solidFill>
                  <a:effectLst>
                    <a:outerShdw blurRad="38100" dist="38100" dir="2700000" algn="tl">
                      <a:srgbClr val="000000"/>
                    </a:outerShdw>
                  </a:effectLst>
                  <a:ea typeface="宋体" pitchFamily="2" charset="-122"/>
                </a:endParaRPr>
              </a:p>
            </p:txBody>
          </p:sp>
          <p:sp>
            <p:nvSpPr>
              <p:cNvPr id="144402" name="Text Box 18"/>
              <p:cNvSpPr txBox="1">
                <a:spLocks noChangeArrowheads="1"/>
              </p:cNvSpPr>
              <p:nvPr/>
            </p:nvSpPr>
            <p:spPr bwMode="auto">
              <a:xfrm>
                <a:off x="6505575" y="2924944"/>
                <a:ext cx="23503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i="1" dirty="0">
                    <a:solidFill>
                      <a:srgbClr val="FFFF00"/>
                    </a:solidFill>
                    <a:effectLst>
                      <a:outerShdw blurRad="38100" dist="38100" dir="2700000" algn="tl">
                        <a:srgbClr val="000000"/>
                      </a:outerShdw>
                    </a:effectLst>
                    <a:latin typeface="黑体" pitchFamily="49" charset="-122"/>
                    <a:ea typeface="黑体" pitchFamily="49" charset="-122"/>
                  </a:rPr>
                  <a:t>16</a:t>
                </a:r>
                <a:r>
                  <a:rPr lang="zh-CN" altLang="en-US" sz="2800" i="1" dirty="0">
                    <a:solidFill>
                      <a:srgbClr val="FFFF00"/>
                    </a:solidFill>
                    <a:effectLst>
                      <a:outerShdw blurRad="38100" dist="38100" dir="2700000" algn="tl">
                        <a:srgbClr val="000000"/>
                      </a:outerShdw>
                    </a:effectLst>
                    <a:latin typeface="黑体" pitchFamily="49" charset="-122"/>
                    <a:ea typeface="黑体" pitchFamily="49" charset="-122"/>
                  </a:rPr>
                  <a:t>小时工作日</a:t>
                </a:r>
              </a:p>
            </p:txBody>
          </p:sp>
        </p:grpSp>
        <p:sp>
          <p:nvSpPr>
            <p:cNvPr id="20" name="矩形 19"/>
            <p:cNvSpPr/>
            <p:nvPr/>
          </p:nvSpPr>
          <p:spPr>
            <a:xfrm>
              <a:off x="0" y="2571744"/>
              <a:ext cx="647934" cy="646331"/>
            </a:xfrm>
            <a:prstGeom prst="rect">
              <a:avLst/>
            </a:prstGeom>
          </p:spPr>
          <p:txBody>
            <a:bodyPr wrap="none">
              <a:spAutoFit/>
            </a:bodyPr>
            <a:lstStyle/>
            <a:p>
              <a:r>
                <a:rPr lang="zh-CN" altLang="en-US" dirty="0" smtClean="0">
                  <a:solidFill>
                    <a:srgbClr val="FFFF00"/>
                  </a:solidFill>
                </a:rPr>
                <a:t>①</a:t>
              </a:r>
              <a:endParaRPr lang="zh-CN" altLang="en-US" dirty="0">
                <a:solidFill>
                  <a:srgbClr val="FFFF00"/>
                </a:solidFill>
              </a:endParaRPr>
            </a:p>
          </p:txBody>
        </p:sp>
      </p:grpSp>
      <p:grpSp>
        <p:nvGrpSpPr>
          <p:cNvPr id="30" name="组合 29"/>
          <p:cNvGrpSpPr/>
          <p:nvPr/>
        </p:nvGrpSpPr>
        <p:grpSpPr>
          <a:xfrm>
            <a:off x="0" y="4214818"/>
            <a:ext cx="9001156" cy="1217835"/>
            <a:chOff x="0" y="3429000"/>
            <a:chExt cx="9001156" cy="1217835"/>
          </a:xfrm>
        </p:grpSpPr>
        <p:grpSp>
          <p:nvGrpSpPr>
            <p:cNvPr id="21" name="组合 4"/>
            <p:cNvGrpSpPr/>
            <p:nvPr/>
          </p:nvGrpSpPr>
          <p:grpSpPr>
            <a:xfrm>
              <a:off x="298481" y="3429000"/>
              <a:ext cx="8702675" cy="928694"/>
              <a:chOff x="0" y="4714884"/>
              <a:chExt cx="8702675" cy="928694"/>
            </a:xfrm>
          </p:grpSpPr>
          <p:sp>
            <p:nvSpPr>
              <p:cNvPr id="22" name="AutoShape 12"/>
              <p:cNvSpPr>
                <a:spLocks/>
              </p:cNvSpPr>
              <p:nvPr/>
            </p:nvSpPr>
            <p:spPr bwMode="auto">
              <a:xfrm rot="5405898">
                <a:off x="1333500" y="4574620"/>
                <a:ext cx="152400" cy="1752600"/>
              </a:xfrm>
              <a:prstGeom prst="leftBrace">
                <a:avLst>
                  <a:gd name="adj1" fmla="val 9583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utoShape 13"/>
              <p:cNvSpPr>
                <a:spLocks/>
              </p:cNvSpPr>
              <p:nvPr/>
            </p:nvSpPr>
            <p:spPr bwMode="auto">
              <a:xfrm rot="5405898">
                <a:off x="4075785" y="3585050"/>
                <a:ext cx="192446" cy="3775258"/>
              </a:xfrm>
              <a:prstGeom prst="leftBrace">
                <a:avLst>
                  <a:gd name="adj1" fmla="val 20833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utoShape 6"/>
              <p:cNvSpPr>
                <a:spLocks noChangeArrowheads="1"/>
              </p:cNvSpPr>
              <p:nvPr/>
            </p:nvSpPr>
            <p:spPr bwMode="auto">
              <a:xfrm>
                <a:off x="558744" y="5500702"/>
                <a:ext cx="7715304" cy="142876"/>
              </a:xfrm>
              <a:prstGeom prst="rightArrow">
                <a:avLst>
                  <a:gd name="adj1" fmla="val 50000"/>
                  <a:gd name="adj2" fmla="val 1325000"/>
                </a:avLst>
              </a:prstGeom>
              <a:solidFill>
                <a:srgbClr val="FFFF00"/>
              </a:solidFill>
              <a:ln w="12700">
                <a:solidFill>
                  <a:srgbClr val="FF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14"/>
              <p:cNvSpPr txBox="1">
                <a:spLocks noChangeArrowheads="1"/>
              </p:cNvSpPr>
              <p:nvPr/>
            </p:nvSpPr>
            <p:spPr bwMode="auto">
              <a:xfrm>
                <a:off x="0" y="4732390"/>
                <a:ext cx="2857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800" dirty="0">
                    <a:solidFill>
                      <a:srgbClr val="FFFF00"/>
                    </a:solidFill>
                    <a:latin typeface="黑体" pitchFamily="49" charset="-122"/>
                    <a:ea typeface="黑体" pitchFamily="49" charset="-122"/>
                  </a:rPr>
                  <a:t>4</a:t>
                </a:r>
                <a:r>
                  <a:rPr lang="zh-CN" altLang="en-US" sz="2800" dirty="0">
                    <a:solidFill>
                      <a:srgbClr val="FFFF00"/>
                    </a:solidFill>
                    <a:latin typeface="黑体" pitchFamily="49" charset="-122"/>
                    <a:ea typeface="黑体" pitchFamily="49" charset="-122"/>
                  </a:rPr>
                  <a:t>小时必要劳动</a:t>
                </a:r>
              </a:p>
            </p:txBody>
          </p:sp>
          <p:sp>
            <p:nvSpPr>
              <p:cNvPr id="26" name="Text Box 15"/>
              <p:cNvSpPr txBox="1">
                <a:spLocks noChangeArrowheads="1"/>
              </p:cNvSpPr>
              <p:nvPr/>
            </p:nvSpPr>
            <p:spPr bwMode="auto">
              <a:xfrm>
                <a:off x="3214678" y="4714884"/>
                <a:ext cx="2951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dirty="0">
                    <a:solidFill>
                      <a:srgbClr val="FFFF00"/>
                    </a:solidFill>
                    <a:latin typeface="黑体" pitchFamily="49" charset="-122"/>
                    <a:ea typeface="黑体" pitchFamily="49" charset="-122"/>
                  </a:rPr>
                  <a:t>8</a:t>
                </a:r>
                <a:r>
                  <a:rPr lang="zh-CN" altLang="en-US" sz="2800" dirty="0">
                    <a:solidFill>
                      <a:srgbClr val="FFFF00"/>
                    </a:solidFill>
                    <a:latin typeface="黑体" pitchFamily="49" charset="-122"/>
                    <a:ea typeface="黑体" pitchFamily="49" charset="-122"/>
                  </a:rPr>
                  <a:t>小时剩余劳动</a:t>
                </a:r>
              </a:p>
            </p:txBody>
          </p:sp>
          <p:sp>
            <p:nvSpPr>
              <p:cNvPr id="27" name="Text Box 16"/>
              <p:cNvSpPr txBox="1">
                <a:spLocks noChangeArrowheads="1"/>
              </p:cNvSpPr>
              <p:nvPr/>
            </p:nvSpPr>
            <p:spPr bwMode="auto">
              <a:xfrm>
                <a:off x="6400800" y="4956274"/>
                <a:ext cx="23018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600" i="1" dirty="0">
                    <a:effectLst>
                      <a:outerShdw blurRad="38100" dist="38100" dir="2700000" algn="tl">
                        <a:srgbClr val="000000"/>
                      </a:outerShdw>
                    </a:effectLst>
                    <a:latin typeface="黑体" pitchFamily="49" charset="-122"/>
                    <a:ea typeface="黑体" pitchFamily="49" charset="-122"/>
                  </a:rPr>
                  <a:t>12</a:t>
                </a:r>
                <a:r>
                  <a:rPr lang="zh-CN" altLang="en-US" sz="2600" i="1" dirty="0">
                    <a:effectLst>
                      <a:outerShdw blurRad="38100" dist="38100" dir="2700000" algn="tl">
                        <a:srgbClr val="000000"/>
                      </a:outerShdw>
                    </a:effectLst>
                    <a:latin typeface="黑体" pitchFamily="49" charset="-122"/>
                    <a:ea typeface="黑体" pitchFamily="49" charset="-122"/>
                  </a:rPr>
                  <a:t>小时工作日</a:t>
                </a:r>
                <a:endParaRPr lang="zh-CN" altLang="en-US" sz="2400" i="1" dirty="0">
                  <a:effectLst>
                    <a:outerShdw blurRad="38100" dist="38100" dir="2700000" algn="tl">
                      <a:srgbClr val="000000"/>
                    </a:outerShdw>
                  </a:effectLst>
                  <a:latin typeface="黑体" pitchFamily="49" charset="-122"/>
                  <a:ea typeface="黑体" pitchFamily="49" charset="-122"/>
                </a:endParaRPr>
              </a:p>
            </p:txBody>
          </p:sp>
        </p:grpSp>
        <p:sp>
          <p:nvSpPr>
            <p:cNvPr id="28" name="矩形 27"/>
            <p:cNvSpPr/>
            <p:nvPr/>
          </p:nvSpPr>
          <p:spPr>
            <a:xfrm>
              <a:off x="0" y="4000504"/>
              <a:ext cx="647934" cy="646331"/>
            </a:xfrm>
            <a:prstGeom prst="rect">
              <a:avLst/>
            </a:prstGeom>
          </p:spPr>
          <p:txBody>
            <a:bodyPr wrap="none">
              <a:spAutoFit/>
            </a:bodyPr>
            <a:lstStyle/>
            <a:p>
              <a:r>
                <a:rPr lang="zh-CN" altLang="en-US" dirty="0" smtClean="0">
                  <a:solidFill>
                    <a:srgbClr val="FFFF00"/>
                  </a:solidFill>
                </a:rPr>
                <a:t>②</a:t>
              </a:r>
              <a:endParaRPr lang="zh-CN" altLang="en-US" dirty="0">
                <a:solidFill>
                  <a:srgbClr val="FFFF00"/>
                </a:solidFill>
              </a:endParaRPr>
            </a:p>
          </p:txBody>
        </p:sp>
      </p:grpSp>
      <p:sp>
        <p:nvSpPr>
          <p:cNvPr id="31" name="TextBox 30"/>
          <p:cNvSpPr txBox="1"/>
          <p:nvPr/>
        </p:nvSpPr>
        <p:spPr>
          <a:xfrm>
            <a:off x="1785918" y="5857892"/>
            <a:ext cx="5322540" cy="646331"/>
          </a:xfrm>
          <a:prstGeom prst="rect">
            <a:avLst/>
          </a:prstGeom>
          <a:solidFill>
            <a:schemeClr val="tx1"/>
          </a:solidFill>
        </p:spPr>
        <p:txBody>
          <a:bodyPr wrap="square" rtlCol="0">
            <a:spAutoFit/>
          </a:bodyPr>
          <a:lstStyle/>
          <a:p>
            <a:pPr algn="ctr"/>
            <a:r>
              <a:rPr lang="zh-CN" altLang="en-US" dirty="0" smtClean="0">
                <a:solidFill>
                  <a:srgbClr val="000099"/>
                </a:solidFill>
                <a:latin typeface="黑体" pitchFamily="49" charset="-122"/>
                <a:ea typeface="黑体" pitchFamily="49" charset="-122"/>
              </a:rPr>
              <a:t>如何缩短必要劳动时间？</a:t>
            </a:r>
            <a:endParaRPr lang="zh-CN" altLang="en-US" dirty="0">
              <a:solidFill>
                <a:srgbClr val="000099"/>
              </a:solidFill>
              <a:latin typeface="黑体" pitchFamily="49" charset="-122"/>
              <a:ea typeface="黑体" pitchFamily="49" charset="-122"/>
            </a:endParaRPr>
          </a:p>
        </p:txBody>
      </p:sp>
    </p:spTree>
    <p:extLst>
      <p:ext uri="{BB962C8B-B14F-4D97-AF65-F5344CB8AC3E}">
        <p14:creationId xmlns:p14="http://schemas.microsoft.com/office/powerpoint/2010/main" val="264259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checkerboard(across)">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checkerboard(across)">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arn(inVertical)">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00232" y="210901"/>
            <a:ext cx="5429288" cy="646331"/>
          </a:xfrm>
          <a:prstGeom prst="rect">
            <a:avLst/>
          </a:prstGeom>
          <a:noFill/>
          <a:ln>
            <a:solidFill>
              <a:schemeClr val="tx1"/>
            </a:solidFill>
          </a:ln>
        </p:spPr>
        <p:txBody>
          <a:bodyPr wrap="square" rtlCol="0">
            <a:spAutoFit/>
          </a:bodyPr>
          <a:lstStyle/>
          <a:p>
            <a:pPr algn="ctr"/>
            <a:r>
              <a:rPr lang="zh-CN" altLang="en-US" dirty="0" smtClean="0">
                <a:solidFill>
                  <a:srgbClr val="FFFF00"/>
                </a:solidFill>
                <a:latin typeface="+mn-ea"/>
                <a:ea typeface="+mn-ea"/>
              </a:rPr>
              <a:t>缩短必要劳动时间</a:t>
            </a:r>
            <a:endParaRPr lang="zh-CN" altLang="en-US" dirty="0">
              <a:solidFill>
                <a:srgbClr val="FFFF00"/>
              </a:solidFill>
              <a:latin typeface="+mn-ea"/>
              <a:ea typeface="+mn-ea"/>
            </a:endParaRPr>
          </a:p>
        </p:txBody>
      </p:sp>
      <p:grpSp>
        <p:nvGrpSpPr>
          <p:cNvPr id="24" name="组合 23"/>
          <p:cNvGrpSpPr/>
          <p:nvPr/>
        </p:nvGrpSpPr>
        <p:grpSpPr>
          <a:xfrm>
            <a:off x="2000232" y="928670"/>
            <a:ext cx="5429288" cy="1214446"/>
            <a:chOff x="2000232" y="928670"/>
            <a:chExt cx="5429288" cy="1214446"/>
          </a:xfrm>
        </p:grpSpPr>
        <p:sp>
          <p:nvSpPr>
            <p:cNvPr id="6" name="TextBox 5"/>
            <p:cNvSpPr txBox="1"/>
            <p:nvPr/>
          </p:nvSpPr>
          <p:spPr>
            <a:xfrm>
              <a:off x="2000232" y="1496785"/>
              <a:ext cx="5429288" cy="646331"/>
            </a:xfrm>
            <a:prstGeom prst="rect">
              <a:avLst/>
            </a:prstGeom>
            <a:noFill/>
            <a:ln>
              <a:solidFill>
                <a:schemeClr val="tx1"/>
              </a:solidFill>
            </a:ln>
          </p:spPr>
          <p:txBody>
            <a:bodyPr wrap="square" rtlCol="0">
              <a:spAutoFit/>
            </a:bodyPr>
            <a:lstStyle/>
            <a:p>
              <a:pPr algn="ctr"/>
              <a:r>
                <a:rPr lang="zh-CN" altLang="en-US" sz="3500" dirty="0" smtClean="0">
                  <a:solidFill>
                    <a:srgbClr val="FFFF00"/>
                  </a:solidFill>
                  <a:latin typeface="+mn-ea"/>
                  <a:ea typeface="+mn-ea"/>
                </a:rPr>
                <a:t>降低劳动力成本（工资）</a:t>
              </a:r>
              <a:endParaRPr lang="zh-CN" altLang="en-US" sz="3500" dirty="0">
                <a:solidFill>
                  <a:srgbClr val="FFFF00"/>
                </a:solidFill>
                <a:latin typeface="+mn-ea"/>
                <a:ea typeface="+mn-ea"/>
              </a:endParaRPr>
            </a:p>
          </p:txBody>
        </p:sp>
        <p:sp>
          <p:nvSpPr>
            <p:cNvPr id="7" name="下箭头 6"/>
            <p:cNvSpPr/>
            <p:nvPr/>
          </p:nvSpPr>
          <p:spPr>
            <a:xfrm>
              <a:off x="4214810" y="928670"/>
              <a:ext cx="785818" cy="571504"/>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a:off x="3822280" y="4711495"/>
            <a:ext cx="4464496" cy="646331"/>
          </a:xfrm>
          <a:prstGeom prst="rect">
            <a:avLst/>
          </a:prstGeom>
          <a:solidFill>
            <a:srgbClr val="FF0000"/>
          </a:solidFill>
          <a:ln w="28575">
            <a:solidFill>
              <a:schemeClr val="tx1"/>
            </a:solidFill>
          </a:ln>
        </p:spPr>
        <p:txBody>
          <a:bodyPr wrap="square" rtlCol="0">
            <a:spAutoFit/>
          </a:bodyPr>
          <a:lstStyle/>
          <a:p>
            <a:pPr algn="ctr"/>
            <a:r>
              <a:rPr lang="zh-CN" altLang="en-US" dirty="0" smtClean="0">
                <a:solidFill>
                  <a:srgbClr val="FFFF00"/>
                </a:solidFill>
              </a:rPr>
              <a:t>生产自动化</a:t>
            </a:r>
            <a:endParaRPr lang="zh-CN" altLang="en-US" dirty="0">
              <a:solidFill>
                <a:srgbClr val="FFFF00"/>
              </a:solidFill>
            </a:endParaRPr>
          </a:p>
        </p:txBody>
      </p:sp>
      <p:sp>
        <p:nvSpPr>
          <p:cNvPr id="15" name="矩形 14"/>
          <p:cNvSpPr/>
          <p:nvPr/>
        </p:nvSpPr>
        <p:spPr>
          <a:xfrm>
            <a:off x="3214678" y="5380672"/>
            <a:ext cx="5929322" cy="1477328"/>
          </a:xfrm>
          <a:prstGeom prst="rect">
            <a:avLst/>
          </a:prstGeom>
          <a:ln w="19050">
            <a:solidFill>
              <a:schemeClr val="tx1"/>
            </a:solidFill>
          </a:ln>
        </p:spPr>
        <p:txBody>
          <a:bodyPr wrap="square">
            <a:spAutoFit/>
          </a:bodyPr>
          <a:lstStyle/>
          <a:p>
            <a:r>
              <a:rPr lang="zh-CN" altLang="en-US" sz="3000" dirty="0">
                <a:solidFill>
                  <a:srgbClr val="FFFF00"/>
                </a:solidFill>
              </a:rPr>
              <a:t>直接从事生产劳动的工人相对减少</a:t>
            </a:r>
            <a:r>
              <a:rPr lang="zh-CN" altLang="en-US" sz="3000" dirty="0"/>
              <a:t>，从事科研、</a:t>
            </a:r>
            <a:r>
              <a:rPr lang="zh-CN" altLang="en-US" sz="3000" dirty="0" smtClean="0"/>
              <a:t>设计和</a:t>
            </a:r>
            <a:r>
              <a:rPr lang="zh-CN" altLang="en-US" sz="3000" dirty="0"/>
              <a:t>管理的</a:t>
            </a:r>
            <a:r>
              <a:rPr lang="zh-CN" altLang="en-US" sz="3000" dirty="0" smtClean="0"/>
              <a:t>“总体工人”比重增大</a:t>
            </a:r>
            <a:endParaRPr lang="zh-CN" altLang="en-US" sz="3000" dirty="0"/>
          </a:p>
        </p:txBody>
      </p:sp>
      <p:grpSp>
        <p:nvGrpSpPr>
          <p:cNvPr id="25" name="组合 24"/>
          <p:cNvGrpSpPr/>
          <p:nvPr/>
        </p:nvGrpSpPr>
        <p:grpSpPr>
          <a:xfrm>
            <a:off x="0" y="2143117"/>
            <a:ext cx="4714876" cy="1000131"/>
            <a:chOff x="0" y="2143117"/>
            <a:chExt cx="4714876" cy="1000131"/>
          </a:xfrm>
        </p:grpSpPr>
        <p:sp>
          <p:nvSpPr>
            <p:cNvPr id="8" name="TextBox 7"/>
            <p:cNvSpPr txBox="1"/>
            <p:nvPr/>
          </p:nvSpPr>
          <p:spPr>
            <a:xfrm>
              <a:off x="0" y="2589250"/>
              <a:ext cx="2500330" cy="553998"/>
            </a:xfrm>
            <a:prstGeom prst="rect">
              <a:avLst/>
            </a:prstGeom>
            <a:noFill/>
            <a:ln>
              <a:solidFill>
                <a:schemeClr val="tx1"/>
              </a:solidFill>
            </a:ln>
          </p:spPr>
          <p:txBody>
            <a:bodyPr wrap="square" rtlCol="0">
              <a:spAutoFit/>
            </a:bodyPr>
            <a:lstStyle/>
            <a:p>
              <a:pPr algn="ctr"/>
              <a:r>
                <a:rPr lang="zh-CN" altLang="en-US" sz="3000" dirty="0" smtClean="0">
                  <a:latin typeface="+mn-ea"/>
                  <a:ea typeface="+mn-ea"/>
                </a:rPr>
                <a:t>降低生活成本</a:t>
              </a:r>
              <a:endParaRPr lang="zh-CN" altLang="en-US" sz="3000" dirty="0">
                <a:latin typeface="+mn-ea"/>
                <a:ea typeface="+mn-ea"/>
              </a:endParaRPr>
            </a:p>
          </p:txBody>
        </p:sp>
        <p:cxnSp>
          <p:nvCxnSpPr>
            <p:cNvPr id="19" name="直接连接符 18"/>
            <p:cNvCxnSpPr>
              <a:stCxn id="6" idx="2"/>
              <a:endCxn id="8" idx="0"/>
            </p:cNvCxnSpPr>
            <p:nvPr/>
          </p:nvCxnSpPr>
          <p:spPr>
            <a:xfrm rot="5400000">
              <a:off x="2759454" y="633828"/>
              <a:ext cx="446134" cy="346471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3214678" y="2143910"/>
            <a:ext cx="2643206" cy="1053270"/>
            <a:chOff x="3214678" y="2143910"/>
            <a:chExt cx="2643206" cy="1053270"/>
          </a:xfrm>
        </p:grpSpPr>
        <p:sp>
          <p:nvSpPr>
            <p:cNvPr id="10" name="TextBox 9"/>
            <p:cNvSpPr txBox="1"/>
            <p:nvPr/>
          </p:nvSpPr>
          <p:spPr>
            <a:xfrm>
              <a:off x="3214678" y="2643182"/>
              <a:ext cx="2643206" cy="553998"/>
            </a:xfrm>
            <a:prstGeom prst="rect">
              <a:avLst/>
            </a:prstGeom>
            <a:noFill/>
            <a:ln>
              <a:solidFill>
                <a:schemeClr val="tx1"/>
              </a:solidFill>
            </a:ln>
          </p:spPr>
          <p:txBody>
            <a:bodyPr wrap="square" rtlCol="0">
              <a:spAutoFit/>
            </a:bodyPr>
            <a:lstStyle/>
            <a:p>
              <a:pPr algn="ctr"/>
              <a:r>
                <a:rPr lang="zh-CN" altLang="en-US" sz="3000" dirty="0" smtClean="0">
                  <a:latin typeface="+mn-ea"/>
                  <a:ea typeface="+mn-ea"/>
                </a:rPr>
                <a:t>改变供求关系</a:t>
              </a:r>
              <a:endParaRPr lang="zh-CN" altLang="en-US" sz="3000" dirty="0">
                <a:latin typeface="+mn-ea"/>
                <a:ea typeface="+mn-ea"/>
              </a:endParaRPr>
            </a:p>
          </p:txBody>
        </p:sp>
        <p:cxnSp>
          <p:nvCxnSpPr>
            <p:cNvPr id="21" name="直接连接符 20"/>
            <p:cNvCxnSpPr>
              <a:stCxn id="6" idx="2"/>
            </p:cNvCxnSpPr>
            <p:nvPr/>
          </p:nvCxnSpPr>
          <p:spPr>
            <a:xfrm rot="5400000">
              <a:off x="4429124" y="2428868"/>
              <a:ext cx="571504"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4714877" y="2143115"/>
            <a:ext cx="4214841" cy="1500199"/>
            <a:chOff x="4714877" y="2143115"/>
            <a:chExt cx="4214841" cy="1500199"/>
          </a:xfrm>
        </p:grpSpPr>
        <p:sp>
          <p:nvSpPr>
            <p:cNvPr id="12" name="TextBox 11"/>
            <p:cNvSpPr txBox="1"/>
            <p:nvPr/>
          </p:nvSpPr>
          <p:spPr>
            <a:xfrm>
              <a:off x="6500826" y="2627651"/>
              <a:ext cx="2428892" cy="1015663"/>
            </a:xfrm>
            <a:prstGeom prst="rect">
              <a:avLst/>
            </a:prstGeom>
            <a:noFill/>
            <a:ln>
              <a:solidFill>
                <a:schemeClr val="tx1"/>
              </a:solidFill>
            </a:ln>
          </p:spPr>
          <p:txBody>
            <a:bodyPr wrap="square" rtlCol="0">
              <a:spAutoFit/>
            </a:bodyPr>
            <a:lstStyle/>
            <a:p>
              <a:pPr algn="ctr"/>
              <a:r>
                <a:rPr lang="zh-CN" altLang="en-US" sz="3000" dirty="0" smtClean="0">
                  <a:latin typeface="+mn-ea"/>
                  <a:ea typeface="+mn-ea"/>
                </a:rPr>
                <a:t>提高工人的劳动生产率</a:t>
              </a:r>
              <a:endParaRPr lang="zh-CN" altLang="en-US" sz="3000" dirty="0">
                <a:latin typeface="+mn-ea"/>
                <a:ea typeface="+mn-ea"/>
              </a:endParaRPr>
            </a:p>
          </p:txBody>
        </p:sp>
        <p:cxnSp>
          <p:nvCxnSpPr>
            <p:cNvPr id="23" name="直接连接符 22"/>
            <p:cNvCxnSpPr>
              <a:stCxn id="6" idx="2"/>
              <a:endCxn id="12" idx="0"/>
            </p:cNvCxnSpPr>
            <p:nvPr/>
          </p:nvCxnSpPr>
          <p:spPr>
            <a:xfrm rot="16200000" flipH="1">
              <a:off x="5972807" y="885185"/>
              <a:ext cx="484535" cy="3000396"/>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2" y="3143248"/>
            <a:ext cx="2500330" cy="1785950"/>
            <a:chOff x="-32" y="3143248"/>
            <a:chExt cx="2500330" cy="1785950"/>
          </a:xfrm>
        </p:grpSpPr>
        <p:sp>
          <p:nvSpPr>
            <p:cNvPr id="9" name="TextBox 8"/>
            <p:cNvSpPr txBox="1"/>
            <p:nvPr/>
          </p:nvSpPr>
          <p:spPr>
            <a:xfrm>
              <a:off x="-32" y="3682703"/>
              <a:ext cx="2500330" cy="1246495"/>
            </a:xfrm>
            <a:prstGeom prst="rect">
              <a:avLst/>
            </a:prstGeom>
            <a:noFill/>
            <a:ln>
              <a:solidFill>
                <a:schemeClr val="tx1"/>
              </a:solidFill>
            </a:ln>
          </p:spPr>
          <p:txBody>
            <a:bodyPr wrap="square" rtlCol="0">
              <a:spAutoFit/>
            </a:bodyPr>
            <a:lstStyle/>
            <a:p>
              <a:pPr algn="ctr"/>
              <a:r>
                <a:rPr lang="zh-CN" altLang="en-US" sz="2500" dirty="0" smtClean="0">
                  <a:latin typeface="+mn-ea"/>
                  <a:ea typeface="+mn-ea"/>
                </a:rPr>
                <a:t>提高</a:t>
              </a:r>
              <a:r>
                <a:rPr lang="zh-CN" altLang="en-US" sz="2500" dirty="0" smtClean="0">
                  <a:solidFill>
                    <a:srgbClr val="FFFF00"/>
                  </a:solidFill>
                  <a:latin typeface="微软雅黑" pitchFamily="34" charset="-122"/>
                  <a:ea typeface="微软雅黑" pitchFamily="34" charset="-122"/>
                </a:rPr>
                <a:t>生活资料</a:t>
              </a:r>
              <a:r>
                <a:rPr lang="zh-CN" altLang="en-US" sz="2500" dirty="0" smtClean="0">
                  <a:latin typeface="+mn-ea"/>
                  <a:ea typeface="+mn-ea"/>
                </a:rPr>
                <a:t>及相关部门的劳动生产率</a:t>
              </a:r>
              <a:endParaRPr lang="zh-CN" altLang="en-US" sz="2500" dirty="0">
                <a:latin typeface="+mn-ea"/>
                <a:ea typeface="+mn-ea"/>
              </a:endParaRPr>
            </a:p>
          </p:txBody>
        </p:sp>
        <p:sp>
          <p:nvSpPr>
            <p:cNvPr id="28" name="下箭头 27"/>
            <p:cNvSpPr/>
            <p:nvPr/>
          </p:nvSpPr>
          <p:spPr>
            <a:xfrm>
              <a:off x="1000100" y="3143248"/>
              <a:ext cx="357190" cy="571504"/>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214678" y="3214686"/>
            <a:ext cx="2643206" cy="1411254"/>
            <a:chOff x="3214678" y="3214686"/>
            <a:chExt cx="2643206" cy="1411254"/>
          </a:xfrm>
        </p:grpSpPr>
        <p:sp>
          <p:nvSpPr>
            <p:cNvPr id="11" name="TextBox 10"/>
            <p:cNvSpPr txBox="1"/>
            <p:nvPr/>
          </p:nvSpPr>
          <p:spPr>
            <a:xfrm>
              <a:off x="3214678" y="4071942"/>
              <a:ext cx="2643206" cy="553998"/>
            </a:xfrm>
            <a:prstGeom prst="rect">
              <a:avLst/>
            </a:prstGeom>
            <a:noFill/>
            <a:ln>
              <a:solidFill>
                <a:schemeClr val="tx1"/>
              </a:solidFill>
            </a:ln>
          </p:spPr>
          <p:txBody>
            <a:bodyPr wrap="square" rtlCol="0">
              <a:spAutoFit/>
            </a:bodyPr>
            <a:lstStyle/>
            <a:p>
              <a:pPr algn="ctr"/>
              <a:r>
                <a:rPr lang="zh-CN" altLang="en-US" sz="3000" dirty="0" smtClean="0">
                  <a:latin typeface="+mn-ea"/>
                  <a:ea typeface="+mn-ea"/>
                </a:rPr>
                <a:t>增加</a:t>
              </a:r>
              <a:r>
                <a:rPr lang="zh-CN" altLang="en-US" sz="3000" dirty="0" smtClean="0">
                  <a:solidFill>
                    <a:srgbClr val="FFFF00"/>
                  </a:solidFill>
                  <a:latin typeface="微软雅黑" pitchFamily="34" charset="-122"/>
                  <a:ea typeface="微软雅黑" pitchFamily="34" charset="-122"/>
                </a:rPr>
                <a:t>工人竞争</a:t>
              </a:r>
              <a:endParaRPr lang="zh-CN" altLang="en-US" sz="3000" dirty="0">
                <a:solidFill>
                  <a:srgbClr val="FFFF00"/>
                </a:solidFill>
                <a:latin typeface="微软雅黑" pitchFamily="34" charset="-122"/>
                <a:ea typeface="微软雅黑" pitchFamily="34" charset="-122"/>
              </a:endParaRPr>
            </a:p>
          </p:txBody>
        </p:sp>
        <p:sp>
          <p:nvSpPr>
            <p:cNvPr id="29" name="下箭头 28"/>
            <p:cNvSpPr/>
            <p:nvPr/>
          </p:nvSpPr>
          <p:spPr>
            <a:xfrm>
              <a:off x="4500562" y="3214686"/>
              <a:ext cx="428628" cy="8572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6500826" y="3571876"/>
            <a:ext cx="2571768" cy="1054064"/>
            <a:chOff x="6500826" y="3571876"/>
            <a:chExt cx="2571768" cy="1054064"/>
          </a:xfrm>
        </p:grpSpPr>
        <p:sp>
          <p:nvSpPr>
            <p:cNvPr id="13" name="TextBox 12"/>
            <p:cNvSpPr txBox="1"/>
            <p:nvPr/>
          </p:nvSpPr>
          <p:spPr>
            <a:xfrm>
              <a:off x="6500826" y="4071942"/>
              <a:ext cx="2571768" cy="553998"/>
            </a:xfrm>
            <a:prstGeom prst="rect">
              <a:avLst/>
            </a:prstGeom>
            <a:noFill/>
            <a:ln>
              <a:solidFill>
                <a:schemeClr val="tx1"/>
              </a:solidFill>
            </a:ln>
          </p:spPr>
          <p:txBody>
            <a:bodyPr wrap="square" rtlCol="0">
              <a:spAutoFit/>
            </a:bodyPr>
            <a:lstStyle/>
            <a:p>
              <a:pPr algn="ctr"/>
              <a:r>
                <a:rPr lang="zh-CN" altLang="en-US" sz="3000" dirty="0" smtClean="0">
                  <a:solidFill>
                    <a:srgbClr val="FFFF00"/>
                  </a:solidFill>
                  <a:latin typeface="微软雅黑" pitchFamily="34" charset="-122"/>
                  <a:ea typeface="微软雅黑" pitchFamily="34" charset="-122"/>
                </a:rPr>
                <a:t>科学技术</a:t>
              </a:r>
              <a:endParaRPr lang="zh-CN" altLang="en-US" sz="3000" dirty="0">
                <a:solidFill>
                  <a:srgbClr val="FFFF00"/>
                </a:solidFill>
                <a:latin typeface="微软雅黑" pitchFamily="34" charset="-122"/>
                <a:ea typeface="微软雅黑" pitchFamily="34" charset="-122"/>
              </a:endParaRPr>
            </a:p>
          </p:txBody>
        </p:sp>
        <p:sp>
          <p:nvSpPr>
            <p:cNvPr id="30" name="下箭头 29"/>
            <p:cNvSpPr/>
            <p:nvPr/>
          </p:nvSpPr>
          <p:spPr>
            <a:xfrm>
              <a:off x="7572396" y="3571876"/>
              <a:ext cx="357190" cy="571504"/>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heckerboard(across)">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checkerboard(across)">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checkerboard(across)">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checkerboard(across)">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7924800" cy="796908"/>
          </a:xfrm>
        </p:spPr>
        <p:txBody>
          <a:bodyPr/>
          <a:lstStyle/>
          <a:p>
            <a:pPr algn="ctr"/>
            <a:r>
              <a:rPr lang="zh-CN" altLang="en-US" sz="4000" b="1" dirty="0" smtClean="0">
                <a:solidFill>
                  <a:srgbClr val="FFFF00"/>
                </a:solidFill>
              </a:rPr>
              <a:t>机器、科技与资本</a:t>
            </a:r>
            <a:endParaRPr lang="zh-CN" altLang="en-US" sz="4000" b="1" dirty="0">
              <a:solidFill>
                <a:srgbClr val="FFFF00"/>
              </a:solidFill>
            </a:endParaRPr>
          </a:p>
        </p:txBody>
      </p:sp>
      <p:sp>
        <p:nvSpPr>
          <p:cNvPr id="5" name="内容占位符 2"/>
          <p:cNvSpPr txBox="1">
            <a:spLocks/>
          </p:cNvSpPr>
          <p:nvPr/>
        </p:nvSpPr>
        <p:spPr>
          <a:xfrm>
            <a:off x="0" y="908720"/>
            <a:ext cx="9144000" cy="178595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30000"/>
              </a:lnSpc>
              <a:spcBef>
                <a:spcPct val="20000"/>
              </a:spcBef>
              <a:spcAft>
                <a:spcPts val="600"/>
              </a:spcAft>
              <a:buClr>
                <a:schemeClr val="tx2"/>
              </a:buClr>
              <a:buSzTx/>
              <a:buFont typeface="Arial" pitchFamily="34" charset="0"/>
              <a:buChar char="•"/>
              <a:tabLst/>
              <a:defRPr/>
            </a:pP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“资本的趋势是赋予生产以</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科学的性质</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”，从而使“整个生产过程</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不是从属于工人的直接技巧</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，而是表现为</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科学在工艺上的应用</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rPr>
              <a:t>。”</a:t>
            </a:r>
            <a:endParaRPr kumimoji="0" lang="en-US" altLang="zh-CN"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cs typeface="+mn-cs"/>
            </a:endParaRPr>
          </a:p>
        </p:txBody>
      </p:sp>
      <p:sp>
        <p:nvSpPr>
          <p:cNvPr id="6" name="TextBox 5"/>
          <p:cNvSpPr txBox="1"/>
          <p:nvPr/>
        </p:nvSpPr>
        <p:spPr>
          <a:xfrm>
            <a:off x="0" y="2996952"/>
            <a:ext cx="9144000" cy="3008068"/>
          </a:xfrm>
          <a:prstGeom prst="rect">
            <a:avLst/>
          </a:prstGeom>
          <a:noFill/>
        </p:spPr>
        <p:txBody>
          <a:bodyPr wrap="square" rtlCol="0">
            <a:spAutoFit/>
          </a:bodyPr>
          <a:lstStyle/>
          <a:p>
            <a:pPr marL="342900" lvl="0" indent="-342900" fontAlgn="auto">
              <a:lnSpc>
                <a:spcPct val="130000"/>
              </a:lnSpc>
              <a:spcBef>
                <a:spcPct val="20000"/>
              </a:spcBef>
              <a:spcAft>
                <a:spcPts val="600"/>
              </a:spcAft>
              <a:buClr>
                <a:srgbClr val="DC9E1F"/>
              </a:buClr>
              <a:buFont typeface="Arial" pitchFamily="34" charset="0"/>
              <a:buChar char="•"/>
              <a:defRPr/>
            </a:pPr>
            <a:r>
              <a:rPr kumimoji="0" lang="zh-CN" altLang="en-US" sz="3000" spc="30" dirty="0" smtClean="0">
                <a:solidFill>
                  <a:srgbClr val="FFFFFF"/>
                </a:solidFill>
                <a:latin typeface="楷体" pitchFamily="49" charset="-122"/>
                <a:ea typeface="楷体" pitchFamily="49" charset="-122"/>
              </a:rPr>
              <a:t>“不言而喻，随着机器的进步和机器工人本身的经验积累，</a:t>
            </a:r>
            <a:r>
              <a:rPr kumimoji="0" lang="zh-CN" altLang="en-US" sz="3000" spc="30" dirty="0" smtClean="0">
                <a:solidFill>
                  <a:srgbClr val="FFFF00"/>
                </a:solidFill>
                <a:latin typeface="楷体" pitchFamily="49" charset="-122"/>
                <a:ea typeface="楷体" pitchFamily="49" charset="-122"/>
              </a:rPr>
              <a:t>劳动的速度</a:t>
            </a:r>
            <a:r>
              <a:rPr kumimoji="0" lang="zh-CN" altLang="en-US" sz="3000" spc="30" dirty="0" smtClean="0">
                <a:solidFill>
                  <a:srgbClr val="FFFFFF"/>
                </a:solidFill>
                <a:latin typeface="楷体" pitchFamily="49" charset="-122"/>
                <a:ea typeface="楷体" pitchFamily="49" charset="-122"/>
              </a:rPr>
              <a:t>，从而</a:t>
            </a:r>
            <a:r>
              <a:rPr kumimoji="0" lang="zh-CN" altLang="en-US" sz="3000" spc="30" dirty="0" smtClean="0">
                <a:solidFill>
                  <a:srgbClr val="FFFF00"/>
                </a:solidFill>
                <a:latin typeface="楷体" pitchFamily="49" charset="-122"/>
                <a:ea typeface="楷体" pitchFamily="49" charset="-122"/>
              </a:rPr>
              <a:t>劳动的强度</a:t>
            </a:r>
            <a:r>
              <a:rPr kumimoji="0" lang="zh-CN" altLang="en-US" sz="3000" spc="30" dirty="0" smtClean="0">
                <a:solidFill>
                  <a:srgbClr val="FFFFFF"/>
                </a:solidFill>
                <a:latin typeface="楷体" pitchFamily="49" charset="-122"/>
                <a:ea typeface="楷体" pitchFamily="49" charset="-122"/>
              </a:rPr>
              <a:t>，也会自然增加。”“</a:t>
            </a:r>
            <a:r>
              <a:rPr kumimoji="0" lang="zh-CN" altLang="en-US" sz="3000" u="sng" spc="30" dirty="0" smtClean="0">
                <a:solidFill>
                  <a:srgbClr val="FFFFFF"/>
                </a:solidFill>
                <a:latin typeface="楷体" pitchFamily="49" charset="-122"/>
                <a:ea typeface="楷体" pitchFamily="49" charset="-122"/>
              </a:rPr>
              <a:t>甚至</a:t>
            </a:r>
            <a:r>
              <a:rPr kumimoji="0" lang="zh-CN" altLang="en-US" sz="3000" u="sng" spc="30" dirty="0" smtClean="0">
                <a:solidFill>
                  <a:srgbClr val="FFFF00"/>
                </a:solidFill>
                <a:latin typeface="楷体" pitchFamily="49" charset="-122"/>
                <a:ea typeface="楷体" pitchFamily="49" charset="-122"/>
              </a:rPr>
              <a:t>减轻劳动也成了折磨人的手段</a:t>
            </a:r>
            <a:r>
              <a:rPr kumimoji="0" lang="zh-CN" altLang="en-US" sz="3000" u="sng" spc="30" dirty="0" smtClean="0">
                <a:solidFill>
                  <a:srgbClr val="FFFFFF"/>
                </a:solidFill>
                <a:latin typeface="楷体" pitchFamily="49" charset="-122"/>
                <a:ea typeface="楷体" pitchFamily="49" charset="-122"/>
              </a:rPr>
              <a:t>，因为</a:t>
            </a:r>
            <a:r>
              <a:rPr kumimoji="0" lang="zh-CN" altLang="en-US" sz="3000" u="sng" spc="30" dirty="0" smtClean="0">
                <a:solidFill>
                  <a:srgbClr val="FFFF00"/>
                </a:solidFill>
                <a:latin typeface="楷体" pitchFamily="49" charset="-122"/>
                <a:ea typeface="楷体" pitchFamily="49" charset="-122"/>
              </a:rPr>
              <a:t>机器不是使工人摆脱劳动，</a:t>
            </a:r>
            <a:r>
              <a:rPr kumimoji="0" lang="zh-CN" altLang="en-US" sz="3000" u="sng" spc="30" dirty="0" smtClean="0">
                <a:solidFill>
                  <a:srgbClr val="FFFFFF"/>
                </a:solidFill>
                <a:latin typeface="楷体" pitchFamily="49" charset="-122"/>
                <a:ea typeface="楷体" pitchFamily="49" charset="-122"/>
              </a:rPr>
              <a:t>而是使工人的劳动</a:t>
            </a:r>
            <a:r>
              <a:rPr kumimoji="0" lang="zh-CN" altLang="en-US" sz="3000" u="sng" spc="30" dirty="0" smtClean="0">
                <a:solidFill>
                  <a:srgbClr val="FFFF00"/>
                </a:solidFill>
                <a:latin typeface="楷体" pitchFamily="49" charset="-122"/>
                <a:ea typeface="楷体" pitchFamily="49" charset="-122"/>
              </a:rPr>
              <a:t>毫无内容</a:t>
            </a:r>
            <a:r>
              <a:rPr kumimoji="0" lang="zh-CN" altLang="en-US" sz="3000" u="sng" spc="30" dirty="0" smtClean="0">
                <a:solidFill>
                  <a:srgbClr val="FFFFFF"/>
                </a:solidFill>
                <a:latin typeface="楷体" pitchFamily="49" charset="-122"/>
                <a:ea typeface="楷体" pitchFamily="49" charset="-122"/>
              </a:rPr>
              <a:t>。”</a:t>
            </a:r>
            <a:endParaRPr kumimoji="0" lang="en-US" altLang="zh-CN" sz="3000" u="sng" spc="30" dirty="0" smtClean="0">
              <a:solidFill>
                <a:srgbClr val="FFFFFF"/>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9762"/>
            <a:ext cx="7924800" cy="674594"/>
          </a:xfrm>
        </p:spPr>
        <p:txBody>
          <a:bodyPr/>
          <a:lstStyle/>
          <a:p>
            <a:pPr algn="ctr"/>
            <a:r>
              <a:rPr lang="zh-CN" altLang="en-US" sz="4000" b="1" dirty="0" smtClean="0">
                <a:solidFill>
                  <a:srgbClr val="FFFF00"/>
                </a:solidFill>
              </a:rPr>
              <a:t>提高资本有机构成</a:t>
            </a:r>
            <a:endParaRPr lang="zh-CN" altLang="en-US" sz="4000" b="1" dirty="0">
              <a:solidFill>
                <a:srgbClr val="FFFF00"/>
              </a:solidFill>
            </a:endParaRPr>
          </a:p>
        </p:txBody>
      </p:sp>
      <p:sp>
        <p:nvSpPr>
          <p:cNvPr id="3" name="内容占位符 2"/>
          <p:cNvSpPr>
            <a:spLocks noGrp="1"/>
          </p:cNvSpPr>
          <p:nvPr>
            <p:ph sz="quarter" idx="13"/>
          </p:nvPr>
        </p:nvSpPr>
        <p:spPr>
          <a:xfrm>
            <a:off x="0" y="928670"/>
            <a:ext cx="9036496" cy="1368152"/>
          </a:xfrm>
        </p:spPr>
        <p:txBody>
          <a:bodyPr>
            <a:noAutofit/>
          </a:bodyPr>
          <a:lstStyle/>
          <a:p>
            <a:pPr>
              <a:lnSpc>
                <a:spcPct val="150000"/>
              </a:lnSpc>
            </a:pPr>
            <a:r>
              <a:rPr lang="zh-CN" altLang="en-US" sz="3000" b="1" dirty="0" smtClean="0">
                <a:latin typeface="+mn-ea"/>
              </a:rPr>
              <a:t>由于</a:t>
            </a:r>
            <a:r>
              <a:rPr lang="zh-CN" altLang="en-US" sz="3000" b="1" dirty="0" smtClean="0">
                <a:solidFill>
                  <a:srgbClr val="FFFF00"/>
                </a:solidFill>
                <a:latin typeface="+mn-ea"/>
              </a:rPr>
              <a:t>生产技术</a:t>
            </a:r>
            <a:r>
              <a:rPr lang="zh-CN" altLang="en-US" sz="3000" b="1" dirty="0" smtClean="0">
                <a:latin typeface="+mn-ea"/>
              </a:rPr>
              <a:t>的发展，导致</a:t>
            </a:r>
            <a:r>
              <a:rPr lang="zh-CN" altLang="en-US" sz="3000" b="1" dirty="0" smtClean="0">
                <a:solidFill>
                  <a:srgbClr val="FFFF00"/>
                </a:solidFill>
                <a:latin typeface="+mn-ea"/>
              </a:rPr>
              <a:t>不变资本</a:t>
            </a:r>
            <a:r>
              <a:rPr lang="zh-CN" altLang="en-US" sz="3000" b="1" dirty="0" smtClean="0">
                <a:latin typeface="+mn-ea"/>
              </a:rPr>
              <a:t>和</a:t>
            </a:r>
            <a:r>
              <a:rPr lang="zh-CN" altLang="en-US" sz="3000" b="1" dirty="0" smtClean="0">
                <a:solidFill>
                  <a:srgbClr val="FFFF00"/>
                </a:solidFill>
                <a:latin typeface="+mn-ea"/>
              </a:rPr>
              <a:t>可变资本</a:t>
            </a:r>
            <a:r>
              <a:rPr lang="zh-CN" altLang="en-US" sz="3000" b="1" dirty="0" smtClean="0">
                <a:latin typeface="+mn-ea"/>
              </a:rPr>
              <a:t>的比例构成发生变化。</a:t>
            </a:r>
            <a:endParaRPr lang="zh-CN" altLang="en-US" sz="3000" b="1" dirty="0">
              <a:latin typeface="+mn-ea"/>
            </a:endParaRPr>
          </a:p>
        </p:txBody>
      </p:sp>
      <p:sp>
        <p:nvSpPr>
          <p:cNvPr id="20" name="Text Box 7"/>
          <p:cNvSpPr txBox="1">
            <a:spLocks noChangeArrowheads="1"/>
          </p:cNvSpPr>
          <p:nvPr/>
        </p:nvSpPr>
        <p:spPr bwMode="auto">
          <a:xfrm>
            <a:off x="0" y="4071942"/>
            <a:ext cx="1223963"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dirty="0"/>
              <a:t>资本</a:t>
            </a:r>
          </a:p>
        </p:txBody>
      </p:sp>
      <p:grpSp>
        <p:nvGrpSpPr>
          <p:cNvPr id="4" name="组合 33"/>
          <p:cNvGrpSpPr/>
          <p:nvPr/>
        </p:nvGrpSpPr>
        <p:grpSpPr>
          <a:xfrm>
            <a:off x="1187450" y="3097225"/>
            <a:ext cx="2384418" cy="2689229"/>
            <a:chOff x="1187450" y="2492325"/>
            <a:chExt cx="2384418" cy="2689229"/>
          </a:xfrm>
        </p:grpSpPr>
        <p:sp>
          <p:nvSpPr>
            <p:cNvPr id="21" name="Text Box 8"/>
            <p:cNvSpPr txBox="1">
              <a:spLocks noChangeArrowheads="1"/>
            </p:cNvSpPr>
            <p:nvPr/>
          </p:nvSpPr>
          <p:spPr bwMode="auto">
            <a:xfrm>
              <a:off x="1619250" y="2492325"/>
              <a:ext cx="1952618" cy="898066"/>
            </a:xfrm>
            <a:prstGeom prst="rect">
              <a:avLst/>
            </a:prstGeom>
            <a:noFill/>
            <a:ln w="12700">
              <a:solidFill>
                <a:schemeClr val="tx1"/>
              </a:solidFill>
            </a:ln>
            <a:effectLst/>
            <a:extLst/>
          </p:spPr>
          <p:txBody>
            <a:bodyPr wrap="square">
              <a:spAutoFit/>
            </a:bodyPr>
            <a:lstStyle/>
            <a:p>
              <a:pPr algn="ctr">
                <a:lnSpc>
                  <a:spcPct val="60000"/>
                </a:lnSpc>
                <a:spcBef>
                  <a:spcPct val="50000"/>
                </a:spcBef>
              </a:pPr>
              <a:r>
                <a:rPr lang="zh-CN" altLang="en-US" sz="3000" dirty="0"/>
                <a:t>生产资料</a:t>
              </a:r>
            </a:p>
            <a:p>
              <a:pPr algn="ctr">
                <a:lnSpc>
                  <a:spcPct val="60000"/>
                </a:lnSpc>
                <a:spcBef>
                  <a:spcPct val="50000"/>
                </a:spcBef>
              </a:pPr>
              <a:r>
                <a:rPr lang="en-US" altLang="zh-CN" sz="3000" dirty="0"/>
                <a:t>50%</a:t>
              </a:r>
            </a:p>
          </p:txBody>
        </p:sp>
        <p:sp>
          <p:nvSpPr>
            <p:cNvPr id="22" name="Text Box 9"/>
            <p:cNvSpPr txBox="1">
              <a:spLocks noChangeArrowheads="1"/>
            </p:cNvSpPr>
            <p:nvPr/>
          </p:nvSpPr>
          <p:spPr bwMode="auto">
            <a:xfrm>
              <a:off x="1693456" y="4283488"/>
              <a:ext cx="1878411" cy="898066"/>
            </a:xfrm>
            <a:prstGeom prst="rect">
              <a:avLst/>
            </a:prstGeom>
            <a:noFill/>
            <a:ln w="19050">
              <a:solidFill>
                <a:schemeClr val="tx1"/>
              </a:solidFill>
            </a:ln>
            <a:effectLst/>
            <a:extLst/>
          </p:spPr>
          <p:txBody>
            <a:bodyPr wrap="square">
              <a:spAutoFit/>
            </a:bodyPr>
            <a:lstStyle/>
            <a:p>
              <a:pPr algn="ctr">
                <a:lnSpc>
                  <a:spcPct val="60000"/>
                </a:lnSpc>
                <a:spcBef>
                  <a:spcPct val="50000"/>
                </a:spcBef>
              </a:pPr>
              <a:r>
                <a:rPr lang="zh-CN" altLang="en-US" sz="3000" dirty="0"/>
                <a:t>劳动力</a:t>
              </a:r>
            </a:p>
            <a:p>
              <a:pPr algn="ctr">
                <a:lnSpc>
                  <a:spcPct val="60000"/>
                </a:lnSpc>
                <a:spcBef>
                  <a:spcPct val="50000"/>
                </a:spcBef>
              </a:pPr>
              <a:r>
                <a:rPr lang="en-US" altLang="zh-CN" sz="3000" dirty="0"/>
                <a:t>50%</a:t>
              </a:r>
            </a:p>
          </p:txBody>
        </p:sp>
        <p:sp>
          <p:nvSpPr>
            <p:cNvPr id="23" name="Line 10"/>
            <p:cNvSpPr>
              <a:spLocks noChangeShapeType="1"/>
            </p:cNvSpPr>
            <p:nvPr/>
          </p:nvSpPr>
          <p:spPr bwMode="auto">
            <a:xfrm flipV="1">
              <a:off x="1187450" y="3428950"/>
              <a:ext cx="43180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4" name="Line 11"/>
            <p:cNvSpPr>
              <a:spLocks noChangeShapeType="1"/>
            </p:cNvSpPr>
            <p:nvPr/>
          </p:nvSpPr>
          <p:spPr bwMode="auto">
            <a:xfrm>
              <a:off x="1187450" y="3789313"/>
              <a:ext cx="431800" cy="7191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5" name="组合 34"/>
          <p:cNvGrpSpPr/>
          <p:nvPr/>
        </p:nvGrpSpPr>
        <p:grpSpPr>
          <a:xfrm>
            <a:off x="3708400" y="3834085"/>
            <a:ext cx="3240088" cy="1095113"/>
            <a:chOff x="3708400" y="3197983"/>
            <a:chExt cx="3240088" cy="1095113"/>
          </a:xfrm>
        </p:grpSpPr>
        <p:sp>
          <p:nvSpPr>
            <p:cNvPr id="25" name="Text Box 12"/>
            <p:cNvSpPr txBox="1">
              <a:spLocks noChangeArrowheads="1"/>
            </p:cNvSpPr>
            <p:nvPr/>
          </p:nvSpPr>
          <p:spPr bwMode="auto">
            <a:xfrm>
              <a:off x="3924301" y="3197983"/>
              <a:ext cx="2231876" cy="73507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lnSpc>
                  <a:spcPct val="130000"/>
                </a:lnSpc>
                <a:spcBef>
                  <a:spcPct val="50000"/>
                </a:spcBef>
              </a:pPr>
              <a:r>
                <a:rPr lang="zh-CN" altLang="en-US" dirty="0" smtClean="0">
                  <a:solidFill>
                    <a:srgbClr val="FFFF00"/>
                  </a:solidFill>
                  <a:ea typeface="黑体" pitchFamily="49" charset="-122"/>
                </a:rPr>
                <a:t>技术提高</a:t>
              </a:r>
              <a:endParaRPr lang="zh-CN" altLang="en-US" dirty="0">
                <a:solidFill>
                  <a:srgbClr val="FFFF00"/>
                </a:solidFill>
                <a:ea typeface="黑体" pitchFamily="49" charset="-122"/>
              </a:endParaRPr>
            </a:p>
          </p:txBody>
        </p:sp>
        <p:sp>
          <p:nvSpPr>
            <p:cNvPr id="26" name="AutoShape 13"/>
            <p:cNvSpPr>
              <a:spLocks noChangeArrowheads="1"/>
            </p:cNvSpPr>
            <p:nvPr/>
          </p:nvSpPr>
          <p:spPr bwMode="auto">
            <a:xfrm>
              <a:off x="3708400" y="3861296"/>
              <a:ext cx="3240088" cy="431800"/>
            </a:xfrm>
            <a:prstGeom prst="rightArrow">
              <a:avLst>
                <a:gd name="adj1" fmla="val 50000"/>
                <a:gd name="adj2" fmla="val 187592"/>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grpSp>
        <p:nvGrpSpPr>
          <p:cNvPr id="6" name="组合 35"/>
          <p:cNvGrpSpPr/>
          <p:nvPr/>
        </p:nvGrpSpPr>
        <p:grpSpPr>
          <a:xfrm>
            <a:off x="3599910" y="2900244"/>
            <a:ext cx="5329808" cy="1243136"/>
            <a:chOff x="3418433" y="2132856"/>
            <a:chExt cx="5329808" cy="1243136"/>
          </a:xfrm>
        </p:grpSpPr>
        <p:sp>
          <p:nvSpPr>
            <p:cNvPr id="27" name="Text Box 14"/>
            <p:cNvSpPr txBox="1">
              <a:spLocks noChangeArrowheads="1"/>
            </p:cNvSpPr>
            <p:nvPr/>
          </p:nvSpPr>
          <p:spPr bwMode="auto">
            <a:xfrm>
              <a:off x="6516216" y="2348880"/>
              <a:ext cx="2232025" cy="1027112"/>
            </a:xfrm>
            <a:prstGeom prst="rect">
              <a:avLst/>
            </a:prstGeom>
            <a:noFill/>
            <a:ln w="19050">
              <a:solidFill>
                <a:schemeClr val="tx1"/>
              </a:solidFill>
            </a:ln>
            <a:effectLst/>
            <a:extLst/>
          </p:spPr>
          <p:txBody>
            <a:bodyPr>
              <a:spAutoFit/>
            </a:bodyPr>
            <a:lstStyle/>
            <a:p>
              <a:pPr>
                <a:lnSpc>
                  <a:spcPct val="60000"/>
                </a:lnSpc>
                <a:spcBef>
                  <a:spcPct val="50000"/>
                </a:spcBef>
              </a:pPr>
              <a:r>
                <a:rPr lang="zh-CN" altLang="en-US" sz="3200" dirty="0">
                  <a:solidFill>
                    <a:srgbClr val="FFFF00"/>
                  </a:solidFill>
                </a:rPr>
                <a:t>生产资料</a:t>
              </a:r>
            </a:p>
            <a:p>
              <a:pPr>
                <a:lnSpc>
                  <a:spcPct val="60000"/>
                </a:lnSpc>
                <a:spcBef>
                  <a:spcPct val="50000"/>
                </a:spcBef>
              </a:pPr>
              <a:r>
                <a:rPr lang="en-US" altLang="zh-CN" dirty="0">
                  <a:solidFill>
                    <a:srgbClr val="FFFF00"/>
                  </a:solidFill>
                </a:rPr>
                <a:t>80%</a:t>
              </a:r>
            </a:p>
          </p:txBody>
        </p:sp>
        <p:sp>
          <p:nvSpPr>
            <p:cNvPr id="29" name="Line 16"/>
            <p:cNvSpPr>
              <a:spLocks noChangeShapeType="1"/>
            </p:cNvSpPr>
            <p:nvPr/>
          </p:nvSpPr>
          <p:spPr bwMode="auto">
            <a:xfrm>
              <a:off x="3418433" y="2781250"/>
              <a:ext cx="3025775" cy="0"/>
            </a:xfrm>
            <a:prstGeom prst="line">
              <a:avLst/>
            </a:prstGeom>
            <a:noFill/>
            <a:ln w="476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31" name="Text Box 18"/>
            <p:cNvSpPr txBox="1">
              <a:spLocks noChangeArrowheads="1"/>
            </p:cNvSpPr>
            <p:nvPr/>
          </p:nvSpPr>
          <p:spPr bwMode="auto">
            <a:xfrm>
              <a:off x="4284265" y="2132856"/>
              <a:ext cx="1439863"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dirty="0">
                  <a:solidFill>
                    <a:srgbClr val="FFFF00"/>
                  </a:solidFill>
                </a:rPr>
                <a:t>增加</a:t>
              </a:r>
            </a:p>
          </p:txBody>
        </p:sp>
      </p:grpSp>
      <p:grpSp>
        <p:nvGrpSpPr>
          <p:cNvPr id="7" name="组合 36"/>
          <p:cNvGrpSpPr/>
          <p:nvPr/>
        </p:nvGrpSpPr>
        <p:grpSpPr>
          <a:xfrm>
            <a:off x="3571868" y="4863846"/>
            <a:ext cx="5357850" cy="1208360"/>
            <a:chOff x="3547532" y="4452888"/>
            <a:chExt cx="5357850" cy="1208360"/>
          </a:xfrm>
        </p:grpSpPr>
        <p:sp>
          <p:nvSpPr>
            <p:cNvPr id="28" name="Text Box 15"/>
            <p:cNvSpPr txBox="1">
              <a:spLocks noChangeArrowheads="1"/>
            </p:cNvSpPr>
            <p:nvPr/>
          </p:nvSpPr>
          <p:spPr bwMode="auto">
            <a:xfrm>
              <a:off x="6660232" y="4452888"/>
              <a:ext cx="2245150" cy="997196"/>
            </a:xfrm>
            <a:prstGeom prst="rect">
              <a:avLst/>
            </a:prstGeom>
            <a:noFill/>
            <a:ln w="19050">
              <a:solidFill>
                <a:schemeClr val="tx1"/>
              </a:solidFill>
            </a:ln>
            <a:effectLst/>
            <a:extLst/>
          </p:spPr>
          <p:txBody>
            <a:bodyPr wrap="square">
              <a:spAutoFit/>
            </a:bodyPr>
            <a:lstStyle/>
            <a:p>
              <a:pPr>
                <a:lnSpc>
                  <a:spcPct val="60000"/>
                </a:lnSpc>
                <a:spcBef>
                  <a:spcPct val="50000"/>
                </a:spcBef>
              </a:pPr>
              <a:r>
                <a:rPr lang="zh-CN" altLang="en-US" sz="3200" dirty="0">
                  <a:solidFill>
                    <a:srgbClr val="FFFF00"/>
                  </a:solidFill>
                </a:rPr>
                <a:t>劳动力</a:t>
              </a:r>
            </a:p>
            <a:p>
              <a:pPr>
                <a:lnSpc>
                  <a:spcPct val="60000"/>
                </a:lnSpc>
                <a:spcBef>
                  <a:spcPct val="50000"/>
                </a:spcBef>
              </a:pPr>
              <a:r>
                <a:rPr lang="en-US" altLang="zh-CN" dirty="0">
                  <a:solidFill>
                    <a:srgbClr val="FFFF00"/>
                  </a:solidFill>
                </a:rPr>
                <a:t>20%</a:t>
              </a:r>
            </a:p>
          </p:txBody>
        </p:sp>
        <p:sp>
          <p:nvSpPr>
            <p:cNvPr id="30" name="Line 17"/>
            <p:cNvSpPr>
              <a:spLocks noChangeShapeType="1"/>
            </p:cNvSpPr>
            <p:nvPr/>
          </p:nvSpPr>
          <p:spPr bwMode="auto">
            <a:xfrm>
              <a:off x="3547532" y="5013275"/>
              <a:ext cx="3096170" cy="0"/>
            </a:xfrm>
            <a:prstGeom prst="line">
              <a:avLst/>
            </a:prstGeom>
            <a:noFill/>
            <a:ln w="476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endParaRPr lang="zh-CN" altLang="en-US"/>
            </a:p>
          </p:txBody>
        </p:sp>
        <p:sp>
          <p:nvSpPr>
            <p:cNvPr id="32" name="Text Box 19"/>
            <p:cNvSpPr txBox="1">
              <a:spLocks noChangeArrowheads="1"/>
            </p:cNvSpPr>
            <p:nvPr/>
          </p:nvSpPr>
          <p:spPr bwMode="auto">
            <a:xfrm>
              <a:off x="4356273" y="5019898"/>
              <a:ext cx="1439863"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dirty="0">
                  <a:solidFill>
                    <a:srgbClr val="FFFF00"/>
                  </a:solidFill>
                </a:rPr>
                <a:t>下降</a:t>
              </a:r>
            </a:p>
          </p:txBody>
        </p:sp>
      </p:grpSp>
    </p:spTree>
    <p:extLst>
      <p:ext uri="{BB962C8B-B14F-4D97-AF65-F5344CB8AC3E}">
        <p14:creationId xmlns:p14="http://schemas.microsoft.com/office/powerpoint/2010/main" val="96451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457200" y="762000"/>
            <a:ext cx="82296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buFont typeface="Wingdings" charset="2"/>
              <a:buNone/>
            </a:pPr>
            <a:r>
              <a:rPr lang="zh-CN" altLang="en-US" b="1">
                <a:effectLst/>
              </a:rPr>
              <a:t>重商主义或货币主义</a:t>
            </a:r>
          </a:p>
          <a:p>
            <a:pPr marL="623888" indent="-623888">
              <a:lnSpc>
                <a:spcPct val="110000"/>
              </a:lnSpc>
              <a:buFont typeface="Wingdings" charset="2"/>
              <a:buNone/>
            </a:pPr>
            <a:r>
              <a:rPr lang="en-US" altLang="zh-CN" sz="2800" b="1">
                <a:effectLst/>
              </a:rPr>
              <a:t>4</a:t>
            </a:r>
            <a:r>
              <a:rPr lang="zh-CN" altLang="en-US" sz="2800" b="1">
                <a:effectLst/>
              </a:rPr>
              <a:t>、如何认识重商主义：</a:t>
            </a:r>
          </a:p>
          <a:p>
            <a:pPr marL="623888" indent="-623888">
              <a:lnSpc>
                <a:spcPct val="110000"/>
              </a:lnSpc>
            </a:pPr>
            <a:r>
              <a:rPr lang="zh-CN" altLang="en-US" sz="2800" b="1">
                <a:effectLst/>
              </a:rPr>
              <a:t>恩格斯：在理论上是错的，但是在历史上可以是非常正确的。</a:t>
            </a:r>
          </a:p>
          <a:p>
            <a:pPr marL="623888" indent="-623888">
              <a:lnSpc>
                <a:spcPct val="110000"/>
              </a:lnSpc>
            </a:pPr>
            <a:r>
              <a:rPr lang="zh-CN" altLang="en-US" sz="2800" b="1">
                <a:effectLst/>
              </a:rPr>
              <a:t>重商主义代表了现代生产发展的前提条件</a:t>
            </a:r>
            <a:r>
              <a:rPr lang="en-US" altLang="zh-CN" sz="2800" b="1">
                <a:effectLst/>
              </a:rPr>
              <a:t>——</a:t>
            </a:r>
            <a:r>
              <a:rPr lang="zh-CN" altLang="en-US" sz="2800" b="1">
                <a:effectLst/>
              </a:rPr>
              <a:t>集中货币财产和使具体财富变成一般财富，因此他要求发达的流通和广泛的市场，重商主义代表了这样一种意识形态，是这种世界历史性变化的理论表现。 </a:t>
            </a:r>
          </a:p>
        </p:txBody>
      </p:sp>
    </p:spTree>
    <p:extLst>
      <p:ext uri="{BB962C8B-B14F-4D97-AF65-F5344CB8AC3E}">
        <p14:creationId xmlns:p14="http://schemas.microsoft.com/office/powerpoint/2010/main" val="1158726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a:xfrm>
            <a:off x="457200" y="115889"/>
            <a:ext cx="8229600" cy="741344"/>
          </a:xfrm>
        </p:spPr>
        <p:txBody>
          <a:bodyPr/>
          <a:lstStyle/>
          <a:p>
            <a:pPr algn="ctr"/>
            <a:r>
              <a:rPr lang="zh-CN" altLang="en-US" sz="4000" b="1" dirty="0" smtClean="0">
                <a:solidFill>
                  <a:srgbClr val="FFFF00"/>
                </a:solidFill>
              </a:rPr>
              <a:t>资本积累：剩余价值的资本化</a:t>
            </a:r>
            <a:endParaRPr lang="zh-CN" altLang="en-US" sz="4000" b="1" dirty="0">
              <a:solidFill>
                <a:srgbClr val="FFFF00"/>
              </a:solidFill>
            </a:endParaRPr>
          </a:p>
        </p:txBody>
      </p:sp>
      <p:grpSp>
        <p:nvGrpSpPr>
          <p:cNvPr id="3" name="组合 2"/>
          <p:cNvGrpSpPr/>
          <p:nvPr/>
        </p:nvGrpSpPr>
        <p:grpSpPr>
          <a:xfrm>
            <a:off x="109776" y="1124744"/>
            <a:ext cx="3885962" cy="3744913"/>
            <a:chOff x="109776" y="1124744"/>
            <a:chExt cx="3885962" cy="3744913"/>
          </a:xfrm>
        </p:grpSpPr>
        <p:sp>
          <p:nvSpPr>
            <p:cNvPr id="153604" name="Text Box 4"/>
            <p:cNvSpPr txBox="1">
              <a:spLocks noChangeArrowheads="1"/>
            </p:cNvSpPr>
            <p:nvPr/>
          </p:nvSpPr>
          <p:spPr bwMode="auto">
            <a:xfrm>
              <a:off x="109776" y="2061369"/>
              <a:ext cx="861774" cy="280828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p>
              <a:pPr>
                <a:spcBef>
                  <a:spcPct val="50000"/>
                </a:spcBef>
              </a:pPr>
              <a:r>
                <a:rPr lang="zh-CN" altLang="en-US" sz="4400" dirty="0">
                  <a:latin typeface="黑体" pitchFamily="49" charset="-122"/>
                  <a:ea typeface="黑体" pitchFamily="49" charset="-122"/>
                </a:rPr>
                <a:t>剩余价值</a:t>
              </a:r>
            </a:p>
          </p:txBody>
        </p:sp>
        <p:sp>
          <p:nvSpPr>
            <p:cNvPr id="153605" name="Text Box 5"/>
            <p:cNvSpPr txBox="1">
              <a:spLocks noChangeArrowheads="1"/>
            </p:cNvSpPr>
            <p:nvPr/>
          </p:nvSpPr>
          <p:spPr bwMode="auto">
            <a:xfrm>
              <a:off x="1476375" y="1124744"/>
              <a:ext cx="2519363" cy="1107996"/>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300" dirty="0">
                  <a:solidFill>
                    <a:schemeClr val="bg1"/>
                  </a:solidFill>
                  <a:latin typeface="黑体" pitchFamily="49" charset="-122"/>
                  <a:ea typeface="黑体" pitchFamily="49" charset="-122"/>
                </a:rPr>
                <a:t>用于资本家个人消费</a:t>
              </a:r>
            </a:p>
          </p:txBody>
        </p:sp>
      </p:grpSp>
      <p:grpSp>
        <p:nvGrpSpPr>
          <p:cNvPr id="4" name="组合 4"/>
          <p:cNvGrpSpPr/>
          <p:nvPr/>
        </p:nvGrpSpPr>
        <p:grpSpPr>
          <a:xfrm>
            <a:off x="755650" y="1772444"/>
            <a:ext cx="4032251" cy="3124121"/>
            <a:chOff x="755650" y="1772444"/>
            <a:chExt cx="4032251" cy="3124121"/>
          </a:xfrm>
        </p:grpSpPr>
        <p:sp>
          <p:nvSpPr>
            <p:cNvPr id="153607" name="Text Box 7"/>
            <p:cNvSpPr txBox="1">
              <a:spLocks noChangeArrowheads="1"/>
            </p:cNvSpPr>
            <p:nvPr/>
          </p:nvSpPr>
          <p:spPr bwMode="auto">
            <a:xfrm>
              <a:off x="1331913" y="3788569"/>
              <a:ext cx="3455988" cy="1107996"/>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300" dirty="0" smtClean="0">
                  <a:solidFill>
                    <a:schemeClr val="bg1"/>
                  </a:solidFill>
                  <a:latin typeface="黑体" pitchFamily="49" charset="-122"/>
                  <a:ea typeface="黑体" pitchFamily="49" charset="-122"/>
                </a:rPr>
                <a:t>购买</a:t>
              </a:r>
              <a:r>
                <a:rPr lang="zh-CN" altLang="en-US" sz="3300" dirty="0">
                  <a:solidFill>
                    <a:schemeClr val="bg1"/>
                  </a:solidFill>
                  <a:latin typeface="黑体" pitchFamily="49" charset="-122"/>
                  <a:ea typeface="黑体" pitchFamily="49" charset="-122"/>
                </a:rPr>
                <a:t>生产资料和劳动力</a:t>
              </a:r>
            </a:p>
          </p:txBody>
        </p:sp>
        <p:sp>
          <p:nvSpPr>
            <p:cNvPr id="153609" name="AutoShape 9"/>
            <p:cNvSpPr>
              <a:spLocks/>
            </p:cNvSpPr>
            <p:nvPr/>
          </p:nvSpPr>
          <p:spPr bwMode="auto">
            <a:xfrm>
              <a:off x="755650" y="1772444"/>
              <a:ext cx="647700" cy="2808288"/>
            </a:xfrm>
            <a:prstGeom prst="leftBrace">
              <a:avLst>
                <a:gd name="adj1" fmla="val 36132"/>
                <a:gd name="adj2" fmla="val 50000"/>
              </a:avLst>
            </a:prstGeom>
            <a:noFill/>
            <a:ln w="317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nvGrpSpPr>
          <p:cNvPr id="5" name="组合 3"/>
          <p:cNvGrpSpPr/>
          <p:nvPr/>
        </p:nvGrpSpPr>
        <p:grpSpPr>
          <a:xfrm>
            <a:off x="4427538" y="1340644"/>
            <a:ext cx="4359304" cy="1828721"/>
            <a:chOff x="4427538" y="1340644"/>
            <a:chExt cx="4359304" cy="1828721"/>
          </a:xfrm>
        </p:grpSpPr>
        <p:sp>
          <p:nvSpPr>
            <p:cNvPr id="153606" name="Text Box 6"/>
            <p:cNvSpPr txBox="1">
              <a:spLocks noChangeArrowheads="1"/>
            </p:cNvSpPr>
            <p:nvPr/>
          </p:nvSpPr>
          <p:spPr bwMode="auto">
            <a:xfrm>
              <a:off x="6011863" y="1340644"/>
              <a:ext cx="2592388" cy="641350"/>
            </a:xfrm>
            <a:prstGeom prst="rect">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dirty="0">
                  <a:solidFill>
                    <a:schemeClr val="bg1"/>
                  </a:solidFill>
                  <a:latin typeface="黑体" pitchFamily="49" charset="-122"/>
                  <a:ea typeface="黑体" pitchFamily="49" charset="-122"/>
                </a:rPr>
                <a:t>简单再生产</a:t>
              </a:r>
            </a:p>
          </p:txBody>
        </p:sp>
        <p:sp>
          <p:nvSpPr>
            <p:cNvPr id="153610" name="AutoShape 10"/>
            <p:cNvSpPr>
              <a:spLocks noChangeArrowheads="1"/>
            </p:cNvSpPr>
            <p:nvPr/>
          </p:nvSpPr>
          <p:spPr bwMode="auto">
            <a:xfrm>
              <a:off x="4427538" y="1556544"/>
              <a:ext cx="1152525" cy="287338"/>
            </a:xfrm>
            <a:prstGeom prst="rightArrow">
              <a:avLst>
                <a:gd name="adj1" fmla="val 50000"/>
                <a:gd name="adj2" fmla="val 100276"/>
              </a:avLst>
            </a:prstGeom>
            <a:solidFill>
              <a:schemeClr val="tx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 name="TextBox 1"/>
            <p:cNvSpPr txBox="1"/>
            <p:nvPr/>
          </p:nvSpPr>
          <p:spPr>
            <a:xfrm>
              <a:off x="4999043" y="2061369"/>
              <a:ext cx="3787799" cy="1107996"/>
            </a:xfrm>
            <a:prstGeom prst="rect">
              <a:avLst/>
            </a:prstGeom>
            <a:noFill/>
            <a:ln w="19050">
              <a:solidFill>
                <a:schemeClr val="tx1"/>
              </a:solidFill>
            </a:ln>
          </p:spPr>
          <p:txBody>
            <a:bodyPr wrap="square" rtlCol="0">
              <a:spAutoFit/>
            </a:bodyPr>
            <a:lstStyle/>
            <a:p>
              <a:r>
                <a:rPr lang="zh-CN" altLang="en-US" sz="3300" dirty="0" smtClean="0">
                  <a:latin typeface="黑体" pitchFamily="49" charset="-122"/>
                  <a:ea typeface="黑体" pitchFamily="49" charset="-122"/>
                </a:rPr>
                <a:t>生产在</a:t>
              </a:r>
              <a:r>
                <a:rPr lang="zh-CN" altLang="en-US" sz="3300" dirty="0" smtClean="0">
                  <a:solidFill>
                    <a:srgbClr val="FFFF00"/>
                  </a:solidFill>
                  <a:latin typeface="黑体" pitchFamily="49" charset="-122"/>
                  <a:ea typeface="黑体" pitchFamily="49" charset="-122"/>
                </a:rPr>
                <a:t>原有规模</a:t>
              </a:r>
              <a:r>
                <a:rPr lang="zh-CN" altLang="en-US" sz="3300" dirty="0" smtClean="0">
                  <a:latin typeface="黑体" pitchFamily="49" charset="-122"/>
                  <a:ea typeface="黑体" pitchFamily="49" charset="-122"/>
                </a:rPr>
                <a:t>的基础上重复进行。</a:t>
              </a:r>
              <a:endParaRPr lang="zh-CN" altLang="en-US" sz="3300" dirty="0">
                <a:latin typeface="黑体" pitchFamily="49" charset="-122"/>
                <a:ea typeface="黑体" pitchFamily="49" charset="-122"/>
              </a:endParaRPr>
            </a:p>
          </p:txBody>
        </p:sp>
      </p:grpSp>
      <p:sp>
        <p:nvSpPr>
          <p:cNvPr id="7" name="TextBox 6"/>
          <p:cNvSpPr txBox="1"/>
          <p:nvPr/>
        </p:nvSpPr>
        <p:spPr>
          <a:xfrm>
            <a:off x="0" y="6140255"/>
            <a:ext cx="9144000" cy="646331"/>
          </a:xfrm>
          <a:prstGeom prst="rect">
            <a:avLst/>
          </a:prstGeom>
          <a:solidFill>
            <a:schemeClr val="tx1"/>
          </a:solidFill>
        </p:spPr>
        <p:txBody>
          <a:bodyPr wrap="square" rtlCol="0">
            <a:spAutoFit/>
          </a:bodyPr>
          <a:lstStyle/>
          <a:p>
            <a:pPr algn="ctr"/>
            <a:r>
              <a:rPr lang="zh-CN" altLang="en-US" dirty="0" smtClean="0">
                <a:solidFill>
                  <a:srgbClr val="000099"/>
                </a:solidFill>
                <a:latin typeface="黑体" pitchFamily="49" charset="-122"/>
                <a:ea typeface="黑体" pitchFamily="49" charset="-122"/>
              </a:rPr>
              <a:t>内在动力和外在压力，迫使资本积累。</a:t>
            </a:r>
            <a:endParaRPr lang="zh-CN" altLang="en-US" dirty="0">
              <a:solidFill>
                <a:srgbClr val="000099"/>
              </a:solidFill>
              <a:latin typeface="黑体" pitchFamily="49" charset="-122"/>
              <a:ea typeface="黑体" pitchFamily="49" charset="-122"/>
            </a:endParaRPr>
          </a:p>
        </p:txBody>
      </p:sp>
      <p:grpSp>
        <p:nvGrpSpPr>
          <p:cNvPr id="6" name="组合 17"/>
          <p:cNvGrpSpPr/>
          <p:nvPr/>
        </p:nvGrpSpPr>
        <p:grpSpPr>
          <a:xfrm>
            <a:off x="4932363" y="4073534"/>
            <a:ext cx="4032250" cy="1855796"/>
            <a:chOff x="4932363" y="4073534"/>
            <a:chExt cx="4032250" cy="1855796"/>
          </a:xfrm>
        </p:grpSpPr>
        <p:grpSp>
          <p:nvGrpSpPr>
            <p:cNvPr id="8" name="组合 5"/>
            <p:cNvGrpSpPr/>
            <p:nvPr/>
          </p:nvGrpSpPr>
          <p:grpSpPr>
            <a:xfrm>
              <a:off x="4932363" y="4073534"/>
              <a:ext cx="4032250" cy="641350"/>
              <a:chOff x="4932363" y="4073534"/>
              <a:chExt cx="4032250" cy="641350"/>
            </a:xfrm>
          </p:grpSpPr>
          <p:sp>
            <p:nvSpPr>
              <p:cNvPr id="153608" name="Text Box 8"/>
              <p:cNvSpPr txBox="1">
                <a:spLocks noChangeArrowheads="1"/>
              </p:cNvSpPr>
              <p:nvPr/>
            </p:nvSpPr>
            <p:spPr bwMode="auto">
              <a:xfrm>
                <a:off x="6156325" y="4073534"/>
                <a:ext cx="2808288" cy="641350"/>
              </a:xfrm>
              <a:prstGeom prst="rect">
                <a:avLst/>
              </a:prstGeom>
              <a:solidFill>
                <a:srgbClr val="FF00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dirty="0">
                    <a:solidFill>
                      <a:srgbClr val="FFFF00"/>
                    </a:solidFill>
                    <a:latin typeface="黑体" pitchFamily="49" charset="-122"/>
                    <a:ea typeface="黑体" pitchFamily="49" charset="-122"/>
                  </a:rPr>
                  <a:t>扩大再生产</a:t>
                </a:r>
              </a:p>
            </p:txBody>
          </p:sp>
          <p:sp>
            <p:nvSpPr>
              <p:cNvPr id="153611" name="AutoShape 11"/>
              <p:cNvSpPr>
                <a:spLocks noChangeArrowheads="1"/>
              </p:cNvSpPr>
              <p:nvPr/>
            </p:nvSpPr>
            <p:spPr bwMode="auto">
              <a:xfrm>
                <a:off x="4932363" y="4148932"/>
                <a:ext cx="1152525" cy="504825"/>
              </a:xfrm>
              <a:prstGeom prst="rightArrow">
                <a:avLst>
                  <a:gd name="adj1" fmla="val 50000"/>
                  <a:gd name="adj2" fmla="val 57075"/>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
          <p:nvSpPr>
            <p:cNvPr id="17" name="TextBox 16"/>
            <p:cNvSpPr txBox="1"/>
            <p:nvPr/>
          </p:nvSpPr>
          <p:spPr>
            <a:xfrm>
              <a:off x="5151443" y="4821334"/>
              <a:ext cx="3787799" cy="1107996"/>
            </a:xfrm>
            <a:prstGeom prst="rect">
              <a:avLst/>
            </a:prstGeom>
            <a:noFill/>
            <a:ln w="19050">
              <a:solidFill>
                <a:schemeClr val="tx1"/>
              </a:solidFill>
            </a:ln>
          </p:spPr>
          <p:txBody>
            <a:bodyPr wrap="square" rtlCol="0">
              <a:spAutoFit/>
            </a:bodyPr>
            <a:lstStyle/>
            <a:p>
              <a:r>
                <a:rPr lang="zh-CN" altLang="en-US" sz="3300" dirty="0" smtClean="0">
                  <a:latin typeface="黑体" pitchFamily="49" charset="-122"/>
                  <a:ea typeface="黑体" pitchFamily="49" charset="-122"/>
                </a:rPr>
                <a:t>资本有机构成</a:t>
              </a:r>
              <a:r>
                <a:rPr lang="zh-CN" altLang="en-US" sz="3300" dirty="0" smtClean="0">
                  <a:solidFill>
                    <a:srgbClr val="FFFF00"/>
                  </a:solidFill>
                  <a:latin typeface="黑体" pitchFamily="49" charset="-122"/>
                  <a:ea typeface="黑体" pitchFamily="49" charset="-122"/>
                </a:rPr>
                <a:t>不断提高</a:t>
              </a:r>
              <a:endParaRPr lang="zh-CN" altLang="en-US" sz="3300" dirty="0">
                <a:solidFill>
                  <a:srgbClr val="FFFF00"/>
                </a:solidFill>
                <a:latin typeface="黑体" pitchFamily="49" charset="-122"/>
                <a:ea typeface="黑体" pitchFamily="49" charset="-122"/>
              </a:endParaRPr>
            </a:p>
          </p:txBody>
        </p:sp>
      </p:grpSp>
    </p:spTree>
    <p:extLst>
      <p:ext uri="{BB962C8B-B14F-4D97-AF65-F5344CB8AC3E}">
        <p14:creationId xmlns:p14="http://schemas.microsoft.com/office/powerpoint/2010/main" val="280953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heckerboard(across)">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64" name="Text Box 20"/>
          <p:cNvSpPr txBox="1">
            <a:spLocks noChangeArrowheads="1"/>
          </p:cNvSpPr>
          <p:nvPr/>
        </p:nvSpPr>
        <p:spPr bwMode="auto">
          <a:xfrm>
            <a:off x="0" y="5131677"/>
            <a:ext cx="9144000" cy="1477328"/>
          </a:xfrm>
          <a:prstGeom prst="rect">
            <a:avLst/>
          </a:prstGeom>
          <a:no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spcBef>
                <a:spcPct val="50000"/>
              </a:spcBef>
            </a:pPr>
            <a:r>
              <a:rPr lang="zh-CN" altLang="en-US" sz="3000" dirty="0" smtClean="0">
                <a:solidFill>
                  <a:srgbClr val="FFFF00"/>
                </a:solidFill>
                <a:latin typeface="楷体" pitchFamily="49" charset="-122"/>
                <a:ea typeface="楷体" pitchFamily="49" charset="-122"/>
              </a:rPr>
              <a:t>  “过剩的工人人口是积累或资本主义基础上的财富发展的必然产物。”</a:t>
            </a:r>
            <a:r>
              <a:rPr lang="en-US" altLang="zh-CN" sz="3000" dirty="0" smtClean="0">
                <a:solidFill>
                  <a:srgbClr val="FFFF00"/>
                </a:solidFill>
                <a:latin typeface="楷体" pitchFamily="49" charset="-122"/>
                <a:ea typeface="楷体" pitchFamily="49" charset="-122"/>
              </a:rPr>
              <a:t>——《</a:t>
            </a:r>
            <a:r>
              <a:rPr lang="zh-CN" altLang="en-US" sz="3000" dirty="0" smtClean="0">
                <a:solidFill>
                  <a:srgbClr val="FFFF00"/>
                </a:solidFill>
                <a:latin typeface="楷体" pitchFamily="49" charset="-122"/>
                <a:ea typeface="楷体" pitchFamily="49" charset="-122"/>
              </a:rPr>
              <a:t>资本论</a:t>
            </a:r>
            <a:r>
              <a:rPr lang="en-US" altLang="zh-CN" sz="3000" dirty="0" smtClean="0">
                <a:solidFill>
                  <a:srgbClr val="FFFF00"/>
                </a:solidFill>
                <a:latin typeface="楷体" pitchFamily="49" charset="-122"/>
                <a:ea typeface="楷体" pitchFamily="49" charset="-122"/>
              </a:rPr>
              <a:t>》</a:t>
            </a:r>
            <a:endParaRPr lang="zh-CN" altLang="en-US" sz="3000" dirty="0">
              <a:solidFill>
                <a:srgbClr val="FFFF00"/>
              </a:solidFill>
              <a:latin typeface="楷体" pitchFamily="49" charset="-122"/>
              <a:ea typeface="楷体" pitchFamily="49" charset="-122"/>
            </a:endParaRPr>
          </a:p>
        </p:txBody>
      </p:sp>
      <p:grpSp>
        <p:nvGrpSpPr>
          <p:cNvPr id="26" name="组合 25"/>
          <p:cNvGrpSpPr/>
          <p:nvPr/>
        </p:nvGrpSpPr>
        <p:grpSpPr>
          <a:xfrm>
            <a:off x="0" y="1272613"/>
            <a:ext cx="9144000" cy="3656585"/>
            <a:chOff x="0" y="0"/>
            <a:chExt cx="9144000" cy="3656585"/>
          </a:xfrm>
        </p:grpSpPr>
        <p:grpSp>
          <p:nvGrpSpPr>
            <p:cNvPr id="2" name="组合 4"/>
            <p:cNvGrpSpPr/>
            <p:nvPr/>
          </p:nvGrpSpPr>
          <p:grpSpPr>
            <a:xfrm>
              <a:off x="0" y="0"/>
              <a:ext cx="9144000" cy="2944465"/>
              <a:chOff x="-348507" y="1125538"/>
              <a:chExt cx="9144000" cy="2944465"/>
            </a:xfrm>
          </p:grpSpPr>
          <p:sp>
            <p:nvSpPr>
              <p:cNvPr id="159749" name="Text Box 5"/>
              <p:cNvSpPr txBox="1">
                <a:spLocks noChangeArrowheads="1"/>
              </p:cNvSpPr>
              <p:nvPr/>
            </p:nvSpPr>
            <p:spPr bwMode="auto">
              <a:xfrm>
                <a:off x="508717" y="1125538"/>
                <a:ext cx="7572428" cy="584775"/>
              </a:xfrm>
              <a:prstGeom prst="rect">
                <a:avLst/>
              </a:prstGeom>
              <a:solidFill>
                <a:srgbClr val="FFFF00"/>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3200" dirty="0">
                    <a:solidFill>
                      <a:srgbClr val="FF0000"/>
                    </a:solidFill>
                    <a:latin typeface="黑体" pitchFamily="49" charset="-122"/>
                    <a:ea typeface="黑体" pitchFamily="49" charset="-122"/>
                  </a:rPr>
                  <a:t>追求</a:t>
                </a:r>
                <a:r>
                  <a:rPr lang="zh-CN" altLang="en-US" sz="3200" dirty="0" smtClean="0">
                    <a:solidFill>
                      <a:srgbClr val="FF0000"/>
                    </a:solidFill>
                    <a:latin typeface="黑体" pitchFamily="49" charset="-122"/>
                    <a:ea typeface="黑体" pitchFamily="49" charset="-122"/>
                  </a:rPr>
                  <a:t>剩余价值，激烈的市场竞争</a:t>
                </a:r>
                <a:r>
                  <a:rPr lang="zh-CN" altLang="en-US" sz="3200" b="0" dirty="0" smtClean="0">
                    <a:solidFill>
                      <a:srgbClr val="FF0000"/>
                    </a:solidFill>
                    <a:latin typeface="黑体" pitchFamily="49" charset="-122"/>
                    <a:ea typeface="黑体" pitchFamily="49" charset="-122"/>
                  </a:rPr>
                  <a:t> </a:t>
                </a:r>
                <a:endParaRPr lang="zh-CN" altLang="en-US" sz="3200" b="0" dirty="0">
                  <a:solidFill>
                    <a:srgbClr val="FF0000"/>
                  </a:solidFill>
                  <a:latin typeface="黑体" pitchFamily="49" charset="-122"/>
                  <a:ea typeface="黑体" pitchFamily="49" charset="-122"/>
                </a:endParaRPr>
              </a:p>
            </p:txBody>
          </p:sp>
          <p:sp>
            <p:nvSpPr>
              <p:cNvPr id="159750" name="Text Box 6"/>
              <p:cNvSpPr txBox="1">
                <a:spLocks noChangeArrowheads="1"/>
              </p:cNvSpPr>
              <p:nvPr/>
            </p:nvSpPr>
            <p:spPr bwMode="auto">
              <a:xfrm>
                <a:off x="2437544" y="2111376"/>
                <a:ext cx="3571899" cy="553998"/>
              </a:xfrm>
              <a:prstGeom prst="rect">
                <a:avLst/>
              </a:prstGeom>
              <a:solidFill>
                <a:srgbClr val="FFFF00"/>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3000" dirty="0" smtClean="0">
                    <a:solidFill>
                      <a:srgbClr val="000099"/>
                    </a:solidFill>
                    <a:latin typeface="黑体" pitchFamily="49" charset="-122"/>
                    <a:ea typeface="黑体" pitchFamily="49" charset="-122"/>
                  </a:rPr>
                  <a:t>提高资本有机构成</a:t>
                </a:r>
                <a:endParaRPr lang="zh-CN" altLang="en-US" sz="3000" dirty="0">
                  <a:solidFill>
                    <a:srgbClr val="000099"/>
                  </a:solidFill>
                  <a:latin typeface="黑体" pitchFamily="49" charset="-122"/>
                  <a:ea typeface="黑体" pitchFamily="49" charset="-122"/>
                </a:endParaRPr>
              </a:p>
            </p:txBody>
          </p:sp>
          <p:sp>
            <p:nvSpPr>
              <p:cNvPr id="159751" name="Text Box 7"/>
              <p:cNvSpPr txBox="1">
                <a:spLocks noChangeArrowheads="1"/>
              </p:cNvSpPr>
              <p:nvPr/>
            </p:nvSpPr>
            <p:spPr bwMode="auto">
              <a:xfrm>
                <a:off x="-348507" y="2982902"/>
                <a:ext cx="2050286" cy="1015663"/>
              </a:xfrm>
              <a:prstGeom prst="rect">
                <a:avLst/>
              </a:prstGeom>
              <a:solidFill>
                <a:srgbClr val="FFFF00"/>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000" dirty="0" smtClean="0">
                    <a:solidFill>
                      <a:srgbClr val="000099"/>
                    </a:solidFill>
                    <a:latin typeface="黑体" pitchFamily="49" charset="-122"/>
                    <a:ea typeface="黑体" pitchFamily="49" charset="-122"/>
                  </a:rPr>
                  <a:t>不变资本比例</a:t>
                </a:r>
                <a:r>
                  <a:rPr lang="zh-CN" altLang="en-US" sz="3000" dirty="0">
                    <a:solidFill>
                      <a:srgbClr val="000099"/>
                    </a:solidFill>
                    <a:latin typeface="黑体" pitchFamily="49" charset="-122"/>
                    <a:ea typeface="黑体" pitchFamily="49" charset="-122"/>
                  </a:rPr>
                  <a:t>增加</a:t>
                </a:r>
                <a:endParaRPr lang="zh-CN" altLang="en-US" sz="3000" b="0" dirty="0">
                  <a:solidFill>
                    <a:srgbClr val="000099"/>
                  </a:solidFill>
                  <a:latin typeface="黑体" pitchFamily="49" charset="-122"/>
                  <a:ea typeface="黑体" pitchFamily="49" charset="-122"/>
                </a:endParaRPr>
              </a:p>
            </p:txBody>
          </p:sp>
          <p:sp>
            <p:nvSpPr>
              <p:cNvPr id="159752" name="Text Box 8"/>
              <p:cNvSpPr txBox="1">
                <a:spLocks noChangeArrowheads="1"/>
              </p:cNvSpPr>
              <p:nvPr/>
            </p:nvSpPr>
            <p:spPr bwMode="auto">
              <a:xfrm>
                <a:off x="6723823" y="3054340"/>
                <a:ext cx="2071670" cy="1015663"/>
              </a:xfrm>
              <a:prstGeom prst="rect">
                <a:avLst/>
              </a:prstGeom>
              <a:solidFill>
                <a:srgbClr val="FFFF00"/>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000" dirty="0" smtClean="0">
                    <a:solidFill>
                      <a:srgbClr val="000099"/>
                    </a:solidFill>
                    <a:latin typeface="黑体" pitchFamily="49" charset="-122"/>
                    <a:ea typeface="黑体" pitchFamily="49" charset="-122"/>
                  </a:rPr>
                  <a:t>可变资本比例减少</a:t>
                </a:r>
                <a:endParaRPr lang="zh-CN" altLang="en-US" sz="3000" dirty="0">
                  <a:solidFill>
                    <a:srgbClr val="000099"/>
                  </a:solidFill>
                  <a:latin typeface="黑体" pitchFamily="49" charset="-122"/>
                  <a:ea typeface="黑体" pitchFamily="49" charset="-122"/>
                </a:endParaRPr>
              </a:p>
            </p:txBody>
          </p:sp>
          <p:sp>
            <p:nvSpPr>
              <p:cNvPr id="159756" name="AutoShape 12"/>
              <p:cNvSpPr>
                <a:spLocks noChangeArrowheads="1"/>
              </p:cNvSpPr>
              <p:nvPr/>
            </p:nvSpPr>
            <p:spPr bwMode="auto">
              <a:xfrm rot="5391754">
                <a:off x="3999328" y="1810555"/>
                <a:ext cx="398463" cy="234929"/>
              </a:xfrm>
              <a:prstGeom prst="rightArrow">
                <a:avLst>
                  <a:gd name="adj1" fmla="val 50000"/>
                  <a:gd name="adj2" fmla="val 43881"/>
                </a:avLst>
              </a:prstGeom>
              <a:solidFill>
                <a:srgbClr val="FFFF00"/>
              </a:solidFill>
              <a:ln w="508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3" name="左右箭头 22"/>
            <p:cNvSpPr/>
            <p:nvPr/>
          </p:nvSpPr>
          <p:spPr>
            <a:xfrm>
              <a:off x="2285984" y="2214554"/>
              <a:ext cx="4572032" cy="428628"/>
            </a:xfrm>
            <a:prstGeom prst="lef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143108" y="1714488"/>
              <a:ext cx="4857784" cy="1942097"/>
              <a:chOff x="2143108" y="1714488"/>
              <a:chExt cx="4857784" cy="1942097"/>
            </a:xfrm>
          </p:grpSpPr>
          <p:sp>
            <p:nvSpPr>
              <p:cNvPr id="159753" name="Text Box 9"/>
              <p:cNvSpPr txBox="1">
                <a:spLocks noChangeArrowheads="1"/>
              </p:cNvSpPr>
              <p:nvPr/>
            </p:nvSpPr>
            <p:spPr bwMode="auto">
              <a:xfrm>
                <a:off x="2143108" y="3071810"/>
                <a:ext cx="4857784" cy="584775"/>
              </a:xfrm>
              <a:prstGeom prst="rect">
                <a:avLst/>
              </a:prstGeom>
              <a:solidFill>
                <a:srgbClr val="FFFF00"/>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3200" dirty="0" smtClean="0">
                    <a:solidFill>
                      <a:srgbClr val="FF0000"/>
                    </a:solidFill>
                    <a:latin typeface="黑体" pitchFamily="49" charset="-122"/>
                    <a:ea typeface="黑体" pitchFamily="49" charset="-122"/>
                  </a:rPr>
                  <a:t>机器“排挤”工人</a:t>
                </a:r>
                <a:endParaRPr lang="zh-CN" altLang="en-US" sz="3200" dirty="0">
                  <a:solidFill>
                    <a:srgbClr val="FF0000"/>
                  </a:solidFill>
                  <a:latin typeface="黑体" pitchFamily="49" charset="-122"/>
                  <a:ea typeface="黑体" pitchFamily="49" charset="-122"/>
                </a:endParaRPr>
              </a:p>
            </p:txBody>
          </p:sp>
          <p:sp>
            <p:nvSpPr>
              <p:cNvPr id="24" name="下箭头 23"/>
              <p:cNvSpPr/>
              <p:nvPr/>
            </p:nvSpPr>
            <p:spPr>
              <a:xfrm>
                <a:off x="4357686" y="1714488"/>
                <a:ext cx="357190" cy="1357322"/>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TextBox 26"/>
          <p:cNvSpPr txBox="1"/>
          <p:nvPr/>
        </p:nvSpPr>
        <p:spPr>
          <a:xfrm>
            <a:off x="357158" y="142852"/>
            <a:ext cx="8501122" cy="707886"/>
          </a:xfrm>
          <a:prstGeom prst="rect">
            <a:avLst/>
          </a:prstGeom>
          <a:noFill/>
        </p:spPr>
        <p:txBody>
          <a:bodyPr wrap="square" rtlCol="0">
            <a:spAutoFit/>
          </a:bodyPr>
          <a:lstStyle/>
          <a:p>
            <a:pPr algn="ctr"/>
            <a:r>
              <a:rPr lang="zh-CN" altLang="en-US" sz="4000" dirty="0" smtClean="0">
                <a:solidFill>
                  <a:srgbClr val="FFFF00"/>
                </a:solidFill>
                <a:latin typeface="+mn-ea"/>
                <a:ea typeface="+mn-ea"/>
              </a:rPr>
              <a:t>劳动力人口相对“过剩”</a:t>
            </a:r>
            <a:endParaRPr lang="zh-CN" altLang="en-US" sz="4000" dirty="0">
              <a:solidFill>
                <a:srgbClr val="FFFF00"/>
              </a:solidFill>
              <a:latin typeface="+mn-ea"/>
              <a:ea typeface="+mn-ea"/>
            </a:endParaRPr>
          </a:p>
        </p:txBody>
      </p:sp>
    </p:spTree>
    <p:extLst>
      <p:ext uri="{BB962C8B-B14F-4D97-AF65-F5344CB8AC3E}">
        <p14:creationId xmlns:p14="http://schemas.microsoft.com/office/powerpoint/2010/main" val="3965267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9764"/>
                                        </p:tgtEl>
                                        <p:attrNameLst>
                                          <p:attrName>style.visibility</p:attrName>
                                        </p:attrNameLst>
                                      </p:cBhvr>
                                      <p:to>
                                        <p:strVal val="visible"/>
                                      </p:to>
                                    </p:set>
                                    <p:animEffect transition="in" filter="checkerboard(across)">
                                      <p:cBhvr>
                                        <p:cTn id="12" dur="500"/>
                                        <p:tgtEl>
                                          <p:spTgt spid="159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4"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7924800" cy="725470"/>
          </a:xfrm>
        </p:spPr>
        <p:txBody>
          <a:bodyPr/>
          <a:lstStyle/>
          <a:p>
            <a:pPr algn="ctr"/>
            <a:r>
              <a:rPr lang="zh-CN" altLang="en-US" sz="4000" b="1" dirty="0" smtClean="0">
                <a:solidFill>
                  <a:srgbClr val="FFFF00"/>
                </a:solidFill>
              </a:rPr>
              <a:t>劳动力的“蓄水池”</a:t>
            </a:r>
            <a:endParaRPr lang="zh-CN" altLang="en-US" sz="4000" b="1" dirty="0">
              <a:solidFill>
                <a:srgbClr val="FFFF00"/>
              </a:solidFill>
            </a:endParaRPr>
          </a:p>
        </p:txBody>
      </p:sp>
      <p:sp>
        <p:nvSpPr>
          <p:cNvPr id="3" name="内容占位符 2"/>
          <p:cNvSpPr>
            <a:spLocks noGrp="1"/>
          </p:cNvSpPr>
          <p:nvPr>
            <p:ph sz="quarter" idx="13"/>
          </p:nvPr>
        </p:nvSpPr>
        <p:spPr>
          <a:xfrm>
            <a:off x="0" y="785818"/>
            <a:ext cx="9144000" cy="5000636"/>
          </a:xfrm>
        </p:spPr>
        <p:txBody>
          <a:bodyPr>
            <a:normAutofit/>
          </a:bodyPr>
          <a:lstStyle/>
          <a:p>
            <a:pPr>
              <a:lnSpc>
                <a:spcPct val="120000"/>
              </a:lnSpc>
            </a:pPr>
            <a:r>
              <a:rPr lang="zh-CN" altLang="en-US" sz="2800" b="1" dirty="0" smtClean="0"/>
              <a:t>“</a:t>
            </a:r>
            <a:r>
              <a:rPr kumimoji="1" lang="zh-CN" altLang="en-US" sz="2800" b="1" spc="0" dirty="0" smtClean="0">
                <a:latin typeface="楷体" pitchFamily="49" charset="-122"/>
                <a:ea typeface="楷体" pitchFamily="49" charset="-122"/>
              </a:rPr>
              <a:t>工人阶级的</a:t>
            </a:r>
            <a:r>
              <a:rPr kumimoji="1" lang="zh-CN" altLang="en-US" sz="2800" b="1" spc="0" dirty="0" smtClean="0">
                <a:solidFill>
                  <a:srgbClr val="FFFF00"/>
                </a:solidFill>
                <a:latin typeface="楷体" pitchFamily="49" charset="-122"/>
                <a:ea typeface="楷体" pitchFamily="49" charset="-122"/>
              </a:rPr>
              <a:t>一部分从事过度劳动</a:t>
            </a:r>
            <a:r>
              <a:rPr kumimoji="1" lang="zh-CN" altLang="en-US" sz="2800" b="1" spc="0" dirty="0" smtClean="0">
                <a:latin typeface="楷体" pitchFamily="49" charset="-122"/>
                <a:ea typeface="楷体" pitchFamily="49" charset="-122"/>
              </a:rPr>
              <a:t>，迫使它的</a:t>
            </a:r>
            <a:r>
              <a:rPr kumimoji="1" lang="zh-CN" altLang="en-US" sz="2800" b="1" spc="0" dirty="0" smtClean="0">
                <a:solidFill>
                  <a:srgbClr val="FFFF00"/>
                </a:solidFill>
                <a:latin typeface="楷体" pitchFamily="49" charset="-122"/>
                <a:ea typeface="楷体" pitchFamily="49" charset="-122"/>
              </a:rPr>
              <a:t>另一部分无事可做</a:t>
            </a:r>
            <a:r>
              <a:rPr kumimoji="1" lang="zh-CN" altLang="en-US" sz="2800" b="1" spc="0" dirty="0" smtClean="0">
                <a:latin typeface="楷体" pitchFamily="49" charset="-122"/>
                <a:ea typeface="楷体" pitchFamily="49" charset="-122"/>
              </a:rPr>
              <a:t>；反过来，它的一部分无事可做，迫使它的另一部分从事过度劳动。</a:t>
            </a:r>
            <a:r>
              <a:rPr lang="zh-CN" altLang="en-US" sz="2800" b="1" dirty="0" smtClean="0"/>
              <a:t>”</a:t>
            </a:r>
            <a:endParaRPr lang="en-US" altLang="zh-CN" sz="2800" b="1" dirty="0" smtClean="0"/>
          </a:p>
          <a:p>
            <a:pPr>
              <a:lnSpc>
                <a:spcPct val="120000"/>
              </a:lnSpc>
            </a:pPr>
            <a:r>
              <a:rPr lang="zh-CN" altLang="en-US" sz="2800" b="1" dirty="0" smtClean="0">
                <a:latin typeface="楷体" pitchFamily="49" charset="-122"/>
                <a:ea typeface="楷体" pitchFamily="49" charset="-122"/>
              </a:rPr>
              <a:t>“</a:t>
            </a:r>
            <a:r>
              <a:rPr lang="zh-CN" altLang="en-US" sz="2800" b="1" dirty="0" smtClean="0">
                <a:solidFill>
                  <a:srgbClr val="FFFF00"/>
                </a:solidFill>
                <a:latin typeface="楷体" pitchFamily="49" charset="-122"/>
                <a:ea typeface="楷体" pitchFamily="49" charset="-122"/>
              </a:rPr>
              <a:t>产业后备军的相对量</a:t>
            </a:r>
            <a:r>
              <a:rPr lang="zh-CN" altLang="en-US" sz="2800" b="1" dirty="0" smtClean="0">
                <a:latin typeface="楷体" pitchFamily="49" charset="-122"/>
                <a:ea typeface="楷体" pitchFamily="49" charset="-122"/>
              </a:rPr>
              <a:t>和</a:t>
            </a:r>
            <a:r>
              <a:rPr lang="zh-CN" altLang="en-US" sz="2800" b="1" dirty="0" smtClean="0">
                <a:solidFill>
                  <a:srgbClr val="FFFF00"/>
                </a:solidFill>
                <a:latin typeface="楷体" pitchFamily="49" charset="-122"/>
                <a:ea typeface="楷体" pitchFamily="49" charset="-122"/>
              </a:rPr>
              <a:t>财富的力量</a:t>
            </a:r>
            <a:r>
              <a:rPr lang="zh-CN" altLang="en-US" sz="2800" b="1" dirty="0" smtClean="0">
                <a:latin typeface="楷体" pitchFamily="49" charset="-122"/>
                <a:ea typeface="楷体" pitchFamily="49" charset="-122"/>
              </a:rPr>
              <a:t>一同增长。但是同现役劳动军相比，这种后备军越大，常备的过剩人口也就越多，</a:t>
            </a:r>
            <a:r>
              <a:rPr lang="zh-CN" altLang="en-US" sz="2800" b="1" dirty="0" smtClean="0">
                <a:solidFill>
                  <a:srgbClr val="FFFF00"/>
                </a:solidFill>
                <a:latin typeface="楷体" pitchFamily="49" charset="-122"/>
                <a:ea typeface="楷体" pitchFamily="49" charset="-122"/>
              </a:rPr>
              <a:t>他们的贫困同他们所受的劳动折磨成反比。</a:t>
            </a:r>
            <a:r>
              <a:rPr lang="zh-CN" altLang="en-US" sz="2800" b="1" dirty="0" smtClean="0">
                <a:latin typeface="楷体" pitchFamily="49" charset="-122"/>
                <a:ea typeface="楷体" pitchFamily="49" charset="-122"/>
              </a:rPr>
              <a:t>最后，工人阶级中贫苦阶层和产业后备军越大，官方认为需要救济的贫民也就越多。</a:t>
            </a:r>
            <a:r>
              <a:rPr lang="zh-CN" altLang="en-US" sz="2800" b="1" dirty="0" smtClean="0">
                <a:solidFill>
                  <a:srgbClr val="FFFF00"/>
                </a:solidFill>
                <a:latin typeface="楷体" pitchFamily="49" charset="-122"/>
                <a:ea typeface="楷体" pitchFamily="49" charset="-122"/>
              </a:rPr>
              <a:t>这就是资本主义积累的绝对的、一般的规律。</a:t>
            </a:r>
            <a:r>
              <a:rPr lang="zh-CN" altLang="en-US" sz="2800" b="1" dirty="0" smtClean="0">
                <a:latin typeface="楷体" pitchFamily="49" charset="-122"/>
                <a:ea typeface="楷体" pitchFamily="49" charset="-122"/>
              </a:rPr>
              <a:t>”</a:t>
            </a:r>
            <a:endParaRPr lang="zh-CN" altLang="en-US" sz="2800" b="1" dirty="0">
              <a:latin typeface="楷体" pitchFamily="49" charset="-122"/>
              <a:ea typeface="楷体" pitchFamily="49" charset="-122"/>
            </a:endParaRPr>
          </a:p>
        </p:txBody>
      </p:sp>
      <p:sp>
        <p:nvSpPr>
          <p:cNvPr id="5" name="TextBox 4"/>
          <p:cNvSpPr txBox="1"/>
          <p:nvPr/>
        </p:nvSpPr>
        <p:spPr>
          <a:xfrm>
            <a:off x="0" y="5686593"/>
            <a:ext cx="9144000" cy="1126783"/>
          </a:xfrm>
          <a:prstGeom prst="rect">
            <a:avLst/>
          </a:prstGeom>
          <a:solidFill>
            <a:srgbClr val="000099"/>
          </a:solidFill>
        </p:spPr>
        <p:txBody>
          <a:bodyPr wrap="square" rtlCol="0">
            <a:spAutoFit/>
          </a:bodyPr>
          <a:lstStyle/>
          <a:p>
            <a:pPr algn="ctr">
              <a:lnSpc>
                <a:spcPct val="120000"/>
              </a:lnSpc>
            </a:pPr>
            <a:r>
              <a:rPr lang="en-US" altLang="zh-CN" sz="3000" dirty="0" smtClean="0">
                <a:latin typeface="+mn-ea"/>
                <a:ea typeface="+mn-ea"/>
              </a:rPr>
              <a:t>《</a:t>
            </a:r>
            <a:r>
              <a:rPr lang="zh-CN" altLang="en-US" sz="3000" dirty="0" smtClean="0">
                <a:latin typeface="+mn-ea"/>
                <a:ea typeface="+mn-ea"/>
              </a:rPr>
              <a:t>做一天</a:t>
            </a:r>
            <a:r>
              <a:rPr lang="zh-CN" altLang="en-US" sz="3000" dirty="0" smtClean="0">
                <a:solidFill>
                  <a:srgbClr val="FFFF00"/>
                </a:solidFill>
                <a:latin typeface="+mn-ea"/>
                <a:ea typeface="+mn-ea"/>
              </a:rPr>
              <a:t>公平的工作</a:t>
            </a:r>
            <a:r>
              <a:rPr lang="zh-CN" altLang="en-US" sz="3000" dirty="0" smtClean="0">
                <a:latin typeface="+mn-ea"/>
                <a:ea typeface="+mn-ea"/>
              </a:rPr>
              <a:t>，挣一天</a:t>
            </a:r>
            <a:r>
              <a:rPr lang="zh-CN" altLang="en-US" sz="3000" dirty="0" smtClean="0">
                <a:solidFill>
                  <a:srgbClr val="FFFF00"/>
                </a:solidFill>
                <a:latin typeface="+mn-ea"/>
                <a:ea typeface="+mn-ea"/>
              </a:rPr>
              <a:t>公平的工资</a:t>
            </a:r>
            <a:r>
              <a:rPr lang="en-US" altLang="zh-CN" sz="3000" dirty="0" smtClean="0">
                <a:latin typeface="+mn-ea"/>
                <a:ea typeface="+mn-ea"/>
              </a:rPr>
              <a:t>》</a:t>
            </a:r>
          </a:p>
          <a:p>
            <a:pPr algn="ctr">
              <a:lnSpc>
                <a:spcPct val="120000"/>
              </a:lnSpc>
            </a:pPr>
            <a:r>
              <a:rPr lang="zh-CN" altLang="en-US" sz="3000" dirty="0" smtClean="0">
                <a:latin typeface="+mn-ea"/>
                <a:ea typeface="+mn-ea"/>
              </a:rPr>
              <a:t>（恩格斯，</a:t>
            </a:r>
            <a:r>
              <a:rPr lang="en-US" altLang="zh-CN" sz="2500" dirty="0" smtClean="0">
                <a:latin typeface="+mn-ea"/>
                <a:ea typeface="+mn-ea"/>
              </a:rPr>
              <a:t>1881</a:t>
            </a:r>
            <a:r>
              <a:rPr lang="zh-CN" altLang="en-US" sz="2500" dirty="0" smtClean="0">
                <a:latin typeface="+mn-ea"/>
                <a:ea typeface="+mn-ea"/>
              </a:rPr>
              <a:t>年</a:t>
            </a:r>
            <a:r>
              <a:rPr lang="en-US" altLang="zh-CN" sz="2500" dirty="0" smtClean="0">
                <a:latin typeface="+mn-ea"/>
                <a:ea typeface="+mn-ea"/>
              </a:rPr>
              <a:t>5</a:t>
            </a:r>
            <a:r>
              <a:rPr lang="zh-CN" altLang="en-US" sz="2500" dirty="0" smtClean="0">
                <a:latin typeface="+mn-ea"/>
                <a:ea typeface="+mn-ea"/>
              </a:rPr>
              <a:t>月</a:t>
            </a:r>
            <a:r>
              <a:rPr lang="en-US" altLang="zh-CN" sz="2500" dirty="0" smtClean="0">
                <a:latin typeface="+mn-ea"/>
                <a:ea typeface="+mn-ea"/>
              </a:rPr>
              <a:t>1</a:t>
            </a:r>
            <a:r>
              <a:rPr lang="zh-CN" altLang="en-US" sz="2500" dirty="0" smtClean="0">
                <a:latin typeface="+mn-ea"/>
                <a:ea typeface="+mn-ea"/>
              </a:rPr>
              <a:t>日）</a:t>
            </a:r>
            <a:endParaRPr lang="zh-CN" altLang="en-US" sz="25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0"/>
            <a:ext cx="9144000" cy="4725144"/>
          </a:xfrm>
        </p:spPr>
        <p:txBody>
          <a:bodyPr/>
          <a:lstStyle/>
          <a:p>
            <a:pPr>
              <a:lnSpc>
                <a:spcPct val="150000"/>
              </a:lnSpc>
            </a:pPr>
            <a:r>
              <a:rPr lang="zh-CN" altLang="en-US" sz="3000" b="1" dirty="0" smtClean="0">
                <a:latin typeface="楷体" pitchFamily="49" charset="-122"/>
                <a:ea typeface="楷体" pitchFamily="49" charset="-122"/>
              </a:rPr>
              <a:t>“</a:t>
            </a:r>
            <a:r>
              <a:rPr lang="zh-CN" altLang="zh-CN" sz="3000" b="1" dirty="0" smtClean="0">
                <a:latin typeface="楷体" pitchFamily="49" charset="-122"/>
                <a:ea typeface="楷体" pitchFamily="49" charset="-122"/>
              </a:rPr>
              <a:t>从</a:t>
            </a:r>
            <a:r>
              <a:rPr lang="zh-CN" altLang="zh-CN" sz="3000" b="1" dirty="0" smtClean="0">
                <a:solidFill>
                  <a:srgbClr val="FFFF00"/>
                </a:solidFill>
                <a:latin typeface="楷体" pitchFamily="49" charset="-122"/>
                <a:ea typeface="楷体" pitchFamily="49" charset="-122"/>
              </a:rPr>
              <a:t>上面所说的</a:t>
            </a:r>
            <a:r>
              <a:rPr lang="zh-CN" altLang="zh-CN" sz="3000" b="1" dirty="0" smtClean="0">
                <a:latin typeface="楷体" pitchFamily="49" charset="-122"/>
                <a:ea typeface="楷体" pitchFamily="49" charset="-122"/>
              </a:rPr>
              <a:t>看来已经很清楚，</a:t>
            </a:r>
            <a:r>
              <a:rPr lang="zh-CN" altLang="zh-CN" sz="3000" b="1" u="sng" dirty="0" smtClean="0">
                <a:solidFill>
                  <a:srgbClr val="FFFF00"/>
                </a:solidFill>
                <a:latin typeface="楷体" pitchFamily="49" charset="-122"/>
                <a:ea typeface="楷体" pitchFamily="49" charset="-122"/>
              </a:rPr>
              <a:t>政治经济学的公平，</a:t>
            </a:r>
            <a:r>
              <a:rPr lang="zh-CN" altLang="zh-CN" sz="3000" b="1" u="sng" dirty="0" smtClean="0">
                <a:latin typeface="楷体" pitchFamily="49" charset="-122"/>
                <a:ea typeface="楷体" pitchFamily="49" charset="-122"/>
              </a:rPr>
              <a:t>既然忠实地表述了支配目前社会的规律，那</a:t>
            </a:r>
            <a:r>
              <a:rPr lang="zh-CN" altLang="zh-CN" sz="3000" b="1" u="sng" dirty="0" smtClean="0">
                <a:solidFill>
                  <a:srgbClr val="FFFF00"/>
                </a:solidFill>
                <a:latin typeface="楷体" pitchFamily="49" charset="-122"/>
                <a:ea typeface="楷体" pitchFamily="49" charset="-122"/>
              </a:rPr>
              <a:t>就是完全偏在一边的、偏在资本一边的公平。</a:t>
            </a:r>
            <a:r>
              <a:rPr lang="zh-CN" altLang="zh-CN" sz="3000" b="1" u="sng" dirty="0" smtClean="0">
                <a:latin typeface="楷体" pitchFamily="49" charset="-122"/>
                <a:ea typeface="楷体" pitchFamily="49" charset="-122"/>
              </a:rPr>
              <a:t>因此，我们要永远埋葬掉这个旧口号</a:t>
            </a:r>
            <a:r>
              <a:rPr lang="zh-CN" altLang="en-US" sz="3000" b="1" u="sng" dirty="0" smtClean="0">
                <a:latin typeface="楷体" pitchFamily="49" charset="-122"/>
                <a:ea typeface="楷体" pitchFamily="49" charset="-122"/>
              </a:rPr>
              <a:t>（“做一天公平的工作，挣一天公平的工资”）</a:t>
            </a:r>
            <a:r>
              <a:rPr lang="zh-CN" altLang="zh-CN" sz="3000" b="1" u="sng" dirty="0" smtClean="0">
                <a:latin typeface="楷体" pitchFamily="49" charset="-122"/>
                <a:ea typeface="楷体" pitchFamily="49" charset="-122"/>
              </a:rPr>
              <a:t>，代之以另外一个口号：</a:t>
            </a:r>
            <a:endParaRPr lang="en-US" altLang="zh-CN" sz="3000" b="1" u="sng" dirty="0" smtClean="0">
              <a:latin typeface="楷体" pitchFamily="49" charset="-122"/>
              <a:ea typeface="楷体" pitchFamily="49" charset="-122"/>
            </a:endParaRPr>
          </a:p>
          <a:p>
            <a:pPr>
              <a:lnSpc>
                <a:spcPct val="150000"/>
              </a:lnSpc>
            </a:pPr>
            <a:r>
              <a:rPr lang="zh-CN" altLang="zh-CN" sz="3000" b="1" u="sng" dirty="0" smtClean="0">
                <a:solidFill>
                  <a:srgbClr val="FFFF00"/>
                </a:solidFill>
                <a:latin typeface="楷体" pitchFamily="49" charset="-122"/>
                <a:ea typeface="楷体" pitchFamily="49" charset="-122"/>
              </a:rPr>
              <a:t>劳动资料</a:t>
            </a:r>
            <a:r>
              <a:rPr lang="en-US" altLang="zh-CN" sz="3000" b="1" u="sng" dirty="0" smtClean="0">
                <a:solidFill>
                  <a:srgbClr val="FFFF00"/>
                </a:solidFill>
                <a:latin typeface="楷体" pitchFamily="49" charset="-122"/>
                <a:ea typeface="楷体" pitchFamily="49" charset="-122"/>
              </a:rPr>
              <a:t>——</a:t>
            </a:r>
            <a:r>
              <a:rPr lang="zh-CN" altLang="zh-CN" sz="3000" b="1" u="sng" dirty="0" smtClean="0">
                <a:solidFill>
                  <a:srgbClr val="FFFF00"/>
                </a:solidFill>
                <a:latin typeface="楷体" pitchFamily="49" charset="-122"/>
                <a:ea typeface="楷体" pitchFamily="49" charset="-122"/>
              </a:rPr>
              <a:t>原料、工厂、机器归工人自己所有！</a:t>
            </a:r>
            <a:r>
              <a:rPr lang="zh-CN" altLang="en-US" sz="3000" b="1" u="sng" dirty="0" smtClean="0">
                <a:solidFill>
                  <a:srgbClr val="FFFF00"/>
                </a:solidFill>
                <a:latin typeface="楷体" pitchFamily="49" charset="-122"/>
                <a:ea typeface="楷体" pitchFamily="49" charset="-122"/>
              </a:rPr>
              <a:t>”</a:t>
            </a:r>
            <a:endParaRPr lang="zh-CN" altLang="en-US" sz="3000" b="1" dirty="0" smtClean="0">
              <a:solidFill>
                <a:srgbClr val="FFFF00"/>
              </a:solidFill>
              <a:latin typeface="楷体" pitchFamily="49" charset="-122"/>
              <a:ea typeface="楷体" pitchFamily="49" charset="-122"/>
            </a:endParaRPr>
          </a:p>
        </p:txBody>
      </p:sp>
      <p:sp>
        <p:nvSpPr>
          <p:cNvPr id="4" name="TextBox 3"/>
          <p:cNvSpPr txBox="1"/>
          <p:nvPr/>
        </p:nvSpPr>
        <p:spPr>
          <a:xfrm>
            <a:off x="0" y="4509120"/>
            <a:ext cx="9144000" cy="646331"/>
          </a:xfrm>
          <a:prstGeom prst="rect">
            <a:avLst/>
          </a:prstGeom>
          <a:solidFill>
            <a:srgbClr val="000099"/>
          </a:solidFill>
        </p:spPr>
        <p:txBody>
          <a:bodyPr wrap="square" rtlCol="0">
            <a:spAutoFit/>
          </a:bodyPr>
          <a:lstStyle/>
          <a:p>
            <a:pPr algn="ctr"/>
            <a:r>
              <a:rPr lang="zh-CN" altLang="en-US" dirty="0" smtClean="0">
                <a:solidFill>
                  <a:srgbClr val="FFFF00"/>
                </a:solidFill>
              </a:rPr>
              <a:t>马克思政治经济学的核心：</a:t>
            </a:r>
            <a:endParaRPr lang="en-US" altLang="zh-CN" dirty="0" smtClean="0">
              <a:solidFill>
                <a:srgbClr val="FFFF00"/>
              </a:solidFill>
            </a:endParaRPr>
          </a:p>
        </p:txBody>
      </p:sp>
      <p:grpSp>
        <p:nvGrpSpPr>
          <p:cNvPr id="5" name="组合 4"/>
          <p:cNvGrpSpPr/>
          <p:nvPr/>
        </p:nvGrpSpPr>
        <p:grpSpPr>
          <a:xfrm>
            <a:off x="35496" y="5301208"/>
            <a:ext cx="4143404" cy="784830"/>
            <a:chOff x="2500298" y="6000768"/>
            <a:chExt cx="4143404" cy="784830"/>
          </a:xfrm>
          <a:solidFill>
            <a:srgbClr val="FF0000"/>
          </a:solidFill>
        </p:grpSpPr>
        <p:grpSp>
          <p:nvGrpSpPr>
            <p:cNvPr id="6" name="组合 8"/>
            <p:cNvGrpSpPr/>
            <p:nvPr/>
          </p:nvGrpSpPr>
          <p:grpSpPr>
            <a:xfrm>
              <a:off x="2500298" y="6000768"/>
              <a:ext cx="4143404" cy="707886"/>
              <a:chOff x="2500298" y="6000768"/>
              <a:chExt cx="4143404" cy="707886"/>
            </a:xfrm>
            <a:grpFill/>
          </p:grpSpPr>
          <p:sp>
            <p:nvSpPr>
              <p:cNvPr id="8" name="TextBox 7"/>
              <p:cNvSpPr txBox="1"/>
              <p:nvPr/>
            </p:nvSpPr>
            <p:spPr>
              <a:xfrm>
                <a:off x="2500298" y="6000768"/>
                <a:ext cx="2071702" cy="707886"/>
              </a:xfrm>
              <a:prstGeom prst="rect">
                <a:avLst/>
              </a:prstGeom>
              <a:grpFill/>
            </p:spPr>
            <p:txBody>
              <a:bodyPr wrap="square" rtlCol="0">
                <a:spAutoFit/>
              </a:bodyPr>
              <a:lstStyle/>
              <a:p>
                <a:pPr algn="ctr"/>
                <a:r>
                  <a:rPr lang="zh-CN" altLang="en-US" sz="4000" dirty="0" smtClean="0">
                    <a:latin typeface="楷体" pitchFamily="49" charset="-122"/>
                    <a:ea typeface="楷体" pitchFamily="49" charset="-122"/>
                  </a:rPr>
                  <a:t>劳动力</a:t>
                </a:r>
                <a:endParaRPr lang="zh-CN" altLang="en-US" sz="4000" dirty="0">
                  <a:latin typeface="楷体" pitchFamily="49" charset="-122"/>
                  <a:ea typeface="楷体" pitchFamily="49" charset="-122"/>
                </a:endParaRPr>
              </a:p>
            </p:txBody>
          </p:sp>
          <p:sp>
            <p:nvSpPr>
              <p:cNvPr id="9" name="TextBox 8"/>
              <p:cNvSpPr txBox="1"/>
              <p:nvPr/>
            </p:nvSpPr>
            <p:spPr>
              <a:xfrm>
                <a:off x="4572000" y="6000768"/>
                <a:ext cx="2071702" cy="707886"/>
              </a:xfrm>
              <a:prstGeom prst="rect">
                <a:avLst/>
              </a:prstGeom>
              <a:grpFill/>
            </p:spPr>
            <p:txBody>
              <a:bodyPr wrap="square" rtlCol="0">
                <a:spAutoFit/>
              </a:bodyPr>
              <a:lstStyle/>
              <a:p>
                <a:pPr algn="ctr"/>
                <a:r>
                  <a:rPr lang="zh-CN" altLang="en-US" sz="4000" dirty="0" smtClean="0">
                    <a:latin typeface="楷体" pitchFamily="49" charset="-122"/>
                    <a:ea typeface="楷体" pitchFamily="49" charset="-122"/>
                  </a:rPr>
                  <a:t>劳动</a:t>
                </a:r>
                <a:endParaRPr lang="zh-CN" altLang="en-US" sz="4000" dirty="0">
                  <a:latin typeface="楷体" pitchFamily="49" charset="-122"/>
                  <a:ea typeface="楷体" pitchFamily="49" charset="-122"/>
                </a:endParaRPr>
              </a:p>
            </p:txBody>
          </p:sp>
        </p:grpSp>
        <p:sp>
          <p:nvSpPr>
            <p:cNvPr id="7" name="矩形 6"/>
            <p:cNvSpPr/>
            <p:nvPr/>
          </p:nvSpPr>
          <p:spPr>
            <a:xfrm>
              <a:off x="4214810" y="6000768"/>
              <a:ext cx="763351" cy="784830"/>
            </a:xfrm>
            <a:prstGeom prst="rect">
              <a:avLst/>
            </a:prstGeom>
            <a:grpFill/>
          </p:spPr>
          <p:txBody>
            <a:bodyPr wrap="none">
              <a:spAutoFit/>
            </a:bodyPr>
            <a:lstStyle/>
            <a:p>
              <a:r>
                <a:rPr lang="zh-CN" altLang="en-US" sz="4500" dirty="0" smtClean="0">
                  <a:solidFill>
                    <a:srgbClr val="FFFF00"/>
                  </a:solidFill>
                  <a:latin typeface="黑体" pitchFamily="49" charset="-122"/>
                  <a:ea typeface="黑体" pitchFamily="49" charset="-122"/>
                </a:rPr>
                <a:t>≠</a:t>
              </a:r>
              <a:endParaRPr lang="zh-CN" altLang="en-US" sz="4500" dirty="0">
                <a:solidFill>
                  <a:srgbClr val="FFFF00"/>
                </a:solidFill>
                <a:latin typeface="黑体" pitchFamily="49" charset="-122"/>
                <a:ea typeface="黑体" pitchFamily="49" charset="-122"/>
              </a:endParaRPr>
            </a:p>
          </p:txBody>
        </p:sp>
      </p:grpSp>
      <p:grpSp>
        <p:nvGrpSpPr>
          <p:cNvPr id="13" name="组合 12"/>
          <p:cNvGrpSpPr/>
          <p:nvPr/>
        </p:nvGrpSpPr>
        <p:grpSpPr>
          <a:xfrm>
            <a:off x="6012160" y="5229200"/>
            <a:ext cx="2431742" cy="784830"/>
            <a:chOff x="6012160" y="5229200"/>
            <a:chExt cx="2431742" cy="784830"/>
          </a:xfrm>
        </p:grpSpPr>
        <p:sp>
          <p:nvSpPr>
            <p:cNvPr id="10" name="TextBox 9"/>
            <p:cNvSpPr txBox="1"/>
            <p:nvPr/>
          </p:nvSpPr>
          <p:spPr>
            <a:xfrm>
              <a:off x="6588224" y="5373216"/>
              <a:ext cx="1855678" cy="553998"/>
            </a:xfrm>
            <a:prstGeom prst="rect">
              <a:avLst/>
            </a:prstGeom>
            <a:solidFill>
              <a:srgbClr val="000099"/>
            </a:solidFill>
          </p:spPr>
          <p:txBody>
            <a:bodyPr wrap="square" rtlCol="0">
              <a:spAutoFit/>
            </a:bodyPr>
            <a:lstStyle/>
            <a:p>
              <a:pPr algn="ctr"/>
              <a:r>
                <a:rPr lang="zh-CN" altLang="en-US" sz="3000" dirty="0" smtClean="0">
                  <a:latin typeface="楷体" pitchFamily="49" charset="-122"/>
                  <a:ea typeface="楷体" pitchFamily="49" charset="-122"/>
                </a:rPr>
                <a:t>剩余价值</a:t>
              </a:r>
              <a:endParaRPr lang="zh-CN" altLang="en-US" sz="3000" dirty="0">
                <a:latin typeface="楷体" pitchFamily="49" charset="-122"/>
                <a:ea typeface="楷体" pitchFamily="49" charset="-122"/>
              </a:endParaRPr>
            </a:p>
          </p:txBody>
        </p:sp>
        <p:sp>
          <p:nvSpPr>
            <p:cNvPr id="12" name="TextBox 11"/>
            <p:cNvSpPr txBox="1"/>
            <p:nvPr/>
          </p:nvSpPr>
          <p:spPr>
            <a:xfrm>
              <a:off x="6012160" y="5229200"/>
              <a:ext cx="504056" cy="784830"/>
            </a:xfrm>
            <a:prstGeom prst="rect">
              <a:avLst/>
            </a:prstGeom>
            <a:noFill/>
          </p:spPr>
          <p:txBody>
            <a:bodyPr wrap="square" rtlCol="0">
              <a:spAutoFit/>
            </a:bodyPr>
            <a:lstStyle/>
            <a:p>
              <a:r>
                <a:rPr lang="en-US" altLang="zh-CN" sz="4500" dirty="0" smtClean="0">
                  <a:solidFill>
                    <a:srgbClr val="FFFF00"/>
                  </a:solidFill>
                </a:rPr>
                <a:t>+</a:t>
              </a:r>
              <a:endParaRPr lang="zh-CN" altLang="en-US" sz="4500" dirty="0">
                <a:solidFill>
                  <a:srgbClr val="FFFF00"/>
                </a:solidFill>
              </a:endParaRPr>
            </a:p>
          </p:txBody>
        </p:sp>
      </p:grpSp>
      <p:grpSp>
        <p:nvGrpSpPr>
          <p:cNvPr id="15" name="组合 14"/>
          <p:cNvGrpSpPr/>
          <p:nvPr/>
        </p:nvGrpSpPr>
        <p:grpSpPr>
          <a:xfrm>
            <a:off x="3851920" y="5373216"/>
            <a:ext cx="2088232" cy="553998"/>
            <a:chOff x="3851920" y="5373216"/>
            <a:chExt cx="2088232" cy="553998"/>
          </a:xfrm>
        </p:grpSpPr>
        <p:sp>
          <p:nvSpPr>
            <p:cNvPr id="11" name="TextBox 10"/>
            <p:cNvSpPr txBox="1"/>
            <p:nvPr/>
          </p:nvSpPr>
          <p:spPr>
            <a:xfrm>
              <a:off x="4860032" y="5373216"/>
              <a:ext cx="1080120" cy="553998"/>
            </a:xfrm>
            <a:prstGeom prst="rect">
              <a:avLst/>
            </a:prstGeom>
            <a:solidFill>
              <a:srgbClr val="000099"/>
            </a:solidFill>
          </p:spPr>
          <p:txBody>
            <a:bodyPr wrap="square" rtlCol="0">
              <a:spAutoFit/>
            </a:bodyPr>
            <a:lstStyle/>
            <a:p>
              <a:pPr algn="ctr"/>
              <a:r>
                <a:rPr lang="zh-CN" altLang="en-US" sz="3000" dirty="0" smtClean="0">
                  <a:latin typeface="楷体" pitchFamily="49" charset="-122"/>
                  <a:ea typeface="楷体" pitchFamily="49" charset="-122"/>
                </a:rPr>
                <a:t>工资</a:t>
              </a:r>
              <a:endParaRPr lang="zh-CN" altLang="en-US" sz="3000" dirty="0">
                <a:latin typeface="楷体" pitchFamily="49" charset="-122"/>
                <a:ea typeface="楷体" pitchFamily="49" charset="-122"/>
              </a:endParaRPr>
            </a:p>
          </p:txBody>
        </p:sp>
        <p:sp>
          <p:nvSpPr>
            <p:cNvPr id="14" name="右箭头 13"/>
            <p:cNvSpPr/>
            <p:nvPr/>
          </p:nvSpPr>
          <p:spPr>
            <a:xfrm>
              <a:off x="3851920" y="5589240"/>
              <a:ext cx="936104" cy="2160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上弧形箭头 15"/>
          <p:cNvSpPr/>
          <p:nvPr/>
        </p:nvSpPr>
        <p:spPr>
          <a:xfrm rot="10800000">
            <a:off x="899592" y="6021288"/>
            <a:ext cx="4382581" cy="620688"/>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heckerboard(across)">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270"/>
            <a:ext cx="9144000" cy="724942"/>
          </a:xfrm>
        </p:spPr>
        <p:txBody>
          <a:bodyPr/>
          <a:lstStyle/>
          <a:p>
            <a:pPr algn="ctr"/>
            <a:r>
              <a:rPr lang="zh-CN" altLang="en-US" sz="4500" b="1" dirty="0" smtClean="0">
                <a:solidFill>
                  <a:srgbClr val="FFFF00"/>
                </a:solidFill>
              </a:rPr>
              <a:t>在“社会关系”中理解“人”</a:t>
            </a:r>
            <a:endParaRPr lang="zh-CN" altLang="en-US" sz="4500" b="1" dirty="0">
              <a:solidFill>
                <a:srgbClr val="FFFF00"/>
              </a:solidFill>
            </a:endParaRPr>
          </a:p>
        </p:txBody>
      </p:sp>
      <p:sp>
        <p:nvSpPr>
          <p:cNvPr id="4" name="文本框 3"/>
          <p:cNvSpPr txBox="1"/>
          <p:nvPr/>
        </p:nvSpPr>
        <p:spPr>
          <a:xfrm>
            <a:off x="0" y="785794"/>
            <a:ext cx="9144000" cy="1369157"/>
          </a:xfrm>
          <a:prstGeom prst="rect">
            <a:avLst/>
          </a:prstGeom>
          <a:solidFill>
            <a:srgbClr val="000099"/>
          </a:solidFill>
        </p:spPr>
        <p:txBody>
          <a:bodyPr wrap="square" rtlCol="0">
            <a:spAutoFit/>
          </a:bodyPr>
          <a:lstStyle/>
          <a:p>
            <a:pPr marL="342900" lvl="0" indent="-342900" fontAlgn="auto">
              <a:lnSpc>
                <a:spcPct val="150000"/>
              </a:lnSpc>
              <a:spcBef>
                <a:spcPct val="20000"/>
              </a:spcBef>
              <a:spcAft>
                <a:spcPts val="600"/>
              </a:spcAft>
              <a:buClr>
                <a:srgbClr val="DC9E1F"/>
              </a:buClr>
              <a:buFont typeface="Arial" pitchFamily="34" charset="0"/>
              <a:buChar char="•"/>
            </a:pPr>
            <a:r>
              <a:rPr kumimoji="0" lang="en-US" altLang="zh-CN" sz="3000" spc="30" dirty="0">
                <a:solidFill>
                  <a:srgbClr val="FFFFFF"/>
                </a:solidFill>
                <a:latin typeface="楷体" panose="02010609060101010101" pitchFamily="49" charset="-122"/>
                <a:ea typeface="楷体" panose="02010609060101010101" pitchFamily="49" charset="-122"/>
              </a:rPr>
              <a:t>“</a:t>
            </a:r>
            <a:r>
              <a:rPr kumimoji="0" lang="zh-CN" altLang="en-US" sz="3000" spc="30" dirty="0">
                <a:solidFill>
                  <a:srgbClr val="FFFFFF"/>
                </a:solidFill>
                <a:latin typeface="楷体" panose="02010609060101010101" pitchFamily="49" charset="-122"/>
                <a:ea typeface="楷体" panose="02010609060101010101" pitchFamily="49" charset="-122"/>
              </a:rPr>
              <a:t>人的本质不是单个人所固有的抽象物，在其现实性上，它是一切社会关系的总和。”</a:t>
            </a:r>
            <a:r>
              <a:rPr kumimoji="0" lang="en-US" altLang="zh-CN" sz="3000" spc="30" dirty="0">
                <a:solidFill>
                  <a:srgbClr val="FFFFFF"/>
                </a:solidFill>
                <a:latin typeface="楷体" panose="02010609060101010101" pitchFamily="49" charset="-122"/>
                <a:ea typeface="楷体" panose="02010609060101010101" pitchFamily="49" charset="-122"/>
              </a:rPr>
              <a:t>——</a:t>
            </a:r>
            <a:r>
              <a:rPr kumimoji="0" lang="zh-CN" altLang="en-US" sz="3000" spc="30" dirty="0">
                <a:solidFill>
                  <a:srgbClr val="FFFFFF"/>
                </a:solidFill>
                <a:latin typeface="楷体" panose="02010609060101010101" pitchFamily="49" charset="-122"/>
                <a:ea typeface="楷体" panose="02010609060101010101" pitchFamily="49" charset="-122"/>
              </a:rPr>
              <a:t>马克思</a:t>
            </a:r>
            <a:endParaRPr kumimoji="0" lang="en-US" altLang="zh-CN" sz="3000" spc="30" dirty="0">
              <a:solidFill>
                <a:srgbClr val="FFFFFF"/>
              </a:solidFill>
              <a:latin typeface="楷体" panose="02010609060101010101" pitchFamily="49" charset="-122"/>
              <a:ea typeface="楷体" panose="02010609060101010101" pitchFamily="49" charset="-122"/>
            </a:endParaRPr>
          </a:p>
        </p:txBody>
      </p:sp>
      <p:sp>
        <p:nvSpPr>
          <p:cNvPr id="5" name="TextBox 4"/>
          <p:cNvSpPr txBox="1"/>
          <p:nvPr/>
        </p:nvSpPr>
        <p:spPr>
          <a:xfrm>
            <a:off x="0" y="5214950"/>
            <a:ext cx="9144000" cy="1455270"/>
          </a:xfrm>
          <a:prstGeom prst="rect">
            <a:avLst/>
          </a:prstGeom>
          <a:solidFill>
            <a:srgbClr val="000099"/>
          </a:solidFill>
        </p:spPr>
        <p:txBody>
          <a:bodyPr wrap="square" rtlCol="0">
            <a:spAutoFit/>
          </a:bodyPr>
          <a:lstStyle/>
          <a:p>
            <a:pPr>
              <a:lnSpc>
                <a:spcPct val="130000"/>
              </a:lnSpc>
            </a:pPr>
            <a:r>
              <a:rPr lang="zh-CN" altLang="en-US" sz="3500" dirty="0" smtClean="0"/>
              <a:t>马克思主义</a:t>
            </a:r>
            <a:r>
              <a:rPr lang="zh-CN" altLang="en-US" sz="3500" i="1" u="sng" dirty="0" smtClean="0">
                <a:solidFill>
                  <a:srgbClr val="FFFF00"/>
                </a:solidFill>
              </a:rPr>
              <a:t>政治</a:t>
            </a:r>
            <a:r>
              <a:rPr lang="zh-CN" altLang="en-US" sz="3500" dirty="0" smtClean="0">
                <a:solidFill>
                  <a:srgbClr val="FFFF00"/>
                </a:solidFill>
              </a:rPr>
              <a:t>经济学</a:t>
            </a:r>
            <a:r>
              <a:rPr lang="zh-CN" altLang="en-US" sz="3500" dirty="0" smtClean="0"/>
              <a:t>，针对的不是</a:t>
            </a:r>
            <a:r>
              <a:rPr lang="zh-CN" altLang="en-US" sz="3500" dirty="0" smtClean="0">
                <a:solidFill>
                  <a:srgbClr val="FFFF00"/>
                </a:solidFill>
              </a:rPr>
              <a:t>具体人</a:t>
            </a:r>
            <a:r>
              <a:rPr lang="zh-CN" altLang="en-US" sz="3500" dirty="0" smtClean="0"/>
              <a:t>，而是指向对</a:t>
            </a:r>
            <a:r>
              <a:rPr lang="zh-CN" altLang="en-US" sz="3500" dirty="0" smtClean="0">
                <a:solidFill>
                  <a:srgbClr val="FFFF00"/>
                </a:solidFill>
              </a:rPr>
              <a:t>社会制度</a:t>
            </a:r>
            <a:r>
              <a:rPr lang="zh-CN" altLang="en-US" sz="3500" dirty="0" smtClean="0"/>
              <a:t>的批判与建构。</a:t>
            </a:r>
            <a:endParaRPr lang="zh-CN" altLang="en-US" sz="3500" dirty="0"/>
          </a:p>
        </p:txBody>
      </p:sp>
      <p:sp>
        <p:nvSpPr>
          <p:cNvPr id="6" name="TextBox 5"/>
          <p:cNvSpPr txBox="1"/>
          <p:nvPr/>
        </p:nvSpPr>
        <p:spPr>
          <a:xfrm>
            <a:off x="0" y="2386113"/>
            <a:ext cx="9144000" cy="2508379"/>
          </a:xfrm>
          <a:prstGeom prst="rect">
            <a:avLst/>
          </a:prstGeom>
          <a:noFill/>
        </p:spPr>
        <p:txBody>
          <a:bodyPr wrap="square" rtlCol="0">
            <a:spAutoFit/>
          </a:bodyPr>
          <a:lstStyle/>
          <a:p>
            <a:pPr marL="342900" lvl="0" indent="-342900" fontAlgn="auto">
              <a:lnSpc>
                <a:spcPct val="150000"/>
              </a:lnSpc>
              <a:spcBef>
                <a:spcPct val="20000"/>
              </a:spcBef>
              <a:spcAft>
                <a:spcPts val="600"/>
              </a:spcAft>
              <a:buClr>
                <a:srgbClr val="DC9E1F"/>
              </a:buClr>
              <a:buFont typeface="Arial" pitchFamily="34" charset="0"/>
              <a:buChar char="•"/>
            </a:pPr>
            <a:r>
              <a:rPr kumimoji="0" lang="zh-CN" altLang="en-US" sz="3000" spc="30" dirty="0" smtClean="0">
                <a:solidFill>
                  <a:srgbClr val="FFFF00"/>
                </a:solidFill>
                <a:latin typeface="楷体" panose="02010609060101010101" pitchFamily="49" charset="-122"/>
                <a:ea typeface="楷体" panose="02010609060101010101" pitchFamily="49" charset="-122"/>
              </a:rPr>
              <a:t>理解</a:t>
            </a:r>
            <a:r>
              <a:rPr kumimoji="0" lang="zh-CN" altLang="en-US" sz="3000" spc="30" dirty="0" smtClean="0">
                <a:solidFill>
                  <a:srgbClr val="FFFFFF"/>
                </a:solidFill>
                <a:latin typeface="楷体" panose="02010609060101010101" pitchFamily="49" charset="-122"/>
                <a:ea typeface="楷体" panose="02010609060101010101" pitchFamily="49" charset="-122"/>
              </a:rPr>
              <a:t>人，必须在</a:t>
            </a:r>
            <a:r>
              <a:rPr kumimoji="0" lang="zh-CN" altLang="en-US" sz="3000" spc="30" dirty="0" smtClean="0">
                <a:solidFill>
                  <a:srgbClr val="FFFF00"/>
                </a:solidFill>
                <a:latin typeface="楷体" panose="02010609060101010101" pitchFamily="49" charset="-122"/>
                <a:ea typeface="楷体" panose="02010609060101010101" pitchFamily="49" charset="-122"/>
              </a:rPr>
              <a:t>社会关系（制度）</a:t>
            </a:r>
            <a:r>
              <a:rPr kumimoji="0" lang="zh-CN" altLang="en-US" sz="3000" spc="30" dirty="0" smtClean="0">
                <a:solidFill>
                  <a:srgbClr val="FFFFFF"/>
                </a:solidFill>
                <a:latin typeface="楷体" panose="02010609060101010101" pitchFamily="49" charset="-122"/>
                <a:ea typeface="楷体" panose="02010609060101010101" pitchFamily="49" charset="-122"/>
              </a:rPr>
              <a:t>中理解人。</a:t>
            </a:r>
            <a:endParaRPr kumimoji="0" lang="en-US" altLang="zh-CN" sz="3000" spc="30" dirty="0" smtClean="0">
              <a:solidFill>
                <a:srgbClr val="FFFFFF"/>
              </a:solidFill>
              <a:latin typeface="楷体" panose="02010609060101010101" pitchFamily="49" charset="-122"/>
              <a:ea typeface="楷体" panose="02010609060101010101" pitchFamily="49" charset="-122"/>
            </a:endParaRPr>
          </a:p>
          <a:p>
            <a:pPr marL="342900" lvl="0" indent="-342900" fontAlgn="auto">
              <a:lnSpc>
                <a:spcPct val="150000"/>
              </a:lnSpc>
              <a:spcBef>
                <a:spcPct val="20000"/>
              </a:spcBef>
              <a:spcAft>
                <a:spcPts val="600"/>
              </a:spcAft>
              <a:buClr>
                <a:srgbClr val="DC9E1F"/>
              </a:buClr>
              <a:buFont typeface="Arial" pitchFamily="34" charset="0"/>
              <a:buChar char="•"/>
            </a:pPr>
            <a:r>
              <a:rPr kumimoji="0" lang="zh-CN" altLang="en-US" sz="3000" spc="30" dirty="0" smtClean="0">
                <a:solidFill>
                  <a:srgbClr val="FFFF00"/>
                </a:solidFill>
                <a:latin typeface="楷体" panose="02010609060101010101" pitchFamily="49" charset="-122"/>
                <a:ea typeface="楷体" panose="02010609060101010101" pitchFamily="49" charset="-122"/>
              </a:rPr>
              <a:t>解放</a:t>
            </a:r>
            <a:r>
              <a:rPr kumimoji="0" lang="zh-CN" altLang="en-US" sz="3000" spc="30" dirty="0" smtClean="0">
                <a:solidFill>
                  <a:srgbClr val="FFFFFF"/>
                </a:solidFill>
                <a:latin typeface="楷体" panose="02010609060101010101" pitchFamily="49" charset="-122"/>
                <a:ea typeface="楷体" panose="02010609060101010101" pitchFamily="49" charset="-122"/>
              </a:rPr>
              <a:t>人，必须</a:t>
            </a:r>
            <a:r>
              <a:rPr kumimoji="0" lang="zh-CN" altLang="en-US" sz="3000" spc="30" dirty="0" smtClean="0">
                <a:solidFill>
                  <a:srgbClr val="FFFF00"/>
                </a:solidFill>
                <a:latin typeface="楷体" panose="02010609060101010101" pitchFamily="49" charset="-122"/>
                <a:ea typeface="楷体" panose="02010609060101010101" pitchFamily="49" charset="-122"/>
              </a:rPr>
              <a:t>解放人的社会关系（制度）</a:t>
            </a:r>
            <a:r>
              <a:rPr kumimoji="0" lang="zh-CN" altLang="en-US" sz="3000" spc="30" dirty="0" smtClean="0">
                <a:solidFill>
                  <a:srgbClr val="FFFFFF"/>
                </a:solidFill>
                <a:latin typeface="楷体" panose="02010609060101010101" pitchFamily="49" charset="-122"/>
                <a:ea typeface="楷体" panose="02010609060101010101" pitchFamily="49" charset="-122"/>
              </a:rPr>
              <a:t>。</a:t>
            </a:r>
            <a:endParaRPr kumimoji="0" lang="en-US" altLang="zh-CN" sz="3000" spc="30" dirty="0" smtClean="0">
              <a:solidFill>
                <a:srgbClr val="FFFFFF"/>
              </a:solidFill>
              <a:latin typeface="楷体" panose="02010609060101010101" pitchFamily="49" charset="-122"/>
              <a:ea typeface="楷体" panose="02010609060101010101" pitchFamily="49" charset="-122"/>
            </a:endParaRPr>
          </a:p>
          <a:p>
            <a:pPr marL="342900" lvl="0" indent="-342900" fontAlgn="auto">
              <a:lnSpc>
                <a:spcPct val="150000"/>
              </a:lnSpc>
              <a:spcBef>
                <a:spcPct val="20000"/>
              </a:spcBef>
              <a:spcAft>
                <a:spcPts val="600"/>
              </a:spcAft>
              <a:buClr>
                <a:srgbClr val="DC9E1F"/>
              </a:buClr>
              <a:buFont typeface="Arial" pitchFamily="34" charset="0"/>
              <a:buChar char="•"/>
            </a:pPr>
            <a:r>
              <a:rPr kumimoji="0" lang="zh-CN" altLang="en-US" sz="3000" spc="30" dirty="0" smtClean="0">
                <a:solidFill>
                  <a:srgbClr val="FFFF00"/>
                </a:solidFill>
                <a:latin typeface="楷体" panose="02010609060101010101" pitchFamily="49" charset="-122"/>
                <a:ea typeface="楷体" panose="02010609060101010101" pitchFamily="49" charset="-122"/>
              </a:rPr>
              <a:t>发展</a:t>
            </a:r>
            <a:r>
              <a:rPr kumimoji="0" lang="zh-CN" altLang="en-US" sz="3000" spc="30" dirty="0" smtClean="0">
                <a:solidFill>
                  <a:srgbClr val="FFFFFF"/>
                </a:solidFill>
                <a:latin typeface="楷体" panose="02010609060101010101" pitchFamily="49" charset="-122"/>
                <a:ea typeface="楷体" panose="02010609060101010101" pitchFamily="49" charset="-122"/>
              </a:rPr>
              <a:t>人，必须</a:t>
            </a:r>
            <a:r>
              <a:rPr kumimoji="0" lang="zh-CN" altLang="en-US" sz="3000" spc="30" dirty="0" smtClean="0">
                <a:solidFill>
                  <a:srgbClr val="FFFF00"/>
                </a:solidFill>
                <a:latin typeface="楷体" panose="02010609060101010101" pitchFamily="49" charset="-122"/>
                <a:ea typeface="楷体" panose="02010609060101010101" pitchFamily="49" charset="-122"/>
              </a:rPr>
              <a:t>发展人的社会关系</a:t>
            </a:r>
            <a:r>
              <a:rPr kumimoji="0" lang="zh-CN" altLang="en-US" sz="3000" spc="30" dirty="0" smtClean="0">
                <a:solidFill>
                  <a:srgbClr val="FFFFFF"/>
                </a:solidFill>
                <a:latin typeface="楷体" panose="02010609060101010101" pitchFamily="49" charset="-122"/>
                <a:ea typeface="楷体" panose="02010609060101010101" pitchFamily="49" charset="-122"/>
              </a:rPr>
              <a:t>。</a:t>
            </a:r>
            <a:endParaRPr kumimoji="0" lang="en-US" altLang="zh-CN" sz="3000" spc="30" dirty="0" smtClean="0">
              <a:solidFill>
                <a:srgbClr val="FFFFFF"/>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1761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amond(i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778098"/>
          </a:xfrm>
        </p:spPr>
        <p:txBody>
          <a:bodyPr/>
          <a:lstStyle/>
          <a:p>
            <a:pPr algn="ctr"/>
            <a:r>
              <a:rPr lang="zh-CN" altLang="en-US" sz="3500" b="1" dirty="0" smtClean="0">
                <a:solidFill>
                  <a:srgbClr val="FFFF00"/>
                </a:solidFill>
              </a:rPr>
              <a:t>马克思主义政治经济学中的几个概念</a:t>
            </a:r>
            <a:endParaRPr lang="zh-CN" altLang="en-US" sz="3500" b="1" dirty="0">
              <a:solidFill>
                <a:srgbClr val="FFFF00"/>
              </a:solidFill>
            </a:endParaRPr>
          </a:p>
        </p:txBody>
      </p:sp>
      <p:sp>
        <p:nvSpPr>
          <p:cNvPr id="3" name="内容占位符 2"/>
          <p:cNvSpPr>
            <a:spLocks noGrp="1"/>
          </p:cNvSpPr>
          <p:nvPr>
            <p:ph sz="quarter" idx="13"/>
          </p:nvPr>
        </p:nvSpPr>
        <p:spPr/>
        <p:txBody>
          <a:bodyPr>
            <a:normAutofit/>
          </a:bodyPr>
          <a:lstStyle/>
          <a:p>
            <a:pPr>
              <a:lnSpc>
                <a:spcPct val="150000"/>
              </a:lnSpc>
            </a:pPr>
            <a:r>
              <a:rPr lang="zh-CN" altLang="en-US" sz="3500" b="1" dirty="0" smtClean="0"/>
              <a:t>资本家</a:t>
            </a:r>
            <a:endParaRPr lang="en-US" altLang="zh-CN" sz="3500" b="1" dirty="0" smtClean="0"/>
          </a:p>
          <a:p>
            <a:pPr>
              <a:lnSpc>
                <a:spcPct val="150000"/>
              </a:lnSpc>
            </a:pPr>
            <a:r>
              <a:rPr lang="zh-CN" altLang="en-US" sz="3500" b="1" dirty="0" smtClean="0"/>
              <a:t>工人</a:t>
            </a:r>
            <a:endParaRPr lang="en-US" altLang="zh-CN" sz="3500" b="1" dirty="0" smtClean="0"/>
          </a:p>
          <a:p>
            <a:pPr>
              <a:lnSpc>
                <a:spcPct val="150000"/>
              </a:lnSpc>
            </a:pPr>
            <a:r>
              <a:rPr lang="zh-CN" altLang="en-US" sz="3500" b="1" dirty="0" smtClean="0"/>
              <a:t>阶级</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7924800" cy="725470"/>
          </a:xfrm>
        </p:spPr>
        <p:txBody>
          <a:bodyPr/>
          <a:lstStyle/>
          <a:p>
            <a:pPr algn="ctr"/>
            <a:r>
              <a:rPr lang="zh-CN" altLang="en-US" sz="4000" b="1" dirty="0" smtClean="0">
                <a:solidFill>
                  <a:srgbClr val="FFFF00"/>
                </a:solidFill>
              </a:rPr>
              <a:t>什么是“资本家”？</a:t>
            </a:r>
            <a:endParaRPr lang="zh-CN" altLang="en-US" sz="4000" b="1" dirty="0">
              <a:solidFill>
                <a:srgbClr val="FFFF00"/>
              </a:solidFill>
            </a:endParaRPr>
          </a:p>
        </p:txBody>
      </p:sp>
      <p:sp>
        <p:nvSpPr>
          <p:cNvPr id="3" name="内容占位符 2"/>
          <p:cNvSpPr>
            <a:spLocks noGrp="1"/>
          </p:cNvSpPr>
          <p:nvPr>
            <p:ph sz="quarter" idx="13"/>
          </p:nvPr>
        </p:nvSpPr>
        <p:spPr>
          <a:xfrm>
            <a:off x="0" y="692696"/>
            <a:ext cx="9144000" cy="1636804"/>
          </a:xfrm>
        </p:spPr>
        <p:txBody>
          <a:bodyPr>
            <a:normAutofit/>
          </a:bodyPr>
          <a:lstStyle/>
          <a:p>
            <a:pPr>
              <a:lnSpc>
                <a:spcPct val="130000"/>
              </a:lnSpc>
            </a:pPr>
            <a:r>
              <a:rPr lang="zh-CN" altLang="en-US" sz="3000" b="1" dirty="0" smtClean="0">
                <a:latin typeface="+mn-ea"/>
                <a:cs typeface="Times New Roman"/>
              </a:rPr>
              <a:t>资本家是一种“社会角色”，是“生产关系的人格化”，而</a:t>
            </a:r>
            <a:r>
              <a:rPr lang="zh-CN" altLang="en-US" sz="3000" b="1" dirty="0" smtClean="0">
                <a:solidFill>
                  <a:srgbClr val="FFFF00"/>
                </a:solidFill>
                <a:latin typeface="+mn-ea"/>
                <a:cs typeface="Times New Roman"/>
              </a:rPr>
              <a:t>不是“自然人”</a:t>
            </a:r>
            <a:r>
              <a:rPr lang="zh-CN" altLang="en-US" sz="3000" b="1" dirty="0" smtClean="0">
                <a:latin typeface="+mn-ea"/>
                <a:cs typeface="Times New Roman"/>
              </a:rPr>
              <a:t>。</a:t>
            </a:r>
            <a:endParaRPr lang="en-US" altLang="zh-CN" sz="3000" b="1" dirty="0" smtClean="0">
              <a:latin typeface="+mn-ea"/>
              <a:cs typeface="Times New Roman"/>
            </a:endParaRPr>
          </a:p>
        </p:txBody>
      </p:sp>
      <p:sp>
        <p:nvSpPr>
          <p:cNvPr id="4" name="TextBox 3"/>
          <p:cNvSpPr txBox="1"/>
          <p:nvPr/>
        </p:nvSpPr>
        <p:spPr>
          <a:xfrm>
            <a:off x="0" y="5661248"/>
            <a:ext cx="9144000" cy="646331"/>
          </a:xfrm>
          <a:prstGeom prst="rect">
            <a:avLst/>
          </a:prstGeom>
          <a:solidFill>
            <a:srgbClr val="000099"/>
          </a:solidFill>
        </p:spPr>
        <p:txBody>
          <a:bodyPr wrap="square" rtlCol="0">
            <a:spAutoFit/>
          </a:bodyPr>
          <a:lstStyle/>
          <a:p>
            <a:pPr algn="ctr"/>
            <a:r>
              <a:rPr lang="zh-CN" altLang="en-US" sz="3500" dirty="0" smtClean="0">
                <a:latin typeface="楷体" pitchFamily="49" charset="-122"/>
                <a:ea typeface="楷体" pitchFamily="49" charset="-122"/>
              </a:rPr>
              <a:t>如何区分</a:t>
            </a:r>
            <a:r>
              <a:rPr lang="zh-CN" altLang="en-US" sz="3500" dirty="0" smtClean="0">
                <a:solidFill>
                  <a:srgbClr val="FFFF00"/>
                </a:solidFill>
                <a:latin typeface="楷体" pitchFamily="49" charset="-122"/>
                <a:ea typeface="楷体" pitchFamily="49" charset="-122"/>
              </a:rPr>
              <a:t>“资本家”</a:t>
            </a:r>
            <a:r>
              <a:rPr lang="zh-CN" altLang="en-US" sz="3500" dirty="0" smtClean="0">
                <a:latin typeface="楷体" pitchFamily="49" charset="-122"/>
                <a:ea typeface="楷体" pitchFamily="49" charset="-122"/>
              </a:rPr>
              <a:t>与</a:t>
            </a:r>
            <a:r>
              <a:rPr lang="zh-CN" altLang="en-US" sz="3500" dirty="0" smtClean="0">
                <a:solidFill>
                  <a:srgbClr val="FFFF00"/>
                </a:solidFill>
                <a:latin typeface="楷体" pitchFamily="49" charset="-122"/>
                <a:ea typeface="楷体" pitchFamily="49" charset="-122"/>
              </a:rPr>
              <a:t>“监督管理”劳动</a:t>
            </a:r>
            <a:r>
              <a:rPr lang="zh-CN" altLang="en-US" sz="3500" dirty="0" smtClean="0">
                <a:latin typeface="楷体" pitchFamily="49" charset="-122"/>
                <a:ea typeface="楷体" pitchFamily="49" charset="-122"/>
              </a:rPr>
              <a:t>？</a:t>
            </a:r>
            <a:endParaRPr lang="zh-CN" altLang="en-US" sz="3500" dirty="0">
              <a:latin typeface="楷体" pitchFamily="49" charset="-122"/>
              <a:ea typeface="楷体" pitchFamily="49" charset="-122"/>
            </a:endParaRPr>
          </a:p>
        </p:txBody>
      </p:sp>
      <p:sp>
        <p:nvSpPr>
          <p:cNvPr id="5" name="TextBox 4"/>
          <p:cNvSpPr txBox="1"/>
          <p:nvPr/>
        </p:nvSpPr>
        <p:spPr>
          <a:xfrm>
            <a:off x="0" y="2573323"/>
            <a:ext cx="9144000" cy="1215717"/>
          </a:xfrm>
          <a:prstGeom prst="rect">
            <a:avLst/>
          </a:prstGeom>
          <a:solidFill>
            <a:srgbClr val="000099"/>
          </a:solidFill>
        </p:spPr>
        <p:txBody>
          <a:bodyPr wrap="square" rtlCol="0">
            <a:spAutoFit/>
          </a:bodyPr>
          <a:lstStyle/>
          <a:p>
            <a:pPr algn="ctr">
              <a:lnSpc>
                <a:spcPct val="150000"/>
              </a:lnSpc>
            </a:pPr>
            <a:r>
              <a:rPr lang="zh-CN" altLang="en-US" sz="3000" dirty="0" smtClean="0">
                <a:latin typeface="楷体" pitchFamily="49" charset="-122"/>
                <a:ea typeface="楷体" pitchFamily="49" charset="-122"/>
              </a:rPr>
              <a:t>地主阶级当作一个阶级要消灭，当作个人要保护。</a:t>
            </a:r>
            <a:endParaRPr lang="en-US" altLang="zh-CN" sz="3000" dirty="0" smtClean="0">
              <a:latin typeface="楷体" pitchFamily="49" charset="-122"/>
              <a:ea typeface="楷体" pitchFamily="49" charset="-122"/>
            </a:endParaRPr>
          </a:p>
          <a:p>
            <a:pPr algn="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毛泽东（</a:t>
            </a:r>
            <a:r>
              <a:rPr lang="en-US" altLang="zh-CN" sz="2800" dirty="0" smtClean="0">
                <a:latin typeface="楷体" pitchFamily="49" charset="-122"/>
                <a:ea typeface="楷体" pitchFamily="49" charset="-122"/>
              </a:rPr>
              <a:t>1948</a:t>
            </a:r>
            <a:r>
              <a:rPr lang="zh-CN" altLang="en-US" sz="2800" dirty="0" smtClean="0">
                <a:latin typeface="楷体" pitchFamily="49" charset="-122"/>
                <a:ea typeface="楷体" pitchFamily="49" charset="-122"/>
              </a:rPr>
              <a:t>年</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月</a:t>
            </a:r>
            <a:r>
              <a:rPr lang="en-US" altLang="zh-CN" sz="2800" dirty="0" smtClean="0">
                <a:latin typeface="楷体" pitchFamily="49" charset="-122"/>
                <a:ea typeface="楷体" pitchFamily="49" charset="-122"/>
              </a:rPr>
              <a:t>15</a:t>
            </a:r>
            <a:r>
              <a:rPr lang="zh-CN" altLang="en-US" sz="2800" dirty="0" smtClean="0">
                <a:latin typeface="楷体" pitchFamily="49" charset="-122"/>
                <a:ea typeface="楷体" pitchFamily="49" charset="-122"/>
              </a:rPr>
              <a:t>日）</a:t>
            </a:r>
            <a:r>
              <a:rPr lang="en-US" altLang="zh-CN" sz="2800" dirty="0" smtClean="0">
                <a:latin typeface="楷体" pitchFamily="49" charset="-122"/>
                <a:ea typeface="楷体" pitchFamily="49" charset="-122"/>
              </a:rPr>
              <a:t> </a:t>
            </a:r>
            <a:endParaRPr lang="zh-CN" altLang="en-US" sz="2800" dirty="0">
              <a:latin typeface="楷体" pitchFamily="49" charset="-122"/>
              <a:ea typeface="楷体" pitchFamily="49" charset="-122"/>
            </a:endParaRPr>
          </a:p>
        </p:txBody>
      </p:sp>
      <p:sp>
        <p:nvSpPr>
          <p:cNvPr id="6" name="矩形 5"/>
          <p:cNvSpPr/>
          <p:nvPr/>
        </p:nvSpPr>
        <p:spPr>
          <a:xfrm>
            <a:off x="0" y="2132856"/>
            <a:ext cx="9144000" cy="3093154"/>
          </a:xfrm>
          <a:prstGeom prst="rect">
            <a:avLst/>
          </a:prstGeom>
          <a:solidFill>
            <a:schemeClr val="bg1"/>
          </a:solidFill>
        </p:spPr>
        <p:txBody>
          <a:bodyPr wrap="square">
            <a:spAutoFit/>
          </a:bodyPr>
          <a:lstStyle/>
          <a:p>
            <a:pPr marL="285750" indent="-285750" fontAlgn="auto">
              <a:lnSpc>
                <a:spcPct val="130000"/>
              </a:lnSpc>
              <a:spcBef>
                <a:spcPct val="20000"/>
              </a:spcBef>
              <a:spcAft>
                <a:spcPts val="600"/>
              </a:spcAft>
              <a:buClr>
                <a:srgbClr val="DC9E1F"/>
              </a:buClr>
              <a:buFont typeface="Arial" pitchFamily="34" charset="0"/>
              <a:buChar char="•"/>
            </a:pPr>
            <a:r>
              <a:rPr kumimoji="0" lang="zh-CN" altLang="en-US" sz="3000" spc="30" dirty="0" smtClean="0">
                <a:solidFill>
                  <a:srgbClr val="FFFFFF"/>
                </a:solidFill>
                <a:latin typeface="楷体" pitchFamily="49" charset="-122"/>
                <a:ea typeface="楷体" pitchFamily="49" charset="-122"/>
              </a:rPr>
              <a:t>“如果</a:t>
            </a:r>
            <a:r>
              <a:rPr kumimoji="0" lang="zh-CN" altLang="en-US" sz="3000" spc="30" dirty="0" smtClean="0">
                <a:solidFill>
                  <a:srgbClr val="FFFF00"/>
                </a:solidFill>
                <a:latin typeface="楷体" pitchFamily="49" charset="-122"/>
                <a:ea typeface="楷体" pitchFamily="49" charset="-122"/>
              </a:rPr>
              <a:t>资本家的劳动</a:t>
            </a:r>
            <a:r>
              <a:rPr kumimoji="0" lang="zh-CN" altLang="en-US" sz="3000" spc="30" dirty="0" smtClean="0">
                <a:solidFill>
                  <a:srgbClr val="FFFFFF"/>
                </a:solidFill>
                <a:latin typeface="楷体" pitchFamily="49" charset="-122"/>
                <a:ea typeface="楷体" pitchFamily="49" charset="-122"/>
              </a:rPr>
              <a:t>被看作是同工人的劳动并列并且是在工人的劳动以外的特殊劳动，如</a:t>
            </a:r>
            <a:r>
              <a:rPr kumimoji="0" lang="zh-CN" altLang="en-US" sz="3000" spc="30" dirty="0" smtClean="0">
                <a:solidFill>
                  <a:srgbClr val="FFFF00"/>
                </a:solidFill>
                <a:latin typeface="楷体" pitchFamily="49" charset="-122"/>
                <a:ea typeface="楷体" pitchFamily="49" charset="-122"/>
              </a:rPr>
              <a:t>监督劳动</a:t>
            </a:r>
            <a:r>
              <a:rPr kumimoji="0" lang="zh-CN" altLang="en-US" sz="3000" spc="30" dirty="0" smtClean="0">
                <a:solidFill>
                  <a:srgbClr val="FFFFFF"/>
                </a:solidFill>
                <a:latin typeface="楷体" pitchFamily="49" charset="-122"/>
                <a:ea typeface="楷体" pitchFamily="49" charset="-122"/>
              </a:rPr>
              <a:t>等等，那么他也会像工人一样得到一定的工资，于是</a:t>
            </a:r>
            <a:r>
              <a:rPr kumimoji="0" lang="zh-CN" altLang="en-US" sz="3000" spc="30" dirty="0" smtClean="0">
                <a:solidFill>
                  <a:srgbClr val="FFFF00"/>
                </a:solidFill>
                <a:latin typeface="楷体" pitchFamily="49" charset="-122"/>
                <a:ea typeface="楷体" pitchFamily="49" charset="-122"/>
              </a:rPr>
              <a:t>他也就属于工人的范畴</a:t>
            </a:r>
            <a:r>
              <a:rPr kumimoji="0" lang="zh-CN" altLang="en-US" sz="3000" spc="30" dirty="0" smtClean="0">
                <a:solidFill>
                  <a:srgbClr val="FFFFFF"/>
                </a:solidFill>
                <a:latin typeface="楷体" pitchFamily="49" charset="-122"/>
                <a:ea typeface="楷体" pitchFamily="49" charset="-122"/>
              </a:rPr>
              <a:t>，而</a:t>
            </a:r>
            <a:r>
              <a:rPr kumimoji="0" lang="zh-CN" altLang="en-US" sz="3000" spc="30" dirty="0" smtClean="0">
                <a:solidFill>
                  <a:srgbClr val="FFFF00"/>
                </a:solidFill>
                <a:latin typeface="楷体" pitchFamily="49" charset="-122"/>
                <a:ea typeface="楷体" pitchFamily="49" charset="-122"/>
              </a:rPr>
              <a:t>决不是作为资本家</a:t>
            </a:r>
            <a:r>
              <a:rPr kumimoji="0" lang="zh-CN" altLang="en-US" sz="3000" spc="30" dirty="0" smtClean="0">
                <a:solidFill>
                  <a:srgbClr val="FFFFFF"/>
                </a:solidFill>
                <a:latin typeface="楷体" pitchFamily="49" charset="-122"/>
                <a:ea typeface="楷体" pitchFamily="49" charset="-122"/>
              </a:rPr>
              <a:t>同劳动发生关系了。”</a:t>
            </a:r>
            <a:endParaRPr kumimoji="0" lang="zh-CN" altLang="en-US" sz="3000" spc="30" dirty="0">
              <a:solidFill>
                <a:srgbClr val="FFFFFF"/>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0"/>
            <a:ext cx="9144000" cy="3573016"/>
          </a:xfrm>
        </p:spPr>
        <p:txBody>
          <a:bodyPr>
            <a:noAutofit/>
          </a:bodyPr>
          <a:lstStyle/>
          <a:p>
            <a:pPr>
              <a:lnSpc>
                <a:spcPct val="135000"/>
              </a:lnSpc>
            </a:pPr>
            <a:r>
              <a:rPr lang="en-US" altLang="zh-CN" sz="3000" b="1" dirty="0" smtClean="0">
                <a:latin typeface="+mn-ea"/>
                <a:cs typeface="Times New Roman"/>
              </a:rPr>
              <a:t>1</a:t>
            </a:r>
            <a:r>
              <a:rPr lang="zh-CN" altLang="en-US" sz="3000" b="1" dirty="0" smtClean="0">
                <a:latin typeface="+mn-ea"/>
                <a:cs typeface="Times New Roman"/>
              </a:rPr>
              <a:t>）</a:t>
            </a:r>
            <a:r>
              <a:rPr lang="zh-CN" altLang="en-US" sz="3000" b="1" dirty="0" smtClean="0">
                <a:latin typeface="楷体" pitchFamily="49" charset="-122"/>
                <a:ea typeface="楷体" pitchFamily="49" charset="-122"/>
                <a:cs typeface="Times New Roman"/>
              </a:rPr>
              <a:t>“不管资本家有多大功劳，</a:t>
            </a:r>
            <a:r>
              <a:rPr lang="zh-CN" altLang="en-US" sz="3000" b="1" dirty="0" smtClean="0">
                <a:solidFill>
                  <a:srgbClr val="FFFF00"/>
                </a:solidFill>
                <a:latin typeface="楷体" pitchFamily="49" charset="-122"/>
                <a:ea typeface="楷体" pitchFamily="49" charset="-122"/>
                <a:cs typeface="Times New Roman"/>
              </a:rPr>
              <a:t>没有资本家，再生产也能进行。</a:t>
            </a:r>
            <a:r>
              <a:rPr lang="zh-CN" altLang="en-US" sz="3000" b="1" dirty="0" smtClean="0">
                <a:latin typeface="楷体" pitchFamily="49" charset="-122"/>
                <a:ea typeface="楷体" pitchFamily="49" charset="-122"/>
                <a:cs typeface="Times New Roman"/>
              </a:rPr>
              <a:t>”</a:t>
            </a:r>
            <a:endParaRPr lang="en-US" altLang="zh-CN" sz="3000" b="1" dirty="0" smtClean="0">
              <a:latin typeface="楷体" pitchFamily="49" charset="-122"/>
              <a:ea typeface="楷体" pitchFamily="49" charset="-122"/>
              <a:cs typeface="Times New Roman"/>
            </a:endParaRPr>
          </a:p>
          <a:p>
            <a:pPr>
              <a:lnSpc>
                <a:spcPct val="135000"/>
              </a:lnSpc>
            </a:pPr>
            <a:r>
              <a:rPr lang="en-US" altLang="zh-CN" sz="3000" b="1" dirty="0" smtClean="0">
                <a:latin typeface="+mn-ea"/>
                <a:ea typeface="楷体" pitchFamily="49" charset="-122"/>
                <a:cs typeface="Times New Roman"/>
              </a:rPr>
              <a:t>2</a:t>
            </a:r>
            <a:r>
              <a:rPr lang="zh-CN" altLang="en-US" sz="3000" b="1" dirty="0" smtClean="0">
                <a:latin typeface="+mn-ea"/>
                <a:ea typeface="楷体" pitchFamily="49" charset="-122"/>
                <a:cs typeface="Times New Roman"/>
              </a:rPr>
              <a:t>）</a:t>
            </a:r>
            <a:r>
              <a:rPr lang="zh-CN" altLang="en-US" sz="3000" b="1" dirty="0" smtClean="0">
                <a:latin typeface="楷体" pitchFamily="49" charset="-122"/>
                <a:ea typeface="楷体" pitchFamily="49" charset="-122"/>
                <a:cs typeface="Times New Roman"/>
              </a:rPr>
              <a:t>“一般说来，</a:t>
            </a:r>
            <a:r>
              <a:rPr lang="zh-CN" altLang="en-US" sz="3000" b="1" dirty="0" smtClean="0">
                <a:solidFill>
                  <a:srgbClr val="FFFF00"/>
                </a:solidFill>
                <a:latin typeface="楷体" pitchFamily="49" charset="-122"/>
                <a:ea typeface="楷体" pitchFamily="49" charset="-122"/>
                <a:cs typeface="Times New Roman"/>
              </a:rPr>
              <a:t>资本家的劳动</a:t>
            </a:r>
            <a:r>
              <a:rPr lang="zh-CN" altLang="en-US" sz="3000" b="1" dirty="0" smtClean="0">
                <a:latin typeface="楷体" pitchFamily="49" charset="-122"/>
                <a:ea typeface="楷体" pitchFamily="49" charset="-122"/>
                <a:cs typeface="Times New Roman"/>
              </a:rPr>
              <a:t>和</a:t>
            </a:r>
            <a:r>
              <a:rPr lang="zh-CN" altLang="en-US" sz="3000" b="1" dirty="0" smtClean="0">
                <a:solidFill>
                  <a:srgbClr val="FFFF00"/>
                </a:solidFill>
                <a:latin typeface="楷体" pitchFamily="49" charset="-122"/>
                <a:ea typeface="楷体" pitchFamily="49" charset="-122"/>
                <a:cs typeface="Times New Roman"/>
              </a:rPr>
              <a:t>他的资本量</a:t>
            </a:r>
            <a:r>
              <a:rPr lang="zh-CN" altLang="en-US" sz="3000" b="1" dirty="0" smtClean="0">
                <a:latin typeface="楷体" pitchFamily="49" charset="-122"/>
                <a:ea typeface="楷体" pitchFamily="49" charset="-122"/>
                <a:cs typeface="Times New Roman"/>
              </a:rPr>
              <a:t>成反比。就是说，和他成为资本家的程度成反比。”</a:t>
            </a:r>
            <a:endParaRPr lang="en-US" altLang="zh-CN" sz="3000" b="1" dirty="0" smtClean="0">
              <a:latin typeface="楷体" pitchFamily="49" charset="-122"/>
              <a:ea typeface="楷体" pitchFamily="49" charset="-122"/>
              <a:cs typeface="Times New Roman"/>
            </a:endParaRPr>
          </a:p>
        </p:txBody>
      </p:sp>
      <p:sp>
        <p:nvSpPr>
          <p:cNvPr id="4" name="矩形 3"/>
          <p:cNvSpPr/>
          <p:nvPr/>
        </p:nvSpPr>
        <p:spPr>
          <a:xfrm>
            <a:off x="0" y="2780928"/>
            <a:ext cx="9144000" cy="2419124"/>
          </a:xfrm>
          <a:prstGeom prst="rect">
            <a:avLst/>
          </a:prstGeom>
        </p:spPr>
        <p:txBody>
          <a:bodyPr wrap="square">
            <a:spAutoFit/>
          </a:bodyPr>
          <a:lstStyle/>
          <a:p>
            <a:pPr marL="285750" indent="-285750" fontAlgn="auto">
              <a:lnSpc>
                <a:spcPct val="135000"/>
              </a:lnSpc>
              <a:spcBef>
                <a:spcPct val="20000"/>
              </a:spcBef>
              <a:spcAft>
                <a:spcPts val="600"/>
              </a:spcAft>
              <a:buClr>
                <a:srgbClr val="DC9E1F"/>
              </a:buClr>
              <a:buFont typeface="Arial" pitchFamily="34" charset="0"/>
              <a:buChar char="•"/>
            </a:pPr>
            <a:r>
              <a:rPr kumimoji="0" lang="zh-CN" altLang="en-US" sz="2800" spc="30" dirty="0" smtClean="0">
                <a:solidFill>
                  <a:srgbClr val="FFFF00"/>
                </a:solidFill>
                <a:latin typeface="幼圆"/>
                <a:ea typeface="幼圆"/>
                <a:cs typeface="Times New Roman"/>
              </a:rPr>
              <a:t>资本量越大，就越不用从事生产劳动，就越符合“资本家”的角色。</a:t>
            </a:r>
            <a:r>
              <a:rPr kumimoji="0" lang="zh-CN" altLang="en-US" sz="2800" spc="30" dirty="0" smtClean="0">
                <a:solidFill>
                  <a:srgbClr val="FFFFFF"/>
                </a:solidFill>
                <a:latin typeface="幼圆"/>
                <a:ea typeface="幼圆"/>
                <a:cs typeface="Times New Roman"/>
              </a:rPr>
              <a:t>相反，</a:t>
            </a:r>
            <a:r>
              <a:rPr kumimoji="0" lang="zh-CN" altLang="en-US" sz="2800" spc="30" dirty="0" smtClean="0">
                <a:solidFill>
                  <a:srgbClr val="FFFF00"/>
                </a:solidFill>
                <a:latin typeface="幼圆"/>
                <a:ea typeface="幼圆"/>
                <a:cs typeface="Times New Roman"/>
              </a:rPr>
              <a:t>小资产者（如小业主）</a:t>
            </a:r>
            <a:r>
              <a:rPr kumimoji="0" lang="zh-CN" altLang="en-US" sz="2800" spc="30" dirty="0" smtClean="0">
                <a:solidFill>
                  <a:srgbClr val="FFFFFF"/>
                </a:solidFill>
                <a:latin typeface="幼圆"/>
                <a:ea typeface="幼圆"/>
                <a:cs typeface="Times New Roman"/>
              </a:rPr>
              <a:t>因其资本量较少，需要从事较多的生产劳动，其作为劳动者的程度越大，也</a:t>
            </a:r>
            <a:r>
              <a:rPr kumimoji="0" lang="zh-CN" altLang="en-US" sz="2800" spc="30" dirty="0" smtClean="0">
                <a:solidFill>
                  <a:srgbClr val="FFFF00"/>
                </a:solidFill>
                <a:latin typeface="幼圆"/>
                <a:ea typeface="幼圆"/>
                <a:cs typeface="Times New Roman"/>
              </a:rPr>
              <a:t>越接近“劳动者”</a:t>
            </a:r>
            <a:r>
              <a:rPr kumimoji="0" lang="zh-CN" altLang="en-US" sz="2800" spc="30" dirty="0" smtClean="0">
                <a:solidFill>
                  <a:srgbClr val="FFFFFF"/>
                </a:solidFill>
                <a:latin typeface="幼圆"/>
                <a:ea typeface="幼圆"/>
                <a:cs typeface="Times New Roman"/>
              </a:rPr>
              <a:t>角色。</a:t>
            </a:r>
            <a:endParaRPr kumimoji="0" lang="en-US" altLang="zh-CN" sz="2800" spc="30" dirty="0" smtClean="0">
              <a:solidFill>
                <a:srgbClr val="FFFFFF"/>
              </a:solidFill>
              <a:latin typeface="幼圆"/>
              <a:ea typeface="幼圆"/>
              <a:cs typeface="Times New Roman"/>
            </a:endParaRPr>
          </a:p>
        </p:txBody>
      </p:sp>
      <p:sp>
        <p:nvSpPr>
          <p:cNvPr id="5" name="矩形 4"/>
          <p:cNvSpPr/>
          <p:nvPr/>
        </p:nvSpPr>
        <p:spPr>
          <a:xfrm>
            <a:off x="0" y="5301208"/>
            <a:ext cx="9144000" cy="1338828"/>
          </a:xfrm>
          <a:prstGeom prst="rect">
            <a:avLst/>
          </a:prstGeom>
          <a:solidFill>
            <a:srgbClr val="000099"/>
          </a:solidFill>
        </p:spPr>
        <p:txBody>
          <a:bodyPr wrap="square">
            <a:spAutoFit/>
          </a:bodyPr>
          <a:lstStyle/>
          <a:p>
            <a:pPr marL="342900" lvl="0" indent="-342900" fontAlgn="auto">
              <a:lnSpc>
                <a:spcPct val="135000"/>
              </a:lnSpc>
              <a:spcBef>
                <a:spcPct val="20000"/>
              </a:spcBef>
              <a:spcAft>
                <a:spcPts val="600"/>
              </a:spcAft>
              <a:buClr>
                <a:srgbClr val="DC9E1F"/>
              </a:buClr>
              <a:buFont typeface="Arial" pitchFamily="34" charset="0"/>
              <a:buChar char="•"/>
            </a:pPr>
            <a:r>
              <a:rPr kumimoji="0" lang="zh-CN" altLang="en-US" sz="3000" spc="30" dirty="0" smtClean="0">
                <a:solidFill>
                  <a:srgbClr val="FFFFFF"/>
                </a:solidFill>
                <a:latin typeface="幼圆"/>
                <a:ea typeface="幼圆"/>
                <a:cs typeface="Times New Roman"/>
              </a:rPr>
              <a:t>历史证明，资本家最终把“监督”、“管理”等劳动交给他的</a:t>
            </a:r>
            <a:r>
              <a:rPr kumimoji="0" lang="zh-CN" altLang="en-US" sz="3000" spc="30" dirty="0" smtClean="0">
                <a:solidFill>
                  <a:srgbClr val="FFFF00"/>
                </a:solidFill>
                <a:latin typeface="幼圆"/>
                <a:ea typeface="幼圆"/>
                <a:cs typeface="Times New Roman"/>
              </a:rPr>
              <a:t>职业经理人</a:t>
            </a:r>
            <a:r>
              <a:rPr kumimoji="0" lang="zh-CN" altLang="en-US" sz="3000" spc="30" dirty="0" smtClean="0">
                <a:solidFill>
                  <a:srgbClr val="FFFFFF"/>
                </a:solidFill>
                <a:latin typeface="幼圆"/>
                <a:ea typeface="幼圆"/>
                <a:cs typeface="Times New Roman"/>
              </a:rPr>
              <a:t>。</a:t>
            </a:r>
            <a:endParaRPr kumimoji="0" lang="zh-CN" altLang="en-US" sz="3000" spc="30" dirty="0">
              <a:solidFill>
                <a:srgbClr val="FFFFFF"/>
              </a:solidFill>
              <a:latin typeface="幼圆"/>
              <a:ea typeface="幼圆"/>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131762"/>
            <a:ext cx="7924800" cy="654032"/>
          </a:xfrm>
        </p:spPr>
        <p:txBody>
          <a:bodyPr/>
          <a:lstStyle/>
          <a:p>
            <a:pPr algn="ctr"/>
            <a:r>
              <a:rPr lang="zh-CN" altLang="en-US" sz="4000" b="1" dirty="0" smtClean="0">
                <a:solidFill>
                  <a:srgbClr val="FFFF00"/>
                </a:solidFill>
              </a:rPr>
              <a:t>什么是“工人”？</a:t>
            </a:r>
            <a:endParaRPr lang="zh-CN" altLang="en-US" sz="4000" b="1" dirty="0">
              <a:solidFill>
                <a:srgbClr val="FFFF00"/>
              </a:solidFill>
            </a:endParaRPr>
          </a:p>
        </p:txBody>
      </p:sp>
      <p:sp>
        <p:nvSpPr>
          <p:cNvPr id="3" name="内容占位符 2"/>
          <p:cNvSpPr>
            <a:spLocks noGrp="1"/>
          </p:cNvSpPr>
          <p:nvPr>
            <p:ph sz="quarter" idx="13"/>
          </p:nvPr>
        </p:nvSpPr>
        <p:spPr>
          <a:xfrm>
            <a:off x="0" y="908720"/>
            <a:ext cx="9144000" cy="1348772"/>
          </a:xfrm>
        </p:spPr>
        <p:txBody>
          <a:bodyPr>
            <a:normAutofit/>
          </a:bodyPr>
          <a:lstStyle/>
          <a:p>
            <a:pPr>
              <a:lnSpc>
                <a:spcPct val="130000"/>
              </a:lnSpc>
            </a:pPr>
            <a:r>
              <a:rPr lang="zh-CN" altLang="en-US" sz="3000" b="1" dirty="0" smtClean="0"/>
              <a:t>工人是一个“社会角色”，一种“社会关系的人格化”，而</a:t>
            </a:r>
            <a:r>
              <a:rPr lang="zh-CN" altLang="en-US" sz="3000" b="1" dirty="0" smtClean="0">
                <a:solidFill>
                  <a:srgbClr val="FFFF00"/>
                </a:solidFill>
              </a:rPr>
              <a:t>不是“自然人”</a:t>
            </a:r>
            <a:r>
              <a:rPr lang="zh-CN" altLang="en-US" sz="3000" b="1" dirty="0" smtClean="0"/>
              <a:t>。</a:t>
            </a:r>
            <a:endParaRPr lang="en-US" altLang="zh-CN" sz="3000" b="1" dirty="0" smtClean="0"/>
          </a:p>
        </p:txBody>
      </p:sp>
      <p:sp>
        <p:nvSpPr>
          <p:cNvPr id="4" name="矩形 3"/>
          <p:cNvSpPr/>
          <p:nvPr/>
        </p:nvSpPr>
        <p:spPr>
          <a:xfrm>
            <a:off x="0" y="2341341"/>
            <a:ext cx="9144000" cy="1892826"/>
          </a:xfrm>
          <a:prstGeom prst="rect">
            <a:avLst/>
          </a:prstGeom>
        </p:spPr>
        <p:txBody>
          <a:bodyPr wrap="square">
            <a:spAutoFit/>
          </a:bodyPr>
          <a:lstStyle/>
          <a:p>
            <a:pPr marL="342900" lvl="0" indent="-342900" fontAlgn="auto">
              <a:lnSpc>
                <a:spcPct val="130000"/>
              </a:lnSpc>
              <a:spcBef>
                <a:spcPct val="20000"/>
              </a:spcBef>
              <a:spcAft>
                <a:spcPts val="600"/>
              </a:spcAft>
              <a:buClr>
                <a:srgbClr val="DC9E1F"/>
              </a:buClr>
              <a:buFont typeface="Arial" pitchFamily="34" charset="0"/>
              <a:buChar char="•"/>
            </a:pPr>
            <a:r>
              <a:rPr kumimoji="0" lang="zh-CN" altLang="en-US" sz="3000" spc="30" dirty="0" smtClean="0">
                <a:solidFill>
                  <a:srgbClr val="FFFFFF"/>
                </a:solidFill>
                <a:latin typeface="楷体" pitchFamily="49" charset="-122"/>
                <a:ea typeface="楷体" pitchFamily="49" charset="-122"/>
              </a:rPr>
              <a:t>“</a:t>
            </a:r>
            <a:r>
              <a:rPr kumimoji="0" lang="zh-CN" altLang="en-US" sz="3000" spc="30" dirty="0" smtClean="0">
                <a:solidFill>
                  <a:srgbClr val="FFFF00"/>
                </a:solidFill>
                <a:latin typeface="楷体" pitchFamily="49" charset="-122"/>
                <a:ea typeface="楷体" pitchFamily="49" charset="-122"/>
              </a:rPr>
              <a:t>单个工人</a:t>
            </a:r>
            <a:r>
              <a:rPr kumimoji="0" lang="zh-CN" altLang="en-US" sz="3000" spc="30" dirty="0" smtClean="0">
                <a:solidFill>
                  <a:srgbClr val="FFFFFF"/>
                </a:solidFill>
                <a:latin typeface="楷体" pitchFamily="49" charset="-122"/>
                <a:ea typeface="楷体" pitchFamily="49" charset="-122"/>
              </a:rPr>
              <a:t>也可以</a:t>
            </a:r>
            <a:r>
              <a:rPr kumimoji="0" lang="zh-CN" altLang="en-US" sz="3000" spc="30" dirty="0" smtClean="0">
                <a:solidFill>
                  <a:srgbClr val="FFFF00"/>
                </a:solidFill>
                <a:latin typeface="楷体" pitchFamily="49" charset="-122"/>
                <a:ea typeface="楷体" pitchFamily="49" charset="-122"/>
              </a:rPr>
              <a:t>不再是劳动</a:t>
            </a:r>
            <a:r>
              <a:rPr kumimoji="0" lang="zh-CN" altLang="en-US" sz="3000" spc="30" dirty="0" smtClean="0">
                <a:solidFill>
                  <a:srgbClr val="FFFFFF"/>
                </a:solidFill>
                <a:latin typeface="楷体" pitchFamily="49" charset="-122"/>
                <a:ea typeface="楷体" pitchFamily="49" charset="-122"/>
              </a:rPr>
              <a:t>的自为存在；</a:t>
            </a:r>
            <a:r>
              <a:rPr kumimoji="0" lang="zh-CN" altLang="en-US" sz="3000" spc="30" dirty="0" smtClean="0">
                <a:solidFill>
                  <a:srgbClr val="FFFF00"/>
                </a:solidFill>
                <a:latin typeface="楷体" pitchFamily="49" charset="-122"/>
                <a:ea typeface="楷体" pitchFamily="49" charset="-122"/>
              </a:rPr>
              <a:t>他可以通过继承、偷窃等等得到货币。但是，这时他就不再是工人了。</a:t>
            </a:r>
            <a:r>
              <a:rPr kumimoji="0" lang="zh-CN" altLang="en-US" sz="3000" spc="30" dirty="0" smtClean="0">
                <a:solidFill>
                  <a:srgbClr val="FFFFFF"/>
                </a:solidFill>
                <a:latin typeface="楷体" pitchFamily="49" charset="-122"/>
                <a:ea typeface="楷体" pitchFamily="49" charset="-122"/>
              </a:rPr>
              <a:t>”</a:t>
            </a:r>
            <a:endParaRPr kumimoji="0" lang="en-US" altLang="zh-CN" sz="3000" spc="30" dirty="0" smtClean="0">
              <a:solidFill>
                <a:srgbClr val="FFFFFF"/>
              </a:solidFill>
              <a:latin typeface="楷体" pitchFamily="49" charset="-122"/>
              <a:ea typeface="楷体" pitchFamily="49" charset="-122"/>
            </a:endParaRPr>
          </a:p>
        </p:txBody>
      </p:sp>
      <p:sp>
        <p:nvSpPr>
          <p:cNvPr id="5" name="矩形 4"/>
          <p:cNvSpPr/>
          <p:nvPr/>
        </p:nvSpPr>
        <p:spPr>
          <a:xfrm>
            <a:off x="0" y="4264406"/>
            <a:ext cx="9144000" cy="2492990"/>
          </a:xfrm>
          <a:prstGeom prst="rect">
            <a:avLst/>
          </a:prstGeom>
        </p:spPr>
        <p:txBody>
          <a:bodyPr wrap="square">
            <a:spAutoFit/>
          </a:bodyPr>
          <a:lstStyle/>
          <a:p>
            <a:pPr marL="342900" lvl="0" indent="-342900" fontAlgn="auto">
              <a:lnSpc>
                <a:spcPct val="130000"/>
              </a:lnSpc>
              <a:spcBef>
                <a:spcPct val="20000"/>
              </a:spcBef>
              <a:spcAft>
                <a:spcPts val="600"/>
              </a:spcAft>
              <a:buClr>
                <a:srgbClr val="DC9E1F"/>
              </a:buClr>
              <a:buFont typeface="Arial" pitchFamily="34" charset="0"/>
              <a:buChar char="•"/>
            </a:pPr>
            <a:r>
              <a:rPr kumimoji="0" lang="zh-CN" altLang="en-US" sz="3000" spc="30" dirty="0" smtClean="0">
                <a:solidFill>
                  <a:srgbClr val="FFFFFF"/>
                </a:solidFill>
                <a:latin typeface="楷体" pitchFamily="49" charset="-122"/>
                <a:ea typeface="楷体" pitchFamily="49" charset="-122"/>
              </a:rPr>
              <a:t>“如果</a:t>
            </a:r>
            <a:r>
              <a:rPr kumimoji="0" lang="zh-CN" altLang="en-US" sz="3000" spc="30" dirty="0" smtClean="0">
                <a:solidFill>
                  <a:srgbClr val="FFFF00"/>
                </a:solidFill>
                <a:latin typeface="楷体" pitchFamily="49" charset="-122"/>
                <a:ea typeface="楷体" pitchFamily="49" charset="-122"/>
              </a:rPr>
              <a:t>工人同时又是资本家</a:t>
            </a:r>
            <a:r>
              <a:rPr kumimoji="0" lang="zh-CN" altLang="en-US" sz="3000" spc="30" dirty="0" smtClean="0">
                <a:solidFill>
                  <a:srgbClr val="FFFFFF"/>
                </a:solidFill>
                <a:latin typeface="楷体" pitchFamily="49" charset="-122"/>
                <a:ea typeface="楷体" pitchFamily="49" charset="-122"/>
              </a:rPr>
              <a:t>，那么，他们事实上就不是</a:t>
            </a:r>
            <a:r>
              <a:rPr kumimoji="0" lang="zh-CN" altLang="en-US" sz="3000" spc="30" dirty="0" smtClean="0">
                <a:solidFill>
                  <a:srgbClr val="FFFF00"/>
                </a:solidFill>
                <a:latin typeface="楷体" pitchFamily="49" charset="-122"/>
                <a:ea typeface="楷体" pitchFamily="49" charset="-122"/>
              </a:rPr>
              <a:t>作为劳动的工人</a:t>
            </a:r>
            <a:r>
              <a:rPr kumimoji="0" lang="zh-CN" altLang="en-US" sz="3000" spc="30" dirty="0" smtClean="0">
                <a:solidFill>
                  <a:srgbClr val="FFFFFF"/>
                </a:solidFill>
                <a:latin typeface="楷体" pitchFamily="49" charset="-122"/>
                <a:ea typeface="楷体" pitchFamily="49" charset="-122"/>
              </a:rPr>
              <a:t>，而是</a:t>
            </a:r>
            <a:r>
              <a:rPr kumimoji="0" lang="zh-CN" altLang="en-US" sz="3000" spc="30" dirty="0" smtClean="0">
                <a:solidFill>
                  <a:srgbClr val="FFFF00"/>
                </a:solidFill>
                <a:latin typeface="楷体" pitchFamily="49" charset="-122"/>
                <a:ea typeface="楷体" pitchFamily="49" charset="-122"/>
              </a:rPr>
              <a:t>作为劳动的资本家</a:t>
            </a:r>
            <a:r>
              <a:rPr kumimoji="0" lang="en-US" altLang="zh-CN" sz="3000" spc="30" dirty="0" smtClean="0">
                <a:solidFill>
                  <a:srgbClr val="FFFFFF"/>
                </a:solidFill>
                <a:latin typeface="楷体" pitchFamily="49" charset="-122"/>
                <a:ea typeface="楷体" pitchFamily="49" charset="-122"/>
              </a:rPr>
              <a:t>——</a:t>
            </a:r>
            <a:r>
              <a:rPr kumimoji="0" lang="zh-CN" altLang="en-US" sz="3000" spc="30" dirty="0" smtClean="0">
                <a:solidFill>
                  <a:srgbClr val="FFFFFF"/>
                </a:solidFill>
                <a:latin typeface="楷体" pitchFamily="49" charset="-122"/>
                <a:ea typeface="楷体" pitchFamily="49" charset="-122"/>
              </a:rPr>
              <a:t>也就是不以雇用工人的形式</a:t>
            </a:r>
            <a:r>
              <a:rPr kumimoji="0" lang="en-US" altLang="zh-CN" sz="3000" spc="30" dirty="0" smtClean="0">
                <a:solidFill>
                  <a:srgbClr val="FFFFFF"/>
                </a:solidFill>
                <a:latin typeface="楷体" pitchFamily="49" charset="-122"/>
                <a:ea typeface="楷体" pitchFamily="49" charset="-122"/>
              </a:rPr>
              <a:t>——</a:t>
            </a:r>
            <a:r>
              <a:rPr kumimoji="0" lang="zh-CN" altLang="en-US" sz="3000" spc="30" dirty="0" smtClean="0">
                <a:solidFill>
                  <a:srgbClr val="FFFFFF"/>
                </a:solidFill>
                <a:latin typeface="楷体" pitchFamily="49" charset="-122"/>
                <a:ea typeface="楷体" pitchFamily="49" charset="-122"/>
              </a:rPr>
              <a:t>来</a:t>
            </a:r>
            <a:r>
              <a:rPr kumimoji="0" lang="zh-CN" altLang="en-US" sz="3000" spc="30" dirty="0" smtClean="0">
                <a:solidFill>
                  <a:srgbClr val="FFFF00"/>
                </a:solidFill>
                <a:latin typeface="楷体" pitchFamily="49" charset="-122"/>
                <a:ea typeface="楷体" pitchFamily="49" charset="-122"/>
              </a:rPr>
              <a:t>和不劳动的资本发生关系</a:t>
            </a:r>
            <a:r>
              <a:rPr kumimoji="0" lang="zh-CN" altLang="en-US" sz="3000" spc="30" dirty="0" smtClean="0">
                <a:solidFill>
                  <a:srgbClr val="FFFFFF"/>
                </a:solidFill>
                <a:latin typeface="楷体" pitchFamily="49" charset="-122"/>
                <a:ea typeface="楷体" pitchFamily="49" charset="-122"/>
              </a:rPr>
              <a:t>。”</a:t>
            </a:r>
            <a:endParaRPr kumimoji="0" lang="zh-CN" altLang="en-US" sz="3000" spc="30" dirty="0">
              <a:solidFill>
                <a:srgbClr val="FFFFFF"/>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1628800"/>
            <a:ext cx="7924800" cy="1143000"/>
          </a:xfrm>
        </p:spPr>
        <p:txBody>
          <a:bodyPr/>
          <a:lstStyle/>
          <a:p>
            <a:r>
              <a:rPr kumimoji="1" lang="zh-CN" altLang="en-US" sz="4400" b="1" dirty="0" smtClean="0"/>
              <a:t>资本的总体化</a:t>
            </a:r>
            <a:endParaRPr kumimoji="1" lang="zh-CN" altLang="en-US" sz="4400" b="1" dirty="0"/>
          </a:p>
        </p:txBody>
      </p:sp>
    </p:spTree>
    <p:extLst>
      <p:ext uri="{BB962C8B-B14F-4D97-AF65-F5344CB8AC3E}">
        <p14:creationId xmlns:p14="http://schemas.microsoft.com/office/powerpoint/2010/main" val="129792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381000" y="6096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代表人物</a:t>
            </a:r>
          </a:p>
        </p:txBody>
      </p:sp>
      <p:grpSp>
        <p:nvGrpSpPr>
          <p:cNvPr id="23555" name="Group 4"/>
          <p:cNvGrpSpPr>
            <a:grpSpLocks noChangeAspect="1"/>
          </p:cNvGrpSpPr>
          <p:nvPr/>
        </p:nvGrpSpPr>
        <p:grpSpPr bwMode="auto">
          <a:xfrm>
            <a:off x="533400" y="2590800"/>
            <a:ext cx="2016125" cy="3024188"/>
            <a:chOff x="0" y="0"/>
            <a:chExt cx="1270" cy="1905"/>
          </a:xfrm>
        </p:grpSpPr>
        <p:pic>
          <p:nvPicPr>
            <p:cNvPr id="23565" name="Picture 5" descr="威廉"/>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8" cy="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6" descr="威廉配第">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 y="681"/>
              <a:ext cx="1088"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56" name="Group 7"/>
          <p:cNvGrpSpPr>
            <a:grpSpLocks noChangeAspect="1"/>
          </p:cNvGrpSpPr>
          <p:nvPr/>
        </p:nvGrpSpPr>
        <p:grpSpPr bwMode="auto">
          <a:xfrm>
            <a:off x="4876800" y="2667000"/>
            <a:ext cx="1828800" cy="2952750"/>
            <a:chOff x="0" y="0"/>
            <a:chExt cx="1152" cy="1860"/>
          </a:xfrm>
        </p:grpSpPr>
        <p:pic>
          <p:nvPicPr>
            <p:cNvPr id="23563" name="Picture 8" descr="u=1434074154,2836829975&amp;fm=0&amp;gp=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52" cy="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9" descr="u=2426572552,4008169685&amp;fm=3&amp;gp=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 y="681"/>
              <a:ext cx="971" cy="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57" name="Group 10"/>
          <p:cNvGrpSpPr>
            <a:grpSpLocks noChangeAspect="1"/>
          </p:cNvGrpSpPr>
          <p:nvPr/>
        </p:nvGrpSpPr>
        <p:grpSpPr bwMode="auto">
          <a:xfrm>
            <a:off x="6934200" y="2590800"/>
            <a:ext cx="1727200" cy="2879725"/>
            <a:chOff x="0" y="0"/>
            <a:chExt cx="1088" cy="1814"/>
          </a:xfrm>
        </p:grpSpPr>
        <p:pic>
          <p:nvPicPr>
            <p:cNvPr id="23561" name="Picture 11" descr="u=1869787320,298600446&amp;fm=0&amp;gp=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71"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2" descr="李嘉图"/>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 y="635"/>
              <a:ext cx="907" cy="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58" name="Group 13"/>
          <p:cNvGrpSpPr>
            <a:grpSpLocks noChangeAspect="1"/>
          </p:cNvGrpSpPr>
          <p:nvPr/>
        </p:nvGrpSpPr>
        <p:grpSpPr bwMode="auto">
          <a:xfrm>
            <a:off x="2667000" y="2438400"/>
            <a:ext cx="1800225" cy="3325813"/>
            <a:chOff x="0" y="0"/>
            <a:chExt cx="1134" cy="2095"/>
          </a:xfrm>
        </p:grpSpPr>
        <p:pic>
          <p:nvPicPr>
            <p:cNvPr id="23559" name="Picture 16" descr="经济表"/>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744"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17" descr="魁奈">
              <a:hlinkClick r:id="rId10" action="ppaction://hlinksldjump"/>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1" y="772"/>
              <a:ext cx="95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39364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4294967295"/>
          </p:nvPr>
        </p:nvSpPr>
        <p:spPr>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dirty="0">
                <a:effectLst/>
              </a:rPr>
              <a:t>第一步、对自然的独占</a:t>
            </a:r>
          </a:p>
          <a:p>
            <a:pPr eaLnBrk="1" hangingPunct="1"/>
            <a:r>
              <a:rPr lang="zh-CN" altLang="en-US" sz="3200" dirty="0">
                <a:effectLst/>
              </a:rPr>
              <a:t>第二步、使人服从它的逻辑（协作、分工、大工业）</a:t>
            </a:r>
          </a:p>
          <a:p>
            <a:pPr eaLnBrk="1" hangingPunct="1"/>
            <a:r>
              <a:rPr lang="zh-CN" altLang="en-US" sz="3200" dirty="0">
                <a:effectLst/>
              </a:rPr>
              <a:t>第三步、科学技术</a:t>
            </a:r>
          </a:p>
          <a:p>
            <a:pPr eaLnBrk="1" hangingPunct="1"/>
            <a:r>
              <a:rPr lang="zh-CN" altLang="en-US" sz="3200" dirty="0">
                <a:effectLst/>
              </a:rPr>
              <a:t>第四部、全球扩张</a:t>
            </a:r>
            <a:endParaRPr lang="en-US" altLang="zh-CN" sz="3200" dirty="0">
              <a:effectLst/>
            </a:endParaRPr>
          </a:p>
        </p:txBody>
      </p:sp>
      <p:sp>
        <p:nvSpPr>
          <p:cNvPr id="2" name="标题 1"/>
          <p:cNvSpPr>
            <a:spLocks noGrp="1"/>
          </p:cNvSpPr>
          <p:nvPr>
            <p:ph type="title"/>
          </p:nvPr>
        </p:nvSpPr>
        <p:spPr/>
        <p:txBody>
          <a:bodyPr/>
          <a:lstStyle/>
          <a:p>
            <a:pPr eaLnBrk="1" hangingPunct="1"/>
            <a:r>
              <a:rPr lang="zh-CN" altLang="en-US"/>
              <a:t>资本总体化</a:t>
            </a:r>
          </a:p>
        </p:txBody>
      </p:sp>
    </p:spTree>
    <p:extLst>
      <p:ext uri="{BB962C8B-B14F-4D97-AF65-F5344CB8AC3E}">
        <p14:creationId xmlns:p14="http://schemas.microsoft.com/office/powerpoint/2010/main" val="523735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4294967295"/>
          </p:nvPr>
        </p:nvSpPr>
        <p:spPr>
          <a:xfrm>
            <a:off x="539750" y="692150"/>
            <a:ext cx="7888288" cy="419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a:effectLst/>
              </a:rPr>
              <a:t>资本无限增殖的本性是根本动因</a:t>
            </a:r>
            <a:endParaRPr lang="en-US" altLang="zh-CN" sz="2800">
              <a:effectLst/>
            </a:endParaRPr>
          </a:p>
          <a:p>
            <a:pPr eaLnBrk="1" hangingPunct="1">
              <a:lnSpc>
                <a:spcPct val="90000"/>
              </a:lnSpc>
              <a:buFont typeface="Wingdings" charset="2"/>
              <a:buNone/>
            </a:pPr>
            <a:r>
              <a:rPr lang="zh-CN" altLang="en-US" sz="2800">
                <a:effectLst/>
                <a:ea typeface="楷体_GB2312" charset="0"/>
              </a:rPr>
              <a:t>   输出国内过剩资本，在国外谋求高额利润；</a:t>
            </a:r>
          </a:p>
          <a:p>
            <a:pPr eaLnBrk="1" hangingPunct="1">
              <a:lnSpc>
                <a:spcPct val="90000"/>
              </a:lnSpc>
              <a:buFont typeface="Wingdings" charset="2"/>
              <a:buNone/>
            </a:pPr>
            <a:r>
              <a:rPr lang="zh-CN" altLang="en-US" sz="2800">
                <a:effectLst/>
                <a:ea typeface="楷体_GB2312" charset="0"/>
              </a:rPr>
              <a:t>   转移非要害技术，在别国取得垄断优势；</a:t>
            </a:r>
          </a:p>
          <a:p>
            <a:pPr eaLnBrk="1" hangingPunct="1">
              <a:lnSpc>
                <a:spcPct val="90000"/>
              </a:lnSpc>
              <a:buFont typeface="Wingdings" charset="2"/>
              <a:buNone/>
            </a:pPr>
            <a:r>
              <a:rPr lang="zh-CN" altLang="en-US" sz="2800">
                <a:effectLst/>
                <a:ea typeface="楷体_GB2312" charset="0"/>
              </a:rPr>
              <a:t>   争夺商品销售市场；</a:t>
            </a:r>
          </a:p>
          <a:p>
            <a:pPr eaLnBrk="1" hangingPunct="1">
              <a:lnSpc>
                <a:spcPct val="90000"/>
              </a:lnSpc>
              <a:buFont typeface="Wingdings" charset="2"/>
              <a:buNone/>
            </a:pPr>
            <a:r>
              <a:rPr lang="zh-CN" altLang="en-US" sz="2800">
                <a:effectLst/>
                <a:ea typeface="楷体_GB2312" charset="0"/>
              </a:rPr>
              <a:t>   确保原材料和能源的可靠来源；</a:t>
            </a:r>
          </a:p>
          <a:p>
            <a:pPr eaLnBrk="1" hangingPunct="1"/>
            <a:endParaRPr lang="zh-CN" altLang="en-US" sz="2800">
              <a:effectLst/>
            </a:endParaRPr>
          </a:p>
        </p:txBody>
      </p:sp>
    </p:spTree>
    <p:extLst>
      <p:ext uri="{BB962C8B-B14F-4D97-AF65-F5344CB8AC3E}">
        <p14:creationId xmlns:p14="http://schemas.microsoft.com/office/powerpoint/2010/main" val="154836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692696"/>
            <a:ext cx="8229600" cy="4525963"/>
          </a:xfrm>
        </p:spPr>
        <p:txBody>
          <a:bodyPr/>
          <a:lstStyle/>
          <a:p>
            <a:pPr eaLnBrk="1" hangingPunct="1"/>
            <a:r>
              <a:rPr lang="zh-CN" altLang="zh-CN" sz="2800" b="1" dirty="0">
                <a:latin typeface="黑体" charset="-122"/>
              </a:rPr>
              <a:t>垄断资本向世界范围扩展的基本形式</a:t>
            </a:r>
            <a:endParaRPr lang="en-US" altLang="zh-CN" sz="2800" b="1" dirty="0">
              <a:latin typeface="黑体" charset="-122"/>
            </a:endParaRPr>
          </a:p>
          <a:p>
            <a:pPr eaLnBrk="1" hangingPunct="1">
              <a:buFont typeface="Wingdings" charset="2"/>
              <a:buNone/>
            </a:pPr>
            <a:r>
              <a:rPr lang="en-US" altLang="zh-CN" sz="2800" b="1" dirty="0">
                <a:solidFill>
                  <a:srgbClr val="FFFF00"/>
                </a:solidFill>
                <a:effectLst/>
              </a:rPr>
              <a:t>  1</a:t>
            </a:r>
            <a:r>
              <a:rPr lang="zh-CN" altLang="en-US" sz="2800" b="1" dirty="0">
                <a:solidFill>
                  <a:srgbClr val="FFFF00"/>
                </a:solidFill>
                <a:effectLst/>
              </a:rPr>
              <a:t>）借贷资本输出</a:t>
            </a:r>
          </a:p>
          <a:p>
            <a:pPr eaLnBrk="1" hangingPunct="1">
              <a:buFont typeface="Wingdings" charset="2"/>
              <a:buNone/>
            </a:pPr>
            <a:r>
              <a:rPr lang="zh-CN" altLang="en-US" dirty="0">
                <a:effectLst/>
              </a:rPr>
              <a:t>   </a:t>
            </a:r>
            <a:r>
              <a:rPr lang="zh-CN" altLang="en-US" sz="2800" dirty="0">
                <a:effectLst/>
              </a:rPr>
              <a:t>资本主义国家的政府、银行、企业把资本贷给其他国家的政府、银行和企业；</a:t>
            </a:r>
          </a:p>
          <a:p>
            <a:pPr>
              <a:buNone/>
            </a:pPr>
            <a:r>
              <a:rPr lang="en-US" altLang="zh-CN" sz="2800" b="1" dirty="0">
                <a:solidFill>
                  <a:srgbClr val="FFFF00"/>
                </a:solidFill>
              </a:rPr>
              <a:t>  2</a:t>
            </a:r>
            <a:r>
              <a:rPr lang="zh-CN" altLang="en-US" sz="2800" b="1" dirty="0">
                <a:solidFill>
                  <a:srgbClr val="FFFF00"/>
                </a:solidFill>
              </a:rPr>
              <a:t>）生产资本输出</a:t>
            </a:r>
          </a:p>
          <a:p>
            <a:pPr eaLnBrk="1" hangingPunct="1">
              <a:buFont typeface="Wingdings" charset="2"/>
              <a:buNone/>
            </a:pPr>
            <a:r>
              <a:rPr lang="zh-CN" altLang="en-US" dirty="0">
                <a:effectLst/>
              </a:rPr>
              <a:t>   </a:t>
            </a:r>
            <a:r>
              <a:rPr lang="zh-CN" altLang="en-US" sz="2800" dirty="0">
                <a:effectLst/>
              </a:rPr>
              <a:t>在国外直接投资、独立创办企业、与外国资本合营、收购外国已有的企业；</a:t>
            </a:r>
          </a:p>
          <a:p>
            <a:pPr>
              <a:buNone/>
            </a:pPr>
            <a:r>
              <a:rPr lang="en-US" altLang="zh-CN" sz="2800" b="1" dirty="0">
                <a:solidFill>
                  <a:srgbClr val="FFFF00"/>
                </a:solidFill>
              </a:rPr>
              <a:t>  3</a:t>
            </a:r>
            <a:r>
              <a:rPr lang="zh-CN" altLang="en-US" sz="2800" b="1" dirty="0">
                <a:solidFill>
                  <a:srgbClr val="FFFF00"/>
                </a:solidFill>
              </a:rPr>
              <a:t>）商品资本的输出</a:t>
            </a:r>
          </a:p>
          <a:p>
            <a:pPr eaLnBrk="1" hangingPunct="1"/>
            <a:endParaRPr lang="zh-CN" altLang="en-US" dirty="0">
              <a:solidFill>
                <a:schemeClr val="accent2"/>
              </a:solidFill>
              <a:latin typeface="黑体" charset="-122"/>
            </a:endParaRPr>
          </a:p>
        </p:txBody>
      </p:sp>
    </p:spTree>
    <p:extLst>
      <p:ext uri="{BB962C8B-B14F-4D97-AF65-F5344CB8AC3E}">
        <p14:creationId xmlns:p14="http://schemas.microsoft.com/office/powerpoint/2010/main" val="82442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8313" y="1125538"/>
            <a:ext cx="8286750" cy="4610100"/>
          </a:xfrm>
        </p:spPr>
        <p:txBody>
          <a:bodyPr/>
          <a:lstStyle/>
          <a:p>
            <a:pPr eaLnBrk="1" hangingPunct="1"/>
            <a:r>
              <a:rPr lang="zh-CN" altLang="zh-CN" sz="3200" dirty="0">
                <a:latin typeface="黑体" charset="-122"/>
              </a:rPr>
              <a:t>帝国主义</a:t>
            </a:r>
            <a:r>
              <a:rPr lang="zh-CN" altLang="en-US" sz="3200" dirty="0">
                <a:latin typeface="黑体" charset="-122"/>
              </a:rPr>
              <a:t>的</a:t>
            </a:r>
            <a:r>
              <a:rPr lang="zh-CN" altLang="zh-CN" sz="3200" dirty="0">
                <a:latin typeface="黑体" charset="-122"/>
              </a:rPr>
              <a:t>五个基本特征：</a:t>
            </a:r>
            <a:endParaRPr lang="en-US" altLang="zh-CN" sz="3200" dirty="0">
              <a:latin typeface="黑体" charset="-122"/>
            </a:endParaRPr>
          </a:p>
          <a:p>
            <a:pPr eaLnBrk="1" hangingPunct="1">
              <a:buFont typeface="Wingdings" charset="2"/>
              <a:buNone/>
            </a:pPr>
            <a:r>
              <a:rPr lang="zh-CN" altLang="zh-CN" sz="2800" b="1" dirty="0">
                <a:effectLst/>
              </a:rPr>
              <a:t>1）垄断组织在经济生活中起决定作用；</a:t>
            </a:r>
            <a:endParaRPr lang="en-US" altLang="zh-CN" sz="2800" b="1" dirty="0">
              <a:effectLst/>
            </a:endParaRPr>
          </a:p>
          <a:p>
            <a:pPr eaLnBrk="1" hangingPunct="1">
              <a:buFont typeface="Wingdings" charset="2"/>
              <a:buNone/>
            </a:pPr>
            <a:r>
              <a:rPr lang="zh-CN" altLang="zh-CN" sz="2800" b="1" dirty="0">
                <a:effectLst/>
              </a:rPr>
              <a:t>2）在金融资本的基础上形成金融寡头的统治；</a:t>
            </a:r>
            <a:endParaRPr lang="en-US" altLang="zh-CN" sz="2800" b="1" dirty="0">
              <a:effectLst/>
            </a:endParaRPr>
          </a:p>
          <a:p>
            <a:pPr eaLnBrk="1" hangingPunct="1">
              <a:buFont typeface="Wingdings" charset="2"/>
              <a:buNone/>
            </a:pPr>
            <a:r>
              <a:rPr lang="zh-CN" altLang="zh-CN" sz="2800" b="1" dirty="0">
                <a:effectLst/>
              </a:rPr>
              <a:t>3）资本输出有了特别重要的意义；</a:t>
            </a:r>
            <a:endParaRPr lang="en-US" altLang="zh-CN" sz="2800" b="1" dirty="0">
              <a:effectLst/>
            </a:endParaRPr>
          </a:p>
          <a:p>
            <a:pPr eaLnBrk="1" hangingPunct="1">
              <a:buFont typeface="Wingdings" charset="2"/>
              <a:buNone/>
            </a:pPr>
            <a:r>
              <a:rPr lang="zh-CN" altLang="zh-CN" sz="2800" b="1" dirty="0">
                <a:effectLst/>
              </a:rPr>
              <a:t>4）瓜分世界的资本家国际垄断同盟已经形成；</a:t>
            </a:r>
            <a:endParaRPr lang="en-US" altLang="zh-CN" sz="2800" b="1" dirty="0">
              <a:effectLst/>
            </a:endParaRPr>
          </a:p>
          <a:p>
            <a:pPr eaLnBrk="1" hangingPunct="1">
              <a:buFont typeface="Wingdings" charset="2"/>
              <a:buNone/>
            </a:pPr>
            <a:r>
              <a:rPr lang="zh-CN" altLang="zh-CN" sz="2800" b="1" dirty="0">
                <a:effectLst/>
              </a:rPr>
              <a:t>5）最大资本主义列强已把世界上的领土分割完毕。</a:t>
            </a:r>
            <a:endParaRPr lang="en-US" altLang="zh-CN" sz="2800" b="1" dirty="0">
              <a:effectLst/>
            </a:endParaRPr>
          </a:p>
          <a:p>
            <a:pPr eaLnBrk="1" hangingPunct="1">
              <a:buFont typeface="Wingdings" charset="2"/>
              <a:buNone/>
            </a:pPr>
            <a:r>
              <a:rPr lang="en-US" altLang="zh-CN" b="1" dirty="0">
                <a:effectLst/>
              </a:rPr>
              <a:t> </a:t>
            </a:r>
            <a:endParaRPr lang="zh-CN" altLang="en-US" b="1" dirty="0">
              <a:effectLst/>
            </a:endParaRPr>
          </a:p>
        </p:txBody>
      </p:sp>
    </p:spTree>
    <p:extLst>
      <p:ext uri="{BB962C8B-B14F-4D97-AF65-F5344CB8AC3E}">
        <p14:creationId xmlns:p14="http://schemas.microsoft.com/office/powerpoint/2010/main" val="47577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mph" presetSubtype="1" nodeType="afterEffect">
                                  <p:stCondLst>
                                    <p:cond delay="0"/>
                                  </p:stCondLst>
                                  <p:iterate type="lt">
                                    <p:tmAbs val="0"/>
                                  </p:iterate>
                                  <p:childTnLst>
                                    <p:set>
                                      <p:cBhvr override="childStyle">
                                        <p:cTn id="6" dur="indefinite"/>
                                        <p:tgtEl>
                                          <p:spTgt spid="3">
                                            <p:txEl>
                                              <p:pRg st="1" end="1"/>
                                            </p:txEl>
                                          </p:spTgt>
                                        </p:tgtEl>
                                        <p:attrNameLst>
                                          <p:attrName>style.fontStyle</p:attrName>
                                        </p:attrNameLst>
                                      </p:cBhvr>
                                      <p:to>
                                        <p:strVal val="normal"/>
                                      </p:to>
                                    </p:set>
                                    <p:set>
                                      <p:cBhvr override="childStyle">
                                        <p:cTn id="7" dur="indefinite"/>
                                        <p:tgtEl>
                                          <p:spTgt spid="3">
                                            <p:txEl>
                                              <p:pRg st="1" end="1"/>
                                            </p:txEl>
                                          </p:spTgt>
                                        </p:tgtEl>
                                        <p:attrNameLst>
                                          <p:attrName>style.fontWeight</p:attrName>
                                        </p:attrNameLst>
                                      </p:cBhvr>
                                      <p:to>
                                        <p:strVal val="bold"/>
                                      </p:to>
                                    </p:set>
                                    <p:set>
                                      <p:cBhvr override="childStyle">
                                        <p:cTn id="8" dur="indefinite"/>
                                        <p:tgtEl>
                                          <p:spTgt spid="3">
                                            <p:txEl>
                                              <p:pRg st="1" end="1"/>
                                            </p:txEl>
                                          </p:spTgt>
                                        </p:tgtEl>
                                        <p:attrNameLst>
                                          <p:attrName>style.textDecorationUnderline</p:attrName>
                                        </p:attrNameLst>
                                      </p:cBhvr>
                                      <p:to>
                                        <p:strVal val="false"/>
                                      </p:to>
                                    </p:set>
                                  </p:childTnLst>
                                </p:cTn>
                              </p:par>
                            </p:childTnLst>
                          </p:cTn>
                        </p:par>
                        <p:par>
                          <p:cTn id="9" fill="hold" nodeType="afterGroup">
                            <p:stCondLst>
                              <p:cond delay="0"/>
                            </p:stCondLst>
                            <p:childTnLst>
                              <p:par>
                                <p:cTn id="10" presetID="10" presetClass="emph" presetSubtype="0" fill="hold" nodeType="afterEffect">
                                  <p:stCondLst>
                                    <p:cond delay="0"/>
                                  </p:stCondLst>
                                  <p:iterate type="lt">
                                    <p:tmPct val="0"/>
                                  </p:iterate>
                                  <p:childTnLst>
                                    <p:anim calcmode="discrete" valueType="str">
                                      <p:cBhvr override="childStyle">
                                        <p:cTn id="11" dur="2000" fill="hold"/>
                                        <p:tgtEl>
                                          <p:spTgt spid="3">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mph" presetSubtype="0" fill="hold" nodeType="clickEffect">
                                  <p:stCondLst>
                                    <p:cond delay="0"/>
                                  </p:stCondLst>
                                  <p:iterate type="lt">
                                    <p:tmPct val="4000"/>
                                  </p:iterate>
                                  <p:childTnLst>
                                    <p:set>
                                      <p:cBhvr override="childStyle">
                                        <p:cTn id="15"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type="body" idx="4294967295"/>
          </p:nvPr>
        </p:nvSpPr>
        <p:spPr>
          <a:xfrm>
            <a:off x="457200" y="549275"/>
            <a:ext cx="8229600" cy="5581650"/>
          </a:xfrm>
        </p:spPr>
        <p:txBody>
          <a:bodyPr/>
          <a:lstStyle/>
          <a:p>
            <a:pPr eaLnBrk="1" hangingPunct="1">
              <a:buFont typeface="Wingdings" charset="2"/>
              <a:buNone/>
            </a:pPr>
            <a:r>
              <a:rPr lang="zh-CN" altLang="zh-CN" sz="2800" b="1" dirty="0">
                <a:solidFill>
                  <a:srgbClr val="FFFF00"/>
                </a:solidFill>
                <a:latin typeface="黑体" charset="-122"/>
              </a:rPr>
              <a:t>垄断，</a:t>
            </a:r>
            <a:r>
              <a:rPr lang="zh-CN" altLang="zh-CN" sz="2800" dirty="0">
                <a:latin typeface="黑体" charset="-122"/>
              </a:rPr>
              <a:t>是指少数资本主义大企业，为了获得高额利润，通过相互协议或联合，对一个或几个部门商品的生产、销售和价格，进行操纵和控制。</a:t>
            </a:r>
            <a:endParaRPr lang="zh-CN" altLang="en-US" sz="2800" dirty="0">
              <a:latin typeface="黑体" charset="-122"/>
            </a:endParaRPr>
          </a:p>
          <a:p>
            <a:pPr eaLnBrk="1" hangingPunct="1">
              <a:buFont typeface="Wingdings" charset="2"/>
              <a:buNone/>
            </a:pPr>
            <a:r>
              <a:rPr lang="zh-CN" altLang="en-US" sz="2800" dirty="0">
                <a:solidFill>
                  <a:srgbClr val="FFFF00"/>
                </a:solidFill>
                <a:latin typeface="黑体" charset="-122"/>
              </a:rPr>
              <a:t>垄断不消除竞争的原因</a:t>
            </a:r>
            <a:endParaRPr lang="en-US" altLang="zh-CN" sz="2800" dirty="0">
              <a:solidFill>
                <a:srgbClr val="FFFF00"/>
              </a:solidFill>
              <a:latin typeface="黑体" charset="-122"/>
            </a:endParaRPr>
          </a:p>
          <a:p>
            <a:pPr eaLnBrk="1" hangingPunct="1">
              <a:buFont typeface="Wingdings" charset="2"/>
              <a:buNone/>
            </a:pPr>
            <a:r>
              <a:rPr lang="zh-CN" altLang="zh-CN" sz="2800" dirty="0">
                <a:latin typeface="黑体" charset="-122"/>
              </a:rPr>
              <a:t>第一，垄断没有消除产生竞争的经济条件。</a:t>
            </a:r>
            <a:r>
              <a:rPr lang="zh-CN" altLang="en-US" sz="2400" dirty="0">
                <a:latin typeface="黑体" charset="-122"/>
              </a:rPr>
              <a:t>（私有制和分工，商品经济）</a:t>
            </a:r>
            <a:endParaRPr lang="en-US" altLang="zh-CN" sz="2400" dirty="0">
              <a:latin typeface="黑体" charset="-122"/>
            </a:endParaRPr>
          </a:p>
          <a:p>
            <a:pPr eaLnBrk="1" hangingPunct="1">
              <a:buFont typeface="Wingdings" charset="2"/>
              <a:buNone/>
            </a:pPr>
            <a:r>
              <a:rPr lang="zh-CN" altLang="zh-CN" sz="2800" dirty="0">
                <a:latin typeface="黑体" charset="-122"/>
              </a:rPr>
              <a:t>第二，垄断必须通过竞争来维持。</a:t>
            </a:r>
            <a:r>
              <a:rPr lang="zh-CN" altLang="en-US" sz="2400" dirty="0">
                <a:latin typeface="黑体" charset="-122"/>
              </a:rPr>
              <a:t>（</a:t>
            </a:r>
            <a:r>
              <a:rPr lang="en-US" altLang="zh-CN" sz="2400" dirty="0">
                <a:latin typeface="黑体" charset="-122"/>
              </a:rPr>
              <a:t>1996</a:t>
            </a:r>
            <a:r>
              <a:rPr lang="zh-CN" altLang="en-US" sz="2400" dirty="0">
                <a:latin typeface="黑体" charset="-122"/>
              </a:rPr>
              <a:t>年波音</a:t>
            </a:r>
            <a:r>
              <a:rPr lang="en-US" altLang="zh-CN" sz="2400" dirty="0">
                <a:latin typeface="黑体" charset="-122"/>
              </a:rPr>
              <a:t>-</a:t>
            </a:r>
            <a:r>
              <a:rPr lang="zh-CN" altLang="en-US" sz="2400" dirty="0">
                <a:latin typeface="黑体" charset="-122"/>
              </a:rPr>
              <a:t>麦道合并</a:t>
            </a:r>
            <a:r>
              <a:rPr lang="en-US" altLang="zh-CN" sz="2400" dirty="0">
                <a:latin typeface="黑体" charset="-122"/>
              </a:rPr>
              <a:t>——</a:t>
            </a:r>
            <a:r>
              <a:rPr lang="zh-CN" altLang="en-US" sz="2400" dirty="0">
                <a:latin typeface="黑体" charset="-122"/>
              </a:rPr>
              <a:t>空中客车）</a:t>
            </a:r>
            <a:endParaRPr lang="en-US" altLang="zh-CN" sz="2400" dirty="0">
              <a:latin typeface="黑体" charset="-122"/>
            </a:endParaRPr>
          </a:p>
          <a:p>
            <a:pPr eaLnBrk="1" hangingPunct="1">
              <a:buFont typeface="Wingdings" charset="2"/>
              <a:buNone/>
            </a:pPr>
            <a:r>
              <a:rPr lang="zh-CN" altLang="zh-CN" sz="2800" dirty="0">
                <a:latin typeface="黑体" charset="-122"/>
              </a:rPr>
              <a:t>第三，社会生产是复杂多样的，任何垄断组织都不可能把包罗万象的社会生产</a:t>
            </a:r>
            <a:r>
              <a:rPr lang="zh-CN" altLang="en-US" sz="2800" dirty="0">
                <a:latin typeface="黑体" charset="-122"/>
              </a:rPr>
              <a:t>全</a:t>
            </a:r>
            <a:r>
              <a:rPr lang="zh-CN" altLang="zh-CN" sz="2800" dirty="0">
                <a:latin typeface="黑体" charset="-122"/>
              </a:rPr>
              <a:t>包下来。</a:t>
            </a:r>
            <a:endParaRPr lang="en-US" altLang="zh-CN" sz="2800" dirty="0">
              <a:latin typeface="黑体" charset="-122"/>
            </a:endParaRPr>
          </a:p>
          <a:p>
            <a:pPr eaLnBrk="1" hangingPunct="1">
              <a:buFont typeface="Wingdings" charset="2"/>
              <a:buNone/>
            </a:pPr>
            <a:r>
              <a:rPr lang="zh-CN" altLang="en-US" sz="2800" dirty="0">
                <a:latin typeface="黑体" charset="-122"/>
              </a:rPr>
              <a:t> </a:t>
            </a:r>
            <a:r>
              <a:rPr lang="zh-CN" altLang="en-US" sz="2400" dirty="0">
                <a:latin typeface="黑体" charset="-122"/>
              </a:rPr>
              <a:t>列宁</a:t>
            </a:r>
            <a:r>
              <a:rPr lang="en-US" altLang="zh-CN" sz="2400" dirty="0">
                <a:latin typeface="黑体" charset="-122"/>
              </a:rPr>
              <a:t>《</a:t>
            </a:r>
            <a:r>
              <a:rPr lang="zh-CN" altLang="en-US" sz="2400" dirty="0">
                <a:latin typeface="黑体" charset="-122"/>
              </a:rPr>
              <a:t>帝国主义论</a:t>
            </a:r>
            <a:r>
              <a:rPr lang="en-US" altLang="zh-CN" sz="2400" dirty="0">
                <a:latin typeface="黑体" charset="-122"/>
              </a:rPr>
              <a:t>》</a:t>
            </a:r>
            <a:r>
              <a:rPr lang="zh-CN" altLang="en-US" sz="2400" dirty="0">
                <a:latin typeface="黑体" charset="-122"/>
              </a:rPr>
              <a:t>中对考茨基超帝国主义论的批判。</a:t>
            </a:r>
            <a:endParaRPr lang="en-US" altLang="zh-CN" sz="2800" dirty="0">
              <a:latin typeface="黑体" charset="-122"/>
            </a:endParaRPr>
          </a:p>
          <a:p>
            <a:pPr eaLnBrk="1" hangingPunct="1"/>
            <a:endParaRPr lang="zh-CN" altLang="en-US" dirty="0">
              <a:effectLst/>
            </a:endParaRPr>
          </a:p>
        </p:txBody>
      </p:sp>
    </p:spTree>
    <p:extLst>
      <p:ext uri="{BB962C8B-B14F-4D97-AF65-F5344CB8AC3E}">
        <p14:creationId xmlns:p14="http://schemas.microsoft.com/office/powerpoint/2010/main" val="1273832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5"/>
          <p:cNvSpPr>
            <a:spLocks noChangeArrowheads="1"/>
          </p:cNvSpPr>
          <p:nvPr/>
        </p:nvSpPr>
        <p:spPr bwMode="auto">
          <a:xfrm>
            <a:off x="3276600" y="2133600"/>
            <a:ext cx="5256213" cy="2808288"/>
          </a:xfrm>
          <a:prstGeom prst="wedgeRoundRectCallout">
            <a:avLst>
              <a:gd name="adj1" fmla="val -64588"/>
              <a:gd name="adj2" fmla="val 58194"/>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lang="zh-CN" altLang="en-US" sz="5400" b="1">
              <a:latin typeface="Tahoma" charset="0"/>
            </a:endParaRPr>
          </a:p>
        </p:txBody>
      </p:sp>
      <p:sp>
        <p:nvSpPr>
          <p:cNvPr id="3" name="内容占位符 2"/>
          <p:cNvSpPr>
            <a:spLocks noGrp="1"/>
          </p:cNvSpPr>
          <p:nvPr>
            <p:ph idx="4294967295"/>
          </p:nvPr>
        </p:nvSpPr>
        <p:spPr>
          <a:xfrm>
            <a:off x="468313" y="765175"/>
            <a:ext cx="8247062" cy="1571625"/>
          </a:xfrm>
        </p:spPr>
        <p:txBody>
          <a:bodyPr>
            <a:normAutofit lnSpcReduction="10000"/>
          </a:bodyPr>
          <a:lstStyle/>
          <a:p>
            <a:pPr eaLnBrk="1" hangingPunct="1">
              <a:buFont typeface="Wingdings" charset="2"/>
              <a:buNone/>
            </a:pPr>
            <a:r>
              <a:rPr lang="zh-CN" altLang="zh-CN" sz="3200" b="1" dirty="0">
                <a:solidFill>
                  <a:srgbClr val="FFFF00"/>
                </a:solidFill>
                <a:effectLst/>
              </a:rPr>
              <a:t>金融资本</a:t>
            </a:r>
            <a:r>
              <a:rPr lang="zh-CN" altLang="zh-CN" sz="2800" b="1" dirty="0">
                <a:latin typeface="黑体" charset="-122"/>
              </a:rPr>
              <a:t>是由工业垄断资本和银行垄断资本融合在一起而形成的一种垄断资本</a:t>
            </a:r>
            <a:r>
              <a:rPr lang="zh-CN" altLang="en-US" sz="2800" b="1" dirty="0">
                <a:latin typeface="黑体" charset="-122"/>
              </a:rPr>
              <a:t>。</a:t>
            </a:r>
            <a:endParaRPr lang="en-US" altLang="zh-CN" sz="2800" b="1" dirty="0">
              <a:latin typeface="黑体" charset="-122"/>
            </a:endParaRPr>
          </a:p>
          <a:p>
            <a:pPr algn="r" eaLnBrk="1" hangingPunct="1">
              <a:buFont typeface="Wingdings" charset="2"/>
              <a:buNone/>
            </a:pPr>
            <a:r>
              <a:rPr lang="zh-CN" altLang="en-US" sz="2800" dirty="0">
                <a:solidFill>
                  <a:schemeClr val="accent2"/>
                </a:solidFill>
                <a:latin typeface="楷体_GB2312" charset="0"/>
                <a:ea typeface="楷体_GB2312" charset="0"/>
              </a:rPr>
              <a:t>            </a:t>
            </a:r>
            <a:endParaRPr lang="en-US" altLang="zh-CN" sz="2800" dirty="0">
              <a:solidFill>
                <a:schemeClr val="accent2"/>
              </a:solidFill>
              <a:latin typeface="楷体_GB2312" charset="0"/>
              <a:ea typeface="楷体_GB2312" charset="0"/>
            </a:endParaRPr>
          </a:p>
          <a:p>
            <a:pPr eaLnBrk="1" hangingPunct="1">
              <a:buFont typeface="Wingdings" charset="2"/>
              <a:buNone/>
            </a:pPr>
            <a:endParaRPr lang="zh-CN" altLang="en-US" sz="2800" dirty="0">
              <a:solidFill>
                <a:schemeClr val="accent2"/>
              </a:solidFill>
              <a:latin typeface="黑体" charset="-122"/>
            </a:endParaRPr>
          </a:p>
        </p:txBody>
      </p:sp>
      <p:pic>
        <p:nvPicPr>
          <p:cNvPr id="73732" name="图片 4" descr="列宁.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284538"/>
            <a:ext cx="17145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276600" y="2492375"/>
            <a:ext cx="5286375" cy="2041525"/>
          </a:xfrm>
          <a:prstGeom prst="rect">
            <a:avLst/>
          </a:prstGeom>
          <a:noFill/>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r>
              <a:rPr lang="zh-CN" altLang="en-US" sz="3200" b="1">
                <a:effectLst>
                  <a:outerShdw blurRad="38100" dist="38100" dir="2700000" algn="tl">
                    <a:srgbClr val="000000"/>
                  </a:outerShdw>
                </a:effectLst>
                <a:latin typeface="楷体_GB2312" charset="0"/>
                <a:ea typeface="楷体_GB2312" charset="0"/>
              </a:rPr>
              <a:t>“</a:t>
            </a:r>
            <a:r>
              <a:rPr lang="zh-CN" altLang="zh-CN" sz="3200" b="1">
                <a:effectLst>
                  <a:outerShdw blurRad="38100" dist="38100" dir="2700000" algn="tl">
                    <a:srgbClr val="000000"/>
                  </a:outerShdw>
                </a:effectLst>
                <a:latin typeface="楷体_GB2312" charset="0"/>
                <a:ea typeface="楷体_GB2312" charset="0"/>
              </a:rPr>
              <a:t>在垄断阶段，垄断的银行资本已由过去的普通借贷中介人，变成了资本主义经济生活中万能的垄断者。”</a:t>
            </a:r>
            <a:endParaRPr lang="zh-CN" altLang="en-US" sz="3200" b="1">
              <a:latin typeface="黑体" charset="-122"/>
              <a:ea typeface="黑体" charset="-122"/>
            </a:endParaRPr>
          </a:p>
        </p:txBody>
      </p:sp>
    </p:spTree>
    <p:extLst>
      <p:ext uri="{BB962C8B-B14F-4D97-AF65-F5344CB8AC3E}">
        <p14:creationId xmlns:p14="http://schemas.microsoft.com/office/powerpoint/2010/main" val="1400736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39750" y="765175"/>
            <a:ext cx="8032750" cy="4824413"/>
          </a:xfrm>
        </p:spPr>
        <p:txBody>
          <a:bodyPr/>
          <a:lstStyle/>
          <a:p>
            <a:pPr eaLnBrk="1" hangingPunct="1">
              <a:buFont typeface="Wingdings" charset="2"/>
              <a:buNone/>
            </a:pPr>
            <a:r>
              <a:rPr lang="zh-CN" altLang="zh-CN" sz="3200" dirty="0">
                <a:solidFill>
                  <a:srgbClr val="FFFF00"/>
                </a:solidFill>
                <a:effectLst/>
              </a:rPr>
              <a:t>金融寡头</a:t>
            </a:r>
            <a:r>
              <a:rPr lang="zh-CN" altLang="zh-CN" sz="3200" dirty="0">
                <a:latin typeface="黑体" charset="-122"/>
              </a:rPr>
              <a:t>是指操纵国民经济命脉，并在实际上控制国家政权的少数垄断资本家或垄断资本家集团。</a:t>
            </a:r>
            <a:endParaRPr lang="en-US" altLang="zh-CN" sz="3200" dirty="0">
              <a:latin typeface="黑体" charset="-122"/>
            </a:endParaRPr>
          </a:p>
          <a:p>
            <a:pPr eaLnBrk="1" hangingPunct="1"/>
            <a:r>
              <a:rPr lang="zh-CN" altLang="en-US" sz="2800" dirty="0">
                <a:effectLst/>
              </a:rPr>
              <a:t>经济领域的统治</a:t>
            </a:r>
            <a:r>
              <a:rPr lang="en-US" altLang="zh-CN" sz="2800" dirty="0">
                <a:effectLst/>
              </a:rPr>
              <a:t>——“</a:t>
            </a:r>
            <a:r>
              <a:rPr lang="zh-CN" altLang="en-US" sz="2800" dirty="0">
                <a:effectLst/>
              </a:rPr>
              <a:t>参与制”</a:t>
            </a:r>
            <a:r>
              <a:rPr lang="zh-CN" altLang="en-US" sz="2800" dirty="0">
                <a:latin typeface="黑体" charset="-122"/>
              </a:rPr>
              <a:t>（</a:t>
            </a:r>
            <a:r>
              <a:rPr lang="zh-CN" altLang="en-US" sz="2800" dirty="0">
                <a:latin typeface="黑体" charset="-122"/>
                <a:hlinkClick r:id="rId2" action="ppaction://hlinksldjump"/>
              </a:rPr>
              <a:t>层层控制</a:t>
            </a:r>
            <a:r>
              <a:rPr lang="zh-CN" altLang="en-US" sz="2800" dirty="0">
                <a:latin typeface="黑体" charset="-122"/>
              </a:rPr>
              <a:t>）</a:t>
            </a:r>
          </a:p>
          <a:p>
            <a:pPr eaLnBrk="1" hangingPunct="1"/>
            <a:r>
              <a:rPr lang="zh-CN" altLang="en-US" sz="2800" dirty="0">
                <a:effectLst/>
              </a:rPr>
              <a:t>政治领域的统治</a:t>
            </a:r>
            <a:r>
              <a:rPr lang="en-US" altLang="zh-CN" sz="2800" dirty="0">
                <a:effectLst/>
              </a:rPr>
              <a:t>——“</a:t>
            </a:r>
            <a:r>
              <a:rPr lang="zh-CN" altLang="en-US" sz="2800" dirty="0">
                <a:effectLst/>
              </a:rPr>
              <a:t>个人联合”</a:t>
            </a:r>
            <a:endParaRPr lang="en-US" altLang="zh-CN" sz="2800" dirty="0">
              <a:effectLst/>
            </a:endParaRPr>
          </a:p>
          <a:p>
            <a:pPr eaLnBrk="1" hangingPunct="1">
              <a:buFont typeface="Wingdings" charset="2"/>
              <a:buNone/>
            </a:pPr>
            <a:r>
              <a:rPr lang="zh-CN" altLang="en-US" dirty="0">
                <a:effectLst/>
                <a:ea typeface="仿宋_GB2312" charset="0"/>
              </a:rPr>
              <a:t>   </a:t>
            </a:r>
            <a:r>
              <a:rPr lang="zh-CN" altLang="en-US" sz="2400" dirty="0">
                <a:latin typeface="黑体" charset="-122"/>
                <a:hlinkClick r:id="rId3" action="ppaction://hlinkfile"/>
              </a:rPr>
              <a:t>直接出马</a:t>
            </a:r>
            <a:r>
              <a:rPr lang="zh-CN" altLang="en-US" sz="2400" dirty="0">
                <a:latin typeface="黑体" charset="-122"/>
              </a:rPr>
              <a:t>（</a:t>
            </a:r>
            <a:r>
              <a:rPr lang="zh-CN" altLang="en-US" sz="2400" dirty="0">
                <a:effectLst/>
              </a:rPr>
              <a:t>纳尔逊</a:t>
            </a:r>
            <a:r>
              <a:rPr lang="en-US" altLang="zh-CN" sz="2400" dirty="0">
                <a:effectLst/>
              </a:rPr>
              <a:t>·</a:t>
            </a:r>
            <a:r>
              <a:rPr lang="zh-CN" altLang="en-US" sz="2400" dirty="0">
                <a:effectLst/>
              </a:rPr>
              <a:t>洛克菲勒：</a:t>
            </a:r>
            <a:r>
              <a:rPr lang="en-US" altLang="zh-CN" sz="2400" dirty="0">
                <a:effectLst/>
              </a:rPr>
              <a:t>4</a:t>
            </a:r>
            <a:r>
              <a:rPr lang="zh-CN" altLang="en-US" sz="2400" dirty="0">
                <a:effectLst/>
              </a:rPr>
              <a:t>任纽约州州长（</a:t>
            </a:r>
            <a:r>
              <a:rPr lang="en-US" altLang="zh-CN" sz="2400" dirty="0">
                <a:effectLst/>
              </a:rPr>
              <a:t>1959-1973</a:t>
            </a:r>
            <a:r>
              <a:rPr lang="zh-CN" altLang="en-US" sz="2400" dirty="0">
                <a:effectLst/>
              </a:rPr>
              <a:t>）和第</a:t>
            </a:r>
            <a:r>
              <a:rPr lang="en-US" altLang="zh-CN" sz="2400" dirty="0">
                <a:effectLst/>
              </a:rPr>
              <a:t>41</a:t>
            </a:r>
            <a:r>
              <a:rPr lang="zh-CN" altLang="en-US" sz="2400" dirty="0">
                <a:effectLst/>
              </a:rPr>
              <a:t>届美国副总统（</a:t>
            </a:r>
            <a:r>
              <a:rPr lang="en-US" altLang="zh-CN" sz="2400" dirty="0">
                <a:effectLst/>
              </a:rPr>
              <a:t>1974-1977</a:t>
            </a:r>
            <a:r>
              <a:rPr lang="zh-CN" altLang="en-US" sz="2400" dirty="0">
                <a:effectLst/>
              </a:rPr>
              <a:t>）共和党温和派领袖</a:t>
            </a:r>
            <a:r>
              <a:rPr lang="zh-CN" altLang="en-US" sz="2400" dirty="0">
                <a:latin typeface="黑体" charset="-122"/>
              </a:rPr>
              <a:t>）、选送代理人、收买、聘请</a:t>
            </a:r>
            <a:endParaRPr lang="en-US" altLang="zh-CN" sz="2400" dirty="0">
              <a:latin typeface="黑体" charset="-122"/>
            </a:endParaRPr>
          </a:p>
          <a:p>
            <a:pPr eaLnBrk="1" hangingPunct="1"/>
            <a:r>
              <a:rPr lang="zh-CN" altLang="en-US" dirty="0">
                <a:effectLst/>
              </a:rPr>
              <a:t>其它方式</a:t>
            </a:r>
            <a:endParaRPr lang="en-US" altLang="zh-CN" dirty="0">
              <a:effectLst/>
            </a:endParaRPr>
          </a:p>
          <a:p>
            <a:pPr eaLnBrk="1" hangingPunct="1"/>
            <a:endParaRPr lang="zh-CN" altLang="en-US" dirty="0">
              <a:effectLst/>
            </a:endParaRPr>
          </a:p>
        </p:txBody>
      </p:sp>
    </p:spTree>
    <p:extLst>
      <p:ext uri="{BB962C8B-B14F-4D97-AF65-F5344CB8AC3E}">
        <p14:creationId xmlns:p14="http://schemas.microsoft.com/office/powerpoint/2010/main" val="1454230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Ctr="0"/>
          <a:lstStyle/>
          <a:p>
            <a:pPr eaLnBrk="1" hangingPunct="1"/>
            <a:endParaRPr lang="zh-CN" altLang="en-US">
              <a:effectLst/>
            </a:endParaRPr>
          </a:p>
        </p:txBody>
      </p:sp>
      <p:sp>
        <p:nvSpPr>
          <p:cNvPr id="75779" name="内容占位符 2"/>
          <p:cNvSpPr>
            <a:spLocks noGrp="1"/>
          </p:cNvSpPr>
          <p:nvPr>
            <p:ph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effectLst/>
            </a:endParaRPr>
          </a:p>
        </p:txBody>
      </p:sp>
      <p:pic>
        <p:nvPicPr>
          <p:cNvPr id="75780" name="Picture 6" descr="金融寡头在经济领域内的控制主要是通过参与制实现的。即通过掌握“股票控制额”而对母公司、子公司、孙公司建立层层控制，并进而控制整个国民经济"/>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2638" y="500063"/>
            <a:ext cx="489585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7"/>
          <p:cNvSpPr>
            <a:spLocks noChangeArrowheads="1"/>
          </p:cNvSpPr>
          <p:nvPr/>
        </p:nvSpPr>
        <p:spPr bwMode="auto">
          <a:xfrm>
            <a:off x="684213" y="4689475"/>
            <a:ext cx="7632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lvl1pPr indent="628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latinLnBrk="1" hangingPunct="1"/>
            <a:r>
              <a:rPr kumimoji="1" lang="ko-KR" altLang="en-US" sz="2400" b="1">
                <a:latin typeface="宋体" charset="-122"/>
                <a:ea typeface="黑体" charset="-122"/>
              </a:rPr>
              <a:t>金融寡头在经济领域内的控制主要是通过参与制实现的。即通过掌握“股票控制额”而对母公司、子公司、孙公司建立层层控制，并进而控制整个国民经济</a:t>
            </a:r>
            <a:r>
              <a:rPr kumimoji="1" lang="ko-KR" altLang="en-US" sz="2400" b="1">
                <a:solidFill>
                  <a:srgbClr val="A50021"/>
                </a:solidFill>
                <a:latin typeface="宋体" charset="-122"/>
                <a:ea typeface="黑体" charset="-122"/>
              </a:rPr>
              <a:t>。 </a:t>
            </a:r>
          </a:p>
        </p:txBody>
      </p:sp>
    </p:spTree>
    <p:extLst>
      <p:ext uri="{BB962C8B-B14F-4D97-AF65-F5344CB8AC3E}">
        <p14:creationId xmlns:p14="http://schemas.microsoft.com/office/powerpoint/2010/main" val="738828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4294967295"/>
          </p:nvPr>
        </p:nvSpPr>
        <p:spPr>
          <a:xfrm>
            <a:off x="539552" y="908720"/>
            <a:ext cx="8229600" cy="453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sz="3000" dirty="0">
                <a:effectLst/>
              </a:rPr>
              <a:t>案例</a:t>
            </a:r>
            <a:r>
              <a:rPr lang="en-US" altLang="zh-CN" sz="3000" dirty="0">
                <a:effectLst/>
              </a:rPr>
              <a:t>:</a:t>
            </a:r>
            <a:r>
              <a:rPr lang="zh-CN" altLang="en-US" sz="3000" dirty="0">
                <a:effectLst/>
              </a:rPr>
              <a:t>摩根财团</a:t>
            </a:r>
            <a:endParaRPr lang="en-US" altLang="zh-CN" sz="3000" dirty="0">
              <a:effectLst/>
            </a:endParaRPr>
          </a:p>
          <a:p>
            <a:pPr eaLnBrk="1" hangingPunct="1"/>
            <a:r>
              <a:rPr lang="en-US" altLang="zh-CN" sz="3000" dirty="0">
                <a:effectLst/>
                <a:latin typeface="Times New Roman" charset="0"/>
                <a:ea typeface="楷体_GB2312" charset="0"/>
              </a:rPr>
              <a:t>J.P.</a:t>
            </a:r>
            <a:r>
              <a:rPr lang="zh-CN" altLang="en-US" sz="3000" dirty="0">
                <a:effectLst/>
                <a:latin typeface="Times New Roman" charset="0"/>
                <a:ea typeface="楷体_GB2312" charset="0"/>
              </a:rPr>
              <a:t>摩根在其父资财的基础上，</a:t>
            </a:r>
            <a:r>
              <a:rPr lang="en-US" altLang="zh-CN" sz="3000" dirty="0">
                <a:effectLst/>
                <a:latin typeface="Times New Roman" charset="0"/>
                <a:ea typeface="楷体_GB2312" charset="0"/>
              </a:rPr>
              <a:t>1871</a:t>
            </a:r>
            <a:r>
              <a:rPr lang="zh-CN" altLang="en-US" sz="3000" dirty="0">
                <a:effectLst/>
                <a:latin typeface="Times New Roman" charset="0"/>
                <a:ea typeface="楷体_GB2312" charset="0"/>
              </a:rPr>
              <a:t>年与人合伙创办德雷克塞尔</a:t>
            </a:r>
            <a:r>
              <a:rPr lang="en-US" altLang="zh-CN" sz="3000" dirty="0">
                <a:effectLst/>
                <a:latin typeface="Times New Roman" charset="0"/>
                <a:ea typeface="楷体_GB2312" charset="0"/>
              </a:rPr>
              <a:t>—</a:t>
            </a:r>
            <a:r>
              <a:rPr lang="zh-CN" altLang="en-US" sz="3000" dirty="0">
                <a:effectLst/>
                <a:latin typeface="Times New Roman" charset="0"/>
                <a:ea typeface="楷体_GB2312" charset="0"/>
              </a:rPr>
              <a:t>摩根公司，从事投资与信贷等银行业务。</a:t>
            </a:r>
            <a:r>
              <a:rPr lang="en-US" altLang="zh-CN" sz="3000" dirty="0">
                <a:effectLst/>
                <a:latin typeface="Times New Roman" charset="0"/>
                <a:ea typeface="楷体_GB2312" charset="0"/>
              </a:rPr>
              <a:t>1894</a:t>
            </a:r>
            <a:r>
              <a:rPr lang="zh-CN" altLang="en-US" sz="3000" dirty="0">
                <a:effectLst/>
                <a:latin typeface="Times New Roman" charset="0"/>
                <a:ea typeface="楷体_GB2312" charset="0"/>
              </a:rPr>
              <a:t>年合伙人逝世，由其独资经营，</a:t>
            </a:r>
            <a:r>
              <a:rPr lang="en-US" altLang="zh-CN" sz="3000" dirty="0">
                <a:effectLst/>
                <a:latin typeface="Times New Roman" charset="0"/>
                <a:ea typeface="楷体_GB2312" charset="0"/>
              </a:rPr>
              <a:t>1895</a:t>
            </a:r>
            <a:r>
              <a:rPr lang="zh-CN" altLang="en-US" sz="3000" dirty="0">
                <a:effectLst/>
                <a:latin typeface="Times New Roman" charset="0"/>
                <a:ea typeface="楷体_GB2312" charset="0"/>
              </a:rPr>
              <a:t>年改名为</a:t>
            </a:r>
            <a:r>
              <a:rPr lang="en-US" altLang="zh-CN" sz="3000" dirty="0">
                <a:effectLst/>
                <a:latin typeface="Times New Roman" charset="0"/>
                <a:ea typeface="楷体_GB2312" charset="0"/>
              </a:rPr>
              <a:t>J.P.</a:t>
            </a:r>
            <a:r>
              <a:rPr lang="zh-CN" altLang="en-US" sz="3000" dirty="0">
                <a:effectLst/>
                <a:latin typeface="Times New Roman" charset="0"/>
                <a:ea typeface="楷体_GB2312" charset="0"/>
              </a:rPr>
              <a:t>摩根公司，并以该公司为大本营，向金融事业和经济各部门（诸如钢铁、铁路以及公用事业等）扩张势力，开始形成垄断财团。</a:t>
            </a:r>
          </a:p>
          <a:p>
            <a:pPr eaLnBrk="1" hangingPunct="1"/>
            <a:endParaRPr lang="zh-CN" altLang="en-US" dirty="0">
              <a:solidFill>
                <a:srgbClr val="0070C0"/>
              </a:solidFill>
              <a:effectLst/>
            </a:endParaRPr>
          </a:p>
        </p:txBody>
      </p:sp>
    </p:spTree>
    <p:extLst>
      <p:ext uri="{BB962C8B-B14F-4D97-AF65-F5344CB8AC3E}">
        <p14:creationId xmlns:p14="http://schemas.microsoft.com/office/powerpoint/2010/main" val="742572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4294967295"/>
          </p:nvPr>
        </p:nvSpPr>
        <p:spPr>
          <a:xfrm>
            <a:off x="571500" y="1071563"/>
            <a:ext cx="8064500" cy="4824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800" dirty="0">
                <a:effectLst/>
                <a:latin typeface="Times New Roman" charset="0"/>
                <a:ea typeface="楷体_GB2312" charset="0"/>
              </a:rPr>
              <a:t>1912</a:t>
            </a:r>
            <a:r>
              <a:rPr lang="zh-CN" altLang="en-US" sz="2800" dirty="0">
                <a:effectLst/>
                <a:latin typeface="Times New Roman" charset="0"/>
                <a:ea typeface="楷体_GB2312" charset="0"/>
              </a:rPr>
              <a:t>年，摩根财团控制了金融机构</a:t>
            </a:r>
            <a:r>
              <a:rPr lang="en-US" altLang="zh-CN" sz="2800" dirty="0">
                <a:effectLst/>
                <a:latin typeface="Times New Roman" charset="0"/>
                <a:ea typeface="楷体_GB2312" charset="0"/>
              </a:rPr>
              <a:t>13</a:t>
            </a:r>
            <a:r>
              <a:rPr lang="zh-CN" altLang="en-US" sz="2800" dirty="0">
                <a:effectLst/>
                <a:latin typeface="Times New Roman" charset="0"/>
                <a:ea typeface="楷体_GB2312" charset="0"/>
              </a:rPr>
              <a:t>家，合计资产总额</a:t>
            </a:r>
            <a:r>
              <a:rPr lang="en-US" altLang="zh-CN" sz="2800" dirty="0">
                <a:effectLst/>
                <a:latin typeface="Times New Roman" charset="0"/>
                <a:ea typeface="楷体_GB2312" charset="0"/>
              </a:rPr>
              <a:t>30.4</a:t>
            </a:r>
            <a:r>
              <a:rPr lang="zh-CN" altLang="en-US" sz="2800" dirty="0">
                <a:effectLst/>
                <a:latin typeface="Times New Roman" charset="0"/>
                <a:ea typeface="楷体_GB2312" charset="0"/>
              </a:rPr>
              <a:t>亿美元，其中以摩根公司实力为最雄厚，称雄于美国金融界，华尔街的金融老板称摩根公司为“银行家的银行家”。第一次世界大战中摩根财团大发横财，战后以其雄厚的金融资本，渗入国民经济各个部门；</a:t>
            </a:r>
            <a:r>
              <a:rPr lang="en-US" altLang="zh-CN" sz="2800" dirty="0">
                <a:effectLst/>
                <a:latin typeface="Times New Roman" charset="0"/>
                <a:ea typeface="楷体_GB2312" charset="0"/>
              </a:rPr>
              <a:t>30</a:t>
            </a:r>
            <a:r>
              <a:rPr lang="zh-CN" altLang="en-US" sz="2800" dirty="0">
                <a:effectLst/>
                <a:latin typeface="Times New Roman" charset="0"/>
                <a:ea typeface="楷体_GB2312" charset="0"/>
              </a:rPr>
              <a:t>年代，摩根财团所控制的大银行、大企业的资产总额占当时美国八大财团的</a:t>
            </a:r>
            <a:r>
              <a:rPr lang="en-US" altLang="zh-CN" sz="2800" dirty="0">
                <a:effectLst/>
                <a:latin typeface="Times New Roman" charset="0"/>
                <a:ea typeface="楷体_GB2312" charset="0"/>
              </a:rPr>
              <a:t>50</a:t>
            </a:r>
            <a:r>
              <a:rPr lang="zh-CN" altLang="en-US" sz="2800" dirty="0">
                <a:effectLst/>
                <a:latin typeface="Times New Roman" charset="0"/>
                <a:ea typeface="楷体_GB2312" charset="0"/>
              </a:rPr>
              <a:t>％以上。</a:t>
            </a:r>
          </a:p>
          <a:p>
            <a:pPr eaLnBrk="1" hangingPunct="1"/>
            <a:endParaRPr lang="zh-CN" altLang="en-US" dirty="0">
              <a:effectLst/>
            </a:endParaRPr>
          </a:p>
        </p:txBody>
      </p:sp>
    </p:spTree>
    <p:extLst>
      <p:ext uri="{BB962C8B-B14F-4D97-AF65-F5344CB8AC3E}">
        <p14:creationId xmlns:p14="http://schemas.microsoft.com/office/powerpoint/2010/main" val="1392803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457200" y="9144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代表人物</a:t>
            </a:r>
          </a:p>
        </p:txBody>
      </p:sp>
      <p:sp>
        <p:nvSpPr>
          <p:cNvPr id="24579" name="Text Box 7"/>
          <p:cNvSpPr txBox="1">
            <a:spLocks noChangeArrowheads="1"/>
          </p:cNvSpPr>
          <p:nvPr/>
        </p:nvSpPr>
        <p:spPr bwMode="auto">
          <a:xfrm>
            <a:off x="6588125" y="2667000"/>
            <a:ext cx="1871663" cy="466725"/>
          </a:xfrm>
          <a:prstGeom prst="rect">
            <a:avLst/>
          </a:prstGeom>
          <a:solidFill>
            <a:srgbClr val="FFFF00"/>
          </a:solidFill>
          <a:ln w="9525">
            <a:solidFill>
              <a:srgbClr val="993366"/>
            </a:solid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None/>
            </a:pPr>
            <a:r>
              <a:rPr lang="zh-CN" altLang="en-US" sz="2400" b="1">
                <a:solidFill>
                  <a:schemeClr val="bg1"/>
                </a:solidFill>
              </a:rPr>
              <a:t>大卫</a:t>
            </a:r>
            <a:r>
              <a:rPr lang="en-US" altLang="zh-CN" sz="2400" b="1">
                <a:solidFill>
                  <a:schemeClr val="bg1"/>
                </a:solidFill>
              </a:rPr>
              <a:t>·</a:t>
            </a:r>
            <a:r>
              <a:rPr lang="zh-CN" altLang="en-US" sz="2400" b="1">
                <a:solidFill>
                  <a:schemeClr val="bg1"/>
                </a:solidFill>
              </a:rPr>
              <a:t>李嘉图</a:t>
            </a:r>
          </a:p>
        </p:txBody>
      </p:sp>
      <p:sp>
        <p:nvSpPr>
          <p:cNvPr id="24580" name="AutoShape 8"/>
          <p:cNvSpPr>
            <a:spLocks noChangeArrowheads="1"/>
          </p:cNvSpPr>
          <p:nvPr/>
        </p:nvSpPr>
        <p:spPr bwMode="auto">
          <a:xfrm>
            <a:off x="4038600" y="2819400"/>
            <a:ext cx="431800" cy="71438"/>
          </a:xfrm>
          <a:prstGeom prst="rightArrow">
            <a:avLst>
              <a:gd name="adj1" fmla="val 50000"/>
              <a:gd name="adj2" fmla="val 15111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chemeClr val="bg1"/>
              </a:solidFill>
            </a:endParaRPr>
          </a:p>
        </p:txBody>
      </p:sp>
      <p:sp>
        <p:nvSpPr>
          <p:cNvPr id="24581" name="AutoShape 9"/>
          <p:cNvSpPr>
            <a:spLocks noChangeArrowheads="1"/>
          </p:cNvSpPr>
          <p:nvPr/>
        </p:nvSpPr>
        <p:spPr bwMode="auto">
          <a:xfrm>
            <a:off x="6011863" y="2811463"/>
            <a:ext cx="576262" cy="71437"/>
          </a:xfrm>
          <a:prstGeom prst="rightArrow">
            <a:avLst>
              <a:gd name="adj1" fmla="val 50000"/>
              <a:gd name="adj2" fmla="val 201668"/>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chemeClr val="bg1"/>
              </a:solidFill>
            </a:endParaRPr>
          </a:p>
        </p:txBody>
      </p:sp>
      <p:sp>
        <p:nvSpPr>
          <p:cNvPr id="24582" name="Text Box 10"/>
          <p:cNvSpPr txBox="1">
            <a:spLocks noChangeArrowheads="1"/>
          </p:cNvSpPr>
          <p:nvPr/>
        </p:nvSpPr>
        <p:spPr bwMode="auto">
          <a:xfrm>
            <a:off x="2411413" y="3890963"/>
            <a:ext cx="1655762" cy="831850"/>
          </a:xfrm>
          <a:prstGeom prst="rect">
            <a:avLst/>
          </a:prstGeom>
          <a:solidFill>
            <a:srgbClr val="FFFF00"/>
          </a:solidFill>
          <a:ln w="9525">
            <a:solidFill>
              <a:srgbClr val="993366"/>
            </a:solid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None/>
            </a:pPr>
            <a:r>
              <a:rPr lang="zh-CN" altLang="en-US" sz="2400" b="1">
                <a:solidFill>
                  <a:schemeClr val="bg1"/>
                </a:solidFill>
              </a:rPr>
              <a:t>布阿吉尔贝尔</a:t>
            </a:r>
          </a:p>
        </p:txBody>
      </p:sp>
      <p:sp>
        <p:nvSpPr>
          <p:cNvPr id="24583" name="Text Box 11"/>
          <p:cNvSpPr txBox="1">
            <a:spLocks noChangeArrowheads="1"/>
          </p:cNvSpPr>
          <p:nvPr/>
        </p:nvSpPr>
        <p:spPr bwMode="auto">
          <a:xfrm>
            <a:off x="4498975" y="3819525"/>
            <a:ext cx="1728788" cy="466725"/>
          </a:xfrm>
          <a:prstGeom prst="rect">
            <a:avLst/>
          </a:prstGeom>
          <a:solidFill>
            <a:srgbClr val="FFFF00"/>
          </a:solidFill>
          <a:ln w="9525">
            <a:solidFill>
              <a:srgbClr val="993366"/>
            </a:solid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None/>
            </a:pPr>
            <a:r>
              <a:rPr lang="zh-CN" altLang="en-US" sz="2400" b="1">
                <a:solidFill>
                  <a:schemeClr val="bg1"/>
                </a:solidFill>
              </a:rPr>
              <a:t>    魁奈</a:t>
            </a:r>
          </a:p>
        </p:txBody>
      </p:sp>
      <p:sp>
        <p:nvSpPr>
          <p:cNvPr id="24584" name="Text Box 13"/>
          <p:cNvSpPr txBox="1">
            <a:spLocks noChangeArrowheads="1"/>
          </p:cNvSpPr>
          <p:nvPr/>
        </p:nvSpPr>
        <p:spPr bwMode="auto">
          <a:xfrm>
            <a:off x="4498975" y="4251325"/>
            <a:ext cx="1728788" cy="466725"/>
          </a:xfrm>
          <a:prstGeom prst="rect">
            <a:avLst/>
          </a:prstGeom>
          <a:solidFill>
            <a:srgbClr val="FFFF00"/>
          </a:solidFill>
          <a:ln w="9525">
            <a:solidFill>
              <a:srgbClr val="800080"/>
            </a:solid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None/>
            </a:pPr>
            <a:r>
              <a:rPr lang="zh-CN" altLang="en-US" sz="2400" b="1">
                <a:solidFill>
                  <a:schemeClr val="bg1"/>
                </a:solidFill>
              </a:rPr>
              <a:t>    杜尔哥</a:t>
            </a:r>
          </a:p>
        </p:txBody>
      </p:sp>
      <p:sp>
        <p:nvSpPr>
          <p:cNvPr id="24585" name="Text Box 14"/>
          <p:cNvSpPr txBox="1">
            <a:spLocks noChangeArrowheads="1"/>
          </p:cNvSpPr>
          <p:nvPr/>
        </p:nvSpPr>
        <p:spPr bwMode="auto">
          <a:xfrm>
            <a:off x="6731000" y="4035425"/>
            <a:ext cx="1871663" cy="466725"/>
          </a:xfrm>
          <a:prstGeom prst="rect">
            <a:avLst/>
          </a:prstGeom>
          <a:solidFill>
            <a:srgbClr val="FFFF00"/>
          </a:solidFill>
          <a:ln w="9525">
            <a:solidFill>
              <a:srgbClr val="993366"/>
            </a:solid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None/>
            </a:pPr>
            <a:r>
              <a:rPr lang="zh-CN" altLang="en-US" sz="2400" b="1">
                <a:solidFill>
                  <a:schemeClr val="bg1"/>
                </a:solidFill>
              </a:rPr>
              <a:t>西斯蒙第</a:t>
            </a:r>
          </a:p>
        </p:txBody>
      </p:sp>
      <p:sp>
        <p:nvSpPr>
          <p:cNvPr id="24586" name="AutoShape 17"/>
          <p:cNvSpPr>
            <a:spLocks noChangeArrowheads="1"/>
          </p:cNvSpPr>
          <p:nvPr/>
        </p:nvSpPr>
        <p:spPr bwMode="auto">
          <a:xfrm>
            <a:off x="4067175" y="4251325"/>
            <a:ext cx="431800" cy="71438"/>
          </a:xfrm>
          <a:prstGeom prst="rightArrow">
            <a:avLst>
              <a:gd name="adj1" fmla="val 50000"/>
              <a:gd name="adj2" fmla="val 15111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chemeClr val="bg1"/>
              </a:solidFill>
            </a:endParaRPr>
          </a:p>
        </p:txBody>
      </p:sp>
      <p:sp>
        <p:nvSpPr>
          <p:cNvPr id="24587" name="AutoShape 18"/>
          <p:cNvSpPr>
            <a:spLocks noChangeArrowheads="1"/>
          </p:cNvSpPr>
          <p:nvPr/>
        </p:nvSpPr>
        <p:spPr bwMode="auto">
          <a:xfrm>
            <a:off x="6227763" y="4251325"/>
            <a:ext cx="503237" cy="71438"/>
          </a:xfrm>
          <a:prstGeom prst="rightArrow">
            <a:avLst>
              <a:gd name="adj1" fmla="val 50000"/>
              <a:gd name="adj2" fmla="val 17611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chemeClr val="bg1"/>
              </a:solidFill>
            </a:endParaRPr>
          </a:p>
        </p:txBody>
      </p:sp>
      <p:sp>
        <p:nvSpPr>
          <p:cNvPr id="24588" name="Text Box 19"/>
          <p:cNvSpPr txBox="1">
            <a:spLocks noChangeArrowheads="1"/>
          </p:cNvSpPr>
          <p:nvPr/>
        </p:nvSpPr>
        <p:spPr bwMode="auto">
          <a:xfrm>
            <a:off x="250825" y="2954338"/>
            <a:ext cx="1081088" cy="1562100"/>
          </a:xfrm>
          <a:prstGeom prst="rect">
            <a:avLst/>
          </a:prstGeom>
          <a:solidFill>
            <a:srgbClr val="FFFF00"/>
          </a:solidFill>
          <a:ln w="9525">
            <a:solidFill>
              <a:srgbClr val="993366"/>
            </a:solid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None/>
            </a:pPr>
            <a:r>
              <a:rPr lang="zh-CN" altLang="en-US" sz="2400" b="1">
                <a:solidFill>
                  <a:schemeClr val="bg1"/>
                </a:solidFill>
              </a:rPr>
              <a:t>古典政治经济学</a:t>
            </a:r>
          </a:p>
        </p:txBody>
      </p:sp>
      <p:sp>
        <p:nvSpPr>
          <p:cNvPr id="24589" name="Line 20"/>
          <p:cNvSpPr>
            <a:spLocks noChangeShapeType="1"/>
          </p:cNvSpPr>
          <p:nvPr/>
        </p:nvSpPr>
        <p:spPr bwMode="auto">
          <a:xfrm>
            <a:off x="1331913" y="3675063"/>
            <a:ext cx="431800"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21"/>
          <p:cNvSpPr>
            <a:spLocks noChangeShapeType="1"/>
          </p:cNvSpPr>
          <p:nvPr/>
        </p:nvSpPr>
        <p:spPr bwMode="auto">
          <a:xfrm>
            <a:off x="1763713" y="2882900"/>
            <a:ext cx="0" cy="1439863"/>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Line 22"/>
          <p:cNvSpPr>
            <a:spLocks noChangeShapeType="1"/>
          </p:cNvSpPr>
          <p:nvPr/>
        </p:nvSpPr>
        <p:spPr bwMode="auto">
          <a:xfrm>
            <a:off x="1763713" y="2882900"/>
            <a:ext cx="647700"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Line 23"/>
          <p:cNvSpPr>
            <a:spLocks noChangeShapeType="1"/>
          </p:cNvSpPr>
          <p:nvPr/>
        </p:nvSpPr>
        <p:spPr bwMode="auto">
          <a:xfrm>
            <a:off x="1763713" y="4322763"/>
            <a:ext cx="647700"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Text Box 4"/>
          <p:cNvSpPr txBox="1">
            <a:spLocks noChangeArrowheads="1"/>
          </p:cNvSpPr>
          <p:nvPr/>
        </p:nvSpPr>
        <p:spPr bwMode="auto">
          <a:xfrm>
            <a:off x="2411413" y="2667000"/>
            <a:ext cx="1703387" cy="466725"/>
          </a:xfrm>
          <a:prstGeom prst="rect">
            <a:avLst/>
          </a:prstGeom>
          <a:solidFill>
            <a:srgbClr val="FFFF00"/>
          </a:solidFill>
          <a:ln w="9525">
            <a:solidFill>
              <a:srgbClr val="993366"/>
            </a:solid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None/>
            </a:pPr>
            <a:r>
              <a:rPr lang="zh-CN" altLang="en-US" sz="2400" b="1">
                <a:solidFill>
                  <a:schemeClr val="bg1"/>
                </a:solidFill>
              </a:rPr>
              <a:t>威廉</a:t>
            </a:r>
            <a:r>
              <a:rPr lang="en-US" altLang="zh-CN" sz="2400" b="1">
                <a:solidFill>
                  <a:schemeClr val="bg1"/>
                </a:solidFill>
              </a:rPr>
              <a:t>·</a:t>
            </a:r>
            <a:r>
              <a:rPr lang="zh-CN" altLang="en-US" sz="2400" b="1">
                <a:solidFill>
                  <a:schemeClr val="bg1"/>
                </a:solidFill>
              </a:rPr>
              <a:t>配弟</a:t>
            </a:r>
          </a:p>
        </p:txBody>
      </p:sp>
      <p:sp>
        <p:nvSpPr>
          <p:cNvPr id="24594" name="Text Box 6"/>
          <p:cNvSpPr txBox="1">
            <a:spLocks noChangeArrowheads="1"/>
          </p:cNvSpPr>
          <p:nvPr/>
        </p:nvSpPr>
        <p:spPr bwMode="auto">
          <a:xfrm>
            <a:off x="4495800" y="2667000"/>
            <a:ext cx="1657350" cy="466725"/>
          </a:xfrm>
          <a:prstGeom prst="rect">
            <a:avLst/>
          </a:prstGeom>
          <a:solidFill>
            <a:srgbClr val="FFFF00"/>
          </a:solidFill>
          <a:ln w="9525">
            <a:solidFill>
              <a:srgbClr val="993366"/>
            </a:solid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None/>
            </a:pPr>
            <a:r>
              <a:rPr lang="zh-CN" altLang="en-US" sz="2400" b="1">
                <a:solidFill>
                  <a:schemeClr val="bg1"/>
                </a:solidFill>
              </a:rPr>
              <a:t>亚当</a:t>
            </a:r>
            <a:r>
              <a:rPr lang="en-US" altLang="zh-CN" sz="2400" b="1">
                <a:solidFill>
                  <a:schemeClr val="bg1"/>
                </a:solidFill>
              </a:rPr>
              <a:t>·</a:t>
            </a:r>
            <a:r>
              <a:rPr lang="zh-CN" altLang="en-US" sz="2400" b="1">
                <a:solidFill>
                  <a:schemeClr val="bg1"/>
                </a:solidFill>
              </a:rPr>
              <a:t>斯密</a:t>
            </a:r>
          </a:p>
        </p:txBody>
      </p:sp>
    </p:spTree>
    <p:extLst>
      <p:ext uri="{BB962C8B-B14F-4D97-AF65-F5344CB8AC3E}">
        <p14:creationId xmlns:p14="http://schemas.microsoft.com/office/powerpoint/2010/main" val="775546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4294967295"/>
          </p:nvPr>
        </p:nvSpPr>
        <p:spPr>
          <a:xfrm>
            <a:off x="468313" y="1125538"/>
            <a:ext cx="8229600" cy="453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dirty="0">
                <a:effectLst/>
                <a:latin typeface="Times New Roman" charset="0"/>
                <a:ea typeface="楷体_GB2312" charset="0"/>
              </a:rPr>
              <a:t>摩根公司是世界上最大的跨国银行之一，在国内有</a:t>
            </a:r>
            <a:r>
              <a:rPr lang="en-US" altLang="zh-CN" sz="2800" dirty="0">
                <a:effectLst/>
                <a:latin typeface="Times New Roman" charset="0"/>
                <a:ea typeface="楷体_GB2312" charset="0"/>
              </a:rPr>
              <a:t>10</a:t>
            </a:r>
            <a:r>
              <a:rPr lang="zh-CN" altLang="en-US" sz="2800" dirty="0">
                <a:effectLst/>
                <a:latin typeface="Times New Roman" charset="0"/>
                <a:ea typeface="楷体_GB2312" charset="0"/>
              </a:rPr>
              <a:t>个子公司和许多分支行，还有</a:t>
            </a:r>
            <a:r>
              <a:rPr lang="en-US" altLang="zh-CN" sz="2800" dirty="0">
                <a:effectLst/>
                <a:latin typeface="Times New Roman" charset="0"/>
                <a:ea typeface="楷体_GB2312" charset="0"/>
              </a:rPr>
              <a:t>1000</a:t>
            </a:r>
            <a:r>
              <a:rPr lang="zh-CN" altLang="en-US" sz="2800" dirty="0">
                <a:effectLst/>
                <a:latin typeface="Times New Roman" charset="0"/>
                <a:ea typeface="楷体_GB2312" charset="0"/>
              </a:rPr>
              <a:t>多个通信银行。在国外约</a:t>
            </a:r>
            <a:r>
              <a:rPr lang="en-US" altLang="zh-CN" sz="2800" dirty="0">
                <a:effectLst/>
                <a:latin typeface="Times New Roman" charset="0"/>
                <a:ea typeface="楷体_GB2312" charset="0"/>
              </a:rPr>
              <a:t>20</a:t>
            </a:r>
            <a:r>
              <a:rPr lang="zh-CN" altLang="en-US" sz="2800" dirty="0">
                <a:effectLst/>
                <a:latin typeface="Times New Roman" charset="0"/>
                <a:ea typeface="楷体_GB2312" charset="0"/>
              </a:rPr>
              <a:t>个大城市设有支行或代表处，在近</a:t>
            </a:r>
            <a:r>
              <a:rPr lang="en-US" altLang="zh-CN" sz="2800" dirty="0">
                <a:effectLst/>
                <a:latin typeface="Times New Roman" charset="0"/>
                <a:ea typeface="楷体_GB2312" charset="0"/>
              </a:rPr>
              <a:t>40</a:t>
            </a:r>
            <a:r>
              <a:rPr lang="zh-CN" altLang="en-US" sz="2800" dirty="0">
                <a:effectLst/>
                <a:latin typeface="Times New Roman" charset="0"/>
                <a:ea typeface="楷体_GB2312" charset="0"/>
              </a:rPr>
              <a:t>个国家的金融机构中拥有股权。其经营特点是大量买卖股票和经营巨额信托资产。它控制着外国</a:t>
            </a:r>
            <a:r>
              <a:rPr lang="en-US" altLang="zh-CN" sz="2800" dirty="0">
                <a:effectLst/>
                <a:latin typeface="Times New Roman" charset="0"/>
                <a:ea typeface="楷体_GB2312" charset="0"/>
              </a:rPr>
              <a:t>37</a:t>
            </a:r>
            <a:r>
              <a:rPr lang="zh-CN" altLang="en-US" sz="2800" dirty="0">
                <a:effectLst/>
                <a:latin typeface="Times New Roman" charset="0"/>
                <a:ea typeface="楷体_GB2312" charset="0"/>
              </a:rPr>
              <a:t>个商业银行、开发银行、投资公司和其他企业的股权。</a:t>
            </a:r>
            <a:endParaRPr lang="en-US" altLang="zh-CN" sz="2800" dirty="0">
              <a:effectLst/>
              <a:latin typeface="Times New Roman" charset="0"/>
              <a:ea typeface="楷体_GB2312" charset="0"/>
            </a:endParaRPr>
          </a:p>
          <a:p>
            <a:pPr eaLnBrk="1" hangingPunct="1"/>
            <a:r>
              <a:rPr lang="zh-CN" altLang="en-US" sz="2800" dirty="0">
                <a:effectLst/>
                <a:latin typeface="Times New Roman" charset="0"/>
                <a:ea typeface="楷体_GB2312" charset="0"/>
              </a:rPr>
              <a:t>摩根史丹利、摩根大通、摩根弗里曼等</a:t>
            </a:r>
          </a:p>
          <a:p>
            <a:pPr eaLnBrk="1" hangingPunct="1"/>
            <a:endParaRPr lang="zh-CN" altLang="en-US" dirty="0">
              <a:effectLst/>
            </a:endParaRPr>
          </a:p>
        </p:txBody>
      </p:sp>
    </p:spTree>
    <p:extLst>
      <p:ext uri="{BB962C8B-B14F-4D97-AF65-F5344CB8AC3E}">
        <p14:creationId xmlns:p14="http://schemas.microsoft.com/office/powerpoint/2010/main" val="1281058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Ctr="0"/>
          <a:lstStyle/>
          <a:p>
            <a:pPr eaLnBrk="1" hangingPunct="1"/>
            <a:endParaRPr lang="zh-CN" altLang="en-US">
              <a:effectLst/>
            </a:endParaRPr>
          </a:p>
        </p:txBody>
      </p:sp>
      <p:sp>
        <p:nvSpPr>
          <p:cNvPr id="79875" name="内容占位符 2"/>
          <p:cNvSpPr>
            <a:spLocks noGrp="1"/>
          </p:cNvSpPr>
          <p:nvPr>
            <p:ph idx="4294967295"/>
          </p:nvPr>
        </p:nvSpPr>
        <p:spPr>
          <a:xfrm>
            <a:off x="285750" y="1285875"/>
            <a:ext cx="8501063" cy="4610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sz="2800" b="1" dirty="0">
                <a:effectLst/>
              </a:rPr>
              <a:t>摩根士丹利在北京、上海、香港、曼谷、墨尔本、孟买、汉城、新加坡、悉尼、台北及东京均设有办事处。</a:t>
            </a:r>
            <a:endParaRPr lang="en-US" altLang="zh-CN" sz="2800" b="1" dirty="0">
              <a:effectLst/>
            </a:endParaRPr>
          </a:p>
          <a:p>
            <a:pPr eaLnBrk="1" hangingPunct="1"/>
            <a:r>
              <a:rPr lang="zh-CN" altLang="en-US" sz="2800" b="1" dirty="0">
                <a:effectLst/>
              </a:rPr>
              <a:t>中国国际金融有限公司（简称中金公司</a:t>
            </a:r>
            <a:r>
              <a:rPr lang="en-US" altLang="zh-CN" sz="2800" b="1" dirty="0">
                <a:effectLst/>
              </a:rPr>
              <a:t>)</a:t>
            </a:r>
            <a:endParaRPr lang="zh-CN" altLang="en-US" sz="2800" b="1" dirty="0">
              <a:effectLst/>
            </a:endParaRPr>
          </a:p>
        </p:txBody>
      </p:sp>
    </p:spTree>
    <p:extLst>
      <p:ext uri="{BB962C8B-B14F-4D97-AF65-F5344CB8AC3E}">
        <p14:creationId xmlns:p14="http://schemas.microsoft.com/office/powerpoint/2010/main" val="84660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4294967295"/>
          </p:nvPr>
        </p:nvSpPr>
        <p:spPr>
          <a:xfrm>
            <a:off x="611188" y="836613"/>
            <a:ext cx="8064500" cy="574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buFont typeface="Wingdings" charset="2"/>
              <a:buNone/>
            </a:pPr>
            <a:r>
              <a:rPr lang="zh-CN" altLang="en-US">
                <a:effectLst/>
              </a:rPr>
              <a:t>帝国主义的实质</a:t>
            </a:r>
          </a:p>
        </p:txBody>
      </p:sp>
      <p:sp>
        <p:nvSpPr>
          <p:cNvPr id="80899" name="Line 6"/>
          <p:cNvSpPr>
            <a:spLocks noChangeShapeType="1"/>
          </p:cNvSpPr>
          <p:nvPr/>
        </p:nvSpPr>
        <p:spPr bwMode="auto">
          <a:xfrm>
            <a:off x="2484438" y="2924175"/>
            <a:ext cx="12239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lstStyle/>
          <a:p>
            <a:endParaRPr lang="zh-CN" altLang="en-US"/>
          </a:p>
        </p:txBody>
      </p:sp>
      <p:sp>
        <p:nvSpPr>
          <p:cNvPr id="80900" name="Line 7"/>
          <p:cNvSpPr>
            <a:spLocks noChangeShapeType="1"/>
          </p:cNvSpPr>
          <p:nvPr/>
        </p:nvSpPr>
        <p:spPr bwMode="auto">
          <a:xfrm flipV="1">
            <a:off x="323850" y="2636838"/>
            <a:ext cx="2376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1" name="Line 8"/>
          <p:cNvSpPr>
            <a:spLocks noChangeShapeType="1"/>
          </p:cNvSpPr>
          <p:nvPr/>
        </p:nvSpPr>
        <p:spPr bwMode="auto">
          <a:xfrm>
            <a:off x="2700338" y="2636838"/>
            <a:ext cx="2735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2" name="Line 9"/>
          <p:cNvSpPr>
            <a:spLocks noChangeShapeType="1"/>
          </p:cNvSpPr>
          <p:nvPr/>
        </p:nvSpPr>
        <p:spPr bwMode="auto">
          <a:xfrm flipV="1">
            <a:off x="5508625" y="2636838"/>
            <a:ext cx="3095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3" name="Text Box 10"/>
          <p:cNvSpPr txBox="1">
            <a:spLocks noChangeArrowheads="1"/>
          </p:cNvSpPr>
          <p:nvPr/>
        </p:nvSpPr>
        <p:spPr bwMode="auto">
          <a:xfrm>
            <a:off x="2771775" y="2060575"/>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r>
              <a:rPr lang="en-US" altLang="zh-CN" sz="2400" b="1">
                <a:ea typeface="黑体" charset="-122"/>
              </a:rPr>
              <a:t>19</a:t>
            </a:r>
            <a:r>
              <a:rPr lang="zh-CN" altLang="en-US" sz="2400" b="1">
                <a:ea typeface="黑体" charset="-122"/>
              </a:rPr>
              <a:t>世纪末</a:t>
            </a:r>
            <a:r>
              <a:rPr lang="en-US" altLang="zh-CN" sz="2400" b="1">
                <a:ea typeface="黑体" charset="-122"/>
              </a:rPr>
              <a:t>20</a:t>
            </a:r>
            <a:r>
              <a:rPr lang="zh-CN" altLang="en-US" sz="2400" b="1">
                <a:ea typeface="黑体" charset="-122"/>
              </a:rPr>
              <a:t>世纪中</a:t>
            </a:r>
          </a:p>
        </p:txBody>
      </p:sp>
      <p:sp>
        <p:nvSpPr>
          <p:cNvPr id="80904" name="Text Box 12"/>
          <p:cNvSpPr txBox="1">
            <a:spLocks noChangeArrowheads="1"/>
          </p:cNvSpPr>
          <p:nvPr/>
        </p:nvSpPr>
        <p:spPr bwMode="auto">
          <a:xfrm>
            <a:off x="250825" y="3068638"/>
            <a:ext cx="2305050" cy="11874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r>
              <a:rPr lang="zh-CN" altLang="en-US" sz="2400" b="1">
                <a:ea typeface="黑体" charset="-122"/>
              </a:rPr>
              <a:t>商品输出、奴隶贸易、武力等侵略手段</a:t>
            </a:r>
          </a:p>
        </p:txBody>
      </p:sp>
      <p:sp>
        <p:nvSpPr>
          <p:cNvPr id="80905" name="Text Box 13"/>
          <p:cNvSpPr txBox="1">
            <a:spLocks noChangeArrowheads="1"/>
          </p:cNvSpPr>
          <p:nvPr/>
        </p:nvSpPr>
        <p:spPr bwMode="auto">
          <a:xfrm>
            <a:off x="3059113" y="3068638"/>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endParaRPr lang="zh-CN" altLang="zh-CN" sz="2000" b="1">
              <a:solidFill>
                <a:srgbClr val="A50021"/>
              </a:solidFill>
              <a:ea typeface="黑体" charset="-122"/>
            </a:endParaRPr>
          </a:p>
        </p:txBody>
      </p:sp>
      <p:sp>
        <p:nvSpPr>
          <p:cNvPr id="80906" name="Text Box 14"/>
          <p:cNvSpPr txBox="1">
            <a:spLocks noChangeArrowheads="1"/>
          </p:cNvSpPr>
          <p:nvPr/>
        </p:nvSpPr>
        <p:spPr bwMode="auto">
          <a:xfrm>
            <a:off x="3132138" y="3141663"/>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endParaRPr lang="zh-CN" altLang="zh-CN" sz="2400" b="1">
              <a:solidFill>
                <a:srgbClr val="A50021"/>
              </a:solidFill>
              <a:ea typeface="黑体" charset="-122"/>
            </a:endParaRPr>
          </a:p>
        </p:txBody>
      </p:sp>
      <p:sp>
        <p:nvSpPr>
          <p:cNvPr id="80907" name="Text Box 15"/>
          <p:cNvSpPr txBox="1">
            <a:spLocks noChangeArrowheads="1"/>
          </p:cNvSpPr>
          <p:nvPr/>
        </p:nvSpPr>
        <p:spPr bwMode="auto">
          <a:xfrm>
            <a:off x="3203575" y="3213100"/>
            <a:ext cx="2160588" cy="10048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r>
              <a:rPr lang="zh-CN" altLang="en-US" sz="2400" b="1">
                <a:ea typeface="黑体" charset="-122"/>
              </a:rPr>
              <a:t>争夺世界霸权</a:t>
            </a:r>
          </a:p>
          <a:p>
            <a:pPr eaLnBrk="1" latinLnBrk="1" hangingPunct="1">
              <a:spcBef>
                <a:spcPct val="50000"/>
              </a:spcBef>
            </a:pPr>
            <a:r>
              <a:rPr lang="zh-CN" altLang="en-US" sz="2400" b="1">
                <a:ea typeface="黑体" charset="-122"/>
              </a:rPr>
              <a:t>重新瓜分世界</a:t>
            </a:r>
          </a:p>
        </p:txBody>
      </p:sp>
      <p:sp>
        <p:nvSpPr>
          <p:cNvPr id="80908" name="Text Box 16"/>
          <p:cNvSpPr txBox="1">
            <a:spLocks noChangeArrowheads="1"/>
          </p:cNvSpPr>
          <p:nvPr/>
        </p:nvSpPr>
        <p:spPr bwMode="auto">
          <a:xfrm>
            <a:off x="6084888" y="3357563"/>
            <a:ext cx="1727200"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r>
              <a:rPr lang="zh-CN" altLang="en-US" sz="2400" b="1">
                <a:ea typeface="黑体" charset="-122"/>
              </a:rPr>
              <a:t>新殖民主义</a:t>
            </a:r>
          </a:p>
        </p:txBody>
      </p:sp>
      <p:sp>
        <p:nvSpPr>
          <p:cNvPr id="80909" name="Text Box 17"/>
          <p:cNvSpPr txBox="1">
            <a:spLocks noChangeArrowheads="1"/>
          </p:cNvSpPr>
          <p:nvPr/>
        </p:nvSpPr>
        <p:spPr bwMode="auto">
          <a:xfrm>
            <a:off x="250825" y="4581525"/>
            <a:ext cx="82819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8921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r>
              <a:rPr lang="zh-CN" altLang="en-US" sz="3600" b="1">
                <a:ea typeface="黑体" charset="-122"/>
              </a:rPr>
              <a:t>推行霸权主义和强权政治，维护国际政治经济旧秩序的扩张本性末变。</a:t>
            </a:r>
          </a:p>
        </p:txBody>
      </p:sp>
      <p:sp>
        <p:nvSpPr>
          <p:cNvPr id="80910" name="Text Box 18"/>
          <p:cNvSpPr txBox="1">
            <a:spLocks noChangeArrowheads="1"/>
          </p:cNvSpPr>
          <p:nvPr/>
        </p:nvSpPr>
        <p:spPr bwMode="auto">
          <a:xfrm>
            <a:off x="1588" y="2060575"/>
            <a:ext cx="313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r>
              <a:rPr lang="en-US" altLang="zh-CN" sz="2400" b="1">
                <a:solidFill>
                  <a:schemeClr val="tx2"/>
                </a:solidFill>
                <a:ea typeface="黑体" charset="-122"/>
              </a:rPr>
              <a:t> </a:t>
            </a:r>
            <a:r>
              <a:rPr lang="zh-CN" altLang="en-US" sz="2400" b="1">
                <a:ea typeface="黑体" charset="-122"/>
              </a:rPr>
              <a:t>自由竞争资本主义</a:t>
            </a:r>
          </a:p>
        </p:txBody>
      </p:sp>
      <p:sp>
        <p:nvSpPr>
          <p:cNvPr id="80911" name="Text Box 19"/>
          <p:cNvSpPr txBox="1">
            <a:spLocks noChangeArrowheads="1"/>
          </p:cNvSpPr>
          <p:nvPr/>
        </p:nvSpPr>
        <p:spPr bwMode="auto">
          <a:xfrm>
            <a:off x="5795963" y="2046288"/>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r>
              <a:rPr lang="zh-CN" altLang="en-US" sz="2400" b="1">
                <a:ea typeface="黑体" charset="-122"/>
              </a:rPr>
              <a:t>第二次世界大战后</a:t>
            </a:r>
          </a:p>
        </p:txBody>
      </p:sp>
    </p:spTree>
    <p:extLst>
      <p:ext uri="{BB962C8B-B14F-4D97-AF65-F5344CB8AC3E}">
        <p14:creationId xmlns:p14="http://schemas.microsoft.com/office/powerpoint/2010/main" val="1255975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effectLst/>
            </a:endParaRPr>
          </a:p>
        </p:txBody>
      </p:sp>
      <p:sp>
        <p:nvSpPr>
          <p:cNvPr id="110595" name="Rectangle 3"/>
          <p:cNvSpPr>
            <a:spLocks noGrp="1" noChangeArrowheads="1"/>
          </p:cNvSpPr>
          <p:nvPr>
            <p:ph type="body" idx="4294967295"/>
          </p:nvPr>
        </p:nvSpPr>
        <p:spPr/>
        <p:txBody>
          <a:bodyPr/>
          <a:lstStyle/>
          <a:p>
            <a:pPr eaLnBrk="1" hangingPunct="1"/>
            <a:r>
              <a:rPr lang="zh-CN" altLang="en-US" sz="2800" b="1">
                <a:latin typeface="楷体_GB2312" charset="0"/>
                <a:ea typeface="楷体_GB2312" charset="0"/>
              </a:rPr>
              <a:t>“它的商品的低廉价格，是它用来摧毁一切万里长城、征服野蛮人最顽强的仇外心理的重炮。它迫使一切民族</a:t>
            </a:r>
            <a:r>
              <a:rPr lang="en-US" altLang="zh-CN" sz="2800" b="1">
                <a:latin typeface="楷体_GB2312" charset="0"/>
                <a:ea typeface="楷体_GB2312" charset="0"/>
              </a:rPr>
              <a:t>——</a:t>
            </a:r>
            <a:r>
              <a:rPr lang="zh-CN" altLang="en-US" sz="2800" b="1">
                <a:latin typeface="楷体_GB2312" charset="0"/>
                <a:ea typeface="楷体_GB2312" charset="0"/>
              </a:rPr>
              <a:t>如果它们不想灭亡的话</a:t>
            </a:r>
            <a:r>
              <a:rPr lang="en-US" altLang="zh-CN" sz="2800" b="1">
                <a:latin typeface="楷体_GB2312" charset="0"/>
                <a:ea typeface="楷体_GB2312" charset="0"/>
              </a:rPr>
              <a:t>——</a:t>
            </a:r>
            <a:r>
              <a:rPr lang="zh-CN" altLang="en-US" sz="2800" b="1">
                <a:latin typeface="楷体_GB2312" charset="0"/>
                <a:ea typeface="楷体_GB2312" charset="0"/>
              </a:rPr>
              <a:t>采用资产阶级的生产方式；它迫使它们在自己那里推行所谓的文明，即变为资产者。一句话，它按照自己的面貌为自己创造了一个世界。”</a:t>
            </a:r>
          </a:p>
        </p:txBody>
      </p:sp>
    </p:spTree>
    <p:extLst>
      <p:ext uri="{BB962C8B-B14F-4D97-AF65-F5344CB8AC3E}">
        <p14:creationId xmlns:p14="http://schemas.microsoft.com/office/powerpoint/2010/main" val="155934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en-US">
              <a:effectLst/>
            </a:endParaRPr>
          </a:p>
        </p:txBody>
      </p:sp>
      <p:sp>
        <p:nvSpPr>
          <p:cNvPr id="111619" name="Rectangle 3"/>
          <p:cNvSpPr>
            <a:spLocks noGrp="1" noChangeArrowheads="1"/>
          </p:cNvSpPr>
          <p:nvPr>
            <p:ph type="body" idx="4294967295"/>
          </p:nvPr>
        </p:nvSpPr>
        <p:spPr/>
        <p:txBody>
          <a:bodyPr/>
          <a:lstStyle/>
          <a:p>
            <a:pPr eaLnBrk="1" hangingPunct="1"/>
            <a:r>
              <a:rPr lang="zh-CN" altLang="zh-CN" sz="3200" b="1" dirty="0"/>
              <a:t>资本的全球扩张瓦解了自然经济的生产方式，推动了商品经济的发展，这使农村从属于城市，东方从属于西方，这两种从属的实质体现了资本试图使整个人类都从属于它。</a:t>
            </a:r>
          </a:p>
          <a:p>
            <a:pPr eaLnBrk="1" hangingPunct="1"/>
            <a:endParaRPr lang="en-US" altLang="zh-CN" b="1" dirty="0"/>
          </a:p>
          <a:p>
            <a:pPr eaLnBrk="1" hangingPunct="1"/>
            <a:endParaRPr lang="zh-CN" altLang="en-US" dirty="0">
              <a:effectLst/>
            </a:endParaRPr>
          </a:p>
        </p:txBody>
      </p:sp>
    </p:spTree>
    <p:extLst>
      <p:ext uri="{BB962C8B-B14F-4D97-AF65-F5344CB8AC3E}">
        <p14:creationId xmlns:p14="http://schemas.microsoft.com/office/powerpoint/2010/main" val="11272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7200" y="838200"/>
            <a:ext cx="8229600" cy="4525963"/>
          </a:xfrm>
        </p:spPr>
        <p:txBody>
          <a:bodyPr>
            <a:noAutofit/>
          </a:bodyPr>
          <a:lstStyle/>
          <a:p>
            <a:pPr eaLnBrk="1" hangingPunct="1"/>
            <a:r>
              <a:rPr lang="zh-CN" altLang="zh-CN" sz="2800" dirty="0">
                <a:solidFill>
                  <a:srgbClr val="FFFF00"/>
                </a:solidFill>
                <a:effectLst/>
              </a:rPr>
              <a:t>帝国主义的实质，即垄断资本凭借垄断地位，获取高额垄断利润</a:t>
            </a:r>
            <a:endParaRPr lang="en-US" altLang="zh-CN" sz="2800" dirty="0">
              <a:solidFill>
                <a:srgbClr val="FFFF00"/>
              </a:solidFill>
              <a:latin typeface="Garamond" charset="0"/>
            </a:endParaRPr>
          </a:p>
          <a:p>
            <a:pPr eaLnBrk="1" hangingPunct="1"/>
            <a:r>
              <a:rPr lang="zh-CN" altLang="en-US" sz="2800" dirty="0">
                <a:latin typeface="黑体" charset="-122"/>
              </a:rPr>
              <a:t>对内通过金融资本从经济到政治实行国家统治，对外进行侵略扩张，通过资本输出和分割领土确保原料市场的稳固来源。</a:t>
            </a:r>
            <a:endParaRPr lang="en-US" altLang="zh-CN" sz="2800" dirty="0">
              <a:latin typeface="黑体" charset="-122"/>
            </a:endParaRPr>
          </a:p>
          <a:p>
            <a:pPr eaLnBrk="1" hangingPunct="1"/>
            <a:r>
              <a:rPr lang="zh-CN" altLang="en-US" sz="2800" dirty="0">
                <a:latin typeface="黑体" charset="-122"/>
              </a:rPr>
              <a:t>二战后垄断资本采用新殖民主义手法，打着援助旗号继续对发展中国家进行剥削，以维护世界霸权统治，其垄断统治的实质没有改变。</a:t>
            </a:r>
          </a:p>
        </p:txBody>
      </p:sp>
    </p:spTree>
    <p:extLst>
      <p:ext uri="{BB962C8B-B14F-4D97-AF65-F5344CB8AC3E}">
        <p14:creationId xmlns:p14="http://schemas.microsoft.com/office/powerpoint/2010/main" val="47945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
          <p:cNvSpPr>
            <a:spLocks noGrp="1"/>
          </p:cNvSpPr>
          <p:nvPr>
            <p:ph type="title"/>
          </p:nvPr>
        </p:nvSpPr>
        <p:spPr/>
        <p:txBody>
          <a:bodyPr/>
          <a:lstStyle/>
          <a:p>
            <a:endParaRPr lang="zh-CN" altLang="en-US" smtClean="0"/>
          </a:p>
        </p:txBody>
      </p:sp>
      <p:grpSp>
        <p:nvGrpSpPr>
          <p:cNvPr id="114690" name="内容占位符 3"/>
          <p:cNvGrpSpPr>
            <a:grpSpLocks noGrp="1"/>
          </p:cNvGrpSpPr>
          <p:nvPr/>
        </p:nvGrpSpPr>
        <p:grpSpPr bwMode="auto">
          <a:xfrm>
            <a:off x="465138" y="-19804063"/>
            <a:ext cx="8285162" cy="22613123"/>
            <a:chOff x="874694" y="-62371"/>
            <a:chExt cx="6689235" cy="2940019"/>
          </a:xfrm>
        </p:grpSpPr>
        <p:sp>
          <p:nvSpPr>
            <p:cNvPr id="5" name="Text Box 14"/>
            <p:cNvSpPr txBox="1">
              <a:spLocks noChangeArrowheads="1"/>
            </p:cNvSpPr>
            <p:nvPr/>
          </p:nvSpPr>
          <p:spPr bwMode="gray">
            <a:xfrm>
              <a:off x="2633198" y="2805621"/>
              <a:ext cx="4930731" cy="72027"/>
            </a:xfrm>
            <a:prstGeom prst="rect">
              <a:avLst/>
            </a:prstGeom>
            <a:noFill/>
            <a:ln w="9525" algn="ctr">
              <a:noFill/>
              <a:miter lim="800000"/>
              <a:headEnd/>
              <a:tailEnd/>
            </a:ln>
          </p:spPr>
          <p:txBody>
            <a:bodyPr lIns="0" tIns="0" rIns="0" bIns="0" anchor="ctr">
              <a:spAutoFit/>
            </a:bodyPr>
            <a:lstStyle/>
            <a:p>
              <a:pPr latinLnBrk="1">
                <a:defRPr/>
              </a:pPr>
              <a:r>
                <a:rPr lang="zh-CN" altLang="zh-CN" dirty="0">
                  <a:effectLst>
                    <a:outerShdw blurRad="38100" dist="38100" dir="2700000" algn="tl">
                      <a:srgbClr val="C0C0C0"/>
                    </a:outerShdw>
                  </a:effectLst>
                  <a:latin typeface="黑体" pitchFamily="2" charset="-122"/>
                  <a:ea typeface="黑体" pitchFamily="2" charset="-122"/>
                </a:rPr>
                <a:t>当代资本主义的新变化</a:t>
              </a:r>
            </a:p>
          </p:txBody>
        </p:sp>
        <p:grpSp>
          <p:nvGrpSpPr>
            <p:cNvPr id="114694" name="Group 15"/>
            <p:cNvGrpSpPr>
              <a:grpSpLocks/>
            </p:cNvGrpSpPr>
            <p:nvPr/>
          </p:nvGrpSpPr>
          <p:grpSpPr bwMode="auto">
            <a:xfrm>
              <a:off x="874694" y="-62371"/>
              <a:ext cx="5537200" cy="348"/>
              <a:chOff x="1288" y="1774"/>
              <a:chExt cx="3488" cy="348"/>
            </a:xfrm>
          </p:grpSpPr>
          <p:sp>
            <p:nvSpPr>
              <p:cNvPr id="7" name="Line 16"/>
              <p:cNvSpPr>
                <a:spLocks noChangeShapeType="1"/>
              </p:cNvSpPr>
              <p:nvPr/>
            </p:nvSpPr>
            <p:spPr bwMode="gray">
              <a:xfrm>
                <a:off x="1500" y="2187"/>
                <a:ext cx="3276" cy="0"/>
              </a:xfrm>
              <a:prstGeom prst="line">
                <a:avLst/>
              </a:prstGeom>
              <a:noFill/>
              <a:ln w="25400">
                <a:solidFill>
                  <a:srgbClr val="969696"/>
                </a:solidFill>
                <a:prstDash val="sysDot"/>
                <a:round/>
                <a:headEnd/>
                <a:tailEnd type="oval" w="med" len="med"/>
              </a:ln>
            </p:spPr>
            <p:txBody>
              <a:bodyPr lIns="0" tIns="0" rIns="0" bIns="0" anchor="ctr">
                <a:spAutoFit/>
              </a:bodyPr>
              <a:lstStyle/>
              <a:p>
                <a:pPr algn="ctr" latinLnBrk="1">
                  <a:defRPr/>
                </a:pPr>
                <a:endParaRPr lang="zh-CN" altLang="en-US">
                  <a:effectLst>
                    <a:outerShdw blurRad="38100" dist="38100" dir="2700000" algn="tl">
                      <a:srgbClr val="000000">
                        <a:alpha val="43137"/>
                      </a:srgbClr>
                    </a:outerShdw>
                  </a:effectLst>
                  <a:latin typeface="黑体" pitchFamily="2" charset="-122"/>
                  <a:ea typeface="黑体" pitchFamily="2" charset="-122"/>
                </a:endParaRPr>
              </a:p>
            </p:txBody>
          </p:sp>
          <p:grpSp>
            <p:nvGrpSpPr>
              <p:cNvPr id="114696" name="Group 17"/>
              <p:cNvGrpSpPr>
                <a:grpSpLocks/>
              </p:cNvGrpSpPr>
              <p:nvPr/>
            </p:nvGrpSpPr>
            <p:grpSpPr bwMode="auto">
              <a:xfrm>
                <a:off x="1288" y="1774"/>
                <a:ext cx="355" cy="315"/>
                <a:chOff x="1288" y="1774"/>
                <a:chExt cx="355" cy="315"/>
              </a:xfrm>
            </p:grpSpPr>
            <p:sp>
              <p:nvSpPr>
                <p:cNvPr id="9" name="Rectangle 18"/>
                <p:cNvSpPr>
                  <a:spLocks noChangeArrowheads="1"/>
                </p:cNvSpPr>
                <p:nvPr/>
              </p:nvSpPr>
              <p:spPr bwMode="gray">
                <a:xfrm rot="3419336">
                  <a:off x="950" y="2112"/>
                  <a:ext cx="1032" cy="355"/>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lIns="0" tIns="0" rIns="0" bIns="0" anchor="ctr">
                  <a:spAutoFit/>
                  <a:flatTx/>
                </a:bodyPr>
                <a:lstStyle/>
                <a:p>
                  <a:pPr algn="ctr" latinLnBrk="1">
                    <a:defRPr/>
                  </a:pPr>
                  <a:endParaRPr lang="zh-CN" altLang="en-US">
                    <a:effectLst>
                      <a:outerShdw blurRad="38100" dist="38100" dir="2700000" algn="tl">
                        <a:srgbClr val="000000">
                          <a:alpha val="43137"/>
                        </a:srgbClr>
                      </a:outerShdw>
                    </a:effectLst>
                    <a:latin typeface="黑体" pitchFamily="2" charset="-122"/>
                    <a:ea typeface="黑体" pitchFamily="2" charset="-122"/>
                  </a:endParaRPr>
                </a:p>
              </p:txBody>
            </p:sp>
            <p:sp>
              <p:nvSpPr>
                <p:cNvPr id="10" name="Text Box 19"/>
                <p:cNvSpPr txBox="1">
                  <a:spLocks noChangeArrowheads="1"/>
                </p:cNvSpPr>
                <p:nvPr/>
              </p:nvSpPr>
              <p:spPr bwMode="gray">
                <a:xfrm>
                  <a:off x="1406" y="1774"/>
                  <a:ext cx="116" cy="206"/>
                </a:xfrm>
                <a:prstGeom prst="rect">
                  <a:avLst/>
                </a:prstGeom>
                <a:noFill/>
                <a:ln w="9525" algn="ctr">
                  <a:noFill/>
                  <a:miter lim="800000"/>
                  <a:headEnd/>
                  <a:tailEnd/>
                </a:ln>
              </p:spPr>
              <p:txBody>
                <a:bodyPr lIns="0" tIns="0" rIns="0" bIns="0">
                  <a:spAutoFit/>
                </a:bodyPr>
                <a:lstStyle/>
                <a:p>
                  <a:pPr algn="ctr" eaLnBrk="0" latinLnBrk="1" hangingPunct="0">
                    <a:defRPr/>
                  </a:pPr>
                  <a:endParaRPr lang="en-US" altLang="zh-CN" sz="2400">
                    <a:solidFill>
                      <a:srgbClr val="FFFFFF"/>
                    </a:solidFill>
                    <a:effectLst>
                      <a:outerShdw blurRad="38100" dist="38100" dir="2700000" algn="tl">
                        <a:srgbClr val="000000">
                          <a:alpha val="43137"/>
                        </a:srgbClr>
                      </a:outerShdw>
                    </a:effectLst>
                    <a:latin typeface="黑体" pitchFamily="2" charset="-122"/>
                    <a:ea typeface="黑体" pitchFamily="2" charset="-122"/>
                  </a:endParaRPr>
                </a:p>
              </p:txBody>
            </p:sp>
          </p:grpSp>
        </p:grpSp>
      </p:grpSp>
      <p:sp>
        <p:nvSpPr>
          <p:cNvPr id="11" name="Line 16"/>
          <p:cNvSpPr>
            <a:spLocks noChangeShapeType="1"/>
          </p:cNvSpPr>
          <p:nvPr/>
        </p:nvSpPr>
        <p:spPr bwMode="gray">
          <a:xfrm>
            <a:off x="2000250" y="3214688"/>
            <a:ext cx="5200650" cy="0"/>
          </a:xfrm>
          <a:prstGeom prst="line">
            <a:avLst/>
          </a:prstGeom>
          <a:noFill/>
          <a:ln w="25400">
            <a:solidFill>
              <a:srgbClr val="969696"/>
            </a:solidFill>
            <a:prstDash val="sysDot"/>
            <a:round/>
            <a:headEnd/>
            <a:tailEnd type="oval" w="med" len="med"/>
          </a:ln>
        </p:spPr>
        <p:txBody>
          <a:bodyPr lIns="0" tIns="0" rIns="0" bIns="0" anchor="ctr">
            <a:spAutoFit/>
          </a:bodyPr>
          <a:lstStyle/>
          <a:p>
            <a:pPr algn="ctr" latinLnBrk="1">
              <a:defRPr/>
            </a:pPr>
            <a:endParaRPr lang="zh-CN" altLang="en-US">
              <a:effectLst>
                <a:outerShdw blurRad="38100" dist="38100" dir="2700000" algn="tl">
                  <a:srgbClr val="000000">
                    <a:alpha val="43137"/>
                  </a:srgbClr>
                </a:outerShdw>
              </a:effectLst>
              <a:latin typeface="黑体" pitchFamily="2" charset="-122"/>
              <a:ea typeface="黑体" pitchFamily="2" charset="-122"/>
            </a:endParaRPr>
          </a:p>
        </p:txBody>
      </p:sp>
      <p:sp>
        <p:nvSpPr>
          <p:cNvPr id="12" name="Rectangle 18"/>
          <p:cNvSpPr>
            <a:spLocks noChangeArrowheads="1"/>
          </p:cNvSpPr>
          <p:nvPr/>
        </p:nvSpPr>
        <p:spPr bwMode="gray">
          <a:xfrm rot="3419336">
            <a:off x="1705769" y="2639219"/>
            <a:ext cx="479425" cy="563563"/>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lIns="0" tIns="0" rIns="0" bIns="0" anchor="ctr">
            <a:spAutoFit/>
            <a:flatTx/>
          </a:bodyPr>
          <a:lstStyle/>
          <a:p>
            <a:pPr algn="ctr" latinLnBrk="1">
              <a:defRPr/>
            </a:pPr>
            <a:endParaRPr lang="zh-CN" altLang="en-US">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95815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p:cNvSpPr>
          <p:nvPr>
            <p:ph type="title"/>
          </p:nvPr>
        </p:nvSpPr>
        <p:spPr>
          <a:xfrm>
            <a:off x="1428750" y="214313"/>
            <a:ext cx="7345363" cy="836612"/>
          </a:xfrm>
        </p:spPr>
        <p:txBody>
          <a:bodyPr/>
          <a:lstStyle/>
          <a:p>
            <a:pPr algn="l"/>
            <a:r>
              <a:rPr lang="zh-CN" altLang="zh-CN" b="1" smtClean="0"/>
              <a:t>一、当代资本主义新变化的表现</a:t>
            </a:r>
            <a:br>
              <a:rPr lang="zh-CN" altLang="zh-CN" b="1" smtClean="0"/>
            </a:br>
            <a:endParaRPr lang="zh-CN" altLang="en-US" smtClean="0"/>
          </a:p>
        </p:txBody>
      </p:sp>
      <p:sp>
        <p:nvSpPr>
          <p:cNvPr id="115714" name="内容占位符 2"/>
          <p:cNvSpPr>
            <a:spLocks noGrp="1"/>
          </p:cNvSpPr>
          <p:nvPr>
            <p:ph idx="4294967295"/>
          </p:nvPr>
        </p:nvSpPr>
        <p:spPr>
          <a:xfrm>
            <a:off x="285750" y="1268413"/>
            <a:ext cx="8247063" cy="4824412"/>
          </a:xfrm>
          <a:prstGeom prst="rect">
            <a:avLst/>
          </a:prstGeom>
        </p:spPr>
        <p:txBody>
          <a:bodyPr/>
          <a:lstStyle/>
          <a:p>
            <a:pPr>
              <a:buFontTx/>
              <a:buNone/>
            </a:pPr>
            <a:r>
              <a:rPr lang="zh-CN" altLang="zh-CN" smtClean="0">
                <a:ea typeface="黑体" pitchFamily="49" charset="-122"/>
              </a:rPr>
              <a:t>（一）生产资料所有制的变化</a:t>
            </a:r>
          </a:p>
          <a:p>
            <a:endParaRPr lang="zh-CN" altLang="en-US" smtClean="0">
              <a:ea typeface="黑体" pitchFamily="49" charset="-122"/>
            </a:endParaRPr>
          </a:p>
        </p:txBody>
      </p:sp>
      <p:sp>
        <p:nvSpPr>
          <p:cNvPr id="115715" name="Rectangle 3"/>
          <p:cNvSpPr>
            <a:spLocks noChangeArrowheads="1"/>
          </p:cNvSpPr>
          <p:nvPr/>
        </p:nvSpPr>
        <p:spPr bwMode="auto">
          <a:xfrm>
            <a:off x="971550" y="1857375"/>
            <a:ext cx="7704138" cy="2651125"/>
          </a:xfrm>
          <a:prstGeom prst="rect">
            <a:avLst/>
          </a:prstGeom>
          <a:noFill/>
          <a:ln w="9525">
            <a:noFill/>
            <a:miter lim="800000"/>
            <a:headEnd/>
            <a:tailEnd/>
          </a:ln>
        </p:spPr>
        <p:txBody>
          <a:bodyPr/>
          <a:lstStyle/>
          <a:p>
            <a:pPr indent="452438" algn="just" latinLnBrk="1">
              <a:lnSpc>
                <a:spcPct val="110000"/>
              </a:lnSpc>
              <a:spcBef>
                <a:spcPct val="20000"/>
              </a:spcBef>
              <a:buClr>
                <a:schemeClr val="hlink"/>
              </a:buClr>
              <a:buSzPct val="80000"/>
              <a:buFont typeface="Wingdings" pitchFamily="2" charset="2"/>
              <a:buNone/>
            </a:pPr>
            <a:r>
              <a:rPr lang="zh-CN" altLang="en-US" sz="2800">
                <a:ea typeface="黑体" pitchFamily="49" charset="-122"/>
              </a:rPr>
              <a:t>个体资本所有制 </a:t>
            </a:r>
            <a:r>
              <a:rPr lang="en-US" altLang="zh-CN" sz="2800">
                <a:latin typeface="Arial" charset="0"/>
                <a:ea typeface="黑体" pitchFamily="49" charset="-122"/>
              </a:rPr>
              <a:t>——</a:t>
            </a:r>
            <a:r>
              <a:rPr lang="zh-CN" altLang="en-US" sz="2800">
                <a:ea typeface="黑体" pitchFamily="49" charset="-122"/>
              </a:rPr>
              <a:t>资本主义形成初期</a:t>
            </a:r>
          </a:p>
          <a:p>
            <a:pPr indent="452438" algn="just" latinLnBrk="1">
              <a:lnSpc>
                <a:spcPct val="110000"/>
              </a:lnSpc>
              <a:spcBef>
                <a:spcPct val="20000"/>
              </a:spcBef>
              <a:buClr>
                <a:schemeClr val="hlink"/>
              </a:buClr>
              <a:buSzPct val="80000"/>
              <a:buFont typeface="Wingdings" pitchFamily="2" charset="2"/>
              <a:buNone/>
            </a:pPr>
            <a:r>
              <a:rPr lang="zh-CN" altLang="en-US" sz="2800">
                <a:ea typeface="黑体" pitchFamily="49" charset="-122"/>
              </a:rPr>
              <a:t>私人股份资本所有制</a:t>
            </a:r>
            <a:r>
              <a:rPr lang="en-US" altLang="zh-CN" sz="2800">
                <a:latin typeface="Arial" charset="0"/>
                <a:ea typeface="黑体" pitchFamily="49" charset="-122"/>
              </a:rPr>
              <a:t>——</a:t>
            </a:r>
            <a:r>
              <a:rPr lang="en-US" altLang="zh-CN" sz="2800">
                <a:ea typeface="黑体" pitchFamily="49" charset="-122"/>
              </a:rPr>
              <a:t>19</a:t>
            </a:r>
            <a:r>
              <a:rPr lang="zh-CN" altLang="en-US" sz="2800">
                <a:ea typeface="黑体" pitchFamily="49" charset="-122"/>
              </a:rPr>
              <a:t>世纪末</a:t>
            </a:r>
            <a:r>
              <a:rPr lang="en-US" altLang="zh-CN" sz="2800">
                <a:ea typeface="黑体" pitchFamily="49" charset="-122"/>
              </a:rPr>
              <a:t>20</a:t>
            </a:r>
            <a:r>
              <a:rPr lang="zh-CN" altLang="en-US" sz="2800">
                <a:ea typeface="黑体" pitchFamily="49" charset="-122"/>
              </a:rPr>
              <a:t>世纪初</a:t>
            </a:r>
          </a:p>
          <a:p>
            <a:pPr indent="452438" algn="just" latinLnBrk="1">
              <a:lnSpc>
                <a:spcPct val="110000"/>
              </a:lnSpc>
              <a:spcBef>
                <a:spcPct val="20000"/>
              </a:spcBef>
              <a:buClr>
                <a:schemeClr val="hlink"/>
              </a:buClr>
              <a:buSzPct val="80000"/>
              <a:buFont typeface="Wingdings" pitchFamily="2" charset="2"/>
              <a:buNone/>
            </a:pPr>
            <a:r>
              <a:rPr lang="zh-CN" altLang="en-US" sz="2800">
                <a:ea typeface="黑体" pitchFamily="49" charset="-122"/>
              </a:rPr>
              <a:t>国家资本所有制</a:t>
            </a:r>
            <a:r>
              <a:rPr lang="en-US" altLang="zh-CN" sz="2800">
                <a:latin typeface="Arial" charset="0"/>
                <a:ea typeface="黑体" pitchFamily="49" charset="-122"/>
              </a:rPr>
              <a:t>——</a:t>
            </a:r>
            <a:r>
              <a:rPr lang="zh-CN" altLang="en-US" sz="2800">
                <a:ea typeface="黑体" pitchFamily="49" charset="-122"/>
              </a:rPr>
              <a:t>二战后</a:t>
            </a:r>
          </a:p>
          <a:p>
            <a:pPr indent="452438" algn="just" latinLnBrk="1">
              <a:lnSpc>
                <a:spcPct val="110000"/>
              </a:lnSpc>
              <a:spcBef>
                <a:spcPct val="20000"/>
              </a:spcBef>
              <a:buClr>
                <a:schemeClr val="hlink"/>
              </a:buClr>
              <a:buSzPct val="80000"/>
              <a:buFont typeface="Wingdings" pitchFamily="2" charset="2"/>
              <a:buNone/>
            </a:pPr>
            <a:r>
              <a:rPr lang="zh-CN" altLang="en-US" sz="2800">
                <a:ea typeface="黑体" pitchFamily="49" charset="-122"/>
              </a:rPr>
              <a:t>法人资本所有制</a:t>
            </a:r>
            <a:r>
              <a:rPr lang="en-US" altLang="zh-CN" sz="2800">
                <a:latin typeface="Arial" charset="0"/>
                <a:ea typeface="黑体" pitchFamily="49" charset="-122"/>
              </a:rPr>
              <a:t>——</a:t>
            </a:r>
            <a:r>
              <a:rPr lang="zh-CN" altLang="en-US" sz="2800">
                <a:ea typeface="黑体" pitchFamily="49" charset="-122"/>
              </a:rPr>
              <a:t>二战后</a:t>
            </a:r>
          </a:p>
        </p:txBody>
      </p:sp>
      <p:pic>
        <p:nvPicPr>
          <p:cNvPr id="115716" name="Picture 5" descr="资本主义个人垄断到国家垄断"/>
          <p:cNvPicPr>
            <a:picLocks noChangeAspect="1" noChangeArrowheads="1"/>
          </p:cNvPicPr>
          <p:nvPr/>
        </p:nvPicPr>
        <p:blipFill>
          <a:blip r:embed="rId2"/>
          <a:srcRect/>
          <a:stretch>
            <a:fillRect/>
          </a:stretch>
        </p:blipFill>
        <p:spPr bwMode="auto">
          <a:xfrm>
            <a:off x="0" y="4286250"/>
            <a:ext cx="9144000" cy="2571750"/>
          </a:xfrm>
          <a:prstGeom prst="rect">
            <a:avLst/>
          </a:prstGeom>
          <a:noFill/>
          <a:ln w="9525">
            <a:noFill/>
            <a:miter lim="800000"/>
            <a:headEnd/>
            <a:tailEnd/>
          </a:ln>
        </p:spPr>
      </p:pic>
    </p:spTree>
    <p:extLst>
      <p:ext uri="{BB962C8B-B14F-4D97-AF65-F5344CB8AC3E}">
        <p14:creationId xmlns:p14="http://schemas.microsoft.com/office/powerpoint/2010/main" val="1900882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1"/>
          <p:cNvSpPr>
            <a:spLocks noGrp="1"/>
          </p:cNvSpPr>
          <p:nvPr>
            <p:ph type="title"/>
          </p:nvPr>
        </p:nvSpPr>
        <p:spPr/>
        <p:txBody>
          <a:bodyPr/>
          <a:lstStyle/>
          <a:p>
            <a:endParaRPr lang="zh-CN" altLang="en-US" smtClean="0"/>
          </a:p>
        </p:txBody>
      </p:sp>
      <p:sp>
        <p:nvSpPr>
          <p:cNvPr id="116738" name="内容占位符 2"/>
          <p:cNvSpPr>
            <a:spLocks noGrp="1"/>
          </p:cNvSpPr>
          <p:nvPr>
            <p:ph idx="4294967295"/>
          </p:nvPr>
        </p:nvSpPr>
        <p:spPr>
          <a:xfrm>
            <a:off x="468313" y="1268413"/>
            <a:ext cx="8064500" cy="4824412"/>
          </a:xfrm>
          <a:prstGeom prst="rect">
            <a:avLst/>
          </a:prstGeom>
        </p:spPr>
        <p:txBody>
          <a:bodyPr/>
          <a:lstStyle/>
          <a:p>
            <a:endParaRPr lang="zh-CN" altLang="en-US" smtClean="0">
              <a:ea typeface="黑体" pitchFamily="49" charset="-122"/>
            </a:endParaRPr>
          </a:p>
        </p:txBody>
      </p:sp>
      <p:sp>
        <p:nvSpPr>
          <p:cNvPr id="116739" name="Rectangle 2"/>
          <p:cNvSpPr>
            <a:spLocks noChangeArrowheads="1"/>
          </p:cNvSpPr>
          <p:nvPr/>
        </p:nvSpPr>
        <p:spPr bwMode="auto">
          <a:xfrm>
            <a:off x="1214438" y="142875"/>
            <a:ext cx="7343775" cy="701675"/>
          </a:xfrm>
          <a:prstGeom prst="rect">
            <a:avLst/>
          </a:prstGeom>
          <a:noFill/>
          <a:ln w="9525">
            <a:noFill/>
            <a:miter lim="800000"/>
            <a:headEnd/>
            <a:tailEnd/>
          </a:ln>
        </p:spPr>
        <p:txBody>
          <a:bodyPr anchor="ctr">
            <a:spAutoFit/>
          </a:bodyPr>
          <a:lstStyle/>
          <a:p>
            <a:pPr algn="ctr" latinLnBrk="1"/>
            <a:r>
              <a:rPr lang="zh-CN" altLang="en-US" sz="4000">
                <a:solidFill>
                  <a:schemeClr val="bg1"/>
                </a:solidFill>
                <a:ea typeface="黑体" pitchFamily="49" charset="-122"/>
                <a:cs typeface="Times New Roman" pitchFamily="18" charset="0"/>
              </a:rPr>
              <a:t>资本主义生产资料所有制的演变</a:t>
            </a:r>
            <a:endParaRPr lang="zh-CN" altLang="en-US" sz="4000">
              <a:solidFill>
                <a:schemeClr val="bg1"/>
              </a:solidFill>
              <a:latin typeface="Arial" charset="0"/>
              <a:ea typeface="黑体" pitchFamily="49" charset="-122"/>
              <a:cs typeface="Times New Roman" pitchFamily="18" charset="0"/>
            </a:endParaRPr>
          </a:p>
        </p:txBody>
      </p:sp>
      <p:graphicFrame>
        <p:nvGraphicFramePr>
          <p:cNvPr id="5" name="Group 31"/>
          <p:cNvGraphicFramePr>
            <a:graphicFrameLocks noGrp="1"/>
          </p:cNvGraphicFramePr>
          <p:nvPr>
            <p:extLst>
              <p:ext uri="{D42A27DB-BD31-4B8C-83A1-F6EECF244321}">
                <p14:modId xmlns:p14="http://schemas.microsoft.com/office/powerpoint/2010/main" val="730509614"/>
              </p:ext>
            </p:extLst>
          </p:nvPr>
        </p:nvGraphicFramePr>
        <p:xfrm>
          <a:off x="0" y="1071563"/>
          <a:ext cx="9144000" cy="5786453"/>
        </p:xfrm>
        <a:graphic>
          <a:graphicData uri="http://schemas.openxmlformats.org/drawingml/2006/table">
            <a:tbl>
              <a:tblPr/>
              <a:tblGrid>
                <a:gridCol w="2523014"/>
                <a:gridCol w="3259247"/>
                <a:gridCol w="3361739"/>
              </a:tblGrid>
              <a:tr h="638728">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zh-CN" altLang="en-US" sz="28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时间段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zh-CN" altLang="en-US" sz="28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形式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zh-CN" altLang="en-US" sz="28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特点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r>
              <a:tr h="939020">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zh-CN" altLang="en-US" sz="26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资本主义发展初期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zh-CN" altLang="en-US" sz="26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个体资本所有制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生产资料的所有权与控制权统一于资本家自身</a:t>
                      </a: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r>
              <a:tr h="977083">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altLang="zh-CN" sz="26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19</a:t>
                      </a:r>
                      <a:r>
                        <a:rPr kumimoji="0" lang="zh-CN" altLang="en-US" sz="26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世纪末</a:t>
                      </a:r>
                      <a:r>
                        <a:rPr kumimoji="0" lang="en-US" altLang="zh-CN" sz="26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20</a:t>
                      </a:r>
                      <a:r>
                        <a:rPr kumimoji="0" lang="zh-CN" altLang="en-US" sz="26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世纪初</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zh-CN" altLang="en-US" sz="26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私人股份资本所有制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生产资料的所有权与控制权不统一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r>
              <a:tr h="1403477">
                <a:tc rowSpan="2">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zh-CN" altLang="en-US" sz="26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二战后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zh-CN" altLang="en-US"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国家资本所有制</a:t>
                      </a:r>
                      <a:endParaRPr kumimoji="0" lang="zh-CN" altLang="en-US" sz="26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国家作为出资人，拥有国有企业的所有权和控制权</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r>
              <a:tr h="182814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zh-CN" altLang="en-US" sz="26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法人资本所有制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法人股东干预甚至直接参与公司治理，公司资本的所有权与控制权重新趋于合一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33"/>
                    </a:solidFill>
                  </a:tcPr>
                </a:tc>
              </a:tr>
            </a:tbl>
          </a:graphicData>
        </a:graphic>
      </p:graphicFrame>
    </p:spTree>
    <p:extLst>
      <p:ext uri="{BB962C8B-B14F-4D97-AF65-F5344CB8AC3E}">
        <p14:creationId xmlns:p14="http://schemas.microsoft.com/office/powerpoint/2010/main" val="9977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idx="4294967295"/>
          </p:nvPr>
        </p:nvSpPr>
        <p:spPr/>
        <p:txBody>
          <a:bodyPr/>
          <a:lstStyle/>
          <a:p>
            <a:endParaRPr lang="zh-CN" altLang="en-US" smtClean="0"/>
          </a:p>
        </p:txBody>
      </p:sp>
      <p:sp>
        <p:nvSpPr>
          <p:cNvPr id="117762" name="内容占位符 2"/>
          <p:cNvSpPr>
            <a:spLocks noGrp="1"/>
          </p:cNvSpPr>
          <p:nvPr>
            <p:ph idx="4294967295"/>
          </p:nvPr>
        </p:nvSpPr>
        <p:spPr/>
        <p:txBody>
          <a:bodyPr/>
          <a:lstStyle/>
          <a:p>
            <a:r>
              <a:rPr lang="zh-CN" altLang="en-US" sz="2800" dirty="0" smtClean="0">
                <a:solidFill>
                  <a:srgbClr val="FFFF00"/>
                </a:solidFill>
                <a:ea typeface="黑体" pitchFamily="49" charset="-122"/>
              </a:rPr>
              <a:t>法人资本所有制</a:t>
            </a:r>
            <a:endParaRPr lang="en-US" altLang="zh-CN" sz="2800" dirty="0" smtClean="0">
              <a:solidFill>
                <a:srgbClr val="FFFF00"/>
              </a:solidFill>
              <a:ea typeface="黑体" pitchFamily="49" charset="-122"/>
            </a:endParaRPr>
          </a:p>
          <a:p>
            <a:r>
              <a:rPr lang="zh-CN" altLang="en-US" sz="2800" dirty="0" smtClean="0">
                <a:ea typeface="黑体" pitchFamily="49" charset="-122"/>
              </a:rPr>
              <a:t>法人：指的是具有民事权利和民事行为能力</a:t>
            </a:r>
            <a:r>
              <a:rPr lang="en-US" altLang="zh-CN" sz="2800" dirty="0" smtClean="0">
                <a:ea typeface="黑体" pitchFamily="49" charset="-122"/>
              </a:rPr>
              <a:t>,</a:t>
            </a:r>
            <a:r>
              <a:rPr lang="zh-CN" altLang="en-US" sz="2800" dirty="0" smtClean="0">
                <a:ea typeface="黑体" pitchFamily="49" charset="-122"/>
              </a:rPr>
              <a:t>能独立地享有民事权利并承担民事义务的社会组织</a:t>
            </a:r>
            <a:r>
              <a:rPr lang="en-US" altLang="zh-CN" sz="2800" dirty="0" smtClean="0">
                <a:ea typeface="黑体" pitchFamily="49" charset="-122"/>
              </a:rPr>
              <a:t>,</a:t>
            </a:r>
            <a:r>
              <a:rPr lang="zh-CN" altLang="en-US" sz="2800" dirty="0" smtClean="0">
                <a:ea typeface="黑体" pitchFamily="49" charset="-122"/>
              </a:rPr>
              <a:t>是一种与自然人机构相对的民事主体。</a:t>
            </a:r>
          </a:p>
          <a:p>
            <a:r>
              <a:rPr lang="zh-CN" altLang="en-US" sz="2800" dirty="0" smtClean="0">
                <a:ea typeface="黑体" pitchFamily="49" charset="-122"/>
              </a:rPr>
              <a:t>各类机构和公司法人逐渐成为垄断大公司的主要持股者</a:t>
            </a:r>
            <a:r>
              <a:rPr lang="en-US" altLang="zh-CN" sz="2800" dirty="0" smtClean="0">
                <a:ea typeface="黑体" pitchFamily="49" charset="-122"/>
              </a:rPr>
              <a:t>,</a:t>
            </a:r>
            <a:r>
              <a:rPr lang="zh-CN" altLang="en-US" sz="2800" dirty="0" smtClean="0">
                <a:ea typeface="黑体" pitchFamily="49" charset="-122"/>
              </a:rPr>
              <a:t>个人股东退居次要地位。</a:t>
            </a:r>
            <a:endParaRPr lang="en-US" altLang="zh-CN" sz="2800" dirty="0" smtClean="0">
              <a:ea typeface="黑体" pitchFamily="49" charset="-122"/>
            </a:endParaRPr>
          </a:p>
          <a:p>
            <a:endParaRPr lang="zh-CN" altLang="en-US" dirty="0" smtClean="0">
              <a:solidFill>
                <a:srgbClr val="0070C0"/>
              </a:solidFill>
              <a:ea typeface="黑体" pitchFamily="49" charset="-122"/>
            </a:endParaRPr>
          </a:p>
          <a:p>
            <a:endParaRPr lang="zh-CN" altLang="en-US" dirty="0" smtClean="0">
              <a:ea typeface="黑体" pitchFamily="49" charset="-122"/>
            </a:endParaRPr>
          </a:p>
        </p:txBody>
      </p:sp>
    </p:spTree>
    <p:extLst>
      <p:ext uri="{BB962C8B-B14F-4D97-AF65-F5344CB8AC3E}">
        <p14:creationId xmlns:p14="http://schemas.microsoft.com/office/powerpoint/2010/main" val="192420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04800" y="6096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基本思想：</a:t>
            </a:r>
          </a:p>
        </p:txBody>
      </p:sp>
      <p:sp>
        <p:nvSpPr>
          <p:cNvPr id="25603" name="Rectangle 3"/>
          <p:cNvSpPr>
            <a:spLocks noChangeArrowheads="1"/>
          </p:cNvSpPr>
          <p:nvPr/>
        </p:nvSpPr>
        <p:spPr bwMode="auto">
          <a:xfrm>
            <a:off x="457200" y="2057400"/>
            <a:ext cx="82296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spcBef>
                <a:spcPct val="20000"/>
              </a:spcBef>
              <a:buClr>
                <a:schemeClr val="hlink"/>
              </a:buClr>
              <a:buSzPct val="80000"/>
              <a:buFont typeface="Wingdings" charset="2"/>
              <a:buChar char="Ø"/>
            </a:pPr>
            <a:r>
              <a:rPr kumimoji="1" lang="zh-CN" altLang="en-US" sz="2800" b="1"/>
              <a:t>（</a:t>
            </a:r>
            <a:r>
              <a:rPr kumimoji="1" lang="en-US" altLang="zh-CN" sz="2800" b="1"/>
              <a:t>1</a:t>
            </a:r>
            <a:r>
              <a:rPr kumimoji="1" lang="zh-CN" altLang="en-US" sz="2800" b="1"/>
              <a:t>）自由放任、反对国家干预经济，消除一切阻碍资本主义发展的封建残余。第一次把经济理论的研究从流通领域转向生产领域，并对资本主义生产关系作了初步的分析。</a:t>
            </a:r>
          </a:p>
          <a:p>
            <a:pPr>
              <a:lnSpc>
                <a:spcPct val="90000"/>
              </a:lnSpc>
              <a:spcBef>
                <a:spcPct val="20000"/>
              </a:spcBef>
              <a:buClr>
                <a:schemeClr val="hlink"/>
              </a:buClr>
              <a:buSzPct val="80000"/>
              <a:buFont typeface="Wingdings" charset="2"/>
              <a:buChar char="Ø"/>
            </a:pPr>
            <a:r>
              <a:rPr kumimoji="1" lang="zh-CN" altLang="en-US" sz="2800" b="1"/>
              <a:t>（</a:t>
            </a:r>
            <a:r>
              <a:rPr kumimoji="1" lang="en-US" altLang="zh-CN" sz="2800" b="1"/>
              <a:t>2</a:t>
            </a:r>
            <a:r>
              <a:rPr kumimoji="1" lang="zh-CN" altLang="en-US" sz="2800" b="1"/>
              <a:t>）奠定了劳动价值论的基础，考察了利润、利息、地租等剩余价值的具体形态，并由此揭示了资本主义社会的阶级对立的关系。</a:t>
            </a:r>
          </a:p>
        </p:txBody>
      </p:sp>
    </p:spTree>
    <p:extLst>
      <p:ext uri="{BB962C8B-B14F-4D97-AF65-F5344CB8AC3E}">
        <p14:creationId xmlns:p14="http://schemas.microsoft.com/office/powerpoint/2010/main" val="1537469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p:cNvSpPr>
            <a:spLocks noGrp="1"/>
          </p:cNvSpPr>
          <p:nvPr>
            <p:ph type="title" idx="4294967295"/>
          </p:nvPr>
        </p:nvSpPr>
        <p:spPr/>
        <p:txBody>
          <a:bodyPr/>
          <a:lstStyle/>
          <a:p>
            <a:endParaRPr lang="zh-CN" altLang="en-US" smtClean="0"/>
          </a:p>
        </p:txBody>
      </p:sp>
      <p:sp>
        <p:nvSpPr>
          <p:cNvPr id="118786" name="内容占位符 2"/>
          <p:cNvSpPr>
            <a:spLocks noGrp="1"/>
          </p:cNvSpPr>
          <p:nvPr>
            <p:ph idx="4294967295"/>
          </p:nvPr>
        </p:nvSpPr>
        <p:spPr/>
        <p:txBody>
          <a:bodyPr/>
          <a:lstStyle/>
          <a:p>
            <a:r>
              <a:rPr lang="zh-CN" altLang="en-US" sz="2800" dirty="0" smtClean="0">
                <a:solidFill>
                  <a:srgbClr val="FFFF00"/>
                </a:solidFill>
                <a:ea typeface="黑体" pitchFamily="49" charset="-122"/>
              </a:rPr>
              <a:t>日本法人间相互持股模式</a:t>
            </a:r>
          </a:p>
          <a:p>
            <a:pPr>
              <a:buFontTx/>
              <a:buNone/>
            </a:pPr>
            <a:r>
              <a:rPr lang="zh-CN" altLang="en-US" sz="2800" dirty="0" smtClean="0">
                <a:ea typeface="黑体" pitchFamily="49" charset="-122"/>
              </a:rPr>
              <a:t>   东京三菱、日本兴业、第一劝业</a:t>
            </a:r>
            <a:r>
              <a:rPr lang="en-US" altLang="zh-CN" sz="2800" dirty="0" smtClean="0">
                <a:ea typeface="黑体" pitchFamily="49" charset="-122"/>
              </a:rPr>
              <a:t>,</a:t>
            </a:r>
            <a:r>
              <a:rPr lang="zh-CN" altLang="en-US" sz="2800" dirty="0" smtClean="0">
                <a:ea typeface="黑体" pitchFamily="49" charset="-122"/>
              </a:rPr>
              <a:t>证券公司中的野村、大和</a:t>
            </a:r>
            <a:r>
              <a:rPr lang="en-US" altLang="zh-CN" sz="2800" dirty="0" smtClean="0">
                <a:ea typeface="黑体" pitchFamily="49" charset="-122"/>
              </a:rPr>
              <a:t>,</a:t>
            </a:r>
            <a:r>
              <a:rPr lang="zh-CN" altLang="en-US" sz="2800" dirty="0" smtClean="0">
                <a:ea typeface="黑体" pitchFamily="49" charset="-122"/>
              </a:rPr>
              <a:t>上市的</a:t>
            </a:r>
            <a:r>
              <a:rPr lang="en-US" altLang="zh-CN" sz="2800" dirty="0" smtClean="0">
                <a:ea typeface="黑体" pitchFamily="49" charset="-122"/>
              </a:rPr>
              <a:t>14</a:t>
            </a:r>
            <a:r>
              <a:rPr lang="zh-CN" altLang="en-US" sz="2800" dirty="0" smtClean="0">
                <a:ea typeface="黑体" pitchFamily="49" charset="-122"/>
              </a:rPr>
              <a:t>家灾害保险公司和其他</a:t>
            </a:r>
            <a:r>
              <a:rPr lang="en-US" altLang="zh-CN" sz="2800" dirty="0" smtClean="0">
                <a:ea typeface="黑体" pitchFamily="49" charset="-122"/>
              </a:rPr>
              <a:t>30</a:t>
            </a:r>
            <a:r>
              <a:rPr lang="zh-CN" altLang="en-US" sz="2800" dirty="0" smtClean="0">
                <a:ea typeface="黑体" pitchFamily="49" charset="-122"/>
              </a:rPr>
              <a:t>余家保险公司等。</a:t>
            </a:r>
            <a:endParaRPr lang="en-US" altLang="zh-CN" sz="2800" dirty="0" smtClean="0">
              <a:ea typeface="黑体" pitchFamily="49" charset="-122"/>
            </a:endParaRPr>
          </a:p>
          <a:p>
            <a:r>
              <a:rPr lang="zh-CN" altLang="en-US" sz="2800" dirty="0">
                <a:solidFill>
                  <a:srgbClr val="FFFF00"/>
                </a:solidFill>
                <a:ea typeface="黑体" pitchFamily="49" charset="-122"/>
              </a:rPr>
              <a:t>美国机构投资者持股模式</a:t>
            </a:r>
            <a:endParaRPr lang="en-US" altLang="zh-CN" sz="2800" dirty="0">
              <a:solidFill>
                <a:srgbClr val="FFFF00"/>
              </a:solidFill>
              <a:ea typeface="黑体" pitchFamily="49" charset="-122"/>
            </a:endParaRPr>
          </a:p>
          <a:p>
            <a:pPr>
              <a:buFontTx/>
              <a:buNone/>
            </a:pPr>
            <a:r>
              <a:rPr lang="zh-CN" altLang="en-US" sz="2800" dirty="0" smtClean="0">
                <a:ea typeface="黑体" pitchFamily="49" charset="-122"/>
              </a:rPr>
              <a:t>   机构投资者包括年金基金、共同基金、人寿保险公司以及运用信托资金和年金的商业银行信托部。</a:t>
            </a:r>
          </a:p>
          <a:p>
            <a:pPr>
              <a:buFontTx/>
              <a:buNone/>
            </a:pPr>
            <a:endParaRPr lang="zh-CN" altLang="en-US" dirty="0" smtClean="0">
              <a:solidFill>
                <a:srgbClr val="0070C0"/>
              </a:solidFill>
              <a:ea typeface="黑体" pitchFamily="49" charset="-122"/>
            </a:endParaRPr>
          </a:p>
          <a:p>
            <a:endParaRPr lang="zh-CN" altLang="en-US" dirty="0" smtClean="0">
              <a:ea typeface="黑体" pitchFamily="49" charset="-122"/>
            </a:endParaRPr>
          </a:p>
          <a:p>
            <a:endParaRPr lang="zh-CN" altLang="en-US" dirty="0" smtClean="0">
              <a:ea typeface="黑体" pitchFamily="49" charset="-122"/>
            </a:endParaRPr>
          </a:p>
        </p:txBody>
      </p:sp>
    </p:spTree>
    <p:extLst>
      <p:ext uri="{BB962C8B-B14F-4D97-AF65-F5344CB8AC3E}">
        <p14:creationId xmlns:p14="http://schemas.microsoft.com/office/powerpoint/2010/main" val="2050572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
          <p:cNvSpPr>
            <a:spLocks noGrp="1"/>
          </p:cNvSpPr>
          <p:nvPr>
            <p:ph type="title" idx="4294967295"/>
          </p:nvPr>
        </p:nvSpPr>
        <p:spPr/>
        <p:txBody>
          <a:bodyPr/>
          <a:lstStyle/>
          <a:p>
            <a:endParaRPr lang="zh-CN" altLang="en-US" smtClean="0"/>
          </a:p>
        </p:txBody>
      </p:sp>
      <p:sp>
        <p:nvSpPr>
          <p:cNvPr id="119810" name="内容占位符 2"/>
          <p:cNvSpPr>
            <a:spLocks noGrp="1"/>
          </p:cNvSpPr>
          <p:nvPr>
            <p:ph idx="4294967295"/>
          </p:nvPr>
        </p:nvSpPr>
        <p:spPr/>
        <p:txBody>
          <a:bodyPr/>
          <a:lstStyle/>
          <a:p>
            <a:r>
              <a:rPr lang="zh-CN" altLang="en-US" sz="2800" dirty="0" smtClean="0">
                <a:ea typeface="黑体" pitchFamily="49" charset="-122"/>
              </a:rPr>
              <a:t>日本大企业中的董事和监事约有</a:t>
            </a:r>
            <a:r>
              <a:rPr lang="en-US" altLang="zh-CN" sz="2800" dirty="0" smtClean="0">
                <a:ea typeface="黑体" pitchFamily="49" charset="-122"/>
              </a:rPr>
              <a:t>1/3</a:t>
            </a:r>
            <a:r>
              <a:rPr lang="zh-CN" altLang="en-US" sz="2800" dirty="0" smtClean="0">
                <a:ea typeface="黑体" pitchFamily="49" charset="-122"/>
              </a:rPr>
              <a:t>不是由公司内部产生</a:t>
            </a:r>
            <a:r>
              <a:rPr lang="en-US" altLang="zh-CN" sz="2800" dirty="0" smtClean="0">
                <a:ea typeface="黑体" pitchFamily="49" charset="-122"/>
              </a:rPr>
              <a:t>,</a:t>
            </a:r>
            <a:r>
              <a:rPr lang="zh-CN" altLang="en-US" sz="2800" dirty="0" smtClean="0">
                <a:ea typeface="黑体" pitchFamily="49" charset="-122"/>
              </a:rPr>
              <a:t>而是官员或者是从母公司、银行方面派遣的人员。即便是公司内部产生的董事和监事</a:t>
            </a:r>
            <a:r>
              <a:rPr lang="en-US" altLang="zh-CN" sz="2800" dirty="0" smtClean="0">
                <a:ea typeface="黑体" pitchFamily="49" charset="-122"/>
              </a:rPr>
              <a:t>,</a:t>
            </a:r>
            <a:r>
              <a:rPr lang="zh-CN" altLang="en-US" sz="2800" dirty="0" smtClean="0">
                <a:ea typeface="黑体" pitchFamily="49" charset="-122"/>
              </a:rPr>
              <a:t>也是极少数白领管理人员而非公司职工代表。资本在</a:t>
            </a:r>
            <a:r>
              <a:rPr lang="en-US" altLang="zh-CN" sz="2800" dirty="0" smtClean="0">
                <a:ea typeface="黑体" pitchFamily="49" charset="-122"/>
              </a:rPr>
              <a:t>10</a:t>
            </a:r>
            <a:r>
              <a:rPr lang="zh-CN" altLang="en-US" sz="2800" dirty="0" smtClean="0">
                <a:ea typeface="黑体" pitchFamily="49" charset="-122"/>
              </a:rPr>
              <a:t>亿日元以上大企业的经营者只有</a:t>
            </a:r>
            <a:r>
              <a:rPr lang="en-US" altLang="zh-CN" sz="2800" dirty="0" smtClean="0">
                <a:ea typeface="黑体" pitchFamily="49" charset="-122"/>
              </a:rPr>
              <a:t>2-3</a:t>
            </a:r>
            <a:r>
              <a:rPr lang="zh-CN" altLang="en-US" sz="2800" dirty="0" smtClean="0">
                <a:ea typeface="黑体" pitchFamily="49" charset="-122"/>
              </a:rPr>
              <a:t>万人。这些经营者可以分成所有者型</a:t>
            </a:r>
            <a:r>
              <a:rPr lang="en-US" altLang="zh-CN" sz="2800" dirty="0" smtClean="0">
                <a:ea typeface="黑体" pitchFamily="49" charset="-122"/>
              </a:rPr>
              <a:t>(</a:t>
            </a:r>
            <a:r>
              <a:rPr lang="zh-CN" altLang="en-US" sz="2800" dirty="0" smtClean="0">
                <a:ea typeface="黑体" pitchFamily="49" charset="-122"/>
              </a:rPr>
              <a:t>或家族控制型</a:t>
            </a:r>
            <a:r>
              <a:rPr lang="en-US" altLang="zh-CN" sz="2800" dirty="0" smtClean="0">
                <a:ea typeface="黑体" pitchFamily="49" charset="-122"/>
              </a:rPr>
              <a:t>)</a:t>
            </a:r>
            <a:r>
              <a:rPr lang="zh-CN" altLang="en-US" sz="2800" dirty="0" smtClean="0">
                <a:ea typeface="黑体" pitchFamily="49" charset="-122"/>
              </a:rPr>
              <a:t>经营者和薪给人员型经营者。</a:t>
            </a:r>
          </a:p>
          <a:p>
            <a:endParaRPr lang="zh-CN" altLang="en-US" dirty="0" smtClean="0">
              <a:ea typeface="黑体" pitchFamily="49" charset="-122"/>
            </a:endParaRPr>
          </a:p>
        </p:txBody>
      </p:sp>
    </p:spTree>
    <p:extLst>
      <p:ext uri="{BB962C8B-B14F-4D97-AF65-F5344CB8AC3E}">
        <p14:creationId xmlns:p14="http://schemas.microsoft.com/office/powerpoint/2010/main" val="1153549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p:cNvSpPr>
            <a:spLocks noGrp="1"/>
          </p:cNvSpPr>
          <p:nvPr>
            <p:ph type="title" idx="4294967295"/>
          </p:nvPr>
        </p:nvSpPr>
        <p:spPr/>
        <p:txBody>
          <a:bodyPr/>
          <a:lstStyle/>
          <a:p>
            <a:r>
              <a:rPr lang="zh-CN" altLang="en-US" sz="4000" smtClean="0">
                <a:latin typeface="黑体" pitchFamily="49" charset="-122"/>
                <a:ea typeface="黑体" pitchFamily="49" charset="-122"/>
              </a:rPr>
              <a:t>劳资关系和分配关系的变化</a:t>
            </a:r>
            <a:endParaRPr lang="zh-CN" altLang="en-US" sz="4000" smtClean="0"/>
          </a:p>
        </p:txBody>
      </p:sp>
      <p:graphicFrame>
        <p:nvGraphicFramePr>
          <p:cNvPr id="4" name="内容占位符 3"/>
          <p:cNvGraphicFramePr>
            <a:graphicFrameLocks noGrp="1"/>
          </p:cNvGraphicFramePr>
          <p:nvPr>
            <p:ph idx="4294967295"/>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88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idx="4294967295"/>
          </p:nvPr>
        </p:nvSpPr>
        <p:spPr/>
        <p:txBody>
          <a:bodyPr/>
          <a:lstStyle/>
          <a:p>
            <a:endParaRPr lang="zh-CN" altLang="en-US" smtClean="0"/>
          </a:p>
        </p:txBody>
      </p:sp>
      <p:sp>
        <p:nvSpPr>
          <p:cNvPr id="121858" name="内容占位符 2"/>
          <p:cNvSpPr>
            <a:spLocks noGrp="1"/>
          </p:cNvSpPr>
          <p:nvPr>
            <p:ph idx="4294967295"/>
          </p:nvPr>
        </p:nvSpPr>
        <p:spPr/>
        <p:txBody>
          <a:bodyPr>
            <a:normAutofit/>
          </a:bodyPr>
          <a:lstStyle/>
          <a:p>
            <a:r>
              <a:rPr lang="zh-CN" altLang="en-US" sz="2800" dirty="0" smtClean="0">
                <a:solidFill>
                  <a:srgbClr val="FFFF00"/>
                </a:solidFill>
                <a:ea typeface="黑体" pitchFamily="49" charset="-122"/>
              </a:rPr>
              <a:t>雇员参与计划</a:t>
            </a:r>
            <a:r>
              <a:rPr lang="zh-CN" altLang="en-US" sz="2800" dirty="0" smtClean="0">
                <a:ea typeface="黑体" pitchFamily="49" charset="-122"/>
              </a:rPr>
              <a:t>首次出现在</a:t>
            </a:r>
            <a:r>
              <a:rPr lang="en-US" altLang="zh-CN" sz="2800" dirty="0" smtClean="0">
                <a:ea typeface="黑体" pitchFamily="49" charset="-122"/>
              </a:rPr>
              <a:t>1979</a:t>
            </a:r>
            <a:r>
              <a:rPr lang="zh-CN" altLang="en-US" sz="2800" dirty="0" smtClean="0">
                <a:ea typeface="黑体" pitchFamily="49" charset="-122"/>
              </a:rPr>
              <a:t>年福特公司与汽车工人联合会签订的一份协议中，标志着管理思想发展到一个新的阶段。雇员参与计划是指企业为提高组织效率，鼓励雇员参与有关其工作的设计、组织和管理来的计划。主要包括质量圈、劳资联合委员会以及主要在欧洲国家实行的共同管理计划</a:t>
            </a:r>
          </a:p>
        </p:txBody>
      </p:sp>
    </p:spTree>
    <p:extLst>
      <p:ext uri="{BB962C8B-B14F-4D97-AF65-F5344CB8AC3E}">
        <p14:creationId xmlns:p14="http://schemas.microsoft.com/office/powerpoint/2010/main" val="1073081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1"/>
          <p:cNvSpPr>
            <a:spLocks noGrp="1"/>
          </p:cNvSpPr>
          <p:nvPr>
            <p:ph type="title" idx="4294967295"/>
          </p:nvPr>
        </p:nvSpPr>
        <p:spPr/>
        <p:txBody>
          <a:bodyPr/>
          <a:lstStyle/>
          <a:p>
            <a:endParaRPr lang="zh-CN" altLang="en-US" smtClean="0"/>
          </a:p>
        </p:txBody>
      </p:sp>
      <p:sp>
        <p:nvSpPr>
          <p:cNvPr id="122882" name="内容占位符 2"/>
          <p:cNvSpPr>
            <a:spLocks noGrp="1"/>
          </p:cNvSpPr>
          <p:nvPr>
            <p:ph idx="4294967295"/>
          </p:nvPr>
        </p:nvSpPr>
        <p:spPr>
          <a:xfrm>
            <a:off x="609600" y="1417638"/>
            <a:ext cx="7924800" cy="4525963"/>
          </a:xfrm>
        </p:spPr>
        <p:txBody>
          <a:bodyPr/>
          <a:lstStyle/>
          <a:p>
            <a:r>
              <a:rPr lang="zh-CN" altLang="en-US" sz="2800" b="1" dirty="0" smtClean="0">
                <a:solidFill>
                  <a:srgbClr val="FFFF00"/>
                </a:solidFill>
                <a:ea typeface="黑体" pitchFamily="49" charset="-122"/>
              </a:rPr>
              <a:t>分析股权分散化现象</a:t>
            </a:r>
            <a:endParaRPr lang="en-US" altLang="zh-CN" sz="2800" b="1" dirty="0" smtClean="0">
              <a:solidFill>
                <a:srgbClr val="FFFF00"/>
              </a:solidFill>
              <a:ea typeface="黑体" pitchFamily="49" charset="-122"/>
            </a:endParaRPr>
          </a:p>
          <a:p>
            <a:pPr>
              <a:buFontTx/>
              <a:buNone/>
            </a:pPr>
            <a:r>
              <a:rPr lang="zh-CN" altLang="en-US" sz="2800" dirty="0" smtClean="0">
                <a:ea typeface="黑体" pitchFamily="49" charset="-122"/>
              </a:rPr>
              <a:t>（</a:t>
            </a:r>
            <a:r>
              <a:rPr lang="en-US" altLang="zh-CN" sz="2800" dirty="0" smtClean="0">
                <a:ea typeface="黑体" pitchFamily="49" charset="-122"/>
              </a:rPr>
              <a:t>1</a:t>
            </a:r>
            <a:r>
              <a:rPr lang="zh-CN" altLang="en-US" sz="2800" dirty="0" smtClean="0">
                <a:ea typeface="黑体" pitchFamily="49" charset="-122"/>
              </a:rPr>
              <a:t>）持有小额股票的劳动者只是一种储蓄性投资，所得股息相当于存款利息</a:t>
            </a:r>
            <a:endParaRPr lang="en-US" altLang="zh-CN" sz="2800" dirty="0" smtClean="0">
              <a:ea typeface="黑体" pitchFamily="49" charset="-122"/>
            </a:endParaRPr>
          </a:p>
          <a:p>
            <a:pPr>
              <a:buFontTx/>
              <a:buNone/>
            </a:pPr>
            <a:r>
              <a:rPr lang="zh-CN" altLang="en-US" sz="2800" dirty="0" smtClean="0">
                <a:ea typeface="黑体" pitchFamily="49" charset="-122"/>
              </a:rPr>
              <a:t>    真正掌握股权的是大股东、大资本家</a:t>
            </a:r>
            <a:endParaRPr lang="en-US" altLang="zh-CN" sz="2800" dirty="0" smtClean="0">
              <a:ea typeface="黑体" pitchFamily="49" charset="-122"/>
            </a:endParaRPr>
          </a:p>
          <a:p>
            <a:pPr>
              <a:buFontTx/>
              <a:buNone/>
            </a:pPr>
            <a:r>
              <a:rPr lang="zh-CN" altLang="en-US" sz="2800" dirty="0" smtClean="0">
                <a:ea typeface="黑体" pitchFamily="49" charset="-122"/>
              </a:rPr>
              <a:t>（</a:t>
            </a:r>
            <a:r>
              <a:rPr lang="en-US" altLang="zh-CN" sz="2800" dirty="0" smtClean="0">
                <a:ea typeface="黑体" pitchFamily="49" charset="-122"/>
              </a:rPr>
              <a:t>2</a:t>
            </a:r>
            <a:r>
              <a:rPr lang="zh-CN" altLang="en-US" sz="2800" dirty="0" smtClean="0">
                <a:ea typeface="黑体" pitchFamily="49" charset="-122"/>
              </a:rPr>
              <a:t>）垄断资本为适应生产社会化的要求，缓解矛盾，对生产关系进行的局部调整。</a:t>
            </a:r>
            <a:endParaRPr lang="en-US" altLang="zh-CN" sz="2800" dirty="0" smtClean="0">
              <a:ea typeface="黑体" pitchFamily="49" charset="-122"/>
            </a:endParaRPr>
          </a:p>
          <a:p>
            <a:pPr>
              <a:buFontTx/>
              <a:buNone/>
            </a:pPr>
            <a:r>
              <a:rPr lang="zh-CN" altLang="en-US" sz="2800" dirty="0" smtClean="0">
                <a:ea typeface="黑体" pitchFamily="49" charset="-122"/>
              </a:rPr>
              <a:t>（</a:t>
            </a:r>
            <a:r>
              <a:rPr lang="en-US" altLang="zh-CN" sz="2800" dirty="0" smtClean="0">
                <a:ea typeface="黑体" pitchFamily="49" charset="-122"/>
              </a:rPr>
              <a:t>3</a:t>
            </a:r>
            <a:r>
              <a:rPr lang="zh-CN" altLang="en-US" sz="2800" dirty="0" smtClean="0">
                <a:ea typeface="黑体" pitchFamily="49" charset="-122"/>
              </a:rPr>
              <a:t>）股权分散化成为垄断资本加强金融寡头实力的手段。</a:t>
            </a:r>
            <a:endParaRPr lang="en-US" altLang="zh-CN" sz="2800" dirty="0" smtClean="0">
              <a:ea typeface="黑体" pitchFamily="49" charset="-122"/>
            </a:endParaRPr>
          </a:p>
          <a:p>
            <a:pPr>
              <a:buFontTx/>
              <a:buNone/>
            </a:pPr>
            <a:endParaRPr lang="zh-CN" altLang="en-US" dirty="0" smtClean="0">
              <a:solidFill>
                <a:srgbClr val="0070C0"/>
              </a:solidFill>
              <a:ea typeface="黑体" pitchFamily="49" charset="-122"/>
            </a:endParaRPr>
          </a:p>
        </p:txBody>
      </p:sp>
    </p:spTree>
    <p:extLst>
      <p:ext uri="{BB962C8B-B14F-4D97-AF65-F5344CB8AC3E}">
        <p14:creationId xmlns:p14="http://schemas.microsoft.com/office/powerpoint/2010/main" val="71970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idx="4294967295"/>
          </p:nvPr>
        </p:nvSpPr>
        <p:spPr>
          <a:xfrm>
            <a:off x="1547664" y="476672"/>
            <a:ext cx="7345362" cy="836613"/>
          </a:xfrm>
        </p:spPr>
        <p:txBody>
          <a:bodyPr/>
          <a:lstStyle/>
          <a:p>
            <a:r>
              <a:rPr lang="zh-CN" altLang="en-US" smtClean="0">
                <a:solidFill>
                  <a:srgbClr val="FF0000"/>
                </a:solidFill>
              </a:rPr>
              <a:t>评析西方国家的社会福利政策</a:t>
            </a:r>
            <a:r>
              <a:rPr lang="en-US" altLang="zh-CN" dirty="0" smtClean="0">
                <a:solidFill>
                  <a:srgbClr val="FF0000"/>
                </a:solidFill>
              </a:rPr>
              <a:t/>
            </a:r>
            <a:br>
              <a:rPr lang="en-US" altLang="zh-CN" dirty="0" smtClean="0">
                <a:solidFill>
                  <a:srgbClr val="FF0000"/>
                </a:solidFill>
              </a:rPr>
            </a:br>
            <a:endParaRPr lang="zh-CN" altLang="en-US" dirty="0" smtClean="0"/>
          </a:p>
        </p:txBody>
      </p:sp>
      <p:sp>
        <p:nvSpPr>
          <p:cNvPr id="123906" name="内容占位符 2"/>
          <p:cNvSpPr>
            <a:spLocks noGrp="1"/>
          </p:cNvSpPr>
          <p:nvPr>
            <p:ph idx="4294967295"/>
          </p:nvPr>
        </p:nvSpPr>
        <p:spPr>
          <a:xfrm>
            <a:off x="428625" y="1071563"/>
            <a:ext cx="8215313" cy="4824412"/>
          </a:xfrm>
        </p:spPr>
        <p:txBody>
          <a:bodyPr>
            <a:normAutofit fontScale="92500"/>
          </a:bodyPr>
          <a:lstStyle/>
          <a:p>
            <a:r>
              <a:rPr lang="zh-CN" altLang="en-US" sz="2800" dirty="0" smtClean="0">
                <a:solidFill>
                  <a:srgbClr val="FFFF00"/>
                </a:solidFill>
                <a:ea typeface="黑体" pitchFamily="49" charset="-122"/>
              </a:rPr>
              <a:t>一定程度上改善了劳动者的生存处境</a:t>
            </a:r>
            <a:endParaRPr lang="en-US" altLang="zh-CN" sz="2800" dirty="0" smtClean="0">
              <a:solidFill>
                <a:srgbClr val="FFFF00"/>
              </a:solidFill>
              <a:ea typeface="黑体" pitchFamily="49" charset="-122"/>
            </a:endParaRPr>
          </a:p>
          <a:p>
            <a:r>
              <a:rPr lang="zh-CN" altLang="en-US" sz="2800" dirty="0" smtClean="0">
                <a:solidFill>
                  <a:srgbClr val="FFFF00"/>
                </a:solidFill>
                <a:ea typeface="黑体" pitchFamily="49" charset="-122"/>
              </a:rPr>
              <a:t>当代西方国家福利政策困难重重</a:t>
            </a:r>
            <a:endParaRPr lang="en-US" altLang="zh-CN" sz="2800" dirty="0" smtClean="0">
              <a:solidFill>
                <a:srgbClr val="FFFF00"/>
              </a:solidFill>
              <a:ea typeface="黑体" pitchFamily="49" charset="-122"/>
            </a:endParaRPr>
          </a:p>
          <a:p>
            <a:r>
              <a:rPr lang="zh-CN" altLang="en-US" sz="2400" dirty="0" smtClean="0">
                <a:ea typeface="黑体" pitchFamily="49" charset="-122"/>
              </a:rPr>
              <a:t>其一，造成人们对福利金和政府服务的过分依靠，工作意欲淡化；其三，政客、压力团体和官僚为讨好选民，不断扩张福利和作出不切实际的承诺，造成政府功能超负荷；其五，政府负担过重，公营部门规模过大，浪费社会资源，不利于经济发展</a:t>
            </a:r>
            <a:r>
              <a:rPr lang="zh-CN" altLang="en-US" dirty="0" smtClean="0">
                <a:ea typeface="黑体" pitchFamily="49" charset="-122"/>
              </a:rPr>
              <a:t>。</a:t>
            </a:r>
            <a:endParaRPr lang="en-US" altLang="zh-CN" dirty="0" smtClean="0">
              <a:solidFill>
                <a:srgbClr val="0070C0"/>
              </a:solidFill>
              <a:ea typeface="黑体" pitchFamily="49" charset="-122"/>
            </a:endParaRPr>
          </a:p>
          <a:p>
            <a:r>
              <a:rPr lang="zh-CN" altLang="en-US" sz="2800" dirty="0" smtClean="0">
                <a:solidFill>
                  <a:srgbClr val="FFFF00"/>
                </a:solidFill>
                <a:ea typeface="黑体" pitchFamily="49" charset="-122"/>
              </a:rPr>
              <a:t>作用有限，没有从根本上改变资本剥削雇佣劳动者的实质</a:t>
            </a:r>
            <a:endParaRPr lang="en-US" altLang="zh-CN" sz="2800" dirty="0" smtClean="0">
              <a:solidFill>
                <a:srgbClr val="FFFF00"/>
              </a:solidFill>
              <a:ea typeface="黑体" pitchFamily="49" charset="-122"/>
            </a:endParaRPr>
          </a:p>
          <a:p>
            <a:r>
              <a:rPr lang="en-US" altLang="zh-CN" sz="2400" dirty="0" smtClean="0">
                <a:ea typeface="黑体" pitchFamily="49" charset="-122"/>
              </a:rPr>
              <a:t>20</a:t>
            </a:r>
            <a:r>
              <a:rPr lang="zh-CN" altLang="en-US" sz="2400" dirty="0" smtClean="0">
                <a:ea typeface="黑体" pitchFamily="49" charset="-122"/>
              </a:rPr>
              <a:t>世纪</a:t>
            </a:r>
            <a:r>
              <a:rPr lang="en-US" altLang="zh-CN" sz="2400" dirty="0" smtClean="0">
                <a:ea typeface="黑体" pitchFamily="49" charset="-122"/>
              </a:rPr>
              <a:t>70</a:t>
            </a:r>
            <a:r>
              <a:rPr lang="zh-CN" altLang="en-US" sz="2400" dirty="0" smtClean="0">
                <a:ea typeface="黑体" pitchFamily="49" charset="-122"/>
              </a:rPr>
              <a:t>年代，贫困问题重新出现，而且越来越严重。到</a:t>
            </a:r>
            <a:r>
              <a:rPr lang="en-US" altLang="zh-CN" sz="2400" dirty="0" smtClean="0">
                <a:ea typeface="黑体" pitchFamily="49" charset="-122"/>
              </a:rPr>
              <a:t>90</a:t>
            </a:r>
            <a:r>
              <a:rPr lang="zh-CN" altLang="en-US" sz="2400" dirty="0" smtClean="0">
                <a:ea typeface="黑体" pitchFamily="49" charset="-122"/>
              </a:rPr>
              <a:t>年代中期，美国接受政府救济的贫困人口已占全部人口的</a:t>
            </a:r>
            <a:r>
              <a:rPr lang="en-US" altLang="zh-CN" sz="2400" dirty="0" smtClean="0">
                <a:ea typeface="黑体" pitchFamily="49" charset="-122"/>
              </a:rPr>
              <a:t>10%</a:t>
            </a:r>
            <a:r>
              <a:rPr lang="zh-CN" altLang="en-US" sz="2400" dirty="0" smtClean="0">
                <a:ea typeface="黑体" pitchFamily="49" charset="-122"/>
              </a:rPr>
              <a:t>，英国更达到</a:t>
            </a:r>
            <a:r>
              <a:rPr lang="en-US" altLang="zh-CN" sz="2400" dirty="0" smtClean="0">
                <a:ea typeface="黑体" pitchFamily="49" charset="-122"/>
              </a:rPr>
              <a:t>16%</a:t>
            </a:r>
            <a:r>
              <a:rPr lang="zh-CN" altLang="en-US" sz="2400" dirty="0" smtClean="0">
                <a:ea typeface="黑体" pitchFamily="49" charset="-122"/>
              </a:rPr>
              <a:t>。</a:t>
            </a:r>
            <a:endParaRPr lang="zh-CN" altLang="en-US" sz="2400" dirty="0" smtClean="0">
              <a:solidFill>
                <a:srgbClr val="0070C0"/>
              </a:solidFill>
              <a:ea typeface="黑体" pitchFamily="49" charset="-122"/>
            </a:endParaRPr>
          </a:p>
        </p:txBody>
      </p:sp>
    </p:spTree>
    <p:extLst>
      <p:ext uri="{BB962C8B-B14F-4D97-AF65-F5344CB8AC3E}">
        <p14:creationId xmlns:p14="http://schemas.microsoft.com/office/powerpoint/2010/main" val="150689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1"/>
          <p:cNvSpPr>
            <a:spLocks noGrp="1"/>
          </p:cNvSpPr>
          <p:nvPr>
            <p:ph type="title"/>
          </p:nvPr>
        </p:nvSpPr>
        <p:spPr/>
        <p:txBody>
          <a:bodyPr/>
          <a:lstStyle/>
          <a:p>
            <a:endParaRPr lang="zh-CN" altLang="en-US" smtClean="0"/>
          </a:p>
        </p:txBody>
      </p:sp>
      <p:grpSp>
        <p:nvGrpSpPr>
          <p:cNvPr id="124930" name="Group 15"/>
          <p:cNvGrpSpPr>
            <a:grpSpLocks/>
          </p:cNvGrpSpPr>
          <p:nvPr/>
        </p:nvGrpSpPr>
        <p:grpSpPr bwMode="auto">
          <a:xfrm>
            <a:off x="465138" y="-19804063"/>
            <a:ext cx="6858000" cy="1588"/>
            <a:chOff x="1288" y="1774"/>
            <a:chExt cx="3488" cy="348"/>
          </a:xfrm>
        </p:grpSpPr>
        <p:sp>
          <p:nvSpPr>
            <p:cNvPr id="7" name="Line 16"/>
            <p:cNvSpPr>
              <a:spLocks noChangeShapeType="1"/>
            </p:cNvSpPr>
            <p:nvPr/>
          </p:nvSpPr>
          <p:spPr bwMode="gray">
            <a:xfrm>
              <a:off x="1500" y="2122"/>
              <a:ext cx="3276" cy="0"/>
            </a:xfrm>
            <a:prstGeom prst="line">
              <a:avLst/>
            </a:prstGeom>
            <a:noFill/>
            <a:ln w="25400">
              <a:solidFill>
                <a:srgbClr val="969696"/>
              </a:solidFill>
              <a:prstDash val="sysDot"/>
              <a:round/>
              <a:headEnd/>
              <a:tailEnd type="oval" w="med" len="med"/>
            </a:ln>
          </p:spPr>
          <p:txBody>
            <a:bodyPr lIns="0" tIns="0" rIns="0" bIns="0" anchor="ctr">
              <a:spAutoFit/>
            </a:bodyPr>
            <a:lstStyle/>
            <a:p>
              <a:pPr algn="ctr" latinLnBrk="1">
                <a:defRPr/>
              </a:pPr>
              <a:endParaRPr lang="zh-CN" altLang="en-US">
                <a:effectLst>
                  <a:outerShdw blurRad="38100" dist="38100" dir="2700000" algn="tl">
                    <a:srgbClr val="000000">
                      <a:alpha val="43137"/>
                    </a:srgbClr>
                  </a:outerShdw>
                </a:effectLst>
                <a:latin typeface="黑体" pitchFamily="2" charset="-122"/>
                <a:ea typeface="黑体" pitchFamily="2" charset="-122"/>
              </a:endParaRPr>
            </a:p>
          </p:txBody>
        </p:sp>
        <p:grpSp>
          <p:nvGrpSpPr>
            <p:cNvPr id="124934" name="Group 17"/>
            <p:cNvGrpSpPr>
              <a:grpSpLocks/>
            </p:cNvGrpSpPr>
            <p:nvPr/>
          </p:nvGrpSpPr>
          <p:grpSpPr bwMode="auto">
            <a:xfrm>
              <a:off x="1288" y="1774"/>
              <a:ext cx="355" cy="315"/>
              <a:chOff x="1288" y="1774"/>
              <a:chExt cx="355" cy="315"/>
            </a:xfrm>
          </p:grpSpPr>
          <p:sp>
            <p:nvSpPr>
              <p:cNvPr id="9" name="Rectangle 18"/>
              <p:cNvSpPr>
                <a:spLocks noChangeArrowheads="1"/>
              </p:cNvSpPr>
              <p:nvPr/>
            </p:nvSpPr>
            <p:spPr bwMode="gray">
              <a:xfrm rot="3419336">
                <a:off x="1292" y="1770"/>
                <a:ext cx="348" cy="355"/>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lIns="0" tIns="0" rIns="0" bIns="0" anchor="ctr">
                <a:spAutoFit/>
                <a:flatTx/>
              </a:bodyPr>
              <a:lstStyle/>
              <a:p>
                <a:pPr algn="ctr" latinLnBrk="1">
                  <a:defRPr/>
                </a:pPr>
                <a:endParaRPr lang="zh-CN" altLang="en-US">
                  <a:effectLst>
                    <a:outerShdw blurRad="38100" dist="38100" dir="2700000" algn="tl">
                      <a:srgbClr val="000000">
                        <a:alpha val="43137"/>
                      </a:srgbClr>
                    </a:outerShdw>
                  </a:effectLst>
                  <a:latin typeface="黑体" pitchFamily="2" charset="-122"/>
                  <a:ea typeface="黑体" pitchFamily="2" charset="-122"/>
                </a:endParaRPr>
              </a:p>
            </p:txBody>
          </p:sp>
          <p:sp>
            <p:nvSpPr>
              <p:cNvPr id="10" name="Text Box 19"/>
              <p:cNvSpPr txBox="1">
                <a:spLocks noChangeArrowheads="1"/>
              </p:cNvSpPr>
              <p:nvPr/>
            </p:nvSpPr>
            <p:spPr bwMode="gray">
              <a:xfrm>
                <a:off x="1406" y="1774"/>
                <a:ext cx="116" cy="348"/>
              </a:xfrm>
              <a:prstGeom prst="rect">
                <a:avLst/>
              </a:prstGeom>
              <a:noFill/>
              <a:ln w="9525" algn="ctr">
                <a:noFill/>
                <a:miter lim="800000"/>
                <a:headEnd/>
                <a:tailEnd/>
              </a:ln>
            </p:spPr>
            <p:txBody>
              <a:bodyPr lIns="0" tIns="0" rIns="0" bIns="0">
                <a:spAutoFit/>
              </a:bodyPr>
              <a:lstStyle/>
              <a:p>
                <a:pPr algn="ctr" eaLnBrk="0" latinLnBrk="1" hangingPunct="0">
                  <a:defRPr/>
                </a:pPr>
                <a:endParaRPr lang="en-US" altLang="zh-CN" sz="2400">
                  <a:solidFill>
                    <a:srgbClr val="FFFFFF"/>
                  </a:solidFill>
                  <a:effectLst>
                    <a:outerShdw blurRad="38100" dist="38100" dir="2700000" algn="tl">
                      <a:srgbClr val="000000">
                        <a:alpha val="43137"/>
                      </a:srgbClr>
                    </a:outerShdw>
                  </a:effectLst>
                  <a:latin typeface="黑体" pitchFamily="2" charset="-122"/>
                  <a:ea typeface="黑体" pitchFamily="2" charset="-122"/>
                </a:endParaRPr>
              </a:p>
            </p:txBody>
          </p:sp>
        </p:grpSp>
      </p:grpSp>
      <p:sp>
        <p:nvSpPr>
          <p:cNvPr id="13" name="Rectangle 2"/>
          <p:cNvSpPr txBox="1">
            <a:spLocks noRot="1" noChangeArrowheads="1"/>
          </p:cNvSpPr>
          <p:nvPr/>
        </p:nvSpPr>
        <p:spPr bwMode="auto">
          <a:xfrm>
            <a:off x="457200" y="115888"/>
            <a:ext cx="8229600" cy="1009650"/>
          </a:xfrm>
          <a:prstGeom prst="rect">
            <a:avLst/>
          </a:prstGeom>
          <a:noFill/>
          <a:ln w="9525">
            <a:noFill/>
            <a:miter lim="800000"/>
            <a:headEnd/>
            <a:tailEnd/>
          </a:ln>
        </p:spPr>
        <p:txBody>
          <a:bodyPr anchor="ctr"/>
          <a:lstStyle/>
          <a:p>
            <a:pPr algn="ctr" eaLnBrk="0" hangingPunct="0">
              <a:defRPr/>
            </a:pPr>
            <a:r>
              <a:rPr lang="zh-CN" altLang="en-US" sz="3600" b="0" kern="0" dirty="0">
                <a:solidFill>
                  <a:schemeClr val="bg1"/>
                </a:solidFill>
                <a:latin typeface="+mj-lt"/>
                <a:ea typeface="+mj-ea"/>
                <a:cs typeface="+mj-cs"/>
              </a:rPr>
              <a:t>社会阶层、阶级结构的变化</a:t>
            </a:r>
          </a:p>
        </p:txBody>
      </p:sp>
      <p:sp>
        <p:nvSpPr>
          <p:cNvPr id="14" name="Rectangle 3"/>
          <p:cNvSpPr txBox="1">
            <a:spLocks noChangeArrowheads="1"/>
          </p:cNvSpPr>
          <p:nvPr/>
        </p:nvSpPr>
        <p:spPr bwMode="auto">
          <a:xfrm>
            <a:off x="0" y="1628775"/>
            <a:ext cx="8820150" cy="4525963"/>
          </a:xfrm>
          <a:prstGeom prst="rect">
            <a:avLst/>
          </a:prstGeom>
          <a:noFill/>
          <a:ln w="9525">
            <a:noFill/>
            <a:miter lim="800000"/>
            <a:headEnd/>
            <a:tailEnd/>
          </a:ln>
        </p:spPr>
        <p:txBody>
          <a:bodyPr/>
          <a:lstStyle/>
          <a:p>
            <a:pPr marL="342900" indent="-342900" eaLnBrk="0" hangingPunct="0">
              <a:spcBef>
                <a:spcPct val="20000"/>
              </a:spcBef>
              <a:buFontTx/>
              <a:buBlip>
                <a:blip r:embed="rId2"/>
              </a:buBlip>
              <a:defRPr/>
            </a:pPr>
            <a:r>
              <a:rPr lang="zh-CN" altLang="en-US" sz="4000" kern="0" dirty="0">
                <a:solidFill>
                  <a:schemeClr val="tx1"/>
                </a:solidFill>
                <a:latin typeface="+mn-lt"/>
                <a:ea typeface="黑体" pitchFamily="2" charset="-122"/>
              </a:rPr>
              <a:t>资本家的地位和作用发生很大变化</a:t>
            </a:r>
          </a:p>
          <a:p>
            <a:pPr marL="342900" indent="-342900" eaLnBrk="0" hangingPunct="0">
              <a:spcBef>
                <a:spcPct val="20000"/>
              </a:spcBef>
              <a:buFontTx/>
              <a:buBlip>
                <a:blip r:embed="rId2"/>
              </a:buBlip>
              <a:defRPr/>
            </a:pPr>
            <a:r>
              <a:rPr lang="zh-CN" altLang="en-US" sz="4000" kern="0" dirty="0">
                <a:solidFill>
                  <a:schemeClr val="tx1"/>
                </a:solidFill>
                <a:latin typeface="+mn-lt"/>
                <a:ea typeface="黑体" pitchFamily="2" charset="-122"/>
              </a:rPr>
              <a:t>高级职业经理成为大公司经营活动的实际控制者</a:t>
            </a:r>
          </a:p>
          <a:p>
            <a:pPr marL="342900" indent="-342900" eaLnBrk="0" hangingPunct="0">
              <a:spcBef>
                <a:spcPct val="20000"/>
              </a:spcBef>
              <a:buFontTx/>
              <a:buBlip>
                <a:blip r:embed="rId2"/>
              </a:buBlip>
              <a:defRPr/>
            </a:pPr>
            <a:r>
              <a:rPr lang="zh-CN" altLang="en-US" sz="4000" kern="0" dirty="0">
                <a:solidFill>
                  <a:schemeClr val="tx1"/>
                </a:solidFill>
                <a:latin typeface="+mn-lt"/>
                <a:ea typeface="黑体" pitchFamily="2" charset="-122"/>
              </a:rPr>
              <a:t>知识型和服务型劳动者的数量不断增加</a:t>
            </a:r>
          </a:p>
        </p:txBody>
      </p:sp>
    </p:spTree>
    <p:extLst>
      <p:ext uri="{BB962C8B-B14F-4D97-AF65-F5344CB8AC3E}">
        <p14:creationId xmlns:p14="http://schemas.microsoft.com/office/powerpoint/2010/main" val="1077867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
          <p:cNvSpPr>
            <a:spLocks noGrp="1"/>
          </p:cNvSpPr>
          <p:nvPr>
            <p:ph type="title"/>
          </p:nvPr>
        </p:nvSpPr>
        <p:spPr/>
        <p:txBody>
          <a:bodyPr/>
          <a:lstStyle/>
          <a:p>
            <a:endParaRPr lang="zh-CN" altLang="en-US" smtClean="0"/>
          </a:p>
        </p:txBody>
      </p:sp>
      <p:sp>
        <p:nvSpPr>
          <p:cNvPr id="125954" name="内容占位符 2"/>
          <p:cNvSpPr>
            <a:spLocks noGrp="1"/>
          </p:cNvSpPr>
          <p:nvPr>
            <p:ph idx="4294967295"/>
          </p:nvPr>
        </p:nvSpPr>
        <p:spPr>
          <a:xfrm>
            <a:off x="468313" y="1268413"/>
            <a:ext cx="8064500" cy="4824412"/>
          </a:xfrm>
          <a:prstGeom prst="rect">
            <a:avLst/>
          </a:prstGeom>
        </p:spPr>
        <p:txBody>
          <a:bodyPr/>
          <a:lstStyle/>
          <a:p>
            <a:r>
              <a:rPr lang="zh-CN" altLang="en-US" sz="2800" dirty="0" smtClean="0">
                <a:solidFill>
                  <a:srgbClr val="FFFF00"/>
                </a:solidFill>
                <a:ea typeface="黑体" pitchFamily="49" charset="-122"/>
              </a:rPr>
              <a:t>分析资本主义社会中产阶级化</a:t>
            </a:r>
            <a:endParaRPr lang="en-US" altLang="zh-CN" sz="2800" dirty="0" smtClean="0">
              <a:solidFill>
                <a:srgbClr val="FFFF00"/>
              </a:solidFill>
              <a:ea typeface="黑体" pitchFamily="49" charset="-122"/>
            </a:endParaRPr>
          </a:p>
          <a:p>
            <a:pPr>
              <a:buFontTx/>
              <a:buNone/>
            </a:pPr>
            <a:r>
              <a:rPr lang="en-US" altLang="zh-CN" sz="2800" dirty="0" smtClean="0">
                <a:ea typeface="黑体" pitchFamily="49" charset="-122"/>
              </a:rPr>
              <a:t>1.</a:t>
            </a:r>
            <a:r>
              <a:rPr lang="zh-CN" altLang="en-US" sz="2800" dirty="0" smtClean="0">
                <a:ea typeface="黑体" pitchFamily="49" charset="-122"/>
              </a:rPr>
              <a:t>是否无产阶级的标准不是贫困，而是为资本家提供剩余价值。</a:t>
            </a:r>
          </a:p>
          <a:p>
            <a:r>
              <a:rPr lang="zh-CN" altLang="en-US" sz="2800" dirty="0" smtClean="0">
                <a:latin typeface="宋体" charset="-122"/>
                <a:ea typeface="楷体_GB2312"/>
                <a:cs typeface="楷体_GB2312"/>
              </a:rPr>
              <a:t>“</a:t>
            </a:r>
            <a:r>
              <a:rPr lang="zh-CN" altLang="en-US" sz="2800" dirty="0" smtClean="0">
                <a:latin typeface="STKaiti" charset="-122"/>
                <a:ea typeface="STKaiti" charset="-122"/>
                <a:cs typeface="STKaiti" charset="-122"/>
              </a:rPr>
              <a:t>所有这些人不仅直接从事物质财富的生产．并且用自己的劳动直接同作为资本的货币交换，因而不仅把自己的工资再生产出来，并且还直接为资本家创造剩余价值。他们的劳动是由有酬劳动加无酬的剩余劳动组成的</a:t>
            </a:r>
            <a:r>
              <a:rPr lang="zh-CN" altLang="en-US" sz="2800" dirty="0" smtClean="0">
                <a:latin typeface="宋体" charset="-122"/>
                <a:ea typeface="楷体_GB2312"/>
                <a:cs typeface="楷体_GB2312"/>
              </a:rPr>
              <a:t>”</a:t>
            </a:r>
            <a:r>
              <a:rPr lang="zh-CN" altLang="en-US" sz="2800" dirty="0" smtClean="0">
                <a:ea typeface="楷体_GB2312"/>
                <a:cs typeface="楷体_GB2312"/>
              </a:rPr>
              <a:t>（马克思）</a:t>
            </a:r>
          </a:p>
          <a:p>
            <a:endParaRPr lang="zh-CN" altLang="en-US" sz="2800" dirty="0" smtClean="0">
              <a:ea typeface="黑体" pitchFamily="49" charset="-122"/>
            </a:endParaRPr>
          </a:p>
        </p:txBody>
      </p:sp>
    </p:spTree>
    <p:extLst>
      <p:ext uri="{BB962C8B-B14F-4D97-AF65-F5344CB8AC3E}">
        <p14:creationId xmlns:p14="http://schemas.microsoft.com/office/powerpoint/2010/main" val="1694610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
          <p:cNvSpPr>
            <a:spLocks noGrp="1"/>
          </p:cNvSpPr>
          <p:nvPr>
            <p:ph type="title"/>
          </p:nvPr>
        </p:nvSpPr>
        <p:spPr/>
        <p:txBody>
          <a:bodyPr/>
          <a:lstStyle/>
          <a:p>
            <a:endParaRPr lang="zh-CN" altLang="en-US" smtClean="0"/>
          </a:p>
        </p:txBody>
      </p:sp>
      <p:sp>
        <p:nvSpPr>
          <p:cNvPr id="126978" name="内容占位符 2"/>
          <p:cNvSpPr>
            <a:spLocks noGrp="1"/>
          </p:cNvSpPr>
          <p:nvPr>
            <p:ph idx="4294967295"/>
          </p:nvPr>
        </p:nvSpPr>
        <p:spPr>
          <a:xfrm>
            <a:off x="214313" y="1143000"/>
            <a:ext cx="8501062" cy="4824413"/>
          </a:xfrm>
          <a:prstGeom prst="rect">
            <a:avLst/>
          </a:prstGeom>
        </p:spPr>
        <p:txBody>
          <a:bodyPr>
            <a:normAutofit lnSpcReduction="10000"/>
          </a:bodyPr>
          <a:lstStyle/>
          <a:p>
            <a:r>
              <a:rPr lang="en-US" altLang="zh-CN" sz="2800" b="1" dirty="0" smtClean="0">
                <a:solidFill>
                  <a:srgbClr val="FFFF00"/>
                </a:solidFill>
                <a:ea typeface="黑体" pitchFamily="49" charset="-122"/>
              </a:rPr>
              <a:t>2.</a:t>
            </a:r>
            <a:r>
              <a:rPr lang="zh-CN" altLang="en-US" sz="2800" b="1" dirty="0" smtClean="0">
                <a:solidFill>
                  <a:srgbClr val="FFFF00"/>
                </a:solidFill>
                <a:ea typeface="黑体" pitchFamily="49" charset="-122"/>
              </a:rPr>
              <a:t>白领工人的绝大多数属于无产阶级的行列，是无产阶级的一部分。</a:t>
            </a:r>
          </a:p>
          <a:p>
            <a:r>
              <a:rPr lang="zh-CN" altLang="en-US" sz="2800" dirty="0" smtClean="0">
                <a:ea typeface="黑体" pitchFamily="49" charset="-122"/>
              </a:rPr>
              <a:t>白领工人是根据职业和劳动方式对工作者的一种划分，并不构成独立的阶级。</a:t>
            </a:r>
          </a:p>
          <a:p>
            <a:r>
              <a:rPr lang="zh-CN" altLang="en-US" sz="2800" dirty="0" smtClean="0">
                <a:ea typeface="黑体" pitchFamily="49" charset="-122"/>
              </a:rPr>
              <a:t>米尔斯认为中产阶级更类似于无产阶级，他们中绝大多数人没有自己的财产，而要利用别人的财产工作。他们与其他工资劳动者一样，必须依附于大的资本，才能保证工作的安全。</a:t>
            </a:r>
          </a:p>
          <a:p>
            <a:r>
              <a:rPr lang="zh-CN" altLang="en-US" sz="2800" dirty="0" smtClean="0">
                <a:ea typeface="黑体" pitchFamily="49" charset="-122"/>
              </a:rPr>
              <a:t>中产阶级实质上是一个阶层，而不是一种固定化的阶级关系，或从属于资本，或成为工人的一部分。</a:t>
            </a:r>
          </a:p>
          <a:p>
            <a:endParaRPr lang="zh-CN" altLang="en-US" sz="2800" dirty="0" smtClean="0">
              <a:ea typeface="黑体" pitchFamily="49" charset="-122"/>
            </a:endParaRPr>
          </a:p>
        </p:txBody>
      </p:sp>
    </p:spTree>
    <p:extLst>
      <p:ext uri="{BB962C8B-B14F-4D97-AF65-F5344CB8AC3E}">
        <p14:creationId xmlns:p14="http://schemas.microsoft.com/office/powerpoint/2010/main" val="139721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页脚占位符 1"/>
          <p:cNvSpPr txBox="1">
            <a:spLocks noGrp="1"/>
          </p:cNvSpPr>
          <p:nvPr/>
        </p:nvSpPr>
        <p:spPr bwMode="auto">
          <a:xfrm>
            <a:off x="5761038" y="6551613"/>
            <a:ext cx="3382962" cy="320675"/>
          </a:xfrm>
          <a:prstGeom prst="rect">
            <a:avLst/>
          </a:prstGeom>
          <a:noFill/>
          <a:ln w="9525">
            <a:noFill/>
            <a:miter lim="800000"/>
            <a:headEnd/>
            <a:tailEnd/>
          </a:ln>
        </p:spPr>
        <p:txBody>
          <a:bodyPr/>
          <a:lstStyle/>
          <a:p>
            <a:pPr latinLnBrk="1"/>
            <a:endParaRPr lang="en-US" altLang="zh-CN">
              <a:ea typeface="黑体" pitchFamily="49" charset="-122"/>
            </a:endParaRPr>
          </a:p>
          <a:p>
            <a:pPr latinLnBrk="1"/>
            <a:endParaRPr lang="en-US" altLang="zh-CN">
              <a:ea typeface="黑体" pitchFamily="49" charset="-122"/>
            </a:endParaRPr>
          </a:p>
        </p:txBody>
      </p:sp>
      <p:sp>
        <p:nvSpPr>
          <p:cNvPr id="128002" name="Text Box 4"/>
          <p:cNvSpPr txBox="1">
            <a:spLocks noChangeArrowheads="1"/>
          </p:cNvSpPr>
          <p:nvPr/>
        </p:nvSpPr>
        <p:spPr bwMode="auto">
          <a:xfrm>
            <a:off x="990600" y="1143000"/>
            <a:ext cx="4495800" cy="3049588"/>
          </a:xfrm>
          <a:prstGeom prst="rect">
            <a:avLst/>
          </a:prstGeom>
          <a:noFill/>
          <a:ln w="9525">
            <a:solidFill>
              <a:srgbClr val="FFFF00"/>
            </a:solidFill>
            <a:miter lim="800000"/>
            <a:headEnd/>
            <a:tailEnd/>
          </a:ln>
        </p:spPr>
        <p:txBody>
          <a:bodyPr lIns="90000" tIns="46800" rIns="90000" bIns="46800">
            <a:spAutoFit/>
          </a:bodyPr>
          <a:lstStyle/>
          <a:p>
            <a:pPr algn="just" eaLnBrk="0" latinLnBrk="1" hangingPunct="0">
              <a:spcBef>
                <a:spcPct val="50000"/>
              </a:spcBef>
            </a:pPr>
            <a:r>
              <a:rPr kumimoji="1" lang="en-US" altLang="zh-CN">
                <a:latin typeface="宋体" charset="-122"/>
                <a:ea typeface="黑体" pitchFamily="49" charset="-122"/>
              </a:rPr>
              <a:t>  “</a:t>
            </a:r>
            <a:r>
              <a:rPr kumimoji="1" lang="zh-CN" altLang="en-US">
                <a:latin typeface="宋体" charset="-122"/>
                <a:ea typeface="黑体" pitchFamily="49" charset="-122"/>
              </a:rPr>
              <a:t>所谓阶级，就是这样一些集团，由于它们</a:t>
            </a:r>
            <a:r>
              <a:rPr kumimoji="1" lang="zh-CN" altLang="en-US" u="sng">
                <a:latin typeface="宋体" charset="-122"/>
                <a:ea typeface="黑体" pitchFamily="49" charset="-122"/>
              </a:rPr>
              <a:t>在一定社会经济结构中所处的地位不同</a:t>
            </a:r>
            <a:r>
              <a:rPr kumimoji="1" lang="zh-CN" altLang="en-US">
                <a:latin typeface="宋体" charset="-122"/>
                <a:ea typeface="黑体" pitchFamily="49" charset="-122"/>
              </a:rPr>
              <a:t>，其中一个集团能够占有另一个集团的劳动。”</a:t>
            </a:r>
          </a:p>
        </p:txBody>
      </p:sp>
      <p:pic>
        <p:nvPicPr>
          <p:cNvPr id="128003" name="Picture 5" descr="列宁2"/>
          <p:cNvPicPr>
            <a:picLocks noChangeAspect="1" noChangeArrowheads="1"/>
          </p:cNvPicPr>
          <p:nvPr/>
        </p:nvPicPr>
        <p:blipFill>
          <a:blip r:embed="rId2"/>
          <a:srcRect/>
          <a:stretch>
            <a:fillRect/>
          </a:stretch>
        </p:blipFill>
        <p:spPr bwMode="auto">
          <a:xfrm>
            <a:off x="5867400" y="1447800"/>
            <a:ext cx="2433638" cy="3276600"/>
          </a:xfrm>
          <a:prstGeom prst="rect">
            <a:avLst/>
          </a:prstGeom>
          <a:noFill/>
          <a:ln w="9525">
            <a:solidFill>
              <a:srgbClr val="FFFF66"/>
            </a:solidFill>
            <a:miter lim="800000"/>
            <a:headEnd/>
            <a:tailEnd/>
          </a:ln>
        </p:spPr>
      </p:pic>
      <p:sp>
        <p:nvSpPr>
          <p:cNvPr id="5" name="TextBox 4"/>
          <p:cNvSpPr txBox="1"/>
          <p:nvPr/>
        </p:nvSpPr>
        <p:spPr>
          <a:xfrm>
            <a:off x="838200" y="4953000"/>
            <a:ext cx="7162800" cy="584200"/>
          </a:xfrm>
          <a:prstGeom prst="rect">
            <a:avLst/>
          </a:prstGeom>
          <a:solidFill>
            <a:schemeClr val="accent5"/>
          </a:solidFill>
        </p:spPr>
        <p:txBody>
          <a:bodyPr>
            <a:spAutoFit/>
          </a:bodyPr>
          <a:lstStyle/>
          <a:p>
            <a:pPr latinLnBrk="1">
              <a:defRPr/>
            </a:pPr>
            <a:r>
              <a:rPr lang="zh-CN" altLang="en-US" dirty="0">
                <a:latin typeface="Arial" charset="0"/>
                <a:ea typeface="黑体" pitchFamily="2" charset="-122"/>
              </a:rPr>
              <a:t>集中表现经济上的剥削与被剥削的关系</a:t>
            </a:r>
          </a:p>
        </p:txBody>
      </p:sp>
      <p:cxnSp>
        <p:nvCxnSpPr>
          <p:cNvPr id="7" name="直接箭头连接符 6"/>
          <p:cNvCxnSpPr/>
          <p:nvPr/>
        </p:nvCxnSpPr>
        <p:spPr>
          <a:xfrm rot="16200000" flipH="1">
            <a:off x="3467100" y="3695700"/>
            <a:ext cx="1828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8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381000" y="6096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1</a:t>
            </a:r>
            <a:r>
              <a:rPr lang="zh-CN" altLang="en-US" b="1">
                <a:effectLst/>
              </a:rPr>
              <a:t>、威廉</a:t>
            </a:r>
            <a:r>
              <a:rPr lang="en-US" altLang="zh-CN" b="1">
                <a:effectLst/>
              </a:rPr>
              <a:t>·</a:t>
            </a:r>
            <a:r>
              <a:rPr lang="zh-CN" altLang="en-US" b="1">
                <a:effectLst/>
              </a:rPr>
              <a:t>配第</a:t>
            </a:r>
            <a:r>
              <a:rPr lang="en-US" altLang="zh-CN" b="1">
                <a:effectLst/>
              </a:rPr>
              <a:t>——“</a:t>
            </a:r>
            <a:r>
              <a:rPr lang="zh-CN" altLang="en-US" b="1">
                <a:effectLst/>
              </a:rPr>
              <a:t>政治经济学之父”</a:t>
            </a:r>
          </a:p>
        </p:txBody>
      </p:sp>
      <p:sp>
        <p:nvSpPr>
          <p:cNvPr id="26627" name="Rectangle 3"/>
          <p:cNvSpPr>
            <a:spLocks noChangeArrowheads="1"/>
          </p:cNvSpPr>
          <p:nvPr/>
        </p:nvSpPr>
        <p:spPr bwMode="auto">
          <a:xfrm>
            <a:off x="457200" y="2057400"/>
            <a:ext cx="82296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spcBef>
                <a:spcPct val="20000"/>
              </a:spcBef>
              <a:buClr>
                <a:schemeClr val="hlink"/>
              </a:buClr>
              <a:buSzPct val="80000"/>
              <a:buFont typeface="Wingdings" charset="2"/>
              <a:buNone/>
            </a:pPr>
            <a:r>
              <a:rPr kumimoji="1" lang="zh-CN" altLang="en-US" sz="2800" b="1"/>
              <a:t>生平：1623-1687</a:t>
            </a:r>
          </a:p>
          <a:p>
            <a:pPr algn="just">
              <a:spcBef>
                <a:spcPct val="20000"/>
              </a:spcBef>
              <a:buClr>
                <a:schemeClr val="hlink"/>
              </a:buClr>
              <a:buSzPct val="80000"/>
              <a:buFont typeface="Wingdings" charset="2"/>
              <a:buChar char="Ø"/>
            </a:pPr>
            <a:r>
              <a:rPr kumimoji="1" lang="zh-CN" altLang="en-US" sz="2800" b="1"/>
              <a:t>英国汉普郡小毛纺织作坊主家庭</a:t>
            </a:r>
          </a:p>
          <a:p>
            <a:pPr algn="just">
              <a:spcBef>
                <a:spcPct val="20000"/>
              </a:spcBef>
              <a:buClr>
                <a:schemeClr val="hlink"/>
              </a:buClr>
              <a:buSzPct val="80000"/>
              <a:buFont typeface="Wingdings" charset="2"/>
              <a:buChar char="Ø"/>
            </a:pPr>
            <a:r>
              <a:rPr kumimoji="1" lang="zh-CN" altLang="en-US" sz="2800" b="1"/>
              <a:t>1644-1645 荷兰莱顿大学学医</a:t>
            </a:r>
          </a:p>
          <a:p>
            <a:pPr algn="just">
              <a:spcBef>
                <a:spcPct val="20000"/>
              </a:spcBef>
              <a:buClr>
                <a:schemeClr val="hlink"/>
              </a:buClr>
              <a:buSzPct val="80000"/>
              <a:buFont typeface="Wingdings" charset="2"/>
              <a:buChar char="Ø"/>
            </a:pPr>
            <a:r>
              <a:rPr kumimoji="1" lang="zh-CN" altLang="en-US" sz="2800" b="1"/>
              <a:t>巴黎参加穆尔赛尼学会学术活动</a:t>
            </a:r>
          </a:p>
          <a:p>
            <a:pPr algn="just">
              <a:spcBef>
                <a:spcPct val="20000"/>
              </a:spcBef>
              <a:buClr>
                <a:schemeClr val="hlink"/>
              </a:buClr>
              <a:buSzPct val="80000"/>
              <a:buFont typeface="Wingdings" charset="2"/>
              <a:buChar char="Ø"/>
            </a:pPr>
            <a:r>
              <a:rPr kumimoji="1" lang="zh-CN" altLang="en-US" sz="2800" b="1"/>
              <a:t>英国参加伦敦哲学学会活动</a:t>
            </a:r>
          </a:p>
          <a:p>
            <a:pPr algn="just">
              <a:spcBef>
                <a:spcPct val="20000"/>
              </a:spcBef>
              <a:buClr>
                <a:schemeClr val="hlink"/>
              </a:buClr>
              <a:buSzPct val="80000"/>
              <a:buFont typeface="Wingdings" charset="2"/>
              <a:buChar char="Ø"/>
            </a:pPr>
            <a:r>
              <a:rPr kumimoji="1" lang="zh-CN" altLang="en-US" sz="2800" b="1"/>
              <a:t>1649年获得牛津大学医学博士学位</a:t>
            </a:r>
          </a:p>
          <a:p>
            <a:pPr algn="just">
              <a:spcBef>
                <a:spcPct val="20000"/>
              </a:spcBef>
              <a:buClr>
                <a:schemeClr val="hlink"/>
              </a:buClr>
              <a:buSzPct val="80000"/>
              <a:buFont typeface="Wingdings" charset="2"/>
              <a:buChar char="Ø"/>
            </a:pPr>
            <a:r>
              <a:rPr kumimoji="1" lang="zh-CN" altLang="en-US" sz="2800" b="1"/>
              <a:t> 两次担任爱尔兰土地分配总监（27万亩土地）</a:t>
            </a:r>
          </a:p>
        </p:txBody>
      </p:sp>
    </p:spTree>
    <p:extLst>
      <p:ext uri="{BB962C8B-B14F-4D97-AF65-F5344CB8AC3E}">
        <p14:creationId xmlns:p14="http://schemas.microsoft.com/office/powerpoint/2010/main" val="172546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页脚占位符 1"/>
          <p:cNvSpPr txBox="1">
            <a:spLocks noGrp="1"/>
          </p:cNvSpPr>
          <p:nvPr/>
        </p:nvSpPr>
        <p:spPr bwMode="auto">
          <a:xfrm>
            <a:off x="5761038" y="6551613"/>
            <a:ext cx="3382962" cy="320675"/>
          </a:xfrm>
          <a:prstGeom prst="rect">
            <a:avLst/>
          </a:prstGeom>
          <a:noFill/>
          <a:ln w="9525">
            <a:noFill/>
            <a:miter lim="800000"/>
            <a:headEnd/>
            <a:tailEnd/>
          </a:ln>
        </p:spPr>
        <p:txBody>
          <a:bodyPr/>
          <a:lstStyle/>
          <a:p>
            <a:pPr latinLnBrk="1"/>
            <a:endParaRPr lang="en-US" altLang="zh-CN">
              <a:ea typeface="黑体" pitchFamily="49" charset="-122"/>
            </a:endParaRPr>
          </a:p>
          <a:p>
            <a:pPr latinLnBrk="1"/>
            <a:endParaRPr lang="en-US" altLang="zh-CN">
              <a:ea typeface="黑体" pitchFamily="49" charset="-122"/>
            </a:endParaRPr>
          </a:p>
        </p:txBody>
      </p:sp>
      <p:sp>
        <p:nvSpPr>
          <p:cNvPr id="129026" name="矩形 3"/>
          <p:cNvSpPr>
            <a:spLocks noChangeArrowheads="1"/>
          </p:cNvSpPr>
          <p:nvPr/>
        </p:nvSpPr>
        <p:spPr bwMode="auto">
          <a:xfrm>
            <a:off x="714375" y="1643063"/>
            <a:ext cx="7543800" cy="3108325"/>
          </a:xfrm>
          <a:prstGeom prst="rect">
            <a:avLst/>
          </a:prstGeom>
          <a:noFill/>
          <a:ln w="9525">
            <a:noFill/>
            <a:miter lim="800000"/>
            <a:headEnd/>
            <a:tailEnd/>
          </a:ln>
        </p:spPr>
        <p:txBody>
          <a:bodyPr>
            <a:spAutoFit/>
          </a:bodyPr>
          <a:lstStyle/>
          <a:p>
            <a:pPr latinLnBrk="1"/>
            <a:r>
              <a:rPr lang="zh-CN" altLang="en-US" sz="2800">
                <a:ea typeface="黑体" pitchFamily="49" charset="-122"/>
              </a:rPr>
              <a:t>阶层有两层含义：</a:t>
            </a:r>
          </a:p>
          <a:p>
            <a:pPr latinLnBrk="1"/>
            <a:r>
              <a:rPr lang="zh-CN" altLang="en-US" sz="2800">
                <a:ea typeface="黑体" pitchFamily="49" charset="-122"/>
              </a:rPr>
              <a:t>其一，指同一阶级内部按照经济地位或其他标准划分成的若干层次（个人所拥有的财富、地位、权力与声望的高低）；</a:t>
            </a:r>
          </a:p>
          <a:p>
            <a:pPr latinLnBrk="1"/>
            <a:r>
              <a:rPr lang="zh-CN" altLang="en-US" sz="2800">
                <a:ea typeface="黑体" pitchFamily="49" charset="-122"/>
              </a:rPr>
              <a:t>其二，指阶级范围以外的社会集团的划分，即按照特定的标准把各阶级中的部分成员联合起来而构成的社会的特殊部分。</a:t>
            </a:r>
            <a:endParaRPr lang="en-US" altLang="zh-CN" sz="2800">
              <a:ea typeface="黑体" pitchFamily="49" charset="-122"/>
            </a:endParaRPr>
          </a:p>
        </p:txBody>
      </p:sp>
    </p:spTree>
    <p:extLst>
      <p:ext uri="{BB962C8B-B14F-4D97-AF65-F5344CB8AC3E}">
        <p14:creationId xmlns:p14="http://schemas.microsoft.com/office/powerpoint/2010/main" val="176716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1"/>
          <p:cNvSpPr>
            <a:spLocks noGrp="1"/>
          </p:cNvSpPr>
          <p:nvPr>
            <p:ph type="title"/>
          </p:nvPr>
        </p:nvSpPr>
        <p:spPr/>
        <p:txBody>
          <a:bodyPr/>
          <a:lstStyle/>
          <a:p>
            <a:endParaRPr lang="zh-CN" altLang="en-US" smtClean="0"/>
          </a:p>
        </p:txBody>
      </p:sp>
      <p:sp>
        <p:nvSpPr>
          <p:cNvPr id="4" name="Rectangle 2"/>
          <p:cNvSpPr txBox="1">
            <a:spLocks noRot="1" noChangeArrowheads="1"/>
          </p:cNvSpPr>
          <p:nvPr/>
        </p:nvSpPr>
        <p:spPr bwMode="auto">
          <a:xfrm>
            <a:off x="179388" y="274638"/>
            <a:ext cx="8507412" cy="796925"/>
          </a:xfrm>
          <a:prstGeom prst="rect">
            <a:avLst/>
          </a:prstGeom>
          <a:noFill/>
          <a:ln w="9525">
            <a:noFill/>
            <a:miter lim="800000"/>
            <a:headEnd/>
            <a:tailEnd/>
          </a:ln>
        </p:spPr>
        <p:txBody>
          <a:bodyPr anchor="ctr"/>
          <a:lstStyle/>
          <a:p>
            <a:pPr algn="ctr" eaLnBrk="0" hangingPunct="0">
              <a:defRPr/>
            </a:pPr>
            <a:r>
              <a:rPr lang="zh-CN" altLang="en-US" sz="4000" b="0" kern="0" dirty="0">
                <a:solidFill>
                  <a:schemeClr val="bg1"/>
                </a:solidFill>
                <a:latin typeface="+mj-lt"/>
                <a:ea typeface="+mj-ea"/>
                <a:cs typeface="+mj-cs"/>
              </a:rPr>
              <a:t>经济调节机制和经济危机形态的变化</a:t>
            </a:r>
          </a:p>
        </p:txBody>
      </p:sp>
      <p:sp>
        <p:nvSpPr>
          <p:cNvPr id="5" name="Rectangle 3"/>
          <p:cNvSpPr txBox="1">
            <a:spLocks noChangeArrowheads="1"/>
          </p:cNvSpPr>
          <p:nvPr/>
        </p:nvSpPr>
        <p:spPr bwMode="auto">
          <a:xfrm>
            <a:off x="500063" y="1357313"/>
            <a:ext cx="8229600" cy="4525962"/>
          </a:xfrm>
          <a:prstGeom prst="rect">
            <a:avLst/>
          </a:prstGeom>
          <a:noFill/>
          <a:ln w="9525">
            <a:noFill/>
            <a:miter lim="800000"/>
            <a:headEnd/>
            <a:tailEnd/>
          </a:ln>
        </p:spPr>
        <p:txBody>
          <a:bodyPr/>
          <a:lstStyle/>
          <a:p>
            <a:pPr marL="342900" indent="-342900" eaLnBrk="0" hangingPunct="0">
              <a:spcBef>
                <a:spcPct val="20000"/>
              </a:spcBef>
              <a:buFontTx/>
              <a:buBlip>
                <a:blip r:embed="rId2"/>
              </a:buBlip>
              <a:defRPr/>
            </a:pPr>
            <a:r>
              <a:rPr lang="zh-CN" altLang="en-US" sz="3600" kern="0" dirty="0">
                <a:solidFill>
                  <a:srgbClr val="FFFF00"/>
                </a:solidFill>
                <a:latin typeface="+mn-lt"/>
                <a:ea typeface="黑体" pitchFamily="2" charset="-122"/>
              </a:rPr>
              <a:t>资产阶级国家对经济的干预不断加强</a:t>
            </a:r>
          </a:p>
          <a:p>
            <a:pPr marL="342900" indent="-342900" eaLnBrk="0" hangingPunct="0">
              <a:spcBef>
                <a:spcPct val="20000"/>
              </a:spcBef>
              <a:buFontTx/>
              <a:buBlip>
                <a:blip r:embed="rId2"/>
              </a:buBlip>
              <a:defRPr/>
            </a:pPr>
            <a:r>
              <a:rPr lang="zh-CN" altLang="en-US" sz="3600" kern="0" dirty="0">
                <a:solidFill>
                  <a:srgbClr val="FFFF00"/>
                </a:solidFill>
                <a:latin typeface="+mn-lt"/>
                <a:ea typeface="黑体" pitchFamily="2" charset="-122"/>
              </a:rPr>
              <a:t>经济危机呈现出新特点</a:t>
            </a:r>
          </a:p>
          <a:p>
            <a:pPr marL="742950" lvl="1" indent="-285750" eaLnBrk="0" hangingPunct="0">
              <a:spcBef>
                <a:spcPct val="20000"/>
              </a:spcBef>
              <a:buFontTx/>
              <a:buBlip>
                <a:blip r:embed="rId3"/>
              </a:buBlip>
              <a:defRPr/>
            </a:pPr>
            <a:r>
              <a:rPr lang="zh-CN" altLang="en-US" kern="0" dirty="0">
                <a:solidFill>
                  <a:schemeClr val="tx1"/>
                </a:solidFill>
                <a:latin typeface="+mn-lt"/>
                <a:ea typeface="楷体_GB2312" pitchFamily="49" charset="-122"/>
              </a:rPr>
              <a:t>破坏性减弱</a:t>
            </a:r>
          </a:p>
          <a:p>
            <a:pPr marL="742950" lvl="1" indent="-285750" eaLnBrk="0" hangingPunct="0">
              <a:spcBef>
                <a:spcPct val="20000"/>
              </a:spcBef>
              <a:buFontTx/>
              <a:buBlip>
                <a:blip r:embed="rId3"/>
              </a:buBlip>
              <a:defRPr/>
            </a:pPr>
            <a:r>
              <a:rPr lang="zh-CN" altLang="en-US" kern="0" dirty="0">
                <a:solidFill>
                  <a:schemeClr val="tx1"/>
                </a:solidFill>
                <a:latin typeface="+mn-lt"/>
                <a:ea typeface="楷体_GB2312" pitchFamily="49" charset="-122"/>
              </a:rPr>
              <a:t>危机的周期缩短</a:t>
            </a:r>
          </a:p>
          <a:p>
            <a:pPr marL="742950" lvl="1" indent="-285750" eaLnBrk="0" hangingPunct="0">
              <a:spcBef>
                <a:spcPct val="20000"/>
              </a:spcBef>
              <a:buFontTx/>
              <a:buBlip>
                <a:blip r:embed="rId3"/>
              </a:buBlip>
              <a:defRPr/>
            </a:pPr>
            <a:r>
              <a:rPr lang="zh-CN" altLang="en-US" kern="0" dirty="0">
                <a:solidFill>
                  <a:schemeClr val="tx1"/>
                </a:solidFill>
                <a:latin typeface="+mn-lt"/>
                <a:ea typeface="楷体_GB2312" pitchFamily="49" charset="-122"/>
              </a:rPr>
              <a:t>危机的四个阶段差别减弱</a:t>
            </a:r>
          </a:p>
          <a:p>
            <a:pPr marL="742950" lvl="1" indent="-285750" eaLnBrk="0" hangingPunct="0">
              <a:spcBef>
                <a:spcPct val="20000"/>
              </a:spcBef>
              <a:buFontTx/>
              <a:buBlip>
                <a:blip r:embed="rId3"/>
              </a:buBlip>
              <a:defRPr/>
            </a:pPr>
            <a:r>
              <a:rPr lang="zh-CN" altLang="en-US" kern="0" dirty="0">
                <a:solidFill>
                  <a:schemeClr val="tx1"/>
                </a:solidFill>
                <a:latin typeface="+mn-lt"/>
                <a:ea typeface="楷体_GB2312" pitchFamily="49" charset="-122"/>
              </a:rPr>
              <a:t>金融危机影响增大</a:t>
            </a:r>
          </a:p>
        </p:txBody>
      </p:sp>
    </p:spTree>
    <p:extLst>
      <p:ext uri="{BB962C8B-B14F-4D97-AF65-F5344CB8AC3E}">
        <p14:creationId xmlns:p14="http://schemas.microsoft.com/office/powerpoint/2010/main" val="1004946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1"/>
          <p:cNvSpPr>
            <a:spLocks noGrp="1"/>
          </p:cNvSpPr>
          <p:nvPr>
            <p:ph type="title" idx="4294967295"/>
          </p:nvPr>
        </p:nvSpPr>
        <p:spPr>
          <a:xfrm>
            <a:off x="285750" y="0"/>
            <a:ext cx="8229600" cy="1000125"/>
          </a:xfrm>
        </p:spPr>
        <p:txBody>
          <a:bodyPr/>
          <a:lstStyle/>
          <a:p>
            <a:r>
              <a:rPr lang="zh-CN" altLang="en-US" sz="4000" smtClean="0">
                <a:latin typeface="黑体" pitchFamily="49" charset="-122"/>
                <a:ea typeface="黑体" pitchFamily="49" charset="-122"/>
              </a:rPr>
              <a:t>政治制度的变化</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203489923"/>
              </p:ext>
            </p:extLst>
          </p:nvPr>
        </p:nvGraphicFramePr>
        <p:xfrm>
          <a:off x="457200" y="1071546"/>
          <a:ext cx="8229600" cy="5643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73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1"/>
          <p:cNvSpPr>
            <a:spLocks noGrp="1"/>
          </p:cNvSpPr>
          <p:nvPr>
            <p:ph type="title" idx="4294967295"/>
          </p:nvPr>
        </p:nvSpPr>
        <p:spPr>
          <a:xfrm>
            <a:off x="1428750" y="357188"/>
            <a:ext cx="7345363" cy="836612"/>
          </a:xfrm>
        </p:spPr>
        <p:txBody>
          <a:bodyPr/>
          <a:lstStyle/>
          <a:p>
            <a:r>
              <a:rPr lang="zh-CN" altLang="en-US" smtClean="0">
                <a:latin typeface="华文中宋" pitchFamily="2" charset="-122"/>
                <a:ea typeface="华文中宋" pitchFamily="2" charset="-122"/>
              </a:rPr>
              <a:t>行政权的扩张表现</a:t>
            </a:r>
            <a:br>
              <a:rPr lang="zh-CN" altLang="en-US" smtClean="0">
                <a:latin typeface="华文中宋" pitchFamily="2" charset="-122"/>
                <a:ea typeface="华文中宋" pitchFamily="2" charset="-122"/>
              </a:rPr>
            </a:br>
            <a:endParaRPr lang="zh-CN" altLang="en-US" smtClean="0"/>
          </a:p>
        </p:txBody>
      </p:sp>
      <p:sp>
        <p:nvSpPr>
          <p:cNvPr id="132098" name="内容占位符 2"/>
          <p:cNvSpPr>
            <a:spLocks noGrp="1"/>
          </p:cNvSpPr>
          <p:nvPr>
            <p:ph idx="4294967295"/>
          </p:nvPr>
        </p:nvSpPr>
        <p:spPr>
          <a:xfrm>
            <a:off x="566506" y="1340768"/>
            <a:ext cx="7924800" cy="4525963"/>
          </a:xfrm>
        </p:spPr>
        <p:txBody>
          <a:bodyPr/>
          <a:lstStyle/>
          <a:p>
            <a:pPr>
              <a:buFontTx/>
              <a:buNone/>
            </a:pPr>
            <a:r>
              <a:rPr lang="zh-CN" altLang="en-US" sz="2800" dirty="0" smtClean="0">
                <a:solidFill>
                  <a:srgbClr val="FFFF00"/>
                </a:solidFill>
                <a:ea typeface="黑体" pitchFamily="49" charset="-122"/>
              </a:rPr>
              <a:t>第一，机构规模上，机构设置和人员的数量大大增加。</a:t>
            </a:r>
            <a:endParaRPr lang="en-US" altLang="zh-CN" sz="2800" dirty="0" smtClean="0">
              <a:solidFill>
                <a:srgbClr val="FFFF00"/>
              </a:solidFill>
              <a:ea typeface="黑体" pitchFamily="49" charset="-122"/>
            </a:endParaRPr>
          </a:p>
          <a:p>
            <a:pPr>
              <a:buFontTx/>
              <a:buNone/>
            </a:pPr>
            <a:r>
              <a:rPr lang="zh-CN" altLang="en-US" sz="2800" dirty="0" smtClean="0">
                <a:ea typeface="黑体" pitchFamily="49" charset="-122"/>
              </a:rPr>
              <a:t>   </a:t>
            </a:r>
            <a:endParaRPr lang="en-US" altLang="zh-CN" sz="2800" dirty="0" smtClean="0">
              <a:ea typeface="黑体" pitchFamily="49" charset="-122"/>
            </a:endParaRPr>
          </a:p>
          <a:p>
            <a:pPr>
              <a:buFontTx/>
              <a:buNone/>
            </a:pPr>
            <a:r>
              <a:rPr lang="zh-CN" altLang="en-US" sz="2800" dirty="0" smtClean="0">
                <a:ea typeface="黑体" pitchFamily="49" charset="-122"/>
              </a:rPr>
              <a:t>                          </a:t>
            </a:r>
            <a:endParaRPr lang="en-US" altLang="zh-CN" sz="2800" dirty="0" smtClean="0">
              <a:ea typeface="黑体" pitchFamily="49" charset="-122"/>
            </a:endParaRPr>
          </a:p>
        </p:txBody>
      </p:sp>
      <p:sp>
        <p:nvSpPr>
          <p:cNvPr id="5" name="TextBox 4"/>
          <p:cNvSpPr txBox="1"/>
          <p:nvPr/>
        </p:nvSpPr>
        <p:spPr>
          <a:xfrm>
            <a:off x="642938" y="2428875"/>
            <a:ext cx="8072437" cy="1384300"/>
          </a:xfrm>
          <a:prstGeom prst="rect">
            <a:avLst/>
          </a:prstGeom>
          <a:noFill/>
        </p:spPr>
        <p:txBody>
          <a:bodyPr>
            <a:spAutoFit/>
          </a:bodyPr>
          <a:lstStyle/>
          <a:p>
            <a:pPr latinLnBrk="1">
              <a:defRPr/>
            </a:pPr>
            <a:r>
              <a:rPr lang="zh-CN" altLang="en-US" sz="2800" dirty="0">
                <a:solidFill>
                  <a:schemeClr val="tx1"/>
                </a:solidFill>
                <a:latin typeface="+mn-lt"/>
                <a:ea typeface="黑体" pitchFamily="2" charset="-122"/>
              </a:rPr>
              <a:t>国务院 国防部 财政部 司法部 内务部 农业部 商务部 劳工部 教育部 能源部 交通部 卫生及公共服务部 住房和城市发展部 退伍军人事物部 </a:t>
            </a:r>
            <a:r>
              <a:rPr lang="en-US" altLang="zh-CN" sz="2800" dirty="0">
                <a:solidFill>
                  <a:schemeClr val="tx1"/>
                </a:solidFill>
                <a:latin typeface="+mn-lt"/>
                <a:ea typeface="黑体" pitchFamily="2" charset="-122"/>
              </a:rPr>
              <a:t>20</a:t>
            </a:r>
            <a:r>
              <a:rPr lang="zh-CN" altLang="en-US" sz="2800" dirty="0">
                <a:solidFill>
                  <a:schemeClr val="tx1"/>
                </a:solidFill>
                <a:latin typeface="+mn-lt"/>
                <a:ea typeface="黑体" pitchFamily="2" charset="-122"/>
              </a:rPr>
              <a:t>个部</a:t>
            </a:r>
          </a:p>
        </p:txBody>
      </p:sp>
      <p:sp>
        <p:nvSpPr>
          <p:cNvPr id="132100" name="TextBox 6"/>
          <p:cNvSpPr txBox="1">
            <a:spLocks noChangeArrowheads="1"/>
          </p:cNvSpPr>
          <p:nvPr/>
        </p:nvSpPr>
        <p:spPr bwMode="auto">
          <a:xfrm>
            <a:off x="714375" y="3811588"/>
            <a:ext cx="7786688" cy="2800350"/>
          </a:xfrm>
          <a:prstGeom prst="rect">
            <a:avLst/>
          </a:prstGeom>
          <a:noFill/>
          <a:ln w="9525">
            <a:noFill/>
            <a:miter lim="800000"/>
            <a:headEnd/>
            <a:tailEnd/>
          </a:ln>
        </p:spPr>
        <p:txBody>
          <a:bodyPr>
            <a:spAutoFit/>
          </a:bodyPr>
          <a:lstStyle/>
          <a:p>
            <a:pPr latinLnBrk="1"/>
            <a:r>
              <a:rPr lang="zh-CN" altLang="en-US" sz="2800">
                <a:ea typeface="黑体" pitchFamily="49" charset="-122"/>
              </a:rPr>
              <a:t>退伍军人事务部成立于</a:t>
            </a:r>
            <a:r>
              <a:rPr lang="en-US" altLang="zh-CN" sz="2800">
                <a:ea typeface="黑体" pitchFamily="49" charset="-122"/>
              </a:rPr>
              <a:t>1989</a:t>
            </a:r>
            <a:r>
              <a:rPr lang="zh-CN" altLang="en-US" sz="2800">
                <a:ea typeface="黑体" pitchFamily="49" charset="-122"/>
              </a:rPr>
              <a:t>年，总部人员编制</a:t>
            </a:r>
            <a:r>
              <a:rPr lang="en-US" altLang="zh-CN" sz="2800">
                <a:ea typeface="黑体" pitchFamily="49" charset="-122"/>
              </a:rPr>
              <a:t>4000</a:t>
            </a:r>
            <a:r>
              <a:rPr lang="zh-CN" altLang="en-US" sz="2800">
                <a:ea typeface="黑体" pitchFamily="49" charset="-122"/>
              </a:rPr>
              <a:t>人，仅次于美国国防部，</a:t>
            </a:r>
            <a:r>
              <a:rPr lang="en-US" altLang="zh-CN" sz="2800">
                <a:ea typeface="黑体" pitchFamily="49" charset="-122"/>
              </a:rPr>
              <a:t>2003</a:t>
            </a:r>
            <a:r>
              <a:rPr lang="zh-CN" altLang="en-US" sz="2800">
                <a:ea typeface="黑体" pitchFamily="49" charset="-122"/>
              </a:rPr>
              <a:t>年在全国共有人员</a:t>
            </a:r>
            <a:r>
              <a:rPr lang="en-US" altLang="zh-CN" sz="2800">
                <a:ea typeface="黑体" pitchFamily="49" charset="-122"/>
              </a:rPr>
              <a:t>22</a:t>
            </a:r>
            <a:r>
              <a:rPr lang="zh-CN" altLang="en-US" sz="2800">
                <a:ea typeface="黑体" pitchFamily="49" charset="-122"/>
              </a:rPr>
              <a:t>万，占整个联邦政府雇员的</a:t>
            </a:r>
            <a:r>
              <a:rPr lang="en-US" altLang="zh-CN" sz="2800">
                <a:ea typeface="黑体" pitchFamily="49" charset="-122"/>
              </a:rPr>
              <a:t>1/7</a:t>
            </a:r>
            <a:r>
              <a:rPr lang="zh-CN" altLang="en-US" sz="2800">
                <a:ea typeface="黑体" pitchFamily="49" charset="-122"/>
              </a:rPr>
              <a:t>。退伍军人事务部部长的工作直接请示总统。</a:t>
            </a:r>
            <a:endParaRPr lang="en-US" altLang="zh-CN" sz="2800">
              <a:ea typeface="黑体" pitchFamily="49" charset="-122"/>
            </a:endParaRPr>
          </a:p>
          <a:p>
            <a:pPr latinLnBrk="1"/>
            <a:r>
              <a:rPr lang="zh-CN" altLang="en-US" sz="2800">
                <a:ea typeface="黑体" pitchFamily="49" charset="-122"/>
              </a:rPr>
              <a:t>医疗局、福利局、公墓局</a:t>
            </a:r>
            <a:r>
              <a:rPr lang="zh-CN" altLang="en-US">
                <a:ea typeface="黑体" pitchFamily="49" charset="-122"/>
              </a:rPr>
              <a:t/>
            </a:r>
            <a:br>
              <a:rPr lang="zh-CN" altLang="en-US">
                <a:ea typeface="黑体" pitchFamily="49" charset="-122"/>
              </a:rPr>
            </a:br>
            <a:endParaRPr lang="zh-CN" altLang="en-US">
              <a:ea typeface="黑体" pitchFamily="49" charset="-122"/>
            </a:endParaRPr>
          </a:p>
        </p:txBody>
      </p:sp>
    </p:spTree>
    <p:extLst>
      <p:ext uri="{BB962C8B-B14F-4D97-AF65-F5344CB8AC3E}">
        <p14:creationId xmlns:p14="http://schemas.microsoft.com/office/powerpoint/2010/main" val="32176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1"/>
          <p:cNvSpPr>
            <a:spLocks noGrp="1"/>
          </p:cNvSpPr>
          <p:nvPr>
            <p:ph type="title" idx="4294967295"/>
          </p:nvPr>
        </p:nvSpPr>
        <p:spPr/>
        <p:txBody>
          <a:bodyPr/>
          <a:lstStyle/>
          <a:p>
            <a:endParaRPr lang="zh-CN" altLang="en-US" smtClean="0"/>
          </a:p>
        </p:txBody>
      </p:sp>
      <p:sp>
        <p:nvSpPr>
          <p:cNvPr id="133122" name="内容占位符 2"/>
          <p:cNvSpPr>
            <a:spLocks noGrp="1"/>
          </p:cNvSpPr>
          <p:nvPr>
            <p:ph idx="4294967295"/>
          </p:nvPr>
        </p:nvSpPr>
        <p:spPr/>
        <p:txBody>
          <a:bodyPr/>
          <a:lstStyle/>
          <a:p>
            <a:pPr>
              <a:buFontTx/>
              <a:buNone/>
            </a:pPr>
            <a:r>
              <a:rPr lang="zh-CN" altLang="en-US" sz="2800" b="1" dirty="0" smtClean="0">
                <a:solidFill>
                  <a:srgbClr val="FFFF00"/>
                </a:solidFill>
                <a:ea typeface="黑体" pitchFamily="49" charset="-122"/>
              </a:rPr>
              <a:t>第二，职能范围上看，对社会生活和国际事务的关注大大加强。</a:t>
            </a:r>
            <a:endParaRPr lang="en-US" altLang="zh-CN" sz="2800" b="1" dirty="0" smtClean="0">
              <a:solidFill>
                <a:srgbClr val="FFFF00"/>
              </a:solidFill>
              <a:ea typeface="黑体" pitchFamily="49" charset="-122"/>
            </a:endParaRPr>
          </a:p>
          <a:p>
            <a:r>
              <a:rPr lang="zh-CN" altLang="en-US" dirty="0" smtClean="0">
                <a:ea typeface="黑体" pitchFamily="49" charset="-122"/>
              </a:rPr>
              <a:t>  </a:t>
            </a:r>
            <a:r>
              <a:rPr lang="zh-CN" altLang="en-US" sz="2800" dirty="0" smtClean="0">
                <a:ea typeface="黑体" pitchFamily="49" charset="-122"/>
              </a:rPr>
              <a:t>美政府（联邦住房金融署）接管房利美和房地美，投入巨额资金</a:t>
            </a:r>
            <a:endParaRPr lang="en-US" altLang="zh-CN" sz="2800" dirty="0" smtClean="0">
              <a:solidFill>
                <a:srgbClr val="0070C0"/>
              </a:solidFill>
              <a:ea typeface="黑体" pitchFamily="49" charset="-122"/>
            </a:endParaRPr>
          </a:p>
          <a:p>
            <a:r>
              <a:rPr lang="zh-CN" altLang="en-US" sz="2800" dirty="0" smtClean="0">
                <a:ea typeface="黑体" pitchFamily="49" charset="-122"/>
              </a:rPr>
              <a:t>  美国商务部是一个要全面关注国际贸易和公司兼并的组织，所以必然伴随着原有经济管理权限的扩张</a:t>
            </a:r>
          </a:p>
        </p:txBody>
      </p:sp>
    </p:spTree>
    <p:extLst>
      <p:ext uri="{BB962C8B-B14F-4D97-AF65-F5344CB8AC3E}">
        <p14:creationId xmlns:p14="http://schemas.microsoft.com/office/powerpoint/2010/main" val="60612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
          <p:cNvSpPr>
            <a:spLocks noGrp="1"/>
          </p:cNvSpPr>
          <p:nvPr>
            <p:ph type="title" idx="4294967295"/>
          </p:nvPr>
        </p:nvSpPr>
        <p:spPr>
          <a:xfrm>
            <a:off x="1428750" y="214313"/>
            <a:ext cx="7345363" cy="836612"/>
          </a:xfrm>
        </p:spPr>
        <p:txBody>
          <a:bodyPr/>
          <a:lstStyle/>
          <a:p>
            <a:r>
              <a:rPr lang="zh-CN" altLang="en-US" smtClean="0">
                <a:latin typeface="华文中宋" pitchFamily="2" charset="-122"/>
                <a:ea typeface="华文中宋" pitchFamily="2" charset="-122"/>
              </a:rPr>
              <a:t>行政权的扩张原因</a:t>
            </a:r>
            <a:br>
              <a:rPr lang="zh-CN" altLang="en-US" smtClean="0">
                <a:latin typeface="华文中宋" pitchFamily="2" charset="-122"/>
                <a:ea typeface="华文中宋" pitchFamily="2" charset="-122"/>
              </a:rPr>
            </a:br>
            <a:endParaRPr lang="zh-CN" altLang="en-US" smtClean="0"/>
          </a:p>
        </p:txBody>
      </p:sp>
      <p:sp>
        <p:nvSpPr>
          <p:cNvPr id="134146" name="内容占位符 3"/>
          <p:cNvSpPr>
            <a:spLocks noGrp="1"/>
          </p:cNvSpPr>
          <p:nvPr>
            <p:ph idx="4294967295"/>
          </p:nvPr>
        </p:nvSpPr>
        <p:spPr>
          <a:xfrm>
            <a:off x="468313" y="1268413"/>
            <a:ext cx="8064500" cy="2374900"/>
          </a:xfrm>
        </p:spPr>
        <p:txBody>
          <a:bodyPr/>
          <a:lstStyle/>
          <a:p>
            <a:endParaRPr lang="zh-CN" altLang="en-US" smtClean="0">
              <a:ea typeface="黑体" pitchFamily="49" charset="-122"/>
            </a:endParaRPr>
          </a:p>
        </p:txBody>
      </p:sp>
      <p:sp>
        <p:nvSpPr>
          <p:cNvPr id="5" name="内容占位符 2"/>
          <p:cNvSpPr txBox="1">
            <a:spLocks/>
          </p:cNvSpPr>
          <p:nvPr/>
        </p:nvSpPr>
        <p:spPr bwMode="auto">
          <a:xfrm>
            <a:off x="214313" y="1285875"/>
            <a:ext cx="8929687" cy="4525963"/>
          </a:xfrm>
          <a:prstGeom prst="rect">
            <a:avLst/>
          </a:prstGeom>
          <a:noFill/>
          <a:ln w="9525">
            <a:noFill/>
            <a:miter lim="800000"/>
            <a:headEnd/>
            <a:tailEnd/>
          </a:ln>
        </p:spPr>
        <p:txBody>
          <a:bodyPr/>
          <a:lstStyle/>
          <a:p>
            <a:pPr marL="342900" indent="-342900" eaLnBrk="0" hangingPunct="0">
              <a:spcBef>
                <a:spcPct val="20000"/>
              </a:spcBef>
              <a:buFontTx/>
              <a:buBlip>
                <a:blip r:embed="rId2"/>
              </a:buBlip>
              <a:defRPr/>
            </a:pPr>
            <a:r>
              <a:rPr lang="zh-CN" altLang="en-US" kern="0" dirty="0">
                <a:solidFill>
                  <a:srgbClr val="FFFF00"/>
                </a:solidFill>
                <a:latin typeface="华文中宋" pitchFamily="2" charset="-122"/>
                <a:ea typeface="华文中宋" pitchFamily="2" charset="-122"/>
              </a:rPr>
              <a:t>首先，应对经济危机的需要</a:t>
            </a:r>
          </a:p>
          <a:p>
            <a:pPr marL="342900" indent="-342900" eaLnBrk="0" hangingPunct="0">
              <a:spcBef>
                <a:spcPct val="20000"/>
              </a:spcBef>
              <a:buFontTx/>
              <a:buBlip>
                <a:blip r:embed="rId2"/>
              </a:buBlip>
              <a:defRPr/>
            </a:pPr>
            <a:r>
              <a:rPr lang="zh-CN" altLang="en-US" kern="0" dirty="0">
                <a:solidFill>
                  <a:srgbClr val="FFFF00"/>
                </a:solidFill>
                <a:latin typeface="华文中宋" pitchFamily="2" charset="-122"/>
                <a:ea typeface="华文中宋" pitchFamily="2" charset="-122"/>
              </a:rPr>
              <a:t>其次，战争的需要</a:t>
            </a:r>
          </a:p>
          <a:p>
            <a:pPr marL="342900" indent="-342900" eaLnBrk="0" hangingPunct="0">
              <a:spcBef>
                <a:spcPct val="20000"/>
              </a:spcBef>
              <a:buFontTx/>
              <a:buBlip>
                <a:blip r:embed="rId2"/>
              </a:buBlip>
              <a:defRPr/>
            </a:pPr>
            <a:r>
              <a:rPr lang="zh-CN" altLang="en-US" kern="0" dirty="0">
                <a:solidFill>
                  <a:srgbClr val="FFFF00"/>
                </a:solidFill>
                <a:latin typeface="华文中宋" pitchFamily="2" charset="-122"/>
                <a:ea typeface="华文中宋" pitchFamily="2" charset="-122"/>
              </a:rPr>
              <a:t>再次，福利国家建设的需要</a:t>
            </a:r>
            <a:endParaRPr lang="en-US" altLang="zh-CN" kern="0" dirty="0">
              <a:solidFill>
                <a:srgbClr val="FFFF00"/>
              </a:solidFill>
              <a:latin typeface="华文中宋" pitchFamily="2" charset="-122"/>
              <a:ea typeface="华文中宋" pitchFamily="2" charset="-122"/>
            </a:endParaRPr>
          </a:p>
          <a:p>
            <a:pPr marL="342900" indent="-342900" eaLnBrk="0" hangingPunct="0">
              <a:spcBef>
                <a:spcPct val="20000"/>
              </a:spcBef>
              <a:buFontTx/>
              <a:buBlip>
                <a:blip r:embed="rId2"/>
              </a:buBlip>
              <a:defRPr/>
            </a:pPr>
            <a:r>
              <a:rPr lang="zh-CN" altLang="en-US" kern="0" dirty="0">
                <a:solidFill>
                  <a:srgbClr val="FFFF00"/>
                </a:solidFill>
                <a:latin typeface="华文中宋" pitchFamily="2" charset="-122"/>
                <a:ea typeface="华文中宋" pitchFamily="2" charset="-122"/>
              </a:rPr>
              <a:t>最后，社会突发事件的需要</a:t>
            </a:r>
          </a:p>
        </p:txBody>
      </p:sp>
      <p:pic>
        <p:nvPicPr>
          <p:cNvPr id="134148" name="Picture 2" descr="C:\Users\ibm\Desktop\f9361e72eae464018601b04f.jpg"/>
          <p:cNvPicPr>
            <a:picLocks noChangeAspect="1" noChangeArrowheads="1"/>
          </p:cNvPicPr>
          <p:nvPr/>
        </p:nvPicPr>
        <p:blipFill>
          <a:blip r:embed="rId3"/>
          <a:srcRect/>
          <a:stretch>
            <a:fillRect/>
          </a:stretch>
        </p:blipFill>
        <p:spPr bwMode="auto">
          <a:xfrm>
            <a:off x="857250" y="3714750"/>
            <a:ext cx="2357438" cy="2571750"/>
          </a:xfrm>
          <a:prstGeom prst="rect">
            <a:avLst/>
          </a:prstGeom>
          <a:noFill/>
          <a:ln w="9525">
            <a:noFill/>
            <a:miter lim="800000"/>
            <a:headEnd/>
            <a:tailEnd/>
          </a:ln>
        </p:spPr>
      </p:pic>
      <p:sp>
        <p:nvSpPr>
          <p:cNvPr id="134149" name="TextBox 6"/>
          <p:cNvSpPr txBox="1">
            <a:spLocks noChangeArrowheads="1"/>
          </p:cNvSpPr>
          <p:nvPr/>
        </p:nvSpPr>
        <p:spPr bwMode="auto">
          <a:xfrm>
            <a:off x="3429000" y="4000500"/>
            <a:ext cx="4857750" cy="1878013"/>
          </a:xfrm>
          <a:prstGeom prst="rect">
            <a:avLst/>
          </a:prstGeom>
          <a:noFill/>
          <a:ln w="9525">
            <a:noFill/>
            <a:miter lim="800000"/>
            <a:headEnd/>
            <a:tailEnd/>
          </a:ln>
        </p:spPr>
        <p:txBody>
          <a:bodyPr>
            <a:spAutoFit/>
          </a:bodyPr>
          <a:lstStyle/>
          <a:p>
            <a:pPr latinLnBrk="1"/>
            <a:r>
              <a:rPr lang="zh-CN" altLang="en-US" sz="2800">
                <a:ea typeface="黑体" pitchFamily="49" charset="-122"/>
              </a:rPr>
              <a:t>布什策动成立美国国土安全部</a:t>
            </a:r>
            <a:r>
              <a:rPr lang="zh-TW" altLang="en-US" sz="2800">
                <a:ea typeface="黑体" pitchFamily="49" charset="-122"/>
              </a:rPr>
              <a:t>                           成立日期： </a:t>
            </a:r>
            <a:r>
              <a:rPr lang="en-US" altLang="zh-TW" sz="2800">
                <a:ea typeface="黑体" pitchFamily="49" charset="-122"/>
              </a:rPr>
              <a:t>2002</a:t>
            </a:r>
            <a:r>
              <a:rPr lang="zh-TW" altLang="en-US" sz="2800">
                <a:ea typeface="黑体" pitchFamily="49" charset="-122"/>
              </a:rPr>
              <a:t>年</a:t>
            </a:r>
            <a:r>
              <a:rPr lang="en-US" altLang="zh-TW" sz="2800">
                <a:ea typeface="黑体" pitchFamily="49" charset="-122"/>
              </a:rPr>
              <a:t>11</a:t>
            </a:r>
            <a:r>
              <a:rPr lang="zh-TW" altLang="en-US" sz="2800">
                <a:ea typeface="黑体" pitchFamily="49" charset="-122"/>
              </a:rPr>
              <a:t>月</a:t>
            </a:r>
            <a:r>
              <a:rPr lang="en-US" altLang="zh-TW" sz="2800">
                <a:ea typeface="黑体" pitchFamily="49" charset="-122"/>
              </a:rPr>
              <a:t>25</a:t>
            </a:r>
            <a:r>
              <a:rPr lang="zh-TW" altLang="en-US" sz="2800">
                <a:ea typeface="黑体" pitchFamily="49" charset="-122"/>
              </a:rPr>
              <a:t>日                       運作日期： </a:t>
            </a:r>
            <a:r>
              <a:rPr lang="en-US" altLang="zh-TW" sz="2800">
                <a:ea typeface="黑体" pitchFamily="49" charset="-122"/>
              </a:rPr>
              <a:t>2003</a:t>
            </a:r>
            <a:r>
              <a:rPr lang="zh-TW" altLang="en-US" sz="2800">
                <a:ea typeface="黑体" pitchFamily="49" charset="-122"/>
              </a:rPr>
              <a:t>年</a:t>
            </a:r>
            <a:r>
              <a:rPr lang="en-US" altLang="zh-TW" sz="2800">
                <a:ea typeface="黑体" pitchFamily="49" charset="-122"/>
              </a:rPr>
              <a:t>1</a:t>
            </a:r>
            <a:r>
              <a:rPr lang="zh-TW" altLang="en-US" sz="2800">
                <a:ea typeface="黑体" pitchFamily="49" charset="-122"/>
              </a:rPr>
              <a:t>月</a:t>
            </a:r>
            <a:r>
              <a:rPr lang="en-US" altLang="zh-TW" sz="2800">
                <a:ea typeface="黑体" pitchFamily="49" charset="-122"/>
              </a:rPr>
              <a:t>4</a:t>
            </a:r>
            <a:r>
              <a:rPr lang="zh-TW" altLang="en-US" sz="2800">
                <a:ea typeface="黑体" pitchFamily="49" charset="-122"/>
              </a:rPr>
              <a:t>日</a:t>
            </a:r>
            <a:endParaRPr lang="en-US" altLang="zh-CN" sz="2800">
              <a:ea typeface="黑体" pitchFamily="49" charset="-122"/>
            </a:endParaRPr>
          </a:p>
          <a:p>
            <a:pPr latinLnBrk="1"/>
            <a:endParaRPr lang="zh-CN" altLang="en-US">
              <a:ea typeface="黑体" pitchFamily="49" charset="-122"/>
            </a:endParaRPr>
          </a:p>
        </p:txBody>
      </p:sp>
    </p:spTree>
    <p:extLst>
      <p:ext uri="{BB962C8B-B14F-4D97-AF65-F5344CB8AC3E}">
        <p14:creationId xmlns:p14="http://schemas.microsoft.com/office/powerpoint/2010/main" val="1704829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428625" y="0"/>
            <a:ext cx="8229600" cy="1143000"/>
          </a:xfrm>
          <a:prstGeom prst="rect">
            <a:avLst/>
          </a:prstGeom>
          <a:noFill/>
          <a:ln w="9525">
            <a:noFill/>
            <a:miter lim="800000"/>
            <a:headEnd/>
            <a:tailEnd/>
          </a:ln>
        </p:spPr>
        <p:txBody>
          <a:bodyPr anchor="ctr"/>
          <a:lstStyle/>
          <a:p>
            <a:pPr algn="ctr" eaLnBrk="0" hangingPunct="0">
              <a:defRPr/>
            </a:pPr>
            <a:r>
              <a:rPr lang="zh-CN" altLang="en-US" sz="3600" b="0" kern="0">
                <a:solidFill>
                  <a:srgbClr val="FFFF00"/>
                </a:solidFill>
                <a:latin typeface="+mj-lt"/>
                <a:ea typeface="+mj-ea"/>
                <a:cs typeface="+mj-cs"/>
              </a:rPr>
              <a:t>公民权利扩大</a:t>
            </a:r>
          </a:p>
        </p:txBody>
      </p:sp>
      <p:sp>
        <p:nvSpPr>
          <p:cNvPr id="3" name="内容占位符 2"/>
          <p:cNvSpPr txBox="1">
            <a:spLocks/>
          </p:cNvSpPr>
          <p:nvPr/>
        </p:nvSpPr>
        <p:spPr bwMode="auto">
          <a:xfrm>
            <a:off x="0" y="1143000"/>
            <a:ext cx="4495800" cy="4983163"/>
          </a:xfrm>
          <a:prstGeom prst="rect">
            <a:avLst/>
          </a:prstGeom>
          <a:noFill/>
          <a:ln w="9525">
            <a:noFill/>
            <a:miter lim="800000"/>
            <a:headEnd/>
            <a:tailEnd/>
          </a:ln>
        </p:spPr>
        <p:txBody>
          <a:bodyPr/>
          <a:lstStyle/>
          <a:p>
            <a:pPr marL="342900" indent="-342900" eaLnBrk="0" hangingPunct="0">
              <a:spcBef>
                <a:spcPct val="20000"/>
              </a:spcBef>
              <a:buFontTx/>
              <a:buBlip>
                <a:blip r:embed="rId2"/>
              </a:buBlip>
              <a:defRPr/>
            </a:pPr>
            <a:r>
              <a:rPr lang="zh-CN" altLang="en-US" sz="2800" b="0" dirty="0"/>
              <a:t>美国皮尤研究</a:t>
            </a:r>
            <a:r>
              <a:rPr lang="zh-CN" altLang="en-US" sz="2800" b="0" dirty="0" smtClean="0"/>
              <a:t>中心报告</a:t>
            </a:r>
            <a:r>
              <a:rPr lang="zh-CN" altLang="en-US" kern="0" dirty="0" smtClean="0">
                <a:solidFill>
                  <a:schemeClr val="tx1"/>
                </a:solidFill>
                <a:latin typeface="华文中宋" pitchFamily="2" charset="-122"/>
                <a:ea typeface="华文中宋" pitchFamily="2" charset="-122"/>
              </a:rPr>
              <a:t>二十三个承认</a:t>
            </a:r>
            <a:r>
              <a:rPr lang="zh-CN" altLang="en-US" kern="0" dirty="0">
                <a:solidFill>
                  <a:schemeClr val="tx1"/>
                </a:solidFill>
                <a:latin typeface="华文中宋" pitchFamily="2" charset="-122"/>
                <a:ea typeface="华文中宋" pitchFamily="2" charset="-122"/>
              </a:rPr>
              <a:t>同性婚姻的</a:t>
            </a:r>
            <a:r>
              <a:rPr lang="zh-CN" altLang="en-US" kern="0" dirty="0" smtClean="0">
                <a:solidFill>
                  <a:schemeClr val="tx1"/>
                </a:solidFill>
                <a:latin typeface="华文中宋" pitchFamily="2" charset="-122"/>
                <a:ea typeface="华文中宋" pitchFamily="2" charset="-122"/>
              </a:rPr>
              <a:t>国家</a:t>
            </a:r>
            <a:endParaRPr lang="en-US" altLang="zh-CN" kern="0" dirty="0">
              <a:solidFill>
                <a:schemeClr val="tx1"/>
              </a:solidFill>
              <a:latin typeface="华文中宋" pitchFamily="2" charset="-122"/>
              <a:ea typeface="华文中宋"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 y="2852936"/>
            <a:ext cx="9144000" cy="4005064"/>
          </a:xfrm>
          <a:prstGeom prst="rect">
            <a:avLst/>
          </a:prstGeom>
        </p:spPr>
      </p:pic>
      <p:sp>
        <p:nvSpPr>
          <p:cNvPr id="5" name="文本框 4"/>
          <p:cNvSpPr txBox="1"/>
          <p:nvPr/>
        </p:nvSpPr>
        <p:spPr>
          <a:xfrm>
            <a:off x="4495800" y="908720"/>
            <a:ext cx="148208" cy="1296144"/>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1339294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428625" y="0"/>
            <a:ext cx="8229600" cy="1143000"/>
          </a:xfrm>
          <a:prstGeom prst="rect">
            <a:avLst/>
          </a:prstGeom>
          <a:noFill/>
          <a:ln w="9525">
            <a:noFill/>
            <a:miter lim="800000"/>
            <a:headEnd/>
            <a:tailEnd/>
          </a:ln>
        </p:spPr>
        <p:txBody>
          <a:bodyPr anchor="ctr"/>
          <a:lstStyle/>
          <a:p>
            <a:pPr algn="ctr" eaLnBrk="0" hangingPunct="0">
              <a:defRPr/>
            </a:pPr>
            <a:r>
              <a:rPr lang="zh-CN" altLang="en-US" sz="3600" b="0" kern="0">
                <a:solidFill>
                  <a:srgbClr val="FFFF00"/>
                </a:solidFill>
                <a:latin typeface="华文中宋" pitchFamily="2" charset="-122"/>
                <a:ea typeface="华文中宋" pitchFamily="2" charset="-122"/>
                <a:cs typeface="+mj-cs"/>
              </a:rPr>
              <a:t>改良主义政党</a:t>
            </a:r>
            <a:endParaRPr lang="zh-CN" altLang="en-US" sz="3600" b="0" kern="0" dirty="0">
              <a:solidFill>
                <a:srgbClr val="FFFF00"/>
              </a:solidFill>
              <a:latin typeface="华文中宋" pitchFamily="2" charset="-122"/>
              <a:ea typeface="华文中宋" pitchFamily="2" charset="-122"/>
              <a:cs typeface="+mj-cs"/>
            </a:endParaRPr>
          </a:p>
        </p:txBody>
      </p:sp>
      <p:sp>
        <p:nvSpPr>
          <p:cNvPr id="3" name="内容占位符 2"/>
          <p:cNvSpPr txBox="1">
            <a:spLocks/>
          </p:cNvSpPr>
          <p:nvPr/>
        </p:nvSpPr>
        <p:spPr bwMode="auto">
          <a:xfrm>
            <a:off x="214313" y="1285875"/>
            <a:ext cx="4281487" cy="4840288"/>
          </a:xfrm>
          <a:prstGeom prst="rect">
            <a:avLst/>
          </a:prstGeom>
          <a:noFill/>
          <a:ln w="9525">
            <a:noFill/>
            <a:miter lim="800000"/>
            <a:headEnd/>
            <a:tailEnd/>
          </a:ln>
        </p:spPr>
        <p:txBody>
          <a:bodyPr/>
          <a:lstStyle/>
          <a:p>
            <a:pPr marL="342900" indent="-342900" eaLnBrk="0" hangingPunct="0">
              <a:spcBef>
                <a:spcPct val="20000"/>
              </a:spcBef>
              <a:buFontTx/>
              <a:buBlip>
                <a:blip r:embed="rId2"/>
              </a:buBlip>
              <a:defRPr/>
            </a:pPr>
            <a:r>
              <a:rPr lang="en-US" altLang="zh-CN" sz="2800" kern="0" dirty="0">
                <a:solidFill>
                  <a:schemeClr val="tx1"/>
                </a:solidFill>
                <a:latin typeface="华文中宋" pitchFamily="2" charset="-122"/>
                <a:ea typeface="华文中宋" pitchFamily="2" charset="-122"/>
              </a:rPr>
              <a:t>28</a:t>
            </a:r>
            <a:r>
              <a:rPr lang="zh-CN" altLang="en-US" sz="2800" kern="0" dirty="0">
                <a:solidFill>
                  <a:schemeClr val="tx1"/>
                </a:solidFill>
                <a:latin typeface="华文中宋" pitchFamily="2" charset="-122"/>
                <a:ea typeface="华文中宋" pitchFamily="2" charset="-122"/>
              </a:rPr>
              <a:t>个党在</a:t>
            </a:r>
            <a:r>
              <a:rPr lang="en-US" altLang="zh-CN" sz="2800" kern="0" dirty="0">
                <a:solidFill>
                  <a:schemeClr val="tx1"/>
                </a:solidFill>
                <a:latin typeface="华文中宋" pitchFamily="2" charset="-122"/>
                <a:ea typeface="华文中宋" pitchFamily="2" charset="-122"/>
              </a:rPr>
              <a:t>26</a:t>
            </a:r>
            <a:r>
              <a:rPr lang="zh-CN" altLang="en-US" sz="2800" kern="0" dirty="0">
                <a:solidFill>
                  <a:schemeClr val="tx1"/>
                </a:solidFill>
                <a:latin typeface="华文中宋" pitchFamily="2" charset="-122"/>
                <a:ea typeface="华文中宋" pitchFamily="2" charset="-122"/>
              </a:rPr>
              <a:t>个国家执政或参政，其中英国工党、法国社会党、德国社会民主党、西班牙工人社会主义党、瑞典社会民主党和奥地利社会党曾在本国政坛和国际舞台上发挥过重要作用</a:t>
            </a:r>
            <a:endParaRPr lang="en-US" altLang="zh-CN" sz="2800" kern="0" dirty="0">
              <a:solidFill>
                <a:schemeClr val="tx1"/>
              </a:solidFill>
              <a:latin typeface="华文中宋" pitchFamily="2" charset="-122"/>
              <a:ea typeface="华文中宋" pitchFamily="2" charset="-122"/>
            </a:endParaRPr>
          </a:p>
          <a:p>
            <a:pPr marL="342900" indent="-342900" eaLnBrk="0" hangingPunct="0">
              <a:spcBef>
                <a:spcPct val="20000"/>
              </a:spcBef>
              <a:buFontTx/>
              <a:buBlip>
                <a:blip r:embed="rId2"/>
              </a:buBlip>
              <a:defRPr/>
            </a:pPr>
            <a:r>
              <a:rPr lang="zh-CN" altLang="en-US" sz="2800" kern="0" dirty="0">
                <a:solidFill>
                  <a:srgbClr val="FFFF00"/>
                </a:solidFill>
                <a:latin typeface="华文中宋" pitchFamily="2" charset="-122"/>
                <a:ea typeface="华文中宋" pitchFamily="2" charset="-122"/>
              </a:rPr>
              <a:t>理念：第三条道路“自由、公正（平等）、互助（博爱）”</a:t>
            </a:r>
          </a:p>
        </p:txBody>
      </p:sp>
      <p:pic>
        <p:nvPicPr>
          <p:cNvPr id="136195" name="Picture 2" descr="C:\Users\ibm\Desktop\155268_l.jpg"/>
          <p:cNvPicPr>
            <a:picLocks noChangeAspect="1" noChangeArrowheads="1"/>
          </p:cNvPicPr>
          <p:nvPr/>
        </p:nvPicPr>
        <p:blipFill>
          <a:blip r:embed="rId3"/>
          <a:srcRect/>
          <a:stretch>
            <a:fillRect/>
          </a:stretch>
        </p:blipFill>
        <p:spPr bwMode="auto">
          <a:xfrm>
            <a:off x="5072063" y="1214438"/>
            <a:ext cx="3286125" cy="4929187"/>
          </a:xfrm>
          <a:prstGeom prst="rect">
            <a:avLst/>
          </a:prstGeom>
          <a:noFill/>
          <a:ln w="9525">
            <a:noFill/>
            <a:miter lim="800000"/>
            <a:headEnd/>
            <a:tailEnd/>
          </a:ln>
        </p:spPr>
      </p:pic>
    </p:spTree>
    <p:extLst>
      <p:ext uri="{BB962C8B-B14F-4D97-AF65-F5344CB8AC3E}">
        <p14:creationId xmlns:p14="http://schemas.microsoft.com/office/powerpoint/2010/main" val="1739061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extBox 1"/>
          <p:cNvSpPr txBox="1">
            <a:spLocks noChangeArrowheads="1"/>
          </p:cNvSpPr>
          <p:nvPr/>
        </p:nvSpPr>
        <p:spPr bwMode="auto">
          <a:xfrm>
            <a:off x="214313" y="363538"/>
            <a:ext cx="8572500" cy="5632311"/>
          </a:xfrm>
          <a:prstGeom prst="rect">
            <a:avLst/>
          </a:prstGeom>
          <a:noFill/>
          <a:ln w="9525">
            <a:noFill/>
            <a:miter lim="800000"/>
            <a:headEnd/>
            <a:tailEnd/>
          </a:ln>
        </p:spPr>
        <p:txBody>
          <a:bodyPr>
            <a:spAutoFit/>
          </a:bodyPr>
          <a:lstStyle/>
          <a:p>
            <a:pPr latinLnBrk="1"/>
            <a:r>
              <a:rPr lang="zh-CN" altLang="en-US" dirty="0">
                <a:solidFill>
                  <a:schemeClr val="bg1"/>
                </a:solidFill>
                <a:ea typeface="黑体" pitchFamily="49" charset="-122"/>
              </a:rPr>
              <a:t>     </a:t>
            </a:r>
            <a:r>
              <a:rPr lang="zh-CN" altLang="en-US" dirty="0">
                <a:solidFill>
                  <a:srgbClr val="FFFF00"/>
                </a:solidFill>
                <a:ea typeface="黑体" pitchFamily="49" charset="-122"/>
              </a:rPr>
              <a:t>分析：资产阶级失去权力了吗？</a:t>
            </a:r>
            <a:endParaRPr lang="en-US" altLang="zh-CN" dirty="0">
              <a:solidFill>
                <a:srgbClr val="FFFF00"/>
              </a:solidFill>
              <a:ea typeface="黑体" pitchFamily="49" charset="-122"/>
            </a:endParaRPr>
          </a:p>
          <a:p>
            <a:pPr latinLnBrk="1"/>
            <a:endParaRPr lang="en-US" altLang="zh-CN" dirty="0">
              <a:ea typeface="黑体" pitchFamily="49" charset="-122"/>
            </a:endParaRPr>
          </a:p>
          <a:p>
            <a:pPr latinLnBrk="1"/>
            <a:r>
              <a:rPr lang="zh-CN" altLang="en-US" sz="2800" dirty="0">
                <a:latin typeface="楷体_GB2312"/>
                <a:ea typeface="楷体_GB2312"/>
                <a:cs typeface="楷体_GB2312"/>
              </a:rPr>
              <a:t>加尔布雷思认为</a:t>
            </a:r>
            <a:r>
              <a:rPr lang="zh-CN" altLang="en-US" sz="2800" u="sng" dirty="0">
                <a:latin typeface="楷体_GB2312"/>
                <a:ea typeface="楷体_GB2312"/>
                <a:cs typeface="楷体_GB2312"/>
              </a:rPr>
              <a:t>每个社会的权力是由该社会占主导的生产要素来决定的</a:t>
            </a:r>
            <a:r>
              <a:rPr lang="zh-CN" altLang="en-US" sz="2800" dirty="0">
                <a:latin typeface="楷体_GB2312"/>
                <a:ea typeface="楷体_GB2312"/>
                <a:cs typeface="楷体_GB2312"/>
              </a:rPr>
              <a:t>。在当代资本主义社会，知识技术成为主导的生产要素。因此，</a:t>
            </a:r>
            <a:r>
              <a:rPr lang="zh-CN" altLang="en-US" sz="2800" u="sng" dirty="0">
                <a:latin typeface="楷体_GB2312"/>
                <a:ea typeface="楷体_GB2312"/>
                <a:cs typeface="楷体_GB2312"/>
              </a:rPr>
              <a:t>技术阶层代替资产阶级成为社会的掌权者</a:t>
            </a:r>
            <a:r>
              <a:rPr lang="zh-CN" altLang="en-US" sz="2800" dirty="0">
                <a:latin typeface="楷体_GB2312"/>
                <a:ea typeface="楷体_GB2312"/>
                <a:cs typeface="楷体_GB2312"/>
              </a:rPr>
              <a:t>。</a:t>
            </a:r>
            <a:r>
              <a:rPr lang="zh-CN" altLang="en-US" sz="2800" u="sng" dirty="0">
                <a:latin typeface="楷体_GB2312"/>
                <a:ea typeface="楷体_GB2312"/>
                <a:cs typeface="楷体_GB2312"/>
              </a:rPr>
              <a:t>社会的主要矛盾是知识分子和非知识分子之间的矛盾。</a:t>
            </a:r>
          </a:p>
          <a:p>
            <a:pPr latinLnBrk="1"/>
            <a:r>
              <a:rPr lang="zh-CN" altLang="en-US" sz="2800" dirty="0">
                <a:latin typeface="楷体_GB2312"/>
                <a:ea typeface="楷体_GB2312"/>
                <a:cs typeface="楷体_GB2312"/>
              </a:rPr>
              <a:t>萨谬尔逊说：</a:t>
            </a:r>
            <a:r>
              <a:rPr lang="zh-CN" altLang="en-US" sz="2800" dirty="0">
                <a:latin typeface="Arial" charset="0"/>
                <a:ea typeface="楷体_GB2312"/>
                <a:cs typeface="楷体_GB2312"/>
              </a:rPr>
              <a:t>“</a:t>
            </a:r>
            <a:r>
              <a:rPr lang="zh-CN" altLang="en-US" sz="2800" dirty="0">
                <a:latin typeface="楷体_GB2312"/>
                <a:ea typeface="楷体_GB2312"/>
                <a:cs typeface="楷体_GB2312"/>
              </a:rPr>
              <a:t>谁决定公司事务</a:t>
            </a:r>
            <a:r>
              <a:rPr lang="en-US" altLang="zh-CN" sz="2800" dirty="0">
                <a:latin typeface="楷体_GB2312"/>
                <a:ea typeface="楷体_GB2312"/>
                <a:cs typeface="楷体_GB2312"/>
              </a:rPr>
              <a:t>?</a:t>
            </a:r>
            <a:r>
              <a:rPr lang="zh-CN" altLang="en-US" sz="2800" u="sng" dirty="0">
                <a:latin typeface="楷体_GB2312"/>
                <a:ea typeface="楷体_GB2312"/>
                <a:cs typeface="楷体_GB2312"/>
              </a:rPr>
              <a:t>主要决定于目前重要的职业经理阶级</a:t>
            </a:r>
            <a:r>
              <a:rPr lang="en-US" altLang="zh-CN" sz="2800" dirty="0">
                <a:latin typeface="Arial" charset="0"/>
                <a:ea typeface="楷体_GB2312"/>
                <a:cs typeface="楷体_GB2312"/>
              </a:rPr>
              <a:t>——</a:t>
            </a:r>
            <a:r>
              <a:rPr lang="zh-CN" altLang="en-US" sz="2800" dirty="0">
                <a:latin typeface="楷体_GB2312"/>
                <a:ea typeface="楷体_GB2312"/>
                <a:cs typeface="楷体_GB2312"/>
              </a:rPr>
              <a:t>即加尔布雷思所说的技术阶层，</a:t>
            </a:r>
            <a:r>
              <a:rPr lang="en-US" altLang="zh-CN" sz="2800" dirty="0">
                <a:latin typeface="Arial" charset="0"/>
                <a:ea typeface="楷体_GB2312"/>
                <a:cs typeface="楷体_GB2312"/>
              </a:rPr>
              <a:t>……</a:t>
            </a:r>
            <a:r>
              <a:rPr lang="zh-CN" altLang="en-US" sz="2800" dirty="0">
                <a:latin typeface="楷体_GB2312"/>
                <a:ea typeface="楷体_GB2312"/>
                <a:cs typeface="楷体_GB2312"/>
              </a:rPr>
              <a:t>一个公司又一个公司，最初的创建者逐渐被一个非亲属的新型经理所代替。</a:t>
            </a:r>
            <a:r>
              <a:rPr lang="zh-CN" altLang="en-US" sz="2800" dirty="0">
                <a:latin typeface="Arial" charset="0"/>
                <a:ea typeface="楷体_GB2312"/>
                <a:cs typeface="楷体_GB2312"/>
              </a:rPr>
              <a:t>”</a:t>
            </a:r>
            <a:r>
              <a:rPr lang="zh-CN" altLang="en-US" sz="2800" dirty="0">
                <a:latin typeface="楷体_GB2312"/>
                <a:ea typeface="楷体_GB2312"/>
                <a:cs typeface="楷体_GB2312"/>
              </a:rPr>
              <a:t> </a:t>
            </a:r>
          </a:p>
          <a:p>
            <a:pPr latinLnBrk="1"/>
            <a:endParaRPr lang="zh-CN" altLang="en-US" dirty="0">
              <a:ea typeface="黑体" pitchFamily="49" charset="-122"/>
            </a:endParaRPr>
          </a:p>
        </p:txBody>
      </p:sp>
    </p:spTree>
    <p:extLst>
      <p:ext uri="{BB962C8B-B14F-4D97-AF65-F5344CB8AC3E}">
        <p14:creationId xmlns:p14="http://schemas.microsoft.com/office/powerpoint/2010/main" val="1152026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850" y="214313"/>
            <a:ext cx="8243888" cy="928687"/>
          </a:xfrm>
          <a:prstGeom prst="rect">
            <a:avLst/>
          </a:prstGeom>
        </p:spPr>
        <p:txBody>
          <a:bodyPr/>
          <a:lstStyle/>
          <a:p>
            <a:pPr algn="ctr" eaLnBrk="0" hangingPunct="0">
              <a:defRPr/>
            </a:pPr>
            <a:r>
              <a:rPr lang="zh-CN" altLang="en-US" sz="3600" b="0" kern="0" dirty="0">
                <a:solidFill>
                  <a:srgbClr val="FFFF00"/>
                </a:solidFill>
                <a:latin typeface="+mj-lt"/>
                <a:ea typeface="+mj-ea"/>
                <a:cs typeface="+mj-cs"/>
              </a:rPr>
              <a:t>评析</a:t>
            </a:r>
          </a:p>
        </p:txBody>
      </p:sp>
      <p:sp>
        <p:nvSpPr>
          <p:cNvPr id="3" name="Rectangle 3"/>
          <p:cNvSpPr txBox="1">
            <a:spLocks noChangeArrowheads="1"/>
          </p:cNvSpPr>
          <p:nvPr/>
        </p:nvSpPr>
        <p:spPr>
          <a:xfrm>
            <a:off x="250825" y="1341438"/>
            <a:ext cx="8435975" cy="4714875"/>
          </a:xfrm>
          <a:prstGeom prst="rect">
            <a:avLst/>
          </a:prstGeom>
        </p:spPr>
        <p:txBody>
          <a:bodyPr/>
          <a:lstStyle/>
          <a:p>
            <a:pPr marL="342900" indent="-342900" eaLnBrk="0" hangingPunct="0">
              <a:lnSpc>
                <a:spcPct val="90000"/>
              </a:lnSpc>
              <a:spcBef>
                <a:spcPct val="20000"/>
              </a:spcBef>
              <a:defRPr/>
            </a:pPr>
            <a:r>
              <a:rPr lang="en-US" altLang="zh-CN" kern="0" dirty="0">
                <a:solidFill>
                  <a:srgbClr val="FFFF00"/>
                </a:solidFill>
                <a:latin typeface="+mn-lt"/>
                <a:ea typeface="黑体" pitchFamily="2" charset="-122"/>
              </a:rPr>
              <a:t>(1)</a:t>
            </a:r>
            <a:r>
              <a:rPr lang="zh-CN" altLang="en-US" kern="0" dirty="0">
                <a:solidFill>
                  <a:srgbClr val="FFFF00"/>
                </a:solidFill>
                <a:latin typeface="+mn-lt"/>
                <a:ea typeface="黑体" pitchFamily="2" charset="-122"/>
              </a:rPr>
              <a:t>企业的决策权仍保留在资本家手中</a:t>
            </a:r>
          </a:p>
          <a:p>
            <a:pPr marL="342900" indent="-342900" eaLnBrk="0" hangingPunct="0">
              <a:lnSpc>
                <a:spcPct val="90000"/>
              </a:lnSpc>
              <a:spcBef>
                <a:spcPct val="20000"/>
              </a:spcBef>
              <a:buFontTx/>
              <a:buBlip>
                <a:blip r:embed="rId2"/>
              </a:buBlip>
              <a:defRPr/>
            </a:pPr>
            <a:r>
              <a:rPr lang="zh-CN" altLang="en-US" kern="0" dirty="0">
                <a:solidFill>
                  <a:schemeClr val="tx1"/>
                </a:solidFill>
                <a:latin typeface="Arial"/>
                <a:ea typeface="黑体" pitchFamily="2" charset="-122"/>
              </a:rPr>
              <a:t>“</a:t>
            </a:r>
            <a:r>
              <a:rPr lang="zh-CN" altLang="en-US" sz="2800" kern="0" dirty="0">
                <a:solidFill>
                  <a:schemeClr val="tx1"/>
                </a:solidFill>
                <a:latin typeface="+mn-lt"/>
                <a:ea typeface="黑体" pitchFamily="2" charset="-122"/>
              </a:rPr>
              <a:t>加尔布雷思是非常幼稚的，因为他认为电子计算机专家可以向亨利</a:t>
            </a:r>
            <a:r>
              <a:rPr lang="en-US" altLang="zh-CN" sz="2800" kern="0" dirty="0">
                <a:solidFill>
                  <a:schemeClr val="tx1"/>
                </a:solidFill>
                <a:latin typeface="Arial"/>
                <a:ea typeface="黑体" pitchFamily="2" charset="-122"/>
              </a:rPr>
              <a:t>·</a:t>
            </a:r>
            <a:r>
              <a:rPr lang="zh-CN" altLang="en-US" sz="2800" kern="0" dirty="0">
                <a:solidFill>
                  <a:schemeClr val="tx1"/>
                </a:solidFill>
                <a:latin typeface="+mn-lt"/>
                <a:ea typeface="黑体" pitchFamily="2" charset="-122"/>
              </a:rPr>
              <a:t>福持二世</a:t>
            </a:r>
            <a:r>
              <a:rPr lang="en-US" altLang="zh-CN" sz="2800" kern="0" dirty="0">
                <a:solidFill>
                  <a:schemeClr val="tx1"/>
                </a:solidFill>
                <a:latin typeface="+mn-lt"/>
                <a:ea typeface="黑体" pitchFamily="2" charset="-122"/>
              </a:rPr>
              <a:t>(</a:t>
            </a:r>
            <a:r>
              <a:rPr lang="zh-CN" altLang="en-US" sz="2800" kern="0" dirty="0">
                <a:solidFill>
                  <a:schemeClr val="tx1"/>
                </a:solidFill>
                <a:latin typeface="+mn-lt"/>
                <a:ea typeface="黑体" pitchFamily="2" charset="-122"/>
              </a:rPr>
              <a:t>或通用公司董事会</a:t>
            </a:r>
            <a:r>
              <a:rPr lang="en-US" altLang="zh-CN" sz="2800" kern="0" dirty="0">
                <a:solidFill>
                  <a:schemeClr val="tx1"/>
                </a:solidFill>
                <a:latin typeface="+mn-lt"/>
                <a:ea typeface="黑体" pitchFamily="2" charset="-122"/>
              </a:rPr>
              <a:t>)</a:t>
            </a:r>
            <a:r>
              <a:rPr lang="zh-CN" altLang="en-US" sz="2800" kern="0" dirty="0">
                <a:solidFill>
                  <a:schemeClr val="tx1"/>
                </a:solidFill>
                <a:latin typeface="+mn-lt"/>
                <a:ea typeface="黑体" pitchFamily="2" charset="-122"/>
              </a:rPr>
              <a:t>发号施令。</a:t>
            </a:r>
            <a:r>
              <a:rPr lang="zh-CN" altLang="en-US" kern="0" dirty="0">
                <a:solidFill>
                  <a:schemeClr val="tx1"/>
                </a:solidFill>
                <a:latin typeface="Arial"/>
                <a:ea typeface="黑体" pitchFamily="2" charset="-122"/>
              </a:rPr>
              <a:t>”</a:t>
            </a:r>
            <a:endParaRPr lang="zh-CN" altLang="en-US" kern="0" dirty="0">
              <a:solidFill>
                <a:schemeClr val="tx1"/>
              </a:solidFill>
              <a:latin typeface="+mn-lt"/>
              <a:ea typeface="黑体" pitchFamily="2" charset="-122"/>
            </a:endParaRPr>
          </a:p>
          <a:p>
            <a:pPr marL="342900" indent="-342900" eaLnBrk="0" hangingPunct="0">
              <a:lnSpc>
                <a:spcPct val="90000"/>
              </a:lnSpc>
              <a:spcBef>
                <a:spcPct val="20000"/>
              </a:spcBef>
              <a:defRPr/>
            </a:pPr>
            <a:r>
              <a:rPr lang="en-US" altLang="zh-CN" kern="0" dirty="0">
                <a:solidFill>
                  <a:srgbClr val="FFFF00"/>
                </a:solidFill>
                <a:latin typeface="+mn-lt"/>
                <a:ea typeface="黑体" pitchFamily="2" charset="-122"/>
              </a:rPr>
              <a:t> (2)</a:t>
            </a:r>
            <a:r>
              <a:rPr lang="zh-CN" altLang="en-US" kern="0" dirty="0">
                <a:solidFill>
                  <a:srgbClr val="FFFF00"/>
                </a:solidFill>
                <a:latin typeface="+mn-lt"/>
                <a:ea typeface="黑体" pitchFamily="2" charset="-122"/>
              </a:rPr>
              <a:t>社会的统治权仍然掌握在大资产阶级手中</a:t>
            </a:r>
          </a:p>
          <a:p>
            <a:pPr marL="342900" indent="-342900" eaLnBrk="0" hangingPunct="0">
              <a:lnSpc>
                <a:spcPct val="90000"/>
              </a:lnSpc>
              <a:spcBef>
                <a:spcPct val="20000"/>
              </a:spcBef>
              <a:buFontTx/>
              <a:buBlip>
                <a:blip r:embed="rId2"/>
              </a:buBlip>
              <a:defRPr/>
            </a:pPr>
            <a:r>
              <a:rPr lang="zh-CN" altLang="en-US" kern="0" dirty="0">
                <a:solidFill>
                  <a:schemeClr val="tx1"/>
                </a:solidFill>
                <a:latin typeface="Arial"/>
                <a:ea typeface="黑体" pitchFamily="2" charset="-122"/>
              </a:rPr>
              <a:t>“</a:t>
            </a:r>
            <a:r>
              <a:rPr lang="zh-CN" altLang="en-US" sz="2800" kern="0" dirty="0">
                <a:solidFill>
                  <a:schemeClr val="tx1"/>
                </a:solidFill>
                <a:latin typeface="+mn-lt"/>
                <a:ea typeface="黑体" pitchFamily="2" charset="-122"/>
              </a:rPr>
              <a:t>在日本，政府是船长，财界是罗盘．船长始终要按照罗盘指引的方向前进。这种关系当然不仅适用于日本，也适用于当代所有资本主义国家。</a:t>
            </a:r>
            <a:r>
              <a:rPr lang="zh-CN" altLang="en-US" sz="2800" kern="0" dirty="0">
                <a:solidFill>
                  <a:schemeClr val="tx1"/>
                </a:solidFill>
                <a:latin typeface="Arial"/>
                <a:ea typeface="黑体" pitchFamily="2" charset="-122"/>
              </a:rPr>
              <a:t>”</a:t>
            </a:r>
            <a:r>
              <a:rPr lang="zh-CN" altLang="en-US" sz="2800" kern="0" dirty="0">
                <a:solidFill>
                  <a:schemeClr val="tx1"/>
                </a:solidFill>
                <a:latin typeface="+mn-lt"/>
                <a:ea typeface="黑体" pitchFamily="2" charset="-122"/>
              </a:rPr>
              <a:t> 日本前首相池田勇入</a:t>
            </a:r>
          </a:p>
        </p:txBody>
      </p:sp>
    </p:spTree>
    <p:extLst>
      <p:ext uri="{BB962C8B-B14F-4D97-AF65-F5344CB8AC3E}">
        <p14:creationId xmlns:p14="http://schemas.microsoft.com/office/powerpoint/2010/main" val="400639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57200" y="457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1</a:t>
            </a:r>
            <a:r>
              <a:rPr lang="zh-CN" altLang="en-US" b="1">
                <a:effectLst/>
              </a:rPr>
              <a:t>、威廉</a:t>
            </a:r>
            <a:r>
              <a:rPr lang="en-US" altLang="zh-CN" b="1">
                <a:effectLst/>
              </a:rPr>
              <a:t>·</a:t>
            </a:r>
            <a:r>
              <a:rPr lang="zh-CN" altLang="en-US" b="1">
                <a:effectLst/>
              </a:rPr>
              <a:t>配第</a:t>
            </a:r>
            <a:r>
              <a:rPr lang="en-US" altLang="zh-CN" b="1">
                <a:effectLst/>
              </a:rPr>
              <a:t>——“</a:t>
            </a:r>
            <a:r>
              <a:rPr lang="zh-CN" altLang="en-US" b="1">
                <a:effectLst/>
              </a:rPr>
              <a:t>政治经济学之父”</a:t>
            </a:r>
          </a:p>
        </p:txBody>
      </p:sp>
      <p:sp>
        <p:nvSpPr>
          <p:cNvPr id="29699" name="Rectangle 3"/>
          <p:cNvSpPr>
            <a:spLocks noChangeArrowheads="1"/>
          </p:cNvSpPr>
          <p:nvPr/>
        </p:nvSpPr>
        <p:spPr bwMode="auto">
          <a:xfrm>
            <a:off x="457200" y="1981200"/>
            <a:ext cx="82296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20000"/>
              </a:lnSpc>
              <a:spcBef>
                <a:spcPct val="20000"/>
              </a:spcBef>
              <a:buClr>
                <a:schemeClr val="hlink"/>
              </a:buClr>
              <a:buSzPct val="80000"/>
              <a:buFont typeface="Wingdings" charset="2"/>
              <a:buChar char="Ø"/>
            </a:pPr>
            <a:r>
              <a:rPr kumimoji="1" lang="zh-CN" altLang="en-US" sz="2800" b="1"/>
              <a:t>他代表了一个转折：在整个英国的经济发展中，商业资本逐渐丧失了领导权，而转向</a:t>
            </a:r>
            <a:r>
              <a:rPr kumimoji="1" lang="zh-CN" altLang="en-US" sz="2800" b="1">
                <a:solidFill>
                  <a:srgbClr val="FF6600"/>
                </a:solidFill>
              </a:rPr>
              <a:t>生产和流通的结合</a:t>
            </a:r>
            <a:r>
              <a:rPr kumimoji="1" lang="zh-CN" altLang="en-US" sz="2800" b="1"/>
              <a:t>，这个阶段主要是商人直接成为工业家，工业家也成为商人，在这种情况下生产和流通结合了起来，或者说流通成为生产的一个要素，从而开始了对重商主义的修正。</a:t>
            </a:r>
            <a:endParaRPr kumimoji="1" lang="zh-CN" altLang="en-US" sz="2400" b="1"/>
          </a:p>
        </p:txBody>
      </p:sp>
    </p:spTree>
    <p:extLst>
      <p:ext uri="{BB962C8B-B14F-4D97-AF65-F5344CB8AC3E}">
        <p14:creationId xmlns:p14="http://schemas.microsoft.com/office/powerpoint/2010/main" val="1631135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5" name="Picture 4" descr="wezi"/>
          <p:cNvPicPr>
            <a:picLocks noChangeAspect="1" noChangeArrowheads="1"/>
          </p:cNvPicPr>
          <p:nvPr/>
        </p:nvPicPr>
        <p:blipFill>
          <a:blip r:embed="rId2"/>
          <a:srcRect/>
          <a:stretch>
            <a:fillRect/>
          </a:stretch>
        </p:blipFill>
        <p:spPr bwMode="auto">
          <a:xfrm>
            <a:off x="428625" y="142875"/>
            <a:ext cx="8572500" cy="6000750"/>
          </a:xfrm>
          <a:prstGeom prst="rect">
            <a:avLst/>
          </a:prstGeom>
          <a:noFill/>
          <a:ln w="9525">
            <a:noFill/>
            <a:miter lim="800000"/>
            <a:headEnd/>
            <a:tailEnd/>
          </a:ln>
        </p:spPr>
      </p:pic>
    </p:spTree>
    <p:extLst>
      <p:ext uri="{BB962C8B-B14F-4D97-AF65-F5344CB8AC3E}">
        <p14:creationId xmlns:p14="http://schemas.microsoft.com/office/powerpoint/2010/main" val="1184103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p:cNvSpPr>
          <p:nvPr>
            <p:ph type="title"/>
          </p:nvPr>
        </p:nvSpPr>
        <p:spPr>
          <a:xfrm>
            <a:off x="1071563" y="285750"/>
            <a:ext cx="8072437" cy="836613"/>
          </a:xfrm>
        </p:spPr>
        <p:txBody>
          <a:bodyPr/>
          <a:lstStyle/>
          <a:p>
            <a:r>
              <a:rPr lang="zh-CN" altLang="zh-CN" b="1" dirty="0" smtClean="0"/>
              <a:t>当代资本主义新变化的原因和实质</a:t>
            </a:r>
            <a:br>
              <a:rPr lang="zh-CN" altLang="zh-CN" b="1" dirty="0" smtClean="0"/>
            </a:br>
            <a:endParaRPr lang="zh-CN" altLang="en-US" dirty="0" smtClean="0"/>
          </a:p>
        </p:txBody>
      </p:sp>
      <p:grpSp>
        <p:nvGrpSpPr>
          <p:cNvPr id="140290" name="Group 15"/>
          <p:cNvGrpSpPr>
            <a:grpSpLocks/>
          </p:cNvGrpSpPr>
          <p:nvPr/>
        </p:nvGrpSpPr>
        <p:grpSpPr bwMode="auto">
          <a:xfrm>
            <a:off x="465138" y="-19804063"/>
            <a:ext cx="6858000" cy="1588"/>
            <a:chOff x="1288" y="1774"/>
            <a:chExt cx="3488" cy="348"/>
          </a:xfrm>
        </p:grpSpPr>
        <p:sp>
          <p:nvSpPr>
            <p:cNvPr id="7" name="Line 16"/>
            <p:cNvSpPr>
              <a:spLocks noChangeShapeType="1"/>
            </p:cNvSpPr>
            <p:nvPr/>
          </p:nvSpPr>
          <p:spPr bwMode="gray">
            <a:xfrm>
              <a:off x="1500" y="2122"/>
              <a:ext cx="3276" cy="0"/>
            </a:xfrm>
            <a:prstGeom prst="line">
              <a:avLst/>
            </a:prstGeom>
            <a:noFill/>
            <a:ln w="25400">
              <a:solidFill>
                <a:srgbClr val="969696"/>
              </a:solidFill>
              <a:prstDash val="sysDot"/>
              <a:round/>
              <a:headEnd/>
              <a:tailEnd type="oval" w="med" len="med"/>
            </a:ln>
          </p:spPr>
          <p:txBody>
            <a:bodyPr lIns="0" tIns="0" rIns="0" bIns="0" anchor="ctr">
              <a:spAutoFit/>
            </a:bodyPr>
            <a:lstStyle/>
            <a:p>
              <a:pPr algn="ctr" latinLnBrk="1">
                <a:defRPr/>
              </a:pPr>
              <a:endParaRPr lang="zh-CN" altLang="en-US">
                <a:effectLst>
                  <a:outerShdw blurRad="38100" dist="38100" dir="2700000" algn="tl">
                    <a:srgbClr val="000000">
                      <a:alpha val="43137"/>
                    </a:srgbClr>
                  </a:outerShdw>
                </a:effectLst>
                <a:latin typeface="黑体" pitchFamily="2" charset="-122"/>
                <a:ea typeface="黑体" pitchFamily="2" charset="-122"/>
              </a:endParaRPr>
            </a:p>
          </p:txBody>
        </p:sp>
        <p:grpSp>
          <p:nvGrpSpPr>
            <p:cNvPr id="140301" name="Group 17"/>
            <p:cNvGrpSpPr>
              <a:grpSpLocks/>
            </p:cNvGrpSpPr>
            <p:nvPr/>
          </p:nvGrpSpPr>
          <p:grpSpPr bwMode="auto">
            <a:xfrm>
              <a:off x="1288" y="1774"/>
              <a:ext cx="355" cy="315"/>
              <a:chOff x="1288" y="1774"/>
              <a:chExt cx="355" cy="315"/>
            </a:xfrm>
          </p:grpSpPr>
          <p:sp>
            <p:nvSpPr>
              <p:cNvPr id="9" name="Rectangle 18"/>
              <p:cNvSpPr>
                <a:spLocks noChangeArrowheads="1"/>
              </p:cNvSpPr>
              <p:nvPr/>
            </p:nvSpPr>
            <p:spPr bwMode="gray">
              <a:xfrm rot="3419336">
                <a:off x="1292" y="1770"/>
                <a:ext cx="348" cy="355"/>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lIns="0" tIns="0" rIns="0" bIns="0" anchor="ctr">
                <a:spAutoFit/>
                <a:flatTx/>
              </a:bodyPr>
              <a:lstStyle/>
              <a:p>
                <a:pPr algn="ctr" latinLnBrk="1">
                  <a:defRPr/>
                </a:pPr>
                <a:endParaRPr lang="zh-CN" altLang="en-US">
                  <a:effectLst>
                    <a:outerShdw blurRad="38100" dist="38100" dir="2700000" algn="tl">
                      <a:srgbClr val="000000">
                        <a:alpha val="43137"/>
                      </a:srgbClr>
                    </a:outerShdw>
                  </a:effectLst>
                  <a:latin typeface="黑体" pitchFamily="2" charset="-122"/>
                  <a:ea typeface="黑体" pitchFamily="2" charset="-122"/>
                </a:endParaRPr>
              </a:p>
            </p:txBody>
          </p:sp>
          <p:sp>
            <p:nvSpPr>
              <p:cNvPr id="10" name="Text Box 19"/>
              <p:cNvSpPr txBox="1">
                <a:spLocks noChangeArrowheads="1"/>
              </p:cNvSpPr>
              <p:nvPr/>
            </p:nvSpPr>
            <p:spPr bwMode="gray">
              <a:xfrm>
                <a:off x="1406" y="1774"/>
                <a:ext cx="116" cy="348"/>
              </a:xfrm>
              <a:prstGeom prst="rect">
                <a:avLst/>
              </a:prstGeom>
              <a:noFill/>
              <a:ln w="9525" algn="ctr">
                <a:noFill/>
                <a:miter lim="800000"/>
                <a:headEnd/>
                <a:tailEnd/>
              </a:ln>
            </p:spPr>
            <p:txBody>
              <a:bodyPr lIns="0" tIns="0" rIns="0" bIns="0">
                <a:spAutoFit/>
              </a:bodyPr>
              <a:lstStyle/>
              <a:p>
                <a:pPr algn="ctr" eaLnBrk="0" latinLnBrk="1" hangingPunct="0">
                  <a:defRPr/>
                </a:pPr>
                <a:endParaRPr lang="en-US" altLang="zh-CN" sz="2400">
                  <a:solidFill>
                    <a:srgbClr val="FFFFFF"/>
                  </a:solidFill>
                  <a:effectLst>
                    <a:outerShdw blurRad="38100" dist="38100" dir="2700000" algn="tl">
                      <a:srgbClr val="000000">
                        <a:alpha val="43137"/>
                      </a:srgbClr>
                    </a:outerShdw>
                  </a:effectLst>
                  <a:latin typeface="黑体" pitchFamily="2" charset="-122"/>
                  <a:ea typeface="黑体" pitchFamily="2" charset="-122"/>
                </a:endParaRPr>
              </a:p>
            </p:txBody>
          </p:sp>
        </p:grpSp>
      </p:grpSp>
      <p:sp>
        <p:nvSpPr>
          <p:cNvPr id="140291" name="TextBox 12"/>
          <p:cNvSpPr txBox="1">
            <a:spLocks noChangeArrowheads="1"/>
          </p:cNvSpPr>
          <p:nvPr/>
        </p:nvSpPr>
        <p:spPr bwMode="auto">
          <a:xfrm>
            <a:off x="214313" y="1285875"/>
            <a:ext cx="8429625" cy="584200"/>
          </a:xfrm>
          <a:prstGeom prst="rect">
            <a:avLst/>
          </a:prstGeom>
          <a:noFill/>
          <a:ln w="9525">
            <a:noFill/>
            <a:miter lim="800000"/>
            <a:headEnd/>
            <a:tailEnd/>
          </a:ln>
        </p:spPr>
        <p:txBody>
          <a:bodyPr>
            <a:spAutoFit/>
          </a:bodyPr>
          <a:lstStyle/>
          <a:p>
            <a:pPr latinLnBrk="1"/>
            <a:r>
              <a:rPr lang="zh-CN" altLang="en-US">
                <a:ea typeface="黑体" pitchFamily="49" charset="-122"/>
              </a:rPr>
              <a:t>当代资本主义新变化的原因</a:t>
            </a:r>
          </a:p>
        </p:txBody>
      </p:sp>
      <p:sp>
        <p:nvSpPr>
          <p:cNvPr id="140292" name="内容占位符 11"/>
          <p:cNvSpPr>
            <a:spLocks noGrp="1"/>
          </p:cNvSpPr>
          <p:nvPr>
            <p:ph idx="4294967295"/>
          </p:nvPr>
        </p:nvSpPr>
        <p:spPr>
          <a:xfrm>
            <a:off x="457200" y="2143125"/>
            <a:ext cx="8229600" cy="3983038"/>
          </a:xfrm>
        </p:spPr>
        <p:txBody>
          <a:bodyPr/>
          <a:lstStyle/>
          <a:p>
            <a:r>
              <a:rPr lang="zh-CN" altLang="en-US" sz="2800" dirty="0" smtClean="0">
                <a:latin typeface="黑体" pitchFamily="49" charset="-122"/>
                <a:ea typeface="黑体" pitchFamily="49" charset="-122"/>
              </a:rPr>
              <a:t>科技的推动</a:t>
            </a:r>
            <a:endParaRPr lang="en-US" altLang="zh-CN" sz="2800" dirty="0" smtClean="0">
              <a:latin typeface="黑体" pitchFamily="49" charset="-122"/>
              <a:ea typeface="黑体" pitchFamily="49" charset="-122"/>
            </a:endParaRPr>
          </a:p>
          <a:p>
            <a:endParaRPr lang="zh-CN" altLang="en-US" dirty="0" smtClean="0">
              <a:solidFill>
                <a:srgbClr val="FF0000"/>
              </a:solidFill>
              <a:latin typeface="黑体" pitchFamily="49" charset="-122"/>
              <a:ea typeface="黑体" pitchFamily="49" charset="-122"/>
            </a:endParaRPr>
          </a:p>
        </p:txBody>
      </p:sp>
      <p:sp>
        <p:nvSpPr>
          <p:cNvPr id="140293" name="Text Box 4"/>
          <p:cNvSpPr txBox="1">
            <a:spLocks noChangeArrowheads="1"/>
          </p:cNvSpPr>
          <p:nvPr/>
        </p:nvSpPr>
        <p:spPr bwMode="auto">
          <a:xfrm>
            <a:off x="1066800" y="3124200"/>
            <a:ext cx="1295400" cy="1196975"/>
          </a:xfrm>
          <a:prstGeom prst="rect">
            <a:avLst/>
          </a:prstGeom>
          <a:solidFill>
            <a:srgbClr val="00B0F0"/>
          </a:solidFill>
          <a:ln w="9525">
            <a:miter lim="800000"/>
            <a:headEnd/>
            <a:tailEnd/>
          </a:ln>
          <a:scene3d>
            <a:camera prst="legacyObliqueTopRight"/>
            <a:lightRig rig="legacyFlat3" dir="b"/>
          </a:scene3d>
          <a:sp3d extrusionH="100000" prstMaterial="legacyMatte">
            <a:bevelT w="13500" h="13500" prst="angle"/>
            <a:bevelB w="13500" h="13500" prst="angle"/>
            <a:extrusionClr>
              <a:schemeClr val="bg1"/>
            </a:extrusionClr>
          </a:sp3d>
        </p:spPr>
        <p:txBody>
          <a:bodyPr>
            <a:spAutoFit/>
            <a:flatTx/>
          </a:bodyPr>
          <a:lstStyle/>
          <a:p>
            <a:pPr latinLnBrk="1"/>
            <a:r>
              <a:rPr lang="zh-CN" altLang="en-US" sz="2400">
                <a:latin typeface="Arial" charset="0"/>
                <a:ea typeface="黑体" pitchFamily="49" charset="-122"/>
              </a:rPr>
              <a:t>新技术的突破与应用</a:t>
            </a:r>
          </a:p>
        </p:txBody>
      </p:sp>
      <p:sp>
        <p:nvSpPr>
          <p:cNvPr id="140294" name="Text Box 5"/>
          <p:cNvSpPr txBox="1">
            <a:spLocks noChangeArrowheads="1"/>
          </p:cNvSpPr>
          <p:nvPr/>
        </p:nvSpPr>
        <p:spPr bwMode="auto">
          <a:xfrm>
            <a:off x="2971800" y="3124200"/>
            <a:ext cx="1295400" cy="1200150"/>
          </a:xfrm>
          <a:prstGeom prst="rect">
            <a:avLst/>
          </a:prstGeom>
          <a:solidFill>
            <a:srgbClr val="00B0F0"/>
          </a:solidFill>
          <a:ln w="9525">
            <a:miter lim="800000"/>
            <a:headEnd/>
            <a:tailEnd/>
          </a:ln>
          <a:scene3d>
            <a:camera prst="legacyObliqueTopRight"/>
            <a:lightRig rig="legacyFlat3" dir="b"/>
          </a:scene3d>
          <a:sp3d extrusionH="100000" prstMaterial="legacyMatte">
            <a:bevelT w="13500" h="13500" prst="angle"/>
            <a:bevelB w="13500" h="13500" prst="angle"/>
            <a:extrusionClr>
              <a:schemeClr val="bg1"/>
            </a:extrusionClr>
          </a:sp3d>
        </p:spPr>
        <p:txBody>
          <a:bodyPr>
            <a:spAutoFit/>
            <a:flatTx/>
          </a:bodyPr>
          <a:lstStyle/>
          <a:p>
            <a:pPr latinLnBrk="1"/>
            <a:r>
              <a:rPr lang="zh-CN" altLang="en-US" sz="2400">
                <a:latin typeface="Arial" charset="0"/>
                <a:ea typeface="黑体" pitchFamily="49" charset="-122"/>
              </a:rPr>
              <a:t>机器体系的重大改善</a:t>
            </a:r>
          </a:p>
        </p:txBody>
      </p:sp>
      <p:sp>
        <p:nvSpPr>
          <p:cNvPr id="140295" name="Text Box 6"/>
          <p:cNvSpPr txBox="1">
            <a:spLocks noChangeArrowheads="1"/>
          </p:cNvSpPr>
          <p:nvPr/>
        </p:nvSpPr>
        <p:spPr bwMode="auto">
          <a:xfrm>
            <a:off x="4876800" y="3124200"/>
            <a:ext cx="1295400" cy="1200150"/>
          </a:xfrm>
          <a:prstGeom prst="rect">
            <a:avLst/>
          </a:prstGeom>
          <a:solidFill>
            <a:srgbClr val="00B0F0"/>
          </a:solidFill>
          <a:ln w="9525">
            <a:miter lim="800000"/>
            <a:headEnd/>
            <a:tailEnd/>
          </a:ln>
          <a:scene3d>
            <a:camera prst="legacyObliqueTopRight"/>
            <a:lightRig rig="legacyFlat3" dir="b"/>
          </a:scene3d>
          <a:sp3d extrusionH="100000" prstMaterial="legacyMatte">
            <a:bevelT w="13500" h="13500" prst="angle"/>
            <a:bevelB w="13500" h="13500" prst="angle"/>
            <a:extrusionClr>
              <a:schemeClr val="bg1"/>
            </a:extrusionClr>
          </a:sp3d>
        </p:spPr>
        <p:txBody>
          <a:bodyPr>
            <a:spAutoFit/>
            <a:flatTx/>
          </a:bodyPr>
          <a:lstStyle/>
          <a:p>
            <a:pPr latinLnBrk="1"/>
            <a:r>
              <a:rPr lang="zh-CN" altLang="en-US" sz="2400">
                <a:latin typeface="Arial" charset="0"/>
                <a:ea typeface="黑体" pitchFamily="49" charset="-122"/>
              </a:rPr>
              <a:t>生产力水平极大提高</a:t>
            </a:r>
          </a:p>
        </p:txBody>
      </p:sp>
      <p:sp>
        <p:nvSpPr>
          <p:cNvPr id="140296" name="Text Box 7"/>
          <p:cNvSpPr txBox="1">
            <a:spLocks noChangeArrowheads="1"/>
          </p:cNvSpPr>
          <p:nvPr/>
        </p:nvSpPr>
        <p:spPr bwMode="auto">
          <a:xfrm>
            <a:off x="6786563" y="3071813"/>
            <a:ext cx="1295400" cy="1196975"/>
          </a:xfrm>
          <a:prstGeom prst="rect">
            <a:avLst/>
          </a:prstGeom>
          <a:solidFill>
            <a:srgbClr val="00B0F0"/>
          </a:solidFill>
          <a:ln w="9525">
            <a:miter lim="800000"/>
            <a:headEnd/>
            <a:tailEnd/>
          </a:ln>
          <a:scene3d>
            <a:camera prst="legacyObliqueTopRight"/>
            <a:lightRig rig="legacyFlat3" dir="b"/>
          </a:scene3d>
          <a:sp3d extrusionH="100000" prstMaterial="legacyMatte">
            <a:bevelT w="13500" h="13500" prst="angle"/>
            <a:bevelB w="13500" h="13500" prst="angle"/>
            <a:extrusionClr>
              <a:schemeClr val="bg1"/>
            </a:extrusionClr>
          </a:sp3d>
        </p:spPr>
        <p:txBody>
          <a:bodyPr>
            <a:spAutoFit/>
            <a:flatTx/>
          </a:bodyPr>
          <a:lstStyle/>
          <a:p>
            <a:pPr latinLnBrk="1"/>
            <a:r>
              <a:rPr lang="zh-CN" altLang="en-US" sz="2400">
                <a:latin typeface="Arial" charset="0"/>
                <a:ea typeface="黑体" pitchFamily="49" charset="-122"/>
              </a:rPr>
              <a:t>生产关系调整与改革</a:t>
            </a:r>
          </a:p>
        </p:txBody>
      </p:sp>
      <p:sp>
        <p:nvSpPr>
          <p:cNvPr id="140297" name="AutoShape 8"/>
          <p:cNvSpPr>
            <a:spLocks noChangeArrowheads="1"/>
          </p:cNvSpPr>
          <p:nvPr/>
        </p:nvSpPr>
        <p:spPr bwMode="auto">
          <a:xfrm>
            <a:off x="2362200" y="3430588"/>
            <a:ext cx="609600" cy="685800"/>
          </a:xfrm>
          <a:prstGeom prst="rightArrow">
            <a:avLst>
              <a:gd name="adj1" fmla="val 50000"/>
              <a:gd name="adj2" fmla="val 25000"/>
            </a:avLst>
          </a:prstGeom>
          <a:solidFill>
            <a:srgbClr val="FFC000"/>
          </a:solidFill>
          <a:ln w="9525">
            <a:solidFill>
              <a:schemeClr val="tx1"/>
            </a:solidFill>
            <a:miter lim="800000"/>
            <a:headEnd/>
            <a:tailEnd/>
          </a:ln>
        </p:spPr>
        <p:txBody>
          <a:bodyPr wrap="none" anchor="ctr"/>
          <a:lstStyle/>
          <a:p>
            <a:pPr latinLnBrk="1"/>
            <a:endParaRPr lang="zh-CN" altLang="en-US" sz="1800" b="0">
              <a:latin typeface="Arial" charset="0"/>
            </a:endParaRPr>
          </a:p>
        </p:txBody>
      </p:sp>
      <p:sp>
        <p:nvSpPr>
          <p:cNvPr id="140298" name="AutoShape 9"/>
          <p:cNvSpPr>
            <a:spLocks noChangeArrowheads="1"/>
          </p:cNvSpPr>
          <p:nvPr/>
        </p:nvSpPr>
        <p:spPr bwMode="auto">
          <a:xfrm>
            <a:off x="4267200" y="3430588"/>
            <a:ext cx="609600" cy="685800"/>
          </a:xfrm>
          <a:prstGeom prst="rightArrow">
            <a:avLst>
              <a:gd name="adj1" fmla="val 50000"/>
              <a:gd name="adj2" fmla="val 25000"/>
            </a:avLst>
          </a:prstGeom>
          <a:solidFill>
            <a:srgbClr val="FFC000"/>
          </a:solidFill>
          <a:ln w="9525">
            <a:solidFill>
              <a:schemeClr val="tx1"/>
            </a:solidFill>
            <a:miter lim="800000"/>
            <a:headEnd/>
            <a:tailEnd/>
          </a:ln>
        </p:spPr>
        <p:txBody>
          <a:bodyPr wrap="none" anchor="ctr"/>
          <a:lstStyle/>
          <a:p>
            <a:pPr latinLnBrk="1"/>
            <a:endParaRPr lang="zh-CN" altLang="en-US" sz="1800" b="0">
              <a:latin typeface="Arial" charset="0"/>
            </a:endParaRPr>
          </a:p>
        </p:txBody>
      </p:sp>
      <p:sp>
        <p:nvSpPr>
          <p:cNvPr id="140299" name="AutoShape 10"/>
          <p:cNvSpPr>
            <a:spLocks noChangeArrowheads="1"/>
          </p:cNvSpPr>
          <p:nvPr/>
        </p:nvSpPr>
        <p:spPr bwMode="auto">
          <a:xfrm>
            <a:off x="6172200" y="3430588"/>
            <a:ext cx="609600" cy="685800"/>
          </a:xfrm>
          <a:prstGeom prst="rightArrow">
            <a:avLst>
              <a:gd name="adj1" fmla="val 50000"/>
              <a:gd name="adj2" fmla="val 25000"/>
            </a:avLst>
          </a:prstGeom>
          <a:solidFill>
            <a:srgbClr val="FFC000"/>
          </a:solidFill>
          <a:ln w="9525">
            <a:solidFill>
              <a:schemeClr val="tx1"/>
            </a:solidFill>
            <a:miter lim="800000"/>
            <a:headEnd/>
            <a:tailEnd/>
          </a:ln>
        </p:spPr>
        <p:txBody>
          <a:bodyPr wrap="none" anchor="ctr"/>
          <a:lstStyle/>
          <a:p>
            <a:pPr latinLnBrk="1"/>
            <a:endParaRPr lang="zh-CN" altLang="en-US" sz="1800" b="0">
              <a:latin typeface="Arial" charset="0"/>
            </a:endParaRPr>
          </a:p>
        </p:txBody>
      </p:sp>
    </p:spTree>
    <p:extLst>
      <p:ext uri="{BB962C8B-B14F-4D97-AF65-F5344CB8AC3E}">
        <p14:creationId xmlns:p14="http://schemas.microsoft.com/office/powerpoint/2010/main" val="498483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ext Box 2"/>
          <p:cNvSpPr txBox="1">
            <a:spLocks noChangeArrowheads="1"/>
          </p:cNvSpPr>
          <p:nvPr/>
        </p:nvSpPr>
        <p:spPr bwMode="auto">
          <a:xfrm>
            <a:off x="1201738" y="2147888"/>
            <a:ext cx="1131887" cy="850900"/>
          </a:xfrm>
          <a:prstGeom prst="rect">
            <a:avLst/>
          </a:prstGeom>
          <a:solidFill>
            <a:srgbClr val="FFFF00"/>
          </a:solidFill>
          <a:ln w="28575">
            <a:solidFill>
              <a:schemeClr val="tx1"/>
            </a:solidFill>
            <a:miter lim="800000"/>
            <a:headEnd/>
            <a:tailEnd/>
          </a:ln>
        </p:spPr>
        <p:txBody>
          <a:bodyPr wrap="none">
            <a:spAutoFit/>
          </a:bodyPr>
          <a:lstStyle/>
          <a:p>
            <a:pPr latinLnBrk="1"/>
            <a:r>
              <a:rPr lang="en-US" altLang="zh-CN" sz="1800">
                <a:ea typeface="黑体" pitchFamily="49" charset="-122"/>
              </a:rPr>
              <a:t> </a:t>
            </a:r>
            <a:r>
              <a:rPr lang="zh-CN" altLang="en-US" sz="2400">
                <a:solidFill>
                  <a:srgbClr val="0070C0"/>
                </a:solidFill>
                <a:ea typeface="黑体" pitchFamily="49" charset="-122"/>
              </a:rPr>
              <a:t>私人</a:t>
            </a:r>
          </a:p>
          <a:p>
            <a:pPr latinLnBrk="1"/>
            <a:r>
              <a:rPr lang="zh-CN" altLang="en-US" sz="2400">
                <a:solidFill>
                  <a:srgbClr val="0070C0"/>
                </a:solidFill>
                <a:ea typeface="黑体" pitchFamily="49" charset="-122"/>
              </a:rPr>
              <a:t>占有制</a:t>
            </a:r>
          </a:p>
        </p:txBody>
      </p:sp>
      <p:sp>
        <p:nvSpPr>
          <p:cNvPr id="141314" name="Text Box 3"/>
          <p:cNvSpPr txBox="1">
            <a:spLocks noChangeArrowheads="1"/>
          </p:cNvSpPr>
          <p:nvPr/>
        </p:nvSpPr>
        <p:spPr bwMode="auto">
          <a:xfrm>
            <a:off x="2928938" y="2143125"/>
            <a:ext cx="825500" cy="850900"/>
          </a:xfrm>
          <a:prstGeom prst="rect">
            <a:avLst/>
          </a:prstGeom>
          <a:solidFill>
            <a:srgbClr val="FFFF00"/>
          </a:solidFill>
          <a:ln w="28575">
            <a:solidFill>
              <a:schemeClr val="tx1"/>
            </a:solidFill>
            <a:miter lim="800000"/>
            <a:headEnd/>
            <a:tailEnd/>
          </a:ln>
        </p:spPr>
        <p:txBody>
          <a:bodyPr wrap="none">
            <a:spAutoFit/>
          </a:bodyPr>
          <a:lstStyle/>
          <a:p>
            <a:pPr latinLnBrk="1"/>
            <a:r>
              <a:rPr lang="zh-CN" altLang="en-US" sz="2400">
                <a:solidFill>
                  <a:srgbClr val="0070C0"/>
                </a:solidFill>
                <a:ea typeface="黑体" pitchFamily="49" charset="-122"/>
              </a:rPr>
              <a:t>贫富</a:t>
            </a:r>
          </a:p>
          <a:p>
            <a:pPr latinLnBrk="1"/>
            <a:r>
              <a:rPr lang="zh-CN" altLang="en-US" sz="2400">
                <a:solidFill>
                  <a:srgbClr val="0070C0"/>
                </a:solidFill>
                <a:ea typeface="黑体" pitchFamily="49" charset="-122"/>
              </a:rPr>
              <a:t>悬殊</a:t>
            </a:r>
          </a:p>
        </p:txBody>
      </p:sp>
      <p:sp>
        <p:nvSpPr>
          <p:cNvPr id="141315" name="Text Box 4"/>
          <p:cNvSpPr txBox="1">
            <a:spLocks noChangeArrowheads="1"/>
          </p:cNvSpPr>
          <p:nvPr/>
        </p:nvSpPr>
        <p:spPr bwMode="auto">
          <a:xfrm>
            <a:off x="4376738" y="2127250"/>
            <a:ext cx="825500" cy="850900"/>
          </a:xfrm>
          <a:prstGeom prst="rect">
            <a:avLst/>
          </a:prstGeom>
          <a:solidFill>
            <a:srgbClr val="FFFF00"/>
          </a:solidFill>
          <a:ln w="28575">
            <a:solidFill>
              <a:schemeClr val="tx1"/>
            </a:solidFill>
            <a:miter lim="800000"/>
            <a:headEnd/>
            <a:tailEnd/>
          </a:ln>
        </p:spPr>
        <p:txBody>
          <a:bodyPr wrap="none">
            <a:spAutoFit/>
          </a:bodyPr>
          <a:lstStyle/>
          <a:p>
            <a:pPr latinLnBrk="1"/>
            <a:r>
              <a:rPr lang="zh-CN" altLang="en-US" sz="2400">
                <a:solidFill>
                  <a:srgbClr val="0070C0"/>
                </a:solidFill>
                <a:ea typeface="黑体" pitchFamily="49" charset="-122"/>
              </a:rPr>
              <a:t>阶级</a:t>
            </a:r>
          </a:p>
          <a:p>
            <a:pPr latinLnBrk="1"/>
            <a:r>
              <a:rPr lang="zh-CN" altLang="en-US" sz="2400">
                <a:solidFill>
                  <a:srgbClr val="0070C0"/>
                </a:solidFill>
                <a:ea typeface="黑体" pitchFamily="49" charset="-122"/>
              </a:rPr>
              <a:t>对立</a:t>
            </a:r>
          </a:p>
        </p:txBody>
      </p:sp>
      <p:sp>
        <p:nvSpPr>
          <p:cNvPr id="141316" name="Text Box 5"/>
          <p:cNvSpPr txBox="1">
            <a:spLocks noChangeArrowheads="1"/>
          </p:cNvSpPr>
          <p:nvPr/>
        </p:nvSpPr>
        <p:spPr bwMode="auto">
          <a:xfrm>
            <a:off x="5821363" y="2143125"/>
            <a:ext cx="1438275" cy="850900"/>
          </a:xfrm>
          <a:prstGeom prst="rect">
            <a:avLst/>
          </a:prstGeom>
          <a:solidFill>
            <a:srgbClr val="FFFF00"/>
          </a:solidFill>
          <a:ln w="28575">
            <a:solidFill>
              <a:schemeClr val="tx1"/>
            </a:solidFill>
            <a:miter lim="800000"/>
            <a:headEnd/>
            <a:tailEnd/>
          </a:ln>
        </p:spPr>
        <p:txBody>
          <a:bodyPr wrap="none">
            <a:spAutoFit/>
          </a:bodyPr>
          <a:lstStyle/>
          <a:p>
            <a:pPr latinLnBrk="1"/>
            <a:r>
              <a:rPr lang="zh-CN" altLang="en-US" sz="2400">
                <a:solidFill>
                  <a:srgbClr val="0070C0"/>
                </a:solidFill>
                <a:ea typeface="黑体" pitchFamily="49" charset="-122"/>
              </a:rPr>
              <a:t>抗议罢工</a:t>
            </a:r>
          </a:p>
          <a:p>
            <a:pPr latinLnBrk="1"/>
            <a:r>
              <a:rPr lang="zh-CN" altLang="en-US" sz="2400">
                <a:solidFill>
                  <a:srgbClr val="0070C0"/>
                </a:solidFill>
                <a:ea typeface="黑体" pitchFamily="49" charset="-122"/>
              </a:rPr>
              <a:t>游行</a:t>
            </a:r>
          </a:p>
        </p:txBody>
      </p:sp>
      <p:sp>
        <p:nvSpPr>
          <p:cNvPr id="141317" name="AutoShape 6"/>
          <p:cNvSpPr>
            <a:spLocks noChangeArrowheads="1"/>
          </p:cNvSpPr>
          <p:nvPr/>
        </p:nvSpPr>
        <p:spPr bwMode="auto">
          <a:xfrm>
            <a:off x="2360613" y="2327275"/>
            <a:ext cx="533400" cy="533400"/>
          </a:xfrm>
          <a:prstGeom prst="rightArrow">
            <a:avLst>
              <a:gd name="adj1" fmla="val 50000"/>
              <a:gd name="adj2" fmla="val 25000"/>
            </a:avLst>
          </a:prstGeom>
          <a:gradFill rotWithShape="0">
            <a:gsLst>
              <a:gs pos="0">
                <a:srgbClr val="FFFFCC"/>
              </a:gs>
              <a:gs pos="50000">
                <a:srgbClr val="FF00FF"/>
              </a:gs>
              <a:gs pos="100000">
                <a:srgbClr val="FFFFCC"/>
              </a:gs>
            </a:gsLst>
            <a:lin ang="2700000" scaled="1"/>
          </a:gradFill>
          <a:ln w="9525">
            <a:solidFill>
              <a:schemeClr val="tx1"/>
            </a:solidFill>
            <a:miter lim="800000"/>
            <a:headEnd/>
            <a:tailEnd/>
          </a:ln>
        </p:spPr>
        <p:txBody>
          <a:bodyPr wrap="none" anchor="ctr"/>
          <a:lstStyle/>
          <a:p>
            <a:pPr latinLnBrk="1"/>
            <a:endParaRPr lang="zh-CN" altLang="en-US" sz="1800" b="0">
              <a:latin typeface="Arial" charset="0"/>
            </a:endParaRPr>
          </a:p>
        </p:txBody>
      </p:sp>
      <p:sp>
        <p:nvSpPr>
          <p:cNvPr id="141318" name="AutoShape 7"/>
          <p:cNvSpPr>
            <a:spLocks noChangeArrowheads="1"/>
          </p:cNvSpPr>
          <p:nvPr/>
        </p:nvSpPr>
        <p:spPr bwMode="auto">
          <a:xfrm>
            <a:off x="3808413" y="2327275"/>
            <a:ext cx="533400" cy="533400"/>
          </a:xfrm>
          <a:prstGeom prst="rightArrow">
            <a:avLst>
              <a:gd name="adj1" fmla="val 50000"/>
              <a:gd name="adj2" fmla="val 25000"/>
            </a:avLst>
          </a:prstGeom>
          <a:gradFill rotWithShape="0">
            <a:gsLst>
              <a:gs pos="0">
                <a:srgbClr val="FFFFCC"/>
              </a:gs>
              <a:gs pos="50000">
                <a:srgbClr val="FF00FF"/>
              </a:gs>
              <a:gs pos="100000">
                <a:srgbClr val="FFFFCC"/>
              </a:gs>
            </a:gsLst>
            <a:lin ang="2700000" scaled="1"/>
          </a:gradFill>
          <a:ln w="9525">
            <a:solidFill>
              <a:schemeClr val="tx1"/>
            </a:solidFill>
            <a:miter lim="800000"/>
            <a:headEnd/>
            <a:tailEnd/>
          </a:ln>
        </p:spPr>
        <p:txBody>
          <a:bodyPr wrap="none" anchor="ctr"/>
          <a:lstStyle/>
          <a:p>
            <a:pPr latinLnBrk="1"/>
            <a:endParaRPr lang="zh-CN" altLang="en-US" sz="1800" b="0">
              <a:latin typeface="Arial" charset="0"/>
            </a:endParaRPr>
          </a:p>
        </p:txBody>
      </p:sp>
      <p:sp>
        <p:nvSpPr>
          <p:cNvPr id="141319" name="AutoShape 8"/>
          <p:cNvSpPr>
            <a:spLocks noChangeArrowheads="1"/>
          </p:cNvSpPr>
          <p:nvPr/>
        </p:nvSpPr>
        <p:spPr bwMode="auto">
          <a:xfrm>
            <a:off x="5256213" y="2327275"/>
            <a:ext cx="533400" cy="533400"/>
          </a:xfrm>
          <a:prstGeom prst="rightArrow">
            <a:avLst>
              <a:gd name="adj1" fmla="val 50000"/>
              <a:gd name="adj2" fmla="val 25000"/>
            </a:avLst>
          </a:prstGeom>
          <a:gradFill rotWithShape="0">
            <a:gsLst>
              <a:gs pos="0">
                <a:srgbClr val="FFFFCC"/>
              </a:gs>
              <a:gs pos="50000">
                <a:srgbClr val="FF00FF"/>
              </a:gs>
              <a:gs pos="100000">
                <a:srgbClr val="FFFFCC"/>
              </a:gs>
            </a:gsLst>
            <a:lin ang="2700000" scaled="1"/>
          </a:gradFill>
          <a:ln w="9525">
            <a:solidFill>
              <a:schemeClr val="tx1"/>
            </a:solidFill>
            <a:miter lim="800000"/>
            <a:headEnd/>
            <a:tailEnd/>
          </a:ln>
        </p:spPr>
        <p:txBody>
          <a:bodyPr wrap="none" anchor="ctr"/>
          <a:lstStyle/>
          <a:p>
            <a:pPr latinLnBrk="1"/>
            <a:endParaRPr lang="zh-CN" altLang="en-US" sz="1800" b="0">
              <a:latin typeface="Arial" charset="0"/>
            </a:endParaRPr>
          </a:p>
        </p:txBody>
      </p:sp>
      <p:sp>
        <p:nvSpPr>
          <p:cNvPr id="141320" name="Text Box 9"/>
          <p:cNvSpPr txBox="1">
            <a:spLocks noChangeArrowheads="1"/>
          </p:cNvSpPr>
          <p:nvPr/>
        </p:nvSpPr>
        <p:spPr bwMode="auto">
          <a:xfrm>
            <a:off x="1201738" y="3286125"/>
            <a:ext cx="4206875" cy="461963"/>
          </a:xfrm>
          <a:prstGeom prst="rect">
            <a:avLst/>
          </a:prstGeom>
          <a:solidFill>
            <a:srgbClr val="FFFF00"/>
          </a:solidFill>
          <a:ln w="9525">
            <a:noFill/>
            <a:miter lim="800000"/>
            <a:headEnd/>
            <a:tailEnd/>
          </a:ln>
        </p:spPr>
        <p:txBody>
          <a:bodyPr wrap="none">
            <a:spAutoFit/>
          </a:bodyPr>
          <a:lstStyle/>
          <a:p>
            <a:pPr latinLnBrk="1"/>
            <a:r>
              <a:rPr lang="zh-CN" altLang="en-US" sz="2400">
                <a:solidFill>
                  <a:srgbClr val="0070C0"/>
                </a:solidFill>
                <a:ea typeface="黑体" pitchFamily="49" charset="-122"/>
              </a:rPr>
              <a:t>社会主义阵营的形成与优越性</a:t>
            </a:r>
          </a:p>
        </p:txBody>
      </p:sp>
      <p:sp>
        <p:nvSpPr>
          <p:cNvPr id="141321" name="AutoShape 10"/>
          <p:cNvSpPr>
            <a:spLocks/>
          </p:cNvSpPr>
          <p:nvPr/>
        </p:nvSpPr>
        <p:spPr bwMode="auto">
          <a:xfrm>
            <a:off x="7373938" y="2327275"/>
            <a:ext cx="304800" cy="1295400"/>
          </a:xfrm>
          <a:prstGeom prst="rightBrace">
            <a:avLst>
              <a:gd name="adj1" fmla="val 35417"/>
              <a:gd name="adj2" fmla="val 50000"/>
            </a:avLst>
          </a:prstGeom>
          <a:noFill/>
          <a:ln w="57150">
            <a:solidFill>
              <a:srgbClr val="CCECFF"/>
            </a:solidFill>
            <a:round/>
            <a:headEnd/>
            <a:tailEnd/>
          </a:ln>
        </p:spPr>
        <p:txBody>
          <a:bodyPr wrap="none" anchor="ctr"/>
          <a:lstStyle/>
          <a:p>
            <a:pPr latinLnBrk="1"/>
            <a:endParaRPr lang="zh-CN" altLang="en-US" sz="1800" b="0">
              <a:latin typeface="Arial" charset="0"/>
            </a:endParaRPr>
          </a:p>
        </p:txBody>
      </p:sp>
      <p:sp>
        <p:nvSpPr>
          <p:cNvPr id="141322" name="Text Box 11"/>
          <p:cNvSpPr txBox="1">
            <a:spLocks noChangeArrowheads="1"/>
          </p:cNvSpPr>
          <p:nvPr/>
        </p:nvSpPr>
        <p:spPr bwMode="auto">
          <a:xfrm>
            <a:off x="5926138" y="4851400"/>
            <a:ext cx="1676400" cy="1216025"/>
          </a:xfrm>
          <a:prstGeom prst="rect">
            <a:avLst/>
          </a:prstGeom>
          <a:solidFill>
            <a:srgbClr val="00B0F0"/>
          </a:solidFill>
          <a:ln w="28575">
            <a:solidFill>
              <a:srgbClr val="CCECFF"/>
            </a:solidFill>
            <a:miter lim="800000"/>
            <a:headEnd/>
            <a:tailEnd/>
          </a:ln>
        </p:spPr>
        <p:txBody>
          <a:bodyPr>
            <a:spAutoFit/>
          </a:bodyPr>
          <a:lstStyle/>
          <a:p>
            <a:pPr latinLnBrk="1"/>
            <a:r>
              <a:rPr lang="zh-CN" altLang="en-US" sz="2400">
                <a:solidFill>
                  <a:srgbClr val="FF0000"/>
                </a:solidFill>
                <a:ea typeface="黑体" pitchFamily="49" charset="-122"/>
              </a:rPr>
              <a:t>资本主义面临巨大生存压力</a:t>
            </a:r>
          </a:p>
        </p:txBody>
      </p:sp>
      <p:sp>
        <p:nvSpPr>
          <p:cNvPr id="141323" name="AutoShape 12"/>
          <p:cNvSpPr>
            <a:spLocks noChangeArrowheads="1"/>
          </p:cNvSpPr>
          <p:nvPr/>
        </p:nvSpPr>
        <p:spPr bwMode="auto">
          <a:xfrm rot="10800000">
            <a:off x="2649538" y="5308600"/>
            <a:ext cx="533400" cy="533400"/>
          </a:xfrm>
          <a:prstGeom prst="rightArrow">
            <a:avLst>
              <a:gd name="adj1" fmla="val 50000"/>
              <a:gd name="adj2" fmla="val 25000"/>
            </a:avLst>
          </a:prstGeom>
          <a:gradFill rotWithShape="0">
            <a:gsLst>
              <a:gs pos="0">
                <a:srgbClr val="FFFFCC"/>
              </a:gs>
              <a:gs pos="50000">
                <a:srgbClr val="FF00FF"/>
              </a:gs>
              <a:gs pos="100000">
                <a:srgbClr val="FFFFCC"/>
              </a:gs>
            </a:gsLst>
            <a:lin ang="2700000" scaled="1"/>
          </a:gradFill>
          <a:ln w="9525">
            <a:noFill/>
            <a:miter lim="800000"/>
            <a:headEnd/>
            <a:tailEnd/>
          </a:ln>
        </p:spPr>
        <p:txBody>
          <a:bodyPr wrap="none" anchor="ctr"/>
          <a:lstStyle/>
          <a:p>
            <a:pPr latinLnBrk="1"/>
            <a:endParaRPr lang="zh-CN" altLang="en-US" sz="1800" b="0">
              <a:latin typeface="Arial" charset="0"/>
            </a:endParaRPr>
          </a:p>
        </p:txBody>
      </p:sp>
      <p:sp>
        <p:nvSpPr>
          <p:cNvPr id="141324" name="Text Box 13"/>
          <p:cNvSpPr txBox="1">
            <a:spLocks noChangeArrowheads="1"/>
          </p:cNvSpPr>
          <p:nvPr/>
        </p:nvSpPr>
        <p:spPr bwMode="auto">
          <a:xfrm>
            <a:off x="3259138" y="4410075"/>
            <a:ext cx="2057400" cy="850900"/>
          </a:xfrm>
          <a:prstGeom prst="rect">
            <a:avLst/>
          </a:prstGeom>
          <a:solidFill>
            <a:srgbClr val="00B0F0"/>
          </a:solidFill>
          <a:ln w="28575">
            <a:solidFill>
              <a:srgbClr val="CCECFF"/>
            </a:solidFill>
            <a:miter lim="800000"/>
            <a:headEnd/>
            <a:tailEnd/>
          </a:ln>
        </p:spPr>
        <p:txBody>
          <a:bodyPr>
            <a:spAutoFit/>
          </a:bodyPr>
          <a:lstStyle/>
          <a:p>
            <a:pPr latinLnBrk="1"/>
            <a:r>
              <a:rPr lang="zh-CN" altLang="en-US" sz="2400">
                <a:solidFill>
                  <a:srgbClr val="FF0000"/>
                </a:solidFill>
                <a:ea typeface="黑体" pitchFamily="49" charset="-122"/>
              </a:rPr>
              <a:t>吸取社会主义的经验</a:t>
            </a:r>
          </a:p>
        </p:txBody>
      </p:sp>
      <p:sp>
        <p:nvSpPr>
          <p:cNvPr id="141325" name="AutoShape 14"/>
          <p:cNvSpPr>
            <a:spLocks noChangeArrowheads="1"/>
          </p:cNvSpPr>
          <p:nvPr/>
        </p:nvSpPr>
        <p:spPr bwMode="auto">
          <a:xfrm rot="-7800000">
            <a:off x="5392738" y="4851400"/>
            <a:ext cx="533400" cy="533400"/>
          </a:xfrm>
          <a:prstGeom prst="rightArrow">
            <a:avLst>
              <a:gd name="adj1" fmla="val 50000"/>
              <a:gd name="adj2" fmla="val 25000"/>
            </a:avLst>
          </a:prstGeom>
          <a:gradFill rotWithShape="0">
            <a:gsLst>
              <a:gs pos="0">
                <a:srgbClr val="FFFFCC"/>
              </a:gs>
              <a:gs pos="50000">
                <a:srgbClr val="FF00FF"/>
              </a:gs>
              <a:gs pos="100000">
                <a:srgbClr val="FFFFCC"/>
              </a:gs>
            </a:gsLst>
            <a:lin ang="2700000" scaled="1"/>
          </a:gradFill>
          <a:ln w="9525">
            <a:noFill/>
            <a:miter lim="800000"/>
            <a:headEnd/>
            <a:tailEnd/>
          </a:ln>
        </p:spPr>
        <p:txBody>
          <a:bodyPr wrap="none" anchor="ctr"/>
          <a:lstStyle/>
          <a:p>
            <a:pPr latinLnBrk="1"/>
            <a:endParaRPr lang="zh-CN" altLang="en-US" sz="1800" b="0">
              <a:latin typeface="Arial" charset="0"/>
            </a:endParaRPr>
          </a:p>
        </p:txBody>
      </p:sp>
      <p:sp>
        <p:nvSpPr>
          <p:cNvPr id="141326" name="Text Box 15"/>
          <p:cNvSpPr txBox="1">
            <a:spLocks noChangeArrowheads="1"/>
          </p:cNvSpPr>
          <p:nvPr/>
        </p:nvSpPr>
        <p:spPr bwMode="auto">
          <a:xfrm>
            <a:off x="973138" y="4927600"/>
            <a:ext cx="1676400" cy="1216025"/>
          </a:xfrm>
          <a:prstGeom prst="rect">
            <a:avLst/>
          </a:prstGeom>
          <a:solidFill>
            <a:srgbClr val="92D050"/>
          </a:solidFill>
          <a:ln w="28575">
            <a:solidFill>
              <a:srgbClr val="CCECFF"/>
            </a:solidFill>
            <a:miter lim="800000"/>
            <a:headEnd/>
            <a:tailEnd/>
          </a:ln>
        </p:spPr>
        <p:txBody>
          <a:bodyPr>
            <a:spAutoFit/>
          </a:bodyPr>
          <a:lstStyle/>
          <a:p>
            <a:pPr latinLnBrk="1"/>
            <a:r>
              <a:rPr lang="zh-CN" altLang="en-US" sz="2400">
                <a:solidFill>
                  <a:srgbClr val="FF0000"/>
                </a:solidFill>
                <a:ea typeface="黑体" pitchFamily="49" charset="-122"/>
              </a:rPr>
              <a:t>资本主义经济关系的变化</a:t>
            </a:r>
          </a:p>
        </p:txBody>
      </p:sp>
      <p:sp>
        <p:nvSpPr>
          <p:cNvPr id="141327" name="AutoShape 16"/>
          <p:cNvSpPr>
            <a:spLocks noChangeArrowheads="1"/>
          </p:cNvSpPr>
          <p:nvPr/>
        </p:nvSpPr>
        <p:spPr bwMode="auto">
          <a:xfrm>
            <a:off x="7678738" y="2784475"/>
            <a:ext cx="457200" cy="2590800"/>
          </a:xfrm>
          <a:prstGeom prst="curvedLeftArrow">
            <a:avLst>
              <a:gd name="adj1" fmla="val 113333"/>
              <a:gd name="adj2" fmla="val 226667"/>
              <a:gd name="adj3" fmla="val 33333"/>
            </a:avLst>
          </a:prstGeom>
          <a:solidFill>
            <a:srgbClr val="FF3300"/>
          </a:solidFill>
          <a:ln w="9525">
            <a:solidFill>
              <a:schemeClr val="bg1"/>
            </a:solidFill>
            <a:miter lim="800000"/>
            <a:headEnd/>
            <a:tailEnd/>
          </a:ln>
        </p:spPr>
        <p:txBody>
          <a:bodyPr wrap="none" anchor="ctr"/>
          <a:lstStyle/>
          <a:p>
            <a:pPr latinLnBrk="1"/>
            <a:endParaRPr lang="zh-CN" altLang="en-US" sz="1800" b="0">
              <a:latin typeface="Arial" charset="0"/>
            </a:endParaRPr>
          </a:p>
        </p:txBody>
      </p:sp>
      <p:sp>
        <p:nvSpPr>
          <p:cNvPr id="141328" name="Text Box 17"/>
          <p:cNvSpPr txBox="1">
            <a:spLocks noChangeArrowheads="1"/>
          </p:cNvSpPr>
          <p:nvPr/>
        </p:nvSpPr>
        <p:spPr bwMode="auto">
          <a:xfrm>
            <a:off x="3411538" y="5932488"/>
            <a:ext cx="1866900" cy="485775"/>
          </a:xfrm>
          <a:prstGeom prst="rect">
            <a:avLst/>
          </a:prstGeom>
          <a:solidFill>
            <a:srgbClr val="00B0F0"/>
          </a:solidFill>
          <a:ln w="28575">
            <a:solidFill>
              <a:srgbClr val="CCECFF"/>
            </a:solidFill>
            <a:miter lim="800000"/>
            <a:headEnd/>
            <a:tailEnd/>
          </a:ln>
        </p:spPr>
        <p:txBody>
          <a:bodyPr>
            <a:spAutoFit/>
          </a:bodyPr>
          <a:lstStyle/>
          <a:p>
            <a:pPr latinLnBrk="1"/>
            <a:r>
              <a:rPr lang="zh-CN" altLang="en-US" sz="2400">
                <a:solidFill>
                  <a:srgbClr val="FF0000"/>
                </a:solidFill>
                <a:ea typeface="黑体" pitchFamily="49" charset="-122"/>
              </a:rPr>
              <a:t>实行改良</a:t>
            </a:r>
          </a:p>
        </p:txBody>
      </p:sp>
      <p:sp>
        <p:nvSpPr>
          <p:cNvPr id="141329" name="AutoShape 18"/>
          <p:cNvSpPr>
            <a:spLocks noChangeArrowheads="1"/>
          </p:cNvSpPr>
          <p:nvPr/>
        </p:nvSpPr>
        <p:spPr bwMode="auto">
          <a:xfrm rot="7800000">
            <a:off x="5392738" y="5689600"/>
            <a:ext cx="533400" cy="533400"/>
          </a:xfrm>
          <a:prstGeom prst="rightArrow">
            <a:avLst>
              <a:gd name="adj1" fmla="val 50000"/>
              <a:gd name="adj2" fmla="val 25000"/>
            </a:avLst>
          </a:prstGeom>
          <a:gradFill rotWithShape="0">
            <a:gsLst>
              <a:gs pos="0">
                <a:srgbClr val="FFFFCC"/>
              </a:gs>
              <a:gs pos="50000">
                <a:srgbClr val="FF00FF"/>
              </a:gs>
              <a:gs pos="100000">
                <a:srgbClr val="FFFFCC"/>
              </a:gs>
            </a:gsLst>
            <a:lin ang="2700000" scaled="1"/>
          </a:gradFill>
          <a:ln w="9525">
            <a:noFill/>
            <a:miter lim="800000"/>
            <a:headEnd/>
            <a:tailEnd/>
          </a:ln>
        </p:spPr>
        <p:txBody>
          <a:bodyPr wrap="none" anchor="ctr"/>
          <a:lstStyle/>
          <a:p>
            <a:pPr latinLnBrk="1"/>
            <a:endParaRPr lang="zh-CN" altLang="en-US" sz="1800" b="0">
              <a:latin typeface="Arial" charset="0"/>
            </a:endParaRPr>
          </a:p>
        </p:txBody>
      </p:sp>
      <p:sp>
        <p:nvSpPr>
          <p:cNvPr id="141330" name="标题 18"/>
          <p:cNvSpPr>
            <a:spLocks noGrp="1"/>
          </p:cNvSpPr>
          <p:nvPr>
            <p:ph type="title" idx="4294967295"/>
          </p:nvPr>
        </p:nvSpPr>
        <p:spPr>
          <a:xfrm>
            <a:off x="0" y="1143000"/>
            <a:ext cx="7345363" cy="836613"/>
          </a:xfrm>
        </p:spPr>
        <p:txBody>
          <a:bodyPr anchor="t"/>
          <a:lstStyle/>
          <a:p>
            <a:pPr marL="342900" indent="-342900" algn="l">
              <a:spcBef>
                <a:spcPct val="20000"/>
              </a:spcBef>
            </a:pPr>
            <a:r>
              <a:rPr lang="zh-CN" altLang="en-US" sz="3200" b="1" dirty="0" smtClean="0">
                <a:latin typeface="黑体" pitchFamily="49" charset="-122"/>
                <a:ea typeface="黑体" pitchFamily="49" charset="-122"/>
              </a:rPr>
              <a:t>工人阶级与社会主义的挑战</a:t>
            </a:r>
          </a:p>
        </p:txBody>
      </p:sp>
      <p:sp>
        <p:nvSpPr>
          <p:cNvPr id="141331" name="矩形 19"/>
          <p:cNvSpPr>
            <a:spLocks noChangeArrowheads="1"/>
          </p:cNvSpPr>
          <p:nvPr/>
        </p:nvSpPr>
        <p:spPr bwMode="auto">
          <a:xfrm>
            <a:off x="1357313" y="214313"/>
            <a:ext cx="5929312" cy="646331"/>
          </a:xfrm>
          <a:prstGeom prst="rect">
            <a:avLst/>
          </a:prstGeom>
          <a:noFill/>
          <a:ln w="9525">
            <a:noFill/>
            <a:miter lim="800000"/>
            <a:headEnd/>
            <a:tailEnd/>
          </a:ln>
        </p:spPr>
        <p:txBody>
          <a:bodyPr>
            <a:spAutoFit/>
          </a:bodyPr>
          <a:lstStyle/>
          <a:p>
            <a:pPr latinLnBrk="1"/>
            <a:r>
              <a:rPr lang="zh-CN" altLang="en-US" dirty="0">
                <a:solidFill>
                  <a:srgbClr val="FFFF00"/>
                </a:solidFill>
                <a:ea typeface="黑体" pitchFamily="49" charset="-122"/>
              </a:rPr>
              <a:t>当代资本主义新变化的原因</a:t>
            </a:r>
          </a:p>
        </p:txBody>
      </p:sp>
    </p:spTree>
    <p:extLst>
      <p:ext uri="{BB962C8B-B14F-4D97-AF65-F5344CB8AC3E}">
        <p14:creationId xmlns:p14="http://schemas.microsoft.com/office/powerpoint/2010/main" val="682662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
          <p:cNvSpPr>
            <a:spLocks noGrp="1"/>
          </p:cNvSpPr>
          <p:nvPr>
            <p:ph type="title"/>
          </p:nvPr>
        </p:nvSpPr>
        <p:spPr>
          <a:xfrm>
            <a:off x="1403350" y="357188"/>
            <a:ext cx="7345363" cy="595312"/>
          </a:xfrm>
        </p:spPr>
        <p:txBody>
          <a:bodyPr/>
          <a:lstStyle/>
          <a:p>
            <a:r>
              <a:rPr lang="zh-CN" altLang="en-US" smtClean="0"/>
              <a:t>当代资本主义新变化的原因</a:t>
            </a:r>
            <a:br>
              <a:rPr lang="zh-CN" altLang="en-US" smtClean="0"/>
            </a:br>
            <a:endParaRPr lang="zh-CN" altLang="en-US" smtClean="0"/>
          </a:p>
        </p:txBody>
      </p:sp>
      <p:sp>
        <p:nvSpPr>
          <p:cNvPr id="142338" name="内容占位符 2"/>
          <p:cNvSpPr>
            <a:spLocks noGrp="1"/>
          </p:cNvSpPr>
          <p:nvPr>
            <p:ph idx="4294967295"/>
          </p:nvPr>
        </p:nvSpPr>
        <p:spPr>
          <a:xfrm>
            <a:off x="468313" y="1268413"/>
            <a:ext cx="8064500" cy="4824412"/>
          </a:xfrm>
          <a:prstGeom prst="rect">
            <a:avLst/>
          </a:prstGeom>
        </p:spPr>
        <p:txBody>
          <a:bodyPr/>
          <a:lstStyle/>
          <a:p>
            <a:r>
              <a:rPr lang="zh-CN" altLang="en-US" sz="2800" dirty="0" smtClean="0">
                <a:solidFill>
                  <a:srgbClr val="FFFF00"/>
                </a:solidFill>
                <a:latin typeface="黑体" pitchFamily="49" charset="-122"/>
                <a:ea typeface="黑体" pitchFamily="49" charset="-122"/>
              </a:rPr>
              <a:t>政党与国家的主动调整</a:t>
            </a:r>
            <a:endParaRPr lang="zh-CN" altLang="en-US" sz="2800" dirty="0" smtClean="0">
              <a:solidFill>
                <a:srgbClr val="FFFF00"/>
              </a:solidFill>
              <a:ea typeface="黑体" pitchFamily="49" charset="-122"/>
            </a:endParaRPr>
          </a:p>
        </p:txBody>
      </p:sp>
      <p:sp>
        <p:nvSpPr>
          <p:cNvPr id="142339" name="Line 1026"/>
          <p:cNvSpPr>
            <a:spLocks noChangeShapeType="1"/>
          </p:cNvSpPr>
          <p:nvPr/>
        </p:nvSpPr>
        <p:spPr bwMode="auto">
          <a:xfrm>
            <a:off x="2265363" y="5567363"/>
            <a:ext cx="1447800" cy="0"/>
          </a:xfrm>
          <a:prstGeom prst="line">
            <a:avLst/>
          </a:prstGeom>
          <a:noFill/>
          <a:ln w="38100">
            <a:solidFill>
              <a:schemeClr val="tx1"/>
            </a:solidFill>
            <a:round/>
            <a:headEnd/>
            <a:tailEnd/>
          </a:ln>
        </p:spPr>
        <p:txBody>
          <a:bodyPr/>
          <a:lstStyle/>
          <a:p>
            <a:endParaRPr lang="zh-CN" altLang="en-US"/>
          </a:p>
        </p:txBody>
      </p:sp>
      <p:sp>
        <p:nvSpPr>
          <p:cNvPr id="142340" name="Line 1027"/>
          <p:cNvSpPr>
            <a:spLocks noChangeShapeType="1"/>
          </p:cNvSpPr>
          <p:nvPr/>
        </p:nvSpPr>
        <p:spPr bwMode="auto">
          <a:xfrm>
            <a:off x="2265363" y="2525713"/>
            <a:ext cx="4468812" cy="1587"/>
          </a:xfrm>
          <a:prstGeom prst="line">
            <a:avLst/>
          </a:prstGeom>
          <a:noFill/>
          <a:ln w="38100">
            <a:solidFill>
              <a:schemeClr val="tx1"/>
            </a:solidFill>
            <a:round/>
            <a:headEnd/>
            <a:tailEnd/>
          </a:ln>
        </p:spPr>
        <p:txBody>
          <a:bodyPr/>
          <a:lstStyle/>
          <a:p>
            <a:endParaRPr lang="zh-CN" altLang="en-US"/>
          </a:p>
        </p:txBody>
      </p:sp>
      <p:sp>
        <p:nvSpPr>
          <p:cNvPr id="142341" name="Text Box 1028"/>
          <p:cNvSpPr txBox="1">
            <a:spLocks noChangeArrowheads="1"/>
          </p:cNvSpPr>
          <p:nvPr/>
        </p:nvSpPr>
        <p:spPr bwMode="auto">
          <a:xfrm>
            <a:off x="3929063" y="2214563"/>
            <a:ext cx="908050" cy="528637"/>
          </a:xfrm>
          <a:prstGeom prst="rect">
            <a:avLst/>
          </a:prstGeom>
          <a:solidFill>
            <a:srgbClr val="FFC000"/>
          </a:solidFill>
          <a:ln w="9525">
            <a:solidFill>
              <a:schemeClr val="tx1"/>
            </a:solidFill>
            <a:miter lim="800000"/>
            <a:headEnd/>
            <a:tailEnd/>
          </a:ln>
        </p:spPr>
        <p:txBody>
          <a:bodyPr wrap="none">
            <a:spAutoFit/>
          </a:bodyPr>
          <a:lstStyle/>
          <a:p>
            <a:pPr algn="dist" latinLnBrk="1"/>
            <a:r>
              <a:rPr lang="zh-CN" altLang="en-US" sz="2800">
                <a:solidFill>
                  <a:schemeClr val="bg1"/>
                </a:solidFill>
                <a:latin typeface="Arial" charset="0"/>
                <a:ea typeface="黑体" pitchFamily="49" charset="-122"/>
              </a:rPr>
              <a:t>国家</a:t>
            </a:r>
          </a:p>
        </p:txBody>
      </p:sp>
      <p:sp>
        <p:nvSpPr>
          <p:cNvPr id="142342" name="Text Box 1029"/>
          <p:cNvSpPr txBox="1">
            <a:spLocks noChangeArrowheads="1"/>
          </p:cNvSpPr>
          <p:nvPr/>
        </p:nvSpPr>
        <p:spPr bwMode="auto">
          <a:xfrm>
            <a:off x="1074738" y="2824163"/>
            <a:ext cx="2371725" cy="528637"/>
          </a:xfrm>
          <a:prstGeom prst="rect">
            <a:avLst/>
          </a:prstGeom>
          <a:solidFill>
            <a:schemeClr val="tx2"/>
          </a:solidFill>
          <a:ln w="9525">
            <a:solidFill>
              <a:schemeClr val="tx1"/>
            </a:solidFill>
            <a:miter lim="800000"/>
            <a:headEnd/>
            <a:tailEnd/>
          </a:ln>
        </p:spPr>
        <p:txBody>
          <a:bodyPr>
            <a:spAutoFit/>
          </a:bodyPr>
          <a:lstStyle/>
          <a:p>
            <a:pPr algn="dist" latinLnBrk="1"/>
            <a:r>
              <a:rPr lang="zh-CN" altLang="en-US" sz="2800">
                <a:solidFill>
                  <a:schemeClr val="bg1"/>
                </a:solidFill>
                <a:latin typeface="Arial" charset="0"/>
                <a:ea typeface="黑体" pitchFamily="49" charset="-122"/>
              </a:rPr>
              <a:t>履行政治职能</a:t>
            </a:r>
          </a:p>
        </p:txBody>
      </p:sp>
      <p:sp>
        <p:nvSpPr>
          <p:cNvPr id="142343" name="Text Box 1030"/>
          <p:cNvSpPr txBox="1">
            <a:spLocks noChangeArrowheads="1"/>
          </p:cNvSpPr>
          <p:nvPr/>
        </p:nvSpPr>
        <p:spPr bwMode="auto">
          <a:xfrm>
            <a:off x="1003300" y="3824288"/>
            <a:ext cx="2695575" cy="954087"/>
          </a:xfrm>
          <a:prstGeom prst="rect">
            <a:avLst/>
          </a:prstGeom>
          <a:solidFill>
            <a:schemeClr val="tx2"/>
          </a:solidFill>
          <a:ln w="9525">
            <a:solidFill>
              <a:schemeClr val="tx1"/>
            </a:solidFill>
            <a:miter lim="800000"/>
            <a:headEnd/>
            <a:tailEnd/>
          </a:ln>
        </p:spPr>
        <p:txBody>
          <a:bodyPr>
            <a:spAutoFit/>
          </a:bodyPr>
          <a:lstStyle/>
          <a:p>
            <a:pPr algn="dist" latinLnBrk="1"/>
            <a:r>
              <a:rPr lang="zh-CN" altLang="en-US" sz="2800">
                <a:solidFill>
                  <a:schemeClr val="bg1"/>
                </a:solidFill>
                <a:latin typeface="Arial" charset="0"/>
                <a:ea typeface="黑体" pitchFamily="49" charset="-122"/>
              </a:rPr>
              <a:t>履行政治统治和经济管理职能</a:t>
            </a:r>
          </a:p>
        </p:txBody>
      </p:sp>
      <p:sp>
        <p:nvSpPr>
          <p:cNvPr id="142344" name="Text Box 1031"/>
          <p:cNvSpPr txBox="1">
            <a:spLocks noChangeArrowheads="1"/>
          </p:cNvSpPr>
          <p:nvPr/>
        </p:nvSpPr>
        <p:spPr bwMode="auto">
          <a:xfrm>
            <a:off x="5935663" y="2859088"/>
            <a:ext cx="1622425" cy="528637"/>
          </a:xfrm>
          <a:prstGeom prst="rect">
            <a:avLst/>
          </a:prstGeom>
          <a:solidFill>
            <a:schemeClr val="tx2"/>
          </a:solidFill>
          <a:ln w="9525">
            <a:solidFill>
              <a:schemeClr val="tx1"/>
            </a:solidFill>
            <a:miter lim="800000"/>
            <a:headEnd/>
            <a:tailEnd/>
          </a:ln>
        </p:spPr>
        <p:txBody>
          <a:bodyPr wrap="none">
            <a:spAutoFit/>
          </a:bodyPr>
          <a:lstStyle/>
          <a:p>
            <a:pPr algn="dist" latinLnBrk="1"/>
            <a:r>
              <a:rPr lang="zh-CN" altLang="en-US" sz="2800">
                <a:solidFill>
                  <a:schemeClr val="bg1"/>
                </a:solidFill>
                <a:latin typeface="Arial" charset="0"/>
                <a:ea typeface="黑体" pitchFamily="49" charset="-122"/>
              </a:rPr>
              <a:t>经济放任</a:t>
            </a:r>
          </a:p>
        </p:txBody>
      </p:sp>
      <p:sp>
        <p:nvSpPr>
          <p:cNvPr id="142345" name="Text Box 1032"/>
          <p:cNvSpPr txBox="1">
            <a:spLocks noChangeArrowheads="1"/>
          </p:cNvSpPr>
          <p:nvPr/>
        </p:nvSpPr>
        <p:spPr bwMode="auto">
          <a:xfrm>
            <a:off x="5970588" y="3811588"/>
            <a:ext cx="1622425" cy="528637"/>
          </a:xfrm>
          <a:prstGeom prst="rect">
            <a:avLst/>
          </a:prstGeom>
          <a:solidFill>
            <a:schemeClr val="tx2"/>
          </a:solidFill>
          <a:ln w="9525">
            <a:solidFill>
              <a:schemeClr val="tx1"/>
            </a:solidFill>
            <a:miter lim="800000"/>
            <a:headEnd/>
            <a:tailEnd/>
          </a:ln>
        </p:spPr>
        <p:txBody>
          <a:bodyPr wrap="none">
            <a:spAutoFit/>
          </a:bodyPr>
          <a:lstStyle/>
          <a:p>
            <a:pPr algn="dist" latinLnBrk="1"/>
            <a:r>
              <a:rPr lang="zh-CN" altLang="en-US" sz="2800">
                <a:solidFill>
                  <a:schemeClr val="bg1"/>
                </a:solidFill>
                <a:latin typeface="Arial" charset="0"/>
                <a:ea typeface="黑体" pitchFamily="49" charset="-122"/>
              </a:rPr>
              <a:t>全面干预</a:t>
            </a:r>
          </a:p>
        </p:txBody>
      </p:sp>
      <p:sp>
        <p:nvSpPr>
          <p:cNvPr id="142346" name="Line 1033"/>
          <p:cNvSpPr>
            <a:spLocks noChangeShapeType="1"/>
          </p:cNvSpPr>
          <p:nvPr/>
        </p:nvSpPr>
        <p:spPr bwMode="auto">
          <a:xfrm>
            <a:off x="2265363" y="2525713"/>
            <a:ext cx="0" cy="304800"/>
          </a:xfrm>
          <a:prstGeom prst="line">
            <a:avLst/>
          </a:prstGeom>
          <a:noFill/>
          <a:ln w="38100">
            <a:solidFill>
              <a:schemeClr val="tx1"/>
            </a:solidFill>
            <a:round/>
            <a:headEnd/>
            <a:tailEnd/>
          </a:ln>
        </p:spPr>
        <p:txBody>
          <a:bodyPr/>
          <a:lstStyle/>
          <a:p>
            <a:endParaRPr lang="zh-CN" altLang="en-US"/>
          </a:p>
        </p:txBody>
      </p:sp>
      <p:sp>
        <p:nvSpPr>
          <p:cNvPr id="142347" name="Line 1034"/>
          <p:cNvSpPr>
            <a:spLocks noChangeShapeType="1"/>
          </p:cNvSpPr>
          <p:nvPr/>
        </p:nvSpPr>
        <p:spPr bwMode="auto">
          <a:xfrm>
            <a:off x="6697663" y="2525713"/>
            <a:ext cx="0" cy="304800"/>
          </a:xfrm>
          <a:prstGeom prst="line">
            <a:avLst/>
          </a:prstGeom>
          <a:noFill/>
          <a:ln w="38100">
            <a:solidFill>
              <a:schemeClr val="tx1"/>
            </a:solidFill>
            <a:round/>
            <a:headEnd/>
            <a:tailEnd/>
          </a:ln>
        </p:spPr>
        <p:txBody>
          <a:bodyPr/>
          <a:lstStyle/>
          <a:p>
            <a:endParaRPr lang="zh-CN" altLang="en-US"/>
          </a:p>
        </p:txBody>
      </p:sp>
      <p:sp>
        <p:nvSpPr>
          <p:cNvPr id="142348" name="Line 1036"/>
          <p:cNvSpPr>
            <a:spLocks noChangeShapeType="1"/>
          </p:cNvSpPr>
          <p:nvPr/>
        </p:nvSpPr>
        <p:spPr bwMode="auto">
          <a:xfrm>
            <a:off x="2265363" y="4652963"/>
            <a:ext cx="0" cy="914400"/>
          </a:xfrm>
          <a:prstGeom prst="line">
            <a:avLst/>
          </a:prstGeom>
          <a:noFill/>
          <a:ln w="38100">
            <a:solidFill>
              <a:schemeClr val="tx1"/>
            </a:solidFill>
            <a:round/>
            <a:headEnd/>
            <a:tailEnd/>
          </a:ln>
        </p:spPr>
        <p:txBody>
          <a:bodyPr/>
          <a:lstStyle/>
          <a:p>
            <a:endParaRPr lang="zh-CN" altLang="en-US"/>
          </a:p>
        </p:txBody>
      </p:sp>
      <p:sp>
        <p:nvSpPr>
          <p:cNvPr id="142349" name="Line 1037"/>
          <p:cNvSpPr>
            <a:spLocks noChangeShapeType="1"/>
          </p:cNvSpPr>
          <p:nvPr/>
        </p:nvSpPr>
        <p:spPr bwMode="auto">
          <a:xfrm>
            <a:off x="6697663" y="4271963"/>
            <a:ext cx="0" cy="1295400"/>
          </a:xfrm>
          <a:prstGeom prst="line">
            <a:avLst/>
          </a:prstGeom>
          <a:noFill/>
          <a:ln w="38100">
            <a:solidFill>
              <a:schemeClr val="tx1"/>
            </a:solidFill>
            <a:round/>
            <a:headEnd/>
            <a:tailEnd/>
          </a:ln>
        </p:spPr>
        <p:txBody>
          <a:bodyPr/>
          <a:lstStyle/>
          <a:p>
            <a:endParaRPr lang="zh-CN" altLang="en-US"/>
          </a:p>
        </p:txBody>
      </p:sp>
      <p:sp>
        <p:nvSpPr>
          <p:cNvPr id="142350" name="Line 1039"/>
          <p:cNvSpPr>
            <a:spLocks noChangeShapeType="1"/>
          </p:cNvSpPr>
          <p:nvPr/>
        </p:nvSpPr>
        <p:spPr bwMode="auto">
          <a:xfrm flipV="1">
            <a:off x="5222875" y="5551488"/>
            <a:ext cx="1511300" cy="0"/>
          </a:xfrm>
          <a:prstGeom prst="line">
            <a:avLst/>
          </a:prstGeom>
          <a:noFill/>
          <a:ln w="38100">
            <a:solidFill>
              <a:schemeClr val="tx1"/>
            </a:solidFill>
            <a:round/>
            <a:headEnd/>
            <a:tailEnd/>
          </a:ln>
        </p:spPr>
        <p:txBody>
          <a:bodyPr/>
          <a:lstStyle/>
          <a:p>
            <a:endParaRPr lang="zh-CN" altLang="en-US"/>
          </a:p>
        </p:txBody>
      </p:sp>
      <p:sp>
        <p:nvSpPr>
          <p:cNvPr id="142351" name="Text Box 1041"/>
          <p:cNvSpPr txBox="1">
            <a:spLocks noChangeArrowheads="1"/>
          </p:cNvSpPr>
          <p:nvPr/>
        </p:nvSpPr>
        <p:spPr bwMode="auto">
          <a:xfrm>
            <a:off x="3575050" y="4989513"/>
            <a:ext cx="2428875" cy="954087"/>
          </a:xfrm>
          <a:prstGeom prst="rect">
            <a:avLst/>
          </a:prstGeom>
          <a:solidFill>
            <a:srgbClr val="FFC000"/>
          </a:solidFill>
          <a:ln w="9525">
            <a:solidFill>
              <a:schemeClr val="tx1"/>
            </a:solidFill>
            <a:miter lim="800000"/>
            <a:headEnd/>
            <a:tailEnd/>
          </a:ln>
        </p:spPr>
        <p:txBody>
          <a:bodyPr>
            <a:spAutoFit/>
          </a:bodyPr>
          <a:lstStyle/>
          <a:p>
            <a:pPr algn="dist" latinLnBrk="1"/>
            <a:r>
              <a:rPr lang="zh-CN" altLang="en-US" sz="2800">
                <a:solidFill>
                  <a:srgbClr val="FF0000"/>
                </a:solidFill>
                <a:latin typeface="Arial" charset="0"/>
                <a:ea typeface="黑体" pitchFamily="49" charset="-122"/>
              </a:rPr>
              <a:t>资本主义经济关系的变化</a:t>
            </a:r>
          </a:p>
        </p:txBody>
      </p:sp>
      <p:sp>
        <p:nvSpPr>
          <p:cNvPr id="142352" name="Line 1042"/>
          <p:cNvSpPr>
            <a:spLocks noChangeShapeType="1"/>
          </p:cNvSpPr>
          <p:nvPr/>
        </p:nvSpPr>
        <p:spPr bwMode="auto">
          <a:xfrm>
            <a:off x="2265363" y="3281363"/>
            <a:ext cx="0" cy="533400"/>
          </a:xfrm>
          <a:prstGeom prst="line">
            <a:avLst/>
          </a:prstGeom>
          <a:noFill/>
          <a:ln w="38100">
            <a:solidFill>
              <a:schemeClr val="tx1"/>
            </a:solidFill>
            <a:round/>
            <a:headEnd/>
            <a:tailEnd/>
          </a:ln>
        </p:spPr>
        <p:txBody>
          <a:bodyPr/>
          <a:lstStyle/>
          <a:p>
            <a:endParaRPr lang="zh-CN" altLang="en-US"/>
          </a:p>
        </p:txBody>
      </p:sp>
      <p:sp>
        <p:nvSpPr>
          <p:cNvPr id="142353" name="Line 1043"/>
          <p:cNvSpPr>
            <a:spLocks noChangeShapeType="1"/>
          </p:cNvSpPr>
          <p:nvPr/>
        </p:nvSpPr>
        <p:spPr bwMode="auto">
          <a:xfrm>
            <a:off x="6697663" y="3357563"/>
            <a:ext cx="0" cy="457200"/>
          </a:xfrm>
          <a:prstGeom prst="line">
            <a:avLst/>
          </a:prstGeom>
          <a:noFill/>
          <a:ln w="38100">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1650927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圆角矩形 10"/>
          <p:cNvSpPr>
            <a:spLocks noChangeArrowheads="1"/>
          </p:cNvSpPr>
          <p:nvPr/>
        </p:nvSpPr>
        <p:spPr bwMode="auto">
          <a:xfrm>
            <a:off x="500063" y="4357688"/>
            <a:ext cx="8072437" cy="1428750"/>
          </a:xfrm>
          <a:prstGeom prst="roundRect">
            <a:avLst>
              <a:gd name="adj" fmla="val 16667"/>
            </a:avLst>
          </a:prstGeom>
          <a:solidFill>
            <a:srgbClr val="01016F"/>
          </a:solidFill>
          <a:ln w="9525" algn="ctr">
            <a:solidFill>
              <a:schemeClr val="tx1"/>
            </a:solidFill>
            <a:round/>
            <a:headEnd/>
            <a:tailEnd/>
          </a:ln>
        </p:spPr>
        <p:txBody>
          <a:bodyPr wrap="none" anchor="ctr"/>
          <a:lstStyle/>
          <a:p>
            <a:pPr algn="ctr"/>
            <a:endParaRPr lang="zh-CN" altLang="en-US" sz="1200">
              <a:solidFill>
                <a:schemeClr val="tx1"/>
              </a:solidFill>
              <a:latin typeface="Arial" charset="0"/>
            </a:endParaRPr>
          </a:p>
        </p:txBody>
      </p:sp>
      <p:sp>
        <p:nvSpPr>
          <p:cNvPr id="143362" name="标题 1"/>
          <p:cNvSpPr>
            <a:spLocks noGrp="1"/>
          </p:cNvSpPr>
          <p:nvPr>
            <p:ph type="title"/>
          </p:nvPr>
        </p:nvSpPr>
        <p:spPr>
          <a:xfrm>
            <a:off x="538163" y="0"/>
            <a:ext cx="7924800" cy="1143000"/>
          </a:xfrm>
        </p:spPr>
        <p:txBody>
          <a:bodyPr/>
          <a:lstStyle/>
          <a:p>
            <a:endParaRPr lang="zh-CN" altLang="en-US" smtClean="0"/>
          </a:p>
        </p:txBody>
      </p:sp>
      <p:sp>
        <p:nvSpPr>
          <p:cNvPr id="3" name="内容占位符 2"/>
          <p:cNvSpPr>
            <a:spLocks noGrp="1"/>
          </p:cNvSpPr>
          <p:nvPr>
            <p:ph idx="4294967295"/>
          </p:nvPr>
        </p:nvSpPr>
        <p:spPr>
          <a:xfrm>
            <a:off x="428596" y="766758"/>
            <a:ext cx="8064500" cy="4824412"/>
          </a:xfrm>
          <a:prstGeom prst="rect">
            <a:avLst/>
          </a:prstGeom>
        </p:spPr>
        <p:txBody>
          <a:bodyPr/>
          <a:lstStyle/>
          <a:p>
            <a:pPr>
              <a:defRPr/>
            </a:pPr>
            <a:r>
              <a:rPr lang="zh-CN" altLang="en-US" sz="3200" b="1" kern="1200" dirty="0" smtClean="0">
                <a:latin typeface="黑体" pitchFamily="2" charset="-122"/>
              </a:rPr>
              <a:t>当代资本主义新变化的实质</a:t>
            </a:r>
          </a:p>
          <a:p>
            <a:pPr>
              <a:defRPr/>
            </a:pPr>
            <a:endParaRPr lang="zh-CN" altLang="en-US" dirty="0"/>
          </a:p>
        </p:txBody>
      </p:sp>
      <p:graphicFrame>
        <p:nvGraphicFramePr>
          <p:cNvPr id="10" name="内容占位符 3"/>
          <p:cNvGraphicFramePr>
            <a:graphicFrameLocks/>
          </p:cNvGraphicFramePr>
          <p:nvPr>
            <p:extLst>
              <p:ext uri="{D42A27DB-BD31-4B8C-83A1-F6EECF244321}">
                <p14:modId xmlns:p14="http://schemas.microsoft.com/office/powerpoint/2010/main" val="1448955060"/>
              </p:ext>
            </p:extLst>
          </p:nvPr>
        </p:nvGraphicFramePr>
        <p:xfrm>
          <a:off x="428596" y="200024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143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884" y="188640"/>
            <a:ext cx="7924800" cy="652934"/>
          </a:xfrm>
        </p:spPr>
        <p:txBody>
          <a:bodyPr/>
          <a:lstStyle/>
          <a:p>
            <a:pPr algn="ctr"/>
            <a:r>
              <a:rPr lang="zh-CN" altLang="en-US" sz="4000" b="1" dirty="0" smtClean="0">
                <a:solidFill>
                  <a:srgbClr val="FFFF00"/>
                </a:solidFill>
              </a:rPr>
              <a:t>总结：马克思主义对资本的批判</a:t>
            </a:r>
            <a:endParaRPr lang="zh-CN" altLang="en-US" sz="4000" b="1" dirty="0">
              <a:solidFill>
                <a:srgbClr val="FFFF00"/>
              </a:solidFill>
            </a:endParaRPr>
          </a:p>
        </p:txBody>
      </p:sp>
      <p:sp>
        <p:nvSpPr>
          <p:cNvPr id="3" name="内容占位符 2"/>
          <p:cNvSpPr>
            <a:spLocks noGrp="1"/>
          </p:cNvSpPr>
          <p:nvPr>
            <p:ph sz="quarter" idx="13"/>
          </p:nvPr>
        </p:nvSpPr>
        <p:spPr>
          <a:xfrm>
            <a:off x="2570" y="1124744"/>
            <a:ext cx="9141429" cy="4752528"/>
          </a:xfrm>
        </p:spPr>
        <p:txBody>
          <a:bodyPr>
            <a:normAutofit/>
          </a:bodyPr>
          <a:lstStyle/>
          <a:p>
            <a:pPr>
              <a:lnSpc>
                <a:spcPct val="150000"/>
              </a:lnSpc>
            </a:pPr>
            <a:r>
              <a:rPr lang="zh-CN" altLang="en-US" sz="3500" b="1" dirty="0" smtClean="0">
                <a:latin typeface="楷体" pitchFamily="49" charset="-122"/>
                <a:ea typeface="楷体" pitchFamily="49" charset="-122"/>
              </a:rPr>
              <a:t>马克思</a:t>
            </a:r>
            <a:r>
              <a:rPr lang="zh-CN" altLang="en-US" sz="3500" b="1" u="sng" dirty="0" smtClean="0">
                <a:solidFill>
                  <a:srgbClr val="FFFF00"/>
                </a:solidFill>
                <a:latin typeface="楷体" pitchFamily="49" charset="-122"/>
                <a:ea typeface="楷体" pitchFamily="49" charset="-122"/>
              </a:rPr>
              <a:t>不是</a:t>
            </a:r>
            <a:r>
              <a:rPr lang="zh-CN" altLang="en-US" sz="3500" b="1" u="sng" dirty="0">
                <a:solidFill>
                  <a:srgbClr val="FFFF00"/>
                </a:solidFill>
                <a:latin typeface="楷体" pitchFamily="49" charset="-122"/>
                <a:ea typeface="楷体" pitchFamily="49" charset="-122"/>
              </a:rPr>
              <a:t>外在于资本</a:t>
            </a:r>
            <a:r>
              <a:rPr lang="zh-CN" altLang="en-US" sz="3500" b="1" dirty="0">
                <a:solidFill>
                  <a:srgbClr val="FFFF00"/>
                </a:solidFill>
                <a:latin typeface="楷体" pitchFamily="49" charset="-122"/>
                <a:ea typeface="楷体" pitchFamily="49" charset="-122"/>
              </a:rPr>
              <a:t>的道德批判</a:t>
            </a:r>
            <a:r>
              <a:rPr lang="zh-CN" altLang="en-US" sz="3500" b="1" dirty="0">
                <a:latin typeface="楷体" pitchFamily="49" charset="-122"/>
                <a:ea typeface="楷体" pitchFamily="49" charset="-122"/>
              </a:rPr>
              <a:t>，而是</a:t>
            </a:r>
            <a:r>
              <a:rPr lang="zh-CN" altLang="en-US" sz="3500" b="1" u="sng" dirty="0">
                <a:solidFill>
                  <a:srgbClr val="FFFF00"/>
                </a:solidFill>
                <a:latin typeface="楷体" pitchFamily="49" charset="-122"/>
                <a:ea typeface="楷体" pitchFamily="49" charset="-122"/>
              </a:rPr>
              <a:t>内在于资本</a:t>
            </a:r>
            <a:r>
              <a:rPr lang="zh-CN" altLang="en-US" sz="3500" b="1" dirty="0">
                <a:solidFill>
                  <a:srgbClr val="FFFF00"/>
                </a:solidFill>
                <a:latin typeface="楷体" pitchFamily="49" charset="-122"/>
                <a:ea typeface="楷体" pitchFamily="49" charset="-122"/>
              </a:rPr>
              <a:t>的经济学批判</a:t>
            </a:r>
            <a:r>
              <a:rPr lang="zh-CN" altLang="en-US" sz="3500" b="1" dirty="0" smtClean="0">
                <a:latin typeface="楷体" pitchFamily="49" charset="-122"/>
                <a:ea typeface="楷体" pitchFamily="49" charset="-122"/>
              </a:rPr>
              <a:t>。</a:t>
            </a:r>
            <a:endParaRPr lang="en-US" altLang="zh-CN" sz="3500" b="1" dirty="0" smtClean="0">
              <a:latin typeface="楷体" pitchFamily="49" charset="-122"/>
              <a:ea typeface="楷体" pitchFamily="49" charset="-122"/>
            </a:endParaRPr>
          </a:p>
          <a:p>
            <a:pPr lvl="1">
              <a:lnSpc>
                <a:spcPct val="150000"/>
              </a:lnSpc>
            </a:pPr>
            <a:r>
              <a:rPr lang="zh-CN" altLang="en-US" sz="3500" b="1" dirty="0" smtClean="0"/>
              <a:t>资本的 </a:t>
            </a:r>
            <a:r>
              <a:rPr lang="en-US" altLang="zh-CN" sz="3500" b="1" dirty="0" smtClean="0">
                <a:solidFill>
                  <a:srgbClr val="FFFF00"/>
                </a:solidFill>
              </a:rPr>
              <a:t>5 </a:t>
            </a:r>
            <a:r>
              <a:rPr lang="zh-CN" altLang="en-US" sz="3500" b="1" dirty="0" smtClean="0"/>
              <a:t>个</a:t>
            </a:r>
            <a:r>
              <a:rPr lang="zh-CN" altLang="en-US" sz="3500" b="1" dirty="0" smtClean="0">
                <a:solidFill>
                  <a:srgbClr val="FFFF00"/>
                </a:solidFill>
              </a:rPr>
              <a:t>文明意义</a:t>
            </a:r>
            <a:endParaRPr lang="en-US" altLang="zh-CN" sz="3500" b="1" dirty="0" smtClean="0"/>
          </a:p>
          <a:p>
            <a:pPr lvl="1">
              <a:lnSpc>
                <a:spcPct val="150000"/>
              </a:lnSpc>
            </a:pPr>
            <a:r>
              <a:rPr lang="zh-CN" altLang="en-US" sz="3500" b="1" dirty="0" smtClean="0"/>
              <a:t>资本的 </a:t>
            </a:r>
            <a:r>
              <a:rPr lang="en-US" altLang="zh-CN" sz="3500" b="1" dirty="0" smtClean="0">
                <a:solidFill>
                  <a:srgbClr val="FFFF00"/>
                </a:solidFill>
              </a:rPr>
              <a:t>5 </a:t>
            </a:r>
            <a:r>
              <a:rPr lang="zh-CN" altLang="en-US" sz="3500" b="1" dirty="0" smtClean="0"/>
              <a:t>个</a:t>
            </a:r>
            <a:r>
              <a:rPr lang="zh-CN" altLang="en-US" sz="3500" b="1" dirty="0">
                <a:solidFill>
                  <a:srgbClr val="FFFF00"/>
                </a:solidFill>
              </a:rPr>
              <a:t>内在</a:t>
            </a:r>
            <a:r>
              <a:rPr lang="zh-CN" altLang="en-US" sz="3500" b="1" dirty="0" smtClean="0">
                <a:solidFill>
                  <a:srgbClr val="FFFF00"/>
                </a:solidFill>
              </a:rPr>
              <a:t>矛盾</a:t>
            </a:r>
            <a:endParaRPr lang="zh-CN" altLang="en-US" sz="3500" b="1" dirty="0"/>
          </a:p>
        </p:txBody>
      </p:sp>
    </p:spTree>
    <p:extLst>
      <p:ext uri="{BB962C8B-B14F-4D97-AF65-F5344CB8AC3E}">
        <p14:creationId xmlns:p14="http://schemas.microsoft.com/office/powerpoint/2010/main" val="138055170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7852" y="689682"/>
            <a:ext cx="9151852" cy="2523294"/>
          </a:xfrm>
        </p:spPr>
        <p:txBody>
          <a:bodyPr>
            <a:noAutofit/>
          </a:bodyPr>
          <a:lstStyle/>
          <a:p>
            <a:pPr>
              <a:lnSpc>
                <a:spcPct val="120000"/>
              </a:lnSpc>
            </a:pPr>
            <a:r>
              <a:rPr lang="en-US" altLang="zh-CN" sz="3300" b="1" dirty="0" smtClean="0">
                <a:solidFill>
                  <a:srgbClr val="FFFF00"/>
                </a:solidFill>
              </a:rPr>
              <a:t>1</a:t>
            </a:r>
            <a:r>
              <a:rPr lang="zh-CN" altLang="en-US" sz="3300" b="1" dirty="0" smtClean="0">
                <a:solidFill>
                  <a:srgbClr val="FFFF00"/>
                </a:solidFill>
              </a:rPr>
              <a:t>、在</a:t>
            </a:r>
            <a:r>
              <a:rPr lang="zh-CN" altLang="en-US" sz="3300" b="1" dirty="0">
                <a:solidFill>
                  <a:srgbClr val="FFFF00"/>
                </a:solidFill>
              </a:rPr>
              <a:t>生产领域，劳动生产力极大提高。</a:t>
            </a:r>
            <a:endParaRPr lang="en-US" altLang="zh-CN" sz="3300" b="1" dirty="0">
              <a:solidFill>
                <a:srgbClr val="FFFF00"/>
              </a:solidFill>
            </a:endParaRPr>
          </a:p>
          <a:p>
            <a:pPr lvl="1">
              <a:lnSpc>
                <a:spcPct val="120000"/>
              </a:lnSpc>
            </a:pPr>
            <a:r>
              <a:rPr lang="zh-CN" altLang="en-US" sz="3000" b="1" dirty="0" smtClean="0">
                <a:latin typeface="楷体" pitchFamily="49" charset="-122"/>
                <a:ea typeface="楷体" pitchFamily="49" charset="-122"/>
              </a:rPr>
              <a:t>为了</a:t>
            </a:r>
            <a:r>
              <a:rPr lang="zh-CN" altLang="en-US" sz="3000" b="1" dirty="0">
                <a:latin typeface="楷体" pitchFamily="49" charset="-122"/>
                <a:ea typeface="楷体" pitchFamily="49" charset="-122"/>
              </a:rPr>
              <a:t>追求</a:t>
            </a:r>
            <a:r>
              <a:rPr lang="zh-CN" altLang="en-US" sz="3000" b="1" dirty="0">
                <a:solidFill>
                  <a:srgbClr val="FFFF00"/>
                </a:solidFill>
                <a:latin typeface="楷体" pitchFamily="49" charset="-122"/>
                <a:ea typeface="楷体" pitchFamily="49" charset="-122"/>
              </a:rPr>
              <a:t>更多的剩余价值</a:t>
            </a:r>
            <a:r>
              <a:rPr lang="zh-CN" altLang="en-US" sz="3000" b="1" dirty="0">
                <a:latin typeface="楷体" pitchFamily="49" charset="-122"/>
                <a:ea typeface="楷体" pitchFamily="49" charset="-122"/>
              </a:rPr>
              <a:t>，</a:t>
            </a:r>
            <a:r>
              <a:rPr lang="zh-CN" altLang="en-US" sz="3000" b="1" dirty="0" smtClean="0">
                <a:latin typeface="楷体" pitchFamily="49" charset="-122"/>
                <a:ea typeface="楷体" pitchFamily="49" charset="-122"/>
              </a:rPr>
              <a:t>资本要求提高个别劳动生产率，特别是通过</a:t>
            </a:r>
            <a:r>
              <a:rPr lang="zh-CN" altLang="en-US" sz="3000" b="1" dirty="0" smtClean="0">
                <a:solidFill>
                  <a:srgbClr val="FFFF00"/>
                </a:solidFill>
                <a:latin typeface="楷体" pitchFamily="49" charset="-122"/>
                <a:ea typeface="楷体" pitchFamily="49" charset="-122"/>
              </a:rPr>
              <a:t>创新</a:t>
            </a:r>
            <a:r>
              <a:rPr lang="zh-CN" altLang="en-US" sz="3000" b="1" dirty="0" smtClean="0">
                <a:latin typeface="楷体" pitchFamily="49" charset="-122"/>
                <a:ea typeface="楷体" pitchFamily="49" charset="-122"/>
              </a:rPr>
              <a:t>，把</a:t>
            </a:r>
            <a:r>
              <a:rPr lang="zh-CN" altLang="en-US" sz="3000" b="1" dirty="0">
                <a:solidFill>
                  <a:srgbClr val="FFFF00"/>
                </a:solidFill>
                <a:latin typeface="楷体" pitchFamily="49" charset="-122"/>
                <a:ea typeface="楷体" pitchFamily="49" charset="-122"/>
              </a:rPr>
              <a:t>自己的劳动时间</a:t>
            </a:r>
            <a:r>
              <a:rPr lang="zh-CN" altLang="en-US" sz="3000" b="1" dirty="0">
                <a:latin typeface="楷体" pitchFamily="49" charset="-122"/>
                <a:ea typeface="楷体" pitchFamily="49" charset="-122"/>
              </a:rPr>
              <a:t>确定为</a:t>
            </a:r>
            <a:r>
              <a:rPr lang="zh-CN" altLang="en-US" sz="3000" b="1" dirty="0">
                <a:solidFill>
                  <a:srgbClr val="FFFF00"/>
                </a:solidFill>
                <a:latin typeface="楷体" pitchFamily="49" charset="-122"/>
                <a:ea typeface="楷体" pitchFamily="49" charset="-122"/>
              </a:rPr>
              <a:t>社会必要劳动时间</a:t>
            </a:r>
            <a:r>
              <a:rPr lang="zh-CN" altLang="en-US" sz="3000" b="1" dirty="0" smtClean="0">
                <a:latin typeface="楷体" pitchFamily="49" charset="-122"/>
                <a:ea typeface="楷体" pitchFamily="49" charset="-122"/>
              </a:rPr>
              <a:t>。</a:t>
            </a:r>
            <a:endParaRPr lang="en-US" altLang="zh-CN" sz="3000" b="1" dirty="0" smtClean="0">
              <a:latin typeface="楷体" pitchFamily="49" charset="-122"/>
              <a:ea typeface="楷体" pitchFamily="49" charset="-122"/>
            </a:endParaRPr>
          </a:p>
        </p:txBody>
      </p:sp>
      <p:sp>
        <p:nvSpPr>
          <p:cNvPr id="4" name="TextBox 3"/>
          <p:cNvSpPr txBox="1"/>
          <p:nvPr/>
        </p:nvSpPr>
        <p:spPr>
          <a:xfrm>
            <a:off x="0" y="-27384"/>
            <a:ext cx="9144000" cy="707886"/>
          </a:xfrm>
          <a:prstGeom prst="rect">
            <a:avLst/>
          </a:prstGeom>
          <a:noFill/>
        </p:spPr>
        <p:txBody>
          <a:bodyPr wrap="square" rtlCol="0">
            <a:spAutoFit/>
          </a:bodyPr>
          <a:lstStyle/>
          <a:p>
            <a:pPr algn="ctr"/>
            <a:r>
              <a:rPr lang="zh-CN" altLang="en-US" sz="4000" dirty="0" smtClean="0">
                <a:latin typeface="+mn-ea"/>
                <a:ea typeface="+mn-ea"/>
              </a:rPr>
              <a:t>资 本 的 文 明 意 义</a:t>
            </a:r>
            <a:endParaRPr lang="zh-CN" altLang="en-US" sz="4000" dirty="0">
              <a:latin typeface="+mn-ea"/>
              <a:ea typeface="+mn-ea"/>
            </a:endParaRPr>
          </a:p>
        </p:txBody>
      </p:sp>
      <p:sp>
        <p:nvSpPr>
          <p:cNvPr id="5" name="内容占位符 2"/>
          <p:cNvSpPr txBox="1">
            <a:spLocks/>
          </p:cNvSpPr>
          <p:nvPr/>
        </p:nvSpPr>
        <p:spPr>
          <a:xfrm>
            <a:off x="-7852" y="3140968"/>
            <a:ext cx="9151852" cy="300381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30000"/>
              </a:lnSpc>
              <a:spcBef>
                <a:spcPct val="20000"/>
              </a:spcBef>
              <a:spcAft>
                <a:spcPts val="600"/>
              </a:spcAft>
              <a:buClr>
                <a:srgbClr val="DC9E1F"/>
              </a:buClr>
              <a:buSzTx/>
              <a:buFont typeface="Arial" pitchFamily="34" charset="0"/>
              <a:buChar char="•"/>
              <a:tabLst/>
              <a:defRPr/>
            </a:pPr>
            <a:r>
              <a:rPr kumimoji="0" lang="en-US" altLang="zh-CN" sz="3000" b="1" i="0" u="none" strike="noStrike" kern="1200" cap="none" spc="30" normalizeH="0" baseline="0" noProof="0" dirty="0" smtClean="0">
                <a:ln>
                  <a:noFill/>
                </a:ln>
                <a:solidFill>
                  <a:srgbClr val="FFFF00"/>
                </a:solidFill>
                <a:effectLst/>
                <a:uLnTx/>
                <a:uFillTx/>
                <a:latin typeface="+mn-ea"/>
                <a:ea typeface="+mn-ea"/>
                <a:cs typeface="+mn-cs"/>
              </a:rPr>
              <a:t>2</a:t>
            </a:r>
            <a:r>
              <a:rPr kumimoji="0" lang="zh-CN" altLang="en-US" sz="3000" b="1" i="0" u="none" strike="noStrike" kern="1200" cap="none" spc="30" normalizeH="0" baseline="0" noProof="0" dirty="0" smtClean="0">
                <a:ln>
                  <a:noFill/>
                </a:ln>
                <a:solidFill>
                  <a:srgbClr val="FFFF00"/>
                </a:solidFill>
                <a:effectLst/>
                <a:uLnTx/>
                <a:uFillTx/>
                <a:latin typeface="+mn-ea"/>
                <a:ea typeface="+mn-ea"/>
                <a:cs typeface="+mn-cs"/>
              </a:rPr>
              <a:t>、在消费领域，人的消费界限不断突破。</a:t>
            </a:r>
            <a:endParaRPr kumimoji="0" lang="en-US" altLang="zh-CN" sz="3000" b="1" i="0" u="none" strike="noStrike" kern="1200" cap="none" spc="30" normalizeH="0" baseline="0" noProof="0" dirty="0" smtClean="0">
              <a:ln>
                <a:noFill/>
              </a:ln>
              <a:solidFill>
                <a:srgbClr val="FFFF00"/>
              </a:solidFill>
              <a:effectLst/>
              <a:uLnTx/>
              <a:uFillTx/>
              <a:latin typeface="+mn-ea"/>
              <a:ea typeface="+mn-ea"/>
              <a:cs typeface="+mn-cs"/>
            </a:endParaRPr>
          </a:p>
          <a:p>
            <a:pPr marL="742950" marR="0" lvl="1" indent="-285750" algn="l" defTabSz="914400" rtl="0" eaLnBrk="1" fontAlgn="auto" latinLnBrk="0" hangingPunct="1">
              <a:lnSpc>
                <a:spcPts val="4200"/>
              </a:lnSpc>
              <a:spcBef>
                <a:spcPct val="20000"/>
              </a:spcBef>
              <a:spcAft>
                <a:spcPts val="600"/>
              </a:spcAft>
              <a:buClr>
                <a:srgbClr val="DC9E1F"/>
              </a:buClr>
              <a:buSzTx/>
              <a:buFont typeface="Arial" pitchFamily="34" charset="0"/>
              <a:buChar char="•"/>
              <a:tabLst/>
              <a:defRPr/>
            </a:pPr>
            <a:r>
              <a:rPr kumimoji="0" lang="zh-CN" altLang="en-US" sz="2800" b="1" i="0" u="none" strike="noStrike" kern="1200" cap="none" spc="0" normalizeH="0" baseline="0" noProof="0" dirty="0" smtClean="0">
                <a:ln>
                  <a:noFill/>
                </a:ln>
                <a:solidFill>
                  <a:prstClr val="white"/>
                </a:solidFill>
                <a:effectLst/>
                <a:uLnTx/>
                <a:uFillTx/>
                <a:latin typeface="楷体" panose="02010609060101010101" pitchFamily="49" charset="-122"/>
                <a:ea typeface="楷体" panose="02010609060101010101" pitchFamily="49" charset="-122"/>
                <a:cs typeface="+mn-cs"/>
              </a:rPr>
              <a:t> 资本生产的条件之一，就是“</a:t>
            </a:r>
            <a:r>
              <a:rPr kumimoji="0" lang="zh-CN" altLang="en-US" sz="2800" b="1" i="0" u="none" strike="noStrike" kern="1200" cap="none" spc="0" normalizeH="0" baseline="0" noProof="0" dirty="0" smtClean="0">
                <a:ln>
                  <a:noFill/>
                </a:ln>
                <a:solidFill>
                  <a:srgbClr val="FFFFF4">
                    <a:lumMod val="50000"/>
                  </a:srgbClr>
                </a:solidFill>
                <a:effectLst/>
                <a:uLnTx/>
                <a:uFillTx/>
                <a:latin typeface="楷体" panose="02010609060101010101" pitchFamily="49" charset="-122"/>
                <a:ea typeface="楷体" panose="02010609060101010101" pitchFamily="49" charset="-122"/>
                <a:cs typeface="+mn-cs"/>
              </a:rPr>
              <a:t>培养人的一切属性</a:t>
            </a:r>
            <a:r>
              <a:rPr kumimoji="0" lang="zh-CN" altLang="en-US" sz="2800" b="1" i="0" u="none" strike="noStrike" kern="1200" cap="none" spc="0" normalizeH="0" baseline="0" noProof="0" dirty="0" smtClean="0">
                <a:ln>
                  <a:noFill/>
                </a:ln>
                <a:solidFill>
                  <a:prstClr val="white"/>
                </a:solidFill>
                <a:effectLst/>
                <a:uLnTx/>
                <a:uFillTx/>
                <a:latin typeface="楷体" panose="02010609060101010101" pitchFamily="49" charset="-122"/>
                <a:ea typeface="楷体" panose="02010609060101010101" pitchFamily="49" charset="-122"/>
                <a:cs typeface="+mn-cs"/>
              </a:rPr>
              <a:t>，并且</a:t>
            </a:r>
            <a:r>
              <a:rPr kumimoji="0" lang="zh-CN" altLang="en-US" sz="2800" b="1" i="0" u="none" strike="noStrike" kern="1200" cap="none" spc="0" normalizeH="0" baseline="0" noProof="0" dirty="0" smtClean="0">
                <a:ln>
                  <a:noFill/>
                </a:ln>
                <a:solidFill>
                  <a:srgbClr val="FFFF00"/>
                </a:solidFill>
                <a:effectLst/>
                <a:uLnTx/>
                <a:uFillTx/>
                <a:latin typeface="楷体" panose="02010609060101010101" pitchFamily="49" charset="-122"/>
                <a:ea typeface="楷体" panose="02010609060101010101" pitchFamily="49" charset="-122"/>
                <a:cs typeface="+mn-cs"/>
              </a:rPr>
              <a:t>把他作为</a:t>
            </a:r>
            <a:r>
              <a:rPr kumimoji="0" lang="zh-CN" altLang="en-US" sz="2800" b="1" i="0" u="none" strike="noStrike" kern="1200" cap="none" spc="0" normalizeH="0" baseline="0" noProof="0" dirty="0" smtClean="0">
                <a:ln>
                  <a:noFill/>
                </a:ln>
                <a:solidFill>
                  <a:srgbClr val="FFFFF4">
                    <a:lumMod val="50000"/>
                  </a:srgbClr>
                </a:solidFill>
                <a:effectLst/>
                <a:uLnTx/>
                <a:uFillTx/>
                <a:latin typeface="楷体" panose="02010609060101010101" pitchFamily="49" charset="-122"/>
                <a:ea typeface="楷体" panose="02010609060101010101" pitchFamily="49" charset="-122"/>
                <a:cs typeface="+mn-cs"/>
              </a:rPr>
              <a:t>具有尽可能广泛需要的人生产出来。</a:t>
            </a:r>
            <a:r>
              <a:rPr kumimoji="0" lang="zh-CN" altLang="en-US" sz="28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因为要多方面享受，他就</a:t>
            </a:r>
            <a:r>
              <a:rPr kumimoji="0" lang="zh-CN" altLang="en-US" sz="2800" b="1" i="0" u="none" strike="noStrike" kern="1200" cap="none" spc="0" normalizeH="0" baseline="0" noProof="0" dirty="0" smtClean="0">
                <a:ln>
                  <a:noFill/>
                </a:ln>
                <a:solidFill>
                  <a:srgbClr val="FFFFF4">
                    <a:lumMod val="50000"/>
                  </a:srgbClr>
                </a:solidFill>
                <a:effectLst/>
                <a:uLnTx/>
                <a:uFillTx/>
                <a:latin typeface="楷体" panose="02010609060101010101" pitchFamily="49" charset="-122"/>
                <a:ea typeface="楷体" panose="02010609060101010101" pitchFamily="49" charset="-122"/>
                <a:cs typeface="+mn-cs"/>
              </a:rPr>
              <a:t>必须有享受的能力</a:t>
            </a:r>
            <a:r>
              <a:rPr kumimoji="0" lang="zh-CN" altLang="en-US" sz="2800" b="1" i="0" u="none" strike="noStrike" kern="1200" cap="none" spc="0" normalizeH="0" baseline="0" noProof="0" dirty="0" smtClean="0">
                <a:ln>
                  <a:noFill/>
                </a:ln>
                <a:solidFill>
                  <a:prstClr val="white"/>
                </a:solidFill>
                <a:effectLst/>
                <a:uLnTx/>
                <a:uFillTx/>
                <a:latin typeface="楷体" panose="02010609060101010101" pitchFamily="49" charset="-122"/>
                <a:ea typeface="楷体" panose="02010609060101010101" pitchFamily="49" charset="-122"/>
                <a:cs typeface="+mn-cs"/>
              </a:rPr>
              <a:t>，因此他必须是具有高度现代文明的人。” </a:t>
            </a:r>
            <a:endParaRPr kumimoji="0" lang="en-US" altLang="zh-CN" sz="2800" b="1" i="0" u="none" strike="noStrike" kern="1200" cap="none" spc="0" normalizeH="0" baseline="0" noProof="0" dirty="0" smtClean="0">
              <a:ln>
                <a:noFill/>
              </a:ln>
              <a:solidFill>
                <a:prstClr val="white"/>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5191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3188565"/>
          </a:xfrm>
          <a:prstGeom prst="rect">
            <a:avLst/>
          </a:prstGeom>
        </p:spPr>
        <p:txBody>
          <a:bodyPr wrap="square">
            <a:spAutoFit/>
          </a:bodyPr>
          <a:lstStyle/>
          <a:p>
            <a:pPr marL="342900" lvl="0" indent="-342900" fontAlgn="auto">
              <a:lnSpc>
                <a:spcPts val="3600"/>
              </a:lnSpc>
              <a:spcBef>
                <a:spcPct val="20000"/>
              </a:spcBef>
              <a:spcAft>
                <a:spcPts val="600"/>
              </a:spcAft>
              <a:buClr>
                <a:srgbClr val="DC9E1F"/>
              </a:buClr>
              <a:buFont typeface="Arial" pitchFamily="34" charset="0"/>
              <a:buChar char="•"/>
            </a:pPr>
            <a:r>
              <a:rPr kumimoji="0" lang="en-US" altLang="zh-CN" sz="3000" spc="30" dirty="0" smtClean="0">
                <a:solidFill>
                  <a:srgbClr val="FFFF00"/>
                </a:solidFill>
                <a:latin typeface="Century Gothic"/>
                <a:ea typeface="幼圆"/>
              </a:rPr>
              <a:t>3</a:t>
            </a:r>
            <a:r>
              <a:rPr kumimoji="0" lang="zh-CN" altLang="en-US" sz="3000" spc="30" dirty="0" smtClean="0">
                <a:solidFill>
                  <a:srgbClr val="FFFF00"/>
                </a:solidFill>
                <a:latin typeface="Century Gothic"/>
                <a:ea typeface="幼圆"/>
              </a:rPr>
              <a:t>、在流通领域，呼唤“自由平等”的法律制度和意识形态。</a:t>
            </a:r>
            <a:endParaRPr kumimoji="0" lang="en-US" altLang="zh-CN" sz="3000" spc="30" dirty="0" smtClean="0">
              <a:solidFill>
                <a:srgbClr val="FFFF00"/>
              </a:solidFill>
              <a:latin typeface="Century Gothic"/>
              <a:ea typeface="幼圆"/>
            </a:endParaRPr>
          </a:p>
          <a:p>
            <a:pPr marL="742950" lvl="1" indent="-285750" fontAlgn="auto">
              <a:lnSpc>
                <a:spcPts val="3600"/>
              </a:lnSpc>
              <a:spcBef>
                <a:spcPct val="20000"/>
              </a:spcBef>
              <a:spcAft>
                <a:spcPts val="600"/>
              </a:spcAft>
              <a:buClr>
                <a:srgbClr val="DC9E1F"/>
              </a:buClr>
              <a:buFont typeface="Arial" pitchFamily="34" charset="0"/>
              <a:buChar char="•"/>
            </a:pPr>
            <a:r>
              <a:rPr kumimoji="0" lang="zh-CN" altLang="en-US" sz="2800" spc="30" dirty="0" smtClean="0">
                <a:solidFill>
                  <a:srgbClr val="FFFFFF"/>
                </a:solidFill>
                <a:latin typeface="楷体" pitchFamily="49" charset="-122"/>
                <a:ea typeface="楷体" pitchFamily="49" charset="-122"/>
              </a:rPr>
              <a:t>劳动仅仅</a:t>
            </a:r>
            <a:r>
              <a:rPr kumimoji="0" lang="zh-CN" altLang="en-US" sz="2800" spc="30" dirty="0" smtClean="0">
                <a:solidFill>
                  <a:srgbClr val="FFFF00"/>
                </a:solidFill>
                <a:latin typeface="楷体" pitchFamily="49" charset="-122"/>
                <a:ea typeface="楷体" pitchFamily="49" charset="-122"/>
              </a:rPr>
              <a:t>创造出价值</a:t>
            </a:r>
            <a:r>
              <a:rPr kumimoji="0" lang="zh-CN" altLang="en-US" sz="2800" spc="30" dirty="0" smtClean="0">
                <a:solidFill>
                  <a:srgbClr val="FFFFFF"/>
                </a:solidFill>
                <a:latin typeface="楷体" pitchFamily="49" charset="-122"/>
                <a:ea typeface="楷体" pitchFamily="49" charset="-122"/>
              </a:rPr>
              <a:t>，但是</a:t>
            </a:r>
            <a:r>
              <a:rPr kumimoji="0" lang="zh-CN" altLang="en-US" sz="2800" spc="30" dirty="0" smtClean="0">
                <a:solidFill>
                  <a:srgbClr val="FFFF00"/>
                </a:solidFill>
                <a:latin typeface="楷体" pitchFamily="49" charset="-122"/>
                <a:ea typeface="楷体" pitchFamily="49" charset="-122"/>
              </a:rPr>
              <a:t>价值的实现</a:t>
            </a:r>
            <a:r>
              <a:rPr kumimoji="0" lang="zh-CN" altLang="en-US" sz="2800" spc="30" dirty="0" smtClean="0">
                <a:solidFill>
                  <a:srgbClr val="FFFFFF"/>
                </a:solidFill>
                <a:latin typeface="楷体" pitchFamily="49" charset="-122"/>
                <a:ea typeface="楷体" pitchFamily="49" charset="-122"/>
              </a:rPr>
              <a:t>必须在</a:t>
            </a:r>
            <a:r>
              <a:rPr kumimoji="0" lang="zh-CN" altLang="en-US" sz="2800" spc="30" dirty="0" smtClean="0">
                <a:solidFill>
                  <a:srgbClr val="FFFF00"/>
                </a:solidFill>
                <a:latin typeface="楷体" pitchFamily="49" charset="-122"/>
                <a:ea typeface="楷体" pitchFamily="49" charset="-122"/>
              </a:rPr>
              <a:t>流通</a:t>
            </a:r>
            <a:r>
              <a:rPr kumimoji="0" lang="zh-CN" altLang="en-US" sz="2800" spc="30" dirty="0" smtClean="0">
                <a:solidFill>
                  <a:srgbClr val="FFFFFF"/>
                </a:solidFill>
                <a:latin typeface="楷体" pitchFamily="49" charset="-122"/>
                <a:ea typeface="楷体" pitchFamily="49" charset="-122"/>
              </a:rPr>
              <a:t>领域完成。</a:t>
            </a:r>
            <a:endParaRPr kumimoji="0" lang="en-US" altLang="zh-CN" sz="2800" spc="30" dirty="0" smtClean="0">
              <a:solidFill>
                <a:srgbClr val="FFFFFF"/>
              </a:solidFill>
              <a:latin typeface="楷体" pitchFamily="49" charset="-122"/>
              <a:ea typeface="楷体" pitchFamily="49" charset="-122"/>
            </a:endParaRPr>
          </a:p>
          <a:p>
            <a:pPr marL="742950" lvl="1" indent="-285750" fontAlgn="auto">
              <a:lnSpc>
                <a:spcPts val="3600"/>
              </a:lnSpc>
              <a:spcBef>
                <a:spcPct val="20000"/>
              </a:spcBef>
              <a:spcAft>
                <a:spcPts val="600"/>
              </a:spcAft>
              <a:buClr>
                <a:srgbClr val="DC9E1F"/>
              </a:buClr>
              <a:buFont typeface="Arial" pitchFamily="34" charset="0"/>
              <a:buChar char="•"/>
            </a:pPr>
            <a:r>
              <a:rPr kumimoji="0" lang="zh-CN" altLang="en-US" sz="2800" spc="30" dirty="0" smtClean="0">
                <a:solidFill>
                  <a:srgbClr val="FFFFFF"/>
                </a:solidFill>
                <a:latin typeface="楷体" pitchFamily="49" charset="-122"/>
                <a:ea typeface="楷体" pitchFamily="49" charset="-122"/>
              </a:rPr>
              <a:t>无论是商品、生产资料，还是劳动力，都需要遵循</a:t>
            </a:r>
            <a:r>
              <a:rPr kumimoji="0" lang="zh-CN" altLang="en-US" sz="2800" spc="30" dirty="0" smtClean="0">
                <a:solidFill>
                  <a:srgbClr val="FFFF00"/>
                </a:solidFill>
                <a:latin typeface="楷体" pitchFamily="49" charset="-122"/>
                <a:ea typeface="楷体" pitchFamily="49" charset="-122"/>
              </a:rPr>
              <a:t>自由平等的市场规则</a:t>
            </a:r>
            <a:r>
              <a:rPr kumimoji="0" lang="zh-CN" altLang="en-US" sz="2800" spc="30" dirty="0" smtClean="0">
                <a:solidFill>
                  <a:srgbClr val="FFFFFF"/>
                </a:solidFill>
                <a:latin typeface="楷体" pitchFamily="49" charset="-122"/>
                <a:ea typeface="楷体" pitchFamily="49" charset="-122"/>
              </a:rPr>
              <a:t>，并要求</a:t>
            </a:r>
            <a:r>
              <a:rPr kumimoji="0" lang="zh-CN" altLang="en-US" sz="2800" spc="30" dirty="0" smtClean="0">
                <a:solidFill>
                  <a:srgbClr val="FFFF00"/>
                </a:solidFill>
                <a:latin typeface="楷体" pitchFamily="49" charset="-122"/>
                <a:ea typeface="楷体" pitchFamily="49" charset="-122"/>
              </a:rPr>
              <a:t>法律和意识形态</a:t>
            </a:r>
            <a:r>
              <a:rPr kumimoji="0" lang="zh-CN" altLang="en-US" sz="2800" spc="30" dirty="0" smtClean="0">
                <a:solidFill>
                  <a:srgbClr val="FFFFFF"/>
                </a:solidFill>
                <a:latin typeface="楷体" pitchFamily="49" charset="-122"/>
                <a:ea typeface="楷体" pitchFamily="49" charset="-122"/>
              </a:rPr>
              <a:t>保护。</a:t>
            </a:r>
            <a:endParaRPr kumimoji="0" lang="en-US" altLang="zh-CN" sz="2800" spc="30" dirty="0" smtClean="0">
              <a:solidFill>
                <a:srgbClr val="FFFFFF"/>
              </a:solidFill>
              <a:latin typeface="楷体" pitchFamily="49" charset="-122"/>
              <a:ea typeface="楷体" pitchFamily="49" charset="-122"/>
            </a:endParaRPr>
          </a:p>
        </p:txBody>
      </p:sp>
      <p:sp>
        <p:nvSpPr>
          <p:cNvPr id="6" name="矩形 5"/>
          <p:cNvSpPr/>
          <p:nvPr/>
        </p:nvSpPr>
        <p:spPr>
          <a:xfrm>
            <a:off x="0" y="3112380"/>
            <a:ext cx="9144000" cy="676660"/>
          </a:xfrm>
          <a:prstGeom prst="rect">
            <a:avLst/>
          </a:prstGeom>
        </p:spPr>
        <p:txBody>
          <a:bodyPr wrap="square">
            <a:spAutoFit/>
          </a:bodyPr>
          <a:lstStyle/>
          <a:p>
            <a:pPr marL="342900" lvl="0" indent="-342900" fontAlgn="auto">
              <a:lnSpc>
                <a:spcPct val="150000"/>
              </a:lnSpc>
              <a:spcBef>
                <a:spcPct val="20000"/>
              </a:spcBef>
              <a:spcAft>
                <a:spcPts val="600"/>
              </a:spcAft>
              <a:buClr>
                <a:srgbClr val="DC9E1F"/>
              </a:buClr>
              <a:buFont typeface="Arial" pitchFamily="34" charset="0"/>
              <a:buChar char="•"/>
            </a:pPr>
            <a:r>
              <a:rPr kumimoji="0" lang="en-US" altLang="zh-CN" sz="3000" spc="30" dirty="0" smtClean="0">
                <a:solidFill>
                  <a:srgbClr val="FFFF00"/>
                </a:solidFill>
                <a:latin typeface="幼圆"/>
                <a:ea typeface="幼圆"/>
              </a:rPr>
              <a:t>4</a:t>
            </a:r>
            <a:r>
              <a:rPr kumimoji="0" lang="zh-CN" altLang="en-US" sz="3000" spc="30" dirty="0" smtClean="0">
                <a:solidFill>
                  <a:srgbClr val="FFFF00"/>
                </a:solidFill>
                <a:latin typeface="幼圆"/>
                <a:ea typeface="幼圆"/>
              </a:rPr>
              <a:t>、在社会领域，形成了“世界历史”。</a:t>
            </a:r>
            <a:endParaRPr kumimoji="0" lang="en-US" altLang="zh-CN" sz="3000" spc="30" dirty="0" smtClean="0">
              <a:solidFill>
                <a:srgbClr val="FFFF00"/>
              </a:solidFill>
              <a:latin typeface="幼圆"/>
              <a:ea typeface="幼圆"/>
            </a:endParaRPr>
          </a:p>
        </p:txBody>
      </p:sp>
      <p:sp>
        <p:nvSpPr>
          <p:cNvPr id="8" name="矩形 7"/>
          <p:cNvSpPr/>
          <p:nvPr/>
        </p:nvSpPr>
        <p:spPr>
          <a:xfrm>
            <a:off x="-36512" y="4033573"/>
            <a:ext cx="9144000" cy="2563779"/>
          </a:xfrm>
          <a:prstGeom prst="rect">
            <a:avLst/>
          </a:prstGeom>
        </p:spPr>
        <p:txBody>
          <a:bodyPr wrap="square">
            <a:spAutoFit/>
          </a:bodyPr>
          <a:lstStyle/>
          <a:p>
            <a:pPr marL="342900" lvl="0" indent="-342900" fontAlgn="auto">
              <a:lnSpc>
                <a:spcPts val="3600"/>
              </a:lnSpc>
              <a:spcBef>
                <a:spcPct val="20000"/>
              </a:spcBef>
              <a:spcAft>
                <a:spcPts val="600"/>
              </a:spcAft>
              <a:buClr>
                <a:srgbClr val="DC9E1F"/>
              </a:buClr>
              <a:buFont typeface="Arial" pitchFamily="34" charset="0"/>
              <a:buChar char="•"/>
            </a:pPr>
            <a:r>
              <a:rPr kumimoji="0" lang="en-US" altLang="zh-CN" sz="3000" spc="30" dirty="0" smtClean="0">
                <a:solidFill>
                  <a:srgbClr val="FFFF00"/>
                </a:solidFill>
                <a:latin typeface="Century Gothic"/>
                <a:ea typeface="幼圆"/>
              </a:rPr>
              <a:t>5</a:t>
            </a:r>
            <a:r>
              <a:rPr kumimoji="0" lang="zh-CN" altLang="en-US" sz="3000" spc="30" dirty="0" smtClean="0">
                <a:solidFill>
                  <a:srgbClr val="FFFF00"/>
                </a:solidFill>
                <a:latin typeface="Century Gothic"/>
                <a:ea typeface="幼圆"/>
              </a:rPr>
              <a:t>、时间节约规律</a:t>
            </a:r>
            <a:endParaRPr kumimoji="0" lang="en-US" altLang="zh-CN" sz="3000" spc="30" dirty="0" smtClean="0">
              <a:solidFill>
                <a:srgbClr val="FFFF00"/>
              </a:solidFill>
              <a:latin typeface="Century Gothic"/>
              <a:ea typeface="幼圆"/>
            </a:endParaRPr>
          </a:p>
          <a:p>
            <a:pPr marL="742950" lvl="1" indent="-285750" fontAlgn="auto">
              <a:lnSpc>
                <a:spcPts val="3600"/>
              </a:lnSpc>
              <a:spcBef>
                <a:spcPct val="20000"/>
              </a:spcBef>
              <a:spcAft>
                <a:spcPts val="600"/>
              </a:spcAft>
              <a:buClr>
                <a:srgbClr val="DC9E1F"/>
              </a:buClr>
              <a:buFont typeface="Arial" pitchFamily="34" charset="0"/>
              <a:buChar char="•"/>
            </a:pPr>
            <a:r>
              <a:rPr kumimoji="0" lang="zh-CN" altLang="en-US" sz="2800" spc="30" dirty="0" smtClean="0">
                <a:solidFill>
                  <a:srgbClr val="FFFFFF"/>
                </a:solidFill>
                <a:latin typeface="楷体" pitchFamily="49" charset="-122"/>
                <a:ea typeface="楷体" pitchFamily="49" charset="-122"/>
              </a:rPr>
              <a:t>“时间的节约，以及</a:t>
            </a:r>
            <a:r>
              <a:rPr kumimoji="0" lang="zh-CN" altLang="en-US" sz="2800" spc="30" dirty="0" smtClean="0">
                <a:solidFill>
                  <a:srgbClr val="FFFF00"/>
                </a:solidFill>
                <a:latin typeface="楷体" pitchFamily="49" charset="-122"/>
                <a:ea typeface="楷体" pitchFamily="49" charset="-122"/>
              </a:rPr>
              <a:t>劳动时间在不同的生产部门之间有计划的分配</a:t>
            </a:r>
            <a:r>
              <a:rPr kumimoji="0" lang="zh-CN" altLang="en-US" sz="2800" spc="30" dirty="0" smtClean="0">
                <a:solidFill>
                  <a:srgbClr val="FFFFFF"/>
                </a:solidFill>
                <a:latin typeface="楷体" pitchFamily="49" charset="-122"/>
                <a:ea typeface="楷体" pitchFamily="49" charset="-122"/>
              </a:rPr>
              <a:t>，在共同生产的基础上仍然是首要的经济规律，这甚至</a:t>
            </a:r>
            <a:r>
              <a:rPr kumimoji="0" lang="zh-CN" altLang="en-US" sz="2800" spc="30" dirty="0" smtClean="0">
                <a:solidFill>
                  <a:srgbClr val="FFFF00"/>
                </a:solidFill>
                <a:latin typeface="楷体" pitchFamily="49" charset="-122"/>
                <a:ea typeface="楷体" pitchFamily="49" charset="-122"/>
              </a:rPr>
              <a:t>在更加高得多的程度上</a:t>
            </a:r>
            <a:r>
              <a:rPr kumimoji="0" lang="zh-CN" altLang="en-US" sz="2800" spc="30" dirty="0" smtClean="0">
                <a:solidFill>
                  <a:srgbClr val="FFFFFF"/>
                </a:solidFill>
                <a:latin typeface="楷体" pitchFamily="49" charset="-122"/>
                <a:ea typeface="楷体" pitchFamily="49" charset="-122"/>
              </a:rPr>
              <a:t>成为规律。”</a:t>
            </a:r>
            <a:endParaRPr kumimoji="0" lang="en-US" altLang="zh-CN" sz="2800" spc="30" dirty="0" smtClean="0">
              <a:solidFill>
                <a:srgbClr val="FFFFFF"/>
              </a:solidFill>
              <a:latin typeface="楷体" pitchFamily="49" charset="-122"/>
              <a:ea typeface="楷体" pitchFamily="49" charset="-122"/>
            </a:endParaRPr>
          </a:p>
        </p:txBody>
      </p:sp>
    </p:spTree>
    <p:extLst>
      <p:ext uri="{BB962C8B-B14F-4D97-AF65-F5344CB8AC3E}">
        <p14:creationId xmlns:p14="http://schemas.microsoft.com/office/powerpoint/2010/main" val="148815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7924800" cy="796908"/>
          </a:xfrm>
        </p:spPr>
        <p:txBody>
          <a:bodyPr/>
          <a:lstStyle/>
          <a:p>
            <a:pPr algn="ctr"/>
            <a:r>
              <a:rPr lang="zh-CN" altLang="en-US" sz="4000" b="1" dirty="0" smtClean="0"/>
              <a:t>资本的内在矛盾（</a:t>
            </a:r>
            <a:r>
              <a:rPr lang="en-US" altLang="zh-CN" sz="4000" b="1" dirty="0" smtClean="0"/>
              <a:t>1</a:t>
            </a:r>
            <a:r>
              <a:rPr lang="zh-CN" altLang="en-US" sz="4000" b="1" dirty="0" smtClean="0"/>
              <a:t>）</a:t>
            </a:r>
            <a:endParaRPr lang="zh-CN" altLang="en-US" sz="4000" b="1" dirty="0"/>
          </a:p>
        </p:txBody>
      </p:sp>
      <p:sp>
        <p:nvSpPr>
          <p:cNvPr id="3" name="内容占位符 2"/>
          <p:cNvSpPr>
            <a:spLocks noGrp="1"/>
          </p:cNvSpPr>
          <p:nvPr>
            <p:ph sz="quarter" idx="13"/>
          </p:nvPr>
        </p:nvSpPr>
        <p:spPr>
          <a:xfrm>
            <a:off x="0" y="836712"/>
            <a:ext cx="9144000" cy="6021288"/>
          </a:xfrm>
        </p:spPr>
        <p:txBody>
          <a:bodyPr>
            <a:normAutofit fontScale="77500" lnSpcReduction="20000"/>
          </a:bodyPr>
          <a:lstStyle/>
          <a:p>
            <a:pPr lvl="0">
              <a:lnSpc>
                <a:spcPct val="150000"/>
              </a:lnSpc>
              <a:buClr>
                <a:srgbClr val="DC9E1F"/>
              </a:buClr>
            </a:pPr>
            <a:r>
              <a:rPr lang="en-US" altLang="zh-CN" sz="4100" b="1" dirty="0" smtClean="0">
                <a:solidFill>
                  <a:srgbClr val="FFFF00"/>
                </a:solidFill>
              </a:rPr>
              <a:t>1</a:t>
            </a:r>
            <a:r>
              <a:rPr lang="zh-CN" altLang="en-US" sz="4100" b="1" dirty="0" smtClean="0">
                <a:solidFill>
                  <a:srgbClr val="FFFF00"/>
                </a:solidFill>
              </a:rPr>
              <a:t>、剩余价值与工资的矛盾</a:t>
            </a:r>
            <a:r>
              <a:rPr lang="en-US" altLang="zh-CN" sz="4100" b="1" dirty="0" smtClean="0">
                <a:solidFill>
                  <a:srgbClr val="FFFF00"/>
                </a:solidFill>
              </a:rPr>
              <a:t>——</a:t>
            </a:r>
          </a:p>
          <a:p>
            <a:pPr>
              <a:lnSpc>
                <a:spcPct val="150000"/>
              </a:lnSpc>
              <a:buClr>
                <a:srgbClr val="DC9E1F"/>
              </a:buClr>
            </a:pPr>
            <a:r>
              <a:rPr lang="zh-CN" altLang="en-US" sz="3600" b="1" dirty="0" smtClean="0">
                <a:solidFill>
                  <a:srgbClr val="FFFFFF"/>
                </a:solidFill>
                <a:latin typeface="楷体" pitchFamily="49" charset="-122"/>
                <a:ea typeface="楷体" pitchFamily="49" charset="-122"/>
              </a:rPr>
              <a:t>资本家用</a:t>
            </a:r>
            <a:r>
              <a:rPr lang="zh-CN" altLang="en-US" sz="3600" b="1" dirty="0" smtClean="0">
                <a:solidFill>
                  <a:srgbClr val="FFFF00"/>
                </a:solidFill>
                <a:latin typeface="楷体" pitchFamily="49" charset="-122"/>
                <a:ea typeface="楷体" pitchFamily="49" charset="-122"/>
              </a:rPr>
              <a:t>工资与劳动力平等交换</a:t>
            </a:r>
            <a:r>
              <a:rPr lang="zh-CN" altLang="en-US" sz="3600" b="1" dirty="0" smtClean="0">
                <a:solidFill>
                  <a:srgbClr val="FFFFFF"/>
                </a:solidFill>
                <a:latin typeface="楷体" pitchFamily="49" charset="-122"/>
                <a:ea typeface="楷体" pitchFamily="49" charset="-122"/>
              </a:rPr>
              <a:t>。这是现代经济制度的进步。</a:t>
            </a:r>
            <a:r>
              <a:rPr lang="zh-CN" altLang="en-US" sz="3600" b="1" dirty="0" smtClean="0">
                <a:latin typeface="楷体" pitchFamily="49" charset="-122"/>
                <a:ea typeface="楷体" pitchFamily="49" charset="-122"/>
              </a:rPr>
              <a:t>剥削</a:t>
            </a:r>
            <a:r>
              <a:rPr lang="zh-CN" altLang="en-US" sz="3600" b="1" dirty="0" smtClean="0">
                <a:solidFill>
                  <a:srgbClr val="FFFF00"/>
                </a:solidFill>
                <a:latin typeface="楷体" pitchFamily="49" charset="-122"/>
                <a:ea typeface="楷体" pitchFamily="49" charset="-122"/>
              </a:rPr>
              <a:t>不再建立在等级压迫的基础上，</a:t>
            </a:r>
            <a:r>
              <a:rPr lang="zh-CN" altLang="en-US" sz="3600" b="1" dirty="0" smtClean="0">
                <a:latin typeface="楷体" pitchFamily="49" charset="-122"/>
                <a:ea typeface="楷体" pitchFamily="49" charset="-122"/>
              </a:rPr>
              <a:t>而是</a:t>
            </a:r>
            <a:r>
              <a:rPr lang="zh-CN" altLang="en-US" sz="3600" b="1" dirty="0" smtClean="0">
                <a:solidFill>
                  <a:srgbClr val="FFFF00"/>
                </a:solidFill>
                <a:latin typeface="楷体" pitchFamily="49" charset="-122"/>
                <a:ea typeface="楷体" pitchFamily="49" charset="-122"/>
              </a:rPr>
              <a:t>建立在平等交换的基础上</a:t>
            </a:r>
            <a:r>
              <a:rPr lang="zh-CN" altLang="en-US" sz="3600" b="1" dirty="0" smtClean="0">
                <a:latin typeface="楷体" pitchFamily="49" charset="-122"/>
                <a:ea typeface="楷体" pitchFamily="49" charset="-122"/>
              </a:rPr>
              <a:t>。</a:t>
            </a:r>
            <a:endParaRPr lang="en-US" altLang="zh-CN" sz="3600" b="1" dirty="0" smtClean="0">
              <a:latin typeface="楷体" pitchFamily="49" charset="-122"/>
              <a:ea typeface="楷体" pitchFamily="49" charset="-122"/>
            </a:endParaRPr>
          </a:p>
          <a:p>
            <a:pPr>
              <a:lnSpc>
                <a:spcPct val="150000"/>
              </a:lnSpc>
              <a:buClr>
                <a:srgbClr val="DC9E1F"/>
              </a:buClr>
            </a:pPr>
            <a:r>
              <a:rPr lang="zh-CN" altLang="en-US" sz="3600" b="1" dirty="0" smtClean="0">
                <a:solidFill>
                  <a:srgbClr val="FFFFFF"/>
                </a:solidFill>
                <a:latin typeface="楷体" pitchFamily="49" charset="-122"/>
                <a:ea typeface="楷体" pitchFamily="49" charset="-122"/>
              </a:rPr>
              <a:t>但是，</a:t>
            </a:r>
            <a:r>
              <a:rPr lang="zh-CN" altLang="en-US" sz="3600" b="1" dirty="0" smtClean="0">
                <a:solidFill>
                  <a:srgbClr val="FFFF00"/>
                </a:solidFill>
                <a:latin typeface="楷体" pitchFamily="49" charset="-122"/>
                <a:ea typeface="楷体" pitchFamily="49" charset="-122"/>
              </a:rPr>
              <a:t>剥削毕竟是剥削。</a:t>
            </a:r>
            <a:endParaRPr lang="en-US" altLang="zh-CN" sz="3600" b="1" dirty="0" smtClean="0">
              <a:solidFill>
                <a:srgbClr val="FFFF00"/>
              </a:solidFill>
              <a:latin typeface="楷体" pitchFamily="49" charset="-122"/>
              <a:ea typeface="楷体" pitchFamily="49" charset="-122"/>
            </a:endParaRPr>
          </a:p>
          <a:p>
            <a:pPr lvl="1">
              <a:lnSpc>
                <a:spcPct val="150000"/>
              </a:lnSpc>
              <a:buClr>
                <a:srgbClr val="DC9E1F"/>
              </a:buClr>
            </a:pPr>
            <a:r>
              <a:rPr lang="zh-CN" altLang="en-US" sz="3600" b="1" dirty="0" smtClean="0">
                <a:solidFill>
                  <a:srgbClr val="FFFFFF"/>
                </a:solidFill>
                <a:latin typeface="楷体" pitchFamily="49" charset="-122"/>
                <a:ea typeface="楷体" pitchFamily="49" charset="-122"/>
              </a:rPr>
              <a:t>为了实现剩余价值，</a:t>
            </a:r>
            <a:r>
              <a:rPr lang="zh-CN" altLang="en-US" sz="3600" b="1" dirty="0" smtClean="0">
                <a:solidFill>
                  <a:srgbClr val="FFFF00"/>
                </a:solidFill>
                <a:latin typeface="楷体" pitchFamily="49" charset="-122"/>
                <a:ea typeface="楷体" pitchFamily="49" charset="-122"/>
              </a:rPr>
              <a:t>资本必须尽可能地降低成本，压低工资。</a:t>
            </a:r>
            <a:r>
              <a:rPr lang="zh-CN" altLang="en-US" sz="3600" b="1" dirty="0" smtClean="0">
                <a:solidFill>
                  <a:srgbClr val="FFFFFF"/>
                </a:solidFill>
                <a:latin typeface="楷体" pitchFamily="49" charset="-122"/>
                <a:ea typeface="楷体" pitchFamily="49" charset="-122"/>
              </a:rPr>
              <a:t>这就意味着，一方面，资本家极力</a:t>
            </a:r>
            <a:r>
              <a:rPr lang="zh-CN" altLang="en-US" sz="3600" b="1" dirty="0" smtClean="0">
                <a:solidFill>
                  <a:srgbClr val="FFFF00"/>
                </a:solidFill>
                <a:latin typeface="楷体" pitchFamily="49" charset="-122"/>
                <a:ea typeface="楷体" pitchFamily="49" charset="-122"/>
              </a:rPr>
              <a:t>控制工人有限的工资收入</a:t>
            </a:r>
            <a:r>
              <a:rPr lang="zh-CN" altLang="en-US" sz="3600" b="1" dirty="0" smtClean="0">
                <a:solidFill>
                  <a:srgbClr val="FFFFFF"/>
                </a:solidFill>
                <a:latin typeface="楷体" pitchFamily="49" charset="-122"/>
                <a:ea typeface="楷体" pitchFamily="49" charset="-122"/>
              </a:rPr>
              <a:t>，另一方面，资本家又</a:t>
            </a:r>
            <a:r>
              <a:rPr lang="zh-CN" altLang="en-US" sz="3600" b="1" dirty="0" smtClean="0">
                <a:solidFill>
                  <a:srgbClr val="FFFF00"/>
                </a:solidFill>
                <a:latin typeface="楷体" pitchFamily="49" charset="-122"/>
                <a:ea typeface="楷体" pitchFamily="49" charset="-122"/>
              </a:rPr>
              <a:t>希望工人作为消费者具有无限的消费能力</a:t>
            </a:r>
            <a:r>
              <a:rPr lang="zh-CN" altLang="en-US" sz="3600" b="1" dirty="0" smtClean="0">
                <a:solidFill>
                  <a:srgbClr val="FFFFFF"/>
                </a:solidFill>
                <a:latin typeface="楷体" pitchFamily="49" charset="-122"/>
                <a:ea typeface="楷体" pitchFamily="49" charset="-122"/>
              </a:rPr>
              <a:t>。</a:t>
            </a:r>
          </a:p>
        </p:txBody>
      </p:sp>
    </p:spTree>
    <p:extLst>
      <p:ext uri="{BB962C8B-B14F-4D97-AF65-F5344CB8AC3E}">
        <p14:creationId xmlns:p14="http://schemas.microsoft.com/office/powerpoint/2010/main" val="185419636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7924800" cy="796908"/>
          </a:xfrm>
        </p:spPr>
        <p:txBody>
          <a:bodyPr/>
          <a:lstStyle/>
          <a:p>
            <a:pPr algn="ctr"/>
            <a:r>
              <a:rPr lang="zh-CN" altLang="en-US" sz="4000" b="1" dirty="0" smtClean="0"/>
              <a:t>资本的内在矛盾（</a:t>
            </a:r>
            <a:r>
              <a:rPr lang="en-US" altLang="zh-CN" sz="4000" b="1" dirty="0" smtClean="0"/>
              <a:t>2</a:t>
            </a:r>
            <a:r>
              <a:rPr lang="zh-CN" altLang="en-US" sz="4000" b="1" dirty="0" smtClean="0"/>
              <a:t>）</a:t>
            </a:r>
            <a:endParaRPr lang="zh-CN" altLang="en-US" sz="4000" b="1" dirty="0"/>
          </a:p>
        </p:txBody>
      </p:sp>
      <p:sp>
        <p:nvSpPr>
          <p:cNvPr id="3" name="内容占位符 2"/>
          <p:cNvSpPr>
            <a:spLocks noGrp="1"/>
          </p:cNvSpPr>
          <p:nvPr>
            <p:ph sz="quarter" idx="13"/>
          </p:nvPr>
        </p:nvSpPr>
        <p:spPr>
          <a:xfrm>
            <a:off x="0" y="857232"/>
            <a:ext cx="9144000" cy="5286412"/>
          </a:xfrm>
        </p:spPr>
        <p:txBody>
          <a:bodyPr>
            <a:normAutofit/>
          </a:bodyPr>
          <a:lstStyle/>
          <a:p>
            <a:pPr>
              <a:lnSpc>
                <a:spcPct val="150000"/>
              </a:lnSpc>
            </a:pPr>
            <a:r>
              <a:rPr lang="en-US" altLang="zh-CN" sz="3500" b="1" dirty="0" smtClean="0">
                <a:solidFill>
                  <a:srgbClr val="FFFF00"/>
                </a:solidFill>
              </a:rPr>
              <a:t>2</a:t>
            </a:r>
            <a:r>
              <a:rPr lang="zh-CN" altLang="en-US" sz="3500" b="1" dirty="0" smtClean="0">
                <a:solidFill>
                  <a:srgbClr val="FFFF00"/>
                </a:solidFill>
              </a:rPr>
              <a:t>、交换与生产的矛盾</a:t>
            </a:r>
            <a:r>
              <a:rPr lang="en-US" altLang="zh-CN" sz="3500" b="1" dirty="0" smtClean="0">
                <a:solidFill>
                  <a:srgbClr val="FFFF00"/>
                </a:solidFill>
              </a:rPr>
              <a:t>——</a:t>
            </a:r>
          </a:p>
          <a:p>
            <a:pPr>
              <a:lnSpc>
                <a:spcPct val="150000"/>
              </a:lnSpc>
            </a:pPr>
            <a:r>
              <a:rPr lang="zh-CN" altLang="en-US" sz="2800" b="1" dirty="0" smtClean="0">
                <a:solidFill>
                  <a:srgbClr val="FFFF00"/>
                </a:solidFill>
                <a:latin typeface="楷体" pitchFamily="49" charset="-122"/>
                <a:ea typeface="楷体" pitchFamily="49" charset="-122"/>
              </a:rPr>
              <a:t>生产剩余价值</a:t>
            </a:r>
            <a:r>
              <a:rPr lang="zh-CN" altLang="en-US" sz="2800" b="1" dirty="0" smtClean="0">
                <a:latin typeface="楷体" pitchFamily="49" charset="-122"/>
                <a:ea typeface="楷体" pitchFamily="49" charset="-122"/>
              </a:rPr>
              <a:t>是</a:t>
            </a:r>
            <a:r>
              <a:rPr lang="zh-CN" altLang="en-US" sz="2800" b="1" dirty="0" smtClean="0">
                <a:solidFill>
                  <a:srgbClr val="FFFF00"/>
                </a:solidFill>
                <a:latin typeface="楷体" pitchFamily="49" charset="-122"/>
                <a:ea typeface="楷体" pitchFamily="49" charset="-122"/>
              </a:rPr>
              <a:t>实现剩余价值</a:t>
            </a:r>
            <a:r>
              <a:rPr lang="zh-CN" altLang="en-US" sz="2800" b="1" dirty="0" smtClean="0">
                <a:latin typeface="楷体" pitchFamily="49" charset="-122"/>
                <a:ea typeface="楷体" pitchFamily="49" charset="-122"/>
              </a:rPr>
              <a:t>的前提。</a:t>
            </a:r>
            <a:r>
              <a:rPr lang="zh-CN" altLang="en-US" sz="2800" b="1" dirty="0" smtClean="0">
                <a:solidFill>
                  <a:srgbClr val="FFFF00"/>
                </a:solidFill>
                <a:latin typeface="楷体" pitchFamily="49" charset="-122"/>
                <a:ea typeface="楷体" pitchFamily="49" charset="-122"/>
              </a:rPr>
              <a:t>劳动效率的提高</a:t>
            </a:r>
            <a:r>
              <a:rPr lang="zh-CN" altLang="en-US" sz="2800" b="1" dirty="0" smtClean="0">
                <a:latin typeface="楷体" pitchFamily="49" charset="-122"/>
                <a:ea typeface="楷体" pitchFamily="49" charset="-122"/>
              </a:rPr>
              <a:t>、</a:t>
            </a:r>
            <a:r>
              <a:rPr lang="zh-CN" altLang="en-US" sz="2800" b="1" dirty="0" smtClean="0">
                <a:solidFill>
                  <a:srgbClr val="FFFF00"/>
                </a:solidFill>
                <a:latin typeface="楷体" pitchFamily="49" charset="-122"/>
                <a:ea typeface="楷体" pitchFamily="49" charset="-122"/>
              </a:rPr>
              <a:t>剩余价值的增多</a:t>
            </a:r>
            <a:r>
              <a:rPr lang="zh-CN" altLang="en-US" sz="2800" b="1" dirty="0" smtClean="0">
                <a:latin typeface="楷体" pitchFamily="49" charset="-122"/>
                <a:ea typeface="楷体" pitchFamily="49" charset="-122"/>
              </a:rPr>
              <a:t>，是</a:t>
            </a:r>
            <a:r>
              <a:rPr lang="zh-CN" altLang="en-US" sz="2800" b="1" dirty="0" smtClean="0">
                <a:solidFill>
                  <a:srgbClr val="FFFF00"/>
                </a:solidFill>
                <a:latin typeface="楷体" pitchFamily="49" charset="-122"/>
                <a:ea typeface="楷体" pitchFamily="49" charset="-122"/>
              </a:rPr>
              <a:t>资本实现自身</a:t>
            </a:r>
            <a:r>
              <a:rPr lang="zh-CN" altLang="en-US" sz="2800" b="1" dirty="0" smtClean="0">
                <a:latin typeface="楷体" pitchFamily="49" charset="-122"/>
                <a:ea typeface="楷体" pitchFamily="49" charset="-122"/>
              </a:rPr>
              <a:t>的内在要求。</a:t>
            </a:r>
            <a:endParaRPr lang="en-US" altLang="zh-CN" sz="2800" b="1" dirty="0" smtClean="0">
              <a:latin typeface="楷体" pitchFamily="49" charset="-122"/>
              <a:ea typeface="楷体" pitchFamily="49" charset="-122"/>
            </a:endParaRPr>
          </a:p>
          <a:p>
            <a:pPr>
              <a:lnSpc>
                <a:spcPct val="150000"/>
              </a:lnSpc>
            </a:pPr>
            <a:r>
              <a:rPr lang="zh-CN" altLang="en-US" sz="2800" b="1" dirty="0" smtClean="0">
                <a:latin typeface="楷体" pitchFamily="49" charset="-122"/>
                <a:ea typeface="楷体" pitchFamily="49" charset="-122"/>
              </a:rPr>
              <a:t>但是，</a:t>
            </a:r>
            <a:r>
              <a:rPr lang="zh-CN" altLang="en-US" sz="2800" b="1" dirty="0" smtClean="0">
                <a:solidFill>
                  <a:srgbClr val="FFFF00"/>
                </a:solidFill>
                <a:latin typeface="楷体" pitchFamily="49" charset="-122"/>
                <a:ea typeface="楷体" pitchFamily="49" charset="-122"/>
              </a:rPr>
              <a:t>一旦剩余劳动不能在市场上交换成功，例如产能过剩，剩余劳动就会变成无利可图的废物。</a:t>
            </a:r>
            <a:r>
              <a:rPr lang="zh-CN" altLang="en-US" sz="2800" b="1" dirty="0" smtClean="0">
                <a:latin typeface="楷体" pitchFamily="49" charset="-122"/>
                <a:ea typeface="楷体" pitchFamily="49" charset="-122"/>
              </a:rPr>
              <a:t>因此，在资本运动中，每一次生产力的发展，都蕴含着摧毁自身、浪费资源的风险。</a:t>
            </a:r>
            <a:endParaRPr lang="zh-CN" altLang="en-US" sz="2800" b="1" dirty="0">
              <a:latin typeface="楷体" pitchFamily="49" charset="-122"/>
              <a:ea typeface="楷体" pitchFamily="49" charset="-122"/>
            </a:endParaRPr>
          </a:p>
        </p:txBody>
      </p:sp>
    </p:spTree>
    <p:extLst>
      <p:ext uri="{BB962C8B-B14F-4D97-AF65-F5344CB8AC3E}">
        <p14:creationId xmlns:p14="http://schemas.microsoft.com/office/powerpoint/2010/main" val="1343020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28" y="2928934"/>
            <a:ext cx="2214578" cy="646331"/>
          </a:xfrm>
          <a:prstGeom prst="rect">
            <a:avLst/>
          </a:prstGeom>
          <a:noFill/>
        </p:spPr>
        <p:txBody>
          <a:bodyPr wrap="square" rtlCol="0">
            <a:spAutoFit/>
          </a:bodyPr>
          <a:lstStyle/>
          <a:p>
            <a:r>
              <a:rPr lang="zh-CN" altLang="en-US" dirty="0" smtClean="0"/>
              <a:t>人民群众</a:t>
            </a:r>
            <a:endParaRPr lang="zh-CN" altLang="en-US" dirty="0"/>
          </a:p>
        </p:txBody>
      </p:sp>
      <p:sp>
        <p:nvSpPr>
          <p:cNvPr id="6" name="TextBox 5"/>
          <p:cNvSpPr txBox="1"/>
          <p:nvPr/>
        </p:nvSpPr>
        <p:spPr>
          <a:xfrm>
            <a:off x="1071538" y="3643314"/>
            <a:ext cx="2714644" cy="646331"/>
          </a:xfrm>
          <a:prstGeom prst="rect">
            <a:avLst/>
          </a:prstGeom>
          <a:noFill/>
        </p:spPr>
        <p:txBody>
          <a:bodyPr wrap="square" rtlCol="0">
            <a:spAutoFit/>
          </a:bodyPr>
          <a:lstStyle/>
          <a:p>
            <a:r>
              <a:rPr lang="zh-CN" altLang="en-US" dirty="0" smtClean="0"/>
              <a:t>群众路线</a:t>
            </a:r>
            <a:endParaRPr lang="zh-CN" altLang="en-US" dirty="0"/>
          </a:p>
        </p:txBody>
      </p:sp>
      <p:sp>
        <p:nvSpPr>
          <p:cNvPr id="7" name="TextBox 6"/>
          <p:cNvSpPr txBox="1"/>
          <p:nvPr/>
        </p:nvSpPr>
        <p:spPr>
          <a:xfrm>
            <a:off x="285720" y="3643314"/>
            <a:ext cx="4500562" cy="646331"/>
          </a:xfrm>
          <a:prstGeom prst="rect">
            <a:avLst/>
          </a:prstGeom>
          <a:solidFill>
            <a:schemeClr val="bg2"/>
          </a:solidFill>
        </p:spPr>
        <p:txBody>
          <a:bodyPr wrap="square" rtlCol="0">
            <a:spAutoFit/>
          </a:bodyPr>
          <a:lstStyle/>
          <a:p>
            <a:r>
              <a:rPr lang="zh-CN" altLang="en-US" dirty="0" smtClean="0"/>
              <a:t>普通个人的历史作用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457200" y="6096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1</a:t>
            </a:r>
            <a:r>
              <a:rPr lang="zh-CN" altLang="en-US" b="1">
                <a:effectLst/>
              </a:rPr>
              <a:t>、威廉</a:t>
            </a:r>
            <a:r>
              <a:rPr lang="en-US" altLang="zh-CN" b="1">
                <a:effectLst/>
              </a:rPr>
              <a:t>·</a:t>
            </a:r>
            <a:r>
              <a:rPr lang="zh-CN" altLang="en-US" b="1">
                <a:effectLst/>
              </a:rPr>
              <a:t>配第</a:t>
            </a:r>
            <a:r>
              <a:rPr lang="en-US" altLang="zh-CN" b="1">
                <a:effectLst/>
              </a:rPr>
              <a:t>——“</a:t>
            </a:r>
            <a:r>
              <a:rPr lang="zh-CN" altLang="en-US" b="1">
                <a:effectLst/>
              </a:rPr>
              <a:t>政治经济学之父”</a:t>
            </a:r>
          </a:p>
        </p:txBody>
      </p:sp>
      <p:sp>
        <p:nvSpPr>
          <p:cNvPr id="30723" name="Rectangle 3"/>
          <p:cNvSpPr>
            <a:spLocks noChangeArrowheads="1"/>
          </p:cNvSpPr>
          <p:nvPr/>
        </p:nvSpPr>
        <p:spPr bwMode="auto">
          <a:xfrm>
            <a:off x="457200" y="2057400"/>
            <a:ext cx="82296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buClr>
                <a:schemeClr val="hlink"/>
              </a:buClr>
              <a:buSzPct val="80000"/>
              <a:buFont typeface="Wingdings" charset="2"/>
              <a:buNone/>
            </a:pPr>
            <a:r>
              <a:rPr kumimoji="1" lang="zh-CN" altLang="en-US" sz="2800" b="1"/>
              <a:t>威廉·配第成为国民经济学之父的原因</a:t>
            </a:r>
          </a:p>
          <a:p>
            <a:pPr>
              <a:spcBef>
                <a:spcPct val="20000"/>
              </a:spcBef>
              <a:buClr>
                <a:schemeClr val="hlink"/>
              </a:buClr>
              <a:buSzPct val="80000"/>
              <a:buFont typeface="Wingdings" charset="2"/>
              <a:buChar char="Ø"/>
            </a:pPr>
            <a:r>
              <a:rPr kumimoji="1" lang="zh-CN" altLang="en-US" sz="2800" b="1"/>
              <a:t>第一，他第一次提出了经济学科学的问题：即</a:t>
            </a:r>
            <a:r>
              <a:rPr kumimoji="1" lang="zh-CN" altLang="en-US" sz="2800" b="1">
                <a:solidFill>
                  <a:srgbClr val="FF6600"/>
                </a:solidFill>
              </a:rPr>
              <a:t>市场价格所环绕着涨落的平均价格</a:t>
            </a:r>
            <a:r>
              <a:rPr kumimoji="1" lang="zh-CN" altLang="en-US" sz="2800" b="1"/>
              <a:t>是由什么来决定的.</a:t>
            </a:r>
            <a:r>
              <a:rPr kumimoji="1" lang="zh-CN" altLang="en-US" sz="2800"/>
              <a:t> </a:t>
            </a:r>
          </a:p>
          <a:p>
            <a:pPr>
              <a:spcBef>
                <a:spcPct val="20000"/>
              </a:spcBef>
              <a:buClr>
                <a:schemeClr val="hlink"/>
              </a:buClr>
              <a:buSzPct val="80000"/>
              <a:buFont typeface="Wingdings" charset="2"/>
              <a:buChar char="Ø"/>
            </a:pPr>
            <a:r>
              <a:rPr kumimoji="1" lang="zh-CN" altLang="en-US" sz="2800" b="1"/>
              <a:t>第二，主要是借助于自然的科学方法，为经济学加上了数学的形态，从他开始</a:t>
            </a:r>
            <a:r>
              <a:rPr kumimoji="1" lang="zh-CN" altLang="en-US" sz="2800" b="1">
                <a:solidFill>
                  <a:srgbClr val="FF6600"/>
                </a:solidFill>
              </a:rPr>
              <a:t>数学被运用于经济学领域。</a:t>
            </a:r>
            <a:r>
              <a:rPr kumimoji="1" lang="zh-CN" altLang="en-US" sz="2800">
                <a:solidFill>
                  <a:srgbClr val="FF6600"/>
                </a:solidFill>
              </a:rPr>
              <a:t> </a:t>
            </a:r>
          </a:p>
        </p:txBody>
      </p:sp>
      <p:sp>
        <p:nvSpPr>
          <p:cNvPr id="2" name="文本框 1"/>
          <p:cNvSpPr txBox="1"/>
          <p:nvPr/>
        </p:nvSpPr>
        <p:spPr>
          <a:xfrm>
            <a:off x="457200" y="1828800"/>
            <a:ext cx="184731" cy="646331"/>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861829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7924800" cy="796908"/>
          </a:xfrm>
        </p:spPr>
        <p:txBody>
          <a:bodyPr/>
          <a:lstStyle/>
          <a:p>
            <a:pPr algn="ctr"/>
            <a:r>
              <a:rPr lang="zh-CN" altLang="en-US" sz="4000" b="1" dirty="0" smtClean="0"/>
              <a:t>资本的内在矛盾（</a:t>
            </a:r>
            <a:r>
              <a:rPr lang="en-US" altLang="zh-CN" sz="4000" b="1" dirty="0" smtClean="0"/>
              <a:t>3</a:t>
            </a:r>
            <a:r>
              <a:rPr lang="zh-CN" altLang="en-US" sz="4000" b="1" dirty="0" smtClean="0"/>
              <a:t>）</a:t>
            </a:r>
            <a:endParaRPr lang="zh-CN" altLang="en-US" sz="4000" b="1" dirty="0"/>
          </a:p>
        </p:txBody>
      </p:sp>
      <p:sp>
        <p:nvSpPr>
          <p:cNvPr id="3" name="内容占位符 2"/>
          <p:cNvSpPr>
            <a:spLocks noGrp="1"/>
          </p:cNvSpPr>
          <p:nvPr>
            <p:ph sz="quarter" idx="13"/>
          </p:nvPr>
        </p:nvSpPr>
        <p:spPr>
          <a:xfrm>
            <a:off x="0" y="1071570"/>
            <a:ext cx="9144000" cy="5643578"/>
          </a:xfrm>
        </p:spPr>
        <p:txBody>
          <a:bodyPr>
            <a:normAutofit fontScale="77500" lnSpcReduction="20000"/>
          </a:bodyPr>
          <a:lstStyle/>
          <a:p>
            <a:pPr>
              <a:lnSpc>
                <a:spcPts val="5000"/>
              </a:lnSpc>
            </a:pPr>
            <a:r>
              <a:rPr lang="en-US" altLang="zh-CN" sz="4500" b="1" dirty="0" smtClean="0">
                <a:solidFill>
                  <a:srgbClr val="FFFF00"/>
                </a:solidFill>
              </a:rPr>
              <a:t>3</a:t>
            </a:r>
            <a:r>
              <a:rPr lang="zh-CN" altLang="en-US" sz="4500" b="1" dirty="0" smtClean="0">
                <a:solidFill>
                  <a:srgbClr val="FFFF00"/>
                </a:solidFill>
              </a:rPr>
              <a:t>、货币与资本的矛盾</a:t>
            </a:r>
            <a:r>
              <a:rPr lang="en-US" altLang="zh-CN" sz="4500" b="1" dirty="0" smtClean="0">
                <a:solidFill>
                  <a:srgbClr val="FFFF00"/>
                </a:solidFill>
              </a:rPr>
              <a:t>——</a:t>
            </a:r>
          </a:p>
          <a:p>
            <a:pPr>
              <a:lnSpc>
                <a:spcPts val="5000"/>
              </a:lnSpc>
            </a:pPr>
            <a:r>
              <a:rPr lang="zh-CN" altLang="en-US" sz="3600" b="1" dirty="0" smtClean="0">
                <a:solidFill>
                  <a:srgbClr val="FFFF00"/>
                </a:solidFill>
                <a:latin typeface="楷体" pitchFamily="49" charset="-122"/>
                <a:ea typeface="楷体" pitchFamily="49" charset="-122"/>
              </a:rPr>
              <a:t>货币是资本的前提。</a:t>
            </a:r>
            <a:r>
              <a:rPr lang="zh-CN" altLang="en-US" sz="3600" b="1" dirty="0" smtClean="0">
                <a:latin typeface="楷体" pitchFamily="49" charset="-122"/>
                <a:ea typeface="楷体" pitchFamily="49" charset="-122"/>
              </a:rPr>
              <a:t>经济过程的每一个环节都要通过货币结算才能展开。一旦</a:t>
            </a:r>
            <a:r>
              <a:rPr lang="zh-CN" altLang="en-US" sz="3600" b="1" dirty="0" smtClean="0">
                <a:solidFill>
                  <a:srgbClr val="FFFF00"/>
                </a:solidFill>
                <a:latin typeface="楷体" pitchFamily="49" charset="-122"/>
                <a:ea typeface="楷体" pitchFamily="49" charset="-122"/>
              </a:rPr>
              <a:t>资金链断裂</a:t>
            </a:r>
            <a:r>
              <a:rPr lang="zh-CN" altLang="en-US" sz="3600" b="1" dirty="0" smtClean="0">
                <a:latin typeface="楷体" pitchFamily="49" charset="-122"/>
                <a:ea typeface="楷体" pitchFamily="49" charset="-122"/>
              </a:rPr>
              <a:t>，资本的生产就会停止。为了重新启动生产，</a:t>
            </a:r>
            <a:r>
              <a:rPr lang="zh-CN" altLang="en-US" sz="3600" b="1" dirty="0" smtClean="0">
                <a:solidFill>
                  <a:srgbClr val="FFFF00"/>
                </a:solidFill>
                <a:latin typeface="楷体" pitchFamily="49" charset="-122"/>
                <a:ea typeface="楷体" pitchFamily="49" charset="-122"/>
              </a:rPr>
              <a:t>国家就必须执行经济功能，人为地增加投资或者增发纸币，以重启资金链。</a:t>
            </a:r>
            <a:endParaRPr lang="en-US" altLang="zh-CN" sz="3600" b="1" dirty="0" smtClean="0">
              <a:solidFill>
                <a:srgbClr val="FFFF00"/>
              </a:solidFill>
              <a:latin typeface="楷体" pitchFamily="49" charset="-122"/>
              <a:ea typeface="楷体" pitchFamily="49" charset="-122"/>
            </a:endParaRPr>
          </a:p>
          <a:p>
            <a:pPr>
              <a:lnSpc>
                <a:spcPts val="5000"/>
              </a:lnSpc>
            </a:pPr>
            <a:r>
              <a:rPr lang="zh-CN" altLang="en-US" sz="3600" b="1" dirty="0" smtClean="0">
                <a:latin typeface="楷体" pitchFamily="49" charset="-122"/>
                <a:ea typeface="楷体" pitchFamily="49" charset="-122"/>
              </a:rPr>
              <a:t>但是，货币界限一旦被突破，超出了流通中实际需要的货币量，就会导致</a:t>
            </a:r>
            <a:r>
              <a:rPr lang="zh-CN" altLang="en-US" sz="3600" b="1" dirty="0" smtClean="0">
                <a:solidFill>
                  <a:srgbClr val="FFFF00"/>
                </a:solidFill>
                <a:latin typeface="楷体" pitchFamily="49" charset="-122"/>
                <a:ea typeface="楷体" pitchFamily="49" charset="-122"/>
              </a:rPr>
              <a:t>通货膨胀</a:t>
            </a:r>
            <a:r>
              <a:rPr lang="zh-CN" altLang="en-US" sz="3600" b="1" dirty="0" smtClean="0">
                <a:latin typeface="楷体" pitchFamily="49" charset="-122"/>
                <a:ea typeface="楷体" pitchFamily="49" charset="-122"/>
              </a:rPr>
              <a:t>。</a:t>
            </a:r>
            <a:r>
              <a:rPr lang="zh-CN" altLang="en-US" sz="3600" b="1" dirty="0" smtClean="0">
                <a:solidFill>
                  <a:srgbClr val="FFFF00"/>
                </a:solidFill>
                <a:latin typeface="楷体" pitchFamily="49" charset="-122"/>
                <a:ea typeface="楷体" pitchFamily="49" charset="-122"/>
              </a:rPr>
              <a:t>消费者手中有限的财富大大缩水。这是现代文明的抢劫，导致经济危机。</a:t>
            </a:r>
            <a:endParaRPr lang="zh-CN" altLang="en-US" sz="3600" b="1" dirty="0">
              <a:solidFill>
                <a:srgbClr val="FFFF00"/>
              </a:solidFill>
              <a:latin typeface="楷体" pitchFamily="49" charset="-122"/>
              <a:ea typeface="楷体" pitchFamily="49" charset="-122"/>
            </a:endParaRPr>
          </a:p>
        </p:txBody>
      </p:sp>
    </p:spTree>
    <p:extLst>
      <p:ext uri="{BB962C8B-B14F-4D97-AF65-F5344CB8AC3E}">
        <p14:creationId xmlns:p14="http://schemas.microsoft.com/office/powerpoint/2010/main" val="209918675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7924800" cy="725470"/>
          </a:xfrm>
        </p:spPr>
        <p:txBody>
          <a:bodyPr/>
          <a:lstStyle/>
          <a:p>
            <a:pPr algn="ctr"/>
            <a:r>
              <a:rPr lang="zh-CN" altLang="en-US" sz="4000" b="1" dirty="0" smtClean="0"/>
              <a:t>资本的内在矛盾（</a:t>
            </a:r>
            <a:r>
              <a:rPr lang="en-US" altLang="zh-CN" sz="4000" b="1" dirty="0" smtClean="0"/>
              <a:t>4</a:t>
            </a:r>
            <a:r>
              <a:rPr lang="zh-CN" altLang="en-US" sz="4000" b="1" dirty="0" smtClean="0"/>
              <a:t>）</a:t>
            </a:r>
            <a:endParaRPr lang="zh-CN" altLang="en-US" sz="4000" b="1" dirty="0"/>
          </a:p>
        </p:txBody>
      </p:sp>
      <p:sp>
        <p:nvSpPr>
          <p:cNvPr id="3" name="内容占位符 2"/>
          <p:cNvSpPr>
            <a:spLocks noGrp="1"/>
          </p:cNvSpPr>
          <p:nvPr>
            <p:ph sz="quarter" idx="13"/>
          </p:nvPr>
        </p:nvSpPr>
        <p:spPr>
          <a:xfrm>
            <a:off x="0" y="714356"/>
            <a:ext cx="9144000" cy="6143644"/>
          </a:xfrm>
        </p:spPr>
        <p:txBody>
          <a:bodyPr>
            <a:normAutofit lnSpcReduction="10000"/>
          </a:bodyPr>
          <a:lstStyle/>
          <a:p>
            <a:pPr>
              <a:lnSpc>
                <a:spcPct val="150000"/>
              </a:lnSpc>
            </a:pPr>
            <a:r>
              <a:rPr lang="en-US" altLang="zh-CN" sz="3500" b="1" dirty="0" smtClean="0">
                <a:solidFill>
                  <a:srgbClr val="FFFF00"/>
                </a:solidFill>
                <a:latin typeface="+mn-ea"/>
                <a:cs typeface="Times New Roman"/>
              </a:rPr>
              <a:t>4</a:t>
            </a:r>
            <a:r>
              <a:rPr lang="zh-CN" altLang="en-US" sz="3500" b="1" dirty="0" smtClean="0">
                <a:solidFill>
                  <a:srgbClr val="FFFF00"/>
                </a:solidFill>
                <a:latin typeface="+mn-ea"/>
                <a:cs typeface="Times New Roman"/>
              </a:rPr>
              <a:t>、阶级矛盾</a:t>
            </a:r>
            <a:r>
              <a:rPr lang="en-US" altLang="zh-CN" sz="3500" b="1" dirty="0" smtClean="0">
                <a:solidFill>
                  <a:srgbClr val="FFFF00"/>
                </a:solidFill>
                <a:latin typeface="+mn-ea"/>
                <a:cs typeface="Times New Roman"/>
              </a:rPr>
              <a:t>——</a:t>
            </a:r>
          </a:p>
          <a:p>
            <a:pPr lvl="1">
              <a:lnSpc>
                <a:spcPct val="150000"/>
              </a:lnSpc>
            </a:pPr>
            <a:r>
              <a:rPr lang="zh-CN" altLang="en-US" sz="2800" b="1" dirty="0" smtClean="0">
                <a:latin typeface="楷体" pitchFamily="49" charset="-122"/>
                <a:ea typeface="楷体" pitchFamily="49" charset="-122"/>
                <a:cs typeface="Times New Roman"/>
              </a:rPr>
              <a:t>“文明的一切进步，或者换句话说，社会生产力的一切增长，也可以说</a:t>
            </a:r>
            <a:r>
              <a:rPr lang="zh-CN" altLang="en-US" sz="2800" b="1" dirty="0" smtClean="0">
                <a:solidFill>
                  <a:srgbClr val="FFFF00"/>
                </a:solidFill>
                <a:latin typeface="楷体" pitchFamily="49" charset="-122"/>
                <a:ea typeface="楷体" pitchFamily="49" charset="-122"/>
                <a:cs typeface="Times New Roman"/>
              </a:rPr>
              <a:t>劳动本身的生产力的一切增长</a:t>
            </a:r>
            <a:r>
              <a:rPr lang="zh-CN" altLang="en-US" sz="2800" b="1" dirty="0" smtClean="0">
                <a:latin typeface="楷体" pitchFamily="49" charset="-122"/>
                <a:ea typeface="楷体" pitchFamily="49" charset="-122"/>
                <a:cs typeface="Times New Roman"/>
              </a:rPr>
              <a:t>，如科学、发明、劳动的分工和结合、交通工具的改善、世界市场的开辟、机器等等所产生的结果，</a:t>
            </a:r>
            <a:r>
              <a:rPr lang="zh-CN" altLang="en-US" sz="2800" b="1" u="sng" dirty="0" smtClean="0">
                <a:solidFill>
                  <a:srgbClr val="FFFF00"/>
                </a:solidFill>
                <a:latin typeface="楷体" pitchFamily="49" charset="-122"/>
                <a:ea typeface="楷体" pitchFamily="49" charset="-122"/>
                <a:cs typeface="Times New Roman"/>
              </a:rPr>
              <a:t>都不会使工人致富，而只会使资本致富</a:t>
            </a:r>
            <a:r>
              <a:rPr lang="zh-CN" altLang="en-US" sz="2800" b="1" u="sng" dirty="0" smtClean="0">
                <a:latin typeface="楷体" pitchFamily="49" charset="-122"/>
                <a:ea typeface="楷体" pitchFamily="49" charset="-122"/>
                <a:cs typeface="Times New Roman"/>
              </a:rPr>
              <a:t>；</a:t>
            </a:r>
            <a:r>
              <a:rPr lang="zh-CN" altLang="en-US" sz="2800" b="1" dirty="0" smtClean="0">
                <a:latin typeface="楷体" pitchFamily="49" charset="-122"/>
                <a:ea typeface="楷体" pitchFamily="49" charset="-122"/>
                <a:cs typeface="Times New Roman"/>
              </a:rPr>
              <a:t>也就是</a:t>
            </a:r>
            <a:r>
              <a:rPr lang="zh-CN" altLang="en-US" sz="2800" b="1" dirty="0" smtClean="0">
                <a:solidFill>
                  <a:srgbClr val="FFFF00"/>
                </a:solidFill>
                <a:latin typeface="楷体" pitchFamily="49" charset="-122"/>
                <a:ea typeface="楷体" pitchFamily="49" charset="-122"/>
                <a:cs typeface="Times New Roman"/>
              </a:rPr>
              <a:t>只会使支配劳动的权力更加增大；只会使资本的生产力增长。</a:t>
            </a:r>
            <a:r>
              <a:rPr lang="zh-CN" altLang="en-US" sz="2800" b="1" dirty="0" smtClean="0">
                <a:latin typeface="楷体" pitchFamily="49" charset="-122"/>
                <a:ea typeface="楷体" pitchFamily="49" charset="-122"/>
                <a:cs typeface="Times New Roman"/>
              </a:rPr>
              <a:t>因为资本是工人的对立面，所以</a:t>
            </a:r>
            <a:r>
              <a:rPr lang="zh-CN" altLang="en-US" sz="2800" b="1" dirty="0" smtClean="0">
                <a:solidFill>
                  <a:srgbClr val="FFFF00"/>
                </a:solidFill>
                <a:latin typeface="楷体" pitchFamily="49" charset="-122"/>
                <a:ea typeface="楷体" pitchFamily="49" charset="-122"/>
                <a:cs typeface="Times New Roman"/>
              </a:rPr>
              <a:t>文明的进步只会增大支配劳动的客体的权力。</a:t>
            </a:r>
            <a:r>
              <a:rPr lang="zh-CN" altLang="en-US" sz="2800" b="1" dirty="0" smtClean="0">
                <a:latin typeface="楷体" pitchFamily="49" charset="-122"/>
                <a:ea typeface="楷体" pitchFamily="49" charset="-122"/>
                <a:cs typeface="Times New Roman"/>
              </a:rPr>
              <a:t>”</a:t>
            </a:r>
            <a:endParaRPr lang="zh-CN" altLang="en-US" sz="2800" b="1" dirty="0">
              <a:latin typeface="楷体" pitchFamily="49" charset="-122"/>
              <a:ea typeface="楷体" pitchFamily="49" charset="-122"/>
            </a:endParaRPr>
          </a:p>
        </p:txBody>
      </p:sp>
    </p:spTree>
    <p:extLst>
      <p:ext uri="{BB962C8B-B14F-4D97-AF65-F5344CB8AC3E}">
        <p14:creationId xmlns:p14="http://schemas.microsoft.com/office/powerpoint/2010/main" val="2288749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7924800" cy="620688"/>
          </a:xfrm>
        </p:spPr>
        <p:txBody>
          <a:bodyPr/>
          <a:lstStyle/>
          <a:p>
            <a:pPr algn="ctr"/>
            <a:r>
              <a:rPr lang="zh-CN" altLang="en-US" sz="3500" b="1" dirty="0" smtClean="0"/>
              <a:t>资本的内在矛盾（</a:t>
            </a:r>
            <a:r>
              <a:rPr lang="en-US" altLang="zh-CN" sz="3500" b="1" dirty="0" smtClean="0"/>
              <a:t>5</a:t>
            </a:r>
            <a:r>
              <a:rPr lang="zh-CN" altLang="en-US" sz="3500" b="1" dirty="0" smtClean="0"/>
              <a:t>）</a:t>
            </a:r>
            <a:endParaRPr lang="zh-CN" altLang="en-US" sz="3500" b="1" dirty="0"/>
          </a:p>
        </p:txBody>
      </p:sp>
      <p:sp>
        <p:nvSpPr>
          <p:cNvPr id="3" name="内容占位符 2"/>
          <p:cNvSpPr>
            <a:spLocks noGrp="1"/>
          </p:cNvSpPr>
          <p:nvPr>
            <p:ph sz="quarter" idx="13"/>
          </p:nvPr>
        </p:nvSpPr>
        <p:spPr>
          <a:xfrm>
            <a:off x="0" y="620688"/>
            <a:ext cx="9144000" cy="6237312"/>
          </a:xfrm>
        </p:spPr>
        <p:txBody>
          <a:bodyPr>
            <a:normAutofit fontScale="92500" lnSpcReduction="20000"/>
          </a:bodyPr>
          <a:lstStyle/>
          <a:p>
            <a:pPr lvl="0">
              <a:lnSpc>
                <a:spcPct val="140000"/>
              </a:lnSpc>
              <a:buClr>
                <a:srgbClr val="DC9E1F"/>
              </a:buClr>
            </a:pPr>
            <a:r>
              <a:rPr lang="en-US" altLang="zh-CN" sz="3500" b="1" dirty="0" smtClean="0">
                <a:solidFill>
                  <a:srgbClr val="FFFF00"/>
                </a:solidFill>
              </a:rPr>
              <a:t>5</a:t>
            </a:r>
            <a:r>
              <a:rPr lang="zh-CN" altLang="en-US" sz="3500" b="1" dirty="0" smtClean="0">
                <a:solidFill>
                  <a:srgbClr val="FFFF00"/>
                </a:solidFill>
              </a:rPr>
              <a:t>、自然与资本的矛盾</a:t>
            </a:r>
            <a:r>
              <a:rPr lang="en-US" altLang="zh-CN" sz="3500" b="1" dirty="0" smtClean="0">
                <a:solidFill>
                  <a:srgbClr val="FFFF00"/>
                </a:solidFill>
              </a:rPr>
              <a:t>——</a:t>
            </a:r>
          </a:p>
          <a:p>
            <a:pPr lvl="0">
              <a:lnSpc>
                <a:spcPct val="140000"/>
              </a:lnSpc>
              <a:buClr>
                <a:srgbClr val="DC9E1F"/>
              </a:buClr>
            </a:pPr>
            <a:r>
              <a:rPr lang="zh-CN" altLang="en-US" sz="3000" b="1" dirty="0" smtClean="0">
                <a:solidFill>
                  <a:srgbClr val="FFFFFF"/>
                </a:solidFill>
              </a:rPr>
              <a:t>商品生产的目的是交换价值，但是</a:t>
            </a:r>
            <a:r>
              <a:rPr lang="zh-CN" altLang="en-US" sz="3000" b="1" dirty="0" smtClean="0">
                <a:solidFill>
                  <a:srgbClr val="FFFF00"/>
                </a:solidFill>
              </a:rPr>
              <a:t>使用价值是交换价值的物质承担者</a:t>
            </a:r>
            <a:r>
              <a:rPr lang="zh-CN" altLang="en-US" sz="3000" b="1" dirty="0" smtClean="0">
                <a:solidFill>
                  <a:srgbClr val="FFFFFF"/>
                </a:solidFill>
              </a:rPr>
              <a:t>。使用价值则以</a:t>
            </a:r>
            <a:r>
              <a:rPr lang="zh-CN" altLang="en-US" sz="3000" b="1" dirty="0" smtClean="0">
                <a:solidFill>
                  <a:srgbClr val="FFFF00"/>
                </a:solidFill>
              </a:rPr>
              <a:t>自然物质为基础</a:t>
            </a:r>
            <a:r>
              <a:rPr lang="zh-CN" altLang="en-US" sz="3000" b="1" dirty="0" smtClean="0">
                <a:solidFill>
                  <a:srgbClr val="FFFFFF"/>
                </a:solidFill>
              </a:rPr>
              <a:t>。</a:t>
            </a:r>
            <a:endParaRPr lang="en-US" altLang="zh-CN" sz="3000" b="1" dirty="0" smtClean="0">
              <a:solidFill>
                <a:srgbClr val="FFFFFF"/>
              </a:solidFill>
            </a:endParaRPr>
          </a:p>
          <a:p>
            <a:pPr>
              <a:lnSpc>
                <a:spcPct val="140000"/>
              </a:lnSpc>
              <a:defRPr/>
            </a:pPr>
            <a:r>
              <a:rPr lang="zh-CN" altLang="en-US" sz="2800" b="1" dirty="0" smtClean="0">
                <a:latin typeface="楷体" pitchFamily="49" charset="-122"/>
                <a:ea typeface="楷体" pitchFamily="49" charset="-122"/>
              </a:rPr>
              <a:t>资本生产促使人们“</a:t>
            </a:r>
            <a:r>
              <a:rPr lang="zh-CN" altLang="en-US" sz="2800" b="1" dirty="0" smtClean="0">
                <a:solidFill>
                  <a:srgbClr val="FFFF00"/>
                </a:solidFill>
                <a:latin typeface="楷体" pitchFamily="49" charset="-122"/>
                <a:ea typeface="楷体" pitchFamily="49" charset="-122"/>
              </a:rPr>
              <a:t>探索整个自然界</a:t>
            </a:r>
            <a:r>
              <a:rPr lang="zh-CN" altLang="en-US" sz="2800" b="1" dirty="0" smtClean="0">
                <a:latin typeface="楷体" pitchFamily="49" charset="-122"/>
                <a:ea typeface="楷体" pitchFamily="49" charset="-122"/>
              </a:rPr>
              <a:t>，以便发现</a:t>
            </a:r>
            <a:r>
              <a:rPr lang="zh-CN" altLang="en-US" sz="2800" b="1" dirty="0" smtClean="0">
                <a:solidFill>
                  <a:srgbClr val="FFFF00"/>
                </a:solidFill>
                <a:latin typeface="楷体" pitchFamily="49" charset="-122"/>
                <a:ea typeface="楷体" pitchFamily="49" charset="-122"/>
              </a:rPr>
              <a:t>物的新的有用属性</a:t>
            </a:r>
            <a:r>
              <a:rPr lang="zh-CN" altLang="en-US" sz="2800" b="1" dirty="0" smtClean="0">
                <a:latin typeface="楷体" pitchFamily="49" charset="-122"/>
                <a:ea typeface="楷体" pitchFamily="49" charset="-122"/>
              </a:rPr>
              <a:t>”；或“采用新的方式（人工的）加工自然物，以便赋予它们以</a:t>
            </a:r>
            <a:r>
              <a:rPr lang="zh-CN" altLang="en-US" sz="2800" b="1" dirty="0" smtClean="0">
                <a:solidFill>
                  <a:srgbClr val="FFFF00"/>
                </a:solidFill>
                <a:latin typeface="楷体" pitchFamily="49" charset="-122"/>
                <a:ea typeface="楷体" pitchFamily="49" charset="-122"/>
              </a:rPr>
              <a:t>新的使用价值</a:t>
            </a:r>
            <a:r>
              <a:rPr lang="zh-CN" altLang="en-US" sz="2800" b="1" dirty="0" smtClean="0">
                <a:latin typeface="楷体" pitchFamily="49" charset="-122"/>
                <a:ea typeface="楷体" pitchFamily="49" charset="-122"/>
              </a:rPr>
              <a:t>。”</a:t>
            </a:r>
          </a:p>
          <a:p>
            <a:pPr>
              <a:lnSpc>
                <a:spcPct val="140000"/>
              </a:lnSpc>
              <a:defRPr/>
            </a:pPr>
            <a:r>
              <a:rPr lang="zh-CN" altLang="en-US" sz="2800" b="1" dirty="0" smtClean="0">
                <a:latin typeface="楷体" pitchFamily="49" charset="-122"/>
                <a:ea typeface="楷体" pitchFamily="49" charset="-122"/>
              </a:rPr>
              <a:t>“只有</a:t>
            </a:r>
            <a:r>
              <a:rPr lang="zh-CN" altLang="en-US" sz="2800" b="1" dirty="0" smtClean="0">
                <a:solidFill>
                  <a:srgbClr val="FFFF00"/>
                </a:solidFill>
                <a:latin typeface="楷体" pitchFamily="49" charset="-122"/>
                <a:ea typeface="楷体" pitchFamily="49" charset="-122"/>
              </a:rPr>
              <a:t>在资本主义制度下</a:t>
            </a:r>
            <a:r>
              <a:rPr lang="zh-CN" altLang="en-US" sz="2800" b="1" dirty="0" smtClean="0">
                <a:latin typeface="楷体" pitchFamily="49" charset="-122"/>
                <a:ea typeface="楷体" pitchFamily="49" charset="-122"/>
              </a:rPr>
              <a:t>，自然界才真正是人的对象，真正是有用物；它不再被认为是自为的力量；而</a:t>
            </a:r>
            <a:r>
              <a:rPr lang="zh-CN" altLang="en-US" sz="2800" b="1" dirty="0" smtClean="0">
                <a:solidFill>
                  <a:srgbClr val="FFFF00"/>
                </a:solidFill>
                <a:latin typeface="楷体" pitchFamily="49" charset="-122"/>
                <a:ea typeface="楷体" pitchFamily="49" charset="-122"/>
              </a:rPr>
              <a:t>对自然界的独立规律的理论认识本身</a:t>
            </a:r>
            <a:r>
              <a:rPr lang="zh-CN" altLang="en-US" sz="2800" b="1" dirty="0" smtClean="0">
                <a:latin typeface="楷体" pitchFamily="49" charset="-122"/>
                <a:ea typeface="楷体" pitchFamily="49" charset="-122"/>
              </a:rPr>
              <a:t>不过表现为狡猾，</a:t>
            </a:r>
            <a:r>
              <a:rPr lang="zh-CN" altLang="en-US" sz="2800" b="1" dirty="0" smtClean="0">
                <a:solidFill>
                  <a:srgbClr val="FFFF00"/>
                </a:solidFill>
                <a:latin typeface="楷体" pitchFamily="49" charset="-122"/>
                <a:ea typeface="楷体" pitchFamily="49" charset="-122"/>
              </a:rPr>
              <a:t>其目的是使自然界（不管是作为消费品，还是作为生产资料）服从于人的需要</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p:txBody>
      </p:sp>
    </p:spTree>
    <p:extLst>
      <p:ext uri="{BB962C8B-B14F-4D97-AF65-F5344CB8AC3E}">
        <p14:creationId xmlns:p14="http://schemas.microsoft.com/office/powerpoint/2010/main" val="27053884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a:xfrm>
            <a:off x="609600" y="-24"/>
            <a:ext cx="7924800" cy="648072"/>
          </a:xfrm>
        </p:spPr>
        <p:txBody>
          <a:bodyPr/>
          <a:lstStyle/>
          <a:p>
            <a:pPr algn="ctr"/>
            <a:r>
              <a:rPr lang="zh-CN" altLang="en-US" sz="4000" b="1" dirty="0" smtClean="0">
                <a:solidFill>
                  <a:srgbClr val="FFFF00"/>
                </a:solidFill>
              </a:rPr>
              <a:t>经济危机</a:t>
            </a:r>
            <a:endParaRPr lang="zh-CN" altLang="en-US" sz="4000" b="1" dirty="0">
              <a:solidFill>
                <a:srgbClr val="FFFF00"/>
              </a:solidFill>
            </a:endParaRPr>
          </a:p>
        </p:txBody>
      </p:sp>
      <p:sp>
        <p:nvSpPr>
          <p:cNvPr id="117763" name="Rectangle 3"/>
          <p:cNvSpPr>
            <a:spLocks noGrp="1" noChangeArrowheads="1"/>
          </p:cNvSpPr>
          <p:nvPr>
            <p:ph type="body" idx="4294967295"/>
          </p:nvPr>
        </p:nvSpPr>
        <p:spPr>
          <a:xfrm>
            <a:off x="0" y="714356"/>
            <a:ext cx="9144000" cy="4536504"/>
          </a:xfrm>
          <a:prstGeom prst="rect">
            <a:avLst/>
          </a:prstGeom>
        </p:spPr>
        <p:txBody>
          <a:bodyPr>
            <a:noAutofit/>
          </a:bodyPr>
          <a:lstStyle/>
          <a:p>
            <a:pPr>
              <a:lnSpc>
                <a:spcPts val="4900"/>
              </a:lnSpc>
            </a:pPr>
            <a:r>
              <a:rPr lang="zh-CN" altLang="en-US" sz="4000" b="1" dirty="0" smtClean="0">
                <a:latin typeface="黑体" pitchFamily="49" charset="-122"/>
                <a:ea typeface="黑体" pitchFamily="49" charset="-122"/>
                <a:cs typeface="Times New Roman" pitchFamily="18" charset="0"/>
              </a:rPr>
              <a:t>一般意义的经济危机</a:t>
            </a:r>
            <a:r>
              <a:rPr lang="en-US" altLang="zh-CN" sz="4000" b="1" dirty="0" smtClean="0">
                <a:latin typeface="黑体" pitchFamily="49" charset="-122"/>
                <a:ea typeface="黑体" pitchFamily="49" charset="-122"/>
                <a:cs typeface="Times New Roman" pitchFamily="18" charset="0"/>
              </a:rPr>
              <a:t>——</a:t>
            </a:r>
          </a:p>
          <a:p>
            <a:pPr lvl="1">
              <a:lnSpc>
                <a:spcPts val="4900"/>
              </a:lnSpc>
            </a:pPr>
            <a:r>
              <a:rPr lang="zh-CN" altLang="en-US" sz="3000" b="1" dirty="0" smtClean="0">
                <a:solidFill>
                  <a:srgbClr val="FFFF00"/>
                </a:solidFill>
                <a:latin typeface="楷体" pitchFamily="49" charset="-122"/>
                <a:ea typeface="楷体" pitchFamily="49" charset="-122"/>
                <a:cs typeface="Times New Roman" pitchFamily="18" charset="0"/>
              </a:rPr>
              <a:t>货币作为流通手段和支付手段引起。</a:t>
            </a:r>
            <a:endParaRPr lang="en-US" altLang="zh-CN" sz="3000" b="1" dirty="0" smtClean="0">
              <a:solidFill>
                <a:srgbClr val="FFFF00"/>
              </a:solidFill>
              <a:latin typeface="楷体" pitchFamily="49" charset="-122"/>
              <a:ea typeface="楷体" pitchFamily="49" charset="-122"/>
              <a:cs typeface="Times New Roman" pitchFamily="18" charset="0"/>
            </a:endParaRPr>
          </a:p>
          <a:p>
            <a:pPr>
              <a:lnSpc>
                <a:spcPts val="4900"/>
              </a:lnSpc>
            </a:pPr>
            <a:r>
              <a:rPr lang="zh-CN" altLang="en-US" sz="4000" b="1" dirty="0" smtClean="0">
                <a:latin typeface="黑体" pitchFamily="49" charset="-122"/>
                <a:ea typeface="黑体" pitchFamily="49" charset="-122"/>
                <a:cs typeface="Times New Roman" pitchFamily="18" charset="0"/>
              </a:rPr>
              <a:t>资本主义制度的</a:t>
            </a:r>
            <a:r>
              <a:rPr lang="zh-CN" altLang="en-US" sz="4000" b="1" dirty="0">
                <a:latin typeface="黑体" pitchFamily="49" charset="-122"/>
                <a:ea typeface="黑体" pitchFamily="49" charset="-122"/>
                <a:cs typeface="Times New Roman" pitchFamily="18" charset="0"/>
              </a:rPr>
              <a:t>经济危机</a:t>
            </a:r>
            <a:r>
              <a:rPr lang="en-US" altLang="zh-CN" sz="4000" b="1" dirty="0">
                <a:latin typeface="黑体" pitchFamily="49" charset="-122"/>
                <a:ea typeface="黑体" pitchFamily="49" charset="-122"/>
                <a:cs typeface="Times New Roman" pitchFamily="18" charset="0"/>
              </a:rPr>
              <a:t>——</a:t>
            </a:r>
          </a:p>
          <a:p>
            <a:pPr lvl="1">
              <a:lnSpc>
                <a:spcPts val="4900"/>
              </a:lnSpc>
            </a:pPr>
            <a:r>
              <a:rPr lang="en-US" altLang="zh-CN" sz="3000" b="1" dirty="0" smtClean="0">
                <a:solidFill>
                  <a:srgbClr val="FFFF00"/>
                </a:solidFill>
                <a:latin typeface="楷体" pitchFamily="49" charset="-122"/>
                <a:ea typeface="楷体" pitchFamily="49" charset="-122"/>
                <a:cs typeface="Times New Roman" pitchFamily="18" charset="0"/>
              </a:rPr>
              <a:t>1</a:t>
            </a:r>
            <a:r>
              <a:rPr lang="zh-CN" altLang="en-US" sz="3000" b="1" dirty="0">
                <a:solidFill>
                  <a:srgbClr val="FFFF00"/>
                </a:solidFill>
                <a:latin typeface="楷体" pitchFamily="49" charset="-122"/>
                <a:ea typeface="楷体" pitchFamily="49" charset="-122"/>
                <a:cs typeface="Times New Roman" pitchFamily="18" charset="0"/>
              </a:rPr>
              <a:t>）个别企业</a:t>
            </a:r>
            <a:r>
              <a:rPr lang="zh-CN" altLang="en-US" sz="3000" b="1" dirty="0">
                <a:latin typeface="楷体" pitchFamily="49" charset="-122"/>
                <a:ea typeface="楷体" pitchFamily="49" charset="-122"/>
                <a:cs typeface="Times New Roman" pitchFamily="18" charset="0"/>
              </a:rPr>
              <a:t>内部生产的有组织性和</a:t>
            </a:r>
            <a:r>
              <a:rPr lang="zh-CN" altLang="en-US" sz="3000" b="1" dirty="0">
                <a:solidFill>
                  <a:srgbClr val="FFFF00"/>
                </a:solidFill>
                <a:latin typeface="楷体" pitchFamily="49" charset="-122"/>
                <a:ea typeface="楷体" pitchFamily="49" charset="-122"/>
                <a:cs typeface="Times New Roman" pitchFamily="18" charset="0"/>
              </a:rPr>
              <a:t>整个社会</a:t>
            </a:r>
            <a:r>
              <a:rPr lang="zh-CN" altLang="en-US" sz="3000" b="1" dirty="0">
                <a:latin typeface="楷体" pitchFamily="49" charset="-122"/>
                <a:ea typeface="楷体" pitchFamily="49" charset="-122"/>
                <a:cs typeface="Times New Roman" pitchFamily="18" charset="0"/>
              </a:rPr>
              <a:t>生产的无政府状态。</a:t>
            </a:r>
            <a:endParaRPr lang="en-US" altLang="zh-CN" sz="3000" b="1" dirty="0">
              <a:latin typeface="楷体" pitchFamily="49" charset="-122"/>
              <a:ea typeface="楷体" pitchFamily="49" charset="-122"/>
              <a:cs typeface="Times New Roman" pitchFamily="18" charset="0"/>
            </a:endParaRPr>
          </a:p>
          <a:p>
            <a:pPr lvl="1">
              <a:lnSpc>
                <a:spcPts val="4900"/>
              </a:lnSpc>
            </a:pPr>
            <a:r>
              <a:rPr lang="en-US" altLang="zh-CN" sz="3000" b="1" dirty="0" smtClean="0">
                <a:solidFill>
                  <a:srgbClr val="FFFF00"/>
                </a:solidFill>
                <a:latin typeface="楷体" pitchFamily="49" charset="-122"/>
                <a:ea typeface="楷体" pitchFamily="49" charset="-122"/>
                <a:cs typeface="Times New Roman" pitchFamily="18" charset="0"/>
              </a:rPr>
              <a:t>2</a:t>
            </a:r>
            <a:r>
              <a:rPr lang="zh-CN" altLang="en-US" sz="3000" b="1" dirty="0" smtClean="0">
                <a:solidFill>
                  <a:srgbClr val="FFFF00"/>
                </a:solidFill>
                <a:latin typeface="楷体" pitchFamily="49" charset="-122"/>
                <a:ea typeface="楷体" pitchFamily="49" charset="-122"/>
                <a:cs typeface="Times New Roman" pitchFamily="18" charset="0"/>
              </a:rPr>
              <a:t>）生产相对过剩。</a:t>
            </a:r>
            <a:endParaRPr lang="en-US" altLang="zh-CN" sz="3000" b="1" dirty="0" smtClean="0">
              <a:solidFill>
                <a:srgbClr val="FFFF00"/>
              </a:solidFill>
              <a:latin typeface="楷体" pitchFamily="49" charset="-122"/>
              <a:ea typeface="楷体" pitchFamily="49" charset="-122"/>
              <a:cs typeface="Times New Roman" pitchFamily="18" charset="0"/>
            </a:endParaRPr>
          </a:p>
        </p:txBody>
      </p:sp>
      <p:sp>
        <p:nvSpPr>
          <p:cNvPr id="2" name="TextBox 1"/>
          <p:cNvSpPr txBox="1"/>
          <p:nvPr/>
        </p:nvSpPr>
        <p:spPr>
          <a:xfrm>
            <a:off x="0" y="5260904"/>
            <a:ext cx="9144000" cy="1454244"/>
          </a:xfrm>
          <a:prstGeom prst="rect">
            <a:avLst/>
          </a:prstGeom>
          <a:solidFill>
            <a:srgbClr val="000099"/>
          </a:solidFill>
        </p:spPr>
        <p:txBody>
          <a:bodyPr wrap="square" rtlCol="0">
            <a:spAutoFit/>
          </a:bodyPr>
          <a:lstStyle/>
          <a:p>
            <a:pPr algn="ctr">
              <a:lnSpc>
                <a:spcPct val="150000"/>
              </a:lnSpc>
            </a:pPr>
            <a:r>
              <a:rPr lang="zh-CN" altLang="en-US" sz="3200" dirty="0" smtClean="0">
                <a:solidFill>
                  <a:srgbClr val="FFFF00"/>
                </a:solidFill>
                <a:latin typeface="黑体" pitchFamily="49" charset="-122"/>
                <a:ea typeface="黑体" pitchFamily="49" charset="-122"/>
              </a:rPr>
              <a:t>“一切</a:t>
            </a:r>
            <a:r>
              <a:rPr lang="zh-CN" altLang="en-US" sz="3200" dirty="0">
                <a:solidFill>
                  <a:srgbClr val="FFFF00"/>
                </a:solidFill>
                <a:latin typeface="黑体" pitchFamily="49" charset="-122"/>
                <a:ea typeface="黑体" pitchFamily="49" charset="-122"/>
              </a:rPr>
              <a:t>真正的危机的最根本的原因，总不外乎群众的贫困和他们的有限的</a:t>
            </a:r>
            <a:r>
              <a:rPr lang="zh-CN" altLang="en-US" sz="3200" dirty="0" smtClean="0">
                <a:solidFill>
                  <a:srgbClr val="FFFF00"/>
                </a:solidFill>
                <a:latin typeface="黑体" pitchFamily="49" charset="-122"/>
                <a:ea typeface="黑体" pitchFamily="49" charset="-122"/>
              </a:rPr>
              <a:t>消费。”</a:t>
            </a:r>
            <a:r>
              <a:rPr lang="en-US" altLang="zh-CN" sz="3200" dirty="0" smtClean="0">
                <a:solidFill>
                  <a:srgbClr val="FFFF00"/>
                </a:solidFill>
                <a:latin typeface="黑体" pitchFamily="49" charset="-122"/>
                <a:ea typeface="黑体" pitchFamily="49" charset="-122"/>
              </a:rPr>
              <a:t>——</a:t>
            </a:r>
            <a:r>
              <a:rPr lang="zh-CN" altLang="en-US" sz="3200" dirty="0" smtClean="0">
                <a:solidFill>
                  <a:srgbClr val="FFFF00"/>
                </a:solidFill>
                <a:latin typeface="黑体" pitchFamily="49" charset="-122"/>
                <a:ea typeface="黑体" pitchFamily="49" charset="-122"/>
              </a:rPr>
              <a:t>马克思</a:t>
            </a:r>
            <a:endParaRPr lang="zh-CN" altLang="en-US" sz="3200" dirty="0">
              <a:solidFill>
                <a:srgbClr val="FFFF00"/>
              </a:solidFill>
              <a:latin typeface="黑体" pitchFamily="49" charset="-122"/>
              <a:ea typeface="黑体" pitchFamily="49" charset="-122"/>
            </a:endParaRPr>
          </a:p>
        </p:txBody>
      </p:sp>
    </p:spTree>
    <p:extLst>
      <p:ext uri="{BB962C8B-B14F-4D97-AF65-F5344CB8AC3E}">
        <p14:creationId xmlns:p14="http://schemas.microsoft.com/office/powerpoint/2010/main" val="723487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barn(outVertical)">
                                      <p:cBhvr>
                                        <p:cTn id="7" dur="500"/>
                                        <p:tgtEl>
                                          <p:spTgt spid="117763">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17763">
                                            <p:txEl>
                                              <p:pRg st="1" end="1"/>
                                            </p:txEl>
                                          </p:spTgt>
                                        </p:tgtEl>
                                        <p:attrNameLst>
                                          <p:attrName>style.visibility</p:attrName>
                                        </p:attrNameLst>
                                      </p:cBhvr>
                                      <p:to>
                                        <p:strVal val="visible"/>
                                      </p:to>
                                    </p:set>
                                    <p:animEffect transition="in" filter="barn(outVertical)">
                                      <p:cBhvr>
                                        <p:cTn id="10" dur="500"/>
                                        <p:tgtEl>
                                          <p:spTgt spid="1177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animEffect transition="in" filter="barn(outVertical)">
                                      <p:cBhvr>
                                        <p:cTn id="15" dur="500"/>
                                        <p:tgtEl>
                                          <p:spTgt spid="117763">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17763">
                                            <p:txEl>
                                              <p:pRg st="3" end="3"/>
                                            </p:txEl>
                                          </p:spTgt>
                                        </p:tgtEl>
                                        <p:attrNameLst>
                                          <p:attrName>style.visibility</p:attrName>
                                        </p:attrNameLst>
                                      </p:cBhvr>
                                      <p:to>
                                        <p:strVal val="visible"/>
                                      </p:to>
                                    </p:set>
                                    <p:animEffect transition="in" filter="barn(outVertical)">
                                      <p:cBhvr>
                                        <p:cTn id="18" dur="500"/>
                                        <p:tgtEl>
                                          <p:spTgt spid="117763">
                                            <p:txEl>
                                              <p:pRg st="3" end="3"/>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117763">
                                            <p:txEl>
                                              <p:pRg st="4" end="4"/>
                                            </p:txEl>
                                          </p:spTgt>
                                        </p:tgtEl>
                                        <p:attrNameLst>
                                          <p:attrName>style.visibility</p:attrName>
                                        </p:attrNameLst>
                                      </p:cBhvr>
                                      <p:to>
                                        <p:strVal val="visible"/>
                                      </p:to>
                                    </p:set>
                                    <p:animEffect transition="in" filter="barn(outVertical)">
                                      <p:cBhvr>
                                        <p:cTn id="21" dur="500"/>
                                        <p:tgtEl>
                                          <p:spTgt spid="1177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arn(inVertic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P spid="2"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99"/>
            <a:ext cx="7924800" cy="836313"/>
          </a:xfrm>
        </p:spPr>
        <p:txBody>
          <a:bodyPr/>
          <a:lstStyle/>
          <a:p>
            <a:pPr algn="ctr"/>
            <a:r>
              <a:rPr lang="zh-CN" altLang="en-US" sz="4000" b="1" dirty="0" smtClean="0">
                <a:solidFill>
                  <a:srgbClr val="FFFF00"/>
                </a:solidFill>
              </a:rPr>
              <a:t>本讲参考书目</a:t>
            </a:r>
            <a:endParaRPr lang="zh-CN" altLang="en-US" sz="4000" b="1" dirty="0">
              <a:solidFill>
                <a:srgbClr val="FFFF00"/>
              </a:solidFill>
            </a:endParaRPr>
          </a:p>
        </p:txBody>
      </p:sp>
      <p:sp>
        <p:nvSpPr>
          <p:cNvPr id="9" name="TextBox 8"/>
          <p:cNvSpPr txBox="1"/>
          <p:nvPr/>
        </p:nvSpPr>
        <p:spPr>
          <a:xfrm>
            <a:off x="0" y="980728"/>
            <a:ext cx="9144000" cy="3139321"/>
          </a:xfrm>
          <a:prstGeom prst="rect">
            <a:avLst/>
          </a:prstGeom>
          <a:noFill/>
        </p:spPr>
        <p:txBody>
          <a:bodyPr wrap="square" rtlCol="0">
            <a:spAutoFit/>
          </a:bodyPr>
          <a:lstStyle/>
          <a:p>
            <a:pPr>
              <a:lnSpc>
                <a:spcPct val="150000"/>
              </a:lnSpc>
            </a:pPr>
            <a:r>
              <a:rPr lang="en-US" altLang="zh-CN" sz="3300" dirty="0" smtClean="0">
                <a:latin typeface="+mn-ea"/>
              </a:rPr>
              <a:t>1</a:t>
            </a:r>
            <a:r>
              <a:rPr lang="zh-CN" altLang="en-US" sz="3300" dirty="0" smtClean="0">
                <a:latin typeface="+mn-ea"/>
              </a:rPr>
              <a:t>、</a:t>
            </a:r>
            <a:r>
              <a:rPr lang="en-US" altLang="zh-CN" sz="3300" dirty="0" smtClean="0">
                <a:latin typeface="+mn-ea"/>
              </a:rPr>
              <a:t>《</a:t>
            </a:r>
            <a:r>
              <a:rPr lang="zh-CN" altLang="en-US" sz="3300" dirty="0" smtClean="0">
                <a:latin typeface="+mn-ea"/>
              </a:rPr>
              <a:t>马克思恩格斯文集</a:t>
            </a:r>
            <a:r>
              <a:rPr lang="en-US" altLang="zh-CN" sz="3300" dirty="0" smtClean="0">
                <a:latin typeface="+mn-ea"/>
              </a:rPr>
              <a:t>》</a:t>
            </a:r>
            <a:r>
              <a:rPr lang="zh-CN" altLang="en-US" sz="3300" dirty="0" smtClean="0">
                <a:latin typeface="+mn-ea"/>
              </a:rPr>
              <a:t>（第五卷）</a:t>
            </a:r>
            <a:endParaRPr lang="en-US" altLang="zh-CN" sz="3300" dirty="0" smtClean="0">
              <a:latin typeface="+mn-ea"/>
            </a:endParaRPr>
          </a:p>
          <a:p>
            <a:pPr lvl="1">
              <a:lnSpc>
                <a:spcPct val="150000"/>
              </a:lnSpc>
            </a:pPr>
            <a:r>
              <a:rPr lang="zh-CN" altLang="en-US" sz="3300" dirty="0" smtClean="0">
                <a:latin typeface="楷体" pitchFamily="49" charset="-122"/>
                <a:ea typeface="楷体" pitchFamily="49" charset="-122"/>
              </a:rPr>
              <a:t>注：</a:t>
            </a:r>
            <a:r>
              <a:rPr lang="zh-CN" altLang="en-US" sz="3300" dirty="0" smtClean="0">
                <a:solidFill>
                  <a:srgbClr val="FFFF00"/>
                </a:solidFill>
                <a:latin typeface="楷体" pitchFamily="49" charset="-122"/>
                <a:ea typeface="楷体" pitchFamily="49" charset="-122"/>
              </a:rPr>
              <a:t>本卷是</a:t>
            </a:r>
            <a:r>
              <a:rPr lang="en-US" altLang="zh-CN" sz="3300" dirty="0" smtClean="0">
                <a:solidFill>
                  <a:srgbClr val="FFFF00"/>
                </a:solidFill>
                <a:latin typeface="楷体" pitchFamily="49" charset="-122"/>
                <a:ea typeface="楷体" pitchFamily="49" charset="-122"/>
              </a:rPr>
              <a:t>《</a:t>
            </a:r>
            <a:r>
              <a:rPr lang="zh-CN" altLang="en-US" sz="3300" dirty="0" smtClean="0">
                <a:solidFill>
                  <a:srgbClr val="FFFF00"/>
                </a:solidFill>
                <a:latin typeface="楷体" pitchFamily="49" charset="-122"/>
                <a:ea typeface="楷体" pitchFamily="49" charset="-122"/>
              </a:rPr>
              <a:t>资本论</a:t>
            </a:r>
            <a:r>
              <a:rPr lang="en-US" altLang="zh-CN" sz="3300" dirty="0" smtClean="0">
                <a:solidFill>
                  <a:srgbClr val="FFFF00"/>
                </a:solidFill>
                <a:latin typeface="楷体" pitchFamily="49" charset="-122"/>
                <a:ea typeface="楷体" pitchFamily="49" charset="-122"/>
              </a:rPr>
              <a:t>》</a:t>
            </a:r>
            <a:r>
              <a:rPr lang="zh-CN" altLang="en-US" sz="3300" dirty="0" smtClean="0">
                <a:solidFill>
                  <a:srgbClr val="FFFF00"/>
                </a:solidFill>
                <a:latin typeface="楷体" pitchFamily="49" charset="-122"/>
                <a:ea typeface="楷体" pitchFamily="49" charset="-122"/>
              </a:rPr>
              <a:t>及其手稿精编</a:t>
            </a:r>
            <a:endParaRPr lang="en-US" altLang="zh-CN" sz="3300" dirty="0" smtClean="0">
              <a:solidFill>
                <a:srgbClr val="FFFF00"/>
              </a:solidFill>
              <a:latin typeface="楷体" pitchFamily="49" charset="-122"/>
              <a:ea typeface="楷体" pitchFamily="49" charset="-122"/>
            </a:endParaRPr>
          </a:p>
          <a:p>
            <a:pPr>
              <a:lnSpc>
                <a:spcPct val="150000"/>
              </a:lnSpc>
            </a:pPr>
            <a:r>
              <a:rPr lang="en-US" altLang="zh-CN" sz="3300" dirty="0" smtClean="0">
                <a:latin typeface="+mn-ea"/>
              </a:rPr>
              <a:t>2</a:t>
            </a:r>
            <a:r>
              <a:rPr lang="zh-CN" altLang="en-US" sz="3300" dirty="0" smtClean="0">
                <a:latin typeface="+mn-ea"/>
              </a:rPr>
              <a:t>、</a:t>
            </a:r>
            <a:r>
              <a:rPr lang="en-US" altLang="zh-CN" sz="3300" dirty="0" smtClean="0">
                <a:latin typeface="+mn-ea"/>
              </a:rPr>
              <a:t>《</a:t>
            </a:r>
            <a:r>
              <a:rPr lang="zh-CN" altLang="en-US" sz="3300" dirty="0" smtClean="0">
                <a:latin typeface="+mn-ea"/>
              </a:rPr>
              <a:t>帝国主义是资本主义发展的最高阶段</a:t>
            </a:r>
            <a:r>
              <a:rPr lang="en-US" altLang="zh-CN" sz="3300" dirty="0" smtClean="0">
                <a:latin typeface="+mn-ea"/>
              </a:rPr>
              <a:t>》</a:t>
            </a:r>
            <a:r>
              <a:rPr lang="zh-CN" altLang="en-US" sz="3300" dirty="0" smtClean="0">
                <a:latin typeface="+mn-ea"/>
              </a:rPr>
              <a:t>，人民出版社</a:t>
            </a:r>
            <a:r>
              <a:rPr lang="en-US" altLang="zh-CN" sz="3300" dirty="0" smtClean="0">
                <a:latin typeface="+mn-ea"/>
              </a:rPr>
              <a:t>2001</a:t>
            </a:r>
            <a:r>
              <a:rPr lang="zh-CN" altLang="en-US" sz="3300" dirty="0" smtClean="0">
                <a:latin typeface="+mn-ea"/>
              </a:rPr>
              <a:t>年。</a:t>
            </a:r>
            <a:endParaRPr lang="en-US" altLang="zh-CN" sz="3300" dirty="0" smtClean="0">
              <a:latin typeface="+mn-ea"/>
            </a:endParaRPr>
          </a:p>
        </p:txBody>
      </p:sp>
    </p:spTree>
    <p:extLst>
      <p:ext uri="{BB962C8B-B14F-4D97-AF65-F5344CB8AC3E}">
        <p14:creationId xmlns:p14="http://schemas.microsoft.com/office/powerpoint/2010/main" val="374321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1858218"/>
          </a:xfrm>
        </p:spPr>
        <p:txBody>
          <a:bodyPr/>
          <a:lstStyle/>
          <a:p>
            <a:r>
              <a:rPr kumimoji="1" lang="zh-CN" altLang="en-US" dirty="0" smtClean="0"/>
              <a:t>小作业 </a:t>
            </a:r>
            <a:r>
              <a:rPr kumimoji="1" lang="en-US" altLang="zh-CN" dirty="0" smtClean="0"/>
              <a:t/>
            </a:r>
            <a:br>
              <a:rPr kumimoji="1" lang="en-US" altLang="zh-CN" dirty="0" smtClean="0"/>
            </a:br>
            <a:r>
              <a:rPr kumimoji="1" lang="en-US" altLang="zh-CN" dirty="0"/>
              <a:t/>
            </a:r>
            <a:br>
              <a:rPr kumimoji="1" lang="en-US" altLang="zh-CN" dirty="0"/>
            </a:br>
            <a:r>
              <a:rPr kumimoji="1" lang="zh-CN" altLang="en-US" dirty="0" smtClean="0"/>
              <a:t>        我们是否应该全盘否定垄断</a:t>
            </a:r>
            <a:endParaRPr kumimoji="1" lang="zh-CN" altLang="en-US" dirty="0"/>
          </a:p>
        </p:txBody>
      </p:sp>
      <p:sp>
        <p:nvSpPr>
          <p:cNvPr id="3" name="内容占位符 2"/>
          <p:cNvSpPr>
            <a:spLocks noGrp="1"/>
          </p:cNvSpPr>
          <p:nvPr>
            <p:ph sz="quarter" idx="13"/>
          </p:nvPr>
        </p:nvSpPr>
        <p:spPr>
          <a:xfrm>
            <a:off x="1331640" y="2348880"/>
            <a:ext cx="7924800" cy="4114800"/>
          </a:xfrm>
        </p:spPr>
        <p:txBody>
          <a:bodyPr/>
          <a:lstStyle/>
          <a:p>
            <a:r>
              <a:rPr kumimoji="1" lang="zh-CN" altLang="en-US" sz="2800" dirty="0" smtClean="0"/>
              <a:t>要求：字数在</a:t>
            </a:r>
            <a:r>
              <a:rPr kumimoji="1" lang="en-US" altLang="zh-CN" sz="2800" dirty="0" smtClean="0"/>
              <a:t>50-200</a:t>
            </a:r>
            <a:r>
              <a:rPr kumimoji="1" lang="zh-CN" altLang="en-US" sz="2800" dirty="0" smtClean="0"/>
              <a:t>字之间</a:t>
            </a:r>
            <a:endParaRPr kumimoji="1" lang="en-US" altLang="zh-CN" sz="2800" dirty="0" smtClean="0"/>
          </a:p>
          <a:p>
            <a:r>
              <a:rPr kumimoji="1" lang="zh-CN" altLang="en-US" sz="2800" dirty="0" smtClean="0"/>
              <a:t>写清楚 姓名 学号  组号</a:t>
            </a:r>
            <a:endParaRPr kumimoji="1" lang="en-US" altLang="zh-CN" sz="2800" dirty="0" smtClean="0"/>
          </a:p>
          <a:p>
            <a:endParaRPr kumimoji="1" lang="zh-CN" altLang="en-US" dirty="0"/>
          </a:p>
        </p:txBody>
      </p:sp>
    </p:spTree>
    <p:extLst>
      <p:ext uri="{BB962C8B-B14F-4D97-AF65-F5344CB8AC3E}">
        <p14:creationId xmlns:p14="http://schemas.microsoft.com/office/powerpoint/2010/main" val="651361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57200" y="457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1</a:t>
            </a:r>
            <a:r>
              <a:rPr lang="zh-CN" altLang="en-US" b="1">
                <a:effectLst/>
              </a:rPr>
              <a:t>、威廉</a:t>
            </a:r>
            <a:r>
              <a:rPr lang="en-US" altLang="zh-CN" b="1">
                <a:effectLst/>
              </a:rPr>
              <a:t>·</a:t>
            </a:r>
            <a:r>
              <a:rPr lang="zh-CN" altLang="en-US" b="1">
                <a:effectLst/>
              </a:rPr>
              <a:t>配第</a:t>
            </a:r>
            <a:r>
              <a:rPr lang="en-US" altLang="zh-CN" b="1">
                <a:effectLst/>
              </a:rPr>
              <a:t>——“</a:t>
            </a:r>
            <a:r>
              <a:rPr lang="zh-CN" altLang="en-US" b="1">
                <a:effectLst/>
              </a:rPr>
              <a:t>政治经济学之父”</a:t>
            </a:r>
          </a:p>
        </p:txBody>
      </p:sp>
      <p:sp>
        <p:nvSpPr>
          <p:cNvPr id="29699" name="Rectangle 3"/>
          <p:cNvSpPr>
            <a:spLocks noChangeArrowheads="1"/>
          </p:cNvSpPr>
          <p:nvPr/>
        </p:nvSpPr>
        <p:spPr bwMode="auto">
          <a:xfrm>
            <a:off x="457200" y="1981200"/>
            <a:ext cx="82296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20000"/>
              </a:lnSpc>
              <a:spcBef>
                <a:spcPct val="20000"/>
              </a:spcBef>
              <a:buClr>
                <a:schemeClr val="hlink"/>
              </a:buClr>
              <a:buSzPct val="80000"/>
              <a:buFont typeface="Wingdings" charset="2"/>
              <a:buChar char="Ø"/>
            </a:pPr>
            <a:r>
              <a:rPr kumimoji="1" lang="zh-CN" altLang="en-US" sz="2800" b="1"/>
              <a:t>他代表了一个转折：在整个英国的经济发展中，商业资本逐渐丧失了领导权，而转向</a:t>
            </a:r>
            <a:r>
              <a:rPr kumimoji="1" lang="zh-CN" altLang="en-US" sz="2800" b="1">
                <a:solidFill>
                  <a:srgbClr val="FF6600"/>
                </a:solidFill>
              </a:rPr>
              <a:t>生产和流通的结合</a:t>
            </a:r>
            <a:r>
              <a:rPr kumimoji="1" lang="zh-CN" altLang="en-US" sz="2800" b="1"/>
              <a:t>，这个阶段主要是商人直接成为工业家，工业家也成为商人，在这种情况下生产和流通结合了起来，或者说流通成为生产的一个要素，从而开始了对重商主义的修正。</a:t>
            </a:r>
            <a:endParaRPr kumimoji="1" lang="zh-CN" altLang="en-US" sz="2400" b="1"/>
          </a:p>
        </p:txBody>
      </p:sp>
    </p:spTree>
    <p:extLst>
      <p:ext uri="{BB962C8B-B14F-4D97-AF65-F5344CB8AC3E}">
        <p14:creationId xmlns:p14="http://schemas.microsoft.com/office/powerpoint/2010/main" val="180400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457200" y="6096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1</a:t>
            </a:r>
            <a:r>
              <a:rPr lang="zh-CN" altLang="en-US" b="1">
                <a:effectLst/>
              </a:rPr>
              <a:t>、威廉</a:t>
            </a:r>
            <a:r>
              <a:rPr lang="en-US" altLang="zh-CN" b="1">
                <a:effectLst/>
              </a:rPr>
              <a:t>·</a:t>
            </a:r>
            <a:r>
              <a:rPr lang="zh-CN" altLang="en-US" b="1">
                <a:effectLst/>
              </a:rPr>
              <a:t>配第</a:t>
            </a:r>
            <a:r>
              <a:rPr lang="en-US" altLang="zh-CN" b="1">
                <a:effectLst/>
              </a:rPr>
              <a:t>——“</a:t>
            </a:r>
            <a:r>
              <a:rPr lang="zh-CN" altLang="en-US" b="1">
                <a:effectLst/>
              </a:rPr>
              <a:t>政治经济学之父”</a:t>
            </a:r>
          </a:p>
        </p:txBody>
      </p:sp>
      <p:sp>
        <p:nvSpPr>
          <p:cNvPr id="30723" name="Rectangle 3"/>
          <p:cNvSpPr>
            <a:spLocks noChangeArrowheads="1"/>
          </p:cNvSpPr>
          <p:nvPr/>
        </p:nvSpPr>
        <p:spPr bwMode="auto">
          <a:xfrm>
            <a:off x="457200" y="2057400"/>
            <a:ext cx="82296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buClr>
                <a:schemeClr val="hlink"/>
              </a:buClr>
              <a:buSzPct val="80000"/>
              <a:buFont typeface="Wingdings" charset="2"/>
              <a:buNone/>
            </a:pPr>
            <a:r>
              <a:rPr kumimoji="1" lang="zh-CN" altLang="en-US" sz="2800" b="1" dirty="0"/>
              <a:t>威廉·配第成为国民经济学之父的原因</a:t>
            </a:r>
          </a:p>
          <a:p>
            <a:pPr>
              <a:spcBef>
                <a:spcPct val="20000"/>
              </a:spcBef>
              <a:buClr>
                <a:schemeClr val="hlink"/>
              </a:buClr>
              <a:buSzPct val="80000"/>
              <a:buFont typeface="Wingdings" charset="2"/>
              <a:buChar char="Ø"/>
            </a:pPr>
            <a:r>
              <a:rPr kumimoji="1" lang="zh-CN" altLang="en-US" sz="2800" b="1" dirty="0"/>
              <a:t>第一，他第一次提出了经济学科学的问题：即</a:t>
            </a:r>
            <a:r>
              <a:rPr kumimoji="1" lang="zh-CN" altLang="en-US" sz="2800" b="1" dirty="0">
                <a:solidFill>
                  <a:srgbClr val="FF6600"/>
                </a:solidFill>
              </a:rPr>
              <a:t>市场价格所环绕着涨落的平均价格</a:t>
            </a:r>
            <a:r>
              <a:rPr kumimoji="1" lang="zh-CN" altLang="en-US" sz="2800" b="1" dirty="0"/>
              <a:t>是由什么来决定的.</a:t>
            </a:r>
            <a:r>
              <a:rPr kumimoji="1" lang="zh-CN" altLang="en-US" sz="2800" dirty="0"/>
              <a:t> </a:t>
            </a:r>
          </a:p>
          <a:p>
            <a:pPr>
              <a:spcBef>
                <a:spcPct val="20000"/>
              </a:spcBef>
              <a:buClr>
                <a:schemeClr val="hlink"/>
              </a:buClr>
              <a:buSzPct val="80000"/>
              <a:buFont typeface="Wingdings" charset="2"/>
              <a:buChar char="Ø"/>
            </a:pPr>
            <a:r>
              <a:rPr kumimoji="1" lang="zh-CN" altLang="en-US" sz="2800" b="1" dirty="0"/>
              <a:t>第二，主要是借助于自然的科学方法，为经济学加上了数学的形态，从他开始</a:t>
            </a:r>
            <a:r>
              <a:rPr kumimoji="1" lang="zh-CN" altLang="en-US" sz="2800" b="1" dirty="0">
                <a:solidFill>
                  <a:srgbClr val="FF6600"/>
                </a:solidFill>
              </a:rPr>
              <a:t>数学被运用于经济学领域。</a:t>
            </a:r>
            <a:r>
              <a:rPr kumimoji="1" lang="zh-CN" altLang="en-US" sz="2800" dirty="0">
                <a:solidFill>
                  <a:srgbClr val="FF6600"/>
                </a:solidFill>
              </a:rPr>
              <a:t> </a:t>
            </a:r>
          </a:p>
        </p:txBody>
      </p:sp>
    </p:spTree>
    <p:extLst>
      <p:ext uri="{BB962C8B-B14F-4D97-AF65-F5344CB8AC3E}">
        <p14:creationId xmlns:p14="http://schemas.microsoft.com/office/powerpoint/2010/main" val="1769537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4294967295"/>
          </p:nvPr>
        </p:nvSpPr>
        <p:spPr>
          <a:xfrm>
            <a:off x="323528" y="548680"/>
            <a:ext cx="8686800" cy="4527550"/>
          </a:xfrm>
          <a:prstGeom prst="rect">
            <a:avLst/>
          </a:prstGeom>
          <a:noFill/>
          <a:extLst>
            <a:ext uri="{909E8E84-426E-40DD-AFC4-6F175D3DCCD1}">
              <a14:hiddenFill xmlns:a14="http://schemas.microsoft.com/office/drawing/2010/main">
                <a:solidFill>
                  <a:srgbClr val="FFFFFF"/>
                </a:solidFill>
              </a14:hiddenFill>
            </a:ext>
          </a:extLst>
        </p:spPr>
        <p:txBody>
          <a:bodyPr>
            <a:normAutofit fontScale="92500" lnSpcReduction="10000"/>
          </a:bodyPr>
          <a:lstStyle/>
          <a:p>
            <a:pPr algn="just">
              <a:buFont typeface="Wingdings" charset="2"/>
              <a:buNone/>
            </a:pPr>
            <a:r>
              <a:rPr lang="zh-CN" altLang="en-US" sz="2800" b="1" dirty="0">
                <a:solidFill>
                  <a:srgbClr val="FFFF66"/>
                </a:solidFill>
                <a:effectLst/>
              </a:rPr>
              <a:t>自然价格论——劳动价值论的萌芽</a:t>
            </a:r>
          </a:p>
          <a:p>
            <a:pPr algn="just"/>
            <a:r>
              <a:rPr lang="zh-CN" altLang="en-US" sz="2800" b="1" dirty="0">
                <a:effectLst/>
                <a:sym typeface="Arial" charset="0"/>
              </a:rPr>
              <a:t>“自然价格的高低，决定于生产自然必需品所需要人手的多少。”</a:t>
            </a:r>
          </a:p>
          <a:p>
            <a:pPr algn="just"/>
            <a:r>
              <a:rPr lang="zh-CN" altLang="en-US" sz="2800" b="1" dirty="0">
                <a:effectLst/>
              </a:rPr>
              <a:t>“土地是财富之母，劳动是财富之父”。</a:t>
            </a:r>
          </a:p>
          <a:p>
            <a:pPr algn="just"/>
            <a:r>
              <a:rPr lang="zh-CN" altLang="en-US" sz="2800" b="1" dirty="0">
                <a:effectLst/>
              </a:rPr>
              <a:t>假如一个人生产一蒲式耳小麦所用劳动时间和从秘鲁银矿中生产一盎司白银并运到伦敦所需劳动时间相等，后者便是前者的自然价格。</a:t>
            </a:r>
          </a:p>
          <a:p>
            <a:pPr algn="just"/>
            <a:r>
              <a:rPr lang="zh-CN" altLang="en-US" sz="2800" b="1" dirty="0">
                <a:effectLst/>
              </a:rPr>
              <a:t>第一次提出劳动创造价值的观点，并把工人的劳动时间区分为必要劳动和剩余劳动两部分，从而奠定了古典政治经济学的基础。</a:t>
            </a:r>
          </a:p>
        </p:txBody>
      </p:sp>
    </p:spTree>
    <p:extLst>
      <p:ext uri="{BB962C8B-B14F-4D97-AF65-F5344CB8AC3E}">
        <p14:creationId xmlns:p14="http://schemas.microsoft.com/office/powerpoint/2010/main" val="43302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381000" y="457200"/>
            <a:ext cx="8229600" cy="4527550"/>
          </a:xfrm>
          <a:prstGeom prst="rect">
            <a:avLst/>
          </a:prstGeom>
          <a:noFill/>
          <a:extLst>
            <a:ext uri="{909E8E84-426E-40DD-AFC4-6F175D3DCCD1}">
              <a14:hiddenFill xmlns:a14="http://schemas.microsoft.com/office/drawing/2010/main">
                <a:solidFill>
                  <a:srgbClr val="FFFFFF"/>
                </a:solidFill>
              </a14:hiddenFill>
            </a:ext>
          </a:extLst>
        </p:spPr>
        <p:txBody>
          <a:bodyPr/>
          <a:lstStyle/>
          <a:p>
            <a:pPr>
              <a:lnSpc>
                <a:spcPct val="80000"/>
              </a:lnSpc>
              <a:buFont typeface="Wingdings" charset="2"/>
              <a:buNone/>
            </a:pPr>
            <a:r>
              <a:rPr lang="zh-CN" altLang="en-US" b="1" dirty="0">
                <a:solidFill>
                  <a:srgbClr val="FFFF66"/>
                </a:solidFill>
                <a:effectLst/>
              </a:rPr>
              <a:t>研究方法</a:t>
            </a:r>
            <a:endParaRPr lang="zh-CN" altLang="en-US" dirty="0">
              <a:solidFill>
                <a:srgbClr val="FFFF66"/>
              </a:solidFill>
              <a:effectLst/>
            </a:endParaRPr>
          </a:p>
          <a:p>
            <a:pPr>
              <a:lnSpc>
                <a:spcPct val="80000"/>
              </a:lnSpc>
            </a:pPr>
            <a:r>
              <a:rPr lang="zh-CN" altLang="en-US" dirty="0">
                <a:effectLst/>
              </a:rPr>
              <a:t>“</a:t>
            </a:r>
            <a:r>
              <a:rPr lang="zh-CN" altLang="en-US" sz="3200" b="1" dirty="0">
                <a:effectLst/>
              </a:rPr>
              <a:t>我进行这种工作使用的方法，在目前还不是常见的。因为我不采用比较级或最高级的词语进行思辨式的议论，相反的采用了这样的方法，····即</a:t>
            </a:r>
            <a:r>
              <a:rPr lang="zh-CN" altLang="en-US" sz="3200" b="1" dirty="0">
                <a:solidFill>
                  <a:srgbClr val="FFFF00"/>
                </a:solidFill>
                <a:effectLst/>
              </a:rPr>
              <a:t>用数字、重量和尺度来表达自己想说的问题，只进行诉诸于人们的感觉的议论，借以考察在自然中有可见的根据的原因</a:t>
            </a:r>
            <a:r>
              <a:rPr lang="zh-CN" altLang="en-US" sz="3200" b="1" dirty="0">
                <a:effectLst/>
              </a:rPr>
              <a:t>。至于那些以个人的容易变动的思想、意见、胃口和情绪为依据的原因，则留待别人去研究</a:t>
            </a:r>
            <a:r>
              <a:rPr lang="zh-CN" altLang="en-US" dirty="0">
                <a:effectLst/>
              </a:rPr>
              <a:t>。”</a:t>
            </a:r>
          </a:p>
        </p:txBody>
      </p:sp>
    </p:spTree>
    <p:extLst>
      <p:ext uri="{BB962C8B-B14F-4D97-AF65-F5344CB8AC3E}">
        <p14:creationId xmlns:p14="http://schemas.microsoft.com/office/powerpoint/2010/main" val="38102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457200" y="1219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buFont typeface="Wingdings" charset="2"/>
              <a:buNone/>
            </a:pPr>
            <a:r>
              <a:rPr lang="zh-CN" altLang="en-US" b="1">
                <a:effectLst/>
              </a:rPr>
              <a:t>古典政治经济学</a:t>
            </a:r>
          </a:p>
          <a:p>
            <a:pPr marL="623888" indent="-623888">
              <a:lnSpc>
                <a:spcPct val="110000"/>
              </a:lnSpc>
              <a:buFont typeface="Wingdings" charset="2"/>
              <a:buNone/>
            </a:pPr>
            <a:r>
              <a:rPr lang="zh-CN" altLang="en-US" sz="2800" b="1">
                <a:effectLst/>
              </a:rPr>
              <a:t>    </a:t>
            </a:r>
            <a:r>
              <a:rPr lang="en-US" altLang="zh-CN" sz="2800" b="1">
                <a:effectLst/>
              </a:rPr>
              <a:t>2、重农学派</a:t>
            </a:r>
            <a:r>
              <a:rPr lang="zh-CN" altLang="en-US" sz="2800" b="1">
                <a:effectLst/>
              </a:rPr>
              <a:t>（十八世纪五十年代-七十年代）</a:t>
            </a:r>
          </a:p>
        </p:txBody>
      </p:sp>
      <p:sp>
        <p:nvSpPr>
          <p:cNvPr id="31747" name="Rectangle 3"/>
          <p:cNvSpPr>
            <a:spLocks noChangeArrowheads="1"/>
          </p:cNvSpPr>
          <p:nvPr/>
        </p:nvSpPr>
        <p:spPr bwMode="auto">
          <a:xfrm>
            <a:off x="457200" y="2484438"/>
            <a:ext cx="82296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64135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buClr>
                <a:schemeClr val="hlink"/>
              </a:buClr>
              <a:buSzPct val="80000"/>
              <a:buFont typeface="Wingdings" charset="2"/>
              <a:buNone/>
            </a:pPr>
            <a:r>
              <a:rPr kumimoji="1" lang="zh-CN" altLang="en-US" sz="2800" b="1"/>
              <a:t>“把土地生产物看作各国收入及财富的唯一来源或主要来源”的学说 。</a:t>
            </a:r>
            <a:r>
              <a:rPr kumimoji="1" lang="en-US" altLang="zh-CN" sz="2800" b="1"/>
              <a:t>——</a:t>
            </a:r>
            <a:r>
              <a:rPr kumimoji="1" lang="zh-CN" altLang="en-US" sz="2800" b="1"/>
              <a:t>斯密</a:t>
            </a:r>
          </a:p>
        </p:txBody>
      </p:sp>
    </p:spTree>
    <p:extLst>
      <p:ext uri="{BB962C8B-B14F-4D97-AF65-F5344CB8AC3E}">
        <p14:creationId xmlns:p14="http://schemas.microsoft.com/office/powerpoint/2010/main" val="852793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457200" y="838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2、重农学派</a:t>
            </a:r>
            <a:endParaRPr lang="zh-CN" altLang="en-US" b="1">
              <a:effectLst/>
            </a:endParaRPr>
          </a:p>
        </p:txBody>
      </p:sp>
      <p:sp>
        <p:nvSpPr>
          <p:cNvPr id="32771" name="Rectangle 3"/>
          <p:cNvSpPr>
            <a:spLocks noChangeArrowheads="1"/>
          </p:cNvSpPr>
          <p:nvPr/>
        </p:nvSpPr>
        <p:spPr bwMode="auto">
          <a:xfrm>
            <a:off x="457200" y="2133600"/>
            <a:ext cx="8229600"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64135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buClr>
                <a:schemeClr val="hlink"/>
              </a:buClr>
              <a:buSzPct val="80000"/>
              <a:buFont typeface="Wingdings" charset="2"/>
              <a:buNone/>
            </a:pPr>
            <a:r>
              <a:rPr kumimoji="1" lang="zh-CN" altLang="en-US" sz="2800" b="1"/>
              <a:t>代表人物</a:t>
            </a:r>
          </a:p>
        </p:txBody>
      </p:sp>
      <p:pic>
        <p:nvPicPr>
          <p:cNvPr id="32772" name="Picture 4" descr="魁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95600"/>
            <a:ext cx="1966913"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descr="杜尔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124200"/>
            <a:ext cx="22098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 Box 7"/>
          <p:cNvSpPr txBox="1">
            <a:spLocks noChangeArrowheads="1"/>
          </p:cNvSpPr>
          <p:nvPr/>
        </p:nvSpPr>
        <p:spPr bwMode="auto">
          <a:xfrm>
            <a:off x="5638800" y="5715000"/>
            <a:ext cx="1223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None/>
            </a:pPr>
            <a:r>
              <a:rPr lang="zh-CN" altLang="en-US" b="1"/>
              <a:t>杜尔哥</a:t>
            </a:r>
          </a:p>
        </p:txBody>
      </p:sp>
      <p:sp>
        <p:nvSpPr>
          <p:cNvPr id="32775" name="Text Box 6"/>
          <p:cNvSpPr txBox="1">
            <a:spLocks noChangeArrowheads="1"/>
          </p:cNvSpPr>
          <p:nvPr/>
        </p:nvSpPr>
        <p:spPr bwMode="auto">
          <a:xfrm>
            <a:off x="2205038" y="5638800"/>
            <a:ext cx="1223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None/>
            </a:pPr>
            <a:r>
              <a:rPr lang="zh-CN" altLang="en-US" b="1"/>
              <a:t>魁奈</a:t>
            </a:r>
          </a:p>
        </p:txBody>
      </p:sp>
    </p:spTree>
    <p:extLst>
      <p:ext uri="{BB962C8B-B14F-4D97-AF65-F5344CB8AC3E}">
        <p14:creationId xmlns:p14="http://schemas.microsoft.com/office/powerpoint/2010/main" val="59239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457200" y="6858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2、重农学派</a:t>
            </a:r>
            <a:endParaRPr lang="zh-CN" altLang="en-US" b="1">
              <a:effectLst/>
            </a:endParaRPr>
          </a:p>
        </p:txBody>
      </p:sp>
      <p:sp>
        <p:nvSpPr>
          <p:cNvPr id="33795" name="Rectangle 3"/>
          <p:cNvSpPr>
            <a:spLocks noChangeArrowheads="1"/>
          </p:cNvSpPr>
          <p:nvPr/>
        </p:nvSpPr>
        <p:spPr bwMode="auto">
          <a:xfrm>
            <a:off x="457200" y="2133600"/>
            <a:ext cx="8001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64135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None/>
            </a:pPr>
            <a:r>
              <a:rPr kumimoji="1" lang="zh-CN" altLang="en-US" sz="2800" b="1"/>
              <a:t>主要观点：</a:t>
            </a:r>
            <a:r>
              <a:rPr kumimoji="1" lang="zh-CN" altLang="en-US" sz="2800" b="1">
                <a:solidFill>
                  <a:srgbClr val="FF0000"/>
                </a:solidFill>
              </a:rPr>
              <a:t>财富的源泉在自然中，也就是在土地中。</a:t>
            </a:r>
            <a:r>
              <a:rPr kumimoji="1" lang="zh-CN" altLang="en-US" sz="2800" b="1"/>
              <a:t>所以农业是物质财富本身的增加或创造，也就是使用价值的增加，加工工业中只有价值的加算，所以工业是不结果实的，更不要说商业。</a:t>
            </a:r>
          </a:p>
          <a:p>
            <a:pPr>
              <a:spcBef>
                <a:spcPct val="20000"/>
              </a:spcBef>
              <a:buClr>
                <a:schemeClr val="hlink"/>
              </a:buClr>
              <a:buSzPct val="80000"/>
              <a:buFont typeface="Wingdings" charset="2"/>
              <a:buNone/>
            </a:pPr>
            <a:endParaRPr kumimoji="1" lang="zh-CN" altLang="en-US" sz="2800" b="1"/>
          </a:p>
        </p:txBody>
      </p:sp>
    </p:spTree>
    <p:extLst>
      <p:ext uri="{BB962C8B-B14F-4D97-AF65-F5344CB8AC3E}">
        <p14:creationId xmlns:p14="http://schemas.microsoft.com/office/powerpoint/2010/main" val="624156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457200" y="6858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2、重农学派</a:t>
            </a:r>
            <a:endParaRPr lang="zh-CN" altLang="en-US" b="1">
              <a:effectLst/>
            </a:endParaRPr>
          </a:p>
        </p:txBody>
      </p:sp>
      <p:sp>
        <p:nvSpPr>
          <p:cNvPr id="34819" name="Rectangle 3"/>
          <p:cNvSpPr>
            <a:spLocks noChangeArrowheads="1"/>
          </p:cNvSpPr>
          <p:nvPr/>
        </p:nvSpPr>
        <p:spPr bwMode="auto">
          <a:xfrm>
            <a:off x="457200" y="2057400"/>
            <a:ext cx="8001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64135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None/>
            </a:pPr>
            <a:r>
              <a:rPr kumimoji="1" lang="zh-CN" altLang="en-US" sz="2800" b="1"/>
              <a:t>评价：</a:t>
            </a:r>
            <a:endParaRPr kumimoji="1" lang="zh-CN" altLang="en-US" sz="2800" b="1">
              <a:solidFill>
                <a:srgbClr val="FF0000"/>
              </a:solidFill>
            </a:endParaRPr>
          </a:p>
          <a:p>
            <a:pPr algn="just">
              <a:spcBef>
                <a:spcPct val="20000"/>
              </a:spcBef>
              <a:buClr>
                <a:schemeClr val="hlink"/>
              </a:buClr>
              <a:buSzPct val="80000"/>
              <a:buFont typeface="Wingdings" charset="2"/>
              <a:buChar char="Ø"/>
            </a:pPr>
            <a:r>
              <a:rPr kumimoji="1" lang="zh-CN" altLang="en-US" sz="2800" b="1"/>
              <a:t>一是这种理论区分了财富的两种增长：一种是财富的</a:t>
            </a:r>
            <a:r>
              <a:rPr kumimoji="1" lang="zh-CN" altLang="en-US" sz="2800" b="1">
                <a:solidFill>
                  <a:srgbClr val="FF0000"/>
                </a:solidFill>
              </a:rPr>
              <a:t>增殖</a:t>
            </a:r>
            <a:r>
              <a:rPr kumimoji="1" lang="zh-CN" altLang="en-US" sz="2800" b="1"/>
              <a:t>或者增加，另一种是财富的</a:t>
            </a:r>
            <a:r>
              <a:rPr kumimoji="1" lang="zh-CN" altLang="en-US" sz="2800" b="1">
                <a:solidFill>
                  <a:srgbClr val="FF0000"/>
                </a:solidFill>
              </a:rPr>
              <a:t>加算（工业）</a:t>
            </a:r>
            <a:r>
              <a:rPr kumimoji="1" lang="zh-CN" altLang="en-US" sz="2800" b="1"/>
              <a:t>。</a:t>
            </a:r>
          </a:p>
          <a:p>
            <a:pPr algn="just">
              <a:spcBef>
                <a:spcPct val="20000"/>
              </a:spcBef>
              <a:buClr>
                <a:schemeClr val="hlink"/>
              </a:buClr>
              <a:buSzPct val="80000"/>
              <a:buFont typeface="Wingdings" charset="2"/>
              <a:buChar char="Ø"/>
            </a:pPr>
            <a:r>
              <a:rPr kumimoji="1" lang="zh-CN" altLang="en-US" sz="2800" b="1"/>
              <a:t>二是完成了一个重大的转变，财富增长的领域不是在</a:t>
            </a:r>
            <a:r>
              <a:rPr kumimoji="1" lang="zh-CN" altLang="en-US" sz="2800" b="1">
                <a:solidFill>
                  <a:srgbClr val="FF0000"/>
                </a:solidFill>
              </a:rPr>
              <a:t>流通</a:t>
            </a:r>
            <a:r>
              <a:rPr kumimoji="1" lang="zh-CN" altLang="en-US" sz="2800" b="1"/>
              <a:t>领域，而是在</a:t>
            </a:r>
            <a:r>
              <a:rPr kumimoji="1" lang="zh-CN" altLang="en-US" sz="2800" b="1">
                <a:solidFill>
                  <a:srgbClr val="FF0000"/>
                </a:solidFill>
              </a:rPr>
              <a:t>生产</a:t>
            </a:r>
            <a:r>
              <a:rPr kumimoji="1" lang="zh-CN" altLang="en-US" sz="2800" b="1"/>
              <a:t>的领域。</a:t>
            </a:r>
          </a:p>
          <a:p>
            <a:pPr algn="just">
              <a:spcBef>
                <a:spcPct val="20000"/>
              </a:spcBef>
              <a:buClr>
                <a:schemeClr val="hlink"/>
              </a:buClr>
              <a:buSzPct val="80000"/>
              <a:buFont typeface="Wingdings" charset="2"/>
              <a:buChar char="Ø"/>
            </a:pPr>
            <a:r>
              <a:rPr kumimoji="1" lang="zh-CN" altLang="en-US" sz="2800" b="1"/>
              <a:t>理论缺陷在于，把有价值的财富生产仅仅理解为农业生产，这是他的狭隘和局限性。</a:t>
            </a:r>
            <a:endParaRPr kumimoji="1" lang="zh-CN" altLang="en-US" sz="2800" b="1">
              <a:solidFill>
                <a:srgbClr val="FF0000"/>
              </a:solidFill>
            </a:endParaRPr>
          </a:p>
        </p:txBody>
      </p:sp>
    </p:spTree>
    <p:extLst>
      <p:ext uri="{BB962C8B-B14F-4D97-AF65-F5344CB8AC3E}">
        <p14:creationId xmlns:p14="http://schemas.microsoft.com/office/powerpoint/2010/main" val="1895508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457447" y="476672"/>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2、重农学派</a:t>
            </a:r>
            <a:endParaRPr lang="zh-CN" altLang="en-US" b="1">
              <a:effectLst/>
            </a:endParaRPr>
          </a:p>
        </p:txBody>
      </p:sp>
      <p:sp>
        <p:nvSpPr>
          <p:cNvPr id="35843" name="Rectangle 3"/>
          <p:cNvSpPr>
            <a:spLocks noChangeArrowheads="1"/>
          </p:cNvSpPr>
          <p:nvPr/>
        </p:nvSpPr>
        <p:spPr bwMode="auto">
          <a:xfrm>
            <a:off x="457447" y="1556792"/>
            <a:ext cx="8001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64135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None/>
            </a:pPr>
            <a:r>
              <a:rPr kumimoji="1" lang="zh-CN" altLang="en-US" sz="2800" b="1" dirty="0"/>
              <a:t>评价：</a:t>
            </a:r>
            <a:endParaRPr kumimoji="1" lang="zh-CN" altLang="en-US" sz="2800" b="1" dirty="0">
              <a:solidFill>
                <a:srgbClr val="FF0000"/>
              </a:solidFill>
            </a:endParaRPr>
          </a:p>
          <a:p>
            <a:pPr algn="just">
              <a:spcBef>
                <a:spcPct val="20000"/>
              </a:spcBef>
              <a:buClr>
                <a:schemeClr val="hlink"/>
              </a:buClr>
              <a:buSzPct val="80000"/>
              <a:buFont typeface="Wingdings" charset="2"/>
              <a:buChar char="Ø"/>
            </a:pPr>
            <a:r>
              <a:rPr kumimoji="1" lang="zh-CN" altLang="en-US" sz="2400" b="1" dirty="0"/>
              <a:t>从流通领域到生产领域，并不仅仅是理论领域的变化，这里理论上前进的东西纠正理论上错误的东西，是因为现实本身发生了变化，现实的变化在于，商业资本的领导权被移到了产业资本上去，原先在英国或者欧洲占据领导权的时商业资本，逐渐的由商业资本的领导权转移到了生产领域，由重农主义所开辟的古典经济学家实际上都是产业资本的理论代表，他是为产业资本说话，在此基础上，他们确立了所谓劳动价值论。</a:t>
            </a:r>
          </a:p>
        </p:txBody>
      </p:sp>
    </p:spTree>
    <p:extLst>
      <p:ext uri="{BB962C8B-B14F-4D97-AF65-F5344CB8AC3E}">
        <p14:creationId xmlns:p14="http://schemas.microsoft.com/office/powerpoint/2010/main" val="2034082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02630"/>
            <a:ext cx="7924800" cy="634082"/>
          </a:xfrm>
        </p:spPr>
        <p:txBody>
          <a:bodyPr/>
          <a:lstStyle/>
          <a:p>
            <a:pPr algn="ctr"/>
            <a:r>
              <a:rPr lang="zh-CN" altLang="en-US" sz="4000" b="1" dirty="0" smtClean="0">
                <a:solidFill>
                  <a:srgbClr val="FFFF00"/>
                </a:solidFill>
              </a:rPr>
              <a:t>人民群众 是 社会历史 的 主体</a:t>
            </a:r>
            <a:endParaRPr lang="zh-CN" altLang="en-US" sz="4000" b="1" dirty="0">
              <a:solidFill>
                <a:srgbClr val="FFFF00"/>
              </a:solidFill>
            </a:endParaRPr>
          </a:p>
        </p:txBody>
      </p:sp>
      <p:sp>
        <p:nvSpPr>
          <p:cNvPr id="3" name="内容占位符 2"/>
          <p:cNvSpPr>
            <a:spLocks noGrp="1"/>
          </p:cNvSpPr>
          <p:nvPr>
            <p:ph sz="quarter" idx="13"/>
          </p:nvPr>
        </p:nvSpPr>
        <p:spPr>
          <a:xfrm>
            <a:off x="0" y="1124744"/>
            <a:ext cx="9144000" cy="4104456"/>
          </a:xfrm>
        </p:spPr>
        <p:txBody>
          <a:bodyPr>
            <a:normAutofit/>
          </a:bodyPr>
          <a:lstStyle/>
          <a:p>
            <a:pPr>
              <a:lnSpc>
                <a:spcPct val="150000"/>
              </a:lnSpc>
            </a:pPr>
            <a:r>
              <a:rPr lang="zh-CN" altLang="en-US" sz="3500" b="1" dirty="0" smtClean="0">
                <a:latin typeface="+mn-ea"/>
              </a:rPr>
              <a:t>定义：人民群众是一个</a:t>
            </a:r>
            <a:r>
              <a:rPr lang="zh-CN" altLang="en-US" sz="3500" b="1" dirty="0" smtClean="0">
                <a:solidFill>
                  <a:srgbClr val="FFFF00"/>
                </a:solidFill>
                <a:latin typeface="+mn-ea"/>
              </a:rPr>
              <a:t>历史范畴</a:t>
            </a:r>
            <a:r>
              <a:rPr lang="zh-CN" altLang="en-US" sz="3500" b="1" dirty="0" smtClean="0">
                <a:latin typeface="+mn-ea"/>
              </a:rPr>
              <a:t>。</a:t>
            </a:r>
            <a:r>
              <a:rPr lang="zh-CN" altLang="en-US" sz="2300" b="1" dirty="0" smtClean="0">
                <a:latin typeface="+mn-ea"/>
              </a:rPr>
              <a:t>（</a:t>
            </a:r>
            <a:r>
              <a:rPr lang="en-US" altLang="zh-CN" sz="2300" b="1" dirty="0" smtClean="0">
                <a:latin typeface="+mn-ea"/>
              </a:rPr>
              <a:t>2015</a:t>
            </a:r>
            <a:r>
              <a:rPr lang="zh-CN" altLang="en-US" sz="2300" b="1" dirty="0" smtClean="0">
                <a:latin typeface="+mn-ea"/>
              </a:rPr>
              <a:t>版</a:t>
            </a:r>
            <a:r>
              <a:rPr lang="en-US" altLang="zh-CN" sz="2300" b="1" dirty="0" smtClean="0">
                <a:latin typeface="+mn-ea"/>
              </a:rPr>
              <a:t>p140</a:t>
            </a:r>
            <a:r>
              <a:rPr lang="zh-CN" altLang="en-US" sz="2300" b="1" dirty="0" smtClean="0">
                <a:latin typeface="+mn-ea"/>
              </a:rPr>
              <a:t>；</a:t>
            </a:r>
            <a:r>
              <a:rPr lang="en-US" altLang="zh-CN" sz="2300" b="1" dirty="0" smtClean="0">
                <a:latin typeface="+mn-ea"/>
              </a:rPr>
              <a:t>2013</a:t>
            </a:r>
            <a:r>
              <a:rPr lang="zh-CN" altLang="en-US" sz="2300" b="1" dirty="0" smtClean="0">
                <a:latin typeface="+mn-ea"/>
              </a:rPr>
              <a:t>版</a:t>
            </a:r>
            <a:r>
              <a:rPr lang="en-US" altLang="zh-CN" sz="2300" b="1" dirty="0" smtClean="0">
                <a:latin typeface="+mn-ea"/>
              </a:rPr>
              <a:t>p131</a:t>
            </a:r>
            <a:r>
              <a:rPr lang="zh-CN" altLang="en-US" sz="2300" b="1" dirty="0" smtClean="0">
                <a:latin typeface="+mn-ea"/>
              </a:rPr>
              <a:t>）</a:t>
            </a:r>
            <a:endParaRPr lang="en-US" altLang="zh-CN" sz="2300" b="1" dirty="0" smtClean="0">
              <a:latin typeface="+mn-ea"/>
            </a:endParaRPr>
          </a:p>
          <a:p>
            <a:pPr lvl="1">
              <a:lnSpc>
                <a:spcPct val="150000"/>
              </a:lnSpc>
            </a:pPr>
            <a:r>
              <a:rPr lang="zh-CN" altLang="en-US" sz="3100" b="1" dirty="0" smtClean="0">
                <a:solidFill>
                  <a:srgbClr val="FFFF00"/>
                </a:solidFill>
                <a:latin typeface="楷体" pitchFamily="49" charset="-122"/>
                <a:ea typeface="楷体" pitchFamily="49" charset="-122"/>
              </a:rPr>
              <a:t>质</a:t>
            </a:r>
            <a:r>
              <a:rPr lang="zh-CN" altLang="en-US" sz="3100" b="1" dirty="0" smtClean="0">
                <a:latin typeface="楷体" pitchFamily="49" charset="-122"/>
                <a:ea typeface="楷体" pitchFamily="49" charset="-122"/>
              </a:rPr>
              <a:t>，人民群众是指一切对社会历史发展</a:t>
            </a:r>
            <a:r>
              <a:rPr lang="zh-CN" altLang="en-US" sz="3100" b="1" dirty="0" smtClean="0">
                <a:solidFill>
                  <a:srgbClr val="FFFF00"/>
                </a:solidFill>
                <a:latin typeface="楷体" pitchFamily="49" charset="-122"/>
                <a:ea typeface="楷体" pitchFamily="49" charset="-122"/>
              </a:rPr>
              <a:t>起推动作用</a:t>
            </a:r>
            <a:r>
              <a:rPr lang="zh-CN" altLang="en-US" sz="3100" b="1" dirty="0" smtClean="0">
                <a:latin typeface="楷体" pitchFamily="49" charset="-122"/>
                <a:ea typeface="楷体" pitchFamily="49" charset="-122"/>
              </a:rPr>
              <a:t>的人们；</a:t>
            </a:r>
            <a:endParaRPr lang="en-US" altLang="zh-CN" sz="3100" b="1" dirty="0" smtClean="0">
              <a:latin typeface="楷体" pitchFamily="49" charset="-122"/>
              <a:ea typeface="楷体" pitchFamily="49" charset="-122"/>
            </a:endParaRPr>
          </a:p>
          <a:p>
            <a:pPr lvl="1">
              <a:lnSpc>
                <a:spcPct val="150000"/>
              </a:lnSpc>
            </a:pPr>
            <a:r>
              <a:rPr lang="zh-CN" altLang="en-US" sz="3100" b="1" dirty="0" smtClean="0">
                <a:solidFill>
                  <a:srgbClr val="FFFF00"/>
                </a:solidFill>
                <a:latin typeface="楷体" pitchFamily="49" charset="-122"/>
                <a:ea typeface="楷体" pitchFamily="49" charset="-122"/>
              </a:rPr>
              <a:t>量</a:t>
            </a:r>
            <a:r>
              <a:rPr lang="zh-CN" altLang="en-US" sz="3100" b="1" dirty="0" smtClean="0">
                <a:latin typeface="楷体" pitchFamily="49" charset="-122"/>
                <a:ea typeface="楷体" pitchFamily="49" charset="-122"/>
              </a:rPr>
              <a:t>，人民群众是指社会人口中的</a:t>
            </a:r>
            <a:r>
              <a:rPr lang="zh-CN" altLang="en-US" sz="3100" b="1" dirty="0" smtClean="0">
                <a:solidFill>
                  <a:srgbClr val="FFFF00"/>
                </a:solidFill>
                <a:latin typeface="楷体" pitchFamily="49" charset="-122"/>
                <a:ea typeface="楷体" pitchFamily="49" charset="-122"/>
              </a:rPr>
              <a:t>绝大多数</a:t>
            </a:r>
            <a:r>
              <a:rPr lang="zh-CN" altLang="en-US" sz="3100" b="1" dirty="0" smtClean="0">
                <a:latin typeface="楷体" pitchFamily="49" charset="-122"/>
                <a:ea typeface="楷体" pitchFamily="49" charset="-122"/>
              </a:rPr>
              <a:t>。</a:t>
            </a:r>
            <a:endParaRPr lang="zh-CN" altLang="en-US" sz="3100" b="1"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457200" y="838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3、亚当·斯密 “市场经济之父”</a:t>
            </a:r>
            <a:endParaRPr lang="zh-CN" altLang="en-US" b="1">
              <a:effectLst/>
            </a:endParaRPr>
          </a:p>
        </p:txBody>
      </p:sp>
      <p:sp>
        <p:nvSpPr>
          <p:cNvPr id="36867" name="Rectangle 3"/>
          <p:cNvSpPr>
            <a:spLocks noChangeArrowheads="1"/>
          </p:cNvSpPr>
          <p:nvPr/>
        </p:nvSpPr>
        <p:spPr bwMode="auto">
          <a:xfrm>
            <a:off x="457200" y="2057400"/>
            <a:ext cx="80010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Char char="Ø"/>
            </a:pPr>
            <a:r>
              <a:rPr kumimoji="1" lang="zh-CN" altLang="en-US" sz="2600" b="1" dirty="0"/>
              <a:t>分工和自由市场是国民财富的两大成因。</a:t>
            </a:r>
          </a:p>
          <a:p>
            <a:pPr algn="just">
              <a:lnSpc>
                <a:spcPct val="110000"/>
              </a:lnSpc>
              <a:spcBef>
                <a:spcPct val="20000"/>
              </a:spcBef>
              <a:buClr>
                <a:schemeClr val="hlink"/>
              </a:buClr>
              <a:buSzPct val="80000"/>
              <a:buFont typeface="Wingdings" charset="2"/>
              <a:buChar char="Ø"/>
            </a:pPr>
            <a:r>
              <a:rPr kumimoji="1" lang="zh-CN" altLang="en-US" sz="2600" b="1" dirty="0"/>
              <a:t>“看不见的手”</a:t>
            </a:r>
          </a:p>
          <a:p>
            <a:pPr algn="just">
              <a:lnSpc>
                <a:spcPct val="110000"/>
              </a:lnSpc>
              <a:spcBef>
                <a:spcPct val="20000"/>
              </a:spcBef>
              <a:buClr>
                <a:schemeClr val="hlink"/>
              </a:buClr>
              <a:buSzPct val="80000"/>
              <a:buFont typeface="Wingdings" charset="2"/>
              <a:buChar char="Ø"/>
            </a:pPr>
            <a:r>
              <a:rPr kumimoji="1" lang="zh-CN" altLang="en-US" sz="2600" b="1" dirty="0"/>
              <a:t>“我们每天所需的食物和饮料，不是出自屠户、酿酒师或面包师的恩惠，而是出于他们自利的打算。”</a:t>
            </a:r>
          </a:p>
          <a:p>
            <a:pPr algn="just">
              <a:lnSpc>
                <a:spcPct val="110000"/>
              </a:lnSpc>
              <a:spcBef>
                <a:spcPct val="20000"/>
              </a:spcBef>
              <a:buClr>
                <a:schemeClr val="hlink"/>
              </a:buClr>
              <a:buSzPct val="80000"/>
              <a:buFont typeface="Wingdings" charset="2"/>
              <a:buChar char="Ø"/>
            </a:pPr>
            <a:r>
              <a:rPr kumimoji="1" lang="zh-CN" altLang="en-US" sz="2600" b="1" dirty="0"/>
              <a:t>国家的“守夜人”作用</a:t>
            </a:r>
          </a:p>
          <a:p>
            <a:pPr algn="just">
              <a:lnSpc>
                <a:spcPct val="110000"/>
              </a:lnSpc>
              <a:spcBef>
                <a:spcPct val="20000"/>
              </a:spcBef>
              <a:buClr>
                <a:schemeClr val="hlink"/>
              </a:buClr>
              <a:buSzPct val="80000"/>
              <a:buFont typeface="Wingdings" charset="2"/>
              <a:buNone/>
            </a:pPr>
            <a:endParaRPr kumimoji="1" lang="zh-CN" altLang="en-US" sz="2600" b="1" dirty="0"/>
          </a:p>
        </p:txBody>
      </p:sp>
    </p:spTree>
    <p:extLst>
      <p:ext uri="{BB962C8B-B14F-4D97-AF65-F5344CB8AC3E}">
        <p14:creationId xmlns:p14="http://schemas.microsoft.com/office/powerpoint/2010/main" val="1035409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457200" y="1219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buFont typeface="Wingdings" charset="2"/>
              <a:buNone/>
            </a:pPr>
            <a:r>
              <a:rPr lang="zh-CN" altLang="en-US" b="1">
                <a:effectLst/>
              </a:rPr>
              <a:t>古典政治经济学</a:t>
            </a:r>
          </a:p>
          <a:p>
            <a:pPr marL="623888" indent="-623888">
              <a:lnSpc>
                <a:spcPct val="110000"/>
              </a:lnSpc>
              <a:buFont typeface="Wingdings" charset="2"/>
              <a:buNone/>
            </a:pPr>
            <a:r>
              <a:rPr lang="zh-CN" altLang="en-US" sz="2800" b="1">
                <a:effectLst/>
              </a:rPr>
              <a:t>    </a:t>
            </a:r>
            <a:r>
              <a:rPr lang="en-US" altLang="zh-CN" sz="2800" b="1">
                <a:effectLst/>
              </a:rPr>
              <a:t>3、亚当·斯密 “市场经济之父”</a:t>
            </a:r>
            <a:endParaRPr lang="zh-CN" altLang="en-US" sz="2800" b="1">
              <a:effectLst/>
            </a:endParaRPr>
          </a:p>
        </p:txBody>
      </p:sp>
      <p:sp>
        <p:nvSpPr>
          <p:cNvPr id="37891" name="Rectangle 3"/>
          <p:cNvSpPr>
            <a:spLocks noChangeArrowheads="1"/>
          </p:cNvSpPr>
          <p:nvPr/>
        </p:nvSpPr>
        <p:spPr bwMode="auto">
          <a:xfrm>
            <a:off x="457200" y="2484438"/>
            <a:ext cx="80010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Char char="Ø"/>
            </a:pPr>
            <a:r>
              <a:rPr kumimoji="1" lang="zh-CN" altLang="en-US" sz="2600" b="1"/>
              <a:t>蒙德维尔在</a:t>
            </a:r>
            <a:r>
              <a:rPr kumimoji="1" lang="en-US" altLang="zh-CN" sz="2600" b="1"/>
              <a:t>《</a:t>
            </a:r>
            <a:r>
              <a:rPr kumimoji="1" lang="zh-CN" altLang="en-US" sz="2600" b="1"/>
              <a:t>蜜蜂的寓言</a:t>
            </a:r>
            <a:r>
              <a:rPr kumimoji="1" lang="en-US" altLang="zh-CN" sz="2600" b="1"/>
              <a:t>》</a:t>
            </a:r>
            <a:r>
              <a:rPr kumimoji="1" lang="zh-CN" altLang="en-US" sz="2600" b="1"/>
              <a:t>提出  “个人劣行即社会公共利益。”</a:t>
            </a:r>
          </a:p>
          <a:p>
            <a:pPr algn="just">
              <a:lnSpc>
                <a:spcPct val="110000"/>
              </a:lnSpc>
              <a:spcBef>
                <a:spcPct val="20000"/>
              </a:spcBef>
              <a:buClr>
                <a:schemeClr val="hlink"/>
              </a:buClr>
              <a:buSzPct val="80000"/>
              <a:buFont typeface="Wingdings" charset="2"/>
              <a:buChar char="Ø"/>
            </a:pPr>
            <a:r>
              <a:rPr kumimoji="1" lang="zh-CN" altLang="en-US" sz="2600" b="1"/>
              <a:t>“奢侈使成百万人有事可干，而令人可恶的高傲也会如此。虚荣心和妒忌心使人勤劳，而其结果却是在吃、穿、用上的反复无常。这是一个奇怪而可笑的罪恶，它是贸易的最主要的动力。”</a:t>
            </a:r>
          </a:p>
          <a:p>
            <a:pPr algn="just">
              <a:lnSpc>
                <a:spcPct val="110000"/>
              </a:lnSpc>
              <a:spcBef>
                <a:spcPct val="20000"/>
              </a:spcBef>
              <a:buClr>
                <a:schemeClr val="hlink"/>
              </a:buClr>
              <a:buSzPct val="80000"/>
              <a:buFont typeface="Wingdings" charset="2"/>
              <a:buNone/>
            </a:pPr>
            <a:endParaRPr kumimoji="1" lang="zh-CN" altLang="en-US" sz="2600" b="1"/>
          </a:p>
        </p:txBody>
      </p:sp>
    </p:spTree>
    <p:extLst>
      <p:ext uri="{BB962C8B-B14F-4D97-AF65-F5344CB8AC3E}">
        <p14:creationId xmlns:p14="http://schemas.microsoft.com/office/powerpoint/2010/main" val="1065121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457200" y="838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3、亚当·斯密 “市场经济之父”</a:t>
            </a:r>
            <a:r>
              <a:rPr lang="zh-CN" altLang="en-US" b="1">
                <a:effectLst/>
              </a:rPr>
              <a:t>  评价</a:t>
            </a:r>
          </a:p>
        </p:txBody>
      </p:sp>
      <p:sp>
        <p:nvSpPr>
          <p:cNvPr id="38915" name="Rectangle 3"/>
          <p:cNvSpPr>
            <a:spLocks noChangeArrowheads="1"/>
          </p:cNvSpPr>
          <p:nvPr/>
        </p:nvSpPr>
        <p:spPr bwMode="auto">
          <a:xfrm>
            <a:off x="457200" y="2286000"/>
            <a:ext cx="8001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Char char="Ø"/>
            </a:pPr>
            <a:r>
              <a:rPr kumimoji="1" lang="zh-CN" altLang="en-US" sz="2600" b="1"/>
              <a:t>（</a:t>
            </a:r>
            <a:r>
              <a:rPr kumimoji="1" lang="en-US" altLang="zh-CN" sz="2600" b="1"/>
              <a:t>1</a:t>
            </a:r>
            <a:r>
              <a:rPr kumimoji="1" lang="zh-CN" altLang="en-US" sz="2600" b="1"/>
              <a:t>）他以比较严格的形式描述了劳动价值论：任何物品的真正价格（价值）等于获得该物品的劳动和努力，一般来说，物品的真正价格体现在生产物品的劳动时间方面。</a:t>
            </a:r>
          </a:p>
          <a:p>
            <a:pPr algn="just">
              <a:lnSpc>
                <a:spcPct val="110000"/>
              </a:lnSpc>
              <a:spcBef>
                <a:spcPct val="20000"/>
              </a:spcBef>
              <a:buClr>
                <a:schemeClr val="hlink"/>
              </a:buClr>
              <a:buSzPct val="80000"/>
              <a:buFont typeface="Wingdings" charset="2"/>
              <a:buNone/>
            </a:pPr>
            <a:endParaRPr kumimoji="1" lang="zh-CN" altLang="en-US" sz="2600" b="1"/>
          </a:p>
        </p:txBody>
      </p:sp>
    </p:spTree>
    <p:extLst>
      <p:ext uri="{BB962C8B-B14F-4D97-AF65-F5344CB8AC3E}">
        <p14:creationId xmlns:p14="http://schemas.microsoft.com/office/powerpoint/2010/main" val="79738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457200" y="1219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buFont typeface="Wingdings" charset="2"/>
              <a:buNone/>
            </a:pPr>
            <a:r>
              <a:rPr lang="zh-CN" altLang="en-US" b="1">
                <a:effectLst/>
              </a:rPr>
              <a:t>古典政治经济学</a:t>
            </a:r>
          </a:p>
          <a:p>
            <a:pPr marL="623888" indent="-623888">
              <a:lnSpc>
                <a:spcPct val="110000"/>
              </a:lnSpc>
              <a:buFont typeface="Wingdings" charset="2"/>
              <a:buNone/>
            </a:pPr>
            <a:r>
              <a:rPr lang="zh-CN" altLang="en-US" sz="2800" b="1">
                <a:effectLst/>
              </a:rPr>
              <a:t>    </a:t>
            </a:r>
            <a:r>
              <a:rPr lang="en-US" altLang="zh-CN" sz="2800" b="1">
                <a:effectLst/>
              </a:rPr>
              <a:t>3、亚当·斯密 “市场经济之父”</a:t>
            </a:r>
            <a:r>
              <a:rPr lang="zh-CN" altLang="en-US" sz="2800" b="1">
                <a:effectLst/>
              </a:rPr>
              <a:t>  评价</a:t>
            </a:r>
          </a:p>
        </p:txBody>
      </p:sp>
      <p:sp>
        <p:nvSpPr>
          <p:cNvPr id="39939" name="Rectangle 3"/>
          <p:cNvSpPr>
            <a:spLocks noChangeArrowheads="1"/>
          </p:cNvSpPr>
          <p:nvPr/>
        </p:nvSpPr>
        <p:spPr bwMode="auto">
          <a:xfrm>
            <a:off x="457200" y="2484438"/>
            <a:ext cx="80010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Char char="Ø"/>
            </a:pPr>
            <a:r>
              <a:rPr kumimoji="1" lang="zh-CN" altLang="en-US" sz="2600" b="1"/>
              <a:t>（</a:t>
            </a:r>
            <a:r>
              <a:rPr kumimoji="1" lang="en-US" altLang="zh-CN" sz="2600" b="1"/>
              <a:t>2</a:t>
            </a:r>
            <a:r>
              <a:rPr kumimoji="1" lang="zh-CN" altLang="en-US" sz="2600" b="1"/>
              <a:t>）他反对重商主义，对生产领域进行了全面的研究，而他的研究为后来的整个古典经济学的发展奠定了基础，他研究的主要领域就是三个基本阶级的收入：工资、利润和地租，三个阶级的基本收入，确定了国民经济学研究的主要领域和方面，基本规范了国民经济学研究的主要领域。</a:t>
            </a:r>
          </a:p>
          <a:p>
            <a:pPr algn="just">
              <a:lnSpc>
                <a:spcPct val="110000"/>
              </a:lnSpc>
              <a:spcBef>
                <a:spcPct val="20000"/>
              </a:spcBef>
              <a:buClr>
                <a:schemeClr val="hlink"/>
              </a:buClr>
              <a:buSzPct val="80000"/>
              <a:buFont typeface="Wingdings" charset="2"/>
              <a:buNone/>
            </a:pPr>
            <a:endParaRPr kumimoji="1" lang="zh-CN" altLang="en-US" sz="2600" b="1"/>
          </a:p>
        </p:txBody>
      </p:sp>
    </p:spTree>
    <p:extLst>
      <p:ext uri="{BB962C8B-B14F-4D97-AF65-F5344CB8AC3E}">
        <p14:creationId xmlns:p14="http://schemas.microsoft.com/office/powerpoint/2010/main" val="14292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457200" y="1219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buFont typeface="Wingdings" charset="2"/>
              <a:buNone/>
            </a:pPr>
            <a:r>
              <a:rPr lang="zh-CN" altLang="en-US" b="1">
                <a:effectLst/>
              </a:rPr>
              <a:t>古典政治经济学</a:t>
            </a:r>
          </a:p>
          <a:p>
            <a:pPr marL="623888" indent="-623888">
              <a:lnSpc>
                <a:spcPct val="110000"/>
              </a:lnSpc>
              <a:buFont typeface="Wingdings" charset="2"/>
              <a:buNone/>
            </a:pPr>
            <a:r>
              <a:rPr lang="zh-CN" altLang="en-US" sz="2800" b="1">
                <a:effectLst/>
              </a:rPr>
              <a:t>    </a:t>
            </a:r>
            <a:r>
              <a:rPr lang="en-US" altLang="zh-CN" sz="2800" b="1">
                <a:effectLst/>
              </a:rPr>
              <a:t>3、亚当·斯密 “市场经济之父”</a:t>
            </a:r>
            <a:r>
              <a:rPr lang="zh-CN" altLang="en-US" sz="2800" b="1">
                <a:effectLst/>
              </a:rPr>
              <a:t>  评价</a:t>
            </a:r>
          </a:p>
        </p:txBody>
      </p:sp>
      <p:sp>
        <p:nvSpPr>
          <p:cNvPr id="40963" name="Rectangle 3"/>
          <p:cNvSpPr>
            <a:spLocks noChangeArrowheads="1"/>
          </p:cNvSpPr>
          <p:nvPr/>
        </p:nvSpPr>
        <p:spPr bwMode="auto">
          <a:xfrm>
            <a:off x="457200" y="2484438"/>
            <a:ext cx="80010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Char char="Ø"/>
            </a:pPr>
            <a:r>
              <a:rPr kumimoji="1" lang="zh-CN" altLang="en-US" sz="2600" b="1"/>
              <a:t>（</a:t>
            </a:r>
            <a:r>
              <a:rPr kumimoji="1" lang="en-US" altLang="zh-CN" sz="2600" b="1"/>
              <a:t>3</a:t>
            </a:r>
            <a:r>
              <a:rPr kumimoji="1" lang="zh-CN" altLang="en-US" sz="2600" b="1"/>
              <a:t>）研究资本的构成，他不是把资本看成单纯的东西，而开始分析资本的构成，当时就区分了流动资本和固定资本。</a:t>
            </a:r>
          </a:p>
          <a:p>
            <a:pPr algn="just">
              <a:lnSpc>
                <a:spcPct val="110000"/>
              </a:lnSpc>
              <a:spcBef>
                <a:spcPct val="20000"/>
              </a:spcBef>
              <a:buClr>
                <a:schemeClr val="hlink"/>
              </a:buClr>
              <a:buSzPct val="80000"/>
              <a:buFont typeface="Wingdings" charset="2"/>
              <a:buNone/>
            </a:pPr>
            <a:endParaRPr kumimoji="1" lang="zh-CN" altLang="en-US" sz="2600" b="1"/>
          </a:p>
        </p:txBody>
      </p:sp>
    </p:spTree>
    <p:extLst>
      <p:ext uri="{BB962C8B-B14F-4D97-AF65-F5344CB8AC3E}">
        <p14:creationId xmlns:p14="http://schemas.microsoft.com/office/powerpoint/2010/main" val="1199958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4294967295"/>
          </p:nvPr>
        </p:nvSpPr>
        <p:spPr>
          <a:xfrm>
            <a:off x="457200" y="1219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buFont typeface="Wingdings" charset="2"/>
              <a:buNone/>
            </a:pPr>
            <a:r>
              <a:rPr lang="zh-CN" altLang="en-US" b="1">
                <a:effectLst/>
              </a:rPr>
              <a:t>古典政治经济学</a:t>
            </a:r>
          </a:p>
          <a:p>
            <a:pPr marL="623888" indent="-623888">
              <a:lnSpc>
                <a:spcPct val="110000"/>
              </a:lnSpc>
              <a:buFont typeface="Wingdings" charset="2"/>
              <a:buNone/>
            </a:pPr>
            <a:r>
              <a:rPr lang="zh-CN" altLang="en-US" sz="2800" b="1">
                <a:effectLst/>
              </a:rPr>
              <a:t>    </a:t>
            </a:r>
            <a:r>
              <a:rPr lang="en-US" altLang="zh-CN" sz="2800" b="1">
                <a:effectLst/>
              </a:rPr>
              <a:t>3、亚当·斯密 “市场经济之父”</a:t>
            </a:r>
            <a:r>
              <a:rPr lang="zh-CN" altLang="en-US" sz="2800" b="1">
                <a:effectLst/>
              </a:rPr>
              <a:t>  评价</a:t>
            </a:r>
          </a:p>
        </p:txBody>
      </p:sp>
      <p:sp>
        <p:nvSpPr>
          <p:cNvPr id="41987" name="Rectangle 3"/>
          <p:cNvSpPr>
            <a:spLocks noChangeArrowheads="1"/>
          </p:cNvSpPr>
          <p:nvPr/>
        </p:nvSpPr>
        <p:spPr bwMode="auto">
          <a:xfrm>
            <a:off x="457200" y="2484438"/>
            <a:ext cx="80010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Char char="Ø"/>
            </a:pPr>
            <a:r>
              <a:rPr kumimoji="1" lang="zh-CN" altLang="en-US" sz="2600" b="1"/>
              <a:t>（</a:t>
            </a:r>
            <a:r>
              <a:rPr kumimoji="1" lang="en-US" altLang="zh-CN" sz="2600" b="1"/>
              <a:t>4</a:t>
            </a:r>
            <a:r>
              <a:rPr kumimoji="1" lang="zh-CN" altLang="en-US" sz="2600" b="1"/>
              <a:t>）斯密理论的缺陷</a:t>
            </a:r>
          </a:p>
          <a:p>
            <a:pPr algn="just">
              <a:lnSpc>
                <a:spcPct val="110000"/>
              </a:lnSpc>
              <a:spcBef>
                <a:spcPct val="20000"/>
              </a:spcBef>
              <a:buClr>
                <a:schemeClr val="hlink"/>
              </a:buClr>
              <a:buSzPct val="80000"/>
              <a:buFont typeface="Wingdings" charset="2"/>
              <a:buNone/>
            </a:pPr>
            <a:r>
              <a:rPr kumimoji="1" lang="zh-CN" altLang="en-US" sz="2600" b="1"/>
              <a:t>            第一，他的理论中存在前后不一致的矛盾。学说中有各种不同的价值论、利润论。</a:t>
            </a:r>
          </a:p>
          <a:p>
            <a:pPr algn="just">
              <a:lnSpc>
                <a:spcPct val="110000"/>
              </a:lnSpc>
              <a:spcBef>
                <a:spcPct val="20000"/>
              </a:spcBef>
              <a:buClr>
                <a:schemeClr val="hlink"/>
              </a:buClr>
              <a:buSzPct val="80000"/>
              <a:buFont typeface="Wingdings" charset="2"/>
              <a:buNone/>
            </a:pPr>
            <a:r>
              <a:rPr kumimoji="1" lang="zh-CN" altLang="en-US" sz="2600" b="1"/>
              <a:t>            第二，他在理论上采取放任主义和自由主义。</a:t>
            </a:r>
          </a:p>
          <a:p>
            <a:pPr algn="just">
              <a:lnSpc>
                <a:spcPct val="110000"/>
              </a:lnSpc>
              <a:spcBef>
                <a:spcPct val="20000"/>
              </a:spcBef>
              <a:buClr>
                <a:schemeClr val="hlink"/>
              </a:buClr>
              <a:buSzPct val="80000"/>
              <a:buFont typeface="Wingdings" charset="2"/>
              <a:buNone/>
            </a:pPr>
            <a:r>
              <a:rPr kumimoji="1" lang="zh-CN" altLang="en-US" sz="2600" b="1"/>
              <a:t>             “没有政策的政策是最好的政策”。</a:t>
            </a:r>
          </a:p>
          <a:p>
            <a:pPr algn="just">
              <a:lnSpc>
                <a:spcPct val="110000"/>
              </a:lnSpc>
              <a:spcBef>
                <a:spcPct val="20000"/>
              </a:spcBef>
              <a:buClr>
                <a:schemeClr val="hlink"/>
              </a:buClr>
              <a:buSzPct val="80000"/>
              <a:buFont typeface="Wingdings" charset="2"/>
              <a:buNone/>
            </a:pPr>
            <a:endParaRPr kumimoji="1" lang="zh-CN" altLang="en-US" sz="2600" b="1"/>
          </a:p>
        </p:txBody>
      </p:sp>
    </p:spTree>
    <p:extLst>
      <p:ext uri="{BB962C8B-B14F-4D97-AF65-F5344CB8AC3E}">
        <p14:creationId xmlns:p14="http://schemas.microsoft.com/office/powerpoint/2010/main" val="682689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323528" y="980728"/>
            <a:ext cx="836295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effectLst/>
                <a:latin typeface="-윤고딕140" charset="0"/>
              </a:rPr>
              <a:t>从劳动的视角对价值问题作出回答。</a:t>
            </a:r>
          </a:p>
          <a:p>
            <a:r>
              <a:rPr lang="zh-CN" altLang="en-US" b="1" dirty="0">
                <a:effectLst/>
                <a:latin typeface="-윤고딕140" charset="0"/>
              </a:rPr>
              <a:t>斯密：四种价值理论</a:t>
            </a:r>
          </a:p>
          <a:p>
            <a:r>
              <a:rPr lang="zh-CN" altLang="en-US" sz="2800" b="1" dirty="0">
                <a:effectLst/>
                <a:latin typeface="-윤고딕140" charset="0"/>
              </a:rPr>
              <a:t>（</a:t>
            </a:r>
            <a:r>
              <a:rPr lang="en-US" altLang="zh-CN" sz="2800" b="1" dirty="0">
                <a:effectLst/>
                <a:latin typeface="-윤고딕140" charset="0"/>
              </a:rPr>
              <a:t>1</a:t>
            </a:r>
            <a:r>
              <a:rPr lang="zh-CN" altLang="en-US" sz="2800" b="1" dirty="0">
                <a:effectLst/>
                <a:latin typeface="-윤고딕140" charset="0"/>
              </a:rPr>
              <a:t>）价值决定于生产商品所必要的劳动</a:t>
            </a:r>
          </a:p>
          <a:p>
            <a:r>
              <a:rPr lang="zh-CN" altLang="en-US" sz="2800" b="1" dirty="0">
                <a:effectLst/>
              </a:rPr>
              <a:t>“</a:t>
            </a:r>
            <a:r>
              <a:rPr lang="zh-CN" altLang="en-US" sz="2800" b="1" dirty="0">
                <a:effectLst/>
                <a:latin typeface="-윤고딕140" charset="0"/>
              </a:rPr>
              <a:t>在资本积累和土地私有尚未发生以前的初期野蛮社会，获取各种物品所需要的劳动量之间的比例，似乎是各种物品相互交换的惟一标准。</a:t>
            </a:r>
            <a:r>
              <a:rPr lang="zh-CN" altLang="en-US" sz="2800" b="1" dirty="0">
                <a:effectLst/>
              </a:rPr>
              <a:t>”</a:t>
            </a:r>
            <a:endParaRPr lang="zh-CN" altLang="en-US" sz="2800" b="1" dirty="0">
              <a:effectLst/>
              <a:latin typeface="-윤고딕140" charset="0"/>
            </a:endParaRPr>
          </a:p>
          <a:p>
            <a:r>
              <a:rPr lang="zh-CN" altLang="en-US" sz="2800" b="1" dirty="0">
                <a:effectLst/>
                <a:latin typeface="-윤고딕140" charset="0"/>
              </a:rPr>
              <a:t>        如：一只海狸</a:t>
            </a:r>
            <a:r>
              <a:rPr lang="en-US" altLang="zh-CN" sz="2800" b="1" dirty="0">
                <a:effectLst/>
                <a:latin typeface="-윤고딕140" charset="0"/>
              </a:rPr>
              <a:t>=2</a:t>
            </a:r>
            <a:r>
              <a:rPr lang="zh-CN" altLang="en-US" sz="2800" b="1" dirty="0">
                <a:effectLst/>
                <a:latin typeface="-윤고딕140" charset="0"/>
              </a:rPr>
              <a:t>只野鹿</a:t>
            </a:r>
          </a:p>
        </p:txBody>
      </p:sp>
    </p:spTree>
    <p:extLst>
      <p:ext uri="{BB962C8B-B14F-4D97-AF65-F5344CB8AC3E}">
        <p14:creationId xmlns:p14="http://schemas.microsoft.com/office/powerpoint/2010/main" val="2109019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a:xfrm>
            <a:off x="228600" y="838200"/>
            <a:ext cx="8435975"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effectLst/>
                <a:latin typeface="-윤고딕140" charset="0"/>
              </a:rPr>
              <a:t>（</a:t>
            </a:r>
            <a:r>
              <a:rPr lang="en-US" altLang="zh-CN" sz="2800" b="1" dirty="0">
                <a:effectLst/>
                <a:latin typeface="-윤고딕140" charset="0"/>
              </a:rPr>
              <a:t>2</a:t>
            </a:r>
            <a:r>
              <a:rPr lang="zh-CN" altLang="en-US" sz="2800" b="1" dirty="0">
                <a:effectLst/>
                <a:latin typeface="-윤고딕140" charset="0"/>
              </a:rPr>
              <a:t>）价值决定于商品能够买到或支配的劳动量。 </a:t>
            </a:r>
          </a:p>
          <a:p>
            <a:endParaRPr lang="zh-CN" altLang="en-US" sz="2800" b="1" dirty="0">
              <a:effectLst/>
              <a:latin typeface="-윤고딕140" charset="0"/>
            </a:endParaRPr>
          </a:p>
          <a:p>
            <a:r>
              <a:rPr lang="zh-CN" altLang="en-US" sz="2800" b="1" dirty="0">
                <a:effectLst/>
              </a:rPr>
              <a:t>“</a:t>
            </a:r>
            <a:r>
              <a:rPr lang="zh-CN" altLang="en-US" sz="2800" b="1" dirty="0">
                <a:effectLst/>
                <a:latin typeface="-윤고딕140" charset="0"/>
              </a:rPr>
              <a:t>任何一种商品，对于占有这种商品而不打算自己使用或消费，却打算用它交换其他商品的人来说，它的价值等于这个商品能够买到或支配的劳动量</a:t>
            </a:r>
            <a:r>
              <a:rPr lang="zh-CN" altLang="en-US" b="1" dirty="0">
                <a:effectLst/>
                <a:latin typeface="-윤고딕140" charset="0"/>
              </a:rPr>
              <a:t>。 </a:t>
            </a:r>
            <a:r>
              <a:rPr lang="zh-CN" altLang="en-US" b="1" dirty="0">
                <a:effectLst/>
              </a:rPr>
              <a:t>”</a:t>
            </a:r>
            <a:endParaRPr lang="zh-CN" altLang="en-US" b="1" dirty="0">
              <a:effectLst/>
              <a:latin typeface="-윤고딕140" charset="0"/>
            </a:endParaRPr>
          </a:p>
        </p:txBody>
      </p:sp>
    </p:spTree>
    <p:extLst>
      <p:ext uri="{BB962C8B-B14F-4D97-AF65-F5344CB8AC3E}">
        <p14:creationId xmlns:p14="http://schemas.microsoft.com/office/powerpoint/2010/main" val="207465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200" b="1" dirty="0">
                <a:effectLst/>
                <a:latin typeface="-윤고딕140" charset="0"/>
              </a:rPr>
              <a:t>（</a:t>
            </a:r>
            <a:r>
              <a:rPr lang="en-US" altLang="zh-CN" sz="3200" b="1" dirty="0">
                <a:effectLst/>
                <a:latin typeface="-윤고딕140" charset="0"/>
              </a:rPr>
              <a:t>3</a:t>
            </a:r>
            <a:r>
              <a:rPr lang="zh-CN" altLang="en-US" sz="3200" b="1" dirty="0">
                <a:effectLst/>
                <a:latin typeface="-윤고딕140" charset="0"/>
              </a:rPr>
              <a:t>）价值决定于收入 </a:t>
            </a:r>
          </a:p>
          <a:p>
            <a:r>
              <a:rPr lang="zh-CN" altLang="en-US" sz="3200" b="1" dirty="0">
                <a:effectLst/>
                <a:latin typeface="-윤고딕140" charset="0"/>
              </a:rPr>
              <a:t>收入包括工资</a:t>
            </a:r>
            <a:r>
              <a:rPr lang="en-US" altLang="zh-CN" sz="3200" b="1" dirty="0">
                <a:effectLst/>
                <a:latin typeface="-윤고딕140" charset="0"/>
              </a:rPr>
              <a:t>/</a:t>
            </a:r>
            <a:r>
              <a:rPr lang="zh-CN" altLang="en-US" sz="3200" b="1" dirty="0">
                <a:effectLst/>
                <a:latin typeface="-윤고딕140" charset="0"/>
              </a:rPr>
              <a:t>利润</a:t>
            </a:r>
            <a:r>
              <a:rPr lang="en-US" altLang="zh-CN" sz="3200" b="1" dirty="0">
                <a:effectLst/>
                <a:latin typeface="-윤고딕140" charset="0"/>
              </a:rPr>
              <a:t>/</a:t>
            </a:r>
            <a:r>
              <a:rPr lang="zh-CN" altLang="en-US" sz="3200" b="1" dirty="0">
                <a:effectLst/>
                <a:latin typeface="-윤고딕140" charset="0"/>
              </a:rPr>
              <a:t>地租</a:t>
            </a:r>
          </a:p>
          <a:p>
            <a:endParaRPr lang="zh-CN" altLang="en-US" b="1" dirty="0">
              <a:effectLst/>
              <a:latin typeface="-윤고딕140" charset="0"/>
            </a:endParaRPr>
          </a:p>
        </p:txBody>
      </p:sp>
      <p:sp>
        <p:nvSpPr>
          <p:cNvPr id="45059" name="Text Box 4"/>
          <p:cNvSpPr txBox="1">
            <a:spLocks noChangeArrowheads="1"/>
          </p:cNvSpPr>
          <p:nvPr/>
        </p:nvSpPr>
        <p:spPr bwMode="auto">
          <a:xfrm>
            <a:off x="1835150" y="3573463"/>
            <a:ext cx="5689600" cy="1123950"/>
          </a:xfrm>
          <a:prstGeom prst="rect">
            <a:avLst/>
          </a:prstGeom>
          <a:solidFill>
            <a:schemeClr val="bg1"/>
          </a:solidFill>
          <a:ln w="57150">
            <a:solidFill>
              <a:srgbClr val="000000"/>
            </a:solid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buFont typeface="Arial" charset="0"/>
              <a:buNone/>
            </a:pPr>
            <a:r>
              <a:rPr lang="zh-CN" altLang="en-US" sz="3200" b="1">
                <a:latin typeface="Times New Roman" charset="0"/>
              </a:rPr>
              <a:t>斯密的教条：收入决定价值，忽略掉了不变资本。</a:t>
            </a:r>
          </a:p>
        </p:txBody>
      </p:sp>
    </p:spTree>
    <p:extLst>
      <p:ext uri="{BB962C8B-B14F-4D97-AF65-F5344CB8AC3E}">
        <p14:creationId xmlns:p14="http://schemas.microsoft.com/office/powerpoint/2010/main" val="41247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4294967295"/>
          </p:nvPr>
        </p:nvSpPr>
        <p:spPr>
          <a:xfrm>
            <a:off x="381000" y="6096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zh-CN" altLang="en-US" sz="2800" b="1" dirty="0">
                <a:effectLst/>
                <a:latin typeface="-윤고딕140" charset="0"/>
              </a:rPr>
              <a:t>（</a:t>
            </a:r>
            <a:r>
              <a:rPr lang="en-US" altLang="zh-CN" sz="2800" b="1" dirty="0">
                <a:effectLst/>
                <a:latin typeface="-윤고딕140" charset="0"/>
              </a:rPr>
              <a:t>4</a:t>
            </a:r>
            <a:r>
              <a:rPr lang="zh-CN" altLang="en-US" sz="2800" b="1" dirty="0">
                <a:effectLst/>
                <a:latin typeface="-윤고딕140" charset="0"/>
              </a:rPr>
              <a:t>）劳动耗费说成是等量的安宁、自由和幸福的牺牲的观点 </a:t>
            </a:r>
            <a:r>
              <a:rPr lang="en-US" altLang="zh-CN" sz="2800" b="1" dirty="0">
                <a:effectLst/>
                <a:latin typeface="-윤고딕140" charset="0"/>
              </a:rPr>
              <a:t>,</a:t>
            </a:r>
            <a:r>
              <a:rPr lang="zh-CN" altLang="en-US" sz="2800" b="1" dirty="0">
                <a:effectLst/>
                <a:latin typeface="-윤고딕140" charset="0"/>
              </a:rPr>
              <a:t>即价值是由劳动者的主观感觉所决定。</a:t>
            </a:r>
          </a:p>
        </p:txBody>
      </p:sp>
      <p:sp>
        <p:nvSpPr>
          <p:cNvPr id="46083" name="Text Box 4"/>
          <p:cNvSpPr txBox="1">
            <a:spLocks noChangeArrowheads="1"/>
          </p:cNvSpPr>
          <p:nvPr/>
        </p:nvSpPr>
        <p:spPr bwMode="auto">
          <a:xfrm>
            <a:off x="457200" y="2667000"/>
            <a:ext cx="8208963" cy="271145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buFont typeface="Arial" charset="0"/>
              <a:buNone/>
            </a:pPr>
            <a:r>
              <a:rPr lang="zh-CN" altLang="en-US" sz="2800" b="1">
                <a:solidFill>
                  <a:srgbClr val="FFFF00"/>
                </a:solidFill>
                <a:latin typeface="Times New Roman" charset="0"/>
              </a:rPr>
              <a:t>亚</a:t>
            </a:r>
            <a:r>
              <a:rPr lang="en-US" altLang="zh-CN" sz="2800" b="1">
                <a:solidFill>
                  <a:srgbClr val="FFFF00"/>
                </a:solidFill>
                <a:latin typeface="Times New Roman" charset="0"/>
              </a:rPr>
              <a:t>·</a:t>
            </a:r>
            <a:r>
              <a:rPr lang="zh-CN" altLang="en-US" sz="2800" b="1">
                <a:solidFill>
                  <a:srgbClr val="FFFF00"/>
                </a:solidFill>
                <a:latin typeface="Times New Roman" charset="0"/>
              </a:rPr>
              <a:t>斯密的牺牲观点，虽然正确地表达了雇佣工人对他自己的活动的主观关系，但毕竟不能得出他所想得出的结论，即劳动时间决定价值．也许对工人来说，一小时劳动始终等于同样大的牺牲。但商品的价值决不会由工人的感觉来决定，他一小时劳动的价值也不会由他的感觉来决定。</a:t>
            </a:r>
            <a:r>
              <a:rPr lang="en-US" altLang="zh-CN" sz="2800" b="1">
                <a:solidFill>
                  <a:srgbClr val="FFFF00"/>
                </a:solidFill>
                <a:latin typeface="Times New Roman" charset="0"/>
              </a:rPr>
              <a:t>——</a:t>
            </a:r>
            <a:r>
              <a:rPr lang="zh-CN" altLang="en-US" sz="2800" b="1">
                <a:solidFill>
                  <a:srgbClr val="FFFF00"/>
                </a:solidFill>
                <a:latin typeface="Times New Roman" charset="0"/>
              </a:rPr>
              <a:t>马克思 </a:t>
            </a:r>
          </a:p>
        </p:txBody>
      </p:sp>
    </p:spTree>
    <p:extLst>
      <p:ext uri="{BB962C8B-B14F-4D97-AF65-F5344CB8AC3E}">
        <p14:creationId xmlns:p14="http://schemas.microsoft.com/office/powerpoint/2010/main" val="1755754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133600" y="1905000"/>
            <a:ext cx="5486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r>
              <a:rPr lang="zh-CN" altLang="en-US"/>
              <a:t>讨论  普通人在历史上具有怎样的作用？</a:t>
            </a:r>
          </a:p>
        </p:txBody>
      </p:sp>
    </p:spTree>
    <p:extLst>
      <p:ext uri="{BB962C8B-B14F-4D97-AF65-F5344CB8AC3E}">
        <p14:creationId xmlns:p14="http://schemas.microsoft.com/office/powerpoint/2010/main" val="1605464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4294967295"/>
          </p:nvPr>
        </p:nvSpPr>
        <p:spPr>
          <a:xfrm>
            <a:off x="457200" y="1219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buFont typeface="Wingdings" charset="2"/>
              <a:buNone/>
            </a:pPr>
            <a:r>
              <a:rPr lang="zh-CN" altLang="en-US" b="1">
                <a:effectLst/>
              </a:rPr>
              <a:t>古典政治经济学</a:t>
            </a:r>
          </a:p>
          <a:p>
            <a:pPr marL="623888" indent="-623888">
              <a:lnSpc>
                <a:spcPct val="110000"/>
              </a:lnSpc>
              <a:buFont typeface="Wingdings" charset="2"/>
              <a:buNone/>
            </a:pPr>
            <a:r>
              <a:rPr lang="zh-CN" altLang="en-US" sz="2800" b="1">
                <a:effectLst/>
              </a:rPr>
              <a:t>    </a:t>
            </a:r>
            <a:r>
              <a:rPr lang="en-US" altLang="zh-CN" sz="2800" b="1">
                <a:effectLst/>
              </a:rPr>
              <a:t>4、李嘉图</a:t>
            </a:r>
            <a:endParaRPr lang="zh-CN" altLang="en-US" sz="2800" b="1">
              <a:effectLst/>
            </a:endParaRPr>
          </a:p>
        </p:txBody>
      </p:sp>
      <p:sp>
        <p:nvSpPr>
          <p:cNvPr id="47107" name="Rectangle 3"/>
          <p:cNvSpPr>
            <a:spLocks noChangeArrowheads="1"/>
          </p:cNvSpPr>
          <p:nvPr/>
        </p:nvSpPr>
        <p:spPr bwMode="auto">
          <a:xfrm>
            <a:off x="457200" y="2484438"/>
            <a:ext cx="80010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Char char="Ø"/>
            </a:pPr>
            <a:r>
              <a:rPr kumimoji="1" lang="zh-CN" altLang="en-US" sz="2600" b="1"/>
              <a:t>代表作：</a:t>
            </a:r>
            <a:r>
              <a:rPr kumimoji="1" lang="en-US" altLang="zh-CN" sz="2600" b="1"/>
              <a:t>《</a:t>
            </a:r>
            <a:r>
              <a:rPr kumimoji="1" lang="zh-CN" altLang="en-US" sz="2600" b="1"/>
              <a:t>政治经济学和赋税原理</a:t>
            </a:r>
            <a:r>
              <a:rPr kumimoji="1" lang="en-US" altLang="zh-CN" sz="2600" b="1"/>
              <a:t>》</a:t>
            </a:r>
          </a:p>
          <a:p>
            <a:pPr algn="just">
              <a:lnSpc>
                <a:spcPct val="110000"/>
              </a:lnSpc>
              <a:spcBef>
                <a:spcPct val="20000"/>
              </a:spcBef>
              <a:buClr>
                <a:schemeClr val="hlink"/>
              </a:buClr>
              <a:buSzPct val="80000"/>
              <a:buFont typeface="Wingdings" charset="2"/>
              <a:buChar char="Ø"/>
            </a:pPr>
            <a:r>
              <a:rPr kumimoji="1" lang="zh-CN" altLang="en-US" sz="2600" b="1"/>
              <a:t>李嘉图运用他的逻辑使斯密的学说彻底一贯化和系统化。</a:t>
            </a:r>
          </a:p>
          <a:p>
            <a:pPr algn="just">
              <a:lnSpc>
                <a:spcPct val="110000"/>
              </a:lnSpc>
              <a:spcBef>
                <a:spcPct val="20000"/>
              </a:spcBef>
              <a:buClr>
                <a:schemeClr val="hlink"/>
              </a:buClr>
              <a:buSzPct val="80000"/>
              <a:buFont typeface="Wingdings" charset="2"/>
              <a:buNone/>
            </a:pPr>
            <a:endParaRPr kumimoji="1" lang="zh-CN" altLang="en-US" sz="2600" b="1"/>
          </a:p>
        </p:txBody>
      </p:sp>
    </p:spTree>
    <p:extLst>
      <p:ext uri="{BB962C8B-B14F-4D97-AF65-F5344CB8AC3E}">
        <p14:creationId xmlns:p14="http://schemas.microsoft.com/office/powerpoint/2010/main" val="392214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4294967295"/>
          </p:nvPr>
        </p:nvSpPr>
        <p:spPr>
          <a:xfrm>
            <a:off x="457200" y="5334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lnSpc>
                <a:spcPct val="90000"/>
              </a:lnSpc>
              <a:buFont typeface="Wingdings" charset="2"/>
              <a:buNone/>
            </a:pPr>
            <a:r>
              <a:rPr lang="zh-CN" altLang="en-US" sz="3600" b="1">
                <a:effectLst/>
              </a:rPr>
              <a:t>古典政治经济学</a:t>
            </a:r>
          </a:p>
          <a:p>
            <a:pPr marL="623888" indent="-623888">
              <a:lnSpc>
                <a:spcPct val="110000"/>
              </a:lnSpc>
              <a:buFont typeface="Wingdings" charset="2"/>
              <a:buNone/>
            </a:pPr>
            <a:r>
              <a:rPr lang="zh-CN" altLang="en-US" b="1">
                <a:effectLst/>
              </a:rPr>
              <a:t>    </a:t>
            </a:r>
            <a:r>
              <a:rPr lang="en-US" altLang="zh-CN" b="1">
                <a:effectLst/>
              </a:rPr>
              <a:t>4、李嘉图</a:t>
            </a:r>
            <a:endParaRPr lang="zh-CN" altLang="en-US" b="1">
              <a:effectLst/>
            </a:endParaRPr>
          </a:p>
        </p:txBody>
      </p:sp>
      <p:sp>
        <p:nvSpPr>
          <p:cNvPr id="48131" name="Rectangle 3"/>
          <p:cNvSpPr>
            <a:spLocks noChangeArrowheads="1"/>
          </p:cNvSpPr>
          <p:nvPr/>
        </p:nvSpPr>
        <p:spPr bwMode="auto">
          <a:xfrm>
            <a:off x="533400" y="1905000"/>
            <a:ext cx="8001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2913" indent="-4429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Char char="Ø"/>
            </a:pPr>
            <a:r>
              <a:rPr kumimoji="1" lang="zh-CN" altLang="en-US" sz="2600" b="1"/>
              <a:t>政治经济学的主要任务是阐明和研究财富在社会各阶级间分配的规律。</a:t>
            </a:r>
          </a:p>
          <a:p>
            <a:pPr algn="just">
              <a:lnSpc>
                <a:spcPct val="110000"/>
              </a:lnSpc>
              <a:spcBef>
                <a:spcPct val="20000"/>
              </a:spcBef>
              <a:buClr>
                <a:schemeClr val="hlink"/>
              </a:buClr>
              <a:buSzPct val="80000"/>
              <a:buFont typeface="Wingdings" charset="2"/>
              <a:buChar char="Ø"/>
            </a:pPr>
            <a:r>
              <a:rPr kumimoji="1" lang="zh-CN" altLang="en-US" sz="2600" b="1"/>
              <a:t>全部价值都是由劳动生产的，它在三个阶级（劳动者、资本所有者、土地所有者）之间进行分配。工资由工人必要生活资料的价值决定；利润是工资以上的余额；地租是工资和利润以上的余额。由此阐明了工资和利润的对立，工资、利润和地租的对立，触及到了资本主义社会阶级对立的经济基础。</a:t>
            </a:r>
          </a:p>
        </p:txBody>
      </p:sp>
    </p:spTree>
    <p:extLst>
      <p:ext uri="{BB962C8B-B14F-4D97-AF65-F5344CB8AC3E}">
        <p14:creationId xmlns:p14="http://schemas.microsoft.com/office/powerpoint/2010/main" val="1315217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57200" y="1219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buFont typeface="Wingdings" charset="2"/>
              <a:buNone/>
            </a:pPr>
            <a:r>
              <a:rPr lang="zh-CN" altLang="en-US" b="1">
                <a:effectLst/>
              </a:rPr>
              <a:t>古典政治经济学</a:t>
            </a:r>
          </a:p>
          <a:p>
            <a:pPr marL="623888" indent="-623888">
              <a:lnSpc>
                <a:spcPct val="110000"/>
              </a:lnSpc>
              <a:buFont typeface="Wingdings" charset="2"/>
              <a:buNone/>
            </a:pPr>
            <a:r>
              <a:rPr lang="zh-CN" altLang="en-US" sz="2800" b="1">
                <a:effectLst/>
              </a:rPr>
              <a:t>    </a:t>
            </a:r>
            <a:r>
              <a:rPr lang="en-US" altLang="zh-CN" sz="2800" b="1">
                <a:effectLst/>
              </a:rPr>
              <a:t>4、李嘉图</a:t>
            </a:r>
            <a:endParaRPr lang="zh-CN" altLang="en-US" sz="2800" b="1">
              <a:effectLst/>
            </a:endParaRPr>
          </a:p>
        </p:txBody>
      </p:sp>
      <p:sp>
        <p:nvSpPr>
          <p:cNvPr id="49155" name="Rectangle 3"/>
          <p:cNvSpPr>
            <a:spLocks noChangeArrowheads="1"/>
          </p:cNvSpPr>
          <p:nvPr/>
        </p:nvSpPr>
        <p:spPr bwMode="auto">
          <a:xfrm>
            <a:off x="457200" y="2484438"/>
            <a:ext cx="80010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0113" indent="-90011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110000"/>
              </a:lnSpc>
              <a:spcBef>
                <a:spcPct val="20000"/>
              </a:spcBef>
              <a:buClr>
                <a:schemeClr val="hlink"/>
              </a:buClr>
              <a:buSzPct val="80000"/>
              <a:buFont typeface="Wingdings" charset="2"/>
              <a:buNone/>
            </a:pPr>
            <a:r>
              <a:rPr kumimoji="1" lang="zh-CN" altLang="en-US" sz="2600" b="1"/>
              <a:t>李嘉图体系的两个矛盾：</a:t>
            </a:r>
          </a:p>
          <a:p>
            <a:pPr algn="just">
              <a:lnSpc>
                <a:spcPct val="110000"/>
              </a:lnSpc>
              <a:spcBef>
                <a:spcPct val="20000"/>
              </a:spcBef>
              <a:buClr>
                <a:schemeClr val="hlink"/>
              </a:buClr>
              <a:buSzPct val="80000"/>
              <a:buFont typeface="Wingdings" charset="2"/>
              <a:buNone/>
            </a:pPr>
            <a:r>
              <a:rPr kumimoji="1" lang="zh-CN" altLang="en-US" sz="2600" b="1"/>
              <a:t>（1） 价值规律和利润存在的矛盾。</a:t>
            </a:r>
          </a:p>
          <a:p>
            <a:pPr algn="just">
              <a:lnSpc>
                <a:spcPct val="110000"/>
              </a:lnSpc>
              <a:spcBef>
                <a:spcPct val="20000"/>
              </a:spcBef>
              <a:buClr>
                <a:schemeClr val="hlink"/>
              </a:buClr>
              <a:buSzPct val="80000"/>
              <a:buFont typeface="Wingdings" charset="2"/>
              <a:buNone/>
            </a:pPr>
            <a:r>
              <a:rPr kumimoji="1" lang="zh-CN" altLang="en-US" sz="2600" b="1"/>
              <a:t>          将劳动和劳动力混同。</a:t>
            </a:r>
          </a:p>
          <a:p>
            <a:pPr algn="just">
              <a:lnSpc>
                <a:spcPct val="110000"/>
              </a:lnSpc>
              <a:spcBef>
                <a:spcPct val="20000"/>
              </a:spcBef>
              <a:buClr>
                <a:schemeClr val="hlink"/>
              </a:buClr>
              <a:buSzPct val="80000"/>
              <a:buFont typeface="Wingdings" charset="2"/>
              <a:buNone/>
            </a:pPr>
            <a:r>
              <a:rPr kumimoji="1" lang="zh-CN" altLang="en-US" sz="2600" b="1"/>
              <a:t>（2）价值规律和等量资本得到等量利润的规律的矛盾。</a:t>
            </a:r>
          </a:p>
          <a:p>
            <a:pPr algn="just">
              <a:lnSpc>
                <a:spcPct val="110000"/>
              </a:lnSpc>
              <a:spcBef>
                <a:spcPct val="20000"/>
              </a:spcBef>
              <a:buClr>
                <a:schemeClr val="hlink"/>
              </a:buClr>
              <a:buSzPct val="80000"/>
              <a:buFont typeface="Wingdings" charset="2"/>
              <a:buNone/>
            </a:pPr>
            <a:r>
              <a:rPr kumimoji="1" lang="zh-CN" altLang="en-US" sz="2600" b="1"/>
              <a:t>         将价值和生产价值混同。</a:t>
            </a:r>
          </a:p>
        </p:txBody>
      </p:sp>
    </p:spTree>
    <p:extLst>
      <p:ext uri="{BB962C8B-B14F-4D97-AF65-F5344CB8AC3E}">
        <p14:creationId xmlns:p14="http://schemas.microsoft.com/office/powerpoint/2010/main" val="808318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4294967295"/>
          </p:nvPr>
        </p:nvSpPr>
        <p:spPr>
          <a:xfrm>
            <a:off x="457200" y="838200"/>
            <a:ext cx="82296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3888" indent="-623888" algn="just">
              <a:buFont typeface="Wingdings" charset="2"/>
              <a:buNone/>
            </a:pPr>
            <a:r>
              <a:rPr lang="zh-CN" altLang="en-US" b="1">
                <a:effectLst/>
              </a:rPr>
              <a:t>古典政治经济学</a:t>
            </a:r>
          </a:p>
          <a:p>
            <a:pPr marL="623888" indent="-623888">
              <a:lnSpc>
                <a:spcPct val="110000"/>
              </a:lnSpc>
              <a:buFont typeface="Wingdings" charset="2"/>
              <a:buNone/>
            </a:pPr>
            <a:r>
              <a:rPr lang="zh-CN" altLang="en-US" sz="2800" b="1">
                <a:effectLst/>
              </a:rPr>
              <a:t>    </a:t>
            </a:r>
            <a:r>
              <a:rPr lang="en-US" altLang="zh-CN" sz="2800" b="1">
                <a:effectLst/>
              </a:rPr>
              <a:t>5、古典经济学的发展怎样反映社会现实变化？ </a:t>
            </a:r>
            <a:endParaRPr lang="zh-CN" altLang="en-US" sz="2800" b="1">
              <a:effectLst/>
            </a:endParaRPr>
          </a:p>
        </p:txBody>
      </p:sp>
      <p:sp>
        <p:nvSpPr>
          <p:cNvPr id="50179" name="Rectangle 3"/>
          <p:cNvSpPr>
            <a:spLocks noChangeArrowheads="1"/>
          </p:cNvSpPr>
          <p:nvPr/>
        </p:nvSpPr>
        <p:spPr bwMode="auto">
          <a:xfrm>
            <a:off x="457200" y="2286000"/>
            <a:ext cx="8001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23888" indent="-62388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10000"/>
              </a:lnSpc>
              <a:spcBef>
                <a:spcPct val="20000"/>
              </a:spcBef>
              <a:buClr>
                <a:schemeClr val="hlink"/>
              </a:buClr>
              <a:buSzPct val="80000"/>
              <a:buFont typeface="Wingdings" charset="2"/>
              <a:buChar char="Ø"/>
            </a:pPr>
            <a:r>
              <a:rPr kumimoji="1" lang="zh-CN" altLang="en-US" sz="2800" b="1"/>
              <a:t>古典经济学的基本原理、出发点、立脚点就是劳动价值论，劳动价值论代表了什么？叫做</a:t>
            </a:r>
            <a:r>
              <a:rPr kumimoji="1" lang="zh-CN" altLang="en-US" sz="2800" b="1">
                <a:solidFill>
                  <a:srgbClr val="FF0000"/>
                </a:solidFill>
              </a:rPr>
              <a:t>财富的主体本质被发现了</a:t>
            </a:r>
            <a:r>
              <a:rPr kumimoji="1" lang="zh-CN" altLang="en-US" sz="2800" b="1"/>
              <a:t>。</a:t>
            </a:r>
          </a:p>
          <a:p>
            <a:pPr>
              <a:lnSpc>
                <a:spcPct val="110000"/>
              </a:lnSpc>
              <a:spcBef>
                <a:spcPct val="20000"/>
              </a:spcBef>
              <a:buClr>
                <a:schemeClr val="hlink"/>
              </a:buClr>
              <a:buSzPct val="80000"/>
              <a:buFont typeface="Wingdings" charset="2"/>
              <a:buChar char="Ø"/>
            </a:pPr>
            <a:r>
              <a:rPr kumimoji="1" lang="zh-CN" altLang="en-US" sz="2800" b="1"/>
              <a:t>举例：贵族给子女留下特殊财富；商业资本家留下一般财富（货币）；财富的主体本质是</a:t>
            </a:r>
            <a:r>
              <a:rPr kumimoji="1" lang="zh-CN" altLang="en-US" sz="2800" b="1">
                <a:solidFill>
                  <a:srgbClr val="FF0000"/>
                </a:solidFill>
              </a:rPr>
              <a:t>把财富消费到对子女的培养和教育上</a:t>
            </a:r>
            <a:r>
              <a:rPr kumimoji="1" lang="zh-CN" altLang="en-US" sz="2800" b="1"/>
              <a:t>。</a:t>
            </a:r>
          </a:p>
        </p:txBody>
      </p:sp>
    </p:spTree>
    <p:extLst>
      <p:ext uri="{BB962C8B-B14F-4D97-AF65-F5344CB8AC3E}">
        <p14:creationId xmlns:p14="http://schemas.microsoft.com/office/powerpoint/2010/main" val="430318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76872"/>
            <a:ext cx="9144000" cy="725470"/>
          </a:xfrm>
        </p:spPr>
        <p:txBody>
          <a:bodyPr/>
          <a:lstStyle/>
          <a:p>
            <a:pPr algn="ctr"/>
            <a:r>
              <a:rPr lang="zh-CN" altLang="en-US" sz="4000" b="1" dirty="0" smtClean="0">
                <a:solidFill>
                  <a:srgbClr val="FFFF00"/>
                </a:solidFill>
              </a:rPr>
              <a:t>二、空想社会主义者对资本主义的批判</a:t>
            </a:r>
            <a:endParaRPr lang="zh-CN" altLang="en-US" sz="4000" b="1" dirty="0">
              <a:solidFill>
                <a:srgbClr val="FFFF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7924800" cy="1285860"/>
          </a:xfrm>
        </p:spPr>
        <p:txBody>
          <a:bodyPr/>
          <a:lstStyle/>
          <a:p>
            <a:pPr algn="ctr"/>
            <a:r>
              <a:rPr lang="en-US" altLang="zh-CN" sz="3500" b="1" dirty="0" smtClean="0">
                <a:solidFill>
                  <a:srgbClr val="FFFF00"/>
                </a:solidFill>
              </a:rPr>
              <a:t>《1844</a:t>
            </a:r>
            <a:r>
              <a:rPr lang="zh-CN" altLang="en-US" sz="3500" b="1" dirty="0" smtClean="0">
                <a:solidFill>
                  <a:srgbClr val="FFFF00"/>
                </a:solidFill>
              </a:rPr>
              <a:t>年经济学哲学手稿</a:t>
            </a:r>
            <a:r>
              <a:rPr lang="en-US" altLang="zh-CN" sz="3500" b="1" dirty="0" smtClean="0">
                <a:solidFill>
                  <a:srgbClr val="FFFF00"/>
                </a:solidFill>
              </a:rPr>
              <a:t>》</a:t>
            </a:r>
            <a:br>
              <a:rPr lang="en-US" altLang="zh-CN" sz="3500" b="1" dirty="0" smtClean="0">
                <a:solidFill>
                  <a:srgbClr val="FFFF00"/>
                </a:solidFill>
              </a:rPr>
            </a:br>
            <a:r>
              <a:rPr lang="zh-CN" altLang="en-US" sz="3500" b="1" dirty="0" smtClean="0">
                <a:solidFill>
                  <a:srgbClr val="FFFF00"/>
                </a:solidFill>
              </a:rPr>
              <a:t>对“国民经济学”的批判</a:t>
            </a:r>
            <a:endParaRPr lang="zh-CN" altLang="en-US" sz="3500" b="1" dirty="0">
              <a:solidFill>
                <a:srgbClr val="FFFF00"/>
              </a:solidFill>
            </a:endParaRPr>
          </a:p>
        </p:txBody>
      </p:sp>
      <p:sp>
        <p:nvSpPr>
          <p:cNvPr id="3" name="内容占位符 2"/>
          <p:cNvSpPr>
            <a:spLocks noGrp="1"/>
          </p:cNvSpPr>
          <p:nvPr>
            <p:ph sz="quarter" idx="13"/>
          </p:nvPr>
        </p:nvSpPr>
        <p:spPr>
          <a:xfrm>
            <a:off x="0" y="1214422"/>
            <a:ext cx="9144000" cy="1714488"/>
          </a:xfrm>
        </p:spPr>
        <p:txBody>
          <a:bodyPr>
            <a:noAutofit/>
          </a:bodyPr>
          <a:lstStyle/>
          <a:p>
            <a:pPr>
              <a:lnSpc>
                <a:spcPct val="120000"/>
              </a:lnSpc>
            </a:pPr>
            <a:r>
              <a:rPr lang="zh-CN" altLang="en-US" sz="3000" b="1" dirty="0" smtClean="0">
                <a:latin typeface="楷体" pitchFamily="49" charset="-122"/>
                <a:ea typeface="楷体" pitchFamily="49" charset="-122"/>
              </a:rPr>
              <a:t>“国民经济学虽然从</a:t>
            </a:r>
            <a:r>
              <a:rPr lang="zh-CN" altLang="en-US" sz="3000" b="1" dirty="0" smtClean="0">
                <a:solidFill>
                  <a:srgbClr val="FFFF00"/>
                </a:solidFill>
                <a:latin typeface="楷体" pitchFamily="49" charset="-122"/>
                <a:ea typeface="楷体" pitchFamily="49" charset="-122"/>
              </a:rPr>
              <a:t>劳动是生产的真正灵魂</a:t>
            </a:r>
            <a:r>
              <a:rPr lang="zh-CN" altLang="en-US" sz="3000" b="1" dirty="0" smtClean="0">
                <a:latin typeface="楷体" pitchFamily="49" charset="-122"/>
                <a:ea typeface="楷体" pitchFamily="49" charset="-122"/>
              </a:rPr>
              <a:t>这一点出发，但是它</a:t>
            </a:r>
            <a:r>
              <a:rPr lang="zh-CN" altLang="en-US" sz="3000" b="1" dirty="0" smtClean="0">
                <a:solidFill>
                  <a:srgbClr val="FFFF00"/>
                </a:solidFill>
                <a:latin typeface="楷体" pitchFamily="49" charset="-122"/>
                <a:ea typeface="楷体" pitchFamily="49" charset="-122"/>
              </a:rPr>
              <a:t>没有给劳动提供任何东西</a:t>
            </a:r>
            <a:r>
              <a:rPr lang="zh-CN" altLang="en-US" sz="3000" b="1" dirty="0" smtClean="0">
                <a:latin typeface="楷体" pitchFamily="49" charset="-122"/>
                <a:ea typeface="楷体" pitchFamily="49" charset="-122"/>
              </a:rPr>
              <a:t>，而是</a:t>
            </a:r>
            <a:r>
              <a:rPr lang="zh-CN" altLang="en-US" sz="3000" b="1" dirty="0" smtClean="0">
                <a:solidFill>
                  <a:srgbClr val="FFFF00"/>
                </a:solidFill>
                <a:latin typeface="楷体" pitchFamily="49" charset="-122"/>
                <a:ea typeface="楷体" pitchFamily="49" charset="-122"/>
              </a:rPr>
              <a:t>给私有财产提供了一切</a:t>
            </a:r>
            <a:r>
              <a:rPr lang="zh-CN" altLang="en-US" sz="3000" b="1" dirty="0" smtClean="0">
                <a:latin typeface="楷体" pitchFamily="49" charset="-122"/>
                <a:ea typeface="楷体" pitchFamily="49" charset="-122"/>
              </a:rPr>
              <a:t>。”</a:t>
            </a:r>
            <a:endParaRPr lang="en-US" altLang="zh-CN" sz="3000" b="1" dirty="0" smtClean="0">
              <a:latin typeface="楷体" pitchFamily="49" charset="-122"/>
              <a:ea typeface="楷体" pitchFamily="49" charset="-122"/>
            </a:endParaRPr>
          </a:p>
        </p:txBody>
      </p:sp>
      <p:sp>
        <p:nvSpPr>
          <p:cNvPr id="4" name="TextBox 3"/>
          <p:cNvSpPr txBox="1"/>
          <p:nvPr/>
        </p:nvSpPr>
        <p:spPr>
          <a:xfrm>
            <a:off x="0" y="3571876"/>
            <a:ext cx="9144000" cy="3342775"/>
          </a:xfrm>
          <a:prstGeom prst="rect">
            <a:avLst/>
          </a:prstGeom>
          <a:noFill/>
        </p:spPr>
        <p:txBody>
          <a:bodyPr wrap="square" rtlCol="0">
            <a:spAutoFit/>
          </a:bodyPr>
          <a:lstStyle/>
          <a:p>
            <a:pPr marL="342900" lvl="0" indent="-342900">
              <a:lnSpc>
                <a:spcPct val="120000"/>
              </a:lnSpc>
              <a:spcBef>
                <a:spcPct val="20000"/>
              </a:spcBef>
              <a:spcAft>
                <a:spcPts val="600"/>
              </a:spcAft>
              <a:buClr>
                <a:srgbClr val="DC9E1F"/>
              </a:buClr>
              <a:buFont typeface="Arial" pitchFamily="34" charset="0"/>
              <a:buChar char="•"/>
            </a:pPr>
            <a:r>
              <a:rPr kumimoji="0" lang="zh-CN" altLang="en-US" sz="3000" spc="30" dirty="0" smtClean="0">
                <a:solidFill>
                  <a:srgbClr val="FFFFFF"/>
                </a:solidFill>
                <a:latin typeface="楷体" pitchFamily="49" charset="-122"/>
                <a:ea typeface="楷体" pitchFamily="49" charset="-122"/>
              </a:rPr>
              <a:t>“共产主义是对</a:t>
            </a:r>
            <a:r>
              <a:rPr kumimoji="0" lang="zh-CN" altLang="en-US" sz="3000" spc="30" dirty="0" smtClean="0">
                <a:solidFill>
                  <a:srgbClr val="FFFF00"/>
                </a:solidFill>
                <a:latin typeface="楷体" pitchFamily="49" charset="-122"/>
                <a:ea typeface="楷体" pitchFamily="49" charset="-122"/>
              </a:rPr>
              <a:t>私有财产</a:t>
            </a:r>
            <a:r>
              <a:rPr kumimoji="0" lang="zh-CN" altLang="en-US" sz="3000" spc="30" dirty="0" smtClean="0">
                <a:solidFill>
                  <a:srgbClr val="FFFFFF"/>
                </a:solidFill>
                <a:latin typeface="楷体" pitchFamily="49" charset="-122"/>
                <a:ea typeface="楷体" pitchFamily="49" charset="-122"/>
              </a:rPr>
              <a:t>即</a:t>
            </a:r>
            <a:r>
              <a:rPr kumimoji="0" lang="zh-CN" altLang="en-US" sz="3000" spc="30" dirty="0" smtClean="0">
                <a:solidFill>
                  <a:srgbClr val="FFFF00"/>
                </a:solidFill>
                <a:latin typeface="楷体" pitchFamily="49" charset="-122"/>
                <a:ea typeface="楷体" pitchFamily="49" charset="-122"/>
              </a:rPr>
              <a:t>人的自我异化</a:t>
            </a:r>
            <a:r>
              <a:rPr kumimoji="0" lang="zh-CN" altLang="en-US" sz="3000" spc="30" dirty="0" smtClean="0">
                <a:solidFill>
                  <a:srgbClr val="FFFFFF"/>
                </a:solidFill>
                <a:latin typeface="楷体" pitchFamily="49" charset="-122"/>
                <a:ea typeface="楷体" pitchFamily="49" charset="-122"/>
              </a:rPr>
              <a:t>的积极的扬弃，因而是</a:t>
            </a:r>
            <a:r>
              <a:rPr kumimoji="0" lang="zh-CN" altLang="en-US" sz="3000" spc="30" dirty="0" smtClean="0">
                <a:solidFill>
                  <a:srgbClr val="FFFF00"/>
                </a:solidFill>
                <a:latin typeface="楷体" pitchFamily="49" charset="-122"/>
                <a:ea typeface="楷体" pitchFamily="49" charset="-122"/>
              </a:rPr>
              <a:t>通过人</a:t>
            </a:r>
            <a:r>
              <a:rPr kumimoji="0" lang="zh-CN" altLang="en-US" sz="3000" spc="30" dirty="0" smtClean="0">
                <a:solidFill>
                  <a:srgbClr val="FFFFFF"/>
                </a:solidFill>
                <a:latin typeface="楷体" pitchFamily="49" charset="-122"/>
                <a:ea typeface="楷体" pitchFamily="49" charset="-122"/>
              </a:rPr>
              <a:t>并且</a:t>
            </a:r>
            <a:r>
              <a:rPr kumimoji="0" lang="zh-CN" altLang="en-US" sz="3000" spc="30" dirty="0" smtClean="0">
                <a:solidFill>
                  <a:srgbClr val="FFFF00"/>
                </a:solidFill>
                <a:latin typeface="楷体" pitchFamily="49" charset="-122"/>
                <a:ea typeface="楷体" pitchFamily="49" charset="-122"/>
              </a:rPr>
              <a:t>为了人</a:t>
            </a:r>
            <a:r>
              <a:rPr kumimoji="0" lang="zh-CN" altLang="en-US" sz="3000" spc="30" dirty="0" smtClean="0">
                <a:solidFill>
                  <a:srgbClr val="FFFFFF"/>
                </a:solidFill>
                <a:latin typeface="楷体" pitchFamily="49" charset="-122"/>
                <a:ea typeface="楷体" pitchFamily="49" charset="-122"/>
              </a:rPr>
              <a:t>而</a:t>
            </a:r>
            <a:r>
              <a:rPr kumimoji="0" lang="zh-CN" altLang="en-US" sz="3000" spc="30" dirty="0" smtClean="0">
                <a:solidFill>
                  <a:srgbClr val="FFFF00"/>
                </a:solidFill>
                <a:latin typeface="楷体" pitchFamily="49" charset="-122"/>
                <a:ea typeface="楷体" pitchFamily="49" charset="-122"/>
              </a:rPr>
              <a:t>对人的本质的真正占有</a:t>
            </a:r>
            <a:r>
              <a:rPr kumimoji="0" lang="zh-CN" altLang="en-US" sz="3000" spc="30" dirty="0" smtClean="0">
                <a:solidFill>
                  <a:srgbClr val="FFFFFF"/>
                </a:solidFill>
                <a:latin typeface="楷体" pitchFamily="49" charset="-122"/>
                <a:ea typeface="楷体" pitchFamily="49" charset="-122"/>
              </a:rPr>
              <a:t>；因此，它是人</a:t>
            </a:r>
            <a:r>
              <a:rPr kumimoji="0" lang="zh-CN" altLang="en-US" sz="3000" spc="30" dirty="0" smtClean="0">
                <a:solidFill>
                  <a:srgbClr val="FFFF00"/>
                </a:solidFill>
                <a:latin typeface="楷体" pitchFamily="49" charset="-122"/>
                <a:ea typeface="楷体" pitchFamily="49" charset="-122"/>
              </a:rPr>
              <a:t>向自身</a:t>
            </a:r>
            <a:r>
              <a:rPr kumimoji="0" lang="zh-CN" altLang="en-US" sz="3000" spc="30" dirty="0" smtClean="0">
                <a:solidFill>
                  <a:srgbClr val="FFFFFF"/>
                </a:solidFill>
                <a:latin typeface="楷体" pitchFamily="49" charset="-122"/>
                <a:ea typeface="楷体" pitchFamily="49" charset="-122"/>
              </a:rPr>
              <a:t>、也就是</a:t>
            </a:r>
            <a:r>
              <a:rPr kumimoji="0" lang="zh-CN" altLang="en-US" sz="3000" spc="30" dirty="0" smtClean="0">
                <a:solidFill>
                  <a:srgbClr val="FFFF00"/>
                </a:solidFill>
                <a:latin typeface="楷体" pitchFamily="49" charset="-122"/>
                <a:ea typeface="楷体" pitchFamily="49" charset="-122"/>
              </a:rPr>
              <a:t>向社会</a:t>
            </a:r>
            <a:r>
              <a:rPr kumimoji="0" lang="zh-CN" altLang="en-US" sz="3000" spc="30" dirty="0" smtClean="0">
                <a:solidFill>
                  <a:srgbClr val="FFFFFF"/>
                </a:solidFill>
                <a:latin typeface="楷体" pitchFamily="49" charset="-122"/>
                <a:ea typeface="楷体" pitchFamily="49" charset="-122"/>
              </a:rPr>
              <a:t>的即</a:t>
            </a:r>
            <a:r>
              <a:rPr kumimoji="0" lang="zh-CN" altLang="en-US" sz="3000" spc="30" dirty="0" smtClean="0">
                <a:solidFill>
                  <a:srgbClr val="FFFF00"/>
                </a:solidFill>
                <a:latin typeface="楷体" pitchFamily="49" charset="-122"/>
                <a:ea typeface="楷体" pitchFamily="49" charset="-122"/>
              </a:rPr>
              <a:t>合乎人性</a:t>
            </a:r>
            <a:r>
              <a:rPr kumimoji="0" lang="zh-CN" altLang="en-US" sz="3000" spc="30" dirty="0" smtClean="0">
                <a:solidFill>
                  <a:srgbClr val="FFFFFF"/>
                </a:solidFill>
                <a:latin typeface="楷体" pitchFamily="49" charset="-122"/>
                <a:ea typeface="楷体" pitchFamily="49" charset="-122"/>
              </a:rPr>
              <a:t>的人的复归，这种复归是</a:t>
            </a:r>
            <a:r>
              <a:rPr kumimoji="0" lang="zh-CN" altLang="en-US" sz="3000" spc="30" dirty="0" smtClean="0">
                <a:solidFill>
                  <a:srgbClr val="FFFF00"/>
                </a:solidFill>
                <a:latin typeface="楷体" pitchFamily="49" charset="-122"/>
                <a:ea typeface="楷体" pitchFamily="49" charset="-122"/>
              </a:rPr>
              <a:t>完全的复归</a:t>
            </a:r>
            <a:r>
              <a:rPr kumimoji="0" lang="zh-CN" altLang="en-US" sz="3000" spc="30" dirty="0" smtClean="0">
                <a:solidFill>
                  <a:srgbClr val="FFFFFF"/>
                </a:solidFill>
                <a:latin typeface="楷体" pitchFamily="49" charset="-122"/>
                <a:ea typeface="楷体" pitchFamily="49" charset="-122"/>
              </a:rPr>
              <a:t>，是</a:t>
            </a:r>
            <a:r>
              <a:rPr kumimoji="0" lang="zh-CN" altLang="en-US" sz="3000" spc="30" dirty="0" smtClean="0">
                <a:solidFill>
                  <a:srgbClr val="FFFF00"/>
                </a:solidFill>
                <a:latin typeface="楷体" pitchFamily="49" charset="-122"/>
                <a:ea typeface="楷体" pitchFamily="49" charset="-122"/>
              </a:rPr>
              <a:t>自觉实现</a:t>
            </a:r>
            <a:r>
              <a:rPr kumimoji="0" lang="zh-CN" altLang="en-US" sz="3000" spc="30" dirty="0" smtClean="0">
                <a:solidFill>
                  <a:srgbClr val="FFFFFF"/>
                </a:solidFill>
                <a:latin typeface="楷体" pitchFamily="49" charset="-122"/>
                <a:ea typeface="楷体" pitchFamily="49" charset="-122"/>
              </a:rPr>
              <a:t>并</a:t>
            </a:r>
            <a:r>
              <a:rPr kumimoji="0" lang="zh-CN" altLang="en-US" sz="3000" spc="30" dirty="0" smtClean="0">
                <a:solidFill>
                  <a:srgbClr val="FFFF00"/>
                </a:solidFill>
                <a:latin typeface="楷体" pitchFamily="49" charset="-122"/>
                <a:ea typeface="楷体" pitchFamily="49" charset="-122"/>
              </a:rPr>
              <a:t>在以往发展的全部财富的范围内</a:t>
            </a:r>
            <a:r>
              <a:rPr kumimoji="0" lang="zh-CN" altLang="en-US" sz="3000" spc="30" dirty="0" smtClean="0">
                <a:solidFill>
                  <a:srgbClr val="FFFFFF"/>
                </a:solidFill>
                <a:latin typeface="楷体" pitchFamily="49" charset="-122"/>
                <a:ea typeface="楷体" pitchFamily="49" charset="-122"/>
              </a:rPr>
              <a:t>实现的复归。”</a:t>
            </a:r>
            <a:endParaRPr kumimoji="0" lang="zh-CN" altLang="en-US" sz="3000" spc="30" dirty="0">
              <a:solidFill>
                <a:srgbClr val="FFFFFF"/>
              </a:solidFill>
              <a:latin typeface="楷体" pitchFamily="49" charset="-122"/>
              <a:ea typeface="楷体" pitchFamily="49" charset="-122"/>
            </a:endParaRPr>
          </a:p>
        </p:txBody>
      </p:sp>
      <p:sp>
        <p:nvSpPr>
          <p:cNvPr id="5" name="TextBox 4"/>
          <p:cNvSpPr txBox="1"/>
          <p:nvPr/>
        </p:nvSpPr>
        <p:spPr>
          <a:xfrm>
            <a:off x="0" y="2928934"/>
            <a:ext cx="9144000" cy="600164"/>
          </a:xfrm>
          <a:prstGeom prst="rect">
            <a:avLst/>
          </a:prstGeom>
          <a:solidFill>
            <a:srgbClr val="000099"/>
          </a:solidFill>
        </p:spPr>
        <p:txBody>
          <a:bodyPr wrap="square" rtlCol="0">
            <a:spAutoFit/>
          </a:bodyPr>
          <a:lstStyle/>
          <a:p>
            <a:pPr algn="ctr"/>
            <a:r>
              <a:rPr lang="zh-CN" altLang="en-US" sz="3300" dirty="0" smtClean="0">
                <a:solidFill>
                  <a:srgbClr val="FFFF00"/>
                </a:solidFill>
              </a:rPr>
              <a:t>异化：人与物的异化、人与人的本质的异化</a:t>
            </a:r>
            <a:endParaRPr lang="zh-CN" altLang="en-US" sz="33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25470"/>
          </a:xfrm>
        </p:spPr>
        <p:txBody>
          <a:bodyPr/>
          <a:lstStyle/>
          <a:p>
            <a:pPr algn="ctr"/>
            <a:r>
              <a:rPr lang="zh-CN" altLang="en-US" sz="3500" b="1" dirty="0" smtClean="0">
                <a:solidFill>
                  <a:srgbClr val="FFFF00"/>
                </a:solidFill>
              </a:rPr>
              <a:t>西方现代文明进程中的马克思主义</a:t>
            </a:r>
            <a:endParaRPr lang="zh-CN" altLang="en-US" sz="3500" b="1" dirty="0">
              <a:solidFill>
                <a:srgbClr val="FFFF00"/>
              </a:solidFill>
            </a:endParaRPr>
          </a:p>
        </p:txBody>
      </p:sp>
      <p:sp>
        <p:nvSpPr>
          <p:cNvPr id="3" name="内容占位符 2"/>
          <p:cNvSpPr>
            <a:spLocks noGrp="1"/>
          </p:cNvSpPr>
          <p:nvPr>
            <p:ph sz="quarter" idx="13"/>
          </p:nvPr>
        </p:nvSpPr>
        <p:spPr>
          <a:xfrm>
            <a:off x="0" y="928670"/>
            <a:ext cx="9144000" cy="4000528"/>
          </a:xfrm>
        </p:spPr>
        <p:txBody>
          <a:bodyPr>
            <a:normAutofit/>
          </a:bodyPr>
          <a:lstStyle/>
          <a:p>
            <a:pPr>
              <a:lnSpc>
                <a:spcPct val="130000"/>
              </a:lnSpc>
            </a:pPr>
            <a:r>
              <a:rPr lang="zh-CN" altLang="en-US" sz="3500" b="1" dirty="0" smtClean="0">
                <a:solidFill>
                  <a:srgbClr val="FFFF00"/>
                </a:solidFill>
              </a:rPr>
              <a:t>“启蒙运动”</a:t>
            </a:r>
            <a:r>
              <a:rPr lang="en-US" altLang="zh-CN" sz="3500" b="1" dirty="0" smtClean="0">
                <a:solidFill>
                  <a:srgbClr val="FFFF00"/>
                </a:solidFill>
              </a:rPr>
              <a:t>——</a:t>
            </a:r>
            <a:r>
              <a:rPr lang="zh-CN" altLang="en-US" sz="3500" b="1" dirty="0" smtClean="0">
                <a:solidFill>
                  <a:srgbClr val="FFFF00"/>
                </a:solidFill>
              </a:rPr>
              <a:t>现代文明的崛起</a:t>
            </a:r>
            <a:endParaRPr lang="en-US" altLang="zh-CN" sz="3500" b="1" dirty="0" smtClean="0">
              <a:solidFill>
                <a:srgbClr val="FFFF00"/>
              </a:solidFill>
            </a:endParaRPr>
          </a:p>
          <a:p>
            <a:pPr fontAlgn="auto">
              <a:lnSpc>
                <a:spcPts val="5200"/>
              </a:lnSpc>
              <a:defRPr/>
            </a:pPr>
            <a:r>
              <a:rPr lang="zh-CN" altLang="en-US" sz="3000" b="1" dirty="0" smtClean="0">
                <a:solidFill>
                  <a:srgbClr val="FFFF00"/>
                </a:solidFill>
                <a:latin typeface="楷体" pitchFamily="49" charset="-122"/>
                <a:ea typeface="楷体" pitchFamily="49" charset="-122"/>
              </a:rPr>
              <a:t>笛卡儿的“我思故我在”</a:t>
            </a:r>
            <a:r>
              <a:rPr lang="en-US" altLang="zh-CN" sz="3000" b="1" dirty="0" smtClean="0">
                <a:solidFill>
                  <a:srgbClr val="FFFF00"/>
                </a:solidFill>
                <a:latin typeface="楷体" pitchFamily="49" charset="-122"/>
                <a:ea typeface="楷体" pitchFamily="49" charset="-122"/>
              </a:rPr>
              <a:t>——</a:t>
            </a:r>
            <a:r>
              <a:rPr lang="zh-CN" altLang="en-US" sz="3000" b="1" dirty="0" smtClean="0">
                <a:latin typeface="楷体" pitchFamily="49" charset="-122"/>
                <a:ea typeface="楷体" pitchFamily="49" charset="-122"/>
              </a:rPr>
              <a:t>每个人是</a:t>
            </a:r>
            <a:r>
              <a:rPr lang="zh-CN" altLang="en-US" sz="3000" b="1" dirty="0" smtClean="0">
                <a:solidFill>
                  <a:srgbClr val="FFFF00"/>
                </a:solidFill>
                <a:latin typeface="楷体" pitchFamily="49" charset="-122"/>
                <a:ea typeface="楷体" pitchFamily="49" charset="-122"/>
              </a:rPr>
              <a:t>理性主体</a:t>
            </a:r>
            <a:r>
              <a:rPr lang="zh-CN" altLang="en-US" sz="3000" b="1" dirty="0" smtClean="0">
                <a:latin typeface="楷体" pitchFamily="49" charset="-122"/>
                <a:ea typeface="楷体" pitchFamily="49" charset="-122"/>
              </a:rPr>
              <a:t>。在</a:t>
            </a:r>
            <a:r>
              <a:rPr lang="zh-CN" altLang="en-US" sz="3000" b="1" dirty="0" smtClean="0">
                <a:solidFill>
                  <a:srgbClr val="FFFF00"/>
                </a:solidFill>
                <a:latin typeface="楷体" pitchFamily="49" charset="-122"/>
                <a:ea typeface="楷体" pitchFamily="49" charset="-122"/>
              </a:rPr>
              <a:t>理性（批判与重建）</a:t>
            </a:r>
            <a:r>
              <a:rPr lang="zh-CN" altLang="en-US" sz="3000" b="1" dirty="0" smtClean="0">
                <a:latin typeface="楷体" pitchFamily="49" charset="-122"/>
                <a:ea typeface="楷体" pitchFamily="49" charset="-122"/>
              </a:rPr>
              <a:t>面前，人与人是平等的。</a:t>
            </a:r>
            <a:endParaRPr lang="en-US" altLang="zh-CN" sz="3000" b="1" dirty="0" smtClean="0">
              <a:latin typeface="楷体" pitchFamily="49" charset="-122"/>
              <a:ea typeface="楷体" pitchFamily="49" charset="-122"/>
            </a:endParaRPr>
          </a:p>
          <a:p>
            <a:pPr fontAlgn="auto">
              <a:lnSpc>
                <a:spcPts val="5200"/>
              </a:lnSpc>
              <a:defRPr/>
            </a:pPr>
            <a:r>
              <a:rPr lang="zh-CN" altLang="en-US" sz="3000" b="1" dirty="0" smtClean="0">
                <a:solidFill>
                  <a:srgbClr val="FFFF00"/>
                </a:solidFill>
                <a:latin typeface="楷体" pitchFamily="49" charset="-122"/>
                <a:ea typeface="楷体" pitchFamily="49" charset="-122"/>
              </a:rPr>
              <a:t>牛顿与伏尔泰</a:t>
            </a:r>
            <a:r>
              <a:rPr lang="en-US" altLang="zh-CN" sz="3000" b="1" dirty="0" smtClean="0">
                <a:solidFill>
                  <a:srgbClr val="FFFF00"/>
                </a:solidFill>
                <a:latin typeface="楷体" pitchFamily="49" charset="-122"/>
                <a:ea typeface="楷体" pitchFamily="49" charset="-122"/>
              </a:rPr>
              <a:t>——</a:t>
            </a:r>
            <a:r>
              <a:rPr lang="zh-CN" altLang="en-US" sz="3000" b="1" dirty="0" smtClean="0">
                <a:latin typeface="楷体" pitchFamily="49" charset="-122"/>
                <a:ea typeface="楷体" pitchFamily="49" charset="-122"/>
              </a:rPr>
              <a:t>人类可以依靠</a:t>
            </a:r>
            <a:r>
              <a:rPr lang="zh-CN" altLang="en-US" sz="3000" b="1" dirty="0" smtClean="0">
                <a:solidFill>
                  <a:srgbClr val="FFFF00"/>
                </a:solidFill>
                <a:latin typeface="楷体" pitchFamily="49" charset="-122"/>
                <a:ea typeface="楷体" pitchFamily="49" charset="-122"/>
              </a:rPr>
              <a:t>理性</a:t>
            </a:r>
            <a:r>
              <a:rPr lang="zh-CN" altLang="en-US" sz="3000" b="1" dirty="0" smtClean="0">
                <a:latin typeface="楷体" pitchFamily="49" charset="-122"/>
                <a:ea typeface="楷体" pitchFamily="49" charset="-122"/>
              </a:rPr>
              <a:t>（</a:t>
            </a:r>
            <a:r>
              <a:rPr lang="zh-CN" altLang="en-US" sz="3000" b="1" dirty="0" smtClean="0">
                <a:solidFill>
                  <a:srgbClr val="FFFF00"/>
                </a:solidFill>
                <a:latin typeface="楷体" pitchFamily="49" charset="-122"/>
                <a:ea typeface="楷体" pitchFamily="49" charset="-122"/>
              </a:rPr>
              <a:t>自然科学和社会科学</a:t>
            </a:r>
            <a:r>
              <a:rPr lang="zh-CN" altLang="en-US" sz="3000" b="1" dirty="0" smtClean="0">
                <a:latin typeface="楷体" pitchFamily="49" charset="-122"/>
                <a:ea typeface="楷体" pitchFamily="49" charset="-122"/>
              </a:rPr>
              <a:t>）的力量，实现无限进步。</a:t>
            </a:r>
            <a:endParaRPr lang="en-US" altLang="zh-CN" sz="3000" b="1" dirty="0" smtClean="0">
              <a:latin typeface="楷体" pitchFamily="49" charset="-122"/>
              <a:ea typeface="楷体" pitchFamily="49" charset="-122"/>
            </a:endParaRPr>
          </a:p>
        </p:txBody>
      </p:sp>
      <p:sp>
        <p:nvSpPr>
          <p:cNvPr id="6" name="TextBox 5"/>
          <p:cNvSpPr txBox="1"/>
          <p:nvPr/>
        </p:nvSpPr>
        <p:spPr>
          <a:xfrm>
            <a:off x="0" y="6211669"/>
            <a:ext cx="9144000" cy="646331"/>
          </a:xfrm>
          <a:prstGeom prst="rect">
            <a:avLst/>
          </a:prstGeom>
          <a:solidFill>
            <a:srgbClr val="000099"/>
          </a:solidFill>
        </p:spPr>
        <p:txBody>
          <a:bodyPr wrap="square" rtlCol="0">
            <a:spAutoFit/>
          </a:bodyPr>
          <a:lstStyle/>
          <a:p>
            <a:pPr algn="ctr"/>
            <a:r>
              <a:rPr lang="zh-CN" altLang="en-US" dirty="0" smtClean="0">
                <a:solidFill>
                  <a:srgbClr val="FFFF00"/>
                </a:solidFill>
              </a:rPr>
              <a:t>法国</a:t>
            </a:r>
            <a:r>
              <a:rPr lang="en-US" altLang="zh-CN" dirty="0" smtClean="0">
                <a:solidFill>
                  <a:srgbClr val="FFFF00"/>
                </a:solidFill>
              </a:rPr>
              <a:t>《</a:t>
            </a:r>
            <a:r>
              <a:rPr lang="zh-CN" altLang="en-US" dirty="0" smtClean="0">
                <a:solidFill>
                  <a:srgbClr val="FFFF00"/>
                </a:solidFill>
              </a:rPr>
              <a:t>人权与公民权宣言</a:t>
            </a:r>
            <a:r>
              <a:rPr lang="en-US" altLang="zh-CN" dirty="0" smtClean="0">
                <a:solidFill>
                  <a:srgbClr val="FFFF00"/>
                </a:solidFill>
              </a:rPr>
              <a:t>》</a:t>
            </a:r>
            <a:r>
              <a:rPr lang="zh-CN" altLang="en-US" dirty="0" smtClean="0">
                <a:solidFill>
                  <a:srgbClr val="FFFF00"/>
                </a:solidFill>
              </a:rPr>
              <a:t>（</a:t>
            </a:r>
            <a:r>
              <a:rPr lang="en-US" altLang="zh-CN" dirty="0" smtClean="0">
                <a:solidFill>
                  <a:srgbClr val="FFFF00"/>
                </a:solidFill>
              </a:rPr>
              <a:t>1789</a:t>
            </a:r>
            <a:r>
              <a:rPr lang="zh-CN" altLang="en-US" dirty="0" smtClean="0">
                <a:solidFill>
                  <a:srgbClr val="FFFF00"/>
                </a:solidFill>
              </a:rPr>
              <a:t>年）</a:t>
            </a:r>
            <a:endParaRPr lang="zh-CN" altLang="en-US" dirty="0">
              <a:solidFill>
                <a:srgbClr val="FFFF00"/>
              </a:solidFill>
            </a:endParaRPr>
          </a:p>
        </p:txBody>
      </p:sp>
      <p:sp>
        <p:nvSpPr>
          <p:cNvPr id="5" name="Rectangle 3"/>
          <p:cNvSpPr txBox="1">
            <a:spLocks noChangeArrowheads="1"/>
          </p:cNvSpPr>
          <p:nvPr/>
        </p:nvSpPr>
        <p:spPr>
          <a:xfrm>
            <a:off x="0" y="786934"/>
            <a:ext cx="9144000" cy="5378370"/>
          </a:xfrm>
          <a:prstGeom prst="rect">
            <a:avLst/>
          </a:prstGeom>
          <a:solidFill>
            <a:srgbClr val="000099"/>
          </a:solidFill>
        </p:spPr>
        <p:txBody>
          <a:bodyPr vert="horz" lIns="91440" tIns="45720" rIns="91440" bIns="45720" rtlCol="0">
            <a:normAutofit/>
          </a:bodyPr>
          <a:lstStyle/>
          <a:p>
            <a:pPr marL="342900" marR="0" lvl="0" indent="-342900" algn="l" defTabSz="914400" rtl="0" eaLnBrk="1" fontAlgn="auto" latinLnBrk="0" hangingPunct="1">
              <a:lnSpc>
                <a:spcPts val="5100"/>
              </a:lnSpc>
              <a:spcBef>
                <a:spcPct val="20000"/>
              </a:spcBef>
              <a:spcAft>
                <a:spcPts val="600"/>
              </a:spcAft>
              <a:buClr>
                <a:schemeClr val="tx2"/>
              </a:buClr>
              <a:buSzTx/>
              <a:buFont typeface="Arial" pitchFamily="34" charset="0"/>
              <a:buChar char="•"/>
              <a:tabLst/>
              <a:defRPr/>
            </a:pP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“宗教、自然观、社会、国家制度，一切都受到了</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最无情的批判</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；一切都必须在</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理性的法庭</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面前为自己的存在作辩护或者放弃存在的权利。那时，是世界</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用头立地</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的时代。</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人的头脑以及通过头脑的思维发现的原理，要求成为人类的一切活动和社会结合的基础。从今以后，</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迷信，非正义、特权和压迫，必将为</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永恒的真理</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，为</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永恒的正义</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，为</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rPr>
              <a:t>基于自然的平等和不可剥夺的人权</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所取代。”</a:t>
            </a:r>
            <a:r>
              <a:rPr kumimoji="0" lang="en-US" altLang="zh-CN"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a:t>
            </a:r>
            <a:r>
              <a:rPr kumimoji="0" lang="zh-CN" altLang="en-US"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rPr>
              <a:t>恩格斯</a:t>
            </a:r>
            <a:endParaRPr kumimoji="0" lang="en-US" altLang="zh-CN" sz="3000" b="1" i="0" u="none" strike="noStrike" kern="1200" cap="none" spc="30" normalizeH="0" baseline="0" noProof="0" dirty="0" smtClean="0">
              <a:ln>
                <a:noFill/>
              </a:ln>
              <a:solidFill>
                <a:schemeClr val="tx1"/>
              </a:solidFill>
              <a:effectLst/>
              <a:uLnTx/>
              <a:uFillTx/>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457200" y="-459432"/>
            <a:ext cx="8229600" cy="1139825"/>
          </a:xfrm>
        </p:spPr>
        <p:txBody>
          <a:bodyPr/>
          <a:lstStyle/>
          <a:p>
            <a:pPr algn="ctr" eaLnBrk="1" hangingPunct="1">
              <a:defRPr/>
            </a:pPr>
            <a:r>
              <a:rPr lang="en-US" altLang="zh-CN" sz="4000" b="1" dirty="0" smtClean="0">
                <a:solidFill>
                  <a:srgbClr val="FFFF00"/>
                </a:solidFill>
              </a:rPr>
              <a:t>《</a:t>
            </a:r>
            <a:r>
              <a:rPr lang="zh-CN" altLang="en-US" sz="4000" b="1" dirty="0" smtClean="0">
                <a:solidFill>
                  <a:srgbClr val="FFFF00"/>
                </a:solidFill>
              </a:rPr>
              <a:t>人权与公民权宣言</a:t>
            </a:r>
            <a:r>
              <a:rPr lang="en-US" altLang="zh-CN" sz="4000" b="1" dirty="0" smtClean="0">
                <a:solidFill>
                  <a:srgbClr val="FFFF00"/>
                </a:solidFill>
              </a:rPr>
              <a:t>》1789</a:t>
            </a:r>
            <a:r>
              <a:rPr lang="zh-CN" altLang="en-US" sz="4000" b="1" dirty="0" smtClean="0">
                <a:solidFill>
                  <a:srgbClr val="FFFF00"/>
                </a:solidFill>
              </a:rPr>
              <a:t>年</a:t>
            </a:r>
          </a:p>
        </p:txBody>
      </p:sp>
      <p:sp>
        <p:nvSpPr>
          <p:cNvPr id="50179" name="Rectangle 3"/>
          <p:cNvSpPr>
            <a:spLocks noGrp="1" noChangeArrowheads="1"/>
          </p:cNvSpPr>
          <p:nvPr>
            <p:ph type="body" idx="4294967295"/>
          </p:nvPr>
        </p:nvSpPr>
        <p:spPr>
          <a:xfrm>
            <a:off x="2411760" y="764704"/>
            <a:ext cx="6624736" cy="5328592"/>
          </a:xfrm>
          <a:prstGeom prst="rect">
            <a:avLst/>
          </a:prstGeom>
        </p:spPr>
        <p:txBody>
          <a:bodyPr/>
          <a:lstStyle/>
          <a:p>
            <a:pPr eaLnBrk="1" hangingPunct="1">
              <a:lnSpc>
                <a:spcPts val="5000"/>
              </a:lnSpc>
              <a:buFont typeface="Wingdings" pitchFamily="2" charset="2"/>
              <a:buNone/>
              <a:defRPr/>
            </a:pPr>
            <a:r>
              <a:rPr lang="en-US" altLang="zh-CN" sz="3500" b="1" dirty="0" smtClean="0">
                <a:latin typeface="黑体" pitchFamily="49" charset="-122"/>
                <a:ea typeface="黑体" pitchFamily="49" charset="-122"/>
              </a:rPr>
              <a:t> </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人生来是和始终是</a:t>
            </a:r>
            <a:r>
              <a:rPr lang="zh-CN" altLang="en-US" sz="3200" b="1" dirty="0" smtClean="0">
                <a:solidFill>
                  <a:srgbClr val="FFFF00"/>
                </a:solidFill>
                <a:latin typeface="楷体" panose="02010609060101010101" pitchFamily="49" charset="-122"/>
                <a:ea typeface="楷体" panose="02010609060101010101" pitchFamily="49" charset="-122"/>
              </a:rPr>
              <a:t>自由</a:t>
            </a:r>
            <a:r>
              <a:rPr lang="zh-CN" altLang="en-US" sz="3200" b="1" dirty="0" smtClean="0">
                <a:latin typeface="楷体" panose="02010609060101010101" pitchFamily="49" charset="-122"/>
                <a:ea typeface="楷体" panose="02010609060101010101" pitchFamily="49" charset="-122"/>
              </a:rPr>
              <a:t>的，并应享有</a:t>
            </a:r>
            <a:r>
              <a:rPr lang="zh-CN" altLang="en-US" sz="3200" b="1" dirty="0">
                <a:solidFill>
                  <a:srgbClr val="FFFF00"/>
                </a:solidFill>
                <a:latin typeface="楷体" panose="02010609060101010101" pitchFamily="49" charset="-122"/>
                <a:ea typeface="楷体" panose="02010609060101010101" pitchFamily="49" charset="-122"/>
              </a:rPr>
              <a:t>平等</a:t>
            </a:r>
            <a:r>
              <a:rPr lang="zh-CN" altLang="en-US" sz="3200" b="1" dirty="0" smtClean="0">
                <a:latin typeface="楷体" panose="02010609060101010101" pitchFamily="49" charset="-122"/>
                <a:ea typeface="楷体" panose="02010609060101010101" pitchFamily="49" charset="-122"/>
              </a:rPr>
              <a:t>的权利。”</a:t>
            </a:r>
          </a:p>
          <a:p>
            <a:pPr eaLnBrk="1" hangingPunct="1">
              <a:lnSpc>
                <a:spcPts val="5000"/>
              </a:lnSpc>
              <a:buFont typeface="Wingdings" pitchFamily="2" charset="2"/>
              <a:buNone/>
              <a:defRPr/>
            </a:pPr>
            <a:r>
              <a:rPr lang="zh-CN" altLang="en-US" sz="3200" b="1" dirty="0" smtClean="0">
                <a:latin typeface="楷体" panose="02010609060101010101" pitchFamily="49" charset="-122"/>
                <a:ea typeface="楷体" panose="02010609060101010101" pitchFamily="49" charset="-122"/>
              </a:rPr>
              <a:t> “这些</a:t>
            </a:r>
            <a:r>
              <a:rPr lang="zh-CN" altLang="en-US" sz="3200" b="1" dirty="0" smtClean="0">
                <a:solidFill>
                  <a:srgbClr val="FFFF00"/>
                </a:solidFill>
                <a:latin typeface="楷体" panose="02010609060101010101" pitchFamily="49" charset="-122"/>
                <a:ea typeface="楷体" panose="02010609060101010101" pitchFamily="49" charset="-122"/>
              </a:rPr>
              <a:t>权利</a:t>
            </a:r>
            <a:r>
              <a:rPr lang="zh-CN" altLang="en-US" sz="3200" b="1" dirty="0" smtClean="0">
                <a:latin typeface="楷体" panose="02010609060101010101" pitchFamily="49" charset="-122"/>
                <a:ea typeface="楷体" panose="02010609060101010101" pitchFamily="49" charset="-122"/>
              </a:rPr>
              <a:t>就是</a:t>
            </a:r>
            <a:r>
              <a:rPr lang="zh-CN" altLang="en-US" sz="3200" b="1" dirty="0">
                <a:solidFill>
                  <a:srgbClr val="FFFF00"/>
                </a:solidFill>
                <a:latin typeface="楷体" panose="02010609060101010101" pitchFamily="49" charset="-122"/>
                <a:ea typeface="楷体" panose="02010609060101010101" pitchFamily="49" charset="-122"/>
              </a:rPr>
              <a:t>自由、财产、安全和反抗压迫</a:t>
            </a:r>
            <a:r>
              <a:rPr lang="zh-CN" altLang="en-US" sz="3200" b="1" dirty="0" smtClean="0">
                <a:latin typeface="楷体" panose="02010609060101010101" pitchFamily="49" charset="-122"/>
                <a:ea typeface="楷体" panose="02010609060101010101" pitchFamily="49" charset="-122"/>
              </a:rPr>
              <a:t>。”</a:t>
            </a:r>
          </a:p>
          <a:p>
            <a:pPr eaLnBrk="1" hangingPunct="1">
              <a:lnSpc>
                <a:spcPts val="5000"/>
              </a:lnSpc>
              <a:buFont typeface="Wingdings" pitchFamily="2" charset="2"/>
              <a:buNone/>
              <a:defRPr/>
            </a:pPr>
            <a:r>
              <a:rPr lang="zh-CN" altLang="en-US" sz="3200" b="1" dirty="0" smtClean="0">
                <a:latin typeface="楷体" panose="02010609060101010101" pitchFamily="49" charset="-122"/>
                <a:ea typeface="楷体" panose="02010609060101010101" pitchFamily="49" charset="-122"/>
              </a:rPr>
              <a:t> “法律是公共意志的体现，法律面前人人</a:t>
            </a:r>
            <a:r>
              <a:rPr lang="zh-CN" altLang="en-US" sz="3200" b="1" dirty="0" smtClean="0">
                <a:solidFill>
                  <a:srgbClr val="FFFF00"/>
                </a:solidFill>
                <a:latin typeface="楷体" panose="02010609060101010101" pitchFamily="49" charset="-122"/>
                <a:ea typeface="楷体" panose="02010609060101010101" pitchFamily="49" charset="-122"/>
              </a:rPr>
              <a:t>平等</a:t>
            </a:r>
            <a:r>
              <a:rPr lang="zh-CN" altLang="en-US" sz="3200" b="1" dirty="0" smtClean="0">
                <a:latin typeface="楷体" panose="02010609060101010101" pitchFamily="49" charset="-122"/>
                <a:ea typeface="楷体" panose="02010609060101010101" pitchFamily="49" charset="-122"/>
              </a:rPr>
              <a:t>。”</a:t>
            </a:r>
          </a:p>
          <a:p>
            <a:pPr eaLnBrk="1" hangingPunct="1">
              <a:lnSpc>
                <a:spcPts val="5000"/>
              </a:lnSpc>
              <a:buFont typeface="Wingdings" pitchFamily="2" charset="2"/>
              <a:buNone/>
              <a:defRPr/>
            </a:pPr>
            <a:r>
              <a:rPr lang="zh-CN" altLang="en-US" sz="3200" b="1" dirty="0" smtClean="0">
                <a:latin typeface="楷体" panose="02010609060101010101" pitchFamily="49" charset="-122"/>
                <a:ea typeface="楷体" panose="02010609060101010101" pitchFamily="49" charset="-122"/>
              </a:rPr>
              <a:t> “</a:t>
            </a:r>
            <a:r>
              <a:rPr lang="zh-CN" altLang="en-US" sz="3200" b="1" dirty="0">
                <a:solidFill>
                  <a:srgbClr val="FFFF00"/>
                </a:solidFill>
                <a:latin typeface="楷体" panose="02010609060101010101" pitchFamily="49" charset="-122"/>
                <a:ea typeface="楷体" panose="02010609060101010101" pitchFamily="49" charset="-122"/>
              </a:rPr>
              <a:t>国民</a:t>
            </a:r>
            <a:r>
              <a:rPr lang="zh-CN" altLang="en-US" sz="3200" b="1" dirty="0" smtClean="0">
                <a:latin typeface="楷体" panose="02010609060101010101" pitchFamily="49" charset="-122"/>
                <a:ea typeface="楷体" panose="02010609060101010101" pitchFamily="49" charset="-122"/>
              </a:rPr>
              <a:t>是整个主权的本源。” </a:t>
            </a:r>
          </a:p>
        </p:txBody>
      </p:sp>
      <p:pic>
        <p:nvPicPr>
          <p:cNvPr id="61444" name="Picture 4" descr="2-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736"/>
            <a:ext cx="2552135"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27584" y="6105490"/>
            <a:ext cx="7344816" cy="707886"/>
          </a:xfrm>
          <a:prstGeom prst="rect">
            <a:avLst/>
          </a:prstGeom>
          <a:solidFill>
            <a:schemeClr val="tx1"/>
          </a:solidFill>
        </p:spPr>
        <p:txBody>
          <a:bodyPr wrap="square" rtlCol="0">
            <a:spAutoFit/>
          </a:bodyPr>
          <a:lstStyle/>
          <a:p>
            <a:pPr algn="ctr"/>
            <a:r>
              <a:rPr lang="zh-CN" altLang="en-US" sz="4000" b="1" dirty="0" smtClean="0">
                <a:solidFill>
                  <a:srgbClr val="CC0000"/>
                </a:solidFill>
                <a:effectLst>
                  <a:outerShdw blurRad="38100" dist="38100" dir="2700000" algn="tl">
                    <a:srgbClr val="000000">
                      <a:alpha val="43137"/>
                    </a:srgbClr>
                  </a:outerShdw>
                </a:effectLst>
                <a:latin typeface="黑体" pitchFamily="49" charset="-122"/>
                <a:ea typeface="黑体" pitchFamily="49" charset="-122"/>
              </a:rPr>
              <a:t>自由、平等、博爱</a:t>
            </a:r>
            <a:endParaRPr lang="zh-CN" altLang="en-US" sz="4000" b="1" dirty="0">
              <a:solidFill>
                <a:srgbClr val="CC0000"/>
              </a:solidFill>
              <a:effectLst>
                <a:outerShdw blurRad="38100" dist="38100" dir="2700000" algn="tl">
                  <a:srgbClr val="000000">
                    <a:alpha val="43137"/>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162550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980728"/>
            <a:ext cx="9144032" cy="5904656"/>
          </a:xfrm>
        </p:spPr>
        <p:txBody>
          <a:bodyPr>
            <a:normAutofit/>
          </a:bodyPr>
          <a:lstStyle/>
          <a:p>
            <a:pPr marL="342900" lvl="1" indent="-342900">
              <a:lnSpc>
                <a:spcPct val="150000"/>
              </a:lnSpc>
            </a:pPr>
            <a:r>
              <a:rPr lang="zh-CN" altLang="en-US" sz="3500" b="1" dirty="0" smtClean="0">
                <a:latin typeface="+mn-ea"/>
              </a:rPr>
              <a:t>在经济生活中，</a:t>
            </a:r>
            <a:r>
              <a:rPr lang="zh-CN" altLang="en-US" sz="3500" b="1" dirty="0" smtClean="0">
                <a:solidFill>
                  <a:srgbClr val="FFFF00"/>
                </a:solidFill>
                <a:latin typeface="+mn-ea"/>
              </a:rPr>
              <a:t>“理性”是利益计算的工具</a:t>
            </a:r>
            <a:r>
              <a:rPr lang="zh-CN" altLang="en-US" sz="3500" b="1" dirty="0" smtClean="0">
                <a:latin typeface="+mn-ea"/>
              </a:rPr>
              <a:t>，人的</a:t>
            </a:r>
            <a:r>
              <a:rPr lang="zh-CN" altLang="en-US" sz="3500" b="1" dirty="0" smtClean="0">
                <a:solidFill>
                  <a:srgbClr val="FFFF00"/>
                </a:solidFill>
                <a:latin typeface="+mn-ea"/>
              </a:rPr>
              <a:t>“物化”</a:t>
            </a:r>
            <a:r>
              <a:rPr lang="zh-CN" altLang="en-US" sz="3500" b="1" dirty="0" smtClean="0">
                <a:latin typeface="+mn-ea"/>
              </a:rPr>
              <a:t>与</a:t>
            </a:r>
            <a:r>
              <a:rPr lang="zh-CN" altLang="en-US" sz="3500" b="1" dirty="0" smtClean="0">
                <a:solidFill>
                  <a:srgbClr val="FFFF00"/>
                </a:solidFill>
                <a:latin typeface="+mn-ea"/>
              </a:rPr>
              <a:t>“异化”</a:t>
            </a:r>
            <a:r>
              <a:rPr lang="zh-CN" altLang="en-US" sz="3500" b="1" dirty="0" smtClean="0">
                <a:latin typeface="+mn-ea"/>
              </a:rPr>
              <a:t>。</a:t>
            </a:r>
            <a:endParaRPr lang="en-US" altLang="zh-CN" sz="3500" b="1" dirty="0" smtClean="0">
              <a:latin typeface="+mn-ea"/>
            </a:endParaRPr>
          </a:p>
          <a:p>
            <a:pPr lvl="2" fontAlgn="base">
              <a:lnSpc>
                <a:spcPts val="4600"/>
              </a:lnSpc>
              <a:spcAft>
                <a:spcPct val="0"/>
              </a:spcAft>
              <a:buClr>
                <a:srgbClr val="DDD925"/>
              </a:buClr>
              <a:buSzPct val="80000"/>
              <a:buFont typeface="Wingdings" pitchFamily="2" charset="2"/>
              <a:buChar char="l"/>
              <a:defRPr/>
            </a:pPr>
            <a:r>
              <a:rPr lang="zh-CN" altLang="en-US" sz="2800" b="1" kern="0" spc="0" dirty="0" smtClean="0">
                <a:solidFill>
                  <a:srgbClr val="FFFFFF"/>
                </a:solidFill>
                <a:effectLst>
                  <a:outerShdw blurRad="38100" dist="38100" dir="2700000" algn="tl">
                    <a:srgbClr val="000000"/>
                  </a:outerShdw>
                </a:effectLst>
                <a:latin typeface="楷体" pitchFamily="49" charset="-122"/>
                <a:ea typeface="楷体" pitchFamily="49" charset="-122"/>
              </a:rPr>
              <a:t>“</a:t>
            </a:r>
            <a:r>
              <a:rPr lang="zh-CN" altLang="en-US" sz="2800" b="1" kern="0" spc="0" dirty="0" smtClean="0">
                <a:solidFill>
                  <a:srgbClr val="FFFF00"/>
                </a:solidFill>
                <a:effectLst>
                  <a:outerShdw blurRad="38100" dist="38100" dir="2700000" algn="tl">
                    <a:srgbClr val="000000"/>
                  </a:outerShdw>
                </a:effectLst>
                <a:latin typeface="楷体" pitchFamily="49" charset="-122"/>
                <a:ea typeface="楷体" pitchFamily="49" charset="-122"/>
              </a:rPr>
              <a:t>实用价值</a:t>
            </a:r>
            <a:r>
              <a:rPr lang="zh-CN" altLang="en-US" sz="2800" b="1" kern="0" spc="0" dirty="0" smtClean="0">
                <a:solidFill>
                  <a:srgbClr val="FFFFFF"/>
                </a:solidFill>
                <a:effectLst>
                  <a:outerShdw blurRad="38100" dist="38100" dir="2700000" algn="tl">
                    <a:srgbClr val="000000"/>
                  </a:outerShdw>
                </a:effectLst>
                <a:latin typeface="楷体" pitchFamily="49" charset="-122"/>
                <a:ea typeface="楷体" pitchFamily="49" charset="-122"/>
              </a:rPr>
              <a:t>”与“</a:t>
            </a:r>
            <a:r>
              <a:rPr lang="zh-CN" altLang="en-US" sz="2800" b="1" kern="0" spc="0" dirty="0" smtClean="0">
                <a:solidFill>
                  <a:srgbClr val="FFFF00"/>
                </a:solidFill>
                <a:effectLst>
                  <a:outerShdw blurRad="38100" dist="38100" dir="2700000" algn="tl">
                    <a:srgbClr val="000000"/>
                  </a:outerShdw>
                </a:effectLst>
                <a:latin typeface="楷体" pitchFamily="49" charset="-122"/>
                <a:ea typeface="楷体" pitchFamily="49" charset="-122"/>
              </a:rPr>
              <a:t>生命价值</a:t>
            </a:r>
            <a:r>
              <a:rPr lang="zh-CN" altLang="en-US" sz="2800" b="1" kern="0" spc="0" dirty="0" smtClean="0">
                <a:solidFill>
                  <a:srgbClr val="FFFFFF"/>
                </a:solidFill>
                <a:effectLst>
                  <a:outerShdw blurRad="38100" dist="38100" dir="2700000" algn="tl">
                    <a:srgbClr val="000000"/>
                  </a:outerShdw>
                </a:effectLst>
                <a:latin typeface="楷体" pitchFamily="49" charset="-122"/>
                <a:ea typeface="楷体" pitchFamily="49" charset="-122"/>
              </a:rPr>
              <a:t>”的根本颠倒。</a:t>
            </a:r>
            <a:endParaRPr lang="en-US" altLang="zh-CN" sz="2800" b="1" kern="0" spc="0" dirty="0" smtClean="0">
              <a:solidFill>
                <a:srgbClr val="FFFFFF"/>
              </a:solidFill>
              <a:effectLst>
                <a:outerShdw blurRad="38100" dist="38100" dir="2700000" algn="tl">
                  <a:srgbClr val="000000"/>
                </a:outerShdw>
              </a:effectLst>
              <a:latin typeface="楷体" pitchFamily="49" charset="-122"/>
              <a:ea typeface="楷体" pitchFamily="49" charset="-122"/>
            </a:endParaRPr>
          </a:p>
          <a:p>
            <a:pPr lvl="3" fontAlgn="base">
              <a:lnSpc>
                <a:spcPts val="4600"/>
              </a:lnSpc>
              <a:spcAft>
                <a:spcPct val="0"/>
              </a:spcAft>
              <a:buClr>
                <a:srgbClr val="DDD925"/>
              </a:buClr>
              <a:buSzPct val="80000"/>
              <a:buFont typeface="Wingdings" pitchFamily="2" charset="2"/>
              <a:buChar char="l"/>
              <a:defRPr/>
            </a:pPr>
            <a:r>
              <a:rPr lang="zh-CN" altLang="en-US" sz="2800" b="1" kern="0" spc="0" dirty="0" smtClean="0">
                <a:solidFill>
                  <a:srgbClr val="FFFFFF"/>
                </a:solidFill>
                <a:effectLst>
                  <a:outerShdw blurRad="38100" dist="38100" dir="2700000" algn="tl">
                    <a:srgbClr val="000000"/>
                  </a:outerShdw>
                </a:effectLst>
                <a:latin typeface="楷体" pitchFamily="49" charset="-122"/>
                <a:ea typeface="楷体" pitchFamily="49" charset="-122"/>
              </a:rPr>
              <a:t>人生命中一切丰富的因素和社会生活中的一切内容，都被蒸馏为“</a:t>
            </a:r>
            <a:r>
              <a:rPr lang="zh-CN" altLang="en-US" sz="2800" b="1" kern="0" spc="0" dirty="0" smtClean="0">
                <a:solidFill>
                  <a:srgbClr val="FFFF00"/>
                </a:solidFill>
                <a:effectLst>
                  <a:outerShdw blurRad="38100" dist="38100" dir="2700000" algn="tl">
                    <a:srgbClr val="000000"/>
                  </a:outerShdw>
                </a:effectLst>
                <a:latin typeface="楷体" pitchFamily="49" charset="-122"/>
                <a:ea typeface="楷体" pitchFamily="49" charset="-122"/>
              </a:rPr>
              <a:t>交换价值</a:t>
            </a:r>
            <a:r>
              <a:rPr lang="zh-CN" altLang="en-US" sz="2800" b="1" kern="0" spc="0" dirty="0" smtClean="0">
                <a:solidFill>
                  <a:srgbClr val="FFFFFF"/>
                </a:solidFill>
                <a:effectLst>
                  <a:outerShdw blurRad="38100" dist="38100" dir="2700000" algn="tl">
                    <a:srgbClr val="000000"/>
                  </a:outerShdw>
                </a:effectLst>
                <a:latin typeface="楷体" pitchFamily="49" charset="-122"/>
                <a:ea typeface="楷体" pitchFamily="49" charset="-122"/>
              </a:rPr>
              <a:t>”，</a:t>
            </a:r>
            <a:r>
              <a:rPr lang="zh-CN" altLang="en-US" sz="2800" b="1" kern="0" spc="0" dirty="0" smtClean="0">
                <a:solidFill>
                  <a:srgbClr val="FFFF00"/>
                </a:solidFill>
                <a:effectLst>
                  <a:outerShdw blurRad="38100" dist="38100" dir="2700000" algn="tl">
                    <a:srgbClr val="000000"/>
                  </a:outerShdw>
                </a:effectLst>
                <a:latin typeface="楷体" pitchFamily="49" charset="-122"/>
                <a:ea typeface="楷体" pitchFamily="49" charset="-122"/>
              </a:rPr>
              <a:t>都必须贴上价格标签</a:t>
            </a:r>
            <a:r>
              <a:rPr lang="zh-CN" altLang="en-US" sz="2800" b="1" kern="0" spc="0" dirty="0" smtClean="0">
                <a:solidFill>
                  <a:srgbClr val="FFFFFF"/>
                </a:solidFill>
                <a:effectLst>
                  <a:outerShdw blurRad="38100" dist="38100" dir="2700000" algn="tl">
                    <a:srgbClr val="000000"/>
                  </a:outerShdw>
                </a:effectLst>
                <a:latin typeface="楷体" pitchFamily="49" charset="-122"/>
                <a:ea typeface="楷体" pitchFamily="49" charset="-122"/>
              </a:rPr>
              <a:t>，作为其存在的唯一理由。</a:t>
            </a:r>
            <a:endParaRPr lang="en-US" altLang="zh-CN" sz="2800" b="1" kern="0" spc="0" dirty="0" smtClean="0">
              <a:solidFill>
                <a:srgbClr val="FFFFFF"/>
              </a:solidFill>
              <a:effectLst>
                <a:outerShdw blurRad="38100" dist="38100" dir="2700000" algn="tl">
                  <a:srgbClr val="000000"/>
                </a:outerShdw>
              </a:effectLst>
              <a:latin typeface="楷体" pitchFamily="49" charset="-122"/>
              <a:ea typeface="楷体" pitchFamily="49" charset="-122"/>
            </a:endParaRPr>
          </a:p>
          <a:p>
            <a:pPr lvl="4" fontAlgn="base">
              <a:lnSpc>
                <a:spcPts val="4600"/>
              </a:lnSpc>
              <a:spcAft>
                <a:spcPct val="0"/>
              </a:spcAft>
              <a:buClr>
                <a:srgbClr val="DDD925"/>
              </a:buClr>
              <a:buSzPct val="80000"/>
              <a:buFont typeface="Wingdings" pitchFamily="2" charset="2"/>
              <a:buChar char="l"/>
              <a:defRPr/>
            </a:pPr>
            <a:r>
              <a:rPr lang="zh-CN" altLang="en-US" sz="2800" b="1" kern="0" spc="0" dirty="0" smtClean="0">
                <a:solidFill>
                  <a:srgbClr val="FFFFFF"/>
                </a:solidFill>
                <a:effectLst>
                  <a:outerShdw blurRad="38100" dist="38100" dir="2700000" algn="tl">
                    <a:srgbClr val="000000"/>
                  </a:outerShdw>
                </a:effectLst>
                <a:latin typeface="楷体" pitchFamily="49" charset="-122"/>
                <a:ea typeface="楷体" pitchFamily="49" charset="-122"/>
              </a:rPr>
              <a:t>真、善、美等等，如果不能换算为</a:t>
            </a:r>
            <a:r>
              <a:rPr lang="zh-CN" altLang="en-US" sz="2800" b="1" kern="0" spc="0" dirty="0" smtClean="0">
                <a:solidFill>
                  <a:srgbClr val="FFFF00"/>
                </a:solidFill>
                <a:effectLst>
                  <a:outerShdw blurRad="38100" dist="38100" dir="2700000" algn="tl">
                    <a:srgbClr val="000000"/>
                  </a:outerShdw>
                </a:effectLst>
                <a:latin typeface="楷体" pitchFamily="49" charset="-122"/>
                <a:ea typeface="楷体" pitchFamily="49" charset="-122"/>
              </a:rPr>
              <a:t>市场价值</a:t>
            </a:r>
            <a:r>
              <a:rPr lang="zh-CN" altLang="en-US" sz="2800" b="1" kern="0" spc="0" dirty="0" smtClean="0">
                <a:solidFill>
                  <a:srgbClr val="FFFFFF"/>
                </a:solidFill>
                <a:effectLst>
                  <a:outerShdw blurRad="38100" dist="38100" dir="2700000" algn="tl">
                    <a:srgbClr val="000000"/>
                  </a:outerShdw>
                </a:effectLst>
                <a:latin typeface="楷体" pitchFamily="49" charset="-122"/>
                <a:ea typeface="楷体" pitchFamily="49" charset="-122"/>
              </a:rPr>
              <a:t>，就失去了</a:t>
            </a:r>
            <a:r>
              <a:rPr lang="zh-CN" altLang="en-US" sz="2800" b="1" kern="0" spc="0" dirty="0" smtClean="0">
                <a:solidFill>
                  <a:srgbClr val="FFFF00"/>
                </a:solidFill>
                <a:effectLst>
                  <a:outerShdw blurRad="38100" dist="38100" dir="2700000" algn="tl">
                    <a:srgbClr val="000000"/>
                  </a:outerShdw>
                </a:effectLst>
                <a:latin typeface="楷体" pitchFamily="49" charset="-122"/>
                <a:ea typeface="楷体" pitchFamily="49" charset="-122"/>
              </a:rPr>
              <a:t>存在意义</a:t>
            </a:r>
            <a:r>
              <a:rPr lang="zh-CN" altLang="en-US" sz="2800" b="1" kern="0" spc="0" dirty="0" smtClean="0">
                <a:solidFill>
                  <a:srgbClr val="FFFFFF"/>
                </a:solidFill>
                <a:effectLst>
                  <a:outerShdw blurRad="38100" dist="38100" dir="2700000" algn="tl">
                    <a:srgbClr val="000000"/>
                  </a:outerShdw>
                </a:effectLst>
                <a:latin typeface="楷体" pitchFamily="49" charset="-122"/>
                <a:ea typeface="楷体" pitchFamily="49" charset="-122"/>
              </a:rPr>
              <a:t>。</a:t>
            </a:r>
          </a:p>
        </p:txBody>
      </p:sp>
      <p:sp>
        <p:nvSpPr>
          <p:cNvPr id="4" name="矩形 3"/>
          <p:cNvSpPr/>
          <p:nvPr/>
        </p:nvSpPr>
        <p:spPr>
          <a:xfrm>
            <a:off x="0" y="116632"/>
            <a:ext cx="9144000" cy="628570"/>
          </a:xfrm>
          <a:prstGeom prst="rect">
            <a:avLst/>
          </a:prstGeom>
          <a:solidFill>
            <a:srgbClr val="002060"/>
          </a:solidFill>
        </p:spPr>
        <p:txBody>
          <a:bodyPr wrap="square">
            <a:spAutoFit/>
          </a:bodyPr>
          <a:lstStyle/>
          <a:p>
            <a:pPr marL="342900" lvl="1" indent="-342900" algn="ctr" fontAlgn="auto">
              <a:lnSpc>
                <a:spcPct val="114000"/>
              </a:lnSpc>
              <a:spcBef>
                <a:spcPct val="20000"/>
              </a:spcBef>
              <a:spcAft>
                <a:spcPts val="600"/>
              </a:spcAft>
              <a:buClr>
                <a:srgbClr val="DC9E1F"/>
              </a:buClr>
            </a:pPr>
            <a:r>
              <a:rPr kumimoji="0" lang="zh-CN" altLang="en-US" sz="3500" spc="30" dirty="0" smtClean="0">
                <a:solidFill>
                  <a:srgbClr val="FFFFFF"/>
                </a:solidFill>
                <a:latin typeface="楷体" pitchFamily="49" charset="-122"/>
                <a:ea typeface="楷体" pitchFamily="49" charset="-122"/>
              </a:rPr>
              <a:t>启蒙运动的理想</a:t>
            </a:r>
            <a:r>
              <a:rPr kumimoji="0" lang="en-US" altLang="zh-CN" sz="3500" spc="30" dirty="0" smtClean="0">
                <a:solidFill>
                  <a:srgbClr val="FFFFFF"/>
                </a:solidFill>
                <a:latin typeface="楷体" pitchFamily="49" charset="-122"/>
                <a:ea typeface="楷体" pitchFamily="49" charset="-122"/>
              </a:rPr>
              <a:t>——</a:t>
            </a:r>
            <a:r>
              <a:rPr kumimoji="0" lang="zh-CN" altLang="en-US" sz="3500" spc="30" dirty="0" smtClean="0">
                <a:solidFill>
                  <a:srgbClr val="FFFFFF"/>
                </a:solidFill>
                <a:latin typeface="楷体" pitchFamily="49" charset="-122"/>
                <a:ea typeface="楷体" pitchFamily="49" charset="-122"/>
              </a:rPr>
              <a:t>“人是</a:t>
            </a:r>
            <a:r>
              <a:rPr kumimoji="0" lang="zh-CN" altLang="en-US" sz="3500" spc="30" dirty="0" smtClean="0">
                <a:solidFill>
                  <a:srgbClr val="FFFF00"/>
                </a:solidFill>
                <a:latin typeface="楷体" pitchFamily="49" charset="-122"/>
                <a:ea typeface="楷体" pitchFamily="49" charset="-122"/>
              </a:rPr>
              <a:t>目的</a:t>
            </a:r>
            <a:r>
              <a:rPr kumimoji="0" lang="zh-CN" altLang="en-US" sz="3500" spc="30" dirty="0" smtClean="0">
                <a:solidFill>
                  <a:srgbClr val="FFFFFF"/>
                </a:solidFill>
                <a:latin typeface="楷体" pitchFamily="49" charset="-122"/>
                <a:ea typeface="楷体" pitchFamily="49" charset="-122"/>
              </a:rPr>
              <a:t>。”</a:t>
            </a:r>
            <a:r>
              <a:rPr kumimoji="0" lang="zh-CN" altLang="en-US" sz="2500" spc="30" dirty="0" smtClean="0">
                <a:solidFill>
                  <a:srgbClr val="FFFFFF"/>
                </a:solidFill>
                <a:latin typeface="楷体" pitchFamily="49" charset="-122"/>
                <a:ea typeface="楷体" pitchFamily="49" charset="-122"/>
              </a:rPr>
              <a:t>（</a:t>
            </a:r>
            <a:r>
              <a:rPr kumimoji="0" lang="en-US" altLang="zh-CN" sz="2500" spc="30" dirty="0" smtClean="0">
                <a:solidFill>
                  <a:srgbClr val="FFFFFF"/>
                </a:solidFill>
                <a:latin typeface="楷体" pitchFamily="49" charset="-122"/>
                <a:ea typeface="楷体" pitchFamily="49" charset="-122"/>
              </a:rPr>
              <a:t>[</a:t>
            </a:r>
            <a:r>
              <a:rPr kumimoji="0" lang="zh-CN" altLang="en-US" sz="2500" spc="30" dirty="0" smtClean="0">
                <a:solidFill>
                  <a:srgbClr val="FFFFFF"/>
                </a:solidFill>
                <a:latin typeface="楷体" pitchFamily="49" charset="-122"/>
                <a:ea typeface="楷体" pitchFamily="49" charset="-122"/>
              </a:rPr>
              <a:t>德</a:t>
            </a:r>
            <a:r>
              <a:rPr kumimoji="0" lang="en-US" altLang="zh-CN" sz="2500" spc="30" dirty="0" smtClean="0">
                <a:solidFill>
                  <a:srgbClr val="FFFFFF"/>
                </a:solidFill>
                <a:latin typeface="楷体" pitchFamily="49" charset="-122"/>
                <a:ea typeface="楷体" pitchFamily="49" charset="-122"/>
              </a:rPr>
              <a:t>]</a:t>
            </a:r>
            <a:r>
              <a:rPr kumimoji="0" lang="zh-CN" altLang="en-US" sz="2500" spc="30" dirty="0" smtClean="0">
                <a:solidFill>
                  <a:srgbClr val="FFFFFF"/>
                </a:solidFill>
                <a:latin typeface="楷体" pitchFamily="49" charset="-122"/>
                <a:ea typeface="楷体" pitchFamily="49" charset="-122"/>
              </a:rPr>
              <a:t>康德）</a:t>
            </a:r>
            <a:endParaRPr kumimoji="0" lang="en-US" altLang="zh-CN" sz="2500" spc="30" dirty="0" smtClean="0">
              <a:solidFill>
                <a:srgbClr val="FFFF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44624"/>
            <a:ext cx="8715436" cy="778098"/>
          </a:xfrm>
        </p:spPr>
        <p:txBody>
          <a:bodyPr/>
          <a:lstStyle/>
          <a:p>
            <a:pPr algn="ctr"/>
            <a:r>
              <a:rPr lang="zh-CN" altLang="en-US" sz="3800" b="1" dirty="0" smtClean="0">
                <a:solidFill>
                  <a:srgbClr val="FFFF00"/>
                </a:solidFill>
              </a:rPr>
              <a:t>各种“社会主义”对时代问题的反思</a:t>
            </a:r>
            <a:endParaRPr lang="zh-CN" altLang="en-US" sz="3800" b="1" dirty="0">
              <a:solidFill>
                <a:srgbClr val="FFFF00"/>
              </a:solidFill>
            </a:endParaRPr>
          </a:p>
        </p:txBody>
      </p:sp>
      <p:sp>
        <p:nvSpPr>
          <p:cNvPr id="3" name="内容占位符 2"/>
          <p:cNvSpPr>
            <a:spLocks noGrp="1"/>
          </p:cNvSpPr>
          <p:nvPr>
            <p:ph sz="quarter" idx="13"/>
          </p:nvPr>
        </p:nvSpPr>
        <p:spPr>
          <a:xfrm>
            <a:off x="0" y="1196752"/>
            <a:ext cx="9144000" cy="4114800"/>
          </a:xfrm>
        </p:spPr>
        <p:txBody>
          <a:bodyPr>
            <a:normAutofit/>
          </a:bodyPr>
          <a:lstStyle/>
          <a:p>
            <a:pPr>
              <a:lnSpc>
                <a:spcPct val="150000"/>
              </a:lnSpc>
            </a:pPr>
            <a:r>
              <a:rPr lang="en-US" altLang="zh-CN" sz="3500" b="1" dirty="0" smtClean="0">
                <a:solidFill>
                  <a:srgbClr val="FFFF00"/>
                </a:solidFill>
                <a:latin typeface="+mn-ea"/>
              </a:rPr>
              <a:t>《</a:t>
            </a:r>
            <a:r>
              <a:rPr lang="zh-CN" altLang="en-US" sz="3500" b="1" dirty="0" smtClean="0">
                <a:solidFill>
                  <a:srgbClr val="FFFF00"/>
                </a:solidFill>
                <a:latin typeface="+mn-ea"/>
              </a:rPr>
              <a:t>共产党宣言</a:t>
            </a:r>
            <a:r>
              <a:rPr lang="en-US" altLang="zh-CN" sz="3500" b="1" dirty="0" smtClean="0">
                <a:solidFill>
                  <a:srgbClr val="FFFF00"/>
                </a:solidFill>
                <a:latin typeface="+mn-ea"/>
              </a:rPr>
              <a:t>》</a:t>
            </a:r>
            <a:r>
              <a:rPr lang="zh-CN" altLang="en-US" sz="3500" b="1" dirty="0" smtClean="0">
                <a:solidFill>
                  <a:srgbClr val="FFFF00"/>
                </a:solidFill>
                <a:latin typeface="+mn-ea"/>
              </a:rPr>
              <a:t>的第三部分：</a:t>
            </a:r>
            <a:endParaRPr lang="en-US" altLang="zh-CN" sz="3500" b="1" dirty="0" smtClean="0">
              <a:solidFill>
                <a:srgbClr val="FFFF00"/>
              </a:solidFill>
              <a:latin typeface="+mn-ea"/>
            </a:endParaRPr>
          </a:p>
          <a:p>
            <a:pPr>
              <a:lnSpc>
                <a:spcPct val="150000"/>
              </a:lnSpc>
            </a:pPr>
            <a:r>
              <a:rPr lang="en-US" altLang="zh-CN" sz="3000" b="1" dirty="0" smtClean="0">
                <a:latin typeface="楷体" pitchFamily="49" charset="-122"/>
                <a:ea typeface="楷体" pitchFamily="49" charset="-122"/>
              </a:rPr>
              <a:t>1</a:t>
            </a:r>
            <a:r>
              <a:rPr lang="zh-CN" altLang="en-US" sz="3000" b="1" dirty="0" smtClean="0">
                <a:latin typeface="楷体" pitchFamily="49" charset="-122"/>
                <a:ea typeface="楷体" pitchFamily="49" charset="-122"/>
              </a:rPr>
              <a:t>、各种打着“社会主义”旗号的“庸医”</a:t>
            </a:r>
            <a:endParaRPr lang="en-US" altLang="zh-CN" sz="3000" b="1" dirty="0" smtClean="0">
              <a:latin typeface="楷体" pitchFamily="49" charset="-122"/>
              <a:ea typeface="楷体" pitchFamily="49" charset="-122"/>
            </a:endParaRPr>
          </a:p>
          <a:p>
            <a:pPr>
              <a:lnSpc>
                <a:spcPct val="150000"/>
              </a:lnSpc>
            </a:pPr>
            <a:r>
              <a:rPr lang="en-US" altLang="zh-CN" sz="3000" b="1" dirty="0" smtClean="0">
                <a:latin typeface="楷体" pitchFamily="49" charset="-122"/>
                <a:ea typeface="楷体" pitchFamily="49" charset="-122"/>
              </a:rPr>
              <a:t>2</a:t>
            </a:r>
            <a:r>
              <a:rPr lang="zh-CN" altLang="en-US" sz="3000" b="1" dirty="0" smtClean="0">
                <a:latin typeface="楷体" pitchFamily="49" charset="-122"/>
                <a:ea typeface="楷体" pitchFamily="49" charset="-122"/>
              </a:rPr>
              <a:t>、空想社会主义</a:t>
            </a:r>
            <a:endParaRPr lang="en-US" altLang="zh-CN" sz="3000" b="1" dirty="0" smtClean="0">
              <a:latin typeface="楷体" pitchFamily="49" charset="-122"/>
              <a:ea typeface="楷体" pitchFamily="49" charset="-122"/>
            </a:endParaRPr>
          </a:p>
          <a:p>
            <a:pPr>
              <a:lnSpc>
                <a:spcPct val="150000"/>
              </a:lnSpc>
            </a:pPr>
            <a:r>
              <a:rPr lang="en-US" altLang="zh-CN" sz="3000" b="1" dirty="0" smtClean="0">
                <a:latin typeface="楷体" pitchFamily="49" charset="-122"/>
                <a:ea typeface="楷体" pitchFamily="49" charset="-122"/>
              </a:rPr>
              <a:t>3</a:t>
            </a:r>
            <a:r>
              <a:rPr lang="zh-CN" altLang="en-US" sz="3000" b="1" dirty="0" smtClean="0">
                <a:latin typeface="楷体" pitchFamily="49" charset="-122"/>
                <a:ea typeface="楷体" pitchFamily="49" charset="-122"/>
              </a:rPr>
              <a:t>、马克思主义的共产主义（社会主义）</a:t>
            </a:r>
            <a:endParaRPr lang="zh-CN" altLang="en-US" sz="3000" b="1"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9144000" cy="706090"/>
          </a:xfrm>
        </p:spPr>
        <p:txBody>
          <a:bodyPr/>
          <a:lstStyle/>
          <a:p>
            <a:pPr algn="ctr"/>
            <a:r>
              <a:rPr lang="zh-CN" altLang="en-US" sz="4000" b="1" dirty="0" smtClean="0">
                <a:solidFill>
                  <a:srgbClr val="FFFF00"/>
                </a:solidFill>
              </a:rPr>
              <a:t>无产阶级政党 的 群众路线</a:t>
            </a:r>
            <a:endParaRPr lang="zh-CN" altLang="en-US" sz="4000" b="1" dirty="0">
              <a:solidFill>
                <a:srgbClr val="FFFF00"/>
              </a:solidFill>
            </a:endParaRPr>
          </a:p>
        </p:txBody>
      </p:sp>
      <p:grpSp>
        <p:nvGrpSpPr>
          <p:cNvPr id="3" name="组合 9"/>
          <p:cNvGrpSpPr/>
          <p:nvPr/>
        </p:nvGrpSpPr>
        <p:grpSpPr>
          <a:xfrm>
            <a:off x="755576" y="3789040"/>
            <a:ext cx="7920880" cy="553998"/>
            <a:chOff x="755576" y="3789040"/>
            <a:chExt cx="7920880" cy="553998"/>
          </a:xfrm>
        </p:grpSpPr>
        <p:sp>
          <p:nvSpPr>
            <p:cNvPr id="4" name="TextBox 3"/>
            <p:cNvSpPr txBox="1"/>
            <p:nvPr/>
          </p:nvSpPr>
          <p:spPr>
            <a:xfrm>
              <a:off x="755576" y="3789040"/>
              <a:ext cx="2952328" cy="553998"/>
            </a:xfrm>
            <a:prstGeom prst="rect">
              <a:avLst/>
            </a:prstGeom>
            <a:noFill/>
            <a:ln>
              <a:solidFill>
                <a:srgbClr val="FFFF00"/>
              </a:solidFill>
            </a:ln>
          </p:spPr>
          <p:txBody>
            <a:bodyPr wrap="square" rtlCol="0">
              <a:spAutoFit/>
            </a:bodyPr>
            <a:lstStyle/>
            <a:p>
              <a:r>
                <a:rPr lang="zh-CN" altLang="en-US" sz="3000" b="1" dirty="0" smtClean="0">
                  <a:latin typeface="楷体" pitchFamily="49" charset="-122"/>
                  <a:ea typeface="楷体" pitchFamily="49" charset="-122"/>
                </a:rPr>
                <a:t>一切为了群众</a:t>
              </a:r>
              <a:endParaRPr lang="zh-CN" altLang="en-US" sz="3000" b="1" dirty="0">
                <a:latin typeface="楷体" pitchFamily="49" charset="-122"/>
                <a:ea typeface="楷体" pitchFamily="49" charset="-122"/>
              </a:endParaRPr>
            </a:p>
          </p:txBody>
        </p:sp>
        <p:sp>
          <p:nvSpPr>
            <p:cNvPr id="5" name="TextBox 4"/>
            <p:cNvSpPr txBox="1"/>
            <p:nvPr/>
          </p:nvSpPr>
          <p:spPr>
            <a:xfrm>
              <a:off x="5724128" y="3789040"/>
              <a:ext cx="2952328" cy="553998"/>
            </a:xfrm>
            <a:prstGeom prst="rect">
              <a:avLst/>
            </a:prstGeom>
            <a:noFill/>
            <a:ln>
              <a:solidFill>
                <a:srgbClr val="FFFF00"/>
              </a:solidFill>
            </a:ln>
          </p:spPr>
          <p:txBody>
            <a:bodyPr wrap="square" rtlCol="0">
              <a:spAutoFit/>
            </a:bodyPr>
            <a:lstStyle/>
            <a:p>
              <a:pPr algn="ctr"/>
              <a:r>
                <a:rPr lang="zh-CN" altLang="en-US" sz="3000" b="1" dirty="0" smtClean="0">
                  <a:latin typeface="楷体" pitchFamily="49" charset="-122"/>
                  <a:ea typeface="楷体" pitchFamily="49" charset="-122"/>
                </a:rPr>
                <a:t>价值目标</a:t>
              </a:r>
              <a:endParaRPr lang="zh-CN" altLang="en-US" sz="3000" b="1" dirty="0">
                <a:latin typeface="楷体" pitchFamily="49" charset="-122"/>
                <a:ea typeface="楷体" pitchFamily="49" charset="-122"/>
              </a:endParaRPr>
            </a:p>
          </p:txBody>
        </p:sp>
        <p:sp>
          <p:nvSpPr>
            <p:cNvPr id="8" name="右箭头 7"/>
            <p:cNvSpPr/>
            <p:nvPr/>
          </p:nvSpPr>
          <p:spPr>
            <a:xfrm>
              <a:off x="3851920" y="3933056"/>
              <a:ext cx="1800200" cy="2880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10"/>
          <p:cNvGrpSpPr/>
          <p:nvPr/>
        </p:nvGrpSpPr>
        <p:grpSpPr>
          <a:xfrm>
            <a:off x="755576" y="4653136"/>
            <a:ext cx="7920880" cy="553998"/>
            <a:chOff x="755576" y="4747210"/>
            <a:chExt cx="7920880" cy="553998"/>
          </a:xfrm>
        </p:grpSpPr>
        <p:sp>
          <p:nvSpPr>
            <p:cNvPr id="6" name="TextBox 5"/>
            <p:cNvSpPr txBox="1"/>
            <p:nvPr/>
          </p:nvSpPr>
          <p:spPr>
            <a:xfrm>
              <a:off x="755576" y="4747210"/>
              <a:ext cx="2952328" cy="553998"/>
            </a:xfrm>
            <a:prstGeom prst="rect">
              <a:avLst/>
            </a:prstGeom>
            <a:noFill/>
            <a:ln>
              <a:solidFill>
                <a:srgbClr val="FFFF00"/>
              </a:solidFill>
            </a:ln>
          </p:spPr>
          <p:txBody>
            <a:bodyPr wrap="square" rtlCol="0">
              <a:spAutoFit/>
            </a:bodyPr>
            <a:lstStyle/>
            <a:p>
              <a:r>
                <a:rPr lang="zh-CN" altLang="en-US" sz="3000" b="1" dirty="0" smtClean="0">
                  <a:latin typeface="楷体" pitchFamily="49" charset="-122"/>
                  <a:ea typeface="楷体" pitchFamily="49" charset="-122"/>
                </a:rPr>
                <a:t>一切依靠群众</a:t>
              </a:r>
              <a:endParaRPr lang="zh-CN" altLang="en-US" sz="3000" b="1" dirty="0">
                <a:latin typeface="楷体" pitchFamily="49" charset="-122"/>
                <a:ea typeface="楷体" pitchFamily="49" charset="-122"/>
              </a:endParaRPr>
            </a:p>
          </p:txBody>
        </p:sp>
        <p:sp>
          <p:nvSpPr>
            <p:cNvPr id="7" name="TextBox 6"/>
            <p:cNvSpPr txBox="1"/>
            <p:nvPr/>
          </p:nvSpPr>
          <p:spPr>
            <a:xfrm>
              <a:off x="5724128" y="4747210"/>
              <a:ext cx="2952328" cy="553998"/>
            </a:xfrm>
            <a:prstGeom prst="rect">
              <a:avLst/>
            </a:prstGeom>
            <a:noFill/>
            <a:ln>
              <a:solidFill>
                <a:srgbClr val="FFFF00"/>
              </a:solidFill>
            </a:ln>
          </p:spPr>
          <p:txBody>
            <a:bodyPr wrap="square" rtlCol="0">
              <a:spAutoFit/>
            </a:bodyPr>
            <a:lstStyle/>
            <a:p>
              <a:pPr algn="ctr"/>
              <a:r>
                <a:rPr lang="zh-CN" altLang="en-US" sz="3000" b="1" dirty="0" smtClean="0">
                  <a:latin typeface="楷体" pitchFamily="49" charset="-122"/>
                  <a:ea typeface="楷体" pitchFamily="49" charset="-122"/>
                </a:rPr>
                <a:t>力量源泉</a:t>
              </a:r>
              <a:endParaRPr lang="zh-CN" altLang="en-US" sz="3000" b="1" dirty="0">
                <a:latin typeface="楷体" pitchFamily="49" charset="-122"/>
                <a:ea typeface="楷体" pitchFamily="49" charset="-122"/>
              </a:endParaRPr>
            </a:p>
          </p:txBody>
        </p:sp>
        <p:sp>
          <p:nvSpPr>
            <p:cNvPr id="9" name="右箭头 8"/>
            <p:cNvSpPr/>
            <p:nvPr/>
          </p:nvSpPr>
          <p:spPr>
            <a:xfrm>
              <a:off x="3851920" y="4869160"/>
              <a:ext cx="1800200" cy="2880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5"/>
          <p:cNvGrpSpPr/>
          <p:nvPr/>
        </p:nvGrpSpPr>
        <p:grpSpPr>
          <a:xfrm>
            <a:off x="288032" y="5509681"/>
            <a:ext cx="8388424" cy="1095222"/>
            <a:chOff x="288032" y="5509681"/>
            <a:chExt cx="8388424" cy="1095222"/>
          </a:xfrm>
        </p:grpSpPr>
        <p:sp>
          <p:nvSpPr>
            <p:cNvPr id="13" name="TextBox 12"/>
            <p:cNvSpPr txBox="1"/>
            <p:nvPr/>
          </p:nvSpPr>
          <p:spPr>
            <a:xfrm>
              <a:off x="288032" y="5509681"/>
              <a:ext cx="3779912" cy="1015663"/>
            </a:xfrm>
            <a:prstGeom prst="rect">
              <a:avLst/>
            </a:prstGeom>
            <a:noFill/>
            <a:ln>
              <a:solidFill>
                <a:srgbClr val="FFFF00"/>
              </a:solidFill>
            </a:ln>
          </p:spPr>
          <p:txBody>
            <a:bodyPr wrap="square" rtlCol="0">
              <a:spAutoFit/>
            </a:bodyPr>
            <a:lstStyle/>
            <a:p>
              <a:r>
                <a:rPr lang="zh-CN" altLang="en-US" sz="3000" b="1" dirty="0" smtClean="0">
                  <a:latin typeface="楷体" pitchFamily="49" charset="-122"/>
                  <a:ea typeface="楷体" pitchFamily="49" charset="-122"/>
                </a:rPr>
                <a:t>一“</a:t>
              </a:r>
              <a:r>
                <a:rPr lang="zh-CN" altLang="en-US" sz="3000" b="1" dirty="0" smtClean="0">
                  <a:solidFill>
                    <a:srgbClr val="FFFF00"/>
                  </a:solidFill>
                  <a:latin typeface="楷体" pitchFamily="49" charset="-122"/>
                  <a:ea typeface="楷体" pitchFamily="49" charset="-122"/>
                </a:rPr>
                <a:t>来</a:t>
              </a:r>
              <a:r>
                <a:rPr lang="zh-CN" altLang="en-US" sz="3000" b="1" dirty="0" smtClean="0">
                  <a:latin typeface="楷体" pitchFamily="49" charset="-122"/>
                  <a:ea typeface="楷体" pitchFamily="49" charset="-122"/>
                </a:rPr>
                <a:t>”，一“</a:t>
              </a:r>
              <a:r>
                <a:rPr lang="zh-CN" altLang="en-US" sz="3000" b="1" dirty="0" smtClean="0">
                  <a:solidFill>
                    <a:srgbClr val="FFFF00"/>
                  </a:solidFill>
                  <a:latin typeface="楷体" pitchFamily="49" charset="-122"/>
                  <a:ea typeface="楷体" pitchFamily="49" charset="-122"/>
                </a:rPr>
                <a:t>去</a:t>
              </a:r>
              <a:r>
                <a:rPr lang="zh-CN" altLang="en-US" sz="3000" b="1" dirty="0" smtClean="0">
                  <a:latin typeface="楷体" pitchFamily="49" charset="-122"/>
                  <a:ea typeface="楷体" pitchFamily="49" charset="-122"/>
                </a:rPr>
                <a:t>”，一“</a:t>
              </a:r>
              <a:r>
                <a:rPr lang="zh-CN" altLang="en-US" sz="3000" b="1" dirty="0" smtClean="0">
                  <a:solidFill>
                    <a:srgbClr val="FFFF00"/>
                  </a:solidFill>
                  <a:latin typeface="楷体" pitchFamily="49" charset="-122"/>
                  <a:ea typeface="楷体" pitchFamily="49" charset="-122"/>
                </a:rPr>
                <a:t>变</a:t>
              </a:r>
              <a:r>
                <a:rPr lang="zh-CN" altLang="en-US" sz="3000" b="1" dirty="0" smtClean="0">
                  <a:latin typeface="楷体" pitchFamily="49" charset="-122"/>
                  <a:ea typeface="楷体" pitchFamily="49" charset="-122"/>
                </a:rPr>
                <a:t>”</a:t>
              </a:r>
              <a:endParaRPr lang="zh-CN" altLang="en-US" sz="3000" b="1" dirty="0">
                <a:latin typeface="楷体" pitchFamily="49" charset="-122"/>
                <a:ea typeface="楷体" pitchFamily="49" charset="-122"/>
              </a:endParaRPr>
            </a:p>
          </p:txBody>
        </p:sp>
        <p:sp>
          <p:nvSpPr>
            <p:cNvPr id="14" name="TextBox 13"/>
            <p:cNvSpPr txBox="1"/>
            <p:nvPr/>
          </p:nvSpPr>
          <p:spPr>
            <a:xfrm>
              <a:off x="5724128" y="5589240"/>
              <a:ext cx="2952328" cy="1015663"/>
            </a:xfrm>
            <a:prstGeom prst="rect">
              <a:avLst/>
            </a:prstGeom>
            <a:noFill/>
            <a:ln>
              <a:solidFill>
                <a:srgbClr val="FFFF00"/>
              </a:solidFill>
            </a:ln>
          </p:spPr>
          <p:txBody>
            <a:bodyPr wrap="square" rtlCol="0">
              <a:spAutoFit/>
            </a:bodyPr>
            <a:lstStyle/>
            <a:p>
              <a:pPr algn="ctr"/>
              <a:r>
                <a:rPr lang="zh-CN" altLang="en-US" sz="3000" b="1" dirty="0" smtClean="0">
                  <a:solidFill>
                    <a:srgbClr val="FFFF00"/>
                  </a:solidFill>
                  <a:latin typeface="楷体" pitchFamily="49" charset="-122"/>
                  <a:ea typeface="楷体" pitchFamily="49" charset="-122"/>
                </a:rPr>
                <a:t>决策主体</a:t>
              </a:r>
              <a:endParaRPr lang="en-US" altLang="zh-CN" sz="3000" b="1" dirty="0" smtClean="0">
                <a:solidFill>
                  <a:srgbClr val="FFFF00"/>
                </a:solidFill>
                <a:latin typeface="楷体" pitchFamily="49" charset="-122"/>
                <a:ea typeface="楷体" pitchFamily="49" charset="-122"/>
              </a:endParaRPr>
            </a:p>
            <a:p>
              <a:pPr algn="ctr"/>
              <a:r>
                <a:rPr lang="zh-CN" altLang="en-US" sz="3000" b="1" dirty="0" smtClean="0">
                  <a:latin typeface="楷体" pitchFamily="49" charset="-122"/>
                  <a:ea typeface="楷体" pitchFamily="49" charset="-122"/>
                </a:rPr>
                <a:t>工作方法</a:t>
              </a:r>
              <a:endParaRPr lang="zh-CN" altLang="en-US" sz="3000" b="1" dirty="0">
                <a:latin typeface="楷体" pitchFamily="49" charset="-122"/>
                <a:ea typeface="楷体" pitchFamily="49" charset="-122"/>
              </a:endParaRPr>
            </a:p>
          </p:txBody>
        </p:sp>
        <p:sp>
          <p:nvSpPr>
            <p:cNvPr id="15" name="右箭头 14"/>
            <p:cNvSpPr/>
            <p:nvPr/>
          </p:nvSpPr>
          <p:spPr>
            <a:xfrm>
              <a:off x="4139952" y="6021288"/>
              <a:ext cx="1448544" cy="2160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p:cNvSpPr>
            <a:spLocks noGrp="1"/>
          </p:cNvSpPr>
          <p:nvPr>
            <p:ph sz="quarter" idx="13"/>
          </p:nvPr>
        </p:nvSpPr>
        <p:spPr>
          <a:xfrm>
            <a:off x="0" y="620688"/>
            <a:ext cx="9144000" cy="3240360"/>
          </a:xfrm>
        </p:spPr>
        <p:txBody>
          <a:bodyPr/>
          <a:lstStyle/>
          <a:p>
            <a:pPr>
              <a:lnSpc>
                <a:spcPct val="150000"/>
              </a:lnSpc>
            </a:pPr>
            <a:r>
              <a:rPr lang="en-US" altLang="zh-CN" sz="3000" b="1" dirty="0" smtClean="0"/>
              <a:t>2015</a:t>
            </a:r>
            <a:r>
              <a:rPr lang="zh-CN" altLang="en-US" sz="3000" b="1" dirty="0" smtClean="0"/>
              <a:t>版新写，</a:t>
            </a:r>
            <a:r>
              <a:rPr lang="en-US" altLang="zh-CN" sz="3000" b="1" dirty="0" smtClean="0"/>
              <a:t>p143</a:t>
            </a:r>
          </a:p>
          <a:p>
            <a:pPr lvl="1">
              <a:lnSpc>
                <a:spcPct val="150000"/>
              </a:lnSpc>
            </a:pPr>
            <a:r>
              <a:rPr lang="zh-CN" altLang="en-US" sz="3000" b="1" dirty="0" smtClean="0">
                <a:solidFill>
                  <a:schemeClr val="tx2">
                    <a:lumMod val="50000"/>
                  </a:schemeClr>
                </a:solidFill>
                <a:latin typeface="+mn-ea"/>
              </a:rPr>
              <a:t>“一切为了群众，一切依靠群众，从群众中来，到群众中去，把党的正确主张变为群众的自觉行动。”</a:t>
            </a:r>
            <a:r>
              <a:rPr lang="en-US" altLang="zh-CN" sz="3000" b="1" dirty="0" smtClean="0">
                <a:solidFill>
                  <a:schemeClr val="tx2">
                    <a:lumMod val="50000"/>
                  </a:schemeClr>
                </a:solidFill>
                <a:latin typeface="+mn-ea"/>
              </a:rPr>
              <a:t>(《</a:t>
            </a:r>
            <a:r>
              <a:rPr lang="zh-CN" altLang="en-US" sz="3000" b="1" dirty="0" smtClean="0">
                <a:solidFill>
                  <a:schemeClr val="tx2">
                    <a:lumMod val="50000"/>
                  </a:schemeClr>
                </a:solidFill>
                <a:latin typeface="+mn-ea"/>
              </a:rPr>
              <a:t>中国共产党章程</a:t>
            </a:r>
            <a:r>
              <a:rPr lang="en-US" altLang="zh-CN" sz="3000" b="1" dirty="0" smtClean="0">
                <a:solidFill>
                  <a:schemeClr val="tx2">
                    <a:lumMod val="50000"/>
                  </a:schemeClr>
                </a:solidFill>
                <a:latin typeface="+mn-ea"/>
              </a:rPr>
              <a:t>》)</a:t>
            </a:r>
            <a:endParaRPr lang="zh-CN" altLang="en-US" sz="3000" b="1" dirty="0">
              <a:solidFill>
                <a:schemeClr val="tx2">
                  <a:lumMod val="50000"/>
                </a:schemeClr>
              </a:solidFill>
              <a:latin typeface="+mn-ea"/>
            </a:endParaRPr>
          </a:p>
        </p:txBody>
      </p:sp>
      <p:sp>
        <p:nvSpPr>
          <p:cNvPr id="17" name="TextBox 16"/>
          <p:cNvSpPr txBox="1"/>
          <p:nvPr/>
        </p:nvSpPr>
        <p:spPr>
          <a:xfrm>
            <a:off x="0" y="1628800"/>
            <a:ext cx="9144000" cy="4939814"/>
          </a:xfrm>
          <a:prstGeom prst="rect">
            <a:avLst/>
          </a:prstGeom>
          <a:solidFill>
            <a:srgbClr val="002060"/>
          </a:solidFill>
        </p:spPr>
        <p:txBody>
          <a:bodyPr wrap="square" rtlCol="0">
            <a:spAutoFit/>
          </a:bodyPr>
          <a:lstStyle/>
          <a:p>
            <a:pPr fontAlgn="base">
              <a:lnSpc>
                <a:spcPct val="150000"/>
              </a:lnSpc>
              <a:spcBef>
                <a:spcPct val="0"/>
              </a:spcBef>
              <a:spcAft>
                <a:spcPct val="0"/>
              </a:spcAft>
            </a:pPr>
            <a:r>
              <a:rPr lang="zh-CN" altLang="en-US" sz="3000" b="1" dirty="0" smtClean="0">
                <a:solidFill>
                  <a:prstClr val="white"/>
                </a:solidFill>
                <a:latin typeface="楷体" pitchFamily="49" charset="-122"/>
                <a:ea typeface="楷体" pitchFamily="49" charset="-122"/>
              </a:rPr>
              <a:t>“在我党的一切实际工作中，凡属正确的领导，必须是从群众中来，到群众中去。这就是说，</a:t>
            </a:r>
            <a:r>
              <a:rPr lang="zh-CN" altLang="en-US" sz="3000" b="1" u="sng" dirty="0" smtClean="0">
                <a:solidFill>
                  <a:prstClr val="white"/>
                </a:solidFill>
                <a:latin typeface="楷体" pitchFamily="49" charset="-122"/>
                <a:ea typeface="楷体" pitchFamily="49" charset="-122"/>
              </a:rPr>
              <a:t>将</a:t>
            </a:r>
            <a:r>
              <a:rPr lang="zh-CN" altLang="en-US" sz="3000" b="1" u="sng" dirty="0" smtClean="0">
                <a:solidFill>
                  <a:srgbClr val="FFFFF4">
                    <a:lumMod val="50000"/>
                  </a:srgbClr>
                </a:solidFill>
                <a:latin typeface="楷体" pitchFamily="49" charset="-122"/>
                <a:ea typeface="楷体" pitchFamily="49" charset="-122"/>
              </a:rPr>
              <a:t>群众的意见（分散的无系统的意见）集中</a:t>
            </a:r>
            <a:r>
              <a:rPr lang="zh-CN" altLang="en-US" sz="3000" b="1" u="sng" dirty="0" smtClean="0">
                <a:solidFill>
                  <a:prstClr val="white"/>
                </a:solidFill>
                <a:latin typeface="楷体" pitchFamily="49" charset="-122"/>
                <a:ea typeface="楷体" pitchFamily="49" charset="-122"/>
              </a:rPr>
              <a:t>起来</a:t>
            </a:r>
            <a:r>
              <a:rPr lang="zh-CN" altLang="en-US" sz="3000" b="1" u="sng" dirty="0" smtClean="0">
                <a:solidFill>
                  <a:srgbClr val="FFFFF4">
                    <a:lumMod val="50000"/>
                  </a:srgbClr>
                </a:solidFill>
                <a:latin typeface="楷体" pitchFamily="49" charset="-122"/>
                <a:ea typeface="楷体" pitchFamily="49" charset="-122"/>
              </a:rPr>
              <a:t>（经过研究，化为集中的系统的意见）</a:t>
            </a:r>
            <a:r>
              <a:rPr lang="zh-CN" altLang="en-US" sz="3000" b="1" u="sng" dirty="0" smtClean="0">
                <a:solidFill>
                  <a:prstClr val="white"/>
                </a:solidFill>
                <a:latin typeface="楷体" pitchFamily="49" charset="-122"/>
                <a:ea typeface="楷体" pitchFamily="49" charset="-122"/>
              </a:rPr>
              <a:t>，</a:t>
            </a:r>
            <a:r>
              <a:rPr lang="zh-CN" altLang="en-US" sz="3000" b="1" dirty="0" smtClean="0">
                <a:solidFill>
                  <a:prstClr val="white"/>
                </a:solidFill>
                <a:latin typeface="楷体" pitchFamily="49" charset="-122"/>
                <a:ea typeface="楷体" pitchFamily="49" charset="-122"/>
              </a:rPr>
              <a:t>又</a:t>
            </a:r>
            <a:r>
              <a:rPr lang="zh-CN" altLang="en-US" sz="3000" b="1" dirty="0" smtClean="0">
                <a:solidFill>
                  <a:srgbClr val="FFFFF4">
                    <a:lumMod val="50000"/>
                  </a:srgbClr>
                </a:solidFill>
                <a:latin typeface="楷体" pitchFamily="49" charset="-122"/>
                <a:ea typeface="楷体" pitchFamily="49" charset="-122"/>
              </a:rPr>
              <a:t>到群众中去做宣传解释</a:t>
            </a:r>
            <a:r>
              <a:rPr lang="zh-CN" altLang="en-US" sz="3000" b="1" dirty="0" smtClean="0">
                <a:solidFill>
                  <a:prstClr val="white"/>
                </a:solidFill>
                <a:latin typeface="楷体" pitchFamily="49" charset="-122"/>
                <a:ea typeface="楷体" pitchFamily="49" charset="-122"/>
              </a:rPr>
              <a:t>，</a:t>
            </a:r>
            <a:r>
              <a:rPr lang="zh-CN" altLang="en-US" sz="3000" b="1" dirty="0" smtClean="0">
                <a:solidFill>
                  <a:srgbClr val="FFFFF4">
                    <a:lumMod val="50000"/>
                  </a:srgbClr>
                </a:solidFill>
                <a:latin typeface="楷体" pitchFamily="49" charset="-122"/>
                <a:ea typeface="楷体" pitchFamily="49" charset="-122"/>
              </a:rPr>
              <a:t>化为群众的意见</a:t>
            </a:r>
            <a:r>
              <a:rPr lang="zh-CN" altLang="en-US" sz="3000" b="1" dirty="0" smtClean="0">
                <a:solidFill>
                  <a:prstClr val="white"/>
                </a:solidFill>
                <a:latin typeface="楷体" pitchFamily="49" charset="-122"/>
                <a:ea typeface="楷体" pitchFamily="49" charset="-122"/>
              </a:rPr>
              <a:t>，</a:t>
            </a:r>
            <a:r>
              <a:rPr lang="zh-CN" altLang="en-US" sz="3000" b="1" dirty="0" smtClean="0">
                <a:solidFill>
                  <a:srgbClr val="FFFFF4">
                    <a:lumMod val="50000"/>
                  </a:srgbClr>
                </a:solidFill>
                <a:latin typeface="楷体" pitchFamily="49" charset="-122"/>
                <a:ea typeface="楷体" pitchFamily="49" charset="-122"/>
              </a:rPr>
              <a:t>使群众坚持下去</a:t>
            </a:r>
            <a:r>
              <a:rPr lang="zh-CN" altLang="en-US" sz="3000" b="1" dirty="0" smtClean="0">
                <a:solidFill>
                  <a:prstClr val="white"/>
                </a:solidFill>
                <a:latin typeface="楷体" pitchFamily="49" charset="-122"/>
                <a:ea typeface="楷体" pitchFamily="49" charset="-122"/>
              </a:rPr>
              <a:t>，见之于行动，</a:t>
            </a:r>
            <a:r>
              <a:rPr lang="zh-CN" altLang="en-US" sz="3000" b="1" dirty="0" smtClean="0">
                <a:solidFill>
                  <a:srgbClr val="FFFFF4">
                    <a:lumMod val="50000"/>
                  </a:srgbClr>
                </a:solidFill>
                <a:latin typeface="楷体" pitchFamily="49" charset="-122"/>
                <a:ea typeface="楷体" pitchFamily="49" charset="-122"/>
              </a:rPr>
              <a:t>并在群众行动中考验这些意见是否正确</a:t>
            </a:r>
            <a:r>
              <a:rPr lang="zh-CN" altLang="en-US" sz="3000" b="1" dirty="0" smtClean="0">
                <a:solidFill>
                  <a:prstClr val="white"/>
                </a:solidFill>
                <a:latin typeface="楷体" pitchFamily="49" charset="-122"/>
                <a:ea typeface="楷体" pitchFamily="49" charset="-122"/>
              </a:rPr>
              <a:t>。”</a:t>
            </a:r>
            <a:endParaRPr lang="en-US" altLang="zh-CN" sz="3000" b="1" dirty="0" smtClean="0">
              <a:solidFill>
                <a:prstClr val="white"/>
              </a:solidFill>
              <a:latin typeface="楷体" pitchFamily="49" charset="-122"/>
              <a:ea typeface="楷体" pitchFamily="49" charset="-122"/>
            </a:endParaRPr>
          </a:p>
          <a:p>
            <a:pPr fontAlgn="base">
              <a:lnSpc>
                <a:spcPct val="150000"/>
              </a:lnSpc>
              <a:spcBef>
                <a:spcPct val="0"/>
              </a:spcBef>
              <a:spcAft>
                <a:spcPct val="0"/>
              </a:spcAft>
            </a:pPr>
            <a:r>
              <a:rPr lang="en-US" altLang="zh-CN" sz="3000" b="1" dirty="0" smtClean="0">
                <a:solidFill>
                  <a:prstClr val="white"/>
                </a:solidFill>
                <a:latin typeface="楷体" pitchFamily="49" charset="-122"/>
                <a:ea typeface="楷体" pitchFamily="49" charset="-122"/>
              </a:rPr>
              <a:t>          </a:t>
            </a:r>
            <a:r>
              <a:rPr lang="en-US" altLang="zh-CN" sz="2500" b="1" dirty="0" smtClean="0">
                <a:solidFill>
                  <a:prstClr val="white"/>
                </a:solidFill>
                <a:latin typeface="楷体" pitchFamily="49" charset="-122"/>
                <a:ea typeface="楷体" pitchFamily="49" charset="-122"/>
              </a:rPr>
              <a:t>——</a:t>
            </a:r>
            <a:r>
              <a:rPr lang="zh-CN" altLang="en-US" sz="2500" b="1" dirty="0" smtClean="0">
                <a:solidFill>
                  <a:prstClr val="white"/>
                </a:solidFill>
                <a:latin typeface="楷体" pitchFamily="49" charset="-122"/>
                <a:ea typeface="楷体" pitchFamily="49" charset="-122"/>
              </a:rPr>
              <a:t>毛泽东</a:t>
            </a:r>
            <a:r>
              <a:rPr lang="en-US" altLang="zh-CN" sz="2500" b="1" dirty="0" smtClean="0">
                <a:solidFill>
                  <a:prstClr val="white"/>
                </a:solidFill>
                <a:latin typeface="楷体" pitchFamily="49" charset="-122"/>
                <a:ea typeface="楷体" pitchFamily="49" charset="-122"/>
              </a:rPr>
              <a:t>《</a:t>
            </a:r>
            <a:r>
              <a:rPr lang="zh-CN" altLang="en-US" sz="2500" b="1" dirty="0" smtClean="0">
                <a:solidFill>
                  <a:prstClr val="white"/>
                </a:solidFill>
                <a:latin typeface="楷体" pitchFamily="49" charset="-122"/>
                <a:ea typeface="楷体" pitchFamily="49" charset="-122"/>
              </a:rPr>
              <a:t>关于领导方法若干问题</a:t>
            </a:r>
            <a:r>
              <a:rPr lang="en-US" altLang="zh-CN" sz="2500" b="1" dirty="0" smtClean="0">
                <a:solidFill>
                  <a:prstClr val="white"/>
                </a:solidFill>
                <a:latin typeface="楷体" pitchFamily="49" charset="-122"/>
                <a:ea typeface="楷体" pitchFamily="49" charset="-122"/>
              </a:rPr>
              <a:t>》</a:t>
            </a:r>
            <a:r>
              <a:rPr lang="zh-CN" altLang="en-US" sz="2500" b="1" dirty="0" smtClean="0">
                <a:solidFill>
                  <a:prstClr val="white"/>
                </a:solidFill>
                <a:latin typeface="楷体" pitchFamily="49" charset="-122"/>
                <a:ea typeface="楷体" pitchFamily="49" charset="-122"/>
              </a:rPr>
              <a:t>（</a:t>
            </a:r>
            <a:r>
              <a:rPr lang="en-US" altLang="zh-CN" sz="2500" b="1" dirty="0" smtClean="0">
                <a:solidFill>
                  <a:prstClr val="white"/>
                </a:solidFill>
                <a:latin typeface="楷体" pitchFamily="49" charset="-122"/>
                <a:ea typeface="楷体" pitchFamily="49" charset="-122"/>
              </a:rPr>
              <a:t>1943</a:t>
            </a:r>
            <a:r>
              <a:rPr lang="zh-CN" altLang="en-US" sz="2500" b="1" dirty="0" smtClean="0">
                <a:solidFill>
                  <a:prstClr val="white"/>
                </a:solidFill>
                <a:latin typeface="楷体" pitchFamily="49" charset="-122"/>
                <a:ea typeface="楷体" pitchFamily="49" charset="-122"/>
              </a:rPr>
              <a:t>年）</a:t>
            </a:r>
            <a:endParaRPr lang="zh-CN" altLang="en-US" sz="2500" b="1" dirty="0">
              <a:solidFill>
                <a:prstClr val="white"/>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7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diamond(i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strVal val="#ppt_w*0.70"/>
                                          </p:val>
                                        </p:tav>
                                        <p:tav tm="100000">
                                          <p:val>
                                            <p:strVal val="#ppt_w"/>
                                          </p:val>
                                        </p:tav>
                                      </p:tavLst>
                                    </p:anim>
                                    <p:anim calcmode="lin" valueType="num">
                                      <p:cBhvr>
                                        <p:cTn id="20" dur="500" fill="hold"/>
                                        <p:tgtEl>
                                          <p:spTgt spid="11"/>
                                        </p:tgtEl>
                                        <p:attrNameLst>
                                          <p:attrName>ppt_h</p:attrName>
                                        </p:attrNameLst>
                                      </p:cBhvr>
                                      <p:tavLst>
                                        <p:tav tm="0">
                                          <p:val>
                                            <p:strVal val="#ppt_h"/>
                                          </p:val>
                                        </p:tav>
                                        <p:tav tm="100000">
                                          <p:val>
                                            <p:strVal val="#ppt_h"/>
                                          </p:val>
                                        </p:tav>
                                      </p:tavLst>
                                    </p:anim>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4298"/>
            <a:ext cx="9144000" cy="652934"/>
          </a:xfrm>
        </p:spPr>
        <p:txBody>
          <a:bodyPr/>
          <a:lstStyle/>
          <a:p>
            <a:pPr algn="ctr"/>
            <a:r>
              <a:rPr lang="zh-CN" altLang="en-US" sz="4000" b="1" dirty="0" smtClean="0"/>
              <a:t>各种“社会主义”“庸医”（</a:t>
            </a:r>
            <a:r>
              <a:rPr lang="en-US" altLang="zh-CN" sz="4000" b="1" dirty="0" smtClean="0"/>
              <a:t>1</a:t>
            </a:r>
            <a:r>
              <a:rPr lang="zh-CN" altLang="en-US" sz="4000" b="1" dirty="0" smtClean="0"/>
              <a:t>）</a:t>
            </a:r>
            <a:endParaRPr lang="zh-CN" altLang="en-US" sz="4000" b="1" dirty="0"/>
          </a:p>
        </p:txBody>
      </p:sp>
      <p:sp>
        <p:nvSpPr>
          <p:cNvPr id="3" name="内容占位符 2"/>
          <p:cNvSpPr>
            <a:spLocks noGrp="1"/>
          </p:cNvSpPr>
          <p:nvPr>
            <p:ph sz="quarter" idx="13"/>
          </p:nvPr>
        </p:nvSpPr>
        <p:spPr>
          <a:xfrm>
            <a:off x="0" y="1214422"/>
            <a:ext cx="9144000" cy="1638514"/>
          </a:xfrm>
        </p:spPr>
        <p:txBody>
          <a:bodyPr>
            <a:noAutofit/>
          </a:bodyPr>
          <a:lstStyle/>
          <a:p>
            <a:pPr>
              <a:lnSpc>
                <a:spcPct val="130000"/>
              </a:lnSpc>
              <a:defRPr/>
            </a:pPr>
            <a:r>
              <a:rPr lang="en-US" altLang="zh-CN" sz="3500" b="1" dirty="0" smtClean="0">
                <a:solidFill>
                  <a:srgbClr val="FFFF00"/>
                </a:solidFill>
                <a:latin typeface="+mn-ea"/>
              </a:rPr>
              <a:t>1</a:t>
            </a:r>
            <a:r>
              <a:rPr lang="zh-CN" altLang="en-US" sz="3500" b="1" dirty="0" smtClean="0">
                <a:solidFill>
                  <a:srgbClr val="FFFF00"/>
                </a:solidFill>
                <a:latin typeface="+mn-ea"/>
              </a:rPr>
              <a:t>）封建的社会主义</a:t>
            </a:r>
            <a:endParaRPr lang="en-US" altLang="zh-CN" sz="3500" b="1" dirty="0" smtClean="0">
              <a:solidFill>
                <a:srgbClr val="FFFF00"/>
              </a:solidFill>
              <a:latin typeface="+mn-ea"/>
            </a:endParaRPr>
          </a:p>
          <a:p>
            <a:pPr>
              <a:lnSpc>
                <a:spcPct val="130000"/>
              </a:lnSpc>
              <a:defRPr/>
            </a:pPr>
            <a:r>
              <a:rPr lang="zh-CN" altLang="en-US" sz="3500" b="1" dirty="0" smtClean="0">
                <a:solidFill>
                  <a:srgbClr val="FFFF00"/>
                </a:solidFill>
                <a:latin typeface="+mn-ea"/>
              </a:rPr>
              <a:t>   回到中世纪的“田园牧歌”</a:t>
            </a:r>
          </a:p>
        </p:txBody>
      </p:sp>
      <p:sp>
        <p:nvSpPr>
          <p:cNvPr id="4" name="TextBox 3"/>
          <p:cNvSpPr txBox="1"/>
          <p:nvPr/>
        </p:nvSpPr>
        <p:spPr>
          <a:xfrm>
            <a:off x="0" y="5301208"/>
            <a:ext cx="9144000" cy="1212640"/>
          </a:xfrm>
          <a:prstGeom prst="rect">
            <a:avLst/>
          </a:prstGeom>
          <a:solidFill>
            <a:srgbClr val="000099"/>
          </a:solidFill>
        </p:spPr>
        <p:txBody>
          <a:bodyPr wrap="square" rtlCol="0">
            <a:spAutoFit/>
          </a:bodyPr>
          <a:lstStyle/>
          <a:p>
            <a:pPr marL="742950" lvl="1" indent="-285750" fontAlgn="auto">
              <a:lnSpc>
                <a:spcPct val="130000"/>
              </a:lnSpc>
              <a:spcBef>
                <a:spcPct val="20000"/>
              </a:spcBef>
              <a:spcAft>
                <a:spcPts val="600"/>
              </a:spcAft>
              <a:buClr>
                <a:srgbClr val="DC9E1F"/>
              </a:buClr>
              <a:buFont typeface="Arial" pitchFamily="34" charset="0"/>
              <a:buChar char="•"/>
              <a:defRPr/>
            </a:pPr>
            <a:r>
              <a:rPr kumimoji="0" lang="zh-CN" altLang="en-US" sz="2800" spc="30" dirty="0" smtClean="0">
                <a:solidFill>
                  <a:srgbClr val="FFFFFF"/>
                </a:solidFill>
                <a:latin typeface="楷体" pitchFamily="49" charset="-122"/>
                <a:ea typeface="楷体" pitchFamily="49" charset="-122"/>
              </a:rPr>
              <a:t>“它由于</a:t>
            </a:r>
            <a:r>
              <a:rPr kumimoji="0" lang="zh-CN" altLang="en-US" sz="2800" spc="30" dirty="0" smtClean="0">
                <a:solidFill>
                  <a:srgbClr val="FFFF00"/>
                </a:solidFill>
                <a:latin typeface="楷体" pitchFamily="49" charset="-122"/>
                <a:ea typeface="楷体" pitchFamily="49" charset="-122"/>
              </a:rPr>
              <a:t>完全不能理解现代历史的进程</a:t>
            </a:r>
            <a:r>
              <a:rPr kumimoji="0" lang="zh-CN" altLang="en-US" sz="2800" spc="30" dirty="0" smtClean="0">
                <a:solidFill>
                  <a:srgbClr val="FFFFFF"/>
                </a:solidFill>
                <a:latin typeface="楷体" pitchFamily="49" charset="-122"/>
                <a:ea typeface="楷体" pitchFamily="49" charset="-122"/>
              </a:rPr>
              <a:t>而总是令人感到可笑。”</a:t>
            </a:r>
            <a:r>
              <a:rPr kumimoji="0" lang="en-US" altLang="zh-CN" sz="2800" spc="30" dirty="0" smtClean="0">
                <a:solidFill>
                  <a:srgbClr val="FFFFFF"/>
                </a:solidFill>
                <a:latin typeface="楷体" pitchFamily="49" charset="-122"/>
                <a:ea typeface="楷体" pitchFamily="49" charset="-122"/>
              </a:rPr>
              <a:t>——《</a:t>
            </a:r>
            <a:r>
              <a:rPr kumimoji="0" lang="zh-CN" altLang="en-US" sz="2800" spc="30" dirty="0" smtClean="0">
                <a:solidFill>
                  <a:srgbClr val="FFFFFF"/>
                </a:solidFill>
                <a:latin typeface="楷体" pitchFamily="49" charset="-122"/>
                <a:ea typeface="楷体" pitchFamily="49" charset="-122"/>
              </a:rPr>
              <a:t>共产党宣言</a:t>
            </a:r>
            <a:r>
              <a:rPr kumimoji="0" lang="en-US" altLang="zh-CN" sz="2800" spc="30" dirty="0" smtClean="0">
                <a:solidFill>
                  <a:srgbClr val="FFFFFF"/>
                </a:solidFill>
                <a:latin typeface="楷体" pitchFamily="49" charset="-122"/>
                <a:ea typeface="楷体" pitchFamily="49" charset="-122"/>
              </a:rPr>
              <a:t>》</a:t>
            </a:r>
            <a:endParaRPr kumimoji="0" lang="zh-CN" altLang="en-US" sz="2800" spc="30" dirty="0" smtClean="0">
              <a:solidFill>
                <a:srgbClr val="FFFFFF"/>
              </a:solidFill>
              <a:latin typeface="楷体" pitchFamily="49" charset="-122"/>
              <a:ea typeface="楷体" pitchFamily="49" charset="-122"/>
            </a:endParaRPr>
          </a:p>
        </p:txBody>
      </p:sp>
      <p:sp>
        <p:nvSpPr>
          <p:cNvPr id="5" name="矩形 4"/>
          <p:cNvSpPr/>
          <p:nvPr/>
        </p:nvSpPr>
        <p:spPr>
          <a:xfrm>
            <a:off x="-36512" y="2984289"/>
            <a:ext cx="9180512" cy="2332946"/>
          </a:xfrm>
          <a:prstGeom prst="rect">
            <a:avLst/>
          </a:prstGeom>
          <a:solidFill>
            <a:srgbClr val="000099"/>
          </a:solidFill>
        </p:spPr>
        <p:txBody>
          <a:bodyPr wrap="square">
            <a:spAutoFit/>
          </a:bodyPr>
          <a:lstStyle/>
          <a:p>
            <a:pPr marL="742950" lvl="1" indent="-285750" fontAlgn="auto">
              <a:lnSpc>
                <a:spcPct val="130000"/>
              </a:lnSpc>
              <a:spcBef>
                <a:spcPct val="20000"/>
              </a:spcBef>
              <a:spcAft>
                <a:spcPts val="600"/>
              </a:spcAft>
              <a:buClr>
                <a:srgbClr val="DC9E1F"/>
              </a:buClr>
              <a:buFont typeface="Arial" pitchFamily="34" charset="0"/>
              <a:buChar char="•"/>
              <a:defRPr/>
            </a:pPr>
            <a:r>
              <a:rPr kumimoji="0" lang="zh-CN" altLang="en-US" sz="2800" spc="30" dirty="0" smtClean="0">
                <a:solidFill>
                  <a:srgbClr val="FFFFFF"/>
                </a:solidFill>
                <a:latin typeface="楷体" pitchFamily="49" charset="-122"/>
                <a:ea typeface="楷体" pitchFamily="49" charset="-122"/>
              </a:rPr>
              <a:t>“为了激起同情，</a:t>
            </a:r>
            <a:r>
              <a:rPr kumimoji="0" lang="zh-CN" altLang="en-US" sz="2800" spc="30" dirty="0" smtClean="0">
                <a:solidFill>
                  <a:srgbClr val="FFFF00"/>
                </a:solidFill>
                <a:latin typeface="楷体" pitchFamily="49" charset="-122"/>
                <a:ea typeface="楷体" pitchFamily="49" charset="-122"/>
              </a:rPr>
              <a:t>封建贵族们</a:t>
            </a:r>
            <a:r>
              <a:rPr kumimoji="0" lang="zh-CN" altLang="en-US" sz="2800" spc="30" dirty="0" smtClean="0">
                <a:solidFill>
                  <a:srgbClr val="FFFFFF"/>
                </a:solidFill>
                <a:latin typeface="楷体" pitchFamily="49" charset="-122"/>
                <a:ea typeface="楷体" pitchFamily="49" charset="-122"/>
              </a:rPr>
              <a:t>不得不装模作样，似乎他们已经不关心自身的利益，只是为了被剥削的工人阶级的利益才去写对资产阶级的控诉书”，“</a:t>
            </a:r>
            <a:r>
              <a:rPr kumimoji="0" lang="zh-CN" altLang="en-US" sz="2800" spc="30" dirty="0" smtClean="0">
                <a:solidFill>
                  <a:srgbClr val="FFFF00"/>
                </a:solidFill>
                <a:latin typeface="楷体" pitchFamily="49" charset="-122"/>
                <a:ea typeface="楷体" pitchFamily="49" charset="-122"/>
              </a:rPr>
              <a:t>把无产阶级的乞食袋当做旗帜来挥舞</a:t>
            </a:r>
            <a:r>
              <a:rPr kumimoji="0" lang="zh-CN" altLang="en-US" sz="2800" spc="30" dirty="0" smtClean="0">
                <a:solidFill>
                  <a:srgbClr val="FFFFFF"/>
                </a:solidFill>
                <a:latin typeface="楷体" pitchFamily="49" charset="-122"/>
                <a:ea typeface="楷体" pitchFamily="49" charset="-122"/>
              </a:rPr>
              <a:t>”。</a:t>
            </a:r>
            <a:endParaRPr kumimoji="0" lang="en-US" altLang="zh-CN" sz="2800" spc="30" dirty="0" smtClean="0">
              <a:solidFill>
                <a:srgbClr val="FFFFFF"/>
              </a:solidFill>
              <a:latin typeface="楷体" pitchFamily="49" charset="-122"/>
              <a:ea typeface="楷体" pitchFamily="49" charset="-122"/>
            </a:endParaRPr>
          </a:p>
        </p:txBody>
      </p:sp>
    </p:spTree>
    <p:extLst>
      <p:ext uri="{BB962C8B-B14F-4D97-AF65-F5344CB8AC3E}">
        <p14:creationId xmlns:p14="http://schemas.microsoft.com/office/powerpoint/2010/main" val="270668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984"/>
            <a:ext cx="9144000" cy="548704"/>
          </a:xfrm>
        </p:spPr>
        <p:txBody>
          <a:bodyPr/>
          <a:lstStyle/>
          <a:p>
            <a:pPr algn="ctr"/>
            <a:r>
              <a:rPr lang="zh-CN" altLang="en-US" sz="3500" b="1" dirty="0" smtClean="0"/>
              <a:t>各种“社会主义”“庸医”（</a:t>
            </a:r>
            <a:r>
              <a:rPr lang="en-US" altLang="zh-CN" sz="3500" b="1" dirty="0" smtClean="0"/>
              <a:t>2</a:t>
            </a:r>
            <a:r>
              <a:rPr lang="zh-CN" altLang="en-US" sz="3500" b="1" dirty="0" smtClean="0"/>
              <a:t>）</a:t>
            </a:r>
            <a:endParaRPr lang="zh-CN" altLang="en-US" sz="3500" b="1" dirty="0"/>
          </a:p>
        </p:txBody>
      </p:sp>
      <p:sp>
        <p:nvSpPr>
          <p:cNvPr id="3" name="内容占位符 2"/>
          <p:cNvSpPr>
            <a:spLocks noGrp="1"/>
          </p:cNvSpPr>
          <p:nvPr>
            <p:ph sz="quarter" idx="13"/>
          </p:nvPr>
        </p:nvSpPr>
        <p:spPr>
          <a:xfrm>
            <a:off x="0" y="692696"/>
            <a:ext cx="9144000" cy="1512168"/>
          </a:xfrm>
        </p:spPr>
        <p:txBody>
          <a:bodyPr>
            <a:noAutofit/>
          </a:bodyPr>
          <a:lstStyle/>
          <a:p>
            <a:pPr lvl="0">
              <a:lnSpc>
                <a:spcPct val="130000"/>
              </a:lnSpc>
              <a:buClr>
                <a:srgbClr val="DC9E1F"/>
              </a:buClr>
              <a:defRPr/>
            </a:pPr>
            <a:r>
              <a:rPr lang="en-US" altLang="zh-CN" sz="3500" b="1" dirty="0" smtClean="0">
                <a:solidFill>
                  <a:srgbClr val="FFFF00"/>
                </a:solidFill>
                <a:latin typeface="幼圆"/>
              </a:rPr>
              <a:t>2</a:t>
            </a:r>
            <a:r>
              <a:rPr lang="zh-CN" altLang="en-US" sz="3500" b="1" dirty="0" smtClean="0">
                <a:solidFill>
                  <a:srgbClr val="FFFF00"/>
                </a:solidFill>
                <a:latin typeface="幼圆"/>
              </a:rPr>
              <a:t>）资产阶级的社会主义</a:t>
            </a:r>
            <a:endParaRPr lang="en-US" altLang="zh-CN" sz="3500" b="1" dirty="0" smtClean="0">
              <a:solidFill>
                <a:srgbClr val="FFFF00"/>
              </a:solidFill>
              <a:latin typeface="幼圆"/>
            </a:endParaRPr>
          </a:p>
          <a:p>
            <a:pPr lvl="0">
              <a:lnSpc>
                <a:spcPct val="130000"/>
              </a:lnSpc>
              <a:buClr>
                <a:srgbClr val="DC9E1F"/>
              </a:buClr>
              <a:defRPr/>
            </a:pPr>
            <a:r>
              <a:rPr lang="en-US" altLang="zh-CN" sz="3500" b="1" dirty="0" smtClean="0">
                <a:solidFill>
                  <a:srgbClr val="FFFF00"/>
                </a:solidFill>
                <a:latin typeface="微软雅黑" pitchFamily="34" charset="-122"/>
                <a:ea typeface="微软雅黑" pitchFamily="34" charset="-122"/>
              </a:rPr>
              <a:t>  </a:t>
            </a:r>
            <a:r>
              <a:rPr lang="zh-CN" altLang="en-US" sz="3000" b="1" dirty="0" smtClean="0">
                <a:solidFill>
                  <a:srgbClr val="FFFF00"/>
                </a:solidFill>
                <a:latin typeface="微软雅黑" pitchFamily="34" charset="-122"/>
                <a:ea typeface="微软雅黑" pitchFamily="34" charset="-122"/>
              </a:rPr>
              <a:t>不触动</a:t>
            </a:r>
            <a:r>
              <a:rPr lang="zh-CN" altLang="en-US" sz="3000" b="1" u="sng" dirty="0" smtClean="0">
                <a:solidFill>
                  <a:srgbClr val="FFFF00"/>
                </a:solidFill>
                <a:latin typeface="微软雅黑" pitchFamily="34" charset="-122"/>
                <a:ea typeface="微软雅黑" pitchFamily="34" charset="-122"/>
              </a:rPr>
              <a:t>生产资料所有制（由政治权力作为支撑）</a:t>
            </a:r>
            <a:endParaRPr lang="en-US" altLang="zh-CN" sz="3000" b="1" u="sng" dirty="0" smtClean="0">
              <a:solidFill>
                <a:srgbClr val="FFFF00"/>
              </a:solidFill>
              <a:latin typeface="微软雅黑" pitchFamily="34" charset="-122"/>
              <a:ea typeface="微软雅黑" pitchFamily="34" charset="-122"/>
            </a:endParaRPr>
          </a:p>
        </p:txBody>
      </p:sp>
      <p:sp>
        <p:nvSpPr>
          <p:cNvPr id="5" name="矩形 4"/>
          <p:cNvSpPr/>
          <p:nvPr/>
        </p:nvSpPr>
        <p:spPr>
          <a:xfrm>
            <a:off x="0" y="2449854"/>
            <a:ext cx="9144000" cy="3139386"/>
          </a:xfrm>
          <a:prstGeom prst="rect">
            <a:avLst/>
          </a:prstGeom>
          <a:solidFill>
            <a:srgbClr val="000099"/>
          </a:solidFill>
        </p:spPr>
        <p:txBody>
          <a:bodyPr wrap="square">
            <a:spAutoFit/>
          </a:bodyPr>
          <a:lstStyle/>
          <a:p>
            <a:pPr marL="342900" indent="-342900" fontAlgn="auto">
              <a:lnSpc>
                <a:spcPct val="130000"/>
              </a:lnSpc>
              <a:spcBef>
                <a:spcPct val="20000"/>
              </a:spcBef>
              <a:spcAft>
                <a:spcPts val="600"/>
              </a:spcAft>
              <a:buClr>
                <a:srgbClr val="DC9E1F"/>
              </a:buClr>
              <a:buFont typeface="Arial" pitchFamily="34" charset="0"/>
              <a:buChar char="•"/>
              <a:defRPr/>
            </a:pPr>
            <a:r>
              <a:rPr kumimoji="0" lang="zh-CN" altLang="en-US" sz="2600" spc="30" dirty="0" smtClean="0">
                <a:solidFill>
                  <a:srgbClr val="FFFFFF"/>
                </a:solidFill>
                <a:latin typeface="楷体" pitchFamily="49" charset="-122"/>
                <a:ea typeface="楷体" pitchFamily="49" charset="-122"/>
              </a:rPr>
              <a:t>“这种社会主义力图使工人阶级</a:t>
            </a:r>
            <a:r>
              <a:rPr kumimoji="0" lang="zh-CN" altLang="en-US" sz="2600" spc="30" dirty="0" smtClean="0">
                <a:solidFill>
                  <a:srgbClr val="FFFF00"/>
                </a:solidFill>
                <a:latin typeface="楷体" pitchFamily="49" charset="-122"/>
                <a:ea typeface="楷体" pitchFamily="49" charset="-122"/>
              </a:rPr>
              <a:t>厌弃一切革命运动</a:t>
            </a:r>
            <a:r>
              <a:rPr kumimoji="0" lang="zh-CN" altLang="en-US" sz="2600" spc="30" dirty="0" smtClean="0">
                <a:solidFill>
                  <a:srgbClr val="FFFFFF"/>
                </a:solidFill>
                <a:latin typeface="楷体" pitchFamily="49" charset="-122"/>
                <a:ea typeface="楷体" pitchFamily="49" charset="-122"/>
              </a:rPr>
              <a:t>，硬说能给工人阶级带来好处的</a:t>
            </a:r>
            <a:r>
              <a:rPr kumimoji="0" lang="zh-CN" altLang="en-US" sz="2600" spc="30" dirty="0" smtClean="0">
                <a:solidFill>
                  <a:srgbClr val="FFFF00"/>
                </a:solidFill>
                <a:latin typeface="楷体" pitchFamily="49" charset="-122"/>
                <a:ea typeface="楷体" pitchFamily="49" charset="-122"/>
              </a:rPr>
              <a:t>并不是</a:t>
            </a:r>
            <a:r>
              <a:rPr kumimoji="0" lang="zh-CN" altLang="en-US" sz="2600" spc="30" dirty="0" smtClean="0">
                <a:solidFill>
                  <a:srgbClr val="FFFFFF"/>
                </a:solidFill>
                <a:latin typeface="楷体" pitchFamily="49" charset="-122"/>
                <a:ea typeface="楷体" pitchFamily="49" charset="-122"/>
              </a:rPr>
              <a:t>这样或那样的</a:t>
            </a:r>
            <a:r>
              <a:rPr kumimoji="0" lang="zh-CN" altLang="en-US" sz="2600" spc="30" dirty="0" smtClean="0">
                <a:solidFill>
                  <a:srgbClr val="FFFF00"/>
                </a:solidFill>
                <a:latin typeface="楷体" pitchFamily="49" charset="-122"/>
                <a:ea typeface="楷体" pitchFamily="49" charset="-122"/>
              </a:rPr>
              <a:t>政治改革</a:t>
            </a:r>
            <a:r>
              <a:rPr kumimoji="0" lang="zh-CN" altLang="en-US" sz="2600" spc="30" dirty="0" smtClean="0">
                <a:solidFill>
                  <a:srgbClr val="FFFFFF"/>
                </a:solidFill>
                <a:latin typeface="楷体" pitchFamily="49" charset="-122"/>
                <a:ea typeface="楷体" pitchFamily="49" charset="-122"/>
              </a:rPr>
              <a:t>，而</a:t>
            </a:r>
            <a:r>
              <a:rPr kumimoji="0" lang="zh-CN" altLang="en-US" sz="2600" spc="30" dirty="0" smtClean="0">
                <a:solidFill>
                  <a:srgbClr val="FFFF00"/>
                </a:solidFill>
                <a:latin typeface="楷体" pitchFamily="49" charset="-122"/>
                <a:ea typeface="楷体" pitchFamily="49" charset="-122"/>
              </a:rPr>
              <a:t>仅仅是物质生活条件</a:t>
            </a:r>
            <a:r>
              <a:rPr kumimoji="0" lang="zh-CN" altLang="en-US" sz="2600" spc="30" dirty="0" smtClean="0">
                <a:solidFill>
                  <a:srgbClr val="FFFFFF"/>
                </a:solidFill>
                <a:latin typeface="楷体" pitchFamily="49" charset="-122"/>
                <a:ea typeface="楷体" pitchFamily="49" charset="-122"/>
              </a:rPr>
              <a:t>的改变：</a:t>
            </a:r>
            <a:r>
              <a:rPr kumimoji="0" lang="zh-CN" altLang="en-US" sz="2600" spc="30" dirty="0" smtClean="0">
                <a:solidFill>
                  <a:srgbClr val="FFFF00"/>
                </a:solidFill>
                <a:latin typeface="楷体" pitchFamily="49" charset="-122"/>
                <a:ea typeface="楷体" pitchFamily="49" charset="-122"/>
              </a:rPr>
              <a:t>不是通过革命</a:t>
            </a:r>
            <a:r>
              <a:rPr kumimoji="0" lang="zh-CN" altLang="en-US" sz="2600" spc="30" dirty="0" smtClean="0">
                <a:solidFill>
                  <a:srgbClr val="FFFFFF"/>
                </a:solidFill>
                <a:latin typeface="楷体" pitchFamily="49" charset="-122"/>
                <a:ea typeface="楷体" pitchFamily="49" charset="-122"/>
              </a:rPr>
              <a:t>的途径实现资产阶级</a:t>
            </a:r>
            <a:r>
              <a:rPr kumimoji="0" lang="zh-CN" altLang="en-US" sz="2600" spc="30" dirty="0" smtClean="0">
                <a:solidFill>
                  <a:srgbClr val="FFFF00"/>
                </a:solidFill>
                <a:latin typeface="楷体" pitchFamily="49" charset="-122"/>
                <a:ea typeface="楷体" pitchFamily="49" charset="-122"/>
              </a:rPr>
              <a:t>生产关系的废除</a:t>
            </a:r>
            <a:r>
              <a:rPr kumimoji="0" lang="zh-CN" altLang="en-US" sz="2600" spc="30" dirty="0" smtClean="0">
                <a:solidFill>
                  <a:srgbClr val="FFFFFF"/>
                </a:solidFill>
                <a:latin typeface="楷体" pitchFamily="49" charset="-122"/>
                <a:ea typeface="楷体" pitchFamily="49" charset="-122"/>
              </a:rPr>
              <a:t>，而是</a:t>
            </a:r>
            <a:r>
              <a:rPr kumimoji="0" lang="zh-CN" altLang="en-US" sz="2600" spc="30" dirty="0" smtClean="0">
                <a:solidFill>
                  <a:srgbClr val="FFFF00"/>
                </a:solidFill>
                <a:latin typeface="楷体" pitchFamily="49" charset="-122"/>
                <a:ea typeface="楷体" pitchFamily="49" charset="-122"/>
              </a:rPr>
              <a:t>在现有生产关系之上</a:t>
            </a:r>
            <a:r>
              <a:rPr kumimoji="0" lang="zh-CN" altLang="en-US" sz="2600" spc="30" dirty="0" smtClean="0">
                <a:solidFill>
                  <a:srgbClr val="FFFFFF"/>
                </a:solidFill>
                <a:latin typeface="楷体" pitchFamily="49" charset="-122"/>
                <a:ea typeface="楷体" pitchFamily="49" charset="-122"/>
              </a:rPr>
              <a:t>进行</a:t>
            </a:r>
            <a:r>
              <a:rPr kumimoji="0" lang="zh-CN" altLang="en-US" sz="2600" spc="30" dirty="0" smtClean="0">
                <a:solidFill>
                  <a:srgbClr val="FFFF00"/>
                </a:solidFill>
                <a:latin typeface="楷体" pitchFamily="49" charset="-122"/>
                <a:ea typeface="楷体" pitchFamily="49" charset="-122"/>
              </a:rPr>
              <a:t>行政的改良</a:t>
            </a:r>
            <a:r>
              <a:rPr kumimoji="0" lang="zh-CN" altLang="en-US" sz="2600" spc="30" dirty="0" smtClean="0">
                <a:solidFill>
                  <a:srgbClr val="FFFFFF"/>
                </a:solidFill>
                <a:latin typeface="楷体" pitchFamily="49" charset="-122"/>
                <a:ea typeface="楷体" pitchFamily="49" charset="-122"/>
              </a:rPr>
              <a:t>，因此</a:t>
            </a:r>
            <a:r>
              <a:rPr kumimoji="0" lang="zh-CN" altLang="en-US" sz="2600" spc="30" dirty="0" smtClean="0">
                <a:solidFill>
                  <a:srgbClr val="FFFF00"/>
                </a:solidFill>
                <a:latin typeface="楷体" pitchFamily="49" charset="-122"/>
                <a:ea typeface="楷体" pitchFamily="49" charset="-122"/>
              </a:rPr>
              <a:t>丝毫不会改变资本和雇佣劳动的关系</a:t>
            </a:r>
            <a:r>
              <a:rPr kumimoji="0" lang="zh-CN" altLang="en-US" sz="2600" spc="30" dirty="0" smtClean="0">
                <a:solidFill>
                  <a:srgbClr val="FFFFFF"/>
                </a:solidFill>
                <a:latin typeface="楷体" pitchFamily="49" charset="-122"/>
                <a:ea typeface="楷体" pitchFamily="49" charset="-122"/>
              </a:rPr>
              <a:t>，至多只能</a:t>
            </a:r>
            <a:r>
              <a:rPr kumimoji="0" lang="zh-CN" altLang="en-US" sz="2600" spc="30" dirty="0" smtClean="0">
                <a:solidFill>
                  <a:srgbClr val="FFFF00"/>
                </a:solidFill>
                <a:latin typeface="楷体" pitchFamily="49" charset="-122"/>
                <a:ea typeface="楷体" pitchFamily="49" charset="-122"/>
              </a:rPr>
              <a:t>减少资产阶级的统治费用</a:t>
            </a:r>
            <a:r>
              <a:rPr kumimoji="0" lang="zh-CN" altLang="en-US" sz="2600" spc="30" dirty="0" smtClean="0">
                <a:solidFill>
                  <a:srgbClr val="FFFFFF"/>
                </a:solidFill>
                <a:latin typeface="楷体" pitchFamily="49" charset="-122"/>
                <a:ea typeface="楷体" pitchFamily="49" charset="-122"/>
              </a:rPr>
              <a:t>和</a:t>
            </a:r>
            <a:r>
              <a:rPr kumimoji="0" lang="zh-CN" altLang="en-US" sz="2600" spc="30" dirty="0" smtClean="0">
                <a:solidFill>
                  <a:srgbClr val="FFFF00"/>
                </a:solidFill>
                <a:latin typeface="楷体" pitchFamily="49" charset="-122"/>
                <a:ea typeface="楷体" pitchFamily="49" charset="-122"/>
              </a:rPr>
              <a:t>简化它的财政管理。</a:t>
            </a:r>
            <a:endParaRPr kumimoji="0" lang="en-US" altLang="zh-CN" sz="2600" spc="30" dirty="0" smtClean="0">
              <a:solidFill>
                <a:srgbClr val="FFFFFF"/>
              </a:solidFill>
              <a:latin typeface="楷体" pitchFamily="49" charset="-122"/>
              <a:ea typeface="楷体" pitchFamily="49" charset="-122"/>
            </a:endParaRPr>
          </a:p>
        </p:txBody>
      </p:sp>
      <p:sp>
        <p:nvSpPr>
          <p:cNvPr id="6" name="矩形 5"/>
          <p:cNvSpPr/>
          <p:nvPr/>
        </p:nvSpPr>
        <p:spPr>
          <a:xfrm>
            <a:off x="0" y="5672744"/>
            <a:ext cx="9144000" cy="1212640"/>
          </a:xfrm>
          <a:prstGeom prst="rect">
            <a:avLst/>
          </a:prstGeom>
          <a:solidFill>
            <a:srgbClr val="000099"/>
          </a:solidFill>
        </p:spPr>
        <p:txBody>
          <a:bodyPr wrap="square">
            <a:spAutoFit/>
          </a:bodyPr>
          <a:lstStyle/>
          <a:p>
            <a:pPr marL="342900" lvl="0" indent="-342900" fontAlgn="auto">
              <a:lnSpc>
                <a:spcPct val="130000"/>
              </a:lnSpc>
              <a:spcBef>
                <a:spcPct val="20000"/>
              </a:spcBef>
              <a:spcAft>
                <a:spcPts val="600"/>
              </a:spcAft>
              <a:buClr>
                <a:srgbClr val="DC9E1F"/>
              </a:buClr>
              <a:buFont typeface="Arial" pitchFamily="34" charset="0"/>
              <a:buChar char="•"/>
              <a:defRPr/>
            </a:pPr>
            <a:r>
              <a:rPr lang="zh-CN" altLang="en-US" sz="2800" dirty="0" smtClean="0">
                <a:solidFill>
                  <a:srgbClr val="FFFFFF"/>
                </a:solidFill>
                <a:latin typeface="楷体" pitchFamily="49" charset="-122"/>
                <a:ea typeface="楷体" pitchFamily="49" charset="-122"/>
              </a:rPr>
              <a:t>“它不过是要求无产阶级</a:t>
            </a:r>
            <a:r>
              <a:rPr lang="zh-CN" altLang="en-US" sz="2800" dirty="0" smtClean="0">
                <a:solidFill>
                  <a:srgbClr val="FFFF00"/>
                </a:solidFill>
                <a:latin typeface="楷体" pitchFamily="49" charset="-122"/>
                <a:ea typeface="楷体" pitchFamily="49" charset="-122"/>
              </a:rPr>
              <a:t>停留在现今的社会</a:t>
            </a:r>
            <a:r>
              <a:rPr lang="zh-CN" altLang="en-US" sz="2800" dirty="0" smtClean="0">
                <a:solidFill>
                  <a:srgbClr val="FFFFFF"/>
                </a:solidFill>
                <a:latin typeface="楷体" pitchFamily="49" charset="-122"/>
                <a:ea typeface="楷体" pitchFamily="49" charset="-122"/>
              </a:rPr>
              <a:t>里，</a:t>
            </a:r>
            <a:r>
              <a:rPr lang="zh-CN" altLang="en-US" sz="2800" dirty="0" smtClean="0">
                <a:solidFill>
                  <a:srgbClr val="FFFF00"/>
                </a:solidFill>
                <a:latin typeface="楷体" pitchFamily="49" charset="-122"/>
                <a:ea typeface="楷体" pitchFamily="49" charset="-122"/>
              </a:rPr>
              <a:t>但是要抛弃他们关于这个社会的可恶的观念。</a:t>
            </a:r>
            <a:r>
              <a:rPr lang="zh-CN" altLang="en-US" sz="2800" dirty="0" smtClean="0">
                <a:solidFill>
                  <a:srgbClr val="FFFFFF"/>
                </a:solidFill>
                <a:latin typeface="楷体" pitchFamily="49" charset="-122"/>
                <a:ea typeface="楷体" pitchFamily="49" charset="-122"/>
              </a:rPr>
              <a:t>”</a:t>
            </a:r>
            <a:endParaRPr lang="en-US" altLang="zh-CN" sz="2800" dirty="0" smtClean="0">
              <a:solidFill>
                <a:srgbClr val="FFFFFF"/>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357158" y="214290"/>
            <a:ext cx="8229600" cy="936625"/>
          </a:xfrm>
        </p:spPr>
        <p:txBody>
          <a:bodyPr/>
          <a:lstStyle/>
          <a:p>
            <a:pPr algn="ctr" eaLnBrk="1" hangingPunct="1">
              <a:defRPr/>
            </a:pPr>
            <a:r>
              <a:rPr lang="en-US" altLang="zh-CN" sz="4000" b="1" dirty="0" smtClean="0">
                <a:solidFill>
                  <a:srgbClr val="FFFF00"/>
                </a:solidFill>
                <a:latin typeface="+mn-ea"/>
                <a:ea typeface="+mn-ea"/>
              </a:rPr>
              <a:t>“</a:t>
            </a:r>
            <a:r>
              <a:rPr lang="zh-CN" altLang="en-US" sz="4000" b="1" dirty="0" smtClean="0">
                <a:solidFill>
                  <a:srgbClr val="FFFF00"/>
                </a:solidFill>
                <a:latin typeface="+mn-ea"/>
                <a:ea typeface="+mn-ea"/>
              </a:rPr>
              <a:t>三个伟大的空想社会主义者”</a:t>
            </a:r>
          </a:p>
        </p:txBody>
      </p:sp>
      <p:grpSp>
        <p:nvGrpSpPr>
          <p:cNvPr id="11" name="组合 10"/>
          <p:cNvGrpSpPr/>
          <p:nvPr/>
        </p:nvGrpSpPr>
        <p:grpSpPr>
          <a:xfrm>
            <a:off x="2714612" y="1714488"/>
            <a:ext cx="3096815" cy="4213564"/>
            <a:chOff x="2714612" y="2357430"/>
            <a:chExt cx="3096815" cy="4213564"/>
          </a:xfrm>
        </p:grpSpPr>
        <p:pic>
          <p:nvPicPr>
            <p:cNvPr id="74757" name="Picture 11" descr="1010GiuseppeVer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9659" y="2357430"/>
              <a:ext cx="1942407" cy="255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8" name="Rectangle 12"/>
            <p:cNvSpPr>
              <a:spLocks noChangeArrowheads="1"/>
            </p:cNvSpPr>
            <p:nvPr/>
          </p:nvSpPr>
          <p:spPr bwMode="auto">
            <a:xfrm>
              <a:off x="2714612" y="5086682"/>
              <a:ext cx="3096815"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spcAft>
                  <a:spcPts val="600"/>
                </a:spcAft>
                <a:buClr>
                  <a:schemeClr val="tx2"/>
                </a:buClr>
                <a:buSzPct val="70000"/>
                <a:buFont typeface="Arial" pitchFamily="34" charset="0"/>
                <a:buChar char="•"/>
                <a:defRPr/>
              </a:pPr>
              <a:r>
                <a:rPr lang="en-US" altLang="zh-CN" sz="2500" spc="3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500" spc="30" dirty="0" smtClean="0">
                  <a:latin typeface="楷体" panose="02010609060101010101" pitchFamily="49" charset="-122"/>
                  <a:ea typeface="楷体" panose="02010609060101010101" pitchFamily="49" charset="-122"/>
                  <a:cs typeface="Times New Roman" panose="02020603050405020304" pitchFamily="18" charset="0"/>
                </a:rPr>
                <a:t>法</a:t>
              </a:r>
              <a:r>
                <a:rPr lang="en-US" altLang="zh-CN" sz="2500" spc="3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500" spc="30" dirty="0" smtClean="0">
                  <a:latin typeface="楷体" panose="02010609060101010101" pitchFamily="49" charset="-122"/>
                  <a:ea typeface="楷体" panose="02010609060101010101" pitchFamily="49" charset="-122"/>
                  <a:cs typeface="Times New Roman" panose="02020603050405020304" pitchFamily="18" charset="0"/>
                </a:rPr>
                <a:t>傅立叶</a:t>
              </a:r>
              <a:endParaRPr lang="zh-CN" altLang="en-US" sz="2500" spc="30"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nSpc>
                  <a:spcPct val="90000"/>
                </a:lnSpc>
                <a:spcBef>
                  <a:spcPct val="20000"/>
                </a:spcBef>
                <a:spcAft>
                  <a:spcPts val="600"/>
                </a:spcAft>
                <a:buClr>
                  <a:schemeClr val="tx2"/>
                </a:buClr>
                <a:buSzPct val="70000"/>
                <a:buFont typeface="Arial" pitchFamily="34" charset="0"/>
                <a:buChar char="•"/>
                <a:defRPr/>
              </a:pPr>
              <a:r>
                <a:rPr lang="en-US" altLang="zh-CN" sz="2500" spc="30" dirty="0">
                  <a:ea typeface="楷体" panose="02010609060101010101" pitchFamily="49" charset="-122"/>
                  <a:cs typeface="Times New Roman" pitchFamily="18" charset="0"/>
                  <a:hlinkClick r:id="rId3" action="ppaction://hlinkfile"/>
                </a:rPr>
                <a:t>Charles Fourier  </a:t>
              </a:r>
              <a:endParaRPr lang="en-US" altLang="zh-CN" sz="2500" spc="30" dirty="0">
                <a:ea typeface="楷体" panose="02010609060101010101" pitchFamily="49" charset="-122"/>
                <a:cs typeface="Times New Roman" pitchFamily="18" charset="0"/>
              </a:endParaRPr>
            </a:p>
            <a:p>
              <a:pPr marL="342900" indent="-342900">
                <a:lnSpc>
                  <a:spcPct val="90000"/>
                </a:lnSpc>
                <a:spcBef>
                  <a:spcPct val="20000"/>
                </a:spcBef>
                <a:spcAft>
                  <a:spcPts val="600"/>
                </a:spcAft>
                <a:buClr>
                  <a:schemeClr val="tx2"/>
                </a:buClr>
                <a:buSzPct val="70000"/>
                <a:buFont typeface="Arial" pitchFamily="34" charset="0"/>
                <a:buChar char="•"/>
                <a:defRPr/>
              </a:pPr>
              <a:r>
                <a:rPr lang="en-US" altLang="zh-CN" sz="2500" spc="30" dirty="0">
                  <a:latin typeface="楷体" panose="02010609060101010101" pitchFamily="49" charset="-122"/>
                  <a:ea typeface="楷体" panose="02010609060101010101" pitchFamily="49" charset="-122"/>
                  <a:cs typeface="Times New Roman" panose="02020603050405020304" pitchFamily="18" charset="0"/>
                </a:rPr>
                <a:t>1772-1837</a:t>
              </a:r>
            </a:p>
          </p:txBody>
        </p:sp>
      </p:grpSp>
      <p:grpSp>
        <p:nvGrpSpPr>
          <p:cNvPr id="12" name="组合 11"/>
          <p:cNvGrpSpPr/>
          <p:nvPr/>
        </p:nvGrpSpPr>
        <p:grpSpPr>
          <a:xfrm>
            <a:off x="5945893" y="1715766"/>
            <a:ext cx="3168650" cy="4213564"/>
            <a:chOff x="5945893" y="2357430"/>
            <a:chExt cx="3168650" cy="4213564"/>
          </a:xfrm>
        </p:grpSpPr>
        <p:pic>
          <p:nvPicPr>
            <p:cNvPr id="74759" name="Picture 14" descr="38403f3f5efdf8c455e723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7950" y="2357430"/>
              <a:ext cx="1948291" cy="251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1" name="Rectangle 15"/>
            <p:cNvSpPr>
              <a:spLocks noChangeArrowheads="1"/>
            </p:cNvSpPr>
            <p:nvPr/>
          </p:nvSpPr>
          <p:spPr bwMode="auto">
            <a:xfrm>
              <a:off x="5945893" y="5086682"/>
              <a:ext cx="3168650"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spcAft>
                  <a:spcPts val="600"/>
                </a:spcAft>
                <a:buClr>
                  <a:schemeClr val="tx2"/>
                </a:buClr>
                <a:buSzPct val="70000"/>
                <a:buFont typeface="Arial" pitchFamily="34" charset="0"/>
                <a:buChar char="•"/>
                <a:defRPr/>
              </a:pPr>
              <a:r>
                <a:rPr lang="en-US" altLang="zh-CN" sz="2500" spc="3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500" spc="30" dirty="0" smtClean="0">
                  <a:latin typeface="楷体" panose="02010609060101010101" pitchFamily="49" charset="-122"/>
                  <a:ea typeface="楷体" panose="02010609060101010101" pitchFamily="49" charset="-122"/>
                  <a:cs typeface="Times New Roman" panose="02020603050405020304" pitchFamily="18" charset="0"/>
                </a:rPr>
                <a:t>英</a:t>
              </a:r>
              <a:r>
                <a:rPr lang="en-US" altLang="zh-CN" sz="2500" spc="3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500" spc="30" dirty="0" smtClean="0">
                  <a:latin typeface="楷体" panose="02010609060101010101" pitchFamily="49" charset="-122"/>
                  <a:ea typeface="楷体" panose="02010609060101010101" pitchFamily="49" charset="-122"/>
                  <a:cs typeface="Times New Roman" panose="02020603050405020304" pitchFamily="18" charset="0"/>
                </a:rPr>
                <a:t>欧文</a:t>
              </a:r>
              <a:endParaRPr lang="zh-CN" altLang="en-US" sz="2500" spc="30"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nSpc>
                  <a:spcPct val="90000"/>
                </a:lnSpc>
                <a:spcBef>
                  <a:spcPct val="20000"/>
                </a:spcBef>
                <a:spcAft>
                  <a:spcPts val="600"/>
                </a:spcAft>
                <a:buClr>
                  <a:schemeClr val="tx2"/>
                </a:buClr>
                <a:buSzPct val="70000"/>
                <a:buFont typeface="Arial" pitchFamily="34" charset="0"/>
                <a:buChar char="•"/>
                <a:defRPr/>
              </a:pPr>
              <a:r>
                <a:rPr lang="en-US" altLang="zh-CN" sz="2500" spc="30" dirty="0">
                  <a:ea typeface="楷体" panose="02010609060101010101" pitchFamily="49" charset="-122"/>
                  <a:cs typeface="Times New Roman" pitchFamily="18" charset="0"/>
                  <a:hlinkClick r:id="rId5" action="ppaction://hlinkfile"/>
                </a:rPr>
                <a:t>Robert Owen </a:t>
              </a:r>
              <a:endParaRPr lang="en-US" altLang="zh-CN" sz="2500" spc="30" dirty="0">
                <a:ea typeface="楷体" panose="02010609060101010101" pitchFamily="49" charset="-122"/>
                <a:cs typeface="Times New Roman" pitchFamily="18" charset="0"/>
              </a:endParaRPr>
            </a:p>
            <a:p>
              <a:pPr marL="342900" indent="-342900">
                <a:lnSpc>
                  <a:spcPct val="90000"/>
                </a:lnSpc>
                <a:spcBef>
                  <a:spcPct val="20000"/>
                </a:spcBef>
                <a:spcAft>
                  <a:spcPts val="600"/>
                </a:spcAft>
                <a:buClr>
                  <a:schemeClr val="tx2"/>
                </a:buClr>
                <a:buSzPct val="70000"/>
                <a:buFont typeface="Arial" pitchFamily="34" charset="0"/>
                <a:buChar char="•"/>
                <a:defRPr/>
              </a:pPr>
              <a:r>
                <a:rPr lang="en-US" altLang="zh-CN" sz="2500" spc="30" dirty="0">
                  <a:latin typeface="楷体" panose="02010609060101010101" pitchFamily="49" charset="-122"/>
                  <a:ea typeface="楷体" panose="02010609060101010101" pitchFamily="49" charset="-122"/>
                  <a:cs typeface="Times New Roman" panose="02020603050405020304" pitchFamily="18" charset="0"/>
                </a:rPr>
                <a:t>1771-1858</a:t>
              </a:r>
            </a:p>
          </p:txBody>
        </p:sp>
      </p:grpSp>
      <p:grpSp>
        <p:nvGrpSpPr>
          <p:cNvPr id="10" name="组合 9"/>
          <p:cNvGrpSpPr/>
          <p:nvPr/>
        </p:nvGrpSpPr>
        <p:grpSpPr>
          <a:xfrm>
            <a:off x="71406" y="1705251"/>
            <a:ext cx="2699792" cy="4224079"/>
            <a:chOff x="71406" y="2348193"/>
            <a:chExt cx="2699792" cy="4224079"/>
          </a:xfrm>
        </p:grpSpPr>
        <p:pic>
          <p:nvPicPr>
            <p:cNvPr id="74756" name="Picture 9" descr="0130000025924612278035001688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282" y="2348193"/>
              <a:ext cx="1714480" cy="258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txBox="1">
              <a:spLocks noChangeArrowheads="1"/>
            </p:cNvSpPr>
            <p:nvPr/>
          </p:nvSpPr>
          <p:spPr>
            <a:xfrm>
              <a:off x="71406" y="5087960"/>
              <a:ext cx="2699792" cy="14843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600"/>
                </a:spcAft>
                <a:buClr>
                  <a:schemeClr val="tx2"/>
                </a:buClr>
                <a:buSzTx/>
                <a:buFont typeface="Arial" pitchFamily="34" charset="0"/>
                <a:buChar char="•"/>
                <a:tabLst/>
                <a:defRPr/>
              </a:pPr>
              <a:r>
                <a:rPr kumimoji="0" lang="en-US" altLang="zh-CN" sz="2500" b="1" i="0" u="none" strike="noStrike" kern="1200" cap="none" spc="3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en-US" sz="2500" b="1" i="0" u="none" strike="noStrike" kern="1200" cap="none" spc="3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法</a:t>
              </a:r>
              <a:r>
                <a:rPr kumimoji="0" lang="en-US" altLang="zh-CN" sz="2500" b="1" i="0" u="none" strike="noStrike" kern="1200" cap="none" spc="3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en-US" sz="2500" b="1" i="0" u="none" strike="noStrike" kern="1200" cap="none" spc="3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圣西门</a:t>
              </a:r>
            </a:p>
            <a:p>
              <a:pPr marL="342900" marR="0" lvl="0" indent="-342900" algn="l" defTabSz="914400" rtl="0" eaLnBrk="1" fontAlgn="auto" latinLnBrk="0" hangingPunct="1">
                <a:lnSpc>
                  <a:spcPct val="90000"/>
                </a:lnSpc>
                <a:spcBef>
                  <a:spcPct val="20000"/>
                </a:spcBef>
                <a:spcAft>
                  <a:spcPts val="600"/>
                </a:spcAft>
                <a:buClr>
                  <a:schemeClr val="tx2"/>
                </a:buClr>
                <a:buSzTx/>
                <a:buFont typeface="Arial" pitchFamily="34" charset="0"/>
                <a:buChar char="•"/>
                <a:tabLst/>
                <a:defRPr/>
              </a:pPr>
              <a:r>
                <a:rPr kumimoji="0" lang="en-US" altLang="zh-CN" sz="2500" b="1" i="0" u="none" strike="noStrike" kern="1200" cap="none" spc="3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hlinkClick r:id="rId7" action="ppaction://hlinkfile"/>
                </a:rPr>
                <a:t>Saint-Simon</a:t>
              </a:r>
              <a:r>
                <a:rPr kumimoji="0" lang="en-US" altLang="zh-CN" sz="2500" b="1" i="0" u="none" strike="noStrike" kern="1200" cap="none" spc="3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90000"/>
                </a:lnSpc>
                <a:spcBef>
                  <a:spcPct val="20000"/>
                </a:spcBef>
                <a:spcAft>
                  <a:spcPts val="600"/>
                </a:spcAft>
                <a:buClr>
                  <a:schemeClr val="tx2"/>
                </a:buClr>
                <a:buSzTx/>
                <a:buFont typeface="Arial" pitchFamily="34" charset="0"/>
                <a:buChar char="•"/>
                <a:tabLst/>
                <a:defRPr/>
              </a:pPr>
              <a:r>
                <a:rPr kumimoji="0" lang="en-US" altLang="zh-CN" sz="2500" b="1" i="0" u="none" strike="noStrike" kern="1200" cap="none" spc="3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1760-1825</a:t>
              </a:r>
            </a:p>
          </p:txBody>
        </p:sp>
      </p:grpSp>
    </p:spTree>
    <p:extLst>
      <p:ext uri="{BB962C8B-B14F-4D97-AF65-F5344CB8AC3E}">
        <p14:creationId xmlns:p14="http://schemas.microsoft.com/office/powerpoint/2010/main" val="288283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468313" y="0"/>
            <a:ext cx="8229600" cy="548680"/>
          </a:xfrm>
        </p:spPr>
        <p:txBody>
          <a:bodyPr/>
          <a:lstStyle/>
          <a:p>
            <a:pPr algn="ctr" eaLnBrk="1" hangingPunct="1">
              <a:defRPr/>
            </a:pPr>
            <a:r>
              <a:rPr lang="zh-CN" altLang="en-US" sz="3500" b="1" dirty="0" smtClean="0">
                <a:solidFill>
                  <a:srgbClr val="FFFF00"/>
                </a:solidFill>
                <a:latin typeface="+mn-ea"/>
                <a:ea typeface="+mn-ea"/>
              </a:rPr>
              <a:t>圣西门的社会主义思想</a:t>
            </a:r>
          </a:p>
        </p:txBody>
      </p:sp>
      <p:sp>
        <p:nvSpPr>
          <p:cNvPr id="72707" name="Rectangle 3"/>
          <p:cNvSpPr>
            <a:spLocks noGrp="1" noChangeArrowheads="1"/>
          </p:cNvSpPr>
          <p:nvPr>
            <p:ph type="body" idx="4294967295"/>
          </p:nvPr>
        </p:nvSpPr>
        <p:spPr>
          <a:xfrm>
            <a:off x="0" y="692696"/>
            <a:ext cx="9144000" cy="3672408"/>
          </a:xfrm>
          <a:prstGeom prst="rect">
            <a:avLst/>
          </a:prstGeom>
        </p:spPr>
        <p:txBody>
          <a:bodyPr>
            <a:normAutofit lnSpcReduction="10000"/>
          </a:bodyPr>
          <a:lstStyle/>
          <a:p>
            <a:pPr eaLnBrk="1" hangingPunct="1">
              <a:lnSpc>
                <a:spcPct val="150000"/>
              </a:lnSpc>
              <a:defRPr/>
            </a:pPr>
            <a:r>
              <a:rPr lang="zh-CN" altLang="en-US" sz="3200" b="1" dirty="0" smtClean="0">
                <a:latin typeface="+mn-ea"/>
              </a:rPr>
              <a:t>法国大革命“</a:t>
            </a:r>
            <a:r>
              <a:rPr lang="zh-CN" altLang="en-US" sz="3200" b="1" dirty="0" smtClean="0">
                <a:solidFill>
                  <a:srgbClr val="FFFF00"/>
                </a:solidFill>
                <a:latin typeface="+mn-ea"/>
              </a:rPr>
              <a:t>只是产生了新的奴役形式</a:t>
            </a:r>
            <a:r>
              <a:rPr lang="zh-CN" altLang="en-US" sz="3200" b="1" dirty="0" smtClean="0">
                <a:latin typeface="+mn-ea"/>
              </a:rPr>
              <a:t>”。</a:t>
            </a:r>
            <a:endParaRPr lang="en-US" altLang="zh-CN" sz="3200" b="1" dirty="0" smtClean="0">
              <a:latin typeface="+mn-ea"/>
            </a:endParaRPr>
          </a:p>
          <a:p>
            <a:pPr eaLnBrk="1" hangingPunct="1">
              <a:lnSpc>
                <a:spcPct val="150000"/>
              </a:lnSpc>
              <a:defRPr/>
            </a:pPr>
            <a:r>
              <a:rPr lang="zh-CN" altLang="en-US" sz="3000" b="1" dirty="0" smtClean="0">
                <a:latin typeface="楷体" pitchFamily="49" charset="-122"/>
                <a:ea typeface="楷体" pitchFamily="49" charset="-122"/>
              </a:rPr>
              <a:t>革命建立的制度是一个</a:t>
            </a:r>
            <a:r>
              <a:rPr lang="zh-CN" altLang="en-US" sz="3000" b="1" dirty="0" smtClean="0">
                <a:solidFill>
                  <a:srgbClr val="FFFF00"/>
                </a:solidFill>
                <a:latin typeface="楷体" pitchFamily="49" charset="-122"/>
                <a:ea typeface="楷体" pitchFamily="49" charset="-122"/>
              </a:rPr>
              <a:t>利己主义支配了一切社会阶级</a:t>
            </a:r>
            <a:r>
              <a:rPr lang="zh-CN" altLang="en-US" sz="3000" b="1" dirty="0" smtClean="0">
                <a:latin typeface="楷体" pitchFamily="49" charset="-122"/>
                <a:ea typeface="楷体" pitchFamily="49" charset="-122"/>
              </a:rPr>
              <a:t>的社会；是一小撮庸碌无能的“</a:t>
            </a:r>
            <a:r>
              <a:rPr lang="zh-CN" altLang="en-US" sz="3000" b="1" dirty="0" smtClean="0">
                <a:solidFill>
                  <a:srgbClr val="FFFF00"/>
                </a:solidFill>
                <a:latin typeface="楷体" pitchFamily="49" charset="-122"/>
                <a:ea typeface="楷体" pitchFamily="49" charset="-122"/>
              </a:rPr>
              <a:t>游手好闲者</a:t>
            </a:r>
            <a:r>
              <a:rPr lang="zh-CN" altLang="en-US" sz="3000" b="1" dirty="0" smtClean="0">
                <a:latin typeface="楷体" pitchFamily="49" charset="-122"/>
                <a:ea typeface="楷体" pitchFamily="49" charset="-122"/>
              </a:rPr>
              <a:t>”把</a:t>
            </a:r>
            <a:r>
              <a:rPr lang="zh-CN" altLang="en-US" sz="3000" b="1" dirty="0" smtClean="0">
                <a:solidFill>
                  <a:srgbClr val="FFFF00"/>
                </a:solidFill>
                <a:latin typeface="楷体" pitchFamily="49" charset="-122"/>
                <a:ea typeface="楷体" pitchFamily="49" charset="-122"/>
              </a:rPr>
              <a:t>整个国家</a:t>
            </a:r>
            <a:r>
              <a:rPr lang="zh-CN" altLang="en-US" sz="3000" b="1" dirty="0" smtClean="0">
                <a:latin typeface="楷体" pitchFamily="49" charset="-122"/>
                <a:ea typeface="楷体" pitchFamily="49" charset="-122"/>
              </a:rPr>
              <a:t>当做</a:t>
            </a:r>
            <a:r>
              <a:rPr lang="zh-CN" altLang="en-US" sz="3000" b="1" dirty="0" smtClean="0">
                <a:solidFill>
                  <a:srgbClr val="FFFF00"/>
                </a:solidFill>
                <a:latin typeface="楷体" pitchFamily="49" charset="-122"/>
                <a:ea typeface="楷体" pitchFamily="49" charset="-122"/>
              </a:rPr>
              <a:t>自己的家产</a:t>
            </a:r>
            <a:r>
              <a:rPr lang="zh-CN" altLang="en-US" sz="3000" b="1" dirty="0" smtClean="0">
                <a:latin typeface="楷体" pitchFamily="49" charset="-122"/>
                <a:ea typeface="楷体" pitchFamily="49" charset="-122"/>
              </a:rPr>
              <a:t>，并对广大“</a:t>
            </a:r>
            <a:r>
              <a:rPr lang="zh-CN" altLang="en-US" sz="3000" b="1" dirty="0" smtClean="0">
                <a:solidFill>
                  <a:srgbClr val="FFFF00"/>
                </a:solidFill>
                <a:latin typeface="楷体" pitchFamily="49" charset="-122"/>
                <a:ea typeface="楷体" pitchFamily="49" charset="-122"/>
              </a:rPr>
              <a:t>劳动者</a:t>
            </a:r>
            <a:r>
              <a:rPr lang="zh-CN" altLang="en-US" sz="3000" b="1" dirty="0" smtClean="0">
                <a:latin typeface="楷体" pitchFamily="49" charset="-122"/>
                <a:ea typeface="楷体" pitchFamily="49" charset="-122"/>
              </a:rPr>
              <a:t>”进行残酷掠夺的社会。</a:t>
            </a:r>
          </a:p>
        </p:txBody>
      </p:sp>
      <p:sp>
        <p:nvSpPr>
          <p:cNvPr id="4" name="矩形 3"/>
          <p:cNvSpPr/>
          <p:nvPr/>
        </p:nvSpPr>
        <p:spPr>
          <a:xfrm>
            <a:off x="0" y="4236196"/>
            <a:ext cx="9144000" cy="2577180"/>
          </a:xfrm>
          <a:prstGeom prst="rect">
            <a:avLst/>
          </a:prstGeom>
          <a:solidFill>
            <a:srgbClr val="000099"/>
          </a:solidFill>
        </p:spPr>
        <p:txBody>
          <a:bodyPr wrap="square">
            <a:spAutoFit/>
          </a:bodyPr>
          <a:lstStyle/>
          <a:p>
            <a:pPr marL="285750" indent="-285750" fontAlgn="auto">
              <a:lnSpc>
                <a:spcPct val="130000"/>
              </a:lnSpc>
              <a:spcBef>
                <a:spcPct val="20000"/>
              </a:spcBef>
              <a:spcAft>
                <a:spcPts val="600"/>
              </a:spcAft>
              <a:buClr>
                <a:srgbClr val="DC9E1F"/>
              </a:buClr>
              <a:buFont typeface="Arial" pitchFamily="34" charset="0"/>
              <a:buChar char="•"/>
              <a:defRPr/>
            </a:pPr>
            <a:r>
              <a:rPr kumimoji="0" lang="zh-CN" altLang="en-US" sz="3000" spc="30" dirty="0" smtClean="0">
                <a:solidFill>
                  <a:srgbClr val="FFFFFF"/>
                </a:solidFill>
                <a:latin typeface="楷体" pitchFamily="49" charset="-122"/>
                <a:ea typeface="楷体" pitchFamily="49" charset="-122"/>
              </a:rPr>
              <a:t>“</a:t>
            </a:r>
            <a:r>
              <a:rPr kumimoji="0" lang="zh-CN" altLang="en-US" sz="3000" spc="30" dirty="0" smtClean="0">
                <a:solidFill>
                  <a:srgbClr val="FFFF00"/>
                </a:solidFill>
                <a:latin typeface="楷体" pitchFamily="49" charset="-122"/>
                <a:ea typeface="楷体" pitchFamily="49" charset="-122"/>
              </a:rPr>
              <a:t>游手好闲者</a:t>
            </a:r>
            <a:r>
              <a:rPr kumimoji="0" lang="zh-CN" altLang="en-US" sz="3000" spc="30" dirty="0" smtClean="0">
                <a:solidFill>
                  <a:srgbClr val="FFFFFF"/>
                </a:solidFill>
                <a:latin typeface="楷体" pitchFamily="49" charset="-122"/>
                <a:ea typeface="楷体" pitchFamily="49" charset="-122"/>
              </a:rPr>
              <a:t>”：指</a:t>
            </a:r>
            <a:r>
              <a:rPr kumimoji="0" lang="zh-CN" altLang="en-US" sz="3000" spc="30" dirty="0" smtClean="0">
                <a:solidFill>
                  <a:srgbClr val="FFFF00"/>
                </a:solidFill>
                <a:latin typeface="楷体" pitchFamily="49" charset="-122"/>
                <a:ea typeface="楷体" pitchFamily="49" charset="-122"/>
              </a:rPr>
              <a:t>不参加生产和贸易而靠租息为生</a:t>
            </a:r>
            <a:r>
              <a:rPr kumimoji="0" lang="zh-CN" altLang="en-US" sz="3000" spc="30" dirty="0" smtClean="0">
                <a:solidFill>
                  <a:srgbClr val="FFFFFF"/>
                </a:solidFill>
                <a:latin typeface="楷体" pitchFamily="49" charset="-122"/>
                <a:ea typeface="楷体" pitchFamily="49" charset="-122"/>
              </a:rPr>
              <a:t>的人。</a:t>
            </a:r>
            <a:endParaRPr kumimoji="0" lang="en-US" altLang="zh-CN" sz="3000" spc="30" dirty="0" smtClean="0">
              <a:solidFill>
                <a:srgbClr val="FFFFFF"/>
              </a:solidFill>
              <a:latin typeface="楷体" pitchFamily="49" charset="-122"/>
              <a:ea typeface="楷体" pitchFamily="49" charset="-122"/>
            </a:endParaRPr>
          </a:p>
          <a:p>
            <a:pPr marL="285750" indent="-285750" fontAlgn="auto">
              <a:lnSpc>
                <a:spcPct val="130000"/>
              </a:lnSpc>
              <a:spcBef>
                <a:spcPct val="20000"/>
              </a:spcBef>
              <a:spcAft>
                <a:spcPts val="600"/>
              </a:spcAft>
              <a:buClr>
                <a:srgbClr val="DC9E1F"/>
              </a:buClr>
              <a:buFont typeface="Arial" pitchFamily="34" charset="0"/>
              <a:buChar char="•"/>
              <a:defRPr/>
            </a:pPr>
            <a:r>
              <a:rPr kumimoji="0" lang="zh-CN" altLang="en-US" sz="3000" spc="30" dirty="0" smtClean="0">
                <a:solidFill>
                  <a:srgbClr val="FFFFFF"/>
                </a:solidFill>
                <a:latin typeface="楷体" pitchFamily="49" charset="-122"/>
                <a:ea typeface="楷体" pitchFamily="49" charset="-122"/>
              </a:rPr>
              <a:t>“</a:t>
            </a:r>
            <a:r>
              <a:rPr kumimoji="0" lang="zh-CN" altLang="en-US" sz="3000" spc="30" dirty="0" smtClean="0">
                <a:solidFill>
                  <a:srgbClr val="FFFF00"/>
                </a:solidFill>
                <a:latin typeface="楷体" pitchFamily="49" charset="-122"/>
                <a:ea typeface="楷体" pitchFamily="49" charset="-122"/>
              </a:rPr>
              <a:t>劳动者</a:t>
            </a:r>
            <a:r>
              <a:rPr kumimoji="0" lang="zh-CN" altLang="en-US" sz="3000" spc="30" dirty="0" smtClean="0">
                <a:solidFill>
                  <a:srgbClr val="FFFFFF"/>
                </a:solidFill>
                <a:latin typeface="楷体" pitchFamily="49" charset="-122"/>
                <a:ea typeface="楷体" pitchFamily="49" charset="-122"/>
              </a:rPr>
              <a:t>”：不仅指</a:t>
            </a:r>
            <a:r>
              <a:rPr kumimoji="0" lang="zh-CN" altLang="en-US" sz="3000" spc="30" dirty="0" smtClean="0">
                <a:solidFill>
                  <a:srgbClr val="FFFF00"/>
                </a:solidFill>
                <a:latin typeface="楷体" pitchFamily="49" charset="-122"/>
                <a:ea typeface="楷体" pitchFamily="49" charset="-122"/>
              </a:rPr>
              <a:t>雇佣工人</a:t>
            </a:r>
            <a:r>
              <a:rPr kumimoji="0" lang="zh-CN" altLang="en-US" sz="3000" spc="30" dirty="0" smtClean="0">
                <a:solidFill>
                  <a:srgbClr val="FFFFFF"/>
                </a:solidFill>
                <a:latin typeface="楷体" pitchFamily="49" charset="-122"/>
                <a:ea typeface="楷体" pitchFamily="49" charset="-122"/>
              </a:rPr>
              <a:t>，而且也包括</a:t>
            </a:r>
            <a:r>
              <a:rPr kumimoji="0" lang="zh-CN" altLang="en-US" sz="3000" spc="30" dirty="0" smtClean="0">
                <a:solidFill>
                  <a:srgbClr val="FFFF00"/>
                </a:solidFill>
                <a:latin typeface="楷体" pitchFamily="49" charset="-122"/>
                <a:ea typeface="楷体" pitchFamily="49" charset="-122"/>
              </a:rPr>
              <a:t>厂主、商人和银行家</a:t>
            </a:r>
            <a:r>
              <a:rPr kumimoji="0" lang="zh-CN" altLang="en-US" sz="3000" spc="30" dirty="0" smtClean="0">
                <a:solidFill>
                  <a:srgbClr val="FFFFFF"/>
                </a:solidFill>
                <a:latin typeface="楷体" pitchFamily="49" charset="-122"/>
                <a:ea typeface="楷体" pitchFamily="49" charset="-122"/>
              </a:rPr>
              <a:t>。</a:t>
            </a:r>
          </a:p>
        </p:txBody>
      </p:sp>
    </p:spTree>
    <p:extLst>
      <p:ext uri="{BB962C8B-B14F-4D97-AF65-F5344CB8AC3E}">
        <p14:creationId xmlns:p14="http://schemas.microsoft.com/office/powerpoint/2010/main" val="255955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457200" y="44450"/>
            <a:ext cx="8229600" cy="647700"/>
          </a:xfrm>
        </p:spPr>
        <p:txBody>
          <a:bodyPr/>
          <a:lstStyle/>
          <a:p>
            <a:pPr algn="ctr" eaLnBrk="1" hangingPunct="1">
              <a:defRPr/>
            </a:pPr>
            <a:r>
              <a:rPr lang="zh-CN" altLang="en-US" sz="3500" b="1" dirty="0" smtClean="0">
                <a:latin typeface="+mn-ea"/>
                <a:ea typeface="+mn-ea"/>
              </a:rPr>
              <a:t>圣西门的主张</a:t>
            </a:r>
            <a:r>
              <a:rPr lang="en-US" altLang="zh-CN" sz="3500" b="1" dirty="0" smtClean="0">
                <a:latin typeface="+mn-ea"/>
                <a:ea typeface="+mn-ea"/>
              </a:rPr>
              <a:t>——</a:t>
            </a:r>
            <a:r>
              <a:rPr lang="zh-CN" altLang="en-US" sz="3500" b="1" dirty="0" smtClean="0">
                <a:solidFill>
                  <a:srgbClr val="FFFF00"/>
                </a:solidFill>
                <a:latin typeface="+mn-ea"/>
                <a:ea typeface="+mn-ea"/>
              </a:rPr>
              <a:t>“工业”统治</a:t>
            </a:r>
          </a:p>
        </p:txBody>
      </p:sp>
      <p:sp>
        <p:nvSpPr>
          <p:cNvPr id="77827" name="Rectangle 3"/>
          <p:cNvSpPr>
            <a:spLocks noGrp="1" noChangeArrowheads="1"/>
          </p:cNvSpPr>
          <p:nvPr>
            <p:ph type="body" idx="4294967295"/>
          </p:nvPr>
        </p:nvSpPr>
        <p:spPr>
          <a:xfrm>
            <a:off x="-216024" y="566172"/>
            <a:ext cx="9144000" cy="4873744"/>
          </a:xfrm>
          <a:prstGeom prst="rect">
            <a:avLst/>
          </a:prstGeom>
        </p:spPr>
        <p:txBody>
          <a:bodyPr>
            <a:normAutofit fontScale="77500" lnSpcReduction="20000"/>
          </a:bodyPr>
          <a:lstStyle/>
          <a:p>
            <a:pPr eaLnBrk="1" hangingPunct="1">
              <a:lnSpc>
                <a:spcPts val="4700"/>
              </a:lnSpc>
              <a:defRPr/>
            </a:pPr>
            <a:r>
              <a:rPr lang="en-US" altLang="zh-CN" sz="3900" b="1" dirty="0" smtClean="0">
                <a:solidFill>
                  <a:srgbClr val="FFFF00"/>
                </a:solidFill>
                <a:latin typeface="+mn-ea"/>
              </a:rPr>
              <a:t>1</a:t>
            </a:r>
            <a:r>
              <a:rPr lang="zh-CN" altLang="en-US" sz="3900" b="1" dirty="0" smtClean="0">
                <a:solidFill>
                  <a:srgbClr val="FFFF00"/>
                </a:solidFill>
                <a:latin typeface="+mn-ea"/>
              </a:rPr>
              <a:t>）“废除国家！”</a:t>
            </a:r>
            <a:endParaRPr lang="en-US" altLang="zh-CN" sz="3900" b="1" dirty="0" smtClean="0">
              <a:solidFill>
                <a:srgbClr val="FFFF00"/>
              </a:solidFill>
              <a:latin typeface="+mn-ea"/>
            </a:endParaRPr>
          </a:p>
          <a:p>
            <a:pPr lvl="1">
              <a:lnSpc>
                <a:spcPts val="4700"/>
              </a:lnSpc>
              <a:defRPr/>
            </a:pPr>
            <a:r>
              <a:rPr lang="zh-CN" altLang="en-US" sz="3200" b="1" dirty="0" smtClean="0">
                <a:latin typeface="楷体" pitchFamily="49" charset="-122"/>
                <a:ea typeface="楷体" pitchFamily="49" charset="-122"/>
              </a:rPr>
              <a:t>政治</a:t>
            </a:r>
            <a:r>
              <a:rPr lang="zh-CN" altLang="en-US" sz="3200" b="1" dirty="0" smtClean="0">
                <a:solidFill>
                  <a:srgbClr val="FFFF00"/>
                </a:solidFill>
                <a:latin typeface="楷体" pitchFamily="49" charset="-122"/>
                <a:ea typeface="楷体" pitchFamily="49" charset="-122"/>
              </a:rPr>
              <a:t>对</a:t>
            </a:r>
            <a:r>
              <a:rPr lang="zh-CN" altLang="en-US" sz="3200" b="1" dirty="0">
                <a:solidFill>
                  <a:srgbClr val="FFFF00"/>
                </a:solidFill>
                <a:latin typeface="楷体" pitchFamily="49" charset="-122"/>
                <a:ea typeface="楷体" pitchFamily="49" charset="-122"/>
              </a:rPr>
              <a:t>人的统治</a:t>
            </a:r>
            <a:r>
              <a:rPr lang="zh-CN" altLang="en-US" sz="3200" b="1" dirty="0">
                <a:latin typeface="楷体" pitchFamily="49" charset="-122"/>
                <a:ea typeface="楷体" pitchFamily="49" charset="-122"/>
              </a:rPr>
              <a:t>应当变成</a:t>
            </a:r>
            <a:r>
              <a:rPr lang="zh-CN" altLang="en-US" sz="3200" b="1" dirty="0">
                <a:solidFill>
                  <a:srgbClr val="FFFF00"/>
                </a:solidFill>
                <a:latin typeface="楷体" pitchFamily="49" charset="-122"/>
                <a:ea typeface="楷体" pitchFamily="49" charset="-122"/>
              </a:rPr>
              <a:t>对物的管理</a:t>
            </a:r>
            <a:r>
              <a:rPr lang="zh-CN" altLang="en-US" sz="3200" b="1" dirty="0">
                <a:latin typeface="楷体" pitchFamily="49" charset="-122"/>
                <a:ea typeface="楷体" pitchFamily="49" charset="-122"/>
              </a:rPr>
              <a:t>和</a:t>
            </a:r>
            <a:r>
              <a:rPr lang="zh-CN" altLang="en-US" sz="3200" b="1" dirty="0">
                <a:solidFill>
                  <a:srgbClr val="FFFF00"/>
                </a:solidFill>
                <a:latin typeface="楷体" pitchFamily="49" charset="-122"/>
                <a:ea typeface="楷体" pitchFamily="49" charset="-122"/>
              </a:rPr>
              <a:t>对生产过程的领导</a:t>
            </a:r>
            <a:r>
              <a:rPr lang="zh-CN" altLang="en-US" sz="3200" b="1" dirty="0">
                <a:latin typeface="楷体" pitchFamily="49" charset="-122"/>
                <a:ea typeface="楷体" pitchFamily="49" charset="-122"/>
              </a:rPr>
              <a:t>。</a:t>
            </a:r>
          </a:p>
          <a:p>
            <a:pPr>
              <a:lnSpc>
                <a:spcPts val="4700"/>
              </a:lnSpc>
              <a:defRPr/>
            </a:pPr>
            <a:r>
              <a:rPr lang="en-US" altLang="zh-CN" sz="3900" b="1" dirty="0" smtClean="0">
                <a:latin typeface="+mn-ea"/>
              </a:rPr>
              <a:t>2</a:t>
            </a:r>
            <a:r>
              <a:rPr lang="zh-CN" altLang="en-US" sz="3900" b="1" dirty="0" smtClean="0">
                <a:latin typeface="+mn-ea"/>
              </a:rPr>
              <a:t>）</a:t>
            </a:r>
            <a:r>
              <a:rPr lang="zh-CN" altLang="en-US" sz="3900" b="1" dirty="0" smtClean="0">
                <a:solidFill>
                  <a:srgbClr val="FFFF00"/>
                </a:solidFill>
                <a:latin typeface="+mn-ea"/>
              </a:rPr>
              <a:t>“</a:t>
            </a:r>
            <a:r>
              <a:rPr lang="zh-CN" altLang="en-US" sz="3900" b="1" dirty="0">
                <a:solidFill>
                  <a:srgbClr val="FFFF00"/>
                </a:solidFill>
                <a:latin typeface="+mn-ea"/>
              </a:rPr>
              <a:t>无财产的群众”只</a:t>
            </a:r>
            <a:r>
              <a:rPr lang="zh-CN" altLang="en-US" sz="3900" b="1" dirty="0" smtClean="0">
                <a:solidFill>
                  <a:srgbClr val="FFFF00"/>
                </a:solidFill>
                <a:latin typeface="+mn-ea"/>
              </a:rPr>
              <a:t>会导致恐怖</a:t>
            </a:r>
            <a:r>
              <a:rPr lang="zh-CN" altLang="en-US" sz="3900" b="1" dirty="0">
                <a:solidFill>
                  <a:srgbClr val="FFFF00"/>
                </a:solidFill>
                <a:latin typeface="+mn-ea"/>
              </a:rPr>
              <a:t>统治</a:t>
            </a:r>
            <a:r>
              <a:rPr lang="zh-CN" altLang="en-US" sz="3900" b="1" dirty="0" smtClean="0">
                <a:solidFill>
                  <a:srgbClr val="FFFF00"/>
                </a:solidFill>
                <a:latin typeface="+mn-ea"/>
              </a:rPr>
              <a:t>。</a:t>
            </a:r>
            <a:r>
              <a:rPr lang="zh-CN" altLang="en-US" sz="3900" b="1" dirty="0" smtClean="0">
                <a:latin typeface="+mn-ea"/>
              </a:rPr>
              <a:t>社会应由</a:t>
            </a:r>
            <a:r>
              <a:rPr lang="zh-CN" altLang="en-US" sz="3900" b="1" dirty="0" smtClean="0">
                <a:solidFill>
                  <a:srgbClr val="FFFF00"/>
                </a:solidFill>
                <a:latin typeface="+mn-ea"/>
              </a:rPr>
              <a:t>“科学”</a:t>
            </a:r>
            <a:r>
              <a:rPr lang="zh-CN" altLang="en-US" sz="3900" b="1" dirty="0">
                <a:latin typeface="+mn-ea"/>
              </a:rPr>
              <a:t>和</a:t>
            </a:r>
            <a:r>
              <a:rPr lang="zh-CN" altLang="en-US" sz="3900" b="1" dirty="0" smtClean="0">
                <a:solidFill>
                  <a:srgbClr val="FFFF00"/>
                </a:solidFill>
                <a:latin typeface="+mn-ea"/>
              </a:rPr>
              <a:t>“工业”</a:t>
            </a:r>
            <a:r>
              <a:rPr lang="zh-CN" altLang="en-US" sz="3900" b="1" dirty="0" smtClean="0">
                <a:latin typeface="+mn-ea"/>
              </a:rPr>
              <a:t>领导。</a:t>
            </a:r>
          </a:p>
          <a:p>
            <a:pPr lvl="1">
              <a:lnSpc>
                <a:spcPts val="4700"/>
              </a:lnSpc>
              <a:defRPr/>
            </a:pPr>
            <a:r>
              <a:rPr lang="zh-CN" altLang="en-US" sz="3200" b="1" dirty="0" smtClean="0">
                <a:solidFill>
                  <a:srgbClr val="FFFF00"/>
                </a:solidFill>
                <a:latin typeface="楷体" pitchFamily="49" charset="-122"/>
                <a:ea typeface="楷体" pitchFamily="49" charset="-122"/>
              </a:rPr>
              <a:t>资产者</a:t>
            </a:r>
            <a:r>
              <a:rPr lang="zh-CN" altLang="en-US" sz="3200" b="1" dirty="0" smtClean="0">
                <a:latin typeface="楷体" pitchFamily="49" charset="-122"/>
                <a:ea typeface="楷体" pitchFamily="49" charset="-122"/>
              </a:rPr>
              <a:t>应当成为公众</a:t>
            </a:r>
            <a:r>
              <a:rPr lang="zh-CN" altLang="en-US" sz="3200" b="1" dirty="0">
                <a:latin typeface="楷体" pitchFamily="49" charset="-122"/>
                <a:ea typeface="楷体" pitchFamily="49" charset="-122"/>
              </a:rPr>
              <a:t>的官吏、社会的委托人</a:t>
            </a:r>
            <a:r>
              <a:rPr lang="zh-CN" altLang="en-US" sz="3200" b="1" dirty="0" smtClean="0">
                <a:latin typeface="楷体" pitchFamily="49" charset="-122"/>
                <a:ea typeface="楷体" pitchFamily="49" charset="-122"/>
              </a:rPr>
              <a:t>，</a:t>
            </a:r>
            <a:r>
              <a:rPr lang="zh-CN" altLang="en-US" sz="3200" b="1" dirty="0" smtClean="0">
                <a:solidFill>
                  <a:srgbClr val="FFFF00"/>
                </a:solidFill>
                <a:latin typeface="楷体" pitchFamily="49" charset="-122"/>
                <a:ea typeface="楷体" pitchFamily="49" charset="-122"/>
              </a:rPr>
              <a:t>对工人发号施令和</a:t>
            </a:r>
            <a:r>
              <a:rPr lang="zh-CN" altLang="en-US" sz="3200" b="1" dirty="0">
                <a:solidFill>
                  <a:srgbClr val="FFFF00"/>
                </a:solidFill>
                <a:latin typeface="楷体" pitchFamily="49" charset="-122"/>
                <a:ea typeface="楷体" pitchFamily="49" charset="-122"/>
              </a:rPr>
              <a:t>享有经济</a:t>
            </a:r>
            <a:r>
              <a:rPr lang="zh-CN" altLang="en-US" sz="3200" b="1" dirty="0" smtClean="0">
                <a:solidFill>
                  <a:srgbClr val="FFFF00"/>
                </a:solidFill>
                <a:latin typeface="楷体" pitchFamily="49" charset="-122"/>
                <a:ea typeface="楷体" pitchFamily="49" charset="-122"/>
              </a:rPr>
              <a:t>特权</a:t>
            </a:r>
            <a:r>
              <a:rPr lang="zh-CN" altLang="en-US" sz="3200" b="1" dirty="0" smtClean="0">
                <a:latin typeface="楷体" pitchFamily="49" charset="-122"/>
                <a:ea typeface="楷体" pitchFamily="49" charset="-122"/>
              </a:rPr>
              <a:t>。</a:t>
            </a:r>
            <a:r>
              <a:rPr lang="zh-CN" altLang="en-US" sz="3200" b="1" dirty="0">
                <a:latin typeface="楷体" pitchFamily="49" charset="-122"/>
                <a:ea typeface="楷体" pitchFamily="49" charset="-122"/>
              </a:rPr>
              <a:t>特别是</a:t>
            </a:r>
            <a:r>
              <a:rPr lang="zh-CN" altLang="en-US" sz="3200" b="1" dirty="0" smtClean="0">
                <a:solidFill>
                  <a:srgbClr val="FFFF00"/>
                </a:solidFill>
                <a:latin typeface="楷体" pitchFamily="49" charset="-122"/>
                <a:ea typeface="楷体" pitchFamily="49" charset="-122"/>
              </a:rPr>
              <a:t>银行家，</a:t>
            </a:r>
            <a:r>
              <a:rPr lang="zh-CN" altLang="en-US" sz="3200" b="1" dirty="0" smtClean="0">
                <a:latin typeface="楷体" pitchFamily="49" charset="-122"/>
                <a:ea typeface="楷体" pitchFamily="49" charset="-122"/>
              </a:rPr>
              <a:t>应当</a:t>
            </a:r>
            <a:r>
              <a:rPr lang="zh-CN" altLang="en-US" sz="3200" b="1" dirty="0">
                <a:latin typeface="楷体" pitchFamily="49" charset="-122"/>
                <a:ea typeface="楷体" pitchFamily="49" charset="-122"/>
              </a:rPr>
              <a:t>担负起</a:t>
            </a:r>
            <a:r>
              <a:rPr lang="zh-CN" altLang="en-US" sz="3200" b="1" dirty="0">
                <a:solidFill>
                  <a:srgbClr val="FFFF00"/>
                </a:solidFill>
                <a:latin typeface="楷体" pitchFamily="49" charset="-122"/>
                <a:ea typeface="楷体" pitchFamily="49" charset="-122"/>
              </a:rPr>
              <a:t>通过调节信用</a:t>
            </a:r>
            <a:r>
              <a:rPr lang="zh-CN" altLang="en-US" sz="3200" b="1" dirty="0">
                <a:latin typeface="楷体" pitchFamily="49" charset="-122"/>
                <a:ea typeface="楷体" pitchFamily="49" charset="-122"/>
              </a:rPr>
              <a:t>来</a:t>
            </a:r>
            <a:r>
              <a:rPr lang="zh-CN" altLang="en-US" sz="3200" b="1" dirty="0">
                <a:solidFill>
                  <a:srgbClr val="FFFF00"/>
                </a:solidFill>
                <a:latin typeface="楷体" pitchFamily="49" charset="-122"/>
                <a:ea typeface="楷体" pitchFamily="49" charset="-122"/>
              </a:rPr>
              <a:t>调节整个社会生产</a:t>
            </a:r>
            <a:r>
              <a:rPr lang="zh-CN" altLang="en-US" sz="3200" b="1" dirty="0">
                <a:latin typeface="楷体" pitchFamily="49" charset="-122"/>
                <a:ea typeface="楷体" pitchFamily="49" charset="-122"/>
              </a:rPr>
              <a:t>的使命</a:t>
            </a:r>
            <a:r>
              <a:rPr lang="zh-CN" altLang="en-US" sz="3200" b="1" dirty="0" smtClean="0">
                <a:latin typeface="楷体" pitchFamily="49" charset="-122"/>
                <a:ea typeface="楷体" pitchFamily="49" charset="-122"/>
              </a:rPr>
              <a:t>。</a:t>
            </a:r>
            <a:endParaRPr lang="zh-CN" altLang="en-US" sz="3200" b="1" dirty="0">
              <a:latin typeface="楷体" pitchFamily="49" charset="-122"/>
              <a:ea typeface="楷体" pitchFamily="49" charset="-122"/>
            </a:endParaRPr>
          </a:p>
        </p:txBody>
      </p:sp>
      <p:sp>
        <p:nvSpPr>
          <p:cNvPr id="4" name="TextBox 3"/>
          <p:cNvSpPr txBox="1"/>
          <p:nvPr/>
        </p:nvSpPr>
        <p:spPr>
          <a:xfrm>
            <a:off x="-1444" y="5315306"/>
            <a:ext cx="9144000" cy="1292662"/>
          </a:xfrm>
          <a:prstGeom prst="rect">
            <a:avLst/>
          </a:prstGeom>
          <a:solidFill>
            <a:srgbClr val="000099"/>
          </a:solidFill>
        </p:spPr>
        <p:txBody>
          <a:bodyPr wrap="square" rtlCol="0">
            <a:spAutoFit/>
          </a:bodyPr>
          <a:lstStyle/>
          <a:p>
            <a:pPr algn="ctr">
              <a:lnSpc>
                <a:spcPct val="130000"/>
              </a:lnSpc>
            </a:pPr>
            <a:r>
              <a:rPr lang="zh-CN" altLang="en-US" sz="3000" dirty="0" smtClean="0"/>
              <a:t>侧重“</a:t>
            </a:r>
            <a:r>
              <a:rPr lang="zh-CN" altLang="en-US" sz="3000" dirty="0" smtClean="0">
                <a:solidFill>
                  <a:srgbClr val="FFFF00"/>
                </a:solidFill>
              </a:rPr>
              <a:t>政治批判</a:t>
            </a:r>
            <a:r>
              <a:rPr lang="zh-CN" altLang="en-US" sz="3000" dirty="0" smtClean="0"/>
              <a:t>”而不是“</a:t>
            </a:r>
            <a:r>
              <a:rPr lang="zh-CN" altLang="en-US" sz="3000" dirty="0" smtClean="0">
                <a:solidFill>
                  <a:srgbClr val="FFFF00"/>
                </a:solidFill>
              </a:rPr>
              <a:t>经济批判</a:t>
            </a:r>
            <a:r>
              <a:rPr lang="zh-CN" altLang="en-US" sz="3000" dirty="0" smtClean="0"/>
              <a:t>”</a:t>
            </a:r>
            <a:endParaRPr lang="en-US" altLang="zh-CN" sz="3000" dirty="0" smtClean="0"/>
          </a:p>
          <a:p>
            <a:pPr algn="ctr">
              <a:lnSpc>
                <a:spcPct val="130000"/>
              </a:lnSpc>
            </a:pPr>
            <a:r>
              <a:rPr lang="zh-CN" altLang="en-US" sz="3000" dirty="0" smtClean="0">
                <a:solidFill>
                  <a:srgbClr val="FFFF00"/>
                </a:solidFill>
              </a:rPr>
              <a:t>捍卫“第三等级”</a:t>
            </a:r>
            <a:r>
              <a:rPr lang="zh-CN" altLang="en-US" sz="3000" dirty="0" smtClean="0"/>
              <a:t>而不是“</a:t>
            </a:r>
            <a:r>
              <a:rPr lang="zh-CN" altLang="en-US" sz="3000" dirty="0" smtClean="0">
                <a:solidFill>
                  <a:srgbClr val="FFFF00"/>
                </a:solidFill>
              </a:rPr>
              <a:t>工人阶级</a:t>
            </a:r>
            <a:r>
              <a:rPr lang="zh-CN" altLang="en-US" sz="3000" dirty="0" smtClean="0"/>
              <a:t>”</a:t>
            </a:r>
            <a:endParaRPr lang="zh-CN" altLang="en-US" sz="3000" dirty="0"/>
          </a:p>
        </p:txBody>
      </p:sp>
      <p:sp>
        <p:nvSpPr>
          <p:cNvPr id="2" name="文本框 1"/>
          <p:cNvSpPr txBox="1"/>
          <p:nvPr/>
        </p:nvSpPr>
        <p:spPr>
          <a:xfrm>
            <a:off x="458995" y="5361473"/>
            <a:ext cx="7488832" cy="1200329"/>
          </a:xfrm>
          <a:prstGeom prst="rect">
            <a:avLst/>
          </a:prstGeom>
          <a:solidFill>
            <a:srgbClr val="0047D6"/>
          </a:solidFill>
        </p:spPr>
        <p:txBody>
          <a:bodyPr wrap="square" rtlCol="0">
            <a:spAutoFit/>
          </a:bodyPr>
          <a:lstStyle/>
          <a:p>
            <a:r>
              <a:rPr kumimoji="1" lang="zh-CN" altLang="en-US" dirty="0" smtClean="0"/>
              <a:t>理想社会不禁欲，吃好穿好玩有趣。满足需求最重要，社会管理第一义。</a:t>
            </a:r>
            <a:endParaRPr kumimoji="1" lang="zh-CN" altLang="en-US" dirty="0"/>
          </a:p>
        </p:txBody>
      </p:sp>
    </p:spTree>
    <p:extLst>
      <p:ext uri="{BB962C8B-B14F-4D97-AF65-F5344CB8AC3E}">
        <p14:creationId xmlns:p14="http://schemas.microsoft.com/office/powerpoint/2010/main" val="175306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457200" y="44451"/>
            <a:ext cx="8229600" cy="669906"/>
          </a:xfrm>
        </p:spPr>
        <p:txBody>
          <a:bodyPr/>
          <a:lstStyle/>
          <a:p>
            <a:pPr algn="ctr" eaLnBrk="1" hangingPunct="1">
              <a:defRPr/>
            </a:pPr>
            <a:r>
              <a:rPr lang="zh-CN" altLang="en-US" sz="3500" b="1" dirty="0" smtClean="0">
                <a:solidFill>
                  <a:srgbClr val="FFFF00"/>
                </a:solidFill>
                <a:latin typeface="+mn-ea"/>
                <a:ea typeface="+mn-ea"/>
              </a:rPr>
              <a:t>傅立叶 及其 社会主义思想</a:t>
            </a:r>
          </a:p>
        </p:txBody>
      </p:sp>
      <p:sp>
        <p:nvSpPr>
          <p:cNvPr id="8" name="矩形 7"/>
          <p:cNvSpPr/>
          <p:nvPr/>
        </p:nvSpPr>
        <p:spPr>
          <a:xfrm>
            <a:off x="0" y="620688"/>
            <a:ext cx="9144000" cy="6118598"/>
          </a:xfrm>
          <a:prstGeom prst="rect">
            <a:avLst/>
          </a:prstGeom>
        </p:spPr>
        <p:txBody>
          <a:bodyPr wrap="square">
            <a:spAutoFit/>
          </a:bodyPr>
          <a:lstStyle/>
          <a:p>
            <a:pPr marL="342900" lvl="0" indent="-342900" fontAlgn="auto">
              <a:lnSpc>
                <a:spcPts val="5400"/>
              </a:lnSpc>
              <a:spcBef>
                <a:spcPct val="20000"/>
              </a:spcBef>
              <a:spcAft>
                <a:spcPts val="600"/>
              </a:spcAft>
              <a:buClr>
                <a:srgbClr val="FFCC00"/>
              </a:buClr>
              <a:buFont typeface="Arial" pitchFamily="34" charset="0"/>
              <a:buChar char="•"/>
              <a:defRPr/>
            </a:pPr>
            <a:r>
              <a:rPr kumimoji="0" lang="en-US" altLang="zh-CN" sz="2800" spc="30" dirty="0" smtClean="0">
                <a:solidFill>
                  <a:srgbClr val="FFFFFF"/>
                </a:solidFill>
                <a:latin typeface="幼圆"/>
                <a:ea typeface="幼圆"/>
              </a:rPr>
              <a:t>1772</a:t>
            </a:r>
            <a:r>
              <a:rPr kumimoji="0" lang="zh-CN" altLang="en-US" sz="2800" spc="30" dirty="0" smtClean="0">
                <a:solidFill>
                  <a:srgbClr val="FFFFFF"/>
                </a:solidFill>
                <a:latin typeface="幼圆"/>
                <a:ea typeface="幼圆"/>
              </a:rPr>
              <a:t>年生于一个富商家庭，</a:t>
            </a:r>
            <a:r>
              <a:rPr kumimoji="0" lang="en-US" altLang="zh-CN" sz="2800" spc="30" dirty="0" smtClean="0">
                <a:solidFill>
                  <a:srgbClr val="FFFFFF"/>
                </a:solidFill>
                <a:latin typeface="幼圆"/>
                <a:ea typeface="幼圆"/>
              </a:rPr>
              <a:t>20</a:t>
            </a:r>
            <a:r>
              <a:rPr kumimoji="0" lang="zh-CN" altLang="en-US" sz="2800" spc="30" dirty="0" smtClean="0">
                <a:solidFill>
                  <a:srgbClr val="FFFFFF"/>
                </a:solidFill>
                <a:latin typeface="幼圆"/>
                <a:ea typeface="幼圆"/>
              </a:rPr>
              <a:t>岁在里昂独立经商。</a:t>
            </a:r>
            <a:endParaRPr kumimoji="0" lang="en-US" altLang="zh-CN" sz="2800" spc="30" dirty="0" smtClean="0">
              <a:solidFill>
                <a:srgbClr val="FFFFFF"/>
              </a:solidFill>
              <a:latin typeface="幼圆"/>
              <a:ea typeface="幼圆"/>
            </a:endParaRPr>
          </a:p>
          <a:p>
            <a:pPr marL="342900" lvl="0" indent="-342900" fontAlgn="auto">
              <a:lnSpc>
                <a:spcPts val="5400"/>
              </a:lnSpc>
              <a:spcBef>
                <a:spcPct val="20000"/>
              </a:spcBef>
              <a:spcAft>
                <a:spcPts val="600"/>
              </a:spcAft>
              <a:buClr>
                <a:srgbClr val="FFCC00"/>
              </a:buClr>
              <a:buFont typeface="Arial" pitchFamily="34" charset="0"/>
              <a:buChar char="•"/>
              <a:defRPr/>
            </a:pPr>
            <a:r>
              <a:rPr kumimoji="0" lang="zh-CN" altLang="en-US" sz="2800" spc="30" dirty="0" smtClean="0">
                <a:solidFill>
                  <a:srgbClr val="FFFFFF"/>
                </a:solidFill>
                <a:latin typeface="幼圆"/>
                <a:ea typeface="幼圆"/>
              </a:rPr>
              <a:t>雅各宾派执政。傅里叶</a:t>
            </a:r>
            <a:r>
              <a:rPr kumimoji="0" lang="zh-CN" altLang="en-US" sz="2800" spc="30" dirty="0" smtClean="0">
                <a:solidFill>
                  <a:srgbClr val="FFFF00"/>
                </a:solidFill>
                <a:latin typeface="幼圆"/>
                <a:ea typeface="幼圆"/>
              </a:rPr>
              <a:t>被逮捕</a:t>
            </a:r>
            <a:r>
              <a:rPr kumimoji="0" lang="zh-CN" altLang="en-US" sz="2800" spc="30" dirty="0" smtClean="0">
                <a:solidFill>
                  <a:srgbClr val="FFFFFF"/>
                </a:solidFill>
                <a:latin typeface="幼圆"/>
                <a:ea typeface="幼圆"/>
              </a:rPr>
              <a:t>并</a:t>
            </a:r>
            <a:r>
              <a:rPr kumimoji="0" lang="zh-CN" altLang="en-US" sz="2800" spc="30" dirty="0" smtClean="0">
                <a:solidFill>
                  <a:srgbClr val="FFFF00"/>
                </a:solidFill>
                <a:latin typeface="幼圆"/>
                <a:ea typeface="幼圆"/>
              </a:rPr>
              <a:t>被征兵</a:t>
            </a:r>
            <a:r>
              <a:rPr kumimoji="0" lang="zh-CN" altLang="en-US" sz="2800" spc="30" dirty="0" smtClean="0">
                <a:solidFill>
                  <a:srgbClr val="FFFFFF"/>
                </a:solidFill>
                <a:latin typeface="幼圆"/>
                <a:ea typeface="幼圆"/>
              </a:rPr>
              <a:t>，货物</a:t>
            </a:r>
            <a:r>
              <a:rPr kumimoji="0" lang="zh-CN" altLang="en-US" sz="2800" spc="30" dirty="0" smtClean="0">
                <a:solidFill>
                  <a:srgbClr val="FFFF00"/>
                </a:solidFill>
                <a:latin typeface="幼圆"/>
                <a:ea typeface="幼圆"/>
              </a:rPr>
              <a:t>被没收</a:t>
            </a:r>
            <a:r>
              <a:rPr kumimoji="0" lang="zh-CN" altLang="en-US" sz="2800" spc="30" dirty="0" smtClean="0">
                <a:solidFill>
                  <a:srgbClr val="FFFFFF"/>
                </a:solidFill>
                <a:latin typeface="幼圆"/>
                <a:ea typeface="幼圆"/>
              </a:rPr>
              <a:t>。大革命之后，曾当过非法交易所的经纪人、店员和推销员。</a:t>
            </a:r>
            <a:endParaRPr kumimoji="0" lang="en-US" altLang="zh-CN" sz="2800" spc="30" dirty="0" smtClean="0">
              <a:solidFill>
                <a:srgbClr val="FFFFFF"/>
              </a:solidFill>
              <a:latin typeface="幼圆"/>
              <a:ea typeface="幼圆"/>
            </a:endParaRPr>
          </a:p>
          <a:p>
            <a:pPr marL="342900" lvl="0" indent="-342900" fontAlgn="auto">
              <a:lnSpc>
                <a:spcPts val="5400"/>
              </a:lnSpc>
              <a:spcBef>
                <a:spcPct val="20000"/>
              </a:spcBef>
              <a:spcAft>
                <a:spcPts val="600"/>
              </a:spcAft>
              <a:buClr>
                <a:srgbClr val="FFCC00"/>
              </a:buClr>
              <a:buFont typeface="Arial" pitchFamily="34" charset="0"/>
              <a:buChar char="•"/>
              <a:defRPr/>
            </a:pPr>
            <a:r>
              <a:rPr kumimoji="0" lang="zh-CN" altLang="en-US" sz="2800" spc="30" dirty="0" smtClean="0">
                <a:solidFill>
                  <a:srgbClr val="FFFFFF"/>
                </a:solidFill>
                <a:latin typeface="幼圆"/>
                <a:ea typeface="幼圆"/>
              </a:rPr>
              <a:t>了解当时资本主义的商业内幕。</a:t>
            </a:r>
            <a:endParaRPr kumimoji="0" lang="en-US" altLang="zh-CN" sz="2800" spc="30" dirty="0" smtClean="0">
              <a:solidFill>
                <a:srgbClr val="FFFFFF"/>
              </a:solidFill>
              <a:latin typeface="幼圆"/>
              <a:ea typeface="幼圆"/>
            </a:endParaRPr>
          </a:p>
          <a:p>
            <a:pPr marL="742950" lvl="1" indent="-285750" fontAlgn="auto">
              <a:lnSpc>
                <a:spcPts val="5400"/>
              </a:lnSpc>
              <a:spcBef>
                <a:spcPct val="20000"/>
              </a:spcBef>
              <a:spcAft>
                <a:spcPts val="600"/>
              </a:spcAft>
              <a:buClr>
                <a:srgbClr val="FFCC00"/>
              </a:buClr>
              <a:buFont typeface="Arial" pitchFamily="34" charset="0"/>
              <a:buChar char="•"/>
              <a:defRPr/>
            </a:pPr>
            <a:r>
              <a:rPr kumimoji="0" lang="zh-CN" altLang="en-US" sz="2700" spc="30" dirty="0" smtClean="0">
                <a:solidFill>
                  <a:srgbClr val="FFFFFF"/>
                </a:solidFill>
                <a:latin typeface="楷体" pitchFamily="49" charset="-122"/>
                <a:ea typeface="楷体" pitchFamily="49" charset="-122"/>
              </a:rPr>
              <a:t>“这种文明程度使</a:t>
            </a:r>
            <a:r>
              <a:rPr kumimoji="0" lang="zh-CN" altLang="en-US" sz="2700" spc="30" dirty="0" smtClean="0">
                <a:solidFill>
                  <a:srgbClr val="FFFF00"/>
                </a:solidFill>
                <a:latin typeface="楷体" pitchFamily="49" charset="-122"/>
                <a:ea typeface="楷体" pitchFamily="49" charset="-122"/>
              </a:rPr>
              <a:t>野蛮时代</a:t>
            </a:r>
            <a:r>
              <a:rPr kumimoji="0" lang="zh-CN" altLang="en-US" sz="2700" spc="30" dirty="0" smtClean="0">
                <a:solidFill>
                  <a:srgbClr val="FFFFFF"/>
                </a:solidFill>
                <a:latin typeface="楷体" pitchFamily="49" charset="-122"/>
                <a:ea typeface="楷体" pitchFamily="49" charset="-122"/>
              </a:rPr>
              <a:t>以简单方式犯下的罪恶，都采取了</a:t>
            </a:r>
            <a:r>
              <a:rPr kumimoji="0" lang="zh-CN" altLang="en-US" sz="2700" spc="30" dirty="0" smtClean="0">
                <a:solidFill>
                  <a:srgbClr val="FFFF00"/>
                </a:solidFill>
                <a:latin typeface="楷体" pitchFamily="49" charset="-122"/>
                <a:ea typeface="楷体" pitchFamily="49" charset="-122"/>
              </a:rPr>
              <a:t>复杂的、暧昧的、两面的、虚伪的存在形式</a:t>
            </a:r>
            <a:r>
              <a:rPr kumimoji="0" lang="zh-CN" altLang="en-US" sz="2700" spc="30" dirty="0" smtClean="0">
                <a:solidFill>
                  <a:srgbClr val="FFFFFF"/>
                </a:solidFill>
                <a:latin typeface="楷体" pitchFamily="49" charset="-122"/>
                <a:ea typeface="楷体" pitchFamily="49" charset="-122"/>
              </a:rPr>
              <a:t>”。</a:t>
            </a:r>
            <a:endParaRPr kumimoji="0" lang="en-US" altLang="zh-CN" sz="2700" spc="30" dirty="0" smtClean="0">
              <a:solidFill>
                <a:srgbClr val="FFFFFF"/>
              </a:solidFill>
              <a:latin typeface="楷体" pitchFamily="49" charset="-122"/>
              <a:ea typeface="楷体" pitchFamily="49" charset="-122"/>
            </a:endParaRPr>
          </a:p>
        </p:txBody>
      </p:sp>
      <p:sp>
        <p:nvSpPr>
          <p:cNvPr id="9" name="内容占位符 2"/>
          <p:cNvSpPr txBox="1">
            <a:spLocks/>
          </p:cNvSpPr>
          <p:nvPr/>
        </p:nvSpPr>
        <p:spPr>
          <a:xfrm>
            <a:off x="0" y="3528392"/>
            <a:ext cx="9144000" cy="3356992"/>
          </a:xfrm>
          <a:prstGeom prst="rect">
            <a:avLst/>
          </a:prstGeom>
          <a:solidFill>
            <a:srgbClr val="000099"/>
          </a:solidFill>
        </p:spPr>
        <p:txBody>
          <a:bodyPr vert="horz" lIns="91440" tIns="45720" rIns="91440" bIns="45720" rtlCol="0">
            <a:normAutofit/>
          </a:bodyPr>
          <a:lstStyle/>
          <a:p>
            <a:pPr marL="342900" marR="0" lvl="0" indent="-342900" algn="l" defTabSz="914400" rtl="0" eaLnBrk="1" fontAlgn="auto" latinLnBrk="0" hangingPunct="1">
              <a:lnSpc>
                <a:spcPct val="120000"/>
              </a:lnSpc>
              <a:spcBef>
                <a:spcPct val="20000"/>
              </a:spcBef>
              <a:spcAft>
                <a:spcPts val="600"/>
              </a:spcAft>
              <a:buClr>
                <a:schemeClr val="tx2"/>
              </a:buClr>
              <a:buSzTx/>
              <a:buFont typeface="Arial" pitchFamily="34" charset="0"/>
              <a:buChar char="•"/>
              <a:tabLst/>
              <a:defRPr/>
            </a:pPr>
            <a:r>
              <a:rPr kumimoji="0" lang="zh-CN" altLang="en-US" sz="28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在这种制度下，每个人</a:t>
            </a:r>
            <a:r>
              <a:rPr kumimoji="0" lang="zh-CN" altLang="en-US" sz="2800" b="1" i="0" u="none" strike="noStrike" kern="1200" cap="none" spc="30" normalizeH="0" baseline="0" noProof="0" smtClean="0">
                <a:ln>
                  <a:noFill/>
                </a:ln>
                <a:solidFill>
                  <a:srgbClr val="FFFF00"/>
                </a:solidFill>
                <a:effectLst/>
                <a:uLnTx/>
                <a:uFillTx/>
                <a:latin typeface="楷体" pitchFamily="49" charset="-122"/>
                <a:ea typeface="楷体" pitchFamily="49" charset="-122"/>
                <a:cs typeface="+mn-cs"/>
              </a:rPr>
              <a:t>为了自己的利益</a:t>
            </a:r>
            <a:r>
              <a:rPr kumimoji="0" lang="zh-CN" altLang="en-US" sz="28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，都可以把</a:t>
            </a:r>
            <a:r>
              <a:rPr kumimoji="0" lang="zh-CN" altLang="en-US" sz="2800" b="1" i="0" u="none" strike="noStrike" kern="1200" cap="none" spc="30" normalizeH="0" baseline="0" noProof="0" smtClean="0">
                <a:ln>
                  <a:noFill/>
                </a:ln>
                <a:solidFill>
                  <a:srgbClr val="FFFF00"/>
                </a:solidFill>
                <a:effectLst/>
                <a:uLnTx/>
                <a:uFillTx/>
                <a:latin typeface="楷体" pitchFamily="49" charset="-122"/>
                <a:ea typeface="楷体" pitchFamily="49" charset="-122"/>
                <a:cs typeface="+mn-cs"/>
              </a:rPr>
              <a:t>自身的幸福</a:t>
            </a:r>
            <a:r>
              <a:rPr kumimoji="0" lang="zh-CN" altLang="en-US" sz="28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建立在</a:t>
            </a:r>
            <a:r>
              <a:rPr kumimoji="0" lang="zh-CN" altLang="en-US" sz="2800" b="1" i="0" u="none" strike="noStrike" kern="1200" cap="none" spc="30" normalizeH="0" baseline="0" noProof="0" smtClean="0">
                <a:ln>
                  <a:noFill/>
                </a:ln>
                <a:solidFill>
                  <a:srgbClr val="FFFF00"/>
                </a:solidFill>
                <a:effectLst/>
                <a:uLnTx/>
                <a:uFillTx/>
                <a:latin typeface="楷体" pitchFamily="49" charset="-122"/>
                <a:ea typeface="楷体" pitchFamily="49" charset="-122"/>
                <a:cs typeface="+mn-cs"/>
              </a:rPr>
              <a:t>别人的痛苦</a:t>
            </a:r>
            <a:r>
              <a:rPr kumimoji="0" lang="zh-CN" altLang="en-US" sz="28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之上。</a:t>
            </a:r>
            <a:endParaRPr kumimoji="0" lang="en-US" altLang="zh-CN" sz="28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endParaRPr>
          </a:p>
          <a:p>
            <a:pPr marL="742950" marR="0" lvl="1" indent="-285750" algn="l" defTabSz="914400" rtl="0" eaLnBrk="1" fontAlgn="auto" latinLnBrk="0" hangingPunct="1">
              <a:lnSpc>
                <a:spcPct val="120000"/>
              </a:lnSpc>
              <a:spcBef>
                <a:spcPct val="20000"/>
              </a:spcBef>
              <a:spcAft>
                <a:spcPts val="600"/>
              </a:spcAft>
              <a:buClr>
                <a:schemeClr val="tx2"/>
              </a:buClr>
              <a:buSzTx/>
              <a:buFont typeface="Arial" pitchFamily="34" charset="0"/>
              <a:buChar char="•"/>
              <a:tabLst/>
              <a:defRPr/>
            </a:pPr>
            <a:r>
              <a:rPr kumimoji="0" lang="zh-CN" altLang="en-US" sz="28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“医生希望病人增多；律师希望家家打官司；建筑师希望别人的房子起大火；玻璃匠梦想下冰雹，砸碎所有的玻璃；裁缝和皮匠希望大家的衣服和皮鞋快穿坏，这样自己就可以财源滚滚</a:t>
            </a:r>
            <a:r>
              <a:rPr kumimoji="0" lang="en-US" altLang="zh-CN" sz="28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a:t>
            </a:r>
            <a:r>
              <a:rPr kumimoji="0" lang="zh-CN" altLang="en-US" sz="2800" b="1" i="0" u="none" strike="noStrike" kern="1200" cap="none" spc="30" normalizeH="0" baseline="0" noProof="0" smtClean="0">
                <a:ln>
                  <a:noFill/>
                </a:ln>
                <a:solidFill>
                  <a:schemeClr val="tx1"/>
                </a:solidFill>
                <a:effectLst/>
                <a:uLnTx/>
                <a:uFillTx/>
                <a:latin typeface="楷体" pitchFamily="49" charset="-122"/>
                <a:ea typeface="楷体" pitchFamily="49" charset="-122"/>
                <a:cs typeface="+mn-cs"/>
              </a:rPr>
              <a:t>”</a:t>
            </a:r>
            <a:endParaRPr kumimoji="0" lang="zh-CN" altLang="en-US" sz="2800" b="1" i="0" u="none" strike="noStrike" kern="1200" cap="none" spc="30" normalizeH="0" baseline="0" noProof="0" dirty="0">
              <a:ln>
                <a:noFill/>
              </a:ln>
              <a:solidFill>
                <a:schemeClr val="tx1"/>
              </a:solidFill>
              <a:effectLst/>
              <a:uLnTx/>
              <a:uFillTx/>
              <a:latin typeface="楷体" pitchFamily="49" charset="-122"/>
              <a:ea typeface="楷体" pitchFamily="49" charset="-122"/>
              <a:cs typeface="+mn-cs"/>
            </a:endParaRPr>
          </a:p>
        </p:txBody>
      </p:sp>
    </p:spTree>
    <p:extLst>
      <p:ext uri="{BB962C8B-B14F-4D97-AF65-F5344CB8AC3E}">
        <p14:creationId xmlns:p14="http://schemas.microsoft.com/office/powerpoint/2010/main" val="269897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0" y="44451"/>
            <a:ext cx="9144000" cy="669906"/>
          </a:xfrm>
        </p:spPr>
        <p:txBody>
          <a:bodyPr/>
          <a:lstStyle/>
          <a:p>
            <a:pPr algn="ctr" eaLnBrk="1" hangingPunct="1">
              <a:defRPr/>
            </a:pPr>
            <a:r>
              <a:rPr lang="zh-CN" altLang="en-US" sz="3500" b="1" dirty="0" smtClean="0">
                <a:solidFill>
                  <a:srgbClr val="FFFF00"/>
                </a:solidFill>
                <a:latin typeface="+mn-ea"/>
                <a:ea typeface="+mn-ea"/>
              </a:rPr>
              <a:t>傅立叶的“法郎吉”（农工协作社）实验</a:t>
            </a:r>
          </a:p>
        </p:txBody>
      </p:sp>
      <p:sp>
        <p:nvSpPr>
          <p:cNvPr id="4" name="Rectangle 3"/>
          <p:cNvSpPr txBox="1">
            <a:spLocks noChangeArrowheads="1"/>
          </p:cNvSpPr>
          <p:nvPr/>
        </p:nvSpPr>
        <p:spPr>
          <a:xfrm>
            <a:off x="1" y="764704"/>
            <a:ext cx="9144000" cy="5544616"/>
          </a:xfrm>
          <a:prstGeom prst="rect">
            <a:avLst/>
          </a:prstGeom>
          <a:noFill/>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ts val="4900"/>
              </a:lnSpc>
              <a:defRPr/>
            </a:pPr>
            <a:r>
              <a:rPr kumimoji="0" lang="zh-CN" altLang="en-US" sz="2800" b="1" dirty="0" smtClean="0">
                <a:latin typeface="+mn-ea"/>
              </a:rPr>
              <a:t>面积 </a:t>
            </a:r>
            <a:r>
              <a:rPr kumimoji="0" lang="en-US" altLang="zh-CN" sz="2800" b="1" dirty="0" smtClean="0">
                <a:solidFill>
                  <a:srgbClr val="FFFF00"/>
                </a:solidFill>
                <a:latin typeface="+mn-ea"/>
              </a:rPr>
              <a:t>1</a:t>
            </a:r>
            <a:r>
              <a:rPr kumimoji="0" lang="zh-CN" altLang="en-US" sz="2800" b="1" dirty="0" smtClean="0">
                <a:solidFill>
                  <a:srgbClr val="FFFF00"/>
                </a:solidFill>
                <a:latin typeface="+mn-ea"/>
              </a:rPr>
              <a:t>平方英里</a:t>
            </a:r>
            <a:r>
              <a:rPr kumimoji="0" lang="zh-CN" altLang="en-US" sz="2800" b="1" dirty="0" smtClean="0">
                <a:latin typeface="+mn-ea"/>
              </a:rPr>
              <a:t>（</a:t>
            </a:r>
            <a:r>
              <a:rPr kumimoji="0" lang="en-US" altLang="zh-CN" sz="2800" b="1" dirty="0" smtClean="0">
                <a:latin typeface="+mn-ea"/>
              </a:rPr>
              <a:t>2.59</a:t>
            </a:r>
            <a:r>
              <a:rPr kumimoji="0" lang="zh-CN" altLang="en-US" sz="2800" b="1" dirty="0" smtClean="0">
                <a:latin typeface="+mn-ea"/>
              </a:rPr>
              <a:t>平方公里），人口约</a:t>
            </a:r>
            <a:r>
              <a:rPr kumimoji="0" lang="en-US" altLang="zh-CN" sz="2800" b="1" dirty="0" smtClean="0">
                <a:solidFill>
                  <a:srgbClr val="FFFF00"/>
                </a:solidFill>
                <a:latin typeface="+mn-ea"/>
              </a:rPr>
              <a:t>1620</a:t>
            </a:r>
            <a:r>
              <a:rPr kumimoji="0" lang="zh-CN" altLang="en-US" sz="2800" b="1" dirty="0" smtClean="0">
                <a:solidFill>
                  <a:srgbClr val="FFFF00"/>
                </a:solidFill>
                <a:latin typeface="+mn-ea"/>
              </a:rPr>
              <a:t>人</a:t>
            </a:r>
            <a:r>
              <a:rPr kumimoji="0" lang="zh-CN" altLang="en-US" sz="2800" b="1" dirty="0" smtClean="0">
                <a:latin typeface="+mn-ea"/>
              </a:rPr>
              <a:t>。</a:t>
            </a:r>
            <a:endParaRPr kumimoji="0" lang="en-US" altLang="zh-CN" sz="2800" b="1" dirty="0" smtClean="0">
              <a:latin typeface="+mn-ea"/>
            </a:endParaRPr>
          </a:p>
          <a:p>
            <a:pPr lvl="1" fontAlgn="auto">
              <a:lnSpc>
                <a:spcPts val="4900"/>
              </a:lnSpc>
              <a:defRPr/>
            </a:pPr>
            <a:r>
              <a:rPr kumimoji="0" lang="zh-CN" altLang="en-US" sz="2500" b="1" dirty="0" smtClean="0">
                <a:latin typeface="楷体" pitchFamily="49" charset="-122"/>
                <a:ea typeface="楷体" pitchFamily="49" charset="-122"/>
              </a:rPr>
              <a:t>人的性格有</a:t>
            </a:r>
            <a:r>
              <a:rPr kumimoji="0" lang="en-US" altLang="zh-CN" sz="2500" b="1" dirty="0" smtClean="0">
                <a:latin typeface="楷体" pitchFamily="49" charset="-122"/>
                <a:ea typeface="楷体" pitchFamily="49" charset="-122"/>
              </a:rPr>
              <a:t>810</a:t>
            </a:r>
            <a:r>
              <a:rPr kumimoji="0" lang="zh-CN" altLang="en-US" sz="2500" b="1" dirty="0" smtClean="0">
                <a:latin typeface="楷体" pitchFamily="49" charset="-122"/>
                <a:ea typeface="楷体" pitchFamily="49" charset="-122"/>
              </a:rPr>
              <a:t>种，每种性格一男一女相加，即</a:t>
            </a:r>
            <a:r>
              <a:rPr kumimoji="0" lang="en-US" altLang="zh-CN" sz="2500" b="1" dirty="0" smtClean="0">
                <a:latin typeface="楷体" pitchFamily="49" charset="-122"/>
                <a:ea typeface="楷体" pitchFamily="49" charset="-122"/>
              </a:rPr>
              <a:t>1620</a:t>
            </a:r>
            <a:r>
              <a:rPr kumimoji="0" lang="zh-CN" altLang="en-US" sz="2500" b="1" dirty="0" smtClean="0">
                <a:latin typeface="楷体" pitchFamily="49" charset="-122"/>
                <a:ea typeface="楷体" pitchFamily="49" charset="-122"/>
              </a:rPr>
              <a:t>人。</a:t>
            </a:r>
            <a:endParaRPr kumimoji="0" lang="en-US" altLang="zh-CN" sz="2500" b="1" dirty="0" smtClean="0">
              <a:latin typeface="楷体" pitchFamily="49" charset="-122"/>
              <a:ea typeface="楷体" pitchFamily="49" charset="-122"/>
            </a:endParaRPr>
          </a:p>
          <a:p>
            <a:pPr fontAlgn="auto">
              <a:lnSpc>
                <a:spcPts val="4900"/>
              </a:lnSpc>
              <a:defRPr/>
            </a:pPr>
            <a:r>
              <a:rPr kumimoji="0" lang="zh-CN" altLang="en-US" sz="2800" b="1" dirty="0" smtClean="0">
                <a:latin typeface="+mn-ea"/>
              </a:rPr>
              <a:t>消除城乡差别，男女平等，人人劳动，集体经营。</a:t>
            </a:r>
          </a:p>
          <a:p>
            <a:pPr fontAlgn="auto">
              <a:lnSpc>
                <a:spcPts val="4900"/>
              </a:lnSpc>
              <a:defRPr/>
            </a:pPr>
            <a:r>
              <a:rPr kumimoji="0" lang="zh-CN" altLang="en-US" sz="2800" b="1" dirty="0" smtClean="0">
                <a:solidFill>
                  <a:srgbClr val="FFFF00"/>
                </a:solidFill>
                <a:latin typeface="+mn-ea"/>
              </a:rPr>
              <a:t>除劳动者外，资本家也可以入股参加</a:t>
            </a:r>
            <a:r>
              <a:rPr kumimoji="0" lang="zh-CN" altLang="en-US" sz="2800" b="1" dirty="0" smtClean="0">
                <a:latin typeface="+mn-ea"/>
              </a:rPr>
              <a:t>。扣除公共费用后的集体收入，</a:t>
            </a:r>
            <a:r>
              <a:rPr kumimoji="0" lang="zh-CN" altLang="en-US" sz="2800" b="1" dirty="0" smtClean="0">
                <a:solidFill>
                  <a:srgbClr val="FFFF00"/>
                </a:solidFill>
                <a:latin typeface="+mn-ea"/>
              </a:rPr>
              <a:t>按照劳动、资本和能力分配</a:t>
            </a:r>
            <a:r>
              <a:rPr kumimoji="0" lang="zh-CN" altLang="en-US" sz="2800" b="1" dirty="0" smtClean="0">
                <a:latin typeface="+mn-ea"/>
              </a:rPr>
              <a:t>，比例为：劳动</a:t>
            </a:r>
            <a:r>
              <a:rPr kumimoji="0" lang="en-US" altLang="zh-CN" sz="2800" b="1" dirty="0" smtClean="0">
                <a:latin typeface="+mn-ea"/>
              </a:rPr>
              <a:t>5/12</a:t>
            </a:r>
            <a:r>
              <a:rPr kumimoji="0" lang="zh-CN" altLang="en-US" sz="2800" b="1" dirty="0" smtClean="0">
                <a:latin typeface="+mn-ea"/>
              </a:rPr>
              <a:t>，资本</a:t>
            </a:r>
            <a:r>
              <a:rPr kumimoji="0" lang="en-US" altLang="zh-CN" sz="2800" b="1" dirty="0" smtClean="0">
                <a:latin typeface="+mn-ea"/>
              </a:rPr>
              <a:t>4/12</a:t>
            </a:r>
            <a:r>
              <a:rPr kumimoji="0" lang="zh-CN" altLang="en-US" sz="2800" b="1" dirty="0" smtClean="0">
                <a:latin typeface="+mn-ea"/>
              </a:rPr>
              <a:t>，能力</a:t>
            </a:r>
            <a:r>
              <a:rPr kumimoji="0" lang="en-US" altLang="zh-CN" sz="2800" b="1" dirty="0" smtClean="0">
                <a:latin typeface="+mn-ea"/>
              </a:rPr>
              <a:t>3/12</a:t>
            </a:r>
            <a:r>
              <a:rPr kumimoji="0" lang="zh-CN" altLang="en-US" sz="2800" b="1" dirty="0" smtClean="0">
                <a:latin typeface="+mn-ea"/>
              </a:rPr>
              <a:t>。 </a:t>
            </a:r>
          </a:p>
          <a:p>
            <a:pPr fontAlgn="auto">
              <a:lnSpc>
                <a:spcPts val="4900"/>
              </a:lnSpc>
              <a:defRPr/>
            </a:pPr>
            <a:r>
              <a:rPr kumimoji="0" lang="zh-CN" altLang="en-US" sz="2800" b="1" dirty="0" smtClean="0">
                <a:latin typeface="+mn-ea"/>
              </a:rPr>
              <a:t>向富商募集捐款。但</a:t>
            </a:r>
            <a:r>
              <a:rPr kumimoji="0" lang="zh-CN" altLang="en-US" sz="2800" b="1" dirty="0" smtClean="0">
                <a:solidFill>
                  <a:srgbClr val="FFFF00"/>
                </a:solidFill>
                <a:latin typeface="+mn-ea"/>
              </a:rPr>
              <a:t>无人支持</a:t>
            </a:r>
            <a:r>
              <a:rPr kumimoji="0" lang="zh-CN" altLang="en-US" sz="2800" b="1" dirty="0" smtClean="0">
                <a:latin typeface="+mn-ea"/>
              </a:rPr>
              <a:t>。</a:t>
            </a:r>
          </a:p>
        </p:txBody>
      </p:sp>
      <p:sp>
        <p:nvSpPr>
          <p:cNvPr id="5" name="TextBox 4"/>
          <p:cNvSpPr txBox="1"/>
          <p:nvPr/>
        </p:nvSpPr>
        <p:spPr>
          <a:xfrm>
            <a:off x="0" y="6213212"/>
            <a:ext cx="9144000" cy="600164"/>
          </a:xfrm>
          <a:prstGeom prst="rect">
            <a:avLst/>
          </a:prstGeom>
          <a:solidFill>
            <a:srgbClr val="000099"/>
          </a:solidFill>
        </p:spPr>
        <p:txBody>
          <a:bodyPr wrap="square" rtlCol="0">
            <a:spAutoFit/>
          </a:bodyPr>
          <a:lstStyle/>
          <a:p>
            <a:pPr algn="ctr"/>
            <a:r>
              <a:rPr lang="zh-CN" altLang="en-US" sz="3300" dirty="0" smtClean="0"/>
              <a:t>没有意识到两大阶级的对立，</a:t>
            </a:r>
            <a:r>
              <a:rPr lang="zh-CN" altLang="en-US" sz="3300" dirty="0" smtClean="0">
                <a:solidFill>
                  <a:srgbClr val="FFFF00"/>
                </a:solidFill>
              </a:rPr>
              <a:t>“与虎谋皮”</a:t>
            </a:r>
            <a:r>
              <a:rPr lang="zh-CN" altLang="en-US" sz="3300" dirty="0" smtClean="0"/>
              <a:t>！</a:t>
            </a:r>
            <a:endParaRPr lang="zh-CN" altLang="en-US" sz="3300" dirty="0"/>
          </a:p>
        </p:txBody>
      </p:sp>
    </p:spTree>
    <p:extLst>
      <p:ext uri="{BB962C8B-B14F-4D97-AF65-F5344CB8AC3E}">
        <p14:creationId xmlns:p14="http://schemas.microsoft.com/office/powerpoint/2010/main" val="269897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down)">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down)">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heckerboard(across)">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468313" y="0"/>
            <a:ext cx="8229600" cy="836613"/>
          </a:xfrm>
        </p:spPr>
        <p:txBody>
          <a:bodyPr/>
          <a:lstStyle/>
          <a:p>
            <a:pPr algn="ctr" eaLnBrk="1" hangingPunct="1">
              <a:defRPr/>
            </a:pPr>
            <a:r>
              <a:rPr lang="zh-CN" altLang="en-US" sz="4000" b="1" dirty="0" smtClean="0">
                <a:solidFill>
                  <a:srgbClr val="FFFF00"/>
                </a:solidFill>
                <a:latin typeface="+mn-ea"/>
                <a:ea typeface="+mn-ea"/>
              </a:rPr>
              <a:t>欧文的社会主义思想</a:t>
            </a:r>
          </a:p>
        </p:txBody>
      </p:sp>
      <p:pic>
        <p:nvPicPr>
          <p:cNvPr id="80900" name="Picture 4" descr="38403f3f5efdf8c455e723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2630" y="3500438"/>
            <a:ext cx="1821369" cy="234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Rectangle 5"/>
          <p:cNvSpPr>
            <a:spLocks noChangeArrowheads="1"/>
          </p:cNvSpPr>
          <p:nvPr/>
        </p:nvSpPr>
        <p:spPr bwMode="auto">
          <a:xfrm>
            <a:off x="-14462" y="764704"/>
            <a:ext cx="9158461"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ts val="4900"/>
              </a:lnSpc>
              <a:spcBef>
                <a:spcPct val="20000"/>
              </a:spcBef>
              <a:buClr>
                <a:schemeClr val="hlink"/>
              </a:buClr>
              <a:buSzPct val="70000"/>
              <a:buFont typeface="Wingdings" pitchFamily="2" charset="2"/>
              <a:buChar char="n"/>
              <a:defRPr/>
            </a:pPr>
            <a:endParaRPr lang="zh-CN" altLang="en-US" sz="3300" b="1" dirty="0">
              <a:effectLst>
                <a:outerShdw blurRad="38100" dist="38100" dir="2700000" algn="tl">
                  <a:srgbClr val="000000"/>
                </a:outerShdw>
              </a:effectLst>
              <a:latin typeface="黑体" pitchFamily="49" charset="-122"/>
              <a:ea typeface="黑体" pitchFamily="49" charset="-122"/>
            </a:endParaRPr>
          </a:p>
        </p:txBody>
      </p:sp>
      <p:sp>
        <p:nvSpPr>
          <p:cNvPr id="3" name="矩形 2"/>
          <p:cNvSpPr/>
          <p:nvPr/>
        </p:nvSpPr>
        <p:spPr>
          <a:xfrm>
            <a:off x="0" y="978148"/>
            <a:ext cx="8978950" cy="2054409"/>
          </a:xfrm>
          <a:prstGeom prst="rect">
            <a:avLst/>
          </a:prstGeom>
        </p:spPr>
        <p:txBody>
          <a:bodyPr wrap="square">
            <a:spAutoFit/>
          </a:bodyPr>
          <a:lstStyle/>
          <a:p>
            <a:pPr lvl="0">
              <a:lnSpc>
                <a:spcPts val="5100"/>
              </a:lnSpc>
              <a:defRPr/>
            </a:pPr>
            <a:r>
              <a:rPr lang="zh-CN" altLang="en-US" sz="3000" b="1" dirty="0">
                <a:solidFill>
                  <a:srgbClr val="FFFFFF">
                    <a:lumMod val="95000"/>
                  </a:srgbClr>
                </a:solidFill>
                <a:latin typeface="+mn-ea"/>
                <a:ea typeface="+mn-ea"/>
              </a:rPr>
              <a:t>“这时，有一个</a:t>
            </a:r>
            <a:r>
              <a:rPr lang="en-US" altLang="zh-CN" sz="3000" b="1" dirty="0">
                <a:solidFill>
                  <a:srgbClr val="FFFFFF">
                    <a:lumMod val="95000"/>
                  </a:srgbClr>
                </a:solidFill>
                <a:latin typeface="+mn-ea"/>
                <a:ea typeface="+mn-ea"/>
              </a:rPr>
              <a:t>29</a:t>
            </a:r>
            <a:r>
              <a:rPr lang="zh-CN" altLang="en-US" sz="3000" b="1" dirty="0">
                <a:solidFill>
                  <a:srgbClr val="FFFFFF">
                    <a:lumMod val="95000"/>
                  </a:srgbClr>
                </a:solidFill>
                <a:latin typeface="+mn-ea"/>
                <a:ea typeface="+mn-ea"/>
              </a:rPr>
              <a:t>岁的厂主作为改革家出现了，这个人具有</a:t>
            </a:r>
            <a:r>
              <a:rPr lang="zh-CN" altLang="en-US" sz="3000" b="1" dirty="0">
                <a:solidFill>
                  <a:srgbClr val="FFFF00"/>
                </a:solidFill>
                <a:latin typeface="+mn-ea"/>
                <a:ea typeface="+mn-ea"/>
              </a:rPr>
              <a:t>像孩子一样单纯的高尚的性格</a:t>
            </a:r>
            <a:r>
              <a:rPr lang="zh-CN" altLang="en-US" sz="3000" b="1" dirty="0">
                <a:solidFill>
                  <a:srgbClr val="FFFFFF">
                    <a:lumMod val="95000"/>
                  </a:srgbClr>
                </a:solidFill>
                <a:latin typeface="+mn-ea"/>
                <a:ea typeface="+mn-ea"/>
              </a:rPr>
              <a:t>，同时又是一个</a:t>
            </a:r>
            <a:r>
              <a:rPr lang="zh-CN" altLang="en-US" sz="3000" b="1" dirty="0">
                <a:solidFill>
                  <a:srgbClr val="FFFF00"/>
                </a:solidFill>
                <a:latin typeface="+mn-ea"/>
                <a:ea typeface="+mn-ea"/>
              </a:rPr>
              <a:t>少有的天生的改革家</a:t>
            </a:r>
            <a:r>
              <a:rPr lang="zh-CN" altLang="en-US" sz="3000" b="1" dirty="0">
                <a:solidFill>
                  <a:srgbClr val="FFFFFF">
                    <a:lumMod val="95000"/>
                  </a:srgbClr>
                </a:solidFill>
                <a:latin typeface="+mn-ea"/>
                <a:ea typeface="+mn-ea"/>
              </a:rPr>
              <a:t>。</a:t>
            </a:r>
            <a:r>
              <a:rPr lang="en-US" altLang="zh-CN" sz="3000" b="1" dirty="0">
                <a:solidFill>
                  <a:srgbClr val="FFFFFF">
                    <a:lumMod val="95000"/>
                  </a:srgbClr>
                </a:solidFill>
                <a:latin typeface="+mn-ea"/>
                <a:ea typeface="+mn-ea"/>
              </a:rPr>
              <a:t>” </a:t>
            </a:r>
            <a:r>
              <a:rPr lang="en-US" altLang="zh-CN" sz="3000" b="1" dirty="0" smtClean="0">
                <a:solidFill>
                  <a:srgbClr val="FFFFFF">
                    <a:lumMod val="95000"/>
                  </a:srgbClr>
                </a:solidFill>
                <a:latin typeface="+mn-ea"/>
                <a:ea typeface="+mn-ea"/>
              </a:rPr>
              <a:t>——</a:t>
            </a:r>
            <a:r>
              <a:rPr lang="zh-CN" altLang="en-US" sz="3000" b="1" dirty="0" smtClean="0">
                <a:solidFill>
                  <a:srgbClr val="FFFFFF">
                    <a:lumMod val="95000"/>
                  </a:srgbClr>
                </a:solidFill>
                <a:latin typeface="+mn-ea"/>
                <a:ea typeface="+mn-ea"/>
              </a:rPr>
              <a:t>恩格斯</a:t>
            </a:r>
            <a:endParaRPr lang="en-US" altLang="zh-CN" sz="3000" b="1" dirty="0">
              <a:solidFill>
                <a:srgbClr val="FFFFFF">
                  <a:lumMod val="95000"/>
                </a:srgbClr>
              </a:solidFill>
              <a:latin typeface="+mn-ea"/>
              <a:ea typeface="+mn-ea"/>
            </a:endParaRPr>
          </a:p>
        </p:txBody>
      </p:sp>
      <p:sp>
        <p:nvSpPr>
          <p:cNvPr id="7" name="Rectangle 5"/>
          <p:cNvSpPr>
            <a:spLocks noChangeArrowheads="1"/>
          </p:cNvSpPr>
          <p:nvPr/>
        </p:nvSpPr>
        <p:spPr bwMode="auto">
          <a:xfrm>
            <a:off x="9046" y="3143248"/>
            <a:ext cx="7148536" cy="3036970"/>
          </a:xfrm>
          <a:prstGeom prst="rect">
            <a:avLst/>
          </a:prstGeom>
          <a:solidFill>
            <a:srgbClr val="000099"/>
          </a:solidFill>
          <a:ln>
            <a:noFill/>
          </a:ln>
          <a:effectLst/>
          <a:extLst/>
        </p:spPr>
        <p:txBody>
          <a:bodyPr/>
          <a:lstStyle/>
          <a:p>
            <a:pPr marL="342900" indent="-342900">
              <a:lnSpc>
                <a:spcPts val="5700"/>
              </a:lnSpc>
              <a:spcBef>
                <a:spcPct val="20000"/>
              </a:spcBef>
              <a:buClr>
                <a:schemeClr val="hlink"/>
              </a:buClr>
              <a:buSzPct val="70000"/>
              <a:buFont typeface="Wingdings" pitchFamily="2" charset="2"/>
              <a:buChar char="n"/>
              <a:defRPr/>
            </a:pPr>
            <a:r>
              <a:rPr lang="zh-CN" altLang="en-US" sz="3000" b="1" dirty="0">
                <a:effectLst>
                  <a:outerShdw blurRad="38100" dist="38100" dir="2700000" algn="tl">
                    <a:srgbClr val="000000"/>
                  </a:outerShdw>
                </a:effectLst>
                <a:latin typeface="楷体" panose="02010609060101010101" pitchFamily="49" charset="-122"/>
                <a:ea typeface="楷体" panose="02010609060101010101" pitchFamily="49" charset="-122"/>
              </a:rPr>
              <a:t>“对</a:t>
            </a:r>
            <a:r>
              <a:rPr lang="zh-CN" altLang="en-US" sz="3000" b="1" dirty="0">
                <a:solidFill>
                  <a:srgbClr val="FFFF00"/>
                </a:solidFill>
                <a:effectLst>
                  <a:outerShdw blurRad="38100" dist="38100" dir="2700000" algn="tl">
                    <a:srgbClr val="000000"/>
                  </a:outerShdw>
                </a:effectLst>
                <a:latin typeface="楷体" panose="02010609060101010101" pitchFamily="49" charset="-122"/>
                <a:ea typeface="楷体" panose="02010609060101010101" pitchFamily="49" charset="-122"/>
              </a:rPr>
              <a:t>无生命的机器</a:t>
            </a:r>
            <a:r>
              <a:rPr lang="zh-CN" altLang="en-US" sz="3000" b="1" dirty="0">
                <a:effectLst>
                  <a:outerShdw blurRad="38100" dist="38100" dir="2700000" algn="tl">
                    <a:srgbClr val="000000"/>
                  </a:outerShdw>
                </a:effectLst>
                <a:latin typeface="楷体" panose="02010609060101010101" pitchFamily="49" charset="-122"/>
                <a:ea typeface="楷体" panose="02010609060101010101" pitchFamily="49" charset="-122"/>
              </a:rPr>
              <a:t>给予细心照顾尚能产生有利的效果，那么如果你们以同样的精力去关心其构造奇妙得多的</a:t>
            </a:r>
            <a:r>
              <a:rPr lang="zh-CN" altLang="en-US" sz="3000" b="1" dirty="0">
                <a:solidFill>
                  <a:srgbClr val="FFFF00"/>
                </a:solidFill>
                <a:effectLst>
                  <a:outerShdw blurRad="38100" dist="38100" dir="2700000" algn="tl">
                    <a:srgbClr val="000000"/>
                  </a:outerShdw>
                </a:effectLst>
                <a:latin typeface="楷体" panose="02010609060101010101" pitchFamily="49" charset="-122"/>
                <a:ea typeface="楷体" panose="02010609060101010101" pitchFamily="49" charset="-122"/>
              </a:rPr>
              <a:t>有生命的机器</a:t>
            </a:r>
            <a:r>
              <a:rPr lang="zh-CN" altLang="en-US" sz="3000" b="1" dirty="0">
                <a:effectLst>
                  <a:outerShdw blurRad="38100" dist="38100" dir="2700000" algn="tl">
                    <a:srgbClr val="000000"/>
                  </a:outerShdw>
                </a:effectLst>
                <a:latin typeface="楷体" panose="02010609060101010101" pitchFamily="49" charset="-122"/>
                <a:ea typeface="楷体" panose="02010609060101010101" pitchFamily="49" charset="-122"/>
              </a:rPr>
              <a:t>，那么还会有什么事办不成呢</a:t>
            </a:r>
            <a:r>
              <a:rPr lang="en-US" altLang="zh-CN" sz="3000" b="1" dirty="0">
                <a:effectLst>
                  <a:outerShdw blurRad="38100" dist="38100" dir="2700000" algn="tl">
                    <a:srgbClr val="000000"/>
                  </a:outerShdw>
                </a:effectLst>
                <a:latin typeface="楷体" panose="02010609060101010101" pitchFamily="49" charset="-122"/>
                <a:ea typeface="楷体" panose="02010609060101010101" pitchFamily="49" charset="-122"/>
              </a:rPr>
              <a:t>?” </a:t>
            </a:r>
            <a:endParaRPr lang="en-US" altLang="zh-CN" sz="3000" b="1" dirty="0" smtClean="0">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8999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81925"/>
                                        </p:tgtEl>
                                        <p:attrNameLst>
                                          <p:attrName>style.visibility</p:attrName>
                                        </p:attrNameLst>
                                      </p:cBhvr>
                                      <p:to>
                                        <p:strVal val="visible"/>
                                      </p:to>
                                    </p:set>
                                    <p:anim calcmode="lin" valueType="num">
                                      <p:cBhvr additive="base">
                                        <p:cTn id="13" dur="500" fill="hold"/>
                                        <p:tgtEl>
                                          <p:spTgt spid="81925"/>
                                        </p:tgtEl>
                                        <p:attrNameLst>
                                          <p:attrName>ppt_x</p:attrName>
                                        </p:attrNameLst>
                                      </p:cBhvr>
                                      <p:tavLst>
                                        <p:tav tm="0">
                                          <p:val>
                                            <p:strVal val="#ppt_x"/>
                                          </p:val>
                                        </p:tav>
                                        <p:tav tm="100000">
                                          <p:val>
                                            <p:strVal val="#ppt_x"/>
                                          </p:val>
                                        </p:tav>
                                      </p:tavLst>
                                    </p:anim>
                                    <p:anim calcmode="lin" valueType="num">
                                      <p:cBhvr additive="base">
                                        <p:cTn id="14"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P spid="3" grpId="0"/>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493614" y="0"/>
            <a:ext cx="8229600" cy="692696"/>
          </a:xfrm>
        </p:spPr>
        <p:txBody>
          <a:bodyPr/>
          <a:lstStyle/>
          <a:p>
            <a:pPr algn="ctr" eaLnBrk="1" hangingPunct="1">
              <a:defRPr/>
            </a:pPr>
            <a:r>
              <a:rPr lang="zh-CN" altLang="en-US" sz="4000" b="1" dirty="0">
                <a:solidFill>
                  <a:srgbClr val="FFFF00"/>
                </a:solidFill>
                <a:latin typeface="+mn-ea"/>
                <a:ea typeface="+mn-ea"/>
              </a:rPr>
              <a:t>新拉纳克实验</a:t>
            </a:r>
            <a:endParaRPr lang="zh-CN" altLang="en-US" sz="4000" b="1" dirty="0" smtClean="0">
              <a:solidFill>
                <a:srgbClr val="FFFF00"/>
              </a:solidFill>
              <a:latin typeface="+mn-ea"/>
              <a:ea typeface="+mn-ea"/>
            </a:endParaRPr>
          </a:p>
        </p:txBody>
      </p:sp>
      <p:sp>
        <p:nvSpPr>
          <p:cNvPr id="82947" name="Rectangle 3"/>
          <p:cNvSpPr>
            <a:spLocks noGrp="1" noChangeArrowheads="1"/>
          </p:cNvSpPr>
          <p:nvPr>
            <p:ph type="body" idx="4294967295"/>
          </p:nvPr>
        </p:nvSpPr>
        <p:spPr>
          <a:xfrm>
            <a:off x="0" y="692696"/>
            <a:ext cx="9144000" cy="5665262"/>
          </a:xfrm>
          <a:prstGeom prst="rect">
            <a:avLst/>
          </a:prstGeom>
        </p:spPr>
        <p:txBody>
          <a:bodyPr>
            <a:normAutofit/>
          </a:bodyPr>
          <a:lstStyle/>
          <a:p>
            <a:pPr eaLnBrk="1" hangingPunct="1">
              <a:lnSpc>
                <a:spcPts val="5300"/>
              </a:lnSpc>
              <a:defRPr/>
            </a:pPr>
            <a:r>
              <a:rPr lang="zh-CN" altLang="en-US" sz="3000" b="1" dirty="0" smtClean="0">
                <a:solidFill>
                  <a:srgbClr val="FFFF00"/>
                </a:solidFill>
                <a:latin typeface="+mn-ea"/>
              </a:rPr>
              <a:t>创造“比较合乎尊严”的劳动生活环境</a:t>
            </a:r>
            <a:r>
              <a:rPr lang="zh-CN" altLang="en-US" sz="3000" b="1" dirty="0" smtClean="0">
                <a:latin typeface="+mn-ea"/>
              </a:rPr>
              <a:t>：</a:t>
            </a:r>
            <a:endParaRPr lang="en-US" altLang="zh-CN" sz="3000" b="1" dirty="0" smtClean="0">
              <a:latin typeface="+mn-ea"/>
            </a:endParaRPr>
          </a:p>
          <a:p>
            <a:pPr lvl="1">
              <a:lnSpc>
                <a:spcPts val="5300"/>
              </a:lnSpc>
              <a:defRPr/>
            </a:pPr>
            <a:r>
              <a:rPr lang="zh-CN" altLang="en-US" sz="2800" b="1" dirty="0" smtClean="0">
                <a:latin typeface="楷体" pitchFamily="49" charset="-122"/>
                <a:ea typeface="楷体" pitchFamily="49" charset="-122"/>
              </a:rPr>
              <a:t>工人</a:t>
            </a:r>
            <a:r>
              <a:rPr lang="zh-CN" altLang="en-US" sz="2800" b="1" dirty="0">
                <a:latin typeface="楷体" pitchFamily="49" charset="-122"/>
                <a:ea typeface="楷体" pitchFamily="49" charset="-122"/>
              </a:rPr>
              <a:t>的</a:t>
            </a:r>
            <a:r>
              <a:rPr lang="zh-CN" altLang="en-US" sz="2800" b="1" dirty="0" smtClean="0">
                <a:latin typeface="楷体" pitchFamily="49" charset="-122"/>
                <a:ea typeface="楷体" pitchFamily="49" charset="-122"/>
              </a:rPr>
              <a:t>工作时间由</a:t>
            </a:r>
            <a:r>
              <a:rPr lang="zh-CN" altLang="en-US" sz="2800" b="1" dirty="0" smtClean="0">
                <a:solidFill>
                  <a:srgbClr val="FFFF00"/>
                </a:solidFill>
                <a:latin typeface="楷体" pitchFamily="49" charset="-122"/>
                <a:ea typeface="楷体" pitchFamily="49" charset="-122"/>
              </a:rPr>
              <a:t>每天</a:t>
            </a:r>
            <a:r>
              <a:rPr lang="en-US" altLang="zh-CN" sz="2800" b="1" dirty="0">
                <a:solidFill>
                  <a:srgbClr val="FFFF00"/>
                </a:solidFill>
                <a:latin typeface="楷体" pitchFamily="49" charset="-122"/>
                <a:ea typeface="楷体" pitchFamily="49" charset="-122"/>
              </a:rPr>
              <a:t>13—14</a:t>
            </a:r>
            <a:r>
              <a:rPr lang="zh-CN" altLang="en-US" sz="2800" b="1" dirty="0">
                <a:solidFill>
                  <a:srgbClr val="FFFF00"/>
                </a:solidFill>
                <a:latin typeface="楷体" pitchFamily="49" charset="-122"/>
                <a:ea typeface="楷体" pitchFamily="49" charset="-122"/>
              </a:rPr>
              <a:t>小时</a:t>
            </a:r>
            <a:r>
              <a:rPr lang="zh-CN" altLang="en-US" sz="2800" b="1" dirty="0">
                <a:latin typeface="楷体" pitchFamily="49" charset="-122"/>
                <a:ea typeface="楷体" pitchFamily="49" charset="-122"/>
              </a:rPr>
              <a:t>缩短为</a:t>
            </a:r>
            <a:r>
              <a:rPr lang="en-US" altLang="zh-CN" sz="2800" b="1" dirty="0">
                <a:solidFill>
                  <a:srgbClr val="FFFF00"/>
                </a:solidFill>
                <a:latin typeface="楷体" pitchFamily="49" charset="-122"/>
                <a:ea typeface="楷体" pitchFamily="49" charset="-122"/>
              </a:rPr>
              <a:t>10</a:t>
            </a:r>
            <a:r>
              <a:rPr lang="zh-CN" altLang="en-US" sz="2800" b="1" dirty="0" smtClean="0">
                <a:solidFill>
                  <a:srgbClr val="FFFF00"/>
                </a:solidFill>
                <a:latin typeface="楷体" pitchFamily="49" charset="-122"/>
                <a:ea typeface="楷体" pitchFamily="49" charset="-122"/>
              </a:rPr>
              <a:t>小时</a:t>
            </a:r>
            <a:r>
              <a:rPr lang="zh-CN" altLang="en-US" sz="2800" b="1" dirty="0" smtClean="0">
                <a:latin typeface="楷体" pitchFamily="49" charset="-122"/>
                <a:ea typeface="楷体" pitchFamily="49" charset="-122"/>
              </a:rPr>
              <a:t>；禁止</a:t>
            </a:r>
            <a:r>
              <a:rPr lang="zh-CN" altLang="en-US" sz="2800" b="1" dirty="0">
                <a:solidFill>
                  <a:srgbClr val="FFFF00"/>
                </a:solidFill>
                <a:latin typeface="楷体" pitchFamily="49" charset="-122"/>
                <a:ea typeface="楷体" pitchFamily="49" charset="-122"/>
              </a:rPr>
              <a:t>不满</a:t>
            </a:r>
            <a:r>
              <a:rPr lang="en-US" altLang="zh-CN" sz="2800" b="1" dirty="0">
                <a:solidFill>
                  <a:srgbClr val="FFFF00"/>
                </a:solidFill>
                <a:latin typeface="楷体" pitchFamily="49" charset="-122"/>
                <a:ea typeface="楷体" pitchFamily="49" charset="-122"/>
              </a:rPr>
              <a:t>12</a:t>
            </a:r>
            <a:r>
              <a:rPr lang="zh-CN" altLang="en-US" sz="2800" b="1" dirty="0">
                <a:solidFill>
                  <a:srgbClr val="FFFF00"/>
                </a:solidFill>
                <a:latin typeface="楷体" pitchFamily="49" charset="-122"/>
                <a:ea typeface="楷体" pitchFamily="49" charset="-122"/>
              </a:rPr>
              <a:t>岁</a:t>
            </a:r>
            <a:r>
              <a:rPr lang="zh-CN" altLang="en-US" sz="2800" b="1" dirty="0">
                <a:latin typeface="楷体" pitchFamily="49" charset="-122"/>
                <a:ea typeface="楷体" pitchFamily="49" charset="-122"/>
              </a:rPr>
              <a:t>的童工</a:t>
            </a:r>
            <a:r>
              <a:rPr lang="zh-CN" altLang="en-US" sz="2800" b="1" dirty="0" smtClean="0">
                <a:latin typeface="楷体" pitchFamily="49" charset="-122"/>
                <a:ea typeface="楷体" pitchFamily="49" charset="-122"/>
              </a:rPr>
              <a:t>劳动；提高</a:t>
            </a:r>
            <a:r>
              <a:rPr lang="zh-CN" altLang="en-US" sz="2800" b="1" dirty="0">
                <a:latin typeface="楷体" pitchFamily="49" charset="-122"/>
                <a:ea typeface="楷体" pitchFamily="49" charset="-122"/>
              </a:rPr>
              <a:t>工人</a:t>
            </a:r>
            <a:r>
              <a:rPr lang="zh-CN" altLang="en-US" sz="2800" b="1" dirty="0" smtClean="0">
                <a:latin typeface="楷体" pitchFamily="49" charset="-122"/>
                <a:ea typeface="楷体" pitchFamily="49" charset="-122"/>
              </a:rPr>
              <a:t>工资；晚间娱乐；建立劳工食堂、消费合作社、发明幼儿园。</a:t>
            </a:r>
          </a:p>
          <a:p>
            <a:pPr eaLnBrk="1" hangingPunct="1">
              <a:lnSpc>
                <a:spcPts val="5300"/>
              </a:lnSpc>
              <a:defRPr/>
            </a:pPr>
            <a:r>
              <a:rPr lang="zh-CN" altLang="en-US" sz="3000" b="1" dirty="0" smtClean="0">
                <a:solidFill>
                  <a:srgbClr val="FFFF00"/>
                </a:solidFill>
                <a:latin typeface="+mn-ea"/>
              </a:rPr>
              <a:t>效果</a:t>
            </a:r>
            <a:r>
              <a:rPr lang="en-US" altLang="zh-CN" sz="3000" b="1" dirty="0" smtClean="0">
                <a:solidFill>
                  <a:srgbClr val="FFFF00"/>
                </a:solidFill>
                <a:latin typeface="+mn-ea"/>
              </a:rPr>
              <a:t>——</a:t>
            </a:r>
          </a:p>
          <a:p>
            <a:pPr lvl="1">
              <a:lnSpc>
                <a:spcPts val="5300"/>
              </a:lnSpc>
              <a:defRPr/>
            </a:pPr>
            <a:r>
              <a:rPr lang="zh-CN" altLang="en-US" sz="3000" b="1" dirty="0" smtClean="0">
                <a:latin typeface="楷体" pitchFamily="49" charset="-122"/>
                <a:ea typeface="楷体" pitchFamily="49" charset="-122"/>
              </a:rPr>
              <a:t>极其堕落的人、酗酒、警察、诉讼等几乎绝迹。</a:t>
            </a:r>
            <a:endParaRPr lang="en-US" altLang="zh-CN" sz="3000" b="1" dirty="0" smtClean="0">
              <a:latin typeface="楷体" pitchFamily="49" charset="-122"/>
              <a:ea typeface="楷体" pitchFamily="49" charset="-122"/>
            </a:endParaRPr>
          </a:p>
          <a:p>
            <a:pPr lvl="1">
              <a:lnSpc>
                <a:spcPts val="5300"/>
              </a:lnSpc>
              <a:defRPr/>
            </a:pPr>
            <a:r>
              <a:rPr lang="zh-CN" altLang="en-US" sz="3000" b="1" dirty="0" smtClean="0">
                <a:solidFill>
                  <a:srgbClr val="FFFF00"/>
                </a:solidFill>
                <a:latin typeface="楷体" pitchFamily="49" charset="-122"/>
                <a:ea typeface="楷体" pitchFamily="49" charset="-122"/>
              </a:rPr>
              <a:t>生产力增长。</a:t>
            </a:r>
          </a:p>
          <a:p>
            <a:pPr eaLnBrk="1" hangingPunct="1">
              <a:lnSpc>
                <a:spcPct val="90000"/>
              </a:lnSpc>
              <a:defRPr/>
            </a:pPr>
            <a:endParaRPr lang="en-US" altLang="zh-CN" sz="2800" b="1" dirty="0" smtClean="0"/>
          </a:p>
        </p:txBody>
      </p:sp>
      <p:sp>
        <p:nvSpPr>
          <p:cNvPr id="2" name="文本框 1"/>
          <p:cNvSpPr txBox="1"/>
          <p:nvPr/>
        </p:nvSpPr>
        <p:spPr>
          <a:xfrm>
            <a:off x="1417093" y="6140255"/>
            <a:ext cx="6382642" cy="646331"/>
          </a:xfrm>
          <a:prstGeom prst="rect">
            <a:avLst/>
          </a:prstGeom>
          <a:solidFill>
            <a:srgbClr val="000099"/>
          </a:solidFill>
        </p:spPr>
        <p:txBody>
          <a:bodyPr wrap="square" rtlCol="0">
            <a:spAutoFit/>
          </a:bodyPr>
          <a:lstStyle/>
          <a:p>
            <a:pPr algn="ctr"/>
            <a:r>
              <a:rPr lang="zh-CN" altLang="en-US" dirty="0" smtClean="0">
                <a:solidFill>
                  <a:srgbClr val="FFFF00"/>
                </a:solidFill>
              </a:rPr>
              <a:t>“这些人都是我的奴隶！”</a:t>
            </a:r>
            <a:endParaRPr lang="zh-CN" altLang="en-US" dirty="0">
              <a:solidFill>
                <a:srgbClr val="FFFF00"/>
              </a:solidFill>
            </a:endParaRPr>
          </a:p>
        </p:txBody>
      </p:sp>
      <p:sp>
        <p:nvSpPr>
          <p:cNvPr id="5" name="Rectangle 3"/>
          <p:cNvSpPr txBox="1">
            <a:spLocks noChangeArrowheads="1"/>
          </p:cNvSpPr>
          <p:nvPr/>
        </p:nvSpPr>
        <p:spPr>
          <a:xfrm>
            <a:off x="0" y="857233"/>
            <a:ext cx="9144000" cy="5143535"/>
          </a:xfrm>
          <a:prstGeom prst="rect">
            <a:avLst/>
          </a:prstGeom>
          <a:solidFill>
            <a:srgbClr val="000099"/>
          </a:solidFill>
        </p:spPr>
        <p:txBody>
          <a:bodyPr vert="horz" lIns="91440" tIns="45720" rIns="91440" bIns="45720" rtlCol="0">
            <a:normAutofit fontScale="925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ts val="5500"/>
              </a:lnSpc>
              <a:defRPr/>
            </a:pPr>
            <a:r>
              <a:rPr kumimoji="0" lang="zh-CN" altLang="en-US" sz="3000" dirty="0" smtClean="0">
                <a:latin typeface="+mn-ea"/>
              </a:rPr>
              <a:t>“企业所有者除了领取</a:t>
            </a:r>
            <a:r>
              <a:rPr kumimoji="0" lang="en-US" altLang="zh-CN" sz="3000" dirty="0" smtClean="0">
                <a:latin typeface="+mn-ea"/>
              </a:rPr>
              <a:t>5%</a:t>
            </a:r>
            <a:r>
              <a:rPr kumimoji="0" lang="zh-CN" altLang="en-US" sz="3000" dirty="0" smtClean="0">
                <a:latin typeface="+mn-ea"/>
              </a:rPr>
              <a:t>的基本投资利息以外，还得到</a:t>
            </a:r>
            <a:r>
              <a:rPr kumimoji="0" lang="en-US" altLang="zh-CN" sz="3000" dirty="0" smtClean="0">
                <a:solidFill>
                  <a:srgbClr val="FFFF00"/>
                </a:solidFill>
                <a:latin typeface="+mn-ea"/>
              </a:rPr>
              <a:t>30</a:t>
            </a:r>
            <a:r>
              <a:rPr kumimoji="0" lang="zh-CN" altLang="en-US" sz="3000" dirty="0" smtClean="0">
                <a:solidFill>
                  <a:srgbClr val="FFFF00"/>
                </a:solidFill>
                <a:latin typeface="+mn-ea"/>
              </a:rPr>
              <a:t>万英镑</a:t>
            </a:r>
            <a:r>
              <a:rPr kumimoji="0" lang="zh-CN" altLang="en-US" sz="3000" dirty="0" smtClean="0">
                <a:latin typeface="+mn-ea"/>
              </a:rPr>
              <a:t>以上的利润。新拉纳克尚且如此，英国其他一切工厂就更不用说了。”</a:t>
            </a:r>
          </a:p>
          <a:p>
            <a:pPr fontAlgn="auto">
              <a:lnSpc>
                <a:spcPts val="5500"/>
              </a:lnSpc>
              <a:defRPr/>
            </a:pPr>
            <a:r>
              <a:rPr kumimoji="0" lang="zh-CN" altLang="en-US" sz="3000" b="1" dirty="0" smtClean="0">
                <a:latin typeface="+mn-ea"/>
              </a:rPr>
              <a:t>“这</a:t>
            </a:r>
            <a:r>
              <a:rPr kumimoji="0" lang="en-US" altLang="zh-CN" sz="3000" b="1" dirty="0" smtClean="0">
                <a:solidFill>
                  <a:srgbClr val="FFFF00"/>
                </a:solidFill>
                <a:latin typeface="+mn-ea"/>
              </a:rPr>
              <a:t>2500</a:t>
            </a:r>
            <a:r>
              <a:rPr kumimoji="0" lang="zh-CN" altLang="en-US" sz="3000" b="1" dirty="0" smtClean="0">
                <a:solidFill>
                  <a:srgbClr val="FFFF00"/>
                </a:solidFill>
                <a:latin typeface="+mn-ea"/>
              </a:rPr>
              <a:t>人</a:t>
            </a:r>
            <a:r>
              <a:rPr kumimoji="0" lang="zh-CN" altLang="en-US" sz="3000" b="1" dirty="0" smtClean="0">
                <a:latin typeface="+mn-ea"/>
              </a:rPr>
              <a:t>中从事劳动的那一部分人给社会</a:t>
            </a:r>
            <a:r>
              <a:rPr kumimoji="0" lang="zh-CN" altLang="en-US" sz="3000" b="1" dirty="0" smtClean="0">
                <a:solidFill>
                  <a:srgbClr val="FFFF00"/>
                </a:solidFill>
                <a:latin typeface="+mn-ea"/>
              </a:rPr>
              <a:t>生产</a:t>
            </a:r>
            <a:r>
              <a:rPr kumimoji="0" lang="zh-CN" altLang="en-US" sz="3000" b="1" dirty="0" smtClean="0">
                <a:latin typeface="+mn-ea"/>
              </a:rPr>
              <a:t>的实际财富，在不到半个世纪前还需要</a:t>
            </a:r>
            <a:r>
              <a:rPr kumimoji="0" lang="en-US" altLang="zh-CN" sz="3000" b="1" dirty="0" smtClean="0">
                <a:solidFill>
                  <a:srgbClr val="FFFF00"/>
                </a:solidFill>
                <a:latin typeface="+mn-ea"/>
              </a:rPr>
              <a:t>60</a:t>
            </a:r>
            <a:r>
              <a:rPr kumimoji="0" lang="zh-CN" altLang="en-US" sz="3000" b="1" dirty="0" smtClean="0">
                <a:solidFill>
                  <a:srgbClr val="FFFF00"/>
                </a:solidFill>
                <a:latin typeface="+mn-ea"/>
              </a:rPr>
              <a:t>万</a:t>
            </a:r>
            <a:r>
              <a:rPr kumimoji="0" lang="zh-CN" altLang="en-US" sz="3000" b="1" dirty="0" smtClean="0">
                <a:latin typeface="+mn-ea"/>
              </a:rPr>
              <a:t>人才能</a:t>
            </a:r>
            <a:r>
              <a:rPr kumimoji="0" lang="zh-CN" altLang="en-US" sz="3000" b="1" dirty="0" smtClean="0">
                <a:solidFill>
                  <a:srgbClr val="FFFF00"/>
                </a:solidFill>
                <a:latin typeface="+mn-ea"/>
              </a:rPr>
              <a:t>生产</a:t>
            </a:r>
            <a:r>
              <a:rPr kumimoji="0" lang="zh-CN" altLang="en-US" sz="3000" b="1" dirty="0" smtClean="0">
                <a:latin typeface="+mn-ea"/>
              </a:rPr>
              <a:t>出来。我问自己：</a:t>
            </a:r>
            <a:r>
              <a:rPr kumimoji="0" lang="zh-CN" altLang="en-US" sz="3000" b="1" u="sng" dirty="0" smtClean="0">
                <a:latin typeface="楷体" pitchFamily="49" charset="-122"/>
                <a:ea typeface="楷体" pitchFamily="49" charset="-122"/>
              </a:rPr>
              <a:t>这</a:t>
            </a:r>
            <a:r>
              <a:rPr kumimoji="0" lang="en-US" altLang="zh-CN" sz="3000" b="1" u="sng" dirty="0" smtClean="0">
                <a:solidFill>
                  <a:srgbClr val="FFFF00"/>
                </a:solidFill>
                <a:latin typeface="楷体" pitchFamily="49" charset="-122"/>
                <a:ea typeface="楷体" pitchFamily="49" charset="-122"/>
              </a:rPr>
              <a:t>2500</a:t>
            </a:r>
            <a:r>
              <a:rPr kumimoji="0" lang="zh-CN" altLang="en-US" sz="3000" b="1" u="sng" dirty="0" smtClean="0">
                <a:solidFill>
                  <a:srgbClr val="FFFF00"/>
                </a:solidFill>
                <a:latin typeface="楷体" pitchFamily="49" charset="-122"/>
                <a:ea typeface="楷体" pitchFamily="49" charset="-122"/>
              </a:rPr>
              <a:t>人</a:t>
            </a:r>
            <a:r>
              <a:rPr kumimoji="0" lang="zh-CN" altLang="en-US" sz="3000" b="1" u="sng" dirty="0" smtClean="0">
                <a:latin typeface="楷体" pitchFamily="49" charset="-122"/>
                <a:ea typeface="楷体" pitchFamily="49" charset="-122"/>
              </a:rPr>
              <a:t>所</a:t>
            </a:r>
            <a:r>
              <a:rPr kumimoji="0" lang="zh-CN" altLang="en-US" sz="3000" b="1" u="sng" dirty="0" smtClean="0">
                <a:solidFill>
                  <a:srgbClr val="FFFF00"/>
                </a:solidFill>
                <a:latin typeface="楷体" pitchFamily="49" charset="-122"/>
                <a:ea typeface="楷体" pitchFamily="49" charset="-122"/>
              </a:rPr>
              <a:t>消费</a:t>
            </a:r>
            <a:r>
              <a:rPr kumimoji="0" lang="zh-CN" altLang="en-US" sz="3000" b="1" u="sng" dirty="0" smtClean="0">
                <a:latin typeface="楷体" pitchFamily="49" charset="-122"/>
                <a:ea typeface="楷体" pitchFamily="49" charset="-122"/>
              </a:rPr>
              <a:t>的财富和以前</a:t>
            </a:r>
            <a:r>
              <a:rPr kumimoji="0" lang="en-US" altLang="zh-CN" sz="3000" b="1" u="sng" dirty="0" smtClean="0">
                <a:solidFill>
                  <a:srgbClr val="FFFF00"/>
                </a:solidFill>
                <a:latin typeface="楷体" pitchFamily="49" charset="-122"/>
                <a:ea typeface="楷体" pitchFamily="49" charset="-122"/>
              </a:rPr>
              <a:t>60</a:t>
            </a:r>
            <a:r>
              <a:rPr kumimoji="0" lang="zh-CN" altLang="en-US" sz="3000" b="1" u="sng" dirty="0" smtClean="0">
                <a:solidFill>
                  <a:srgbClr val="FFFF00"/>
                </a:solidFill>
                <a:latin typeface="楷体" pitchFamily="49" charset="-122"/>
                <a:ea typeface="楷体" pitchFamily="49" charset="-122"/>
              </a:rPr>
              <a:t>万人</a:t>
            </a:r>
            <a:r>
              <a:rPr kumimoji="0" lang="zh-CN" altLang="en-US" sz="3000" b="1" u="sng" dirty="0" smtClean="0">
                <a:latin typeface="楷体" pitchFamily="49" charset="-122"/>
                <a:ea typeface="楷体" pitchFamily="49" charset="-122"/>
              </a:rPr>
              <a:t>本来应当</a:t>
            </a:r>
            <a:r>
              <a:rPr kumimoji="0" lang="zh-CN" altLang="en-US" sz="3000" b="1" u="sng" dirty="0" smtClean="0">
                <a:solidFill>
                  <a:srgbClr val="FFFF00"/>
                </a:solidFill>
                <a:latin typeface="楷体" pitchFamily="49" charset="-122"/>
                <a:ea typeface="楷体" pitchFamily="49" charset="-122"/>
              </a:rPr>
              <a:t>消费</a:t>
            </a:r>
            <a:r>
              <a:rPr kumimoji="0" lang="zh-CN" altLang="en-US" sz="3000" b="1" u="sng" dirty="0" smtClean="0">
                <a:latin typeface="楷体" pitchFamily="49" charset="-122"/>
                <a:ea typeface="楷体" pitchFamily="49" charset="-122"/>
              </a:rPr>
              <a:t>的财富之间的</a:t>
            </a:r>
            <a:r>
              <a:rPr kumimoji="0" lang="zh-CN" altLang="en-US" sz="3000" b="1" u="sng" dirty="0" smtClean="0">
                <a:solidFill>
                  <a:srgbClr val="FFFF00"/>
                </a:solidFill>
                <a:latin typeface="楷体" pitchFamily="49" charset="-122"/>
                <a:ea typeface="楷体" pitchFamily="49" charset="-122"/>
              </a:rPr>
              <a:t>差额</a:t>
            </a:r>
            <a:r>
              <a:rPr kumimoji="0" lang="zh-CN" altLang="en-US" sz="3000" b="1" u="sng" dirty="0" smtClean="0">
                <a:latin typeface="楷体" pitchFamily="49" charset="-122"/>
                <a:ea typeface="楷体" pitchFamily="49" charset="-122"/>
              </a:rPr>
              <a:t>到哪里去了呢？</a:t>
            </a:r>
            <a:r>
              <a:rPr kumimoji="0" lang="zh-CN" altLang="en-US" sz="3000" b="1" dirty="0" smtClean="0">
                <a:latin typeface="+mn-ea"/>
              </a:rPr>
              <a:t>”</a:t>
            </a:r>
          </a:p>
        </p:txBody>
      </p:sp>
    </p:spTree>
    <p:extLst>
      <p:ext uri="{BB962C8B-B14F-4D97-AF65-F5344CB8AC3E}">
        <p14:creationId xmlns:p14="http://schemas.microsoft.com/office/powerpoint/2010/main" val="16447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468313" y="0"/>
            <a:ext cx="8229600" cy="785794"/>
          </a:xfrm>
        </p:spPr>
        <p:txBody>
          <a:bodyPr/>
          <a:lstStyle/>
          <a:p>
            <a:pPr algn="ctr" eaLnBrk="1" hangingPunct="1">
              <a:defRPr/>
            </a:pPr>
            <a:r>
              <a:rPr lang="zh-CN" altLang="en-US" sz="4000" b="1" dirty="0" smtClean="0">
                <a:solidFill>
                  <a:srgbClr val="FFFF00"/>
                </a:solidFill>
                <a:latin typeface="+mn-ea"/>
                <a:ea typeface="+mn-ea"/>
              </a:rPr>
              <a:t>欧文的努力</a:t>
            </a:r>
          </a:p>
        </p:txBody>
      </p:sp>
      <p:sp>
        <p:nvSpPr>
          <p:cNvPr id="84995" name="Rectangle 3"/>
          <p:cNvSpPr>
            <a:spLocks noGrp="1" noChangeArrowheads="1"/>
          </p:cNvSpPr>
          <p:nvPr>
            <p:ph type="body" idx="4294967295"/>
          </p:nvPr>
        </p:nvSpPr>
        <p:spPr>
          <a:xfrm>
            <a:off x="0" y="714356"/>
            <a:ext cx="9144000" cy="5521246"/>
          </a:xfrm>
          <a:prstGeom prst="rect">
            <a:avLst/>
          </a:prstGeom>
        </p:spPr>
        <p:txBody>
          <a:bodyPr/>
          <a:lstStyle/>
          <a:p>
            <a:pPr eaLnBrk="1" hangingPunct="1">
              <a:lnSpc>
                <a:spcPct val="150000"/>
              </a:lnSpc>
              <a:defRPr/>
            </a:pPr>
            <a:r>
              <a:rPr lang="en-US" altLang="zh-CN" sz="3000" b="1" dirty="0">
                <a:latin typeface="+mn-ea"/>
              </a:rPr>
              <a:t>1819</a:t>
            </a:r>
            <a:r>
              <a:rPr lang="zh-CN" altLang="en-US" sz="3000" b="1" dirty="0">
                <a:latin typeface="+mn-ea"/>
              </a:rPr>
              <a:t>年，欧文促成第一个保护童工的</a:t>
            </a:r>
            <a:r>
              <a:rPr lang="zh-CN" altLang="en-US" sz="3000" b="1" dirty="0" smtClean="0">
                <a:latin typeface="+mn-ea"/>
              </a:rPr>
              <a:t>法律。禁止</a:t>
            </a:r>
            <a:r>
              <a:rPr lang="en-US" altLang="zh-CN" sz="3000" b="1" dirty="0">
                <a:solidFill>
                  <a:srgbClr val="FFFF00"/>
                </a:solidFill>
                <a:latin typeface="+mn-ea"/>
              </a:rPr>
              <a:t>9</a:t>
            </a:r>
            <a:r>
              <a:rPr lang="zh-CN" altLang="en-US" sz="3000" b="1" dirty="0">
                <a:solidFill>
                  <a:srgbClr val="FFFF00"/>
                </a:solidFill>
                <a:latin typeface="+mn-ea"/>
              </a:rPr>
              <a:t>岁以下</a:t>
            </a:r>
            <a:r>
              <a:rPr lang="zh-CN" altLang="en-US" sz="3000" b="1" dirty="0" smtClean="0">
                <a:latin typeface="+mn-ea"/>
              </a:rPr>
              <a:t>童工；</a:t>
            </a:r>
            <a:r>
              <a:rPr lang="en-US" altLang="zh-CN" sz="3000" b="1" dirty="0" smtClean="0">
                <a:latin typeface="+mn-ea"/>
              </a:rPr>
              <a:t>18</a:t>
            </a:r>
            <a:r>
              <a:rPr lang="zh-CN" altLang="en-US" sz="3000" b="1" dirty="0">
                <a:latin typeface="+mn-ea"/>
              </a:rPr>
              <a:t>岁以下工人</a:t>
            </a:r>
            <a:r>
              <a:rPr lang="zh-CN" altLang="en-US" sz="3000" b="1" dirty="0">
                <a:solidFill>
                  <a:srgbClr val="FFFF00"/>
                </a:solidFill>
                <a:latin typeface="+mn-ea"/>
              </a:rPr>
              <a:t>每天工作</a:t>
            </a:r>
            <a:r>
              <a:rPr lang="en-US" altLang="zh-CN" sz="3000" b="1" dirty="0">
                <a:solidFill>
                  <a:srgbClr val="FFFF00"/>
                </a:solidFill>
                <a:latin typeface="+mn-ea"/>
              </a:rPr>
              <a:t>12</a:t>
            </a:r>
            <a:r>
              <a:rPr lang="zh-CN" altLang="en-US" sz="3000" b="1" dirty="0">
                <a:solidFill>
                  <a:srgbClr val="FFFF00"/>
                </a:solidFill>
                <a:latin typeface="+mn-ea"/>
              </a:rPr>
              <a:t>个</a:t>
            </a:r>
            <a:r>
              <a:rPr lang="zh-CN" altLang="en-US" sz="3000" b="1" dirty="0" smtClean="0">
                <a:solidFill>
                  <a:srgbClr val="FFFF00"/>
                </a:solidFill>
                <a:latin typeface="+mn-ea"/>
              </a:rPr>
              <a:t>小时</a:t>
            </a:r>
            <a:r>
              <a:rPr lang="zh-CN" altLang="en-US" sz="3000" b="1" dirty="0" smtClean="0">
                <a:latin typeface="+mn-ea"/>
              </a:rPr>
              <a:t>；所有</a:t>
            </a:r>
            <a:r>
              <a:rPr lang="zh-CN" altLang="en-US" sz="3000" b="1" dirty="0">
                <a:latin typeface="+mn-ea"/>
              </a:rPr>
              <a:t>工人每天</a:t>
            </a:r>
            <a:r>
              <a:rPr lang="zh-CN" altLang="en-US" sz="3000" b="1" dirty="0">
                <a:solidFill>
                  <a:srgbClr val="FFFF00"/>
                </a:solidFill>
                <a:latin typeface="+mn-ea"/>
              </a:rPr>
              <a:t>有两次休息</a:t>
            </a:r>
            <a:r>
              <a:rPr lang="zh-CN" altLang="en-US" sz="3000" b="1" dirty="0">
                <a:latin typeface="+mn-ea"/>
              </a:rPr>
              <a:t>作为早餐和午餐时间，共</a:t>
            </a:r>
            <a:r>
              <a:rPr lang="zh-CN" altLang="en-US" sz="3000" b="1" dirty="0" smtClean="0">
                <a:solidFill>
                  <a:srgbClr val="FFFF00"/>
                </a:solidFill>
                <a:latin typeface="+mn-ea"/>
              </a:rPr>
              <a:t>一个半小时</a:t>
            </a:r>
            <a:r>
              <a:rPr lang="zh-CN" altLang="en-US" sz="3000" b="1" dirty="0" smtClean="0">
                <a:latin typeface="+mn-ea"/>
              </a:rPr>
              <a:t>。</a:t>
            </a:r>
            <a:endParaRPr lang="en-US" altLang="zh-CN" sz="3000" b="1" dirty="0" smtClean="0">
              <a:latin typeface="+mn-ea"/>
            </a:endParaRPr>
          </a:p>
          <a:p>
            <a:pPr eaLnBrk="1" hangingPunct="1">
              <a:lnSpc>
                <a:spcPct val="150000"/>
              </a:lnSpc>
              <a:defRPr/>
            </a:pPr>
            <a:r>
              <a:rPr lang="zh-CN" altLang="en-US" sz="3500" b="1" dirty="0" smtClean="0">
                <a:solidFill>
                  <a:srgbClr val="FFFF00"/>
                </a:solidFill>
                <a:latin typeface="+mn-ea"/>
              </a:rPr>
              <a:t>“新和谐公社”实验</a:t>
            </a:r>
          </a:p>
          <a:p>
            <a:pPr lvl="1">
              <a:lnSpc>
                <a:spcPct val="150000"/>
              </a:lnSpc>
              <a:defRPr/>
            </a:pPr>
            <a:r>
              <a:rPr lang="en-US" altLang="zh-CN" sz="2800" b="1" dirty="0" smtClean="0">
                <a:latin typeface="楷体" pitchFamily="49" charset="-122"/>
                <a:ea typeface="楷体" pitchFamily="49" charset="-122"/>
              </a:rPr>
              <a:t>1824</a:t>
            </a:r>
            <a:r>
              <a:rPr lang="zh-CN" altLang="en-US" sz="2800" b="1" dirty="0" smtClean="0">
                <a:latin typeface="楷体" pitchFamily="49" charset="-122"/>
                <a:ea typeface="楷体" pitchFamily="49" charset="-122"/>
              </a:rPr>
              <a:t>年，欧文倾其家产，在美国买下</a:t>
            </a:r>
            <a:r>
              <a:rPr lang="en-US" altLang="zh-CN" sz="2800" b="1" dirty="0" smtClean="0">
                <a:solidFill>
                  <a:srgbClr val="FFFF00"/>
                </a:solidFill>
                <a:latin typeface="楷体" pitchFamily="49" charset="-122"/>
                <a:ea typeface="楷体" pitchFamily="49" charset="-122"/>
              </a:rPr>
              <a:t>3</a:t>
            </a:r>
            <a:r>
              <a:rPr lang="zh-CN" altLang="en-US" sz="2800" b="1" dirty="0" smtClean="0">
                <a:solidFill>
                  <a:srgbClr val="FFFF00"/>
                </a:solidFill>
                <a:latin typeface="楷体" pitchFamily="49" charset="-122"/>
                <a:ea typeface="楷体" pitchFamily="49" charset="-122"/>
              </a:rPr>
              <a:t>万英亩</a:t>
            </a:r>
            <a:r>
              <a:rPr lang="zh-CN" altLang="en-US" sz="2800" b="1" dirty="0" smtClean="0">
                <a:latin typeface="楷体" pitchFamily="49" charset="-122"/>
                <a:ea typeface="楷体" pitchFamily="49" charset="-122"/>
              </a:rPr>
              <a:t>土地，创立以</a:t>
            </a:r>
            <a:r>
              <a:rPr lang="zh-CN" altLang="en-US" sz="2800" b="1" dirty="0" smtClean="0">
                <a:solidFill>
                  <a:srgbClr val="FFFF00"/>
                </a:solidFill>
                <a:latin typeface="楷体" pitchFamily="49" charset="-122"/>
                <a:ea typeface="楷体" pitchFamily="49" charset="-122"/>
              </a:rPr>
              <a:t>生产资料公有制</a:t>
            </a:r>
            <a:r>
              <a:rPr lang="zh-CN" altLang="en-US" sz="2800" b="1" dirty="0" smtClean="0">
                <a:latin typeface="楷体" pitchFamily="49" charset="-122"/>
                <a:ea typeface="楷体" pitchFamily="49" charset="-122"/>
              </a:rPr>
              <a:t>为基础的“新和谐公社”。</a:t>
            </a:r>
            <a:endParaRPr lang="zh-CN" altLang="en-US" sz="2800" b="1" dirty="0">
              <a:latin typeface="楷体" pitchFamily="49" charset="-122"/>
              <a:ea typeface="楷体" pitchFamily="49" charset="-122"/>
            </a:endParaRPr>
          </a:p>
        </p:txBody>
      </p:sp>
    </p:spTree>
    <p:extLst>
      <p:ext uri="{BB962C8B-B14F-4D97-AF65-F5344CB8AC3E}">
        <p14:creationId xmlns:p14="http://schemas.microsoft.com/office/powerpoint/2010/main" val="2432638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84"/>
            <a:ext cx="7924800" cy="648072"/>
          </a:xfrm>
        </p:spPr>
        <p:txBody>
          <a:bodyPr/>
          <a:lstStyle/>
          <a:p>
            <a:pPr algn="ctr"/>
            <a:r>
              <a:rPr lang="zh-CN" altLang="en-US" sz="3500" b="1" dirty="0" smtClean="0">
                <a:solidFill>
                  <a:schemeClr val="tx2">
                    <a:lumMod val="50000"/>
                  </a:schemeClr>
                </a:solidFill>
              </a:rPr>
              <a:t>注意：群众路线的辩证法</a:t>
            </a:r>
            <a:endParaRPr lang="zh-CN" altLang="en-US" sz="3500" b="1" dirty="0">
              <a:solidFill>
                <a:schemeClr val="tx2">
                  <a:lumMod val="50000"/>
                </a:schemeClr>
              </a:solidFill>
            </a:endParaRPr>
          </a:p>
        </p:txBody>
      </p:sp>
      <p:sp>
        <p:nvSpPr>
          <p:cNvPr id="3" name="内容占位符 2"/>
          <p:cNvSpPr>
            <a:spLocks noGrp="1"/>
          </p:cNvSpPr>
          <p:nvPr>
            <p:ph sz="quarter" idx="13"/>
          </p:nvPr>
        </p:nvSpPr>
        <p:spPr>
          <a:xfrm>
            <a:off x="0" y="0"/>
            <a:ext cx="9144000" cy="6858000"/>
          </a:xfrm>
          <a:solidFill>
            <a:schemeClr val="bg1"/>
          </a:solidFill>
        </p:spPr>
        <p:txBody>
          <a:bodyPr>
            <a:normAutofit/>
          </a:bodyPr>
          <a:lstStyle/>
          <a:p>
            <a:pPr>
              <a:lnSpc>
                <a:spcPts val="3700"/>
              </a:lnSpc>
            </a:pPr>
            <a:r>
              <a:rPr lang="en-US" altLang="zh-CN" sz="2700" b="1" dirty="0" smtClean="0"/>
              <a:t>1945</a:t>
            </a:r>
            <a:r>
              <a:rPr lang="zh-CN" altLang="en-US" sz="2700" b="1" dirty="0" smtClean="0"/>
              <a:t>年，中共七大</a:t>
            </a:r>
            <a:r>
              <a:rPr lang="zh-CN" altLang="en-US" sz="2700" b="1" dirty="0" smtClean="0">
                <a:solidFill>
                  <a:schemeClr val="tx2">
                    <a:lumMod val="50000"/>
                  </a:schemeClr>
                </a:solidFill>
              </a:rPr>
              <a:t>首次</a:t>
            </a:r>
            <a:r>
              <a:rPr lang="zh-CN" altLang="en-US" sz="2700" b="1" dirty="0" smtClean="0"/>
              <a:t>将群众路线写入党章。刘少奇在</a:t>
            </a:r>
            <a:r>
              <a:rPr lang="en-US" altLang="zh-CN" sz="2700" b="1" dirty="0" smtClean="0"/>
              <a:t>《</a:t>
            </a:r>
            <a:r>
              <a:rPr lang="zh-CN" altLang="en-US" sz="2700" b="1" dirty="0" smtClean="0"/>
              <a:t>关于修改党章的报告</a:t>
            </a:r>
            <a:r>
              <a:rPr lang="en-US" altLang="zh-CN" sz="2700" b="1" dirty="0" smtClean="0"/>
              <a:t>》</a:t>
            </a:r>
            <a:r>
              <a:rPr lang="zh-CN" altLang="en-US" sz="2700" b="1" dirty="0" smtClean="0"/>
              <a:t>中指出：</a:t>
            </a:r>
            <a:endParaRPr lang="en-US" altLang="zh-CN" sz="2700" b="1" dirty="0" smtClean="0"/>
          </a:p>
          <a:p>
            <a:pPr>
              <a:lnSpc>
                <a:spcPts val="3700"/>
              </a:lnSpc>
            </a:pPr>
            <a:r>
              <a:rPr lang="en-US" altLang="zh-CN" sz="2900" b="1" dirty="0" smtClean="0">
                <a:solidFill>
                  <a:schemeClr val="tx2">
                    <a:lumMod val="50000"/>
                  </a:schemeClr>
                </a:solidFill>
              </a:rPr>
              <a:t>1</a:t>
            </a:r>
            <a:r>
              <a:rPr lang="zh-CN" altLang="en-US" sz="2900" b="1" dirty="0" smtClean="0">
                <a:solidFill>
                  <a:schemeClr val="tx2">
                    <a:lumMod val="50000"/>
                  </a:schemeClr>
                </a:solidFill>
              </a:rPr>
              <a:t>）积极分子与群众的辩证法</a:t>
            </a:r>
            <a:endParaRPr lang="en-US" altLang="zh-CN" sz="2900" b="1" dirty="0" smtClean="0">
              <a:solidFill>
                <a:schemeClr val="tx2">
                  <a:lumMod val="50000"/>
                </a:schemeClr>
              </a:solidFill>
            </a:endParaRPr>
          </a:p>
          <a:p>
            <a:pPr lvl="1">
              <a:lnSpc>
                <a:spcPts val="3700"/>
              </a:lnSpc>
            </a:pPr>
            <a:r>
              <a:rPr lang="zh-CN" altLang="en-US" sz="2600" b="1" dirty="0" smtClean="0">
                <a:latin typeface="楷体" pitchFamily="49" charset="-122"/>
                <a:ea typeface="楷体" pitchFamily="49" charset="-122"/>
              </a:rPr>
              <a:t>必须注意教育、培养和团结积极分子；但</a:t>
            </a:r>
            <a:r>
              <a:rPr lang="zh-CN" altLang="en-US" sz="2600" b="1" dirty="0" smtClean="0">
                <a:solidFill>
                  <a:schemeClr val="tx2">
                    <a:lumMod val="50000"/>
                  </a:schemeClr>
                </a:solidFill>
                <a:latin typeface="楷体" pitchFamily="49" charset="-122"/>
                <a:ea typeface="楷体" pitchFamily="49" charset="-122"/>
              </a:rPr>
              <a:t>如果群众还未自觉</a:t>
            </a:r>
            <a:r>
              <a:rPr lang="zh-CN" altLang="en-US" sz="2600" b="1" dirty="0" smtClean="0">
                <a:latin typeface="楷体" pitchFamily="49" charset="-122"/>
                <a:ea typeface="楷体" pitchFamily="49" charset="-122"/>
              </a:rPr>
              <a:t>，我们必须</a:t>
            </a:r>
            <a:r>
              <a:rPr lang="zh-CN" altLang="en-US" sz="2600" b="1" dirty="0" smtClean="0">
                <a:solidFill>
                  <a:schemeClr val="tx2">
                    <a:lumMod val="50000"/>
                  </a:schemeClr>
                </a:solidFill>
                <a:latin typeface="楷体" pitchFamily="49" charset="-122"/>
                <a:ea typeface="楷体" pitchFamily="49" charset="-122"/>
              </a:rPr>
              <a:t>善于启发</a:t>
            </a:r>
            <a:r>
              <a:rPr lang="zh-CN" altLang="en-US" sz="2600" b="1" dirty="0" smtClean="0">
                <a:latin typeface="楷体" pitchFamily="49" charset="-122"/>
                <a:ea typeface="楷体" pitchFamily="49" charset="-122"/>
              </a:rPr>
              <a:t>他们，并且</a:t>
            </a:r>
            <a:r>
              <a:rPr lang="zh-CN" altLang="en-US" sz="2600" b="1" dirty="0" smtClean="0">
                <a:solidFill>
                  <a:schemeClr val="tx2">
                    <a:lumMod val="50000"/>
                  </a:schemeClr>
                </a:solidFill>
                <a:latin typeface="楷体" pitchFamily="49" charset="-122"/>
                <a:ea typeface="楷体" pitchFamily="49" charset="-122"/>
              </a:rPr>
              <a:t>善于等待</a:t>
            </a:r>
            <a:r>
              <a:rPr lang="zh-CN" altLang="en-US" sz="2600" b="1" dirty="0" smtClean="0">
                <a:latin typeface="楷体" pitchFamily="49" charset="-122"/>
                <a:ea typeface="楷体" pitchFamily="49" charset="-122"/>
              </a:rPr>
              <a:t>他们。</a:t>
            </a:r>
            <a:endParaRPr lang="en-US" altLang="zh-CN" sz="2600" b="1" dirty="0" smtClean="0">
              <a:latin typeface="楷体" pitchFamily="49" charset="-122"/>
              <a:ea typeface="楷体" pitchFamily="49" charset="-122"/>
            </a:endParaRPr>
          </a:p>
          <a:p>
            <a:pPr>
              <a:lnSpc>
                <a:spcPts val="3700"/>
              </a:lnSpc>
            </a:pPr>
            <a:r>
              <a:rPr lang="en-US" altLang="zh-CN" sz="2800" b="1" dirty="0" smtClean="0">
                <a:solidFill>
                  <a:schemeClr val="tx2">
                    <a:lumMod val="50000"/>
                  </a:schemeClr>
                </a:solidFill>
              </a:rPr>
              <a:t>2</a:t>
            </a:r>
            <a:r>
              <a:rPr lang="zh-CN" altLang="en-US" sz="2800" b="1" dirty="0" smtClean="0">
                <a:solidFill>
                  <a:schemeClr val="tx2">
                    <a:lumMod val="50000"/>
                  </a:schemeClr>
                </a:solidFill>
              </a:rPr>
              <a:t>）部分与全体的辩证法</a:t>
            </a:r>
            <a:endParaRPr lang="en-US" altLang="zh-CN" sz="2800" b="1" dirty="0" smtClean="0">
              <a:solidFill>
                <a:schemeClr val="tx2">
                  <a:lumMod val="50000"/>
                </a:schemeClr>
              </a:solidFill>
            </a:endParaRPr>
          </a:p>
          <a:p>
            <a:pPr lvl="1">
              <a:lnSpc>
                <a:spcPts val="3700"/>
              </a:lnSpc>
            </a:pPr>
            <a:r>
              <a:rPr lang="zh-CN" altLang="en-US" sz="2800" b="1" dirty="0" smtClean="0">
                <a:latin typeface="楷体" pitchFamily="49" charset="-122"/>
                <a:ea typeface="楷体" pitchFamily="49" charset="-122"/>
              </a:rPr>
              <a:t>正确区分</a:t>
            </a:r>
            <a:r>
              <a:rPr lang="zh-CN" altLang="en-US" sz="2800" b="1" dirty="0" smtClean="0">
                <a:solidFill>
                  <a:srgbClr val="FFFF00"/>
                </a:solidFill>
                <a:latin typeface="楷体" pitchFamily="49" charset="-122"/>
                <a:ea typeface="楷体" pitchFamily="49" charset="-122"/>
              </a:rPr>
              <a:t>部分</a:t>
            </a:r>
            <a:r>
              <a:rPr lang="zh-CN" altLang="en-US" sz="2800" b="1" dirty="0" smtClean="0">
                <a:latin typeface="楷体" pitchFamily="49" charset="-122"/>
                <a:ea typeface="楷体" pitchFamily="49" charset="-122"/>
              </a:rPr>
              <a:t>与</a:t>
            </a:r>
            <a:r>
              <a:rPr lang="zh-CN" altLang="en-US" sz="2800" b="1" dirty="0" smtClean="0">
                <a:solidFill>
                  <a:srgbClr val="FFFF00"/>
                </a:solidFill>
                <a:latin typeface="楷体" pitchFamily="49" charset="-122"/>
                <a:ea typeface="楷体" pitchFamily="49" charset="-122"/>
              </a:rPr>
              <a:t>全体</a:t>
            </a:r>
            <a:r>
              <a:rPr lang="zh-CN" altLang="en-US" sz="2800" b="1" dirty="0" smtClean="0">
                <a:latin typeface="楷体" pitchFamily="49" charset="-122"/>
                <a:ea typeface="楷体" pitchFamily="49" charset="-122"/>
              </a:rPr>
              <a:t>，</a:t>
            </a:r>
            <a:r>
              <a:rPr lang="zh-CN" altLang="en-US" sz="2800" b="1" dirty="0" smtClean="0">
                <a:solidFill>
                  <a:srgbClr val="FFFF00"/>
                </a:solidFill>
                <a:latin typeface="楷体" pitchFamily="49" charset="-122"/>
                <a:ea typeface="楷体" pitchFamily="49" charset="-122"/>
              </a:rPr>
              <a:t>当前利益</a:t>
            </a:r>
            <a:r>
              <a:rPr lang="zh-CN" altLang="en-US" sz="2800" b="1" dirty="0" smtClean="0">
                <a:latin typeface="楷体" pitchFamily="49" charset="-122"/>
                <a:ea typeface="楷体" pitchFamily="49" charset="-122"/>
              </a:rPr>
              <a:t>与</a:t>
            </a:r>
            <a:r>
              <a:rPr lang="zh-CN" altLang="en-US" sz="2800" b="1" dirty="0" smtClean="0">
                <a:solidFill>
                  <a:srgbClr val="FFFF00"/>
                </a:solidFill>
                <a:latin typeface="楷体" pitchFamily="49" charset="-122"/>
                <a:ea typeface="楷体" pitchFamily="49" charset="-122"/>
              </a:rPr>
              <a:t>长远利益</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lnSpc>
                <a:spcPts val="3700"/>
              </a:lnSpc>
            </a:pPr>
            <a:r>
              <a:rPr lang="en-US" altLang="zh-CN" sz="2800" b="1" dirty="0" smtClean="0">
                <a:solidFill>
                  <a:schemeClr val="tx2">
                    <a:lumMod val="50000"/>
                  </a:schemeClr>
                </a:solidFill>
              </a:rPr>
              <a:t>3</a:t>
            </a:r>
            <a:r>
              <a:rPr lang="zh-CN" altLang="en-US" sz="2800" b="1" dirty="0" smtClean="0">
                <a:solidFill>
                  <a:schemeClr val="tx2">
                    <a:lumMod val="50000"/>
                  </a:schemeClr>
                </a:solidFill>
              </a:rPr>
              <a:t>）一般号召与典型示范</a:t>
            </a:r>
            <a:endParaRPr lang="en-US" altLang="zh-CN" sz="2800" b="1" dirty="0" smtClean="0">
              <a:solidFill>
                <a:schemeClr val="tx2">
                  <a:lumMod val="50000"/>
                </a:schemeClr>
              </a:solidFill>
            </a:endParaRPr>
          </a:p>
          <a:p>
            <a:pPr lvl="1">
              <a:lnSpc>
                <a:spcPts val="3700"/>
              </a:lnSpc>
            </a:pPr>
            <a:r>
              <a:rPr lang="zh-CN" altLang="en-US" sz="2600" b="1" dirty="0" smtClean="0">
                <a:latin typeface="楷体" pitchFamily="49" charset="-122"/>
                <a:ea typeface="楷体" pitchFamily="49" charset="-122"/>
              </a:rPr>
              <a:t>指导文化水平很低的群众，仅用一般号召，是绝对不能成功的。</a:t>
            </a:r>
            <a:r>
              <a:rPr lang="zh-CN" altLang="en-US" sz="2600" b="1" dirty="0" smtClean="0">
                <a:solidFill>
                  <a:schemeClr val="tx2">
                    <a:lumMod val="50000"/>
                  </a:schemeClr>
                </a:solidFill>
                <a:latin typeface="楷体" pitchFamily="49" charset="-122"/>
                <a:ea typeface="楷体" pitchFamily="49" charset="-122"/>
              </a:rPr>
              <a:t>因为很多群众总是从亲自看到的、亲自体验到的事情上理解问题。</a:t>
            </a:r>
            <a:r>
              <a:rPr lang="zh-CN" altLang="en-US" sz="2600" b="1" dirty="0" smtClean="0">
                <a:latin typeface="楷体" pitchFamily="49" charset="-122"/>
                <a:ea typeface="楷体" pitchFamily="49" charset="-122"/>
              </a:rPr>
              <a:t>因此，我们必须注意选择具体的人物、范例和经验，</a:t>
            </a:r>
            <a:r>
              <a:rPr lang="zh-CN" altLang="en-US" sz="2600" b="1" dirty="0" smtClean="0">
                <a:solidFill>
                  <a:schemeClr val="tx2">
                    <a:lumMod val="50000"/>
                  </a:schemeClr>
                </a:solidFill>
                <a:latin typeface="楷体" pitchFamily="49" charset="-122"/>
                <a:ea typeface="楷体" pitchFamily="49" charset="-122"/>
              </a:rPr>
              <a:t>典型示范</a:t>
            </a:r>
            <a:r>
              <a:rPr lang="zh-CN" altLang="en-US" sz="2600" b="1" dirty="0" smtClean="0">
                <a:latin typeface="楷体" pitchFamily="49" charset="-122"/>
                <a:ea typeface="楷体" pitchFamily="49" charset="-122"/>
              </a:rPr>
              <a:t>。</a:t>
            </a:r>
            <a:endParaRPr lang="en-US" altLang="zh-CN" sz="2600" b="1" dirty="0" smtClean="0">
              <a:latin typeface="楷体" pitchFamily="49" charset="-122"/>
              <a:ea typeface="楷体" pitchFamily="49" charset="-122"/>
            </a:endParaRPr>
          </a:p>
          <a:p>
            <a:pPr>
              <a:lnSpc>
                <a:spcPts val="3300"/>
              </a:lnSpc>
            </a:pPr>
            <a:endParaRPr lang="en-US" altLang="zh-CN" sz="3000" b="1" dirty="0" smtClean="0"/>
          </a:p>
          <a:p>
            <a:pPr>
              <a:lnSpc>
                <a:spcPts val="33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4294967295"/>
          </p:nvPr>
        </p:nvSpPr>
        <p:spPr>
          <a:xfrm>
            <a:off x="0" y="10802"/>
            <a:ext cx="9144000" cy="6847198"/>
          </a:xfrm>
          <a:prstGeom prst="rect">
            <a:avLst/>
          </a:prstGeom>
        </p:spPr>
        <p:txBody>
          <a:bodyPr/>
          <a:lstStyle/>
          <a:p>
            <a:pPr eaLnBrk="1" hangingPunct="1">
              <a:lnSpc>
                <a:spcPts val="5000"/>
              </a:lnSpc>
              <a:defRPr/>
            </a:pPr>
            <a:r>
              <a:rPr lang="zh-CN" altLang="en-US" sz="2800" b="1" dirty="0" smtClean="0">
                <a:latin typeface="+mn-ea"/>
              </a:rPr>
              <a:t>欧文带领</a:t>
            </a:r>
            <a:r>
              <a:rPr lang="zh-CN" altLang="en-US" sz="2800" b="1" dirty="0">
                <a:solidFill>
                  <a:srgbClr val="FFFF00"/>
                </a:solidFill>
                <a:latin typeface="+mn-ea"/>
              </a:rPr>
              <a:t>全体公社成员共同劳动</a:t>
            </a:r>
            <a:r>
              <a:rPr lang="zh-CN" altLang="en-US" sz="2800" b="1" dirty="0">
                <a:latin typeface="+mn-ea"/>
              </a:rPr>
              <a:t>，</a:t>
            </a:r>
            <a:r>
              <a:rPr lang="zh-CN" altLang="en-US" sz="2800" b="1" dirty="0">
                <a:solidFill>
                  <a:srgbClr val="FFFF00"/>
                </a:solidFill>
                <a:latin typeface="+mn-ea"/>
              </a:rPr>
              <a:t>共享劳动成果</a:t>
            </a:r>
            <a:r>
              <a:rPr lang="zh-CN" altLang="en-US" sz="2800" b="1" dirty="0" smtClean="0">
                <a:latin typeface="+mn-ea"/>
              </a:rPr>
              <a:t>，全体</a:t>
            </a:r>
            <a:r>
              <a:rPr lang="zh-CN" altLang="en-US" sz="2800" b="1" dirty="0">
                <a:latin typeface="+mn-ea"/>
              </a:rPr>
              <a:t>公社成员</a:t>
            </a:r>
            <a:r>
              <a:rPr lang="zh-CN" altLang="en-US" sz="2800" b="1" dirty="0">
                <a:solidFill>
                  <a:srgbClr val="FFFF00"/>
                </a:solidFill>
                <a:latin typeface="+mn-ea"/>
              </a:rPr>
              <a:t>按照年龄大小</a:t>
            </a:r>
            <a:r>
              <a:rPr lang="zh-CN" altLang="en-US" sz="2800" b="1" dirty="0">
                <a:latin typeface="+mn-ea"/>
              </a:rPr>
              <a:t>从事各种有益的劳动</a:t>
            </a:r>
            <a:r>
              <a:rPr lang="zh-CN" altLang="en-US" sz="2800" b="1" dirty="0" smtClean="0">
                <a:latin typeface="+mn-ea"/>
              </a:rPr>
              <a:t>。</a:t>
            </a:r>
            <a:endParaRPr lang="en-US" altLang="zh-CN" sz="2800" b="1" dirty="0" smtClean="0">
              <a:latin typeface="+mn-ea"/>
            </a:endParaRPr>
          </a:p>
          <a:p>
            <a:pPr>
              <a:lnSpc>
                <a:spcPts val="5000"/>
              </a:lnSpc>
              <a:defRPr/>
            </a:pPr>
            <a:r>
              <a:rPr lang="en-US" altLang="zh-CN" sz="2800" b="1" dirty="0">
                <a:solidFill>
                  <a:srgbClr val="FFFF00"/>
                </a:solidFill>
                <a:latin typeface="+mn-ea"/>
              </a:rPr>
              <a:t>5-7</a:t>
            </a:r>
            <a:r>
              <a:rPr lang="zh-CN" altLang="en-US" sz="2800" b="1" dirty="0">
                <a:solidFill>
                  <a:srgbClr val="FFFF00"/>
                </a:solidFill>
                <a:latin typeface="+mn-ea"/>
              </a:rPr>
              <a:t>岁的儿童</a:t>
            </a:r>
            <a:r>
              <a:rPr lang="zh-CN" altLang="en-US" sz="2800" b="1" dirty="0">
                <a:latin typeface="+mn-ea"/>
              </a:rPr>
              <a:t>，一律无条件入学。</a:t>
            </a:r>
          </a:p>
          <a:p>
            <a:pPr>
              <a:lnSpc>
                <a:spcPts val="5000"/>
              </a:lnSpc>
              <a:defRPr/>
            </a:pPr>
            <a:r>
              <a:rPr lang="en-US" altLang="zh-CN" sz="2800" b="1" dirty="0">
                <a:solidFill>
                  <a:srgbClr val="FFFF00"/>
                </a:solidFill>
                <a:latin typeface="+mn-ea"/>
              </a:rPr>
              <a:t>8-10</a:t>
            </a:r>
            <a:r>
              <a:rPr lang="zh-CN" altLang="en-US" sz="2800" b="1" dirty="0">
                <a:solidFill>
                  <a:srgbClr val="FFFF00"/>
                </a:solidFill>
                <a:latin typeface="+mn-ea"/>
              </a:rPr>
              <a:t>岁的儿童</a:t>
            </a:r>
            <a:r>
              <a:rPr lang="zh-CN" altLang="en-US" sz="2800" b="1" dirty="0">
                <a:latin typeface="+mn-ea"/>
              </a:rPr>
              <a:t>，除学习外，要参加公社各种有益活动和必要劳动，如修整花园、做家务等。</a:t>
            </a:r>
          </a:p>
          <a:p>
            <a:pPr>
              <a:lnSpc>
                <a:spcPts val="5000"/>
              </a:lnSpc>
              <a:defRPr/>
            </a:pPr>
            <a:r>
              <a:rPr lang="en-US" altLang="zh-CN" sz="2800" b="1" dirty="0">
                <a:solidFill>
                  <a:srgbClr val="FFFF00"/>
                </a:solidFill>
                <a:latin typeface="+mn-ea"/>
              </a:rPr>
              <a:t>12</a:t>
            </a:r>
            <a:r>
              <a:rPr lang="zh-CN" altLang="en-US" sz="2800" b="1" dirty="0">
                <a:solidFill>
                  <a:srgbClr val="FFFF00"/>
                </a:solidFill>
                <a:latin typeface="+mn-ea"/>
              </a:rPr>
              <a:t>岁以上的青少年</a:t>
            </a:r>
            <a:r>
              <a:rPr lang="zh-CN" altLang="en-US" sz="2800" b="1" dirty="0">
                <a:latin typeface="+mn-ea"/>
              </a:rPr>
              <a:t>，除学习外，要在工厂、作坊等学习一定的手工</a:t>
            </a:r>
            <a:r>
              <a:rPr lang="zh-CN" altLang="en-US" sz="2800" b="1" dirty="0" smtClean="0">
                <a:latin typeface="+mn-ea"/>
              </a:rPr>
              <a:t>技能。</a:t>
            </a:r>
            <a:endParaRPr lang="en-US" altLang="zh-CN" sz="2800" b="1" dirty="0" smtClean="0">
              <a:latin typeface="+mn-ea"/>
            </a:endParaRPr>
          </a:p>
          <a:p>
            <a:pPr>
              <a:lnSpc>
                <a:spcPts val="5000"/>
              </a:lnSpc>
              <a:defRPr/>
            </a:pPr>
            <a:r>
              <a:rPr lang="en-US" altLang="zh-CN" sz="2800" b="1" dirty="0">
                <a:solidFill>
                  <a:srgbClr val="FFFF00"/>
                </a:solidFill>
                <a:latin typeface="+mn-ea"/>
              </a:rPr>
              <a:t>20-25</a:t>
            </a:r>
            <a:r>
              <a:rPr lang="zh-CN" altLang="en-US" sz="2800" b="1" dirty="0">
                <a:solidFill>
                  <a:srgbClr val="FFFF00"/>
                </a:solidFill>
                <a:latin typeface="+mn-ea"/>
              </a:rPr>
              <a:t>岁的青年</a:t>
            </a:r>
            <a:r>
              <a:rPr lang="zh-CN" altLang="en-US" sz="2800" b="1" dirty="0">
                <a:latin typeface="+mn-ea"/>
              </a:rPr>
              <a:t>，是公社建设的主力，分工不同，有的在工厂作工，有的在农田参加农业劳动</a:t>
            </a:r>
            <a:r>
              <a:rPr lang="zh-CN" altLang="en-US" sz="2800" b="1" dirty="0" smtClean="0">
                <a:latin typeface="+mn-ea"/>
              </a:rPr>
              <a:t>。</a:t>
            </a:r>
            <a:endParaRPr lang="zh-CN" altLang="en-US" sz="2800" b="1" dirty="0">
              <a:latin typeface="+mn-ea"/>
            </a:endParaRPr>
          </a:p>
        </p:txBody>
      </p:sp>
    </p:spTree>
    <p:extLst>
      <p:ext uri="{BB962C8B-B14F-4D97-AF65-F5344CB8AC3E}">
        <p14:creationId xmlns:p14="http://schemas.microsoft.com/office/powerpoint/2010/main" val="22376545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4294967295"/>
          </p:nvPr>
        </p:nvSpPr>
        <p:spPr>
          <a:xfrm>
            <a:off x="0" y="10802"/>
            <a:ext cx="9144000" cy="6847198"/>
          </a:xfrm>
          <a:prstGeom prst="rect">
            <a:avLst/>
          </a:prstGeom>
        </p:spPr>
        <p:txBody>
          <a:bodyPr/>
          <a:lstStyle/>
          <a:p>
            <a:pPr eaLnBrk="1" hangingPunct="1">
              <a:lnSpc>
                <a:spcPts val="5000"/>
              </a:lnSpc>
              <a:defRPr/>
            </a:pPr>
            <a:r>
              <a:rPr lang="en-US" altLang="zh-CN" sz="3000" b="1" dirty="0" smtClean="0">
                <a:solidFill>
                  <a:srgbClr val="FFFF00"/>
                </a:solidFill>
                <a:latin typeface="+mn-ea"/>
              </a:rPr>
              <a:t>25-30</a:t>
            </a:r>
            <a:r>
              <a:rPr lang="zh-CN" altLang="en-US" sz="3000" b="1" dirty="0">
                <a:solidFill>
                  <a:srgbClr val="FFFF00"/>
                </a:solidFill>
                <a:latin typeface="+mn-ea"/>
              </a:rPr>
              <a:t>岁</a:t>
            </a:r>
            <a:r>
              <a:rPr lang="zh-CN" altLang="en-US" sz="3000" b="1" dirty="0">
                <a:latin typeface="+mn-ea"/>
              </a:rPr>
              <a:t>的人，</a:t>
            </a:r>
            <a:r>
              <a:rPr lang="zh-CN" altLang="en-US" sz="3000" b="1" dirty="0">
                <a:solidFill>
                  <a:srgbClr val="FFFF00"/>
                </a:solidFill>
                <a:latin typeface="+mn-ea"/>
              </a:rPr>
              <a:t>每天只需以参加两个小时的生产劳动</a:t>
            </a:r>
            <a:r>
              <a:rPr lang="zh-CN" altLang="en-US" sz="3000" b="1" dirty="0">
                <a:latin typeface="+mn-ea"/>
              </a:rPr>
              <a:t>，其余时间则从事公社的</a:t>
            </a:r>
            <a:r>
              <a:rPr lang="zh-CN" altLang="en-US" sz="3000" b="1" dirty="0">
                <a:solidFill>
                  <a:srgbClr val="FFFF00"/>
                </a:solidFill>
                <a:latin typeface="+mn-ea"/>
              </a:rPr>
              <a:t>保卫工作</a:t>
            </a:r>
            <a:r>
              <a:rPr lang="zh-CN" altLang="en-US" sz="3000" b="1" dirty="0" smtClean="0">
                <a:latin typeface="+mn-ea"/>
              </a:rPr>
              <a:t>和</a:t>
            </a:r>
            <a:r>
              <a:rPr lang="zh-CN" altLang="en-US" sz="3000" b="1" dirty="0" smtClean="0">
                <a:solidFill>
                  <a:srgbClr val="FFFF00"/>
                </a:solidFill>
                <a:latin typeface="+mn-ea"/>
              </a:rPr>
              <a:t>产品分配</a:t>
            </a:r>
            <a:r>
              <a:rPr lang="zh-CN" altLang="en-US" sz="3000" b="1" dirty="0">
                <a:latin typeface="+mn-ea"/>
              </a:rPr>
              <a:t>工作</a:t>
            </a:r>
            <a:r>
              <a:rPr lang="zh-CN" altLang="en-US" sz="3000" b="1" dirty="0" smtClean="0">
                <a:latin typeface="+mn-ea"/>
              </a:rPr>
              <a:t>，或</a:t>
            </a:r>
            <a:r>
              <a:rPr lang="zh-CN" altLang="en-US" sz="3000" b="1" dirty="0" smtClean="0">
                <a:solidFill>
                  <a:srgbClr val="FFFF00"/>
                </a:solidFill>
                <a:latin typeface="+mn-ea"/>
              </a:rPr>
              <a:t>从事</a:t>
            </a:r>
            <a:r>
              <a:rPr lang="zh-CN" altLang="en-US" sz="3000" b="1" dirty="0">
                <a:solidFill>
                  <a:srgbClr val="FFFF00"/>
                </a:solidFill>
                <a:latin typeface="+mn-ea"/>
              </a:rPr>
              <a:t>科学研究和艺术工作</a:t>
            </a:r>
            <a:r>
              <a:rPr lang="zh-CN" altLang="en-US" sz="3000" b="1" dirty="0">
                <a:latin typeface="+mn-ea"/>
              </a:rPr>
              <a:t>等</a:t>
            </a:r>
            <a:r>
              <a:rPr lang="zh-CN" altLang="en-US" sz="3000" b="1" dirty="0" smtClean="0">
                <a:latin typeface="+mn-ea"/>
              </a:rPr>
              <a:t>脑力劳动。</a:t>
            </a:r>
            <a:endParaRPr lang="en-US" altLang="zh-CN" sz="3000" b="1" dirty="0" smtClean="0">
              <a:latin typeface="+mn-ea"/>
            </a:endParaRPr>
          </a:p>
          <a:p>
            <a:pPr>
              <a:lnSpc>
                <a:spcPts val="5000"/>
              </a:lnSpc>
              <a:defRPr/>
            </a:pPr>
            <a:r>
              <a:rPr lang="en-US" altLang="zh-CN" sz="3000" b="1" dirty="0">
                <a:solidFill>
                  <a:srgbClr val="FFFF00"/>
                </a:solidFill>
                <a:latin typeface="+mn-ea"/>
              </a:rPr>
              <a:t>30-40</a:t>
            </a:r>
            <a:r>
              <a:rPr lang="zh-CN" altLang="en-US" sz="3000" b="1" dirty="0">
                <a:solidFill>
                  <a:srgbClr val="FFFF00"/>
                </a:solidFill>
                <a:latin typeface="+mn-ea"/>
              </a:rPr>
              <a:t>岁的人</a:t>
            </a:r>
            <a:r>
              <a:rPr lang="zh-CN" altLang="en-US" sz="3000" b="1" dirty="0">
                <a:latin typeface="+mn-ea"/>
              </a:rPr>
              <a:t>，负责管理、组织和领导各个部门的生产工作。</a:t>
            </a:r>
          </a:p>
          <a:p>
            <a:pPr>
              <a:lnSpc>
                <a:spcPts val="5000"/>
              </a:lnSpc>
              <a:defRPr/>
            </a:pPr>
            <a:r>
              <a:rPr lang="en-US" altLang="zh-CN" sz="3000" b="1" dirty="0">
                <a:solidFill>
                  <a:srgbClr val="FFFF00"/>
                </a:solidFill>
                <a:latin typeface="+mn-ea"/>
              </a:rPr>
              <a:t>40-60</a:t>
            </a:r>
            <a:r>
              <a:rPr lang="zh-CN" altLang="en-US" sz="3000" b="1" dirty="0">
                <a:solidFill>
                  <a:srgbClr val="FFFF00"/>
                </a:solidFill>
                <a:latin typeface="+mn-ea"/>
              </a:rPr>
              <a:t>岁的人</a:t>
            </a:r>
            <a:r>
              <a:rPr lang="zh-CN" altLang="en-US" sz="3000" b="1" dirty="0">
                <a:latin typeface="+mn-ea"/>
              </a:rPr>
              <a:t>，则主持对外交往、接待宾客或是产品交换等。</a:t>
            </a:r>
          </a:p>
          <a:p>
            <a:pPr>
              <a:lnSpc>
                <a:spcPts val="5000"/>
              </a:lnSpc>
              <a:defRPr/>
            </a:pPr>
            <a:r>
              <a:rPr lang="en-US" altLang="zh-CN" sz="3000" b="1" dirty="0">
                <a:solidFill>
                  <a:srgbClr val="FFFF00"/>
                </a:solidFill>
                <a:latin typeface="+mn-ea"/>
              </a:rPr>
              <a:t>60</a:t>
            </a:r>
            <a:r>
              <a:rPr lang="zh-CN" altLang="en-US" sz="3000" b="1" dirty="0">
                <a:solidFill>
                  <a:srgbClr val="FFFF00"/>
                </a:solidFill>
                <a:latin typeface="+mn-ea"/>
              </a:rPr>
              <a:t>岁以上的老人</a:t>
            </a:r>
            <a:r>
              <a:rPr lang="zh-CN" altLang="en-US" sz="3000" b="1" dirty="0">
                <a:latin typeface="+mn-ea"/>
              </a:rPr>
              <a:t>，负责捍卫宪法，监督宪法的实施落实等。</a:t>
            </a:r>
          </a:p>
          <a:p>
            <a:pPr eaLnBrk="1" hangingPunct="1">
              <a:lnSpc>
                <a:spcPts val="5000"/>
              </a:lnSpc>
              <a:defRPr/>
            </a:pPr>
            <a:endParaRPr lang="en-US" altLang="zh-CN" sz="3000" b="1" dirty="0" smtClean="0">
              <a:latin typeface="+mn-ea"/>
            </a:endParaRPr>
          </a:p>
        </p:txBody>
      </p:sp>
    </p:spTree>
    <p:extLst>
      <p:ext uri="{BB962C8B-B14F-4D97-AF65-F5344CB8AC3E}">
        <p14:creationId xmlns:p14="http://schemas.microsoft.com/office/powerpoint/2010/main" val="4498842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4294967295"/>
          </p:nvPr>
        </p:nvSpPr>
        <p:spPr>
          <a:xfrm>
            <a:off x="-17339" y="0"/>
            <a:ext cx="9144000" cy="6858000"/>
          </a:xfrm>
          <a:prstGeom prst="rect">
            <a:avLst/>
          </a:prstGeom>
        </p:spPr>
        <p:txBody>
          <a:bodyPr>
            <a:normAutofit/>
          </a:bodyPr>
          <a:lstStyle/>
          <a:p>
            <a:pPr eaLnBrk="1" hangingPunct="1">
              <a:lnSpc>
                <a:spcPts val="5000"/>
              </a:lnSpc>
              <a:defRPr/>
            </a:pPr>
            <a:r>
              <a:rPr lang="zh-CN" altLang="en-US" sz="3000" b="1" dirty="0" smtClean="0">
                <a:latin typeface="+mn-ea"/>
              </a:rPr>
              <a:t>公社</a:t>
            </a:r>
            <a:r>
              <a:rPr lang="zh-CN" altLang="en-US" sz="3000" b="1" dirty="0" smtClean="0">
                <a:solidFill>
                  <a:srgbClr val="FFFF00"/>
                </a:solidFill>
                <a:latin typeface="+mn-ea"/>
              </a:rPr>
              <a:t>生产</a:t>
            </a:r>
            <a:r>
              <a:rPr lang="zh-CN" altLang="en-US" sz="3000" b="1" dirty="0">
                <a:solidFill>
                  <a:srgbClr val="FFFF00"/>
                </a:solidFill>
                <a:latin typeface="+mn-ea"/>
              </a:rPr>
              <a:t>少</a:t>
            </a:r>
            <a:r>
              <a:rPr lang="zh-CN" altLang="en-US" sz="3000" b="1" dirty="0">
                <a:latin typeface="+mn-ea"/>
              </a:rPr>
              <a:t>，</a:t>
            </a:r>
            <a:r>
              <a:rPr lang="zh-CN" altLang="en-US" sz="3000" b="1" dirty="0">
                <a:solidFill>
                  <a:srgbClr val="FFFF00"/>
                </a:solidFill>
                <a:latin typeface="+mn-ea"/>
              </a:rPr>
              <a:t>消费</a:t>
            </a:r>
            <a:r>
              <a:rPr lang="zh-CN" altLang="en-US" sz="3000" b="1" dirty="0" smtClean="0">
                <a:solidFill>
                  <a:srgbClr val="FFFF00"/>
                </a:solidFill>
                <a:latin typeface="+mn-ea"/>
              </a:rPr>
              <a:t>多</a:t>
            </a:r>
            <a:r>
              <a:rPr lang="zh-CN" altLang="en-US" sz="3000" b="1" dirty="0" smtClean="0">
                <a:latin typeface="+mn-ea"/>
              </a:rPr>
              <a:t>。</a:t>
            </a:r>
            <a:endParaRPr lang="en-US" altLang="zh-CN" sz="3000" b="1" dirty="0" smtClean="0">
              <a:latin typeface="+mn-ea"/>
            </a:endParaRPr>
          </a:p>
          <a:p>
            <a:pPr>
              <a:lnSpc>
                <a:spcPts val="5000"/>
              </a:lnSpc>
              <a:defRPr/>
            </a:pPr>
            <a:r>
              <a:rPr lang="zh-CN" altLang="en-US" sz="3000" b="1" dirty="0" smtClean="0">
                <a:solidFill>
                  <a:srgbClr val="FFFF00"/>
                </a:solidFill>
                <a:latin typeface="+mn-ea"/>
              </a:rPr>
              <a:t>脑力劳动</a:t>
            </a:r>
            <a:r>
              <a:rPr lang="zh-CN" altLang="en-US" sz="3000" b="1" dirty="0">
                <a:solidFill>
                  <a:srgbClr val="FFFF00"/>
                </a:solidFill>
                <a:latin typeface="+mn-ea"/>
              </a:rPr>
              <a:t>者</a:t>
            </a:r>
            <a:r>
              <a:rPr lang="zh-CN" altLang="en-US" sz="3000" b="1" dirty="0">
                <a:latin typeface="+mn-ea"/>
              </a:rPr>
              <a:t>日趋增多</a:t>
            </a:r>
            <a:r>
              <a:rPr lang="zh-CN" altLang="en-US" sz="3000" b="1" dirty="0" smtClean="0">
                <a:latin typeface="+mn-ea"/>
              </a:rPr>
              <a:t>，</a:t>
            </a:r>
            <a:r>
              <a:rPr lang="zh-CN" altLang="en-US" sz="3000" b="1" dirty="0">
                <a:solidFill>
                  <a:srgbClr val="FFFF00"/>
                </a:solidFill>
                <a:latin typeface="+mn-ea"/>
              </a:rPr>
              <a:t>体力劳动者</a:t>
            </a:r>
            <a:r>
              <a:rPr lang="zh-CN" altLang="en-US" sz="3000" b="1" dirty="0">
                <a:latin typeface="+mn-ea"/>
              </a:rPr>
              <a:t>日渐减少</a:t>
            </a:r>
            <a:r>
              <a:rPr lang="zh-CN" altLang="en-US" sz="3000" b="1" dirty="0" smtClean="0">
                <a:latin typeface="+mn-ea"/>
              </a:rPr>
              <a:t>，技术工人</a:t>
            </a:r>
            <a:r>
              <a:rPr lang="zh-CN" altLang="en-US" sz="3000" b="1" dirty="0">
                <a:latin typeface="+mn-ea"/>
              </a:rPr>
              <a:t>匮乏，最先进的机器常常</a:t>
            </a:r>
            <a:r>
              <a:rPr lang="zh-CN" altLang="en-US" sz="3000" b="1" dirty="0" smtClean="0">
                <a:latin typeface="+mn-ea"/>
              </a:rPr>
              <a:t>闲置，工厂经常停产。一块</a:t>
            </a:r>
            <a:r>
              <a:rPr lang="en-US" altLang="zh-CN" sz="3000" b="1" dirty="0" smtClean="0">
                <a:latin typeface="+mn-ea"/>
              </a:rPr>
              <a:t>3600</a:t>
            </a:r>
            <a:r>
              <a:rPr lang="zh-CN" altLang="en-US" sz="3000" b="1" dirty="0">
                <a:latin typeface="+mn-ea"/>
              </a:rPr>
              <a:t>英亩的</a:t>
            </a:r>
            <a:r>
              <a:rPr lang="zh-CN" altLang="en-US" sz="3000" b="1" dirty="0" smtClean="0">
                <a:latin typeface="+mn-ea"/>
              </a:rPr>
              <a:t>麦田，因</a:t>
            </a:r>
            <a:r>
              <a:rPr lang="zh-CN" altLang="en-US" sz="3000" b="1" dirty="0">
                <a:latin typeface="+mn-ea"/>
              </a:rPr>
              <a:t>缺少足够的</a:t>
            </a:r>
            <a:r>
              <a:rPr lang="zh-CN" altLang="en-US" sz="3000" b="1" dirty="0" smtClean="0">
                <a:latin typeface="+mn-ea"/>
              </a:rPr>
              <a:t>劳动而</a:t>
            </a:r>
            <a:r>
              <a:rPr lang="zh-CN" altLang="en-US" sz="3000" b="1" dirty="0">
                <a:latin typeface="+mn-ea"/>
              </a:rPr>
              <a:t>收入微薄</a:t>
            </a:r>
            <a:r>
              <a:rPr lang="zh-CN" altLang="en-US" sz="3000" b="1" dirty="0" smtClean="0">
                <a:latin typeface="+mn-ea"/>
              </a:rPr>
              <a:t>。</a:t>
            </a:r>
            <a:endParaRPr lang="en-US" altLang="zh-CN" sz="3000" b="1" dirty="0" smtClean="0">
              <a:latin typeface="+mn-ea"/>
            </a:endParaRPr>
          </a:p>
          <a:p>
            <a:pPr eaLnBrk="1" hangingPunct="1">
              <a:lnSpc>
                <a:spcPts val="5000"/>
              </a:lnSpc>
              <a:defRPr/>
            </a:pPr>
            <a:r>
              <a:rPr lang="zh-CN" altLang="en-US" sz="3000" b="1" dirty="0" smtClean="0">
                <a:solidFill>
                  <a:srgbClr val="FFFF00"/>
                </a:solidFill>
                <a:latin typeface="+mn-ea"/>
              </a:rPr>
              <a:t>公社逐日亏损。欧文一贫如洗。</a:t>
            </a:r>
            <a:endParaRPr lang="en-US" altLang="zh-CN" sz="3000" b="1" dirty="0" smtClean="0">
              <a:solidFill>
                <a:srgbClr val="FFFF00"/>
              </a:solidFill>
              <a:latin typeface="+mn-ea"/>
            </a:endParaRPr>
          </a:p>
          <a:p>
            <a:pPr eaLnBrk="1" hangingPunct="1">
              <a:lnSpc>
                <a:spcPts val="5000"/>
              </a:lnSpc>
              <a:defRPr/>
            </a:pPr>
            <a:r>
              <a:rPr lang="en-US" altLang="zh-CN" sz="3000" b="1" dirty="0" smtClean="0">
                <a:latin typeface="+mn-ea"/>
              </a:rPr>
              <a:t>1829</a:t>
            </a:r>
            <a:r>
              <a:rPr lang="zh-CN" altLang="en-US" sz="3000" b="1" dirty="0">
                <a:latin typeface="+mn-ea"/>
              </a:rPr>
              <a:t>年，欧文回到英国，投身</a:t>
            </a:r>
            <a:r>
              <a:rPr lang="zh-CN" altLang="en-US" sz="3000" b="1" dirty="0">
                <a:solidFill>
                  <a:srgbClr val="FFFF00"/>
                </a:solidFill>
                <a:latin typeface="+mn-ea"/>
              </a:rPr>
              <a:t>工会运动</a:t>
            </a:r>
            <a:r>
              <a:rPr lang="zh-CN" altLang="en-US" sz="3000" b="1" dirty="0">
                <a:latin typeface="+mn-ea"/>
              </a:rPr>
              <a:t>。</a:t>
            </a:r>
          </a:p>
          <a:p>
            <a:pPr lvl="1">
              <a:lnSpc>
                <a:spcPts val="5000"/>
              </a:lnSpc>
              <a:defRPr/>
            </a:pPr>
            <a:r>
              <a:rPr lang="en-US" altLang="zh-CN" sz="2800" b="1" dirty="0" smtClean="0">
                <a:latin typeface="楷体" pitchFamily="49" charset="-122"/>
                <a:ea typeface="楷体" pitchFamily="49" charset="-122"/>
              </a:rPr>
              <a:t>1833</a:t>
            </a:r>
            <a:r>
              <a:rPr lang="zh-CN" altLang="en-US" sz="2800" b="1" dirty="0">
                <a:latin typeface="楷体" pitchFamily="49" charset="-122"/>
                <a:ea typeface="楷体" pitchFamily="49" charset="-122"/>
              </a:rPr>
              <a:t>年，欧文</a:t>
            </a:r>
            <a:r>
              <a:rPr lang="zh-CN" altLang="en-US" sz="2800" b="1" dirty="0" smtClean="0">
                <a:latin typeface="楷体" pitchFamily="49" charset="-122"/>
                <a:ea typeface="楷体" pitchFamily="49" charset="-122"/>
              </a:rPr>
              <a:t>发起第一</a:t>
            </a:r>
            <a:r>
              <a:rPr lang="zh-CN" altLang="en-US" sz="2800" b="1" dirty="0">
                <a:latin typeface="楷体" pitchFamily="49" charset="-122"/>
                <a:ea typeface="楷体" pitchFamily="49" charset="-122"/>
              </a:rPr>
              <a:t>个全国性的总工会</a:t>
            </a:r>
            <a:r>
              <a:rPr lang="en-US" altLang="zh-CN" sz="2800" b="1" dirty="0" smtClean="0">
                <a:solidFill>
                  <a:srgbClr val="FFFF00"/>
                </a:solidFill>
                <a:latin typeface="楷体" pitchFamily="49" charset="-122"/>
                <a:ea typeface="楷体" pitchFamily="49" charset="-122"/>
              </a:rPr>
              <a:t>—“</a:t>
            </a:r>
            <a:r>
              <a:rPr lang="zh-CN" altLang="en-US" sz="2800" b="1" dirty="0" smtClean="0">
                <a:solidFill>
                  <a:srgbClr val="FFFF00"/>
                </a:solidFill>
                <a:latin typeface="楷体" pitchFamily="49" charset="-122"/>
                <a:ea typeface="楷体" pitchFamily="49" charset="-122"/>
              </a:rPr>
              <a:t>全国统一</a:t>
            </a:r>
            <a:r>
              <a:rPr lang="zh-CN" altLang="en-US" sz="2800" b="1" dirty="0">
                <a:solidFill>
                  <a:srgbClr val="FFFF00"/>
                </a:solidFill>
                <a:latin typeface="楷体" pitchFamily="49" charset="-122"/>
                <a:ea typeface="楷体" pitchFamily="49" charset="-122"/>
              </a:rPr>
              <a:t>工会</a:t>
            </a:r>
            <a:r>
              <a:rPr lang="zh-CN" altLang="en-US" sz="2800" b="1" dirty="0" smtClean="0">
                <a:solidFill>
                  <a:srgbClr val="FFFF00"/>
                </a:solidFill>
                <a:latin typeface="楷体" pitchFamily="49" charset="-122"/>
                <a:ea typeface="楷体" pitchFamily="49" charset="-122"/>
              </a:rPr>
              <a:t>”</a:t>
            </a:r>
            <a:r>
              <a:rPr lang="zh-CN" altLang="en-US" sz="2800" b="1" dirty="0" smtClean="0">
                <a:latin typeface="楷体" pitchFamily="49" charset="-122"/>
                <a:ea typeface="楷体" pitchFamily="49" charset="-122"/>
              </a:rPr>
              <a:t>。</a:t>
            </a:r>
            <a:endParaRPr lang="zh-CN" altLang="en-US" sz="2800" b="1" dirty="0">
              <a:latin typeface="楷体" pitchFamily="49" charset="-122"/>
              <a:ea typeface="楷体" pitchFamily="49" charset="-122"/>
            </a:endParaRPr>
          </a:p>
          <a:p>
            <a:pPr marL="0" indent="0" eaLnBrk="1" hangingPunct="1">
              <a:lnSpc>
                <a:spcPts val="5000"/>
              </a:lnSpc>
              <a:buNone/>
              <a:defRPr/>
            </a:pPr>
            <a:endParaRPr lang="zh-CN" altLang="en-US" sz="3000" b="1" dirty="0">
              <a:latin typeface="+mn-ea"/>
            </a:endParaRPr>
          </a:p>
        </p:txBody>
      </p:sp>
    </p:spTree>
    <p:extLst>
      <p:ext uri="{BB962C8B-B14F-4D97-AF65-F5344CB8AC3E}">
        <p14:creationId xmlns:p14="http://schemas.microsoft.com/office/powerpoint/2010/main" val="1182070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4294967295"/>
          </p:nvPr>
        </p:nvSpPr>
        <p:spPr>
          <a:xfrm>
            <a:off x="0" y="0"/>
            <a:ext cx="9144000" cy="4640026"/>
          </a:xfrm>
          <a:prstGeom prst="rect">
            <a:avLst/>
          </a:prstGeom>
        </p:spPr>
        <p:txBody>
          <a:bodyPr>
            <a:normAutofit/>
          </a:bodyPr>
          <a:lstStyle/>
          <a:p>
            <a:pPr eaLnBrk="1" hangingPunct="1">
              <a:lnSpc>
                <a:spcPct val="150000"/>
              </a:lnSpc>
              <a:defRPr/>
            </a:pPr>
            <a:r>
              <a:rPr lang="zh-CN" altLang="en-US" sz="2800" b="1" dirty="0" smtClean="0">
                <a:latin typeface="楷体" pitchFamily="49" charset="-122"/>
                <a:ea typeface="楷体" pitchFamily="49" charset="-122"/>
              </a:rPr>
              <a:t>“转向共产主义是欧文一生的转折点：当他还是一个</a:t>
            </a:r>
            <a:r>
              <a:rPr lang="zh-CN" altLang="en-US" sz="2800" b="1" dirty="0" smtClean="0">
                <a:solidFill>
                  <a:srgbClr val="FFFF00"/>
                </a:solidFill>
                <a:latin typeface="楷体" pitchFamily="49" charset="-122"/>
                <a:ea typeface="楷体" pitchFamily="49" charset="-122"/>
              </a:rPr>
              <a:t>慈善家</a:t>
            </a:r>
            <a:r>
              <a:rPr lang="zh-CN" altLang="en-US" sz="2800" b="1" dirty="0" smtClean="0">
                <a:latin typeface="楷体" pitchFamily="49" charset="-122"/>
                <a:ea typeface="楷体" pitchFamily="49" charset="-122"/>
              </a:rPr>
              <a:t>的时候，他所获得的</a:t>
            </a:r>
            <a:r>
              <a:rPr lang="zh-CN" altLang="en-US" sz="2800" b="1" dirty="0" smtClean="0">
                <a:solidFill>
                  <a:srgbClr val="FFFF00"/>
                </a:solidFill>
                <a:latin typeface="楷体" pitchFamily="49" charset="-122"/>
                <a:ea typeface="楷体" pitchFamily="49" charset="-122"/>
              </a:rPr>
              <a:t>只是财富、赞扬、荣誉和尊敬</a:t>
            </a:r>
            <a:r>
              <a:rPr lang="zh-CN" altLang="en-US" sz="2800" b="1" dirty="0" smtClean="0">
                <a:latin typeface="楷体" pitchFamily="49" charset="-122"/>
                <a:ea typeface="楷体" pitchFamily="49" charset="-122"/>
              </a:rPr>
              <a:t>。他是欧洲</a:t>
            </a:r>
            <a:r>
              <a:rPr lang="zh-CN" altLang="en-US" sz="2800" b="1" dirty="0">
                <a:solidFill>
                  <a:srgbClr val="FFFF00"/>
                </a:solidFill>
                <a:latin typeface="楷体" pitchFamily="49" charset="-122"/>
                <a:ea typeface="楷体" pitchFamily="49" charset="-122"/>
              </a:rPr>
              <a:t>最有名望的人物</a:t>
            </a:r>
            <a:r>
              <a:rPr lang="zh-CN" altLang="en-US" sz="2800" b="1" dirty="0" smtClean="0">
                <a:latin typeface="楷体" pitchFamily="49" charset="-122"/>
                <a:ea typeface="楷体" pitchFamily="49" charset="-122"/>
              </a:rPr>
              <a:t>。不仅社会地位和他相同的人，而且连达官显贵、王公大人们都点头倾听他的讲话。可是，当他提出他的</a:t>
            </a:r>
            <a:r>
              <a:rPr lang="zh-CN" altLang="en-US" sz="2800" b="1" dirty="0">
                <a:solidFill>
                  <a:srgbClr val="FFFF00"/>
                </a:solidFill>
                <a:latin typeface="楷体" pitchFamily="49" charset="-122"/>
                <a:ea typeface="楷体" pitchFamily="49" charset="-122"/>
              </a:rPr>
              <a:t>共产主义理论</a:t>
            </a:r>
            <a:r>
              <a:rPr lang="zh-CN" altLang="en-US" sz="2800" b="1" dirty="0" smtClean="0">
                <a:latin typeface="楷体" pitchFamily="49" charset="-122"/>
                <a:ea typeface="楷体" pitchFamily="49" charset="-122"/>
              </a:rPr>
              <a:t>时，情况就完全变了：</a:t>
            </a:r>
            <a:r>
              <a:rPr lang="zh-CN" altLang="en-US" sz="2800" b="1" dirty="0">
                <a:solidFill>
                  <a:srgbClr val="FFFF00"/>
                </a:solidFill>
                <a:latin typeface="楷体" pitchFamily="49" charset="-122"/>
                <a:ea typeface="楷体" pitchFamily="49" charset="-122"/>
              </a:rPr>
              <a:t>官场社会的普遍排斥，整个社会地位的丧失，报刊对他实行沉默抵制</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恩格斯</a:t>
            </a:r>
            <a:endParaRPr lang="en-US" altLang="zh-CN" sz="2800" b="1" dirty="0" smtClean="0">
              <a:latin typeface="楷体" pitchFamily="49" charset="-122"/>
              <a:ea typeface="楷体" pitchFamily="49" charset="-122"/>
            </a:endParaRPr>
          </a:p>
        </p:txBody>
      </p:sp>
      <p:sp>
        <p:nvSpPr>
          <p:cNvPr id="4" name="TextBox 3"/>
          <p:cNvSpPr txBox="1"/>
          <p:nvPr/>
        </p:nvSpPr>
        <p:spPr>
          <a:xfrm>
            <a:off x="0" y="5000636"/>
            <a:ext cx="9144000" cy="1754326"/>
          </a:xfrm>
          <a:prstGeom prst="rect">
            <a:avLst/>
          </a:prstGeom>
          <a:solidFill>
            <a:srgbClr val="000099"/>
          </a:solidFill>
        </p:spPr>
        <p:txBody>
          <a:bodyPr wrap="square" rtlCol="0">
            <a:spAutoFit/>
          </a:bodyPr>
          <a:lstStyle/>
          <a:p>
            <a:pPr algn="ctr">
              <a:lnSpc>
                <a:spcPct val="150000"/>
              </a:lnSpc>
            </a:pPr>
            <a:r>
              <a:rPr lang="zh-CN" altLang="en-US" dirty="0" smtClean="0"/>
              <a:t>资本主义欢迎</a:t>
            </a:r>
            <a:r>
              <a:rPr lang="zh-CN" altLang="en-US" dirty="0" smtClean="0">
                <a:solidFill>
                  <a:srgbClr val="FFFF00"/>
                </a:solidFill>
              </a:rPr>
              <a:t>“慈善家”</a:t>
            </a:r>
            <a:r>
              <a:rPr lang="zh-CN" altLang="en-US" dirty="0" smtClean="0"/>
              <a:t>！</a:t>
            </a:r>
            <a:endParaRPr lang="en-US" altLang="zh-CN" dirty="0" smtClean="0"/>
          </a:p>
          <a:p>
            <a:pPr algn="ctr">
              <a:lnSpc>
                <a:spcPct val="150000"/>
              </a:lnSpc>
            </a:pPr>
            <a:r>
              <a:rPr lang="zh-CN" altLang="en-US" dirty="0" smtClean="0"/>
              <a:t>却痛恨</a:t>
            </a:r>
            <a:r>
              <a:rPr lang="zh-CN" altLang="en-US" dirty="0" smtClean="0">
                <a:solidFill>
                  <a:srgbClr val="FFFF00"/>
                </a:solidFill>
              </a:rPr>
              <a:t>“革命家”</a:t>
            </a:r>
            <a:r>
              <a:rPr lang="zh-CN" altLang="en-US" dirty="0" smtClean="0"/>
              <a:t>！</a:t>
            </a:r>
            <a:endParaRPr lang="zh-CN" altLang="en-US" dirty="0"/>
          </a:p>
        </p:txBody>
      </p:sp>
    </p:spTree>
    <p:extLst>
      <p:ext uri="{BB962C8B-B14F-4D97-AF65-F5344CB8AC3E}">
        <p14:creationId xmlns:p14="http://schemas.microsoft.com/office/powerpoint/2010/main" val="15606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500034" y="0"/>
            <a:ext cx="8229600" cy="714356"/>
          </a:xfrm>
        </p:spPr>
        <p:txBody>
          <a:bodyPr/>
          <a:lstStyle/>
          <a:p>
            <a:pPr algn="ctr" eaLnBrk="1" hangingPunct="1">
              <a:defRPr/>
            </a:pPr>
            <a:r>
              <a:rPr lang="zh-CN" altLang="en-US" sz="4000" b="1" dirty="0">
                <a:solidFill>
                  <a:srgbClr val="FFFF00"/>
                </a:solidFill>
                <a:latin typeface="+mn-ea"/>
                <a:ea typeface="+mn-ea"/>
              </a:rPr>
              <a:t>对三大空想社会主义的评价</a:t>
            </a:r>
            <a:endParaRPr lang="zh-CN" altLang="en-US" sz="4000" b="1" dirty="0" smtClean="0">
              <a:solidFill>
                <a:srgbClr val="FFFF00"/>
              </a:solidFill>
              <a:latin typeface="+mn-ea"/>
              <a:ea typeface="+mn-ea"/>
            </a:endParaRPr>
          </a:p>
        </p:txBody>
      </p:sp>
      <p:sp>
        <p:nvSpPr>
          <p:cNvPr id="89091" name="Rectangle 3"/>
          <p:cNvSpPr>
            <a:spLocks noGrp="1" noChangeArrowheads="1"/>
          </p:cNvSpPr>
          <p:nvPr>
            <p:ph type="body" idx="4294967295"/>
          </p:nvPr>
        </p:nvSpPr>
        <p:spPr>
          <a:xfrm>
            <a:off x="0" y="857232"/>
            <a:ext cx="9144000" cy="5164056"/>
          </a:xfrm>
          <a:prstGeom prst="rect">
            <a:avLst/>
          </a:prstGeom>
        </p:spPr>
        <p:txBody>
          <a:bodyPr>
            <a:normAutofit/>
          </a:bodyPr>
          <a:lstStyle/>
          <a:p>
            <a:pPr eaLnBrk="1" hangingPunct="1">
              <a:lnSpc>
                <a:spcPts val="5600"/>
              </a:lnSpc>
              <a:defRPr/>
            </a:pPr>
            <a:r>
              <a:rPr lang="zh-CN" altLang="en-US" sz="3000" b="1" dirty="0" smtClean="0">
                <a:latin typeface="楷体" pitchFamily="49" charset="-122"/>
                <a:ea typeface="楷体" pitchFamily="49" charset="-122"/>
              </a:rPr>
              <a:t>“</a:t>
            </a:r>
            <a:r>
              <a:rPr lang="zh-CN" altLang="en-US" sz="3000" b="1" dirty="0">
                <a:latin typeface="楷体" pitchFamily="49" charset="-122"/>
                <a:ea typeface="楷体" pitchFamily="49" charset="-122"/>
              </a:rPr>
              <a:t>虽然我们不应该否定这些社会主义的鼻祖，正如</a:t>
            </a:r>
            <a:r>
              <a:rPr lang="zh-CN" altLang="en-US" sz="3000" b="1" dirty="0">
                <a:solidFill>
                  <a:srgbClr val="FFFF00"/>
                </a:solidFill>
                <a:latin typeface="楷体" pitchFamily="49" charset="-122"/>
                <a:ea typeface="楷体" pitchFamily="49" charset="-122"/>
              </a:rPr>
              <a:t>现代化学家</a:t>
            </a:r>
            <a:r>
              <a:rPr lang="zh-CN" altLang="en-US" sz="3000" b="1" dirty="0">
                <a:latin typeface="楷体" pitchFamily="49" charset="-122"/>
                <a:ea typeface="楷体" pitchFamily="49" charset="-122"/>
              </a:rPr>
              <a:t>不能否定他们的</a:t>
            </a:r>
            <a:r>
              <a:rPr lang="zh-CN" altLang="en-US" sz="3000" b="1" dirty="0">
                <a:solidFill>
                  <a:srgbClr val="FFFF00"/>
                </a:solidFill>
                <a:latin typeface="楷体" pitchFamily="49" charset="-122"/>
                <a:ea typeface="楷体" pitchFamily="49" charset="-122"/>
              </a:rPr>
              <a:t>祖先炼金术士</a:t>
            </a:r>
            <a:r>
              <a:rPr lang="zh-CN" altLang="en-US" sz="3000" b="1" dirty="0">
                <a:latin typeface="楷体" pitchFamily="49" charset="-122"/>
                <a:ea typeface="楷体" pitchFamily="49" charset="-122"/>
              </a:rPr>
              <a:t>一样，但是我们应该努力避免重犯</a:t>
            </a:r>
            <a:r>
              <a:rPr lang="zh-CN" altLang="en-US" sz="3000" b="1" dirty="0">
                <a:solidFill>
                  <a:srgbClr val="FFFF00"/>
                </a:solidFill>
                <a:latin typeface="楷体" pitchFamily="49" charset="-122"/>
                <a:ea typeface="楷体" pitchFamily="49" charset="-122"/>
              </a:rPr>
              <a:t>他们的错误</a:t>
            </a:r>
            <a:r>
              <a:rPr lang="zh-CN" altLang="en-US" sz="3000" b="1" dirty="0">
                <a:latin typeface="楷体" pitchFamily="49" charset="-122"/>
                <a:ea typeface="楷体" pitchFamily="49" charset="-122"/>
              </a:rPr>
              <a:t>，因为我们犯这样的错误将是不可饶恕的。</a:t>
            </a:r>
            <a:r>
              <a:rPr lang="zh-CN" altLang="en-US" sz="3000" b="1" dirty="0" smtClean="0">
                <a:latin typeface="楷体" pitchFamily="49" charset="-122"/>
                <a:ea typeface="楷体" pitchFamily="49" charset="-122"/>
              </a:rPr>
              <a:t>”</a:t>
            </a:r>
            <a:r>
              <a:rPr lang="en-US" altLang="zh-CN" sz="3000" b="1" dirty="0">
                <a:latin typeface="楷体" pitchFamily="49" charset="-122"/>
                <a:ea typeface="楷体" pitchFamily="49" charset="-122"/>
              </a:rPr>
              <a:t> ——</a:t>
            </a:r>
            <a:r>
              <a:rPr lang="zh-CN" altLang="en-US" sz="3000" b="1" dirty="0" smtClean="0">
                <a:latin typeface="楷体" pitchFamily="49" charset="-122"/>
                <a:ea typeface="楷体" pitchFamily="49" charset="-122"/>
              </a:rPr>
              <a:t>恩格斯</a:t>
            </a:r>
            <a:endParaRPr lang="en-US" altLang="zh-CN" sz="3000" b="1" dirty="0" smtClean="0">
              <a:latin typeface="楷体" pitchFamily="49" charset="-122"/>
              <a:ea typeface="楷体" pitchFamily="49" charset="-122"/>
            </a:endParaRPr>
          </a:p>
        </p:txBody>
      </p:sp>
      <p:sp>
        <p:nvSpPr>
          <p:cNvPr id="4" name="Rectangle 3"/>
          <p:cNvSpPr txBox="1">
            <a:spLocks noChangeArrowheads="1"/>
          </p:cNvSpPr>
          <p:nvPr/>
        </p:nvSpPr>
        <p:spPr>
          <a:xfrm>
            <a:off x="-36512" y="670896"/>
            <a:ext cx="9144000" cy="6286496"/>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125000"/>
              </a:lnSpc>
              <a:defRPr/>
            </a:pPr>
            <a:r>
              <a:rPr lang="zh-CN" altLang="en-US" sz="2600" dirty="0" smtClean="0">
                <a:latin typeface="楷体" pitchFamily="49" charset="-122"/>
                <a:ea typeface="楷体" pitchFamily="49" charset="-122"/>
              </a:rPr>
              <a:t>“这种</a:t>
            </a:r>
            <a:r>
              <a:rPr lang="zh-CN" altLang="en-US" sz="2600" dirty="0" smtClean="0">
                <a:solidFill>
                  <a:srgbClr val="FFFF00"/>
                </a:solidFill>
                <a:latin typeface="楷体" pitchFamily="49" charset="-122"/>
                <a:ea typeface="楷体" pitchFamily="49" charset="-122"/>
              </a:rPr>
              <a:t>空论的社会主义</a:t>
            </a:r>
            <a:r>
              <a:rPr lang="zh-CN" altLang="en-US" sz="2600" dirty="0" smtClean="0">
                <a:latin typeface="楷体" pitchFamily="49" charset="-122"/>
                <a:ea typeface="楷体" pitchFamily="49" charset="-122"/>
              </a:rPr>
              <a:t>，主要是从</a:t>
            </a:r>
            <a:r>
              <a:rPr lang="zh-CN" altLang="en-US" sz="2600" dirty="0" smtClean="0">
                <a:solidFill>
                  <a:srgbClr val="FFFF00"/>
                </a:solidFill>
                <a:latin typeface="楷体" pitchFamily="49" charset="-122"/>
                <a:ea typeface="楷体" pitchFamily="49" charset="-122"/>
              </a:rPr>
              <a:t>情感</a:t>
            </a:r>
            <a:r>
              <a:rPr lang="zh-CN" altLang="en-US" sz="2600" dirty="0" smtClean="0">
                <a:latin typeface="楷体" pitchFamily="49" charset="-122"/>
                <a:ea typeface="楷体" pitchFamily="49" charset="-122"/>
              </a:rPr>
              <a:t>出发，凭着对现实制度的</a:t>
            </a:r>
            <a:r>
              <a:rPr lang="zh-CN" altLang="en-US" sz="2600" dirty="0" smtClean="0">
                <a:solidFill>
                  <a:srgbClr val="FFFF00"/>
                </a:solidFill>
                <a:latin typeface="楷体" pitchFamily="49" charset="-122"/>
                <a:ea typeface="楷体" pitchFamily="49" charset="-122"/>
              </a:rPr>
              <a:t>厌恶</a:t>
            </a:r>
            <a:r>
              <a:rPr lang="zh-CN" altLang="en-US" sz="2600" dirty="0" smtClean="0">
                <a:latin typeface="楷体" pitchFamily="49" charset="-122"/>
                <a:ea typeface="楷体" pitchFamily="49" charset="-122"/>
              </a:rPr>
              <a:t>和</a:t>
            </a:r>
            <a:r>
              <a:rPr lang="zh-CN" altLang="en-US" sz="2600" dirty="0" smtClean="0">
                <a:solidFill>
                  <a:srgbClr val="FFFF00"/>
                </a:solidFill>
                <a:latin typeface="楷体" pitchFamily="49" charset="-122"/>
                <a:ea typeface="楷体" pitchFamily="49" charset="-122"/>
              </a:rPr>
              <a:t>愤怒</a:t>
            </a:r>
            <a:r>
              <a:rPr lang="zh-CN" altLang="en-US" sz="2600" dirty="0" smtClean="0">
                <a:latin typeface="楷体" pitchFamily="49" charset="-122"/>
                <a:ea typeface="楷体" pitchFamily="49" charset="-122"/>
              </a:rPr>
              <a:t>，凭着对广大人民群众生存状况的</a:t>
            </a:r>
            <a:r>
              <a:rPr lang="zh-CN" altLang="en-US" sz="2600" dirty="0" smtClean="0">
                <a:solidFill>
                  <a:srgbClr val="FFFF00"/>
                </a:solidFill>
                <a:latin typeface="楷体" pitchFamily="49" charset="-122"/>
                <a:ea typeface="楷体" pitchFamily="49" charset="-122"/>
              </a:rPr>
              <a:t>同情</a:t>
            </a:r>
            <a:r>
              <a:rPr lang="zh-CN" altLang="en-US" sz="2600" dirty="0" smtClean="0">
                <a:latin typeface="楷体" pitchFamily="49" charset="-122"/>
                <a:ea typeface="楷体" pitchFamily="49" charset="-122"/>
              </a:rPr>
              <a:t>和</a:t>
            </a:r>
            <a:r>
              <a:rPr lang="zh-CN" altLang="en-US" sz="2600" dirty="0" smtClean="0">
                <a:solidFill>
                  <a:srgbClr val="FFFF00"/>
                </a:solidFill>
                <a:latin typeface="楷体" pitchFamily="49" charset="-122"/>
                <a:ea typeface="楷体" pitchFamily="49" charset="-122"/>
              </a:rPr>
              <a:t>忧虑</a:t>
            </a:r>
            <a:r>
              <a:rPr lang="zh-CN" altLang="en-US" sz="2600" dirty="0" smtClean="0">
                <a:latin typeface="楷体" pitchFamily="49" charset="-122"/>
                <a:ea typeface="楷体" pitchFamily="49" charset="-122"/>
              </a:rPr>
              <a:t>‘发明出来’的。</a:t>
            </a:r>
            <a:r>
              <a:rPr lang="zh-CN" altLang="en-US" sz="2600" u="sng" dirty="0" smtClean="0">
                <a:latin typeface="楷体" pitchFamily="49" charset="-122"/>
                <a:ea typeface="楷体" pitchFamily="49" charset="-122"/>
              </a:rPr>
              <a:t>在</a:t>
            </a:r>
            <a:r>
              <a:rPr lang="zh-CN" altLang="en-US" sz="2600" u="sng" dirty="0" smtClean="0">
                <a:solidFill>
                  <a:srgbClr val="FFFF00"/>
                </a:solidFill>
                <a:latin typeface="楷体" pitchFamily="49" charset="-122"/>
                <a:ea typeface="楷体" pitchFamily="49" charset="-122"/>
              </a:rPr>
              <a:t>空想社会主义者</a:t>
            </a:r>
            <a:r>
              <a:rPr lang="zh-CN" altLang="en-US" sz="2600" u="sng" dirty="0" smtClean="0">
                <a:latin typeface="楷体" pitchFamily="49" charset="-122"/>
                <a:ea typeface="楷体" pitchFamily="49" charset="-122"/>
              </a:rPr>
              <a:t>那里，</a:t>
            </a:r>
            <a:r>
              <a:rPr lang="zh-CN" altLang="en-US" sz="2600" u="sng" dirty="0" smtClean="0">
                <a:solidFill>
                  <a:srgbClr val="FFFF00"/>
                </a:solidFill>
                <a:latin typeface="楷体" pitchFamily="49" charset="-122"/>
                <a:ea typeface="楷体" pitchFamily="49" charset="-122"/>
              </a:rPr>
              <a:t>无产阶级只是一个受苦最深的阶级。</a:t>
            </a:r>
            <a:r>
              <a:rPr lang="zh-CN" altLang="en-US" sz="2600" dirty="0" smtClean="0">
                <a:latin typeface="楷体" pitchFamily="49" charset="-122"/>
                <a:ea typeface="楷体" pitchFamily="49" charset="-122"/>
              </a:rPr>
              <a:t>这种</a:t>
            </a:r>
            <a:r>
              <a:rPr lang="zh-CN" altLang="en-US" sz="2600" dirty="0" smtClean="0">
                <a:solidFill>
                  <a:srgbClr val="FFFF00"/>
                </a:solidFill>
                <a:latin typeface="楷体" pitchFamily="49" charset="-122"/>
                <a:ea typeface="楷体" pitchFamily="49" charset="-122"/>
              </a:rPr>
              <a:t>诉诸道德与法</a:t>
            </a:r>
            <a:r>
              <a:rPr lang="zh-CN" altLang="en-US" sz="2600" dirty="0" smtClean="0">
                <a:latin typeface="楷体" pitchFamily="49" charset="-122"/>
                <a:ea typeface="楷体" pitchFamily="49" charset="-122"/>
              </a:rPr>
              <a:t>，</a:t>
            </a:r>
            <a:r>
              <a:rPr lang="zh-CN" altLang="en-US" sz="2600" dirty="0" smtClean="0">
                <a:solidFill>
                  <a:srgbClr val="FFFF00"/>
                </a:solidFill>
                <a:latin typeface="楷体" pitchFamily="49" charset="-122"/>
                <a:ea typeface="楷体" pitchFamily="49" charset="-122"/>
              </a:rPr>
              <a:t>消除阶级革命斗争及其必要性</a:t>
            </a:r>
            <a:r>
              <a:rPr lang="zh-CN" altLang="en-US" sz="2600" dirty="0" smtClean="0">
                <a:latin typeface="楷体" pitchFamily="49" charset="-122"/>
                <a:ea typeface="楷体" pitchFamily="49" charset="-122"/>
              </a:rPr>
              <a:t>的做法，</a:t>
            </a:r>
            <a:r>
              <a:rPr lang="zh-CN" altLang="en-US" sz="2600" dirty="0" smtClean="0">
                <a:solidFill>
                  <a:srgbClr val="FFFF00"/>
                </a:solidFill>
                <a:latin typeface="楷体" pitchFamily="49" charset="-122"/>
                <a:ea typeface="楷体" pitchFamily="49" charset="-122"/>
              </a:rPr>
              <a:t>实质上只是</a:t>
            </a:r>
            <a:r>
              <a:rPr lang="zh-CN" altLang="en-US" sz="2600" dirty="0" smtClean="0">
                <a:latin typeface="楷体" pitchFamily="49" charset="-122"/>
                <a:ea typeface="楷体" pitchFamily="49" charset="-122"/>
              </a:rPr>
              <a:t>把现代社会</a:t>
            </a:r>
            <a:r>
              <a:rPr lang="zh-CN" altLang="en-US" sz="2600" dirty="0" smtClean="0">
                <a:solidFill>
                  <a:srgbClr val="FFFF00"/>
                </a:solidFill>
                <a:latin typeface="楷体" pitchFamily="49" charset="-122"/>
                <a:ea typeface="楷体" pitchFamily="49" charset="-122"/>
              </a:rPr>
              <a:t>理想化</a:t>
            </a:r>
            <a:r>
              <a:rPr lang="zh-CN" altLang="en-US" sz="2600" dirty="0" smtClean="0">
                <a:latin typeface="楷体" pitchFamily="49" charset="-122"/>
                <a:ea typeface="楷体" pitchFamily="49" charset="-122"/>
              </a:rPr>
              <a:t>，</a:t>
            </a:r>
            <a:r>
              <a:rPr lang="zh-CN" altLang="en-US" sz="2600" dirty="0" smtClean="0">
                <a:solidFill>
                  <a:srgbClr val="FFFF00"/>
                </a:solidFill>
                <a:latin typeface="楷体" pitchFamily="49" charset="-122"/>
                <a:ea typeface="楷体" pitchFamily="49" charset="-122"/>
              </a:rPr>
              <a:t>描绘出一幅没有阴暗面</a:t>
            </a:r>
            <a:r>
              <a:rPr lang="zh-CN" altLang="en-US" sz="2600" dirty="0" smtClean="0">
                <a:latin typeface="楷体" pitchFamily="49" charset="-122"/>
                <a:ea typeface="楷体" pitchFamily="49" charset="-122"/>
              </a:rPr>
              <a:t>的现代社会的图画。”</a:t>
            </a:r>
            <a:endParaRPr kumimoji="0" lang="en-US" altLang="zh-CN" sz="2600" dirty="0" smtClean="0">
              <a:solidFill>
                <a:srgbClr val="FFFF00"/>
              </a:solidFill>
              <a:latin typeface="楷体" pitchFamily="49" charset="-122"/>
              <a:ea typeface="楷体" pitchFamily="49" charset="-122"/>
            </a:endParaRPr>
          </a:p>
          <a:p>
            <a:pPr>
              <a:lnSpc>
                <a:spcPct val="125000"/>
              </a:lnSpc>
              <a:defRPr/>
            </a:pPr>
            <a:r>
              <a:rPr kumimoji="0" lang="zh-CN" altLang="en-US" sz="2600" dirty="0" smtClean="0">
                <a:solidFill>
                  <a:srgbClr val="FFFF00"/>
                </a:solidFill>
                <a:latin typeface="楷体" pitchFamily="49" charset="-122"/>
                <a:ea typeface="楷体" pitchFamily="49" charset="-122"/>
              </a:rPr>
              <a:t>在他们看来，“真正的理性和正义</a:t>
            </a:r>
            <a:r>
              <a:rPr kumimoji="0" lang="zh-CN" altLang="en-US" sz="2600" dirty="0" smtClean="0">
                <a:latin typeface="楷体" pitchFamily="49" charset="-122"/>
                <a:ea typeface="楷体" pitchFamily="49" charset="-122"/>
              </a:rPr>
              <a:t>至今还没有统治世界，</a:t>
            </a:r>
            <a:r>
              <a:rPr kumimoji="0" lang="zh-CN" altLang="en-US" sz="2600" dirty="0" smtClean="0">
                <a:solidFill>
                  <a:srgbClr val="FFFF00"/>
                </a:solidFill>
                <a:latin typeface="楷体" pitchFamily="49" charset="-122"/>
                <a:ea typeface="楷体" pitchFamily="49" charset="-122"/>
              </a:rPr>
              <a:t>这只是因为</a:t>
            </a:r>
            <a:r>
              <a:rPr kumimoji="0" lang="zh-CN" altLang="en-US" sz="2600" dirty="0" smtClean="0">
                <a:latin typeface="楷体" pitchFamily="49" charset="-122"/>
                <a:ea typeface="楷体" pitchFamily="49" charset="-122"/>
              </a:rPr>
              <a:t>它们还没有被人们正确地认识。</a:t>
            </a:r>
            <a:r>
              <a:rPr kumimoji="0" lang="zh-CN" altLang="en-US" sz="2600" u="sng" dirty="0" smtClean="0">
                <a:solidFill>
                  <a:srgbClr val="FFFF00"/>
                </a:solidFill>
                <a:latin typeface="楷体" pitchFamily="49" charset="-122"/>
                <a:ea typeface="楷体" pitchFamily="49" charset="-122"/>
              </a:rPr>
              <a:t>所缺少的只是个别人物。</a:t>
            </a:r>
            <a:r>
              <a:rPr kumimoji="0" lang="zh-CN" altLang="en-US" sz="2600" dirty="0" smtClean="0">
                <a:latin typeface="楷体" pitchFamily="49" charset="-122"/>
                <a:ea typeface="楷体" pitchFamily="49" charset="-122"/>
              </a:rPr>
              <a:t>至于</a:t>
            </a:r>
            <a:r>
              <a:rPr kumimoji="0" lang="zh-CN" altLang="en-US" sz="2600" dirty="0" smtClean="0">
                <a:solidFill>
                  <a:srgbClr val="FFFF00"/>
                </a:solidFill>
                <a:latin typeface="楷体" pitchFamily="49" charset="-122"/>
                <a:ea typeface="楷体" pitchFamily="49" charset="-122"/>
              </a:rPr>
              <a:t>天才人物和真理</a:t>
            </a:r>
            <a:r>
              <a:rPr kumimoji="0" lang="zh-CN" altLang="en-US" sz="2600" dirty="0" smtClean="0">
                <a:latin typeface="楷体" pitchFamily="49" charset="-122"/>
                <a:ea typeface="楷体" pitchFamily="49" charset="-122"/>
              </a:rPr>
              <a:t>的出现，并不是历史发展的进程所必然产生的、不可避免的事情，而</a:t>
            </a:r>
            <a:r>
              <a:rPr kumimoji="0" lang="zh-CN" altLang="en-US" sz="2600" dirty="0" smtClean="0">
                <a:solidFill>
                  <a:srgbClr val="FFFF00"/>
                </a:solidFill>
                <a:latin typeface="楷体" pitchFamily="49" charset="-122"/>
                <a:ea typeface="楷体" pitchFamily="49" charset="-122"/>
              </a:rPr>
              <a:t>纯粹是一种侥幸的偶然现象</a:t>
            </a:r>
            <a:r>
              <a:rPr kumimoji="0" lang="zh-CN" altLang="en-US" sz="2600" dirty="0" smtClean="0">
                <a:latin typeface="楷体" pitchFamily="49" charset="-122"/>
                <a:ea typeface="楷体" pitchFamily="49" charset="-122"/>
              </a:rPr>
              <a:t>。</a:t>
            </a:r>
            <a:r>
              <a:rPr kumimoji="0" lang="zh-CN" altLang="en-US" sz="2600" u="sng" dirty="0" smtClean="0">
                <a:latin typeface="楷体" pitchFamily="49" charset="-122"/>
                <a:ea typeface="楷体" pitchFamily="49" charset="-122"/>
              </a:rPr>
              <a:t>他们如果能够在</a:t>
            </a:r>
            <a:r>
              <a:rPr kumimoji="0" lang="en-US" altLang="zh-CN" sz="2600" u="sng" dirty="0" smtClean="0">
                <a:latin typeface="楷体" pitchFamily="49" charset="-122"/>
                <a:ea typeface="楷体" pitchFamily="49" charset="-122"/>
              </a:rPr>
              <a:t>500</a:t>
            </a:r>
            <a:r>
              <a:rPr kumimoji="0" lang="zh-CN" altLang="en-US" sz="2600" u="sng" dirty="0" smtClean="0">
                <a:latin typeface="楷体" pitchFamily="49" charset="-122"/>
                <a:ea typeface="楷体" pitchFamily="49" charset="-122"/>
              </a:rPr>
              <a:t>年前诞生，这样就可以使人类</a:t>
            </a:r>
            <a:r>
              <a:rPr kumimoji="0" lang="zh-CN" altLang="en-US" sz="2600" u="sng" dirty="0" smtClean="0">
                <a:solidFill>
                  <a:srgbClr val="FFFF00"/>
                </a:solidFill>
                <a:latin typeface="楷体" pitchFamily="49" charset="-122"/>
                <a:ea typeface="楷体" pitchFamily="49" charset="-122"/>
              </a:rPr>
              <a:t>免去</a:t>
            </a:r>
            <a:r>
              <a:rPr kumimoji="0" lang="en-US" altLang="zh-CN" sz="2600" u="sng" dirty="0" smtClean="0">
                <a:solidFill>
                  <a:srgbClr val="FFFF00"/>
                </a:solidFill>
                <a:latin typeface="楷体" pitchFamily="49" charset="-122"/>
                <a:ea typeface="楷体" pitchFamily="49" charset="-122"/>
              </a:rPr>
              <a:t>500</a:t>
            </a:r>
            <a:r>
              <a:rPr kumimoji="0" lang="zh-CN" altLang="en-US" sz="2600" u="sng" dirty="0" smtClean="0">
                <a:solidFill>
                  <a:srgbClr val="FFFF00"/>
                </a:solidFill>
                <a:latin typeface="楷体" pitchFamily="49" charset="-122"/>
                <a:ea typeface="楷体" pitchFamily="49" charset="-122"/>
              </a:rPr>
              <a:t>年的迷误、斗争和痛苦。”</a:t>
            </a:r>
          </a:p>
        </p:txBody>
      </p:sp>
    </p:spTree>
    <p:extLst>
      <p:ext uri="{BB962C8B-B14F-4D97-AF65-F5344CB8AC3E}">
        <p14:creationId xmlns:p14="http://schemas.microsoft.com/office/powerpoint/2010/main" val="17009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0" y="0"/>
            <a:ext cx="9144000" cy="6858000"/>
          </a:xfrm>
          <a:prstGeom prst="rect">
            <a:avLst/>
          </a:prstGeom>
        </p:spPr>
        <p:txBody>
          <a:bodyPr>
            <a:normAutofit/>
          </a:bodyPr>
          <a:lstStyle/>
          <a:p>
            <a:pPr eaLnBrk="1" hangingPunct="1">
              <a:lnSpc>
                <a:spcPct val="140000"/>
              </a:lnSpc>
              <a:defRPr/>
            </a:pPr>
            <a:r>
              <a:rPr lang="en-US" altLang="zh-CN" sz="2800" b="1" dirty="0" smtClean="0">
                <a:latin typeface="楷体" pitchFamily="49" charset="-122"/>
                <a:ea typeface="楷体" pitchFamily="49" charset="-122"/>
              </a:rPr>
              <a:t>“</a:t>
            </a:r>
            <a:r>
              <a:rPr lang="zh-CN" altLang="en-US" sz="2800" b="1" u="sng" dirty="0">
                <a:latin typeface="楷体" pitchFamily="49" charset="-122"/>
                <a:ea typeface="楷体" pitchFamily="49" charset="-122"/>
              </a:rPr>
              <a:t>在</a:t>
            </a:r>
            <a:r>
              <a:rPr lang="en-US" altLang="zh-CN" sz="2800" b="1" u="sng" dirty="0">
                <a:latin typeface="楷体" pitchFamily="49" charset="-122"/>
                <a:ea typeface="楷体" pitchFamily="49" charset="-122"/>
              </a:rPr>
              <a:t>1847</a:t>
            </a:r>
            <a:r>
              <a:rPr lang="zh-CN" altLang="en-US" sz="2800" b="1" u="sng" dirty="0">
                <a:latin typeface="楷体" pitchFamily="49" charset="-122"/>
                <a:ea typeface="楷体" pitchFamily="49" charset="-122"/>
              </a:rPr>
              <a:t>年，所谓社会主义者，</a:t>
            </a:r>
            <a:r>
              <a:rPr lang="zh-CN" altLang="en-US" sz="2800" b="1" dirty="0">
                <a:latin typeface="楷体" pitchFamily="49" charset="-122"/>
                <a:ea typeface="楷体" pitchFamily="49" charset="-122"/>
              </a:rPr>
              <a:t>一方面是指各种</a:t>
            </a:r>
            <a:r>
              <a:rPr lang="zh-CN" altLang="en-US" sz="2800" b="1" dirty="0">
                <a:solidFill>
                  <a:srgbClr val="FFFF00"/>
                </a:solidFill>
                <a:latin typeface="楷体" pitchFamily="49" charset="-122"/>
                <a:ea typeface="楷体" pitchFamily="49" charset="-122"/>
              </a:rPr>
              <a:t>空想社会主义体系的信徒</a:t>
            </a:r>
            <a:r>
              <a:rPr lang="zh-CN" altLang="en-US" sz="2800" b="1" dirty="0">
                <a:latin typeface="楷体" pitchFamily="49" charset="-122"/>
                <a:ea typeface="楷体" pitchFamily="49" charset="-122"/>
              </a:rPr>
              <a:t>，即英国的欧文派和法国的傅立叶派，另一方面是指</a:t>
            </a:r>
            <a:r>
              <a:rPr lang="zh-CN" altLang="en-US" sz="2800" b="1" dirty="0">
                <a:solidFill>
                  <a:srgbClr val="FFFF00"/>
                </a:solidFill>
                <a:latin typeface="楷体" pitchFamily="49" charset="-122"/>
                <a:ea typeface="楷体" pitchFamily="49" charset="-122"/>
              </a:rPr>
              <a:t>形形色色的社会庸医</a:t>
            </a:r>
            <a:r>
              <a:rPr lang="zh-CN" altLang="en-US" sz="2800" b="1" dirty="0">
                <a:latin typeface="楷体" pitchFamily="49" charset="-122"/>
                <a:ea typeface="楷体" pitchFamily="49" charset="-122"/>
              </a:rPr>
              <a:t>，他们凭着各种各样的</a:t>
            </a:r>
            <a:r>
              <a:rPr lang="zh-CN" altLang="en-US" sz="2800" b="1" dirty="0">
                <a:solidFill>
                  <a:srgbClr val="FFFF00"/>
                </a:solidFill>
                <a:latin typeface="楷体" pitchFamily="49" charset="-122"/>
                <a:ea typeface="楷体" pitchFamily="49" charset="-122"/>
              </a:rPr>
              <a:t>补缀办法</a:t>
            </a:r>
            <a:r>
              <a:rPr lang="zh-CN" altLang="en-US" sz="2800" b="1" dirty="0">
                <a:latin typeface="楷体" pitchFamily="49" charset="-122"/>
                <a:ea typeface="楷体" pitchFamily="49" charset="-122"/>
              </a:rPr>
              <a:t>，自称要</a:t>
            </a:r>
            <a:r>
              <a:rPr lang="zh-CN" altLang="en-US" sz="2800" b="1" dirty="0">
                <a:solidFill>
                  <a:srgbClr val="FFFF00"/>
                </a:solidFill>
                <a:latin typeface="楷体" pitchFamily="49" charset="-122"/>
                <a:ea typeface="楷体" pitchFamily="49" charset="-122"/>
              </a:rPr>
              <a:t>消除一切社会弊病</a:t>
            </a:r>
            <a:r>
              <a:rPr lang="zh-CN" altLang="en-US" sz="2800" b="1" dirty="0">
                <a:latin typeface="楷体" pitchFamily="49" charset="-122"/>
                <a:ea typeface="楷体" pitchFamily="49" charset="-122"/>
              </a:rPr>
              <a:t>而</a:t>
            </a:r>
            <a:r>
              <a:rPr lang="zh-CN" altLang="en-US" sz="2800" b="1" dirty="0">
                <a:solidFill>
                  <a:srgbClr val="FFFF00"/>
                </a:solidFill>
                <a:latin typeface="楷体" pitchFamily="49" charset="-122"/>
                <a:ea typeface="楷体" pitchFamily="49" charset="-122"/>
              </a:rPr>
              <a:t>毫不危及资本和利润</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lnSpc>
                <a:spcPct val="140000"/>
              </a:lnSpc>
              <a:defRPr/>
            </a:pPr>
            <a:r>
              <a:rPr lang="zh-CN" altLang="en-US" sz="2800" b="1" dirty="0" smtClean="0">
                <a:latin typeface="楷体" pitchFamily="49" charset="-122"/>
                <a:ea typeface="楷体" pitchFamily="49" charset="-122"/>
              </a:rPr>
              <a:t>“</a:t>
            </a:r>
            <a:r>
              <a:rPr lang="zh-CN" altLang="en-US" sz="2800" b="1" u="sng" dirty="0" smtClean="0">
                <a:solidFill>
                  <a:srgbClr val="FFFF00"/>
                </a:solidFill>
                <a:latin typeface="楷体" pitchFamily="49" charset="-122"/>
                <a:ea typeface="楷体" pitchFamily="49" charset="-122"/>
              </a:rPr>
              <a:t>社会主义</a:t>
            </a:r>
            <a:r>
              <a:rPr lang="zh-CN" altLang="en-US" sz="2800" b="1" u="sng" dirty="0">
                <a:latin typeface="楷体" pitchFamily="49" charset="-122"/>
                <a:ea typeface="楷体" pitchFamily="49" charset="-122"/>
              </a:rPr>
              <a:t>是</a:t>
            </a:r>
            <a:r>
              <a:rPr lang="zh-CN" altLang="en-US" sz="2800" b="1" u="sng" dirty="0">
                <a:solidFill>
                  <a:srgbClr val="FFFF00"/>
                </a:solidFill>
                <a:latin typeface="楷体" pitchFamily="49" charset="-122"/>
                <a:ea typeface="楷体" pitchFamily="49" charset="-122"/>
              </a:rPr>
              <a:t>中等阶级</a:t>
            </a:r>
            <a:r>
              <a:rPr lang="zh-CN" altLang="en-US" sz="2800" b="1" u="sng" dirty="0">
                <a:latin typeface="楷体" pitchFamily="49" charset="-122"/>
                <a:ea typeface="楷体" pitchFamily="49" charset="-122"/>
              </a:rPr>
              <a:t>的运动，而</a:t>
            </a:r>
            <a:r>
              <a:rPr lang="zh-CN" altLang="en-US" sz="2800" b="1" u="sng" dirty="0">
                <a:solidFill>
                  <a:srgbClr val="FFFF00"/>
                </a:solidFill>
                <a:latin typeface="楷体" pitchFamily="49" charset="-122"/>
                <a:ea typeface="楷体" pitchFamily="49" charset="-122"/>
              </a:rPr>
              <a:t>共产主义</a:t>
            </a:r>
            <a:r>
              <a:rPr lang="zh-CN" altLang="en-US" sz="2800" b="1" u="sng" dirty="0">
                <a:latin typeface="楷体" pitchFamily="49" charset="-122"/>
                <a:ea typeface="楷体" pitchFamily="49" charset="-122"/>
              </a:rPr>
              <a:t>则是</a:t>
            </a:r>
            <a:r>
              <a:rPr lang="zh-CN" altLang="en-US" sz="2800" b="1" u="sng" dirty="0">
                <a:solidFill>
                  <a:srgbClr val="FFFF00"/>
                </a:solidFill>
                <a:latin typeface="楷体" pitchFamily="49" charset="-122"/>
                <a:ea typeface="楷体" pitchFamily="49" charset="-122"/>
              </a:rPr>
              <a:t>工人阶级</a:t>
            </a:r>
            <a:r>
              <a:rPr lang="zh-CN" altLang="en-US" sz="2800" b="1" u="sng" dirty="0">
                <a:latin typeface="楷体" pitchFamily="49" charset="-122"/>
                <a:ea typeface="楷体" pitchFamily="49" charset="-122"/>
              </a:rPr>
              <a:t>的运动。</a:t>
            </a:r>
            <a:r>
              <a:rPr lang="zh-CN" altLang="en-US" sz="2800" b="1" dirty="0">
                <a:latin typeface="楷体" pitchFamily="49" charset="-122"/>
                <a:ea typeface="楷体" pitchFamily="49" charset="-122"/>
              </a:rPr>
              <a:t>当时，社会主义，至少在大陆上，是‘</a:t>
            </a:r>
            <a:r>
              <a:rPr lang="zh-CN" altLang="en-US" sz="2800" b="1" dirty="0">
                <a:solidFill>
                  <a:srgbClr val="FFFF00"/>
                </a:solidFill>
                <a:latin typeface="楷体" pitchFamily="49" charset="-122"/>
                <a:ea typeface="楷体" pitchFamily="49" charset="-122"/>
              </a:rPr>
              <a:t>上流社会的</a:t>
            </a:r>
            <a:r>
              <a:rPr lang="zh-CN" altLang="en-US" sz="2800" b="1" dirty="0">
                <a:latin typeface="楷体" pitchFamily="49" charset="-122"/>
                <a:ea typeface="楷体" pitchFamily="49" charset="-122"/>
              </a:rPr>
              <a:t>’，而共产主义却恰恰相反。</a:t>
            </a:r>
            <a:r>
              <a:rPr lang="zh-CN" altLang="en-US" sz="2800" b="1" dirty="0" smtClean="0">
                <a:latin typeface="楷体" pitchFamily="49" charset="-122"/>
                <a:ea typeface="楷体" pitchFamily="49" charset="-122"/>
              </a:rPr>
              <a:t>” </a:t>
            </a:r>
            <a:endParaRPr lang="en-US" altLang="zh-CN" sz="2800" b="1" dirty="0" smtClean="0">
              <a:latin typeface="楷体" pitchFamily="49" charset="-122"/>
              <a:ea typeface="楷体" pitchFamily="49" charset="-122"/>
            </a:endParaRPr>
          </a:p>
          <a:p>
            <a:pPr>
              <a:lnSpc>
                <a:spcPct val="140000"/>
              </a:lnSpc>
              <a:defRPr/>
            </a:pPr>
            <a:r>
              <a:rPr lang="zh-CN" altLang="en-US" sz="2800" b="1" dirty="0" smtClean="0">
                <a:latin typeface="楷体" pitchFamily="49" charset="-122"/>
                <a:ea typeface="楷体" pitchFamily="49" charset="-122"/>
              </a:rPr>
              <a:t>“</a:t>
            </a:r>
            <a:r>
              <a:rPr lang="zh-CN" altLang="en-US" sz="2800" b="1" dirty="0" smtClean="0">
                <a:solidFill>
                  <a:srgbClr val="FFFF00"/>
                </a:solidFill>
                <a:latin typeface="楷体" pitchFamily="49" charset="-122"/>
                <a:ea typeface="楷体" pitchFamily="49" charset="-122"/>
              </a:rPr>
              <a:t>这两种人</a:t>
            </a:r>
            <a:r>
              <a:rPr lang="zh-CN" altLang="en-US" sz="2800" b="1" dirty="0" smtClean="0">
                <a:latin typeface="楷体" pitchFamily="49" charset="-122"/>
                <a:ea typeface="楷体" pitchFamily="49" charset="-122"/>
              </a:rPr>
              <a:t>都是</a:t>
            </a:r>
            <a:r>
              <a:rPr lang="zh-CN" altLang="en-US" sz="2800" b="1" dirty="0" smtClean="0">
                <a:solidFill>
                  <a:srgbClr val="FFFF00"/>
                </a:solidFill>
                <a:latin typeface="楷体" pitchFamily="49" charset="-122"/>
                <a:ea typeface="楷体" pitchFamily="49" charset="-122"/>
              </a:rPr>
              <a:t>站在工人阶级以外</a:t>
            </a:r>
            <a:r>
              <a:rPr lang="zh-CN" altLang="en-US" sz="2800" b="1" dirty="0" smtClean="0">
                <a:latin typeface="楷体" pitchFamily="49" charset="-122"/>
                <a:ea typeface="楷体" pitchFamily="49" charset="-122"/>
              </a:rPr>
              <a:t>，宁愿</a:t>
            </a:r>
            <a:r>
              <a:rPr lang="zh-CN" altLang="en-US" sz="2800" b="1" dirty="0" smtClean="0">
                <a:solidFill>
                  <a:srgbClr val="FFFF00"/>
                </a:solidFill>
                <a:latin typeface="楷体" pitchFamily="49" charset="-122"/>
                <a:ea typeface="楷体" pitchFamily="49" charset="-122"/>
              </a:rPr>
              <a:t>向‘有教养的’阶级寻求支持</a:t>
            </a:r>
            <a:r>
              <a:rPr lang="zh-CN" altLang="en-US" sz="2800" b="1" dirty="0" smtClean="0">
                <a:latin typeface="楷体" pitchFamily="49" charset="-122"/>
                <a:ea typeface="楷体" pitchFamily="49" charset="-122"/>
              </a:rPr>
              <a:t>。”</a:t>
            </a:r>
            <a:r>
              <a:rPr lang="en-US" altLang="zh-CN" sz="3000" b="1" dirty="0" smtClean="0">
                <a:latin typeface="+mn-ea"/>
              </a:rPr>
              <a:t>——《</a:t>
            </a:r>
            <a:r>
              <a:rPr lang="zh-CN" altLang="en-US" sz="3000" b="1" dirty="0" smtClean="0">
                <a:latin typeface="+mn-ea"/>
              </a:rPr>
              <a:t>共产党宣言</a:t>
            </a:r>
            <a:r>
              <a:rPr lang="en-US" altLang="zh-CN" sz="3000" b="1" dirty="0" smtClean="0">
                <a:latin typeface="+mn-ea"/>
              </a:rPr>
              <a:t>》</a:t>
            </a:r>
            <a:endParaRPr lang="zh-CN" altLang="en-US" sz="3000" b="1" dirty="0">
              <a:latin typeface="+mn-ea"/>
            </a:endParaRPr>
          </a:p>
        </p:txBody>
      </p:sp>
    </p:spTree>
    <p:extLst>
      <p:ext uri="{BB962C8B-B14F-4D97-AF65-F5344CB8AC3E}">
        <p14:creationId xmlns:p14="http://schemas.microsoft.com/office/powerpoint/2010/main" val="20235719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95536" y="2780928"/>
            <a:ext cx="7924800" cy="65403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803275" indent="-803275"/>
            <a:r>
              <a:rPr kumimoji="0" lang="zh-CN" altLang="en-US" sz="4000" b="1" dirty="0" smtClean="0">
                <a:solidFill>
                  <a:srgbClr val="FFFF00"/>
                </a:solidFill>
              </a:rPr>
              <a:t>三、</a:t>
            </a:r>
            <a:r>
              <a:rPr kumimoji="0" lang="zh-CN" altLang="en-US" sz="4000" dirty="0" smtClean="0">
                <a:solidFill>
                  <a:srgbClr val="FFCC00"/>
                </a:solidFill>
              </a:rPr>
              <a:t>商</a:t>
            </a:r>
            <a:r>
              <a:rPr kumimoji="0" lang="zh-CN" altLang="en-US" sz="4000" dirty="0">
                <a:solidFill>
                  <a:srgbClr val="FFCC00"/>
                </a:solidFill>
              </a:rPr>
              <a:t>品、货币与劳动价值论及其挑战</a:t>
            </a:r>
            <a:endParaRPr kumimoji="0" lang="en-US" altLang="zh-CN" sz="4000" dirty="0">
              <a:solidFill>
                <a:srgbClr val="FFCC00"/>
              </a:solidFill>
            </a:endParaRPr>
          </a:p>
        </p:txBody>
      </p:sp>
    </p:spTree>
    <p:extLst>
      <p:ext uri="{BB962C8B-B14F-4D97-AF65-F5344CB8AC3E}">
        <p14:creationId xmlns:p14="http://schemas.microsoft.com/office/powerpoint/2010/main" val="20342846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0" y="642918"/>
            <a:ext cx="9144000" cy="5286412"/>
          </a:xfrm>
        </p:spPr>
        <p:txBody>
          <a:bodyPr>
            <a:normAutofit/>
          </a:bodyPr>
          <a:lstStyle/>
          <a:p>
            <a:pPr>
              <a:lnSpc>
                <a:spcPct val="125000"/>
              </a:lnSpc>
            </a:pPr>
            <a:r>
              <a:rPr lang="en-US" altLang="zh-CN" sz="3500" b="1" dirty="0" smtClean="0">
                <a:latin typeface="+mn-ea"/>
              </a:rPr>
              <a:t>1</a:t>
            </a:r>
            <a:r>
              <a:rPr lang="zh-CN" altLang="en-US" sz="3500" b="1" dirty="0" smtClean="0">
                <a:latin typeface="+mn-ea"/>
              </a:rPr>
              <a:t>、资本主义的</a:t>
            </a:r>
            <a:r>
              <a:rPr lang="zh-CN" altLang="en-US" sz="3500" b="1" dirty="0" smtClean="0">
                <a:solidFill>
                  <a:srgbClr val="FFFF00"/>
                </a:solidFill>
                <a:latin typeface="+mn-ea"/>
              </a:rPr>
              <a:t>历史意义</a:t>
            </a:r>
            <a:endParaRPr lang="en-US" altLang="zh-CN" sz="3500" b="1" dirty="0" smtClean="0">
              <a:solidFill>
                <a:srgbClr val="FFFF00"/>
              </a:solidFill>
              <a:latin typeface="+mn-ea"/>
            </a:endParaRPr>
          </a:p>
          <a:p>
            <a:pPr lvl="1">
              <a:lnSpc>
                <a:spcPct val="125000"/>
              </a:lnSpc>
            </a:pPr>
            <a:r>
              <a:rPr lang="zh-CN" altLang="en-US" sz="2600" b="1" dirty="0" smtClean="0">
                <a:latin typeface="楷体" pitchFamily="49" charset="-122"/>
                <a:ea typeface="楷体" pitchFamily="49" charset="-122"/>
              </a:rPr>
              <a:t>“资产阶级在它的</a:t>
            </a:r>
            <a:r>
              <a:rPr lang="zh-CN" altLang="en-US" sz="2600" b="1" dirty="0" smtClean="0">
                <a:solidFill>
                  <a:srgbClr val="FFFF00"/>
                </a:solidFill>
                <a:latin typeface="楷体" pitchFamily="49" charset="-122"/>
                <a:ea typeface="楷体" pitchFamily="49" charset="-122"/>
              </a:rPr>
              <a:t>不到一百年</a:t>
            </a:r>
            <a:r>
              <a:rPr lang="zh-CN" altLang="en-US" sz="2600" b="1" dirty="0" smtClean="0">
                <a:latin typeface="楷体" pitchFamily="49" charset="-122"/>
                <a:ea typeface="楷体" pitchFamily="49" charset="-122"/>
              </a:rPr>
              <a:t>的阶级统治中所</a:t>
            </a:r>
            <a:r>
              <a:rPr lang="zh-CN" altLang="en-US" sz="2600" b="1" dirty="0" smtClean="0">
                <a:solidFill>
                  <a:srgbClr val="FFFF00"/>
                </a:solidFill>
                <a:latin typeface="楷体" pitchFamily="49" charset="-122"/>
                <a:ea typeface="楷体" pitchFamily="49" charset="-122"/>
              </a:rPr>
              <a:t>创造的生产力</a:t>
            </a:r>
            <a:r>
              <a:rPr lang="zh-CN" altLang="en-US" sz="2600" b="1" dirty="0" smtClean="0">
                <a:latin typeface="楷体" pitchFamily="49" charset="-122"/>
                <a:ea typeface="楷体" pitchFamily="49" charset="-122"/>
              </a:rPr>
              <a:t>，比</a:t>
            </a:r>
            <a:r>
              <a:rPr lang="zh-CN" altLang="en-US" sz="2600" b="1" dirty="0" smtClean="0">
                <a:solidFill>
                  <a:srgbClr val="FFFF00"/>
                </a:solidFill>
                <a:latin typeface="楷体" pitchFamily="49" charset="-122"/>
                <a:ea typeface="楷体" pitchFamily="49" charset="-122"/>
              </a:rPr>
              <a:t>过去一切世代创造的全部生产力</a:t>
            </a:r>
            <a:r>
              <a:rPr lang="zh-CN" altLang="en-US" sz="2600" b="1" dirty="0" smtClean="0">
                <a:latin typeface="楷体" pitchFamily="49" charset="-122"/>
                <a:ea typeface="楷体" pitchFamily="49" charset="-122"/>
              </a:rPr>
              <a:t>还要多，还要大。自然力的征服，机器的采用，化学在工业和农业中的应用，轮船的行驶，铁路的通行，电报的使用，整个整个大陆的开垦，河川的通航，仿佛用法术从地下呼唤出来的大量人口，</a:t>
            </a:r>
            <a:r>
              <a:rPr lang="en-US" altLang="zh-CN" sz="2600" b="1" dirty="0" smtClean="0">
                <a:latin typeface="楷体" pitchFamily="49" charset="-122"/>
                <a:ea typeface="楷体" pitchFamily="49" charset="-122"/>
              </a:rPr>
              <a:t>——</a:t>
            </a:r>
            <a:r>
              <a:rPr lang="zh-CN" altLang="en-US" sz="2600" b="1" dirty="0" smtClean="0">
                <a:solidFill>
                  <a:srgbClr val="FFFF00"/>
                </a:solidFill>
                <a:latin typeface="楷体" pitchFamily="49" charset="-122"/>
                <a:ea typeface="楷体" pitchFamily="49" charset="-122"/>
              </a:rPr>
              <a:t>过去哪一个世纪料想到在社会劳动里蕴藏有这样的生产力呢？</a:t>
            </a:r>
            <a:r>
              <a:rPr lang="zh-CN" altLang="en-US" sz="2600" b="1" dirty="0" smtClean="0">
                <a:latin typeface="楷体" pitchFamily="49" charset="-122"/>
                <a:ea typeface="楷体" pitchFamily="49" charset="-122"/>
              </a:rPr>
              <a:t>”</a:t>
            </a:r>
            <a:endParaRPr lang="en-US" altLang="zh-CN" sz="2600" b="1" dirty="0" smtClean="0">
              <a:solidFill>
                <a:srgbClr val="FFFF00"/>
              </a:solidFill>
              <a:latin typeface="楷体" pitchFamily="49" charset="-122"/>
              <a:ea typeface="楷体" pitchFamily="49" charset="-122"/>
            </a:endParaRPr>
          </a:p>
          <a:p>
            <a:pPr>
              <a:lnSpc>
                <a:spcPct val="125000"/>
              </a:lnSpc>
            </a:pPr>
            <a:r>
              <a:rPr lang="en-US" altLang="zh-CN" sz="3500" b="1" dirty="0" smtClean="0">
                <a:latin typeface="+mn-ea"/>
              </a:rPr>
              <a:t>2</a:t>
            </a:r>
            <a:r>
              <a:rPr lang="zh-CN" altLang="en-US" sz="3500" b="1" dirty="0" smtClean="0">
                <a:latin typeface="+mn-ea"/>
              </a:rPr>
              <a:t>、资本主义的</a:t>
            </a:r>
            <a:r>
              <a:rPr lang="zh-CN" altLang="en-US" sz="3500" b="1" dirty="0" smtClean="0">
                <a:solidFill>
                  <a:srgbClr val="FFFF00"/>
                </a:solidFill>
                <a:latin typeface="+mn-ea"/>
              </a:rPr>
              <a:t>内在矛盾</a:t>
            </a:r>
            <a:endParaRPr lang="en-US" altLang="zh-CN" sz="3500" b="1" dirty="0" smtClean="0">
              <a:solidFill>
                <a:srgbClr val="FFFF00"/>
              </a:solidFill>
              <a:latin typeface="+mn-ea"/>
            </a:endParaRPr>
          </a:p>
        </p:txBody>
      </p:sp>
      <p:sp>
        <p:nvSpPr>
          <p:cNvPr id="4" name="TextBox 3"/>
          <p:cNvSpPr txBox="1"/>
          <p:nvPr/>
        </p:nvSpPr>
        <p:spPr>
          <a:xfrm>
            <a:off x="0" y="6000768"/>
            <a:ext cx="9144000" cy="707886"/>
          </a:xfrm>
          <a:prstGeom prst="rect">
            <a:avLst/>
          </a:prstGeom>
          <a:solidFill>
            <a:srgbClr val="000099"/>
          </a:solidFill>
        </p:spPr>
        <p:txBody>
          <a:bodyPr wrap="square" rtlCol="0">
            <a:spAutoFit/>
          </a:bodyPr>
          <a:lstStyle/>
          <a:p>
            <a:pPr algn="ctr"/>
            <a:r>
              <a:rPr lang="zh-CN" altLang="en-US" sz="4000" dirty="0" smtClean="0">
                <a:solidFill>
                  <a:srgbClr val="FFFF00"/>
                </a:solidFill>
                <a:latin typeface="+mn-ea"/>
                <a:ea typeface="+mn-ea"/>
              </a:rPr>
              <a:t>剖析“资本”的秘密</a:t>
            </a:r>
            <a:endParaRPr lang="zh-CN" altLang="en-US" sz="4000" dirty="0">
              <a:solidFill>
                <a:srgbClr val="FFFF00"/>
              </a:solidFill>
              <a:latin typeface="+mn-ea"/>
              <a:ea typeface="+mn-ea"/>
            </a:endParaRPr>
          </a:p>
        </p:txBody>
      </p:sp>
      <p:sp>
        <p:nvSpPr>
          <p:cNvPr id="5" name="标题 4"/>
          <p:cNvSpPr>
            <a:spLocks noGrp="1"/>
          </p:cNvSpPr>
          <p:nvPr>
            <p:ph type="title"/>
          </p:nvPr>
        </p:nvSpPr>
        <p:spPr/>
        <p:txBody>
          <a:bodyPr/>
          <a:lstStyle/>
          <a:p>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4972"/>
            <a:ext cx="7924800" cy="669732"/>
          </a:xfrm>
        </p:spPr>
        <p:txBody>
          <a:bodyPr/>
          <a:lstStyle/>
          <a:p>
            <a:pPr algn="ctr"/>
            <a:r>
              <a:rPr lang="en-US" altLang="zh-CN" sz="3500" b="1" dirty="0" smtClean="0">
                <a:latin typeface="黑体" pitchFamily="49" charset="-122"/>
                <a:ea typeface="黑体" pitchFamily="49" charset="-122"/>
              </a:rPr>
              <a:t>《</a:t>
            </a:r>
            <a:r>
              <a:rPr lang="zh-CN" altLang="en-US" sz="3500" b="1" dirty="0" smtClean="0">
                <a:latin typeface="黑体" pitchFamily="49" charset="-122"/>
                <a:ea typeface="黑体" pitchFamily="49" charset="-122"/>
              </a:rPr>
              <a:t>资本论</a:t>
            </a:r>
            <a:r>
              <a:rPr lang="en-US" altLang="zh-CN" sz="3500" b="1" dirty="0" smtClean="0">
                <a:latin typeface="黑体" pitchFamily="49" charset="-122"/>
                <a:ea typeface="黑体" pitchFamily="49" charset="-122"/>
              </a:rPr>
              <a:t>》</a:t>
            </a:r>
            <a:r>
              <a:rPr lang="zh-CN" altLang="en-US" sz="3500" b="1" dirty="0" smtClean="0">
                <a:latin typeface="黑体" pitchFamily="49" charset="-122"/>
                <a:ea typeface="黑体" pitchFamily="49" charset="-122"/>
              </a:rPr>
              <a:t>的叙述起点</a:t>
            </a:r>
            <a:endParaRPr lang="zh-CN" altLang="en-US" sz="3500" b="1" dirty="0">
              <a:latin typeface="黑体" pitchFamily="49" charset="-122"/>
              <a:ea typeface="黑体" pitchFamily="49" charset="-122"/>
            </a:endParaRPr>
          </a:p>
        </p:txBody>
      </p:sp>
      <p:sp>
        <p:nvSpPr>
          <p:cNvPr id="3" name="内容占位符 2"/>
          <p:cNvSpPr>
            <a:spLocks noGrp="1"/>
          </p:cNvSpPr>
          <p:nvPr>
            <p:ph sz="quarter" idx="13"/>
          </p:nvPr>
        </p:nvSpPr>
        <p:spPr>
          <a:xfrm>
            <a:off x="15958" y="930950"/>
            <a:ext cx="9128041" cy="6026442"/>
          </a:xfrm>
        </p:spPr>
        <p:txBody>
          <a:bodyPr>
            <a:normAutofit/>
          </a:bodyPr>
          <a:lstStyle/>
          <a:p>
            <a:pPr lvl="0">
              <a:lnSpc>
                <a:spcPts val="3700"/>
              </a:lnSpc>
              <a:buClr>
                <a:srgbClr val="DC9E1F"/>
              </a:buClr>
            </a:pPr>
            <a:r>
              <a:rPr lang="zh-CN" altLang="en-US" sz="3200" b="1" dirty="0" smtClean="0">
                <a:solidFill>
                  <a:srgbClr val="FFFF00"/>
                </a:solidFill>
                <a:latin typeface="黑体" pitchFamily="49" charset="-122"/>
                <a:ea typeface="黑体" pitchFamily="49" charset="-122"/>
              </a:rPr>
              <a:t>从“商品”讲起</a:t>
            </a:r>
            <a:endParaRPr lang="en-US" altLang="zh-CN" sz="3200" b="1" dirty="0" smtClean="0">
              <a:solidFill>
                <a:srgbClr val="FFFF00"/>
              </a:solidFill>
              <a:latin typeface="黑体" pitchFamily="49" charset="-122"/>
              <a:ea typeface="黑体" pitchFamily="49" charset="-122"/>
            </a:endParaRPr>
          </a:p>
          <a:p>
            <a:pPr lvl="1">
              <a:lnSpc>
                <a:spcPts val="3700"/>
              </a:lnSpc>
              <a:buClr>
                <a:srgbClr val="DC9E1F"/>
              </a:buClr>
            </a:pPr>
            <a:r>
              <a:rPr lang="zh-CN" altLang="en-US" sz="2700" b="1" dirty="0" smtClean="0">
                <a:latin typeface="楷体" pitchFamily="49" charset="-122"/>
                <a:ea typeface="楷体" pitchFamily="49" charset="-122"/>
              </a:rPr>
              <a:t>使用价值和交换价值，个体劳动和社会劳动</a:t>
            </a:r>
            <a:r>
              <a:rPr lang="en-US" altLang="zh-CN" sz="2700" b="1" dirty="0" smtClean="0">
                <a:latin typeface="楷体" pitchFamily="49" charset="-122"/>
                <a:ea typeface="楷体" pitchFamily="49" charset="-122"/>
              </a:rPr>
              <a:t>……</a:t>
            </a:r>
            <a:r>
              <a:rPr lang="zh-CN" altLang="en-US" sz="2700" b="1" dirty="0" smtClean="0">
                <a:latin typeface="楷体" pitchFamily="49" charset="-122"/>
                <a:ea typeface="楷体" pitchFamily="49" charset="-122"/>
              </a:rPr>
              <a:t> </a:t>
            </a:r>
            <a:endParaRPr lang="en-US" altLang="zh-CN" sz="2700" b="1" dirty="0" smtClean="0">
              <a:latin typeface="楷体" pitchFamily="49" charset="-122"/>
              <a:ea typeface="楷体" pitchFamily="49" charset="-122"/>
            </a:endParaRPr>
          </a:p>
          <a:p>
            <a:pPr lvl="0">
              <a:lnSpc>
                <a:spcPts val="3700"/>
              </a:lnSpc>
              <a:buClr>
                <a:srgbClr val="DC9E1F"/>
              </a:buClr>
            </a:pPr>
            <a:r>
              <a:rPr lang="zh-CN" altLang="en-US" sz="3200" b="1" dirty="0" smtClean="0">
                <a:solidFill>
                  <a:srgbClr val="FFFF00"/>
                </a:solidFill>
                <a:latin typeface="黑体" pitchFamily="49" charset="-122"/>
                <a:ea typeface="黑体" pitchFamily="49" charset="-122"/>
              </a:rPr>
              <a:t>为什么不从“资本”讲起？</a:t>
            </a:r>
            <a:endParaRPr lang="en-US" altLang="zh-CN" sz="3200" b="1" dirty="0" smtClean="0">
              <a:solidFill>
                <a:srgbClr val="FFFF00"/>
              </a:solidFill>
              <a:latin typeface="黑体" pitchFamily="49" charset="-122"/>
              <a:ea typeface="黑体" pitchFamily="49" charset="-122"/>
            </a:endParaRPr>
          </a:p>
          <a:p>
            <a:pPr lvl="0">
              <a:lnSpc>
                <a:spcPts val="3700"/>
              </a:lnSpc>
              <a:buClr>
                <a:srgbClr val="DC9E1F"/>
              </a:buClr>
            </a:pPr>
            <a:r>
              <a:rPr lang="zh-CN" altLang="en-US" sz="2700" b="1" dirty="0" smtClean="0">
                <a:solidFill>
                  <a:srgbClr val="FFFFFF"/>
                </a:solidFill>
                <a:latin typeface="楷体" pitchFamily="49" charset="-122"/>
                <a:ea typeface="楷体" pitchFamily="49" charset="-122"/>
              </a:rPr>
              <a:t>“</a:t>
            </a:r>
            <a:r>
              <a:rPr lang="zh-CN" altLang="en-US" sz="2700" b="1" dirty="0">
                <a:solidFill>
                  <a:srgbClr val="FFFFFF"/>
                </a:solidFill>
                <a:latin typeface="楷体" pitchFamily="49" charset="-122"/>
                <a:ea typeface="楷体" pitchFamily="49" charset="-122"/>
              </a:rPr>
              <a:t>当我们从政治经济学的角度考察某一国家的时候，我们从</a:t>
            </a:r>
            <a:r>
              <a:rPr lang="zh-CN" altLang="en-US" sz="2700" b="1" dirty="0">
                <a:solidFill>
                  <a:srgbClr val="FFFF00"/>
                </a:solidFill>
                <a:latin typeface="楷体" pitchFamily="49" charset="-122"/>
                <a:ea typeface="楷体" pitchFamily="49" charset="-122"/>
              </a:rPr>
              <a:t>该国的人口</a:t>
            </a:r>
            <a:r>
              <a:rPr lang="zh-CN" altLang="en-US" sz="2700" b="1" dirty="0">
                <a:solidFill>
                  <a:srgbClr val="FFFFFF"/>
                </a:solidFill>
                <a:latin typeface="楷体" pitchFamily="49" charset="-122"/>
                <a:ea typeface="楷体" pitchFamily="49" charset="-122"/>
              </a:rPr>
              <a:t>，</a:t>
            </a:r>
            <a:r>
              <a:rPr lang="zh-CN" altLang="en-US" sz="2700" b="1" dirty="0">
                <a:solidFill>
                  <a:srgbClr val="FFFF00"/>
                </a:solidFill>
                <a:latin typeface="楷体" pitchFamily="49" charset="-122"/>
                <a:ea typeface="楷体" pitchFamily="49" charset="-122"/>
              </a:rPr>
              <a:t>人口的阶级划分</a:t>
            </a:r>
            <a:r>
              <a:rPr lang="zh-CN" altLang="en-US" sz="2700" b="1" dirty="0">
                <a:solidFill>
                  <a:srgbClr val="FFFFFF"/>
                </a:solidFill>
                <a:latin typeface="楷体" pitchFamily="49" charset="-122"/>
                <a:ea typeface="楷体" pitchFamily="49" charset="-122"/>
              </a:rPr>
              <a:t>，</a:t>
            </a:r>
            <a:r>
              <a:rPr lang="zh-CN" altLang="en-US" sz="2700" b="1" dirty="0">
                <a:solidFill>
                  <a:srgbClr val="FFFF00"/>
                </a:solidFill>
                <a:latin typeface="楷体" pitchFamily="49" charset="-122"/>
                <a:ea typeface="楷体" pitchFamily="49" charset="-122"/>
              </a:rPr>
              <a:t>人口在城乡、海洋、在不同生产部门的分布</a:t>
            </a:r>
            <a:r>
              <a:rPr lang="zh-CN" altLang="en-US" sz="2700" b="1" dirty="0">
                <a:solidFill>
                  <a:srgbClr val="FFFFFF"/>
                </a:solidFill>
                <a:latin typeface="楷体" pitchFamily="49" charset="-122"/>
                <a:ea typeface="楷体" pitchFamily="49" charset="-122"/>
              </a:rPr>
              <a:t>，</a:t>
            </a:r>
            <a:r>
              <a:rPr lang="zh-CN" altLang="en-US" sz="2700" b="1" dirty="0">
                <a:solidFill>
                  <a:srgbClr val="FFFF00"/>
                </a:solidFill>
                <a:latin typeface="楷体" pitchFamily="49" charset="-122"/>
                <a:ea typeface="楷体" pitchFamily="49" charset="-122"/>
              </a:rPr>
              <a:t>输出和输入</a:t>
            </a:r>
            <a:r>
              <a:rPr lang="zh-CN" altLang="en-US" sz="2700" b="1" dirty="0">
                <a:solidFill>
                  <a:srgbClr val="FFFFFF"/>
                </a:solidFill>
                <a:latin typeface="楷体" pitchFamily="49" charset="-122"/>
                <a:ea typeface="楷体" pitchFamily="49" charset="-122"/>
              </a:rPr>
              <a:t>，</a:t>
            </a:r>
            <a:r>
              <a:rPr lang="zh-CN" altLang="en-US" sz="2700" b="1" dirty="0">
                <a:solidFill>
                  <a:srgbClr val="FFFF00"/>
                </a:solidFill>
                <a:latin typeface="楷体" pitchFamily="49" charset="-122"/>
                <a:ea typeface="楷体" pitchFamily="49" charset="-122"/>
              </a:rPr>
              <a:t>全年的生产和消费</a:t>
            </a:r>
            <a:r>
              <a:rPr lang="zh-CN" altLang="en-US" sz="2700" b="1" dirty="0">
                <a:solidFill>
                  <a:srgbClr val="FFFFFF"/>
                </a:solidFill>
                <a:latin typeface="楷体" pitchFamily="49" charset="-122"/>
                <a:ea typeface="楷体" pitchFamily="49" charset="-122"/>
              </a:rPr>
              <a:t>，</a:t>
            </a:r>
            <a:r>
              <a:rPr lang="zh-CN" altLang="en-US" sz="2700" b="1" dirty="0">
                <a:solidFill>
                  <a:srgbClr val="FFFF00"/>
                </a:solidFill>
                <a:latin typeface="楷体" pitchFamily="49" charset="-122"/>
                <a:ea typeface="楷体" pitchFamily="49" charset="-122"/>
              </a:rPr>
              <a:t>商品价格</a:t>
            </a:r>
            <a:r>
              <a:rPr lang="zh-CN" altLang="en-US" sz="2700" b="1" dirty="0">
                <a:solidFill>
                  <a:srgbClr val="FFFFFF"/>
                </a:solidFill>
                <a:latin typeface="楷体" pitchFamily="49" charset="-122"/>
                <a:ea typeface="楷体" pitchFamily="49" charset="-122"/>
              </a:rPr>
              <a:t>等等开始</a:t>
            </a:r>
            <a:r>
              <a:rPr lang="zh-CN" altLang="en-US" sz="2700" b="1" dirty="0" smtClean="0">
                <a:solidFill>
                  <a:srgbClr val="FFFFFF"/>
                </a:solidFill>
                <a:latin typeface="楷体" pitchFamily="49" charset="-122"/>
                <a:ea typeface="楷体" pitchFamily="49" charset="-122"/>
              </a:rPr>
              <a:t>。”</a:t>
            </a:r>
            <a:endParaRPr lang="en-US" altLang="zh-CN" sz="2700" b="1" dirty="0">
              <a:solidFill>
                <a:srgbClr val="FFFFFF"/>
              </a:solidFill>
              <a:latin typeface="楷体" pitchFamily="49" charset="-122"/>
              <a:ea typeface="楷体" pitchFamily="49" charset="-122"/>
            </a:endParaRPr>
          </a:p>
          <a:p>
            <a:pPr lvl="0">
              <a:lnSpc>
                <a:spcPts val="3700"/>
              </a:lnSpc>
              <a:buClr>
                <a:srgbClr val="DC9E1F"/>
              </a:buClr>
            </a:pPr>
            <a:r>
              <a:rPr lang="zh-CN" altLang="en-US" sz="2700" b="1" dirty="0" smtClean="0">
                <a:solidFill>
                  <a:srgbClr val="FFFFFF"/>
                </a:solidFill>
                <a:latin typeface="楷体" pitchFamily="49" charset="-122"/>
                <a:ea typeface="楷体" pitchFamily="49" charset="-122"/>
              </a:rPr>
              <a:t>“从</a:t>
            </a:r>
            <a:r>
              <a:rPr lang="zh-CN" altLang="en-US" sz="2700" b="1" dirty="0" smtClean="0">
                <a:solidFill>
                  <a:srgbClr val="FFFF00"/>
                </a:solidFill>
                <a:latin typeface="楷体" pitchFamily="49" charset="-122"/>
                <a:ea typeface="楷体" pitchFamily="49" charset="-122"/>
              </a:rPr>
              <a:t>实</a:t>
            </a:r>
            <a:r>
              <a:rPr lang="zh-CN" altLang="en-US" sz="2700" b="1" dirty="0">
                <a:solidFill>
                  <a:srgbClr val="FFFF00"/>
                </a:solidFill>
                <a:latin typeface="楷体" pitchFamily="49" charset="-122"/>
                <a:ea typeface="楷体" pitchFamily="49" charset="-122"/>
              </a:rPr>
              <a:t>在</a:t>
            </a:r>
            <a:r>
              <a:rPr lang="zh-CN" altLang="en-US" sz="2700" b="1" dirty="0">
                <a:solidFill>
                  <a:srgbClr val="FFFFFF"/>
                </a:solidFill>
                <a:latin typeface="楷体" pitchFamily="49" charset="-122"/>
                <a:ea typeface="楷体" pitchFamily="49" charset="-122"/>
              </a:rPr>
              <a:t>和</a:t>
            </a:r>
            <a:r>
              <a:rPr lang="zh-CN" altLang="en-US" sz="2700" b="1" dirty="0">
                <a:solidFill>
                  <a:srgbClr val="FFFF00"/>
                </a:solidFill>
                <a:latin typeface="楷体" pitchFamily="49" charset="-122"/>
                <a:ea typeface="楷体" pitchFamily="49" charset="-122"/>
              </a:rPr>
              <a:t>具体</a:t>
            </a:r>
            <a:r>
              <a:rPr lang="zh-CN" altLang="en-US" sz="2700" b="1" dirty="0">
                <a:solidFill>
                  <a:srgbClr val="FFFFFF"/>
                </a:solidFill>
                <a:latin typeface="楷体" pitchFamily="49" charset="-122"/>
                <a:ea typeface="楷体" pitchFamily="49" charset="-122"/>
              </a:rPr>
              <a:t>开始，从</a:t>
            </a:r>
            <a:r>
              <a:rPr lang="zh-CN" altLang="en-US" sz="2700" b="1" dirty="0">
                <a:solidFill>
                  <a:srgbClr val="FFFF00"/>
                </a:solidFill>
                <a:latin typeface="楷体" pitchFamily="49" charset="-122"/>
                <a:ea typeface="楷体" pitchFamily="49" charset="-122"/>
              </a:rPr>
              <a:t>现实的前提</a:t>
            </a:r>
            <a:r>
              <a:rPr lang="zh-CN" altLang="en-US" sz="2700" b="1" dirty="0">
                <a:solidFill>
                  <a:srgbClr val="FFFFFF"/>
                </a:solidFill>
                <a:latin typeface="楷体" pitchFamily="49" charset="-122"/>
                <a:ea typeface="楷体" pitchFamily="49" charset="-122"/>
              </a:rPr>
              <a:t>开始，因而，例如在经济学上从作为全部社会生产行为的基础和主体的</a:t>
            </a:r>
            <a:r>
              <a:rPr lang="zh-CN" altLang="en-US" sz="2700" b="1" dirty="0">
                <a:solidFill>
                  <a:srgbClr val="FFFF00"/>
                </a:solidFill>
                <a:latin typeface="楷体" pitchFamily="49" charset="-122"/>
                <a:ea typeface="楷体" pitchFamily="49" charset="-122"/>
              </a:rPr>
              <a:t>人口</a:t>
            </a:r>
            <a:r>
              <a:rPr lang="zh-CN" altLang="en-US" sz="2700" b="1" dirty="0">
                <a:solidFill>
                  <a:srgbClr val="FFFFFF"/>
                </a:solidFill>
                <a:latin typeface="楷体" pitchFamily="49" charset="-122"/>
                <a:ea typeface="楷体" pitchFamily="49" charset="-122"/>
              </a:rPr>
              <a:t>开始，</a:t>
            </a:r>
            <a:r>
              <a:rPr lang="zh-CN" altLang="en-US" sz="2700" b="1" u="sng" dirty="0">
                <a:solidFill>
                  <a:srgbClr val="FFFF00"/>
                </a:solidFill>
                <a:latin typeface="楷体" pitchFamily="49" charset="-122"/>
                <a:ea typeface="楷体" pitchFamily="49" charset="-122"/>
              </a:rPr>
              <a:t>似乎是正确的</a:t>
            </a:r>
            <a:r>
              <a:rPr lang="zh-CN" altLang="en-US" sz="2700" b="1" u="sng" dirty="0" smtClean="0">
                <a:solidFill>
                  <a:srgbClr val="FFFF00"/>
                </a:solidFill>
                <a:latin typeface="楷体" pitchFamily="49" charset="-122"/>
                <a:ea typeface="楷体" pitchFamily="49" charset="-122"/>
              </a:rPr>
              <a:t>。但是</a:t>
            </a:r>
            <a:r>
              <a:rPr lang="zh-CN" altLang="en-US" sz="2700" b="1" u="sng" dirty="0">
                <a:solidFill>
                  <a:srgbClr val="FFFF00"/>
                </a:solidFill>
                <a:latin typeface="楷体" pitchFamily="49" charset="-122"/>
                <a:ea typeface="楷体" pitchFamily="49" charset="-122"/>
              </a:rPr>
              <a:t>，更仔细地考察起来，这是错误的。</a:t>
            </a:r>
            <a:r>
              <a:rPr lang="zh-CN" altLang="en-US" sz="2700" b="1" dirty="0" smtClean="0">
                <a:solidFill>
                  <a:srgbClr val="FFFFFF"/>
                </a:solidFill>
                <a:latin typeface="楷体" pitchFamily="49" charset="-122"/>
                <a:ea typeface="楷体" pitchFamily="49" charset="-122"/>
              </a:rPr>
              <a:t>”</a:t>
            </a:r>
            <a:endParaRPr lang="zh-CN" altLang="en-US" sz="2700" b="1" dirty="0">
              <a:solidFill>
                <a:srgbClr val="FFFFFF"/>
              </a:solidFill>
              <a:latin typeface="楷体" pitchFamily="49" charset="-122"/>
              <a:ea typeface="楷体" pitchFamily="49" charset="-122"/>
            </a:endParaRPr>
          </a:p>
        </p:txBody>
      </p:sp>
    </p:spTree>
    <p:extLst>
      <p:ext uri="{BB962C8B-B14F-4D97-AF65-F5344CB8AC3E}">
        <p14:creationId xmlns:p14="http://schemas.microsoft.com/office/powerpoint/2010/main" val="21662837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22656" y="-27384"/>
            <a:ext cx="9166656" cy="3071810"/>
          </a:xfrm>
        </p:spPr>
        <p:txBody>
          <a:bodyPr>
            <a:noAutofit/>
          </a:bodyPr>
          <a:lstStyle/>
          <a:p>
            <a:pPr lvl="0">
              <a:lnSpc>
                <a:spcPts val="4400"/>
              </a:lnSpc>
              <a:buClr>
                <a:srgbClr val="DC9E1F"/>
              </a:buClr>
            </a:pPr>
            <a:r>
              <a:rPr lang="zh-CN" altLang="en-US" sz="2900" b="1" dirty="0" smtClean="0">
                <a:solidFill>
                  <a:srgbClr val="FFFFFF"/>
                </a:solidFill>
                <a:latin typeface="楷体" pitchFamily="49" charset="-122"/>
                <a:ea typeface="楷体" pitchFamily="49" charset="-122"/>
              </a:rPr>
              <a:t>“</a:t>
            </a:r>
            <a:r>
              <a:rPr lang="zh-CN" altLang="en-US" sz="2900" b="1" dirty="0">
                <a:solidFill>
                  <a:srgbClr val="FFFFFF"/>
                </a:solidFill>
                <a:latin typeface="楷体" pitchFamily="49" charset="-122"/>
                <a:ea typeface="楷体" pitchFamily="49" charset="-122"/>
              </a:rPr>
              <a:t>如果我，例如，抛开构成人口的</a:t>
            </a:r>
            <a:r>
              <a:rPr lang="zh-CN" altLang="en-US" sz="2900" b="1" dirty="0">
                <a:solidFill>
                  <a:srgbClr val="FFFF00"/>
                </a:solidFill>
                <a:latin typeface="楷体" pitchFamily="49" charset="-122"/>
                <a:ea typeface="楷体" pitchFamily="49" charset="-122"/>
              </a:rPr>
              <a:t>阶级</a:t>
            </a:r>
            <a:r>
              <a:rPr lang="zh-CN" altLang="en-US" sz="2900" b="1" dirty="0">
                <a:solidFill>
                  <a:srgbClr val="FFFFFF"/>
                </a:solidFill>
                <a:latin typeface="楷体" pitchFamily="49" charset="-122"/>
                <a:ea typeface="楷体" pitchFamily="49" charset="-122"/>
              </a:rPr>
              <a:t>，</a:t>
            </a:r>
            <a:r>
              <a:rPr lang="zh-CN" altLang="en-US" sz="2900" b="1" dirty="0">
                <a:solidFill>
                  <a:srgbClr val="FFFF00"/>
                </a:solidFill>
                <a:latin typeface="楷体" pitchFamily="49" charset="-122"/>
                <a:ea typeface="楷体" pitchFamily="49" charset="-122"/>
              </a:rPr>
              <a:t>人口</a:t>
            </a:r>
            <a:r>
              <a:rPr lang="zh-CN" altLang="en-US" sz="2900" b="1" dirty="0">
                <a:solidFill>
                  <a:srgbClr val="FFFFFF"/>
                </a:solidFill>
                <a:latin typeface="楷体" pitchFamily="49" charset="-122"/>
                <a:ea typeface="楷体" pitchFamily="49" charset="-122"/>
              </a:rPr>
              <a:t>就是一个抽象。如果我不知道这些</a:t>
            </a:r>
            <a:r>
              <a:rPr lang="zh-CN" altLang="en-US" sz="2900" b="1" dirty="0">
                <a:solidFill>
                  <a:srgbClr val="FFFF00"/>
                </a:solidFill>
                <a:latin typeface="楷体" pitchFamily="49" charset="-122"/>
                <a:ea typeface="楷体" pitchFamily="49" charset="-122"/>
              </a:rPr>
              <a:t>阶级所依据的因素</a:t>
            </a:r>
            <a:r>
              <a:rPr lang="zh-CN" altLang="en-US" sz="2900" b="1" dirty="0">
                <a:solidFill>
                  <a:srgbClr val="FFFFFF"/>
                </a:solidFill>
                <a:latin typeface="楷体" pitchFamily="49" charset="-122"/>
                <a:ea typeface="楷体" pitchFamily="49" charset="-122"/>
              </a:rPr>
              <a:t>，如雇佣劳动、资本等等，</a:t>
            </a:r>
            <a:r>
              <a:rPr lang="zh-CN" altLang="en-US" sz="2900" b="1" dirty="0">
                <a:solidFill>
                  <a:srgbClr val="FFFF00"/>
                </a:solidFill>
                <a:latin typeface="楷体" pitchFamily="49" charset="-122"/>
                <a:ea typeface="楷体" pitchFamily="49" charset="-122"/>
              </a:rPr>
              <a:t>阶级又是一句空话</a:t>
            </a:r>
            <a:r>
              <a:rPr lang="zh-CN" altLang="en-US" sz="2900" b="1" dirty="0">
                <a:solidFill>
                  <a:srgbClr val="FFFFFF"/>
                </a:solidFill>
                <a:latin typeface="楷体" pitchFamily="49" charset="-122"/>
                <a:ea typeface="楷体" pitchFamily="49" charset="-122"/>
              </a:rPr>
              <a:t>。而</a:t>
            </a:r>
            <a:r>
              <a:rPr lang="zh-CN" altLang="en-US" sz="2900" b="1" dirty="0">
                <a:solidFill>
                  <a:srgbClr val="FFFF00"/>
                </a:solidFill>
                <a:latin typeface="楷体" pitchFamily="49" charset="-122"/>
                <a:ea typeface="楷体" pitchFamily="49" charset="-122"/>
              </a:rPr>
              <a:t>这些因素</a:t>
            </a:r>
            <a:r>
              <a:rPr lang="zh-CN" altLang="en-US" sz="2900" b="1" dirty="0">
                <a:solidFill>
                  <a:srgbClr val="FFFFFF"/>
                </a:solidFill>
                <a:latin typeface="楷体" pitchFamily="49" charset="-122"/>
                <a:ea typeface="楷体" pitchFamily="49" charset="-122"/>
              </a:rPr>
              <a:t>是以交换、分工、价格等等为</a:t>
            </a:r>
            <a:r>
              <a:rPr lang="zh-CN" altLang="en-US" sz="2900" b="1" dirty="0">
                <a:solidFill>
                  <a:srgbClr val="FFFF00"/>
                </a:solidFill>
                <a:latin typeface="楷体" pitchFamily="49" charset="-122"/>
                <a:ea typeface="楷体" pitchFamily="49" charset="-122"/>
              </a:rPr>
              <a:t>前提</a:t>
            </a:r>
            <a:r>
              <a:rPr lang="zh-CN" altLang="en-US" sz="2900" b="1" dirty="0">
                <a:solidFill>
                  <a:srgbClr val="FFFFFF"/>
                </a:solidFill>
                <a:latin typeface="楷体" pitchFamily="49" charset="-122"/>
                <a:ea typeface="楷体" pitchFamily="49" charset="-122"/>
              </a:rPr>
              <a:t>的。比如</a:t>
            </a:r>
            <a:r>
              <a:rPr lang="zh-CN" altLang="en-US" sz="2900" b="1" dirty="0">
                <a:solidFill>
                  <a:srgbClr val="FFFF00"/>
                </a:solidFill>
                <a:latin typeface="楷体" pitchFamily="49" charset="-122"/>
                <a:ea typeface="楷体" pitchFamily="49" charset="-122"/>
              </a:rPr>
              <a:t>资本</a:t>
            </a:r>
            <a:r>
              <a:rPr lang="zh-CN" altLang="en-US" sz="2900" b="1" dirty="0">
                <a:solidFill>
                  <a:srgbClr val="FFFFFF"/>
                </a:solidFill>
                <a:latin typeface="楷体" pitchFamily="49" charset="-122"/>
                <a:ea typeface="楷体" pitchFamily="49" charset="-122"/>
              </a:rPr>
              <a:t>，如果没有</a:t>
            </a:r>
            <a:r>
              <a:rPr lang="zh-CN" altLang="en-US" sz="2900" b="1" dirty="0">
                <a:solidFill>
                  <a:srgbClr val="FFFF00"/>
                </a:solidFill>
                <a:latin typeface="楷体" pitchFamily="49" charset="-122"/>
                <a:ea typeface="楷体" pitchFamily="49" charset="-122"/>
              </a:rPr>
              <a:t>雇佣劳动、价值、货币、价格</a:t>
            </a:r>
            <a:r>
              <a:rPr lang="zh-CN" altLang="en-US" sz="2900" b="1" dirty="0">
                <a:solidFill>
                  <a:srgbClr val="FFFFFF"/>
                </a:solidFill>
                <a:latin typeface="楷体" pitchFamily="49" charset="-122"/>
                <a:ea typeface="楷体" pitchFamily="49" charset="-122"/>
              </a:rPr>
              <a:t>等等，它就什么也不是</a:t>
            </a:r>
            <a:r>
              <a:rPr lang="zh-CN" altLang="en-US" sz="2900" b="1" dirty="0" smtClean="0">
                <a:solidFill>
                  <a:srgbClr val="FFFFFF"/>
                </a:solidFill>
                <a:latin typeface="楷体" pitchFamily="49" charset="-122"/>
                <a:ea typeface="楷体" pitchFamily="49" charset="-122"/>
              </a:rPr>
              <a:t>。”</a:t>
            </a:r>
            <a:endParaRPr lang="zh-CN" altLang="en-US" sz="2900" b="1" dirty="0">
              <a:solidFill>
                <a:srgbClr val="FFFFFF"/>
              </a:solidFill>
              <a:latin typeface="楷体" pitchFamily="49" charset="-122"/>
              <a:ea typeface="楷体" pitchFamily="49" charset="-122"/>
            </a:endParaRPr>
          </a:p>
        </p:txBody>
      </p:sp>
      <p:sp>
        <p:nvSpPr>
          <p:cNvPr id="5" name="TextBox 4"/>
          <p:cNvSpPr txBox="1"/>
          <p:nvPr/>
        </p:nvSpPr>
        <p:spPr>
          <a:xfrm>
            <a:off x="0" y="3356992"/>
            <a:ext cx="9144000" cy="703206"/>
          </a:xfrm>
          <a:prstGeom prst="rect">
            <a:avLst/>
          </a:prstGeom>
          <a:solidFill>
            <a:srgbClr val="000099"/>
          </a:solidFill>
        </p:spPr>
        <p:txBody>
          <a:bodyPr wrap="square" rtlCol="0">
            <a:spAutoFit/>
          </a:bodyPr>
          <a:lstStyle/>
          <a:p>
            <a:pPr algn="ctr">
              <a:lnSpc>
                <a:spcPct val="150000"/>
              </a:lnSpc>
            </a:pPr>
            <a:r>
              <a:rPr lang="zh-CN" altLang="en-US" sz="3000" dirty="0" smtClean="0">
                <a:solidFill>
                  <a:srgbClr val="FFFF00"/>
                </a:solidFill>
                <a:latin typeface="微软雅黑" pitchFamily="34" charset="-122"/>
                <a:ea typeface="微软雅黑" pitchFamily="34" charset="-122"/>
              </a:rPr>
              <a:t>从最简单的“细胞”讲起，历史与逻辑的统一</a:t>
            </a:r>
            <a:endParaRPr lang="zh-CN" altLang="en-US" sz="3000" dirty="0">
              <a:solidFill>
                <a:srgbClr val="FFFF00"/>
              </a:solidFill>
              <a:latin typeface="微软雅黑" pitchFamily="34" charset="-122"/>
              <a:ea typeface="微软雅黑" pitchFamily="34" charset="-122"/>
            </a:endParaRPr>
          </a:p>
        </p:txBody>
      </p:sp>
      <p:sp>
        <p:nvSpPr>
          <p:cNvPr id="7" name="内容占位符 2"/>
          <p:cNvSpPr txBox="1">
            <a:spLocks/>
          </p:cNvSpPr>
          <p:nvPr/>
        </p:nvSpPr>
        <p:spPr>
          <a:xfrm>
            <a:off x="0" y="4226788"/>
            <a:ext cx="9144000" cy="2586588"/>
          </a:xfrm>
          <a:prstGeom prst="rect">
            <a:avLst/>
          </a:prstGeom>
          <a:solidFill>
            <a:srgbClr val="000099"/>
          </a:solidFill>
        </p:spPr>
        <p:txBody>
          <a:bodyPr vert="horz" lIns="91440" tIns="45720" rIns="91440" bIns="45720" rtlCol="0">
            <a:normAutofit/>
          </a:bodyPr>
          <a:lstStyle/>
          <a:p>
            <a:pPr marL="342900" marR="0" lvl="0" indent="-342900" algn="l" defTabSz="914400" rtl="0" eaLnBrk="1" fontAlgn="auto" latinLnBrk="0" hangingPunct="1">
              <a:lnSpc>
                <a:spcPts val="4900"/>
              </a:lnSpc>
              <a:spcBef>
                <a:spcPct val="20000"/>
              </a:spcBef>
              <a:spcAft>
                <a:spcPts val="600"/>
              </a:spcAft>
              <a:buClr>
                <a:schemeClr val="tx2"/>
              </a:buClr>
              <a:buSzTx/>
              <a:buFont typeface="Arial" pitchFamily="34" charset="0"/>
              <a:buChar char="•"/>
              <a:tabLst/>
              <a:defRPr/>
            </a:pPr>
            <a:r>
              <a:rPr kumimoji="0" lang="zh-CN" altLang="en-US" sz="3000" b="1" i="0" u="none" strike="noStrike" kern="1200" cap="none" spc="30" normalizeH="0" baseline="0" noProof="0" dirty="0" smtClean="0">
                <a:ln>
                  <a:noFill/>
                </a:ln>
                <a:solidFill>
                  <a:schemeClr val="tx1"/>
                </a:solidFill>
                <a:effectLst/>
                <a:uLnTx/>
                <a:uFillTx/>
                <a:latin typeface="黑体" pitchFamily="49" charset="-122"/>
                <a:ea typeface="黑体" pitchFamily="49" charset="-122"/>
                <a:cs typeface="+mn-cs"/>
              </a:rPr>
              <a:t>任何经济</a:t>
            </a:r>
            <a:r>
              <a:rPr kumimoji="0" lang="zh-CN" altLang="en-US" sz="3000" spc="30" dirty="0" smtClean="0">
                <a:latin typeface="黑体" pitchFamily="49" charset="-122"/>
                <a:ea typeface="黑体" pitchFamily="49" charset="-122"/>
              </a:rPr>
              <a:t>形式</a:t>
            </a:r>
            <a:r>
              <a:rPr kumimoji="0" lang="zh-CN" altLang="en-US" sz="3000" b="1" i="0" u="none" strike="noStrike" kern="1200" cap="none" spc="30" normalizeH="0" baseline="0" noProof="0" dirty="0" smtClean="0">
                <a:ln>
                  <a:noFill/>
                </a:ln>
                <a:solidFill>
                  <a:schemeClr val="tx1"/>
                </a:solidFill>
                <a:effectLst/>
                <a:uLnTx/>
                <a:uFillTx/>
                <a:latin typeface="黑体" pitchFamily="49" charset="-122"/>
                <a:ea typeface="黑体" pitchFamily="49" charset="-122"/>
                <a:cs typeface="+mn-cs"/>
              </a:rPr>
              <a:t>，都是由</a:t>
            </a:r>
            <a:r>
              <a:rPr kumimoji="0" lang="zh-CN" altLang="en-US" sz="3000" b="1" i="0" u="none"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多种因素</a:t>
            </a:r>
            <a:r>
              <a:rPr kumimoji="0" lang="zh-CN" altLang="en-US" sz="3000" b="1" i="0" u="none" strike="noStrike" kern="1200" cap="none" spc="30" normalizeH="0" baseline="0" noProof="0" dirty="0" smtClean="0">
                <a:ln>
                  <a:noFill/>
                </a:ln>
                <a:solidFill>
                  <a:schemeClr val="tx1"/>
                </a:solidFill>
                <a:effectLst/>
                <a:uLnTx/>
                <a:uFillTx/>
                <a:latin typeface="黑体" pitchFamily="49" charset="-122"/>
                <a:ea typeface="黑体" pitchFamily="49" charset="-122"/>
                <a:cs typeface="+mn-cs"/>
              </a:rPr>
              <a:t>组成的，是在多种因素的相互作用中运行的。因此，</a:t>
            </a:r>
            <a:r>
              <a:rPr kumimoji="0" lang="zh-CN" altLang="en-US" sz="3000" b="1" i="0" u="sng" strike="noStrike" kern="1200" cap="none" spc="30" normalizeH="0" baseline="0" noProof="0" dirty="0" smtClean="0">
                <a:ln>
                  <a:noFill/>
                </a:ln>
                <a:solidFill>
                  <a:schemeClr val="tx1"/>
                </a:solidFill>
                <a:effectLst/>
                <a:uLnTx/>
                <a:uFillTx/>
                <a:latin typeface="黑体" pitchFamily="49" charset="-122"/>
                <a:ea typeface="黑体" pitchFamily="49" charset="-122"/>
                <a:cs typeface="+mn-cs"/>
              </a:rPr>
              <a:t>首先要将一切</a:t>
            </a:r>
            <a:r>
              <a:rPr kumimoji="0" lang="zh-CN" altLang="en-US" sz="3000" b="1" i="0" u="sng"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复杂的规定性</a:t>
            </a:r>
            <a:r>
              <a:rPr kumimoji="0" lang="zh-CN" altLang="en-US" sz="3000" b="1" i="0" u="sng" strike="noStrike" kern="1200" cap="none" spc="30" normalizeH="0" baseline="0" noProof="0" dirty="0" smtClean="0">
                <a:ln>
                  <a:noFill/>
                </a:ln>
                <a:solidFill>
                  <a:schemeClr val="tx1"/>
                </a:solidFill>
                <a:effectLst/>
                <a:uLnTx/>
                <a:uFillTx/>
                <a:latin typeface="黑体" pitchFamily="49" charset="-122"/>
                <a:ea typeface="黑体" pitchFamily="49" charset="-122"/>
                <a:cs typeface="+mn-cs"/>
              </a:rPr>
              <a:t>抛开，研究</a:t>
            </a:r>
            <a:r>
              <a:rPr kumimoji="0" lang="zh-CN" altLang="en-US" sz="3000" b="1" i="0" u="sng"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最基本的经济关系</a:t>
            </a:r>
            <a:r>
              <a:rPr kumimoji="0" lang="zh-CN" altLang="en-US" sz="3000" b="1" i="0" u="sng" strike="noStrike" kern="1200" cap="none" spc="30" normalizeH="0" baseline="0" noProof="0" dirty="0" smtClean="0">
                <a:ln>
                  <a:noFill/>
                </a:ln>
                <a:solidFill>
                  <a:schemeClr val="tx1"/>
                </a:solidFill>
                <a:effectLst/>
                <a:uLnTx/>
                <a:uFillTx/>
                <a:latin typeface="黑体" pitchFamily="49" charset="-122"/>
                <a:ea typeface="黑体" pitchFamily="49" charset="-122"/>
                <a:cs typeface="+mn-cs"/>
              </a:rPr>
              <a:t>，研究</a:t>
            </a:r>
            <a:r>
              <a:rPr kumimoji="0" lang="zh-CN" altLang="en-US" sz="3000" b="1" i="0" u="sng" strike="noStrike" kern="1200" cap="none" spc="30" normalizeH="0" baseline="0" noProof="0" dirty="0" smtClean="0">
                <a:ln>
                  <a:noFill/>
                </a:ln>
                <a:solidFill>
                  <a:srgbClr val="FFFF00"/>
                </a:solidFill>
                <a:effectLst/>
                <a:uLnTx/>
                <a:uFillTx/>
                <a:latin typeface="楷体" pitchFamily="49" charset="-122"/>
                <a:ea typeface="楷体" pitchFamily="49" charset="-122"/>
                <a:cs typeface="+mn-cs"/>
              </a:rPr>
              <a:t>主要变量间的作用</a:t>
            </a:r>
            <a:r>
              <a:rPr kumimoji="0" lang="zh-CN" altLang="en-US" sz="3000" u="sng" spc="30" dirty="0" smtClean="0">
                <a:latin typeface="黑体" pitchFamily="49" charset="-122"/>
                <a:ea typeface="黑体" pitchFamily="49" charset="-122"/>
              </a:rPr>
              <a:t>，</a:t>
            </a:r>
            <a:r>
              <a:rPr kumimoji="0" lang="zh-CN" altLang="en-US" sz="3000" b="1" i="0" u="none" strike="noStrike" kern="1200" cap="none" spc="30" normalizeH="0" baseline="0" noProof="0" dirty="0" smtClean="0">
                <a:ln>
                  <a:noFill/>
                </a:ln>
                <a:solidFill>
                  <a:schemeClr val="tx1"/>
                </a:solidFill>
                <a:effectLst/>
                <a:uLnTx/>
                <a:uFillTx/>
                <a:latin typeface="黑体" pitchFamily="49" charset="-122"/>
                <a:ea typeface="黑体" pitchFamily="49" charset="-122"/>
                <a:cs typeface="+mn-cs"/>
              </a:rPr>
              <a:t>然后再将被抛弃的复杂因素加入。</a:t>
            </a:r>
            <a:endParaRPr kumimoji="0" lang="zh-CN" altLang="en-US" sz="3000" b="1" i="0" u="none" strike="noStrike" kern="1200" cap="none" spc="30" normalizeH="0" baseline="0" noProof="0" dirty="0">
              <a:ln>
                <a:noFill/>
              </a:ln>
              <a:solidFill>
                <a:schemeClr val="tx1"/>
              </a:solidFill>
              <a:effectLst/>
              <a:uLnTx/>
              <a:uFillTx/>
              <a:latin typeface="黑体" pitchFamily="49" charset="-122"/>
              <a:ea typeface="黑体" pitchFamily="49" charset="-122"/>
              <a:cs typeface="+mn-cs"/>
            </a:endParaRPr>
          </a:p>
        </p:txBody>
      </p:sp>
    </p:spTree>
    <p:extLst>
      <p:ext uri="{BB962C8B-B14F-4D97-AF65-F5344CB8AC3E}">
        <p14:creationId xmlns:p14="http://schemas.microsoft.com/office/powerpoint/2010/main" val="367598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533400" y="1066800"/>
            <a:ext cx="815340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ea typeface="宋体" charset="-122"/>
              </a:defRPr>
            </a:lvl1pPr>
            <a:lvl2pPr marL="742950" indent="-285750">
              <a:defRPr sz="4000">
                <a:solidFill>
                  <a:schemeClr val="tx1"/>
                </a:solidFill>
                <a:latin typeface="Arial" charset="0"/>
                <a:ea typeface="宋体" charset="-122"/>
              </a:defRPr>
            </a:lvl2pPr>
            <a:lvl3pPr marL="1143000" indent="-228600">
              <a:defRPr sz="4000">
                <a:solidFill>
                  <a:schemeClr val="tx1"/>
                </a:solidFill>
                <a:latin typeface="Arial" charset="0"/>
                <a:ea typeface="宋体" charset="-122"/>
              </a:defRPr>
            </a:lvl3pPr>
            <a:lvl4pPr marL="1600200" indent="-228600">
              <a:defRPr sz="4000">
                <a:solidFill>
                  <a:schemeClr val="tx1"/>
                </a:solidFill>
                <a:latin typeface="Arial" charset="0"/>
                <a:ea typeface="宋体" charset="-122"/>
              </a:defRPr>
            </a:lvl4pPr>
            <a:lvl5pPr marL="2057400" indent="-228600">
              <a:defRPr sz="4000">
                <a:solidFill>
                  <a:schemeClr val="tx1"/>
                </a:solidFill>
                <a:latin typeface="Arial" charset="0"/>
                <a:ea typeface="宋体" charset="-122"/>
              </a:defRPr>
            </a:lvl5pPr>
            <a:lvl6pPr marL="2514600" indent="-228600" eaLnBrk="0" fontAlgn="base" hangingPunct="0">
              <a:spcBef>
                <a:spcPct val="0"/>
              </a:spcBef>
              <a:spcAft>
                <a:spcPct val="0"/>
              </a:spcAft>
              <a:defRPr sz="4000">
                <a:solidFill>
                  <a:schemeClr val="tx1"/>
                </a:solidFill>
                <a:latin typeface="Arial" charset="0"/>
                <a:ea typeface="宋体" charset="-122"/>
              </a:defRPr>
            </a:lvl6pPr>
            <a:lvl7pPr marL="2971800" indent="-228600" eaLnBrk="0" fontAlgn="base" hangingPunct="0">
              <a:spcBef>
                <a:spcPct val="0"/>
              </a:spcBef>
              <a:spcAft>
                <a:spcPct val="0"/>
              </a:spcAft>
              <a:defRPr sz="4000">
                <a:solidFill>
                  <a:schemeClr val="tx1"/>
                </a:solidFill>
                <a:latin typeface="Arial" charset="0"/>
                <a:ea typeface="宋体" charset="-122"/>
              </a:defRPr>
            </a:lvl7pPr>
            <a:lvl8pPr marL="3429000" indent="-228600" eaLnBrk="0" fontAlgn="base" hangingPunct="0">
              <a:spcBef>
                <a:spcPct val="0"/>
              </a:spcBef>
              <a:spcAft>
                <a:spcPct val="0"/>
              </a:spcAft>
              <a:defRPr sz="4000">
                <a:solidFill>
                  <a:schemeClr val="tx1"/>
                </a:solidFill>
                <a:latin typeface="Arial" charset="0"/>
                <a:ea typeface="宋体" charset="-122"/>
              </a:defRPr>
            </a:lvl8pPr>
            <a:lvl9pPr marL="3886200" indent="-228600" eaLnBrk="0" fontAlgn="base" hangingPunct="0">
              <a:spcBef>
                <a:spcPct val="0"/>
              </a:spcBef>
              <a:spcAft>
                <a:spcPct val="0"/>
              </a:spcAft>
              <a:defRPr sz="4000">
                <a:solidFill>
                  <a:schemeClr val="tx1"/>
                </a:solidFill>
                <a:latin typeface="Arial" charset="0"/>
                <a:ea typeface="宋体" charset="-122"/>
              </a:defRPr>
            </a:lvl9pPr>
          </a:lstStyle>
          <a:p>
            <a:pPr eaLnBrk="1" hangingPunct="1"/>
            <a:r>
              <a:rPr lang="zh-CN" altLang="en-US" sz="2800" dirty="0"/>
              <a:t>第一，普通个人的大量日常的生产、生活和交往活动，构成了整个社会历史活动的基本内容。历史的事件离不开普通个人的参与。</a:t>
            </a:r>
          </a:p>
          <a:p>
            <a:pPr eaLnBrk="1" hangingPunct="1"/>
            <a:r>
              <a:rPr lang="zh-CN" altLang="en-US" sz="2800" dirty="0"/>
              <a:t>第二，普通个人在社会分工中占据一定的位置。</a:t>
            </a:r>
          </a:p>
          <a:p>
            <a:pPr eaLnBrk="1" hangingPunct="1"/>
            <a:r>
              <a:rPr lang="zh-CN" altLang="en-US" sz="2800" dirty="0"/>
              <a:t>第三，普通个人也可以做出伟大的事情来。</a:t>
            </a:r>
            <a:endParaRPr lang="en-US" altLang="zh-CN" sz="2800" dirty="0"/>
          </a:p>
          <a:p>
            <a:pPr eaLnBrk="1" hangingPunct="1"/>
            <a:r>
              <a:rPr lang="zh-CN" altLang="en-US" sz="2800" dirty="0"/>
              <a:t>第四，普通个人为历史输送杰出人物，历史上的杰出人物是由普通个人发展而来。</a:t>
            </a:r>
          </a:p>
          <a:p>
            <a:pPr eaLnBrk="1" hangingPunct="1"/>
            <a:r>
              <a:rPr lang="zh-CN" altLang="en-US" sz="2800" dirty="0"/>
              <a:t>第五，在现代高科技的条件下，普通个人有可能对历史发展发生“超常性影响”。（</a:t>
            </a:r>
            <a:r>
              <a:rPr lang="en-US" altLang="zh-CN" sz="2800" dirty="0"/>
              <a:t> 1986</a:t>
            </a:r>
            <a:r>
              <a:rPr lang="zh-CN" altLang="en-US" sz="2800" dirty="0"/>
              <a:t>年</a:t>
            </a:r>
            <a:r>
              <a:rPr lang="en-US" altLang="zh-CN" sz="2800" dirty="0"/>
              <a:t>4</a:t>
            </a:r>
            <a:r>
              <a:rPr lang="zh-CN" altLang="en-US" sz="2800" dirty="0"/>
              <a:t>月</a:t>
            </a:r>
            <a:r>
              <a:rPr lang="en-US" altLang="zh-CN" sz="2800" dirty="0"/>
              <a:t>26</a:t>
            </a:r>
            <a:r>
              <a:rPr lang="zh-CN" altLang="en-US" sz="2800" dirty="0"/>
              <a:t>日，在进行一项实验时，切尔诺贝利核电站</a:t>
            </a:r>
            <a:r>
              <a:rPr lang="en-US" altLang="zh-CN" sz="2800" dirty="0"/>
              <a:t>4</a:t>
            </a:r>
            <a:r>
              <a:rPr lang="zh-CN" altLang="en-US" sz="2800" dirty="0"/>
              <a:t>号反应堆发生爆炸）</a:t>
            </a:r>
          </a:p>
          <a:p>
            <a:pPr eaLnBrk="1" hangingPunct="1"/>
            <a:endParaRPr lang="zh-CN" altLang="en-US" sz="2800" dirty="0"/>
          </a:p>
          <a:p>
            <a:endParaRPr lang="zh-CN" altLang="en-US" dirty="0"/>
          </a:p>
        </p:txBody>
      </p:sp>
    </p:spTree>
    <p:extLst>
      <p:ext uri="{BB962C8B-B14F-4D97-AF65-F5344CB8AC3E}">
        <p14:creationId xmlns:p14="http://schemas.microsoft.com/office/powerpoint/2010/main" val="10645564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381000" y="457200"/>
            <a:ext cx="8610600" cy="2251075"/>
          </a:xfrm>
        </p:spPr>
        <p:txBody>
          <a:bodyPr/>
          <a:lstStyle/>
          <a:p>
            <a:pPr algn="l" eaLnBrk="1" hangingPunct="1"/>
            <a:r>
              <a:rPr lang="en-US" altLang="zh-CN" sz="3200" dirty="0">
                <a:solidFill>
                  <a:srgbClr val="FF0000"/>
                </a:solidFill>
                <a:latin typeface="华文行楷" charset="-122"/>
                <a:ea typeface="华文行楷" charset="-122"/>
              </a:rPr>
              <a:t>     </a:t>
            </a:r>
            <a:r>
              <a:rPr lang="zh-CN" altLang="en-US" sz="3200" b="1" dirty="0">
                <a:latin typeface="华文行楷" charset="-122"/>
                <a:ea typeface="华文行楷" charset="-122"/>
              </a:rPr>
              <a:t>资本主义生产方式占统治地位的社会的财富，表现为</a:t>
            </a:r>
            <a:r>
              <a:rPr lang="zh-CN" altLang="en-US" sz="3200" b="1" dirty="0">
                <a:latin typeface="楷体" charset="-122"/>
                <a:ea typeface="华文行楷" charset="-122"/>
              </a:rPr>
              <a:t>“</a:t>
            </a:r>
            <a:r>
              <a:rPr lang="zh-CN" altLang="en-US" sz="3200" b="1" dirty="0">
                <a:latin typeface="华文行楷" charset="-122"/>
                <a:ea typeface="华文行楷" charset="-122"/>
              </a:rPr>
              <a:t>庞大的商品堆积</a:t>
            </a:r>
            <a:r>
              <a:rPr lang="zh-CN" altLang="en-US" sz="3200" b="1" dirty="0">
                <a:latin typeface="楷体" charset="-122"/>
                <a:ea typeface="华文行楷" charset="-122"/>
              </a:rPr>
              <a:t>”</a:t>
            </a:r>
            <a:r>
              <a:rPr lang="zh-CN" altLang="en-US" sz="3200" b="1" dirty="0">
                <a:latin typeface="华文行楷" charset="-122"/>
                <a:ea typeface="华文行楷" charset="-122"/>
              </a:rPr>
              <a:t>，单个商品表现为这种财富的元素形式。因此，我们的研究就从分析商品开始。 </a:t>
            </a:r>
            <a:r>
              <a:rPr lang="en-US" altLang="zh-CN" sz="3200" b="1" dirty="0">
                <a:latin typeface="楷体" charset="-122"/>
                <a:ea typeface="华文行楷" charset="-122"/>
              </a:rPr>
              <a:t>——</a:t>
            </a:r>
            <a:r>
              <a:rPr lang="zh-CN" altLang="en-US" sz="3200" b="1" dirty="0">
                <a:latin typeface="华文行楷" charset="-122"/>
                <a:ea typeface="华文行楷" charset="-122"/>
              </a:rPr>
              <a:t>马克思</a:t>
            </a:r>
          </a:p>
        </p:txBody>
      </p:sp>
      <p:sp>
        <p:nvSpPr>
          <p:cNvPr id="98307" name="Rectangle 3"/>
          <p:cNvSpPr>
            <a:spLocks noGrp="1" noChangeArrowheads="1"/>
          </p:cNvSpPr>
          <p:nvPr>
            <p:ph type="subTitle" idx="1"/>
          </p:nvPr>
        </p:nvSpPr>
        <p:spPr>
          <a:xfrm>
            <a:off x="304800" y="2819400"/>
            <a:ext cx="8839200" cy="2719388"/>
          </a:xfrm>
        </p:spPr>
        <p:txBody>
          <a:bodyPr>
            <a:normAutofit lnSpcReduction="10000"/>
          </a:bodyPr>
          <a:lstStyle/>
          <a:p>
            <a:pPr algn="l" eaLnBrk="1" hangingPunct="1">
              <a:lnSpc>
                <a:spcPct val="80000"/>
              </a:lnSpc>
              <a:spcBef>
                <a:spcPct val="50000"/>
              </a:spcBef>
              <a:buFont typeface="Wingdings" charset="2"/>
              <a:buNone/>
            </a:pPr>
            <a:r>
              <a:rPr lang="en-US" altLang="zh-CN" sz="2800" b="1" dirty="0">
                <a:solidFill>
                  <a:srgbClr val="FFFF00"/>
                </a:solidFill>
                <a:latin typeface="楷体" charset="-122"/>
                <a:ea typeface="楷体" charset="-122"/>
              </a:rPr>
              <a:t>1</a:t>
            </a:r>
            <a:r>
              <a:rPr lang="zh-CN" altLang="en-US" sz="2800" b="1" dirty="0">
                <a:solidFill>
                  <a:srgbClr val="FFFF00"/>
                </a:solidFill>
                <a:latin typeface="楷体" charset="-122"/>
                <a:ea typeface="楷体" charset="-122"/>
              </a:rPr>
              <a:t>、商品是资本主义经济的细胞，甚至人和人之间的一切联系，也采取了商品的形式</a:t>
            </a:r>
            <a:r>
              <a:rPr lang="zh-CN" altLang="en-US" sz="2800" dirty="0">
                <a:solidFill>
                  <a:srgbClr val="FFFF00"/>
                </a:solidFill>
                <a:latin typeface="楷体" charset="-122"/>
                <a:ea typeface="楷体" charset="-122"/>
              </a:rPr>
              <a:t> </a:t>
            </a:r>
            <a:r>
              <a:rPr lang="en-US" altLang="en-US" sz="2800" b="1" dirty="0">
                <a:solidFill>
                  <a:srgbClr val="FFFF00"/>
                </a:solidFill>
                <a:latin typeface="楷体" charset="-122"/>
                <a:ea typeface="楷体" charset="-122"/>
              </a:rPr>
              <a:t>。</a:t>
            </a:r>
            <a:endParaRPr lang="zh-CN" altLang="en-US" sz="2800" b="1" dirty="0">
              <a:solidFill>
                <a:srgbClr val="FFFF00"/>
              </a:solidFill>
              <a:latin typeface="楷体" charset="-122"/>
              <a:ea typeface="楷体" charset="-122"/>
            </a:endParaRPr>
          </a:p>
          <a:p>
            <a:pPr algn="l" eaLnBrk="1" hangingPunct="1">
              <a:lnSpc>
                <a:spcPct val="80000"/>
              </a:lnSpc>
              <a:spcBef>
                <a:spcPct val="50000"/>
              </a:spcBef>
              <a:buFont typeface="Wingdings" charset="2"/>
              <a:buNone/>
            </a:pPr>
            <a:r>
              <a:rPr lang="en-US" altLang="zh-CN" sz="2800" b="1" dirty="0">
                <a:solidFill>
                  <a:srgbClr val="FFFF00"/>
                </a:solidFill>
                <a:latin typeface="楷体" charset="-122"/>
                <a:ea typeface="楷体" charset="-122"/>
              </a:rPr>
              <a:t>2</a:t>
            </a:r>
            <a:r>
              <a:rPr lang="en-US" altLang="en-US" sz="2800" b="1" dirty="0">
                <a:solidFill>
                  <a:srgbClr val="FFFF00"/>
                </a:solidFill>
                <a:latin typeface="楷体" charset="-122"/>
                <a:ea typeface="楷体" charset="-122"/>
              </a:rPr>
              <a:t>、</a:t>
            </a:r>
            <a:r>
              <a:rPr lang="zh-CN" altLang="en-US" sz="2800" b="1" dirty="0">
                <a:solidFill>
                  <a:srgbClr val="FFFF00"/>
                </a:solidFill>
                <a:latin typeface="楷体" charset="-122"/>
                <a:ea typeface="楷体" charset="-122"/>
              </a:rPr>
              <a:t>商品</a:t>
            </a:r>
            <a:r>
              <a:rPr lang="en-US" altLang="en-US" sz="2800" b="1" dirty="0">
                <a:solidFill>
                  <a:srgbClr val="FFFF00"/>
                </a:solidFill>
                <a:latin typeface="楷体" charset="-122"/>
                <a:ea typeface="楷体" charset="-122"/>
              </a:rPr>
              <a:t>所</a:t>
            </a:r>
            <a:r>
              <a:rPr lang="zh-CN" altLang="en-US" sz="2800" b="1" dirty="0">
                <a:solidFill>
                  <a:srgbClr val="FFFF00"/>
                </a:solidFill>
                <a:latin typeface="楷体" charset="-122"/>
                <a:ea typeface="楷体" charset="-122"/>
              </a:rPr>
              <a:t>包含</a:t>
            </a:r>
            <a:r>
              <a:rPr lang="en-US" altLang="en-US" sz="2800" b="1" dirty="0">
                <a:solidFill>
                  <a:srgbClr val="FFFF00"/>
                </a:solidFill>
                <a:latin typeface="楷体" charset="-122"/>
                <a:ea typeface="楷体" charset="-122"/>
              </a:rPr>
              <a:t>的</a:t>
            </a:r>
            <a:r>
              <a:rPr lang="zh-CN" altLang="en-US" sz="2800" b="1" dirty="0">
                <a:solidFill>
                  <a:srgbClr val="FFFF00"/>
                </a:solidFill>
                <a:latin typeface="楷体" charset="-122"/>
                <a:ea typeface="楷体" charset="-122"/>
              </a:rPr>
              <a:t>矛盾</a:t>
            </a:r>
            <a:r>
              <a:rPr lang="en-US" altLang="en-US" sz="2800" b="1" dirty="0">
                <a:solidFill>
                  <a:srgbClr val="FFFF00"/>
                </a:solidFill>
                <a:latin typeface="楷体" charset="-122"/>
                <a:ea typeface="楷体" charset="-122"/>
              </a:rPr>
              <a:t>是</a:t>
            </a:r>
            <a:r>
              <a:rPr lang="zh-CN" altLang="en-US" sz="2800" b="1" dirty="0">
                <a:solidFill>
                  <a:srgbClr val="FFFF00"/>
                </a:solidFill>
                <a:latin typeface="楷体" charset="-122"/>
                <a:ea typeface="楷体" charset="-122"/>
              </a:rPr>
              <a:t>资本主义一切矛盾</a:t>
            </a:r>
            <a:r>
              <a:rPr lang="en-US" altLang="en-US" sz="2800" b="1" dirty="0">
                <a:solidFill>
                  <a:srgbClr val="FFFF00"/>
                </a:solidFill>
                <a:latin typeface="楷体" charset="-122"/>
                <a:ea typeface="楷体" charset="-122"/>
              </a:rPr>
              <a:t>的</a:t>
            </a:r>
            <a:r>
              <a:rPr lang="zh-CN" altLang="en-US" sz="2800" b="1" dirty="0">
                <a:solidFill>
                  <a:srgbClr val="FFFF00"/>
                </a:solidFill>
                <a:latin typeface="楷体" charset="-122"/>
                <a:ea typeface="楷体" charset="-122"/>
              </a:rPr>
              <a:t>胚芽</a:t>
            </a:r>
          </a:p>
          <a:p>
            <a:pPr algn="l" eaLnBrk="1" hangingPunct="1">
              <a:lnSpc>
                <a:spcPct val="80000"/>
              </a:lnSpc>
              <a:spcBef>
                <a:spcPct val="50000"/>
              </a:spcBef>
              <a:buFont typeface="Wingdings" charset="2"/>
              <a:buNone/>
            </a:pPr>
            <a:endParaRPr lang="en-US" altLang="en-US" sz="2800" b="1" dirty="0">
              <a:solidFill>
                <a:srgbClr val="FFFF00"/>
              </a:solidFill>
              <a:latin typeface="楷体" charset="-122"/>
              <a:ea typeface="楷体" charset="-122"/>
            </a:endParaRPr>
          </a:p>
          <a:p>
            <a:pPr algn="l">
              <a:lnSpc>
                <a:spcPct val="80000"/>
              </a:lnSpc>
              <a:spcBef>
                <a:spcPct val="0"/>
              </a:spcBef>
              <a:buFont typeface="Wingdings" charset="2"/>
              <a:buNone/>
            </a:pPr>
            <a:r>
              <a:rPr lang="en-US" altLang="en-US" sz="2800" b="1" dirty="0">
                <a:solidFill>
                  <a:srgbClr val="FFFF00"/>
                </a:solidFill>
                <a:latin typeface="楷体" charset="-122"/>
                <a:ea typeface="楷体" charset="-122"/>
              </a:rPr>
              <a:t>3、</a:t>
            </a:r>
            <a:r>
              <a:rPr lang="zh-CN" altLang="en-US" sz="2800" b="1" dirty="0">
                <a:solidFill>
                  <a:srgbClr val="FFFF00"/>
                </a:solidFill>
                <a:latin typeface="楷体" charset="-122"/>
                <a:ea typeface="楷体" charset="-122"/>
              </a:rPr>
              <a:t>政治经济学的基础与核心是劳动价值论、剩余价值理论，它们都是建立在商品分析的基础之上的。</a:t>
            </a:r>
            <a:r>
              <a:rPr lang="zh-CN" altLang="en-US" sz="2800" dirty="0">
                <a:solidFill>
                  <a:srgbClr val="FFFF00"/>
                </a:solidFill>
                <a:latin typeface="楷体" charset="-122"/>
                <a:ea typeface="楷体" charset="-122"/>
              </a:rPr>
              <a:t> </a:t>
            </a:r>
            <a:endParaRPr lang="zh-CN" altLang="en-US" sz="2800" b="1" dirty="0">
              <a:solidFill>
                <a:srgbClr val="FFFF00"/>
              </a:solidFill>
              <a:latin typeface="楷体" charset="-122"/>
              <a:ea typeface="楷体" charset="-122"/>
            </a:endParaRPr>
          </a:p>
        </p:txBody>
      </p:sp>
    </p:spTree>
    <p:extLst>
      <p:ext uri="{BB962C8B-B14F-4D97-AF65-F5344CB8AC3E}">
        <p14:creationId xmlns:p14="http://schemas.microsoft.com/office/powerpoint/2010/main" val="257133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8306"/>
                                        </p:tgtEl>
                                        <p:attrNameLst>
                                          <p:attrName>style.visibility</p:attrName>
                                        </p:attrNameLst>
                                      </p:cBhvr>
                                      <p:to>
                                        <p:strVal val="visible"/>
                                      </p:to>
                                    </p:set>
                                    <p:anim calcmode="discrete" valueType="clr">
                                      <p:cBhvr override="childStyle">
                                        <p:cTn id="7" dur="80"/>
                                        <p:tgtEl>
                                          <p:spTgt spid="9830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8306"/>
                                        </p:tgtEl>
                                        <p:attrNameLst>
                                          <p:attrName>fillcolor</p:attrName>
                                        </p:attrNameLst>
                                      </p:cBhvr>
                                      <p:tavLst>
                                        <p:tav tm="0">
                                          <p:val>
                                            <p:clrVal>
                                              <a:schemeClr val="accent2"/>
                                            </p:clrVal>
                                          </p:val>
                                        </p:tav>
                                        <p:tav tm="50000">
                                          <p:val>
                                            <p:clrVal>
                                              <a:schemeClr val="hlink"/>
                                            </p:clrVal>
                                          </p:val>
                                        </p:tav>
                                      </p:tavLst>
                                    </p:anim>
                                    <p:set>
                                      <p:cBhvr>
                                        <p:cTn id="9" dur="80"/>
                                        <p:tgtEl>
                                          <p:spTgt spid="9830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8307">
                                            <p:txEl>
                                              <p:pRg st="0" end="0"/>
                                            </p:txEl>
                                          </p:spTgt>
                                        </p:tgtEl>
                                        <p:attrNameLst>
                                          <p:attrName>style.visibility</p:attrName>
                                        </p:attrNameLst>
                                      </p:cBhvr>
                                      <p:to>
                                        <p:strVal val="visible"/>
                                      </p:to>
                                    </p:set>
                                    <p:animEffect transition="in" filter="fade">
                                      <p:cBhvr>
                                        <p:cTn id="14" dur="1000"/>
                                        <p:tgtEl>
                                          <p:spTgt spid="98307">
                                            <p:txEl>
                                              <p:pRg st="0" end="0"/>
                                            </p:txEl>
                                          </p:spTgt>
                                        </p:tgtEl>
                                      </p:cBhvr>
                                    </p:animEffect>
                                    <p:anim calcmode="lin" valueType="num">
                                      <p:cBhvr>
                                        <p:cTn id="15" dur="1000" fill="hold"/>
                                        <p:tgtEl>
                                          <p:spTgt spid="9830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83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8307">
                                            <p:txEl>
                                              <p:pRg st="1" end="1"/>
                                            </p:txEl>
                                          </p:spTgt>
                                        </p:tgtEl>
                                        <p:attrNameLst>
                                          <p:attrName>style.visibility</p:attrName>
                                        </p:attrNameLst>
                                      </p:cBhvr>
                                      <p:to>
                                        <p:strVal val="visible"/>
                                      </p:to>
                                    </p:set>
                                    <p:animEffect transition="in" filter="fade">
                                      <p:cBhvr>
                                        <p:cTn id="21" dur="1000"/>
                                        <p:tgtEl>
                                          <p:spTgt spid="98307">
                                            <p:txEl>
                                              <p:pRg st="1" end="1"/>
                                            </p:txEl>
                                          </p:spTgt>
                                        </p:tgtEl>
                                      </p:cBhvr>
                                    </p:animEffect>
                                    <p:anim calcmode="lin" valueType="num">
                                      <p:cBhvr>
                                        <p:cTn id="22" dur="10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83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8307">
                                            <p:txEl>
                                              <p:pRg st="3" end="3"/>
                                            </p:txEl>
                                          </p:spTgt>
                                        </p:tgtEl>
                                        <p:attrNameLst>
                                          <p:attrName>style.visibility</p:attrName>
                                        </p:attrNameLst>
                                      </p:cBhvr>
                                      <p:to>
                                        <p:strVal val="visible"/>
                                      </p:to>
                                    </p:set>
                                    <p:animEffect transition="in" filter="fade">
                                      <p:cBhvr>
                                        <p:cTn id="28" dur="1000"/>
                                        <p:tgtEl>
                                          <p:spTgt spid="98307">
                                            <p:txEl>
                                              <p:pRg st="3" end="3"/>
                                            </p:txEl>
                                          </p:spTgt>
                                        </p:tgtEl>
                                      </p:cBhvr>
                                    </p:animEffect>
                                    <p:anim calcmode="lin" valueType="num">
                                      <p:cBhvr>
                                        <p:cTn id="29" dur="10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83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4294967295"/>
          </p:nvPr>
        </p:nvSpPr>
        <p:spPr>
          <a:xfrm>
            <a:off x="395536" y="919261"/>
            <a:ext cx="8229600" cy="4525963"/>
          </a:xfrm>
          <a:prstGeom prst="rect">
            <a:avLst/>
          </a:prstGeom>
          <a:noFill/>
          <a:extLst>
            <a:ext uri="{909E8E84-426E-40DD-AFC4-6F175D3DCCD1}">
              <a14:hiddenFill xmlns:a14="http://schemas.microsoft.com/office/drawing/2010/main">
                <a:solidFill>
                  <a:srgbClr val="FFFFFF"/>
                </a:solidFill>
              </a14:hiddenFill>
            </a:ext>
          </a:extLst>
        </p:spPr>
        <p:txBody>
          <a:bodyPr>
            <a:normAutofit fontScale="92500" lnSpcReduction="10000"/>
          </a:bodyPr>
          <a:lstStyle/>
          <a:p>
            <a:pPr eaLnBrk="1" hangingPunct="1">
              <a:buFont typeface="Wingdings" charset="2"/>
              <a:buNone/>
            </a:pPr>
            <a:r>
              <a:rPr lang="en-US" altLang="zh-CN" sz="2800" b="1" dirty="0">
                <a:effectLst/>
                <a:latin typeface="宋体" charset="-122"/>
              </a:rPr>
              <a:t>1.</a:t>
            </a:r>
            <a:r>
              <a:rPr lang="zh-CN" altLang="en-US" sz="2800" b="1" dirty="0">
                <a:effectLst/>
                <a:latin typeface="宋体" charset="-122"/>
              </a:rPr>
              <a:t>商品</a:t>
            </a:r>
          </a:p>
          <a:p>
            <a:pPr eaLnBrk="1" hangingPunct="1">
              <a:buFont typeface="Wingdings" charset="2"/>
              <a:buNone/>
            </a:pPr>
            <a:r>
              <a:rPr lang="zh-CN" altLang="en-US" sz="2400" b="1" dirty="0">
                <a:effectLst/>
                <a:latin typeface="宋体" charset="-122"/>
              </a:rPr>
              <a:t>用于交换的劳动产品</a:t>
            </a:r>
          </a:p>
          <a:p>
            <a:pPr eaLnBrk="1" hangingPunct="1">
              <a:buFont typeface="Wingdings" charset="2"/>
              <a:buNone/>
            </a:pPr>
            <a:r>
              <a:rPr lang="zh-CN" altLang="en-US" sz="2400" b="1" dirty="0">
                <a:effectLst/>
                <a:latin typeface="宋体" charset="-122"/>
              </a:rPr>
              <a:t>劳动产品在私人所有制下的一种存在形式</a:t>
            </a:r>
          </a:p>
          <a:p>
            <a:pPr algn="ctr" eaLnBrk="1" hangingPunct="1">
              <a:buFont typeface="Wingdings" charset="2"/>
              <a:buNone/>
            </a:pPr>
            <a:r>
              <a:rPr lang="zh-CN" altLang="en-US" sz="2400" b="1" dirty="0">
                <a:effectLst/>
                <a:latin typeface="宋体" charset="-122"/>
              </a:rPr>
              <a:t>物质规定</a:t>
            </a:r>
            <a:r>
              <a:rPr lang="en-US" altLang="zh-CN" sz="2400" b="1" dirty="0">
                <a:effectLst/>
                <a:latin typeface="宋体" charset="-122"/>
              </a:rPr>
              <a:t>=</a:t>
            </a:r>
            <a:r>
              <a:rPr lang="zh-CN" altLang="en-US" sz="2400" b="1" dirty="0">
                <a:effectLst/>
                <a:latin typeface="宋体" charset="-122"/>
              </a:rPr>
              <a:t>使用价值</a:t>
            </a:r>
          </a:p>
          <a:p>
            <a:pPr algn="ctr" eaLnBrk="1" hangingPunct="1">
              <a:buFont typeface="Wingdings" charset="2"/>
              <a:buNone/>
            </a:pPr>
            <a:r>
              <a:rPr lang="zh-CN" altLang="en-US" sz="2400" b="1" dirty="0">
                <a:effectLst/>
                <a:latin typeface="宋体" charset="-122"/>
              </a:rPr>
              <a:t>本质规定</a:t>
            </a:r>
            <a:r>
              <a:rPr lang="en-US" altLang="zh-CN" sz="2400" b="1" dirty="0">
                <a:effectLst/>
                <a:latin typeface="宋体" charset="-122"/>
              </a:rPr>
              <a:t>=</a:t>
            </a:r>
            <a:r>
              <a:rPr lang="zh-CN" altLang="en-US" sz="2400" b="1" dirty="0">
                <a:effectLst/>
                <a:latin typeface="宋体" charset="-122"/>
              </a:rPr>
              <a:t>交换价值</a:t>
            </a:r>
          </a:p>
          <a:p>
            <a:pPr eaLnBrk="1" hangingPunct="1">
              <a:buFont typeface="Wingdings" charset="2"/>
              <a:buNone/>
            </a:pPr>
            <a:r>
              <a:rPr lang="zh-CN" altLang="en-US" sz="2400" b="1" dirty="0">
                <a:effectLst/>
                <a:latin typeface="宋体" charset="-122"/>
              </a:rPr>
              <a:t>马克思：“商品首先是一个外界的对象，一个靠自己的属性来满足人的需要的物”</a:t>
            </a:r>
          </a:p>
          <a:p>
            <a:pPr eaLnBrk="1" hangingPunct="1">
              <a:buFont typeface="Wingdings" charset="2"/>
              <a:buNone/>
            </a:pPr>
            <a:r>
              <a:rPr lang="zh-CN" altLang="en-US" sz="2400" b="1" dirty="0">
                <a:effectLst/>
                <a:latin typeface="宋体" charset="-122"/>
              </a:rPr>
              <a:t>        “物的</a:t>
            </a:r>
            <a:r>
              <a:rPr lang="zh-CN" altLang="en-US" sz="2400" b="1" dirty="0">
                <a:solidFill>
                  <a:srgbClr val="FFFF00"/>
                </a:solidFill>
                <a:effectLst/>
                <a:latin typeface="宋体" charset="-122"/>
              </a:rPr>
              <a:t>有用性</a:t>
            </a:r>
            <a:r>
              <a:rPr lang="zh-CN" altLang="en-US" sz="2400" b="1" dirty="0">
                <a:effectLst/>
                <a:latin typeface="宋体" charset="-122"/>
              </a:rPr>
              <a:t>使物成为使用价值”</a:t>
            </a:r>
          </a:p>
          <a:p>
            <a:pPr eaLnBrk="1" hangingPunct="1">
              <a:buFont typeface="Wingdings" charset="2"/>
              <a:buNone/>
            </a:pPr>
            <a:r>
              <a:rPr lang="zh-CN" altLang="en-US" sz="2400" b="1" dirty="0">
                <a:effectLst/>
                <a:latin typeface="宋体" charset="-122"/>
              </a:rPr>
              <a:t>        “使用价值同时又是</a:t>
            </a:r>
            <a:r>
              <a:rPr lang="zh-CN" altLang="en-US" sz="2400" b="1" dirty="0">
                <a:solidFill>
                  <a:srgbClr val="FFFF00"/>
                </a:solidFill>
                <a:effectLst/>
                <a:latin typeface="宋体" charset="-122"/>
              </a:rPr>
              <a:t>交换价值</a:t>
            </a:r>
            <a:r>
              <a:rPr lang="zh-CN" altLang="en-US" sz="2400" b="1" dirty="0">
                <a:effectLst/>
                <a:latin typeface="宋体" charset="-122"/>
              </a:rPr>
              <a:t>的物质承担者”</a:t>
            </a:r>
          </a:p>
          <a:p>
            <a:pPr eaLnBrk="1" hangingPunct="1">
              <a:buFont typeface="Wingdings" charset="2"/>
              <a:buNone/>
            </a:pPr>
            <a:r>
              <a:rPr lang="zh-CN" altLang="en-US" sz="2400" b="1" dirty="0">
                <a:effectLst/>
                <a:latin typeface="宋体" charset="-122"/>
              </a:rPr>
              <a:t>                             </a:t>
            </a:r>
            <a:r>
              <a:rPr lang="en-US" altLang="zh-CN" sz="2400" b="1" dirty="0">
                <a:effectLst/>
                <a:latin typeface="宋体" charset="-122"/>
              </a:rPr>
              <a:t>《</a:t>
            </a:r>
            <a:r>
              <a:rPr lang="zh-CN" altLang="en-US" sz="2400" b="1" dirty="0">
                <a:effectLst/>
                <a:latin typeface="宋体" charset="-122"/>
              </a:rPr>
              <a:t>资</a:t>
            </a:r>
            <a:r>
              <a:rPr lang="en-US" altLang="zh-CN" sz="2400" b="1" dirty="0">
                <a:effectLst/>
                <a:latin typeface="宋体" charset="-122"/>
              </a:rPr>
              <a:t>》V1P47</a:t>
            </a:r>
            <a:r>
              <a:rPr lang="zh-CN" altLang="en-US" sz="2400" b="1" dirty="0">
                <a:effectLst/>
                <a:latin typeface="宋体" charset="-122"/>
              </a:rPr>
              <a:t>、</a:t>
            </a:r>
            <a:r>
              <a:rPr lang="en-US" altLang="zh-CN" sz="2400" b="1" dirty="0">
                <a:effectLst/>
                <a:latin typeface="宋体" charset="-122"/>
              </a:rPr>
              <a:t>48</a:t>
            </a:r>
          </a:p>
        </p:txBody>
      </p:sp>
    </p:spTree>
    <p:extLst>
      <p:ext uri="{BB962C8B-B14F-4D97-AF65-F5344CB8AC3E}">
        <p14:creationId xmlns:p14="http://schemas.microsoft.com/office/powerpoint/2010/main" val="1828311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5"/>
          <p:cNvSpPr txBox="1">
            <a:spLocks noChangeArrowheads="1"/>
          </p:cNvSpPr>
          <p:nvPr/>
        </p:nvSpPr>
        <p:spPr bwMode="auto">
          <a:xfrm>
            <a:off x="1219200" y="1066800"/>
            <a:ext cx="6705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a:solidFill>
                  <a:schemeClr val="bg1"/>
                </a:solidFill>
                <a:latin typeface="楷体_GB2312" charset="0"/>
                <a:ea typeface="楷体_GB2312" charset="0"/>
              </a:rPr>
              <a:t>    </a:t>
            </a:r>
            <a:r>
              <a:rPr kumimoji="1" lang="zh-CN" altLang="en-US" sz="2800" b="1">
                <a:latin typeface="楷体_GB2312" charset="0"/>
                <a:ea typeface="楷体_GB2312" charset="0"/>
              </a:rPr>
              <a:t>交换价值是一种使用价值同另一种使用价值相交换的量的关系或比例。</a:t>
            </a:r>
          </a:p>
        </p:txBody>
      </p:sp>
      <p:grpSp>
        <p:nvGrpSpPr>
          <p:cNvPr id="2052" name="Group 16"/>
          <p:cNvGrpSpPr>
            <a:grpSpLocks/>
          </p:cNvGrpSpPr>
          <p:nvPr/>
        </p:nvGrpSpPr>
        <p:grpSpPr bwMode="auto">
          <a:xfrm>
            <a:off x="1447800" y="2514600"/>
            <a:ext cx="6629400" cy="2044700"/>
            <a:chOff x="864" y="2160"/>
            <a:chExt cx="4176" cy="1288"/>
          </a:xfrm>
        </p:grpSpPr>
        <p:graphicFrame>
          <p:nvGraphicFramePr>
            <p:cNvPr id="2050" name="Object 17"/>
            <p:cNvGraphicFramePr>
              <a:graphicFrameLocks noChangeAspect="1"/>
            </p:cNvGraphicFramePr>
            <p:nvPr/>
          </p:nvGraphicFramePr>
          <p:xfrm>
            <a:off x="864" y="2160"/>
            <a:ext cx="1480" cy="1288"/>
          </p:xfrm>
          <a:graphic>
            <a:graphicData uri="http://schemas.openxmlformats.org/presentationml/2006/ole">
              <mc:AlternateContent xmlns:mc="http://schemas.openxmlformats.org/markup-compatibility/2006">
                <mc:Choice xmlns:v="urn:schemas-microsoft-com:vml" Requires="v">
                  <p:oleObj spid="_x0000_s43092" name="Image" r:id="rId3" imgW="2935404" imgH="2554183" progId="">
                    <p:embed/>
                  </p:oleObj>
                </mc:Choice>
                <mc:Fallback>
                  <p:oleObj name="Image" r:id="rId3" imgW="2935404" imgH="2554183" progId="">
                    <p:embed/>
                    <p:pic>
                      <p:nvPicPr>
                        <p:cNvPr id="0" name="Picture 4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4" y="2160"/>
                          <a:ext cx="1480" cy="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pic>
          <p:nvPicPr>
            <p:cNvPr id="2053" name="Picture 18" descr="石斧2"/>
            <p:cNvPicPr>
              <a:picLocks noChangeAspect="1" noChangeArrowheads="1"/>
            </p:cNvPicPr>
            <p:nvPr/>
          </p:nvPicPr>
          <p:blipFill>
            <a:blip r:embed="rId5">
              <a:clrChange>
                <a:clrFrom>
                  <a:srgbClr val="BBBEBB"/>
                </a:clrFrom>
                <a:clrTo>
                  <a:srgbClr val="BBBEBB">
                    <a:alpha val="0"/>
                  </a:srgbClr>
                </a:clrTo>
              </a:clrChange>
              <a:extLst>
                <a:ext uri="{28A0092B-C50C-407E-A947-70E740481C1C}">
                  <a14:useLocalDpi xmlns:a14="http://schemas.microsoft.com/office/drawing/2010/main" val="0"/>
                </a:ext>
              </a:extLst>
            </a:blip>
            <a:srcRect/>
            <a:stretch>
              <a:fillRect/>
            </a:stretch>
          </p:blipFill>
          <p:spPr bwMode="auto">
            <a:xfrm>
              <a:off x="3408" y="2160"/>
              <a:ext cx="1632" cy="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Line 19"/>
            <p:cNvSpPr>
              <a:spLocks noChangeShapeType="1"/>
            </p:cNvSpPr>
            <p:nvPr/>
          </p:nvSpPr>
          <p:spPr bwMode="auto">
            <a:xfrm>
              <a:off x="2640" y="2784"/>
              <a:ext cx="680" cy="0"/>
            </a:xfrm>
            <a:prstGeom prst="line">
              <a:avLst/>
            </a:prstGeom>
            <a:noFill/>
            <a:ln w="762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 name="Line 20"/>
            <p:cNvSpPr>
              <a:spLocks noChangeShapeType="1"/>
            </p:cNvSpPr>
            <p:nvPr/>
          </p:nvSpPr>
          <p:spPr bwMode="auto">
            <a:xfrm>
              <a:off x="2640" y="2976"/>
              <a:ext cx="680" cy="0"/>
            </a:xfrm>
            <a:prstGeom prst="line">
              <a:avLst/>
            </a:prstGeom>
            <a:noFill/>
            <a:ln w="762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7942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body" idx="4294967295"/>
          </p:nvPr>
        </p:nvSpPr>
        <p:spPr>
          <a:xfrm>
            <a:off x="914400" y="609600"/>
            <a:ext cx="7391400" cy="1447800"/>
          </a:xfrm>
          <a:prstGeom prst="rect">
            <a:avLst/>
          </a:prstGeom>
        </p:spPr>
        <p:txBody>
          <a:bodyPr/>
          <a:lstStyle/>
          <a:p>
            <a:pPr marL="0" indent="0" algn="just" eaLnBrk="1" hangingPunct="1">
              <a:lnSpc>
                <a:spcPct val="120000"/>
              </a:lnSpc>
              <a:buFont typeface="Wingdings" charset="2"/>
              <a:buNone/>
            </a:pPr>
            <a:r>
              <a:rPr kumimoji="0" lang="zh-CN" altLang="en-US" b="1">
                <a:solidFill>
                  <a:srgbClr val="FFCC00"/>
                </a:solidFill>
                <a:effectLst/>
              </a:rPr>
              <a:t>商品的二因素：</a:t>
            </a:r>
            <a:r>
              <a:rPr kumimoji="0" lang="zh-CN" altLang="en-US" sz="2800" b="1">
                <a:effectLst/>
              </a:rPr>
              <a:t>价值（交换价值）</a:t>
            </a:r>
          </a:p>
        </p:txBody>
      </p:sp>
      <p:grpSp>
        <p:nvGrpSpPr>
          <p:cNvPr id="3076" name="Group 15"/>
          <p:cNvGrpSpPr>
            <a:grpSpLocks/>
          </p:cNvGrpSpPr>
          <p:nvPr/>
        </p:nvGrpSpPr>
        <p:grpSpPr bwMode="auto">
          <a:xfrm>
            <a:off x="1600200" y="1828800"/>
            <a:ext cx="6172200" cy="4191000"/>
            <a:chOff x="672" y="571"/>
            <a:chExt cx="4740" cy="3269"/>
          </a:xfrm>
        </p:grpSpPr>
        <p:graphicFrame>
          <p:nvGraphicFramePr>
            <p:cNvPr id="3074" name="Object 16"/>
            <p:cNvGraphicFramePr>
              <a:graphicFrameLocks noChangeAspect="1"/>
            </p:cNvGraphicFramePr>
            <p:nvPr/>
          </p:nvGraphicFramePr>
          <p:xfrm>
            <a:off x="672" y="624"/>
            <a:ext cx="1294" cy="1126"/>
          </p:xfrm>
          <a:graphic>
            <a:graphicData uri="http://schemas.openxmlformats.org/presentationml/2006/ole">
              <mc:AlternateContent xmlns:mc="http://schemas.openxmlformats.org/markup-compatibility/2006">
                <mc:Choice xmlns:v="urn:schemas-microsoft-com:vml" Requires="v">
                  <p:oleObj spid="_x0000_s44116" name="Image" r:id="rId3" imgW="2935404" imgH="2554183" progId="">
                    <p:embed/>
                  </p:oleObj>
                </mc:Choice>
                <mc:Fallback>
                  <p:oleObj name="Image" r:id="rId3" imgW="2935404" imgH="2554183" progId="">
                    <p:embed/>
                    <p:pic>
                      <p:nvPicPr>
                        <p:cNvPr id="0" name="Picture 4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624"/>
                          <a:ext cx="1294" cy="1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pic>
          <p:nvPicPr>
            <p:cNvPr id="3077" name="Picture 17" descr="石斧2"/>
            <p:cNvPicPr>
              <a:picLocks noChangeAspect="1" noChangeArrowheads="1"/>
            </p:cNvPicPr>
            <p:nvPr/>
          </p:nvPicPr>
          <p:blipFill>
            <a:blip r:embed="rId5">
              <a:clrChange>
                <a:clrFrom>
                  <a:srgbClr val="BBBEBB"/>
                </a:clrFrom>
                <a:clrTo>
                  <a:srgbClr val="BBBEBB">
                    <a:alpha val="0"/>
                  </a:srgbClr>
                </a:clrTo>
              </a:clrChange>
              <a:extLst>
                <a:ext uri="{28A0092B-C50C-407E-A947-70E740481C1C}">
                  <a14:useLocalDpi xmlns:a14="http://schemas.microsoft.com/office/drawing/2010/main" val="0"/>
                </a:ext>
              </a:extLst>
            </a:blip>
            <a:srcRect/>
            <a:stretch>
              <a:fillRect/>
            </a:stretch>
          </p:blipFill>
          <p:spPr bwMode="auto">
            <a:xfrm>
              <a:off x="3984" y="571"/>
              <a:ext cx="1428" cy="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50" name="Oval 18"/>
            <p:cNvSpPr>
              <a:spLocks noChangeArrowheads="1"/>
            </p:cNvSpPr>
            <p:nvPr/>
          </p:nvSpPr>
          <p:spPr bwMode="auto">
            <a:xfrm>
              <a:off x="2208" y="3264"/>
              <a:ext cx="1343" cy="576"/>
            </a:xfrm>
            <a:prstGeom prst="ellipse">
              <a:avLst/>
            </a:prstGeom>
            <a:gradFill rotWithShape="0">
              <a:gsLst>
                <a:gs pos="0">
                  <a:srgbClr val="FFFFFF"/>
                </a:gs>
                <a:gs pos="100000">
                  <a:srgbClr val="688B0F"/>
                </a:gs>
              </a:gsLst>
              <a:lin ang="5400000" scaled="1"/>
            </a:gradFill>
            <a:ln w="28575">
              <a:solidFill>
                <a:schemeClr val="bg1"/>
              </a:solidFill>
              <a:round/>
              <a:headEnd/>
              <a:tailEnd/>
            </a:ln>
            <a:effectLst>
              <a:outerShdw blurRad="63500" dist="38099" dir="2700000" algn="ctr" rotWithShape="0">
                <a:schemeClr val="tx1">
                  <a:alpha val="74997"/>
                </a:schemeClr>
              </a:outerShdw>
            </a:effectLst>
          </p:spPr>
          <p:txBody>
            <a:bodyPr wrap="none" bIns="180000" anchor="ctr" anchorCtr="1"/>
            <a:lstStyle/>
            <a:p>
              <a:pPr algn="ctr" eaLnBrk="1" hangingPunct="1">
                <a:defRPr/>
              </a:pPr>
              <a:r>
                <a:rPr kumimoji="1" lang="zh-CN" altLang="en-US" sz="2800">
                  <a:solidFill>
                    <a:srgbClr val="FF0066"/>
                  </a:solidFill>
                  <a:latin typeface="隶书" charset="0"/>
                  <a:ea typeface="隶书" charset="0"/>
                  <a:cs typeface="隶书" charset="0"/>
                </a:rPr>
                <a:t>价</a:t>
              </a:r>
              <a:r>
                <a:rPr kumimoji="1" lang="en-US" altLang="zh-CN" sz="2800">
                  <a:solidFill>
                    <a:srgbClr val="FF0066"/>
                  </a:solidFill>
                  <a:latin typeface="隶书" charset="0"/>
                  <a:ea typeface="隶书" charset="0"/>
                  <a:cs typeface="隶书" charset="0"/>
                </a:rPr>
                <a:t> </a:t>
              </a:r>
              <a:r>
                <a:rPr kumimoji="1" lang="zh-CN" altLang="en-US" sz="2800">
                  <a:solidFill>
                    <a:srgbClr val="FF0066"/>
                  </a:solidFill>
                  <a:latin typeface="隶书" charset="0"/>
                  <a:ea typeface="隶书" charset="0"/>
                  <a:cs typeface="隶书" charset="0"/>
                </a:rPr>
                <a:t>值</a:t>
              </a:r>
            </a:p>
          </p:txBody>
        </p:sp>
        <p:sp>
          <p:nvSpPr>
            <p:cNvPr id="3079" name="Text Box 19"/>
            <p:cNvSpPr txBox="1">
              <a:spLocks noChangeArrowheads="1"/>
            </p:cNvSpPr>
            <p:nvPr/>
          </p:nvSpPr>
          <p:spPr bwMode="auto">
            <a:xfrm>
              <a:off x="2162" y="1392"/>
              <a:ext cx="1439" cy="412"/>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800" b="1">
                  <a:latin typeface="隶书" charset="0"/>
                  <a:ea typeface="隶书" charset="0"/>
                </a:rPr>
                <a:t>共同的质</a:t>
              </a:r>
            </a:p>
          </p:txBody>
        </p:sp>
        <p:sp>
          <p:nvSpPr>
            <p:cNvPr id="3080" name="Text Box 20"/>
            <p:cNvSpPr txBox="1">
              <a:spLocks noChangeArrowheads="1"/>
            </p:cNvSpPr>
            <p:nvPr/>
          </p:nvSpPr>
          <p:spPr bwMode="auto">
            <a:xfrm>
              <a:off x="2162" y="2016"/>
              <a:ext cx="1439" cy="412"/>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800" b="1">
                  <a:latin typeface="隶书" charset="0"/>
                  <a:ea typeface="隶书" charset="0"/>
                </a:rPr>
                <a:t>劳动产品</a:t>
              </a:r>
            </a:p>
          </p:txBody>
        </p:sp>
        <p:sp>
          <p:nvSpPr>
            <p:cNvPr id="3081" name="Text Box 21"/>
            <p:cNvSpPr txBox="1">
              <a:spLocks noChangeArrowheads="1"/>
            </p:cNvSpPr>
            <p:nvPr/>
          </p:nvSpPr>
          <p:spPr bwMode="auto">
            <a:xfrm>
              <a:off x="2015" y="2661"/>
              <a:ext cx="1725" cy="412"/>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800" b="1">
                  <a:latin typeface="隶书" charset="0"/>
                  <a:ea typeface="隶书" charset="0"/>
                </a:rPr>
                <a:t>凝结着劳动</a:t>
              </a:r>
            </a:p>
          </p:txBody>
        </p:sp>
        <p:sp>
          <p:nvSpPr>
            <p:cNvPr id="3082" name="AutoShape 22"/>
            <p:cNvSpPr>
              <a:spLocks noChangeArrowheads="1"/>
            </p:cNvSpPr>
            <p:nvPr/>
          </p:nvSpPr>
          <p:spPr bwMode="auto">
            <a:xfrm>
              <a:off x="2734" y="1200"/>
              <a:ext cx="289" cy="192"/>
            </a:xfrm>
            <a:prstGeom prst="downArrow">
              <a:avLst>
                <a:gd name="adj1" fmla="val 50000"/>
                <a:gd name="adj2" fmla="val 25000"/>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3083" name="AutoShape 23"/>
            <p:cNvSpPr>
              <a:spLocks noChangeArrowheads="1"/>
            </p:cNvSpPr>
            <p:nvPr/>
          </p:nvSpPr>
          <p:spPr bwMode="auto">
            <a:xfrm>
              <a:off x="2734" y="1824"/>
              <a:ext cx="289" cy="193"/>
            </a:xfrm>
            <a:prstGeom prst="downArrow">
              <a:avLst>
                <a:gd name="adj1" fmla="val 50000"/>
                <a:gd name="adj2" fmla="val 25000"/>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3084" name="AutoShape 24"/>
            <p:cNvSpPr>
              <a:spLocks noChangeArrowheads="1"/>
            </p:cNvSpPr>
            <p:nvPr/>
          </p:nvSpPr>
          <p:spPr bwMode="auto">
            <a:xfrm>
              <a:off x="2734" y="2447"/>
              <a:ext cx="289" cy="193"/>
            </a:xfrm>
            <a:prstGeom prst="downArrow">
              <a:avLst>
                <a:gd name="adj1" fmla="val 50000"/>
                <a:gd name="adj2" fmla="val 25000"/>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3085" name="AutoShape 25"/>
            <p:cNvSpPr>
              <a:spLocks noChangeArrowheads="1"/>
            </p:cNvSpPr>
            <p:nvPr/>
          </p:nvSpPr>
          <p:spPr bwMode="auto">
            <a:xfrm>
              <a:off x="2734" y="3072"/>
              <a:ext cx="289" cy="193"/>
            </a:xfrm>
            <a:prstGeom prst="downArrow">
              <a:avLst>
                <a:gd name="adj1" fmla="val 50000"/>
                <a:gd name="adj2" fmla="val 25000"/>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3086" name="Text Box 26"/>
            <p:cNvSpPr txBox="1">
              <a:spLocks noChangeArrowheads="1"/>
            </p:cNvSpPr>
            <p:nvPr/>
          </p:nvSpPr>
          <p:spPr bwMode="auto">
            <a:xfrm>
              <a:off x="2254" y="768"/>
              <a:ext cx="1247" cy="412"/>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800" b="1">
                  <a:latin typeface="隶书" charset="0"/>
                  <a:ea typeface="隶书" charset="0"/>
                </a:rPr>
                <a:t>交</a:t>
              </a:r>
              <a:r>
                <a:rPr kumimoji="1" lang="en-US" altLang="zh-CN" sz="2800" b="1">
                  <a:latin typeface="隶书" charset="0"/>
                  <a:ea typeface="隶书" charset="0"/>
                </a:rPr>
                <a:t>   </a:t>
              </a:r>
              <a:r>
                <a:rPr kumimoji="1" lang="zh-CN" altLang="en-US" sz="2800" b="1">
                  <a:latin typeface="隶书" charset="0"/>
                  <a:ea typeface="隶书" charset="0"/>
                </a:rPr>
                <a:t>换</a:t>
              </a:r>
            </a:p>
          </p:txBody>
        </p:sp>
        <p:sp>
          <p:nvSpPr>
            <p:cNvPr id="3087" name="Line 27"/>
            <p:cNvSpPr>
              <a:spLocks noChangeShapeType="1"/>
            </p:cNvSpPr>
            <p:nvPr/>
          </p:nvSpPr>
          <p:spPr bwMode="auto">
            <a:xfrm>
              <a:off x="1641" y="968"/>
              <a:ext cx="567" cy="0"/>
            </a:xfrm>
            <a:prstGeom prst="line">
              <a:avLst/>
            </a:prstGeom>
            <a:noFill/>
            <a:ln w="57150">
              <a:solidFill>
                <a:srgbClr val="66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8" name="Line 28"/>
            <p:cNvSpPr>
              <a:spLocks noChangeShapeType="1"/>
            </p:cNvSpPr>
            <p:nvPr/>
          </p:nvSpPr>
          <p:spPr bwMode="auto">
            <a:xfrm>
              <a:off x="3558" y="968"/>
              <a:ext cx="618" cy="0"/>
            </a:xfrm>
            <a:prstGeom prst="line">
              <a:avLst/>
            </a:prstGeom>
            <a:noFill/>
            <a:ln w="57150">
              <a:solidFill>
                <a:srgbClr val="66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585974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4294967295"/>
          </p:nvPr>
        </p:nvSpPr>
        <p:spPr>
          <a:xfrm>
            <a:off x="990600" y="457200"/>
            <a:ext cx="7391400" cy="1447800"/>
          </a:xfrm>
          <a:prstGeom prst="rect">
            <a:avLst/>
          </a:prstGeom>
        </p:spPr>
        <p:txBody>
          <a:bodyPr/>
          <a:lstStyle/>
          <a:p>
            <a:pPr marL="0" indent="0" algn="just" eaLnBrk="1" hangingPunct="1">
              <a:lnSpc>
                <a:spcPct val="120000"/>
              </a:lnSpc>
              <a:buFont typeface="Wingdings" charset="2"/>
              <a:buNone/>
            </a:pPr>
            <a:r>
              <a:rPr kumimoji="0" lang="zh-CN" altLang="en-US" b="1">
                <a:solidFill>
                  <a:srgbClr val="FFCC00"/>
                </a:solidFill>
                <a:effectLst/>
              </a:rPr>
              <a:t>商品的二因素：</a:t>
            </a:r>
            <a:r>
              <a:rPr kumimoji="0" lang="zh-CN" altLang="en-US" sz="2800" b="1">
                <a:effectLst/>
              </a:rPr>
              <a:t>价值（交换价值）</a:t>
            </a:r>
          </a:p>
        </p:txBody>
      </p:sp>
      <p:grpSp>
        <p:nvGrpSpPr>
          <p:cNvPr id="53251" name="Group 11"/>
          <p:cNvGrpSpPr>
            <a:grpSpLocks/>
          </p:cNvGrpSpPr>
          <p:nvPr/>
        </p:nvGrpSpPr>
        <p:grpSpPr bwMode="auto">
          <a:xfrm>
            <a:off x="2057400" y="1752600"/>
            <a:ext cx="4876800" cy="3352800"/>
            <a:chOff x="1056" y="864"/>
            <a:chExt cx="3360" cy="2688"/>
          </a:xfrm>
        </p:grpSpPr>
        <p:sp>
          <p:nvSpPr>
            <p:cNvPr id="53252" name="Line 12"/>
            <p:cNvSpPr>
              <a:spLocks noChangeShapeType="1"/>
            </p:cNvSpPr>
            <p:nvPr/>
          </p:nvSpPr>
          <p:spPr bwMode="auto">
            <a:xfrm>
              <a:off x="3456" y="1392"/>
              <a:ext cx="0" cy="575"/>
            </a:xfrm>
            <a:prstGeom prst="line">
              <a:avLst/>
            </a:prstGeom>
            <a:noFill/>
            <a:ln w="57150">
              <a:solidFill>
                <a:srgbClr val="38EC00"/>
              </a:solidFill>
              <a:prstDash val="dash"/>
              <a:round/>
              <a:headEnd/>
              <a:tailEnd/>
            </a:ln>
            <a:extLst>
              <a:ext uri="{909E8E84-426E-40DD-AFC4-6F175D3DCCD1}">
                <a14:hiddenFill xmlns:a14="http://schemas.microsoft.com/office/drawing/2010/main">
                  <a:noFill/>
                </a14:hiddenFill>
              </a:ext>
            </a:extLst>
          </p:spPr>
          <p:txBody>
            <a:bodyPr lIns="270000"/>
            <a:lstStyle/>
            <a:p>
              <a:endParaRPr lang="zh-CN" altLang="en-US"/>
            </a:p>
          </p:txBody>
        </p:sp>
        <p:sp>
          <p:nvSpPr>
            <p:cNvPr id="53253" name="Line 13"/>
            <p:cNvSpPr>
              <a:spLocks noChangeShapeType="1"/>
            </p:cNvSpPr>
            <p:nvPr/>
          </p:nvSpPr>
          <p:spPr bwMode="auto">
            <a:xfrm>
              <a:off x="2098" y="3311"/>
              <a:ext cx="350" cy="0"/>
            </a:xfrm>
            <a:prstGeom prst="line">
              <a:avLst/>
            </a:prstGeom>
            <a:noFill/>
            <a:ln w="571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14"/>
            <p:cNvSpPr>
              <a:spLocks noChangeShapeType="1"/>
            </p:cNvSpPr>
            <p:nvPr/>
          </p:nvSpPr>
          <p:spPr bwMode="auto">
            <a:xfrm>
              <a:off x="2111" y="1152"/>
              <a:ext cx="0" cy="2160"/>
            </a:xfrm>
            <a:prstGeom prst="line">
              <a:avLst/>
            </a:prstGeom>
            <a:noFill/>
            <a:ln w="571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5" name="Rectangle 15"/>
            <p:cNvSpPr>
              <a:spLocks noChangeArrowheads="1"/>
            </p:cNvSpPr>
            <p:nvPr/>
          </p:nvSpPr>
          <p:spPr bwMode="auto">
            <a:xfrm>
              <a:off x="1056" y="1105"/>
              <a:ext cx="625" cy="2255"/>
            </a:xfrm>
            <a:prstGeom prst="rect">
              <a:avLst/>
            </a:prstGeom>
            <a:noFill/>
            <a:ln w="571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b="1">
                  <a:latin typeface="Times New Roman" charset="0"/>
                  <a:ea typeface="隶书" charset="0"/>
                </a:rPr>
                <a:t>商</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品</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二</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因</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素</a:t>
              </a:r>
            </a:p>
          </p:txBody>
        </p:sp>
        <p:sp>
          <p:nvSpPr>
            <p:cNvPr id="53256" name="Line 16"/>
            <p:cNvSpPr>
              <a:spLocks noChangeShapeType="1"/>
            </p:cNvSpPr>
            <p:nvPr/>
          </p:nvSpPr>
          <p:spPr bwMode="auto">
            <a:xfrm>
              <a:off x="1681" y="2256"/>
              <a:ext cx="445" cy="0"/>
            </a:xfrm>
            <a:prstGeom prst="line">
              <a:avLst/>
            </a:prstGeom>
            <a:noFill/>
            <a:ln w="571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17"/>
            <p:cNvSpPr>
              <a:spLocks noChangeShapeType="1"/>
            </p:cNvSpPr>
            <p:nvPr/>
          </p:nvSpPr>
          <p:spPr bwMode="auto">
            <a:xfrm>
              <a:off x="2111" y="1152"/>
              <a:ext cx="350" cy="1"/>
            </a:xfrm>
            <a:prstGeom prst="line">
              <a:avLst/>
            </a:prstGeom>
            <a:noFill/>
            <a:ln w="571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Rectangle 18"/>
            <p:cNvSpPr>
              <a:spLocks noChangeArrowheads="1"/>
            </p:cNvSpPr>
            <p:nvPr/>
          </p:nvSpPr>
          <p:spPr bwMode="auto">
            <a:xfrm>
              <a:off x="2448" y="864"/>
              <a:ext cx="1968" cy="528"/>
            </a:xfrm>
            <a:prstGeom prst="rect">
              <a:avLst/>
            </a:prstGeom>
            <a:noFill/>
            <a:ln w="57150">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a:solidFill>
                    <a:srgbClr val="66FF33"/>
                  </a:solidFill>
                  <a:latin typeface="黑体" charset="-122"/>
                  <a:ea typeface="黑体" charset="-122"/>
                </a:rPr>
                <a:t>使用价值</a:t>
              </a:r>
            </a:p>
          </p:txBody>
        </p:sp>
        <p:sp>
          <p:nvSpPr>
            <p:cNvPr id="53259" name="Rectangle 19"/>
            <p:cNvSpPr>
              <a:spLocks noChangeArrowheads="1"/>
            </p:cNvSpPr>
            <p:nvPr/>
          </p:nvSpPr>
          <p:spPr bwMode="auto">
            <a:xfrm>
              <a:off x="2448" y="3024"/>
              <a:ext cx="1968" cy="528"/>
            </a:xfrm>
            <a:prstGeom prst="rect">
              <a:avLst/>
            </a:prstGeom>
            <a:noFill/>
            <a:ln w="571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b="1">
                  <a:latin typeface="黑体" charset="-122"/>
                  <a:ea typeface="黑体" charset="-122"/>
                </a:rPr>
                <a:t>价值</a:t>
              </a:r>
            </a:p>
          </p:txBody>
        </p:sp>
        <p:sp>
          <p:nvSpPr>
            <p:cNvPr id="53260" name="Rectangle 20"/>
            <p:cNvSpPr>
              <a:spLocks noChangeArrowheads="1"/>
            </p:cNvSpPr>
            <p:nvPr/>
          </p:nvSpPr>
          <p:spPr bwMode="auto">
            <a:xfrm>
              <a:off x="2448" y="1967"/>
              <a:ext cx="1968" cy="528"/>
            </a:xfrm>
            <a:prstGeom prst="rect">
              <a:avLst/>
            </a:prstGeom>
            <a:noFill/>
            <a:ln w="57150">
              <a:solidFill>
                <a:srgbClr val="38EC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b="1">
                  <a:solidFill>
                    <a:srgbClr val="38EC00"/>
                  </a:solidFill>
                  <a:latin typeface="黑体" charset="-122"/>
                  <a:ea typeface="黑体" charset="-122"/>
                </a:rPr>
                <a:t>交换价值</a:t>
              </a:r>
            </a:p>
          </p:txBody>
        </p:sp>
        <p:sp>
          <p:nvSpPr>
            <p:cNvPr id="53261" name="Rectangle 21"/>
            <p:cNvSpPr>
              <a:spLocks noChangeArrowheads="1"/>
            </p:cNvSpPr>
            <p:nvPr/>
          </p:nvSpPr>
          <p:spPr bwMode="auto">
            <a:xfrm>
              <a:off x="2448" y="864"/>
              <a:ext cx="1968" cy="528"/>
            </a:xfrm>
            <a:prstGeom prst="rect">
              <a:avLst/>
            </a:prstGeom>
            <a:noFill/>
            <a:ln w="571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b="1">
                  <a:latin typeface="黑体" charset="-122"/>
                  <a:ea typeface="黑体" charset="-122"/>
                </a:rPr>
                <a:t>使用价值</a:t>
              </a:r>
            </a:p>
          </p:txBody>
        </p:sp>
      </p:grpSp>
    </p:spTree>
    <p:extLst>
      <p:ext uri="{BB962C8B-B14F-4D97-AF65-F5344CB8AC3E}">
        <p14:creationId xmlns:p14="http://schemas.microsoft.com/office/powerpoint/2010/main" val="113399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4294967295"/>
          </p:nvPr>
        </p:nvSpPr>
        <p:spPr>
          <a:xfrm>
            <a:off x="914400" y="1295400"/>
            <a:ext cx="7391400" cy="914400"/>
          </a:xfrm>
          <a:prstGeom prst="rect">
            <a:avLst/>
          </a:prstGeom>
        </p:spPr>
        <p:txBody>
          <a:bodyPr/>
          <a:lstStyle/>
          <a:p>
            <a:pPr marL="0" indent="0" algn="just" eaLnBrk="1" hangingPunct="1">
              <a:lnSpc>
                <a:spcPct val="120000"/>
              </a:lnSpc>
              <a:buFont typeface="Wingdings" charset="2"/>
              <a:buNone/>
            </a:pPr>
            <a:r>
              <a:rPr kumimoji="0" lang="zh-CN" altLang="en-US" b="1">
                <a:solidFill>
                  <a:srgbClr val="FFCC00"/>
                </a:solidFill>
                <a:effectLst/>
              </a:rPr>
              <a:t>商品的二因素：</a:t>
            </a:r>
            <a:r>
              <a:rPr kumimoji="0" lang="zh-CN" altLang="en-US" sz="2800" b="1">
                <a:effectLst/>
              </a:rPr>
              <a:t>价值</a:t>
            </a:r>
          </a:p>
        </p:txBody>
      </p:sp>
      <p:sp>
        <p:nvSpPr>
          <p:cNvPr id="54275" name="Text Box 4"/>
          <p:cNvSpPr txBox="1">
            <a:spLocks noChangeArrowheads="1"/>
          </p:cNvSpPr>
          <p:nvPr/>
        </p:nvSpPr>
        <p:spPr bwMode="auto">
          <a:xfrm>
            <a:off x="1295400" y="2209800"/>
            <a:ext cx="6705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b="1">
                <a:latin typeface="楷体_GB2312" charset="0"/>
                <a:ea typeface="楷体_GB2312" charset="0"/>
              </a:rPr>
              <a:t>    </a:t>
            </a:r>
            <a:r>
              <a:rPr kumimoji="1" lang="zh-CN" altLang="en-US" sz="2800" b="1">
                <a:latin typeface="楷体_GB2312" charset="0"/>
                <a:ea typeface="楷体_GB2312" charset="0"/>
              </a:rPr>
              <a:t>凝结在商品中的一般人类劳动，就是商品的价值。</a:t>
            </a:r>
          </a:p>
        </p:txBody>
      </p:sp>
    </p:spTree>
    <p:extLst>
      <p:ext uri="{BB962C8B-B14F-4D97-AF65-F5344CB8AC3E}">
        <p14:creationId xmlns:p14="http://schemas.microsoft.com/office/powerpoint/2010/main" val="1088258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914400" y="990600"/>
            <a:ext cx="7391400" cy="914400"/>
          </a:xfrm>
          <a:prstGeom prst="rect">
            <a:avLst/>
          </a:prstGeom>
        </p:spPr>
        <p:txBody>
          <a:bodyPr/>
          <a:lstStyle/>
          <a:p>
            <a:pPr marL="0" indent="0" algn="just" eaLnBrk="1" hangingPunct="1">
              <a:lnSpc>
                <a:spcPct val="120000"/>
              </a:lnSpc>
              <a:buFont typeface="Wingdings" charset="2"/>
              <a:buNone/>
            </a:pPr>
            <a:r>
              <a:rPr kumimoji="0" lang="zh-CN" altLang="en-US" b="1">
                <a:solidFill>
                  <a:srgbClr val="FFCC00"/>
                </a:solidFill>
                <a:effectLst/>
              </a:rPr>
              <a:t>商品的二因素</a:t>
            </a:r>
            <a:endParaRPr kumimoji="0" lang="zh-CN" altLang="en-US" sz="2800" b="1">
              <a:effectLst/>
            </a:endParaRPr>
          </a:p>
        </p:txBody>
      </p:sp>
      <p:sp>
        <p:nvSpPr>
          <p:cNvPr id="55299" name="Text Box 4"/>
          <p:cNvSpPr txBox="1">
            <a:spLocks noChangeArrowheads="1"/>
          </p:cNvSpPr>
          <p:nvPr/>
        </p:nvSpPr>
        <p:spPr bwMode="auto">
          <a:xfrm>
            <a:off x="1066800" y="2209800"/>
            <a:ext cx="70104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596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pPr>
            <a:r>
              <a:rPr kumimoji="1" lang="zh-CN" altLang="en-US" sz="2800" b="1">
                <a:latin typeface="楷体_GB2312" charset="0"/>
                <a:ea typeface="楷体_GB2312" charset="0"/>
              </a:rPr>
              <a:t>一种物品要成为商品，使用价值和价值二者缺一不可。</a:t>
            </a:r>
            <a:endParaRPr kumimoji="1" lang="en-US" altLang="zh-CN" sz="2800" b="1">
              <a:latin typeface="楷体_GB2312" charset="0"/>
              <a:ea typeface="楷体_GB2312" charset="0"/>
            </a:endParaRPr>
          </a:p>
          <a:p>
            <a:pPr algn="just" eaLnBrk="1" hangingPunct="1">
              <a:lnSpc>
                <a:spcPct val="120000"/>
              </a:lnSpc>
            </a:pPr>
            <a:r>
              <a:rPr kumimoji="1" lang="zh-CN" altLang="en-US" sz="2800" b="1">
                <a:latin typeface="楷体_GB2312" charset="0"/>
                <a:ea typeface="楷体_GB2312" charset="0"/>
              </a:rPr>
              <a:t>商品的使用价值和价值二者不可兼得。</a:t>
            </a:r>
            <a:endParaRPr kumimoji="1" lang="en-US" altLang="zh-CN" sz="2800" b="1">
              <a:latin typeface="楷体_GB2312" charset="0"/>
              <a:ea typeface="楷体_GB2312" charset="0"/>
            </a:endParaRPr>
          </a:p>
          <a:p>
            <a:pPr algn="just" eaLnBrk="1" hangingPunct="1">
              <a:lnSpc>
                <a:spcPct val="120000"/>
              </a:lnSpc>
            </a:pPr>
            <a:r>
              <a:rPr kumimoji="1" lang="zh-CN" altLang="en-US" sz="2800" b="1">
                <a:latin typeface="楷体_GB2312" charset="0"/>
                <a:ea typeface="楷体_GB2312" charset="0"/>
              </a:rPr>
              <a:t>只有通过交换，商品的使用价值和价值的矛盾才能得到解决。</a:t>
            </a:r>
          </a:p>
        </p:txBody>
      </p:sp>
    </p:spTree>
    <p:extLst>
      <p:ext uri="{BB962C8B-B14F-4D97-AF65-F5344CB8AC3E}">
        <p14:creationId xmlns:p14="http://schemas.microsoft.com/office/powerpoint/2010/main" val="246892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4294967295"/>
          </p:nvPr>
        </p:nvSpPr>
        <p:spPr>
          <a:xfrm>
            <a:off x="838200" y="685800"/>
            <a:ext cx="7391400" cy="914400"/>
          </a:xfrm>
          <a:prstGeom prst="rect">
            <a:avLst/>
          </a:prstGeom>
        </p:spPr>
        <p:txBody>
          <a:bodyPr/>
          <a:lstStyle/>
          <a:p>
            <a:pPr marL="0" indent="0" algn="just" eaLnBrk="1" hangingPunct="1">
              <a:lnSpc>
                <a:spcPct val="120000"/>
              </a:lnSpc>
              <a:buFont typeface="Wingdings" charset="2"/>
              <a:buNone/>
            </a:pPr>
            <a:r>
              <a:rPr kumimoji="0" lang="zh-CN" altLang="en-US" b="1">
                <a:solidFill>
                  <a:srgbClr val="FFCC00"/>
                </a:solidFill>
                <a:effectLst/>
              </a:rPr>
              <a:t>生产商品的劳动二重性</a:t>
            </a:r>
          </a:p>
        </p:txBody>
      </p:sp>
      <p:grpSp>
        <p:nvGrpSpPr>
          <p:cNvPr id="56323" name="Group 13"/>
          <p:cNvGrpSpPr>
            <a:grpSpLocks/>
          </p:cNvGrpSpPr>
          <p:nvPr/>
        </p:nvGrpSpPr>
        <p:grpSpPr bwMode="auto">
          <a:xfrm>
            <a:off x="1676400" y="1981200"/>
            <a:ext cx="5334000" cy="3810000"/>
            <a:chOff x="1056" y="1440"/>
            <a:chExt cx="3360" cy="2400"/>
          </a:xfrm>
        </p:grpSpPr>
        <p:sp>
          <p:nvSpPr>
            <p:cNvPr id="56324" name="Line 5"/>
            <p:cNvSpPr>
              <a:spLocks noChangeShapeType="1"/>
            </p:cNvSpPr>
            <p:nvPr/>
          </p:nvSpPr>
          <p:spPr bwMode="auto">
            <a:xfrm>
              <a:off x="2098" y="3552"/>
              <a:ext cx="350" cy="1"/>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5" name="Line 6"/>
            <p:cNvSpPr>
              <a:spLocks noChangeShapeType="1"/>
            </p:cNvSpPr>
            <p:nvPr/>
          </p:nvSpPr>
          <p:spPr bwMode="auto">
            <a:xfrm>
              <a:off x="2112" y="1824"/>
              <a:ext cx="0" cy="1728"/>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6" name="Line 7"/>
            <p:cNvSpPr>
              <a:spLocks noChangeShapeType="1"/>
            </p:cNvSpPr>
            <p:nvPr/>
          </p:nvSpPr>
          <p:spPr bwMode="auto">
            <a:xfrm>
              <a:off x="1680" y="2688"/>
              <a:ext cx="446" cy="0"/>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7" name="Line 8"/>
            <p:cNvSpPr>
              <a:spLocks noChangeShapeType="1"/>
            </p:cNvSpPr>
            <p:nvPr/>
          </p:nvSpPr>
          <p:spPr bwMode="auto">
            <a:xfrm>
              <a:off x="2112" y="1824"/>
              <a:ext cx="350" cy="1"/>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8" name="Rectangle 9"/>
            <p:cNvSpPr>
              <a:spLocks noChangeArrowheads="1"/>
            </p:cNvSpPr>
            <p:nvPr/>
          </p:nvSpPr>
          <p:spPr bwMode="auto">
            <a:xfrm>
              <a:off x="2448" y="1536"/>
              <a:ext cx="1968" cy="528"/>
            </a:xfrm>
            <a:prstGeom prst="rect">
              <a:avLst/>
            </a:prstGeom>
            <a:noFill/>
            <a:ln w="57150">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4800">
                  <a:solidFill>
                    <a:schemeClr val="bg1"/>
                  </a:solidFill>
                  <a:latin typeface="方正黑体简体" charset="0"/>
                  <a:ea typeface="黑体" charset="-122"/>
                </a:rPr>
                <a:t>具体劳动</a:t>
              </a:r>
            </a:p>
          </p:txBody>
        </p:sp>
        <p:sp>
          <p:nvSpPr>
            <p:cNvPr id="56329" name="Rectangle 10"/>
            <p:cNvSpPr>
              <a:spLocks noChangeArrowheads="1"/>
            </p:cNvSpPr>
            <p:nvPr/>
          </p:nvSpPr>
          <p:spPr bwMode="auto">
            <a:xfrm>
              <a:off x="2448" y="3264"/>
              <a:ext cx="1968" cy="528"/>
            </a:xfrm>
            <a:prstGeom prst="rect">
              <a:avLst/>
            </a:prstGeom>
            <a:noFill/>
            <a:ln w="57150">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4800" b="1">
                  <a:latin typeface="黑体" charset="-122"/>
                  <a:ea typeface="黑体" charset="-122"/>
                </a:rPr>
                <a:t>抽象劳动</a:t>
              </a:r>
            </a:p>
          </p:txBody>
        </p:sp>
        <p:sp>
          <p:nvSpPr>
            <p:cNvPr id="56330" name="Rectangle 11"/>
            <p:cNvSpPr>
              <a:spLocks noChangeArrowheads="1"/>
            </p:cNvSpPr>
            <p:nvPr/>
          </p:nvSpPr>
          <p:spPr bwMode="auto">
            <a:xfrm>
              <a:off x="2426" y="1554"/>
              <a:ext cx="1968" cy="528"/>
            </a:xfrm>
            <a:prstGeom prst="rect">
              <a:avLst/>
            </a:prstGeom>
            <a:noFill/>
            <a:ln w="57150">
              <a:solidFill>
                <a:srgbClr val="38E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4800" b="1">
                  <a:solidFill>
                    <a:srgbClr val="38EC00"/>
                  </a:solidFill>
                  <a:latin typeface="黑体" charset="-122"/>
                  <a:ea typeface="黑体" charset="-122"/>
                </a:rPr>
                <a:t>具体劳动</a:t>
              </a:r>
            </a:p>
          </p:txBody>
        </p:sp>
        <p:sp>
          <p:nvSpPr>
            <p:cNvPr id="227340" name="Rectangle 12"/>
            <p:cNvSpPr>
              <a:spLocks noChangeArrowheads="1"/>
            </p:cNvSpPr>
            <p:nvPr/>
          </p:nvSpPr>
          <p:spPr bwMode="auto">
            <a:xfrm>
              <a:off x="1056" y="1440"/>
              <a:ext cx="624" cy="2400"/>
            </a:xfrm>
            <a:prstGeom prst="rect">
              <a:avLst/>
            </a:prstGeom>
            <a:noFill/>
            <a:ln w="57150">
              <a:solidFill>
                <a:srgbClr val="CCECFF"/>
              </a:solidFill>
              <a:miter lim="800000"/>
              <a:headEnd/>
              <a:tailEnd/>
            </a:ln>
            <a:effectLst/>
            <a:extLst/>
          </p:spPr>
          <p:txBody>
            <a:bodyPr anchor="ctr"/>
            <a:lstStyle/>
            <a:p>
              <a:pPr algn="ctr" eaLnBrk="1" hangingPunct="1">
                <a:defRPr/>
              </a:pPr>
              <a:r>
                <a:rPr lang="zh-CN" altLang="en-US" sz="4800" b="1">
                  <a:effectLst>
                    <a:outerShdw blurRad="38100" dist="38100" dir="2700000" algn="tl">
                      <a:srgbClr val="000000"/>
                    </a:outerShdw>
                  </a:effectLst>
                  <a:ea typeface="隶书" charset="0"/>
                  <a:cs typeface="隶书" charset="0"/>
                </a:rPr>
                <a:t>劳</a:t>
              </a:r>
              <a:r>
                <a:rPr lang="en-US" altLang="zh-CN" sz="4800" b="1">
                  <a:effectLst>
                    <a:outerShdw blurRad="38100" dist="38100" dir="2700000" algn="tl">
                      <a:srgbClr val="000000"/>
                    </a:outerShdw>
                  </a:effectLst>
                  <a:ea typeface="隶书" charset="0"/>
                  <a:cs typeface="隶书" charset="0"/>
                </a:rPr>
                <a:t/>
              </a:r>
              <a:br>
                <a:rPr lang="en-US" altLang="zh-CN" sz="4800" b="1">
                  <a:effectLst>
                    <a:outerShdw blurRad="38100" dist="38100" dir="2700000" algn="tl">
                      <a:srgbClr val="000000"/>
                    </a:outerShdw>
                  </a:effectLst>
                  <a:ea typeface="隶书" charset="0"/>
                  <a:cs typeface="隶书" charset="0"/>
                </a:rPr>
              </a:br>
              <a:r>
                <a:rPr lang="zh-CN" altLang="en-US" sz="4800" b="1">
                  <a:effectLst>
                    <a:outerShdw blurRad="38100" dist="38100" dir="2700000" algn="tl">
                      <a:srgbClr val="000000"/>
                    </a:outerShdw>
                  </a:effectLst>
                  <a:ea typeface="隶书" charset="0"/>
                  <a:cs typeface="隶书" charset="0"/>
                </a:rPr>
                <a:t>动</a:t>
              </a:r>
              <a:r>
                <a:rPr lang="en-US" altLang="zh-CN" sz="4800" b="1">
                  <a:effectLst>
                    <a:outerShdw blurRad="38100" dist="38100" dir="2700000" algn="tl">
                      <a:srgbClr val="000000"/>
                    </a:outerShdw>
                  </a:effectLst>
                  <a:ea typeface="隶书" charset="0"/>
                  <a:cs typeface="隶书" charset="0"/>
                </a:rPr>
                <a:t/>
              </a:r>
              <a:br>
                <a:rPr lang="en-US" altLang="zh-CN" sz="4800" b="1">
                  <a:effectLst>
                    <a:outerShdw blurRad="38100" dist="38100" dir="2700000" algn="tl">
                      <a:srgbClr val="000000"/>
                    </a:outerShdw>
                  </a:effectLst>
                  <a:ea typeface="隶书" charset="0"/>
                  <a:cs typeface="隶书" charset="0"/>
                </a:rPr>
              </a:br>
              <a:r>
                <a:rPr lang="zh-CN" altLang="en-US" sz="4800" b="1">
                  <a:effectLst>
                    <a:outerShdw blurRad="38100" dist="38100" dir="2700000" algn="tl">
                      <a:srgbClr val="000000"/>
                    </a:outerShdw>
                  </a:effectLst>
                  <a:ea typeface="隶书" charset="0"/>
                  <a:cs typeface="隶书" charset="0"/>
                </a:rPr>
                <a:t>二</a:t>
              </a:r>
              <a:r>
                <a:rPr lang="en-US" altLang="zh-CN" sz="4800" b="1">
                  <a:effectLst>
                    <a:outerShdw blurRad="38100" dist="38100" dir="2700000" algn="tl">
                      <a:srgbClr val="000000"/>
                    </a:outerShdw>
                  </a:effectLst>
                  <a:ea typeface="隶书" charset="0"/>
                  <a:cs typeface="隶书" charset="0"/>
                </a:rPr>
                <a:t/>
              </a:r>
              <a:br>
                <a:rPr lang="en-US" altLang="zh-CN" sz="4800" b="1">
                  <a:effectLst>
                    <a:outerShdw blurRad="38100" dist="38100" dir="2700000" algn="tl">
                      <a:srgbClr val="000000"/>
                    </a:outerShdw>
                  </a:effectLst>
                  <a:ea typeface="隶书" charset="0"/>
                  <a:cs typeface="隶书" charset="0"/>
                </a:rPr>
              </a:br>
              <a:r>
                <a:rPr lang="zh-CN" altLang="en-US" sz="4800" b="1">
                  <a:effectLst>
                    <a:outerShdw blurRad="38100" dist="38100" dir="2700000" algn="tl">
                      <a:srgbClr val="000000"/>
                    </a:outerShdw>
                  </a:effectLst>
                  <a:ea typeface="隶书" charset="0"/>
                  <a:cs typeface="隶书" charset="0"/>
                </a:rPr>
                <a:t>重</a:t>
              </a:r>
              <a:r>
                <a:rPr lang="en-US" altLang="zh-CN" sz="4800" b="1">
                  <a:effectLst>
                    <a:outerShdw blurRad="38100" dist="38100" dir="2700000" algn="tl">
                      <a:srgbClr val="000000"/>
                    </a:outerShdw>
                  </a:effectLst>
                  <a:ea typeface="隶书" charset="0"/>
                  <a:cs typeface="隶书" charset="0"/>
                </a:rPr>
                <a:t/>
              </a:r>
              <a:br>
                <a:rPr lang="en-US" altLang="zh-CN" sz="4800" b="1">
                  <a:effectLst>
                    <a:outerShdw blurRad="38100" dist="38100" dir="2700000" algn="tl">
                      <a:srgbClr val="000000"/>
                    </a:outerShdw>
                  </a:effectLst>
                  <a:ea typeface="隶书" charset="0"/>
                  <a:cs typeface="隶书" charset="0"/>
                </a:rPr>
              </a:br>
              <a:r>
                <a:rPr lang="zh-CN" altLang="en-US" sz="4800" b="1">
                  <a:effectLst>
                    <a:outerShdw blurRad="38100" dist="38100" dir="2700000" algn="tl">
                      <a:srgbClr val="000000"/>
                    </a:outerShdw>
                  </a:effectLst>
                  <a:ea typeface="隶书" charset="0"/>
                  <a:cs typeface="隶书" charset="0"/>
                </a:rPr>
                <a:t>性</a:t>
              </a:r>
            </a:p>
          </p:txBody>
        </p:sp>
      </p:grpSp>
    </p:spTree>
    <p:extLst>
      <p:ext uri="{BB962C8B-B14F-4D97-AF65-F5344CB8AC3E}">
        <p14:creationId xmlns:p14="http://schemas.microsoft.com/office/powerpoint/2010/main" val="580093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13"/>
          <p:cNvSpPr>
            <a:spLocks noChangeShapeType="1"/>
          </p:cNvSpPr>
          <p:nvPr/>
        </p:nvSpPr>
        <p:spPr bwMode="auto">
          <a:xfrm>
            <a:off x="1981200" y="4191000"/>
            <a:ext cx="403225" cy="0"/>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 name="Line 14"/>
          <p:cNvSpPr>
            <a:spLocks noChangeShapeType="1"/>
          </p:cNvSpPr>
          <p:nvPr/>
        </p:nvSpPr>
        <p:spPr bwMode="auto">
          <a:xfrm>
            <a:off x="1981200" y="2438400"/>
            <a:ext cx="0" cy="1752600"/>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 name="Rectangle 15"/>
          <p:cNvSpPr>
            <a:spLocks noChangeArrowheads="1"/>
          </p:cNvSpPr>
          <p:nvPr/>
        </p:nvSpPr>
        <p:spPr bwMode="auto">
          <a:xfrm>
            <a:off x="1066800" y="1981200"/>
            <a:ext cx="555625" cy="2605088"/>
          </a:xfrm>
          <a:prstGeom prst="rect">
            <a:avLst/>
          </a:prstGeom>
          <a:noFill/>
          <a:ln w="57150">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b="1">
                <a:latin typeface="Times New Roman" charset="0"/>
                <a:ea typeface="隶书" charset="0"/>
              </a:rPr>
              <a:t>商</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品</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二</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因</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素</a:t>
            </a:r>
          </a:p>
        </p:txBody>
      </p:sp>
      <p:sp>
        <p:nvSpPr>
          <p:cNvPr id="57349" name="Line 16"/>
          <p:cNvSpPr>
            <a:spLocks noChangeShapeType="1"/>
          </p:cNvSpPr>
          <p:nvPr/>
        </p:nvSpPr>
        <p:spPr bwMode="auto">
          <a:xfrm>
            <a:off x="1600200" y="3352800"/>
            <a:ext cx="403225" cy="0"/>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0" name="Line 17"/>
          <p:cNvSpPr>
            <a:spLocks noChangeShapeType="1"/>
          </p:cNvSpPr>
          <p:nvPr/>
        </p:nvSpPr>
        <p:spPr bwMode="auto">
          <a:xfrm>
            <a:off x="1981200" y="2438400"/>
            <a:ext cx="381000" cy="0"/>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1" name="Rectangle 18"/>
          <p:cNvSpPr>
            <a:spLocks noChangeArrowheads="1"/>
          </p:cNvSpPr>
          <p:nvPr/>
        </p:nvSpPr>
        <p:spPr bwMode="auto">
          <a:xfrm>
            <a:off x="2362200" y="2133600"/>
            <a:ext cx="1752600" cy="609600"/>
          </a:xfrm>
          <a:prstGeom prst="rect">
            <a:avLst/>
          </a:prstGeom>
          <a:noFill/>
          <a:ln w="57150">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b="1">
                <a:latin typeface="黑体" charset="-122"/>
                <a:ea typeface="黑体" charset="-122"/>
              </a:rPr>
              <a:t>使用价值</a:t>
            </a:r>
          </a:p>
        </p:txBody>
      </p:sp>
      <p:sp>
        <p:nvSpPr>
          <p:cNvPr id="57352" name="Rectangle 19"/>
          <p:cNvSpPr>
            <a:spLocks noChangeArrowheads="1"/>
          </p:cNvSpPr>
          <p:nvPr/>
        </p:nvSpPr>
        <p:spPr bwMode="auto">
          <a:xfrm>
            <a:off x="2362200" y="3886200"/>
            <a:ext cx="1752600" cy="609600"/>
          </a:xfrm>
          <a:prstGeom prst="rect">
            <a:avLst/>
          </a:prstGeom>
          <a:noFill/>
          <a:ln w="57150">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b="1">
                <a:latin typeface="黑体" charset="-122"/>
                <a:ea typeface="黑体" charset="-122"/>
              </a:rPr>
              <a:t>价</a:t>
            </a:r>
            <a:r>
              <a:rPr kumimoji="1" lang="en-US" altLang="zh-CN" sz="3200" b="1">
                <a:latin typeface="黑体" charset="-122"/>
                <a:ea typeface="黑体" charset="-122"/>
              </a:rPr>
              <a:t>   </a:t>
            </a:r>
            <a:r>
              <a:rPr kumimoji="1" lang="zh-CN" altLang="en-US" sz="3200" b="1">
                <a:latin typeface="黑体" charset="-122"/>
                <a:ea typeface="黑体" charset="-122"/>
              </a:rPr>
              <a:t>值</a:t>
            </a:r>
          </a:p>
        </p:txBody>
      </p:sp>
      <p:sp>
        <p:nvSpPr>
          <p:cNvPr id="57353" name="Line 20"/>
          <p:cNvSpPr>
            <a:spLocks noChangeShapeType="1"/>
          </p:cNvSpPr>
          <p:nvPr/>
        </p:nvSpPr>
        <p:spPr bwMode="auto">
          <a:xfrm>
            <a:off x="6934200" y="4191000"/>
            <a:ext cx="304800" cy="0"/>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4" name="Line 21"/>
          <p:cNvSpPr>
            <a:spLocks noChangeShapeType="1"/>
          </p:cNvSpPr>
          <p:nvPr/>
        </p:nvSpPr>
        <p:spPr bwMode="auto">
          <a:xfrm>
            <a:off x="7239000" y="2438400"/>
            <a:ext cx="0" cy="1752600"/>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Rectangle 22"/>
          <p:cNvSpPr>
            <a:spLocks noChangeArrowheads="1"/>
          </p:cNvSpPr>
          <p:nvPr/>
        </p:nvSpPr>
        <p:spPr bwMode="auto">
          <a:xfrm>
            <a:off x="7543800" y="1981200"/>
            <a:ext cx="603250" cy="2605088"/>
          </a:xfrm>
          <a:prstGeom prst="rect">
            <a:avLst/>
          </a:prstGeom>
          <a:noFill/>
          <a:ln w="57150">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b="1">
                <a:latin typeface="Times New Roman" charset="0"/>
                <a:ea typeface="隶书" charset="0"/>
              </a:rPr>
              <a:t>劳</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动</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二</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重</a:t>
            </a:r>
            <a:endParaRPr kumimoji="1" lang="en-US" altLang="zh-CN" sz="3200" b="1">
              <a:latin typeface="Times New Roman" charset="0"/>
              <a:ea typeface="隶书" charset="0"/>
            </a:endParaRPr>
          </a:p>
          <a:p>
            <a:pPr algn="ctr" eaLnBrk="1" hangingPunct="1"/>
            <a:r>
              <a:rPr kumimoji="1" lang="zh-CN" altLang="en-US" sz="3200" b="1">
                <a:latin typeface="Times New Roman" charset="0"/>
                <a:ea typeface="隶书" charset="0"/>
              </a:rPr>
              <a:t>性</a:t>
            </a:r>
          </a:p>
        </p:txBody>
      </p:sp>
      <p:sp>
        <p:nvSpPr>
          <p:cNvPr id="57356" name="Line 23"/>
          <p:cNvSpPr>
            <a:spLocks noChangeShapeType="1"/>
          </p:cNvSpPr>
          <p:nvPr/>
        </p:nvSpPr>
        <p:spPr bwMode="auto">
          <a:xfrm>
            <a:off x="7239000" y="3276600"/>
            <a:ext cx="304800" cy="0"/>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Line 24"/>
          <p:cNvSpPr>
            <a:spLocks noChangeShapeType="1"/>
          </p:cNvSpPr>
          <p:nvPr/>
        </p:nvSpPr>
        <p:spPr bwMode="auto">
          <a:xfrm>
            <a:off x="6900863" y="2438400"/>
            <a:ext cx="338137" cy="1588"/>
          </a:xfrm>
          <a:prstGeom prst="line">
            <a:avLst/>
          </a:prstGeom>
          <a:noFill/>
          <a:ln w="57150">
            <a:solidFill>
              <a:srgbClr val="CCE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8" name="Rectangle 25"/>
          <p:cNvSpPr>
            <a:spLocks noChangeArrowheads="1"/>
          </p:cNvSpPr>
          <p:nvPr/>
        </p:nvSpPr>
        <p:spPr bwMode="auto">
          <a:xfrm>
            <a:off x="5029200" y="3886200"/>
            <a:ext cx="1905000" cy="609600"/>
          </a:xfrm>
          <a:prstGeom prst="rect">
            <a:avLst/>
          </a:prstGeom>
          <a:noFill/>
          <a:ln w="57150">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b="1">
                <a:latin typeface="黑体" charset="-122"/>
                <a:ea typeface="黑体" charset="-122"/>
              </a:rPr>
              <a:t>抽象劳动</a:t>
            </a:r>
          </a:p>
        </p:txBody>
      </p:sp>
      <p:sp>
        <p:nvSpPr>
          <p:cNvPr id="57359" name="Rectangle 26"/>
          <p:cNvSpPr>
            <a:spLocks noChangeArrowheads="1"/>
          </p:cNvSpPr>
          <p:nvPr/>
        </p:nvSpPr>
        <p:spPr bwMode="auto">
          <a:xfrm>
            <a:off x="4953000" y="2133600"/>
            <a:ext cx="1905000" cy="609600"/>
          </a:xfrm>
          <a:prstGeom prst="rect">
            <a:avLst/>
          </a:prstGeom>
          <a:noFill/>
          <a:ln w="57150">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a:solidFill>
                  <a:srgbClr val="FFFFFF"/>
                </a:solidFill>
                <a:latin typeface="黑体" charset="-122"/>
                <a:ea typeface="黑体" charset="-122"/>
              </a:rPr>
              <a:t>具体劳动</a:t>
            </a:r>
          </a:p>
        </p:txBody>
      </p:sp>
      <p:sp>
        <p:nvSpPr>
          <p:cNvPr id="228379" name="AutoShape 27"/>
          <p:cNvSpPr>
            <a:spLocks noChangeArrowheads="1"/>
          </p:cNvSpPr>
          <p:nvPr/>
        </p:nvSpPr>
        <p:spPr bwMode="auto">
          <a:xfrm>
            <a:off x="4191000" y="2209800"/>
            <a:ext cx="685800" cy="457200"/>
          </a:xfrm>
          <a:prstGeom prst="leftArrow">
            <a:avLst>
              <a:gd name="adj1" fmla="val 50000"/>
              <a:gd name="adj2" fmla="val 37500"/>
            </a:avLst>
          </a:prstGeom>
          <a:solidFill>
            <a:srgbClr val="FF0066"/>
          </a:solidFill>
          <a:ln w="9525">
            <a:solidFill>
              <a:srgbClr val="FF0066"/>
            </a:solidFill>
            <a:miter lim="800000"/>
            <a:headEnd/>
            <a:tailEnd/>
          </a:ln>
          <a:effectLst>
            <a:outerShdw blurRad="63500" dist="38099" dir="2700000" algn="ctr" rotWithShape="0">
              <a:schemeClr val="tx1">
                <a:alpha val="74997"/>
              </a:schemeClr>
            </a:outerShdw>
          </a:effectLst>
        </p:spPr>
        <p:txBody>
          <a:bodyPr wrap="none" lIns="270000" anchor="ctr"/>
          <a:lstStyle/>
          <a:p>
            <a:pPr eaLnBrk="1" hangingPunct="1">
              <a:defRPr/>
            </a:pPr>
            <a:endParaRPr lang="zh-CN" altLang="en-US">
              <a:ea typeface="宋体" charset="0"/>
            </a:endParaRPr>
          </a:p>
        </p:txBody>
      </p:sp>
      <p:sp>
        <p:nvSpPr>
          <p:cNvPr id="228380" name="AutoShape 28"/>
          <p:cNvSpPr>
            <a:spLocks noChangeArrowheads="1"/>
          </p:cNvSpPr>
          <p:nvPr/>
        </p:nvSpPr>
        <p:spPr bwMode="auto">
          <a:xfrm>
            <a:off x="4191000" y="3962400"/>
            <a:ext cx="762000" cy="457200"/>
          </a:xfrm>
          <a:prstGeom prst="leftArrow">
            <a:avLst>
              <a:gd name="adj1" fmla="val 50000"/>
              <a:gd name="adj2" fmla="val 41667"/>
            </a:avLst>
          </a:prstGeom>
          <a:solidFill>
            <a:srgbClr val="FF0066"/>
          </a:solidFill>
          <a:ln w="9525">
            <a:solidFill>
              <a:srgbClr val="FF0066"/>
            </a:solidFill>
            <a:miter lim="800000"/>
            <a:headEnd/>
            <a:tailEnd/>
          </a:ln>
          <a:effectLst>
            <a:outerShdw blurRad="63500" dist="38099" dir="2700000" algn="ctr" rotWithShape="0">
              <a:schemeClr val="tx1">
                <a:alpha val="74997"/>
              </a:schemeClr>
            </a:outerShdw>
          </a:effectLst>
        </p:spPr>
        <p:txBody>
          <a:bodyPr wrap="none" lIns="270000" anchor="ctr"/>
          <a:lstStyle/>
          <a:p>
            <a:pPr eaLnBrk="1" hangingPunct="1">
              <a:defRPr/>
            </a:pPr>
            <a:endParaRPr lang="zh-CN" altLang="en-US">
              <a:ea typeface="宋体" charset="0"/>
            </a:endParaRPr>
          </a:p>
        </p:txBody>
      </p:sp>
    </p:spTree>
    <p:extLst>
      <p:ext uri="{BB962C8B-B14F-4D97-AF65-F5344CB8AC3E}">
        <p14:creationId xmlns:p14="http://schemas.microsoft.com/office/powerpoint/2010/main" val="56285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4294967295"/>
          </p:nvPr>
        </p:nvSpPr>
        <p:spPr>
          <a:xfrm>
            <a:off x="533400" y="1066800"/>
            <a:ext cx="8229600" cy="4525963"/>
          </a:xfrm>
          <a:prstGeom prst="rect">
            <a:avLst/>
          </a:prstGeom>
          <a:noFill/>
          <a:extLst>
            <a:ext uri="{909E8E84-426E-40DD-AFC4-6F175D3DCCD1}">
              <a14:hiddenFill xmlns:a14="http://schemas.microsoft.com/office/drawing/2010/main">
                <a:solidFill>
                  <a:srgbClr val="FFFFFF"/>
                </a:solidFill>
              </a14:hiddenFill>
            </a:ext>
          </a:extLst>
        </p:spPr>
        <p:txBody>
          <a:bodyPr/>
          <a:lstStyle/>
          <a:p>
            <a:pPr eaLnBrk="1" hangingPunct="1">
              <a:buFont typeface="Wingdings" charset="2"/>
              <a:buNone/>
            </a:pPr>
            <a:r>
              <a:rPr lang="en-US" altLang="zh-CN" sz="2800" b="1">
                <a:effectLst/>
                <a:latin typeface="宋体" charset="-122"/>
              </a:rPr>
              <a:t>2.</a:t>
            </a:r>
            <a:r>
              <a:rPr lang="zh-CN" altLang="en-US" sz="2800" b="1">
                <a:effectLst/>
                <a:latin typeface="宋体" charset="-122"/>
              </a:rPr>
              <a:t>货币</a:t>
            </a:r>
          </a:p>
          <a:p>
            <a:pPr eaLnBrk="1" hangingPunct="1">
              <a:buFont typeface="Wingdings" charset="2"/>
              <a:buNone/>
            </a:pPr>
            <a:r>
              <a:rPr lang="zh-CN" altLang="en-US" sz="2400" b="1">
                <a:effectLst/>
              </a:rPr>
              <a:t>在此弄清楚“货币”，为后面的经济危机分析作基础</a:t>
            </a:r>
          </a:p>
          <a:p>
            <a:pPr eaLnBrk="1" hangingPunct="1">
              <a:buFont typeface="Wingdings" charset="2"/>
              <a:buNone/>
            </a:pPr>
            <a:r>
              <a:rPr lang="zh-CN" altLang="en-US" sz="2400" b="1">
                <a:effectLst/>
              </a:rPr>
              <a:t>西方经济学的定义：</a:t>
            </a:r>
          </a:p>
          <a:p>
            <a:pPr algn="ctr" eaLnBrk="1" hangingPunct="1">
              <a:buFont typeface="Wingdings" charset="2"/>
              <a:buNone/>
            </a:pPr>
            <a:r>
              <a:rPr lang="zh-CN" altLang="en-US" sz="2400" b="1">
                <a:effectLst/>
              </a:rPr>
              <a:t>“工具论”</a:t>
            </a:r>
          </a:p>
          <a:p>
            <a:pPr algn="ctr" eaLnBrk="1" hangingPunct="1">
              <a:buFont typeface="Wingdings" charset="2"/>
              <a:buNone/>
            </a:pPr>
            <a:r>
              <a:rPr lang="zh-CN" altLang="en-US" sz="2400" b="1">
                <a:effectLst/>
              </a:rPr>
              <a:t>“血液论”</a:t>
            </a:r>
          </a:p>
          <a:p>
            <a:pPr eaLnBrk="1" hangingPunct="1">
              <a:buFont typeface="Wingdings" charset="2"/>
              <a:buNone/>
            </a:pPr>
            <a:r>
              <a:rPr lang="zh-CN" altLang="en-US" sz="2400" b="1">
                <a:effectLst/>
              </a:rPr>
              <a:t>马克思：以“金银” 为物质载体的“一般等价物”</a:t>
            </a:r>
            <a:endParaRPr lang="zh-CN" altLang="en-US" sz="2400" b="1">
              <a:effectLst/>
              <a:latin typeface="宋体" charset="-122"/>
            </a:endParaRPr>
          </a:p>
        </p:txBody>
      </p:sp>
    </p:spTree>
    <p:extLst>
      <p:ext uri="{BB962C8B-B14F-4D97-AF65-F5344CB8AC3E}">
        <p14:creationId xmlns:p14="http://schemas.microsoft.com/office/powerpoint/2010/main" val="109532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endParaRPr lang="zh-CN" altLang="en-US">
              <a:solidFill>
                <a:srgbClr val="A50021"/>
              </a:solidFill>
            </a:endParaRPr>
          </a:p>
        </p:txBody>
      </p:sp>
      <p:sp>
        <p:nvSpPr>
          <p:cNvPr id="61" name="下箭头 60"/>
          <p:cNvSpPr/>
          <p:nvPr/>
        </p:nvSpPr>
        <p:spPr>
          <a:xfrm>
            <a:off x="2286000" y="2071688"/>
            <a:ext cx="428625" cy="857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zh-CN" altLang="en-US"/>
          </a:p>
        </p:txBody>
      </p:sp>
      <p:sp>
        <p:nvSpPr>
          <p:cNvPr id="62" name="下箭头 61"/>
          <p:cNvSpPr/>
          <p:nvPr/>
        </p:nvSpPr>
        <p:spPr>
          <a:xfrm>
            <a:off x="6786563" y="2000250"/>
            <a:ext cx="428625" cy="857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zh-CN" altLang="en-US"/>
          </a:p>
        </p:txBody>
      </p:sp>
      <p:sp>
        <p:nvSpPr>
          <p:cNvPr id="63" name="矩形 62"/>
          <p:cNvSpPr/>
          <p:nvPr/>
        </p:nvSpPr>
        <p:spPr>
          <a:xfrm>
            <a:off x="1" y="1500174"/>
            <a:ext cx="4786314" cy="584775"/>
          </a:xfrm>
          <a:prstGeom prst="rect">
            <a:avLst/>
          </a:prstGeom>
          <a:solidFill>
            <a:srgbClr val="00B0F0"/>
          </a:solid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latinLnBrk="1" hangingPunct="1">
              <a:defRPr/>
            </a:pPr>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itchFamily="49" charset="-122"/>
                <a:ea typeface="黑体" pitchFamily="49" charset="-122"/>
              </a:rPr>
              <a:t>资本主义的形成及其本质</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ea typeface="宋体" pitchFamily="2" charset="-122"/>
            </a:endParaRPr>
          </a:p>
        </p:txBody>
      </p:sp>
      <p:sp>
        <p:nvSpPr>
          <p:cNvPr id="64" name="矩形 63"/>
          <p:cNvSpPr/>
          <p:nvPr/>
        </p:nvSpPr>
        <p:spPr>
          <a:xfrm>
            <a:off x="4857752" y="1500174"/>
            <a:ext cx="4286248" cy="584775"/>
          </a:xfrm>
          <a:prstGeom prst="rect">
            <a:avLst/>
          </a:prstGeom>
          <a:solidFill>
            <a:srgbClr val="00B050"/>
          </a:solid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latinLnBrk="1" hangingPunct="1">
              <a:defRPr/>
            </a:pPr>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itchFamily="49" charset="-122"/>
                <a:ea typeface="黑体" pitchFamily="49" charset="-122"/>
              </a:rPr>
              <a:t>资本主义的历史发展</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ea typeface="宋体" pitchFamily="2" charset="-122"/>
            </a:endParaRPr>
          </a:p>
        </p:txBody>
      </p:sp>
      <p:sp>
        <p:nvSpPr>
          <p:cNvPr id="67" name="下箭头 66"/>
          <p:cNvSpPr/>
          <p:nvPr/>
        </p:nvSpPr>
        <p:spPr>
          <a:xfrm>
            <a:off x="2286000" y="3571875"/>
            <a:ext cx="428625" cy="785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zh-CN" altLang="en-US"/>
          </a:p>
        </p:txBody>
      </p:sp>
      <p:sp>
        <p:nvSpPr>
          <p:cNvPr id="72" name="下箭头 71"/>
          <p:cNvSpPr/>
          <p:nvPr/>
        </p:nvSpPr>
        <p:spPr>
          <a:xfrm>
            <a:off x="6858000" y="3500438"/>
            <a:ext cx="428625" cy="785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zh-CN" altLang="en-US"/>
          </a:p>
        </p:txBody>
      </p:sp>
      <p:sp>
        <p:nvSpPr>
          <p:cNvPr id="8201" name="Text Box 19"/>
          <p:cNvSpPr txBox="1">
            <a:spLocks noChangeArrowheads="1"/>
          </p:cNvSpPr>
          <p:nvPr/>
        </p:nvSpPr>
        <p:spPr bwMode="auto">
          <a:xfrm>
            <a:off x="785813" y="2928938"/>
            <a:ext cx="3744912"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r>
              <a:rPr lang="zh-CN" altLang="en-US" sz="3200" b="1">
                <a:solidFill>
                  <a:srgbClr val="FF0000"/>
                </a:solidFill>
                <a:latin typeface="黑体" charset="-122"/>
                <a:ea typeface="黑体" charset="-122"/>
              </a:rPr>
              <a:t>是什么、为什么</a:t>
            </a:r>
          </a:p>
        </p:txBody>
      </p:sp>
      <p:sp>
        <p:nvSpPr>
          <p:cNvPr id="8202" name="Text Box 21"/>
          <p:cNvSpPr txBox="1">
            <a:spLocks noChangeArrowheads="1"/>
          </p:cNvSpPr>
          <p:nvPr/>
        </p:nvSpPr>
        <p:spPr bwMode="auto">
          <a:xfrm>
            <a:off x="1357313" y="4357688"/>
            <a:ext cx="2160587"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latinLnBrk="1" hangingPunct="1">
              <a:spcBef>
                <a:spcPct val="50000"/>
              </a:spcBef>
            </a:pPr>
            <a:r>
              <a:rPr lang="zh-CN" altLang="en-US" sz="3200" b="1">
                <a:solidFill>
                  <a:srgbClr val="FF0000"/>
                </a:solidFill>
                <a:latin typeface="黑体" charset="-122"/>
                <a:ea typeface="黑体" charset="-122"/>
              </a:rPr>
              <a:t> 横向结构</a:t>
            </a:r>
          </a:p>
        </p:txBody>
      </p:sp>
      <p:sp>
        <p:nvSpPr>
          <p:cNvPr id="8203" name="Text Box 22"/>
          <p:cNvSpPr txBox="1">
            <a:spLocks noChangeArrowheads="1"/>
          </p:cNvSpPr>
          <p:nvPr/>
        </p:nvSpPr>
        <p:spPr bwMode="auto">
          <a:xfrm>
            <a:off x="6143625" y="2857500"/>
            <a:ext cx="1873250"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latinLnBrk="1" hangingPunct="1">
              <a:spcBef>
                <a:spcPct val="50000"/>
              </a:spcBef>
            </a:pPr>
            <a:r>
              <a:rPr lang="zh-CN" altLang="en-US" sz="3200" b="1">
                <a:solidFill>
                  <a:srgbClr val="0000FF"/>
                </a:solidFill>
                <a:latin typeface="黑体" charset="-122"/>
                <a:ea typeface="黑体" charset="-122"/>
              </a:rPr>
              <a:t>怎么样</a:t>
            </a:r>
          </a:p>
        </p:txBody>
      </p:sp>
      <p:sp>
        <p:nvSpPr>
          <p:cNvPr id="8204" name="Text Box 25"/>
          <p:cNvSpPr txBox="1">
            <a:spLocks noChangeArrowheads="1"/>
          </p:cNvSpPr>
          <p:nvPr/>
        </p:nvSpPr>
        <p:spPr bwMode="auto">
          <a:xfrm>
            <a:off x="6072188" y="4286250"/>
            <a:ext cx="2087562"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latinLnBrk="1" hangingPunct="1">
              <a:spcBef>
                <a:spcPct val="50000"/>
              </a:spcBef>
            </a:pPr>
            <a:r>
              <a:rPr lang="zh-CN" altLang="en-US" sz="3200" b="1">
                <a:solidFill>
                  <a:srgbClr val="0000FF"/>
                </a:solidFill>
                <a:latin typeface="黑体" charset="-122"/>
                <a:ea typeface="黑体" charset="-122"/>
              </a:rPr>
              <a:t>纵向发展</a:t>
            </a:r>
          </a:p>
        </p:txBody>
      </p:sp>
    </p:spTree>
    <p:extLst>
      <p:ext uri="{BB962C8B-B14F-4D97-AF65-F5344CB8AC3E}">
        <p14:creationId xmlns:p14="http://schemas.microsoft.com/office/powerpoint/2010/main" val="198689544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4"/>
          <p:cNvSpPr txBox="1">
            <a:spLocks noChangeArrowheads="1"/>
          </p:cNvSpPr>
          <p:nvPr/>
        </p:nvSpPr>
        <p:spPr bwMode="auto">
          <a:xfrm>
            <a:off x="228600" y="990600"/>
            <a:ext cx="8713788" cy="3938588"/>
          </a:xfrm>
          <a:prstGeom prst="rect">
            <a:avLst/>
          </a:prstGeom>
          <a:solidFill>
            <a:schemeClr val="bg1"/>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800">
                <a:solidFill>
                  <a:srgbClr val="FF0000"/>
                </a:solidFill>
                <a:latin typeface="Times New Roman" charset="0"/>
              </a:rPr>
              <a:t>什么是商品的价值形式？</a:t>
            </a:r>
            <a:endParaRPr lang="en-US" altLang="zh-CN" sz="2800">
              <a:solidFill>
                <a:srgbClr val="FF0000"/>
              </a:solidFill>
              <a:latin typeface="Times New Roman" charset="0"/>
            </a:endParaRPr>
          </a:p>
          <a:p>
            <a:pPr>
              <a:spcBef>
                <a:spcPct val="50000"/>
              </a:spcBef>
            </a:pPr>
            <a:r>
              <a:rPr lang="zh-CN" altLang="en-US" sz="2800">
                <a:latin typeface="Times New Roman" charset="0"/>
              </a:rPr>
              <a:t>商品具有使用价值和价值两个因素，因此，商品也具有两种形式：</a:t>
            </a:r>
            <a:endParaRPr lang="en-US" altLang="zh-CN" sz="2800">
              <a:latin typeface="Times New Roman" charset="0"/>
            </a:endParaRPr>
          </a:p>
          <a:p>
            <a:pPr>
              <a:spcBef>
                <a:spcPct val="50000"/>
              </a:spcBef>
            </a:pPr>
            <a:r>
              <a:rPr lang="zh-CN" altLang="en-US" sz="2800">
                <a:latin typeface="Times New Roman" charset="0"/>
              </a:rPr>
              <a:t>（</a:t>
            </a:r>
            <a:r>
              <a:rPr lang="en-US" altLang="zh-CN" sz="2800">
                <a:latin typeface="Times New Roman" charset="0"/>
              </a:rPr>
              <a:t>1</a:t>
            </a:r>
            <a:r>
              <a:rPr lang="zh-CN" altLang="en-US" sz="2800">
                <a:latin typeface="Times New Roman" charset="0"/>
              </a:rPr>
              <a:t>）商品使用价值的表现</a:t>
            </a:r>
            <a:r>
              <a:rPr lang="en-US" altLang="zh-CN" sz="2800">
                <a:latin typeface="Times New Roman" charset="0"/>
              </a:rPr>
              <a:t>——</a:t>
            </a:r>
            <a:r>
              <a:rPr lang="zh-CN" altLang="en-US" sz="2800">
                <a:latin typeface="Times New Roman" charset="0"/>
              </a:rPr>
              <a:t>自然形式，如形状、性质、用途等。</a:t>
            </a:r>
            <a:endParaRPr lang="en-US" altLang="zh-CN" sz="2800">
              <a:latin typeface="Times New Roman" charset="0"/>
            </a:endParaRPr>
          </a:p>
          <a:p>
            <a:pPr>
              <a:spcBef>
                <a:spcPct val="50000"/>
              </a:spcBef>
            </a:pPr>
            <a:r>
              <a:rPr lang="en-US" altLang="zh-CN" sz="2800">
                <a:latin typeface="Times New Roman" charset="0"/>
              </a:rPr>
              <a:t> </a:t>
            </a:r>
            <a:r>
              <a:rPr lang="zh-CN" altLang="en-US" sz="2800">
                <a:latin typeface="Times New Roman" charset="0"/>
              </a:rPr>
              <a:t>（</a:t>
            </a:r>
            <a:r>
              <a:rPr lang="en-US" altLang="zh-CN" sz="2800">
                <a:latin typeface="Times New Roman" charset="0"/>
              </a:rPr>
              <a:t>2</a:t>
            </a:r>
            <a:r>
              <a:rPr lang="zh-CN" altLang="en-US" sz="2800">
                <a:latin typeface="Times New Roman" charset="0"/>
              </a:rPr>
              <a:t>）商品价值的表现</a:t>
            </a:r>
            <a:r>
              <a:rPr lang="en-US" altLang="zh-CN" sz="2800">
                <a:latin typeface="Times New Roman" charset="0"/>
              </a:rPr>
              <a:t>——</a:t>
            </a:r>
            <a:r>
              <a:rPr lang="zh-CN" altLang="en-US" sz="2800">
                <a:latin typeface="Times New Roman" charset="0"/>
              </a:rPr>
              <a:t>价值形式</a:t>
            </a:r>
            <a:endParaRPr lang="en-US" altLang="zh-CN" sz="2800">
              <a:latin typeface="Times New Roman" charset="0"/>
            </a:endParaRPr>
          </a:p>
          <a:p>
            <a:pPr algn="ctr">
              <a:spcBef>
                <a:spcPct val="50000"/>
              </a:spcBef>
            </a:pPr>
            <a:r>
              <a:rPr lang="zh-CN" altLang="en-US" sz="2800">
                <a:solidFill>
                  <a:srgbClr val="FF0000"/>
                </a:solidFill>
                <a:latin typeface="Times New Roman" charset="0"/>
              </a:rPr>
              <a:t>价值形式是价值借以表现自己存在的形式。</a:t>
            </a:r>
          </a:p>
        </p:txBody>
      </p:sp>
    </p:spTree>
    <p:extLst>
      <p:ext uri="{BB962C8B-B14F-4D97-AF65-F5344CB8AC3E}">
        <p14:creationId xmlns:p14="http://schemas.microsoft.com/office/powerpoint/2010/main" val="89535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6" name="Rectangle 3"/>
          <p:cNvSpPr>
            <a:spLocks noGrp="1" noChangeArrowheads="1"/>
          </p:cNvSpPr>
          <p:nvPr>
            <p:ph type="body" idx="4294967295"/>
          </p:nvPr>
        </p:nvSpPr>
        <p:spPr>
          <a:xfrm>
            <a:off x="609600" y="914400"/>
            <a:ext cx="8229600" cy="4525963"/>
          </a:xfrm>
          <a:prstGeom prst="rect">
            <a:avLst/>
          </a:prstGeom>
          <a:solidFill>
            <a:schemeClr val="bg1"/>
          </a:solidFill>
        </p:spPr>
        <p:txBody>
          <a:bodyPr/>
          <a:lstStyle/>
          <a:p>
            <a:pPr eaLnBrk="1" hangingPunct="1"/>
            <a:r>
              <a:rPr lang="zh-CN" altLang="en-US" sz="2800" dirty="0"/>
              <a:t>商品如何表现自己的价值？</a:t>
            </a:r>
            <a:endParaRPr lang="en-US" altLang="zh-CN" sz="2800" dirty="0"/>
          </a:p>
          <a:p>
            <a:pPr eaLnBrk="1" hangingPunct="1"/>
            <a:r>
              <a:rPr lang="en-US" altLang="zh-CN" sz="2800" dirty="0"/>
              <a:t>      </a:t>
            </a:r>
            <a:r>
              <a:rPr lang="zh-CN" altLang="en-US" sz="2800" dirty="0"/>
              <a:t>商品价值是生产商品时所耗费的无差别人类劳动，商品自己不能表现自己的价值。商品的价值只有通过另一个商品才能相对表现出来。</a:t>
            </a:r>
            <a:endParaRPr lang="en-US" altLang="zh-CN" sz="2800" dirty="0"/>
          </a:p>
          <a:p>
            <a:pPr eaLnBrk="1" hangingPunct="1"/>
            <a:r>
              <a:rPr lang="en-US" altLang="zh-CN" sz="2800" dirty="0"/>
              <a:t>      </a:t>
            </a:r>
            <a:r>
              <a:rPr lang="zh-CN" altLang="en-US" sz="2800" dirty="0"/>
              <a:t>商品价值是一定的社会关系的体现，因此，也只有从一个商品和另一个商品的交换关系中表现出来。</a:t>
            </a:r>
            <a:endParaRPr kumimoji="0" lang="en-US" altLang="zh-CN" sz="2800" dirty="0"/>
          </a:p>
          <a:p>
            <a:pPr eaLnBrk="1" hangingPunct="1"/>
            <a:endParaRPr kumimoji="0" lang="zh-CN" altLang="en-US" dirty="0">
              <a:latin typeface="-윤고딕140" charset="0"/>
            </a:endParaRPr>
          </a:p>
        </p:txBody>
      </p:sp>
    </p:spTree>
    <p:extLst>
      <p:ext uri="{BB962C8B-B14F-4D97-AF65-F5344CB8AC3E}">
        <p14:creationId xmlns:p14="http://schemas.microsoft.com/office/powerpoint/2010/main" val="76383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idx="4294967295"/>
          </p:nvPr>
        </p:nvSpPr>
        <p:spPr/>
        <p:txBody>
          <a:bodyPr anchorCtr="0"/>
          <a:lstStyle/>
          <a:p>
            <a:pPr eaLnBrk="1" hangingPunct="1"/>
            <a:r>
              <a:rPr kumimoji="0" lang="zh-CN" altLang="en-US" sz="4000" i="1">
                <a:latin typeface="黑体" charset="-122"/>
                <a:ea typeface="黑体" charset="-122"/>
              </a:rPr>
              <a:t>价值形式的演变与货币的产生</a:t>
            </a:r>
            <a:r>
              <a:rPr kumimoji="0" lang="en-US" altLang="zh-CN" sz="4000" i="1">
                <a:latin typeface="黑体" charset="-122"/>
                <a:ea typeface="黑体" charset="-122"/>
              </a:rPr>
              <a:t/>
            </a:r>
            <a:br>
              <a:rPr kumimoji="0" lang="en-US" altLang="zh-CN" sz="4000" i="1">
                <a:latin typeface="黑体" charset="-122"/>
                <a:ea typeface="黑体" charset="-122"/>
              </a:rPr>
            </a:br>
            <a:endParaRPr kumimoji="0" lang="en-US" altLang="zh-CN" sz="4000" i="1">
              <a:latin typeface="黑体" charset="-122"/>
              <a:ea typeface="黑体" charset="-122"/>
            </a:endParaRPr>
          </a:p>
        </p:txBody>
      </p:sp>
      <p:sp>
        <p:nvSpPr>
          <p:cNvPr id="254981" name="AutoShape 5"/>
          <p:cNvSpPr>
            <a:spLocks noChangeArrowheads="1"/>
          </p:cNvSpPr>
          <p:nvPr/>
        </p:nvSpPr>
        <p:spPr bwMode="gray">
          <a:xfrm>
            <a:off x="3563938" y="1484313"/>
            <a:ext cx="4535487" cy="865187"/>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blurRad="63500" dist="135003" dir="2928844" algn="ctr" rotWithShape="0">
              <a:srgbClr val="000000">
                <a:alpha val="50000"/>
              </a:srgbClr>
            </a:outerShdw>
          </a:effectLst>
        </p:spPr>
        <p:txBody>
          <a:bodyPr wrap="none" anchor="ctr"/>
          <a:lstStyle/>
          <a:p>
            <a:pPr latinLnBrk="1">
              <a:spcBef>
                <a:spcPct val="20000"/>
              </a:spcBef>
              <a:buFontTx/>
              <a:buChar char="•"/>
              <a:defRPr/>
            </a:pPr>
            <a:endParaRPr lang="zh-CN" altLang="en-US" sz="3000">
              <a:solidFill>
                <a:srgbClr val="FF0000"/>
              </a:solidFill>
              <a:latin typeface="-윤고딕140" pitchFamily="18" charset="-127"/>
              <a:ea typeface="宋体" pitchFamily="2" charset="-122"/>
            </a:endParaRPr>
          </a:p>
        </p:txBody>
      </p:sp>
      <p:sp>
        <p:nvSpPr>
          <p:cNvPr id="61444" name="Text Box 10"/>
          <p:cNvSpPr txBox="1">
            <a:spLocks noChangeArrowheads="1"/>
          </p:cNvSpPr>
          <p:nvPr/>
        </p:nvSpPr>
        <p:spPr bwMode="gray">
          <a:xfrm>
            <a:off x="3779838" y="1628775"/>
            <a:ext cx="4176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solidFill>
                  <a:srgbClr val="000000"/>
                </a:solidFill>
              </a:rPr>
              <a:t> </a:t>
            </a:r>
          </a:p>
        </p:txBody>
      </p:sp>
      <p:sp>
        <p:nvSpPr>
          <p:cNvPr id="255002" name="AutoShape 26"/>
          <p:cNvSpPr>
            <a:spLocks noChangeArrowheads="1"/>
          </p:cNvSpPr>
          <p:nvPr/>
        </p:nvSpPr>
        <p:spPr bwMode="gray">
          <a:xfrm>
            <a:off x="3563938" y="2781300"/>
            <a:ext cx="4679950" cy="865188"/>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blurRad="63500" dist="135003" dir="2928844" algn="ctr" rotWithShape="0">
              <a:srgbClr val="000000">
                <a:alpha val="50000"/>
              </a:srgbClr>
            </a:outerShdw>
          </a:effec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zh-CN" altLang="en-US" sz="3200" b="1">
                <a:solidFill>
                  <a:schemeClr val="accent2"/>
                </a:solidFill>
                <a:latin typeface="Times New Roman" charset="0"/>
              </a:rPr>
              <a:t>扩大的价值形式</a:t>
            </a:r>
          </a:p>
        </p:txBody>
      </p:sp>
      <p:sp>
        <p:nvSpPr>
          <p:cNvPr id="255003" name="AutoShape 27"/>
          <p:cNvSpPr>
            <a:spLocks noChangeArrowheads="1"/>
          </p:cNvSpPr>
          <p:nvPr/>
        </p:nvSpPr>
        <p:spPr bwMode="gray">
          <a:xfrm>
            <a:off x="3635375" y="3933825"/>
            <a:ext cx="4608513" cy="865188"/>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blurRad="63500" dist="135003" dir="2928844" algn="ctr" rotWithShape="0">
              <a:srgbClr val="000000">
                <a:alpha val="50000"/>
              </a:srgbClr>
            </a:outerShdw>
          </a:effectLst>
        </p:spPr>
        <p:txBody>
          <a:bodyPr wrap="none" anchor="ctr"/>
          <a:lstStyle/>
          <a:p>
            <a:pPr latinLnBrk="1">
              <a:spcBef>
                <a:spcPct val="20000"/>
              </a:spcBef>
              <a:buFontTx/>
              <a:buChar char="•"/>
              <a:defRPr/>
            </a:pPr>
            <a:endParaRPr lang="zh-CN" altLang="en-US" sz="3000">
              <a:solidFill>
                <a:srgbClr val="FF0000"/>
              </a:solidFill>
              <a:latin typeface="-윤고딕140" pitchFamily="18" charset="-127"/>
              <a:ea typeface="宋体" pitchFamily="2" charset="-122"/>
            </a:endParaRPr>
          </a:p>
        </p:txBody>
      </p:sp>
      <p:sp>
        <p:nvSpPr>
          <p:cNvPr id="255004" name="AutoShape 28"/>
          <p:cNvSpPr>
            <a:spLocks noChangeArrowheads="1"/>
          </p:cNvSpPr>
          <p:nvPr/>
        </p:nvSpPr>
        <p:spPr bwMode="gray">
          <a:xfrm>
            <a:off x="3635375" y="5229225"/>
            <a:ext cx="4752975" cy="865188"/>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blurRad="63500" dist="135003" dir="2928844" algn="ctr" rotWithShape="0">
              <a:srgbClr val="000000">
                <a:alpha val="50000"/>
              </a:srgbClr>
            </a:outerShdw>
          </a:effectLst>
        </p:spPr>
        <p:txBody>
          <a:bodyPr wrap="none" anchor="ctr"/>
          <a:lstStyle/>
          <a:p>
            <a:pPr latinLnBrk="1">
              <a:spcBef>
                <a:spcPct val="20000"/>
              </a:spcBef>
              <a:buFontTx/>
              <a:buChar char="•"/>
              <a:defRPr/>
            </a:pPr>
            <a:endParaRPr lang="zh-CN" altLang="en-US" sz="3000">
              <a:solidFill>
                <a:srgbClr val="FF0000"/>
              </a:solidFill>
              <a:latin typeface="-윤고딕140" pitchFamily="18" charset="-127"/>
              <a:ea typeface="宋体" pitchFamily="2" charset="-122"/>
            </a:endParaRPr>
          </a:p>
        </p:txBody>
      </p:sp>
      <p:sp>
        <p:nvSpPr>
          <p:cNvPr id="61448" name="Text Box 29"/>
          <p:cNvSpPr txBox="1">
            <a:spLocks noChangeArrowheads="1"/>
          </p:cNvSpPr>
          <p:nvPr/>
        </p:nvSpPr>
        <p:spPr bwMode="gray">
          <a:xfrm>
            <a:off x="2700338" y="3068638"/>
            <a:ext cx="5510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solidFill>
                <a:srgbClr val="000000"/>
              </a:solidFill>
            </a:endParaRPr>
          </a:p>
        </p:txBody>
      </p:sp>
      <p:sp>
        <p:nvSpPr>
          <p:cNvPr id="61449" name="Text Box 30"/>
          <p:cNvSpPr txBox="1">
            <a:spLocks noChangeArrowheads="1"/>
          </p:cNvSpPr>
          <p:nvPr/>
        </p:nvSpPr>
        <p:spPr bwMode="auto">
          <a:xfrm>
            <a:off x="3132138" y="1557338"/>
            <a:ext cx="4319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   </a:t>
            </a:r>
            <a:r>
              <a:rPr kumimoji="1" lang="zh-CN" altLang="en-US" sz="3200" b="1">
                <a:solidFill>
                  <a:schemeClr val="accent2"/>
                </a:solidFill>
                <a:latin typeface="Times New Roman" charset="0"/>
              </a:rPr>
              <a:t>简单的价值形式</a:t>
            </a:r>
          </a:p>
        </p:txBody>
      </p:sp>
      <p:sp>
        <p:nvSpPr>
          <p:cNvPr id="61450" name="Text Box 31"/>
          <p:cNvSpPr txBox="1">
            <a:spLocks noChangeArrowheads="1"/>
          </p:cNvSpPr>
          <p:nvPr/>
        </p:nvSpPr>
        <p:spPr bwMode="auto">
          <a:xfrm>
            <a:off x="2916238" y="4076700"/>
            <a:ext cx="50403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zh-CN" altLang="en-US" sz="3200" b="1">
                <a:solidFill>
                  <a:schemeClr val="accent2"/>
                </a:solidFill>
                <a:latin typeface="Times New Roman" charset="0"/>
              </a:rPr>
              <a:t>一般的价值形式</a:t>
            </a:r>
          </a:p>
        </p:txBody>
      </p:sp>
      <p:sp>
        <p:nvSpPr>
          <p:cNvPr id="61451" name="Text Box 32"/>
          <p:cNvSpPr txBox="1">
            <a:spLocks noChangeArrowheads="1"/>
          </p:cNvSpPr>
          <p:nvPr/>
        </p:nvSpPr>
        <p:spPr bwMode="auto">
          <a:xfrm>
            <a:off x="3059113" y="5445125"/>
            <a:ext cx="50403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zh-CN" altLang="en-US" sz="3200" b="1">
                <a:solidFill>
                  <a:schemeClr val="accent2"/>
                </a:solidFill>
                <a:latin typeface="Times New Roman" charset="0"/>
              </a:rPr>
              <a:t>货币形式</a:t>
            </a:r>
          </a:p>
        </p:txBody>
      </p:sp>
      <p:sp>
        <p:nvSpPr>
          <p:cNvPr id="61452" name="AutoShape 33"/>
          <p:cNvSpPr>
            <a:spLocks noChangeArrowheads="1"/>
          </p:cNvSpPr>
          <p:nvPr/>
        </p:nvSpPr>
        <p:spPr bwMode="gray">
          <a:xfrm flipH="1" flipV="1">
            <a:off x="2339975" y="2781300"/>
            <a:ext cx="792163" cy="16557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atinLnBrk="1">
              <a:spcBef>
                <a:spcPct val="20000"/>
              </a:spcBef>
              <a:buFontTx/>
              <a:buChar char="•"/>
            </a:pPr>
            <a:endParaRPr lang="zh-CN" altLang="en-US" sz="3000">
              <a:solidFill>
                <a:srgbClr val="FF0000"/>
              </a:solidFill>
              <a:latin typeface="-윤고딕140" charset="0"/>
            </a:endParaRPr>
          </a:p>
        </p:txBody>
      </p:sp>
      <p:sp>
        <p:nvSpPr>
          <p:cNvPr id="255016" name="Oval 40"/>
          <p:cNvSpPr>
            <a:spLocks noChangeArrowheads="1"/>
          </p:cNvSpPr>
          <p:nvPr/>
        </p:nvSpPr>
        <p:spPr bwMode="gray">
          <a:xfrm>
            <a:off x="539750" y="2565400"/>
            <a:ext cx="1703388" cy="168751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latinLnBrk="1">
              <a:spcBef>
                <a:spcPct val="20000"/>
              </a:spcBef>
              <a:buFontTx/>
              <a:buChar char="•"/>
              <a:defRPr/>
            </a:pPr>
            <a:endParaRPr lang="zh-CN" altLang="en-US" sz="3000">
              <a:solidFill>
                <a:srgbClr val="FF0000"/>
              </a:solidFill>
              <a:latin typeface="-윤고딕140" pitchFamily="18" charset="-127"/>
              <a:ea typeface="宋体" pitchFamily="2" charset="-122"/>
            </a:endParaRPr>
          </a:p>
        </p:txBody>
      </p:sp>
      <p:sp>
        <p:nvSpPr>
          <p:cNvPr id="255017" name="Oval 41"/>
          <p:cNvSpPr>
            <a:spLocks noChangeArrowheads="1"/>
          </p:cNvSpPr>
          <p:nvPr/>
        </p:nvSpPr>
        <p:spPr bwMode="gray">
          <a:xfrm>
            <a:off x="611188" y="2565400"/>
            <a:ext cx="1703387" cy="168751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latinLnBrk="1">
              <a:spcBef>
                <a:spcPct val="20000"/>
              </a:spcBef>
              <a:buFontTx/>
              <a:buChar char="•"/>
              <a:defRPr/>
            </a:pPr>
            <a:endParaRPr lang="zh-CN" altLang="en-US" sz="3000">
              <a:solidFill>
                <a:srgbClr val="FF0000"/>
              </a:solidFill>
              <a:latin typeface="-윤고딕140" pitchFamily="18" charset="-127"/>
              <a:ea typeface="宋体" pitchFamily="2" charset="-122"/>
            </a:endParaRPr>
          </a:p>
        </p:txBody>
      </p:sp>
      <p:sp>
        <p:nvSpPr>
          <p:cNvPr id="255018" name="Oval 42"/>
          <p:cNvSpPr>
            <a:spLocks noChangeArrowheads="1"/>
          </p:cNvSpPr>
          <p:nvPr/>
        </p:nvSpPr>
        <p:spPr bwMode="gray">
          <a:xfrm>
            <a:off x="611188" y="2708275"/>
            <a:ext cx="1481137" cy="146685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latinLnBrk="1">
              <a:spcBef>
                <a:spcPct val="20000"/>
              </a:spcBef>
              <a:buFontTx/>
              <a:buChar char="•"/>
              <a:defRPr/>
            </a:pPr>
            <a:endParaRPr lang="zh-CN" altLang="en-US" sz="3000">
              <a:solidFill>
                <a:srgbClr val="FF0000"/>
              </a:solidFill>
              <a:latin typeface="-윤고딕140" pitchFamily="18" charset="-127"/>
              <a:ea typeface="宋体" pitchFamily="2" charset="-122"/>
            </a:endParaRPr>
          </a:p>
        </p:txBody>
      </p:sp>
      <p:sp>
        <p:nvSpPr>
          <p:cNvPr id="255019" name="Oval 43"/>
          <p:cNvSpPr>
            <a:spLocks noChangeArrowheads="1"/>
          </p:cNvSpPr>
          <p:nvPr/>
        </p:nvSpPr>
        <p:spPr bwMode="gray">
          <a:xfrm>
            <a:off x="827088" y="2781300"/>
            <a:ext cx="1481137" cy="1466850"/>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latinLnBrk="1">
              <a:spcBef>
                <a:spcPct val="20000"/>
              </a:spcBef>
              <a:buFontTx/>
              <a:buChar char="•"/>
              <a:defRPr/>
            </a:pPr>
            <a:endParaRPr lang="zh-CN" altLang="en-US" sz="3000">
              <a:solidFill>
                <a:srgbClr val="FF0000"/>
              </a:solidFill>
              <a:latin typeface="-윤고딕140" pitchFamily="18" charset="-127"/>
              <a:ea typeface="宋体" pitchFamily="2" charset="-122"/>
            </a:endParaRPr>
          </a:p>
        </p:txBody>
      </p:sp>
      <p:sp>
        <p:nvSpPr>
          <p:cNvPr id="61457" name="Oval 44">
            <a:hlinkClick r:id="rId2" action="ppaction://hlinkfile"/>
          </p:cNvPr>
          <p:cNvSpPr>
            <a:spLocks noChangeArrowheads="1"/>
          </p:cNvSpPr>
          <p:nvPr/>
        </p:nvSpPr>
        <p:spPr bwMode="gray">
          <a:xfrm>
            <a:off x="684213" y="2927350"/>
            <a:ext cx="1333500" cy="738188"/>
          </a:xfrm>
          <a:prstGeom prst="ellipse">
            <a:avLst/>
          </a:prstGeom>
          <a:solidFill>
            <a:srgbClr val="333333"/>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atinLnBrk="1">
              <a:spcBef>
                <a:spcPct val="20000"/>
              </a:spcBef>
              <a:buFontTx/>
              <a:buChar char="•"/>
            </a:pPr>
            <a:endParaRPr lang="zh-CN" altLang="en-US" sz="3000">
              <a:solidFill>
                <a:srgbClr val="FF0000"/>
              </a:solidFill>
              <a:latin typeface="-윤고딕140" charset="0"/>
            </a:endParaRPr>
          </a:p>
        </p:txBody>
      </p:sp>
      <p:grpSp>
        <p:nvGrpSpPr>
          <p:cNvPr id="61458" name="Group 45"/>
          <p:cNvGrpSpPr>
            <a:grpSpLocks/>
          </p:cNvGrpSpPr>
          <p:nvPr/>
        </p:nvGrpSpPr>
        <p:grpSpPr bwMode="auto">
          <a:xfrm>
            <a:off x="684213" y="2636838"/>
            <a:ext cx="1290637" cy="1277937"/>
            <a:chOff x="4166" y="1706"/>
            <a:chExt cx="1252" cy="1252"/>
          </a:xfrm>
        </p:grpSpPr>
        <p:sp>
          <p:nvSpPr>
            <p:cNvPr id="61460" name="Oval 4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atinLnBrk="1">
                <a:spcBef>
                  <a:spcPct val="20000"/>
                </a:spcBef>
                <a:buFontTx/>
                <a:buChar char="•"/>
              </a:pPr>
              <a:endParaRPr lang="zh-CN" altLang="en-US" sz="3000">
                <a:solidFill>
                  <a:srgbClr val="FF0000"/>
                </a:solidFill>
                <a:latin typeface="-윤고딕140" charset="0"/>
              </a:endParaRPr>
            </a:p>
          </p:txBody>
        </p:sp>
        <p:sp>
          <p:nvSpPr>
            <p:cNvPr id="61461" name="Oval 4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atinLnBrk="1">
                <a:spcBef>
                  <a:spcPct val="20000"/>
                </a:spcBef>
                <a:buFontTx/>
                <a:buChar char="•"/>
              </a:pPr>
              <a:endParaRPr lang="zh-CN" altLang="en-US" sz="3000">
                <a:solidFill>
                  <a:srgbClr val="FF0000"/>
                </a:solidFill>
                <a:latin typeface="-윤고딕140" charset="0"/>
              </a:endParaRPr>
            </a:p>
          </p:txBody>
        </p:sp>
        <p:sp>
          <p:nvSpPr>
            <p:cNvPr id="61462" name="Oval 4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atinLnBrk="1">
                <a:spcBef>
                  <a:spcPct val="20000"/>
                </a:spcBef>
                <a:buFontTx/>
                <a:buChar char="•"/>
              </a:pPr>
              <a:endParaRPr lang="zh-CN" altLang="en-US" sz="3000">
                <a:solidFill>
                  <a:srgbClr val="FF0000"/>
                </a:solidFill>
                <a:latin typeface="-윤고딕140" charset="0"/>
              </a:endParaRPr>
            </a:p>
          </p:txBody>
        </p:sp>
        <p:sp>
          <p:nvSpPr>
            <p:cNvPr id="61463" name="Oval 4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atinLnBrk="1">
                <a:spcBef>
                  <a:spcPct val="20000"/>
                </a:spcBef>
                <a:buFontTx/>
                <a:buChar char="•"/>
              </a:pPr>
              <a:endParaRPr lang="zh-CN" altLang="en-US" sz="3000">
                <a:solidFill>
                  <a:srgbClr val="FF0000"/>
                </a:solidFill>
                <a:latin typeface="-윤고딕140" charset="0"/>
              </a:endParaRPr>
            </a:p>
          </p:txBody>
        </p:sp>
      </p:grpSp>
      <p:sp>
        <p:nvSpPr>
          <p:cNvPr id="61459" name="Text Box 50"/>
          <p:cNvSpPr txBox="1">
            <a:spLocks noChangeArrowheads="1"/>
          </p:cNvSpPr>
          <p:nvPr/>
        </p:nvSpPr>
        <p:spPr bwMode="gray">
          <a:xfrm>
            <a:off x="611188" y="2924175"/>
            <a:ext cx="1416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400" b="1">
                <a:solidFill>
                  <a:schemeClr val="accent2"/>
                </a:solidFill>
              </a:rPr>
              <a:t>价值形式演化</a:t>
            </a:r>
          </a:p>
        </p:txBody>
      </p:sp>
    </p:spTree>
    <p:extLst>
      <p:ext uri="{BB962C8B-B14F-4D97-AF65-F5344CB8AC3E}">
        <p14:creationId xmlns:p14="http://schemas.microsoft.com/office/powerpoint/2010/main" val="17740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idx="4294967295"/>
          </p:nvPr>
        </p:nvSpPr>
        <p:spPr/>
        <p:txBody>
          <a:bodyPr anchorCtr="0"/>
          <a:lstStyle/>
          <a:p>
            <a:pPr eaLnBrk="1" hangingPunct="1"/>
            <a:r>
              <a:rPr kumimoji="0" lang="zh-CN" altLang="en-US">
                <a:latin typeface="-윤고딕160" charset="0"/>
              </a:rPr>
              <a:t>价值形式演化第一阶段</a:t>
            </a:r>
          </a:p>
        </p:txBody>
      </p:sp>
      <p:sp>
        <p:nvSpPr>
          <p:cNvPr id="744451" name="Rectangle 3"/>
          <p:cNvSpPr>
            <a:spLocks noGrp="1" noChangeArrowheads="1"/>
          </p:cNvSpPr>
          <p:nvPr>
            <p:ph type="body" idx="4294967295"/>
          </p:nvPr>
        </p:nvSpPr>
        <p:spPr>
          <a:xfrm>
            <a:off x="381000" y="1371600"/>
            <a:ext cx="8291513" cy="4724400"/>
          </a:xfrm>
          <a:solidFill>
            <a:schemeClr val="bg1"/>
          </a:solidFill>
        </p:spPr>
        <p:txBody>
          <a:bodyPr>
            <a:normAutofit fontScale="92500" lnSpcReduction="10000"/>
          </a:bodyPr>
          <a:lstStyle/>
          <a:p>
            <a:pPr eaLnBrk="1" hangingPunct="1">
              <a:spcBef>
                <a:spcPct val="50000"/>
              </a:spcBef>
              <a:buFont typeface="Wingdings" charset="2"/>
              <a:buNone/>
            </a:pPr>
            <a:r>
              <a:rPr lang="zh-CN" altLang="en-US" sz="3700">
                <a:solidFill>
                  <a:srgbClr val="FF0000"/>
                </a:solidFill>
                <a:latin typeface="-윤고딕140" charset="0"/>
              </a:rPr>
              <a:t>简单的价值形式</a:t>
            </a:r>
            <a:endParaRPr lang="en-US" altLang="zh-CN" sz="3700">
              <a:solidFill>
                <a:srgbClr val="FF0000"/>
              </a:solidFill>
              <a:latin typeface="-윤고딕140" charset="0"/>
            </a:endParaRPr>
          </a:p>
          <a:p>
            <a:pPr eaLnBrk="1" hangingPunct="1">
              <a:spcBef>
                <a:spcPct val="50000"/>
              </a:spcBef>
              <a:buFont typeface="Wingdings" charset="2"/>
              <a:buNone/>
            </a:pPr>
            <a:r>
              <a:rPr lang="en-US" altLang="zh-CN" sz="3000">
                <a:latin typeface="-윤고딕140" charset="0"/>
              </a:rPr>
              <a:t>            1</a:t>
            </a:r>
            <a:r>
              <a:rPr lang="zh-CN" altLang="en-US" sz="3000">
                <a:latin typeface="-윤고딕140" charset="0"/>
              </a:rPr>
              <a:t>只绵羊</a:t>
            </a:r>
            <a:r>
              <a:rPr lang="en-US" altLang="zh-CN" sz="3000">
                <a:latin typeface="-윤고딕140" charset="0"/>
              </a:rPr>
              <a:t>=2</a:t>
            </a:r>
            <a:r>
              <a:rPr lang="zh-CN" altLang="en-US" sz="3000">
                <a:latin typeface="-윤고딕140" charset="0"/>
              </a:rPr>
              <a:t>把斧头</a:t>
            </a:r>
            <a:endParaRPr lang="en-US" altLang="zh-CN" sz="3000">
              <a:latin typeface="-윤고딕140" charset="0"/>
            </a:endParaRPr>
          </a:p>
          <a:p>
            <a:pPr eaLnBrk="1" hangingPunct="1">
              <a:spcBef>
                <a:spcPct val="50000"/>
              </a:spcBef>
              <a:buFont typeface="Wingdings" charset="2"/>
              <a:buNone/>
            </a:pPr>
            <a:r>
              <a:rPr lang="zh-CN" altLang="en-US" sz="3000">
                <a:latin typeface="-윤고딕140" charset="0"/>
              </a:rPr>
              <a:t>左端：</a:t>
            </a:r>
            <a:r>
              <a:rPr lang="zh-CN" altLang="en-US" sz="3000">
                <a:solidFill>
                  <a:srgbClr val="FF0000"/>
                </a:solidFill>
                <a:latin typeface="-윤고딕140" charset="0"/>
              </a:rPr>
              <a:t>相对价值形式</a:t>
            </a:r>
            <a:r>
              <a:rPr lang="zh-CN" altLang="en-US" sz="3000">
                <a:latin typeface="-윤고딕140" charset="0"/>
              </a:rPr>
              <a:t>：即用其它商品把自己的价值相对表现出来的商品，它处于主动地位。</a:t>
            </a:r>
            <a:endParaRPr lang="en-US" altLang="zh-CN" sz="3000">
              <a:latin typeface="-윤고딕140" charset="0"/>
            </a:endParaRPr>
          </a:p>
          <a:p>
            <a:pPr eaLnBrk="1" hangingPunct="1">
              <a:spcBef>
                <a:spcPct val="50000"/>
              </a:spcBef>
              <a:buFont typeface="Wingdings" charset="2"/>
              <a:buNone/>
            </a:pPr>
            <a:r>
              <a:rPr lang="zh-CN" altLang="en-US" sz="3000">
                <a:latin typeface="-윤고딕140" charset="0"/>
              </a:rPr>
              <a:t>右端：</a:t>
            </a:r>
            <a:r>
              <a:rPr lang="zh-CN" altLang="en-US" sz="3000">
                <a:solidFill>
                  <a:srgbClr val="FF0000"/>
                </a:solidFill>
                <a:latin typeface="-윤고딕140" charset="0"/>
              </a:rPr>
              <a:t>等价形式</a:t>
            </a:r>
            <a:r>
              <a:rPr lang="zh-CN" altLang="en-US" sz="3000">
                <a:latin typeface="-윤고딕140" charset="0"/>
              </a:rPr>
              <a:t>：用自己的使用价值（或者说）物质实体表现其它商品价值，它处于被动地位。</a:t>
            </a:r>
            <a:endParaRPr lang="en-US" altLang="zh-CN" sz="3000">
              <a:latin typeface="-윤고딕140" charset="0"/>
            </a:endParaRPr>
          </a:p>
          <a:p>
            <a:pPr eaLnBrk="1" hangingPunct="1">
              <a:spcBef>
                <a:spcPct val="50000"/>
              </a:spcBef>
              <a:buFont typeface="Wingdings" charset="2"/>
              <a:buNone/>
            </a:pPr>
            <a:r>
              <a:rPr lang="en-US" altLang="zh-CN" sz="3000">
                <a:latin typeface="-윤고딕140" charset="0"/>
              </a:rPr>
              <a:t>       </a:t>
            </a:r>
            <a:r>
              <a:rPr lang="zh-CN" altLang="en-US" sz="3000">
                <a:latin typeface="-윤고딕140" charset="0"/>
              </a:rPr>
              <a:t>在简单价值形式中等价形式上的商品称为</a:t>
            </a:r>
            <a:r>
              <a:rPr lang="zh-CN" altLang="en-US" sz="3000">
                <a:solidFill>
                  <a:schemeClr val="tx2"/>
                </a:solidFill>
                <a:latin typeface="-윤고딕140" charset="0"/>
              </a:rPr>
              <a:t>个别等价物。</a:t>
            </a:r>
            <a:endParaRPr kumimoji="0" lang="en-US" altLang="zh-CN" sz="3000">
              <a:solidFill>
                <a:schemeClr val="tx2"/>
              </a:solidFill>
              <a:latin typeface="-윤고딕140" charset="0"/>
            </a:endParaRPr>
          </a:p>
          <a:p>
            <a:pPr eaLnBrk="1" hangingPunct="1"/>
            <a:endParaRPr kumimoji="0" lang="zh-CN" altLang="en-US">
              <a:latin typeface="-윤고딕140" charset="0"/>
            </a:endParaRPr>
          </a:p>
        </p:txBody>
      </p:sp>
    </p:spTree>
    <p:extLst>
      <p:ext uri="{BB962C8B-B14F-4D97-AF65-F5344CB8AC3E}">
        <p14:creationId xmlns:p14="http://schemas.microsoft.com/office/powerpoint/2010/main" val="897187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idx="4294967295"/>
          </p:nvPr>
        </p:nvSpPr>
        <p:spPr/>
        <p:txBody>
          <a:bodyPr anchorCtr="0"/>
          <a:lstStyle/>
          <a:p>
            <a:pPr eaLnBrk="1" hangingPunct="1"/>
            <a:r>
              <a:rPr kumimoji="0" lang="zh-CN" altLang="en-US">
                <a:latin typeface="-윤고딕160" charset="0"/>
              </a:rPr>
              <a:t>价值形式演化第一阶段</a:t>
            </a:r>
          </a:p>
        </p:txBody>
      </p:sp>
      <p:sp>
        <p:nvSpPr>
          <p:cNvPr id="745475" name="Rectangle 3"/>
          <p:cNvSpPr>
            <a:spLocks noGrp="1" noChangeArrowheads="1"/>
          </p:cNvSpPr>
          <p:nvPr>
            <p:ph type="body" idx="4294967295"/>
          </p:nvPr>
        </p:nvSpPr>
        <p:spPr>
          <a:xfrm>
            <a:off x="395288" y="1524000"/>
            <a:ext cx="8291512" cy="4724400"/>
          </a:xfrm>
        </p:spPr>
        <p:txBody>
          <a:bodyPr/>
          <a:lstStyle/>
          <a:p>
            <a:pPr eaLnBrk="1" hangingPunct="1"/>
            <a:r>
              <a:rPr kumimoji="0" lang="zh-CN" altLang="en-US" sz="2800" b="1" dirty="0">
                <a:solidFill>
                  <a:srgbClr val="FF0000"/>
                </a:solidFill>
                <a:latin typeface="宋体" charset="-122"/>
              </a:rPr>
              <a:t>相对价值形式的质与量的规定</a:t>
            </a:r>
            <a:endParaRPr kumimoji="0" lang="en-US" altLang="zh-CN" sz="2800" b="1" dirty="0">
              <a:solidFill>
                <a:srgbClr val="FF0000"/>
              </a:solidFill>
              <a:latin typeface="宋体" charset="-122"/>
            </a:endParaRPr>
          </a:p>
          <a:p>
            <a:pPr eaLnBrk="1" hangingPunct="1"/>
            <a:r>
              <a:rPr kumimoji="0" lang="zh-CN" altLang="en-US" sz="2800" b="1" dirty="0">
                <a:latin typeface="-윤고딕140" charset="0"/>
              </a:rPr>
              <a:t>“</a:t>
            </a:r>
            <a:r>
              <a:rPr kumimoji="0" lang="zh-CN" altLang="en-US" sz="2800" b="1" dirty="0">
                <a:latin typeface="宋体" charset="-122"/>
              </a:rPr>
              <a:t>要使麻布的价值表现为人类劳动的凝结，就必须使它表现为一种</a:t>
            </a:r>
            <a:r>
              <a:rPr kumimoji="0" lang="zh-CN" altLang="en-US" sz="2800" b="1" dirty="0">
                <a:latin typeface="-윤고딕140" charset="0"/>
              </a:rPr>
              <a:t>‘</a:t>
            </a:r>
            <a:r>
              <a:rPr kumimoji="0" lang="zh-CN" altLang="en-US" sz="2800" b="1" dirty="0">
                <a:latin typeface="宋体" charset="-122"/>
              </a:rPr>
              <a:t>对象性</a:t>
            </a:r>
            <a:r>
              <a:rPr kumimoji="0" lang="zh-CN" altLang="en-US" sz="2800" b="1" dirty="0">
                <a:latin typeface="-윤고딕140" charset="0"/>
              </a:rPr>
              <a:t>’</a:t>
            </a:r>
            <a:r>
              <a:rPr kumimoji="0" lang="zh-CN" altLang="en-US" sz="2800" b="1" dirty="0">
                <a:latin typeface="宋体" charset="-122"/>
              </a:rPr>
              <a:t>，这种对象性与麻布本身的物体不同，同时又是麻布与其他商品所共有的</a:t>
            </a:r>
            <a:r>
              <a:rPr kumimoji="0" lang="zh-CN" altLang="en-US" sz="2800" b="1" dirty="0">
                <a:latin typeface="-윤고딕140" charset="0"/>
              </a:rPr>
              <a:t>”</a:t>
            </a:r>
            <a:r>
              <a:rPr kumimoji="0" lang="en-US" altLang="zh-CN" sz="2800" b="1" dirty="0">
                <a:latin typeface="宋体" charset="-122"/>
              </a:rPr>
              <a:t> </a:t>
            </a:r>
            <a:r>
              <a:rPr kumimoji="0" lang="zh-CN" altLang="en-US" sz="2800" b="1" dirty="0" smtClean="0">
                <a:latin typeface="宋体" charset="-122"/>
              </a:rPr>
              <a:t>。</a:t>
            </a:r>
            <a:endParaRPr kumimoji="0" lang="en-US" altLang="zh-CN" b="1" dirty="0">
              <a:latin typeface="宋体" charset="-122"/>
            </a:endParaRPr>
          </a:p>
          <a:p>
            <a:pPr eaLnBrk="1" hangingPunct="1">
              <a:buFont typeface="Wingdings" charset="2"/>
              <a:buNone/>
            </a:pPr>
            <a:r>
              <a:rPr kumimoji="0" lang="zh-CN" altLang="en-US" sz="3200" b="1" dirty="0">
                <a:solidFill>
                  <a:srgbClr val="FFFF00"/>
                </a:solidFill>
                <a:latin typeface="宋体" charset="-122"/>
              </a:rPr>
              <a:t>相对价值形式的质：是一般或抽象人类劳动，通过</a:t>
            </a:r>
            <a:r>
              <a:rPr kumimoji="0" lang="zh-CN" altLang="en-US" sz="3200" b="1" dirty="0">
                <a:solidFill>
                  <a:srgbClr val="FFFF00"/>
                </a:solidFill>
                <a:latin typeface="-윤고딕140" charset="0"/>
              </a:rPr>
              <a:t>“</a:t>
            </a:r>
            <a:r>
              <a:rPr kumimoji="0" lang="zh-CN" altLang="en-US" sz="3200" b="1" dirty="0">
                <a:solidFill>
                  <a:srgbClr val="FFFF00"/>
                </a:solidFill>
                <a:latin typeface="宋体" charset="-122"/>
              </a:rPr>
              <a:t>物与物的关系</a:t>
            </a:r>
            <a:r>
              <a:rPr kumimoji="0" lang="zh-CN" altLang="en-US" sz="3200" b="1" dirty="0">
                <a:solidFill>
                  <a:srgbClr val="FFFF00"/>
                </a:solidFill>
                <a:latin typeface="-윤고딕140" charset="0"/>
              </a:rPr>
              <a:t>”</a:t>
            </a:r>
            <a:r>
              <a:rPr kumimoji="0" lang="zh-CN" altLang="en-US" sz="3200" b="1" dirty="0">
                <a:solidFill>
                  <a:srgbClr val="FFFF00"/>
                </a:solidFill>
                <a:latin typeface="宋体" charset="-122"/>
              </a:rPr>
              <a:t>而取得的存在形式</a:t>
            </a:r>
            <a:endParaRPr kumimoji="0" lang="en-US" altLang="zh-CN" sz="3200" b="1" dirty="0">
              <a:solidFill>
                <a:srgbClr val="FFFF00"/>
              </a:solidFill>
              <a:latin typeface="宋体" charset="-122"/>
            </a:endParaRPr>
          </a:p>
          <a:p>
            <a:pPr eaLnBrk="1" hangingPunct="1"/>
            <a:endParaRPr kumimoji="0" lang="zh-CN" altLang="en-US" b="1" dirty="0">
              <a:solidFill>
                <a:srgbClr val="FFFF00"/>
              </a:solidFill>
              <a:latin typeface="宋体" charset="-122"/>
            </a:endParaRPr>
          </a:p>
        </p:txBody>
      </p:sp>
    </p:spTree>
    <p:extLst>
      <p:ext uri="{BB962C8B-B14F-4D97-AF65-F5344CB8AC3E}">
        <p14:creationId xmlns:p14="http://schemas.microsoft.com/office/powerpoint/2010/main" val="1551727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idx="4294967295"/>
          </p:nvPr>
        </p:nvSpPr>
        <p:spPr/>
        <p:txBody>
          <a:bodyPr anchorCtr="0"/>
          <a:lstStyle/>
          <a:p>
            <a:pPr eaLnBrk="1" hangingPunct="1"/>
            <a:r>
              <a:rPr kumimoji="0" lang="zh-CN" altLang="en-US">
                <a:latin typeface="-윤고딕160" charset="0"/>
              </a:rPr>
              <a:t>价值形式演化的第一阶段</a:t>
            </a:r>
          </a:p>
        </p:txBody>
      </p:sp>
      <p:sp>
        <p:nvSpPr>
          <p:cNvPr id="746499" name="Rectangle 3"/>
          <p:cNvSpPr>
            <a:spLocks noGrp="1" noChangeArrowheads="1"/>
          </p:cNvSpPr>
          <p:nvPr>
            <p:ph type="body" idx="4294967295"/>
          </p:nvPr>
        </p:nvSpPr>
        <p:spPr>
          <a:xfrm>
            <a:off x="395288" y="1524000"/>
            <a:ext cx="8291512" cy="4724400"/>
          </a:xfrm>
          <a:solidFill>
            <a:schemeClr val="bg1"/>
          </a:solidFill>
        </p:spPr>
        <p:txBody>
          <a:bodyPr/>
          <a:lstStyle/>
          <a:p>
            <a:pPr eaLnBrk="1" hangingPunct="1"/>
            <a:r>
              <a:rPr kumimoji="0" lang="zh-CN" altLang="en-US" sz="2800" b="1" dirty="0">
                <a:solidFill>
                  <a:srgbClr val="FF0000"/>
                </a:solidFill>
                <a:latin typeface="宋体" charset="-122"/>
              </a:rPr>
              <a:t>相对价值形式的量：</a:t>
            </a:r>
            <a:endParaRPr kumimoji="0" lang="en-US" altLang="zh-CN" sz="2800" b="1" dirty="0">
              <a:solidFill>
                <a:srgbClr val="FF0000"/>
              </a:solidFill>
              <a:latin typeface="宋体" charset="-122"/>
            </a:endParaRPr>
          </a:p>
          <a:p>
            <a:pPr eaLnBrk="1" hangingPunct="1">
              <a:buFont typeface="Wingdings" charset="2"/>
              <a:buNone/>
            </a:pPr>
            <a:r>
              <a:rPr kumimoji="0" lang="en-US" altLang="zh-CN" sz="2800" b="1" dirty="0">
                <a:latin typeface="宋体" charset="-122"/>
              </a:rPr>
              <a:t>  </a:t>
            </a:r>
            <a:r>
              <a:rPr kumimoji="0" lang="zh-CN" altLang="en-US" sz="2800" b="1" dirty="0">
                <a:latin typeface="-윤고딕140" charset="0"/>
              </a:rPr>
              <a:t>“</a:t>
            </a:r>
            <a:r>
              <a:rPr kumimoji="0" lang="zh-CN" altLang="en-US" sz="2800" b="1" dirty="0">
                <a:latin typeface="宋体" charset="-122"/>
              </a:rPr>
              <a:t>价值形式不只是要表现</a:t>
            </a:r>
            <a:r>
              <a:rPr kumimoji="0" lang="zh-CN" altLang="en-US" sz="2800" b="1" u="sng" dirty="0">
                <a:latin typeface="宋体" charset="-122"/>
              </a:rPr>
              <a:t>价值一般</a:t>
            </a:r>
            <a:r>
              <a:rPr kumimoji="0" lang="zh-CN" altLang="en-US" sz="2800" b="1" dirty="0">
                <a:latin typeface="宋体" charset="-122"/>
              </a:rPr>
              <a:t>，而且要表现</a:t>
            </a:r>
            <a:r>
              <a:rPr kumimoji="0" lang="zh-CN" altLang="en-US" sz="2800" b="1" u="sng" dirty="0">
                <a:latin typeface="宋体" charset="-122"/>
              </a:rPr>
              <a:t>一定量</a:t>
            </a:r>
            <a:r>
              <a:rPr kumimoji="0" lang="zh-CN" altLang="en-US" sz="2800" b="1" dirty="0">
                <a:latin typeface="宋体" charset="-122"/>
              </a:rPr>
              <a:t>的价值，即价值量。</a:t>
            </a:r>
            <a:endParaRPr kumimoji="0" lang="en-US" altLang="zh-CN" sz="2800" b="1" dirty="0">
              <a:latin typeface="宋体" charset="-122"/>
            </a:endParaRPr>
          </a:p>
          <a:p>
            <a:pPr eaLnBrk="1" hangingPunct="1">
              <a:buFont typeface="Wingdings" charset="2"/>
              <a:buNone/>
            </a:pPr>
            <a:r>
              <a:rPr kumimoji="0" lang="en-US" altLang="zh-CN" sz="2800" b="1" dirty="0">
                <a:latin typeface="宋体" charset="-122"/>
              </a:rPr>
              <a:t>  </a:t>
            </a:r>
            <a:r>
              <a:rPr kumimoji="0" lang="zh-CN" altLang="en-US" sz="2800" b="1" dirty="0">
                <a:latin typeface="宋体" charset="-122"/>
              </a:rPr>
              <a:t>因此，在商品</a:t>
            </a:r>
            <a:r>
              <a:rPr kumimoji="0" lang="en-US" altLang="zh-CN" sz="2800" b="1" dirty="0">
                <a:latin typeface="宋体" charset="-122"/>
              </a:rPr>
              <a:t>A</a:t>
            </a:r>
            <a:r>
              <a:rPr kumimoji="0" lang="zh-CN" altLang="en-US" sz="2800" b="1" dirty="0">
                <a:latin typeface="宋体" charset="-122"/>
              </a:rPr>
              <a:t>和商品</a:t>
            </a:r>
            <a:r>
              <a:rPr kumimoji="0" lang="en-US" altLang="zh-CN" sz="2800" b="1" dirty="0">
                <a:latin typeface="宋体" charset="-122"/>
              </a:rPr>
              <a:t>B</a:t>
            </a:r>
            <a:r>
              <a:rPr kumimoji="0" lang="zh-CN" altLang="en-US" sz="2800" b="1" dirty="0">
                <a:latin typeface="宋体" charset="-122"/>
              </a:rPr>
              <a:t>，如麻布和上衣的价值关系中，上衣这种商品不仅作为价值体一般被看作</a:t>
            </a:r>
            <a:r>
              <a:rPr kumimoji="0" lang="zh-CN" altLang="en-US" sz="2800" b="1" u="sng" dirty="0">
                <a:latin typeface="宋体" charset="-122"/>
              </a:rPr>
              <a:t>在质上</a:t>
            </a:r>
            <a:r>
              <a:rPr kumimoji="0" lang="zh-CN" altLang="en-US" sz="2800" b="1" dirty="0">
                <a:latin typeface="宋体" charset="-122"/>
              </a:rPr>
              <a:t>同麻布相等，而且是作为</a:t>
            </a:r>
            <a:r>
              <a:rPr kumimoji="0" lang="zh-CN" altLang="en-US" sz="2800" b="1" u="sng" dirty="0">
                <a:latin typeface="宋体" charset="-122"/>
              </a:rPr>
              <a:t>一定的量</a:t>
            </a:r>
            <a:r>
              <a:rPr kumimoji="0" lang="zh-CN" altLang="en-US" sz="2800" b="1" dirty="0">
                <a:latin typeface="宋体" charset="-122"/>
              </a:rPr>
              <a:t>的价值体或等价物，如</a:t>
            </a:r>
            <a:r>
              <a:rPr kumimoji="0" lang="en-US" altLang="zh-CN" sz="2800" b="1" dirty="0">
                <a:latin typeface="宋体" charset="-122"/>
              </a:rPr>
              <a:t>1</a:t>
            </a:r>
            <a:r>
              <a:rPr kumimoji="0" lang="zh-CN" altLang="en-US" sz="2800" b="1" dirty="0">
                <a:latin typeface="宋体" charset="-122"/>
              </a:rPr>
              <a:t>件上衣被看作同一定量的麻布，如</a:t>
            </a:r>
            <a:r>
              <a:rPr kumimoji="0" lang="en-US" altLang="zh-CN" sz="2800" b="1" dirty="0">
                <a:latin typeface="宋体" charset="-122"/>
              </a:rPr>
              <a:t>20</a:t>
            </a:r>
            <a:r>
              <a:rPr kumimoji="0" lang="zh-CN" altLang="en-US" sz="2800" b="1" dirty="0">
                <a:latin typeface="宋体" charset="-122"/>
              </a:rPr>
              <a:t>码麻布相等</a:t>
            </a:r>
            <a:r>
              <a:rPr kumimoji="0" lang="zh-CN" altLang="en-US" sz="2800" b="1" dirty="0">
                <a:latin typeface="-윤고딕140" charset="0"/>
              </a:rPr>
              <a:t>”</a:t>
            </a:r>
            <a:endParaRPr kumimoji="0" lang="en-US" altLang="zh-CN" sz="2800" b="1" dirty="0">
              <a:latin typeface="宋体" charset="-122"/>
            </a:endParaRPr>
          </a:p>
          <a:p>
            <a:pPr eaLnBrk="1" hangingPunct="1"/>
            <a:endParaRPr kumimoji="0" lang="zh-CN" altLang="en-US" b="1" dirty="0">
              <a:solidFill>
                <a:srgbClr val="FF0000"/>
              </a:solidFill>
              <a:latin typeface="宋体" charset="-122"/>
            </a:endParaRPr>
          </a:p>
        </p:txBody>
      </p:sp>
    </p:spTree>
    <p:extLst>
      <p:ext uri="{BB962C8B-B14F-4D97-AF65-F5344CB8AC3E}">
        <p14:creationId xmlns:p14="http://schemas.microsoft.com/office/powerpoint/2010/main" val="848078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3"/>
          <p:cNvSpPr>
            <a:spLocks noGrp="1" noChangeArrowheads="1"/>
          </p:cNvSpPr>
          <p:nvPr>
            <p:ph type="body" idx="4294967295"/>
          </p:nvPr>
        </p:nvSpPr>
        <p:spPr>
          <a:xfrm>
            <a:off x="457200" y="2895600"/>
            <a:ext cx="8229600" cy="2840038"/>
          </a:xfrm>
          <a:solidFill>
            <a:schemeClr val="bg1"/>
          </a:solidFill>
        </p:spPr>
        <p:txBody>
          <a:bodyPr>
            <a:normAutofit lnSpcReduction="10000"/>
          </a:bodyPr>
          <a:lstStyle/>
          <a:p>
            <a:pPr eaLnBrk="1" hangingPunct="1">
              <a:spcBef>
                <a:spcPct val="50000"/>
              </a:spcBef>
              <a:buFont typeface="Wingdings" charset="2"/>
              <a:buNone/>
            </a:pPr>
            <a:r>
              <a:rPr lang="en-US" altLang="zh-CN" sz="3400">
                <a:latin typeface="-윤고딕140" charset="0"/>
              </a:rPr>
              <a:t>       </a:t>
            </a:r>
            <a:r>
              <a:rPr lang="zh-CN" altLang="en-US" sz="3400">
                <a:latin typeface="-윤고딕140" charset="0"/>
              </a:rPr>
              <a:t>简单价值形式是价值形式发展的历史和逻辑起点。</a:t>
            </a:r>
            <a:endParaRPr lang="en-US" altLang="zh-CN" sz="3400">
              <a:latin typeface="-윤고딕140" charset="0"/>
            </a:endParaRPr>
          </a:p>
          <a:p>
            <a:pPr eaLnBrk="1" hangingPunct="1">
              <a:spcBef>
                <a:spcPct val="50000"/>
              </a:spcBef>
              <a:buFont typeface="Wingdings" charset="2"/>
              <a:buNone/>
            </a:pPr>
            <a:r>
              <a:rPr lang="en-US" altLang="zh-CN" sz="3400">
                <a:latin typeface="-윤고딕140" charset="0"/>
              </a:rPr>
              <a:t>       </a:t>
            </a:r>
            <a:r>
              <a:rPr lang="zh-CN" altLang="en-US" sz="3400">
                <a:latin typeface="-윤고딕140" charset="0"/>
              </a:rPr>
              <a:t>简单价值形式反映的是原始社会末期不同部落之间出现的偶然的、个别的交换中的“商品”所有者之间的关系。</a:t>
            </a:r>
            <a:endParaRPr kumimoji="0" lang="en-US" altLang="zh-CN" sz="3400">
              <a:latin typeface="-윤고딕140" charset="0"/>
            </a:endParaRPr>
          </a:p>
          <a:p>
            <a:pPr eaLnBrk="1" hangingPunct="1"/>
            <a:endParaRPr kumimoji="0" lang="zh-CN" altLang="en-US">
              <a:latin typeface="-윤고딕140" charset="0"/>
            </a:endParaRPr>
          </a:p>
        </p:txBody>
      </p:sp>
      <p:sp>
        <p:nvSpPr>
          <p:cNvPr id="65539" name="AutoShape 4"/>
          <p:cNvSpPr>
            <a:spLocks noChangeArrowheads="1"/>
          </p:cNvSpPr>
          <p:nvPr/>
        </p:nvSpPr>
        <p:spPr bwMode="auto">
          <a:xfrm>
            <a:off x="3419475" y="476250"/>
            <a:ext cx="4824413" cy="1657350"/>
          </a:xfrm>
          <a:prstGeom prst="wedgeRoundRectCallout">
            <a:avLst>
              <a:gd name="adj1" fmla="val -91495"/>
              <a:gd name="adj2" fmla="val 70019"/>
              <a:gd name="adj3" fmla="val 16667"/>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zh-CN" altLang="en-US" sz="3200">
                <a:latin typeface="Times New Roman" charset="0"/>
              </a:rPr>
              <a:t>“一切价值形式的秘密都隐藏在这个简单的价值形式中。”</a:t>
            </a:r>
          </a:p>
        </p:txBody>
      </p:sp>
      <p:pic>
        <p:nvPicPr>
          <p:cNvPr id="65540" name="Picture 6" descr="马克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
            <a:ext cx="1803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350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idx="4294967295"/>
          </p:nvPr>
        </p:nvSpPr>
        <p:spPr>
          <a:xfrm>
            <a:off x="457200" y="0"/>
            <a:ext cx="8229600" cy="1139825"/>
          </a:xfrm>
        </p:spPr>
        <p:txBody>
          <a:bodyPr anchorCtr="0"/>
          <a:lstStyle/>
          <a:p>
            <a:pPr eaLnBrk="1" hangingPunct="1"/>
            <a:r>
              <a:rPr kumimoji="0" lang="zh-CN" altLang="en-US">
                <a:latin typeface="-윤고딕160" charset="0"/>
              </a:rPr>
              <a:t>价值形式演化第一阶段</a:t>
            </a:r>
          </a:p>
        </p:txBody>
      </p:sp>
      <p:sp>
        <p:nvSpPr>
          <p:cNvPr id="748547" name="Rectangle 3"/>
          <p:cNvSpPr>
            <a:spLocks noGrp="1" noChangeArrowheads="1"/>
          </p:cNvSpPr>
          <p:nvPr>
            <p:ph type="body" idx="4294967295"/>
          </p:nvPr>
        </p:nvSpPr>
        <p:spPr>
          <a:xfrm>
            <a:off x="533400" y="1143000"/>
            <a:ext cx="8218488" cy="4724400"/>
          </a:xfrm>
          <a:solidFill>
            <a:schemeClr val="bg1"/>
          </a:solidFill>
        </p:spPr>
        <p:txBody>
          <a:bodyPr>
            <a:normAutofit fontScale="92500" lnSpcReduction="10000"/>
          </a:bodyPr>
          <a:lstStyle/>
          <a:p>
            <a:pPr eaLnBrk="1" hangingPunct="1">
              <a:spcBef>
                <a:spcPct val="50000"/>
              </a:spcBef>
              <a:buFont typeface="Wingdings" charset="2"/>
              <a:buNone/>
            </a:pPr>
            <a:r>
              <a:rPr lang="en-US" altLang="zh-CN" sz="3400">
                <a:latin typeface="-윤고딕140" charset="0"/>
              </a:rPr>
              <a:t>   </a:t>
            </a:r>
            <a:r>
              <a:rPr lang="zh-CN" altLang="en-US" sz="3400">
                <a:latin typeface="-윤고딕140" charset="0"/>
              </a:rPr>
              <a:t>简单价值形式所反映的两个商品间的关系，使商品内部使用价值与价值的矛盾表现为两种商品的外部对立。</a:t>
            </a:r>
            <a:endParaRPr lang="en-US" altLang="zh-CN" sz="3400">
              <a:latin typeface="-윤고딕140" charset="0"/>
            </a:endParaRPr>
          </a:p>
          <a:p>
            <a:pPr eaLnBrk="1" hangingPunct="1">
              <a:spcBef>
                <a:spcPct val="50000"/>
              </a:spcBef>
              <a:buFont typeface="Wingdings" charset="2"/>
              <a:buNone/>
            </a:pPr>
            <a:r>
              <a:rPr lang="en-US" altLang="zh-CN" sz="3400">
                <a:latin typeface="-윤고딕140" charset="0"/>
              </a:rPr>
              <a:t>        </a:t>
            </a:r>
            <a:r>
              <a:rPr lang="zh-CN" altLang="en-US" sz="3400">
                <a:latin typeface="-윤고딕140" charset="0"/>
              </a:rPr>
              <a:t>相对价值形式上的商品：使用价值</a:t>
            </a:r>
            <a:endParaRPr lang="en-US" altLang="zh-CN" sz="3400">
              <a:latin typeface="-윤고딕140" charset="0"/>
            </a:endParaRPr>
          </a:p>
          <a:p>
            <a:pPr eaLnBrk="1" hangingPunct="1">
              <a:spcBef>
                <a:spcPct val="50000"/>
              </a:spcBef>
              <a:buFont typeface="Wingdings" charset="2"/>
              <a:buNone/>
            </a:pPr>
            <a:r>
              <a:rPr lang="en-US" altLang="zh-CN" sz="3400">
                <a:latin typeface="-윤고딕140" charset="0"/>
              </a:rPr>
              <a:t>        </a:t>
            </a:r>
            <a:r>
              <a:rPr lang="zh-CN" altLang="en-US" sz="3400">
                <a:latin typeface="-윤고딕140" charset="0"/>
              </a:rPr>
              <a:t>等价形式上的商品：价值</a:t>
            </a:r>
            <a:endParaRPr lang="en-US" altLang="zh-CN" sz="3400">
              <a:latin typeface="-윤고딕140" charset="0"/>
            </a:endParaRPr>
          </a:p>
          <a:p>
            <a:pPr eaLnBrk="1" hangingPunct="1">
              <a:spcBef>
                <a:spcPct val="50000"/>
              </a:spcBef>
              <a:buFont typeface="Wingdings" charset="2"/>
              <a:buNone/>
            </a:pPr>
            <a:r>
              <a:rPr lang="en-US" altLang="zh-CN" sz="3400">
                <a:latin typeface="-윤고딕140" charset="0"/>
              </a:rPr>
              <a:t>     </a:t>
            </a:r>
            <a:r>
              <a:rPr lang="zh-CN" altLang="en-US" sz="3400">
                <a:latin typeface="-윤고딕140" charset="0"/>
              </a:rPr>
              <a:t>简单价值形式的缺点：价值作为无差别的人类劳动的凝结这一属性没有得到充分的表现。（简单、个别、偶然）</a:t>
            </a:r>
            <a:endParaRPr lang="en-US" altLang="zh-CN" sz="3400">
              <a:latin typeface="-윤고딕140" charset="0"/>
            </a:endParaRPr>
          </a:p>
          <a:p>
            <a:pPr eaLnBrk="1" hangingPunct="1"/>
            <a:endParaRPr kumimoji="0" lang="zh-CN" altLang="en-US">
              <a:latin typeface="-윤고딕140" charset="0"/>
            </a:endParaRPr>
          </a:p>
        </p:txBody>
      </p:sp>
    </p:spTree>
    <p:extLst>
      <p:ext uri="{BB962C8B-B14F-4D97-AF65-F5344CB8AC3E}">
        <p14:creationId xmlns:p14="http://schemas.microsoft.com/office/powerpoint/2010/main" val="312892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idx="4294967295"/>
          </p:nvPr>
        </p:nvSpPr>
        <p:spPr/>
        <p:txBody>
          <a:bodyPr anchorCtr="0"/>
          <a:lstStyle/>
          <a:p>
            <a:pPr eaLnBrk="1" hangingPunct="1"/>
            <a:r>
              <a:rPr kumimoji="0" lang="zh-CN" altLang="en-US">
                <a:latin typeface="-윤고딕160" charset="0"/>
              </a:rPr>
              <a:t>价值形式演化第二阶段</a:t>
            </a:r>
          </a:p>
        </p:txBody>
      </p:sp>
      <p:sp>
        <p:nvSpPr>
          <p:cNvPr id="749571" name="Rectangle 3"/>
          <p:cNvSpPr>
            <a:spLocks noGrp="1" noChangeArrowheads="1"/>
          </p:cNvSpPr>
          <p:nvPr>
            <p:ph type="body" idx="4294967295"/>
          </p:nvPr>
        </p:nvSpPr>
        <p:spPr>
          <a:xfrm>
            <a:off x="395288" y="1557338"/>
            <a:ext cx="8353425" cy="1295400"/>
          </a:xfrm>
          <a:solidFill>
            <a:schemeClr val="bg1"/>
          </a:solidFill>
        </p:spPr>
        <p:txBody>
          <a:bodyPr/>
          <a:lstStyle/>
          <a:p>
            <a:pPr eaLnBrk="1" hangingPunct="1"/>
            <a:r>
              <a:rPr lang="zh-CN" altLang="en-US" sz="3000">
                <a:solidFill>
                  <a:srgbClr val="FF0000"/>
                </a:solidFill>
                <a:latin typeface="-윤고딕140" charset="0"/>
              </a:rPr>
              <a:t>扩大的价值形式</a:t>
            </a:r>
            <a:endParaRPr lang="en-US" altLang="zh-CN" sz="3000">
              <a:solidFill>
                <a:srgbClr val="FF0000"/>
              </a:solidFill>
              <a:latin typeface="-윤고딕140" charset="0"/>
            </a:endParaRPr>
          </a:p>
          <a:p>
            <a:pPr eaLnBrk="1" hangingPunct="1"/>
            <a:r>
              <a:rPr lang="zh-CN" altLang="en-US" sz="3000">
                <a:latin typeface="-윤고딕140" charset="0"/>
              </a:rPr>
              <a:t>指一种商品的价值表现在其它一系列商品上。</a:t>
            </a:r>
            <a:endParaRPr lang="en-US" altLang="zh-CN" sz="3000">
              <a:latin typeface="-윤고딕140" charset="0"/>
            </a:endParaRPr>
          </a:p>
          <a:p>
            <a:pPr eaLnBrk="1" hangingPunct="1"/>
            <a:endParaRPr lang="zh-CN" altLang="en-US" sz="3000">
              <a:solidFill>
                <a:srgbClr val="FFFF00"/>
              </a:solidFill>
              <a:latin typeface="-윤고딕140" charset="0"/>
            </a:endParaRPr>
          </a:p>
        </p:txBody>
      </p:sp>
      <p:grpSp>
        <p:nvGrpSpPr>
          <p:cNvPr id="67588" name="Group 11"/>
          <p:cNvGrpSpPr>
            <a:grpSpLocks/>
          </p:cNvGrpSpPr>
          <p:nvPr/>
        </p:nvGrpSpPr>
        <p:grpSpPr bwMode="auto">
          <a:xfrm>
            <a:off x="1403350" y="3141663"/>
            <a:ext cx="5041899" cy="3243262"/>
            <a:chOff x="884" y="1979"/>
            <a:chExt cx="3176" cy="2043"/>
          </a:xfrm>
        </p:grpSpPr>
        <p:sp>
          <p:nvSpPr>
            <p:cNvPr id="67589" name="Text Box 4"/>
            <p:cNvSpPr txBox="1">
              <a:spLocks noChangeArrowheads="1"/>
            </p:cNvSpPr>
            <p:nvPr/>
          </p:nvSpPr>
          <p:spPr bwMode="auto">
            <a:xfrm>
              <a:off x="884" y="2761"/>
              <a:ext cx="1254" cy="368"/>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en-US" altLang="zh-CN" sz="3200" dirty="0">
                  <a:solidFill>
                    <a:schemeClr val="bg1"/>
                  </a:solidFill>
                  <a:latin typeface="Times New Roman" charset="0"/>
                </a:rPr>
                <a:t>1</a:t>
              </a:r>
              <a:r>
                <a:rPr lang="zh-CN" altLang="en-US" sz="3200" dirty="0">
                  <a:solidFill>
                    <a:schemeClr val="bg1"/>
                  </a:solidFill>
                  <a:latin typeface="Times New Roman" charset="0"/>
                </a:rPr>
                <a:t>只绵羊</a:t>
              </a:r>
            </a:p>
          </p:txBody>
        </p:sp>
        <p:sp>
          <p:nvSpPr>
            <p:cNvPr id="67590" name="Text Box 5"/>
            <p:cNvSpPr txBox="1">
              <a:spLocks noChangeArrowheads="1"/>
            </p:cNvSpPr>
            <p:nvPr/>
          </p:nvSpPr>
          <p:spPr bwMode="auto">
            <a:xfrm>
              <a:off x="2699" y="1979"/>
              <a:ext cx="1361"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dirty="0">
                  <a:solidFill>
                    <a:schemeClr val="bg1"/>
                  </a:solidFill>
                  <a:latin typeface="Times New Roman" charset="0"/>
                </a:rPr>
                <a:t>1</a:t>
              </a:r>
              <a:r>
                <a:rPr kumimoji="1" lang="zh-CN" altLang="en-US" sz="3200" b="1" dirty="0">
                  <a:solidFill>
                    <a:schemeClr val="bg1"/>
                  </a:solidFill>
                  <a:latin typeface="Times New Roman" charset="0"/>
                </a:rPr>
                <a:t>件上衣</a:t>
              </a:r>
            </a:p>
          </p:txBody>
        </p:sp>
        <p:sp>
          <p:nvSpPr>
            <p:cNvPr id="67591" name="Text Box 6"/>
            <p:cNvSpPr txBox="1">
              <a:spLocks noChangeArrowheads="1"/>
            </p:cNvSpPr>
            <p:nvPr/>
          </p:nvSpPr>
          <p:spPr bwMode="auto">
            <a:xfrm>
              <a:off x="2699" y="2387"/>
              <a:ext cx="1361"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en-US" altLang="zh-CN" sz="3200" dirty="0">
                  <a:solidFill>
                    <a:schemeClr val="bg1"/>
                  </a:solidFill>
                  <a:latin typeface="Times New Roman" charset="0"/>
                </a:rPr>
                <a:t>10</a:t>
              </a:r>
              <a:r>
                <a:rPr lang="zh-CN" altLang="en-US" sz="3200" dirty="0">
                  <a:solidFill>
                    <a:schemeClr val="bg1"/>
                  </a:solidFill>
                  <a:latin typeface="Times New Roman" charset="0"/>
                </a:rPr>
                <a:t>磅茶叶</a:t>
              </a:r>
            </a:p>
          </p:txBody>
        </p:sp>
        <p:sp>
          <p:nvSpPr>
            <p:cNvPr id="67592" name="Text Box 7"/>
            <p:cNvSpPr txBox="1">
              <a:spLocks noChangeArrowheads="1"/>
            </p:cNvSpPr>
            <p:nvPr/>
          </p:nvSpPr>
          <p:spPr bwMode="auto">
            <a:xfrm>
              <a:off x="2699" y="2795"/>
              <a:ext cx="1361"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en-US" altLang="zh-CN" sz="3200" dirty="0">
                  <a:solidFill>
                    <a:schemeClr val="bg1"/>
                  </a:solidFill>
                  <a:latin typeface="Times New Roman" charset="0"/>
                </a:rPr>
                <a:t>1</a:t>
              </a:r>
              <a:r>
                <a:rPr lang="zh-CN" altLang="en-US" sz="3200" dirty="0">
                  <a:solidFill>
                    <a:schemeClr val="bg1"/>
                  </a:solidFill>
                  <a:latin typeface="Times New Roman" charset="0"/>
                </a:rPr>
                <a:t>夸特小麦</a:t>
              </a:r>
            </a:p>
          </p:txBody>
        </p:sp>
        <p:sp>
          <p:nvSpPr>
            <p:cNvPr id="67593" name="Text Box 8"/>
            <p:cNvSpPr txBox="1">
              <a:spLocks noChangeArrowheads="1"/>
            </p:cNvSpPr>
            <p:nvPr/>
          </p:nvSpPr>
          <p:spPr bwMode="auto">
            <a:xfrm>
              <a:off x="2699" y="3203"/>
              <a:ext cx="1361"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en-US" altLang="zh-CN" sz="3200" dirty="0">
                  <a:solidFill>
                    <a:schemeClr val="bg1"/>
                  </a:solidFill>
                  <a:latin typeface="Times New Roman" charset="0"/>
                </a:rPr>
                <a:t>½</a:t>
              </a:r>
              <a:r>
                <a:rPr lang="zh-CN" altLang="en-US" sz="3200" dirty="0">
                  <a:solidFill>
                    <a:schemeClr val="bg1"/>
                  </a:solidFill>
                  <a:latin typeface="Times New Roman" charset="0"/>
                </a:rPr>
                <a:t>吨铁</a:t>
              </a:r>
            </a:p>
          </p:txBody>
        </p:sp>
        <p:sp>
          <p:nvSpPr>
            <p:cNvPr id="67594" name="Text Box 9"/>
            <p:cNvSpPr txBox="1">
              <a:spLocks noChangeArrowheads="1"/>
            </p:cNvSpPr>
            <p:nvPr/>
          </p:nvSpPr>
          <p:spPr bwMode="auto">
            <a:xfrm>
              <a:off x="2696" y="3657"/>
              <a:ext cx="1361"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3200" dirty="0">
                  <a:solidFill>
                    <a:schemeClr val="bg1"/>
                  </a:solidFill>
                  <a:latin typeface="Times New Roman" charset="0"/>
                </a:rPr>
                <a:t>其它</a:t>
              </a:r>
            </a:p>
          </p:txBody>
        </p:sp>
        <p:sp>
          <p:nvSpPr>
            <p:cNvPr id="67595" name="AutoShape 10"/>
            <p:cNvSpPr>
              <a:spLocks/>
            </p:cNvSpPr>
            <p:nvPr/>
          </p:nvSpPr>
          <p:spPr bwMode="auto">
            <a:xfrm>
              <a:off x="2154" y="2115"/>
              <a:ext cx="499" cy="1769"/>
            </a:xfrm>
            <a:prstGeom prst="leftBrace">
              <a:avLst>
                <a:gd name="adj1" fmla="val 29542"/>
                <a:gd name="adj2" fmla="val 50000"/>
              </a:avLst>
            </a:prstGeom>
            <a:noFill/>
            <a:ln w="57150">
              <a:solidFill>
                <a:srgbClr val="FFCC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atinLnBrk="1">
                <a:spcBef>
                  <a:spcPct val="20000"/>
                </a:spcBef>
                <a:buFontTx/>
                <a:buChar char="•"/>
              </a:pPr>
              <a:endParaRPr lang="zh-CN" altLang="en-US" sz="3000">
                <a:solidFill>
                  <a:srgbClr val="FF0000"/>
                </a:solidFill>
                <a:latin typeface="-윤고딕140" charset="0"/>
              </a:endParaRPr>
            </a:p>
          </p:txBody>
        </p:sp>
      </p:grpSp>
    </p:spTree>
    <p:extLst>
      <p:ext uri="{BB962C8B-B14F-4D97-AF65-F5344CB8AC3E}">
        <p14:creationId xmlns:p14="http://schemas.microsoft.com/office/powerpoint/2010/main" val="1741472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idx="4294967295"/>
          </p:nvPr>
        </p:nvSpPr>
        <p:spPr/>
        <p:txBody>
          <a:bodyPr anchorCtr="0"/>
          <a:lstStyle/>
          <a:p>
            <a:pPr eaLnBrk="1" hangingPunct="1"/>
            <a:r>
              <a:rPr kumimoji="0" lang="zh-CN" altLang="en-US">
                <a:latin typeface="-윤고딕160" charset="0"/>
              </a:rPr>
              <a:t>价值形式演化第二阶段</a:t>
            </a:r>
          </a:p>
        </p:txBody>
      </p:sp>
      <p:sp>
        <p:nvSpPr>
          <p:cNvPr id="750595" name="Rectangle 3"/>
          <p:cNvSpPr>
            <a:spLocks noGrp="1" noChangeArrowheads="1"/>
          </p:cNvSpPr>
          <p:nvPr>
            <p:ph type="body" idx="4294967295"/>
          </p:nvPr>
        </p:nvSpPr>
        <p:spPr>
          <a:solidFill>
            <a:schemeClr val="bg1"/>
          </a:solidFill>
        </p:spPr>
        <p:txBody>
          <a:bodyPr>
            <a:normAutofit fontScale="92500"/>
          </a:bodyPr>
          <a:lstStyle/>
          <a:p>
            <a:pPr eaLnBrk="1" hangingPunct="1">
              <a:spcBef>
                <a:spcPct val="50000"/>
              </a:spcBef>
              <a:buFont typeface="Wingdings" charset="2"/>
              <a:buNone/>
            </a:pPr>
            <a:r>
              <a:rPr lang="zh-CN" altLang="en-US" sz="3400">
                <a:solidFill>
                  <a:srgbClr val="FF0000"/>
                </a:solidFill>
                <a:latin typeface="-윤고딕140" charset="0"/>
              </a:rPr>
              <a:t>扩大的价值形式的进步：</a:t>
            </a:r>
            <a:endParaRPr lang="en-US" altLang="zh-CN" sz="3400">
              <a:solidFill>
                <a:srgbClr val="FF0000"/>
              </a:solidFill>
              <a:latin typeface="-윤고딕140" charset="0"/>
            </a:endParaRPr>
          </a:p>
          <a:p>
            <a:pPr eaLnBrk="1" hangingPunct="1">
              <a:spcBef>
                <a:spcPct val="50000"/>
              </a:spcBef>
              <a:buFont typeface="Wingdings" charset="2"/>
              <a:buNone/>
            </a:pPr>
            <a:r>
              <a:rPr lang="en-US" altLang="zh-CN" sz="3400">
                <a:latin typeface="-윤고딕140" charset="0"/>
              </a:rPr>
              <a:t>        </a:t>
            </a:r>
            <a:r>
              <a:rPr lang="zh-CN" altLang="en-US" sz="3400">
                <a:latin typeface="-윤고딕140" charset="0"/>
              </a:rPr>
              <a:t>在扩大的价值形式中，处于相对价值形式上的商品（绵羊）的价值从质上和量上表现得更充分。</a:t>
            </a:r>
            <a:endParaRPr lang="en-US" altLang="zh-CN" sz="3400">
              <a:latin typeface="-윤고딕140" charset="0"/>
            </a:endParaRPr>
          </a:p>
          <a:p>
            <a:pPr eaLnBrk="1" hangingPunct="1">
              <a:spcBef>
                <a:spcPct val="50000"/>
              </a:spcBef>
              <a:buFont typeface="Wingdings" charset="2"/>
              <a:buNone/>
            </a:pPr>
            <a:r>
              <a:rPr lang="en-US" altLang="zh-CN" sz="3400">
                <a:latin typeface="-윤고딕140" charset="0"/>
              </a:rPr>
              <a:t>        </a:t>
            </a:r>
            <a:r>
              <a:rPr lang="zh-CN" altLang="en-US" sz="3400">
                <a:latin typeface="-윤고딕140" charset="0"/>
              </a:rPr>
              <a:t>一种商品的价值在性质上真正表现为与其它任何商品相同</a:t>
            </a:r>
            <a:r>
              <a:rPr lang="en-US" altLang="zh-CN" sz="3400">
                <a:latin typeface="-윤고딕140" charset="0"/>
              </a:rPr>
              <a:t>  </a:t>
            </a:r>
            <a:r>
              <a:rPr lang="zh-CN" altLang="en-US" sz="3400">
                <a:latin typeface="-윤고딕140" charset="0"/>
              </a:rPr>
              <a:t>。在数量上，劳动时间作为价值量的尺度表现得更加准确。</a:t>
            </a:r>
            <a:endParaRPr kumimoji="0" lang="en-US" altLang="zh-CN" sz="3400">
              <a:latin typeface="-윤고딕140" charset="0"/>
            </a:endParaRPr>
          </a:p>
          <a:p>
            <a:pPr eaLnBrk="1" hangingPunct="1"/>
            <a:endParaRPr kumimoji="0" lang="zh-CN" altLang="en-US">
              <a:latin typeface="-윤고딕140" charset="0"/>
            </a:endParaRPr>
          </a:p>
        </p:txBody>
      </p:sp>
    </p:spTree>
    <p:extLst>
      <p:ext uri="{BB962C8B-B14F-4D97-AF65-F5344CB8AC3E}">
        <p14:creationId xmlns:p14="http://schemas.microsoft.com/office/powerpoint/2010/main" val="879985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685800" y="304800"/>
            <a:ext cx="7772400" cy="1143000"/>
          </a:xfrm>
        </p:spPr>
        <p:txBody>
          <a:bodyPr/>
          <a:lstStyle/>
          <a:p>
            <a:pPr algn="ctr" eaLnBrk="1" hangingPunct="1">
              <a:defRPr/>
            </a:pPr>
            <a:r>
              <a:rPr lang="zh-CN" altLang="en-US" sz="4000" b="1" dirty="0" smtClean="0"/>
              <a:t>主要</a:t>
            </a:r>
            <a:r>
              <a:rPr kumimoji="0" lang="zh-CN" altLang="en-US" sz="4000" b="1" dirty="0" smtClean="0"/>
              <a:t>内容</a:t>
            </a:r>
          </a:p>
        </p:txBody>
      </p:sp>
      <p:sp>
        <p:nvSpPr>
          <p:cNvPr id="9219" name="Rectangle 3"/>
          <p:cNvSpPr>
            <a:spLocks noGrp="1" noChangeArrowheads="1"/>
          </p:cNvSpPr>
          <p:nvPr>
            <p:ph type="body" idx="4294967295"/>
          </p:nvPr>
        </p:nvSpPr>
        <p:spPr>
          <a:xfrm>
            <a:off x="762000" y="1676400"/>
            <a:ext cx="7772400" cy="3581400"/>
          </a:xfrm>
          <a:prstGeom prst="rect">
            <a:avLst/>
          </a:prstGeom>
        </p:spPr>
        <p:txBody>
          <a:bodyPr/>
          <a:lstStyle/>
          <a:p>
            <a:pPr marL="803275" indent="-803275" eaLnBrk="1" hangingPunct="1">
              <a:buFont typeface="Wingdings" charset="2"/>
              <a:buNone/>
            </a:pPr>
            <a:endParaRPr kumimoji="0" lang="en-US" altLang="zh-CN" sz="1000" b="1" dirty="0">
              <a:effectLst/>
            </a:endParaRPr>
          </a:p>
          <a:p>
            <a:pPr marL="803275" indent="-803275" eaLnBrk="1" hangingPunct="1">
              <a:buFont typeface="Wingdings" charset="2"/>
              <a:buNone/>
            </a:pPr>
            <a:r>
              <a:rPr kumimoji="0" lang="zh-CN" altLang="en-US" sz="2800" b="1" dirty="0">
                <a:solidFill>
                  <a:srgbClr val="FFCC00"/>
                </a:solidFill>
                <a:effectLst/>
              </a:rPr>
              <a:t>一</a:t>
            </a:r>
            <a:r>
              <a:rPr kumimoji="0" lang="zh-CN" altLang="en-US" sz="2800" b="1" dirty="0" smtClean="0">
                <a:solidFill>
                  <a:srgbClr val="FFCC00"/>
                </a:solidFill>
                <a:effectLst/>
              </a:rPr>
              <a:t>、用</a:t>
            </a:r>
            <a:r>
              <a:rPr kumimoji="0" lang="zh-CN" altLang="en-US" sz="2800" b="1" dirty="0">
                <a:solidFill>
                  <a:srgbClr val="FFCC00"/>
                </a:solidFill>
                <a:effectLst/>
              </a:rPr>
              <a:t>马克思主义方法分析经济流</a:t>
            </a:r>
            <a:r>
              <a:rPr kumimoji="0" lang="zh-CN" altLang="en-US" sz="2800" b="1" dirty="0" smtClean="0">
                <a:solidFill>
                  <a:srgbClr val="FFCC00"/>
                </a:solidFill>
                <a:effectLst/>
              </a:rPr>
              <a:t>派</a:t>
            </a:r>
            <a:endParaRPr kumimoji="0" lang="en-US" altLang="zh-CN" sz="2800" b="1" dirty="0" smtClean="0">
              <a:solidFill>
                <a:srgbClr val="FFCC00"/>
              </a:solidFill>
              <a:effectLst/>
            </a:endParaRPr>
          </a:p>
          <a:p>
            <a:pPr marL="803275" indent="-803275" eaLnBrk="1" hangingPunct="1">
              <a:buFont typeface="Wingdings" charset="2"/>
              <a:buNone/>
            </a:pPr>
            <a:r>
              <a:rPr lang="zh-CN" altLang="en-US" sz="2800" b="1" dirty="0" smtClean="0">
                <a:solidFill>
                  <a:srgbClr val="FFCC00"/>
                </a:solidFill>
              </a:rPr>
              <a:t>二、空想社会主义者对资本主义社会的批判</a:t>
            </a:r>
            <a:endParaRPr kumimoji="0" lang="en-US" altLang="zh-CN" sz="2800" b="1" dirty="0">
              <a:solidFill>
                <a:srgbClr val="FFCC00"/>
              </a:solidFill>
              <a:effectLst/>
            </a:endParaRPr>
          </a:p>
          <a:p>
            <a:pPr marL="803275" indent="-803275" eaLnBrk="1" hangingPunct="1">
              <a:buFont typeface="Wingdings" charset="2"/>
              <a:buNone/>
            </a:pPr>
            <a:r>
              <a:rPr kumimoji="0" lang="zh-CN" altLang="en-US" sz="2800" b="1" dirty="0">
                <a:solidFill>
                  <a:srgbClr val="FFCC00"/>
                </a:solidFill>
                <a:effectLst/>
              </a:rPr>
              <a:t>三、商品、货币</a:t>
            </a:r>
            <a:r>
              <a:rPr kumimoji="0" lang="zh-CN" altLang="en-US" sz="2800" b="1" dirty="0" smtClean="0">
                <a:solidFill>
                  <a:srgbClr val="FFCC00"/>
                </a:solidFill>
                <a:effectLst/>
              </a:rPr>
              <a:t>与劳动价值论及其挑战</a:t>
            </a:r>
            <a:endParaRPr kumimoji="0" lang="en-US" altLang="zh-CN" sz="2800" b="1" dirty="0" smtClean="0">
              <a:solidFill>
                <a:srgbClr val="FFCC00"/>
              </a:solidFill>
              <a:effectLst/>
            </a:endParaRPr>
          </a:p>
          <a:p>
            <a:pPr marL="803275" indent="-803275" eaLnBrk="1" hangingPunct="1">
              <a:buFont typeface="Wingdings" charset="2"/>
              <a:buNone/>
            </a:pPr>
            <a:r>
              <a:rPr kumimoji="0" lang="zh-CN" altLang="en-US" sz="2800" b="1" dirty="0" smtClean="0">
                <a:solidFill>
                  <a:srgbClr val="FFCC00"/>
                </a:solidFill>
                <a:effectLst/>
              </a:rPr>
              <a:t>四、资</a:t>
            </a:r>
            <a:r>
              <a:rPr kumimoji="0" lang="zh-CN" altLang="en-US" sz="2800" b="1" dirty="0">
                <a:solidFill>
                  <a:srgbClr val="FFCC00"/>
                </a:solidFill>
                <a:effectLst/>
              </a:rPr>
              <a:t>本、资本家与资</a:t>
            </a:r>
            <a:r>
              <a:rPr kumimoji="0" lang="zh-CN" altLang="en-US" sz="2800" b="1" dirty="0" smtClean="0">
                <a:solidFill>
                  <a:srgbClr val="FFCC00"/>
                </a:solidFill>
                <a:effectLst/>
              </a:rPr>
              <a:t>本的总体化及全球扩张</a:t>
            </a:r>
            <a:r>
              <a:rPr kumimoji="0" lang="zh-CN" altLang="en-US" sz="2000" dirty="0" smtClean="0">
                <a:effectLst/>
                <a:hlinkClick r:id="rId2" action="ppaction://hlinksldjump"/>
              </a:rPr>
              <a:t>向</a:t>
            </a:r>
            <a:r>
              <a:rPr kumimoji="0" lang="zh-CN" altLang="en-US" sz="2000" dirty="0">
                <a:effectLst/>
                <a:hlinkClick r:id="rId2" action="ppaction://hlinksldjump"/>
              </a:rPr>
              <a:t>下</a:t>
            </a:r>
            <a:endParaRPr kumimoji="0" lang="zh-CN" altLang="en-US" sz="2000" dirty="0">
              <a:effectLst/>
            </a:endParaRPr>
          </a:p>
        </p:txBody>
      </p:sp>
      <p:sp>
        <p:nvSpPr>
          <p:cNvPr id="9220" name="Text Box 4"/>
          <p:cNvSpPr txBox="1">
            <a:spLocks noChangeArrowheads="1"/>
          </p:cNvSpPr>
          <p:nvPr/>
        </p:nvSpPr>
        <p:spPr bwMode="auto">
          <a:xfrm>
            <a:off x="8382000" y="5943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a:hlinkClick r:id="rId3" action="ppaction://hlinksldjump"/>
              </a:rPr>
              <a:t>向上</a:t>
            </a:r>
            <a:endParaRPr lang="zh-CN" altLang="en-US" sz="2000"/>
          </a:p>
        </p:txBody>
      </p:sp>
    </p:spTree>
    <p:extLst>
      <p:ext uri="{BB962C8B-B14F-4D97-AF65-F5344CB8AC3E}">
        <p14:creationId xmlns:p14="http://schemas.microsoft.com/office/powerpoint/2010/main" val="107314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idx="4294967295"/>
          </p:nvPr>
        </p:nvSpPr>
        <p:spPr>
          <a:xfrm>
            <a:off x="457200" y="152400"/>
            <a:ext cx="8229600" cy="1139825"/>
          </a:xfrm>
        </p:spPr>
        <p:txBody>
          <a:bodyPr anchorCtr="0"/>
          <a:lstStyle/>
          <a:p>
            <a:pPr eaLnBrk="1" hangingPunct="1"/>
            <a:r>
              <a:rPr kumimoji="0" lang="zh-CN" altLang="en-US">
                <a:latin typeface="-윤고딕160" charset="0"/>
              </a:rPr>
              <a:t>扩大的价值形式的局限性</a:t>
            </a:r>
          </a:p>
        </p:txBody>
      </p:sp>
      <p:sp>
        <p:nvSpPr>
          <p:cNvPr id="751619" name="Rectangle 3"/>
          <p:cNvSpPr>
            <a:spLocks noGrp="1" noChangeArrowheads="1"/>
          </p:cNvSpPr>
          <p:nvPr>
            <p:ph type="body" idx="4294967295"/>
          </p:nvPr>
        </p:nvSpPr>
        <p:spPr>
          <a:xfrm>
            <a:off x="457200" y="1219200"/>
            <a:ext cx="8001000" cy="4724400"/>
          </a:xfrm>
          <a:solidFill>
            <a:schemeClr val="bg1"/>
          </a:solidFill>
        </p:spPr>
        <p:txBody>
          <a:bodyPr>
            <a:normAutofit fontScale="92500" lnSpcReduction="10000"/>
          </a:bodyPr>
          <a:lstStyle/>
          <a:p>
            <a:pPr eaLnBrk="1" hangingPunct="1">
              <a:lnSpc>
                <a:spcPct val="90000"/>
              </a:lnSpc>
              <a:buFont typeface="Wingdings" charset="2"/>
              <a:buNone/>
            </a:pPr>
            <a:r>
              <a:rPr kumimoji="0" lang="zh-CN" altLang="en-US" sz="2800" b="1">
                <a:latin typeface="-윤고딕140" charset="0"/>
              </a:rPr>
              <a:t>第一，商品的相对价值表现是未完成的，因为它的表现系列永无止境。</a:t>
            </a:r>
            <a:endParaRPr kumimoji="0" lang="en-US" altLang="zh-CN" sz="2800" b="1">
              <a:latin typeface="-윤고딕140" charset="0"/>
            </a:endParaRPr>
          </a:p>
          <a:p>
            <a:pPr eaLnBrk="1" hangingPunct="1">
              <a:lnSpc>
                <a:spcPct val="90000"/>
              </a:lnSpc>
              <a:buFont typeface="Wingdings" charset="2"/>
              <a:buNone/>
            </a:pPr>
            <a:r>
              <a:rPr kumimoji="0" lang="en-US" altLang="zh-CN" sz="2800" b="1">
                <a:latin typeface="-윤고딕140" charset="0"/>
              </a:rPr>
              <a:t>               </a:t>
            </a:r>
            <a:r>
              <a:rPr kumimoji="0" lang="zh-CN" altLang="en-US" sz="2800" b="1">
                <a:solidFill>
                  <a:srgbClr val="FF5050"/>
                </a:solidFill>
                <a:latin typeface="-윤고딕140" charset="0"/>
              </a:rPr>
              <a:t>没有找到表现价值的合适的材料</a:t>
            </a:r>
            <a:endParaRPr kumimoji="0" lang="en-US" altLang="zh-CN" sz="2800" b="1">
              <a:solidFill>
                <a:srgbClr val="FF5050"/>
              </a:solidFill>
              <a:latin typeface="-윤고딕140" charset="0"/>
            </a:endParaRPr>
          </a:p>
          <a:p>
            <a:pPr eaLnBrk="1" hangingPunct="1">
              <a:lnSpc>
                <a:spcPct val="90000"/>
              </a:lnSpc>
              <a:buFont typeface="Wingdings" charset="2"/>
              <a:buNone/>
            </a:pPr>
            <a:r>
              <a:rPr kumimoji="0" lang="zh-CN" altLang="en-US" sz="2800" b="1">
                <a:latin typeface="-윤고딕140" charset="0"/>
              </a:rPr>
              <a:t>第二，这条锁链形成一幅由互不关联的而且种类不同的价值表现拼成的五光十色的镶嵌画。</a:t>
            </a:r>
            <a:endParaRPr kumimoji="0" lang="en-US" altLang="zh-CN" sz="2800" b="1">
              <a:latin typeface="-윤고딕140" charset="0"/>
            </a:endParaRPr>
          </a:p>
          <a:p>
            <a:pPr eaLnBrk="1" hangingPunct="1">
              <a:lnSpc>
                <a:spcPct val="90000"/>
              </a:lnSpc>
              <a:buFont typeface="Wingdings" charset="2"/>
              <a:buNone/>
            </a:pPr>
            <a:r>
              <a:rPr kumimoji="0" lang="en-US" altLang="zh-CN" sz="2800" b="1">
                <a:latin typeface="-윤고딕140" charset="0"/>
              </a:rPr>
              <a:t>          </a:t>
            </a:r>
            <a:r>
              <a:rPr kumimoji="0" lang="zh-CN" altLang="en-US" sz="2800" b="1">
                <a:solidFill>
                  <a:srgbClr val="FF5050"/>
                </a:solidFill>
                <a:latin typeface="-윤고딕140" charset="0"/>
              </a:rPr>
              <a:t>外在材料的多样性难以体现内在的统一性</a:t>
            </a:r>
            <a:endParaRPr kumimoji="0" lang="en-US" altLang="zh-CN" sz="2800" b="1">
              <a:solidFill>
                <a:srgbClr val="FF5050"/>
              </a:solidFill>
              <a:latin typeface="-윤고딕140" charset="0"/>
            </a:endParaRPr>
          </a:p>
          <a:p>
            <a:pPr eaLnBrk="1" hangingPunct="1">
              <a:lnSpc>
                <a:spcPct val="90000"/>
              </a:lnSpc>
              <a:buFont typeface="Wingdings" charset="2"/>
              <a:buNone/>
            </a:pPr>
            <a:r>
              <a:rPr kumimoji="0" lang="zh-CN" altLang="en-US" sz="2800" b="1">
                <a:latin typeface="-윤고딕140" charset="0"/>
              </a:rPr>
              <a:t>第三，每一个商品的相对价值形式都是一个不同于任何别的商品的相对价值形式的无穷无尽的价值表现系列。</a:t>
            </a:r>
            <a:endParaRPr kumimoji="0" lang="en-US" altLang="zh-CN" sz="2800" b="1">
              <a:latin typeface="-윤고딕140" charset="0"/>
            </a:endParaRPr>
          </a:p>
          <a:p>
            <a:pPr eaLnBrk="1" hangingPunct="1">
              <a:lnSpc>
                <a:spcPct val="90000"/>
              </a:lnSpc>
              <a:buFont typeface="Wingdings" charset="2"/>
              <a:buNone/>
            </a:pPr>
            <a:r>
              <a:rPr kumimoji="0" lang="en-US" altLang="zh-CN" sz="2800" b="1">
                <a:latin typeface="-윤고딕140" charset="0"/>
              </a:rPr>
              <a:t>         </a:t>
            </a:r>
            <a:r>
              <a:rPr kumimoji="0" lang="zh-CN" altLang="en-US" sz="2800" b="1">
                <a:solidFill>
                  <a:srgbClr val="FF5050"/>
                </a:solidFill>
                <a:latin typeface="-윤고딕140" charset="0"/>
              </a:rPr>
              <a:t>不同商品的相对价值形式不同，其统一性难以体现</a:t>
            </a:r>
            <a:endParaRPr kumimoji="0" lang="en-US" altLang="zh-CN" sz="2800" b="1">
              <a:solidFill>
                <a:srgbClr val="FF5050"/>
              </a:solidFill>
              <a:latin typeface="-윤고딕140" charset="0"/>
            </a:endParaRPr>
          </a:p>
          <a:p>
            <a:pPr eaLnBrk="1" hangingPunct="1">
              <a:lnSpc>
                <a:spcPct val="90000"/>
              </a:lnSpc>
            </a:pPr>
            <a:endParaRPr kumimoji="0" lang="zh-CN" altLang="en-US" sz="2800">
              <a:solidFill>
                <a:srgbClr val="FF5050"/>
              </a:solidFill>
              <a:latin typeface="-윤고딕140" charset="0"/>
            </a:endParaRPr>
          </a:p>
        </p:txBody>
      </p:sp>
    </p:spTree>
    <p:extLst>
      <p:ext uri="{BB962C8B-B14F-4D97-AF65-F5344CB8AC3E}">
        <p14:creationId xmlns:p14="http://schemas.microsoft.com/office/powerpoint/2010/main" val="19074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idx="4294967295"/>
          </p:nvPr>
        </p:nvSpPr>
        <p:spPr/>
        <p:txBody>
          <a:bodyPr anchorCtr="0"/>
          <a:lstStyle/>
          <a:p>
            <a:pPr eaLnBrk="1" hangingPunct="1"/>
            <a:r>
              <a:rPr kumimoji="0" lang="zh-CN" altLang="en-US">
                <a:latin typeface="-윤고딕160" charset="0"/>
              </a:rPr>
              <a:t>价值形式的演变第三阶段</a:t>
            </a:r>
          </a:p>
        </p:txBody>
      </p:sp>
      <p:sp>
        <p:nvSpPr>
          <p:cNvPr id="752643" name="Rectangle 3"/>
          <p:cNvSpPr>
            <a:spLocks noGrp="1" noChangeArrowheads="1"/>
          </p:cNvSpPr>
          <p:nvPr>
            <p:ph type="body" idx="4294967295"/>
          </p:nvPr>
        </p:nvSpPr>
        <p:spPr/>
        <p:txBody>
          <a:bodyPr/>
          <a:lstStyle/>
          <a:p>
            <a:pPr eaLnBrk="1" hangingPunct="1"/>
            <a:r>
              <a:rPr kumimoji="0" lang="zh-CN" altLang="en-US" b="1">
                <a:solidFill>
                  <a:srgbClr val="FF0000"/>
                </a:solidFill>
                <a:latin typeface="宋体" charset="-122"/>
              </a:rPr>
              <a:t>一般的价值形式</a:t>
            </a:r>
          </a:p>
        </p:txBody>
      </p:sp>
      <p:grpSp>
        <p:nvGrpSpPr>
          <p:cNvPr id="70660" name="Group 12"/>
          <p:cNvGrpSpPr>
            <a:grpSpLocks/>
          </p:cNvGrpSpPr>
          <p:nvPr/>
        </p:nvGrpSpPr>
        <p:grpSpPr bwMode="auto">
          <a:xfrm>
            <a:off x="827088" y="2349500"/>
            <a:ext cx="4040187" cy="3459163"/>
            <a:chOff x="521" y="1480"/>
            <a:chExt cx="2545" cy="2179"/>
          </a:xfrm>
        </p:grpSpPr>
        <p:sp>
          <p:nvSpPr>
            <p:cNvPr id="70664" name="Text Box 5"/>
            <p:cNvSpPr txBox="1">
              <a:spLocks noChangeArrowheads="1"/>
            </p:cNvSpPr>
            <p:nvPr/>
          </p:nvSpPr>
          <p:spPr bwMode="auto">
            <a:xfrm flipH="1">
              <a:off x="2335" y="2115"/>
              <a:ext cx="731" cy="672"/>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1</a:t>
              </a:r>
              <a:r>
                <a:rPr kumimoji="1" lang="zh-CN" altLang="en-US" sz="3200" b="1">
                  <a:solidFill>
                    <a:schemeClr val="accent2"/>
                  </a:solidFill>
                  <a:latin typeface="Times New Roman" charset="0"/>
                </a:rPr>
                <a:t>只绵羊</a:t>
              </a:r>
            </a:p>
          </p:txBody>
        </p:sp>
        <p:sp>
          <p:nvSpPr>
            <p:cNvPr id="70665" name="Text Box 6"/>
            <p:cNvSpPr txBox="1">
              <a:spLocks noChangeArrowheads="1"/>
            </p:cNvSpPr>
            <p:nvPr/>
          </p:nvSpPr>
          <p:spPr bwMode="auto">
            <a:xfrm flipH="1">
              <a:off x="521" y="1480"/>
              <a:ext cx="1279"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1</a:t>
              </a:r>
              <a:r>
                <a:rPr kumimoji="1" lang="zh-CN" altLang="en-US" sz="3200" b="1">
                  <a:solidFill>
                    <a:schemeClr val="accent2"/>
                  </a:solidFill>
                  <a:latin typeface="Times New Roman" charset="0"/>
                </a:rPr>
                <a:t>件上衣</a:t>
              </a:r>
            </a:p>
          </p:txBody>
        </p:sp>
        <p:sp>
          <p:nvSpPr>
            <p:cNvPr id="70666" name="Text Box 7"/>
            <p:cNvSpPr txBox="1">
              <a:spLocks noChangeArrowheads="1"/>
            </p:cNvSpPr>
            <p:nvPr/>
          </p:nvSpPr>
          <p:spPr bwMode="auto">
            <a:xfrm flipH="1">
              <a:off x="521" y="1933"/>
              <a:ext cx="1270"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10</a:t>
              </a:r>
              <a:r>
                <a:rPr kumimoji="1" lang="zh-CN" altLang="en-US" sz="3200" b="1">
                  <a:solidFill>
                    <a:schemeClr val="accent2"/>
                  </a:solidFill>
                  <a:latin typeface="Times New Roman" charset="0"/>
                </a:rPr>
                <a:t>磅茶叶</a:t>
              </a:r>
            </a:p>
          </p:txBody>
        </p:sp>
        <p:sp>
          <p:nvSpPr>
            <p:cNvPr id="70667" name="Text Box 8"/>
            <p:cNvSpPr txBox="1">
              <a:spLocks noChangeArrowheads="1"/>
            </p:cNvSpPr>
            <p:nvPr/>
          </p:nvSpPr>
          <p:spPr bwMode="auto">
            <a:xfrm flipH="1">
              <a:off x="521" y="2432"/>
              <a:ext cx="1278"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1</a:t>
              </a:r>
              <a:r>
                <a:rPr kumimoji="1" lang="zh-CN" altLang="en-US" sz="3200" b="1">
                  <a:solidFill>
                    <a:schemeClr val="accent2"/>
                  </a:solidFill>
                  <a:latin typeface="Times New Roman" charset="0"/>
                </a:rPr>
                <a:t>夸特小麦</a:t>
              </a:r>
            </a:p>
          </p:txBody>
        </p:sp>
        <p:sp>
          <p:nvSpPr>
            <p:cNvPr id="70668" name="Text Box 9"/>
            <p:cNvSpPr txBox="1">
              <a:spLocks noChangeArrowheads="1"/>
            </p:cNvSpPr>
            <p:nvPr/>
          </p:nvSpPr>
          <p:spPr bwMode="auto">
            <a:xfrm flipH="1">
              <a:off x="521" y="2886"/>
              <a:ext cx="1279"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½</a:t>
              </a:r>
              <a:r>
                <a:rPr kumimoji="1" lang="zh-CN" altLang="en-US" sz="3200" b="1">
                  <a:solidFill>
                    <a:schemeClr val="accent2"/>
                  </a:solidFill>
                  <a:latin typeface="Times New Roman" charset="0"/>
                </a:rPr>
                <a:t>吨铁</a:t>
              </a:r>
            </a:p>
          </p:txBody>
        </p:sp>
        <p:sp>
          <p:nvSpPr>
            <p:cNvPr id="70669" name="Text Box 10"/>
            <p:cNvSpPr txBox="1">
              <a:spLocks noChangeArrowheads="1"/>
            </p:cNvSpPr>
            <p:nvPr/>
          </p:nvSpPr>
          <p:spPr bwMode="auto">
            <a:xfrm flipH="1">
              <a:off x="521" y="3294"/>
              <a:ext cx="1279"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zh-CN" altLang="en-US" sz="3200" b="1">
                  <a:solidFill>
                    <a:schemeClr val="accent2"/>
                  </a:solidFill>
                  <a:latin typeface="Times New Roman" charset="0"/>
                </a:rPr>
                <a:t>其它</a:t>
              </a:r>
            </a:p>
          </p:txBody>
        </p:sp>
        <p:sp>
          <p:nvSpPr>
            <p:cNvPr id="70670" name="AutoShape 11"/>
            <p:cNvSpPr>
              <a:spLocks/>
            </p:cNvSpPr>
            <p:nvPr/>
          </p:nvSpPr>
          <p:spPr bwMode="auto">
            <a:xfrm flipH="1">
              <a:off x="1882" y="1616"/>
              <a:ext cx="402" cy="1769"/>
            </a:xfrm>
            <a:prstGeom prst="leftBrace">
              <a:avLst>
                <a:gd name="adj1" fmla="val 36671"/>
                <a:gd name="adj2" fmla="val 50000"/>
              </a:avLst>
            </a:prstGeom>
            <a:noFill/>
            <a:ln w="57150">
              <a:solidFill>
                <a:srgbClr val="FFCC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atinLnBrk="1">
                <a:spcBef>
                  <a:spcPct val="20000"/>
                </a:spcBef>
                <a:buFontTx/>
                <a:buChar char="•"/>
              </a:pPr>
              <a:endParaRPr lang="zh-CN" altLang="en-US" sz="3000">
                <a:solidFill>
                  <a:srgbClr val="FF0000"/>
                </a:solidFill>
                <a:latin typeface="-윤고딕140" charset="0"/>
              </a:endParaRPr>
            </a:p>
          </p:txBody>
        </p:sp>
      </p:grpSp>
      <p:sp>
        <p:nvSpPr>
          <p:cNvPr id="265229" name="Text Box 13"/>
          <p:cNvSpPr txBox="1">
            <a:spLocks noChangeArrowheads="1"/>
          </p:cNvSpPr>
          <p:nvPr/>
        </p:nvSpPr>
        <p:spPr bwMode="auto">
          <a:xfrm>
            <a:off x="5651500" y="1700213"/>
            <a:ext cx="3097213" cy="4479925"/>
          </a:xfrm>
          <a:prstGeom prst="rect">
            <a:avLst/>
          </a:prstGeom>
          <a:solidFill>
            <a:schemeClr val="bg1"/>
          </a:solidFill>
          <a:ln w="57150" algn="ctr">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3200" b="1">
                <a:effectLst>
                  <a:outerShdw blurRad="38100" dist="38100" dir="2700000" algn="tl">
                    <a:srgbClr val="000000"/>
                  </a:outerShdw>
                </a:effectLst>
                <a:latin typeface="Times New Roman" charset="0"/>
              </a:rPr>
              <a:t>商品价值的表现</a:t>
            </a:r>
            <a:r>
              <a:rPr lang="en-US" altLang="zh-CN" sz="3200" b="1">
                <a:effectLst>
                  <a:outerShdw blurRad="38100" dist="38100" dir="2700000" algn="tl">
                    <a:srgbClr val="000000"/>
                  </a:outerShdw>
                </a:effectLst>
                <a:latin typeface="Times New Roman" charset="0"/>
              </a:rPr>
              <a:t>1</a:t>
            </a:r>
            <a:r>
              <a:rPr lang="zh-CN" altLang="en-US" sz="3200" b="1">
                <a:effectLst>
                  <a:outerShdw blurRad="38100" dist="38100" dir="2700000" algn="tl">
                    <a:srgbClr val="000000"/>
                  </a:outerShdw>
                </a:effectLst>
                <a:latin typeface="Times New Roman" charset="0"/>
              </a:rPr>
              <a:t>．是简单的，因为都是表现在惟一的商品上；</a:t>
            </a:r>
            <a:endParaRPr lang="en-US" altLang="zh-CN" sz="3200" b="1">
              <a:effectLst>
                <a:outerShdw blurRad="38100" dist="38100" dir="2700000" algn="tl">
                  <a:srgbClr val="000000"/>
                </a:outerShdw>
              </a:effectLst>
              <a:latin typeface="Times New Roman" charset="0"/>
            </a:endParaRPr>
          </a:p>
          <a:p>
            <a:pPr algn="ctr">
              <a:spcBef>
                <a:spcPct val="50000"/>
              </a:spcBef>
            </a:pPr>
            <a:r>
              <a:rPr lang="en-US" altLang="zh-CN" sz="3200" b="1">
                <a:effectLst>
                  <a:outerShdw blurRad="38100" dist="38100" dir="2700000" algn="tl">
                    <a:srgbClr val="000000"/>
                  </a:outerShdw>
                </a:effectLst>
                <a:latin typeface="Times New Roman" charset="0"/>
              </a:rPr>
              <a:t>  2</a:t>
            </a:r>
            <a:r>
              <a:rPr lang="zh-CN" altLang="en-US" sz="3200" b="1">
                <a:effectLst>
                  <a:outerShdw blurRad="38100" dist="38100" dir="2700000" algn="tl">
                    <a:srgbClr val="000000"/>
                  </a:outerShdw>
                </a:effectLst>
                <a:latin typeface="Times New Roman" charset="0"/>
              </a:rPr>
              <a:t>．是统一的，因为都是表现在同一的商品上。</a:t>
            </a:r>
            <a:endParaRPr lang="en-US" altLang="zh-CN" sz="3200" b="1">
              <a:effectLst>
                <a:outerShdw blurRad="38100" dist="38100" dir="2700000" algn="tl">
                  <a:srgbClr val="000000"/>
                </a:outerShdw>
              </a:effectLst>
              <a:latin typeface="Times New Roman" charset="0"/>
            </a:endParaRPr>
          </a:p>
          <a:p>
            <a:pPr algn="ctr">
              <a:spcBef>
                <a:spcPct val="50000"/>
              </a:spcBef>
            </a:pPr>
            <a:endParaRPr kumimoji="1" lang="zh-CN" altLang="en-US" sz="3200" b="1">
              <a:solidFill>
                <a:schemeClr val="accent2"/>
              </a:solidFill>
              <a:latin typeface="Times New Roman" charset="0"/>
            </a:endParaRPr>
          </a:p>
        </p:txBody>
      </p:sp>
      <p:sp>
        <p:nvSpPr>
          <p:cNvPr id="70662" name="Text Box 14"/>
          <p:cNvSpPr txBox="1">
            <a:spLocks noChangeArrowheads="1"/>
          </p:cNvSpPr>
          <p:nvPr/>
        </p:nvSpPr>
        <p:spPr bwMode="auto">
          <a:xfrm>
            <a:off x="2627313" y="5949950"/>
            <a:ext cx="2879725" cy="579438"/>
          </a:xfrm>
          <a:prstGeom prst="rect">
            <a:avLst/>
          </a:prstGeom>
          <a:solidFill>
            <a:schemeClr val="bg1"/>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zh-CN" altLang="en-US" sz="3200" b="1">
                <a:solidFill>
                  <a:srgbClr val="FF0000"/>
                </a:solidFill>
                <a:latin typeface="Times New Roman" charset="0"/>
              </a:rPr>
              <a:t>一般等价物</a:t>
            </a:r>
          </a:p>
        </p:txBody>
      </p:sp>
      <p:sp>
        <p:nvSpPr>
          <p:cNvPr id="70663" name="Line 15"/>
          <p:cNvSpPr>
            <a:spLocks noChangeShapeType="1"/>
          </p:cNvSpPr>
          <p:nvPr/>
        </p:nvSpPr>
        <p:spPr bwMode="auto">
          <a:xfrm flipV="1">
            <a:off x="4356100" y="4437063"/>
            <a:ext cx="0" cy="1512887"/>
          </a:xfrm>
          <a:prstGeom prst="line">
            <a:avLst/>
          </a:prstGeom>
          <a:noFill/>
          <a:ln w="57150">
            <a:solidFill>
              <a:schemeClr val="bg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1735780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idx="4294967295"/>
          </p:nvPr>
        </p:nvSpPr>
        <p:spPr>
          <a:xfrm>
            <a:off x="457200" y="152400"/>
            <a:ext cx="8001000" cy="990600"/>
          </a:xfrm>
        </p:spPr>
        <p:txBody>
          <a:bodyPr anchorCtr="0"/>
          <a:lstStyle/>
          <a:p>
            <a:pPr eaLnBrk="1" hangingPunct="1"/>
            <a:r>
              <a:rPr kumimoji="0" lang="zh-CN" altLang="en-US">
                <a:latin typeface="-윤고딕160" charset="0"/>
              </a:rPr>
              <a:t>价值形式的演变第三阶段</a:t>
            </a:r>
          </a:p>
        </p:txBody>
      </p:sp>
      <p:sp>
        <p:nvSpPr>
          <p:cNvPr id="753667" name="Rectangle 3"/>
          <p:cNvSpPr>
            <a:spLocks noGrp="1" noChangeArrowheads="1"/>
          </p:cNvSpPr>
          <p:nvPr>
            <p:ph type="body" idx="4294967295"/>
          </p:nvPr>
        </p:nvSpPr>
        <p:spPr>
          <a:xfrm>
            <a:off x="457200" y="1143000"/>
            <a:ext cx="8001000" cy="4724400"/>
          </a:xfrm>
        </p:spPr>
        <p:txBody>
          <a:bodyPr/>
          <a:lstStyle/>
          <a:p>
            <a:pPr eaLnBrk="1" hangingPunct="1"/>
            <a:r>
              <a:rPr kumimoji="0" lang="zh-CN" altLang="en-US">
                <a:solidFill>
                  <a:srgbClr val="FF0000"/>
                </a:solidFill>
                <a:latin typeface="-윤고딕140" charset="0"/>
              </a:rPr>
              <a:t>一般等价形式的局限：</a:t>
            </a:r>
            <a:endParaRPr kumimoji="0" lang="en-US" altLang="zh-CN">
              <a:solidFill>
                <a:srgbClr val="FF0000"/>
              </a:solidFill>
              <a:latin typeface="-윤고딕140" charset="0"/>
            </a:endParaRPr>
          </a:p>
          <a:p>
            <a:pPr eaLnBrk="1" hangingPunct="1"/>
            <a:r>
              <a:rPr kumimoji="0" lang="zh-CN" altLang="en-US" b="1">
                <a:solidFill>
                  <a:srgbClr val="FF5050"/>
                </a:solidFill>
                <a:latin typeface="宋体" charset="-122"/>
              </a:rPr>
              <a:t>地域性与不确定性</a:t>
            </a:r>
          </a:p>
        </p:txBody>
      </p:sp>
      <p:sp>
        <p:nvSpPr>
          <p:cNvPr id="71684" name="Text Box 4"/>
          <p:cNvSpPr txBox="1">
            <a:spLocks noChangeArrowheads="1"/>
          </p:cNvSpPr>
          <p:nvPr/>
        </p:nvSpPr>
        <p:spPr bwMode="auto">
          <a:xfrm>
            <a:off x="381000" y="2514600"/>
            <a:ext cx="3887788" cy="3503613"/>
          </a:xfrm>
          <a:prstGeom prst="rect">
            <a:avLst/>
          </a:prstGeom>
          <a:solidFill>
            <a:schemeClr val="bg1"/>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3200">
                <a:latin typeface="Times New Roman" charset="0"/>
              </a:rPr>
              <a:t>在不同地区，由于社会、地理环境、文化、习惯等因素。通行着不同的一般等价物。随着交换地域的扩大，要求有更加统一的一般等价物。</a:t>
            </a:r>
          </a:p>
        </p:txBody>
      </p:sp>
      <p:pic>
        <p:nvPicPr>
          <p:cNvPr id="71685" name="Picture 5" descr="贝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09800"/>
            <a:ext cx="4391025"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532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idx="4294967295"/>
          </p:nvPr>
        </p:nvSpPr>
        <p:spPr>
          <a:xfrm>
            <a:off x="457200" y="304800"/>
            <a:ext cx="8229600" cy="1139825"/>
          </a:xfrm>
        </p:spPr>
        <p:txBody>
          <a:bodyPr anchorCtr="0"/>
          <a:lstStyle/>
          <a:p>
            <a:pPr eaLnBrk="1" hangingPunct="1"/>
            <a:r>
              <a:rPr kumimoji="0" lang="zh-CN" altLang="en-US">
                <a:latin typeface="-윤고딕160" charset="0"/>
              </a:rPr>
              <a:t>价值形式演化的第四阶段</a:t>
            </a:r>
          </a:p>
        </p:txBody>
      </p:sp>
      <p:sp>
        <p:nvSpPr>
          <p:cNvPr id="754691" name="Rectangle 3"/>
          <p:cNvSpPr>
            <a:spLocks noGrp="1" noChangeArrowheads="1"/>
          </p:cNvSpPr>
          <p:nvPr>
            <p:ph type="body" idx="4294967295"/>
          </p:nvPr>
        </p:nvSpPr>
        <p:spPr>
          <a:xfrm>
            <a:off x="395288" y="1524000"/>
            <a:ext cx="8291512" cy="4724400"/>
          </a:xfrm>
        </p:spPr>
        <p:txBody>
          <a:bodyPr/>
          <a:lstStyle/>
          <a:p>
            <a:pPr eaLnBrk="1" hangingPunct="1"/>
            <a:r>
              <a:rPr lang="zh-CN" altLang="en-US">
                <a:solidFill>
                  <a:srgbClr val="FF0000"/>
                </a:solidFill>
                <a:latin typeface="-윤고딕140" charset="0"/>
              </a:rPr>
              <a:t>货币形式：</a:t>
            </a:r>
            <a:r>
              <a:rPr lang="zh-CN" altLang="en-US" b="1">
                <a:effectLst/>
                <a:latin typeface="宋体" charset="-122"/>
              </a:rPr>
              <a:t>一般等价物固定地由贵金属来充当</a:t>
            </a:r>
            <a:r>
              <a:rPr lang="zh-CN" altLang="en-US">
                <a:latin typeface="-윤고딕140" charset="0"/>
              </a:rPr>
              <a:t> 。</a:t>
            </a:r>
          </a:p>
        </p:txBody>
      </p:sp>
      <p:grpSp>
        <p:nvGrpSpPr>
          <p:cNvPr id="72708" name="Group 4"/>
          <p:cNvGrpSpPr>
            <a:grpSpLocks/>
          </p:cNvGrpSpPr>
          <p:nvPr/>
        </p:nvGrpSpPr>
        <p:grpSpPr bwMode="auto">
          <a:xfrm>
            <a:off x="2555875" y="2781300"/>
            <a:ext cx="4041775" cy="3459163"/>
            <a:chOff x="521" y="1480"/>
            <a:chExt cx="2546" cy="2179"/>
          </a:xfrm>
        </p:grpSpPr>
        <p:sp>
          <p:nvSpPr>
            <p:cNvPr id="72709" name="Text Box 5"/>
            <p:cNvSpPr txBox="1">
              <a:spLocks noChangeArrowheads="1"/>
            </p:cNvSpPr>
            <p:nvPr/>
          </p:nvSpPr>
          <p:spPr bwMode="auto">
            <a:xfrm flipH="1">
              <a:off x="2336" y="2115"/>
              <a:ext cx="731" cy="979"/>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0.2</a:t>
              </a:r>
              <a:r>
                <a:rPr kumimoji="1" lang="zh-CN" altLang="en-US" sz="3200" b="1">
                  <a:solidFill>
                    <a:schemeClr val="accent2"/>
                  </a:solidFill>
                  <a:latin typeface="Times New Roman" charset="0"/>
                </a:rPr>
                <a:t>盎司黄金</a:t>
              </a:r>
            </a:p>
          </p:txBody>
        </p:sp>
        <p:sp>
          <p:nvSpPr>
            <p:cNvPr id="72710" name="Text Box 6"/>
            <p:cNvSpPr txBox="1">
              <a:spLocks noChangeArrowheads="1"/>
            </p:cNvSpPr>
            <p:nvPr/>
          </p:nvSpPr>
          <p:spPr bwMode="auto">
            <a:xfrm flipH="1">
              <a:off x="521" y="1480"/>
              <a:ext cx="1279"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1</a:t>
              </a:r>
              <a:r>
                <a:rPr kumimoji="1" lang="zh-CN" altLang="en-US" sz="3200" b="1">
                  <a:solidFill>
                    <a:schemeClr val="accent2"/>
                  </a:solidFill>
                  <a:latin typeface="Times New Roman" charset="0"/>
                </a:rPr>
                <a:t>件上衣</a:t>
              </a:r>
            </a:p>
          </p:txBody>
        </p:sp>
        <p:sp>
          <p:nvSpPr>
            <p:cNvPr id="72711" name="Text Box 7"/>
            <p:cNvSpPr txBox="1">
              <a:spLocks noChangeArrowheads="1"/>
            </p:cNvSpPr>
            <p:nvPr/>
          </p:nvSpPr>
          <p:spPr bwMode="auto">
            <a:xfrm flipH="1">
              <a:off x="521" y="1933"/>
              <a:ext cx="1270"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10</a:t>
              </a:r>
              <a:r>
                <a:rPr kumimoji="1" lang="zh-CN" altLang="en-US" sz="3200" b="1">
                  <a:solidFill>
                    <a:schemeClr val="accent2"/>
                  </a:solidFill>
                  <a:latin typeface="Times New Roman" charset="0"/>
                </a:rPr>
                <a:t>磅茶叶</a:t>
              </a:r>
            </a:p>
          </p:txBody>
        </p:sp>
        <p:sp>
          <p:nvSpPr>
            <p:cNvPr id="72712" name="Text Box 8"/>
            <p:cNvSpPr txBox="1">
              <a:spLocks noChangeArrowheads="1"/>
            </p:cNvSpPr>
            <p:nvPr/>
          </p:nvSpPr>
          <p:spPr bwMode="auto">
            <a:xfrm flipH="1">
              <a:off x="521" y="2432"/>
              <a:ext cx="1278"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1</a:t>
              </a:r>
              <a:r>
                <a:rPr kumimoji="1" lang="zh-CN" altLang="en-US" sz="3200" b="1">
                  <a:solidFill>
                    <a:schemeClr val="accent2"/>
                  </a:solidFill>
                  <a:latin typeface="Times New Roman" charset="0"/>
                </a:rPr>
                <a:t>夸特小麦</a:t>
              </a:r>
            </a:p>
          </p:txBody>
        </p:sp>
        <p:sp>
          <p:nvSpPr>
            <p:cNvPr id="72713" name="Text Box 9"/>
            <p:cNvSpPr txBox="1">
              <a:spLocks noChangeArrowheads="1"/>
            </p:cNvSpPr>
            <p:nvPr/>
          </p:nvSpPr>
          <p:spPr bwMode="auto">
            <a:xfrm flipH="1">
              <a:off x="521" y="2886"/>
              <a:ext cx="1279"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en-US" altLang="zh-CN" sz="3200" b="1">
                  <a:solidFill>
                    <a:schemeClr val="accent2"/>
                  </a:solidFill>
                  <a:latin typeface="Times New Roman" charset="0"/>
                </a:rPr>
                <a:t>½</a:t>
              </a:r>
              <a:r>
                <a:rPr kumimoji="1" lang="zh-CN" altLang="en-US" sz="3200" b="1">
                  <a:solidFill>
                    <a:schemeClr val="accent2"/>
                  </a:solidFill>
                  <a:latin typeface="Times New Roman" charset="0"/>
                </a:rPr>
                <a:t>吨铁</a:t>
              </a:r>
            </a:p>
          </p:txBody>
        </p:sp>
        <p:sp>
          <p:nvSpPr>
            <p:cNvPr id="72714" name="Text Box 10"/>
            <p:cNvSpPr txBox="1">
              <a:spLocks noChangeArrowheads="1"/>
            </p:cNvSpPr>
            <p:nvPr/>
          </p:nvSpPr>
          <p:spPr bwMode="auto">
            <a:xfrm flipH="1">
              <a:off x="521" y="3294"/>
              <a:ext cx="1279" cy="365"/>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kumimoji="1" lang="zh-CN" altLang="en-US" sz="3200" b="1">
                  <a:solidFill>
                    <a:schemeClr val="accent2"/>
                  </a:solidFill>
                  <a:latin typeface="Times New Roman" charset="0"/>
                </a:rPr>
                <a:t>其它</a:t>
              </a:r>
            </a:p>
          </p:txBody>
        </p:sp>
        <p:sp>
          <p:nvSpPr>
            <p:cNvPr id="72715" name="AutoShape 11"/>
            <p:cNvSpPr>
              <a:spLocks/>
            </p:cNvSpPr>
            <p:nvPr/>
          </p:nvSpPr>
          <p:spPr bwMode="auto">
            <a:xfrm flipH="1">
              <a:off x="1882" y="1616"/>
              <a:ext cx="402" cy="1769"/>
            </a:xfrm>
            <a:prstGeom prst="leftBrace">
              <a:avLst>
                <a:gd name="adj1" fmla="val 36671"/>
                <a:gd name="adj2" fmla="val 50000"/>
              </a:avLst>
            </a:prstGeom>
            <a:noFill/>
            <a:ln w="57150">
              <a:solidFill>
                <a:srgbClr val="FFCC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atinLnBrk="1">
                <a:spcBef>
                  <a:spcPct val="20000"/>
                </a:spcBef>
                <a:buFontTx/>
                <a:buChar char="•"/>
              </a:pPr>
              <a:endParaRPr lang="zh-CN" altLang="en-US" sz="3000">
                <a:solidFill>
                  <a:srgbClr val="FF0000"/>
                </a:solidFill>
                <a:latin typeface="-윤고딕140" charset="0"/>
              </a:endParaRPr>
            </a:p>
          </p:txBody>
        </p:sp>
      </p:grpSp>
    </p:spTree>
    <p:extLst>
      <p:ext uri="{BB962C8B-B14F-4D97-AF65-F5344CB8AC3E}">
        <p14:creationId xmlns:p14="http://schemas.microsoft.com/office/powerpoint/2010/main" val="1378637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3"/>
          <p:cNvSpPr>
            <a:spLocks noGrp="1" noChangeArrowheads="1"/>
          </p:cNvSpPr>
          <p:nvPr>
            <p:ph type="body" idx="4294967295"/>
          </p:nvPr>
        </p:nvSpPr>
        <p:spPr>
          <a:xfrm>
            <a:off x="304800" y="228600"/>
            <a:ext cx="8686800" cy="5772150"/>
          </a:xfrm>
          <a:solidFill>
            <a:schemeClr val="bg1"/>
          </a:solidFill>
        </p:spPr>
        <p:txBody>
          <a:bodyPr/>
          <a:lstStyle/>
          <a:p>
            <a:pPr eaLnBrk="1" hangingPunct="1">
              <a:spcBef>
                <a:spcPct val="50000"/>
              </a:spcBef>
              <a:buFont typeface="Wingdings" charset="2"/>
              <a:buNone/>
            </a:pPr>
            <a:r>
              <a:rPr lang="zh-CN" altLang="en-US" sz="3400" b="1">
                <a:solidFill>
                  <a:srgbClr val="FF5050"/>
                </a:solidFill>
                <a:latin typeface="-윤고딕140" charset="0"/>
              </a:rPr>
              <a:t>贵金属固定充当一般等价物的原因：</a:t>
            </a:r>
            <a:endParaRPr lang="en-US" altLang="zh-CN" sz="3400" b="1">
              <a:solidFill>
                <a:srgbClr val="FF5050"/>
              </a:solidFill>
              <a:latin typeface="-윤고딕140" charset="0"/>
            </a:endParaRPr>
          </a:p>
          <a:p>
            <a:pPr eaLnBrk="1" hangingPunct="1">
              <a:spcBef>
                <a:spcPct val="50000"/>
              </a:spcBef>
              <a:buFont typeface="Wingdings" charset="2"/>
              <a:buNone/>
            </a:pPr>
            <a:r>
              <a:rPr lang="zh-CN" altLang="en-US" sz="3400">
                <a:latin typeface="-윤고딕140" charset="0"/>
              </a:rPr>
              <a:t>    </a:t>
            </a:r>
            <a:r>
              <a:rPr lang="zh-CN" altLang="en-US" sz="2800">
                <a:latin typeface="宋体" charset="-122"/>
              </a:rPr>
              <a:t>价值是无差别的人类劳动</a:t>
            </a:r>
            <a:r>
              <a:rPr lang="en-US" altLang="zh-CN" sz="2800">
                <a:latin typeface="宋体" charset="-122"/>
              </a:rPr>
              <a:t>——</a:t>
            </a:r>
            <a:r>
              <a:rPr lang="zh-CN" altLang="en-US" sz="2800">
                <a:latin typeface="宋体" charset="-122"/>
              </a:rPr>
              <a:t>贵金属质地均匀；</a:t>
            </a:r>
            <a:endParaRPr lang="en-US" altLang="zh-CN" sz="2800">
              <a:latin typeface="宋体" charset="-122"/>
            </a:endParaRPr>
          </a:p>
          <a:p>
            <a:pPr eaLnBrk="1" hangingPunct="1">
              <a:spcBef>
                <a:spcPct val="50000"/>
              </a:spcBef>
              <a:buFont typeface="Wingdings" charset="2"/>
              <a:buNone/>
            </a:pPr>
            <a:r>
              <a:rPr lang="en-US" altLang="zh-CN" sz="2800">
                <a:latin typeface="宋体" charset="-122"/>
              </a:rPr>
              <a:t>    </a:t>
            </a:r>
            <a:r>
              <a:rPr lang="zh-CN" altLang="en-US" sz="2800">
                <a:latin typeface="宋体" charset="-122"/>
              </a:rPr>
              <a:t>价值量可以是任何数量</a:t>
            </a:r>
            <a:r>
              <a:rPr lang="en-US" altLang="zh-CN" sz="2800">
                <a:latin typeface="宋体" charset="-122"/>
              </a:rPr>
              <a:t>——</a:t>
            </a:r>
            <a:r>
              <a:rPr lang="zh-CN" altLang="en-US" sz="2800">
                <a:latin typeface="宋体" charset="-122"/>
              </a:rPr>
              <a:t>贵金属便于分割；</a:t>
            </a:r>
            <a:endParaRPr lang="en-US" altLang="zh-CN" sz="2800">
              <a:latin typeface="宋体" charset="-122"/>
            </a:endParaRPr>
          </a:p>
          <a:p>
            <a:pPr eaLnBrk="1" hangingPunct="1">
              <a:spcBef>
                <a:spcPct val="50000"/>
              </a:spcBef>
              <a:buFont typeface="Wingdings" charset="2"/>
              <a:buNone/>
            </a:pPr>
            <a:r>
              <a:rPr lang="en-US" altLang="zh-CN" sz="2800">
                <a:latin typeface="宋体" charset="-122"/>
              </a:rPr>
              <a:t>    </a:t>
            </a:r>
            <a:r>
              <a:rPr lang="zh-CN" altLang="en-US" sz="2800">
                <a:latin typeface="宋体" charset="-122"/>
              </a:rPr>
              <a:t>价值必须在交换中实现</a:t>
            </a:r>
            <a:r>
              <a:rPr lang="en-US" altLang="zh-CN" sz="2800">
                <a:latin typeface="宋体" charset="-122"/>
              </a:rPr>
              <a:t>——</a:t>
            </a:r>
            <a:r>
              <a:rPr lang="zh-CN" altLang="en-US" sz="2800">
                <a:latin typeface="宋体" charset="-122"/>
              </a:rPr>
              <a:t>贵金属携带方便；</a:t>
            </a:r>
            <a:endParaRPr lang="en-US" altLang="zh-CN" sz="2800">
              <a:latin typeface="宋体" charset="-122"/>
            </a:endParaRPr>
          </a:p>
          <a:p>
            <a:pPr eaLnBrk="1" hangingPunct="1">
              <a:spcBef>
                <a:spcPct val="50000"/>
              </a:spcBef>
              <a:buFont typeface="Wingdings" charset="2"/>
              <a:buNone/>
            </a:pPr>
            <a:r>
              <a:rPr lang="en-US" altLang="zh-CN" sz="2800">
                <a:latin typeface="宋体" charset="-122"/>
              </a:rPr>
              <a:t>    </a:t>
            </a:r>
            <a:r>
              <a:rPr lang="zh-CN" altLang="en-US" sz="2800">
                <a:latin typeface="宋体" charset="-122"/>
              </a:rPr>
              <a:t>价值可以保存</a:t>
            </a:r>
            <a:r>
              <a:rPr lang="en-US" altLang="zh-CN" sz="2800">
                <a:latin typeface="宋体" charset="-122"/>
              </a:rPr>
              <a:t> ——</a:t>
            </a:r>
            <a:r>
              <a:rPr lang="zh-CN" altLang="en-US" sz="2800">
                <a:latin typeface="宋体" charset="-122"/>
              </a:rPr>
              <a:t>贵金属不易发生损坏</a:t>
            </a:r>
          </a:p>
          <a:p>
            <a:pPr eaLnBrk="1" hangingPunct="1">
              <a:spcBef>
                <a:spcPct val="50000"/>
              </a:spcBef>
              <a:buFont typeface="Wingdings" charset="2"/>
              <a:buNone/>
            </a:pPr>
            <a:r>
              <a:rPr lang="zh-CN" altLang="en-US" b="1">
                <a:effectLst/>
                <a:latin typeface="宋体" charset="-122"/>
              </a:rPr>
              <a:t>货币：金银的</a:t>
            </a:r>
            <a:r>
              <a:rPr lang="zh-CN" altLang="en-US" b="1">
                <a:solidFill>
                  <a:srgbClr val="FFFF00"/>
                </a:solidFill>
                <a:effectLst/>
                <a:latin typeface="宋体" charset="-122"/>
              </a:rPr>
              <a:t>物理</a:t>
            </a:r>
            <a:r>
              <a:rPr lang="en-US" altLang="zh-CN" b="1">
                <a:solidFill>
                  <a:srgbClr val="FFFF00"/>
                </a:solidFill>
                <a:effectLst/>
                <a:latin typeface="宋体" charset="-122"/>
              </a:rPr>
              <a:t>-</a:t>
            </a:r>
            <a:r>
              <a:rPr lang="zh-CN" altLang="en-US" b="1">
                <a:solidFill>
                  <a:srgbClr val="FFFF00"/>
                </a:solidFill>
                <a:effectLst/>
                <a:latin typeface="宋体" charset="-122"/>
              </a:rPr>
              <a:t>自然</a:t>
            </a:r>
            <a:r>
              <a:rPr lang="zh-CN" altLang="en-US" b="1">
                <a:effectLst/>
                <a:latin typeface="宋体" charset="-122"/>
              </a:rPr>
              <a:t>属性与价值的</a:t>
            </a:r>
            <a:r>
              <a:rPr lang="zh-CN" altLang="en-US" b="1">
                <a:solidFill>
                  <a:srgbClr val="FFFF00"/>
                </a:solidFill>
                <a:effectLst/>
                <a:latin typeface="宋体" charset="-122"/>
              </a:rPr>
              <a:t>经济</a:t>
            </a:r>
            <a:r>
              <a:rPr lang="en-US" altLang="zh-CN" b="1">
                <a:solidFill>
                  <a:srgbClr val="FFFF00"/>
                </a:solidFill>
                <a:effectLst/>
                <a:latin typeface="宋体" charset="-122"/>
              </a:rPr>
              <a:t>-</a:t>
            </a:r>
            <a:r>
              <a:rPr lang="zh-CN" altLang="en-US" b="1">
                <a:solidFill>
                  <a:srgbClr val="FFFF00"/>
                </a:solidFill>
                <a:effectLst/>
                <a:latin typeface="宋体" charset="-122"/>
              </a:rPr>
              <a:t>社会</a:t>
            </a:r>
            <a:r>
              <a:rPr lang="zh-CN" altLang="en-US" b="1">
                <a:effectLst/>
                <a:latin typeface="宋体" charset="-122"/>
              </a:rPr>
              <a:t>属性的“契合”</a:t>
            </a:r>
          </a:p>
        </p:txBody>
      </p:sp>
    </p:spTree>
    <p:extLst>
      <p:ext uri="{BB962C8B-B14F-4D97-AF65-F5344CB8AC3E}">
        <p14:creationId xmlns:p14="http://schemas.microsoft.com/office/powerpoint/2010/main" val="1551428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idx="4294967295"/>
          </p:nvPr>
        </p:nvSpPr>
        <p:spPr/>
        <p:txBody>
          <a:bodyPr anchorCtr="0"/>
          <a:lstStyle/>
          <a:p>
            <a:pPr eaLnBrk="1" hangingPunct="1"/>
            <a:r>
              <a:rPr kumimoji="0" lang="zh-CN" altLang="en-US">
                <a:latin typeface="-윤고딕160" charset="0"/>
              </a:rPr>
              <a:t>价值形式演化的第四阶段</a:t>
            </a:r>
          </a:p>
        </p:txBody>
      </p:sp>
      <p:sp>
        <p:nvSpPr>
          <p:cNvPr id="756739" name="Rectangle 3"/>
          <p:cNvSpPr>
            <a:spLocks noGrp="1" noChangeArrowheads="1"/>
          </p:cNvSpPr>
          <p:nvPr>
            <p:ph type="body" idx="4294967295"/>
          </p:nvPr>
        </p:nvSpPr>
        <p:spPr>
          <a:solidFill>
            <a:schemeClr val="bg1"/>
          </a:solidFill>
        </p:spPr>
        <p:txBody>
          <a:bodyPr/>
          <a:lstStyle/>
          <a:p>
            <a:pPr eaLnBrk="1" hangingPunct="1">
              <a:spcBef>
                <a:spcPct val="50000"/>
              </a:spcBef>
              <a:buFont typeface="Wingdings" charset="2"/>
              <a:buNone/>
            </a:pPr>
            <a:r>
              <a:rPr lang="en-US" altLang="zh-CN" sz="3600">
                <a:solidFill>
                  <a:srgbClr val="0000FF"/>
                </a:solidFill>
                <a:latin typeface="-윤고딕140" charset="0"/>
              </a:rPr>
              <a:t>   </a:t>
            </a:r>
            <a:r>
              <a:rPr lang="zh-CN" altLang="en-US" sz="3600">
                <a:latin typeface="-윤고딕140" charset="0"/>
              </a:rPr>
              <a:t>货币的本质是固定充当一般等价物的特殊商品，是商品交换关系发展到一定程度的产物。</a:t>
            </a:r>
            <a:endParaRPr lang="en-US" altLang="zh-CN" sz="3600">
              <a:latin typeface="-윤고딕140" charset="0"/>
            </a:endParaRPr>
          </a:p>
          <a:p>
            <a:pPr eaLnBrk="1" hangingPunct="1">
              <a:spcBef>
                <a:spcPct val="50000"/>
              </a:spcBef>
              <a:buFont typeface="Wingdings" charset="2"/>
              <a:buNone/>
            </a:pPr>
            <a:r>
              <a:rPr kumimoji="0" lang="en-US" altLang="zh-CN">
                <a:latin typeface="-윤고딕140" charset="0"/>
              </a:rPr>
              <a:t>       </a:t>
            </a:r>
            <a:r>
              <a:rPr kumimoji="0" lang="zh-CN" altLang="en-US" sz="3600">
                <a:solidFill>
                  <a:schemeClr val="tx2"/>
                </a:solidFill>
                <a:latin typeface="-윤고딕140" charset="0"/>
                <a:ea typeface="华文新魏" charset="-122"/>
              </a:rPr>
              <a:t>“</a:t>
            </a:r>
            <a:r>
              <a:rPr kumimoji="0" lang="zh-CN" altLang="en-US" sz="3600">
                <a:solidFill>
                  <a:schemeClr val="tx2"/>
                </a:solidFill>
                <a:latin typeface="华文新魏" charset="-122"/>
                <a:ea typeface="华文新魏" charset="-122"/>
              </a:rPr>
              <a:t>价值的货币形态是价值的独立的可以捉摸的表现形式。</a:t>
            </a:r>
            <a:r>
              <a:rPr kumimoji="0" lang="zh-CN" altLang="en-US" sz="3600">
                <a:solidFill>
                  <a:schemeClr val="tx2"/>
                </a:solidFill>
                <a:latin typeface="-윤고딕140" charset="0"/>
                <a:ea typeface="华文新魏" charset="-122"/>
              </a:rPr>
              <a:t>”</a:t>
            </a:r>
            <a:endParaRPr kumimoji="0" lang="en-US" altLang="zh-CN" sz="3600">
              <a:solidFill>
                <a:schemeClr val="tx2"/>
              </a:solidFill>
              <a:latin typeface="华文新魏" charset="-122"/>
              <a:ea typeface="华文新魏" charset="-122"/>
            </a:endParaRPr>
          </a:p>
          <a:p>
            <a:pPr eaLnBrk="1" hangingPunct="1">
              <a:spcBef>
                <a:spcPct val="50000"/>
              </a:spcBef>
              <a:buFont typeface="Wingdings" charset="2"/>
              <a:buNone/>
            </a:pPr>
            <a:r>
              <a:rPr kumimoji="0" lang="en-US" altLang="zh-CN" sz="3600">
                <a:latin typeface="华文新魏" charset="-122"/>
                <a:ea typeface="华文新魏" charset="-122"/>
              </a:rPr>
              <a:t>        </a:t>
            </a:r>
            <a:r>
              <a:rPr kumimoji="0" lang="zh-CN" altLang="en-US" sz="3600">
                <a:latin typeface="华文新魏" charset="-122"/>
                <a:ea typeface="华文新魏" charset="-122"/>
              </a:rPr>
              <a:t>（</a:t>
            </a:r>
            <a:r>
              <a:rPr kumimoji="0" lang="en-US" altLang="zh-CN" sz="3600">
                <a:latin typeface="华文新魏" charset="-122"/>
                <a:ea typeface="华文新魏" charset="-122"/>
              </a:rPr>
              <a:t>《</a:t>
            </a:r>
            <a:r>
              <a:rPr kumimoji="0" lang="zh-CN" altLang="en-US" sz="3600">
                <a:latin typeface="华文新魏" charset="-122"/>
                <a:ea typeface="华文新魏" charset="-122"/>
              </a:rPr>
              <a:t>资本论</a:t>
            </a:r>
            <a:r>
              <a:rPr kumimoji="0" lang="en-US" altLang="zh-CN" sz="3600">
                <a:latin typeface="华文新魏" charset="-122"/>
                <a:ea typeface="华文新魏" charset="-122"/>
              </a:rPr>
              <a:t>》</a:t>
            </a:r>
            <a:r>
              <a:rPr kumimoji="0" lang="zh-CN" altLang="en-US" sz="3600">
                <a:latin typeface="华文新魏" charset="-122"/>
                <a:ea typeface="华文新魏" charset="-122"/>
              </a:rPr>
              <a:t>第二卷，第</a:t>
            </a:r>
            <a:r>
              <a:rPr kumimoji="0" lang="en-US" altLang="zh-CN" sz="3600">
                <a:latin typeface="华文新魏" charset="-122"/>
                <a:ea typeface="华文新魏" charset="-122"/>
              </a:rPr>
              <a:t>67</a:t>
            </a:r>
            <a:r>
              <a:rPr kumimoji="0" lang="zh-CN" altLang="en-US" sz="3600">
                <a:latin typeface="华文新魏" charset="-122"/>
                <a:ea typeface="华文新魏" charset="-122"/>
              </a:rPr>
              <a:t>页）</a:t>
            </a:r>
            <a:endParaRPr kumimoji="0" lang="en-US" altLang="zh-CN" sz="3600">
              <a:latin typeface="华文新魏" charset="-122"/>
              <a:ea typeface="华文新魏" charset="-122"/>
            </a:endParaRPr>
          </a:p>
          <a:p>
            <a:pPr eaLnBrk="1" hangingPunct="1"/>
            <a:endParaRPr kumimoji="0" lang="zh-CN" altLang="en-US">
              <a:latin typeface="-윤고딕140" charset="0"/>
            </a:endParaRPr>
          </a:p>
        </p:txBody>
      </p:sp>
    </p:spTree>
    <p:extLst>
      <p:ext uri="{BB962C8B-B14F-4D97-AF65-F5344CB8AC3E}">
        <p14:creationId xmlns:p14="http://schemas.microsoft.com/office/powerpoint/2010/main" val="11234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3" name="Rectangle 3"/>
          <p:cNvSpPr>
            <a:spLocks noGrp="1" noChangeArrowheads="1"/>
          </p:cNvSpPr>
          <p:nvPr>
            <p:ph type="body" idx="4294967295"/>
          </p:nvPr>
        </p:nvSpPr>
        <p:spPr>
          <a:xfrm>
            <a:off x="457200" y="1143000"/>
            <a:ext cx="8351838" cy="4724400"/>
          </a:xfrm>
          <a:solidFill>
            <a:schemeClr val="bg1"/>
          </a:solidFill>
        </p:spPr>
        <p:txBody>
          <a:bodyPr/>
          <a:lstStyle/>
          <a:p>
            <a:pPr eaLnBrk="1" hangingPunct="1">
              <a:spcBef>
                <a:spcPct val="50000"/>
              </a:spcBef>
              <a:buFont typeface="Wingdings" charset="2"/>
              <a:buNone/>
            </a:pPr>
            <a:r>
              <a:rPr lang="zh-CN" altLang="en-US" sz="3400" dirty="0">
                <a:solidFill>
                  <a:srgbClr val="FF0000"/>
                </a:solidFill>
                <a:latin typeface="-윤고딕140" charset="0"/>
              </a:rPr>
              <a:t>货币产生后的社会影响：</a:t>
            </a:r>
            <a:endParaRPr lang="en-US" altLang="zh-CN" sz="3400" dirty="0">
              <a:solidFill>
                <a:srgbClr val="FF0000"/>
              </a:solidFill>
              <a:latin typeface="-윤고딕140" charset="0"/>
            </a:endParaRPr>
          </a:p>
          <a:p>
            <a:pPr eaLnBrk="1" hangingPunct="1">
              <a:spcBef>
                <a:spcPct val="50000"/>
              </a:spcBef>
              <a:buFont typeface="Wingdings" charset="2"/>
              <a:buNone/>
            </a:pPr>
            <a:r>
              <a:rPr lang="en-US" altLang="zh-CN" sz="3400" dirty="0">
                <a:latin typeface="-윤고딕140" charset="0"/>
              </a:rPr>
              <a:t>   </a:t>
            </a:r>
            <a:r>
              <a:rPr lang="zh-CN" altLang="en-US" sz="2800" dirty="0">
                <a:latin typeface="-윤고딕140" charset="0"/>
              </a:rPr>
              <a:t>货币的产生使价值有了独立的表现形式。货币形式成为商品经济中社会财富的代表。</a:t>
            </a:r>
            <a:r>
              <a:rPr lang="en-US" altLang="zh-CN" sz="2800" dirty="0">
                <a:latin typeface="-윤고딕140" charset="0"/>
              </a:rPr>
              <a:t> </a:t>
            </a:r>
          </a:p>
          <a:p>
            <a:pPr eaLnBrk="1" hangingPunct="1">
              <a:spcBef>
                <a:spcPct val="50000"/>
              </a:spcBef>
              <a:buFont typeface="Wingdings" charset="2"/>
              <a:buNone/>
            </a:pPr>
            <a:r>
              <a:rPr lang="en-US" altLang="zh-CN" sz="2800" dirty="0">
                <a:latin typeface="-윤고딕140" charset="0"/>
              </a:rPr>
              <a:t>   </a:t>
            </a:r>
            <a:r>
              <a:rPr lang="zh-CN" altLang="en-US" sz="2800" dirty="0">
                <a:latin typeface="-윤고딕140" charset="0"/>
              </a:rPr>
              <a:t>商品界分裂为商品与货币两大部分，一切商品都只是作为使用价值存在，只有货币作为价值存在。商品要真正成为价值，就必须转化为货币。商品内部使用价值和价值的矛盾转化为商品与货币的外部对立</a:t>
            </a:r>
            <a:r>
              <a:rPr lang="zh-CN" altLang="en-US" sz="2800" dirty="0">
                <a:solidFill>
                  <a:schemeClr val="accent2"/>
                </a:solidFill>
                <a:latin typeface="-윤고딕140" charset="0"/>
              </a:rPr>
              <a:t>。</a:t>
            </a:r>
            <a:endParaRPr kumimoji="0" lang="en-US" altLang="zh-CN" sz="2800" dirty="0">
              <a:solidFill>
                <a:schemeClr val="accent2"/>
              </a:solidFill>
              <a:latin typeface="-윤고딕140" charset="0"/>
            </a:endParaRPr>
          </a:p>
          <a:p>
            <a:pPr eaLnBrk="1" hangingPunct="1"/>
            <a:endParaRPr kumimoji="0" lang="zh-CN" altLang="en-US" dirty="0">
              <a:solidFill>
                <a:schemeClr val="accent2"/>
              </a:solidFill>
              <a:latin typeface="-윤고딕140" charset="0"/>
            </a:endParaRPr>
          </a:p>
        </p:txBody>
      </p:sp>
    </p:spTree>
    <p:extLst>
      <p:ext uri="{BB962C8B-B14F-4D97-AF65-F5344CB8AC3E}">
        <p14:creationId xmlns:p14="http://schemas.microsoft.com/office/powerpoint/2010/main" val="47401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228600" y="228600"/>
            <a:ext cx="8229600" cy="1139825"/>
          </a:xfrm>
        </p:spPr>
        <p:txBody>
          <a:bodyPr/>
          <a:lstStyle/>
          <a:p>
            <a:pPr algn="l" eaLnBrk="1" hangingPunct="1">
              <a:defRPr/>
            </a:pPr>
            <a:r>
              <a:rPr kumimoji="0" lang="zh-CN" altLang="en-US" smtClean="0"/>
              <a:t>讨论</a:t>
            </a:r>
          </a:p>
        </p:txBody>
      </p:sp>
      <p:sp>
        <p:nvSpPr>
          <p:cNvPr id="784387" name="Rectangle 3"/>
          <p:cNvSpPr>
            <a:spLocks noGrp="1" noChangeArrowheads="1"/>
          </p:cNvSpPr>
          <p:nvPr>
            <p:ph type="body" idx="4294967295"/>
          </p:nvPr>
        </p:nvSpPr>
        <p:spPr>
          <a:xfrm>
            <a:off x="457200" y="1772816"/>
            <a:ext cx="8001000" cy="4681538"/>
          </a:xfrm>
          <a:prstGeom prst="rect">
            <a:avLst/>
          </a:prstGeom>
          <a:solidFill>
            <a:schemeClr val="bg1"/>
          </a:solidFill>
        </p:spPr>
        <p:txBody>
          <a:bodyPr/>
          <a:lstStyle/>
          <a:p>
            <a:pPr eaLnBrk="1" hangingPunct="1">
              <a:lnSpc>
                <a:spcPct val="90000"/>
              </a:lnSpc>
            </a:pPr>
            <a:r>
              <a:rPr kumimoji="0" lang="zh-CN" altLang="en-US" sz="2800" b="1" dirty="0"/>
              <a:t>泡沫经济</a:t>
            </a:r>
            <a:endParaRPr kumimoji="0" lang="en-US" altLang="zh-CN" sz="2800" b="1" dirty="0"/>
          </a:p>
          <a:p>
            <a:pPr eaLnBrk="1" hangingPunct="1">
              <a:lnSpc>
                <a:spcPct val="90000"/>
              </a:lnSpc>
            </a:pPr>
            <a:r>
              <a:rPr kumimoji="0" lang="en-US" altLang="zh-CN" sz="2800" b="1" dirty="0"/>
              <a:t>——</a:t>
            </a:r>
            <a:r>
              <a:rPr kumimoji="0" lang="zh-CN" altLang="en-US" sz="2800" b="1" dirty="0"/>
              <a:t>经济中虚假价值的大量增加，同时（无价值的）货币量相应地增加支撑着这些虚假价值的流通。泡沫经济使经济呈现繁荣景象，一定程度上也可以带动物质生产的一定增长。但是，由于货币所支撑的是虚假价值，所以一当虚假价值消失，经济会迅速衰退。</a:t>
            </a:r>
            <a:endParaRPr kumimoji="0" lang="en-US" altLang="zh-CN" sz="2800" b="1" dirty="0"/>
          </a:p>
          <a:p>
            <a:pPr eaLnBrk="1" hangingPunct="1">
              <a:lnSpc>
                <a:spcPct val="90000"/>
              </a:lnSpc>
            </a:pPr>
            <a:r>
              <a:rPr kumimoji="0" lang="zh-CN" altLang="en-US" sz="2800" b="1" dirty="0"/>
              <a:t>所谓虚拟资本</a:t>
            </a:r>
            <a:r>
              <a:rPr kumimoji="0" lang="zh-CN" altLang="en-US" sz="2800" dirty="0"/>
              <a:t>，是指以有价证券的形式存在，并能给持有者带来一定收入的资本，如企业股票或国家发行的债券等。</a:t>
            </a:r>
            <a:r>
              <a:rPr kumimoji="0" lang="en-US" altLang="zh-CN" sz="2800" dirty="0"/>
              <a:t> </a:t>
            </a:r>
          </a:p>
        </p:txBody>
      </p:sp>
    </p:spTree>
    <p:extLst>
      <p:ext uri="{BB962C8B-B14F-4D97-AF65-F5344CB8AC3E}">
        <p14:creationId xmlns:p14="http://schemas.microsoft.com/office/powerpoint/2010/main" val="1824183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body" idx="4294967295"/>
          </p:nvPr>
        </p:nvSpPr>
        <p:spPr>
          <a:xfrm>
            <a:off x="533400" y="457200"/>
            <a:ext cx="8001000" cy="4724400"/>
          </a:xfrm>
          <a:prstGeom prst="rect">
            <a:avLst/>
          </a:prstGeom>
          <a:solidFill>
            <a:schemeClr val="bg1"/>
          </a:solidFill>
        </p:spPr>
        <p:txBody>
          <a:bodyPr/>
          <a:lstStyle/>
          <a:p>
            <a:pPr eaLnBrk="1" hangingPunct="1">
              <a:buFont typeface="Wingdings" charset="2"/>
              <a:buNone/>
            </a:pPr>
            <a:r>
              <a:rPr kumimoji="0" lang="en-US" altLang="zh-CN">
                <a:solidFill>
                  <a:schemeClr val="tx2"/>
                </a:solidFill>
              </a:rPr>
              <a:t>  </a:t>
            </a:r>
            <a:r>
              <a:rPr kumimoji="0" lang="zh-CN" altLang="en-US" b="1"/>
              <a:t>当我们将虚拟资产交易所需要的货币也加以考虑时，在无价值基础的货币流通的条件下，货币流通公式就变为：</a:t>
            </a:r>
            <a:endParaRPr kumimoji="0" lang="en-US" altLang="zh-CN" b="1"/>
          </a:p>
          <a:p>
            <a:pPr eaLnBrk="1" hangingPunct="1">
              <a:buFont typeface="Wingdings" charset="2"/>
              <a:buNone/>
            </a:pPr>
            <a:r>
              <a:rPr kumimoji="0" lang="en-US" altLang="zh-CN" b="1"/>
              <a:t>           Pr Qr             P</a:t>
            </a:r>
            <a:r>
              <a:rPr kumimoji="0" lang="en-US" altLang="zh-CN" sz="2000" b="1"/>
              <a:t>S </a:t>
            </a:r>
            <a:r>
              <a:rPr kumimoji="0" lang="en-US" altLang="zh-CN" b="1"/>
              <a:t> X  Q</a:t>
            </a:r>
            <a:r>
              <a:rPr kumimoji="0" lang="en-US" altLang="zh-CN" sz="2000" b="1"/>
              <a:t>S</a:t>
            </a:r>
          </a:p>
          <a:p>
            <a:pPr eaLnBrk="1" hangingPunct="1">
              <a:buFont typeface="Wingdings" charset="2"/>
              <a:buNone/>
            </a:pPr>
            <a:r>
              <a:rPr kumimoji="0" lang="en-US" altLang="zh-CN" b="1"/>
              <a:t>     M= ——— +  —————</a:t>
            </a:r>
          </a:p>
          <a:p>
            <a:pPr eaLnBrk="1" hangingPunct="1">
              <a:buFont typeface="Wingdings" charset="2"/>
              <a:buNone/>
            </a:pPr>
            <a:r>
              <a:rPr kumimoji="0" lang="en-US" altLang="zh-CN" b="1"/>
              <a:t>            V</a:t>
            </a:r>
            <a:r>
              <a:rPr kumimoji="0" lang="en-US" altLang="zh-CN" sz="2000" b="1"/>
              <a:t>1                                </a:t>
            </a:r>
            <a:r>
              <a:rPr kumimoji="0" lang="en-US" altLang="zh-CN" b="1"/>
              <a:t>V</a:t>
            </a:r>
            <a:r>
              <a:rPr kumimoji="0" lang="en-US" altLang="zh-CN" sz="2000" b="1"/>
              <a:t>2</a:t>
            </a:r>
          </a:p>
          <a:p>
            <a:pPr eaLnBrk="1" hangingPunct="1">
              <a:buFont typeface="Wingdings" charset="2"/>
              <a:buNone/>
            </a:pPr>
            <a:r>
              <a:rPr kumimoji="0" lang="en-US" altLang="zh-CN" b="1"/>
              <a:t>       </a:t>
            </a:r>
            <a:r>
              <a:rPr kumimoji="0" lang="zh-CN" altLang="en-US" b="1"/>
              <a:t>实物经济</a:t>
            </a:r>
            <a:r>
              <a:rPr kumimoji="0" lang="en-US" altLang="zh-CN" b="1"/>
              <a:t>             </a:t>
            </a:r>
            <a:r>
              <a:rPr kumimoji="0" lang="zh-CN" altLang="en-US" b="1"/>
              <a:t>虚拟经济</a:t>
            </a:r>
            <a:endParaRPr kumimoji="0" lang="en-US" altLang="zh-CN" b="1"/>
          </a:p>
          <a:p>
            <a:pPr eaLnBrk="1" hangingPunct="1"/>
            <a:endParaRPr kumimoji="0" lang="zh-CN" altLang="en-US" b="1"/>
          </a:p>
        </p:txBody>
      </p:sp>
    </p:spTree>
    <p:extLst>
      <p:ext uri="{BB962C8B-B14F-4D97-AF65-F5344CB8AC3E}">
        <p14:creationId xmlns:p14="http://schemas.microsoft.com/office/powerpoint/2010/main" val="1580867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body" idx="4294967295"/>
          </p:nvPr>
        </p:nvSpPr>
        <p:spPr>
          <a:xfrm>
            <a:off x="395288" y="1844675"/>
            <a:ext cx="8424862" cy="2409825"/>
          </a:xfrm>
          <a:prstGeom prst="rect">
            <a:avLst/>
          </a:prstGeom>
          <a:solidFill>
            <a:schemeClr val="bg1"/>
          </a:solidFill>
        </p:spPr>
        <p:txBody>
          <a:bodyPr/>
          <a:lstStyle/>
          <a:p>
            <a:pPr eaLnBrk="1" hangingPunct="1">
              <a:buFont typeface="Wingdings" charset="2"/>
              <a:buNone/>
            </a:pPr>
            <a:r>
              <a:rPr kumimoji="0" lang="en-US" altLang="zh-CN" sz="2800" dirty="0">
                <a:solidFill>
                  <a:schemeClr val="tx2"/>
                </a:solidFill>
              </a:rPr>
              <a:t>  </a:t>
            </a:r>
            <a:r>
              <a:rPr kumimoji="0" lang="en-US" altLang="zh-CN" sz="2800" b="1" dirty="0"/>
              <a:t>(1)</a:t>
            </a:r>
            <a:r>
              <a:rPr kumimoji="0" lang="zh-CN" altLang="en-US" sz="2800" b="1" dirty="0"/>
              <a:t>如果证券等虚拟资产价格迅速上涨，同时货币供给量也随之增加，那么，一旦泡沫破裂，流通中的大量货币就会超过商品流通所需要的货币量，有可能诱发通货膨胀。</a:t>
            </a:r>
            <a:endParaRPr kumimoji="0" lang="en-US" altLang="zh-CN" sz="2800" b="1" dirty="0"/>
          </a:p>
          <a:p>
            <a:pPr eaLnBrk="1" hangingPunct="1"/>
            <a:endParaRPr kumimoji="0" lang="zh-CN" altLang="en-US" b="1" dirty="0"/>
          </a:p>
        </p:txBody>
      </p:sp>
    </p:spTree>
    <p:extLst>
      <p:ext uri="{BB962C8B-B14F-4D97-AF65-F5344CB8AC3E}">
        <p14:creationId xmlns:p14="http://schemas.microsoft.com/office/powerpoint/2010/main" val="1690607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2_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10838</TotalTime>
  <Pages>0</Pages>
  <Words>15873</Words>
  <Characters>0</Characters>
  <Application>Microsoft Macintosh PowerPoint</Application>
  <DocSecurity>0</DocSecurity>
  <PresentationFormat>全屏显示(4:3)</PresentationFormat>
  <Lines>0</Lines>
  <Paragraphs>1052</Paragraphs>
  <Slides>205</Slides>
  <Notes>4</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1</vt:i4>
      </vt:variant>
      <vt:variant>
        <vt:lpstr>幻灯片标题</vt:lpstr>
      </vt:variant>
      <vt:variant>
        <vt:i4>205</vt:i4>
      </vt:variant>
    </vt:vector>
  </HeadingPairs>
  <TitlesOfParts>
    <vt:vector size="229" baseType="lpstr">
      <vt:lpstr>Century Gothic</vt:lpstr>
      <vt:lpstr>Garamond</vt:lpstr>
      <vt:lpstr>STKaiti</vt:lpstr>
      <vt:lpstr>Tahoma</vt:lpstr>
      <vt:lpstr>Times New Roman</vt:lpstr>
      <vt:lpstr>Wingdings</vt:lpstr>
      <vt:lpstr>方正黑体简体</vt:lpstr>
      <vt:lpstr>仿宋_GB2312</vt:lpstr>
      <vt:lpstr>黑体</vt:lpstr>
      <vt:lpstr>华文行楷</vt:lpstr>
      <vt:lpstr>华文新魏</vt:lpstr>
      <vt:lpstr>华文中宋</vt:lpstr>
      <vt:lpstr>楷体</vt:lpstr>
      <vt:lpstr>楷体_GB2312</vt:lpstr>
      <vt:lpstr>隶书</vt:lpstr>
      <vt:lpstr>宋体</vt:lpstr>
      <vt:lpstr>微软雅黑</vt:lpstr>
      <vt:lpstr>幼圆</vt:lpstr>
      <vt:lpstr>-윤고딕140</vt:lpstr>
      <vt:lpstr>-윤고딕160</vt:lpstr>
      <vt:lpstr>Arial</vt:lpstr>
      <vt:lpstr>极目远眺</vt:lpstr>
      <vt:lpstr>2_极目远眺</vt:lpstr>
      <vt:lpstr>Image</vt:lpstr>
      <vt:lpstr>第 四、五章  资本主义的产生发展及本质</vt:lpstr>
      <vt:lpstr>PowerPoint 演示文稿</vt:lpstr>
      <vt:lpstr>人民群众 是 社会历史 的 主体</vt:lpstr>
      <vt:lpstr>PowerPoint 演示文稿</vt:lpstr>
      <vt:lpstr>无产阶级政党 的 群众路线</vt:lpstr>
      <vt:lpstr>注意：群众路线的辩证法</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二、空想社会主义者对资本主义的批判</vt:lpstr>
      <vt:lpstr>《1844年经济学哲学手稿》 对“国民经济学”的批判</vt:lpstr>
      <vt:lpstr>西方现代文明进程中的马克思主义</vt:lpstr>
      <vt:lpstr>《人权与公民权宣言》1789年</vt:lpstr>
      <vt:lpstr>PowerPoint 演示文稿</vt:lpstr>
      <vt:lpstr>各种“社会主义”对时代问题的反思</vt:lpstr>
      <vt:lpstr>各种“社会主义”“庸医”（1）</vt:lpstr>
      <vt:lpstr>各种“社会主义”“庸医”（2）</vt:lpstr>
      <vt:lpstr>“三个伟大的空想社会主义者”</vt:lpstr>
      <vt:lpstr>圣西门的社会主义思想</vt:lpstr>
      <vt:lpstr>圣西门的主张——“工业”统治</vt:lpstr>
      <vt:lpstr>傅立叶 及其 社会主义思想</vt:lpstr>
      <vt:lpstr>傅立叶的“法郎吉”（农工协作社）实验</vt:lpstr>
      <vt:lpstr>欧文的社会主义思想</vt:lpstr>
      <vt:lpstr>新拉纳克实验</vt:lpstr>
      <vt:lpstr>欧文的努力</vt:lpstr>
      <vt:lpstr>PowerPoint 演示文稿</vt:lpstr>
      <vt:lpstr>PowerPoint 演示文稿</vt:lpstr>
      <vt:lpstr>PowerPoint 演示文稿</vt:lpstr>
      <vt:lpstr>PowerPoint 演示文稿</vt:lpstr>
      <vt:lpstr>对三大空想社会主义的评价</vt:lpstr>
      <vt:lpstr>PowerPoint 演示文稿</vt:lpstr>
      <vt:lpstr>PowerPoint 演示文稿</vt:lpstr>
      <vt:lpstr>PowerPoint 演示文稿</vt:lpstr>
      <vt:lpstr>《资本论》的叙述起点</vt:lpstr>
      <vt:lpstr>PowerPoint 演示文稿</vt:lpstr>
      <vt:lpstr>     资本主义生产方式占统治地位的社会的财富，表现为“庞大的商品堆积”，单个商品表现为这种财富的元素形式。因此，我们的研究就从分析商品开始。 ——马克思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价值形式的演变与货币的产生 </vt:lpstr>
      <vt:lpstr>价值形式演化第一阶段</vt:lpstr>
      <vt:lpstr>价值形式演化第一阶段</vt:lpstr>
      <vt:lpstr>价值形式演化的第一阶段</vt:lpstr>
      <vt:lpstr>PowerPoint 演示文稿</vt:lpstr>
      <vt:lpstr>价值形式演化第一阶段</vt:lpstr>
      <vt:lpstr>价值形式演化第二阶段</vt:lpstr>
      <vt:lpstr>价值形式演化第二阶段</vt:lpstr>
      <vt:lpstr>扩大的价值形式的局限性</vt:lpstr>
      <vt:lpstr>价值形式的演变第三阶段</vt:lpstr>
      <vt:lpstr>价值形式的演变第三阶段</vt:lpstr>
      <vt:lpstr>价值形式演化的第四阶段</vt:lpstr>
      <vt:lpstr>PowerPoint 演示文稿</vt:lpstr>
      <vt:lpstr>价值形式演化的第四阶段</vt:lpstr>
      <vt:lpstr>PowerPoint 演示文稿</vt:lpstr>
      <vt:lpstr>讨论</vt:lpstr>
      <vt:lpstr>PowerPoint 演示文稿</vt:lpstr>
      <vt:lpstr>PowerPoint 演示文稿</vt:lpstr>
      <vt:lpstr>PowerPoint 演示文稿</vt:lpstr>
      <vt:lpstr>3、马克思劳动价值论的意义</vt:lpstr>
      <vt:lpstr>PowerPoint 演示文稿</vt:lpstr>
      <vt:lpstr>PowerPoint 演示文稿</vt:lpstr>
      <vt:lpstr>PowerPoint 演示文稿</vt:lpstr>
      <vt:lpstr>PowerPoint 演示文稿</vt:lpstr>
      <vt:lpstr>（5）对形形色色的价值论的评析</vt:lpstr>
      <vt:lpstr>PowerPoint 演示文稿</vt:lpstr>
      <vt:lpstr>PowerPoint 演示文稿</vt:lpstr>
      <vt:lpstr>PowerPoint 演示文稿</vt:lpstr>
      <vt:lpstr>PowerPoint 演示文稿</vt:lpstr>
      <vt:lpstr>PowerPoint 演示文稿</vt:lpstr>
      <vt:lpstr>PowerPoint 演示文稿</vt:lpstr>
      <vt:lpstr>（5）历史条件的变化与马克思劳动            价值论遇到的挑战</vt:lpstr>
      <vt:lpstr>（5）历史条件的变化与马克思劳动            价值论遇到的挑战</vt:lpstr>
      <vt:lpstr>（5）历史条件的变化与马克思劳动            价值论遇到的挑战</vt:lpstr>
      <vt:lpstr>（5）历史条件的变化与马克思劳动            价值论遇到的挑战</vt:lpstr>
      <vt:lpstr>（5）历史条件的变化与马克思劳动            价值论遇到的挑战</vt:lpstr>
      <vt:lpstr>PowerPoint 演示文稿</vt:lpstr>
      <vt:lpstr>PowerPoint 演示文稿</vt:lpstr>
      <vt:lpstr>（5）历史条件的变化与马克思劳动            价值论遇到的挑战</vt:lpstr>
      <vt:lpstr>PowerPoint 演示文稿</vt:lpstr>
      <vt:lpstr>PowerPoint 演示文稿</vt:lpstr>
      <vt:lpstr>四、资本、资本家与资本的总体化及全球扩张</vt:lpstr>
      <vt:lpstr>什么是“资本”？</vt:lpstr>
      <vt:lpstr>葡萄牙的崛起——民族国家的意义</vt:lpstr>
      <vt:lpstr>PowerPoint 演示文稿</vt:lpstr>
      <vt:lpstr>PowerPoint 演示文稿</vt:lpstr>
      <vt:lpstr>PowerPoint 演示文稿</vt:lpstr>
      <vt:lpstr>PowerPoint 演示文稿</vt:lpstr>
      <vt:lpstr>PowerPoint 演示文稿</vt:lpstr>
      <vt:lpstr>财富的负面作用</vt:lpstr>
      <vt:lpstr>什么是“资本”？</vt:lpstr>
      <vt:lpstr>什么样的“商品”可以增殖？</vt:lpstr>
      <vt:lpstr>货币  转化为  资本</vt:lpstr>
      <vt:lpstr>不变资本  与  可变资本</vt:lpstr>
      <vt:lpstr>剩余价值的生产</vt:lpstr>
      <vt:lpstr>PowerPoint 演示文稿</vt:lpstr>
      <vt:lpstr>机器、科技与资本</vt:lpstr>
      <vt:lpstr>提高资本有机构成</vt:lpstr>
      <vt:lpstr>资本积累：剩余价值的资本化</vt:lpstr>
      <vt:lpstr>PowerPoint 演示文稿</vt:lpstr>
      <vt:lpstr>劳动力的“蓄水池”</vt:lpstr>
      <vt:lpstr>PowerPoint 演示文稿</vt:lpstr>
      <vt:lpstr>在“社会关系”中理解“人”</vt:lpstr>
      <vt:lpstr>马克思主义政治经济学中的几个概念</vt:lpstr>
      <vt:lpstr>什么是“资本家”？</vt:lpstr>
      <vt:lpstr>PowerPoint 演示文稿</vt:lpstr>
      <vt:lpstr>什么是“工人”？</vt:lpstr>
      <vt:lpstr>资本的总体化</vt:lpstr>
      <vt:lpstr>资本总体化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一、当代资本主义新变化的表现 </vt:lpstr>
      <vt:lpstr>PowerPoint 演示文稿</vt:lpstr>
      <vt:lpstr>PowerPoint 演示文稿</vt:lpstr>
      <vt:lpstr>PowerPoint 演示文稿</vt:lpstr>
      <vt:lpstr>PowerPoint 演示文稿</vt:lpstr>
      <vt:lpstr>劳资关系和分配关系的变化</vt:lpstr>
      <vt:lpstr>PowerPoint 演示文稿</vt:lpstr>
      <vt:lpstr>PowerPoint 演示文稿</vt:lpstr>
      <vt:lpstr>评析西方国家的社会福利政策 </vt:lpstr>
      <vt:lpstr>PowerPoint 演示文稿</vt:lpstr>
      <vt:lpstr>PowerPoint 演示文稿</vt:lpstr>
      <vt:lpstr>PowerPoint 演示文稿</vt:lpstr>
      <vt:lpstr>PowerPoint 演示文稿</vt:lpstr>
      <vt:lpstr>PowerPoint 演示文稿</vt:lpstr>
      <vt:lpstr>PowerPoint 演示文稿</vt:lpstr>
      <vt:lpstr>政治制度的变化</vt:lpstr>
      <vt:lpstr>行政权的扩张表现 </vt:lpstr>
      <vt:lpstr>PowerPoint 演示文稿</vt:lpstr>
      <vt:lpstr>行政权的扩张原因 </vt:lpstr>
      <vt:lpstr>PowerPoint 演示文稿</vt:lpstr>
      <vt:lpstr>PowerPoint 演示文稿</vt:lpstr>
      <vt:lpstr>PowerPoint 演示文稿</vt:lpstr>
      <vt:lpstr>PowerPoint 演示文稿</vt:lpstr>
      <vt:lpstr>PowerPoint 演示文稿</vt:lpstr>
      <vt:lpstr>当代资本主义新变化的原因和实质 </vt:lpstr>
      <vt:lpstr>工人阶级与社会主义的挑战</vt:lpstr>
      <vt:lpstr>当代资本主义新变化的原因 </vt:lpstr>
      <vt:lpstr>PowerPoint 演示文稿</vt:lpstr>
      <vt:lpstr>总结：马克思主义对资本的批判</vt:lpstr>
      <vt:lpstr>PowerPoint 演示文稿</vt:lpstr>
      <vt:lpstr>PowerPoint 演示文稿</vt:lpstr>
      <vt:lpstr>资本的内在矛盾（1）</vt:lpstr>
      <vt:lpstr>资本的内在矛盾（2）</vt:lpstr>
      <vt:lpstr>资本的内在矛盾（3）</vt:lpstr>
      <vt:lpstr>资本的内在矛盾（4）</vt:lpstr>
      <vt:lpstr>资本的内在矛盾（5）</vt:lpstr>
      <vt:lpstr>经济危机</vt:lpstr>
      <vt:lpstr>本讲参考书目</vt:lpstr>
      <vt:lpstr>小作业           我们是否应该全盘否定垄断</vt:lpstr>
    </vt:vector>
  </TitlesOfParts>
  <Company>www.xunchi.com</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hw</dc:creator>
  <cp:lastModifiedBy>黄小东</cp:lastModifiedBy>
  <cp:revision>1480</cp:revision>
  <cp:lastPrinted>1899-12-30T00:00:00Z</cp:lastPrinted>
  <dcterms:created xsi:type="dcterms:W3CDTF">2010-04-02T02:56:21Z</dcterms:created>
  <dcterms:modified xsi:type="dcterms:W3CDTF">2017-06-04T07:58:25Z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TC010690022052</vt:lpwstr>
  </property>
  <property fmtid="{D5CDD505-2E9C-101B-9397-08002B2CF9AE}" pid="3" name="KSOProductBuildVer">
    <vt:lpwstr>2052-6.5.0.1966</vt:lpwstr>
  </property>
</Properties>
</file>