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1"/>
  </p:notesMasterIdLst>
  <p:handoutMasterIdLst>
    <p:handoutMasterId r:id="rId92"/>
  </p:handoutMasterIdLst>
  <p:sldIdLst>
    <p:sldId id="376" r:id="rId2"/>
    <p:sldId id="378" r:id="rId3"/>
    <p:sldId id="379" r:id="rId4"/>
    <p:sldId id="381" r:id="rId5"/>
    <p:sldId id="257" r:id="rId6"/>
    <p:sldId id="400" r:id="rId7"/>
    <p:sldId id="359" r:id="rId8"/>
    <p:sldId id="395" r:id="rId9"/>
    <p:sldId id="407" r:id="rId10"/>
    <p:sldId id="406" r:id="rId11"/>
    <p:sldId id="360" r:id="rId12"/>
    <p:sldId id="384" r:id="rId13"/>
    <p:sldId id="362" r:id="rId14"/>
    <p:sldId id="396" r:id="rId15"/>
    <p:sldId id="258" r:id="rId16"/>
    <p:sldId id="333" r:id="rId17"/>
    <p:sldId id="408" r:id="rId18"/>
    <p:sldId id="334" r:id="rId19"/>
    <p:sldId id="397" r:id="rId20"/>
    <p:sldId id="353" r:id="rId21"/>
    <p:sldId id="336" r:id="rId22"/>
    <p:sldId id="410" r:id="rId23"/>
    <p:sldId id="409" r:id="rId24"/>
    <p:sldId id="275" r:id="rId25"/>
    <p:sldId id="343" r:id="rId26"/>
    <p:sldId id="317" r:id="rId27"/>
    <p:sldId id="330" r:id="rId28"/>
    <p:sldId id="363" r:id="rId29"/>
    <p:sldId id="415" r:id="rId30"/>
    <p:sldId id="416" r:id="rId31"/>
    <p:sldId id="417" r:id="rId32"/>
    <p:sldId id="418" r:id="rId33"/>
    <p:sldId id="419" r:id="rId34"/>
    <p:sldId id="420" r:id="rId35"/>
    <p:sldId id="364" r:id="rId36"/>
    <p:sldId id="365" r:id="rId37"/>
    <p:sldId id="320" r:id="rId38"/>
    <p:sldId id="366" r:id="rId39"/>
    <p:sldId id="411" r:id="rId40"/>
    <p:sldId id="412" r:id="rId41"/>
    <p:sldId id="413" r:id="rId42"/>
    <p:sldId id="414" r:id="rId43"/>
    <p:sldId id="372" r:id="rId44"/>
    <p:sldId id="339" r:id="rId45"/>
    <p:sldId id="340" r:id="rId46"/>
    <p:sldId id="385" r:id="rId47"/>
    <p:sldId id="386" r:id="rId48"/>
    <p:sldId id="398" r:id="rId49"/>
    <p:sldId id="341" r:id="rId50"/>
    <p:sldId id="348" r:id="rId51"/>
    <p:sldId id="342" r:id="rId52"/>
    <p:sldId id="371" r:id="rId53"/>
    <p:sldId id="344" r:id="rId54"/>
    <p:sldId id="345" r:id="rId55"/>
    <p:sldId id="346" r:id="rId56"/>
    <p:sldId id="347" r:id="rId57"/>
    <p:sldId id="287" r:id="rId58"/>
    <p:sldId id="292" r:id="rId59"/>
    <p:sldId id="367" r:id="rId60"/>
    <p:sldId id="368" r:id="rId61"/>
    <p:sldId id="294" r:id="rId62"/>
    <p:sldId id="290" r:id="rId63"/>
    <p:sldId id="357" r:id="rId64"/>
    <p:sldId id="358" r:id="rId65"/>
    <p:sldId id="403" r:id="rId66"/>
    <p:sldId id="404" r:id="rId67"/>
    <p:sldId id="405" r:id="rId68"/>
    <p:sldId id="373" r:id="rId69"/>
    <p:sldId id="401" r:id="rId70"/>
    <p:sldId id="375" r:id="rId71"/>
    <p:sldId id="402" r:id="rId72"/>
    <p:sldId id="299" r:id="rId73"/>
    <p:sldId id="305" r:id="rId74"/>
    <p:sldId id="303" r:id="rId75"/>
    <p:sldId id="304" r:id="rId76"/>
    <p:sldId id="310" r:id="rId77"/>
    <p:sldId id="349" r:id="rId78"/>
    <p:sldId id="350" r:id="rId79"/>
    <p:sldId id="392" r:id="rId80"/>
    <p:sldId id="387" r:id="rId81"/>
    <p:sldId id="388" r:id="rId82"/>
    <p:sldId id="389" r:id="rId83"/>
    <p:sldId id="399" r:id="rId84"/>
    <p:sldId id="390" r:id="rId85"/>
    <p:sldId id="421" r:id="rId86"/>
    <p:sldId id="391" r:id="rId87"/>
    <p:sldId id="393" r:id="rId88"/>
    <p:sldId id="394" r:id="rId89"/>
    <p:sldId id="422" r:id="rId90"/>
  </p:sldIdLst>
  <p:sldSz cx="9144000" cy="6858000" type="screen4x3"/>
  <p:notesSz cx="7010400" cy="9296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DDFF"/>
    <a:srgbClr val="FFE7FF"/>
    <a:srgbClr val="FFCCCC"/>
    <a:srgbClr val="8FFFFF"/>
    <a:srgbClr val="99FFCC"/>
    <a:srgbClr val="01312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4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6" Type="http://schemas.openxmlformats.org/officeDocument/2006/relationships/image" Target="../media/image70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69.wmf"/><Relationship Id="rId1" Type="http://schemas.openxmlformats.org/officeDocument/2006/relationships/image" Target="../media/image72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88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10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12" Type="http://schemas.openxmlformats.org/officeDocument/2006/relationships/image" Target="../media/image144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11" Type="http://schemas.openxmlformats.org/officeDocument/2006/relationships/image" Target="../media/image143.w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11" Type="http://schemas.openxmlformats.org/officeDocument/2006/relationships/image" Target="../media/image194.emf"/><Relationship Id="rId5" Type="http://schemas.openxmlformats.org/officeDocument/2006/relationships/image" Target="../media/image188.wmf"/><Relationship Id="rId10" Type="http://schemas.openxmlformats.org/officeDocument/2006/relationships/image" Target="../media/image193.emf"/><Relationship Id="rId4" Type="http://schemas.openxmlformats.org/officeDocument/2006/relationships/image" Target="../media/image187.wmf"/><Relationship Id="rId9" Type="http://schemas.openxmlformats.org/officeDocument/2006/relationships/image" Target="../media/image192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12" Type="http://schemas.openxmlformats.org/officeDocument/2006/relationships/image" Target="../media/image207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0.wmf"/><Relationship Id="rId1" Type="http://schemas.openxmlformats.org/officeDocument/2006/relationships/image" Target="../media/image208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10" Type="http://schemas.openxmlformats.org/officeDocument/2006/relationships/image" Target="../media/image198.wmf"/><Relationship Id="rId4" Type="http://schemas.openxmlformats.org/officeDocument/2006/relationships/image" Target="../media/image210.wmf"/><Relationship Id="rId9" Type="http://schemas.openxmlformats.org/officeDocument/2006/relationships/image" Target="../media/image197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image" Target="../media/image232.wmf"/><Relationship Id="rId3" Type="http://schemas.openxmlformats.org/officeDocument/2006/relationships/image" Target="../media/image222.wmf"/><Relationship Id="rId7" Type="http://schemas.openxmlformats.org/officeDocument/2006/relationships/image" Target="../media/image226.emf"/><Relationship Id="rId12" Type="http://schemas.openxmlformats.org/officeDocument/2006/relationships/image" Target="../media/image231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11" Type="http://schemas.openxmlformats.org/officeDocument/2006/relationships/image" Target="../media/image230.wmf"/><Relationship Id="rId5" Type="http://schemas.openxmlformats.org/officeDocument/2006/relationships/image" Target="../media/image224.wmf"/><Relationship Id="rId10" Type="http://schemas.openxmlformats.org/officeDocument/2006/relationships/image" Target="../media/image229.emf"/><Relationship Id="rId4" Type="http://schemas.openxmlformats.org/officeDocument/2006/relationships/image" Target="../media/image223.wmf"/><Relationship Id="rId9" Type="http://schemas.openxmlformats.org/officeDocument/2006/relationships/image" Target="../media/image22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7" Type="http://schemas.openxmlformats.org/officeDocument/2006/relationships/image" Target="../media/image246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7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8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4" Type="http://schemas.openxmlformats.org/officeDocument/2006/relationships/image" Target="../media/image256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wmf"/><Relationship Id="rId1" Type="http://schemas.openxmlformats.org/officeDocument/2006/relationships/image" Target="../media/image262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wmf"/><Relationship Id="rId1" Type="http://schemas.openxmlformats.org/officeDocument/2006/relationships/image" Target="../media/image26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3.wmf"/><Relationship Id="rId1" Type="http://schemas.openxmlformats.org/officeDocument/2006/relationships/image" Target="../media/image272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8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Relationship Id="rId6" Type="http://schemas.openxmlformats.org/officeDocument/2006/relationships/image" Target="../media/image284.wmf"/><Relationship Id="rId5" Type="http://schemas.openxmlformats.org/officeDocument/2006/relationships/image" Target="../media/image283.wmf"/><Relationship Id="rId4" Type="http://schemas.openxmlformats.org/officeDocument/2006/relationships/image" Target="../media/image282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5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41" tIns="45770" rIns="91541" bIns="4577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 u="none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675" y="0"/>
            <a:ext cx="304482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41" tIns="45770" rIns="91541" bIns="4577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u="none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8725"/>
            <a:ext cx="3044825" cy="428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41" tIns="45770" rIns="91541" bIns="4577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 u="none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675" y="8848725"/>
            <a:ext cx="3044825" cy="428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41" tIns="45770" rIns="91541" bIns="4577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u="none">
                <a:ea typeface="宋体" pitchFamily="2" charset="-122"/>
              </a:defRPr>
            </a:lvl1pPr>
          </a:lstStyle>
          <a:p>
            <a:pPr>
              <a:defRPr/>
            </a:pPr>
            <a:fld id="{F560BE6B-DF26-4CF5-9FF0-F94EEE4A40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9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41" tIns="45770" rIns="91541" bIns="4577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 u="none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41" tIns="45770" rIns="91541" bIns="4577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u="none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41" tIns="45770" rIns="91541" bIns="457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41" tIns="45770" rIns="91541" bIns="4577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 u="none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41" tIns="45770" rIns="91541" bIns="4577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u="none">
                <a:ea typeface="宋体" pitchFamily="2" charset="-122"/>
              </a:defRPr>
            </a:lvl1pPr>
          </a:lstStyle>
          <a:p>
            <a:pPr>
              <a:defRPr/>
            </a:pPr>
            <a:fld id="{9DD9FF5A-BE85-4DC7-BBFF-15676A4BD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839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63FD43-87DE-4346-AB8C-2D8049835827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FE01DE55-9992-4839-8B07-E30C659E9FEF}" type="slidenum">
              <a:rPr lang="en-US" altLang="zh-CN" sz="1200" u="none"/>
              <a:pPr algn="r" defTabSz="931863"/>
              <a:t>1</a:t>
            </a:fld>
            <a:endParaRPr lang="en-US" altLang="zh-CN" sz="1200" u="non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177" tIns="46589" rIns="93177" bIns="46589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2BA5F1-307D-49E9-AA0A-475CC112011A}" type="datetime1">
              <a:rPr lang="zh-CN" altLang="en-US" smtClean="0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CFAD7-BDB0-449B-891C-1EE26DBC43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DE3784-1707-42B2-9A72-45176CB4EEBA}" type="datetime1">
              <a:rPr lang="zh-CN" altLang="en-US" smtClean="0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6DFF1-4E75-4E05-8F2D-578BB0326FD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24B9C3-1C98-4446-A0B0-8560A159895E}" type="datetime1">
              <a:rPr lang="zh-CN" altLang="en-US" smtClean="0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2F6BC-45E4-46AA-AB48-28061AE2ACF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BE33-B182-4062-82B5-557F29F4BD82}" type="datetime1">
              <a:rPr lang="zh-CN" altLang="en-US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EF304-40B8-4532-B043-0B11B43646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25A449-6DBA-416E-81B1-FA0AAA36B45A}" type="datetime1">
              <a:rPr lang="zh-CN" altLang="en-US" smtClean="0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1D249-6A23-497F-A9D0-1C1645107D8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2E0320-1E3A-468D-962C-3F0F0DA5A273}" type="datetime1">
              <a:rPr lang="zh-CN" altLang="en-US" smtClean="0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A3D2A-5750-41C9-B43A-72B049C8FC3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8ABCF7-952C-4B08-8BC3-117C12E9AA54}" type="datetime1">
              <a:rPr lang="zh-CN" altLang="en-US" smtClean="0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71D8C-4597-4BF2-B2A5-77D4B2B8C8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E32A1-6E55-4938-AD06-F544AE719CD7}" type="datetime1">
              <a:rPr lang="zh-CN" altLang="en-US" smtClean="0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67C3B-A053-4361-A917-A64AC3B620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1DD1CF-AAEF-4CA7-A90E-B2F3000E8D72}" type="datetime1">
              <a:rPr lang="zh-CN" altLang="en-US" smtClean="0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C13CF-C5AE-4C84-8A3C-E30120CD220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E31635-0342-425B-AA2D-48C5B753EC41}" type="datetime1">
              <a:rPr lang="zh-CN" altLang="en-US" smtClean="0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2C9D7-C757-437F-AE1F-6D10ACA9DFE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FB71B-4295-4823-A5F1-8BED9A03B506}" type="datetime1">
              <a:rPr lang="zh-CN" altLang="en-US" smtClean="0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F8252-426B-477C-BCE0-F4DAEC81C6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678AE6-39FC-47F4-A67A-740E9DFC73E0}" type="datetime1">
              <a:rPr lang="zh-CN" altLang="en-US" smtClean="0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E1BCC-3A8E-42DC-821E-A4581E952E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33CEED8-C28E-4426-BD16-23E5CC4A0BB5}" type="datetime1">
              <a:rPr lang="zh-CN" altLang="en-US" smtClean="0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FD1F8B8-074B-4806-87FC-61DDE6E861D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pull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34" Type="http://schemas.openxmlformats.org/officeDocument/2006/relationships/image" Target="../media/image70.wmf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3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29" Type="http://schemas.openxmlformats.org/officeDocument/2006/relationships/oleObject" Target="../embeddings/oleObject6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5.wmf"/><Relationship Id="rId32" Type="http://schemas.openxmlformats.org/officeDocument/2006/relationships/image" Target="../media/image69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67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68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66.bin"/><Relationship Id="rId30" Type="http://schemas.openxmlformats.org/officeDocument/2006/relationships/image" Target="../media/image68.wmf"/><Relationship Id="rId8" Type="http://schemas.openxmlformats.org/officeDocument/2006/relationships/image" Target="../media/image5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4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9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9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4.bin"/><Relationship Id="rId18" Type="http://schemas.openxmlformats.org/officeDocument/2006/relationships/oleObject" Target="../embeddings/oleObject107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8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image" Target="../media/image107.emf"/><Relationship Id="rId10" Type="http://schemas.openxmlformats.org/officeDocument/2006/relationships/image" Target="../media/image106.e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15.bin"/><Relationship Id="rId14" Type="http://schemas.openxmlformats.org/officeDocument/2006/relationships/oleObject" Target="../embeddings/oleObject11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0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0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1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1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2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9.wmf"/><Relationship Id="rId11" Type="http://schemas.openxmlformats.org/officeDocument/2006/relationships/image" Target="../media/image132.w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3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0.wmf"/><Relationship Id="rId26" Type="http://schemas.openxmlformats.org/officeDocument/2006/relationships/image" Target="../media/image144.w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43.w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38.wmf"/><Relationship Id="rId22" Type="http://schemas.openxmlformats.org/officeDocument/2006/relationships/image" Target="../media/image14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4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5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5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6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73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7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79.wmf"/><Relationship Id="rId17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2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8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8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91.wmf"/><Relationship Id="rId3" Type="http://schemas.openxmlformats.org/officeDocument/2006/relationships/oleObject" Target="../embeddings/oleObject195.bin"/><Relationship Id="rId21" Type="http://schemas.openxmlformats.org/officeDocument/2006/relationships/image" Target="../media/image192.emf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88.wmf"/><Relationship Id="rId17" Type="http://schemas.openxmlformats.org/officeDocument/2006/relationships/oleObject" Target="../embeddings/oleObject202.bin"/><Relationship Id="rId25" Type="http://schemas.openxmlformats.org/officeDocument/2006/relationships/image" Target="../media/image19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0.wmf"/><Relationship Id="rId20" Type="http://schemas.openxmlformats.org/officeDocument/2006/relationships/oleObject" Target="../embeddings/oleObject203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199.bin"/><Relationship Id="rId24" Type="http://schemas.openxmlformats.org/officeDocument/2006/relationships/oleObject" Target="../embeddings/oleObject205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image" Target="../media/image193.emf"/><Relationship Id="rId10" Type="http://schemas.openxmlformats.org/officeDocument/2006/relationships/image" Target="../media/image187.wmf"/><Relationship Id="rId19" Type="http://schemas.openxmlformats.org/officeDocument/2006/relationships/image" Target="../media/image195.png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89.wmf"/><Relationship Id="rId22" Type="http://schemas.openxmlformats.org/officeDocument/2006/relationships/oleObject" Target="../embeddings/oleObject204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03.wmf"/><Relationship Id="rId26" Type="http://schemas.openxmlformats.org/officeDocument/2006/relationships/image" Target="../media/image207.w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5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13.bin"/><Relationship Id="rId25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206.wmf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6.bin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01.wmf"/><Relationship Id="rId22" Type="http://schemas.openxmlformats.org/officeDocument/2006/relationships/image" Target="../media/image20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7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3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10" Type="http://schemas.openxmlformats.org/officeDocument/2006/relationships/image" Target="../media/image210.wmf"/><Relationship Id="rId19" Type="http://schemas.openxmlformats.org/officeDocument/2006/relationships/oleObject" Target="../embeddings/oleObject226.bin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12.wmf"/><Relationship Id="rId22" Type="http://schemas.openxmlformats.org/officeDocument/2006/relationships/image" Target="../media/image19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19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27.wmf"/><Relationship Id="rId26" Type="http://schemas.openxmlformats.org/officeDocument/2006/relationships/image" Target="../media/image231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emf"/><Relationship Id="rId20" Type="http://schemas.openxmlformats.org/officeDocument/2006/relationships/image" Target="../media/image228.e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30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232.wmf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25.wmf"/><Relationship Id="rId22" Type="http://schemas.openxmlformats.org/officeDocument/2006/relationships/image" Target="../media/image229.emf"/><Relationship Id="rId27" Type="http://schemas.openxmlformats.org/officeDocument/2006/relationships/oleObject" Target="../embeddings/oleObject24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52.bin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9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10" Type="http://schemas.openxmlformats.org/officeDocument/2006/relationships/image" Target="../media/image236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38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259.bin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6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45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247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248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49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251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54.wmf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56.wmf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70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60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7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277.bin"/><Relationship Id="rId4" Type="http://schemas.openxmlformats.org/officeDocument/2006/relationships/image" Target="../media/image262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65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64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285.bin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2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84.bin"/><Relationship Id="rId5" Type="http://schemas.openxmlformats.org/officeDocument/2006/relationships/oleObject" Target="../embeddings/oleObject281.bin"/><Relationship Id="rId10" Type="http://schemas.openxmlformats.org/officeDocument/2006/relationships/image" Target="../media/image269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83.bin"/><Relationship Id="rId14" Type="http://schemas.openxmlformats.org/officeDocument/2006/relationships/image" Target="../media/image271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73.w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272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274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76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275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278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oleObject" Target="../embeddings/oleObject298.bin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28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80.wmf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4.bin"/><Relationship Id="rId10" Type="http://schemas.openxmlformats.org/officeDocument/2006/relationships/image" Target="../media/image282.wmf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84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285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301.bin"/><Relationship Id="rId4" Type="http://schemas.openxmlformats.org/officeDocument/2006/relationships/image" Target="../media/image286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90.wmf"/><Relationship Id="rId5" Type="http://schemas.openxmlformats.org/officeDocument/2006/relationships/oleObject" Target="../embeddings/oleObject304.bin"/><Relationship Id="rId4" Type="http://schemas.openxmlformats.org/officeDocument/2006/relationships/image" Target="../media/image289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E6E5A2-0007-4467-AC06-48EE3A6FDC5F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0288AA-0785-40A4-A772-E4C8AF2FB94E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38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343400" y="6500813"/>
            <a:ext cx="457200" cy="280987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zh-CN" sz="1800" u="none">
              <a:latin typeface="Verdana" pitchFamily="34" charset="0"/>
            </a:endParaRPr>
          </a:p>
        </p:txBody>
      </p:sp>
      <p:sp>
        <p:nvSpPr>
          <p:cNvPr id="70660" name="WordArt 4"/>
          <p:cNvSpPr>
            <a:spLocks noChangeArrowheads="1" noChangeShapeType="1" noTextEdit="1"/>
          </p:cNvSpPr>
          <p:nvPr/>
        </p:nvSpPr>
        <p:spPr bwMode="auto">
          <a:xfrm>
            <a:off x="395288" y="1412875"/>
            <a:ext cx="8569325" cy="29511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>
              <a:defRPr/>
            </a:pPr>
            <a:r>
              <a:rPr lang="zh-CN" altLang="en-US" sz="48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隶书"/>
                <a:ea typeface="隶书"/>
              </a:rPr>
              <a:t>祝大家在新的一学期取得更大的进步！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49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0A30D3-2841-4406-91A4-B78B85550628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19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E5B49A-7A6F-44B4-AF74-60EF69C3C428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2186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912171"/>
              </p:ext>
            </p:extLst>
          </p:nvPr>
        </p:nvGraphicFramePr>
        <p:xfrm>
          <a:off x="19472" y="2492896"/>
          <a:ext cx="9342438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37" name="公式" r:id="rId3" imgW="4394160" imgH="914400" progId="Equation.3">
                  <p:embed/>
                </p:oleObj>
              </mc:Choice>
              <mc:Fallback>
                <p:oleObj name="公式" r:id="rId3" imgW="4394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2" y="2492896"/>
                        <a:ext cx="9342438" cy="19494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1177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9" name="Object 88"/>
          <p:cNvGraphicFramePr>
            <a:graphicFrameLocks noGrp="1" noChangeAspect="1"/>
          </p:cNvGraphicFramePr>
          <p:nvPr>
            <p:ph idx="1"/>
          </p:nvPr>
        </p:nvGraphicFramePr>
        <p:xfrm>
          <a:off x="395288" y="1677988"/>
          <a:ext cx="71294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29" name="公式" r:id="rId3" imgW="3441700" imgH="266700" progId="Equation.3">
                  <p:embed/>
                </p:oleObj>
              </mc:Choice>
              <mc:Fallback>
                <p:oleObj name="公式" r:id="rId3" imgW="3441700" imgH="266700" progId="Equation.3">
                  <p:embed/>
                  <p:pic>
                    <p:nvPicPr>
                      <p:cNvPr id="0" name="Picture 8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77988"/>
                        <a:ext cx="7129462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49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0A30D3-2841-4406-91A4-B78B85550628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19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E5B49A-7A6F-44B4-AF74-60EF69C3C428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50825" y="914400"/>
            <a:ext cx="5545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距离</a:t>
            </a:r>
            <a:r>
              <a:rPr kumimoji="0" lang="zh-CN" altLang="en-US" sz="2800" b="1" u="none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0" lang="zh-CN" altLang="en-US" sz="2800" b="1" u="none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范数：</a:t>
            </a:r>
            <a:endParaRPr kumimoji="0" lang="zh-CN" altLang="en-US" sz="2800" b="1" u="none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1860" name="Object 89"/>
          <p:cNvGraphicFramePr>
            <a:graphicFrameLocks noChangeAspect="1"/>
          </p:cNvGraphicFramePr>
          <p:nvPr/>
        </p:nvGraphicFramePr>
        <p:xfrm>
          <a:off x="401638" y="2522538"/>
          <a:ext cx="74787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0" name="公式" r:id="rId5" imgW="3517900" imgH="266700" progId="Equation.3">
                  <p:embed/>
                </p:oleObj>
              </mc:Choice>
              <mc:Fallback>
                <p:oleObj name="公式" r:id="rId5" imgW="3517900" imgH="2667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522538"/>
                        <a:ext cx="7478712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90"/>
          <p:cNvGraphicFramePr>
            <a:graphicFrameLocks noChangeAspect="1"/>
          </p:cNvGraphicFramePr>
          <p:nvPr/>
        </p:nvGraphicFramePr>
        <p:xfrm>
          <a:off x="1692275" y="3233738"/>
          <a:ext cx="52641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1" name="公式" r:id="rId7" imgW="2476500" imgH="317500" progId="Equation.3">
                  <p:embed/>
                </p:oleObj>
              </mc:Choice>
              <mc:Fallback>
                <p:oleObj name="公式" r:id="rId7" imgW="2476500" imgH="3175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33738"/>
                        <a:ext cx="526415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91"/>
          <p:cNvGraphicFramePr>
            <a:graphicFrameLocks noChangeAspect="1"/>
          </p:cNvGraphicFramePr>
          <p:nvPr/>
        </p:nvGraphicFramePr>
        <p:xfrm>
          <a:off x="433388" y="4179888"/>
          <a:ext cx="82883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2" name="公式" r:id="rId9" imgW="3898900" imgH="266700" progId="Equation.3">
                  <p:embed/>
                </p:oleObj>
              </mc:Choice>
              <mc:Fallback>
                <p:oleObj name="公式" r:id="rId9" imgW="3898900" imgH="2667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4179888"/>
                        <a:ext cx="828833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92"/>
          <p:cNvGraphicFramePr>
            <a:graphicFrameLocks noChangeAspect="1"/>
          </p:cNvGraphicFramePr>
          <p:nvPr/>
        </p:nvGraphicFramePr>
        <p:xfrm>
          <a:off x="874713" y="4962525"/>
          <a:ext cx="69373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3" name="公式" r:id="rId11" imgW="3263900" imgH="317500" progId="Equation.3">
                  <p:embed/>
                </p:oleObj>
              </mc:Choice>
              <mc:Fallback>
                <p:oleObj name="公式" r:id="rId11" imgW="3263900" imgH="3175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4962525"/>
                        <a:ext cx="693737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08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DF7589-768E-487D-83F8-B8CD89C665F9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260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E3C882-D0C3-4110-AE4A-9FB78A8CE834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261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15261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graphicFrame>
        <p:nvGraphicFramePr>
          <p:cNvPr id="410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826203"/>
              </p:ext>
            </p:extLst>
          </p:nvPr>
        </p:nvGraphicFramePr>
        <p:xfrm>
          <a:off x="377825" y="1681163"/>
          <a:ext cx="8104188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4" name="公式" r:id="rId3" imgW="2679480" imgH="444240" progId="Equation.3">
                  <p:embed/>
                </p:oleObj>
              </mc:Choice>
              <mc:Fallback>
                <p:oleObj name="公式" r:id="rId3" imgW="2679480" imgH="4442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681163"/>
                        <a:ext cx="8104188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820941"/>
              </p:ext>
            </p:extLst>
          </p:nvPr>
        </p:nvGraphicFramePr>
        <p:xfrm>
          <a:off x="-65088" y="3573463"/>
          <a:ext cx="903128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5" name="公式" r:id="rId5" imgW="3288960" imgH="241200" progId="Equation.3">
                  <p:embed/>
                </p:oleObj>
              </mc:Choice>
              <mc:Fallback>
                <p:oleObj name="公式" r:id="rId5" imgW="3288960" imgH="241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5088" y="3573463"/>
                        <a:ext cx="9031288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3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C4969F-667C-4F77-8782-AA34A4D6E9FF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40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3F580D-7BC2-4A6E-9687-E0CA677443E7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95288" y="457200"/>
            <a:ext cx="2160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距离的性质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395288" y="1031875"/>
            <a:ext cx="237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u="none">
                <a:solidFill>
                  <a:srgbClr val="0070C0"/>
                </a:solidFill>
                <a:latin typeface="Arial" charset="0"/>
                <a:ea typeface="楷体_GB2312" pitchFamily="49" charset="-122"/>
              </a:rPr>
              <a:t>1. </a:t>
            </a:r>
            <a:r>
              <a:rPr kumimoji="0" lang="zh-CN" altLang="en-US" sz="2800" u="none">
                <a:solidFill>
                  <a:srgbClr val="0070C0"/>
                </a:solidFill>
                <a:latin typeface="Arial" charset="0"/>
                <a:ea typeface="楷体_GB2312" pitchFamily="49" charset="-122"/>
              </a:rPr>
              <a:t>正定性</a:t>
            </a: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23908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772830"/>
              </p:ext>
            </p:extLst>
          </p:nvPr>
        </p:nvGraphicFramePr>
        <p:xfrm>
          <a:off x="2520454" y="1057276"/>
          <a:ext cx="5664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3" name="公式" r:id="rId3" imgW="2476440" imgH="215640" progId="Equation.3">
                  <p:embed/>
                </p:oleObj>
              </mc:Choice>
              <mc:Fallback>
                <p:oleObj name="公式" r:id="rId3" imgW="2476440" imgH="21564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454" y="1057276"/>
                        <a:ext cx="566420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95"/>
          <p:cNvGraphicFramePr>
            <a:graphicFrameLocks noChangeAspect="1"/>
          </p:cNvGraphicFramePr>
          <p:nvPr/>
        </p:nvGraphicFramePr>
        <p:xfrm>
          <a:off x="468313" y="1752600"/>
          <a:ext cx="34782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4" name="公式" r:id="rId5" imgW="1625600" imgH="241300" progId="Equation.3">
                  <p:embed/>
                </p:oleObj>
              </mc:Choice>
              <mc:Fallback>
                <p:oleObj name="公式" r:id="rId5" imgW="1625600" imgH="2413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52600"/>
                        <a:ext cx="34782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96"/>
          <p:cNvGraphicFramePr>
            <a:graphicFrameLocks noChangeAspect="1"/>
          </p:cNvGraphicFramePr>
          <p:nvPr/>
        </p:nvGraphicFramePr>
        <p:xfrm>
          <a:off x="3995738" y="1752600"/>
          <a:ext cx="19462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5" name="公式" r:id="rId7" imgW="850900" imgH="228600" progId="Equation.3">
                  <p:embed/>
                </p:oleObj>
              </mc:Choice>
              <mc:Fallback>
                <p:oleObj name="公式" r:id="rId7" imgW="850900" imgH="2286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752600"/>
                        <a:ext cx="1946275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468313" y="2601913"/>
            <a:ext cx="2374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u="none">
                <a:solidFill>
                  <a:srgbClr val="0070C0"/>
                </a:solidFill>
                <a:latin typeface="Arial" charset="0"/>
                <a:ea typeface="楷体_GB2312" pitchFamily="49" charset="-122"/>
              </a:rPr>
              <a:t>2. </a:t>
            </a:r>
            <a:r>
              <a:rPr kumimoji="0" lang="zh-CN" altLang="en-US" sz="2800" u="none">
                <a:solidFill>
                  <a:srgbClr val="0070C0"/>
                </a:solidFill>
                <a:latin typeface="Arial" charset="0"/>
                <a:ea typeface="楷体_GB2312" pitchFamily="49" charset="-122"/>
              </a:rPr>
              <a:t>对称性</a:t>
            </a: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23912" name="Object 97"/>
          <p:cNvGraphicFramePr>
            <a:graphicFrameLocks noChangeAspect="1"/>
          </p:cNvGraphicFramePr>
          <p:nvPr/>
        </p:nvGraphicFramePr>
        <p:xfrm>
          <a:off x="2484438" y="2616200"/>
          <a:ext cx="29051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6" name="公式" r:id="rId9" imgW="1270000" imgH="228600" progId="Equation.3">
                  <p:embed/>
                </p:oleObj>
              </mc:Choice>
              <mc:Fallback>
                <p:oleObj name="公式" r:id="rId9" imgW="1270000" imgH="2286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616200"/>
                        <a:ext cx="2905125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468313" y="3265488"/>
            <a:ext cx="309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u="none">
                <a:solidFill>
                  <a:srgbClr val="0070C0"/>
                </a:solidFill>
                <a:latin typeface="Arial" charset="0"/>
                <a:ea typeface="楷体_GB2312" pitchFamily="49" charset="-122"/>
              </a:rPr>
              <a:t>3. </a:t>
            </a:r>
            <a:r>
              <a:rPr kumimoji="0" lang="zh-CN" altLang="en-US" sz="2800" u="none">
                <a:solidFill>
                  <a:srgbClr val="0070C0"/>
                </a:solidFill>
                <a:latin typeface="Arial" charset="0"/>
                <a:ea typeface="楷体_GB2312" pitchFamily="49" charset="-122"/>
              </a:rPr>
              <a:t>三点不等式</a:t>
            </a: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23914" name="Object 98"/>
          <p:cNvGraphicFramePr>
            <a:graphicFrameLocks noChangeAspect="1"/>
          </p:cNvGraphicFramePr>
          <p:nvPr/>
        </p:nvGraphicFramePr>
        <p:xfrm>
          <a:off x="1619250" y="3913188"/>
          <a:ext cx="4608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7" name="公式" r:id="rId11" imgW="2019300" imgH="228600" progId="Equation.3">
                  <p:embed/>
                </p:oleObj>
              </mc:Choice>
              <mc:Fallback>
                <p:oleObj name="公式" r:id="rId11" imgW="2019300" imgH="2286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13188"/>
                        <a:ext cx="46085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468313" y="4489450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u="none">
                <a:latin typeface="楷体_GB2312" pitchFamily="49" charset="-122"/>
                <a:ea typeface="楷体_GB2312" pitchFamily="49" charset="-122"/>
              </a:rPr>
              <a:t>三点不等式是三角形的三边不等式的推广</a:t>
            </a:r>
            <a:r>
              <a:rPr kumimoji="0" lang="en-US" altLang="zh-CN" sz="2800" u="none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7" grpId="0" autoUpdateAnimBg="0"/>
      <p:bldP spid="123911" grpId="0" autoUpdateAnimBg="0"/>
      <p:bldP spid="123913" grpId="0" autoUpdateAnimBg="0"/>
      <p:bldP spid="1239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日期占位符 1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F862035D-F053-4DF0-8F43-51E454F09208}" type="datetime1">
              <a:rPr lang="zh-CN" altLang="en-US" sz="1400" u="none"/>
              <a:pPr/>
              <a:t>2016/8/26</a:t>
            </a:fld>
            <a:endParaRPr lang="en-US" altLang="zh-CN" sz="1400" u="none"/>
          </a:p>
        </p:txBody>
      </p:sp>
      <p:sp>
        <p:nvSpPr>
          <p:cNvPr id="154626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D3A6E51-9B12-40A2-B1AD-294BA9F89424}" type="slidenum">
              <a:rPr lang="en-US" altLang="zh-CN" sz="1400" u="none"/>
              <a:pPr algn="r"/>
              <a:t>14</a:t>
            </a:fld>
            <a:endParaRPr lang="en-US" altLang="zh-CN" sz="1400" u="none"/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468313" y="1052513"/>
            <a:ext cx="122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注释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611188" y="2276475"/>
            <a:ext cx="76676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在一般的线性空间中，将具有这三个性质函数作为距离的定义</a:t>
            </a:r>
            <a:r>
              <a:rPr kumimoji="0" lang="en-US" altLang="zh-CN" sz="2800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. </a:t>
            </a:r>
            <a:r>
              <a:rPr kumimoji="0" lang="zh-CN" altLang="en-US" sz="2800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书中将此距离记为</a:t>
            </a:r>
            <a:r>
              <a:rPr kumimoji="0" lang="en-US" altLang="zh-CN" sz="2800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||P-</a:t>
            </a:r>
            <a:r>
              <a:rPr kumimoji="0" lang="zh-CN" altLang="en-US" sz="2800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en-US" altLang="zh-CN" sz="2800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Q||</a:t>
            </a:r>
            <a:r>
              <a:rPr kumimoji="0" lang="zh-CN" altLang="en-US" sz="2800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。其本质是一样的，我们有如下定义。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6" grpId="0" autoUpdateAnimBg="0"/>
      <p:bldP spid="1239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BF23BB-F129-4048-9F78-50BE52DEC704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2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76CBB4-0F2C-4610-AD32-33EAA72E9B0B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3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423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graphicFrame>
        <p:nvGraphicFramePr>
          <p:cNvPr id="4107" name="Object 125"/>
          <p:cNvGraphicFramePr>
            <a:graphicFrameLocks noChangeAspect="1"/>
          </p:cNvGraphicFramePr>
          <p:nvPr/>
        </p:nvGraphicFramePr>
        <p:xfrm>
          <a:off x="501650" y="836613"/>
          <a:ext cx="86423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公式" r:id="rId3" imgW="2717800" imgH="228600" progId="Equation.3">
                  <p:embed/>
                </p:oleObj>
              </mc:Choice>
              <mc:Fallback>
                <p:oleObj name="公式" r:id="rId3" imgW="2717800" imgH="22860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836613"/>
                        <a:ext cx="8642350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6"/>
          <p:cNvGraphicFramePr>
            <a:graphicFrameLocks noChangeAspect="1"/>
          </p:cNvGraphicFramePr>
          <p:nvPr/>
        </p:nvGraphicFramePr>
        <p:xfrm>
          <a:off x="1320800" y="1898650"/>
          <a:ext cx="549433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公式" r:id="rId5" imgW="1790640" imgH="444240" progId="Equation.3">
                  <p:embed/>
                </p:oleObj>
              </mc:Choice>
              <mc:Fallback>
                <p:oleObj name="公式" r:id="rId5" imgW="1790640" imgH="44424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898650"/>
                        <a:ext cx="5494338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27"/>
          <p:cNvGraphicFramePr>
            <a:graphicFrameLocks noChangeAspect="1"/>
          </p:cNvGraphicFramePr>
          <p:nvPr/>
        </p:nvGraphicFramePr>
        <p:xfrm>
          <a:off x="468313" y="3429000"/>
          <a:ext cx="10795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Equation" r:id="rId7" imgW="393529" imgH="203112" progId="Equation.3">
                  <p:embed/>
                </p:oleObj>
              </mc:Choice>
              <mc:Fallback>
                <p:oleObj name="Equation" r:id="rId7" imgW="393529" imgH="203112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29000"/>
                        <a:ext cx="10795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28"/>
          <p:cNvGraphicFramePr>
            <a:graphicFrameLocks noChangeAspect="1"/>
          </p:cNvGraphicFramePr>
          <p:nvPr/>
        </p:nvGraphicFramePr>
        <p:xfrm>
          <a:off x="1074738" y="4445000"/>
          <a:ext cx="74961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公式" r:id="rId9" imgW="2730500" imgH="254000" progId="Equation.3">
                  <p:embed/>
                </p:oleObj>
              </mc:Choice>
              <mc:Fallback>
                <p:oleObj name="公式" r:id="rId9" imgW="2730500" imgH="2540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445000"/>
                        <a:ext cx="7496175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29"/>
          <p:cNvGraphicFramePr>
            <a:graphicFrameLocks noChangeAspect="1"/>
          </p:cNvGraphicFramePr>
          <p:nvPr/>
        </p:nvGraphicFramePr>
        <p:xfrm>
          <a:off x="1068388" y="5132388"/>
          <a:ext cx="686276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公式" r:id="rId11" imgW="2501900" imgH="254000" progId="Equation.3">
                  <p:embed/>
                </p:oleObj>
              </mc:Choice>
              <mc:Fallback>
                <p:oleObj name="公式" r:id="rId11" imgW="2501900" imgH="2540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132388"/>
                        <a:ext cx="6862762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30"/>
          <p:cNvGraphicFramePr>
            <a:graphicFrameLocks noChangeAspect="1"/>
          </p:cNvGraphicFramePr>
          <p:nvPr/>
        </p:nvGraphicFramePr>
        <p:xfrm>
          <a:off x="1065213" y="5824538"/>
          <a:ext cx="67246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公式" r:id="rId13" imgW="2451100" imgH="254000" progId="Equation.3">
                  <p:embed/>
                </p:oleObj>
              </mc:Choice>
              <mc:Fallback>
                <p:oleObj name="公式" r:id="rId13" imgW="2451100" imgH="2540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5824538"/>
                        <a:ext cx="6724650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49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96A814-AE27-4753-976F-5E832A99E3D3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51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DE86B3-F345-4F5C-A7F0-0BDA080F6EFE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84994" name="Object 148"/>
          <p:cNvGraphicFramePr>
            <a:graphicFrameLocks noChangeAspect="1"/>
          </p:cNvGraphicFramePr>
          <p:nvPr/>
        </p:nvGraphicFramePr>
        <p:xfrm>
          <a:off x="468313" y="260350"/>
          <a:ext cx="2362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68" name="公式" r:id="rId3" imgW="812447" imgH="215806" progId="Equation.3">
                  <p:embed/>
                </p:oleObj>
              </mc:Choice>
              <mc:Fallback>
                <p:oleObj name="公式" r:id="rId3" imgW="812447" imgH="215806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23622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149"/>
          <p:cNvGraphicFramePr>
            <a:graphicFrameLocks noChangeAspect="1"/>
          </p:cNvGraphicFramePr>
          <p:nvPr/>
        </p:nvGraphicFramePr>
        <p:xfrm>
          <a:off x="3194050" y="993775"/>
          <a:ext cx="548481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69" name="Equation" r:id="rId5" imgW="2095500" imgH="431800" progId="Equation.3">
                  <p:embed/>
                </p:oleObj>
              </mc:Choice>
              <mc:Fallback>
                <p:oleObj name="Equation" r:id="rId5" imgW="2095500" imgH="4318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993775"/>
                        <a:ext cx="5484813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9FF99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99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150"/>
          <p:cNvGraphicFramePr>
            <a:graphicFrameLocks noChangeAspect="1"/>
          </p:cNvGraphicFramePr>
          <p:nvPr/>
        </p:nvGraphicFramePr>
        <p:xfrm>
          <a:off x="1066800" y="2276475"/>
          <a:ext cx="4648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0" name="Equation" r:id="rId7" imgW="1548728" imgH="253890" progId="Equation.3">
                  <p:embed/>
                </p:oleObj>
              </mc:Choice>
              <mc:Fallback>
                <p:oleObj name="Equation" r:id="rId7" imgW="1548728" imgH="25389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76475"/>
                        <a:ext cx="4648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151"/>
          <p:cNvGraphicFramePr>
            <a:graphicFrameLocks noChangeAspect="1"/>
          </p:cNvGraphicFramePr>
          <p:nvPr/>
        </p:nvGraphicFramePr>
        <p:xfrm>
          <a:off x="609600" y="3141663"/>
          <a:ext cx="19812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1" name="公式" r:id="rId9" imgW="748975" imgH="215806" progId="Equation.3">
                  <p:embed/>
                </p:oleObj>
              </mc:Choice>
              <mc:Fallback>
                <p:oleObj name="公式" r:id="rId9" imgW="748975" imgH="215806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41663"/>
                        <a:ext cx="19812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152"/>
          <p:cNvGraphicFramePr>
            <a:graphicFrameLocks noChangeAspect="1"/>
          </p:cNvGraphicFramePr>
          <p:nvPr/>
        </p:nvGraphicFramePr>
        <p:xfrm>
          <a:off x="1219200" y="3933825"/>
          <a:ext cx="27527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2" name="公式" r:id="rId11" imgW="863225" imgH="228501" progId="Equation.3">
                  <p:embed/>
                </p:oleObj>
              </mc:Choice>
              <mc:Fallback>
                <p:oleObj name="公式" r:id="rId11" imgW="863225" imgH="228501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33825"/>
                        <a:ext cx="27527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153"/>
          <p:cNvGraphicFramePr>
            <a:graphicFrameLocks noChangeAspect="1"/>
          </p:cNvGraphicFramePr>
          <p:nvPr/>
        </p:nvGraphicFramePr>
        <p:xfrm>
          <a:off x="4211638" y="3719513"/>
          <a:ext cx="32385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3" name="Equation" r:id="rId13" imgW="1180588" imgH="431613" progId="Equation.3">
                  <p:embed/>
                </p:oleObj>
              </mc:Choice>
              <mc:Fallback>
                <p:oleObj name="Equation" r:id="rId13" imgW="1180588" imgH="431613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719513"/>
                        <a:ext cx="3238500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154"/>
          <p:cNvGraphicFramePr>
            <a:graphicFrameLocks noChangeAspect="1"/>
          </p:cNvGraphicFramePr>
          <p:nvPr/>
        </p:nvGraphicFramePr>
        <p:xfrm>
          <a:off x="990600" y="1201738"/>
          <a:ext cx="21590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4" name="Equation" r:id="rId15" imgW="850900" imgH="228600" progId="Equation.3">
                  <p:embed/>
                </p:oleObj>
              </mc:Choice>
              <mc:Fallback>
                <p:oleObj name="Equation" r:id="rId15" imgW="850900" imgH="22860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01738"/>
                        <a:ext cx="2159000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155"/>
          <p:cNvGraphicFramePr>
            <a:graphicFrameLocks noChangeAspect="1"/>
          </p:cNvGraphicFramePr>
          <p:nvPr/>
        </p:nvGraphicFramePr>
        <p:xfrm>
          <a:off x="1116013" y="4868863"/>
          <a:ext cx="6553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5" name="Equation" r:id="rId17" imgW="2425700" imgH="431800" progId="Equation.3">
                  <p:embed/>
                </p:oleObj>
              </mc:Choice>
              <mc:Fallback>
                <p:oleObj name="Equation" r:id="rId17" imgW="2425700" imgH="4318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68863"/>
                        <a:ext cx="65532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51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85152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49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96A814-AE27-4753-976F-5E832A99E3D3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51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DE86B3-F345-4F5C-A7F0-0BDA080F6EFE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84994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85305"/>
              </p:ext>
            </p:extLst>
          </p:nvPr>
        </p:nvGraphicFramePr>
        <p:xfrm>
          <a:off x="611560" y="188640"/>
          <a:ext cx="51292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6" name="公式" r:id="rId3" imgW="1765080" imgH="203040" progId="Equation.3">
                  <p:embed/>
                </p:oleObj>
              </mc:Choice>
              <mc:Fallback>
                <p:oleObj name="公式" r:id="rId3" imgW="1765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8640"/>
                        <a:ext cx="512921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133358"/>
              </p:ext>
            </p:extLst>
          </p:nvPr>
        </p:nvGraphicFramePr>
        <p:xfrm>
          <a:off x="1691680" y="2924944"/>
          <a:ext cx="37274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7" name="公式" r:id="rId5" imgW="1409400" imgH="215640" progId="Equation.3">
                  <p:embed/>
                </p:oleObj>
              </mc:Choice>
              <mc:Fallback>
                <p:oleObj name="公式" r:id="rId5" imgW="1409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24944"/>
                        <a:ext cx="372745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43857"/>
              </p:ext>
            </p:extLst>
          </p:nvPr>
        </p:nvGraphicFramePr>
        <p:xfrm>
          <a:off x="1115616" y="836712"/>
          <a:ext cx="4673600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8" name="公式" r:id="rId7" imgW="1841400" imgH="711000" progId="Equation.3">
                  <p:embed/>
                </p:oleObj>
              </mc:Choice>
              <mc:Fallback>
                <p:oleObj name="公式" r:id="rId7" imgW="1841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836712"/>
                        <a:ext cx="4673600" cy="195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51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85152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538699"/>
              </p:ext>
            </p:extLst>
          </p:nvPr>
        </p:nvGraphicFramePr>
        <p:xfrm>
          <a:off x="1468438" y="3690938"/>
          <a:ext cx="42545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9" name="公式" r:id="rId9" imgW="1676160" imgH="888840" progId="Equation.3">
                  <p:embed/>
                </p:oleObj>
              </mc:Choice>
              <mc:Fallback>
                <p:oleObj name="公式" r:id="rId9" imgW="1676160" imgH="888840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3690938"/>
                        <a:ext cx="42545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04801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9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964DB2-04B8-4EFF-A928-595A288AE5BC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9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C6E592-19C8-4388-81B1-E4F4E8C07609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86018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734466"/>
              </p:ext>
            </p:extLst>
          </p:nvPr>
        </p:nvGraphicFramePr>
        <p:xfrm>
          <a:off x="0" y="332656"/>
          <a:ext cx="100298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6" name="公式" r:id="rId3" imgW="3035160" imgH="203040" progId="Equation.3">
                  <p:embed/>
                </p:oleObj>
              </mc:Choice>
              <mc:Fallback>
                <p:oleObj name="公式" r:id="rId3" imgW="3035160" imgH="20304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2656"/>
                        <a:ext cx="100298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61330"/>
              </p:ext>
            </p:extLst>
          </p:nvPr>
        </p:nvGraphicFramePr>
        <p:xfrm>
          <a:off x="1979712" y="1772816"/>
          <a:ext cx="552608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7" name="公式" r:id="rId5" imgW="2247900" imgH="431800" progId="Equation.3">
                  <p:embed/>
                </p:oleObj>
              </mc:Choice>
              <mc:Fallback>
                <p:oleObj name="公式" r:id="rId5" imgW="2247900" imgH="43180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772816"/>
                        <a:ext cx="5526088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138"/>
          <p:cNvGraphicFramePr>
            <a:graphicFrameLocks noChangeAspect="1"/>
          </p:cNvGraphicFramePr>
          <p:nvPr/>
        </p:nvGraphicFramePr>
        <p:xfrm>
          <a:off x="684213" y="2708275"/>
          <a:ext cx="1235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8" name="公式" r:id="rId7" imgW="393529" imgH="203112" progId="Equation.3">
                  <p:embed/>
                </p:oleObj>
              </mc:Choice>
              <mc:Fallback>
                <p:oleObj name="公式" r:id="rId7" imgW="393529" imgH="203112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08275"/>
                        <a:ext cx="1235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139"/>
          <p:cNvGraphicFramePr>
            <a:graphicFrameLocks noChangeAspect="1"/>
          </p:cNvGraphicFramePr>
          <p:nvPr/>
        </p:nvGraphicFramePr>
        <p:xfrm>
          <a:off x="896938" y="3284538"/>
          <a:ext cx="48482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79" name="公式" r:id="rId9" imgW="1638300" imgH="228600" progId="Equation.3">
                  <p:embed/>
                </p:oleObj>
              </mc:Choice>
              <mc:Fallback>
                <p:oleObj name="公式" r:id="rId9" imgW="1638300" imgH="22860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3284538"/>
                        <a:ext cx="484822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140"/>
          <p:cNvGraphicFramePr>
            <a:graphicFrameLocks noChangeAspect="1"/>
          </p:cNvGraphicFramePr>
          <p:nvPr/>
        </p:nvGraphicFramePr>
        <p:xfrm>
          <a:off x="871538" y="4857750"/>
          <a:ext cx="44307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0" name="公式" r:id="rId11" imgW="1409088" imgH="203112" progId="Equation.3">
                  <p:embed/>
                </p:oleObj>
              </mc:Choice>
              <mc:Fallback>
                <p:oleObj name="公式" r:id="rId11" imgW="1409088" imgH="203112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857750"/>
                        <a:ext cx="4430712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41"/>
          <p:cNvGraphicFramePr>
            <a:graphicFrameLocks noChangeAspect="1"/>
          </p:cNvGraphicFramePr>
          <p:nvPr/>
        </p:nvGraphicFramePr>
        <p:xfrm>
          <a:off x="904875" y="5548313"/>
          <a:ext cx="76390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1" name="公式" r:id="rId13" imgW="2832100" imgH="228600" progId="Equation.3">
                  <p:embed/>
                </p:oleObj>
              </mc:Choice>
              <mc:Fallback>
                <p:oleObj name="公式" r:id="rId13" imgW="2832100" imgH="2286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548313"/>
                        <a:ext cx="7639050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42"/>
          <p:cNvGraphicFramePr>
            <a:graphicFrameLocks noChangeAspect="1"/>
          </p:cNvGraphicFramePr>
          <p:nvPr/>
        </p:nvGraphicFramePr>
        <p:xfrm>
          <a:off x="1524000" y="4149725"/>
          <a:ext cx="48768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2" name="Equation" r:id="rId15" imgW="1701800" imgH="203200" progId="Equation.3">
                  <p:embed/>
                </p:oleObj>
              </mc:Choice>
              <mc:Fallback>
                <p:oleObj name="Equation" r:id="rId15" imgW="1701800" imgH="2032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49725"/>
                        <a:ext cx="48768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855053"/>
              </p:ext>
            </p:extLst>
          </p:nvPr>
        </p:nvGraphicFramePr>
        <p:xfrm>
          <a:off x="710853" y="1340768"/>
          <a:ext cx="63849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83" name="公式" r:id="rId17" imgW="2476500" imgH="215900" progId="Equation.3">
                  <p:embed/>
                </p:oleObj>
              </mc:Choice>
              <mc:Fallback>
                <p:oleObj name="公式" r:id="rId17" imgW="2476500" imgH="2159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53" y="1340768"/>
                        <a:ext cx="638492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651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149652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日期占位符 1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A8C66F58-4EC3-4797-A07F-8613A63F98F4}" type="datetime1">
              <a:rPr lang="zh-CN" altLang="en-US" sz="1400" u="none"/>
              <a:pPr/>
              <a:t>2016/8/26</a:t>
            </a:fld>
            <a:endParaRPr lang="en-US" altLang="zh-CN" sz="1400" u="none"/>
          </a:p>
        </p:txBody>
      </p:sp>
      <p:sp>
        <p:nvSpPr>
          <p:cNvPr id="159746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66E10E0-AEA2-46B3-889A-AD302E677AED}" type="slidenum">
              <a:rPr lang="en-US" altLang="zh-CN" sz="1400" u="none"/>
              <a:pPr algn="r"/>
              <a:t>19</a:t>
            </a:fld>
            <a:endParaRPr lang="en-US" altLang="zh-CN" sz="1400" u="none"/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468313" y="1052513"/>
            <a:ext cx="122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注释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611188" y="2276475"/>
            <a:ext cx="766762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在一般的线性空间中，如果赋予距离，则成为距离空间；如果赋予其范数就成为赋范数空间，完备的赋范数空间为</a:t>
            </a:r>
            <a:r>
              <a:rPr kumimoji="0" lang="en-US" altLang="zh-CN" sz="3200" b="1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Bannach</a:t>
            </a:r>
            <a:r>
              <a:rPr kumimoji="0" lang="zh-CN" altLang="en-US" sz="3200" b="1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空间。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6" grpId="0" autoUpdateAnimBg="0"/>
      <p:bldP spid="1239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022948-411A-4037-B17A-2838604AD20E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568152-79B0-4AB7-8C10-36BCA1F384E5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11188" y="204788"/>
            <a:ext cx="2019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ea typeface="楷体_GB2312" pitchFamily="49" charset="-122"/>
              </a:rPr>
              <a:t>参考书目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3795713"/>
            <a:ext cx="7570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u="none"/>
              <a:t>     2. 《</a:t>
            </a:r>
            <a:r>
              <a:rPr lang="zh-CN" altLang="en-US" sz="3600" b="1" u="none"/>
              <a:t>微积分学习指导</a:t>
            </a:r>
            <a:r>
              <a:rPr lang="en-US" altLang="zh-CN" sz="3600" b="1" u="none"/>
              <a:t>》   </a:t>
            </a:r>
            <a:r>
              <a:rPr lang="zh-CN" altLang="en-US" b="1" u="none"/>
              <a:t>华  苏等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66725" y="4953000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3600" b="1" u="none"/>
              <a:t>     3. 《</a:t>
            </a:r>
            <a:r>
              <a:rPr lang="zh-CN" altLang="en-US" sz="3600" b="1" u="none"/>
              <a:t>微积分教程</a:t>
            </a:r>
            <a:r>
              <a:rPr lang="zh-CN" altLang="en-US" sz="2800" b="1" u="none"/>
              <a:t> 下</a:t>
            </a:r>
            <a:r>
              <a:rPr lang="en-US" altLang="zh-CN" sz="3600" b="1" u="none">
                <a:ea typeface="楷体_GB2312" pitchFamily="49" charset="-122"/>
              </a:rPr>
              <a:t>》 </a:t>
            </a:r>
            <a:r>
              <a:rPr lang="en-US" altLang="zh-CN" sz="2800" b="1" u="none"/>
              <a:t>  </a:t>
            </a:r>
            <a:r>
              <a:rPr lang="zh-CN" altLang="en-US" b="1" u="none"/>
              <a:t>韩云瑞   主编</a:t>
            </a:r>
          </a:p>
        </p:txBody>
      </p:sp>
      <p:sp>
        <p:nvSpPr>
          <p:cNvPr id="2048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886200" y="6500813"/>
            <a:ext cx="457200" cy="280987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zh-CN" sz="1800" u="none">
              <a:latin typeface="Verdana" pitchFamily="34" charset="0"/>
            </a:endParaRPr>
          </a:p>
        </p:txBody>
      </p:sp>
      <p:sp>
        <p:nvSpPr>
          <p:cNvPr id="20487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343400" y="6500813"/>
            <a:ext cx="457200" cy="280987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zh-CN" sz="1800" u="none">
              <a:latin typeface="Verdana" pitchFamily="34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759450" y="3357563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b="1" u="none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5219700" y="5708650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 u="none"/>
              <a:t>清华大</a:t>
            </a:r>
            <a:r>
              <a:rPr lang="zh-CN" altLang="en-US" b="1" u="none"/>
              <a:t>学出版社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726113" y="4437063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none"/>
              <a:t>科学出版社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-323850" y="1052513"/>
            <a:ext cx="5095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u="none"/>
              <a:t>1. </a:t>
            </a:r>
            <a:r>
              <a:rPr lang="zh-CN" altLang="en-US" sz="3600" b="1" u="none"/>
              <a:t>数学分析</a:t>
            </a:r>
            <a:endParaRPr lang="zh-CN" altLang="en-US" sz="3600" b="1" u="none">
              <a:latin typeface="Batang" pitchFamily="18" charset="-127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042988" y="1700213"/>
            <a:ext cx="668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u="none"/>
              <a:t>卓里奇（中 译本 ）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840288" y="2276475"/>
            <a:ext cx="412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u="none"/>
              <a:t>清华大学出版社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4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BCAA27-197B-42C8-B242-1273936BB270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864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BCD863-5107-495F-98C2-449D0CDEDEA1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08549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285190"/>
              </p:ext>
            </p:extLst>
          </p:nvPr>
        </p:nvGraphicFramePr>
        <p:xfrm>
          <a:off x="323528" y="260648"/>
          <a:ext cx="52197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23" name="公式" r:id="rId3" imgW="1676160" imgH="228600" progId="Equation.3">
                  <p:embed/>
                </p:oleObj>
              </mc:Choice>
              <mc:Fallback>
                <p:oleObj name="公式" r:id="rId3" imgW="1676160" imgH="2286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8"/>
                        <a:ext cx="52197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95"/>
          <p:cNvGraphicFramePr>
            <a:graphicFrameLocks noChangeAspect="1"/>
          </p:cNvGraphicFramePr>
          <p:nvPr/>
        </p:nvGraphicFramePr>
        <p:xfrm>
          <a:off x="250825" y="971550"/>
          <a:ext cx="32448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24" name="公式" r:id="rId5" imgW="1104421" imgH="215806" progId="Equation.3">
                  <p:embed/>
                </p:oleObj>
              </mc:Choice>
              <mc:Fallback>
                <p:oleObj name="公式" r:id="rId5" imgW="1104421" imgH="215806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71550"/>
                        <a:ext cx="32448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96"/>
          <p:cNvGraphicFramePr>
            <a:graphicFrameLocks noChangeAspect="1"/>
          </p:cNvGraphicFramePr>
          <p:nvPr/>
        </p:nvGraphicFramePr>
        <p:xfrm>
          <a:off x="323850" y="1612900"/>
          <a:ext cx="851217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25" name="公式" r:id="rId7" imgW="3136900" imgH="457200" progId="Equation.3">
                  <p:embed/>
                </p:oleObj>
              </mc:Choice>
              <mc:Fallback>
                <p:oleObj name="公式" r:id="rId7" imgW="3136900" imgH="4572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612900"/>
                        <a:ext cx="8512175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97"/>
          <p:cNvGraphicFramePr>
            <a:graphicFrameLocks noChangeAspect="1"/>
          </p:cNvGraphicFramePr>
          <p:nvPr/>
        </p:nvGraphicFramePr>
        <p:xfrm>
          <a:off x="323850" y="2981325"/>
          <a:ext cx="8424863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26" name="公式" r:id="rId9" imgW="2984500" imgH="457200" progId="Equation.3">
                  <p:embed/>
                </p:oleObj>
              </mc:Choice>
              <mc:Fallback>
                <p:oleObj name="公式" r:id="rId9" imgW="2984500" imgH="4572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81325"/>
                        <a:ext cx="8424863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8"/>
          <p:cNvGraphicFramePr>
            <a:graphicFrameLocks noChangeAspect="1"/>
          </p:cNvGraphicFramePr>
          <p:nvPr/>
        </p:nvGraphicFramePr>
        <p:xfrm>
          <a:off x="539750" y="4287838"/>
          <a:ext cx="77866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27" name="公式" r:id="rId11" imgW="2717800" imgH="533400" progId="Equation.3">
                  <p:embed/>
                </p:oleObj>
              </mc:Choice>
              <mc:Fallback>
                <p:oleObj name="公式" r:id="rId11" imgW="2717800" imgH="5334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87838"/>
                        <a:ext cx="7786688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46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943600" y="6480175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108647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553200" y="6480175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91471E-7DD1-4078-B7BE-EEDB4C76F562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1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38A8C9-18B8-4EF3-9121-265A39D4FD0E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88066" name="Object 95"/>
          <p:cNvGraphicFramePr>
            <a:graphicFrameLocks noChangeAspect="1"/>
          </p:cNvGraphicFramePr>
          <p:nvPr/>
        </p:nvGraphicFramePr>
        <p:xfrm>
          <a:off x="395288" y="2420938"/>
          <a:ext cx="4105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39" name="公式" r:id="rId3" imgW="1206500" imgH="190500" progId="">
                  <p:embed/>
                </p:oleObj>
              </mc:Choice>
              <mc:Fallback>
                <p:oleObj name="公式" r:id="rId3" imgW="1206500" imgH="190500" progId="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20938"/>
                        <a:ext cx="41052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96"/>
          <p:cNvGraphicFramePr>
            <a:graphicFrameLocks noChangeAspect="1"/>
          </p:cNvGraphicFramePr>
          <p:nvPr/>
        </p:nvGraphicFramePr>
        <p:xfrm>
          <a:off x="914400" y="3138488"/>
          <a:ext cx="653732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0" name="Equation" r:id="rId5" imgW="2057400" imgH="698500" progId="">
                  <p:embed/>
                </p:oleObj>
              </mc:Choice>
              <mc:Fallback>
                <p:oleObj name="Equation" r:id="rId5" imgW="2057400" imgH="698500" progId="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38488"/>
                        <a:ext cx="6537325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97"/>
          <p:cNvGraphicFramePr>
            <a:graphicFrameLocks noChangeAspect="1"/>
          </p:cNvGraphicFramePr>
          <p:nvPr/>
        </p:nvGraphicFramePr>
        <p:xfrm>
          <a:off x="682625" y="4941888"/>
          <a:ext cx="81375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1" name="公式" r:id="rId7" imgW="3035300" imgH="508000" progId="Equation.3">
                  <p:embed/>
                </p:oleObj>
              </mc:Choice>
              <mc:Fallback>
                <p:oleObj name="公式" r:id="rId7" imgW="3035300" imgH="5080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4941888"/>
                        <a:ext cx="81375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7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943600" y="6437313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8816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553200" y="6437313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graphicFrame>
        <p:nvGraphicFramePr>
          <p:cNvPr id="88075" name="Object 98"/>
          <p:cNvGraphicFramePr>
            <a:graphicFrameLocks noChangeAspect="1"/>
          </p:cNvGraphicFramePr>
          <p:nvPr/>
        </p:nvGraphicFramePr>
        <p:xfrm>
          <a:off x="611188" y="244475"/>
          <a:ext cx="56038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2" name="公式" r:id="rId9" imgW="1954951" imgH="495085" progId="Equation.3">
                  <p:embed/>
                </p:oleObj>
              </mc:Choice>
              <mc:Fallback>
                <p:oleObj name="公式" r:id="rId9" imgW="1954951" imgH="495085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4475"/>
                        <a:ext cx="560387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99"/>
          <p:cNvGraphicFramePr>
            <a:graphicFrameLocks noChangeAspect="1"/>
          </p:cNvGraphicFramePr>
          <p:nvPr/>
        </p:nvGraphicFramePr>
        <p:xfrm>
          <a:off x="338138" y="1628775"/>
          <a:ext cx="86233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3" name="公式" r:id="rId11" imgW="3009900" imgH="279400" progId="Equation.3">
                  <p:embed/>
                </p:oleObj>
              </mc:Choice>
              <mc:Fallback>
                <p:oleObj name="公式" r:id="rId11" imgW="3009900" imgH="2794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1628775"/>
                        <a:ext cx="8623300" cy="757238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91471E-7DD1-4078-B7BE-EEDB4C76F562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1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38A8C9-18B8-4EF3-9121-265A39D4FD0E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88071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64410"/>
              </p:ext>
            </p:extLst>
          </p:nvPr>
        </p:nvGraphicFramePr>
        <p:xfrm>
          <a:off x="-12700" y="2997200"/>
          <a:ext cx="9250363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12" name="公式" r:id="rId3" imgW="4356000" imgH="736560" progId="Equation.3">
                  <p:embed/>
                </p:oleObj>
              </mc:Choice>
              <mc:Fallback>
                <p:oleObj name="公式" r:id="rId3" imgW="43560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2997200"/>
                        <a:ext cx="9250363" cy="165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7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943600" y="6437313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8816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553200" y="6437313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graphicFrame>
        <p:nvGraphicFramePr>
          <p:cNvPr id="88078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512342"/>
              </p:ext>
            </p:extLst>
          </p:nvPr>
        </p:nvGraphicFramePr>
        <p:xfrm>
          <a:off x="196850" y="312738"/>
          <a:ext cx="887888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13" name="公式" r:id="rId5" imgW="3098520" imgH="507960" progId="Equation.3">
                  <p:embed/>
                </p:oleObj>
              </mc:Choice>
              <mc:Fallback>
                <p:oleObj name="公式" r:id="rId5" imgW="30985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312738"/>
                        <a:ext cx="8878888" cy="13747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34315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E31635-0342-425B-AA2D-48C5B753EC41}" type="datetime1">
              <a:rPr lang="zh-CN" altLang="en-US" smtClean="0"/>
              <a:pPr>
                <a:defRPr/>
              </a:pPr>
              <a:t>2016/8/26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2C9D7-C757-437F-AE1F-6D10ACA9DFE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88024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注：　关于一维情形也就是关于数列极限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存在的相关性质都可以平行推广到高维情形；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比如：　存在唯一性；有界性，四则运算性质。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保号性？？？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358429"/>
      </p:ext>
    </p:extLst>
  </p:cSld>
  <p:clrMapOvr>
    <a:masterClrMapping/>
  </p:clrMapOvr>
  <p:transition spd="slow">
    <p:pull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7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E698B6-76FA-40BF-B128-AAA075630FFC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28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9DA897-9757-4EB2-BAE1-31C6546B340C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2830" name="Object 302"/>
          <p:cNvGraphicFramePr>
            <a:graphicFrameLocks noChangeAspect="1"/>
          </p:cNvGraphicFramePr>
          <p:nvPr/>
        </p:nvGraphicFramePr>
        <p:xfrm>
          <a:off x="139700" y="957263"/>
          <a:ext cx="890587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6" name="公式" r:id="rId3" imgW="3175000" imgH="749300" progId="Equation.3">
                  <p:embed/>
                </p:oleObj>
              </mc:Choice>
              <mc:Fallback>
                <p:oleObj name="公式" r:id="rId3" imgW="3175000" imgH="749300" progId="Equation.3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957263"/>
                        <a:ext cx="8905875" cy="1984375"/>
                      </a:xfrm>
                      <a:prstGeom prst="rect">
                        <a:avLst/>
                      </a:prstGeom>
                      <a:solidFill>
                        <a:srgbClr val="FFDD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1" name="Object 303"/>
          <p:cNvGraphicFramePr>
            <a:graphicFrameLocks noChangeAspect="1"/>
          </p:cNvGraphicFramePr>
          <p:nvPr/>
        </p:nvGraphicFramePr>
        <p:xfrm>
          <a:off x="539750" y="3048000"/>
          <a:ext cx="58245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7" name="公式" r:id="rId5" imgW="2286000" imgH="228600" progId="Equation.3">
                  <p:embed/>
                </p:oleObj>
              </mc:Choice>
              <mc:Fallback>
                <p:oleObj name="公式" r:id="rId5" imgW="2286000" imgH="228600" progId="Equation.3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48000"/>
                        <a:ext cx="5824538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49" name="Line 20"/>
          <p:cNvSpPr>
            <a:spLocks noChangeShapeType="1"/>
          </p:cNvSpPr>
          <p:nvPr/>
        </p:nvSpPr>
        <p:spPr bwMode="auto">
          <a:xfrm>
            <a:off x="827088" y="3986213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50" name="Line 21"/>
          <p:cNvSpPr>
            <a:spLocks noChangeShapeType="1"/>
          </p:cNvSpPr>
          <p:nvPr/>
        </p:nvSpPr>
        <p:spPr bwMode="auto">
          <a:xfrm>
            <a:off x="4495800" y="3852863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832" name="Object 304"/>
          <p:cNvGraphicFramePr>
            <a:graphicFrameLocks noChangeAspect="1"/>
          </p:cNvGraphicFramePr>
          <p:nvPr/>
        </p:nvGraphicFramePr>
        <p:xfrm>
          <a:off x="4356100" y="3500438"/>
          <a:ext cx="473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8" name="公式" r:id="rId7" imgW="177646" imgH="228402" progId="Equation.3">
                  <p:embed/>
                </p:oleObj>
              </mc:Choice>
              <mc:Fallback>
                <p:oleObj name="公式" r:id="rId7" imgW="177646" imgH="228402" progId="Equation.3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500438"/>
                        <a:ext cx="473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1" name="Text Box 24"/>
          <p:cNvSpPr txBox="1">
            <a:spLocks noChangeArrowheads="1"/>
          </p:cNvSpPr>
          <p:nvPr/>
        </p:nvSpPr>
        <p:spPr bwMode="auto">
          <a:xfrm>
            <a:off x="6300788" y="37369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none"/>
              <a:t>)</a:t>
            </a:r>
          </a:p>
        </p:txBody>
      </p:sp>
      <p:sp>
        <p:nvSpPr>
          <p:cNvPr id="22852" name="Text Box 25"/>
          <p:cNvSpPr txBox="1">
            <a:spLocks noChangeArrowheads="1"/>
          </p:cNvSpPr>
          <p:nvPr/>
        </p:nvSpPr>
        <p:spPr bwMode="auto">
          <a:xfrm>
            <a:off x="2498725" y="370205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/>
              <a:t>(</a:t>
            </a:r>
          </a:p>
        </p:txBody>
      </p:sp>
      <p:graphicFrame>
        <p:nvGraphicFramePr>
          <p:cNvPr id="22833" name="Object 305"/>
          <p:cNvGraphicFramePr>
            <a:graphicFrameLocks noChangeAspect="1"/>
          </p:cNvGraphicFramePr>
          <p:nvPr/>
        </p:nvGraphicFramePr>
        <p:xfrm>
          <a:off x="2214563" y="3941763"/>
          <a:ext cx="752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9" name="公式" r:id="rId9" imgW="355138" imgH="177569" progId="Equation.3">
                  <p:embed/>
                </p:oleObj>
              </mc:Choice>
              <mc:Fallback>
                <p:oleObj name="公式" r:id="rId9" imgW="355138" imgH="177569" progId="Equation.3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941763"/>
                        <a:ext cx="7524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4" name="Object 306"/>
          <p:cNvGraphicFramePr>
            <a:graphicFrameLocks noChangeAspect="1"/>
          </p:cNvGraphicFramePr>
          <p:nvPr/>
        </p:nvGraphicFramePr>
        <p:xfrm>
          <a:off x="6010275" y="3971925"/>
          <a:ext cx="781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0" name="公式" r:id="rId11" imgW="368140" imgH="177723" progId="Equation.3">
                  <p:embed/>
                </p:oleObj>
              </mc:Choice>
              <mc:Fallback>
                <p:oleObj name="公式" r:id="rId11" imgW="368140" imgH="177723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3971925"/>
                        <a:ext cx="7810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" name="Object 307"/>
          <p:cNvGraphicFramePr>
            <a:graphicFrameLocks noChangeAspect="1"/>
          </p:cNvGraphicFramePr>
          <p:nvPr/>
        </p:nvGraphicFramePr>
        <p:xfrm>
          <a:off x="8229600" y="362585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1" name="公式" r:id="rId13" imgW="139700" imgH="139700" progId="Equation.3">
                  <p:embed/>
                </p:oleObj>
              </mc:Choice>
              <mc:Fallback>
                <p:oleObj name="公式" r:id="rId13" imgW="139700" imgH="139700" progId="Equation.3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625850"/>
                        <a:ext cx="3032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" name="Object 308"/>
          <p:cNvGraphicFramePr>
            <a:graphicFrameLocks noChangeAspect="1"/>
          </p:cNvGraphicFramePr>
          <p:nvPr/>
        </p:nvGraphicFramePr>
        <p:xfrm>
          <a:off x="168275" y="260350"/>
          <a:ext cx="42592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2" name="公式" r:id="rId15" imgW="1447800" imgH="228600" progId="Equation.3">
                  <p:embed/>
                </p:oleObj>
              </mc:Choice>
              <mc:Fallback>
                <p:oleObj name="公式" r:id="rId15" imgW="1447800" imgH="228600" progId="Equation.3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260350"/>
                        <a:ext cx="4259263" cy="6365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" name="Object 309"/>
          <p:cNvGraphicFramePr>
            <a:graphicFrameLocks noChangeAspect="1"/>
          </p:cNvGraphicFramePr>
          <p:nvPr/>
        </p:nvGraphicFramePr>
        <p:xfrm>
          <a:off x="611188" y="4267200"/>
          <a:ext cx="1600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3" name="公式" r:id="rId17" imgW="685502" imgH="215806" progId="Equation.3">
                  <p:embed/>
                </p:oleObj>
              </mc:Choice>
              <mc:Fallback>
                <p:oleObj name="公式" r:id="rId17" imgW="685502" imgH="215806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67200"/>
                        <a:ext cx="16002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8" name="Object 310"/>
          <p:cNvGraphicFramePr>
            <a:graphicFrameLocks noChangeAspect="1"/>
          </p:cNvGraphicFramePr>
          <p:nvPr/>
        </p:nvGraphicFramePr>
        <p:xfrm>
          <a:off x="1295400" y="4724400"/>
          <a:ext cx="74676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4" name="公式" r:id="rId19" imgW="3187700" imgH="241300" progId="Equation.3">
                  <p:embed/>
                </p:oleObj>
              </mc:Choice>
              <mc:Fallback>
                <p:oleObj name="公式" r:id="rId19" imgW="3187700" imgH="241300" progId="Equation.3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7467600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3" name="Oval 32"/>
          <p:cNvSpPr>
            <a:spLocks noChangeArrowheads="1"/>
          </p:cNvSpPr>
          <p:nvPr/>
        </p:nvSpPr>
        <p:spPr bwMode="auto">
          <a:xfrm>
            <a:off x="5486400" y="5656263"/>
            <a:ext cx="685800" cy="6858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854" name="Line 33"/>
          <p:cNvSpPr>
            <a:spLocks noChangeShapeType="1"/>
          </p:cNvSpPr>
          <p:nvPr/>
        </p:nvSpPr>
        <p:spPr bwMode="auto">
          <a:xfrm>
            <a:off x="4953000" y="6494463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55" name="Line 34"/>
          <p:cNvSpPr>
            <a:spLocks noChangeShapeType="1"/>
          </p:cNvSpPr>
          <p:nvPr/>
        </p:nvSpPr>
        <p:spPr bwMode="auto">
          <a:xfrm flipV="1">
            <a:off x="5257800" y="5275263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839" name="Object 311"/>
          <p:cNvGraphicFramePr>
            <a:graphicFrameLocks noChangeAspect="1"/>
          </p:cNvGraphicFramePr>
          <p:nvPr/>
        </p:nvGraphicFramePr>
        <p:xfrm>
          <a:off x="5791200" y="5870575"/>
          <a:ext cx="4365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5" name="公式" r:id="rId21" imgW="177646" imgH="228402" progId="Equation.3">
                  <p:embed/>
                </p:oleObj>
              </mc:Choice>
              <mc:Fallback>
                <p:oleObj name="公式" r:id="rId21" imgW="177646" imgH="228402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870575"/>
                        <a:ext cx="43656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6" name="Line 36"/>
          <p:cNvSpPr>
            <a:spLocks noChangeShapeType="1"/>
          </p:cNvSpPr>
          <p:nvPr/>
        </p:nvSpPr>
        <p:spPr bwMode="auto">
          <a:xfrm flipH="1" flipV="1">
            <a:off x="5638800" y="5732463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840" name="Object 312"/>
          <p:cNvGraphicFramePr>
            <a:graphicFrameLocks noChangeAspect="1"/>
          </p:cNvGraphicFramePr>
          <p:nvPr/>
        </p:nvGraphicFramePr>
        <p:xfrm>
          <a:off x="5562600" y="5808663"/>
          <a:ext cx="2174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6" name="公式" r:id="rId23" imgW="139579" imgH="177646" progId="Equation.3">
                  <p:embed/>
                </p:oleObj>
              </mc:Choice>
              <mc:Fallback>
                <p:oleObj name="公式" r:id="rId23" imgW="139579" imgH="177646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08663"/>
                        <a:ext cx="2174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41" name="Object 313"/>
          <p:cNvGraphicFramePr>
            <a:graphicFrameLocks noChangeAspect="1"/>
          </p:cNvGraphicFramePr>
          <p:nvPr/>
        </p:nvGraphicFramePr>
        <p:xfrm>
          <a:off x="6400800" y="6194425"/>
          <a:ext cx="2857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7" name="公式" r:id="rId25" imgW="139700" imgH="139700" progId="Equation.3">
                  <p:embed/>
                </p:oleObj>
              </mc:Choice>
              <mc:Fallback>
                <p:oleObj name="公式" r:id="rId25" imgW="139700" imgH="13970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194425"/>
                        <a:ext cx="285750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42" name="Object 314"/>
          <p:cNvGraphicFramePr>
            <a:graphicFrameLocks noChangeAspect="1"/>
          </p:cNvGraphicFramePr>
          <p:nvPr/>
        </p:nvGraphicFramePr>
        <p:xfrm>
          <a:off x="5280025" y="5199063"/>
          <a:ext cx="2635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8" name="公式" r:id="rId27" imgW="139579" imgH="164957" progId="Equation.3">
                  <p:embed/>
                </p:oleObj>
              </mc:Choice>
              <mc:Fallback>
                <p:oleObj name="公式" r:id="rId27" imgW="139579" imgH="164957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5199063"/>
                        <a:ext cx="26352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43" name="Object 315"/>
          <p:cNvGraphicFramePr>
            <a:graphicFrameLocks noChangeAspect="1"/>
          </p:cNvGraphicFramePr>
          <p:nvPr/>
        </p:nvGraphicFramePr>
        <p:xfrm>
          <a:off x="5029200" y="6494463"/>
          <a:ext cx="3810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9" name="公式" r:id="rId29" imgW="126835" imgH="139518" progId="Equation.3">
                  <p:embed/>
                </p:oleObj>
              </mc:Choice>
              <mc:Fallback>
                <p:oleObj name="公式" r:id="rId29" imgW="126835" imgH="139518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494463"/>
                        <a:ext cx="381000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44" name="Object 316"/>
          <p:cNvGraphicFramePr>
            <a:graphicFrameLocks noChangeAspect="1"/>
          </p:cNvGraphicFramePr>
          <p:nvPr/>
        </p:nvGraphicFramePr>
        <p:xfrm>
          <a:off x="5724525" y="5884863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" name="公式" r:id="rId31" imgW="114102" imgH="114102" progId="Equation.3">
                  <p:embed/>
                </p:oleObj>
              </mc:Choice>
              <mc:Fallback>
                <p:oleObj name="公式" r:id="rId31" imgW="114102" imgH="114102" progId="Equation.3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884863"/>
                        <a:ext cx="207963" cy="20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7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0574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22858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6670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graphicFrame>
        <p:nvGraphicFramePr>
          <p:cNvPr id="22845" name="Object 317"/>
          <p:cNvGraphicFramePr>
            <a:graphicFrameLocks noChangeAspect="1"/>
          </p:cNvGraphicFramePr>
          <p:nvPr/>
        </p:nvGraphicFramePr>
        <p:xfrm>
          <a:off x="4356100" y="4068763"/>
          <a:ext cx="338138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" name="公式" r:id="rId33" imgW="126835" imgH="139518" progId="Equation.3">
                  <p:embed/>
                </p:oleObj>
              </mc:Choice>
              <mc:Fallback>
                <p:oleObj name="公式" r:id="rId33" imgW="126835" imgH="139518" progId="Equation.3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068763"/>
                        <a:ext cx="338138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00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7CE860-F609-4A4D-A67B-92912B85BA38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3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FC5DBB-B4BB-4698-A9ED-B17AE91AF92F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96298" name="Object 42"/>
          <p:cNvGraphicFramePr>
            <a:graphicFrameLocks noChangeAspect="1"/>
          </p:cNvGraphicFramePr>
          <p:nvPr/>
        </p:nvGraphicFramePr>
        <p:xfrm>
          <a:off x="1219200" y="685800"/>
          <a:ext cx="6875463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4" name="Equation" r:id="rId3" imgW="2336800" imgH="762000" progId="Equation.3">
                  <p:embed/>
                </p:oleObj>
              </mc:Choice>
              <mc:Fallback>
                <p:oleObj name="Equation" r:id="rId3" imgW="2336800" imgH="7620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85800"/>
                        <a:ext cx="6875463" cy="21224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02" name="Line 8"/>
          <p:cNvSpPr>
            <a:spLocks noChangeShapeType="1"/>
          </p:cNvSpPr>
          <p:nvPr/>
        </p:nvSpPr>
        <p:spPr bwMode="auto">
          <a:xfrm>
            <a:off x="1828800" y="5257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3" name="Line 9"/>
          <p:cNvSpPr>
            <a:spLocks noChangeShapeType="1"/>
          </p:cNvSpPr>
          <p:nvPr/>
        </p:nvSpPr>
        <p:spPr bwMode="auto">
          <a:xfrm flipV="1">
            <a:off x="2209800" y="2971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4" name="Line 10"/>
          <p:cNvSpPr>
            <a:spLocks noChangeShapeType="1"/>
          </p:cNvSpPr>
          <p:nvPr/>
        </p:nvSpPr>
        <p:spPr bwMode="auto">
          <a:xfrm flipH="1">
            <a:off x="1295400" y="5105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5" name="Oval 11"/>
          <p:cNvSpPr>
            <a:spLocks noChangeArrowheads="1"/>
          </p:cNvSpPr>
          <p:nvPr/>
        </p:nvSpPr>
        <p:spPr bwMode="auto">
          <a:xfrm>
            <a:off x="2971800" y="37338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6306" name="Oval 12"/>
          <p:cNvSpPr>
            <a:spLocks noChangeArrowheads="1"/>
          </p:cNvSpPr>
          <p:nvPr/>
        </p:nvSpPr>
        <p:spPr bwMode="auto">
          <a:xfrm>
            <a:off x="2971800" y="4191000"/>
            <a:ext cx="1295400" cy="304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6307" name="Oval 14"/>
          <p:cNvSpPr>
            <a:spLocks noChangeArrowheads="1"/>
          </p:cNvSpPr>
          <p:nvPr/>
        </p:nvSpPr>
        <p:spPr bwMode="auto">
          <a:xfrm>
            <a:off x="3429000" y="3733800"/>
            <a:ext cx="381000" cy="1219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6308" name="Text Box 15"/>
          <p:cNvSpPr txBox="1">
            <a:spLocks noChangeArrowheads="1"/>
          </p:cNvSpPr>
          <p:nvPr/>
        </p:nvSpPr>
        <p:spPr bwMode="auto">
          <a:xfrm>
            <a:off x="3468688" y="41148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cs typeface="Times New Roman" pitchFamily="18" charset="0"/>
              </a:rPr>
              <a:t>•</a:t>
            </a:r>
            <a:r>
              <a:rPr lang="en-US" altLang="zh-CN" u="none"/>
              <a:t>P</a:t>
            </a:r>
            <a:r>
              <a:rPr lang="en-US" altLang="zh-CN" sz="1000" u="none"/>
              <a:t>0</a:t>
            </a:r>
          </a:p>
        </p:txBody>
      </p:sp>
      <p:sp>
        <p:nvSpPr>
          <p:cNvPr id="96309" name="Text Box 19"/>
          <p:cNvSpPr txBox="1">
            <a:spLocks noChangeArrowheads="1"/>
          </p:cNvSpPr>
          <p:nvPr/>
        </p:nvSpPr>
        <p:spPr bwMode="auto">
          <a:xfrm>
            <a:off x="3213100" y="39592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u="none">
                <a:cs typeface="Times New Roman" pitchFamily="18" charset="0"/>
              </a:rPr>
              <a:t>δ</a:t>
            </a:r>
            <a:endParaRPr lang="en-US" altLang="zh-CN" sz="1800" u="none"/>
          </a:p>
        </p:txBody>
      </p:sp>
      <p:sp>
        <p:nvSpPr>
          <p:cNvPr id="96310" name="Line 22"/>
          <p:cNvSpPr>
            <a:spLocks noChangeShapeType="1"/>
          </p:cNvSpPr>
          <p:nvPr/>
        </p:nvSpPr>
        <p:spPr bwMode="auto">
          <a:xfrm flipH="1" flipV="1">
            <a:off x="3505200" y="3810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1" name="Text Box 23"/>
          <p:cNvSpPr txBox="1">
            <a:spLocks noChangeArrowheads="1"/>
          </p:cNvSpPr>
          <p:nvPr/>
        </p:nvSpPr>
        <p:spPr bwMode="auto">
          <a:xfrm>
            <a:off x="2193925" y="27844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/>
              <a:t>z</a:t>
            </a:r>
          </a:p>
        </p:txBody>
      </p:sp>
      <p:sp>
        <p:nvSpPr>
          <p:cNvPr id="96312" name="Text Box 24"/>
          <p:cNvSpPr txBox="1">
            <a:spLocks noChangeArrowheads="1"/>
          </p:cNvSpPr>
          <p:nvPr/>
        </p:nvSpPr>
        <p:spPr bwMode="auto">
          <a:xfrm>
            <a:off x="5622925" y="5222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/>
              <a:t>y</a:t>
            </a:r>
          </a:p>
        </p:txBody>
      </p:sp>
      <p:sp>
        <p:nvSpPr>
          <p:cNvPr id="96313" name="Text Box 25"/>
          <p:cNvSpPr txBox="1">
            <a:spLocks noChangeArrowheads="1"/>
          </p:cNvSpPr>
          <p:nvPr/>
        </p:nvSpPr>
        <p:spPr bwMode="auto">
          <a:xfrm>
            <a:off x="1355725" y="590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/>
              <a:t>x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77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6AB6A7-285F-4A7D-ACC2-119BD2C7BA02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6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3CA60D-E61A-4EF7-B750-14312FED7AB7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5669" name="Object 133"/>
          <p:cNvGraphicFramePr>
            <a:graphicFrameLocks noChangeAspect="1"/>
          </p:cNvGraphicFramePr>
          <p:nvPr/>
        </p:nvGraphicFramePr>
        <p:xfrm>
          <a:off x="514350" y="152400"/>
          <a:ext cx="795496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1" name="Equation" r:id="rId3" imgW="2628900" imgH="711200" progId="Equation.3">
                  <p:embed/>
                </p:oleObj>
              </mc:Choice>
              <mc:Fallback>
                <p:oleObj name="Equation" r:id="rId3" imgW="2628900" imgH="7112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52400"/>
                        <a:ext cx="7954963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79" name="Oval 5"/>
          <p:cNvSpPr>
            <a:spLocks noChangeArrowheads="1"/>
          </p:cNvSpPr>
          <p:nvPr/>
        </p:nvSpPr>
        <p:spPr bwMode="auto">
          <a:xfrm>
            <a:off x="6477000" y="2590800"/>
            <a:ext cx="838200" cy="774700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aphicFrame>
        <p:nvGraphicFramePr>
          <p:cNvPr id="65670" name="Object 134"/>
          <p:cNvGraphicFramePr>
            <a:graphicFrameLocks noChangeAspect="1"/>
          </p:cNvGraphicFramePr>
          <p:nvPr/>
        </p:nvGraphicFramePr>
        <p:xfrm>
          <a:off x="6858000" y="2971800"/>
          <a:ext cx="152400" cy="14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2" name="公式" r:id="rId5" imgW="114102" imgH="114102" progId="Equation.3">
                  <p:embed/>
                </p:oleObj>
              </mc:Choice>
              <mc:Fallback>
                <p:oleObj name="公式" r:id="rId5" imgW="114102" imgH="114102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971800"/>
                        <a:ext cx="152400" cy="14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71" name="Object 135"/>
          <p:cNvGraphicFramePr>
            <a:graphicFrameLocks noChangeAspect="1"/>
          </p:cNvGraphicFramePr>
          <p:nvPr/>
        </p:nvGraphicFramePr>
        <p:xfrm>
          <a:off x="6553200" y="2895600"/>
          <a:ext cx="4873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3" name="公式" r:id="rId7" imgW="177646" imgH="228402" progId="Equation.3">
                  <p:embed/>
                </p:oleObj>
              </mc:Choice>
              <mc:Fallback>
                <p:oleObj name="公式" r:id="rId7" imgW="177646" imgH="228402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95600"/>
                        <a:ext cx="487363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72" name="Object 136"/>
          <p:cNvGraphicFramePr>
            <a:graphicFrameLocks noChangeAspect="1"/>
          </p:cNvGraphicFramePr>
          <p:nvPr/>
        </p:nvGraphicFramePr>
        <p:xfrm>
          <a:off x="7543800" y="3733800"/>
          <a:ext cx="423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4" name="公式" r:id="rId9" imgW="164814" imgH="177492" progId="Equation.3">
                  <p:embed/>
                </p:oleObj>
              </mc:Choice>
              <mc:Fallback>
                <p:oleObj name="公式" r:id="rId9" imgW="164814" imgH="177492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733800"/>
                        <a:ext cx="4238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80" name="Freeform 13"/>
          <p:cNvSpPr>
            <a:spLocks/>
          </p:cNvSpPr>
          <p:nvPr/>
        </p:nvSpPr>
        <p:spPr bwMode="auto">
          <a:xfrm>
            <a:off x="5943600" y="2209800"/>
            <a:ext cx="2819400" cy="2206625"/>
          </a:xfrm>
          <a:custGeom>
            <a:avLst/>
            <a:gdLst>
              <a:gd name="T0" fmla="*/ 2147483647 w 1936"/>
              <a:gd name="T1" fmla="*/ 2147483647 h 1840"/>
              <a:gd name="T2" fmla="*/ 2147483647 w 1936"/>
              <a:gd name="T3" fmla="*/ 2147483647 h 1840"/>
              <a:gd name="T4" fmla="*/ 2147483647 w 1936"/>
              <a:gd name="T5" fmla="*/ 2147483647 h 1840"/>
              <a:gd name="T6" fmla="*/ 2147483647 w 1936"/>
              <a:gd name="T7" fmla="*/ 2147483647 h 1840"/>
              <a:gd name="T8" fmla="*/ 2147483647 w 1936"/>
              <a:gd name="T9" fmla="*/ 2147483647 h 1840"/>
              <a:gd name="T10" fmla="*/ 2147483647 w 1936"/>
              <a:gd name="T11" fmla="*/ 2147483647 h 1840"/>
              <a:gd name="T12" fmla="*/ 2147483647 w 1936"/>
              <a:gd name="T13" fmla="*/ 2147483647 h 1840"/>
              <a:gd name="T14" fmla="*/ 2147483647 w 1936"/>
              <a:gd name="T15" fmla="*/ 2147483647 h 1840"/>
              <a:gd name="T16" fmla="*/ 2147483647 w 1936"/>
              <a:gd name="T17" fmla="*/ 2147483647 h 18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6"/>
              <a:gd name="T28" fmla="*/ 0 h 1840"/>
              <a:gd name="T29" fmla="*/ 1936 w 1936"/>
              <a:gd name="T30" fmla="*/ 1840 h 18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6" h="1840">
                <a:moveTo>
                  <a:pt x="968" y="48"/>
                </a:moveTo>
                <a:cubicBezTo>
                  <a:pt x="760" y="8"/>
                  <a:pt x="640" y="0"/>
                  <a:pt x="488" y="96"/>
                </a:cubicBezTo>
                <a:cubicBezTo>
                  <a:pt x="336" y="192"/>
                  <a:pt x="112" y="416"/>
                  <a:pt x="56" y="624"/>
                </a:cubicBezTo>
                <a:cubicBezTo>
                  <a:pt x="0" y="832"/>
                  <a:pt x="64" y="1152"/>
                  <a:pt x="152" y="1344"/>
                </a:cubicBezTo>
                <a:cubicBezTo>
                  <a:pt x="240" y="1536"/>
                  <a:pt x="376" y="1712"/>
                  <a:pt x="584" y="1776"/>
                </a:cubicBezTo>
                <a:cubicBezTo>
                  <a:pt x="792" y="1840"/>
                  <a:pt x="1184" y="1824"/>
                  <a:pt x="1400" y="1728"/>
                </a:cubicBezTo>
                <a:cubicBezTo>
                  <a:pt x="1616" y="1632"/>
                  <a:pt x="1824" y="1432"/>
                  <a:pt x="1880" y="1200"/>
                </a:cubicBezTo>
                <a:cubicBezTo>
                  <a:pt x="1936" y="968"/>
                  <a:pt x="1888" y="536"/>
                  <a:pt x="1736" y="336"/>
                </a:cubicBezTo>
                <a:cubicBezTo>
                  <a:pt x="1584" y="136"/>
                  <a:pt x="1176" y="88"/>
                  <a:pt x="968" y="48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50" name="Object 137"/>
          <p:cNvGraphicFramePr>
            <a:graphicFrameLocks noChangeAspect="1"/>
          </p:cNvGraphicFramePr>
          <p:nvPr/>
        </p:nvGraphicFramePr>
        <p:xfrm>
          <a:off x="468313" y="2133600"/>
          <a:ext cx="5257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5" name="公式" r:id="rId11" imgW="1777229" imgH="672808" progId="Equation.3">
                  <p:embed/>
                </p:oleObj>
              </mc:Choice>
              <mc:Fallback>
                <p:oleObj name="公式" r:id="rId11" imgW="1777229" imgH="672808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33600"/>
                        <a:ext cx="5257800" cy="1803400"/>
                      </a:xfrm>
                      <a:prstGeom prst="rect">
                        <a:avLst/>
                      </a:prstGeom>
                      <a:solidFill>
                        <a:srgbClr val="FFDD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81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282575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65682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282575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graphicFrame>
        <p:nvGraphicFramePr>
          <p:cNvPr id="65554" name="Object 138"/>
          <p:cNvGraphicFramePr>
            <a:graphicFrameLocks noChangeAspect="1"/>
          </p:cNvGraphicFramePr>
          <p:nvPr/>
        </p:nvGraphicFramePr>
        <p:xfrm>
          <a:off x="1476375" y="4652963"/>
          <a:ext cx="51117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6" name="Equation" r:id="rId13" imgW="1841500" imgH="228600" progId="Equation.3">
                  <p:embed/>
                </p:oleObj>
              </mc:Choice>
              <mc:Fallback>
                <p:oleObj name="Equation" r:id="rId13" imgW="1841500" imgH="22860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652963"/>
                        <a:ext cx="511175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39"/>
          <p:cNvGraphicFramePr>
            <a:graphicFrameLocks noChangeAspect="1"/>
          </p:cNvGraphicFramePr>
          <p:nvPr/>
        </p:nvGraphicFramePr>
        <p:xfrm>
          <a:off x="1476375" y="5516563"/>
          <a:ext cx="62642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7" name="Equation" r:id="rId15" imgW="2209800" imgH="228600" progId="Equation.3">
                  <p:embed/>
                </p:oleObj>
              </mc:Choice>
              <mc:Fallback>
                <p:oleObj name="Equation" r:id="rId15" imgW="2209800" imgH="22860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516563"/>
                        <a:ext cx="62642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361950" y="4121150"/>
            <a:ext cx="106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b="1" u="none">
                <a:ea typeface="楷体_GB2312" pitchFamily="49" charset="-122"/>
              </a:rPr>
              <a:t>[</a:t>
            </a:r>
            <a:r>
              <a:rPr lang="zh-CN" altLang="en-US" sz="3200" b="1" u="none">
                <a:ea typeface="楷体_GB2312" pitchFamily="49" charset="-122"/>
              </a:rPr>
              <a:t>例</a:t>
            </a:r>
            <a:r>
              <a:rPr lang="en-US" altLang="zh-CN" sz="3200" b="1" u="none">
                <a:ea typeface="楷体_GB2312" pitchFamily="49" charset="-122"/>
              </a:rPr>
              <a:t>1]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0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0A4011-AC47-4119-A90B-1366176FA1BC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9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06A1CB-0446-41A6-A508-B56AB662A0E7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8854" name="Object 1078"/>
          <p:cNvGraphicFramePr>
            <a:graphicFrameLocks noChangeAspect="1"/>
          </p:cNvGraphicFramePr>
          <p:nvPr/>
        </p:nvGraphicFramePr>
        <p:xfrm>
          <a:off x="1331913" y="333375"/>
          <a:ext cx="7232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4" name="Equation" r:id="rId3" imgW="2641600" imgH="228600" progId="Equation.3">
                  <p:embed/>
                </p:oleObj>
              </mc:Choice>
              <mc:Fallback>
                <p:oleObj name="Equation" r:id="rId3" imgW="2641600" imgH="228600" progId="Equation.3">
                  <p:embed/>
                  <p:pic>
                    <p:nvPicPr>
                      <p:cNvPr id="0" name="Picture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3375"/>
                        <a:ext cx="723265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79"/>
          <p:cNvGraphicFramePr>
            <a:graphicFrameLocks noChangeAspect="1"/>
          </p:cNvGraphicFramePr>
          <p:nvPr/>
        </p:nvGraphicFramePr>
        <p:xfrm>
          <a:off x="1331913" y="1052513"/>
          <a:ext cx="61928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5" name="Equation" r:id="rId5" imgW="2235200" imgH="228600" progId="Equation.3">
                  <p:embed/>
                </p:oleObj>
              </mc:Choice>
              <mc:Fallback>
                <p:oleObj name="Equation" r:id="rId5" imgW="2235200" imgH="228600" progId="Equation.3">
                  <p:embed/>
                  <p:pic>
                    <p:nvPicPr>
                      <p:cNvPr id="0" name="Picture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052513"/>
                        <a:ext cx="6192837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07" name="AutoShape 10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78908" name="AutoShape 10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5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DB8A37-62EB-4977-BE68-2374606AF3F0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7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9341B1-60AE-47C1-A802-09899E04D188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88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边界点，边界</a:t>
            </a:r>
          </a:p>
        </p:txBody>
      </p:sp>
      <p:graphicFrame>
        <p:nvGraphicFramePr>
          <p:cNvPr id="126979" name="Object 170"/>
          <p:cNvGraphicFramePr>
            <a:graphicFrameLocks noChangeAspect="1"/>
          </p:cNvGraphicFramePr>
          <p:nvPr/>
        </p:nvGraphicFramePr>
        <p:xfrm>
          <a:off x="392113" y="908050"/>
          <a:ext cx="28908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0" name="公式" r:id="rId3" imgW="1422400" imgH="266700" progId="Equation.3">
                  <p:embed/>
                </p:oleObj>
              </mc:Choice>
              <mc:Fallback>
                <p:oleObj name="公式" r:id="rId3" imgW="1422400" imgH="2667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908050"/>
                        <a:ext cx="289083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171"/>
          <p:cNvGraphicFramePr>
            <a:graphicFrameLocks noChangeAspect="1"/>
          </p:cNvGraphicFramePr>
          <p:nvPr/>
        </p:nvGraphicFramePr>
        <p:xfrm>
          <a:off x="395288" y="1557338"/>
          <a:ext cx="55451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1" name="公式" r:id="rId5" imgW="2755900" imgH="241300" progId="Equation.3">
                  <p:embed/>
                </p:oleObj>
              </mc:Choice>
              <mc:Fallback>
                <p:oleObj name="公式" r:id="rId5" imgW="2755900" imgH="24130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7338"/>
                        <a:ext cx="5545137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172"/>
          <p:cNvGraphicFramePr>
            <a:graphicFrameLocks noChangeAspect="1"/>
          </p:cNvGraphicFramePr>
          <p:nvPr/>
        </p:nvGraphicFramePr>
        <p:xfrm>
          <a:off x="5940425" y="1557338"/>
          <a:ext cx="28606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2" name="公式" r:id="rId7" imgW="1409088" imgH="241195" progId="Equation.3">
                  <p:embed/>
                </p:oleObj>
              </mc:Choice>
              <mc:Fallback>
                <p:oleObj name="公式" r:id="rId7" imgW="1409088" imgH="241195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557338"/>
                        <a:ext cx="28606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173"/>
          <p:cNvGraphicFramePr>
            <a:graphicFrameLocks noChangeAspect="1"/>
          </p:cNvGraphicFramePr>
          <p:nvPr/>
        </p:nvGraphicFramePr>
        <p:xfrm>
          <a:off x="447675" y="2133600"/>
          <a:ext cx="46085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3" name="公式" r:id="rId9" imgW="2286000" imgH="241300" progId="Equation.3">
                  <p:embed/>
                </p:oleObj>
              </mc:Choice>
              <mc:Fallback>
                <p:oleObj name="公式" r:id="rId9" imgW="2286000" imgH="24130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133600"/>
                        <a:ext cx="460851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174"/>
          <p:cNvGraphicFramePr>
            <a:graphicFrameLocks noChangeAspect="1"/>
          </p:cNvGraphicFramePr>
          <p:nvPr/>
        </p:nvGraphicFramePr>
        <p:xfrm>
          <a:off x="447675" y="2708275"/>
          <a:ext cx="72199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4" name="公式" r:id="rId11" imgW="3581400" imgH="241300" progId="Equation.3">
                  <p:embed/>
                </p:oleObj>
              </mc:Choice>
              <mc:Fallback>
                <p:oleObj name="公式" r:id="rId11" imgW="3581400" imgH="24130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708275"/>
                        <a:ext cx="72199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175"/>
          <p:cNvGraphicFramePr>
            <a:graphicFrameLocks noChangeAspect="1"/>
          </p:cNvGraphicFramePr>
          <p:nvPr/>
        </p:nvGraphicFramePr>
        <p:xfrm>
          <a:off x="468313" y="3284538"/>
          <a:ext cx="3216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5" name="公式" r:id="rId13" imgW="1536700" imgH="241300" progId="Equation.3">
                  <p:embed/>
                </p:oleObj>
              </mc:Choice>
              <mc:Fallback>
                <p:oleObj name="公式" r:id="rId13" imgW="1536700" imgH="24130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84538"/>
                        <a:ext cx="32162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4572000" y="3860800"/>
            <a:ext cx="1225550" cy="1223963"/>
            <a:chOff x="3061" y="2432"/>
            <a:chExt cx="772" cy="771"/>
          </a:xfrm>
        </p:grpSpPr>
        <p:sp>
          <p:nvSpPr>
            <p:cNvPr id="127167" name="Oval 11"/>
            <p:cNvSpPr>
              <a:spLocks noChangeArrowheads="1"/>
            </p:cNvSpPr>
            <p:nvPr/>
          </p:nvSpPr>
          <p:spPr bwMode="auto">
            <a:xfrm>
              <a:off x="3061" y="2432"/>
              <a:ext cx="772" cy="77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CC0066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7168" name="Oval 12"/>
            <p:cNvSpPr>
              <a:spLocks noChangeArrowheads="1"/>
            </p:cNvSpPr>
            <p:nvPr/>
          </p:nvSpPr>
          <p:spPr bwMode="auto">
            <a:xfrm>
              <a:off x="3288" y="2432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989" name="Group 13"/>
          <p:cNvGrpSpPr>
            <a:grpSpLocks/>
          </p:cNvGrpSpPr>
          <p:nvPr/>
        </p:nvGrpSpPr>
        <p:grpSpPr bwMode="auto">
          <a:xfrm>
            <a:off x="6011863" y="3429000"/>
            <a:ext cx="2016125" cy="1944688"/>
            <a:chOff x="3787" y="2160"/>
            <a:chExt cx="1270" cy="1225"/>
          </a:xfrm>
        </p:grpSpPr>
        <p:grpSp>
          <p:nvGrpSpPr>
            <p:cNvPr id="127162" name="Group 14"/>
            <p:cNvGrpSpPr>
              <a:grpSpLocks/>
            </p:cNvGrpSpPr>
            <p:nvPr/>
          </p:nvGrpSpPr>
          <p:grpSpPr bwMode="auto">
            <a:xfrm>
              <a:off x="3787" y="2160"/>
              <a:ext cx="1270" cy="1225"/>
              <a:chOff x="3696" y="1344"/>
              <a:chExt cx="1270" cy="1225"/>
            </a:xfrm>
          </p:grpSpPr>
          <p:sp>
            <p:nvSpPr>
              <p:cNvPr id="127164" name="Rectangle 15"/>
              <p:cNvSpPr>
                <a:spLocks noChangeArrowheads="1"/>
              </p:cNvSpPr>
              <p:nvPr/>
            </p:nvSpPr>
            <p:spPr bwMode="auto">
              <a:xfrm>
                <a:off x="4014" y="1480"/>
                <a:ext cx="862" cy="771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165" name="Line 16"/>
              <p:cNvSpPr>
                <a:spLocks noChangeShapeType="1"/>
              </p:cNvSpPr>
              <p:nvPr/>
            </p:nvSpPr>
            <p:spPr bwMode="auto">
              <a:xfrm>
                <a:off x="3696" y="2251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66" name="Line 17"/>
              <p:cNvSpPr>
                <a:spLocks noChangeShapeType="1"/>
              </p:cNvSpPr>
              <p:nvPr/>
            </p:nvSpPr>
            <p:spPr bwMode="auto">
              <a:xfrm flipV="1">
                <a:off x="4013" y="1344"/>
                <a:ext cx="0" cy="1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7152" name="Object 176"/>
              <p:cNvGraphicFramePr>
                <a:graphicFrameLocks noChangeAspect="1"/>
              </p:cNvGraphicFramePr>
              <p:nvPr/>
            </p:nvGraphicFramePr>
            <p:xfrm>
              <a:off x="3832" y="2251"/>
              <a:ext cx="17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296" name="公式" r:id="rId15" imgW="164814" imgH="177492" progId="Equation.3">
                      <p:embed/>
                    </p:oleObj>
                  </mc:Choice>
                  <mc:Fallback>
                    <p:oleObj name="公式" r:id="rId15" imgW="164814" imgH="177492" progId="Equation.3">
                      <p:embed/>
                      <p:pic>
                        <p:nvPicPr>
                          <p:cNvPr id="0" name="Picture 1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2" y="2251"/>
                            <a:ext cx="178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153" name="Object 177"/>
              <p:cNvGraphicFramePr>
                <a:graphicFrameLocks noChangeAspect="1"/>
              </p:cNvGraphicFramePr>
              <p:nvPr/>
            </p:nvGraphicFramePr>
            <p:xfrm>
              <a:off x="4785" y="2251"/>
              <a:ext cx="180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297" name="公式" r:id="rId17" imgW="139700" imgH="139700" progId="Equation.3">
                      <p:embed/>
                    </p:oleObj>
                  </mc:Choice>
                  <mc:Fallback>
                    <p:oleObj name="公式" r:id="rId17" imgW="139700" imgH="139700" progId="Equation.3">
                      <p:embed/>
                      <p:pic>
                        <p:nvPicPr>
                          <p:cNvPr id="0" name="Picture 1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2251"/>
                            <a:ext cx="180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154" name="Object 178"/>
              <p:cNvGraphicFramePr>
                <a:graphicFrameLocks noChangeAspect="1"/>
              </p:cNvGraphicFramePr>
              <p:nvPr/>
            </p:nvGraphicFramePr>
            <p:xfrm>
              <a:off x="4013" y="1389"/>
              <a:ext cx="197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298" name="公式" r:id="rId19" imgW="139579" imgH="164957" progId="Equation.3">
                      <p:embed/>
                    </p:oleObj>
                  </mc:Choice>
                  <mc:Fallback>
                    <p:oleObj name="公式" r:id="rId19" imgW="139579" imgH="164957" progId="Equation.3">
                      <p:embed/>
                      <p:pic>
                        <p:nvPicPr>
                          <p:cNvPr id="0" name="Picture 1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3" y="1389"/>
                            <a:ext cx="197" cy="2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7163" name="Oval 21"/>
            <p:cNvSpPr>
              <a:spLocks noChangeArrowheads="1"/>
            </p:cNvSpPr>
            <p:nvPr/>
          </p:nvSpPr>
          <p:spPr bwMode="auto">
            <a:xfrm>
              <a:off x="4377" y="3067"/>
              <a:ext cx="45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468313" y="3716338"/>
            <a:ext cx="122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闭集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395288" y="4221163"/>
            <a:ext cx="41767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任意集合，如果包含它的边界，则称为闭集．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2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98" grpId="0" autoUpdateAnimBg="0"/>
      <p:bldP spid="12699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5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DB8A37-62EB-4977-BE68-2374606AF3F0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7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9341B1-60AE-47C1-A802-09899E04D188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88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紧集： </a:t>
            </a:r>
            <a:endParaRPr kumimoji="0" lang="zh-CN" altLang="en-US" sz="2800" b="1" u="none" dirty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</p:txBody>
      </p:sp>
      <p:graphicFrame>
        <p:nvGraphicFramePr>
          <p:cNvPr id="126979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532436"/>
              </p:ext>
            </p:extLst>
          </p:nvPr>
        </p:nvGraphicFramePr>
        <p:xfrm>
          <a:off x="611560" y="1700808"/>
          <a:ext cx="632460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5" name="公式" r:id="rId3" imgW="3111480" imgH="888840" progId="Equation.3">
                  <p:embed/>
                </p:oleObj>
              </mc:Choice>
              <mc:Fallback>
                <p:oleObj name="公式" r:id="rId3" imgW="31114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00808"/>
                        <a:ext cx="6324600" cy="181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067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68743D-1E4E-46CC-AEAA-3854C15BAEEC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4752E1-9D90-4149-9AFD-3C4EE4ABF9D1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250825" y="1268413"/>
            <a:ext cx="8642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u="none"/>
              <a:t>▲</a:t>
            </a:r>
            <a:r>
              <a:rPr lang="en-US" altLang="zh-CN" sz="2800" b="1" u="none"/>
              <a:t> </a:t>
            </a:r>
            <a:r>
              <a:rPr lang="zh-CN" altLang="en-US" sz="2800" b="1" u="none"/>
              <a:t>作业：第二周起每周固定交作业， 时间与助教协商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250825" y="2565400"/>
            <a:ext cx="8642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u="none" dirty="0"/>
              <a:t>▲</a:t>
            </a:r>
            <a:r>
              <a:rPr lang="en-US" altLang="zh-CN" sz="2800" b="1" u="none" dirty="0"/>
              <a:t> </a:t>
            </a:r>
            <a:r>
              <a:rPr lang="zh-CN" altLang="en-US" sz="2800" b="1" u="none" dirty="0"/>
              <a:t>成绩评定</a:t>
            </a:r>
            <a:r>
              <a:rPr lang="zh-CN" altLang="en-US" sz="2800" b="1" u="none" dirty="0" smtClean="0"/>
              <a:t>：同上学期，要求课堂笔记</a:t>
            </a:r>
            <a:endParaRPr lang="en-US" altLang="zh-CN" sz="2800" b="1" u="none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5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DB8A37-62EB-4977-BE68-2374606AF3F0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7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9341B1-60AE-47C1-A802-09899E04D188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88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证明：必要性 </a:t>
            </a:r>
            <a:endParaRPr kumimoji="0" lang="zh-CN" altLang="en-US" sz="2800" b="1" u="none" dirty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</p:txBody>
      </p:sp>
      <p:graphicFrame>
        <p:nvGraphicFramePr>
          <p:cNvPr id="126979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115998"/>
              </p:ext>
            </p:extLst>
          </p:nvPr>
        </p:nvGraphicFramePr>
        <p:xfrm>
          <a:off x="82550" y="1649413"/>
          <a:ext cx="73834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5" name="公式" r:id="rId3" imgW="3632040" imgH="939600" progId="Equation.3">
                  <p:embed/>
                </p:oleObj>
              </mc:Choice>
              <mc:Fallback>
                <p:oleObj name="公式" r:id="rId3" imgW="36320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1649413"/>
                        <a:ext cx="7383463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73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5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DB8A37-62EB-4977-BE68-2374606AF3F0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7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9341B1-60AE-47C1-A802-09899E04D188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88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证明：必要性 </a:t>
            </a:r>
            <a:endParaRPr kumimoji="0" lang="zh-CN" altLang="en-US" sz="2800" b="1" u="none" dirty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162272"/>
              </p:ext>
            </p:extLst>
          </p:nvPr>
        </p:nvGraphicFramePr>
        <p:xfrm>
          <a:off x="395288" y="1772816"/>
          <a:ext cx="8543925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5" name="公式" r:id="rId3" imgW="4203360" imgH="1676160" progId="Equation.3">
                  <p:embed/>
                </p:oleObj>
              </mc:Choice>
              <mc:Fallback>
                <p:oleObj name="公式" r:id="rId3" imgW="4203360" imgH="1676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2816"/>
                        <a:ext cx="8543925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12383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5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DB8A37-62EB-4977-BE68-2374606AF3F0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7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9341B1-60AE-47C1-A802-09899E04D188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88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证明：必要性 </a:t>
            </a:r>
            <a:endParaRPr kumimoji="0" lang="zh-CN" altLang="en-US" sz="2800" b="1" u="none" dirty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41846"/>
              </p:ext>
            </p:extLst>
          </p:nvPr>
        </p:nvGraphicFramePr>
        <p:xfrm>
          <a:off x="1323975" y="2497138"/>
          <a:ext cx="6684963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9" name="公式" r:id="rId3" imgW="3288960" imgH="965160" progId="Equation.3">
                  <p:embed/>
                </p:oleObj>
              </mc:Choice>
              <mc:Fallback>
                <p:oleObj name="公式" r:id="rId3" imgW="3288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497138"/>
                        <a:ext cx="6684963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5829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5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DB8A37-62EB-4977-BE68-2374606AF3F0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7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9341B1-60AE-47C1-A802-09899E04D188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88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证明：</a:t>
            </a:r>
            <a:r>
              <a:rPr kumimoji="0" lang="zh-CN" altLang="en-US" sz="2800" b="1" u="none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充分</a:t>
            </a:r>
            <a:r>
              <a:rPr kumimoji="0" lang="zh-CN" altLang="en-US" sz="2800" b="1" u="none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性 </a:t>
            </a:r>
            <a:endParaRPr kumimoji="0" lang="zh-CN" altLang="en-US" sz="2800" b="1" u="none" dirty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899118"/>
              </p:ext>
            </p:extLst>
          </p:nvPr>
        </p:nvGraphicFramePr>
        <p:xfrm>
          <a:off x="525463" y="1397000"/>
          <a:ext cx="8281987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13" name="公式" r:id="rId3" imgW="4076640" imgH="2044440" progId="Equation.3">
                  <p:embed/>
                </p:oleObj>
              </mc:Choice>
              <mc:Fallback>
                <p:oleObj name="公式" r:id="rId3" imgW="407664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397000"/>
                        <a:ext cx="8281987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7897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5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DB8A37-62EB-4977-BE68-2374606AF3F0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7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9341B1-60AE-47C1-A802-09899E04D188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88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证明：</a:t>
            </a:r>
            <a:r>
              <a:rPr kumimoji="0" lang="zh-CN" altLang="en-US" sz="2800" b="1" u="none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充分</a:t>
            </a:r>
            <a:r>
              <a:rPr kumimoji="0" lang="zh-CN" altLang="en-US" sz="2800" b="1" u="none" dirty="0" smtClean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性 </a:t>
            </a:r>
            <a:endParaRPr kumimoji="0" lang="zh-CN" altLang="en-US" sz="2800" b="1" u="none" dirty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83116"/>
              </p:ext>
            </p:extLst>
          </p:nvPr>
        </p:nvGraphicFramePr>
        <p:xfrm>
          <a:off x="1274763" y="1123950"/>
          <a:ext cx="6784975" cy="471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1" name="公式" r:id="rId3" imgW="3340080" imgH="2311200" progId="Equation.3">
                  <p:embed/>
                </p:oleObj>
              </mc:Choice>
              <mc:Fallback>
                <p:oleObj name="公式" r:id="rId3" imgW="3340080" imgH="23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1123950"/>
                        <a:ext cx="6784975" cy="471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3500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79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69E89C-F6A6-41AF-92E6-167AA6E62C8D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80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A79A08-84CB-423D-BECF-36C6A89DA134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808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12808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graphicFrame>
        <p:nvGraphicFramePr>
          <p:cNvPr id="128007" name="Object 75"/>
          <p:cNvGraphicFramePr>
            <a:graphicFrameLocks noChangeAspect="1"/>
          </p:cNvGraphicFramePr>
          <p:nvPr/>
        </p:nvGraphicFramePr>
        <p:xfrm>
          <a:off x="539750" y="1125538"/>
          <a:ext cx="11525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39" name="Equation" r:id="rId3" imgW="393529" imgH="203112" progId="Equation.3">
                  <p:embed/>
                </p:oleObj>
              </mc:Choice>
              <mc:Fallback>
                <p:oleObj name="Equation" r:id="rId3" imgW="393529" imgH="203112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25538"/>
                        <a:ext cx="115252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76"/>
          <p:cNvGraphicFramePr>
            <a:graphicFrameLocks noChangeAspect="1"/>
          </p:cNvGraphicFramePr>
          <p:nvPr/>
        </p:nvGraphicFramePr>
        <p:xfrm>
          <a:off x="1331913" y="3644900"/>
          <a:ext cx="5899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0" name="公式" r:id="rId5" imgW="2374900" imgH="228600" progId="Equation.3">
                  <p:embed/>
                </p:oleObj>
              </mc:Choice>
              <mc:Fallback>
                <p:oleObj name="公式" r:id="rId5" imgW="2374900" imgH="2286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58991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77"/>
          <p:cNvGraphicFramePr>
            <a:graphicFrameLocks noChangeAspect="1"/>
          </p:cNvGraphicFramePr>
          <p:nvPr/>
        </p:nvGraphicFramePr>
        <p:xfrm>
          <a:off x="1403350" y="2205038"/>
          <a:ext cx="41148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1" name="公式" r:id="rId7" imgW="1574117" imgH="215806" progId="Equation.3">
                  <p:embed/>
                </p:oleObj>
              </mc:Choice>
              <mc:Fallback>
                <p:oleObj name="公式" r:id="rId7" imgW="1574117" imgH="215806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05038"/>
                        <a:ext cx="41148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0" name="Object 78"/>
          <p:cNvGraphicFramePr>
            <a:graphicFrameLocks noChangeAspect="1"/>
          </p:cNvGraphicFramePr>
          <p:nvPr/>
        </p:nvGraphicFramePr>
        <p:xfrm>
          <a:off x="1331913" y="5013325"/>
          <a:ext cx="6904037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2" name="公式" r:id="rId9" imgW="2641600" imgH="533400" progId="Equation.3">
                  <p:embed/>
                </p:oleObj>
              </mc:Choice>
              <mc:Fallback>
                <p:oleObj name="公式" r:id="rId9" imgW="2641600" imgH="5334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3325"/>
                        <a:ext cx="6904037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5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A7B5FB-5035-43CC-9875-9DDA8BAB6E53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92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A11BD0-326C-41A1-991F-7C5E1736DEC1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684213" y="4432300"/>
            <a:ext cx="1152525" cy="1152525"/>
          </a:xfrm>
          <a:prstGeom prst="ellipse">
            <a:avLst/>
          </a:prstGeom>
          <a:solidFill>
            <a:srgbClr val="CC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395288" y="112713"/>
            <a:ext cx="1655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连通集</a:t>
            </a:r>
          </a:p>
        </p:txBody>
      </p:sp>
      <p:graphicFrame>
        <p:nvGraphicFramePr>
          <p:cNvPr id="129028" name="Object 217"/>
          <p:cNvGraphicFramePr>
            <a:graphicFrameLocks noChangeAspect="1"/>
          </p:cNvGraphicFramePr>
          <p:nvPr/>
        </p:nvGraphicFramePr>
        <p:xfrm>
          <a:off x="420688" y="687388"/>
          <a:ext cx="17033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01" name="公式" r:id="rId3" imgW="837836" imgH="266584" progId="Equation.3">
                  <p:embed/>
                </p:oleObj>
              </mc:Choice>
              <mc:Fallback>
                <p:oleObj name="公式" r:id="rId3" imgW="837836" imgH="266584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687388"/>
                        <a:ext cx="17033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218"/>
          <p:cNvGraphicFramePr>
            <a:graphicFrameLocks noChangeAspect="1"/>
          </p:cNvGraphicFramePr>
          <p:nvPr/>
        </p:nvGraphicFramePr>
        <p:xfrm>
          <a:off x="2195513" y="760413"/>
          <a:ext cx="46720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02" name="公式" r:id="rId5" imgW="2298700" imgH="241300" progId="Equation.3">
                  <p:embed/>
                </p:oleObj>
              </mc:Choice>
              <mc:Fallback>
                <p:oleObj name="公式" r:id="rId5" imgW="2298700" imgH="241300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760413"/>
                        <a:ext cx="4672012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6804025" y="687388"/>
            <a:ext cx="1512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都可以</a:t>
            </a:r>
          </a:p>
        </p:txBody>
      </p:sp>
      <p:graphicFrame>
        <p:nvGraphicFramePr>
          <p:cNvPr id="129031" name="Object 219"/>
          <p:cNvGraphicFramePr>
            <a:graphicFrameLocks noChangeAspect="1"/>
          </p:cNvGraphicFramePr>
          <p:nvPr/>
        </p:nvGraphicFramePr>
        <p:xfrm>
          <a:off x="436563" y="1335088"/>
          <a:ext cx="67992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03" name="公式" r:id="rId7" imgW="3276600" imgH="241300" progId="Equation.3">
                  <p:embed/>
                </p:oleObj>
              </mc:Choice>
              <mc:Fallback>
                <p:oleObj name="公式" r:id="rId7" imgW="3276600" imgH="241300" progId="Equation.3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335088"/>
                        <a:ext cx="6799262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380288" y="1263650"/>
            <a:ext cx="1512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则称</a:t>
            </a:r>
          </a:p>
        </p:txBody>
      </p:sp>
      <p:graphicFrame>
        <p:nvGraphicFramePr>
          <p:cNvPr id="129033" name="Object 220"/>
          <p:cNvGraphicFramePr>
            <a:graphicFrameLocks noChangeAspect="1"/>
          </p:cNvGraphicFramePr>
          <p:nvPr/>
        </p:nvGraphicFramePr>
        <p:xfrm>
          <a:off x="468313" y="1839913"/>
          <a:ext cx="19431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04" name="公式" r:id="rId9" imgW="927100" imgH="241300" progId="Equation.3">
                  <p:embed/>
                </p:oleObj>
              </mc:Choice>
              <mc:Fallback>
                <p:oleObj name="公式" r:id="rId9" imgW="927100" imgH="241300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39913"/>
                        <a:ext cx="19431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Freeform 10"/>
          <p:cNvSpPr>
            <a:spLocks/>
          </p:cNvSpPr>
          <p:nvPr/>
        </p:nvSpPr>
        <p:spPr bwMode="auto">
          <a:xfrm>
            <a:off x="684213" y="2344738"/>
            <a:ext cx="2087562" cy="1368425"/>
          </a:xfrm>
          <a:custGeom>
            <a:avLst/>
            <a:gdLst>
              <a:gd name="T0" fmla="*/ 2147483647 w 1557"/>
              <a:gd name="T1" fmla="*/ 2147483647 h 1067"/>
              <a:gd name="T2" fmla="*/ 2147483647 w 1557"/>
              <a:gd name="T3" fmla="*/ 2147483647 h 1067"/>
              <a:gd name="T4" fmla="*/ 2147483647 w 1557"/>
              <a:gd name="T5" fmla="*/ 2147483647 h 1067"/>
              <a:gd name="T6" fmla="*/ 2147483647 w 1557"/>
              <a:gd name="T7" fmla="*/ 2147483647 h 1067"/>
              <a:gd name="T8" fmla="*/ 2147483647 w 1557"/>
              <a:gd name="T9" fmla="*/ 2147483647 h 1067"/>
              <a:gd name="T10" fmla="*/ 2147483647 w 1557"/>
              <a:gd name="T11" fmla="*/ 2147483647 h 1067"/>
              <a:gd name="T12" fmla="*/ 2147483647 w 1557"/>
              <a:gd name="T13" fmla="*/ 2147483647 h 1067"/>
              <a:gd name="T14" fmla="*/ 2147483647 w 1557"/>
              <a:gd name="T15" fmla="*/ 2147483647 h 1067"/>
              <a:gd name="T16" fmla="*/ 2147483647 w 1557"/>
              <a:gd name="T17" fmla="*/ 2147483647 h 1067"/>
              <a:gd name="T18" fmla="*/ 2147483647 w 1557"/>
              <a:gd name="T19" fmla="*/ 2147483647 h 1067"/>
              <a:gd name="T20" fmla="*/ 2147483647 w 1557"/>
              <a:gd name="T21" fmla="*/ 2147483647 h 1067"/>
              <a:gd name="T22" fmla="*/ 2147483647 w 1557"/>
              <a:gd name="T23" fmla="*/ 2147483647 h 1067"/>
              <a:gd name="T24" fmla="*/ 2147483647 w 1557"/>
              <a:gd name="T25" fmla="*/ 2147483647 h 1067"/>
              <a:gd name="T26" fmla="*/ 2147483647 w 1557"/>
              <a:gd name="T27" fmla="*/ 2147483647 h 1067"/>
              <a:gd name="T28" fmla="*/ 2147483647 w 1557"/>
              <a:gd name="T29" fmla="*/ 2147483647 h 1067"/>
              <a:gd name="T30" fmla="*/ 2147483647 w 1557"/>
              <a:gd name="T31" fmla="*/ 2147483647 h 1067"/>
              <a:gd name="T32" fmla="*/ 2147483647 w 1557"/>
              <a:gd name="T33" fmla="*/ 2147483647 h 1067"/>
              <a:gd name="T34" fmla="*/ 2147483647 w 1557"/>
              <a:gd name="T35" fmla="*/ 2147483647 h 1067"/>
              <a:gd name="T36" fmla="*/ 2147483647 w 1557"/>
              <a:gd name="T37" fmla="*/ 2147483647 h 1067"/>
              <a:gd name="T38" fmla="*/ 2147483647 w 1557"/>
              <a:gd name="T39" fmla="*/ 2147483647 h 1067"/>
              <a:gd name="T40" fmla="*/ 2147483647 w 1557"/>
              <a:gd name="T41" fmla="*/ 2147483647 h 1067"/>
              <a:gd name="T42" fmla="*/ 2147483647 w 1557"/>
              <a:gd name="T43" fmla="*/ 2147483647 h 1067"/>
              <a:gd name="T44" fmla="*/ 2147483647 w 1557"/>
              <a:gd name="T45" fmla="*/ 2147483647 h 1067"/>
              <a:gd name="T46" fmla="*/ 2147483647 w 1557"/>
              <a:gd name="T47" fmla="*/ 2147483647 h 1067"/>
              <a:gd name="T48" fmla="*/ 2147483647 w 1557"/>
              <a:gd name="T49" fmla="*/ 2147483647 h 1067"/>
              <a:gd name="T50" fmla="*/ 2147483647 w 1557"/>
              <a:gd name="T51" fmla="*/ 2147483647 h 1067"/>
              <a:gd name="T52" fmla="*/ 2147483647 w 1557"/>
              <a:gd name="T53" fmla="*/ 2147483647 h 1067"/>
              <a:gd name="T54" fmla="*/ 2147483647 w 1557"/>
              <a:gd name="T55" fmla="*/ 2147483647 h 1067"/>
              <a:gd name="T56" fmla="*/ 2147483647 w 1557"/>
              <a:gd name="T57" fmla="*/ 2147483647 h 1067"/>
              <a:gd name="T58" fmla="*/ 2147483647 w 1557"/>
              <a:gd name="T59" fmla="*/ 2147483647 h 1067"/>
              <a:gd name="T60" fmla="*/ 2147483647 w 1557"/>
              <a:gd name="T61" fmla="*/ 2147483647 h 1067"/>
              <a:gd name="T62" fmla="*/ 2147483647 w 1557"/>
              <a:gd name="T63" fmla="*/ 2147483647 h 1067"/>
              <a:gd name="T64" fmla="*/ 2147483647 w 1557"/>
              <a:gd name="T65" fmla="*/ 2147483647 h 1067"/>
              <a:gd name="T66" fmla="*/ 2147483647 w 1557"/>
              <a:gd name="T67" fmla="*/ 2147483647 h 1067"/>
              <a:gd name="T68" fmla="*/ 2147483647 w 1557"/>
              <a:gd name="T69" fmla="*/ 2147483647 h 1067"/>
              <a:gd name="T70" fmla="*/ 2147483647 w 1557"/>
              <a:gd name="T71" fmla="*/ 2147483647 h 1067"/>
              <a:gd name="T72" fmla="*/ 2147483647 w 1557"/>
              <a:gd name="T73" fmla="*/ 2147483647 h 1067"/>
              <a:gd name="T74" fmla="*/ 2147483647 w 1557"/>
              <a:gd name="T75" fmla="*/ 2147483647 h 1067"/>
              <a:gd name="T76" fmla="*/ 2147483647 w 1557"/>
              <a:gd name="T77" fmla="*/ 2147483647 h 1067"/>
              <a:gd name="T78" fmla="*/ 2147483647 w 1557"/>
              <a:gd name="T79" fmla="*/ 2147483647 h 1067"/>
              <a:gd name="T80" fmla="*/ 2147483647 w 1557"/>
              <a:gd name="T81" fmla="*/ 2147483647 h 1067"/>
              <a:gd name="T82" fmla="*/ 2147483647 w 1557"/>
              <a:gd name="T83" fmla="*/ 2147483647 h 1067"/>
              <a:gd name="T84" fmla="*/ 2147483647 w 1557"/>
              <a:gd name="T85" fmla="*/ 2147483647 h 1067"/>
              <a:gd name="T86" fmla="*/ 2147483647 w 1557"/>
              <a:gd name="T87" fmla="*/ 2147483647 h 106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557"/>
              <a:gd name="T133" fmla="*/ 0 h 1067"/>
              <a:gd name="T134" fmla="*/ 1557 w 1557"/>
              <a:gd name="T135" fmla="*/ 1067 h 1067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557" h="1067">
                <a:moveTo>
                  <a:pt x="52" y="782"/>
                </a:moveTo>
                <a:cubicBezTo>
                  <a:pt x="45" y="756"/>
                  <a:pt x="39" y="737"/>
                  <a:pt x="25" y="714"/>
                </a:cubicBezTo>
                <a:cubicBezTo>
                  <a:pt x="23" y="703"/>
                  <a:pt x="18" y="692"/>
                  <a:pt x="18" y="681"/>
                </a:cubicBezTo>
                <a:cubicBezTo>
                  <a:pt x="18" y="634"/>
                  <a:pt x="0" y="446"/>
                  <a:pt x="72" y="396"/>
                </a:cubicBezTo>
                <a:cubicBezTo>
                  <a:pt x="78" y="384"/>
                  <a:pt x="98" y="338"/>
                  <a:pt x="106" y="328"/>
                </a:cubicBezTo>
                <a:cubicBezTo>
                  <a:pt x="111" y="322"/>
                  <a:pt x="121" y="320"/>
                  <a:pt x="127" y="315"/>
                </a:cubicBezTo>
                <a:cubicBezTo>
                  <a:pt x="197" y="257"/>
                  <a:pt x="275" y="228"/>
                  <a:pt x="364" y="213"/>
                </a:cubicBezTo>
                <a:cubicBezTo>
                  <a:pt x="428" y="191"/>
                  <a:pt x="474" y="202"/>
                  <a:pt x="547" y="206"/>
                </a:cubicBezTo>
                <a:cubicBezTo>
                  <a:pt x="565" y="208"/>
                  <a:pt x="601" y="213"/>
                  <a:pt x="601" y="213"/>
                </a:cubicBezTo>
                <a:cubicBezTo>
                  <a:pt x="611" y="185"/>
                  <a:pt x="609" y="175"/>
                  <a:pt x="635" y="159"/>
                </a:cubicBezTo>
                <a:cubicBezTo>
                  <a:pt x="657" y="123"/>
                  <a:pt x="675" y="108"/>
                  <a:pt x="709" y="84"/>
                </a:cubicBezTo>
                <a:cubicBezTo>
                  <a:pt x="734" y="66"/>
                  <a:pt x="760" y="30"/>
                  <a:pt x="791" y="23"/>
                </a:cubicBezTo>
                <a:cubicBezTo>
                  <a:pt x="874" y="5"/>
                  <a:pt x="831" y="12"/>
                  <a:pt x="919" y="3"/>
                </a:cubicBezTo>
                <a:cubicBezTo>
                  <a:pt x="980" y="7"/>
                  <a:pt x="1043" y="0"/>
                  <a:pt x="1102" y="17"/>
                </a:cubicBezTo>
                <a:cubicBezTo>
                  <a:pt x="1121" y="22"/>
                  <a:pt x="1189" y="91"/>
                  <a:pt x="1211" y="111"/>
                </a:cubicBezTo>
                <a:cubicBezTo>
                  <a:pt x="1306" y="198"/>
                  <a:pt x="1386" y="275"/>
                  <a:pt x="1455" y="382"/>
                </a:cubicBezTo>
                <a:cubicBezTo>
                  <a:pt x="1489" y="434"/>
                  <a:pt x="1503" y="506"/>
                  <a:pt x="1522" y="565"/>
                </a:cubicBezTo>
                <a:cubicBezTo>
                  <a:pt x="1530" y="672"/>
                  <a:pt x="1557" y="790"/>
                  <a:pt x="1509" y="891"/>
                </a:cubicBezTo>
                <a:cubicBezTo>
                  <a:pt x="1492" y="974"/>
                  <a:pt x="1397" y="1029"/>
                  <a:pt x="1319" y="1040"/>
                </a:cubicBezTo>
                <a:cubicBezTo>
                  <a:pt x="1292" y="1038"/>
                  <a:pt x="1264" y="1040"/>
                  <a:pt x="1238" y="1033"/>
                </a:cubicBezTo>
                <a:cubicBezTo>
                  <a:pt x="1197" y="1021"/>
                  <a:pt x="1161" y="978"/>
                  <a:pt x="1123" y="958"/>
                </a:cubicBezTo>
                <a:cubicBezTo>
                  <a:pt x="1114" y="945"/>
                  <a:pt x="1101" y="933"/>
                  <a:pt x="1096" y="918"/>
                </a:cubicBezTo>
                <a:cubicBezTo>
                  <a:pt x="1091" y="904"/>
                  <a:pt x="1082" y="877"/>
                  <a:pt x="1082" y="877"/>
                </a:cubicBezTo>
                <a:cubicBezTo>
                  <a:pt x="1074" y="818"/>
                  <a:pt x="1075" y="841"/>
                  <a:pt x="1075" y="809"/>
                </a:cubicBezTo>
                <a:cubicBezTo>
                  <a:pt x="1058" y="761"/>
                  <a:pt x="1053" y="686"/>
                  <a:pt x="1014" y="647"/>
                </a:cubicBezTo>
                <a:cubicBezTo>
                  <a:pt x="994" y="627"/>
                  <a:pt x="966" y="620"/>
                  <a:pt x="940" y="613"/>
                </a:cubicBezTo>
                <a:cubicBezTo>
                  <a:pt x="915" y="617"/>
                  <a:pt x="890" y="621"/>
                  <a:pt x="865" y="626"/>
                </a:cubicBezTo>
                <a:cubicBezTo>
                  <a:pt x="847" y="630"/>
                  <a:pt x="811" y="640"/>
                  <a:pt x="811" y="640"/>
                </a:cubicBezTo>
                <a:cubicBezTo>
                  <a:pt x="781" y="660"/>
                  <a:pt x="771" y="662"/>
                  <a:pt x="750" y="687"/>
                </a:cubicBezTo>
                <a:cubicBezTo>
                  <a:pt x="729" y="712"/>
                  <a:pt x="734" y="715"/>
                  <a:pt x="709" y="735"/>
                </a:cubicBezTo>
                <a:cubicBezTo>
                  <a:pt x="694" y="747"/>
                  <a:pt x="662" y="769"/>
                  <a:pt x="662" y="769"/>
                </a:cubicBezTo>
                <a:cubicBezTo>
                  <a:pt x="647" y="791"/>
                  <a:pt x="656" y="789"/>
                  <a:pt x="642" y="789"/>
                </a:cubicBezTo>
                <a:cubicBezTo>
                  <a:pt x="602" y="797"/>
                  <a:pt x="624" y="786"/>
                  <a:pt x="594" y="830"/>
                </a:cubicBezTo>
                <a:cubicBezTo>
                  <a:pt x="583" y="846"/>
                  <a:pt x="566" y="859"/>
                  <a:pt x="560" y="877"/>
                </a:cubicBezTo>
                <a:cubicBezTo>
                  <a:pt x="549" y="908"/>
                  <a:pt x="536" y="944"/>
                  <a:pt x="520" y="972"/>
                </a:cubicBezTo>
                <a:cubicBezTo>
                  <a:pt x="499" y="1009"/>
                  <a:pt x="470" y="1036"/>
                  <a:pt x="431" y="1053"/>
                </a:cubicBezTo>
                <a:cubicBezTo>
                  <a:pt x="418" y="1059"/>
                  <a:pt x="391" y="1067"/>
                  <a:pt x="391" y="1067"/>
                </a:cubicBezTo>
                <a:cubicBezTo>
                  <a:pt x="302" y="1052"/>
                  <a:pt x="336" y="1061"/>
                  <a:pt x="289" y="1047"/>
                </a:cubicBezTo>
                <a:cubicBezTo>
                  <a:pt x="276" y="1038"/>
                  <a:pt x="258" y="1032"/>
                  <a:pt x="249" y="1019"/>
                </a:cubicBezTo>
                <a:cubicBezTo>
                  <a:pt x="244" y="1012"/>
                  <a:pt x="241" y="1004"/>
                  <a:pt x="235" y="999"/>
                </a:cubicBezTo>
                <a:cubicBezTo>
                  <a:pt x="232" y="996"/>
                  <a:pt x="198" y="987"/>
                  <a:pt x="194" y="986"/>
                </a:cubicBezTo>
                <a:cubicBezTo>
                  <a:pt x="159" y="930"/>
                  <a:pt x="205" y="997"/>
                  <a:pt x="160" y="952"/>
                </a:cubicBezTo>
                <a:cubicBezTo>
                  <a:pt x="144" y="936"/>
                  <a:pt x="112" y="890"/>
                  <a:pt x="99" y="870"/>
                </a:cubicBezTo>
                <a:cubicBezTo>
                  <a:pt x="91" y="844"/>
                  <a:pt x="71" y="801"/>
                  <a:pt x="52" y="782"/>
                </a:cubicBezTo>
                <a:close/>
              </a:path>
            </a:pathLst>
          </a:custGeom>
          <a:solidFill>
            <a:srgbClr val="CC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2484438" y="3281363"/>
            <a:ext cx="71437" cy="71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9036" name="Arc 12"/>
          <p:cNvSpPr>
            <a:spLocks/>
          </p:cNvSpPr>
          <p:nvPr/>
        </p:nvSpPr>
        <p:spPr bwMode="auto">
          <a:xfrm flipH="1">
            <a:off x="971550" y="2776538"/>
            <a:ext cx="1512888" cy="719137"/>
          </a:xfrm>
          <a:custGeom>
            <a:avLst/>
            <a:gdLst>
              <a:gd name="T0" fmla="*/ 0 w 42411"/>
              <a:gd name="T1" fmla="*/ 2147483647 h 21600"/>
              <a:gd name="T2" fmla="*/ 2147483647 w 42411"/>
              <a:gd name="T3" fmla="*/ 2147483647 h 21600"/>
              <a:gd name="T4" fmla="*/ 2147483647 w 42411"/>
              <a:gd name="T5" fmla="*/ 2147483647 h 21600"/>
              <a:gd name="T6" fmla="*/ 0 60000 65536"/>
              <a:gd name="T7" fmla="*/ 0 60000 65536"/>
              <a:gd name="T8" fmla="*/ 0 60000 65536"/>
              <a:gd name="T9" fmla="*/ 0 w 42411"/>
              <a:gd name="T10" fmla="*/ 0 h 21600"/>
              <a:gd name="T11" fmla="*/ 42411 w 4241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411" h="21600" fill="none" extrusionOk="0">
                <a:moveTo>
                  <a:pt x="-1" y="15816"/>
                </a:moveTo>
                <a:cubicBezTo>
                  <a:pt x="2597" y="6468"/>
                  <a:pt x="11108" y="0"/>
                  <a:pt x="20811" y="0"/>
                </a:cubicBezTo>
                <a:cubicBezTo>
                  <a:pt x="32740" y="0"/>
                  <a:pt x="42411" y="9670"/>
                  <a:pt x="42411" y="21600"/>
                </a:cubicBezTo>
              </a:path>
              <a:path w="42411" h="21600" stroke="0" extrusionOk="0">
                <a:moveTo>
                  <a:pt x="-1" y="15816"/>
                </a:moveTo>
                <a:cubicBezTo>
                  <a:pt x="2597" y="6468"/>
                  <a:pt x="11108" y="0"/>
                  <a:pt x="20811" y="0"/>
                </a:cubicBezTo>
                <a:cubicBezTo>
                  <a:pt x="32740" y="0"/>
                  <a:pt x="42411" y="9670"/>
                  <a:pt x="42411" y="21600"/>
                </a:cubicBezTo>
                <a:lnTo>
                  <a:pt x="20811" y="21600"/>
                </a:lnTo>
                <a:close/>
              </a:path>
            </a:pathLst>
          </a:custGeom>
          <a:noFill/>
          <a:ln w="28575">
            <a:solidFill>
              <a:srgbClr val="F7D995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9037" name="Group 13"/>
          <p:cNvGrpSpPr>
            <a:grpSpLocks/>
          </p:cNvGrpSpPr>
          <p:nvPr/>
        </p:nvGrpSpPr>
        <p:grpSpPr bwMode="auto">
          <a:xfrm>
            <a:off x="3419475" y="2200275"/>
            <a:ext cx="2089150" cy="1439863"/>
            <a:chOff x="2154" y="1525"/>
            <a:chExt cx="1316" cy="907"/>
          </a:xfrm>
        </p:grpSpPr>
        <p:sp>
          <p:nvSpPr>
            <p:cNvPr id="129295" name="Freeform 14"/>
            <p:cNvSpPr>
              <a:spLocks/>
            </p:cNvSpPr>
            <p:nvPr/>
          </p:nvSpPr>
          <p:spPr bwMode="auto">
            <a:xfrm>
              <a:off x="2154" y="1525"/>
              <a:ext cx="1316" cy="907"/>
            </a:xfrm>
            <a:custGeom>
              <a:avLst/>
              <a:gdLst>
                <a:gd name="T0" fmla="*/ 16 w 1557"/>
                <a:gd name="T1" fmla="*/ 251 h 1067"/>
                <a:gd name="T2" fmla="*/ 8 w 1557"/>
                <a:gd name="T3" fmla="*/ 229 h 1067"/>
                <a:gd name="T4" fmla="*/ 6 w 1557"/>
                <a:gd name="T5" fmla="*/ 218 h 1067"/>
                <a:gd name="T6" fmla="*/ 22 w 1557"/>
                <a:gd name="T7" fmla="*/ 128 h 1067"/>
                <a:gd name="T8" fmla="*/ 33 w 1557"/>
                <a:gd name="T9" fmla="*/ 105 h 1067"/>
                <a:gd name="T10" fmla="*/ 39 w 1557"/>
                <a:gd name="T11" fmla="*/ 101 h 1067"/>
                <a:gd name="T12" fmla="*/ 112 w 1557"/>
                <a:gd name="T13" fmla="*/ 68 h 1067"/>
                <a:gd name="T14" fmla="*/ 168 w 1557"/>
                <a:gd name="T15" fmla="*/ 66 h 1067"/>
                <a:gd name="T16" fmla="*/ 185 w 1557"/>
                <a:gd name="T17" fmla="*/ 68 h 1067"/>
                <a:gd name="T18" fmla="*/ 196 w 1557"/>
                <a:gd name="T19" fmla="*/ 51 h 1067"/>
                <a:gd name="T20" fmla="*/ 219 w 1557"/>
                <a:gd name="T21" fmla="*/ 26 h 1067"/>
                <a:gd name="T22" fmla="*/ 243 w 1557"/>
                <a:gd name="T23" fmla="*/ 8 h 1067"/>
                <a:gd name="T24" fmla="*/ 283 w 1557"/>
                <a:gd name="T25" fmla="*/ 3 h 1067"/>
                <a:gd name="T26" fmla="*/ 339 w 1557"/>
                <a:gd name="T27" fmla="*/ 6 h 1067"/>
                <a:gd name="T28" fmla="*/ 374 w 1557"/>
                <a:gd name="T29" fmla="*/ 36 h 1067"/>
                <a:gd name="T30" fmla="*/ 449 w 1557"/>
                <a:gd name="T31" fmla="*/ 123 h 1067"/>
                <a:gd name="T32" fmla="*/ 469 w 1557"/>
                <a:gd name="T33" fmla="*/ 181 h 1067"/>
                <a:gd name="T34" fmla="*/ 465 w 1557"/>
                <a:gd name="T35" fmla="*/ 286 h 1067"/>
                <a:gd name="T36" fmla="*/ 407 w 1557"/>
                <a:gd name="T37" fmla="*/ 333 h 1067"/>
                <a:gd name="T38" fmla="*/ 380 w 1557"/>
                <a:gd name="T39" fmla="*/ 331 h 1067"/>
                <a:gd name="T40" fmla="*/ 346 w 1557"/>
                <a:gd name="T41" fmla="*/ 307 h 1067"/>
                <a:gd name="T42" fmla="*/ 338 w 1557"/>
                <a:gd name="T43" fmla="*/ 294 h 1067"/>
                <a:gd name="T44" fmla="*/ 334 w 1557"/>
                <a:gd name="T45" fmla="*/ 281 h 1067"/>
                <a:gd name="T46" fmla="*/ 331 w 1557"/>
                <a:gd name="T47" fmla="*/ 259 h 1067"/>
                <a:gd name="T48" fmla="*/ 312 w 1557"/>
                <a:gd name="T49" fmla="*/ 207 h 1067"/>
                <a:gd name="T50" fmla="*/ 290 w 1557"/>
                <a:gd name="T51" fmla="*/ 196 h 1067"/>
                <a:gd name="T52" fmla="*/ 266 w 1557"/>
                <a:gd name="T53" fmla="*/ 200 h 1067"/>
                <a:gd name="T54" fmla="*/ 249 w 1557"/>
                <a:gd name="T55" fmla="*/ 205 h 1067"/>
                <a:gd name="T56" fmla="*/ 232 w 1557"/>
                <a:gd name="T57" fmla="*/ 220 h 1067"/>
                <a:gd name="T58" fmla="*/ 219 w 1557"/>
                <a:gd name="T59" fmla="*/ 235 h 1067"/>
                <a:gd name="T60" fmla="*/ 205 w 1557"/>
                <a:gd name="T61" fmla="*/ 247 h 1067"/>
                <a:gd name="T62" fmla="*/ 198 w 1557"/>
                <a:gd name="T63" fmla="*/ 253 h 1067"/>
                <a:gd name="T64" fmla="*/ 183 w 1557"/>
                <a:gd name="T65" fmla="*/ 267 h 1067"/>
                <a:gd name="T66" fmla="*/ 173 w 1557"/>
                <a:gd name="T67" fmla="*/ 281 h 1067"/>
                <a:gd name="T68" fmla="*/ 160 w 1557"/>
                <a:gd name="T69" fmla="*/ 311 h 1067"/>
                <a:gd name="T70" fmla="*/ 133 w 1557"/>
                <a:gd name="T71" fmla="*/ 338 h 1067"/>
                <a:gd name="T72" fmla="*/ 120 w 1557"/>
                <a:gd name="T73" fmla="*/ 342 h 1067"/>
                <a:gd name="T74" fmla="*/ 89 w 1557"/>
                <a:gd name="T75" fmla="*/ 336 h 1067"/>
                <a:gd name="T76" fmla="*/ 76 w 1557"/>
                <a:gd name="T77" fmla="*/ 326 h 1067"/>
                <a:gd name="T78" fmla="*/ 72 w 1557"/>
                <a:gd name="T79" fmla="*/ 320 h 1067"/>
                <a:gd name="T80" fmla="*/ 60 w 1557"/>
                <a:gd name="T81" fmla="*/ 315 h 1067"/>
                <a:gd name="T82" fmla="*/ 48 w 1557"/>
                <a:gd name="T83" fmla="*/ 305 h 1067"/>
                <a:gd name="T84" fmla="*/ 30 w 1557"/>
                <a:gd name="T85" fmla="*/ 280 h 1067"/>
                <a:gd name="T86" fmla="*/ 16 w 1557"/>
                <a:gd name="T87" fmla="*/ 251 h 106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57"/>
                <a:gd name="T133" fmla="*/ 0 h 1067"/>
                <a:gd name="T134" fmla="*/ 1557 w 1557"/>
                <a:gd name="T135" fmla="*/ 1067 h 106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57" h="1067">
                  <a:moveTo>
                    <a:pt x="52" y="782"/>
                  </a:moveTo>
                  <a:cubicBezTo>
                    <a:pt x="45" y="756"/>
                    <a:pt x="39" y="737"/>
                    <a:pt x="25" y="714"/>
                  </a:cubicBezTo>
                  <a:cubicBezTo>
                    <a:pt x="23" y="703"/>
                    <a:pt x="18" y="692"/>
                    <a:pt x="18" y="681"/>
                  </a:cubicBezTo>
                  <a:cubicBezTo>
                    <a:pt x="18" y="634"/>
                    <a:pt x="0" y="446"/>
                    <a:pt x="72" y="396"/>
                  </a:cubicBezTo>
                  <a:cubicBezTo>
                    <a:pt x="78" y="384"/>
                    <a:pt x="98" y="338"/>
                    <a:pt x="106" y="328"/>
                  </a:cubicBezTo>
                  <a:cubicBezTo>
                    <a:pt x="111" y="322"/>
                    <a:pt x="121" y="320"/>
                    <a:pt x="127" y="315"/>
                  </a:cubicBezTo>
                  <a:cubicBezTo>
                    <a:pt x="197" y="257"/>
                    <a:pt x="275" y="228"/>
                    <a:pt x="364" y="213"/>
                  </a:cubicBezTo>
                  <a:cubicBezTo>
                    <a:pt x="428" y="191"/>
                    <a:pt x="474" y="202"/>
                    <a:pt x="547" y="206"/>
                  </a:cubicBezTo>
                  <a:cubicBezTo>
                    <a:pt x="565" y="208"/>
                    <a:pt x="601" y="213"/>
                    <a:pt x="601" y="213"/>
                  </a:cubicBezTo>
                  <a:cubicBezTo>
                    <a:pt x="611" y="185"/>
                    <a:pt x="609" y="175"/>
                    <a:pt x="635" y="159"/>
                  </a:cubicBezTo>
                  <a:cubicBezTo>
                    <a:pt x="657" y="123"/>
                    <a:pt x="675" y="108"/>
                    <a:pt x="709" y="84"/>
                  </a:cubicBezTo>
                  <a:cubicBezTo>
                    <a:pt x="734" y="66"/>
                    <a:pt x="760" y="30"/>
                    <a:pt x="791" y="23"/>
                  </a:cubicBezTo>
                  <a:cubicBezTo>
                    <a:pt x="874" y="5"/>
                    <a:pt x="831" y="12"/>
                    <a:pt x="919" y="3"/>
                  </a:cubicBezTo>
                  <a:cubicBezTo>
                    <a:pt x="980" y="7"/>
                    <a:pt x="1043" y="0"/>
                    <a:pt x="1102" y="17"/>
                  </a:cubicBezTo>
                  <a:cubicBezTo>
                    <a:pt x="1121" y="22"/>
                    <a:pt x="1189" y="91"/>
                    <a:pt x="1211" y="111"/>
                  </a:cubicBezTo>
                  <a:cubicBezTo>
                    <a:pt x="1306" y="198"/>
                    <a:pt x="1386" y="275"/>
                    <a:pt x="1455" y="382"/>
                  </a:cubicBezTo>
                  <a:cubicBezTo>
                    <a:pt x="1489" y="434"/>
                    <a:pt x="1503" y="506"/>
                    <a:pt x="1522" y="565"/>
                  </a:cubicBezTo>
                  <a:cubicBezTo>
                    <a:pt x="1530" y="672"/>
                    <a:pt x="1557" y="790"/>
                    <a:pt x="1509" y="891"/>
                  </a:cubicBezTo>
                  <a:cubicBezTo>
                    <a:pt x="1492" y="974"/>
                    <a:pt x="1397" y="1029"/>
                    <a:pt x="1319" y="1040"/>
                  </a:cubicBezTo>
                  <a:cubicBezTo>
                    <a:pt x="1292" y="1038"/>
                    <a:pt x="1264" y="1040"/>
                    <a:pt x="1238" y="1033"/>
                  </a:cubicBezTo>
                  <a:cubicBezTo>
                    <a:pt x="1197" y="1021"/>
                    <a:pt x="1161" y="978"/>
                    <a:pt x="1123" y="958"/>
                  </a:cubicBezTo>
                  <a:cubicBezTo>
                    <a:pt x="1114" y="945"/>
                    <a:pt x="1101" y="933"/>
                    <a:pt x="1096" y="918"/>
                  </a:cubicBezTo>
                  <a:cubicBezTo>
                    <a:pt x="1091" y="904"/>
                    <a:pt x="1082" y="877"/>
                    <a:pt x="1082" y="877"/>
                  </a:cubicBezTo>
                  <a:cubicBezTo>
                    <a:pt x="1074" y="818"/>
                    <a:pt x="1075" y="841"/>
                    <a:pt x="1075" y="809"/>
                  </a:cubicBezTo>
                  <a:cubicBezTo>
                    <a:pt x="1058" y="761"/>
                    <a:pt x="1053" y="686"/>
                    <a:pt x="1014" y="647"/>
                  </a:cubicBezTo>
                  <a:cubicBezTo>
                    <a:pt x="994" y="627"/>
                    <a:pt x="966" y="620"/>
                    <a:pt x="940" y="613"/>
                  </a:cubicBezTo>
                  <a:cubicBezTo>
                    <a:pt x="915" y="617"/>
                    <a:pt x="890" y="621"/>
                    <a:pt x="865" y="626"/>
                  </a:cubicBezTo>
                  <a:cubicBezTo>
                    <a:pt x="847" y="630"/>
                    <a:pt x="811" y="640"/>
                    <a:pt x="811" y="640"/>
                  </a:cubicBezTo>
                  <a:cubicBezTo>
                    <a:pt x="781" y="660"/>
                    <a:pt x="771" y="662"/>
                    <a:pt x="750" y="687"/>
                  </a:cubicBezTo>
                  <a:cubicBezTo>
                    <a:pt x="729" y="712"/>
                    <a:pt x="734" y="715"/>
                    <a:pt x="709" y="735"/>
                  </a:cubicBezTo>
                  <a:cubicBezTo>
                    <a:pt x="694" y="747"/>
                    <a:pt x="662" y="769"/>
                    <a:pt x="662" y="769"/>
                  </a:cubicBezTo>
                  <a:cubicBezTo>
                    <a:pt x="647" y="791"/>
                    <a:pt x="656" y="789"/>
                    <a:pt x="642" y="789"/>
                  </a:cubicBezTo>
                  <a:cubicBezTo>
                    <a:pt x="602" y="797"/>
                    <a:pt x="624" y="786"/>
                    <a:pt x="594" y="830"/>
                  </a:cubicBezTo>
                  <a:cubicBezTo>
                    <a:pt x="583" y="846"/>
                    <a:pt x="566" y="859"/>
                    <a:pt x="560" y="877"/>
                  </a:cubicBezTo>
                  <a:cubicBezTo>
                    <a:pt x="549" y="908"/>
                    <a:pt x="536" y="944"/>
                    <a:pt x="520" y="972"/>
                  </a:cubicBezTo>
                  <a:cubicBezTo>
                    <a:pt x="499" y="1009"/>
                    <a:pt x="470" y="1036"/>
                    <a:pt x="431" y="1053"/>
                  </a:cubicBezTo>
                  <a:cubicBezTo>
                    <a:pt x="418" y="1059"/>
                    <a:pt x="391" y="1067"/>
                    <a:pt x="391" y="1067"/>
                  </a:cubicBezTo>
                  <a:cubicBezTo>
                    <a:pt x="302" y="1052"/>
                    <a:pt x="336" y="1061"/>
                    <a:pt x="289" y="1047"/>
                  </a:cubicBezTo>
                  <a:cubicBezTo>
                    <a:pt x="276" y="1038"/>
                    <a:pt x="258" y="1032"/>
                    <a:pt x="249" y="1019"/>
                  </a:cubicBezTo>
                  <a:cubicBezTo>
                    <a:pt x="244" y="1012"/>
                    <a:pt x="241" y="1004"/>
                    <a:pt x="235" y="999"/>
                  </a:cubicBezTo>
                  <a:cubicBezTo>
                    <a:pt x="232" y="996"/>
                    <a:pt x="198" y="987"/>
                    <a:pt x="194" y="986"/>
                  </a:cubicBezTo>
                  <a:cubicBezTo>
                    <a:pt x="159" y="930"/>
                    <a:pt x="205" y="997"/>
                    <a:pt x="160" y="952"/>
                  </a:cubicBezTo>
                  <a:cubicBezTo>
                    <a:pt x="144" y="936"/>
                    <a:pt x="112" y="890"/>
                    <a:pt x="99" y="870"/>
                  </a:cubicBezTo>
                  <a:cubicBezTo>
                    <a:pt x="91" y="844"/>
                    <a:pt x="71" y="801"/>
                    <a:pt x="52" y="78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296" name="Oval 15"/>
            <p:cNvSpPr>
              <a:spLocks noChangeArrowheads="1"/>
            </p:cNvSpPr>
            <p:nvPr/>
          </p:nvSpPr>
          <p:spPr bwMode="auto">
            <a:xfrm>
              <a:off x="2290" y="1933"/>
              <a:ext cx="408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9297" name="Oval 16"/>
            <p:cNvSpPr>
              <a:spLocks noChangeArrowheads="1"/>
            </p:cNvSpPr>
            <p:nvPr/>
          </p:nvSpPr>
          <p:spPr bwMode="auto">
            <a:xfrm rot="-2439947">
              <a:off x="3062" y="1843"/>
              <a:ext cx="272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9041" name="Oval 17"/>
          <p:cNvSpPr>
            <a:spLocks noChangeArrowheads="1"/>
          </p:cNvSpPr>
          <p:nvPr/>
        </p:nvSpPr>
        <p:spPr bwMode="auto">
          <a:xfrm>
            <a:off x="3852863" y="3497263"/>
            <a:ext cx="71437" cy="73025"/>
          </a:xfrm>
          <a:prstGeom prst="ellipse">
            <a:avLst/>
          </a:prstGeom>
          <a:solidFill>
            <a:srgbClr val="FDFD6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9042" name="Oval 18"/>
          <p:cNvSpPr>
            <a:spLocks noChangeArrowheads="1"/>
          </p:cNvSpPr>
          <p:nvPr/>
        </p:nvSpPr>
        <p:spPr bwMode="auto">
          <a:xfrm>
            <a:off x="5076825" y="3352800"/>
            <a:ext cx="71438" cy="73025"/>
          </a:xfrm>
          <a:prstGeom prst="ellipse">
            <a:avLst/>
          </a:prstGeom>
          <a:solidFill>
            <a:srgbClr val="FDFD6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9043" name="Arc 19"/>
          <p:cNvSpPr>
            <a:spLocks/>
          </p:cNvSpPr>
          <p:nvPr/>
        </p:nvSpPr>
        <p:spPr bwMode="auto">
          <a:xfrm flipH="1" flipV="1">
            <a:off x="3565525" y="2776538"/>
            <a:ext cx="306388" cy="720725"/>
          </a:xfrm>
          <a:custGeom>
            <a:avLst/>
            <a:gdLst>
              <a:gd name="T0" fmla="*/ 2147483647 w 21831"/>
              <a:gd name="T1" fmla="*/ 0 h 43200"/>
              <a:gd name="T2" fmla="*/ 0 w 21831"/>
              <a:gd name="T3" fmla="*/ 2147483647 h 43200"/>
              <a:gd name="T4" fmla="*/ 2147483647 w 21831"/>
              <a:gd name="T5" fmla="*/ 2147483647 h 43200"/>
              <a:gd name="T6" fmla="*/ 0 60000 65536"/>
              <a:gd name="T7" fmla="*/ 0 60000 65536"/>
              <a:gd name="T8" fmla="*/ 0 60000 65536"/>
              <a:gd name="T9" fmla="*/ 0 w 21831"/>
              <a:gd name="T10" fmla="*/ 0 h 43200"/>
              <a:gd name="T11" fmla="*/ 21831 w 2183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31" h="43200" fill="none" extrusionOk="0">
                <a:moveTo>
                  <a:pt x="231" y="0"/>
                </a:moveTo>
                <a:cubicBezTo>
                  <a:pt x="12160" y="0"/>
                  <a:pt x="21831" y="9670"/>
                  <a:pt x="21831" y="21600"/>
                </a:cubicBezTo>
                <a:cubicBezTo>
                  <a:pt x="21831" y="33529"/>
                  <a:pt x="12160" y="43200"/>
                  <a:pt x="231" y="43200"/>
                </a:cubicBezTo>
                <a:cubicBezTo>
                  <a:pt x="153" y="43199"/>
                  <a:pt x="76" y="43199"/>
                  <a:pt x="0" y="43198"/>
                </a:cubicBezTo>
              </a:path>
              <a:path w="21831" h="43200" stroke="0" extrusionOk="0">
                <a:moveTo>
                  <a:pt x="231" y="0"/>
                </a:moveTo>
                <a:cubicBezTo>
                  <a:pt x="12160" y="0"/>
                  <a:pt x="21831" y="9670"/>
                  <a:pt x="21831" y="21600"/>
                </a:cubicBezTo>
                <a:cubicBezTo>
                  <a:pt x="21831" y="33529"/>
                  <a:pt x="12160" y="43200"/>
                  <a:pt x="231" y="43200"/>
                </a:cubicBezTo>
                <a:cubicBezTo>
                  <a:pt x="153" y="43199"/>
                  <a:pt x="76" y="43199"/>
                  <a:pt x="0" y="43198"/>
                </a:cubicBezTo>
                <a:lnTo>
                  <a:pt x="231" y="21600"/>
                </a:lnTo>
                <a:close/>
              </a:path>
            </a:pathLst>
          </a:custGeom>
          <a:noFill/>
          <a:ln w="28575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44" name="Arc 20"/>
          <p:cNvSpPr>
            <a:spLocks/>
          </p:cNvSpPr>
          <p:nvPr/>
        </p:nvSpPr>
        <p:spPr bwMode="auto">
          <a:xfrm>
            <a:off x="4787900" y="2632075"/>
            <a:ext cx="647700" cy="754063"/>
          </a:xfrm>
          <a:custGeom>
            <a:avLst/>
            <a:gdLst>
              <a:gd name="T0" fmla="*/ 0 w 24332"/>
              <a:gd name="T1" fmla="*/ 2147483647 h 40641"/>
              <a:gd name="T2" fmla="*/ 2147483647 w 24332"/>
              <a:gd name="T3" fmla="*/ 2147483647 h 40641"/>
              <a:gd name="T4" fmla="*/ 2147483647 w 24332"/>
              <a:gd name="T5" fmla="*/ 2147483647 h 40641"/>
              <a:gd name="T6" fmla="*/ 0 60000 65536"/>
              <a:gd name="T7" fmla="*/ 0 60000 65536"/>
              <a:gd name="T8" fmla="*/ 0 60000 65536"/>
              <a:gd name="T9" fmla="*/ 0 w 24332"/>
              <a:gd name="T10" fmla="*/ 0 h 40641"/>
              <a:gd name="T11" fmla="*/ 24332 w 24332"/>
              <a:gd name="T12" fmla="*/ 40641 h 406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32" h="40641" fill="none" extrusionOk="0">
                <a:moveTo>
                  <a:pt x="0" y="173"/>
                </a:moveTo>
                <a:cubicBezTo>
                  <a:pt x="906" y="57"/>
                  <a:pt x="1818" y="0"/>
                  <a:pt x="2732" y="0"/>
                </a:cubicBezTo>
                <a:cubicBezTo>
                  <a:pt x="14661" y="0"/>
                  <a:pt x="24332" y="9670"/>
                  <a:pt x="24332" y="21600"/>
                </a:cubicBezTo>
                <a:cubicBezTo>
                  <a:pt x="24332" y="29563"/>
                  <a:pt x="19950" y="36880"/>
                  <a:pt x="12930" y="40640"/>
                </a:cubicBezTo>
              </a:path>
              <a:path w="24332" h="40641" stroke="0" extrusionOk="0">
                <a:moveTo>
                  <a:pt x="0" y="173"/>
                </a:moveTo>
                <a:cubicBezTo>
                  <a:pt x="906" y="57"/>
                  <a:pt x="1818" y="0"/>
                  <a:pt x="2732" y="0"/>
                </a:cubicBezTo>
                <a:cubicBezTo>
                  <a:pt x="14661" y="0"/>
                  <a:pt x="24332" y="9670"/>
                  <a:pt x="24332" y="21600"/>
                </a:cubicBezTo>
                <a:cubicBezTo>
                  <a:pt x="24332" y="29563"/>
                  <a:pt x="19950" y="36880"/>
                  <a:pt x="12930" y="40640"/>
                </a:cubicBezTo>
                <a:lnTo>
                  <a:pt x="2732" y="21600"/>
                </a:lnTo>
                <a:close/>
              </a:path>
            </a:pathLst>
          </a:custGeom>
          <a:noFill/>
          <a:ln w="28575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 flipV="1">
            <a:off x="3851275" y="2632075"/>
            <a:ext cx="936625" cy="144463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9046" name="Group 22"/>
          <p:cNvGrpSpPr>
            <a:grpSpLocks/>
          </p:cNvGrpSpPr>
          <p:nvPr/>
        </p:nvGrpSpPr>
        <p:grpSpPr bwMode="auto">
          <a:xfrm>
            <a:off x="6372225" y="2200275"/>
            <a:ext cx="1439863" cy="1657350"/>
            <a:chOff x="4014" y="1525"/>
            <a:chExt cx="907" cy="1044"/>
          </a:xfrm>
        </p:grpSpPr>
        <p:sp>
          <p:nvSpPr>
            <p:cNvPr id="129293" name="Oval 23"/>
            <p:cNvSpPr>
              <a:spLocks noChangeArrowheads="1"/>
            </p:cNvSpPr>
            <p:nvPr/>
          </p:nvSpPr>
          <p:spPr bwMode="auto">
            <a:xfrm>
              <a:off x="4014" y="1525"/>
              <a:ext cx="907" cy="1044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9294" name="Oval 24"/>
            <p:cNvSpPr>
              <a:spLocks noChangeArrowheads="1"/>
            </p:cNvSpPr>
            <p:nvPr/>
          </p:nvSpPr>
          <p:spPr bwMode="auto">
            <a:xfrm>
              <a:off x="4241" y="1706"/>
              <a:ext cx="409" cy="726"/>
            </a:xfrm>
            <a:prstGeom prst="ellipse">
              <a:avLst/>
            </a:prstGeom>
            <a:solidFill>
              <a:srgbClr val="009900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049" name="Group 25"/>
          <p:cNvGrpSpPr>
            <a:grpSpLocks/>
          </p:cNvGrpSpPr>
          <p:nvPr/>
        </p:nvGrpSpPr>
        <p:grpSpPr bwMode="auto">
          <a:xfrm>
            <a:off x="6516688" y="2847975"/>
            <a:ext cx="576262" cy="576263"/>
            <a:chOff x="4105" y="1933"/>
            <a:chExt cx="363" cy="363"/>
          </a:xfrm>
        </p:grpSpPr>
        <p:sp>
          <p:nvSpPr>
            <p:cNvPr id="129291" name="Oval 26"/>
            <p:cNvSpPr>
              <a:spLocks noChangeArrowheads="1"/>
            </p:cNvSpPr>
            <p:nvPr/>
          </p:nvSpPr>
          <p:spPr bwMode="auto">
            <a:xfrm>
              <a:off x="4105" y="1933"/>
              <a:ext cx="46" cy="45"/>
            </a:xfrm>
            <a:prstGeom prst="ellipse">
              <a:avLst/>
            </a:prstGeom>
            <a:solidFill>
              <a:srgbClr val="FDFD6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9292" name="Oval 27"/>
            <p:cNvSpPr>
              <a:spLocks noChangeArrowheads="1"/>
            </p:cNvSpPr>
            <p:nvPr/>
          </p:nvSpPr>
          <p:spPr bwMode="auto">
            <a:xfrm>
              <a:off x="4422" y="2251"/>
              <a:ext cx="46" cy="45"/>
            </a:xfrm>
            <a:prstGeom prst="ellipse">
              <a:avLst/>
            </a:prstGeom>
            <a:solidFill>
              <a:srgbClr val="FDFD6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9052" name="Oval 28"/>
          <p:cNvSpPr>
            <a:spLocks noChangeArrowheads="1"/>
          </p:cNvSpPr>
          <p:nvPr/>
        </p:nvSpPr>
        <p:spPr bwMode="auto">
          <a:xfrm>
            <a:off x="900113" y="3425825"/>
            <a:ext cx="71437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29053" name="Group 29"/>
          <p:cNvGrpSpPr>
            <a:grpSpLocks/>
          </p:cNvGrpSpPr>
          <p:nvPr/>
        </p:nvGrpSpPr>
        <p:grpSpPr bwMode="auto">
          <a:xfrm>
            <a:off x="3995738" y="4287838"/>
            <a:ext cx="1368425" cy="1368425"/>
            <a:chOff x="3288" y="2750"/>
            <a:chExt cx="1406" cy="1270"/>
          </a:xfrm>
        </p:grpSpPr>
        <p:sp>
          <p:nvSpPr>
            <p:cNvPr id="129287" name="Rectangle 30"/>
            <p:cNvSpPr>
              <a:spLocks noChangeArrowheads="1"/>
            </p:cNvSpPr>
            <p:nvPr/>
          </p:nvSpPr>
          <p:spPr bwMode="auto">
            <a:xfrm>
              <a:off x="3288" y="2750"/>
              <a:ext cx="1406" cy="127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9288" name="Group 31"/>
            <p:cNvGrpSpPr>
              <a:grpSpLocks/>
            </p:cNvGrpSpPr>
            <p:nvPr/>
          </p:nvGrpSpPr>
          <p:grpSpPr bwMode="auto">
            <a:xfrm>
              <a:off x="3333" y="2750"/>
              <a:ext cx="1316" cy="1225"/>
              <a:chOff x="3333" y="2886"/>
              <a:chExt cx="1316" cy="1225"/>
            </a:xfrm>
          </p:grpSpPr>
          <p:sp>
            <p:nvSpPr>
              <p:cNvPr id="129289" name="Line 32"/>
              <p:cNvSpPr>
                <a:spLocks noChangeShapeType="1"/>
              </p:cNvSpPr>
              <p:nvPr/>
            </p:nvSpPr>
            <p:spPr bwMode="auto">
              <a:xfrm>
                <a:off x="3333" y="3521"/>
                <a:ext cx="13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290" name="Line 33"/>
              <p:cNvSpPr>
                <a:spLocks noChangeShapeType="1"/>
              </p:cNvSpPr>
              <p:nvPr/>
            </p:nvSpPr>
            <p:spPr bwMode="auto">
              <a:xfrm flipV="1">
                <a:off x="3969" y="2886"/>
                <a:ext cx="0" cy="1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9245" name="Object 221"/>
              <p:cNvGraphicFramePr>
                <a:graphicFrameLocks noChangeAspect="1"/>
              </p:cNvGraphicFramePr>
              <p:nvPr/>
            </p:nvGraphicFramePr>
            <p:xfrm>
              <a:off x="3787" y="3521"/>
              <a:ext cx="17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405" name="公式" r:id="rId11" imgW="164814" imgH="177492" progId="Equation.3">
                      <p:embed/>
                    </p:oleObj>
                  </mc:Choice>
                  <mc:Fallback>
                    <p:oleObj name="公式" r:id="rId11" imgW="164814" imgH="177492" progId="Equation.3">
                      <p:embed/>
                      <p:pic>
                        <p:nvPicPr>
                          <p:cNvPr id="0" name="Picture 2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3521"/>
                            <a:ext cx="178" cy="192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9246" name="Object 222"/>
              <p:cNvGraphicFramePr>
                <a:graphicFrameLocks noChangeAspect="1"/>
              </p:cNvGraphicFramePr>
              <p:nvPr/>
            </p:nvGraphicFramePr>
            <p:xfrm>
              <a:off x="4468" y="3521"/>
              <a:ext cx="180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406" name="公式" r:id="rId13" imgW="139700" imgH="139700" progId="Equation.3">
                      <p:embed/>
                    </p:oleObj>
                  </mc:Choice>
                  <mc:Fallback>
                    <p:oleObj name="公式" r:id="rId13" imgW="139700" imgH="139700" progId="Equation.3">
                      <p:embed/>
                      <p:pic>
                        <p:nvPicPr>
                          <p:cNvPr id="0" name="Picture 2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3521"/>
                            <a:ext cx="180" cy="180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9247" name="Object 223"/>
              <p:cNvGraphicFramePr>
                <a:graphicFrameLocks noChangeAspect="1"/>
              </p:cNvGraphicFramePr>
              <p:nvPr/>
            </p:nvGraphicFramePr>
            <p:xfrm>
              <a:off x="3969" y="2886"/>
              <a:ext cx="19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407" name="公式" r:id="rId15" imgW="139579" imgH="164957" progId="Equation.3">
                      <p:embed/>
                    </p:oleObj>
                  </mc:Choice>
                  <mc:Fallback>
                    <p:oleObj name="公式" r:id="rId15" imgW="139579" imgH="164957" progId="Equation.3">
                      <p:embed/>
                      <p:pic>
                        <p:nvPicPr>
                          <p:cNvPr id="0" name="Picture 2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2886"/>
                            <a:ext cx="192" cy="227"/>
                          </a:xfrm>
                          <a:prstGeom prst="rect">
                            <a:avLst/>
                          </a:prstGeom>
                          <a:solidFill>
                            <a:schemeClr val="folHlink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9061" name="Group 37"/>
          <p:cNvGrpSpPr>
            <a:grpSpLocks/>
          </p:cNvGrpSpPr>
          <p:nvPr/>
        </p:nvGrpSpPr>
        <p:grpSpPr bwMode="auto">
          <a:xfrm>
            <a:off x="6300788" y="4360863"/>
            <a:ext cx="1366837" cy="1330325"/>
            <a:chOff x="3969" y="2886"/>
            <a:chExt cx="861" cy="838"/>
          </a:xfrm>
        </p:grpSpPr>
        <p:grpSp>
          <p:nvGrpSpPr>
            <p:cNvPr id="129281" name="Group 38"/>
            <p:cNvGrpSpPr>
              <a:grpSpLocks/>
            </p:cNvGrpSpPr>
            <p:nvPr/>
          </p:nvGrpSpPr>
          <p:grpSpPr bwMode="auto">
            <a:xfrm>
              <a:off x="3969" y="2886"/>
              <a:ext cx="861" cy="816"/>
              <a:chOff x="3288" y="2750"/>
              <a:chExt cx="1406" cy="1270"/>
            </a:xfrm>
          </p:grpSpPr>
          <p:sp>
            <p:nvSpPr>
              <p:cNvPr id="129283" name="Rectangle 39"/>
              <p:cNvSpPr>
                <a:spLocks noChangeArrowheads="1"/>
              </p:cNvSpPr>
              <p:nvPr/>
            </p:nvSpPr>
            <p:spPr bwMode="auto">
              <a:xfrm>
                <a:off x="3288" y="2750"/>
                <a:ext cx="1406" cy="127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9284" name="Group 40"/>
              <p:cNvGrpSpPr>
                <a:grpSpLocks/>
              </p:cNvGrpSpPr>
              <p:nvPr/>
            </p:nvGrpSpPr>
            <p:grpSpPr bwMode="auto">
              <a:xfrm>
                <a:off x="3333" y="2750"/>
                <a:ext cx="1316" cy="1225"/>
                <a:chOff x="3333" y="2886"/>
                <a:chExt cx="1316" cy="1225"/>
              </a:xfrm>
            </p:grpSpPr>
            <p:sp>
              <p:nvSpPr>
                <p:cNvPr id="129285" name="Line 41"/>
                <p:cNvSpPr>
                  <a:spLocks noChangeShapeType="1"/>
                </p:cNvSpPr>
                <p:nvPr/>
              </p:nvSpPr>
              <p:spPr bwMode="auto">
                <a:xfrm>
                  <a:off x="3333" y="3521"/>
                  <a:ext cx="13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286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969" y="2886"/>
                  <a:ext cx="0" cy="1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9248" name="Object 224"/>
                <p:cNvGraphicFramePr>
                  <a:graphicFrameLocks noChangeAspect="1"/>
                </p:cNvGraphicFramePr>
                <p:nvPr/>
              </p:nvGraphicFramePr>
              <p:xfrm>
                <a:off x="3787" y="3521"/>
                <a:ext cx="178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9408" name="公式" r:id="rId17" imgW="164814" imgH="177492" progId="Equation.3">
                        <p:embed/>
                      </p:oleObj>
                    </mc:Choice>
                    <mc:Fallback>
                      <p:oleObj name="公式" r:id="rId17" imgW="164814" imgH="177492" progId="Equation.3">
                        <p:embed/>
                        <p:pic>
                          <p:nvPicPr>
                            <p:cNvPr id="0" name="Picture 2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87" y="3521"/>
                              <a:ext cx="178" cy="192"/>
                            </a:xfrm>
                            <a:prstGeom prst="rect">
                              <a:avLst/>
                            </a:prstGeom>
                            <a:solidFill>
                              <a:schemeClr val="folHlink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9249" name="Object 225"/>
                <p:cNvGraphicFramePr>
                  <a:graphicFrameLocks noChangeAspect="1"/>
                </p:cNvGraphicFramePr>
                <p:nvPr/>
              </p:nvGraphicFramePr>
              <p:xfrm>
                <a:off x="4468" y="3521"/>
                <a:ext cx="180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9409" name="公式" r:id="rId18" imgW="139700" imgH="139700" progId="Equation.3">
                        <p:embed/>
                      </p:oleObj>
                    </mc:Choice>
                    <mc:Fallback>
                      <p:oleObj name="公式" r:id="rId18" imgW="139700" imgH="139700" progId="Equation.3">
                        <p:embed/>
                        <p:pic>
                          <p:nvPicPr>
                            <p:cNvPr id="0" name="Picture 2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68" y="3521"/>
                              <a:ext cx="180" cy="180"/>
                            </a:xfrm>
                            <a:prstGeom prst="rect">
                              <a:avLst/>
                            </a:prstGeom>
                            <a:solidFill>
                              <a:schemeClr val="folHlink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9250" name="Object 226"/>
                <p:cNvGraphicFramePr>
                  <a:graphicFrameLocks noChangeAspect="1"/>
                </p:cNvGraphicFramePr>
                <p:nvPr/>
              </p:nvGraphicFramePr>
              <p:xfrm>
                <a:off x="3969" y="2886"/>
                <a:ext cx="192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9410" name="公式" r:id="rId19" imgW="139579" imgH="164957" progId="Equation.3">
                        <p:embed/>
                      </p:oleObj>
                    </mc:Choice>
                    <mc:Fallback>
                      <p:oleObj name="公式" r:id="rId19" imgW="139579" imgH="164957" progId="Equation.3">
                        <p:embed/>
                        <p:pic>
                          <p:nvPicPr>
                            <p:cNvPr id="0" name="Picture 2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9" y="2886"/>
                              <a:ext cx="192" cy="227"/>
                            </a:xfrm>
                            <a:prstGeom prst="rect">
                              <a:avLst/>
                            </a:prstGeom>
                            <a:solidFill>
                              <a:schemeClr val="folHlink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29282" name="Line 46"/>
            <p:cNvSpPr>
              <a:spLocks noChangeShapeType="1"/>
            </p:cNvSpPr>
            <p:nvPr/>
          </p:nvSpPr>
          <p:spPr bwMode="auto">
            <a:xfrm flipH="1">
              <a:off x="4196" y="3067"/>
              <a:ext cx="634" cy="65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071" name="Text Box 47"/>
          <p:cNvSpPr txBox="1">
            <a:spLocks noChangeArrowheads="1"/>
          </p:cNvSpPr>
          <p:nvPr/>
        </p:nvSpPr>
        <p:spPr bwMode="auto">
          <a:xfrm>
            <a:off x="971550" y="3713163"/>
            <a:ext cx="1223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连通</a:t>
            </a:r>
          </a:p>
        </p:txBody>
      </p:sp>
      <p:sp>
        <p:nvSpPr>
          <p:cNvPr id="129072" name="Text Box 48"/>
          <p:cNvSpPr txBox="1">
            <a:spLocks noChangeArrowheads="1"/>
          </p:cNvSpPr>
          <p:nvPr/>
        </p:nvSpPr>
        <p:spPr bwMode="auto">
          <a:xfrm>
            <a:off x="611188" y="5656263"/>
            <a:ext cx="122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连通</a:t>
            </a:r>
          </a:p>
        </p:txBody>
      </p:sp>
      <p:sp>
        <p:nvSpPr>
          <p:cNvPr id="129073" name="Text Box 49"/>
          <p:cNvSpPr txBox="1">
            <a:spLocks noChangeArrowheads="1"/>
          </p:cNvSpPr>
          <p:nvPr/>
        </p:nvSpPr>
        <p:spPr bwMode="auto">
          <a:xfrm>
            <a:off x="3924300" y="3697288"/>
            <a:ext cx="1223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连通</a:t>
            </a:r>
          </a:p>
        </p:txBody>
      </p:sp>
      <p:sp>
        <p:nvSpPr>
          <p:cNvPr id="129074" name="Text Box 50"/>
          <p:cNvSpPr txBox="1">
            <a:spLocks noChangeArrowheads="1"/>
          </p:cNvSpPr>
          <p:nvPr/>
        </p:nvSpPr>
        <p:spPr bwMode="auto">
          <a:xfrm>
            <a:off x="4067175" y="5729288"/>
            <a:ext cx="1223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连通</a:t>
            </a:r>
          </a:p>
        </p:txBody>
      </p:sp>
      <p:sp>
        <p:nvSpPr>
          <p:cNvPr id="129075" name="Text Box 51"/>
          <p:cNvSpPr txBox="1">
            <a:spLocks noChangeArrowheads="1"/>
          </p:cNvSpPr>
          <p:nvPr/>
        </p:nvSpPr>
        <p:spPr bwMode="auto">
          <a:xfrm>
            <a:off x="6372225" y="3856038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不连通</a:t>
            </a:r>
          </a:p>
        </p:txBody>
      </p:sp>
      <p:sp>
        <p:nvSpPr>
          <p:cNvPr id="129076" name="Text Box 52"/>
          <p:cNvSpPr txBox="1">
            <a:spLocks noChangeArrowheads="1"/>
          </p:cNvSpPr>
          <p:nvPr/>
        </p:nvSpPr>
        <p:spPr bwMode="auto">
          <a:xfrm>
            <a:off x="1979613" y="5656263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不连通</a:t>
            </a:r>
          </a:p>
        </p:txBody>
      </p:sp>
      <p:sp>
        <p:nvSpPr>
          <p:cNvPr id="129077" name="Text Box 53"/>
          <p:cNvSpPr txBox="1">
            <a:spLocks noChangeArrowheads="1"/>
          </p:cNvSpPr>
          <p:nvPr/>
        </p:nvSpPr>
        <p:spPr bwMode="auto">
          <a:xfrm>
            <a:off x="6156325" y="5656263"/>
            <a:ext cx="1655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不连通</a:t>
            </a:r>
          </a:p>
        </p:txBody>
      </p:sp>
      <p:grpSp>
        <p:nvGrpSpPr>
          <p:cNvPr id="129078" name="Group 54"/>
          <p:cNvGrpSpPr>
            <a:grpSpLocks/>
          </p:cNvGrpSpPr>
          <p:nvPr/>
        </p:nvGrpSpPr>
        <p:grpSpPr bwMode="auto">
          <a:xfrm>
            <a:off x="2124075" y="4432300"/>
            <a:ext cx="1152525" cy="1152525"/>
            <a:chOff x="2290" y="2931"/>
            <a:chExt cx="861" cy="862"/>
          </a:xfrm>
        </p:grpSpPr>
        <p:sp>
          <p:nvSpPr>
            <p:cNvPr id="129279" name="Oval 55"/>
            <p:cNvSpPr>
              <a:spLocks noChangeArrowheads="1"/>
            </p:cNvSpPr>
            <p:nvPr/>
          </p:nvSpPr>
          <p:spPr bwMode="auto">
            <a:xfrm>
              <a:off x="2290" y="2931"/>
              <a:ext cx="861" cy="862"/>
            </a:xfrm>
            <a:prstGeom prst="ellipse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9280" name="Line 56"/>
            <p:cNvSpPr>
              <a:spLocks noChangeShapeType="1"/>
            </p:cNvSpPr>
            <p:nvPr/>
          </p:nvSpPr>
          <p:spPr bwMode="auto">
            <a:xfrm flipH="1">
              <a:off x="2471" y="3021"/>
              <a:ext cx="499" cy="68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1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1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0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1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1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000"/>
                                        <p:tgtEl>
                                          <p:spTgt spid="1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7" dur="20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000"/>
                                        <p:tgtEl>
                                          <p:spTgt spid="1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0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000"/>
                                        <p:tgtEl>
                                          <p:spTgt spid="1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nimBg="1"/>
      <p:bldP spid="129027" grpId="0" autoUpdateAnimBg="0"/>
      <p:bldP spid="129030" grpId="0" autoUpdateAnimBg="0"/>
      <p:bldP spid="129032" grpId="0" autoUpdateAnimBg="0"/>
      <p:bldP spid="129034" grpId="0" animBg="1"/>
      <p:bldP spid="129035" grpId="0" animBg="1"/>
      <p:bldP spid="129036" grpId="0" animBg="1"/>
      <p:bldP spid="129041" grpId="0" animBg="1"/>
      <p:bldP spid="129042" grpId="0" animBg="1"/>
      <p:bldP spid="129043" grpId="0" animBg="1"/>
      <p:bldP spid="129044" grpId="0" animBg="1"/>
      <p:bldP spid="129045" grpId="0" animBg="1"/>
      <p:bldP spid="129052" grpId="0" animBg="1"/>
      <p:bldP spid="129071" grpId="0" autoUpdateAnimBg="0"/>
      <p:bldP spid="129072" grpId="0" autoUpdateAnimBg="0"/>
      <p:bldP spid="129073" grpId="0" autoUpdateAnimBg="0"/>
      <p:bldP spid="129074" grpId="0" autoUpdateAnimBg="0"/>
      <p:bldP spid="129075" grpId="0" autoUpdateAnimBg="0"/>
      <p:bldP spid="129076" grpId="0" autoUpdateAnimBg="0"/>
      <p:bldP spid="12907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9EC7A8-CB32-449E-A932-133ACD81D4E7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0E4494-A504-47EB-B8BE-F8566954CD2D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8623" name="Object 1093"/>
          <p:cNvGraphicFramePr>
            <a:graphicFrameLocks noChangeAspect="1"/>
          </p:cNvGraphicFramePr>
          <p:nvPr/>
        </p:nvGraphicFramePr>
        <p:xfrm>
          <a:off x="487363" y="1628775"/>
          <a:ext cx="64230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5" name="公式" r:id="rId3" imgW="2489200" imgH="228600" progId="Equation.3">
                  <p:embed/>
                </p:oleObj>
              </mc:Choice>
              <mc:Fallback>
                <p:oleObj name="公式" r:id="rId3" imgW="2489200" imgH="228600" progId="Equation.3">
                  <p:embed/>
                  <p:pic>
                    <p:nvPicPr>
                      <p:cNvPr id="0" name="Picture 1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628775"/>
                        <a:ext cx="64230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094"/>
          <p:cNvGraphicFramePr>
            <a:graphicFrameLocks noChangeAspect="1"/>
          </p:cNvGraphicFramePr>
          <p:nvPr/>
        </p:nvGraphicFramePr>
        <p:xfrm>
          <a:off x="1042988" y="3141663"/>
          <a:ext cx="75866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6" name="Equation" r:id="rId5" imgW="2984500" imgH="228600" progId="Equation.3">
                  <p:embed/>
                </p:oleObj>
              </mc:Choice>
              <mc:Fallback>
                <p:oleObj name="Equation" r:id="rId5" imgW="2984500" imgH="228600" progId="Equation.3">
                  <p:embed/>
                  <p:pic>
                    <p:nvPicPr>
                      <p:cNvPr id="0" name="Picture 1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41663"/>
                        <a:ext cx="7586662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095"/>
          <p:cNvGraphicFramePr>
            <a:graphicFrameLocks noChangeAspect="1"/>
          </p:cNvGraphicFramePr>
          <p:nvPr/>
        </p:nvGraphicFramePr>
        <p:xfrm>
          <a:off x="1187450" y="4221163"/>
          <a:ext cx="62833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7" name="Equation" r:id="rId7" imgW="2501900" imgH="482600" progId="Equation.3">
                  <p:embed/>
                </p:oleObj>
              </mc:Choice>
              <mc:Fallback>
                <p:oleObj name="Equation" r:id="rId7" imgW="2501900" imgH="482600" progId="Equation.3">
                  <p:embed/>
                  <p:pic>
                    <p:nvPicPr>
                      <p:cNvPr id="0" name="Picture 1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1163"/>
                        <a:ext cx="6283325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83" name="AutoShape 10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68684" name="AutoShape 10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85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24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278060-76AE-41B0-956C-A923B256AEE1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022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5D3FD6-80BE-45B7-94EF-334D483C29CE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2808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区域（开区域）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6481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连通的开集称为区域（开区域）．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395288" y="1341438"/>
            <a:ext cx="2808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闭区域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开区域连同它的边界构成的集合称为闭区域．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395288" y="2349500"/>
            <a:ext cx="8424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平面上常见的集合是由若干条连续曲线围成的集合．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395288" y="2924175"/>
            <a:ext cx="5976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曲线围成的内部是开区域 </a:t>
            </a:r>
            <a:r>
              <a:rPr kumimoji="0" lang="en-US" altLang="zh-CN" sz="2800" i="1" u="none">
                <a:ea typeface="楷体_GB2312" pitchFamily="49" charset="-122"/>
              </a:rPr>
              <a:t>D </a:t>
            </a: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．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395288" y="3500438"/>
            <a:ext cx="8424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连同曲线一起构成的集合是闭区域 ．</a:t>
            </a:r>
          </a:p>
        </p:txBody>
      </p:sp>
      <p:grpSp>
        <p:nvGrpSpPr>
          <p:cNvPr id="130057" name="Group 9"/>
          <p:cNvGrpSpPr>
            <a:grpSpLocks/>
          </p:cNvGrpSpPr>
          <p:nvPr/>
        </p:nvGrpSpPr>
        <p:grpSpPr bwMode="auto">
          <a:xfrm>
            <a:off x="4859338" y="4038600"/>
            <a:ext cx="2736850" cy="2232025"/>
            <a:chOff x="2789" y="2659"/>
            <a:chExt cx="1724" cy="1406"/>
          </a:xfrm>
        </p:grpSpPr>
        <p:sp>
          <p:nvSpPr>
            <p:cNvPr id="130250" name="Line 10"/>
            <p:cNvSpPr>
              <a:spLocks noChangeShapeType="1"/>
            </p:cNvSpPr>
            <p:nvPr/>
          </p:nvSpPr>
          <p:spPr bwMode="auto">
            <a:xfrm>
              <a:off x="2789" y="3747"/>
              <a:ext cx="172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1" name="Line 11"/>
            <p:cNvSpPr>
              <a:spLocks noChangeShapeType="1"/>
            </p:cNvSpPr>
            <p:nvPr/>
          </p:nvSpPr>
          <p:spPr bwMode="auto">
            <a:xfrm flipV="1">
              <a:off x="3106" y="2659"/>
              <a:ext cx="1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0216" name="Object 168"/>
            <p:cNvGraphicFramePr>
              <a:graphicFrameLocks noChangeAspect="1"/>
            </p:cNvGraphicFramePr>
            <p:nvPr/>
          </p:nvGraphicFramePr>
          <p:xfrm>
            <a:off x="2925" y="3747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44" name="公式" r:id="rId3" imgW="164814" imgH="177492" progId="Equation.3">
                    <p:embed/>
                  </p:oleObj>
                </mc:Choice>
                <mc:Fallback>
                  <p:oleObj name="公式" r:id="rId3" imgW="164814" imgH="177492" progId="Equation.3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747"/>
                          <a:ext cx="17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217" name="Object 169"/>
            <p:cNvGraphicFramePr>
              <a:graphicFrameLocks noChangeAspect="1"/>
            </p:cNvGraphicFramePr>
            <p:nvPr/>
          </p:nvGraphicFramePr>
          <p:xfrm>
            <a:off x="4241" y="3748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45" name="公式" r:id="rId5" imgW="139700" imgH="139700" progId="Equation.3">
                    <p:embed/>
                  </p:oleObj>
                </mc:Choice>
                <mc:Fallback>
                  <p:oleObj name="公式" r:id="rId5" imgW="139700" imgH="139700" progId="Equation.3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748"/>
                          <a:ext cx="180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218" name="Object 170"/>
            <p:cNvGraphicFramePr>
              <a:graphicFrameLocks noChangeAspect="1"/>
            </p:cNvGraphicFramePr>
            <p:nvPr/>
          </p:nvGraphicFramePr>
          <p:xfrm>
            <a:off x="2925" y="2704"/>
            <a:ext cx="19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46" name="公式" r:id="rId7" imgW="139579" imgH="164957" progId="Equation.3">
                    <p:embed/>
                  </p:oleObj>
                </mc:Choice>
                <mc:Fallback>
                  <p:oleObj name="公式" r:id="rId7" imgW="139579" imgH="164957" progId="Equation.3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704"/>
                          <a:ext cx="197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252" name="Arc 15"/>
            <p:cNvSpPr>
              <a:spLocks/>
            </p:cNvSpPr>
            <p:nvPr/>
          </p:nvSpPr>
          <p:spPr bwMode="auto">
            <a:xfrm rot="5400000" flipV="1">
              <a:off x="3266" y="2772"/>
              <a:ext cx="816" cy="9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253" name="Line 16"/>
            <p:cNvSpPr>
              <a:spLocks noChangeShapeType="1"/>
            </p:cNvSpPr>
            <p:nvPr/>
          </p:nvSpPr>
          <p:spPr bwMode="auto">
            <a:xfrm flipV="1">
              <a:off x="2971" y="2750"/>
              <a:ext cx="68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4" name="Line 17"/>
            <p:cNvSpPr>
              <a:spLocks noChangeShapeType="1"/>
            </p:cNvSpPr>
            <p:nvPr/>
          </p:nvSpPr>
          <p:spPr bwMode="auto">
            <a:xfrm flipV="1">
              <a:off x="2925" y="3158"/>
              <a:ext cx="118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5" name="AutoShape 18"/>
            <p:cNvSpPr>
              <a:spLocks noChangeArrowheads="1"/>
            </p:cNvSpPr>
            <p:nvPr/>
          </p:nvSpPr>
          <p:spPr bwMode="auto">
            <a:xfrm rot="-8306285">
              <a:off x="3146" y="3330"/>
              <a:ext cx="277" cy="5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0219" name="Object 171"/>
            <p:cNvGraphicFramePr>
              <a:graphicFrameLocks noChangeAspect="1"/>
            </p:cNvGraphicFramePr>
            <p:nvPr/>
          </p:nvGraphicFramePr>
          <p:xfrm>
            <a:off x="3243" y="3385"/>
            <a:ext cx="22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47" name="公式" r:id="rId9" imgW="228600" imgH="203400" progId="Equation.3">
                    <p:embed/>
                  </p:oleObj>
                </mc:Choice>
                <mc:Fallback>
                  <p:oleObj name="公式" r:id="rId9" imgW="228600" imgH="203400" progId="Equation.3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385"/>
                          <a:ext cx="227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068" name="Group 20"/>
          <p:cNvGrpSpPr>
            <a:grpSpLocks/>
          </p:cNvGrpSpPr>
          <p:nvPr/>
        </p:nvGrpSpPr>
        <p:grpSpPr bwMode="auto">
          <a:xfrm>
            <a:off x="971550" y="4038600"/>
            <a:ext cx="2736850" cy="2232025"/>
            <a:chOff x="612" y="2544"/>
            <a:chExt cx="1724" cy="1406"/>
          </a:xfrm>
        </p:grpSpPr>
        <p:grpSp>
          <p:nvGrpSpPr>
            <p:cNvPr id="130235" name="Group 21"/>
            <p:cNvGrpSpPr>
              <a:grpSpLocks/>
            </p:cNvGrpSpPr>
            <p:nvPr/>
          </p:nvGrpSpPr>
          <p:grpSpPr bwMode="auto">
            <a:xfrm>
              <a:off x="612" y="2544"/>
              <a:ext cx="1724" cy="1406"/>
              <a:chOff x="612" y="2659"/>
              <a:chExt cx="1724" cy="1406"/>
            </a:xfrm>
          </p:grpSpPr>
          <p:grpSp>
            <p:nvGrpSpPr>
              <p:cNvPr id="130237" name="Group 22"/>
              <p:cNvGrpSpPr>
                <a:grpSpLocks/>
              </p:cNvGrpSpPr>
              <p:nvPr/>
            </p:nvGrpSpPr>
            <p:grpSpPr bwMode="auto">
              <a:xfrm>
                <a:off x="612" y="2659"/>
                <a:ext cx="1724" cy="1406"/>
                <a:chOff x="612" y="2659"/>
                <a:chExt cx="1724" cy="1406"/>
              </a:xfrm>
            </p:grpSpPr>
            <p:sp>
              <p:nvSpPr>
                <p:cNvPr id="130238" name="Line 23"/>
                <p:cNvSpPr>
                  <a:spLocks noChangeShapeType="1"/>
                </p:cNvSpPr>
                <p:nvPr/>
              </p:nvSpPr>
              <p:spPr bwMode="auto">
                <a:xfrm>
                  <a:off x="612" y="3747"/>
                  <a:ext cx="1724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23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929" y="2659"/>
                  <a:ext cx="1" cy="140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30220" name="Object 172"/>
                <p:cNvGraphicFramePr>
                  <a:graphicFrameLocks noChangeAspect="1"/>
                </p:cNvGraphicFramePr>
                <p:nvPr/>
              </p:nvGraphicFramePr>
              <p:xfrm>
                <a:off x="748" y="3747"/>
                <a:ext cx="178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0348" name="公式" r:id="rId11" imgW="164814" imgH="177492" progId="Equation.3">
                        <p:embed/>
                      </p:oleObj>
                    </mc:Choice>
                    <mc:Fallback>
                      <p:oleObj name="公式" r:id="rId11" imgW="164814" imgH="177492" progId="Equation.3">
                        <p:embed/>
                        <p:pic>
                          <p:nvPicPr>
                            <p:cNvPr id="0" name="Picture 17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8" y="3747"/>
                              <a:ext cx="178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0221" name="Object 173"/>
                <p:cNvGraphicFramePr>
                  <a:graphicFrameLocks noChangeAspect="1"/>
                </p:cNvGraphicFramePr>
                <p:nvPr/>
              </p:nvGraphicFramePr>
              <p:xfrm>
                <a:off x="2064" y="3748"/>
                <a:ext cx="180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0349" name="公式" r:id="rId12" imgW="139700" imgH="139700" progId="Equation.3">
                        <p:embed/>
                      </p:oleObj>
                    </mc:Choice>
                    <mc:Fallback>
                      <p:oleObj name="公式" r:id="rId12" imgW="139700" imgH="139700" progId="Equation.3">
                        <p:embed/>
                        <p:pic>
                          <p:nvPicPr>
                            <p:cNvPr id="0" name="Picture 17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64" y="3748"/>
                              <a:ext cx="180" cy="18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0222" name="Object 174"/>
                <p:cNvGraphicFramePr>
                  <a:graphicFrameLocks noChangeAspect="1"/>
                </p:cNvGraphicFramePr>
                <p:nvPr/>
              </p:nvGraphicFramePr>
              <p:xfrm>
                <a:off x="748" y="2704"/>
                <a:ext cx="197" cy="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0350" name="公式" r:id="rId13" imgW="139579" imgH="164957" progId="Equation.3">
                        <p:embed/>
                      </p:oleObj>
                    </mc:Choice>
                    <mc:Fallback>
                      <p:oleObj name="公式" r:id="rId13" imgW="139579" imgH="164957" progId="Equation.3">
                        <p:embed/>
                        <p:pic>
                          <p:nvPicPr>
                            <p:cNvPr id="0" name="Picture 17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8" y="2704"/>
                              <a:ext cx="197" cy="23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30240" name="Group 28"/>
                <p:cNvGrpSpPr>
                  <a:grpSpLocks/>
                </p:cNvGrpSpPr>
                <p:nvPr/>
              </p:nvGrpSpPr>
              <p:grpSpPr bwMode="auto">
                <a:xfrm>
                  <a:off x="1202" y="2931"/>
                  <a:ext cx="862" cy="635"/>
                  <a:chOff x="1202" y="2931"/>
                  <a:chExt cx="862" cy="635"/>
                </a:xfrm>
              </p:grpSpPr>
              <p:grpSp>
                <p:nvGrpSpPr>
                  <p:cNvPr id="130241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202" y="2931"/>
                    <a:ext cx="862" cy="635"/>
                    <a:chOff x="1202" y="2931"/>
                    <a:chExt cx="862" cy="635"/>
                  </a:xfrm>
                </p:grpSpPr>
                <p:sp>
                  <p:nvSpPr>
                    <p:cNvPr id="130243" name="Arc 30"/>
                    <p:cNvSpPr>
                      <a:spLocks/>
                    </p:cNvSpPr>
                    <p:nvPr/>
                  </p:nvSpPr>
                  <p:spPr bwMode="auto">
                    <a:xfrm>
                      <a:off x="1202" y="2931"/>
                      <a:ext cx="861" cy="227"/>
                    </a:xfrm>
                    <a:custGeom>
                      <a:avLst/>
                      <a:gdLst>
                        <a:gd name="T0" fmla="*/ 0 w 33133"/>
                        <a:gd name="T1" fmla="*/ 0 h 21600"/>
                        <a:gd name="T2" fmla="*/ 0 w 33133"/>
                        <a:gd name="T3" fmla="*/ 0 h 21600"/>
                        <a:gd name="T4" fmla="*/ 0 w 3313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33133"/>
                        <a:gd name="T10" fmla="*/ 0 h 21600"/>
                        <a:gd name="T11" fmla="*/ 33133 w 33133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133" h="21600" fill="none" extrusionOk="0">
                          <a:moveTo>
                            <a:pt x="-1" y="3528"/>
                          </a:moveTo>
                          <a:cubicBezTo>
                            <a:pt x="3516" y="1226"/>
                            <a:pt x="7628" y="0"/>
                            <a:pt x="11832" y="0"/>
                          </a:cubicBezTo>
                          <a:cubicBezTo>
                            <a:pt x="22379" y="0"/>
                            <a:pt x="31383" y="7616"/>
                            <a:pt x="33132" y="18018"/>
                          </a:cubicBezTo>
                        </a:path>
                        <a:path w="33133" h="21600" stroke="0" extrusionOk="0">
                          <a:moveTo>
                            <a:pt x="-1" y="3528"/>
                          </a:moveTo>
                          <a:cubicBezTo>
                            <a:pt x="3516" y="1226"/>
                            <a:pt x="7628" y="0"/>
                            <a:pt x="11832" y="0"/>
                          </a:cubicBezTo>
                          <a:cubicBezTo>
                            <a:pt x="22379" y="0"/>
                            <a:pt x="31383" y="7616"/>
                            <a:pt x="33132" y="18018"/>
                          </a:cubicBezTo>
                          <a:lnTo>
                            <a:pt x="11832" y="2160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244" name="Arc 31"/>
                    <p:cNvSpPr>
                      <a:spLocks/>
                    </p:cNvSpPr>
                    <p:nvPr/>
                  </p:nvSpPr>
                  <p:spPr bwMode="auto">
                    <a:xfrm flipV="1">
                      <a:off x="1202" y="3339"/>
                      <a:ext cx="862" cy="227"/>
                    </a:xfrm>
                    <a:custGeom>
                      <a:avLst/>
                      <a:gdLst>
                        <a:gd name="T0" fmla="*/ 0 w 36570"/>
                        <a:gd name="T1" fmla="*/ 0 h 21600"/>
                        <a:gd name="T2" fmla="*/ 0 w 36570"/>
                        <a:gd name="T3" fmla="*/ 0 h 21600"/>
                        <a:gd name="T4" fmla="*/ 0 w 3657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36570"/>
                        <a:gd name="T10" fmla="*/ 0 h 21600"/>
                        <a:gd name="T11" fmla="*/ 36570 w 3657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6570" h="21600" fill="none" extrusionOk="0">
                          <a:moveTo>
                            <a:pt x="0" y="7784"/>
                          </a:moveTo>
                          <a:cubicBezTo>
                            <a:pt x="4104" y="2852"/>
                            <a:pt x="10188" y="0"/>
                            <a:pt x="16604" y="0"/>
                          </a:cubicBezTo>
                          <a:cubicBezTo>
                            <a:pt x="25349" y="0"/>
                            <a:pt x="33232" y="5273"/>
                            <a:pt x="36569" y="13358"/>
                          </a:cubicBezTo>
                        </a:path>
                        <a:path w="36570" h="21600" stroke="0" extrusionOk="0">
                          <a:moveTo>
                            <a:pt x="0" y="7784"/>
                          </a:moveTo>
                          <a:cubicBezTo>
                            <a:pt x="4104" y="2852"/>
                            <a:pt x="10188" y="0"/>
                            <a:pt x="16604" y="0"/>
                          </a:cubicBezTo>
                          <a:cubicBezTo>
                            <a:pt x="25349" y="0"/>
                            <a:pt x="33232" y="5273"/>
                            <a:pt x="36569" y="13358"/>
                          </a:cubicBezTo>
                          <a:lnTo>
                            <a:pt x="16604" y="2160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245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2976"/>
                      <a:ext cx="0" cy="4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246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64" y="3113"/>
                      <a:ext cx="0" cy="3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247" name="AutoShape 34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1224" y="2954"/>
                      <a:ext cx="499" cy="544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3463 w 21600"/>
                        <a:gd name="T13" fmla="*/ 3454 h 21600"/>
                        <a:gd name="T14" fmla="*/ 18137 w 21600"/>
                        <a:gd name="T15" fmla="*/ 18146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3289" y="21600"/>
                          </a:lnTo>
                          <a:lnTo>
                            <a:pt x="18311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248" name="AutoShape 35"/>
                    <p:cNvSpPr>
                      <a:spLocks noChangeArrowheads="1"/>
                    </p:cNvSpPr>
                    <p:nvPr/>
                  </p:nvSpPr>
                  <p:spPr bwMode="auto">
                    <a:xfrm rot="5400000" flipH="1">
                      <a:off x="1701" y="3067"/>
                      <a:ext cx="317" cy="409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2180 w 21600"/>
                        <a:gd name="T13" fmla="*/ 2165 h 21600"/>
                        <a:gd name="T14" fmla="*/ 19420 w 21600"/>
                        <a:gd name="T15" fmla="*/ 19435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716" y="21600"/>
                          </a:lnTo>
                          <a:lnTo>
                            <a:pt x="20884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249" name="AutoShap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2" y="3385"/>
                      <a:ext cx="226" cy="90"/>
                    </a:xfrm>
                    <a:prstGeom prst="rtTriangle">
                      <a:avLst/>
                    </a:prstGeom>
                    <a:solidFill>
                      <a:schemeClr val="folHlink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30242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2976"/>
                    <a:ext cx="0" cy="4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130223" name="Object 175"/>
              <p:cNvGraphicFramePr>
                <a:graphicFrameLocks noChangeAspect="1"/>
              </p:cNvGraphicFramePr>
              <p:nvPr/>
            </p:nvGraphicFramePr>
            <p:xfrm>
              <a:off x="1474" y="3113"/>
              <a:ext cx="227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51" name="公式" r:id="rId14" imgW="228600" imgH="203400" progId="Equation.3">
                      <p:embed/>
                    </p:oleObj>
                  </mc:Choice>
                  <mc:Fallback>
                    <p:oleObj name="公式" r:id="rId14" imgW="228600" imgH="203400" progId="Equation.3">
                      <p:embed/>
                      <p:pic>
                        <p:nvPicPr>
                          <p:cNvPr id="0" name="Picture 1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4" y="3113"/>
                            <a:ext cx="227" cy="2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0236" name="Line 39"/>
            <p:cNvSpPr>
              <a:spLocks noChangeShapeType="1"/>
            </p:cNvSpPr>
            <p:nvPr/>
          </p:nvSpPr>
          <p:spPr bwMode="auto">
            <a:xfrm flipV="1">
              <a:off x="2064" y="302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1" grpId="0" autoUpdateAnimBg="0"/>
      <p:bldP spid="130052" grpId="0" autoUpdateAnimBg="0"/>
      <p:bldP spid="130053" grpId="0" autoUpdateAnimBg="0"/>
      <p:bldP spid="130054" grpId="0" autoUpdateAnimBg="0"/>
      <p:bldP spid="130055" grpId="0" autoUpdateAnimBg="0"/>
      <p:bldP spid="13005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9EC7A8-CB32-449E-A932-133ACD81D4E7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0E4494-A504-47EB-B8BE-F8566954CD2D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8623" name="Object 10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444888"/>
              </p:ext>
            </p:extLst>
          </p:nvPr>
        </p:nvGraphicFramePr>
        <p:xfrm>
          <a:off x="685800" y="1700808"/>
          <a:ext cx="7567613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29" name="公式" r:id="rId3" imgW="2933640" imgH="1346040" progId="Equation.3">
                  <p:embed/>
                </p:oleObj>
              </mc:Choice>
              <mc:Fallback>
                <p:oleObj name="公式" r:id="rId3" imgW="293364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00808"/>
                        <a:ext cx="7567613" cy="337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83" name="AutoShape 10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68684" name="AutoShape 10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85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  <p:extLst>
      <p:ext uri="{BB962C8B-B14F-4D97-AF65-F5344CB8AC3E}">
        <p14:creationId xmlns:p14="http://schemas.microsoft.com/office/powerpoint/2010/main" val="12752566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DFF0E4-D5D1-4384-BBC6-B5286D9136B0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3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0F0A02-93D3-4D5A-9096-5EDBD5742975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66788" y="2068513"/>
            <a:ext cx="2735262" cy="1431925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u="none">
                <a:solidFill>
                  <a:schemeClr val="tx2"/>
                </a:solidFill>
                <a:ea typeface="隶书" pitchFamily="49" charset="-122"/>
              </a:rPr>
              <a:t>一元函数</a:t>
            </a:r>
          </a:p>
          <a:p>
            <a:r>
              <a:rPr lang="zh-CN" altLang="en-US" sz="4400" b="1" u="none">
                <a:solidFill>
                  <a:schemeClr val="tx2"/>
                </a:solidFill>
                <a:ea typeface="隶书" pitchFamily="49" charset="-122"/>
              </a:rPr>
              <a:t>  微积分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4970463" y="2306638"/>
            <a:ext cx="1473200" cy="762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u="none">
                <a:solidFill>
                  <a:schemeClr val="tx2"/>
                </a:solidFill>
                <a:ea typeface="隶书" pitchFamily="49" charset="-122"/>
              </a:rPr>
              <a:t>级数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04875" y="4229100"/>
            <a:ext cx="2803525" cy="143192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u="none">
                <a:solidFill>
                  <a:schemeClr val="tx2"/>
                </a:solidFill>
                <a:ea typeface="隶书" pitchFamily="49" charset="-122"/>
              </a:rPr>
              <a:t>多元函数</a:t>
            </a:r>
          </a:p>
          <a:p>
            <a:r>
              <a:rPr lang="zh-CN" altLang="en-US" sz="4400" b="1" u="none">
                <a:solidFill>
                  <a:schemeClr val="tx2"/>
                </a:solidFill>
                <a:ea typeface="隶书" pitchFamily="49" charset="-122"/>
              </a:rPr>
              <a:t>  微积分</a:t>
            </a:r>
          </a:p>
        </p:txBody>
      </p:sp>
      <p:sp>
        <p:nvSpPr>
          <p:cNvPr id="16384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886200" y="6500813"/>
            <a:ext cx="457200" cy="280987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zh-CN" sz="1800" u="none">
              <a:latin typeface="Verdana" pitchFamily="34" charset="0"/>
            </a:endParaRPr>
          </a:p>
        </p:txBody>
      </p:sp>
      <p:sp>
        <p:nvSpPr>
          <p:cNvPr id="163848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343400" y="6500813"/>
            <a:ext cx="457200" cy="280987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zh-CN" sz="1800" u="none">
              <a:latin typeface="Verdana" pitchFamily="34" charset="0"/>
            </a:endParaRPr>
          </a:p>
        </p:txBody>
      </p:sp>
      <p:sp>
        <p:nvSpPr>
          <p:cNvPr id="163849" name="Text Box 8"/>
          <p:cNvSpPr txBox="1">
            <a:spLocks noChangeArrowheads="1"/>
          </p:cNvSpPr>
          <p:nvPr/>
        </p:nvSpPr>
        <p:spPr bwMode="auto">
          <a:xfrm>
            <a:off x="539750" y="620713"/>
            <a:ext cx="4608513" cy="914400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400" b="1" u="none">
                <a:solidFill>
                  <a:schemeClr val="tx2"/>
                </a:solidFill>
                <a:ea typeface="隶书" pitchFamily="49" charset="-122"/>
              </a:rPr>
              <a:t>本课程的内容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 autoUpdateAnimBg="0"/>
      <p:bldP spid="108547" grpId="0" animBg="1" autoUpdateAnimBg="0"/>
      <p:bldP spid="108548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9EC7A8-CB32-449E-A932-133ACD81D4E7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0E4494-A504-47EB-B8BE-F8566954CD2D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8623" name="Object 10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383879"/>
              </p:ext>
            </p:extLst>
          </p:nvPr>
        </p:nvGraphicFramePr>
        <p:xfrm>
          <a:off x="539552" y="1124744"/>
          <a:ext cx="7704856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45" name="公式" r:id="rId3" imgW="1879560" imgH="1143000" progId="Equation.3">
                  <p:embed/>
                </p:oleObj>
              </mc:Choice>
              <mc:Fallback>
                <p:oleObj name="公式" r:id="rId3" imgW="1879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24744"/>
                        <a:ext cx="7704856" cy="2865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83" name="AutoShape 10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68684" name="AutoShape 10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85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  <p:extLst>
      <p:ext uri="{BB962C8B-B14F-4D97-AF65-F5344CB8AC3E}">
        <p14:creationId xmlns:p14="http://schemas.microsoft.com/office/powerpoint/2010/main" val="27620456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9EC7A8-CB32-449E-A932-133ACD81D4E7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0E4494-A504-47EB-B8BE-F8566954CD2D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8623" name="Object 10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221240"/>
              </p:ext>
            </p:extLst>
          </p:nvPr>
        </p:nvGraphicFramePr>
        <p:xfrm>
          <a:off x="-84138" y="1125538"/>
          <a:ext cx="8953501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69" name="公式" r:id="rId3" imgW="2184120" imgH="1143000" progId="Equation.3">
                  <p:embed/>
                </p:oleObj>
              </mc:Choice>
              <mc:Fallback>
                <p:oleObj name="公式" r:id="rId3" imgW="2184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4138" y="1125538"/>
                        <a:ext cx="8953501" cy="2863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83" name="AutoShape 10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68684" name="AutoShape 10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85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  <p:extLst>
      <p:ext uri="{BB962C8B-B14F-4D97-AF65-F5344CB8AC3E}">
        <p14:creationId xmlns:p14="http://schemas.microsoft.com/office/powerpoint/2010/main" val="108185059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9EC7A8-CB32-449E-A932-133ACD81D4E7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0E4494-A504-47EB-B8BE-F8566954CD2D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8623" name="Object 10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431293"/>
              </p:ext>
            </p:extLst>
          </p:nvPr>
        </p:nvGraphicFramePr>
        <p:xfrm>
          <a:off x="1475656" y="1340768"/>
          <a:ext cx="6767512" cy="445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3" name="公式" r:id="rId3" imgW="1650960" imgH="1777680" progId="Equation.3">
                  <p:embed/>
                </p:oleObj>
              </mc:Choice>
              <mc:Fallback>
                <p:oleObj name="公式" r:id="rId3" imgW="165096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340768"/>
                        <a:ext cx="6767512" cy="4456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83" name="AutoShape 10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68684" name="AutoShape 10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85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  <p:extLst>
      <p:ext uri="{BB962C8B-B14F-4D97-AF65-F5344CB8AC3E}">
        <p14:creationId xmlns:p14="http://schemas.microsoft.com/office/powerpoint/2010/main" val="353202478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291D5A-8854-401F-A87F-712B4634E7DA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4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0B5C51-2E12-4548-9CBA-3BE1CD3628F8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250825" y="692150"/>
            <a:ext cx="90995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</a:t>
            </a:r>
            <a:r>
              <a:rPr lang="zh-CN" altLang="en-US" b="1" dirty="0">
                <a:solidFill>
                  <a:srgbClr val="FF0000"/>
                </a:solidFill>
              </a:rPr>
              <a:t>有了距离的概念我们就可以定义欧氏空间中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点列的极限，相应的</a:t>
            </a:r>
            <a:r>
              <a:rPr lang="en-US" altLang="zh-CN" b="1" dirty="0">
                <a:solidFill>
                  <a:srgbClr val="FF0000"/>
                </a:solidFill>
              </a:rPr>
              <a:t>epsilon </a:t>
            </a:r>
            <a:r>
              <a:rPr lang="zh-CN" altLang="en-US" b="1" dirty="0">
                <a:solidFill>
                  <a:srgbClr val="FF0000"/>
                </a:solidFill>
              </a:rPr>
              <a:t>语言以及极限存在的性质都可以推广到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高维空间的情形。进一步还可以将关于一维空间中实数的基本原理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推广到高维空间。比如：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。确界公理；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。单调有界定理；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en-US" altLang="zh-CN" b="1" dirty="0" err="1">
                <a:solidFill>
                  <a:srgbClr val="FF0000"/>
                </a:solidFill>
              </a:rPr>
              <a:t>Weierstrass</a:t>
            </a:r>
            <a:r>
              <a:rPr lang="zh-CN" altLang="en-US" b="1" dirty="0">
                <a:solidFill>
                  <a:srgbClr val="FF0000"/>
                </a:solidFill>
              </a:rPr>
              <a:t>定理；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。闭区间套定理；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。有限覆盖定理；</a:t>
            </a:r>
          </a:p>
          <a:p>
            <a:r>
              <a:rPr kumimoji="0" lang="en-US" altLang="zh-CN" b="1" dirty="0">
                <a:solidFill>
                  <a:srgbClr val="FF0000"/>
                </a:solidFill>
              </a:rPr>
              <a:t>6</a:t>
            </a:r>
            <a:r>
              <a:rPr kumimoji="0" lang="zh-CN" altLang="en-US" b="1" dirty="0">
                <a:solidFill>
                  <a:srgbClr val="FF0000"/>
                </a:solidFill>
              </a:rPr>
              <a:t>。</a:t>
            </a:r>
            <a:r>
              <a:rPr kumimoji="0" lang="en-US" altLang="zh-CN" b="1" dirty="0">
                <a:solidFill>
                  <a:srgbClr val="FF0000"/>
                </a:solidFill>
              </a:rPr>
              <a:t>Cauchy</a:t>
            </a:r>
            <a:r>
              <a:rPr kumimoji="0" lang="zh-CN" altLang="en-US" b="1" dirty="0">
                <a:solidFill>
                  <a:srgbClr val="FF0000"/>
                </a:solidFill>
              </a:rPr>
              <a:t>定理。</a:t>
            </a:r>
          </a:p>
          <a:p>
            <a:endParaRPr kumimoji="0" lang="zh-CN" altLang="en-US" b="1" dirty="0">
              <a:solidFill>
                <a:srgbClr val="FF0000"/>
              </a:solidFill>
            </a:endParaRPr>
          </a:p>
          <a:p>
            <a:r>
              <a:rPr kumimoji="0" lang="zh-CN" altLang="en-US" b="1" dirty="0">
                <a:solidFill>
                  <a:srgbClr val="FF0000"/>
                </a:solidFill>
              </a:rPr>
              <a:t>在以后的学习中遇到类似紧性性质可以直接应用。 </a:t>
            </a:r>
          </a:p>
        </p:txBody>
      </p:sp>
    </p:spTree>
  </p:cSld>
  <p:clrMapOvr>
    <a:masterClrMapping/>
  </p:clrMapOvr>
  <p:transition spd="slow">
    <p:pull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03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EB383C-E88F-4E90-B185-88B6B5C83A3A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13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8FD50F-292A-40B0-9AAC-6C5EE2F459D9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91295" name="Object 159"/>
          <p:cNvGraphicFramePr>
            <a:graphicFrameLocks noChangeAspect="1"/>
          </p:cNvGraphicFramePr>
          <p:nvPr/>
        </p:nvGraphicFramePr>
        <p:xfrm>
          <a:off x="250825" y="1100138"/>
          <a:ext cx="77771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7" name="公式" r:id="rId3" imgW="2959100" imgH="685800" progId="Equation.3">
                  <p:embed/>
                </p:oleObj>
              </mc:Choice>
              <mc:Fallback>
                <p:oleObj name="公式" r:id="rId3" imgW="2959100" imgH="68580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00138"/>
                        <a:ext cx="7777163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160"/>
          <p:cNvGraphicFramePr>
            <a:graphicFrameLocks noChangeAspect="1"/>
          </p:cNvGraphicFramePr>
          <p:nvPr/>
        </p:nvGraphicFramePr>
        <p:xfrm>
          <a:off x="3003550" y="2362200"/>
          <a:ext cx="545623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8" name="公式" r:id="rId5" imgW="2501900" imgH="393700" progId="Equation.3">
                  <p:embed/>
                </p:oleObj>
              </mc:Choice>
              <mc:Fallback>
                <p:oleObj name="公式" r:id="rId5" imgW="2501900" imgH="39370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362200"/>
                        <a:ext cx="5456238" cy="903288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161"/>
          <p:cNvGraphicFramePr>
            <a:graphicFrameLocks noChangeAspect="1"/>
          </p:cNvGraphicFramePr>
          <p:nvPr/>
        </p:nvGraphicFramePr>
        <p:xfrm>
          <a:off x="609600" y="3276600"/>
          <a:ext cx="4068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9" name="Equation" r:id="rId7" imgW="1473200" imgH="228600" progId="Equation.3">
                  <p:embed/>
                </p:oleObj>
              </mc:Choice>
              <mc:Fallback>
                <p:oleObj name="Equation" r:id="rId7" imgW="1473200" imgH="22860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40687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162"/>
          <p:cNvGraphicFramePr>
            <a:graphicFrameLocks noChangeAspect="1"/>
          </p:cNvGraphicFramePr>
          <p:nvPr/>
        </p:nvGraphicFramePr>
        <p:xfrm>
          <a:off x="373063" y="3860800"/>
          <a:ext cx="80867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0" name="公式" r:id="rId9" imgW="2933700" imgH="457200" progId="Equation.3">
                  <p:embed/>
                </p:oleObj>
              </mc:Choice>
              <mc:Fallback>
                <p:oleObj name="公式" r:id="rId9" imgW="2933700" imgH="4572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3860800"/>
                        <a:ext cx="808672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163"/>
          <p:cNvGraphicFramePr>
            <a:graphicFrameLocks noChangeAspect="1"/>
          </p:cNvGraphicFramePr>
          <p:nvPr/>
        </p:nvGraphicFramePr>
        <p:xfrm>
          <a:off x="647700" y="5181600"/>
          <a:ext cx="4572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1" name="公式" r:id="rId11" imgW="1651000" imgH="393700" progId="Equation.3">
                  <p:embed/>
                </p:oleObj>
              </mc:Choice>
              <mc:Fallback>
                <p:oleObj name="公式" r:id="rId11" imgW="1651000" imgH="3937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181600"/>
                        <a:ext cx="4572000" cy="1039813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3" name="Object 164"/>
          <p:cNvGraphicFramePr>
            <a:graphicFrameLocks noChangeAspect="1"/>
          </p:cNvGraphicFramePr>
          <p:nvPr/>
        </p:nvGraphicFramePr>
        <p:xfrm>
          <a:off x="5638800" y="5638800"/>
          <a:ext cx="2667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2" name="公式" r:id="rId13" imgW="825500" imgH="203200" progId="Equation.3">
                  <p:embed/>
                </p:oleObj>
              </mc:Choice>
              <mc:Fallback>
                <p:oleObj name="公式" r:id="rId13" imgW="825500" imgH="2032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638800"/>
                        <a:ext cx="26670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5" name="Object 165"/>
          <p:cNvGraphicFramePr>
            <a:graphicFrameLocks noChangeAspect="1"/>
          </p:cNvGraphicFramePr>
          <p:nvPr/>
        </p:nvGraphicFramePr>
        <p:xfrm>
          <a:off x="5943600" y="6096000"/>
          <a:ext cx="2209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3" name="公式" r:id="rId15" imgW="736600" imgH="203200" progId="Equation.3">
                  <p:embed/>
                </p:oleObj>
              </mc:Choice>
              <mc:Fallback>
                <p:oleObj name="公式" r:id="rId15" imgW="736600" imgH="2032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096000"/>
                        <a:ext cx="22098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305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91306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51816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sp>
        <p:nvSpPr>
          <p:cNvPr id="91170" name="Line 34"/>
          <p:cNvSpPr>
            <a:spLocks noChangeShapeType="1"/>
          </p:cNvSpPr>
          <p:nvPr/>
        </p:nvSpPr>
        <p:spPr bwMode="auto">
          <a:xfrm>
            <a:off x="6553200" y="5562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71" name="Line 35"/>
          <p:cNvSpPr>
            <a:spLocks noChangeShapeType="1"/>
          </p:cNvSpPr>
          <p:nvPr/>
        </p:nvSpPr>
        <p:spPr bwMode="auto">
          <a:xfrm flipV="1">
            <a:off x="6553200" y="4800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73" name="Line 37"/>
          <p:cNvSpPr>
            <a:spLocks noChangeShapeType="1"/>
          </p:cNvSpPr>
          <p:nvPr/>
        </p:nvSpPr>
        <p:spPr bwMode="auto">
          <a:xfrm>
            <a:off x="7086600" y="4800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>
            <a:off x="7086600" y="4800600"/>
            <a:ext cx="0" cy="762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6757988" y="51784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u="none"/>
              <a:t>A</a:t>
            </a: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7451725" y="5486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u="none"/>
              <a:t>b</a:t>
            </a:r>
          </a:p>
        </p:txBody>
      </p:sp>
      <p:sp>
        <p:nvSpPr>
          <p:cNvPr id="91179" name="Freeform 43"/>
          <p:cNvSpPr>
            <a:spLocks/>
          </p:cNvSpPr>
          <p:nvPr/>
        </p:nvSpPr>
        <p:spPr bwMode="auto">
          <a:xfrm>
            <a:off x="6705600" y="5410200"/>
            <a:ext cx="88900" cy="152400"/>
          </a:xfrm>
          <a:custGeom>
            <a:avLst/>
            <a:gdLst>
              <a:gd name="T0" fmla="*/ 0 w 56"/>
              <a:gd name="T1" fmla="*/ 0 h 96"/>
              <a:gd name="T2" fmla="*/ 2147483647 w 56"/>
              <a:gd name="T3" fmla="*/ 2147483647 h 96"/>
              <a:gd name="T4" fmla="*/ 2147483647 w 56"/>
              <a:gd name="T5" fmla="*/ 2147483647 h 96"/>
              <a:gd name="T6" fmla="*/ 0 60000 65536"/>
              <a:gd name="T7" fmla="*/ 0 60000 65536"/>
              <a:gd name="T8" fmla="*/ 0 60000 65536"/>
              <a:gd name="T9" fmla="*/ 0 w 56"/>
              <a:gd name="T10" fmla="*/ 0 h 96"/>
              <a:gd name="T11" fmla="*/ 56 w 5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96">
                <a:moveTo>
                  <a:pt x="0" y="0"/>
                </a:moveTo>
                <a:cubicBezTo>
                  <a:pt x="20" y="16"/>
                  <a:pt x="40" y="32"/>
                  <a:pt x="48" y="48"/>
                </a:cubicBezTo>
                <a:cubicBezTo>
                  <a:pt x="56" y="64"/>
                  <a:pt x="48" y="88"/>
                  <a:pt x="4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80" name="Text Box 44"/>
          <p:cNvSpPr txBox="1">
            <a:spLocks noChangeArrowheads="1"/>
          </p:cNvSpPr>
          <p:nvPr/>
        </p:nvSpPr>
        <p:spPr bwMode="auto">
          <a:xfrm>
            <a:off x="6537325" y="4938713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u="none"/>
              <a:t>c</a:t>
            </a:r>
          </a:p>
        </p:txBody>
      </p:sp>
      <p:sp>
        <p:nvSpPr>
          <p:cNvPr id="91315" name="Text Box 45"/>
          <p:cNvSpPr txBox="1">
            <a:spLocks noChangeArrowheads="1"/>
          </p:cNvSpPr>
          <p:nvPr/>
        </p:nvSpPr>
        <p:spPr bwMode="auto">
          <a:xfrm>
            <a:off x="365125" y="2492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u="none"/>
          </a:p>
        </p:txBody>
      </p:sp>
      <p:sp>
        <p:nvSpPr>
          <p:cNvPr id="91316" name="Text Box 46"/>
          <p:cNvSpPr txBox="1">
            <a:spLocks noChangeArrowheads="1"/>
          </p:cNvSpPr>
          <p:nvPr/>
        </p:nvSpPr>
        <p:spPr bwMode="auto">
          <a:xfrm>
            <a:off x="92075" y="265113"/>
            <a:ext cx="8440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u="none">
                <a:ea typeface="楷体_GB2312" pitchFamily="49" charset="-122"/>
              </a:rPr>
              <a:t>（二）多元函数（</a:t>
            </a:r>
            <a:r>
              <a:rPr lang="en-US" altLang="zh-CN" sz="3600" b="1" u="none">
                <a:ea typeface="楷体_GB2312" pitchFamily="49" charset="-122"/>
              </a:rPr>
              <a:t>n</a:t>
            </a:r>
            <a:r>
              <a:rPr lang="zh-CN" altLang="en-US" sz="3600" b="1" u="none">
                <a:ea typeface="楷体_GB2312" pitchFamily="49" charset="-122"/>
              </a:rPr>
              <a:t>元函数）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0" grpId="0" animBg="1"/>
      <p:bldP spid="91171" grpId="0" animBg="1"/>
      <p:bldP spid="91173" grpId="0" animBg="1"/>
      <p:bldP spid="91174" grpId="0" animBg="1"/>
      <p:bldP spid="91175" grpId="0" autoUpdateAnimBg="0"/>
      <p:bldP spid="91176" grpId="0" autoUpdateAnimBg="0"/>
      <p:bldP spid="91179" grpId="0" animBg="1"/>
      <p:bldP spid="9118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4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E6E4A3-57BF-4BEA-AF99-D24EC1C802CE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2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B441A8-35D5-4451-AC39-14E210B194A9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92162" name="Object 107"/>
          <p:cNvGraphicFramePr>
            <a:graphicFrameLocks noChangeAspect="1"/>
          </p:cNvGraphicFramePr>
          <p:nvPr/>
        </p:nvGraphicFramePr>
        <p:xfrm>
          <a:off x="695325" y="981075"/>
          <a:ext cx="7758113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3" name="公式" r:id="rId3" imgW="2933700" imgH="711200" progId="Equation.3">
                  <p:embed/>
                </p:oleObj>
              </mc:Choice>
              <mc:Fallback>
                <p:oleObj name="公式" r:id="rId3" imgW="2933700" imgH="7112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981075"/>
                        <a:ext cx="7758113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108"/>
          <p:cNvGraphicFramePr>
            <a:graphicFrameLocks noChangeAspect="1"/>
          </p:cNvGraphicFramePr>
          <p:nvPr/>
        </p:nvGraphicFramePr>
        <p:xfrm>
          <a:off x="6859588" y="2143125"/>
          <a:ext cx="1600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4" name="公式" r:id="rId5" imgW="596900" imgH="190500" progId="Equation.3">
                  <p:embed/>
                </p:oleObj>
              </mc:Choice>
              <mc:Fallback>
                <p:oleObj name="公式" r:id="rId5" imgW="596900" imgH="1905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2143125"/>
                        <a:ext cx="1600200" cy="493713"/>
                      </a:xfrm>
                      <a:prstGeom prst="rect">
                        <a:avLst/>
                      </a:prstGeom>
                      <a:solidFill>
                        <a:srgbClr val="FFDD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6" name="Text Box 4"/>
          <p:cNvSpPr txBox="1">
            <a:spLocks noChangeArrowheads="1"/>
          </p:cNvSpPr>
          <p:nvPr/>
        </p:nvSpPr>
        <p:spPr bwMode="auto">
          <a:xfrm>
            <a:off x="304800" y="279400"/>
            <a:ext cx="7362825" cy="5794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u="none">
                <a:ea typeface="楷体_GB2312" pitchFamily="49" charset="-122"/>
              </a:rPr>
              <a:t>定义</a:t>
            </a:r>
            <a:r>
              <a:rPr lang="en-US" altLang="zh-CN" sz="3200" b="1" u="none">
                <a:ea typeface="楷体_GB2312" pitchFamily="49" charset="-122"/>
              </a:rPr>
              <a:t>:  (</a:t>
            </a:r>
            <a:r>
              <a:rPr lang="zh-CN" altLang="en-US" sz="3200" b="1" u="none">
                <a:ea typeface="楷体_GB2312" pitchFamily="49" charset="-122"/>
              </a:rPr>
              <a:t>多元函数</a:t>
            </a:r>
            <a:r>
              <a:rPr lang="en-US" altLang="zh-CN" sz="3200" b="1" u="none">
                <a:ea typeface="楷体_GB2312" pitchFamily="49" charset="-122"/>
              </a:rPr>
              <a:t>) R^n-----R^1</a:t>
            </a:r>
          </a:p>
        </p:txBody>
      </p:sp>
      <p:graphicFrame>
        <p:nvGraphicFramePr>
          <p:cNvPr id="92165" name="Object 109"/>
          <p:cNvGraphicFramePr>
            <a:graphicFrameLocks noChangeAspect="1"/>
          </p:cNvGraphicFramePr>
          <p:nvPr/>
        </p:nvGraphicFramePr>
        <p:xfrm>
          <a:off x="385763" y="3506788"/>
          <a:ext cx="8069262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5" name="公式" r:id="rId7" imgW="3098800" imgH="469900" progId="Equation.3">
                  <p:embed/>
                </p:oleObj>
              </mc:Choice>
              <mc:Fallback>
                <p:oleObj name="公式" r:id="rId7" imgW="3098800" imgH="4699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06788"/>
                        <a:ext cx="8069262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110"/>
          <p:cNvGraphicFramePr>
            <a:graphicFrameLocks noChangeAspect="1"/>
          </p:cNvGraphicFramePr>
          <p:nvPr/>
        </p:nvGraphicFramePr>
        <p:xfrm>
          <a:off x="757238" y="2852738"/>
          <a:ext cx="76311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6" name="公式" r:id="rId9" imgW="2971800" imgH="228600" progId="Equation.3">
                  <p:embed/>
                </p:oleObj>
              </mc:Choice>
              <mc:Fallback>
                <p:oleObj name="公式" r:id="rId9" imgW="2971800" imgH="2286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2852738"/>
                        <a:ext cx="7631112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111"/>
          <p:cNvGraphicFramePr>
            <a:graphicFrameLocks noChangeAspect="1"/>
          </p:cNvGraphicFramePr>
          <p:nvPr/>
        </p:nvGraphicFramePr>
        <p:xfrm>
          <a:off x="304800" y="4876800"/>
          <a:ext cx="8610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7" name="公式" r:id="rId11" imgW="3378200" imgH="228600" progId="Equation.3">
                  <p:embed/>
                </p:oleObj>
              </mc:Choice>
              <mc:Fallback>
                <p:oleObj name="公式" r:id="rId11" imgW="3378200" imgH="2286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76800"/>
                        <a:ext cx="86106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112"/>
          <p:cNvGraphicFramePr>
            <a:graphicFrameLocks noChangeAspect="1"/>
          </p:cNvGraphicFramePr>
          <p:nvPr/>
        </p:nvGraphicFramePr>
        <p:xfrm>
          <a:off x="279400" y="5589588"/>
          <a:ext cx="86852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8" name="公式" r:id="rId13" imgW="3390900" imgH="228600" progId="Equation.3">
                  <p:embed/>
                </p:oleObj>
              </mc:Choice>
              <mc:Fallback>
                <p:oleObj name="公式" r:id="rId13" imgW="3390900" imgH="2286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5589588"/>
                        <a:ext cx="8685213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92278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90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A28A9F-5CB1-43D4-8D3D-322A3486DA50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27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79BE90-80A3-4052-AE08-B999417F44CB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92162" name="Object 35"/>
          <p:cNvGraphicFramePr>
            <a:graphicFrameLocks noChangeAspect="1"/>
          </p:cNvGraphicFramePr>
          <p:nvPr/>
        </p:nvGraphicFramePr>
        <p:xfrm>
          <a:off x="179388" y="1628775"/>
          <a:ext cx="8828087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5" name="公式" r:id="rId3" imgW="3263900" imgH="711200" progId="Equation.3">
                  <p:embed/>
                </p:oleObj>
              </mc:Choice>
              <mc:Fallback>
                <p:oleObj name="公式" r:id="rId3" imgW="3263900" imgH="711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628775"/>
                        <a:ext cx="8828087" cy="190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36"/>
          <p:cNvGraphicFramePr>
            <a:graphicFrameLocks noChangeAspect="1"/>
          </p:cNvGraphicFramePr>
          <p:nvPr/>
        </p:nvGraphicFramePr>
        <p:xfrm>
          <a:off x="395288" y="3933825"/>
          <a:ext cx="8424862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6" name="公式" r:id="rId5" imgW="3175000" imgH="685800" progId="Equation.3">
                  <p:embed/>
                </p:oleObj>
              </mc:Choice>
              <mc:Fallback>
                <p:oleObj name="公式" r:id="rId5" imgW="3175000" imgH="6858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933825"/>
                        <a:ext cx="8424862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92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9966FF"/>
              </a:solidFill>
            </a:endParaRPr>
          </a:p>
        </p:txBody>
      </p:sp>
      <p:sp>
        <p:nvSpPr>
          <p:cNvPr id="202793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92171" name="Object 37"/>
          <p:cNvGraphicFramePr>
            <a:graphicFrameLocks noChangeAspect="1"/>
          </p:cNvGraphicFramePr>
          <p:nvPr/>
        </p:nvGraphicFramePr>
        <p:xfrm>
          <a:off x="600075" y="5741988"/>
          <a:ext cx="78962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7" name="公式" r:id="rId7" imgW="2933700" imgH="228600" progId="Equation.3">
                  <p:embed/>
                </p:oleObj>
              </mc:Choice>
              <mc:Fallback>
                <p:oleObj name="公式" r:id="rId7" imgW="2933700" imgH="2286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5741988"/>
                        <a:ext cx="7896225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94" name="Rectangl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2713" y="-100013"/>
            <a:ext cx="8636000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4000">
                <a:latin typeface="隶书" pitchFamily="49" charset="-122"/>
                <a:ea typeface="隶书" pitchFamily="49" charset="-122"/>
              </a:rPr>
              <a:t>定义</a:t>
            </a:r>
            <a:r>
              <a:rPr lang="en-US" altLang="zh-CN" sz="4000">
                <a:latin typeface="隶书" pitchFamily="49" charset="-122"/>
                <a:ea typeface="隶书" pitchFamily="49" charset="-122"/>
              </a:rPr>
              <a:t>:</a:t>
            </a:r>
            <a:r>
              <a:rPr lang="zh-CN" altLang="en-US" sz="4000">
                <a:latin typeface="隶书" pitchFamily="49" charset="-122"/>
                <a:ea typeface="隶书" pitchFamily="49" charset="-122"/>
              </a:rPr>
              <a:t>映射</a:t>
            </a:r>
            <a:r>
              <a:rPr lang="en-US" altLang="zh-CN" sz="4000">
                <a:latin typeface="隶书" pitchFamily="49" charset="-122"/>
                <a:ea typeface="隶书" pitchFamily="49" charset="-122"/>
              </a:rPr>
              <a:t>(mapping)</a:t>
            </a:r>
            <a:r>
              <a:rPr lang="zh-CN" altLang="en-US" sz="400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4000">
                <a:latin typeface="隶书" pitchFamily="49" charset="-122"/>
                <a:ea typeface="隶书" pitchFamily="49" charset="-122"/>
              </a:rPr>
              <a:t>R^n-R^m</a:t>
            </a:r>
            <a:r>
              <a:rPr lang="zh-CN" altLang="en-US" sz="4000">
                <a:latin typeface="隶书" pitchFamily="49" charset="-122"/>
                <a:ea typeface="隶书" pitchFamily="49" charset="-122"/>
              </a:rPr>
              <a:t>）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4000">
                <a:latin typeface="隶书" pitchFamily="49" charset="-122"/>
                <a:ea typeface="隶书" pitchFamily="49" charset="-122"/>
              </a:rPr>
              <a:t>（向量值函数）</a:t>
            </a:r>
            <a:endParaRPr lang="en-US" altLang="zh-CN" sz="400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26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0499CB-E9DE-4642-92E3-D740347F5CBB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38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774199-1788-4971-8ACA-E33D2800B7FA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15716" name="Object 46"/>
          <p:cNvGraphicFramePr>
            <a:graphicFrameLocks noChangeAspect="1"/>
          </p:cNvGraphicFramePr>
          <p:nvPr/>
        </p:nvGraphicFramePr>
        <p:xfrm>
          <a:off x="685800" y="260350"/>
          <a:ext cx="4729163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6" name="公式" r:id="rId3" imgW="1816100" imgH="1181100" progId="Equation.3">
                  <p:embed/>
                </p:oleObj>
              </mc:Choice>
              <mc:Fallback>
                <p:oleObj name="公式" r:id="rId3" imgW="1816100" imgH="11811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0350"/>
                        <a:ext cx="4729163" cy="297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47"/>
          <p:cNvGraphicFramePr>
            <a:graphicFrameLocks noChangeAspect="1"/>
          </p:cNvGraphicFramePr>
          <p:nvPr/>
        </p:nvGraphicFramePr>
        <p:xfrm>
          <a:off x="5737225" y="908050"/>
          <a:ext cx="3340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7" name="公式" r:id="rId5" imgW="1282700" imgH="215900" progId="Equation.3">
                  <p:embed/>
                </p:oleObj>
              </mc:Choice>
              <mc:Fallback>
                <p:oleObj name="公式" r:id="rId5" imgW="1282700" imgH="2159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908050"/>
                        <a:ext cx="33401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48"/>
          <p:cNvGraphicFramePr>
            <a:graphicFrameLocks noChangeAspect="1"/>
          </p:cNvGraphicFramePr>
          <p:nvPr/>
        </p:nvGraphicFramePr>
        <p:xfrm>
          <a:off x="684213" y="3429000"/>
          <a:ext cx="6580187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8" name="公式" r:id="rId7" imgW="2527300" imgH="1219200" progId="Equation.3">
                  <p:embed/>
                </p:oleObj>
              </mc:Choice>
              <mc:Fallback>
                <p:oleObj name="公式" r:id="rId7" imgW="2527300" imgH="12192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6580187" cy="301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49"/>
          <p:cNvGraphicFramePr>
            <a:graphicFrameLocks noChangeAspect="1"/>
          </p:cNvGraphicFramePr>
          <p:nvPr/>
        </p:nvGraphicFramePr>
        <p:xfrm>
          <a:off x="5795963" y="5916613"/>
          <a:ext cx="2943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9" name="公式" r:id="rId9" imgW="1129810" imgH="215806" progId="Equation.3">
                  <p:embed/>
                </p:oleObj>
              </mc:Choice>
              <mc:Fallback>
                <p:oleObj name="公式" r:id="rId9" imgW="1129810" imgH="215806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916613"/>
                        <a:ext cx="29432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721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10188" y="1341438"/>
            <a:ext cx="3509962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829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140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9966FF"/>
              </a:solidFill>
            </a:endParaRPr>
          </a:p>
        </p:txBody>
      </p:sp>
      <p:sp>
        <p:nvSpPr>
          <p:cNvPr id="20383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749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Text Box 4"/>
          <p:cNvSpPr txBox="1">
            <a:spLocks noChangeArrowheads="1"/>
          </p:cNvSpPr>
          <p:nvPr/>
        </p:nvSpPr>
        <p:spPr bwMode="auto">
          <a:xfrm>
            <a:off x="179388" y="515938"/>
            <a:ext cx="8964612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注意：以上我们了解了多元函数或向量值函数的</a:t>
            </a:r>
          </a:p>
          <a:p>
            <a:r>
              <a:rPr lang="zh-CN" altLang="en-US" sz="3200" b="1"/>
              <a:t>定义。</a:t>
            </a:r>
          </a:p>
          <a:p>
            <a:endParaRPr lang="zh-CN" altLang="en-US" sz="3200" b="1"/>
          </a:p>
          <a:p>
            <a:r>
              <a:rPr lang="zh-CN" altLang="en-US" sz="3200" b="1"/>
              <a:t>与一元函数类似，作为函数本身其要点是定义域与对应法则。</a:t>
            </a:r>
          </a:p>
          <a:p>
            <a:endParaRPr lang="zh-CN" altLang="en-US" sz="3200" b="1"/>
          </a:p>
          <a:p>
            <a:r>
              <a:rPr lang="zh-CN" altLang="en-US" sz="3200" b="1"/>
              <a:t>由于多元函数的复杂性，其图像一般不容易用简单的苗点法得到。</a:t>
            </a:r>
          </a:p>
          <a:p>
            <a:endParaRPr kumimoji="0" lang="en-US" altLang="zh-CN" sz="3200" b="1"/>
          </a:p>
          <a:p>
            <a:endParaRPr lang="en-US" altLang="zh-CN" sz="3200" b="1"/>
          </a:p>
        </p:txBody>
      </p:sp>
    </p:spTree>
  </p:cSld>
  <p:clrMapOvr>
    <a:masterClrMapping/>
  </p:clrMapOvr>
  <p:transition spd="slow">
    <p:pull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06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CE7907A-71B8-427B-8384-69DBD1B0D033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4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D23E23-12CC-4178-821F-D6A77E63672C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93393" name="Object 209"/>
          <p:cNvGraphicFramePr>
            <a:graphicFrameLocks noChangeAspect="1"/>
          </p:cNvGraphicFramePr>
          <p:nvPr/>
        </p:nvGraphicFramePr>
        <p:xfrm>
          <a:off x="457200" y="152400"/>
          <a:ext cx="66278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5" name="公式" r:id="rId3" imgW="2324100" imgH="228600" progId="Equation.3">
                  <p:embed/>
                </p:oleObj>
              </mc:Choice>
              <mc:Fallback>
                <p:oleObj name="公式" r:id="rId3" imgW="2324100" imgH="22860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"/>
                        <a:ext cx="6627813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94" name="Object 210"/>
          <p:cNvGraphicFramePr>
            <a:graphicFrameLocks noChangeAspect="1"/>
          </p:cNvGraphicFramePr>
          <p:nvPr/>
        </p:nvGraphicFramePr>
        <p:xfrm>
          <a:off x="838200" y="838200"/>
          <a:ext cx="3048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6" name="公式" r:id="rId5" imgW="1244600" imgH="279400" progId="Equation.3">
                  <p:embed/>
                </p:oleObj>
              </mc:Choice>
              <mc:Fallback>
                <p:oleObj name="公式" r:id="rId5" imgW="1244600" imgH="27940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8200"/>
                        <a:ext cx="30480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211"/>
          <p:cNvGraphicFramePr>
            <a:graphicFrameLocks noChangeAspect="1"/>
          </p:cNvGraphicFramePr>
          <p:nvPr/>
        </p:nvGraphicFramePr>
        <p:xfrm>
          <a:off x="5181600" y="914400"/>
          <a:ext cx="1828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7" name="公式" r:id="rId7" imgW="647419" imgH="203112" progId="Equation.3">
                  <p:embed/>
                </p:oleObj>
              </mc:Choice>
              <mc:Fallback>
                <p:oleObj name="公式" r:id="rId7" imgW="647419" imgH="203112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14400"/>
                        <a:ext cx="1828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212"/>
          <p:cNvGraphicFramePr>
            <a:graphicFrameLocks noChangeAspect="1"/>
          </p:cNvGraphicFramePr>
          <p:nvPr/>
        </p:nvGraphicFramePr>
        <p:xfrm>
          <a:off x="5181600" y="1752600"/>
          <a:ext cx="2362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8" name="公式" r:id="rId9" imgW="812447" imgH="203112" progId="Equation.3">
                  <p:embed/>
                </p:oleObj>
              </mc:Choice>
              <mc:Fallback>
                <p:oleObj name="公式" r:id="rId9" imgW="812447" imgH="203112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52600"/>
                        <a:ext cx="23622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213"/>
          <p:cNvGraphicFramePr>
            <a:graphicFrameLocks noChangeAspect="1"/>
          </p:cNvGraphicFramePr>
          <p:nvPr/>
        </p:nvGraphicFramePr>
        <p:xfrm>
          <a:off x="5334000" y="2590800"/>
          <a:ext cx="1295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9" name="公式" r:id="rId11" imgW="482391" imgH="203112" progId="Equation.3">
                  <p:embed/>
                </p:oleObj>
              </mc:Choice>
              <mc:Fallback>
                <p:oleObj name="公式" r:id="rId11" imgW="482391" imgH="203112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90800"/>
                        <a:ext cx="12954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214"/>
          <p:cNvGraphicFramePr>
            <a:graphicFrameLocks noChangeAspect="1"/>
          </p:cNvGraphicFramePr>
          <p:nvPr/>
        </p:nvGraphicFramePr>
        <p:xfrm>
          <a:off x="5334000" y="3357563"/>
          <a:ext cx="13716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0" name="公式" r:id="rId13" imgW="494870" imgH="203024" progId="Equation.3">
                  <p:embed/>
                </p:oleObj>
              </mc:Choice>
              <mc:Fallback>
                <p:oleObj name="公式" r:id="rId13" imgW="494870" imgH="203024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357563"/>
                        <a:ext cx="137160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99" name="Object 215"/>
          <p:cNvGraphicFramePr>
            <a:graphicFrameLocks noChangeAspect="1"/>
          </p:cNvGraphicFramePr>
          <p:nvPr/>
        </p:nvGraphicFramePr>
        <p:xfrm>
          <a:off x="838200" y="1752600"/>
          <a:ext cx="2514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1" name="公式" r:id="rId15" imgW="939800" imgH="228600" progId="Equation.3">
                  <p:embed/>
                </p:oleObj>
              </mc:Choice>
              <mc:Fallback>
                <p:oleObj name="公式" r:id="rId15" imgW="939800" imgH="228600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5146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400" name="Object 216"/>
          <p:cNvGraphicFramePr>
            <a:graphicFrameLocks noChangeAspect="1"/>
          </p:cNvGraphicFramePr>
          <p:nvPr/>
        </p:nvGraphicFramePr>
        <p:xfrm>
          <a:off x="838200" y="2514600"/>
          <a:ext cx="28956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2" name="公式" r:id="rId17" imgW="1066800" imgH="279400" progId="Equation.3">
                  <p:embed/>
                </p:oleObj>
              </mc:Choice>
              <mc:Fallback>
                <p:oleObj name="公式" r:id="rId17" imgW="1066800" imgH="279400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28956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401" name="Object 217"/>
          <p:cNvGraphicFramePr>
            <a:graphicFrameLocks noChangeAspect="1"/>
          </p:cNvGraphicFramePr>
          <p:nvPr/>
        </p:nvGraphicFramePr>
        <p:xfrm>
          <a:off x="838200" y="3357563"/>
          <a:ext cx="24733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3" name="公式" r:id="rId19" imgW="927100" imgH="228600" progId="Equation.3">
                  <p:embed/>
                </p:oleObj>
              </mc:Choice>
              <mc:Fallback>
                <p:oleObj name="公式" r:id="rId19" imgW="927100" imgH="22860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7563"/>
                        <a:ext cx="247332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218"/>
          <p:cNvGraphicFramePr>
            <a:graphicFrameLocks noChangeAspect="1"/>
          </p:cNvGraphicFramePr>
          <p:nvPr/>
        </p:nvGraphicFramePr>
        <p:xfrm>
          <a:off x="990600" y="4652963"/>
          <a:ext cx="69659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4" name="公式" r:id="rId21" imgW="2603500" imgH="215900" progId="Equation.3">
                  <p:embed/>
                </p:oleObj>
              </mc:Choice>
              <mc:Fallback>
                <p:oleObj name="公式" r:id="rId21" imgW="2603500" imgH="215900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52963"/>
                        <a:ext cx="696595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219"/>
          <p:cNvGraphicFramePr>
            <a:graphicFrameLocks noChangeAspect="1"/>
          </p:cNvGraphicFramePr>
          <p:nvPr/>
        </p:nvGraphicFramePr>
        <p:xfrm>
          <a:off x="1676400" y="4030663"/>
          <a:ext cx="4191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5" name="公式" r:id="rId23" imgW="1435100" imgH="203200" progId="Equation.3">
                  <p:embed/>
                </p:oleObj>
              </mc:Choice>
              <mc:Fallback>
                <p:oleObj name="公式" r:id="rId23" imgW="1435100" imgH="203200" progId="Equation.3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0663"/>
                        <a:ext cx="41910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220"/>
          <p:cNvGraphicFramePr>
            <a:graphicFrameLocks noChangeAspect="1"/>
          </p:cNvGraphicFramePr>
          <p:nvPr/>
        </p:nvGraphicFramePr>
        <p:xfrm>
          <a:off x="533400" y="5229225"/>
          <a:ext cx="74231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6" name="公式" r:id="rId25" imgW="2844800" imgH="457200" progId="Equation.3">
                  <p:embed/>
                </p:oleObj>
              </mc:Choice>
              <mc:Fallback>
                <p:oleObj name="公式" r:id="rId25" imgW="2844800" imgH="457200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29225"/>
                        <a:ext cx="7423150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228600" y="4005263"/>
            <a:ext cx="1401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u="none">
                <a:ea typeface="楷体_GB2312" pitchFamily="49" charset="-122"/>
              </a:rPr>
              <a:t>[</a:t>
            </a:r>
            <a:r>
              <a:rPr lang="zh-CN" altLang="en-US" sz="3200" b="1" u="none">
                <a:ea typeface="楷体_GB2312" pitchFamily="49" charset="-122"/>
              </a:rPr>
              <a:t>小结</a:t>
            </a:r>
            <a:r>
              <a:rPr lang="en-US" altLang="zh-CN" sz="3200" b="1" u="none">
                <a:ea typeface="楷体_GB2312" pitchFamily="49" charset="-122"/>
              </a:rPr>
              <a:t>]:</a:t>
            </a:r>
          </a:p>
        </p:txBody>
      </p:sp>
      <p:sp>
        <p:nvSpPr>
          <p:cNvPr id="93409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93410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FEAACA-D69A-40EB-8F6C-F105EAC00BF8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79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CB0D52-207B-4434-889E-023F8441214F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794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4437063"/>
            <a:ext cx="62658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u="none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三、多元函数的极限</a:t>
            </a:r>
          </a:p>
        </p:txBody>
      </p:sp>
      <p:sp>
        <p:nvSpPr>
          <p:cNvPr id="167941" name="Text Box 8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55650" y="2565400"/>
            <a:ext cx="7920038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u="none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一、简单拓扑知识（</a:t>
            </a:r>
            <a:r>
              <a:rPr lang="en-US" altLang="zh-CN" sz="4400" u="none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R^N</a:t>
            </a:r>
            <a:r>
              <a:rPr lang="zh-CN" altLang="en-US" sz="4400" u="none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空间）</a:t>
            </a:r>
            <a:endParaRPr lang="en-US" altLang="zh-CN" sz="4400" u="none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u="none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二、多元函数的概念</a:t>
            </a:r>
          </a:p>
        </p:txBody>
      </p:sp>
      <p:sp>
        <p:nvSpPr>
          <p:cNvPr id="167942" name="Text Box 9"/>
          <p:cNvSpPr txBox="1">
            <a:spLocks noChangeArrowheads="1"/>
          </p:cNvSpPr>
          <p:nvPr/>
        </p:nvSpPr>
        <p:spPr bwMode="auto">
          <a:xfrm>
            <a:off x="1876425" y="804863"/>
            <a:ext cx="593566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u="none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第一讲 多元函数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0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067B67-1918-43FD-A9D2-3CDA803117C7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14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96C587-A3BC-410B-9F23-582F2D91C338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01398" name="Object 22"/>
          <p:cNvGraphicFramePr>
            <a:graphicFrameLocks noChangeAspect="1"/>
          </p:cNvGraphicFramePr>
          <p:nvPr/>
        </p:nvGraphicFramePr>
        <p:xfrm>
          <a:off x="441325" y="447675"/>
          <a:ext cx="658495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4" name="Equation" r:id="rId3" imgW="2209800" imgH="533400" progId="Equation.3">
                  <p:embed/>
                </p:oleObj>
              </mc:Choice>
              <mc:Fallback>
                <p:oleObj name="Equation" r:id="rId3" imgW="2209800" imgH="5334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447675"/>
                        <a:ext cx="6584950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2" name="Text Box 3"/>
          <p:cNvSpPr txBox="1">
            <a:spLocks noChangeArrowheads="1"/>
          </p:cNvSpPr>
          <p:nvPr/>
        </p:nvSpPr>
        <p:spPr bwMode="auto">
          <a:xfrm>
            <a:off x="6934200" y="990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zh-CN" altLang="zh-CN" u="none"/>
          </a:p>
        </p:txBody>
      </p:sp>
      <p:sp>
        <p:nvSpPr>
          <p:cNvPr id="101403" name="Rectangle 5"/>
          <p:cNvSpPr>
            <a:spLocks noChangeArrowheads="1"/>
          </p:cNvSpPr>
          <p:nvPr/>
        </p:nvSpPr>
        <p:spPr bwMode="auto">
          <a:xfrm>
            <a:off x="1933575" y="1452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10140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2133600"/>
            <a:ext cx="52768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F722D2-1E60-4E8B-B3A9-604D983D363A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6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8636A1-6798-479C-9FE2-EBA533552726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94210" name="Object 56"/>
          <p:cNvGraphicFramePr>
            <a:graphicFrameLocks noChangeAspect="1"/>
          </p:cNvGraphicFramePr>
          <p:nvPr/>
        </p:nvGraphicFramePr>
        <p:xfrm>
          <a:off x="381000" y="685800"/>
          <a:ext cx="7862888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2" name="公式" r:id="rId3" imgW="2832100" imgH="457200" progId="Equation.3">
                  <p:embed/>
                </p:oleObj>
              </mc:Choice>
              <mc:Fallback>
                <p:oleObj name="公式" r:id="rId3" imgW="2832100" imgH="4572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85800"/>
                        <a:ext cx="7862888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57"/>
          <p:cNvGraphicFramePr>
            <a:graphicFrameLocks noChangeAspect="1"/>
          </p:cNvGraphicFramePr>
          <p:nvPr/>
        </p:nvGraphicFramePr>
        <p:xfrm>
          <a:off x="381000" y="2895600"/>
          <a:ext cx="7720013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3" name="公式" r:id="rId5" imgW="2832100" imgH="457200" progId="Equation.3">
                  <p:embed/>
                </p:oleObj>
              </mc:Choice>
              <mc:Fallback>
                <p:oleObj name="公式" r:id="rId5" imgW="2832100" imgH="4572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95600"/>
                        <a:ext cx="7720013" cy="125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58"/>
          <p:cNvGraphicFramePr>
            <a:graphicFrameLocks noChangeAspect="1"/>
          </p:cNvGraphicFramePr>
          <p:nvPr/>
        </p:nvGraphicFramePr>
        <p:xfrm>
          <a:off x="609600" y="5029200"/>
          <a:ext cx="80327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4" name="公式" r:id="rId7" imgW="2857500" imgH="215900" progId="Equation.3">
                  <p:embed/>
                </p:oleObj>
              </mc:Choice>
              <mc:Fallback>
                <p:oleObj name="公式" r:id="rId7" imgW="2857500" imgH="2159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803275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9FF99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99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70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94271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17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5A8A42-C52F-457E-9C56-041F0E9AFB55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6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782ACC-7AAB-4C6E-BD39-40DC3B63EE56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36194" name="Object 24"/>
          <p:cNvGraphicFramePr>
            <a:graphicFrameLocks noChangeAspect="1"/>
          </p:cNvGraphicFramePr>
          <p:nvPr/>
        </p:nvGraphicFramePr>
        <p:xfrm>
          <a:off x="971550" y="2025650"/>
          <a:ext cx="7053263" cy="310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2" name="公式" r:id="rId3" imgW="2540000" imgH="1155700" progId="Equation.3">
                  <p:embed/>
                </p:oleObj>
              </mc:Choice>
              <mc:Fallback>
                <p:oleObj name="公式" r:id="rId3" imgW="2540000" imgH="11557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25650"/>
                        <a:ext cx="7053263" cy="310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13622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4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1D7175-8AB0-4538-9BF1-E323D1130952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7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BAA12A-94D8-4D96-903E-867DB10BB806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7443" name="Text Box 2"/>
          <p:cNvSpPr txBox="1">
            <a:spLocks noChangeArrowheads="1"/>
          </p:cNvSpPr>
          <p:nvPr/>
        </p:nvSpPr>
        <p:spPr bwMode="auto">
          <a:xfrm>
            <a:off x="304800" y="273050"/>
            <a:ext cx="4327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u="none">
                <a:ea typeface="楷体_GB2312" pitchFamily="49" charset="-122"/>
              </a:rPr>
              <a:t>定义域的三种表示法</a:t>
            </a:r>
          </a:p>
        </p:txBody>
      </p:sp>
      <p:graphicFrame>
        <p:nvGraphicFramePr>
          <p:cNvPr id="97432" name="Object 152"/>
          <p:cNvGraphicFramePr>
            <a:graphicFrameLocks noChangeAspect="1"/>
          </p:cNvGraphicFramePr>
          <p:nvPr/>
        </p:nvGraphicFramePr>
        <p:xfrm>
          <a:off x="381000" y="1066800"/>
          <a:ext cx="58150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0" name="Equation" r:id="rId3" imgW="2374900" imgH="279400" progId="Equation.3">
                  <p:embed/>
                </p:oleObj>
              </mc:Choice>
              <mc:Fallback>
                <p:oleObj name="Equation" r:id="rId3" imgW="2374900" imgH="2794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5815013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433" name="Object 153"/>
          <p:cNvGraphicFramePr>
            <a:graphicFrameLocks noChangeAspect="1"/>
          </p:cNvGraphicFramePr>
          <p:nvPr/>
        </p:nvGraphicFramePr>
        <p:xfrm>
          <a:off x="868363" y="1905000"/>
          <a:ext cx="35131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1" name="Equation" r:id="rId5" imgW="1435100" imgH="228600" progId="Equation.3">
                  <p:embed/>
                </p:oleObj>
              </mc:Choice>
              <mc:Fallback>
                <p:oleObj name="Equation" r:id="rId5" imgW="1435100" imgH="2286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905000"/>
                        <a:ext cx="3513137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44" name="Oval 8" descr="浅色下对角线"/>
          <p:cNvSpPr>
            <a:spLocks noChangeArrowheads="1"/>
          </p:cNvSpPr>
          <p:nvPr/>
        </p:nvSpPr>
        <p:spPr bwMode="auto">
          <a:xfrm>
            <a:off x="5410200" y="2133600"/>
            <a:ext cx="1295400" cy="1219200"/>
          </a:xfrm>
          <a:prstGeom prst="ellipse">
            <a:avLst/>
          </a:prstGeom>
          <a:pattFill prst="ltDnDiag">
            <a:fgClr>
              <a:schemeClr val="tx2"/>
            </a:fgClr>
            <a:bgClr>
              <a:srgbClr val="FFFF66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7445" name="Line 9"/>
          <p:cNvSpPr>
            <a:spLocks noChangeShapeType="1"/>
          </p:cNvSpPr>
          <p:nvPr/>
        </p:nvSpPr>
        <p:spPr bwMode="auto">
          <a:xfrm flipV="1">
            <a:off x="6096000" y="1676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446" name="Line 11"/>
          <p:cNvSpPr>
            <a:spLocks noChangeShapeType="1"/>
          </p:cNvSpPr>
          <p:nvPr/>
        </p:nvSpPr>
        <p:spPr bwMode="auto">
          <a:xfrm>
            <a:off x="5334000" y="2743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447" name="Line 12"/>
          <p:cNvSpPr>
            <a:spLocks noChangeShapeType="1"/>
          </p:cNvSpPr>
          <p:nvPr/>
        </p:nvSpPr>
        <p:spPr bwMode="auto">
          <a:xfrm flipV="1">
            <a:off x="5562600" y="2362200"/>
            <a:ext cx="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448" name="Text Box 13"/>
          <p:cNvSpPr txBox="1">
            <a:spLocks noChangeArrowheads="1"/>
          </p:cNvSpPr>
          <p:nvPr/>
        </p:nvSpPr>
        <p:spPr bwMode="auto">
          <a:xfrm>
            <a:off x="5562600" y="2422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u="none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449" name="Line 14"/>
          <p:cNvSpPr>
            <a:spLocks noChangeShapeType="1"/>
          </p:cNvSpPr>
          <p:nvPr/>
        </p:nvSpPr>
        <p:spPr bwMode="auto">
          <a:xfrm>
            <a:off x="6934200" y="1600200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450" name="Text Box 15"/>
          <p:cNvSpPr txBox="1">
            <a:spLocks noChangeArrowheads="1"/>
          </p:cNvSpPr>
          <p:nvPr/>
        </p:nvSpPr>
        <p:spPr bwMode="auto">
          <a:xfrm>
            <a:off x="6648450" y="27114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u="none"/>
              <a:t>1</a:t>
            </a:r>
          </a:p>
        </p:txBody>
      </p:sp>
      <p:graphicFrame>
        <p:nvGraphicFramePr>
          <p:cNvPr id="97434" name="Object 154"/>
          <p:cNvGraphicFramePr>
            <a:graphicFrameLocks noChangeAspect="1"/>
          </p:cNvGraphicFramePr>
          <p:nvPr/>
        </p:nvGraphicFramePr>
        <p:xfrm>
          <a:off x="1524000" y="2590800"/>
          <a:ext cx="19907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2" name="Equation" r:id="rId7" imgW="812447" imgH="215806" progId="Equation.3">
                  <p:embed/>
                </p:oleObj>
              </mc:Choice>
              <mc:Fallback>
                <p:oleObj name="Equation" r:id="rId7" imgW="812447" imgH="215806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199072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435" name="Object 155"/>
          <p:cNvGraphicFramePr>
            <a:graphicFrameLocks noChangeAspect="1"/>
          </p:cNvGraphicFramePr>
          <p:nvPr/>
        </p:nvGraphicFramePr>
        <p:xfrm>
          <a:off x="1524000" y="3124200"/>
          <a:ext cx="2768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3" name="Equation" r:id="rId9" imgW="1130300" imgH="228600" progId="Equation.3">
                  <p:embed/>
                </p:oleObj>
              </mc:Choice>
              <mc:Fallback>
                <p:oleObj name="Equation" r:id="rId9" imgW="1130300" imgH="2286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27686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8" name="Object 156"/>
          <p:cNvGraphicFramePr>
            <a:graphicFrameLocks noChangeAspect="1"/>
          </p:cNvGraphicFramePr>
          <p:nvPr/>
        </p:nvGraphicFramePr>
        <p:xfrm>
          <a:off x="1905000" y="3810000"/>
          <a:ext cx="3700463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4" name="Equation" r:id="rId11" imgW="1511300" imgH="482600" progId="Equation.3">
                  <p:embed/>
                </p:oleObj>
              </mc:Choice>
              <mc:Fallback>
                <p:oleObj name="Equation" r:id="rId11" imgW="1511300" imgH="48260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3700463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9" name="Object 157"/>
          <p:cNvGraphicFramePr>
            <a:graphicFrameLocks noChangeAspect="1"/>
          </p:cNvGraphicFramePr>
          <p:nvPr/>
        </p:nvGraphicFramePr>
        <p:xfrm>
          <a:off x="1447800" y="5257800"/>
          <a:ext cx="4075113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5" name="Equation" r:id="rId13" imgW="1663700" imgH="508000" progId="Equation.3">
                  <p:embed/>
                </p:oleObj>
              </mc:Choice>
              <mc:Fallback>
                <p:oleObj name="Equation" r:id="rId13" imgW="1663700" imgH="50800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4075113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0" name="Object 158"/>
          <p:cNvGraphicFramePr>
            <a:graphicFrameLocks noChangeAspect="1"/>
          </p:cNvGraphicFramePr>
          <p:nvPr/>
        </p:nvGraphicFramePr>
        <p:xfrm>
          <a:off x="6248400" y="4495800"/>
          <a:ext cx="16478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6" name="Equation" r:id="rId15" imgW="672808" imgH="215806" progId="Equation.3">
                  <p:embed/>
                </p:oleObj>
              </mc:Choice>
              <mc:Fallback>
                <p:oleObj name="Equation" r:id="rId15" imgW="672808" imgH="215806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495800"/>
                        <a:ext cx="1647825" cy="536575"/>
                      </a:xfrm>
                      <a:prstGeom prst="rect">
                        <a:avLst/>
                      </a:prstGeom>
                      <a:solidFill>
                        <a:srgbClr val="FFDD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1" name="Object 159"/>
          <p:cNvGraphicFramePr>
            <a:graphicFrameLocks noChangeAspect="1"/>
          </p:cNvGraphicFramePr>
          <p:nvPr/>
        </p:nvGraphicFramePr>
        <p:xfrm>
          <a:off x="6248400" y="5943600"/>
          <a:ext cx="16176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7" name="Equation" r:id="rId17" imgW="660113" imgH="215806" progId="Equation.3">
                  <p:embed/>
                </p:oleObj>
              </mc:Choice>
              <mc:Fallback>
                <p:oleObj name="Equation" r:id="rId17" imgW="660113" imgH="215806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943600"/>
                        <a:ext cx="1617663" cy="538163"/>
                      </a:xfrm>
                      <a:prstGeom prst="rect">
                        <a:avLst/>
                      </a:prstGeom>
                      <a:solidFill>
                        <a:srgbClr val="FFDD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51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90600" y="6553200"/>
            <a:ext cx="457200" cy="228600"/>
          </a:xfrm>
          <a:prstGeom prst="actionButtonBackPrevious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7452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447800" y="6553200"/>
            <a:ext cx="457200" cy="228600"/>
          </a:xfrm>
          <a:prstGeom prst="actionButtonForwardNex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46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E65CE8-4C3D-409F-9F32-FB40F92FCD39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84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85B1AD-D6F4-4B15-8512-E067B95146F4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98438" name="Object 134"/>
          <p:cNvGraphicFramePr>
            <a:graphicFrameLocks noChangeAspect="1"/>
          </p:cNvGraphicFramePr>
          <p:nvPr/>
        </p:nvGraphicFramePr>
        <p:xfrm>
          <a:off x="381000" y="533400"/>
          <a:ext cx="41052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0" name="Equation" r:id="rId3" imgW="1676400" imgH="469900" progId="Equation.3">
                  <p:embed/>
                </p:oleObj>
              </mc:Choice>
              <mc:Fallback>
                <p:oleObj name="Equation" r:id="rId3" imgW="1676400" imgH="4699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"/>
                        <a:ext cx="4105275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39" name="Object 135"/>
          <p:cNvGraphicFramePr>
            <a:graphicFrameLocks noChangeAspect="1"/>
          </p:cNvGraphicFramePr>
          <p:nvPr/>
        </p:nvGraphicFramePr>
        <p:xfrm>
          <a:off x="539750" y="1752600"/>
          <a:ext cx="56292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1" name="公式" r:id="rId5" imgW="2298700" imgH="228600" progId="Equation.3">
                  <p:embed/>
                </p:oleObj>
              </mc:Choice>
              <mc:Fallback>
                <p:oleObj name="公式" r:id="rId5" imgW="2298700" imgH="22860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52600"/>
                        <a:ext cx="562927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40" name="Object 136"/>
          <p:cNvGraphicFramePr>
            <a:graphicFrameLocks noChangeAspect="1"/>
          </p:cNvGraphicFramePr>
          <p:nvPr/>
        </p:nvGraphicFramePr>
        <p:xfrm>
          <a:off x="2209800" y="2590800"/>
          <a:ext cx="5286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2" name="Equation" r:id="rId7" imgW="215713" imgH="190335" progId="Equation.3">
                  <p:embed/>
                </p:oleObj>
              </mc:Choice>
              <mc:Fallback>
                <p:oleObj name="Equation" r:id="rId7" imgW="215713" imgH="190335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5286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48" name="Oval 6" descr="浅色下对角线"/>
          <p:cNvSpPr>
            <a:spLocks noChangeArrowheads="1"/>
          </p:cNvSpPr>
          <p:nvPr/>
        </p:nvSpPr>
        <p:spPr bwMode="auto">
          <a:xfrm>
            <a:off x="3962400" y="2667000"/>
            <a:ext cx="1371600" cy="1295400"/>
          </a:xfrm>
          <a:prstGeom prst="ellipse">
            <a:avLst/>
          </a:prstGeom>
          <a:pattFill prst="ltDnDiag">
            <a:fgClr>
              <a:schemeClr val="tx2"/>
            </a:fgClr>
            <a:bgClr>
              <a:srgbClr val="FFFF66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8449" name="AutoShape 8"/>
          <p:cNvSpPr>
            <a:spLocks noChangeArrowheads="1"/>
          </p:cNvSpPr>
          <p:nvPr/>
        </p:nvSpPr>
        <p:spPr bwMode="auto">
          <a:xfrm flipV="1">
            <a:off x="3657600" y="2590800"/>
            <a:ext cx="1752600" cy="1676400"/>
          </a:xfrm>
          <a:prstGeom prst="rtTriangle">
            <a:avLst/>
          </a:prstGeom>
          <a:solidFill>
            <a:srgbClr val="8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8450" name="Oval 9"/>
          <p:cNvSpPr>
            <a:spLocks noChangeArrowheads="1"/>
          </p:cNvSpPr>
          <p:nvPr/>
        </p:nvSpPr>
        <p:spPr bwMode="auto">
          <a:xfrm>
            <a:off x="3962400" y="2667000"/>
            <a:ext cx="13716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8451" name="Line 11"/>
          <p:cNvSpPr>
            <a:spLocks noChangeShapeType="1"/>
          </p:cNvSpPr>
          <p:nvPr/>
        </p:nvSpPr>
        <p:spPr bwMode="auto">
          <a:xfrm>
            <a:off x="3733800" y="3357563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452" name="Line 12"/>
          <p:cNvSpPr>
            <a:spLocks noChangeShapeType="1"/>
          </p:cNvSpPr>
          <p:nvPr/>
        </p:nvSpPr>
        <p:spPr bwMode="auto">
          <a:xfrm flipV="1">
            <a:off x="4648200" y="2362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453" name="Line 13"/>
          <p:cNvSpPr>
            <a:spLocks noChangeShapeType="1"/>
          </p:cNvSpPr>
          <p:nvPr/>
        </p:nvSpPr>
        <p:spPr bwMode="auto">
          <a:xfrm flipV="1">
            <a:off x="3779838" y="2397125"/>
            <a:ext cx="18288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454" name="Line 14"/>
          <p:cNvSpPr>
            <a:spLocks noChangeShapeType="1"/>
          </p:cNvSpPr>
          <p:nvPr/>
        </p:nvSpPr>
        <p:spPr bwMode="auto">
          <a:xfrm>
            <a:off x="5105400" y="2819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455" name="Text Box 15"/>
          <p:cNvSpPr txBox="1">
            <a:spLocks noChangeArrowheads="1"/>
          </p:cNvSpPr>
          <p:nvPr/>
        </p:nvSpPr>
        <p:spPr bwMode="auto">
          <a:xfrm>
            <a:off x="5435600" y="2276475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/>
              <a:t> </a:t>
            </a:r>
            <a:r>
              <a:rPr lang="en-US" altLang="zh-CN" sz="2000" b="1" u="none"/>
              <a:t>y=x</a:t>
            </a:r>
          </a:p>
        </p:txBody>
      </p:sp>
      <p:graphicFrame>
        <p:nvGraphicFramePr>
          <p:cNvPr id="98441" name="Object 137"/>
          <p:cNvGraphicFramePr>
            <a:graphicFrameLocks noChangeAspect="1"/>
          </p:cNvGraphicFramePr>
          <p:nvPr/>
        </p:nvGraphicFramePr>
        <p:xfrm>
          <a:off x="5257800" y="3810000"/>
          <a:ext cx="1143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3" name="Equation" r:id="rId9" imgW="711200" imgH="228600" progId="Equation.3">
                  <p:embed/>
                </p:oleObj>
              </mc:Choice>
              <mc:Fallback>
                <p:oleObj name="Equation" r:id="rId9" imgW="711200" imgH="22860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10000"/>
                        <a:ext cx="11430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38"/>
          <p:cNvGraphicFramePr>
            <a:graphicFrameLocks noChangeAspect="1"/>
          </p:cNvGraphicFramePr>
          <p:nvPr/>
        </p:nvGraphicFramePr>
        <p:xfrm>
          <a:off x="457200" y="4495800"/>
          <a:ext cx="3514725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4" name="Equation" r:id="rId11" imgW="1435100" imgH="711200" progId="Equation.3">
                  <p:embed/>
                </p:oleObj>
              </mc:Choice>
              <mc:Fallback>
                <p:oleObj name="Equation" r:id="rId11" imgW="1435100" imgH="71120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3514725" cy="177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2" name="Object 139"/>
          <p:cNvGraphicFramePr>
            <a:graphicFrameLocks noChangeAspect="1"/>
          </p:cNvGraphicFramePr>
          <p:nvPr/>
        </p:nvGraphicFramePr>
        <p:xfrm>
          <a:off x="4038600" y="5181600"/>
          <a:ext cx="8397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5" name="Equation" r:id="rId13" imgW="342603" imgH="164957" progId="Equation.3">
                  <p:embed/>
                </p:oleObj>
              </mc:Choice>
              <mc:Fallback>
                <p:oleObj name="Equation" r:id="rId13" imgW="342603" imgH="164957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81600"/>
                        <a:ext cx="8397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3" name="Object 140"/>
          <p:cNvGraphicFramePr>
            <a:graphicFrameLocks noChangeAspect="1"/>
          </p:cNvGraphicFramePr>
          <p:nvPr/>
        </p:nvGraphicFramePr>
        <p:xfrm>
          <a:off x="5105400" y="4495800"/>
          <a:ext cx="370205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6" name="Equation" r:id="rId15" imgW="1511300" imgH="711200" progId="Equation.3">
                  <p:embed/>
                </p:oleObj>
              </mc:Choice>
              <mc:Fallback>
                <p:oleObj name="Equation" r:id="rId15" imgW="1511300" imgH="71120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3702050" cy="177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56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724400" y="6477000"/>
            <a:ext cx="5334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8457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5257800" y="6477000"/>
            <a:ext cx="533400" cy="3048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27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761A0F-547C-41E8-AA59-7F433819B5A5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95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BE6E10-A8EC-49B8-992E-A620766889A8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99517" name="Object 189"/>
          <p:cNvGraphicFramePr>
            <a:graphicFrameLocks noChangeAspect="1"/>
          </p:cNvGraphicFramePr>
          <p:nvPr/>
        </p:nvGraphicFramePr>
        <p:xfrm>
          <a:off x="457200" y="457200"/>
          <a:ext cx="53197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61" name="Equation" r:id="rId3" imgW="2171700" imgH="279400" progId="Equation.3">
                  <p:embed/>
                </p:oleObj>
              </mc:Choice>
              <mc:Fallback>
                <p:oleObj name="Equation" r:id="rId3" imgW="2171700" imgH="279400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5319713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18" name="Object 190"/>
          <p:cNvGraphicFramePr>
            <a:graphicFrameLocks noChangeAspect="1"/>
          </p:cNvGraphicFramePr>
          <p:nvPr/>
        </p:nvGraphicFramePr>
        <p:xfrm>
          <a:off x="533400" y="1295400"/>
          <a:ext cx="457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62" name="Equation" r:id="rId5" imgW="1866900" imgH="482600" progId="Equation.3">
                  <p:embed/>
                </p:oleObj>
              </mc:Choice>
              <mc:Fallback>
                <p:oleObj name="Equation" r:id="rId5" imgW="1866900" imgH="48260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45720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29" name="Text Box 5"/>
          <p:cNvSpPr txBox="1">
            <a:spLocks noChangeArrowheads="1"/>
          </p:cNvSpPr>
          <p:nvPr/>
        </p:nvSpPr>
        <p:spPr bwMode="auto">
          <a:xfrm>
            <a:off x="5562600" y="1524000"/>
            <a:ext cx="60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u="none"/>
              <a:t>(2)</a:t>
            </a:r>
          </a:p>
        </p:txBody>
      </p:sp>
      <p:sp>
        <p:nvSpPr>
          <p:cNvPr id="99530" name="Oval 6"/>
          <p:cNvSpPr>
            <a:spLocks noChangeArrowheads="1"/>
          </p:cNvSpPr>
          <p:nvPr/>
        </p:nvSpPr>
        <p:spPr bwMode="auto">
          <a:xfrm>
            <a:off x="6477000" y="15240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9531" name="Line 7"/>
          <p:cNvSpPr>
            <a:spLocks noChangeShapeType="1"/>
          </p:cNvSpPr>
          <p:nvPr/>
        </p:nvSpPr>
        <p:spPr bwMode="auto">
          <a:xfrm>
            <a:off x="6172200" y="2209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532" name="Line 8"/>
          <p:cNvSpPr>
            <a:spLocks noChangeShapeType="1"/>
          </p:cNvSpPr>
          <p:nvPr/>
        </p:nvSpPr>
        <p:spPr bwMode="auto">
          <a:xfrm flipV="1">
            <a:off x="7162800" y="685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533" name="Line 15"/>
          <p:cNvSpPr>
            <a:spLocks noChangeShapeType="1"/>
          </p:cNvSpPr>
          <p:nvPr/>
        </p:nvSpPr>
        <p:spPr bwMode="auto">
          <a:xfrm flipV="1">
            <a:off x="7543800" y="1600200"/>
            <a:ext cx="0" cy="1219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534" name="Freeform 26"/>
          <p:cNvSpPr>
            <a:spLocks/>
          </p:cNvSpPr>
          <p:nvPr/>
        </p:nvSpPr>
        <p:spPr bwMode="auto">
          <a:xfrm>
            <a:off x="7150100" y="1447800"/>
            <a:ext cx="622300" cy="1524000"/>
          </a:xfrm>
          <a:custGeom>
            <a:avLst/>
            <a:gdLst>
              <a:gd name="T0" fmla="*/ 2147483647 w 392"/>
              <a:gd name="T1" fmla="*/ 0 h 960"/>
              <a:gd name="T2" fmla="*/ 2147483647 w 392"/>
              <a:gd name="T3" fmla="*/ 2147483647 h 960"/>
              <a:gd name="T4" fmla="*/ 2147483647 w 392"/>
              <a:gd name="T5" fmla="*/ 2147483647 h 960"/>
              <a:gd name="T6" fmla="*/ 0 60000 65536"/>
              <a:gd name="T7" fmla="*/ 0 60000 65536"/>
              <a:gd name="T8" fmla="*/ 0 60000 65536"/>
              <a:gd name="T9" fmla="*/ 0 w 392"/>
              <a:gd name="T10" fmla="*/ 0 h 960"/>
              <a:gd name="T11" fmla="*/ 392 w 39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960">
                <a:moveTo>
                  <a:pt x="392" y="0"/>
                </a:moveTo>
                <a:cubicBezTo>
                  <a:pt x="204" y="160"/>
                  <a:pt x="16" y="320"/>
                  <a:pt x="8" y="480"/>
                </a:cubicBezTo>
                <a:cubicBezTo>
                  <a:pt x="0" y="640"/>
                  <a:pt x="172" y="800"/>
                  <a:pt x="344" y="9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535" name="Text Box 27"/>
          <p:cNvSpPr txBox="1">
            <a:spLocks noChangeArrowheads="1"/>
          </p:cNvSpPr>
          <p:nvPr/>
        </p:nvSpPr>
        <p:spPr bwMode="auto">
          <a:xfrm>
            <a:off x="7854950" y="2133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u="none"/>
              <a:t>2</a:t>
            </a:r>
          </a:p>
        </p:txBody>
      </p:sp>
      <p:sp>
        <p:nvSpPr>
          <p:cNvPr id="99536" name="Text Box 28"/>
          <p:cNvSpPr txBox="1">
            <a:spLocks noChangeArrowheads="1"/>
          </p:cNvSpPr>
          <p:nvPr/>
        </p:nvSpPr>
        <p:spPr bwMode="auto">
          <a:xfrm>
            <a:off x="7473950" y="2133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u="none"/>
              <a:t>1</a:t>
            </a:r>
          </a:p>
        </p:txBody>
      </p:sp>
      <p:graphicFrame>
        <p:nvGraphicFramePr>
          <p:cNvPr id="99519" name="Object 191"/>
          <p:cNvGraphicFramePr>
            <a:graphicFrameLocks noChangeAspect="1"/>
          </p:cNvGraphicFramePr>
          <p:nvPr/>
        </p:nvGraphicFramePr>
        <p:xfrm>
          <a:off x="7696200" y="1109663"/>
          <a:ext cx="8382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63" name="Equation" r:id="rId7" imgW="520700" imgH="228600" progId="Equation.3">
                  <p:embed/>
                </p:oleObj>
              </mc:Choice>
              <mc:Fallback>
                <p:oleObj name="Equation" r:id="rId7" imgW="520700" imgH="22860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109663"/>
                        <a:ext cx="83820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20" name="Object 192"/>
          <p:cNvGraphicFramePr>
            <a:graphicFrameLocks noChangeAspect="1"/>
          </p:cNvGraphicFramePr>
          <p:nvPr/>
        </p:nvGraphicFramePr>
        <p:xfrm>
          <a:off x="5715000" y="2743200"/>
          <a:ext cx="11144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64" name="Equation" r:id="rId9" imgW="723586" imgH="228501" progId="Equation.3">
                  <p:embed/>
                </p:oleObj>
              </mc:Choice>
              <mc:Fallback>
                <p:oleObj name="Equation" r:id="rId9" imgW="723586" imgH="228501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743200"/>
                        <a:ext cx="11144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37" name="Line 31"/>
          <p:cNvSpPr>
            <a:spLocks noChangeShapeType="1"/>
          </p:cNvSpPr>
          <p:nvPr/>
        </p:nvSpPr>
        <p:spPr bwMode="auto">
          <a:xfrm>
            <a:off x="7543800" y="1676400"/>
            <a:ext cx="3810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538" name="Line 32"/>
          <p:cNvSpPr>
            <a:spLocks noChangeShapeType="1"/>
          </p:cNvSpPr>
          <p:nvPr/>
        </p:nvSpPr>
        <p:spPr bwMode="auto">
          <a:xfrm>
            <a:off x="7391400" y="1752600"/>
            <a:ext cx="53340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539" name="Line 33"/>
          <p:cNvSpPr>
            <a:spLocks noChangeShapeType="1"/>
          </p:cNvSpPr>
          <p:nvPr/>
        </p:nvSpPr>
        <p:spPr bwMode="auto">
          <a:xfrm>
            <a:off x="7315200" y="1905000"/>
            <a:ext cx="53340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540" name="Line 34"/>
          <p:cNvSpPr>
            <a:spLocks noChangeShapeType="1"/>
          </p:cNvSpPr>
          <p:nvPr/>
        </p:nvSpPr>
        <p:spPr bwMode="auto">
          <a:xfrm>
            <a:off x="7239000" y="2057400"/>
            <a:ext cx="53340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541" name="Line 35"/>
          <p:cNvSpPr>
            <a:spLocks noChangeShapeType="1"/>
          </p:cNvSpPr>
          <p:nvPr/>
        </p:nvSpPr>
        <p:spPr bwMode="auto">
          <a:xfrm>
            <a:off x="7162800" y="2209800"/>
            <a:ext cx="53340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9366" name="Object 193"/>
          <p:cNvGraphicFramePr>
            <a:graphicFrameLocks noChangeAspect="1"/>
          </p:cNvGraphicFramePr>
          <p:nvPr/>
        </p:nvGraphicFramePr>
        <p:xfrm>
          <a:off x="762000" y="3557588"/>
          <a:ext cx="3544888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65" name="Equation" r:id="rId11" imgW="1447172" imgH="482391" progId="Equation.3">
                  <p:embed/>
                </p:oleObj>
              </mc:Choice>
              <mc:Fallback>
                <p:oleObj name="Equation" r:id="rId11" imgW="1447172" imgH="482391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57588"/>
                        <a:ext cx="3544888" cy="120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7" name="Object 194"/>
          <p:cNvGraphicFramePr>
            <a:graphicFrameLocks noChangeAspect="1"/>
          </p:cNvGraphicFramePr>
          <p:nvPr/>
        </p:nvGraphicFramePr>
        <p:xfrm>
          <a:off x="4427538" y="3951288"/>
          <a:ext cx="4968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66" name="公式" r:id="rId13" imgW="203024" imgH="164957" progId="Equation.3">
                  <p:embed/>
                </p:oleObj>
              </mc:Choice>
              <mc:Fallback>
                <p:oleObj name="公式" r:id="rId13" imgW="203024" imgH="164957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951288"/>
                        <a:ext cx="496887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8" name="Object 195"/>
          <p:cNvGraphicFramePr>
            <a:graphicFrameLocks noChangeAspect="1"/>
          </p:cNvGraphicFramePr>
          <p:nvPr/>
        </p:nvGraphicFramePr>
        <p:xfrm>
          <a:off x="4935538" y="3581400"/>
          <a:ext cx="376237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67" name="公式" r:id="rId15" imgW="1536700" imgH="482600" progId="Equation.3">
                  <p:embed/>
                </p:oleObj>
              </mc:Choice>
              <mc:Fallback>
                <p:oleObj name="公式" r:id="rId15" imgW="1536700" imgH="48260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3581400"/>
                        <a:ext cx="3762375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9" name="Object 196"/>
          <p:cNvGraphicFramePr>
            <a:graphicFrameLocks noChangeAspect="1"/>
          </p:cNvGraphicFramePr>
          <p:nvPr/>
        </p:nvGraphicFramePr>
        <p:xfrm>
          <a:off x="1462088" y="4997450"/>
          <a:ext cx="3109912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68" name="Equation" r:id="rId17" imgW="1270000" imgH="685800" progId="Equation.3">
                  <p:embed/>
                </p:oleObj>
              </mc:Choice>
              <mc:Fallback>
                <p:oleObj name="Equation" r:id="rId17" imgW="1270000" imgH="68580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997450"/>
                        <a:ext cx="3109912" cy="170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70" name="Object 197"/>
          <p:cNvGraphicFramePr>
            <a:graphicFrameLocks noChangeAspect="1"/>
          </p:cNvGraphicFramePr>
          <p:nvPr/>
        </p:nvGraphicFramePr>
        <p:xfrm>
          <a:off x="5791200" y="5181600"/>
          <a:ext cx="19907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69" name="Equation" r:id="rId19" imgW="812447" imgH="228501" progId="Equation.3">
                  <p:embed/>
                </p:oleObj>
              </mc:Choice>
              <mc:Fallback>
                <p:oleObj name="Equation" r:id="rId19" imgW="812447" imgH="228501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81600"/>
                        <a:ext cx="1990725" cy="569913"/>
                      </a:xfrm>
                      <a:prstGeom prst="rect">
                        <a:avLst/>
                      </a:prstGeom>
                      <a:solidFill>
                        <a:srgbClr val="FFDD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542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096000" y="6477000"/>
            <a:ext cx="6096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9543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05600" y="6477000"/>
            <a:ext cx="609600" cy="3048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23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F1DAB6-6CDA-4DFD-9AC3-DB718CFFBA0C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05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D2D1E2-4BF1-4100-A1B1-B474998046BC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00514" name="Object 162"/>
          <p:cNvGraphicFramePr>
            <a:graphicFrameLocks noChangeAspect="1"/>
          </p:cNvGraphicFramePr>
          <p:nvPr/>
        </p:nvGraphicFramePr>
        <p:xfrm>
          <a:off x="427038" y="381000"/>
          <a:ext cx="612616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2" name="Equation" r:id="rId3" imgW="2501900" imgH="508000" progId="Equation.3">
                  <p:embed/>
                </p:oleObj>
              </mc:Choice>
              <mc:Fallback>
                <p:oleObj name="Equation" r:id="rId3" imgW="2501900" imgH="5080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381000"/>
                        <a:ext cx="6126162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15" name="Object 163"/>
          <p:cNvGraphicFramePr>
            <a:graphicFrameLocks noChangeAspect="1"/>
          </p:cNvGraphicFramePr>
          <p:nvPr/>
        </p:nvGraphicFramePr>
        <p:xfrm>
          <a:off x="914400" y="1970088"/>
          <a:ext cx="5286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3" name="Equation" r:id="rId5" imgW="215619" imgH="164885" progId="Equation.3">
                  <p:embed/>
                </p:oleObj>
              </mc:Choice>
              <mc:Fallback>
                <p:oleObj name="Equation" r:id="rId5" imgW="215619" imgH="164885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70088"/>
                        <a:ext cx="528638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164"/>
          <p:cNvGraphicFramePr>
            <a:graphicFrameLocks noChangeAspect="1"/>
          </p:cNvGraphicFramePr>
          <p:nvPr/>
        </p:nvGraphicFramePr>
        <p:xfrm>
          <a:off x="2209800" y="4572000"/>
          <a:ext cx="37020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4" name="Equation" r:id="rId7" imgW="1511300" imgH="266700" progId="Equation.3">
                  <p:embed/>
                </p:oleObj>
              </mc:Choice>
              <mc:Fallback>
                <p:oleObj name="Equation" r:id="rId7" imgW="1511300" imgH="2667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370205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165"/>
          <p:cNvGraphicFramePr>
            <a:graphicFrameLocks noChangeAspect="1"/>
          </p:cNvGraphicFramePr>
          <p:nvPr/>
        </p:nvGraphicFramePr>
        <p:xfrm>
          <a:off x="3276600" y="3962400"/>
          <a:ext cx="1711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5" name="Equation" r:id="rId9" imgW="698197" imgH="177723" progId="Equation.3">
                  <p:embed/>
                </p:oleObj>
              </mc:Choice>
              <mc:Fallback>
                <p:oleObj name="Equation" r:id="rId9" imgW="698197" imgH="177723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62400"/>
                        <a:ext cx="17113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166"/>
          <p:cNvGraphicFramePr>
            <a:graphicFrameLocks noChangeAspect="1"/>
          </p:cNvGraphicFramePr>
          <p:nvPr/>
        </p:nvGraphicFramePr>
        <p:xfrm>
          <a:off x="2362200" y="5410200"/>
          <a:ext cx="25812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6" name="Equation" r:id="rId11" imgW="1054100" imgH="279400" progId="Equation.3">
                  <p:embed/>
                </p:oleObj>
              </mc:Choice>
              <mc:Fallback>
                <p:oleObj name="Equation" r:id="rId11" imgW="1054100" imgH="2794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0"/>
                        <a:ext cx="25812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25" name="Oval 7"/>
          <p:cNvSpPr>
            <a:spLocks noChangeArrowheads="1"/>
          </p:cNvSpPr>
          <p:nvPr/>
        </p:nvSpPr>
        <p:spPr bwMode="auto">
          <a:xfrm>
            <a:off x="2667000" y="1981200"/>
            <a:ext cx="2133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0526" name="Line 8"/>
          <p:cNvSpPr>
            <a:spLocks noChangeShapeType="1"/>
          </p:cNvSpPr>
          <p:nvPr/>
        </p:nvSpPr>
        <p:spPr bwMode="auto">
          <a:xfrm>
            <a:off x="2590800" y="3200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527" name="Line 9"/>
          <p:cNvSpPr>
            <a:spLocks noChangeShapeType="1"/>
          </p:cNvSpPr>
          <p:nvPr/>
        </p:nvSpPr>
        <p:spPr bwMode="auto">
          <a:xfrm flipV="1">
            <a:off x="3733800" y="1828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528" name="Line 11"/>
          <p:cNvSpPr>
            <a:spLocks noChangeShapeType="1"/>
          </p:cNvSpPr>
          <p:nvPr/>
        </p:nvSpPr>
        <p:spPr bwMode="auto">
          <a:xfrm flipV="1">
            <a:off x="3733800" y="22860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529" name="Line 12"/>
          <p:cNvSpPr>
            <a:spLocks noChangeShapeType="1"/>
          </p:cNvSpPr>
          <p:nvPr/>
        </p:nvSpPr>
        <p:spPr bwMode="auto">
          <a:xfrm flipH="1" flipV="1">
            <a:off x="2743200" y="22860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530" name="Line 13"/>
          <p:cNvSpPr>
            <a:spLocks noChangeShapeType="1"/>
          </p:cNvSpPr>
          <p:nvPr/>
        </p:nvSpPr>
        <p:spPr bwMode="auto">
          <a:xfrm flipH="1">
            <a:off x="2819400" y="3200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531" name="Oval 14"/>
          <p:cNvSpPr>
            <a:spLocks noChangeArrowheads="1"/>
          </p:cNvSpPr>
          <p:nvPr/>
        </p:nvSpPr>
        <p:spPr bwMode="auto">
          <a:xfrm>
            <a:off x="2667000" y="2971800"/>
            <a:ext cx="2133600" cy="457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0532" name="Line 15"/>
          <p:cNvSpPr>
            <a:spLocks noChangeShapeType="1"/>
          </p:cNvSpPr>
          <p:nvPr/>
        </p:nvSpPr>
        <p:spPr bwMode="auto">
          <a:xfrm>
            <a:off x="4800600" y="2286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533" name="Line 16"/>
          <p:cNvSpPr>
            <a:spLocks noChangeShapeType="1"/>
          </p:cNvSpPr>
          <p:nvPr/>
        </p:nvSpPr>
        <p:spPr bwMode="auto">
          <a:xfrm>
            <a:off x="2667000" y="22860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534" name="Line 18"/>
          <p:cNvSpPr>
            <a:spLocks noChangeShapeType="1"/>
          </p:cNvSpPr>
          <p:nvPr/>
        </p:nvSpPr>
        <p:spPr bwMode="auto">
          <a:xfrm>
            <a:off x="2895600" y="3352800"/>
            <a:ext cx="1752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535" name="Line 19"/>
          <p:cNvSpPr>
            <a:spLocks noChangeShapeType="1"/>
          </p:cNvSpPr>
          <p:nvPr/>
        </p:nvSpPr>
        <p:spPr bwMode="auto">
          <a:xfrm flipV="1">
            <a:off x="4191000" y="2667000"/>
            <a:ext cx="0" cy="6858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536" name="Line 21"/>
          <p:cNvSpPr>
            <a:spLocks noChangeShapeType="1"/>
          </p:cNvSpPr>
          <p:nvPr/>
        </p:nvSpPr>
        <p:spPr bwMode="auto">
          <a:xfrm flipV="1">
            <a:off x="4191000" y="2286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0519" name="Object 167"/>
          <p:cNvGraphicFramePr>
            <a:graphicFrameLocks noChangeAspect="1"/>
          </p:cNvGraphicFramePr>
          <p:nvPr/>
        </p:nvGraphicFramePr>
        <p:xfrm>
          <a:off x="4114800" y="2238375"/>
          <a:ext cx="2079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7" name="Equation" r:id="rId13" imgW="75969" imgH="75969" progId="Equation.3">
                  <p:embed/>
                </p:oleObj>
              </mc:Choice>
              <mc:Fallback>
                <p:oleObj name="Equation" r:id="rId13" imgW="75969" imgH="75969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38375"/>
                        <a:ext cx="207963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20" name="Object 168"/>
          <p:cNvGraphicFramePr>
            <a:graphicFrameLocks noChangeAspect="1"/>
          </p:cNvGraphicFramePr>
          <p:nvPr/>
        </p:nvGraphicFramePr>
        <p:xfrm>
          <a:off x="4114800" y="2667000"/>
          <a:ext cx="2079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8" name="Equation" r:id="rId15" imgW="75969" imgH="75969" progId="Equation.3">
                  <p:embed/>
                </p:oleObj>
              </mc:Choice>
              <mc:Fallback>
                <p:oleObj name="Equation" r:id="rId15" imgW="75969" imgH="75969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67000"/>
                        <a:ext cx="207963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37" name="AutoShape 27"/>
          <p:cNvSpPr>
            <a:spLocks/>
          </p:cNvSpPr>
          <p:nvPr/>
        </p:nvSpPr>
        <p:spPr bwMode="auto">
          <a:xfrm>
            <a:off x="5537200" y="2590800"/>
            <a:ext cx="914400" cy="6096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56773"/>
              <a:gd name="adj5" fmla="val -21356"/>
              <a:gd name="adj6" fmla="val -1069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u="none"/>
          </a:p>
        </p:txBody>
      </p:sp>
      <p:graphicFrame>
        <p:nvGraphicFramePr>
          <p:cNvPr id="100521" name="Object 169"/>
          <p:cNvGraphicFramePr>
            <a:graphicFrameLocks noChangeAspect="1"/>
          </p:cNvGraphicFramePr>
          <p:nvPr/>
        </p:nvGraphicFramePr>
        <p:xfrm>
          <a:off x="5486400" y="2413000"/>
          <a:ext cx="1600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9" name="Equation" r:id="rId16" imgW="838200" imgH="279400" progId="Equation.3">
                  <p:embed/>
                </p:oleObj>
              </mc:Choice>
              <mc:Fallback>
                <p:oleObj name="Equation" r:id="rId16" imgW="838200" imgH="27940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13000"/>
                        <a:ext cx="1600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38" name="Text Box 30"/>
          <p:cNvSpPr txBox="1">
            <a:spLocks noChangeArrowheads="1"/>
          </p:cNvSpPr>
          <p:nvPr/>
        </p:nvSpPr>
        <p:spPr bwMode="auto">
          <a:xfrm>
            <a:off x="3536950" y="2068513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u="none"/>
              <a:t>1</a:t>
            </a:r>
          </a:p>
        </p:txBody>
      </p:sp>
      <p:sp>
        <p:nvSpPr>
          <p:cNvPr id="100539" name="Text Box 31"/>
          <p:cNvSpPr txBox="1">
            <a:spLocks noChangeArrowheads="1"/>
          </p:cNvSpPr>
          <p:nvPr/>
        </p:nvSpPr>
        <p:spPr bwMode="auto">
          <a:xfrm>
            <a:off x="3581400" y="1676400"/>
            <a:ext cx="323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u="none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00540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096000" y="64008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0541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05600" y="64008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6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874CB0-D9F3-40C9-8A8B-539046360399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93C73A-199D-4097-924D-8B5764C90ED8}" type="slidenum">
              <a:rPr lang="en-US" altLang="zh-CN" smtClean="0">
                <a:ea typeface="宋体" charset="-122"/>
              </a:rPr>
              <a:pPr/>
              <a:t>57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34863" name="Object 1071"/>
          <p:cNvGraphicFramePr>
            <a:graphicFrameLocks noChangeAspect="1"/>
          </p:cNvGraphicFramePr>
          <p:nvPr/>
        </p:nvGraphicFramePr>
        <p:xfrm>
          <a:off x="334963" y="1066800"/>
          <a:ext cx="8809037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5" name="公式" r:id="rId3" imgW="3136900" imgH="1473200" progId="Equation.3">
                  <p:embed/>
                </p:oleObj>
              </mc:Choice>
              <mc:Fallback>
                <p:oleObj name="公式" r:id="rId3" imgW="3136900" imgH="1473200" progId="Equation.3">
                  <p:embed/>
                  <p:pic>
                    <p:nvPicPr>
                      <p:cNvPr id="0" name="Picture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066800"/>
                        <a:ext cx="8809037" cy="394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1072"/>
          <p:cNvGraphicFramePr>
            <a:graphicFrameLocks noChangeAspect="1"/>
          </p:cNvGraphicFramePr>
          <p:nvPr/>
        </p:nvGraphicFramePr>
        <p:xfrm>
          <a:off x="1633538" y="5257800"/>
          <a:ext cx="440531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6" name="公式" r:id="rId5" imgW="1435100" imgH="292100" progId="Equation.3">
                  <p:embed/>
                </p:oleObj>
              </mc:Choice>
              <mc:Fallback>
                <p:oleObj name="公式" r:id="rId5" imgW="1435100" imgH="292100" progId="Equation.3">
                  <p:embed/>
                  <p:pic>
                    <p:nvPicPr>
                      <p:cNvPr id="0" name="Picture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5257800"/>
                        <a:ext cx="4405312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8" name="AutoShape 10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8288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34869" name="AutoShape 10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4384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sp>
        <p:nvSpPr>
          <p:cNvPr id="34870" name="Text Box 1037"/>
          <p:cNvSpPr txBox="1">
            <a:spLocks noChangeArrowheads="1"/>
          </p:cNvSpPr>
          <p:nvPr/>
        </p:nvSpPr>
        <p:spPr bwMode="auto">
          <a:xfrm>
            <a:off x="468313" y="179388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u="none">
                <a:ea typeface="黑体" pitchFamily="2" charset="-122"/>
              </a:rPr>
              <a:t>二、多元函数的极限</a:t>
            </a:r>
          </a:p>
        </p:txBody>
      </p:sp>
      <p:sp>
        <p:nvSpPr>
          <p:cNvPr id="34871" name="Rectangle 1038"/>
          <p:cNvSpPr>
            <a:spLocks noChangeArrowheads="1"/>
          </p:cNvSpPr>
          <p:nvPr/>
        </p:nvSpPr>
        <p:spPr bwMode="auto">
          <a:xfrm>
            <a:off x="5638800" y="3810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zh-CN" altLang="zh-CN" sz="4400" b="1" u="none">
              <a:ea typeface="黑体" pitchFamily="2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5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3C0953-826E-4E97-9144-5A46A9AB20FB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1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FF4880-3407-4580-872A-753D8ADD2A48}" type="slidenum">
              <a:rPr lang="en-US" altLang="zh-CN" smtClean="0">
                <a:ea typeface="宋体" charset="-122"/>
              </a:rPr>
              <a:pPr/>
              <a:t>58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0139" name="Object 203"/>
          <p:cNvGraphicFramePr>
            <a:graphicFrameLocks noChangeAspect="1"/>
          </p:cNvGraphicFramePr>
          <p:nvPr/>
        </p:nvGraphicFramePr>
        <p:xfrm>
          <a:off x="320675" y="0"/>
          <a:ext cx="84248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5" name="公式" r:id="rId3" imgW="3149600" imgH="838200" progId="Equation.3">
                  <p:embed/>
                </p:oleObj>
              </mc:Choice>
              <mc:Fallback>
                <p:oleObj name="公式" r:id="rId3" imgW="3149600" imgH="83820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0"/>
                        <a:ext cx="8424863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381000" y="2041525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 u="none">
                <a:ea typeface="楷体_GB2312" pitchFamily="49" charset="-122"/>
              </a:rPr>
              <a:t>[</a:t>
            </a:r>
            <a:r>
              <a:rPr lang="zh-CN" altLang="en-US" sz="3200" b="1" u="none">
                <a:ea typeface="楷体_GB2312" pitchFamily="49" charset="-122"/>
              </a:rPr>
              <a:t>解</a:t>
            </a:r>
            <a:r>
              <a:rPr lang="en-US" altLang="zh-CN" sz="4000" b="1" u="none">
                <a:ea typeface="楷体_GB2312" pitchFamily="49" charset="-122"/>
              </a:rPr>
              <a:t>]</a:t>
            </a:r>
          </a:p>
        </p:txBody>
      </p:sp>
      <p:graphicFrame>
        <p:nvGraphicFramePr>
          <p:cNvPr id="39949" name="Object 204"/>
          <p:cNvGraphicFramePr>
            <a:graphicFrameLocks noChangeAspect="1"/>
          </p:cNvGraphicFramePr>
          <p:nvPr/>
        </p:nvGraphicFramePr>
        <p:xfrm>
          <a:off x="1371600" y="2152650"/>
          <a:ext cx="43719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6" name="公式" r:id="rId5" imgW="1612900" imgH="228600" progId="Equation.3">
                  <p:embed/>
                </p:oleObj>
              </mc:Choice>
              <mc:Fallback>
                <p:oleObj name="公式" r:id="rId5" imgW="1612900" imgH="228600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52650"/>
                        <a:ext cx="437197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205"/>
          <p:cNvGraphicFramePr>
            <a:graphicFrameLocks noChangeAspect="1"/>
          </p:cNvGraphicFramePr>
          <p:nvPr/>
        </p:nvGraphicFramePr>
        <p:xfrm>
          <a:off x="2133600" y="2743200"/>
          <a:ext cx="30480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7" name="公式" r:id="rId7" imgW="1143000" imgH="457200" progId="Equation.3">
                  <p:embed/>
                </p:oleObj>
              </mc:Choice>
              <mc:Fallback>
                <p:oleObj name="公式" r:id="rId7" imgW="1143000" imgH="457200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3048000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206"/>
          <p:cNvGraphicFramePr>
            <a:graphicFrameLocks noChangeAspect="1"/>
          </p:cNvGraphicFramePr>
          <p:nvPr/>
        </p:nvGraphicFramePr>
        <p:xfrm>
          <a:off x="990600" y="3886200"/>
          <a:ext cx="6172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8" name="公式" r:id="rId9" imgW="2374900" imgH="241300" progId="Equation.3">
                  <p:embed/>
                </p:oleObj>
              </mc:Choice>
              <mc:Fallback>
                <p:oleObj name="公式" r:id="rId9" imgW="2374900" imgH="241300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61722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207"/>
          <p:cNvGraphicFramePr>
            <a:graphicFrameLocks noChangeAspect="1"/>
          </p:cNvGraphicFramePr>
          <p:nvPr/>
        </p:nvGraphicFramePr>
        <p:xfrm>
          <a:off x="490538" y="4578350"/>
          <a:ext cx="62579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9" name="Equation" r:id="rId11" imgW="2400300" imgH="279400" progId="Equation.3">
                  <p:embed/>
                </p:oleObj>
              </mc:Choice>
              <mc:Fallback>
                <p:oleObj name="Equation" r:id="rId11" imgW="2400300" imgH="279400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578350"/>
                        <a:ext cx="6257925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208"/>
          <p:cNvGraphicFramePr>
            <a:graphicFrameLocks noChangeAspect="1"/>
          </p:cNvGraphicFramePr>
          <p:nvPr/>
        </p:nvGraphicFramePr>
        <p:xfrm>
          <a:off x="6835775" y="4603750"/>
          <a:ext cx="21558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0" name="公式" r:id="rId13" imgW="914400" imgH="254000" progId="Equation.3">
                  <p:embed/>
                </p:oleObj>
              </mc:Choice>
              <mc:Fallback>
                <p:oleObj name="公式" r:id="rId13" imgW="914400" imgH="2540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4603750"/>
                        <a:ext cx="21558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209"/>
          <p:cNvGraphicFramePr>
            <a:graphicFrameLocks noChangeAspect="1"/>
          </p:cNvGraphicFramePr>
          <p:nvPr/>
        </p:nvGraphicFramePr>
        <p:xfrm>
          <a:off x="395288" y="5300663"/>
          <a:ext cx="46402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1" name="公式" r:id="rId15" imgW="1739900" imgH="444500" progId="Equation.3">
                  <p:embed/>
                </p:oleObj>
              </mc:Choice>
              <mc:Fallback>
                <p:oleObj name="公式" r:id="rId15" imgW="1739900" imgH="44450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00663"/>
                        <a:ext cx="4640262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210"/>
          <p:cNvGraphicFramePr>
            <a:graphicFrameLocks noChangeAspect="1"/>
          </p:cNvGraphicFramePr>
          <p:nvPr/>
        </p:nvGraphicFramePr>
        <p:xfrm>
          <a:off x="4953000" y="5567363"/>
          <a:ext cx="41910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2" name="公式" r:id="rId17" imgW="1536700" imgH="381000" progId="Equation.3">
                  <p:embed/>
                </p:oleObj>
              </mc:Choice>
              <mc:Fallback>
                <p:oleObj name="公式" r:id="rId17" imgW="1536700" imgH="38100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67363"/>
                        <a:ext cx="419100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372225" y="981075"/>
            <a:ext cx="242093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9957" name="Object 211"/>
          <p:cNvGraphicFramePr>
            <a:graphicFrameLocks noChangeAspect="1"/>
          </p:cNvGraphicFramePr>
          <p:nvPr/>
        </p:nvGraphicFramePr>
        <p:xfrm>
          <a:off x="6459538" y="2971800"/>
          <a:ext cx="2873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3" name="公式" r:id="rId20" imgW="177840" imgH="177840" progId="Equation.3">
                  <p:embed/>
                </p:oleObj>
              </mc:Choice>
              <mc:Fallback>
                <p:oleObj name="公式" r:id="rId20" imgW="177840" imgH="177840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2971800"/>
                        <a:ext cx="2873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12"/>
          <p:cNvGraphicFramePr>
            <a:graphicFrameLocks noChangeAspect="1"/>
          </p:cNvGraphicFramePr>
          <p:nvPr/>
        </p:nvGraphicFramePr>
        <p:xfrm>
          <a:off x="8458200" y="2743200"/>
          <a:ext cx="325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4" name="公式" r:id="rId22" imgW="177840" imgH="203400" progId="Equation.3">
                  <p:embed/>
                </p:oleObj>
              </mc:Choice>
              <mc:Fallback>
                <p:oleObj name="公式" r:id="rId22" imgW="177840" imgH="203400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743200"/>
                        <a:ext cx="3254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13"/>
          <p:cNvGraphicFramePr>
            <a:graphicFrameLocks noChangeAspect="1"/>
          </p:cNvGraphicFramePr>
          <p:nvPr/>
        </p:nvGraphicFramePr>
        <p:xfrm>
          <a:off x="7154863" y="838200"/>
          <a:ext cx="1984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5" name="公式" r:id="rId24" imgW="203400" imgH="203400" progId="Equation.3">
                  <p:embed/>
                </p:oleObj>
              </mc:Choice>
              <mc:Fallback>
                <p:oleObj name="公式" r:id="rId24" imgW="203400" imgH="20340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838200"/>
                        <a:ext cx="19843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55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40156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7239000" y="3900488"/>
            <a:ext cx="587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u="none">
                <a:ea typeface="楷体_GB2312" pitchFamily="49" charset="-122"/>
              </a:rPr>
              <a:t>当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 autoUpdateAnimBg="0"/>
      <p:bldP spid="3996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94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F2D5985-389A-4607-B125-99735D6CA249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14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E5113F-B78F-43A7-84A6-BB4E36369E20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5218113" y="765175"/>
            <a:ext cx="3170237" cy="3168650"/>
            <a:chOff x="2017" y="981"/>
            <a:chExt cx="1997" cy="1996"/>
          </a:xfrm>
        </p:grpSpPr>
        <p:sp>
          <p:nvSpPr>
            <p:cNvPr id="131500" name="Line 3"/>
            <p:cNvSpPr>
              <a:spLocks noChangeShapeType="1"/>
            </p:cNvSpPr>
            <p:nvPr/>
          </p:nvSpPr>
          <p:spPr bwMode="auto">
            <a:xfrm flipH="1">
              <a:off x="2245" y="2251"/>
              <a:ext cx="680" cy="68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501" name="Line 4"/>
            <p:cNvSpPr>
              <a:spLocks noChangeShapeType="1"/>
            </p:cNvSpPr>
            <p:nvPr/>
          </p:nvSpPr>
          <p:spPr bwMode="auto">
            <a:xfrm>
              <a:off x="2925" y="2251"/>
              <a:ext cx="1089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1502" name="Group 5"/>
            <p:cNvGrpSpPr>
              <a:grpSpLocks/>
            </p:cNvGrpSpPr>
            <p:nvPr/>
          </p:nvGrpSpPr>
          <p:grpSpPr bwMode="auto">
            <a:xfrm>
              <a:off x="2017" y="1471"/>
              <a:ext cx="1713" cy="974"/>
              <a:chOff x="2017" y="1471"/>
              <a:chExt cx="1713" cy="974"/>
            </a:xfrm>
          </p:grpSpPr>
          <p:sp>
            <p:nvSpPr>
              <p:cNvPr id="131504" name="Freeform 6"/>
              <p:cNvSpPr>
                <a:spLocks/>
              </p:cNvSpPr>
              <p:nvPr/>
            </p:nvSpPr>
            <p:spPr bwMode="auto">
              <a:xfrm>
                <a:off x="2658" y="1471"/>
                <a:ext cx="108" cy="102"/>
              </a:xfrm>
              <a:custGeom>
                <a:avLst/>
                <a:gdLst>
                  <a:gd name="T0" fmla="*/ 72 w 108"/>
                  <a:gd name="T1" fmla="*/ 102 h 102"/>
                  <a:gd name="T2" fmla="*/ 108 w 108"/>
                  <a:gd name="T3" fmla="*/ 42 h 102"/>
                  <a:gd name="T4" fmla="*/ 42 w 108"/>
                  <a:gd name="T5" fmla="*/ 0 h 102"/>
                  <a:gd name="T6" fmla="*/ 0 w 108"/>
                  <a:gd name="T7" fmla="*/ 60 h 102"/>
                  <a:gd name="T8" fmla="*/ 72 w 10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2"/>
                  <a:gd name="T17" fmla="*/ 108 w 10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2">
                    <a:moveTo>
                      <a:pt x="72" y="102"/>
                    </a:moveTo>
                    <a:lnTo>
                      <a:pt x="108" y="42"/>
                    </a:lnTo>
                    <a:lnTo>
                      <a:pt x="42" y="0"/>
                    </a:lnTo>
                    <a:lnTo>
                      <a:pt x="0" y="60"/>
                    </a:lnTo>
                    <a:lnTo>
                      <a:pt x="72" y="102"/>
                    </a:lnTo>
                    <a:close/>
                  </a:path>
                </a:pathLst>
              </a:custGeom>
              <a:solidFill>
                <a:srgbClr val="BCAEC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05" name="Freeform 7"/>
              <p:cNvSpPr>
                <a:spLocks/>
              </p:cNvSpPr>
              <p:nvPr/>
            </p:nvSpPr>
            <p:spPr bwMode="auto">
              <a:xfrm>
                <a:off x="2730" y="1513"/>
                <a:ext cx="102" cy="101"/>
              </a:xfrm>
              <a:custGeom>
                <a:avLst/>
                <a:gdLst>
                  <a:gd name="T0" fmla="*/ 66 w 102"/>
                  <a:gd name="T1" fmla="*/ 101 h 101"/>
                  <a:gd name="T2" fmla="*/ 102 w 102"/>
                  <a:gd name="T3" fmla="*/ 36 h 101"/>
                  <a:gd name="T4" fmla="*/ 36 w 102"/>
                  <a:gd name="T5" fmla="*/ 0 h 101"/>
                  <a:gd name="T6" fmla="*/ 0 w 102"/>
                  <a:gd name="T7" fmla="*/ 60 h 101"/>
                  <a:gd name="T8" fmla="*/ 66 w 102"/>
                  <a:gd name="T9" fmla="*/ 101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01"/>
                  <a:gd name="T17" fmla="*/ 102 w 102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01">
                    <a:moveTo>
                      <a:pt x="66" y="101"/>
                    </a:moveTo>
                    <a:lnTo>
                      <a:pt x="102" y="36"/>
                    </a:lnTo>
                    <a:lnTo>
                      <a:pt x="36" y="0"/>
                    </a:lnTo>
                    <a:lnTo>
                      <a:pt x="0" y="60"/>
                    </a:lnTo>
                    <a:lnTo>
                      <a:pt x="66" y="101"/>
                    </a:lnTo>
                    <a:close/>
                  </a:path>
                </a:pathLst>
              </a:custGeom>
              <a:solidFill>
                <a:srgbClr val="B8AA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06" name="Freeform 8"/>
              <p:cNvSpPr>
                <a:spLocks/>
              </p:cNvSpPr>
              <p:nvPr/>
            </p:nvSpPr>
            <p:spPr bwMode="auto">
              <a:xfrm>
                <a:off x="2796" y="1549"/>
                <a:ext cx="107" cy="107"/>
              </a:xfrm>
              <a:custGeom>
                <a:avLst/>
                <a:gdLst>
                  <a:gd name="T0" fmla="*/ 66 w 107"/>
                  <a:gd name="T1" fmla="*/ 107 h 107"/>
                  <a:gd name="T2" fmla="*/ 107 w 107"/>
                  <a:gd name="T3" fmla="*/ 36 h 107"/>
                  <a:gd name="T4" fmla="*/ 36 w 107"/>
                  <a:gd name="T5" fmla="*/ 0 h 107"/>
                  <a:gd name="T6" fmla="*/ 0 w 107"/>
                  <a:gd name="T7" fmla="*/ 65 h 107"/>
                  <a:gd name="T8" fmla="*/ 66 w 107"/>
                  <a:gd name="T9" fmla="*/ 10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07"/>
                  <a:gd name="T17" fmla="*/ 107 w 107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07">
                    <a:moveTo>
                      <a:pt x="66" y="107"/>
                    </a:moveTo>
                    <a:lnTo>
                      <a:pt x="107" y="36"/>
                    </a:lnTo>
                    <a:lnTo>
                      <a:pt x="36" y="0"/>
                    </a:lnTo>
                    <a:lnTo>
                      <a:pt x="0" y="65"/>
                    </a:lnTo>
                    <a:lnTo>
                      <a:pt x="66" y="107"/>
                    </a:lnTo>
                    <a:close/>
                  </a:path>
                </a:pathLst>
              </a:custGeom>
              <a:solidFill>
                <a:srgbClr val="B3A6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07" name="Freeform 9"/>
              <p:cNvSpPr>
                <a:spLocks/>
              </p:cNvSpPr>
              <p:nvPr/>
            </p:nvSpPr>
            <p:spPr bwMode="auto">
              <a:xfrm>
                <a:off x="2862" y="1585"/>
                <a:ext cx="107" cy="95"/>
              </a:xfrm>
              <a:custGeom>
                <a:avLst/>
                <a:gdLst>
                  <a:gd name="T0" fmla="*/ 71 w 107"/>
                  <a:gd name="T1" fmla="*/ 95 h 95"/>
                  <a:gd name="T2" fmla="*/ 107 w 107"/>
                  <a:gd name="T3" fmla="*/ 23 h 95"/>
                  <a:gd name="T4" fmla="*/ 41 w 107"/>
                  <a:gd name="T5" fmla="*/ 0 h 95"/>
                  <a:gd name="T6" fmla="*/ 0 w 107"/>
                  <a:gd name="T7" fmla="*/ 71 h 95"/>
                  <a:gd name="T8" fmla="*/ 71 w 10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95"/>
                  <a:gd name="T17" fmla="*/ 107 w 107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95">
                    <a:moveTo>
                      <a:pt x="71" y="95"/>
                    </a:moveTo>
                    <a:lnTo>
                      <a:pt x="107" y="23"/>
                    </a:lnTo>
                    <a:lnTo>
                      <a:pt x="41" y="0"/>
                    </a:lnTo>
                    <a:lnTo>
                      <a:pt x="0" y="71"/>
                    </a:lnTo>
                    <a:lnTo>
                      <a:pt x="71" y="95"/>
                    </a:lnTo>
                    <a:close/>
                  </a:path>
                </a:pathLst>
              </a:custGeom>
              <a:solidFill>
                <a:srgbClr val="ADA0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08" name="Freeform 10"/>
              <p:cNvSpPr>
                <a:spLocks/>
              </p:cNvSpPr>
              <p:nvPr/>
            </p:nvSpPr>
            <p:spPr bwMode="auto">
              <a:xfrm>
                <a:off x="2933" y="1608"/>
                <a:ext cx="108" cy="96"/>
              </a:xfrm>
              <a:custGeom>
                <a:avLst/>
                <a:gdLst>
                  <a:gd name="T0" fmla="*/ 72 w 108"/>
                  <a:gd name="T1" fmla="*/ 96 h 96"/>
                  <a:gd name="T2" fmla="*/ 108 w 108"/>
                  <a:gd name="T3" fmla="*/ 12 h 96"/>
                  <a:gd name="T4" fmla="*/ 36 w 108"/>
                  <a:gd name="T5" fmla="*/ 0 h 96"/>
                  <a:gd name="T6" fmla="*/ 0 w 108"/>
                  <a:gd name="T7" fmla="*/ 72 h 96"/>
                  <a:gd name="T8" fmla="*/ 72 w 10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96"/>
                  <a:gd name="T17" fmla="*/ 108 w 10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96">
                    <a:moveTo>
                      <a:pt x="72" y="96"/>
                    </a:moveTo>
                    <a:lnTo>
                      <a:pt x="108" y="12"/>
                    </a:lnTo>
                    <a:lnTo>
                      <a:pt x="36" y="0"/>
                    </a:lnTo>
                    <a:lnTo>
                      <a:pt x="0" y="72"/>
                    </a:lnTo>
                    <a:lnTo>
                      <a:pt x="72" y="96"/>
                    </a:lnTo>
                    <a:close/>
                  </a:path>
                </a:pathLst>
              </a:custGeom>
              <a:solidFill>
                <a:srgbClr val="A49A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09" name="Freeform 11"/>
              <p:cNvSpPr>
                <a:spLocks/>
              </p:cNvSpPr>
              <p:nvPr/>
            </p:nvSpPr>
            <p:spPr bwMode="auto">
              <a:xfrm>
                <a:off x="3005" y="1620"/>
                <a:ext cx="108" cy="90"/>
              </a:xfrm>
              <a:custGeom>
                <a:avLst/>
                <a:gdLst>
                  <a:gd name="T0" fmla="*/ 72 w 108"/>
                  <a:gd name="T1" fmla="*/ 90 h 90"/>
                  <a:gd name="T2" fmla="*/ 108 w 108"/>
                  <a:gd name="T3" fmla="*/ 0 h 90"/>
                  <a:gd name="T4" fmla="*/ 36 w 108"/>
                  <a:gd name="T5" fmla="*/ 0 h 90"/>
                  <a:gd name="T6" fmla="*/ 0 w 108"/>
                  <a:gd name="T7" fmla="*/ 84 h 90"/>
                  <a:gd name="T8" fmla="*/ 72 w 108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90"/>
                  <a:gd name="T17" fmla="*/ 108 w 108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90">
                    <a:moveTo>
                      <a:pt x="72" y="90"/>
                    </a:moveTo>
                    <a:lnTo>
                      <a:pt x="108" y="0"/>
                    </a:lnTo>
                    <a:lnTo>
                      <a:pt x="36" y="0"/>
                    </a:lnTo>
                    <a:lnTo>
                      <a:pt x="0" y="84"/>
                    </a:lnTo>
                    <a:lnTo>
                      <a:pt x="72" y="90"/>
                    </a:lnTo>
                    <a:close/>
                  </a:path>
                </a:pathLst>
              </a:custGeom>
              <a:solidFill>
                <a:srgbClr val="9790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10" name="Freeform 12"/>
              <p:cNvSpPr>
                <a:spLocks/>
              </p:cNvSpPr>
              <p:nvPr/>
            </p:nvSpPr>
            <p:spPr bwMode="auto">
              <a:xfrm>
                <a:off x="3077" y="1597"/>
                <a:ext cx="108" cy="113"/>
              </a:xfrm>
              <a:custGeom>
                <a:avLst/>
                <a:gdLst>
                  <a:gd name="T0" fmla="*/ 72 w 108"/>
                  <a:gd name="T1" fmla="*/ 95 h 113"/>
                  <a:gd name="T2" fmla="*/ 108 w 108"/>
                  <a:gd name="T3" fmla="*/ 0 h 113"/>
                  <a:gd name="T4" fmla="*/ 36 w 108"/>
                  <a:gd name="T5" fmla="*/ 23 h 113"/>
                  <a:gd name="T6" fmla="*/ 0 w 108"/>
                  <a:gd name="T7" fmla="*/ 113 h 113"/>
                  <a:gd name="T8" fmla="*/ 72 w 108"/>
                  <a:gd name="T9" fmla="*/ 95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13"/>
                  <a:gd name="T17" fmla="*/ 108 w 10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13">
                    <a:moveTo>
                      <a:pt x="72" y="95"/>
                    </a:moveTo>
                    <a:lnTo>
                      <a:pt x="108" y="0"/>
                    </a:lnTo>
                    <a:lnTo>
                      <a:pt x="36" y="23"/>
                    </a:lnTo>
                    <a:lnTo>
                      <a:pt x="0" y="113"/>
                    </a:lnTo>
                    <a:lnTo>
                      <a:pt x="72" y="95"/>
                    </a:lnTo>
                    <a:close/>
                  </a:path>
                </a:pathLst>
              </a:custGeom>
              <a:solidFill>
                <a:srgbClr val="8082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11" name="Freeform 13"/>
              <p:cNvSpPr>
                <a:spLocks/>
              </p:cNvSpPr>
              <p:nvPr/>
            </p:nvSpPr>
            <p:spPr bwMode="auto">
              <a:xfrm>
                <a:off x="3149" y="1597"/>
                <a:ext cx="108" cy="149"/>
              </a:xfrm>
              <a:custGeom>
                <a:avLst/>
                <a:gdLst>
                  <a:gd name="T0" fmla="*/ 72 w 108"/>
                  <a:gd name="T1" fmla="*/ 149 h 149"/>
                  <a:gd name="T2" fmla="*/ 108 w 108"/>
                  <a:gd name="T3" fmla="*/ 65 h 149"/>
                  <a:gd name="T4" fmla="*/ 36 w 108"/>
                  <a:gd name="T5" fmla="*/ 0 h 149"/>
                  <a:gd name="T6" fmla="*/ 0 w 108"/>
                  <a:gd name="T7" fmla="*/ 95 h 149"/>
                  <a:gd name="T8" fmla="*/ 72 w 108"/>
                  <a:gd name="T9" fmla="*/ 149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49"/>
                  <a:gd name="T17" fmla="*/ 108 w 108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49">
                    <a:moveTo>
                      <a:pt x="72" y="149"/>
                    </a:moveTo>
                    <a:lnTo>
                      <a:pt x="108" y="65"/>
                    </a:lnTo>
                    <a:lnTo>
                      <a:pt x="36" y="0"/>
                    </a:lnTo>
                    <a:lnTo>
                      <a:pt x="0" y="95"/>
                    </a:lnTo>
                    <a:lnTo>
                      <a:pt x="72" y="149"/>
                    </a:lnTo>
                    <a:close/>
                  </a:path>
                </a:pathLst>
              </a:custGeom>
              <a:solidFill>
                <a:srgbClr val="B99FB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12" name="Freeform 14"/>
              <p:cNvSpPr>
                <a:spLocks/>
              </p:cNvSpPr>
              <p:nvPr/>
            </p:nvSpPr>
            <p:spPr bwMode="auto">
              <a:xfrm>
                <a:off x="3221" y="1662"/>
                <a:ext cx="114" cy="120"/>
              </a:xfrm>
              <a:custGeom>
                <a:avLst/>
                <a:gdLst>
                  <a:gd name="T0" fmla="*/ 78 w 114"/>
                  <a:gd name="T1" fmla="*/ 120 h 120"/>
                  <a:gd name="T2" fmla="*/ 114 w 114"/>
                  <a:gd name="T3" fmla="*/ 36 h 120"/>
                  <a:gd name="T4" fmla="*/ 36 w 114"/>
                  <a:gd name="T5" fmla="*/ 0 h 120"/>
                  <a:gd name="T6" fmla="*/ 0 w 114"/>
                  <a:gd name="T7" fmla="*/ 84 h 120"/>
                  <a:gd name="T8" fmla="*/ 78 w 114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20"/>
                  <a:gd name="T17" fmla="*/ 114 w 114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20">
                    <a:moveTo>
                      <a:pt x="78" y="120"/>
                    </a:moveTo>
                    <a:lnTo>
                      <a:pt x="114" y="36"/>
                    </a:lnTo>
                    <a:lnTo>
                      <a:pt x="36" y="0"/>
                    </a:lnTo>
                    <a:lnTo>
                      <a:pt x="0" y="84"/>
                    </a:lnTo>
                    <a:lnTo>
                      <a:pt x="78" y="120"/>
                    </a:lnTo>
                    <a:close/>
                  </a:path>
                </a:pathLst>
              </a:custGeom>
              <a:solidFill>
                <a:srgbClr val="AD9AC3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13" name="Freeform 15"/>
              <p:cNvSpPr>
                <a:spLocks/>
              </p:cNvSpPr>
              <p:nvPr/>
            </p:nvSpPr>
            <p:spPr bwMode="auto">
              <a:xfrm>
                <a:off x="3299" y="1698"/>
                <a:ext cx="108" cy="108"/>
              </a:xfrm>
              <a:custGeom>
                <a:avLst/>
                <a:gdLst>
                  <a:gd name="T0" fmla="*/ 72 w 108"/>
                  <a:gd name="T1" fmla="*/ 108 h 108"/>
                  <a:gd name="T2" fmla="*/ 108 w 108"/>
                  <a:gd name="T3" fmla="*/ 24 h 108"/>
                  <a:gd name="T4" fmla="*/ 36 w 108"/>
                  <a:gd name="T5" fmla="*/ 0 h 108"/>
                  <a:gd name="T6" fmla="*/ 0 w 108"/>
                  <a:gd name="T7" fmla="*/ 84 h 108"/>
                  <a:gd name="T8" fmla="*/ 72 w 108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8"/>
                  <a:gd name="T17" fmla="*/ 108 w 108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8">
                    <a:moveTo>
                      <a:pt x="72" y="108"/>
                    </a:moveTo>
                    <a:lnTo>
                      <a:pt x="108" y="24"/>
                    </a:lnTo>
                    <a:lnTo>
                      <a:pt x="36" y="0"/>
                    </a:lnTo>
                    <a:lnTo>
                      <a:pt x="0" y="84"/>
                    </a:lnTo>
                    <a:lnTo>
                      <a:pt x="72" y="108"/>
                    </a:lnTo>
                    <a:close/>
                  </a:path>
                </a:pathLst>
              </a:custGeom>
              <a:solidFill>
                <a:srgbClr val="A497C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14" name="Freeform 16"/>
              <p:cNvSpPr>
                <a:spLocks/>
              </p:cNvSpPr>
              <p:nvPr/>
            </p:nvSpPr>
            <p:spPr bwMode="auto">
              <a:xfrm>
                <a:off x="3371" y="1722"/>
                <a:ext cx="113" cy="96"/>
              </a:xfrm>
              <a:custGeom>
                <a:avLst/>
                <a:gdLst>
                  <a:gd name="T0" fmla="*/ 78 w 113"/>
                  <a:gd name="T1" fmla="*/ 96 h 96"/>
                  <a:gd name="T2" fmla="*/ 113 w 113"/>
                  <a:gd name="T3" fmla="*/ 18 h 96"/>
                  <a:gd name="T4" fmla="*/ 36 w 113"/>
                  <a:gd name="T5" fmla="*/ 0 h 96"/>
                  <a:gd name="T6" fmla="*/ 0 w 113"/>
                  <a:gd name="T7" fmla="*/ 84 h 96"/>
                  <a:gd name="T8" fmla="*/ 78 w 113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78" y="96"/>
                    </a:moveTo>
                    <a:lnTo>
                      <a:pt x="113" y="18"/>
                    </a:lnTo>
                    <a:lnTo>
                      <a:pt x="36" y="0"/>
                    </a:lnTo>
                    <a:lnTo>
                      <a:pt x="0" y="84"/>
                    </a:lnTo>
                    <a:lnTo>
                      <a:pt x="78" y="96"/>
                    </a:lnTo>
                    <a:close/>
                  </a:path>
                </a:pathLst>
              </a:custGeom>
              <a:solidFill>
                <a:srgbClr val="9B95C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15" name="Freeform 17"/>
              <p:cNvSpPr>
                <a:spLocks/>
              </p:cNvSpPr>
              <p:nvPr/>
            </p:nvSpPr>
            <p:spPr bwMode="auto">
              <a:xfrm>
                <a:off x="3449" y="1740"/>
                <a:ext cx="113" cy="78"/>
              </a:xfrm>
              <a:custGeom>
                <a:avLst/>
                <a:gdLst>
                  <a:gd name="T0" fmla="*/ 83 w 113"/>
                  <a:gd name="T1" fmla="*/ 78 h 78"/>
                  <a:gd name="T2" fmla="*/ 113 w 113"/>
                  <a:gd name="T3" fmla="*/ 6 h 78"/>
                  <a:gd name="T4" fmla="*/ 35 w 113"/>
                  <a:gd name="T5" fmla="*/ 0 h 78"/>
                  <a:gd name="T6" fmla="*/ 0 w 113"/>
                  <a:gd name="T7" fmla="*/ 78 h 78"/>
                  <a:gd name="T8" fmla="*/ 83 w 113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78"/>
                  <a:gd name="T17" fmla="*/ 113 w 113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78">
                    <a:moveTo>
                      <a:pt x="83" y="78"/>
                    </a:moveTo>
                    <a:lnTo>
                      <a:pt x="113" y="6"/>
                    </a:lnTo>
                    <a:lnTo>
                      <a:pt x="35" y="0"/>
                    </a:lnTo>
                    <a:lnTo>
                      <a:pt x="0" y="78"/>
                    </a:lnTo>
                    <a:lnTo>
                      <a:pt x="83" y="78"/>
                    </a:lnTo>
                    <a:close/>
                  </a:path>
                </a:pathLst>
              </a:custGeom>
              <a:solidFill>
                <a:srgbClr val="9494D1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16" name="Freeform 18"/>
              <p:cNvSpPr>
                <a:spLocks/>
              </p:cNvSpPr>
              <p:nvPr/>
            </p:nvSpPr>
            <p:spPr bwMode="auto">
              <a:xfrm>
                <a:off x="3532" y="1746"/>
                <a:ext cx="114" cy="72"/>
              </a:xfrm>
              <a:custGeom>
                <a:avLst/>
                <a:gdLst>
                  <a:gd name="T0" fmla="*/ 78 w 114"/>
                  <a:gd name="T1" fmla="*/ 72 h 72"/>
                  <a:gd name="T2" fmla="*/ 114 w 114"/>
                  <a:gd name="T3" fmla="*/ 0 h 72"/>
                  <a:gd name="T4" fmla="*/ 30 w 114"/>
                  <a:gd name="T5" fmla="*/ 0 h 72"/>
                  <a:gd name="T6" fmla="*/ 0 w 114"/>
                  <a:gd name="T7" fmla="*/ 72 h 72"/>
                  <a:gd name="T8" fmla="*/ 78 w 114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72"/>
                  <a:gd name="T17" fmla="*/ 114 w 114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72">
                    <a:moveTo>
                      <a:pt x="78" y="72"/>
                    </a:moveTo>
                    <a:lnTo>
                      <a:pt x="114" y="0"/>
                    </a:lnTo>
                    <a:lnTo>
                      <a:pt x="30" y="0"/>
                    </a:lnTo>
                    <a:lnTo>
                      <a:pt x="0" y="72"/>
                    </a:lnTo>
                    <a:lnTo>
                      <a:pt x="78" y="72"/>
                    </a:lnTo>
                    <a:close/>
                  </a:path>
                </a:pathLst>
              </a:custGeom>
              <a:solidFill>
                <a:srgbClr val="8E94D5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17" name="Freeform 19"/>
              <p:cNvSpPr>
                <a:spLocks/>
              </p:cNvSpPr>
              <p:nvPr/>
            </p:nvSpPr>
            <p:spPr bwMode="auto">
              <a:xfrm>
                <a:off x="3610" y="1740"/>
                <a:ext cx="120" cy="78"/>
              </a:xfrm>
              <a:custGeom>
                <a:avLst/>
                <a:gdLst>
                  <a:gd name="T0" fmla="*/ 90 w 120"/>
                  <a:gd name="T1" fmla="*/ 66 h 78"/>
                  <a:gd name="T2" fmla="*/ 120 w 120"/>
                  <a:gd name="T3" fmla="*/ 0 h 78"/>
                  <a:gd name="T4" fmla="*/ 36 w 120"/>
                  <a:gd name="T5" fmla="*/ 6 h 78"/>
                  <a:gd name="T6" fmla="*/ 0 w 120"/>
                  <a:gd name="T7" fmla="*/ 78 h 78"/>
                  <a:gd name="T8" fmla="*/ 90 w 120"/>
                  <a:gd name="T9" fmla="*/ 66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90" y="66"/>
                    </a:moveTo>
                    <a:lnTo>
                      <a:pt x="120" y="0"/>
                    </a:lnTo>
                    <a:lnTo>
                      <a:pt x="36" y="6"/>
                    </a:lnTo>
                    <a:lnTo>
                      <a:pt x="0" y="78"/>
                    </a:lnTo>
                    <a:lnTo>
                      <a:pt x="90" y="66"/>
                    </a:lnTo>
                    <a:close/>
                  </a:path>
                </a:pathLst>
              </a:custGeom>
              <a:solidFill>
                <a:srgbClr val="8793D9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18" name="Freeform 20"/>
              <p:cNvSpPr>
                <a:spLocks/>
              </p:cNvSpPr>
              <p:nvPr/>
            </p:nvSpPr>
            <p:spPr bwMode="auto">
              <a:xfrm>
                <a:off x="2622" y="1531"/>
                <a:ext cx="108" cy="101"/>
              </a:xfrm>
              <a:custGeom>
                <a:avLst/>
                <a:gdLst>
                  <a:gd name="T0" fmla="*/ 66 w 108"/>
                  <a:gd name="T1" fmla="*/ 101 h 101"/>
                  <a:gd name="T2" fmla="*/ 108 w 108"/>
                  <a:gd name="T3" fmla="*/ 42 h 101"/>
                  <a:gd name="T4" fmla="*/ 36 w 108"/>
                  <a:gd name="T5" fmla="*/ 0 h 101"/>
                  <a:gd name="T6" fmla="*/ 0 w 108"/>
                  <a:gd name="T7" fmla="*/ 48 h 101"/>
                  <a:gd name="T8" fmla="*/ 66 w 108"/>
                  <a:gd name="T9" fmla="*/ 101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1"/>
                  <a:gd name="T17" fmla="*/ 108 w 108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1">
                    <a:moveTo>
                      <a:pt x="66" y="101"/>
                    </a:moveTo>
                    <a:lnTo>
                      <a:pt x="108" y="42"/>
                    </a:lnTo>
                    <a:lnTo>
                      <a:pt x="36" y="0"/>
                    </a:lnTo>
                    <a:lnTo>
                      <a:pt x="0" y="48"/>
                    </a:lnTo>
                    <a:lnTo>
                      <a:pt x="66" y="101"/>
                    </a:lnTo>
                    <a:close/>
                  </a:path>
                </a:pathLst>
              </a:custGeom>
              <a:solidFill>
                <a:srgbClr val="C0B3C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19" name="Freeform 21"/>
              <p:cNvSpPr>
                <a:spLocks/>
              </p:cNvSpPr>
              <p:nvPr/>
            </p:nvSpPr>
            <p:spPr bwMode="auto">
              <a:xfrm>
                <a:off x="2688" y="1573"/>
                <a:ext cx="108" cy="107"/>
              </a:xfrm>
              <a:custGeom>
                <a:avLst/>
                <a:gdLst>
                  <a:gd name="T0" fmla="*/ 72 w 108"/>
                  <a:gd name="T1" fmla="*/ 107 h 107"/>
                  <a:gd name="T2" fmla="*/ 108 w 108"/>
                  <a:gd name="T3" fmla="*/ 41 h 107"/>
                  <a:gd name="T4" fmla="*/ 42 w 108"/>
                  <a:gd name="T5" fmla="*/ 0 h 107"/>
                  <a:gd name="T6" fmla="*/ 0 w 108"/>
                  <a:gd name="T7" fmla="*/ 59 h 107"/>
                  <a:gd name="T8" fmla="*/ 72 w 108"/>
                  <a:gd name="T9" fmla="*/ 10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7"/>
                  <a:gd name="T17" fmla="*/ 108 w 108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7">
                    <a:moveTo>
                      <a:pt x="72" y="107"/>
                    </a:moveTo>
                    <a:lnTo>
                      <a:pt x="108" y="41"/>
                    </a:lnTo>
                    <a:lnTo>
                      <a:pt x="42" y="0"/>
                    </a:lnTo>
                    <a:lnTo>
                      <a:pt x="0" y="59"/>
                    </a:lnTo>
                    <a:lnTo>
                      <a:pt x="72" y="107"/>
                    </a:lnTo>
                    <a:close/>
                  </a:path>
                </a:pathLst>
              </a:custGeom>
              <a:solidFill>
                <a:srgbClr val="BCAFC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20" name="Freeform 22"/>
              <p:cNvSpPr>
                <a:spLocks/>
              </p:cNvSpPr>
              <p:nvPr/>
            </p:nvSpPr>
            <p:spPr bwMode="auto">
              <a:xfrm>
                <a:off x="2760" y="1614"/>
                <a:ext cx="102" cy="108"/>
              </a:xfrm>
              <a:custGeom>
                <a:avLst/>
                <a:gdLst>
                  <a:gd name="T0" fmla="*/ 66 w 102"/>
                  <a:gd name="T1" fmla="*/ 108 h 108"/>
                  <a:gd name="T2" fmla="*/ 102 w 102"/>
                  <a:gd name="T3" fmla="*/ 42 h 108"/>
                  <a:gd name="T4" fmla="*/ 36 w 102"/>
                  <a:gd name="T5" fmla="*/ 0 h 108"/>
                  <a:gd name="T6" fmla="*/ 0 w 102"/>
                  <a:gd name="T7" fmla="*/ 66 h 108"/>
                  <a:gd name="T8" fmla="*/ 66 w 102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08"/>
                  <a:gd name="T17" fmla="*/ 102 w 102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08">
                    <a:moveTo>
                      <a:pt x="66" y="108"/>
                    </a:moveTo>
                    <a:lnTo>
                      <a:pt x="102" y="42"/>
                    </a:lnTo>
                    <a:lnTo>
                      <a:pt x="36" y="0"/>
                    </a:lnTo>
                    <a:lnTo>
                      <a:pt x="0" y="66"/>
                    </a:lnTo>
                    <a:lnTo>
                      <a:pt x="66" y="108"/>
                    </a:lnTo>
                    <a:close/>
                  </a:path>
                </a:pathLst>
              </a:custGeom>
              <a:solidFill>
                <a:srgbClr val="B8AA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21" name="Freeform 23"/>
              <p:cNvSpPr>
                <a:spLocks/>
              </p:cNvSpPr>
              <p:nvPr/>
            </p:nvSpPr>
            <p:spPr bwMode="auto">
              <a:xfrm>
                <a:off x="2826" y="1656"/>
                <a:ext cx="107" cy="102"/>
              </a:xfrm>
              <a:custGeom>
                <a:avLst/>
                <a:gdLst>
                  <a:gd name="T0" fmla="*/ 71 w 107"/>
                  <a:gd name="T1" fmla="*/ 102 h 102"/>
                  <a:gd name="T2" fmla="*/ 107 w 107"/>
                  <a:gd name="T3" fmla="*/ 24 h 102"/>
                  <a:gd name="T4" fmla="*/ 36 w 107"/>
                  <a:gd name="T5" fmla="*/ 0 h 102"/>
                  <a:gd name="T6" fmla="*/ 0 w 107"/>
                  <a:gd name="T7" fmla="*/ 66 h 102"/>
                  <a:gd name="T8" fmla="*/ 71 w 107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02"/>
                  <a:gd name="T17" fmla="*/ 107 w 107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02">
                    <a:moveTo>
                      <a:pt x="71" y="102"/>
                    </a:moveTo>
                    <a:lnTo>
                      <a:pt x="107" y="24"/>
                    </a:lnTo>
                    <a:lnTo>
                      <a:pt x="36" y="0"/>
                    </a:lnTo>
                    <a:lnTo>
                      <a:pt x="0" y="66"/>
                    </a:lnTo>
                    <a:lnTo>
                      <a:pt x="71" y="102"/>
                    </a:lnTo>
                    <a:close/>
                  </a:path>
                </a:pathLst>
              </a:custGeom>
              <a:solidFill>
                <a:srgbClr val="B1A4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22" name="Freeform 24"/>
              <p:cNvSpPr>
                <a:spLocks/>
              </p:cNvSpPr>
              <p:nvPr/>
            </p:nvSpPr>
            <p:spPr bwMode="auto">
              <a:xfrm>
                <a:off x="2897" y="1680"/>
                <a:ext cx="108" cy="102"/>
              </a:xfrm>
              <a:custGeom>
                <a:avLst/>
                <a:gdLst>
                  <a:gd name="T0" fmla="*/ 66 w 108"/>
                  <a:gd name="T1" fmla="*/ 102 h 102"/>
                  <a:gd name="T2" fmla="*/ 108 w 108"/>
                  <a:gd name="T3" fmla="*/ 24 h 102"/>
                  <a:gd name="T4" fmla="*/ 36 w 108"/>
                  <a:gd name="T5" fmla="*/ 0 h 102"/>
                  <a:gd name="T6" fmla="*/ 0 w 108"/>
                  <a:gd name="T7" fmla="*/ 78 h 102"/>
                  <a:gd name="T8" fmla="*/ 66 w 10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2"/>
                  <a:gd name="T17" fmla="*/ 108 w 10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2">
                    <a:moveTo>
                      <a:pt x="66" y="102"/>
                    </a:moveTo>
                    <a:lnTo>
                      <a:pt x="108" y="24"/>
                    </a:lnTo>
                    <a:lnTo>
                      <a:pt x="36" y="0"/>
                    </a:lnTo>
                    <a:lnTo>
                      <a:pt x="0" y="78"/>
                    </a:lnTo>
                    <a:lnTo>
                      <a:pt x="66" y="102"/>
                    </a:lnTo>
                    <a:close/>
                  </a:path>
                </a:pathLst>
              </a:custGeom>
              <a:solidFill>
                <a:srgbClr val="A99D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23" name="Freeform 25"/>
              <p:cNvSpPr>
                <a:spLocks/>
              </p:cNvSpPr>
              <p:nvPr/>
            </p:nvSpPr>
            <p:spPr bwMode="auto">
              <a:xfrm>
                <a:off x="2963" y="1704"/>
                <a:ext cx="114" cy="90"/>
              </a:xfrm>
              <a:custGeom>
                <a:avLst/>
                <a:gdLst>
                  <a:gd name="T0" fmla="*/ 72 w 114"/>
                  <a:gd name="T1" fmla="*/ 90 h 90"/>
                  <a:gd name="T2" fmla="*/ 114 w 114"/>
                  <a:gd name="T3" fmla="*/ 6 h 90"/>
                  <a:gd name="T4" fmla="*/ 42 w 114"/>
                  <a:gd name="T5" fmla="*/ 0 h 90"/>
                  <a:gd name="T6" fmla="*/ 0 w 114"/>
                  <a:gd name="T7" fmla="*/ 78 h 90"/>
                  <a:gd name="T8" fmla="*/ 72 w 114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90"/>
                  <a:gd name="T17" fmla="*/ 114 w 114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90">
                    <a:moveTo>
                      <a:pt x="72" y="90"/>
                    </a:moveTo>
                    <a:lnTo>
                      <a:pt x="114" y="6"/>
                    </a:lnTo>
                    <a:lnTo>
                      <a:pt x="42" y="0"/>
                    </a:lnTo>
                    <a:lnTo>
                      <a:pt x="0" y="78"/>
                    </a:lnTo>
                    <a:lnTo>
                      <a:pt x="72" y="90"/>
                    </a:lnTo>
                    <a:close/>
                  </a:path>
                </a:pathLst>
              </a:custGeom>
              <a:solidFill>
                <a:srgbClr val="9B93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24" name="Freeform 26"/>
              <p:cNvSpPr>
                <a:spLocks/>
              </p:cNvSpPr>
              <p:nvPr/>
            </p:nvSpPr>
            <p:spPr bwMode="auto">
              <a:xfrm>
                <a:off x="3035" y="1692"/>
                <a:ext cx="114" cy="102"/>
              </a:xfrm>
              <a:custGeom>
                <a:avLst/>
                <a:gdLst>
                  <a:gd name="T0" fmla="*/ 78 w 114"/>
                  <a:gd name="T1" fmla="*/ 90 h 102"/>
                  <a:gd name="T2" fmla="*/ 114 w 114"/>
                  <a:gd name="T3" fmla="*/ 0 h 102"/>
                  <a:gd name="T4" fmla="*/ 42 w 114"/>
                  <a:gd name="T5" fmla="*/ 18 h 102"/>
                  <a:gd name="T6" fmla="*/ 0 w 114"/>
                  <a:gd name="T7" fmla="*/ 102 h 102"/>
                  <a:gd name="T8" fmla="*/ 78 w 114"/>
                  <a:gd name="T9" fmla="*/ 9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02"/>
                  <a:gd name="T17" fmla="*/ 114 w 114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02">
                    <a:moveTo>
                      <a:pt x="78" y="90"/>
                    </a:moveTo>
                    <a:lnTo>
                      <a:pt x="114" y="0"/>
                    </a:lnTo>
                    <a:lnTo>
                      <a:pt x="42" y="18"/>
                    </a:lnTo>
                    <a:lnTo>
                      <a:pt x="0" y="102"/>
                    </a:lnTo>
                    <a:lnTo>
                      <a:pt x="78" y="90"/>
                    </a:lnTo>
                    <a:close/>
                  </a:path>
                </a:pathLst>
              </a:custGeom>
              <a:solidFill>
                <a:srgbClr val="8384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25" name="Freeform 27"/>
              <p:cNvSpPr>
                <a:spLocks/>
              </p:cNvSpPr>
              <p:nvPr/>
            </p:nvSpPr>
            <p:spPr bwMode="auto">
              <a:xfrm>
                <a:off x="3113" y="1692"/>
                <a:ext cx="108" cy="144"/>
              </a:xfrm>
              <a:custGeom>
                <a:avLst/>
                <a:gdLst>
                  <a:gd name="T0" fmla="*/ 72 w 108"/>
                  <a:gd name="T1" fmla="*/ 144 h 144"/>
                  <a:gd name="T2" fmla="*/ 108 w 108"/>
                  <a:gd name="T3" fmla="*/ 54 h 144"/>
                  <a:gd name="T4" fmla="*/ 36 w 108"/>
                  <a:gd name="T5" fmla="*/ 0 h 144"/>
                  <a:gd name="T6" fmla="*/ 0 w 108"/>
                  <a:gd name="T7" fmla="*/ 90 h 144"/>
                  <a:gd name="T8" fmla="*/ 72 w 108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44"/>
                  <a:gd name="T17" fmla="*/ 108 w 108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44">
                    <a:moveTo>
                      <a:pt x="72" y="144"/>
                    </a:moveTo>
                    <a:lnTo>
                      <a:pt x="108" y="54"/>
                    </a:lnTo>
                    <a:lnTo>
                      <a:pt x="36" y="0"/>
                    </a:lnTo>
                    <a:lnTo>
                      <a:pt x="0" y="90"/>
                    </a:lnTo>
                    <a:lnTo>
                      <a:pt x="72" y="144"/>
                    </a:lnTo>
                    <a:close/>
                  </a:path>
                </a:pathLst>
              </a:custGeom>
              <a:solidFill>
                <a:srgbClr val="B79EB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26" name="Freeform 28"/>
              <p:cNvSpPr>
                <a:spLocks/>
              </p:cNvSpPr>
              <p:nvPr/>
            </p:nvSpPr>
            <p:spPr bwMode="auto">
              <a:xfrm>
                <a:off x="3185" y="1746"/>
                <a:ext cx="114" cy="120"/>
              </a:xfrm>
              <a:custGeom>
                <a:avLst/>
                <a:gdLst>
                  <a:gd name="T0" fmla="*/ 72 w 114"/>
                  <a:gd name="T1" fmla="*/ 120 h 120"/>
                  <a:gd name="T2" fmla="*/ 114 w 114"/>
                  <a:gd name="T3" fmla="*/ 36 h 120"/>
                  <a:gd name="T4" fmla="*/ 36 w 114"/>
                  <a:gd name="T5" fmla="*/ 0 h 120"/>
                  <a:gd name="T6" fmla="*/ 0 w 114"/>
                  <a:gd name="T7" fmla="*/ 90 h 120"/>
                  <a:gd name="T8" fmla="*/ 72 w 114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20"/>
                  <a:gd name="T17" fmla="*/ 114 w 114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20">
                    <a:moveTo>
                      <a:pt x="72" y="120"/>
                    </a:moveTo>
                    <a:lnTo>
                      <a:pt x="114" y="36"/>
                    </a:lnTo>
                    <a:lnTo>
                      <a:pt x="36" y="0"/>
                    </a:lnTo>
                    <a:lnTo>
                      <a:pt x="0" y="90"/>
                    </a:lnTo>
                    <a:lnTo>
                      <a:pt x="72" y="120"/>
                    </a:lnTo>
                    <a:close/>
                  </a:path>
                </a:pathLst>
              </a:custGeom>
              <a:solidFill>
                <a:srgbClr val="AA99C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27" name="Freeform 29"/>
              <p:cNvSpPr>
                <a:spLocks/>
              </p:cNvSpPr>
              <p:nvPr/>
            </p:nvSpPr>
            <p:spPr bwMode="auto">
              <a:xfrm>
                <a:off x="3257" y="1782"/>
                <a:ext cx="114" cy="101"/>
              </a:xfrm>
              <a:custGeom>
                <a:avLst/>
                <a:gdLst>
                  <a:gd name="T0" fmla="*/ 78 w 114"/>
                  <a:gd name="T1" fmla="*/ 101 h 101"/>
                  <a:gd name="T2" fmla="*/ 114 w 114"/>
                  <a:gd name="T3" fmla="*/ 24 h 101"/>
                  <a:gd name="T4" fmla="*/ 42 w 114"/>
                  <a:gd name="T5" fmla="*/ 0 h 101"/>
                  <a:gd name="T6" fmla="*/ 0 w 114"/>
                  <a:gd name="T7" fmla="*/ 84 h 101"/>
                  <a:gd name="T8" fmla="*/ 78 w 114"/>
                  <a:gd name="T9" fmla="*/ 101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01"/>
                  <a:gd name="T17" fmla="*/ 114 w 114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01">
                    <a:moveTo>
                      <a:pt x="78" y="101"/>
                    </a:moveTo>
                    <a:lnTo>
                      <a:pt x="114" y="24"/>
                    </a:lnTo>
                    <a:lnTo>
                      <a:pt x="42" y="0"/>
                    </a:lnTo>
                    <a:lnTo>
                      <a:pt x="0" y="84"/>
                    </a:lnTo>
                    <a:lnTo>
                      <a:pt x="78" y="101"/>
                    </a:lnTo>
                    <a:close/>
                  </a:path>
                </a:pathLst>
              </a:custGeom>
              <a:solidFill>
                <a:srgbClr val="9F96C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28" name="Freeform 30"/>
              <p:cNvSpPr>
                <a:spLocks/>
              </p:cNvSpPr>
              <p:nvPr/>
            </p:nvSpPr>
            <p:spPr bwMode="auto">
              <a:xfrm>
                <a:off x="3335" y="1806"/>
                <a:ext cx="114" cy="83"/>
              </a:xfrm>
              <a:custGeom>
                <a:avLst/>
                <a:gdLst>
                  <a:gd name="T0" fmla="*/ 78 w 114"/>
                  <a:gd name="T1" fmla="*/ 83 h 83"/>
                  <a:gd name="T2" fmla="*/ 114 w 114"/>
                  <a:gd name="T3" fmla="*/ 12 h 83"/>
                  <a:gd name="T4" fmla="*/ 36 w 114"/>
                  <a:gd name="T5" fmla="*/ 0 h 83"/>
                  <a:gd name="T6" fmla="*/ 0 w 114"/>
                  <a:gd name="T7" fmla="*/ 77 h 83"/>
                  <a:gd name="T8" fmla="*/ 78 w 114"/>
                  <a:gd name="T9" fmla="*/ 83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83"/>
                  <a:gd name="T17" fmla="*/ 114 w 114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83">
                    <a:moveTo>
                      <a:pt x="78" y="83"/>
                    </a:moveTo>
                    <a:lnTo>
                      <a:pt x="114" y="12"/>
                    </a:lnTo>
                    <a:lnTo>
                      <a:pt x="36" y="0"/>
                    </a:lnTo>
                    <a:lnTo>
                      <a:pt x="0" y="77"/>
                    </a:lnTo>
                    <a:lnTo>
                      <a:pt x="78" y="83"/>
                    </a:lnTo>
                    <a:close/>
                  </a:path>
                </a:pathLst>
              </a:custGeom>
              <a:solidFill>
                <a:srgbClr val="9694CF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29" name="Freeform 31"/>
              <p:cNvSpPr>
                <a:spLocks/>
              </p:cNvSpPr>
              <p:nvPr/>
            </p:nvSpPr>
            <p:spPr bwMode="auto">
              <a:xfrm>
                <a:off x="3413" y="1818"/>
                <a:ext cx="119" cy="71"/>
              </a:xfrm>
              <a:custGeom>
                <a:avLst/>
                <a:gdLst>
                  <a:gd name="T0" fmla="*/ 83 w 119"/>
                  <a:gd name="T1" fmla="*/ 71 h 71"/>
                  <a:gd name="T2" fmla="*/ 119 w 119"/>
                  <a:gd name="T3" fmla="*/ 0 h 71"/>
                  <a:gd name="T4" fmla="*/ 36 w 119"/>
                  <a:gd name="T5" fmla="*/ 0 h 71"/>
                  <a:gd name="T6" fmla="*/ 0 w 119"/>
                  <a:gd name="T7" fmla="*/ 71 h 71"/>
                  <a:gd name="T8" fmla="*/ 83 w 119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71"/>
                  <a:gd name="T17" fmla="*/ 119 w 119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71">
                    <a:moveTo>
                      <a:pt x="83" y="71"/>
                    </a:moveTo>
                    <a:lnTo>
                      <a:pt x="119" y="0"/>
                    </a:lnTo>
                    <a:lnTo>
                      <a:pt x="36" y="0"/>
                    </a:lnTo>
                    <a:lnTo>
                      <a:pt x="0" y="71"/>
                    </a:lnTo>
                    <a:lnTo>
                      <a:pt x="83" y="71"/>
                    </a:lnTo>
                    <a:close/>
                  </a:path>
                </a:pathLst>
              </a:custGeom>
              <a:solidFill>
                <a:srgbClr val="8E93D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30" name="Freeform 32"/>
              <p:cNvSpPr>
                <a:spLocks/>
              </p:cNvSpPr>
              <p:nvPr/>
            </p:nvSpPr>
            <p:spPr bwMode="auto">
              <a:xfrm>
                <a:off x="3496" y="1818"/>
                <a:ext cx="114" cy="71"/>
              </a:xfrm>
              <a:custGeom>
                <a:avLst/>
                <a:gdLst>
                  <a:gd name="T0" fmla="*/ 84 w 114"/>
                  <a:gd name="T1" fmla="*/ 65 h 71"/>
                  <a:gd name="T2" fmla="*/ 114 w 114"/>
                  <a:gd name="T3" fmla="*/ 0 h 71"/>
                  <a:gd name="T4" fmla="*/ 36 w 114"/>
                  <a:gd name="T5" fmla="*/ 0 h 71"/>
                  <a:gd name="T6" fmla="*/ 0 w 114"/>
                  <a:gd name="T7" fmla="*/ 71 h 71"/>
                  <a:gd name="T8" fmla="*/ 84 w 114"/>
                  <a:gd name="T9" fmla="*/ 65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71"/>
                  <a:gd name="T17" fmla="*/ 114 w 114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71">
                    <a:moveTo>
                      <a:pt x="84" y="65"/>
                    </a:moveTo>
                    <a:lnTo>
                      <a:pt x="114" y="0"/>
                    </a:lnTo>
                    <a:lnTo>
                      <a:pt x="36" y="0"/>
                    </a:lnTo>
                    <a:lnTo>
                      <a:pt x="0" y="71"/>
                    </a:lnTo>
                    <a:lnTo>
                      <a:pt x="84" y="65"/>
                    </a:lnTo>
                    <a:close/>
                  </a:path>
                </a:pathLst>
              </a:custGeom>
              <a:solidFill>
                <a:srgbClr val="8793D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31" name="Freeform 33"/>
              <p:cNvSpPr>
                <a:spLocks/>
              </p:cNvSpPr>
              <p:nvPr/>
            </p:nvSpPr>
            <p:spPr bwMode="auto">
              <a:xfrm>
                <a:off x="3580" y="1806"/>
                <a:ext cx="120" cy="77"/>
              </a:xfrm>
              <a:custGeom>
                <a:avLst/>
                <a:gdLst>
                  <a:gd name="T0" fmla="*/ 84 w 120"/>
                  <a:gd name="T1" fmla="*/ 66 h 77"/>
                  <a:gd name="T2" fmla="*/ 120 w 120"/>
                  <a:gd name="T3" fmla="*/ 0 h 77"/>
                  <a:gd name="T4" fmla="*/ 30 w 120"/>
                  <a:gd name="T5" fmla="*/ 12 h 77"/>
                  <a:gd name="T6" fmla="*/ 0 w 120"/>
                  <a:gd name="T7" fmla="*/ 77 h 77"/>
                  <a:gd name="T8" fmla="*/ 84 w 120"/>
                  <a:gd name="T9" fmla="*/ 66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7"/>
                  <a:gd name="T17" fmla="*/ 120 w 120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7">
                    <a:moveTo>
                      <a:pt x="84" y="66"/>
                    </a:moveTo>
                    <a:lnTo>
                      <a:pt x="120" y="0"/>
                    </a:lnTo>
                    <a:lnTo>
                      <a:pt x="30" y="12"/>
                    </a:lnTo>
                    <a:lnTo>
                      <a:pt x="0" y="77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8093D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32" name="Freeform 34"/>
              <p:cNvSpPr>
                <a:spLocks/>
              </p:cNvSpPr>
              <p:nvPr/>
            </p:nvSpPr>
            <p:spPr bwMode="auto">
              <a:xfrm>
                <a:off x="2580" y="1579"/>
                <a:ext cx="108" cy="107"/>
              </a:xfrm>
              <a:custGeom>
                <a:avLst/>
                <a:gdLst>
                  <a:gd name="T0" fmla="*/ 66 w 108"/>
                  <a:gd name="T1" fmla="*/ 107 h 107"/>
                  <a:gd name="T2" fmla="*/ 108 w 108"/>
                  <a:gd name="T3" fmla="*/ 53 h 107"/>
                  <a:gd name="T4" fmla="*/ 42 w 108"/>
                  <a:gd name="T5" fmla="*/ 0 h 107"/>
                  <a:gd name="T6" fmla="*/ 0 w 108"/>
                  <a:gd name="T7" fmla="*/ 53 h 107"/>
                  <a:gd name="T8" fmla="*/ 66 w 108"/>
                  <a:gd name="T9" fmla="*/ 10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7"/>
                  <a:gd name="T17" fmla="*/ 108 w 108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7">
                    <a:moveTo>
                      <a:pt x="66" y="107"/>
                    </a:moveTo>
                    <a:lnTo>
                      <a:pt x="108" y="53"/>
                    </a:lnTo>
                    <a:lnTo>
                      <a:pt x="42" y="0"/>
                    </a:lnTo>
                    <a:lnTo>
                      <a:pt x="0" y="53"/>
                    </a:lnTo>
                    <a:lnTo>
                      <a:pt x="66" y="107"/>
                    </a:lnTo>
                    <a:close/>
                  </a:path>
                </a:pathLst>
              </a:custGeom>
              <a:solidFill>
                <a:srgbClr val="C5B9C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33" name="Freeform 35"/>
              <p:cNvSpPr>
                <a:spLocks/>
              </p:cNvSpPr>
              <p:nvPr/>
            </p:nvSpPr>
            <p:spPr bwMode="auto">
              <a:xfrm>
                <a:off x="2646" y="1632"/>
                <a:ext cx="114" cy="108"/>
              </a:xfrm>
              <a:custGeom>
                <a:avLst/>
                <a:gdLst>
                  <a:gd name="T0" fmla="*/ 72 w 114"/>
                  <a:gd name="T1" fmla="*/ 108 h 108"/>
                  <a:gd name="T2" fmla="*/ 114 w 114"/>
                  <a:gd name="T3" fmla="*/ 48 h 108"/>
                  <a:gd name="T4" fmla="*/ 42 w 114"/>
                  <a:gd name="T5" fmla="*/ 0 h 108"/>
                  <a:gd name="T6" fmla="*/ 0 w 114"/>
                  <a:gd name="T7" fmla="*/ 54 h 108"/>
                  <a:gd name="T8" fmla="*/ 72 w 114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08"/>
                  <a:gd name="T17" fmla="*/ 114 w 114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08">
                    <a:moveTo>
                      <a:pt x="72" y="108"/>
                    </a:moveTo>
                    <a:lnTo>
                      <a:pt x="114" y="48"/>
                    </a:lnTo>
                    <a:lnTo>
                      <a:pt x="42" y="0"/>
                    </a:lnTo>
                    <a:lnTo>
                      <a:pt x="0" y="54"/>
                    </a:lnTo>
                    <a:lnTo>
                      <a:pt x="72" y="108"/>
                    </a:lnTo>
                    <a:close/>
                  </a:path>
                </a:pathLst>
              </a:custGeom>
              <a:solidFill>
                <a:srgbClr val="C2B4C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34" name="Freeform 36"/>
              <p:cNvSpPr>
                <a:spLocks/>
              </p:cNvSpPr>
              <p:nvPr/>
            </p:nvSpPr>
            <p:spPr bwMode="auto">
              <a:xfrm>
                <a:off x="2718" y="1680"/>
                <a:ext cx="108" cy="108"/>
              </a:xfrm>
              <a:custGeom>
                <a:avLst/>
                <a:gdLst>
                  <a:gd name="T0" fmla="*/ 72 w 108"/>
                  <a:gd name="T1" fmla="*/ 108 h 108"/>
                  <a:gd name="T2" fmla="*/ 108 w 108"/>
                  <a:gd name="T3" fmla="*/ 42 h 108"/>
                  <a:gd name="T4" fmla="*/ 42 w 108"/>
                  <a:gd name="T5" fmla="*/ 0 h 108"/>
                  <a:gd name="T6" fmla="*/ 0 w 108"/>
                  <a:gd name="T7" fmla="*/ 60 h 108"/>
                  <a:gd name="T8" fmla="*/ 72 w 108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8"/>
                  <a:gd name="T17" fmla="*/ 108 w 108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8">
                    <a:moveTo>
                      <a:pt x="72" y="108"/>
                    </a:moveTo>
                    <a:lnTo>
                      <a:pt x="108" y="42"/>
                    </a:lnTo>
                    <a:lnTo>
                      <a:pt x="42" y="0"/>
                    </a:lnTo>
                    <a:lnTo>
                      <a:pt x="0" y="60"/>
                    </a:lnTo>
                    <a:lnTo>
                      <a:pt x="72" y="108"/>
                    </a:lnTo>
                    <a:close/>
                  </a:path>
                </a:pathLst>
              </a:custGeom>
              <a:solidFill>
                <a:srgbClr val="BDAFC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35" name="Freeform 37"/>
              <p:cNvSpPr>
                <a:spLocks/>
              </p:cNvSpPr>
              <p:nvPr/>
            </p:nvSpPr>
            <p:spPr bwMode="auto">
              <a:xfrm>
                <a:off x="2790" y="1722"/>
                <a:ext cx="107" cy="108"/>
              </a:xfrm>
              <a:custGeom>
                <a:avLst/>
                <a:gdLst>
                  <a:gd name="T0" fmla="*/ 66 w 107"/>
                  <a:gd name="T1" fmla="*/ 108 h 108"/>
                  <a:gd name="T2" fmla="*/ 107 w 107"/>
                  <a:gd name="T3" fmla="*/ 36 h 108"/>
                  <a:gd name="T4" fmla="*/ 36 w 107"/>
                  <a:gd name="T5" fmla="*/ 0 h 108"/>
                  <a:gd name="T6" fmla="*/ 0 w 107"/>
                  <a:gd name="T7" fmla="*/ 66 h 108"/>
                  <a:gd name="T8" fmla="*/ 66 w 107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08"/>
                  <a:gd name="T17" fmla="*/ 107 w 107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08">
                    <a:moveTo>
                      <a:pt x="66" y="108"/>
                    </a:moveTo>
                    <a:lnTo>
                      <a:pt x="107" y="36"/>
                    </a:lnTo>
                    <a:lnTo>
                      <a:pt x="36" y="0"/>
                    </a:lnTo>
                    <a:lnTo>
                      <a:pt x="0" y="66"/>
                    </a:lnTo>
                    <a:lnTo>
                      <a:pt x="66" y="108"/>
                    </a:lnTo>
                    <a:close/>
                  </a:path>
                </a:pathLst>
              </a:custGeom>
              <a:solidFill>
                <a:srgbClr val="B7A9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36" name="Freeform 38"/>
              <p:cNvSpPr>
                <a:spLocks/>
              </p:cNvSpPr>
              <p:nvPr/>
            </p:nvSpPr>
            <p:spPr bwMode="auto">
              <a:xfrm>
                <a:off x="2856" y="1758"/>
                <a:ext cx="107" cy="108"/>
              </a:xfrm>
              <a:custGeom>
                <a:avLst/>
                <a:gdLst>
                  <a:gd name="T0" fmla="*/ 71 w 107"/>
                  <a:gd name="T1" fmla="*/ 108 h 108"/>
                  <a:gd name="T2" fmla="*/ 107 w 107"/>
                  <a:gd name="T3" fmla="*/ 24 h 108"/>
                  <a:gd name="T4" fmla="*/ 41 w 107"/>
                  <a:gd name="T5" fmla="*/ 0 h 108"/>
                  <a:gd name="T6" fmla="*/ 0 w 107"/>
                  <a:gd name="T7" fmla="*/ 72 h 108"/>
                  <a:gd name="T8" fmla="*/ 71 w 107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08"/>
                  <a:gd name="T17" fmla="*/ 107 w 107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08">
                    <a:moveTo>
                      <a:pt x="71" y="108"/>
                    </a:moveTo>
                    <a:lnTo>
                      <a:pt x="107" y="24"/>
                    </a:lnTo>
                    <a:lnTo>
                      <a:pt x="41" y="0"/>
                    </a:lnTo>
                    <a:lnTo>
                      <a:pt x="0" y="72"/>
                    </a:lnTo>
                    <a:lnTo>
                      <a:pt x="71" y="108"/>
                    </a:lnTo>
                    <a:close/>
                  </a:path>
                </a:pathLst>
              </a:custGeom>
              <a:solidFill>
                <a:srgbClr val="AFA2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37" name="Freeform 39"/>
              <p:cNvSpPr>
                <a:spLocks/>
              </p:cNvSpPr>
              <p:nvPr/>
            </p:nvSpPr>
            <p:spPr bwMode="auto">
              <a:xfrm>
                <a:off x="2927" y="1782"/>
                <a:ext cx="108" cy="101"/>
              </a:xfrm>
              <a:custGeom>
                <a:avLst/>
                <a:gdLst>
                  <a:gd name="T0" fmla="*/ 72 w 108"/>
                  <a:gd name="T1" fmla="*/ 101 h 101"/>
                  <a:gd name="T2" fmla="*/ 108 w 108"/>
                  <a:gd name="T3" fmla="*/ 12 h 101"/>
                  <a:gd name="T4" fmla="*/ 36 w 108"/>
                  <a:gd name="T5" fmla="*/ 0 h 101"/>
                  <a:gd name="T6" fmla="*/ 0 w 108"/>
                  <a:gd name="T7" fmla="*/ 84 h 101"/>
                  <a:gd name="T8" fmla="*/ 72 w 108"/>
                  <a:gd name="T9" fmla="*/ 101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1"/>
                  <a:gd name="T17" fmla="*/ 108 w 108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1">
                    <a:moveTo>
                      <a:pt x="72" y="101"/>
                    </a:moveTo>
                    <a:lnTo>
                      <a:pt x="108" y="12"/>
                    </a:lnTo>
                    <a:lnTo>
                      <a:pt x="36" y="0"/>
                    </a:lnTo>
                    <a:lnTo>
                      <a:pt x="0" y="84"/>
                    </a:lnTo>
                    <a:lnTo>
                      <a:pt x="72" y="101"/>
                    </a:lnTo>
                    <a:close/>
                  </a:path>
                </a:pathLst>
              </a:custGeom>
              <a:solidFill>
                <a:srgbClr val="A198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38" name="Freeform 40"/>
              <p:cNvSpPr>
                <a:spLocks/>
              </p:cNvSpPr>
              <p:nvPr/>
            </p:nvSpPr>
            <p:spPr bwMode="auto">
              <a:xfrm>
                <a:off x="2999" y="1782"/>
                <a:ext cx="114" cy="101"/>
              </a:xfrm>
              <a:custGeom>
                <a:avLst/>
                <a:gdLst>
                  <a:gd name="T0" fmla="*/ 72 w 114"/>
                  <a:gd name="T1" fmla="*/ 90 h 101"/>
                  <a:gd name="T2" fmla="*/ 114 w 114"/>
                  <a:gd name="T3" fmla="*/ 0 h 101"/>
                  <a:gd name="T4" fmla="*/ 36 w 114"/>
                  <a:gd name="T5" fmla="*/ 12 h 101"/>
                  <a:gd name="T6" fmla="*/ 0 w 114"/>
                  <a:gd name="T7" fmla="*/ 101 h 101"/>
                  <a:gd name="T8" fmla="*/ 72 w 114"/>
                  <a:gd name="T9" fmla="*/ 9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01"/>
                  <a:gd name="T17" fmla="*/ 114 w 114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01">
                    <a:moveTo>
                      <a:pt x="72" y="90"/>
                    </a:moveTo>
                    <a:lnTo>
                      <a:pt x="114" y="0"/>
                    </a:lnTo>
                    <a:lnTo>
                      <a:pt x="36" y="12"/>
                    </a:lnTo>
                    <a:lnTo>
                      <a:pt x="0" y="101"/>
                    </a:lnTo>
                    <a:lnTo>
                      <a:pt x="72" y="90"/>
                    </a:lnTo>
                    <a:close/>
                  </a:path>
                </a:pathLst>
              </a:custGeom>
              <a:solidFill>
                <a:srgbClr val="8686C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39" name="Freeform 41"/>
              <p:cNvSpPr>
                <a:spLocks/>
              </p:cNvSpPr>
              <p:nvPr/>
            </p:nvSpPr>
            <p:spPr bwMode="auto">
              <a:xfrm>
                <a:off x="3071" y="1782"/>
                <a:ext cx="114" cy="143"/>
              </a:xfrm>
              <a:custGeom>
                <a:avLst/>
                <a:gdLst>
                  <a:gd name="T0" fmla="*/ 78 w 114"/>
                  <a:gd name="T1" fmla="*/ 143 h 143"/>
                  <a:gd name="T2" fmla="*/ 114 w 114"/>
                  <a:gd name="T3" fmla="*/ 54 h 143"/>
                  <a:gd name="T4" fmla="*/ 42 w 114"/>
                  <a:gd name="T5" fmla="*/ 0 h 143"/>
                  <a:gd name="T6" fmla="*/ 0 w 114"/>
                  <a:gd name="T7" fmla="*/ 90 h 143"/>
                  <a:gd name="T8" fmla="*/ 78 w 114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43"/>
                  <a:gd name="T17" fmla="*/ 114 w 114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43">
                    <a:moveTo>
                      <a:pt x="78" y="143"/>
                    </a:moveTo>
                    <a:lnTo>
                      <a:pt x="114" y="54"/>
                    </a:lnTo>
                    <a:lnTo>
                      <a:pt x="42" y="0"/>
                    </a:lnTo>
                    <a:lnTo>
                      <a:pt x="0" y="90"/>
                    </a:lnTo>
                    <a:lnTo>
                      <a:pt x="78" y="143"/>
                    </a:lnTo>
                    <a:close/>
                  </a:path>
                </a:pathLst>
              </a:custGeom>
              <a:solidFill>
                <a:srgbClr val="B69DBF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40" name="Freeform 42"/>
              <p:cNvSpPr>
                <a:spLocks/>
              </p:cNvSpPr>
              <p:nvPr/>
            </p:nvSpPr>
            <p:spPr bwMode="auto">
              <a:xfrm>
                <a:off x="3149" y="1836"/>
                <a:ext cx="108" cy="113"/>
              </a:xfrm>
              <a:custGeom>
                <a:avLst/>
                <a:gdLst>
                  <a:gd name="T0" fmla="*/ 72 w 108"/>
                  <a:gd name="T1" fmla="*/ 113 h 113"/>
                  <a:gd name="T2" fmla="*/ 108 w 108"/>
                  <a:gd name="T3" fmla="*/ 30 h 113"/>
                  <a:gd name="T4" fmla="*/ 36 w 108"/>
                  <a:gd name="T5" fmla="*/ 0 h 113"/>
                  <a:gd name="T6" fmla="*/ 0 w 108"/>
                  <a:gd name="T7" fmla="*/ 89 h 113"/>
                  <a:gd name="T8" fmla="*/ 72 w 108"/>
                  <a:gd name="T9" fmla="*/ 113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13"/>
                  <a:gd name="T17" fmla="*/ 108 w 10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13">
                    <a:moveTo>
                      <a:pt x="72" y="113"/>
                    </a:moveTo>
                    <a:lnTo>
                      <a:pt x="108" y="30"/>
                    </a:lnTo>
                    <a:lnTo>
                      <a:pt x="36" y="0"/>
                    </a:lnTo>
                    <a:lnTo>
                      <a:pt x="0" y="89"/>
                    </a:lnTo>
                    <a:lnTo>
                      <a:pt x="72" y="113"/>
                    </a:lnTo>
                    <a:close/>
                  </a:path>
                </a:pathLst>
              </a:custGeom>
              <a:solidFill>
                <a:srgbClr val="A697C6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41" name="Freeform 43"/>
              <p:cNvSpPr>
                <a:spLocks/>
              </p:cNvSpPr>
              <p:nvPr/>
            </p:nvSpPr>
            <p:spPr bwMode="auto">
              <a:xfrm>
                <a:off x="3221" y="1866"/>
                <a:ext cx="114" cy="95"/>
              </a:xfrm>
              <a:custGeom>
                <a:avLst/>
                <a:gdLst>
                  <a:gd name="T0" fmla="*/ 78 w 114"/>
                  <a:gd name="T1" fmla="*/ 95 h 95"/>
                  <a:gd name="T2" fmla="*/ 114 w 114"/>
                  <a:gd name="T3" fmla="*/ 17 h 95"/>
                  <a:gd name="T4" fmla="*/ 36 w 114"/>
                  <a:gd name="T5" fmla="*/ 0 h 95"/>
                  <a:gd name="T6" fmla="*/ 0 w 114"/>
                  <a:gd name="T7" fmla="*/ 83 h 95"/>
                  <a:gd name="T8" fmla="*/ 78 w 114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95"/>
                  <a:gd name="T17" fmla="*/ 114 w 114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95">
                    <a:moveTo>
                      <a:pt x="78" y="95"/>
                    </a:moveTo>
                    <a:lnTo>
                      <a:pt x="114" y="17"/>
                    </a:lnTo>
                    <a:lnTo>
                      <a:pt x="36" y="0"/>
                    </a:lnTo>
                    <a:lnTo>
                      <a:pt x="0" y="83"/>
                    </a:lnTo>
                    <a:lnTo>
                      <a:pt x="78" y="95"/>
                    </a:lnTo>
                    <a:close/>
                  </a:path>
                </a:pathLst>
              </a:custGeom>
              <a:solidFill>
                <a:srgbClr val="9A94C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42" name="Freeform 44"/>
              <p:cNvSpPr>
                <a:spLocks/>
              </p:cNvSpPr>
              <p:nvPr/>
            </p:nvSpPr>
            <p:spPr bwMode="auto">
              <a:xfrm>
                <a:off x="3299" y="1883"/>
                <a:ext cx="114" cy="78"/>
              </a:xfrm>
              <a:custGeom>
                <a:avLst/>
                <a:gdLst>
                  <a:gd name="T0" fmla="*/ 78 w 114"/>
                  <a:gd name="T1" fmla="*/ 78 h 78"/>
                  <a:gd name="T2" fmla="*/ 114 w 114"/>
                  <a:gd name="T3" fmla="*/ 6 h 78"/>
                  <a:gd name="T4" fmla="*/ 36 w 114"/>
                  <a:gd name="T5" fmla="*/ 0 h 78"/>
                  <a:gd name="T6" fmla="*/ 0 w 114"/>
                  <a:gd name="T7" fmla="*/ 78 h 78"/>
                  <a:gd name="T8" fmla="*/ 78 w 114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78"/>
                  <a:gd name="T17" fmla="*/ 114 w 114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78">
                    <a:moveTo>
                      <a:pt x="78" y="78"/>
                    </a:moveTo>
                    <a:lnTo>
                      <a:pt x="114" y="6"/>
                    </a:lnTo>
                    <a:lnTo>
                      <a:pt x="36" y="0"/>
                    </a:lnTo>
                    <a:lnTo>
                      <a:pt x="0" y="78"/>
                    </a:lnTo>
                    <a:lnTo>
                      <a:pt x="78" y="78"/>
                    </a:lnTo>
                    <a:close/>
                  </a:path>
                </a:pathLst>
              </a:custGeom>
              <a:solidFill>
                <a:srgbClr val="8F93D2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43" name="Freeform 45"/>
              <p:cNvSpPr>
                <a:spLocks/>
              </p:cNvSpPr>
              <p:nvPr/>
            </p:nvSpPr>
            <p:spPr bwMode="auto">
              <a:xfrm>
                <a:off x="3377" y="1889"/>
                <a:ext cx="119" cy="72"/>
              </a:xfrm>
              <a:custGeom>
                <a:avLst/>
                <a:gdLst>
                  <a:gd name="T0" fmla="*/ 83 w 119"/>
                  <a:gd name="T1" fmla="*/ 66 h 72"/>
                  <a:gd name="T2" fmla="*/ 119 w 119"/>
                  <a:gd name="T3" fmla="*/ 0 h 72"/>
                  <a:gd name="T4" fmla="*/ 36 w 119"/>
                  <a:gd name="T5" fmla="*/ 0 h 72"/>
                  <a:gd name="T6" fmla="*/ 0 w 119"/>
                  <a:gd name="T7" fmla="*/ 72 h 72"/>
                  <a:gd name="T8" fmla="*/ 83 w 119"/>
                  <a:gd name="T9" fmla="*/ 66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72"/>
                  <a:gd name="T17" fmla="*/ 119 w 119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72">
                    <a:moveTo>
                      <a:pt x="83" y="66"/>
                    </a:moveTo>
                    <a:lnTo>
                      <a:pt x="119" y="0"/>
                    </a:lnTo>
                    <a:lnTo>
                      <a:pt x="36" y="0"/>
                    </a:lnTo>
                    <a:lnTo>
                      <a:pt x="0" y="72"/>
                    </a:lnTo>
                    <a:lnTo>
                      <a:pt x="83" y="66"/>
                    </a:lnTo>
                    <a:close/>
                  </a:path>
                </a:pathLst>
              </a:custGeom>
              <a:solidFill>
                <a:srgbClr val="8692D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44" name="Freeform 46"/>
              <p:cNvSpPr>
                <a:spLocks/>
              </p:cNvSpPr>
              <p:nvPr/>
            </p:nvSpPr>
            <p:spPr bwMode="auto">
              <a:xfrm>
                <a:off x="3460" y="1883"/>
                <a:ext cx="120" cy="72"/>
              </a:xfrm>
              <a:custGeom>
                <a:avLst/>
                <a:gdLst>
                  <a:gd name="T0" fmla="*/ 84 w 120"/>
                  <a:gd name="T1" fmla="*/ 60 h 72"/>
                  <a:gd name="T2" fmla="*/ 120 w 120"/>
                  <a:gd name="T3" fmla="*/ 0 h 72"/>
                  <a:gd name="T4" fmla="*/ 36 w 120"/>
                  <a:gd name="T5" fmla="*/ 6 h 72"/>
                  <a:gd name="T6" fmla="*/ 0 w 120"/>
                  <a:gd name="T7" fmla="*/ 72 h 72"/>
                  <a:gd name="T8" fmla="*/ 84 w 120"/>
                  <a:gd name="T9" fmla="*/ 6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2"/>
                  <a:gd name="T17" fmla="*/ 120 w 1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2">
                    <a:moveTo>
                      <a:pt x="84" y="60"/>
                    </a:moveTo>
                    <a:lnTo>
                      <a:pt x="120" y="0"/>
                    </a:lnTo>
                    <a:lnTo>
                      <a:pt x="36" y="6"/>
                    </a:lnTo>
                    <a:lnTo>
                      <a:pt x="0" y="72"/>
                    </a:lnTo>
                    <a:lnTo>
                      <a:pt x="84" y="60"/>
                    </a:lnTo>
                    <a:close/>
                  </a:path>
                </a:pathLst>
              </a:custGeom>
              <a:solidFill>
                <a:srgbClr val="7D92D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45" name="Freeform 47"/>
              <p:cNvSpPr>
                <a:spLocks/>
              </p:cNvSpPr>
              <p:nvPr/>
            </p:nvSpPr>
            <p:spPr bwMode="auto">
              <a:xfrm>
                <a:off x="3544" y="1872"/>
                <a:ext cx="120" cy="71"/>
              </a:xfrm>
              <a:custGeom>
                <a:avLst/>
                <a:gdLst>
                  <a:gd name="T0" fmla="*/ 90 w 120"/>
                  <a:gd name="T1" fmla="*/ 53 h 71"/>
                  <a:gd name="T2" fmla="*/ 120 w 120"/>
                  <a:gd name="T3" fmla="*/ 0 h 71"/>
                  <a:gd name="T4" fmla="*/ 36 w 120"/>
                  <a:gd name="T5" fmla="*/ 11 h 71"/>
                  <a:gd name="T6" fmla="*/ 0 w 120"/>
                  <a:gd name="T7" fmla="*/ 71 h 71"/>
                  <a:gd name="T8" fmla="*/ 90 w 120"/>
                  <a:gd name="T9" fmla="*/ 53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1"/>
                  <a:gd name="T17" fmla="*/ 120 w 120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1">
                    <a:moveTo>
                      <a:pt x="90" y="53"/>
                    </a:moveTo>
                    <a:lnTo>
                      <a:pt x="120" y="0"/>
                    </a:lnTo>
                    <a:lnTo>
                      <a:pt x="36" y="11"/>
                    </a:lnTo>
                    <a:lnTo>
                      <a:pt x="0" y="71"/>
                    </a:lnTo>
                    <a:lnTo>
                      <a:pt x="90" y="53"/>
                    </a:lnTo>
                    <a:close/>
                  </a:path>
                </a:pathLst>
              </a:custGeom>
              <a:solidFill>
                <a:srgbClr val="7593E2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46" name="Freeform 48"/>
              <p:cNvSpPr>
                <a:spLocks/>
              </p:cNvSpPr>
              <p:nvPr/>
            </p:nvSpPr>
            <p:spPr bwMode="auto">
              <a:xfrm>
                <a:off x="2532" y="1632"/>
                <a:ext cx="114" cy="102"/>
              </a:xfrm>
              <a:custGeom>
                <a:avLst/>
                <a:gdLst>
                  <a:gd name="T0" fmla="*/ 72 w 114"/>
                  <a:gd name="T1" fmla="*/ 102 h 102"/>
                  <a:gd name="T2" fmla="*/ 114 w 114"/>
                  <a:gd name="T3" fmla="*/ 54 h 102"/>
                  <a:gd name="T4" fmla="*/ 48 w 114"/>
                  <a:gd name="T5" fmla="*/ 0 h 102"/>
                  <a:gd name="T6" fmla="*/ 0 w 114"/>
                  <a:gd name="T7" fmla="*/ 36 h 102"/>
                  <a:gd name="T8" fmla="*/ 72 w 114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02"/>
                  <a:gd name="T17" fmla="*/ 114 w 114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02">
                    <a:moveTo>
                      <a:pt x="72" y="102"/>
                    </a:moveTo>
                    <a:lnTo>
                      <a:pt x="114" y="54"/>
                    </a:lnTo>
                    <a:lnTo>
                      <a:pt x="48" y="0"/>
                    </a:lnTo>
                    <a:lnTo>
                      <a:pt x="0" y="36"/>
                    </a:lnTo>
                    <a:lnTo>
                      <a:pt x="72" y="102"/>
                    </a:lnTo>
                    <a:close/>
                  </a:path>
                </a:pathLst>
              </a:custGeom>
              <a:solidFill>
                <a:srgbClr val="CBC0D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47" name="Freeform 49"/>
              <p:cNvSpPr>
                <a:spLocks/>
              </p:cNvSpPr>
              <p:nvPr/>
            </p:nvSpPr>
            <p:spPr bwMode="auto">
              <a:xfrm>
                <a:off x="2604" y="1686"/>
                <a:ext cx="114" cy="108"/>
              </a:xfrm>
              <a:custGeom>
                <a:avLst/>
                <a:gdLst>
                  <a:gd name="T0" fmla="*/ 72 w 114"/>
                  <a:gd name="T1" fmla="*/ 108 h 108"/>
                  <a:gd name="T2" fmla="*/ 114 w 114"/>
                  <a:gd name="T3" fmla="*/ 54 h 108"/>
                  <a:gd name="T4" fmla="*/ 42 w 114"/>
                  <a:gd name="T5" fmla="*/ 0 h 108"/>
                  <a:gd name="T6" fmla="*/ 0 w 114"/>
                  <a:gd name="T7" fmla="*/ 48 h 108"/>
                  <a:gd name="T8" fmla="*/ 72 w 114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08"/>
                  <a:gd name="T17" fmla="*/ 114 w 114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08">
                    <a:moveTo>
                      <a:pt x="72" y="108"/>
                    </a:moveTo>
                    <a:lnTo>
                      <a:pt x="114" y="54"/>
                    </a:lnTo>
                    <a:lnTo>
                      <a:pt x="42" y="0"/>
                    </a:lnTo>
                    <a:lnTo>
                      <a:pt x="0" y="48"/>
                    </a:lnTo>
                    <a:lnTo>
                      <a:pt x="72" y="108"/>
                    </a:lnTo>
                    <a:close/>
                  </a:path>
                </a:pathLst>
              </a:custGeom>
              <a:solidFill>
                <a:srgbClr val="C7BCCF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48" name="Freeform 50"/>
              <p:cNvSpPr>
                <a:spLocks/>
              </p:cNvSpPr>
              <p:nvPr/>
            </p:nvSpPr>
            <p:spPr bwMode="auto">
              <a:xfrm>
                <a:off x="2676" y="1740"/>
                <a:ext cx="114" cy="108"/>
              </a:xfrm>
              <a:custGeom>
                <a:avLst/>
                <a:gdLst>
                  <a:gd name="T0" fmla="*/ 72 w 114"/>
                  <a:gd name="T1" fmla="*/ 108 h 108"/>
                  <a:gd name="T2" fmla="*/ 114 w 114"/>
                  <a:gd name="T3" fmla="*/ 48 h 108"/>
                  <a:gd name="T4" fmla="*/ 42 w 114"/>
                  <a:gd name="T5" fmla="*/ 0 h 108"/>
                  <a:gd name="T6" fmla="*/ 0 w 114"/>
                  <a:gd name="T7" fmla="*/ 54 h 108"/>
                  <a:gd name="T8" fmla="*/ 72 w 114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08"/>
                  <a:gd name="T17" fmla="*/ 114 w 114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08">
                    <a:moveTo>
                      <a:pt x="72" y="108"/>
                    </a:moveTo>
                    <a:lnTo>
                      <a:pt x="114" y="48"/>
                    </a:lnTo>
                    <a:lnTo>
                      <a:pt x="42" y="0"/>
                    </a:lnTo>
                    <a:lnTo>
                      <a:pt x="0" y="54"/>
                    </a:lnTo>
                    <a:lnTo>
                      <a:pt x="72" y="108"/>
                    </a:lnTo>
                    <a:close/>
                  </a:path>
                </a:pathLst>
              </a:custGeom>
              <a:solidFill>
                <a:srgbClr val="C3B6C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49" name="Freeform 51"/>
              <p:cNvSpPr>
                <a:spLocks/>
              </p:cNvSpPr>
              <p:nvPr/>
            </p:nvSpPr>
            <p:spPr bwMode="auto">
              <a:xfrm>
                <a:off x="2748" y="1788"/>
                <a:ext cx="108" cy="113"/>
              </a:xfrm>
              <a:custGeom>
                <a:avLst/>
                <a:gdLst>
                  <a:gd name="T0" fmla="*/ 72 w 108"/>
                  <a:gd name="T1" fmla="*/ 113 h 113"/>
                  <a:gd name="T2" fmla="*/ 108 w 108"/>
                  <a:gd name="T3" fmla="*/ 42 h 113"/>
                  <a:gd name="T4" fmla="*/ 42 w 108"/>
                  <a:gd name="T5" fmla="*/ 0 h 113"/>
                  <a:gd name="T6" fmla="*/ 0 w 108"/>
                  <a:gd name="T7" fmla="*/ 60 h 113"/>
                  <a:gd name="T8" fmla="*/ 72 w 108"/>
                  <a:gd name="T9" fmla="*/ 113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13"/>
                  <a:gd name="T17" fmla="*/ 108 w 10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13">
                    <a:moveTo>
                      <a:pt x="72" y="113"/>
                    </a:moveTo>
                    <a:lnTo>
                      <a:pt x="108" y="42"/>
                    </a:lnTo>
                    <a:lnTo>
                      <a:pt x="42" y="0"/>
                    </a:lnTo>
                    <a:lnTo>
                      <a:pt x="0" y="60"/>
                    </a:lnTo>
                    <a:lnTo>
                      <a:pt x="72" y="113"/>
                    </a:lnTo>
                    <a:close/>
                  </a:path>
                </a:pathLst>
              </a:custGeom>
              <a:solidFill>
                <a:srgbClr val="BEB0C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50" name="Freeform 52"/>
              <p:cNvSpPr>
                <a:spLocks/>
              </p:cNvSpPr>
              <p:nvPr/>
            </p:nvSpPr>
            <p:spPr bwMode="auto">
              <a:xfrm>
                <a:off x="2820" y="1830"/>
                <a:ext cx="107" cy="113"/>
              </a:xfrm>
              <a:custGeom>
                <a:avLst/>
                <a:gdLst>
                  <a:gd name="T0" fmla="*/ 71 w 107"/>
                  <a:gd name="T1" fmla="*/ 113 h 113"/>
                  <a:gd name="T2" fmla="*/ 107 w 107"/>
                  <a:gd name="T3" fmla="*/ 36 h 113"/>
                  <a:gd name="T4" fmla="*/ 36 w 107"/>
                  <a:gd name="T5" fmla="*/ 0 h 113"/>
                  <a:gd name="T6" fmla="*/ 0 w 107"/>
                  <a:gd name="T7" fmla="*/ 71 h 113"/>
                  <a:gd name="T8" fmla="*/ 71 w 107"/>
                  <a:gd name="T9" fmla="*/ 113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13"/>
                  <a:gd name="T17" fmla="*/ 107 w 107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13">
                    <a:moveTo>
                      <a:pt x="71" y="113"/>
                    </a:moveTo>
                    <a:lnTo>
                      <a:pt x="107" y="36"/>
                    </a:lnTo>
                    <a:lnTo>
                      <a:pt x="36" y="0"/>
                    </a:lnTo>
                    <a:lnTo>
                      <a:pt x="0" y="71"/>
                    </a:lnTo>
                    <a:lnTo>
                      <a:pt x="71" y="113"/>
                    </a:lnTo>
                    <a:close/>
                  </a:path>
                </a:pathLst>
              </a:custGeom>
              <a:solidFill>
                <a:srgbClr val="B6A8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51" name="Freeform 53"/>
              <p:cNvSpPr>
                <a:spLocks/>
              </p:cNvSpPr>
              <p:nvPr/>
            </p:nvSpPr>
            <p:spPr bwMode="auto">
              <a:xfrm>
                <a:off x="2891" y="1866"/>
                <a:ext cx="108" cy="101"/>
              </a:xfrm>
              <a:custGeom>
                <a:avLst/>
                <a:gdLst>
                  <a:gd name="T0" fmla="*/ 72 w 108"/>
                  <a:gd name="T1" fmla="*/ 101 h 101"/>
                  <a:gd name="T2" fmla="*/ 108 w 108"/>
                  <a:gd name="T3" fmla="*/ 17 h 101"/>
                  <a:gd name="T4" fmla="*/ 36 w 108"/>
                  <a:gd name="T5" fmla="*/ 0 h 101"/>
                  <a:gd name="T6" fmla="*/ 0 w 108"/>
                  <a:gd name="T7" fmla="*/ 77 h 101"/>
                  <a:gd name="T8" fmla="*/ 72 w 108"/>
                  <a:gd name="T9" fmla="*/ 101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1"/>
                  <a:gd name="T17" fmla="*/ 108 w 108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1">
                    <a:moveTo>
                      <a:pt x="72" y="101"/>
                    </a:moveTo>
                    <a:lnTo>
                      <a:pt x="108" y="17"/>
                    </a:lnTo>
                    <a:lnTo>
                      <a:pt x="36" y="0"/>
                    </a:lnTo>
                    <a:lnTo>
                      <a:pt x="0" y="77"/>
                    </a:lnTo>
                    <a:lnTo>
                      <a:pt x="72" y="101"/>
                    </a:lnTo>
                    <a:close/>
                  </a:path>
                </a:pathLst>
              </a:custGeom>
              <a:solidFill>
                <a:srgbClr val="A99E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52" name="Freeform 54"/>
              <p:cNvSpPr>
                <a:spLocks/>
              </p:cNvSpPr>
              <p:nvPr/>
            </p:nvSpPr>
            <p:spPr bwMode="auto">
              <a:xfrm>
                <a:off x="2963" y="1872"/>
                <a:ext cx="108" cy="95"/>
              </a:xfrm>
              <a:custGeom>
                <a:avLst/>
                <a:gdLst>
                  <a:gd name="T0" fmla="*/ 72 w 108"/>
                  <a:gd name="T1" fmla="*/ 95 h 95"/>
                  <a:gd name="T2" fmla="*/ 108 w 108"/>
                  <a:gd name="T3" fmla="*/ 0 h 95"/>
                  <a:gd name="T4" fmla="*/ 36 w 108"/>
                  <a:gd name="T5" fmla="*/ 11 h 95"/>
                  <a:gd name="T6" fmla="*/ 0 w 108"/>
                  <a:gd name="T7" fmla="*/ 95 h 95"/>
                  <a:gd name="T8" fmla="*/ 72 w 108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95"/>
                  <a:gd name="T17" fmla="*/ 108 w 108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95">
                    <a:moveTo>
                      <a:pt x="72" y="95"/>
                    </a:moveTo>
                    <a:lnTo>
                      <a:pt x="108" y="0"/>
                    </a:lnTo>
                    <a:lnTo>
                      <a:pt x="36" y="11"/>
                    </a:lnTo>
                    <a:lnTo>
                      <a:pt x="0" y="95"/>
                    </a:lnTo>
                    <a:lnTo>
                      <a:pt x="72" y="95"/>
                    </a:lnTo>
                    <a:close/>
                  </a:path>
                </a:pathLst>
              </a:custGeom>
              <a:solidFill>
                <a:srgbClr val="8C8AC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53" name="Freeform 55"/>
              <p:cNvSpPr>
                <a:spLocks/>
              </p:cNvSpPr>
              <p:nvPr/>
            </p:nvSpPr>
            <p:spPr bwMode="auto">
              <a:xfrm>
                <a:off x="3035" y="1872"/>
                <a:ext cx="114" cy="143"/>
              </a:xfrm>
              <a:custGeom>
                <a:avLst/>
                <a:gdLst>
                  <a:gd name="T0" fmla="*/ 72 w 114"/>
                  <a:gd name="T1" fmla="*/ 143 h 143"/>
                  <a:gd name="T2" fmla="*/ 114 w 114"/>
                  <a:gd name="T3" fmla="*/ 53 h 143"/>
                  <a:gd name="T4" fmla="*/ 36 w 114"/>
                  <a:gd name="T5" fmla="*/ 0 h 143"/>
                  <a:gd name="T6" fmla="*/ 0 w 114"/>
                  <a:gd name="T7" fmla="*/ 95 h 143"/>
                  <a:gd name="T8" fmla="*/ 72 w 114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43"/>
                  <a:gd name="T17" fmla="*/ 114 w 114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43">
                    <a:moveTo>
                      <a:pt x="72" y="143"/>
                    </a:moveTo>
                    <a:lnTo>
                      <a:pt x="114" y="53"/>
                    </a:lnTo>
                    <a:lnTo>
                      <a:pt x="36" y="0"/>
                    </a:lnTo>
                    <a:lnTo>
                      <a:pt x="0" y="95"/>
                    </a:lnTo>
                    <a:lnTo>
                      <a:pt x="72" y="143"/>
                    </a:lnTo>
                    <a:close/>
                  </a:path>
                </a:pathLst>
              </a:custGeom>
              <a:solidFill>
                <a:srgbClr val="B39CC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54" name="Freeform 56"/>
              <p:cNvSpPr>
                <a:spLocks/>
              </p:cNvSpPr>
              <p:nvPr/>
            </p:nvSpPr>
            <p:spPr bwMode="auto">
              <a:xfrm>
                <a:off x="3107" y="1925"/>
                <a:ext cx="114" cy="108"/>
              </a:xfrm>
              <a:custGeom>
                <a:avLst/>
                <a:gdLst>
                  <a:gd name="T0" fmla="*/ 78 w 114"/>
                  <a:gd name="T1" fmla="*/ 108 h 108"/>
                  <a:gd name="T2" fmla="*/ 114 w 114"/>
                  <a:gd name="T3" fmla="*/ 24 h 108"/>
                  <a:gd name="T4" fmla="*/ 42 w 114"/>
                  <a:gd name="T5" fmla="*/ 0 h 108"/>
                  <a:gd name="T6" fmla="*/ 0 w 114"/>
                  <a:gd name="T7" fmla="*/ 90 h 108"/>
                  <a:gd name="T8" fmla="*/ 78 w 114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08"/>
                  <a:gd name="T17" fmla="*/ 114 w 114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08">
                    <a:moveTo>
                      <a:pt x="78" y="108"/>
                    </a:moveTo>
                    <a:lnTo>
                      <a:pt x="114" y="24"/>
                    </a:lnTo>
                    <a:lnTo>
                      <a:pt x="42" y="0"/>
                    </a:lnTo>
                    <a:lnTo>
                      <a:pt x="0" y="90"/>
                    </a:lnTo>
                    <a:lnTo>
                      <a:pt x="78" y="108"/>
                    </a:lnTo>
                    <a:close/>
                  </a:path>
                </a:pathLst>
              </a:custGeom>
              <a:solidFill>
                <a:srgbClr val="9F94C9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55" name="Freeform 57"/>
              <p:cNvSpPr>
                <a:spLocks/>
              </p:cNvSpPr>
              <p:nvPr/>
            </p:nvSpPr>
            <p:spPr bwMode="auto">
              <a:xfrm>
                <a:off x="3185" y="1949"/>
                <a:ext cx="114" cy="84"/>
              </a:xfrm>
              <a:custGeom>
                <a:avLst/>
                <a:gdLst>
                  <a:gd name="T0" fmla="*/ 78 w 114"/>
                  <a:gd name="T1" fmla="*/ 84 h 84"/>
                  <a:gd name="T2" fmla="*/ 114 w 114"/>
                  <a:gd name="T3" fmla="*/ 12 h 84"/>
                  <a:gd name="T4" fmla="*/ 36 w 114"/>
                  <a:gd name="T5" fmla="*/ 0 h 84"/>
                  <a:gd name="T6" fmla="*/ 0 w 114"/>
                  <a:gd name="T7" fmla="*/ 84 h 84"/>
                  <a:gd name="T8" fmla="*/ 78 w 114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84"/>
                  <a:gd name="T17" fmla="*/ 114 w 114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84">
                    <a:moveTo>
                      <a:pt x="78" y="84"/>
                    </a:moveTo>
                    <a:lnTo>
                      <a:pt x="114" y="12"/>
                    </a:lnTo>
                    <a:lnTo>
                      <a:pt x="36" y="0"/>
                    </a:lnTo>
                    <a:lnTo>
                      <a:pt x="0" y="84"/>
                    </a:lnTo>
                    <a:lnTo>
                      <a:pt x="78" y="84"/>
                    </a:lnTo>
                    <a:close/>
                  </a:path>
                </a:pathLst>
              </a:custGeom>
              <a:solidFill>
                <a:srgbClr val="9192D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56" name="Freeform 58"/>
              <p:cNvSpPr>
                <a:spLocks/>
              </p:cNvSpPr>
              <p:nvPr/>
            </p:nvSpPr>
            <p:spPr bwMode="auto">
              <a:xfrm>
                <a:off x="3263" y="1961"/>
                <a:ext cx="114" cy="72"/>
              </a:xfrm>
              <a:custGeom>
                <a:avLst/>
                <a:gdLst>
                  <a:gd name="T0" fmla="*/ 78 w 114"/>
                  <a:gd name="T1" fmla="*/ 66 h 72"/>
                  <a:gd name="T2" fmla="*/ 114 w 114"/>
                  <a:gd name="T3" fmla="*/ 0 h 72"/>
                  <a:gd name="T4" fmla="*/ 36 w 114"/>
                  <a:gd name="T5" fmla="*/ 0 h 72"/>
                  <a:gd name="T6" fmla="*/ 0 w 114"/>
                  <a:gd name="T7" fmla="*/ 72 h 72"/>
                  <a:gd name="T8" fmla="*/ 78 w 114"/>
                  <a:gd name="T9" fmla="*/ 66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72"/>
                  <a:gd name="T17" fmla="*/ 114 w 114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72">
                    <a:moveTo>
                      <a:pt x="78" y="66"/>
                    </a:moveTo>
                    <a:lnTo>
                      <a:pt x="114" y="0"/>
                    </a:lnTo>
                    <a:lnTo>
                      <a:pt x="36" y="0"/>
                    </a:lnTo>
                    <a:lnTo>
                      <a:pt x="0" y="72"/>
                    </a:lnTo>
                    <a:lnTo>
                      <a:pt x="78" y="66"/>
                    </a:lnTo>
                    <a:close/>
                  </a:path>
                </a:pathLst>
              </a:custGeom>
              <a:solidFill>
                <a:srgbClr val="8591D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57" name="Freeform 59"/>
              <p:cNvSpPr>
                <a:spLocks/>
              </p:cNvSpPr>
              <p:nvPr/>
            </p:nvSpPr>
            <p:spPr bwMode="auto">
              <a:xfrm>
                <a:off x="3341" y="1955"/>
                <a:ext cx="119" cy="72"/>
              </a:xfrm>
              <a:custGeom>
                <a:avLst/>
                <a:gdLst>
                  <a:gd name="T0" fmla="*/ 84 w 119"/>
                  <a:gd name="T1" fmla="*/ 60 h 72"/>
                  <a:gd name="T2" fmla="*/ 119 w 119"/>
                  <a:gd name="T3" fmla="*/ 0 h 72"/>
                  <a:gd name="T4" fmla="*/ 36 w 119"/>
                  <a:gd name="T5" fmla="*/ 6 h 72"/>
                  <a:gd name="T6" fmla="*/ 0 w 119"/>
                  <a:gd name="T7" fmla="*/ 72 h 72"/>
                  <a:gd name="T8" fmla="*/ 84 w 119"/>
                  <a:gd name="T9" fmla="*/ 6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72"/>
                  <a:gd name="T17" fmla="*/ 119 w 119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72">
                    <a:moveTo>
                      <a:pt x="84" y="60"/>
                    </a:moveTo>
                    <a:lnTo>
                      <a:pt x="119" y="0"/>
                    </a:lnTo>
                    <a:lnTo>
                      <a:pt x="36" y="6"/>
                    </a:lnTo>
                    <a:lnTo>
                      <a:pt x="0" y="72"/>
                    </a:lnTo>
                    <a:lnTo>
                      <a:pt x="84" y="60"/>
                    </a:lnTo>
                    <a:close/>
                  </a:path>
                </a:pathLst>
              </a:custGeom>
              <a:solidFill>
                <a:srgbClr val="7A91D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58" name="Freeform 60"/>
              <p:cNvSpPr>
                <a:spLocks/>
              </p:cNvSpPr>
              <p:nvPr/>
            </p:nvSpPr>
            <p:spPr bwMode="auto">
              <a:xfrm>
                <a:off x="3425" y="1943"/>
                <a:ext cx="119" cy="72"/>
              </a:xfrm>
              <a:custGeom>
                <a:avLst/>
                <a:gdLst>
                  <a:gd name="T0" fmla="*/ 83 w 119"/>
                  <a:gd name="T1" fmla="*/ 54 h 72"/>
                  <a:gd name="T2" fmla="*/ 119 w 119"/>
                  <a:gd name="T3" fmla="*/ 0 h 72"/>
                  <a:gd name="T4" fmla="*/ 35 w 119"/>
                  <a:gd name="T5" fmla="*/ 12 h 72"/>
                  <a:gd name="T6" fmla="*/ 0 w 119"/>
                  <a:gd name="T7" fmla="*/ 72 h 72"/>
                  <a:gd name="T8" fmla="*/ 83 w 119"/>
                  <a:gd name="T9" fmla="*/ 54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72"/>
                  <a:gd name="T17" fmla="*/ 119 w 119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72">
                    <a:moveTo>
                      <a:pt x="83" y="54"/>
                    </a:moveTo>
                    <a:lnTo>
                      <a:pt x="119" y="0"/>
                    </a:lnTo>
                    <a:lnTo>
                      <a:pt x="35" y="12"/>
                    </a:lnTo>
                    <a:lnTo>
                      <a:pt x="0" y="72"/>
                    </a:lnTo>
                    <a:lnTo>
                      <a:pt x="83" y="54"/>
                    </a:lnTo>
                    <a:close/>
                  </a:path>
                </a:pathLst>
              </a:custGeom>
              <a:solidFill>
                <a:srgbClr val="7092E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59" name="Freeform 61"/>
              <p:cNvSpPr>
                <a:spLocks/>
              </p:cNvSpPr>
              <p:nvPr/>
            </p:nvSpPr>
            <p:spPr bwMode="auto">
              <a:xfrm>
                <a:off x="3508" y="1925"/>
                <a:ext cx="126" cy="72"/>
              </a:xfrm>
              <a:custGeom>
                <a:avLst/>
                <a:gdLst>
                  <a:gd name="T0" fmla="*/ 90 w 126"/>
                  <a:gd name="T1" fmla="*/ 54 h 72"/>
                  <a:gd name="T2" fmla="*/ 126 w 126"/>
                  <a:gd name="T3" fmla="*/ 0 h 72"/>
                  <a:gd name="T4" fmla="*/ 36 w 126"/>
                  <a:gd name="T5" fmla="*/ 18 h 72"/>
                  <a:gd name="T6" fmla="*/ 0 w 126"/>
                  <a:gd name="T7" fmla="*/ 72 h 72"/>
                  <a:gd name="T8" fmla="*/ 90 w 126"/>
                  <a:gd name="T9" fmla="*/ 54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2"/>
                  <a:gd name="T17" fmla="*/ 126 w 12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2">
                    <a:moveTo>
                      <a:pt x="90" y="54"/>
                    </a:moveTo>
                    <a:lnTo>
                      <a:pt x="126" y="0"/>
                    </a:lnTo>
                    <a:lnTo>
                      <a:pt x="36" y="18"/>
                    </a:lnTo>
                    <a:lnTo>
                      <a:pt x="0" y="72"/>
                    </a:lnTo>
                    <a:lnTo>
                      <a:pt x="90" y="54"/>
                    </a:lnTo>
                    <a:close/>
                  </a:path>
                </a:pathLst>
              </a:custGeom>
              <a:solidFill>
                <a:srgbClr val="6592E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60" name="Freeform 62"/>
              <p:cNvSpPr>
                <a:spLocks/>
              </p:cNvSpPr>
              <p:nvPr/>
            </p:nvSpPr>
            <p:spPr bwMode="auto">
              <a:xfrm>
                <a:off x="2490" y="1668"/>
                <a:ext cx="114" cy="102"/>
              </a:xfrm>
              <a:custGeom>
                <a:avLst/>
                <a:gdLst>
                  <a:gd name="T0" fmla="*/ 72 w 114"/>
                  <a:gd name="T1" fmla="*/ 102 h 102"/>
                  <a:gd name="T2" fmla="*/ 114 w 114"/>
                  <a:gd name="T3" fmla="*/ 66 h 102"/>
                  <a:gd name="T4" fmla="*/ 42 w 114"/>
                  <a:gd name="T5" fmla="*/ 0 h 102"/>
                  <a:gd name="T6" fmla="*/ 0 w 114"/>
                  <a:gd name="T7" fmla="*/ 36 h 102"/>
                  <a:gd name="T8" fmla="*/ 72 w 114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02"/>
                  <a:gd name="T17" fmla="*/ 114 w 114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02">
                    <a:moveTo>
                      <a:pt x="72" y="102"/>
                    </a:moveTo>
                    <a:lnTo>
                      <a:pt x="114" y="66"/>
                    </a:lnTo>
                    <a:lnTo>
                      <a:pt x="42" y="0"/>
                    </a:lnTo>
                    <a:lnTo>
                      <a:pt x="0" y="36"/>
                    </a:lnTo>
                    <a:lnTo>
                      <a:pt x="72" y="102"/>
                    </a:lnTo>
                    <a:close/>
                  </a:path>
                </a:pathLst>
              </a:custGeom>
              <a:solidFill>
                <a:srgbClr val="D2CBD3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61" name="Freeform 63"/>
              <p:cNvSpPr>
                <a:spLocks/>
              </p:cNvSpPr>
              <p:nvPr/>
            </p:nvSpPr>
            <p:spPr bwMode="auto">
              <a:xfrm>
                <a:off x="2562" y="1734"/>
                <a:ext cx="114" cy="102"/>
              </a:xfrm>
              <a:custGeom>
                <a:avLst/>
                <a:gdLst>
                  <a:gd name="T0" fmla="*/ 72 w 114"/>
                  <a:gd name="T1" fmla="*/ 102 h 102"/>
                  <a:gd name="T2" fmla="*/ 114 w 114"/>
                  <a:gd name="T3" fmla="*/ 60 h 102"/>
                  <a:gd name="T4" fmla="*/ 42 w 114"/>
                  <a:gd name="T5" fmla="*/ 0 h 102"/>
                  <a:gd name="T6" fmla="*/ 0 w 114"/>
                  <a:gd name="T7" fmla="*/ 36 h 102"/>
                  <a:gd name="T8" fmla="*/ 72 w 114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02"/>
                  <a:gd name="T17" fmla="*/ 114 w 114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02">
                    <a:moveTo>
                      <a:pt x="72" y="102"/>
                    </a:moveTo>
                    <a:lnTo>
                      <a:pt x="114" y="60"/>
                    </a:lnTo>
                    <a:lnTo>
                      <a:pt x="42" y="0"/>
                    </a:lnTo>
                    <a:lnTo>
                      <a:pt x="0" y="36"/>
                    </a:lnTo>
                    <a:lnTo>
                      <a:pt x="72" y="102"/>
                    </a:lnTo>
                    <a:close/>
                  </a:path>
                </a:pathLst>
              </a:custGeom>
              <a:solidFill>
                <a:srgbClr val="CFC6D2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62" name="Freeform 64"/>
              <p:cNvSpPr>
                <a:spLocks/>
              </p:cNvSpPr>
              <p:nvPr/>
            </p:nvSpPr>
            <p:spPr bwMode="auto">
              <a:xfrm>
                <a:off x="2634" y="1794"/>
                <a:ext cx="114" cy="107"/>
              </a:xfrm>
              <a:custGeom>
                <a:avLst/>
                <a:gdLst>
                  <a:gd name="T0" fmla="*/ 72 w 114"/>
                  <a:gd name="T1" fmla="*/ 107 h 107"/>
                  <a:gd name="T2" fmla="*/ 114 w 114"/>
                  <a:gd name="T3" fmla="*/ 54 h 107"/>
                  <a:gd name="T4" fmla="*/ 42 w 114"/>
                  <a:gd name="T5" fmla="*/ 0 h 107"/>
                  <a:gd name="T6" fmla="*/ 0 w 114"/>
                  <a:gd name="T7" fmla="*/ 42 h 107"/>
                  <a:gd name="T8" fmla="*/ 72 w 114"/>
                  <a:gd name="T9" fmla="*/ 10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07"/>
                  <a:gd name="T17" fmla="*/ 114 w 114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07">
                    <a:moveTo>
                      <a:pt x="72" y="107"/>
                    </a:moveTo>
                    <a:lnTo>
                      <a:pt x="114" y="54"/>
                    </a:lnTo>
                    <a:lnTo>
                      <a:pt x="42" y="0"/>
                    </a:lnTo>
                    <a:lnTo>
                      <a:pt x="0" y="42"/>
                    </a:lnTo>
                    <a:lnTo>
                      <a:pt x="72" y="107"/>
                    </a:lnTo>
                    <a:close/>
                  </a:path>
                </a:pathLst>
              </a:custGeom>
              <a:solidFill>
                <a:srgbClr val="CBC0D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63" name="Freeform 65"/>
              <p:cNvSpPr>
                <a:spLocks/>
              </p:cNvSpPr>
              <p:nvPr/>
            </p:nvSpPr>
            <p:spPr bwMode="auto">
              <a:xfrm>
                <a:off x="2706" y="1848"/>
                <a:ext cx="114" cy="113"/>
              </a:xfrm>
              <a:custGeom>
                <a:avLst/>
                <a:gdLst>
                  <a:gd name="T0" fmla="*/ 72 w 114"/>
                  <a:gd name="T1" fmla="*/ 113 h 113"/>
                  <a:gd name="T2" fmla="*/ 114 w 114"/>
                  <a:gd name="T3" fmla="*/ 53 h 113"/>
                  <a:gd name="T4" fmla="*/ 42 w 114"/>
                  <a:gd name="T5" fmla="*/ 0 h 113"/>
                  <a:gd name="T6" fmla="*/ 0 w 114"/>
                  <a:gd name="T7" fmla="*/ 53 h 113"/>
                  <a:gd name="T8" fmla="*/ 72 w 114"/>
                  <a:gd name="T9" fmla="*/ 113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13"/>
                  <a:gd name="T17" fmla="*/ 114 w 114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13">
                    <a:moveTo>
                      <a:pt x="72" y="113"/>
                    </a:moveTo>
                    <a:lnTo>
                      <a:pt x="114" y="53"/>
                    </a:lnTo>
                    <a:lnTo>
                      <a:pt x="42" y="0"/>
                    </a:lnTo>
                    <a:lnTo>
                      <a:pt x="0" y="53"/>
                    </a:lnTo>
                    <a:lnTo>
                      <a:pt x="72" y="113"/>
                    </a:lnTo>
                    <a:close/>
                  </a:path>
                </a:pathLst>
              </a:custGeom>
              <a:solidFill>
                <a:srgbClr val="C6BAC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64" name="Freeform 66"/>
              <p:cNvSpPr>
                <a:spLocks/>
              </p:cNvSpPr>
              <p:nvPr/>
            </p:nvSpPr>
            <p:spPr bwMode="auto">
              <a:xfrm>
                <a:off x="2778" y="1901"/>
                <a:ext cx="113" cy="114"/>
              </a:xfrm>
              <a:custGeom>
                <a:avLst/>
                <a:gdLst>
                  <a:gd name="T0" fmla="*/ 72 w 113"/>
                  <a:gd name="T1" fmla="*/ 114 h 114"/>
                  <a:gd name="T2" fmla="*/ 113 w 113"/>
                  <a:gd name="T3" fmla="*/ 42 h 114"/>
                  <a:gd name="T4" fmla="*/ 42 w 113"/>
                  <a:gd name="T5" fmla="*/ 0 h 114"/>
                  <a:gd name="T6" fmla="*/ 0 w 113"/>
                  <a:gd name="T7" fmla="*/ 60 h 114"/>
                  <a:gd name="T8" fmla="*/ 72 w 113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14"/>
                  <a:gd name="T17" fmla="*/ 113 w 113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14">
                    <a:moveTo>
                      <a:pt x="72" y="114"/>
                    </a:moveTo>
                    <a:lnTo>
                      <a:pt x="113" y="42"/>
                    </a:lnTo>
                    <a:lnTo>
                      <a:pt x="42" y="0"/>
                    </a:lnTo>
                    <a:lnTo>
                      <a:pt x="0" y="60"/>
                    </a:lnTo>
                    <a:lnTo>
                      <a:pt x="72" y="114"/>
                    </a:lnTo>
                    <a:close/>
                  </a:path>
                </a:pathLst>
              </a:custGeom>
              <a:solidFill>
                <a:srgbClr val="BFB1C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65" name="Freeform 67"/>
              <p:cNvSpPr>
                <a:spLocks/>
              </p:cNvSpPr>
              <p:nvPr/>
            </p:nvSpPr>
            <p:spPr bwMode="auto">
              <a:xfrm>
                <a:off x="2850" y="1943"/>
                <a:ext cx="113" cy="108"/>
              </a:xfrm>
              <a:custGeom>
                <a:avLst/>
                <a:gdLst>
                  <a:gd name="T0" fmla="*/ 71 w 113"/>
                  <a:gd name="T1" fmla="*/ 108 h 108"/>
                  <a:gd name="T2" fmla="*/ 113 w 113"/>
                  <a:gd name="T3" fmla="*/ 24 h 108"/>
                  <a:gd name="T4" fmla="*/ 41 w 113"/>
                  <a:gd name="T5" fmla="*/ 0 h 108"/>
                  <a:gd name="T6" fmla="*/ 0 w 113"/>
                  <a:gd name="T7" fmla="*/ 72 h 108"/>
                  <a:gd name="T8" fmla="*/ 71 w 113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08"/>
                  <a:gd name="T17" fmla="*/ 113 w 113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08">
                    <a:moveTo>
                      <a:pt x="71" y="108"/>
                    </a:moveTo>
                    <a:lnTo>
                      <a:pt x="113" y="24"/>
                    </a:lnTo>
                    <a:lnTo>
                      <a:pt x="41" y="0"/>
                    </a:lnTo>
                    <a:lnTo>
                      <a:pt x="0" y="72"/>
                    </a:lnTo>
                    <a:lnTo>
                      <a:pt x="71" y="108"/>
                    </a:lnTo>
                    <a:close/>
                  </a:path>
                </a:pathLst>
              </a:custGeom>
              <a:solidFill>
                <a:srgbClr val="B3A6C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66" name="Freeform 68"/>
              <p:cNvSpPr>
                <a:spLocks/>
              </p:cNvSpPr>
              <p:nvPr/>
            </p:nvSpPr>
            <p:spPr bwMode="auto">
              <a:xfrm>
                <a:off x="2921" y="1967"/>
                <a:ext cx="114" cy="90"/>
              </a:xfrm>
              <a:custGeom>
                <a:avLst/>
                <a:gdLst>
                  <a:gd name="T0" fmla="*/ 72 w 114"/>
                  <a:gd name="T1" fmla="*/ 90 h 90"/>
                  <a:gd name="T2" fmla="*/ 114 w 114"/>
                  <a:gd name="T3" fmla="*/ 0 h 90"/>
                  <a:gd name="T4" fmla="*/ 42 w 114"/>
                  <a:gd name="T5" fmla="*/ 0 h 90"/>
                  <a:gd name="T6" fmla="*/ 0 w 114"/>
                  <a:gd name="T7" fmla="*/ 84 h 90"/>
                  <a:gd name="T8" fmla="*/ 72 w 114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90"/>
                  <a:gd name="T17" fmla="*/ 114 w 114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90">
                    <a:moveTo>
                      <a:pt x="72" y="90"/>
                    </a:moveTo>
                    <a:lnTo>
                      <a:pt x="114" y="0"/>
                    </a:lnTo>
                    <a:lnTo>
                      <a:pt x="42" y="0"/>
                    </a:lnTo>
                    <a:lnTo>
                      <a:pt x="0" y="84"/>
                    </a:lnTo>
                    <a:lnTo>
                      <a:pt x="72" y="90"/>
                    </a:lnTo>
                    <a:close/>
                  </a:path>
                </a:pathLst>
              </a:custGeom>
              <a:solidFill>
                <a:srgbClr val="9491C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67" name="Freeform 69"/>
              <p:cNvSpPr>
                <a:spLocks/>
              </p:cNvSpPr>
              <p:nvPr/>
            </p:nvSpPr>
            <p:spPr bwMode="auto">
              <a:xfrm>
                <a:off x="2993" y="1967"/>
                <a:ext cx="114" cy="132"/>
              </a:xfrm>
              <a:custGeom>
                <a:avLst/>
                <a:gdLst>
                  <a:gd name="T0" fmla="*/ 78 w 114"/>
                  <a:gd name="T1" fmla="*/ 132 h 132"/>
                  <a:gd name="T2" fmla="*/ 114 w 114"/>
                  <a:gd name="T3" fmla="*/ 48 h 132"/>
                  <a:gd name="T4" fmla="*/ 42 w 114"/>
                  <a:gd name="T5" fmla="*/ 0 h 132"/>
                  <a:gd name="T6" fmla="*/ 0 w 114"/>
                  <a:gd name="T7" fmla="*/ 90 h 132"/>
                  <a:gd name="T8" fmla="*/ 78 w 114"/>
                  <a:gd name="T9" fmla="*/ 132 h 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32"/>
                  <a:gd name="T17" fmla="*/ 114 w 114"/>
                  <a:gd name="T18" fmla="*/ 132 h 1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32">
                    <a:moveTo>
                      <a:pt x="78" y="132"/>
                    </a:moveTo>
                    <a:lnTo>
                      <a:pt x="114" y="48"/>
                    </a:lnTo>
                    <a:lnTo>
                      <a:pt x="42" y="0"/>
                    </a:lnTo>
                    <a:lnTo>
                      <a:pt x="0" y="90"/>
                    </a:lnTo>
                    <a:lnTo>
                      <a:pt x="78" y="132"/>
                    </a:lnTo>
                    <a:close/>
                  </a:path>
                </a:pathLst>
              </a:custGeom>
              <a:solidFill>
                <a:srgbClr val="AE9AC2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68" name="Freeform 70"/>
              <p:cNvSpPr>
                <a:spLocks/>
              </p:cNvSpPr>
              <p:nvPr/>
            </p:nvSpPr>
            <p:spPr bwMode="auto">
              <a:xfrm>
                <a:off x="3071" y="2015"/>
                <a:ext cx="114" cy="90"/>
              </a:xfrm>
              <a:custGeom>
                <a:avLst/>
                <a:gdLst>
                  <a:gd name="T0" fmla="*/ 72 w 114"/>
                  <a:gd name="T1" fmla="*/ 90 h 90"/>
                  <a:gd name="T2" fmla="*/ 114 w 114"/>
                  <a:gd name="T3" fmla="*/ 18 h 90"/>
                  <a:gd name="T4" fmla="*/ 36 w 114"/>
                  <a:gd name="T5" fmla="*/ 0 h 90"/>
                  <a:gd name="T6" fmla="*/ 0 w 114"/>
                  <a:gd name="T7" fmla="*/ 84 h 90"/>
                  <a:gd name="T8" fmla="*/ 72 w 114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90"/>
                  <a:gd name="T17" fmla="*/ 114 w 114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90">
                    <a:moveTo>
                      <a:pt x="72" y="90"/>
                    </a:moveTo>
                    <a:lnTo>
                      <a:pt x="114" y="18"/>
                    </a:lnTo>
                    <a:lnTo>
                      <a:pt x="36" y="0"/>
                    </a:lnTo>
                    <a:lnTo>
                      <a:pt x="0" y="84"/>
                    </a:lnTo>
                    <a:lnTo>
                      <a:pt x="72" y="90"/>
                    </a:lnTo>
                    <a:close/>
                  </a:path>
                </a:pathLst>
              </a:custGeom>
              <a:solidFill>
                <a:srgbClr val="9591C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69" name="Freeform 71"/>
              <p:cNvSpPr>
                <a:spLocks/>
              </p:cNvSpPr>
              <p:nvPr/>
            </p:nvSpPr>
            <p:spPr bwMode="auto">
              <a:xfrm>
                <a:off x="3143" y="2033"/>
                <a:ext cx="120" cy="72"/>
              </a:xfrm>
              <a:custGeom>
                <a:avLst/>
                <a:gdLst>
                  <a:gd name="T0" fmla="*/ 84 w 120"/>
                  <a:gd name="T1" fmla="*/ 66 h 72"/>
                  <a:gd name="T2" fmla="*/ 120 w 120"/>
                  <a:gd name="T3" fmla="*/ 0 h 72"/>
                  <a:gd name="T4" fmla="*/ 42 w 120"/>
                  <a:gd name="T5" fmla="*/ 0 h 72"/>
                  <a:gd name="T6" fmla="*/ 0 w 120"/>
                  <a:gd name="T7" fmla="*/ 72 h 72"/>
                  <a:gd name="T8" fmla="*/ 84 w 120"/>
                  <a:gd name="T9" fmla="*/ 66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2"/>
                  <a:gd name="T17" fmla="*/ 120 w 1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2">
                    <a:moveTo>
                      <a:pt x="84" y="66"/>
                    </a:moveTo>
                    <a:lnTo>
                      <a:pt x="120" y="0"/>
                    </a:lnTo>
                    <a:lnTo>
                      <a:pt x="42" y="0"/>
                    </a:lnTo>
                    <a:lnTo>
                      <a:pt x="0" y="72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848FD7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70" name="Freeform 72"/>
              <p:cNvSpPr>
                <a:spLocks/>
              </p:cNvSpPr>
              <p:nvPr/>
            </p:nvSpPr>
            <p:spPr bwMode="auto">
              <a:xfrm>
                <a:off x="3227" y="2027"/>
                <a:ext cx="114" cy="72"/>
              </a:xfrm>
              <a:custGeom>
                <a:avLst/>
                <a:gdLst>
                  <a:gd name="T0" fmla="*/ 78 w 114"/>
                  <a:gd name="T1" fmla="*/ 60 h 72"/>
                  <a:gd name="T2" fmla="*/ 114 w 114"/>
                  <a:gd name="T3" fmla="*/ 0 h 72"/>
                  <a:gd name="T4" fmla="*/ 36 w 114"/>
                  <a:gd name="T5" fmla="*/ 6 h 72"/>
                  <a:gd name="T6" fmla="*/ 0 w 114"/>
                  <a:gd name="T7" fmla="*/ 72 h 72"/>
                  <a:gd name="T8" fmla="*/ 78 w 114"/>
                  <a:gd name="T9" fmla="*/ 6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72"/>
                  <a:gd name="T17" fmla="*/ 114 w 114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72">
                    <a:moveTo>
                      <a:pt x="78" y="60"/>
                    </a:moveTo>
                    <a:lnTo>
                      <a:pt x="114" y="0"/>
                    </a:lnTo>
                    <a:lnTo>
                      <a:pt x="36" y="6"/>
                    </a:lnTo>
                    <a:lnTo>
                      <a:pt x="0" y="72"/>
                    </a:lnTo>
                    <a:lnTo>
                      <a:pt x="78" y="60"/>
                    </a:lnTo>
                    <a:close/>
                  </a:path>
                </a:pathLst>
              </a:custGeom>
              <a:solidFill>
                <a:srgbClr val="7490DF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71" name="Freeform 73"/>
              <p:cNvSpPr>
                <a:spLocks/>
              </p:cNvSpPr>
              <p:nvPr/>
            </p:nvSpPr>
            <p:spPr bwMode="auto">
              <a:xfrm>
                <a:off x="3305" y="2015"/>
                <a:ext cx="120" cy="72"/>
              </a:xfrm>
              <a:custGeom>
                <a:avLst/>
                <a:gdLst>
                  <a:gd name="T0" fmla="*/ 84 w 120"/>
                  <a:gd name="T1" fmla="*/ 54 h 72"/>
                  <a:gd name="T2" fmla="*/ 120 w 120"/>
                  <a:gd name="T3" fmla="*/ 0 h 72"/>
                  <a:gd name="T4" fmla="*/ 36 w 120"/>
                  <a:gd name="T5" fmla="*/ 12 h 72"/>
                  <a:gd name="T6" fmla="*/ 0 w 120"/>
                  <a:gd name="T7" fmla="*/ 72 h 72"/>
                  <a:gd name="T8" fmla="*/ 84 w 120"/>
                  <a:gd name="T9" fmla="*/ 54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2"/>
                  <a:gd name="T17" fmla="*/ 120 w 1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2">
                    <a:moveTo>
                      <a:pt x="84" y="54"/>
                    </a:moveTo>
                    <a:lnTo>
                      <a:pt x="120" y="0"/>
                    </a:lnTo>
                    <a:lnTo>
                      <a:pt x="36" y="12"/>
                    </a:lnTo>
                    <a:lnTo>
                      <a:pt x="0" y="72"/>
                    </a:lnTo>
                    <a:lnTo>
                      <a:pt x="84" y="54"/>
                    </a:lnTo>
                    <a:close/>
                  </a:path>
                </a:pathLst>
              </a:custGeom>
              <a:solidFill>
                <a:srgbClr val="6691E6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72" name="Freeform 74"/>
              <p:cNvSpPr>
                <a:spLocks/>
              </p:cNvSpPr>
              <p:nvPr/>
            </p:nvSpPr>
            <p:spPr bwMode="auto">
              <a:xfrm>
                <a:off x="3389" y="1997"/>
                <a:ext cx="119" cy="72"/>
              </a:xfrm>
              <a:custGeom>
                <a:avLst/>
                <a:gdLst>
                  <a:gd name="T0" fmla="*/ 89 w 119"/>
                  <a:gd name="T1" fmla="*/ 48 h 72"/>
                  <a:gd name="T2" fmla="*/ 119 w 119"/>
                  <a:gd name="T3" fmla="*/ 0 h 72"/>
                  <a:gd name="T4" fmla="*/ 36 w 119"/>
                  <a:gd name="T5" fmla="*/ 18 h 72"/>
                  <a:gd name="T6" fmla="*/ 0 w 119"/>
                  <a:gd name="T7" fmla="*/ 72 h 72"/>
                  <a:gd name="T8" fmla="*/ 89 w 119"/>
                  <a:gd name="T9" fmla="*/ 4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72"/>
                  <a:gd name="T17" fmla="*/ 119 w 119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72">
                    <a:moveTo>
                      <a:pt x="89" y="48"/>
                    </a:moveTo>
                    <a:lnTo>
                      <a:pt x="119" y="0"/>
                    </a:lnTo>
                    <a:lnTo>
                      <a:pt x="36" y="18"/>
                    </a:lnTo>
                    <a:lnTo>
                      <a:pt x="0" y="72"/>
                    </a:lnTo>
                    <a:lnTo>
                      <a:pt x="89" y="48"/>
                    </a:lnTo>
                    <a:close/>
                  </a:path>
                </a:pathLst>
              </a:custGeom>
              <a:solidFill>
                <a:srgbClr val="5891E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73" name="Freeform 75"/>
              <p:cNvSpPr>
                <a:spLocks/>
              </p:cNvSpPr>
              <p:nvPr/>
            </p:nvSpPr>
            <p:spPr bwMode="auto">
              <a:xfrm>
                <a:off x="3478" y="1979"/>
                <a:ext cx="120" cy="66"/>
              </a:xfrm>
              <a:custGeom>
                <a:avLst/>
                <a:gdLst>
                  <a:gd name="T0" fmla="*/ 90 w 120"/>
                  <a:gd name="T1" fmla="*/ 42 h 66"/>
                  <a:gd name="T2" fmla="*/ 120 w 120"/>
                  <a:gd name="T3" fmla="*/ 0 h 66"/>
                  <a:gd name="T4" fmla="*/ 30 w 120"/>
                  <a:gd name="T5" fmla="*/ 18 h 66"/>
                  <a:gd name="T6" fmla="*/ 0 w 120"/>
                  <a:gd name="T7" fmla="*/ 66 h 66"/>
                  <a:gd name="T8" fmla="*/ 90 w 120"/>
                  <a:gd name="T9" fmla="*/ 42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66"/>
                  <a:gd name="T17" fmla="*/ 120 w 120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66">
                    <a:moveTo>
                      <a:pt x="90" y="42"/>
                    </a:moveTo>
                    <a:lnTo>
                      <a:pt x="120" y="0"/>
                    </a:lnTo>
                    <a:lnTo>
                      <a:pt x="30" y="18"/>
                    </a:lnTo>
                    <a:lnTo>
                      <a:pt x="0" y="66"/>
                    </a:lnTo>
                    <a:lnTo>
                      <a:pt x="90" y="42"/>
                    </a:lnTo>
                    <a:close/>
                  </a:path>
                </a:pathLst>
              </a:custGeom>
              <a:solidFill>
                <a:srgbClr val="4B90E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74" name="Freeform 76"/>
              <p:cNvSpPr>
                <a:spLocks/>
              </p:cNvSpPr>
              <p:nvPr/>
            </p:nvSpPr>
            <p:spPr bwMode="auto">
              <a:xfrm>
                <a:off x="2442" y="1704"/>
                <a:ext cx="120" cy="90"/>
              </a:xfrm>
              <a:custGeom>
                <a:avLst/>
                <a:gdLst>
                  <a:gd name="T0" fmla="*/ 72 w 120"/>
                  <a:gd name="T1" fmla="*/ 90 h 90"/>
                  <a:gd name="T2" fmla="*/ 120 w 120"/>
                  <a:gd name="T3" fmla="*/ 66 h 90"/>
                  <a:gd name="T4" fmla="*/ 48 w 120"/>
                  <a:gd name="T5" fmla="*/ 0 h 90"/>
                  <a:gd name="T6" fmla="*/ 0 w 120"/>
                  <a:gd name="T7" fmla="*/ 18 h 90"/>
                  <a:gd name="T8" fmla="*/ 72 w 120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0"/>
                  <a:gd name="T17" fmla="*/ 120 w 120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0">
                    <a:moveTo>
                      <a:pt x="72" y="90"/>
                    </a:moveTo>
                    <a:lnTo>
                      <a:pt x="120" y="66"/>
                    </a:lnTo>
                    <a:lnTo>
                      <a:pt x="48" y="0"/>
                    </a:lnTo>
                    <a:lnTo>
                      <a:pt x="0" y="18"/>
                    </a:lnTo>
                    <a:lnTo>
                      <a:pt x="72" y="90"/>
                    </a:lnTo>
                    <a:close/>
                  </a:path>
                </a:pathLst>
              </a:custGeom>
              <a:solidFill>
                <a:srgbClr val="DADAD7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75" name="Freeform 77"/>
              <p:cNvSpPr>
                <a:spLocks/>
              </p:cNvSpPr>
              <p:nvPr/>
            </p:nvSpPr>
            <p:spPr bwMode="auto">
              <a:xfrm>
                <a:off x="2514" y="1770"/>
                <a:ext cx="120" cy="96"/>
              </a:xfrm>
              <a:custGeom>
                <a:avLst/>
                <a:gdLst>
                  <a:gd name="T0" fmla="*/ 78 w 120"/>
                  <a:gd name="T1" fmla="*/ 96 h 96"/>
                  <a:gd name="T2" fmla="*/ 120 w 120"/>
                  <a:gd name="T3" fmla="*/ 66 h 96"/>
                  <a:gd name="T4" fmla="*/ 48 w 120"/>
                  <a:gd name="T5" fmla="*/ 0 h 96"/>
                  <a:gd name="T6" fmla="*/ 0 w 120"/>
                  <a:gd name="T7" fmla="*/ 24 h 96"/>
                  <a:gd name="T8" fmla="*/ 78 w 120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6"/>
                  <a:gd name="T17" fmla="*/ 120 w 12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6">
                    <a:moveTo>
                      <a:pt x="78" y="96"/>
                    </a:moveTo>
                    <a:lnTo>
                      <a:pt x="120" y="66"/>
                    </a:lnTo>
                    <a:lnTo>
                      <a:pt x="48" y="0"/>
                    </a:lnTo>
                    <a:lnTo>
                      <a:pt x="0" y="24"/>
                    </a:lnTo>
                    <a:lnTo>
                      <a:pt x="78" y="96"/>
                    </a:lnTo>
                    <a:close/>
                  </a:path>
                </a:pathLst>
              </a:custGeom>
              <a:solidFill>
                <a:srgbClr val="D8D6D6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76" name="Freeform 78"/>
              <p:cNvSpPr>
                <a:spLocks/>
              </p:cNvSpPr>
              <p:nvPr/>
            </p:nvSpPr>
            <p:spPr bwMode="auto">
              <a:xfrm>
                <a:off x="2592" y="1836"/>
                <a:ext cx="114" cy="101"/>
              </a:xfrm>
              <a:custGeom>
                <a:avLst/>
                <a:gdLst>
                  <a:gd name="T0" fmla="*/ 72 w 114"/>
                  <a:gd name="T1" fmla="*/ 101 h 101"/>
                  <a:gd name="T2" fmla="*/ 114 w 114"/>
                  <a:gd name="T3" fmla="*/ 65 h 101"/>
                  <a:gd name="T4" fmla="*/ 42 w 114"/>
                  <a:gd name="T5" fmla="*/ 0 h 101"/>
                  <a:gd name="T6" fmla="*/ 0 w 114"/>
                  <a:gd name="T7" fmla="*/ 30 h 101"/>
                  <a:gd name="T8" fmla="*/ 72 w 114"/>
                  <a:gd name="T9" fmla="*/ 101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01"/>
                  <a:gd name="T17" fmla="*/ 114 w 114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01">
                    <a:moveTo>
                      <a:pt x="72" y="101"/>
                    </a:moveTo>
                    <a:lnTo>
                      <a:pt x="114" y="65"/>
                    </a:lnTo>
                    <a:lnTo>
                      <a:pt x="42" y="0"/>
                    </a:lnTo>
                    <a:lnTo>
                      <a:pt x="0" y="30"/>
                    </a:lnTo>
                    <a:lnTo>
                      <a:pt x="72" y="101"/>
                    </a:lnTo>
                    <a:close/>
                  </a:path>
                </a:pathLst>
              </a:custGeom>
              <a:solidFill>
                <a:srgbClr val="D5D0D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77" name="Freeform 79"/>
              <p:cNvSpPr>
                <a:spLocks/>
              </p:cNvSpPr>
              <p:nvPr/>
            </p:nvSpPr>
            <p:spPr bwMode="auto">
              <a:xfrm>
                <a:off x="2664" y="1901"/>
                <a:ext cx="114" cy="108"/>
              </a:xfrm>
              <a:custGeom>
                <a:avLst/>
                <a:gdLst>
                  <a:gd name="T0" fmla="*/ 72 w 114"/>
                  <a:gd name="T1" fmla="*/ 108 h 108"/>
                  <a:gd name="T2" fmla="*/ 114 w 114"/>
                  <a:gd name="T3" fmla="*/ 60 h 108"/>
                  <a:gd name="T4" fmla="*/ 42 w 114"/>
                  <a:gd name="T5" fmla="*/ 0 h 108"/>
                  <a:gd name="T6" fmla="*/ 0 w 114"/>
                  <a:gd name="T7" fmla="*/ 36 h 108"/>
                  <a:gd name="T8" fmla="*/ 72 w 114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08"/>
                  <a:gd name="T17" fmla="*/ 114 w 114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08">
                    <a:moveTo>
                      <a:pt x="72" y="108"/>
                    </a:moveTo>
                    <a:lnTo>
                      <a:pt x="114" y="60"/>
                    </a:lnTo>
                    <a:lnTo>
                      <a:pt x="42" y="0"/>
                    </a:lnTo>
                    <a:lnTo>
                      <a:pt x="0" y="36"/>
                    </a:lnTo>
                    <a:lnTo>
                      <a:pt x="72" y="108"/>
                    </a:lnTo>
                    <a:close/>
                  </a:path>
                </a:pathLst>
              </a:custGeom>
              <a:solidFill>
                <a:srgbClr val="D1C9D2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78" name="Freeform 80"/>
              <p:cNvSpPr>
                <a:spLocks/>
              </p:cNvSpPr>
              <p:nvPr/>
            </p:nvSpPr>
            <p:spPr bwMode="auto">
              <a:xfrm>
                <a:off x="2736" y="1961"/>
                <a:ext cx="114" cy="114"/>
              </a:xfrm>
              <a:custGeom>
                <a:avLst/>
                <a:gdLst>
                  <a:gd name="T0" fmla="*/ 72 w 114"/>
                  <a:gd name="T1" fmla="*/ 114 h 114"/>
                  <a:gd name="T2" fmla="*/ 114 w 114"/>
                  <a:gd name="T3" fmla="*/ 54 h 114"/>
                  <a:gd name="T4" fmla="*/ 42 w 114"/>
                  <a:gd name="T5" fmla="*/ 0 h 114"/>
                  <a:gd name="T6" fmla="*/ 0 w 114"/>
                  <a:gd name="T7" fmla="*/ 48 h 114"/>
                  <a:gd name="T8" fmla="*/ 72 w 114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14"/>
                  <a:gd name="T17" fmla="*/ 114 w 114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14">
                    <a:moveTo>
                      <a:pt x="72" y="114"/>
                    </a:moveTo>
                    <a:lnTo>
                      <a:pt x="114" y="54"/>
                    </a:lnTo>
                    <a:lnTo>
                      <a:pt x="42" y="0"/>
                    </a:lnTo>
                    <a:lnTo>
                      <a:pt x="0" y="48"/>
                    </a:lnTo>
                    <a:lnTo>
                      <a:pt x="72" y="114"/>
                    </a:lnTo>
                    <a:close/>
                  </a:path>
                </a:pathLst>
              </a:custGeom>
              <a:solidFill>
                <a:srgbClr val="CCC1D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79" name="Freeform 81"/>
              <p:cNvSpPr>
                <a:spLocks/>
              </p:cNvSpPr>
              <p:nvPr/>
            </p:nvSpPr>
            <p:spPr bwMode="auto">
              <a:xfrm>
                <a:off x="2808" y="2015"/>
                <a:ext cx="113" cy="114"/>
              </a:xfrm>
              <a:custGeom>
                <a:avLst/>
                <a:gdLst>
                  <a:gd name="T0" fmla="*/ 77 w 113"/>
                  <a:gd name="T1" fmla="*/ 114 h 114"/>
                  <a:gd name="T2" fmla="*/ 113 w 113"/>
                  <a:gd name="T3" fmla="*/ 36 h 114"/>
                  <a:gd name="T4" fmla="*/ 42 w 113"/>
                  <a:gd name="T5" fmla="*/ 0 h 114"/>
                  <a:gd name="T6" fmla="*/ 0 w 113"/>
                  <a:gd name="T7" fmla="*/ 60 h 114"/>
                  <a:gd name="T8" fmla="*/ 77 w 113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14"/>
                  <a:gd name="T17" fmla="*/ 113 w 113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14">
                    <a:moveTo>
                      <a:pt x="77" y="114"/>
                    </a:moveTo>
                    <a:lnTo>
                      <a:pt x="113" y="36"/>
                    </a:lnTo>
                    <a:lnTo>
                      <a:pt x="42" y="0"/>
                    </a:lnTo>
                    <a:lnTo>
                      <a:pt x="0" y="60"/>
                    </a:lnTo>
                    <a:lnTo>
                      <a:pt x="77" y="114"/>
                    </a:lnTo>
                    <a:close/>
                  </a:path>
                </a:pathLst>
              </a:custGeom>
              <a:solidFill>
                <a:srgbClr val="C2B5C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80" name="Freeform 82"/>
              <p:cNvSpPr>
                <a:spLocks/>
              </p:cNvSpPr>
              <p:nvPr/>
            </p:nvSpPr>
            <p:spPr bwMode="auto">
              <a:xfrm>
                <a:off x="2885" y="2051"/>
                <a:ext cx="108" cy="102"/>
              </a:xfrm>
              <a:custGeom>
                <a:avLst/>
                <a:gdLst>
                  <a:gd name="T0" fmla="*/ 72 w 108"/>
                  <a:gd name="T1" fmla="*/ 102 h 102"/>
                  <a:gd name="T2" fmla="*/ 108 w 108"/>
                  <a:gd name="T3" fmla="*/ 6 h 102"/>
                  <a:gd name="T4" fmla="*/ 36 w 108"/>
                  <a:gd name="T5" fmla="*/ 0 h 102"/>
                  <a:gd name="T6" fmla="*/ 0 w 108"/>
                  <a:gd name="T7" fmla="*/ 78 h 102"/>
                  <a:gd name="T8" fmla="*/ 72 w 10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2"/>
                  <a:gd name="T17" fmla="*/ 108 w 10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2">
                    <a:moveTo>
                      <a:pt x="72" y="102"/>
                    </a:moveTo>
                    <a:lnTo>
                      <a:pt x="108" y="6"/>
                    </a:lnTo>
                    <a:lnTo>
                      <a:pt x="36" y="0"/>
                    </a:lnTo>
                    <a:lnTo>
                      <a:pt x="0" y="78"/>
                    </a:lnTo>
                    <a:lnTo>
                      <a:pt x="72" y="102"/>
                    </a:lnTo>
                    <a:close/>
                  </a:path>
                </a:pathLst>
              </a:custGeom>
              <a:solidFill>
                <a:srgbClr val="A59EC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81" name="Freeform 83"/>
              <p:cNvSpPr>
                <a:spLocks/>
              </p:cNvSpPr>
              <p:nvPr/>
            </p:nvSpPr>
            <p:spPr bwMode="auto">
              <a:xfrm>
                <a:off x="2957" y="2057"/>
                <a:ext cx="114" cy="119"/>
              </a:xfrm>
              <a:custGeom>
                <a:avLst/>
                <a:gdLst>
                  <a:gd name="T0" fmla="*/ 72 w 114"/>
                  <a:gd name="T1" fmla="*/ 119 h 119"/>
                  <a:gd name="T2" fmla="*/ 114 w 114"/>
                  <a:gd name="T3" fmla="*/ 42 h 119"/>
                  <a:gd name="T4" fmla="*/ 36 w 114"/>
                  <a:gd name="T5" fmla="*/ 0 h 119"/>
                  <a:gd name="T6" fmla="*/ 0 w 114"/>
                  <a:gd name="T7" fmla="*/ 96 h 119"/>
                  <a:gd name="T8" fmla="*/ 72 w 114"/>
                  <a:gd name="T9" fmla="*/ 119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19"/>
                  <a:gd name="T17" fmla="*/ 114 w 114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19">
                    <a:moveTo>
                      <a:pt x="72" y="119"/>
                    </a:moveTo>
                    <a:lnTo>
                      <a:pt x="114" y="42"/>
                    </a:lnTo>
                    <a:lnTo>
                      <a:pt x="36" y="0"/>
                    </a:lnTo>
                    <a:lnTo>
                      <a:pt x="0" y="96"/>
                    </a:lnTo>
                    <a:lnTo>
                      <a:pt x="72" y="119"/>
                    </a:lnTo>
                    <a:close/>
                  </a:path>
                </a:pathLst>
              </a:custGeom>
              <a:solidFill>
                <a:srgbClr val="A394C5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82" name="Freeform 84"/>
              <p:cNvSpPr>
                <a:spLocks/>
              </p:cNvSpPr>
              <p:nvPr/>
            </p:nvSpPr>
            <p:spPr bwMode="auto">
              <a:xfrm>
                <a:off x="3029" y="2099"/>
                <a:ext cx="114" cy="77"/>
              </a:xfrm>
              <a:custGeom>
                <a:avLst/>
                <a:gdLst>
                  <a:gd name="T0" fmla="*/ 78 w 114"/>
                  <a:gd name="T1" fmla="*/ 71 h 77"/>
                  <a:gd name="T2" fmla="*/ 114 w 114"/>
                  <a:gd name="T3" fmla="*/ 6 h 77"/>
                  <a:gd name="T4" fmla="*/ 42 w 114"/>
                  <a:gd name="T5" fmla="*/ 0 h 77"/>
                  <a:gd name="T6" fmla="*/ 0 w 114"/>
                  <a:gd name="T7" fmla="*/ 77 h 77"/>
                  <a:gd name="T8" fmla="*/ 78 w 114"/>
                  <a:gd name="T9" fmla="*/ 71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77"/>
                  <a:gd name="T17" fmla="*/ 114 w 114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77">
                    <a:moveTo>
                      <a:pt x="78" y="71"/>
                    </a:moveTo>
                    <a:lnTo>
                      <a:pt x="114" y="6"/>
                    </a:lnTo>
                    <a:lnTo>
                      <a:pt x="42" y="0"/>
                    </a:lnTo>
                    <a:lnTo>
                      <a:pt x="0" y="77"/>
                    </a:lnTo>
                    <a:lnTo>
                      <a:pt x="78" y="71"/>
                    </a:lnTo>
                    <a:close/>
                  </a:path>
                </a:pathLst>
              </a:custGeom>
              <a:solidFill>
                <a:srgbClr val="808BD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83" name="Freeform 85"/>
              <p:cNvSpPr>
                <a:spLocks/>
              </p:cNvSpPr>
              <p:nvPr/>
            </p:nvSpPr>
            <p:spPr bwMode="auto">
              <a:xfrm>
                <a:off x="3107" y="2099"/>
                <a:ext cx="120" cy="71"/>
              </a:xfrm>
              <a:custGeom>
                <a:avLst/>
                <a:gdLst>
                  <a:gd name="T0" fmla="*/ 78 w 120"/>
                  <a:gd name="T1" fmla="*/ 54 h 71"/>
                  <a:gd name="T2" fmla="*/ 120 w 120"/>
                  <a:gd name="T3" fmla="*/ 0 h 71"/>
                  <a:gd name="T4" fmla="*/ 36 w 120"/>
                  <a:gd name="T5" fmla="*/ 6 h 71"/>
                  <a:gd name="T6" fmla="*/ 0 w 120"/>
                  <a:gd name="T7" fmla="*/ 71 h 71"/>
                  <a:gd name="T8" fmla="*/ 78 w 120"/>
                  <a:gd name="T9" fmla="*/ 54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1"/>
                  <a:gd name="T17" fmla="*/ 120 w 120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1">
                    <a:moveTo>
                      <a:pt x="78" y="54"/>
                    </a:moveTo>
                    <a:lnTo>
                      <a:pt x="120" y="0"/>
                    </a:lnTo>
                    <a:lnTo>
                      <a:pt x="36" y="6"/>
                    </a:lnTo>
                    <a:lnTo>
                      <a:pt x="0" y="71"/>
                    </a:lnTo>
                    <a:lnTo>
                      <a:pt x="78" y="54"/>
                    </a:lnTo>
                    <a:close/>
                  </a:path>
                </a:pathLst>
              </a:custGeom>
              <a:solidFill>
                <a:srgbClr val="688DE2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84" name="Freeform 86"/>
              <p:cNvSpPr>
                <a:spLocks/>
              </p:cNvSpPr>
              <p:nvPr/>
            </p:nvSpPr>
            <p:spPr bwMode="auto">
              <a:xfrm>
                <a:off x="3185" y="2087"/>
                <a:ext cx="120" cy="66"/>
              </a:xfrm>
              <a:custGeom>
                <a:avLst/>
                <a:gdLst>
                  <a:gd name="T0" fmla="*/ 84 w 120"/>
                  <a:gd name="T1" fmla="*/ 42 h 66"/>
                  <a:gd name="T2" fmla="*/ 120 w 120"/>
                  <a:gd name="T3" fmla="*/ 0 h 66"/>
                  <a:gd name="T4" fmla="*/ 42 w 120"/>
                  <a:gd name="T5" fmla="*/ 12 h 66"/>
                  <a:gd name="T6" fmla="*/ 0 w 120"/>
                  <a:gd name="T7" fmla="*/ 66 h 66"/>
                  <a:gd name="T8" fmla="*/ 84 w 120"/>
                  <a:gd name="T9" fmla="*/ 42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66"/>
                  <a:gd name="T17" fmla="*/ 120 w 120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66">
                    <a:moveTo>
                      <a:pt x="84" y="42"/>
                    </a:moveTo>
                    <a:lnTo>
                      <a:pt x="120" y="0"/>
                    </a:lnTo>
                    <a:lnTo>
                      <a:pt x="42" y="12"/>
                    </a:lnTo>
                    <a:lnTo>
                      <a:pt x="0" y="66"/>
                    </a:lnTo>
                    <a:lnTo>
                      <a:pt x="84" y="42"/>
                    </a:lnTo>
                    <a:close/>
                  </a:path>
                </a:pathLst>
              </a:custGeom>
              <a:solidFill>
                <a:srgbClr val="528EE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85" name="Freeform 87"/>
              <p:cNvSpPr>
                <a:spLocks/>
              </p:cNvSpPr>
              <p:nvPr/>
            </p:nvSpPr>
            <p:spPr bwMode="auto">
              <a:xfrm>
                <a:off x="3269" y="2069"/>
                <a:ext cx="120" cy="60"/>
              </a:xfrm>
              <a:custGeom>
                <a:avLst/>
                <a:gdLst>
                  <a:gd name="T0" fmla="*/ 84 w 120"/>
                  <a:gd name="T1" fmla="*/ 36 h 60"/>
                  <a:gd name="T2" fmla="*/ 120 w 120"/>
                  <a:gd name="T3" fmla="*/ 0 h 60"/>
                  <a:gd name="T4" fmla="*/ 36 w 120"/>
                  <a:gd name="T5" fmla="*/ 18 h 60"/>
                  <a:gd name="T6" fmla="*/ 0 w 120"/>
                  <a:gd name="T7" fmla="*/ 60 h 60"/>
                  <a:gd name="T8" fmla="*/ 84 w 120"/>
                  <a:gd name="T9" fmla="*/ 36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60"/>
                  <a:gd name="T17" fmla="*/ 120 w 120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60">
                    <a:moveTo>
                      <a:pt x="84" y="36"/>
                    </a:moveTo>
                    <a:lnTo>
                      <a:pt x="120" y="0"/>
                    </a:lnTo>
                    <a:lnTo>
                      <a:pt x="36" y="18"/>
                    </a:lnTo>
                    <a:lnTo>
                      <a:pt x="0" y="60"/>
                    </a:lnTo>
                    <a:lnTo>
                      <a:pt x="84" y="36"/>
                    </a:lnTo>
                    <a:close/>
                  </a:path>
                </a:pathLst>
              </a:custGeom>
              <a:solidFill>
                <a:srgbClr val="3C8DE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86" name="Freeform 88"/>
              <p:cNvSpPr>
                <a:spLocks/>
              </p:cNvSpPr>
              <p:nvPr/>
            </p:nvSpPr>
            <p:spPr bwMode="auto">
              <a:xfrm>
                <a:off x="3353" y="2045"/>
                <a:ext cx="125" cy="60"/>
              </a:xfrm>
              <a:custGeom>
                <a:avLst/>
                <a:gdLst>
                  <a:gd name="T0" fmla="*/ 90 w 125"/>
                  <a:gd name="T1" fmla="*/ 30 h 60"/>
                  <a:gd name="T2" fmla="*/ 125 w 125"/>
                  <a:gd name="T3" fmla="*/ 0 h 60"/>
                  <a:gd name="T4" fmla="*/ 36 w 125"/>
                  <a:gd name="T5" fmla="*/ 24 h 60"/>
                  <a:gd name="T6" fmla="*/ 0 w 125"/>
                  <a:gd name="T7" fmla="*/ 60 h 60"/>
                  <a:gd name="T8" fmla="*/ 90 w 125"/>
                  <a:gd name="T9" fmla="*/ 3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60"/>
                  <a:gd name="T17" fmla="*/ 125 w 125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60">
                    <a:moveTo>
                      <a:pt x="90" y="30"/>
                    </a:moveTo>
                    <a:lnTo>
                      <a:pt x="125" y="0"/>
                    </a:lnTo>
                    <a:lnTo>
                      <a:pt x="36" y="24"/>
                    </a:lnTo>
                    <a:lnTo>
                      <a:pt x="0" y="60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rgbClr val="288AE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87" name="Freeform 89"/>
              <p:cNvSpPr>
                <a:spLocks/>
              </p:cNvSpPr>
              <p:nvPr/>
            </p:nvSpPr>
            <p:spPr bwMode="auto">
              <a:xfrm>
                <a:off x="3443" y="2021"/>
                <a:ext cx="125" cy="54"/>
              </a:xfrm>
              <a:custGeom>
                <a:avLst/>
                <a:gdLst>
                  <a:gd name="T0" fmla="*/ 95 w 125"/>
                  <a:gd name="T1" fmla="*/ 24 h 54"/>
                  <a:gd name="T2" fmla="*/ 125 w 125"/>
                  <a:gd name="T3" fmla="*/ 0 h 54"/>
                  <a:gd name="T4" fmla="*/ 35 w 125"/>
                  <a:gd name="T5" fmla="*/ 24 h 54"/>
                  <a:gd name="T6" fmla="*/ 0 w 125"/>
                  <a:gd name="T7" fmla="*/ 54 h 54"/>
                  <a:gd name="T8" fmla="*/ 95 w 125"/>
                  <a:gd name="T9" fmla="*/ 24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54"/>
                  <a:gd name="T17" fmla="*/ 125 w 125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54">
                    <a:moveTo>
                      <a:pt x="95" y="24"/>
                    </a:moveTo>
                    <a:lnTo>
                      <a:pt x="125" y="0"/>
                    </a:lnTo>
                    <a:lnTo>
                      <a:pt x="35" y="24"/>
                    </a:lnTo>
                    <a:lnTo>
                      <a:pt x="0" y="54"/>
                    </a:lnTo>
                    <a:lnTo>
                      <a:pt x="95" y="24"/>
                    </a:lnTo>
                    <a:close/>
                  </a:path>
                </a:pathLst>
              </a:custGeom>
              <a:solidFill>
                <a:srgbClr val="1685E7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88" name="Freeform 90"/>
              <p:cNvSpPr>
                <a:spLocks/>
              </p:cNvSpPr>
              <p:nvPr/>
            </p:nvSpPr>
            <p:spPr bwMode="auto">
              <a:xfrm>
                <a:off x="2394" y="1716"/>
                <a:ext cx="120" cy="78"/>
              </a:xfrm>
              <a:custGeom>
                <a:avLst/>
                <a:gdLst>
                  <a:gd name="T0" fmla="*/ 72 w 120"/>
                  <a:gd name="T1" fmla="*/ 78 h 78"/>
                  <a:gd name="T2" fmla="*/ 120 w 120"/>
                  <a:gd name="T3" fmla="*/ 78 h 78"/>
                  <a:gd name="T4" fmla="*/ 48 w 120"/>
                  <a:gd name="T5" fmla="*/ 6 h 78"/>
                  <a:gd name="T6" fmla="*/ 0 w 120"/>
                  <a:gd name="T7" fmla="*/ 0 h 78"/>
                  <a:gd name="T8" fmla="*/ 72 w 120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72" y="78"/>
                    </a:moveTo>
                    <a:lnTo>
                      <a:pt x="120" y="78"/>
                    </a:lnTo>
                    <a:lnTo>
                      <a:pt x="48" y="6"/>
                    </a:lnTo>
                    <a:lnTo>
                      <a:pt x="0" y="0"/>
                    </a:lnTo>
                    <a:lnTo>
                      <a:pt x="72" y="78"/>
                    </a:lnTo>
                    <a:close/>
                  </a:path>
                </a:pathLst>
              </a:custGeom>
              <a:solidFill>
                <a:srgbClr val="DFF1D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89" name="Freeform 91"/>
              <p:cNvSpPr>
                <a:spLocks/>
              </p:cNvSpPr>
              <p:nvPr/>
            </p:nvSpPr>
            <p:spPr bwMode="auto">
              <a:xfrm>
                <a:off x="2466" y="1794"/>
                <a:ext cx="126" cy="78"/>
              </a:xfrm>
              <a:custGeom>
                <a:avLst/>
                <a:gdLst>
                  <a:gd name="T0" fmla="*/ 78 w 126"/>
                  <a:gd name="T1" fmla="*/ 78 h 78"/>
                  <a:gd name="T2" fmla="*/ 126 w 126"/>
                  <a:gd name="T3" fmla="*/ 72 h 78"/>
                  <a:gd name="T4" fmla="*/ 48 w 126"/>
                  <a:gd name="T5" fmla="*/ 0 h 78"/>
                  <a:gd name="T6" fmla="*/ 0 w 126"/>
                  <a:gd name="T7" fmla="*/ 0 h 78"/>
                  <a:gd name="T8" fmla="*/ 78 w 126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8"/>
                  <a:gd name="T17" fmla="*/ 126 w 126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8">
                    <a:moveTo>
                      <a:pt x="78" y="78"/>
                    </a:moveTo>
                    <a:lnTo>
                      <a:pt x="126" y="7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78" y="78"/>
                    </a:lnTo>
                    <a:close/>
                  </a:path>
                </a:pathLst>
              </a:custGeom>
              <a:solidFill>
                <a:srgbClr val="DFEFD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90" name="Freeform 92"/>
              <p:cNvSpPr>
                <a:spLocks/>
              </p:cNvSpPr>
              <p:nvPr/>
            </p:nvSpPr>
            <p:spPr bwMode="auto">
              <a:xfrm>
                <a:off x="2544" y="1866"/>
                <a:ext cx="120" cy="83"/>
              </a:xfrm>
              <a:custGeom>
                <a:avLst/>
                <a:gdLst>
                  <a:gd name="T0" fmla="*/ 72 w 120"/>
                  <a:gd name="T1" fmla="*/ 83 h 83"/>
                  <a:gd name="T2" fmla="*/ 120 w 120"/>
                  <a:gd name="T3" fmla="*/ 71 h 83"/>
                  <a:gd name="T4" fmla="*/ 48 w 120"/>
                  <a:gd name="T5" fmla="*/ 0 h 83"/>
                  <a:gd name="T6" fmla="*/ 0 w 120"/>
                  <a:gd name="T7" fmla="*/ 6 h 83"/>
                  <a:gd name="T8" fmla="*/ 72 w 120"/>
                  <a:gd name="T9" fmla="*/ 83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3"/>
                  <a:gd name="T17" fmla="*/ 120 w 120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3">
                    <a:moveTo>
                      <a:pt x="72" y="83"/>
                    </a:moveTo>
                    <a:lnTo>
                      <a:pt x="120" y="71"/>
                    </a:lnTo>
                    <a:lnTo>
                      <a:pt x="48" y="0"/>
                    </a:lnTo>
                    <a:lnTo>
                      <a:pt x="0" y="6"/>
                    </a:lnTo>
                    <a:lnTo>
                      <a:pt x="72" y="83"/>
                    </a:lnTo>
                    <a:close/>
                  </a:path>
                </a:pathLst>
              </a:custGeom>
              <a:solidFill>
                <a:srgbClr val="DFEDD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91" name="Freeform 93"/>
              <p:cNvSpPr>
                <a:spLocks/>
              </p:cNvSpPr>
              <p:nvPr/>
            </p:nvSpPr>
            <p:spPr bwMode="auto">
              <a:xfrm>
                <a:off x="2616" y="1937"/>
                <a:ext cx="120" cy="84"/>
              </a:xfrm>
              <a:custGeom>
                <a:avLst/>
                <a:gdLst>
                  <a:gd name="T0" fmla="*/ 78 w 120"/>
                  <a:gd name="T1" fmla="*/ 84 h 84"/>
                  <a:gd name="T2" fmla="*/ 120 w 120"/>
                  <a:gd name="T3" fmla="*/ 72 h 84"/>
                  <a:gd name="T4" fmla="*/ 48 w 120"/>
                  <a:gd name="T5" fmla="*/ 0 h 84"/>
                  <a:gd name="T6" fmla="*/ 0 w 120"/>
                  <a:gd name="T7" fmla="*/ 12 h 84"/>
                  <a:gd name="T8" fmla="*/ 78 w 120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84"/>
                  <a:gd name="T17" fmla="*/ 120 w 120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84">
                    <a:moveTo>
                      <a:pt x="78" y="84"/>
                    </a:moveTo>
                    <a:lnTo>
                      <a:pt x="120" y="72"/>
                    </a:lnTo>
                    <a:lnTo>
                      <a:pt x="48" y="0"/>
                    </a:lnTo>
                    <a:lnTo>
                      <a:pt x="0" y="12"/>
                    </a:lnTo>
                    <a:lnTo>
                      <a:pt x="78" y="84"/>
                    </a:lnTo>
                    <a:close/>
                  </a:path>
                </a:pathLst>
              </a:custGeom>
              <a:solidFill>
                <a:srgbClr val="DEE8D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92" name="Freeform 94"/>
              <p:cNvSpPr>
                <a:spLocks/>
              </p:cNvSpPr>
              <p:nvPr/>
            </p:nvSpPr>
            <p:spPr bwMode="auto">
              <a:xfrm>
                <a:off x="2694" y="2009"/>
                <a:ext cx="114" cy="90"/>
              </a:xfrm>
              <a:custGeom>
                <a:avLst/>
                <a:gdLst>
                  <a:gd name="T0" fmla="*/ 72 w 114"/>
                  <a:gd name="T1" fmla="*/ 90 h 90"/>
                  <a:gd name="T2" fmla="*/ 114 w 114"/>
                  <a:gd name="T3" fmla="*/ 66 h 90"/>
                  <a:gd name="T4" fmla="*/ 42 w 114"/>
                  <a:gd name="T5" fmla="*/ 0 h 90"/>
                  <a:gd name="T6" fmla="*/ 0 w 114"/>
                  <a:gd name="T7" fmla="*/ 12 h 90"/>
                  <a:gd name="T8" fmla="*/ 72 w 114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90"/>
                  <a:gd name="T17" fmla="*/ 114 w 114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90">
                    <a:moveTo>
                      <a:pt x="72" y="90"/>
                    </a:moveTo>
                    <a:lnTo>
                      <a:pt x="114" y="66"/>
                    </a:lnTo>
                    <a:lnTo>
                      <a:pt x="42" y="0"/>
                    </a:lnTo>
                    <a:lnTo>
                      <a:pt x="0" y="12"/>
                    </a:lnTo>
                    <a:lnTo>
                      <a:pt x="72" y="90"/>
                    </a:lnTo>
                    <a:close/>
                  </a:path>
                </a:pathLst>
              </a:custGeom>
              <a:solidFill>
                <a:srgbClr val="DDE2D9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93" name="Freeform 95"/>
              <p:cNvSpPr>
                <a:spLocks/>
              </p:cNvSpPr>
              <p:nvPr/>
            </p:nvSpPr>
            <p:spPr bwMode="auto">
              <a:xfrm>
                <a:off x="2766" y="2075"/>
                <a:ext cx="119" cy="101"/>
              </a:xfrm>
              <a:custGeom>
                <a:avLst/>
                <a:gdLst>
                  <a:gd name="T0" fmla="*/ 78 w 119"/>
                  <a:gd name="T1" fmla="*/ 101 h 101"/>
                  <a:gd name="T2" fmla="*/ 119 w 119"/>
                  <a:gd name="T3" fmla="*/ 54 h 101"/>
                  <a:gd name="T4" fmla="*/ 42 w 119"/>
                  <a:gd name="T5" fmla="*/ 0 h 101"/>
                  <a:gd name="T6" fmla="*/ 0 w 119"/>
                  <a:gd name="T7" fmla="*/ 24 h 101"/>
                  <a:gd name="T8" fmla="*/ 78 w 119"/>
                  <a:gd name="T9" fmla="*/ 101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101"/>
                  <a:gd name="T17" fmla="*/ 119 w 11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101">
                    <a:moveTo>
                      <a:pt x="78" y="101"/>
                    </a:moveTo>
                    <a:lnTo>
                      <a:pt x="119" y="54"/>
                    </a:lnTo>
                    <a:lnTo>
                      <a:pt x="42" y="0"/>
                    </a:lnTo>
                    <a:lnTo>
                      <a:pt x="0" y="24"/>
                    </a:lnTo>
                    <a:lnTo>
                      <a:pt x="78" y="101"/>
                    </a:lnTo>
                    <a:close/>
                  </a:path>
                </a:pathLst>
              </a:custGeom>
              <a:solidFill>
                <a:srgbClr val="DAD8D6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94" name="Freeform 96"/>
              <p:cNvSpPr>
                <a:spLocks/>
              </p:cNvSpPr>
              <p:nvPr/>
            </p:nvSpPr>
            <p:spPr bwMode="auto">
              <a:xfrm>
                <a:off x="2844" y="2129"/>
                <a:ext cx="113" cy="119"/>
              </a:xfrm>
              <a:custGeom>
                <a:avLst/>
                <a:gdLst>
                  <a:gd name="T0" fmla="*/ 71 w 113"/>
                  <a:gd name="T1" fmla="*/ 119 h 119"/>
                  <a:gd name="T2" fmla="*/ 113 w 113"/>
                  <a:gd name="T3" fmla="*/ 24 h 119"/>
                  <a:gd name="T4" fmla="*/ 41 w 113"/>
                  <a:gd name="T5" fmla="*/ 0 h 119"/>
                  <a:gd name="T6" fmla="*/ 0 w 113"/>
                  <a:gd name="T7" fmla="*/ 47 h 119"/>
                  <a:gd name="T8" fmla="*/ 71 w 113"/>
                  <a:gd name="T9" fmla="*/ 119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119"/>
                  <a:gd name="T17" fmla="*/ 113 w 113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119">
                    <a:moveTo>
                      <a:pt x="71" y="119"/>
                    </a:moveTo>
                    <a:lnTo>
                      <a:pt x="113" y="24"/>
                    </a:lnTo>
                    <a:lnTo>
                      <a:pt x="41" y="0"/>
                    </a:lnTo>
                    <a:lnTo>
                      <a:pt x="0" y="47"/>
                    </a:lnTo>
                    <a:lnTo>
                      <a:pt x="71" y="119"/>
                    </a:lnTo>
                    <a:close/>
                  </a:path>
                </a:pathLst>
              </a:custGeom>
              <a:solidFill>
                <a:srgbClr val="D2C6C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95" name="Freeform 97"/>
              <p:cNvSpPr>
                <a:spLocks/>
              </p:cNvSpPr>
              <p:nvPr/>
            </p:nvSpPr>
            <p:spPr bwMode="auto">
              <a:xfrm>
                <a:off x="2915" y="2153"/>
                <a:ext cx="114" cy="95"/>
              </a:xfrm>
              <a:custGeom>
                <a:avLst/>
                <a:gdLst>
                  <a:gd name="T0" fmla="*/ 78 w 114"/>
                  <a:gd name="T1" fmla="*/ 71 h 95"/>
                  <a:gd name="T2" fmla="*/ 114 w 114"/>
                  <a:gd name="T3" fmla="*/ 23 h 95"/>
                  <a:gd name="T4" fmla="*/ 42 w 114"/>
                  <a:gd name="T5" fmla="*/ 0 h 95"/>
                  <a:gd name="T6" fmla="*/ 0 w 114"/>
                  <a:gd name="T7" fmla="*/ 95 h 95"/>
                  <a:gd name="T8" fmla="*/ 78 w 114"/>
                  <a:gd name="T9" fmla="*/ 71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95"/>
                  <a:gd name="T17" fmla="*/ 114 w 114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95">
                    <a:moveTo>
                      <a:pt x="78" y="71"/>
                    </a:moveTo>
                    <a:lnTo>
                      <a:pt x="114" y="23"/>
                    </a:lnTo>
                    <a:lnTo>
                      <a:pt x="42" y="0"/>
                    </a:lnTo>
                    <a:lnTo>
                      <a:pt x="0" y="95"/>
                    </a:lnTo>
                    <a:lnTo>
                      <a:pt x="78" y="71"/>
                    </a:lnTo>
                    <a:close/>
                  </a:path>
                </a:pathLst>
              </a:custGeom>
              <a:solidFill>
                <a:srgbClr val="6E76C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96" name="Freeform 98"/>
              <p:cNvSpPr>
                <a:spLocks/>
              </p:cNvSpPr>
              <p:nvPr/>
            </p:nvSpPr>
            <p:spPr bwMode="auto">
              <a:xfrm>
                <a:off x="2993" y="2170"/>
                <a:ext cx="114" cy="54"/>
              </a:xfrm>
              <a:custGeom>
                <a:avLst/>
                <a:gdLst>
                  <a:gd name="T0" fmla="*/ 78 w 114"/>
                  <a:gd name="T1" fmla="*/ 30 h 54"/>
                  <a:gd name="T2" fmla="*/ 114 w 114"/>
                  <a:gd name="T3" fmla="*/ 0 h 54"/>
                  <a:gd name="T4" fmla="*/ 36 w 114"/>
                  <a:gd name="T5" fmla="*/ 6 h 54"/>
                  <a:gd name="T6" fmla="*/ 0 w 114"/>
                  <a:gd name="T7" fmla="*/ 54 h 54"/>
                  <a:gd name="T8" fmla="*/ 78 w 114"/>
                  <a:gd name="T9" fmla="*/ 30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54"/>
                  <a:gd name="T17" fmla="*/ 114 w 114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54">
                    <a:moveTo>
                      <a:pt x="78" y="30"/>
                    </a:moveTo>
                    <a:lnTo>
                      <a:pt x="114" y="0"/>
                    </a:lnTo>
                    <a:lnTo>
                      <a:pt x="36" y="6"/>
                    </a:lnTo>
                    <a:lnTo>
                      <a:pt x="0" y="54"/>
                    </a:lnTo>
                    <a:lnTo>
                      <a:pt x="78" y="30"/>
                    </a:lnTo>
                    <a:close/>
                  </a:path>
                </a:pathLst>
              </a:custGeom>
              <a:solidFill>
                <a:srgbClr val="3885E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97" name="Freeform 99"/>
              <p:cNvSpPr>
                <a:spLocks/>
              </p:cNvSpPr>
              <p:nvPr/>
            </p:nvSpPr>
            <p:spPr bwMode="auto">
              <a:xfrm>
                <a:off x="3071" y="2153"/>
                <a:ext cx="114" cy="47"/>
              </a:xfrm>
              <a:custGeom>
                <a:avLst/>
                <a:gdLst>
                  <a:gd name="T0" fmla="*/ 78 w 114"/>
                  <a:gd name="T1" fmla="*/ 17 h 47"/>
                  <a:gd name="T2" fmla="*/ 114 w 114"/>
                  <a:gd name="T3" fmla="*/ 0 h 47"/>
                  <a:gd name="T4" fmla="*/ 36 w 114"/>
                  <a:gd name="T5" fmla="*/ 17 h 47"/>
                  <a:gd name="T6" fmla="*/ 0 w 114"/>
                  <a:gd name="T7" fmla="*/ 47 h 47"/>
                  <a:gd name="T8" fmla="*/ 78 w 114"/>
                  <a:gd name="T9" fmla="*/ 1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47"/>
                  <a:gd name="T17" fmla="*/ 114 w 114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47">
                    <a:moveTo>
                      <a:pt x="78" y="17"/>
                    </a:moveTo>
                    <a:lnTo>
                      <a:pt x="114" y="0"/>
                    </a:lnTo>
                    <a:lnTo>
                      <a:pt x="36" y="17"/>
                    </a:lnTo>
                    <a:lnTo>
                      <a:pt x="0" y="47"/>
                    </a:lnTo>
                    <a:lnTo>
                      <a:pt x="78" y="17"/>
                    </a:lnTo>
                    <a:close/>
                  </a:path>
                </a:pathLst>
              </a:custGeom>
              <a:solidFill>
                <a:srgbClr val="057DE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98" name="Freeform 100"/>
              <p:cNvSpPr>
                <a:spLocks/>
              </p:cNvSpPr>
              <p:nvPr/>
            </p:nvSpPr>
            <p:spPr bwMode="auto">
              <a:xfrm>
                <a:off x="3149" y="2129"/>
                <a:ext cx="120" cy="41"/>
              </a:xfrm>
              <a:custGeom>
                <a:avLst/>
                <a:gdLst>
                  <a:gd name="T0" fmla="*/ 84 w 120"/>
                  <a:gd name="T1" fmla="*/ 12 h 41"/>
                  <a:gd name="T2" fmla="*/ 120 w 120"/>
                  <a:gd name="T3" fmla="*/ 0 h 41"/>
                  <a:gd name="T4" fmla="*/ 36 w 120"/>
                  <a:gd name="T5" fmla="*/ 24 h 41"/>
                  <a:gd name="T6" fmla="*/ 0 w 120"/>
                  <a:gd name="T7" fmla="*/ 41 h 41"/>
                  <a:gd name="T8" fmla="*/ 84 w 120"/>
                  <a:gd name="T9" fmla="*/ 12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41"/>
                  <a:gd name="T17" fmla="*/ 120 w 120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41">
                    <a:moveTo>
                      <a:pt x="84" y="12"/>
                    </a:moveTo>
                    <a:lnTo>
                      <a:pt x="120" y="0"/>
                    </a:lnTo>
                    <a:lnTo>
                      <a:pt x="36" y="24"/>
                    </a:lnTo>
                    <a:lnTo>
                      <a:pt x="0" y="41"/>
                    </a:lnTo>
                    <a:lnTo>
                      <a:pt x="84" y="12"/>
                    </a:lnTo>
                    <a:close/>
                  </a:path>
                </a:pathLst>
              </a:custGeom>
              <a:solidFill>
                <a:srgbClr val="006FC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599" name="Freeform 101"/>
              <p:cNvSpPr>
                <a:spLocks/>
              </p:cNvSpPr>
              <p:nvPr/>
            </p:nvSpPr>
            <p:spPr bwMode="auto">
              <a:xfrm>
                <a:off x="3233" y="2105"/>
                <a:ext cx="120" cy="36"/>
              </a:xfrm>
              <a:custGeom>
                <a:avLst/>
                <a:gdLst>
                  <a:gd name="T0" fmla="*/ 90 w 120"/>
                  <a:gd name="T1" fmla="*/ 12 h 36"/>
                  <a:gd name="T2" fmla="*/ 120 w 120"/>
                  <a:gd name="T3" fmla="*/ 0 h 36"/>
                  <a:gd name="T4" fmla="*/ 36 w 120"/>
                  <a:gd name="T5" fmla="*/ 24 h 36"/>
                  <a:gd name="T6" fmla="*/ 0 w 120"/>
                  <a:gd name="T7" fmla="*/ 36 h 36"/>
                  <a:gd name="T8" fmla="*/ 90 w 120"/>
                  <a:gd name="T9" fmla="*/ 12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36"/>
                  <a:gd name="T17" fmla="*/ 120 w 12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36">
                    <a:moveTo>
                      <a:pt x="90" y="12"/>
                    </a:moveTo>
                    <a:lnTo>
                      <a:pt x="120" y="0"/>
                    </a:lnTo>
                    <a:lnTo>
                      <a:pt x="36" y="24"/>
                    </a:lnTo>
                    <a:lnTo>
                      <a:pt x="0" y="36"/>
                    </a:lnTo>
                    <a:lnTo>
                      <a:pt x="90" y="12"/>
                    </a:lnTo>
                    <a:close/>
                  </a:path>
                </a:pathLst>
              </a:custGeom>
              <a:solidFill>
                <a:srgbClr val="0064B7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00" name="Freeform 102"/>
              <p:cNvSpPr>
                <a:spLocks/>
              </p:cNvSpPr>
              <p:nvPr/>
            </p:nvSpPr>
            <p:spPr bwMode="auto">
              <a:xfrm>
                <a:off x="3323" y="2075"/>
                <a:ext cx="120" cy="42"/>
              </a:xfrm>
              <a:custGeom>
                <a:avLst/>
                <a:gdLst>
                  <a:gd name="T0" fmla="*/ 90 w 120"/>
                  <a:gd name="T1" fmla="*/ 6 h 42"/>
                  <a:gd name="T2" fmla="*/ 120 w 120"/>
                  <a:gd name="T3" fmla="*/ 0 h 42"/>
                  <a:gd name="T4" fmla="*/ 30 w 120"/>
                  <a:gd name="T5" fmla="*/ 30 h 42"/>
                  <a:gd name="T6" fmla="*/ 0 w 120"/>
                  <a:gd name="T7" fmla="*/ 42 h 42"/>
                  <a:gd name="T8" fmla="*/ 90 w 120"/>
                  <a:gd name="T9" fmla="*/ 6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42"/>
                  <a:gd name="T17" fmla="*/ 120 w 120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42">
                    <a:moveTo>
                      <a:pt x="90" y="6"/>
                    </a:moveTo>
                    <a:lnTo>
                      <a:pt x="120" y="0"/>
                    </a:lnTo>
                    <a:lnTo>
                      <a:pt x="30" y="30"/>
                    </a:lnTo>
                    <a:lnTo>
                      <a:pt x="0" y="42"/>
                    </a:lnTo>
                    <a:lnTo>
                      <a:pt x="90" y="6"/>
                    </a:lnTo>
                    <a:close/>
                  </a:path>
                </a:pathLst>
              </a:custGeom>
              <a:solidFill>
                <a:srgbClr val="3B000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01" name="Freeform 103"/>
              <p:cNvSpPr>
                <a:spLocks/>
              </p:cNvSpPr>
              <p:nvPr/>
            </p:nvSpPr>
            <p:spPr bwMode="auto">
              <a:xfrm>
                <a:off x="3413" y="2045"/>
                <a:ext cx="125" cy="36"/>
              </a:xfrm>
              <a:custGeom>
                <a:avLst/>
                <a:gdLst>
                  <a:gd name="T0" fmla="*/ 95 w 125"/>
                  <a:gd name="T1" fmla="*/ 6 h 36"/>
                  <a:gd name="T2" fmla="*/ 125 w 125"/>
                  <a:gd name="T3" fmla="*/ 0 h 36"/>
                  <a:gd name="T4" fmla="*/ 30 w 125"/>
                  <a:gd name="T5" fmla="*/ 30 h 36"/>
                  <a:gd name="T6" fmla="*/ 0 w 125"/>
                  <a:gd name="T7" fmla="*/ 36 h 36"/>
                  <a:gd name="T8" fmla="*/ 95 w 125"/>
                  <a:gd name="T9" fmla="*/ 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36"/>
                  <a:gd name="T17" fmla="*/ 125 w 12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36">
                    <a:moveTo>
                      <a:pt x="95" y="6"/>
                    </a:moveTo>
                    <a:lnTo>
                      <a:pt x="125" y="0"/>
                    </a:lnTo>
                    <a:lnTo>
                      <a:pt x="30" y="30"/>
                    </a:lnTo>
                    <a:lnTo>
                      <a:pt x="0" y="36"/>
                    </a:lnTo>
                    <a:lnTo>
                      <a:pt x="95" y="6"/>
                    </a:lnTo>
                    <a:close/>
                  </a:path>
                </a:pathLst>
              </a:custGeom>
              <a:solidFill>
                <a:srgbClr val="44000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02" name="Freeform 104"/>
              <p:cNvSpPr>
                <a:spLocks/>
              </p:cNvSpPr>
              <p:nvPr/>
            </p:nvSpPr>
            <p:spPr bwMode="auto">
              <a:xfrm>
                <a:off x="2346" y="1716"/>
                <a:ext cx="120" cy="162"/>
              </a:xfrm>
              <a:custGeom>
                <a:avLst/>
                <a:gdLst>
                  <a:gd name="T0" fmla="*/ 78 w 120"/>
                  <a:gd name="T1" fmla="*/ 162 h 162"/>
                  <a:gd name="T2" fmla="*/ 120 w 120"/>
                  <a:gd name="T3" fmla="*/ 78 h 162"/>
                  <a:gd name="T4" fmla="*/ 48 w 120"/>
                  <a:gd name="T5" fmla="*/ 0 h 162"/>
                  <a:gd name="T6" fmla="*/ 0 w 120"/>
                  <a:gd name="T7" fmla="*/ 84 h 162"/>
                  <a:gd name="T8" fmla="*/ 78 w 120"/>
                  <a:gd name="T9" fmla="*/ 162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62"/>
                  <a:gd name="T17" fmla="*/ 120 w 120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62">
                    <a:moveTo>
                      <a:pt x="78" y="162"/>
                    </a:moveTo>
                    <a:lnTo>
                      <a:pt x="120" y="78"/>
                    </a:lnTo>
                    <a:lnTo>
                      <a:pt x="48" y="0"/>
                    </a:lnTo>
                    <a:lnTo>
                      <a:pt x="0" y="84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C2A8BF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03" name="Freeform 105"/>
              <p:cNvSpPr>
                <a:spLocks/>
              </p:cNvSpPr>
              <p:nvPr/>
            </p:nvSpPr>
            <p:spPr bwMode="auto">
              <a:xfrm>
                <a:off x="2424" y="1794"/>
                <a:ext cx="120" cy="155"/>
              </a:xfrm>
              <a:custGeom>
                <a:avLst/>
                <a:gdLst>
                  <a:gd name="T0" fmla="*/ 72 w 120"/>
                  <a:gd name="T1" fmla="*/ 155 h 155"/>
                  <a:gd name="T2" fmla="*/ 120 w 120"/>
                  <a:gd name="T3" fmla="*/ 78 h 155"/>
                  <a:gd name="T4" fmla="*/ 42 w 120"/>
                  <a:gd name="T5" fmla="*/ 0 h 155"/>
                  <a:gd name="T6" fmla="*/ 0 w 120"/>
                  <a:gd name="T7" fmla="*/ 84 h 155"/>
                  <a:gd name="T8" fmla="*/ 72 w 120"/>
                  <a:gd name="T9" fmla="*/ 155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55"/>
                  <a:gd name="T17" fmla="*/ 120 w 120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55">
                    <a:moveTo>
                      <a:pt x="72" y="155"/>
                    </a:moveTo>
                    <a:lnTo>
                      <a:pt x="120" y="78"/>
                    </a:lnTo>
                    <a:lnTo>
                      <a:pt x="42" y="0"/>
                    </a:lnTo>
                    <a:lnTo>
                      <a:pt x="0" y="84"/>
                    </a:lnTo>
                    <a:lnTo>
                      <a:pt x="72" y="155"/>
                    </a:lnTo>
                    <a:close/>
                  </a:path>
                </a:pathLst>
              </a:custGeom>
              <a:solidFill>
                <a:srgbClr val="C3A9C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04" name="Freeform 106"/>
              <p:cNvSpPr>
                <a:spLocks/>
              </p:cNvSpPr>
              <p:nvPr/>
            </p:nvSpPr>
            <p:spPr bwMode="auto">
              <a:xfrm>
                <a:off x="2496" y="1872"/>
                <a:ext cx="120" cy="149"/>
              </a:xfrm>
              <a:custGeom>
                <a:avLst/>
                <a:gdLst>
                  <a:gd name="T0" fmla="*/ 78 w 120"/>
                  <a:gd name="T1" fmla="*/ 149 h 149"/>
                  <a:gd name="T2" fmla="*/ 120 w 120"/>
                  <a:gd name="T3" fmla="*/ 77 h 149"/>
                  <a:gd name="T4" fmla="*/ 48 w 120"/>
                  <a:gd name="T5" fmla="*/ 0 h 149"/>
                  <a:gd name="T6" fmla="*/ 0 w 120"/>
                  <a:gd name="T7" fmla="*/ 77 h 149"/>
                  <a:gd name="T8" fmla="*/ 78 w 120"/>
                  <a:gd name="T9" fmla="*/ 149 h 1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49"/>
                  <a:gd name="T17" fmla="*/ 120 w 120"/>
                  <a:gd name="T18" fmla="*/ 149 h 1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49">
                    <a:moveTo>
                      <a:pt x="78" y="149"/>
                    </a:moveTo>
                    <a:lnTo>
                      <a:pt x="120" y="77"/>
                    </a:lnTo>
                    <a:lnTo>
                      <a:pt x="48" y="0"/>
                    </a:lnTo>
                    <a:lnTo>
                      <a:pt x="0" y="77"/>
                    </a:lnTo>
                    <a:lnTo>
                      <a:pt x="78" y="149"/>
                    </a:lnTo>
                    <a:close/>
                  </a:path>
                </a:pathLst>
              </a:custGeom>
              <a:solidFill>
                <a:srgbClr val="C3ABC2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05" name="Freeform 107"/>
              <p:cNvSpPr>
                <a:spLocks/>
              </p:cNvSpPr>
              <p:nvPr/>
            </p:nvSpPr>
            <p:spPr bwMode="auto">
              <a:xfrm>
                <a:off x="2574" y="1949"/>
                <a:ext cx="120" cy="144"/>
              </a:xfrm>
              <a:custGeom>
                <a:avLst/>
                <a:gdLst>
                  <a:gd name="T0" fmla="*/ 78 w 120"/>
                  <a:gd name="T1" fmla="*/ 144 h 144"/>
                  <a:gd name="T2" fmla="*/ 120 w 120"/>
                  <a:gd name="T3" fmla="*/ 72 h 144"/>
                  <a:gd name="T4" fmla="*/ 42 w 120"/>
                  <a:gd name="T5" fmla="*/ 0 h 144"/>
                  <a:gd name="T6" fmla="*/ 0 w 120"/>
                  <a:gd name="T7" fmla="*/ 72 h 144"/>
                  <a:gd name="T8" fmla="*/ 78 w 120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44"/>
                  <a:gd name="T17" fmla="*/ 120 w 120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44">
                    <a:moveTo>
                      <a:pt x="78" y="144"/>
                    </a:moveTo>
                    <a:lnTo>
                      <a:pt x="120" y="72"/>
                    </a:lnTo>
                    <a:lnTo>
                      <a:pt x="42" y="0"/>
                    </a:lnTo>
                    <a:lnTo>
                      <a:pt x="0" y="72"/>
                    </a:lnTo>
                    <a:lnTo>
                      <a:pt x="78" y="144"/>
                    </a:lnTo>
                    <a:close/>
                  </a:path>
                </a:pathLst>
              </a:custGeom>
              <a:solidFill>
                <a:srgbClr val="C4ADC3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06" name="Freeform 108"/>
              <p:cNvSpPr>
                <a:spLocks/>
              </p:cNvSpPr>
              <p:nvPr/>
            </p:nvSpPr>
            <p:spPr bwMode="auto">
              <a:xfrm>
                <a:off x="2652" y="2021"/>
                <a:ext cx="114" cy="143"/>
              </a:xfrm>
              <a:custGeom>
                <a:avLst/>
                <a:gdLst>
                  <a:gd name="T0" fmla="*/ 72 w 114"/>
                  <a:gd name="T1" fmla="*/ 143 h 143"/>
                  <a:gd name="T2" fmla="*/ 114 w 114"/>
                  <a:gd name="T3" fmla="*/ 78 h 143"/>
                  <a:gd name="T4" fmla="*/ 42 w 114"/>
                  <a:gd name="T5" fmla="*/ 0 h 143"/>
                  <a:gd name="T6" fmla="*/ 0 w 114"/>
                  <a:gd name="T7" fmla="*/ 72 h 143"/>
                  <a:gd name="T8" fmla="*/ 72 w 114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"/>
                  <a:gd name="T16" fmla="*/ 0 h 143"/>
                  <a:gd name="T17" fmla="*/ 114 w 114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" h="143">
                    <a:moveTo>
                      <a:pt x="72" y="143"/>
                    </a:moveTo>
                    <a:lnTo>
                      <a:pt x="114" y="78"/>
                    </a:lnTo>
                    <a:lnTo>
                      <a:pt x="42" y="0"/>
                    </a:lnTo>
                    <a:lnTo>
                      <a:pt x="0" y="72"/>
                    </a:lnTo>
                    <a:lnTo>
                      <a:pt x="72" y="143"/>
                    </a:lnTo>
                    <a:close/>
                  </a:path>
                </a:pathLst>
              </a:custGeom>
              <a:solidFill>
                <a:srgbClr val="C4B0C6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07" name="Freeform 109"/>
              <p:cNvSpPr>
                <a:spLocks/>
              </p:cNvSpPr>
              <p:nvPr/>
            </p:nvSpPr>
            <p:spPr bwMode="auto">
              <a:xfrm>
                <a:off x="2724" y="2099"/>
                <a:ext cx="120" cy="119"/>
              </a:xfrm>
              <a:custGeom>
                <a:avLst/>
                <a:gdLst>
                  <a:gd name="T0" fmla="*/ 78 w 120"/>
                  <a:gd name="T1" fmla="*/ 119 h 119"/>
                  <a:gd name="T2" fmla="*/ 120 w 120"/>
                  <a:gd name="T3" fmla="*/ 77 h 119"/>
                  <a:gd name="T4" fmla="*/ 42 w 120"/>
                  <a:gd name="T5" fmla="*/ 0 h 119"/>
                  <a:gd name="T6" fmla="*/ 0 w 120"/>
                  <a:gd name="T7" fmla="*/ 65 h 119"/>
                  <a:gd name="T8" fmla="*/ 78 w 120"/>
                  <a:gd name="T9" fmla="*/ 119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19"/>
                  <a:gd name="T17" fmla="*/ 120 w 120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19">
                    <a:moveTo>
                      <a:pt x="78" y="119"/>
                    </a:moveTo>
                    <a:lnTo>
                      <a:pt x="120" y="77"/>
                    </a:lnTo>
                    <a:lnTo>
                      <a:pt x="42" y="0"/>
                    </a:lnTo>
                    <a:lnTo>
                      <a:pt x="0" y="65"/>
                    </a:lnTo>
                    <a:lnTo>
                      <a:pt x="78" y="119"/>
                    </a:lnTo>
                    <a:close/>
                  </a:path>
                </a:pathLst>
              </a:custGeom>
              <a:solidFill>
                <a:srgbClr val="C3B5C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08" name="Freeform 110"/>
              <p:cNvSpPr>
                <a:spLocks/>
              </p:cNvSpPr>
              <p:nvPr/>
            </p:nvSpPr>
            <p:spPr bwMode="auto">
              <a:xfrm>
                <a:off x="2802" y="2176"/>
                <a:ext cx="113" cy="72"/>
              </a:xfrm>
              <a:custGeom>
                <a:avLst/>
                <a:gdLst>
                  <a:gd name="T0" fmla="*/ 72 w 113"/>
                  <a:gd name="T1" fmla="*/ 72 h 72"/>
                  <a:gd name="T2" fmla="*/ 113 w 113"/>
                  <a:gd name="T3" fmla="*/ 72 h 72"/>
                  <a:gd name="T4" fmla="*/ 42 w 113"/>
                  <a:gd name="T5" fmla="*/ 0 h 72"/>
                  <a:gd name="T6" fmla="*/ 0 w 113"/>
                  <a:gd name="T7" fmla="*/ 42 h 72"/>
                  <a:gd name="T8" fmla="*/ 72 w 113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72"/>
                  <a:gd name="T17" fmla="*/ 113 w 113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72">
                    <a:moveTo>
                      <a:pt x="72" y="72"/>
                    </a:moveTo>
                    <a:lnTo>
                      <a:pt x="113" y="72"/>
                    </a:lnTo>
                    <a:lnTo>
                      <a:pt x="42" y="0"/>
                    </a:lnTo>
                    <a:lnTo>
                      <a:pt x="0" y="42"/>
                    </a:lnTo>
                    <a:lnTo>
                      <a:pt x="72" y="72"/>
                    </a:lnTo>
                    <a:close/>
                  </a:path>
                </a:pathLst>
              </a:custGeom>
              <a:solidFill>
                <a:srgbClr val="A9BEE9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09" name="Freeform 111"/>
              <p:cNvSpPr>
                <a:spLocks/>
              </p:cNvSpPr>
              <p:nvPr/>
            </p:nvSpPr>
            <p:spPr bwMode="auto">
              <a:xfrm>
                <a:off x="2874" y="2224"/>
                <a:ext cx="119" cy="48"/>
              </a:xfrm>
              <a:custGeom>
                <a:avLst/>
                <a:gdLst>
                  <a:gd name="T0" fmla="*/ 77 w 119"/>
                  <a:gd name="T1" fmla="*/ 48 h 48"/>
                  <a:gd name="T2" fmla="*/ 119 w 119"/>
                  <a:gd name="T3" fmla="*/ 0 h 48"/>
                  <a:gd name="T4" fmla="*/ 41 w 119"/>
                  <a:gd name="T5" fmla="*/ 24 h 48"/>
                  <a:gd name="T6" fmla="*/ 0 w 119"/>
                  <a:gd name="T7" fmla="*/ 24 h 48"/>
                  <a:gd name="T8" fmla="*/ 77 w 119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48"/>
                  <a:gd name="T17" fmla="*/ 119 w 119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48">
                    <a:moveTo>
                      <a:pt x="77" y="48"/>
                    </a:moveTo>
                    <a:lnTo>
                      <a:pt x="119" y="0"/>
                    </a:lnTo>
                    <a:lnTo>
                      <a:pt x="41" y="24"/>
                    </a:lnTo>
                    <a:lnTo>
                      <a:pt x="0" y="24"/>
                    </a:lnTo>
                    <a:lnTo>
                      <a:pt x="77" y="48"/>
                    </a:lnTo>
                    <a:close/>
                  </a:path>
                </a:pathLst>
              </a:custGeom>
              <a:solidFill>
                <a:srgbClr val="64D9D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10" name="Freeform 112"/>
              <p:cNvSpPr>
                <a:spLocks/>
              </p:cNvSpPr>
              <p:nvPr/>
            </p:nvSpPr>
            <p:spPr bwMode="auto">
              <a:xfrm>
                <a:off x="2951" y="2200"/>
                <a:ext cx="120" cy="72"/>
              </a:xfrm>
              <a:custGeom>
                <a:avLst/>
                <a:gdLst>
                  <a:gd name="T0" fmla="*/ 78 w 120"/>
                  <a:gd name="T1" fmla="*/ 66 h 72"/>
                  <a:gd name="T2" fmla="*/ 120 w 120"/>
                  <a:gd name="T3" fmla="*/ 0 h 72"/>
                  <a:gd name="T4" fmla="*/ 42 w 120"/>
                  <a:gd name="T5" fmla="*/ 24 h 72"/>
                  <a:gd name="T6" fmla="*/ 0 w 120"/>
                  <a:gd name="T7" fmla="*/ 72 h 72"/>
                  <a:gd name="T8" fmla="*/ 78 w 120"/>
                  <a:gd name="T9" fmla="*/ 66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2"/>
                  <a:gd name="T17" fmla="*/ 120 w 1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2">
                    <a:moveTo>
                      <a:pt x="78" y="66"/>
                    </a:moveTo>
                    <a:lnTo>
                      <a:pt x="120" y="0"/>
                    </a:lnTo>
                    <a:lnTo>
                      <a:pt x="42" y="24"/>
                    </a:lnTo>
                    <a:lnTo>
                      <a:pt x="0" y="72"/>
                    </a:lnTo>
                    <a:lnTo>
                      <a:pt x="78" y="66"/>
                    </a:lnTo>
                    <a:close/>
                  </a:path>
                </a:pathLst>
              </a:custGeom>
              <a:solidFill>
                <a:srgbClr val="68A1F2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11" name="Freeform 113"/>
              <p:cNvSpPr>
                <a:spLocks/>
              </p:cNvSpPr>
              <p:nvPr/>
            </p:nvSpPr>
            <p:spPr bwMode="auto">
              <a:xfrm>
                <a:off x="3029" y="2170"/>
                <a:ext cx="120" cy="96"/>
              </a:xfrm>
              <a:custGeom>
                <a:avLst/>
                <a:gdLst>
                  <a:gd name="T0" fmla="*/ 84 w 120"/>
                  <a:gd name="T1" fmla="*/ 78 h 96"/>
                  <a:gd name="T2" fmla="*/ 120 w 120"/>
                  <a:gd name="T3" fmla="*/ 0 h 96"/>
                  <a:gd name="T4" fmla="*/ 42 w 120"/>
                  <a:gd name="T5" fmla="*/ 30 h 96"/>
                  <a:gd name="T6" fmla="*/ 0 w 120"/>
                  <a:gd name="T7" fmla="*/ 96 h 96"/>
                  <a:gd name="T8" fmla="*/ 84 w 120"/>
                  <a:gd name="T9" fmla="*/ 7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6"/>
                  <a:gd name="T17" fmla="*/ 120 w 12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6">
                    <a:moveTo>
                      <a:pt x="84" y="78"/>
                    </a:moveTo>
                    <a:lnTo>
                      <a:pt x="120" y="0"/>
                    </a:lnTo>
                    <a:lnTo>
                      <a:pt x="42" y="30"/>
                    </a:lnTo>
                    <a:lnTo>
                      <a:pt x="0" y="96"/>
                    </a:lnTo>
                    <a:lnTo>
                      <a:pt x="84" y="78"/>
                    </a:lnTo>
                    <a:close/>
                  </a:path>
                </a:pathLst>
              </a:custGeom>
              <a:solidFill>
                <a:srgbClr val="678CE3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12" name="Freeform 114"/>
              <p:cNvSpPr>
                <a:spLocks/>
              </p:cNvSpPr>
              <p:nvPr/>
            </p:nvSpPr>
            <p:spPr bwMode="auto">
              <a:xfrm>
                <a:off x="3113" y="2141"/>
                <a:ext cx="120" cy="107"/>
              </a:xfrm>
              <a:custGeom>
                <a:avLst/>
                <a:gdLst>
                  <a:gd name="T0" fmla="*/ 84 w 120"/>
                  <a:gd name="T1" fmla="*/ 83 h 107"/>
                  <a:gd name="T2" fmla="*/ 120 w 120"/>
                  <a:gd name="T3" fmla="*/ 0 h 107"/>
                  <a:gd name="T4" fmla="*/ 36 w 120"/>
                  <a:gd name="T5" fmla="*/ 29 h 107"/>
                  <a:gd name="T6" fmla="*/ 0 w 120"/>
                  <a:gd name="T7" fmla="*/ 107 h 107"/>
                  <a:gd name="T8" fmla="*/ 84 w 120"/>
                  <a:gd name="T9" fmla="*/ 83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07"/>
                  <a:gd name="T17" fmla="*/ 120 w 120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07">
                    <a:moveTo>
                      <a:pt x="84" y="83"/>
                    </a:moveTo>
                    <a:lnTo>
                      <a:pt x="120" y="0"/>
                    </a:lnTo>
                    <a:lnTo>
                      <a:pt x="36" y="29"/>
                    </a:lnTo>
                    <a:lnTo>
                      <a:pt x="0" y="107"/>
                    </a:lnTo>
                    <a:lnTo>
                      <a:pt x="84" y="83"/>
                    </a:lnTo>
                    <a:close/>
                  </a:path>
                </a:pathLst>
              </a:custGeom>
              <a:solidFill>
                <a:srgbClr val="6784D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13" name="Freeform 115"/>
              <p:cNvSpPr>
                <a:spLocks/>
              </p:cNvSpPr>
              <p:nvPr/>
            </p:nvSpPr>
            <p:spPr bwMode="auto">
              <a:xfrm>
                <a:off x="3197" y="2117"/>
                <a:ext cx="126" cy="107"/>
              </a:xfrm>
              <a:custGeom>
                <a:avLst/>
                <a:gdLst>
                  <a:gd name="T0" fmla="*/ 84 w 126"/>
                  <a:gd name="T1" fmla="*/ 83 h 107"/>
                  <a:gd name="T2" fmla="*/ 126 w 126"/>
                  <a:gd name="T3" fmla="*/ 0 h 107"/>
                  <a:gd name="T4" fmla="*/ 36 w 126"/>
                  <a:gd name="T5" fmla="*/ 24 h 107"/>
                  <a:gd name="T6" fmla="*/ 0 w 126"/>
                  <a:gd name="T7" fmla="*/ 107 h 107"/>
                  <a:gd name="T8" fmla="*/ 84 w 126"/>
                  <a:gd name="T9" fmla="*/ 83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107"/>
                  <a:gd name="T17" fmla="*/ 126 w 126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107">
                    <a:moveTo>
                      <a:pt x="84" y="83"/>
                    </a:moveTo>
                    <a:lnTo>
                      <a:pt x="126" y="0"/>
                    </a:lnTo>
                    <a:lnTo>
                      <a:pt x="36" y="24"/>
                    </a:lnTo>
                    <a:lnTo>
                      <a:pt x="0" y="107"/>
                    </a:lnTo>
                    <a:lnTo>
                      <a:pt x="84" y="83"/>
                    </a:lnTo>
                    <a:close/>
                  </a:path>
                </a:pathLst>
              </a:custGeom>
              <a:solidFill>
                <a:srgbClr val="6880D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14" name="Freeform 116"/>
              <p:cNvSpPr>
                <a:spLocks/>
              </p:cNvSpPr>
              <p:nvPr/>
            </p:nvSpPr>
            <p:spPr bwMode="auto">
              <a:xfrm>
                <a:off x="3281" y="2081"/>
                <a:ext cx="132" cy="119"/>
              </a:xfrm>
              <a:custGeom>
                <a:avLst/>
                <a:gdLst>
                  <a:gd name="T0" fmla="*/ 90 w 132"/>
                  <a:gd name="T1" fmla="*/ 95 h 119"/>
                  <a:gd name="T2" fmla="*/ 132 w 132"/>
                  <a:gd name="T3" fmla="*/ 0 h 119"/>
                  <a:gd name="T4" fmla="*/ 42 w 132"/>
                  <a:gd name="T5" fmla="*/ 36 h 119"/>
                  <a:gd name="T6" fmla="*/ 0 w 132"/>
                  <a:gd name="T7" fmla="*/ 119 h 119"/>
                  <a:gd name="T8" fmla="*/ 90 w 132"/>
                  <a:gd name="T9" fmla="*/ 95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19"/>
                  <a:gd name="T17" fmla="*/ 132 w 132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19">
                    <a:moveTo>
                      <a:pt x="90" y="95"/>
                    </a:moveTo>
                    <a:lnTo>
                      <a:pt x="132" y="0"/>
                    </a:lnTo>
                    <a:lnTo>
                      <a:pt x="42" y="36"/>
                    </a:lnTo>
                    <a:lnTo>
                      <a:pt x="0" y="119"/>
                    </a:lnTo>
                    <a:lnTo>
                      <a:pt x="90" y="95"/>
                    </a:lnTo>
                    <a:close/>
                  </a:path>
                </a:pathLst>
              </a:custGeom>
              <a:solidFill>
                <a:srgbClr val="687ED5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15" name="Freeform 117"/>
              <p:cNvSpPr>
                <a:spLocks/>
              </p:cNvSpPr>
              <p:nvPr/>
            </p:nvSpPr>
            <p:spPr bwMode="auto">
              <a:xfrm>
                <a:off x="3371" y="2051"/>
                <a:ext cx="137" cy="125"/>
              </a:xfrm>
              <a:custGeom>
                <a:avLst/>
                <a:gdLst>
                  <a:gd name="T0" fmla="*/ 95 w 137"/>
                  <a:gd name="T1" fmla="*/ 96 h 125"/>
                  <a:gd name="T2" fmla="*/ 137 w 137"/>
                  <a:gd name="T3" fmla="*/ 0 h 125"/>
                  <a:gd name="T4" fmla="*/ 42 w 137"/>
                  <a:gd name="T5" fmla="*/ 30 h 125"/>
                  <a:gd name="T6" fmla="*/ 0 w 137"/>
                  <a:gd name="T7" fmla="*/ 125 h 125"/>
                  <a:gd name="T8" fmla="*/ 95 w 137"/>
                  <a:gd name="T9" fmla="*/ 96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"/>
                  <a:gd name="T16" fmla="*/ 0 h 125"/>
                  <a:gd name="T17" fmla="*/ 137 w 137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" h="125">
                    <a:moveTo>
                      <a:pt x="95" y="96"/>
                    </a:moveTo>
                    <a:lnTo>
                      <a:pt x="137" y="0"/>
                    </a:lnTo>
                    <a:lnTo>
                      <a:pt x="42" y="30"/>
                    </a:lnTo>
                    <a:lnTo>
                      <a:pt x="0" y="125"/>
                    </a:lnTo>
                    <a:lnTo>
                      <a:pt x="95" y="96"/>
                    </a:lnTo>
                    <a:close/>
                  </a:path>
                </a:pathLst>
              </a:custGeom>
              <a:solidFill>
                <a:srgbClr val="697CD3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16" name="Freeform 118"/>
              <p:cNvSpPr>
                <a:spLocks/>
              </p:cNvSpPr>
              <p:nvPr/>
            </p:nvSpPr>
            <p:spPr bwMode="auto">
              <a:xfrm>
                <a:off x="2299" y="1800"/>
                <a:ext cx="125" cy="131"/>
              </a:xfrm>
              <a:custGeom>
                <a:avLst/>
                <a:gdLst>
                  <a:gd name="T0" fmla="*/ 77 w 125"/>
                  <a:gd name="T1" fmla="*/ 131 h 131"/>
                  <a:gd name="T2" fmla="*/ 125 w 125"/>
                  <a:gd name="T3" fmla="*/ 78 h 131"/>
                  <a:gd name="T4" fmla="*/ 47 w 125"/>
                  <a:gd name="T5" fmla="*/ 0 h 131"/>
                  <a:gd name="T6" fmla="*/ 0 w 125"/>
                  <a:gd name="T7" fmla="*/ 60 h 131"/>
                  <a:gd name="T8" fmla="*/ 77 w 125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131"/>
                  <a:gd name="T17" fmla="*/ 125 w 125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131">
                    <a:moveTo>
                      <a:pt x="77" y="131"/>
                    </a:moveTo>
                    <a:lnTo>
                      <a:pt x="125" y="78"/>
                    </a:lnTo>
                    <a:lnTo>
                      <a:pt x="47" y="0"/>
                    </a:lnTo>
                    <a:lnTo>
                      <a:pt x="0" y="60"/>
                    </a:lnTo>
                    <a:lnTo>
                      <a:pt x="77" y="131"/>
                    </a:lnTo>
                    <a:close/>
                  </a:path>
                </a:pathLst>
              </a:custGeom>
              <a:solidFill>
                <a:srgbClr val="C8B6C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17" name="Freeform 119"/>
              <p:cNvSpPr>
                <a:spLocks/>
              </p:cNvSpPr>
              <p:nvPr/>
            </p:nvSpPr>
            <p:spPr bwMode="auto">
              <a:xfrm>
                <a:off x="2376" y="1878"/>
                <a:ext cx="120" cy="125"/>
              </a:xfrm>
              <a:custGeom>
                <a:avLst/>
                <a:gdLst>
                  <a:gd name="T0" fmla="*/ 78 w 120"/>
                  <a:gd name="T1" fmla="*/ 125 h 125"/>
                  <a:gd name="T2" fmla="*/ 120 w 120"/>
                  <a:gd name="T3" fmla="*/ 71 h 125"/>
                  <a:gd name="T4" fmla="*/ 48 w 120"/>
                  <a:gd name="T5" fmla="*/ 0 h 125"/>
                  <a:gd name="T6" fmla="*/ 0 w 120"/>
                  <a:gd name="T7" fmla="*/ 53 h 125"/>
                  <a:gd name="T8" fmla="*/ 78 w 120"/>
                  <a:gd name="T9" fmla="*/ 125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5"/>
                  <a:gd name="T17" fmla="*/ 120 w 120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5">
                    <a:moveTo>
                      <a:pt x="78" y="125"/>
                    </a:moveTo>
                    <a:lnTo>
                      <a:pt x="120" y="71"/>
                    </a:lnTo>
                    <a:lnTo>
                      <a:pt x="48" y="0"/>
                    </a:lnTo>
                    <a:lnTo>
                      <a:pt x="0" y="53"/>
                    </a:lnTo>
                    <a:lnTo>
                      <a:pt x="78" y="125"/>
                    </a:lnTo>
                    <a:close/>
                  </a:path>
                </a:pathLst>
              </a:custGeom>
              <a:solidFill>
                <a:srgbClr val="C9B9C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18" name="Freeform 120"/>
              <p:cNvSpPr>
                <a:spLocks/>
              </p:cNvSpPr>
              <p:nvPr/>
            </p:nvSpPr>
            <p:spPr bwMode="auto">
              <a:xfrm>
                <a:off x="2454" y="1949"/>
                <a:ext cx="120" cy="120"/>
              </a:xfrm>
              <a:custGeom>
                <a:avLst/>
                <a:gdLst>
                  <a:gd name="T0" fmla="*/ 72 w 120"/>
                  <a:gd name="T1" fmla="*/ 120 h 120"/>
                  <a:gd name="T2" fmla="*/ 120 w 120"/>
                  <a:gd name="T3" fmla="*/ 72 h 120"/>
                  <a:gd name="T4" fmla="*/ 42 w 120"/>
                  <a:gd name="T5" fmla="*/ 0 h 120"/>
                  <a:gd name="T6" fmla="*/ 0 w 120"/>
                  <a:gd name="T7" fmla="*/ 54 h 120"/>
                  <a:gd name="T8" fmla="*/ 72 w 120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20"/>
                  <a:gd name="T17" fmla="*/ 120 w 12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20">
                    <a:moveTo>
                      <a:pt x="72" y="120"/>
                    </a:moveTo>
                    <a:lnTo>
                      <a:pt x="120" y="72"/>
                    </a:lnTo>
                    <a:lnTo>
                      <a:pt x="42" y="0"/>
                    </a:lnTo>
                    <a:lnTo>
                      <a:pt x="0" y="54"/>
                    </a:lnTo>
                    <a:lnTo>
                      <a:pt x="72" y="120"/>
                    </a:lnTo>
                    <a:close/>
                  </a:path>
                </a:pathLst>
              </a:custGeom>
              <a:solidFill>
                <a:srgbClr val="C9BDC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19" name="Freeform 121"/>
              <p:cNvSpPr>
                <a:spLocks/>
              </p:cNvSpPr>
              <p:nvPr/>
            </p:nvSpPr>
            <p:spPr bwMode="auto">
              <a:xfrm>
                <a:off x="2526" y="2021"/>
                <a:ext cx="126" cy="114"/>
              </a:xfrm>
              <a:custGeom>
                <a:avLst/>
                <a:gdLst>
                  <a:gd name="T0" fmla="*/ 78 w 126"/>
                  <a:gd name="T1" fmla="*/ 114 h 114"/>
                  <a:gd name="T2" fmla="*/ 126 w 126"/>
                  <a:gd name="T3" fmla="*/ 72 h 114"/>
                  <a:gd name="T4" fmla="*/ 48 w 126"/>
                  <a:gd name="T5" fmla="*/ 0 h 114"/>
                  <a:gd name="T6" fmla="*/ 0 w 126"/>
                  <a:gd name="T7" fmla="*/ 48 h 114"/>
                  <a:gd name="T8" fmla="*/ 78 w 126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114"/>
                  <a:gd name="T17" fmla="*/ 126 w 126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114">
                    <a:moveTo>
                      <a:pt x="78" y="114"/>
                    </a:moveTo>
                    <a:lnTo>
                      <a:pt x="126" y="72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78" y="114"/>
                    </a:lnTo>
                    <a:close/>
                  </a:path>
                </a:pathLst>
              </a:custGeom>
              <a:solidFill>
                <a:srgbClr val="CAC2D3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20" name="Freeform 122"/>
              <p:cNvSpPr>
                <a:spLocks/>
              </p:cNvSpPr>
              <p:nvPr/>
            </p:nvSpPr>
            <p:spPr bwMode="auto">
              <a:xfrm>
                <a:off x="2604" y="2093"/>
                <a:ext cx="120" cy="95"/>
              </a:xfrm>
              <a:custGeom>
                <a:avLst/>
                <a:gdLst>
                  <a:gd name="T0" fmla="*/ 78 w 120"/>
                  <a:gd name="T1" fmla="*/ 95 h 95"/>
                  <a:gd name="T2" fmla="*/ 120 w 120"/>
                  <a:gd name="T3" fmla="*/ 71 h 95"/>
                  <a:gd name="T4" fmla="*/ 48 w 120"/>
                  <a:gd name="T5" fmla="*/ 0 h 95"/>
                  <a:gd name="T6" fmla="*/ 0 w 120"/>
                  <a:gd name="T7" fmla="*/ 42 h 95"/>
                  <a:gd name="T8" fmla="*/ 78 w 120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5"/>
                  <a:gd name="T17" fmla="*/ 120 w 120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5">
                    <a:moveTo>
                      <a:pt x="78" y="95"/>
                    </a:moveTo>
                    <a:lnTo>
                      <a:pt x="120" y="71"/>
                    </a:lnTo>
                    <a:lnTo>
                      <a:pt x="48" y="0"/>
                    </a:lnTo>
                    <a:lnTo>
                      <a:pt x="0" y="42"/>
                    </a:lnTo>
                    <a:lnTo>
                      <a:pt x="78" y="95"/>
                    </a:lnTo>
                    <a:close/>
                  </a:path>
                </a:pathLst>
              </a:custGeom>
              <a:solidFill>
                <a:srgbClr val="C9CBD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21" name="Freeform 123"/>
              <p:cNvSpPr>
                <a:spLocks/>
              </p:cNvSpPr>
              <p:nvPr/>
            </p:nvSpPr>
            <p:spPr bwMode="auto">
              <a:xfrm>
                <a:off x="2682" y="2164"/>
                <a:ext cx="120" cy="72"/>
              </a:xfrm>
              <a:custGeom>
                <a:avLst/>
                <a:gdLst>
                  <a:gd name="T0" fmla="*/ 72 w 120"/>
                  <a:gd name="T1" fmla="*/ 72 h 72"/>
                  <a:gd name="T2" fmla="*/ 120 w 120"/>
                  <a:gd name="T3" fmla="*/ 54 h 72"/>
                  <a:gd name="T4" fmla="*/ 42 w 120"/>
                  <a:gd name="T5" fmla="*/ 0 h 72"/>
                  <a:gd name="T6" fmla="*/ 0 w 120"/>
                  <a:gd name="T7" fmla="*/ 24 h 72"/>
                  <a:gd name="T8" fmla="*/ 72 w 120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2"/>
                  <a:gd name="T17" fmla="*/ 120 w 1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2">
                    <a:moveTo>
                      <a:pt x="72" y="72"/>
                    </a:moveTo>
                    <a:lnTo>
                      <a:pt x="120" y="54"/>
                    </a:lnTo>
                    <a:lnTo>
                      <a:pt x="42" y="0"/>
                    </a:lnTo>
                    <a:lnTo>
                      <a:pt x="0" y="24"/>
                    </a:lnTo>
                    <a:lnTo>
                      <a:pt x="72" y="72"/>
                    </a:lnTo>
                    <a:close/>
                  </a:path>
                </a:pathLst>
              </a:custGeom>
              <a:solidFill>
                <a:srgbClr val="BFD9E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22" name="Freeform 124"/>
              <p:cNvSpPr>
                <a:spLocks/>
              </p:cNvSpPr>
              <p:nvPr/>
            </p:nvSpPr>
            <p:spPr bwMode="auto">
              <a:xfrm>
                <a:off x="2754" y="2218"/>
                <a:ext cx="120" cy="30"/>
              </a:xfrm>
              <a:custGeom>
                <a:avLst/>
                <a:gdLst>
                  <a:gd name="T0" fmla="*/ 78 w 120"/>
                  <a:gd name="T1" fmla="*/ 24 h 30"/>
                  <a:gd name="T2" fmla="*/ 120 w 120"/>
                  <a:gd name="T3" fmla="*/ 30 h 30"/>
                  <a:gd name="T4" fmla="*/ 48 w 120"/>
                  <a:gd name="T5" fmla="*/ 0 h 30"/>
                  <a:gd name="T6" fmla="*/ 0 w 120"/>
                  <a:gd name="T7" fmla="*/ 18 h 30"/>
                  <a:gd name="T8" fmla="*/ 78 w 120"/>
                  <a:gd name="T9" fmla="*/ 24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30"/>
                  <a:gd name="T17" fmla="*/ 120 w 12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30">
                    <a:moveTo>
                      <a:pt x="78" y="24"/>
                    </a:moveTo>
                    <a:lnTo>
                      <a:pt x="120" y="30"/>
                    </a:lnTo>
                    <a:lnTo>
                      <a:pt x="48" y="0"/>
                    </a:lnTo>
                    <a:lnTo>
                      <a:pt x="0" y="18"/>
                    </a:lnTo>
                    <a:lnTo>
                      <a:pt x="78" y="24"/>
                    </a:lnTo>
                    <a:close/>
                  </a:path>
                </a:pathLst>
              </a:custGeom>
              <a:solidFill>
                <a:srgbClr val="57C9F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23" name="Freeform 125"/>
              <p:cNvSpPr>
                <a:spLocks/>
              </p:cNvSpPr>
              <p:nvPr/>
            </p:nvSpPr>
            <p:spPr bwMode="auto">
              <a:xfrm>
                <a:off x="2832" y="2242"/>
                <a:ext cx="119" cy="42"/>
              </a:xfrm>
              <a:custGeom>
                <a:avLst/>
                <a:gdLst>
                  <a:gd name="T0" fmla="*/ 77 w 119"/>
                  <a:gd name="T1" fmla="*/ 42 h 42"/>
                  <a:gd name="T2" fmla="*/ 119 w 119"/>
                  <a:gd name="T3" fmla="*/ 30 h 42"/>
                  <a:gd name="T4" fmla="*/ 42 w 119"/>
                  <a:gd name="T5" fmla="*/ 6 h 42"/>
                  <a:gd name="T6" fmla="*/ 0 w 119"/>
                  <a:gd name="T7" fmla="*/ 0 h 42"/>
                  <a:gd name="T8" fmla="*/ 77 w 119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42"/>
                  <a:gd name="T17" fmla="*/ 119 w 119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42">
                    <a:moveTo>
                      <a:pt x="77" y="42"/>
                    </a:moveTo>
                    <a:lnTo>
                      <a:pt x="119" y="30"/>
                    </a:lnTo>
                    <a:lnTo>
                      <a:pt x="42" y="6"/>
                    </a:lnTo>
                    <a:lnTo>
                      <a:pt x="0" y="0"/>
                    </a:lnTo>
                    <a:lnTo>
                      <a:pt x="77" y="42"/>
                    </a:lnTo>
                    <a:close/>
                  </a:path>
                </a:pathLst>
              </a:custGeom>
              <a:solidFill>
                <a:srgbClr val="9FF5E3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24" name="Freeform 126"/>
              <p:cNvSpPr>
                <a:spLocks/>
              </p:cNvSpPr>
              <p:nvPr/>
            </p:nvSpPr>
            <p:spPr bwMode="auto">
              <a:xfrm>
                <a:off x="2909" y="2266"/>
                <a:ext cx="120" cy="30"/>
              </a:xfrm>
              <a:custGeom>
                <a:avLst/>
                <a:gdLst>
                  <a:gd name="T0" fmla="*/ 78 w 120"/>
                  <a:gd name="T1" fmla="*/ 30 h 30"/>
                  <a:gd name="T2" fmla="*/ 120 w 120"/>
                  <a:gd name="T3" fmla="*/ 0 h 30"/>
                  <a:gd name="T4" fmla="*/ 42 w 120"/>
                  <a:gd name="T5" fmla="*/ 6 h 30"/>
                  <a:gd name="T6" fmla="*/ 0 w 120"/>
                  <a:gd name="T7" fmla="*/ 18 h 30"/>
                  <a:gd name="T8" fmla="*/ 78 w 120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30"/>
                  <a:gd name="T17" fmla="*/ 120 w 12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30">
                    <a:moveTo>
                      <a:pt x="78" y="30"/>
                    </a:moveTo>
                    <a:lnTo>
                      <a:pt x="120" y="0"/>
                    </a:lnTo>
                    <a:lnTo>
                      <a:pt x="42" y="6"/>
                    </a:lnTo>
                    <a:lnTo>
                      <a:pt x="0" y="18"/>
                    </a:lnTo>
                    <a:lnTo>
                      <a:pt x="78" y="30"/>
                    </a:lnTo>
                    <a:close/>
                  </a:path>
                </a:pathLst>
              </a:custGeom>
              <a:solidFill>
                <a:srgbClr val="5BCBF6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25" name="Freeform 127"/>
              <p:cNvSpPr>
                <a:spLocks/>
              </p:cNvSpPr>
              <p:nvPr/>
            </p:nvSpPr>
            <p:spPr bwMode="auto">
              <a:xfrm>
                <a:off x="2987" y="2248"/>
                <a:ext cx="126" cy="48"/>
              </a:xfrm>
              <a:custGeom>
                <a:avLst/>
                <a:gdLst>
                  <a:gd name="T0" fmla="*/ 84 w 126"/>
                  <a:gd name="T1" fmla="*/ 42 h 48"/>
                  <a:gd name="T2" fmla="*/ 126 w 126"/>
                  <a:gd name="T3" fmla="*/ 0 h 48"/>
                  <a:gd name="T4" fmla="*/ 42 w 126"/>
                  <a:gd name="T5" fmla="*/ 18 h 48"/>
                  <a:gd name="T6" fmla="*/ 0 w 126"/>
                  <a:gd name="T7" fmla="*/ 48 h 48"/>
                  <a:gd name="T8" fmla="*/ 84 w 126"/>
                  <a:gd name="T9" fmla="*/ 4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48"/>
                  <a:gd name="T17" fmla="*/ 126 w 12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48">
                    <a:moveTo>
                      <a:pt x="84" y="42"/>
                    </a:moveTo>
                    <a:lnTo>
                      <a:pt x="126" y="0"/>
                    </a:lnTo>
                    <a:lnTo>
                      <a:pt x="42" y="18"/>
                    </a:lnTo>
                    <a:lnTo>
                      <a:pt x="0" y="48"/>
                    </a:lnTo>
                    <a:lnTo>
                      <a:pt x="84" y="42"/>
                    </a:lnTo>
                    <a:close/>
                  </a:path>
                </a:pathLst>
              </a:custGeom>
              <a:solidFill>
                <a:srgbClr val="55B0F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26" name="Freeform 128"/>
              <p:cNvSpPr>
                <a:spLocks/>
              </p:cNvSpPr>
              <p:nvPr/>
            </p:nvSpPr>
            <p:spPr bwMode="auto">
              <a:xfrm>
                <a:off x="3071" y="2224"/>
                <a:ext cx="126" cy="66"/>
              </a:xfrm>
              <a:custGeom>
                <a:avLst/>
                <a:gdLst>
                  <a:gd name="T0" fmla="*/ 84 w 126"/>
                  <a:gd name="T1" fmla="*/ 54 h 66"/>
                  <a:gd name="T2" fmla="*/ 126 w 126"/>
                  <a:gd name="T3" fmla="*/ 0 h 66"/>
                  <a:gd name="T4" fmla="*/ 42 w 126"/>
                  <a:gd name="T5" fmla="*/ 24 h 66"/>
                  <a:gd name="T6" fmla="*/ 0 w 126"/>
                  <a:gd name="T7" fmla="*/ 66 h 66"/>
                  <a:gd name="T8" fmla="*/ 84 w 126"/>
                  <a:gd name="T9" fmla="*/ 54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66"/>
                  <a:gd name="T17" fmla="*/ 126 w 126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66">
                    <a:moveTo>
                      <a:pt x="84" y="54"/>
                    </a:moveTo>
                    <a:lnTo>
                      <a:pt x="126" y="0"/>
                    </a:lnTo>
                    <a:lnTo>
                      <a:pt x="42" y="24"/>
                    </a:lnTo>
                    <a:lnTo>
                      <a:pt x="0" y="66"/>
                    </a:lnTo>
                    <a:lnTo>
                      <a:pt x="84" y="54"/>
                    </a:lnTo>
                    <a:close/>
                  </a:path>
                </a:pathLst>
              </a:custGeom>
              <a:solidFill>
                <a:srgbClr val="579FF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27" name="Freeform 129"/>
              <p:cNvSpPr>
                <a:spLocks/>
              </p:cNvSpPr>
              <p:nvPr/>
            </p:nvSpPr>
            <p:spPr bwMode="auto">
              <a:xfrm>
                <a:off x="3155" y="2200"/>
                <a:ext cx="126" cy="78"/>
              </a:xfrm>
              <a:custGeom>
                <a:avLst/>
                <a:gdLst>
                  <a:gd name="T0" fmla="*/ 84 w 126"/>
                  <a:gd name="T1" fmla="*/ 60 h 78"/>
                  <a:gd name="T2" fmla="*/ 126 w 126"/>
                  <a:gd name="T3" fmla="*/ 0 h 78"/>
                  <a:gd name="T4" fmla="*/ 42 w 126"/>
                  <a:gd name="T5" fmla="*/ 24 h 78"/>
                  <a:gd name="T6" fmla="*/ 0 w 126"/>
                  <a:gd name="T7" fmla="*/ 78 h 78"/>
                  <a:gd name="T8" fmla="*/ 84 w 126"/>
                  <a:gd name="T9" fmla="*/ 6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8"/>
                  <a:gd name="T17" fmla="*/ 126 w 126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8">
                    <a:moveTo>
                      <a:pt x="84" y="60"/>
                    </a:moveTo>
                    <a:lnTo>
                      <a:pt x="126" y="0"/>
                    </a:lnTo>
                    <a:lnTo>
                      <a:pt x="42" y="24"/>
                    </a:lnTo>
                    <a:lnTo>
                      <a:pt x="0" y="78"/>
                    </a:lnTo>
                    <a:lnTo>
                      <a:pt x="84" y="60"/>
                    </a:lnTo>
                    <a:close/>
                  </a:path>
                </a:pathLst>
              </a:custGeom>
              <a:solidFill>
                <a:srgbClr val="5A95E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28" name="Freeform 130"/>
              <p:cNvSpPr>
                <a:spLocks/>
              </p:cNvSpPr>
              <p:nvPr/>
            </p:nvSpPr>
            <p:spPr bwMode="auto">
              <a:xfrm>
                <a:off x="3239" y="2176"/>
                <a:ext cx="132" cy="84"/>
              </a:xfrm>
              <a:custGeom>
                <a:avLst/>
                <a:gdLst>
                  <a:gd name="T0" fmla="*/ 90 w 132"/>
                  <a:gd name="T1" fmla="*/ 66 h 84"/>
                  <a:gd name="T2" fmla="*/ 132 w 132"/>
                  <a:gd name="T3" fmla="*/ 0 h 84"/>
                  <a:gd name="T4" fmla="*/ 42 w 132"/>
                  <a:gd name="T5" fmla="*/ 24 h 84"/>
                  <a:gd name="T6" fmla="*/ 0 w 132"/>
                  <a:gd name="T7" fmla="*/ 84 h 84"/>
                  <a:gd name="T8" fmla="*/ 90 w 132"/>
                  <a:gd name="T9" fmla="*/ 66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84"/>
                  <a:gd name="T17" fmla="*/ 132 w 132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84">
                    <a:moveTo>
                      <a:pt x="90" y="66"/>
                    </a:moveTo>
                    <a:lnTo>
                      <a:pt x="132" y="0"/>
                    </a:lnTo>
                    <a:lnTo>
                      <a:pt x="42" y="24"/>
                    </a:lnTo>
                    <a:lnTo>
                      <a:pt x="0" y="84"/>
                    </a:lnTo>
                    <a:lnTo>
                      <a:pt x="90" y="66"/>
                    </a:lnTo>
                    <a:close/>
                  </a:path>
                </a:pathLst>
              </a:custGeom>
              <a:solidFill>
                <a:srgbClr val="5C8EE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29" name="Freeform 131"/>
              <p:cNvSpPr>
                <a:spLocks/>
              </p:cNvSpPr>
              <p:nvPr/>
            </p:nvSpPr>
            <p:spPr bwMode="auto">
              <a:xfrm>
                <a:off x="3329" y="2147"/>
                <a:ext cx="137" cy="95"/>
              </a:xfrm>
              <a:custGeom>
                <a:avLst/>
                <a:gdLst>
                  <a:gd name="T0" fmla="*/ 96 w 137"/>
                  <a:gd name="T1" fmla="*/ 71 h 95"/>
                  <a:gd name="T2" fmla="*/ 137 w 137"/>
                  <a:gd name="T3" fmla="*/ 0 h 95"/>
                  <a:gd name="T4" fmla="*/ 42 w 137"/>
                  <a:gd name="T5" fmla="*/ 29 h 95"/>
                  <a:gd name="T6" fmla="*/ 0 w 137"/>
                  <a:gd name="T7" fmla="*/ 95 h 95"/>
                  <a:gd name="T8" fmla="*/ 96 w 137"/>
                  <a:gd name="T9" fmla="*/ 71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"/>
                  <a:gd name="T16" fmla="*/ 0 h 95"/>
                  <a:gd name="T17" fmla="*/ 137 w 137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" h="95">
                    <a:moveTo>
                      <a:pt x="96" y="71"/>
                    </a:moveTo>
                    <a:lnTo>
                      <a:pt x="137" y="0"/>
                    </a:lnTo>
                    <a:lnTo>
                      <a:pt x="42" y="29"/>
                    </a:lnTo>
                    <a:lnTo>
                      <a:pt x="0" y="95"/>
                    </a:lnTo>
                    <a:lnTo>
                      <a:pt x="96" y="71"/>
                    </a:lnTo>
                    <a:close/>
                  </a:path>
                </a:pathLst>
              </a:custGeom>
              <a:solidFill>
                <a:srgbClr val="5E8AE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30" name="Freeform 132"/>
              <p:cNvSpPr>
                <a:spLocks/>
              </p:cNvSpPr>
              <p:nvPr/>
            </p:nvSpPr>
            <p:spPr bwMode="auto">
              <a:xfrm>
                <a:off x="2251" y="1860"/>
                <a:ext cx="125" cy="119"/>
              </a:xfrm>
              <a:custGeom>
                <a:avLst/>
                <a:gdLst>
                  <a:gd name="T0" fmla="*/ 77 w 125"/>
                  <a:gd name="T1" fmla="*/ 119 h 119"/>
                  <a:gd name="T2" fmla="*/ 125 w 125"/>
                  <a:gd name="T3" fmla="*/ 71 h 119"/>
                  <a:gd name="T4" fmla="*/ 48 w 125"/>
                  <a:gd name="T5" fmla="*/ 0 h 119"/>
                  <a:gd name="T6" fmla="*/ 0 w 125"/>
                  <a:gd name="T7" fmla="*/ 47 h 119"/>
                  <a:gd name="T8" fmla="*/ 77 w 125"/>
                  <a:gd name="T9" fmla="*/ 119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119"/>
                  <a:gd name="T17" fmla="*/ 125 w 125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119">
                    <a:moveTo>
                      <a:pt x="77" y="119"/>
                    </a:moveTo>
                    <a:lnTo>
                      <a:pt x="125" y="71"/>
                    </a:lnTo>
                    <a:lnTo>
                      <a:pt x="48" y="0"/>
                    </a:lnTo>
                    <a:lnTo>
                      <a:pt x="0" y="47"/>
                    </a:lnTo>
                    <a:lnTo>
                      <a:pt x="77" y="119"/>
                    </a:lnTo>
                    <a:close/>
                  </a:path>
                </a:pathLst>
              </a:custGeom>
              <a:solidFill>
                <a:srgbClr val="CCC2D1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31" name="Freeform 133"/>
              <p:cNvSpPr>
                <a:spLocks/>
              </p:cNvSpPr>
              <p:nvPr/>
            </p:nvSpPr>
            <p:spPr bwMode="auto">
              <a:xfrm>
                <a:off x="2328" y="1931"/>
                <a:ext cx="126" cy="114"/>
              </a:xfrm>
              <a:custGeom>
                <a:avLst/>
                <a:gdLst>
                  <a:gd name="T0" fmla="*/ 72 w 126"/>
                  <a:gd name="T1" fmla="*/ 114 h 114"/>
                  <a:gd name="T2" fmla="*/ 126 w 126"/>
                  <a:gd name="T3" fmla="*/ 72 h 114"/>
                  <a:gd name="T4" fmla="*/ 48 w 126"/>
                  <a:gd name="T5" fmla="*/ 0 h 114"/>
                  <a:gd name="T6" fmla="*/ 0 w 126"/>
                  <a:gd name="T7" fmla="*/ 48 h 114"/>
                  <a:gd name="T8" fmla="*/ 72 w 126"/>
                  <a:gd name="T9" fmla="*/ 114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114"/>
                  <a:gd name="T17" fmla="*/ 126 w 126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114">
                    <a:moveTo>
                      <a:pt x="72" y="114"/>
                    </a:moveTo>
                    <a:lnTo>
                      <a:pt x="126" y="72"/>
                    </a:lnTo>
                    <a:lnTo>
                      <a:pt x="48" y="0"/>
                    </a:lnTo>
                    <a:lnTo>
                      <a:pt x="0" y="48"/>
                    </a:lnTo>
                    <a:lnTo>
                      <a:pt x="72" y="114"/>
                    </a:lnTo>
                    <a:close/>
                  </a:path>
                </a:pathLst>
              </a:custGeom>
              <a:solidFill>
                <a:srgbClr val="CCC6D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32" name="Freeform 134"/>
              <p:cNvSpPr>
                <a:spLocks/>
              </p:cNvSpPr>
              <p:nvPr/>
            </p:nvSpPr>
            <p:spPr bwMode="auto">
              <a:xfrm>
                <a:off x="2400" y="2003"/>
                <a:ext cx="126" cy="102"/>
              </a:xfrm>
              <a:custGeom>
                <a:avLst/>
                <a:gdLst>
                  <a:gd name="T0" fmla="*/ 78 w 126"/>
                  <a:gd name="T1" fmla="*/ 102 h 102"/>
                  <a:gd name="T2" fmla="*/ 126 w 126"/>
                  <a:gd name="T3" fmla="*/ 66 h 102"/>
                  <a:gd name="T4" fmla="*/ 54 w 126"/>
                  <a:gd name="T5" fmla="*/ 0 h 102"/>
                  <a:gd name="T6" fmla="*/ 0 w 126"/>
                  <a:gd name="T7" fmla="*/ 42 h 102"/>
                  <a:gd name="T8" fmla="*/ 78 w 126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102"/>
                  <a:gd name="T17" fmla="*/ 126 w 126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102">
                    <a:moveTo>
                      <a:pt x="78" y="102"/>
                    </a:moveTo>
                    <a:lnTo>
                      <a:pt x="126" y="66"/>
                    </a:lnTo>
                    <a:lnTo>
                      <a:pt x="54" y="0"/>
                    </a:lnTo>
                    <a:lnTo>
                      <a:pt x="0" y="42"/>
                    </a:lnTo>
                    <a:lnTo>
                      <a:pt x="78" y="102"/>
                    </a:lnTo>
                    <a:close/>
                  </a:path>
                </a:pathLst>
              </a:custGeom>
              <a:solidFill>
                <a:srgbClr val="CCCCD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33" name="Freeform 135"/>
              <p:cNvSpPr>
                <a:spLocks/>
              </p:cNvSpPr>
              <p:nvPr/>
            </p:nvSpPr>
            <p:spPr bwMode="auto">
              <a:xfrm>
                <a:off x="2478" y="2069"/>
                <a:ext cx="126" cy="90"/>
              </a:xfrm>
              <a:custGeom>
                <a:avLst/>
                <a:gdLst>
                  <a:gd name="T0" fmla="*/ 78 w 126"/>
                  <a:gd name="T1" fmla="*/ 90 h 90"/>
                  <a:gd name="T2" fmla="*/ 126 w 126"/>
                  <a:gd name="T3" fmla="*/ 66 h 90"/>
                  <a:gd name="T4" fmla="*/ 48 w 126"/>
                  <a:gd name="T5" fmla="*/ 0 h 90"/>
                  <a:gd name="T6" fmla="*/ 0 w 126"/>
                  <a:gd name="T7" fmla="*/ 36 h 90"/>
                  <a:gd name="T8" fmla="*/ 78 w 126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90"/>
                  <a:gd name="T17" fmla="*/ 126 w 126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90">
                    <a:moveTo>
                      <a:pt x="78" y="90"/>
                    </a:moveTo>
                    <a:lnTo>
                      <a:pt x="126" y="66"/>
                    </a:lnTo>
                    <a:lnTo>
                      <a:pt x="48" y="0"/>
                    </a:lnTo>
                    <a:lnTo>
                      <a:pt x="0" y="36"/>
                    </a:lnTo>
                    <a:lnTo>
                      <a:pt x="78" y="90"/>
                    </a:lnTo>
                    <a:close/>
                  </a:path>
                </a:pathLst>
              </a:custGeom>
              <a:solidFill>
                <a:srgbClr val="CAD4E1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34" name="Freeform 136"/>
              <p:cNvSpPr>
                <a:spLocks/>
              </p:cNvSpPr>
              <p:nvPr/>
            </p:nvSpPr>
            <p:spPr bwMode="auto">
              <a:xfrm>
                <a:off x="2556" y="2135"/>
                <a:ext cx="126" cy="71"/>
              </a:xfrm>
              <a:custGeom>
                <a:avLst/>
                <a:gdLst>
                  <a:gd name="T0" fmla="*/ 78 w 126"/>
                  <a:gd name="T1" fmla="*/ 71 h 71"/>
                  <a:gd name="T2" fmla="*/ 126 w 126"/>
                  <a:gd name="T3" fmla="*/ 53 h 71"/>
                  <a:gd name="T4" fmla="*/ 48 w 126"/>
                  <a:gd name="T5" fmla="*/ 0 h 71"/>
                  <a:gd name="T6" fmla="*/ 0 w 126"/>
                  <a:gd name="T7" fmla="*/ 24 h 71"/>
                  <a:gd name="T8" fmla="*/ 78 w 126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1"/>
                  <a:gd name="T17" fmla="*/ 126 w 126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1">
                    <a:moveTo>
                      <a:pt x="78" y="71"/>
                    </a:moveTo>
                    <a:lnTo>
                      <a:pt x="126" y="53"/>
                    </a:lnTo>
                    <a:lnTo>
                      <a:pt x="48" y="0"/>
                    </a:lnTo>
                    <a:lnTo>
                      <a:pt x="0" y="24"/>
                    </a:lnTo>
                    <a:lnTo>
                      <a:pt x="78" y="71"/>
                    </a:lnTo>
                    <a:close/>
                  </a:path>
                </a:pathLst>
              </a:custGeom>
              <a:solidFill>
                <a:srgbClr val="C3DEE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35" name="Freeform 137"/>
              <p:cNvSpPr>
                <a:spLocks/>
              </p:cNvSpPr>
              <p:nvPr/>
            </p:nvSpPr>
            <p:spPr bwMode="auto">
              <a:xfrm>
                <a:off x="2634" y="2188"/>
                <a:ext cx="120" cy="48"/>
              </a:xfrm>
              <a:custGeom>
                <a:avLst/>
                <a:gdLst>
                  <a:gd name="T0" fmla="*/ 78 w 120"/>
                  <a:gd name="T1" fmla="*/ 48 h 48"/>
                  <a:gd name="T2" fmla="*/ 120 w 120"/>
                  <a:gd name="T3" fmla="*/ 48 h 48"/>
                  <a:gd name="T4" fmla="*/ 48 w 120"/>
                  <a:gd name="T5" fmla="*/ 0 h 48"/>
                  <a:gd name="T6" fmla="*/ 0 w 120"/>
                  <a:gd name="T7" fmla="*/ 18 h 48"/>
                  <a:gd name="T8" fmla="*/ 78 w 120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48"/>
                  <a:gd name="T17" fmla="*/ 120 w 12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48">
                    <a:moveTo>
                      <a:pt x="78" y="48"/>
                    </a:moveTo>
                    <a:lnTo>
                      <a:pt x="120" y="48"/>
                    </a:lnTo>
                    <a:lnTo>
                      <a:pt x="48" y="0"/>
                    </a:lnTo>
                    <a:lnTo>
                      <a:pt x="0" y="18"/>
                    </a:lnTo>
                    <a:lnTo>
                      <a:pt x="78" y="48"/>
                    </a:lnTo>
                    <a:close/>
                  </a:path>
                </a:pathLst>
              </a:custGeom>
              <a:solidFill>
                <a:srgbClr val="A6E7F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36" name="Freeform 138"/>
              <p:cNvSpPr>
                <a:spLocks/>
              </p:cNvSpPr>
              <p:nvPr/>
            </p:nvSpPr>
            <p:spPr bwMode="auto">
              <a:xfrm>
                <a:off x="2712" y="2236"/>
                <a:ext cx="120" cy="6"/>
              </a:xfrm>
              <a:custGeom>
                <a:avLst/>
                <a:gdLst>
                  <a:gd name="T0" fmla="*/ 72 w 120"/>
                  <a:gd name="T1" fmla="*/ 0 h 6"/>
                  <a:gd name="T2" fmla="*/ 120 w 120"/>
                  <a:gd name="T3" fmla="*/ 6 h 6"/>
                  <a:gd name="T4" fmla="*/ 42 w 120"/>
                  <a:gd name="T5" fmla="*/ 0 h 6"/>
                  <a:gd name="T6" fmla="*/ 0 w 120"/>
                  <a:gd name="T7" fmla="*/ 0 h 6"/>
                  <a:gd name="T8" fmla="*/ 72 w 120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6"/>
                  <a:gd name="T17" fmla="*/ 120 w 120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6">
                    <a:moveTo>
                      <a:pt x="72" y="0"/>
                    </a:moveTo>
                    <a:lnTo>
                      <a:pt x="120" y="6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109FC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37" name="Freeform 139"/>
              <p:cNvSpPr>
                <a:spLocks/>
              </p:cNvSpPr>
              <p:nvPr/>
            </p:nvSpPr>
            <p:spPr bwMode="auto">
              <a:xfrm>
                <a:off x="2784" y="2236"/>
                <a:ext cx="125" cy="54"/>
              </a:xfrm>
              <a:custGeom>
                <a:avLst/>
                <a:gdLst>
                  <a:gd name="T0" fmla="*/ 84 w 125"/>
                  <a:gd name="T1" fmla="*/ 54 h 54"/>
                  <a:gd name="T2" fmla="*/ 125 w 125"/>
                  <a:gd name="T3" fmla="*/ 48 h 54"/>
                  <a:gd name="T4" fmla="*/ 48 w 125"/>
                  <a:gd name="T5" fmla="*/ 6 h 54"/>
                  <a:gd name="T6" fmla="*/ 0 w 125"/>
                  <a:gd name="T7" fmla="*/ 0 h 54"/>
                  <a:gd name="T8" fmla="*/ 84 w 125"/>
                  <a:gd name="T9" fmla="*/ 54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54"/>
                  <a:gd name="T17" fmla="*/ 125 w 125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54">
                    <a:moveTo>
                      <a:pt x="84" y="54"/>
                    </a:moveTo>
                    <a:lnTo>
                      <a:pt x="125" y="48"/>
                    </a:lnTo>
                    <a:lnTo>
                      <a:pt x="48" y="6"/>
                    </a:lnTo>
                    <a:lnTo>
                      <a:pt x="0" y="0"/>
                    </a:lnTo>
                    <a:lnTo>
                      <a:pt x="84" y="54"/>
                    </a:lnTo>
                    <a:close/>
                  </a:path>
                </a:pathLst>
              </a:custGeom>
              <a:solidFill>
                <a:srgbClr val="B4FBE3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38" name="Freeform 140"/>
              <p:cNvSpPr>
                <a:spLocks/>
              </p:cNvSpPr>
              <p:nvPr/>
            </p:nvSpPr>
            <p:spPr bwMode="auto">
              <a:xfrm>
                <a:off x="2868" y="2284"/>
                <a:ext cx="119" cy="30"/>
              </a:xfrm>
              <a:custGeom>
                <a:avLst/>
                <a:gdLst>
                  <a:gd name="T0" fmla="*/ 77 w 119"/>
                  <a:gd name="T1" fmla="*/ 30 h 30"/>
                  <a:gd name="T2" fmla="*/ 119 w 119"/>
                  <a:gd name="T3" fmla="*/ 12 h 30"/>
                  <a:gd name="T4" fmla="*/ 41 w 119"/>
                  <a:gd name="T5" fmla="*/ 0 h 30"/>
                  <a:gd name="T6" fmla="*/ 0 w 119"/>
                  <a:gd name="T7" fmla="*/ 6 h 30"/>
                  <a:gd name="T8" fmla="*/ 77 w 119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30"/>
                  <a:gd name="T17" fmla="*/ 119 w 119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30">
                    <a:moveTo>
                      <a:pt x="77" y="30"/>
                    </a:moveTo>
                    <a:lnTo>
                      <a:pt x="119" y="12"/>
                    </a:lnTo>
                    <a:lnTo>
                      <a:pt x="41" y="0"/>
                    </a:lnTo>
                    <a:lnTo>
                      <a:pt x="0" y="6"/>
                    </a:lnTo>
                    <a:lnTo>
                      <a:pt x="77" y="30"/>
                    </a:lnTo>
                    <a:close/>
                  </a:path>
                </a:pathLst>
              </a:custGeom>
              <a:solidFill>
                <a:srgbClr val="6FDDE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39" name="Freeform 141"/>
              <p:cNvSpPr>
                <a:spLocks/>
              </p:cNvSpPr>
              <p:nvPr/>
            </p:nvSpPr>
            <p:spPr bwMode="auto">
              <a:xfrm>
                <a:off x="2945" y="2290"/>
                <a:ext cx="126" cy="30"/>
              </a:xfrm>
              <a:custGeom>
                <a:avLst/>
                <a:gdLst>
                  <a:gd name="T0" fmla="*/ 84 w 126"/>
                  <a:gd name="T1" fmla="*/ 30 h 30"/>
                  <a:gd name="T2" fmla="*/ 126 w 126"/>
                  <a:gd name="T3" fmla="*/ 0 h 30"/>
                  <a:gd name="T4" fmla="*/ 42 w 126"/>
                  <a:gd name="T5" fmla="*/ 6 h 30"/>
                  <a:gd name="T6" fmla="*/ 0 w 126"/>
                  <a:gd name="T7" fmla="*/ 24 h 30"/>
                  <a:gd name="T8" fmla="*/ 84 w 126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30"/>
                  <a:gd name="T17" fmla="*/ 126 w 126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30">
                    <a:moveTo>
                      <a:pt x="84" y="30"/>
                    </a:moveTo>
                    <a:lnTo>
                      <a:pt x="126" y="0"/>
                    </a:lnTo>
                    <a:lnTo>
                      <a:pt x="42" y="6"/>
                    </a:lnTo>
                    <a:lnTo>
                      <a:pt x="0" y="24"/>
                    </a:lnTo>
                    <a:lnTo>
                      <a:pt x="84" y="30"/>
                    </a:lnTo>
                    <a:close/>
                  </a:path>
                </a:pathLst>
              </a:custGeom>
              <a:solidFill>
                <a:srgbClr val="58C5F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40" name="Freeform 142"/>
              <p:cNvSpPr>
                <a:spLocks/>
              </p:cNvSpPr>
              <p:nvPr/>
            </p:nvSpPr>
            <p:spPr bwMode="auto">
              <a:xfrm>
                <a:off x="3029" y="2278"/>
                <a:ext cx="126" cy="42"/>
              </a:xfrm>
              <a:custGeom>
                <a:avLst/>
                <a:gdLst>
                  <a:gd name="T0" fmla="*/ 84 w 126"/>
                  <a:gd name="T1" fmla="*/ 42 h 42"/>
                  <a:gd name="T2" fmla="*/ 126 w 126"/>
                  <a:gd name="T3" fmla="*/ 0 h 42"/>
                  <a:gd name="T4" fmla="*/ 42 w 126"/>
                  <a:gd name="T5" fmla="*/ 12 h 42"/>
                  <a:gd name="T6" fmla="*/ 0 w 126"/>
                  <a:gd name="T7" fmla="*/ 42 h 42"/>
                  <a:gd name="T8" fmla="*/ 84 w 12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42"/>
                  <a:gd name="T17" fmla="*/ 126 w 126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42">
                    <a:moveTo>
                      <a:pt x="84" y="42"/>
                    </a:moveTo>
                    <a:lnTo>
                      <a:pt x="126" y="0"/>
                    </a:lnTo>
                    <a:lnTo>
                      <a:pt x="42" y="12"/>
                    </a:lnTo>
                    <a:lnTo>
                      <a:pt x="0" y="42"/>
                    </a:lnTo>
                    <a:lnTo>
                      <a:pt x="84" y="42"/>
                    </a:lnTo>
                    <a:close/>
                  </a:path>
                </a:pathLst>
              </a:custGeom>
              <a:solidFill>
                <a:srgbClr val="52B4F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41" name="Freeform 143"/>
              <p:cNvSpPr>
                <a:spLocks/>
              </p:cNvSpPr>
              <p:nvPr/>
            </p:nvSpPr>
            <p:spPr bwMode="auto">
              <a:xfrm>
                <a:off x="3113" y="2260"/>
                <a:ext cx="126" cy="60"/>
              </a:xfrm>
              <a:custGeom>
                <a:avLst/>
                <a:gdLst>
                  <a:gd name="T0" fmla="*/ 90 w 126"/>
                  <a:gd name="T1" fmla="*/ 48 h 60"/>
                  <a:gd name="T2" fmla="*/ 126 w 126"/>
                  <a:gd name="T3" fmla="*/ 0 h 60"/>
                  <a:gd name="T4" fmla="*/ 42 w 126"/>
                  <a:gd name="T5" fmla="*/ 18 h 60"/>
                  <a:gd name="T6" fmla="*/ 0 w 126"/>
                  <a:gd name="T7" fmla="*/ 60 h 60"/>
                  <a:gd name="T8" fmla="*/ 90 w 126"/>
                  <a:gd name="T9" fmla="*/ 48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60"/>
                  <a:gd name="T17" fmla="*/ 126 w 126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60">
                    <a:moveTo>
                      <a:pt x="90" y="48"/>
                    </a:moveTo>
                    <a:lnTo>
                      <a:pt x="126" y="0"/>
                    </a:lnTo>
                    <a:lnTo>
                      <a:pt x="42" y="18"/>
                    </a:lnTo>
                    <a:lnTo>
                      <a:pt x="0" y="60"/>
                    </a:lnTo>
                    <a:lnTo>
                      <a:pt x="90" y="48"/>
                    </a:lnTo>
                    <a:close/>
                  </a:path>
                </a:pathLst>
              </a:custGeom>
              <a:solidFill>
                <a:srgbClr val="52A7F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42" name="Freeform 144"/>
              <p:cNvSpPr>
                <a:spLocks/>
              </p:cNvSpPr>
              <p:nvPr/>
            </p:nvSpPr>
            <p:spPr bwMode="auto">
              <a:xfrm>
                <a:off x="3203" y="2242"/>
                <a:ext cx="126" cy="66"/>
              </a:xfrm>
              <a:custGeom>
                <a:avLst/>
                <a:gdLst>
                  <a:gd name="T0" fmla="*/ 90 w 126"/>
                  <a:gd name="T1" fmla="*/ 54 h 66"/>
                  <a:gd name="T2" fmla="*/ 126 w 126"/>
                  <a:gd name="T3" fmla="*/ 0 h 66"/>
                  <a:gd name="T4" fmla="*/ 36 w 126"/>
                  <a:gd name="T5" fmla="*/ 18 h 66"/>
                  <a:gd name="T6" fmla="*/ 0 w 126"/>
                  <a:gd name="T7" fmla="*/ 66 h 66"/>
                  <a:gd name="T8" fmla="*/ 90 w 126"/>
                  <a:gd name="T9" fmla="*/ 54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66"/>
                  <a:gd name="T17" fmla="*/ 126 w 126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66">
                    <a:moveTo>
                      <a:pt x="90" y="54"/>
                    </a:moveTo>
                    <a:lnTo>
                      <a:pt x="126" y="0"/>
                    </a:lnTo>
                    <a:lnTo>
                      <a:pt x="36" y="18"/>
                    </a:lnTo>
                    <a:lnTo>
                      <a:pt x="0" y="66"/>
                    </a:lnTo>
                    <a:lnTo>
                      <a:pt x="90" y="54"/>
                    </a:lnTo>
                    <a:close/>
                  </a:path>
                </a:pathLst>
              </a:custGeom>
              <a:solidFill>
                <a:srgbClr val="549EF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43" name="Freeform 145"/>
              <p:cNvSpPr>
                <a:spLocks/>
              </p:cNvSpPr>
              <p:nvPr/>
            </p:nvSpPr>
            <p:spPr bwMode="auto">
              <a:xfrm>
                <a:off x="3293" y="2218"/>
                <a:ext cx="132" cy="78"/>
              </a:xfrm>
              <a:custGeom>
                <a:avLst/>
                <a:gdLst>
                  <a:gd name="T0" fmla="*/ 96 w 132"/>
                  <a:gd name="T1" fmla="*/ 60 h 78"/>
                  <a:gd name="T2" fmla="*/ 132 w 132"/>
                  <a:gd name="T3" fmla="*/ 0 h 78"/>
                  <a:gd name="T4" fmla="*/ 36 w 132"/>
                  <a:gd name="T5" fmla="*/ 24 h 78"/>
                  <a:gd name="T6" fmla="*/ 0 w 132"/>
                  <a:gd name="T7" fmla="*/ 78 h 78"/>
                  <a:gd name="T8" fmla="*/ 96 w 132"/>
                  <a:gd name="T9" fmla="*/ 6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78"/>
                  <a:gd name="T17" fmla="*/ 132 w 132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78">
                    <a:moveTo>
                      <a:pt x="96" y="60"/>
                    </a:moveTo>
                    <a:lnTo>
                      <a:pt x="132" y="0"/>
                    </a:lnTo>
                    <a:lnTo>
                      <a:pt x="36" y="24"/>
                    </a:lnTo>
                    <a:lnTo>
                      <a:pt x="0" y="78"/>
                    </a:lnTo>
                    <a:lnTo>
                      <a:pt x="96" y="60"/>
                    </a:lnTo>
                    <a:close/>
                  </a:path>
                </a:pathLst>
              </a:custGeom>
              <a:solidFill>
                <a:srgbClr val="5697F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44" name="Freeform 146"/>
              <p:cNvSpPr>
                <a:spLocks/>
              </p:cNvSpPr>
              <p:nvPr/>
            </p:nvSpPr>
            <p:spPr bwMode="auto">
              <a:xfrm>
                <a:off x="2197" y="1907"/>
                <a:ext cx="131" cy="102"/>
              </a:xfrm>
              <a:custGeom>
                <a:avLst/>
                <a:gdLst>
                  <a:gd name="T0" fmla="*/ 78 w 131"/>
                  <a:gd name="T1" fmla="*/ 102 h 102"/>
                  <a:gd name="T2" fmla="*/ 131 w 131"/>
                  <a:gd name="T3" fmla="*/ 72 h 102"/>
                  <a:gd name="T4" fmla="*/ 54 w 131"/>
                  <a:gd name="T5" fmla="*/ 0 h 102"/>
                  <a:gd name="T6" fmla="*/ 0 w 131"/>
                  <a:gd name="T7" fmla="*/ 42 h 102"/>
                  <a:gd name="T8" fmla="*/ 78 w 131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102"/>
                  <a:gd name="T17" fmla="*/ 131 w 131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102">
                    <a:moveTo>
                      <a:pt x="78" y="102"/>
                    </a:moveTo>
                    <a:lnTo>
                      <a:pt x="131" y="72"/>
                    </a:lnTo>
                    <a:lnTo>
                      <a:pt x="54" y="0"/>
                    </a:lnTo>
                    <a:lnTo>
                      <a:pt x="0" y="42"/>
                    </a:lnTo>
                    <a:lnTo>
                      <a:pt x="78" y="102"/>
                    </a:lnTo>
                    <a:close/>
                  </a:path>
                </a:pathLst>
              </a:custGeom>
              <a:solidFill>
                <a:srgbClr val="CDCCD9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45" name="Freeform 147"/>
              <p:cNvSpPr>
                <a:spLocks/>
              </p:cNvSpPr>
              <p:nvPr/>
            </p:nvSpPr>
            <p:spPr bwMode="auto">
              <a:xfrm>
                <a:off x="2275" y="1979"/>
                <a:ext cx="125" cy="90"/>
              </a:xfrm>
              <a:custGeom>
                <a:avLst/>
                <a:gdLst>
                  <a:gd name="T0" fmla="*/ 77 w 125"/>
                  <a:gd name="T1" fmla="*/ 90 h 90"/>
                  <a:gd name="T2" fmla="*/ 125 w 125"/>
                  <a:gd name="T3" fmla="*/ 66 h 90"/>
                  <a:gd name="T4" fmla="*/ 53 w 125"/>
                  <a:gd name="T5" fmla="*/ 0 h 90"/>
                  <a:gd name="T6" fmla="*/ 0 w 125"/>
                  <a:gd name="T7" fmla="*/ 30 h 90"/>
                  <a:gd name="T8" fmla="*/ 77 w 125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0"/>
                  <a:gd name="T17" fmla="*/ 125 w 125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0">
                    <a:moveTo>
                      <a:pt x="77" y="90"/>
                    </a:moveTo>
                    <a:lnTo>
                      <a:pt x="125" y="66"/>
                    </a:lnTo>
                    <a:lnTo>
                      <a:pt x="53" y="0"/>
                    </a:lnTo>
                    <a:lnTo>
                      <a:pt x="0" y="30"/>
                    </a:lnTo>
                    <a:lnTo>
                      <a:pt x="77" y="90"/>
                    </a:lnTo>
                    <a:close/>
                  </a:path>
                </a:pathLst>
              </a:custGeom>
              <a:solidFill>
                <a:srgbClr val="CCD1D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46" name="Freeform 148"/>
              <p:cNvSpPr>
                <a:spLocks/>
              </p:cNvSpPr>
              <p:nvPr/>
            </p:nvSpPr>
            <p:spPr bwMode="auto">
              <a:xfrm>
                <a:off x="2352" y="2045"/>
                <a:ext cx="126" cy="84"/>
              </a:xfrm>
              <a:custGeom>
                <a:avLst/>
                <a:gdLst>
                  <a:gd name="T0" fmla="*/ 78 w 126"/>
                  <a:gd name="T1" fmla="*/ 84 h 84"/>
                  <a:gd name="T2" fmla="*/ 126 w 126"/>
                  <a:gd name="T3" fmla="*/ 60 h 84"/>
                  <a:gd name="T4" fmla="*/ 48 w 126"/>
                  <a:gd name="T5" fmla="*/ 0 h 84"/>
                  <a:gd name="T6" fmla="*/ 0 w 126"/>
                  <a:gd name="T7" fmla="*/ 24 h 84"/>
                  <a:gd name="T8" fmla="*/ 78 w 126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84"/>
                  <a:gd name="T17" fmla="*/ 126 w 126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84">
                    <a:moveTo>
                      <a:pt x="78" y="84"/>
                    </a:moveTo>
                    <a:lnTo>
                      <a:pt x="126" y="60"/>
                    </a:lnTo>
                    <a:lnTo>
                      <a:pt x="48" y="0"/>
                    </a:lnTo>
                    <a:lnTo>
                      <a:pt x="0" y="24"/>
                    </a:lnTo>
                    <a:lnTo>
                      <a:pt x="78" y="84"/>
                    </a:lnTo>
                    <a:close/>
                  </a:path>
                </a:pathLst>
              </a:custGeom>
              <a:solidFill>
                <a:srgbClr val="CBD8E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47" name="Freeform 149"/>
              <p:cNvSpPr>
                <a:spLocks/>
              </p:cNvSpPr>
              <p:nvPr/>
            </p:nvSpPr>
            <p:spPr bwMode="auto">
              <a:xfrm>
                <a:off x="2430" y="2105"/>
                <a:ext cx="126" cy="71"/>
              </a:xfrm>
              <a:custGeom>
                <a:avLst/>
                <a:gdLst>
                  <a:gd name="T0" fmla="*/ 78 w 126"/>
                  <a:gd name="T1" fmla="*/ 71 h 71"/>
                  <a:gd name="T2" fmla="*/ 126 w 126"/>
                  <a:gd name="T3" fmla="*/ 54 h 71"/>
                  <a:gd name="T4" fmla="*/ 48 w 126"/>
                  <a:gd name="T5" fmla="*/ 0 h 71"/>
                  <a:gd name="T6" fmla="*/ 0 w 126"/>
                  <a:gd name="T7" fmla="*/ 24 h 71"/>
                  <a:gd name="T8" fmla="*/ 78 w 126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71"/>
                  <a:gd name="T17" fmla="*/ 126 w 126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71">
                    <a:moveTo>
                      <a:pt x="78" y="71"/>
                    </a:moveTo>
                    <a:lnTo>
                      <a:pt x="126" y="54"/>
                    </a:lnTo>
                    <a:lnTo>
                      <a:pt x="48" y="0"/>
                    </a:lnTo>
                    <a:lnTo>
                      <a:pt x="0" y="24"/>
                    </a:lnTo>
                    <a:lnTo>
                      <a:pt x="78" y="71"/>
                    </a:lnTo>
                    <a:close/>
                  </a:path>
                </a:pathLst>
              </a:custGeom>
              <a:solidFill>
                <a:srgbClr val="C5E1E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48" name="Freeform 150"/>
              <p:cNvSpPr>
                <a:spLocks/>
              </p:cNvSpPr>
              <p:nvPr/>
            </p:nvSpPr>
            <p:spPr bwMode="auto">
              <a:xfrm>
                <a:off x="2508" y="2159"/>
                <a:ext cx="126" cy="59"/>
              </a:xfrm>
              <a:custGeom>
                <a:avLst/>
                <a:gdLst>
                  <a:gd name="T0" fmla="*/ 78 w 126"/>
                  <a:gd name="T1" fmla="*/ 59 h 59"/>
                  <a:gd name="T2" fmla="*/ 126 w 126"/>
                  <a:gd name="T3" fmla="*/ 47 h 59"/>
                  <a:gd name="T4" fmla="*/ 48 w 126"/>
                  <a:gd name="T5" fmla="*/ 0 h 59"/>
                  <a:gd name="T6" fmla="*/ 0 w 126"/>
                  <a:gd name="T7" fmla="*/ 17 h 59"/>
                  <a:gd name="T8" fmla="*/ 78 w 126"/>
                  <a:gd name="T9" fmla="*/ 59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59"/>
                  <a:gd name="T17" fmla="*/ 126 w 126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59">
                    <a:moveTo>
                      <a:pt x="78" y="59"/>
                    </a:moveTo>
                    <a:lnTo>
                      <a:pt x="126" y="47"/>
                    </a:lnTo>
                    <a:lnTo>
                      <a:pt x="48" y="0"/>
                    </a:lnTo>
                    <a:lnTo>
                      <a:pt x="0" y="17"/>
                    </a:lnTo>
                    <a:lnTo>
                      <a:pt x="78" y="59"/>
                    </a:lnTo>
                    <a:close/>
                  </a:path>
                </a:pathLst>
              </a:custGeom>
              <a:solidFill>
                <a:srgbClr val="B5E9F7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49" name="Freeform 151"/>
              <p:cNvSpPr>
                <a:spLocks/>
              </p:cNvSpPr>
              <p:nvPr/>
            </p:nvSpPr>
            <p:spPr bwMode="auto">
              <a:xfrm>
                <a:off x="2586" y="2206"/>
                <a:ext cx="126" cy="36"/>
              </a:xfrm>
              <a:custGeom>
                <a:avLst/>
                <a:gdLst>
                  <a:gd name="T0" fmla="*/ 72 w 126"/>
                  <a:gd name="T1" fmla="*/ 36 h 36"/>
                  <a:gd name="T2" fmla="*/ 126 w 126"/>
                  <a:gd name="T3" fmla="*/ 30 h 36"/>
                  <a:gd name="T4" fmla="*/ 48 w 126"/>
                  <a:gd name="T5" fmla="*/ 0 h 36"/>
                  <a:gd name="T6" fmla="*/ 0 w 126"/>
                  <a:gd name="T7" fmla="*/ 12 h 36"/>
                  <a:gd name="T8" fmla="*/ 72 w 126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36"/>
                  <a:gd name="T17" fmla="*/ 126 w 126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36">
                    <a:moveTo>
                      <a:pt x="72" y="36"/>
                    </a:moveTo>
                    <a:lnTo>
                      <a:pt x="126" y="30"/>
                    </a:lnTo>
                    <a:lnTo>
                      <a:pt x="48" y="0"/>
                    </a:lnTo>
                    <a:lnTo>
                      <a:pt x="0" y="12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81E2F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50" name="Freeform 152"/>
              <p:cNvSpPr>
                <a:spLocks/>
              </p:cNvSpPr>
              <p:nvPr/>
            </p:nvSpPr>
            <p:spPr bwMode="auto">
              <a:xfrm>
                <a:off x="2658" y="2236"/>
                <a:ext cx="126" cy="6"/>
              </a:xfrm>
              <a:custGeom>
                <a:avLst/>
                <a:gdLst>
                  <a:gd name="T0" fmla="*/ 84 w 126"/>
                  <a:gd name="T1" fmla="*/ 0 h 6"/>
                  <a:gd name="T2" fmla="*/ 126 w 126"/>
                  <a:gd name="T3" fmla="*/ 0 h 6"/>
                  <a:gd name="T4" fmla="*/ 54 w 126"/>
                  <a:gd name="T5" fmla="*/ 0 h 6"/>
                  <a:gd name="T6" fmla="*/ 0 w 126"/>
                  <a:gd name="T7" fmla="*/ 6 h 6"/>
                  <a:gd name="T8" fmla="*/ 84 w 126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6"/>
                  <a:gd name="T17" fmla="*/ 126 w 126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6">
                    <a:moveTo>
                      <a:pt x="84" y="0"/>
                    </a:moveTo>
                    <a:lnTo>
                      <a:pt x="126" y="0"/>
                    </a:lnTo>
                    <a:lnTo>
                      <a:pt x="54" y="0"/>
                    </a:lnTo>
                    <a:lnTo>
                      <a:pt x="0" y="6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4000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51" name="Freeform 153"/>
              <p:cNvSpPr>
                <a:spLocks/>
              </p:cNvSpPr>
              <p:nvPr/>
            </p:nvSpPr>
            <p:spPr bwMode="auto">
              <a:xfrm>
                <a:off x="2742" y="2236"/>
                <a:ext cx="126" cy="60"/>
              </a:xfrm>
              <a:custGeom>
                <a:avLst/>
                <a:gdLst>
                  <a:gd name="T0" fmla="*/ 78 w 126"/>
                  <a:gd name="T1" fmla="*/ 60 h 60"/>
                  <a:gd name="T2" fmla="*/ 126 w 126"/>
                  <a:gd name="T3" fmla="*/ 54 h 60"/>
                  <a:gd name="T4" fmla="*/ 42 w 126"/>
                  <a:gd name="T5" fmla="*/ 0 h 60"/>
                  <a:gd name="T6" fmla="*/ 0 w 126"/>
                  <a:gd name="T7" fmla="*/ 0 h 60"/>
                  <a:gd name="T8" fmla="*/ 78 w 126"/>
                  <a:gd name="T9" fmla="*/ 6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60"/>
                  <a:gd name="T17" fmla="*/ 126 w 126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60">
                    <a:moveTo>
                      <a:pt x="78" y="60"/>
                    </a:moveTo>
                    <a:lnTo>
                      <a:pt x="126" y="54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78" y="60"/>
                    </a:lnTo>
                    <a:close/>
                  </a:path>
                </a:pathLst>
              </a:custGeom>
              <a:solidFill>
                <a:srgbClr val="BFFDE1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52" name="Freeform 154"/>
              <p:cNvSpPr>
                <a:spLocks/>
              </p:cNvSpPr>
              <p:nvPr/>
            </p:nvSpPr>
            <p:spPr bwMode="auto">
              <a:xfrm>
                <a:off x="2820" y="2290"/>
                <a:ext cx="125" cy="36"/>
              </a:xfrm>
              <a:custGeom>
                <a:avLst/>
                <a:gdLst>
                  <a:gd name="T0" fmla="*/ 83 w 125"/>
                  <a:gd name="T1" fmla="*/ 36 h 36"/>
                  <a:gd name="T2" fmla="*/ 125 w 125"/>
                  <a:gd name="T3" fmla="*/ 24 h 36"/>
                  <a:gd name="T4" fmla="*/ 48 w 125"/>
                  <a:gd name="T5" fmla="*/ 0 h 36"/>
                  <a:gd name="T6" fmla="*/ 0 w 125"/>
                  <a:gd name="T7" fmla="*/ 6 h 36"/>
                  <a:gd name="T8" fmla="*/ 83 w 125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36"/>
                  <a:gd name="T17" fmla="*/ 125 w 12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36">
                    <a:moveTo>
                      <a:pt x="83" y="36"/>
                    </a:moveTo>
                    <a:lnTo>
                      <a:pt x="125" y="24"/>
                    </a:lnTo>
                    <a:lnTo>
                      <a:pt x="48" y="0"/>
                    </a:lnTo>
                    <a:lnTo>
                      <a:pt x="0" y="6"/>
                    </a:lnTo>
                    <a:lnTo>
                      <a:pt x="83" y="36"/>
                    </a:lnTo>
                    <a:close/>
                  </a:path>
                </a:pathLst>
              </a:custGeom>
              <a:solidFill>
                <a:srgbClr val="84E8E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53" name="Freeform 155"/>
              <p:cNvSpPr>
                <a:spLocks/>
              </p:cNvSpPr>
              <p:nvPr/>
            </p:nvSpPr>
            <p:spPr bwMode="auto">
              <a:xfrm>
                <a:off x="2903" y="2314"/>
                <a:ext cx="126" cy="30"/>
              </a:xfrm>
              <a:custGeom>
                <a:avLst/>
                <a:gdLst>
                  <a:gd name="T0" fmla="*/ 84 w 126"/>
                  <a:gd name="T1" fmla="*/ 30 h 30"/>
                  <a:gd name="T2" fmla="*/ 126 w 126"/>
                  <a:gd name="T3" fmla="*/ 6 h 30"/>
                  <a:gd name="T4" fmla="*/ 42 w 126"/>
                  <a:gd name="T5" fmla="*/ 0 h 30"/>
                  <a:gd name="T6" fmla="*/ 0 w 126"/>
                  <a:gd name="T7" fmla="*/ 12 h 30"/>
                  <a:gd name="T8" fmla="*/ 84 w 126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30"/>
                  <a:gd name="T17" fmla="*/ 126 w 126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30">
                    <a:moveTo>
                      <a:pt x="84" y="30"/>
                    </a:moveTo>
                    <a:lnTo>
                      <a:pt x="126" y="6"/>
                    </a:lnTo>
                    <a:lnTo>
                      <a:pt x="42" y="0"/>
                    </a:lnTo>
                    <a:lnTo>
                      <a:pt x="0" y="12"/>
                    </a:lnTo>
                    <a:lnTo>
                      <a:pt x="84" y="30"/>
                    </a:lnTo>
                    <a:close/>
                  </a:path>
                </a:pathLst>
              </a:custGeom>
              <a:solidFill>
                <a:srgbClr val="64D3F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54" name="Freeform 156"/>
              <p:cNvSpPr>
                <a:spLocks/>
              </p:cNvSpPr>
              <p:nvPr/>
            </p:nvSpPr>
            <p:spPr bwMode="auto">
              <a:xfrm>
                <a:off x="2987" y="2320"/>
                <a:ext cx="126" cy="30"/>
              </a:xfrm>
              <a:custGeom>
                <a:avLst/>
                <a:gdLst>
                  <a:gd name="T0" fmla="*/ 84 w 126"/>
                  <a:gd name="T1" fmla="*/ 30 h 30"/>
                  <a:gd name="T2" fmla="*/ 126 w 126"/>
                  <a:gd name="T3" fmla="*/ 0 h 30"/>
                  <a:gd name="T4" fmla="*/ 42 w 126"/>
                  <a:gd name="T5" fmla="*/ 0 h 30"/>
                  <a:gd name="T6" fmla="*/ 0 w 126"/>
                  <a:gd name="T7" fmla="*/ 24 h 30"/>
                  <a:gd name="T8" fmla="*/ 84 w 126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30"/>
                  <a:gd name="T17" fmla="*/ 126 w 126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30">
                    <a:moveTo>
                      <a:pt x="84" y="30"/>
                    </a:moveTo>
                    <a:lnTo>
                      <a:pt x="126" y="0"/>
                    </a:lnTo>
                    <a:lnTo>
                      <a:pt x="42" y="0"/>
                    </a:lnTo>
                    <a:lnTo>
                      <a:pt x="0" y="24"/>
                    </a:lnTo>
                    <a:lnTo>
                      <a:pt x="84" y="30"/>
                    </a:lnTo>
                    <a:close/>
                  </a:path>
                </a:pathLst>
              </a:custGeom>
              <a:solidFill>
                <a:srgbClr val="56C3F9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55" name="Freeform 157"/>
              <p:cNvSpPr>
                <a:spLocks/>
              </p:cNvSpPr>
              <p:nvPr/>
            </p:nvSpPr>
            <p:spPr bwMode="auto">
              <a:xfrm>
                <a:off x="3071" y="2308"/>
                <a:ext cx="132" cy="42"/>
              </a:xfrm>
              <a:custGeom>
                <a:avLst/>
                <a:gdLst>
                  <a:gd name="T0" fmla="*/ 90 w 132"/>
                  <a:gd name="T1" fmla="*/ 36 h 42"/>
                  <a:gd name="T2" fmla="*/ 132 w 132"/>
                  <a:gd name="T3" fmla="*/ 0 h 42"/>
                  <a:gd name="T4" fmla="*/ 42 w 132"/>
                  <a:gd name="T5" fmla="*/ 12 h 42"/>
                  <a:gd name="T6" fmla="*/ 0 w 132"/>
                  <a:gd name="T7" fmla="*/ 42 h 42"/>
                  <a:gd name="T8" fmla="*/ 90 w 132"/>
                  <a:gd name="T9" fmla="*/ 36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42"/>
                  <a:gd name="T17" fmla="*/ 132 w 132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42">
                    <a:moveTo>
                      <a:pt x="90" y="36"/>
                    </a:moveTo>
                    <a:lnTo>
                      <a:pt x="132" y="0"/>
                    </a:lnTo>
                    <a:lnTo>
                      <a:pt x="42" y="12"/>
                    </a:lnTo>
                    <a:lnTo>
                      <a:pt x="0" y="42"/>
                    </a:lnTo>
                    <a:lnTo>
                      <a:pt x="90" y="36"/>
                    </a:lnTo>
                    <a:close/>
                  </a:path>
                </a:pathLst>
              </a:custGeom>
              <a:solidFill>
                <a:srgbClr val="51B6F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56" name="Freeform 158"/>
              <p:cNvSpPr>
                <a:spLocks/>
              </p:cNvSpPr>
              <p:nvPr/>
            </p:nvSpPr>
            <p:spPr bwMode="auto">
              <a:xfrm>
                <a:off x="3161" y="2296"/>
                <a:ext cx="132" cy="48"/>
              </a:xfrm>
              <a:custGeom>
                <a:avLst/>
                <a:gdLst>
                  <a:gd name="T0" fmla="*/ 90 w 132"/>
                  <a:gd name="T1" fmla="*/ 42 h 48"/>
                  <a:gd name="T2" fmla="*/ 132 w 132"/>
                  <a:gd name="T3" fmla="*/ 0 h 48"/>
                  <a:gd name="T4" fmla="*/ 42 w 132"/>
                  <a:gd name="T5" fmla="*/ 12 h 48"/>
                  <a:gd name="T6" fmla="*/ 0 w 132"/>
                  <a:gd name="T7" fmla="*/ 48 h 48"/>
                  <a:gd name="T8" fmla="*/ 90 w 132"/>
                  <a:gd name="T9" fmla="*/ 4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48"/>
                  <a:gd name="T17" fmla="*/ 132 w 1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48">
                    <a:moveTo>
                      <a:pt x="90" y="42"/>
                    </a:moveTo>
                    <a:lnTo>
                      <a:pt x="132" y="0"/>
                    </a:lnTo>
                    <a:lnTo>
                      <a:pt x="42" y="12"/>
                    </a:lnTo>
                    <a:lnTo>
                      <a:pt x="0" y="48"/>
                    </a:lnTo>
                    <a:lnTo>
                      <a:pt x="90" y="42"/>
                    </a:lnTo>
                    <a:close/>
                  </a:path>
                </a:pathLst>
              </a:custGeom>
              <a:solidFill>
                <a:srgbClr val="51ACF9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57" name="Freeform 159"/>
              <p:cNvSpPr>
                <a:spLocks/>
              </p:cNvSpPr>
              <p:nvPr/>
            </p:nvSpPr>
            <p:spPr bwMode="auto">
              <a:xfrm>
                <a:off x="3251" y="2278"/>
                <a:ext cx="138" cy="60"/>
              </a:xfrm>
              <a:custGeom>
                <a:avLst/>
                <a:gdLst>
                  <a:gd name="T0" fmla="*/ 96 w 138"/>
                  <a:gd name="T1" fmla="*/ 48 h 60"/>
                  <a:gd name="T2" fmla="*/ 138 w 138"/>
                  <a:gd name="T3" fmla="*/ 0 h 60"/>
                  <a:gd name="T4" fmla="*/ 42 w 138"/>
                  <a:gd name="T5" fmla="*/ 18 h 60"/>
                  <a:gd name="T6" fmla="*/ 0 w 138"/>
                  <a:gd name="T7" fmla="*/ 60 h 60"/>
                  <a:gd name="T8" fmla="*/ 96 w 138"/>
                  <a:gd name="T9" fmla="*/ 48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60"/>
                  <a:gd name="T17" fmla="*/ 138 w 138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60">
                    <a:moveTo>
                      <a:pt x="96" y="48"/>
                    </a:moveTo>
                    <a:lnTo>
                      <a:pt x="138" y="0"/>
                    </a:lnTo>
                    <a:lnTo>
                      <a:pt x="42" y="18"/>
                    </a:lnTo>
                    <a:lnTo>
                      <a:pt x="0" y="60"/>
                    </a:lnTo>
                    <a:lnTo>
                      <a:pt x="96" y="48"/>
                    </a:lnTo>
                    <a:close/>
                  </a:path>
                </a:pathLst>
              </a:custGeom>
              <a:solidFill>
                <a:srgbClr val="51A4F7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58" name="Freeform 160"/>
              <p:cNvSpPr>
                <a:spLocks/>
              </p:cNvSpPr>
              <p:nvPr/>
            </p:nvSpPr>
            <p:spPr bwMode="auto">
              <a:xfrm>
                <a:off x="2137" y="1949"/>
                <a:ext cx="138" cy="90"/>
              </a:xfrm>
              <a:custGeom>
                <a:avLst/>
                <a:gdLst>
                  <a:gd name="T0" fmla="*/ 78 w 138"/>
                  <a:gd name="T1" fmla="*/ 90 h 90"/>
                  <a:gd name="T2" fmla="*/ 138 w 138"/>
                  <a:gd name="T3" fmla="*/ 60 h 90"/>
                  <a:gd name="T4" fmla="*/ 60 w 138"/>
                  <a:gd name="T5" fmla="*/ 0 h 90"/>
                  <a:gd name="T6" fmla="*/ 0 w 138"/>
                  <a:gd name="T7" fmla="*/ 30 h 90"/>
                  <a:gd name="T8" fmla="*/ 78 w 138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90"/>
                  <a:gd name="T17" fmla="*/ 138 w 138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90">
                    <a:moveTo>
                      <a:pt x="78" y="90"/>
                    </a:moveTo>
                    <a:lnTo>
                      <a:pt x="138" y="60"/>
                    </a:lnTo>
                    <a:lnTo>
                      <a:pt x="60" y="0"/>
                    </a:lnTo>
                    <a:lnTo>
                      <a:pt x="0" y="30"/>
                    </a:lnTo>
                    <a:lnTo>
                      <a:pt x="78" y="90"/>
                    </a:lnTo>
                    <a:close/>
                  </a:path>
                </a:pathLst>
              </a:custGeom>
              <a:solidFill>
                <a:srgbClr val="CDD5E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59" name="Freeform 161"/>
              <p:cNvSpPr>
                <a:spLocks/>
              </p:cNvSpPr>
              <p:nvPr/>
            </p:nvSpPr>
            <p:spPr bwMode="auto">
              <a:xfrm>
                <a:off x="2215" y="2009"/>
                <a:ext cx="137" cy="84"/>
              </a:xfrm>
              <a:custGeom>
                <a:avLst/>
                <a:gdLst>
                  <a:gd name="T0" fmla="*/ 84 w 137"/>
                  <a:gd name="T1" fmla="*/ 84 h 84"/>
                  <a:gd name="T2" fmla="*/ 137 w 137"/>
                  <a:gd name="T3" fmla="*/ 60 h 84"/>
                  <a:gd name="T4" fmla="*/ 60 w 137"/>
                  <a:gd name="T5" fmla="*/ 0 h 84"/>
                  <a:gd name="T6" fmla="*/ 0 w 137"/>
                  <a:gd name="T7" fmla="*/ 30 h 84"/>
                  <a:gd name="T8" fmla="*/ 84 w 137"/>
                  <a:gd name="T9" fmla="*/ 84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"/>
                  <a:gd name="T16" fmla="*/ 0 h 84"/>
                  <a:gd name="T17" fmla="*/ 137 w 137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" h="84">
                    <a:moveTo>
                      <a:pt x="84" y="84"/>
                    </a:moveTo>
                    <a:lnTo>
                      <a:pt x="137" y="60"/>
                    </a:lnTo>
                    <a:lnTo>
                      <a:pt x="60" y="0"/>
                    </a:lnTo>
                    <a:lnTo>
                      <a:pt x="0" y="30"/>
                    </a:lnTo>
                    <a:lnTo>
                      <a:pt x="84" y="84"/>
                    </a:lnTo>
                    <a:close/>
                  </a:path>
                </a:pathLst>
              </a:custGeom>
              <a:solidFill>
                <a:srgbClr val="CBDBE5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60" name="Freeform 162"/>
              <p:cNvSpPr>
                <a:spLocks/>
              </p:cNvSpPr>
              <p:nvPr/>
            </p:nvSpPr>
            <p:spPr bwMode="auto">
              <a:xfrm>
                <a:off x="2299" y="2069"/>
                <a:ext cx="131" cy="78"/>
              </a:xfrm>
              <a:custGeom>
                <a:avLst/>
                <a:gdLst>
                  <a:gd name="T0" fmla="*/ 77 w 131"/>
                  <a:gd name="T1" fmla="*/ 78 h 78"/>
                  <a:gd name="T2" fmla="*/ 131 w 131"/>
                  <a:gd name="T3" fmla="*/ 60 h 78"/>
                  <a:gd name="T4" fmla="*/ 53 w 131"/>
                  <a:gd name="T5" fmla="*/ 0 h 78"/>
                  <a:gd name="T6" fmla="*/ 0 w 131"/>
                  <a:gd name="T7" fmla="*/ 24 h 78"/>
                  <a:gd name="T8" fmla="*/ 77 w 131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78"/>
                  <a:gd name="T17" fmla="*/ 131 w 131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78">
                    <a:moveTo>
                      <a:pt x="77" y="78"/>
                    </a:moveTo>
                    <a:lnTo>
                      <a:pt x="131" y="60"/>
                    </a:lnTo>
                    <a:lnTo>
                      <a:pt x="53" y="0"/>
                    </a:lnTo>
                    <a:lnTo>
                      <a:pt x="0" y="24"/>
                    </a:lnTo>
                    <a:lnTo>
                      <a:pt x="77" y="78"/>
                    </a:lnTo>
                    <a:close/>
                  </a:path>
                </a:pathLst>
              </a:custGeom>
              <a:solidFill>
                <a:srgbClr val="C6E2E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61" name="Freeform 163"/>
              <p:cNvSpPr>
                <a:spLocks/>
              </p:cNvSpPr>
              <p:nvPr/>
            </p:nvSpPr>
            <p:spPr bwMode="auto">
              <a:xfrm>
                <a:off x="2376" y="2129"/>
                <a:ext cx="132" cy="59"/>
              </a:xfrm>
              <a:custGeom>
                <a:avLst/>
                <a:gdLst>
                  <a:gd name="T0" fmla="*/ 78 w 132"/>
                  <a:gd name="T1" fmla="*/ 59 h 59"/>
                  <a:gd name="T2" fmla="*/ 132 w 132"/>
                  <a:gd name="T3" fmla="*/ 47 h 59"/>
                  <a:gd name="T4" fmla="*/ 54 w 132"/>
                  <a:gd name="T5" fmla="*/ 0 h 59"/>
                  <a:gd name="T6" fmla="*/ 0 w 132"/>
                  <a:gd name="T7" fmla="*/ 18 h 59"/>
                  <a:gd name="T8" fmla="*/ 78 w 132"/>
                  <a:gd name="T9" fmla="*/ 59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59"/>
                  <a:gd name="T17" fmla="*/ 132 w 132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59">
                    <a:moveTo>
                      <a:pt x="78" y="59"/>
                    </a:moveTo>
                    <a:lnTo>
                      <a:pt x="132" y="47"/>
                    </a:lnTo>
                    <a:lnTo>
                      <a:pt x="54" y="0"/>
                    </a:lnTo>
                    <a:lnTo>
                      <a:pt x="0" y="18"/>
                    </a:lnTo>
                    <a:lnTo>
                      <a:pt x="78" y="59"/>
                    </a:lnTo>
                    <a:close/>
                  </a:path>
                </a:pathLst>
              </a:custGeom>
              <a:solidFill>
                <a:srgbClr val="BCE9F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62" name="Freeform 164"/>
              <p:cNvSpPr>
                <a:spLocks/>
              </p:cNvSpPr>
              <p:nvPr/>
            </p:nvSpPr>
            <p:spPr bwMode="auto">
              <a:xfrm>
                <a:off x="2454" y="2176"/>
                <a:ext cx="132" cy="48"/>
              </a:xfrm>
              <a:custGeom>
                <a:avLst/>
                <a:gdLst>
                  <a:gd name="T0" fmla="*/ 78 w 132"/>
                  <a:gd name="T1" fmla="*/ 48 h 48"/>
                  <a:gd name="T2" fmla="*/ 132 w 132"/>
                  <a:gd name="T3" fmla="*/ 42 h 48"/>
                  <a:gd name="T4" fmla="*/ 54 w 132"/>
                  <a:gd name="T5" fmla="*/ 0 h 48"/>
                  <a:gd name="T6" fmla="*/ 0 w 132"/>
                  <a:gd name="T7" fmla="*/ 12 h 48"/>
                  <a:gd name="T8" fmla="*/ 78 w 1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48"/>
                  <a:gd name="T17" fmla="*/ 132 w 1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48">
                    <a:moveTo>
                      <a:pt x="78" y="48"/>
                    </a:moveTo>
                    <a:lnTo>
                      <a:pt x="132" y="42"/>
                    </a:lnTo>
                    <a:lnTo>
                      <a:pt x="54" y="0"/>
                    </a:lnTo>
                    <a:lnTo>
                      <a:pt x="0" y="12"/>
                    </a:lnTo>
                    <a:lnTo>
                      <a:pt x="78" y="48"/>
                    </a:lnTo>
                    <a:close/>
                  </a:path>
                </a:pathLst>
              </a:custGeom>
              <a:solidFill>
                <a:srgbClr val="A1EBF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63" name="Freeform 165"/>
              <p:cNvSpPr>
                <a:spLocks/>
              </p:cNvSpPr>
              <p:nvPr/>
            </p:nvSpPr>
            <p:spPr bwMode="auto">
              <a:xfrm>
                <a:off x="2532" y="2218"/>
                <a:ext cx="126" cy="24"/>
              </a:xfrm>
              <a:custGeom>
                <a:avLst/>
                <a:gdLst>
                  <a:gd name="T0" fmla="*/ 78 w 126"/>
                  <a:gd name="T1" fmla="*/ 18 h 24"/>
                  <a:gd name="T2" fmla="*/ 126 w 126"/>
                  <a:gd name="T3" fmla="*/ 24 h 24"/>
                  <a:gd name="T4" fmla="*/ 54 w 126"/>
                  <a:gd name="T5" fmla="*/ 0 h 24"/>
                  <a:gd name="T6" fmla="*/ 0 w 126"/>
                  <a:gd name="T7" fmla="*/ 6 h 24"/>
                  <a:gd name="T8" fmla="*/ 78 w 126"/>
                  <a:gd name="T9" fmla="*/ 18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"/>
                  <a:gd name="T16" fmla="*/ 0 h 24"/>
                  <a:gd name="T17" fmla="*/ 126 w 126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" h="24">
                    <a:moveTo>
                      <a:pt x="78" y="18"/>
                    </a:moveTo>
                    <a:lnTo>
                      <a:pt x="126" y="24"/>
                    </a:lnTo>
                    <a:lnTo>
                      <a:pt x="54" y="0"/>
                    </a:lnTo>
                    <a:lnTo>
                      <a:pt x="0" y="6"/>
                    </a:lnTo>
                    <a:lnTo>
                      <a:pt x="78" y="18"/>
                    </a:lnTo>
                    <a:close/>
                  </a:path>
                </a:pathLst>
              </a:custGeom>
              <a:solidFill>
                <a:srgbClr val="5DD3E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64" name="Freeform 166"/>
              <p:cNvSpPr>
                <a:spLocks/>
              </p:cNvSpPr>
              <p:nvPr/>
            </p:nvSpPr>
            <p:spPr bwMode="auto">
              <a:xfrm>
                <a:off x="2610" y="2230"/>
                <a:ext cx="132" cy="12"/>
              </a:xfrm>
              <a:custGeom>
                <a:avLst/>
                <a:gdLst>
                  <a:gd name="T0" fmla="*/ 78 w 132"/>
                  <a:gd name="T1" fmla="*/ 0 h 12"/>
                  <a:gd name="T2" fmla="*/ 132 w 132"/>
                  <a:gd name="T3" fmla="*/ 6 h 12"/>
                  <a:gd name="T4" fmla="*/ 48 w 132"/>
                  <a:gd name="T5" fmla="*/ 12 h 12"/>
                  <a:gd name="T6" fmla="*/ 0 w 132"/>
                  <a:gd name="T7" fmla="*/ 6 h 12"/>
                  <a:gd name="T8" fmla="*/ 78 w 132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2"/>
                  <a:gd name="T17" fmla="*/ 132 w 132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2">
                    <a:moveTo>
                      <a:pt x="78" y="0"/>
                    </a:moveTo>
                    <a:lnTo>
                      <a:pt x="132" y="6"/>
                    </a:lnTo>
                    <a:lnTo>
                      <a:pt x="48" y="12"/>
                    </a:lnTo>
                    <a:lnTo>
                      <a:pt x="0" y="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28000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65" name="Freeform 167"/>
              <p:cNvSpPr>
                <a:spLocks/>
              </p:cNvSpPr>
              <p:nvPr/>
            </p:nvSpPr>
            <p:spPr bwMode="auto">
              <a:xfrm>
                <a:off x="2688" y="2230"/>
                <a:ext cx="132" cy="66"/>
              </a:xfrm>
              <a:custGeom>
                <a:avLst/>
                <a:gdLst>
                  <a:gd name="T0" fmla="*/ 84 w 132"/>
                  <a:gd name="T1" fmla="*/ 66 h 66"/>
                  <a:gd name="T2" fmla="*/ 132 w 132"/>
                  <a:gd name="T3" fmla="*/ 66 h 66"/>
                  <a:gd name="T4" fmla="*/ 54 w 132"/>
                  <a:gd name="T5" fmla="*/ 6 h 66"/>
                  <a:gd name="T6" fmla="*/ 0 w 132"/>
                  <a:gd name="T7" fmla="*/ 0 h 66"/>
                  <a:gd name="T8" fmla="*/ 84 w 132"/>
                  <a:gd name="T9" fmla="*/ 66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66"/>
                  <a:gd name="T17" fmla="*/ 132 w 132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66">
                    <a:moveTo>
                      <a:pt x="84" y="66"/>
                    </a:moveTo>
                    <a:lnTo>
                      <a:pt x="132" y="66"/>
                    </a:lnTo>
                    <a:lnTo>
                      <a:pt x="54" y="6"/>
                    </a:lnTo>
                    <a:lnTo>
                      <a:pt x="0" y="0"/>
                    </a:lnTo>
                    <a:lnTo>
                      <a:pt x="84" y="66"/>
                    </a:lnTo>
                    <a:close/>
                  </a:path>
                </a:pathLst>
              </a:custGeom>
              <a:solidFill>
                <a:srgbClr val="C5FEE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66" name="Freeform 168"/>
              <p:cNvSpPr>
                <a:spLocks/>
              </p:cNvSpPr>
              <p:nvPr/>
            </p:nvSpPr>
            <p:spPr bwMode="auto">
              <a:xfrm>
                <a:off x="2772" y="2296"/>
                <a:ext cx="131" cy="42"/>
              </a:xfrm>
              <a:custGeom>
                <a:avLst/>
                <a:gdLst>
                  <a:gd name="T0" fmla="*/ 84 w 131"/>
                  <a:gd name="T1" fmla="*/ 42 h 42"/>
                  <a:gd name="T2" fmla="*/ 131 w 131"/>
                  <a:gd name="T3" fmla="*/ 30 h 42"/>
                  <a:gd name="T4" fmla="*/ 48 w 131"/>
                  <a:gd name="T5" fmla="*/ 0 h 42"/>
                  <a:gd name="T6" fmla="*/ 0 w 131"/>
                  <a:gd name="T7" fmla="*/ 0 h 42"/>
                  <a:gd name="T8" fmla="*/ 84 w 131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42"/>
                  <a:gd name="T17" fmla="*/ 131 w 131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42">
                    <a:moveTo>
                      <a:pt x="84" y="42"/>
                    </a:moveTo>
                    <a:lnTo>
                      <a:pt x="131" y="3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84" y="42"/>
                    </a:lnTo>
                    <a:close/>
                  </a:path>
                </a:pathLst>
              </a:custGeom>
              <a:solidFill>
                <a:srgbClr val="93F0E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67" name="Freeform 169"/>
              <p:cNvSpPr>
                <a:spLocks/>
              </p:cNvSpPr>
              <p:nvPr/>
            </p:nvSpPr>
            <p:spPr bwMode="auto">
              <a:xfrm>
                <a:off x="2856" y="2326"/>
                <a:ext cx="131" cy="36"/>
              </a:xfrm>
              <a:custGeom>
                <a:avLst/>
                <a:gdLst>
                  <a:gd name="T0" fmla="*/ 83 w 131"/>
                  <a:gd name="T1" fmla="*/ 36 h 36"/>
                  <a:gd name="T2" fmla="*/ 131 w 131"/>
                  <a:gd name="T3" fmla="*/ 18 h 36"/>
                  <a:gd name="T4" fmla="*/ 47 w 131"/>
                  <a:gd name="T5" fmla="*/ 0 h 36"/>
                  <a:gd name="T6" fmla="*/ 0 w 131"/>
                  <a:gd name="T7" fmla="*/ 12 h 36"/>
                  <a:gd name="T8" fmla="*/ 83 w 131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36"/>
                  <a:gd name="T17" fmla="*/ 131 w 13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36">
                    <a:moveTo>
                      <a:pt x="83" y="36"/>
                    </a:moveTo>
                    <a:lnTo>
                      <a:pt x="131" y="18"/>
                    </a:lnTo>
                    <a:lnTo>
                      <a:pt x="47" y="0"/>
                    </a:lnTo>
                    <a:lnTo>
                      <a:pt x="0" y="12"/>
                    </a:lnTo>
                    <a:lnTo>
                      <a:pt x="83" y="36"/>
                    </a:lnTo>
                    <a:close/>
                  </a:path>
                </a:pathLst>
              </a:custGeom>
              <a:solidFill>
                <a:srgbClr val="72DDF1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68" name="Freeform 170"/>
              <p:cNvSpPr>
                <a:spLocks/>
              </p:cNvSpPr>
              <p:nvPr/>
            </p:nvSpPr>
            <p:spPr bwMode="auto">
              <a:xfrm>
                <a:off x="2939" y="2344"/>
                <a:ext cx="132" cy="30"/>
              </a:xfrm>
              <a:custGeom>
                <a:avLst/>
                <a:gdLst>
                  <a:gd name="T0" fmla="*/ 90 w 132"/>
                  <a:gd name="T1" fmla="*/ 30 h 30"/>
                  <a:gd name="T2" fmla="*/ 132 w 132"/>
                  <a:gd name="T3" fmla="*/ 6 h 30"/>
                  <a:gd name="T4" fmla="*/ 48 w 132"/>
                  <a:gd name="T5" fmla="*/ 0 h 30"/>
                  <a:gd name="T6" fmla="*/ 0 w 132"/>
                  <a:gd name="T7" fmla="*/ 18 h 30"/>
                  <a:gd name="T8" fmla="*/ 90 w 132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30"/>
                  <a:gd name="T17" fmla="*/ 132 w 132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30">
                    <a:moveTo>
                      <a:pt x="90" y="30"/>
                    </a:moveTo>
                    <a:lnTo>
                      <a:pt x="132" y="6"/>
                    </a:lnTo>
                    <a:lnTo>
                      <a:pt x="48" y="0"/>
                    </a:lnTo>
                    <a:lnTo>
                      <a:pt x="0" y="18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rgbClr val="5FCEF6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69" name="Freeform 171"/>
              <p:cNvSpPr>
                <a:spLocks/>
              </p:cNvSpPr>
              <p:nvPr/>
            </p:nvSpPr>
            <p:spPr bwMode="auto">
              <a:xfrm>
                <a:off x="3029" y="2344"/>
                <a:ext cx="132" cy="36"/>
              </a:xfrm>
              <a:custGeom>
                <a:avLst/>
                <a:gdLst>
                  <a:gd name="T0" fmla="*/ 90 w 132"/>
                  <a:gd name="T1" fmla="*/ 36 h 36"/>
                  <a:gd name="T2" fmla="*/ 132 w 132"/>
                  <a:gd name="T3" fmla="*/ 0 h 36"/>
                  <a:gd name="T4" fmla="*/ 42 w 132"/>
                  <a:gd name="T5" fmla="*/ 6 h 36"/>
                  <a:gd name="T6" fmla="*/ 0 w 132"/>
                  <a:gd name="T7" fmla="*/ 30 h 36"/>
                  <a:gd name="T8" fmla="*/ 90 w 132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36"/>
                  <a:gd name="T17" fmla="*/ 132 w 132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36">
                    <a:moveTo>
                      <a:pt x="90" y="36"/>
                    </a:moveTo>
                    <a:lnTo>
                      <a:pt x="132" y="0"/>
                    </a:lnTo>
                    <a:lnTo>
                      <a:pt x="42" y="6"/>
                    </a:lnTo>
                    <a:lnTo>
                      <a:pt x="0" y="30"/>
                    </a:lnTo>
                    <a:lnTo>
                      <a:pt x="90" y="36"/>
                    </a:lnTo>
                    <a:close/>
                  </a:path>
                </a:pathLst>
              </a:custGeom>
              <a:solidFill>
                <a:srgbClr val="56C1F9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70" name="Freeform 172"/>
              <p:cNvSpPr>
                <a:spLocks/>
              </p:cNvSpPr>
              <p:nvPr/>
            </p:nvSpPr>
            <p:spPr bwMode="auto">
              <a:xfrm>
                <a:off x="3119" y="2338"/>
                <a:ext cx="132" cy="42"/>
              </a:xfrm>
              <a:custGeom>
                <a:avLst/>
                <a:gdLst>
                  <a:gd name="T0" fmla="*/ 90 w 132"/>
                  <a:gd name="T1" fmla="*/ 36 h 42"/>
                  <a:gd name="T2" fmla="*/ 132 w 132"/>
                  <a:gd name="T3" fmla="*/ 0 h 42"/>
                  <a:gd name="T4" fmla="*/ 42 w 132"/>
                  <a:gd name="T5" fmla="*/ 6 h 42"/>
                  <a:gd name="T6" fmla="*/ 0 w 132"/>
                  <a:gd name="T7" fmla="*/ 42 h 42"/>
                  <a:gd name="T8" fmla="*/ 90 w 132"/>
                  <a:gd name="T9" fmla="*/ 36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42"/>
                  <a:gd name="T17" fmla="*/ 132 w 132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42">
                    <a:moveTo>
                      <a:pt x="90" y="36"/>
                    </a:moveTo>
                    <a:lnTo>
                      <a:pt x="132" y="0"/>
                    </a:lnTo>
                    <a:lnTo>
                      <a:pt x="42" y="6"/>
                    </a:lnTo>
                    <a:lnTo>
                      <a:pt x="0" y="42"/>
                    </a:lnTo>
                    <a:lnTo>
                      <a:pt x="90" y="36"/>
                    </a:lnTo>
                    <a:close/>
                  </a:path>
                </a:pathLst>
              </a:custGeom>
              <a:solidFill>
                <a:srgbClr val="51B7F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71" name="Freeform 173"/>
              <p:cNvSpPr>
                <a:spLocks/>
              </p:cNvSpPr>
              <p:nvPr/>
            </p:nvSpPr>
            <p:spPr bwMode="auto">
              <a:xfrm>
                <a:off x="3209" y="2326"/>
                <a:ext cx="138" cy="48"/>
              </a:xfrm>
              <a:custGeom>
                <a:avLst/>
                <a:gdLst>
                  <a:gd name="T0" fmla="*/ 96 w 138"/>
                  <a:gd name="T1" fmla="*/ 48 h 48"/>
                  <a:gd name="T2" fmla="*/ 138 w 138"/>
                  <a:gd name="T3" fmla="*/ 0 h 48"/>
                  <a:gd name="T4" fmla="*/ 42 w 138"/>
                  <a:gd name="T5" fmla="*/ 12 h 48"/>
                  <a:gd name="T6" fmla="*/ 0 w 138"/>
                  <a:gd name="T7" fmla="*/ 48 h 48"/>
                  <a:gd name="T8" fmla="*/ 96 w 138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48"/>
                  <a:gd name="T17" fmla="*/ 138 w 138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48">
                    <a:moveTo>
                      <a:pt x="96" y="48"/>
                    </a:moveTo>
                    <a:lnTo>
                      <a:pt x="138" y="0"/>
                    </a:lnTo>
                    <a:lnTo>
                      <a:pt x="42" y="12"/>
                    </a:lnTo>
                    <a:lnTo>
                      <a:pt x="0" y="48"/>
                    </a:lnTo>
                    <a:lnTo>
                      <a:pt x="96" y="48"/>
                    </a:lnTo>
                    <a:close/>
                  </a:path>
                </a:pathLst>
              </a:custGeom>
              <a:solidFill>
                <a:srgbClr val="50AEF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72" name="Freeform 174"/>
              <p:cNvSpPr>
                <a:spLocks/>
              </p:cNvSpPr>
              <p:nvPr/>
            </p:nvSpPr>
            <p:spPr bwMode="auto">
              <a:xfrm>
                <a:off x="2077" y="1979"/>
                <a:ext cx="138" cy="78"/>
              </a:xfrm>
              <a:custGeom>
                <a:avLst/>
                <a:gdLst>
                  <a:gd name="T0" fmla="*/ 84 w 138"/>
                  <a:gd name="T1" fmla="*/ 78 h 78"/>
                  <a:gd name="T2" fmla="*/ 138 w 138"/>
                  <a:gd name="T3" fmla="*/ 60 h 78"/>
                  <a:gd name="T4" fmla="*/ 60 w 138"/>
                  <a:gd name="T5" fmla="*/ 0 h 78"/>
                  <a:gd name="T6" fmla="*/ 0 w 138"/>
                  <a:gd name="T7" fmla="*/ 24 h 78"/>
                  <a:gd name="T8" fmla="*/ 84 w 138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78"/>
                  <a:gd name="T17" fmla="*/ 138 w 138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78">
                    <a:moveTo>
                      <a:pt x="84" y="78"/>
                    </a:moveTo>
                    <a:lnTo>
                      <a:pt x="138" y="60"/>
                    </a:lnTo>
                    <a:lnTo>
                      <a:pt x="60" y="0"/>
                    </a:lnTo>
                    <a:lnTo>
                      <a:pt x="0" y="24"/>
                    </a:lnTo>
                    <a:lnTo>
                      <a:pt x="84" y="78"/>
                    </a:lnTo>
                    <a:close/>
                  </a:path>
                </a:pathLst>
              </a:custGeom>
              <a:solidFill>
                <a:srgbClr val="CBDDE6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73" name="Freeform 175"/>
              <p:cNvSpPr>
                <a:spLocks/>
              </p:cNvSpPr>
              <p:nvPr/>
            </p:nvSpPr>
            <p:spPr bwMode="auto">
              <a:xfrm>
                <a:off x="2161" y="2039"/>
                <a:ext cx="138" cy="72"/>
              </a:xfrm>
              <a:custGeom>
                <a:avLst/>
                <a:gdLst>
                  <a:gd name="T0" fmla="*/ 78 w 138"/>
                  <a:gd name="T1" fmla="*/ 72 h 72"/>
                  <a:gd name="T2" fmla="*/ 138 w 138"/>
                  <a:gd name="T3" fmla="*/ 54 h 72"/>
                  <a:gd name="T4" fmla="*/ 54 w 138"/>
                  <a:gd name="T5" fmla="*/ 0 h 72"/>
                  <a:gd name="T6" fmla="*/ 0 w 138"/>
                  <a:gd name="T7" fmla="*/ 18 h 72"/>
                  <a:gd name="T8" fmla="*/ 78 w 13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72"/>
                  <a:gd name="T17" fmla="*/ 138 w 13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72">
                    <a:moveTo>
                      <a:pt x="78" y="72"/>
                    </a:moveTo>
                    <a:lnTo>
                      <a:pt x="138" y="54"/>
                    </a:lnTo>
                    <a:lnTo>
                      <a:pt x="54" y="0"/>
                    </a:lnTo>
                    <a:lnTo>
                      <a:pt x="0" y="18"/>
                    </a:lnTo>
                    <a:lnTo>
                      <a:pt x="78" y="72"/>
                    </a:lnTo>
                    <a:close/>
                  </a:path>
                </a:pathLst>
              </a:custGeom>
              <a:solidFill>
                <a:srgbClr val="C7E2E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74" name="Freeform 176"/>
              <p:cNvSpPr>
                <a:spLocks/>
              </p:cNvSpPr>
              <p:nvPr/>
            </p:nvSpPr>
            <p:spPr bwMode="auto">
              <a:xfrm>
                <a:off x="2239" y="2093"/>
                <a:ext cx="137" cy="66"/>
              </a:xfrm>
              <a:custGeom>
                <a:avLst/>
                <a:gdLst>
                  <a:gd name="T0" fmla="*/ 77 w 137"/>
                  <a:gd name="T1" fmla="*/ 66 h 66"/>
                  <a:gd name="T2" fmla="*/ 137 w 137"/>
                  <a:gd name="T3" fmla="*/ 54 h 66"/>
                  <a:gd name="T4" fmla="*/ 60 w 137"/>
                  <a:gd name="T5" fmla="*/ 0 h 66"/>
                  <a:gd name="T6" fmla="*/ 0 w 137"/>
                  <a:gd name="T7" fmla="*/ 18 h 66"/>
                  <a:gd name="T8" fmla="*/ 77 w 137"/>
                  <a:gd name="T9" fmla="*/ 66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"/>
                  <a:gd name="T16" fmla="*/ 0 h 66"/>
                  <a:gd name="T17" fmla="*/ 137 w 137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" h="66">
                    <a:moveTo>
                      <a:pt x="77" y="66"/>
                    </a:moveTo>
                    <a:lnTo>
                      <a:pt x="137" y="54"/>
                    </a:lnTo>
                    <a:lnTo>
                      <a:pt x="60" y="0"/>
                    </a:lnTo>
                    <a:lnTo>
                      <a:pt x="0" y="18"/>
                    </a:lnTo>
                    <a:lnTo>
                      <a:pt x="77" y="66"/>
                    </a:lnTo>
                    <a:close/>
                  </a:path>
                </a:pathLst>
              </a:custGeom>
              <a:solidFill>
                <a:srgbClr val="BFE8F2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75" name="Freeform 177"/>
              <p:cNvSpPr>
                <a:spLocks/>
              </p:cNvSpPr>
              <p:nvPr/>
            </p:nvSpPr>
            <p:spPr bwMode="auto">
              <a:xfrm>
                <a:off x="2316" y="2147"/>
                <a:ext cx="138" cy="47"/>
              </a:xfrm>
              <a:custGeom>
                <a:avLst/>
                <a:gdLst>
                  <a:gd name="T0" fmla="*/ 78 w 138"/>
                  <a:gd name="T1" fmla="*/ 47 h 47"/>
                  <a:gd name="T2" fmla="*/ 138 w 138"/>
                  <a:gd name="T3" fmla="*/ 41 h 47"/>
                  <a:gd name="T4" fmla="*/ 60 w 138"/>
                  <a:gd name="T5" fmla="*/ 0 h 47"/>
                  <a:gd name="T6" fmla="*/ 0 w 138"/>
                  <a:gd name="T7" fmla="*/ 12 h 47"/>
                  <a:gd name="T8" fmla="*/ 78 w 138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47"/>
                  <a:gd name="T17" fmla="*/ 138 w 138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47">
                    <a:moveTo>
                      <a:pt x="78" y="47"/>
                    </a:moveTo>
                    <a:lnTo>
                      <a:pt x="138" y="41"/>
                    </a:lnTo>
                    <a:lnTo>
                      <a:pt x="60" y="0"/>
                    </a:lnTo>
                    <a:lnTo>
                      <a:pt x="0" y="12"/>
                    </a:lnTo>
                    <a:lnTo>
                      <a:pt x="78" y="47"/>
                    </a:lnTo>
                    <a:close/>
                  </a:path>
                </a:pathLst>
              </a:custGeom>
              <a:solidFill>
                <a:srgbClr val="AEECF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76" name="Freeform 178"/>
              <p:cNvSpPr>
                <a:spLocks/>
              </p:cNvSpPr>
              <p:nvPr/>
            </p:nvSpPr>
            <p:spPr bwMode="auto">
              <a:xfrm>
                <a:off x="2394" y="2188"/>
                <a:ext cx="138" cy="36"/>
              </a:xfrm>
              <a:custGeom>
                <a:avLst/>
                <a:gdLst>
                  <a:gd name="T0" fmla="*/ 84 w 138"/>
                  <a:gd name="T1" fmla="*/ 36 h 36"/>
                  <a:gd name="T2" fmla="*/ 138 w 138"/>
                  <a:gd name="T3" fmla="*/ 36 h 36"/>
                  <a:gd name="T4" fmla="*/ 60 w 138"/>
                  <a:gd name="T5" fmla="*/ 0 h 36"/>
                  <a:gd name="T6" fmla="*/ 0 w 138"/>
                  <a:gd name="T7" fmla="*/ 6 h 36"/>
                  <a:gd name="T8" fmla="*/ 84 w 138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36"/>
                  <a:gd name="T17" fmla="*/ 138 w 13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36">
                    <a:moveTo>
                      <a:pt x="84" y="36"/>
                    </a:moveTo>
                    <a:lnTo>
                      <a:pt x="138" y="36"/>
                    </a:lnTo>
                    <a:lnTo>
                      <a:pt x="60" y="0"/>
                    </a:lnTo>
                    <a:lnTo>
                      <a:pt x="0" y="6"/>
                    </a:lnTo>
                    <a:lnTo>
                      <a:pt x="84" y="36"/>
                    </a:lnTo>
                    <a:close/>
                  </a:path>
                </a:pathLst>
              </a:custGeom>
              <a:solidFill>
                <a:srgbClr val="8BE7F7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77" name="Freeform 179"/>
              <p:cNvSpPr>
                <a:spLocks/>
              </p:cNvSpPr>
              <p:nvPr/>
            </p:nvSpPr>
            <p:spPr bwMode="auto">
              <a:xfrm>
                <a:off x="2478" y="2224"/>
                <a:ext cx="132" cy="12"/>
              </a:xfrm>
              <a:custGeom>
                <a:avLst/>
                <a:gdLst>
                  <a:gd name="T0" fmla="*/ 78 w 132"/>
                  <a:gd name="T1" fmla="*/ 12 h 12"/>
                  <a:gd name="T2" fmla="*/ 132 w 132"/>
                  <a:gd name="T3" fmla="*/ 12 h 12"/>
                  <a:gd name="T4" fmla="*/ 54 w 132"/>
                  <a:gd name="T5" fmla="*/ 0 h 12"/>
                  <a:gd name="T6" fmla="*/ 0 w 132"/>
                  <a:gd name="T7" fmla="*/ 0 h 12"/>
                  <a:gd name="T8" fmla="*/ 78 w 132"/>
                  <a:gd name="T9" fmla="*/ 1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2"/>
                  <a:gd name="T17" fmla="*/ 132 w 132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2">
                    <a:moveTo>
                      <a:pt x="78" y="12"/>
                    </a:moveTo>
                    <a:lnTo>
                      <a:pt x="132" y="12"/>
                    </a:lnTo>
                    <a:lnTo>
                      <a:pt x="54" y="0"/>
                    </a:lnTo>
                    <a:lnTo>
                      <a:pt x="0" y="0"/>
                    </a:lnTo>
                    <a:lnTo>
                      <a:pt x="78" y="12"/>
                    </a:lnTo>
                    <a:close/>
                  </a:path>
                </a:pathLst>
              </a:custGeom>
              <a:solidFill>
                <a:srgbClr val="3EC1DB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78" name="Freeform 180"/>
              <p:cNvSpPr>
                <a:spLocks/>
              </p:cNvSpPr>
              <p:nvPr/>
            </p:nvSpPr>
            <p:spPr bwMode="auto">
              <a:xfrm>
                <a:off x="2556" y="2224"/>
                <a:ext cx="132" cy="12"/>
              </a:xfrm>
              <a:custGeom>
                <a:avLst/>
                <a:gdLst>
                  <a:gd name="T0" fmla="*/ 78 w 132"/>
                  <a:gd name="T1" fmla="*/ 0 h 12"/>
                  <a:gd name="T2" fmla="*/ 132 w 132"/>
                  <a:gd name="T3" fmla="*/ 6 h 12"/>
                  <a:gd name="T4" fmla="*/ 54 w 132"/>
                  <a:gd name="T5" fmla="*/ 12 h 12"/>
                  <a:gd name="T6" fmla="*/ 0 w 132"/>
                  <a:gd name="T7" fmla="*/ 12 h 12"/>
                  <a:gd name="T8" fmla="*/ 78 w 132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2"/>
                  <a:gd name="T17" fmla="*/ 132 w 132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2">
                    <a:moveTo>
                      <a:pt x="78" y="0"/>
                    </a:moveTo>
                    <a:lnTo>
                      <a:pt x="132" y="6"/>
                    </a:lnTo>
                    <a:lnTo>
                      <a:pt x="54" y="12"/>
                    </a:lnTo>
                    <a:lnTo>
                      <a:pt x="0" y="1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35000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79" name="Freeform 181"/>
              <p:cNvSpPr>
                <a:spLocks/>
              </p:cNvSpPr>
              <p:nvPr/>
            </p:nvSpPr>
            <p:spPr bwMode="auto">
              <a:xfrm>
                <a:off x="2634" y="2224"/>
                <a:ext cx="138" cy="72"/>
              </a:xfrm>
              <a:custGeom>
                <a:avLst/>
                <a:gdLst>
                  <a:gd name="T0" fmla="*/ 90 w 138"/>
                  <a:gd name="T1" fmla="*/ 72 h 72"/>
                  <a:gd name="T2" fmla="*/ 138 w 138"/>
                  <a:gd name="T3" fmla="*/ 72 h 72"/>
                  <a:gd name="T4" fmla="*/ 54 w 138"/>
                  <a:gd name="T5" fmla="*/ 6 h 72"/>
                  <a:gd name="T6" fmla="*/ 0 w 138"/>
                  <a:gd name="T7" fmla="*/ 0 h 72"/>
                  <a:gd name="T8" fmla="*/ 90 w 138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72"/>
                  <a:gd name="T17" fmla="*/ 138 w 13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72">
                    <a:moveTo>
                      <a:pt x="90" y="72"/>
                    </a:moveTo>
                    <a:lnTo>
                      <a:pt x="138" y="72"/>
                    </a:lnTo>
                    <a:lnTo>
                      <a:pt x="54" y="6"/>
                    </a:lnTo>
                    <a:lnTo>
                      <a:pt x="0" y="0"/>
                    </a:lnTo>
                    <a:lnTo>
                      <a:pt x="90" y="72"/>
                    </a:lnTo>
                    <a:close/>
                  </a:path>
                </a:pathLst>
              </a:custGeom>
              <a:solidFill>
                <a:srgbClr val="C9FEDF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80" name="Freeform 182"/>
              <p:cNvSpPr>
                <a:spLocks/>
              </p:cNvSpPr>
              <p:nvPr/>
            </p:nvSpPr>
            <p:spPr bwMode="auto">
              <a:xfrm>
                <a:off x="2724" y="2296"/>
                <a:ext cx="132" cy="48"/>
              </a:xfrm>
              <a:custGeom>
                <a:avLst/>
                <a:gdLst>
                  <a:gd name="T0" fmla="*/ 84 w 132"/>
                  <a:gd name="T1" fmla="*/ 48 h 48"/>
                  <a:gd name="T2" fmla="*/ 132 w 132"/>
                  <a:gd name="T3" fmla="*/ 42 h 48"/>
                  <a:gd name="T4" fmla="*/ 48 w 132"/>
                  <a:gd name="T5" fmla="*/ 0 h 48"/>
                  <a:gd name="T6" fmla="*/ 0 w 132"/>
                  <a:gd name="T7" fmla="*/ 0 h 48"/>
                  <a:gd name="T8" fmla="*/ 84 w 1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48"/>
                  <a:gd name="T17" fmla="*/ 132 w 1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48">
                    <a:moveTo>
                      <a:pt x="84" y="48"/>
                    </a:moveTo>
                    <a:lnTo>
                      <a:pt x="132" y="4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84" y="48"/>
                    </a:lnTo>
                    <a:close/>
                  </a:path>
                </a:pathLst>
              </a:custGeom>
              <a:solidFill>
                <a:srgbClr val="9FF4E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81" name="Freeform 183"/>
              <p:cNvSpPr>
                <a:spLocks/>
              </p:cNvSpPr>
              <p:nvPr/>
            </p:nvSpPr>
            <p:spPr bwMode="auto">
              <a:xfrm>
                <a:off x="2808" y="2338"/>
                <a:ext cx="131" cy="36"/>
              </a:xfrm>
              <a:custGeom>
                <a:avLst/>
                <a:gdLst>
                  <a:gd name="T0" fmla="*/ 83 w 131"/>
                  <a:gd name="T1" fmla="*/ 36 h 36"/>
                  <a:gd name="T2" fmla="*/ 131 w 131"/>
                  <a:gd name="T3" fmla="*/ 24 h 36"/>
                  <a:gd name="T4" fmla="*/ 48 w 131"/>
                  <a:gd name="T5" fmla="*/ 0 h 36"/>
                  <a:gd name="T6" fmla="*/ 0 w 131"/>
                  <a:gd name="T7" fmla="*/ 6 h 36"/>
                  <a:gd name="T8" fmla="*/ 83 w 131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36"/>
                  <a:gd name="T17" fmla="*/ 131 w 13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36">
                    <a:moveTo>
                      <a:pt x="83" y="36"/>
                    </a:moveTo>
                    <a:lnTo>
                      <a:pt x="131" y="24"/>
                    </a:lnTo>
                    <a:lnTo>
                      <a:pt x="48" y="0"/>
                    </a:lnTo>
                    <a:lnTo>
                      <a:pt x="0" y="6"/>
                    </a:lnTo>
                    <a:lnTo>
                      <a:pt x="83" y="36"/>
                    </a:lnTo>
                    <a:close/>
                  </a:path>
                </a:pathLst>
              </a:custGeom>
              <a:solidFill>
                <a:srgbClr val="7EE5EF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82" name="Freeform 184"/>
              <p:cNvSpPr>
                <a:spLocks/>
              </p:cNvSpPr>
              <p:nvPr/>
            </p:nvSpPr>
            <p:spPr bwMode="auto">
              <a:xfrm>
                <a:off x="2891" y="2362"/>
                <a:ext cx="138" cy="30"/>
              </a:xfrm>
              <a:custGeom>
                <a:avLst/>
                <a:gdLst>
                  <a:gd name="T0" fmla="*/ 90 w 138"/>
                  <a:gd name="T1" fmla="*/ 30 h 30"/>
                  <a:gd name="T2" fmla="*/ 138 w 138"/>
                  <a:gd name="T3" fmla="*/ 12 h 30"/>
                  <a:gd name="T4" fmla="*/ 48 w 138"/>
                  <a:gd name="T5" fmla="*/ 0 h 30"/>
                  <a:gd name="T6" fmla="*/ 0 w 138"/>
                  <a:gd name="T7" fmla="*/ 12 h 30"/>
                  <a:gd name="T8" fmla="*/ 90 w 138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30"/>
                  <a:gd name="T17" fmla="*/ 138 w 13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30">
                    <a:moveTo>
                      <a:pt x="90" y="30"/>
                    </a:moveTo>
                    <a:lnTo>
                      <a:pt x="138" y="12"/>
                    </a:lnTo>
                    <a:lnTo>
                      <a:pt x="48" y="0"/>
                    </a:lnTo>
                    <a:lnTo>
                      <a:pt x="0" y="1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rgbClr val="69D7F4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83" name="Freeform 185"/>
              <p:cNvSpPr>
                <a:spLocks/>
              </p:cNvSpPr>
              <p:nvPr/>
            </p:nvSpPr>
            <p:spPr bwMode="auto">
              <a:xfrm>
                <a:off x="2981" y="2374"/>
                <a:ext cx="138" cy="30"/>
              </a:xfrm>
              <a:custGeom>
                <a:avLst/>
                <a:gdLst>
                  <a:gd name="T0" fmla="*/ 90 w 138"/>
                  <a:gd name="T1" fmla="*/ 30 h 30"/>
                  <a:gd name="T2" fmla="*/ 138 w 138"/>
                  <a:gd name="T3" fmla="*/ 6 h 30"/>
                  <a:gd name="T4" fmla="*/ 48 w 138"/>
                  <a:gd name="T5" fmla="*/ 0 h 30"/>
                  <a:gd name="T6" fmla="*/ 0 w 138"/>
                  <a:gd name="T7" fmla="*/ 18 h 30"/>
                  <a:gd name="T8" fmla="*/ 90 w 138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30"/>
                  <a:gd name="T17" fmla="*/ 138 w 13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30">
                    <a:moveTo>
                      <a:pt x="90" y="30"/>
                    </a:moveTo>
                    <a:lnTo>
                      <a:pt x="138" y="6"/>
                    </a:lnTo>
                    <a:lnTo>
                      <a:pt x="48" y="0"/>
                    </a:lnTo>
                    <a:lnTo>
                      <a:pt x="0" y="18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rgbClr val="5CCAF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84" name="Freeform 186"/>
              <p:cNvSpPr>
                <a:spLocks/>
              </p:cNvSpPr>
              <p:nvPr/>
            </p:nvSpPr>
            <p:spPr bwMode="auto">
              <a:xfrm>
                <a:off x="3071" y="2374"/>
                <a:ext cx="138" cy="36"/>
              </a:xfrm>
              <a:custGeom>
                <a:avLst/>
                <a:gdLst>
                  <a:gd name="T0" fmla="*/ 96 w 138"/>
                  <a:gd name="T1" fmla="*/ 36 h 36"/>
                  <a:gd name="T2" fmla="*/ 138 w 138"/>
                  <a:gd name="T3" fmla="*/ 0 h 36"/>
                  <a:gd name="T4" fmla="*/ 48 w 138"/>
                  <a:gd name="T5" fmla="*/ 6 h 36"/>
                  <a:gd name="T6" fmla="*/ 0 w 138"/>
                  <a:gd name="T7" fmla="*/ 30 h 36"/>
                  <a:gd name="T8" fmla="*/ 96 w 138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36"/>
                  <a:gd name="T17" fmla="*/ 138 w 13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36">
                    <a:moveTo>
                      <a:pt x="96" y="36"/>
                    </a:moveTo>
                    <a:lnTo>
                      <a:pt x="138" y="0"/>
                    </a:lnTo>
                    <a:lnTo>
                      <a:pt x="48" y="6"/>
                    </a:lnTo>
                    <a:lnTo>
                      <a:pt x="0" y="30"/>
                    </a:lnTo>
                    <a:lnTo>
                      <a:pt x="96" y="36"/>
                    </a:lnTo>
                    <a:close/>
                  </a:path>
                </a:pathLst>
              </a:custGeom>
              <a:solidFill>
                <a:srgbClr val="55C0F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85" name="Freeform 187"/>
              <p:cNvSpPr>
                <a:spLocks/>
              </p:cNvSpPr>
              <p:nvPr/>
            </p:nvSpPr>
            <p:spPr bwMode="auto">
              <a:xfrm>
                <a:off x="3167" y="2374"/>
                <a:ext cx="138" cy="36"/>
              </a:xfrm>
              <a:custGeom>
                <a:avLst/>
                <a:gdLst>
                  <a:gd name="T0" fmla="*/ 96 w 138"/>
                  <a:gd name="T1" fmla="*/ 36 h 36"/>
                  <a:gd name="T2" fmla="*/ 138 w 138"/>
                  <a:gd name="T3" fmla="*/ 0 h 36"/>
                  <a:gd name="T4" fmla="*/ 42 w 138"/>
                  <a:gd name="T5" fmla="*/ 0 h 36"/>
                  <a:gd name="T6" fmla="*/ 0 w 138"/>
                  <a:gd name="T7" fmla="*/ 36 h 36"/>
                  <a:gd name="T8" fmla="*/ 96 w 138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36"/>
                  <a:gd name="T17" fmla="*/ 138 w 13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36">
                    <a:moveTo>
                      <a:pt x="96" y="36"/>
                    </a:moveTo>
                    <a:lnTo>
                      <a:pt x="138" y="0"/>
                    </a:lnTo>
                    <a:lnTo>
                      <a:pt x="42" y="0"/>
                    </a:lnTo>
                    <a:lnTo>
                      <a:pt x="0" y="36"/>
                    </a:lnTo>
                    <a:lnTo>
                      <a:pt x="96" y="36"/>
                    </a:lnTo>
                    <a:close/>
                  </a:path>
                </a:pathLst>
              </a:custGeom>
              <a:solidFill>
                <a:srgbClr val="51B8F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86" name="Freeform 188"/>
              <p:cNvSpPr>
                <a:spLocks/>
              </p:cNvSpPr>
              <p:nvPr/>
            </p:nvSpPr>
            <p:spPr bwMode="auto">
              <a:xfrm>
                <a:off x="2017" y="2003"/>
                <a:ext cx="144" cy="72"/>
              </a:xfrm>
              <a:custGeom>
                <a:avLst/>
                <a:gdLst>
                  <a:gd name="T0" fmla="*/ 78 w 144"/>
                  <a:gd name="T1" fmla="*/ 72 h 72"/>
                  <a:gd name="T2" fmla="*/ 144 w 144"/>
                  <a:gd name="T3" fmla="*/ 54 h 72"/>
                  <a:gd name="T4" fmla="*/ 60 w 144"/>
                  <a:gd name="T5" fmla="*/ 0 h 72"/>
                  <a:gd name="T6" fmla="*/ 0 w 144"/>
                  <a:gd name="T7" fmla="*/ 18 h 72"/>
                  <a:gd name="T8" fmla="*/ 78 w 144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72"/>
                  <a:gd name="T17" fmla="*/ 144 w 144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72">
                    <a:moveTo>
                      <a:pt x="78" y="72"/>
                    </a:moveTo>
                    <a:lnTo>
                      <a:pt x="144" y="54"/>
                    </a:lnTo>
                    <a:lnTo>
                      <a:pt x="60" y="0"/>
                    </a:lnTo>
                    <a:lnTo>
                      <a:pt x="0" y="18"/>
                    </a:lnTo>
                    <a:lnTo>
                      <a:pt x="78" y="72"/>
                    </a:lnTo>
                    <a:close/>
                  </a:path>
                </a:pathLst>
              </a:custGeom>
              <a:solidFill>
                <a:srgbClr val="C7E3EC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87" name="Freeform 189"/>
              <p:cNvSpPr>
                <a:spLocks/>
              </p:cNvSpPr>
              <p:nvPr/>
            </p:nvSpPr>
            <p:spPr bwMode="auto">
              <a:xfrm>
                <a:off x="2095" y="2057"/>
                <a:ext cx="144" cy="72"/>
              </a:xfrm>
              <a:custGeom>
                <a:avLst/>
                <a:gdLst>
                  <a:gd name="T0" fmla="*/ 84 w 144"/>
                  <a:gd name="T1" fmla="*/ 72 h 72"/>
                  <a:gd name="T2" fmla="*/ 144 w 144"/>
                  <a:gd name="T3" fmla="*/ 54 h 72"/>
                  <a:gd name="T4" fmla="*/ 66 w 144"/>
                  <a:gd name="T5" fmla="*/ 0 h 72"/>
                  <a:gd name="T6" fmla="*/ 0 w 144"/>
                  <a:gd name="T7" fmla="*/ 18 h 72"/>
                  <a:gd name="T8" fmla="*/ 84 w 144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72"/>
                  <a:gd name="T17" fmla="*/ 144 w 144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72">
                    <a:moveTo>
                      <a:pt x="84" y="72"/>
                    </a:moveTo>
                    <a:lnTo>
                      <a:pt x="144" y="54"/>
                    </a:lnTo>
                    <a:lnTo>
                      <a:pt x="66" y="0"/>
                    </a:lnTo>
                    <a:lnTo>
                      <a:pt x="0" y="18"/>
                    </a:lnTo>
                    <a:lnTo>
                      <a:pt x="84" y="72"/>
                    </a:lnTo>
                    <a:close/>
                  </a:path>
                </a:pathLst>
              </a:custGeom>
              <a:solidFill>
                <a:srgbClr val="C1E8F1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88" name="Freeform 190"/>
              <p:cNvSpPr>
                <a:spLocks/>
              </p:cNvSpPr>
              <p:nvPr/>
            </p:nvSpPr>
            <p:spPr bwMode="auto">
              <a:xfrm>
                <a:off x="2179" y="2111"/>
                <a:ext cx="137" cy="59"/>
              </a:xfrm>
              <a:custGeom>
                <a:avLst/>
                <a:gdLst>
                  <a:gd name="T0" fmla="*/ 78 w 137"/>
                  <a:gd name="T1" fmla="*/ 59 h 59"/>
                  <a:gd name="T2" fmla="*/ 137 w 137"/>
                  <a:gd name="T3" fmla="*/ 48 h 59"/>
                  <a:gd name="T4" fmla="*/ 60 w 137"/>
                  <a:gd name="T5" fmla="*/ 0 h 59"/>
                  <a:gd name="T6" fmla="*/ 0 w 137"/>
                  <a:gd name="T7" fmla="*/ 18 h 59"/>
                  <a:gd name="T8" fmla="*/ 78 w 137"/>
                  <a:gd name="T9" fmla="*/ 59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"/>
                  <a:gd name="T16" fmla="*/ 0 h 59"/>
                  <a:gd name="T17" fmla="*/ 137 w 137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" h="59">
                    <a:moveTo>
                      <a:pt x="78" y="59"/>
                    </a:moveTo>
                    <a:lnTo>
                      <a:pt x="137" y="48"/>
                    </a:lnTo>
                    <a:lnTo>
                      <a:pt x="60" y="0"/>
                    </a:lnTo>
                    <a:lnTo>
                      <a:pt x="0" y="18"/>
                    </a:lnTo>
                    <a:lnTo>
                      <a:pt x="78" y="59"/>
                    </a:lnTo>
                    <a:close/>
                  </a:path>
                </a:pathLst>
              </a:custGeom>
              <a:solidFill>
                <a:srgbClr val="B5ECF6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89" name="Freeform 191"/>
              <p:cNvSpPr>
                <a:spLocks/>
              </p:cNvSpPr>
              <p:nvPr/>
            </p:nvSpPr>
            <p:spPr bwMode="auto">
              <a:xfrm>
                <a:off x="2257" y="2159"/>
                <a:ext cx="137" cy="41"/>
              </a:xfrm>
              <a:custGeom>
                <a:avLst/>
                <a:gdLst>
                  <a:gd name="T0" fmla="*/ 77 w 137"/>
                  <a:gd name="T1" fmla="*/ 41 h 41"/>
                  <a:gd name="T2" fmla="*/ 137 w 137"/>
                  <a:gd name="T3" fmla="*/ 35 h 41"/>
                  <a:gd name="T4" fmla="*/ 59 w 137"/>
                  <a:gd name="T5" fmla="*/ 0 h 41"/>
                  <a:gd name="T6" fmla="*/ 0 w 137"/>
                  <a:gd name="T7" fmla="*/ 11 h 41"/>
                  <a:gd name="T8" fmla="*/ 77 w 13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"/>
                  <a:gd name="T16" fmla="*/ 0 h 41"/>
                  <a:gd name="T17" fmla="*/ 137 w 13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" h="41">
                    <a:moveTo>
                      <a:pt x="77" y="41"/>
                    </a:moveTo>
                    <a:lnTo>
                      <a:pt x="137" y="35"/>
                    </a:lnTo>
                    <a:lnTo>
                      <a:pt x="59" y="0"/>
                    </a:lnTo>
                    <a:lnTo>
                      <a:pt x="0" y="11"/>
                    </a:lnTo>
                    <a:lnTo>
                      <a:pt x="77" y="41"/>
                    </a:lnTo>
                    <a:close/>
                  </a:path>
                </a:pathLst>
              </a:custGeom>
              <a:solidFill>
                <a:srgbClr val="9FECF9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90" name="Freeform 192"/>
              <p:cNvSpPr>
                <a:spLocks/>
              </p:cNvSpPr>
              <p:nvPr/>
            </p:nvSpPr>
            <p:spPr bwMode="auto">
              <a:xfrm>
                <a:off x="2334" y="2194"/>
                <a:ext cx="144" cy="30"/>
              </a:xfrm>
              <a:custGeom>
                <a:avLst/>
                <a:gdLst>
                  <a:gd name="T0" fmla="*/ 84 w 144"/>
                  <a:gd name="T1" fmla="*/ 30 h 30"/>
                  <a:gd name="T2" fmla="*/ 144 w 144"/>
                  <a:gd name="T3" fmla="*/ 30 h 30"/>
                  <a:gd name="T4" fmla="*/ 60 w 144"/>
                  <a:gd name="T5" fmla="*/ 0 h 30"/>
                  <a:gd name="T6" fmla="*/ 0 w 144"/>
                  <a:gd name="T7" fmla="*/ 6 h 30"/>
                  <a:gd name="T8" fmla="*/ 84 w 14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30"/>
                  <a:gd name="T17" fmla="*/ 144 w 14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30">
                    <a:moveTo>
                      <a:pt x="84" y="30"/>
                    </a:moveTo>
                    <a:lnTo>
                      <a:pt x="144" y="30"/>
                    </a:lnTo>
                    <a:lnTo>
                      <a:pt x="60" y="0"/>
                    </a:lnTo>
                    <a:lnTo>
                      <a:pt x="0" y="6"/>
                    </a:lnTo>
                    <a:lnTo>
                      <a:pt x="84" y="30"/>
                    </a:lnTo>
                    <a:close/>
                  </a:path>
                </a:pathLst>
              </a:custGeom>
              <a:solidFill>
                <a:srgbClr val="73DEF1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91" name="Freeform 193"/>
              <p:cNvSpPr>
                <a:spLocks/>
              </p:cNvSpPr>
              <p:nvPr/>
            </p:nvSpPr>
            <p:spPr bwMode="auto">
              <a:xfrm>
                <a:off x="2418" y="2224"/>
                <a:ext cx="138" cy="12"/>
              </a:xfrm>
              <a:custGeom>
                <a:avLst/>
                <a:gdLst>
                  <a:gd name="T0" fmla="*/ 78 w 138"/>
                  <a:gd name="T1" fmla="*/ 12 h 12"/>
                  <a:gd name="T2" fmla="*/ 138 w 138"/>
                  <a:gd name="T3" fmla="*/ 12 h 12"/>
                  <a:gd name="T4" fmla="*/ 60 w 138"/>
                  <a:gd name="T5" fmla="*/ 0 h 12"/>
                  <a:gd name="T6" fmla="*/ 0 w 138"/>
                  <a:gd name="T7" fmla="*/ 0 h 12"/>
                  <a:gd name="T8" fmla="*/ 78 w 138"/>
                  <a:gd name="T9" fmla="*/ 1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12"/>
                  <a:gd name="T17" fmla="*/ 138 w 138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12">
                    <a:moveTo>
                      <a:pt x="78" y="12"/>
                    </a:moveTo>
                    <a:lnTo>
                      <a:pt x="138" y="12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78" y="12"/>
                    </a:lnTo>
                    <a:close/>
                  </a:path>
                </a:pathLst>
              </a:custGeom>
              <a:solidFill>
                <a:srgbClr val="26B1C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92" name="Freeform 194"/>
              <p:cNvSpPr>
                <a:spLocks/>
              </p:cNvSpPr>
              <p:nvPr/>
            </p:nvSpPr>
            <p:spPr bwMode="auto">
              <a:xfrm>
                <a:off x="2496" y="2218"/>
                <a:ext cx="138" cy="18"/>
              </a:xfrm>
              <a:custGeom>
                <a:avLst/>
                <a:gdLst>
                  <a:gd name="T0" fmla="*/ 84 w 138"/>
                  <a:gd name="T1" fmla="*/ 0 h 18"/>
                  <a:gd name="T2" fmla="*/ 138 w 138"/>
                  <a:gd name="T3" fmla="*/ 6 h 18"/>
                  <a:gd name="T4" fmla="*/ 60 w 138"/>
                  <a:gd name="T5" fmla="*/ 18 h 18"/>
                  <a:gd name="T6" fmla="*/ 0 w 138"/>
                  <a:gd name="T7" fmla="*/ 18 h 18"/>
                  <a:gd name="T8" fmla="*/ 84 w 138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18"/>
                  <a:gd name="T17" fmla="*/ 138 w 138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18">
                    <a:moveTo>
                      <a:pt x="84" y="0"/>
                    </a:moveTo>
                    <a:lnTo>
                      <a:pt x="138" y="6"/>
                    </a:lnTo>
                    <a:lnTo>
                      <a:pt x="60" y="18"/>
                    </a:lnTo>
                    <a:lnTo>
                      <a:pt x="0" y="18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3E0000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93" name="Freeform 195"/>
              <p:cNvSpPr>
                <a:spLocks/>
              </p:cNvSpPr>
              <p:nvPr/>
            </p:nvSpPr>
            <p:spPr bwMode="auto">
              <a:xfrm>
                <a:off x="2580" y="2218"/>
                <a:ext cx="144" cy="78"/>
              </a:xfrm>
              <a:custGeom>
                <a:avLst/>
                <a:gdLst>
                  <a:gd name="T0" fmla="*/ 90 w 144"/>
                  <a:gd name="T1" fmla="*/ 78 h 78"/>
                  <a:gd name="T2" fmla="*/ 144 w 144"/>
                  <a:gd name="T3" fmla="*/ 78 h 78"/>
                  <a:gd name="T4" fmla="*/ 54 w 144"/>
                  <a:gd name="T5" fmla="*/ 6 h 78"/>
                  <a:gd name="T6" fmla="*/ 0 w 144"/>
                  <a:gd name="T7" fmla="*/ 0 h 78"/>
                  <a:gd name="T8" fmla="*/ 90 w 144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78"/>
                  <a:gd name="T17" fmla="*/ 144 w 144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78">
                    <a:moveTo>
                      <a:pt x="90" y="78"/>
                    </a:moveTo>
                    <a:lnTo>
                      <a:pt x="144" y="78"/>
                    </a:lnTo>
                    <a:lnTo>
                      <a:pt x="54" y="6"/>
                    </a:lnTo>
                    <a:lnTo>
                      <a:pt x="0" y="0"/>
                    </a:lnTo>
                    <a:lnTo>
                      <a:pt x="90" y="78"/>
                    </a:lnTo>
                    <a:close/>
                  </a:path>
                </a:pathLst>
              </a:custGeom>
              <a:solidFill>
                <a:srgbClr val="CCFEDE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94" name="Freeform 196"/>
              <p:cNvSpPr>
                <a:spLocks/>
              </p:cNvSpPr>
              <p:nvPr/>
            </p:nvSpPr>
            <p:spPr bwMode="auto">
              <a:xfrm>
                <a:off x="2670" y="2296"/>
                <a:ext cx="138" cy="48"/>
              </a:xfrm>
              <a:custGeom>
                <a:avLst/>
                <a:gdLst>
                  <a:gd name="T0" fmla="*/ 84 w 138"/>
                  <a:gd name="T1" fmla="*/ 48 h 48"/>
                  <a:gd name="T2" fmla="*/ 138 w 138"/>
                  <a:gd name="T3" fmla="*/ 48 h 48"/>
                  <a:gd name="T4" fmla="*/ 54 w 138"/>
                  <a:gd name="T5" fmla="*/ 0 h 48"/>
                  <a:gd name="T6" fmla="*/ 0 w 138"/>
                  <a:gd name="T7" fmla="*/ 0 h 48"/>
                  <a:gd name="T8" fmla="*/ 84 w 138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48"/>
                  <a:gd name="T17" fmla="*/ 138 w 138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48">
                    <a:moveTo>
                      <a:pt x="84" y="48"/>
                    </a:moveTo>
                    <a:lnTo>
                      <a:pt x="138" y="48"/>
                    </a:lnTo>
                    <a:lnTo>
                      <a:pt x="54" y="0"/>
                    </a:lnTo>
                    <a:lnTo>
                      <a:pt x="0" y="0"/>
                    </a:lnTo>
                    <a:lnTo>
                      <a:pt x="84" y="48"/>
                    </a:lnTo>
                    <a:close/>
                  </a:path>
                </a:pathLst>
              </a:custGeom>
              <a:solidFill>
                <a:srgbClr val="A8F8E7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95" name="Freeform 197"/>
              <p:cNvSpPr>
                <a:spLocks/>
              </p:cNvSpPr>
              <p:nvPr/>
            </p:nvSpPr>
            <p:spPr bwMode="auto">
              <a:xfrm>
                <a:off x="2754" y="2344"/>
                <a:ext cx="137" cy="42"/>
              </a:xfrm>
              <a:custGeom>
                <a:avLst/>
                <a:gdLst>
                  <a:gd name="T0" fmla="*/ 90 w 137"/>
                  <a:gd name="T1" fmla="*/ 42 h 42"/>
                  <a:gd name="T2" fmla="*/ 137 w 137"/>
                  <a:gd name="T3" fmla="*/ 30 h 42"/>
                  <a:gd name="T4" fmla="*/ 54 w 137"/>
                  <a:gd name="T5" fmla="*/ 0 h 42"/>
                  <a:gd name="T6" fmla="*/ 0 w 137"/>
                  <a:gd name="T7" fmla="*/ 0 h 42"/>
                  <a:gd name="T8" fmla="*/ 90 w 137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"/>
                  <a:gd name="T16" fmla="*/ 0 h 42"/>
                  <a:gd name="T17" fmla="*/ 137 w 137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" h="42">
                    <a:moveTo>
                      <a:pt x="90" y="42"/>
                    </a:moveTo>
                    <a:lnTo>
                      <a:pt x="137" y="30"/>
                    </a:lnTo>
                    <a:lnTo>
                      <a:pt x="54" y="0"/>
                    </a:lnTo>
                    <a:lnTo>
                      <a:pt x="0" y="0"/>
                    </a:lnTo>
                    <a:lnTo>
                      <a:pt x="90" y="42"/>
                    </a:lnTo>
                    <a:close/>
                  </a:path>
                </a:pathLst>
              </a:custGeom>
              <a:solidFill>
                <a:srgbClr val="89EBED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96" name="Freeform 198"/>
              <p:cNvSpPr>
                <a:spLocks/>
              </p:cNvSpPr>
              <p:nvPr/>
            </p:nvSpPr>
            <p:spPr bwMode="auto">
              <a:xfrm>
                <a:off x="2844" y="2374"/>
                <a:ext cx="137" cy="36"/>
              </a:xfrm>
              <a:custGeom>
                <a:avLst/>
                <a:gdLst>
                  <a:gd name="T0" fmla="*/ 89 w 137"/>
                  <a:gd name="T1" fmla="*/ 36 h 36"/>
                  <a:gd name="T2" fmla="*/ 137 w 137"/>
                  <a:gd name="T3" fmla="*/ 18 h 36"/>
                  <a:gd name="T4" fmla="*/ 47 w 137"/>
                  <a:gd name="T5" fmla="*/ 0 h 36"/>
                  <a:gd name="T6" fmla="*/ 0 w 137"/>
                  <a:gd name="T7" fmla="*/ 12 h 36"/>
                  <a:gd name="T8" fmla="*/ 89 w 137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"/>
                  <a:gd name="T16" fmla="*/ 0 h 36"/>
                  <a:gd name="T17" fmla="*/ 137 w 137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" h="36">
                    <a:moveTo>
                      <a:pt x="89" y="36"/>
                    </a:moveTo>
                    <a:lnTo>
                      <a:pt x="137" y="18"/>
                    </a:lnTo>
                    <a:lnTo>
                      <a:pt x="47" y="0"/>
                    </a:lnTo>
                    <a:lnTo>
                      <a:pt x="0" y="12"/>
                    </a:lnTo>
                    <a:lnTo>
                      <a:pt x="89" y="36"/>
                    </a:lnTo>
                    <a:close/>
                  </a:path>
                </a:pathLst>
              </a:custGeom>
              <a:solidFill>
                <a:srgbClr val="73DEF2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97" name="Freeform 199"/>
              <p:cNvSpPr>
                <a:spLocks/>
              </p:cNvSpPr>
              <p:nvPr/>
            </p:nvSpPr>
            <p:spPr bwMode="auto">
              <a:xfrm>
                <a:off x="2933" y="2392"/>
                <a:ext cx="138" cy="36"/>
              </a:xfrm>
              <a:custGeom>
                <a:avLst/>
                <a:gdLst>
                  <a:gd name="T0" fmla="*/ 96 w 138"/>
                  <a:gd name="T1" fmla="*/ 36 h 36"/>
                  <a:gd name="T2" fmla="*/ 138 w 138"/>
                  <a:gd name="T3" fmla="*/ 12 h 36"/>
                  <a:gd name="T4" fmla="*/ 48 w 138"/>
                  <a:gd name="T5" fmla="*/ 0 h 36"/>
                  <a:gd name="T6" fmla="*/ 0 w 138"/>
                  <a:gd name="T7" fmla="*/ 18 h 36"/>
                  <a:gd name="T8" fmla="*/ 96 w 138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36"/>
                  <a:gd name="T17" fmla="*/ 138 w 13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36">
                    <a:moveTo>
                      <a:pt x="96" y="36"/>
                    </a:moveTo>
                    <a:lnTo>
                      <a:pt x="138" y="12"/>
                    </a:lnTo>
                    <a:lnTo>
                      <a:pt x="48" y="0"/>
                    </a:lnTo>
                    <a:lnTo>
                      <a:pt x="0" y="18"/>
                    </a:lnTo>
                    <a:lnTo>
                      <a:pt x="96" y="36"/>
                    </a:lnTo>
                    <a:close/>
                  </a:path>
                </a:pathLst>
              </a:custGeom>
              <a:solidFill>
                <a:srgbClr val="64D2F6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98" name="Freeform 200"/>
              <p:cNvSpPr>
                <a:spLocks/>
              </p:cNvSpPr>
              <p:nvPr/>
            </p:nvSpPr>
            <p:spPr bwMode="auto">
              <a:xfrm>
                <a:off x="3029" y="2404"/>
                <a:ext cx="138" cy="36"/>
              </a:xfrm>
              <a:custGeom>
                <a:avLst/>
                <a:gdLst>
                  <a:gd name="T0" fmla="*/ 96 w 138"/>
                  <a:gd name="T1" fmla="*/ 36 h 36"/>
                  <a:gd name="T2" fmla="*/ 138 w 138"/>
                  <a:gd name="T3" fmla="*/ 6 h 36"/>
                  <a:gd name="T4" fmla="*/ 42 w 138"/>
                  <a:gd name="T5" fmla="*/ 0 h 36"/>
                  <a:gd name="T6" fmla="*/ 0 w 138"/>
                  <a:gd name="T7" fmla="*/ 24 h 36"/>
                  <a:gd name="T8" fmla="*/ 96 w 138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36"/>
                  <a:gd name="T17" fmla="*/ 138 w 13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36">
                    <a:moveTo>
                      <a:pt x="96" y="36"/>
                    </a:moveTo>
                    <a:lnTo>
                      <a:pt x="138" y="6"/>
                    </a:lnTo>
                    <a:lnTo>
                      <a:pt x="42" y="0"/>
                    </a:lnTo>
                    <a:lnTo>
                      <a:pt x="0" y="24"/>
                    </a:lnTo>
                    <a:lnTo>
                      <a:pt x="96" y="36"/>
                    </a:lnTo>
                    <a:close/>
                  </a:path>
                </a:pathLst>
              </a:custGeom>
              <a:solidFill>
                <a:srgbClr val="5AC8F8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699" name="Freeform 201"/>
              <p:cNvSpPr>
                <a:spLocks/>
              </p:cNvSpPr>
              <p:nvPr/>
            </p:nvSpPr>
            <p:spPr bwMode="auto">
              <a:xfrm>
                <a:off x="3125" y="2410"/>
                <a:ext cx="138" cy="35"/>
              </a:xfrm>
              <a:custGeom>
                <a:avLst/>
                <a:gdLst>
                  <a:gd name="T0" fmla="*/ 96 w 138"/>
                  <a:gd name="T1" fmla="*/ 35 h 35"/>
                  <a:gd name="T2" fmla="*/ 138 w 138"/>
                  <a:gd name="T3" fmla="*/ 0 h 35"/>
                  <a:gd name="T4" fmla="*/ 42 w 138"/>
                  <a:gd name="T5" fmla="*/ 0 h 35"/>
                  <a:gd name="T6" fmla="*/ 0 w 138"/>
                  <a:gd name="T7" fmla="*/ 30 h 35"/>
                  <a:gd name="T8" fmla="*/ 96 w 138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35"/>
                  <a:gd name="T17" fmla="*/ 138 w 138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35">
                    <a:moveTo>
                      <a:pt x="96" y="35"/>
                    </a:moveTo>
                    <a:lnTo>
                      <a:pt x="138" y="0"/>
                    </a:lnTo>
                    <a:lnTo>
                      <a:pt x="42" y="0"/>
                    </a:lnTo>
                    <a:lnTo>
                      <a:pt x="0" y="30"/>
                    </a:lnTo>
                    <a:lnTo>
                      <a:pt x="96" y="35"/>
                    </a:lnTo>
                    <a:close/>
                  </a:path>
                </a:pathLst>
              </a:custGeom>
              <a:solidFill>
                <a:srgbClr val="54BFFA">
                  <a:alpha val="47058"/>
                </a:srgb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1503" name="Line 202"/>
            <p:cNvSpPr>
              <a:spLocks noChangeShapeType="1"/>
            </p:cNvSpPr>
            <p:nvPr/>
          </p:nvSpPr>
          <p:spPr bwMode="auto">
            <a:xfrm flipV="1">
              <a:off x="2925" y="981"/>
              <a:ext cx="0" cy="127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1482" name="Object 410"/>
            <p:cNvGraphicFramePr>
              <a:graphicFrameLocks noChangeAspect="1"/>
            </p:cNvGraphicFramePr>
            <p:nvPr/>
          </p:nvGraphicFramePr>
          <p:xfrm>
            <a:off x="2336" y="279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674" name="公式" r:id="rId3" imgW="139700" imgH="139700" progId="Equation.3">
                    <p:embed/>
                  </p:oleObj>
                </mc:Choice>
                <mc:Fallback>
                  <p:oleObj name="公式" r:id="rId3" imgW="139700" imgH="139700" progId="Equation.3">
                    <p:embed/>
                    <p:pic>
                      <p:nvPicPr>
                        <p:cNvPr id="0" name="Picture 4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795"/>
                          <a:ext cx="18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483" name="Object 411"/>
            <p:cNvGraphicFramePr>
              <a:graphicFrameLocks noChangeAspect="1"/>
            </p:cNvGraphicFramePr>
            <p:nvPr/>
          </p:nvGraphicFramePr>
          <p:xfrm>
            <a:off x="3825" y="2296"/>
            <a:ext cx="15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675" name="公式" r:id="rId5" imgW="139579" imgH="164957" progId="Equation.3">
                    <p:embed/>
                  </p:oleObj>
                </mc:Choice>
                <mc:Fallback>
                  <p:oleObj name="公式" r:id="rId5" imgW="139579" imgH="164957" progId="Equation.3">
                    <p:embed/>
                    <p:pic>
                      <p:nvPicPr>
                        <p:cNvPr id="0" name="Picture 4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" y="2296"/>
                          <a:ext cx="153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484" name="Object 412"/>
            <p:cNvGraphicFramePr>
              <a:graphicFrameLocks noChangeAspect="1"/>
            </p:cNvGraphicFramePr>
            <p:nvPr/>
          </p:nvGraphicFramePr>
          <p:xfrm>
            <a:off x="2744" y="1026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676" name="公式" r:id="rId7" imgW="126725" imgH="126725" progId="Equation.3">
                    <p:embed/>
                  </p:oleObj>
                </mc:Choice>
                <mc:Fallback>
                  <p:oleObj name="公式" r:id="rId7" imgW="126725" imgH="126725" progId="Equation.3">
                    <p:embed/>
                    <p:pic>
                      <p:nvPicPr>
                        <p:cNvPr id="0" name="Picture 4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026"/>
                          <a:ext cx="18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278" name="Text Box 206"/>
          <p:cNvSpPr txBox="1">
            <a:spLocks noChangeArrowheads="1"/>
          </p:cNvSpPr>
          <p:nvPr/>
        </p:nvSpPr>
        <p:spPr bwMode="auto">
          <a:xfrm>
            <a:off x="395288" y="7493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例</a:t>
            </a:r>
            <a:r>
              <a:rPr kumimoji="0" lang="en-US" altLang="zh-CN" sz="2800" b="1" u="none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2</a:t>
            </a:r>
          </a:p>
        </p:txBody>
      </p:sp>
      <p:graphicFrame>
        <p:nvGraphicFramePr>
          <p:cNvPr id="131279" name="Object 413"/>
          <p:cNvGraphicFramePr>
            <a:graphicFrameLocks noChangeAspect="1"/>
          </p:cNvGraphicFramePr>
          <p:nvPr/>
        </p:nvGraphicFramePr>
        <p:xfrm>
          <a:off x="1403350" y="550863"/>
          <a:ext cx="46815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77" name="公式" r:id="rId9" imgW="2349500" imgH="482600" progId="Equation.3">
                  <p:embed/>
                </p:oleObj>
              </mc:Choice>
              <mc:Fallback>
                <p:oleObj name="公式" r:id="rId9" imgW="2349500" imgH="482600" progId="Equation.3">
                  <p:embed/>
                  <p:pic>
                    <p:nvPicPr>
                      <p:cNvPr id="0" name="Picture 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50863"/>
                        <a:ext cx="4681538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280" name="Object 414"/>
          <p:cNvGraphicFramePr>
            <a:graphicFrameLocks noChangeAspect="1"/>
          </p:cNvGraphicFramePr>
          <p:nvPr/>
        </p:nvGraphicFramePr>
        <p:xfrm>
          <a:off x="468313" y="1628775"/>
          <a:ext cx="46878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78" name="公式" r:id="rId11" imgW="2184400" imgH="330200" progId="Equation.3">
                  <p:embed/>
                </p:oleObj>
              </mc:Choice>
              <mc:Fallback>
                <p:oleObj name="公式" r:id="rId11" imgW="2184400" imgH="330200" progId="Equation.3">
                  <p:embed/>
                  <p:pic>
                    <p:nvPicPr>
                      <p:cNvPr id="0" name="Picture 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4687887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281" name="Text Box 209"/>
          <p:cNvSpPr txBox="1">
            <a:spLocks noChangeArrowheads="1"/>
          </p:cNvSpPr>
          <p:nvPr/>
        </p:nvSpPr>
        <p:spPr bwMode="auto">
          <a:xfrm>
            <a:off x="468313" y="2492375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131282" name="Object 415"/>
          <p:cNvGraphicFramePr>
            <a:graphicFrameLocks noChangeAspect="1"/>
          </p:cNvGraphicFramePr>
          <p:nvPr/>
        </p:nvGraphicFramePr>
        <p:xfrm>
          <a:off x="1116013" y="2532063"/>
          <a:ext cx="28082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79" name="公式" r:id="rId13" imgW="1282700" imgH="241300" progId="Equation.3">
                  <p:embed/>
                </p:oleObj>
              </mc:Choice>
              <mc:Fallback>
                <p:oleObj name="公式" r:id="rId13" imgW="1282700" imgH="241300" progId="Equation.3">
                  <p:embed/>
                  <p:pic>
                    <p:nvPicPr>
                      <p:cNvPr id="0" name="Picture 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32063"/>
                        <a:ext cx="2808287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283" name="Object 416"/>
          <p:cNvGraphicFramePr>
            <a:graphicFrameLocks noChangeAspect="1"/>
          </p:cNvGraphicFramePr>
          <p:nvPr/>
        </p:nvGraphicFramePr>
        <p:xfrm>
          <a:off x="900113" y="3141663"/>
          <a:ext cx="39592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0" name="公式" r:id="rId15" imgW="1802618" imgH="266584" progId="Equation.3">
                  <p:embed/>
                </p:oleObj>
              </mc:Choice>
              <mc:Fallback>
                <p:oleObj name="公式" r:id="rId15" imgW="1802618" imgH="266584" progId="Equation.3">
                  <p:embed/>
                  <p:pic>
                    <p:nvPicPr>
                      <p:cNvPr id="0" name="Picture 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1663"/>
                        <a:ext cx="395922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284" name="Text Box 212"/>
          <p:cNvSpPr txBox="1">
            <a:spLocks noChangeArrowheads="1"/>
          </p:cNvSpPr>
          <p:nvPr/>
        </p:nvSpPr>
        <p:spPr bwMode="auto">
          <a:xfrm>
            <a:off x="468313" y="3789363"/>
            <a:ext cx="1079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u="none">
                <a:latin typeface="Arial" charset="0"/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131285" name="Object 417"/>
          <p:cNvGraphicFramePr>
            <a:graphicFrameLocks noChangeAspect="1"/>
          </p:cNvGraphicFramePr>
          <p:nvPr/>
        </p:nvGraphicFramePr>
        <p:xfrm>
          <a:off x="468313" y="4076700"/>
          <a:ext cx="51847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1" name="公式" r:id="rId17" imgW="2349500" imgH="482600" progId="Equation.3">
                  <p:embed/>
                </p:oleObj>
              </mc:Choice>
              <mc:Fallback>
                <p:oleObj name="公式" r:id="rId17" imgW="2349500" imgH="482600" progId="Equation.3">
                  <p:embed/>
                  <p:pic>
                    <p:nvPicPr>
                      <p:cNvPr id="0" name="Picture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76700"/>
                        <a:ext cx="5184775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286" name="Object 418"/>
          <p:cNvGraphicFramePr>
            <a:graphicFrameLocks noChangeAspect="1"/>
          </p:cNvGraphicFramePr>
          <p:nvPr/>
        </p:nvGraphicFramePr>
        <p:xfrm>
          <a:off x="5508625" y="4221163"/>
          <a:ext cx="19446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2" name="公式" r:id="rId19" imgW="964781" imgH="304668" progId="Equation.3">
                  <p:embed/>
                </p:oleObj>
              </mc:Choice>
              <mc:Fallback>
                <p:oleObj name="公式" r:id="rId19" imgW="964781" imgH="304668" progId="Equation.3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221163"/>
                        <a:ext cx="194468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287" name="Object 419"/>
          <p:cNvGraphicFramePr>
            <a:graphicFrameLocks noChangeAspect="1"/>
          </p:cNvGraphicFramePr>
          <p:nvPr/>
        </p:nvGraphicFramePr>
        <p:xfrm>
          <a:off x="395288" y="5229225"/>
          <a:ext cx="59753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3" name="公式" r:id="rId21" imgW="2844800" imgH="241300" progId="Equation.3">
                  <p:embed/>
                </p:oleObj>
              </mc:Choice>
              <mc:Fallback>
                <p:oleObj name="公式" r:id="rId21" imgW="2844800" imgH="241300" progId="Equation.3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229225"/>
                        <a:ext cx="597535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288" name="Object 420"/>
          <p:cNvGraphicFramePr>
            <a:graphicFrameLocks noChangeAspect="1"/>
          </p:cNvGraphicFramePr>
          <p:nvPr/>
        </p:nvGraphicFramePr>
        <p:xfrm>
          <a:off x="6443663" y="5175250"/>
          <a:ext cx="19462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4" name="公式" r:id="rId23" imgW="901309" imgH="228501" progId="Equation.3">
                  <p:embed/>
                </p:oleObj>
              </mc:Choice>
              <mc:Fallback>
                <p:oleObj name="公式" r:id="rId23" imgW="901309" imgH="228501" progId="Equation.3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175250"/>
                        <a:ext cx="194627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289" name="Object 421"/>
          <p:cNvGraphicFramePr>
            <a:graphicFrameLocks noChangeAspect="1"/>
          </p:cNvGraphicFramePr>
          <p:nvPr/>
        </p:nvGraphicFramePr>
        <p:xfrm>
          <a:off x="395288" y="5805488"/>
          <a:ext cx="41148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5" name="公式" r:id="rId25" imgW="1917700" imgH="330200" progId="Equation.3">
                  <p:embed/>
                </p:oleObj>
              </mc:Choice>
              <mc:Fallback>
                <p:oleObj name="公式" r:id="rId25" imgW="1917700" imgH="330200" progId="Equation.3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805488"/>
                        <a:ext cx="41148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3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3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3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3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3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3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3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3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13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3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8" grpId="0" autoUpdateAnimBg="0"/>
      <p:bldP spid="131281" grpId="0" autoUpdateAnimBg="0"/>
      <p:bldP spid="13128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5D9D36-C6F0-4BED-BCC2-03D752909EF1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69E0CC-A2DF-4049-A4F1-E27418EF96FA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820737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u="none" dirty="0">
                <a:latin typeface="隶书" pitchFamily="49" charset="-122"/>
                <a:ea typeface="隶书" pitchFamily="49" charset="-122"/>
              </a:rPr>
              <a:t>Homework</a:t>
            </a:r>
          </a:p>
          <a:p>
            <a:pPr>
              <a:spcBef>
                <a:spcPct val="50000"/>
              </a:spcBef>
            </a:pP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Ex13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.(</a:t>
            </a:r>
            <a:r>
              <a:rPr lang="zh-CN" altLang="en-US" sz="4000" u="none" dirty="0" smtClean="0">
                <a:latin typeface="隶书" pitchFamily="49" charset="-122"/>
                <a:ea typeface="隶书" pitchFamily="49" charset="-122"/>
              </a:rPr>
              <a:t>集合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)2</a:t>
            </a:r>
            <a:r>
              <a:rPr lang="en-US" altLang="zh-CN" sz="4000" u="none" dirty="0">
                <a:latin typeface="隶书" pitchFamily="49" charset="-122"/>
                <a:ea typeface="隶书" pitchFamily="49" charset="-122"/>
              </a:rPr>
              <a:t>, 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4000" u="none" dirty="0" smtClean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9, 11(3);</a:t>
            </a:r>
            <a:endParaRPr lang="en-US" altLang="zh-CN" sz="4000" u="none" dirty="0"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u="none" dirty="0" smtClean="0">
                <a:latin typeface="隶书" pitchFamily="49" charset="-122"/>
                <a:ea typeface="隶书" pitchFamily="49" charset="-122"/>
              </a:rPr>
              <a:t>（极限）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14</a:t>
            </a:r>
            <a:r>
              <a:rPr lang="zh-CN" altLang="en-US" sz="4000" u="none" dirty="0" smtClean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4000" u="none" dirty="0" smtClean="0">
                <a:latin typeface="隶书" pitchFamily="49" charset="-122"/>
                <a:ea typeface="隶书" pitchFamily="49" charset="-122"/>
              </a:rPr>
              <a:t>， 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4000" u="none" dirty="0" smtClean="0">
                <a:latin typeface="隶书" pitchFamily="49" charset="-122"/>
                <a:ea typeface="隶书" pitchFamily="49" charset="-122"/>
              </a:rPr>
              <a:t>， 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7</a:t>
            </a:r>
            <a:r>
              <a:rPr lang="zh-CN" altLang="en-US" sz="4000" u="none" dirty="0" smtClean="0">
                <a:latin typeface="隶书" pitchFamily="49" charset="-122"/>
                <a:ea typeface="隶书" pitchFamily="49" charset="-122"/>
              </a:rPr>
              <a:t>， 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4000" u="none" dirty="0" smtClean="0">
                <a:latin typeface="隶书" pitchFamily="49" charset="-122"/>
                <a:ea typeface="隶书" pitchFamily="49" charset="-122"/>
              </a:rPr>
              <a:t>）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 18;</a:t>
            </a:r>
            <a:endParaRPr lang="en-US" altLang="zh-CN" sz="4000" u="none" dirty="0"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u="none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思考</a:t>
            </a:r>
            <a:r>
              <a:rPr lang="zh-CN" altLang="en-US" sz="4000" u="none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：推广关于一元函数无穷大量无穷小量相关概念性质</a:t>
            </a:r>
            <a:r>
              <a:rPr lang="zh-CN" altLang="en-US" sz="4000" u="none" dirty="0">
                <a:latin typeface="隶书" pitchFamily="49" charset="-122"/>
                <a:ea typeface="隶书" pitchFamily="49" charset="-122"/>
              </a:rPr>
              <a:t>。</a:t>
            </a:r>
            <a:r>
              <a:rPr lang="en-US" altLang="zh-CN" sz="4000" u="none" dirty="0">
                <a:latin typeface="隶书" pitchFamily="49" charset="-122"/>
                <a:ea typeface="隶书" pitchFamily="49" charset="-122"/>
              </a:rPr>
              <a:t>YES</a:t>
            </a:r>
          </a:p>
          <a:p>
            <a:pPr>
              <a:spcBef>
                <a:spcPct val="50000"/>
              </a:spcBef>
            </a:pPr>
            <a:endParaRPr lang="en-US" altLang="zh-CN" sz="4000" u="none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D76120-148E-4162-B28E-FC551D834E99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908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58E465-0828-47A8-9BA2-10D9442FFF78}" type="slidenum">
              <a:rPr lang="en-US" altLang="zh-CN" smtClean="0">
                <a:ea typeface="宋体" charset="-122"/>
              </a:rPr>
              <a:pPr/>
              <a:t>60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32098" name="Object 1023"/>
          <p:cNvGraphicFramePr>
            <a:graphicFrameLocks noChangeAspect="1"/>
          </p:cNvGraphicFramePr>
          <p:nvPr/>
        </p:nvGraphicFramePr>
        <p:xfrm>
          <a:off x="1466850" y="576263"/>
          <a:ext cx="45545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75" name="公式" r:id="rId3" imgW="2286000" imgH="457200" progId="Equation.3">
                  <p:embed/>
                </p:oleObj>
              </mc:Choice>
              <mc:Fallback>
                <p:oleObj name="公式" r:id="rId3" imgW="2286000" imgH="457200" progId="Equation.3">
                  <p:embed/>
                  <p:pic>
                    <p:nvPicPr>
                      <p:cNvPr id="0" name="Picture 10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576263"/>
                        <a:ext cx="4554538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例</a:t>
            </a:r>
            <a:r>
              <a:rPr kumimoji="0" lang="en-US" altLang="zh-CN" sz="2800" b="1" u="none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3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68313" y="2405063"/>
            <a:ext cx="50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 u="none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132101" name="Object 1024"/>
          <p:cNvGraphicFramePr>
            <a:graphicFrameLocks noChangeAspect="1"/>
          </p:cNvGraphicFramePr>
          <p:nvPr/>
        </p:nvGraphicFramePr>
        <p:xfrm>
          <a:off x="468313" y="1628775"/>
          <a:ext cx="46878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76" name="公式" r:id="rId5" imgW="2184400" imgH="330200" progId="Equation.3">
                  <p:embed/>
                </p:oleObj>
              </mc:Choice>
              <mc:Fallback>
                <p:oleObj name="公式" r:id="rId5" imgW="2184400" imgH="33020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4687887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1025"/>
          <p:cNvGraphicFramePr>
            <a:graphicFrameLocks noChangeAspect="1"/>
          </p:cNvGraphicFramePr>
          <p:nvPr/>
        </p:nvGraphicFramePr>
        <p:xfrm>
          <a:off x="1042988" y="2443163"/>
          <a:ext cx="56165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77" name="公式" r:id="rId7" imgW="2565400" imgH="241300" progId="Equation.3">
                  <p:embed/>
                </p:oleObj>
              </mc:Choice>
              <mc:Fallback>
                <p:oleObj name="公式" r:id="rId7" imgW="2565400" imgH="24130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43163"/>
                        <a:ext cx="5616575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1026"/>
          <p:cNvGraphicFramePr>
            <a:graphicFrameLocks noChangeAspect="1"/>
          </p:cNvGraphicFramePr>
          <p:nvPr/>
        </p:nvGraphicFramePr>
        <p:xfrm>
          <a:off x="2492375" y="3055938"/>
          <a:ext cx="28082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78" name="公式" r:id="rId9" imgW="1409700" imgH="469900" progId="Equation.3">
                  <p:embed/>
                </p:oleObj>
              </mc:Choice>
              <mc:Fallback>
                <p:oleObj name="公式" r:id="rId9" imgW="1409700" imgH="46990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055938"/>
                        <a:ext cx="28082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1027"/>
          <p:cNvGraphicFramePr>
            <a:graphicFrameLocks noChangeAspect="1"/>
          </p:cNvGraphicFramePr>
          <p:nvPr/>
        </p:nvGraphicFramePr>
        <p:xfrm>
          <a:off x="465138" y="4076700"/>
          <a:ext cx="59785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79" name="公式" r:id="rId11" imgW="2730500" imgH="241300" progId="Equation.3">
                  <p:embed/>
                </p:oleObj>
              </mc:Choice>
              <mc:Fallback>
                <p:oleObj name="公式" r:id="rId11" imgW="2730500" imgH="24130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076700"/>
                        <a:ext cx="597852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1028"/>
          <p:cNvGraphicFramePr>
            <a:graphicFrameLocks noChangeAspect="1"/>
          </p:cNvGraphicFramePr>
          <p:nvPr/>
        </p:nvGraphicFramePr>
        <p:xfrm>
          <a:off x="1763713" y="4652963"/>
          <a:ext cx="30353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80" name="公式" r:id="rId13" imgW="1524000" imgH="469900" progId="Equation.3">
                  <p:embed/>
                </p:oleObj>
              </mc:Choice>
              <mc:Fallback>
                <p:oleObj name="公式" r:id="rId13" imgW="1524000" imgH="46990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52963"/>
                        <a:ext cx="30353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1029"/>
          <p:cNvGraphicFramePr>
            <a:graphicFrameLocks noChangeAspect="1"/>
          </p:cNvGraphicFramePr>
          <p:nvPr/>
        </p:nvGraphicFramePr>
        <p:xfrm>
          <a:off x="539750" y="5849938"/>
          <a:ext cx="44116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81" name="公式" r:id="rId15" imgW="2159000" imgH="330200" progId="Equation.3">
                  <p:embed/>
                </p:oleObj>
              </mc:Choice>
              <mc:Fallback>
                <p:oleObj name="公式" r:id="rId15" imgW="2159000" imgH="330200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49938"/>
                        <a:ext cx="4411663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07" name="Group 11"/>
          <p:cNvGrpSpPr>
            <a:grpSpLocks/>
          </p:cNvGrpSpPr>
          <p:nvPr/>
        </p:nvGrpSpPr>
        <p:grpSpPr bwMode="auto">
          <a:xfrm>
            <a:off x="5292725" y="3573463"/>
            <a:ext cx="3459163" cy="2817812"/>
            <a:chOff x="3334" y="2251"/>
            <a:chExt cx="2179" cy="1775"/>
          </a:xfrm>
        </p:grpSpPr>
        <p:sp>
          <p:nvSpPr>
            <p:cNvPr id="290830" name="Line 12"/>
            <p:cNvSpPr>
              <a:spLocks noChangeShapeType="1"/>
            </p:cNvSpPr>
            <p:nvPr/>
          </p:nvSpPr>
          <p:spPr bwMode="auto">
            <a:xfrm flipH="1">
              <a:off x="4242" y="2478"/>
              <a:ext cx="771" cy="862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0831" name="Group 13"/>
            <p:cNvGrpSpPr>
              <a:grpSpLocks/>
            </p:cNvGrpSpPr>
            <p:nvPr/>
          </p:nvGrpSpPr>
          <p:grpSpPr bwMode="auto">
            <a:xfrm>
              <a:off x="3334" y="2884"/>
              <a:ext cx="1713" cy="1142"/>
              <a:chOff x="2017" y="1704"/>
              <a:chExt cx="1713" cy="1142"/>
            </a:xfrm>
          </p:grpSpPr>
          <p:sp>
            <p:nvSpPr>
              <p:cNvPr id="290834" name="Freeform 14"/>
              <p:cNvSpPr>
                <a:spLocks/>
              </p:cNvSpPr>
              <p:nvPr/>
            </p:nvSpPr>
            <p:spPr bwMode="auto">
              <a:xfrm>
                <a:off x="2694" y="1818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6 h 24"/>
                  <a:gd name="T4" fmla="*/ 18 w 48"/>
                  <a:gd name="T5" fmla="*/ 0 h 24"/>
                  <a:gd name="T6" fmla="*/ 0 w 48"/>
                  <a:gd name="T7" fmla="*/ 18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ABBF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35" name="Freeform 15"/>
              <p:cNvSpPr>
                <a:spLocks/>
              </p:cNvSpPr>
              <p:nvPr/>
            </p:nvSpPr>
            <p:spPr bwMode="auto">
              <a:xfrm>
                <a:off x="2724" y="1824"/>
                <a:ext cx="48" cy="30"/>
              </a:xfrm>
              <a:custGeom>
                <a:avLst/>
                <a:gdLst>
                  <a:gd name="T0" fmla="*/ 30 w 48"/>
                  <a:gd name="T1" fmla="*/ 30 h 30"/>
                  <a:gd name="T2" fmla="*/ 48 w 48"/>
                  <a:gd name="T3" fmla="*/ 12 h 30"/>
                  <a:gd name="T4" fmla="*/ 18 w 48"/>
                  <a:gd name="T5" fmla="*/ 0 h 30"/>
                  <a:gd name="T6" fmla="*/ 0 w 48"/>
                  <a:gd name="T7" fmla="*/ 18 h 30"/>
                  <a:gd name="T8" fmla="*/ 30 w 48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0"/>
                  <a:gd name="T17" fmla="*/ 48 w 4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0">
                    <a:moveTo>
                      <a:pt x="30" y="30"/>
                    </a:moveTo>
                    <a:lnTo>
                      <a:pt x="48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A8BC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36" name="Freeform 16"/>
              <p:cNvSpPr>
                <a:spLocks/>
              </p:cNvSpPr>
              <p:nvPr/>
            </p:nvSpPr>
            <p:spPr bwMode="auto">
              <a:xfrm>
                <a:off x="2754" y="1836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6 h 24"/>
                  <a:gd name="T4" fmla="*/ 18 w 48"/>
                  <a:gd name="T5" fmla="*/ 0 h 24"/>
                  <a:gd name="T6" fmla="*/ 0 w 48"/>
                  <a:gd name="T7" fmla="*/ 18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A5B8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37" name="Freeform 17"/>
              <p:cNvSpPr>
                <a:spLocks/>
              </p:cNvSpPr>
              <p:nvPr/>
            </p:nvSpPr>
            <p:spPr bwMode="auto">
              <a:xfrm>
                <a:off x="2784" y="1842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6 h 24"/>
                  <a:gd name="T4" fmla="*/ 18 w 48"/>
                  <a:gd name="T5" fmla="*/ 0 h 24"/>
                  <a:gd name="T6" fmla="*/ 0 w 48"/>
                  <a:gd name="T7" fmla="*/ 18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A0B4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38" name="Freeform 18"/>
              <p:cNvSpPr>
                <a:spLocks/>
              </p:cNvSpPr>
              <p:nvPr/>
            </p:nvSpPr>
            <p:spPr bwMode="auto">
              <a:xfrm>
                <a:off x="2814" y="1848"/>
                <a:ext cx="48" cy="24"/>
              </a:xfrm>
              <a:custGeom>
                <a:avLst/>
                <a:gdLst>
                  <a:gd name="T0" fmla="*/ 36 w 48"/>
                  <a:gd name="T1" fmla="*/ 24 h 24"/>
                  <a:gd name="T2" fmla="*/ 48 w 48"/>
                  <a:gd name="T3" fmla="*/ 0 h 24"/>
                  <a:gd name="T4" fmla="*/ 18 w 48"/>
                  <a:gd name="T5" fmla="*/ 0 h 24"/>
                  <a:gd name="T6" fmla="*/ 0 w 48"/>
                  <a:gd name="T7" fmla="*/ 18 h 24"/>
                  <a:gd name="T8" fmla="*/ 36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6" y="24"/>
                    </a:moveTo>
                    <a:lnTo>
                      <a:pt x="48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9BB0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39" name="Freeform 19"/>
              <p:cNvSpPr>
                <a:spLocks/>
              </p:cNvSpPr>
              <p:nvPr/>
            </p:nvSpPr>
            <p:spPr bwMode="auto">
              <a:xfrm>
                <a:off x="2850" y="1848"/>
                <a:ext cx="47" cy="24"/>
              </a:xfrm>
              <a:custGeom>
                <a:avLst/>
                <a:gdLst>
                  <a:gd name="T0" fmla="*/ 30 w 47"/>
                  <a:gd name="T1" fmla="*/ 24 h 24"/>
                  <a:gd name="T2" fmla="*/ 47 w 47"/>
                  <a:gd name="T3" fmla="*/ 6 h 24"/>
                  <a:gd name="T4" fmla="*/ 12 w 47"/>
                  <a:gd name="T5" fmla="*/ 0 h 24"/>
                  <a:gd name="T6" fmla="*/ 0 w 47"/>
                  <a:gd name="T7" fmla="*/ 24 h 24"/>
                  <a:gd name="T8" fmla="*/ 30 w 47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24"/>
                  <a:gd name="T17" fmla="*/ 47 w 47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24">
                    <a:moveTo>
                      <a:pt x="30" y="24"/>
                    </a:moveTo>
                    <a:lnTo>
                      <a:pt x="47" y="6"/>
                    </a:lnTo>
                    <a:lnTo>
                      <a:pt x="12" y="0"/>
                    </a:lnTo>
                    <a:lnTo>
                      <a:pt x="0" y="24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95AC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0" name="Freeform 20"/>
              <p:cNvSpPr>
                <a:spLocks/>
              </p:cNvSpPr>
              <p:nvPr/>
            </p:nvSpPr>
            <p:spPr bwMode="auto">
              <a:xfrm>
                <a:off x="2880" y="1854"/>
                <a:ext cx="47" cy="24"/>
              </a:xfrm>
              <a:custGeom>
                <a:avLst/>
                <a:gdLst>
                  <a:gd name="T0" fmla="*/ 29 w 47"/>
                  <a:gd name="T1" fmla="*/ 24 h 24"/>
                  <a:gd name="T2" fmla="*/ 47 w 47"/>
                  <a:gd name="T3" fmla="*/ 0 h 24"/>
                  <a:gd name="T4" fmla="*/ 17 w 47"/>
                  <a:gd name="T5" fmla="*/ 0 h 24"/>
                  <a:gd name="T6" fmla="*/ 0 w 47"/>
                  <a:gd name="T7" fmla="*/ 18 h 24"/>
                  <a:gd name="T8" fmla="*/ 29 w 47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24"/>
                  <a:gd name="T17" fmla="*/ 47 w 47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24">
                    <a:moveTo>
                      <a:pt x="29" y="24"/>
                    </a:moveTo>
                    <a:lnTo>
                      <a:pt x="47" y="0"/>
                    </a:lnTo>
                    <a:lnTo>
                      <a:pt x="17" y="0"/>
                    </a:lnTo>
                    <a:lnTo>
                      <a:pt x="0" y="18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8EA6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1" name="Freeform 21"/>
              <p:cNvSpPr>
                <a:spLocks/>
              </p:cNvSpPr>
              <p:nvPr/>
            </p:nvSpPr>
            <p:spPr bwMode="auto">
              <a:xfrm>
                <a:off x="2909" y="1848"/>
                <a:ext cx="48" cy="30"/>
              </a:xfrm>
              <a:custGeom>
                <a:avLst/>
                <a:gdLst>
                  <a:gd name="T0" fmla="*/ 36 w 48"/>
                  <a:gd name="T1" fmla="*/ 24 h 30"/>
                  <a:gd name="T2" fmla="*/ 48 w 48"/>
                  <a:gd name="T3" fmla="*/ 0 h 30"/>
                  <a:gd name="T4" fmla="*/ 18 w 48"/>
                  <a:gd name="T5" fmla="*/ 6 h 30"/>
                  <a:gd name="T6" fmla="*/ 0 w 48"/>
                  <a:gd name="T7" fmla="*/ 30 h 30"/>
                  <a:gd name="T8" fmla="*/ 36 w 48"/>
                  <a:gd name="T9" fmla="*/ 24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0"/>
                  <a:gd name="T17" fmla="*/ 48 w 4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0">
                    <a:moveTo>
                      <a:pt x="36" y="24"/>
                    </a:moveTo>
                    <a:lnTo>
                      <a:pt x="48" y="0"/>
                    </a:lnTo>
                    <a:lnTo>
                      <a:pt x="18" y="6"/>
                    </a:lnTo>
                    <a:lnTo>
                      <a:pt x="0" y="30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85A1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2" name="Freeform 22"/>
              <p:cNvSpPr>
                <a:spLocks/>
              </p:cNvSpPr>
              <p:nvPr/>
            </p:nvSpPr>
            <p:spPr bwMode="auto">
              <a:xfrm>
                <a:off x="2945" y="1848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0 h 24"/>
                  <a:gd name="T4" fmla="*/ 12 w 48"/>
                  <a:gd name="T5" fmla="*/ 0 h 24"/>
                  <a:gd name="T6" fmla="*/ 0 w 48"/>
                  <a:gd name="T7" fmla="*/ 24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0"/>
                    </a:lnTo>
                    <a:lnTo>
                      <a:pt x="12" y="0"/>
                    </a:lnTo>
                    <a:lnTo>
                      <a:pt x="0" y="24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7A9B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3" name="Freeform 23"/>
              <p:cNvSpPr>
                <a:spLocks/>
              </p:cNvSpPr>
              <p:nvPr/>
            </p:nvSpPr>
            <p:spPr bwMode="auto">
              <a:xfrm>
                <a:off x="2975" y="1836"/>
                <a:ext cx="48" cy="36"/>
              </a:xfrm>
              <a:custGeom>
                <a:avLst/>
                <a:gdLst>
                  <a:gd name="T0" fmla="*/ 30 w 48"/>
                  <a:gd name="T1" fmla="*/ 24 h 36"/>
                  <a:gd name="T2" fmla="*/ 48 w 48"/>
                  <a:gd name="T3" fmla="*/ 0 h 36"/>
                  <a:gd name="T4" fmla="*/ 18 w 48"/>
                  <a:gd name="T5" fmla="*/ 12 h 36"/>
                  <a:gd name="T6" fmla="*/ 0 w 48"/>
                  <a:gd name="T7" fmla="*/ 36 h 36"/>
                  <a:gd name="T8" fmla="*/ 30 w 48"/>
                  <a:gd name="T9" fmla="*/ 24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30" y="24"/>
                    </a:moveTo>
                    <a:lnTo>
                      <a:pt x="48" y="0"/>
                    </a:lnTo>
                    <a:lnTo>
                      <a:pt x="18" y="12"/>
                    </a:lnTo>
                    <a:lnTo>
                      <a:pt x="0" y="36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6E95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4" name="Freeform 24"/>
              <p:cNvSpPr>
                <a:spLocks/>
              </p:cNvSpPr>
              <p:nvPr/>
            </p:nvSpPr>
            <p:spPr bwMode="auto">
              <a:xfrm>
                <a:off x="3005" y="1830"/>
                <a:ext cx="54" cy="30"/>
              </a:xfrm>
              <a:custGeom>
                <a:avLst/>
                <a:gdLst>
                  <a:gd name="T0" fmla="*/ 36 w 54"/>
                  <a:gd name="T1" fmla="*/ 24 h 30"/>
                  <a:gd name="T2" fmla="*/ 54 w 54"/>
                  <a:gd name="T3" fmla="*/ 0 h 30"/>
                  <a:gd name="T4" fmla="*/ 18 w 54"/>
                  <a:gd name="T5" fmla="*/ 6 h 30"/>
                  <a:gd name="T6" fmla="*/ 0 w 54"/>
                  <a:gd name="T7" fmla="*/ 30 h 30"/>
                  <a:gd name="T8" fmla="*/ 36 w 54"/>
                  <a:gd name="T9" fmla="*/ 24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24"/>
                    </a:moveTo>
                    <a:lnTo>
                      <a:pt x="54" y="0"/>
                    </a:lnTo>
                    <a:lnTo>
                      <a:pt x="18" y="6"/>
                    </a:lnTo>
                    <a:lnTo>
                      <a:pt x="0" y="30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608E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5" name="Freeform 25"/>
              <p:cNvSpPr>
                <a:spLocks/>
              </p:cNvSpPr>
              <p:nvPr/>
            </p:nvSpPr>
            <p:spPr bwMode="auto">
              <a:xfrm>
                <a:off x="3041" y="1818"/>
                <a:ext cx="48" cy="36"/>
              </a:xfrm>
              <a:custGeom>
                <a:avLst/>
                <a:gdLst>
                  <a:gd name="T0" fmla="*/ 36 w 48"/>
                  <a:gd name="T1" fmla="*/ 24 h 36"/>
                  <a:gd name="T2" fmla="*/ 48 w 48"/>
                  <a:gd name="T3" fmla="*/ 0 h 36"/>
                  <a:gd name="T4" fmla="*/ 18 w 48"/>
                  <a:gd name="T5" fmla="*/ 12 h 36"/>
                  <a:gd name="T6" fmla="*/ 0 w 48"/>
                  <a:gd name="T7" fmla="*/ 36 h 36"/>
                  <a:gd name="T8" fmla="*/ 36 w 48"/>
                  <a:gd name="T9" fmla="*/ 24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36" y="24"/>
                    </a:moveTo>
                    <a:lnTo>
                      <a:pt x="48" y="0"/>
                    </a:lnTo>
                    <a:lnTo>
                      <a:pt x="18" y="12"/>
                    </a:lnTo>
                    <a:lnTo>
                      <a:pt x="0" y="36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5087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6" name="Freeform 26"/>
              <p:cNvSpPr>
                <a:spLocks/>
              </p:cNvSpPr>
              <p:nvPr/>
            </p:nvSpPr>
            <p:spPr bwMode="auto">
              <a:xfrm>
                <a:off x="3077" y="1806"/>
                <a:ext cx="48" cy="36"/>
              </a:xfrm>
              <a:custGeom>
                <a:avLst/>
                <a:gdLst>
                  <a:gd name="T0" fmla="*/ 30 w 48"/>
                  <a:gd name="T1" fmla="*/ 18 h 36"/>
                  <a:gd name="T2" fmla="*/ 48 w 48"/>
                  <a:gd name="T3" fmla="*/ 0 h 36"/>
                  <a:gd name="T4" fmla="*/ 12 w 48"/>
                  <a:gd name="T5" fmla="*/ 12 h 36"/>
                  <a:gd name="T6" fmla="*/ 0 w 48"/>
                  <a:gd name="T7" fmla="*/ 36 h 36"/>
                  <a:gd name="T8" fmla="*/ 30 w 48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30" y="18"/>
                    </a:moveTo>
                    <a:lnTo>
                      <a:pt x="48" y="0"/>
                    </a:lnTo>
                    <a:lnTo>
                      <a:pt x="12" y="12"/>
                    </a:lnTo>
                    <a:lnTo>
                      <a:pt x="0" y="36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3F81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7" name="Freeform 27"/>
              <p:cNvSpPr>
                <a:spLocks/>
              </p:cNvSpPr>
              <p:nvPr/>
            </p:nvSpPr>
            <p:spPr bwMode="auto">
              <a:xfrm>
                <a:off x="3107" y="1788"/>
                <a:ext cx="54" cy="36"/>
              </a:xfrm>
              <a:custGeom>
                <a:avLst/>
                <a:gdLst>
                  <a:gd name="T0" fmla="*/ 36 w 54"/>
                  <a:gd name="T1" fmla="*/ 24 h 36"/>
                  <a:gd name="T2" fmla="*/ 54 w 54"/>
                  <a:gd name="T3" fmla="*/ 0 h 36"/>
                  <a:gd name="T4" fmla="*/ 18 w 54"/>
                  <a:gd name="T5" fmla="*/ 18 h 36"/>
                  <a:gd name="T6" fmla="*/ 0 w 54"/>
                  <a:gd name="T7" fmla="*/ 36 h 36"/>
                  <a:gd name="T8" fmla="*/ 36 w 54"/>
                  <a:gd name="T9" fmla="*/ 24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24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36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2E7B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8" name="Freeform 28"/>
              <p:cNvSpPr>
                <a:spLocks/>
              </p:cNvSpPr>
              <p:nvPr/>
            </p:nvSpPr>
            <p:spPr bwMode="auto">
              <a:xfrm>
                <a:off x="3143" y="1776"/>
                <a:ext cx="54" cy="36"/>
              </a:xfrm>
              <a:custGeom>
                <a:avLst/>
                <a:gdLst>
                  <a:gd name="T0" fmla="*/ 36 w 54"/>
                  <a:gd name="T1" fmla="*/ 18 h 36"/>
                  <a:gd name="T2" fmla="*/ 54 w 54"/>
                  <a:gd name="T3" fmla="*/ 0 h 36"/>
                  <a:gd name="T4" fmla="*/ 18 w 54"/>
                  <a:gd name="T5" fmla="*/ 12 h 36"/>
                  <a:gd name="T6" fmla="*/ 0 w 54"/>
                  <a:gd name="T7" fmla="*/ 36 h 36"/>
                  <a:gd name="T8" fmla="*/ 36 w 54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18"/>
                    </a:moveTo>
                    <a:lnTo>
                      <a:pt x="54" y="0"/>
                    </a:lnTo>
                    <a:lnTo>
                      <a:pt x="18" y="12"/>
                    </a:lnTo>
                    <a:lnTo>
                      <a:pt x="0" y="36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1F77E4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9" name="Freeform 29"/>
              <p:cNvSpPr>
                <a:spLocks/>
              </p:cNvSpPr>
              <p:nvPr/>
            </p:nvSpPr>
            <p:spPr bwMode="auto">
              <a:xfrm>
                <a:off x="3179" y="1758"/>
                <a:ext cx="54" cy="36"/>
              </a:xfrm>
              <a:custGeom>
                <a:avLst/>
                <a:gdLst>
                  <a:gd name="T0" fmla="*/ 36 w 54"/>
                  <a:gd name="T1" fmla="*/ 18 h 36"/>
                  <a:gd name="T2" fmla="*/ 54 w 54"/>
                  <a:gd name="T3" fmla="*/ 0 h 36"/>
                  <a:gd name="T4" fmla="*/ 18 w 54"/>
                  <a:gd name="T5" fmla="*/ 18 h 36"/>
                  <a:gd name="T6" fmla="*/ 0 w 54"/>
                  <a:gd name="T7" fmla="*/ 36 h 36"/>
                  <a:gd name="T8" fmla="*/ 36 w 54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18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36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1576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0" name="Freeform 30"/>
              <p:cNvSpPr>
                <a:spLocks/>
              </p:cNvSpPr>
              <p:nvPr/>
            </p:nvSpPr>
            <p:spPr bwMode="auto">
              <a:xfrm>
                <a:off x="3215" y="1746"/>
                <a:ext cx="54" cy="30"/>
              </a:xfrm>
              <a:custGeom>
                <a:avLst/>
                <a:gdLst>
                  <a:gd name="T0" fmla="*/ 36 w 54"/>
                  <a:gd name="T1" fmla="*/ 12 h 30"/>
                  <a:gd name="T2" fmla="*/ 54 w 54"/>
                  <a:gd name="T3" fmla="*/ 0 h 30"/>
                  <a:gd name="T4" fmla="*/ 18 w 54"/>
                  <a:gd name="T5" fmla="*/ 12 h 30"/>
                  <a:gd name="T6" fmla="*/ 0 w 54"/>
                  <a:gd name="T7" fmla="*/ 30 h 30"/>
                  <a:gd name="T8" fmla="*/ 36 w 54"/>
                  <a:gd name="T9" fmla="*/ 12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12"/>
                    </a:moveTo>
                    <a:lnTo>
                      <a:pt x="54" y="0"/>
                    </a:lnTo>
                    <a:lnTo>
                      <a:pt x="18" y="12"/>
                    </a:lnTo>
                    <a:lnTo>
                      <a:pt x="0" y="30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1079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1" name="Freeform 31"/>
              <p:cNvSpPr>
                <a:spLocks/>
              </p:cNvSpPr>
              <p:nvPr/>
            </p:nvSpPr>
            <p:spPr bwMode="auto">
              <a:xfrm>
                <a:off x="3251" y="1734"/>
                <a:ext cx="54" cy="24"/>
              </a:xfrm>
              <a:custGeom>
                <a:avLst/>
                <a:gdLst>
                  <a:gd name="T0" fmla="*/ 42 w 54"/>
                  <a:gd name="T1" fmla="*/ 12 h 24"/>
                  <a:gd name="T2" fmla="*/ 54 w 54"/>
                  <a:gd name="T3" fmla="*/ 0 h 24"/>
                  <a:gd name="T4" fmla="*/ 18 w 54"/>
                  <a:gd name="T5" fmla="*/ 12 h 24"/>
                  <a:gd name="T6" fmla="*/ 0 w 54"/>
                  <a:gd name="T7" fmla="*/ 24 h 24"/>
                  <a:gd name="T8" fmla="*/ 42 w 54"/>
                  <a:gd name="T9" fmla="*/ 12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42" y="12"/>
                    </a:moveTo>
                    <a:lnTo>
                      <a:pt x="54" y="0"/>
                    </a:lnTo>
                    <a:lnTo>
                      <a:pt x="18" y="12"/>
                    </a:lnTo>
                    <a:lnTo>
                      <a:pt x="0" y="24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1380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2" name="Freeform 32"/>
              <p:cNvSpPr>
                <a:spLocks/>
              </p:cNvSpPr>
              <p:nvPr/>
            </p:nvSpPr>
            <p:spPr bwMode="auto">
              <a:xfrm>
                <a:off x="3293" y="1722"/>
                <a:ext cx="54" cy="24"/>
              </a:xfrm>
              <a:custGeom>
                <a:avLst/>
                <a:gdLst>
                  <a:gd name="T0" fmla="*/ 36 w 54"/>
                  <a:gd name="T1" fmla="*/ 12 h 24"/>
                  <a:gd name="T2" fmla="*/ 54 w 54"/>
                  <a:gd name="T3" fmla="*/ 0 h 24"/>
                  <a:gd name="T4" fmla="*/ 12 w 54"/>
                  <a:gd name="T5" fmla="*/ 12 h 24"/>
                  <a:gd name="T6" fmla="*/ 0 w 54"/>
                  <a:gd name="T7" fmla="*/ 24 h 24"/>
                  <a:gd name="T8" fmla="*/ 36 w 54"/>
                  <a:gd name="T9" fmla="*/ 12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12"/>
                    </a:moveTo>
                    <a:lnTo>
                      <a:pt x="54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1C8BE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3" name="Freeform 33"/>
              <p:cNvSpPr>
                <a:spLocks/>
              </p:cNvSpPr>
              <p:nvPr/>
            </p:nvSpPr>
            <p:spPr bwMode="auto">
              <a:xfrm>
                <a:off x="3329" y="1716"/>
                <a:ext cx="54" cy="18"/>
              </a:xfrm>
              <a:custGeom>
                <a:avLst/>
                <a:gdLst>
                  <a:gd name="T0" fmla="*/ 36 w 54"/>
                  <a:gd name="T1" fmla="*/ 12 h 18"/>
                  <a:gd name="T2" fmla="*/ 54 w 54"/>
                  <a:gd name="T3" fmla="*/ 0 h 18"/>
                  <a:gd name="T4" fmla="*/ 18 w 54"/>
                  <a:gd name="T5" fmla="*/ 6 h 18"/>
                  <a:gd name="T6" fmla="*/ 0 w 54"/>
                  <a:gd name="T7" fmla="*/ 18 h 18"/>
                  <a:gd name="T8" fmla="*/ 36 w 54"/>
                  <a:gd name="T9" fmla="*/ 12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8"/>
                  <a:gd name="T17" fmla="*/ 54 w 5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8">
                    <a:moveTo>
                      <a:pt x="36" y="12"/>
                    </a:moveTo>
                    <a:lnTo>
                      <a:pt x="54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2D99F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4" name="Freeform 34"/>
              <p:cNvSpPr>
                <a:spLocks/>
              </p:cNvSpPr>
              <p:nvPr/>
            </p:nvSpPr>
            <p:spPr bwMode="auto">
              <a:xfrm>
                <a:off x="3365" y="1710"/>
                <a:ext cx="54" cy="18"/>
              </a:xfrm>
              <a:custGeom>
                <a:avLst/>
                <a:gdLst>
                  <a:gd name="T0" fmla="*/ 42 w 54"/>
                  <a:gd name="T1" fmla="*/ 12 h 18"/>
                  <a:gd name="T2" fmla="*/ 54 w 54"/>
                  <a:gd name="T3" fmla="*/ 0 h 18"/>
                  <a:gd name="T4" fmla="*/ 18 w 54"/>
                  <a:gd name="T5" fmla="*/ 6 h 18"/>
                  <a:gd name="T6" fmla="*/ 0 w 54"/>
                  <a:gd name="T7" fmla="*/ 18 h 18"/>
                  <a:gd name="T8" fmla="*/ 42 w 54"/>
                  <a:gd name="T9" fmla="*/ 12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8"/>
                  <a:gd name="T17" fmla="*/ 54 w 5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8">
                    <a:moveTo>
                      <a:pt x="42" y="12"/>
                    </a:moveTo>
                    <a:lnTo>
                      <a:pt x="54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41A7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5" name="Freeform 35"/>
              <p:cNvSpPr>
                <a:spLocks/>
              </p:cNvSpPr>
              <p:nvPr/>
            </p:nvSpPr>
            <p:spPr bwMode="auto">
              <a:xfrm>
                <a:off x="3407" y="1704"/>
                <a:ext cx="53" cy="18"/>
              </a:xfrm>
              <a:custGeom>
                <a:avLst/>
                <a:gdLst>
                  <a:gd name="T0" fmla="*/ 36 w 53"/>
                  <a:gd name="T1" fmla="*/ 12 h 18"/>
                  <a:gd name="T2" fmla="*/ 53 w 53"/>
                  <a:gd name="T3" fmla="*/ 0 h 18"/>
                  <a:gd name="T4" fmla="*/ 12 w 53"/>
                  <a:gd name="T5" fmla="*/ 6 h 18"/>
                  <a:gd name="T6" fmla="*/ 0 w 53"/>
                  <a:gd name="T7" fmla="*/ 18 h 18"/>
                  <a:gd name="T8" fmla="*/ 36 w 53"/>
                  <a:gd name="T9" fmla="*/ 12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18"/>
                  <a:gd name="T17" fmla="*/ 53 w 53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18">
                    <a:moveTo>
                      <a:pt x="36" y="12"/>
                    </a:moveTo>
                    <a:lnTo>
                      <a:pt x="53" y="0"/>
                    </a:lnTo>
                    <a:lnTo>
                      <a:pt x="12" y="6"/>
                    </a:lnTo>
                    <a:lnTo>
                      <a:pt x="0" y="18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57B4F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6" name="Freeform 36"/>
              <p:cNvSpPr>
                <a:spLocks/>
              </p:cNvSpPr>
              <p:nvPr/>
            </p:nvSpPr>
            <p:spPr bwMode="auto">
              <a:xfrm>
                <a:off x="3443" y="1704"/>
                <a:ext cx="53" cy="12"/>
              </a:xfrm>
              <a:custGeom>
                <a:avLst/>
                <a:gdLst>
                  <a:gd name="T0" fmla="*/ 41 w 53"/>
                  <a:gd name="T1" fmla="*/ 12 h 12"/>
                  <a:gd name="T2" fmla="*/ 53 w 53"/>
                  <a:gd name="T3" fmla="*/ 0 h 12"/>
                  <a:gd name="T4" fmla="*/ 17 w 53"/>
                  <a:gd name="T5" fmla="*/ 0 h 12"/>
                  <a:gd name="T6" fmla="*/ 0 w 53"/>
                  <a:gd name="T7" fmla="*/ 12 h 12"/>
                  <a:gd name="T8" fmla="*/ 41 w 53"/>
                  <a:gd name="T9" fmla="*/ 1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12"/>
                  <a:gd name="T17" fmla="*/ 53 w 53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12">
                    <a:moveTo>
                      <a:pt x="41" y="12"/>
                    </a:moveTo>
                    <a:lnTo>
                      <a:pt x="53" y="0"/>
                    </a:lnTo>
                    <a:lnTo>
                      <a:pt x="17" y="0"/>
                    </a:lnTo>
                    <a:lnTo>
                      <a:pt x="0" y="12"/>
                    </a:lnTo>
                    <a:lnTo>
                      <a:pt x="41" y="12"/>
                    </a:lnTo>
                    <a:close/>
                  </a:path>
                </a:pathLst>
              </a:custGeom>
              <a:solidFill>
                <a:srgbClr val="6BBDF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7" name="Freeform 37"/>
              <p:cNvSpPr>
                <a:spLocks/>
              </p:cNvSpPr>
              <p:nvPr/>
            </p:nvSpPr>
            <p:spPr bwMode="auto">
              <a:xfrm>
                <a:off x="3484" y="1704"/>
                <a:ext cx="48" cy="18"/>
              </a:xfrm>
              <a:custGeom>
                <a:avLst/>
                <a:gdLst>
                  <a:gd name="T0" fmla="*/ 36 w 48"/>
                  <a:gd name="T1" fmla="*/ 18 h 18"/>
                  <a:gd name="T2" fmla="*/ 48 w 48"/>
                  <a:gd name="T3" fmla="*/ 0 h 18"/>
                  <a:gd name="T4" fmla="*/ 12 w 48"/>
                  <a:gd name="T5" fmla="*/ 0 h 18"/>
                  <a:gd name="T6" fmla="*/ 0 w 48"/>
                  <a:gd name="T7" fmla="*/ 12 h 18"/>
                  <a:gd name="T8" fmla="*/ 36 w 48"/>
                  <a:gd name="T9" fmla="*/ 1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8"/>
                  <a:gd name="T17" fmla="*/ 48 w 48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8">
                    <a:moveTo>
                      <a:pt x="36" y="18"/>
                    </a:moveTo>
                    <a:lnTo>
                      <a:pt x="4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7CC4F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8" name="Freeform 38"/>
              <p:cNvSpPr>
                <a:spLocks/>
              </p:cNvSpPr>
              <p:nvPr/>
            </p:nvSpPr>
            <p:spPr bwMode="auto">
              <a:xfrm>
                <a:off x="3520" y="1704"/>
                <a:ext cx="54" cy="24"/>
              </a:xfrm>
              <a:custGeom>
                <a:avLst/>
                <a:gdLst>
                  <a:gd name="T0" fmla="*/ 42 w 54"/>
                  <a:gd name="T1" fmla="*/ 24 h 24"/>
                  <a:gd name="T2" fmla="*/ 54 w 54"/>
                  <a:gd name="T3" fmla="*/ 6 h 24"/>
                  <a:gd name="T4" fmla="*/ 12 w 54"/>
                  <a:gd name="T5" fmla="*/ 0 h 24"/>
                  <a:gd name="T6" fmla="*/ 0 w 54"/>
                  <a:gd name="T7" fmla="*/ 18 h 24"/>
                  <a:gd name="T8" fmla="*/ 42 w 54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42" y="24"/>
                    </a:moveTo>
                    <a:lnTo>
                      <a:pt x="54" y="6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42" y="24"/>
                    </a:lnTo>
                    <a:close/>
                  </a:path>
                </a:pathLst>
              </a:custGeom>
              <a:solidFill>
                <a:srgbClr val="8AC7F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9" name="Freeform 39"/>
              <p:cNvSpPr>
                <a:spLocks/>
              </p:cNvSpPr>
              <p:nvPr/>
            </p:nvSpPr>
            <p:spPr bwMode="auto">
              <a:xfrm>
                <a:off x="3562" y="1710"/>
                <a:ext cx="48" cy="24"/>
              </a:xfrm>
              <a:custGeom>
                <a:avLst/>
                <a:gdLst>
                  <a:gd name="T0" fmla="*/ 36 w 48"/>
                  <a:gd name="T1" fmla="*/ 24 h 24"/>
                  <a:gd name="T2" fmla="*/ 48 w 48"/>
                  <a:gd name="T3" fmla="*/ 6 h 24"/>
                  <a:gd name="T4" fmla="*/ 12 w 48"/>
                  <a:gd name="T5" fmla="*/ 0 h 24"/>
                  <a:gd name="T6" fmla="*/ 0 w 48"/>
                  <a:gd name="T7" fmla="*/ 18 h 24"/>
                  <a:gd name="T8" fmla="*/ 36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6" y="24"/>
                    </a:moveTo>
                    <a:lnTo>
                      <a:pt x="48" y="6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95C8F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60" name="Freeform 40"/>
              <p:cNvSpPr>
                <a:spLocks/>
              </p:cNvSpPr>
              <p:nvPr/>
            </p:nvSpPr>
            <p:spPr bwMode="auto">
              <a:xfrm>
                <a:off x="3598" y="1716"/>
                <a:ext cx="54" cy="24"/>
              </a:xfrm>
              <a:custGeom>
                <a:avLst/>
                <a:gdLst>
                  <a:gd name="T0" fmla="*/ 42 w 54"/>
                  <a:gd name="T1" fmla="*/ 24 h 24"/>
                  <a:gd name="T2" fmla="*/ 54 w 54"/>
                  <a:gd name="T3" fmla="*/ 6 h 24"/>
                  <a:gd name="T4" fmla="*/ 12 w 54"/>
                  <a:gd name="T5" fmla="*/ 0 h 24"/>
                  <a:gd name="T6" fmla="*/ 0 w 54"/>
                  <a:gd name="T7" fmla="*/ 18 h 24"/>
                  <a:gd name="T8" fmla="*/ 42 w 54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42" y="24"/>
                    </a:moveTo>
                    <a:lnTo>
                      <a:pt x="54" y="6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42" y="24"/>
                    </a:lnTo>
                    <a:close/>
                  </a:path>
                </a:pathLst>
              </a:custGeom>
              <a:solidFill>
                <a:srgbClr val="9CC7F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61" name="Freeform 41"/>
              <p:cNvSpPr>
                <a:spLocks/>
              </p:cNvSpPr>
              <p:nvPr/>
            </p:nvSpPr>
            <p:spPr bwMode="auto">
              <a:xfrm>
                <a:off x="3640" y="1722"/>
                <a:ext cx="54" cy="30"/>
              </a:xfrm>
              <a:custGeom>
                <a:avLst/>
                <a:gdLst>
                  <a:gd name="T0" fmla="*/ 36 w 54"/>
                  <a:gd name="T1" fmla="*/ 30 h 30"/>
                  <a:gd name="T2" fmla="*/ 54 w 54"/>
                  <a:gd name="T3" fmla="*/ 12 h 30"/>
                  <a:gd name="T4" fmla="*/ 12 w 54"/>
                  <a:gd name="T5" fmla="*/ 0 h 30"/>
                  <a:gd name="T6" fmla="*/ 0 w 54"/>
                  <a:gd name="T7" fmla="*/ 18 h 30"/>
                  <a:gd name="T8" fmla="*/ 36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30"/>
                    </a:moveTo>
                    <a:lnTo>
                      <a:pt x="54" y="12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A2C6F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62" name="Freeform 42"/>
              <p:cNvSpPr>
                <a:spLocks/>
              </p:cNvSpPr>
              <p:nvPr/>
            </p:nvSpPr>
            <p:spPr bwMode="auto">
              <a:xfrm>
                <a:off x="3676" y="1734"/>
                <a:ext cx="54" cy="30"/>
              </a:xfrm>
              <a:custGeom>
                <a:avLst/>
                <a:gdLst>
                  <a:gd name="T0" fmla="*/ 42 w 54"/>
                  <a:gd name="T1" fmla="*/ 30 h 30"/>
                  <a:gd name="T2" fmla="*/ 54 w 54"/>
                  <a:gd name="T3" fmla="*/ 6 h 30"/>
                  <a:gd name="T4" fmla="*/ 18 w 54"/>
                  <a:gd name="T5" fmla="*/ 0 h 30"/>
                  <a:gd name="T6" fmla="*/ 0 w 54"/>
                  <a:gd name="T7" fmla="*/ 18 h 30"/>
                  <a:gd name="T8" fmla="*/ 42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42" y="30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A6C5E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63" name="Freeform 43"/>
              <p:cNvSpPr>
                <a:spLocks/>
              </p:cNvSpPr>
              <p:nvPr/>
            </p:nvSpPr>
            <p:spPr bwMode="auto">
              <a:xfrm>
                <a:off x="2676" y="1836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6 h 24"/>
                  <a:gd name="T4" fmla="*/ 18 w 48"/>
                  <a:gd name="T5" fmla="*/ 0 h 24"/>
                  <a:gd name="T6" fmla="*/ 0 w 48"/>
                  <a:gd name="T7" fmla="*/ 12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6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ADC2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64" name="Freeform 44"/>
              <p:cNvSpPr>
                <a:spLocks/>
              </p:cNvSpPr>
              <p:nvPr/>
            </p:nvSpPr>
            <p:spPr bwMode="auto">
              <a:xfrm>
                <a:off x="2706" y="1842"/>
                <a:ext cx="48" cy="30"/>
              </a:xfrm>
              <a:custGeom>
                <a:avLst/>
                <a:gdLst>
                  <a:gd name="T0" fmla="*/ 30 w 48"/>
                  <a:gd name="T1" fmla="*/ 30 h 30"/>
                  <a:gd name="T2" fmla="*/ 48 w 48"/>
                  <a:gd name="T3" fmla="*/ 12 h 30"/>
                  <a:gd name="T4" fmla="*/ 18 w 48"/>
                  <a:gd name="T5" fmla="*/ 0 h 30"/>
                  <a:gd name="T6" fmla="*/ 0 w 48"/>
                  <a:gd name="T7" fmla="*/ 18 h 30"/>
                  <a:gd name="T8" fmla="*/ 30 w 48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0"/>
                  <a:gd name="T17" fmla="*/ 48 w 4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0">
                    <a:moveTo>
                      <a:pt x="30" y="30"/>
                    </a:moveTo>
                    <a:lnTo>
                      <a:pt x="48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ABBF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65" name="Freeform 45"/>
              <p:cNvSpPr>
                <a:spLocks/>
              </p:cNvSpPr>
              <p:nvPr/>
            </p:nvSpPr>
            <p:spPr bwMode="auto">
              <a:xfrm>
                <a:off x="2736" y="1854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6 h 24"/>
                  <a:gd name="T4" fmla="*/ 18 w 48"/>
                  <a:gd name="T5" fmla="*/ 0 h 24"/>
                  <a:gd name="T6" fmla="*/ 0 w 48"/>
                  <a:gd name="T7" fmla="*/ 18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A8BB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66" name="Freeform 46"/>
              <p:cNvSpPr>
                <a:spLocks/>
              </p:cNvSpPr>
              <p:nvPr/>
            </p:nvSpPr>
            <p:spPr bwMode="auto">
              <a:xfrm>
                <a:off x="2766" y="1860"/>
                <a:ext cx="48" cy="29"/>
              </a:xfrm>
              <a:custGeom>
                <a:avLst/>
                <a:gdLst>
                  <a:gd name="T0" fmla="*/ 30 w 48"/>
                  <a:gd name="T1" fmla="*/ 29 h 29"/>
                  <a:gd name="T2" fmla="*/ 48 w 48"/>
                  <a:gd name="T3" fmla="*/ 6 h 29"/>
                  <a:gd name="T4" fmla="*/ 18 w 48"/>
                  <a:gd name="T5" fmla="*/ 0 h 29"/>
                  <a:gd name="T6" fmla="*/ 0 w 48"/>
                  <a:gd name="T7" fmla="*/ 18 h 29"/>
                  <a:gd name="T8" fmla="*/ 30 w 48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9"/>
                  <a:gd name="T17" fmla="*/ 48 w 48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9">
                    <a:moveTo>
                      <a:pt x="30" y="29"/>
                    </a:moveTo>
                    <a:lnTo>
                      <a:pt x="48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29"/>
                    </a:lnTo>
                    <a:close/>
                  </a:path>
                </a:pathLst>
              </a:custGeom>
              <a:solidFill>
                <a:srgbClr val="A4B7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67" name="Freeform 47"/>
              <p:cNvSpPr>
                <a:spLocks/>
              </p:cNvSpPr>
              <p:nvPr/>
            </p:nvSpPr>
            <p:spPr bwMode="auto">
              <a:xfrm>
                <a:off x="2796" y="1866"/>
                <a:ext cx="54" cy="29"/>
              </a:xfrm>
              <a:custGeom>
                <a:avLst/>
                <a:gdLst>
                  <a:gd name="T0" fmla="*/ 36 w 54"/>
                  <a:gd name="T1" fmla="*/ 29 h 29"/>
                  <a:gd name="T2" fmla="*/ 54 w 54"/>
                  <a:gd name="T3" fmla="*/ 6 h 29"/>
                  <a:gd name="T4" fmla="*/ 18 w 54"/>
                  <a:gd name="T5" fmla="*/ 0 h 29"/>
                  <a:gd name="T6" fmla="*/ 0 w 54"/>
                  <a:gd name="T7" fmla="*/ 23 h 29"/>
                  <a:gd name="T8" fmla="*/ 36 w 54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9"/>
                  <a:gd name="T17" fmla="*/ 54 w 54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9">
                    <a:moveTo>
                      <a:pt x="36" y="29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23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9FB3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68" name="Freeform 48"/>
              <p:cNvSpPr>
                <a:spLocks/>
              </p:cNvSpPr>
              <p:nvPr/>
            </p:nvSpPr>
            <p:spPr bwMode="auto">
              <a:xfrm>
                <a:off x="2832" y="1872"/>
                <a:ext cx="48" cy="23"/>
              </a:xfrm>
              <a:custGeom>
                <a:avLst/>
                <a:gdLst>
                  <a:gd name="T0" fmla="*/ 30 w 48"/>
                  <a:gd name="T1" fmla="*/ 23 h 23"/>
                  <a:gd name="T2" fmla="*/ 48 w 48"/>
                  <a:gd name="T3" fmla="*/ 0 h 23"/>
                  <a:gd name="T4" fmla="*/ 18 w 48"/>
                  <a:gd name="T5" fmla="*/ 0 h 23"/>
                  <a:gd name="T6" fmla="*/ 0 w 48"/>
                  <a:gd name="T7" fmla="*/ 23 h 23"/>
                  <a:gd name="T8" fmla="*/ 30 w 4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3"/>
                  <a:gd name="T17" fmla="*/ 48 w 48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3">
                    <a:moveTo>
                      <a:pt x="30" y="23"/>
                    </a:moveTo>
                    <a:lnTo>
                      <a:pt x="48" y="0"/>
                    </a:lnTo>
                    <a:lnTo>
                      <a:pt x="18" y="0"/>
                    </a:lnTo>
                    <a:lnTo>
                      <a:pt x="0" y="23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98AE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69" name="Freeform 49"/>
              <p:cNvSpPr>
                <a:spLocks/>
              </p:cNvSpPr>
              <p:nvPr/>
            </p:nvSpPr>
            <p:spPr bwMode="auto">
              <a:xfrm>
                <a:off x="2862" y="1872"/>
                <a:ext cx="47" cy="23"/>
              </a:xfrm>
              <a:custGeom>
                <a:avLst/>
                <a:gdLst>
                  <a:gd name="T0" fmla="*/ 29 w 47"/>
                  <a:gd name="T1" fmla="*/ 23 h 23"/>
                  <a:gd name="T2" fmla="*/ 47 w 47"/>
                  <a:gd name="T3" fmla="*/ 6 h 23"/>
                  <a:gd name="T4" fmla="*/ 18 w 47"/>
                  <a:gd name="T5" fmla="*/ 0 h 23"/>
                  <a:gd name="T6" fmla="*/ 0 w 47"/>
                  <a:gd name="T7" fmla="*/ 23 h 23"/>
                  <a:gd name="T8" fmla="*/ 29 w 47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23"/>
                  <a:gd name="T17" fmla="*/ 47 w 47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23">
                    <a:moveTo>
                      <a:pt x="29" y="23"/>
                    </a:moveTo>
                    <a:lnTo>
                      <a:pt x="47" y="6"/>
                    </a:lnTo>
                    <a:lnTo>
                      <a:pt x="18" y="0"/>
                    </a:lnTo>
                    <a:lnTo>
                      <a:pt x="0" y="23"/>
                    </a:lnTo>
                    <a:lnTo>
                      <a:pt x="29" y="23"/>
                    </a:lnTo>
                    <a:close/>
                  </a:path>
                </a:pathLst>
              </a:custGeom>
              <a:solidFill>
                <a:srgbClr val="91A8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70" name="Freeform 50"/>
              <p:cNvSpPr>
                <a:spLocks/>
              </p:cNvSpPr>
              <p:nvPr/>
            </p:nvSpPr>
            <p:spPr bwMode="auto">
              <a:xfrm>
                <a:off x="2891" y="1872"/>
                <a:ext cx="54" cy="23"/>
              </a:xfrm>
              <a:custGeom>
                <a:avLst/>
                <a:gdLst>
                  <a:gd name="T0" fmla="*/ 36 w 54"/>
                  <a:gd name="T1" fmla="*/ 23 h 23"/>
                  <a:gd name="T2" fmla="*/ 54 w 54"/>
                  <a:gd name="T3" fmla="*/ 0 h 23"/>
                  <a:gd name="T4" fmla="*/ 18 w 54"/>
                  <a:gd name="T5" fmla="*/ 6 h 23"/>
                  <a:gd name="T6" fmla="*/ 0 w 54"/>
                  <a:gd name="T7" fmla="*/ 23 h 23"/>
                  <a:gd name="T8" fmla="*/ 36 w 54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3"/>
                  <a:gd name="T17" fmla="*/ 54 w 54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3">
                    <a:moveTo>
                      <a:pt x="36" y="23"/>
                    </a:moveTo>
                    <a:lnTo>
                      <a:pt x="54" y="0"/>
                    </a:lnTo>
                    <a:lnTo>
                      <a:pt x="18" y="6"/>
                    </a:lnTo>
                    <a:lnTo>
                      <a:pt x="0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87A2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71" name="Freeform 51"/>
              <p:cNvSpPr>
                <a:spLocks/>
              </p:cNvSpPr>
              <p:nvPr/>
            </p:nvSpPr>
            <p:spPr bwMode="auto">
              <a:xfrm>
                <a:off x="2927" y="1872"/>
                <a:ext cx="48" cy="23"/>
              </a:xfrm>
              <a:custGeom>
                <a:avLst/>
                <a:gdLst>
                  <a:gd name="T0" fmla="*/ 30 w 48"/>
                  <a:gd name="T1" fmla="*/ 23 h 23"/>
                  <a:gd name="T2" fmla="*/ 48 w 48"/>
                  <a:gd name="T3" fmla="*/ 0 h 23"/>
                  <a:gd name="T4" fmla="*/ 18 w 48"/>
                  <a:gd name="T5" fmla="*/ 0 h 23"/>
                  <a:gd name="T6" fmla="*/ 0 w 48"/>
                  <a:gd name="T7" fmla="*/ 23 h 23"/>
                  <a:gd name="T8" fmla="*/ 30 w 4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3"/>
                  <a:gd name="T17" fmla="*/ 48 w 48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3">
                    <a:moveTo>
                      <a:pt x="30" y="23"/>
                    </a:moveTo>
                    <a:lnTo>
                      <a:pt x="48" y="0"/>
                    </a:lnTo>
                    <a:lnTo>
                      <a:pt x="18" y="0"/>
                    </a:lnTo>
                    <a:lnTo>
                      <a:pt x="0" y="23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7C9B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72" name="Freeform 52"/>
              <p:cNvSpPr>
                <a:spLocks/>
              </p:cNvSpPr>
              <p:nvPr/>
            </p:nvSpPr>
            <p:spPr bwMode="auto">
              <a:xfrm>
                <a:off x="2957" y="1860"/>
                <a:ext cx="48" cy="35"/>
              </a:xfrm>
              <a:custGeom>
                <a:avLst/>
                <a:gdLst>
                  <a:gd name="T0" fmla="*/ 36 w 48"/>
                  <a:gd name="T1" fmla="*/ 23 h 35"/>
                  <a:gd name="T2" fmla="*/ 48 w 48"/>
                  <a:gd name="T3" fmla="*/ 0 h 35"/>
                  <a:gd name="T4" fmla="*/ 18 w 48"/>
                  <a:gd name="T5" fmla="*/ 12 h 35"/>
                  <a:gd name="T6" fmla="*/ 0 w 48"/>
                  <a:gd name="T7" fmla="*/ 35 h 35"/>
                  <a:gd name="T8" fmla="*/ 36 w 48"/>
                  <a:gd name="T9" fmla="*/ 23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5"/>
                  <a:gd name="T17" fmla="*/ 48 w 48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5">
                    <a:moveTo>
                      <a:pt x="36" y="23"/>
                    </a:moveTo>
                    <a:lnTo>
                      <a:pt x="48" y="0"/>
                    </a:lnTo>
                    <a:lnTo>
                      <a:pt x="18" y="12"/>
                    </a:lnTo>
                    <a:lnTo>
                      <a:pt x="0" y="35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6E94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73" name="Freeform 53"/>
              <p:cNvSpPr>
                <a:spLocks/>
              </p:cNvSpPr>
              <p:nvPr/>
            </p:nvSpPr>
            <p:spPr bwMode="auto">
              <a:xfrm>
                <a:off x="2993" y="1854"/>
                <a:ext cx="48" cy="29"/>
              </a:xfrm>
              <a:custGeom>
                <a:avLst/>
                <a:gdLst>
                  <a:gd name="T0" fmla="*/ 30 w 48"/>
                  <a:gd name="T1" fmla="*/ 24 h 29"/>
                  <a:gd name="T2" fmla="*/ 48 w 48"/>
                  <a:gd name="T3" fmla="*/ 0 h 29"/>
                  <a:gd name="T4" fmla="*/ 12 w 48"/>
                  <a:gd name="T5" fmla="*/ 6 h 29"/>
                  <a:gd name="T6" fmla="*/ 0 w 48"/>
                  <a:gd name="T7" fmla="*/ 29 h 29"/>
                  <a:gd name="T8" fmla="*/ 30 w 48"/>
                  <a:gd name="T9" fmla="*/ 24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9"/>
                  <a:gd name="T17" fmla="*/ 48 w 48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9">
                    <a:moveTo>
                      <a:pt x="30" y="24"/>
                    </a:moveTo>
                    <a:lnTo>
                      <a:pt x="4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5E8C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74" name="Freeform 54"/>
              <p:cNvSpPr>
                <a:spLocks/>
              </p:cNvSpPr>
              <p:nvPr/>
            </p:nvSpPr>
            <p:spPr bwMode="auto">
              <a:xfrm>
                <a:off x="3023" y="1842"/>
                <a:ext cx="54" cy="36"/>
              </a:xfrm>
              <a:custGeom>
                <a:avLst/>
                <a:gdLst>
                  <a:gd name="T0" fmla="*/ 36 w 54"/>
                  <a:gd name="T1" fmla="*/ 18 h 36"/>
                  <a:gd name="T2" fmla="*/ 54 w 54"/>
                  <a:gd name="T3" fmla="*/ 0 h 36"/>
                  <a:gd name="T4" fmla="*/ 18 w 54"/>
                  <a:gd name="T5" fmla="*/ 12 h 36"/>
                  <a:gd name="T6" fmla="*/ 0 w 54"/>
                  <a:gd name="T7" fmla="*/ 36 h 36"/>
                  <a:gd name="T8" fmla="*/ 36 w 54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18"/>
                    </a:moveTo>
                    <a:lnTo>
                      <a:pt x="54" y="0"/>
                    </a:lnTo>
                    <a:lnTo>
                      <a:pt x="18" y="12"/>
                    </a:lnTo>
                    <a:lnTo>
                      <a:pt x="0" y="36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4C83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75" name="Freeform 55"/>
              <p:cNvSpPr>
                <a:spLocks/>
              </p:cNvSpPr>
              <p:nvPr/>
            </p:nvSpPr>
            <p:spPr bwMode="auto">
              <a:xfrm>
                <a:off x="3059" y="1824"/>
                <a:ext cx="48" cy="36"/>
              </a:xfrm>
              <a:custGeom>
                <a:avLst/>
                <a:gdLst>
                  <a:gd name="T0" fmla="*/ 36 w 48"/>
                  <a:gd name="T1" fmla="*/ 24 h 36"/>
                  <a:gd name="T2" fmla="*/ 48 w 48"/>
                  <a:gd name="T3" fmla="*/ 0 h 36"/>
                  <a:gd name="T4" fmla="*/ 18 w 48"/>
                  <a:gd name="T5" fmla="*/ 18 h 36"/>
                  <a:gd name="T6" fmla="*/ 0 w 48"/>
                  <a:gd name="T7" fmla="*/ 36 h 36"/>
                  <a:gd name="T8" fmla="*/ 36 w 48"/>
                  <a:gd name="T9" fmla="*/ 24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36" y="24"/>
                    </a:moveTo>
                    <a:lnTo>
                      <a:pt x="48" y="0"/>
                    </a:lnTo>
                    <a:lnTo>
                      <a:pt x="18" y="18"/>
                    </a:lnTo>
                    <a:lnTo>
                      <a:pt x="0" y="36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377A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76" name="Freeform 56"/>
              <p:cNvSpPr>
                <a:spLocks/>
              </p:cNvSpPr>
              <p:nvPr/>
            </p:nvSpPr>
            <p:spPr bwMode="auto">
              <a:xfrm>
                <a:off x="3095" y="1812"/>
                <a:ext cx="48" cy="36"/>
              </a:xfrm>
              <a:custGeom>
                <a:avLst/>
                <a:gdLst>
                  <a:gd name="T0" fmla="*/ 30 w 48"/>
                  <a:gd name="T1" fmla="*/ 18 h 36"/>
                  <a:gd name="T2" fmla="*/ 48 w 48"/>
                  <a:gd name="T3" fmla="*/ 0 h 36"/>
                  <a:gd name="T4" fmla="*/ 12 w 48"/>
                  <a:gd name="T5" fmla="*/ 12 h 36"/>
                  <a:gd name="T6" fmla="*/ 0 w 48"/>
                  <a:gd name="T7" fmla="*/ 36 h 36"/>
                  <a:gd name="T8" fmla="*/ 30 w 48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30" y="18"/>
                    </a:moveTo>
                    <a:lnTo>
                      <a:pt x="48" y="0"/>
                    </a:lnTo>
                    <a:lnTo>
                      <a:pt x="12" y="12"/>
                    </a:lnTo>
                    <a:lnTo>
                      <a:pt x="0" y="36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2372E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77" name="Freeform 57"/>
              <p:cNvSpPr>
                <a:spLocks/>
              </p:cNvSpPr>
              <p:nvPr/>
            </p:nvSpPr>
            <p:spPr bwMode="auto">
              <a:xfrm>
                <a:off x="3125" y="1794"/>
                <a:ext cx="54" cy="36"/>
              </a:xfrm>
              <a:custGeom>
                <a:avLst/>
                <a:gdLst>
                  <a:gd name="T0" fmla="*/ 36 w 54"/>
                  <a:gd name="T1" fmla="*/ 18 h 36"/>
                  <a:gd name="T2" fmla="*/ 54 w 54"/>
                  <a:gd name="T3" fmla="*/ 0 h 36"/>
                  <a:gd name="T4" fmla="*/ 18 w 54"/>
                  <a:gd name="T5" fmla="*/ 18 h 36"/>
                  <a:gd name="T6" fmla="*/ 0 w 54"/>
                  <a:gd name="T7" fmla="*/ 36 h 36"/>
                  <a:gd name="T8" fmla="*/ 36 w 54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18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36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116DD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78" name="Freeform 58"/>
              <p:cNvSpPr>
                <a:spLocks/>
              </p:cNvSpPr>
              <p:nvPr/>
            </p:nvSpPr>
            <p:spPr bwMode="auto">
              <a:xfrm>
                <a:off x="3161" y="1776"/>
                <a:ext cx="54" cy="36"/>
              </a:xfrm>
              <a:custGeom>
                <a:avLst/>
                <a:gdLst>
                  <a:gd name="T0" fmla="*/ 42 w 54"/>
                  <a:gd name="T1" fmla="*/ 18 h 36"/>
                  <a:gd name="T2" fmla="*/ 54 w 54"/>
                  <a:gd name="T3" fmla="*/ 0 h 36"/>
                  <a:gd name="T4" fmla="*/ 18 w 54"/>
                  <a:gd name="T5" fmla="*/ 18 h 36"/>
                  <a:gd name="T6" fmla="*/ 0 w 54"/>
                  <a:gd name="T7" fmla="*/ 36 h 36"/>
                  <a:gd name="T8" fmla="*/ 42 w 54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42" y="18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36"/>
                    </a:lnTo>
                    <a:lnTo>
                      <a:pt x="42" y="18"/>
                    </a:lnTo>
                    <a:close/>
                  </a:path>
                </a:pathLst>
              </a:custGeom>
              <a:solidFill>
                <a:srgbClr val="046BD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79" name="Freeform 59"/>
              <p:cNvSpPr>
                <a:spLocks/>
              </p:cNvSpPr>
              <p:nvPr/>
            </p:nvSpPr>
            <p:spPr bwMode="auto">
              <a:xfrm>
                <a:off x="3203" y="1758"/>
                <a:ext cx="48" cy="36"/>
              </a:xfrm>
              <a:custGeom>
                <a:avLst/>
                <a:gdLst>
                  <a:gd name="T0" fmla="*/ 36 w 48"/>
                  <a:gd name="T1" fmla="*/ 18 h 36"/>
                  <a:gd name="T2" fmla="*/ 48 w 48"/>
                  <a:gd name="T3" fmla="*/ 0 h 36"/>
                  <a:gd name="T4" fmla="*/ 12 w 48"/>
                  <a:gd name="T5" fmla="*/ 18 h 36"/>
                  <a:gd name="T6" fmla="*/ 0 w 48"/>
                  <a:gd name="T7" fmla="*/ 36 h 36"/>
                  <a:gd name="T8" fmla="*/ 36 w 48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36" y="18"/>
                    </a:moveTo>
                    <a:lnTo>
                      <a:pt x="48" y="0"/>
                    </a:lnTo>
                    <a:lnTo>
                      <a:pt x="12" y="18"/>
                    </a:lnTo>
                    <a:lnTo>
                      <a:pt x="0" y="36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006ED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80" name="Freeform 60"/>
              <p:cNvSpPr>
                <a:spLocks/>
              </p:cNvSpPr>
              <p:nvPr/>
            </p:nvSpPr>
            <p:spPr bwMode="auto">
              <a:xfrm>
                <a:off x="3239" y="1746"/>
                <a:ext cx="54" cy="30"/>
              </a:xfrm>
              <a:custGeom>
                <a:avLst/>
                <a:gdLst>
                  <a:gd name="T0" fmla="*/ 36 w 54"/>
                  <a:gd name="T1" fmla="*/ 12 h 30"/>
                  <a:gd name="T2" fmla="*/ 54 w 54"/>
                  <a:gd name="T3" fmla="*/ 0 h 30"/>
                  <a:gd name="T4" fmla="*/ 12 w 54"/>
                  <a:gd name="T5" fmla="*/ 12 h 30"/>
                  <a:gd name="T6" fmla="*/ 0 w 54"/>
                  <a:gd name="T7" fmla="*/ 30 h 30"/>
                  <a:gd name="T8" fmla="*/ 36 w 54"/>
                  <a:gd name="T9" fmla="*/ 12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12"/>
                    </a:moveTo>
                    <a:lnTo>
                      <a:pt x="54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0377D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81" name="Freeform 61"/>
              <p:cNvSpPr>
                <a:spLocks/>
              </p:cNvSpPr>
              <p:nvPr/>
            </p:nvSpPr>
            <p:spPr bwMode="auto">
              <a:xfrm>
                <a:off x="3275" y="1734"/>
                <a:ext cx="54" cy="24"/>
              </a:xfrm>
              <a:custGeom>
                <a:avLst/>
                <a:gdLst>
                  <a:gd name="T0" fmla="*/ 36 w 54"/>
                  <a:gd name="T1" fmla="*/ 12 h 24"/>
                  <a:gd name="T2" fmla="*/ 54 w 54"/>
                  <a:gd name="T3" fmla="*/ 0 h 24"/>
                  <a:gd name="T4" fmla="*/ 18 w 54"/>
                  <a:gd name="T5" fmla="*/ 12 h 24"/>
                  <a:gd name="T6" fmla="*/ 0 w 54"/>
                  <a:gd name="T7" fmla="*/ 24 h 24"/>
                  <a:gd name="T8" fmla="*/ 36 w 54"/>
                  <a:gd name="T9" fmla="*/ 12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12"/>
                    </a:moveTo>
                    <a:lnTo>
                      <a:pt x="54" y="0"/>
                    </a:lnTo>
                    <a:lnTo>
                      <a:pt x="18" y="12"/>
                    </a:lnTo>
                    <a:lnTo>
                      <a:pt x="0" y="24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1085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82" name="Freeform 62"/>
              <p:cNvSpPr>
                <a:spLocks/>
              </p:cNvSpPr>
              <p:nvPr/>
            </p:nvSpPr>
            <p:spPr bwMode="auto">
              <a:xfrm>
                <a:off x="3311" y="1728"/>
                <a:ext cx="54" cy="18"/>
              </a:xfrm>
              <a:custGeom>
                <a:avLst/>
                <a:gdLst>
                  <a:gd name="T0" fmla="*/ 42 w 54"/>
                  <a:gd name="T1" fmla="*/ 12 h 18"/>
                  <a:gd name="T2" fmla="*/ 54 w 54"/>
                  <a:gd name="T3" fmla="*/ 0 h 18"/>
                  <a:gd name="T4" fmla="*/ 18 w 54"/>
                  <a:gd name="T5" fmla="*/ 6 h 18"/>
                  <a:gd name="T6" fmla="*/ 0 w 54"/>
                  <a:gd name="T7" fmla="*/ 18 h 18"/>
                  <a:gd name="T8" fmla="*/ 42 w 54"/>
                  <a:gd name="T9" fmla="*/ 12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8"/>
                  <a:gd name="T17" fmla="*/ 54 w 5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8">
                    <a:moveTo>
                      <a:pt x="42" y="12"/>
                    </a:moveTo>
                    <a:lnTo>
                      <a:pt x="54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2597E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83" name="Freeform 63"/>
              <p:cNvSpPr>
                <a:spLocks/>
              </p:cNvSpPr>
              <p:nvPr/>
            </p:nvSpPr>
            <p:spPr bwMode="auto">
              <a:xfrm>
                <a:off x="3353" y="1722"/>
                <a:ext cx="54" cy="18"/>
              </a:xfrm>
              <a:custGeom>
                <a:avLst/>
                <a:gdLst>
                  <a:gd name="T0" fmla="*/ 36 w 54"/>
                  <a:gd name="T1" fmla="*/ 12 h 18"/>
                  <a:gd name="T2" fmla="*/ 54 w 54"/>
                  <a:gd name="T3" fmla="*/ 0 h 18"/>
                  <a:gd name="T4" fmla="*/ 12 w 54"/>
                  <a:gd name="T5" fmla="*/ 6 h 18"/>
                  <a:gd name="T6" fmla="*/ 0 w 54"/>
                  <a:gd name="T7" fmla="*/ 18 h 18"/>
                  <a:gd name="T8" fmla="*/ 36 w 54"/>
                  <a:gd name="T9" fmla="*/ 12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8"/>
                  <a:gd name="T17" fmla="*/ 54 w 5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8">
                    <a:moveTo>
                      <a:pt x="36" y="12"/>
                    </a:moveTo>
                    <a:lnTo>
                      <a:pt x="54" y="0"/>
                    </a:lnTo>
                    <a:lnTo>
                      <a:pt x="12" y="6"/>
                    </a:lnTo>
                    <a:lnTo>
                      <a:pt x="0" y="18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3FA8F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84" name="Freeform 64"/>
              <p:cNvSpPr>
                <a:spLocks/>
              </p:cNvSpPr>
              <p:nvPr/>
            </p:nvSpPr>
            <p:spPr bwMode="auto">
              <a:xfrm>
                <a:off x="3389" y="1716"/>
                <a:ext cx="54" cy="18"/>
              </a:xfrm>
              <a:custGeom>
                <a:avLst/>
                <a:gdLst>
                  <a:gd name="T0" fmla="*/ 42 w 54"/>
                  <a:gd name="T1" fmla="*/ 12 h 18"/>
                  <a:gd name="T2" fmla="*/ 54 w 54"/>
                  <a:gd name="T3" fmla="*/ 0 h 18"/>
                  <a:gd name="T4" fmla="*/ 18 w 54"/>
                  <a:gd name="T5" fmla="*/ 6 h 18"/>
                  <a:gd name="T6" fmla="*/ 0 w 54"/>
                  <a:gd name="T7" fmla="*/ 18 h 18"/>
                  <a:gd name="T8" fmla="*/ 42 w 54"/>
                  <a:gd name="T9" fmla="*/ 12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8"/>
                  <a:gd name="T17" fmla="*/ 54 w 5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8">
                    <a:moveTo>
                      <a:pt x="42" y="12"/>
                    </a:moveTo>
                    <a:lnTo>
                      <a:pt x="54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59B7F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85" name="Freeform 65"/>
              <p:cNvSpPr>
                <a:spLocks/>
              </p:cNvSpPr>
              <p:nvPr/>
            </p:nvSpPr>
            <p:spPr bwMode="auto">
              <a:xfrm>
                <a:off x="3431" y="1716"/>
                <a:ext cx="53" cy="18"/>
              </a:xfrm>
              <a:custGeom>
                <a:avLst/>
                <a:gdLst>
                  <a:gd name="T0" fmla="*/ 35 w 53"/>
                  <a:gd name="T1" fmla="*/ 18 h 18"/>
                  <a:gd name="T2" fmla="*/ 53 w 53"/>
                  <a:gd name="T3" fmla="*/ 0 h 18"/>
                  <a:gd name="T4" fmla="*/ 12 w 53"/>
                  <a:gd name="T5" fmla="*/ 0 h 18"/>
                  <a:gd name="T6" fmla="*/ 0 w 53"/>
                  <a:gd name="T7" fmla="*/ 12 h 18"/>
                  <a:gd name="T8" fmla="*/ 35 w 53"/>
                  <a:gd name="T9" fmla="*/ 1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18"/>
                  <a:gd name="T17" fmla="*/ 53 w 53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18">
                    <a:moveTo>
                      <a:pt x="35" y="18"/>
                    </a:moveTo>
                    <a:lnTo>
                      <a:pt x="53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35" y="18"/>
                    </a:lnTo>
                    <a:close/>
                  </a:path>
                </a:pathLst>
              </a:custGeom>
              <a:solidFill>
                <a:srgbClr val="70C1F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86" name="Freeform 66"/>
              <p:cNvSpPr>
                <a:spLocks/>
              </p:cNvSpPr>
              <p:nvPr/>
            </p:nvSpPr>
            <p:spPr bwMode="auto">
              <a:xfrm>
                <a:off x="3466" y="1716"/>
                <a:ext cx="54" cy="18"/>
              </a:xfrm>
              <a:custGeom>
                <a:avLst/>
                <a:gdLst>
                  <a:gd name="T0" fmla="*/ 42 w 54"/>
                  <a:gd name="T1" fmla="*/ 18 h 18"/>
                  <a:gd name="T2" fmla="*/ 54 w 54"/>
                  <a:gd name="T3" fmla="*/ 6 h 18"/>
                  <a:gd name="T4" fmla="*/ 18 w 54"/>
                  <a:gd name="T5" fmla="*/ 0 h 18"/>
                  <a:gd name="T6" fmla="*/ 0 w 54"/>
                  <a:gd name="T7" fmla="*/ 18 h 18"/>
                  <a:gd name="T8" fmla="*/ 42 w 54"/>
                  <a:gd name="T9" fmla="*/ 1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8"/>
                  <a:gd name="T17" fmla="*/ 54 w 5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8">
                    <a:moveTo>
                      <a:pt x="42" y="18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42" y="18"/>
                    </a:lnTo>
                    <a:close/>
                  </a:path>
                </a:pathLst>
              </a:custGeom>
              <a:solidFill>
                <a:srgbClr val="83C6F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87" name="Freeform 67"/>
              <p:cNvSpPr>
                <a:spLocks/>
              </p:cNvSpPr>
              <p:nvPr/>
            </p:nvSpPr>
            <p:spPr bwMode="auto">
              <a:xfrm>
                <a:off x="3508" y="1722"/>
                <a:ext cx="54" cy="18"/>
              </a:xfrm>
              <a:custGeom>
                <a:avLst/>
                <a:gdLst>
                  <a:gd name="T0" fmla="*/ 36 w 54"/>
                  <a:gd name="T1" fmla="*/ 18 h 18"/>
                  <a:gd name="T2" fmla="*/ 54 w 54"/>
                  <a:gd name="T3" fmla="*/ 6 h 18"/>
                  <a:gd name="T4" fmla="*/ 12 w 54"/>
                  <a:gd name="T5" fmla="*/ 0 h 18"/>
                  <a:gd name="T6" fmla="*/ 0 w 54"/>
                  <a:gd name="T7" fmla="*/ 12 h 18"/>
                  <a:gd name="T8" fmla="*/ 36 w 54"/>
                  <a:gd name="T9" fmla="*/ 1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8"/>
                  <a:gd name="T17" fmla="*/ 54 w 5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8">
                    <a:moveTo>
                      <a:pt x="36" y="18"/>
                    </a:moveTo>
                    <a:lnTo>
                      <a:pt x="54" y="6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91C8F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88" name="Freeform 68"/>
              <p:cNvSpPr>
                <a:spLocks/>
              </p:cNvSpPr>
              <p:nvPr/>
            </p:nvSpPr>
            <p:spPr bwMode="auto">
              <a:xfrm>
                <a:off x="3544" y="1728"/>
                <a:ext cx="54" cy="24"/>
              </a:xfrm>
              <a:custGeom>
                <a:avLst/>
                <a:gdLst>
                  <a:gd name="T0" fmla="*/ 42 w 54"/>
                  <a:gd name="T1" fmla="*/ 24 h 24"/>
                  <a:gd name="T2" fmla="*/ 54 w 54"/>
                  <a:gd name="T3" fmla="*/ 6 h 24"/>
                  <a:gd name="T4" fmla="*/ 18 w 54"/>
                  <a:gd name="T5" fmla="*/ 0 h 24"/>
                  <a:gd name="T6" fmla="*/ 0 w 54"/>
                  <a:gd name="T7" fmla="*/ 12 h 24"/>
                  <a:gd name="T8" fmla="*/ 42 w 54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42" y="24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42" y="24"/>
                    </a:lnTo>
                    <a:close/>
                  </a:path>
                </a:pathLst>
              </a:custGeom>
              <a:solidFill>
                <a:srgbClr val="9BC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89" name="Freeform 69"/>
              <p:cNvSpPr>
                <a:spLocks/>
              </p:cNvSpPr>
              <p:nvPr/>
            </p:nvSpPr>
            <p:spPr bwMode="auto">
              <a:xfrm>
                <a:off x="3586" y="1734"/>
                <a:ext cx="54" cy="24"/>
              </a:xfrm>
              <a:custGeom>
                <a:avLst/>
                <a:gdLst>
                  <a:gd name="T0" fmla="*/ 36 w 54"/>
                  <a:gd name="T1" fmla="*/ 24 h 24"/>
                  <a:gd name="T2" fmla="*/ 54 w 54"/>
                  <a:gd name="T3" fmla="*/ 6 h 24"/>
                  <a:gd name="T4" fmla="*/ 12 w 54"/>
                  <a:gd name="T5" fmla="*/ 0 h 24"/>
                  <a:gd name="T6" fmla="*/ 0 w 54"/>
                  <a:gd name="T7" fmla="*/ 18 h 24"/>
                  <a:gd name="T8" fmla="*/ 36 w 54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24"/>
                    </a:moveTo>
                    <a:lnTo>
                      <a:pt x="54" y="6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A2C7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90" name="Freeform 70"/>
              <p:cNvSpPr>
                <a:spLocks/>
              </p:cNvSpPr>
              <p:nvPr/>
            </p:nvSpPr>
            <p:spPr bwMode="auto">
              <a:xfrm>
                <a:off x="3622" y="1740"/>
                <a:ext cx="54" cy="30"/>
              </a:xfrm>
              <a:custGeom>
                <a:avLst/>
                <a:gdLst>
                  <a:gd name="T0" fmla="*/ 42 w 54"/>
                  <a:gd name="T1" fmla="*/ 30 h 30"/>
                  <a:gd name="T2" fmla="*/ 54 w 54"/>
                  <a:gd name="T3" fmla="*/ 12 h 30"/>
                  <a:gd name="T4" fmla="*/ 18 w 54"/>
                  <a:gd name="T5" fmla="*/ 0 h 30"/>
                  <a:gd name="T6" fmla="*/ 0 w 54"/>
                  <a:gd name="T7" fmla="*/ 18 h 30"/>
                  <a:gd name="T8" fmla="*/ 42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42" y="30"/>
                    </a:moveTo>
                    <a:lnTo>
                      <a:pt x="54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A6C5E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91" name="Freeform 71"/>
              <p:cNvSpPr>
                <a:spLocks/>
              </p:cNvSpPr>
              <p:nvPr/>
            </p:nvSpPr>
            <p:spPr bwMode="auto">
              <a:xfrm>
                <a:off x="3664" y="1752"/>
                <a:ext cx="54" cy="30"/>
              </a:xfrm>
              <a:custGeom>
                <a:avLst/>
                <a:gdLst>
                  <a:gd name="T0" fmla="*/ 36 w 54"/>
                  <a:gd name="T1" fmla="*/ 30 h 30"/>
                  <a:gd name="T2" fmla="*/ 54 w 54"/>
                  <a:gd name="T3" fmla="*/ 12 h 30"/>
                  <a:gd name="T4" fmla="*/ 12 w 54"/>
                  <a:gd name="T5" fmla="*/ 0 h 30"/>
                  <a:gd name="T6" fmla="*/ 0 w 54"/>
                  <a:gd name="T7" fmla="*/ 18 h 30"/>
                  <a:gd name="T8" fmla="*/ 36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30"/>
                    </a:moveTo>
                    <a:lnTo>
                      <a:pt x="54" y="12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A9C3E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92" name="Freeform 72"/>
              <p:cNvSpPr>
                <a:spLocks/>
              </p:cNvSpPr>
              <p:nvPr/>
            </p:nvSpPr>
            <p:spPr bwMode="auto">
              <a:xfrm>
                <a:off x="2658" y="1848"/>
                <a:ext cx="48" cy="30"/>
              </a:xfrm>
              <a:custGeom>
                <a:avLst/>
                <a:gdLst>
                  <a:gd name="T0" fmla="*/ 30 w 48"/>
                  <a:gd name="T1" fmla="*/ 30 h 30"/>
                  <a:gd name="T2" fmla="*/ 48 w 48"/>
                  <a:gd name="T3" fmla="*/ 12 h 30"/>
                  <a:gd name="T4" fmla="*/ 18 w 48"/>
                  <a:gd name="T5" fmla="*/ 0 h 30"/>
                  <a:gd name="T6" fmla="*/ 0 w 48"/>
                  <a:gd name="T7" fmla="*/ 18 h 30"/>
                  <a:gd name="T8" fmla="*/ 30 w 48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0"/>
                  <a:gd name="T17" fmla="*/ 48 w 4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0">
                    <a:moveTo>
                      <a:pt x="30" y="30"/>
                    </a:moveTo>
                    <a:lnTo>
                      <a:pt x="48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B0C6E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93" name="Freeform 73"/>
              <p:cNvSpPr>
                <a:spLocks/>
              </p:cNvSpPr>
              <p:nvPr/>
            </p:nvSpPr>
            <p:spPr bwMode="auto">
              <a:xfrm>
                <a:off x="2688" y="1860"/>
                <a:ext cx="48" cy="29"/>
              </a:xfrm>
              <a:custGeom>
                <a:avLst/>
                <a:gdLst>
                  <a:gd name="T0" fmla="*/ 30 w 48"/>
                  <a:gd name="T1" fmla="*/ 29 h 29"/>
                  <a:gd name="T2" fmla="*/ 48 w 48"/>
                  <a:gd name="T3" fmla="*/ 12 h 29"/>
                  <a:gd name="T4" fmla="*/ 18 w 48"/>
                  <a:gd name="T5" fmla="*/ 0 h 29"/>
                  <a:gd name="T6" fmla="*/ 0 w 48"/>
                  <a:gd name="T7" fmla="*/ 18 h 29"/>
                  <a:gd name="T8" fmla="*/ 30 w 48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9"/>
                  <a:gd name="T17" fmla="*/ 48 w 48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9">
                    <a:moveTo>
                      <a:pt x="30" y="29"/>
                    </a:moveTo>
                    <a:lnTo>
                      <a:pt x="48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29"/>
                    </a:lnTo>
                    <a:close/>
                  </a:path>
                </a:pathLst>
              </a:custGeom>
              <a:solidFill>
                <a:srgbClr val="AEC3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94" name="Freeform 74"/>
              <p:cNvSpPr>
                <a:spLocks/>
              </p:cNvSpPr>
              <p:nvPr/>
            </p:nvSpPr>
            <p:spPr bwMode="auto">
              <a:xfrm>
                <a:off x="2718" y="1872"/>
                <a:ext cx="48" cy="23"/>
              </a:xfrm>
              <a:custGeom>
                <a:avLst/>
                <a:gdLst>
                  <a:gd name="T0" fmla="*/ 30 w 48"/>
                  <a:gd name="T1" fmla="*/ 23 h 23"/>
                  <a:gd name="T2" fmla="*/ 48 w 48"/>
                  <a:gd name="T3" fmla="*/ 6 h 23"/>
                  <a:gd name="T4" fmla="*/ 18 w 48"/>
                  <a:gd name="T5" fmla="*/ 0 h 23"/>
                  <a:gd name="T6" fmla="*/ 0 w 48"/>
                  <a:gd name="T7" fmla="*/ 17 h 23"/>
                  <a:gd name="T8" fmla="*/ 30 w 4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3"/>
                  <a:gd name="T17" fmla="*/ 48 w 48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3">
                    <a:moveTo>
                      <a:pt x="30" y="23"/>
                    </a:moveTo>
                    <a:lnTo>
                      <a:pt x="48" y="6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ABBF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95" name="Freeform 75"/>
              <p:cNvSpPr>
                <a:spLocks/>
              </p:cNvSpPr>
              <p:nvPr/>
            </p:nvSpPr>
            <p:spPr bwMode="auto">
              <a:xfrm>
                <a:off x="2748" y="1878"/>
                <a:ext cx="48" cy="29"/>
              </a:xfrm>
              <a:custGeom>
                <a:avLst/>
                <a:gdLst>
                  <a:gd name="T0" fmla="*/ 30 w 48"/>
                  <a:gd name="T1" fmla="*/ 29 h 29"/>
                  <a:gd name="T2" fmla="*/ 48 w 48"/>
                  <a:gd name="T3" fmla="*/ 11 h 29"/>
                  <a:gd name="T4" fmla="*/ 18 w 48"/>
                  <a:gd name="T5" fmla="*/ 0 h 29"/>
                  <a:gd name="T6" fmla="*/ 0 w 48"/>
                  <a:gd name="T7" fmla="*/ 17 h 29"/>
                  <a:gd name="T8" fmla="*/ 30 w 48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9"/>
                  <a:gd name="T17" fmla="*/ 48 w 48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9">
                    <a:moveTo>
                      <a:pt x="30" y="29"/>
                    </a:moveTo>
                    <a:lnTo>
                      <a:pt x="48" y="11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30" y="29"/>
                    </a:lnTo>
                    <a:close/>
                  </a:path>
                </a:pathLst>
              </a:custGeom>
              <a:solidFill>
                <a:srgbClr val="A7BB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96" name="Freeform 76"/>
              <p:cNvSpPr>
                <a:spLocks/>
              </p:cNvSpPr>
              <p:nvPr/>
            </p:nvSpPr>
            <p:spPr bwMode="auto">
              <a:xfrm>
                <a:off x="2778" y="1889"/>
                <a:ext cx="54" cy="24"/>
              </a:xfrm>
              <a:custGeom>
                <a:avLst/>
                <a:gdLst>
                  <a:gd name="T0" fmla="*/ 36 w 54"/>
                  <a:gd name="T1" fmla="*/ 24 h 24"/>
                  <a:gd name="T2" fmla="*/ 54 w 54"/>
                  <a:gd name="T3" fmla="*/ 6 h 24"/>
                  <a:gd name="T4" fmla="*/ 18 w 54"/>
                  <a:gd name="T5" fmla="*/ 0 h 24"/>
                  <a:gd name="T6" fmla="*/ 0 w 54"/>
                  <a:gd name="T7" fmla="*/ 18 h 24"/>
                  <a:gd name="T8" fmla="*/ 36 w 54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24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A3B6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97" name="Freeform 77"/>
              <p:cNvSpPr>
                <a:spLocks/>
              </p:cNvSpPr>
              <p:nvPr/>
            </p:nvSpPr>
            <p:spPr bwMode="auto">
              <a:xfrm>
                <a:off x="2814" y="1895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0 h 24"/>
                  <a:gd name="T4" fmla="*/ 18 w 48"/>
                  <a:gd name="T5" fmla="*/ 0 h 24"/>
                  <a:gd name="T6" fmla="*/ 0 w 48"/>
                  <a:gd name="T7" fmla="*/ 18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9CB1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98" name="Freeform 78"/>
              <p:cNvSpPr>
                <a:spLocks/>
              </p:cNvSpPr>
              <p:nvPr/>
            </p:nvSpPr>
            <p:spPr bwMode="auto">
              <a:xfrm>
                <a:off x="2844" y="1895"/>
                <a:ext cx="47" cy="24"/>
              </a:xfrm>
              <a:custGeom>
                <a:avLst/>
                <a:gdLst>
                  <a:gd name="T0" fmla="*/ 30 w 47"/>
                  <a:gd name="T1" fmla="*/ 24 h 24"/>
                  <a:gd name="T2" fmla="*/ 47 w 47"/>
                  <a:gd name="T3" fmla="*/ 0 h 24"/>
                  <a:gd name="T4" fmla="*/ 18 w 47"/>
                  <a:gd name="T5" fmla="*/ 0 h 24"/>
                  <a:gd name="T6" fmla="*/ 0 w 47"/>
                  <a:gd name="T7" fmla="*/ 24 h 24"/>
                  <a:gd name="T8" fmla="*/ 30 w 47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24"/>
                  <a:gd name="T17" fmla="*/ 47 w 47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24">
                    <a:moveTo>
                      <a:pt x="30" y="24"/>
                    </a:moveTo>
                    <a:lnTo>
                      <a:pt x="47" y="0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94AB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99" name="Freeform 79"/>
              <p:cNvSpPr>
                <a:spLocks/>
              </p:cNvSpPr>
              <p:nvPr/>
            </p:nvSpPr>
            <p:spPr bwMode="auto">
              <a:xfrm>
                <a:off x="2874" y="1895"/>
                <a:ext cx="53" cy="24"/>
              </a:xfrm>
              <a:custGeom>
                <a:avLst/>
                <a:gdLst>
                  <a:gd name="T0" fmla="*/ 35 w 53"/>
                  <a:gd name="T1" fmla="*/ 24 h 24"/>
                  <a:gd name="T2" fmla="*/ 53 w 53"/>
                  <a:gd name="T3" fmla="*/ 0 h 24"/>
                  <a:gd name="T4" fmla="*/ 17 w 53"/>
                  <a:gd name="T5" fmla="*/ 0 h 24"/>
                  <a:gd name="T6" fmla="*/ 0 w 53"/>
                  <a:gd name="T7" fmla="*/ 24 h 24"/>
                  <a:gd name="T8" fmla="*/ 35 w 53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24"/>
                  <a:gd name="T17" fmla="*/ 53 w 53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24">
                    <a:moveTo>
                      <a:pt x="35" y="24"/>
                    </a:moveTo>
                    <a:lnTo>
                      <a:pt x="53" y="0"/>
                    </a:lnTo>
                    <a:lnTo>
                      <a:pt x="17" y="0"/>
                    </a:lnTo>
                    <a:lnTo>
                      <a:pt x="0" y="24"/>
                    </a:lnTo>
                    <a:lnTo>
                      <a:pt x="35" y="24"/>
                    </a:lnTo>
                    <a:close/>
                  </a:path>
                </a:pathLst>
              </a:custGeom>
              <a:solidFill>
                <a:srgbClr val="8BA4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00" name="Freeform 80"/>
              <p:cNvSpPr>
                <a:spLocks/>
              </p:cNvSpPr>
              <p:nvPr/>
            </p:nvSpPr>
            <p:spPr bwMode="auto">
              <a:xfrm>
                <a:off x="2909" y="1895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0 h 24"/>
                  <a:gd name="T4" fmla="*/ 18 w 48"/>
                  <a:gd name="T5" fmla="*/ 0 h 24"/>
                  <a:gd name="T6" fmla="*/ 0 w 48"/>
                  <a:gd name="T7" fmla="*/ 24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0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7E9C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01" name="Freeform 81"/>
              <p:cNvSpPr>
                <a:spLocks/>
              </p:cNvSpPr>
              <p:nvPr/>
            </p:nvSpPr>
            <p:spPr bwMode="auto">
              <a:xfrm>
                <a:off x="2939" y="1883"/>
                <a:ext cx="54" cy="36"/>
              </a:xfrm>
              <a:custGeom>
                <a:avLst/>
                <a:gdLst>
                  <a:gd name="T0" fmla="*/ 36 w 54"/>
                  <a:gd name="T1" fmla="*/ 30 h 36"/>
                  <a:gd name="T2" fmla="*/ 54 w 54"/>
                  <a:gd name="T3" fmla="*/ 0 h 36"/>
                  <a:gd name="T4" fmla="*/ 18 w 54"/>
                  <a:gd name="T5" fmla="*/ 12 h 36"/>
                  <a:gd name="T6" fmla="*/ 0 w 54"/>
                  <a:gd name="T7" fmla="*/ 36 h 36"/>
                  <a:gd name="T8" fmla="*/ 36 w 54"/>
                  <a:gd name="T9" fmla="*/ 3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30"/>
                    </a:moveTo>
                    <a:lnTo>
                      <a:pt x="54" y="0"/>
                    </a:lnTo>
                    <a:lnTo>
                      <a:pt x="18" y="12"/>
                    </a:lnTo>
                    <a:lnTo>
                      <a:pt x="0" y="36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6F93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02" name="Freeform 82"/>
              <p:cNvSpPr>
                <a:spLocks/>
              </p:cNvSpPr>
              <p:nvPr/>
            </p:nvSpPr>
            <p:spPr bwMode="auto">
              <a:xfrm>
                <a:off x="2975" y="1878"/>
                <a:ext cx="48" cy="35"/>
              </a:xfrm>
              <a:custGeom>
                <a:avLst/>
                <a:gdLst>
                  <a:gd name="T0" fmla="*/ 30 w 48"/>
                  <a:gd name="T1" fmla="*/ 23 h 35"/>
                  <a:gd name="T2" fmla="*/ 48 w 48"/>
                  <a:gd name="T3" fmla="*/ 0 h 35"/>
                  <a:gd name="T4" fmla="*/ 18 w 48"/>
                  <a:gd name="T5" fmla="*/ 5 h 35"/>
                  <a:gd name="T6" fmla="*/ 0 w 48"/>
                  <a:gd name="T7" fmla="*/ 35 h 35"/>
                  <a:gd name="T8" fmla="*/ 30 w 48"/>
                  <a:gd name="T9" fmla="*/ 23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5"/>
                  <a:gd name="T17" fmla="*/ 48 w 48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5">
                    <a:moveTo>
                      <a:pt x="30" y="23"/>
                    </a:moveTo>
                    <a:lnTo>
                      <a:pt x="48" y="0"/>
                    </a:lnTo>
                    <a:lnTo>
                      <a:pt x="18" y="5"/>
                    </a:lnTo>
                    <a:lnTo>
                      <a:pt x="0" y="35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5D89E4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03" name="Freeform 83"/>
              <p:cNvSpPr>
                <a:spLocks/>
              </p:cNvSpPr>
              <p:nvPr/>
            </p:nvSpPr>
            <p:spPr bwMode="auto">
              <a:xfrm>
                <a:off x="3005" y="1860"/>
                <a:ext cx="54" cy="41"/>
              </a:xfrm>
              <a:custGeom>
                <a:avLst/>
                <a:gdLst>
                  <a:gd name="T0" fmla="*/ 36 w 54"/>
                  <a:gd name="T1" fmla="*/ 23 h 41"/>
                  <a:gd name="T2" fmla="*/ 54 w 54"/>
                  <a:gd name="T3" fmla="*/ 0 h 41"/>
                  <a:gd name="T4" fmla="*/ 18 w 54"/>
                  <a:gd name="T5" fmla="*/ 18 h 41"/>
                  <a:gd name="T6" fmla="*/ 0 w 54"/>
                  <a:gd name="T7" fmla="*/ 41 h 41"/>
                  <a:gd name="T8" fmla="*/ 36 w 54"/>
                  <a:gd name="T9" fmla="*/ 23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1"/>
                  <a:gd name="T17" fmla="*/ 54 w 5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1">
                    <a:moveTo>
                      <a:pt x="36" y="23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41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477E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04" name="Freeform 84"/>
              <p:cNvSpPr>
                <a:spLocks/>
              </p:cNvSpPr>
              <p:nvPr/>
            </p:nvSpPr>
            <p:spPr bwMode="auto">
              <a:xfrm>
                <a:off x="3041" y="1848"/>
                <a:ext cx="54" cy="35"/>
              </a:xfrm>
              <a:custGeom>
                <a:avLst/>
                <a:gdLst>
                  <a:gd name="T0" fmla="*/ 36 w 54"/>
                  <a:gd name="T1" fmla="*/ 18 h 35"/>
                  <a:gd name="T2" fmla="*/ 54 w 54"/>
                  <a:gd name="T3" fmla="*/ 0 h 35"/>
                  <a:gd name="T4" fmla="*/ 18 w 54"/>
                  <a:gd name="T5" fmla="*/ 12 h 35"/>
                  <a:gd name="T6" fmla="*/ 0 w 54"/>
                  <a:gd name="T7" fmla="*/ 35 h 35"/>
                  <a:gd name="T8" fmla="*/ 36 w 54"/>
                  <a:gd name="T9" fmla="*/ 18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5"/>
                  <a:gd name="T17" fmla="*/ 54 w 5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5">
                    <a:moveTo>
                      <a:pt x="36" y="18"/>
                    </a:moveTo>
                    <a:lnTo>
                      <a:pt x="54" y="0"/>
                    </a:lnTo>
                    <a:lnTo>
                      <a:pt x="18" y="12"/>
                    </a:lnTo>
                    <a:lnTo>
                      <a:pt x="0" y="35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2F73E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05" name="Freeform 85"/>
              <p:cNvSpPr>
                <a:spLocks/>
              </p:cNvSpPr>
              <p:nvPr/>
            </p:nvSpPr>
            <p:spPr bwMode="auto">
              <a:xfrm>
                <a:off x="3077" y="1830"/>
                <a:ext cx="48" cy="36"/>
              </a:xfrm>
              <a:custGeom>
                <a:avLst/>
                <a:gdLst>
                  <a:gd name="T0" fmla="*/ 36 w 48"/>
                  <a:gd name="T1" fmla="*/ 18 h 36"/>
                  <a:gd name="T2" fmla="*/ 48 w 48"/>
                  <a:gd name="T3" fmla="*/ 0 h 36"/>
                  <a:gd name="T4" fmla="*/ 18 w 48"/>
                  <a:gd name="T5" fmla="*/ 18 h 36"/>
                  <a:gd name="T6" fmla="*/ 0 w 48"/>
                  <a:gd name="T7" fmla="*/ 36 h 36"/>
                  <a:gd name="T8" fmla="*/ 36 w 48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36" y="18"/>
                    </a:moveTo>
                    <a:lnTo>
                      <a:pt x="48" y="0"/>
                    </a:lnTo>
                    <a:lnTo>
                      <a:pt x="18" y="18"/>
                    </a:lnTo>
                    <a:lnTo>
                      <a:pt x="0" y="36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1668D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06" name="Freeform 86"/>
              <p:cNvSpPr>
                <a:spLocks/>
              </p:cNvSpPr>
              <p:nvPr/>
            </p:nvSpPr>
            <p:spPr bwMode="auto">
              <a:xfrm>
                <a:off x="3113" y="1812"/>
                <a:ext cx="48" cy="36"/>
              </a:xfrm>
              <a:custGeom>
                <a:avLst/>
                <a:gdLst>
                  <a:gd name="T0" fmla="*/ 36 w 48"/>
                  <a:gd name="T1" fmla="*/ 18 h 36"/>
                  <a:gd name="T2" fmla="*/ 48 w 48"/>
                  <a:gd name="T3" fmla="*/ 0 h 36"/>
                  <a:gd name="T4" fmla="*/ 12 w 48"/>
                  <a:gd name="T5" fmla="*/ 18 h 36"/>
                  <a:gd name="T6" fmla="*/ 0 w 48"/>
                  <a:gd name="T7" fmla="*/ 36 h 36"/>
                  <a:gd name="T8" fmla="*/ 36 w 48"/>
                  <a:gd name="T9" fmla="*/ 18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36" y="18"/>
                    </a:moveTo>
                    <a:lnTo>
                      <a:pt x="48" y="0"/>
                    </a:lnTo>
                    <a:lnTo>
                      <a:pt x="12" y="18"/>
                    </a:lnTo>
                    <a:lnTo>
                      <a:pt x="0" y="36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0060D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07" name="Freeform 87"/>
              <p:cNvSpPr>
                <a:spLocks/>
              </p:cNvSpPr>
              <p:nvPr/>
            </p:nvSpPr>
            <p:spPr bwMode="auto">
              <a:xfrm>
                <a:off x="3149" y="1794"/>
                <a:ext cx="54" cy="36"/>
              </a:xfrm>
              <a:custGeom>
                <a:avLst/>
                <a:gdLst>
                  <a:gd name="T0" fmla="*/ 36 w 54"/>
                  <a:gd name="T1" fmla="*/ 12 h 36"/>
                  <a:gd name="T2" fmla="*/ 54 w 54"/>
                  <a:gd name="T3" fmla="*/ 0 h 36"/>
                  <a:gd name="T4" fmla="*/ 12 w 54"/>
                  <a:gd name="T5" fmla="*/ 18 h 36"/>
                  <a:gd name="T6" fmla="*/ 0 w 54"/>
                  <a:gd name="T7" fmla="*/ 36 h 36"/>
                  <a:gd name="T8" fmla="*/ 36 w 54"/>
                  <a:gd name="T9" fmla="*/ 12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12"/>
                    </a:moveTo>
                    <a:lnTo>
                      <a:pt x="54" y="0"/>
                    </a:lnTo>
                    <a:lnTo>
                      <a:pt x="12" y="18"/>
                    </a:lnTo>
                    <a:lnTo>
                      <a:pt x="0" y="36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005DD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08" name="Freeform 88"/>
              <p:cNvSpPr>
                <a:spLocks/>
              </p:cNvSpPr>
              <p:nvPr/>
            </p:nvSpPr>
            <p:spPr bwMode="auto">
              <a:xfrm>
                <a:off x="3185" y="1776"/>
                <a:ext cx="54" cy="30"/>
              </a:xfrm>
              <a:custGeom>
                <a:avLst/>
                <a:gdLst>
                  <a:gd name="T0" fmla="*/ 36 w 54"/>
                  <a:gd name="T1" fmla="*/ 12 h 30"/>
                  <a:gd name="T2" fmla="*/ 54 w 54"/>
                  <a:gd name="T3" fmla="*/ 0 h 30"/>
                  <a:gd name="T4" fmla="*/ 18 w 54"/>
                  <a:gd name="T5" fmla="*/ 18 h 30"/>
                  <a:gd name="T6" fmla="*/ 0 w 54"/>
                  <a:gd name="T7" fmla="*/ 30 h 30"/>
                  <a:gd name="T8" fmla="*/ 36 w 54"/>
                  <a:gd name="T9" fmla="*/ 12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12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0061D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09" name="Freeform 89"/>
              <p:cNvSpPr>
                <a:spLocks/>
              </p:cNvSpPr>
              <p:nvPr/>
            </p:nvSpPr>
            <p:spPr bwMode="auto">
              <a:xfrm>
                <a:off x="3221" y="1758"/>
                <a:ext cx="54" cy="30"/>
              </a:xfrm>
              <a:custGeom>
                <a:avLst/>
                <a:gdLst>
                  <a:gd name="T0" fmla="*/ 36 w 54"/>
                  <a:gd name="T1" fmla="*/ 12 h 30"/>
                  <a:gd name="T2" fmla="*/ 54 w 54"/>
                  <a:gd name="T3" fmla="*/ 0 h 30"/>
                  <a:gd name="T4" fmla="*/ 18 w 54"/>
                  <a:gd name="T5" fmla="*/ 18 h 30"/>
                  <a:gd name="T6" fmla="*/ 0 w 54"/>
                  <a:gd name="T7" fmla="*/ 30 h 30"/>
                  <a:gd name="T8" fmla="*/ 36 w 54"/>
                  <a:gd name="T9" fmla="*/ 12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12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006CD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10" name="Freeform 90"/>
              <p:cNvSpPr>
                <a:spLocks/>
              </p:cNvSpPr>
              <p:nvPr/>
            </p:nvSpPr>
            <p:spPr bwMode="auto">
              <a:xfrm>
                <a:off x="3257" y="1746"/>
                <a:ext cx="54" cy="24"/>
              </a:xfrm>
              <a:custGeom>
                <a:avLst/>
                <a:gdLst>
                  <a:gd name="T0" fmla="*/ 42 w 54"/>
                  <a:gd name="T1" fmla="*/ 12 h 24"/>
                  <a:gd name="T2" fmla="*/ 54 w 54"/>
                  <a:gd name="T3" fmla="*/ 0 h 24"/>
                  <a:gd name="T4" fmla="*/ 18 w 54"/>
                  <a:gd name="T5" fmla="*/ 12 h 24"/>
                  <a:gd name="T6" fmla="*/ 0 w 54"/>
                  <a:gd name="T7" fmla="*/ 24 h 24"/>
                  <a:gd name="T8" fmla="*/ 42 w 54"/>
                  <a:gd name="T9" fmla="*/ 12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42" y="12"/>
                    </a:moveTo>
                    <a:lnTo>
                      <a:pt x="54" y="0"/>
                    </a:lnTo>
                    <a:lnTo>
                      <a:pt x="18" y="12"/>
                    </a:lnTo>
                    <a:lnTo>
                      <a:pt x="0" y="24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037FD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11" name="Freeform 91"/>
              <p:cNvSpPr>
                <a:spLocks/>
              </p:cNvSpPr>
              <p:nvPr/>
            </p:nvSpPr>
            <p:spPr bwMode="auto">
              <a:xfrm>
                <a:off x="3299" y="1740"/>
                <a:ext cx="54" cy="18"/>
              </a:xfrm>
              <a:custGeom>
                <a:avLst/>
                <a:gdLst>
                  <a:gd name="T0" fmla="*/ 36 w 54"/>
                  <a:gd name="T1" fmla="*/ 12 h 18"/>
                  <a:gd name="T2" fmla="*/ 54 w 54"/>
                  <a:gd name="T3" fmla="*/ 0 h 18"/>
                  <a:gd name="T4" fmla="*/ 12 w 54"/>
                  <a:gd name="T5" fmla="*/ 6 h 18"/>
                  <a:gd name="T6" fmla="*/ 0 w 54"/>
                  <a:gd name="T7" fmla="*/ 18 h 18"/>
                  <a:gd name="T8" fmla="*/ 36 w 54"/>
                  <a:gd name="T9" fmla="*/ 12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8"/>
                  <a:gd name="T17" fmla="*/ 54 w 5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8">
                    <a:moveTo>
                      <a:pt x="36" y="12"/>
                    </a:moveTo>
                    <a:lnTo>
                      <a:pt x="54" y="0"/>
                    </a:lnTo>
                    <a:lnTo>
                      <a:pt x="12" y="6"/>
                    </a:lnTo>
                    <a:lnTo>
                      <a:pt x="0" y="18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1F95E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12" name="Freeform 92"/>
              <p:cNvSpPr>
                <a:spLocks/>
              </p:cNvSpPr>
              <p:nvPr/>
            </p:nvSpPr>
            <p:spPr bwMode="auto">
              <a:xfrm>
                <a:off x="3335" y="1734"/>
                <a:ext cx="54" cy="18"/>
              </a:xfrm>
              <a:custGeom>
                <a:avLst/>
                <a:gdLst>
                  <a:gd name="T0" fmla="*/ 36 w 54"/>
                  <a:gd name="T1" fmla="*/ 12 h 18"/>
                  <a:gd name="T2" fmla="*/ 54 w 54"/>
                  <a:gd name="T3" fmla="*/ 0 h 18"/>
                  <a:gd name="T4" fmla="*/ 18 w 54"/>
                  <a:gd name="T5" fmla="*/ 6 h 18"/>
                  <a:gd name="T6" fmla="*/ 0 w 54"/>
                  <a:gd name="T7" fmla="*/ 18 h 18"/>
                  <a:gd name="T8" fmla="*/ 36 w 54"/>
                  <a:gd name="T9" fmla="*/ 12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8"/>
                  <a:gd name="T17" fmla="*/ 54 w 5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8">
                    <a:moveTo>
                      <a:pt x="36" y="12"/>
                    </a:moveTo>
                    <a:lnTo>
                      <a:pt x="54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40AAF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13" name="Freeform 93"/>
              <p:cNvSpPr>
                <a:spLocks/>
              </p:cNvSpPr>
              <p:nvPr/>
            </p:nvSpPr>
            <p:spPr bwMode="auto">
              <a:xfrm>
                <a:off x="3371" y="1728"/>
                <a:ext cx="60" cy="18"/>
              </a:xfrm>
              <a:custGeom>
                <a:avLst/>
                <a:gdLst>
                  <a:gd name="T0" fmla="*/ 42 w 60"/>
                  <a:gd name="T1" fmla="*/ 18 h 18"/>
                  <a:gd name="T2" fmla="*/ 60 w 60"/>
                  <a:gd name="T3" fmla="*/ 0 h 18"/>
                  <a:gd name="T4" fmla="*/ 18 w 60"/>
                  <a:gd name="T5" fmla="*/ 6 h 18"/>
                  <a:gd name="T6" fmla="*/ 0 w 60"/>
                  <a:gd name="T7" fmla="*/ 18 h 18"/>
                  <a:gd name="T8" fmla="*/ 42 w 60"/>
                  <a:gd name="T9" fmla="*/ 1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18"/>
                  <a:gd name="T17" fmla="*/ 60 w 60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18">
                    <a:moveTo>
                      <a:pt x="42" y="18"/>
                    </a:moveTo>
                    <a:lnTo>
                      <a:pt x="60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42" y="18"/>
                    </a:lnTo>
                    <a:close/>
                  </a:path>
                </a:pathLst>
              </a:custGeom>
              <a:solidFill>
                <a:srgbClr val="5FBAF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14" name="Freeform 94"/>
              <p:cNvSpPr>
                <a:spLocks/>
              </p:cNvSpPr>
              <p:nvPr/>
            </p:nvSpPr>
            <p:spPr bwMode="auto">
              <a:xfrm>
                <a:off x="3413" y="1728"/>
                <a:ext cx="53" cy="18"/>
              </a:xfrm>
              <a:custGeom>
                <a:avLst/>
                <a:gdLst>
                  <a:gd name="T0" fmla="*/ 36 w 53"/>
                  <a:gd name="T1" fmla="*/ 18 h 18"/>
                  <a:gd name="T2" fmla="*/ 53 w 53"/>
                  <a:gd name="T3" fmla="*/ 6 h 18"/>
                  <a:gd name="T4" fmla="*/ 18 w 53"/>
                  <a:gd name="T5" fmla="*/ 0 h 18"/>
                  <a:gd name="T6" fmla="*/ 0 w 53"/>
                  <a:gd name="T7" fmla="*/ 18 h 18"/>
                  <a:gd name="T8" fmla="*/ 36 w 53"/>
                  <a:gd name="T9" fmla="*/ 1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18"/>
                  <a:gd name="T17" fmla="*/ 53 w 53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18">
                    <a:moveTo>
                      <a:pt x="36" y="18"/>
                    </a:moveTo>
                    <a:lnTo>
                      <a:pt x="53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78C4F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15" name="Freeform 95"/>
              <p:cNvSpPr>
                <a:spLocks/>
              </p:cNvSpPr>
              <p:nvPr/>
            </p:nvSpPr>
            <p:spPr bwMode="auto">
              <a:xfrm>
                <a:off x="3449" y="1734"/>
                <a:ext cx="59" cy="18"/>
              </a:xfrm>
              <a:custGeom>
                <a:avLst/>
                <a:gdLst>
                  <a:gd name="T0" fmla="*/ 41 w 59"/>
                  <a:gd name="T1" fmla="*/ 18 h 18"/>
                  <a:gd name="T2" fmla="*/ 59 w 59"/>
                  <a:gd name="T3" fmla="*/ 0 h 18"/>
                  <a:gd name="T4" fmla="*/ 17 w 59"/>
                  <a:gd name="T5" fmla="*/ 0 h 18"/>
                  <a:gd name="T6" fmla="*/ 0 w 59"/>
                  <a:gd name="T7" fmla="*/ 12 h 18"/>
                  <a:gd name="T8" fmla="*/ 41 w 59"/>
                  <a:gd name="T9" fmla="*/ 1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18"/>
                  <a:gd name="T17" fmla="*/ 59 w 59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18">
                    <a:moveTo>
                      <a:pt x="41" y="18"/>
                    </a:moveTo>
                    <a:lnTo>
                      <a:pt x="59" y="0"/>
                    </a:lnTo>
                    <a:lnTo>
                      <a:pt x="17" y="0"/>
                    </a:lnTo>
                    <a:lnTo>
                      <a:pt x="0" y="12"/>
                    </a:lnTo>
                    <a:lnTo>
                      <a:pt x="41" y="18"/>
                    </a:lnTo>
                    <a:close/>
                  </a:path>
                </a:pathLst>
              </a:custGeom>
              <a:solidFill>
                <a:srgbClr val="8BC8F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16" name="Freeform 96"/>
              <p:cNvSpPr>
                <a:spLocks/>
              </p:cNvSpPr>
              <p:nvPr/>
            </p:nvSpPr>
            <p:spPr bwMode="auto">
              <a:xfrm>
                <a:off x="3490" y="1734"/>
                <a:ext cx="54" cy="24"/>
              </a:xfrm>
              <a:custGeom>
                <a:avLst/>
                <a:gdLst>
                  <a:gd name="T0" fmla="*/ 42 w 54"/>
                  <a:gd name="T1" fmla="*/ 24 h 24"/>
                  <a:gd name="T2" fmla="*/ 54 w 54"/>
                  <a:gd name="T3" fmla="*/ 6 h 24"/>
                  <a:gd name="T4" fmla="*/ 18 w 54"/>
                  <a:gd name="T5" fmla="*/ 0 h 24"/>
                  <a:gd name="T6" fmla="*/ 0 w 54"/>
                  <a:gd name="T7" fmla="*/ 18 h 24"/>
                  <a:gd name="T8" fmla="*/ 42 w 54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42" y="24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42" y="24"/>
                    </a:lnTo>
                    <a:close/>
                  </a:path>
                </a:pathLst>
              </a:custGeom>
              <a:solidFill>
                <a:srgbClr val="98C9F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17" name="Freeform 97"/>
              <p:cNvSpPr>
                <a:spLocks/>
              </p:cNvSpPr>
              <p:nvPr/>
            </p:nvSpPr>
            <p:spPr bwMode="auto">
              <a:xfrm>
                <a:off x="3532" y="1740"/>
                <a:ext cx="54" cy="30"/>
              </a:xfrm>
              <a:custGeom>
                <a:avLst/>
                <a:gdLst>
                  <a:gd name="T0" fmla="*/ 36 w 54"/>
                  <a:gd name="T1" fmla="*/ 30 h 30"/>
                  <a:gd name="T2" fmla="*/ 54 w 54"/>
                  <a:gd name="T3" fmla="*/ 12 h 30"/>
                  <a:gd name="T4" fmla="*/ 12 w 54"/>
                  <a:gd name="T5" fmla="*/ 0 h 30"/>
                  <a:gd name="T6" fmla="*/ 0 w 54"/>
                  <a:gd name="T7" fmla="*/ 18 h 30"/>
                  <a:gd name="T8" fmla="*/ 36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30"/>
                    </a:moveTo>
                    <a:lnTo>
                      <a:pt x="54" y="12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A1C7F4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18" name="Freeform 98"/>
              <p:cNvSpPr>
                <a:spLocks/>
              </p:cNvSpPr>
              <p:nvPr/>
            </p:nvSpPr>
            <p:spPr bwMode="auto">
              <a:xfrm>
                <a:off x="3568" y="1752"/>
                <a:ext cx="54" cy="30"/>
              </a:xfrm>
              <a:custGeom>
                <a:avLst/>
                <a:gdLst>
                  <a:gd name="T0" fmla="*/ 42 w 54"/>
                  <a:gd name="T1" fmla="*/ 30 h 30"/>
                  <a:gd name="T2" fmla="*/ 54 w 54"/>
                  <a:gd name="T3" fmla="*/ 6 h 30"/>
                  <a:gd name="T4" fmla="*/ 18 w 54"/>
                  <a:gd name="T5" fmla="*/ 0 h 30"/>
                  <a:gd name="T6" fmla="*/ 0 w 54"/>
                  <a:gd name="T7" fmla="*/ 18 h 30"/>
                  <a:gd name="T8" fmla="*/ 42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42" y="30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A6C5E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19" name="Freeform 99"/>
              <p:cNvSpPr>
                <a:spLocks/>
              </p:cNvSpPr>
              <p:nvPr/>
            </p:nvSpPr>
            <p:spPr bwMode="auto">
              <a:xfrm>
                <a:off x="3610" y="1758"/>
                <a:ext cx="54" cy="36"/>
              </a:xfrm>
              <a:custGeom>
                <a:avLst/>
                <a:gdLst>
                  <a:gd name="T0" fmla="*/ 36 w 54"/>
                  <a:gd name="T1" fmla="*/ 36 h 36"/>
                  <a:gd name="T2" fmla="*/ 54 w 54"/>
                  <a:gd name="T3" fmla="*/ 12 h 36"/>
                  <a:gd name="T4" fmla="*/ 12 w 54"/>
                  <a:gd name="T5" fmla="*/ 0 h 36"/>
                  <a:gd name="T6" fmla="*/ 0 w 54"/>
                  <a:gd name="T7" fmla="*/ 24 h 36"/>
                  <a:gd name="T8" fmla="*/ 36 w 54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36"/>
                    </a:moveTo>
                    <a:lnTo>
                      <a:pt x="54" y="12"/>
                    </a:lnTo>
                    <a:lnTo>
                      <a:pt x="12" y="0"/>
                    </a:lnTo>
                    <a:lnTo>
                      <a:pt x="0" y="24"/>
                    </a:lnTo>
                    <a:lnTo>
                      <a:pt x="36" y="36"/>
                    </a:lnTo>
                    <a:close/>
                  </a:path>
                </a:pathLst>
              </a:custGeom>
              <a:solidFill>
                <a:srgbClr val="AAC3E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20" name="Freeform 100"/>
              <p:cNvSpPr>
                <a:spLocks/>
              </p:cNvSpPr>
              <p:nvPr/>
            </p:nvSpPr>
            <p:spPr bwMode="auto">
              <a:xfrm>
                <a:off x="3646" y="1770"/>
                <a:ext cx="54" cy="36"/>
              </a:xfrm>
              <a:custGeom>
                <a:avLst/>
                <a:gdLst>
                  <a:gd name="T0" fmla="*/ 42 w 54"/>
                  <a:gd name="T1" fmla="*/ 36 h 36"/>
                  <a:gd name="T2" fmla="*/ 54 w 54"/>
                  <a:gd name="T3" fmla="*/ 12 h 36"/>
                  <a:gd name="T4" fmla="*/ 18 w 54"/>
                  <a:gd name="T5" fmla="*/ 0 h 36"/>
                  <a:gd name="T6" fmla="*/ 0 w 54"/>
                  <a:gd name="T7" fmla="*/ 24 h 36"/>
                  <a:gd name="T8" fmla="*/ 42 w 54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42" y="36"/>
                    </a:moveTo>
                    <a:lnTo>
                      <a:pt x="54" y="12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42" y="36"/>
                    </a:lnTo>
                    <a:close/>
                  </a:path>
                </a:pathLst>
              </a:custGeom>
              <a:solidFill>
                <a:srgbClr val="ACC1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21" name="Freeform 101"/>
              <p:cNvSpPr>
                <a:spLocks/>
              </p:cNvSpPr>
              <p:nvPr/>
            </p:nvSpPr>
            <p:spPr bwMode="auto">
              <a:xfrm>
                <a:off x="2634" y="1866"/>
                <a:ext cx="54" cy="23"/>
              </a:xfrm>
              <a:custGeom>
                <a:avLst/>
                <a:gdLst>
                  <a:gd name="T0" fmla="*/ 36 w 54"/>
                  <a:gd name="T1" fmla="*/ 23 h 23"/>
                  <a:gd name="T2" fmla="*/ 54 w 54"/>
                  <a:gd name="T3" fmla="*/ 12 h 23"/>
                  <a:gd name="T4" fmla="*/ 24 w 54"/>
                  <a:gd name="T5" fmla="*/ 0 h 23"/>
                  <a:gd name="T6" fmla="*/ 0 w 54"/>
                  <a:gd name="T7" fmla="*/ 12 h 23"/>
                  <a:gd name="T8" fmla="*/ 36 w 54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3"/>
                  <a:gd name="T17" fmla="*/ 54 w 54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3">
                    <a:moveTo>
                      <a:pt x="36" y="23"/>
                    </a:moveTo>
                    <a:lnTo>
                      <a:pt x="54" y="12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B3CBE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22" name="Freeform 102"/>
              <p:cNvSpPr>
                <a:spLocks/>
              </p:cNvSpPr>
              <p:nvPr/>
            </p:nvSpPr>
            <p:spPr bwMode="auto">
              <a:xfrm>
                <a:off x="2670" y="1878"/>
                <a:ext cx="48" cy="23"/>
              </a:xfrm>
              <a:custGeom>
                <a:avLst/>
                <a:gdLst>
                  <a:gd name="T0" fmla="*/ 30 w 48"/>
                  <a:gd name="T1" fmla="*/ 23 h 23"/>
                  <a:gd name="T2" fmla="*/ 48 w 48"/>
                  <a:gd name="T3" fmla="*/ 11 h 23"/>
                  <a:gd name="T4" fmla="*/ 18 w 48"/>
                  <a:gd name="T5" fmla="*/ 0 h 23"/>
                  <a:gd name="T6" fmla="*/ 0 w 48"/>
                  <a:gd name="T7" fmla="*/ 11 h 23"/>
                  <a:gd name="T8" fmla="*/ 30 w 4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3"/>
                  <a:gd name="T17" fmla="*/ 48 w 48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3">
                    <a:moveTo>
                      <a:pt x="30" y="23"/>
                    </a:moveTo>
                    <a:lnTo>
                      <a:pt x="48" y="11"/>
                    </a:lnTo>
                    <a:lnTo>
                      <a:pt x="18" y="0"/>
                    </a:lnTo>
                    <a:lnTo>
                      <a:pt x="0" y="11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B1C8E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23" name="Freeform 103"/>
              <p:cNvSpPr>
                <a:spLocks/>
              </p:cNvSpPr>
              <p:nvPr/>
            </p:nvSpPr>
            <p:spPr bwMode="auto">
              <a:xfrm>
                <a:off x="2700" y="1889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6 h 24"/>
                  <a:gd name="T4" fmla="*/ 18 w 48"/>
                  <a:gd name="T5" fmla="*/ 0 h 24"/>
                  <a:gd name="T6" fmla="*/ 0 w 48"/>
                  <a:gd name="T7" fmla="*/ 12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6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AFC4E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24" name="Freeform 104"/>
              <p:cNvSpPr>
                <a:spLocks/>
              </p:cNvSpPr>
              <p:nvPr/>
            </p:nvSpPr>
            <p:spPr bwMode="auto">
              <a:xfrm>
                <a:off x="2730" y="1895"/>
                <a:ext cx="48" cy="30"/>
              </a:xfrm>
              <a:custGeom>
                <a:avLst/>
                <a:gdLst>
                  <a:gd name="T0" fmla="*/ 30 w 48"/>
                  <a:gd name="T1" fmla="*/ 30 h 30"/>
                  <a:gd name="T2" fmla="*/ 48 w 48"/>
                  <a:gd name="T3" fmla="*/ 12 h 30"/>
                  <a:gd name="T4" fmla="*/ 18 w 48"/>
                  <a:gd name="T5" fmla="*/ 0 h 30"/>
                  <a:gd name="T6" fmla="*/ 0 w 48"/>
                  <a:gd name="T7" fmla="*/ 18 h 30"/>
                  <a:gd name="T8" fmla="*/ 30 w 48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0"/>
                  <a:gd name="T17" fmla="*/ 48 w 4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0">
                    <a:moveTo>
                      <a:pt x="30" y="30"/>
                    </a:moveTo>
                    <a:lnTo>
                      <a:pt x="48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ABC0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25" name="Freeform 105"/>
              <p:cNvSpPr>
                <a:spLocks/>
              </p:cNvSpPr>
              <p:nvPr/>
            </p:nvSpPr>
            <p:spPr bwMode="auto">
              <a:xfrm>
                <a:off x="2760" y="1907"/>
                <a:ext cx="54" cy="24"/>
              </a:xfrm>
              <a:custGeom>
                <a:avLst/>
                <a:gdLst>
                  <a:gd name="T0" fmla="*/ 36 w 54"/>
                  <a:gd name="T1" fmla="*/ 24 h 24"/>
                  <a:gd name="T2" fmla="*/ 54 w 54"/>
                  <a:gd name="T3" fmla="*/ 6 h 24"/>
                  <a:gd name="T4" fmla="*/ 18 w 54"/>
                  <a:gd name="T5" fmla="*/ 0 h 24"/>
                  <a:gd name="T6" fmla="*/ 0 w 54"/>
                  <a:gd name="T7" fmla="*/ 18 h 24"/>
                  <a:gd name="T8" fmla="*/ 36 w 54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24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A7BB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26" name="Freeform 106"/>
              <p:cNvSpPr>
                <a:spLocks/>
              </p:cNvSpPr>
              <p:nvPr/>
            </p:nvSpPr>
            <p:spPr bwMode="auto">
              <a:xfrm>
                <a:off x="2796" y="1913"/>
                <a:ext cx="48" cy="30"/>
              </a:xfrm>
              <a:custGeom>
                <a:avLst/>
                <a:gdLst>
                  <a:gd name="T0" fmla="*/ 30 w 48"/>
                  <a:gd name="T1" fmla="*/ 30 h 30"/>
                  <a:gd name="T2" fmla="*/ 48 w 48"/>
                  <a:gd name="T3" fmla="*/ 6 h 30"/>
                  <a:gd name="T4" fmla="*/ 18 w 48"/>
                  <a:gd name="T5" fmla="*/ 0 h 30"/>
                  <a:gd name="T6" fmla="*/ 0 w 48"/>
                  <a:gd name="T7" fmla="*/ 18 h 30"/>
                  <a:gd name="T8" fmla="*/ 30 w 48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0"/>
                  <a:gd name="T17" fmla="*/ 48 w 4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0">
                    <a:moveTo>
                      <a:pt x="30" y="30"/>
                    </a:moveTo>
                    <a:lnTo>
                      <a:pt x="48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A1B5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27" name="Freeform 107"/>
              <p:cNvSpPr>
                <a:spLocks/>
              </p:cNvSpPr>
              <p:nvPr/>
            </p:nvSpPr>
            <p:spPr bwMode="auto">
              <a:xfrm>
                <a:off x="2826" y="1919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0 h 24"/>
                  <a:gd name="T4" fmla="*/ 18 w 48"/>
                  <a:gd name="T5" fmla="*/ 0 h 24"/>
                  <a:gd name="T6" fmla="*/ 0 w 48"/>
                  <a:gd name="T7" fmla="*/ 24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0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99AE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28" name="Freeform 108"/>
              <p:cNvSpPr>
                <a:spLocks/>
              </p:cNvSpPr>
              <p:nvPr/>
            </p:nvSpPr>
            <p:spPr bwMode="auto">
              <a:xfrm>
                <a:off x="2856" y="1919"/>
                <a:ext cx="53" cy="30"/>
              </a:xfrm>
              <a:custGeom>
                <a:avLst/>
                <a:gdLst>
                  <a:gd name="T0" fmla="*/ 35 w 53"/>
                  <a:gd name="T1" fmla="*/ 30 h 30"/>
                  <a:gd name="T2" fmla="*/ 53 w 53"/>
                  <a:gd name="T3" fmla="*/ 0 h 30"/>
                  <a:gd name="T4" fmla="*/ 18 w 53"/>
                  <a:gd name="T5" fmla="*/ 0 h 30"/>
                  <a:gd name="T6" fmla="*/ 0 w 53"/>
                  <a:gd name="T7" fmla="*/ 24 h 30"/>
                  <a:gd name="T8" fmla="*/ 35 w 53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0"/>
                  <a:gd name="T17" fmla="*/ 53 w 53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0">
                    <a:moveTo>
                      <a:pt x="35" y="30"/>
                    </a:moveTo>
                    <a:lnTo>
                      <a:pt x="53" y="0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35" y="30"/>
                    </a:lnTo>
                    <a:close/>
                  </a:path>
                </a:pathLst>
              </a:custGeom>
              <a:solidFill>
                <a:srgbClr val="8FA6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29" name="Freeform 109"/>
              <p:cNvSpPr>
                <a:spLocks/>
              </p:cNvSpPr>
              <p:nvPr/>
            </p:nvSpPr>
            <p:spPr bwMode="auto">
              <a:xfrm>
                <a:off x="2891" y="1919"/>
                <a:ext cx="48" cy="30"/>
              </a:xfrm>
              <a:custGeom>
                <a:avLst/>
                <a:gdLst>
                  <a:gd name="T0" fmla="*/ 30 w 48"/>
                  <a:gd name="T1" fmla="*/ 24 h 30"/>
                  <a:gd name="T2" fmla="*/ 48 w 48"/>
                  <a:gd name="T3" fmla="*/ 0 h 30"/>
                  <a:gd name="T4" fmla="*/ 18 w 48"/>
                  <a:gd name="T5" fmla="*/ 0 h 30"/>
                  <a:gd name="T6" fmla="*/ 0 w 48"/>
                  <a:gd name="T7" fmla="*/ 30 h 30"/>
                  <a:gd name="T8" fmla="*/ 30 w 48"/>
                  <a:gd name="T9" fmla="*/ 24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0"/>
                  <a:gd name="T17" fmla="*/ 48 w 4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0">
                    <a:moveTo>
                      <a:pt x="30" y="24"/>
                    </a:moveTo>
                    <a:lnTo>
                      <a:pt x="48" y="0"/>
                    </a:lnTo>
                    <a:lnTo>
                      <a:pt x="18" y="0"/>
                    </a:lnTo>
                    <a:lnTo>
                      <a:pt x="0" y="3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829DE4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30" name="Freeform 110"/>
              <p:cNvSpPr>
                <a:spLocks/>
              </p:cNvSpPr>
              <p:nvPr/>
            </p:nvSpPr>
            <p:spPr bwMode="auto">
              <a:xfrm>
                <a:off x="2921" y="1913"/>
                <a:ext cx="54" cy="30"/>
              </a:xfrm>
              <a:custGeom>
                <a:avLst/>
                <a:gdLst>
                  <a:gd name="T0" fmla="*/ 36 w 54"/>
                  <a:gd name="T1" fmla="*/ 24 h 30"/>
                  <a:gd name="T2" fmla="*/ 54 w 54"/>
                  <a:gd name="T3" fmla="*/ 0 h 30"/>
                  <a:gd name="T4" fmla="*/ 18 w 54"/>
                  <a:gd name="T5" fmla="*/ 6 h 30"/>
                  <a:gd name="T6" fmla="*/ 0 w 54"/>
                  <a:gd name="T7" fmla="*/ 30 h 30"/>
                  <a:gd name="T8" fmla="*/ 36 w 54"/>
                  <a:gd name="T9" fmla="*/ 24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24"/>
                    </a:moveTo>
                    <a:lnTo>
                      <a:pt x="54" y="0"/>
                    </a:lnTo>
                    <a:lnTo>
                      <a:pt x="18" y="6"/>
                    </a:lnTo>
                    <a:lnTo>
                      <a:pt x="0" y="30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7293E4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31" name="Freeform 111"/>
              <p:cNvSpPr>
                <a:spLocks/>
              </p:cNvSpPr>
              <p:nvPr/>
            </p:nvSpPr>
            <p:spPr bwMode="auto">
              <a:xfrm>
                <a:off x="2957" y="1901"/>
                <a:ext cx="48" cy="36"/>
              </a:xfrm>
              <a:custGeom>
                <a:avLst/>
                <a:gdLst>
                  <a:gd name="T0" fmla="*/ 30 w 48"/>
                  <a:gd name="T1" fmla="*/ 24 h 36"/>
                  <a:gd name="T2" fmla="*/ 48 w 48"/>
                  <a:gd name="T3" fmla="*/ 0 h 36"/>
                  <a:gd name="T4" fmla="*/ 18 w 48"/>
                  <a:gd name="T5" fmla="*/ 12 h 36"/>
                  <a:gd name="T6" fmla="*/ 0 w 48"/>
                  <a:gd name="T7" fmla="*/ 36 h 36"/>
                  <a:gd name="T8" fmla="*/ 30 w 48"/>
                  <a:gd name="T9" fmla="*/ 24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30" y="24"/>
                    </a:moveTo>
                    <a:lnTo>
                      <a:pt x="48" y="0"/>
                    </a:lnTo>
                    <a:lnTo>
                      <a:pt x="18" y="12"/>
                    </a:lnTo>
                    <a:lnTo>
                      <a:pt x="0" y="36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5D87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32" name="Freeform 112"/>
              <p:cNvSpPr>
                <a:spLocks/>
              </p:cNvSpPr>
              <p:nvPr/>
            </p:nvSpPr>
            <p:spPr bwMode="auto">
              <a:xfrm>
                <a:off x="2987" y="1883"/>
                <a:ext cx="54" cy="42"/>
              </a:xfrm>
              <a:custGeom>
                <a:avLst/>
                <a:gdLst>
                  <a:gd name="T0" fmla="*/ 36 w 54"/>
                  <a:gd name="T1" fmla="*/ 30 h 42"/>
                  <a:gd name="T2" fmla="*/ 54 w 54"/>
                  <a:gd name="T3" fmla="*/ 0 h 42"/>
                  <a:gd name="T4" fmla="*/ 18 w 54"/>
                  <a:gd name="T5" fmla="*/ 18 h 42"/>
                  <a:gd name="T6" fmla="*/ 0 w 54"/>
                  <a:gd name="T7" fmla="*/ 42 h 42"/>
                  <a:gd name="T8" fmla="*/ 36 w 54"/>
                  <a:gd name="T9" fmla="*/ 3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2"/>
                  <a:gd name="T17" fmla="*/ 54 w 5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2">
                    <a:moveTo>
                      <a:pt x="36" y="30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42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437AE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33" name="Freeform 113"/>
              <p:cNvSpPr>
                <a:spLocks/>
              </p:cNvSpPr>
              <p:nvPr/>
            </p:nvSpPr>
            <p:spPr bwMode="auto">
              <a:xfrm>
                <a:off x="3023" y="1866"/>
                <a:ext cx="54" cy="47"/>
              </a:xfrm>
              <a:custGeom>
                <a:avLst/>
                <a:gdLst>
                  <a:gd name="T0" fmla="*/ 36 w 54"/>
                  <a:gd name="T1" fmla="*/ 23 h 47"/>
                  <a:gd name="T2" fmla="*/ 54 w 54"/>
                  <a:gd name="T3" fmla="*/ 0 h 47"/>
                  <a:gd name="T4" fmla="*/ 18 w 54"/>
                  <a:gd name="T5" fmla="*/ 17 h 47"/>
                  <a:gd name="T6" fmla="*/ 0 w 54"/>
                  <a:gd name="T7" fmla="*/ 47 h 47"/>
                  <a:gd name="T8" fmla="*/ 36 w 54"/>
                  <a:gd name="T9" fmla="*/ 23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7"/>
                  <a:gd name="T17" fmla="*/ 54 w 54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7">
                    <a:moveTo>
                      <a:pt x="36" y="23"/>
                    </a:moveTo>
                    <a:lnTo>
                      <a:pt x="54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266BD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34" name="Freeform 114"/>
              <p:cNvSpPr>
                <a:spLocks/>
              </p:cNvSpPr>
              <p:nvPr/>
            </p:nvSpPr>
            <p:spPr bwMode="auto">
              <a:xfrm>
                <a:off x="3059" y="1848"/>
                <a:ext cx="54" cy="41"/>
              </a:xfrm>
              <a:custGeom>
                <a:avLst/>
                <a:gdLst>
                  <a:gd name="T0" fmla="*/ 36 w 54"/>
                  <a:gd name="T1" fmla="*/ 18 h 41"/>
                  <a:gd name="T2" fmla="*/ 54 w 54"/>
                  <a:gd name="T3" fmla="*/ 0 h 41"/>
                  <a:gd name="T4" fmla="*/ 18 w 54"/>
                  <a:gd name="T5" fmla="*/ 18 h 41"/>
                  <a:gd name="T6" fmla="*/ 0 w 54"/>
                  <a:gd name="T7" fmla="*/ 41 h 41"/>
                  <a:gd name="T8" fmla="*/ 36 w 54"/>
                  <a:gd name="T9" fmla="*/ 18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1"/>
                  <a:gd name="T17" fmla="*/ 54 w 54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1">
                    <a:moveTo>
                      <a:pt x="36" y="18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41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075C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35" name="Freeform 115"/>
              <p:cNvSpPr>
                <a:spLocks/>
              </p:cNvSpPr>
              <p:nvPr/>
            </p:nvSpPr>
            <p:spPr bwMode="auto">
              <a:xfrm>
                <a:off x="3095" y="1830"/>
                <a:ext cx="54" cy="36"/>
              </a:xfrm>
              <a:custGeom>
                <a:avLst/>
                <a:gdLst>
                  <a:gd name="T0" fmla="*/ 36 w 54"/>
                  <a:gd name="T1" fmla="*/ 12 h 36"/>
                  <a:gd name="T2" fmla="*/ 54 w 54"/>
                  <a:gd name="T3" fmla="*/ 0 h 36"/>
                  <a:gd name="T4" fmla="*/ 18 w 54"/>
                  <a:gd name="T5" fmla="*/ 18 h 36"/>
                  <a:gd name="T6" fmla="*/ 0 w 54"/>
                  <a:gd name="T7" fmla="*/ 36 h 36"/>
                  <a:gd name="T8" fmla="*/ 36 w 54"/>
                  <a:gd name="T9" fmla="*/ 12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12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36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0051C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36" name="Freeform 116"/>
              <p:cNvSpPr>
                <a:spLocks/>
              </p:cNvSpPr>
              <p:nvPr/>
            </p:nvSpPr>
            <p:spPr bwMode="auto">
              <a:xfrm>
                <a:off x="3131" y="1806"/>
                <a:ext cx="54" cy="36"/>
              </a:xfrm>
              <a:custGeom>
                <a:avLst/>
                <a:gdLst>
                  <a:gd name="T0" fmla="*/ 36 w 54"/>
                  <a:gd name="T1" fmla="*/ 12 h 36"/>
                  <a:gd name="T2" fmla="*/ 54 w 54"/>
                  <a:gd name="T3" fmla="*/ 0 h 36"/>
                  <a:gd name="T4" fmla="*/ 18 w 54"/>
                  <a:gd name="T5" fmla="*/ 24 h 36"/>
                  <a:gd name="T6" fmla="*/ 0 w 54"/>
                  <a:gd name="T7" fmla="*/ 36 h 36"/>
                  <a:gd name="T8" fmla="*/ 36 w 54"/>
                  <a:gd name="T9" fmla="*/ 12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12"/>
                    </a:moveTo>
                    <a:lnTo>
                      <a:pt x="54" y="0"/>
                    </a:lnTo>
                    <a:lnTo>
                      <a:pt x="18" y="24"/>
                    </a:lnTo>
                    <a:lnTo>
                      <a:pt x="0" y="36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004CC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37" name="Freeform 117"/>
              <p:cNvSpPr>
                <a:spLocks/>
              </p:cNvSpPr>
              <p:nvPr/>
            </p:nvSpPr>
            <p:spPr bwMode="auto">
              <a:xfrm>
                <a:off x="3167" y="1788"/>
                <a:ext cx="54" cy="30"/>
              </a:xfrm>
              <a:custGeom>
                <a:avLst/>
                <a:gdLst>
                  <a:gd name="T0" fmla="*/ 36 w 54"/>
                  <a:gd name="T1" fmla="*/ 12 h 30"/>
                  <a:gd name="T2" fmla="*/ 54 w 54"/>
                  <a:gd name="T3" fmla="*/ 0 h 30"/>
                  <a:gd name="T4" fmla="*/ 18 w 54"/>
                  <a:gd name="T5" fmla="*/ 18 h 30"/>
                  <a:gd name="T6" fmla="*/ 0 w 54"/>
                  <a:gd name="T7" fmla="*/ 30 h 30"/>
                  <a:gd name="T8" fmla="*/ 36 w 54"/>
                  <a:gd name="T9" fmla="*/ 12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12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0050C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38" name="Freeform 118"/>
              <p:cNvSpPr>
                <a:spLocks/>
              </p:cNvSpPr>
              <p:nvPr/>
            </p:nvSpPr>
            <p:spPr bwMode="auto">
              <a:xfrm>
                <a:off x="3203" y="1770"/>
                <a:ext cx="54" cy="30"/>
              </a:xfrm>
              <a:custGeom>
                <a:avLst/>
                <a:gdLst>
                  <a:gd name="T0" fmla="*/ 42 w 54"/>
                  <a:gd name="T1" fmla="*/ 12 h 30"/>
                  <a:gd name="T2" fmla="*/ 54 w 54"/>
                  <a:gd name="T3" fmla="*/ 0 h 30"/>
                  <a:gd name="T4" fmla="*/ 18 w 54"/>
                  <a:gd name="T5" fmla="*/ 18 h 30"/>
                  <a:gd name="T6" fmla="*/ 0 w 54"/>
                  <a:gd name="T7" fmla="*/ 30 h 30"/>
                  <a:gd name="T8" fmla="*/ 42 w 54"/>
                  <a:gd name="T9" fmla="*/ 12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42" y="12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005FC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39" name="Freeform 119"/>
              <p:cNvSpPr>
                <a:spLocks/>
              </p:cNvSpPr>
              <p:nvPr/>
            </p:nvSpPr>
            <p:spPr bwMode="auto">
              <a:xfrm>
                <a:off x="3245" y="1758"/>
                <a:ext cx="54" cy="24"/>
              </a:xfrm>
              <a:custGeom>
                <a:avLst/>
                <a:gdLst>
                  <a:gd name="T0" fmla="*/ 36 w 54"/>
                  <a:gd name="T1" fmla="*/ 12 h 24"/>
                  <a:gd name="T2" fmla="*/ 54 w 54"/>
                  <a:gd name="T3" fmla="*/ 0 h 24"/>
                  <a:gd name="T4" fmla="*/ 12 w 54"/>
                  <a:gd name="T5" fmla="*/ 12 h 24"/>
                  <a:gd name="T6" fmla="*/ 0 w 54"/>
                  <a:gd name="T7" fmla="*/ 24 h 24"/>
                  <a:gd name="T8" fmla="*/ 36 w 54"/>
                  <a:gd name="T9" fmla="*/ 12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12"/>
                    </a:moveTo>
                    <a:lnTo>
                      <a:pt x="54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0078D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40" name="Freeform 120"/>
              <p:cNvSpPr>
                <a:spLocks/>
              </p:cNvSpPr>
              <p:nvPr/>
            </p:nvSpPr>
            <p:spPr bwMode="auto">
              <a:xfrm>
                <a:off x="3281" y="1752"/>
                <a:ext cx="54" cy="18"/>
              </a:xfrm>
              <a:custGeom>
                <a:avLst/>
                <a:gdLst>
                  <a:gd name="T0" fmla="*/ 36 w 54"/>
                  <a:gd name="T1" fmla="*/ 6 h 18"/>
                  <a:gd name="T2" fmla="*/ 54 w 54"/>
                  <a:gd name="T3" fmla="*/ 0 h 18"/>
                  <a:gd name="T4" fmla="*/ 18 w 54"/>
                  <a:gd name="T5" fmla="*/ 6 h 18"/>
                  <a:gd name="T6" fmla="*/ 0 w 54"/>
                  <a:gd name="T7" fmla="*/ 18 h 18"/>
                  <a:gd name="T8" fmla="*/ 36 w 54"/>
                  <a:gd name="T9" fmla="*/ 6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8"/>
                  <a:gd name="T17" fmla="*/ 54 w 5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8">
                    <a:moveTo>
                      <a:pt x="36" y="6"/>
                    </a:moveTo>
                    <a:lnTo>
                      <a:pt x="54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36" y="6"/>
                    </a:lnTo>
                    <a:close/>
                  </a:path>
                </a:pathLst>
              </a:custGeom>
              <a:solidFill>
                <a:srgbClr val="1B95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41" name="Freeform 121"/>
              <p:cNvSpPr>
                <a:spLocks/>
              </p:cNvSpPr>
              <p:nvPr/>
            </p:nvSpPr>
            <p:spPr bwMode="auto">
              <a:xfrm>
                <a:off x="3317" y="1746"/>
                <a:ext cx="54" cy="12"/>
              </a:xfrm>
              <a:custGeom>
                <a:avLst/>
                <a:gdLst>
                  <a:gd name="T0" fmla="*/ 42 w 54"/>
                  <a:gd name="T1" fmla="*/ 12 h 12"/>
                  <a:gd name="T2" fmla="*/ 54 w 54"/>
                  <a:gd name="T3" fmla="*/ 0 h 12"/>
                  <a:gd name="T4" fmla="*/ 18 w 54"/>
                  <a:gd name="T5" fmla="*/ 6 h 12"/>
                  <a:gd name="T6" fmla="*/ 0 w 54"/>
                  <a:gd name="T7" fmla="*/ 12 h 12"/>
                  <a:gd name="T8" fmla="*/ 42 w 54"/>
                  <a:gd name="T9" fmla="*/ 1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2"/>
                  <a:gd name="T17" fmla="*/ 54 w 54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2">
                    <a:moveTo>
                      <a:pt x="42" y="12"/>
                    </a:moveTo>
                    <a:lnTo>
                      <a:pt x="54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44AE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42" name="Freeform 122"/>
              <p:cNvSpPr>
                <a:spLocks/>
              </p:cNvSpPr>
              <p:nvPr/>
            </p:nvSpPr>
            <p:spPr bwMode="auto">
              <a:xfrm>
                <a:off x="3359" y="1746"/>
                <a:ext cx="54" cy="12"/>
              </a:xfrm>
              <a:custGeom>
                <a:avLst/>
                <a:gdLst>
                  <a:gd name="T0" fmla="*/ 36 w 54"/>
                  <a:gd name="T1" fmla="*/ 12 h 12"/>
                  <a:gd name="T2" fmla="*/ 54 w 54"/>
                  <a:gd name="T3" fmla="*/ 0 h 12"/>
                  <a:gd name="T4" fmla="*/ 12 w 54"/>
                  <a:gd name="T5" fmla="*/ 0 h 12"/>
                  <a:gd name="T6" fmla="*/ 0 w 54"/>
                  <a:gd name="T7" fmla="*/ 12 h 12"/>
                  <a:gd name="T8" fmla="*/ 36 w 54"/>
                  <a:gd name="T9" fmla="*/ 1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2"/>
                  <a:gd name="T17" fmla="*/ 54 w 54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2">
                    <a:moveTo>
                      <a:pt x="36" y="12"/>
                    </a:moveTo>
                    <a:lnTo>
                      <a:pt x="54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68BFF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43" name="Freeform 123"/>
              <p:cNvSpPr>
                <a:spLocks/>
              </p:cNvSpPr>
              <p:nvPr/>
            </p:nvSpPr>
            <p:spPr bwMode="auto">
              <a:xfrm>
                <a:off x="3395" y="1746"/>
                <a:ext cx="54" cy="12"/>
              </a:xfrm>
              <a:custGeom>
                <a:avLst/>
                <a:gdLst>
                  <a:gd name="T0" fmla="*/ 42 w 54"/>
                  <a:gd name="T1" fmla="*/ 12 h 12"/>
                  <a:gd name="T2" fmla="*/ 54 w 54"/>
                  <a:gd name="T3" fmla="*/ 0 h 12"/>
                  <a:gd name="T4" fmla="*/ 18 w 54"/>
                  <a:gd name="T5" fmla="*/ 0 h 12"/>
                  <a:gd name="T6" fmla="*/ 0 w 54"/>
                  <a:gd name="T7" fmla="*/ 12 h 12"/>
                  <a:gd name="T8" fmla="*/ 42 w 54"/>
                  <a:gd name="T9" fmla="*/ 1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2"/>
                  <a:gd name="T17" fmla="*/ 54 w 54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2">
                    <a:moveTo>
                      <a:pt x="42" y="12"/>
                    </a:moveTo>
                    <a:lnTo>
                      <a:pt x="54" y="0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83C8F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44" name="Freeform 124"/>
              <p:cNvSpPr>
                <a:spLocks/>
              </p:cNvSpPr>
              <p:nvPr/>
            </p:nvSpPr>
            <p:spPr bwMode="auto">
              <a:xfrm>
                <a:off x="3437" y="1746"/>
                <a:ext cx="53" cy="24"/>
              </a:xfrm>
              <a:custGeom>
                <a:avLst/>
                <a:gdLst>
                  <a:gd name="T0" fmla="*/ 35 w 53"/>
                  <a:gd name="T1" fmla="*/ 24 h 24"/>
                  <a:gd name="T2" fmla="*/ 53 w 53"/>
                  <a:gd name="T3" fmla="*/ 6 h 24"/>
                  <a:gd name="T4" fmla="*/ 12 w 53"/>
                  <a:gd name="T5" fmla="*/ 0 h 24"/>
                  <a:gd name="T6" fmla="*/ 0 w 53"/>
                  <a:gd name="T7" fmla="*/ 12 h 24"/>
                  <a:gd name="T8" fmla="*/ 35 w 53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24"/>
                  <a:gd name="T17" fmla="*/ 53 w 53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24">
                    <a:moveTo>
                      <a:pt x="35" y="24"/>
                    </a:moveTo>
                    <a:lnTo>
                      <a:pt x="53" y="6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35" y="24"/>
                    </a:lnTo>
                    <a:close/>
                  </a:path>
                </a:pathLst>
              </a:custGeom>
              <a:solidFill>
                <a:srgbClr val="95CAF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45" name="Freeform 125"/>
              <p:cNvSpPr>
                <a:spLocks/>
              </p:cNvSpPr>
              <p:nvPr/>
            </p:nvSpPr>
            <p:spPr bwMode="auto">
              <a:xfrm>
                <a:off x="3472" y="1752"/>
                <a:ext cx="60" cy="24"/>
              </a:xfrm>
              <a:custGeom>
                <a:avLst/>
                <a:gdLst>
                  <a:gd name="T0" fmla="*/ 42 w 60"/>
                  <a:gd name="T1" fmla="*/ 24 h 24"/>
                  <a:gd name="T2" fmla="*/ 60 w 60"/>
                  <a:gd name="T3" fmla="*/ 6 h 24"/>
                  <a:gd name="T4" fmla="*/ 18 w 60"/>
                  <a:gd name="T5" fmla="*/ 0 h 24"/>
                  <a:gd name="T6" fmla="*/ 0 w 60"/>
                  <a:gd name="T7" fmla="*/ 18 h 24"/>
                  <a:gd name="T8" fmla="*/ 42 w 60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24"/>
                  <a:gd name="T17" fmla="*/ 60 w 60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24">
                    <a:moveTo>
                      <a:pt x="42" y="24"/>
                    </a:moveTo>
                    <a:lnTo>
                      <a:pt x="60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42" y="24"/>
                    </a:lnTo>
                    <a:close/>
                  </a:path>
                </a:pathLst>
              </a:custGeom>
              <a:solidFill>
                <a:srgbClr val="A0C8F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46" name="Freeform 126"/>
              <p:cNvSpPr>
                <a:spLocks/>
              </p:cNvSpPr>
              <p:nvPr/>
            </p:nvSpPr>
            <p:spPr bwMode="auto">
              <a:xfrm>
                <a:off x="3514" y="1758"/>
                <a:ext cx="54" cy="30"/>
              </a:xfrm>
              <a:custGeom>
                <a:avLst/>
                <a:gdLst>
                  <a:gd name="T0" fmla="*/ 36 w 54"/>
                  <a:gd name="T1" fmla="*/ 30 h 30"/>
                  <a:gd name="T2" fmla="*/ 54 w 54"/>
                  <a:gd name="T3" fmla="*/ 12 h 30"/>
                  <a:gd name="T4" fmla="*/ 18 w 54"/>
                  <a:gd name="T5" fmla="*/ 0 h 30"/>
                  <a:gd name="T6" fmla="*/ 0 w 54"/>
                  <a:gd name="T7" fmla="*/ 18 h 30"/>
                  <a:gd name="T8" fmla="*/ 36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30"/>
                    </a:moveTo>
                    <a:lnTo>
                      <a:pt x="54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A7C6F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47" name="Freeform 127"/>
              <p:cNvSpPr>
                <a:spLocks/>
              </p:cNvSpPr>
              <p:nvPr/>
            </p:nvSpPr>
            <p:spPr bwMode="auto">
              <a:xfrm>
                <a:off x="3550" y="1770"/>
                <a:ext cx="60" cy="30"/>
              </a:xfrm>
              <a:custGeom>
                <a:avLst/>
                <a:gdLst>
                  <a:gd name="T0" fmla="*/ 42 w 60"/>
                  <a:gd name="T1" fmla="*/ 30 h 30"/>
                  <a:gd name="T2" fmla="*/ 60 w 60"/>
                  <a:gd name="T3" fmla="*/ 12 h 30"/>
                  <a:gd name="T4" fmla="*/ 18 w 60"/>
                  <a:gd name="T5" fmla="*/ 0 h 30"/>
                  <a:gd name="T6" fmla="*/ 0 w 60"/>
                  <a:gd name="T7" fmla="*/ 18 h 30"/>
                  <a:gd name="T8" fmla="*/ 42 w 60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"/>
                  <a:gd name="T17" fmla="*/ 60 w 6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">
                    <a:moveTo>
                      <a:pt x="42" y="30"/>
                    </a:moveTo>
                    <a:lnTo>
                      <a:pt x="60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ABC3E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48" name="Freeform 128"/>
              <p:cNvSpPr>
                <a:spLocks/>
              </p:cNvSpPr>
              <p:nvPr/>
            </p:nvSpPr>
            <p:spPr bwMode="auto">
              <a:xfrm>
                <a:off x="3592" y="1782"/>
                <a:ext cx="54" cy="36"/>
              </a:xfrm>
              <a:custGeom>
                <a:avLst/>
                <a:gdLst>
                  <a:gd name="T0" fmla="*/ 42 w 54"/>
                  <a:gd name="T1" fmla="*/ 36 h 36"/>
                  <a:gd name="T2" fmla="*/ 54 w 54"/>
                  <a:gd name="T3" fmla="*/ 12 h 36"/>
                  <a:gd name="T4" fmla="*/ 18 w 54"/>
                  <a:gd name="T5" fmla="*/ 0 h 36"/>
                  <a:gd name="T6" fmla="*/ 0 w 54"/>
                  <a:gd name="T7" fmla="*/ 18 h 36"/>
                  <a:gd name="T8" fmla="*/ 42 w 54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42" y="36"/>
                    </a:moveTo>
                    <a:lnTo>
                      <a:pt x="54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42" y="36"/>
                    </a:lnTo>
                    <a:close/>
                  </a:path>
                </a:pathLst>
              </a:custGeom>
              <a:solidFill>
                <a:srgbClr val="ADC0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49" name="Freeform 129"/>
              <p:cNvSpPr>
                <a:spLocks/>
              </p:cNvSpPr>
              <p:nvPr/>
            </p:nvSpPr>
            <p:spPr bwMode="auto">
              <a:xfrm>
                <a:off x="3634" y="1794"/>
                <a:ext cx="54" cy="36"/>
              </a:xfrm>
              <a:custGeom>
                <a:avLst/>
                <a:gdLst>
                  <a:gd name="T0" fmla="*/ 36 w 54"/>
                  <a:gd name="T1" fmla="*/ 36 h 36"/>
                  <a:gd name="T2" fmla="*/ 54 w 54"/>
                  <a:gd name="T3" fmla="*/ 12 h 36"/>
                  <a:gd name="T4" fmla="*/ 12 w 54"/>
                  <a:gd name="T5" fmla="*/ 0 h 36"/>
                  <a:gd name="T6" fmla="*/ 0 w 54"/>
                  <a:gd name="T7" fmla="*/ 24 h 36"/>
                  <a:gd name="T8" fmla="*/ 36 w 54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36"/>
                    </a:moveTo>
                    <a:lnTo>
                      <a:pt x="54" y="12"/>
                    </a:lnTo>
                    <a:lnTo>
                      <a:pt x="12" y="0"/>
                    </a:lnTo>
                    <a:lnTo>
                      <a:pt x="0" y="24"/>
                    </a:lnTo>
                    <a:lnTo>
                      <a:pt x="36" y="36"/>
                    </a:lnTo>
                    <a:close/>
                  </a:path>
                </a:pathLst>
              </a:custGeom>
              <a:solidFill>
                <a:srgbClr val="AFBDE4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50" name="Freeform 130"/>
              <p:cNvSpPr>
                <a:spLocks/>
              </p:cNvSpPr>
              <p:nvPr/>
            </p:nvSpPr>
            <p:spPr bwMode="auto">
              <a:xfrm>
                <a:off x="2616" y="1878"/>
                <a:ext cx="54" cy="23"/>
              </a:xfrm>
              <a:custGeom>
                <a:avLst/>
                <a:gdLst>
                  <a:gd name="T0" fmla="*/ 30 w 54"/>
                  <a:gd name="T1" fmla="*/ 23 h 23"/>
                  <a:gd name="T2" fmla="*/ 54 w 54"/>
                  <a:gd name="T3" fmla="*/ 11 h 23"/>
                  <a:gd name="T4" fmla="*/ 18 w 54"/>
                  <a:gd name="T5" fmla="*/ 0 h 23"/>
                  <a:gd name="T6" fmla="*/ 0 w 54"/>
                  <a:gd name="T7" fmla="*/ 11 h 23"/>
                  <a:gd name="T8" fmla="*/ 30 w 54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3"/>
                  <a:gd name="T17" fmla="*/ 54 w 54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3">
                    <a:moveTo>
                      <a:pt x="30" y="23"/>
                    </a:moveTo>
                    <a:lnTo>
                      <a:pt x="54" y="11"/>
                    </a:lnTo>
                    <a:lnTo>
                      <a:pt x="18" y="0"/>
                    </a:lnTo>
                    <a:lnTo>
                      <a:pt x="0" y="11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B6D0E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51" name="Freeform 131"/>
              <p:cNvSpPr>
                <a:spLocks/>
              </p:cNvSpPr>
              <p:nvPr/>
            </p:nvSpPr>
            <p:spPr bwMode="auto">
              <a:xfrm>
                <a:off x="2646" y="1889"/>
                <a:ext cx="54" cy="30"/>
              </a:xfrm>
              <a:custGeom>
                <a:avLst/>
                <a:gdLst>
                  <a:gd name="T0" fmla="*/ 36 w 54"/>
                  <a:gd name="T1" fmla="*/ 30 h 30"/>
                  <a:gd name="T2" fmla="*/ 54 w 54"/>
                  <a:gd name="T3" fmla="*/ 12 h 30"/>
                  <a:gd name="T4" fmla="*/ 24 w 54"/>
                  <a:gd name="T5" fmla="*/ 0 h 30"/>
                  <a:gd name="T6" fmla="*/ 0 w 54"/>
                  <a:gd name="T7" fmla="*/ 12 h 30"/>
                  <a:gd name="T8" fmla="*/ 36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30"/>
                    </a:moveTo>
                    <a:lnTo>
                      <a:pt x="54" y="12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B4CEE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52" name="Freeform 132"/>
              <p:cNvSpPr>
                <a:spLocks/>
              </p:cNvSpPr>
              <p:nvPr/>
            </p:nvSpPr>
            <p:spPr bwMode="auto">
              <a:xfrm>
                <a:off x="2682" y="1901"/>
                <a:ext cx="48" cy="30"/>
              </a:xfrm>
              <a:custGeom>
                <a:avLst/>
                <a:gdLst>
                  <a:gd name="T0" fmla="*/ 30 w 48"/>
                  <a:gd name="T1" fmla="*/ 30 h 30"/>
                  <a:gd name="T2" fmla="*/ 48 w 48"/>
                  <a:gd name="T3" fmla="*/ 12 h 30"/>
                  <a:gd name="T4" fmla="*/ 18 w 48"/>
                  <a:gd name="T5" fmla="*/ 0 h 30"/>
                  <a:gd name="T6" fmla="*/ 0 w 48"/>
                  <a:gd name="T7" fmla="*/ 18 h 30"/>
                  <a:gd name="T8" fmla="*/ 30 w 48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0"/>
                  <a:gd name="T17" fmla="*/ 48 w 4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0">
                    <a:moveTo>
                      <a:pt x="30" y="30"/>
                    </a:moveTo>
                    <a:lnTo>
                      <a:pt x="48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B2CAE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53" name="Freeform 133"/>
              <p:cNvSpPr>
                <a:spLocks/>
              </p:cNvSpPr>
              <p:nvPr/>
            </p:nvSpPr>
            <p:spPr bwMode="auto">
              <a:xfrm>
                <a:off x="2712" y="1913"/>
                <a:ext cx="48" cy="30"/>
              </a:xfrm>
              <a:custGeom>
                <a:avLst/>
                <a:gdLst>
                  <a:gd name="T0" fmla="*/ 30 w 48"/>
                  <a:gd name="T1" fmla="*/ 30 h 30"/>
                  <a:gd name="T2" fmla="*/ 48 w 48"/>
                  <a:gd name="T3" fmla="*/ 12 h 30"/>
                  <a:gd name="T4" fmla="*/ 18 w 48"/>
                  <a:gd name="T5" fmla="*/ 0 h 30"/>
                  <a:gd name="T6" fmla="*/ 0 w 48"/>
                  <a:gd name="T7" fmla="*/ 18 h 30"/>
                  <a:gd name="T8" fmla="*/ 30 w 48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0"/>
                  <a:gd name="T17" fmla="*/ 48 w 4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0">
                    <a:moveTo>
                      <a:pt x="30" y="30"/>
                    </a:moveTo>
                    <a:lnTo>
                      <a:pt x="48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B0C5E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54" name="Freeform 134"/>
              <p:cNvSpPr>
                <a:spLocks/>
              </p:cNvSpPr>
              <p:nvPr/>
            </p:nvSpPr>
            <p:spPr bwMode="auto">
              <a:xfrm>
                <a:off x="2742" y="1925"/>
                <a:ext cx="54" cy="30"/>
              </a:xfrm>
              <a:custGeom>
                <a:avLst/>
                <a:gdLst>
                  <a:gd name="T0" fmla="*/ 36 w 54"/>
                  <a:gd name="T1" fmla="*/ 30 h 30"/>
                  <a:gd name="T2" fmla="*/ 54 w 54"/>
                  <a:gd name="T3" fmla="*/ 6 h 30"/>
                  <a:gd name="T4" fmla="*/ 18 w 54"/>
                  <a:gd name="T5" fmla="*/ 0 h 30"/>
                  <a:gd name="T6" fmla="*/ 0 w 54"/>
                  <a:gd name="T7" fmla="*/ 18 h 30"/>
                  <a:gd name="T8" fmla="*/ 36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30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ACC0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55" name="Freeform 135"/>
              <p:cNvSpPr>
                <a:spLocks/>
              </p:cNvSpPr>
              <p:nvPr/>
            </p:nvSpPr>
            <p:spPr bwMode="auto">
              <a:xfrm>
                <a:off x="2778" y="1931"/>
                <a:ext cx="48" cy="30"/>
              </a:xfrm>
              <a:custGeom>
                <a:avLst/>
                <a:gdLst>
                  <a:gd name="T0" fmla="*/ 30 w 48"/>
                  <a:gd name="T1" fmla="*/ 30 h 30"/>
                  <a:gd name="T2" fmla="*/ 48 w 48"/>
                  <a:gd name="T3" fmla="*/ 12 h 30"/>
                  <a:gd name="T4" fmla="*/ 18 w 48"/>
                  <a:gd name="T5" fmla="*/ 0 h 30"/>
                  <a:gd name="T6" fmla="*/ 0 w 48"/>
                  <a:gd name="T7" fmla="*/ 24 h 30"/>
                  <a:gd name="T8" fmla="*/ 30 w 48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0"/>
                  <a:gd name="T17" fmla="*/ 48 w 4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0">
                    <a:moveTo>
                      <a:pt x="30" y="30"/>
                    </a:moveTo>
                    <a:lnTo>
                      <a:pt x="48" y="12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A6BA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56" name="Freeform 136"/>
              <p:cNvSpPr>
                <a:spLocks/>
              </p:cNvSpPr>
              <p:nvPr/>
            </p:nvSpPr>
            <p:spPr bwMode="auto">
              <a:xfrm>
                <a:off x="2808" y="1943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0 h 24"/>
                  <a:gd name="T4" fmla="*/ 18 w 48"/>
                  <a:gd name="T5" fmla="*/ 0 h 24"/>
                  <a:gd name="T6" fmla="*/ 0 w 48"/>
                  <a:gd name="T7" fmla="*/ 18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9FB3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57" name="Freeform 137"/>
              <p:cNvSpPr>
                <a:spLocks/>
              </p:cNvSpPr>
              <p:nvPr/>
            </p:nvSpPr>
            <p:spPr bwMode="auto">
              <a:xfrm>
                <a:off x="2838" y="1943"/>
                <a:ext cx="53" cy="30"/>
              </a:xfrm>
              <a:custGeom>
                <a:avLst/>
                <a:gdLst>
                  <a:gd name="T0" fmla="*/ 36 w 53"/>
                  <a:gd name="T1" fmla="*/ 30 h 30"/>
                  <a:gd name="T2" fmla="*/ 53 w 53"/>
                  <a:gd name="T3" fmla="*/ 6 h 30"/>
                  <a:gd name="T4" fmla="*/ 18 w 53"/>
                  <a:gd name="T5" fmla="*/ 0 h 30"/>
                  <a:gd name="T6" fmla="*/ 0 w 53"/>
                  <a:gd name="T7" fmla="*/ 24 h 30"/>
                  <a:gd name="T8" fmla="*/ 36 w 53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0"/>
                  <a:gd name="T17" fmla="*/ 53 w 53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0">
                    <a:moveTo>
                      <a:pt x="36" y="30"/>
                    </a:moveTo>
                    <a:lnTo>
                      <a:pt x="53" y="6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95AB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58" name="Freeform 138"/>
              <p:cNvSpPr>
                <a:spLocks/>
              </p:cNvSpPr>
              <p:nvPr/>
            </p:nvSpPr>
            <p:spPr bwMode="auto">
              <a:xfrm>
                <a:off x="2874" y="1943"/>
                <a:ext cx="47" cy="30"/>
              </a:xfrm>
              <a:custGeom>
                <a:avLst/>
                <a:gdLst>
                  <a:gd name="T0" fmla="*/ 29 w 47"/>
                  <a:gd name="T1" fmla="*/ 30 h 30"/>
                  <a:gd name="T2" fmla="*/ 47 w 47"/>
                  <a:gd name="T3" fmla="*/ 0 h 30"/>
                  <a:gd name="T4" fmla="*/ 17 w 47"/>
                  <a:gd name="T5" fmla="*/ 6 h 30"/>
                  <a:gd name="T6" fmla="*/ 0 w 47"/>
                  <a:gd name="T7" fmla="*/ 30 h 30"/>
                  <a:gd name="T8" fmla="*/ 29 w 47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30"/>
                  <a:gd name="T17" fmla="*/ 47 w 47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30">
                    <a:moveTo>
                      <a:pt x="29" y="30"/>
                    </a:moveTo>
                    <a:lnTo>
                      <a:pt x="47" y="0"/>
                    </a:lnTo>
                    <a:lnTo>
                      <a:pt x="17" y="6"/>
                    </a:lnTo>
                    <a:lnTo>
                      <a:pt x="0" y="30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87A1E4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59" name="Freeform 139"/>
              <p:cNvSpPr>
                <a:spLocks/>
              </p:cNvSpPr>
              <p:nvPr/>
            </p:nvSpPr>
            <p:spPr bwMode="auto">
              <a:xfrm>
                <a:off x="2903" y="1937"/>
                <a:ext cx="54" cy="36"/>
              </a:xfrm>
              <a:custGeom>
                <a:avLst/>
                <a:gdLst>
                  <a:gd name="T0" fmla="*/ 36 w 54"/>
                  <a:gd name="T1" fmla="*/ 30 h 36"/>
                  <a:gd name="T2" fmla="*/ 54 w 54"/>
                  <a:gd name="T3" fmla="*/ 0 h 36"/>
                  <a:gd name="T4" fmla="*/ 18 w 54"/>
                  <a:gd name="T5" fmla="*/ 6 h 36"/>
                  <a:gd name="T6" fmla="*/ 0 w 54"/>
                  <a:gd name="T7" fmla="*/ 36 h 36"/>
                  <a:gd name="T8" fmla="*/ 36 w 54"/>
                  <a:gd name="T9" fmla="*/ 3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30"/>
                    </a:moveTo>
                    <a:lnTo>
                      <a:pt x="54" y="0"/>
                    </a:lnTo>
                    <a:lnTo>
                      <a:pt x="18" y="6"/>
                    </a:lnTo>
                    <a:lnTo>
                      <a:pt x="0" y="36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7694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60" name="Freeform 140"/>
              <p:cNvSpPr>
                <a:spLocks/>
              </p:cNvSpPr>
              <p:nvPr/>
            </p:nvSpPr>
            <p:spPr bwMode="auto">
              <a:xfrm>
                <a:off x="2939" y="1925"/>
                <a:ext cx="48" cy="42"/>
              </a:xfrm>
              <a:custGeom>
                <a:avLst/>
                <a:gdLst>
                  <a:gd name="T0" fmla="*/ 30 w 48"/>
                  <a:gd name="T1" fmla="*/ 30 h 42"/>
                  <a:gd name="T2" fmla="*/ 48 w 48"/>
                  <a:gd name="T3" fmla="*/ 0 h 42"/>
                  <a:gd name="T4" fmla="*/ 18 w 48"/>
                  <a:gd name="T5" fmla="*/ 12 h 42"/>
                  <a:gd name="T6" fmla="*/ 0 w 48"/>
                  <a:gd name="T7" fmla="*/ 42 h 42"/>
                  <a:gd name="T8" fmla="*/ 30 w 48"/>
                  <a:gd name="T9" fmla="*/ 3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2"/>
                  <a:gd name="T17" fmla="*/ 48 w 48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2">
                    <a:moveTo>
                      <a:pt x="30" y="30"/>
                    </a:moveTo>
                    <a:lnTo>
                      <a:pt x="48" y="0"/>
                    </a:lnTo>
                    <a:lnTo>
                      <a:pt x="18" y="12"/>
                    </a:lnTo>
                    <a:lnTo>
                      <a:pt x="0" y="42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5E86E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61" name="Freeform 141"/>
              <p:cNvSpPr>
                <a:spLocks/>
              </p:cNvSpPr>
              <p:nvPr/>
            </p:nvSpPr>
            <p:spPr bwMode="auto">
              <a:xfrm>
                <a:off x="2969" y="1913"/>
                <a:ext cx="54" cy="42"/>
              </a:xfrm>
              <a:custGeom>
                <a:avLst/>
                <a:gdLst>
                  <a:gd name="T0" fmla="*/ 36 w 54"/>
                  <a:gd name="T1" fmla="*/ 24 h 42"/>
                  <a:gd name="T2" fmla="*/ 54 w 54"/>
                  <a:gd name="T3" fmla="*/ 0 h 42"/>
                  <a:gd name="T4" fmla="*/ 18 w 54"/>
                  <a:gd name="T5" fmla="*/ 12 h 42"/>
                  <a:gd name="T6" fmla="*/ 0 w 54"/>
                  <a:gd name="T7" fmla="*/ 42 h 42"/>
                  <a:gd name="T8" fmla="*/ 36 w 54"/>
                  <a:gd name="T9" fmla="*/ 24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2"/>
                  <a:gd name="T17" fmla="*/ 54 w 5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2">
                    <a:moveTo>
                      <a:pt x="36" y="24"/>
                    </a:moveTo>
                    <a:lnTo>
                      <a:pt x="54" y="0"/>
                    </a:lnTo>
                    <a:lnTo>
                      <a:pt x="18" y="12"/>
                    </a:lnTo>
                    <a:lnTo>
                      <a:pt x="0" y="42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4176D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62" name="Freeform 142"/>
              <p:cNvSpPr>
                <a:spLocks/>
              </p:cNvSpPr>
              <p:nvPr/>
            </p:nvSpPr>
            <p:spPr bwMode="auto">
              <a:xfrm>
                <a:off x="3005" y="1889"/>
                <a:ext cx="54" cy="48"/>
              </a:xfrm>
              <a:custGeom>
                <a:avLst/>
                <a:gdLst>
                  <a:gd name="T0" fmla="*/ 36 w 54"/>
                  <a:gd name="T1" fmla="*/ 24 h 48"/>
                  <a:gd name="T2" fmla="*/ 54 w 54"/>
                  <a:gd name="T3" fmla="*/ 0 h 48"/>
                  <a:gd name="T4" fmla="*/ 18 w 54"/>
                  <a:gd name="T5" fmla="*/ 24 h 48"/>
                  <a:gd name="T6" fmla="*/ 0 w 54"/>
                  <a:gd name="T7" fmla="*/ 48 h 48"/>
                  <a:gd name="T8" fmla="*/ 36 w 54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8"/>
                  <a:gd name="T17" fmla="*/ 54 w 54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8">
                    <a:moveTo>
                      <a:pt x="36" y="24"/>
                    </a:moveTo>
                    <a:lnTo>
                      <a:pt x="54" y="0"/>
                    </a:lnTo>
                    <a:lnTo>
                      <a:pt x="18" y="24"/>
                    </a:lnTo>
                    <a:lnTo>
                      <a:pt x="0" y="48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1C62D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63" name="Freeform 143"/>
              <p:cNvSpPr>
                <a:spLocks/>
              </p:cNvSpPr>
              <p:nvPr/>
            </p:nvSpPr>
            <p:spPr bwMode="auto">
              <a:xfrm>
                <a:off x="3041" y="1866"/>
                <a:ext cx="54" cy="47"/>
              </a:xfrm>
              <a:custGeom>
                <a:avLst/>
                <a:gdLst>
                  <a:gd name="T0" fmla="*/ 36 w 54"/>
                  <a:gd name="T1" fmla="*/ 23 h 47"/>
                  <a:gd name="T2" fmla="*/ 54 w 54"/>
                  <a:gd name="T3" fmla="*/ 0 h 47"/>
                  <a:gd name="T4" fmla="*/ 18 w 54"/>
                  <a:gd name="T5" fmla="*/ 23 h 47"/>
                  <a:gd name="T6" fmla="*/ 0 w 54"/>
                  <a:gd name="T7" fmla="*/ 47 h 47"/>
                  <a:gd name="T8" fmla="*/ 36 w 54"/>
                  <a:gd name="T9" fmla="*/ 23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7"/>
                  <a:gd name="T17" fmla="*/ 54 w 54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7">
                    <a:moveTo>
                      <a:pt x="36" y="23"/>
                    </a:moveTo>
                    <a:lnTo>
                      <a:pt x="54" y="0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004EC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64" name="Freeform 144"/>
              <p:cNvSpPr>
                <a:spLocks/>
              </p:cNvSpPr>
              <p:nvPr/>
            </p:nvSpPr>
            <p:spPr bwMode="auto">
              <a:xfrm>
                <a:off x="3077" y="1842"/>
                <a:ext cx="54" cy="47"/>
              </a:xfrm>
              <a:custGeom>
                <a:avLst/>
                <a:gdLst>
                  <a:gd name="T0" fmla="*/ 36 w 54"/>
                  <a:gd name="T1" fmla="*/ 18 h 47"/>
                  <a:gd name="T2" fmla="*/ 54 w 54"/>
                  <a:gd name="T3" fmla="*/ 0 h 47"/>
                  <a:gd name="T4" fmla="*/ 18 w 54"/>
                  <a:gd name="T5" fmla="*/ 24 h 47"/>
                  <a:gd name="T6" fmla="*/ 0 w 54"/>
                  <a:gd name="T7" fmla="*/ 47 h 47"/>
                  <a:gd name="T8" fmla="*/ 36 w 54"/>
                  <a:gd name="T9" fmla="*/ 1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7"/>
                  <a:gd name="T17" fmla="*/ 54 w 54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7">
                    <a:moveTo>
                      <a:pt x="36" y="18"/>
                    </a:moveTo>
                    <a:lnTo>
                      <a:pt x="54" y="0"/>
                    </a:lnTo>
                    <a:lnTo>
                      <a:pt x="18" y="24"/>
                    </a:lnTo>
                    <a:lnTo>
                      <a:pt x="0" y="47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003EB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65" name="Freeform 145"/>
              <p:cNvSpPr>
                <a:spLocks/>
              </p:cNvSpPr>
              <p:nvPr/>
            </p:nvSpPr>
            <p:spPr bwMode="auto">
              <a:xfrm>
                <a:off x="3113" y="1818"/>
                <a:ext cx="54" cy="42"/>
              </a:xfrm>
              <a:custGeom>
                <a:avLst/>
                <a:gdLst>
                  <a:gd name="T0" fmla="*/ 36 w 54"/>
                  <a:gd name="T1" fmla="*/ 18 h 42"/>
                  <a:gd name="T2" fmla="*/ 54 w 54"/>
                  <a:gd name="T3" fmla="*/ 0 h 42"/>
                  <a:gd name="T4" fmla="*/ 18 w 54"/>
                  <a:gd name="T5" fmla="*/ 24 h 42"/>
                  <a:gd name="T6" fmla="*/ 0 w 54"/>
                  <a:gd name="T7" fmla="*/ 42 h 42"/>
                  <a:gd name="T8" fmla="*/ 36 w 54"/>
                  <a:gd name="T9" fmla="*/ 18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2"/>
                  <a:gd name="T17" fmla="*/ 54 w 5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2">
                    <a:moveTo>
                      <a:pt x="36" y="18"/>
                    </a:moveTo>
                    <a:lnTo>
                      <a:pt x="54" y="0"/>
                    </a:lnTo>
                    <a:lnTo>
                      <a:pt x="18" y="24"/>
                    </a:lnTo>
                    <a:lnTo>
                      <a:pt x="0" y="42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0037B4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66" name="Freeform 146"/>
              <p:cNvSpPr>
                <a:spLocks/>
              </p:cNvSpPr>
              <p:nvPr/>
            </p:nvSpPr>
            <p:spPr bwMode="auto">
              <a:xfrm>
                <a:off x="3149" y="1800"/>
                <a:ext cx="54" cy="36"/>
              </a:xfrm>
              <a:custGeom>
                <a:avLst/>
                <a:gdLst>
                  <a:gd name="T0" fmla="*/ 36 w 54"/>
                  <a:gd name="T1" fmla="*/ 12 h 36"/>
                  <a:gd name="T2" fmla="*/ 54 w 54"/>
                  <a:gd name="T3" fmla="*/ 0 h 36"/>
                  <a:gd name="T4" fmla="*/ 18 w 54"/>
                  <a:gd name="T5" fmla="*/ 18 h 36"/>
                  <a:gd name="T6" fmla="*/ 0 w 54"/>
                  <a:gd name="T7" fmla="*/ 36 h 36"/>
                  <a:gd name="T8" fmla="*/ 36 w 54"/>
                  <a:gd name="T9" fmla="*/ 12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12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36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003DB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67" name="Freeform 147"/>
              <p:cNvSpPr>
                <a:spLocks/>
              </p:cNvSpPr>
              <p:nvPr/>
            </p:nvSpPr>
            <p:spPr bwMode="auto">
              <a:xfrm>
                <a:off x="3185" y="1782"/>
                <a:ext cx="60" cy="30"/>
              </a:xfrm>
              <a:custGeom>
                <a:avLst/>
                <a:gdLst>
                  <a:gd name="T0" fmla="*/ 42 w 60"/>
                  <a:gd name="T1" fmla="*/ 12 h 30"/>
                  <a:gd name="T2" fmla="*/ 60 w 60"/>
                  <a:gd name="T3" fmla="*/ 0 h 30"/>
                  <a:gd name="T4" fmla="*/ 18 w 60"/>
                  <a:gd name="T5" fmla="*/ 18 h 30"/>
                  <a:gd name="T6" fmla="*/ 0 w 60"/>
                  <a:gd name="T7" fmla="*/ 30 h 30"/>
                  <a:gd name="T8" fmla="*/ 42 w 60"/>
                  <a:gd name="T9" fmla="*/ 12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30"/>
                  <a:gd name="T17" fmla="*/ 60 w 60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30">
                    <a:moveTo>
                      <a:pt x="42" y="12"/>
                    </a:moveTo>
                    <a:lnTo>
                      <a:pt x="60" y="0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0051B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68" name="Freeform 148"/>
              <p:cNvSpPr>
                <a:spLocks/>
              </p:cNvSpPr>
              <p:nvPr/>
            </p:nvSpPr>
            <p:spPr bwMode="auto">
              <a:xfrm>
                <a:off x="3227" y="1770"/>
                <a:ext cx="54" cy="24"/>
              </a:xfrm>
              <a:custGeom>
                <a:avLst/>
                <a:gdLst>
                  <a:gd name="T0" fmla="*/ 36 w 54"/>
                  <a:gd name="T1" fmla="*/ 6 h 24"/>
                  <a:gd name="T2" fmla="*/ 54 w 54"/>
                  <a:gd name="T3" fmla="*/ 0 h 24"/>
                  <a:gd name="T4" fmla="*/ 18 w 54"/>
                  <a:gd name="T5" fmla="*/ 12 h 24"/>
                  <a:gd name="T6" fmla="*/ 0 w 54"/>
                  <a:gd name="T7" fmla="*/ 24 h 24"/>
                  <a:gd name="T8" fmla="*/ 36 w 54"/>
                  <a:gd name="T9" fmla="*/ 6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6"/>
                    </a:moveTo>
                    <a:lnTo>
                      <a:pt x="54" y="0"/>
                    </a:lnTo>
                    <a:lnTo>
                      <a:pt x="18" y="12"/>
                    </a:lnTo>
                    <a:lnTo>
                      <a:pt x="0" y="24"/>
                    </a:lnTo>
                    <a:lnTo>
                      <a:pt x="36" y="6"/>
                    </a:lnTo>
                    <a:close/>
                  </a:path>
                </a:pathLst>
              </a:custGeom>
              <a:solidFill>
                <a:srgbClr val="0072C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69" name="Freeform 149"/>
              <p:cNvSpPr>
                <a:spLocks/>
              </p:cNvSpPr>
              <p:nvPr/>
            </p:nvSpPr>
            <p:spPr bwMode="auto">
              <a:xfrm>
                <a:off x="3263" y="1758"/>
                <a:ext cx="54" cy="18"/>
              </a:xfrm>
              <a:custGeom>
                <a:avLst/>
                <a:gdLst>
                  <a:gd name="T0" fmla="*/ 42 w 54"/>
                  <a:gd name="T1" fmla="*/ 12 h 18"/>
                  <a:gd name="T2" fmla="*/ 54 w 54"/>
                  <a:gd name="T3" fmla="*/ 0 h 18"/>
                  <a:gd name="T4" fmla="*/ 18 w 54"/>
                  <a:gd name="T5" fmla="*/ 12 h 18"/>
                  <a:gd name="T6" fmla="*/ 0 w 54"/>
                  <a:gd name="T7" fmla="*/ 18 h 18"/>
                  <a:gd name="T8" fmla="*/ 42 w 54"/>
                  <a:gd name="T9" fmla="*/ 12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8"/>
                  <a:gd name="T17" fmla="*/ 54 w 5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8">
                    <a:moveTo>
                      <a:pt x="42" y="12"/>
                    </a:moveTo>
                    <a:lnTo>
                      <a:pt x="54" y="0"/>
                    </a:lnTo>
                    <a:lnTo>
                      <a:pt x="18" y="12"/>
                    </a:lnTo>
                    <a:lnTo>
                      <a:pt x="0" y="18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1B97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70" name="Freeform 150"/>
              <p:cNvSpPr>
                <a:spLocks/>
              </p:cNvSpPr>
              <p:nvPr/>
            </p:nvSpPr>
            <p:spPr bwMode="auto">
              <a:xfrm>
                <a:off x="3305" y="1758"/>
                <a:ext cx="54" cy="12"/>
              </a:xfrm>
              <a:custGeom>
                <a:avLst/>
                <a:gdLst>
                  <a:gd name="T0" fmla="*/ 36 w 54"/>
                  <a:gd name="T1" fmla="*/ 12 h 12"/>
                  <a:gd name="T2" fmla="*/ 54 w 54"/>
                  <a:gd name="T3" fmla="*/ 0 h 12"/>
                  <a:gd name="T4" fmla="*/ 12 w 54"/>
                  <a:gd name="T5" fmla="*/ 0 h 12"/>
                  <a:gd name="T6" fmla="*/ 0 w 54"/>
                  <a:gd name="T7" fmla="*/ 12 h 12"/>
                  <a:gd name="T8" fmla="*/ 36 w 54"/>
                  <a:gd name="T9" fmla="*/ 1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2"/>
                  <a:gd name="T17" fmla="*/ 54 w 54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2">
                    <a:moveTo>
                      <a:pt x="36" y="12"/>
                    </a:moveTo>
                    <a:lnTo>
                      <a:pt x="54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4EB5F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71" name="Freeform 151"/>
              <p:cNvSpPr>
                <a:spLocks/>
              </p:cNvSpPr>
              <p:nvPr/>
            </p:nvSpPr>
            <p:spPr bwMode="auto">
              <a:xfrm>
                <a:off x="3341" y="1758"/>
                <a:ext cx="54" cy="12"/>
              </a:xfrm>
              <a:custGeom>
                <a:avLst/>
                <a:gdLst>
                  <a:gd name="T0" fmla="*/ 42 w 54"/>
                  <a:gd name="T1" fmla="*/ 12 h 12"/>
                  <a:gd name="T2" fmla="*/ 54 w 54"/>
                  <a:gd name="T3" fmla="*/ 0 h 12"/>
                  <a:gd name="T4" fmla="*/ 18 w 54"/>
                  <a:gd name="T5" fmla="*/ 0 h 12"/>
                  <a:gd name="T6" fmla="*/ 0 w 54"/>
                  <a:gd name="T7" fmla="*/ 12 h 12"/>
                  <a:gd name="T8" fmla="*/ 42 w 54"/>
                  <a:gd name="T9" fmla="*/ 1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2"/>
                  <a:gd name="T17" fmla="*/ 54 w 54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2">
                    <a:moveTo>
                      <a:pt x="42" y="12"/>
                    </a:moveTo>
                    <a:lnTo>
                      <a:pt x="54" y="0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76C6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72" name="Freeform 152"/>
              <p:cNvSpPr>
                <a:spLocks/>
              </p:cNvSpPr>
              <p:nvPr/>
            </p:nvSpPr>
            <p:spPr bwMode="auto">
              <a:xfrm>
                <a:off x="3383" y="1758"/>
                <a:ext cx="54" cy="18"/>
              </a:xfrm>
              <a:custGeom>
                <a:avLst/>
                <a:gdLst>
                  <a:gd name="T0" fmla="*/ 36 w 54"/>
                  <a:gd name="T1" fmla="*/ 18 h 18"/>
                  <a:gd name="T2" fmla="*/ 54 w 54"/>
                  <a:gd name="T3" fmla="*/ 0 h 18"/>
                  <a:gd name="T4" fmla="*/ 12 w 54"/>
                  <a:gd name="T5" fmla="*/ 0 h 18"/>
                  <a:gd name="T6" fmla="*/ 0 w 54"/>
                  <a:gd name="T7" fmla="*/ 12 h 18"/>
                  <a:gd name="T8" fmla="*/ 36 w 54"/>
                  <a:gd name="T9" fmla="*/ 1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8"/>
                  <a:gd name="T17" fmla="*/ 54 w 5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8">
                    <a:moveTo>
                      <a:pt x="36" y="18"/>
                    </a:moveTo>
                    <a:lnTo>
                      <a:pt x="54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8FCBF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73" name="Freeform 153"/>
              <p:cNvSpPr>
                <a:spLocks/>
              </p:cNvSpPr>
              <p:nvPr/>
            </p:nvSpPr>
            <p:spPr bwMode="auto">
              <a:xfrm>
                <a:off x="3419" y="1758"/>
                <a:ext cx="53" cy="30"/>
              </a:xfrm>
              <a:custGeom>
                <a:avLst/>
                <a:gdLst>
                  <a:gd name="T0" fmla="*/ 41 w 53"/>
                  <a:gd name="T1" fmla="*/ 30 h 30"/>
                  <a:gd name="T2" fmla="*/ 53 w 53"/>
                  <a:gd name="T3" fmla="*/ 12 h 30"/>
                  <a:gd name="T4" fmla="*/ 18 w 53"/>
                  <a:gd name="T5" fmla="*/ 0 h 30"/>
                  <a:gd name="T6" fmla="*/ 0 w 53"/>
                  <a:gd name="T7" fmla="*/ 18 h 30"/>
                  <a:gd name="T8" fmla="*/ 41 w 53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0"/>
                  <a:gd name="T17" fmla="*/ 53 w 53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0">
                    <a:moveTo>
                      <a:pt x="41" y="30"/>
                    </a:moveTo>
                    <a:lnTo>
                      <a:pt x="53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41" y="30"/>
                    </a:lnTo>
                    <a:close/>
                  </a:path>
                </a:pathLst>
              </a:custGeom>
              <a:solidFill>
                <a:srgbClr val="9FCAF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74" name="Freeform 154"/>
              <p:cNvSpPr>
                <a:spLocks/>
              </p:cNvSpPr>
              <p:nvPr/>
            </p:nvSpPr>
            <p:spPr bwMode="auto">
              <a:xfrm>
                <a:off x="3460" y="1770"/>
                <a:ext cx="54" cy="30"/>
              </a:xfrm>
              <a:custGeom>
                <a:avLst/>
                <a:gdLst>
                  <a:gd name="T0" fmla="*/ 36 w 54"/>
                  <a:gd name="T1" fmla="*/ 30 h 30"/>
                  <a:gd name="T2" fmla="*/ 54 w 54"/>
                  <a:gd name="T3" fmla="*/ 6 h 30"/>
                  <a:gd name="T4" fmla="*/ 12 w 54"/>
                  <a:gd name="T5" fmla="*/ 0 h 30"/>
                  <a:gd name="T6" fmla="*/ 0 w 54"/>
                  <a:gd name="T7" fmla="*/ 18 h 30"/>
                  <a:gd name="T8" fmla="*/ 36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30"/>
                    </a:moveTo>
                    <a:lnTo>
                      <a:pt x="54" y="6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A7C6F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75" name="Freeform 155"/>
              <p:cNvSpPr>
                <a:spLocks/>
              </p:cNvSpPr>
              <p:nvPr/>
            </p:nvSpPr>
            <p:spPr bwMode="auto">
              <a:xfrm>
                <a:off x="3496" y="1776"/>
                <a:ext cx="54" cy="36"/>
              </a:xfrm>
              <a:custGeom>
                <a:avLst/>
                <a:gdLst>
                  <a:gd name="T0" fmla="*/ 42 w 54"/>
                  <a:gd name="T1" fmla="*/ 36 h 36"/>
                  <a:gd name="T2" fmla="*/ 54 w 54"/>
                  <a:gd name="T3" fmla="*/ 12 h 36"/>
                  <a:gd name="T4" fmla="*/ 18 w 54"/>
                  <a:gd name="T5" fmla="*/ 0 h 36"/>
                  <a:gd name="T6" fmla="*/ 0 w 54"/>
                  <a:gd name="T7" fmla="*/ 24 h 36"/>
                  <a:gd name="T8" fmla="*/ 42 w 54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42" y="36"/>
                    </a:moveTo>
                    <a:lnTo>
                      <a:pt x="54" y="12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42" y="36"/>
                    </a:lnTo>
                    <a:close/>
                  </a:path>
                </a:pathLst>
              </a:custGeom>
              <a:solidFill>
                <a:srgbClr val="ACC3E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76" name="Freeform 156"/>
              <p:cNvSpPr>
                <a:spLocks/>
              </p:cNvSpPr>
              <p:nvPr/>
            </p:nvSpPr>
            <p:spPr bwMode="auto">
              <a:xfrm>
                <a:off x="3538" y="1788"/>
                <a:ext cx="54" cy="36"/>
              </a:xfrm>
              <a:custGeom>
                <a:avLst/>
                <a:gdLst>
                  <a:gd name="T0" fmla="*/ 36 w 54"/>
                  <a:gd name="T1" fmla="*/ 36 h 36"/>
                  <a:gd name="T2" fmla="*/ 54 w 54"/>
                  <a:gd name="T3" fmla="*/ 12 h 36"/>
                  <a:gd name="T4" fmla="*/ 12 w 54"/>
                  <a:gd name="T5" fmla="*/ 0 h 36"/>
                  <a:gd name="T6" fmla="*/ 0 w 54"/>
                  <a:gd name="T7" fmla="*/ 24 h 36"/>
                  <a:gd name="T8" fmla="*/ 36 w 54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36"/>
                    </a:moveTo>
                    <a:lnTo>
                      <a:pt x="54" y="12"/>
                    </a:lnTo>
                    <a:lnTo>
                      <a:pt x="12" y="0"/>
                    </a:lnTo>
                    <a:lnTo>
                      <a:pt x="0" y="24"/>
                    </a:lnTo>
                    <a:lnTo>
                      <a:pt x="36" y="36"/>
                    </a:lnTo>
                    <a:close/>
                  </a:path>
                </a:pathLst>
              </a:custGeom>
              <a:solidFill>
                <a:srgbClr val="AFBF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77" name="Freeform 157"/>
              <p:cNvSpPr>
                <a:spLocks/>
              </p:cNvSpPr>
              <p:nvPr/>
            </p:nvSpPr>
            <p:spPr bwMode="auto">
              <a:xfrm>
                <a:off x="3574" y="1800"/>
                <a:ext cx="60" cy="42"/>
              </a:xfrm>
              <a:custGeom>
                <a:avLst/>
                <a:gdLst>
                  <a:gd name="T0" fmla="*/ 42 w 60"/>
                  <a:gd name="T1" fmla="*/ 42 h 42"/>
                  <a:gd name="T2" fmla="*/ 60 w 60"/>
                  <a:gd name="T3" fmla="*/ 18 h 42"/>
                  <a:gd name="T4" fmla="*/ 18 w 60"/>
                  <a:gd name="T5" fmla="*/ 0 h 42"/>
                  <a:gd name="T6" fmla="*/ 0 w 60"/>
                  <a:gd name="T7" fmla="*/ 24 h 42"/>
                  <a:gd name="T8" fmla="*/ 42 w 60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42"/>
                  <a:gd name="T17" fmla="*/ 60 w 60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42">
                    <a:moveTo>
                      <a:pt x="42" y="42"/>
                    </a:moveTo>
                    <a:lnTo>
                      <a:pt x="60" y="18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42" y="42"/>
                    </a:lnTo>
                    <a:close/>
                  </a:path>
                </a:pathLst>
              </a:custGeom>
              <a:solidFill>
                <a:srgbClr val="B0BC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78" name="Freeform 158"/>
              <p:cNvSpPr>
                <a:spLocks/>
              </p:cNvSpPr>
              <p:nvPr/>
            </p:nvSpPr>
            <p:spPr bwMode="auto">
              <a:xfrm>
                <a:off x="3616" y="1818"/>
                <a:ext cx="54" cy="42"/>
              </a:xfrm>
              <a:custGeom>
                <a:avLst/>
                <a:gdLst>
                  <a:gd name="T0" fmla="*/ 42 w 54"/>
                  <a:gd name="T1" fmla="*/ 42 h 42"/>
                  <a:gd name="T2" fmla="*/ 54 w 54"/>
                  <a:gd name="T3" fmla="*/ 12 h 42"/>
                  <a:gd name="T4" fmla="*/ 18 w 54"/>
                  <a:gd name="T5" fmla="*/ 0 h 42"/>
                  <a:gd name="T6" fmla="*/ 0 w 54"/>
                  <a:gd name="T7" fmla="*/ 24 h 42"/>
                  <a:gd name="T8" fmla="*/ 42 w 54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2"/>
                  <a:gd name="T17" fmla="*/ 54 w 5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2">
                    <a:moveTo>
                      <a:pt x="42" y="42"/>
                    </a:moveTo>
                    <a:lnTo>
                      <a:pt x="54" y="12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42" y="42"/>
                    </a:lnTo>
                    <a:close/>
                  </a:path>
                </a:pathLst>
              </a:custGeom>
              <a:solidFill>
                <a:srgbClr val="B1BAE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79" name="Freeform 159"/>
              <p:cNvSpPr>
                <a:spLocks/>
              </p:cNvSpPr>
              <p:nvPr/>
            </p:nvSpPr>
            <p:spPr bwMode="auto">
              <a:xfrm>
                <a:off x="2598" y="1889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12 h 24"/>
                  <a:gd name="T4" fmla="*/ 18 w 48"/>
                  <a:gd name="T5" fmla="*/ 0 h 24"/>
                  <a:gd name="T6" fmla="*/ 0 w 48"/>
                  <a:gd name="T7" fmla="*/ 12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12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B8D7F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80" name="Freeform 160"/>
              <p:cNvSpPr>
                <a:spLocks/>
              </p:cNvSpPr>
              <p:nvPr/>
            </p:nvSpPr>
            <p:spPr bwMode="auto">
              <a:xfrm>
                <a:off x="2628" y="1901"/>
                <a:ext cx="54" cy="30"/>
              </a:xfrm>
              <a:custGeom>
                <a:avLst/>
                <a:gdLst>
                  <a:gd name="T0" fmla="*/ 30 w 54"/>
                  <a:gd name="T1" fmla="*/ 30 h 30"/>
                  <a:gd name="T2" fmla="*/ 54 w 54"/>
                  <a:gd name="T3" fmla="*/ 18 h 30"/>
                  <a:gd name="T4" fmla="*/ 18 w 54"/>
                  <a:gd name="T5" fmla="*/ 0 h 30"/>
                  <a:gd name="T6" fmla="*/ 0 w 54"/>
                  <a:gd name="T7" fmla="*/ 12 h 30"/>
                  <a:gd name="T8" fmla="*/ 30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0" y="30"/>
                    </a:moveTo>
                    <a:lnTo>
                      <a:pt x="54" y="18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B7D4E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81" name="Freeform 161"/>
              <p:cNvSpPr>
                <a:spLocks/>
              </p:cNvSpPr>
              <p:nvPr/>
            </p:nvSpPr>
            <p:spPr bwMode="auto">
              <a:xfrm>
                <a:off x="2658" y="1919"/>
                <a:ext cx="54" cy="24"/>
              </a:xfrm>
              <a:custGeom>
                <a:avLst/>
                <a:gdLst>
                  <a:gd name="T0" fmla="*/ 36 w 54"/>
                  <a:gd name="T1" fmla="*/ 24 h 24"/>
                  <a:gd name="T2" fmla="*/ 54 w 54"/>
                  <a:gd name="T3" fmla="*/ 12 h 24"/>
                  <a:gd name="T4" fmla="*/ 24 w 54"/>
                  <a:gd name="T5" fmla="*/ 0 h 24"/>
                  <a:gd name="T6" fmla="*/ 0 w 54"/>
                  <a:gd name="T7" fmla="*/ 12 h 24"/>
                  <a:gd name="T8" fmla="*/ 36 w 54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24"/>
                    </a:moveTo>
                    <a:lnTo>
                      <a:pt x="54" y="12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B6D1E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82" name="Freeform 162"/>
              <p:cNvSpPr>
                <a:spLocks/>
              </p:cNvSpPr>
              <p:nvPr/>
            </p:nvSpPr>
            <p:spPr bwMode="auto">
              <a:xfrm>
                <a:off x="2694" y="1931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12 h 24"/>
                  <a:gd name="T4" fmla="*/ 18 w 48"/>
                  <a:gd name="T5" fmla="*/ 0 h 24"/>
                  <a:gd name="T6" fmla="*/ 0 w 48"/>
                  <a:gd name="T7" fmla="*/ 12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12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B4CDE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83" name="Freeform 163"/>
              <p:cNvSpPr>
                <a:spLocks/>
              </p:cNvSpPr>
              <p:nvPr/>
            </p:nvSpPr>
            <p:spPr bwMode="auto">
              <a:xfrm>
                <a:off x="2724" y="1943"/>
                <a:ext cx="54" cy="30"/>
              </a:xfrm>
              <a:custGeom>
                <a:avLst/>
                <a:gdLst>
                  <a:gd name="T0" fmla="*/ 30 w 54"/>
                  <a:gd name="T1" fmla="*/ 30 h 30"/>
                  <a:gd name="T2" fmla="*/ 54 w 54"/>
                  <a:gd name="T3" fmla="*/ 12 h 30"/>
                  <a:gd name="T4" fmla="*/ 18 w 54"/>
                  <a:gd name="T5" fmla="*/ 0 h 30"/>
                  <a:gd name="T6" fmla="*/ 0 w 54"/>
                  <a:gd name="T7" fmla="*/ 12 h 30"/>
                  <a:gd name="T8" fmla="*/ 30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0" y="30"/>
                    </a:moveTo>
                    <a:lnTo>
                      <a:pt x="54" y="12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B1C7E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84" name="Freeform 164"/>
              <p:cNvSpPr>
                <a:spLocks/>
              </p:cNvSpPr>
              <p:nvPr/>
            </p:nvSpPr>
            <p:spPr bwMode="auto">
              <a:xfrm>
                <a:off x="2754" y="1955"/>
                <a:ext cx="54" cy="24"/>
              </a:xfrm>
              <a:custGeom>
                <a:avLst/>
                <a:gdLst>
                  <a:gd name="T0" fmla="*/ 36 w 54"/>
                  <a:gd name="T1" fmla="*/ 24 h 24"/>
                  <a:gd name="T2" fmla="*/ 54 w 54"/>
                  <a:gd name="T3" fmla="*/ 6 h 24"/>
                  <a:gd name="T4" fmla="*/ 24 w 54"/>
                  <a:gd name="T5" fmla="*/ 0 h 24"/>
                  <a:gd name="T6" fmla="*/ 0 w 54"/>
                  <a:gd name="T7" fmla="*/ 18 h 24"/>
                  <a:gd name="T8" fmla="*/ 36 w 54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24"/>
                    </a:moveTo>
                    <a:lnTo>
                      <a:pt x="54" y="6"/>
                    </a:lnTo>
                    <a:lnTo>
                      <a:pt x="24" y="0"/>
                    </a:lnTo>
                    <a:lnTo>
                      <a:pt x="0" y="18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ACC1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85" name="Freeform 165"/>
              <p:cNvSpPr>
                <a:spLocks/>
              </p:cNvSpPr>
              <p:nvPr/>
            </p:nvSpPr>
            <p:spPr bwMode="auto">
              <a:xfrm>
                <a:off x="2790" y="1961"/>
                <a:ext cx="48" cy="30"/>
              </a:xfrm>
              <a:custGeom>
                <a:avLst/>
                <a:gdLst>
                  <a:gd name="T0" fmla="*/ 30 w 48"/>
                  <a:gd name="T1" fmla="*/ 30 h 30"/>
                  <a:gd name="T2" fmla="*/ 48 w 48"/>
                  <a:gd name="T3" fmla="*/ 6 h 30"/>
                  <a:gd name="T4" fmla="*/ 18 w 48"/>
                  <a:gd name="T5" fmla="*/ 0 h 30"/>
                  <a:gd name="T6" fmla="*/ 0 w 48"/>
                  <a:gd name="T7" fmla="*/ 18 h 30"/>
                  <a:gd name="T8" fmla="*/ 30 w 48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0"/>
                  <a:gd name="T17" fmla="*/ 48 w 4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0">
                    <a:moveTo>
                      <a:pt x="30" y="30"/>
                    </a:moveTo>
                    <a:lnTo>
                      <a:pt x="48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A6B9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86" name="Freeform 166"/>
              <p:cNvSpPr>
                <a:spLocks/>
              </p:cNvSpPr>
              <p:nvPr/>
            </p:nvSpPr>
            <p:spPr bwMode="auto">
              <a:xfrm>
                <a:off x="2820" y="1967"/>
                <a:ext cx="54" cy="30"/>
              </a:xfrm>
              <a:custGeom>
                <a:avLst/>
                <a:gdLst>
                  <a:gd name="T0" fmla="*/ 36 w 54"/>
                  <a:gd name="T1" fmla="*/ 30 h 30"/>
                  <a:gd name="T2" fmla="*/ 54 w 54"/>
                  <a:gd name="T3" fmla="*/ 6 h 30"/>
                  <a:gd name="T4" fmla="*/ 18 w 54"/>
                  <a:gd name="T5" fmla="*/ 0 h 30"/>
                  <a:gd name="T6" fmla="*/ 0 w 54"/>
                  <a:gd name="T7" fmla="*/ 24 h 30"/>
                  <a:gd name="T8" fmla="*/ 36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30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9CB0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87" name="Freeform 167"/>
              <p:cNvSpPr>
                <a:spLocks/>
              </p:cNvSpPr>
              <p:nvPr/>
            </p:nvSpPr>
            <p:spPr bwMode="auto">
              <a:xfrm>
                <a:off x="2856" y="1973"/>
                <a:ext cx="47" cy="24"/>
              </a:xfrm>
              <a:custGeom>
                <a:avLst/>
                <a:gdLst>
                  <a:gd name="T0" fmla="*/ 29 w 47"/>
                  <a:gd name="T1" fmla="*/ 24 h 24"/>
                  <a:gd name="T2" fmla="*/ 47 w 47"/>
                  <a:gd name="T3" fmla="*/ 0 h 24"/>
                  <a:gd name="T4" fmla="*/ 18 w 47"/>
                  <a:gd name="T5" fmla="*/ 0 h 24"/>
                  <a:gd name="T6" fmla="*/ 0 w 47"/>
                  <a:gd name="T7" fmla="*/ 24 h 24"/>
                  <a:gd name="T8" fmla="*/ 29 w 47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24"/>
                  <a:gd name="T17" fmla="*/ 47 w 47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24">
                    <a:moveTo>
                      <a:pt x="29" y="24"/>
                    </a:moveTo>
                    <a:lnTo>
                      <a:pt x="47" y="0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8EA5E4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88" name="Freeform 168"/>
              <p:cNvSpPr>
                <a:spLocks/>
              </p:cNvSpPr>
              <p:nvPr/>
            </p:nvSpPr>
            <p:spPr bwMode="auto">
              <a:xfrm>
                <a:off x="2885" y="1967"/>
                <a:ext cx="54" cy="30"/>
              </a:xfrm>
              <a:custGeom>
                <a:avLst/>
                <a:gdLst>
                  <a:gd name="T0" fmla="*/ 36 w 54"/>
                  <a:gd name="T1" fmla="*/ 24 h 30"/>
                  <a:gd name="T2" fmla="*/ 54 w 54"/>
                  <a:gd name="T3" fmla="*/ 0 h 30"/>
                  <a:gd name="T4" fmla="*/ 18 w 54"/>
                  <a:gd name="T5" fmla="*/ 6 h 30"/>
                  <a:gd name="T6" fmla="*/ 0 w 54"/>
                  <a:gd name="T7" fmla="*/ 30 h 30"/>
                  <a:gd name="T8" fmla="*/ 36 w 54"/>
                  <a:gd name="T9" fmla="*/ 24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24"/>
                    </a:moveTo>
                    <a:lnTo>
                      <a:pt x="54" y="0"/>
                    </a:lnTo>
                    <a:lnTo>
                      <a:pt x="18" y="6"/>
                    </a:lnTo>
                    <a:lnTo>
                      <a:pt x="0" y="30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7B98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89" name="Freeform 169"/>
              <p:cNvSpPr>
                <a:spLocks/>
              </p:cNvSpPr>
              <p:nvPr/>
            </p:nvSpPr>
            <p:spPr bwMode="auto">
              <a:xfrm>
                <a:off x="2921" y="1955"/>
                <a:ext cx="48" cy="36"/>
              </a:xfrm>
              <a:custGeom>
                <a:avLst/>
                <a:gdLst>
                  <a:gd name="T0" fmla="*/ 30 w 48"/>
                  <a:gd name="T1" fmla="*/ 30 h 36"/>
                  <a:gd name="T2" fmla="*/ 48 w 48"/>
                  <a:gd name="T3" fmla="*/ 0 h 36"/>
                  <a:gd name="T4" fmla="*/ 18 w 48"/>
                  <a:gd name="T5" fmla="*/ 12 h 36"/>
                  <a:gd name="T6" fmla="*/ 0 w 48"/>
                  <a:gd name="T7" fmla="*/ 36 h 36"/>
                  <a:gd name="T8" fmla="*/ 30 w 48"/>
                  <a:gd name="T9" fmla="*/ 3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30" y="30"/>
                    </a:moveTo>
                    <a:lnTo>
                      <a:pt x="48" y="0"/>
                    </a:lnTo>
                    <a:lnTo>
                      <a:pt x="18" y="12"/>
                    </a:lnTo>
                    <a:lnTo>
                      <a:pt x="0" y="36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6287E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90" name="Freeform 170"/>
              <p:cNvSpPr>
                <a:spLocks/>
              </p:cNvSpPr>
              <p:nvPr/>
            </p:nvSpPr>
            <p:spPr bwMode="auto">
              <a:xfrm>
                <a:off x="2951" y="1937"/>
                <a:ext cx="54" cy="48"/>
              </a:xfrm>
              <a:custGeom>
                <a:avLst/>
                <a:gdLst>
                  <a:gd name="T0" fmla="*/ 36 w 54"/>
                  <a:gd name="T1" fmla="*/ 30 h 48"/>
                  <a:gd name="T2" fmla="*/ 54 w 54"/>
                  <a:gd name="T3" fmla="*/ 0 h 48"/>
                  <a:gd name="T4" fmla="*/ 18 w 54"/>
                  <a:gd name="T5" fmla="*/ 18 h 48"/>
                  <a:gd name="T6" fmla="*/ 0 w 54"/>
                  <a:gd name="T7" fmla="*/ 48 h 48"/>
                  <a:gd name="T8" fmla="*/ 36 w 54"/>
                  <a:gd name="T9" fmla="*/ 3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8"/>
                  <a:gd name="T17" fmla="*/ 54 w 54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8">
                    <a:moveTo>
                      <a:pt x="36" y="30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48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3F72D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91" name="Freeform 171"/>
              <p:cNvSpPr>
                <a:spLocks/>
              </p:cNvSpPr>
              <p:nvPr/>
            </p:nvSpPr>
            <p:spPr bwMode="auto">
              <a:xfrm>
                <a:off x="2987" y="1913"/>
                <a:ext cx="54" cy="54"/>
              </a:xfrm>
              <a:custGeom>
                <a:avLst/>
                <a:gdLst>
                  <a:gd name="T0" fmla="*/ 36 w 54"/>
                  <a:gd name="T1" fmla="*/ 24 h 54"/>
                  <a:gd name="T2" fmla="*/ 54 w 54"/>
                  <a:gd name="T3" fmla="*/ 0 h 54"/>
                  <a:gd name="T4" fmla="*/ 18 w 54"/>
                  <a:gd name="T5" fmla="*/ 24 h 54"/>
                  <a:gd name="T6" fmla="*/ 0 w 54"/>
                  <a:gd name="T7" fmla="*/ 54 h 54"/>
                  <a:gd name="T8" fmla="*/ 36 w 54"/>
                  <a:gd name="T9" fmla="*/ 24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4"/>
                  <a:gd name="T17" fmla="*/ 54 w 54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4">
                    <a:moveTo>
                      <a:pt x="36" y="24"/>
                    </a:moveTo>
                    <a:lnTo>
                      <a:pt x="54" y="0"/>
                    </a:lnTo>
                    <a:lnTo>
                      <a:pt x="18" y="24"/>
                    </a:lnTo>
                    <a:lnTo>
                      <a:pt x="0" y="54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1359D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92" name="Freeform 172"/>
              <p:cNvSpPr>
                <a:spLocks/>
              </p:cNvSpPr>
              <p:nvPr/>
            </p:nvSpPr>
            <p:spPr bwMode="auto">
              <a:xfrm>
                <a:off x="3023" y="1889"/>
                <a:ext cx="54" cy="48"/>
              </a:xfrm>
              <a:custGeom>
                <a:avLst/>
                <a:gdLst>
                  <a:gd name="T0" fmla="*/ 36 w 54"/>
                  <a:gd name="T1" fmla="*/ 24 h 48"/>
                  <a:gd name="T2" fmla="*/ 54 w 54"/>
                  <a:gd name="T3" fmla="*/ 0 h 48"/>
                  <a:gd name="T4" fmla="*/ 18 w 54"/>
                  <a:gd name="T5" fmla="*/ 24 h 48"/>
                  <a:gd name="T6" fmla="*/ 0 w 54"/>
                  <a:gd name="T7" fmla="*/ 48 h 48"/>
                  <a:gd name="T8" fmla="*/ 36 w 54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8"/>
                  <a:gd name="T17" fmla="*/ 54 w 54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8">
                    <a:moveTo>
                      <a:pt x="36" y="24"/>
                    </a:moveTo>
                    <a:lnTo>
                      <a:pt x="54" y="0"/>
                    </a:lnTo>
                    <a:lnTo>
                      <a:pt x="18" y="24"/>
                    </a:lnTo>
                    <a:lnTo>
                      <a:pt x="0" y="48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003EC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93" name="Freeform 173"/>
              <p:cNvSpPr>
                <a:spLocks/>
              </p:cNvSpPr>
              <p:nvPr/>
            </p:nvSpPr>
            <p:spPr bwMode="auto">
              <a:xfrm>
                <a:off x="3059" y="1860"/>
                <a:ext cx="54" cy="53"/>
              </a:xfrm>
              <a:custGeom>
                <a:avLst/>
                <a:gdLst>
                  <a:gd name="T0" fmla="*/ 36 w 54"/>
                  <a:gd name="T1" fmla="*/ 18 h 53"/>
                  <a:gd name="T2" fmla="*/ 54 w 54"/>
                  <a:gd name="T3" fmla="*/ 0 h 53"/>
                  <a:gd name="T4" fmla="*/ 18 w 54"/>
                  <a:gd name="T5" fmla="*/ 29 h 53"/>
                  <a:gd name="T6" fmla="*/ 0 w 54"/>
                  <a:gd name="T7" fmla="*/ 53 h 53"/>
                  <a:gd name="T8" fmla="*/ 36 w 54"/>
                  <a:gd name="T9" fmla="*/ 18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3"/>
                  <a:gd name="T17" fmla="*/ 54 w 54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3">
                    <a:moveTo>
                      <a:pt x="36" y="18"/>
                    </a:moveTo>
                    <a:lnTo>
                      <a:pt x="54" y="0"/>
                    </a:lnTo>
                    <a:lnTo>
                      <a:pt x="18" y="29"/>
                    </a:lnTo>
                    <a:lnTo>
                      <a:pt x="0" y="53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0028A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94" name="Freeform 174"/>
              <p:cNvSpPr>
                <a:spLocks/>
              </p:cNvSpPr>
              <p:nvPr/>
            </p:nvSpPr>
            <p:spPr bwMode="auto">
              <a:xfrm>
                <a:off x="3095" y="1836"/>
                <a:ext cx="54" cy="42"/>
              </a:xfrm>
              <a:custGeom>
                <a:avLst/>
                <a:gdLst>
                  <a:gd name="T0" fmla="*/ 36 w 54"/>
                  <a:gd name="T1" fmla="*/ 12 h 42"/>
                  <a:gd name="T2" fmla="*/ 54 w 54"/>
                  <a:gd name="T3" fmla="*/ 0 h 42"/>
                  <a:gd name="T4" fmla="*/ 18 w 54"/>
                  <a:gd name="T5" fmla="*/ 24 h 42"/>
                  <a:gd name="T6" fmla="*/ 0 w 54"/>
                  <a:gd name="T7" fmla="*/ 42 h 42"/>
                  <a:gd name="T8" fmla="*/ 36 w 54"/>
                  <a:gd name="T9" fmla="*/ 1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2"/>
                  <a:gd name="T17" fmla="*/ 54 w 5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2">
                    <a:moveTo>
                      <a:pt x="36" y="12"/>
                    </a:moveTo>
                    <a:lnTo>
                      <a:pt x="54" y="0"/>
                    </a:lnTo>
                    <a:lnTo>
                      <a:pt x="18" y="24"/>
                    </a:lnTo>
                    <a:lnTo>
                      <a:pt x="0" y="42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001E9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95" name="Freeform 175"/>
              <p:cNvSpPr>
                <a:spLocks/>
              </p:cNvSpPr>
              <p:nvPr/>
            </p:nvSpPr>
            <p:spPr bwMode="auto">
              <a:xfrm>
                <a:off x="3131" y="1812"/>
                <a:ext cx="54" cy="36"/>
              </a:xfrm>
              <a:custGeom>
                <a:avLst/>
                <a:gdLst>
                  <a:gd name="T0" fmla="*/ 42 w 54"/>
                  <a:gd name="T1" fmla="*/ 6 h 36"/>
                  <a:gd name="T2" fmla="*/ 54 w 54"/>
                  <a:gd name="T3" fmla="*/ 0 h 36"/>
                  <a:gd name="T4" fmla="*/ 18 w 54"/>
                  <a:gd name="T5" fmla="*/ 24 h 36"/>
                  <a:gd name="T6" fmla="*/ 0 w 54"/>
                  <a:gd name="T7" fmla="*/ 36 h 36"/>
                  <a:gd name="T8" fmla="*/ 42 w 54"/>
                  <a:gd name="T9" fmla="*/ 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42" y="6"/>
                    </a:moveTo>
                    <a:lnTo>
                      <a:pt x="54" y="0"/>
                    </a:lnTo>
                    <a:lnTo>
                      <a:pt x="18" y="24"/>
                    </a:lnTo>
                    <a:lnTo>
                      <a:pt x="0" y="36"/>
                    </a:lnTo>
                    <a:lnTo>
                      <a:pt x="42" y="6"/>
                    </a:lnTo>
                    <a:close/>
                  </a:path>
                </a:pathLst>
              </a:custGeom>
              <a:solidFill>
                <a:srgbClr val="00269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96" name="Freeform 176"/>
              <p:cNvSpPr>
                <a:spLocks/>
              </p:cNvSpPr>
              <p:nvPr/>
            </p:nvSpPr>
            <p:spPr bwMode="auto">
              <a:xfrm>
                <a:off x="3173" y="1794"/>
                <a:ext cx="54" cy="24"/>
              </a:xfrm>
              <a:custGeom>
                <a:avLst/>
                <a:gdLst>
                  <a:gd name="T0" fmla="*/ 36 w 54"/>
                  <a:gd name="T1" fmla="*/ 6 h 24"/>
                  <a:gd name="T2" fmla="*/ 54 w 54"/>
                  <a:gd name="T3" fmla="*/ 0 h 24"/>
                  <a:gd name="T4" fmla="*/ 12 w 54"/>
                  <a:gd name="T5" fmla="*/ 18 h 24"/>
                  <a:gd name="T6" fmla="*/ 0 w 54"/>
                  <a:gd name="T7" fmla="*/ 24 h 24"/>
                  <a:gd name="T8" fmla="*/ 36 w 54"/>
                  <a:gd name="T9" fmla="*/ 6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6"/>
                    </a:moveTo>
                    <a:lnTo>
                      <a:pt x="54" y="0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36" y="6"/>
                    </a:lnTo>
                    <a:close/>
                  </a:path>
                </a:pathLst>
              </a:custGeom>
              <a:solidFill>
                <a:srgbClr val="0042A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97" name="Freeform 177"/>
              <p:cNvSpPr>
                <a:spLocks/>
              </p:cNvSpPr>
              <p:nvPr/>
            </p:nvSpPr>
            <p:spPr bwMode="auto">
              <a:xfrm>
                <a:off x="3209" y="1776"/>
                <a:ext cx="54" cy="24"/>
              </a:xfrm>
              <a:custGeom>
                <a:avLst/>
                <a:gdLst>
                  <a:gd name="T0" fmla="*/ 36 w 54"/>
                  <a:gd name="T1" fmla="*/ 12 h 24"/>
                  <a:gd name="T2" fmla="*/ 54 w 54"/>
                  <a:gd name="T3" fmla="*/ 0 h 24"/>
                  <a:gd name="T4" fmla="*/ 18 w 54"/>
                  <a:gd name="T5" fmla="*/ 18 h 24"/>
                  <a:gd name="T6" fmla="*/ 0 w 54"/>
                  <a:gd name="T7" fmla="*/ 24 h 24"/>
                  <a:gd name="T8" fmla="*/ 36 w 54"/>
                  <a:gd name="T9" fmla="*/ 12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12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24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006EC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98" name="Freeform 178"/>
              <p:cNvSpPr>
                <a:spLocks/>
              </p:cNvSpPr>
              <p:nvPr/>
            </p:nvSpPr>
            <p:spPr bwMode="auto">
              <a:xfrm>
                <a:off x="3245" y="1770"/>
                <a:ext cx="60" cy="18"/>
              </a:xfrm>
              <a:custGeom>
                <a:avLst/>
                <a:gdLst>
                  <a:gd name="T0" fmla="*/ 42 w 60"/>
                  <a:gd name="T1" fmla="*/ 12 h 18"/>
                  <a:gd name="T2" fmla="*/ 60 w 60"/>
                  <a:gd name="T3" fmla="*/ 0 h 18"/>
                  <a:gd name="T4" fmla="*/ 18 w 60"/>
                  <a:gd name="T5" fmla="*/ 6 h 18"/>
                  <a:gd name="T6" fmla="*/ 0 w 60"/>
                  <a:gd name="T7" fmla="*/ 18 h 18"/>
                  <a:gd name="T8" fmla="*/ 42 w 60"/>
                  <a:gd name="T9" fmla="*/ 12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18"/>
                  <a:gd name="T17" fmla="*/ 60 w 60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18">
                    <a:moveTo>
                      <a:pt x="42" y="12"/>
                    </a:moveTo>
                    <a:lnTo>
                      <a:pt x="60" y="0"/>
                    </a:lnTo>
                    <a:lnTo>
                      <a:pt x="18" y="6"/>
                    </a:lnTo>
                    <a:lnTo>
                      <a:pt x="0" y="18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229EE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999" name="Freeform 179"/>
              <p:cNvSpPr>
                <a:spLocks/>
              </p:cNvSpPr>
              <p:nvPr/>
            </p:nvSpPr>
            <p:spPr bwMode="auto">
              <a:xfrm>
                <a:off x="3287" y="1770"/>
                <a:ext cx="54" cy="12"/>
              </a:xfrm>
              <a:custGeom>
                <a:avLst/>
                <a:gdLst>
                  <a:gd name="T0" fmla="*/ 36 w 54"/>
                  <a:gd name="T1" fmla="*/ 12 h 12"/>
                  <a:gd name="T2" fmla="*/ 54 w 54"/>
                  <a:gd name="T3" fmla="*/ 0 h 12"/>
                  <a:gd name="T4" fmla="*/ 18 w 54"/>
                  <a:gd name="T5" fmla="*/ 0 h 12"/>
                  <a:gd name="T6" fmla="*/ 0 w 54"/>
                  <a:gd name="T7" fmla="*/ 12 h 12"/>
                  <a:gd name="T8" fmla="*/ 36 w 54"/>
                  <a:gd name="T9" fmla="*/ 1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2"/>
                  <a:gd name="T17" fmla="*/ 54 w 54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2">
                    <a:moveTo>
                      <a:pt x="36" y="12"/>
                    </a:moveTo>
                    <a:lnTo>
                      <a:pt x="54" y="0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5EBFF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00" name="Freeform 180"/>
              <p:cNvSpPr>
                <a:spLocks/>
              </p:cNvSpPr>
              <p:nvPr/>
            </p:nvSpPr>
            <p:spPr bwMode="auto">
              <a:xfrm>
                <a:off x="3323" y="1770"/>
                <a:ext cx="60" cy="18"/>
              </a:xfrm>
              <a:custGeom>
                <a:avLst/>
                <a:gdLst>
                  <a:gd name="T0" fmla="*/ 42 w 60"/>
                  <a:gd name="T1" fmla="*/ 18 h 18"/>
                  <a:gd name="T2" fmla="*/ 60 w 60"/>
                  <a:gd name="T3" fmla="*/ 0 h 18"/>
                  <a:gd name="T4" fmla="*/ 18 w 60"/>
                  <a:gd name="T5" fmla="*/ 0 h 18"/>
                  <a:gd name="T6" fmla="*/ 0 w 60"/>
                  <a:gd name="T7" fmla="*/ 12 h 18"/>
                  <a:gd name="T8" fmla="*/ 42 w 60"/>
                  <a:gd name="T9" fmla="*/ 1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18"/>
                  <a:gd name="T17" fmla="*/ 60 w 60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18">
                    <a:moveTo>
                      <a:pt x="42" y="18"/>
                    </a:moveTo>
                    <a:lnTo>
                      <a:pt x="60" y="0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42" y="18"/>
                    </a:lnTo>
                    <a:close/>
                  </a:path>
                </a:pathLst>
              </a:custGeom>
              <a:solidFill>
                <a:srgbClr val="87CBF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01" name="Freeform 181"/>
              <p:cNvSpPr>
                <a:spLocks/>
              </p:cNvSpPr>
              <p:nvPr/>
            </p:nvSpPr>
            <p:spPr bwMode="auto">
              <a:xfrm>
                <a:off x="3365" y="1770"/>
                <a:ext cx="54" cy="24"/>
              </a:xfrm>
              <a:custGeom>
                <a:avLst/>
                <a:gdLst>
                  <a:gd name="T0" fmla="*/ 36 w 54"/>
                  <a:gd name="T1" fmla="*/ 24 h 24"/>
                  <a:gd name="T2" fmla="*/ 54 w 54"/>
                  <a:gd name="T3" fmla="*/ 6 h 24"/>
                  <a:gd name="T4" fmla="*/ 18 w 54"/>
                  <a:gd name="T5" fmla="*/ 0 h 24"/>
                  <a:gd name="T6" fmla="*/ 0 w 54"/>
                  <a:gd name="T7" fmla="*/ 18 h 24"/>
                  <a:gd name="T8" fmla="*/ 36 w 54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24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9DCBF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02" name="Freeform 182"/>
              <p:cNvSpPr>
                <a:spLocks/>
              </p:cNvSpPr>
              <p:nvPr/>
            </p:nvSpPr>
            <p:spPr bwMode="auto">
              <a:xfrm>
                <a:off x="3401" y="1776"/>
                <a:ext cx="59" cy="30"/>
              </a:xfrm>
              <a:custGeom>
                <a:avLst/>
                <a:gdLst>
                  <a:gd name="T0" fmla="*/ 42 w 59"/>
                  <a:gd name="T1" fmla="*/ 30 h 30"/>
                  <a:gd name="T2" fmla="*/ 59 w 59"/>
                  <a:gd name="T3" fmla="*/ 12 h 30"/>
                  <a:gd name="T4" fmla="*/ 18 w 59"/>
                  <a:gd name="T5" fmla="*/ 0 h 30"/>
                  <a:gd name="T6" fmla="*/ 0 w 59"/>
                  <a:gd name="T7" fmla="*/ 18 h 30"/>
                  <a:gd name="T8" fmla="*/ 42 w 59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30"/>
                  <a:gd name="T17" fmla="*/ 59 w 59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30">
                    <a:moveTo>
                      <a:pt x="42" y="30"/>
                    </a:moveTo>
                    <a:lnTo>
                      <a:pt x="59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A8C7F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03" name="Freeform 183"/>
              <p:cNvSpPr>
                <a:spLocks/>
              </p:cNvSpPr>
              <p:nvPr/>
            </p:nvSpPr>
            <p:spPr bwMode="auto">
              <a:xfrm>
                <a:off x="3443" y="1788"/>
                <a:ext cx="53" cy="36"/>
              </a:xfrm>
              <a:custGeom>
                <a:avLst/>
                <a:gdLst>
                  <a:gd name="T0" fmla="*/ 41 w 53"/>
                  <a:gd name="T1" fmla="*/ 36 h 36"/>
                  <a:gd name="T2" fmla="*/ 53 w 53"/>
                  <a:gd name="T3" fmla="*/ 12 h 36"/>
                  <a:gd name="T4" fmla="*/ 17 w 53"/>
                  <a:gd name="T5" fmla="*/ 0 h 36"/>
                  <a:gd name="T6" fmla="*/ 0 w 53"/>
                  <a:gd name="T7" fmla="*/ 18 h 36"/>
                  <a:gd name="T8" fmla="*/ 41 w 53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6"/>
                  <a:gd name="T17" fmla="*/ 53 w 53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6">
                    <a:moveTo>
                      <a:pt x="41" y="36"/>
                    </a:moveTo>
                    <a:lnTo>
                      <a:pt x="53" y="12"/>
                    </a:lnTo>
                    <a:lnTo>
                      <a:pt x="17" y="0"/>
                    </a:lnTo>
                    <a:lnTo>
                      <a:pt x="0" y="18"/>
                    </a:lnTo>
                    <a:lnTo>
                      <a:pt x="41" y="36"/>
                    </a:lnTo>
                    <a:close/>
                  </a:path>
                </a:pathLst>
              </a:custGeom>
              <a:solidFill>
                <a:srgbClr val="AEC3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04" name="Freeform 184"/>
              <p:cNvSpPr>
                <a:spLocks/>
              </p:cNvSpPr>
              <p:nvPr/>
            </p:nvSpPr>
            <p:spPr bwMode="auto">
              <a:xfrm>
                <a:off x="3484" y="1800"/>
                <a:ext cx="54" cy="36"/>
              </a:xfrm>
              <a:custGeom>
                <a:avLst/>
                <a:gdLst>
                  <a:gd name="T0" fmla="*/ 36 w 54"/>
                  <a:gd name="T1" fmla="*/ 36 h 36"/>
                  <a:gd name="T2" fmla="*/ 54 w 54"/>
                  <a:gd name="T3" fmla="*/ 12 h 36"/>
                  <a:gd name="T4" fmla="*/ 12 w 54"/>
                  <a:gd name="T5" fmla="*/ 0 h 36"/>
                  <a:gd name="T6" fmla="*/ 0 w 54"/>
                  <a:gd name="T7" fmla="*/ 24 h 36"/>
                  <a:gd name="T8" fmla="*/ 36 w 54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36"/>
                    </a:moveTo>
                    <a:lnTo>
                      <a:pt x="54" y="12"/>
                    </a:lnTo>
                    <a:lnTo>
                      <a:pt x="12" y="0"/>
                    </a:lnTo>
                    <a:lnTo>
                      <a:pt x="0" y="24"/>
                    </a:lnTo>
                    <a:lnTo>
                      <a:pt x="36" y="36"/>
                    </a:lnTo>
                    <a:close/>
                  </a:path>
                </a:pathLst>
              </a:custGeom>
              <a:solidFill>
                <a:srgbClr val="B0BEE4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05" name="Freeform 185"/>
              <p:cNvSpPr>
                <a:spLocks/>
              </p:cNvSpPr>
              <p:nvPr/>
            </p:nvSpPr>
            <p:spPr bwMode="auto">
              <a:xfrm>
                <a:off x="3520" y="1812"/>
                <a:ext cx="54" cy="42"/>
              </a:xfrm>
              <a:custGeom>
                <a:avLst/>
                <a:gdLst>
                  <a:gd name="T0" fmla="*/ 42 w 54"/>
                  <a:gd name="T1" fmla="*/ 42 h 42"/>
                  <a:gd name="T2" fmla="*/ 54 w 54"/>
                  <a:gd name="T3" fmla="*/ 12 h 42"/>
                  <a:gd name="T4" fmla="*/ 18 w 54"/>
                  <a:gd name="T5" fmla="*/ 0 h 42"/>
                  <a:gd name="T6" fmla="*/ 0 w 54"/>
                  <a:gd name="T7" fmla="*/ 24 h 42"/>
                  <a:gd name="T8" fmla="*/ 42 w 54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2"/>
                  <a:gd name="T17" fmla="*/ 54 w 5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2">
                    <a:moveTo>
                      <a:pt x="42" y="42"/>
                    </a:moveTo>
                    <a:lnTo>
                      <a:pt x="54" y="12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42" y="42"/>
                    </a:lnTo>
                    <a:close/>
                  </a:path>
                </a:pathLst>
              </a:custGeom>
              <a:solidFill>
                <a:srgbClr val="B1BBE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06" name="Freeform 186"/>
              <p:cNvSpPr>
                <a:spLocks/>
              </p:cNvSpPr>
              <p:nvPr/>
            </p:nvSpPr>
            <p:spPr bwMode="auto">
              <a:xfrm>
                <a:off x="3562" y="1824"/>
                <a:ext cx="54" cy="48"/>
              </a:xfrm>
              <a:custGeom>
                <a:avLst/>
                <a:gdLst>
                  <a:gd name="T0" fmla="*/ 36 w 54"/>
                  <a:gd name="T1" fmla="*/ 48 h 48"/>
                  <a:gd name="T2" fmla="*/ 54 w 54"/>
                  <a:gd name="T3" fmla="*/ 18 h 48"/>
                  <a:gd name="T4" fmla="*/ 12 w 54"/>
                  <a:gd name="T5" fmla="*/ 0 h 48"/>
                  <a:gd name="T6" fmla="*/ 0 w 54"/>
                  <a:gd name="T7" fmla="*/ 30 h 48"/>
                  <a:gd name="T8" fmla="*/ 36 w 54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8"/>
                  <a:gd name="T17" fmla="*/ 54 w 54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8">
                    <a:moveTo>
                      <a:pt x="36" y="48"/>
                    </a:moveTo>
                    <a:lnTo>
                      <a:pt x="54" y="18"/>
                    </a:lnTo>
                    <a:lnTo>
                      <a:pt x="12" y="0"/>
                    </a:lnTo>
                    <a:lnTo>
                      <a:pt x="0" y="30"/>
                    </a:lnTo>
                    <a:lnTo>
                      <a:pt x="36" y="48"/>
                    </a:lnTo>
                    <a:close/>
                  </a:path>
                </a:pathLst>
              </a:custGeom>
              <a:solidFill>
                <a:srgbClr val="B2B8D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07" name="Freeform 187"/>
              <p:cNvSpPr>
                <a:spLocks/>
              </p:cNvSpPr>
              <p:nvPr/>
            </p:nvSpPr>
            <p:spPr bwMode="auto">
              <a:xfrm>
                <a:off x="3598" y="1842"/>
                <a:ext cx="60" cy="47"/>
              </a:xfrm>
              <a:custGeom>
                <a:avLst/>
                <a:gdLst>
                  <a:gd name="T0" fmla="*/ 42 w 60"/>
                  <a:gd name="T1" fmla="*/ 47 h 47"/>
                  <a:gd name="T2" fmla="*/ 60 w 60"/>
                  <a:gd name="T3" fmla="*/ 18 h 47"/>
                  <a:gd name="T4" fmla="*/ 18 w 60"/>
                  <a:gd name="T5" fmla="*/ 0 h 47"/>
                  <a:gd name="T6" fmla="*/ 0 w 60"/>
                  <a:gd name="T7" fmla="*/ 30 h 47"/>
                  <a:gd name="T8" fmla="*/ 42 w 60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47"/>
                  <a:gd name="T17" fmla="*/ 60 w 60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47">
                    <a:moveTo>
                      <a:pt x="42" y="47"/>
                    </a:moveTo>
                    <a:lnTo>
                      <a:pt x="60" y="18"/>
                    </a:lnTo>
                    <a:lnTo>
                      <a:pt x="18" y="0"/>
                    </a:lnTo>
                    <a:lnTo>
                      <a:pt x="0" y="30"/>
                    </a:lnTo>
                    <a:lnTo>
                      <a:pt x="42" y="47"/>
                    </a:lnTo>
                    <a:close/>
                  </a:path>
                </a:pathLst>
              </a:custGeom>
              <a:solidFill>
                <a:srgbClr val="B1B5D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08" name="Freeform 188"/>
              <p:cNvSpPr>
                <a:spLocks/>
              </p:cNvSpPr>
              <p:nvPr/>
            </p:nvSpPr>
            <p:spPr bwMode="auto">
              <a:xfrm>
                <a:off x="2580" y="1901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12 h 24"/>
                  <a:gd name="T4" fmla="*/ 18 w 48"/>
                  <a:gd name="T5" fmla="*/ 0 h 24"/>
                  <a:gd name="T6" fmla="*/ 0 w 48"/>
                  <a:gd name="T7" fmla="*/ 6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12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B9DEF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09" name="Freeform 189"/>
              <p:cNvSpPr>
                <a:spLocks/>
              </p:cNvSpPr>
              <p:nvPr/>
            </p:nvSpPr>
            <p:spPr bwMode="auto">
              <a:xfrm>
                <a:off x="2610" y="1913"/>
                <a:ext cx="48" cy="24"/>
              </a:xfrm>
              <a:custGeom>
                <a:avLst/>
                <a:gdLst>
                  <a:gd name="T0" fmla="*/ 30 w 48"/>
                  <a:gd name="T1" fmla="*/ 24 h 24"/>
                  <a:gd name="T2" fmla="*/ 48 w 48"/>
                  <a:gd name="T3" fmla="*/ 18 h 24"/>
                  <a:gd name="T4" fmla="*/ 18 w 48"/>
                  <a:gd name="T5" fmla="*/ 0 h 24"/>
                  <a:gd name="T6" fmla="*/ 0 w 48"/>
                  <a:gd name="T7" fmla="*/ 12 h 24"/>
                  <a:gd name="T8" fmla="*/ 30 w 48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24"/>
                  <a:gd name="T17" fmla="*/ 48 w 48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24">
                    <a:moveTo>
                      <a:pt x="30" y="24"/>
                    </a:moveTo>
                    <a:lnTo>
                      <a:pt x="48" y="18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B9DCF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10" name="Freeform 190"/>
              <p:cNvSpPr>
                <a:spLocks/>
              </p:cNvSpPr>
              <p:nvPr/>
            </p:nvSpPr>
            <p:spPr bwMode="auto">
              <a:xfrm>
                <a:off x="2640" y="1931"/>
                <a:ext cx="54" cy="24"/>
              </a:xfrm>
              <a:custGeom>
                <a:avLst/>
                <a:gdLst>
                  <a:gd name="T0" fmla="*/ 30 w 54"/>
                  <a:gd name="T1" fmla="*/ 24 h 24"/>
                  <a:gd name="T2" fmla="*/ 54 w 54"/>
                  <a:gd name="T3" fmla="*/ 12 h 24"/>
                  <a:gd name="T4" fmla="*/ 18 w 54"/>
                  <a:gd name="T5" fmla="*/ 0 h 24"/>
                  <a:gd name="T6" fmla="*/ 0 w 54"/>
                  <a:gd name="T7" fmla="*/ 6 h 24"/>
                  <a:gd name="T8" fmla="*/ 30 w 54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0" y="24"/>
                    </a:moveTo>
                    <a:lnTo>
                      <a:pt x="54" y="12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B9D9F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11" name="Freeform 191"/>
              <p:cNvSpPr>
                <a:spLocks/>
              </p:cNvSpPr>
              <p:nvPr/>
            </p:nvSpPr>
            <p:spPr bwMode="auto">
              <a:xfrm>
                <a:off x="2670" y="1943"/>
                <a:ext cx="54" cy="30"/>
              </a:xfrm>
              <a:custGeom>
                <a:avLst/>
                <a:gdLst>
                  <a:gd name="T0" fmla="*/ 36 w 54"/>
                  <a:gd name="T1" fmla="*/ 30 h 30"/>
                  <a:gd name="T2" fmla="*/ 54 w 54"/>
                  <a:gd name="T3" fmla="*/ 12 h 30"/>
                  <a:gd name="T4" fmla="*/ 24 w 54"/>
                  <a:gd name="T5" fmla="*/ 0 h 30"/>
                  <a:gd name="T6" fmla="*/ 0 w 54"/>
                  <a:gd name="T7" fmla="*/ 12 h 30"/>
                  <a:gd name="T8" fmla="*/ 36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30"/>
                    </a:moveTo>
                    <a:lnTo>
                      <a:pt x="54" y="12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B9D5E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12" name="Freeform 192"/>
              <p:cNvSpPr>
                <a:spLocks/>
              </p:cNvSpPr>
              <p:nvPr/>
            </p:nvSpPr>
            <p:spPr bwMode="auto">
              <a:xfrm>
                <a:off x="2706" y="1955"/>
                <a:ext cx="48" cy="30"/>
              </a:xfrm>
              <a:custGeom>
                <a:avLst/>
                <a:gdLst>
                  <a:gd name="T0" fmla="*/ 30 w 48"/>
                  <a:gd name="T1" fmla="*/ 30 h 30"/>
                  <a:gd name="T2" fmla="*/ 48 w 48"/>
                  <a:gd name="T3" fmla="*/ 18 h 30"/>
                  <a:gd name="T4" fmla="*/ 18 w 48"/>
                  <a:gd name="T5" fmla="*/ 0 h 30"/>
                  <a:gd name="T6" fmla="*/ 0 w 48"/>
                  <a:gd name="T7" fmla="*/ 18 h 30"/>
                  <a:gd name="T8" fmla="*/ 30 w 48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0"/>
                  <a:gd name="T17" fmla="*/ 48 w 4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0">
                    <a:moveTo>
                      <a:pt x="30" y="30"/>
                    </a:moveTo>
                    <a:lnTo>
                      <a:pt x="48" y="18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B7D0E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13" name="Freeform 193"/>
              <p:cNvSpPr>
                <a:spLocks/>
              </p:cNvSpPr>
              <p:nvPr/>
            </p:nvSpPr>
            <p:spPr bwMode="auto">
              <a:xfrm>
                <a:off x="2736" y="1973"/>
                <a:ext cx="54" cy="24"/>
              </a:xfrm>
              <a:custGeom>
                <a:avLst/>
                <a:gdLst>
                  <a:gd name="T0" fmla="*/ 36 w 54"/>
                  <a:gd name="T1" fmla="*/ 24 h 24"/>
                  <a:gd name="T2" fmla="*/ 54 w 54"/>
                  <a:gd name="T3" fmla="*/ 6 h 24"/>
                  <a:gd name="T4" fmla="*/ 18 w 54"/>
                  <a:gd name="T5" fmla="*/ 0 h 24"/>
                  <a:gd name="T6" fmla="*/ 0 w 54"/>
                  <a:gd name="T7" fmla="*/ 12 h 24"/>
                  <a:gd name="T8" fmla="*/ 36 w 54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24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B3CAE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14" name="Freeform 194"/>
              <p:cNvSpPr>
                <a:spLocks/>
              </p:cNvSpPr>
              <p:nvPr/>
            </p:nvSpPr>
            <p:spPr bwMode="auto">
              <a:xfrm>
                <a:off x="2772" y="1979"/>
                <a:ext cx="48" cy="30"/>
              </a:xfrm>
              <a:custGeom>
                <a:avLst/>
                <a:gdLst>
                  <a:gd name="T0" fmla="*/ 30 w 48"/>
                  <a:gd name="T1" fmla="*/ 30 h 30"/>
                  <a:gd name="T2" fmla="*/ 48 w 48"/>
                  <a:gd name="T3" fmla="*/ 12 h 30"/>
                  <a:gd name="T4" fmla="*/ 18 w 48"/>
                  <a:gd name="T5" fmla="*/ 0 h 30"/>
                  <a:gd name="T6" fmla="*/ 0 w 48"/>
                  <a:gd name="T7" fmla="*/ 18 h 30"/>
                  <a:gd name="T8" fmla="*/ 30 w 48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0"/>
                  <a:gd name="T17" fmla="*/ 48 w 48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0">
                    <a:moveTo>
                      <a:pt x="30" y="30"/>
                    </a:moveTo>
                    <a:lnTo>
                      <a:pt x="48" y="12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ADC2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15" name="Freeform 195"/>
              <p:cNvSpPr>
                <a:spLocks/>
              </p:cNvSpPr>
              <p:nvPr/>
            </p:nvSpPr>
            <p:spPr bwMode="auto">
              <a:xfrm>
                <a:off x="2802" y="1991"/>
                <a:ext cx="54" cy="30"/>
              </a:xfrm>
              <a:custGeom>
                <a:avLst/>
                <a:gdLst>
                  <a:gd name="T0" fmla="*/ 36 w 54"/>
                  <a:gd name="T1" fmla="*/ 30 h 30"/>
                  <a:gd name="T2" fmla="*/ 54 w 54"/>
                  <a:gd name="T3" fmla="*/ 6 h 30"/>
                  <a:gd name="T4" fmla="*/ 18 w 54"/>
                  <a:gd name="T5" fmla="*/ 0 h 30"/>
                  <a:gd name="T6" fmla="*/ 0 w 54"/>
                  <a:gd name="T7" fmla="*/ 18 h 30"/>
                  <a:gd name="T8" fmla="*/ 36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30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A4B8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16" name="Freeform 196"/>
              <p:cNvSpPr>
                <a:spLocks/>
              </p:cNvSpPr>
              <p:nvPr/>
            </p:nvSpPr>
            <p:spPr bwMode="auto">
              <a:xfrm>
                <a:off x="2838" y="1997"/>
                <a:ext cx="47" cy="24"/>
              </a:xfrm>
              <a:custGeom>
                <a:avLst/>
                <a:gdLst>
                  <a:gd name="T0" fmla="*/ 30 w 47"/>
                  <a:gd name="T1" fmla="*/ 24 h 24"/>
                  <a:gd name="T2" fmla="*/ 47 w 47"/>
                  <a:gd name="T3" fmla="*/ 0 h 24"/>
                  <a:gd name="T4" fmla="*/ 18 w 47"/>
                  <a:gd name="T5" fmla="*/ 0 h 24"/>
                  <a:gd name="T6" fmla="*/ 0 w 47"/>
                  <a:gd name="T7" fmla="*/ 24 h 24"/>
                  <a:gd name="T8" fmla="*/ 30 w 47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24"/>
                  <a:gd name="T17" fmla="*/ 47 w 47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24">
                    <a:moveTo>
                      <a:pt x="30" y="24"/>
                    </a:moveTo>
                    <a:lnTo>
                      <a:pt x="47" y="0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97AC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17" name="Freeform 197"/>
              <p:cNvSpPr>
                <a:spLocks/>
              </p:cNvSpPr>
              <p:nvPr/>
            </p:nvSpPr>
            <p:spPr bwMode="auto">
              <a:xfrm>
                <a:off x="2868" y="1991"/>
                <a:ext cx="53" cy="30"/>
              </a:xfrm>
              <a:custGeom>
                <a:avLst/>
                <a:gdLst>
                  <a:gd name="T0" fmla="*/ 35 w 53"/>
                  <a:gd name="T1" fmla="*/ 30 h 30"/>
                  <a:gd name="T2" fmla="*/ 53 w 53"/>
                  <a:gd name="T3" fmla="*/ 0 h 30"/>
                  <a:gd name="T4" fmla="*/ 17 w 53"/>
                  <a:gd name="T5" fmla="*/ 6 h 30"/>
                  <a:gd name="T6" fmla="*/ 0 w 53"/>
                  <a:gd name="T7" fmla="*/ 30 h 30"/>
                  <a:gd name="T8" fmla="*/ 35 w 53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30"/>
                  <a:gd name="T17" fmla="*/ 53 w 53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30">
                    <a:moveTo>
                      <a:pt x="35" y="30"/>
                    </a:moveTo>
                    <a:lnTo>
                      <a:pt x="53" y="0"/>
                    </a:lnTo>
                    <a:lnTo>
                      <a:pt x="17" y="6"/>
                    </a:lnTo>
                    <a:lnTo>
                      <a:pt x="0" y="30"/>
                    </a:lnTo>
                    <a:lnTo>
                      <a:pt x="35" y="30"/>
                    </a:lnTo>
                    <a:close/>
                  </a:path>
                </a:pathLst>
              </a:custGeom>
              <a:solidFill>
                <a:srgbClr val="849DE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18" name="Freeform 198"/>
              <p:cNvSpPr>
                <a:spLocks/>
              </p:cNvSpPr>
              <p:nvPr/>
            </p:nvSpPr>
            <p:spPr bwMode="auto">
              <a:xfrm>
                <a:off x="2903" y="1985"/>
                <a:ext cx="48" cy="36"/>
              </a:xfrm>
              <a:custGeom>
                <a:avLst/>
                <a:gdLst>
                  <a:gd name="T0" fmla="*/ 30 w 48"/>
                  <a:gd name="T1" fmla="*/ 30 h 36"/>
                  <a:gd name="T2" fmla="*/ 48 w 48"/>
                  <a:gd name="T3" fmla="*/ 0 h 36"/>
                  <a:gd name="T4" fmla="*/ 18 w 48"/>
                  <a:gd name="T5" fmla="*/ 6 h 36"/>
                  <a:gd name="T6" fmla="*/ 0 w 48"/>
                  <a:gd name="T7" fmla="*/ 36 h 36"/>
                  <a:gd name="T8" fmla="*/ 30 w 48"/>
                  <a:gd name="T9" fmla="*/ 3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36"/>
                  <a:gd name="T17" fmla="*/ 48 w 4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36">
                    <a:moveTo>
                      <a:pt x="30" y="30"/>
                    </a:moveTo>
                    <a:lnTo>
                      <a:pt x="48" y="0"/>
                    </a:lnTo>
                    <a:lnTo>
                      <a:pt x="18" y="6"/>
                    </a:lnTo>
                    <a:lnTo>
                      <a:pt x="0" y="36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6889E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19" name="Freeform 199"/>
              <p:cNvSpPr>
                <a:spLocks/>
              </p:cNvSpPr>
              <p:nvPr/>
            </p:nvSpPr>
            <p:spPr bwMode="auto">
              <a:xfrm>
                <a:off x="2933" y="1967"/>
                <a:ext cx="54" cy="48"/>
              </a:xfrm>
              <a:custGeom>
                <a:avLst/>
                <a:gdLst>
                  <a:gd name="T0" fmla="*/ 36 w 54"/>
                  <a:gd name="T1" fmla="*/ 30 h 48"/>
                  <a:gd name="T2" fmla="*/ 54 w 54"/>
                  <a:gd name="T3" fmla="*/ 0 h 48"/>
                  <a:gd name="T4" fmla="*/ 18 w 54"/>
                  <a:gd name="T5" fmla="*/ 18 h 48"/>
                  <a:gd name="T6" fmla="*/ 0 w 54"/>
                  <a:gd name="T7" fmla="*/ 48 h 48"/>
                  <a:gd name="T8" fmla="*/ 36 w 54"/>
                  <a:gd name="T9" fmla="*/ 3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8"/>
                  <a:gd name="T17" fmla="*/ 54 w 54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8">
                    <a:moveTo>
                      <a:pt x="36" y="30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48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4070D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20" name="Freeform 200"/>
              <p:cNvSpPr>
                <a:spLocks/>
              </p:cNvSpPr>
              <p:nvPr/>
            </p:nvSpPr>
            <p:spPr bwMode="auto">
              <a:xfrm>
                <a:off x="2969" y="1937"/>
                <a:ext cx="54" cy="60"/>
              </a:xfrm>
              <a:custGeom>
                <a:avLst/>
                <a:gdLst>
                  <a:gd name="T0" fmla="*/ 36 w 54"/>
                  <a:gd name="T1" fmla="*/ 30 h 60"/>
                  <a:gd name="T2" fmla="*/ 54 w 54"/>
                  <a:gd name="T3" fmla="*/ 0 h 60"/>
                  <a:gd name="T4" fmla="*/ 18 w 54"/>
                  <a:gd name="T5" fmla="*/ 30 h 60"/>
                  <a:gd name="T6" fmla="*/ 0 w 54"/>
                  <a:gd name="T7" fmla="*/ 60 h 60"/>
                  <a:gd name="T8" fmla="*/ 36 w 54"/>
                  <a:gd name="T9" fmla="*/ 3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60"/>
                  <a:gd name="T17" fmla="*/ 54 w 54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60">
                    <a:moveTo>
                      <a:pt x="36" y="30"/>
                    </a:moveTo>
                    <a:lnTo>
                      <a:pt x="54" y="0"/>
                    </a:lnTo>
                    <a:lnTo>
                      <a:pt x="18" y="30"/>
                    </a:lnTo>
                    <a:lnTo>
                      <a:pt x="0" y="60"/>
                    </a:ln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0B4FC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21" name="Freeform 201"/>
              <p:cNvSpPr>
                <a:spLocks/>
              </p:cNvSpPr>
              <p:nvPr/>
            </p:nvSpPr>
            <p:spPr bwMode="auto">
              <a:xfrm>
                <a:off x="3005" y="1913"/>
                <a:ext cx="54" cy="54"/>
              </a:xfrm>
              <a:custGeom>
                <a:avLst/>
                <a:gdLst>
                  <a:gd name="T0" fmla="*/ 36 w 54"/>
                  <a:gd name="T1" fmla="*/ 18 h 54"/>
                  <a:gd name="T2" fmla="*/ 54 w 54"/>
                  <a:gd name="T3" fmla="*/ 0 h 54"/>
                  <a:gd name="T4" fmla="*/ 18 w 54"/>
                  <a:gd name="T5" fmla="*/ 24 h 54"/>
                  <a:gd name="T6" fmla="*/ 0 w 54"/>
                  <a:gd name="T7" fmla="*/ 54 h 54"/>
                  <a:gd name="T8" fmla="*/ 36 w 54"/>
                  <a:gd name="T9" fmla="*/ 18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4"/>
                  <a:gd name="T17" fmla="*/ 54 w 54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4">
                    <a:moveTo>
                      <a:pt x="36" y="18"/>
                    </a:moveTo>
                    <a:lnTo>
                      <a:pt x="54" y="0"/>
                    </a:lnTo>
                    <a:lnTo>
                      <a:pt x="18" y="24"/>
                    </a:lnTo>
                    <a:lnTo>
                      <a:pt x="0" y="54"/>
                    </a:ln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002BB4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22" name="Freeform 202"/>
              <p:cNvSpPr>
                <a:spLocks/>
              </p:cNvSpPr>
              <p:nvPr/>
            </p:nvSpPr>
            <p:spPr bwMode="auto">
              <a:xfrm>
                <a:off x="3041" y="1878"/>
                <a:ext cx="54" cy="53"/>
              </a:xfrm>
              <a:custGeom>
                <a:avLst/>
                <a:gdLst>
                  <a:gd name="T0" fmla="*/ 36 w 54"/>
                  <a:gd name="T1" fmla="*/ 17 h 53"/>
                  <a:gd name="T2" fmla="*/ 54 w 54"/>
                  <a:gd name="T3" fmla="*/ 0 h 53"/>
                  <a:gd name="T4" fmla="*/ 18 w 54"/>
                  <a:gd name="T5" fmla="*/ 35 h 53"/>
                  <a:gd name="T6" fmla="*/ 0 w 54"/>
                  <a:gd name="T7" fmla="*/ 53 h 53"/>
                  <a:gd name="T8" fmla="*/ 36 w 54"/>
                  <a:gd name="T9" fmla="*/ 17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3"/>
                  <a:gd name="T17" fmla="*/ 54 w 54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3">
                    <a:moveTo>
                      <a:pt x="36" y="17"/>
                    </a:moveTo>
                    <a:lnTo>
                      <a:pt x="54" y="0"/>
                    </a:lnTo>
                    <a:lnTo>
                      <a:pt x="18" y="35"/>
                    </a:lnTo>
                    <a:lnTo>
                      <a:pt x="0" y="53"/>
                    </a:lnTo>
                    <a:lnTo>
                      <a:pt x="36" y="17"/>
                    </a:lnTo>
                    <a:close/>
                  </a:path>
                </a:pathLst>
              </a:custGeom>
              <a:solidFill>
                <a:srgbClr val="000D9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23" name="Freeform 203"/>
              <p:cNvSpPr>
                <a:spLocks/>
              </p:cNvSpPr>
              <p:nvPr/>
            </p:nvSpPr>
            <p:spPr bwMode="auto">
              <a:xfrm>
                <a:off x="3077" y="1848"/>
                <a:ext cx="54" cy="47"/>
              </a:xfrm>
              <a:custGeom>
                <a:avLst/>
                <a:gdLst>
                  <a:gd name="T0" fmla="*/ 36 w 54"/>
                  <a:gd name="T1" fmla="*/ 12 h 47"/>
                  <a:gd name="T2" fmla="*/ 54 w 54"/>
                  <a:gd name="T3" fmla="*/ 0 h 47"/>
                  <a:gd name="T4" fmla="*/ 18 w 54"/>
                  <a:gd name="T5" fmla="*/ 30 h 47"/>
                  <a:gd name="T6" fmla="*/ 0 w 54"/>
                  <a:gd name="T7" fmla="*/ 47 h 47"/>
                  <a:gd name="T8" fmla="*/ 36 w 54"/>
                  <a:gd name="T9" fmla="*/ 12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47"/>
                  <a:gd name="T17" fmla="*/ 54 w 54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47">
                    <a:moveTo>
                      <a:pt x="36" y="12"/>
                    </a:moveTo>
                    <a:lnTo>
                      <a:pt x="54" y="0"/>
                    </a:lnTo>
                    <a:lnTo>
                      <a:pt x="18" y="30"/>
                    </a:lnTo>
                    <a:lnTo>
                      <a:pt x="0" y="47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8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24" name="Freeform 204"/>
              <p:cNvSpPr>
                <a:spLocks/>
              </p:cNvSpPr>
              <p:nvPr/>
            </p:nvSpPr>
            <p:spPr bwMode="auto">
              <a:xfrm>
                <a:off x="3113" y="1818"/>
                <a:ext cx="60" cy="42"/>
              </a:xfrm>
              <a:custGeom>
                <a:avLst/>
                <a:gdLst>
                  <a:gd name="T0" fmla="*/ 42 w 60"/>
                  <a:gd name="T1" fmla="*/ 12 h 42"/>
                  <a:gd name="T2" fmla="*/ 60 w 60"/>
                  <a:gd name="T3" fmla="*/ 0 h 42"/>
                  <a:gd name="T4" fmla="*/ 18 w 60"/>
                  <a:gd name="T5" fmla="*/ 30 h 42"/>
                  <a:gd name="T6" fmla="*/ 0 w 60"/>
                  <a:gd name="T7" fmla="*/ 42 h 42"/>
                  <a:gd name="T8" fmla="*/ 42 w 60"/>
                  <a:gd name="T9" fmla="*/ 1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42"/>
                  <a:gd name="T17" fmla="*/ 60 w 60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42">
                    <a:moveTo>
                      <a:pt x="42" y="12"/>
                    </a:moveTo>
                    <a:lnTo>
                      <a:pt x="60" y="0"/>
                    </a:lnTo>
                    <a:lnTo>
                      <a:pt x="18" y="30"/>
                    </a:lnTo>
                    <a:lnTo>
                      <a:pt x="0" y="4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7F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25" name="Freeform 205"/>
              <p:cNvSpPr>
                <a:spLocks/>
              </p:cNvSpPr>
              <p:nvPr/>
            </p:nvSpPr>
            <p:spPr bwMode="auto">
              <a:xfrm>
                <a:off x="3155" y="1800"/>
                <a:ext cx="54" cy="30"/>
              </a:xfrm>
              <a:custGeom>
                <a:avLst/>
                <a:gdLst>
                  <a:gd name="T0" fmla="*/ 36 w 54"/>
                  <a:gd name="T1" fmla="*/ 6 h 30"/>
                  <a:gd name="T2" fmla="*/ 54 w 54"/>
                  <a:gd name="T3" fmla="*/ 0 h 30"/>
                  <a:gd name="T4" fmla="*/ 18 w 54"/>
                  <a:gd name="T5" fmla="*/ 18 h 30"/>
                  <a:gd name="T6" fmla="*/ 0 w 54"/>
                  <a:gd name="T7" fmla="*/ 30 h 30"/>
                  <a:gd name="T8" fmla="*/ 36 w 54"/>
                  <a:gd name="T9" fmla="*/ 6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36" y="6"/>
                    </a:moveTo>
                    <a:lnTo>
                      <a:pt x="54" y="0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36" y="6"/>
                    </a:lnTo>
                    <a:close/>
                  </a:path>
                </a:pathLst>
              </a:custGeom>
              <a:solidFill>
                <a:srgbClr val="6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26" name="Freeform 206"/>
              <p:cNvSpPr>
                <a:spLocks/>
              </p:cNvSpPr>
              <p:nvPr/>
            </p:nvSpPr>
            <p:spPr bwMode="auto">
              <a:xfrm>
                <a:off x="3191" y="1788"/>
                <a:ext cx="54" cy="18"/>
              </a:xfrm>
              <a:custGeom>
                <a:avLst/>
                <a:gdLst>
                  <a:gd name="T0" fmla="*/ 42 w 54"/>
                  <a:gd name="T1" fmla="*/ 6 h 18"/>
                  <a:gd name="T2" fmla="*/ 54 w 54"/>
                  <a:gd name="T3" fmla="*/ 0 h 18"/>
                  <a:gd name="T4" fmla="*/ 18 w 54"/>
                  <a:gd name="T5" fmla="*/ 12 h 18"/>
                  <a:gd name="T6" fmla="*/ 0 w 54"/>
                  <a:gd name="T7" fmla="*/ 18 h 18"/>
                  <a:gd name="T8" fmla="*/ 42 w 54"/>
                  <a:gd name="T9" fmla="*/ 6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8"/>
                  <a:gd name="T17" fmla="*/ 54 w 5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8">
                    <a:moveTo>
                      <a:pt x="42" y="6"/>
                    </a:moveTo>
                    <a:lnTo>
                      <a:pt x="54" y="0"/>
                    </a:lnTo>
                    <a:lnTo>
                      <a:pt x="18" y="12"/>
                    </a:lnTo>
                    <a:lnTo>
                      <a:pt x="0" y="18"/>
                    </a:lnTo>
                    <a:lnTo>
                      <a:pt x="42" y="6"/>
                    </a:lnTo>
                    <a:close/>
                  </a:path>
                </a:pathLst>
              </a:custGeom>
              <a:solidFill>
                <a:srgbClr val="0070C4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27" name="Freeform 207"/>
              <p:cNvSpPr>
                <a:spLocks/>
              </p:cNvSpPr>
              <p:nvPr/>
            </p:nvSpPr>
            <p:spPr bwMode="auto">
              <a:xfrm>
                <a:off x="3233" y="1782"/>
                <a:ext cx="54" cy="12"/>
              </a:xfrm>
              <a:custGeom>
                <a:avLst/>
                <a:gdLst>
                  <a:gd name="T0" fmla="*/ 36 w 54"/>
                  <a:gd name="T1" fmla="*/ 12 h 12"/>
                  <a:gd name="T2" fmla="*/ 54 w 54"/>
                  <a:gd name="T3" fmla="*/ 0 h 12"/>
                  <a:gd name="T4" fmla="*/ 12 w 54"/>
                  <a:gd name="T5" fmla="*/ 6 h 12"/>
                  <a:gd name="T6" fmla="*/ 0 w 54"/>
                  <a:gd name="T7" fmla="*/ 12 h 12"/>
                  <a:gd name="T8" fmla="*/ 36 w 54"/>
                  <a:gd name="T9" fmla="*/ 1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2"/>
                  <a:gd name="T17" fmla="*/ 54 w 54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2">
                    <a:moveTo>
                      <a:pt x="36" y="12"/>
                    </a:moveTo>
                    <a:lnTo>
                      <a:pt x="5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35ACF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28" name="Freeform 208"/>
              <p:cNvSpPr>
                <a:spLocks/>
              </p:cNvSpPr>
              <p:nvPr/>
            </p:nvSpPr>
            <p:spPr bwMode="auto">
              <a:xfrm>
                <a:off x="3269" y="1782"/>
                <a:ext cx="54" cy="12"/>
              </a:xfrm>
              <a:custGeom>
                <a:avLst/>
                <a:gdLst>
                  <a:gd name="T0" fmla="*/ 42 w 54"/>
                  <a:gd name="T1" fmla="*/ 12 h 12"/>
                  <a:gd name="T2" fmla="*/ 54 w 54"/>
                  <a:gd name="T3" fmla="*/ 0 h 12"/>
                  <a:gd name="T4" fmla="*/ 18 w 54"/>
                  <a:gd name="T5" fmla="*/ 0 h 12"/>
                  <a:gd name="T6" fmla="*/ 0 w 54"/>
                  <a:gd name="T7" fmla="*/ 12 h 12"/>
                  <a:gd name="T8" fmla="*/ 42 w 54"/>
                  <a:gd name="T9" fmla="*/ 12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12"/>
                  <a:gd name="T17" fmla="*/ 54 w 54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12">
                    <a:moveTo>
                      <a:pt x="42" y="12"/>
                    </a:moveTo>
                    <a:lnTo>
                      <a:pt x="54" y="0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77C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29" name="Freeform 209"/>
              <p:cNvSpPr>
                <a:spLocks/>
              </p:cNvSpPr>
              <p:nvPr/>
            </p:nvSpPr>
            <p:spPr bwMode="auto">
              <a:xfrm>
                <a:off x="3311" y="1782"/>
                <a:ext cx="54" cy="24"/>
              </a:xfrm>
              <a:custGeom>
                <a:avLst/>
                <a:gdLst>
                  <a:gd name="T0" fmla="*/ 36 w 54"/>
                  <a:gd name="T1" fmla="*/ 24 h 24"/>
                  <a:gd name="T2" fmla="*/ 54 w 54"/>
                  <a:gd name="T3" fmla="*/ 6 h 24"/>
                  <a:gd name="T4" fmla="*/ 12 w 54"/>
                  <a:gd name="T5" fmla="*/ 0 h 24"/>
                  <a:gd name="T6" fmla="*/ 0 w 54"/>
                  <a:gd name="T7" fmla="*/ 12 h 24"/>
                  <a:gd name="T8" fmla="*/ 36 w 54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24"/>
                  <a:gd name="T17" fmla="*/ 54 w 54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24">
                    <a:moveTo>
                      <a:pt x="36" y="24"/>
                    </a:moveTo>
                    <a:lnTo>
                      <a:pt x="54" y="6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99CDF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30" name="Freeform 210"/>
              <p:cNvSpPr>
                <a:spLocks/>
              </p:cNvSpPr>
              <p:nvPr/>
            </p:nvSpPr>
            <p:spPr bwMode="auto">
              <a:xfrm>
                <a:off x="3347" y="1788"/>
                <a:ext cx="54" cy="30"/>
              </a:xfrm>
              <a:custGeom>
                <a:avLst/>
                <a:gdLst>
                  <a:gd name="T0" fmla="*/ 42 w 54"/>
                  <a:gd name="T1" fmla="*/ 30 h 30"/>
                  <a:gd name="T2" fmla="*/ 54 w 54"/>
                  <a:gd name="T3" fmla="*/ 6 h 30"/>
                  <a:gd name="T4" fmla="*/ 18 w 54"/>
                  <a:gd name="T5" fmla="*/ 0 h 30"/>
                  <a:gd name="T6" fmla="*/ 0 w 54"/>
                  <a:gd name="T7" fmla="*/ 18 h 30"/>
                  <a:gd name="T8" fmla="*/ 42 w 54"/>
                  <a:gd name="T9" fmla="*/ 3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0"/>
                  <a:gd name="T17" fmla="*/ 54 w 54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0">
                    <a:moveTo>
                      <a:pt x="42" y="30"/>
                    </a:moveTo>
                    <a:lnTo>
                      <a:pt x="54" y="6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A9C8F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31" name="Freeform 211"/>
              <p:cNvSpPr>
                <a:spLocks/>
              </p:cNvSpPr>
              <p:nvPr/>
            </p:nvSpPr>
            <p:spPr bwMode="auto">
              <a:xfrm>
                <a:off x="3389" y="1794"/>
                <a:ext cx="54" cy="36"/>
              </a:xfrm>
              <a:custGeom>
                <a:avLst/>
                <a:gdLst>
                  <a:gd name="T0" fmla="*/ 36 w 54"/>
                  <a:gd name="T1" fmla="*/ 36 h 36"/>
                  <a:gd name="T2" fmla="*/ 54 w 54"/>
                  <a:gd name="T3" fmla="*/ 12 h 36"/>
                  <a:gd name="T4" fmla="*/ 12 w 54"/>
                  <a:gd name="T5" fmla="*/ 0 h 36"/>
                  <a:gd name="T6" fmla="*/ 0 w 54"/>
                  <a:gd name="T7" fmla="*/ 24 h 36"/>
                  <a:gd name="T8" fmla="*/ 36 w 54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36"/>
                  <a:gd name="T17" fmla="*/ 54 w 5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36">
                    <a:moveTo>
                      <a:pt x="36" y="36"/>
                    </a:moveTo>
                    <a:lnTo>
                      <a:pt x="54" y="12"/>
                    </a:lnTo>
                    <a:lnTo>
                      <a:pt x="12" y="0"/>
                    </a:lnTo>
                    <a:lnTo>
                      <a:pt x="0" y="24"/>
                    </a:lnTo>
                    <a:lnTo>
                      <a:pt x="36" y="36"/>
                    </a:lnTo>
                    <a:close/>
                  </a:path>
                </a:pathLst>
              </a:custGeom>
              <a:solidFill>
                <a:srgbClr val="AFC2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32" name="Freeform 212"/>
              <p:cNvSpPr>
                <a:spLocks/>
              </p:cNvSpPr>
              <p:nvPr/>
            </p:nvSpPr>
            <p:spPr bwMode="auto">
              <a:xfrm>
                <a:off x="3425" y="1806"/>
                <a:ext cx="59" cy="42"/>
              </a:xfrm>
              <a:custGeom>
                <a:avLst/>
                <a:gdLst>
                  <a:gd name="T0" fmla="*/ 41 w 59"/>
                  <a:gd name="T1" fmla="*/ 42 h 42"/>
                  <a:gd name="T2" fmla="*/ 59 w 59"/>
                  <a:gd name="T3" fmla="*/ 18 h 42"/>
                  <a:gd name="T4" fmla="*/ 18 w 59"/>
                  <a:gd name="T5" fmla="*/ 0 h 42"/>
                  <a:gd name="T6" fmla="*/ 0 w 59"/>
                  <a:gd name="T7" fmla="*/ 24 h 42"/>
                  <a:gd name="T8" fmla="*/ 41 w 59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42"/>
                  <a:gd name="T17" fmla="*/ 59 w 59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42">
                    <a:moveTo>
                      <a:pt x="41" y="42"/>
                    </a:moveTo>
                    <a:lnTo>
                      <a:pt x="59" y="18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41" y="42"/>
                    </a:lnTo>
                    <a:close/>
                  </a:path>
                </a:pathLst>
              </a:custGeom>
              <a:solidFill>
                <a:srgbClr val="B2BDE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1033" name="Group 213"/>
              <p:cNvGrpSpPr>
                <a:grpSpLocks/>
              </p:cNvGrpSpPr>
              <p:nvPr/>
            </p:nvGrpSpPr>
            <p:grpSpPr bwMode="auto">
              <a:xfrm>
                <a:off x="2418" y="1794"/>
                <a:ext cx="1222" cy="436"/>
                <a:chOff x="2418" y="1794"/>
                <a:chExt cx="1222" cy="436"/>
              </a:xfrm>
            </p:grpSpPr>
            <p:sp>
              <p:nvSpPr>
                <p:cNvPr id="291478" name="Freeform 214"/>
                <p:cNvSpPr>
                  <a:spLocks/>
                </p:cNvSpPr>
                <p:nvPr/>
              </p:nvSpPr>
              <p:spPr bwMode="auto">
                <a:xfrm>
                  <a:off x="3466" y="1824"/>
                  <a:ext cx="54" cy="42"/>
                </a:xfrm>
                <a:custGeom>
                  <a:avLst/>
                  <a:gdLst>
                    <a:gd name="T0" fmla="*/ 36 w 54"/>
                    <a:gd name="T1" fmla="*/ 42 h 42"/>
                    <a:gd name="T2" fmla="*/ 54 w 54"/>
                    <a:gd name="T3" fmla="*/ 12 h 42"/>
                    <a:gd name="T4" fmla="*/ 18 w 54"/>
                    <a:gd name="T5" fmla="*/ 0 h 42"/>
                    <a:gd name="T6" fmla="*/ 0 w 54"/>
                    <a:gd name="T7" fmla="*/ 24 h 42"/>
                    <a:gd name="T8" fmla="*/ 36 w 54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2"/>
                    <a:gd name="T17" fmla="*/ 54 w 54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2">
                      <a:moveTo>
                        <a:pt x="36" y="42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B3B9D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79" name="Freeform 215"/>
                <p:cNvSpPr>
                  <a:spLocks/>
                </p:cNvSpPr>
                <p:nvPr/>
              </p:nvSpPr>
              <p:spPr bwMode="auto">
                <a:xfrm>
                  <a:off x="3502" y="1836"/>
                  <a:ext cx="60" cy="47"/>
                </a:xfrm>
                <a:custGeom>
                  <a:avLst/>
                  <a:gdLst>
                    <a:gd name="T0" fmla="*/ 42 w 60"/>
                    <a:gd name="T1" fmla="*/ 47 h 47"/>
                    <a:gd name="T2" fmla="*/ 60 w 60"/>
                    <a:gd name="T3" fmla="*/ 18 h 47"/>
                    <a:gd name="T4" fmla="*/ 18 w 60"/>
                    <a:gd name="T5" fmla="*/ 0 h 47"/>
                    <a:gd name="T6" fmla="*/ 0 w 60"/>
                    <a:gd name="T7" fmla="*/ 30 h 47"/>
                    <a:gd name="T8" fmla="*/ 42 w 60"/>
                    <a:gd name="T9" fmla="*/ 47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7"/>
                    <a:gd name="T17" fmla="*/ 60 w 60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7">
                      <a:moveTo>
                        <a:pt x="42" y="47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42" y="47"/>
                      </a:lnTo>
                      <a:close/>
                    </a:path>
                  </a:pathLst>
                </a:custGeom>
                <a:solidFill>
                  <a:srgbClr val="B3B5D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80" name="Freeform 216"/>
                <p:cNvSpPr>
                  <a:spLocks/>
                </p:cNvSpPr>
                <p:nvPr/>
              </p:nvSpPr>
              <p:spPr bwMode="auto">
                <a:xfrm>
                  <a:off x="3544" y="1854"/>
                  <a:ext cx="54" cy="47"/>
                </a:xfrm>
                <a:custGeom>
                  <a:avLst/>
                  <a:gdLst>
                    <a:gd name="T0" fmla="*/ 42 w 54"/>
                    <a:gd name="T1" fmla="*/ 47 h 47"/>
                    <a:gd name="T2" fmla="*/ 54 w 54"/>
                    <a:gd name="T3" fmla="*/ 18 h 47"/>
                    <a:gd name="T4" fmla="*/ 18 w 54"/>
                    <a:gd name="T5" fmla="*/ 0 h 47"/>
                    <a:gd name="T6" fmla="*/ 0 w 54"/>
                    <a:gd name="T7" fmla="*/ 29 h 47"/>
                    <a:gd name="T8" fmla="*/ 42 w 54"/>
                    <a:gd name="T9" fmla="*/ 47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7"/>
                    <a:gd name="T17" fmla="*/ 54 w 54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7">
                      <a:moveTo>
                        <a:pt x="42" y="47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29"/>
                      </a:lnTo>
                      <a:lnTo>
                        <a:pt x="42" y="47"/>
                      </a:lnTo>
                      <a:close/>
                    </a:path>
                  </a:pathLst>
                </a:custGeom>
                <a:solidFill>
                  <a:srgbClr val="B2B2D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81" name="Freeform 217"/>
                <p:cNvSpPr>
                  <a:spLocks/>
                </p:cNvSpPr>
                <p:nvPr/>
              </p:nvSpPr>
              <p:spPr bwMode="auto">
                <a:xfrm>
                  <a:off x="3586" y="1872"/>
                  <a:ext cx="54" cy="47"/>
                </a:xfrm>
                <a:custGeom>
                  <a:avLst/>
                  <a:gdLst>
                    <a:gd name="T0" fmla="*/ 36 w 54"/>
                    <a:gd name="T1" fmla="*/ 47 h 47"/>
                    <a:gd name="T2" fmla="*/ 54 w 54"/>
                    <a:gd name="T3" fmla="*/ 17 h 47"/>
                    <a:gd name="T4" fmla="*/ 12 w 54"/>
                    <a:gd name="T5" fmla="*/ 0 h 47"/>
                    <a:gd name="T6" fmla="*/ 0 w 54"/>
                    <a:gd name="T7" fmla="*/ 29 h 47"/>
                    <a:gd name="T8" fmla="*/ 36 w 54"/>
                    <a:gd name="T9" fmla="*/ 47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7"/>
                    <a:gd name="T17" fmla="*/ 54 w 54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7">
                      <a:moveTo>
                        <a:pt x="36" y="47"/>
                      </a:moveTo>
                      <a:lnTo>
                        <a:pt x="54" y="17"/>
                      </a:lnTo>
                      <a:lnTo>
                        <a:pt x="12" y="0"/>
                      </a:lnTo>
                      <a:lnTo>
                        <a:pt x="0" y="29"/>
                      </a:lnTo>
                      <a:lnTo>
                        <a:pt x="36" y="47"/>
                      </a:lnTo>
                      <a:close/>
                    </a:path>
                  </a:pathLst>
                </a:custGeom>
                <a:solidFill>
                  <a:srgbClr val="B2B1D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82" name="Freeform 218"/>
                <p:cNvSpPr>
                  <a:spLocks/>
                </p:cNvSpPr>
                <p:nvPr/>
              </p:nvSpPr>
              <p:spPr bwMode="auto">
                <a:xfrm>
                  <a:off x="2556" y="1907"/>
                  <a:ext cx="54" cy="24"/>
                </a:xfrm>
                <a:custGeom>
                  <a:avLst/>
                  <a:gdLst>
                    <a:gd name="T0" fmla="*/ 30 w 54"/>
                    <a:gd name="T1" fmla="*/ 24 h 24"/>
                    <a:gd name="T2" fmla="*/ 54 w 54"/>
                    <a:gd name="T3" fmla="*/ 18 h 24"/>
                    <a:gd name="T4" fmla="*/ 24 w 54"/>
                    <a:gd name="T5" fmla="*/ 0 h 24"/>
                    <a:gd name="T6" fmla="*/ 0 w 54"/>
                    <a:gd name="T7" fmla="*/ 6 h 24"/>
                    <a:gd name="T8" fmla="*/ 30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0" y="24"/>
                      </a:moveTo>
                      <a:lnTo>
                        <a:pt x="54" y="18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0" y="24"/>
                      </a:lnTo>
                      <a:close/>
                    </a:path>
                  </a:pathLst>
                </a:custGeom>
                <a:solidFill>
                  <a:srgbClr val="B9E5F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83" name="Freeform 219"/>
                <p:cNvSpPr>
                  <a:spLocks/>
                </p:cNvSpPr>
                <p:nvPr/>
              </p:nvSpPr>
              <p:spPr bwMode="auto">
                <a:xfrm>
                  <a:off x="2586" y="1925"/>
                  <a:ext cx="54" cy="24"/>
                </a:xfrm>
                <a:custGeom>
                  <a:avLst/>
                  <a:gdLst>
                    <a:gd name="T0" fmla="*/ 36 w 54"/>
                    <a:gd name="T1" fmla="*/ 24 h 24"/>
                    <a:gd name="T2" fmla="*/ 54 w 54"/>
                    <a:gd name="T3" fmla="*/ 12 h 24"/>
                    <a:gd name="T4" fmla="*/ 24 w 54"/>
                    <a:gd name="T5" fmla="*/ 0 h 24"/>
                    <a:gd name="T6" fmla="*/ 0 w 54"/>
                    <a:gd name="T7" fmla="*/ 6 h 24"/>
                    <a:gd name="T8" fmla="*/ 36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6" y="24"/>
                      </a:moveTo>
                      <a:lnTo>
                        <a:pt x="54" y="12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BAE4F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84" name="Freeform 220"/>
                <p:cNvSpPr>
                  <a:spLocks/>
                </p:cNvSpPr>
                <p:nvPr/>
              </p:nvSpPr>
              <p:spPr bwMode="auto">
                <a:xfrm>
                  <a:off x="2622" y="1937"/>
                  <a:ext cx="48" cy="30"/>
                </a:xfrm>
                <a:custGeom>
                  <a:avLst/>
                  <a:gdLst>
                    <a:gd name="T0" fmla="*/ 30 w 48"/>
                    <a:gd name="T1" fmla="*/ 30 h 30"/>
                    <a:gd name="T2" fmla="*/ 48 w 48"/>
                    <a:gd name="T3" fmla="*/ 18 h 30"/>
                    <a:gd name="T4" fmla="*/ 18 w 48"/>
                    <a:gd name="T5" fmla="*/ 0 h 30"/>
                    <a:gd name="T6" fmla="*/ 0 w 48"/>
                    <a:gd name="T7" fmla="*/ 12 h 30"/>
                    <a:gd name="T8" fmla="*/ 30 w 48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0"/>
                    <a:gd name="T17" fmla="*/ 48 w 48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0">
                      <a:moveTo>
                        <a:pt x="30" y="30"/>
                      </a:moveTo>
                      <a:lnTo>
                        <a:pt x="48" y="18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BBE2F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85" name="Freeform 221"/>
                <p:cNvSpPr>
                  <a:spLocks/>
                </p:cNvSpPr>
                <p:nvPr/>
              </p:nvSpPr>
              <p:spPr bwMode="auto">
                <a:xfrm>
                  <a:off x="2652" y="1955"/>
                  <a:ext cx="54" cy="24"/>
                </a:xfrm>
                <a:custGeom>
                  <a:avLst/>
                  <a:gdLst>
                    <a:gd name="T0" fmla="*/ 36 w 54"/>
                    <a:gd name="T1" fmla="*/ 24 h 24"/>
                    <a:gd name="T2" fmla="*/ 54 w 54"/>
                    <a:gd name="T3" fmla="*/ 18 h 24"/>
                    <a:gd name="T4" fmla="*/ 18 w 54"/>
                    <a:gd name="T5" fmla="*/ 0 h 24"/>
                    <a:gd name="T6" fmla="*/ 0 w 54"/>
                    <a:gd name="T7" fmla="*/ 12 h 24"/>
                    <a:gd name="T8" fmla="*/ 36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6" y="24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BCDFF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86" name="Freeform 222"/>
                <p:cNvSpPr>
                  <a:spLocks/>
                </p:cNvSpPr>
                <p:nvPr/>
              </p:nvSpPr>
              <p:spPr bwMode="auto">
                <a:xfrm>
                  <a:off x="2688" y="1973"/>
                  <a:ext cx="48" cy="24"/>
                </a:xfrm>
                <a:custGeom>
                  <a:avLst/>
                  <a:gdLst>
                    <a:gd name="T0" fmla="*/ 30 w 48"/>
                    <a:gd name="T1" fmla="*/ 24 h 24"/>
                    <a:gd name="T2" fmla="*/ 48 w 48"/>
                    <a:gd name="T3" fmla="*/ 12 h 24"/>
                    <a:gd name="T4" fmla="*/ 18 w 48"/>
                    <a:gd name="T5" fmla="*/ 0 h 24"/>
                    <a:gd name="T6" fmla="*/ 0 w 48"/>
                    <a:gd name="T7" fmla="*/ 6 h 24"/>
                    <a:gd name="T8" fmla="*/ 30 w 48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24"/>
                    <a:gd name="T17" fmla="*/ 48 w 48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24">
                      <a:moveTo>
                        <a:pt x="30" y="24"/>
                      </a:moveTo>
                      <a:lnTo>
                        <a:pt x="48" y="12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30" y="24"/>
                      </a:lnTo>
                      <a:close/>
                    </a:path>
                  </a:pathLst>
                </a:custGeom>
                <a:solidFill>
                  <a:srgbClr val="BBDBF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87" name="Freeform 223"/>
                <p:cNvSpPr>
                  <a:spLocks/>
                </p:cNvSpPr>
                <p:nvPr/>
              </p:nvSpPr>
              <p:spPr bwMode="auto">
                <a:xfrm>
                  <a:off x="2718" y="1985"/>
                  <a:ext cx="54" cy="30"/>
                </a:xfrm>
                <a:custGeom>
                  <a:avLst/>
                  <a:gdLst>
                    <a:gd name="T0" fmla="*/ 36 w 54"/>
                    <a:gd name="T1" fmla="*/ 30 h 30"/>
                    <a:gd name="T2" fmla="*/ 54 w 54"/>
                    <a:gd name="T3" fmla="*/ 12 h 30"/>
                    <a:gd name="T4" fmla="*/ 18 w 54"/>
                    <a:gd name="T5" fmla="*/ 0 h 30"/>
                    <a:gd name="T6" fmla="*/ 0 w 54"/>
                    <a:gd name="T7" fmla="*/ 12 h 30"/>
                    <a:gd name="T8" fmla="*/ 36 w 54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30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BAD5E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88" name="Freeform 224"/>
                <p:cNvSpPr>
                  <a:spLocks/>
                </p:cNvSpPr>
                <p:nvPr/>
              </p:nvSpPr>
              <p:spPr bwMode="auto">
                <a:xfrm>
                  <a:off x="2754" y="1997"/>
                  <a:ext cx="48" cy="30"/>
                </a:xfrm>
                <a:custGeom>
                  <a:avLst/>
                  <a:gdLst>
                    <a:gd name="T0" fmla="*/ 30 w 48"/>
                    <a:gd name="T1" fmla="*/ 30 h 30"/>
                    <a:gd name="T2" fmla="*/ 48 w 48"/>
                    <a:gd name="T3" fmla="*/ 12 h 30"/>
                    <a:gd name="T4" fmla="*/ 18 w 48"/>
                    <a:gd name="T5" fmla="*/ 0 h 30"/>
                    <a:gd name="T6" fmla="*/ 0 w 48"/>
                    <a:gd name="T7" fmla="*/ 18 h 30"/>
                    <a:gd name="T8" fmla="*/ 30 w 48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0"/>
                    <a:gd name="T17" fmla="*/ 48 w 48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0">
                      <a:moveTo>
                        <a:pt x="30" y="30"/>
                      </a:moveTo>
                      <a:lnTo>
                        <a:pt x="48" y="12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B6CDE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89" name="Freeform 225"/>
                <p:cNvSpPr>
                  <a:spLocks/>
                </p:cNvSpPr>
                <p:nvPr/>
              </p:nvSpPr>
              <p:spPr bwMode="auto">
                <a:xfrm>
                  <a:off x="2784" y="2009"/>
                  <a:ext cx="54" cy="30"/>
                </a:xfrm>
                <a:custGeom>
                  <a:avLst/>
                  <a:gdLst>
                    <a:gd name="T0" fmla="*/ 36 w 54"/>
                    <a:gd name="T1" fmla="*/ 30 h 30"/>
                    <a:gd name="T2" fmla="*/ 54 w 54"/>
                    <a:gd name="T3" fmla="*/ 12 h 30"/>
                    <a:gd name="T4" fmla="*/ 18 w 54"/>
                    <a:gd name="T5" fmla="*/ 0 h 30"/>
                    <a:gd name="T6" fmla="*/ 0 w 54"/>
                    <a:gd name="T7" fmla="*/ 18 h 30"/>
                    <a:gd name="T8" fmla="*/ 36 w 54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30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AEC3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90" name="Freeform 226"/>
                <p:cNvSpPr>
                  <a:spLocks/>
                </p:cNvSpPr>
                <p:nvPr/>
              </p:nvSpPr>
              <p:spPr bwMode="auto">
                <a:xfrm>
                  <a:off x="2820" y="2021"/>
                  <a:ext cx="48" cy="30"/>
                </a:xfrm>
                <a:custGeom>
                  <a:avLst/>
                  <a:gdLst>
                    <a:gd name="T0" fmla="*/ 30 w 48"/>
                    <a:gd name="T1" fmla="*/ 30 h 30"/>
                    <a:gd name="T2" fmla="*/ 48 w 48"/>
                    <a:gd name="T3" fmla="*/ 0 h 30"/>
                    <a:gd name="T4" fmla="*/ 18 w 48"/>
                    <a:gd name="T5" fmla="*/ 0 h 30"/>
                    <a:gd name="T6" fmla="*/ 0 w 48"/>
                    <a:gd name="T7" fmla="*/ 18 h 30"/>
                    <a:gd name="T8" fmla="*/ 30 w 48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0"/>
                    <a:gd name="T17" fmla="*/ 48 w 48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0">
                      <a:moveTo>
                        <a:pt x="30" y="30"/>
                      </a:moveTo>
                      <a:lnTo>
                        <a:pt x="48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A3B7E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91" name="Freeform 227"/>
                <p:cNvSpPr>
                  <a:spLocks/>
                </p:cNvSpPr>
                <p:nvPr/>
              </p:nvSpPr>
              <p:spPr bwMode="auto">
                <a:xfrm>
                  <a:off x="2850" y="2021"/>
                  <a:ext cx="53" cy="30"/>
                </a:xfrm>
                <a:custGeom>
                  <a:avLst/>
                  <a:gdLst>
                    <a:gd name="T0" fmla="*/ 35 w 53"/>
                    <a:gd name="T1" fmla="*/ 30 h 30"/>
                    <a:gd name="T2" fmla="*/ 53 w 53"/>
                    <a:gd name="T3" fmla="*/ 0 h 30"/>
                    <a:gd name="T4" fmla="*/ 18 w 53"/>
                    <a:gd name="T5" fmla="*/ 0 h 30"/>
                    <a:gd name="T6" fmla="*/ 0 w 53"/>
                    <a:gd name="T7" fmla="*/ 30 h 30"/>
                    <a:gd name="T8" fmla="*/ 35 w 53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30"/>
                    <a:gd name="T17" fmla="*/ 53 w 53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30">
                      <a:moveTo>
                        <a:pt x="35" y="30"/>
                      </a:moveTo>
                      <a:lnTo>
                        <a:pt x="53" y="0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35" y="30"/>
                      </a:lnTo>
                      <a:close/>
                    </a:path>
                  </a:pathLst>
                </a:custGeom>
                <a:solidFill>
                  <a:srgbClr val="90A6E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92" name="Freeform 228"/>
                <p:cNvSpPr>
                  <a:spLocks/>
                </p:cNvSpPr>
                <p:nvPr/>
              </p:nvSpPr>
              <p:spPr bwMode="auto">
                <a:xfrm>
                  <a:off x="2885" y="2015"/>
                  <a:ext cx="48" cy="36"/>
                </a:xfrm>
                <a:custGeom>
                  <a:avLst/>
                  <a:gdLst>
                    <a:gd name="T0" fmla="*/ 30 w 48"/>
                    <a:gd name="T1" fmla="*/ 30 h 36"/>
                    <a:gd name="T2" fmla="*/ 48 w 48"/>
                    <a:gd name="T3" fmla="*/ 0 h 36"/>
                    <a:gd name="T4" fmla="*/ 18 w 48"/>
                    <a:gd name="T5" fmla="*/ 6 h 36"/>
                    <a:gd name="T6" fmla="*/ 0 w 48"/>
                    <a:gd name="T7" fmla="*/ 36 h 36"/>
                    <a:gd name="T8" fmla="*/ 30 w 48"/>
                    <a:gd name="T9" fmla="*/ 3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6"/>
                    <a:gd name="T17" fmla="*/ 48 w 48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6">
                      <a:moveTo>
                        <a:pt x="30" y="30"/>
                      </a:moveTo>
                      <a:lnTo>
                        <a:pt x="48" y="0"/>
                      </a:lnTo>
                      <a:lnTo>
                        <a:pt x="18" y="6"/>
                      </a:lnTo>
                      <a:lnTo>
                        <a:pt x="0" y="36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7290E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93" name="Freeform 229"/>
                <p:cNvSpPr>
                  <a:spLocks/>
                </p:cNvSpPr>
                <p:nvPr/>
              </p:nvSpPr>
              <p:spPr bwMode="auto">
                <a:xfrm>
                  <a:off x="2915" y="1997"/>
                  <a:ext cx="54" cy="48"/>
                </a:xfrm>
                <a:custGeom>
                  <a:avLst/>
                  <a:gdLst>
                    <a:gd name="T0" fmla="*/ 36 w 54"/>
                    <a:gd name="T1" fmla="*/ 30 h 48"/>
                    <a:gd name="T2" fmla="*/ 54 w 54"/>
                    <a:gd name="T3" fmla="*/ 0 h 48"/>
                    <a:gd name="T4" fmla="*/ 18 w 54"/>
                    <a:gd name="T5" fmla="*/ 18 h 48"/>
                    <a:gd name="T6" fmla="*/ 0 w 54"/>
                    <a:gd name="T7" fmla="*/ 48 h 48"/>
                    <a:gd name="T8" fmla="*/ 36 w 54"/>
                    <a:gd name="T9" fmla="*/ 30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8"/>
                    <a:gd name="T17" fmla="*/ 54 w 54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8">
                      <a:moveTo>
                        <a:pt x="36" y="30"/>
                      </a:moveTo>
                      <a:lnTo>
                        <a:pt x="54" y="0"/>
                      </a:lnTo>
                      <a:lnTo>
                        <a:pt x="18" y="18"/>
                      </a:lnTo>
                      <a:lnTo>
                        <a:pt x="0" y="48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4571D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94" name="Freeform 230"/>
                <p:cNvSpPr>
                  <a:spLocks/>
                </p:cNvSpPr>
                <p:nvPr/>
              </p:nvSpPr>
              <p:spPr bwMode="auto">
                <a:xfrm>
                  <a:off x="2951" y="1967"/>
                  <a:ext cx="54" cy="60"/>
                </a:xfrm>
                <a:custGeom>
                  <a:avLst/>
                  <a:gdLst>
                    <a:gd name="T0" fmla="*/ 36 w 54"/>
                    <a:gd name="T1" fmla="*/ 30 h 60"/>
                    <a:gd name="T2" fmla="*/ 54 w 54"/>
                    <a:gd name="T3" fmla="*/ 0 h 60"/>
                    <a:gd name="T4" fmla="*/ 18 w 54"/>
                    <a:gd name="T5" fmla="*/ 30 h 60"/>
                    <a:gd name="T6" fmla="*/ 0 w 54"/>
                    <a:gd name="T7" fmla="*/ 60 h 60"/>
                    <a:gd name="T8" fmla="*/ 36 w 54"/>
                    <a:gd name="T9" fmla="*/ 3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60"/>
                    <a:gd name="T17" fmla="*/ 54 w 5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60">
                      <a:moveTo>
                        <a:pt x="36" y="30"/>
                      </a:moveTo>
                      <a:lnTo>
                        <a:pt x="54" y="0"/>
                      </a:lnTo>
                      <a:lnTo>
                        <a:pt x="18" y="30"/>
                      </a:lnTo>
                      <a:lnTo>
                        <a:pt x="0" y="60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0447C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95" name="Freeform 231"/>
                <p:cNvSpPr>
                  <a:spLocks/>
                </p:cNvSpPr>
                <p:nvPr/>
              </p:nvSpPr>
              <p:spPr bwMode="auto">
                <a:xfrm>
                  <a:off x="2987" y="1931"/>
                  <a:ext cx="54" cy="66"/>
                </a:xfrm>
                <a:custGeom>
                  <a:avLst/>
                  <a:gdLst>
                    <a:gd name="T0" fmla="*/ 36 w 54"/>
                    <a:gd name="T1" fmla="*/ 24 h 66"/>
                    <a:gd name="T2" fmla="*/ 54 w 54"/>
                    <a:gd name="T3" fmla="*/ 0 h 66"/>
                    <a:gd name="T4" fmla="*/ 18 w 54"/>
                    <a:gd name="T5" fmla="*/ 36 h 66"/>
                    <a:gd name="T6" fmla="*/ 0 w 54"/>
                    <a:gd name="T7" fmla="*/ 66 h 66"/>
                    <a:gd name="T8" fmla="*/ 36 w 54"/>
                    <a:gd name="T9" fmla="*/ 24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66"/>
                    <a:gd name="T17" fmla="*/ 54 w 54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66">
                      <a:moveTo>
                        <a:pt x="36" y="24"/>
                      </a:moveTo>
                      <a:lnTo>
                        <a:pt x="54" y="0"/>
                      </a:lnTo>
                      <a:lnTo>
                        <a:pt x="18" y="36"/>
                      </a:lnTo>
                      <a:lnTo>
                        <a:pt x="0" y="66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0016A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96" name="Freeform 232"/>
                <p:cNvSpPr>
                  <a:spLocks/>
                </p:cNvSpPr>
                <p:nvPr/>
              </p:nvSpPr>
              <p:spPr bwMode="auto">
                <a:xfrm>
                  <a:off x="3023" y="1895"/>
                  <a:ext cx="54" cy="60"/>
                </a:xfrm>
                <a:custGeom>
                  <a:avLst/>
                  <a:gdLst>
                    <a:gd name="T0" fmla="*/ 36 w 54"/>
                    <a:gd name="T1" fmla="*/ 18 h 60"/>
                    <a:gd name="T2" fmla="*/ 54 w 54"/>
                    <a:gd name="T3" fmla="*/ 0 h 60"/>
                    <a:gd name="T4" fmla="*/ 18 w 54"/>
                    <a:gd name="T5" fmla="*/ 36 h 60"/>
                    <a:gd name="T6" fmla="*/ 0 w 54"/>
                    <a:gd name="T7" fmla="*/ 60 h 60"/>
                    <a:gd name="T8" fmla="*/ 36 w 54"/>
                    <a:gd name="T9" fmla="*/ 18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60"/>
                    <a:gd name="T17" fmla="*/ 54 w 5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60">
                      <a:moveTo>
                        <a:pt x="36" y="18"/>
                      </a:moveTo>
                      <a:lnTo>
                        <a:pt x="54" y="0"/>
                      </a:lnTo>
                      <a:lnTo>
                        <a:pt x="18" y="36"/>
                      </a:lnTo>
                      <a:lnTo>
                        <a:pt x="0" y="60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00007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97" name="Freeform 233"/>
                <p:cNvSpPr>
                  <a:spLocks/>
                </p:cNvSpPr>
                <p:nvPr/>
              </p:nvSpPr>
              <p:spPr bwMode="auto">
                <a:xfrm>
                  <a:off x="3059" y="1860"/>
                  <a:ext cx="54" cy="53"/>
                </a:xfrm>
                <a:custGeom>
                  <a:avLst/>
                  <a:gdLst>
                    <a:gd name="T0" fmla="*/ 36 w 54"/>
                    <a:gd name="T1" fmla="*/ 6 h 53"/>
                    <a:gd name="T2" fmla="*/ 54 w 54"/>
                    <a:gd name="T3" fmla="*/ 0 h 53"/>
                    <a:gd name="T4" fmla="*/ 18 w 54"/>
                    <a:gd name="T5" fmla="*/ 35 h 53"/>
                    <a:gd name="T6" fmla="*/ 0 w 54"/>
                    <a:gd name="T7" fmla="*/ 53 h 53"/>
                    <a:gd name="T8" fmla="*/ 36 w 54"/>
                    <a:gd name="T9" fmla="*/ 6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53"/>
                    <a:gd name="T17" fmla="*/ 54 w 54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53">
                      <a:moveTo>
                        <a:pt x="36" y="6"/>
                      </a:moveTo>
                      <a:lnTo>
                        <a:pt x="54" y="0"/>
                      </a:lnTo>
                      <a:lnTo>
                        <a:pt x="18" y="35"/>
                      </a:lnTo>
                      <a:lnTo>
                        <a:pt x="0" y="53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9F1C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98" name="Freeform 234"/>
                <p:cNvSpPr>
                  <a:spLocks/>
                </p:cNvSpPr>
                <p:nvPr/>
              </p:nvSpPr>
              <p:spPr bwMode="auto">
                <a:xfrm>
                  <a:off x="3095" y="1830"/>
                  <a:ext cx="60" cy="36"/>
                </a:xfrm>
                <a:custGeom>
                  <a:avLst/>
                  <a:gdLst>
                    <a:gd name="T0" fmla="*/ 42 w 60"/>
                    <a:gd name="T1" fmla="*/ 6 h 36"/>
                    <a:gd name="T2" fmla="*/ 60 w 60"/>
                    <a:gd name="T3" fmla="*/ 0 h 36"/>
                    <a:gd name="T4" fmla="*/ 18 w 60"/>
                    <a:gd name="T5" fmla="*/ 30 h 36"/>
                    <a:gd name="T6" fmla="*/ 0 w 60"/>
                    <a:gd name="T7" fmla="*/ 36 h 36"/>
                    <a:gd name="T8" fmla="*/ 42 w 60"/>
                    <a:gd name="T9" fmla="*/ 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42" y="6"/>
                      </a:moveTo>
                      <a:lnTo>
                        <a:pt x="60" y="0"/>
                      </a:lnTo>
                      <a:lnTo>
                        <a:pt x="18" y="30"/>
                      </a:lnTo>
                      <a:lnTo>
                        <a:pt x="0" y="36"/>
                      </a:lnTo>
                      <a:lnTo>
                        <a:pt x="42" y="6"/>
                      </a:lnTo>
                      <a:close/>
                    </a:path>
                  </a:pathLst>
                </a:custGeom>
                <a:solidFill>
                  <a:srgbClr val="980A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99" name="Freeform 235"/>
                <p:cNvSpPr>
                  <a:spLocks/>
                </p:cNvSpPr>
                <p:nvPr/>
              </p:nvSpPr>
              <p:spPr bwMode="auto">
                <a:xfrm>
                  <a:off x="3137" y="1806"/>
                  <a:ext cx="54" cy="30"/>
                </a:xfrm>
                <a:custGeom>
                  <a:avLst/>
                  <a:gdLst>
                    <a:gd name="T0" fmla="*/ 36 w 54"/>
                    <a:gd name="T1" fmla="*/ 6 h 30"/>
                    <a:gd name="T2" fmla="*/ 54 w 54"/>
                    <a:gd name="T3" fmla="*/ 0 h 30"/>
                    <a:gd name="T4" fmla="*/ 18 w 54"/>
                    <a:gd name="T5" fmla="*/ 24 h 30"/>
                    <a:gd name="T6" fmla="*/ 0 w 54"/>
                    <a:gd name="T7" fmla="*/ 30 h 30"/>
                    <a:gd name="T8" fmla="*/ 36 w 54"/>
                    <a:gd name="T9" fmla="*/ 6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6"/>
                      </a:moveTo>
                      <a:lnTo>
                        <a:pt x="54" y="0"/>
                      </a:lnTo>
                      <a:lnTo>
                        <a:pt x="18" y="24"/>
                      </a:lnTo>
                      <a:lnTo>
                        <a:pt x="0" y="3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6D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00" name="Freeform 236"/>
                <p:cNvSpPr>
                  <a:spLocks/>
                </p:cNvSpPr>
                <p:nvPr/>
              </p:nvSpPr>
              <p:spPr bwMode="auto">
                <a:xfrm>
                  <a:off x="3173" y="1794"/>
                  <a:ext cx="60" cy="18"/>
                </a:xfrm>
                <a:custGeom>
                  <a:avLst/>
                  <a:gdLst>
                    <a:gd name="T0" fmla="*/ 42 w 60"/>
                    <a:gd name="T1" fmla="*/ 12 h 18"/>
                    <a:gd name="T2" fmla="*/ 60 w 60"/>
                    <a:gd name="T3" fmla="*/ 0 h 18"/>
                    <a:gd name="T4" fmla="*/ 18 w 60"/>
                    <a:gd name="T5" fmla="*/ 12 h 18"/>
                    <a:gd name="T6" fmla="*/ 0 w 60"/>
                    <a:gd name="T7" fmla="*/ 18 h 18"/>
                    <a:gd name="T8" fmla="*/ 42 w 60"/>
                    <a:gd name="T9" fmla="*/ 12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42" y="12"/>
                      </a:moveTo>
                      <a:lnTo>
                        <a:pt x="60" y="0"/>
                      </a:lnTo>
                      <a:lnTo>
                        <a:pt x="18" y="12"/>
                      </a:lnTo>
                      <a:lnTo>
                        <a:pt x="0" y="18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solidFill>
                  <a:srgbClr val="007EC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01" name="Freeform 237"/>
                <p:cNvSpPr>
                  <a:spLocks/>
                </p:cNvSpPr>
                <p:nvPr/>
              </p:nvSpPr>
              <p:spPr bwMode="auto">
                <a:xfrm>
                  <a:off x="3215" y="1794"/>
                  <a:ext cx="54" cy="12"/>
                </a:xfrm>
                <a:custGeom>
                  <a:avLst/>
                  <a:gdLst>
                    <a:gd name="T0" fmla="*/ 36 w 54"/>
                    <a:gd name="T1" fmla="*/ 12 h 12"/>
                    <a:gd name="T2" fmla="*/ 54 w 54"/>
                    <a:gd name="T3" fmla="*/ 0 h 12"/>
                    <a:gd name="T4" fmla="*/ 18 w 54"/>
                    <a:gd name="T5" fmla="*/ 0 h 12"/>
                    <a:gd name="T6" fmla="*/ 0 w 54"/>
                    <a:gd name="T7" fmla="*/ 12 h 12"/>
                    <a:gd name="T8" fmla="*/ 36 w 54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2"/>
                    <a:gd name="T17" fmla="*/ 54 w 54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2">
                      <a:moveTo>
                        <a:pt x="36" y="12"/>
                      </a:moveTo>
                      <a:lnTo>
                        <a:pt x="54" y="0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58C1F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02" name="Freeform 238"/>
                <p:cNvSpPr>
                  <a:spLocks/>
                </p:cNvSpPr>
                <p:nvPr/>
              </p:nvSpPr>
              <p:spPr bwMode="auto">
                <a:xfrm>
                  <a:off x="3251" y="1794"/>
                  <a:ext cx="60" cy="18"/>
                </a:xfrm>
                <a:custGeom>
                  <a:avLst/>
                  <a:gdLst>
                    <a:gd name="T0" fmla="*/ 42 w 60"/>
                    <a:gd name="T1" fmla="*/ 18 h 18"/>
                    <a:gd name="T2" fmla="*/ 60 w 60"/>
                    <a:gd name="T3" fmla="*/ 0 h 18"/>
                    <a:gd name="T4" fmla="*/ 18 w 60"/>
                    <a:gd name="T5" fmla="*/ 0 h 18"/>
                    <a:gd name="T6" fmla="*/ 0 w 60"/>
                    <a:gd name="T7" fmla="*/ 12 h 18"/>
                    <a:gd name="T8" fmla="*/ 42 w 60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42" y="18"/>
                      </a:moveTo>
                      <a:lnTo>
                        <a:pt x="60" y="0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42" y="18"/>
                      </a:lnTo>
                      <a:close/>
                    </a:path>
                  </a:pathLst>
                </a:custGeom>
                <a:solidFill>
                  <a:srgbClr val="94D0F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03" name="Freeform 239"/>
                <p:cNvSpPr>
                  <a:spLocks/>
                </p:cNvSpPr>
                <p:nvPr/>
              </p:nvSpPr>
              <p:spPr bwMode="auto">
                <a:xfrm>
                  <a:off x="3293" y="1794"/>
                  <a:ext cx="54" cy="36"/>
                </a:xfrm>
                <a:custGeom>
                  <a:avLst/>
                  <a:gdLst>
                    <a:gd name="T0" fmla="*/ 36 w 54"/>
                    <a:gd name="T1" fmla="*/ 36 h 36"/>
                    <a:gd name="T2" fmla="*/ 54 w 54"/>
                    <a:gd name="T3" fmla="*/ 12 h 36"/>
                    <a:gd name="T4" fmla="*/ 18 w 54"/>
                    <a:gd name="T5" fmla="*/ 0 h 36"/>
                    <a:gd name="T6" fmla="*/ 0 w 54"/>
                    <a:gd name="T7" fmla="*/ 18 h 36"/>
                    <a:gd name="T8" fmla="*/ 36 w 54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6"/>
                    <a:gd name="T17" fmla="*/ 54 w 54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6">
                      <a:moveTo>
                        <a:pt x="36" y="36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AACAF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04" name="Freeform 240"/>
                <p:cNvSpPr>
                  <a:spLocks/>
                </p:cNvSpPr>
                <p:nvPr/>
              </p:nvSpPr>
              <p:spPr bwMode="auto">
                <a:xfrm>
                  <a:off x="3329" y="1806"/>
                  <a:ext cx="60" cy="36"/>
                </a:xfrm>
                <a:custGeom>
                  <a:avLst/>
                  <a:gdLst>
                    <a:gd name="T0" fmla="*/ 42 w 60"/>
                    <a:gd name="T1" fmla="*/ 36 h 36"/>
                    <a:gd name="T2" fmla="*/ 60 w 60"/>
                    <a:gd name="T3" fmla="*/ 12 h 36"/>
                    <a:gd name="T4" fmla="*/ 18 w 60"/>
                    <a:gd name="T5" fmla="*/ 0 h 36"/>
                    <a:gd name="T6" fmla="*/ 0 w 60"/>
                    <a:gd name="T7" fmla="*/ 24 h 36"/>
                    <a:gd name="T8" fmla="*/ 42 w 60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42" y="36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42" y="36"/>
                      </a:lnTo>
                      <a:close/>
                    </a:path>
                  </a:pathLst>
                </a:custGeom>
                <a:solidFill>
                  <a:srgbClr val="B2C2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05" name="Freeform 241"/>
                <p:cNvSpPr>
                  <a:spLocks/>
                </p:cNvSpPr>
                <p:nvPr/>
              </p:nvSpPr>
              <p:spPr bwMode="auto">
                <a:xfrm>
                  <a:off x="3371" y="1818"/>
                  <a:ext cx="54" cy="42"/>
                </a:xfrm>
                <a:custGeom>
                  <a:avLst/>
                  <a:gdLst>
                    <a:gd name="T0" fmla="*/ 36 w 54"/>
                    <a:gd name="T1" fmla="*/ 42 h 42"/>
                    <a:gd name="T2" fmla="*/ 54 w 54"/>
                    <a:gd name="T3" fmla="*/ 12 h 42"/>
                    <a:gd name="T4" fmla="*/ 18 w 54"/>
                    <a:gd name="T5" fmla="*/ 0 h 42"/>
                    <a:gd name="T6" fmla="*/ 0 w 54"/>
                    <a:gd name="T7" fmla="*/ 24 h 42"/>
                    <a:gd name="T8" fmla="*/ 36 w 54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2"/>
                    <a:gd name="T17" fmla="*/ 54 w 54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2">
                      <a:moveTo>
                        <a:pt x="36" y="42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B4BBD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06" name="Freeform 242"/>
                <p:cNvSpPr>
                  <a:spLocks/>
                </p:cNvSpPr>
                <p:nvPr/>
              </p:nvSpPr>
              <p:spPr bwMode="auto">
                <a:xfrm>
                  <a:off x="3407" y="1830"/>
                  <a:ext cx="59" cy="48"/>
                </a:xfrm>
                <a:custGeom>
                  <a:avLst/>
                  <a:gdLst>
                    <a:gd name="T0" fmla="*/ 42 w 59"/>
                    <a:gd name="T1" fmla="*/ 48 h 48"/>
                    <a:gd name="T2" fmla="*/ 59 w 59"/>
                    <a:gd name="T3" fmla="*/ 18 h 48"/>
                    <a:gd name="T4" fmla="*/ 18 w 59"/>
                    <a:gd name="T5" fmla="*/ 0 h 48"/>
                    <a:gd name="T6" fmla="*/ 0 w 59"/>
                    <a:gd name="T7" fmla="*/ 30 h 48"/>
                    <a:gd name="T8" fmla="*/ 42 w 59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48"/>
                    <a:gd name="T17" fmla="*/ 59 w 59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48">
                      <a:moveTo>
                        <a:pt x="42" y="48"/>
                      </a:moveTo>
                      <a:lnTo>
                        <a:pt x="59" y="18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B4B6D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07" name="Freeform 243"/>
                <p:cNvSpPr>
                  <a:spLocks/>
                </p:cNvSpPr>
                <p:nvPr/>
              </p:nvSpPr>
              <p:spPr bwMode="auto">
                <a:xfrm>
                  <a:off x="3449" y="1848"/>
                  <a:ext cx="53" cy="53"/>
                </a:xfrm>
                <a:custGeom>
                  <a:avLst/>
                  <a:gdLst>
                    <a:gd name="T0" fmla="*/ 35 w 53"/>
                    <a:gd name="T1" fmla="*/ 53 h 53"/>
                    <a:gd name="T2" fmla="*/ 53 w 53"/>
                    <a:gd name="T3" fmla="*/ 18 h 53"/>
                    <a:gd name="T4" fmla="*/ 17 w 53"/>
                    <a:gd name="T5" fmla="*/ 0 h 53"/>
                    <a:gd name="T6" fmla="*/ 0 w 53"/>
                    <a:gd name="T7" fmla="*/ 30 h 53"/>
                    <a:gd name="T8" fmla="*/ 35 w 53"/>
                    <a:gd name="T9" fmla="*/ 53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53"/>
                    <a:gd name="T17" fmla="*/ 53 w 53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53">
                      <a:moveTo>
                        <a:pt x="35" y="53"/>
                      </a:moveTo>
                      <a:lnTo>
                        <a:pt x="53" y="18"/>
                      </a:lnTo>
                      <a:lnTo>
                        <a:pt x="17" y="0"/>
                      </a:lnTo>
                      <a:lnTo>
                        <a:pt x="0" y="30"/>
                      </a:lnTo>
                      <a:lnTo>
                        <a:pt x="35" y="53"/>
                      </a:lnTo>
                      <a:close/>
                    </a:path>
                  </a:pathLst>
                </a:custGeom>
                <a:solidFill>
                  <a:srgbClr val="B4B2D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08" name="Freeform 244"/>
                <p:cNvSpPr>
                  <a:spLocks/>
                </p:cNvSpPr>
                <p:nvPr/>
              </p:nvSpPr>
              <p:spPr bwMode="auto">
                <a:xfrm>
                  <a:off x="3484" y="1866"/>
                  <a:ext cx="60" cy="53"/>
                </a:xfrm>
                <a:custGeom>
                  <a:avLst/>
                  <a:gdLst>
                    <a:gd name="T0" fmla="*/ 42 w 60"/>
                    <a:gd name="T1" fmla="*/ 53 h 53"/>
                    <a:gd name="T2" fmla="*/ 60 w 60"/>
                    <a:gd name="T3" fmla="*/ 17 h 53"/>
                    <a:gd name="T4" fmla="*/ 18 w 60"/>
                    <a:gd name="T5" fmla="*/ 0 h 53"/>
                    <a:gd name="T6" fmla="*/ 0 w 60"/>
                    <a:gd name="T7" fmla="*/ 35 h 53"/>
                    <a:gd name="T8" fmla="*/ 42 w 60"/>
                    <a:gd name="T9" fmla="*/ 53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3"/>
                    <a:gd name="T17" fmla="*/ 60 w 60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3">
                      <a:moveTo>
                        <a:pt x="42" y="53"/>
                      </a:moveTo>
                      <a:lnTo>
                        <a:pt x="60" y="17"/>
                      </a:lnTo>
                      <a:lnTo>
                        <a:pt x="18" y="0"/>
                      </a:lnTo>
                      <a:lnTo>
                        <a:pt x="0" y="35"/>
                      </a:lnTo>
                      <a:lnTo>
                        <a:pt x="42" y="53"/>
                      </a:lnTo>
                      <a:close/>
                    </a:path>
                  </a:pathLst>
                </a:custGeom>
                <a:solidFill>
                  <a:srgbClr val="B3AFD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09" name="Freeform 245"/>
                <p:cNvSpPr>
                  <a:spLocks/>
                </p:cNvSpPr>
                <p:nvPr/>
              </p:nvSpPr>
              <p:spPr bwMode="auto">
                <a:xfrm>
                  <a:off x="3526" y="1883"/>
                  <a:ext cx="60" cy="54"/>
                </a:xfrm>
                <a:custGeom>
                  <a:avLst/>
                  <a:gdLst>
                    <a:gd name="T0" fmla="*/ 42 w 60"/>
                    <a:gd name="T1" fmla="*/ 54 h 54"/>
                    <a:gd name="T2" fmla="*/ 60 w 60"/>
                    <a:gd name="T3" fmla="*/ 18 h 54"/>
                    <a:gd name="T4" fmla="*/ 18 w 60"/>
                    <a:gd name="T5" fmla="*/ 0 h 54"/>
                    <a:gd name="T6" fmla="*/ 0 w 60"/>
                    <a:gd name="T7" fmla="*/ 36 h 54"/>
                    <a:gd name="T8" fmla="*/ 42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42" y="54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B2ADD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10" name="Freeform 246"/>
                <p:cNvSpPr>
                  <a:spLocks/>
                </p:cNvSpPr>
                <p:nvPr/>
              </p:nvSpPr>
              <p:spPr bwMode="auto">
                <a:xfrm>
                  <a:off x="3568" y="1901"/>
                  <a:ext cx="54" cy="54"/>
                </a:xfrm>
                <a:custGeom>
                  <a:avLst/>
                  <a:gdLst>
                    <a:gd name="T0" fmla="*/ 36 w 54"/>
                    <a:gd name="T1" fmla="*/ 54 h 54"/>
                    <a:gd name="T2" fmla="*/ 54 w 54"/>
                    <a:gd name="T3" fmla="*/ 18 h 54"/>
                    <a:gd name="T4" fmla="*/ 18 w 54"/>
                    <a:gd name="T5" fmla="*/ 0 h 54"/>
                    <a:gd name="T6" fmla="*/ 0 w 54"/>
                    <a:gd name="T7" fmla="*/ 36 h 54"/>
                    <a:gd name="T8" fmla="*/ 36 w 54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54"/>
                    <a:gd name="T17" fmla="*/ 54 w 5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54">
                      <a:moveTo>
                        <a:pt x="36" y="54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36" y="54"/>
                      </a:lnTo>
                      <a:close/>
                    </a:path>
                  </a:pathLst>
                </a:custGeom>
                <a:solidFill>
                  <a:srgbClr val="B1ACD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11" name="Freeform 247"/>
                <p:cNvSpPr>
                  <a:spLocks/>
                </p:cNvSpPr>
                <p:nvPr/>
              </p:nvSpPr>
              <p:spPr bwMode="auto">
                <a:xfrm>
                  <a:off x="2538" y="1913"/>
                  <a:ext cx="48" cy="24"/>
                </a:xfrm>
                <a:custGeom>
                  <a:avLst/>
                  <a:gdLst>
                    <a:gd name="T0" fmla="*/ 30 w 48"/>
                    <a:gd name="T1" fmla="*/ 24 h 24"/>
                    <a:gd name="T2" fmla="*/ 48 w 48"/>
                    <a:gd name="T3" fmla="*/ 18 h 24"/>
                    <a:gd name="T4" fmla="*/ 18 w 48"/>
                    <a:gd name="T5" fmla="*/ 0 h 24"/>
                    <a:gd name="T6" fmla="*/ 0 w 48"/>
                    <a:gd name="T7" fmla="*/ 6 h 24"/>
                    <a:gd name="T8" fmla="*/ 30 w 48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24"/>
                    <a:gd name="T17" fmla="*/ 48 w 48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24">
                      <a:moveTo>
                        <a:pt x="30" y="24"/>
                      </a:moveTo>
                      <a:lnTo>
                        <a:pt x="48" y="18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30" y="24"/>
                      </a:lnTo>
                      <a:close/>
                    </a:path>
                  </a:pathLst>
                </a:custGeom>
                <a:solidFill>
                  <a:srgbClr val="B6ECF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12" name="Freeform 248"/>
                <p:cNvSpPr>
                  <a:spLocks/>
                </p:cNvSpPr>
                <p:nvPr/>
              </p:nvSpPr>
              <p:spPr bwMode="auto">
                <a:xfrm>
                  <a:off x="2568" y="1931"/>
                  <a:ext cx="54" cy="24"/>
                </a:xfrm>
                <a:custGeom>
                  <a:avLst/>
                  <a:gdLst>
                    <a:gd name="T0" fmla="*/ 30 w 54"/>
                    <a:gd name="T1" fmla="*/ 24 h 24"/>
                    <a:gd name="T2" fmla="*/ 54 w 54"/>
                    <a:gd name="T3" fmla="*/ 18 h 24"/>
                    <a:gd name="T4" fmla="*/ 18 w 54"/>
                    <a:gd name="T5" fmla="*/ 0 h 24"/>
                    <a:gd name="T6" fmla="*/ 0 w 54"/>
                    <a:gd name="T7" fmla="*/ 6 h 24"/>
                    <a:gd name="T8" fmla="*/ 30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0" y="24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30" y="24"/>
                      </a:lnTo>
                      <a:close/>
                    </a:path>
                  </a:pathLst>
                </a:custGeom>
                <a:solidFill>
                  <a:srgbClr val="B8ECF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13" name="Freeform 249"/>
                <p:cNvSpPr>
                  <a:spLocks/>
                </p:cNvSpPr>
                <p:nvPr/>
              </p:nvSpPr>
              <p:spPr bwMode="auto">
                <a:xfrm>
                  <a:off x="2598" y="1949"/>
                  <a:ext cx="54" cy="18"/>
                </a:xfrm>
                <a:custGeom>
                  <a:avLst/>
                  <a:gdLst>
                    <a:gd name="T0" fmla="*/ 36 w 54"/>
                    <a:gd name="T1" fmla="*/ 18 h 18"/>
                    <a:gd name="T2" fmla="*/ 54 w 54"/>
                    <a:gd name="T3" fmla="*/ 18 h 18"/>
                    <a:gd name="T4" fmla="*/ 24 w 54"/>
                    <a:gd name="T5" fmla="*/ 0 h 18"/>
                    <a:gd name="T6" fmla="*/ 0 w 54"/>
                    <a:gd name="T7" fmla="*/ 6 h 18"/>
                    <a:gd name="T8" fmla="*/ 36 w 54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8"/>
                    <a:gd name="T17" fmla="*/ 54 w 54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8">
                      <a:moveTo>
                        <a:pt x="36" y="18"/>
                      </a:moveTo>
                      <a:lnTo>
                        <a:pt x="54" y="18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BAEBF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14" name="Freeform 250"/>
                <p:cNvSpPr>
                  <a:spLocks/>
                </p:cNvSpPr>
                <p:nvPr/>
              </p:nvSpPr>
              <p:spPr bwMode="auto">
                <a:xfrm>
                  <a:off x="2634" y="1967"/>
                  <a:ext cx="54" cy="18"/>
                </a:xfrm>
                <a:custGeom>
                  <a:avLst/>
                  <a:gdLst>
                    <a:gd name="T0" fmla="*/ 30 w 54"/>
                    <a:gd name="T1" fmla="*/ 18 h 18"/>
                    <a:gd name="T2" fmla="*/ 54 w 54"/>
                    <a:gd name="T3" fmla="*/ 12 h 18"/>
                    <a:gd name="T4" fmla="*/ 18 w 54"/>
                    <a:gd name="T5" fmla="*/ 0 h 18"/>
                    <a:gd name="T6" fmla="*/ 0 w 54"/>
                    <a:gd name="T7" fmla="*/ 0 h 18"/>
                    <a:gd name="T8" fmla="*/ 30 w 54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8"/>
                    <a:gd name="T17" fmla="*/ 54 w 54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8">
                      <a:moveTo>
                        <a:pt x="30" y="18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30" y="18"/>
                      </a:lnTo>
                      <a:close/>
                    </a:path>
                  </a:pathLst>
                </a:custGeom>
                <a:solidFill>
                  <a:srgbClr val="BCE9F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15" name="Freeform 251"/>
                <p:cNvSpPr>
                  <a:spLocks/>
                </p:cNvSpPr>
                <p:nvPr/>
              </p:nvSpPr>
              <p:spPr bwMode="auto">
                <a:xfrm>
                  <a:off x="2664" y="1979"/>
                  <a:ext cx="54" cy="24"/>
                </a:xfrm>
                <a:custGeom>
                  <a:avLst/>
                  <a:gdLst>
                    <a:gd name="T0" fmla="*/ 36 w 54"/>
                    <a:gd name="T1" fmla="*/ 24 h 24"/>
                    <a:gd name="T2" fmla="*/ 54 w 54"/>
                    <a:gd name="T3" fmla="*/ 18 h 24"/>
                    <a:gd name="T4" fmla="*/ 24 w 54"/>
                    <a:gd name="T5" fmla="*/ 0 h 24"/>
                    <a:gd name="T6" fmla="*/ 0 w 54"/>
                    <a:gd name="T7" fmla="*/ 6 h 24"/>
                    <a:gd name="T8" fmla="*/ 36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6" y="24"/>
                      </a:moveTo>
                      <a:lnTo>
                        <a:pt x="54" y="18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BEE7F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16" name="Freeform 252"/>
                <p:cNvSpPr>
                  <a:spLocks/>
                </p:cNvSpPr>
                <p:nvPr/>
              </p:nvSpPr>
              <p:spPr bwMode="auto">
                <a:xfrm>
                  <a:off x="2700" y="1997"/>
                  <a:ext cx="54" cy="30"/>
                </a:xfrm>
                <a:custGeom>
                  <a:avLst/>
                  <a:gdLst>
                    <a:gd name="T0" fmla="*/ 30 w 54"/>
                    <a:gd name="T1" fmla="*/ 30 h 30"/>
                    <a:gd name="T2" fmla="*/ 54 w 54"/>
                    <a:gd name="T3" fmla="*/ 18 h 30"/>
                    <a:gd name="T4" fmla="*/ 18 w 54"/>
                    <a:gd name="T5" fmla="*/ 0 h 30"/>
                    <a:gd name="T6" fmla="*/ 0 w 54"/>
                    <a:gd name="T7" fmla="*/ 6 h 30"/>
                    <a:gd name="T8" fmla="*/ 30 w 54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0" y="30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BFE3F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17" name="Freeform 253"/>
                <p:cNvSpPr>
                  <a:spLocks/>
                </p:cNvSpPr>
                <p:nvPr/>
              </p:nvSpPr>
              <p:spPr bwMode="auto">
                <a:xfrm>
                  <a:off x="2730" y="2015"/>
                  <a:ext cx="54" cy="24"/>
                </a:xfrm>
                <a:custGeom>
                  <a:avLst/>
                  <a:gdLst>
                    <a:gd name="T0" fmla="*/ 36 w 54"/>
                    <a:gd name="T1" fmla="*/ 24 h 24"/>
                    <a:gd name="T2" fmla="*/ 54 w 54"/>
                    <a:gd name="T3" fmla="*/ 12 h 24"/>
                    <a:gd name="T4" fmla="*/ 24 w 54"/>
                    <a:gd name="T5" fmla="*/ 0 h 24"/>
                    <a:gd name="T6" fmla="*/ 0 w 54"/>
                    <a:gd name="T7" fmla="*/ 12 h 24"/>
                    <a:gd name="T8" fmla="*/ 36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6" y="24"/>
                      </a:moveTo>
                      <a:lnTo>
                        <a:pt x="54" y="12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BDDCE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18" name="Freeform 254"/>
                <p:cNvSpPr>
                  <a:spLocks/>
                </p:cNvSpPr>
                <p:nvPr/>
              </p:nvSpPr>
              <p:spPr bwMode="auto">
                <a:xfrm>
                  <a:off x="2766" y="2027"/>
                  <a:ext cx="54" cy="30"/>
                </a:xfrm>
                <a:custGeom>
                  <a:avLst/>
                  <a:gdLst>
                    <a:gd name="T0" fmla="*/ 30 w 54"/>
                    <a:gd name="T1" fmla="*/ 30 h 30"/>
                    <a:gd name="T2" fmla="*/ 54 w 54"/>
                    <a:gd name="T3" fmla="*/ 12 h 30"/>
                    <a:gd name="T4" fmla="*/ 18 w 54"/>
                    <a:gd name="T5" fmla="*/ 0 h 30"/>
                    <a:gd name="T6" fmla="*/ 0 w 54"/>
                    <a:gd name="T7" fmla="*/ 12 h 30"/>
                    <a:gd name="T8" fmla="*/ 30 w 54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0" y="30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B9D2E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19" name="Freeform 255"/>
                <p:cNvSpPr>
                  <a:spLocks/>
                </p:cNvSpPr>
                <p:nvPr/>
              </p:nvSpPr>
              <p:spPr bwMode="auto">
                <a:xfrm>
                  <a:off x="2796" y="2039"/>
                  <a:ext cx="54" cy="30"/>
                </a:xfrm>
                <a:custGeom>
                  <a:avLst/>
                  <a:gdLst>
                    <a:gd name="T0" fmla="*/ 36 w 54"/>
                    <a:gd name="T1" fmla="*/ 30 h 30"/>
                    <a:gd name="T2" fmla="*/ 54 w 54"/>
                    <a:gd name="T3" fmla="*/ 12 h 30"/>
                    <a:gd name="T4" fmla="*/ 24 w 54"/>
                    <a:gd name="T5" fmla="*/ 0 h 30"/>
                    <a:gd name="T6" fmla="*/ 0 w 54"/>
                    <a:gd name="T7" fmla="*/ 18 h 30"/>
                    <a:gd name="T8" fmla="*/ 36 w 54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30"/>
                      </a:moveTo>
                      <a:lnTo>
                        <a:pt x="54" y="12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B0C6E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20" name="Freeform 256"/>
                <p:cNvSpPr>
                  <a:spLocks/>
                </p:cNvSpPr>
                <p:nvPr/>
              </p:nvSpPr>
              <p:spPr bwMode="auto">
                <a:xfrm>
                  <a:off x="2832" y="2051"/>
                  <a:ext cx="53" cy="30"/>
                </a:xfrm>
                <a:custGeom>
                  <a:avLst/>
                  <a:gdLst>
                    <a:gd name="T0" fmla="*/ 36 w 53"/>
                    <a:gd name="T1" fmla="*/ 30 h 30"/>
                    <a:gd name="T2" fmla="*/ 53 w 53"/>
                    <a:gd name="T3" fmla="*/ 0 h 30"/>
                    <a:gd name="T4" fmla="*/ 18 w 53"/>
                    <a:gd name="T5" fmla="*/ 0 h 30"/>
                    <a:gd name="T6" fmla="*/ 0 w 53"/>
                    <a:gd name="T7" fmla="*/ 18 h 30"/>
                    <a:gd name="T8" fmla="*/ 36 w 53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30"/>
                    <a:gd name="T17" fmla="*/ 53 w 53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30">
                      <a:moveTo>
                        <a:pt x="36" y="30"/>
                      </a:moveTo>
                      <a:lnTo>
                        <a:pt x="53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9FB4E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21" name="Freeform 257"/>
                <p:cNvSpPr>
                  <a:spLocks/>
                </p:cNvSpPr>
                <p:nvPr/>
              </p:nvSpPr>
              <p:spPr bwMode="auto">
                <a:xfrm>
                  <a:off x="2868" y="2045"/>
                  <a:ext cx="47" cy="36"/>
                </a:xfrm>
                <a:custGeom>
                  <a:avLst/>
                  <a:gdLst>
                    <a:gd name="T0" fmla="*/ 29 w 47"/>
                    <a:gd name="T1" fmla="*/ 30 h 36"/>
                    <a:gd name="T2" fmla="*/ 47 w 47"/>
                    <a:gd name="T3" fmla="*/ 0 h 36"/>
                    <a:gd name="T4" fmla="*/ 17 w 47"/>
                    <a:gd name="T5" fmla="*/ 6 h 36"/>
                    <a:gd name="T6" fmla="*/ 0 w 47"/>
                    <a:gd name="T7" fmla="*/ 36 h 36"/>
                    <a:gd name="T8" fmla="*/ 29 w 47"/>
                    <a:gd name="T9" fmla="*/ 3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6"/>
                    <a:gd name="T17" fmla="*/ 47 w 47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6">
                      <a:moveTo>
                        <a:pt x="29" y="30"/>
                      </a:moveTo>
                      <a:lnTo>
                        <a:pt x="47" y="0"/>
                      </a:lnTo>
                      <a:lnTo>
                        <a:pt x="17" y="6"/>
                      </a:lnTo>
                      <a:lnTo>
                        <a:pt x="0" y="36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solidFill>
                  <a:srgbClr val="839BE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22" name="Freeform 258"/>
                <p:cNvSpPr>
                  <a:spLocks/>
                </p:cNvSpPr>
                <p:nvPr/>
              </p:nvSpPr>
              <p:spPr bwMode="auto">
                <a:xfrm>
                  <a:off x="2897" y="2027"/>
                  <a:ext cx="54" cy="48"/>
                </a:xfrm>
                <a:custGeom>
                  <a:avLst/>
                  <a:gdLst>
                    <a:gd name="T0" fmla="*/ 36 w 54"/>
                    <a:gd name="T1" fmla="*/ 36 h 48"/>
                    <a:gd name="T2" fmla="*/ 54 w 54"/>
                    <a:gd name="T3" fmla="*/ 0 h 48"/>
                    <a:gd name="T4" fmla="*/ 18 w 54"/>
                    <a:gd name="T5" fmla="*/ 18 h 48"/>
                    <a:gd name="T6" fmla="*/ 0 w 54"/>
                    <a:gd name="T7" fmla="*/ 48 h 48"/>
                    <a:gd name="T8" fmla="*/ 36 w 54"/>
                    <a:gd name="T9" fmla="*/ 36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8"/>
                    <a:gd name="T17" fmla="*/ 54 w 54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8">
                      <a:moveTo>
                        <a:pt x="36" y="36"/>
                      </a:moveTo>
                      <a:lnTo>
                        <a:pt x="54" y="0"/>
                      </a:lnTo>
                      <a:lnTo>
                        <a:pt x="18" y="18"/>
                      </a:lnTo>
                      <a:lnTo>
                        <a:pt x="0" y="48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5177D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23" name="Freeform 259"/>
                <p:cNvSpPr>
                  <a:spLocks/>
                </p:cNvSpPr>
                <p:nvPr/>
              </p:nvSpPr>
              <p:spPr bwMode="auto">
                <a:xfrm>
                  <a:off x="2933" y="1997"/>
                  <a:ext cx="54" cy="66"/>
                </a:xfrm>
                <a:custGeom>
                  <a:avLst/>
                  <a:gdLst>
                    <a:gd name="T0" fmla="*/ 36 w 54"/>
                    <a:gd name="T1" fmla="*/ 30 h 66"/>
                    <a:gd name="T2" fmla="*/ 54 w 54"/>
                    <a:gd name="T3" fmla="*/ 0 h 66"/>
                    <a:gd name="T4" fmla="*/ 18 w 54"/>
                    <a:gd name="T5" fmla="*/ 30 h 66"/>
                    <a:gd name="T6" fmla="*/ 0 w 54"/>
                    <a:gd name="T7" fmla="*/ 66 h 66"/>
                    <a:gd name="T8" fmla="*/ 36 w 54"/>
                    <a:gd name="T9" fmla="*/ 30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66"/>
                    <a:gd name="T17" fmla="*/ 54 w 54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66">
                      <a:moveTo>
                        <a:pt x="36" y="30"/>
                      </a:moveTo>
                      <a:lnTo>
                        <a:pt x="54" y="0"/>
                      </a:lnTo>
                      <a:lnTo>
                        <a:pt x="18" y="30"/>
                      </a:lnTo>
                      <a:lnTo>
                        <a:pt x="0" y="66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0341C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24" name="Freeform 260"/>
                <p:cNvSpPr>
                  <a:spLocks/>
                </p:cNvSpPr>
                <p:nvPr/>
              </p:nvSpPr>
              <p:spPr bwMode="auto">
                <a:xfrm>
                  <a:off x="2969" y="1955"/>
                  <a:ext cx="54" cy="72"/>
                </a:xfrm>
                <a:custGeom>
                  <a:avLst/>
                  <a:gdLst>
                    <a:gd name="T0" fmla="*/ 36 w 54"/>
                    <a:gd name="T1" fmla="*/ 24 h 72"/>
                    <a:gd name="T2" fmla="*/ 54 w 54"/>
                    <a:gd name="T3" fmla="*/ 0 h 72"/>
                    <a:gd name="T4" fmla="*/ 18 w 54"/>
                    <a:gd name="T5" fmla="*/ 42 h 72"/>
                    <a:gd name="T6" fmla="*/ 0 w 54"/>
                    <a:gd name="T7" fmla="*/ 72 h 72"/>
                    <a:gd name="T8" fmla="*/ 36 w 54"/>
                    <a:gd name="T9" fmla="*/ 24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72"/>
                    <a:gd name="T17" fmla="*/ 54 w 54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72">
                      <a:moveTo>
                        <a:pt x="36" y="24"/>
                      </a:moveTo>
                      <a:lnTo>
                        <a:pt x="54" y="0"/>
                      </a:lnTo>
                      <a:lnTo>
                        <a:pt x="18" y="42"/>
                      </a:lnTo>
                      <a:lnTo>
                        <a:pt x="0" y="72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00009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25" name="Freeform 261"/>
                <p:cNvSpPr>
                  <a:spLocks/>
                </p:cNvSpPr>
                <p:nvPr/>
              </p:nvSpPr>
              <p:spPr bwMode="auto">
                <a:xfrm>
                  <a:off x="3005" y="1913"/>
                  <a:ext cx="54" cy="66"/>
                </a:xfrm>
                <a:custGeom>
                  <a:avLst/>
                  <a:gdLst>
                    <a:gd name="T0" fmla="*/ 36 w 54"/>
                    <a:gd name="T1" fmla="*/ 12 h 66"/>
                    <a:gd name="T2" fmla="*/ 54 w 54"/>
                    <a:gd name="T3" fmla="*/ 0 h 66"/>
                    <a:gd name="T4" fmla="*/ 18 w 54"/>
                    <a:gd name="T5" fmla="*/ 42 h 66"/>
                    <a:gd name="T6" fmla="*/ 0 w 54"/>
                    <a:gd name="T7" fmla="*/ 66 h 66"/>
                    <a:gd name="T8" fmla="*/ 36 w 54"/>
                    <a:gd name="T9" fmla="*/ 12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66"/>
                    <a:gd name="T17" fmla="*/ 54 w 54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66">
                      <a:moveTo>
                        <a:pt x="36" y="12"/>
                      </a:moveTo>
                      <a:lnTo>
                        <a:pt x="54" y="0"/>
                      </a:lnTo>
                      <a:lnTo>
                        <a:pt x="18" y="42"/>
                      </a:lnTo>
                      <a:lnTo>
                        <a:pt x="0" y="66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A33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26" name="Freeform 262"/>
                <p:cNvSpPr>
                  <a:spLocks/>
                </p:cNvSpPr>
                <p:nvPr/>
              </p:nvSpPr>
              <p:spPr bwMode="auto">
                <a:xfrm>
                  <a:off x="3041" y="1866"/>
                  <a:ext cx="54" cy="59"/>
                </a:xfrm>
                <a:custGeom>
                  <a:avLst/>
                  <a:gdLst>
                    <a:gd name="T0" fmla="*/ 36 w 54"/>
                    <a:gd name="T1" fmla="*/ 12 h 59"/>
                    <a:gd name="T2" fmla="*/ 54 w 54"/>
                    <a:gd name="T3" fmla="*/ 0 h 59"/>
                    <a:gd name="T4" fmla="*/ 18 w 54"/>
                    <a:gd name="T5" fmla="*/ 47 h 59"/>
                    <a:gd name="T6" fmla="*/ 0 w 54"/>
                    <a:gd name="T7" fmla="*/ 59 h 59"/>
                    <a:gd name="T8" fmla="*/ 36 w 54"/>
                    <a:gd name="T9" fmla="*/ 12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59"/>
                    <a:gd name="T17" fmla="*/ 54 w 54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59">
                      <a:moveTo>
                        <a:pt x="36" y="12"/>
                      </a:moveTo>
                      <a:lnTo>
                        <a:pt x="54" y="0"/>
                      </a:lnTo>
                      <a:lnTo>
                        <a:pt x="18" y="47"/>
                      </a:lnTo>
                      <a:lnTo>
                        <a:pt x="0" y="59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BA3A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27" name="Freeform 263"/>
                <p:cNvSpPr>
                  <a:spLocks/>
                </p:cNvSpPr>
                <p:nvPr/>
              </p:nvSpPr>
              <p:spPr bwMode="auto">
                <a:xfrm>
                  <a:off x="3077" y="1836"/>
                  <a:ext cx="60" cy="42"/>
                </a:xfrm>
                <a:custGeom>
                  <a:avLst/>
                  <a:gdLst>
                    <a:gd name="T0" fmla="*/ 42 w 60"/>
                    <a:gd name="T1" fmla="*/ 6 h 42"/>
                    <a:gd name="T2" fmla="*/ 60 w 60"/>
                    <a:gd name="T3" fmla="*/ 0 h 42"/>
                    <a:gd name="T4" fmla="*/ 18 w 60"/>
                    <a:gd name="T5" fmla="*/ 30 h 42"/>
                    <a:gd name="T6" fmla="*/ 0 w 60"/>
                    <a:gd name="T7" fmla="*/ 42 h 42"/>
                    <a:gd name="T8" fmla="*/ 42 w 60"/>
                    <a:gd name="T9" fmla="*/ 6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6"/>
                      </a:moveTo>
                      <a:lnTo>
                        <a:pt x="60" y="0"/>
                      </a:lnTo>
                      <a:lnTo>
                        <a:pt x="18" y="30"/>
                      </a:lnTo>
                      <a:lnTo>
                        <a:pt x="0" y="42"/>
                      </a:lnTo>
                      <a:lnTo>
                        <a:pt x="42" y="6"/>
                      </a:lnTo>
                      <a:close/>
                    </a:path>
                  </a:pathLst>
                </a:custGeom>
                <a:solidFill>
                  <a:srgbClr val="AC1F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28" name="Freeform 264"/>
                <p:cNvSpPr>
                  <a:spLocks/>
                </p:cNvSpPr>
                <p:nvPr/>
              </p:nvSpPr>
              <p:spPr bwMode="auto">
                <a:xfrm>
                  <a:off x="3119" y="1812"/>
                  <a:ext cx="54" cy="30"/>
                </a:xfrm>
                <a:custGeom>
                  <a:avLst/>
                  <a:gdLst>
                    <a:gd name="T0" fmla="*/ 36 w 54"/>
                    <a:gd name="T1" fmla="*/ 6 h 30"/>
                    <a:gd name="T2" fmla="*/ 54 w 54"/>
                    <a:gd name="T3" fmla="*/ 0 h 30"/>
                    <a:gd name="T4" fmla="*/ 18 w 54"/>
                    <a:gd name="T5" fmla="*/ 24 h 30"/>
                    <a:gd name="T6" fmla="*/ 0 w 54"/>
                    <a:gd name="T7" fmla="*/ 30 h 30"/>
                    <a:gd name="T8" fmla="*/ 36 w 54"/>
                    <a:gd name="T9" fmla="*/ 6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6"/>
                      </a:moveTo>
                      <a:lnTo>
                        <a:pt x="54" y="0"/>
                      </a:lnTo>
                      <a:lnTo>
                        <a:pt x="18" y="24"/>
                      </a:lnTo>
                      <a:lnTo>
                        <a:pt x="0" y="3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6F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29" name="Freeform 265"/>
                <p:cNvSpPr>
                  <a:spLocks/>
                </p:cNvSpPr>
                <p:nvPr/>
              </p:nvSpPr>
              <p:spPr bwMode="auto">
                <a:xfrm>
                  <a:off x="3155" y="1806"/>
                  <a:ext cx="60" cy="12"/>
                </a:xfrm>
                <a:custGeom>
                  <a:avLst/>
                  <a:gdLst>
                    <a:gd name="T0" fmla="*/ 42 w 60"/>
                    <a:gd name="T1" fmla="*/ 12 h 12"/>
                    <a:gd name="T2" fmla="*/ 60 w 60"/>
                    <a:gd name="T3" fmla="*/ 0 h 12"/>
                    <a:gd name="T4" fmla="*/ 18 w 60"/>
                    <a:gd name="T5" fmla="*/ 6 h 12"/>
                    <a:gd name="T6" fmla="*/ 0 w 60"/>
                    <a:gd name="T7" fmla="*/ 12 h 12"/>
                    <a:gd name="T8" fmla="*/ 42 w 60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42" y="12"/>
                      </a:moveTo>
                      <a:lnTo>
                        <a:pt x="60" y="0"/>
                      </a:lnTo>
                      <a:lnTo>
                        <a:pt x="18" y="6"/>
                      </a:lnTo>
                      <a:lnTo>
                        <a:pt x="0" y="12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solidFill>
                  <a:srgbClr val="179FD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30" name="Freeform 266"/>
                <p:cNvSpPr>
                  <a:spLocks/>
                </p:cNvSpPr>
                <p:nvPr/>
              </p:nvSpPr>
              <p:spPr bwMode="auto">
                <a:xfrm>
                  <a:off x="3197" y="1806"/>
                  <a:ext cx="54" cy="18"/>
                </a:xfrm>
                <a:custGeom>
                  <a:avLst/>
                  <a:gdLst>
                    <a:gd name="T0" fmla="*/ 36 w 54"/>
                    <a:gd name="T1" fmla="*/ 18 h 18"/>
                    <a:gd name="T2" fmla="*/ 54 w 54"/>
                    <a:gd name="T3" fmla="*/ 0 h 18"/>
                    <a:gd name="T4" fmla="*/ 18 w 54"/>
                    <a:gd name="T5" fmla="*/ 0 h 18"/>
                    <a:gd name="T6" fmla="*/ 0 w 54"/>
                    <a:gd name="T7" fmla="*/ 12 h 18"/>
                    <a:gd name="T8" fmla="*/ 36 w 54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8"/>
                    <a:gd name="T17" fmla="*/ 54 w 54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8">
                      <a:moveTo>
                        <a:pt x="36" y="18"/>
                      </a:moveTo>
                      <a:lnTo>
                        <a:pt x="54" y="0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88D2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31" name="Freeform 267"/>
                <p:cNvSpPr>
                  <a:spLocks/>
                </p:cNvSpPr>
                <p:nvPr/>
              </p:nvSpPr>
              <p:spPr bwMode="auto">
                <a:xfrm>
                  <a:off x="3233" y="1806"/>
                  <a:ext cx="60" cy="30"/>
                </a:xfrm>
                <a:custGeom>
                  <a:avLst/>
                  <a:gdLst>
                    <a:gd name="T0" fmla="*/ 42 w 60"/>
                    <a:gd name="T1" fmla="*/ 30 h 30"/>
                    <a:gd name="T2" fmla="*/ 60 w 60"/>
                    <a:gd name="T3" fmla="*/ 6 h 30"/>
                    <a:gd name="T4" fmla="*/ 18 w 60"/>
                    <a:gd name="T5" fmla="*/ 0 h 30"/>
                    <a:gd name="T6" fmla="*/ 0 w 60"/>
                    <a:gd name="T7" fmla="*/ 18 h 30"/>
                    <a:gd name="T8" fmla="*/ 42 w 60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"/>
                    <a:gd name="T17" fmla="*/ 60 w 60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">
                      <a:moveTo>
                        <a:pt x="42" y="30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42" y="30"/>
                      </a:lnTo>
                      <a:close/>
                    </a:path>
                  </a:pathLst>
                </a:custGeom>
                <a:solidFill>
                  <a:srgbClr val="ACCDF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32" name="Freeform 268"/>
                <p:cNvSpPr>
                  <a:spLocks/>
                </p:cNvSpPr>
                <p:nvPr/>
              </p:nvSpPr>
              <p:spPr bwMode="auto">
                <a:xfrm>
                  <a:off x="3275" y="1812"/>
                  <a:ext cx="54" cy="42"/>
                </a:xfrm>
                <a:custGeom>
                  <a:avLst/>
                  <a:gdLst>
                    <a:gd name="T0" fmla="*/ 36 w 54"/>
                    <a:gd name="T1" fmla="*/ 42 h 42"/>
                    <a:gd name="T2" fmla="*/ 54 w 54"/>
                    <a:gd name="T3" fmla="*/ 18 h 42"/>
                    <a:gd name="T4" fmla="*/ 18 w 54"/>
                    <a:gd name="T5" fmla="*/ 0 h 42"/>
                    <a:gd name="T6" fmla="*/ 0 w 54"/>
                    <a:gd name="T7" fmla="*/ 24 h 42"/>
                    <a:gd name="T8" fmla="*/ 36 w 54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2"/>
                    <a:gd name="T17" fmla="*/ 54 w 54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2">
                      <a:moveTo>
                        <a:pt x="36" y="42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B5C1E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33" name="Freeform 269"/>
                <p:cNvSpPr>
                  <a:spLocks/>
                </p:cNvSpPr>
                <p:nvPr/>
              </p:nvSpPr>
              <p:spPr bwMode="auto">
                <a:xfrm>
                  <a:off x="3311" y="1830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12 h 42"/>
                    <a:gd name="T4" fmla="*/ 18 w 60"/>
                    <a:gd name="T5" fmla="*/ 0 h 42"/>
                    <a:gd name="T6" fmla="*/ 0 w 60"/>
                    <a:gd name="T7" fmla="*/ 24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B6B8D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34" name="Freeform 270"/>
                <p:cNvSpPr>
                  <a:spLocks/>
                </p:cNvSpPr>
                <p:nvPr/>
              </p:nvSpPr>
              <p:spPr bwMode="auto">
                <a:xfrm>
                  <a:off x="3353" y="1842"/>
                  <a:ext cx="54" cy="53"/>
                </a:xfrm>
                <a:custGeom>
                  <a:avLst/>
                  <a:gdLst>
                    <a:gd name="T0" fmla="*/ 36 w 54"/>
                    <a:gd name="T1" fmla="*/ 53 h 53"/>
                    <a:gd name="T2" fmla="*/ 54 w 54"/>
                    <a:gd name="T3" fmla="*/ 18 h 53"/>
                    <a:gd name="T4" fmla="*/ 18 w 54"/>
                    <a:gd name="T5" fmla="*/ 0 h 53"/>
                    <a:gd name="T6" fmla="*/ 0 w 54"/>
                    <a:gd name="T7" fmla="*/ 30 h 53"/>
                    <a:gd name="T8" fmla="*/ 36 w 54"/>
                    <a:gd name="T9" fmla="*/ 53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53"/>
                    <a:gd name="T17" fmla="*/ 54 w 54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53">
                      <a:moveTo>
                        <a:pt x="36" y="53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36" y="53"/>
                      </a:lnTo>
                      <a:close/>
                    </a:path>
                  </a:pathLst>
                </a:custGeom>
                <a:solidFill>
                  <a:srgbClr val="B6B2D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35" name="Freeform 271"/>
                <p:cNvSpPr>
                  <a:spLocks/>
                </p:cNvSpPr>
                <p:nvPr/>
              </p:nvSpPr>
              <p:spPr bwMode="auto">
                <a:xfrm>
                  <a:off x="3389" y="1860"/>
                  <a:ext cx="60" cy="53"/>
                </a:xfrm>
                <a:custGeom>
                  <a:avLst/>
                  <a:gdLst>
                    <a:gd name="T0" fmla="*/ 42 w 60"/>
                    <a:gd name="T1" fmla="*/ 53 h 53"/>
                    <a:gd name="T2" fmla="*/ 60 w 60"/>
                    <a:gd name="T3" fmla="*/ 18 h 53"/>
                    <a:gd name="T4" fmla="*/ 18 w 60"/>
                    <a:gd name="T5" fmla="*/ 0 h 53"/>
                    <a:gd name="T6" fmla="*/ 0 w 60"/>
                    <a:gd name="T7" fmla="*/ 35 h 53"/>
                    <a:gd name="T8" fmla="*/ 42 w 60"/>
                    <a:gd name="T9" fmla="*/ 53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3"/>
                    <a:gd name="T17" fmla="*/ 60 w 60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3">
                      <a:moveTo>
                        <a:pt x="42" y="53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35"/>
                      </a:lnTo>
                      <a:lnTo>
                        <a:pt x="42" y="53"/>
                      </a:lnTo>
                      <a:close/>
                    </a:path>
                  </a:pathLst>
                </a:custGeom>
                <a:solidFill>
                  <a:srgbClr val="B4AED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36" name="Freeform 272"/>
                <p:cNvSpPr>
                  <a:spLocks/>
                </p:cNvSpPr>
                <p:nvPr/>
              </p:nvSpPr>
              <p:spPr bwMode="auto">
                <a:xfrm>
                  <a:off x="3431" y="1878"/>
                  <a:ext cx="53" cy="59"/>
                </a:xfrm>
                <a:custGeom>
                  <a:avLst/>
                  <a:gdLst>
                    <a:gd name="T0" fmla="*/ 35 w 53"/>
                    <a:gd name="T1" fmla="*/ 59 h 59"/>
                    <a:gd name="T2" fmla="*/ 53 w 53"/>
                    <a:gd name="T3" fmla="*/ 23 h 59"/>
                    <a:gd name="T4" fmla="*/ 18 w 53"/>
                    <a:gd name="T5" fmla="*/ 0 h 59"/>
                    <a:gd name="T6" fmla="*/ 0 w 53"/>
                    <a:gd name="T7" fmla="*/ 35 h 59"/>
                    <a:gd name="T8" fmla="*/ 35 w 53"/>
                    <a:gd name="T9" fmla="*/ 59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59"/>
                    <a:gd name="T17" fmla="*/ 53 w 53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59">
                      <a:moveTo>
                        <a:pt x="35" y="59"/>
                      </a:moveTo>
                      <a:lnTo>
                        <a:pt x="53" y="23"/>
                      </a:lnTo>
                      <a:lnTo>
                        <a:pt x="18" y="0"/>
                      </a:lnTo>
                      <a:lnTo>
                        <a:pt x="0" y="35"/>
                      </a:lnTo>
                      <a:lnTo>
                        <a:pt x="35" y="59"/>
                      </a:lnTo>
                      <a:close/>
                    </a:path>
                  </a:pathLst>
                </a:custGeom>
                <a:solidFill>
                  <a:srgbClr val="B3ABD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37" name="Freeform 273"/>
                <p:cNvSpPr>
                  <a:spLocks/>
                </p:cNvSpPr>
                <p:nvPr/>
              </p:nvSpPr>
              <p:spPr bwMode="auto">
                <a:xfrm>
                  <a:off x="3466" y="1901"/>
                  <a:ext cx="60" cy="54"/>
                </a:xfrm>
                <a:custGeom>
                  <a:avLst/>
                  <a:gdLst>
                    <a:gd name="T0" fmla="*/ 42 w 60"/>
                    <a:gd name="T1" fmla="*/ 54 h 54"/>
                    <a:gd name="T2" fmla="*/ 60 w 60"/>
                    <a:gd name="T3" fmla="*/ 18 h 54"/>
                    <a:gd name="T4" fmla="*/ 18 w 60"/>
                    <a:gd name="T5" fmla="*/ 0 h 54"/>
                    <a:gd name="T6" fmla="*/ 0 w 60"/>
                    <a:gd name="T7" fmla="*/ 36 h 54"/>
                    <a:gd name="T8" fmla="*/ 42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42" y="54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B2A9C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38" name="Freeform 274"/>
                <p:cNvSpPr>
                  <a:spLocks/>
                </p:cNvSpPr>
                <p:nvPr/>
              </p:nvSpPr>
              <p:spPr bwMode="auto">
                <a:xfrm>
                  <a:off x="3508" y="1919"/>
                  <a:ext cx="60" cy="54"/>
                </a:xfrm>
                <a:custGeom>
                  <a:avLst/>
                  <a:gdLst>
                    <a:gd name="T0" fmla="*/ 42 w 60"/>
                    <a:gd name="T1" fmla="*/ 54 h 54"/>
                    <a:gd name="T2" fmla="*/ 60 w 60"/>
                    <a:gd name="T3" fmla="*/ 18 h 54"/>
                    <a:gd name="T4" fmla="*/ 18 w 60"/>
                    <a:gd name="T5" fmla="*/ 0 h 54"/>
                    <a:gd name="T6" fmla="*/ 0 w 60"/>
                    <a:gd name="T7" fmla="*/ 36 h 54"/>
                    <a:gd name="T8" fmla="*/ 42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42" y="54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B1A7C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39" name="Freeform 275"/>
                <p:cNvSpPr>
                  <a:spLocks/>
                </p:cNvSpPr>
                <p:nvPr/>
              </p:nvSpPr>
              <p:spPr bwMode="auto">
                <a:xfrm>
                  <a:off x="3550" y="1937"/>
                  <a:ext cx="54" cy="54"/>
                </a:xfrm>
                <a:custGeom>
                  <a:avLst/>
                  <a:gdLst>
                    <a:gd name="T0" fmla="*/ 36 w 54"/>
                    <a:gd name="T1" fmla="*/ 54 h 54"/>
                    <a:gd name="T2" fmla="*/ 54 w 54"/>
                    <a:gd name="T3" fmla="*/ 18 h 54"/>
                    <a:gd name="T4" fmla="*/ 18 w 54"/>
                    <a:gd name="T5" fmla="*/ 0 h 54"/>
                    <a:gd name="T6" fmla="*/ 0 w 54"/>
                    <a:gd name="T7" fmla="*/ 36 h 54"/>
                    <a:gd name="T8" fmla="*/ 36 w 54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54"/>
                    <a:gd name="T17" fmla="*/ 54 w 5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54">
                      <a:moveTo>
                        <a:pt x="36" y="54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36" y="54"/>
                      </a:lnTo>
                      <a:close/>
                    </a:path>
                  </a:pathLst>
                </a:custGeom>
                <a:solidFill>
                  <a:srgbClr val="B0A7C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40" name="Freeform 276"/>
                <p:cNvSpPr>
                  <a:spLocks/>
                </p:cNvSpPr>
                <p:nvPr/>
              </p:nvSpPr>
              <p:spPr bwMode="auto">
                <a:xfrm>
                  <a:off x="2514" y="1919"/>
                  <a:ext cx="54" cy="18"/>
                </a:xfrm>
                <a:custGeom>
                  <a:avLst/>
                  <a:gdLst>
                    <a:gd name="T0" fmla="*/ 30 w 54"/>
                    <a:gd name="T1" fmla="*/ 18 h 18"/>
                    <a:gd name="T2" fmla="*/ 54 w 54"/>
                    <a:gd name="T3" fmla="*/ 18 h 18"/>
                    <a:gd name="T4" fmla="*/ 24 w 54"/>
                    <a:gd name="T5" fmla="*/ 0 h 18"/>
                    <a:gd name="T6" fmla="*/ 0 w 54"/>
                    <a:gd name="T7" fmla="*/ 0 h 18"/>
                    <a:gd name="T8" fmla="*/ 30 w 54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8"/>
                    <a:gd name="T17" fmla="*/ 54 w 54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8">
                      <a:moveTo>
                        <a:pt x="30" y="18"/>
                      </a:moveTo>
                      <a:lnTo>
                        <a:pt x="54" y="18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0" y="18"/>
                      </a:lnTo>
                      <a:close/>
                    </a:path>
                  </a:pathLst>
                </a:custGeom>
                <a:solidFill>
                  <a:srgbClr val="AEF1F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41" name="Freeform 277"/>
                <p:cNvSpPr>
                  <a:spLocks/>
                </p:cNvSpPr>
                <p:nvPr/>
              </p:nvSpPr>
              <p:spPr bwMode="auto">
                <a:xfrm>
                  <a:off x="2544" y="1937"/>
                  <a:ext cx="54" cy="18"/>
                </a:xfrm>
                <a:custGeom>
                  <a:avLst/>
                  <a:gdLst>
                    <a:gd name="T0" fmla="*/ 36 w 54"/>
                    <a:gd name="T1" fmla="*/ 18 h 18"/>
                    <a:gd name="T2" fmla="*/ 54 w 54"/>
                    <a:gd name="T3" fmla="*/ 18 h 18"/>
                    <a:gd name="T4" fmla="*/ 24 w 54"/>
                    <a:gd name="T5" fmla="*/ 0 h 18"/>
                    <a:gd name="T6" fmla="*/ 0 w 54"/>
                    <a:gd name="T7" fmla="*/ 0 h 18"/>
                    <a:gd name="T8" fmla="*/ 36 w 54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8"/>
                    <a:gd name="T17" fmla="*/ 54 w 54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8">
                      <a:moveTo>
                        <a:pt x="36" y="18"/>
                      </a:moveTo>
                      <a:lnTo>
                        <a:pt x="54" y="18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B0F2F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42" name="Freeform 278"/>
                <p:cNvSpPr>
                  <a:spLocks/>
                </p:cNvSpPr>
                <p:nvPr/>
              </p:nvSpPr>
              <p:spPr bwMode="auto">
                <a:xfrm>
                  <a:off x="2580" y="1955"/>
                  <a:ext cx="54" cy="18"/>
                </a:xfrm>
                <a:custGeom>
                  <a:avLst/>
                  <a:gdLst>
                    <a:gd name="T0" fmla="*/ 30 w 54"/>
                    <a:gd name="T1" fmla="*/ 18 h 18"/>
                    <a:gd name="T2" fmla="*/ 54 w 54"/>
                    <a:gd name="T3" fmla="*/ 12 h 18"/>
                    <a:gd name="T4" fmla="*/ 18 w 54"/>
                    <a:gd name="T5" fmla="*/ 0 h 18"/>
                    <a:gd name="T6" fmla="*/ 0 w 54"/>
                    <a:gd name="T7" fmla="*/ 0 h 18"/>
                    <a:gd name="T8" fmla="*/ 30 w 54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8"/>
                    <a:gd name="T17" fmla="*/ 54 w 54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8">
                      <a:moveTo>
                        <a:pt x="30" y="18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30" y="18"/>
                      </a:lnTo>
                      <a:close/>
                    </a:path>
                  </a:pathLst>
                </a:custGeom>
                <a:solidFill>
                  <a:srgbClr val="B3F2F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43" name="Freeform 279"/>
                <p:cNvSpPr>
                  <a:spLocks/>
                </p:cNvSpPr>
                <p:nvPr/>
              </p:nvSpPr>
              <p:spPr bwMode="auto">
                <a:xfrm>
                  <a:off x="2610" y="1967"/>
                  <a:ext cx="54" cy="24"/>
                </a:xfrm>
                <a:custGeom>
                  <a:avLst/>
                  <a:gdLst>
                    <a:gd name="T0" fmla="*/ 36 w 54"/>
                    <a:gd name="T1" fmla="*/ 24 h 24"/>
                    <a:gd name="T2" fmla="*/ 54 w 54"/>
                    <a:gd name="T3" fmla="*/ 18 h 24"/>
                    <a:gd name="T4" fmla="*/ 24 w 54"/>
                    <a:gd name="T5" fmla="*/ 0 h 24"/>
                    <a:gd name="T6" fmla="*/ 0 w 54"/>
                    <a:gd name="T7" fmla="*/ 6 h 24"/>
                    <a:gd name="T8" fmla="*/ 36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6" y="24"/>
                      </a:moveTo>
                      <a:lnTo>
                        <a:pt x="54" y="18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B7F3F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44" name="Freeform 280"/>
                <p:cNvSpPr>
                  <a:spLocks/>
                </p:cNvSpPr>
                <p:nvPr/>
              </p:nvSpPr>
              <p:spPr bwMode="auto">
                <a:xfrm>
                  <a:off x="2646" y="1985"/>
                  <a:ext cx="54" cy="24"/>
                </a:xfrm>
                <a:custGeom>
                  <a:avLst/>
                  <a:gdLst>
                    <a:gd name="T0" fmla="*/ 30 w 54"/>
                    <a:gd name="T1" fmla="*/ 24 h 24"/>
                    <a:gd name="T2" fmla="*/ 54 w 54"/>
                    <a:gd name="T3" fmla="*/ 18 h 24"/>
                    <a:gd name="T4" fmla="*/ 18 w 54"/>
                    <a:gd name="T5" fmla="*/ 0 h 24"/>
                    <a:gd name="T6" fmla="*/ 0 w 54"/>
                    <a:gd name="T7" fmla="*/ 6 h 24"/>
                    <a:gd name="T8" fmla="*/ 30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0" y="24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30" y="24"/>
                      </a:lnTo>
                      <a:close/>
                    </a:path>
                  </a:pathLst>
                </a:custGeom>
                <a:solidFill>
                  <a:srgbClr val="BBF2F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45" name="Freeform 281"/>
                <p:cNvSpPr>
                  <a:spLocks/>
                </p:cNvSpPr>
                <p:nvPr/>
              </p:nvSpPr>
              <p:spPr bwMode="auto">
                <a:xfrm>
                  <a:off x="2676" y="2003"/>
                  <a:ext cx="54" cy="24"/>
                </a:xfrm>
                <a:custGeom>
                  <a:avLst/>
                  <a:gdLst>
                    <a:gd name="T0" fmla="*/ 36 w 54"/>
                    <a:gd name="T1" fmla="*/ 24 h 24"/>
                    <a:gd name="T2" fmla="*/ 54 w 54"/>
                    <a:gd name="T3" fmla="*/ 24 h 24"/>
                    <a:gd name="T4" fmla="*/ 24 w 54"/>
                    <a:gd name="T5" fmla="*/ 0 h 24"/>
                    <a:gd name="T6" fmla="*/ 0 w 54"/>
                    <a:gd name="T7" fmla="*/ 6 h 24"/>
                    <a:gd name="T8" fmla="*/ 36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6" y="24"/>
                      </a:moveTo>
                      <a:lnTo>
                        <a:pt x="54" y="24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BEF1F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46" name="Freeform 282"/>
                <p:cNvSpPr>
                  <a:spLocks/>
                </p:cNvSpPr>
                <p:nvPr/>
              </p:nvSpPr>
              <p:spPr bwMode="auto">
                <a:xfrm>
                  <a:off x="2712" y="2027"/>
                  <a:ext cx="54" cy="24"/>
                </a:xfrm>
                <a:custGeom>
                  <a:avLst/>
                  <a:gdLst>
                    <a:gd name="T0" fmla="*/ 30 w 54"/>
                    <a:gd name="T1" fmla="*/ 24 h 24"/>
                    <a:gd name="T2" fmla="*/ 54 w 54"/>
                    <a:gd name="T3" fmla="*/ 12 h 24"/>
                    <a:gd name="T4" fmla="*/ 18 w 54"/>
                    <a:gd name="T5" fmla="*/ 0 h 24"/>
                    <a:gd name="T6" fmla="*/ 0 w 54"/>
                    <a:gd name="T7" fmla="*/ 0 h 24"/>
                    <a:gd name="T8" fmla="*/ 30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0" y="24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30" y="24"/>
                      </a:lnTo>
                      <a:close/>
                    </a:path>
                  </a:pathLst>
                </a:custGeom>
                <a:solidFill>
                  <a:srgbClr val="C2EDF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47" name="Freeform 283"/>
                <p:cNvSpPr>
                  <a:spLocks/>
                </p:cNvSpPr>
                <p:nvPr/>
              </p:nvSpPr>
              <p:spPr bwMode="auto">
                <a:xfrm>
                  <a:off x="2742" y="2039"/>
                  <a:ext cx="54" cy="30"/>
                </a:xfrm>
                <a:custGeom>
                  <a:avLst/>
                  <a:gdLst>
                    <a:gd name="T0" fmla="*/ 36 w 54"/>
                    <a:gd name="T1" fmla="*/ 30 h 30"/>
                    <a:gd name="T2" fmla="*/ 54 w 54"/>
                    <a:gd name="T3" fmla="*/ 18 h 30"/>
                    <a:gd name="T4" fmla="*/ 24 w 54"/>
                    <a:gd name="T5" fmla="*/ 0 h 30"/>
                    <a:gd name="T6" fmla="*/ 0 w 54"/>
                    <a:gd name="T7" fmla="*/ 12 h 30"/>
                    <a:gd name="T8" fmla="*/ 36 w 54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30"/>
                      </a:moveTo>
                      <a:lnTo>
                        <a:pt x="54" y="18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C3E6F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48" name="Freeform 284"/>
                <p:cNvSpPr>
                  <a:spLocks/>
                </p:cNvSpPr>
                <p:nvPr/>
              </p:nvSpPr>
              <p:spPr bwMode="auto">
                <a:xfrm>
                  <a:off x="2778" y="2057"/>
                  <a:ext cx="54" cy="30"/>
                </a:xfrm>
                <a:custGeom>
                  <a:avLst/>
                  <a:gdLst>
                    <a:gd name="T0" fmla="*/ 36 w 54"/>
                    <a:gd name="T1" fmla="*/ 30 h 30"/>
                    <a:gd name="T2" fmla="*/ 54 w 54"/>
                    <a:gd name="T3" fmla="*/ 12 h 30"/>
                    <a:gd name="T4" fmla="*/ 18 w 54"/>
                    <a:gd name="T5" fmla="*/ 0 h 30"/>
                    <a:gd name="T6" fmla="*/ 0 w 54"/>
                    <a:gd name="T7" fmla="*/ 12 h 30"/>
                    <a:gd name="T8" fmla="*/ 36 w 54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30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BFDBE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49" name="Freeform 285"/>
                <p:cNvSpPr>
                  <a:spLocks/>
                </p:cNvSpPr>
                <p:nvPr/>
              </p:nvSpPr>
              <p:spPr bwMode="auto">
                <a:xfrm>
                  <a:off x="2814" y="2069"/>
                  <a:ext cx="54" cy="36"/>
                </a:xfrm>
                <a:custGeom>
                  <a:avLst/>
                  <a:gdLst>
                    <a:gd name="T0" fmla="*/ 30 w 54"/>
                    <a:gd name="T1" fmla="*/ 36 h 36"/>
                    <a:gd name="T2" fmla="*/ 54 w 54"/>
                    <a:gd name="T3" fmla="*/ 12 h 36"/>
                    <a:gd name="T4" fmla="*/ 18 w 54"/>
                    <a:gd name="T5" fmla="*/ 0 h 36"/>
                    <a:gd name="T6" fmla="*/ 0 w 54"/>
                    <a:gd name="T7" fmla="*/ 18 h 36"/>
                    <a:gd name="T8" fmla="*/ 30 w 54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6"/>
                    <a:gd name="T17" fmla="*/ 54 w 54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6">
                      <a:moveTo>
                        <a:pt x="30" y="36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0" y="36"/>
                      </a:lnTo>
                      <a:close/>
                    </a:path>
                  </a:pathLst>
                </a:custGeom>
                <a:solidFill>
                  <a:srgbClr val="B3C9E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50" name="Freeform 286"/>
                <p:cNvSpPr>
                  <a:spLocks/>
                </p:cNvSpPr>
                <p:nvPr/>
              </p:nvSpPr>
              <p:spPr bwMode="auto">
                <a:xfrm>
                  <a:off x="2844" y="2075"/>
                  <a:ext cx="53" cy="36"/>
                </a:xfrm>
                <a:custGeom>
                  <a:avLst/>
                  <a:gdLst>
                    <a:gd name="T0" fmla="*/ 36 w 53"/>
                    <a:gd name="T1" fmla="*/ 36 h 36"/>
                    <a:gd name="T2" fmla="*/ 53 w 53"/>
                    <a:gd name="T3" fmla="*/ 0 h 36"/>
                    <a:gd name="T4" fmla="*/ 24 w 53"/>
                    <a:gd name="T5" fmla="*/ 6 h 36"/>
                    <a:gd name="T6" fmla="*/ 0 w 53"/>
                    <a:gd name="T7" fmla="*/ 30 h 36"/>
                    <a:gd name="T8" fmla="*/ 36 w 53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36"/>
                    <a:gd name="T17" fmla="*/ 53 w 53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36">
                      <a:moveTo>
                        <a:pt x="36" y="36"/>
                      </a:moveTo>
                      <a:lnTo>
                        <a:pt x="53" y="0"/>
                      </a:lnTo>
                      <a:lnTo>
                        <a:pt x="24" y="6"/>
                      </a:lnTo>
                      <a:lnTo>
                        <a:pt x="0" y="30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9AAF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51" name="Freeform 287"/>
                <p:cNvSpPr>
                  <a:spLocks/>
                </p:cNvSpPr>
                <p:nvPr/>
              </p:nvSpPr>
              <p:spPr bwMode="auto">
                <a:xfrm>
                  <a:off x="2880" y="2063"/>
                  <a:ext cx="53" cy="48"/>
                </a:xfrm>
                <a:custGeom>
                  <a:avLst/>
                  <a:gdLst>
                    <a:gd name="T0" fmla="*/ 35 w 53"/>
                    <a:gd name="T1" fmla="*/ 36 h 48"/>
                    <a:gd name="T2" fmla="*/ 53 w 53"/>
                    <a:gd name="T3" fmla="*/ 0 h 48"/>
                    <a:gd name="T4" fmla="*/ 17 w 53"/>
                    <a:gd name="T5" fmla="*/ 12 h 48"/>
                    <a:gd name="T6" fmla="*/ 0 w 53"/>
                    <a:gd name="T7" fmla="*/ 48 h 48"/>
                    <a:gd name="T8" fmla="*/ 35 w 53"/>
                    <a:gd name="T9" fmla="*/ 36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48"/>
                    <a:gd name="T17" fmla="*/ 53 w 53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48">
                      <a:moveTo>
                        <a:pt x="35" y="36"/>
                      </a:moveTo>
                      <a:lnTo>
                        <a:pt x="53" y="0"/>
                      </a:lnTo>
                      <a:lnTo>
                        <a:pt x="17" y="12"/>
                      </a:lnTo>
                      <a:lnTo>
                        <a:pt x="0" y="48"/>
                      </a:lnTo>
                      <a:lnTo>
                        <a:pt x="35" y="36"/>
                      </a:lnTo>
                      <a:close/>
                    </a:path>
                  </a:pathLst>
                </a:custGeom>
                <a:solidFill>
                  <a:srgbClr val="6886D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52" name="Freeform 288"/>
                <p:cNvSpPr>
                  <a:spLocks/>
                </p:cNvSpPr>
                <p:nvPr/>
              </p:nvSpPr>
              <p:spPr bwMode="auto">
                <a:xfrm>
                  <a:off x="2915" y="2027"/>
                  <a:ext cx="54" cy="72"/>
                </a:xfrm>
                <a:custGeom>
                  <a:avLst/>
                  <a:gdLst>
                    <a:gd name="T0" fmla="*/ 36 w 54"/>
                    <a:gd name="T1" fmla="*/ 36 h 72"/>
                    <a:gd name="T2" fmla="*/ 54 w 54"/>
                    <a:gd name="T3" fmla="*/ 0 h 72"/>
                    <a:gd name="T4" fmla="*/ 18 w 54"/>
                    <a:gd name="T5" fmla="*/ 36 h 72"/>
                    <a:gd name="T6" fmla="*/ 0 w 54"/>
                    <a:gd name="T7" fmla="*/ 72 h 72"/>
                    <a:gd name="T8" fmla="*/ 36 w 54"/>
                    <a:gd name="T9" fmla="*/ 36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72"/>
                    <a:gd name="T17" fmla="*/ 54 w 54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72">
                      <a:moveTo>
                        <a:pt x="36" y="36"/>
                      </a:moveTo>
                      <a:lnTo>
                        <a:pt x="54" y="0"/>
                      </a:lnTo>
                      <a:lnTo>
                        <a:pt x="18" y="36"/>
                      </a:lnTo>
                      <a:lnTo>
                        <a:pt x="0" y="72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0B42C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53" name="Freeform 289"/>
                <p:cNvSpPr>
                  <a:spLocks/>
                </p:cNvSpPr>
                <p:nvPr/>
              </p:nvSpPr>
              <p:spPr bwMode="auto">
                <a:xfrm>
                  <a:off x="2951" y="1979"/>
                  <a:ext cx="54" cy="84"/>
                </a:xfrm>
                <a:custGeom>
                  <a:avLst/>
                  <a:gdLst>
                    <a:gd name="T0" fmla="*/ 36 w 54"/>
                    <a:gd name="T1" fmla="*/ 30 h 84"/>
                    <a:gd name="T2" fmla="*/ 54 w 54"/>
                    <a:gd name="T3" fmla="*/ 0 h 84"/>
                    <a:gd name="T4" fmla="*/ 18 w 54"/>
                    <a:gd name="T5" fmla="*/ 48 h 84"/>
                    <a:gd name="T6" fmla="*/ 0 w 54"/>
                    <a:gd name="T7" fmla="*/ 84 h 84"/>
                    <a:gd name="T8" fmla="*/ 36 w 54"/>
                    <a:gd name="T9" fmla="*/ 3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84"/>
                    <a:gd name="T17" fmla="*/ 54 w 54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84">
                      <a:moveTo>
                        <a:pt x="36" y="30"/>
                      </a:moveTo>
                      <a:lnTo>
                        <a:pt x="54" y="0"/>
                      </a:lnTo>
                      <a:lnTo>
                        <a:pt x="18" y="48"/>
                      </a:lnTo>
                      <a:lnTo>
                        <a:pt x="0" y="84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00007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54" name="Freeform 290"/>
                <p:cNvSpPr>
                  <a:spLocks/>
                </p:cNvSpPr>
                <p:nvPr/>
              </p:nvSpPr>
              <p:spPr bwMode="auto">
                <a:xfrm>
                  <a:off x="2987" y="1925"/>
                  <a:ext cx="54" cy="84"/>
                </a:xfrm>
                <a:custGeom>
                  <a:avLst/>
                  <a:gdLst>
                    <a:gd name="T0" fmla="*/ 36 w 54"/>
                    <a:gd name="T1" fmla="*/ 12 h 84"/>
                    <a:gd name="T2" fmla="*/ 54 w 54"/>
                    <a:gd name="T3" fmla="*/ 0 h 84"/>
                    <a:gd name="T4" fmla="*/ 18 w 54"/>
                    <a:gd name="T5" fmla="*/ 54 h 84"/>
                    <a:gd name="T6" fmla="*/ 0 w 54"/>
                    <a:gd name="T7" fmla="*/ 84 h 84"/>
                    <a:gd name="T8" fmla="*/ 36 w 54"/>
                    <a:gd name="T9" fmla="*/ 12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84"/>
                    <a:gd name="T17" fmla="*/ 54 w 54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84">
                      <a:moveTo>
                        <a:pt x="36" y="12"/>
                      </a:moveTo>
                      <a:lnTo>
                        <a:pt x="54" y="0"/>
                      </a:lnTo>
                      <a:lnTo>
                        <a:pt x="18" y="54"/>
                      </a:lnTo>
                      <a:lnTo>
                        <a:pt x="0" y="84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BE5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55" name="Freeform 291"/>
                <p:cNvSpPr>
                  <a:spLocks/>
                </p:cNvSpPr>
                <p:nvPr/>
              </p:nvSpPr>
              <p:spPr bwMode="auto">
                <a:xfrm>
                  <a:off x="3023" y="1878"/>
                  <a:ext cx="54" cy="59"/>
                </a:xfrm>
                <a:custGeom>
                  <a:avLst/>
                  <a:gdLst>
                    <a:gd name="T0" fmla="*/ 36 w 54"/>
                    <a:gd name="T1" fmla="*/ 0 h 59"/>
                    <a:gd name="T2" fmla="*/ 54 w 54"/>
                    <a:gd name="T3" fmla="*/ 0 h 59"/>
                    <a:gd name="T4" fmla="*/ 18 w 54"/>
                    <a:gd name="T5" fmla="*/ 47 h 59"/>
                    <a:gd name="T6" fmla="*/ 0 w 54"/>
                    <a:gd name="T7" fmla="*/ 59 h 59"/>
                    <a:gd name="T8" fmla="*/ 36 w 54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59"/>
                    <a:gd name="T17" fmla="*/ 54 w 54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59">
                      <a:moveTo>
                        <a:pt x="36" y="0"/>
                      </a:moveTo>
                      <a:lnTo>
                        <a:pt x="54" y="0"/>
                      </a:lnTo>
                      <a:lnTo>
                        <a:pt x="18" y="47"/>
                      </a:lnTo>
                      <a:lnTo>
                        <a:pt x="0" y="5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CF55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56" name="Freeform 292"/>
                <p:cNvSpPr>
                  <a:spLocks/>
                </p:cNvSpPr>
                <p:nvPr/>
              </p:nvSpPr>
              <p:spPr bwMode="auto">
                <a:xfrm>
                  <a:off x="3059" y="1842"/>
                  <a:ext cx="60" cy="36"/>
                </a:xfrm>
                <a:custGeom>
                  <a:avLst/>
                  <a:gdLst>
                    <a:gd name="T0" fmla="*/ 42 w 60"/>
                    <a:gd name="T1" fmla="*/ 0 h 36"/>
                    <a:gd name="T2" fmla="*/ 60 w 60"/>
                    <a:gd name="T3" fmla="*/ 0 h 36"/>
                    <a:gd name="T4" fmla="*/ 18 w 60"/>
                    <a:gd name="T5" fmla="*/ 36 h 36"/>
                    <a:gd name="T6" fmla="*/ 0 w 60"/>
                    <a:gd name="T7" fmla="*/ 36 h 36"/>
                    <a:gd name="T8" fmla="*/ 42 w 6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42" y="0"/>
                      </a:moveTo>
                      <a:lnTo>
                        <a:pt x="60" y="0"/>
                      </a:lnTo>
                      <a:lnTo>
                        <a:pt x="18" y="36"/>
                      </a:lnTo>
                      <a:lnTo>
                        <a:pt x="0" y="36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B62D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57" name="Freeform 293"/>
                <p:cNvSpPr>
                  <a:spLocks/>
                </p:cNvSpPr>
                <p:nvPr/>
              </p:nvSpPr>
              <p:spPr bwMode="auto">
                <a:xfrm>
                  <a:off x="3101" y="1818"/>
                  <a:ext cx="54" cy="24"/>
                </a:xfrm>
                <a:custGeom>
                  <a:avLst/>
                  <a:gdLst>
                    <a:gd name="T0" fmla="*/ 36 w 54"/>
                    <a:gd name="T1" fmla="*/ 12 h 24"/>
                    <a:gd name="T2" fmla="*/ 54 w 54"/>
                    <a:gd name="T3" fmla="*/ 0 h 24"/>
                    <a:gd name="T4" fmla="*/ 18 w 54"/>
                    <a:gd name="T5" fmla="*/ 24 h 24"/>
                    <a:gd name="T6" fmla="*/ 0 w 54"/>
                    <a:gd name="T7" fmla="*/ 24 h 24"/>
                    <a:gd name="T8" fmla="*/ 36 w 54"/>
                    <a:gd name="T9" fmla="*/ 12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6" y="12"/>
                      </a:moveTo>
                      <a:lnTo>
                        <a:pt x="54" y="0"/>
                      </a:lnTo>
                      <a:lnTo>
                        <a:pt x="18" y="24"/>
                      </a:lnTo>
                      <a:lnTo>
                        <a:pt x="0" y="24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57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58" name="Freeform 294"/>
                <p:cNvSpPr>
                  <a:spLocks/>
                </p:cNvSpPr>
                <p:nvPr/>
              </p:nvSpPr>
              <p:spPr bwMode="auto">
                <a:xfrm>
                  <a:off x="3137" y="1818"/>
                  <a:ext cx="60" cy="18"/>
                </a:xfrm>
                <a:custGeom>
                  <a:avLst/>
                  <a:gdLst>
                    <a:gd name="T0" fmla="*/ 42 w 60"/>
                    <a:gd name="T1" fmla="*/ 18 h 18"/>
                    <a:gd name="T2" fmla="*/ 60 w 60"/>
                    <a:gd name="T3" fmla="*/ 0 h 18"/>
                    <a:gd name="T4" fmla="*/ 18 w 60"/>
                    <a:gd name="T5" fmla="*/ 0 h 18"/>
                    <a:gd name="T6" fmla="*/ 0 w 60"/>
                    <a:gd name="T7" fmla="*/ 12 h 18"/>
                    <a:gd name="T8" fmla="*/ 42 w 60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42" y="18"/>
                      </a:moveTo>
                      <a:lnTo>
                        <a:pt x="60" y="0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42" y="18"/>
                      </a:lnTo>
                      <a:close/>
                    </a:path>
                  </a:pathLst>
                </a:custGeom>
                <a:solidFill>
                  <a:srgbClr val="69CFF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59" name="Freeform 295"/>
                <p:cNvSpPr>
                  <a:spLocks/>
                </p:cNvSpPr>
                <p:nvPr/>
              </p:nvSpPr>
              <p:spPr bwMode="auto">
                <a:xfrm>
                  <a:off x="3179" y="1818"/>
                  <a:ext cx="54" cy="30"/>
                </a:xfrm>
                <a:custGeom>
                  <a:avLst/>
                  <a:gdLst>
                    <a:gd name="T0" fmla="*/ 36 w 54"/>
                    <a:gd name="T1" fmla="*/ 30 h 30"/>
                    <a:gd name="T2" fmla="*/ 54 w 54"/>
                    <a:gd name="T3" fmla="*/ 6 h 30"/>
                    <a:gd name="T4" fmla="*/ 18 w 54"/>
                    <a:gd name="T5" fmla="*/ 0 h 30"/>
                    <a:gd name="T6" fmla="*/ 0 w 54"/>
                    <a:gd name="T7" fmla="*/ 18 h 30"/>
                    <a:gd name="T8" fmla="*/ 36 w 54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30"/>
                      </a:moveTo>
                      <a:lnTo>
                        <a:pt x="54" y="6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AFD1F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60" name="Freeform 296"/>
                <p:cNvSpPr>
                  <a:spLocks/>
                </p:cNvSpPr>
                <p:nvPr/>
              </p:nvSpPr>
              <p:spPr bwMode="auto">
                <a:xfrm>
                  <a:off x="3215" y="1824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12 h 42"/>
                    <a:gd name="T4" fmla="*/ 18 w 60"/>
                    <a:gd name="T5" fmla="*/ 0 h 42"/>
                    <a:gd name="T6" fmla="*/ 0 w 60"/>
                    <a:gd name="T7" fmla="*/ 24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B9C0D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61" name="Freeform 297"/>
                <p:cNvSpPr>
                  <a:spLocks/>
                </p:cNvSpPr>
                <p:nvPr/>
              </p:nvSpPr>
              <p:spPr bwMode="auto">
                <a:xfrm>
                  <a:off x="3257" y="1836"/>
                  <a:ext cx="54" cy="53"/>
                </a:xfrm>
                <a:custGeom>
                  <a:avLst/>
                  <a:gdLst>
                    <a:gd name="T0" fmla="*/ 36 w 54"/>
                    <a:gd name="T1" fmla="*/ 53 h 53"/>
                    <a:gd name="T2" fmla="*/ 54 w 54"/>
                    <a:gd name="T3" fmla="*/ 18 h 53"/>
                    <a:gd name="T4" fmla="*/ 18 w 54"/>
                    <a:gd name="T5" fmla="*/ 0 h 53"/>
                    <a:gd name="T6" fmla="*/ 0 w 54"/>
                    <a:gd name="T7" fmla="*/ 30 h 53"/>
                    <a:gd name="T8" fmla="*/ 36 w 54"/>
                    <a:gd name="T9" fmla="*/ 53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53"/>
                    <a:gd name="T17" fmla="*/ 54 w 54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53">
                      <a:moveTo>
                        <a:pt x="36" y="53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36" y="53"/>
                      </a:lnTo>
                      <a:close/>
                    </a:path>
                  </a:pathLst>
                </a:custGeom>
                <a:solidFill>
                  <a:srgbClr val="B9B4D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62" name="Freeform 298"/>
                <p:cNvSpPr>
                  <a:spLocks/>
                </p:cNvSpPr>
                <p:nvPr/>
              </p:nvSpPr>
              <p:spPr bwMode="auto">
                <a:xfrm>
                  <a:off x="3293" y="1854"/>
                  <a:ext cx="60" cy="59"/>
                </a:xfrm>
                <a:custGeom>
                  <a:avLst/>
                  <a:gdLst>
                    <a:gd name="T0" fmla="*/ 42 w 60"/>
                    <a:gd name="T1" fmla="*/ 59 h 59"/>
                    <a:gd name="T2" fmla="*/ 60 w 60"/>
                    <a:gd name="T3" fmla="*/ 18 h 59"/>
                    <a:gd name="T4" fmla="*/ 18 w 60"/>
                    <a:gd name="T5" fmla="*/ 0 h 59"/>
                    <a:gd name="T6" fmla="*/ 0 w 60"/>
                    <a:gd name="T7" fmla="*/ 35 h 59"/>
                    <a:gd name="T8" fmla="*/ 42 w 60"/>
                    <a:gd name="T9" fmla="*/ 59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9"/>
                    <a:gd name="T17" fmla="*/ 60 w 60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9">
                      <a:moveTo>
                        <a:pt x="42" y="59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35"/>
                      </a:lnTo>
                      <a:lnTo>
                        <a:pt x="42" y="59"/>
                      </a:lnTo>
                      <a:close/>
                    </a:path>
                  </a:pathLst>
                </a:custGeom>
                <a:solidFill>
                  <a:srgbClr val="B7ADC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63" name="Freeform 299"/>
                <p:cNvSpPr>
                  <a:spLocks/>
                </p:cNvSpPr>
                <p:nvPr/>
              </p:nvSpPr>
              <p:spPr bwMode="auto">
                <a:xfrm>
                  <a:off x="3335" y="1872"/>
                  <a:ext cx="54" cy="65"/>
                </a:xfrm>
                <a:custGeom>
                  <a:avLst/>
                  <a:gdLst>
                    <a:gd name="T0" fmla="*/ 36 w 54"/>
                    <a:gd name="T1" fmla="*/ 65 h 65"/>
                    <a:gd name="T2" fmla="*/ 54 w 54"/>
                    <a:gd name="T3" fmla="*/ 23 h 65"/>
                    <a:gd name="T4" fmla="*/ 18 w 54"/>
                    <a:gd name="T5" fmla="*/ 0 h 65"/>
                    <a:gd name="T6" fmla="*/ 0 w 54"/>
                    <a:gd name="T7" fmla="*/ 41 h 65"/>
                    <a:gd name="T8" fmla="*/ 36 w 54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65"/>
                    <a:gd name="T17" fmla="*/ 54 w 54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65">
                      <a:moveTo>
                        <a:pt x="36" y="65"/>
                      </a:moveTo>
                      <a:lnTo>
                        <a:pt x="54" y="23"/>
                      </a:lnTo>
                      <a:lnTo>
                        <a:pt x="18" y="0"/>
                      </a:lnTo>
                      <a:lnTo>
                        <a:pt x="0" y="41"/>
                      </a:lnTo>
                      <a:lnTo>
                        <a:pt x="36" y="65"/>
                      </a:lnTo>
                      <a:close/>
                    </a:path>
                  </a:pathLst>
                </a:custGeom>
                <a:solidFill>
                  <a:srgbClr val="B4A8C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64" name="Freeform 300"/>
                <p:cNvSpPr>
                  <a:spLocks/>
                </p:cNvSpPr>
                <p:nvPr/>
              </p:nvSpPr>
              <p:spPr bwMode="auto">
                <a:xfrm>
                  <a:off x="3371" y="1895"/>
                  <a:ext cx="60" cy="60"/>
                </a:xfrm>
                <a:custGeom>
                  <a:avLst/>
                  <a:gdLst>
                    <a:gd name="T0" fmla="*/ 42 w 60"/>
                    <a:gd name="T1" fmla="*/ 60 h 60"/>
                    <a:gd name="T2" fmla="*/ 60 w 60"/>
                    <a:gd name="T3" fmla="*/ 18 h 60"/>
                    <a:gd name="T4" fmla="*/ 18 w 60"/>
                    <a:gd name="T5" fmla="*/ 0 h 60"/>
                    <a:gd name="T6" fmla="*/ 0 w 60"/>
                    <a:gd name="T7" fmla="*/ 42 h 60"/>
                    <a:gd name="T8" fmla="*/ 42 w 60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42" y="60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B3A5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65" name="Freeform 301"/>
                <p:cNvSpPr>
                  <a:spLocks/>
                </p:cNvSpPr>
                <p:nvPr/>
              </p:nvSpPr>
              <p:spPr bwMode="auto">
                <a:xfrm>
                  <a:off x="3413" y="1913"/>
                  <a:ext cx="53" cy="66"/>
                </a:xfrm>
                <a:custGeom>
                  <a:avLst/>
                  <a:gdLst>
                    <a:gd name="T0" fmla="*/ 36 w 53"/>
                    <a:gd name="T1" fmla="*/ 66 h 66"/>
                    <a:gd name="T2" fmla="*/ 53 w 53"/>
                    <a:gd name="T3" fmla="*/ 24 h 66"/>
                    <a:gd name="T4" fmla="*/ 18 w 53"/>
                    <a:gd name="T5" fmla="*/ 0 h 66"/>
                    <a:gd name="T6" fmla="*/ 0 w 53"/>
                    <a:gd name="T7" fmla="*/ 42 h 66"/>
                    <a:gd name="T8" fmla="*/ 36 w 53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66"/>
                    <a:gd name="T17" fmla="*/ 53 w 53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66">
                      <a:moveTo>
                        <a:pt x="36" y="66"/>
                      </a:moveTo>
                      <a:lnTo>
                        <a:pt x="53" y="24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B1A4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66" name="Freeform 302"/>
                <p:cNvSpPr>
                  <a:spLocks/>
                </p:cNvSpPr>
                <p:nvPr/>
              </p:nvSpPr>
              <p:spPr bwMode="auto">
                <a:xfrm>
                  <a:off x="3449" y="1937"/>
                  <a:ext cx="59" cy="60"/>
                </a:xfrm>
                <a:custGeom>
                  <a:avLst/>
                  <a:gdLst>
                    <a:gd name="T0" fmla="*/ 41 w 59"/>
                    <a:gd name="T1" fmla="*/ 60 h 60"/>
                    <a:gd name="T2" fmla="*/ 59 w 59"/>
                    <a:gd name="T3" fmla="*/ 18 h 60"/>
                    <a:gd name="T4" fmla="*/ 17 w 59"/>
                    <a:gd name="T5" fmla="*/ 0 h 60"/>
                    <a:gd name="T6" fmla="*/ 0 w 59"/>
                    <a:gd name="T7" fmla="*/ 42 h 60"/>
                    <a:gd name="T8" fmla="*/ 41 w 5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0"/>
                    <a:gd name="T17" fmla="*/ 59 w 5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0">
                      <a:moveTo>
                        <a:pt x="41" y="60"/>
                      </a:moveTo>
                      <a:lnTo>
                        <a:pt x="59" y="18"/>
                      </a:lnTo>
                      <a:lnTo>
                        <a:pt x="17" y="0"/>
                      </a:lnTo>
                      <a:lnTo>
                        <a:pt x="0" y="42"/>
                      </a:lnTo>
                      <a:lnTo>
                        <a:pt x="41" y="60"/>
                      </a:lnTo>
                      <a:close/>
                    </a:path>
                  </a:pathLst>
                </a:custGeom>
                <a:solidFill>
                  <a:srgbClr val="B0A3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67" name="Freeform 303"/>
                <p:cNvSpPr>
                  <a:spLocks/>
                </p:cNvSpPr>
                <p:nvPr/>
              </p:nvSpPr>
              <p:spPr bwMode="auto">
                <a:xfrm>
                  <a:off x="3490" y="1955"/>
                  <a:ext cx="60" cy="60"/>
                </a:xfrm>
                <a:custGeom>
                  <a:avLst/>
                  <a:gdLst>
                    <a:gd name="T0" fmla="*/ 42 w 60"/>
                    <a:gd name="T1" fmla="*/ 60 h 60"/>
                    <a:gd name="T2" fmla="*/ 60 w 60"/>
                    <a:gd name="T3" fmla="*/ 18 h 60"/>
                    <a:gd name="T4" fmla="*/ 18 w 60"/>
                    <a:gd name="T5" fmla="*/ 0 h 60"/>
                    <a:gd name="T6" fmla="*/ 0 w 60"/>
                    <a:gd name="T7" fmla="*/ 42 h 60"/>
                    <a:gd name="T8" fmla="*/ 42 w 60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42" y="60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AFA2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68" name="Freeform 304"/>
                <p:cNvSpPr>
                  <a:spLocks/>
                </p:cNvSpPr>
                <p:nvPr/>
              </p:nvSpPr>
              <p:spPr bwMode="auto">
                <a:xfrm>
                  <a:off x="3532" y="1973"/>
                  <a:ext cx="54" cy="60"/>
                </a:xfrm>
                <a:custGeom>
                  <a:avLst/>
                  <a:gdLst>
                    <a:gd name="T0" fmla="*/ 36 w 54"/>
                    <a:gd name="T1" fmla="*/ 60 h 60"/>
                    <a:gd name="T2" fmla="*/ 54 w 54"/>
                    <a:gd name="T3" fmla="*/ 18 h 60"/>
                    <a:gd name="T4" fmla="*/ 18 w 54"/>
                    <a:gd name="T5" fmla="*/ 0 h 60"/>
                    <a:gd name="T6" fmla="*/ 0 w 54"/>
                    <a:gd name="T7" fmla="*/ 42 h 60"/>
                    <a:gd name="T8" fmla="*/ 36 w 54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60"/>
                    <a:gd name="T17" fmla="*/ 54 w 5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60">
                      <a:moveTo>
                        <a:pt x="36" y="60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36" y="60"/>
                      </a:lnTo>
                      <a:close/>
                    </a:path>
                  </a:pathLst>
                </a:custGeom>
                <a:solidFill>
                  <a:srgbClr val="AEA2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69" name="Freeform 305"/>
                <p:cNvSpPr>
                  <a:spLocks/>
                </p:cNvSpPr>
                <p:nvPr/>
              </p:nvSpPr>
              <p:spPr bwMode="auto">
                <a:xfrm>
                  <a:off x="2490" y="1919"/>
                  <a:ext cx="54" cy="18"/>
                </a:xfrm>
                <a:custGeom>
                  <a:avLst/>
                  <a:gdLst>
                    <a:gd name="T0" fmla="*/ 36 w 54"/>
                    <a:gd name="T1" fmla="*/ 18 h 18"/>
                    <a:gd name="T2" fmla="*/ 54 w 54"/>
                    <a:gd name="T3" fmla="*/ 18 h 18"/>
                    <a:gd name="T4" fmla="*/ 24 w 54"/>
                    <a:gd name="T5" fmla="*/ 0 h 18"/>
                    <a:gd name="T6" fmla="*/ 0 w 54"/>
                    <a:gd name="T7" fmla="*/ 0 h 18"/>
                    <a:gd name="T8" fmla="*/ 36 w 54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8"/>
                    <a:gd name="T17" fmla="*/ 54 w 54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8">
                      <a:moveTo>
                        <a:pt x="36" y="18"/>
                      </a:moveTo>
                      <a:lnTo>
                        <a:pt x="54" y="18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A1F2F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70" name="Freeform 306"/>
                <p:cNvSpPr>
                  <a:spLocks/>
                </p:cNvSpPr>
                <p:nvPr/>
              </p:nvSpPr>
              <p:spPr bwMode="auto">
                <a:xfrm>
                  <a:off x="2526" y="1937"/>
                  <a:ext cx="54" cy="18"/>
                </a:xfrm>
                <a:custGeom>
                  <a:avLst/>
                  <a:gdLst>
                    <a:gd name="T0" fmla="*/ 30 w 54"/>
                    <a:gd name="T1" fmla="*/ 18 h 18"/>
                    <a:gd name="T2" fmla="*/ 54 w 54"/>
                    <a:gd name="T3" fmla="*/ 18 h 18"/>
                    <a:gd name="T4" fmla="*/ 18 w 54"/>
                    <a:gd name="T5" fmla="*/ 0 h 18"/>
                    <a:gd name="T6" fmla="*/ 0 w 54"/>
                    <a:gd name="T7" fmla="*/ 0 h 18"/>
                    <a:gd name="T8" fmla="*/ 30 w 54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8"/>
                    <a:gd name="T17" fmla="*/ 54 w 54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8">
                      <a:moveTo>
                        <a:pt x="30" y="18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30" y="18"/>
                      </a:lnTo>
                      <a:close/>
                    </a:path>
                  </a:pathLst>
                </a:custGeom>
                <a:solidFill>
                  <a:srgbClr val="A2F3F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71" name="Freeform 307"/>
                <p:cNvSpPr>
                  <a:spLocks/>
                </p:cNvSpPr>
                <p:nvPr/>
              </p:nvSpPr>
              <p:spPr bwMode="auto">
                <a:xfrm>
                  <a:off x="2556" y="1955"/>
                  <a:ext cx="54" cy="18"/>
                </a:xfrm>
                <a:custGeom>
                  <a:avLst/>
                  <a:gdLst>
                    <a:gd name="T0" fmla="*/ 36 w 54"/>
                    <a:gd name="T1" fmla="*/ 12 h 18"/>
                    <a:gd name="T2" fmla="*/ 54 w 54"/>
                    <a:gd name="T3" fmla="*/ 18 h 18"/>
                    <a:gd name="T4" fmla="*/ 24 w 54"/>
                    <a:gd name="T5" fmla="*/ 0 h 18"/>
                    <a:gd name="T6" fmla="*/ 0 w 54"/>
                    <a:gd name="T7" fmla="*/ 0 h 18"/>
                    <a:gd name="T8" fmla="*/ 36 w 54"/>
                    <a:gd name="T9" fmla="*/ 12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8"/>
                    <a:gd name="T17" fmla="*/ 54 w 54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8">
                      <a:moveTo>
                        <a:pt x="36" y="12"/>
                      </a:moveTo>
                      <a:lnTo>
                        <a:pt x="54" y="18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A4F4E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72" name="Freeform 308"/>
                <p:cNvSpPr>
                  <a:spLocks/>
                </p:cNvSpPr>
                <p:nvPr/>
              </p:nvSpPr>
              <p:spPr bwMode="auto">
                <a:xfrm>
                  <a:off x="2592" y="1967"/>
                  <a:ext cx="54" cy="24"/>
                </a:xfrm>
                <a:custGeom>
                  <a:avLst/>
                  <a:gdLst>
                    <a:gd name="T0" fmla="*/ 30 w 54"/>
                    <a:gd name="T1" fmla="*/ 18 h 24"/>
                    <a:gd name="T2" fmla="*/ 54 w 54"/>
                    <a:gd name="T3" fmla="*/ 24 h 24"/>
                    <a:gd name="T4" fmla="*/ 18 w 54"/>
                    <a:gd name="T5" fmla="*/ 6 h 24"/>
                    <a:gd name="T6" fmla="*/ 0 w 54"/>
                    <a:gd name="T7" fmla="*/ 0 h 24"/>
                    <a:gd name="T8" fmla="*/ 30 w 54"/>
                    <a:gd name="T9" fmla="*/ 18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0" y="18"/>
                      </a:moveTo>
                      <a:lnTo>
                        <a:pt x="54" y="24"/>
                      </a:lnTo>
                      <a:lnTo>
                        <a:pt x="18" y="6"/>
                      </a:lnTo>
                      <a:lnTo>
                        <a:pt x="0" y="0"/>
                      </a:lnTo>
                      <a:lnTo>
                        <a:pt x="30" y="18"/>
                      </a:lnTo>
                      <a:close/>
                    </a:path>
                  </a:pathLst>
                </a:custGeom>
                <a:solidFill>
                  <a:srgbClr val="A6F6E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73" name="Freeform 309"/>
                <p:cNvSpPr>
                  <a:spLocks/>
                </p:cNvSpPr>
                <p:nvPr/>
              </p:nvSpPr>
              <p:spPr bwMode="auto">
                <a:xfrm>
                  <a:off x="2622" y="1985"/>
                  <a:ext cx="54" cy="24"/>
                </a:xfrm>
                <a:custGeom>
                  <a:avLst/>
                  <a:gdLst>
                    <a:gd name="T0" fmla="*/ 36 w 54"/>
                    <a:gd name="T1" fmla="*/ 24 h 24"/>
                    <a:gd name="T2" fmla="*/ 54 w 54"/>
                    <a:gd name="T3" fmla="*/ 24 h 24"/>
                    <a:gd name="T4" fmla="*/ 24 w 54"/>
                    <a:gd name="T5" fmla="*/ 6 h 24"/>
                    <a:gd name="T6" fmla="*/ 0 w 54"/>
                    <a:gd name="T7" fmla="*/ 0 h 24"/>
                    <a:gd name="T8" fmla="*/ 36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6" y="24"/>
                      </a:moveTo>
                      <a:lnTo>
                        <a:pt x="54" y="24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AAF7E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74" name="Freeform 310"/>
                <p:cNvSpPr>
                  <a:spLocks/>
                </p:cNvSpPr>
                <p:nvPr/>
              </p:nvSpPr>
              <p:spPr bwMode="auto">
                <a:xfrm>
                  <a:off x="2658" y="2009"/>
                  <a:ext cx="54" cy="18"/>
                </a:xfrm>
                <a:custGeom>
                  <a:avLst/>
                  <a:gdLst>
                    <a:gd name="T0" fmla="*/ 30 w 54"/>
                    <a:gd name="T1" fmla="*/ 18 h 18"/>
                    <a:gd name="T2" fmla="*/ 54 w 54"/>
                    <a:gd name="T3" fmla="*/ 18 h 18"/>
                    <a:gd name="T4" fmla="*/ 18 w 54"/>
                    <a:gd name="T5" fmla="*/ 0 h 18"/>
                    <a:gd name="T6" fmla="*/ 0 w 54"/>
                    <a:gd name="T7" fmla="*/ 0 h 18"/>
                    <a:gd name="T8" fmla="*/ 30 w 54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8"/>
                    <a:gd name="T17" fmla="*/ 54 w 54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8">
                      <a:moveTo>
                        <a:pt x="30" y="18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30" y="18"/>
                      </a:lnTo>
                      <a:close/>
                    </a:path>
                  </a:pathLst>
                </a:custGeom>
                <a:solidFill>
                  <a:srgbClr val="B0F9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75" name="Freeform 311"/>
                <p:cNvSpPr>
                  <a:spLocks/>
                </p:cNvSpPr>
                <p:nvPr/>
              </p:nvSpPr>
              <p:spPr bwMode="auto">
                <a:xfrm>
                  <a:off x="2688" y="2027"/>
                  <a:ext cx="54" cy="24"/>
                </a:xfrm>
                <a:custGeom>
                  <a:avLst/>
                  <a:gdLst>
                    <a:gd name="T0" fmla="*/ 36 w 54"/>
                    <a:gd name="T1" fmla="*/ 24 h 24"/>
                    <a:gd name="T2" fmla="*/ 54 w 54"/>
                    <a:gd name="T3" fmla="*/ 24 h 24"/>
                    <a:gd name="T4" fmla="*/ 24 w 54"/>
                    <a:gd name="T5" fmla="*/ 0 h 24"/>
                    <a:gd name="T6" fmla="*/ 0 w 54"/>
                    <a:gd name="T7" fmla="*/ 0 h 24"/>
                    <a:gd name="T8" fmla="*/ 36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6" y="24"/>
                      </a:moveTo>
                      <a:lnTo>
                        <a:pt x="54" y="24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B8FAE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76" name="Freeform 312"/>
                <p:cNvSpPr>
                  <a:spLocks/>
                </p:cNvSpPr>
                <p:nvPr/>
              </p:nvSpPr>
              <p:spPr bwMode="auto">
                <a:xfrm>
                  <a:off x="2724" y="2051"/>
                  <a:ext cx="54" cy="24"/>
                </a:xfrm>
                <a:custGeom>
                  <a:avLst/>
                  <a:gdLst>
                    <a:gd name="T0" fmla="*/ 36 w 54"/>
                    <a:gd name="T1" fmla="*/ 24 h 24"/>
                    <a:gd name="T2" fmla="*/ 54 w 54"/>
                    <a:gd name="T3" fmla="*/ 18 h 24"/>
                    <a:gd name="T4" fmla="*/ 18 w 54"/>
                    <a:gd name="T5" fmla="*/ 0 h 24"/>
                    <a:gd name="T6" fmla="*/ 0 w 54"/>
                    <a:gd name="T7" fmla="*/ 0 h 24"/>
                    <a:gd name="T8" fmla="*/ 36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6" y="24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C0F9E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77" name="Freeform 313"/>
                <p:cNvSpPr>
                  <a:spLocks/>
                </p:cNvSpPr>
                <p:nvPr/>
              </p:nvSpPr>
              <p:spPr bwMode="auto">
                <a:xfrm>
                  <a:off x="2760" y="2069"/>
                  <a:ext cx="54" cy="24"/>
                </a:xfrm>
                <a:custGeom>
                  <a:avLst/>
                  <a:gdLst>
                    <a:gd name="T0" fmla="*/ 30 w 54"/>
                    <a:gd name="T1" fmla="*/ 24 h 24"/>
                    <a:gd name="T2" fmla="*/ 54 w 54"/>
                    <a:gd name="T3" fmla="*/ 18 h 24"/>
                    <a:gd name="T4" fmla="*/ 18 w 54"/>
                    <a:gd name="T5" fmla="*/ 0 h 24"/>
                    <a:gd name="T6" fmla="*/ 0 w 54"/>
                    <a:gd name="T7" fmla="*/ 6 h 24"/>
                    <a:gd name="T8" fmla="*/ 30 w 54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0" y="24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30" y="24"/>
                      </a:lnTo>
                      <a:close/>
                    </a:path>
                  </a:pathLst>
                </a:custGeom>
                <a:solidFill>
                  <a:srgbClr val="C7F4E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78" name="Freeform 314"/>
                <p:cNvSpPr>
                  <a:spLocks/>
                </p:cNvSpPr>
                <p:nvPr/>
              </p:nvSpPr>
              <p:spPr bwMode="auto">
                <a:xfrm>
                  <a:off x="2790" y="2087"/>
                  <a:ext cx="54" cy="30"/>
                </a:xfrm>
                <a:custGeom>
                  <a:avLst/>
                  <a:gdLst>
                    <a:gd name="T0" fmla="*/ 36 w 54"/>
                    <a:gd name="T1" fmla="*/ 30 h 30"/>
                    <a:gd name="T2" fmla="*/ 54 w 54"/>
                    <a:gd name="T3" fmla="*/ 18 h 30"/>
                    <a:gd name="T4" fmla="*/ 24 w 54"/>
                    <a:gd name="T5" fmla="*/ 0 h 30"/>
                    <a:gd name="T6" fmla="*/ 0 w 54"/>
                    <a:gd name="T7" fmla="*/ 6 h 30"/>
                    <a:gd name="T8" fmla="*/ 36 w 54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30"/>
                      </a:moveTo>
                      <a:lnTo>
                        <a:pt x="54" y="18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C7E8E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79" name="Freeform 315"/>
                <p:cNvSpPr>
                  <a:spLocks/>
                </p:cNvSpPr>
                <p:nvPr/>
              </p:nvSpPr>
              <p:spPr bwMode="auto">
                <a:xfrm>
                  <a:off x="2826" y="2105"/>
                  <a:ext cx="54" cy="30"/>
                </a:xfrm>
                <a:custGeom>
                  <a:avLst/>
                  <a:gdLst>
                    <a:gd name="T0" fmla="*/ 36 w 54"/>
                    <a:gd name="T1" fmla="*/ 30 h 30"/>
                    <a:gd name="T2" fmla="*/ 54 w 54"/>
                    <a:gd name="T3" fmla="*/ 6 h 30"/>
                    <a:gd name="T4" fmla="*/ 18 w 54"/>
                    <a:gd name="T5" fmla="*/ 0 h 30"/>
                    <a:gd name="T6" fmla="*/ 0 w 54"/>
                    <a:gd name="T7" fmla="*/ 12 h 30"/>
                    <a:gd name="T8" fmla="*/ 36 w 54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30"/>
                      </a:moveTo>
                      <a:lnTo>
                        <a:pt x="54" y="6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B8D0E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80" name="Freeform 316"/>
                <p:cNvSpPr>
                  <a:spLocks/>
                </p:cNvSpPr>
                <p:nvPr/>
              </p:nvSpPr>
              <p:spPr bwMode="auto">
                <a:xfrm>
                  <a:off x="2862" y="2099"/>
                  <a:ext cx="53" cy="36"/>
                </a:xfrm>
                <a:custGeom>
                  <a:avLst/>
                  <a:gdLst>
                    <a:gd name="T0" fmla="*/ 35 w 53"/>
                    <a:gd name="T1" fmla="*/ 36 h 36"/>
                    <a:gd name="T2" fmla="*/ 53 w 53"/>
                    <a:gd name="T3" fmla="*/ 0 h 36"/>
                    <a:gd name="T4" fmla="*/ 18 w 53"/>
                    <a:gd name="T5" fmla="*/ 12 h 36"/>
                    <a:gd name="T6" fmla="*/ 0 w 53"/>
                    <a:gd name="T7" fmla="*/ 36 h 36"/>
                    <a:gd name="T8" fmla="*/ 35 w 53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36"/>
                    <a:gd name="T17" fmla="*/ 53 w 53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36">
                      <a:moveTo>
                        <a:pt x="35" y="36"/>
                      </a:moveTo>
                      <a:lnTo>
                        <a:pt x="53" y="0"/>
                      </a:lnTo>
                      <a:lnTo>
                        <a:pt x="18" y="12"/>
                      </a:lnTo>
                      <a:lnTo>
                        <a:pt x="0" y="36"/>
                      </a:lnTo>
                      <a:lnTo>
                        <a:pt x="35" y="36"/>
                      </a:lnTo>
                      <a:close/>
                    </a:path>
                  </a:pathLst>
                </a:custGeom>
                <a:solidFill>
                  <a:srgbClr val="8DA6E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81" name="Freeform 317"/>
                <p:cNvSpPr>
                  <a:spLocks/>
                </p:cNvSpPr>
                <p:nvPr/>
              </p:nvSpPr>
              <p:spPr bwMode="auto">
                <a:xfrm>
                  <a:off x="2897" y="2063"/>
                  <a:ext cx="54" cy="72"/>
                </a:xfrm>
                <a:custGeom>
                  <a:avLst/>
                  <a:gdLst>
                    <a:gd name="T0" fmla="*/ 30 w 54"/>
                    <a:gd name="T1" fmla="*/ 48 h 72"/>
                    <a:gd name="T2" fmla="*/ 54 w 54"/>
                    <a:gd name="T3" fmla="*/ 0 h 72"/>
                    <a:gd name="T4" fmla="*/ 18 w 54"/>
                    <a:gd name="T5" fmla="*/ 36 h 72"/>
                    <a:gd name="T6" fmla="*/ 0 w 54"/>
                    <a:gd name="T7" fmla="*/ 72 h 72"/>
                    <a:gd name="T8" fmla="*/ 30 w 54"/>
                    <a:gd name="T9" fmla="*/ 48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72"/>
                    <a:gd name="T17" fmla="*/ 54 w 54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72">
                      <a:moveTo>
                        <a:pt x="30" y="48"/>
                      </a:moveTo>
                      <a:lnTo>
                        <a:pt x="54" y="0"/>
                      </a:lnTo>
                      <a:lnTo>
                        <a:pt x="18" y="36"/>
                      </a:lnTo>
                      <a:lnTo>
                        <a:pt x="0" y="72"/>
                      </a:lnTo>
                      <a:lnTo>
                        <a:pt x="30" y="48"/>
                      </a:lnTo>
                      <a:close/>
                    </a:path>
                  </a:pathLst>
                </a:custGeom>
                <a:solidFill>
                  <a:srgbClr val="2553C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82" name="Freeform 318"/>
                <p:cNvSpPr>
                  <a:spLocks/>
                </p:cNvSpPr>
                <p:nvPr/>
              </p:nvSpPr>
              <p:spPr bwMode="auto">
                <a:xfrm>
                  <a:off x="2927" y="2009"/>
                  <a:ext cx="60" cy="102"/>
                </a:xfrm>
                <a:custGeom>
                  <a:avLst/>
                  <a:gdLst>
                    <a:gd name="T0" fmla="*/ 36 w 60"/>
                    <a:gd name="T1" fmla="*/ 30 h 102"/>
                    <a:gd name="T2" fmla="*/ 60 w 60"/>
                    <a:gd name="T3" fmla="*/ 0 h 102"/>
                    <a:gd name="T4" fmla="*/ 24 w 60"/>
                    <a:gd name="T5" fmla="*/ 54 h 102"/>
                    <a:gd name="T6" fmla="*/ 0 w 60"/>
                    <a:gd name="T7" fmla="*/ 102 h 102"/>
                    <a:gd name="T8" fmla="*/ 36 w 60"/>
                    <a:gd name="T9" fmla="*/ 30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02"/>
                    <a:gd name="T17" fmla="*/ 60 w 60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02">
                      <a:moveTo>
                        <a:pt x="36" y="30"/>
                      </a:moveTo>
                      <a:lnTo>
                        <a:pt x="60" y="0"/>
                      </a:lnTo>
                      <a:lnTo>
                        <a:pt x="24" y="54"/>
                      </a:lnTo>
                      <a:lnTo>
                        <a:pt x="0" y="102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00006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83" name="Freeform 319"/>
                <p:cNvSpPr>
                  <a:spLocks/>
                </p:cNvSpPr>
                <p:nvPr/>
              </p:nvSpPr>
              <p:spPr bwMode="auto">
                <a:xfrm>
                  <a:off x="2963" y="1937"/>
                  <a:ext cx="60" cy="102"/>
                </a:xfrm>
                <a:custGeom>
                  <a:avLst/>
                  <a:gdLst>
                    <a:gd name="T0" fmla="*/ 42 w 60"/>
                    <a:gd name="T1" fmla="*/ 12 h 102"/>
                    <a:gd name="T2" fmla="*/ 60 w 60"/>
                    <a:gd name="T3" fmla="*/ 0 h 102"/>
                    <a:gd name="T4" fmla="*/ 24 w 60"/>
                    <a:gd name="T5" fmla="*/ 72 h 102"/>
                    <a:gd name="T6" fmla="*/ 0 w 60"/>
                    <a:gd name="T7" fmla="*/ 102 h 102"/>
                    <a:gd name="T8" fmla="*/ 42 w 60"/>
                    <a:gd name="T9" fmla="*/ 12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02"/>
                    <a:gd name="T17" fmla="*/ 60 w 60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02">
                      <a:moveTo>
                        <a:pt x="42" y="12"/>
                      </a:moveTo>
                      <a:lnTo>
                        <a:pt x="60" y="0"/>
                      </a:lnTo>
                      <a:lnTo>
                        <a:pt x="24" y="72"/>
                      </a:lnTo>
                      <a:lnTo>
                        <a:pt x="0" y="102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solidFill>
                  <a:srgbClr val="D46D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84" name="Freeform 320"/>
                <p:cNvSpPr>
                  <a:spLocks/>
                </p:cNvSpPr>
                <p:nvPr/>
              </p:nvSpPr>
              <p:spPr bwMode="auto">
                <a:xfrm>
                  <a:off x="3005" y="1872"/>
                  <a:ext cx="54" cy="77"/>
                </a:xfrm>
                <a:custGeom>
                  <a:avLst/>
                  <a:gdLst>
                    <a:gd name="T0" fmla="*/ 36 w 54"/>
                    <a:gd name="T1" fmla="*/ 0 h 77"/>
                    <a:gd name="T2" fmla="*/ 54 w 54"/>
                    <a:gd name="T3" fmla="*/ 6 h 77"/>
                    <a:gd name="T4" fmla="*/ 18 w 54"/>
                    <a:gd name="T5" fmla="*/ 65 h 77"/>
                    <a:gd name="T6" fmla="*/ 0 w 54"/>
                    <a:gd name="T7" fmla="*/ 77 h 77"/>
                    <a:gd name="T8" fmla="*/ 36 w 54"/>
                    <a:gd name="T9" fmla="*/ 0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77"/>
                    <a:gd name="T17" fmla="*/ 54 w 54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77">
                      <a:moveTo>
                        <a:pt x="36" y="0"/>
                      </a:moveTo>
                      <a:lnTo>
                        <a:pt x="54" y="6"/>
                      </a:lnTo>
                      <a:lnTo>
                        <a:pt x="18" y="65"/>
                      </a:lnTo>
                      <a:lnTo>
                        <a:pt x="0" y="77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DC691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85" name="Freeform 321"/>
                <p:cNvSpPr>
                  <a:spLocks/>
                </p:cNvSpPr>
                <p:nvPr/>
              </p:nvSpPr>
              <p:spPr bwMode="auto">
                <a:xfrm>
                  <a:off x="3041" y="1842"/>
                  <a:ext cx="60" cy="36"/>
                </a:xfrm>
                <a:custGeom>
                  <a:avLst/>
                  <a:gdLst>
                    <a:gd name="T0" fmla="*/ 42 w 60"/>
                    <a:gd name="T1" fmla="*/ 0 h 36"/>
                    <a:gd name="T2" fmla="*/ 60 w 60"/>
                    <a:gd name="T3" fmla="*/ 0 h 36"/>
                    <a:gd name="T4" fmla="*/ 18 w 60"/>
                    <a:gd name="T5" fmla="*/ 36 h 36"/>
                    <a:gd name="T6" fmla="*/ 0 w 60"/>
                    <a:gd name="T7" fmla="*/ 30 h 36"/>
                    <a:gd name="T8" fmla="*/ 42 w 6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42" y="0"/>
                      </a:moveTo>
                      <a:lnTo>
                        <a:pt x="60" y="0"/>
                      </a:lnTo>
                      <a:lnTo>
                        <a:pt x="18" y="36"/>
                      </a:lnTo>
                      <a:lnTo>
                        <a:pt x="0" y="3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B12B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86" name="Freeform 322"/>
                <p:cNvSpPr>
                  <a:spLocks/>
                </p:cNvSpPr>
                <p:nvPr/>
              </p:nvSpPr>
              <p:spPr bwMode="auto">
                <a:xfrm>
                  <a:off x="3083" y="1830"/>
                  <a:ext cx="54" cy="12"/>
                </a:xfrm>
                <a:custGeom>
                  <a:avLst/>
                  <a:gdLst>
                    <a:gd name="T0" fmla="*/ 36 w 54"/>
                    <a:gd name="T1" fmla="*/ 12 h 12"/>
                    <a:gd name="T2" fmla="*/ 54 w 54"/>
                    <a:gd name="T3" fmla="*/ 0 h 12"/>
                    <a:gd name="T4" fmla="*/ 18 w 54"/>
                    <a:gd name="T5" fmla="*/ 12 h 12"/>
                    <a:gd name="T6" fmla="*/ 0 w 54"/>
                    <a:gd name="T7" fmla="*/ 12 h 12"/>
                    <a:gd name="T8" fmla="*/ 36 w 54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2"/>
                    <a:gd name="T17" fmla="*/ 54 w 54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2">
                      <a:moveTo>
                        <a:pt x="36" y="12"/>
                      </a:moveTo>
                      <a:lnTo>
                        <a:pt x="54" y="0"/>
                      </a:lnTo>
                      <a:lnTo>
                        <a:pt x="18" y="12"/>
                      </a:lnTo>
                      <a:lnTo>
                        <a:pt x="0" y="12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0F9FC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87" name="Freeform 323"/>
                <p:cNvSpPr>
                  <a:spLocks/>
                </p:cNvSpPr>
                <p:nvPr/>
              </p:nvSpPr>
              <p:spPr bwMode="auto">
                <a:xfrm>
                  <a:off x="3119" y="1830"/>
                  <a:ext cx="60" cy="30"/>
                </a:xfrm>
                <a:custGeom>
                  <a:avLst/>
                  <a:gdLst>
                    <a:gd name="T0" fmla="*/ 42 w 60"/>
                    <a:gd name="T1" fmla="*/ 30 h 30"/>
                    <a:gd name="T2" fmla="*/ 60 w 60"/>
                    <a:gd name="T3" fmla="*/ 6 h 30"/>
                    <a:gd name="T4" fmla="*/ 18 w 60"/>
                    <a:gd name="T5" fmla="*/ 0 h 30"/>
                    <a:gd name="T6" fmla="*/ 0 w 60"/>
                    <a:gd name="T7" fmla="*/ 12 h 30"/>
                    <a:gd name="T8" fmla="*/ 42 w 60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"/>
                    <a:gd name="T17" fmla="*/ 60 w 60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">
                      <a:moveTo>
                        <a:pt x="42" y="30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42" y="30"/>
                      </a:lnTo>
                      <a:close/>
                    </a:path>
                  </a:pathLst>
                </a:custGeom>
                <a:solidFill>
                  <a:srgbClr val="B5D9F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88" name="Freeform 324"/>
                <p:cNvSpPr>
                  <a:spLocks/>
                </p:cNvSpPr>
                <p:nvPr/>
              </p:nvSpPr>
              <p:spPr bwMode="auto">
                <a:xfrm>
                  <a:off x="3161" y="1836"/>
                  <a:ext cx="54" cy="47"/>
                </a:xfrm>
                <a:custGeom>
                  <a:avLst/>
                  <a:gdLst>
                    <a:gd name="T0" fmla="*/ 36 w 54"/>
                    <a:gd name="T1" fmla="*/ 47 h 47"/>
                    <a:gd name="T2" fmla="*/ 54 w 54"/>
                    <a:gd name="T3" fmla="*/ 12 h 47"/>
                    <a:gd name="T4" fmla="*/ 18 w 54"/>
                    <a:gd name="T5" fmla="*/ 0 h 47"/>
                    <a:gd name="T6" fmla="*/ 0 w 54"/>
                    <a:gd name="T7" fmla="*/ 24 h 47"/>
                    <a:gd name="T8" fmla="*/ 36 w 54"/>
                    <a:gd name="T9" fmla="*/ 47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7"/>
                    <a:gd name="T17" fmla="*/ 54 w 54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7">
                      <a:moveTo>
                        <a:pt x="36" y="47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36" y="47"/>
                      </a:lnTo>
                      <a:close/>
                    </a:path>
                  </a:pathLst>
                </a:custGeom>
                <a:solidFill>
                  <a:srgbClr val="BEBDD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89" name="Freeform 325"/>
                <p:cNvSpPr>
                  <a:spLocks/>
                </p:cNvSpPr>
                <p:nvPr/>
              </p:nvSpPr>
              <p:spPr bwMode="auto">
                <a:xfrm>
                  <a:off x="3197" y="1848"/>
                  <a:ext cx="60" cy="59"/>
                </a:xfrm>
                <a:custGeom>
                  <a:avLst/>
                  <a:gdLst>
                    <a:gd name="T0" fmla="*/ 36 w 60"/>
                    <a:gd name="T1" fmla="*/ 59 h 59"/>
                    <a:gd name="T2" fmla="*/ 60 w 60"/>
                    <a:gd name="T3" fmla="*/ 18 h 59"/>
                    <a:gd name="T4" fmla="*/ 18 w 60"/>
                    <a:gd name="T5" fmla="*/ 0 h 59"/>
                    <a:gd name="T6" fmla="*/ 0 w 60"/>
                    <a:gd name="T7" fmla="*/ 35 h 59"/>
                    <a:gd name="T8" fmla="*/ 36 w 60"/>
                    <a:gd name="T9" fmla="*/ 59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9"/>
                    <a:gd name="T17" fmla="*/ 60 w 60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9">
                      <a:moveTo>
                        <a:pt x="36" y="59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35"/>
                      </a:lnTo>
                      <a:lnTo>
                        <a:pt x="36" y="59"/>
                      </a:lnTo>
                      <a:close/>
                    </a:path>
                  </a:pathLst>
                </a:custGeom>
                <a:solidFill>
                  <a:srgbClr val="BBAEC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90" name="Freeform 326"/>
                <p:cNvSpPr>
                  <a:spLocks/>
                </p:cNvSpPr>
                <p:nvPr/>
              </p:nvSpPr>
              <p:spPr bwMode="auto">
                <a:xfrm>
                  <a:off x="3233" y="1866"/>
                  <a:ext cx="60" cy="65"/>
                </a:xfrm>
                <a:custGeom>
                  <a:avLst/>
                  <a:gdLst>
                    <a:gd name="T0" fmla="*/ 42 w 60"/>
                    <a:gd name="T1" fmla="*/ 65 h 65"/>
                    <a:gd name="T2" fmla="*/ 60 w 60"/>
                    <a:gd name="T3" fmla="*/ 23 h 65"/>
                    <a:gd name="T4" fmla="*/ 24 w 60"/>
                    <a:gd name="T5" fmla="*/ 0 h 65"/>
                    <a:gd name="T6" fmla="*/ 0 w 60"/>
                    <a:gd name="T7" fmla="*/ 41 h 65"/>
                    <a:gd name="T8" fmla="*/ 42 w 60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5"/>
                    <a:gd name="T17" fmla="*/ 60 w 60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5">
                      <a:moveTo>
                        <a:pt x="42" y="65"/>
                      </a:moveTo>
                      <a:lnTo>
                        <a:pt x="60" y="23"/>
                      </a:lnTo>
                      <a:lnTo>
                        <a:pt x="24" y="0"/>
                      </a:lnTo>
                      <a:lnTo>
                        <a:pt x="0" y="41"/>
                      </a:lnTo>
                      <a:lnTo>
                        <a:pt x="42" y="65"/>
                      </a:lnTo>
                      <a:close/>
                    </a:path>
                  </a:pathLst>
                </a:custGeom>
                <a:solidFill>
                  <a:srgbClr val="B7A5C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91" name="Freeform 327"/>
                <p:cNvSpPr>
                  <a:spLocks/>
                </p:cNvSpPr>
                <p:nvPr/>
              </p:nvSpPr>
              <p:spPr bwMode="auto">
                <a:xfrm>
                  <a:off x="3275" y="1889"/>
                  <a:ext cx="60" cy="66"/>
                </a:xfrm>
                <a:custGeom>
                  <a:avLst/>
                  <a:gdLst>
                    <a:gd name="T0" fmla="*/ 36 w 60"/>
                    <a:gd name="T1" fmla="*/ 66 h 66"/>
                    <a:gd name="T2" fmla="*/ 60 w 60"/>
                    <a:gd name="T3" fmla="*/ 24 h 66"/>
                    <a:gd name="T4" fmla="*/ 18 w 60"/>
                    <a:gd name="T5" fmla="*/ 0 h 66"/>
                    <a:gd name="T6" fmla="*/ 0 w 60"/>
                    <a:gd name="T7" fmla="*/ 42 h 66"/>
                    <a:gd name="T8" fmla="*/ 36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36" y="66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B3A1C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92" name="Freeform 328"/>
                <p:cNvSpPr>
                  <a:spLocks/>
                </p:cNvSpPr>
                <p:nvPr/>
              </p:nvSpPr>
              <p:spPr bwMode="auto">
                <a:xfrm>
                  <a:off x="3311" y="1913"/>
                  <a:ext cx="60" cy="66"/>
                </a:xfrm>
                <a:custGeom>
                  <a:avLst/>
                  <a:gdLst>
                    <a:gd name="T0" fmla="*/ 42 w 60"/>
                    <a:gd name="T1" fmla="*/ 66 h 66"/>
                    <a:gd name="T2" fmla="*/ 60 w 60"/>
                    <a:gd name="T3" fmla="*/ 24 h 66"/>
                    <a:gd name="T4" fmla="*/ 24 w 60"/>
                    <a:gd name="T5" fmla="*/ 0 h 66"/>
                    <a:gd name="T6" fmla="*/ 0 w 60"/>
                    <a:gd name="T7" fmla="*/ 42 h 66"/>
                    <a:gd name="T8" fmla="*/ 42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42" y="66"/>
                      </a:moveTo>
                      <a:lnTo>
                        <a:pt x="60" y="24"/>
                      </a:lnTo>
                      <a:lnTo>
                        <a:pt x="24" y="0"/>
                      </a:lnTo>
                      <a:lnTo>
                        <a:pt x="0" y="42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B19EC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93" name="Freeform 329"/>
                <p:cNvSpPr>
                  <a:spLocks/>
                </p:cNvSpPr>
                <p:nvPr/>
              </p:nvSpPr>
              <p:spPr bwMode="auto">
                <a:xfrm>
                  <a:off x="3353" y="1937"/>
                  <a:ext cx="60" cy="66"/>
                </a:xfrm>
                <a:custGeom>
                  <a:avLst/>
                  <a:gdLst>
                    <a:gd name="T0" fmla="*/ 42 w 60"/>
                    <a:gd name="T1" fmla="*/ 66 h 66"/>
                    <a:gd name="T2" fmla="*/ 60 w 60"/>
                    <a:gd name="T3" fmla="*/ 18 h 66"/>
                    <a:gd name="T4" fmla="*/ 18 w 60"/>
                    <a:gd name="T5" fmla="*/ 0 h 66"/>
                    <a:gd name="T6" fmla="*/ 0 w 60"/>
                    <a:gd name="T7" fmla="*/ 42 h 66"/>
                    <a:gd name="T8" fmla="*/ 42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42" y="66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AF9DC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94" name="Freeform 330"/>
                <p:cNvSpPr>
                  <a:spLocks/>
                </p:cNvSpPr>
                <p:nvPr/>
              </p:nvSpPr>
              <p:spPr bwMode="auto">
                <a:xfrm>
                  <a:off x="3395" y="1955"/>
                  <a:ext cx="54" cy="66"/>
                </a:xfrm>
                <a:custGeom>
                  <a:avLst/>
                  <a:gdLst>
                    <a:gd name="T0" fmla="*/ 36 w 54"/>
                    <a:gd name="T1" fmla="*/ 66 h 66"/>
                    <a:gd name="T2" fmla="*/ 54 w 54"/>
                    <a:gd name="T3" fmla="*/ 24 h 66"/>
                    <a:gd name="T4" fmla="*/ 18 w 54"/>
                    <a:gd name="T5" fmla="*/ 0 h 66"/>
                    <a:gd name="T6" fmla="*/ 0 w 54"/>
                    <a:gd name="T7" fmla="*/ 48 h 66"/>
                    <a:gd name="T8" fmla="*/ 36 w 54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66"/>
                    <a:gd name="T17" fmla="*/ 54 w 54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66">
                      <a:moveTo>
                        <a:pt x="36" y="66"/>
                      </a:moveTo>
                      <a:lnTo>
                        <a:pt x="54" y="24"/>
                      </a:lnTo>
                      <a:lnTo>
                        <a:pt x="18" y="0"/>
                      </a:lnTo>
                      <a:lnTo>
                        <a:pt x="0" y="48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AE9DC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95" name="Freeform 331"/>
                <p:cNvSpPr>
                  <a:spLocks/>
                </p:cNvSpPr>
                <p:nvPr/>
              </p:nvSpPr>
              <p:spPr bwMode="auto">
                <a:xfrm>
                  <a:off x="3431" y="1979"/>
                  <a:ext cx="59" cy="66"/>
                </a:xfrm>
                <a:custGeom>
                  <a:avLst/>
                  <a:gdLst>
                    <a:gd name="T0" fmla="*/ 41 w 59"/>
                    <a:gd name="T1" fmla="*/ 66 h 66"/>
                    <a:gd name="T2" fmla="*/ 59 w 59"/>
                    <a:gd name="T3" fmla="*/ 18 h 66"/>
                    <a:gd name="T4" fmla="*/ 18 w 59"/>
                    <a:gd name="T5" fmla="*/ 0 h 66"/>
                    <a:gd name="T6" fmla="*/ 0 w 59"/>
                    <a:gd name="T7" fmla="*/ 42 h 66"/>
                    <a:gd name="T8" fmla="*/ 41 w 59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6"/>
                    <a:gd name="T17" fmla="*/ 59 w 59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6">
                      <a:moveTo>
                        <a:pt x="41" y="66"/>
                      </a:moveTo>
                      <a:lnTo>
                        <a:pt x="59" y="18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41" y="66"/>
                      </a:lnTo>
                      <a:close/>
                    </a:path>
                  </a:pathLst>
                </a:custGeom>
                <a:solidFill>
                  <a:srgbClr val="AD9DC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96" name="Freeform 332"/>
                <p:cNvSpPr>
                  <a:spLocks/>
                </p:cNvSpPr>
                <p:nvPr/>
              </p:nvSpPr>
              <p:spPr bwMode="auto">
                <a:xfrm>
                  <a:off x="3472" y="1997"/>
                  <a:ext cx="60" cy="66"/>
                </a:xfrm>
                <a:custGeom>
                  <a:avLst/>
                  <a:gdLst>
                    <a:gd name="T0" fmla="*/ 42 w 60"/>
                    <a:gd name="T1" fmla="*/ 66 h 66"/>
                    <a:gd name="T2" fmla="*/ 60 w 60"/>
                    <a:gd name="T3" fmla="*/ 18 h 66"/>
                    <a:gd name="T4" fmla="*/ 18 w 60"/>
                    <a:gd name="T5" fmla="*/ 0 h 66"/>
                    <a:gd name="T6" fmla="*/ 0 w 60"/>
                    <a:gd name="T7" fmla="*/ 48 h 66"/>
                    <a:gd name="T8" fmla="*/ 42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42" y="66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48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AC9DC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97" name="Freeform 333"/>
                <p:cNvSpPr>
                  <a:spLocks/>
                </p:cNvSpPr>
                <p:nvPr/>
              </p:nvSpPr>
              <p:spPr bwMode="auto">
                <a:xfrm>
                  <a:off x="3514" y="2015"/>
                  <a:ext cx="54" cy="66"/>
                </a:xfrm>
                <a:custGeom>
                  <a:avLst/>
                  <a:gdLst>
                    <a:gd name="T0" fmla="*/ 36 w 54"/>
                    <a:gd name="T1" fmla="*/ 66 h 66"/>
                    <a:gd name="T2" fmla="*/ 54 w 54"/>
                    <a:gd name="T3" fmla="*/ 18 h 66"/>
                    <a:gd name="T4" fmla="*/ 18 w 54"/>
                    <a:gd name="T5" fmla="*/ 0 h 66"/>
                    <a:gd name="T6" fmla="*/ 0 w 54"/>
                    <a:gd name="T7" fmla="*/ 48 h 66"/>
                    <a:gd name="T8" fmla="*/ 36 w 54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66"/>
                    <a:gd name="T17" fmla="*/ 54 w 54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66">
                      <a:moveTo>
                        <a:pt x="36" y="66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48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AB9DC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98" name="Freeform 334"/>
                <p:cNvSpPr>
                  <a:spLocks/>
                </p:cNvSpPr>
                <p:nvPr/>
              </p:nvSpPr>
              <p:spPr bwMode="auto">
                <a:xfrm>
                  <a:off x="2466" y="1919"/>
                  <a:ext cx="60" cy="18"/>
                </a:xfrm>
                <a:custGeom>
                  <a:avLst/>
                  <a:gdLst>
                    <a:gd name="T0" fmla="*/ 36 w 60"/>
                    <a:gd name="T1" fmla="*/ 12 h 18"/>
                    <a:gd name="T2" fmla="*/ 60 w 60"/>
                    <a:gd name="T3" fmla="*/ 18 h 18"/>
                    <a:gd name="T4" fmla="*/ 24 w 60"/>
                    <a:gd name="T5" fmla="*/ 0 h 18"/>
                    <a:gd name="T6" fmla="*/ 0 w 60"/>
                    <a:gd name="T7" fmla="*/ 0 h 18"/>
                    <a:gd name="T8" fmla="*/ 36 w 60"/>
                    <a:gd name="T9" fmla="*/ 12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12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8DED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599" name="Freeform 335"/>
                <p:cNvSpPr>
                  <a:spLocks/>
                </p:cNvSpPr>
                <p:nvPr/>
              </p:nvSpPr>
              <p:spPr bwMode="auto">
                <a:xfrm>
                  <a:off x="2502" y="1931"/>
                  <a:ext cx="54" cy="24"/>
                </a:xfrm>
                <a:custGeom>
                  <a:avLst/>
                  <a:gdLst>
                    <a:gd name="T0" fmla="*/ 30 w 54"/>
                    <a:gd name="T1" fmla="*/ 18 h 24"/>
                    <a:gd name="T2" fmla="*/ 54 w 54"/>
                    <a:gd name="T3" fmla="*/ 24 h 24"/>
                    <a:gd name="T4" fmla="*/ 24 w 54"/>
                    <a:gd name="T5" fmla="*/ 6 h 24"/>
                    <a:gd name="T6" fmla="*/ 0 w 54"/>
                    <a:gd name="T7" fmla="*/ 0 h 24"/>
                    <a:gd name="T8" fmla="*/ 30 w 54"/>
                    <a:gd name="T9" fmla="*/ 18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0" y="18"/>
                      </a:moveTo>
                      <a:lnTo>
                        <a:pt x="54" y="24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0" y="18"/>
                      </a:lnTo>
                      <a:close/>
                    </a:path>
                  </a:pathLst>
                </a:custGeom>
                <a:solidFill>
                  <a:srgbClr val="8BEDE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00" name="Freeform 336"/>
                <p:cNvSpPr>
                  <a:spLocks/>
                </p:cNvSpPr>
                <p:nvPr/>
              </p:nvSpPr>
              <p:spPr bwMode="auto">
                <a:xfrm>
                  <a:off x="2532" y="1949"/>
                  <a:ext cx="60" cy="18"/>
                </a:xfrm>
                <a:custGeom>
                  <a:avLst/>
                  <a:gdLst>
                    <a:gd name="T0" fmla="*/ 36 w 60"/>
                    <a:gd name="T1" fmla="*/ 18 h 18"/>
                    <a:gd name="T2" fmla="*/ 60 w 60"/>
                    <a:gd name="T3" fmla="*/ 18 h 18"/>
                    <a:gd name="T4" fmla="*/ 24 w 60"/>
                    <a:gd name="T5" fmla="*/ 6 h 18"/>
                    <a:gd name="T6" fmla="*/ 0 w 60"/>
                    <a:gd name="T7" fmla="*/ 0 h 18"/>
                    <a:gd name="T8" fmla="*/ 36 w 60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18"/>
                      </a:moveTo>
                      <a:lnTo>
                        <a:pt x="60" y="18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88ECD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01" name="Freeform 337"/>
                <p:cNvSpPr>
                  <a:spLocks/>
                </p:cNvSpPr>
                <p:nvPr/>
              </p:nvSpPr>
              <p:spPr bwMode="auto">
                <a:xfrm>
                  <a:off x="2568" y="1967"/>
                  <a:ext cx="54" cy="18"/>
                </a:xfrm>
                <a:custGeom>
                  <a:avLst/>
                  <a:gdLst>
                    <a:gd name="T0" fmla="*/ 36 w 54"/>
                    <a:gd name="T1" fmla="*/ 12 h 18"/>
                    <a:gd name="T2" fmla="*/ 54 w 54"/>
                    <a:gd name="T3" fmla="*/ 18 h 18"/>
                    <a:gd name="T4" fmla="*/ 24 w 54"/>
                    <a:gd name="T5" fmla="*/ 0 h 18"/>
                    <a:gd name="T6" fmla="*/ 0 w 54"/>
                    <a:gd name="T7" fmla="*/ 0 h 18"/>
                    <a:gd name="T8" fmla="*/ 36 w 54"/>
                    <a:gd name="T9" fmla="*/ 12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8"/>
                    <a:gd name="T17" fmla="*/ 54 w 54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8">
                      <a:moveTo>
                        <a:pt x="36" y="12"/>
                      </a:moveTo>
                      <a:lnTo>
                        <a:pt x="54" y="18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85EBD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02" name="Freeform 338"/>
                <p:cNvSpPr>
                  <a:spLocks/>
                </p:cNvSpPr>
                <p:nvPr/>
              </p:nvSpPr>
              <p:spPr bwMode="auto">
                <a:xfrm>
                  <a:off x="2604" y="1979"/>
                  <a:ext cx="54" cy="30"/>
                </a:xfrm>
                <a:custGeom>
                  <a:avLst/>
                  <a:gdLst>
                    <a:gd name="T0" fmla="*/ 30 w 54"/>
                    <a:gd name="T1" fmla="*/ 18 h 30"/>
                    <a:gd name="T2" fmla="*/ 54 w 54"/>
                    <a:gd name="T3" fmla="*/ 30 h 30"/>
                    <a:gd name="T4" fmla="*/ 18 w 54"/>
                    <a:gd name="T5" fmla="*/ 6 h 30"/>
                    <a:gd name="T6" fmla="*/ 0 w 54"/>
                    <a:gd name="T7" fmla="*/ 0 h 30"/>
                    <a:gd name="T8" fmla="*/ 30 w 54"/>
                    <a:gd name="T9" fmla="*/ 18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0" y="18"/>
                      </a:moveTo>
                      <a:lnTo>
                        <a:pt x="54" y="30"/>
                      </a:lnTo>
                      <a:lnTo>
                        <a:pt x="18" y="6"/>
                      </a:lnTo>
                      <a:lnTo>
                        <a:pt x="0" y="0"/>
                      </a:lnTo>
                      <a:lnTo>
                        <a:pt x="30" y="18"/>
                      </a:lnTo>
                      <a:close/>
                    </a:path>
                  </a:pathLst>
                </a:custGeom>
                <a:solidFill>
                  <a:srgbClr val="84E9D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03" name="Freeform 339"/>
                <p:cNvSpPr>
                  <a:spLocks/>
                </p:cNvSpPr>
                <p:nvPr/>
              </p:nvSpPr>
              <p:spPr bwMode="auto">
                <a:xfrm>
                  <a:off x="2634" y="1997"/>
                  <a:ext cx="54" cy="30"/>
                </a:xfrm>
                <a:custGeom>
                  <a:avLst/>
                  <a:gdLst>
                    <a:gd name="T0" fmla="*/ 36 w 54"/>
                    <a:gd name="T1" fmla="*/ 24 h 30"/>
                    <a:gd name="T2" fmla="*/ 54 w 54"/>
                    <a:gd name="T3" fmla="*/ 30 h 30"/>
                    <a:gd name="T4" fmla="*/ 24 w 54"/>
                    <a:gd name="T5" fmla="*/ 12 h 30"/>
                    <a:gd name="T6" fmla="*/ 0 w 54"/>
                    <a:gd name="T7" fmla="*/ 0 h 30"/>
                    <a:gd name="T8" fmla="*/ 36 w 54"/>
                    <a:gd name="T9" fmla="*/ 24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24"/>
                      </a:moveTo>
                      <a:lnTo>
                        <a:pt x="54" y="30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85E9C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04" name="Freeform 340"/>
                <p:cNvSpPr>
                  <a:spLocks/>
                </p:cNvSpPr>
                <p:nvPr/>
              </p:nvSpPr>
              <p:spPr bwMode="auto">
                <a:xfrm>
                  <a:off x="2670" y="2021"/>
                  <a:ext cx="54" cy="30"/>
                </a:xfrm>
                <a:custGeom>
                  <a:avLst/>
                  <a:gdLst>
                    <a:gd name="T0" fmla="*/ 36 w 54"/>
                    <a:gd name="T1" fmla="*/ 18 h 30"/>
                    <a:gd name="T2" fmla="*/ 54 w 54"/>
                    <a:gd name="T3" fmla="*/ 30 h 30"/>
                    <a:gd name="T4" fmla="*/ 18 w 54"/>
                    <a:gd name="T5" fmla="*/ 6 h 30"/>
                    <a:gd name="T6" fmla="*/ 0 w 54"/>
                    <a:gd name="T7" fmla="*/ 0 h 30"/>
                    <a:gd name="T8" fmla="*/ 36 w 54"/>
                    <a:gd name="T9" fmla="*/ 18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18"/>
                      </a:moveTo>
                      <a:lnTo>
                        <a:pt x="54" y="30"/>
                      </a:lnTo>
                      <a:lnTo>
                        <a:pt x="18" y="6"/>
                      </a:lnTo>
                      <a:lnTo>
                        <a:pt x="0" y="0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8AEBC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05" name="Freeform 341"/>
                <p:cNvSpPr>
                  <a:spLocks/>
                </p:cNvSpPr>
                <p:nvPr/>
              </p:nvSpPr>
              <p:spPr bwMode="auto">
                <a:xfrm>
                  <a:off x="2706" y="2039"/>
                  <a:ext cx="54" cy="36"/>
                </a:xfrm>
                <a:custGeom>
                  <a:avLst/>
                  <a:gdLst>
                    <a:gd name="T0" fmla="*/ 30 w 54"/>
                    <a:gd name="T1" fmla="*/ 24 h 36"/>
                    <a:gd name="T2" fmla="*/ 54 w 54"/>
                    <a:gd name="T3" fmla="*/ 36 h 36"/>
                    <a:gd name="T4" fmla="*/ 18 w 54"/>
                    <a:gd name="T5" fmla="*/ 12 h 36"/>
                    <a:gd name="T6" fmla="*/ 0 w 54"/>
                    <a:gd name="T7" fmla="*/ 0 h 36"/>
                    <a:gd name="T8" fmla="*/ 30 w 54"/>
                    <a:gd name="T9" fmla="*/ 24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6"/>
                    <a:gd name="T17" fmla="*/ 54 w 54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6">
                      <a:moveTo>
                        <a:pt x="30" y="24"/>
                      </a:moveTo>
                      <a:lnTo>
                        <a:pt x="54" y="36"/>
                      </a:lnTo>
                      <a:lnTo>
                        <a:pt x="18" y="12"/>
                      </a:lnTo>
                      <a:lnTo>
                        <a:pt x="0" y="0"/>
                      </a:lnTo>
                      <a:lnTo>
                        <a:pt x="30" y="24"/>
                      </a:lnTo>
                      <a:close/>
                    </a:path>
                  </a:pathLst>
                </a:custGeom>
                <a:solidFill>
                  <a:srgbClr val="94EFC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06" name="Freeform 342"/>
                <p:cNvSpPr>
                  <a:spLocks/>
                </p:cNvSpPr>
                <p:nvPr/>
              </p:nvSpPr>
              <p:spPr bwMode="auto">
                <a:xfrm>
                  <a:off x="2736" y="2063"/>
                  <a:ext cx="54" cy="30"/>
                </a:xfrm>
                <a:custGeom>
                  <a:avLst/>
                  <a:gdLst>
                    <a:gd name="T0" fmla="*/ 36 w 54"/>
                    <a:gd name="T1" fmla="*/ 24 h 30"/>
                    <a:gd name="T2" fmla="*/ 54 w 54"/>
                    <a:gd name="T3" fmla="*/ 30 h 30"/>
                    <a:gd name="T4" fmla="*/ 24 w 54"/>
                    <a:gd name="T5" fmla="*/ 12 h 30"/>
                    <a:gd name="T6" fmla="*/ 0 w 54"/>
                    <a:gd name="T7" fmla="*/ 0 h 30"/>
                    <a:gd name="T8" fmla="*/ 36 w 54"/>
                    <a:gd name="T9" fmla="*/ 24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24"/>
                      </a:moveTo>
                      <a:lnTo>
                        <a:pt x="54" y="30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A5F6C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07" name="Freeform 343"/>
                <p:cNvSpPr>
                  <a:spLocks/>
                </p:cNvSpPr>
                <p:nvPr/>
              </p:nvSpPr>
              <p:spPr bwMode="auto">
                <a:xfrm>
                  <a:off x="2772" y="2087"/>
                  <a:ext cx="54" cy="30"/>
                </a:xfrm>
                <a:custGeom>
                  <a:avLst/>
                  <a:gdLst>
                    <a:gd name="T0" fmla="*/ 36 w 54"/>
                    <a:gd name="T1" fmla="*/ 30 h 30"/>
                    <a:gd name="T2" fmla="*/ 54 w 54"/>
                    <a:gd name="T3" fmla="*/ 30 h 30"/>
                    <a:gd name="T4" fmla="*/ 18 w 54"/>
                    <a:gd name="T5" fmla="*/ 6 h 30"/>
                    <a:gd name="T6" fmla="*/ 0 w 54"/>
                    <a:gd name="T7" fmla="*/ 0 h 30"/>
                    <a:gd name="T8" fmla="*/ 36 w 54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30"/>
                      </a:moveTo>
                      <a:lnTo>
                        <a:pt x="54" y="30"/>
                      </a:lnTo>
                      <a:lnTo>
                        <a:pt x="18" y="6"/>
                      </a:lnTo>
                      <a:lnTo>
                        <a:pt x="0" y="0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BDFDD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08" name="Freeform 344"/>
                <p:cNvSpPr>
                  <a:spLocks/>
                </p:cNvSpPr>
                <p:nvPr/>
              </p:nvSpPr>
              <p:spPr bwMode="auto">
                <a:xfrm>
                  <a:off x="2808" y="2117"/>
                  <a:ext cx="54" cy="30"/>
                </a:xfrm>
                <a:custGeom>
                  <a:avLst/>
                  <a:gdLst>
                    <a:gd name="T0" fmla="*/ 36 w 54"/>
                    <a:gd name="T1" fmla="*/ 30 h 30"/>
                    <a:gd name="T2" fmla="*/ 54 w 54"/>
                    <a:gd name="T3" fmla="*/ 18 h 30"/>
                    <a:gd name="T4" fmla="*/ 18 w 54"/>
                    <a:gd name="T5" fmla="*/ 0 h 30"/>
                    <a:gd name="T6" fmla="*/ 0 w 54"/>
                    <a:gd name="T7" fmla="*/ 0 h 30"/>
                    <a:gd name="T8" fmla="*/ 36 w 54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30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CFFAE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09" name="Freeform 345"/>
                <p:cNvSpPr>
                  <a:spLocks/>
                </p:cNvSpPr>
                <p:nvPr/>
              </p:nvSpPr>
              <p:spPr bwMode="auto">
                <a:xfrm>
                  <a:off x="2844" y="2135"/>
                  <a:ext cx="53" cy="29"/>
                </a:xfrm>
                <a:custGeom>
                  <a:avLst/>
                  <a:gdLst>
                    <a:gd name="T0" fmla="*/ 30 w 53"/>
                    <a:gd name="T1" fmla="*/ 29 h 29"/>
                    <a:gd name="T2" fmla="*/ 53 w 53"/>
                    <a:gd name="T3" fmla="*/ 0 h 29"/>
                    <a:gd name="T4" fmla="*/ 18 w 53"/>
                    <a:gd name="T5" fmla="*/ 0 h 29"/>
                    <a:gd name="T6" fmla="*/ 0 w 53"/>
                    <a:gd name="T7" fmla="*/ 12 h 29"/>
                    <a:gd name="T8" fmla="*/ 30 w 53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29"/>
                    <a:gd name="T17" fmla="*/ 53 w 53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29">
                      <a:moveTo>
                        <a:pt x="30" y="29"/>
                      </a:moveTo>
                      <a:lnTo>
                        <a:pt x="53" y="0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close/>
                    </a:path>
                  </a:pathLst>
                </a:custGeom>
                <a:solidFill>
                  <a:srgbClr val="C3DDE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10" name="Freeform 346"/>
                <p:cNvSpPr>
                  <a:spLocks/>
                </p:cNvSpPr>
                <p:nvPr/>
              </p:nvSpPr>
              <p:spPr bwMode="auto">
                <a:xfrm>
                  <a:off x="2874" y="2111"/>
                  <a:ext cx="53" cy="53"/>
                </a:xfrm>
                <a:custGeom>
                  <a:avLst/>
                  <a:gdLst>
                    <a:gd name="T0" fmla="*/ 35 w 53"/>
                    <a:gd name="T1" fmla="*/ 48 h 53"/>
                    <a:gd name="T2" fmla="*/ 53 w 53"/>
                    <a:gd name="T3" fmla="*/ 0 h 53"/>
                    <a:gd name="T4" fmla="*/ 23 w 53"/>
                    <a:gd name="T5" fmla="*/ 24 h 53"/>
                    <a:gd name="T6" fmla="*/ 0 w 53"/>
                    <a:gd name="T7" fmla="*/ 53 h 53"/>
                    <a:gd name="T8" fmla="*/ 35 w 53"/>
                    <a:gd name="T9" fmla="*/ 48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53"/>
                    <a:gd name="T17" fmla="*/ 53 w 53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53">
                      <a:moveTo>
                        <a:pt x="35" y="48"/>
                      </a:moveTo>
                      <a:lnTo>
                        <a:pt x="53" y="0"/>
                      </a:lnTo>
                      <a:lnTo>
                        <a:pt x="23" y="24"/>
                      </a:lnTo>
                      <a:lnTo>
                        <a:pt x="0" y="53"/>
                      </a:lnTo>
                      <a:lnTo>
                        <a:pt x="35" y="48"/>
                      </a:lnTo>
                      <a:close/>
                    </a:path>
                  </a:pathLst>
                </a:custGeom>
                <a:solidFill>
                  <a:srgbClr val="6789E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11" name="Freeform 347"/>
                <p:cNvSpPr>
                  <a:spLocks/>
                </p:cNvSpPr>
                <p:nvPr/>
              </p:nvSpPr>
              <p:spPr bwMode="auto">
                <a:xfrm>
                  <a:off x="2909" y="2039"/>
                  <a:ext cx="54" cy="120"/>
                </a:xfrm>
                <a:custGeom>
                  <a:avLst/>
                  <a:gdLst>
                    <a:gd name="T0" fmla="*/ 36 w 54"/>
                    <a:gd name="T1" fmla="*/ 42 h 120"/>
                    <a:gd name="T2" fmla="*/ 54 w 54"/>
                    <a:gd name="T3" fmla="*/ 0 h 120"/>
                    <a:gd name="T4" fmla="*/ 18 w 54"/>
                    <a:gd name="T5" fmla="*/ 72 h 120"/>
                    <a:gd name="T6" fmla="*/ 0 w 54"/>
                    <a:gd name="T7" fmla="*/ 120 h 120"/>
                    <a:gd name="T8" fmla="*/ 36 w 54"/>
                    <a:gd name="T9" fmla="*/ 42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20"/>
                    <a:gd name="T17" fmla="*/ 54 w 54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20">
                      <a:moveTo>
                        <a:pt x="36" y="42"/>
                      </a:moveTo>
                      <a:lnTo>
                        <a:pt x="54" y="0"/>
                      </a:lnTo>
                      <a:lnTo>
                        <a:pt x="18" y="72"/>
                      </a:lnTo>
                      <a:lnTo>
                        <a:pt x="0" y="120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00006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12" name="Freeform 348"/>
                <p:cNvSpPr>
                  <a:spLocks/>
                </p:cNvSpPr>
                <p:nvPr/>
              </p:nvSpPr>
              <p:spPr bwMode="auto">
                <a:xfrm>
                  <a:off x="2945" y="1949"/>
                  <a:ext cx="60" cy="132"/>
                </a:xfrm>
                <a:custGeom>
                  <a:avLst/>
                  <a:gdLst>
                    <a:gd name="T0" fmla="*/ 42 w 60"/>
                    <a:gd name="T1" fmla="*/ 0 h 132"/>
                    <a:gd name="T2" fmla="*/ 60 w 60"/>
                    <a:gd name="T3" fmla="*/ 0 h 132"/>
                    <a:gd name="T4" fmla="*/ 18 w 60"/>
                    <a:gd name="T5" fmla="*/ 90 h 132"/>
                    <a:gd name="T6" fmla="*/ 0 w 60"/>
                    <a:gd name="T7" fmla="*/ 132 h 132"/>
                    <a:gd name="T8" fmla="*/ 42 w 60"/>
                    <a:gd name="T9" fmla="*/ 0 h 1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32"/>
                    <a:gd name="T17" fmla="*/ 60 w 60"/>
                    <a:gd name="T18" fmla="*/ 132 h 1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32">
                      <a:moveTo>
                        <a:pt x="42" y="0"/>
                      </a:moveTo>
                      <a:lnTo>
                        <a:pt x="60" y="0"/>
                      </a:lnTo>
                      <a:lnTo>
                        <a:pt x="18" y="90"/>
                      </a:lnTo>
                      <a:lnTo>
                        <a:pt x="0" y="132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E4860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13" name="Freeform 349"/>
                <p:cNvSpPr>
                  <a:spLocks/>
                </p:cNvSpPr>
                <p:nvPr/>
              </p:nvSpPr>
              <p:spPr bwMode="auto">
                <a:xfrm>
                  <a:off x="2987" y="1866"/>
                  <a:ext cx="54" cy="83"/>
                </a:xfrm>
                <a:custGeom>
                  <a:avLst/>
                  <a:gdLst>
                    <a:gd name="T0" fmla="*/ 36 w 54"/>
                    <a:gd name="T1" fmla="*/ 0 h 83"/>
                    <a:gd name="T2" fmla="*/ 54 w 54"/>
                    <a:gd name="T3" fmla="*/ 6 h 83"/>
                    <a:gd name="T4" fmla="*/ 18 w 54"/>
                    <a:gd name="T5" fmla="*/ 83 h 83"/>
                    <a:gd name="T6" fmla="*/ 0 w 54"/>
                    <a:gd name="T7" fmla="*/ 83 h 83"/>
                    <a:gd name="T8" fmla="*/ 36 w 54"/>
                    <a:gd name="T9" fmla="*/ 0 h 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83"/>
                    <a:gd name="T17" fmla="*/ 54 w 54"/>
                    <a:gd name="T18" fmla="*/ 83 h 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83">
                      <a:moveTo>
                        <a:pt x="36" y="0"/>
                      </a:moveTo>
                      <a:lnTo>
                        <a:pt x="54" y="6"/>
                      </a:lnTo>
                      <a:lnTo>
                        <a:pt x="18" y="83"/>
                      </a:lnTo>
                      <a:lnTo>
                        <a:pt x="0" y="83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E1743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14" name="Freeform 350"/>
                <p:cNvSpPr>
                  <a:spLocks/>
                </p:cNvSpPr>
                <p:nvPr/>
              </p:nvSpPr>
              <p:spPr bwMode="auto">
                <a:xfrm>
                  <a:off x="3023" y="1842"/>
                  <a:ext cx="60" cy="30"/>
                </a:xfrm>
                <a:custGeom>
                  <a:avLst/>
                  <a:gdLst>
                    <a:gd name="T0" fmla="*/ 42 w 60"/>
                    <a:gd name="T1" fmla="*/ 12 h 30"/>
                    <a:gd name="T2" fmla="*/ 60 w 60"/>
                    <a:gd name="T3" fmla="*/ 0 h 30"/>
                    <a:gd name="T4" fmla="*/ 18 w 60"/>
                    <a:gd name="T5" fmla="*/ 30 h 30"/>
                    <a:gd name="T6" fmla="*/ 0 w 60"/>
                    <a:gd name="T7" fmla="*/ 24 h 30"/>
                    <a:gd name="T8" fmla="*/ 42 w 60"/>
                    <a:gd name="T9" fmla="*/ 12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"/>
                    <a:gd name="T17" fmla="*/ 60 w 60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">
                      <a:moveTo>
                        <a:pt x="42" y="12"/>
                      </a:moveTo>
                      <a:lnTo>
                        <a:pt x="60" y="0"/>
                      </a:lnTo>
                      <a:lnTo>
                        <a:pt x="18" y="30"/>
                      </a:lnTo>
                      <a:lnTo>
                        <a:pt x="0" y="24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15" name="Freeform 351"/>
                <p:cNvSpPr>
                  <a:spLocks/>
                </p:cNvSpPr>
                <p:nvPr/>
              </p:nvSpPr>
              <p:spPr bwMode="auto">
                <a:xfrm>
                  <a:off x="3065" y="1842"/>
                  <a:ext cx="54" cy="30"/>
                </a:xfrm>
                <a:custGeom>
                  <a:avLst/>
                  <a:gdLst>
                    <a:gd name="T0" fmla="*/ 36 w 54"/>
                    <a:gd name="T1" fmla="*/ 30 h 30"/>
                    <a:gd name="T2" fmla="*/ 54 w 54"/>
                    <a:gd name="T3" fmla="*/ 0 h 30"/>
                    <a:gd name="T4" fmla="*/ 18 w 54"/>
                    <a:gd name="T5" fmla="*/ 0 h 30"/>
                    <a:gd name="T6" fmla="*/ 0 w 54"/>
                    <a:gd name="T7" fmla="*/ 12 h 30"/>
                    <a:gd name="T8" fmla="*/ 36 w 54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30"/>
                      </a:moveTo>
                      <a:lnTo>
                        <a:pt x="54" y="0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C0E8F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16" name="Freeform 352"/>
                <p:cNvSpPr>
                  <a:spLocks/>
                </p:cNvSpPr>
                <p:nvPr/>
              </p:nvSpPr>
              <p:spPr bwMode="auto">
                <a:xfrm>
                  <a:off x="3101" y="1842"/>
                  <a:ext cx="60" cy="65"/>
                </a:xfrm>
                <a:custGeom>
                  <a:avLst/>
                  <a:gdLst>
                    <a:gd name="T0" fmla="*/ 36 w 60"/>
                    <a:gd name="T1" fmla="*/ 65 h 65"/>
                    <a:gd name="T2" fmla="*/ 60 w 60"/>
                    <a:gd name="T3" fmla="*/ 18 h 65"/>
                    <a:gd name="T4" fmla="*/ 18 w 60"/>
                    <a:gd name="T5" fmla="*/ 0 h 65"/>
                    <a:gd name="T6" fmla="*/ 0 w 60"/>
                    <a:gd name="T7" fmla="*/ 30 h 65"/>
                    <a:gd name="T8" fmla="*/ 36 w 60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5"/>
                    <a:gd name="T17" fmla="*/ 60 w 60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5">
                      <a:moveTo>
                        <a:pt x="36" y="65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36" y="65"/>
                      </a:lnTo>
                      <a:close/>
                    </a:path>
                  </a:pathLst>
                </a:custGeom>
                <a:solidFill>
                  <a:srgbClr val="C4B7C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17" name="Freeform 353"/>
                <p:cNvSpPr>
                  <a:spLocks/>
                </p:cNvSpPr>
                <p:nvPr/>
              </p:nvSpPr>
              <p:spPr bwMode="auto">
                <a:xfrm>
                  <a:off x="3137" y="1860"/>
                  <a:ext cx="60" cy="77"/>
                </a:xfrm>
                <a:custGeom>
                  <a:avLst/>
                  <a:gdLst>
                    <a:gd name="T0" fmla="*/ 42 w 60"/>
                    <a:gd name="T1" fmla="*/ 77 h 77"/>
                    <a:gd name="T2" fmla="*/ 60 w 60"/>
                    <a:gd name="T3" fmla="*/ 23 h 77"/>
                    <a:gd name="T4" fmla="*/ 24 w 60"/>
                    <a:gd name="T5" fmla="*/ 0 h 77"/>
                    <a:gd name="T6" fmla="*/ 0 w 60"/>
                    <a:gd name="T7" fmla="*/ 47 h 77"/>
                    <a:gd name="T8" fmla="*/ 42 w 60"/>
                    <a:gd name="T9" fmla="*/ 77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7"/>
                    <a:gd name="T17" fmla="*/ 60 w 6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7">
                      <a:moveTo>
                        <a:pt x="42" y="77"/>
                      </a:moveTo>
                      <a:lnTo>
                        <a:pt x="60" y="23"/>
                      </a:lnTo>
                      <a:lnTo>
                        <a:pt x="24" y="0"/>
                      </a:lnTo>
                      <a:lnTo>
                        <a:pt x="0" y="47"/>
                      </a:lnTo>
                      <a:lnTo>
                        <a:pt x="42" y="77"/>
                      </a:lnTo>
                      <a:close/>
                    </a:path>
                  </a:pathLst>
                </a:custGeom>
                <a:solidFill>
                  <a:srgbClr val="BAA3C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18" name="Freeform 354"/>
                <p:cNvSpPr>
                  <a:spLocks/>
                </p:cNvSpPr>
                <p:nvPr/>
              </p:nvSpPr>
              <p:spPr bwMode="auto">
                <a:xfrm>
                  <a:off x="3179" y="1883"/>
                  <a:ext cx="54" cy="78"/>
                </a:xfrm>
                <a:custGeom>
                  <a:avLst/>
                  <a:gdLst>
                    <a:gd name="T0" fmla="*/ 36 w 54"/>
                    <a:gd name="T1" fmla="*/ 78 h 78"/>
                    <a:gd name="T2" fmla="*/ 54 w 54"/>
                    <a:gd name="T3" fmla="*/ 24 h 78"/>
                    <a:gd name="T4" fmla="*/ 18 w 54"/>
                    <a:gd name="T5" fmla="*/ 0 h 78"/>
                    <a:gd name="T6" fmla="*/ 0 w 54"/>
                    <a:gd name="T7" fmla="*/ 54 h 78"/>
                    <a:gd name="T8" fmla="*/ 36 w 54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78"/>
                    <a:gd name="T17" fmla="*/ 54 w 54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78">
                      <a:moveTo>
                        <a:pt x="36" y="78"/>
                      </a:moveTo>
                      <a:lnTo>
                        <a:pt x="54" y="24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36" y="78"/>
                      </a:lnTo>
                      <a:close/>
                    </a:path>
                  </a:pathLst>
                </a:custGeom>
                <a:solidFill>
                  <a:srgbClr val="B49BB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19" name="Freeform 355"/>
                <p:cNvSpPr>
                  <a:spLocks/>
                </p:cNvSpPr>
                <p:nvPr/>
              </p:nvSpPr>
              <p:spPr bwMode="auto">
                <a:xfrm>
                  <a:off x="3215" y="1907"/>
                  <a:ext cx="60" cy="84"/>
                </a:xfrm>
                <a:custGeom>
                  <a:avLst/>
                  <a:gdLst>
                    <a:gd name="T0" fmla="*/ 42 w 60"/>
                    <a:gd name="T1" fmla="*/ 84 h 84"/>
                    <a:gd name="T2" fmla="*/ 60 w 60"/>
                    <a:gd name="T3" fmla="*/ 24 h 84"/>
                    <a:gd name="T4" fmla="*/ 18 w 60"/>
                    <a:gd name="T5" fmla="*/ 0 h 84"/>
                    <a:gd name="T6" fmla="*/ 0 w 60"/>
                    <a:gd name="T7" fmla="*/ 54 h 84"/>
                    <a:gd name="T8" fmla="*/ 42 w 60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4"/>
                    <a:gd name="T17" fmla="*/ 60 w 60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4">
                      <a:moveTo>
                        <a:pt x="42" y="84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42" y="84"/>
                      </a:lnTo>
                      <a:close/>
                    </a:path>
                  </a:pathLst>
                </a:custGeom>
                <a:solidFill>
                  <a:srgbClr val="B197B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20" name="Freeform 356"/>
                <p:cNvSpPr>
                  <a:spLocks/>
                </p:cNvSpPr>
                <p:nvPr/>
              </p:nvSpPr>
              <p:spPr bwMode="auto">
                <a:xfrm>
                  <a:off x="3257" y="1931"/>
                  <a:ext cx="54" cy="78"/>
                </a:xfrm>
                <a:custGeom>
                  <a:avLst/>
                  <a:gdLst>
                    <a:gd name="T0" fmla="*/ 36 w 54"/>
                    <a:gd name="T1" fmla="*/ 78 h 78"/>
                    <a:gd name="T2" fmla="*/ 54 w 54"/>
                    <a:gd name="T3" fmla="*/ 24 h 78"/>
                    <a:gd name="T4" fmla="*/ 18 w 54"/>
                    <a:gd name="T5" fmla="*/ 0 h 78"/>
                    <a:gd name="T6" fmla="*/ 0 w 54"/>
                    <a:gd name="T7" fmla="*/ 60 h 78"/>
                    <a:gd name="T8" fmla="*/ 36 w 54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78"/>
                    <a:gd name="T17" fmla="*/ 54 w 54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78">
                      <a:moveTo>
                        <a:pt x="36" y="78"/>
                      </a:moveTo>
                      <a:lnTo>
                        <a:pt x="54" y="24"/>
                      </a:lnTo>
                      <a:lnTo>
                        <a:pt x="18" y="0"/>
                      </a:lnTo>
                      <a:lnTo>
                        <a:pt x="0" y="60"/>
                      </a:lnTo>
                      <a:lnTo>
                        <a:pt x="36" y="78"/>
                      </a:lnTo>
                      <a:close/>
                    </a:path>
                  </a:pathLst>
                </a:custGeom>
                <a:solidFill>
                  <a:srgbClr val="AE96B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21" name="Freeform 357"/>
                <p:cNvSpPr>
                  <a:spLocks/>
                </p:cNvSpPr>
                <p:nvPr/>
              </p:nvSpPr>
              <p:spPr bwMode="auto">
                <a:xfrm>
                  <a:off x="3293" y="1955"/>
                  <a:ext cx="60" cy="78"/>
                </a:xfrm>
                <a:custGeom>
                  <a:avLst/>
                  <a:gdLst>
                    <a:gd name="T0" fmla="*/ 42 w 60"/>
                    <a:gd name="T1" fmla="*/ 78 h 78"/>
                    <a:gd name="T2" fmla="*/ 60 w 60"/>
                    <a:gd name="T3" fmla="*/ 24 h 78"/>
                    <a:gd name="T4" fmla="*/ 18 w 60"/>
                    <a:gd name="T5" fmla="*/ 0 h 78"/>
                    <a:gd name="T6" fmla="*/ 0 w 60"/>
                    <a:gd name="T7" fmla="*/ 54 h 78"/>
                    <a:gd name="T8" fmla="*/ 42 w 60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8"/>
                    <a:gd name="T17" fmla="*/ 60 w 60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8">
                      <a:moveTo>
                        <a:pt x="42" y="78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AC95B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22" name="Freeform 358"/>
                <p:cNvSpPr>
                  <a:spLocks/>
                </p:cNvSpPr>
                <p:nvPr/>
              </p:nvSpPr>
              <p:spPr bwMode="auto">
                <a:xfrm>
                  <a:off x="3335" y="1979"/>
                  <a:ext cx="60" cy="72"/>
                </a:xfrm>
                <a:custGeom>
                  <a:avLst/>
                  <a:gdLst>
                    <a:gd name="T0" fmla="*/ 36 w 60"/>
                    <a:gd name="T1" fmla="*/ 72 h 72"/>
                    <a:gd name="T2" fmla="*/ 60 w 60"/>
                    <a:gd name="T3" fmla="*/ 24 h 72"/>
                    <a:gd name="T4" fmla="*/ 18 w 60"/>
                    <a:gd name="T5" fmla="*/ 0 h 72"/>
                    <a:gd name="T6" fmla="*/ 0 w 60"/>
                    <a:gd name="T7" fmla="*/ 54 h 72"/>
                    <a:gd name="T8" fmla="*/ 36 w 60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36" y="72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36" y="72"/>
                      </a:lnTo>
                      <a:close/>
                    </a:path>
                  </a:pathLst>
                </a:custGeom>
                <a:solidFill>
                  <a:srgbClr val="AB96C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23" name="Freeform 359"/>
                <p:cNvSpPr>
                  <a:spLocks/>
                </p:cNvSpPr>
                <p:nvPr/>
              </p:nvSpPr>
              <p:spPr bwMode="auto">
                <a:xfrm>
                  <a:off x="3371" y="2003"/>
                  <a:ext cx="60" cy="72"/>
                </a:xfrm>
                <a:custGeom>
                  <a:avLst/>
                  <a:gdLst>
                    <a:gd name="T0" fmla="*/ 42 w 60"/>
                    <a:gd name="T1" fmla="*/ 72 h 72"/>
                    <a:gd name="T2" fmla="*/ 60 w 60"/>
                    <a:gd name="T3" fmla="*/ 18 h 72"/>
                    <a:gd name="T4" fmla="*/ 24 w 60"/>
                    <a:gd name="T5" fmla="*/ 0 h 72"/>
                    <a:gd name="T6" fmla="*/ 0 w 60"/>
                    <a:gd name="T7" fmla="*/ 48 h 72"/>
                    <a:gd name="T8" fmla="*/ 42 w 60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42" y="72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48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AA96C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24" name="Freeform 360"/>
                <p:cNvSpPr>
                  <a:spLocks/>
                </p:cNvSpPr>
                <p:nvPr/>
              </p:nvSpPr>
              <p:spPr bwMode="auto">
                <a:xfrm>
                  <a:off x="3413" y="2021"/>
                  <a:ext cx="59" cy="72"/>
                </a:xfrm>
                <a:custGeom>
                  <a:avLst/>
                  <a:gdLst>
                    <a:gd name="T0" fmla="*/ 42 w 59"/>
                    <a:gd name="T1" fmla="*/ 72 h 72"/>
                    <a:gd name="T2" fmla="*/ 59 w 59"/>
                    <a:gd name="T3" fmla="*/ 24 h 72"/>
                    <a:gd name="T4" fmla="*/ 18 w 59"/>
                    <a:gd name="T5" fmla="*/ 0 h 72"/>
                    <a:gd name="T6" fmla="*/ 0 w 59"/>
                    <a:gd name="T7" fmla="*/ 54 h 72"/>
                    <a:gd name="T8" fmla="*/ 42 w 59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72"/>
                    <a:gd name="T17" fmla="*/ 59 w 59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72">
                      <a:moveTo>
                        <a:pt x="42" y="72"/>
                      </a:moveTo>
                      <a:lnTo>
                        <a:pt x="59" y="24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A997C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25" name="Freeform 361"/>
                <p:cNvSpPr>
                  <a:spLocks/>
                </p:cNvSpPr>
                <p:nvPr/>
              </p:nvSpPr>
              <p:spPr bwMode="auto">
                <a:xfrm>
                  <a:off x="3455" y="2045"/>
                  <a:ext cx="59" cy="66"/>
                </a:xfrm>
                <a:custGeom>
                  <a:avLst/>
                  <a:gdLst>
                    <a:gd name="T0" fmla="*/ 35 w 59"/>
                    <a:gd name="T1" fmla="*/ 66 h 66"/>
                    <a:gd name="T2" fmla="*/ 59 w 59"/>
                    <a:gd name="T3" fmla="*/ 18 h 66"/>
                    <a:gd name="T4" fmla="*/ 17 w 59"/>
                    <a:gd name="T5" fmla="*/ 0 h 66"/>
                    <a:gd name="T6" fmla="*/ 0 w 59"/>
                    <a:gd name="T7" fmla="*/ 48 h 66"/>
                    <a:gd name="T8" fmla="*/ 35 w 59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6"/>
                    <a:gd name="T17" fmla="*/ 59 w 59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6">
                      <a:moveTo>
                        <a:pt x="35" y="66"/>
                      </a:moveTo>
                      <a:lnTo>
                        <a:pt x="59" y="18"/>
                      </a:lnTo>
                      <a:lnTo>
                        <a:pt x="17" y="0"/>
                      </a:lnTo>
                      <a:lnTo>
                        <a:pt x="0" y="48"/>
                      </a:lnTo>
                      <a:lnTo>
                        <a:pt x="35" y="66"/>
                      </a:lnTo>
                      <a:close/>
                    </a:path>
                  </a:pathLst>
                </a:custGeom>
                <a:solidFill>
                  <a:srgbClr val="A998C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26" name="Freeform 362"/>
                <p:cNvSpPr>
                  <a:spLocks/>
                </p:cNvSpPr>
                <p:nvPr/>
              </p:nvSpPr>
              <p:spPr bwMode="auto">
                <a:xfrm>
                  <a:off x="3490" y="2063"/>
                  <a:ext cx="60" cy="66"/>
                </a:xfrm>
                <a:custGeom>
                  <a:avLst/>
                  <a:gdLst>
                    <a:gd name="T0" fmla="*/ 42 w 60"/>
                    <a:gd name="T1" fmla="*/ 66 h 66"/>
                    <a:gd name="T2" fmla="*/ 60 w 60"/>
                    <a:gd name="T3" fmla="*/ 18 h 66"/>
                    <a:gd name="T4" fmla="*/ 24 w 60"/>
                    <a:gd name="T5" fmla="*/ 0 h 66"/>
                    <a:gd name="T6" fmla="*/ 0 w 60"/>
                    <a:gd name="T7" fmla="*/ 48 h 66"/>
                    <a:gd name="T8" fmla="*/ 42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42" y="66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48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A999C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27" name="Freeform 363"/>
                <p:cNvSpPr>
                  <a:spLocks/>
                </p:cNvSpPr>
                <p:nvPr/>
              </p:nvSpPr>
              <p:spPr bwMode="auto">
                <a:xfrm>
                  <a:off x="2442" y="1913"/>
                  <a:ext cx="60" cy="18"/>
                </a:xfrm>
                <a:custGeom>
                  <a:avLst/>
                  <a:gdLst>
                    <a:gd name="T0" fmla="*/ 36 w 60"/>
                    <a:gd name="T1" fmla="*/ 12 h 18"/>
                    <a:gd name="T2" fmla="*/ 60 w 60"/>
                    <a:gd name="T3" fmla="*/ 18 h 18"/>
                    <a:gd name="T4" fmla="*/ 24 w 60"/>
                    <a:gd name="T5" fmla="*/ 6 h 18"/>
                    <a:gd name="T6" fmla="*/ 0 w 60"/>
                    <a:gd name="T7" fmla="*/ 0 h 18"/>
                    <a:gd name="T8" fmla="*/ 36 w 60"/>
                    <a:gd name="T9" fmla="*/ 12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12"/>
                      </a:moveTo>
                      <a:lnTo>
                        <a:pt x="60" y="18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74E2D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28" name="Freeform 364"/>
                <p:cNvSpPr>
                  <a:spLocks/>
                </p:cNvSpPr>
                <p:nvPr/>
              </p:nvSpPr>
              <p:spPr bwMode="auto">
                <a:xfrm>
                  <a:off x="2478" y="1925"/>
                  <a:ext cx="54" cy="24"/>
                </a:xfrm>
                <a:custGeom>
                  <a:avLst/>
                  <a:gdLst>
                    <a:gd name="T0" fmla="*/ 36 w 54"/>
                    <a:gd name="T1" fmla="*/ 18 h 24"/>
                    <a:gd name="T2" fmla="*/ 54 w 54"/>
                    <a:gd name="T3" fmla="*/ 24 h 24"/>
                    <a:gd name="T4" fmla="*/ 24 w 54"/>
                    <a:gd name="T5" fmla="*/ 6 h 24"/>
                    <a:gd name="T6" fmla="*/ 0 w 54"/>
                    <a:gd name="T7" fmla="*/ 0 h 24"/>
                    <a:gd name="T8" fmla="*/ 36 w 54"/>
                    <a:gd name="T9" fmla="*/ 18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6" y="18"/>
                      </a:moveTo>
                      <a:lnTo>
                        <a:pt x="54" y="24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6CDDD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29" name="Freeform 365"/>
                <p:cNvSpPr>
                  <a:spLocks/>
                </p:cNvSpPr>
                <p:nvPr/>
              </p:nvSpPr>
              <p:spPr bwMode="auto">
                <a:xfrm>
                  <a:off x="2514" y="1943"/>
                  <a:ext cx="54" cy="24"/>
                </a:xfrm>
                <a:custGeom>
                  <a:avLst/>
                  <a:gdLst>
                    <a:gd name="T0" fmla="*/ 30 w 54"/>
                    <a:gd name="T1" fmla="*/ 12 h 24"/>
                    <a:gd name="T2" fmla="*/ 54 w 54"/>
                    <a:gd name="T3" fmla="*/ 24 h 24"/>
                    <a:gd name="T4" fmla="*/ 18 w 54"/>
                    <a:gd name="T5" fmla="*/ 6 h 24"/>
                    <a:gd name="T6" fmla="*/ 0 w 54"/>
                    <a:gd name="T7" fmla="*/ 0 h 24"/>
                    <a:gd name="T8" fmla="*/ 30 w 54"/>
                    <a:gd name="T9" fmla="*/ 12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0" y="12"/>
                      </a:moveTo>
                      <a:lnTo>
                        <a:pt x="54" y="24"/>
                      </a:lnTo>
                      <a:lnTo>
                        <a:pt x="18" y="6"/>
                      </a:lnTo>
                      <a:lnTo>
                        <a:pt x="0" y="0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62D7C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30" name="Freeform 366"/>
                <p:cNvSpPr>
                  <a:spLocks/>
                </p:cNvSpPr>
                <p:nvPr/>
              </p:nvSpPr>
              <p:spPr bwMode="auto">
                <a:xfrm>
                  <a:off x="2544" y="1955"/>
                  <a:ext cx="60" cy="24"/>
                </a:xfrm>
                <a:custGeom>
                  <a:avLst/>
                  <a:gdLst>
                    <a:gd name="T0" fmla="*/ 36 w 60"/>
                    <a:gd name="T1" fmla="*/ 18 h 24"/>
                    <a:gd name="T2" fmla="*/ 60 w 60"/>
                    <a:gd name="T3" fmla="*/ 24 h 24"/>
                    <a:gd name="T4" fmla="*/ 24 w 60"/>
                    <a:gd name="T5" fmla="*/ 12 h 24"/>
                    <a:gd name="T6" fmla="*/ 0 w 60"/>
                    <a:gd name="T7" fmla="*/ 0 h 24"/>
                    <a:gd name="T8" fmla="*/ 36 w 60"/>
                    <a:gd name="T9" fmla="*/ 18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"/>
                    <a:gd name="T17" fmla="*/ 60 w 6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">
                      <a:moveTo>
                        <a:pt x="36" y="18"/>
                      </a:moveTo>
                      <a:lnTo>
                        <a:pt x="60" y="24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58CEB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31" name="Freeform 367"/>
                <p:cNvSpPr>
                  <a:spLocks/>
                </p:cNvSpPr>
                <p:nvPr/>
              </p:nvSpPr>
              <p:spPr bwMode="auto">
                <a:xfrm>
                  <a:off x="2580" y="1973"/>
                  <a:ext cx="54" cy="24"/>
                </a:xfrm>
                <a:custGeom>
                  <a:avLst/>
                  <a:gdLst>
                    <a:gd name="T0" fmla="*/ 30 w 54"/>
                    <a:gd name="T1" fmla="*/ 12 h 24"/>
                    <a:gd name="T2" fmla="*/ 54 w 54"/>
                    <a:gd name="T3" fmla="*/ 24 h 24"/>
                    <a:gd name="T4" fmla="*/ 24 w 54"/>
                    <a:gd name="T5" fmla="*/ 6 h 24"/>
                    <a:gd name="T6" fmla="*/ 0 w 54"/>
                    <a:gd name="T7" fmla="*/ 0 h 24"/>
                    <a:gd name="T8" fmla="*/ 30 w 54"/>
                    <a:gd name="T9" fmla="*/ 12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0" y="12"/>
                      </a:moveTo>
                      <a:lnTo>
                        <a:pt x="54" y="24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4CC4A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32" name="Freeform 368"/>
                <p:cNvSpPr>
                  <a:spLocks/>
                </p:cNvSpPr>
                <p:nvPr/>
              </p:nvSpPr>
              <p:spPr bwMode="auto">
                <a:xfrm>
                  <a:off x="2610" y="1985"/>
                  <a:ext cx="60" cy="36"/>
                </a:xfrm>
                <a:custGeom>
                  <a:avLst/>
                  <a:gdLst>
                    <a:gd name="T0" fmla="*/ 36 w 60"/>
                    <a:gd name="T1" fmla="*/ 18 h 36"/>
                    <a:gd name="T2" fmla="*/ 60 w 60"/>
                    <a:gd name="T3" fmla="*/ 36 h 36"/>
                    <a:gd name="T4" fmla="*/ 24 w 60"/>
                    <a:gd name="T5" fmla="*/ 12 h 36"/>
                    <a:gd name="T6" fmla="*/ 0 w 60"/>
                    <a:gd name="T7" fmla="*/ 0 h 36"/>
                    <a:gd name="T8" fmla="*/ 36 w 60"/>
                    <a:gd name="T9" fmla="*/ 18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36" y="18"/>
                      </a:moveTo>
                      <a:lnTo>
                        <a:pt x="60" y="36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33" name="Freeform 369"/>
                <p:cNvSpPr>
                  <a:spLocks/>
                </p:cNvSpPr>
                <p:nvPr/>
              </p:nvSpPr>
              <p:spPr bwMode="auto">
                <a:xfrm>
                  <a:off x="2646" y="2003"/>
                  <a:ext cx="60" cy="36"/>
                </a:xfrm>
                <a:custGeom>
                  <a:avLst/>
                  <a:gdLst>
                    <a:gd name="T0" fmla="*/ 36 w 60"/>
                    <a:gd name="T1" fmla="*/ 18 h 36"/>
                    <a:gd name="T2" fmla="*/ 60 w 60"/>
                    <a:gd name="T3" fmla="*/ 36 h 36"/>
                    <a:gd name="T4" fmla="*/ 24 w 60"/>
                    <a:gd name="T5" fmla="*/ 18 h 36"/>
                    <a:gd name="T6" fmla="*/ 0 w 60"/>
                    <a:gd name="T7" fmla="*/ 0 h 36"/>
                    <a:gd name="T8" fmla="*/ 36 w 60"/>
                    <a:gd name="T9" fmla="*/ 18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36" y="18"/>
                      </a:moveTo>
                      <a:lnTo>
                        <a:pt x="60" y="36"/>
                      </a:lnTo>
                      <a:lnTo>
                        <a:pt x="24" y="18"/>
                      </a:lnTo>
                      <a:lnTo>
                        <a:pt x="0" y="0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34" name="Freeform 370"/>
                <p:cNvSpPr>
                  <a:spLocks/>
                </p:cNvSpPr>
                <p:nvPr/>
              </p:nvSpPr>
              <p:spPr bwMode="auto">
                <a:xfrm>
                  <a:off x="2682" y="2021"/>
                  <a:ext cx="54" cy="42"/>
                </a:xfrm>
                <a:custGeom>
                  <a:avLst/>
                  <a:gdLst>
                    <a:gd name="T0" fmla="*/ 36 w 54"/>
                    <a:gd name="T1" fmla="*/ 24 h 42"/>
                    <a:gd name="T2" fmla="*/ 54 w 54"/>
                    <a:gd name="T3" fmla="*/ 42 h 42"/>
                    <a:gd name="T4" fmla="*/ 24 w 54"/>
                    <a:gd name="T5" fmla="*/ 18 h 42"/>
                    <a:gd name="T6" fmla="*/ 0 w 54"/>
                    <a:gd name="T7" fmla="*/ 0 h 42"/>
                    <a:gd name="T8" fmla="*/ 36 w 54"/>
                    <a:gd name="T9" fmla="*/ 24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2"/>
                    <a:gd name="T17" fmla="*/ 54 w 54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2">
                      <a:moveTo>
                        <a:pt x="36" y="24"/>
                      </a:moveTo>
                      <a:lnTo>
                        <a:pt x="54" y="42"/>
                      </a:lnTo>
                      <a:lnTo>
                        <a:pt x="24" y="18"/>
                      </a:lnTo>
                      <a:lnTo>
                        <a:pt x="0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35" name="Freeform 371"/>
                <p:cNvSpPr>
                  <a:spLocks/>
                </p:cNvSpPr>
                <p:nvPr/>
              </p:nvSpPr>
              <p:spPr bwMode="auto">
                <a:xfrm>
                  <a:off x="2718" y="2045"/>
                  <a:ext cx="54" cy="42"/>
                </a:xfrm>
                <a:custGeom>
                  <a:avLst/>
                  <a:gdLst>
                    <a:gd name="T0" fmla="*/ 36 w 54"/>
                    <a:gd name="T1" fmla="*/ 24 h 42"/>
                    <a:gd name="T2" fmla="*/ 54 w 54"/>
                    <a:gd name="T3" fmla="*/ 42 h 42"/>
                    <a:gd name="T4" fmla="*/ 18 w 54"/>
                    <a:gd name="T5" fmla="*/ 18 h 42"/>
                    <a:gd name="T6" fmla="*/ 0 w 54"/>
                    <a:gd name="T7" fmla="*/ 0 h 42"/>
                    <a:gd name="T8" fmla="*/ 36 w 54"/>
                    <a:gd name="T9" fmla="*/ 24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2"/>
                    <a:gd name="T17" fmla="*/ 54 w 54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2">
                      <a:moveTo>
                        <a:pt x="36" y="24"/>
                      </a:moveTo>
                      <a:lnTo>
                        <a:pt x="54" y="42"/>
                      </a:lnTo>
                      <a:lnTo>
                        <a:pt x="18" y="18"/>
                      </a:lnTo>
                      <a:lnTo>
                        <a:pt x="0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36" name="Freeform 372"/>
                <p:cNvSpPr>
                  <a:spLocks/>
                </p:cNvSpPr>
                <p:nvPr/>
              </p:nvSpPr>
              <p:spPr bwMode="auto">
                <a:xfrm>
                  <a:off x="2754" y="2069"/>
                  <a:ext cx="54" cy="48"/>
                </a:xfrm>
                <a:custGeom>
                  <a:avLst/>
                  <a:gdLst>
                    <a:gd name="T0" fmla="*/ 30 w 54"/>
                    <a:gd name="T1" fmla="*/ 24 h 48"/>
                    <a:gd name="T2" fmla="*/ 54 w 54"/>
                    <a:gd name="T3" fmla="*/ 48 h 48"/>
                    <a:gd name="T4" fmla="*/ 18 w 54"/>
                    <a:gd name="T5" fmla="*/ 18 h 48"/>
                    <a:gd name="T6" fmla="*/ 0 w 54"/>
                    <a:gd name="T7" fmla="*/ 0 h 48"/>
                    <a:gd name="T8" fmla="*/ 30 w 54"/>
                    <a:gd name="T9" fmla="*/ 24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8"/>
                    <a:gd name="T17" fmla="*/ 54 w 54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8">
                      <a:moveTo>
                        <a:pt x="30" y="24"/>
                      </a:moveTo>
                      <a:lnTo>
                        <a:pt x="54" y="48"/>
                      </a:lnTo>
                      <a:lnTo>
                        <a:pt x="18" y="18"/>
                      </a:lnTo>
                      <a:lnTo>
                        <a:pt x="0" y="0"/>
                      </a:lnTo>
                      <a:lnTo>
                        <a:pt x="3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37" name="Freeform 373"/>
                <p:cNvSpPr>
                  <a:spLocks/>
                </p:cNvSpPr>
                <p:nvPr/>
              </p:nvSpPr>
              <p:spPr bwMode="auto">
                <a:xfrm>
                  <a:off x="2784" y="2093"/>
                  <a:ext cx="60" cy="54"/>
                </a:xfrm>
                <a:custGeom>
                  <a:avLst/>
                  <a:gdLst>
                    <a:gd name="T0" fmla="*/ 36 w 60"/>
                    <a:gd name="T1" fmla="*/ 36 h 54"/>
                    <a:gd name="T2" fmla="*/ 60 w 60"/>
                    <a:gd name="T3" fmla="*/ 54 h 54"/>
                    <a:gd name="T4" fmla="*/ 24 w 60"/>
                    <a:gd name="T5" fmla="*/ 24 h 54"/>
                    <a:gd name="T6" fmla="*/ 0 w 60"/>
                    <a:gd name="T7" fmla="*/ 0 h 54"/>
                    <a:gd name="T8" fmla="*/ 36 w 60"/>
                    <a:gd name="T9" fmla="*/ 36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36" y="36"/>
                      </a:moveTo>
                      <a:lnTo>
                        <a:pt x="60" y="54"/>
                      </a:lnTo>
                      <a:lnTo>
                        <a:pt x="24" y="24"/>
                      </a:lnTo>
                      <a:lnTo>
                        <a:pt x="0" y="0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38" name="Freeform 374"/>
                <p:cNvSpPr>
                  <a:spLocks/>
                </p:cNvSpPr>
                <p:nvPr/>
              </p:nvSpPr>
              <p:spPr bwMode="auto">
                <a:xfrm>
                  <a:off x="2820" y="2129"/>
                  <a:ext cx="54" cy="35"/>
                </a:xfrm>
                <a:custGeom>
                  <a:avLst/>
                  <a:gdLst>
                    <a:gd name="T0" fmla="*/ 36 w 54"/>
                    <a:gd name="T1" fmla="*/ 35 h 35"/>
                    <a:gd name="T2" fmla="*/ 54 w 54"/>
                    <a:gd name="T3" fmla="*/ 35 h 35"/>
                    <a:gd name="T4" fmla="*/ 24 w 54"/>
                    <a:gd name="T5" fmla="*/ 18 h 35"/>
                    <a:gd name="T6" fmla="*/ 0 w 54"/>
                    <a:gd name="T7" fmla="*/ 0 h 35"/>
                    <a:gd name="T8" fmla="*/ 36 w 54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5"/>
                    <a:gd name="T17" fmla="*/ 54 w 5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5">
                      <a:moveTo>
                        <a:pt x="36" y="35"/>
                      </a:moveTo>
                      <a:lnTo>
                        <a:pt x="54" y="35"/>
                      </a:lnTo>
                      <a:lnTo>
                        <a:pt x="24" y="18"/>
                      </a:lnTo>
                      <a:lnTo>
                        <a:pt x="0" y="0"/>
                      </a:lnTo>
                      <a:lnTo>
                        <a:pt x="36" y="35"/>
                      </a:lnTo>
                      <a:close/>
                    </a:path>
                  </a:pathLst>
                </a:custGeom>
                <a:solidFill>
                  <a:srgbClr val="A9EA9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39" name="Freeform 375"/>
                <p:cNvSpPr>
                  <a:spLocks/>
                </p:cNvSpPr>
                <p:nvPr/>
              </p:nvSpPr>
              <p:spPr bwMode="auto">
                <a:xfrm>
                  <a:off x="2856" y="2159"/>
                  <a:ext cx="53" cy="41"/>
                </a:xfrm>
                <a:custGeom>
                  <a:avLst/>
                  <a:gdLst>
                    <a:gd name="T0" fmla="*/ 35 w 53"/>
                    <a:gd name="T1" fmla="*/ 41 h 41"/>
                    <a:gd name="T2" fmla="*/ 53 w 53"/>
                    <a:gd name="T3" fmla="*/ 0 h 41"/>
                    <a:gd name="T4" fmla="*/ 18 w 53"/>
                    <a:gd name="T5" fmla="*/ 5 h 41"/>
                    <a:gd name="T6" fmla="*/ 0 w 53"/>
                    <a:gd name="T7" fmla="*/ 5 h 41"/>
                    <a:gd name="T8" fmla="*/ 35 w 53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41"/>
                    <a:gd name="T17" fmla="*/ 53 w 53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41">
                      <a:moveTo>
                        <a:pt x="35" y="41"/>
                      </a:moveTo>
                      <a:lnTo>
                        <a:pt x="53" y="0"/>
                      </a:lnTo>
                      <a:lnTo>
                        <a:pt x="18" y="5"/>
                      </a:lnTo>
                      <a:lnTo>
                        <a:pt x="0" y="5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D8F9D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40" name="Freeform 376"/>
                <p:cNvSpPr>
                  <a:spLocks/>
                </p:cNvSpPr>
                <p:nvPr/>
              </p:nvSpPr>
              <p:spPr bwMode="auto">
                <a:xfrm>
                  <a:off x="2891" y="2081"/>
                  <a:ext cx="54" cy="119"/>
                </a:xfrm>
                <a:custGeom>
                  <a:avLst/>
                  <a:gdLst>
                    <a:gd name="T0" fmla="*/ 36 w 54"/>
                    <a:gd name="T1" fmla="*/ 60 h 119"/>
                    <a:gd name="T2" fmla="*/ 54 w 54"/>
                    <a:gd name="T3" fmla="*/ 0 h 119"/>
                    <a:gd name="T4" fmla="*/ 18 w 54"/>
                    <a:gd name="T5" fmla="*/ 78 h 119"/>
                    <a:gd name="T6" fmla="*/ 0 w 54"/>
                    <a:gd name="T7" fmla="*/ 119 h 119"/>
                    <a:gd name="T8" fmla="*/ 36 w 54"/>
                    <a:gd name="T9" fmla="*/ 60 h 1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19"/>
                    <a:gd name="T17" fmla="*/ 54 w 54"/>
                    <a:gd name="T18" fmla="*/ 119 h 1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19">
                      <a:moveTo>
                        <a:pt x="36" y="60"/>
                      </a:moveTo>
                      <a:lnTo>
                        <a:pt x="54" y="0"/>
                      </a:lnTo>
                      <a:lnTo>
                        <a:pt x="18" y="78"/>
                      </a:lnTo>
                      <a:lnTo>
                        <a:pt x="0" y="119"/>
                      </a:lnTo>
                      <a:lnTo>
                        <a:pt x="36" y="60"/>
                      </a:lnTo>
                      <a:close/>
                    </a:path>
                  </a:pathLst>
                </a:custGeom>
                <a:solidFill>
                  <a:srgbClr val="00008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41" name="Freeform 377"/>
                <p:cNvSpPr>
                  <a:spLocks/>
                </p:cNvSpPr>
                <p:nvPr/>
              </p:nvSpPr>
              <p:spPr bwMode="auto">
                <a:xfrm>
                  <a:off x="2927" y="1931"/>
                  <a:ext cx="60" cy="210"/>
                </a:xfrm>
                <a:custGeom>
                  <a:avLst/>
                  <a:gdLst>
                    <a:gd name="T0" fmla="*/ 36 w 60"/>
                    <a:gd name="T1" fmla="*/ 0 h 210"/>
                    <a:gd name="T2" fmla="*/ 60 w 60"/>
                    <a:gd name="T3" fmla="*/ 18 h 210"/>
                    <a:gd name="T4" fmla="*/ 18 w 60"/>
                    <a:gd name="T5" fmla="*/ 150 h 210"/>
                    <a:gd name="T6" fmla="*/ 0 w 60"/>
                    <a:gd name="T7" fmla="*/ 210 h 210"/>
                    <a:gd name="T8" fmla="*/ 36 w 60"/>
                    <a:gd name="T9" fmla="*/ 0 h 2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10"/>
                    <a:gd name="T17" fmla="*/ 60 w 60"/>
                    <a:gd name="T18" fmla="*/ 210 h 2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10">
                      <a:moveTo>
                        <a:pt x="36" y="0"/>
                      </a:moveTo>
                      <a:lnTo>
                        <a:pt x="60" y="18"/>
                      </a:lnTo>
                      <a:lnTo>
                        <a:pt x="18" y="150"/>
                      </a:lnTo>
                      <a:lnTo>
                        <a:pt x="0" y="21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EE9A2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42" name="Freeform 378"/>
                <p:cNvSpPr>
                  <a:spLocks/>
                </p:cNvSpPr>
                <p:nvPr/>
              </p:nvSpPr>
              <p:spPr bwMode="auto">
                <a:xfrm>
                  <a:off x="2963" y="1860"/>
                  <a:ext cx="60" cy="89"/>
                </a:xfrm>
                <a:custGeom>
                  <a:avLst/>
                  <a:gdLst>
                    <a:gd name="T0" fmla="*/ 42 w 60"/>
                    <a:gd name="T1" fmla="*/ 0 h 89"/>
                    <a:gd name="T2" fmla="*/ 60 w 60"/>
                    <a:gd name="T3" fmla="*/ 6 h 89"/>
                    <a:gd name="T4" fmla="*/ 24 w 60"/>
                    <a:gd name="T5" fmla="*/ 89 h 89"/>
                    <a:gd name="T6" fmla="*/ 0 w 60"/>
                    <a:gd name="T7" fmla="*/ 71 h 89"/>
                    <a:gd name="T8" fmla="*/ 42 w 60"/>
                    <a:gd name="T9" fmla="*/ 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9"/>
                    <a:gd name="T17" fmla="*/ 60 w 60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9">
                      <a:moveTo>
                        <a:pt x="42" y="0"/>
                      </a:moveTo>
                      <a:lnTo>
                        <a:pt x="60" y="6"/>
                      </a:lnTo>
                      <a:lnTo>
                        <a:pt x="24" y="89"/>
                      </a:lnTo>
                      <a:lnTo>
                        <a:pt x="0" y="71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E664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43" name="Freeform 379"/>
                <p:cNvSpPr>
                  <a:spLocks/>
                </p:cNvSpPr>
                <p:nvPr/>
              </p:nvSpPr>
              <p:spPr bwMode="auto">
                <a:xfrm>
                  <a:off x="3005" y="1854"/>
                  <a:ext cx="60" cy="41"/>
                </a:xfrm>
                <a:custGeom>
                  <a:avLst/>
                  <a:gdLst>
                    <a:gd name="T0" fmla="*/ 36 w 60"/>
                    <a:gd name="T1" fmla="*/ 41 h 41"/>
                    <a:gd name="T2" fmla="*/ 60 w 60"/>
                    <a:gd name="T3" fmla="*/ 0 h 41"/>
                    <a:gd name="T4" fmla="*/ 18 w 60"/>
                    <a:gd name="T5" fmla="*/ 12 h 41"/>
                    <a:gd name="T6" fmla="*/ 0 w 60"/>
                    <a:gd name="T7" fmla="*/ 6 h 41"/>
                    <a:gd name="T8" fmla="*/ 36 w 60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1"/>
                    <a:gd name="T17" fmla="*/ 60 w 6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1">
                      <a:moveTo>
                        <a:pt x="36" y="41"/>
                      </a:moveTo>
                      <a:lnTo>
                        <a:pt x="60" y="0"/>
                      </a:lnTo>
                      <a:lnTo>
                        <a:pt x="18" y="12"/>
                      </a:lnTo>
                      <a:lnTo>
                        <a:pt x="0" y="6"/>
                      </a:lnTo>
                      <a:lnTo>
                        <a:pt x="36" y="41"/>
                      </a:lnTo>
                      <a:close/>
                    </a:path>
                  </a:pathLst>
                </a:custGeom>
                <a:solidFill>
                  <a:srgbClr val="D0FFD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44" name="Freeform 380"/>
                <p:cNvSpPr>
                  <a:spLocks/>
                </p:cNvSpPr>
                <p:nvPr/>
              </p:nvSpPr>
              <p:spPr bwMode="auto">
                <a:xfrm>
                  <a:off x="3041" y="1854"/>
                  <a:ext cx="60" cy="83"/>
                </a:xfrm>
                <a:custGeom>
                  <a:avLst/>
                  <a:gdLst>
                    <a:gd name="T0" fmla="*/ 36 w 60"/>
                    <a:gd name="T1" fmla="*/ 83 h 83"/>
                    <a:gd name="T2" fmla="*/ 60 w 60"/>
                    <a:gd name="T3" fmla="*/ 18 h 83"/>
                    <a:gd name="T4" fmla="*/ 24 w 60"/>
                    <a:gd name="T5" fmla="*/ 0 h 83"/>
                    <a:gd name="T6" fmla="*/ 0 w 60"/>
                    <a:gd name="T7" fmla="*/ 41 h 83"/>
                    <a:gd name="T8" fmla="*/ 36 w 60"/>
                    <a:gd name="T9" fmla="*/ 83 h 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3"/>
                    <a:gd name="T17" fmla="*/ 60 w 60"/>
                    <a:gd name="T18" fmla="*/ 83 h 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3">
                      <a:moveTo>
                        <a:pt x="36" y="83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41"/>
                      </a:lnTo>
                      <a:lnTo>
                        <a:pt x="36" y="83"/>
                      </a:lnTo>
                      <a:close/>
                    </a:path>
                  </a:pathLst>
                </a:custGeom>
                <a:solidFill>
                  <a:srgbClr val="C6A9B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45" name="Freeform 381"/>
                <p:cNvSpPr>
                  <a:spLocks/>
                </p:cNvSpPr>
                <p:nvPr/>
              </p:nvSpPr>
              <p:spPr bwMode="auto">
                <a:xfrm>
                  <a:off x="3077" y="1872"/>
                  <a:ext cx="60" cy="101"/>
                </a:xfrm>
                <a:custGeom>
                  <a:avLst/>
                  <a:gdLst>
                    <a:gd name="T0" fmla="*/ 42 w 60"/>
                    <a:gd name="T1" fmla="*/ 101 h 101"/>
                    <a:gd name="T2" fmla="*/ 60 w 60"/>
                    <a:gd name="T3" fmla="*/ 35 h 101"/>
                    <a:gd name="T4" fmla="*/ 24 w 60"/>
                    <a:gd name="T5" fmla="*/ 0 h 101"/>
                    <a:gd name="T6" fmla="*/ 0 w 60"/>
                    <a:gd name="T7" fmla="*/ 65 h 101"/>
                    <a:gd name="T8" fmla="*/ 42 w 60"/>
                    <a:gd name="T9" fmla="*/ 101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01"/>
                    <a:gd name="T17" fmla="*/ 60 w 60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01">
                      <a:moveTo>
                        <a:pt x="42" y="101"/>
                      </a:moveTo>
                      <a:lnTo>
                        <a:pt x="60" y="35"/>
                      </a:lnTo>
                      <a:lnTo>
                        <a:pt x="24" y="0"/>
                      </a:lnTo>
                      <a:lnTo>
                        <a:pt x="0" y="65"/>
                      </a:lnTo>
                      <a:lnTo>
                        <a:pt x="42" y="101"/>
                      </a:lnTo>
                      <a:close/>
                    </a:path>
                  </a:pathLst>
                </a:custGeom>
                <a:solidFill>
                  <a:srgbClr val="B593B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46" name="Freeform 382"/>
                <p:cNvSpPr>
                  <a:spLocks/>
                </p:cNvSpPr>
                <p:nvPr/>
              </p:nvSpPr>
              <p:spPr bwMode="auto">
                <a:xfrm>
                  <a:off x="3119" y="1907"/>
                  <a:ext cx="60" cy="96"/>
                </a:xfrm>
                <a:custGeom>
                  <a:avLst/>
                  <a:gdLst>
                    <a:gd name="T0" fmla="*/ 36 w 60"/>
                    <a:gd name="T1" fmla="*/ 96 h 96"/>
                    <a:gd name="T2" fmla="*/ 60 w 60"/>
                    <a:gd name="T3" fmla="*/ 30 h 96"/>
                    <a:gd name="T4" fmla="*/ 18 w 60"/>
                    <a:gd name="T5" fmla="*/ 0 h 96"/>
                    <a:gd name="T6" fmla="*/ 0 w 60"/>
                    <a:gd name="T7" fmla="*/ 66 h 96"/>
                    <a:gd name="T8" fmla="*/ 36 w 60"/>
                    <a:gd name="T9" fmla="*/ 96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6"/>
                    <a:gd name="T17" fmla="*/ 60 w 60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6">
                      <a:moveTo>
                        <a:pt x="36" y="96"/>
                      </a:moveTo>
                      <a:lnTo>
                        <a:pt x="60" y="30"/>
                      </a:lnTo>
                      <a:lnTo>
                        <a:pt x="18" y="0"/>
                      </a:lnTo>
                      <a:lnTo>
                        <a:pt x="0" y="66"/>
                      </a:lnTo>
                      <a:lnTo>
                        <a:pt x="36" y="96"/>
                      </a:lnTo>
                      <a:close/>
                    </a:path>
                  </a:pathLst>
                </a:custGeom>
                <a:solidFill>
                  <a:srgbClr val="AE8DB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47" name="Freeform 383"/>
                <p:cNvSpPr>
                  <a:spLocks/>
                </p:cNvSpPr>
                <p:nvPr/>
              </p:nvSpPr>
              <p:spPr bwMode="auto">
                <a:xfrm>
                  <a:off x="3155" y="1937"/>
                  <a:ext cx="60" cy="96"/>
                </a:xfrm>
                <a:custGeom>
                  <a:avLst/>
                  <a:gdLst>
                    <a:gd name="T0" fmla="*/ 42 w 60"/>
                    <a:gd name="T1" fmla="*/ 96 h 96"/>
                    <a:gd name="T2" fmla="*/ 60 w 60"/>
                    <a:gd name="T3" fmla="*/ 24 h 96"/>
                    <a:gd name="T4" fmla="*/ 24 w 60"/>
                    <a:gd name="T5" fmla="*/ 0 h 96"/>
                    <a:gd name="T6" fmla="*/ 0 w 60"/>
                    <a:gd name="T7" fmla="*/ 66 h 96"/>
                    <a:gd name="T8" fmla="*/ 42 w 60"/>
                    <a:gd name="T9" fmla="*/ 96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6"/>
                    <a:gd name="T17" fmla="*/ 60 w 60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6">
                      <a:moveTo>
                        <a:pt x="42" y="96"/>
                      </a:moveTo>
                      <a:lnTo>
                        <a:pt x="60" y="24"/>
                      </a:lnTo>
                      <a:lnTo>
                        <a:pt x="24" y="0"/>
                      </a:lnTo>
                      <a:lnTo>
                        <a:pt x="0" y="66"/>
                      </a:lnTo>
                      <a:lnTo>
                        <a:pt x="42" y="96"/>
                      </a:lnTo>
                      <a:close/>
                    </a:path>
                  </a:pathLst>
                </a:custGeom>
                <a:solidFill>
                  <a:srgbClr val="AA8BB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48" name="Freeform 384"/>
                <p:cNvSpPr>
                  <a:spLocks/>
                </p:cNvSpPr>
                <p:nvPr/>
              </p:nvSpPr>
              <p:spPr bwMode="auto">
                <a:xfrm>
                  <a:off x="3197" y="1961"/>
                  <a:ext cx="60" cy="90"/>
                </a:xfrm>
                <a:custGeom>
                  <a:avLst/>
                  <a:gdLst>
                    <a:gd name="T0" fmla="*/ 36 w 60"/>
                    <a:gd name="T1" fmla="*/ 90 h 90"/>
                    <a:gd name="T2" fmla="*/ 60 w 60"/>
                    <a:gd name="T3" fmla="*/ 30 h 90"/>
                    <a:gd name="T4" fmla="*/ 18 w 60"/>
                    <a:gd name="T5" fmla="*/ 0 h 90"/>
                    <a:gd name="T6" fmla="*/ 0 w 60"/>
                    <a:gd name="T7" fmla="*/ 72 h 90"/>
                    <a:gd name="T8" fmla="*/ 36 w 60"/>
                    <a:gd name="T9" fmla="*/ 9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0"/>
                    <a:gd name="T17" fmla="*/ 60 w 60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0">
                      <a:moveTo>
                        <a:pt x="36" y="90"/>
                      </a:moveTo>
                      <a:lnTo>
                        <a:pt x="60" y="30"/>
                      </a:lnTo>
                      <a:lnTo>
                        <a:pt x="18" y="0"/>
                      </a:lnTo>
                      <a:lnTo>
                        <a:pt x="0" y="72"/>
                      </a:lnTo>
                      <a:lnTo>
                        <a:pt x="36" y="90"/>
                      </a:lnTo>
                      <a:close/>
                    </a:path>
                  </a:pathLst>
                </a:custGeom>
                <a:solidFill>
                  <a:srgbClr val="A88BB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49" name="Freeform 385"/>
                <p:cNvSpPr>
                  <a:spLocks/>
                </p:cNvSpPr>
                <p:nvPr/>
              </p:nvSpPr>
              <p:spPr bwMode="auto">
                <a:xfrm>
                  <a:off x="3233" y="1991"/>
                  <a:ext cx="60" cy="84"/>
                </a:xfrm>
                <a:custGeom>
                  <a:avLst/>
                  <a:gdLst>
                    <a:gd name="T0" fmla="*/ 42 w 60"/>
                    <a:gd name="T1" fmla="*/ 84 h 84"/>
                    <a:gd name="T2" fmla="*/ 60 w 60"/>
                    <a:gd name="T3" fmla="*/ 18 h 84"/>
                    <a:gd name="T4" fmla="*/ 24 w 60"/>
                    <a:gd name="T5" fmla="*/ 0 h 84"/>
                    <a:gd name="T6" fmla="*/ 0 w 60"/>
                    <a:gd name="T7" fmla="*/ 60 h 84"/>
                    <a:gd name="T8" fmla="*/ 42 w 60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4"/>
                    <a:gd name="T17" fmla="*/ 60 w 60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4">
                      <a:moveTo>
                        <a:pt x="42" y="84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60"/>
                      </a:lnTo>
                      <a:lnTo>
                        <a:pt x="42" y="84"/>
                      </a:lnTo>
                      <a:close/>
                    </a:path>
                  </a:pathLst>
                </a:custGeom>
                <a:solidFill>
                  <a:srgbClr val="A78CB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50" name="Freeform 386"/>
                <p:cNvSpPr>
                  <a:spLocks/>
                </p:cNvSpPr>
                <p:nvPr/>
              </p:nvSpPr>
              <p:spPr bwMode="auto">
                <a:xfrm>
                  <a:off x="3275" y="2009"/>
                  <a:ext cx="60" cy="84"/>
                </a:xfrm>
                <a:custGeom>
                  <a:avLst/>
                  <a:gdLst>
                    <a:gd name="T0" fmla="*/ 36 w 60"/>
                    <a:gd name="T1" fmla="*/ 84 h 84"/>
                    <a:gd name="T2" fmla="*/ 60 w 60"/>
                    <a:gd name="T3" fmla="*/ 24 h 84"/>
                    <a:gd name="T4" fmla="*/ 18 w 60"/>
                    <a:gd name="T5" fmla="*/ 0 h 84"/>
                    <a:gd name="T6" fmla="*/ 0 w 60"/>
                    <a:gd name="T7" fmla="*/ 66 h 84"/>
                    <a:gd name="T8" fmla="*/ 36 w 60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4"/>
                    <a:gd name="T17" fmla="*/ 60 w 60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4">
                      <a:moveTo>
                        <a:pt x="36" y="84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66"/>
                      </a:lnTo>
                      <a:lnTo>
                        <a:pt x="36" y="84"/>
                      </a:lnTo>
                      <a:close/>
                    </a:path>
                  </a:pathLst>
                </a:custGeom>
                <a:solidFill>
                  <a:srgbClr val="A68DB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51" name="Freeform 387"/>
                <p:cNvSpPr>
                  <a:spLocks/>
                </p:cNvSpPr>
                <p:nvPr/>
              </p:nvSpPr>
              <p:spPr bwMode="auto">
                <a:xfrm>
                  <a:off x="3311" y="2033"/>
                  <a:ext cx="60" cy="78"/>
                </a:xfrm>
                <a:custGeom>
                  <a:avLst/>
                  <a:gdLst>
                    <a:gd name="T0" fmla="*/ 42 w 60"/>
                    <a:gd name="T1" fmla="*/ 78 h 78"/>
                    <a:gd name="T2" fmla="*/ 60 w 60"/>
                    <a:gd name="T3" fmla="*/ 18 h 78"/>
                    <a:gd name="T4" fmla="*/ 24 w 60"/>
                    <a:gd name="T5" fmla="*/ 0 h 78"/>
                    <a:gd name="T6" fmla="*/ 0 w 60"/>
                    <a:gd name="T7" fmla="*/ 60 h 78"/>
                    <a:gd name="T8" fmla="*/ 42 w 60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8"/>
                    <a:gd name="T17" fmla="*/ 60 w 60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8">
                      <a:moveTo>
                        <a:pt x="42" y="78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60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A68FB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52" name="Freeform 388"/>
                <p:cNvSpPr>
                  <a:spLocks/>
                </p:cNvSpPr>
                <p:nvPr/>
              </p:nvSpPr>
              <p:spPr bwMode="auto">
                <a:xfrm>
                  <a:off x="3353" y="2051"/>
                  <a:ext cx="60" cy="78"/>
                </a:xfrm>
                <a:custGeom>
                  <a:avLst/>
                  <a:gdLst>
                    <a:gd name="T0" fmla="*/ 42 w 60"/>
                    <a:gd name="T1" fmla="*/ 78 h 78"/>
                    <a:gd name="T2" fmla="*/ 60 w 60"/>
                    <a:gd name="T3" fmla="*/ 24 h 78"/>
                    <a:gd name="T4" fmla="*/ 18 w 60"/>
                    <a:gd name="T5" fmla="*/ 0 h 78"/>
                    <a:gd name="T6" fmla="*/ 0 w 60"/>
                    <a:gd name="T7" fmla="*/ 60 h 78"/>
                    <a:gd name="T8" fmla="*/ 42 w 60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8"/>
                    <a:gd name="T17" fmla="*/ 60 w 60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8">
                      <a:moveTo>
                        <a:pt x="42" y="78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60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A691B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53" name="Freeform 389"/>
                <p:cNvSpPr>
                  <a:spLocks/>
                </p:cNvSpPr>
                <p:nvPr/>
              </p:nvSpPr>
              <p:spPr bwMode="auto">
                <a:xfrm>
                  <a:off x="3395" y="2075"/>
                  <a:ext cx="60" cy="66"/>
                </a:xfrm>
                <a:custGeom>
                  <a:avLst/>
                  <a:gdLst>
                    <a:gd name="T0" fmla="*/ 36 w 60"/>
                    <a:gd name="T1" fmla="*/ 66 h 66"/>
                    <a:gd name="T2" fmla="*/ 60 w 60"/>
                    <a:gd name="T3" fmla="*/ 18 h 66"/>
                    <a:gd name="T4" fmla="*/ 18 w 60"/>
                    <a:gd name="T5" fmla="*/ 0 h 66"/>
                    <a:gd name="T6" fmla="*/ 0 w 60"/>
                    <a:gd name="T7" fmla="*/ 54 h 66"/>
                    <a:gd name="T8" fmla="*/ 36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36" y="66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A692C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54" name="Freeform 390"/>
                <p:cNvSpPr>
                  <a:spLocks/>
                </p:cNvSpPr>
                <p:nvPr/>
              </p:nvSpPr>
              <p:spPr bwMode="auto">
                <a:xfrm>
                  <a:off x="3431" y="2093"/>
                  <a:ext cx="59" cy="66"/>
                </a:xfrm>
                <a:custGeom>
                  <a:avLst/>
                  <a:gdLst>
                    <a:gd name="T0" fmla="*/ 41 w 59"/>
                    <a:gd name="T1" fmla="*/ 66 h 66"/>
                    <a:gd name="T2" fmla="*/ 59 w 59"/>
                    <a:gd name="T3" fmla="*/ 18 h 66"/>
                    <a:gd name="T4" fmla="*/ 24 w 59"/>
                    <a:gd name="T5" fmla="*/ 0 h 66"/>
                    <a:gd name="T6" fmla="*/ 0 w 59"/>
                    <a:gd name="T7" fmla="*/ 48 h 66"/>
                    <a:gd name="T8" fmla="*/ 41 w 59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6"/>
                    <a:gd name="T17" fmla="*/ 59 w 59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6">
                      <a:moveTo>
                        <a:pt x="41" y="66"/>
                      </a:moveTo>
                      <a:lnTo>
                        <a:pt x="59" y="18"/>
                      </a:lnTo>
                      <a:lnTo>
                        <a:pt x="24" y="0"/>
                      </a:lnTo>
                      <a:lnTo>
                        <a:pt x="0" y="48"/>
                      </a:lnTo>
                      <a:lnTo>
                        <a:pt x="41" y="66"/>
                      </a:lnTo>
                      <a:close/>
                    </a:path>
                  </a:pathLst>
                </a:custGeom>
                <a:solidFill>
                  <a:srgbClr val="A694C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55" name="Freeform 391"/>
                <p:cNvSpPr>
                  <a:spLocks/>
                </p:cNvSpPr>
                <p:nvPr/>
              </p:nvSpPr>
              <p:spPr bwMode="auto">
                <a:xfrm>
                  <a:off x="3472" y="2111"/>
                  <a:ext cx="60" cy="65"/>
                </a:xfrm>
                <a:custGeom>
                  <a:avLst/>
                  <a:gdLst>
                    <a:gd name="T0" fmla="*/ 42 w 60"/>
                    <a:gd name="T1" fmla="*/ 65 h 65"/>
                    <a:gd name="T2" fmla="*/ 60 w 60"/>
                    <a:gd name="T3" fmla="*/ 18 h 65"/>
                    <a:gd name="T4" fmla="*/ 18 w 60"/>
                    <a:gd name="T5" fmla="*/ 0 h 65"/>
                    <a:gd name="T6" fmla="*/ 0 w 60"/>
                    <a:gd name="T7" fmla="*/ 48 h 65"/>
                    <a:gd name="T8" fmla="*/ 42 w 60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5"/>
                    <a:gd name="T17" fmla="*/ 60 w 60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5">
                      <a:moveTo>
                        <a:pt x="42" y="65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48"/>
                      </a:lnTo>
                      <a:lnTo>
                        <a:pt x="42" y="65"/>
                      </a:lnTo>
                      <a:close/>
                    </a:path>
                  </a:pathLst>
                </a:custGeom>
                <a:solidFill>
                  <a:srgbClr val="A696C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56" name="Freeform 392"/>
                <p:cNvSpPr>
                  <a:spLocks/>
                </p:cNvSpPr>
                <p:nvPr/>
              </p:nvSpPr>
              <p:spPr bwMode="auto">
                <a:xfrm>
                  <a:off x="2418" y="1907"/>
                  <a:ext cx="60" cy="18"/>
                </a:xfrm>
                <a:custGeom>
                  <a:avLst/>
                  <a:gdLst>
                    <a:gd name="T0" fmla="*/ 36 w 60"/>
                    <a:gd name="T1" fmla="*/ 12 h 18"/>
                    <a:gd name="T2" fmla="*/ 60 w 60"/>
                    <a:gd name="T3" fmla="*/ 18 h 18"/>
                    <a:gd name="T4" fmla="*/ 24 w 60"/>
                    <a:gd name="T5" fmla="*/ 6 h 18"/>
                    <a:gd name="T6" fmla="*/ 0 w 60"/>
                    <a:gd name="T7" fmla="*/ 0 h 18"/>
                    <a:gd name="T8" fmla="*/ 36 w 60"/>
                    <a:gd name="T9" fmla="*/ 12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12"/>
                      </a:moveTo>
                      <a:lnTo>
                        <a:pt x="60" y="18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59D3C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57" name="Freeform 393"/>
                <p:cNvSpPr>
                  <a:spLocks/>
                </p:cNvSpPr>
                <p:nvPr/>
              </p:nvSpPr>
              <p:spPr bwMode="auto">
                <a:xfrm>
                  <a:off x="2454" y="1919"/>
                  <a:ext cx="60" cy="24"/>
                </a:xfrm>
                <a:custGeom>
                  <a:avLst/>
                  <a:gdLst>
                    <a:gd name="T0" fmla="*/ 36 w 60"/>
                    <a:gd name="T1" fmla="*/ 12 h 24"/>
                    <a:gd name="T2" fmla="*/ 60 w 60"/>
                    <a:gd name="T3" fmla="*/ 24 h 24"/>
                    <a:gd name="T4" fmla="*/ 24 w 60"/>
                    <a:gd name="T5" fmla="*/ 6 h 24"/>
                    <a:gd name="T6" fmla="*/ 0 w 60"/>
                    <a:gd name="T7" fmla="*/ 0 h 24"/>
                    <a:gd name="T8" fmla="*/ 36 w 60"/>
                    <a:gd name="T9" fmla="*/ 12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"/>
                    <a:gd name="T17" fmla="*/ 60 w 6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">
                      <a:moveTo>
                        <a:pt x="36" y="12"/>
                      </a:moveTo>
                      <a:lnTo>
                        <a:pt x="60" y="24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4BC9B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58" name="Freeform 394"/>
                <p:cNvSpPr>
                  <a:spLocks/>
                </p:cNvSpPr>
                <p:nvPr/>
              </p:nvSpPr>
              <p:spPr bwMode="auto">
                <a:xfrm>
                  <a:off x="2490" y="1931"/>
                  <a:ext cx="54" cy="24"/>
                </a:xfrm>
                <a:custGeom>
                  <a:avLst/>
                  <a:gdLst>
                    <a:gd name="T0" fmla="*/ 30 w 54"/>
                    <a:gd name="T1" fmla="*/ 12 h 24"/>
                    <a:gd name="T2" fmla="*/ 54 w 54"/>
                    <a:gd name="T3" fmla="*/ 24 h 24"/>
                    <a:gd name="T4" fmla="*/ 24 w 54"/>
                    <a:gd name="T5" fmla="*/ 12 h 24"/>
                    <a:gd name="T6" fmla="*/ 0 w 54"/>
                    <a:gd name="T7" fmla="*/ 0 h 24"/>
                    <a:gd name="T8" fmla="*/ 30 w 54"/>
                    <a:gd name="T9" fmla="*/ 12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24"/>
                    <a:gd name="T17" fmla="*/ 54 w 54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24">
                      <a:moveTo>
                        <a:pt x="30" y="12"/>
                      </a:moveTo>
                      <a:lnTo>
                        <a:pt x="54" y="24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59" name="Freeform 395"/>
                <p:cNvSpPr>
                  <a:spLocks/>
                </p:cNvSpPr>
                <p:nvPr/>
              </p:nvSpPr>
              <p:spPr bwMode="auto">
                <a:xfrm>
                  <a:off x="2520" y="1943"/>
                  <a:ext cx="60" cy="30"/>
                </a:xfrm>
                <a:custGeom>
                  <a:avLst/>
                  <a:gdLst>
                    <a:gd name="T0" fmla="*/ 36 w 60"/>
                    <a:gd name="T1" fmla="*/ 12 h 30"/>
                    <a:gd name="T2" fmla="*/ 60 w 60"/>
                    <a:gd name="T3" fmla="*/ 30 h 30"/>
                    <a:gd name="T4" fmla="*/ 24 w 60"/>
                    <a:gd name="T5" fmla="*/ 12 h 30"/>
                    <a:gd name="T6" fmla="*/ 0 w 60"/>
                    <a:gd name="T7" fmla="*/ 0 h 30"/>
                    <a:gd name="T8" fmla="*/ 36 w 60"/>
                    <a:gd name="T9" fmla="*/ 12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"/>
                    <a:gd name="T17" fmla="*/ 60 w 60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">
                      <a:moveTo>
                        <a:pt x="36" y="12"/>
                      </a:moveTo>
                      <a:lnTo>
                        <a:pt x="60" y="30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60" name="Freeform 396"/>
                <p:cNvSpPr>
                  <a:spLocks/>
                </p:cNvSpPr>
                <p:nvPr/>
              </p:nvSpPr>
              <p:spPr bwMode="auto">
                <a:xfrm>
                  <a:off x="2556" y="1955"/>
                  <a:ext cx="54" cy="30"/>
                </a:xfrm>
                <a:custGeom>
                  <a:avLst/>
                  <a:gdLst>
                    <a:gd name="T0" fmla="*/ 36 w 54"/>
                    <a:gd name="T1" fmla="*/ 12 h 30"/>
                    <a:gd name="T2" fmla="*/ 54 w 54"/>
                    <a:gd name="T3" fmla="*/ 30 h 30"/>
                    <a:gd name="T4" fmla="*/ 24 w 54"/>
                    <a:gd name="T5" fmla="*/ 18 h 30"/>
                    <a:gd name="T6" fmla="*/ 0 w 54"/>
                    <a:gd name="T7" fmla="*/ 0 h 30"/>
                    <a:gd name="T8" fmla="*/ 36 w 54"/>
                    <a:gd name="T9" fmla="*/ 12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0"/>
                    <a:gd name="T17" fmla="*/ 54 w 5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0">
                      <a:moveTo>
                        <a:pt x="36" y="12"/>
                      </a:moveTo>
                      <a:lnTo>
                        <a:pt x="54" y="30"/>
                      </a:lnTo>
                      <a:lnTo>
                        <a:pt x="24" y="18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61" name="Freeform 397"/>
                <p:cNvSpPr>
                  <a:spLocks/>
                </p:cNvSpPr>
                <p:nvPr/>
              </p:nvSpPr>
              <p:spPr bwMode="auto">
                <a:xfrm>
                  <a:off x="2592" y="1967"/>
                  <a:ext cx="54" cy="36"/>
                </a:xfrm>
                <a:custGeom>
                  <a:avLst/>
                  <a:gdLst>
                    <a:gd name="T0" fmla="*/ 30 w 54"/>
                    <a:gd name="T1" fmla="*/ 18 h 36"/>
                    <a:gd name="T2" fmla="*/ 54 w 54"/>
                    <a:gd name="T3" fmla="*/ 36 h 36"/>
                    <a:gd name="T4" fmla="*/ 18 w 54"/>
                    <a:gd name="T5" fmla="*/ 18 h 36"/>
                    <a:gd name="T6" fmla="*/ 0 w 54"/>
                    <a:gd name="T7" fmla="*/ 0 h 36"/>
                    <a:gd name="T8" fmla="*/ 30 w 54"/>
                    <a:gd name="T9" fmla="*/ 18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6"/>
                    <a:gd name="T17" fmla="*/ 54 w 54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6">
                      <a:moveTo>
                        <a:pt x="30" y="18"/>
                      </a:moveTo>
                      <a:lnTo>
                        <a:pt x="54" y="36"/>
                      </a:lnTo>
                      <a:lnTo>
                        <a:pt x="18" y="18"/>
                      </a:lnTo>
                      <a:lnTo>
                        <a:pt x="0" y="0"/>
                      </a:lnTo>
                      <a:lnTo>
                        <a:pt x="30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62" name="Freeform 398"/>
                <p:cNvSpPr>
                  <a:spLocks/>
                </p:cNvSpPr>
                <p:nvPr/>
              </p:nvSpPr>
              <p:spPr bwMode="auto">
                <a:xfrm>
                  <a:off x="2622" y="1985"/>
                  <a:ext cx="60" cy="36"/>
                </a:xfrm>
                <a:custGeom>
                  <a:avLst/>
                  <a:gdLst>
                    <a:gd name="T0" fmla="*/ 36 w 60"/>
                    <a:gd name="T1" fmla="*/ 12 h 36"/>
                    <a:gd name="T2" fmla="*/ 60 w 60"/>
                    <a:gd name="T3" fmla="*/ 36 h 36"/>
                    <a:gd name="T4" fmla="*/ 24 w 60"/>
                    <a:gd name="T5" fmla="*/ 18 h 36"/>
                    <a:gd name="T6" fmla="*/ 0 w 60"/>
                    <a:gd name="T7" fmla="*/ 0 h 36"/>
                    <a:gd name="T8" fmla="*/ 36 w 60"/>
                    <a:gd name="T9" fmla="*/ 12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36" y="12"/>
                      </a:moveTo>
                      <a:lnTo>
                        <a:pt x="60" y="36"/>
                      </a:lnTo>
                      <a:lnTo>
                        <a:pt x="24" y="18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12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63" name="Freeform 399"/>
                <p:cNvSpPr>
                  <a:spLocks/>
                </p:cNvSpPr>
                <p:nvPr/>
              </p:nvSpPr>
              <p:spPr bwMode="auto">
                <a:xfrm>
                  <a:off x="2658" y="1997"/>
                  <a:ext cx="60" cy="48"/>
                </a:xfrm>
                <a:custGeom>
                  <a:avLst/>
                  <a:gdLst>
                    <a:gd name="T0" fmla="*/ 36 w 60"/>
                    <a:gd name="T1" fmla="*/ 12 h 48"/>
                    <a:gd name="T2" fmla="*/ 60 w 60"/>
                    <a:gd name="T3" fmla="*/ 48 h 48"/>
                    <a:gd name="T4" fmla="*/ 24 w 60"/>
                    <a:gd name="T5" fmla="*/ 24 h 48"/>
                    <a:gd name="T6" fmla="*/ 0 w 60"/>
                    <a:gd name="T7" fmla="*/ 0 h 48"/>
                    <a:gd name="T8" fmla="*/ 36 w 60"/>
                    <a:gd name="T9" fmla="*/ 12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36" y="12"/>
                      </a:moveTo>
                      <a:lnTo>
                        <a:pt x="60" y="48"/>
                      </a:lnTo>
                      <a:lnTo>
                        <a:pt x="24" y="24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23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64" name="Freeform 400"/>
                <p:cNvSpPr>
                  <a:spLocks/>
                </p:cNvSpPr>
                <p:nvPr/>
              </p:nvSpPr>
              <p:spPr bwMode="auto">
                <a:xfrm>
                  <a:off x="2694" y="2009"/>
                  <a:ext cx="60" cy="60"/>
                </a:xfrm>
                <a:custGeom>
                  <a:avLst/>
                  <a:gdLst>
                    <a:gd name="T0" fmla="*/ 36 w 60"/>
                    <a:gd name="T1" fmla="*/ 18 h 60"/>
                    <a:gd name="T2" fmla="*/ 60 w 60"/>
                    <a:gd name="T3" fmla="*/ 60 h 60"/>
                    <a:gd name="T4" fmla="*/ 24 w 60"/>
                    <a:gd name="T5" fmla="*/ 36 h 60"/>
                    <a:gd name="T6" fmla="*/ 0 w 60"/>
                    <a:gd name="T7" fmla="*/ 0 h 60"/>
                    <a:gd name="T8" fmla="*/ 36 w 60"/>
                    <a:gd name="T9" fmla="*/ 18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36" y="18"/>
                      </a:moveTo>
                      <a:lnTo>
                        <a:pt x="60" y="60"/>
                      </a:lnTo>
                      <a:lnTo>
                        <a:pt x="24" y="36"/>
                      </a:lnTo>
                      <a:lnTo>
                        <a:pt x="0" y="0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32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65" name="Freeform 401"/>
                <p:cNvSpPr>
                  <a:spLocks/>
                </p:cNvSpPr>
                <p:nvPr/>
              </p:nvSpPr>
              <p:spPr bwMode="auto">
                <a:xfrm>
                  <a:off x="2730" y="2027"/>
                  <a:ext cx="54" cy="66"/>
                </a:xfrm>
                <a:custGeom>
                  <a:avLst/>
                  <a:gdLst>
                    <a:gd name="T0" fmla="*/ 36 w 54"/>
                    <a:gd name="T1" fmla="*/ 18 h 66"/>
                    <a:gd name="T2" fmla="*/ 54 w 54"/>
                    <a:gd name="T3" fmla="*/ 66 h 66"/>
                    <a:gd name="T4" fmla="*/ 24 w 54"/>
                    <a:gd name="T5" fmla="*/ 42 h 66"/>
                    <a:gd name="T6" fmla="*/ 0 w 54"/>
                    <a:gd name="T7" fmla="*/ 0 h 66"/>
                    <a:gd name="T8" fmla="*/ 36 w 54"/>
                    <a:gd name="T9" fmla="*/ 18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66"/>
                    <a:gd name="T17" fmla="*/ 54 w 54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66">
                      <a:moveTo>
                        <a:pt x="36" y="18"/>
                      </a:moveTo>
                      <a:lnTo>
                        <a:pt x="54" y="66"/>
                      </a:lnTo>
                      <a:lnTo>
                        <a:pt x="24" y="42"/>
                      </a:lnTo>
                      <a:lnTo>
                        <a:pt x="0" y="0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3D001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66" name="Freeform 402"/>
                <p:cNvSpPr>
                  <a:spLocks/>
                </p:cNvSpPr>
                <p:nvPr/>
              </p:nvSpPr>
              <p:spPr bwMode="auto">
                <a:xfrm>
                  <a:off x="2766" y="2045"/>
                  <a:ext cx="54" cy="84"/>
                </a:xfrm>
                <a:custGeom>
                  <a:avLst/>
                  <a:gdLst>
                    <a:gd name="T0" fmla="*/ 36 w 54"/>
                    <a:gd name="T1" fmla="*/ 24 h 84"/>
                    <a:gd name="T2" fmla="*/ 54 w 54"/>
                    <a:gd name="T3" fmla="*/ 84 h 84"/>
                    <a:gd name="T4" fmla="*/ 18 w 54"/>
                    <a:gd name="T5" fmla="*/ 48 h 84"/>
                    <a:gd name="T6" fmla="*/ 0 w 54"/>
                    <a:gd name="T7" fmla="*/ 0 h 84"/>
                    <a:gd name="T8" fmla="*/ 36 w 54"/>
                    <a:gd name="T9" fmla="*/ 2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84"/>
                    <a:gd name="T17" fmla="*/ 54 w 54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84">
                      <a:moveTo>
                        <a:pt x="36" y="24"/>
                      </a:moveTo>
                      <a:lnTo>
                        <a:pt x="54" y="84"/>
                      </a:lnTo>
                      <a:lnTo>
                        <a:pt x="18" y="48"/>
                      </a:lnTo>
                      <a:lnTo>
                        <a:pt x="0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43002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67" name="Freeform 403"/>
                <p:cNvSpPr>
                  <a:spLocks/>
                </p:cNvSpPr>
                <p:nvPr/>
              </p:nvSpPr>
              <p:spPr bwMode="auto">
                <a:xfrm>
                  <a:off x="2802" y="2069"/>
                  <a:ext cx="54" cy="95"/>
                </a:xfrm>
                <a:custGeom>
                  <a:avLst/>
                  <a:gdLst>
                    <a:gd name="T0" fmla="*/ 36 w 54"/>
                    <a:gd name="T1" fmla="*/ 30 h 95"/>
                    <a:gd name="T2" fmla="*/ 54 w 54"/>
                    <a:gd name="T3" fmla="*/ 95 h 95"/>
                    <a:gd name="T4" fmla="*/ 18 w 54"/>
                    <a:gd name="T5" fmla="*/ 60 h 95"/>
                    <a:gd name="T6" fmla="*/ 0 w 54"/>
                    <a:gd name="T7" fmla="*/ 0 h 95"/>
                    <a:gd name="T8" fmla="*/ 36 w 54"/>
                    <a:gd name="T9" fmla="*/ 3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95"/>
                    <a:gd name="T17" fmla="*/ 54 w 54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95">
                      <a:moveTo>
                        <a:pt x="36" y="30"/>
                      </a:moveTo>
                      <a:lnTo>
                        <a:pt x="54" y="95"/>
                      </a:lnTo>
                      <a:lnTo>
                        <a:pt x="18" y="60"/>
                      </a:lnTo>
                      <a:lnTo>
                        <a:pt x="0" y="0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3E003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68" name="Freeform 404"/>
                <p:cNvSpPr>
                  <a:spLocks/>
                </p:cNvSpPr>
                <p:nvPr/>
              </p:nvSpPr>
              <p:spPr bwMode="auto">
                <a:xfrm>
                  <a:off x="2838" y="2099"/>
                  <a:ext cx="53" cy="101"/>
                </a:xfrm>
                <a:custGeom>
                  <a:avLst/>
                  <a:gdLst>
                    <a:gd name="T0" fmla="*/ 36 w 53"/>
                    <a:gd name="T1" fmla="*/ 54 h 101"/>
                    <a:gd name="T2" fmla="*/ 53 w 53"/>
                    <a:gd name="T3" fmla="*/ 101 h 101"/>
                    <a:gd name="T4" fmla="*/ 18 w 53"/>
                    <a:gd name="T5" fmla="*/ 65 h 101"/>
                    <a:gd name="T6" fmla="*/ 0 w 53"/>
                    <a:gd name="T7" fmla="*/ 0 h 101"/>
                    <a:gd name="T8" fmla="*/ 36 w 53"/>
                    <a:gd name="T9" fmla="*/ 54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101"/>
                    <a:gd name="T17" fmla="*/ 53 w 53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101">
                      <a:moveTo>
                        <a:pt x="36" y="54"/>
                      </a:moveTo>
                      <a:lnTo>
                        <a:pt x="53" y="101"/>
                      </a:lnTo>
                      <a:lnTo>
                        <a:pt x="18" y="65"/>
                      </a:lnTo>
                      <a:lnTo>
                        <a:pt x="0" y="0"/>
                      </a:lnTo>
                      <a:lnTo>
                        <a:pt x="36" y="54"/>
                      </a:lnTo>
                      <a:close/>
                    </a:path>
                  </a:pathLst>
                </a:custGeom>
                <a:solidFill>
                  <a:srgbClr val="18002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69" name="Freeform 405"/>
                <p:cNvSpPr>
                  <a:spLocks/>
                </p:cNvSpPr>
                <p:nvPr/>
              </p:nvSpPr>
              <p:spPr bwMode="auto">
                <a:xfrm>
                  <a:off x="2874" y="2141"/>
                  <a:ext cx="53" cy="89"/>
                </a:xfrm>
                <a:custGeom>
                  <a:avLst/>
                  <a:gdLst>
                    <a:gd name="T0" fmla="*/ 35 w 53"/>
                    <a:gd name="T1" fmla="*/ 89 h 89"/>
                    <a:gd name="T2" fmla="*/ 53 w 53"/>
                    <a:gd name="T3" fmla="*/ 0 h 89"/>
                    <a:gd name="T4" fmla="*/ 17 w 53"/>
                    <a:gd name="T5" fmla="*/ 59 h 89"/>
                    <a:gd name="T6" fmla="*/ 0 w 53"/>
                    <a:gd name="T7" fmla="*/ 12 h 89"/>
                    <a:gd name="T8" fmla="*/ 35 w 53"/>
                    <a:gd name="T9" fmla="*/ 89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89"/>
                    <a:gd name="T17" fmla="*/ 53 w 53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89">
                      <a:moveTo>
                        <a:pt x="35" y="89"/>
                      </a:moveTo>
                      <a:lnTo>
                        <a:pt x="53" y="0"/>
                      </a:lnTo>
                      <a:lnTo>
                        <a:pt x="17" y="59"/>
                      </a:lnTo>
                      <a:lnTo>
                        <a:pt x="0" y="12"/>
                      </a:lnTo>
                      <a:lnTo>
                        <a:pt x="35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70" name="Freeform 406"/>
                <p:cNvSpPr>
                  <a:spLocks/>
                </p:cNvSpPr>
                <p:nvPr/>
              </p:nvSpPr>
              <p:spPr bwMode="auto">
                <a:xfrm>
                  <a:off x="2909" y="1872"/>
                  <a:ext cx="54" cy="358"/>
                </a:xfrm>
                <a:custGeom>
                  <a:avLst/>
                  <a:gdLst>
                    <a:gd name="T0" fmla="*/ 36 w 54"/>
                    <a:gd name="T1" fmla="*/ 0 h 358"/>
                    <a:gd name="T2" fmla="*/ 54 w 54"/>
                    <a:gd name="T3" fmla="*/ 59 h 358"/>
                    <a:gd name="T4" fmla="*/ 18 w 54"/>
                    <a:gd name="T5" fmla="*/ 269 h 358"/>
                    <a:gd name="T6" fmla="*/ 0 w 54"/>
                    <a:gd name="T7" fmla="*/ 358 h 358"/>
                    <a:gd name="T8" fmla="*/ 36 w 54"/>
                    <a:gd name="T9" fmla="*/ 0 h 3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58"/>
                    <a:gd name="T17" fmla="*/ 54 w 54"/>
                    <a:gd name="T18" fmla="*/ 358 h 3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58">
                      <a:moveTo>
                        <a:pt x="36" y="0"/>
                      </a:moveTo>
                      <a:lnTo>
                        <a:pt x="54" y="59"/>
                      </a:lnTo>
                      <a:lnTo>
                        <a:pt x="18" y="269"/>
                      </a:lnTo>
                      <a:lnTo>
                        <a:pt x="0" y="35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4A83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71" name="Freeform 407"/>
                <p:cNvSpPr>
                  <a:spLocks/>
                </p:cNvSpPr>
                <p:nvPr/>
              </p:nvSpPr>
              <p:spPr bwMode="auto">
                <a:xfrm>
                  <a:off x="2945" y="1860"/>
                  <a:ext cx="60" cy="101"/>
                </a:xfrm>
                <a:custGeom>
                  <a:avLst/>
                  <a:gdLst>
                    <a:gd name="T0" fmla="*/ 36 w 60"/>
                    <a:gd name="T1" fmla="*/ 101 h 101"/>
                    <a:gd name="T2" fmla="*/ 60 w 60"/>
                    <a:gd name="T3" fmla="*/ 0 h 101"/>
                    <a:gd name="T4" fmla="*/ 18 w 60"/>
                    <a:gd name="T5" fmla="*/ 71 h 101"/>
                    <a:gd name="T6" fmla="*/ 0 w 60"/>
                    <a:gd name="T7" fmla="*/ 12 h 101"/>
                    <a:gd name="T8" fmla="*/ 36 w 60"/>
                    <a:gd name="T9" fmla="*/ 101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01"/>
                    <a:gd name="T17" fmla="*/ 60 w 60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01">
                      <a:moveTo>
                        <a:pt x="36" y="101"/>
                      </a:moveTo>
                      <a:lnTo>
                        <a:pt x="60" y="0"/>
                      </a:lnTo>
                      <a:lnTo>
                        <a:pt x="18" y="71"/>
                      </a:lnTo>
                      <a:lnTo>
                        <a:pt x="0" y="12"/>
                      </a:lnTo>
                      <a:lnTo>
                        <a:pt x="36" y="1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72" name="Freeform 408"/>
                <p:cNvSpPr>
                  <a:spLocks/>
                </p:cNvSpPr>
                <p:nvPr/>
              </p:nvSpPr>
              <p:spPr bwMode="auto">
                <a:xfrm>
                  <a:off x="2981" y="1860"/>
                  <a:ext cx="60" cy="155"/>
                </a:xfrm>
                <a:custGeom>
                  <a:avLst/>
                  <a:gdLst>
                    <a:gd name="T0" fmla="*/ 42 w 60"/>
                    <a:gd name="T1" fmla="*/ 155 h 155"/>
                    <a:gd name="T2" fmla="*/ 60 w 60"/>
                    <a:gd name="T3" fmla="*/ 35 h 155"/>
                    <a:gd name="T4" fmla="*/ 24 w 60"/>
                    <a:gd name="T5" fmla="*/ 0 h 155"/>
                    <a:gd name="T6" fmla="*/ 0 w 60"/>
                    <a:gd name="T7" fmla="*/ 101 h 155"/>
                    <a:gd name="T8" fmla="*/ 42 w 60"/>
                    <a:gd name="T9" fmla="*/ 155 h 1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55"/>
                    <a:gd name="T17" fmla="*/ 60 w 60"/>
                    <a:gd name="T18" fmla="*/ 155 h 1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55">
                      <a:moveTo>
                        <a:pt x="42" y="155"/>
                      </a:moveTo>
                      <a:lnTo>
                        <a:pt x="60" y="35"/>
                      </a:lnTo>
                      <a:lnTo>
                        <a:pt x="24" y="0"/>
                      </a:lnTo>
                      <a:lnTo>
                        <a:pt x="0" y="101"/>
                      </a:lnTo>
                      <a:lnTo>
                        <a:pt x="42" y="155"/>
                      </a:lnTo>
                      <a:close/>
                    </a:path>
                  </a:pathLst>
                </a:custGeom>
                <a:solidFill>
                  <a:srgbClr val="B487A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73" name="Freeform 409"/>
                <p:cNvSpPr>
                  <a:spLocks/>
                </p:cNvSpPr>
                <p:nvPr/>
              </p:nvSpPr>
              <p:spPr bwMode="auto">
                <a:xfrm>
                  <a:off x="3023" y="1895"/>
                  <a:ext cx="54" cy="150"/>
                </a:xfrm>
                <a:custGeom>
                  <a:avLst/>
                  <a:gdLst>
                    <a:gd name="T0" fmla="*/ 36 w 54"/>
                    <a:gd name="T1" fmla="*/ 150 h 150"/>
                    <a:gd name="T2" fmla="*/ 54 w 54"/>
                    <a:gd name="T3" fmla="*/ 42 h 150"/>
                    <a:gd name="T4" fmla="*/ 18 w 54"/>
                    <a:gd name="T5" fmla="*/ 0 h 150"/>
                    <a:gd name="T6" fmla="*/ 0 w 54"/>
                    <a:gd name="T7" fmla="*/ 120 h 150"/>
                    <a:gd name="T8" fmla="*/ 36 w 54"/>
                    <a:gd name="T9" fmla="*/ 150 h 1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50"/>
                    <a:gd name="T17" fmla="*/ 54 w 54"/>
                    <a:gd name="T18" fmla="*/ 150 h 1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50">
                      <a:moveTo>
                        <a:pt x="36" y="150"/>
                      </a:moveTo>
                      <a:lnTo>
                        <a:pt x="54" y="42"/>
                      </a:lnTo>
                      <a:lnTo>
                        <a:pt x="18" y="0"/>
                      </a:lnTo>
                      <a:lnTo>
                        <a:pt x="0" y="120"/>
                      </a:lnTo>
                      <a:lnTo>
                        <a:pt x="36" y="150"/>
                      </a:lnTo>
                      <a:close/>
                    </a:path>
                  </a:pathLst>
                </a:custGeom>
                <a:solidFill>
                  <a:srgbClr val="A479A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74" name="Freeform 410"/>
                <p:cNvSpPr>
                  <a:spLocks/>
                </p:cNvSpPr>
                <p:nvPr/>
              </p:nvSpPr>
              <p:spPr bwMode="auto">
                <a:xfrm>
                  <a:off x="3059" y="1937"/>
                  <a:ext cx="60" cy="132"/>
                </a:xfrm>
                <a:custGeom>
                  <a:avLst/>
                  <a:gdLst>
                    <a:gd name="T0" fmla="*/ 36 w 60"/>
                    <a:gd name="T1" fmla="*/ 132 h 132"/>
                    <a:gd name="T2" fmla="*/ 60 w 60"/>
                    <a:gd name="T3" fmla="*/ 36 h 132"/>
                    <a:gd name="T4" fmla="*/ 18 w 60"/>
                    <a:gd name="T5" fmla="*/ 0 h 132"/>
                    <a:gd name="T6" fmla="*/ 0 w 60"/>
                    <a:gd name="T7" fmla="*/ 108 h 132"/>
                    <a:gd name="T8" fmla="*/ 36 w 60"/>
                    <a:gd name="T9" fmla="*/ 132 h 1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32"/>
                    <a:gd name="T17" fmla="*/ 60 w 60"/>
                    <a:gd name="T18" fmla="*/ 132 h 1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32">
                      <a:moveTo>
                        <a:pt x="36" y="132"/>
                      </a:moveTo>
                      <a:lnTo>
                        <a:pt x="60" y="36"/>
                      </a:lnTo>
                      <a:lnTo>
                        <a:pt x="18" y="0"/>
                      </a:lnTo>
                      <a:lnTo>
                        <a:pt x="0" y="108"/>
                      </a:lnTo>
                      <a:lnTo>
                        <a:pt x="36" y="132"/>
                      </a:lnTo>
                      <a:close/>
                    </a:path>
                  </a:pathLst>
                </a:custGeom>
                <a:solidFill>
                  <a:srgbClr val="A079A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75" name="Freeform 411"/>
                <p:cNvSpPr>
                  <a:spLocks/>
                </p:cNvSpPr>
                <p:nvPr/>
              </p:nvSpPr>
              <p:spPr bwMode="auto">
                <a:xfrm>
                  <a:off x="3095" y="1973"/>
                  <a:ext cx="60" cy="120"/>
                </a:xfrm>
                <a:custGeom>
                  <a:avLst/>
                  <a:gdLst>
                    <a:gd name="T0" fmla="*/ 42 w 60"/>
                    <a:gd name="T1" fmla="*/ 120 h 120"/>
                    <a:gd name="T2" fmla="*/ 60 w 60"/>
                    <a:gd name="T3" fmla="*/ 30 h 120"/>
                    <a:gd name="T4" fmla="*/ 24 w 60"/>
                    <a:gd name="T5" fmla="*/ 0 h 120"/>
                    <a:gd name="T6" fmla="*/ 0 w 60"/>
                    <a:gd name="T7" fmla="*/ 96 h 120"/>
                    <a:gd name="T8" fmla="*/ 42 w 60"/>
                    <a:gd name="T9" fmla="*/ 12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0"/>
                    <a:gd name="T17" fmla="*/ 60 w 60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0">
                      <a:moveTo>
                        <a:pt x="42" y="120"/>
                      </a:moveTo>
                      <a:lnTo>
                        <a:pt x="60" y="30"/>
                      </a:lnTo>
                      <a:lnTo>
                        <a:pt x="24" y="0"/>
                      </a:lnTo>
                      <a:lnTo>
                        <a:pt x="0" y="96"/>
                      </a:lnTo>
                      <a:lnTo>
                        <a:pt x="42" y="120"/>
                      </a:lnTo>
                      <a:close/>
                    </a:path>
                  </a:pathLst>
                </a:custGeom>
                <a:solidFill>
                  <a:srgbClr val="9F7BA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76" name="Freeform 412"/>
                <p:cNvSpPr>
                  <a:spLocks/>
                </p:cNvSpPr>
                <p:nvPr/>
              </p:nvSpPr>
              <p:spPr bwMode="auto">
                <a:xfrm>
                  <a:off x="3137" y="2003"/>
                  <a:ext cx="60" cy="102"/>
                </a:xfrm>
                <a:custGeom>
                  <a:avLst/>
                  <a:gdLst>
                    <a:gd name="T0" fmla="*/ 36 w 60"/>
                    <a:gd name="T1" fmla="*/ 102 h 102"/>
                    <a:gd name="T2" fmla="*/ 60 w 60"/>
                    <a:gd name="T3" fmla="*/ 30 h 102"/>
                    <a:gd name="T4" fmla="*/ 18 w 60"/>
                    <a:gd name="T5" fmla="*/ 0 h 102"/>
                    <a:gd name="T6" fmla="*/ 0 w 60"/>
                    <a:gd name="T7" fmla="*/ 90 h 102"/>
                    <a:gd name="T8" fmla="*/ 36 w 60"/>
                    <a:gd name="T9" fmla="*/ 102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02"/>
                    <a:gd name="T17" fmla="*/ 60 w 60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02">
                      <a:moveTo>
                        <a:pt x="36" y="102"/>
                      </a:moveTo>
                      <a:lnTo>
                        <a:pt x="60" y="30"/>
                      </a:lnTo>
                      <a:lnTo>
                        <a:pt x="18" y="0"/>
                      </a:lnTo>
                      <a:lnTo>
                        <a:pt x="0" y="90"/>
                      </a:lnTo>
                      <a:lnTo>
                        <a:pt x="36" y="102"/>
                      </a:lnTo>
                      <a:close/>
                    </a:path>
                  </a:pathLst>
                </a:custGeom>
                <a:solidFill>
                  <a:srgbClr val="9F7EA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677" name="Freeform 413"/>
                <p:cNvSpPr>
                  <a:spLocks/>
                </p:cNvSpPr>
                <p:nvPr/>
              </p:nvSpPr>
              <p:spPr bwMode="auto">
                <a:xfrm>
                  <a:off x="3173" y="2033"/>
                  <a:ext cx="60" cy="90"/>
                </a:xfrm>
                <a:custGeom>
                  <a:avLst/>
                  <a:gdLst>
                    <a:gd name="T0" fmla="*/ 42 w 60"/>
                    <a:gd name="T1" fmla="*/ 90 h 90"/>
                    <a:gd name="T2" fmla="*/ 60 w 60"/>
                    <a:gd name="T3" fmla="*/ 18 h 90"/>
                    <a:gd name="T4" fmla="*/ 24 w 60"/>
                    <a:gd name="T5" fmla="*/ 0 h 90"/>
                    <a:gd name="T6" fmla="*/ 0 w 60"/>
                    <a:gd name="T7" fmla="*/ 72 h 90"/>
                    <a:gd name="T8" fmla="*/ 42 w 60"/>
                    <a:gd name="T9" fmla="*/ 9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0"/>
                    <a:gd name="T17" fmla="*/ 60 w 60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0">
                      <a:moveTo>
                        <a:pt x="42" y="90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72"/>
                      </a:lnTo>
                      <a:lnTo>
                        <a:pt x="42" y="90"/>
                      </a:lnTo>
                      <a:close/>
                    </a:path>
                  </a:pathLst>
                </a:custGeom>
                <a:solidFill>
                  <a:srgbClr val="9F81B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1034" name="Group 414"/>
              <p:cNvGrpSpPr>
                <a:grpSpLocks/>
              </p:cNvGrpSpPr>
              <p:nvPr/>
            </p:nvGrpSpPr>
            <p:grpSpPr bwMode="auto">
              <a:xfrm>
                <a:off x="2239" y="1872"/>
                <a:ext cx="1275" cy="645"/>
                <a:chOff x="2239" y="1872"/>
                <a:chExt cx="1275" cy="645"/>
              </a:xfrm>
            </p:grpSpPr>
            <p:sp>
              <p:nvSpPr>
                <p:cNvPr id="291278" name="Freeform 415"/>
                <p:cNvSpPr>
                  <a:spLocks/>
                </p:cNvSpPr>
                <p:nvPr/>
              </p:nvSpPr>
              <p:spPr bwMode="auto">
                <a:xfrm>
                  <a:off x="3215" y="2051"/>
                  <a:ext cx="60" cy="90"/>
                </a:xfrm>
                <a:custGeom>
                  <a:avLst/>
                  <a:gdLst>
                    <a:gd name="T0" fmla="*/ 36 w 60"/>
                    <a:gd name="T1" fmla="*/ 90 h 90"/>
                    <a:gd name="T2" fmla="*/ 60 w 60"/>
                    <a:gd name="T3" fmla="*/ 24 h 90"/>
                    <a:gd name="T4" fmla="*/ 18 w 60"/>
                    <a:gd name="T5" fmla="*/ 0 h 90"/>
                    <a:gd name="T6" fmla="*/ 0 w 60"/>
                    <a:gd name="T7" fmla="*/ 72 h 90"/>
                    <a:gd name="T8" fmla="*/ 36 w 60"/>
                    <a:gd name="T9" fmla="*/ 9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0"/>
                    <a:gd name="T17" fmla="*/ 60 w 60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0">
                      <a:moveTo>
                        <a:pt x="36" y="90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72"/>
                      </a:lnTo>
                      <a:lnTo>
                        <a:pt x="36" y="90"/>
                      </a:lnTo>
                      <a:close/>
                    </a:path>
                  </a:pathLst>
                </a:custGeom>
                <a:solidFill>
                  <a:srgbClr val="A084B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79" name="Freeform 416"/>
                <p:cNvSpPr>
                  <a:spLocks/>
                </p:cNvSpPr>
                <p:nvPr/>
              </p:nvSpPr>
              <p:spPr bwMode="auto">
                <a:xfrm>
                  <a:off x="3251" y="2075"/>
                  <a:ext cx="60" cy="78"/>
                </a:xfrm>
                <a:custGeom>
                  <a:avLst/>
                  <a:gdLst>
                    <a:gd name="T0" fmla="*/ 42 w 60"/>
                    <a:gd name="T1" fmla="*/ 78 h 78"/>
                    <a:gd name="T2" fmla="*/ 60 w 60"/>
                    <a:gd name="T3" fmla="*/ 18 h 78"/>
                    <a:gd name="T4" fmla="*/ 24 w 60"/>
                    <a:gd name="T5" fmla="*/ 0 h 78"/>
                    <a:gd name="T6" fmla="*/ 0 w 60"/>
                    <a:gd name="T7" fmla="*/ 66 h 78"/>
                    <a:gd name="T8" fmla="*/ 42 w 60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8"/>
                    <a:gd name="T17" fmla="*/ 60 w 60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8">
                      <a:moveTo>
                        <a:pt x="42" y="78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66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A187B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80" name="Freeform 417"/>
                <p:cNvSpPr>
                  <a:spLocks/>
                </p:cNvSpPr>
                <p:nvPr/>
              </p:nvSpPr>
              <p:spPr bwMode="auto">
                <a:xfrm>
                  <a:off x="3293" y="2093"/>
                  <a:ext cx="60" cy="77"/>
                </a:xfrm>
                <a:custGeom>
                  <a:avLst/>
                  <a:gdLst>
                    <a:gd name="T0" fmla="*/ 36 w 60"/>
                    <a:gd name="T1" fmla="*/ 77 h 77"/>
                    <a:gd name="T2" fmla="*/ 60 w 60"/>
                    <a:gd name="T3" fmla="*/ 18 h 77"/>
                    <a:gd name="T4" fmla="*/ 18 w 60"/>
                    <a:gd name="T5" fmla="*/ 0 h 77"/>
                    <a:gd name="T6" fmla="*/ 0 w 60"/>
                    <a:gd name="T7" fmla="*/ 60 h 77"/>
                    <a:gd name="T8" fmla="*/ 36 w 60"/>
                    <a:gd name="T9" fmla="*/ 77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7"/>
                    <a:gd name="T17" fmla="*/ 60 w 6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7">
                      <a:moveTo>
                        <a:pt x="36" y="77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60"/>
                      </a:lnTo>
                      <a:lnTo>
                        <a:pt x="36" y="77"/>
                      </a:lnTo>
                      <a:close/>
                    </a:path>
                  </a:pathLst>
                </a:custGeom>
                <a:solidFill>
                  <a:srgbClr val="A18AB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81" name="Freeform 418"/>
                <p:cNvSpPr>
                  <a:spLocks/>
                </p:cNvSpPr>
                <p:nvPr/>
              </p:nvSpPr>
              <p:spPr bwMode="auto">
                <a:xfrm>
                  <a:off x="3329" y="2111"/>
                  <a:ext cx="66" cy="71"/>
                </a:xfrm>
                <a:custGeom>
                  <a:avLst/>
                  <a:gdLst>
                    <a:gd name="T0" fmla="*/ 42 w 66"/>
                    <a:gd name="T1" fmla="*/ 71 h 71"/>
                    <a:gd name="T2" fmla="*/ 66 w 66"/>
                    <a:gd name="T3" fmla="*/ 18 h 71"/>
                    <a:gd name="T4" fmla="*/ 24 w 66"/>
                    <a:gd name="T5" fmla="*/ 0 h 71"/>
                    <a:gd name="T6" fmla="*/ 0 w 66"/>
                    <a:gd name="T7" fmla="*/ 59 h 71"/>
                    <a:gd name="T8" fmla="*/ 42 w 66"/>
                    <a:gd name="T9" fmla="*/ 71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1"/>
                    <a:gd name="T17" fmla="*/ 66 w 66"/>
                    <a:gd name="T18" fmla="*/ 71 h 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1">
                      <a:moveTo>
                        <a:pt x="42" y="71"/>
                      </a:moveTo>
                      <a:lnTo>
                        <a:pt x="66" y="18"/>
                      </a:lnTo>
                      <a:lnTo>
                        <a:pt x="24" y="0"/>
                      </a:lnTo>
                      <a:lnTo>
                        <a:pt x="0" y="59"/>
                      </a:lnTo>
                      <a:lnTo>
                        <a:pt x="42" y="71"/>
                      </a:lnTo>
                      <a:close/>
                    </a:path>
                  </a:pathLst>
                </a:custGeom>
                <a:solidFill>
                  <a:srgbClr val="A28CB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82" name="Freeform 419"/>
                <p:cNvSpPr>
                  <a:spLocks/>
                </p:cNvSpPr>
                <p:nvPr/>
              </p:nvSpPr>
              <p:spPr bwMode="auto">
                <a:xfrm>
                  <a:off x="3371" y="2129"/>
                  <a:ext cx="60" cy="65"/>
                </a:xfrm>
                <a:custGeom>
                  <a:avLst/>
                  <a:gdLst>
                    <a:gd name="T0" fmla="*/ 42 w 60"/>
                    <a:gd name="T1" fmla="*/ 65 h 65"/>
                    <a:gd name="T2" fmla="*/ 60 w 60"/>
                    <a:gd name="T3" fmla="*/ 12 h 65"/>
                    <a:gd name="T4" fmla="*/ 24 w 60"/>
                    <a:gd name="T5" fmla="*/ 0 h 65"/>
                    <a:gd name="T6" fmla="*/ 0 w 60"/>
                    <a:gd name="T7" fmla="*/ 53 h 65"/>
                    <a:gd name="T8" fmla="*/ 42 w 60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5"/>
                    <a:gd name="T17" fmla="*/ 60 w 60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5">
                      <a:moveTo>
                        <a:pt x="42" y="65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53"/>
                      </a:lnTo>
                      <a:lnTo>
                        <a:pt x="42" y="65"/>
                      </a:lnTo>
                      <a:close/>
                    </a:path>
                  </a:pathLst>
                </a:custGeom>
                <a:solidFill>
                  <a:srgbClr val="A28FC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83" name="Freeform 420"/>
                <p:cNvSpPr>
                  <a:spLocks/>
                </p:cNvSpPr>
                <p:nvPr/>
              </p:nvSpPr>
              <p:spPr bwMode="auto">
                <a:xfrm>
                  <a:off x="3413" y="2141"/>
                  <a:ext cx="59" cy="71"/>
                </a:xfrm>
                <a:custGeom>
                  <a:avLst/>
                  <a:gdLst>
                    <a:gd name="T0" fmla="*/ 42 w 59"/>
                    <a:gd name="T1" fmla="*/ 71 h 71"/>
                    <a:gd name="T2" fmla="*/ 59 w 59"/>
                    <a:gd name="T3" fmla="*/ 18 h 71"/>
                    <a:gd name="T4" fmla="*/ 18 w 59"/>
                    <a:gd name="T5" fmla="*/ 0 h 71"/>
                    <a:gd name="T6" fmla="*/ 0 w 59"/>
                    <a:gd name="T7" fmla="*/ 53 h 71"/>
                    <a:gd name="T8" fmla="*/ 42 w 59"/>
                    <a:gd name="T9" fmla="*/ 71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71"/>
                    <a:gd name="T17" fmla="*/ 59 w 59"/>
                    <a:gd name="T18" fmla="*/ 71 h 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71">
                      <a:moveTo>
                        <a:pt x="42" y="71"/>
                      </a:moveTo>
                      <a:lnTo>
                        <a:pt x="59" y="18"/>
                      </a:lnTo>
                      <a:lnTo>
                        <a:pt x="18" y="0"/>
                      </a:lnTo>
                      <a:lnTo>
                        <a:pt x="0" y="53"/>
                      </a:lnTo>
                      <a:lnTo>
                        <a:pt x="42" y="71"/>
                      </a:lnTo>
                      <a:close/>
                    </a:path>
                  </a:pathLst>
                </a:custGeom>
                <a:solidFill>
                  <a:srgbClr val="A291C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84" name="Freeform 421"/>
                <p:cNvSpPr>
                  <a:spLocks/>
                </p:cNvSpPr>
                <p:nvPr/>
              </p:nvSpPr>
              <p:spPr bwMode="auto">
                <a:xfrm>
                  <a:off x="3455" y="2159"/>
                  <a:ext cx="59" cy="65"/>
                </a:xfrm>
                <a:custGeom>
                  <a:avLst/>
                  <a:gdLst>
                    <a:gd name="T0" fmla="*/ 41 w 59"/>
                    <a:gd name="T1" fmla="*/ 65 h 65"/>
                    <a:gd name="T2" fmla="*/ 59 w 59"/>
                    <a:gd name="T3" fmla="*/ 17 h 65"/>
                    <a:gd name="T4" fmla="*/ 17 w 59"/>
                    <a:gd name="T5" fmla="*/ 0 h 65"/>
                    <a:gd name="T6" fmla="*/ 0 w 59"/>
                    <a:gd name="T7" fmla="*/ 53 h 65"/>
                    <a:gd name="T8" fmla="*/ 41 w 59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5"/>
                    <a:gd name="T17" fmla="*/ 59 w 59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5">
                      <a:moveTo>
                        <a:pt x="41" y="65"/>
                      </a:moveTo>
                      <a:lnTo>
                        <a:pt x="59" y="17"/>
                      </a:lnTo>
                      <a:lnTo>
                        <a:pt x="17" y="0"/>
                      </a:lnTo>
                      <a:lnTo>
                        <a:pt x="0" y="53"/>
                      </a:lnTo>
                      <a:lnTo>
                        <a:pt x="41" y="65"/>
                      </a:lnTo>
                      <a:close/>
                    </a:path>
                  </a:pathLst>
                </a:custGeom>
                <a:solidFill>
                  <a:srgbClr val="A393C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85" name="Freeform 422"/>
                <p:cNvSpPr>
                  <a:spLocks/>
                </p:cNvSpPr>
                <p:nvPr/>
              </p:nvSpPr>
              <p:spPr bwMode="auto">
                <a:xfrm>
                  <a:off x="2394" y="1901"/>
                  <a:ext cx="60" cy="18"/>
                </a:xfrm>
                <a:custGeom>
                  <a:avLst/>
                  <a:gdLst>
                    <a:gd name="T0" fmla="*/ 36 w 60"/>
                    <a:gd name="T1" fmla="*/ 12 h 18"/>
                    <a:gd name="T2" fmla="*/ 60 w 60"/>
                    <a:gd name="T3" fmla="*/ 18 h 18"/>
                    <a:gd name="T4" fmla="*/ 24 w 60"/>
                    <a:gd name="T5" fmla="*/ 6 h 18"/>
                    <a:gd name="T6" fmla="*/ 0 w 60"/>
                    <a:gd name="T7" fmla="*/ 0 h 18"/>
                    <a:gd name="T8" fmla="*/ 36 w 60"/>
                    <a:gd name="T9" fmla="*/ 12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12"/>
                      </a:moveTo>
                      <a:lnTo>
                        <a:pt x="60" y="18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42C3B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86" name="Freeform 423"/>
                <p:cNvSpPr>
                  <a:spLocks/>
                </p:cNvSpPr>
                <p:nvPr/>
              </p:nvSpPr>
              <p:spPr bwMode="auto">
                <a:xfrm>
                  <a:off x="2430" y="1913"/>
                  <a:ext cx="60" cy="18"/>
                </a:xfrm>
                <a:custGeom>
                  <a:avLst/>
                  <a:gdLst>
                    <a:gd name="T0" fmla="*/ 36 w 60"/>
                    <a:gd name="T1" fmla="*/ 12 h 18"/>
                    <a:gd name="T2" fmla="*/ 60 w 60"/>
                    <a:gd name="T3" fmla="*/ 18 h 18"/>
                    <a:gd name="T4" fmla="*/ 24 w 60"/>
                    <a:gd name="T5" fmla="*/ 6 h 18"/>
                    <a:gd name="T6" fmla="*/ 0 w 60"/>
                    <a:gd name="T7" fmla="*/ 0 h 18"/>
                    <a:gd name="T8" fmla="*/ 36 w 60"/>
                    <a:gd name="T9" fmla="*/ 12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12"/>
                      </a:moveTo>
                      <a:lnTo>
                        <a:pt x="60" y="18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87" name="Freeform 424"/>
                <p:cNvSpPr>
                  <a:spLocks/>
                </p:cNvSpPr>
                <p:nvPr/>
              </p:nvSpPr>
              <p:spPr bwMode="auto">
                <a:xfrm>
                  <a:off x="2466" y="1925"/>
                  <a:ext cx="54" cy="18"/>
                </a:xfrm>
                <a:custGeom>
                  <a:avLst/>
                  <a:gdLst>
                    <a:gd name="T0" fmla="*/ 30 w 54"/>
                    <a:gd name="T1" fmla="*/ 6 h 18"/>
                    <a:gd name="T2" fmla="*/ 54 w 54"/>
                    <a:gd name="T3" fmla="*/ 18 h 18"/>
                    <a:gd name="T4" fmla="*/ 24 w 54"/>
                    <a:gd name="T5" fmla="*/ 6 h 18"/>
                    <a:gd name="T6" fmla="*/ 0 w 54"/>
                    <a:gd name="T7" fmla="*/ 0 h 18"/>
                    <a:gd name="T8" fmla="*/ 30 w 54"/>
                    <a:gd name="T9" fmla="*/ 6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8"/>
                    <a:gd name="T17" fmla="*/ 54 w 54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8">
                      <a:moveTo>
                        <a:pt x="30" y="6"/>
                      </a:moveTo>
                      <a:lnTo>
                        <a:pt x="54" y="18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88" name="Freeform 425"/>
                <p:cNvSpPr>
                  <a:spLocks/>
                </p:cNvSpPr>
                <p:nvPr/>
              </p:nvSpPr>
              <p:spPr bwMode="auto">
                <a:xfrm>
                  <a:off x="2496" y="1931"/>
                  <a:ext cx="60" cy="24"/>
                </a:xfrm>
                <a:custGeom>
                  <a:avLst/>
                  <a:gdLst>
                    <a:gd name="T0" fmla="*/ 36 w 60"/>
                    <a:gd name="T1" fmla="*/ 12 h 24"/>
                    <a:gd name="T2" fmla="*/ 60 w 60"/>
                    <a:gd name="T3" fmla="*/ 24 h 24"/>
                    <a:gd name="T4" fmla="*/ 24 w 60"/>
                    <a:gd name="T5" fmla="*/ 12 h 24"/>
                    <a:gd name="T6" fmla="*/ 0 w 60"/>
                    <a:gd name="T7" fmla="*/ 0 h 24"/>
                    <a:gd name="T8" fmla="*/ 36 w 60"/>
                    <a:gd name="T9" fmla="*/ 12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"/>
                    <a:gd name="T17" fmla="*/ 60 w 6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">
                      <a:moveTo>
                        <a:pt x="36" y="12"/>
                      </a:moveTo>
                      <a:lnTo>
                        <a:pt x="60" y="24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89" name="Freeform 426"/>
                <p:cNvSpPr>
                  <a:spLocks/>
                </p:cNvSpPr>
                <p:nvPr/>
              </p:nvSpPr>
              <p:spPr bwMode="auto">
                <a:xfrm>
                  <a:off x="2532" y="1943"/>
                  <a:ext cx="60" cy="24"/>
                </a:xfrm>
                <a:custGeom>
                  <a:avLst/>
                  <a:gdLst>
                    <a:gd name="T0" fmla="*/ 36 w 60"/>
                    <a:gd name="T1" fmla="*/ 6 h 24"/>
                    <a:gd name="T2" fmla="*/ 60 w 60"/>
                    <a:gd name="T3" fmla="*/ 24 h 24"/>
                    <a:gd name="T4" fmla="*/ 24 w 60"/>
                    <a:gd name="T5" fmla="*/ 12 h 24"/>
                    <a:gd name="T6" fmla="*/ 0 w 60"/>
                    <a:gd name="T7" fmla="*/ 0 h 24"/>
                    <a:gd name="T8" fmla="*/ 36 w 60"/>
                    <a:gd name="T9" fmla="*/ 6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"/>
                    <a:gd name="T17" fmla="*/ 60 w 6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">
                      <a:moveTo>
                        <a:pt x="36" y="6"/>
                      </a:moveTo>
                      <a:lnTo>
                        <a:pt x="60" y="24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12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90" name="Freeform 427"/>
                <p:cNvSpPr>
                  <a:spLocks/>
                </p:cNvSpPr>
                <p:nvPr/>
              </p:nvSpPr>
              <p:spPr bwMode="auto">
                <a:xfrm>
                  <a:off x="2568" y="1949"/>
                  <a:ext cx="54" cy="36"/>
                </a:xfrm>
                <a:custGeom>
                  <a:avLst/>
                  <a:gdLst>
                    <a:gd name="T0" fmla="*/ 30 w 54"/>
                    <a:gd name="T1" fmla="*/ 12 h 36"/>
                    <a:gd name="T2" fmla="*/ 54 w 54"/>
                    <a:gd name="T3" fmla="*/ 36 h 36"/>
                    <a:gd name="T4" fmla="*/ 24 w 54"/>
                    <a:gd name="T5" fmla="*/ 18 h 36"/>
                    <a:gd name="T6" fmla="*/ 0 w 54"/>
                    <a:gd name="T7" fmla="*/ 0 h 36"/>
                    <a:gd name="T8" fmla="*/ 30 w 54"/>
                    <a:gd name="T9" fmla="*/ 12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6"/>
                    <a:gd name="T17" fmla="*/ 54 w 54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6">
                      <a:moveTo>
                        <a:pt x="30" y="12"/>
                      </a:moveTo>
                      <a:lnTo>
                        <a:pt x="54" y="36"/>
                      </a:lnTo>
                      <a:lnTo>
                        <a:pt x="24" y="18"/>
                      </a:lnTo>
                      <a:lnTo>
                        <a:pt x="0" y="0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29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91" name="Freeform 428"/>
                <p:cNvSpPr>
                  <a:spLocks/>
                </p:cNvSpPr>
                <p:nvPr/>
              </p:nvSpPr>
              <p:spPr bwMode="auto">
                <a:xfrm>
                  <a:off x="2598" y="1961"/>
                  <a:ext cx="60" cy="36"/>
                </a:xfrm>
                <a:custGeom>
                  <a:avLst/>
                  <a:gdLst>
                    <a:gd name="T0" fmla="*/ 36 w 60"/>
                    <a:gd name="T1" fmla="*/ 6 h 36"/>
                    <a:gd name="T2" fmla="*/ 60 w 60"/>
                    <a:gd name="T3" fmla="*/ 36 h 36"/>
                    <a:gd name="T4" fmla="*/ 24 w 60"/>
                    <a:gd name="T5" fmla="*/ 24 h 36"/>
                    <a:gd name="T6" fmla="*/ 0 w 60"/>
                    <a:gd name="T7" fmla="*/ 0 h 36"/>
                    <a:gd name="T8" fmla="*/ 36 w 60"/>
                    <a:gd name="T9" fmla="*/ 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36" y="6"/>
                      </a:moveTo>
                      <a:lnTo>
                        <a:pt x="60" y="36"/>
                      </a:lnTo>
                      <a:lnTo>
                        <a:pt x="24" y="24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3E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92" name="Freeform 429"/>
                <p:cNvSpPr>
                  <a:spLocks/>
                </p:cNvSpPr>
                <p:nvPr/>
              </p:nvSpPr>
              <p:spPr bwMode="auto">
                <a:xfrm>
                  <a:off x="2634" y="1967"/>
                  <a:ext cx="60" cy="42"/>
                </a:xfrm>
                <a:custGeom>
                  <a:avLst/>
                  <a:gdLst>
                    <a:gd name="T0" fmla="*/ 36 w 60"/>
                    <a:gd name="T1" fmla="*/ 12 h 42"/>
                    <a:gd name="T2" fmla="*/ 60 w 60"/>
                    <a:gd name="T3" fmla="*/ 42 h 42"/>
                    <a:gd name="T4" fmla="*/ 24 w 60"/>
                    <a:gd name="T5" fmla="*/ 30 h 42"/>
                    <a:gd name="T6" fmla="*/ 0 w 60"/>
                    <a:gd name="T7" fmla="*/ 0 h 42"/>
                    <a:gd name="T8" fmla="*/ 36 w 60"/>
                    <a:gd name="T9" fmla="*/ 1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36" y="12"/>
                      </a:moveTo>
                      <a:lnTo>
                        <a:pt x="60" y="42"/>
                      </a:lnTo>
                      <a:lnTo>
                        <a:pt x="24" y="30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52000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93" name="Freeform 430"/>
                <p:cNvSpPr>
                  <a:spLocks/>
                </p:cNvSpPr>
                <p:nvPr/>
              </p:nvSpPr>
              <p:spPr bwMode="auto">
                <a:xfrm>
                  <a:off x="2670" y="1979"/>
                  <a:ext cx="60" cy="48"/>
                </a:xfrm>
                <a:custGeom>
                  <a:avLst/>
                  <a:gdLst>
                    <a:gd name="T0" fmla="*/ 36 w 60"/>
                    <a:gd name="T1" fmla="*/ 6 h 48"/>
                    <a:gd name="T2" fmla="*/ 60 w 60"/>
                    <a:gd name="T3" fmla="*/ 48 h 48"/>
                    <a:gd name="T4" fmla="*/ 24 w 60"/>
                    <a:gd name="T5" fmla="*/ 30 h 48"/>
                    <a:gd name="T6" fmla="*/ 0 w 60"/>
                    <a:gd name="T7" fmla="*/ 0 h 48"/>
                    <a:gd name="T8" fmla="*/ 36 w 60"/>
                    <a:gd name="T9" fmla="*/ 6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36" y="6"/>
                      </a:moveTo>
                      <a:lnTo>
                        <a:pt x="60" y="48"/>
                      </a:lnTo>
                      <a:lnTo>
                        <a:pt x="24" y="30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63002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94" name="Freeform 431"/>
                <p:cNvSpPr>
                  <a:spLocks/>
                </p:cNvSpPr>
                <p:nvPr/>
              </p:nvSpPr>
              <p:spPr bwMode="auto">
                <a:xfrm>
                  <a:off x="2706" y="1985"/>
                  <a:ext cx="60" cy="60"/>
                </a:xfrm>
                <a:custGeom>
                  <a:avLst/>
                  <a:gdLst>
                    <a:gd name="T0" fmla="*/ 36 w 60"/>
                    <a:gd name="T1" fmla="*/ 0 h 60"/>
                    <a:gd name="T2" fmla="*/ 60 w 60"/>
                    <a:gd name="T3" fmla="*/ 60 h 60"/>
                    <a:gd name="T4" fmla="*/ 24 w 60"/>
                    <a:gd name="T5" fmla="*/ 42 h 60"/>
                    <a:gd name="T6" fmla="*/ 0 w 60"/>
                    <a:gd name="T7" fmla="*/ 0 h 60"/>
                    <a:gd name="T8" fmla="*/ 36 w 60"/>
                    <a:gd name="T9" fmla="*/ 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36" y="0"/>
                      </a:moveTo>
                      <a:lnTo>
                        <a:pt x="60" y="60"/>
                      </a:lnTo>
                      <a:lnTo>
                        <a:pt x="24" y="42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72113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95" name="Freeform 432"/>
                <p:cNvSpPr>
                  <a:spLocks/>
                </p:cNvSpPr>
                <p:nvPr/>
              </p:nvSpPr>
              <p:spPr bwMode="auto">
                <a:xfrm>
                  <a:off x="2742" y="1985"/>
                  <a:ext cx="60" cy="84"/>
                </a:xfrm>
                <a:custGeom>
                  <a:avLst/>
                  <a:gdLst>
                    <a:gd name="T0" fmla="*/ 36 w 60"/>
                    <a:gd name="T1" fmla="*/ 0 h 84"/>
                    <a:gd name="T2" fmla="*/ 60 w 60"/>
                    <a:gd name="T3" fmla="*/ 84 h 84"/>
                    <a:gd name="T4" fmla="*/ 24 w 60"/>
                    <a:gd name="T5" fmla="*/ 60 h 84"/>
                    <a:gd name="T6" fmla="*/ 0 w 60"/>
                    <a:gd name="T7" fmla="*/ 0 h 84"/>
                    <a:gd name="T8" fmla="*/ 36 w 60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4"/>
                    <a:gd name="T17" fmla="*/ 60 w 60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4">
                      <a:moveTo>
                        <a:pt x="36" y="0"/>
                      </a:moveTo>
                      <a:lnTo>
                        <a:pt x="60" y="84"/>
                      </a:lnTo>
                      <a:lnTo>
                        <a:pt x="24" y="6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7F264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96" name="Freeform 433"/>
                <p:cNvSpPr>
                  <a:spLocks/>
                </p:cNvSpPr>
                <p:nvPr/>
              </p:nvSpPr>
              <p:spPr bwMode="auto">
                <a:xfrm>
                  <a:off x="2778" y="1979"/>
                  <a:ext cx="60" cy="120"/>
                </a:xfrm>
                <a:custGeom>
                  <a:avLst/>
                  <a:gdLst>
                    <a:gd name="T0" fmla="*/ 36 w 60"/>
                    <a:gd name="T1" fmla="*/ 0 h 120"/>
                    <a:gd name="T2" fmla="*/ 60 w 60"/>
                    <a:gd name="T3" fmla="*/ 120 h 120"/>
                    <a:gd name="T4" fmla="*/ 24 w 60"/>
                    <a:gd name="T5" fmla="*/ 90 h 120"/>
                    <a:gd name="T6" fmla="*/ 0 w 60"/>
                    <a:gd name="T7" fmla="*/ 6 h 120"/>
                    <a:gd name="T8" fmla="*/ 36 w 60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0"/>
                    <a:gd name="T17" fmla="*/ 60 w 60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0">
                      <a:moveTo>
                        <a:pt x="36" y="0"/>
                      </a:moveTo>
                      <a:lnTo>
                        <a:pt x="60" y="120"/>
                      </a:lnTo>
                      <a:lnTo>
                        <a:pt x="24" y="90"/>
                      </a:lnTo>
                      <a:lnTo>
                        <a:pt x="0" y="6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8C3A6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97" name="Freeform 434"/>
                <p:cNvSpPr>
                  <a:spLocks/>
                </p:cNvSpPr>
                <p:nvPr/>
              </p:nvSpPr>
              <p:spPr bwMode="auto">
                <a:xfrm>
                  <a:off x="2814" y="1949"/>
                  <a:ext cx="60" cy="204"/>
                </a:xfrm>
                <a:custGeom>
                  <a:avLst/>
                  <a:gdLst>
                    <a:gd name="T0" fmla="*/ 36 w 60"/>
                    <a:gd name="T1" fmla="*/ 0 h 204"/>
                    <a:gd name="T2" fmla="*/ 60 w 60"/>
                    <a:gd name="T3" fmla="*/ 204 h 204"/>
                    <a:gd name="T4" fmla="*/ 24 w 60"/>
                    <a:gd name="T5" fmla="*/ 150 h 204"/>
                    <a:gd name="T6" fmla="*/ 0 w 60"/>
                    <a:gd name="T7" fmla="*/ 30 h 204"/>
                    <a:gd name="T8" fmla="*/ 36 w 60"/>
                    <a:gd name="T9" fmla="*/ 0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04"/>
                    <a:gd name="T17" fmla="*/ 60 w 60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04">
                      <a:moveTo>
                        <a:pt x="36" y="0"/>
                      </a:moveTo>
                      <a:lnTo>
                        <a:pt x="60" y="204"/>
                      </a:lnTo>
                      <a:lnTo>
                        <a:pt x="24" y="150"/>
                      </a:lnTo>
                      <a:lnTo>
                        <a:pt x="0" y="3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994E7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98" name="Freeform 435"/>
                <p:cNvSpPr>
                  <a:spLocks/>
                </p:cNvSpPr>
                <p:nvPr/>
              </p:nvSpPr>
              <p:spPr bwMode="auto">
                <a:xfrm>
                  <a:off x="2850" y="1883"/>
                  <a:ext cx="59" cy="347"/>
                </a:xfrm>
                <a:custGeom>
                  <a:avLst/>
                  <a:gdLst>
                    <a:gd name="T0" fmla="*/ 35 w 59"/>
                    <a:gd name="T1" fmla="*/ 0 h 347"/>
                    <a:gd name="T2" fmla="*/ 59 w 59"/>
                    <a:gd name="T3" fmla="*/ 347 h 347"/>
                    <a:gd name="T4" fmla="*/ 24 w 59"/>
                    <a:gd name="T5" fmla="*/ 270 h 347"/>
                    <a:gd name="T6" fmla="*/ 0 w 59"/>
                    <a:gd name="T7" fmla="*/ 66 h 347"/>
                    <a:gd name="T8" fmla="*/ 35 w 59"/>
                    <a:gd name="T9" fmla="*/ 0 h 3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347"/>
                    <a:gd name="T17" fmla="*/ 59 w 59"/>
                    <a:gd name="T18" fmla="*/ 347 h 3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347">
                      <a:moveTo>
                        <a:pt x="35" y="0"/>
                      </a:moveTo>
                      <a:lnTo>
                        <a:pt x="59" y="347"/>
                      </a:lnTo>
                      <a:lnTo>
                        <a:pt x="24" y="270"/>
                      </a:lnTo>
                      <a:lnTo>
                        <a:pt x="0" y="66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A15A7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99" name="Freeform 436"/>
                <p:cNvSpPr>
                  <a:spLocks/>
                </p:cNvSpPr>
                <p:nvPr/>
              </p:nvSpPr>
              <p:spPr bwMode="auto">
                <a:xfrm>
                  <a:off x="2885" y="1872"/>
                  <a:ext cx="60" cy="394"/>
                </a:xfrm>
                <a:custGeom>
                  <a:avLst/>
                  <a:gdLst>
                    <a:gd name="T0" fmla="*/ 42 w 60"/>
                    <a:gd name="T1" fmla="*/ 394 h 394"/>
                    <a:gd name="T2" fmla="*/ 60 w 60"/>
                    <a:gd name="T3" fmla="*/ 0 h 394"/>
                    <a:gd name="T4" fmla="*/ 24 w 60"/>
                    <a:gd name="T5" fmla="*/ 358 h 394"/>
                    <a:gd name="T6" fmla="*/ 0 w 60"/>
                    <a:gd name="T7" fmla="*/ 11 h 394"/>
                    <a:gd name="T8" fmla="*/ 42 w 60"/>
                    <a:gd name="T9" fmla="*/ 394 h 3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94"/>
                    <a:gd name="T17" fmla="*/ 60 w 60"/>
                    <a:gd name="T18" fmla="*/ 394 h 3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94">
                      <a:moveTo>
                        <a:pt x="42" y="394"/>
                      </a:moveTo>
                      <a:lnTo>
                        <a:pt x="60" y="0"/>
                      </a:lnTo>
                      <a:lnTo>
                        <a:pt x="24" y="358"/>
                      </a:lnTo>
                      <a:lnTo>
                        <a:pt x="0" y="11"/>
                      </a:lnTo>
                      <a:lnTo>
                        <a:pt x="42" y="394"/>
                      </a:lnTo>
                      <a:close/>
                    </a:path>
                  </a:pathLst>
                </a:custGeom>
                <a:solidFill>
                  <a:srgbClr val="00004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00" name="Freeform 437"/>
                <p:cNvSpPr>
                  <a:spLocks/>
                </p:cNvSpPr>
                <p:nvPr/>
              </p:nvSpPr>
              <p:spPr bwMode="auto">
                <a:xfrm>
                  <a:off x="2927" y="1872"/>
                  <a:ext cx="54" cy="394"/>
                </a:xfrm>
                <a:custGeom>
                  <a:avLst/>
                  <a:gdLst>
                    <a:gd name="T0" fmla="*/ 36 w 54"/>
                    <a:gd name="T1" fmla="*/ 334 h 394"/>
                    <a:gd name="T2" fmla="*/ 54 w 54"/>
                    <a:gd name="T3" fmla="*/ 89 h 394"/>
                    <a:gd name="T4" fmla="*/ 18 w 54"/>
                    <a:gd name="T5" fmla="*/ 0 h 394"/>
                    <a:gd name="T6" fmla="*/ 0 w 54"/>
                    <a:gd name="T7" fmla="*/ 394 h 394"/>
                    <a:gd name="T8" fmla="*/ 36 w 54"/>
                    <a:gd name="T9" fmla="*/ 334 h 3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94"/>
                    <a:gd name="T17" fmla="*/ 54 w 54"/>
                    <a:gd name="T18" fmla="*/ 394 h 3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94">
                      <a:moveTo>
                        <a:pt x="36" y="334"/>
                      </a:moveTo>
                      <a:lnTo>
                        <a:pt x="54" y="89"/>
                      </a:lnTo>
                      <a:lnTo>
                        <a:pt x="18" y="0"/>
                      </a:lnTo>
                      <a:lnTo>
                        <a:pt x="0" y="394"/>
                      </a:lnTo>
                      <a:lnTo>
                        <a:pt x="36" y="334"/>
                      </a:lnTo>
                      <a:close/>
                    </a:path>
                  </a:pathLst>
                </a:custGeom>
                <a:solidFill>
                  <a:srgbClr val="7B4D8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01" name="Freeform 438"/>
                <p:cNvSpPr>
                  <a:spLocks/>
                </p:cNvSpPr>
                <p:nvPr/>
              </p:nvSpPr>
              <p:spPr bwMode="auto">
                <a:xfrm>
                  <a:off x="2963" y="1961"/>
                  <a:ext cx="60" cy="245"/>
                </a:xfrm>
                <a:custGeom>
                  <a:avLst/>
                  <a:gdLst>
                    <a:gd name="T0" fmla="*/ 36 w 60"/>
                    <a:gd name="T1" fmla="*/ 221 h 245"/>
                    <a:gd name="T2" fmla="*/ 60 w 60"/>
                    <a:gd name="T3" fmla="*/ 54 h 245"/>
                    <a:gd name="T4" fmla="*/ 18 w 60"/>
                    <a:gd name="T5" fmla="*/ 0 h 245"/>
                    <a:gd name="T6" fmla="*/ 0 w 60"/>
                    <a:gd name="T7" fmla="*/ 245 h 245"/>
                    <a:gd name="T8" fmla="*/ 36 w 60"/>
                    <a:gd name="T9" fmla="*/ 221 h 2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5"/>
                    <a:gd name="T17" fmla="*/ 60 w 60"/>
                    <a:gd name="T18" fmla="*/ 245 h 2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5">
                      <a:moveTo>
                        <a:pt x="36" y="221"/>
                      </a:moveTo>
                      <a:lnTo>
                        <a:pt x="60" y="54"/>
                      </a:lnTo>
                      <a:lnTo>
                        <a:pt x="18" y="0"/>
                      </a:lnTo>
                      <a:lnTo>
                        <a:pt x="0" y="245"/>
                      </a:lnTo>
                      <a:lnTo>
                        <a:pt x="36" y="221"/>
                      </a:lnTo>
                      <a:close/>
                    </a:path>
                  </a:pathLst>
                </a:custGeom>
                <a:solidFill>
                  <a:srgbClr val="81559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02" name="Freeform 439"/>
                <p:cNvSpPr>
                  <a:spLocks/>
                </p:cNvSpPr>
                <p:nvPr/>
              </p:nvSpPr>
              <p:spPr bwMode="auto">
                <a:xfrm>
                  <a:off x="2999" y="2015"/>
                  <a:ext cx="60" cy="167"/>
                </a:xfrm>
                <a:custGeom>
                  <a:avLst/>
                  <a:gdLst>
                    <a:gd name="T0" fmla="*/ 36 w 60"/>
                    <a:gd name="T1" fmla="*/ 161 h 167"/>
                    <a:gd name="T2" fmla="*/ 60 w 60"/>
                    <a:gd name="T3" fmla="*/ 30 h 167"/>
                    <a:gd name="T4" fmla="*/ 24 w 60"/>
                    <a:gd name="T5" fmla="*/ 0 h 167"/>
                    <a:gd name="T6" fmla="*/ 0 w 60"/>
                    <a:gd name="T7" fmla="*/ 167 h 167"/>
                    <a:gd name="T8" fmla="*/ 36 w 60"/>
                    <a:gd name="T9" fmla="*/ 161 h 1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67"/>
                    <a:gd name="T17" fmla="*/ 60 w 60"/>
                    <a:gd name="T18" fmla="*/ 167 h 1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67">
                      <a:moveTo>
                        <a:pt x="36" y="161"/>
                      </a:moveTo>
                      <a:lnTo>
                        <a:pt x="60" y="30"/>
                      </a:lnTo>
                      <a:lnTo>
                        <a:pt x="24" y="0"/>
                      </a:lnTo>
                      <a:lnTo>
                        <a:pt x="0" y="167"/>
                      </a:lnTo>
                      <a:lnTo>
                        <a:pt x="36" y="161"/>
                      </a:lnTo>
                      <a:close/>
                    </a:path>
                  </a:pathLst>
                </a:custGeom>
                <a:solidFill>
                  <a:srgbClr val="89609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03" name="Freeform 440"/>
                <p:cNvSpPr>
                  <a:spLocks/>
                </p:cNvSpPr>
                <p:nvPr/>
              </p:nvSpPr>
              <p:spPr bwMode="auto">
                <a:xfrm>
                  <a:off x="3035" y="2045"/>
                  <a:ext cx="60" cy="131"/>
                </a:xfrm>
                <a:custGeom>
                  <a:avLst/>
                  <a:gdLst>
                    <a:gd name="T0" fmla="*/ 42 w 60"/>
                    <a:gd name="T1" fmla="*/ 131 h 131"/>
                    <a:gd name="T2" fmla="*/ 60 w 60"/>
                    <a:gd name="T3" fmla="*/ 24 h 131"/>
                    <a:gd name="T4" fmla="*/ 24 w 60"/>
                    <a:gd name="T5" fmla="*/ 0 h 131"/>
                    <a:gd name="T6" fmla="*/ 0 w 60"/>
                    <a:gd name="T7" fmla="*/ 131 h 131"/>
                    <a:gd name="T8" fmla="*/ 42 w 60"/>
                    <a:gd name="T9" fmla="*/ 131 h 1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31"/>
                    <a:gd name="T17" fmla="*/ 60 w 60"/>
                    <a:gd name="T18" fmla="*/ 131 h 1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31">
                      <a:moveTo>
                        <a:pt x="42" y="131"/>
                      </a:moveTo>
                      <a:lnTo>
                        <a:pt x="60" y="24"/>
                      </a:lnTo>
                      <a:lnTo>
                        <a:pt x="24" y="0"/>
                      </a:lnTo>
                      <a:lnTo>
                        <a:pt x="0" y="131"/>
                      </a:lnTo>
                      <a:lnTo>
                        <a:pt x="42" y="131"/>
                      </a:lnTo>
                      <a:close/>
                    </a:path>
                  </a:pathLst>
                </a:custGeom>
                <a:solidFill>
                  <a:srgbClr val="8E68A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04" name="Freeform 441"/>
                <p:cNvSpPr>
                  <a:spLocks/>
                </p:cNvSpPr>
                <p:nvPr/>
              </p:nvSpPr>
              <p:spPr bwMode="auto">
                <a:xfrm>
                  <a:off x="3077" y="2069"/>
                  <a:ext cx="60" cy="113"/>
                </a:xfrm>
                <a:custGeom>
                  <a:avLst/>
                  <a:gdLst>
                    <a:gd name="T0" fmla="*/ 36 w 60"/>
                    <a:gd name="T1" fmla="*/ 113 h 113"/>
                    <a:gd name="T2" fmla="*/ 60 w 60"/>
                    <a:gd name="T3" fmla="*/ 24 h 113"/>
                    <a:gd name="T4" fmla="*/ 18 w 60"/>
                    <a:gd name="T5" fmla="*/ 0 h 113"/>
                    <a:gd name="T6" fmla="*/ 0 w 60"/>
                    <a:gd name="T7" fmla="*/ 107 h 113"/>
                    <a:gd name="T8" fmla="*/ 36 w 60"/>
                    <a:gd name="T9" fmla="*/ 113 h 1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13"/>
                    <a:gd name="T17" fmla="*/ 60 w 60"/>
                    <a:gd name="T18" fmla="*/ 113 h 1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13">
                      <a:moveTo>
                        <a:pt x="36" y="113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107"/>
                      </a:lnTo>
                      <a:lnTo>
                        <a:pt x="36" y="113"/>
                      </a:lnTo>
                      <a:close/>
                    </a:path>
                  </a:pathLst>
                </a:custGeom>
                <a:solidFill>
                  <a:srgbClr val="926FA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05" name="Freeform 442"/>
                <p:cNvSpPr>
                  <a:spLocks/>
                </p:cNvSpPr>
                <p:nvPr/>
              </p:nvSpPr>
              <p:spPr bwMode="auto">
                <a:xfrm>
                  <a:off x="3113" y="2093"/>
                  <a:ext cx="60" cy="95"/>
                </a:xfrm>
                <a:custGeom>
                  <a:avLst/>
                  <a:gdLst>
                    <a:gd name="T0" fmla="*/ 42 w 60"/>
                    <a:gd name="T1" fmla="*/ 95 h 95"/>
                    <a:gd name="T2" fmla="*/ 60 w 60"/>
                    <a:gd name="T3" fmla="*/ 12 h 95"/>
                    <a:gd name="T4" fmla="*/ 24 w 60"/>
                    <a:gd name="T5" fmla="*/ 0 h 95"/>
                    <a:gd name="T6" fmla="*/ 0 w 60"/>
                    <a:gd name="T7" fmla="*/ 89 h 95"/>
                    <a:gd name="T8" fmla="*/ 42 w 60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5"/>
                    <a:gd name="T17" fmla="*/ 60 w 60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5">
                      <a:moveTo>
                        <a:pt x="42" y="95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89"/>
                      </a:lnTo>
                      <a:lnTo>
                        <a:pt x="42" y="95"/>
                      </a:lnTo>
                      <a:close/>
                    </a:path>
                  </a:pathLst>
                </a:custGeom>
                <a:solidFill>
                  <a:srgbClr val="9575A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06" name="Freeform 443"/>
                <p:cNvSpPr>
                  <a:spLocks/>
                </p:cNvSpPr>
                <p:nvPr/>
              </p:nvSpPr>
              <p:spPr bwMode="auto">
                <a:xfrm>
                  <a:off x="3155" y="2105"/>
                  <a:ext cx="60" cy="89"/>
                </a:xfrm>
                <a:custGeom>
                  <a:avLst/>
                  <a:gdLst>
                    <a:gd name="T0" fmla="*/ 36 w 60"/>
                    <a:gd name="T1" fmla="*/ 89 h 89"/>
                    <a:gd name="T2" fmla="*/ 60 w 60"/>
                    <a:gd name="T3" fmla="*/ 18 h 89"/>
                    <a:gd name="T4" fmla="*/ 18 w 60"/>
                    <a:gd name="T5" fmla="*/ 0 h 89"/>
                    <a:gd name="T6" fmla="*/ 0 w 60"/>
                    <a:gd name="T7" fmla="*/ 83 h 89"/>
                    <a:gd name="T8" fmla="*/ 36 w 60"/>
                    <a:gd name="T9" fmla="*/ 89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9"/>
                    <a:gd name="T17" fmla="*/ 60 w 60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9">
                      <a:moveTo>
                        <a:pt x="36" y="89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83"/>
                      </a:lnTo>
                      <a:lnTo>
                        <a:pt x="36" y="89"/>
                      </a:lnTo>
                      <a:close/>
                    </a:path>
                  </a:pathLst>
                </a:custGeom>
                <a:solidFill>
                  <a:srgbClr val="977AB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07" name="Freeform 444"/>
                <p:cNvSpPr>
                  <a:spLocks/>
                </p:cNvSpPr>
                <p:nvPr/>
              </p:nvSpPr>
              <p:spPr bwMode="auto">
                <a:xfrm>
                  <a:off x="3191" y="2123"/>
                  <a:ext cx="60" cy="83"/>
                </a:xfrm>
                <a:custGeom>
                  <a:avLst/>
                  <a:gdLst>
                    <a:gd name="T0" fmla="*/ 42 w 60"/>
                    <a:gd name="T1" fmla="*/ 83 h 83"/>
                    <a:gd name="T2" fmla="*/ 60 w 60"/>
                    <a:gd name="T3" fmla="*/ 18 h 83"/>
                    <a:gd name="T4" fmla="*/ 24 w 60"/>
                    <a:gd name="T5" fmla="*/ 0 h 83"/>
                    <a:gd name="T6" fmla="*/ 0 w 60"/>
                    <a:gd name="T7" fmla="*/ 71 h 83"/>
                    <a:gd name="T8" fmla="*/ 42 w 60"/>
                    <a:gd name="T9" fmla="*/ 83 h 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3"/>
                    <a:gd name="T17" fmla="*/ 60 w 60"/>
                    <a:gd name="T18" fmla="*/ 83 h 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3">
                      <a:moveTo>
                        <a:pt x="42" y="83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71"/>
                      </a:lnTo>
                      <a:lnTo>
                        <a:pt x="42" y="83"/>
                      </a:lnTo>
                      <a:close/>
                    </a:path>
                  </a:pathLst>
                </a:custGeom>
                <a:solidFill>
                  <a:srgbClr val="997FB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08" name="Freeform 445"/>
                <p:cNvSpPr>
                  <a:spLocks/>
                </p:cNvSpPr>
                <p:nvPr/>
              </p:nvSpPr>
              <p:spPr bwMode="auto">
                <a:xfrm>
                  <a:off x="3233" y="2141"/>
                  <a:ext cx="60" cy="77"/>
                </a:xfrm>
                <a:custGeom>
                  <a:avLst/>
                  <a:gdLst>
                    <a:gd name="T0" fmla="*/ 36 w 60"/>
                    <a:gd name="T1" fmla="*/ 77 h 77"/>
                    <a:gd name="T2" fmla="*/ 60 w 60"/>
                    <a:gd name="T3" fmla="*/ 12 h 77"/>
                    <a:gd name="T4" fmla="*/ 18 w 60"/>
                    <a:gd name="T5" fmla="*/ 0 h 77"/>
                    <a:gd name="T6" fmla="*/ 0 w 60"/>
                    <a:gd name="T7" fmla="*/ 65 h 77"/>
                    <a:gd name="T8" fmla="*/ 36 w 60"/>
                    <a:gd name="T9" fmla="*/ 77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7"/>
                    <a:gd name="T17" fmla="*/ 60 w 6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7">
                      <a:moveTo>
                        <a:pt x="36" y="77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65"/>
                      </a:lnTo>
                      <a:lnTo>
                        <a:pt x="36" y="77"/>
                      </a:lnTo>
                      <a:close/>
                    </a:path>
                  </a:pathLst>
                </a:custGeom>
                <a:solidFill>
                  <a:srgbClr val="9B83B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09" name="Freeform 446"/>
                <p:cNvSpPr>
                  <a:spLocks/>
                </p:cNvSpPr>
                <p:nvPr/>
              </p:nvSpPr>
              <p:spPr bwMode="auto">
                <a:xfrm>
                  <a:off x="3269" y="2153"/>
                  <a:ext cx="60" cy="77"/>
                </a:xfrm>
                <a:custGeom>
                  <a:avLst/>
                  <a:gdLst>
                    <a:gd name="T0" fmla="*/ 42 w 60"/>
                    <a:gd name="T1" fmla="*/ 77 h 77"/>
                    <a:gd name="T2" fmla="*/ 60 w 60"/>
                    <a:gd name="T3" fmla="*/ 17 h 77"/>
                    <a:gd name="T4" fmla="*/ 24 w 60"/>
                    <a:gd name="T5" fmla="*/ 0 h 77"/>
                    <a:gd name="T6" fmla="*/ 0 w 60"/>
                    <a:gd name="T7" fmla="*/ 65 h 77"/>
                    <a:gd name="T8" fmla="*/ 42 w 60"/>
                    <a:gd name="T9" fmla="*/ 77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7"/>
                    <a:gd name="T17" fmla="*/ 60 w 60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7">
                      <a:moveTo>
                        <a:pt x="42" y="77"/>
                      </a:moveTo>
                      <a:lnTo>
                        <a:pt x="60" y="17"/>
                      </a:lnTo>
                      <a:lnTo>
                        <a:pt x="24" y="0"/>
                      </a:lnTo>
                      <a:lnTo>
                        <a:pt x="0" y="65"/>
                      </a:lnTo>
                      <a:lnTo>
                        <a:pt x="42" y="77"/>
                      </a:lnTo>
                      <a:close/>
                    </a:path>
                  </a:pathLst>
                </a:custGeom>
                <a:solidFill>
                  <a:srgbClr val="9C86B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10" name="Freeform 447"/>
                <p:cNvSpPr>
                  <a:spLocks/>
                </p:cNvSpPr>
                <p:nvPr/>
              </p:nvSpPr>
              <p:spPr bwMode="auto">
                <a:xfrm>
                  <a:off x="3311" y="2170"/>
                  <a:ext cx="60" cy="72"/>
                </a:xfrm>
                <a:custGeom>
                  <a:avLst/>
                  <a:gdLst>
                    <a:gd name="T0" fmla="*/ 42 w 60"/>
                    <a:gd name="T1" fmla="*/ 72 h 72"/>
                    <a:gd name="T2" fmla="*/ 60 w 60"/>
                    <a:gd name="T3" fmla="*/ 12 h 72"/>
                    <a:gd name="T4" fmla="*/ 18 w 60"/>
                    <a:gd name="T5" fmla="*/ 0 h 72"/>
                    <a:gd name="T6" fmla="*/ 0 w 60"/>
                    <a:gd name="T7" fmla="*/ 60 h 72"/>
                    <a:gd name="T8" fmla="*/ 42 w 60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42" y="72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60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9D89B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11" name="Freeform 448"/>
                <p:cNvSpPr>
                  <a:spLocks/>
                </p:cNvSpPr>
                <p:nvPr/>
              </p:nvSpPr>
              <p:spPr bwMode="auto">
                <a:xfrm>
                  <a:off x="3353" y="2182"/>
                  <a:ext cx="60" cy="72"/>
                </a:xfrm>
                <a:custGeom>
                  <a:avLst/>
                  <a:gdLst>
                    <a:gd name="T0" fmla="*/ 42 w 60"/>
                    <a:gd name="T1" fmla="*/ 72 h 72"/>
                    <a:gd name="T2" fmla="*/ 60 w 60"/>
                    <a:gd name="T3" fmla="*/ 12 h 72"/>
                    <a:gd name="T4" fmla="*/ 18 w 60"/>
                    <a:gd name="T5" fmla="*/ 0 h 72"/>
                    <a:gd name="T6" fmla="*/ 0 w 60"/>
                    <a:gd name="T7" fmla="*/ 60 h 72"/>
                    <a:gd name="T8" fmla="*/ 42 w 60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42" y="72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60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9E8CC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12" name="Freeform 449"/>
                <p:cNvSpPr>
                  <a:spLocks/>
                </p:cNvSpPr>
                <p:nvPr/>
              </p:nvSpPr>
              <p:spPr bwMode="auto">
                <a:xfrm>
                  <a:off x="3395" y="2194"/>
                  <a:ext cx="60" cy="72"/>
                </a:xfrm>
                <a:custGeom>
                  <a:avLst/>
                  <a:gdLst>
                    <a:gd name="T0" fmla="*/ 36 w 60"/>
                    <a:gd name="T1" fmla="*/ 72 h 72"/>
                    <a:gd name="T2" fmla="*/ 60 w 60"/>
                    <a:gd name="T3" fmla="*/ 18 h 72"/>
                    <a:gd name="T4" fmla="*/ 18 w 60"/>
                    <a:gd name="T5" fmla="*/ 0 h 72"/>
                    <a:gd name="T6" fmla="*/ 0 w 60"/>
                    <a:gd name="T7" fmla="*/ 60 h 72"/>
                    <a:gd name="T8" fmla="*/ 36 w 60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36" y="72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60"/>
                      </a:lnTo>
                      <a:lnTo>
                        <a:pt x="36" y="72"/>
                      </a:lnTo>
                      <a:close/>
                    </a:path>
                  </a:pathLst>
                </a:custGeom>
                <a:solidFill>
                  <a:srgbClr val="9F8FC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13" name="Freeform 450"/>
                <p:cNvSpPr>
                  <a:spLocks/>
                </p:cNvSpPr>
                <p:nvPr/>
              </p:nvSpPr>
              <p:spPr bwMode="auto">
                <a:xfrm>
                  <a:off x="3431" y="2212"/>
                  <a:ext cx="65" cy="66"/>
                </a:xfrm>
                <a:custGeom>
                  <a:avLst/>
                  <a:gdLst>
                    <a:gd name="T0" fmla="*/ 41 w 65"/>
                    <a:gd name="T1" fmla="*/ 66 h 66"/>
                    <a:gd name="T2" fmla="*/ 65 w 65"/>
                    <a:gd name="T3" fmla="*/ 12 h 66"/>
                    <a:gd name="T4" fmla="*/ 24 w 65"/>
                    <a:gd name="T5" fmla="*/ 0 h 66"/>
                    <a:gd name="T6" fmla="*/ 0 w 65"/>
                    <a:gd name="T7" fmla="*/ 54 h 66"/>
                    <a:gd name="T8" fmla="*/ 41 w 65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66"/>
                    <a:gd name="T17" fmla="*/ 65 w 65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66">
                      <a:moveTo>
                        <a:pt x="41" y="66"/>
                      </a:moveTo>
                      <a:lnTo>
                        <a:pt x="65" y="12"/>
                      </a:lnTo>
                      <a:lnTo>
                        <a:pt x="24" y="0"/>
                      </a:lnTo>
                      <a:lnTo>
                        <a:pt x="0" y="54"/>
                      </a:lnTo>
                      <a:lnTo>
                        <a:pt x="41" y="66"/>
                      </a:lnTo>
                      <a:close/>
                    </a:path>
                  </a:pathLst>
                </a:custGeom>
                <a:solidFill>
                  <a:srgbClr val="A091C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14" name="Freeform 451"/>
                <p:cNvSpPr>
                  <a:spLocks/>
                </p:cNvSpPr>
                <p:nvPr/>
              </p:nvSpPr>
              <p:spPr bwMode="auto">
                <a:xfrm>
                  <a:off x="2370" y="1901"/>
                  <a:ext cx="60" cy="12"/>
                </a:xfrm>
                <a:custGeom>
                  <a:avLst/>
                  <a:gdLst>
                    <a:gd name="T0" fmla="*/ 36 w 60"/>
                    <a:gd name="T1" fmla="*/ 6 h 12"/>
                    <a:gd name="T2" fmla="*/ 60 w 60"/>
                    <a:gd name="T3" fmla="*/ 12 h 12"/>
                    <a:gd name="T4" fmla="*/ 24 w 60"/>
                    <a:gd name="T5" fmla="*/ 0 h 12"/>
                    <a:gd name="T6" fmla="*/ 0 w 60"/>
                    <a:gd name="T7" fmla="*/ 0 h 12"/>
                    <a:gd name="T8" fmla="*/ 36 w 60"/>
                    <a:gd name="T9" fmla="*/ 6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6" y="6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30B7B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15" name="Freeform 452"/>
                <p:cNvSpPr>
                  <a:spLocks/>
                </p:cNvSpPr>
                <p:nvPr/>
              </p:nvSpPr>
              <p:spPr bwMode="auto">
                <a:xfrm>
                  <a:off x="2406" y="1907"/>
                  <a:ext cx="60" cy="18"/>
                </a:xfrm>
                <a:custGeom>
                  <a:avLst/>
                  <a:gdLst>
                    <a:gd name="T0" fmla="*/ 30 w 60"/>
                    <a:gd name="T1" fmla="*/ 6 h 18"/>
                    <a:gd name="T2" fmla="*/ 60 w 60"/>
                    <a:gd name="T3" fmla="*/ 18 h 18"/>
                    <a:gd name="T4" fmla="*/ 24 w 60"/>
                    <a:gd name="T5" fmla="*/ 6 h 18"/>
                    <a:gd name="T6" fmla="*/ 0 w 60"/>
                    <a:gd name="T7" fmla="*/ 0 h 18"/>
                    <a:gd name="T8" fmla="*/ 30 w 60"/>
                    <a:gd name="T9" fmla="*/ 6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0" y="6"/>
                      </a:moveTo>
                      <a:lnTo>
                        <a:pt x="60" y="18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16" name="Freeform 453"/>
                <p:cNvSpPr>
                  <a:spLocks/>
                </p:cNvSpPr>
                <p:nvPr/>
              </p:nvSpPr>
              <p:spPr bwMode="auto">
                <a:xfrm>
                  <a:off x="2436" y="1913"/>
                  <a:ext cx="60" cy="18"/>
                </a:xfrm>
                <a:custGeom>
                  <a:avLst/>
                  <a:gdLst>
                    <a:gd name="T0" fmla="*/ 36 w 60"/>
                    <a:gd name="T1" fmla="*/ 6 h 18"/>
                    <a:gd name="T2" fmla="*/ 60 w 60"/>
                    <a:gd name="T3" fmla="*/ 18 h 18"/>
                    <a:gd name="T4" fmla="*/ 30 w 60"/>
                    <a:gd name="T5" fmla="*/ 12 h 18"/>
                    <a:gd name="T6" fmla="*/ 0 w 60"/>
                    <a:gd name="T7" fmla="*/ 0 h 18"/>
                    <a:gd name="T8" fmla="*/ 36 w 60"/>
                    <a:gd name="T9" fmla="*/ 6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6"/>
                      </a:moveTo>
                      <a:lnTo>
                        <a:pt x="60" y="18"/>
                      </a:lnTo>
                      <a:lnTo>
                        <a:pt x="30" y="12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17" name="Freeform 454"/>
                <p:cNvSpPr>
                  <a:spLocks/>
                </p:cNvSpPr>
                <p:nvPr/>
              </p:nvSpPr>
              <p:spPr bwMode="auto">
                <a:xfrm>
                  <a:off x="2472" y="1919"/>
                  <a:ext cx="60" cy="24"/>
                </a:xfrm>
                <a:custGeom>
                  <a:avLst/>
                  <a:gdLst>
                    <a:gd name="T0" fmla="*/ 36 w 60"/>
                    <a:gd name="T1" fmla="*/ 12 h 24"/>
                    <a:gd name="T2" fmla="*/ 60 w 60"/>
                    <a:gd name="T3" fmla="*/ 24 h 24"/>
                    <a:gd name="T4" fmla="*/ 24 w 60"/>
                    <a:gd name="T5" fmla="*/ 12 h 24"/>
                    <a:gd name="T6" fmla="*/ 0 w 60"/>
                    <a:gd name="T7" fmla="*/ 0 h 24"/>
                    <a:gd name="T8" fmla="*/ 36 w 60"/>
                    <a:gd name="T9" fmla="*/ 12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"/>
                    <a:gd name="T17" fmla="*/ 60 w 6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">
                      <a:moveTo>
                        <a:pt x="36" y="12"/>
                      </a:moveTo>
                      <a:lnTo>
                        <a:pt x="60" y="24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11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18" name="Freeform 455"/>
                <p:cNvSpPr>
                  <a:spLocks/>
                </p:cNvSpPr>
                <p:nvPr/>
              </p:nvSpPr>
              <p:spPr bwMode="auto">
                <a:xfrm>
                  <a:off x="2508" y="1931"/>
                  <a:ext cx="60" cy="18"/>
                </a:xfrm>
                <a:custGeom>
                  <a:avLst/>
                  <a:gdLst>
                    <a:gd name="T0" fmla="*/ 30 w 60"/>
                    <a:gd name="T1" fmla="*/ 0 h 18"/>
                    <a:gd name="T2" fmla="*/ 60 w 60"/>
                    <a:gd name="T3" fmla="*/ 18 h 18"/>
                    <a:gd name="T4" fmla="*/ 24 w 60"/>
                    <a:gd name="T5" fmla="*/ 12 h 18"/>
                    <a:gd name="T6" fmla="*/ 0 w 60"/>
                    <a:gd name="T7" fmla="*/ 0 h 18"/>
                    <a:gd name="T8" fmla="*/ 30 w 60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0" y="0"/>
                      </a:moveTo>
                      <a:lnTo>
                        <a:pt x="60" y="18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28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19" name="Freeform 456"/>
                <p:cNvSpPr>
                  <a:spLocks/>
                </p:cNvSpPr>
                <p:nvPr/>
              </p:nvSpPr>
              <p:spPr bwMode="auto">
                <a:xfrm>
                  <a:off x="2538" y="1931"/>
                  <a:ext cx="60" cy="30"/>
                </a:xfrm>
                <a:custGeom>
                  <a:avLst/>
                  <a:gdLst>
                    <a:gd name="T0" fmla="*/ 36 w 60"/>
                    <a:gd name="T1" fmla="*/ 6 h 30"/>
                    <a:gd name="T2" fmla="*/ 60 w 60"/>
                    <a:gd name="T3" fmla="*/ 30 h 30"/>
                    <a:gd name="T4" fmla="*/ 30 w 60"/>
                    <a:gd name="T5" fmla="*/ 18 h 30"/>
                    <a:gd name="T6" fmla="*/ 0 w 60"/>
                    <a:gd name="T7" fmla="*/ 0 h 30"/>
                    <a:gd name="T8" fmla="*/ 36 w 60"/>
                    <a:gd name="T9" fmla="*/ 6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"/>
                    <a:gd name="T17" fmla="*/ 60 w 60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">
                      <a:moveTo>
                        <a:pt x="36" y="6"/>
                      </a:moveTo>
                      <a:lnTo>
                        <a:pt x="60" y="30"/>
                      </a:lnTo>
                      <a:lnTo>
                        <a:pt x="30" y="18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3F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20" name="Freeform 457"/>
                <p:cNvSpPr>
                  <a:spLocks/>
                </p:cNvSpPr>
                <p:nvPr/>
              </p:nvSpPr>
              <p:spPr bwMode="auto">
                <a:xfrm>
                  <a:off x="2574" y="1937"/>
                  <a:ext cx="60" cy="30"/>
                </a:xfrm>
                <a:custGeom>
                  <a:avLst/>
                  <a:gdLst>
                    <a:gd name="T0" fmla="*/ 36 w 60"/>
                    <a:gd name="T1" fmla="*/ 6 h 30"/>
                    <a:gd name="T2" fmla="*/ 60 w 60"/>
                    <a:gd name="T3" fmla="*/ 30 h 30"/>
                    <a:gd name="T4" fmla="*/ 24 w 60"/>
                    <a:gd name="T5" fmla="*/ 24 h 30"/>
                    <a:gd name="T6" fmla="*/ 0 w 60"/>
                    <a:gd name="T7" fmla="*/ 0 h 30"/>
                    <a:gd name="T8" fmla="*/ 36 w 60"/>
                    <a:gd name="T9" fmla="*/ 6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"/>
                    <a:gd name="T17" fmla="*/ 60 w 60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">
                      <a:moveTo>
                        <a:pt x="36" y="6"/>
                      </a:moveTo>
                      <a:lnTo>
                        <a:pt x="60" y="30"/>
                      </a:lnTo>
                      <a:lnTo>
                        <a:pt x="24" y="24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54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21" name="Freeform 458"/>
                <p:cNvSpPr>
                  <a:spLocks/>
                </p:cNvSpPr>
                <p:nvPr/>
              </p:nvSpPr>
              <p:spPr bwMode="auto">
                <a:xfrm>
                  <a:off x="2610" y="1943"/>
                  <a:ext cx="60" cy="36"/>
                </a:xfrm>
                <a:custGeom>
                  <a:avLst/>
                  <a:gdLst>
                    <a:gd name="T0" fmla="*/ 36 w 60"/>
                    <a:gd name="T1" fmla="*/ 0 h 36"/>
                    <a:gd name="T2" fmla="*/ 60 w 60"/>
                    <a:gd name="T3" fmla="*/ 36 h 36"/>
                    <a:gd name="T4" fmla="*/ 24 w 60"/>
                    <a:gd name="T5" fmla="*/ 24 h 36"/>
                    <a:gd name="T6" fmla="*/ 0 w 60"/>
                    <a:gd name="T7" fmla="*/ 0 h 36"/>
                    <a:gd name="T8" fmla="*/ 36 w 6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36" y="0"/>
                      </a:moveTo>
                      <a:lnTo>
                        <a:pt x="60" y="36"/>
                      </a:lnTo>
                      <a:lnTo>
                        <a:pt x="24" y="24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67000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22" name="Freeform 459"/>
                <p:cNvSpPr>
                  <a:spLocks/>
                </p:cNvSpPr>
                <p:nvPr/>
              </p:nvSpPr>
              <p:spPr bwMode="auto">
                <a:xfrm>
                  <a:off x="2646" y="1943"/>
                  <a:ext cx="60" cy="42"/>
                </a:xfrm>
                <a:custGeom>
                  <a:avLst/>
                  <a:gdLst>
                    <a:gd name="T0" fmla="*/ 36 w 60"/>
                    <a:gd name="T1" fmla="*/ 0 h 42"/>
                    <a:gd name="T2" fmla="*/ 60 w 60"/>
                    <a:gd name="T3" fmla="*/ 42 h 42"/>
                    <a:gd name="T4" fmla="*/ 24 w 60"/>
                    <a:gd name="T5" fmla="*/ 36 h 42"/>
                    <a:gd name="T6" fmla="*/ 0 w 60"/>
                    <a:gd name="T7" fmla="*/ 0 h 42"/>
                    <a:gd name="T8" fmla="*/ 36 w 60"/>
                    <a:gd name="T9" fmla="*/ 0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36" y="0"/>
                      </a:moveTo>
                      <a:lnTo>
                        <a:pt x="60" y="42"/>
                      </a:lnTo>
                      <a:lnTo>
                        <a:pt x="24" y="36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770B2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23" name="Freeform 460"/>
                <p:cNvSpPr>
                  <a:spLocks/>
                </p:cNvSpPr>
                <p:nvPr/>
              </p:nvSpPr>
              <p:spPr bwMode="auto">
                <a:xfrm>
                  <a:off x="2682" y="1937"/>
                  <a:ext cx="60" cy="48"/>
                </a:xfrm>
                <a:custGeom>
                  <a:avLst/>
                  <a:gdLst>
                    <a:gd name="T0" fmla="*/ 36 w 60"/>
                    <a:gd name="T1" fmla="*/ 0 h 48"/>
                    <a:gd name="T2" fmla="*/ 60 w 60"/>
                    <a:gd name="T3" fmla="*/ 48 h 48"/>
                    <a:gd name="T4" fmla="*/ 24 w 60"/>
                    <a:gd name="T5" fmla="*/ 48 h 48"/>
                    <a:gd name="T6" fmla="*/ 0 w 60"/>
                    <a:gd name="T7" fmla="*/ 6 h 48"/>
                    <a:gd name="T8" fmla="*/ 36 w 60"/>
                    <a:gd name="T9" fmla="*/ 0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36" y="0"/>
                      </a:moveTo>
                      <a:lnTo>
                        <a:pt x="60" y="48"/>
                      </a:lnTo>
                      <a:lnTo>
                        <a:pt x="24" y="48"/>
                      </a:lnTo>
                      <a:lnTo>
                        <a:pt x="0" y="6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85203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24" name="Freeform 461"/>
                <p:cNvSpPr>
                  <a:spLocks/>
                </p:cNvSpPr>
                <p:nvPr/>
              </p:nvSpPr>
              <p:spPr bwMode="auto">
                <a:xfrm>
                  <a:off x="2718" y="1919"/>
                  <a:ext cx="60" cy="66"/>
                </a:xfrm>
                <a:custGeom>
                  <a:avLst/>
                  <a:gdLst>
                    <a:gd name="T0" fmla="*/ 36 w 60"/>
                    <a:gd name="T1" fmla="*/ 0 h 66"/>
                    <a:gd name="T2" fmla="*/ 60 w 60"/>
                    <a:gd name="T3" fmla="*/ 66 h 66"/>
                    <a:gd name="T4" fmla="*/ 24 w 60"/>
                    <a:gd name="T5" fmla="*/ 66 h 66"/>
                    <a:gd name="T6" fmla="*/ 0 w 60"/>
                    <a:gd name="T7" fmla="*/ 18 h 66"/>
                    <a:gd name="T8" fmla="*/ 36 w 60"/>
                    <a:gd name="T9" fmla="*/ 0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36" y="0"/>
                      </a:moveTo>
                      <a:lnTo>
                        <a:pt x="60" y="66"/>
                      </a:lnTo>
                      <a:lnTo>
                        <a:pt x="24" y="66"/>
                      </a:lnTo>
                      <a:lnTo>
                        <a:pt x="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90324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25" name="Freeform 462"/>
                <p:cNvSpPr>
                  <a:spLocks/>
                </p:cNvSpPr>
                <p:nvPr/>
              </p:nvSpPr>
              <p:spPr bwMode="auto">
                <a:xfrm>
                  <a:off x="2754" y="1901"/>
                  <a:ext cx="60" cy="84"/>
                </a:xfrm>
                <a:custGeom>
                  <a:avLst/>
                  <a:gdLst>
                    <a:gd name="T0" fmla="*/ 36 w 60"/>
                    <a:gd name="T1" fmla="*/ 0 h 84"/>
                    <a:gd name="T2" fmla="*/ 60 w 60"/>
                    <a:gd name="T3" fmla="*/ 78 h 84"/>
                    <a:gd name="T4" fmla="*/ 24 w 60"/>
                    <a:gd name="T5" fmla="*/ 84 h 84"/>
                    <a:gd name="T6" fmla="*/ 0 w 60"/>
                    <a:gd name="T7" fmla="*/ 18 h 84"/>
                    <a:gd name="T8" fmla="*/ 36 w 60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4"/>
                    <a:gd name="T17" fmla="*/ 60 w 60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4">
                      <a:moveTo>
                        <a:pt x="36" y="0"/>
                      </a:moveTo>
                      <a:lnTo>
                        <a:pt x="60" y="78"/>
                      </a:lnTo>
                      <a:lnTo>
                        <a:pt x="24" y="84"/>
                      </a:lnTo>
                      <a:lnTo>
                        <a:pt x="0" y="18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973E5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26" name="Freeform 463"/>
                <p:cNvSpPr>
                  <a:spLocks/>
                </p:cNvSpPr>
                <p:nvPr/>
              </p:nvSpPr>
              <p:spPr bwMode="auto">
                <a:xfrm>
                  <a:off x="2790" y="1889"/>
                  <a:ext cx="60" cy="90"/>
                </a:xfrm>
                <a:custGeom>
                  <a:avLst/>
                  <a:gdLst>
                    <a:gd name="T0" fmla="*/ 36 w 60"/>
                    <a:gd name="T1" fmla="*/ 0 h 90"/>
                    <a:gd name="T2" fmla="*/ 60 w 60"/>
                    <a:gd name="T3" fmla="*/ 60 h 90"/>
                    <a:gd name="T4" fmla="*/ 24 w 60"/>
                    <a:gd name="T5" fmla="*/ 90 h 90"/>
                    <a:gd name="T6" fmla="*/ 0 w 60"/>
                    <a:gd name="T7" fmla="*/ 12 h 90"/>
                    <a:gd name="T8" fmla="*/ 36 w 60"/>
                    <a:gd name="T9" fmla="*/ 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0"/>
                    <a:gd name="T17" fmla="*/ 60 w 60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0">
                      <a:moveTo>
                        <a:pt x="36" y="0"/>
                      </a:moveTo>
                      <a:lnTo>
                        <a:pt x="60" y="60"/>
                      </a:lnTo>
                      <a:lnTo>
                        <a:pt x="24" y="90"/>
                      </a:lnTo>
                      <a:lnTo>
                        <a:pt x="0" y="1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8E395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27" name="Freeform 464"/>
                <p:cNvSpPr>
                  <a:spLocks/>
                </p:cNvSpPr>
                <p:nvPr/>
              </p:nvSpPr>
              <p:spPr bwMode="auto">
                <a:xfrm>
                  <a:off x="2826" y="1883"/>
                  <a:ext cx="59" cy="96"/>
                </a:xfrm>
                <a:custGeom>
                  <a:avLst/>
                  <a:gdLst>
                    <a:gd name="T0" fmla="*/ 42 w 59"/>
                    <a:gd name="T1" fmla="*/ 96 h 96"/>
                    <a:gd name="T2" fmla="*/ 59 w 59"/>
                    <a:gd name="T3" fmla="*/ 0 h 96"/>
                    <a:gd name="T4" fmla="*/ 24 w 59"/>
                    <a:gd name="T5" fmla="*/ 66 h 96"/>
                    <a:gd name="T6" fmla="*/ 0 w 59"/>
                    <a:gd name="T7" fmla="*/ 6 h 96"/>
                    <a:gd name="T8" fmla="*/ 42 w 59"/>
                    <a:gd name="T9" fmla="*/ 96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96"/>
                    <a:gd name="T17" fmla="*/ 59 w 59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96">
                      <a:moveTo>
                        <a:pt x="42" y="96"/>
                      </a:moveTo>
                      <a:lnTo>
                        <a:pt x="59" y="0"/>
                      </a:lnTo>
                      <a:lnTo>
                        <a:pt x="24" y="66"/>
                      </a:lnTo>
                      <a:lnTo>
                        <a:pt x="0" y="6"/>
                      </a:lnTo>
                      <a:lnTo>
                        <a:pt x="42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28" name="Freeform 465"/>
                <p:cNvSpPr>
                  <a:spLocks/>
                </p:cNvSpPr>
                <p:nvPr/>
              </p:nvSpPr>
              <p:spPr bwMode="auto">
                <a:xfrm>
                  <a:off x="2868" y="1883"/>
                  <a:ext cx="59" cy="383"/>
                </a:xfrm>
                <a:custGeom>
                  <a:avLst/>
                  <a:gdLst>
                    <a:gd name="T0" fmla="*/ 35 w 59"/>
                    <a:gd name="T1" fmla="*/ 335 h 383"/>
                    <a:gd name="T2" fmla="*/ 59 w 59"/>
                    <a:gd name="T3" fmla="*/ 383 h 383"/>
                    <a:gd name="T4" fmla="*/ 17 w 59"/>
                    <a:gd name="T5" fmla="*/ 0 h 383"/>
                    <a:gd name="T6" fmla="*/ 0 w 59"/>
                    <a:gd name="T7" fmla="*/ 96 h 383"/>
                    <a:gd name="T8" fmla="*/ 35 w 59"/>
                    <a:gd name="T9" fmla="*/ 335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383"/>
                    <a:gd name="T17" fmla="*/ 59 w 59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383">
                      <a:moveTo>
                        <a:pt x="35" y="335"/>
                      </a:moveTo>
                      <a:lnTo>
                        <a:pt x="59" y="383"/>
                      </a:lnTo>
                      <a:lnTo>
                        <a:pt x="17" y="0"/>
                      </a:lnTo>
                      <a:lnTo>
                        <a:pt x="0" y="96"/>
                      </a:lnTo>
                      <a:lnTo>
                        <a:pt x="35" y="335"/>
                      </a:lnTo>
                      <a:close/>
                    </a:path>
                  </a:pathLst>
                </a:custGeom>
                <a:solidFill>
                  <a:srgbClr val="DFA39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29" name="Freeform 466"/>
                <p:cNvSpPr>
                  <a:spLocks/>
                </p:cNvSpPr>
                <p:nvPr/>
              </p:nvSpPr>
              <p:spPr bwMode="auto">
                <a:xfrm>
                  <a:off x="2903" y="2206"/>
                  <a:ext cx="60" cy="96"/>
                </a:xfrm>
                <a:custGeom>
                  <a:avLst/>
                  <a:gdLst>
                    <a:gd name="T0" fmla="*/ 36 w 60"/>
                    <a:gd name="T1" fmla="*/ 96 h 96"/>
                    <a:gd name="T2" fmla="*/ 60 w 60"/>
                    <a:gd name="T3" fmla="*/ 0 h 96"/>
                    <a:gd name="T4" fmla="*/ 24 w 60"/>
                    <a:gd name="T5" fmla="*/ 60 h 96"/>
                    <a:gd name="T6" fmla="*/ 0 w 60"/>
                    <a:gd name="T7" fmla="*/ 12 h 96"/>
                    <a:gd name="T8" fmla="*/ 36 w 60"/>
                    <a:gd name="T9" fmla="*/ 96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6"/>
                    <a:gd name="T17" fmla="*/ 60 w 60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6">
                      <a:moveTo>
                        <a:pt x="36" y="96"/>
                      </a:moveTo>
                      <a:lnTo>
                        <a:pt x="60" y="0"/>
                      </a:lnTo>
                      <a:lnTo>
                        <a:pt x="24" y="60"/>
                      </a:lnTo>
                      <a:lnTo>
                        <a:pt x="0" y="12"/>
                      </a:lnTo>
                      <a:lnTo>
                        <a:pt x="36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30" name="Freeform 467"/>
                <p:cNvSpPr>
                  <a:spLocks/>
                </p:cNvSpPr>
                <p:nvPr/>
              </p:nvSpPr>
              <p:spPr bwMode="auto">
                <a:xfrm>
                  <a:off x="2939" y="2182"/>
                  <a:ext cx="60" cy="120"/>
                </a:xfrm>
                <a:custGeom>
                  <a:avLst/>
                  <a:gdLst>
                    <a:gd name="T0" fmla="*/ 36 w 60"/>
                    <a:gd name="T1" fmla="*/ 114 h 120"/>
                    <a:gd name="T2" fmla="*/ 60 w 60"/>
                    <a:gd name="T3" fmla="*/ 0 h 120"/>
                    <a:gd name="T4" fmla="*/ 24 w 60"/>
                    <a:gd name="T5" fmla="*/ 24 h 120"/>
                    <a:gd name="T6" fmla="*/ 0 w 60"/>
                    <a:gd name="T7" fmla="*/ 120 h 120"/>
                    <a:gd name="T8" fmla="*/ 36 w 60"/>
                    <a:gd name="T9" fmla="*/ 114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0"/>
                    <a:gd name="T17" fmla="*/ 60 w 60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0">
                      <a:moveTo>
                        <a:pt x="36" y="114"/>
                      </a:moveTo>
                      <a:lnTo>
                        <a:pt x="60" y="0"/>
                      </a:lnTo>
                      <a:lnTo>
                        <a:pt x="24" y="24"/>
                      </a:lnTo>
                      <a:lnTo>
                        <a:pt x="0" y="120"/>
                      </a:lnTo>
                      <a:lnTo>
                        <a:pt x="36" y="114"/>
                      </a:lnTo>
                      <a:close/>
                    </a:path>
                  </a:pathLst>
                </a:custGeom>
                <a:solidFill>
                  <a:srgbClr val="8468A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31" name="Freeform 468"/>
                <p:cNvSpPr>
                  <a:spLocks/>
                </p:cNvSpPr>
                <p:nvPr/>
              </p:nvSpPr>
              <p:spPr bwMode="auto">
                <a:xfrm>
                  <a:off x="2975" y="2176"/>
                  <a:ext cx="60" cy="120"/>
                </a:xfrm>
                <a:custGeom>
                  <a:avLst/>
                  <a:gdLst>
                    <a:gd name="T0" fmla="*/ 42 w 60"/>
                    <a:gd name="T1" fmla="*/ 102 h 120"/>
                    <a:gd name="T2" fmla="*/ 60 w 60"/>
                    <a:gd name="T3" fmla="*/ 0 h 120"/>
                    <a:gd name="T4" fmla="*/ 24 w 60"/>
                    <a:gd name="T5" fmla="*/ 6 h 120"/>
                    <a:gd name="T6" fmla="*/ 0 w 60"/>
                    <a:gd name="T7" fmla="*/ 120 h 120"/>
                    <a:gd name="T8" fmla="*/ 42 w 60"/>
                    <a:gd name="T9" fmla="*/ 102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0"/>
                    <a:gd name="T17" fmla="*/ 60 w 60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0">
                      <a:moveTo>
                        <a:pt x="42" y="102"/>
                      </a:moveTo>
                      <a:lnTo>
                        <a:pt x="60" y="0"/>
                      </a:lnTo>
                      <a:lnTo>
                        <a:pt x="24" y="6"/>
                      </a:lnTo>
                      <a:lnTo>
                        <a:pt x="0" y="120"/>
                      </a:lnTo>
                      <a:lnTo>
                        <a:pt x="42" y="102"/>
                      </a:lnTo>
                      <a:close/>
                    </a:path>
                  </a:pathLst>
                </a:custGeom>
                <a:solidFill>
                  <a:srgbClr val="7E60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32" name="Freeform 469"/>
                <p:cNvSpPr>
                  <a:spLocks/>
                </p:cNvSpPr>
                <p:nvPr/>
              </p:nvSpPr>
              <p:spPr bwMode="auto">
                <a:xfrm>
                  <a:off x="3017" y="2176"/>
                  <a:ext cx="60" cy="102"/>
                </a:xfrm>
                <a:custGeom>
                  <a:avLst/>
                  <a:gdLst>
                    <a:gd name="T0" fmla="*/ 36 w 60"/>
                    <a:gd name="T1" fmla="*/ 90 h 102"/>
                    <a:gd name="T2" fmla="*/ 60 w 60"/>
                    <a:gd name="T3" fmla="*/ 0 h 102"/>
                    <a:gd name="T4" fmla="*/ 18 w 60"/>
                    <a:gd name="T5" fmla="*/ 0 h 102"/>
                    <a:gd name="T6" fmla="*/ 0 w 60"/>
                    <a:gd name="T7" fmla="*/ 102 h 102"/>
                    <a:gd name="T8" fmla="*/ 36 w 60"/>
                    <a:gd name="T9" fmla="*/ 90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02"/>
                    <a:gd name="T17" fmla="*/ 60 w 60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02">
                      <a:moveTo>
                        <a:pt x="36" y="90"/>
                      </a:moveTo>
                      <a:lnTo>
                        <a:pt x="60" y="0"/>
                      </a:lnTo>
                      <a:lnTo>
                        <a:pt x="18" y="0"/>
                      </a:lnTo>
                      <a:lnTo>
                        <a:pt x="0" y="102"/>
                      </a:lnTo>
                      <a:lnTo>
                        <a:pt x="36" y="90"/>
                      </a:lnTo>
                      <a:close/>
                    </a:path>
                  </a:pathLst>
                </a:custGeom>
                <a:solidFill>
                  <a:srgbClr val="8365A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33" name="Freeform 470"/>
                <p:cNvSpPr>
                  <a:spLocks/>
                </p:cNvSpPr>
                <p:nvPr/>
              </p:nvSpPr>
              <p:spPr bwMode="auto">
                <a:xfrm>
                  <a:off x="3053" y="2176"/>
                  <a:ext cx="60" cy="90"/>
                </a:xfrm>
                <a:custGeom>
                  <a:avLst/>
                  <a:gdLst>
                    <a:gd name="T0" fmla="*/ 42 w 60"/>
                    <a:gd name="T1" fmla="*/ 90 h 90"/>
                    <a:gd name="T2" fmla="*/ 60 w 60"/>
                    <a:gd name="T3" fmla="*/ 6 h 90"/>
                    <a:gd name="T4" fmla="*/ 24 w 60"/>
                    <a:gd name="T5" fmla="*/ 0 h 90"/>
                    <a:gd name="T6" fmla="*/ 0 w 60"/>
                    <a:gd name="T7" fmla="*/ 90 h 90"/>
                    <a:gd name="T8" fmla="*/ 42 w 60"/>
                    <a:gd name="T9" fmla="*/ 9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0"/>
                    <a:gd name="T17" fmla="*/ 60 w 60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0">
                      <a:moveTo>
                        <a:pt x="42" y="90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90"/>
                      </a:lnTo>
                      <a:lnTo>
                        <a:pt x="42" y="90"/>
                      </a:lnTo>
                      <a:close/>
                    </a:path>
                  </a:pathLst>
                </a:custGeom>
                <a:solidFill>
                  <a:srgbClr val="886CA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34" name="Freeform 471"/>
                <p:cNvSpPr>
                  <a:spLocks/>
                </p:cNvSpPr>
                <p:nvPr/>
              </p:nvSpPr>
              <p:spPr bwMode="auto">
                <a:xfrm>
                  <a:off x="3095" y="2182"/>
                  <a:ext cx="60" cy="84"/>
                </a:xfrm>
                <a:custGeom>
                  <a:avLst/>
                  <a:gdLst>
                    <a:gd name="T0" fmla="*/ 36 w 60"/>
                    <a:gd name="T1" fmla="*/ 84 h 84"/>
                    <a:gd name="T2" fmla="*/ 60 w 60"/>
                    <a:gd name="T3" fmla="*/ 6 h 84"/>
                    <a:gd name="T4" fmla="*/ 18 w 60"/>
                    <a:gd name="T5" fmla="*/ 0 h 84"/>
                    <a:gd name="T6" fmla="*/ 0 w 60"/>
                    <a:gd name="T7" fmla="*/ 84 h 84"/>
                    <a:gd name="T8" fmla="*/ 36 w 60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4"/>
                    <a:gd name="T17" fmla="*/ 60 w 60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4">
                      <a:moveTo>
                        <a:pt x="36" y="84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84"/>
                      </a:lnTo>
                      <a:lnTo>
                        <a:pt x="36" y="84"/>
                      </a:lnTo>
                      <a:close/>
                    </a:path>
                  </a:pathLst>
                </a:custGeom>
                <a:solidFill>
                  <a:srgbClr val="8D72B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35" name="Freeform 472"/>
                <p:cNvSpPr>
                  <a:spLocks/>
                </p:cNvSpPr>
                <p:nvPr/>
              </p:nvSpPr>
              <p:spPr bwMode="auto">
                <a:xfrm>
                  <a:off x="3131" y="2188"/>
                  <a:ext cx="60" cy="78"/>
                </a:xfrm>
                <a:custGeom>
                  <a:avLst/>
                  <a:gdLst>
                    <a:gd name="T0" fmla="*/ 42 w 60"/>
                    <a:gd name="T1" fmla="*/ 78 h 78"/>
                    <a:gd name="T2" fmla="*/ 60 w 60"/>
                    <a:gd name="T3" fmla="*/ 6 h 78"/>
                    <a:gd name="T4" fmla="*/ 24 w 60"/>
                    <a:gd name="T5" fmla="*/ 0 h 78"/>
                    <a:gd name="T6" fmla="*/ 0 w 60"/>
                    <a:gd name="T7" fmla="*/ 78 h 78"/>
                    <a:gd name="T8" fmla="*/ 42 w 60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8"/>
                    <a:gd name="T17" fmla="*/ 60 w 60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8">
                      <a:moveTo>
                        <a:pt x="42" y="78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78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9178B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36" name="Freeform 473"/>
                <p:cNvSpPr>
                  <a:spLocks/>
                </p:cNvSpPr>
                <p:nvPr/>
              </p:nvSpPr>
              <p:spPr bwMode="auto">
                <a:xfrm>
                  <a:off x="3173" y="2194"/>
                  <a:ext cx="60" cy="78"/>
                </a:xfrm>
                <a:custGeom>
                  <a:avLst/>
                  <a:gdLst>
                    <a:gd name="T0" fmla="*/ 36 w 60"/>
                    <a:gd name="T1" fmla="*/ 78 h 78"/>
                    <a:gd name="T2" fmla="*/ 60 w 60"/>
                    <a:gd name="T3" fmla="*/ 12 h 78"/>
                    <a:gd name="T4" fmla="*/ 18 w 60"/>
                    <a:gd name="T5" fmla="*/ 0 h 78"/>
                    <a:gd name="T6" fmla="*/ 0 w 60"/>
                    <a:gd name="T7" fmla="*/ 72 h 78"/>
                    <a:gd name="T8" fmla="*/ 36 w 60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8"/>
                    <a:gd name="T17" fmla="*/ 60 w 60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8">
                      <a:moveTo>
                        <a:pt x="36" y="78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72"/>
                      </a:lnTo>
                      <a:lnTo>
                        <a:pt x="36" y="78"/>
                      </a:lnTo>
                      <a:close/>
                    </a:path>
                  </a:pathLst>
                </a:custGeom>
                <a:solidFill>
                  <a:srgbClr val="937DB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37" name="Freeform 474"/>
                <p:cNvSpPr>
                  <a:spLocks/>
                </p:cNvSpPr>
                <p:nvPr/>
              </p:nvSpPr>
              <p:spPr bwMode="auto">
                <a:xfrm>
                  <a:off x="3209" y="2206"/>
                  <a:ext cx="60" cy="72"/>
                </a:xfrm>
                <a:custGeom>
                  <a:avLst/>
                  <a:gdLst>
                    <a:gd name="T0" fmla="*/ 42 w 60"/>
                    <a:gd name="T1" fmla="*/ 72 h 72"/>
                    <a:gd name="T2" fmla="*/ 60 w 60"/>
                    <a:gd name="T3" fmla="*/ 12 h 72"/>
                    <a:gd name="T4" fmla="*/ 24 w 60"/>
                    <a:gd name="T5" fmla="*/ 0 h 72"/>
                    <a:gd name="T6" fmla="*/ 0 w 60"/>
                    <a:gd name="T7" fmla="*/ 66 h 72"/>
                    <a:gd name="T8" fmla="*/ 42 w 60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42" y="72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66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9681B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38" name="Freeform 475"/>
                <p:cNvSpPr>
                  <a:spLocks/>
                </p:cNvSpPr>
                <p:nvPr/>
              </p:nvSpPr>
              <p:spPr bwMode="auto">
                <a:xfrm>
                  <a:off x="3251" y="2218"/>
                  <a:ext cx="60" cy="72"/>
                </a:xfrm>
                <a:custGeom>
                  <a:avLst/>
                  <a:gdLst>
                    <a:gd name="T0" fmla="*/ 42 w 60"/>
                    <a:gd name="T1" fmla="*/ 72 h 72"/>
                    <a:gd name="T2" fmla="*/ 60 w 60"/>
                    <a:gd name="T3" fmla="*/ 12 h 72"/>
                    <a:gd name="T4" fmla="*/ 18 w 60"/>
                    <a:gd name="T5" fmla="*/ 0 h 72"/>
                    <a:gd name="T6" fmla="*/ 0 w 60"/>
                    <a:gd name="T7" fmla="*/ 60 h 72"/>
                    <a:gd name="T8" fmla="*/ 42 w 60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42" y="72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60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9885B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39" name="Freeform 476"/>
                <p:cNvSpPr>
                  <a:spLocks/>
                </p:cNvSpPr>
                <p:nvPr/>
              </p:nvSpPr>
              <p:spPr bwMode="auto">
                <a:xfrm>
                  <a:off x="3293" y="2230"/>
                  <a:ext cx="60" cy="66"/>
                </a:xfrm>
                <a:custGeom>
                  <a:avLst/>
                  <a:gdLst>
                    <a:gd name="T0" fmla="*/ 36 w 60"/>
                    <a:gd name="T1" fmla="*/ 66 h 66"/>
                    <a:gd name="T2" fmla="*/ 60 w 60"/>
                    <a:gd name="T3" fmla="*/ 12 h 66"/>
                    <a:gd name="T4" fmla="*/ 18 w 60"/>
                    <a:gd name="T5" fmla="*/ 0 h 66"/>
                    <a:gd name="T6" fmla="*/ 0 w 60"/>
                    <a:gd name="T7" fmla="*/ 60 h 66"/>
                    <a:gd name="T8" fmla="*/ 36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36" y="66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60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9A88B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40" name="Freeform 477"/>
                <p:cNvSpPr>
                  <a:spLocks/>
                </p:cNvSpPr>
                <p:nvPr/>
              </p:nvSpPr>
              <p:spPr bwMode="auto">
                <a:xfrm>
                  <a:off x="3329" y="2242"/>
                  <a:ext cx="66" cy="66"/>
                </a:xfrm>
                <a:custGeom>
                  <a:avLst/>
                  <a:gdLst>
                    <a:gd name="T0" fmla="*/ 42 w 66"/>
                    <a:gd name="T1" fmla="*/ 66 h 66"/>
                    <a:gd name="T2" fmla="*/ 66 w 66"/>
                    <a:gd name="T3" fmla="*/ 12 h 66"/>
                    <a:gd name="T4" fmla="*/ 24 w 66"/>
                    <a:gd name="T5" fmla="*/ 0 h 66"/>
                    <a:gd name="T6" fmla="*/ 0 w 66"/>
                    <a:gd name="T7" fmla="*/ 54 h 66"/>
                    <a:gd name="T8" fmla="*/ 42 w 66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6"/>
                    <a:gd name="T17" fmla="*/ 66 w 66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6">
                      <a:moveTo>
                        <a:pt x="42" y="66"/>
                      </a:moveTo>
                      <a:lnTo>
                        <a:pt x="66" y="12"/>
                      </a:lnTo>
                      <a:lnTo>
                        <a:pt x="24" y="0"/>
                      </a:lnTo>
                      <a:lnTo>
                        <a:pt x="0" y="54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9B8BC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41" name="Freeform 478"/>
                <p:cNvSpPr>
                  <a:spLocks/>
                </p:cNvSpPr>
                <p:nvPr/>
              </p:nvSpPr>
              <p:spPr bwMode="auto">
                <a:xfrm>
                  <a:off x="3371" y="2254"/>
                  <a:ext cx="60" cy="60"/>
                </a:xfrm>
                <a:custGeom>
                  <a:avLst/>
                  <a:gdLst>
                    <a:gd name="T0" fmla="*/ 42 w 60"/>
                    <a:gd name="T1" fmla="*/ 60 h 60"/>
                    <a:gd name="T2" fmla="*/ 60 w 60"/>
                    <a:gd name="T3" fmla="*/ 12 h 60"/>
                    <a:gd name="T4" fmla="*/ 24 w 60"/>
                    <a:gd name="T5" fmla="*/ 0 h 60"/>
                    <a:gd name="T6" fmla="*/ 0 w 60"/>
                    <a:gd name="T7" fmla="*/ 54 h 60"/>
                    <a:gd name="T8" fmla="*/ 42 w 60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42" y="60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54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9C8DC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42" name="Freeform 479"/>
                <p:cNvSpPr>
                  <a:spLocks/>
                </p:cNvSpPr>
                <p:nvPr/>
              </p:nvSpPr>
              <p:spPr bwMode="auto">
                <a:xfrm>
                  <a:off x="3413" y="2266"/>
                  <a:ext cx="59" cy="60"/>
                </a:xfrm>
                <a:custGeom>
                  <a:avLst/>
                  <a:gdLst>
                    <a:gd name="T0" fmla="*/ 42 w 59"/>
                    <a:gd name="T1" fmla="*/ 60 h 60"/>
                    <a:gd name="T2" fmla="*/ 59 w 59"/>
                    <a:gd name="T3" fmla="*/ 12 h 60"/>
                    <a:gd name="T4" fmla="*/ 18 w 59"/>
                    <a:gd name="T5" fmla="*/ 0 h 60"/>
                    <a:gd name="T6" fmla="*/ 0 w 59"/>
                    <a:gd name="T7" fmla="*/ 48 h 60"/>
                    <a:gd name="T8" fmla="*/ 42 w 5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0"/>
                    <a:gd name="T17" fmla="*/ 59 w 5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0">
                      <a:moveTo>
                        <a:pt x="42" y="60"/>
                      </a:moveTo>
                      <a:lnTo>
                        <a:pt x="59" y="12"/>
                      </a:lnTo>
                      <a:lnTo>
                        <a:pt x="18" y="0"/>
                      </a:lnTo>
                      <a:lnTo>
                        <a:pt x="0" y="48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9D90C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43" name="Freeform 480"/>
                <p:cNvSpPr>
                  <a:spLocks/>
                </p:cNvSpPr>
                <p:nvPr/>
              </p:nvSpPr>
              <p:spPr bwMode="auto">
                <a:xfrm>
                  <a:off x="2346" y="1895"/>
                  <a:ext cx="60" cy="12"/>
                </a:xfrm>
                <a:custGeom>
                  <a:avLst/>
                  <a:gdLst>
                    <a:gd name="T0" fmla="*/ 30 w 60"/>
                    <a:gd name="T1" fmla="*/ 6 h 12"/>
                    <a:gd name="T2" fmla="*/ 60 w 60"/>
                    <a:gd name="T3" fmla="*/ 12 h 12"/>
                    <a:gd name="T4" fmla="*/ 24 w 60"/>
                    <a:gd name="T5" fmla="*/ 6 h 12"/>
                    <a:gd name="T6" fmla="*/ 0 w 60"/>
                    <a:gd name="T7" fmla="*/ 0 h 12"/>
                    <a:gd name="T8" fmla="*/ 30 w 60"/>
                    <a:gd name="T9" fmla="*/ 6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0" y="6"/>
                      </a:moveTo>
                      <a:lnTo>
                        <a:pt x="6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27B1B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44" name="Freeform 481"/>
                <p:cNvSpPr>
                  <a:spLocks/>
                </p:cNvSpPr>
                <p:nvPr/>
              </p:nvSpPr>
              <p:spPr bwMode="auto">
                <a:xfrm>
                  <a:off x="2376" y="1901"/>
                  <a:ext cx="60" cy="12"/>
                </a:xfrm>
                <a:custGeom>
                  <a:avLst/>
                  <a:gdLst>
                    <a:gd name="T0" fmla="*/ 36 w 60"/>
                    <a:gd name="T1" fmla="*/ 6 h 12"/>
                    <a:gd name="T2" fmla="*/ 60 w 60"/>
                    <a:gd name="T3" fmla="*/ 12 h 12"/>
                    <a:gd name="T4" fmla="*/ 30 w 60"/>
                    <a:gd name="T5" fmla="*/ 6 h 12"/>
                    <a:gd name="T6" fmla="*/ 0 w 60"/>
                    <a:gd name="T7" fmla="*/ 0 h 12"/>
                    <a:gd name="T8" fmla="*/ 36 w 60"/>
                    <a:gd name="T9" fmla="*/ 6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6" y="6"/>
                      </a:moveTo>
                      <a:lnTo>
                        <a:pt x="60" y="12"/>
                      </a:lnTo>
                      <a:lnTo>
                        <a:pt x="30" y="6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45" name="Freeform 482"/>
                <p:cNvSpPr>
                  <a:spLocks/>
                </p:cNvSpPr>
                <p:nvPr/>
              </p:nvSpPr>
              <p:spPr bwMode="auto">
                <a:xfrm>
                  <a:off x="2412" y="1907"/>
                  <a:ext cx="60" cy="12"/>
                </a:xfrm>
                <a:custGeom>
                  <a:avLst/>
                  <a:gdLst>
                    <a:gd name="T0" fmla="*/ 36 w 60"/>
                    <a:gd name="T1" fmla="*/ 6 h 12"/>
                    <a:gd name="T2" fmla="*/ 60 w 60"/>
                    <a:gd name="T3" fmla="*/ 12 h 12"/>
                    <a:gd name="T4" fmla="*/ 24 w 60"/>
                    <a:gd name="T5" fmla="*/ 6 h 12"/>
                    <a:gd name="T6" fmla="*/ 0 w 60"/>
                    <a:gd name="T7" fmla="*/ 0 h 12"/>
                    <a:gd name="T8" fmla="*/ 36 w 60"/>
                    <a:gd name="T9" fmla="*/ 6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6" y="6"/>
                      </a:moveTo>
                      <a:lnTo>
                        <a:pt x="6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02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46" name="Freeform 483"/>
                <p:cNvSpPr>
                  <a:spLocks/>
                </p:cNvSpPr>
                <p:nvPr/>
              </p:nvSpPr>
              <p:spPr bwMode="auto">
                <a:xfrm>
                  <a:off x="2448" y="1913"/>
                  <a:ext cx="60" cy="18"/>
                </a:xfrm>
                <a:custGeom>
                  <a:avLst/>
                  <a:gdLst>
                    <a:gd name="T0" fmla="*/ 36 w 60"/>
                    <a:gd name="T1" fmla="*/ 6 h 18"/>
                    <a:gd name="T2" fmla="*/ 60 w 60"/>
                    <a:gd name="T3" fmla="*/ 18 h 18"/>
                    <a:gd name="T4" fmla="*/ 24 w 60"/>
                    <a:gd name="T5" fmla="*/ 6 h 18"/>
                    <a:gd name="T6" fmla="*/ 0 w 60"/>
                    <a:gd name="T7" fmla="*/ 0 h 18"/>
                    <a:gd name="T8" fmla="*/ 36 w 60"/>
                    <a:gd name="T9" fmla="*/ 6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6"/>
                      </a:moveTo>
                      <a:lnTo>
                        <a:pt x="60" y="18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18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47" name="Freeform 484"/>
                <p:cNvSpPr>
                  <a:spLocks/>
                </p:cNvSpPr>
                <p:nvPr/>
              </p:nvSpPr>
              <p:spPr bwMode="auto">
                <a:xfrm>
                  <a:off x="2484" y="1919"/>
                  <a:ext cx="54" cy="12"/>
                </a:xfrm>
                <a:custGeom>
                  <a:avLst/>
                  <a:gdLst>
                    <a:gd name="T0" fmla="*/ 30 w 54"/>
                    <a:gd name="T1" fmla="*/ 0 h 12"/>
                    <a:gd name="T2" fmla="*/ 54 w 54"/>
                    <a:gd name="T3" fmla="*/ 12 h 12"/>
                    <a:gd name="T4" fmla="*/ 24 w 54"/>
                    <a:gd name="T5" fmla="*/ 12 h 12"/>
                    <a:gd name="T6" fmla="*/ 0 w 54"/>
                    <a:gd name="T7" fmla="*/ 0 h 12"/>
                    <a:gd name="T8" fmla="*/ 30 w 54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2"/>
                    <a:gd name="T17" fmla="*/ 54 w 54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2">
                      <a:moveTo>
                        <a:pt x="30" y="0"/>
                      </a:moveTo>
                      <a:lnTo>
                        <a:pt x="54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2F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48" name="Freeform 485"/>
                <p:cNvSpPr>
                  <a:spLocks/>
                </p:cNvSpPr>
                <p:nvPr/>
              </p:nvSpPr>
              <p:spPr bwMode="auto">
                <a:xfrm>
                  <a:off x="2514" y="1919"/>
                  <a:ext cx="60" cy="18"/>
                </a:xfrm>
                <a:custGeom>
                  <a:avLst/>
                  <a:gdLst>
                    <a:gd name="T0" fmla="*/ 36 w 60"/>
                    <a:gd name="T1" fmla="*/ 0 h 18"/>
                    <a:gd name="T2" fmla="*/ 60 w 60"/>
                    <a:gd name="T3" fmla="*/ 18 h 18"/>
                    <a:gd name="T4" fmla="*/ 24 w 60"/>
                    <a:gd name="T5" fmla="*/ 12 h 18"/>
                    <a:gd name="T6" fmla="*/ 0 w 60"/>
                    <a:gd name="T7" fmla="*/ 0 h 18"/>
                    <a:gd name="T8" fmla="*/ 36 w 60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0"/>
                      </a:moveTo>
                      <a:lnTo>
                        <a:pt x="60" y="18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45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49" name="Freeform 486"/>
                <p:cNvSpPr>
                  <a:spLocks/>
                </p:cNvSpPr>
                <p:nvPr/>
              </p:nvSpPr>
              <p:spPr bwMode="auto">
                <a:xfrm>
                  <a:off x="2550" y="1919"/>
                  <a:ext cx="60" cy="24"/>
                </a:xfrm>
                <a:custGeom>
                  <a:avLst/>
                  <a:gdLst>
                    <a:gd name="T0" fmla="*/ 36 w 60"/>
                    <a:gd name="T1" fmla="*/ 0 h 24"/>
                    <a:gd name="T2" fmla="*/ 60 w 60"/>
                    <a:gd name="T3" fmla="*/ 24 h 24"/>
                    <a:gd name="T4" fmla="*/ 24 w 60"/>
                    <a:gd name="T5" fmla="*/ 18 h 24"/>
                    <a:gd name="T6" fmla="*/ 0 w 60"/>
                    <a:gd name="T7" fmla="*/ 0 h 24"/>
                    <a:gd name="T8" fmla="*/ 36 w 60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"/>
                    <a:gd name="T17" fmla="*/ 60 w 6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">
                      <a:moveTo>
                        <a:pt x="36" y="0"/>
                      </a:moveTo>
                      <a:lnTo>
                        <a:pt x="60" y="24"/>
                      </a:lnTo>
                      <a:lnTo>
                        <a:pt x="24" y="18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58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50" name="Freeform 487"/>
                <p:cNvSpPr>
                  <a:spLocks/>
                </p:cNvSpPr>
                <p:nvPr/>
              </p:nvSpPr>
              <p:spPr bwMode="auto">
                <a:xfrm>
                  <a:off x="2586" y="1919"/>
                  <a:ext cx="60" cy="24"/>
                </a:xfrm>
                <a:custGeom>
                  <a:avLst/>
                  <a:gdLst>
                    <a:gd name="T0" fmla="*/ 36 w 60"/>
                    <a:gd name="T1" fmla="*/ 0 h 24"/>
                    <a:gd name="T2" fmla="*/ 60 w 60"/>
                    <a:gd name="T3" fmla="*/ 24 h 24"/>
                    <a:gd name="T4" fmla="*/ 24 w 60"/>
                    <a:gd name="T5" fmla="*/ 24 h 24"/>
                    <a:gd name="T6" fmla="*/ 0 w 60"/>
                    <a:gd name="T7" fmla="*/ 0 h 24"/>
                    <a:gd name="T8" fmla="*/ 36 w 60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"/>
                    <a:gd name="T17" fmla="*/ 60 w 6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">
                      <a:moveTo>
                        <a:pt x="36" y="0"/>
                      </a:moveTo>
                      <a:lnTo>
                        <a:pt x="60" y="24"/>
                      </a:lnTo>
                      <a:lnTo>
                        <a:pt x="24" y="24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69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51" name="Freeform 488"/>
                <p:cNvSpPr>
                  <a:spLocks/>
                </p:cNvSpPr>
                <p:nvPr/>
              </p:nvSpPr>
              <p:spPr bwMode="auto">
                <a:xfrm>
                  <a:off x="2622" y="1913"/>
                  <a:ext cx="60" cy="30"/>
                </a:xfrm>
                <a:custGeom>
                  <a:avLst/>
                  <a:gdLst>
                    <a:gd name="T0" fmla="*/ 36 w 60"/>
                    <a:gd name="T1" fmla="*/ 0 h 30"/>
                    <a:gd name="T2" fmla="*/ 60 w 60"/>
                    <a:gd name="T3" fmla="*/ 30 h 30"/>
                    <a:gd name="T4" fmla="*/ 24 w 60"/>
                    <a:gd name="T5" fmla="*/ 30 h 30"/>
                    <a:gd name="T6" fmla="*/ 0 w 60"/>
                    <a:gd name="T7" fmla="*/ 6 h 30"/>
                    <a:gd name="T8" fmla="*/ 36 w 60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"/>
                    <a:gd name="T17" fmla="*/ 60 w 60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">
                      <a:moveTo>
                        <a:pt x="36" y="0"/>
                      </a:moveTo>
                      <a:lnTo>
                        <a:pt x="60" y="30"/>
                      </a:lnTo>
                      <a:lnTo>
                        <a:pt x="24" y="30"/>
                      </a:lnTo>
                      <a:lnTo>
                        <a:pt x="0" y="6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77000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52" name="Freeform 489"/>
                <p:cNvSpPr>
                  <a:spLocks/>
                </p:cNvSpPr>
                <p:nvPr/>
              </p:nvSpPr>
              <p:spPr bwMode="auto">
                <a:xfrm>
                  <a:off x="2658" y="1907"/>
                  <a:ext cx="60" cy="36"/>
                </a:xfrm>
                <a:custGeom>
                  <a:avLst/>
                  <a:gdLst>
                    <a:gd name="T0" fmla="*/ 36 w 60"/>
                    <a:gd name="T1" fmla="*/ 0 h 36"/>
                    <a:gd name="T2" fmla="*/ 60 w 60"/>
                    <a:gd name="T3" fmla="*/ 30 h 36"/>
                    <a:gd name="T4" fmla="*/ 24 w 60"/>
                    <a:gd name="T5" fmla="*/ 36 h 36"/>
                    <a:gd name="T6" fmla="*/ 0 w 60"/>
                    <a:gd name="T7" fmla="*/ 6 h 36"/>
                    <a:gd name="T8" fmla="*/ 36 w 6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36" y="0"/>
                      </a:moveTo>
                      <a:lnTo>
                        <a:pt x="60" y="30"/>
                      </a:lnTo>
                      <a:lnTo>
                        <a:pt x="24" y="36"/>
                      </a:lnTo>
                      <a:lnTo>
                        <a:pt x="0" y="6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800C1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53" name="Freeform 490"/>
                <p:cNvSpPr>
                  <a:spLocks/>
                </p:cNvSpPr>
                <p:nvPr/>
              </p:nvSpPr>
              <p:spPr bwMode="auto">
                <a:xfrm>
                  <a:off x="2694" y="1901"/>
                  <a:ext cx="60" cy="36"/>
                </a:xfrm>
                <a:custGeom>
                  <a:avLst/>
                  <a:gdLst>
                    <a:gd name="T0" fmla="*/ 36 w 60"/>
                    <a:gd name="T1" fmla="*/ 0 h 36"/>
                    <a:gd name="T2" fmla="*/ 60 w 60"/>
                    <a:gd name="T3" fmla="*/ 18 h 36"/>
                    <a:gd name="T4" fmla="*/ 24 w 60"/>
                    <a:gd name="T5" fmla="*/ 36 h 36"/>
                    <a:gd name="T6" fmla="*/ 0 w 60"/>
                    <a:gd name="T7" fmla="*/ 6 h 36"/>
                    <a:gd name="T8" fmla="*/ 36 w 60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36" y="0"/>
                      </a:moveTo>
                      <a:lnTo>
                        <a:pt x="60" y="18"/>
                      </a:lnTo>
                      <a:lnTo>
                        <a:pt x="24" y="36"/>
                      </a:lnTo>
                      <a:lnTo>
                        <a:pt x="0" y="6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810E1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54" name="Freeform 491"/>
                <p:cNvSpPr>
                  <a:spLocks/>
                </p:cNvSpPr>
                <p:nvPr/>
              </p:nvSpPr>
              <p:spPr bwMode="auto">
                <a:xfrm>
                  <a:off x="2730" y="1901"/>
                  <a:ext cx="60" cy="18"/>
                </a:xfrm>
                <a:custGeom>
                  <a:avLst/>
                  <a:gdLst>
                    <a:gd name="T0" fmla="*/ 36 w 60"/>
                    <a:gd name="T1" fmla="*/ 0 h 18"/>
                    <a:gd name="T2" fmla="*/ 60 w 60"/>
                    <a:gd name="T3" fmla="*/ 0 h 18"/>
                    <a:gd name="T4" fmla="*/ 24 w 60"/>
                    <a:gd name="T5" fmla="*/ 18 h 18"/>
                    <a:gd name="T6" fmla="*/ 0 w 60"/>
                    <a:gd name="T7" fmla="*/ 0 h 18"/>
                    <a:gd name="T8" fmla="*/ 36 w 60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0"/>
                      </a:moveTo>
                      <a:lnTo>
                        <a:pt x="60" y="0"/>
                      </a:lnTo>
                      <a:lnTo>
                        <a:pt x="24" y="18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5F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55" name="Freeform 492"/>
                <p:cNvSpPr>
                  <a:spLocks/>
                </p:cNvSpPr>
                <p:nvPr/>
              </p:nvSpPr>
              <p:spPr bwMode="auto">
                <a:xfrm>
                  <a:off x="2766" y="1889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0 h 48"/>
                    <a:gd name="T4" fmla="*/ 24 w 60"/>
                    <a:gd name="T5" fmla="*/ 12 h 48"/>
                    <a:gd name="T6" fmla="*/ 0 w 60"/>
                    <a:gd name="T7" fmla="*/ 12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0"/>
                      </a:lnTo>
                      <a:lnTo>
                        <a:pt x="24" y="12"/>
                      </a:lnTo>
                      <a:lnTo>
                        <a:pt x="0" y="12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D4FDD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56" name="Freeform 493"/>
                <p:cNvSpPr>
                  <a:spLocks/>
                </p:cNvSpPr>
                <p:nvPr/>
              </p:nvSpPr>
              <p:spPr bwMode="auto">
                <a:xfrm>
                  <a:off x="2808" y="1889"/>
                  <a:ext cx="60" cy="156"/>
                </a:xfrm>
                <a:custGeom>
                  <a:avLst/>
                  <a:gdLst>
                    <a:gd name="T0" fmla="*/ 36 w 60"/>
                    <a:gd name="T1" fmla="*/ 156 h 156"/>
                    <a:gd name="T2" fmla="*/ 60 w 60"/>
                    <a:gd name="T3" fmla="*/ 90 h 156"/>
                    <a:gd name="T4" fmla="*/ 18 w 60"/>
                    <a:gd name="T5" fmla="*/ 0 h 156"/>
                    <a:gd name="T6" fmla="*/ 0 w 60"/>
                    <a:gd name="T7" fmla="*/ 48 h 156"/>
                    <a:gd name="T8" fmla="*/ 36 w 60"/>
                    <a:gd name="T9" fmla="*/ 15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56"/>
                    <a:gd name="T17" fmla="*/ 60 w 60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56">
                      <a:moveTo>
                        <a:pt x="36" y="156"/>
                      </a:moveTo>
                      <a:lnTo>
                        <a:pt x="60" y="90"/>
                      </a:lnTo>
                      <a:lnTo>
                        <a:pt x="18" y="0"/>
                      </a:lnTo>
                      <a:lnTo>
                        <a:pt x="0" y="48"/>
                      </a:lnTo>
                      <a:lnTo>
                        <a:pt x="36" y="156"/>
                      </a:lnTo>
                      <a:close/>
                    </a:path>
                  </a:pathLst>
                </a:custGeom>
                <a:solidFill>
                  <a:srgbClr val="E1B1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57" name="Freeform 494"/>
                <p:cNvSpPr>
                  <a:spLocks/>
                </p:cNvSpPr>
                <p:nvPr/>
              </p:nvSpPr>
              <p:spPr bwMode="auto">
                <a:xfrm>
                  <a:off x="2844" y="1979"/>
                  <a:ext cx="59" cy="239"/>
                </a:xfrm>
                <a:custGeom>
                  <a:avLst/>
                  <a:gdLst>
                    <a:gd name="T0" fmla="*/ 41 w 59"/>
                    <a:gd name="T1" fmla="*/ 221 h 239"/>
                    <a:gd name="T2" fmla="*/ 59 w 59"/>
                    <a:gd name="T3" fmla="*/ 239 h 239"/>
                    <a:gd name="T4" fmla="*/ 24 w 59"/>
                    <a:gd name="T5" fmla="*/ 0 h 239"/>
                    <a:gd name="T6" fmla="*/ 0 w 59"/>
                    <a:gd name="T7" fmla="*/ 66 h 239"/>
                    <a:gd name="T8" fmla="*/ 41 w 59"/>
                    <a:gd name="T9" fmla="*/ 221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239"/>
                    <a:gd name="T17" fmla="*/ 59 w 59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239">
                      <a:moveTo>
                        <a:pt x="41" y="221"/>
                      </a:moveTo>
                      <a:lnTo>
                        <a:pt x="59" y="239"/>
                      </a:lnTo>
                      <a:lnTo>
                        <a:pt x="24" y="0"/>
                      </a:lnTo>
                      <a:lnTo>
                        <a:pt x="0" y="66"/>
                      </a:lnTo>
                      <a:lnTo>
                        <a:pt x="41" y="221"/>
                      </a:lnTo>
                      <a:close/>
                    </a:path>
                  </a:pathLst>
                </a:custGeom>
                <a:solidFill>
                  <a:srgbClr val="E1AA9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58" name="Freeform 495"/>
                <p:cNvSpPr>
                  <a:spLocks/>
                </p:cNvSpPr>
                <p:nvPr/>
              </p:nvSpPr>
              <p:spPr bwMode="auto">
                <a:xfrm>
                  <a:off x="2885" y="2200"/>
                  <a:ext cx="54" cy="108"/>
                </a:xfrm>
                <a:custGeom>
                  <a:avLst/>
                  <a:gdLst>
                    <a:gd name="T0" fmla="*/ 36 w 54"/>
                    <a:gd name="T1" fmla="*/ 108 h 108"/>
                    <a:gd name="T2" fmla="*/ 54 w 54"/>
                    <a:gd name="T3" fmla="*/ 102 h 108"/>
                    <a:gd name="T4" fmla="*/ 18 w 54"/>
                    <a:gd name="T5" fmla="*/ 18 h 108"/>
                    <a:gd name="T6" fmla="*/ 0 w 54"/>
                    <a:gd name="T7" fmla="*/ 0 h 108"/>
                    <a:gd name="T8" fmla="*/ 36 w 54"/>
                    <a:gd name="T9" fmla="*/ 108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08"/>
                    <a:gd name="T17" fmla="*/ 54 w 54"/>
                    <a:gd name="T18" fmla="*/ 108 h 1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08">
                      <a:moveTo>
                        <a:pt x="36" y="108"/>
                      </a:moveTo>
                      <a:lnTo>
                        <a:pt x="54" y="102"/>
                      </a:lnTo>
                      <a:lnTo>
                        <a:pt x="18" y="18"/>
                      </a:lnTo>
                      <a:lnTo>
                        <a:pt x="0" y="0"/>
                      </a:lnTo>
                      <a:lnTo>
                        <a:pt x="36" y="108"/>
                      </a:lnTo>
                      <a:close/>
                    </a:path>
                  </a:pathLst>
                </a:custGeom>
                <a:solidFill>
                  <a:srgbClr val="FCE59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59" name="Freeform 496"/>
                <p:cNvSpPr>
                  <a:spLocks/>
                </p:cNvSpPr>
                <p:nvPr/>
              </p:nvSpPr>
              <p:spPr bwMode="auto">
                <a:xfrm>
                  <a:off x="2921" y="2296"/>
                  <a:ext cx="54" cy="42"/>
                </a:xfrm>
                <a:custGeom>
                  <a:avLst/>
                  <a:gdLst>
                    <a:gd name="T0" fmla="*/ 36 w 54"/>
                    <a:gd name="T1" fmla="*/ 42 h 42"/>
                    <a:gd name="T2" fmla="*/ 54 w 54"/>
                    <a:gd name="T3" fmla="*/ 0 h 42"/>
                    <a:gd name="T4" fmla="*/ 18 w 54"/>
                    <a:gd name="T5" fmla="*/ 6 h 42"/>
                    <a:gd name="T6" fmla="*/ 0 w 54"/>
                    <a:gd name="T7" fmla="*/ 12 h 42"/>
                    <a:gd name="T8" fmla="*/ 36 w 54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2"/>
                    <a:gd name="T17" fmla="*/ 54 w 54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2">
                      <a:moveTo>
                        <a:pt x="36" y="42"/>
                      </a:moveTo>
                      <a:lnTo>
                        <a:pt x="54" y="0"/>
                      </a:lnTo>
                      <a:lnTo>
                        <a:pt x="18" y="6"/>
                      </a:lnTo>
                      <a:lnTo>
                        <a:pt x="0" y="12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D8F9D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60" name="Freeform 497"/>
                <p:cNvSpPr>
                  <a:spLocks/>
                </p:cNvSpPr>
                <p:nvPr/>
              </p:nvSpPr>
              <p:spPr bwMode="auto">
                <a:xfrm>
                  <a:off x="2957" y="2278"/>
                  <a:ext cx="60" cy="66"/>
                </a:xfrm>
                <a:custGeom>
                  <a:avLst/>
                  <a:gdLst>
                    <a:gd name="T0" fmla="*/ 36 w 60"/>
                    <a:gd name="T1" fmla="*/ 66 h 66"/>
                    <a:gd name="T2" fmla="*/ 60 w 60"/>
                    <a:gd name="T3" fmla="*/ 0 h 66"/>
                    <a:gd name="T4" fmla="*/ 18 w 60"/>
                    <a:gd name="T5" fmla="*/ 18 h 66"/>
                    <a:gd name="T6" fmla="*/ 0 w 60"/>
                    <a:gd name="T7" fmla="*/ 60 h 66"/>
                    <a:gd name="T8" fmla="*/ 36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36" y="66"/>
                      </a:moveTo>
                      <a:lnTo>
                        <a:pt x="60" y="0"/>
                      </a:lnTo>
                      <a:lnTo>
                        <a:pt x="18" y="18"/>
                      </a:lnTo>
                      <a:lnTo>
                        <a:pt x="0" y="60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918EC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61" name="Freeform 498"/>
                <p:cNvSpPr>
                  <a:spLocks/>
                </p:cNvSpPr>
                <p:nvPr/>
              </p:nvSpPr>
              <p:spPr bwMode="auto">
                <a:xfrm>
                  <a:off x="2993" y="2266"/>
                  <a:ext cx="60" cy="78"/>
                </a:xfrm>
                <a:custGeom>
                  <a:avLst/>
                  <a:gdLst>
                    <a:gd name="T0" fmla="*/ 42 w 60"/>
                    <a:gd name="T1" fmla="*/ 72 h 78"/>
                    <a:gd name="T2" fmla="*/ 60 w 60"/>
                    <a:gd name="T3" fmla="*/ 0 h 78"/>
                    <a:gd name="T4" fmla="*/ 24 w 60"/>
                    <a:gd name="T5" fmla="*/ 12 h 78"/>
                    <a:gd name="T6" fmla="*/ 0 w 60"/>
                    <a:gd name="T7" fmla="*/ 78 h 78"/>
                    <a:gd name="T8" fmla="*/ 42 w 60"/>
                    <a:gd name="T9" fmla="*/ 72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8"/>
                    <a:gd name="T17" fmla="*/ 60 w 60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8">
                      <a:moveTo>
                        <a:pt x="42" y="72"/>
                      </a:moveTo>
                      <a:lnTo>
                        <a:pt x="60" y="0"/>
                      </a:lnTo>
                      <a:lnTo>
                        <a:pt x="24" y="12"/>
                      </a:lnTo>
                      <a:lnTo>
                        <a:pt x="0" y="78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8577B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62" name="Freeform 499"/>
                <p:cNvSpPr>
                  <a:spLocks/>
                </p:cNvSpPr>
                <p:nvPr/>
              </p:nvSpPr>
              <p:spPr bwMode="auto">
                <a:xfrm>
                  <a:off x="3035" y="2266"/>
                  <a:ext cx="60" cy="72"/>
                </a:xfrm>
                <a:custGeom>
                  <a:avLst/>
                  <a:gdLst>
                    <a:gd name="T0" fmla="*/ 36 w 60"/>
                    <a:gd name="T1" fmla="*/ 66 h 72"/>
                    <a:gd name="T2" fmla="*/ 60 w 60"/>
                    <a:gd name="T3" fmla="*/ 0 h 72"/>
                    <a:gd name="T4" fmla="*/ 18 w 60"/>
                    <a:gd name="T5" fmla="*/ 0 h 72"/>
                    <a:gd name="T6" fmla="*/ 0 w 60"/>
                    <a:gd name="T7" fmla="*/ 72 h 72"/>
                    <a:gd name="T8" fmla="*/ 36 w 60"/>
                    <a:gd name="T9" fmla="*/ 66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36" y="66"/>
                      </a:moveTo>
                      <a:lnTo>
                        <a:pt x="60" y="0"/>
                      </a:lnTo>
                      <a:lnTo>
                        <a:pt x="18" y="0"/>
                      </a:lnTo>
                      <a:lnTo>
                        <a:pt x="0" y="72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8674B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63" name="Freeform 500"/>
                <p:cNvSpPr>
                  <a:spLocks/>
                </p:cNvSpPr>
                <p:nvPr/>
              </p:nvSpPr>
              <p:spPr bwMode="auto">
                <a:xfrm>
                  <a:off x="3071" y="2266"/>
                  <a:ext cx="60" cy="66"/>
                </a:xfrm>
                <a:custGeom>
                  <a:avLst/>
                  <a:gdLst>
                    <a:gd name="T0" fmla="*/ 42 w 60"/>
                    <a:gd name="T1" fmla="*/ 66 h 66"/>
                    <a:gd name="T2" fmla="*/ 60 w 60"/>
                    <a:gd name="T3" fmla="*/ 0 h 66"/>
                    <a:gd name="T4" fmla="*/ 24 w 60"/>
                    <a:gd name="T5" fmla="*/ 0 h 66"/>
                    <a:gd name="T6" fmla="*/ 0 w 60"/>
                    <a:gd name="T7" fmla="*/ 66 h 66"/>
                    <a:gd name="T8" fmla="*/ 42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42" y="66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66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8977B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64" name="Freeform 501"/>
                <p:cNvSpPr>
                  <a:spLocks/>
                </p:cNvSpPr>
                <p:nvPr/>
              </p:nvSpPr>
              <p:spPr bwMode="auto">
                <a:xfrm>
                  <a:off x="3113" y="2266"/>
                  <a:ext cx="60" cy="66"/>
                </a:xfrm>
                <a:custGeom>
                  <a:avLst/>
                  <a:gdLst>
                    <a:gd name="T0" fmla="*/ 36 w 60"/>
                    <a:gd name="T1" fmla="*/ 66 h 66"/>
                    <a:gd name="T2" fmla="*/ 60 w 60"/>
                    <a:gd name="T3" fmla="*/ 0 h 66"/>
                    <a:gd name="T4" fmla="*/ 18 w 60"/>
                    <a:gd name="T5" fmla="*/ 0 h 66"/>
                    <a:gd name="T6" fmla="*/ 0 w 60"/>
                    <a:gd name="T7" fmla="*/ 66 h 66"/>
                    <a:gd name="T8" fmla="*/ 36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36" y="66"/>
                      </a:moveTo>
                      <a:lnTo>
                        <a:pt x="60" y="0"/>
                      </a:lnTo>
                      <a:lnTo>
                        <a:pt x="18" y="0"/>
                      </a:lnTo>
                      <a:lnTo>
                        <a:pt x="0" y="66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8D7AB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65" name="Freeform 502"/>
                <p:cNvSpPr>
                  <a:spLocks/>
                </p:cNvSpPr>
                <p:nvPr/>
              </p:nvSpPr>
              <p:spPr bwMode="auto">
                <a:xfrm>
                  <a:off x="3149" y="2266"/>
                  <a:ext cx="60" cy="66"/>
                </a:xfrm>
                <a:custGeom>
                  <a:avLst/>
                  <a:gdLst>
                    <a:gd name="T0" fmla="*/ 42 w 60"/>
                    <a:gd name="T1" fmla="*/ 66 h 66"/>
                    <a:gd name="T2" fmla="*/ 60 w 60"/>
                    <a:gd name="T3" fmla="*/ 6 h 66"/>
                    <a:gd name="T4" fmla="*/ 24 w 60"/>
                    <a:gd name="T5" fmla="*/ 0 h 66"/>
                    <a:gd name="T6" fmla="*/ 0 w 60"/>
                    <a:gd name="T7" fmla="*/ 66 h 66"/>
                    <a:gd name="T8" fmla="*/ 42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42" y="66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66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907EB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66" name="Freeform 503"/>
                <p:cNvSpPr>
                  <a:spLocks/>
                </p:cNvSpPr>
                <p:nvPr/>
              </p:nvSpPr>
              <p:spPr bwMode="auto">
                <a:xfrm>
                  <a:off x="3191" y="2272"/>
                  <a:ext cx="60" cy="66"/>
                </a:xfrm>
                <a:custGeom>
                  <a:avLst/>
                  <a:gdLst>
                    <a:gd name="T0" fmla="*/ 36 w 60"/>
                    <a:gd name="T1" fmla="*/ 66 h 66"/>
                    <a:gd name="T2" fmla="*/ 60 w 60"/>
                    <a:gd name="T3" fmla="*/ 6 h 66"/>
                    <a:gd name="T4" fmla="*/ 18 w 60"/>
                    <a:gd name="T5" fmla="*/ 0 h 66"/>
                    <a:gd name="T6" fmla="*/ 0 w 60"/>
                    <a:gd name="T7" fmla="*/ 60 h 66"/>
                    <a:gd name="T8" fmla="*/ 36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36" y="66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60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9282B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67" name="Freeform 504"/>
                <p:cNvSpPr>
                  <a:spLocks/>
                </p:cNvSpPr>
                <p:nvPr/>
              </p:nvSpPr>
              <p:spPr bwMode="auto">
                <a:xfrm>
                  <a:off x="3227" y="2278"/>
                  <a:ext cx="66" cy="66"/>
                </a:xfrm>
                <a:custGeom>
                  <a:avLst/>
                  <a:gdLst>
                    <a:gd name="T0" fmla="*/ 42 w 66"/>
                    <a:gd name="T1" fmla="*/ 66 h 66"/>
                    <a:gd name="T2" fmla="*/ 66 w 66"/>
                    <a:gd name="T3" fmla="*/ 12 h 66"/>
                    <a:gd name="T4" fmla="*/ 24 w 66"/>
                    <a:gd name="T5" fmla="*/ 0 h 66"/>
                    <a:gd name="T6" fmla="*/ 0 w 66"/>
                    <a:gd name="T7" fmla="*/ 60 h 66"/>
                    <a:gd name="T8" fmla="*/ 42 w 66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6"/>
                    <a:gd name="T17" fmla="*/ 66 w 66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6">
                      <a:moveTo>
                        <a:pt x="42" y="66"/>
                      </a:moveTo>
                      <a:lnTo>
                        <a:pt x="66" y="12"/>
                      </a:lnTo>
                      <a:lnTo>
                        <a:pt x="24" y="0"/>
                      </a:lnTo>
                      <a:lnTo>
                        <a:pt x="0" y="60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9585C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68" name="Freeform 505"/>
                <p:cNvSpPr>
                  <a:spLocks/>
                </p:cNvSpPr>
                <p:nvPr/>
              </p:nvSpPr>
              <p:spPr bwMode="auto">
                <a:xfrm>
                  <a:off x="3269" y="2290"/>
                  <a:ext cx="60" cy="60"/>
                </a:xfrm>
                <a:custGeom>
                  <a:avLst/>
                  <a:gdLst>
                    <a:gd name="T0" fmla="*/ 42 w 60"/>
                    <a:gd name="T1" fmla="*/ 60 h 60"/>
                    <a:gd name="T2" fmla="*/ 60 w 60"/>
                    <a:gd name="T3" fmla="*/ 6 h 60"/>
                    <a:gd name="T4" fmla="*/ 24 w 60"/>
                    <a:gd name="T5" fmla="*/ 0 h 60"/>
                    <a:gd name="T6" fmla="*/ 0 w 60"/>
                    <a:gd name="T7" fmla="*/ 54 h 60"/>
                    <a:gd name="T8" fmla="*/ 42 w 60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42" y="60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54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9788C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69" name="Freeform 506"/>
                <p:cNvSpPr>
                  <a:spLocks/>
                </p:cNvSpPr>
                <p:nvPr/>
              </p:nvSpPr>
              <p:spPr bwMode="auto">
                <a:xfrm>
                  <a:off x="3311" y="2296"/>
                  <a:ext cx="60" cy="66"/>
                </a:xfrm>
                <a:custGeom>
                  <a:avLst/>
                  <a:gdLst>
                    <a:gd name="T0" fmla="*/ 42 w 60"/>
                    <a:gd name="T1" fmla="*/ 66 h 66"/>
                    <a:gd name="T2" fmla="*/ 60 w 60"/>
                    <a:gd name="T3" fmla="*/ 12 h 66"/>
                    <a:gd name="T4" fmla="*/ 18 w 60"/>
                    <a:gd name="T5" fmla="*/ 0 h 66"/>
                    <a:gd name="T6" fmla="*/ 0 w 60"/>
                    <a:gd name="T7" fmla="*/ 54 h 66"/>
                    <a:gd name="T8" fmla="*/ 42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42" y="66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988BC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70" name="Freeform 507"/>
                <p:cNvSpPr>
                  <a:spLocks/>
                </p:cNvSpPr>
                <p:nvPr/>
              </p:nvSpPr>
              <p:spPr bwMode="auto">
                <a:xfrm>
                  <a:off x="3353" y="2308"/>
                  <a:ext cx="60" cy="60"/>
                </a:xfrm>
                <a:custGeom>
                  <a:avLst/>
                  <a:gdLst>
                    <a:gd name="T0" fmla="*/ 42 w 60"/>
                    <a:gd name="T1" fmla="*/ 60 h 60"/>
                    <a:gd name="T2" fmla="*/ 60 w 60"/>
                    <a:gd name="T3" fmla="*/ 6 h 60"/>
                    <a:gd name="T4" fmla="*/ 18 w 60"/>
                    <a:gd name="T5" fmla="*/ 0 h 60"/>
                    <a:gd name="T6" fmla="*/ 0 w 60"/>
                    <a:gd name="T7" fmla="*/ 54 h 60"/>
                    <a:gd name="T8" fmla="*/ 42 w 60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42" y="60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9A8EC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71" name="Freeform 508"/>
                <p:cNvSpPr>
                  <a:spLocks/>
                </p:cNvSpPr>
                <p:nvPr/>
              </p:nvSpPr>
              <p:spPr bwMode="auto">
                <a:xfrm>
                  <a:off x="3395" y="2314"/>
                  <a:ext cx="60" cy="66"/>
                </a:xfrm>
                <a:custGeom>
                  <a:avLst/>
                  <a:gdLst>
                    <a:gd name="T0" fmla="*/ 42 w 60"/>
                    <a:gd name="T1" fmla="*/ 66 h 66"/>
                    <a:gd name="T2" fmla="*/ 60 w 60"/>
                    <a:gd name="T3" fmla="*/ 12 h 66"/>
                    <a:gd name="T4" fmla="*/ 18 w 60"/>
                    <a:gd name="T5" fmla="*/ 0 h 66"/>
                    <a:gd name="T6" fmla="*/ 0 w 60"/>
                    <a:gd name="T7" fmla="*/ 54 h 66"/>
                    <a:gd name="T8" fmla="*/ 42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42" y="66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9B90C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72" name="Freeform 509"/>
                <p:cNvSpPr>
                  <a:spLocks/>
                </p:cNvSpPr>
                <p:nvPr/>
              </p:nvSpPr>
              <p:spPr bwMode="auto">
                <a:xfrm>
                  <a:off x="2322" y="1889"/>
                  <a:ext cx="54" cy="12"/>
                </a:xfrm>
                <a:custGeom>
                  <a:avLst/>
                  <a:gdLst>
                    <a:gd name="T0" fmla="*/ 30 w 54"/>
                    <a:gd name="T1" fmla="*/ 6 h 12"/>
                    <a:gd name="T2" fmla="*/ 54 w 54"/>
                    <a:gd name="T3" fmla="*/ 12 h 12"/>
                    <a:gd name="T4" fmla="*/ 24 w 54"/>
                    <a:gd name="T5" fmla="*/ 6 h 12"/>
                    <a:gd name="T6" fmla="*/ 0 w 54"/>
                    <a:gd name="T7" fmla="*/ 0 h 12"/>
                    <a:gd name="T8" fmla="*/ 30 w 54"/>
                    <a:gd name="T9" fmla="*/ 6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12"/>
                    <a:gd name="T17" fmla="*/ 54 w 54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12">
                      <a:moveTo>
                        <a:pt x="30" y="6"/>
                      </a:moveTo>
                      <a:lnTo>
                        <a:pt x="54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27B2B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73" name="Freeform 510"/>
                <p:cNvSpPr>
                  <a:spLocks/>
                </p:cNvSpPr>
                <p:nvPr/>
              </p:nvSpPr>
              <p:spPr bwMode="auto">
                <a:xfrm>
                  <a:off x="2352" y="1895"/>
                  <a:ext cx="60" cy="12"/>
                </a:xfrm>
                <a:custGeom>
                  <a:avLst/>
                  <a:gdLst>
                    <a:gd name="T0" fmla="*/ 36 w 60"/>
                    <a:gd name="T1" fmla="*/ 6 h 12"/>
                    <a:gd name="T2" fmla="*/ 60 w 60"/>
                    <a:gd name="T3" fmla="*/ 12 h 12"/>
                    <a:gd name="T4" fmla="*/ 24 w 60"/>
                    <a:gd name="T5" fmla="*/ 6 h 12"/>
                    <a:gd name="T6" fmla="*/ 0 w 60"/>
                    <a:gd name="T7" fmla="*/ 0 h 12"/>
                    <a:gd name="T8" fmla="*/ 36 w 60"/>
                    <a:gd name="T9" fmla="*/ 6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6" y="6"/>
                      </a:moveTo>
                      <a:lnTo>
                        <a:pt x="6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74" name="Freeform 511"/>
                <p:cNvSpPr>
                  <a:spLocks/>
                </p:cNvSpPr>
                <p:nvPr/>
              </p:nvSpPr>
              <p:spPr bwMode="auto">
                <a:xfrm>
                  <a:off x="2388" y="1901"/>
                  <a:ext cx="60" cy="12"/>
                </a:xfrm>
                <a:custGeom>
                  <a:avLst/>
                  <a:gdLst>
                    <a:gd name="T0" fmla="*/ 36 w 60"/>
                    <a:gd name="T1" fmla="*/ 6 h 12"/>
                    <a:gd name="T2" fmla="*/ 60 w 60"/>
                    <a:gd name="T3" fmla="*/ 12 h 12"/>
                    <a:gd name="T4" fmla="*/ 24 w 60"/>
                    <a:gd name="T5" fmla="*/ 6 h 12"/>
                    <a:gd name="T6" fmla="*/ 0 w 60"/>
                    <a:gd name="T7" fmla="*/ 0 h 12"/>
                    <a:gd name="T8" fmla="*/ 36 w 60"/>
                    <a:gd name="T9" fmla="*/ 6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6" y="6"/>
                      </a:moveTo>
                      <a:lnTo>
                        <a:pt x="6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75" name="Freeform 512"/>
                <p:cNvSpPr>
                  <a:spLocks/>
                </p:cNvSpPr>
                <p:nvPr/>
              </p:nvSpPr>
              <p:spPr bwMode="auto">
                <a:xfrm>
                  <a:off x="2424" y="1907"/>
                  <a:ext cx="60" cy="12"/>
                </a:xfrm>
                <a:custGeom>
                  <a:avLst/>
                  <a:gdLst>
                    <a:gd name="T0" fmla="*/ 30 w 60"/>
                    <a:gd name="T1" fmla="*/ 0 h 12"/>
                    <a:gd name="T2" fmla="*/ 60 w 60"/>
                    <a:gd name="T3" fmla="*/ 12 h 12"/>
                    <a:gd name="T4" fmla="*/ 24 w 60"/>
                    <a:gd name="T5" fmla="*/ 6 h 12"/>
                    <a:gd name="T6" fmla="*/ 0 w 60"/>
                    <a:gd name="T7" fmla="*/ 0 h 12"/>
                    <a:gd name="T8" fmla="*/ 30 w 60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0" y="0"/>
                      </a:moveTo>
                      <a:lnTo>
                        <a:pt x="60" y="12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11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76" name="Freeform 513"/>
                <p:cNvSpPr>
                  <a:spLocks/>
                </p:cNvSpPr>
                <p:nvPr/>
              </p:nvSpPr>
              <p:spPr bwMode="auto">
                <a:xfrm>
                  <a:off x="2454" y="1907"/>
                  <a:ext cx="60" cy="12"/>
                </a:xfrm>
                <a:custGeom>
                  <a:avLst/>
                  <a:gdLst>
                    <a:gd name="T0" fmla="*/ 36 w 60"/>
                    <a:gd name="T1" fmla="*/ 6 h 12"/>
                    <a:gd name="T2" fmla="*/ 60 w 60"/>
                    <a:gd name="T3" fmla="*/ 12 h 12"/>
                    <a:gd name="T4" fmla="*/ 30 w 60"/>
                    <a:gd name="T5" fmla="*/ 12 h 12"/>
                    <a:gd name="T6" fmla="*/ 0 w 60"/>
                    <a:gd name="T7" fmla="*/ 0 h 12"/>
                    <a:gd name="T8" fmla="*/ 36 w 60"/>
                    <a:gd name="T9" fmla="*/ 6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6" y="6"/>
                      </a:moveTo>
                      <a:lnTo>
                        <a:pt x="60" y="12"/>
                      </a:lnTo>
                      <a:lnTo>
                        <a:pt x="30" y="12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25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77" name="Freeform 514"/>
                <p:cNvSpPr>
                  <a:spLocks/>
                </p:cNvSpPr>
                <p:nvPr/>
              </p:nvSpPr>
              <p:spPr bwMode="auto">
                <a:xfrm>
                  <a:off x="2490" y="1913"/>
                  <a:ext cx="60" cy="6"/>
                </a:xfrm>
                <a:custGeom>
                  <a:avLst/>
                  <a:gdLst>
                    <a:gd name="T0" fmla="*/ 36 w 60"/>
                    <a:gd name="T1" fmla="*/ 0 h 6"/>
                    <a:gd name="T2" fmla="*/ 60 w 60"/>
                    <a:gd name="T3" fmla="*/ 6 h 6"/>
                    <a:gd name="T4" fmla="*/ 24 w 60"/>
                    <a:gd name="T5" fmla="*/ 6 h 6"/>
                    <a:gd name="T6" fmla="*/ 0 w 60"/>
                    <a:gd name="T7" fmla="*/ 0 h 6"/>
                    <a:gd name="T8" fmla="*/ 36 w 60"/>
                    <a:gd name="T9" fmla="*/ 0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6" y="0"/>
                      </a:moveTo>
                      <a:lnTo>
                        <a:pt x="6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37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78" name="Freeform 515"/>
                <p:cNvSpPr>
                  <a:spLocks/>
                </p:cNvSpPr>
                <p:nvPr/>
              </p:nvSpPr>
              <p:spPr bwMode="auto">
                <a:xfrm>
                  <a:off x="2526" y="1907"/>
                  <a:ext cx="60" cy="12"/>
                </a:xfrm>
                <a:custGeom>
                  <a:avLst/>
                  <a:gdLst>
                    <a:gd name="T0" fmla="*/ 36 w 60"/>
                    <a:gd name="T1" fmla="*/ 0 h 12"/>
                    <a:gd name="T2" fmla="*/ 60 w 60"/>
                    <a:gd name="T3" fmla="*/ 12 h 12"/>
                    <a:gd name="T4" fmla="*/ 24 w 60"/>
                    <a:gd name="T5" fmla="*/ 12 h 12"/>
                    <a:gd name="T6" fmla="*/ 0 w 60"/>
                    <a:gd name="T7" fmla="*/ 6 h 12"/>
                    <a:gd name="T8" fmla="*/ 36 w 60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6" y="0"/>
                      </a:moveTo>
                      <a:lnTo>
                        <a:pt x="60" y="12"/>
                      </a:lnTo>
                      <a:lnTo>
                        <a:pt x="24" y="12"/>
                      </a:lnTo>
                      <a:lnTo>
                        <a:pt x="0" y="6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46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79" name="Freeform 516"/>
                <p:cNvSpPr>
                  <a:spLocks/>
                </p:cNvSpPr>
                <p:nvPr/>
              </p:nvSpPr>
              <p:spPr bwMode="auto">
                <a:xfrm>
                  <a:off x="2562" y="1907"/>
                  <a:ext cx="60" cy="12"/>
                </a:xfrm>
                <a:custGeom>
                  <a:avLst/>
                  <a:gdLst>
                    <a:gd name="T0" fmla="*/ 36 w 60"/>
                    <a:gd name="T1" fmla="*/ 0 h 12"/>
                    <a:gd name="T2" fmla="*/ 60 w 60"/>
                    <a:gd name="T3" fmla="*/ 12 h 12"/>
                    <a:gd name="T4" fmla="*/ 24 w 60"/>
                    <a:gd name="T5" fmla="*/ 12 h 12"/>
                    <a:gd name="T6" fmla="*/ 0 w 60"/>
                    <a:gd name="T7" fmla="*/ 0 h 12"/>
                    <a:gd name="T8" fmla="*/ 36 w 60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6" y="0"/>
                      </a:moveTo>
                      <a:lnTo>
                        <a:pt x="60" y="12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5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80" name="Freeform 517"/>
                <p:cNvSpPr>
                  <a:spLocks/>
                </p:cNvSpPr>
                <p:nvPr/>
              </p:nvSpPr>
              <p:spPr bwMode="auto">
                <a:xfrm>
                  <a:off x="2598" y="1907"/>
                  <a:ext cx="60" cy="12"/>
                </a:xfrm>
                <a:custGeom>
                  <a:avLst/>
                  <a:gdLst>
                    <a:gd name="T0" fmla="*/ 36 w 60"/>
                    <a:gd name="T1" fmla="*/ 0 h 12"/>
                    <a:gd name="T2" fmla="*/ 60 w 60"/>
                    <a:gd name="T3" fmla="*/ 6 h 12"/>
                    <a:gd name="T4" fmla="*/ 24 w 60"/>
                    <a:gd name="T5" fmla="*/ 12 h 12"/>
                    <a:gd name="T6" fmla="*/ 0 w 60"/>
                    <a:gd name="T7" fmla="*/ 0 h 12"/>
                    <a:gd name="T8" fmla="*/ 36 w 60"/>
                    <a:gd name="T9" fmla="*/ 0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6" y="0"/>
                      </a:moveTo>
                      <a:lnTo>
                        <a:pt x="60" y="6"/>
                      </a:lnTo>
                      <a:lnTo>
                        <a:pt x="24" y="12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52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81" name="Freeform 518"/>
                <p:cNvSpPr>
                  <a:spLocks/>
                </p:cNvSpPr>
                <p:nvPr/>
              </p:nvSpPr>
              <p:spPr bwMode="auto">
                <a:xfrm>
                  <a:off x="2634" y="1907"/>
                  <a:ext cx="60" cy="6"/>
                </a:xfrm>
                <a:custGeom>
                  <a:avLst/>
                  <a:gdLst>
                    <a:gd name="T0" fmla="*/ 36 w 60"/>
                    <a:gd name="T1" fmla="*/ 0 h 6"/>
                    <a:gd name="T2" fmla="*/ 60 w 60"/>
                    <a:gd name="T3" fmla="*/ 0 h 6"/>
                    <a:gd name="T4" fmla="*/ 24 w 60"/>
                    <a:gd name="T5" fmla="*/ 6 h 6"/>
                    <a:gd name="T6" fmla="*/ 0 w 60"/>
                    <a:gd name="T7" fmla="*/ 0 h 6"/>
                    <a:gd name="T8" fmla="*/ 36 w 60"/>
                    <a:gd name="T9" fmla="*/ 0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6" y="0"/>
                      </a:moveTo>
                      <a:lnTo>
                        <a:pt x="60" y="0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3F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82" name="Freeform 519"/>
                <p:cNvSpPr>
                  <a:spLocks/>
                </p:cNvSpPr>
                <p:nvPr/>
              </p:nvSpPr>
              <p:spPr bwMode="auto">
                <a:xfrm>
                  <a:off x="2670" y="1901"/>
                  <a:ext cx="60" cy="6"/>
                </a:xfrm>
                <a:custGeom>
                  <a:avLst/>
                  <a:gdLst>
                    <a:gd name="T0" fmla="*/ 36 w 60"/>
                    <a:gd name="T1" fmla="*/ 6 h 6"/>
                    <a:gd name="T2" fmla="*/ 60 w 60"/>
                    <a:gd name="T3" fmla="*/ 0 h 6"/>
                    <a:gd name="T4" fmla="*/ 24 w 60"/>
                    <a:gd name="T5" fmla="*/ 6 h 6"/>
                    <a:gd name="T6" fmla="*/ 0 w 60"/>
                    <a:gd name="T7" fmla="*/ 6 h 6"/>
                    <a:gd name="T8" fmla="*/ 36 w 60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6" y="6"/>
                      </a:moveTo>
                      <a:lnTo>
                        <a:pt x="60" y="0"/>
                      </a:lnTo>
                      <a:lnTo>
                        <a:pt x="24" y="6"/>
                      </a:lnTo>
                      <a:lnTo>
                        <a:pt x="0" y="6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21ADB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83" name="Freeform 520"/>
                <p:cNvSpPr>
                  <a:spLocks/>
                </p:cNvSpPr>
                <p:nvPr/>
              </p:nvSpPr>
              <p:spPr bwMode="auto">
                <a:xfrm>
                  <a:off x="2706" y="1901"/>
                  <a:ext cx="60" cy="30"/>
                </a:xfrm>
                <a:custGeom>
                  <a:avLst/>
                  <a:gdLst>
                    <a:gd name="T0" fmla="*/ 42 w 60"/>
                    <a:gd name="T1" fmla="*/ 30 h 30"/>
                    <a:gd name="T2" fmla="*/ 60 w 60"/>
                    <a:gd name="T3" fmla="*/ 0 h 30"/>
                    <a:gd name="T4" fmla="*/ 24 w 60"/>
                    <a:gd name="T5" fmla="*/ 0 h 30"/>
                    <a:gd name="T6" fmla="*/ 0 w 60"/>
                    <a:gd name="T7" fmla="*/ 6 h 30"/>
                    <a:gd name="T8" fmla="*/ 42 w 60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"/>
                    <a:gd name="T17" fmla="*/ 60 w 60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">
                      <a:moveTo>
                        <a:pt x="42" y="30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42" y="30"/>
                      </a:lnTo>
                      <a:close/>
                    </a:path>
                  </a:pathLst>
                </a:custGeom>
                <a:solidFill>
                  <a:srgbClr val="C1E5F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84" name="Freeform 521"/>
                <p:cNvSpPr>
                  <a:spLocks/>
                </p:cNvSpPr>
                <p:nvPr/>
              </p:nvSpPr>
              <p:spPr bwMode="auto">
                <a:xfrm>
                  <a:off x="2748" y="1901"/>
                  <a:ext cx="60" cy="90"/>
                </a:xfrm>
                <a:custGeom>
                  <a:avLst/>
                  <a:gdLst>
                    <a:gd name="T0" fmla="*/ 36 w 60"/>
                    <a:gd name="T1" fmla="*/ 90 h 90"/>
                    <a:gd name="T2" fmla="*/ 60 w 60"/>
                    <a:gd name="T3" fmla="*/ 36 h 90"/>
                    <a:gd name="T4" fmla="*/ 18 w 60"/>
                    <a:gd name="T5" fmla="*/ 0 h 90"/>
                    <a:gd name="T6" fmla="*/ 0 w 60"/>
                    <a:gd name="T7" fmla="*/ 30 h 90"/>
                    <a:gd name="T8" fmla="*/ 36 w 60"/>
                    <a:gd name="T9" fmla="*/ 9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0"/>
                    <a:gd name="T17" fmla="*/ 60 w 60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0">
                      <a:moveTo>
                        <a:pt x="36" y="90"/>
                      </a:moveTo>
                      <a:lnTo>
                        <a:pt x="60" y="36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36" y="90"/>
                      </a:lnTo>
                      <a:close/>
                    </a:path>
                  </a:pathLst>
                </a:custGeom>
                <a:solidFill>
                  <a:srgbClr val="D7BAB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85" name="Freeform 522"/>
                <p:cNvSpPr>
                  <a:spLocks/>
                </p:cNvSpPr>
                <p:nvPr/>
              </p:nvSpPr>
              <p:spPr bwMode="auto">
                <a:xfrm>
                  <a:off x="2784" y="1937"/>
                  <a:ext cx="60" cy="150"/>
                </a:xfrm>
                <a:custGeom>
                  <a:avLst/>
                  <a:gdLst>
                    <a:gd name="T0" fmla="*/ 42 w 60"/>
                    <a:gd name="T1" fmla="*/ 150 h 150"/>
                    <a:gd name="T2" fmla="*/ 60 w 60"/>
                    <a:gd name="T3" fmla="*/ 108 h 150"/>
                    <a:gd name="T4" fmla="*/ 24 w 60"/>
                    <a:gd name="T5" fmla="*/ 0 h 150"/>
                    <a:gd name="T6" fmla="*/ 0 w 60"/>
                    <a:gd name="T7" fmla="*/ 54 h 150"/>
                    <a:gd name="T8" fmla="*/ 42 w 60"/>
                    <a:gd name="T9" fmla="*/ 150 h 1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50"/>
                    <a:gd name="T17" fmla="*/ 60 w 60"/>
                    <a:gd name="T18" fmla="*/ 150 h 1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50">
                      <a:moveTo>
                        <a:pt x="42" y="150"/>
                      </a:moveTo>
                      <a:lnTo>
                        <a:pt x="60" y="108"/>
                      </a:lnTo>
                      <a:lnTo>
                        <a:pt x="24" y="0"/>
                      </a:lnTo>
                      <a:lnTo>
                        <a:pt x="0" y="54"/>
                      </a:lnTo>
                      <a:lnTo>
                        <a:pt x="42" y="150"/>
                      </a:lnTo>
                      <a:close/>
                    </a:path>
                  </a:pathLst>
                </a:custGeom>
                <a:solidFill>
                  <a:srgbClr val="DAABA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86" name="Freeform 523"/>
                <p:cNvSpPr>
                  <a:spLocks/>
                </p:cNvSpPr>
                <p:nvPr/>
              </p:nvSpPr>
              <p:spPr bwMode="auto">
                <a:xfrm>
                  <a:off x="2826" y="2045"/>
                  <a:ext cx="59" cy="161"/>
                </a:xfrm>
                <a:custGeom>
                  <a:avLst/>
                  <a:gdLst>
                    <a:gd name="T0" fmla="*/ 36 w 59"/>
                    <a:gd name="T1" fmla="*/ 161 h 161"/>
                    <a:gd name="T2" fmla="*/ 59 w 59"/>
                    <a:gd name="T3" fmla="*/ 155 h 161"/>
                    <a:gd name="T4" fmla="*/ 18 w 59"/>
                    <a:gd name="T5" fmla="*/ 0 h 161"/>
                    <a:gd name="T6" fmla="*/ 0 w 59"/>
                    <a:gd name="T7" fmla="*/ 42 h 161"/>
                    <a:gd name="T8" fmla="*/ 36 w 59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161"/>
                    <a:gd name="T17" fmla="*/ 59 w 59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161">
                      <a:moveTo>
                        <a:pt x="36" y="161"/>
                      </a:moveTo>
                      <a:lnTo>
                        <a:pt x="59" y="155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36" y="161"/>
                      </a:lnTo>
                      <a:close/>
                    </a:path>
                  </a:pathLst>
                </a:custGeom>
                <a:solidFill>
                  <a:srgbClr val="E4B3A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87" name="Freeform 524"/>
                <p:cNvSpPr>
                  <a:spLocks/>
                </p:cNvSpPr>
                <p:nvPr/>
              </p:nvSpPr>
              <p:spPr bwMode="auto">
                <a:xfrm>
                  <a:off x="2862" y="2200"/>
                  <a:ext cx="59" cy="108"/>
                </a:xfrm>
                <a:custGeom>
                  <a:avLst/>
                  <a:gdLst>
                    <a:gd name="T0" fmla="*/ 41 w 59"/>
                    <a:gd name="T1" fmla="*/ 102 h 108"/>
                    <a:gd name="T2" fmla="*/ 59 w 59"/>
                    <a:gd name="T3" fmla="*/ 108 h 108"/>
                    <a:gd name="T4" fmla="*/ 23 w 59"/>
                    <a:gd name="T5" fmla="*/ 0 h 108"/>
                    <a:gd name="T6" fmla="*/ 0 w 59"/>
                    <a:gd name="T7" fmla="*/ 6 h 108"/>
                    <a:gd name="T8" fmla="*/ 41 w 59"/>
                    <a:gd name="T9" fmla="*/ 102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108"/>
                    <a:gd name="T17" fmla="*/ 59 w 59"/>
                    <a:gd name="T18" fmla="*/ 108 h 1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108">
                      <a:moveTo>
                        <a:pt x="41" y="102"/>
                      </a:moveTo>
                      <a:lnTo>
                        <a:pt x="59" y="108"/>
                      </a:lnTo>
                      <a:lnTo>
                        <a:pt x="23" y="0"/>
                      </a:lnTo>
                      <a:lnTo>
                        <a:pt x="0" y="6"/>
                      </a:lnTo>
                      <a:lnTo>
                        <a:pt x="41" y="102"/>
                      </a:lnTo>
                      <a:close/>
                    </a:path>
                  </a:pathLst>
                </a:custGeom>
                <a:solidFill>
                  <a:srgbClr val="F8D8A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88" name="Freeform 525"/>
                <p:cNvSpPr>
                  <a:spLocks/>
                </p:cNvSpPr>
                <p:nvPr/>
              </p:nvSpPr>
              <p:spPr bwMode="auto">
                <a:xfrm>
                  <a:off x="2903" y="2302"/>
                  <a:ext cx="54" cy="54"/>
                </a:xfrm>
                <a:custGeom>
                  <a:avLst/>
                  <a:gdLst>
                    <a:gd name="T0" fmla="*/ 36 w 54"/>
                    <a:gd name="T1" fmla="*/ 54 h 54"/>
                    <a:gd name="T2" fmla="*/ 54 w 54"/>
                    <a:gd name="T3" fmla="*/ 36 h 54"/>
                    <a:gd name="T4" fmla="*/ 18 w 54"/>
                    <a:gd name="T5" fmla="*/ 6 h 54"/>
                    <a:gd name="T6" fmla="*/ 0 w 54"/>
                    <a:gd name="T7" fmla="*/ 0 h 54"/>
                    <a:gd name="T8" fmla="*/ 36 w 54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54"/>
                    <a:gd name="T17" fmla="*/ 54 w 5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54">
                      <a:moveTo>
                        <a:pt x="36" y="54"/>
                      </a:moveTo>
                      <a:lnTo>
                        <a:pt x="54" y="36"/>
                      </a:lnTo>
                      <a:lnTo>
                        <a:pt x="18" y="6"/>
                      </a:lnTo>
                      <a:lnTo>
                        <a:pt x="0" y="0"/>
                      </a:lnTo>
                      <a:lnTo>
                        <a:pt x="36" y="54"/>
                      </a:lnTo>
                      <a:close/>
                    </a:path>
                  </a:pathLst>
                </a:custGeom>
                <a:solidFill>
                  <a:srgbClr val="ECF9C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89" name="Freeform 526"/>
                <p:cNvSpPr>
                  <a:spLocks/>
                </p:cNvSpPr>
                <p:nvPr/>
              </p:nvSpPr>
              <p:spPr bwMode="auto">
                <a:xfrm>
                  <a:off x="2939" y="2338"/>
                  <a:ext cx="54" cy="36"/>
                </a:xfrm>
                <a:custGeom>
                  <a:avLst/>
                  <a:gdLst>
                    <a:gd name="T0" fmla="*/ 36 w 54"/>
                    <a:gd name="T1" fmla="*/ 36 h 36"/>
                    <a:gd name="T2" fmla="*/ 54 w 54"/>
                    <a:gd name="T3" fmla="*/ 6 h 36"/>
                    <a:gd name="T4" fmla="*/ 18 w 54"/>
                    <a:gd name="T5" fmla="*/ 0 h 36"/>
                    <a:gd name="T6" fmla="*/ 0 w 54"/>
                    <a:gd name="T7" fmla="*/ 18 h 36"/>
                    <a:gd name="T8" fmla="*/ 36 w 54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6"/>
                    <a:gd name="T17" fmla="*/ 54 w 54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6">
                      <a:moveTo>
                        <a:pt x="36" y="36"/>
                      </a:moveTo>
                      <a:lnTo>
                        <a:pt x="54" y="6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C3DDE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90" name="Freeform 527"/>
                <p:cNvSpPr>
                  <a:spLocks/>
                </p:cNvSpPr>
                <p:nvPr/>
              </p:nvSpPr>
              <p:spPr bwMode="auto">
                <a:xfrm>
                  <a:off x="2975" y="2338"/>
                  <a:ext cx="60" cy="48"/>
                </a:xfrm>
                <a:custGeom>
                  <a:avLst/>
                  <a:gdLst>
                    <a:gd name="T0" fmla="*/ 36 w 60"/>
                    <a:gd name="T1" fmla="*/ 48 h 48"/>
                    <a:gd name="T2" fmla="*/ 60 w 60"/>
                    <a:gd name="T3" fmla="*/ 0 h 48"/>
                    <a:gd name="T4" fmla="*/ 18 w 60"/>
                    <a:gd name="T5" fmla="*/ 6 h 48"/>
                    <a:gd name="T6" fmla="*/ 0 w 60"/>
                    <a:gd name="T7" fmla="*/ 36 h 48"/>
                    <a:gd name="T8" fmla="*/ 36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36" y="48"/>
                      </a:moveTo>
                      <a:lnTo>
                        <a:pt x="60" y="0"/>
                      </a:lnTo>
                      <a:lnTo>
                        <a:pt x="18" y="6"/>
                      </a:lnTo>
                      <a:lnTo>
                        <a:pt x="0" y="36"/>
                      </a:lnTo>
                      <a:lnTo>
                        <a:pt x="36" y="48"/>
                      </a:lnTo>
                      <a:close/>
                    </a:path>
                  </a:pathLst>
                </a:custGeom>
                <a:solidFill>
                  <a:srgbClr val="9BA3D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91" name="Freeform 528"/>
                <p:cNvSpPr>
                  <a:spLocks/>
                </p:cNvSpPr>
                <p:nvPr/>
              </p:nvSpPr>
              <p:spPr bwMode="auto">
                <a:xfrm>
                  <a:off x="3011" y="2332"/>
                  <a:ext cx="60" cy="54"/>
                </a:xfrm>
                <a:custGeom>
                  <a:avLst/>
                  <a:gdLst>
                    <a:gd name="T0" fmla="*/ 42 w 60"/>
                    <a:gd name="T1" fmla="*/ 54 h 54"/>
                    <a:gd name="T2" fmla="*/ 60 w 60"/>
                    <a:gd name="T3" fmla="*/ 0 h 54"/>
                    <a:gd name="T4" fmla="*/ 24 w 60"/>
                    <a:gd name="T5" fmla="*/ 6 h 54"/>
                    <a:gd name="T6" fmla="*/ 0 w 60"/>
                    <a:gd name="T7" fmla="*/ 54 h 54"/>
                    <a:gd name="T8" fmla="*/ 42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42" y="54"/>
                      </a:moveTo>
                      <a:lnTo>
                        <a:pt x="60" y="0"/>
                      </a:lnTo>
                      <a:lnTo>
                        <a:pt x="24" y="6"/>
                      </a:lnTo>
                      <a:lnTo>
                        <a:pt x="0" y="54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8E8CC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92" name="Freeform 529"/>
                <p:cNvSpPr>
                  <a:spLocks/>
                </p:cNvSpPr>
                <p:nvPr/>
              </p:nvSpPr>
              <p:spPr bwMode="auto">
                <a:xfrm>
                  <a:off x="3053" y="2332"/>
                  <a:ext cx="60" cy="54"/>
                </a:xfrm>
                <a:custGeom>
                  <a:avLst/>
                  <a:gdLst>
                    <a:gd name="T0" fmla="*/ 36 w 60"/>
                    <a:gd name="T1" fmla="*/ 54 h 54"/>
                    <a:gd name="T2" fmla="*/ 60 w 60"/>
                    <a:gd name="T3" fmla="*/ 0 h 54"/>
                    <a:gd name="T4" fmla="*/ 18 w 60"/>
                    <a:gd name="T5" fmla="*/ 0 h 54"/>
                    <a:gd name="T6" fmla="*/ 0 w 60"/>
                    <a:gd name="T7" fmla="*/ 54 h 54"/>
                    <a:gd name="T8" fmla="*/ 36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36" y="54"/>
                      </a:moveTo>
                      <a:lnTo>
                        <a:pt x="60" y="0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36" y="54"/>
                      </a:lnTo>
                      <a:close/>
                    </a:path>
                  </a:pathLst>
                </a:custGeom>
                <a:solidFill>
                  <a:srgbClr val="8C85C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93" name="Freeform 530"/>
                <p:cNvSpPr>
                  <a:spLocks/>
                </p:cNvSpPr>
                <p:nvPr/>
              </p:nvSpPr>
              <p:spPr bwMode="auto">
                <a:xfrm>
                  <a:off x="3089" y="2332"/>
                  <a:ext cx="60" cy="54"/>
                </a:xfrm>
                <a:custGeom>
                  <a:avLst/>
                  <a:gdLst>
                    <a:gd name="T0" fmla="*/ 42 w 60"/>
                    <a:gd name="T1" fmla="*/ 54 h 54"/>
                    <a:gd name="T2" fmla="*/ 60 w 60"/>
                    <a:gd name="T3" fmla="*/ 0 h 54"/>
                    <a:gd name="T4" fmla="*/ 24 w 60"/>
                    <a:gd name="T5" fmla="*/ 0 h 54"/>
                    <a:gd name="T6" fmla="*/ 0 w 60"/>
                    <a:gd name="T7" fmla="*/ 54 h 54"/>
                    <a:gd name="T8" fmla="*/ 42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42" y="54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54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8D83C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94" name="Freeform 531"/>
                <p:cNvSpPr>
                  <a:spLocks/>
                </p:cNvSpPr>
                <p:nvPr/>
              </p:nvSpPr>
              <p:spPr bwMode="auto">
                <a:xfrm>
                  <a:off x="3131" y="2332"/>
                  <a:ext cx="60" cy="60"/>
                </a:xfrm>
                <a:custGeom>
                  <a:avLst/>
                  <a:gdLst>
                    <a:gd name="T0" fmla="*/ 36 w 60"/>
                    <a:gd name="T1" fmla="*/ 60 h 60"/>
                    <a:gd name="T2" fmla="*/ 60 w 60"/>
                    <a:gd name="T3" fmla="*/ 0 h 60"/>
                    <a:gd name="T4" fmla="*/ 18 w 60"/>
                    <a:gd name="T5" fmla="*/ 0 h 60"/>
                    <a:gd name="T6" fmla="*/ 0 w 60"/>
                    <a:gd name="T7" fmla="*/ 54 h 60"/>
                    <a:gd name="T8" fmla="*/ 36 w 60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36" y="60"/>
                      </a:moveTo>
                      <a:lnTo>
                        <a:pt x="60" y="0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36" y="60"/>
                      </a:lnTo>
                      <a:close/>
                    </a:path>
                  </a:pathLst>
                </a:custGeom>
                <a:solidFill>
                  <a:srgbClr val="8F84C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95" name="Freeform 532"/>
                <p:cNvSpPr>
                  <a:spLocks/>
                </p:cNvSpPr>
                <p:nvPr/>
              </p:nvSpPr>
              <p:spPr bwMode="auto">
                <a:xfrm>
                  <a:off x="3167" y="2332"/>
                  <a:ext cx="60" cy="60"/>
                </a:xfrm>
                <a:custGeom>
                  <a:avLst/>
                  <a:gdLst>
                    <a:gd name="T0" fmla="*/ 42 w 60"/>
                    <a:gd name="T1" fmla="*/ 60 h 60"/>
                    <a:gd name="T2" fmla="*/ 60 w 60"/>
                    <a:gd name="T3" fmla="*/ 6 h 60"/>
                    <a:gd name="T4" fmla="*/ 24 w 60"/>
                    <a:gd name="T5" fmla="*/ 0 h 60"/>
                    <a:gd name="T6" fmla="*/ 0 w 60"/>
                    <a:gd name="T7" fmla="*/ 60 h 60"/>
                    <a:gd name="T8" fmla="*/ 42 w 60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42" y="60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60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9186C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96" name="Freeform 533"/>
                <p:cNvSpPr>
                  <a:spLocks/>
                </p:cNvSpPr>
                <p:nvPr/>
              </p:nvSpPr>
              <p:spPr bwMode="auto">
                <a:xfrm>
                  <a:off x="3209" y="2338"/>
                  <a:ext cx="60" cy="60"/>
                </a:xfrm>
                <a:custGeom>
                  <a:avLst/>
                  <a:gdLst>
                    <a:gd name="T0" fmla="*/ 42 w 60"/>
                    <a:gd name="T1" fmla="*/ 60 h 60"/>
                    <a:gd name="T2" fmla="*/ 60 w 60"/>
                    <a:gd name="T3" fmla="*/ 6 h 60"/>
                    <a:gd name="T4" fmla="*/ 18 w 60"/>
                    <a:gd name="T5" fmla="*/ 0 h 60"/>
                    <a:gd name="T6" fmla="*/ 0 w 60"/>
                    <a:gd name="T7" fmla="*/ 54 h 60"/>
                    <a:gd name="T8" fmla="*/ 42 w 60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42" y="60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9388C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97" name="Freeform 534"/>
                <p:cNvSpPr>
                  <a:spLocks/>
                </p:cNvSpPr>
                <p:nvPr/>
              </p:nvSpPr>
              <p:spPr bwMode="auto">
                <a:xfrm>
                  <a:off x="3251" y="2344"/>
                  <a:ext cx="60" cy="60"/>
                </a:xfrm>
                <a:custGeom>
                  <a:avLst/>
                  <a:gdLst>
                    <a:gd name="T0" fmla="*/ 42 w 60"/>
                    <a:gd name="T1" fmla="*/ 60 h 60"/>
                    <a:gd name="T2" fmla="*/ 60 w 60"/>
                    <a:gd name="T3" fmla="*/ 6 h 60"/>
                    <a:gd name="T4" fmla="*/ 18 w 60"/>
                    <a:gd name="T5" fmla="*/ 0 h 60"/>
                    <a:gd name="T6" fmla="*/ 0 w 60"/>
                    <a:gd name="T7" fmla="*/ 54 h 60"/>
                    <a:gd name="T8" fmla="*/ 42 w 60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42" y="60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958BC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98" name="Freeform 535"/>
                <p:cNvSpPr>
                  <a:spLocks/>
                </p:cNvSpPr>
                <p:nvPr/>
              </p:nvSpPr>
              <p:spPr bwMode="auto">
                <a:xfrm>
                  <a:off x="3293" y="2350"/>
                  <a:ext cx="60" cy="60"/>
                </a:xfrm>
                <a:custGeom>
                  <a:avLst/>
                  <a:gdLst>
                    <a:gd name="T0" fmla="*/ 42 w 60"/>
                    <a:gd name="T1" fmla="*/ 60 h 60"/>
                    <a:gd name="T2" fmla="*/ 60 w 60"/>
                    <a:gd name="T3" fmla="*/ 12 h 60"/>
                    <a:gd name="T4" fmla="*/ 18 w 60"/>
                    <a:gd name="T5" fmla="*/ 0 h 60"/>
                    <a:gd name="T6" fmla="*/ 0 w 60"/>
                    <a:gd name="T7" fmla="*/ 54 h 60"/>
                    <a:gd name="T8" fmla="*/ 42 w 60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42" y="60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54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978DC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399" name="Freeform 536"/>
                <p:cNvSpPr>
                  <a:spLocks/>
                </p:cNvSpPr>
                <p:nvPr/>
              </p:nvSpPr>
              <p:spPr bwMode="auto">
                <a:xfrm>
                  <a:off x="3335" y="2362"/>
                  <a:ext cx="60" cy="54"/>
                </a:xfrm>
                <a:custGeom>
                  <a:avLst/>
                  <a:gdLst>
                    <a:gd name="T0" fmla="*/ 42 w 60"/>
                    <a:gd name="T1" fmla="*/ 54 h 54"/>
                    <a:gd name="T2" fmla="*/ 60 w 60"/>
                    <a:gd name="T3" fmla="*/ 6 h 54"/>
                    <a:gd name="T4" fmla="*/ 18 w 60"/>
                    <a:gd name="T5" fmla="*/ 0 h 54"/>
                    <a:gd name="T6" fmla="*/ 0 w 60"/>
                    <a:gd name="T7" fmla="*/ 48 h 54"/>
                    <a:gd name="T8" fmla="*/ 42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42" y="54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48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988FC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00" name="Freeform 537"/>
                <p:cNvSpPr>
                  <a:spLocks/>
                </p:cNvSpPr>
                <p:nvPr/>
              </p:nvSpPr>
              <p:spPr bwMode="auto">
                <a:xfrm>
                  <a:off x="3377" y="2368"/>
                  <a:ext cx="60" cy="60"/>
                </a:xfrm>
                <a:custGeom>
                  <a:avLst/>
                  <a:gdLst>
                    <a:gd name="T0" fmla="*/ 42 w 60"/>
                    <a:gd name="T1" fmla="*/ 60 h 60"/>
                    <a:gd name="T2" fmla="*/ 60 w 60"/>
                    <a:gd name="T3" fmla="*/ 12 h 60"/>
                    <a:gd name="T4" fmla="*/ 18 w 60"/>
                    <a:gd name="T5" fmla="*/ 0 h 60"/>
                    <a:gd name="T6" fmla="*/ 0 w 60"/>
                    <a:gd name="T7" fmla="*/ 48 h 60"/>
                    <a:gd name="T8" fmla="*/ 42 w 60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42" y="60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48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9991C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01" name="Freeform 538"/>
                <p:cNvSpPr>
                  <a:spLocks/>
                </p:cNvSpPr>
                <p:nvPr/>
              </p:nvSpPr>
              <p:spPr bwMode="auto">
                <a:xfrm>
                  <a:off x="2293" y="1889"/>
                  <a:ext cx="59" cy="6"/>
                </a:xfrm>
                <a:custGeom>
                  <a:avLst/>
                  <a:gdLst>
                    <a:gd name="T0" fmla="*/ 35 w 59"/>
                    <a:gd name="T1" fmla="*/ 6 h 6"/>
                    <a:gd name="T2" fmla="*/ 59 w 59"/>
                    <a:gd name="T3" fmla="*/ 6 h 6"/>
                    <a:gd name="T4" fmla="*/ 29 w 59"/>
                    <a:gd name="T5" fmla="*/ 0 h 6"/>
                    <a:gd name="T6" fmla="*/ 0 w 59"/>
                    <a:gd name="T7" fmla="*/ 0 h 6"/>
                    <a:gd name="T8" fmla="*/ 35 w 59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"/>
                    <a:gd name="T17" fmla="*/ 59 w 59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">
                      <a:moveTo>
                        <a:pt x="35" y="6"/>
                      </a:moveTo>
                      <a:lnTo>
                        <a:pt x="59" y="6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35" y="6"/>
                      </a:lnTo>
                      <a:close/>
                    </a:path>
                  </a:pathLst>
                </a:custGeom>
                <a:solidFill>
                  <a:srgbClr val="2FB8C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02" name="Freeform 539"/>
                <p:cNvSpPr>
                  <a:spLocks/>
                </p:cNvSpPr>
                <p:nvPr/>
              </p:nvSpPr>
              <p:spPr bwMode="auto">
                <a:xfrm>
                  <a:off x="2328" y="1895"/>
                  <a:ext cx="60" cy="6"/>
                </a:xfrm>
                <a:custGeom>
                  <a:avLst/>
                  <a:gdLst>
                    <a:gd name="T0" fmla="*/ 30 w 60"/>
                    <a:gd name="T1" fmla="*/ 6 h 6"/>
                    <a:gd name="T2" fmla="*/ 60 w 60"/>
                    <a:gd name="T3" fmla="*/ 6 h 6"/>
                    <a:gd name="T4" fmla="*/ 24 w 60"/>
                    <a:gd name="T5" fmla="*/ 0 h 6"/>
                    <a:gd name="T6" fmla="*/ 0 w 60"/>
                    <a:gd name="T7" fmla="*/ 0 h 6"/>
                    <a:gd name="T8" fmla="*/ 30 w 60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0" y="6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21AEC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03" name="Freeform 540"/>
                <p:cNvSpPr>
                  <a:spLocks/>
                </p:cNvSpPr>
                <p:nvPr/>
              </p:nvSpPr>
              <p:spPr bwMode="auto">
                <a:xfrm>
                  <a:off x="2358" y="1901"/>
                  <a:ext cx="66" cy="6"/>
                </a:xfrm>
                <a:custGeom>
                  <a:avLst/>
                  <a:gdLst>
                    <a:gd name="T0" fmla="*/ 36 w 66"/>
                    <a:gd name="T1" fmla="*/ 0 h 6"/>
                    <a:gd name="T2" fmla="*/ 66 w 66"/>
                    <a:gd name="T3" fmla="*/ 6 h 6"/>
                    <a:gd name="T4" fmla="*/ 30 w 66"/>
                    <a:gd name="T5" fmla="*/ 0 h 6"/>
                    <a:gd name="T6" fmla="*/ 0 w 66"/>
                    <a:gd name="T7" fmla="*/ 0 h 6"/>
                    <a:gd name="T8" fmla="*/ 36 w 66"/>
                    <a:gd name="T9" fmla="*/ 0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"/>
                    <a:gd name="T17" fmla="*/ 66 w 66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">
                      <a:moveTo>
                        <a:pt x="36" y="0"/>
                      </a:moveTo>
                      <a:lnTo>
                        <a:pt x="66" y="6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13A2B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04" name="Freeform 541"/>
                <p:cNvSpPr>
                  <a:spLocks/>
                </p:cNvSpPr>
                <p:nvPr/>
              </p:nvSpPr>
              <p:spPr bwMode="auto">
                <a:xfrm>
                  <a:off x="2394" y="1901"/>
                  <a:ext cx="60" cy="6"/>
                </a:xfrm>
                <a:custGeom>
                  <a:avLst/>
                  <a:gdLst>
                    <a:gd name="T0" fmla="*/ 36 w 60"/>
                    <a:gd name="T1" fmla="*/ 6 h 6"/>
                    <a:gd name="T2" fmla="*/ 60 w 60"/>
                    <a:gd name="T3" fmla="*/ 6 h 6"/>
                    <a:gd name="T4" fmla="*/ 30 w 60"/>
                    <a:gd name="T5" fmla="*/ 6 h 6"/>
                    <a:gd name="T6" fmla="*/ 0 w 60"/>
                    <a:gd name="T7" fmla="*/ 0 h 6"/>
                    <a:gd name="T8" fmla="*/ 36 w 60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6" y="6"/>
                      </a:moveTo>
                      <a:lnTo>
                        <a:pt x="60" y="6"/>
                      </a:lnTo>
                      <a:lnTo>
                        <a:pt x="30" y="6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05" name="Freeform 542"/>
                <p:cNvSpPr>
                  <a:spLocks/>
                </p:cNvSpPr>
                <p:nvPr/>
              </p:nvSpPr>
              <p:spPr bwMode="auto">
                <a:xfrm>
                  <a:off x="2430" y="1907"/>
                  <a:ext cx="60" cy="6"/>
                </a:xfrm>
                <a:custGeom>
                  <a:avLst/>
                  <a:gdLst>
                    <a:gd name="T0" fmla="*/ 36 w 60"/>
                    <a:gd name="T1" fmla="*/ 0 h 6"/>
                    <a:gd name="T2" fmla="*/ 60 w 60"/>
                    <a:gd name="T3" fmla="*/ 6 h 6"/>
                    <a:gd name="T4" fmla="*/ 24 w 60"/>
                    <a:gd name="T5" fmla="*/ 0 h 6"/>
                    <a:gd name="T6" fmla="*/ 0 w 60"/>
                    <a:gd name="T7" fmla="*/ 0 h 6"/>
                    <a:gd name="T8" fmla="*/ 36 w 60"/>
                    <a:gd name="T9" fmla="*/ 0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6" y="0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6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06" name="Freeform 543"/>
                <p:cNvSpPr>
                  <a:spLocks/>
                </p:cNvSpPr>
                <p:nvPr/>
              </p:nvSpPr>
              <p:spPr bwMode="auto">
                <a:xfrm>
                  <a:off x="2466" y="1907"/>
                  <a:ext cx="60" cy="6"/>
                </a:xfrm>
                <a:custGeom>
                  <a:avLst/>
                  <a:gdLst>
                    <a:gd name="T0" fmla="*/ 36 w 60"/>
                    <a:gd name="T1" fmla="*/ 0 h 6"/>
                    <a:gd name="T2" fmla="*/ 60 w 60"/>
                    <a:gd name="T3" fmla="*/ 6 h 6"/>
                    <a:gd name="T4" fmla="*/ 24 w 60"/>
                    <a:gd name="T5" fmla="*/ 6 h 6"/>
                    <a:gd name="T6" fmla="*/ 0 w 60"/>
                    <a:gd name="T7" fmla="*/ 0 h 6"/>
                    <a:gd name="T8" fmla="*/ 36 w 60"/>
                    <a:gd name="T9" fmla="*/ 0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6" y="0"/>
                      </a:moveTo>
                      <a:lnTo>
                        <a:pt x="60" y="6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F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07" name="Freeform 544"/>
                <p:cNvSpPr>
                  <a:spLocks/>
                </p:cNvSpPr>
                <p:nvPr/>
              </p:nvSpPr>
              <p:spPr bwMode="auto">
                <a:xfrm>
                  <a:off x="2502" y="1907"/>
                  <a:ext cx="60" cy="6"/>
                </a:xfrm>
                <a:custGeom>
                  <a:avLst/>
                  <a:gdLst>
                    <a:gd name="T0" fmla="*/ 36 w 60"/>
                    <a:gd name="T1" fmla="*/ 0 h 6"/>
                    <a:gd name="T2" fmla="*/ 60 w 60"/>
                    <a:gd name="T3" fmla="*/ 0 h 6"/>
                    <a:gd name="T4" fmla="*/ 24 w 60"/>
                    <a:gd name="T5" fmla="*/ 6 h 6"/>
                    <a:gd name="T6" fmla="*/ 0 w 60"/>
                    <a:gd name="T7" fmla="*/ 0 h 6"/>
                    <a:gd name="T8" fmla="*/ 36 w 60"/>
                    <a:gd name="T9" fmla="*/ 0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6" y="0"/>
                      </a:moveTo>
                      <a:lnTo>
                        <a:pt x="60" y="0"/>
                      </a:lnTo>
                      <a:lnTo>
                        <a:pt x="24" y="6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1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08" name="Freeform 545"/>
                <p:cNvSpPr>
                  <a:spLocks/>
                </p:cNvSpPr>
                <p:nvPr/>
              </p:nvSpPr>
              <p:spPr bwMode="auto">
                <a:xfrm>
                  <a:off x="2538" y="1907"/>
                  <a:ext cx="60" cy="1"/>
                </a:xfrm>
                <a:custGeom>
                  <a:avLst/>
                  <a:gdLst>
                    <a:gd name="T0" fmla="*/ 36 w 60"/>
                    <a:gd name="T1" fmla="*/ 0 h 1"/>
                    <a:gd name="T2" fmla="*/ 60 w 60"/>
                    <a:gd name="T3" fmla="*/ 0 h 1"/>
                    <a:gd name="T4" fmla="*/ 24 w 60"/>
                    <a:gd name="T5" fmla="*/ 0 h 1"/>
                    <a:gd name="T6" fmla="*/ 0 w 60"/>
                    <a:gd name="T7" fmla="*/ 0 h 1"/>
                    <a:gd name="T8" fmla="*/ 36 w 60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"/>
                    <a:gd name="T17" fmla="*/ 60 w 60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">
                      <a:moveTo>
                        <a:pt x="36" y="0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3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09" name="Freeform 546"/>
                <p:cNvSpPr>
                  <a:spLocks/>
                </p:cNvSpPr>
                <p:nvPr/>
              </p:nvSpPr>
              <p:spPr bwMode="auto">
                <a:xfrm>
                  <a:off x="2574" y="1907"/>
                  <a:ext cx="60" cy="6"/>
                </a:xfrm>
                <a:custGeom>
                  <a:avLst/>
                  <a:gdLst>
                    <a:gd name="T0" fmla="*/ 36 w 60"/>
                    <a:gd name="T1" fmla="*/ 6 h 6"/>
                    <a:gd name="T2" fmla="*/ 60 w 60"/>
                    <a:gd name="T3" fmla="*/ 0 h 6"/>
                    <a:gd name="T4" fmla="*/ 24 w 60"/>
                    <a:gd name="T5" fmla="*/ 0 h 6"/>
                    <a:gd name="T6" fmla="*/ 0 w 60"/>
                    <a:gd name="T7" fmla="*/ 0 h 6"/>
                    <a:gd name="T8" fmla="*/ 36 w 60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6" y="6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25B0D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10" name="Freeform 547"/>
                <p:cNvSpPr>
                  <a:spLocks/>
                </p:cNvSpPr>
                <p:nvPr/>
              </p:nvSpPr>
              <p:spPr bwMode="auto">
                <a:xfrm>
                  <a:off x="2610" y="1907"/>
                  <a:ext cx="60" cy="12"/>
                </a:xfrm>
                <a:custGeom>
                  <a:avLst/>
                  <a:gdLst>
                    <a:gd name="T0" fmla="*/ 36 w 60"/>
                    <a:gd name="T1" fmla="*/ 12 h 12"/>
                    <a:gd name="T2" fmla="*/ 60 w 60"/>
                    <a:gd name="T3" fmla="*/ 0 h 12"/>
                    <a:gd name="T4" fmla="*/ 24 w 60"/>
                    <a:gd name="T5" fmla="*/ 0 h 12"/>
                    <a:gd name="T6" fmla="*/ 0 w 60"/>
                    <a:gd name="T7" fmla="*/ 6 h 12"/>
                    <a:gd name="T8" fmla="*/ 36 w 60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6" y="12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74D8F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11" name="Freeform 548"/>
                <p:cNvSpPr>
                  <a:spLocks/>
                </p:cNvSpPr>
                <p:nvPr/>
              </p:nvSpPr>
              <p:spPr bwMode="auto">
                <a:xfrm>
                  <a:off x="2646" y="1907"/>
                  <a:ext cx="60" cy="30"/>
                </a:xfrm>
                <a:custGeom>
                  <a:avLst/>
                  <a:gdLst>
                    <a:gd name="T0" fmla="*/ 42 w 60"/>
                    <a:gd name="T1" fmla="*/ 30 h 30"/>
                    <a:gd name="T2" fmla="*/ 60 w 60"/>
                    <a:gd name="T3" fmla="*/ 0 h 30"/>
                    <a:gd name="T4" fmla="*/ 24 w 60"/>
                    <a:gd name="T5" fmla="*/ 0 h 30"/>
                    <a:gd name="T6" fmla="*/ 0 w 60"/>
                    <a:gd name="T7" fmla="*/ 12 h 30"/>
                    <a:gd name="T8" fmla="*/ 42 w 60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"/>
                    <a:gd name="T17" fmla="*/ 60 w 60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">
                      <a:moveTo>
                        <a:pt x="42" y="30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42" y="30"/>
                      </a:lnTo>
                      <a:close/>
                    </a:path>
                  </a:pathLst>
                </a:custGeom>
                <a:solidFill>
                  <a:srgbClr val="B6D7F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12" name="Freeform 549"/>
                <p:cNvSpPr>
                  <a:spLocks/>
                </p:cNvSpPr>
                <p:nvPr/>
              </p:nvSpPr>
              <p:spPr bwMode="auto">
                <a:xfrm>
                  <a:off x="2688" y="1907"/>
                  <a:ext cx="60" cy="66"/>
                </a:xfrm>
                <a:custGeom>
                  <a:avLst/>
                  <a:gdLst>
                    <a:gd name="T0" fmla="*/ 36 w 60"/>
                    <a:gd name="T1" fmla="*/ 66 h 66"/>
                    <a:gd name="T2" fmla="*/ 60 w 60"/>
                    <a:gd name="T3" fmla="*/ 24 h 66"/>
                    <a:gd name="T4" fmla="*/ 18 w 60"/>
                    <a:gd name="T5" fmla="*/ 0 h 66"/>
                    <a:gd name="T6" fmla="*/ 0 w 60"/>
                    <a:gd name="T7" fmla="*/ 30 h 66"/>
                    <a:gd name="T8" fmla="*/ 36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36" y="66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CCBFC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13" name="Freeform 550"/>
                <p:cNvSpPr>
                  <a:spLocks/>
                </p:cNvSpPr>
                <p:nvPr/>
              </p:nvSpPr>
              <p:spPr bwMode="auto">
                <a:xfrm>
                  <a:off x="2724" y="1931"/>
                  <a:ext cx="60" cy="102"/>
                </a:xfrm>
                <a:custGeom>
                  <a:avLst/>
                  <a:gdLst>
                    <a:gd name="T0" fmla="*/ 42 w 60"/>
                    <a:gd name="T1" fmla="*/ 102 h 102"/>
                    <a:gd name="T2" fmla="*/ 60 w 60"/>
                    <a:gd name="T3" fmla="*/ 60 h 102"/>
                    <a:gd name="T4" fmla="*/ 24 w 60"/>
                    <a:gd name="T5" fmla="*/ 0 h 102"/>
                    <a:gd name="T6" fmla="*/ 0 w 60"/>
                    <a:gd name="T7" fmla="*/ 42 h 102"/>
                    <a:gd name="T8" fmla="*/ 42 w 60"/>
                    <a:gd name="T9" fmla="*/ 102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02"/>
                    <a:gd name="T17" fmla="*/ 60 w 60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02">
                      <a:moveTo>
                        <a:pt x="42" y="102"/>
                      </a:moveTo>
                      <a:lnTo>
                        <a:pt x="60" y="60"/>
                      </a:lnTo>
                      <a:lnTo>
                        <a:pt x="24" y="0"/>
                      </a:lnTo>
                      <a:lnTo>
                        <a:pt x="0" y="42"/>
                      </a:lnTo>
                      <a:lnTo>
                        <a:pt x="42" y="102"/>
                      </a:lnTo>
                      <a:close/>
                    </a:path>
                  </a:pathLst>
                </a:custGeom>
                <a:solidFill>
                  <a:srgbClr val="D3B1B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14" name="Freeform 551"/>
                <p:cNvSpPr>
                  <a:spLocks/>
                </p:cNvSpPr>
                <p:nvPr/>
              </p:nvSpPr>
              <p:spPr bwMode="auto">
                <a:xfrm>
                  <a:off x="2766" y="1991"/>
                  <a:ext cx="60" cy="132"/>
                </a:xfrm>
                <a:custGeom>
                  <a:avLst/>
                  <a:gdLst>
                    <a:gd name="T0" fmla="*/ 36 w 60"/>
                    <a:gd name="T1" fmla="*/ 132 h 132"/>
                    <a:gd name="T2" fmla="*/ 60 w 60"/>
                    <a:gd name="T3" fmla="*/ 96 h 132"/>
                    <a:gd name="T4" fmla="*/ 18 w 60"/>
                    <a:gd name="T5" fmla="*/ 0 h 132"/>
                    <a:gd name="T6" fmla="*/ 0 w 60"/>
                    <a:gd name="T7" fmla="*/ 42 h 132"/>
                    <a:gd name="T8" fmla="*/ 36 w 60"/>
                    <a:gd name="T9" fmla="*/ 132 h 1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32"/>
                    <a:gd name="T17" fmla="*/ 60 w 60"/>
                    <a:gd name="T18" fmla="*/ 132 h 1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32">
                      <a:moveTo>
                        <a:pt x="36" y="132"/>
                      </a:moveTo>
                      <a:lnTo>
                        <a:pt x="60" y="96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36" y="132"/>
                      </a:lnTo>
                      <a:close/>
                    </a:path>
                  </a:pathLst>
                </a:custGeom>
                <a:solidFill>
                  <a:srgbClr val="DAAFA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15" name="Freeform 552"/>
                <p:cNvSpPr>
                  <a:spLocks/>
                </p:cNvSpPr>
                <p:nvPr/>
              </p:nvSpPr>
              <p:spPr bwMode="auto">
                <a:xfrm>
                  <a:off x="2802" y="2087"/>
                  <a:ext cx="60" cy="131"/>
                </a:xfrm>
                <a:custGeom>
                  <a:avLst/>
                  <a:gdLst>
                    <a:gd name="T0" fmla="*/ 42 w 60"/>
                    <a:gd name="T1" fmla="*/ 131 h 131"/>
                    <a:gd name="T2" fmla="*/ 60 w 60"/>
                    <a:gd name="T3" fmla="*/ 119 h 131"/>
                    <a:gd name="T4" fmla="*/ 24 w 60"/>
                    <a:gd name="T5" fmla="*/ 0 h 131"/>
                    <a:gd name="T6" fmla="*/ 0 w 60"/>
                    <a:gd name="T7" fmla="*/ 36 h 131"/>
                    <a:gd name="T8" fmla="*/ 42 w 60"/>
                    <a:gd name="T9" fmla="*/ 131 h 1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31"/>
                    <a:gd name="T17" fmla="*/ 60 w 60"/>
                    <a:gd name="T18" fmla="*/ 131 h 1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31">
                      <a:moveTo>
                        <a:pt x="42" y="131"/>
                      </a:moveTo>
                      <a:lnTo>
                        <a:pt x="60" y="119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131"/>
                      </a:lnTo>
                      <a:close/>
                    </a:path>
                  </a:pathLst>
                </a:custGeom>
                <a:solidFill>
                  <a:srgbClr val="E5B9A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16" name="Freeform 553"/>
                <p:cNvSpPr>
                  <a:spLocks/>
                </p:cNvSpPr>
                <p:nvPr/>
              </p:nvSpPr>
              <p:spPr bwMode="auto">
                <a:xfrm>
                  <a:off x="2844" y="2206"/>
                  <a:ext cx="59" cy="96"/>
                </a:xfrm>
                <a:custGeom>
                  <a:avLst/>
                  <a:gdLst>
                    <a:gd name="T0" fmla="*/ 36 w 59"/>
                    <a:gd name="T1" fmla="*/ 96 h 96"/>
                    <a:gd name="T2" fmla="*/ 59 w 59"/>
                    <a:gd name="T3" fmla="*/ 96 h 96"/>
                    <a:gd name="T4" fmla="*/ 18 w 59"/>
                    <a:gd name="T5" fmla="*/ 0 h 96"/>
                    <a:gd name="T6" fmla="*/ 0 w 59"/>
                    <a:gd name="T7" fmla="*/ 12 h 96"/>
                    <a:gd name="T8" fmla="*/ 36 w 59"/>
                    <a:gd name="T9" fmla="*/ 96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96"/>
                    <a:gd name="T17" fmla="*/ 59 w 59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96">
                      <a:moveTo>
                        <a:pt x="36" y="96"/>
                      </a:moveTo>
                      <a:lnTo>
                        <a:pt x="59" y="96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36" y="96"/>
                      </a:lnTo>
                      <a:close/>
                    </a:path>
                  </a:pathLst>
                </a:custGeom>
                <a:solidFill>
                  <a:srgbClr val="F2D2B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17" name="Freeform 554"/>
                <p:cNvSpPr>
                  <a:spLocks/>
                </p:cNvSpPr>
                <p:nvPr/>
              </p:nvSpPr>
              <p:spPr bwMode="auto">
                <a:xfrm>
                  <a:off x="2880" y="2302"/>
                  <a:ext cx="59" cy="60"/>
                </a:xfrm>
                <a:custGeom>
                  <a:avLst/>
                  <a:gdLst>
                    <a:gd name="T0" fmla="*/ 41 w 59"/>
                    <a:gd name="T1" fmla="*/ 60 h 60"/>
                    <a:gd name="T2" fmla="*/ 59 w 59"/>
                    <a:gd name="T3" fmla="*/ 54 h 60"/>
                    <a:gd name="T4" fmla="*/ 23 w 59"/>
                    <a:gd name="T5" fmla="*/ 0 h 60"/>
                    <a:gd name="T6" fmla="*/ 0 w 59"/>
                    <a:gd name="T7" fmla="*/ 0 h 60"/>
                    <a:gd name="T8" fmla="*/ 41 w 5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0"/>
                    <a:gd name="T17" fmla="*/ 59 w 5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0">
                      <a:moveTo>
                        <a:pt x="41" y="60"/>
                      </a:moveTo>
                      <a:lnTo>
                        <a:pt x="59" y="54"/>
                      </a:lnTo>
                      <a:lnTo>
                        <a:pt x="23" y="0"/>
                      </a:lnTo>
                      <a:lnTo>
                        <a:pt x="0" y="0"/>
                      </a:lnTo>
                      <a:lnTo>
                        <a:pt x="41" y="60"/>
                      </a:lnTo>
                      <a:close/>
                    </a:path>
                  </a:pathLst>
                </a:custGeom>
                <a:solidFill>
                  <a:srgbClr val="F1EDC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18" name="Freeform 555"/>
                <p:cNvSpPr>
                  <a:spLocks/>
                </p:cNvSpPr>
                <p:nvPr/>
              </p:nvSpPr>
              <p:spPr bwMode="auto">
                <a:xfrm>
                  <a:off x="2921" y="2356"/>
                  <a:ext cx="54" cy="36"/>
                </a:xfrm>
                <a:custGeom>
                  <a:avLst/>
                  <a:gdLst>
                    <a:gd name="T0" fmla="*/ 36 w 54"/>
                    <a:gd name="T1" fmla="*/ 36 h 36"/>
                    <a:gd name="T2" fmla="*/ 54 w 54"/>
                    <a:gd name="T3" fmla="*/ 18 h 36"/>
                    <a:gd name="T4" fmla="*/ 18 w 54"/>
                    <a:gd name="T5" fmla="*/ 0 h 36"/>
                    <a:gd name="T6" fmla="*/ 0 w 54"/>
                    <a:gd name="T7" fmla="*/ 6 h 36"/>
                    <a:gd name="T8" fmla="*/ 36 w 54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6"/>
                    <a:gd name="T17" fmla="*/ 54 w 54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6">
                      <a:moveTo>
                        <a:pt x="36" y="36"/>
                      </a:moveTo>
                      <a:lnTo>
                        <a:pt x="54" y="18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DBF0E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19" name="Freeform 556"/>
                <p:cNvSpPr>
                  <a:spLocks/>
                </p:cNvSpPr>
                <p:nvPr/>
              </p:nvSpPr>
              <p:spPr bwMode="auto">
                <a:xfrm>
                  <a:off x="2957" y="2374"/>
                  <a:ext cx="54" cy="42"/>
                </a:xfrm>
                <a:custGeom>
                  <a:avLst/>
                  <a:gdLst>
                    <a:gd name="T0" fmla="*/ 36 w 54"/>
                    <a:gd name="T1" fmla="*/ 42 h 42"/>
                    <a:gd name="T2" fmla="*/ 54 w 54"/>
                    <a:gd name="T3" fmla="*/ 12 h 42"/>
                    <a:gd name="T4" fmla="*/ 18 w 54"/>
                    <a:gd name="T5" fmla="*/ 0 h 42"/>
                    <a:gd name="T6" fmla="*/ 0 w 54"/>
                    <a:gd name="T7" fmla="*/ 18 h 42"/>
                    <a:gd name="T8" fmla="*/ 36 w 54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2"/>
                    <a:gd name="T17" fmla="*/ 54 w 54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2">
                      <a:moveTo>
                        <a:pt x="36" y="42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B8D0E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20" name="Freeform 557"/>
                <p:cNvSpPr>
                  <a:spLocks/>
                </p:cNvSpPr>
                <p:nvPr/>
              </p:nvSpPr>
              <p:spPr bwMode="auto">
                <a:xfrm>
                  <a:off x="2993" y="2386"/>
                  <a:ext cx="60" cy="36"/>
                </a:xfrm>
                <a:custGeom>
                  <a:avLst/>
                  <a:gdLst>
                    <a:gd name="T0" fmla="*/ 36 w 60"/>
                    <a:gd name="T1" fmla="*/ 36 h 36"/>
                    <a:gd name="T2" fmla="*/ 60 w 60"/>
                    <a:gd name="T3" fmla="*/ 0 h 36"/>
                    <a:gd name="T4" fmla="*/ 18 w 60"/>
                    <a:gd name="T5" fmla="*/ 0 h 36"/>
                    <a:gd name="T6" fmla="*/ 0 w 60"/>
                    <a:gd name="T7" fmla="*/ 30 h 36"/>
                    <a:gd name="T8" fmla="*/ 36 w 60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36" y="36"/>
                      </a:moveTo>
                      <a:lnTo>
                        <a:pt x="60" y="0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A0ADE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21" name="Freeform 558"/>
                <p:cNvSpPr>
                  <a:spLocks/>
                </p:cNvSpPr>
                <p:nvPr/>
              </p:nvSpPr>
              <p:spPr bwMode="auto">
                <a:xfrm>
                  <a:off x="3029" y="2386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0 h 42"/>
                    <a:gd name="T4" fmla="*/ 24 w 60"/>
                    <a:gd name="T5" fmla="*/ 0 h 42"/>
                    <a:gd name="T6" fmla="*/ 0 w 60"/>
                    <a:gd name="T7" fmla="*/ 36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959BD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22" name="Freeform 559"/>
                <p:cNvSpPr>
                  <a:spLocks/>
                </p:cNvSpPr>
                <p:nvPr/>
              </p:nvSpPr>
              <p:spPr bwMode="auto">
                <a:xfrm>
                  <a:off x="3071" y="2386"/>
                  <a:ext cx="60" cy="48"/>
                </a:xfrm>
                <a:custGeom>
                  <a:avLst/>
                  <a:gdLst>
                    <a:gd name="T0" fmla="*/ 36 w 60"/>
                    <a:gd name="T1" fmla="*/ 48 h 48"/>
                    <a:gd name="T2" fmla="*/ 60 w 60"/>
                    <a:gd name="T3" fmla="*/ 0 h 48"/>
                    <a:gd name="T4" fmla="*/ 18 w 60"/>
                    <a:gd name="T5" fmla="*/ 0 h 48"/>
                    <a:gd name="T6" fmla="*/ 0 w 60"/>
                    <a:gd name="T7" fmla="*/ 42 h 48"/>
                    <a:gd name="T8" fmla="*/ 36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36" y="48"/>
                      </a:moveTo>
                      <a:lnTo>
                        <a:pt x="60" y="0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36" y="48"/>
                      </a:lnTo>
                      <a:close/>
                    </a:path>
                  </a:pathLst>
                </a:custGeom>
                <a:solidFill>
                  <a:srgbClr val="9192D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23" name="Freeform 560"/>
                <p:cNvSpPr>
                  <a:spLocks/>
                </p:cNvSpPr>
                <p:nvPr/>
              </p:nvSpPr>
              <p:spPr bwMode="auto">
                <a:xfrm>
                  <a:off x="3107" y="2386"/>
                  <a:ext cx="60" cy="54"/>
                </a:xfrm>
                <a:custGeom>
                  <a:avLst/>
                  <a:gdLst>
                    <a:gd name="T0" fmla="*/ 42 w 60"/>
                    <a:gd name="T1" fmla="*/ 54 h 54"/>
                    <a:gd name="T2" fmla="*/ 60 w 60"/>
                    <a:gd name="T3" fmla="*/ 6 h 54"/>
                    <a:gd name="T4" fmla="*/ 24 w 60"/>
                    <a:gd name="T5" fmla="*/ 0 h 54"/>
                    <a:gd name="T6" fmla="*/ 0 w 60"/>
                    <a:gd name="T7" fmla="*/ 48 h 54"/>
                    <a:gd name="T8" fmla="*/ 42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42" y="54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48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918FC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24" name="Freeform 561"/>
                <p:cNvSpPr>
                  <a:spLocks/>
                </p:cNvSpPr>
                <p:nvPr/>
              </p:nvSpPr>
              <p:spPr bwMode="auto">
                <a:xfrm>
                  <a:off x="3149" y="2392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0 h 48"/>
                    <a:gd name="T4" fmla="*/ 18 w 60"/>
                    <a:gd name="T5" fmla="*/ 0 h 48"/>
                    <a:gd name="T6" fmla="*/ 0 w 60"/>
                    <a:gd name="T7" fmla="*/ 48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0"/>
                      </a:lnTo>
                      <a:lnTo>
                        <a:pt x="18" y="0"/>
                      </a:lnTo>
                      <a:lnTo>
                        <a:pt x="0" y="48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18EC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25" name="Freeform 562"/>
                <p:cNvSpPr>
                  <a:spLocks/>
                </p:cNvSpPr>
                <p:nvPr/>
              </p:nvSpPr>
              <p:spPr bwMode="auto">
                <a:xfrm>
                  <a:off x="3191" y="2392"/>
                  <a:ext cx="60" cy="53"/>
                </a:xfrm>
                <a:custGeom>
                  <a:avLst/>
                  <a:gdLst>
                    <a:gd name="T0" fmla="*/ 42 w 60"/>
                    <a:gd name="T1" fmla="*/ 53 h 53"/>
                    <a:gd name="T2" fmla="*/ 60 w 60"/>
                    <a:gd name="T3" fmla="*/ 6 h 53"/>
                    <a:gd name="T4" fmla="*/ 18 w 60"/>
                    <a:gd name="T5" fmla="*/ 0 h 53"/>
                    <a:gd name="T6" fmla="*/ 0 w 60"/>
                    <a:gd name="T7" fmla="*/ 48 h 53"/>
                    <a:gd name="T8" fmla="*/ 42 w 60"/>
                    <a:gd name="T9" fmla="*/ 53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3"/>
                    <a:gd name="T17" fmla="*/ 60 w 60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3">
                      <a:moveTo>
                        <a:pt x="42" y="53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48"/>
                      </a:lnTo>
                      <a:lnTo>
                        <a:pt x="42" y="53"/>
                      </a:lnTo>
                      <a:close/>
                    </a:path>
                  </a:pathLst>
                </a:custGeom>
                <a:solidFill>
                  <a:srgbClr val="938E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26" name="Freeform 563"/>
                <p:cNvSpPr>
                  <a:spLocks/>
                </p:cNvSpPr>
                <p:nvPr/>
              </p:nvSpPr>
              <p:spPr bwMode="auto">
                <a:xfrm>
                  <a:off x="3233" y="2398"/>
                  <a:ext cx="60" cy="53"/>
                </a:xfrm>
                <a:custGeom>
                  <a:avLst/>
                  <a:gdLst>
                    <a:gd name="T0" fmla="*/ 36 w 60"/>
                    <a:gd name="T1" fmla="*/ 53 h 53"/>
                    <a:gd name="T2" fmla="*/ 60 w 60"/>
                    <a:gd name="T3" fmla="*/ 6 h 53"/>
                    <a:gd name="T4" fmla="*/ 18 w 60"/>
                    <a:gd name="T5" fmla="*/ 0 h 53"/>
                    <a:gd name="T6" fmla="*/ 0 w 60"/>
                    <a:gd name="T7" fmla="*/ 47 h 53"/>
                    <a:gd name="T8" fmla="*/ 36 w 60"/>
                    <a:gd name="T9" fmla="*/ 53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3"/>
                    <a:gd name="T17" fmla="*/ 60 w 60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3">
                      <a:moveTo>
                        <a:pt x="36" y="53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47"/>
                      </a:lnTo>
                      <a:lnTo>
                        <a:pt x="36" y="53"/>
                      </a:lnTo>
                      <a:close/>
                    </a:path>
                  </a:pathLst>
                </a:custGeom>
                <a:solidFill>
                  <a:srgbClr val="948F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27" name="Freeform 564"/>
                <p:cNvSpPr>
                  <a:spLocks/>
                </p:cNvSpPr>
                <p:nvPr/>
              </p:nvSpPr>
              <p:spPr bwMode="auto">
                <a:xfrm>
                  <a:off x="3269" y="2404"/>
                  <a:ext cx="66" cy="53"/>
                </a:xfrm>
                <a:custGeom>
                  <a:avLst/>
                  <a:gdLst>
                    <a:gd name="T0" fmla="*/ 42 w 66"/>
                    <a:gd name="T1" fmla="*/ 53 h 53"/>
                    <a:gd name="T2" fmla="*/ 66 w 66"/>
                    <a:gd name="T3" fmla="*/ 6 h 53"/>
                    <a:gd name="T4" fmla="*/ 24 w 66"/>
                    <a:gd name="T5" fmla="*/ 0 h 53"/>
                    <a:gd name="T6" fmla="*/ 0 w 66"/>
                    <a:gd name="T7" fmla="*/ 47 h 53"/>
                    <a:gd name="T8" fmla="*/ 42 w 66"/>
                    <a:gd name="T9" fmla="*/ 53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53"/>
                    <a:gd name="T17" fmla="*/ 66 w 66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53">
                      <a:moveTo>
                        <a:pt x="42" y="53"/>
                      </a:moveTo>
                      <a:lnTo>
                        <a:pt x="66" y="6"/>
                      </a:lnTo>
                      <a:lnTo>
                        <a:pt x="24" y="0"/>
                      </a:lnTo>
                      <a:lnTo>
                        <a:pt x="0" y="47"/>
                      </a:lnTo>
                      <a:lnTo>
                        <a:pt x="42" y="53"/>
                      </a:lnTo>
                      <a:close/>
                    </a:path>
                  </a:pathLst>
                </a:custGeom>
                <a:solidFill>
                  <a:srgbClr val="9690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28" name="Freeform 565"/>
                <p:cNvSpPr>
                  <a:spLocks/>
                </p:cNvSpPr>
                <p:nvPr/>
              </p:nvSpPr>
              <p:spPr bwMode="auto">
                <a:xfrm>
                  <a:off x="3311" y="2410"/>
                  <a:ext cx="66" cy="53"/>
                </a:xfrm>
                <a:custGeom>
                  <a:avLst/>
                  <a:gdLst>
                    <a:gd name="T0" fmla="*/ 42 w 66"/>
                    <a:gd name="T1" fmla="*/ 53 h 53"/>
                    <a:gd name="T2" fmla="*/ 66 w 66"/>
                    <a:gd name="T3" fmla="*/ 6 h 53"/>
                    <a:gd name="T4" fmla="*/ 24 w 66"/>
                    <a:gd name="T5" fmla="*/ 0 h 53"/>
                    <a:gd name="T6" fmla="*/ 0 w 66"/>
                    <a:gd name="T7" fmla="*/ 47 h 53"/>
                    <a:gd name="T8" fmla="*/ 42 w 66"/>
                    <a:gd name="T9" fmla="*/ 53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53"/>
                    <a:gd name="T17" fmla="*/ 66 w 66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53">
                      <a:moveTo>
                        <a:pt x="42" y="53"/>
                      </a:moveTo>
                      <a:lnTo>
                        <a:pt x="66" y="6"/>
                      </a:lnTo>
                      <a:lnTo>
                        <a:pt x="24" y="0"/>
                      </a:lnTo>
                      <a:lnTo>
                        <a:pt x="0" y="47"/>
                      </a:lnTo>
                      <a:lnTo>
                        <a:pt x="42" y="53"/>
                      </a:lnTo>
                      <a:close/>
                    </a:path>
                  </a:pathLst>
                </a:custGeom>
                <a:solidFill>
                  <a:srgbClr val="9791C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29" name="Freeform 566"/>
                <p:cNvSpPr>
                  <a:spLocks/>
                </p:cNvSpPr>
                <p:nvPr/>
              </p:nvSpPr>
              <p:spPr bwMode="auto">
                <a:xfrm>
                  <a:off x="3353" y="2416"/>
                  <a:ext cx="66" cy="59"/>
                </a:xfrm>
                <a:custGeom>
                  <a:avLst/>
                  <a:gdLst>
                    <a:gd name="T0" fmla="*/ 42 w 66"/>
                    <a:gd name="T1" fmla="*/ 59 h 59"/>
                    <a:gd name="T2" fmla="*/ 66 w 66"/>
                    <a:gd name="T3" fmla="*/ 12 h 59"/>
                    <a:gd name="T4" fmla="*/ 24 w 66"/>
                    <a:gd name="T5" fmla="*/ 0 h 59"/>
                    <a:gd name="T6" fmla="*/ 0 w 66"/>
                    <a:gd name="T7" fmla="*/ 47 h 59"/>
                    <a:gd name="T8" fmla="*/ 42 w 66"/>
                    <a:gd name="T9" fmla="*/ 59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59"/>
                    <a:gd name="T17" fmla="*/ 66 w 66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59">
                      <a:moveTo>
                        <a:pt x="42" y="59"/>
                      </a:moveTo>
                      <a:lnTo>
                        <a:pt x="66" y="12"/>
                      </a:lnTo>
                      <a:lnTo>
                        <a:pt x="24" y="0"/>
                      </a:lnTo>
                      <a:lnTo>
                        <a:pt x="0" y="47"/>
                      </a:lnTo>
                      <a:lnTo>
                        <a:pt x="42" y="59"/>
                      </a:lnTo>
                      <a:close/>
                    </a:path>
                  </a:pathLst>
                </a:custGeom>
                <a:solidFill>
                  <a:srgbClr val="9893C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30" name="Freeform 567"/>
                <p:cNvSpPr>
                  <a:spLocks/>
                </p:cNvSpPr>
                <p:nvPr/>
              </p:nvSpPr>
              <p:spPr bwMode="auto">
                <a:xfrm>
                  <a:off x="2269" y="1889"/>
                  <a:ext cx="59" cy="6"/>
                </a:xfrm>
                <a:custGeom>
                  <a:avLst/>
                  <a:gdLst>
                    <a:gd name="T0" fmla="*/ 30 w 59"/>
                    <a:gd name="T1" fmla="*/ 6 h 6"/>
                    <a:gd name="T2" fmla="*/ 59 w 59"/>
                    <a:gd name="T3" fmla="*/ 6 h 6"/>
                    <a:gd name="T4" fmla="*/ 24 w 59"/>
                    <a:gd name="T5" fmla="*/ 0 h 6"/>
                    <a:gd name="T6" fmla="*/ 0 w 59"/>
                    <a:gd name="T7" fmla="*/ 6 h 6"/>
                    <a:gd name="T8" fmla="*/ 30 w 59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"/>
                    <a:gd name="T17" fmla="*/ 59 w 59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">
                      <a:moveTo>
                        <a:pt x="30" y="6"/>
                      </a:moveTo>
                      <a:lnTo>
                        <a:pt x="59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3FC1D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31" name="Freeform 568"/>
                <p:cNvSpPr>
                  <a:spLocks/>
                </p:cNvSpPr>
                <p:nvPr/>
              </p:nvSpPr>
              <p:spPr bwMode="auto">
                <a:xfrm>
                  <a:off x="2299" y="1895"/>
                  <a:ext cx="59" cy="6"/>
                </a:xfrm>
                <a:custGeom>
                  <a:avLst/>
                  <a:gdLst>
                    <a:gd name="T0" fmla="*/ 35 w 59"/>
                    <a:gd name="T1" fmla="*/ 6 h 6"/>
                    <a:gd name="T2" fmla="*/ 59 w 59"/>
                    <a:gd name="T3" fmla="*/ 6 h 6"/>
                    <a:gd name="T4" fmla="*/ 29 w 59"/>
                    <a:gd name="T5" fmla="*/ 0 h 6"/>
                    <a:gd name="T6" fmla="*/ 0 w 59"/>
                    <a:gd name="T7" fmla="*/ 0 h 6"/>
                    <a:gd name="T8" fmla="*/ 35 w 59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"/>
                    <a:gd name="T17" fmla="*/ 59 w 59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">
                      <a:moveTo>
                        <a:pt x="35" y="6"/>
                      </a:moveTo>
                      <a:lnTo>
                        <a:pt x="59" y="6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35" y="6"/>
                      </a:lnTo>
                      <a:close/>
                    </a:path>
                  </a:pathLst>
                </a:custGeom>
                <a:solidFill>
                  <a:srgbClr val="36BBD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32" name="Freeform 569"/>
                <p:cNvSpPr>
                  <a:spLocks/>
                </p:cNvSpPr>
                <p:nvPr/>
              </p:nvSpPr>
              <p:spPr bwMode="auto">
                <a:xfrm>
                  <a:off x="2334" y="1901"/>
                  <a:ext cx="60" cy="1"/>
                </a:xfrm>
                <a:custGeom>
                  <a:avLst/>
                  <a:gdLst>
                    <a:gd name="T0" fmla="*/ 36 w 60"/>
                    <a:gd name="T1" fmla="*/ 0 h 1"/>
                    <a:gd name="T2" fmla="*/ 60 w 60"/>
                    <a:gd name="T3" fmla="*/ 0 h 1"/>
                    <a:gd name="T4" fmla="*/ 24 w 60"/>
                    <a:gd name="T5" fmla="*/ 0 h 1"/>
                    <a:gd name="T6" fmla="*/ 0 w 60"/>
                    <a:gd name="T7" fmla="*/ 0 h 1"/>
                    <a:gd name="T8" fmla="*/ 36 w 60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"/>
                    <a:gd name="T17" fmla="*/ 60 w 60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">
                      <a:moveTo>
                        <a:pt x="36" y="0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2FB6D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33" name="Freeform 570"/>
                <p:cNvSpPr>
                  <a:spLocks/>
                </p:cNvSpPr>
                <p:nvPr/>
              </p:nvSpPr>
              <p:spPr bwMode="auto">
                <a:xfrm>
                  <a:off x="2370" y="1901"/>
                  <a:ext cx="60" cy="6"/>
                </a:xfrm>
                <a:custGeom>
                  <a:avLst/>
                  <a:gdLst>
                    <a:gd name="T0" fmla="*/ 36 w 60"/>
                    <a:gd name="T1" fmla="*/ 6 h 6"/>
                    <a:gd name="T2" fmla="*/ 60 w 60"/>
                    <a:gd name="T3" fmla="*/ 6 h 6"/>
                    <a:gd name="T4" fmla="*/ 24 w 60"/>
                    <a:gd name="T5" fmla="*/ 0 h 6"/>
                    <a:gd name="T6" fmla="*/ 0 w 60"/>
                    <a:gd name="T7" fmla="*/ 0 h 6"/>
                    <a:gd name="T8" fmla="*/ 36 w 60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6" y="6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2AB3D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34" name="Freeform 571"/>
                <p:cNvSpPr>
                  <a:spLocks/>
                </p:cNvSpPr>
                <p:nvPr/>
              </p:nvSpPr>
              <p:spPr bwMode="auto">
                <a:xfrm>
                  <a:off x="2406" y="1907"/>
                  <a:ext cx="60" cy="1"/>
                </a:xfrm>
                <a:custGeom>
                  <a:avLst/>
                  <a:gdLst>
                    <a:gd name="T0" fmla="*/ 36 w 60"/>
                    <a:gd name="T1" fmla="*/ 0 h 1"/>
                    <a:gd name="T2" fmla="*/ 60 w 60"/>
                    <a:gd name="T3" fmla="*/ 0 h 1"/>
                    <a:gd name="T4" fmla="*/ 24 w 60"/>
                    <a:gd name="T5" fmla="*/ 0 h 1"/>
                    <a:gd name="T6" fmla="*/ 0 w 60"/>
                    <a:gd name="T7" fmla="*/ 0 h 1"/>
                    <a:gd name="T8" fmla="*/ 36 w 60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"/>
                    <a:gd name="T17" fmla="*/ 60 w 60"/>
                    <a:gd name="T18" fmla="*/ 1 h 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">
                      <a:moveTo>
                        <a:pt x="36" y="0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29B2D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35" name="Freeform 572"/>
                <p:cNvSpPr>
                  <a:spLocks/>
                </p:cNvSpPr>
                <p:nvPr/>
              </p:nvSpPr>
              <p:spPr bwMode="auto">
                <a:xfrm>
                  <a:off x="2442" y="1907"/>
                  <a:ext cx="60" cy="6"/>
                </a:xfrm>
                <a:custGeom>
                  <a:avLst/>
                  <a:gdLst>
                    <a:gd name="T0" fmla="*/ 36 w 60"/>
                    <a:gd name="T1" fmla="*/ 6 h 6"/>
                    <a:gd name="T2" fmla="*/ 60 w 60"/>
                    <a:gd name="T3" fmla="*/ 0 h 6"/>
                    <a:gd name="T4" fmla="*/ 24 w 60"/>
                    <a:gd name="T5" fmla="*/ 0 h 6"/>
                    <a:gd name="T6" fmla="*/ 0 w 60"/>
                    <a:gd name="T7" fmla="*/ 0 h 6"/>
                    <a:gd name="T8" fmla="*/ 36 w 60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6" y="6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30B6D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36" name="Freeform 573"/>
                <p:cNvSpPr>
                  <a:spLocks/>
                </p:cNvSpPr>
                <p:nvPr/>
              </p:nvSpPr>
              <p:spPr bwMode="auto">
                <a:xfrm>
                  <a:off x="2478" y="1907"/>
                  <a:ext cx="60" cy="6"/>
                </a:xfrm>
                <a:custGeom>
                  <a:avLst/>
                  <a:gdLst>
                    <a:gd name="T0" fmla="*/ 36 w 60"/>
                    <a:gd name="T1" fmla="*/ 6 h 6"/>
                    <a:gd name="T2" fmla="*/ 60 w 60"/>
                    <a:gd name="T3" fmla="*/ 0 h 6"/>
                    <a:gd name="T4" fmla="*/ 24 w 60"/>
                    <a:gd name="T5" fmla="*/ 0 h 6"/>
                    <a:gd name="T6" fmla="*/ 0 w 60"/>
                    <a:gd name="T7" fmla="*/ 6 h 6"/>
                    <a:gd name="T8" fmla="*/ 36 w 60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6" y="6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43C1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37" name="Freeform 574"/>
                <p:cNvSpPr>
                  <a:spLocks/>
                </p:cNvSpPr>
                <p:nvPr/>
              </p:nvSpPr>
              <p:spPr bwMode="auto">
                <a:xfrm>
                  <a:off x="2514" y="1907"/>
                  <a:ext cx="60" cy="12"/>
                </a:xfrm>
                <a:custGeom>
                  <a:avLst/>
                  <a:gdLst>
                    <a:gd name="T0" fmla="*/ 36 w 60"/>
                    <a:gd name="T1" fmla="*/ 12 h 12"/>
                    <a:gd name="T2" fmla="*/ 60 w 60"/>
                    <a:gd name="T3" fmla="*/ 0 h 12"/>
                    <a:gd name="T4" fmla="*/ 24 w 60"/>
                    <a:gd name="T5" fmla="*/ 0 h 12"/>
                    <a:gd name="T6" fmla="*/ 0 w 60"/>
                    <a:gd name="T7" fmla="*/ 6 h 12"/>
                    <a:gd name="T8" fmla="*/ 36 w 60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6" y="12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64CFF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38" name="Freeform 575"/>
                <p:cNvSpPr>
                  <a:spLocks/>
                </p:cNvSpPr>
                <p:nvPr/>
              </p:nvSpPr>
              <p:spPr bwMode="auto">
                <a:xfrm>
                  <a:off x="2550" y="1907"/>
                  <a:ext cx="60" cy="24"/>
                </a:xfrm>
                <a:custGeom>
                  <a:avLst/>
                  <a:gdLst>
                    <a:gd name="T0" fmla="*/ 36 w 60"/>
                    <a:gd name="T1" fmla="*/ 24 h 24"/>
                    <a:gd name="T2" fmla="*/ 60 w 60"/>
                    <a:gd name="T3" fmla="*/ 6 h 24"/>
                    <a:gd name="T4" fmla="*/ 24 w 60"/>
                    <a:gd name="T5" fmla="*/ 0 h 24"/>
                    <a:gd name="T6" fmla="*/ 0 w 60"/>
                    <a:gd name="T7" fmla="*/ 12 h 24"/>
                    <a:gd name="T8" fmla="*/ 36 w 60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"/>
                    <a:gd name="T17" fmla="*/ 60 w 6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">
                      <a:moveTo>
                        <a:pt x="36" y="24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8ED7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39" name="Freeform 576"/>
                <p:cNvSpPr>
                  <a:spLocks/>
                </p:cNvSpPr>
                <p:nvPr/>
              </p:nvSpPr>
              <p:spPr bwMode="auto">
                <a:xfrm>
                  <a:off x="2586" y="1913"/>
                  <a:ext cx="60" cy="30"/>
                </a:xfrm>
                <a:custGeom>
                  <a:avLst/>
                  <a:gdLst>
                    <a:gd name="T0" fmla="*/ 36 w 60"/>
                    <a:gd name="T1" fmla="*/ 30 h 30"/>
                    <a:gd name="T2" fmla="*/ 60 w 60"/>
                    <a:gd name="T3" fmla="*/ 6 h 30"/>
                    <a:gd name="T4" fmla="*/ 24 w 60"/>
                    <a:gd name="T5" fmla="*/ 0 h 30"/>
                    <a:gd name="T6" fmla="*/ 0 w 60"/>
                    <a:gd name="T7" fmla="*/ 18 h 30"/>
                    <a:gd name="T8" fmla="*/ 36 w 60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"/>
                    <a:gd name="T17" fmla="*/ 60 w 60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">
                      <a:moveTo>
                        <a:pt x="36" y="30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B0D0F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40" name="Freeform 577"/>
                <p:cNvSpPr>
                  <a:spLocks/>
                </p:cNvSpPr>
                <p:nvPr/>
              </p:nvSpPr>
              <p:spPr bwMode="auto">
                <a:xfrm>
                  <a:off x="2622" y="1919"/>
                  <a:ext cx="66" cy="54"/>
                </a:xfrm>
                <a:custGeom>
                  <a:avLst/>
                  <a:gdLst>
                    <a:gd name="T0" fmla="*/ 42 w 66"/>
                    <a:gd name="T1" fmla="*/ 54 h 54"/>
                    <a:gd name="T2" fmla="*/ 66 w 66"/>
                    <a:gd name="T3" fmla="*/ 18 h 54"/>
                    <a:gd name="T4" fmla="*/ 24 w 66"/>
                    <a:gd name="T5" fmla="*/ 0 h 54"/>
                    <a:gd name="T6" fmla="*/ 0 w 66"/>
                    <a:gd name="T7" fmla="*/ 24 h 54"/>
                    <a:gd name="T8" fmla="*/ 42 w 66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54"/>
                    <a:gd name="T17" fmla="*/ 66 w 66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54">
                      <a:moveTo>
                        <a:pt x="42" y="54"/>
                      </a:moveTo>
                      <a:lnTo>
                        <a:pt x="66" y="18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C3C1D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41" name="Freeform 578"/>
                <p:cNvSpPr>
                  <a:spLocks/>
                </p:cNvSpPr>
                <p:nvPr/>
              </p:nvSpPr>
              <p:spPr bwMode="auto">
                <a:xfrm>
                  <a:off x="2664" y="1937"/>
                  <a:ext cx="60" cy="78"/>
                </a:xfrm>
                <a:custGeom>
                  <a:avLst/>
                  <a:gdLst>
                    <a:gd name="T0" fmla="*/ 36 w 60"/>
                    <a:gd name="T1" fmla="*/ 78 h 78"/>
                    <a:gd name="T2" fmla="*/ 60 w 60"/>
                    <a:gd name="T3" fmla="*/ 36 h 78"/>
                    <a:gd name="T4" fmla="*/ 24 w 60"/>
                    <a:gd name="T5" fmla="*/ 0 h 78"/>
                    <a:gd name="T6" fmla="*/ 0 w 60"/>
                    <a:gd name="T7" fmla="*/ 36 h 78"/>
                    <a:gd name="T8" fmla="*/ 36 w 60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8"/>
                    <a:gd name="T17" fmla="*/ 60 w 60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8">
                      <a:moveTo>
                        <a:pt x="36" y="78"/>
                      </a:moveTo>
                      <a:lnTo>
                        <a:pt x="60" y="36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36" y="78"/>
                      </a:lnTo>
                      <a:close/>
                    </a:path>
                  </a:pathLst>
                </a:custGeom>
                <a:solidFill>
                  <a:srgbClr val="CDB6C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42" name="Freeform 579"/>
                <p:cNvSpPr>
                  <a:spLocks/>
                </p:cNvSpPr>
                <p:nvPr/>
              </p:nvSpPr>
              <p:spPr bwMode="auto">
                <a:xfrm>
                  <a:off x="2700" y="1973"/>
                  <a:ext cx="66" cy="102"/>
                </a:xfrm>
                <a:custGeom>
                  <a:avLst/>
                  <a:gdLst>
                    <a:gd name="T0" fmla="*/ 42 w 66"/>
                    <a:gd name="T1" fmla="*/ 102 h 102"/>
                    <a:gd name="T2" fmla="*/ 66 w 66"/>
                    <a:gd name="T3" fmla="*/ 60 h 102"/>
                    <a:gd name="T4" fmla="*/ 24 w 66"/>
                    <a:gd name="T5" fmla="*/ 0 h 102"/>
                    <a:gd name="T6" fmla="*/ 0 w 66"/>
                    <a:gd name="T7" fmla="*/ 42 h 102"/>
                    <a:gd name="T8" fmla="*/ 42 w 66"/>
                    <a:gd name="T9" fmla="*/ 102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102"/>
                    <a:gd name="T17" fmla="*/ 66 w 66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102">
                      <a:moveTo>
                        <a:pt x="42" y="102"/>
                      </a:moveTo>
                      <a:lnTo>
                        <a:pt x="66" y="60"/>
                      </a:lnTo>
                      <a:lnTo>
                        <a:pt x="24" y="0"/>
                      </a:lnTo>
                      <a:lnTo>
                        <a:pt x="0" y="42"/>
                      </a:lnTo>
                      <a:lnTo>
                        <a:pt x="42" y="102"/>
                      </a:lnTo>
                      <a:close/>
                    </a:path>
                  </a:pathLst>
                </a:custGeom>
                <a:solidFill>
                  <a:srgbClr val="D3B1B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43" name="Freeform 580"/>
                <p:cNvSpPr>
                  <a:spLocks/>
                </p:cNvSpPr>
                <p:nvPr/>
              </p:nvSpPr>
              <p:spPr bwMode="auto">
                <a:xfrm>
                  <a:off x="2742" y="2033"/>
                  <a:ext cx="60" cy="120"/>
                </a:xfrm>
                <a:custGeom>
                  <a:avLst/>
                  <a:gdLst>
                    <a:gd name="T0" fmla="*/ 42 w 60"/>
                    <a:gd name="T1" fmla="*/ 120 h 120"/>
                    <a:gd name="T2" fmla="*/ 60 w 60"/>
                    <a:gd name="T3" fmla="*/ 90 h 120"/>
                    <a:gd name="T4" fmla="*/ 24 w 60"/>
                    <a:gd name="T5" fmla="*/ 0 h 120"/>
                    <a:gd name="T6" fmla="*/ 0 w 60"/>
                    <a:gd name="T7" fmla="*/ 42 h 120"/>
                    <a:gd name="T8" fmla="*/ 42 w 60"/>
                    <a:gd name="T9" fmla="*/ 12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0"/>
                    <a:gd name="T17" fmla="*/ 60 w 60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0">
                      <a:moveTo>
                        <a:pt x="42" y="120"/>
                      </a:moveTo>
                      <a:lnTo>
                        <a:pt x="60" y="90"/>
                      </a:lnTo>
                      <a:lnTo>
                        <a:pt x="24" y="0"/>
                      </a:lnTo>
                      <a:lnTo>
                        <a:pt x="0" y="42"/>
                      </a:lnTo>
                      <a:lnTo>
                        <a:pt x="42" y="120"/>
                      </a:lnTo>
                      <a:close/>
                    </a:path>
                  </a:pathLst>
                </a:custGeom>
                <a:solidFill>
                  <a:srgbClr val="DBB3B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44" name="Freeform 581"/>
                <p:cNvSpPr>
                  <a:spLocks/>
                </p:cNvSpPr>
                <p:nvPr/>
              </p:nvSpPr>
              <p:spPr bwMode="auto">
                <a:xfrm>
                  <a:off x="2784" y="2123"/>
                  <a:ext cx="60" cy="113"/>
                </a:xfrm>
                <a:custGeom>
                  <a:avLst/>
                  <a:gdLst>
                    <a:gd name="T0" fmla="*/ 36 w 60"/>
                    <a:gd name="T1" fmla="*/ 113 h 113"/>
                    <a:gd name="T2" fmla="*/ 60 w 60"/>
                    <a:gd name="T3" fmla="*/ 95 h 113"/>
                    <a:gd name="T4" fmla="*/ 18 w 60"/>
                    <a:gd name="T5" fmla="*/ 0 h 113"/>
                    <a:gd name="T6" fmla="*/ 0 w 60"/>
                    <a:gd name="T7" fmla="*/ 30 h 113"/>
                    <a:gd name="T8" fmla="*/ 36 w 60"/>
                    <a:gd name="T9" fmla="*/ 113 h 1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13"/>
                    <a:gd name="T17" fmla="*/ 60 w 60"/>
                    <a:gd name="T18" fmla="*/ 113 h 1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13">
                      <a:moveTo>
                        <a:pt x="36" y="113"/>
                      </a:moveTo>
                      <a:lnTo>
                        <a:pt x="60" y="95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36" y="113"/>
                      </a:lnTo>
                      <a:close/>
                    </a:path>
                  </a:pathLst>
                </a:custGeom>
                <a:solidFill>
                  <a:srgbClr val="E4BDB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45" name="Freeform 582"/>
                <p:cNvSpPr>
                  <a:spLocks/>
                </p:cNvSpPr>
                <p:nvPr/>
              </p:nvSpPr>
              <p:spPr bwMode="auto">
                <a:xfrm>
                  <a:off x="2820" y="2218"/>
                  <a:ext cx="60" cy="90"/>
                </a:xfrm>
                <a:custGeom>
                  <a:avLst/>
                  <a:gdLst>
                    <a:gd name="T0" fmla="*/ 42 w 60"/>
                    <a:gd name="T1" fmla="*/ 90 h 90"/>
                    <a:gd name="T2" fmla="*/ 60 w 60"/>
                    <a:gd name="T3" fmla="*/ 84 h 90"/>
                    <a:gd name="T4" fmla="*/ 24 w 60"/>
                    <a:gd name="T5" fmla="*/ 0 h 90"/>
                    <a:gd name="T6" fmla="*/ 0 w 60"/>
                    <a:gd name="T7" fmla="*/ 18 h 90"/>
                    <a:gd name="T8" fmla="*/ 42 w 60"/>
                    <a:gd name="T9" fmla="*/ 9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0"/>
                    <a:gd name="T17" fmla="*/ 60 w 60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0">
                      <a:moveTo>
                        <a:pt x="42" y="90"/>
                      </a:moveTo>
                      <a:lnTo>
                        <a:pt x="60" y="84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90"/>
                      </a:lnTo>
                      <a:close/>
                    </a:path>
                  </a:pathLst>
                </a:custGeom>
                <a:solidFill>
                  <a:srgbClr val="EDCFB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46" name="Freeform 583"/>
                <p:cNvSpPr>
                  <a:spLocks/>
                </p:cNvSpPr>
                <p:nvPr/>
              </p:nvSpPr>
              <p:spPr bwMode="auto">
                <a:xfrm>
                  <a:off x="2862" y="2302"/>
                  <a:ext cx="59" cy="66"/>
                </a:xfrm>
                <a:custGeom>
                  <a:avLst/>
                  <a:gdLst>
                    <a:gd name="T0" fmla="*/ 35 w 59"/>
                    <a:gd name="T1" fmla="*/ 66 h 66"/>
                    <a:gd name="T2" fmla="*/ 59 w 59"/>
                    <a:gd name="T3" fmla="*/ 60 h 66"/>
                    <a:gd name="T4" fmla="*/ 18 w 59"/>
                    <a:gd name="T5" fmla="*/ 0 h 66"/>
                    <a:gd name="T6" fmla="*/ 0 w 59"/>
                    <a:gd name="T7" fmla="*/ 6 h 66"/>
                    <a:gd name="T8" fmla="*/ 35 w 59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6"/>
                    <a:gd name="T17" fmla="*/ 59 w 59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6">
                      <a:moveTo>
                        <a:pt x="35" y="66"/>
                      </a:moveTo>
                      <a:lnTo>
                        <a:pt x="59" y="60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35" y="66"/>
                      </a:lnTo>
                      <a:close/>
                    </a:path>
                  </a:pathLst>
                </a:custGeom>
                <a:solidFill>
                  <a:srgbClr val="EFE4C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47" name="Freeform 584"/>
                <p:cNvSpPr>
                  <a:spLocks/>
                </p:cNvSpPr>
                <p:nvPr/>
              </p:nvSpPr>
              <p:spPr bwMode="auto">
                <a:xfrm>
                  <a:off x="2897" y="2362"/>
                  <a:ext cx="60" cy="48"/>
                </a:xfrm>
                <a:custGeom>
                  <a:avLst/>
                  <a:gdLst>
                    <a:gd name="T0" fmla="*/ 36 w 60"/>
                    <a:gd name="T1" fmla="*/ 48 h 48"/>
                    <a:gd name="T2" fmla="*/ 60 w 60"/>
                    <a:gd name="T3" fmla="*/ 30 h 48"/>
                    <a:gd name="T4" fmla="*/ 24 w 60"/>
                    <a:gd name="T5" fmla="*/ 0 h 48"/>
                    <a:gd name="T6" fmla="*/ 0 w 60"/>
                    <a:gd name="T7" fmla="*/ 6 h 48"/>
                    <a:gd name="T8" fmla="*/ 36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36" y="48"/>
                      </a:moveTo>
                      <a:lnTo>
                        <a:pt x="60" y="3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6" y="48"/>
                      </a:lnTo>
                      <a:close/>
                    </a:path>
                  </a:pathLst>
                </a:custGeom>
                <a:solidFill>
                  <a:srgbClr val="E2EDD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48" name="Freeform 585"/>
                <p:cNvSpPr>
                  <a:spLocks/>
                </p:cNvSpPr>
                <p:nvPr/>
              </p:nvSpPr>
              <p:spPr bwMode="auto">
                <a:xfrm>
                  <a:off x="2933" y="2392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24 h 42"/>
                    <a:gd name="T4" fmla="*/ 24 w 60"/>
                    <a:gd name="T5" fmla="*/ 0 h 42"/>
                    <a:gd name="T6" fmla="*/ 0 w 60"/>
                    <a:gd name="T7" fmla="*/ 18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24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CBE2E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49" name="Freeform 586"/>
                <p:cNvSpPr>
                  <a:spLocks/>
                </p:cNvSpPr>
                <p:nvPr/>
              </p:nvSpPr>
              <p:spPr bwMode="auto">
                <a:xfrm>
                  <a:off x="2975" y="2416"/>
                  <a:ext cx="54" cy="35"/>
                </a:xfrm>
                <a:custGeom>
                  <a:avLst/>
                  <a:gdLst>
                    <a:gd name="T0" fmla="*/ 36 w 54"/>
                    <a:gd name="T1" fmla="*/ 35 h 35"/>
                    <a:gd name="T2" fmla="*/ 54 w 54"/>
                    <a:gd name="T3" fmla="*/ 6 h 35"/>
                    <a:gd name="T4" fmla="*/ 18 w 54"/>
                    <a:gd name="T5" fmla="*/ 0 h 35"/>
                    <a:gd name="T6" fmla="*/ 0 w 54"/>
                    <a:gd name="T7" fmla="*/ 18 h 35"/>
                    <a:gd name="T8" fmla="*/ 36 w 54"/>
                    <a:gd name="T9" fmla="*/ 35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35"/>
                    <a:gd name="T17" fmla="*/ 54 w 5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35">
                      <a:moveTo>
                        <a:pt x="36" y="35"/>
                      </a:moveTo>
                      <a:lnTo>
                        <a:pt x="54" y="6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35"/>
                      </a:lnTo>
                      <a:close/>
                    </a:path>
                  </a:pathLst>
                </a:custGeom>
                <a:solidFill>
                  <a:srgbClr val="B3C9E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50" name="Freeform 587"/>
                <p:cNvSpPr>
                  <a:spLocks/>
                </p:cNvSpPr>
                <p:nvPr/>
              </p:nvSpPr>
              <p:spPr bwMode="auto">
                <a:xfrm>
                  <a:off x="3011" y="2422"/>
                  <a:ext cx="60" cy="41"/>
                </a:xfrm>
                <a:custGeom>
                  <a:avLst/>
                  <a:gdLst>
                    <a:gd name="T0" fmla="*/ 42 w 60"/>
                    <a:gd name="T1" fmla="*/ 41 h 41"/>
                    <a:gd name="T2" fmla="*/ 60 w 60"/>
                    <a:gd name="T3" fmla="*/ 6 h 41"/>
                    <a:gd name="T4" fmla="*/ 18 w 60"/>
                    <a:gd name="T5" fmla="*/ 0 h 41"/>
                    <a:gd name="T6" fmla="*/ 0 w 60"/>
                    <a:gd name="T7" fmla="*/ 29 h 41"/>
                    <a:gd name="T8" fmla="*/ 42 w 60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1"/>
                    <a:gd name="T17" fmla="*/ 60 w 6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1">
                      <a:moveTo>
                        <a:pt x="42" y="41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29"/>
                      </a:lnTo>
                      <a:lnTo>
                        <a:pt x="42" y="41"/>
                      </a:lnTo>
                      <a:close/>
                    </a:path>
                  </a:pathLst>
                </a:custGeom>
                <a:solidFill>
                  <a:srgbClr val="A3B3E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51" name="Freeform 588"/>
                <p:cNvSpPr>
                  <a:spLocks/>
                </p:cNvSpPr>
                <p:nvPr/>
              </p:nvSpPr>
              <p:spPr bwMode="auto">
                <a:xfrm>
                  <a:off x="3053" y="2428"/>
                  <a:ext cx="54" cy="41"/>
                </a:xfrm>
                <a:custGeom>
                  <a:avLst/>
                  <a:gdLst>
                    <a:gd name="T0" fmla="*/ 36 w 54"/>
                    <a:gd name="T1" fmla="*/ 41 h 41"/>
                    <a:gd name="T2" fmla="*/ 54 w 54"/>
                    <a:gd name="T3" fmla="*/ 6 h 41"/>
                    <a:gd name="T4" fmla="*/ 18 w 54"/>
                    <a:gd name="T5" fmla="*/ 0 h 41"/>
                    <a:gd name="T6" fmla="*/ 0 w 54"/>
                    <a:gd name="T7" fmla="*/ 35 h 41"/>
                    <a:gd name="T8" fmla="*/ 36 w 54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1"/>
                    <a:gd name="T17" fmla="*/ 54 w 54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1">
                      <a:moveTo>
                        <a:pt x="36" y="41"/>
                      </a:moveTo>
                      <a:lnTo>
                        <a:pt x="54" y="6"/>
                      </a:lnTo>
                      <a:lnTo>
                        <a:pt x="18" y="0"/>
                      </a:lnTo>
                      <a:lnTo>
                        <a:pt x="0" y="35"/>
                      </a:lnTo>
                      <a:lnTo>
                        <a:pt x="36" y="41"/>
                      </a:lnTo>
                      <a:close/>
                    </a:path>
                  </a:pathLst>
                </a:custGeom>
                <a:solidFill>
                  <a:srgbClr val="9AA4D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52" name="Freeform 589"/>
                <p:cNvSpPr>
                  <a:spLocks/>
                </p:cNvSpPr>
                <p:nvPr/>
              </p:nvSpPr>
              <p:spPr bwMode="auto">
                <a:xfrm>
                  <a:off x="3089" y="2434"/>
                  <a:ext cx="60" cy="41"/>
                </a:xfrm>
                <a:custGeom>
                  <a:avLst/>
                  <a:gdLst>
                    <a:gd name="T0" fmla="*/ 42 w 60"/>
                    <a:gd name="T1" fmla="*/ 41 h 41"/>
                    <a:gd name="T2" fmla="*/ 60 w 60"/>
                    <a:gd name="T3" fmla="*/ 6 h 41"/>
                    <a:gd name="T4" fmla="*/ 18 w 60"/>
                    <a:gd name="T5" fmla="*/ 0 h 41"/>
                    <a:gd name="T6" fmla="*/ 0 w 60"/>
                    <a:gd name="T7" fmla="*/ 35 h 41"/>
                    <a:gd name="T8" fmla="*/ 42 w 60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1"/>
                    <a:gd name="T17" fmla="*/ 60 w 6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1">
                      <a:moveTo>
                        <a:pt x="42" y="41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35"/>
                      </a:lnTo>
                      <a:lnTo>
                        <a:pt x="42" y="41"/>
                      </a:lnTo>
                      <a:close/>
                    </a:path>
                  </a:pathLst>
                </a:custGeom>
                <a:solidFill>
                  <a:srgbClr val="969CD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53" name="Freeform 590"/>
                <p:cNvSpPr>
                  <a:spLocks/>
                </p:cNvSpPr>
                <p:nvPr/>
              </p:nvSpPr>
              <p:spPr bwMode="auto">
                <a:xfrm>
                  <a:off x="3131" y="2440"/>
                  <a:ext cx="60" cy="41"/>
                </a:xfrm>
                <a:custGeom>
                  <a:avLst/>
                  <a:gdLst>
                    <a:gd name="T0" fmla="*/ 36 w 60"/>
                    <a:gd name="T1" fmla="*/ 41 h 41"/>
                    <a:gd name="T2" fmla="*/ 60 w 60"/>
                    <a:gd name="T3" fmla="*/ 0 h 41"/>
                    <a:gd name="T4" fmla="*/ 18 w 60"/>
                    <a:gd name="T5" fmla="*/ 0 h 41"/>
                    <a:gd name="T6" fmla="*/ 0 w 60"/>
                    <a:gd name="T7" fmla="*/ 35 h 41"/>
                    <a:gd name="T8" fmla="*/ 36 w 60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1"/>
                    <a:gd name="T17" fmla="*/ 60 w 6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1">
                      <a:moveTo>
                        <a:pt x="36" y="41"/>
                      </a:moveTo>
                      <a:lnTo>
                        <a:pt x="60" y="0"/>
                      </a:lnTo>
                      <a:lnTo>
                        <a:pt x="18" y="0"/>
                      </a:lnTo>
                      <a:lnTo>
                        <a:pt x="0" y="35"/>
                      </a:lnTo>
                      <a:lnTo>
                        <a:pt x="36" y="41"/>
                      </a:lnTo>
                      <a:close/>
                    </a:path>
                  </a:pathLst>
                </a:custGeom>
                <a:solidFill>
                  <a:srgbClr val="9498D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54" name="Freeform 591"/>
                <p:cNvSpPr>
                  <a:spLocks/>
                </p:cNvSpPr>
                <p:nvPr/>
              </p:nvSpPr>
              <p:spPr bwMode="auto">
                <a:xfrm>
                  <a:off x="3167" y="2440"/>
                  <a:ext cx="66" cy="47"/>
                </a:xfrm>
                <a:custGeom>
                  <a:avLst/>
                  <a:gdLst>
                    <a:gd name="T0" fmla="*/ 42 w 66"/>
                    <a:gd name="T1" fmla="*/ 47 h 47"/>
                    <a:gd name="T2" fmla="*/ 66 w 66"/>
                    <a:gd name="T3" fmla="*/ 5 h 47"/>
                    <a:gd name="T4" fmla="*/ 24 w 66"/>
                    <a:gd name="T5" fmla="*/ 0 h 47"/>
                    <a:gd name="T6" fmla="*/ 0 w 66"/>
                    <a:gd name="T7" fmla="*/ 41 h 47"/>
                    <a:gd name="T8" fmla="*/ 42 w 66"/>
                    <a:gd name="T9" fmla="*/ 47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7"/>
                    <a:gd name="T17" fmla="*/ 66 w 66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7">
                      <a:moveTo>
                        <a:pt x="42" y="47"/>
                      </a:moveTo>
                      <a:lnTo>
                        <a:pt x="66" y="5"/>
                      </a:lnTo>
                      <a:lnTo>
                        <a:pt x="24" y="0"/>
                      </a:lnTo>
                      <a:lnTo>
                        <a:pt x="0" y="41"/>
                      </a:lnTo>
                      <a:lnTo>
                        <a:pt x="42" y="47"/>
                      </a:lnTo>
                      <a:close/>
                    </a:path>
                  </a:pathLst>
                </a:custGeom>
                <a:solidFill>
                  <a:srgbClr val="9496D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55" name="Freeform 592"/>
                <p:cNvSpPr>
                  <a:spLocks/>
                </p:cNvSpPr>
                <p:nvPr/>
              </p:nvSpPr>
              <p:spPr bwMode="auto">
                <a:xfrm>
                  <a:off x="3209" y="2445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6 h 48"/>
                    <a:gd name="T4" fmla="*/ 24 w 60"/>
                    <a:gd name="T5" fmla="*/ 0 h 48"/>
                    <a:gd name="T6" fmla="*/ 0 w 60"/>
                    <a:gd name="T7" fmla="*/ 42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42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595D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56" name="Freeform 593"/>
                <p:cNvSpPr>
                  <a:spLocks/>
                </p:cNvSpPr>
                <p:nvPr/>
              </p:nvSpPr>
              <p:spPr bwMode="auto">
                <a:xfrm>
                  <a:off x="3251" y="2451"/>
                  <a:ext cx="60" cy="54"/>
                </a:xfrm>
                <a:custGeom>
                  <a:avLst/>
                  <a:gdLst>
                    <a:gd name="T0" fmla="*/ 42 w 60"/>
                    <a:gd name="T1" fmla="*/ 54 h 54"/>
                    <a:gd name="T2" fmla="*/ 60 w 60"/>
                    <a:gd name="T3" fmla="*/ 6 h 54"/>
                    <a:gd name="T4" fmla="*/ 18 w 60"/>
                    <a:gd name="T5" fmla="*/ 0 h 54"/>
                    <a:gd name="T6" fmla="*/ 0 w 60"/>
                    <a:gd name="T7" fmla="*/ 42 h 54"/>
                    <a:gd name="T8" fmla="*/ 42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42" y="54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9695D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57" name="Freeform 594"/>
                <p:cNvSpPr>
                  <a:spLocks/>
                </p:cNvSpPr>
                <p:nvPr/>
              </p:nvSpPr>
              <p:spPr bwMode="auto">
                <a:xfrm>
                  <a:off x="3293" y="2457"/>
                  <a:ext cx="60" cy="54"/>
                </a:xfrm>
                <a:custGeom>
                  <a:avLst/>
                  <a:gdLst>
                    <a:gd name="T0" fmla="*/ 42 w 60"/>
                    <a:gd name="T1" fmla="*/ 54 h 54"/>
                    <a:gd name="T2" fmla="*/ 60 w 60"/>
                    <a:gd name="T3" fmla="*/ 6 h 54"/>
                    <a:gd name="T4" fmla="*/ 18 w 60"/>
                    <a:gd name="T5" fmla="*/ 0 h 54"/>
                    <a:gd name="T6" fmla="*/ 0 w 60"/>
                    <a:gd name="T7" fmla="*/ 48 h 54"/>
                    <a:gd name="T8" fmla="*/ 42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42" y="54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48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9796D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58" name="Freeform 595"/>
                <p:cNvSpPr>
                  <a:spLocks/>
                </p:cNvSpPr>
                <p:nvPr/>
              </p:nvSpPr>
              <p:spPr bwMode="auto">
                <a:xfrm>
                  <a:off x="3335" y="2463"/>
                  <a:ext cx="60" cy="54"/>
                </a:xfrm>
                <a:custGeom>
                  <a:avLst/>
                  <a:gdLst>
                    <a:gd name="T0" fmla="*/ 42 w 60"/>
                    <a:gd name="T1" fmla="*/ 54 h 54"/>
                    <a:gd name="T2" fmla="*/ 60 w 60"/>
                    <a:gd name="T3" fmla="*/ 12 h 54"/>
                    <a:gd name="T4" fmla="*/ 18 w 60"/>
                    <a:gd name="T5" fmla="*/ 0 h 54"/>
                    <a:gd name="T6" fmla="*/ 0 w 60"/>
                    <a:gd name="T7" fmla="*/ 48 h 54"/>
                    <a:gd name="T8" fmla="*/ 42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42" y="54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48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9896D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59" name="Freeform 596"/>
                <p:cNvSpPr>
                  <a:spLocks/>
                </p:cNvSpPr>
                <p:nvPr/>
              </p:nvSpPr>
              <p:spPr bwMode="auto">
                <a:xfrm>
                  <a:off x="2239" y="1895"/>
                  <a:ext cx="60" cy="6"/>
                </a:xfrm>
                <a:custGeom>
                  <a:avLst/>
                  <a:gdLst>
                    <a:gd name="T0" fmla="*/ 36 w 60"/>
                    <a:gd name="T1" fmla="*/ 6 h 6"/>
                    <a:gd name="T2" fmla="*/ 60 w 60"/>
                    <a:gd name="T3" fmla="*/ 0 h 6"/>
                    <a:gd name="T4" fmla="*/ 30 w 60"/>
                    <a:gd name="T5" fmla="*/ 0 h 6"/>
                    <a:gd name="T6" fmla="*/ 0 w 60"/>
                    <a:gd name="T7" fmla="*/ 0 h 6"/>
                    <a:gd name="T8" fmla="*/ 36 w 60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6" y="6"/>
                      </a:moveTo>
                      <a:lnTo>
                        <a:pt x="60" y="0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36" y="6"/>
                      </a:lnTo>
                      <a:close/>
                    </a:path>
                  </a:pathLst>
                </a:custGeom>
                <a:solidFill>
                  <a:srgbClr val="52C9E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60" name="Freeform 597"/>
                <p:cNvSpPr>
                  <a:spLocks/>
                </p:cNvSpPr>
                <p:nvPr/>
              </p:nvSpPr>
              <p:spPr bwMode="auto">
                <a:xfrm>
                  <a:off x="2275" y="1895"/>
                  <a:ext cx="59" cy="12"/>
                </a:xfrm>
                <a:custGeom>
                  <a:avLst/>
                  <a:gdLst>
                    <a:gd name="T0" fmla="*/ 35 w 59"/>
                    <a:gd name="T1" fmla="*/ 12 h 12"/>
                    <a:gd name="T2" fmla="*/ 59 w 59"/>
                    <a:gd name="T3" fmla="*/ 6 h 12"/>
                    <a:gd name="T4" fmla="*/ 24 w 59"/>
                    <a:gd name="T5" fmla="*/ 0 h 12"/>
                    <a:gd name="T6" fmla="*/ 0 w 59"/>
                    <a:gd name="T7" fmla="*/ 6 h 12"/>
                    <a:gd name="T8" fmla="*/ 35 w 59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12"/>
                    <a:gd name="T17" fmla="*/ 59 w 5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12">
                      <a:moveTo>
                        <a:pt x="35" y="12"/>
                      </a:moveTo>
                      <a:lnTo>
                        <a:pt x="59" y="6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5" y="12"/>
                      </a:lnTo>
                      <a:close/>
                    </a:path>
                  </a:pathLst>
                </a:custGeom>
                <a:solidFill>
                  <a:srgbClr val="4FC7E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61" name="Freeform 598"/>
                <p:cNvSpPr>
                  <a:spLocks/>
                </p:cNvSpPr>
                <p:nvPr/>
              </p:nvSpPr>
              <p:spPr bwMode="auto">
                <a:xfrm>
                  <a:off x="2310" y="1901"/>
                  <a:ext cx="60" cy="6"/>
                </a:xfrm>
                <a:custGeom>
                  <a:avLst/>
                  <a:gdLst>
                    <a:gd name="T0" fmla="*/ 30 w 60"/>
                    <a:gd name="T1" fmla="*/ 6 h 6"/>
                    <a:gd name="T2" fmla="*/ 60 w 60"/>
                    <a:gd name="T3" fmla="*/ 0 h 6"/>
                    <a:gd name="T4" fmla="*/ 24 w 60"/>
                    <a:gd name="T5" fmla="*/ 0 h 6"/>
                    <a:gd name="T6" fmla="*/ 0 w 60"/>
                    <a:gd name="T7" fmla="*/ 6 h 6"/>
                    <a:gd name="T8" fmla="*/ 30 w 60"/>
                    <a:gd name="T9" fmla="*/ 6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"/>
                    <a:gd name="T17" fmla="*/ 60 w 60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">
                      <a:moveTo>
                        <a:pt x="30" y="6"/>
                      </a:moveTo>
                      <a:lnTo>
                        <a:pt x="60" y="0"/>
                      </a:lnTo>
                      <a:lnTo>
                        <a:pt x="24" y="0"/>
                      </a:lnTo>
                      <a:lnTo>
                        <a:pt x="0" y="6"/>
                      </a:lnTo>
                      <a:lnTo>
                        <a:pt x="30" y="6"/>
                      </a:lnTo>
                      <a:close/>
                    </a:path>
                  </a:pathLst>
                </a:custGeom>
                <a:solidFill>
                  <a:srgbClr val="4FC7E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62" name="Freeform 599"/>
                <p:cNvSpPr>
                  <a:spLocks/>
                </p:cNvSpPr>
                <p:nvPr/>
              </p:nvSpPr>
              <p:spPr bwMode="auto">
                <a:xfrm>
                  <a:off x="2340" y="1901"/>
                  <a:ext cx="66" cy="12"/>
                </a:xfrm>
                <a:custGeom>
                  <a:avLst/>
                  <a:gdLst>
                    <a:gd name="T0" fmla="*/ 36 w 66"/>
                    <a:gd name="T1" fmla="*/ 12 h 12"/>
                    <a:gd name="T2" fmla="*/ 66 w 66"/>
                    <a:gd name="T3" fmla="*/ 6 h 12"/>
                    <a:gd name="T4" fmla="*/ 30 w 66"/>
                    <a:gd name="T5" fmla="*/ 0 h 12"/>
                    <a:gd name="T6" fmla="*/ 0 w 66"/>
                    <a:gd name="T7" fmla="*/ 6 h 12"/>
                    <a:gd name="T8" fmla="*/ 36 w 66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12"/>
                    <a:gd name="T17" fmla="*/ 66 w 66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12">
                      <a:moveTo>
                        <a:pt x="36" y="12"/>
                      </a:moveTo>
                      <a:lnTo>
                        <a:pt x="66" y="6"/>
                      </a:lnTo>
                      <a:lnTo>
                        <a:pt x="30" y="0"/>
                      </a:lnTo>
                      <a:lnTo>
                        <a:pt x="0" y="6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52C8F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63" name="Freeform 600"/>
                <p:cNvSpPr>
                  <a:spLocks/>
                </p:cNvSpPr>
                <p:nvPr/>
              </p:nvSpPr>
              <p:spPr bwMode="auto">
                <a:xfrm>
                  <a:off x="2376" y="1907"/>
                  <a:ext cx="66" cy="12"/>
                </a:xfrm>
                <a:custGeom>
                  <a:avLst/>
                  <a:gdLst>
                    <a:gd name="T0" fmla="*/ 36 w 66"/>
                    <a:gd name="T1" fmla="*/ 12 h 12"/>
                    <a:gd name="T2" fmla="*/ 66 w 66"/>
                    <a:gd name="T3" fmla="*/ 0 h 12"/>
                    <a:gd name="T4" fmla="*/ 30 w 66"/>
                    <a:gd name="T5" fmla="*/ 0 h 12"/>
                    <a:gd name="T6" fmla="*/ 0 w 66"/>
                    <a:gd name="T7" fmla="*/ 6 h 12"/>
                    <a:gd name="T8" fmla="*/ 36 w 66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12"/>
                    <a:gd name="T17" fmla="*/ 66 w 66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12">
                      <a:moveTo>
                        <a:pt x="36" y="12"/>
                      </a:moveTo>
                      <a:lnTo>
                        <a:pt x="66" y="0"/>
                      </a:lnTo>
                      <a:lnTo>
                        <a:pt x="30" y="0"/>
                      </a:lnTo>
                      <a:lnTo>
                        <a:pt x="0" y="6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5BCBF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64" name="Freeform 601"/>
                <p:cNvSpPr>
                  <a:spLocks/>
                </p:cNvSpPr>
                <p:nvPr/>
              </p:nvSpPr>
              <p:spPr bwMode="auto">
                <a:xfrm>
                  <a:off x="2412" y="1907"/>
                  <a:ext cx="66" cy="18"/>
                </a:xfrm>
                <a:custGeom>
                  <a:avLst/>
                  <a:gdLst>
                    <a:gd name="T0" fmla="*/ 36 w 66"/>
                    <a:gd name="T1" fmla="*/ 18 h 18"/>
                    <a:gd name="T2" fmla="*/ 66 w 66"/>
                    <a:gd name="T3" fmla="*/ 6 h 18"/>
                    <a:gd name="T4" fmla="*/ 30 w 66"/>
                    <a:gd name="T5" fmla="*/ 0 h 18"/>
                    <a:gd name="T6" fmla="*/ 0 w 66"/>
                    <a:gd name="T7" fmla="*/ 12 h 18"/>
                    <a:gd name="T8" fmla="*/ 36 w 66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18"/>
                    <a:gd name="T17" fmla="*/ 66 w 66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18">
                      <a:moveTo>
                        <a:pt x="36" y="18"/>
                      </a:moveTo>
                      <a:lnTo>
                        <a:pt x="66" y="6"/>
                      </a:lnTo>
                      <a:lnTo>
                        <a:pt x="30" y="0"/>
                      </a:lnTo>
                      <a:lnTo>
                        <a:pt x="0" y="12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6ACFF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65" name="Freeform 602"/>
                <p:cNvSpPr>
                  <a:spLocks/>
                </p:cNvSpPr>
                <p:nvPr/>
              </p:nvSpPr>
              <p:spPr bwMode="auto">
                <a:xfrm>
                  <a:off x="2448" y="1913"/>
                  <a:ext cx="66" cy="18"/>
                </a:xfrm>
                <a:custGeom>
                  <a:avLst/>
                  <a:gdLst>
                    <a:gd name="T0" fmla="*/ 36 w 66"/>
                    <a:gd name="T1" fmla="*/ 18 h 18"/>
                    <a:gd name="T2" fmla="*/ 66 w 66"/>
                    <a:gd name="T3" fmla="*/ 0 h 18"/>
                    <a:gd name="T4" fmla="*/ 30 w 66"/>
                    <a:gd name="T5" fmla="*/ 0 h 18"/>
                    <a:gd name="T6" fmla="*/ 0 w 66"/>
                    <a:gd name="T7" fmla="*/ 12 h 18"/>
                    <a:gd name="T8" fmla="*/ 36 w 66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18"/>
                    <a:gd name="T17" fmla="*/ 66 w 66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18">
                      <a:moveTo>
                        <a:pt x="36" y="18"/>
                      </a:moveTo>
                      <a:lnTo>
                        <a:pt x="66" y="0"/>
                      </a:lnTo>
                      <a:lnTo>
                        <a:pt x="30" y="0"/>
                      </a:lnTo>
                      <a:lnTo>
                        <a:pt x="0" y="12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80D2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66" name="Freeform 603"/>
                <p:cNvSpPr>
                  <a:spLocks/>
                </p:cNvSpPr>
                <p:nvPr/>
              </p:nvSpPr>
              <p:spPr bwMode="auto">
                <a:xfrm>
                  <a:off x="2484" y="1913"/>
                  <a:ext cx="66" cy="24"/>
                </a:xfrm>
                <a:custGeom>
                  <a:avLst/>
                  <a:gdLst>
                    <a:gd name="T0" fmla="*/ 42 w 66"/>
                    <a:gd name="T1" fmla="*/ 24 h 24"/>
                    <a:gd name="T2" fmla="*/ 66 w 66"/>
                    <a:gd name="T3" fmla="*/ 6 h 24"/>
                    <a:gd name="T4" fmla="*/ 30 w 66"/>
                    <a:gd name="T5" fmla="*/ 0 h 24"/>
                    <a:gd name="T6" fmla="*/ 0 w 66"/>
                    <a:gd name="T7" fmla="*/ 18 h 24"/>
                    <a:gd name="T8" fmla="*/ 42 w 66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24"/>
                    <a:gd name="T17" fmla="*/ 66 w 66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24">
                      <a:moveTo>
                        <a:pt x="42" y="24"/>
                      </a:moveTo>
                      <a:lnTo>
                        <a:pt x="66" y="6"/>
                      </a:lnTo>
                      <a:lnTo>
                        <a:pt x="30" y="0"/>
                      </a:lnTo>
                      <a:lnTo>
                        <a:pt x="0" y="18"/>
                      </a:lnTo>
                      <a:lnTo>
                        <a:pt x="42" y="24"/>
                      </a:lnTo>
                      <a:close/>
                    </a:path>
                  </a:pathLst>
                </a:custGeom>
                <a:solidFill>
                  <a:srgbClr val="98D2F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67" name="Freeform 604"/>
                <p:cNvSpPr>
                  <a:spLocks/>
                </p:cNvSpPr>
                <p:nvPr/>
              </p:nvSpPr>
              <p:spPr bwMode="auto">
                <a:xfrm>
                  <a:off x="2526" y="1919"/>
                  <a:ext cx="60" cy="36"/>
                </a:xfrm>
                <a:custGeom>
                  <a:avLst/>
                  <a:gdLst>
                    <a:gd name="T0" fmla="*/ 36 w 60"/>
                    <a:gd name="T1" fmla="*/ 36 h 36"/>
                    <a:gd name="T2" fmla="*/ 60 w 60"/>
                    <a:gd name="T3" fmla="*/ 12 h 36"/>
                    <a:gd name="T4" fmla="*/ 24 w 60"/>
                    <a:gd name="T5" fmla="*/ 0 h 36"/>
                    <a:gd name="T6" fmla="*/ 0 w 60"/>
                    <a:gd name="T7" fmla="*/ 18 h 36"/>
                    <a:gd name="T8" fmla="*/ 36 w 60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36" y="36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ADCCF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68" name="Freeform 605"/>
                <p:cNvSpPr>
                  <a:spLocks/>
                </p:cNvSpPr>
                <p:nvPr/>
              </p:nvSpPr>
              <p:spPr bwMode="auto">
                <a:xfrm>
                  <a:off x="2562" y="1931"/>
                  <a:ext cx="60" cy="48"/>
                </a:xfrm>
                <a:custGeom>
                  <a:avLst/>
                  <a:gdLst>
                    <a:gd name="T0" fmla="*/ 36 w 60"/>
                    <a:gd name="T1" fmla="*/ 48 h 48"/>
                    <a:gd name="T2" fmla="*/ 60 w 60"/>
                    <a:gd name="T3" fmla="*/ 12 h 48"/>
                    <a:gd name="T4" fmla="*/ 24 w 60"/>
                    <a:gd name="T5" fmla="*/ 0 h 48"/>
                    <a:gd name="T6" fmla="*/ 0 w 60"/>
                    <a:gd name="T7" fmla="*/ 24 h 48"/>
                    <a:gd name="T8" fmla="*/ 36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36" y="48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36" y="48"/>
                      </a:lnTo>
                      <a:close/>
                    </a:path>
                  </a:pathLst>
                </a:custGeom>
                <a:solidFill>
                  <a:srgbClr val="BCC2D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69" name="Freeform 606"/>
                <p:cNvSpPr>
                  <a:spLocks/>
                </p:cNvSpPr>
                <p:nvPr/>
              </p:nvSpPr>
              <p:spPr bwMode="auto">
                <a:xfrm>
                  <a:off x="2598" y="1943"/>
                  <a:ext cx="66" cy="66"/>
                </a:xfrm>
                <a:custGeom>
                  <a:avLst/>
                  <a:gdLst>
                    <a:gd name="T0" fmla="*/ 42 w 66"/>
                    <a:gd name="T1" fmla="*/ 66 h 66"/>
                    <a:gd name="T2" fmla="*/ 66 w 66"/>
                    <a:gd name="T3" fmla="*/ 30 h 66"/>
                    <a:gd name="T4" fmla="*/ 24 w 66"/>
                    <a:gd name="T5" fmla="*/ 0 h 66"/>
                    <a:gd name="T6" fmla="*/ 0 w 66"/>
                    <a:gd name="T7" fmla="*/ 36 h 66"/>
                    <a:gd name="T8" fmla="*/ 42 w 66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6"/>
                    <a:gd name="T17" fmla="*/ 66 w 66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6">
                      <a:moveTo>
                        <a:pt x="42" y="66"/>
                      </a:moveTo>
                      <a:lnTo>
                        <a:pt x="66" y="30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C6B9C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70" name="Freeform 607"/>
                <p:cNvSpPr>
                  <a:spLocks/>
                </p:cNvSpPr>
                <p:nvPr/>
              </p:nvSpPr>
              <p:spPr bwMode="auto">
                <a:xfrm>
                  <a:off x="2640" y="1973"/>
                  <a:ext cx="60" cy="84"/>
                </a:xfrm>
                <a:custGeom>
                  <a:avLst/>
                  <a:gdLst>
                    <a:gd name="T0" fmla="*/ 42 w 60"/>
                    <a:gd name="T1" fmla="*/ 84 h 84"/>
                    <a:gd name="T2" fmla="*/ 60 w 60"/>
                    <a:gd name="T3" fmla="*/ 42 h 84"/>
                    <a:gd name="T4" fmla="*/ 24 w 60"/>
                    <a:gd name="T5" fmla="*/ 0 h 84"/>
                    <a:gd name="T6" fmla="*/ 0 w 60"/>
                    <a:gd name="T7" fmla="*/ 36 h 84"/>
                    <a:gd name="T8" fmla="*/ 42 w 60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4"/>
                    <a:gd name="T17" fmla="*/ 60 w 60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4">
                      <a:moveTo>
                        <a:pt x="42" y="84"/>
                      </a:moveTo>
                      <a:lnTo>
                        <a:pt x="60" y="42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84"/>
                      </a:lnTo>
                      <a:close/>
                    </a:path>
                  </a:pathLst>
                </a:custGeom>
                <a:solidFill>
                  <a:srgbClr val="CDB4C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71" name="Freeform 608"/>
                <p:cNvSpPr>
                  <a:spLocks/>
                </p:cNvSpPr>
                <p:nvPr/>
              </p:nvSpPr>
              <p:spPr bwMode="auto">
                <a:xfrm>
                  <a:off x="2682" y="2015"/>
                  <a:ext cx="60" cy="102"/>
                </a:xfrm>
                <a:custGeom>
                  <a:avLst/>
                  <a:gdLst>
                    <a:gd name="T0" fmla="*/ 36 w 60"/>
                    <a:gd name="T1" fmla="*/ 102 h 102"/>
                    <a:gd name="T2" fmla="*/ 60 w 60"/>
                    <a:gd name="T3" fmla="*/ 60 h 102"/>
                    <a:gd name="T4" fmla="*/ 18 w 60"/>
                    <a:gd name="T5" fmla="*/ 0 h 102"/>
                    <a:gd name="T6" fmla="*/ 0 w 60"/>
                    <a:gd name="T7" fmla="*/ 42 h 102"/>
                    <a:gd name="T8" fmla="*/ 36 w 60"/>
                    <a:gd name="T9" fmla="*/ 102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02"/>
                    <a:gd name="T17" fmla="*/ 60 w 60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02">
                      <a:moveTo>
                        <a:pt x="36" y="102"/>
                      </a:moveTo>
                      <a:lnTo>
                        <a:pt x="60" y="60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36" y="102"/>
                      </a:lnTo>
                      <a:close/>
                    </a:path>
                  </a:pathLst>
                </a:custGeom>
                <a:solidFill>
                  <a:srgbClr val="D4B3B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72" name="Freeform 609"/>
                <p:cNvSpPr>
                  <a:spLocks/>
                </p:cNvSpPr>
                <p:nvPr/>
              </p:nvSpPr>
              <p:spPr bwMode="auto">
                <a:xfrm>
                  <a:off x="2718" y="2075"/>
                  <a:ext cx="66" cy="107"/>
                </a:xfrm>
                <a:custGeom>
                  <a:avLst/>
                  <a:gdLst>
                    <a:gd name="T0" fmla="*/ 42 w 66"/>
                    <a:gd name="T1" fmla="*/ 107 h 107"/>
                    <a:gd name="T2" fmla="*/ 66 w 66"/>
                    <a:gd name="T3" fmla="*/ 78 h 107"/>
                    <a:gd name="T4" fmla="*/ 24 w 66"/>
                    <a:gd name="T5" fmla="*/ 0 h 107"/>
                    <a:gd name="T6" fmla="*/ 0 w 66"/>
                    <a:gd name="T7" fmla="*/ 42 h 107"/>
                    <a:gd name="T8" fmla="*/ 42 w 66"/>
                    <a:gd name="T9" fmla="*/ 107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107"/>
                    <a:gd name="T17" fmla="*/ 66 w 66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107">
                      <a:moveTo>
                        <a:pt x="42" y="107"/>
                      </a:moveTo>
                      <a:lnTo>
                        <a:pt x="66" y="78"/>
                      </a:lnTo>
                      <a:lnTo>
                        <a:pt x="24" y="0"/>
                      </a:lnTo>
                      <a:lnTo>
                        <a:pt x="0" y="42"/>
                      </a:lnTo>
                      <a:lnTo>
                        <a:pt x="42" y="107"/>
                      </a:lnTo>
                      <a:close/>
                    </a:path>
                  </a:pathLst>
                </a:custGeom>
                <a:solidFill>
                  <a:srgbClr val="DAB7B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73" name="Freeform 610"/>
                <p:cNvSpPr>
                  <a:spLocks/>
                </p:cNvSpPr>
                <p:nvPr/>
              </p:nvSpPr>
              <p:spPr bwMode="auto">
                <a:xfrm>
                  <a:off x="2760" y="2153"/>
                  <a:ext cx="60" cy="101"/>
                </a:xfrm>
                <a:custGeom>
                  <a:avLst/>
                  <a:gdLst>
                    <a:gd name="T0" fmla="*/ 42 w 60"/>
                    <a:gd name="T1" fmla="*/ 101 h 101"/>
                    <a:gd name="T2" fmla="*/ 60 w 60"/>
                    <a:gd name="T3" fmla="*/ 83 h 101"/>
                    <a:gd name="T4" fmla="*/ 24 w 60"/>
                    <a:gd name="T5" fmla="*/ 0 h 101"/>
                    <a:gd name="T6" fmla="*/ 0 w 60"/>
                    <a:gd name="T7" fmla="*/ 29 h 101"/>
                    <a:gd name="T8" fmla="*/ 42 w 60"/>
                    <a:gd name="T9" fmla="*/ 101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01"/>
                    <a:gd name="T17" fmla="*/ 60 w 60"/>
                    <a:gd name="T18" fmla="*/ 101 h 1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01">
                      <a:moveTo>
                        <a:pt x="42" y="101"/>
                      </a:moveTo>
                      <a:lnTo>
                        <a:pt x="60" y="83"/>
                      </a:lnTo>
                      <a:lnTo>
                        <a:pt x="24" y="0"/>
                      </a:lnTo>
                      <a:lnTo>
                        <a:pt x="0" y="29"/>
                      </a:lnTo>
                      <a:lnTo>
                        <a:pt x="42" y="101"/>
                      </a:lnTo>
                      <a:close/>
                    </a:path>
                  </a:pathLst>
                </a:custGeom>
                <a:solidFill>
                  <a:srgbClr val="E2C0B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74" name="Freeform 611"/>
                <p:cNvSpPr>
                  <a:spLocks/>
                </p:cNvSpPr>
                <p:nvPr/>
              </p:nvSpPr>
              <p:spPr bwMode="auto">
                <a:xfrm>
                  <a:off x="2802" y="2236"/>
                  <a:ext cx="60" cy="84"/>
                </a:xfrm>
                <a:custGeom>
                  <a:avLst/>
                  <a:gdLst>
                    <a:gd name="T0" fmla="*/ 36 w 60"/>
                    <a:gd name="T1" fmla="*/ 84 h 84"/>
                    <a:gd name="T2" fmla="*/ 60 w 60"/>
                    <a:gd name="T3" fmla="*/ 72 h 84"/>
                    <a:gd name="T4" fmla="*/ 18 w 60"/>
                    <a:gd name="T5" fmla="*/ 0 h 84"/>
                    <a:gd name="T6" fmla="*/ 0 w 60"/>
                    <a:gd name="T7" fmla="*/ 18 h 84"/>
                    <a:gd name="T8" fmla="*/ 36 w 60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4"/>
                    <a:gd name="T17" fmla="*/ 60 w 60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4">
                      <a:moveTo>
                        <a:pt x="36" y="84"/>
                      </a:moveTo>
                      <a:lnTo>
                        <a:pt x="60" y="72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84"/>
                      </a:lnTo>
                      <a:close/>
                    </a:path>
                  </a:pathLst>
                </a:custGeom>
                <a:solidFill>
                  <a:srgbClr val="E9CEB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75" name="Freeform 612"/>
                <p:cNvSpPr>
                  <a:spLocks/>
                </p:cNvSpPr>
                <p:nvPr/>
              </p:nvSpPr>
              <p:spPr bwMode="auto">
                <a:xfrm>
                  <a:off x="2838" y="2308"/>
                  <a:ext cx="59" cy="66"/>
                </a:xfrm>
                <a:custGeom>
                  <a:avLst/>
                  <a:gdLst>
                    <a:gd name="T0" fmla="*/ 42 w 59"/>
                    <a:gd name="T1" fmla="*/ 66 h 66"/>
                    <a:gd name="T2" fmla="*/ 59 w 59"/>
                    <a:gd name="T3" fmla="*/ 60 h 66"/>
                    <a:gd name="T4" fmla="*/ 24 w 59"/>
                    <a:gd name="T5" fmla="*/ 0 h 66"/>
                    <a:gd name="T6" fmla="*/ 0 w 59"/>
                    <a:gd name="T7" fmla="*/ 12 h 66"/>
                    <a:gd name="T8" fmla="*/ 42 w 59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6"/>
                    <a:gd name="T17" fmla="*/ 59 w 59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6">
                      <a:moveTo>
                        <a:pt x="42" y="66"/>
                      </a:moveTo>
                      <a:lnTo>
                        <a:pt x="59" y="60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EBDDC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76" name="Freeform 613"/>
                <p:cNvSpPr>
                  <a:spLocks/>
                </p:cNvSpPr>
                <p:nvPr/>
              </p:nvSpPr>
              <p:spPr bwMode="auto">
                <a:xfrm>
                  <a:off x="2880" y="2368"/>
                  <a:ext cx="53" cy="54"/>
                </a:xfrm>
                <a:custGeom>
                  <a:avLst/>
                  <a:gdLst>
                    <a:gd name="T0" fmla="*/ 35 w 53"/>
                    <a:gd name="T1" fmla="*/ 54 h 54"/>
                    <a:gd name="T2" fmla="*/ 53 w 53"/>
                    <a:gd name="T3" fmla="*/ 42 h 54"/>
                    <a:gd name="T4" fmla="*/ 17 w 53"/>
                    <a:gd name="T5" fmla="*/ 0 h 54"/>
                    <a:gd name="T6" fmla="*/ 0 w 53"/>
                    <a:gd name="T7" fmla="*/ 6 h 54"/>
                    <a:gd name="T8" fmla="*/ 35 w 53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"/>
                    <a:gd name="T16" fmla="*/ 0 h 54"/>
                    <a:gd name="T17" fmla="*/ 53 w 53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" h="54">
                      <a:moveTo>
                        <a:pt x="35" y="54"/>
                      </a:moveTo>
                      <a:lnTo>
                        <a:pt x="53" y="42"/>
                      </a:lnTo>
                      <a:lnTo>
                        <a:pt x="17" y="0"/>
                      </a:lnTo>
                      <a:lnTo>
                        <a:pt x="0" y="6"/>
                      </a:lnTo>
                      <a:lnTo>
                        <a:pt x="35" y="54"/>
                      </a:lnTo>
                      <a:close/>
                    </a:path>
                  </a:pathLst>
                </a:custGeom>
                <a:solidFill>
                  <a:srgbClr val="E4E7D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477" name="Freeform 614"/>
                <p:cNvSpPr>
                  <a:spLocks/>
                </p:cNvSpPr>
                <p:nvPr/>
              </p:nvSpPr>
              <p:spPr bwMode="auto">
                <a:xfrm>
                  <a:off x="2915" y="2410"/>
                  <a:ext cx="60" cy="41"/>
                </a:xfrm>
                <a:custGeom>
                  <a:avLst/>
                  <a:gdLst>
                    <a:gd name="T0" fmla="*/ 36 w 60"/>
                    <a:gd name="T1" fmla="*/ 41 h 41"/>
                    <a:gd name="T2" fmla="*/ 60 w 60"/>
                    <a:gd name="T3" fmla="*/ 24 h 41"/>
                    <a:gd name="T4" fmla="*/ 18 w 60"/>
                    <a:gd name="T5" fmla="*/ 0 h 41"/>
                    <a:gd name="T6" fmla="*/ 0 w 60"/>
                    <a:gd name="T7" fmla="*/ 12 h 41"/>
                    <a:gd name="T8" fmla="*/ 36 w 60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1"/>
                    <a:gd name="T17" fmla="*/ 60 w 6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1">
                      <a:moveTo>
                        <a:pt x="36" y="41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36" y="41"/>
                      </a:lnTo>
                      <a:close/>
                    </a:path>
                  </a:pathLst>
                </a:custGeom>
                <a:solidFill>
                  <a:srgbClr val="D4E5E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1035" name="Group 615"/>
              <p:cNvGrpSpPr>
                <a:grpSpLocks/>
              </p:cNvGrpSpPr>
              <p:nvPr/>
            </p:nvGrpSpPr>
            <p:grpSpPr bwMode="auto">
              <a:xfrm>
                <a:off x="2047" y="1895"/>
                <a:ext cx="1330" cy="885"/>
                <a:chOff x="2047" y="1895"/>
                <a:chExt cx="1330" cy="885"/>
              </a:xfrm>
            </p:grpSpPr>
            <p:sp>
              <p:nvSpPr>
                <p:cNvPr id="291078" name="Freeform 616"/>
                <p:cNvSpPr>
                  <a:spLocks/>
                </p:cNvSpPr>
                <p:nvPr/>
              </p:nvSpPr>
              <p:spPr bwMode="auto">
                <a:xfrm>
                  <a:off x="2951" y="2434"/>
                  <a:ext cx="60" cy="41"/>
                </a:xfrm>
                <a:custGeom>
                  <a:avLst/>
                  <a:gdLst>
                    <a:gd name="T0" fmla="*/ 42 w 60"/>
                    <a:gd name="T1" fmla="*/ 41 h 41"/>
                    <a:gd name="T2" fmla="*/ 60 w 60"/>
                    <a:gd name="T3" fmla="*/ 17 h 41"/>
                    <a:gd name="T4" fmla="*/ 24 w 60"/>
                    <a:gd name="T5" fmla="*/ 0 h 41"/>
                    <a:gd name="T6" fmla="*/ 0 w 60"/>
                    <a:gd name="T7" fmla="*/ 17 h 41"/>
                    <a:gd name="T8" fmla="*/ 42 w 60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1"/>
                    <a:gd name="T17" fmla="*/ 60 w 6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1">
                      <a:moveTo>
                        <a:pt x="42" y="41"/>
                      </a:moveTo>
                      <a:lnTo>
                        <a:pt x="60" y="17"/>
                      </a:lnTo>
                      <a:lnTo>
                        <a:pt x="24" y="0"/>
                      </a:lnTo>
                      <a:lnTo>
                        <a:pt x="0" y="17"/>
                      </a:lnTo>
                      <a:lnTo>
                        <a:pt x="42" y="41"/>
                      </a:lnTo>
                      <a:close/>
                    </a:path>
                  </a:pathLst>
                </a:custGeom>
                <a:solidFill>
                  <a:srgbClr val="C1D8E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79" name="Freeform 617"/>
                <p:cNvSpPr>
                  <a:spLocks/>
                </p:cNvSpPr>
                <p:nvPr/>
              </p:nvSpPr>
              <p:spPr bwMode="auto">
                <a:xfrm>
                  <a:off x="2993" y="2451"/>
                  <a:ext cx="60" cy="42"/>
                </a:xfrm>
                <a:custGeom>
                  <a:avLst/>
                  <a:gdLst>
                    <a:gd name="T0" fmla="*/ 36 w 60"/>
                    <a:gd name="T1" fmla="*/ 42 h 42"/>
                    <a:gd name="T2" fmla="*/ 60 w 60"/>
                    <a:gd name="T3" fmla="*/ 12 h 42"/>
                    <a:gd name="T4" fmla="*/ 18 w 60"/>
                    <a:gd name="T5" fmla="*/ 0 h 42"/>
                    <a:gd name="T6" fmla="*/ 0 w 60"/>
                    <a:gd name="T7" fmla="*/ 24 h 42"/>
                    <a:gd name="T8" fmla="*/ 36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36" y="42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B0C6E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80" name="Freeform 618"/>
                <p:cNvSpPr>
                  <a:spLocks/>
                </p:cNvSpPr>
                <p:nvPr/>
              </p:nvSpPr>
              <p:spPr bwMode="auto">
                <a:xfrm>
                  <a:off x="3029" y="2463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6 h 42"/>
                    <a:gd name="T4" fmla="*/ 24 w 60"/>
                    <a:gd name="T5" fmla="*/ 0 h 42"/>
                    <a:gd name="T6" fmla="*/ 0 w 60"/>
                    <a:gd name="T7" fmla="*/ 30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A4B6E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81" name="Freeform 619"/>
                <p:cNvSpPr>
                  <a:spLocks/>
                </p:cNvSpPr>
                <p:nvPr/>
              </p:nvSpPr>
              <p:spPr bwMode="auto">
                <a:xfrm>
                  <a:off x="3071" y="2469"/>
                  <a:ext cx="60" cy="42"/>
                </a:xfrm>
                <a:custGeom>
                  <a:avLst/>
                  <a:gdLst>
                    <a:gd name="T0" fmla="*/ 36 w 60"/>
                    <a:gd name="T1" fmla="*/ 42 h 42"/>
                    <a:gd name="T2" fmla="*/ 60 w 60"/>
                    <a:gd name="T3" fmla="*/ 6 h 42"/>
                    <a:gd name="T4" fmla="*/ 18 w 60"/>
                    <a:gd name="T5" fmla="*/ 0 h 42"/>
                    <a:gd name="T6" fmla="*/ 0 w 60"/>
                    <a:gd name="T7" fmla="*/ 36 h 42"/>
                    <a:gd name="T8" fmla="*/ 36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36" y="42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9DABE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82" name="Freeform 620"/>
                <p:cNvSpPr>
                  <a:spLocks/>
                </p:cNvSpPr>
                <p:nvPr/>
              </p:nvSpPr>
              <p:spPr bwMode="auto">
                <a:xfrm>
                  <a:off x="3107" y="2475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6 h 48"/>
                    <a:gd name="T4" fmla="*/ 24 w 60"/>
                    <a:gd name="T5" fmla="*/ 0 h 48"/>
                    <a:gd name="T6" fmla="*/ 0 w 60"/>
                    <a:gd name="T7" fmla="*/ 36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AA3D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83" name="Freeform 621"/>
                <p:cNvSpPr>
                  <a:spLocks/>
                </p:cNvSpPr>
                <p:nvPr/>
              </p:nvSpPr>
              <p:spPr bwMode="auto">
                <a:xfrm>
                  <a:off x="3149" y="2481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6 h 48"/>
                    <a:gd name="T4" fmla="*/ 18 w 60"/>
                    <a:gd name="T5" fmla="*/ 0 h 48"/>
                    <a:gd name="T6" fmla="*/ 0 w 60"/>
                    <a:gd name="T7" fmla="*/ 42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89FD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84" name="Freeform 622"/>
                <p:cNvSpPr>
                  <a:spLocks/>
                </p:cNvSpPr>
                <p:nvPr/>
              </p:nvSpPr>
              <p:spPr bwMode="auto">
                <a:xfrm>
                  <a:off x="3191" y="2487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6 h 48"/>
                    <a:gd name="T4" fmla="*/ 18 w 60"/>
                    <a:gd name="T5" fmla="*/ 0 h 48"/>
                    <a:gd name="T6" fmla="*/ 0 w 60"/>
                    <a:gd name="T7" fmla="*/ 42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79CD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85" name="Freeform 623"/>
                <p:cNvSpPr>
                  <a:spLocks/>
                </p:cNvSpPr>
                <p:nvPr/>
              </p:nvSpPr>
              <p:spPr bwMode="auto">
                <a:xfrm>
                  <a:off x="3233" y="2493"/>
                  <a:ext cx="60" cy="54"/>
                </a:xfrm>
                <a:custGeom>
                  <a:avLst/>
                  <a:gdLst>
                    <a:gd name="T0" fmla="*/ 42 w 60"/>
                    <a:gd name="T1" fmla="*/ 54 h 54"/>
                    <a:gd name="T2" fmla="*/ 60 w 60"/>
                    <a:gd name="T3" fmla="*/ 12 h 54"/>
                    <a:gd name="T4" fmla="*/ 18 w 60"/>
                    <a:gd name="T5" fmla="*/ 0 h 54"/>
                    <a:gd name="T6" fmla="*/ 0 w 60"/>
                    <a:gd name="T7" fmla="*/ 42 h 54"/>
                    <a:gd name="T8" fmla="*/ 42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42" y="54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979BD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86" name="Freeform 624"/>
                <p:cNvSpPr>
                  <a:spLocks/>
                </p:cNvSpPr>
                <p:nvPr/>
              </p:nvSpPr>
              <p:spPr bwMode="auto">
                <a:xfrm>
                  <a:off x="3275" y="2505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6 h 48"/>
                    <a:gd name="T4" fmla="*/ 18 w 60"/>
                    <a:gd name="T5" fmla="*/ 0 h 48"/>
                    <a:gd name="T6" fmla="*/ 0 w 60"/>
                    <a:gd name="T7" fmla="*/ 42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89AD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87" name="Freeform 625"/>
                <p:cNvSpPr>
                  <a:spLocks/>
                </p:cNvSpPr>
                <p:nvPr/>
              </p:nvSpPr>
              <p:spPr bwMode="auto">
                <a:xfrm>
                  <a:off x="3317" y="2511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6 h 48"/>
                    <a:gd name="T4" fmla="*/ 18 w 60"/>
                    <a:gd name="T5" fmla="*/ 0 h 48"/>
                    <a:gd name="T6" fmla="*/ 0 w 60"/>
                    <a:gd name="T7" fmla="*/ 42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42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89AD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88" name="Freeform 626"/>
                <p:cNvSpPr>
                  <a:spLocks/>
                </p:cNvSpPr>
                <p:nvPr/>
              </p:nvSpPr>
              <p:spPr bwMode="auto">
                <a:xfrm>
                  <a:off x="2215" y="1895"/>
                  <a:ext cx="60" cy="12"/>
                </a:xfrm>
                <a:custGeom>
                  <a:avLst/>
                  <a:gdLst>
                    <a:gd name="T0" fmla="*/ 30 w 60"/>
                    <a:gd name="T1" fmla="*/ 12 h 12"/>
                    <a:gd name="T2" fmla="*/ 60 w 60"/>
                    <a:gd name="T3" fmla="*/ 6 h 12"/>
                    <a:gd name="T4" fmla="*/ 24 w 60"/>
                    <a:gd name="T5" fmla="*/ 0 h 12"/>
                    <a:gd name="T6" fmla="*/ 0 w 60"/>
                    <a:gd name="T7" fmla="*/ 12 h 12"/>
                    <a:gd name="T8" fmla="*/ 30 w 60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0" y="12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30" y="12"/>
                      </a:lnTo>
                      <a:close/>
                    </a:path>
                  </a:pathLst>
                </a:custGeom>
                <a:solidFill>
                  <a:srgbClr val="66CFF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89" name="Freeform 627"/>
                <p:cNvSpPr>
                  <a:spLocks/>
                </p:cNvSpPr>
                <p:nvPr/>
              </p:nvSpPr>
              <p:spPr bwMode="auto">
                <a:xfrm>
                  <a:off x="2245" y="1901"/>
                  <a:ext cx="65" cy="12"/>
                </a:xfrm>
                <a:custGeom>
                  <a:avLst/>
                  <a:gdLst>
                    <a:gd name="T0" fmla="*/ 36 w 65"/>
                    <a:gd name="T1" fmla="*/ 12 h 12"/>
                    <a:gd name="T2" fmla="*/ 65 w 65"/>
                    <a:gd name="T3" fmla="*/ 6 h 12"/>
                    <a:gd name="T4" fmla="*/ 30 w 65"/>
                    <a:gd name="T5" fmla="*/ 0 h 12"/>
                    <a:gd name="T6" fmla="*/ 0 w 65"/>
                    <a:gd name="T7" fmla="*/ 6 h 12"/>
                    <a:gd name="T8" fmla="*/ 36 w 65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2"/>
                    <a:gd name="T17" fmla="*/ 65 w 65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2">
                      <a:moveTo>
                        <a:pt x="36" y="12"/>
                      </a:moveTo>
                      <a:lnTo>
                        <a:pt x="65" y="6"/>
                      </a:lnTo>
                      <a:lnTo>
                        <a:pt x="30" y="0"/>
                      </a:lnTo>
                      <a:lnTo>
                        <a:pt x="0" y="6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68CFF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90" name="Freeform 628"/>
                <p:cNvSpPr>
                  <a:spLocks/>
                </p:cNvSpPr>
                <p:nvPr/>
              </p:nvSpPr>
              <p:spPr bwMode="auto">
                <a:xfrm>
                  <a:off x="2281" y="1907"/>
                  <a:ext cx="59" cy="12"/>
                </a:xfrm>
                <a:custGeom>
                  <a:avLst/>
                  <a:gdLst>
                    <a:gd name="T0" fmla="*/ 35 w 59"/>
                    <a:gd name="T1" fmla="*/ 12 h 12"/>
                    <a:gd name="T2" fmla="*/ 59 w 59"/>
                    <a:gd name="T3" fmla="*/ 0 h 12"/>
                    <a:gd name="T4" fmla="*/ 29 w 59"/>
                    <a:gd name="T5" fmla="*/ 0 h 12"/>
                    <a:gd name="T6" fmla="*/ 0 w 59"/>
                    <a:gd name="T7" fmla="*/ 6 h 12"/>
                    <a:gd name="T8" fmla="*/ 35 w 59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12"/>
                    <a:gd name="T17" fmla="*/ 59 w 59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12">
                      <a:moveTo>
                        <a:pt x="35" y="12"/>
                      </a:moveTo>
                      <a:lnTo>
                        <a:pt x="59" y="0"/>
                      </a:lnTo>
                      <a:lnTo>
                        <a:pt x="29" y="0"/>
                      </a:lnTo>
                      <a:lnTo>
                        <a:pt x="0" y="6"/>
                      </a:lnTo>
                      <a:lnTo>
                        <a:pt x="35" y="12"/>
                      </a:lnTo>
                      <a:close/>
                    </a:path>
                  </a:pathLst>
                </a:custGeom>
                <a:solidFill>
                  <a:srgbClr val="6CCFF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91" name="Freeform 629"/>
                <p:cNvSpPr>
                  <a:spLocks/>
                </p:cNvSpPr>
                <p:nvPr/>
              </p:nvSpPr>
              <p:spPr bwMode="auto">
                <a:xfrm>
                  <a:off x="2316" y="1907"/>
                  <a:ext cx="60" cy="18"/>
                </a:xfrm>
                <a:custGeom>
                  <a:avLst/>
                  <a:gdLst>
                    <a:gd name="T0" fmla="*/ 36 w 60"/>
                    <a:gd name="T1" fmla="*/ 18 h 18"/>
                    <a:gd name="T2" fmla="*/ 60 w 60"/>
                    <a:gd name="T3" fmla="*/ 6 h 18"/>
                    <a:gd name="T4" fmla="*/ 24 w 60"/>
                    <a:gd name="T5" fmla="*/ 0 h 18"/>
                    <a:gd name="T6" fmla="*/ 0 w 60"/>
                    <a:gd name="T7" fmla="*/ 12 h 18"/>
                    <a:gd name="T8" fmla="*/ 36 w 60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18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73D0F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92" name="Freeform 630"/>
                <p:cNvSpPr>
                  <a:spLocks/>
                </p:cNvSpPr>
                <p:nvPr/>
              </p:nvSpPr>
              <p:spPr bwMode="auto">
                <a:xfrm>
                  <a:off x="2352" y="1913"/>
                  <a:ext cx="60" cy="18"/>
                </a:xfrm>
                <a:custGeom>
                  <a:avLst/>
                  <a:gdLst>
                    <a:gd name="T0" fmla="*/ 36 w 60"/>
                    <a:gd name="T1" fmla="*/ 18 h 18"/>
                    <a:gd name="T2" fmla="*/ 60 w 60"/>
                    <a:gd name="T3" fmla="*/ 6 h 18"/>
                    <a:gd name="T4" fmla="*/ 24 w 60"/>
                    <a:gd name="T5" fmla="*/ 0 h 18"/>
                    <a:gd name="T6" fmla="*/ 0 w 60"/>
                    <a:gd name="T7" fmla="*/ 12 h 18"/>
                    <a:gd name="T8" fmla="*/ 36 w 60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18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7ED1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93" name="Freeform 631"/>
                <p:cNvSpPr>
                  <a:spLocks/>
                </p:cNvSpPr>
                <p:nvPr/>
              </p:nvSpPr>
              <p:spPr bwMode="auto">
                <a:xfrm>
                  <a:off x="2388" y="1919"/>
                  <a:ext cx="60" cy="18"/>
                </a:xfrm>
                <a:custGeom>
                  <a:avLst/>
                  <a:gdLst>
                    <a:gd name="T0" fmla="*/ 36 w 60"/>
                    <a:gd name="T1" fmla="*/ 18 h 18"/>
                    <a:gd name="T2" fmla="*/ 60 w 60"/>
                    <a:gd name="T3" fmla="*/ 6 h 18"/>
                    <a:gd name="T4" fmla="*/ 24 w 60"/>
                    <a:gd name="T5" fmla="*/ 0 h 18"/>
                    <a:gd name="T6" fmla="*/ 0 w 60"/>
                    <a:gd name="T7" fmla="*/ 12 h 18"/>
                    <a:gd name="T8" fmla="*/ 36 w 60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18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8DD1F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94" name="Freeform 632"/>
                <p:cNvSpPr>
                  <a:spLocks/>
                </p:cNvSpPr>
                <p:nvPr/>
              </p:nvSpPr>
              <p:spPr bwMode="auto">
                <a:xfrm>
                  <a:off x="2424" y="1925"/>
                  <a:ext cx="60" cy="24"/>
                </a:xfrm>
                <a:custGeom>
                  <a:avLst/>
                  <a:gdLst>
                    <a:gd name="T0" fmla="*/ 36 w 60"/>
                    <a:gd name="T1" fmla="*/ 24 h 24"/>
                    <a:gd name="T2" fmla="*/ 60 w 60"/>
                    <a:gd name="T3" fmla="*/ 6 h 24"/>
                    <a:gd name="T4" fmla="*/ 24 w 60"/>
                    <a:gd name="T5" fmla="*/ 0 h 24"/>
                    <a:gd name="T6" fmla="*/ 0 w 60"/>
                    <a:gd name="T7" fmla="*/ 12 h 24"/>
                    <a:gd name="T8" fmla="*/ 36 w 60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"/>
                    <a:gd name="T17" fmla="*/ 60 w 6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">
                      <a:moveTo>
                        <a:pt x="36" y="24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9CCEF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95" name="Freeform 633"/>
                <p:cNvSpPr>
                  <a:spLocks/>
                </p:cNvSpPr>
                <p:nvPr/>
              </p:nvSpPr>
              <p:spPr bwMode="auto">
                <a:xfrm>
                  <a:off x="2460" y="1931"/>
                  <a:ext cx="66" cy="36"/>
                </a:xfrm>
                <a:custGeom>
                  <a:avLst/>
                  <a:gdLst>
                    <a:gd name="T0" fmla="*/ 42 w 66"/>
                    <a:gd name="T1" fmla="*/ 36 h 36"/>
                    <a:gd name="T2" fmla="*/ 66 w 66"/>
                    <a:gd name="T3" fmla="*/ 6 h 36"/>
                    <a:gd name="T4" fmla="*/ 24 w 66"/>
                    <a:gd name="T5" fmla="*/ 0 h 36"/>
                    <a:gd name="T6" fmla="*/ 0 w 66"/>
                    <a:gd name="T7" fmla="*/ 18 h 36"/>
                    <a:gd name="T8" fmla="*/ 42 w 66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6"/>
                    <a:gd name="T17" fmla="*/ 66 w 66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6">
                      <a:moveTo>
                        <a:pt x="42" y="36"/>
                      </a:moveTo>
                      <a:lnTo>
                        <a:pt x="66" y="6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36"/>
                      </a:lnTo>
                      <a:close/>
                    </a:path>
                  </a:pathLst>
                </a:custGeom>
                <a:solidFill>
                  <a:srgbClr val="ABC9F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96" name="Freeform 634"/>
                <p:cNvSpPr>
                  <a:spLocks/>
                </p:cNvSpPr>
                <p:nvPr/>
              </p:nvSpPr>
              <p:spPr bwMode="auto">
                <a:xfrm>
                  <a:off x="2502" y="1937"/>
                  <a:ext cx="60" cy="48"/>
                </a:xfrm>
                <a:custGeom>
                  <a:avLst/>
                  <a:gdLst>
                    <a:gd name="T0" fmla="*/ 36 w 60"/>
                    <a:gd name="T1" fmla="*/ 48 h 48"/>
                    <a:gd name="T2" fmla="*/ 60 w 60"/>
                    <a:gd name="T3" fmla="*/ 18 h 48"/>
                    <a:gd name="T4" fmla="*/ 24 w 60"/>
                    <a:gd name="T5" fmla="*/ 0 h 48"/>
                    <a:gd name="T6" fmla="*/ 0 w 60"/>
                    <a:gd name="T7" fmla="*/ 30 h 48"/>
                    <a:gd name="T8" fmla="*/ 36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36" y="48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36" y="48"/>
                      </a:lnTo>
                      <a:close/>
                    </a:path>
                  </a:pathLst>
                </a:custGeom>
                <a:solidFill>
                  <a:srgbClr val="B7C3E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97" name="Freeform 635"/>
                <p:cNvSpPr>
                  <a:spLocks/>
                </p:cNvSpPr>
                <p:nvPr/>
              </p:nvSpPr>
              <p:spPr bwMode="auto">
                <a:xfrm>
                  <a:off x="2538" y="1955"/>
                  <a:ext cx="60" cy="54"/>
                </a:xfrm>
                <a:custGeom>
                  <a:avLst/>
                  <a:gdLst>
                    <a:gd name="T0" fmla="*/ 42 w 60"/>
                    <a:gd name="T1" fmla="*/ 54 h 54"/>
                    <a:gd name="T2" fmla="*/ 60 w 60"/>
                    <a:gd name="T3" fmla="*/ 24 h 54"/>
                    <a:gd name="T4" fmla="*/ 24 w 60"/>
                    <a:gd name="T5" fmla="*/ 0 h 54"/>
                    <a:gd name="T6" fmla="*/ 0 w 60"/>
                    <a:gd name="T7" fmla="*/ 30 h 54"/>
                    <a:gd name="T8" fmla="*/ 42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42" y="54"/>
                      </a:moveTo>
                      <a:lnTo>
                        <a:pt x="60" y="24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C0BCD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98" name="Freeform 636"/>
                <p:cNvSpPr>
                  <a:spLocks/>
                </p:cNvSpPr>
                <p:nvPr/>
              </p:nvSpPr>
              <p:spPr bwMode="auto">
                <a:xfrm>
                  <a:off x="2580" y="1979"/>
                  <a:ext cx="60" cy="66"/>
                </a:xfrm>
                <a:custGeom>
                  <a:avLst/>
                  <a:gdLst>
                    <a:gd name="T0" fmla="*/ 36 w 60"/>
                    <a:gd name="T1" fmla="*/ 66 h 66"/>
                    <a:gd name="T2" fmla="*/ 60 w 60"/>
                    <a:gd name="T3" fmla="*/ 30 h 66"/>
                    <a:gd name="T4" fmla="*/ 18 w 60"/>
                    <a:gd name="T5" fmla="*/ 0 h 66"/>
                    <a:gd name="T6" fmla="*/ 0 w 60"/>
                    <a:gd name="T7" fmla="*/ 30 h 66"/>
                    <a:gd name="T8" fmla="*/ 36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36" y="66"/>
                      </a:moveTo>
                      <a:lnTo>
                        <a:pt x="60" y="30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C7B7C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099" name="Freeform 637"/>
                <p:cNvSpPr>
                  <a:spLocks/>
                </p:cNvSpPr>
                <p:nvPr/>
              </p:nvSpPr>
              <p:spPr bwMode="auto">
                <a:xfrm>
                  <a:off x="2616" y="2009"/>
                  <a:ext cx="66" cy="84"/>
                </a:xfrm>
                <a:custGeom>
                  <a:avLst/>
                  <a:gdLst>
                    <a:gd name="T0" fmla="*/ 42 w 66"/>
                    <a:gd name="T1" fmla="*/ 84 h 84"/>
                    <a:gd name="T2" fmla="*/ 66 w 66"/>
                    <a:gd name="T3" fmla="*/ 48 h 84"/>
                    <a:gd name="T4" fmla="*/ 24 w 66"/>
                    <a:gd name="T5" fmla="*/ 0 h 84"/>
                    <a:gd name="T6" fmla="*/ 0 w 66"/>
                    <a:gd name="T7" fmla="*/ 36 h 84"/>
                    <a:gd name="T8" fmla="*/ 42 w 66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4"/>
                    <a:gd name="T17" fmla="*/ 66 w 66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4">
                      <a:moveTo>
                        <a:pt x="42" y="84"/>
                      </a:moveTo>
                      <a:lnTo>
                        <a:pt x="66" y="48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84"/>
                      </a:lnTo>
                      <a:close/>
                    </a:path>
                  </a:pathLst>
                </a:custGeom>
                <a:solidFill>
                  <a:srgbClr val="CEB5C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00" name="Freeform 638"/>
                <p:cNvSpPr>
                  <a:spLocks/>
                </p:cNvSpPr>
                <p:nvPr/>
              </p:nvSpPr>
              <p:spPr bwMode="auto">
                <a:xfrm>
                  <a:off x="2658" y="2057"/>
                  <a:ext cx="60" cy="90"/>
                </a:xfrm>
                <a:custGeom>
                  <a:avLst/>
                  <a:gdLst>
                    <a:gd name="T0" fmla="*/ 42 w 60"/>
                    <a:gd name="T1" fmla="*/ 90 h 90"/>
                    <a:gd name="T2" fmla="*/ 60 w 60"/>
                    <a:gd name="T3" fmla="*/ 60 h 90"/>
                    <a:gd name="T4" fmla="*/ 24 w 60"/>
                    <a:gd name="T5" fmla="*/ 0 h 90"/>
                    <a:gd name="T6" fmla="*/ 0 w 60"/>
                    <a:gd name="T7" fmla="*/ 36 h 90"/>
                    <a:gd name="T8" fmla="*/ 42 w 60"/>
                    <a:gd name="T9" fmla="*/ 9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0"/>
                    <a:gd name="T17" fmla="*/ 60 w 60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0">
                      <a:moveTo>
                        <a:pt x="42" y="90"/>
                      </a:moveTo>
                      <a:lnTo>
                        <a:pt x="60" y="60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90"/>
                      </a:lnTo>
                      <a:close/>
                    </a:path>
                  </a:pathLst>
                </a:custGeom>
                <a:solidFill>
                  <a:srgbClr val="D4B6B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01" name="Freeform 639"/>
                <p:cNvSpPr>
                  <a:spLocks/>
                </p:cNvSpPr>
                <p:nvPr/>
              </p:nvSpPr>
              <p:spPr bwMode="auto">
                <a:xfrm>
                  <a:off x="2700" y="2117"/>
                  <a:ext cx="60" cy="95"/>
                </a:xfrm>
                <a:custGeom>
                  <a:avLst/>
                  <a:gdLst>
                    <a:gd name="T0" fmla="*/ 36 w 60"/>
                    <a:gd name="T1" fmla="*/ 95 h 95"/>
                    <a:gd name="T2" fmla="*/ 60 w 60"/>
                    <a:gd name="T3" fmla="*/ 65 h 95"/>
                    <a:gd name="T4" fmla="*/ 18 w 60"/>
                    <a:gd name="T5" fmla="*/ 0 h 95"/>
                    <a:gd name="T6" fmla="*/ 0 w 60"/>
                    <a:gd name="T7" fmla="*/ 30 h 95"/>
                    <a:gd name="T8" fmla="*/ 36 w 60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95"/>
                    <a:gd name="T17" fmla="*/ 60 w 60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95">
                      <a:moveTo>
                        <a:pt x="36" y="95"/>
                      </a:moveTo>
                      <a:lnTo>
                        <a:pt x="60" y="65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36" y="95"/>
                      </a:lnTo>
                      <a:close/>
                    </a:path>
                  </a:pathLst>
                </a:custGeom>
                <a:solidFill>
                  <a:srgbClr val="DABAB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02" name="Freeform 640"/>
                <p:cNvSpPr>
                  <a:spLocks/>
                </p:cNvSpPr>
                <p:nvPr/>
              </p:nvSpPr>
              <p:spPr bwMode="auto">
                <a:xfrm>
                  <a:off x="2736" y="2182"/>
                  <a:ext cx="66" cy="90"/>
                </a:xfrm>
                <a:custGeom>
                  <a:avLst/>
                  <a:gdLst>
                    <a:gd name="T0" fmla="*/ 42 w 66"/>
                    <a:gd name="T1" fmla="*/ 90 h 90"/>
                    <a:gd name="T2" fmla="*/ 66 w 66"/>
                    <a:gd name="T3" fmla="*/ 72 h 90"/>
                    <a:gd name="T4" fmla="*/ 24 w 66"/>
                    <a:gd name="T5" fmla="*/ 0 h 90"/>
                    <a:gd name="T6" fmla="*/ 0 w 66"/>
                    <a:gd name="T7" fmla="*/ 30 h 90"/>
                    <a:gd name="T8" fmla="*/ 42 w 66"/>
                    <a:gd name="T9" fmla="*/ 9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90"/>
                    <a:gd name="T17" fmla="*/ 66 w 66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90">
                      <a:moveTo>
                        <a:pt x="42" y="90"/>
                      </a:moveTo>
                      <a:lnTo>
                        <a:pt x="66" y="72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90"/>
                      </a:lnTo>
                      <a:close/>
                    </a:path>
                  </a:pathLst>
                </a:custGeom>
                <a:solidFill>
                  <a:srgbClr val="E0C2B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03" name="Freeform 641"/>
                <p:cNvSpPr>
                  <a:spLocks/>
                </p:cNvSpPr>
                <p:nvPr/>
              </p:nvSpPr>
              <p:spPr bwMode="auto">
                <a:xfrm>
                  <a:off x="2778" y="2254"/>
                  <a:ext cx="60" cy="84"/>
                </a:xfrm>
                <a:custGeom>
                  <a:avLst/>
                  <a:gdLst>
                    <a:gd name="T0" fmla="*/ 42 w 60"/>
                    <a:gd name="T1" fmla="*/ 84 h 84"/>
                    <a:gd name="T2" fmla="*/ 60 w 60"/>
                    <a:gd name="T3" fmla="*/ 66 h 84"/>
                    <a:gd name="T4" fmla="*/ 24 w 60"/>
                    <a:gd name="T5" fmla="*/ 0 h 84"/>
                    <a:gd name="T6" fmla="*/ 0 w 60"/>
                    <a:gd name="T7" fmla="*/ 18 h 84"/>
                    <a:gd name="T8" fmla="*/ 42 w 60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4"/>
                    <a:gd name="T17" fmla="*/ 60 w 60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4">
                      <a:moveTo>
                        <a:pt x="42" y="84"/>
                      </a:moveTo>
                      <a:lnTo>
                        <a:pt x="60" y="66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84"/>
                      </a:lnTo>
                      <a:close/>
                    </a:path>
                  </a:pathLst>
                </a:custGeom>
                <a:solidFill>
                  <a:srgbClr val="E5CDB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04" name="Freeform 642"/>
                <p:cNvSpPr>
                  <a:spLocks/>
                </p:cNvSpPr>
                <p:nvPr/>
              </p:nvSpPr>
              <p:spPr bwMode="auto">
                <a:xfrm>
                  <a:off x="2820" y="2320"/>
                  <a:ext cx="60" cy="66"/>
                </a:xfrm>
                <a:custGeom>
                  <a:avLst/>
                  <a:gdLst>
                    <a:gd name="T0" fmla="*/ 36 w 60"/>
                    <a:gd name="T1" fmla="*/ 66 h 66"/>
                    <a:gd name="T2" fmla="*/ 60 w 60"/>
                    <a:gd name="T3" fmla="*/ 54 h 66"/>
                    <a:gd name="T4" fmla="*/ 18 w 60"/>
                    <a:gd name="T5" fmla="*/ 0 h 66"/>
                    <a:gd name="T6" fmla="*/ 0 w 60"/>
                    <a:gd name="T7" fmla="*/ 18 h 66"/>
                    <a:gd name="T8" fmla="*/ 36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36" y="66"/>
                      </a:moveTo>
                      <a:lnTo>
                        <a:pt x="60" y="54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E7D9C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05" name="Freeform 643"/>
                <p:cNvSpPr>
                  <a:spLocks/>
                </p:cNvSpPr>
                <p:nvPr/>
              </p:nvSpPr>
              <p:spPr bwMode="auto">
                <a:xfrm>
                  <a:off x="2856" y="2374"/>
                  <a:ext cx="59" cy="60"/>
                </a:xfrm>
                <a:custGeom>
                  <a:avLst/>
                  <a:gdLst>
                    <a:gd name="T0" fmla="*/ 41 w 59"/>
                    <a:gd name="T1" fmla="*/ 60 h 60"/>
                    <a:gd name="T2" fmla="*/ 59 w 59"/>
                    <a:gd name="T3" fmla="*/ 48 h 60"/>
                    <a:gd name="T4" fmla="*/ 24 w 59"/>
                    <a:gd name="T5" fmla="*/ 0 h 60"/>
                    <a:gd name="T6" fmla="*/ 0 w 59"/>
                    <a:gd name="T7" fmla="*/ 12 h 60"/>
                    <a:gd name="T8" fmla="*/ 41 w 5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0"/>
                    <a:gd name="T17" fmla="*/ 59 w 5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0">
                      <a:moveTo>
                        <a:pt x="41" y="60"/>
                      </a:moveTo>
                      <a:lnTo>
                        <a:pt x="59" y="48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41" y="60"/>
                      </a:lnTo>
                      <a:close/>
                    </a:path>
                  </a:pathLst>
                </a:custGeom>
                <a:solidFill>
                  <a:srgbClr val="E3E2D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06" name="Freeform 644"/>
                <p:cNvSpPr>
                  <a:spLocks/>
                </p:cNvSpPr>
                <p:nvPr/>
              </p:nvSpPr>
              <p:spPr bwMode="auto">
                <a:xfrm>
                  <a:off x="2897" y="2422"/>
                  <a:ext cx="54" cy="47"/>
                </a:xfrm>
                <a:custGeom>
                  <a:avLst/>
                  <a:gdLst>
                    <a:gd name="T0" fmla="*/ 36 w 54"/>
                    <a:gd name="T1" fmla="*/ 47 h 47"/>
                    <a:gd name="T2" fmla="*/ 54 w 54"/>
                    <a:gd name="T3" fmla="*/ 29 h 47"/>
                    <a:gd name="T4" fmla="*/ 18 w 54"/>
                    <a:gd name="T5" fmla="*/ 0 h 47"/>
                    <a:gd name="T6" fmla="*/ 0 w 54"/>
                    <a:gd name="T7" fmla="*/ 12 h 47"/>
                    <a:gd name="T8" fmla="*/ 36 w 54"/>
                    <a:gd name="T9" fmla="*/ 47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7"/>
                    <a:gd name="T17" fmla="*/ 54 w 54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7">
                      <a:moveTo>
                        <a:pt x="36" y="47"/>
                      </a:moveTo>
                      <a:lnTo>
                        <a:pt x="54" y="29"/>
                      </a:lnTo>
                      <a:lnTo>
                        <a:pt x="18" y="0"/>
                      </a:lnTo>
                      <a:lnTo>
                        <a:pt x="0" y="12"/>
                      </a:lnTo>
                      <a:lnTo>
                        <a:pt x="36" y="47"/>
                      </a:lnTo>
                      <a:close/>
                    </a:path>
                  </a:pathLst>
                </a:custGeom>
                <a:solidFill>
                  <a:srgbClr val="D8E4D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07" name="Freeform 645"/>
                <p:cNvSpPr>
                  <a:spLocks/>
                </p:cNvSpPr>
                <p:nvPr/>
              </p:nvSpPr>
              <p:spPr bwMode="auto">
                <a:xfrm>
                  <a:off x="2933" y="2451"/>
                  <a:ext cx="60" cy="42"/>
                </a:xfrm>
                <a:custGeom>
                  <a:avLst/>
                  <a:gdLst>
                    <a:gd name="T0" fmla="*/ 36 w 60"/>
                    <a:gd name="T1" fmla="*/ 42 h 42"/>
                    <a:gd name="T2" fmla="*/ 60 w 60"/>
                    <a:gd name="T3" fmla="*/ 24 h 42"/>
                    <a:gd name="T4" fmla="*/ 18 w 60"/>
                    <a:gd name="T5" fmla="*/ 0 h 42"/>
                    <a:gd name="T6" fmla="*/ 0 w 60"/>
                    <a:gd name="T7" fmla="*/ 18 h 42"/>
                    <a:gd name="T8" fmla="*/ 36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36" y="42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CADDE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08" name="Freeform 646"/>
                <p:cNvSpPr>
                  <a:spLocks/>
                </p:cNvSpPr>
                <p:nvPr/>
              </p:nvSpPr>
              <p:spPr bwMode="auto">
                <a:xfrm>
                  <a:off x="2969" y="2475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18 h 42"/>
                    <a:gd name="T4" fmla="*/ 24 w 60"/>
                    <a:gd name="T5" fmla="*/ 0 h 42"/>
                    <a:gd name="T6" fmla="*/ 0 w 60"/>
                    <a:gd name="T7" fmla="*/ 18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BBD1E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09" name="Freeform 647"/>
                <p:cNvSpPr>
                  <a:spLocks/>
                </p:cNvSpPr>
                <p:nvPr/>
              </p:nvSpPr>
              <p:spPr bwMode="auto">
                <a:xfrm>
                  <a:off x="3011" y="2493"/>
                  <a:ext cx="60" cy="36"/>
                </a:xfrm>
                <a:custGeom>
                  <a:avLst/>
                  <a:gdLst>
                    <a:gd name="T0" fmla="*/ 36 w 60"/>
                    <a:gd name="T1" fmla="*/ 36 h 36"/>
                    <a:gd name="T2" fmla="*/ 60 w 60"/>
                    <a:gd name="T3" fmla="*/ 12 h 36"/>
                    <a:gd name="T4" fmla="*/ 18 w 60"/>
                    <a:gd name="T5" fmla="*/ 0 h 36"/>
                    <a:gd name="T6" fmla="*/ 0 w 60"/>
                    <a:gd name="T7" fmla="*/ 24 h 36"/>
                    <a:gd name="T8" fmla="*/ 36 w 60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36" y="36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AEC3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10" name="Freeform 648"/>
                <p:cNvSpPr>
                  <a:spLocks/>
                </p:cNvSpPr>
                <p:nvPr/>
              </p:nvSpPr>
              <p:spPr bwMode="auto">
                <a:xfrm>
                  <a:off x="3047" y="2505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6 h 42"/>
                    <a:gd name="T4" fmla="*/ 24 w 60"/>
                    <a:gd name="T5" fmla="*/ 0 h 42"/>
                    <a:gd name="T6" fmla="*/ 0 w 60"/>
                    <a:gd name="T7" fmla="*/ 24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A5B8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11" name="Freeform 649"/>
                <p:cNvSpPr>
                  <a:spLocks/>
                </p:cNvSpPr>
                <p:nvPr/>
              </p:nvSpPr>
              <p:spPr bwMode="auto">
                <a:xfrm>
                  <a:off x="3089" y="2511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12 h 42"/>
                    <a:gd name="T4" fmla="*/ 18 w 60"/>
                    <a:gd name="T5" fmla="*/ 0 h 42"/>
                    <a:gd name="T6" fmla="*/ 0 w 60"/>
                    <a:gd name="T7" fmla="*/ 36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A0AFE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12" name="Freeform 650"/>
                <p:cNvSpPr>
                  <a:spLocks/>
                </p:cNvSpPr>
                <p:nvPr/>
              </p:nvSpPr>
              <p:spPr bwMode="auto">
                <a:xfrm>
                  <a:off x="3131" y="2523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6 h 42"/>
                    <a:gd name="T4" fmla="*/ 18 w 60"/>
                    <a:gd name="T5" fmla="*/ 0 h 42"/>
                    <a:gd name="T6" fmla="*/ 0 w 60"/>
                    <a:gd name="T7" fmla="*/ 30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9CA9D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13" name="Freeform 651"/>
                <p:cNvSpPr>
                  <a:spLocks/>
                </p:cNvSpPr>
                <p:nvPr/>
              </p:nvSpPr>
              <p:spPr bwMode="auto">
                <a:xfrm>
                  <a:off x="3173" y="2529"/>
                  <a:ext cx="60" cy="48"/>
                </a:xfrm>
                <a:custGeom>
                  <a:avLst/>
                  <a:gdLst>
                    <a:gd name="T0" fmla="*/ 36 w 60"/>
                    <a:gd name="T1" fmla="*/ 48 h 48"/>
                    <a:gd name="T2" fmla="*/ 60 w 60"/>
                    <a:gd name="T3" fmla="*/ 6 h 48"/>
                    <a:gd name="T4" fmla="*/ 18 w 60"/>
                    <a:gd name="T5" fmla="*/ 0 h 48"/>
                    <a:gd name="T6" fmla="*/ 0 w 60"/>
                    <a:gd name="T7" fmla="*/ 36 h 48"/>
                    <a:gd name="T8" fmla="*/ 36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36" y="48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36" y="48"/>
                      </a:lnTo>
                      <a:close/>
                    </a:path>
                  </a:pathLst>
                </a:custGeom>
                <a:solidFill>
                  <a:srgbClr val="9BA4D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14" name="Freeform 652"/>
                <p:cNvSpPr>
                  <a:spLocks/>
                </p:cNvSpPr>
                <p:nvPr/>
              </p:nvSpPr>
              <p:spPr bwMode="auto">
                <a:xfrm>
                  <a:off x="3209" y="2535"/>
                  <a:ext cx="66" cy="48"/>
                </a:xfrm>
                <a:custGeom>
                  <a:avLst/>
                  <a:gdLst>
                    <a:gd name="T0" fmla="*/ 42 w 66"/>
                    <a:gd name="T1" fmla="*/ 48 h 48"/>
                    <a:gd name="T2" fmla="*/ 66 w 66"/>
                    <a:gd name="T3" fmla="*/ 12 h 48"/>
                    <a:gd name="T4" fmla="*/ 24 w 66"/>
                    <a:gd name="T5" fmla="*/ 0 h 48"/>
                    <a:gd name="T6" fmla="*/ 0 w 66"/>
                    <a:gd name="T7" fmla="*/ 42 h 48"/>
                    <a:gd name="T8" fmla="*/ 42 w 66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8"/>
                    <a:gd name="T17" fmla="*/ 66 w 6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8">
                      <a:moveTo>
                        <a:pt x="42" y="48"/>
                      </a:moveTo>
                      <a:lnTo>
                        <a:pt x="66" y="12"/>
                      </a:lnTo>
                      <a:lnTo>
                        <a:pt x="24" y="0"/>
                      </a:lnTo>
                      <a:lnTo>
                        <a:pt x="0" y="42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AA2D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15" name="Freeform 653"/>
                <p:cNvSpPr>
                  <a:spLocks/>
                </p:cNvSpPr>
                <p:nvPr/>
              </p:nvSpPr>
              <p:spPr bwMode="auto">
                <a:xfrm>
                  <a:off x="3251" y="2547"/>
                  <a:ext cx="66" cy="48"/>
                </a:xfrm>
                <a:custGeom>
                  <a:avLst/>
                  <a:gdLst>
                    <a:gd name="T0" fmla="*/ 42 w 66"/>
                    <a:gd name="T1" fmla="*/ 48 h 48"/>
                    <a:gd name="T2" fmla="*/ 66 w 66"/>
                    <a:gd name="T3" fmla="*/ 6 h 48"/>
                    <a:gd name="T4" fmla="*/ 24 w 66"/>
                    <a:gd name="T5" fmla="*/ 0 h 48"/>
                    <a:gd name="T6" fmla="*/ 0 w 66"/>
                    <a:gd name="T7" fmla="*/ 36 h 48"/>
                    <a:gd name="T8" fmla="*/ 42 w 66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8"/>
                    <a:gd name="T17" fmla="*/ 66 w 6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8">
                      <a:moveTo>
                        <a:pt x="42" y="48"/>
                      </a:moveTo>
                      <a:lnTo>
                        <a:pt x="66" y="6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9A0D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16" name="Freeform 654"/>
                <p:cNvSpPr>
                  <a:spLocks/>
                </p:cNvSpPr>
                <p:nvPr/>
              </p:nvSpPr>
              <p:spPr bwMode="auto">
                <a:xfrm>
                  <a:off x="3293" y="2553"/>
                  <a:ext cx="66" cy="48"/>
                </a:xfrm>
                <a:custGeom>
                  <a:avLst/>
                  <a:gdLst>
                    <a:gd name="T0" fmla="*/ 42 w 66"/>
                    <a:gd name="T1" fmla="*/ 48 h 48"/>
                    <a:gd name="T2" fmla="*/ 66 w 66"/>
                    <a:gd name="T3" fmla="*/ 6 h 48"/>
                    <a:gd name="T4" fmla="*/ 24 w 66"/>
                    <a:gd name="T5" fmla="*/ 0 h 48"/>
                    <a:gd name="T6" fmla="*/ 0 w 66"/>
                    <a:gd name="T7" fmla="*/ 42 h 48"/>
                    <a:gd name="T8" fmla="*/ 42 w 66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8"/>
                    <a:gd name="T17" fmla="*/ 66 w 6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8">
                      <a:moveTo>
                        <a:pt x="42" y="48"/>
                      </a:moveTo>
                      <a:lnTo>
                        <a:pt x="66" y="6"/>
                      </a:lnTo>
                      <a:lnTo>
                        <a:pt x="24" y="0"/>
                      </a:lnTo>
                      <a:lnTo>
                        <a:pt x="0" y="42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99FD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17" name="Freeform 655"/>
                <p:cNvSpPr>
                  <a:spLocks/>
                </p:cNvSpPr>
                <p:nvPr/>
              </p:nvSpPr>
              <p:spPr bwMode="auto">
                <a:xfrm>
                  <a:off x="2185" y="1907"/>
                  <a:ext cx="60" cy="12"/>
                </a:xfrm>
                <a:custGeom>
                  <a:avLst/>
                  <a:gdLst>
                    <a:gd name="T0" fmla="*/ 36 w 60"/>
                    <a:gd name="T1" fmla="*/ 12 h 12"/>
                    <a:gd name="T2" fmla="*/ 60 w 60"/>
                    <a:gd name="T3" fmla="*/ 0 h 12"/>
                    <a:gd name="T4" fmla="*/ 30 w 60"/>
                    <a:gd name="T5" fmla="*/ 0 h 12"/>
                    <a:gd name="T6" fmla="*/ 0 w 60"/>
                    <a:gd name="T7" fmla="*/ 6 h 12"/>
                    <a:gd name="T8" fmla="*/ 36 w 60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2"/>
                    <a:gd name="T17" fmla="*/ 60 w 60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2">
                      <a:moveTo>
                        <a:pt x="36" y="12"/>
                      </a:moveTo>
                      <a:lnTo>
                        <a:pt x="60" y="0"/>
                      </a:lnTo>
                      <a:lnTo>
                        <a:pt x="30" y="0"/>
                      </a:lnTo>
                      <a:lnTo>
                        <a:pt x="0" y="6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78D1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18" name="Freeform 656"/>
                <p:cNvSpPr>
                  <a:spLocks/>
                </p:cNvSpPr>
                <p:nvPr/>
              </p:nvSpPr>
              <p:spPr bwMode="auto">
                <a:xfrm>
                  <a:off x="2221" y="1907"/>
                  <a:ext cx="60" cy="18"/>
                </a:xfrm>
                <a:custGeom>
                  <a:avLst/>
                  <a:gdLst>
                    <a:gd name="T0" fmla="*/ 36 w 60"/>
                    <a:gd name="T1" fmla="*/ 18 h 18"/>
                    <a:gd name="T2" fmla="*/ 60 w 60"/>
                    <a:gd name="T3" fmla="*/ 6 h 18"/>
                    <a:gd name="T4" fmla="*/ 24 w 60"/>
                    <a:gd name="T5" fmla="*/ 0 h 18"/>
                    <a:gd name="T6" fmla="*/ 0 w 60"/>
                    <a:gd name="T7" fmla="*/ 12 h 18"/>
                    <a:gd name="T8" fmla="*/ 36 w 60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8"/>
                    <a:gd name="T17" fmla="*/ 60 w 60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8">
                      <a:moveTo>
                        <a:pt x="36" y="18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7CD1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19" name="Freeform 657"/>
                <p:cNvSpPr>
                  <a:spLocks/>
                </p:cNvSpPr>
                <p:nvPr/>
              </p:nvSpPr>
              <p:spPr bwMode="auto">
                <a:xfrm>
                  <a:off x="2257" y="1913"/>
                  <a:ext cx="59" cy="18"/>
                </a:xfrm>
                <a:custGeom>
                  <a:avLst/>
                  <a:gdLst>
                    <a:gd name="T0" fmla="*/ 36 w 59"/>
                    <a:gd name="T1" fmla="*/ 18 h 18"/>
                    <a:gd name="T2" fmla="*/ 59 w 59"/>
                    <a:gd name="T3" fmla="*/ 6 h 18"/>
                    <a:gd name="T4" fmla="*/ 24 w 59"/>
                    <a:gd name="T5" fmla="*/ 0 h 18"/>
                    <a:gd name="T6" fmla="*/ 0 w 59"/>
                    <a:gd name="T7" fmla="*/ 12 h 18"/>
                    <a:gd name="T8" fmla="*/ 36 w 59"/>
                    <a:gd name="T9" fmla="*/ 18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18"/>
                    <a:gd name="T17" fmla="*/ 59 w 59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18">
                      <a:moveTo>
                        <a:pt x="36" y="18"/>
                      </a:moveTo>
                      <a:lnTo>
                        <a:pt x="59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solidFill>
                  <a:srgbClr val="82D0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20" name="Freeform 658"/>
                <p:cNvSpPr>
                  <a:spLocks/>
                </p:cNvSpPr>
                <p:nvPr/>
              </p:nvSpPr>
              <p:spPr bwMode="auto">
                <a:xfrm>
                  <a:off x="2293" y="1919"/>
                  <a:ext cx="59" cy="24"/>
                </a:xfrm>
                <a:custGeom>
                  <a:avLst/>
                  <a:gdLst>
                    <a:gd name="T0" fmla="*/ 35 w 59"/>
                    <a:gd name="T1" fmla="*/ 24 h 24"/>
                    <a:gd name="T2" fmla="*/ 59 w 59"/>
                    <a:gd name="T3" fmla="*/ 6 h 24"/>
                    <a:gd name="T4" fmla="*/ 23 w 59"/>
                    <a:gd name="T5" fmla="*/ 0 h 24"/>
                    <a:gd name="T6" fmla="*/ 0 w 59"/>
                    <a:gd name="T7" fmla="*/ 12 h 24"/>
                    <a:gd name="T8" fmla="*/ 35 w 59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24"/>
                    <a:gd name="T17" fmla="*/ 59 w 59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24">
                      <a:moveTo>
                        <a:pt x="35" y="24"/>
                      </a:moveTo>
                      <a:lnTo>
                        <a:pt x="59" y="6"/>
                      </a:lnTo>
                      <a:lnTo>
                        <a:pt x="23" y="0"/>
                      </a:lnTo>
                      <a:lnTo>
                        <a:pt x="0" y="12"/>
                      </a:lnTo>
                      <a:lnTo>
                        <a:pt x="35" y="24"/>
                      </a:lnTo>
                      <a:close/>
                    </a:path>
                  </a:pathLst>
                </a:custGeom>
                <a:solidFill>
                  <a:srgbClr val="8AD0F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21" name="Freeform 659"/>
                <p:cNvSpPr>
                  <a:spLocks/>
                </p:cNvSpPr>
                <p:nvPr/>
              </p:nvSpPr>
              <p:spPr bwMode="auto">
                <a:xfrm>
                  <a:off x="2328" y="1925"/>
                  <a:ext cx="60" cy="24"/>
                </a:xfrm>
                <a:custGeom>
                  <a:avLst/>
                  <a:gdLst>
                    <a:gd name="T0" fmla="*/ 36 w 60"/>
                    <a:gd name="T1" fmla="*/ 24 h 24"/>
                    <a:gd name="T2" fmla="*/ 60 w 60"/>
                    <a:gd name="T3" fmla="*/ 6 h 24"/>
                    <a:gd name="T4" fmla="*/ 24 w 60"/>
                    <a:gd name="T5" fmla="*/ 0 h 24"/>
                    <a:gd name="T6" fmla="*/ 0 w 60"/>
                    <a:gd name="T7" fmla="*/ 18 h 24"/>
                    <a:gd name="T8" fmla="*/ 36 w 60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"/>
                    <a:gd name="T17" fmla="*/ 60 w 6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">
                      <a:moveTo>
                        <a:pt x="36" y="24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94CEF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22" name="Freeform 660"/>
                <p:cNvSpPr>
                  <a:spLocks/>
                </p:cNvSpPr>
                <p:nvPr/>
              </p:nvSpPr>
              <p:spPr bwMode="auto">
                <a:xfrm>
                  <a:off x="2364" y="1931"/>
                  <a:ext cx="60" cy="30"/>
                </a:xfrm>
                <a:custGeom>
                  <a:avLst/>
                  <a:gdLst>
                    <a:gd name="T0" fmla="*/ 36 w 60"/>
                    <a:gd name="T1" fmla="*/ 30 h 30"/>
                    <a:gd name="T2" fmla="*/ 60 w 60"/>
                    <a:gd name="T3" fmla="*/ 6 h 30"/>
                    <a:gd name="T4" fmla="*/ 24 w 60"/>
                    <a:gd name="T5" fmla="*/ 0 h 30"/>
                    <a:gd name="T6" fmla="*/ 0 w 60"/>
                    <a:gd name="T7" fmla="*/ 18 h 30"/>
                    <a:gd name="T8" fmla="*/ 36 w 60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"/>
                    <a:gd name="T17" fmla="*/ 60 w 60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">
                      <a:moveTo>
                        <a:pt x="36" y="30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9FCCF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23" name="Freeform 661"/>
                <p:cNvSpPr>
                  <a:spLocks/>
                </p:cNvSpPr>
                <p:nvPr/>
              </p:nvSpPr>
              <p:spPr bwMode="auto">
                <a:xfrm>
                  <a:off x="2400" y="1937"/>
                  <a:ext cx="60" cy="36"/>
                </a:xfrm>
                <a:custGeom>
                  <a:avLst/>
                  <a:gdLst>
                    <a:gd name="T0" fmla="*/ 36 w 60"/>
                    <a:gd name="T1" fmla="*/ 36 h 36"/>
                    <a:gd name="T2" fmla="*/ 60 w 60"/>
                    <a:gd name="T3" fmla="*/ 12 h 36"/>
                    <a:gd name="T4" fmla="*/ 24 w 60"/>
                    <a:gd name="T5" fmla="*/ 0 h 36"/>
                    <a:gd name="T6" fmla="*/ 0 w 60"/>
                    <a:gd name="T7" fmla="*/ 24 h 36"/>
                    <a:gd name="T8" fmla="*/ 36 w 60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36" y="36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A9C8E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24" name="Freeform 662"/>
                <p:cNvSpPr>
                  <a:spLocks/>
                </p:cNvSpPr>
                <p:nvPr/>
              </p:nvSpPr>
              <p:spPr bwMode="auto">
                <a:xfrm>
                  <a:off x="2436" y="1949"/>
                  <a:ext cx="66" cy="42"/>
                </a:xfrm>
                <a:custGeom>
                  <a:avLst/>
                  <a:gdLst>
                    <a:gd name="T0" fmla="*/ 42 w 66"/>
                    <a:gd name="T1" fmla="*/ 42 h 42"/>
                    <a:gd name="T2" fmla="*/ 66 w 66"/>
                    <a:gd name="T3" fmla="*/ 18 h 42"/>
                    <a:gd name="T4" fmla="*/ 24 w 66"/>
                    <a:gd name="T5" fmla="*/ 0 h 42"/>
                    <a:gd name="T6" fmla="*/ 0 w 66"/>
                    <a:gd name="T7" fmla="*/ 24 h 42"/>
                    <a:gd name="T8" fmla="*/ 42 w 66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2"/>
                    <a:gd name="T17" fmla="*/ 66 w 66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2">
                      <a:moveTo>
                        <a:pt x="42" y="42"/>
                      </a:moveTo>
                      <a:lnTo>
                        <a:pt x="66" y="18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B3C3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25" name="Freeform 663"/>
                <p:cNvSpPr>
                  <a:spLocks/>
                </p:cNvSpPr>
                <p:nvPr/>
              </p:nvSpPr>
              <p:spPr bwMode="auto">
                <a:xfrm>
                  <a:off x="2478" y="1967"/>
                  <a:ext cx="60" cy="48"/>
                </a:xfrm>
                <a:custGeom>
                  <a:avLst/>
                  <a:gdLst>
                    <a:gd name="T0" fmla="*/ 36 w 60"/>
                    <a:gd name="T1" fmla="*/ 48 h 48"/>
                    <a:gd name="T2" fmla="*/ 60 w 60"/>
                    <a:gd name="T3" fmla="*/ 18 h 48"/>
                    <a:gd name="T4" fmla="*/ 24 w 60"/>
                    <a:gd name="T5" fmla="*/ 0 h 48"/>
                    <a:gd name="T6" fmla="*/ 0 w 60"/>
                    <a:gd name="T7" fmla="*/ 24 h 48"/>
                    <a:gd name="T8" fmla="*/ 36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36" y="48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36" y="48"/>
                      </a:lnTo>
                      <a:close/>
                    </a:path>
                  </a:pathLst>
                </a:custGeom>
                <a:solidFill>
                  <a:srgbClr val="BCBED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26" name="Freeform 664"/>
                <p:cNvSpPr>
                  <a:spLocks/>
                </p:cNvSpPr>
                <p:nvPr/>
              </p:nvSpPr>
              <p:spPr bwMode="auto">
                <a:xfrm>
                  <a:off x="2514" y="1985"/>
                  <a:ext cx="66" cy="60"/>
                </a:xfrm>
                <a:custGeom>
                  <a:avLst/>
                  <a:gdLst>
                    <a:gd name="T0" fmla="*/ 42 w 66"/>
                    <a:gd name="T1" fmla="*/ 60 h 60"/>
                    <a:gd name="T2" fmla="*/ 66 w 66"/>
                    <a:gd name="T3" fmla="*/ 24 h 60"/>
                    <a:gd name="T4" fmla="*/ 24 w 66"/>
                    <a:gd name="T5" fmla="*/ 0 h 60"/>
                    <a:gd name="T6" fmla="*/ 0 w 66"/>
                    <a:gd name="T7" fmla="*/ 30 h 60"/>
                    <a:gd name="T8" fmla="*/ 42 w 66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0"/>
                    <a:gd name="T17" fmla="*/ 66 w 66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0">
                      <a:moveTo>
                        <a:pt x="42" y="60"/>
                      </a:moveTo>
                      <a:lnTo>
                        <a:pt x="66" y="24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C3B9D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27" name="Freeform 665"/>
                <p:cNvSpPr>
                  <a:spLocks/>
                </p:cNvSpPr>
                <p:nvPr/>
              </p:nvSpPr>
              <p:spPr bwMode="auto">
                <a:xfrm>
                  <a:off x="2556" y="2009"/>
                  <a:ext cx="60" cy="72"/>
                </a:xfrm>
                <a:custGeom>
                  <a:avLst/>
                  <a:gdLst>
                    <a:gd name="T0" fmla="*/ 36 w 60"/>
                    <a:gd name="T1" fmla="*/ 72 h 72"/>
                    <a:gd name="T2" fmla="*/ 60 w 60"/>
                    <a:gd name="T3" fmla="*/ 36 h 72"/>
                    <a:gd name="T4" fmla="*/ 24 w 60"/>
                    <a:gd name="T5" fmla="*/ 0 h 72"/>
                    <a:gd name="T6" fmla="*/ 0 w 60"/>
                    <a:gd name="T7" fmla="*/ 36 h 72"/>
                    <a:gd name="T8" fmla="*/ 36 w 60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36" y="72"/>
                      </a:moveTo>
                      <a:lnTo>
                        <a:pt x="60" y="36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36" y="72"/>
                      </a:lnTo>
                      <a:close/>
                    </a:path>
                  </a:pathLst>
                </a:custGeom>
                <a:solidFill>
                  <a:srgbClr val="C9B7C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28" name="Freeform 666"/>
                <p:cNvSpPr>
                  <a:spLocks/>
                </p:cNvSpPr>
                <p:nvPr/>
              </p:nvSpPr>
              <p:spPr bwMode="auto">
                <a:xfrm>
                  <a:off x="2592" y="2045"/>
                  <a:ext cx="66" cy="84"/>
                </a:xfrm>
                <a:custGeom>
                  <a:avLst/>
                  <a:gdLst>
                    <a:gd name="T0" fmla="*/ 42 w 66"/>
                    <a:gd name="T1" fmla="*/ 84 h 84"/>
                    <a:gd name="T2" fmla="*/ 66 w 66"/>
                    <a:gd name="T3" fmla="*/ 48 h 84"/>
                    <a:gd name="T4" fmla="*/ 24 w 66"/>
                    <a:gd name="T5" fmla="*/ 0 h 84"/>
                    <a:gd name="T6" fmla="*/ 0 w 66"/>
                    <a:gd name="T7" fmla="*/ 36 h 84"/>
                    <a:gd name="T8" fmla="*/ 42 w 66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4"/>
                    <a:gd name="T17" fmla="*/ 66 w 66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4">
                      <a:moveTo>
                        <a:pt x="42" y="84"/>
                      </a:moveTo>
                      <a:lnTo>
                        <a:pt x="66" y="48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84"/>
                      </a:lnTo>
                      <a:close/>
                    </a:path>
                  </a:pathLst>
                </a:custGeom>
                <a:solidFill>
                  <a:srgbClr val="CEB6C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29" name="Freeform 667"/>
                <p:cNvSpPr>
                  <a:spLocks/>
                </p:cNvSpPr>
                <p:nvPr/>
              </p:nvSpPr>
              <p:spPr bwMode="auto">
                <a:xfrm>
                  <a:off x="2634" y="2093"/>
                  <a:ext cx="66" cy="89"/>
                </a:xfrm>
                <a:custGeom>
                  <a:avLst/>
                  <a:gdLst>
                    <a:gd name="T0" fmla="*/ 42 w 66"/>
                    <a:gd name="T1" fmla="*/ 89 h 89"/>
                    <a:gd name="T2" fmla="*/ 66 w 66"/>
                    <a:gd name="T3" fmla="*/ 54 h 89"/>
                    <a:gd name="T4" fmla="*/ 24 w 66"/>
                    <a:gd name="T5" fmla="*/ 0 h 89"/>
                    <a:gd name="T6" fmla="*/ 0 w 66"/>
                    <a:gd name="T7" fmla="*/ 36 h 89"/>
                    <a:gd name="T8" fmla="*/ 42 w 66"/>
                    <a:gd name="T9" fmla="*/ 89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9"/>
                    <a:gd name="T17" fmla="*/ 66 w 66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9">
                      <a:moveTo>
                        <a:pt x="42" y="89"/>
                      </a:moveTo>
                      <a:lnTo>
                        <a:pt x="66" y="54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89"/>
                      </a:lnTo>
                      <a:close/>
                    </a:path>
                  </a:pathLst>
                </a:custGeom>
                <a:solidFill>
                  <a:srgbClr val="D3B8B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30" name="Freeform 668"/>
                <p:cNvSpPr>
                  <a:spLocks/>
                </p:cNvSpPr>
                <p:nvPr/>
              </p:nvSpPr>
              <p:spPr bwMode="auto">
                <a:xfrm>
                  <a:off x="2676" y="2147"/>
                  <a:ext cx="60" cy="89"/>
                </a:xfrm>
                <a:custGeom>
                  <a:avLst/>
                  <a:gdLst>
                    <a:gd name="T0" fmla="*/ 36 w 60"/>
                    <a:gd name="T1" fmla="*/ 89 h 89"/>
                    <a:gd name="T2" fmla="*/ 60 w 60"/>
                    <a:gd name="T3" fmla="*/ 65 h 89"/>
                    <a:gd name="T4" fmla="*/ 24 w 60"/>
                    <a:gd name="T5" fmla="*/ 0 h 89"/>
                    <a:gd name="T6" fmla="*/ 0 w 60"/>
                    <a:gd name="T7" fmla="*/ 35 h 89"/>
                    <a:gd name="T8" fmla="*/ 36 w 60"/>
                    <a:gd name="T9" fmla="*/ 89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9"/>
                    <a:gd name="T17" fmla="*/ 60 w 60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9">
                      <a:moveTo>
                        <a:pt x="36" y="89"/>
                      </a:moveTo>
                      <a:lnTo>
                        <a:pt x="60" y="65"/>
                      </a:lnTo>
                      <a:lnTo>
                        <a:pt x="24" y="0"/>
                      </a:lnTo>
                      <a:lnTo>
                        <a:pt x="0" y="35"/>
                      </a:lnTo>
                      <a:lnTo>
                        <a:pt x="36" y="89"/>
                      </a:lnTo>
                      <a:close/>
                    </a:path>
                  </a:pathLst>
                </a:custGeom>
                <a:solidFill>
                  <a:srgbClr val="D9BDB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31" name="Freeform 669"/>
                <p:cNvSpPr>
                  <a:spLocks/>
                </p:cNvSpPr>
                <p:nvPr/>
              </p:nvSpPr>
              <p:spPr bwMode="auto">
                <a:xfrm>
                  <a:off x="2712" y="2212"/>
                  <a:ext cx="66" cy="84"/>
                </a:xfrm>
                <a:custGeom>
                  <a:avLst/>
                  <a:gdLst>
                    <a:gd name="T0" fmla="*/ 42 w 66"/>
                    <a:gd name="T1" fmla="*/ 84 h 84"/>
                    <a:gd name="T2" fmla="*/ 66 w 66"/>
                    <a:gd name="T3" fmla="*/ 60 h 84"/>
                    <a:gd name="T4" fmla="*/ 24 w 66"/>
                    <a:gd name="T5" fmla="*/ 0 h 84"/>
                    <a:gd name="T6" fmla="*/ 0 w 66"/>
                    <a:gd name="T7" fmla="*/ 24 h 84"/>
                    <a:gd name="T8" fmla="*/ 42 w 66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4"/>
                    <a:gd name="T17" fmla="*/ 66 w 66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4">
                      <a:moveTo>
                        <a:pt x="42" y="84"/>
                      </a:moveTo>
                      <a:lnTo>
                        <a:pt x="66" y="60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84"/>
                      </a:lnTo>
                      <a:close/>
                    </a:path>
                  </a:pathLst>
                </a:custGeom>
                <a:solidFill>
                  <a:srgbClr val="DEC4B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32" name="Freeform 670"/>
                <p:cNvSpPr>
                  <a:spLocks/>
                </p:cNvSpPr>
                <p:nvPr/>
              </p:nvSpPr>
              <p:spPr bwMode="auto">
                <a:xfrm>
                  <a:off x="2754" y="2272"/>
                  <a:ext cx="66" cy="78"/>
                </a:xfrm>
                <a:custGeom>
                  <a:avLst/>
                  <a:gdLst>
                    <a:gd name="T0" fmla="*/ 42 w 66"/>
                    <a:gd name="T1" fmla="*/ 78 h 78"/>
                    <a:gd name="T2" fmla="*/ 66 w 66"/>
                    <a:gd name="T3" fmla="*/ 66 h 78"/>
                    <a:gd name="T4" fmla="*/ 24 w 66"/>
                    <a:gd name="T5" fmla="*/ 0 h 78"/>
                    <a:gd name="T6" fmla="*/ 0 w 66"/>
                    <a:gd name="T7" fmla="*/ 24 h 78"/>
                    <a:gd name="T8" fmla="*/ 42 w 66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8"/>
                    <a:gd name="T17" fmla="*/ 66 w 66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8">
                      <a:moveTo>
                        <a:pt x="42" y="78"/>
                      </a:moveTo>
                      <a:lnTo>
                        <a:pt x="66" y="66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E2CDC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33" name="Freeform 671"/>
                <p:cNvSpPr>
                  <a:spLocks/>
                </p:cNvSpPr>
                <p:nvPr/>
              </p:nvSpPr>
              <p:spPr bwMode="auto">
                <a:xfrm>
                  <a:off x="2796" y="2338"/>
                  <a:ext cx="60" cy="66"/>
                </a:xfrm>
                <a:custGeom>
                  <a:avLst/>
                  <a:gdLst>
                    <a:gd name="T0" fmla="*/ 36 w 60"/>
                    <a:gd name="T1" fmla="*/ 66 h 66"/>
                    <a:gd name="T2" fmla="*/ 60 w 60"/>
                    <a:gd name="T3" fmla="*/ 48 h 66"/>
                    <a:gd name="T4" fmla="*/ 24 w 60"/>
                    <a:gd name="T5" fmla="*/ 0 h 66"/>
                    <a:gd name="T6" fmla="*/ 0 w 60"/>
                    <a:gd name="T7" fmla="*/ 12 h 66"/>
                    <a:gd name="T8" fmla="*/ 36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36" y="66"/>
                      </a:moveTo>
                      <a:lnTo>
                        <a:pt x="60" y="48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E3D6C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34" name="Freeform 672"/>
                <p:cNvSpPr>
                  <a:spLocks/>
                </p:cNvSpPr>
                <p:nvPr/>
              </p:nvSpPr>
              <p:spPr bwMode="auto">
                <a:xfrm>
                  <a:off x="2832" y="2386"/>
                  <a:ext cx="65" cy="59"/>
                </a:xfrm>
                <a:custGeom>
                  <a:avLst/>
                  <a:gdLst>
                    <a:gd name="T0" fmla="*/ 42 w 65"/>
                    <a:gd name="T1" fmla="*/ 59 h 59"/>
                    <a:gd name="T2" fmla="*/ 65 w 65"/>
                    <a:gd name="T3" fmla="*/ 48 h 59"/>
                    <a:gd name="T4" fmla="*/ 24 w 65"/>
                    <a:gd name="T5" fmla="*/ 0 h 59"/>
                    <a:gd name="T6" fmla="*/ 0 w 65"/>
                    <a:gd name="T7" fmla="*/ 18 h 59"/>
                    <a:gd name="T8" fmla="*/ 42 w 65"/>
                    <a:gd name="T9" fmla="*/ 59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59"/>
                    <a:gd name="T17" fmla="*/ 65 w 65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59">
                      <a:moveTo>
                        <a:pt x="42" y="59"/>
                      </a:moveTo>
                      <a:lnTo>
                        <a:pt x="65" y="48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59"/>
                      </a:lnTo>
                      <a:close/>
                    </a:path>
                  </a:pathLst>
                </a:custGeom>
                <a:solidFill>
                  <a:srgbClr val="E1DED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35" name="Freeform 673"/>
                <p:cNvSpPr>
                  <a:spLocks/>
                </p:cNvSpPr>
                <p:nvPr/>
              </p:nvSpPr>
              <p:spPr bwMode="auto">
                <a:xfrm>
                  <a:off x="2874" y="2434"/>
                  <a:ext cx="59" cy="47"/>
                </a:xfrm>
                <a:custGeom>
                  <a:avLst/>
                  <a:gdLst>
                    <a:gd name="T0" fmla="*/ 35 w 59"/>
                    <a:gd name="T1" fmla="*/ 47 h 47"/>
                    <a:gd name="T2" fmla="*/ 59 w 59"/>
                    <a:gd name="T3" fmla="*/ 35 h 47"/>
                    <a:gd name="T4" fmla="*/ 23 w 59"/>
                    <a:gd name="T5" fmla="*/ 0 h 47"/>
                    <a:gd name="T6" fmla="*/ 0 w 59"/>
                    <a:gd name="T7" fmla="*/ 11 h 47"/>
                    <a:gd name="T8" fmla="*/ 35 w 59"/>
                    <a:gd name="T9" fmla="*/ 47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47"/>
                    <a:gd name="T17" fmla="*/ 59 w 59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47">
                      <a:moveTo>
                        <a:pt x="35" y="47"/>
                      </a:moveTo>
                      <a:lnTo>
                        <a:pt x="59" y="35"/>
                      </a:lnTo>
                      <a:lnTo>
                        <a:pt x="23" y="0"/>
                      </a:lnTo>
                      <a:lnTo>
                        <a:pt x="0" y="11"/>
                      </a:lnTo>
                      <a:lnTo>
                        <a:pt x="35" y="47"/>
                      </a:lnTo>
                      <a:close/>
                    </a:path>
                  </a:pathLst>
                </a:custGeom>
                <a:solidFill>
                  <a:srgbClr val="D9E1D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36" name="Freeform 674"/>
                <p:cNvSpPr>
                  <a:spLocks/>
                </p:cNvSpPr>
                <p:nvPr/>
              </p:nvSpPr>
              <p:spPr bwMode="auto">
                <a:xfrm>
                  <a:off x="2909" y="2469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24 h 42"/>
                    <a:gd name="T4" fmla="*/ 24 w 60"/>
                    <a:gd name="T5" fmla="*/ 0 h 42"/>
                    <a:gd name="T6" fmla="*/ 0 w 60"/>
                    <a:gd name="T7" fmla="*/ 12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24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CEDEE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37" name="Freeform 675"/>
                <p:cNvSpPr>
                  <a:spLocks/>
                </p:cNvSpPr>
                <p:nvPr/>
              </p:nvSpPr>
              <p:spPr bwMode="auto">
                <a:xfrm>
                  <a:off x="2951" y="2493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24 h 42"/>
                    <a:gd name="T4" fmla="*/ 18 w 60"/>
                    <a:gd name="T5" fmla="*/ 0 h 42"/>
                    <a:gd name="T6" fmla="*/ 0 w 60"/>
                    <a:gd name="T7" fmla="*/ 18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C2D7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38" name="Freeform 676"/>
                <p:cNvSpPr>
                  <a:spLocks/>
                </p:cNvSpPr>
                <p:nvPr/>
              </p:nvSpPr>
              <p:spPr bwMode="auto">
                <a:xfrm>
                  <a:off x="2993" y="2517"/>
                  <a:ext cx="54" cy="42"/>
                </a:xfrm>
                <a:custGeom>
                  <a:avLst/>
                  <a:gdLst>
                    <a:gd name="T0" fmla="*/ 36 w 54"/>
                    <a:gd name="T1" fmla="*/ 42 h 42"/>
                    <a:gd name="T2" fmla="*/ 54 w 54"/>
                    <a:gd name="T3" fmla="*/ 12 h 42"/>
                    <a:gd name="T4" fmla="*/ 18 w 54"/>
                    <a:gd name="T5" fmla="*/ 0 h 42"/>
                    <a:gd name="T6" fmla="*/ 0 w 54"/>
                    <a:gd name="T7" fmla="*/ 18 h 42"/>
                    <a:gd name="T8" fmla="*/ 36 w 54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"/>
                    <a:gd name="T16" fmla="*/ 0 h 42"/>
                    <a:gd name="T17" fmla="*/ 54 w 54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" h="42">
                      <a:moveTo>
                        <a:pt x="36" y="42"/>
                      </a:moveTo>
                      <a:lnTo>
                        <a:pt x="54" y="12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B7CCE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39" name="Freeform 677"/>
                <p:cNvSpPr>
                  <a:spLocks/>
                </p:cNvSpPr>
                <p:nvPr/>
              </p:nvSpPr>
              <p:spPr bwMode="auto">
                <a:xfrm>
                  <a:off x="3029" y="2529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18 h 42"/>
                    <a:gd name="T4" fmla="*/ 18 w 60"/>
                    <a:gd name="T5" fmla="*/ 0 h 42"/>
                    <a:gd name="T6" fmla="*/ 0 w 60"/>
                    <a:gd name="T7" fmla="*/ 30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ADC2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40" name="Freeform 678"/>
                <p:cNvSpPr>
                  <a:spLocks/>
                </p:cNvSpPr>
                <p:nvPr/>
              </p:nvSpPr>
              <p:spPr bwMode="auto">
                <a:xfrm>
                  <a:off x="3071" y="2547"/>
                  <a:ext cx="60" cy="42"/>
                </a:xfrm>
                <a:custGeom>
                  <a:avLst/>
                  <a:gdLst>
                    <a:gd name="T0" fmla="*/ 36 w 60"/>
                    <a:gd name="T1" fmla="*/ 42 h 42"/>
                    <a:gd name="T2" fmla="*/ 60 w 60"/>
                    <a:gd name="T3" fmla="*/ 6 h 42"/>
                    <a:gd name="T4" fmla="*/ 18 w 60"/>
                    <a:gd name="T5" fmla="*/ 0 h 42"/>
                    <a:gd name="T6" fmla="*/ 0 w 60"/>
                    <a:gd name="T7" fmla="*/ 24 h 42"/>
                    <a:gd name="T8" fmla="*/ 36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36" y="42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A6B9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41" name="Freeform 679"/>
                <p:cNvSpPr>
                  <a:spLocks/>
                </p:cNvSpPr>
                <p:nvPr/>
              </p:nvSpPr>
              <p:spPr bwMode="auto">
                <a:xfrm>
                  <a:off x="3107" y="2553"/>
                  <a:ext cx="66" cy="48"/>
                </a:xfrm>
                <a:custGeom>
                  <a:avLst/>
                  <a:gdLst>
                    <a:gd name="T0" fmla="*/ 42 w 66"/>
                    <a:gd name="T1" fmla="*/ 48 h 48"/>
                    <a:gd name="T2" fmla="*/ 66 w 66"/>
                    <a:gd name="T3" fmla="*/ 12 h 48"/>
                    <a:gd name="T4" fmla="*/ 24 w 66"/>
                    <a:gd name="T5" fmla="*/ 0 h 48"/>
                    <a:gd name="T6" fmla="*/ 0 w 66"/>
                    <a:gd name="T7" fmla="*/ 36 h 48"/>
                    <a:gd name="T8" fmla="*/ 42 w 66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8"/>
                    <a:gd name="T17" fmla="*/ 66 w 6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8">
                      <a:moveTo>
                        <a:pt x="42" y="48"/>
                      </a:moveTo>
                      <a:lnTo>
                        <a:pt x="66" y="12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A2B2E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42" name="Freeform 680"/>
                <p:cNvSpPr>
                  <a:spLocks/>
                </p:cNvSpPr>
                <p:nvPr/>
              </p:nvSpPr>
              <p:spPr bwMode="auto">
                <a:xfrm>
                  <a:off x="3149" y="2565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12 h 42"/>
                    <a:gd name="T4" fmla="*/ 24 w 60"/>
                    <a:gd name="T5" fmla="*/ 0 h 42"/>
                    <a:gd name="T6" fmla="*/ 0 w 60"/>
                    <a:gd name="T7" fmla="*/ 36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9EADE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43" name="Freeform 681"/>
                <p:cNvSpPr>
                  <a:spLocks/>
                </p:cNvSpPr>
                <p:nvPr/>
              </p:nvSpPr>
              <p:spPr bwMode="auto">
                <a:xfrm>
                  <a:off x="3191" y="2577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6 h 42"/>
                    <a:gd name="T4" fmla="*/ 18 w 60"/>
                    <a:gd name="T5" fmla="*/ 0 h 42"/>
                    <a:gd name="T6" fmla="*/ 0 w 60"/>
                    <a:gd name="T7" fmla="*/ 30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9DA9D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44" name="Freeform 682"/>
                <p:cNvSpPr>
                  <a:spLocks/>
                </p:cNvSpPr>
                <p:nvPr/>
              </p:nvSpPr>
              <p:spPr bwMode="auto">
                <a:xfrm>
                  <a:off x="3233" y="2583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12 h 48"/>
                    <a:gd name="T4" fmla="*/ 18 w 60"/>
                    <a:gd name="T5" fmla="*/ 0 h 48"/>
                    <a:gd name="T6" fmla="*/ 0 w 60"/>
                    <a:gd name="T7" fmla="*/ 36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CA6D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45" name="Freeform 683"/>
                <p:cNvSpPr>
                  <a:spLocks/>
                </p:cNvSpPr>
                <p:nvPr/>
              </p:nvSpPr>
              <p:spPr bwMode="auto">
                <a:xfrm>
                  <a:off x="3275" y="2595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6 h 48"/>
                    <a:gd name="T4" fmla="*/ 18 w 60"/>
                    <a:gd name="T5" fmla="*/ 0 h 48"/>
                    <a:gd name="T6" fmla="*/ 0 w 60"/>
                    <a:gd name="T7" fmla="*/ 36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BA4D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46" name="Freeform 684"/>
                <p:cNvSpPr>
                  <a:spLocks/>
                </p:cNvSpPr>
                <p:nvPr/>
              </p:nvSpPr>
              <p:spPr bwMode="auto">
                <a:xfrm>
                  <a:off x="2155" y="1913"/>
                  <a:ext cx="66" cy="24"/>
                </a:xfrm>
                <a:custGeom>
                  <a:avLst/>
                  <a:gdLst>
                    <a:gd name="T0" fmla="*/ 36 w 66"/>
                    <a:gd name="T1" fmla="*/ 24 h 24"/>
                    <a:gd name="T2" fmla="*/ 66 w 66"/>
                    <a:gd name="T3" fmla="*/ 6 h 24"/>
                    <a:gd name="T4" fmla="*/ 30 w 66"/>
                    <a:gd name="T5" fmla="*/ 0 h 24"/>
                    <a:gd name="T6" fmla="*/ 0 w 66"/>
                    <a:gd name="T7" fmla="*/ 12 h 24"/>
                    <a:gd name="T8" fmla="*/ 36 w 66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24"/>
                    <a:gd name="T17" fmla="*/ 66 w 66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24">
                      <a:moveTo>
                        <a:pt x="36" y="24"/>
                      </a:moveTo>
                      <a:lnTo>
                        <a:pt x="66" y="6"/>
                      </a:lnTo>
                      <a:lnTo>
                        <a:pt x="30" y="0"/>
                      </a:lnTo>
                      <a:lnTo>
                        <a:pt x="0" y="12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85D0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47" name="Freeform 685"/>
                <p:cNvSpPr>
                  <a:spLocks/>
                </p:cNvSpPr>
                <p:nvPr/>
              </p:nvSpPr>
              <p:spPr bwMode="auto">
                <a:xfrm>
                  <a:off x="2191" y="1919"/>
                  <a:ext cx="66" cy="24"/>
                </a:xfrm>
                <a:custGeom>
                  <a:avLst/>
                  <a:gdLst>
                    <a:gd name="T0" fmla="*/ 36 w 66"/>
                    <a:gd name="T1" fmla="*/ 24 h 24"/>
                    <a:gd name="T2" fmla="*/ 66 w 66"/>
                    <a:gd name="T3" fmla="*/ 6 h 24"/>
                    <a:gd name="T4" fmla="*/ 30 w 66"/>
                    <a:gd name="T5" fmla="*/ 0 h 24"/>
                    <a:gd name="T6" fmla="*/ 0 w 66"/>
                    <a:gd name="T7" fmla="*/ 18 h 24"/>
                    <a:gd name="T8" fmla="*/ 36 w 66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24"/>
                    <a:gd name="T17" fmla="*/ 66 w 66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24">
                      <a:moveTo>
                        <a:pt x="36" y="24"/>
                      </a:moveTo>
                      <a:lnTo>
                        <a:pt x="66" y="6"/>
                      </a:lnTo>
                      <a:lnTo>
                        <a:pt x="30" y="0"/>
                      </a:lnTo>
                      <a:lnTo>
                        <a:pt x="0" y="18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8BCFF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48" name="Freeform 686"/>
                <p:cNvSpPr>
                  <a:spLocks/>
                </p:cNvSpPr>
                <p:nvPr/>
              </p:nvSpPr>
              <p:spPr bwMode="auto">
                <a:xfrm>
                  <a:off x="2227" y="1925"/>
                  <a:ext cx="66" cy="24"/>
                </a:xfrm>
                <a:custGeom>
                  <a:avLst/>
                  <a:gdLst>
                    <a:gd name="T0" fmla="*/ 36 w 66"/>
                    <a:gd name="T1" fmla="*/ 24 h 24"/>
                    <a:gd name="T2" fmla="*/ 66 w 66"/>
                    <a:gd name="T3" fmla="*/ 6 h 24"/>
                    <a:gd name="T4" fmla="*/ 30 w 66"/>
                    <a:gd name="T5" fmla="*/ 0 h 24"/>
                    <a:gd name="T6" fmla="*/ 0 w 66"/>
                    <a:gd name="T7" fmla="*/ 18 h 24"/>
                    <a:gd name="T8" fmla="*/ 36 w 66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24"/>
                    <a:gd name="T17" fmla="*/ 66 w 66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24">
                      <a:moveTo>
                        <a:pt x="36" y="24"/>
                      </a:moveTo>
                      <a:lnTo>
                        <a:pt x="66" y="6"/>
                      </a:lnTo>
                      <a:lnTo>
                        <a:pt x="30" y="0"/>
                      </a:lnTo>
                      <a:lnTo>
                        <a:pt x="0" y="18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91CEF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49" name="Freeform 687"/>
                <p:cNvSpPr>
                  <a:spLocks/>
                </p:cNvSpPr>
                <p:nvPr/>
              </p:nvSpPr>
              <p:spPr bwMode="auto">
                <a:xfrm>
                  <a:off x="2263" y="1931"/>
                  <a:ext cx="65" cy="30"/>
                </a:xfrm>
                <a:custGeom>
                  <a:avLst/>
                  <a:gdLst>
                    <a:gd name="T0" fmla="*/ 36 w 65"/>
                    <a:gd name="T1" fmla="*/ 30 h 30"/>
                    <a:gd name="T2" fmla="*/ 65 w 65"/>
                    <a:gd name="T3" fmla="*/ 12 h 30"/>
                    <a:gd name="T4" fmla="*/ 30 w 65"/>
                    <a:gd name="T5" fmla="*/ 0 h 30"/>
                    <a:gd name="T6" fmla="*/ 0 w 65"/>
                    <a:gd name="T7" fmla="*/ 18 h 30"/>
                    <a:gd name="T8" fmla="*/ 36 w 65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0"/>
                    <a:gd name="T17" fmla="*/ 65 w 65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0">
                      <a:moveTo>
                        <a:pt x="36" y="30"/>
                      </a:moveTo>
                      <a:lnTo>
                        <a:pt x="65" y="12"/>
                      </a:lnTo>
                      <a:lnTo>
                        <a:pt x="30" y="0"/>
                      </a:lnTo>
                      <a:lnTo>
                        <a:pt x="0" y="18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98CCF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50" name="Freeform 688"/>
                <p:cNvSpPr>
                  <a:spLocks/>
                </p:cNvSpPr>
                <p:nvPr/>
              </p:nvSpPr>
              <p:spPr bwMode="auto">
                <a:xfrm>
                  <a:off x="2299" y="1943"/>
                  <a:ext cx="65" cy="30"/>
                </a:xfrm>
                <a:custGeom>
                  <a:avLst/>
                  <a:gdLst>
                    <a:gd name="T0" fmla="*/ 35 w 65"/>
                    <a:gd name="T1" fmla="*/ 30 h 30"/>
                    <a:gd name="T2" fmla="*/ 65 w 65"/>
                    <a:gd name="T3" fmla="*/ 6 h 30"/>
                    <a:gd name="T4" fmla="*/ 29 w 65"/>
                    <a:gd name="T5" fmla="*/ 0 h 30"/>
                    <a:gd name="T6" fmla="*/ 0 w 65"/>
                    <a:gd name="T7" fmla="*/ 18 h 30"/>
                    <a:gd name="T8" fmla="*/ 35 w 65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0"/>
                    <a:gd name="T17" fmla="*/ 65 w 65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0">
                      <a:moveTo>
                        <a:pt x="35" y="30"/>
                      </a:moveTo>
                      <a:lnTo>
                        <a:pt x="65" y="6"/>
                      </a:lnTo>
                      <a:lnTo>
                        <a:pt x="29" y="0"/>
                      </a:lnTo>
                      <a:lnTo>
                        <a:pt x="0" y="18"/>
                      </a:lnTo>
                      <a:lnTo>
                        <a:pt x="35" y="30"/>
                      </a:lnTo>
                      <a:close/>
                    </a:path>
                  </a:pathLst>
                </a:custGeom>
                <a:solidFill>
                  <a:srgbClr val="A0CAF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51" name="Freeform 689"/>
                <p:cNvSpPr>
                  <a:spLocks/>
                </p:cNvSpPr>
                <p:nvPr/>
              </p:nvSpPr>
              <p:spPr bwMode="auto">
                <a:xfrm>
                  <a:off x="2334" y="1949"/>
                  <a:ext cx="66" cy="36"/>
                </a:xfrm>
                <a:custGeom>
                  <a:avLst/>
                  <a:gdLst>
                    <a:gd name="T0" fmla="*/ 42 w 66"/>
                    <a:gd name="T1" fmla="*/ 36 h 36"/>
                    <a:gd name="T2" fmla="*/ 66 w 66"/>
                    <a:gd name="T3" fmla="*/ 12 h 36"/>
                    <a:gd name="T4" fmla="*/ 30 w 66"/>
                    <a:gd name="T5" fmla="*/ 0 h 36"/>
                    <a:gd name="T6" fmla="*/ 0 w 66"/>
                    <a:gd name="T7" fmla="*/ 24 h 36"/>
                    <a:gd name="T8" fmla="*/ 42 w 66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6"/>
                    <a:gd name="T17" fmla="*/ 66 w 66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6">
                      <a:moveTo>
                        <a:pt x="42" y="36"/>
                      </a:moveTo>
                      <a:lnTo>
                        <a:pt x="66" y="12"/>
                      </a:lnTo>
                      <a:lnTo>
                        <a:pt x="30" y="0"/>
                      </a:lnTo>
                      <a:lnTo>
                        <a:pt x="0" y="24"/>
                      </a:lnTo>
                      <a:lnTo>
                        <a:pt x="42" y="36"/>
                      </a:lnTo>
                      <a:close/>
                    </a:path>
                  </a:pathLst>
                </a:custGeom>
                <a:solidFill>
                  <a:srgbClr val="A8C7E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52" name="Freeform 690"/>
                <p:cNvSpPr>
                  <a:spLocks/>
                </p:cNvSpPr>
                <p:nvPr/>
              </p:nvSpPr>
              <p:spPr bwMode="auto">
                <a:xfrm>
                  <a:off x="2376" y="1961"/>
                  <a:ext cx="60" cy="42"/>
                </a:xfrm>
                <a:custGeom>
                  <a:avLst/>
                  <a:gdLst>
                    <a:gd name="T0" fmla="*/ 36 w 60"/>
                    <a:gd name="T1" fmla="*/ 42 h 42"/>
                    <a:gd name="T2" fmla="*/ 60 w 60"/>
                    <a:gd name="T3" fmla="*/ 12 h 42"/>
                    <a:gd name="T4" fmla="*/ 24 w 60"/>
                    <a:gd name="T5" fmla="*/ 0 h 42"/>
                    <a:gd name="T6" fmla="*/ 0 w 60"/>
                    <a:gd name="T7" fmla="*/ 24 h 42"/>
                    <a:gd name="T8" fmla="*/ 36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36" y="42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B0C3E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53" name="Freeform 691"/>
                <p:cNvSpPr>
                  <a:spLocks/>
                </p:cNvSpPr>
                <p:nvPr/>
              </p:nvSpPr>
              <p:spPr bwMode="auto">
                <a:xfrm>
                  <a:off x="2412" y="1973"/>
                  <a:ext cx="66" cy="48"/>
                </a:xfrm>
                <a:custGeom>
                  <a:avLst/>
                  <a:gdLst>
                    <a:gd name="T0" fmla="*/ 36 w 66"/>
                    <a:gd name="T1" fmla="*/ 48 h 48"/>
                    <a:gd name="T2" fmla="*/ 66 w 66"/>
                    <a:gd name="T3" fmla="*/ 18 h 48"/>
                    <a:gd name="T4" fmla="*/ 24 w 66"/>
                    <a:gd name="T5" fmla="*/ 0 h 48"/>
                    <a:gd name="T6" fmla="*/ 0 w 66"/>
                    <a:gd name="T7" fmla="*/ 30 h 48"/>
                    <a:gd name="T8" fmla="*/ 36 w 66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8"/>
                    <a:gd name="T17" fmla="*/ 66 w 6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8">
                      <a:moveTo>
                        <a:pt x="36" y="48"/>
                      </a:moveTo>
                      <a:lnTo>
                        <a:pt x="66" y="18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36" y="48"/>
                      </a:lnTo>
                      <a:close/>
                    </a:path>
                  </a:pathLst>
                </a:custGeom>
                <a:solidFill>
                  <a:srgbClr val="B8BFD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54" name="Freeform 692"/>
                <p:cNvSpPr>
                  <a:spLocks/>
                </p:cNvSpPr>
                <p:nvPr/>
              </p:nvSpPr>
              <p:spPr bwMode="auto">
                <a:xfrm>
                  <a:off x="2448" y="1991"/>
                  <a:ext cx="66" cy="54"/>
                </a:xfrm>
                <a:custGeom>
                  <a:avLst/>
                  <a:gdLst>
                    <a:gd name="T0" fmla="*/ 42 w 66"/>
                    <a:gd name="T1" fmla="*/ 54 h 54"/>
                    <a:gd name="T2" fmla="*/ 66 w 66"/>
                    <a:gd name="T3" fmla="*/ 24 h 54"/>
                    <a:gd name="T4" fmla="*/ 30 w 66"/>
                    <a:gd name="T5" fmla="*/ 0 h 54"/>
                    <a:gd name="T6" fmla="*/ 0 w 66"/>
                    <a:gd name="T7" fmla="*/ 30 h 54"/>
                    <a:gd name="T8" fmla="*/ 42 w 66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54"/>
                    <a:gd name="T17" fmla="*/ 66 w 66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54">
                      <a:moveTo>
                        <a:pt x="42" y="54"/>
                      </a:moveTo>
                      <a:lnTo>
                        <a:pt x="66" y="24"/>
                      </a:lnTo>
                      <a:lnTo>
                        <a:pt x="30" y="0"/>
                      </a:lnTo>
                      <a:lnTo>
                        <a:pt x="0" y="30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BEBBD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55" name="Freeform 693"/>
                <p:cNvSpPr>
                  <a:spLocks/>
                </p:cNvSpPr>
                <p:nvPr/>
              </p:nvSpPr>
              <p:spPr bwMode="auto">
                <a:xfrm>
                  <a:off x="2490" y="2015"/>
                  <a:ext cx="66" cy="66"/>
                </a:xfrm>
                <a:custGeom>
                  <a:avLst/>
                  <a:gdLst>
                    <a:gd name="T0" fmla="*/ 42 w 66"/>
                    <a:gd name="T1" fmla="*/ 66 h 66"/>
                    <a:gd name="T2" fmla="*/ 66 w 66"/>
                    <a:gd name="T3" fmla="*/ 30 h 66"/>
                    <a:gd name="T4" fmla="*/ 24 w 66"/>
                    <a:gd name="T5" fmla="*/ 0 h 66"/>
                    <a:gd name="T6" fmla="*/ 0 w 66"/>
                    <a:gd name="T7" fmla="*/ 30 h 66"/>
                    <a:gd name="T8" fmla="*/ 42 w 66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6"/>
                    <a:gd name="T17" fmla="*/ 66 w 66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6">
                      <a:moveTo>
                        <a:pt x="42" y="66"/>
                      </a:moveTo>
                      <a:lnTo>
                        <a:pt x="66" y="30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C4B9C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56" name="Freeform 694"/>
                <p:cNvSpPr>
                  <a:spLocks/>
                </p:cNvSpPr>
                <p:nvPr/>
              </p:nvSpPr>
              <p:spPr bwMode="auto">
                <a:xfrm>
                  <a:off x="2532" y="2045"/>
                  <a:ext cx="60" cy="72"/>
                </a:xfrm>
                <a:custGeom>
                  <a:avLst/>
                  <a:gdLst>
                    <a:gd name="T0" fmla="*/ 36 w 60"/>
                    <a:gd name="T1" fmla="*/ 72 h 72"/>
                    <a:gd name="T2" fmla="*/ 60 w 60"/>
                    <a:gd name="T3" fmla="*/ 36 h 72"/>
                    <a:gd name="T4" fmla="*/ 24 w 60"/>
                    <a:gd name="T5" fmla="*/ 0 h 72"/>
                    <a:gd name="T6" fmla="*/ 0 w 60"/>
                    <a:gd name="T7" fmla="*/ 36 h 72"/>
                    <a:gd name="T8" fmla="*/ 36 w 60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36" y="72"/>
                      </a:moveTo>
                      <a:lnTo>
                        <a:pt x="60" y="36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36" y="72"/>
                      </a:lnTo>
                      <a:close/>
                    </a:path>
                  </a:pathLst>
                </a:custGeom>
                <a:solidFill>
                  <a:srgbClr val="C9B8C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57" name="Freeform 695"/>
                <p:cNvSpPr>
                  <a:spLocks/>
                </p:cNvSpPr>
                <p:nvPr/>
              </p:nvSpPr>
              <p:spPr bwMode="auto">
                <a:xfrm>
                  <a:off x="2568" y="2081"/>
                  <a:ext cx="66" cy="83"/>
                </a:xfrm>
                <a:custGeom>
                  <a:avLst/>
                  <a:gdLst>
                    <a:gd name="T0" fmla="*/ 42 w 66"/>
                    <a:gd name="T1" fmla="*/ 83 h 83"/>
                    <a:gd name="T2" fmla="*/ 66 w 66"/>
                    <a:gd name="T3" fmla="*/ 48 h 83"/>
                    <a:gd name="T4" fmla="*/ 24 w 66"/>
                    <a:gd name="T5" fmla="*/ 0 h 83"/>
                    <a:gd name="T6" fmla="*/ 0 w 66"/>
                    <a:gd name="T7" fmla="*/ 36 h 83"/>
                    <a:gd name="T8" fmla="*/ 42 w 66"/>
                    <a:gd name="T9" fmla="*/ 83 h 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3"/>
                    <a:gd name="T17" fmla="*/ 66 w 66"/>
                    <a:gd name="T18" fmla="*/ 83 h 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3">
                      <a:moveTo>
                        <a:pt x="42" y="83"/>
                      </a:moveTo>
                      <a:lnTo>
                        <a:pt x="66" y="48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83"/>
                      </a:lnTo>
                      <a:close/>
                    </a:path>
                  </a:pathLst>
                </a:custGeom>
                <a:solidFill>
                  <a:srgbClr val="CEB8C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58" name="Freeform 696"/>
                <p:cNvSpPr>
                  <a:spLocks/>
                </p:cNvSpPr>
                <p:nvPr/>
              </p:nvSpPr>
              <p:spPr bwMode="auto">
                <a:xfrm>
                  <a:off x="2610" y="2129"/>
                  <a:ext cx="66" cy="83"/>
                </a:xfrm>
                <a:custGeom>
                  <a:avLst/>
                  <a:gdLst>
                    <a:gd name="T0" fmla="*/ 42 w 66"/>
                    <a:gd name="T1" fmla="*/ 83 h 83"/>
                    <a:gd name="T2" fmla="*/ 66 w 66"/>
                    <a:gd name="T3" fmla="*/ 53 h 83"/>
                    <a:gd name="T4" fmla="*/ 24 w 66"/>
                    <a:gd name="T5" fmla="*/ 0 h 83"/>
                    <a:gd name="T6" fmla="*/ 0 w 66"/>
                    <a:gd name="T7" fmla="*/ 35 h 83"/>
                    <a:gd name="T8" fmla="*/ 42 w 66"/>
                    <a:gd name="T9" fmla="*/ 83 h 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3"/>
                    <a:gd name="T17" fmla="*/ 66 w 66"/>
                    <a:gd name="T18" fmla="*/ 83 h 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3">
                      <a:moveTo>
                        <a:pt x="42" y="83"/>
                      </a:moveTo>
                      <a:lnTo>
                        <a:pt x="66" y="53"/>
                      </a:lnTo>
                      <a:lnTo>
                        <a:pt x="24" y="0"/>
                      </a:lnTo>
                      <a:lnTo>
                        <a:pt x="0" y="35"/>
                      </a:lnTo>
                      <a:lnTo>
                        <a:pt x="42" y="83"/>
                      </a:lnTo>
                      <a:close/>
                    </a:path>
                  </a:pathLst>
                </a:custGeom>
                <a:solidFill>
                  <a:srgbClr val="D3BAC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59" name="Freeform 697"/>
                <p:cNvSpPr>
                  <a:spLocks/>
                </p:cNvSpPr>
                <p:nvPr/>
              </p:nvSpPr>
              <p:spPr bwMode="auto">
                <a:xfrm>
                  <a:off x="2652" y="2182"/>
                  <a:ext cx="60" cy="84"/>
                </a:xfrm>
                <a:custGeom>
                  <a:avLst/>
                  <a:gdLst>
                    <a:gd name="T0" fmla="*/ 42 w 60"/>
                    <a:gd name="T1" fmla="*/ 84 h 84"/>
                    <a:gd name="T2" fmla="*/ 60 w 60"/>
                    <a:gd name="T3" fmla="*/ 54 h 84"/>
                    <a:gd name="T4" fmla="*/ 24 w 60"/>
                    <a:gd name="T5" fmla="*/ 0 h 84"/>
                    <a:gd name="T6" fmla="*/ 0 w 60"/>
                    <a:gd name="T7" fmla="*/ 30 h 84"/>
                    <a:gd name="T8" fmla="*/ 42 w 60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4"/>
                    <a:gd name="T17" fmla="*/ 60 w 60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4">
                      <a:moveTo>
                        <a:pt x="42" y="84"/>
                      </a:moveTo>
                      <a:lnTo>
                        <a:pt x="60" y="54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84"/>
                      </a:lnTo>
                      <a:close/>
                    </a:path>
                  </a:pathLst>
                </a:custGeom>
                <a:solidFill>
                  <a:srgbClr val="D8BFC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60" name="Freeform 698"/>
                <p:cNvSpPr>
                  <a:spLocks/>
                </p:cNvSpPr>
                <p:nvPr/>
              </p:nvSpPr>
              <p:spPr bwMode="auto">
                <a:xfrm>
                  <a:off x="2694" y="2236"/>
                  <a:ext cx="60" cy="84"/>
                </a:xfrm>
                <a:custGeom>
                  <a:avLst/>
                  <a:gdLst>
                    <a:gd name="T0" fmla="*/ 36 w 60"/>
                    <a:gd name="T1" fmla="*/ 84 h 84"/>
                    <a:gd name="T2" fmla="*/ 60 w 60"/>
                    <a:gd name="T3" fmla="*/ 60 h 84"/>
                    <a:gd name="T4" fmla="*/ 18 w 60"/>
                    <a:gd name="T5" fmla="*/ 0 h 84"/>
                    <a:gd name="T6" fmla="*/ 0 w 60"/>
                    <a:gd name="T7" fmla="*/ 30 h 84"/>
                    <a:gd name="T8" fmla="*/ 36 w 60"/>
                    <a:gd name="T9" fmla="*/ 8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84"/>
                    <a:gd name="T17" fmla="*/ 60 w 60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84">
                      <a:moveTo>
                        <a:pt x="36" y="84"/>
                      </a:moveTo>
                      <a:lnTo>
                        <a:pt x="60" y="60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36" y="84"/>
                      </a:lnTo>
                      <a:close/>
                    </a:path>
                  </a:pathLst>
                </a:custGeom>
                <a:solidFill>
                  <a:srgbClr val="DCC5C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61" name="Freeform 699"/>
                <p:cNvSpPr>
                  <a:spLocks/>
                </p:cNvSpPr>
                <p:nvPr/>
              </p:nvSpPr>
              <p:spPr bwMode="auto">
                <a:xfrm>
                  <a:off x="2730" y="2296"/>
                  <a:ext cx="66" cy="78"/>
                </a:xfrm>
                <a:custGeom>
                  <a:avLst/>
                  <a:gdLst>
                    <a:gd name="T0" fmla="*/ 42 w 66"/>
                    <a:gd name="T1" fmla="*/ 78 h 78"/>
                    <a:gd name="T2" fmla="*/ 66 w 66"/>
                    <a:gd name="T3" fmla="*/ 54 h 78"/>
                    <a:gd name="T4" fmla="*/ 24 w 66"/>
                    <a:gd name="T5" fmla="*/ 0 h 78"/>
                    <a:gd name="T6" fmla="*/ 0 w 66"/>
                    <a:gd name="T7" fmla="*/ 24 h 78"/>
                    <a:gd name="T8" fmla="*/ 42 w 66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8"/>
                    <a:gd name="T17" fmla="*/ 66 w 66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8">
                      <a:moveTo>
                        <a:pt x="42" y="78"/>
                      </a:moveTo>
                      <a:lnTo>
                        <a:pt x="66" y="54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DFCCC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62" name="Freeform 700"/>
                <p:cNvSpPr>
                  <a:spLocks/>
                </p:cNvSpPr>
                <p:nvPr/>
              </p:nvSpPr>
              <p:spPr bwMode="auto">
                <a:xfrm>
                  <a:off x="2772" y="2350"/>
                  <a:ext cx="60" cy="72"/>
                </a:xfrm>
                <a:custGeom>
                  <a:avLst/>
                  <a:gdLst>
                    <a:gd name="T0" fmla="*/ 42 w 60"/>
                    <a:gd name="T1" fmla="*/ 72 h 72"/>
                    <a:gd name="T2" fmla="*/ 60 w 60"/>
                    <a:gd name="T3" fmla="*/ 54 h 72"/>
                    <a:gd name="T4" fmla="*/ 24 w 60"/>
                    <a:gd name="T5" fmla="*/ 0 h 72"/>
                    <a:gd name="T6" fmla="*/ 0 w 60"/>
                    <a:gd name="T7" fmla="*/ 24 h 72"/>
                    <a:gd name="T8" fmla="*/ 42 w 60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42" y="72"/>
                      </a:moveTo>
                      <a:lnTo>
                        <a:pt x="60" y="54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E0D4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63" name="Freeform 701"/>
                <p:cNvSpPr>
                  <a:spLocks/>
                </p:cNvSpPr>
                <p:nvPr/>
              </p:nvSpPr>
              <p:spPr bwMode="auto">
                <a:xfrm>
                  <a:off x="2814" y="2404"/>
                  <a:ext cx="60" cy="59"/>
                </a:xfrm>
                <a:custGeom>
                  <a:avLst/>
                  <a:gdLst>
                    <a:gd name="T0" fmla="*/ 36 w 60"/>
                    <a:gd name="T1" fmla="*/ 59 h 59"/>
                    <a:gd name="T2" fmla="*/ 60 w 60"/>
                    <a:gd name="T3" fmla="*/ 41 h 59"/>
                    <a:gd name="T4" fmla="*/ 18 w 60"/>
                    <a:gd name="T5" fmla="*/ 0 h 59"/>
                    <a:gd name="T6" fmla="*/ 0 w 60"/>
                    <a:gd name="T7" fmla="*/ 18 h 59"/>
                    <a:gd name="T8" fmla="*/ 36 w 60"/>
                    <a:gd name="T9" fmla="*/ 59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9"/>
                    <a:gd name="T17" fmla="*/ 60 w 60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9">
                      <a:moveTo>
                        <a:pt x="36" y="59"/>
                      </a:moveTo>
                      <a:lnTo>
                        <a:pt x="60" y="41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59"/>
                      </a:lnTo>
                      <a:close/>
                    </a:path>
                  </a:pathLst>
                </a:custGeom>
                <a:solidFill>
                  <a:srgbClr val="DEDAD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64" name="Freeform 702"/>
                <p:cNvSpPr>
                  <a:spLocks/>
                </p:cNvSpPr>
                <p:nvPr/>
              </p:nvSpPr>
              <p:spPr bwMode="auto">
                <a:xfrm>
                  <a:off x="2850" y="2445"/>
                  <a:ext cx="59" cy="54"/>
                </a:xfrm>
                <a:custGeom>
                  <a:avLst/>
                  <a:gdLst>
                    <a:gd name="T0" fmla="*/ 41 w 59"/>
                    <a:gd name="T1" fmla="*/ 54 h 54"/>
                    <a:gd name="T2" fmla="*/ 59 w 59"/>
                    <a:gd name="T3" fmla="*/ 36 h 54"/>
                    <a:gd name="T4" fmla="*/ 24 w 59"/>
                    <a:gd name="T5" fmla="*/ 0 h 54"/>
                    <a:gd name="T6" fmla="*/ 0 w 59"/>
                    <a:gd name="T7" fmla="*/ 18 h 54"/>
                    <a:gd name="T8" fmla="*/ 41 w 59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54"/>
                    <a:gd name="T17" fmla="*/ 59 w 59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54">
                      <a:moveTo>
                        <a:pt x="41" y="54"/>
                      </a:moveTo>
                      <a:lnTo>
                        <a:pt x="59" y="36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D9DED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65" name="Freeform 703"/>
                <p:cNvSpPr>
                  <a:spLocks/>
                </p:cNvSpPr>
                <p:nvPr/>
              </p:nvSpPr>
              <p:spPr bwMode="auto">
                <a:xfrm>
                  <a:off x="2891" y="2481"/>
                  <a:ext cx="60" cy="48"/>
                </a:xfrm>
                <a:custGeom>
                  <a:avLst/>
                  <a:gdLst>
                    <a:gd name="T0" fmla="*/ 36 w 60"/>
                    <a:gd name="T1" fmla="*/ 48 h 48"/>
                    <a:gd name="T2" fmla="*/ 60 w 60"/>
                    <a:gd name="T3" fmla="*/ 30 h 48"/>
                    <a:gd name="T4" fmla="*/ 18 w 60"/>
                    <a:gd name="T5" fmla="*/ 0 h 48"/>
                    <a:gd name="T6" fmla="*/ 0 w 60"/>
                    <a:gd name="T7" fmla="*/ 18 h 48"/>
                    <a:gd name="T8" fmla="*/ 36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36" y="48"/>
                      </a:moveTo>
                      <a:lnTo>
                        <a:pt x="60" y="3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48"/>
                      </a:lnTo>
                      <a:close/>
                    </a:path>
                  </a:pathLst>
                </a:custGeom>
                <a:solidFill>
                  <a:srgbClr val="D1DDE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66" name="Freeform 704"/>
                <p:cNvSpPr>
                  <a:spLocks/>
                </p:cNvSpPr>
                <p:nvPr/>
              </p:nvSpPr>
              <p:spPr bwMode="auto">
                <a:xfrm>
                  <a:off x="2927" y="2511"/>
                  <a:ext cx="66" cy="48"/>
                </a:xfrm>
                <a:custGeom>
                  <a:avLst/>
                  <a:gdLst>
                    <a:gd name="T0" fmla="*/ 42 w 66"/>
                    <a:gd name="T1" fmla="*/ 48 h 48"/>
                    <a:gd name="T2" fmla="*/ 66 w 66"/>
                    <a:gd name="T3" fmla="*/ 24 h 48"/>
                    <a:gd name="T4" fmla="*/ 24 w 66"/>
                    <a:gd name="T5" fmla="*/ 0 h 48"/>
                    <a:gd name="T6" fmla="*/ 0 w 66"/>
                    <a:gd name="T7" fmla="*/ 18 h 48"/>
                    <a:gd name="T8" fmla="*/ 42 w 66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8"/>
                    <a:gd name="T17" fmla="*/ 66 w 6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8">
                      <a:moveTo>
                        <a:pt x="42" y="48"/>
                      </a:moveTo>
                      <a:lnTo>
                        <a:pt x="66" y="24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C7D9E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67" name="Freeform 705"/>
                <p:cNvSpPr>
                  <a:spLocks/>
                </p:cNvSpPr>
                <p:nvPr/>
              </p:nvSpPr>
              <p:spPr bwMode="auto">
                <a:xfrm>
                  <a:off x="2969" y="2535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24 h 48"/>
                    <a:gd name="T4" fmla="*/ 24 w 60"/>
                    <a:gd name="T5" fmla="*/ 0 h 48"/>
                    <a:gd name="T6" fmla="*/ 0 w 60"/>
                    <a:gd name="T7" fmla="*/ 24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24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BDD2E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68" name="Freeform 706"/>
                <p:cNvSpPr>
                  <a:spLocks/>
                </p:cNvSpPr>
                <p:nvPr/>
              </p:nvSpPr>
              <p:spPr bwMode="auto">
                <a:xfrm>
                  <a:off x="3011" y="2559"/>
                  <a:ext cx="60" cy="42"/>
                </a:xfrm>
                <a:custGeom>
                  <a:avLst/>
                  <a:gdLst>
                    <a:gd name="T0" fmla="*/ 36 w 60"/>
                    <a:gd name="T1" fmla="*/ 42 h 42"/>
                    <a:gd name="T2" fmla="*/ 60 w 60"/>
                    <a:gd name="T3" fmla="*/ 12 h 42"/>
                    <a:gd name="T4" fmla="*/ 18 w 60"/>
                    <a:gd name="T5" fmla="*/ 0 h 42"/>
                    <a:gd name="T6" fmla="*/ 0 w 60"/>
                    <a:gd name="T7" fmla="*/ 24 h 42"/>
                    <a:gd name="T8" fmla="*/ 36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36" y="42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B4C9E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69" name="Freeform 707"/>
                <p:cNvSpPr>
                  <a:spLocks/>
                </p:cNvSpPr>
                <p:nvPr/>
              </p:nvSpPr>
              <p:spPr bwMode="auto">
                <a:xfrm>
                  <a:off x="3047" y="2571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18 h 42"/>
                    <a:gd name="T4" fmla="*/ 24 w 60"/>
                    <a:gd name="T5" fmla="*/ 0 h 42"/>
                    <a:gd name="T6" fmla="*/ 0 w 60"/>
                    <a:gd name="T7" fmla="*/ 30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ACC1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70" name="Freeform 708"/>
                <p:cNvSpPr>
                  <a:spLocks/>
                </p:cNvSpPr>
                <p:nvPr/>
              </p:nvSpPr>
              <p:spPr bwMode="auto">
                <a:xfrm>
                  <a:off x="3089" y="2589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12 h 42"/>
                    <a:gd name="T4" fmla="*/ 18 w 60"/>
                    <a:gd name="T5" fmla="*/ 0 h 42"/>
                    <a:gd name="T6" fmla="*/ 0 w 60"/>
                    <a:gd name="T7" fmla="*/ 24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A7BAE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71" name="Freeform 709"/>
                <p:cNvSpPr>
                  <a:spLocks/>
                </p:cNvSpPr>
                <p:nvPr/>
              </p:nvSpPr>
              <p:spPr bwMode="auto">
                <a:xfrm>
                  <a:off x="3131" y="2601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6 h 42"/>
                    <a:gd name="T4" fmla="*/ 18 w 60"/>
                    <a:gd name="T5" fmla="*/ 0 h 42"/>
                    <a:gd name="T6" fmla="*/ 0 w 60"/>
                    <a:gd name="T7" fmla="*/ 30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6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A3B4E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72" name="Freeform 710"/>
                <p:cNvSpPr>
                  <a:spLocks/>
                </p:cNvSpPr>
                <p:nvPr/>
              </p:nvSpPr>
              <p:spPr bwMode="auto">
                <a:xfrm>
                  <a:off x="3173" y="2607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12 h 48"/>
                    <a:gd name="T4" fmla="*/ 18 w 60"/>
                    <a:gd name="T5" fmla="*/ 0 h 48"/>
                    <a:gd name="T6" fmla="*/ 0 w 60"/>
                    <a:gd name="T7" fmla="*/ 36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A0AFE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73" name="Freeform 711"/>
                <p:cNvSpPr>
                  <a:spLocks/>
                </p:cNvSpPr>
                <p:nvPr/>
              </p:nvSpPr>
              <p:spPr bwMode="auto">
                <a:xfrm>
                  <a:off x="3215" y="2619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12 h 48"/>
                    <a:gd name="T4" fmla="*/ 18 w 60"/>
                    <a:gd name="T5" fmla="*/ 0 h 48"/>
                    <a:gd name="T6" fmla="*/ 0 w 60"/>
                    <a:gd name="T7" fmla="*/ 36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EACE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74" name="Freeform 712"/>
                <p:cNvSpPr>
                  <a:spLocks/>
                </p:cNvSpPr>
                <p:nvPr/>
              </p:nvSpPr>
              <p:spPr bwMode="auto">
                <a:xfrm>
                  <a:off x="3257" y="2631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12 h 48"/>
                    <a:gd name="T4" fmla="*/ 18 w 60"/>
                    <a:gd name="T5" fmla="*/ 0 h 48"/>
                    <a:gd name="T6" fmla="*/ 0 w 60"/>
                    <a:gd name="T7" fmla="*/ 36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9DA9D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75" name="Freeform 713"/>
                <p:cNvSpPr>
                  <a:spLocks/>
                </p:cNvSpPr>
                <p:nvPr/>
              </p:nvSpPr>
              <p:spPr bwMode="auto">
                <a:xfrm>
                  <a:off x="2131" y="1925"/>
                  <a:ext cx="60" cy="24"/>
                </a:xfrm>
                <a:custGeom>
                  <a:avLst/>
                  <a:gdLst>
                    <a:gd name="T0" fmla="*/ 36 w 60"/>
                    <a:gd name="T1" fmla="*/ 24 h 24"/>
                    <a:gd name="T2" fmla="*/ 60 w 60"/>
                    <a:gd name="T3" fmla="*/ 12 h 24"/>
                    <a:gd name="T4" fmla="*/ 24 w 60"/>
                    <a:gd name="T5" fmla="*/ 0 h 24"/>
                    <a:gd name="T6" fmla="*/ 0 w 60"/>
                    <a:gd name="T7" fmla="*/ 18 h 24"/>
                    <a:gd name="T8" fmla="*/ 36 w 60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"/>
                    <a:gd name="T17" fmla="*/ 60 w 6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">
                      <a:moveTo>
                        <a:pt x="36" y="24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90CEF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76" name="Freeform 714"/>
                <p:cNvSpPr>
                  <a:spLocks/>
                </p:cNvSpPr>
                <p:nvPr/>
              </p:nvSpPr>
              <p:spPr bwMode="auto">
                <a:xfrm>
                  <a:off x="2167" y="1937"/>
                  <a:ext cx="60" cy="24"/>
                </a:xfrm>
                <a:custGeom>
                  <a:avLst/>
                  <a:gdLst>
                    <a:gd name="T0" fmla="*/ 36 w 60"/>
                    <a:gd name="T1" fmla="*/ 24 h 24"/>
                    <a:gd name="T2" fmla="*/ 60 w 60"/>
                    <a:gd name="T3" fmla="*/ 6 h 24"/>
                    <a:gd name="T4" fmla="*/ 24 w 60"/>
                    <a:gd name="T5" fmla="*/ 0 h 24"/>
                    <a:gd name="T6" fmla="*/ 0 w 60"/>
                    <a:gd name="T7" fmla="*/ 12 h 24"/>
                    <a:gd name="T8" fmla="*/ 36 w 60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"/>
                    <a:gd name="T17" fmla="*/ 60 w 6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">
                      <a:moveTo>
                        <a:pt x="36" y="24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12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95CDF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77" name="Freeform 715"/>
                <p:cNvSpPr>
                  <a:spLocks/>
                </p:cNvSpPr>
                <p:nvPr/>
              </p:nvSpPr>
              <p:spPr bwMode="auto">
                <a:xfrm>
                  <a:off x="2203" y="1943"/>
                  <a:ext cx="60" cy="24"/>
                </a:xfrm>
                <a:custGeom>
                  <a:avLst/>
                  <a:gdLst>
                    <a:gd name="T0" fmla="*/ 36 w 60"/>
                    <a:gd name="T1" fmla="*/ 24 h 24"/>
                    <a:gd name="T2" fmla="*/ 60 w 60"/>
                    <a:gd name="T3" fmla="*/ 6 h 24"/>
                    <a:gd name="T4" fmla="*/ 24 w 60"/>
                    <a:gd name="T5" fmla="*/ 0 h 24"/>
                    <a:gd name="T6" fmla="*/ 0 w 60"/>
                    <a:gd name="T7" fmla="*/ 18 h 24"/>
                    <a:gd name="T8" fmla="*/ 36 w 60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24"/>
                    <a:gd name="T17" fmla="*/ 60 w 60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24">
                      <a:moveTo>
                        <a:pt x="36" y="24"/>
                      </a:moveTo>
                      <a:lnTo>
                        <a:pt x="60" y="6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9BCBF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78" name="Freeform 716"/>
                <p:cNvSpPr>
                  <a:spLocks/>
                </p:cNvSpPr>
                <p:nvPr/>
              </p:nvSpPr>
              <p:spPr bwMode="auto">
                <a:xfrm>
                  <a:off x="2239" y="1949"/>
                  <a:ext cx="60" cy="30"/>
                </a:xfrm>
                <a:custGeom>
                  <a:avLst/>
                  <a:gdLst>
                    <a:gd name="T0" fmla="*/ 36 w 60"/>
                    <a:gd name="T1" fmla="*/ 30 h 30"/>
                    <a:gd name="T2" fmla="*/ 60 w 60"/>
                    <a:gd name="T3" fmla="*/ 12 h 30"/>
                    <a:gd name="T4" fmla="*/ 24 w 60"/>
                    <a:gd name="T5" fmla="*/ 0 h 30"/>
                    <a:gd name="T6" fmla="*/ 0 w 60"/>
                    <a:gd name="T7" fmla="*/ 18 h 30"/>
                    <a:gd name="T8" fmla="*/ 36 w 60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0"/>
                    <a:gd name="T17" fmla="*/ 60 w 60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0">
                      <a:moveTo>
                        <a:pt x="36" y="30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A1C8F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79" name="Freeform 717"/>
                <p:cNvSpPr>
                  <a:spLocks/>
                </p:cNvSpPr>
                <p:nvPr/>
              </p:nvSpPr>
              <p:spPr bwMode="auto">
                <a:xfrm>
                  <a:off x="2275" y="1961"/>
                  <a:ext cx="59" cy="36"/>
                </a:xfrm>
                <a:custGeom>
                  <a:avLst/>
                  <a:gdLst>
                    <a:gd name="T0" fmla="*/ 35 w 59"/>
                    <a:gd name="T1" fmla="*/ 36 h 36"/>
                    <a:gd name="T2" fmla="*/ 59 w 59"/>
                    <a:gd name="T3" fmla="*/ 12 h 36"/>
                    <a:gd name="T4" fmla="*/ 24 w 59"/>
                    <a:gd name="T5" fmla="*/ 0 h 36"/>
                    <a:gd name="T6" fmla="*/ 0 w 59"/>
                    <a:gd name="T7" fmla="*/ 18 h 36"/>
                    <a:gd name="T8" fmla="*/ 35 w 59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36"/>
                    <a:gd name="T17" fmla="*/ 59 w 59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36">
                      <a:moveTo>
                        <a:pt x="35" y="36"/>
                      </a:moveTo>
                      <a:lnTo>
                        <a:pt x="59" y="12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35" y="36"/>
                      </a:lnTo>
                      <a:close/>
                    </a:path>
                  </a:pathLst>
                </a:custGeom>
                <a:solidFill>
                  <a:srgbClr val="A8C6E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80" name="Freeform 718"/>
                <p:cNvSpPr>
                  <a:spLocks/>
                </p:cNvSpPr>
                <p:nvPr/>
              </p:nvSpPr>
              <p:spPr bwMode="auto">
                <a:xfrm>
                  <a:off x="2310" y="1973"/>
                  <a:ext cx="66" cy="36"/>
                </a:xfrm>
                <a:custGeom>
                  <a:avLst/>
                  <a:gdLst>
                    <a:gd name="T0" fmla="*/ 36 w 66"/>
                    <a:gd name="T1" fmla="*/ 36 h 36"/>
                    <a:gd name="T2" fmla="*/ 66 w 66"/>
                    <a:gd name="T3" fmla="*/ 12 h 36"/>
                    <a:gd name="T4" fmla="*/ 24 w 66"/>
                    <a:gd name="T5" fmla="*/ 0 h 36"/>
                    <a:gd name="T6" fmla="*/ 0 w 66"/>
                    <a:gd name="T7" fmla="*/ 24 h 36"/>
                    <a:gd name="T8" fmla="*/ 36 w 66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6"/>
                    <a:gd name="T17" fmla="*/ 66 w 66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6">
                      <a:moveTo>
                        <a:pt x="36" y="36"/>
                      </a:moveTo>
                      <a:lnTo>
                        <a:pt x="66" y="12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AEC3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81" name="Freeform 719"/>
                <p:cNvSpPr>
                  <a:spLocks/>
                </p:cNvSpPr>
                <p:nvPr/>
              </p:nvSpPr>
              <p:spPr bwMode="auto">
                <a:xfrm>
                  <a:off x="2346" y="1985"/>
                  <a:ext cx="66" cy="42"/>
                </a:xfrm>
                <a:custGeom>
                  <a:avLst/>
                  <a:gdLst>
                    <a:gd name="T0" fmla="*/ 42 w 66"/>
                    <a:gd name="T1" fmla="*/ 42 h 42"/>
                    <a:gd name="T2" fmla="*/ 66 w 66"/>
                    <a:gd name="T3" fmla="*/ 18 h 42"/>
                    <a:gd name="T4" fmla="*/ 30 w 66"/>
                    <a:gd name="T5" fmla="*/ 0 h 42"/>
                    <a:gd name="T6" fmla="*/ 0 w 66"/>
                    <a:gd name="T7" fmla="*/ 24 h 42"/>
                    <a:gd name="T8" fmla="*/ 42 w 66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2"/>
                    <a:gd name="T17" fmla="*/ 66 w 66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2">
                      <a:moveTo>
                        <a:pt x="42" y="42"/>
                      </a:moveTo>
                      <a:lnTo>
                        <a:pt x="66" y="18"/>
                      </a:lnTo>
                      <a:lnTo>
                        <a:pt x="30" y="0"/>
                      </a:lnTo>
                      <a:lnTo>
                        <a:pt x="0" y="24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B5BFE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82" name="Freeform 720"/>
                <p:cNvSpPr>
                  <a:spLocks/>
                </p:cNvSpPr>
                <p:nvPr/>
              </p:nvSpPr>
              <p:spPr bwMode="auto">
                <a:xfrm>
                  <a:off x="2388" y="2003"/>
                  <a:ext cx="60" cy="48"/>
                </a:xfrm>
                <a:custGeom>
                  <a:avLst/>
                  <a:gdLst>
                    <a:gd name="T0" fmla="*/ 36 w 60"/>
                    <a:gd name="T1" fmla="*/ 48 h 48"/>
                    <a:gd name="T2" fmla="*/ 60 w 60"/>
                    <a:gd name="T3" fmla="*/ 18 h 48"/>
                    <a:gd name="T4" fmla="*/ 24 w 60"/>
                    <a:gd name="T5" fmla="*/ 0 h 48"/>
                    <a:gd name="T6" fmla="*/ 0 w 60"/>
                    <a:gd name="T7" fmla="*/ 24 h 48"/>
                    <a:gd name="T8" fmla="*/ 36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36" y="48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36" y="48"/>
                      </a:lnTo>
                      <a:close/>
                    </a:path>
                  </a:pathLst>
                </a:custGeom>
                <a:solidFill>
                  <a:srgbClr val="BBBDD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83" name="Freeform 721"/>
                <p:cNvSpPr>
                  <a:spLocks/>
                </p:cNvSpPr>
                <p:nvPr/>
              </p:nvSpPr>
              <p:spPr bwMode="auto">
                <a:xfrm>
                  <a:off x="2424" y="2021"/>
                  <a:ext cx="66" cy="60"/>
                </a:xfrm>
                <a:custGeom>
                  <a:avLst/>
                  <a:gdLst>
                    <a:gd name="T0" fmla="*/ 42 w 66"/>
                    <a:gd name="T1" fmla="*/ 60 h 60"/>
                    <a:gd name="T2" fmla="*/ 66 w 66"/>
                    <a:gd name="T3" fmla="*/ 24 h 60"/>
                    <a:gd name="T4" fmla="*/ 24 w 66"/>
                    <a:gd name="T5" fmla="*/ 0 h 60"/>
                    <a:gd name="T6" fmla="*/ 0 w 66"/>
                    <a:gd name="T7" fmla="*/ 30 h 60"/>
                    <a:gd name="T8" fmla="*/ 42 w 66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0"/>
                    <a:gd name="T17" fmla="*/ 66 w 66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0">
                      <a:moveTo>
                        <a:pt x="42" y="60"/>
                      </a:moveTo>
                      <a:lnTo>
                        <a:pt x="66" y="24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C0BAD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84" name="Freeform 722"/>
                <p:cNvSpPr>
                  <a:spLocks/>
                </p:cNvSpPr>
                <p:nvPr/>
              </p:nvSpPr>
              <p:spPr bwMode="auto">
                <a:xfrm>
                  <a:off x="2466" y="2045"/>
                  <a:ext cx="66" cy="66"/>
                </a:xfrm>
                <a:custGeom>
                  <a:avLst/>
                  <a:gdLst>
                    <a:gd name="T0" fmla="*/ 42 w 66"/>
                    <a:gd name="T1" fmla="*/ 66 h 66"/>
                    <a:gd name="T2" fmla="*/ 66 w 66"/>
                    <a:gd name="T3" fmla="*/ 36 h 66"/>
                    <a:gd name="T4" fmla="*/ 24 w 66"/>
                    <a:gd name="T5" fmla="*/ 0 h 66"/>
                    <a:gd name="T6" fmla="*/ 0 w 66"/>
                    <a:gd name="T7" fmla="*/ 36 h 66"/>
                    <a:gd name="T8" fmla="*/ 42 w 66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6"/>
                    <a:gd name="T17" fmla="*/ 66 w 66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6">
                      <a:moveTo>
                        <a:pt x="42" y="66"/>
                      </a:moveTo>
                      <a:lnTo>
                        <a:pt x="66" y="36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C5B9C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85" name="Freeform 723"/>
                <p:cNvSpPr>
                  <a:spLocks/>
                </p:cNvSpPr>
                <p:nvPr/>
              </p:nvSpPr>
              <p:spPr bwMode="auto">
                <a:xfrm>
                  <a:off x="2508" y="2081"/>
                  <a:ext cx="60" cy="72"/>
                </a:xfrm>
                <a:custGeom>
                  <a:avLst/>
                  <a:gdLst>
                    <a:gd name="T0" fmla="*/ 36 w 60"/>
                    <a:gd name="T1" fmla="*/ 72 h 72"/>
                    <a:gd name="T2" fmla="*/ 60 w 60"/>
                    <a:gd name="T3" fmla="*/ 36 h 72"/>
                    <a:gd name="T4" fmla="*/ 24 w 60"/>
                    <a:gd name="T5" fmla="*/ 0 h 72"/>
                    <a:gd name="T6" fmla="*/ 0 w 60"/>
                    <a:gd name="T7" fmla="*/ 30 h 72"/>
                    <a:gd name="T8" fmla="*/ 36 w 60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36" y="72"/>
                      </a:moveTo>
                      <a:lnTo>
                        <a:pt x="60" y="36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36" y="72"/>
                      </a:lnTo>
                      <a:close/>
                    </a:path>
                  </a:pathLst>
                </a:custGeom>
                <a:solidFill>
                  <a:srgbClr val="CAB9C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86" name="Freeform 724"/>
                <p:cNvSpPr>
                  <a:spLocks/>
                </p:cNvSpPr>
                <p:nvPr/>
              </p:nvSpPr>
              <p:spPr bwMode="auto">
                <a:xfrm>
                  <a:off x="2544" y="2117"/>
                  <a:ext cx="66" cy="77"/>
                </a:xfrm>
                <a:custGeom>
                  <a:avLst/>
                  <a:gdLst>
                    <a:gd name="T0" fmla="*/ 42 w 66"/>
                    <a:gd name="T1" fmla="*/ 77 h 77"/>
                    <a:gd name="T2" fmla="*/ 66 w 66"/>
                    <a:gd name="T3" fmla="*/ 47 h 77"/>
                    <a:gd name="T4" fmla="*/ 24 w 66"/>
                    <a:gd name="T5" fmla="*/ 0 h 77"/>
                    <a:gd name="T6" fmla="*/ 0 w 66"/>
                    <a:gd name="T7" fmla="*/ 36 h 77"/>
                    <a:gd name="T8" fmla="*/ 42 w 66"/>
                    <a:gd name="T9" fmla="*/ 77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7"/>
                    <a:gd name="T17" fmla="*/ 66 w 66"/>
                    <a:gd name="T18" fmla="*/ 77 h 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7">
                      <a:moveTo>
                        <a:pt x="42" y="77"/>
                      </a:moveTo>
                      <a:lnTo>
                        <a:pt x="66" y="47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77"/>
                      </a:lnTo>
                      <a:close/>
                    </a:path>
                  </a:pathLst>
                </a:custGeom>
                <a:solidFill>
                  <a:srgbClr val="CEBAC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87" name="Freeform 725"/>
                <p:cNvSpPr>
                  <a:spLocks/>
                </p:cNvSpPr>
                <p:nvPr/>
              </p:nvSpPr>
              <p:spPr bwMode="auto">
                <a:xfrm>
                  <a:off x="2586" y="2164"/>
                  <a:ext cx="66" cy="78"/>
                </a:xfrm>
                <a:custGeom>
                  <a:avLst/>
                  <a:gdLst>
                    <a:gd name="T0" fmla="*/ 42 w 66"/>
                    <a:gd name="T1" fmla="*/ 78 h 78"/>
                    <a:gd name="T2" fmla="*/ 66 w 66"/>
                    <a:gd name="T3" fmla="*/ 48 h 78"/>
                    <a:gd name="T4" fmla="*/ 24 w 66"/>
                    <a:gd name="T5" fmla="*/ 0 h 78"/>
                    <a:gd name="T6" fmla="*/ 0 w 66"/>
                    <a:gd name="T7" fmla="*/ 30 h 78"/>
                    <a:gd name="T8" fmla="*/ 42 w 66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8"/>
                    <a:gd name="T17" fmla="*/ 66 w 66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8">
                      <a:moveTo>
                        <a:pt x="42" y="78"/>
                      </a:moveTo>
                      <a:lnTo>
                        <a:pt x="66" y="48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D2BCC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88" name="Freeform 726"/>
                <p:cNvSpPr>
                  <a:spLocks/>
                </p:cNvSpPr>
                <p:nvPr/>
              </p:nvSpPr>
              <p:spPr bwMode="auto">
                <a:xfrm>
                  <a:off x="2628" y="2212"/>
                  <a:ext cx="66" cy="78"/>
                </a:xfrm>
                <a:custGeom>
                  <a:avLst/>
                  <a:gdLst>
                    <a:gd name="T0" fmla="*/ 42 w 66"/>
                    <a:gd name="T1" fmla="*/ 78 h 78"/>
                    <a:gd name="T2" fmla="*/ 66 w 66"/>
                    <a:gd name="T3" fmla="*/ 54 h 78"/>
                    <a:gd name="T4" fmla="*/ 24 w 66"/>
                    <a:gd name="T5" fmla="*/ 0 h 78"/>
                    <a:gd name="T6" fmla="*/ 0 w 66"/>
                    <a:gd name="T7" fmla="*/ 30 h 78"/>
                    <a:gd name="T8" fmla="*/ 42 w 66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8"/>
                    <a:gd name="T17" fmla="*/ 66 w 66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8">
                      <a:moveTo>
                        <a:pt x="42" y="78"/>
                      </a:moveTo>
                      <a:lnTo>
                        <a:pt x="66" y="54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D7C0C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89" name="Freeform 727"/>
                <p:cNvSpPr>
                  <a:spLocks/>
                </p:cNvSpPr>
                <p:nvPr/>
              </p:nvSpPr>
              <p:spPr bwMode="auto">
                <a:xfrm>
                  <a:off x="2670" y="2266"/>
                  <a:ext cx="60" cy="78"/>
                </a:xfrm>
                <a:custGeom>
                  <a:avLst/>
                  <a:gdLst>
                    <a:gd name="T0" fmla="*/ 42 w 60"/>
                    <a:gd name="T1" fmla="*/ 78 h 78"/>
                    <a:gd name="T2" fmla="*/ 60 w 60"/>
                    <a:gd name="T3" fmla="*/ 54 h 78"/>
                    <a:gd name="T4" fmla="*/ 24 w 60"/>
                    <a:gd name="T5" fmla="*/ 0 h 78"/>
                    <a:gd name="T6" fmla="*/ 0 w 60"/>
                    <a:gd name="T7" fmla="*/ 24 h 78"/>
                    <a:gd name="T8" fmla="*/ 42 w 60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8"/>
                    <a:gd name="T17" fmla="*/ 60 w 60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8">
                      <a:moveTo>
                        <a:pt x="42" y="78"/>
                      </a:moveTo>
                      <a:lnTo>
                        <a:pt x="60" y="54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DAC6C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90" name="Freeform 728"/>
                <p:cNvSpPr>
                  <a:spLocks/>
                </p:cNvSpPr>
                <p:nvPr/>
              </p:nvSpPr>
              <p:spPr bwMode="auto">
                <a:xfrm>
                  <a:off x="2712" y="2320"/>
                  <a:ext cx="60" cy="72"/>
                </a:xfrm>
                <a:custGeom>
                  <a:avLst/>
                  <a:gdLst>
                    <a:gd name="T0" fmla="*/ 36 w 60"/>
                    <a:gd name="T1" fmla="*/ 72 h 72"/>
                    <a:gd name="T2" fmla="*/ 60 w 60"/>
                    <a:gd name="T3" fmla="*/ 54 h 72"/>
                    <a:gd name="T4" fmla="*/ 18 w 60"/>
                    <a:gd name="T5" fmla="*/ 0 h 72"/>
                    <a:gd name="T6" fmla="*/ 0 w 60"/>
                    <a:gd name="T7" fmla="*/ 24 h 72"/>
                    <a:gd name="T8" fmla="*/ 36 w 60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36" y="72"/>
                      </a:moveTo>
                      <a:lnTo>
                        <a:pt x="60" y="54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36" y="72"/>
                      </a:lnTo>
                      <a:close/>
                    </a:path>
                  </a:pathLst>
                </a:custGeom>
                <a:solidFill>
                  <a:srgbClr val="DCCCC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91" name="Freeform 729"/>
                <p:cNvSpPr>
                  <a:spLocks/>
                </p:cNvSpPr>
                <p:nvPr/>
              </p:nvSpPr>
              <p:spPr bwMode="auto">
                <a:xfrm>
                  <a:off x="2748" y="2374"/>
                  <a:ext cx="66" cy="66"/>
                </a:xfrm>
                <a:custGeom>
                  <a:avLst/>
                  <a:gdLst>
                    <a:gd name="T0" fmla="*/ 42 w 66"/>
                    <a:gd name="T1" fmla="*/ 66 h 66"/>
                    <a:gd name="T2" fmla="*/ 66 w 66"/>
                    <a:gd name="T3" fmla="*/ 48 h 66"/>
                    <a:gd name="T4" fmla="*/ 24 w 66"/>
                    <a:gd name="T5" fmla="*/ 0 h 66"/>
                    <a:gd name="T6" fmla="*/ 0 w 66"/>
                    <a:gd name="T7" fmla="*/ 18 h 66"/>
                    <a:gd name="T8" fmla="*/ 42 w 66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6"/>
                    <a:gd name="T17" fmla="*/ 66 w 66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6">
                      <a:moveTo>
                        <a:pt x="42" y="66"/>
                      </a:moveTo>
                      <a:lnTo>
                        <a:pt x="66" y="48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DDD2C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92" name="Freeform 730"/>
                <p:cNvSpPr>
                  <a:spLocks/>
                </p:cNvSpPr>
                <p:nvPr/>
              </p:nvSpPr>
              <p:spPr bwMode="auto">
                <a:xfrm>
                  <a:off x="2790" y="2422"/>
                  <a:ext cx="60" cy="59"/>
                </a:xfrm>
                <a:custGeom>
                  <a:avLst/>
                  <a:gdLst>
                    <a:gd name="T0" fmla="*/ 42 w 60"/>
                    <a:gd name="T1" fmla="*/ 59 h 59"/>
                    <a:gd name="T2" fmla="*/ 60 w 60"/>
                    <a:gd name="T3" fmla="*/ 41 h 59"/>
                    <a:gd name="T4" fmla="*/ 24 w 60"/>
                    <a:gd name="T5" fmla="*/ 0 h 59"/>
                    <a:gd name="T6" fmla="*/ 0 w 60"/>
                    <a:gd name="T7" fmla="*/ 18 h 59"/>
                    <a:gd name="T8" fmla="*/ 42 w 60"/>
                    <a:gd name="T9" fmla="*/ 59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9"/>
                    <a:gd name="T17" fmla="*/ 60 w 60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9">
                      <a:moveTo>
                        <a:pt x="42" y="59"/>
                      </a:moveTo>
                      <a:lnTo>
                        <a:pt x="60" y="41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59"/>
                      </a:lnTo>
                      <a:close/>
                    </a:path>
                  </a:pathLst>
                </a:custGeom>
                <a:solidFill>
                  <a:srgbClr val="DCD8D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93" name="Freeform 731"/>
                <p:cNvSpPr>
                  <a:spLocks/>
                </p:cNvSpPr>
                <p:nvPr/>
              </p:nvSpPr>
              <p:spPr bwMode="auto">
                <a:xfrm>
                  <a:off x="2832" y="2463"/>
                  <a:ext cx="59" cy="54"/>
                </a:xfrm>
                <a:custGeom>
                  <a:avLst/>
                  <a:gdLst>
                    <a:gd name="T0" fmla="*/ 36 w 59"/>
                    <a:gd name="T1" fmla="*/ 54 h 54"/>
                    <a:gd name="T2" fmla="*/ 59 w 59"/>
                    <a:gd name="T3" fmla="*/ 36 h 54"/>
                    <a:gd name="T4" fmla="*/ 18 w 59"/>
                    <a:gd name="T5" fmla="*/ 0 h 54"/>
                    <a:gd name="T6" fmla="*/ 0 w 59"/>
                    <a:gd name="T7" fmla="*/ 18 h 54"/>
                    <a:gd name="T8" fmla="*/ 36 w 59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54"/>
                    <a:gd name="T17" fmla="*/ 59 w 59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54">
                      <a:moveTo>
                        <a:pt x="36" y="54"/>
                      </a:moveTo>
                      <a:lnTo>
                        <a:pt x="59" y="36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54"/>
                      </a:lnTo>
                      <a:close/>
                    </a:path>
                  </a:pathLst>
                </a:custGeom>
                <a:solidFill>
                  <a:srgbClr val="D8DBD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94" name="Freeform 732"/>
                <p:cNvSpPr>
                  <a:spLocks/>
                </p:cNvSpPr>
                <p:nvPr/>
              </p:nvSpPr>
              <p:spPr bwMode="auto">
                <a:xfrm>
                  <a:off x="2868" y="2499"/>
                  <a:ext cx="59" cy="54"/>
                </a:xfrm>
                <a:custGeom>
                  <a:avLst/>
                  <a:gdLst>
                    <a:gd name="T0" fmla="*/ 41 w 59"/>
                    <a:gd name="T1" fmla="*/ 54 h 54"/>
                    <a:gd name="T2" fmla="*/ 59 w 59"/>
                    <a:gd name="T3" fmla="*/ 30 h 54"/>
                    <a:gd name="T4" fmla="*/ 23 w 59"/>
                    <a:gd name="T5" fmla="*/ 0 h 54"/>
                    <a:gd name="T6" fmla="*/ 0 w 59"/>
                    <a:gd name="T7" fmla="*/ 18 h 54"/>
                    <a:gd name="T8" fmla="*/ 41 w 59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54"/>
                    <a:gd name="T17" fmla="*/ 59 w 59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54">
                      <a:moveTo>
                        <a:pt x="41" y="54"/>
                      </a:moveTo>
                      <a:lnTo>
                        <a:pt x="59" y="30"/>
                      </a:lnTo>
                      <a:lnTo>
                        <a:pt x="23" y="0"/>
                      </a:lnTo>
                      <a:lnTo>
                        <a:pt x="0" y="18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D2DCE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95" name="Freeform 733"/>
                <p:cNvSpPr>
                  <a:spLocks/>
                </p:cNvSpPr>
                <p:nvPr/>
              </p:nvSpPr>
              <p:spPr bwMode="auto">
                <a:xfrm>
                  <a:off x="2909" y="2529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30 h 48"/>
                    <a:gd name="T4" fmla="*/ 18 w 60"/>
                    <a:gd name="T5" fmla="*/ 0 h 48"/>
                    <a:gd name="T6" fmla="*/ 0 w 60"/>
                    <a:gd name="T7" fmla="*/ 24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30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CAD9E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96" name="Freeform 734"/>
                <p:cNvSpPr>
                  <a:spLocks/>
                </p:cNvSpPr>
                <p:nvPr/>
              </p:nvSpPr>
              <p:spPr bwMode="auto">
                <a:xfrm>
                  <a:off x="2951" y="2559"/>
                  <a:ext cx="60" cy="42"/>
                </a:xfrm>
                <a:custGeom>
                  <a:avLst/>
                  <a:gdLst>
                    <a:gd name="T0" fmla="*/ 36 w 60"/>
                    <a:gd name="T1" fmla="*/ 42 h 42"/>
                    <a:gd name="T2" fmla="*/ 60 w 60"/>
                    <a:gd name="T3" fmla="*/ 24 h 42"/>
                    <a:gd name="T4" fmla="*/ 18 w 60"/>
                    <a:gd name="T5" fmla="*/ 0 h 42"/>
                    <a:gd name="T6" fmla="*/ 0 w 60"/>
                    <a:gd name="T7" fmla="*/ 18 h 42"/>
                    <a:gd name="T8" fmla="*/ 36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36" y="42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C1D4E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97" name="Freeform 735"/>
                <p:cNvSpPr>
                  <a:spLocks/>
                </p:cNvSpPr>
                <p:nvPr/>
              </p:nvSpPr>
              <p:spPr bwMode="auto">
                <a:xfrm>
                  <a:off x="2987" y="2583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18 h 42"/>
                    <a:gd name="T4" fmla="*/ 24 w 60"/>
                    <a:gd name="T5" fmla="*/ 0 h 42"/>
                    <a:gd name="T6" fmla="*/ 0 w 60"/>
                    <a:gd name="T7" fmla="*/ 18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18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B9CEE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98" name="Freeform 736"/>
                <p:cNvSpPr>
                  <a:spLocks/>
                </p:cNvSpPr>
                <p:nvPr/>
              </p:nvSpPr>
              <p:spPr bwMode="auto">
                <a:xfrm>
                  <a:off x="3029" y="2601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12 h 42"/>
                    <a:gd name="T4" fmla="*/ 18 w 60"/>
                    <a:gd name="T5" fmla="*/ 0 h 42"/>
                    <a:gd name="T6" fmla="*/ 0 w 60"/>
                    <a:gd name="T7" fmla="*/ 24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B2C7E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199" name="Freeform 737"/>
                <p:cNvSpPr>
                  <a:spLocks/>
                </p:cNvSpPr>
                <p:nvPr/>
              </p:nvSpPr>
              <p:spPr bwMode="auto">
                <a:xfrm>
                  <a:off x="3071" y="2613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18 h 48"/>
                    <a:gd name="T4" fmla="*/ 18 w 60"/>
                    <a:gd name="T5" fmla="*/ 0 h 48"/>
                    <a:gd name="T6" fmla="*/ 0 w 60"/>
                    <a:gd name="T7" fmla="*/ 30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ACC0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00" name="Freeform 738"/>
                <p:cNvSpPr>
                  <a:spLocks/>
                </p:cNvSpPr>
                <p:nvPr/>
              </p:nvSpPr>
              <p:spPr bwMode="auto">
                <a:xfrm>
                  <a:off x="3113" y="2631"/>
                  <a:ext cx="60" cy="42"/>
                </a:xfrm>
                <a:custGeom>
                  <a:avLst/>
                  <a:gdLst>
                    <a:gd name="T0" fmla="*/ 36 w 60"/>
                    <a:gd name="T1" fmla="*/ 42 h 42"/>
                    <a:gd name="T2" fmla="*/ 60 w 60"/>
                    <a:gd name="T3" fmla="*/ 12 h 42"/>
                    <a:gd name="T4" fmla="*/ 18 w 60"/>
                    <a:gd name="T5" fmla="*/ 0 h 42"/>
                    <a:gd name="T6" fmla="*/ 0 w 60"/>
                    <a:gd name="T7" fmla="*/ 30 h 42"/>
                    <a:gd name="T8" fmla="*/ 36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36" y="42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A7BAE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01" name="Freeform 739"/>
                <p:cNvSpPr>
                  <a:spLocks/>
                </p:cNvSpPr>
                <p:nvPr/>
              </p:nvSpPr>
              <p:spPr bwMode="auto">
                <a:xfrm>
                  <a:off x="3149" y="2643"/>
                  <a:ext cx="66" cy="42"/>
                </a:xfrm>
                <a:custGeom>
                  <a:avLst/>
                  <a:gdLst>
                    <a:gd name="T0" fmla="*/ 42 w 66"/>
                    <a:gd name="T1" fmla="*/ 42 h 42"/>
                    <a:gd name="T2" fmla="*/ 66 w 66"/>
                    <a:gd name="T3" fmla="*/ 12 h 42"/>
                    <a:gd name="T4" fmla="*/ 24 w 66"/>
                    <a:gd name="T5" fmla="*/ 0 h 42"/>
                    <a:gd name="T6" fmla="*/ 0 w 66"/>
                    <a:gd name="T7" fmla="*/ 30 h 42"/>
                    <a:gd name="T8" fmla="*/ 42 w 66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2"/>
                    <a:gd name="T17" fmla="*/ 66 w 66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2">
                      <a:moveTo>
                        <a:pt x="42" y="42"/>
                      </a:moveTo>
                      <a:lnTo>
                        <a:pt x="66" y="12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A4B6E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02" name="Freeform 740"/>
                <p:cNvSpPr>
                  <a:spLocks/>
                </p:cNvSpPr>
                <p:nvPr/>
              </p:nvSpPr>
              <p:spPr bwMode="auto">
                <a:xfrm>
                  <a:off x="3191" y="2655"/>
                  <a:ext cx="66" cy="48"/>
                </a:xfrm>
                <a:custGeom>
                  <a:avLst/>
                  <a:gdLst>
                    <a:gd name="T0" fmla="*/ 48 w 66"/>
                    <a:gd name="T1" fmla="*/ 48 h 48"/>
                    <a:gd name="T2" fmla="*/ 66 w 66"/>
                    <a:gd name="T3" fmla="*/ 12 h 48"/>
                    <a:gd name="T4" fmla="*/ 24 w 66"/>
                    <a:gd name="T5" fmla="*/ 0 h 48"/>
                    <a:gd name="T6" fmla="*/ 0 w 66"/>
                    <a:gd name="T7" fmla="*/ 30 h 48"/>
                    <a:gd name="T8" fmla="*/ 48 w 66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8"/>
                    <a:gd name="T17" fmla="*/ 66 w 6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8">
                      <a:moveTo>
                        <a:pt x="48" y="48"/>
                      </a:moveTo>
                      <a:lnTo>
                        <a:pt x="66" y="12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8" y="48"/>
                      </a:lnTo>
                      <a:close/>
                    </a:path>
                  </a:pathLst>
                </a:custGeom>
                <a:solidFill>
                  <a:srgbClr val="A2B2E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03" name="Freeform 741"/>
                <p:cNvSpPr>
                  <a:spLocks/>
                </p:cNvSpPr>
                <p:nvPr/>
              </p:nvSpPr>
              <p:spPr bwMode="auto">
                <a:xfrm>
                  <a:off x="3239" y="2667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12 h 48"/>
                    <a:gd name="T4" fmla="*/ 18 w 60"/>
                    <a:gd name="T5" fmla="*/ 0 h 48"/>
                    <a:gd name="T6" fmla="*/ 0 w 60"/>
                    <a:gd name="T7" fmla="*/ 36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36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A0AFE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04" name="Freeform 742"/>
                <p:cNvSpPr>
                  <a:spLocks/>
                </p:cNvSpPr>
                <p:nvPr/>
              </p:nvSpPr>
              <p:spPr bwMode="auto">
                <a:xfrm>
                  <a:off x="2101" y="1943"/>
                  <a:ext cx="66" cy="24"/>
                </a:xfrm>
                <a:custGeom>
                  <a:avLst/>
                  <a:gdLst>
                    <a:gd name="T0" fmla="*/ 36 w 66"/>
                    <a:gd name="T1" fmla="*/ 24 h 24"/>
                    <a:gd name="T2" fmla="*/ 66 w 66"/>
                    <a:gd name="T3" fmla="*/ 6 h 24"/>
                    <a:gd name="T4" fmla="*/ 30 w 66"/>
                    <a:gd name="T5" fmla="*/ 0 h 24"/>
                    <a:gd name="T6" fmla="*/ 0 w 66"/>
                    <a:gd name="T7" fmla="*/ 18 h 24"/>
                    <a:gd name="T8" fmla="*/ 36 w 66"/>
                    <a:gd name="T9" fmla="*/ 2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24"/>
                    <a:gd name="T17" fmla="*/ 66 w 66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24">
                      <a:moveTo>
                        <a:pt x="36" y="24"/>
                      </a:moveTo>
                      <a:lnTo>
                        <a:pt x="66" y="6"/>
                      </a:lnTo>
                      <a:lnTo>
                        <a:pt x="30" y="0"/>
                      </a:lnTo>
                      <a:lnTo>
                        <a:pt x="0" y="18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solidFill>
                  <a:srgbClr val="98CBF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05" name="Freeform 743"/>
                <p:cNvSpPr>
                  <a:spLocks/>
                </p:cNvSpPr>
                <p:nvPr/>
              </p:nvSpPr>
              <p:spPr bwMode="auto">
                <a:xfrm>
                  <a:off x="2137" y="1949"/>
                  <a:ext cx="66" cy="30"/>
                </a:xfrm>
                <a:custGeom>
                  <a:avLst/>
                  <a:gdLst>
                    <a:gd name="T0" fmla="*/ 36 w 66"/>
                    <a:gd name="T1" fmla="*/ 30 h 30"/>
                    <a:gd name="T2" fmla="*/ 66 w 66"/>
                    <a:gd name="T3" fmla="*/ 12 h 30"/>
                    <a:gd name="T4" fmla="*/ 30 w 66"/>
                    <a:gd name="T5" fmla="*/ 0 h 30"/>
                    <a:gd name="T6" fmla="*/ 0 w 66"/>
                    <a:gd name="T7" fmla="*/ 18 h 30"/>
                    <a:gd name="T8" fmla="*/ 36 w 66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36" y="30"/>
                      </a:moveTo>
                      <a:lnTo>
                        <a:pt x="66" y="12"/>
                      </a:lnTo>
                      <a:lnTo>
                        <a:pt x="30" y="0"/>
                      </a:lnTo>
                      <a:lnTo>
                        <a:pt x="0" y="18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9DC9F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06" name="Freeform 744"/>
                <p:cNvSpPr>
                  <a:spLocks/>
                </p:cNvSpPr>
                <p:nvPr/>
              </p:nvSpPr>
              <p:spPr bwMode="auto">
                <a:xfrm>
                  <a:off x="2173" y="1961"/>
                  <a:ext cx="66" cy="30"/>
                </a:xfrm>
                <a:custGeom>
                  <a:avLst/>
                  <a:gdLst>
                    <a:gd name="T0" fmla="*/ 36 w 66"/>
                    <a:gd name="T1" fmla="*/ 30 h 30"/>
                    <a:gd name="T2" fmla="*/ 66 w 66"/>
                    <a:gd name="T3" fmla="*/ 6 h 30"/>
                    <a:gd name="T4" fmla="*/ 30 w 66"/>
                    <a:gd name="T5" fmla="*/ 0 h 30"/>
                    <a:gd name="T6" fmla="*/ 0 w 66"/>
                    <a:gd name="T7" fmla="*/ 18 h 30"/>
                    <a:gd name="T8" fmla="*/ 36 w 66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36" y="30"/>
                      </a:moveTo>
                      <a:lnTo>
                        <a:pt x="66" y="6"/>
                      </a:lnTo>
                      <a:lnTo>
                        <a:pt x="30" y="0"/>
                      </a:lnTo>
                      <a:lnTo>
                        <a:pt x="0" y="18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A2C7F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07" name="Freeform 745"/>
                <p:cNvSpPr>
                  <a:spLocks/>
                </p:cNvSpPr>
                <p:nvPr/>
              </p:nvSpPr>
              <p:spPr bwMode="auto">
                <a:xfrm>
                  <a:off x="2209" y="1967"/>
                  <a:ext cx="66" cy="36"/>
                </a:xfrm>
                <a:custGeom>
                  <a:avLst/>
                  <a:gdLst>
                    <a:gd name="T0" fmla="*/ 36 w 66"/>
                    <a:gd name="T1" fmla="*/ 36 h 36"/>
                    <a:gd name="T2" fmla="*/ 66 w 66"/>
                    <a:gd name="T3" fmla="*/ 12 h 36"/>
                    <a:gd name="T4" fmla="*/ 30 w 66"/>
                    <a:gd name="T5" fmla="*/ 0 h 36"/>
                    <a:gd name="T6" fmla="*/ 0 w 66"/>
                    <a:gd name="T7" fmla="*/ 24 h 36"/>
                    <a:gd name="T8" fmla="*/ 36 w 66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6"/>
                    <a:gd name="T17" fmla="*/ 66 w 66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6">
                      <a:moveTo>
                        <a:pt x="36" y="36"/>
                      </a:moveTo>
                      <a:lnTo>
                        <a:pt x="66" y="12"/>
                      </a:lnTo>
                      <a:lnTo>
                        <a:pt x="30" y="0"/>
                      </a:lnTo>
                      <a:lnTo>
                        <a:pt x="0" y="24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A7C5E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08" name="Freeform 746"/>
                <p:cNvSpPr>
                  <a:spLocks/>
                </p:cNvSpPr>
                <p:nvPr/>
              </p:nvSpPr>
              <p:spPr bwMode="auto">
                <a:xfrm>
                  <a:off x="2245" y="1979"/>
                  <a:ext cx="65" cy="42"/>
                </a:xfrm>
                <a:custGeom>
                  <a:avLst/>
                  <a:gdLst>
                    <a:gd name="T0" fmla="*/ 42 w 65"/>
                    <a:gd name="T1" fmla="*/ 42 h 42"/>
                    <a:gd name="T2" fmla="*/ 65 w 65"/>
                    <a:gd name="T3" fmla="*/ 18 h 42"/>
                    <a:gd name="T4" fmla="*/ 30 w 65"/>
                    <a:gd name="T5" fmla="*/ 0 h 42"/>
                    <a:gd name="T6" fmla="*/ 0 w 65"/>
                    <a:gd name="T7" fmla="*/ 24 h 42"/>
                    <a:gd name="T8" fmla="*/ 42 w 65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42"/>
                    <a:gd name="T17" fmla="*/ 65 w 65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42">
                      <a:moveTo>
                        <a:pt x="42" y="42"/>
                      </a:moveTo>
                      <a:lnTo>
                        <a:pt x="65" y="18"/>
                      </a:lnTo>
                      <a:lnTo>
                        <a:pt x="30" y="0"/>
                      </a:lnTo>
                      <a:lnTo>
                        <a:pt x="0" y="24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ADC3E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09" name="Freeform 747"/>
                <p:cNvSpPr>
                  <a:spLocks/>
                </p:cNvSpPr>
                <p:nvPr/>
              </p:nvSpPr>
              <p:spPr bwMode="auto">
                <a:xfrm>
                  <a:off x="2287" y="1997"/>
                  <a:ext cx="59" cy="42"/>
                </a:xfrm>
                <a:custGeom>
                  <a:avLst/>
                  <a:gdLst>
                    <a:gd name="T0" fmla="*/ 35 w 59"/>
                    <a:gd name="T1" fmla="*/ 42 h 42"/>
                    <a:gd name="T2" fmla="*/ 59 w 59"/>
                    <a:gd name="T3" fmla="*/ 12 h 42"/>
                    <a:gd name="T4" fmla="*/ 23 w 59"/>
                    <a:gd name="T5" fmla="*/ 0 h 42"/>
                    <a:gd name="T6" fmla="*/ 0 w 59"/>
                    <a:gd name="T7" fmla="*/ 24 h 42"/>
                    <a:gd name="T8" fmla="*/ 35 w 59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42"/>
                    <a:gd name="T17" fmla="*/ 59 w 59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42">
                      <a:moveTo>
                        <a:pt x="35" y="42"/>
                      </a:moveTo>
                      <a:lnTo>
                        <a:pt x="59" y="12"/>
                      </a:lnTo>
                      <a:lnTo>
                        <a:pt x="23" y="0"/>
                      </a:lnTo>
                      <a:lnTo>
                        <a:pt x="0" y="24"/>
                      </a:lnTo>
                      <a:lnTo>
                        <a:pt x="35" y="42"/>
                      </a:lnTo>
                      <a:close/>
                    </a:path>
                  </a:pathLst>
                </a:custGeom>
                <a:solidFill>
                  <a:srgbClr val="B2C0E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10" name="Freeform 748"/>
                <p:cNvSpPr>
                  <a:spLocks/>
                </p:cNvSpPr>
                <p:nvPr/>
              </p:nvSpPr>
              <p:spPr bwMode="auto">
                <a:xfrm>
                  <a:off x="2322" y="2009"/>
                  <a:ext cx="66" cy="48"/>
                </a:xfrm>
                <a:custGeom>
                  <a:avLst/>
                  <a:gdLst>
                    <a:gd name="T0" fmla="*/ 42 w 66"/>
                    <a:gd name="T1" fmla="*/ 48 h 48"/>
                    <a:gd name="T2" fmla="*/ 66 w 66"/>
                    <a:gd name="T3" fmla="*/ 18 h 48"/>
                    <a:gd name="T4" fmla="*/ 24 w 66"/>
                    <a:gd name="T5" fmla="*/ 0 h 48"/>
                    <a:gd name="T6" fmla="*/ 0 w 66"/>
                    <a:gd name="T7" fmla="*/ 30 h 48"/>
                    <a:gd name="T8" fmla="*/ 42 w 66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8"/>
                    <a:gd name="T17" fmla="*/ 66 w 6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8">
                      <a:moveTo>
                        <a:pt x="42" y="48"/>
                      </a:moveTo>
                      <a:lnTo>
                        <a:pt x="66" y="18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B8BED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11" name="Freeform 749"/>
                <p:cNvSpPr>
                  <a:spLocks/>
                </p:cNvSpPr>
                <p:nvPr/>
              </p:nvSpPr>
              <p:spPr bwMode="auto">
                <a:xfrm>
                  <a:off x="2364" y="2027"/>
                  <a:ext cx="60" cy="60"/>
                </a:xfrm>
                <a:custGeom>
                  <a:avLst/>
                  <a:gdLst>
                    <a:gd name="T0" fmla="*/ 36 w 60"/>
                    <a:gd name="T1" fmla="*/ 60 h 60"/>
                    <a:gd name="T2" fmla="*/ 60 w 60"/>
                    <a:gd name="T3" fmla="*/ 24 h 60"/>
                    <a:gd name="T4" fmla="*/ 24 w 60"/>
                    <a:gd name="T5" fmla="*/ 0 h 60"/>
                    <a:gd name="T6" fmla="*/ 0 w 60"/>
                    <a:gd name="T7" fmla="*/ 30 h 60"/>
                    <a:gd name="T8" fmla="*/ 36 w 60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0"/>
                    <a:gd name="T17" fmla="*/ 60 w 60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0">
                      <a:moveTo>
                        <a:pt x="36" y="60"/>
                      </a:moveTo>
                      <a:lnTo>
                        <a:pt x="60" y="24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36" y="60"/>
                      </a:lnTo>
                      <a:close/>
                    </a:path>
                  </a:pathLst>
                </a:custGeom>
                <a:solidFill>
                  <a:srgbClr val="BDBCD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12" name="Freeform 750"/>
                <p:cNvSpPr>
                  <a:spLocks/>
                </p:cNvSpPr>
                <p:nvPr/>
              </p:nvSpPr>
              <p:spPr bwMode="auto">
                <a:xfrm>
                  <a:off x="2400" y="2051"/>
                  <a:ext cx="66" cy="60"/>
                </a:xfrm>
                <a:custGeom>
                  <a:avLst/>
                  <a:gdLst>
                    <a:gd name="T0" fmla="*/ 42 w 66"/>
                    <a:gd name="T1" fmla="*/ 60 h 60"/>
                    <a:gd name="T2" fmla="*/ 66 w 66"/>
                    <a:gd name="T3" fmla="*/ 30 h 60"/>
                    <a:gd name="T4" fmla="*/ 24 w 66"/>
                    <a:gd name="T5" fmla="*/ 0 h 60"/>
                    <a:gd name="T6" fmla="*/ 0 w 66"/>
                    <a:gd name="T7" fmla="*/ 36 h 60"/>
                    <a:gd name="T8" fmla="*/ 42 w 66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0"/>
                    <a:gd name="T17" fmla="*/ 66 w 66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0">
                      <a:moveTo>
                        <a:pt x="42" y="60"/>
                      </a:moveTo>
                      <a:lnTo>
                        <a:pt x="66" y="30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C1BAD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13" name="Freeform 751"/>
                <p:cNvSpPr>
                  <a:spLocks/>
                </p:cNvSpPr>
                <p:nvPr/>
              </p:nvSpPr>
              <p:spPr bwMode="auto">
                <a:xfrm>
                  <a:off x="2442" y="2081"/>
                  <a:ext cx="66" cy="66"/>
                </a:xfrm>
                <a:custGeom>
                  <a:avLst/>
                  <a:gdLst>
                    <a:gd name="T0" fmla="*/ 42 w 66"/>
                    <a:gd name="T1" fmla="*/ 66 h 66"/>
                    <a:gd name="T2" fmla="*/ 66 w 66"/>
                    <a:gd name="T3" fmla="*/ 30 h 66"/>
                    <a:gd name="T4" fmla="*/ 24 w 66"/>
                    <a:gd name="T5" fmla="*/ 0 h 66"/>
                    <a:gd name="T6" fmla="*/ 0 w 66"/>
                    <a:gd name="T7" fmla="*/ 30 h 66"/>
                    <a:gd name="T8" fmla="*/ 42 w 66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6"/>
                    <a:gd name="T17" fmla="*/ 66 w 66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6">
                      <a:moveTo>
                        <a:pt x="42" y="66"/>
                      </a:moveTo>
                      <a:lnTo>
                        <a:pt x="66" y="30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C6B9C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14" name="Freeform 752"/>
                <p:cNvSpPr>
                  <a:spLocks/>
                </p:cNvSpPr>
                <p:nvPr/>
              </p:nvSpPr>
              <p:spPr bwMode="auto">
                <a:xfrm>
                  <a:off x="2484" y="2111"/>
                  <a:ext cx="60" cy="71"/>
                </a:xfrm>
                <a:custGeom>
                  <a:avLst/>
                  <a:gdLst>
                    <a:gd name="T0" fmla="*/ 36 w 60"/>
                    <a:gd name="T1" fmla="*/ 71 h 71"/>
                    <a:gd name="T2" fmla="*/ 60 w 60"/>
                    <a:gd name="T3" fmla="*/ 42 h 71"/>
                    <a:gd name="T4" fmla="*/ 24 w 60"/>
                    <a:gd name="T5" fmla="*/ 0 h 71"/>
                    <a:gd name="T6" fmla="*/ 0 w 60"/>
                    <a:gd name="T7" fmla="*/ 36 h 71"/>
                    <a:gd name="T8" fmla="*/ 36 w 60"/>
                    <a:gd name="T9" fmla="*/ 71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1"/>
                    <a:gd name="T17" fmla="*/ 60 w 60"/>
                    <a:gd name="T18" fmla="*/ 71 h 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1">
                      <a:moveTo>
                        <a:pt x="36" y="71"/>
                      </a:moveTo>
                      <a:lnTo>
                        <a:pt x="60" y="42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36" y="71"/>
                      </a:lnTo>
                      <a:close/>
                    </a:path>
                  </a:pathLst>
                </a:custGeom>
                <a:solidFill>
                  <a:srgbClr val="CABA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15" name="Freeform 753"/>
                <p:cNvSpPr>
                  <a:spLocks/>
                </p:cNvSpPr>
                <p:nvPr/>
              </p:nvSpPr>
              <p:spPr bwMode="auto">
                <a:xfrm>
                  <a:off x="2520" y="2153"/>
                  <a:ext cx="66" cy="71"/>
                </a:xfrm>
                <a:custGeom>
                  <a:avLst/>
                  <a:gdLst>
                    <a:gd name="T0" fmla="*/ 42 w 66"/>
                    <a:gd name="T1" fmla="*/ 71 h 71"/>
                    <a:gd name="T2" fmla="*/ 66 w 66"/>
                    <a:gd name="T3" fmla="*/ 41 h 71"/>
                    <a:gd name="T4" fmla="*/ 24 w 66"/>
                    <a:gd name="T5" fmla="*/ 0 h 71"/>
                    <a:gd name="T6" fmla="*/ 0 w 66"/>
                    <a:gd name="T7" fmla="*/ 29 h 71"/>
                    <a:gd name="T8" fmla="*/ 42 w 66"/>
                    <a:gd name="T9" fmla="*/ 71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1"/>
                    <a:gd name="T17" fmla="*/ 66 w 66"/>
                    <a:gd name="T18" fmla="*/ 71 h 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1">
                      <a:moveTo>
                        <a:pt x="42" y="71"/>
                      </a:moveTo>
                      <a:lnTo>
                        <a:pt x="66" y="41"/>
                      </a:lnTo>
                      <a:lnTo>
                        <a:pt x="24" y="0"/>
                      </a:lnTo>
                      <a:lnTo>
                        <a:pt x="0" y="29"/>
                      </a:lnTo>
                      <a:lnTo>
                        <a:pt x="42" y="71"/>
                      </a:lnTo>
                      <a:close/>
                    </a:path>
                  </a:pathLst>
                </a:custGeom>
                <a:solidFill>
                  <a:srgbClr val="CEBBC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16" name="Freeform 754"/>
                <p:cNvSpPr>
                  <a:spLocks/>
                </p:cNvSpPr>
                <p:nvPr/>
              </p:nvSpPr>
              <p:spPr bwMode="auto">
                <a:xfrm>
                  <a:off x="2562" y="2194"/>
                  <a:ext cx="66" cy="78"/>
                </a:xfrm>
                <a:custGeom>
                  <a:avLst/>
                  <a:gdLst>
                    <a:gd name="T0" fmla="*/ 42 w 66"/>
                    <a:gd name="T1" fmla="*/ 78 h 78"/>
                    <a:gd name="T2" fmla="*/ 66 w 66"/>
                    <a:gd name="T3" fmla="*/ 48 h 78"/>
                    <a:gd name="T4" fmla="*/ 24 w 66"/>
                    <a:gd name="T5" fmla="*/ 0 h 78"/>
                    <a:gd name="T6" fmla="*/ 0 w 66"/>
                    <a:gd name="T7" fmla="*/ 30 h 78"/>
                    <a:gd name="T8" fmla="*/ 42 w 66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8"/>
                    <a:gd name="T17" fmla="*/ 66 w 66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8">
                      <a:moveTo>
                        <a:pt x="42" y="78"/>
                      </a:moveTo>
                      <a:lnTo>
                        <a:pt x="66" y="48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D2BEC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17" name="Freeform 755"/>
                <p:cNvSpPr>
                  <a:spLocks/>
                </p:cNvSpPr>
                <p:nvPr/>
              </p:nvSpPr>
              <p:spPr bwMode="auto">
                <a:xfrm>
                  <a:off x="2604" y="2242"/>
                  <a:ext cx="66" cy="78"/>
                </a:xfrm>
                <a:custGeom>
                  <a:avLst/>
                  <a:gdLst>
                    <a:gd name="T0" fmla="*/ 42 w 66"/>
                    <a:gd name="T1" fmla="*/ 78 h 78"/>
                    <a:gd name="T2" fmla="*/ 66 w 66"/>
                    <a:gd name="T3" fmla="*/ 48 h 78"/>
                    <a:gd name="T4" fmla="*/ 24 w 66"/>
                    <a:gd name="T5" fmla="*/ 0 h 78"/>
                    <a:gd name="T6" fmla="*/ 0 w 66"/>
                    <a:gd name="T7" fmla="*/ 30 h 78"/>
                    <a:gd name="T8" fmla="*/ 42 w 66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8"/>
                    <a:gd name="T17" fmla="*/ 66 w 66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8">
                      <a:moveTo>
                        <a:pt x="42" y="78"/>
                      </a:moveTo>
                      <a:lnTo>
                        <a:pt x="66" y="48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D5C2C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18" name="Freeform 756"/>
                <p:cNvSpPr>
                  <a:spLocks/>
                </p:cNvSpPr>
                <p:nvPr/>
              </p:nvSpPr>
              <p:spPr bwMode="auto">
                <a:xfrm>
                  <a:off x="2646" y="2290"/>
                  <a:ext cx="66" cy="78"/>
                </a:xfrm>
                <a:custGeom>
                  <a:avLst/>
                  <a:gdLst>
                    <a:gd name="T0" fmla="*/ 42 w 66"/>
                    <a:gd name="T1" fmla="*/ 78 h 78"/>
                    <a:gd name="T2" fmla="*/ 66 w 66"/>
                    <a:gd name="T3" fmla="*/ 54 h 78"/>
                    <a:gd name="T4" fmla="*/ 24 w 66"/>
                    <a:gd name="T5" fmla="*/ 0 h 78"/>
                    <a:gd name="T6" fmla="*/ 0 w 66"/>
                    <a:gd name="T7" fmla="*/ 30 h 78"/>
                    <a:gd name="T8" fmla="*/ 42 w 66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8"/>
                    <a:gd name="T17" fmla="*/ 66 w 66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8">
                      <a:moveTo>
                        <a:pt x="42" y="78"/>
                      </a:moveTo>
                      <a:lnTo>
                        <a:pt x="66" y="54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D8C6C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19" name="Freeform 757"/>
                <p:cNvSpPr>
                  <a:spLocks/>
                </p:cNvSpPr>
                <p:nvPr/>
              </p:nvSpPr>
              <p:spPr bwMode="auto">
                <a:xfrm>
                  <a:off x="2688" y="2344"/>
                  <a:ext cx="60" cy="72"/>
                </a:xfrm>
                <a:custGeom>
                  <a:avLst/>
                  <a:gdLst>
                    <a:gd name="T0" fmla="*/ 36 w 60"/>
                    <a:gd name="T1" fmla="*/ 72 h 72"/>
                    <a:gd name="T2" fmla="*/ 60 w 60"/>
                    <a:gd name="T3" fmla="*/ 48 h 72"/>
                    <a:gd name="T4" fmla="*/ 24 w 60"/>
                    <a:gd name="T5" fmla="*/ 0 h 72"/>
                    <a:gd name="T6" fmla="*/ 0 w 60"/>
                    <a:gd name="T7" fmla="*/ 24 h 72"/>
                    <a:gd name="T8" fmla="*/ 36 w 60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72"/>
                    <a:gd name="T17" fmla="*/ 60 w 60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72">
                      <a:moveTo>
                        <a:pt x="36" y="72"/>
                      </a:moveTo>
                      <a:lnTo>
                        <a:pt x="60" y="48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36" y="72"/>
                      </a:lnTo>
                      <a:close/>
                    </a:path>
                  </a:pathLst>
                </a:custGeom>
                <a:solidFill>
                  <a:srgbClr val="DACC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20" name="Freeform 758"/>
                <p:cNvSpPr>
                  <a:spLocks/>
                </p:cNvSpPr>
                <p:nvPr/>
              </p:nvSpPr>
              <p:spPr bwMode="auto">
                <a:xfrm>
                  <a:off x="2724" y="2392"/>
                  <a:ext cx="66" cy="65"/>
                </a:xfrm>
                <a:custGeom>
                  <a:avLst/>
                  <a:gdLst>
                    <a:gd name="T0" fmla="*/ 42 w 66"/>
                    <a:gd name="T1" fmla="*/ 65 h 65"/>
                    <a:gd name="T2" fmla="*/ 66 w 66"/>
                    <a:gd name="T3" fmla="*/ 48 h 65"/>
                    <a:gd name="T4" fmla="*/ 24 w 66"/>
                    <a:gd name="T5" fmla="*/ 0 h 65"/>
                    <a:gd name="T6" fmla="*/ 0 w 66"/>
                    <a:gd name="T7" fmla="*/ 24 h 65"/>
                    <a:gd name="T8" fmla="*/ 42 w 66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5"/>
                    <a:gd name="T17" fmla="*/ 66 w 66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5">
                      <a:moveTo>
                        <a:pt x="42" y="65"/>
                      </a:moveTo>
                      <a:lnTo>
                        <a:pt x="66" y="48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65"/>
                      </a:lnTo>
                      <a:close/>
                    </a:path>
                  </a:pathLst>
                </a:custGeom>
                <a:solidFill>
                  <a:srgbClr val="DBD1C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21" name="Freeform 759"/>
                <p:cNvSpPr>
                  <a:spLocks/>
                </p:cNvSpPr>
                <p:nvPr/>
              </p:nvSpPr>
              <p:spPr bwMode="auto">
                <a:xfrm>
                  <a:off x="2766" y="2440"/>
                  <a:ext cx="66" cy="59"/>
                </a:xfrm>
                <a:custGeom>
                  <a:avLst/>
                  <a:gdLst>
                    <a:gd name="T0" fmla="*/ 42 w 66"/>
                    <a:gd name="T1" fmla="*/ 59 h 59"/>
                    <a:gd name="T2" fmla="*/ 66 w 66"/>
                    <a:gd name="T3" fmla="*/ 41 h 59"/>
                    <a:gd name="T4" fmla="*/ 24 w 66"/>
                    <a:gd name="T5" fmla="*/ 0 h 59"/>
                    <a:gd name="T6" fmla="*/ 0 w 66"/>
                    <a:gd name="T7" fmla="*/ 17 h 59"/>
                    <a:gd name="T8" fmla="*/ 42 w 66"/>
                    <a:gd name="T9" fmla="*/ 59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59"/>
                    <a:gd name="T17" fmla="*/ 66 w 66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59">
                      <a:moveTo>
                        <a:pt x="42" y="59"/>
                      </a:moveTo>
                      <a:lnTo>
                        <a:pt x="66" y="41"/>
                      </a:lnTo>
                      <a:lnTo>
                        <a:pt x="24" y="0"/>
                      </a:lnTo>
                      <a:lnTo>
                        <a:pt x="0" y="17"/>
                      </a:lnTo>
                      <a:lnTo>
                        <a:pt x="42" y="59"/>
                      </a:lnTo>
                      <a:close/>
                    </a:path>
                  </a:pathLst>
                </a:custGeom>
                <a:solidFill>
                  <a:srgbClr val="DAD6D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22" name="Freeform 760"/>
                <p:cNvSpPr>
                  <a:spLocks/>
                </p:cNvSpPr>
                <p:nvPr/>
              </p:nvSpPr>
              <p:spPr bwMode="auto">
                <a:xfrm>
                  <a:off x="2808" y="2481"/>
                  <a:ext cx="60" cy="54"/>
                </a:xfrm>
                <a:custGeom>
                  <a:avLst/>
                  <a:gdLst>
                    <a:gd name="T0" fmla="*/ 42 w 60"/>
                    <a:gd name="T1" fmla="*/ 54 h 54"/>
                    <a:gd name="T2" fmla="*/ 60 w 60"/>
                    <a:gd name="T3" fmla="*/ 36 h 54"/>
                    <a:gd name="T4" fmla="*/ 24 w 60"/>
                    <a:gd name="T5" fmla="*/ 0 h 54"/>
                    <a:gd name="T6" fmla="*/ 0 w 60"/>
                    <a:gd name="T7" fmla="*/ 18 h 54"/>
                    <a:gd name="T8" fmla="*/ 42 w 60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54"/>
                    <a:gd name="T17" fmla="*/ 60 w 60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54">
                      <a:moveTo>
                        <a:pt x="42" y="54"/>
                      </a:moveTo>
                      <a:lnTo>
                        <a:pt x="60" y="36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D7D9D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23" name="Freeform 761"/>
                <p:cNvSpPr>
                  <a:spLocks/>
                </p:cNvSpPr>
                <p:nvPr/>
              </p:nvSpPr>
              <p:spPr bwMode="auto">
                <a:xfrm>
                  <a:off x="2850" y="2517"/>
                  <a:ext cx="59" cy="54"/>
                </a:xfrm>
                <a:custGeom>
                  <a:avLst/>
                  <a:gdLst>
                    <a:gd name="T0" fmla="*/ 35 w 59"/>
                    <a:gd name="T1" fmla="*/ 54 h 54"/>
                    <a:gd name="T2" fmla="*/ 59 w 59"/>
                    <a:gd name="T3" fmla="*/ 36 h 54"/>
                    <a:gd name="T4" fmla="*/ 18 w 59"/>
                    <a:gd name="T5" fmla="*/ 0 h 54"/>
                    <a:gd name="T6" fmla="*/ 0 w 59"/>
                    <a:gd name="T7" fmla="*/ 18 h 54"/>
                    <a:gd name="T8" fmla="*/ 35 w 59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54"/>
                    <a:gd name="T17" fmla="*/ 59 w 59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54">
                      <a:moveTo>
                        <a:pt x="35" y="54"/>
                      </a:moveTo>
                      <a:lnTo>
                        <a:pt x="59" y="36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35" y="54"/>
                      </a:lnTo>
                      <a:close/>
                    </a:path>
                  </a:pathLst>
                </a:custGeom>
                <a:solidFill>
                  <a:srgbClr val="D2DAD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24" name="Freeform 762"/>
                <p:cNvSpPr>
                  <a:spLocks/>
                </p:cNvSpPr>
                <p:nvPr/>
              </p:nvSpPr>
              <p:spPr bwMode="auto">
                <a:xfrm>
                  <a:off x="2885" y="2553"/>
                  <a:ext cx="66" cy="48"/>
                </a:xfrm>
                <a:custGeom>
                  <a:avLst/>
                  <a:gdLst>
                    <a:gd name="T0" fmla="*/ 42 w 66"/>
                    <a:gd name="T1" fmla="*/ 48 h 48"/>
                    <a:gd name="T2" fmla="*/ 66 w 66"/>
                    <a:gd name="T3" fmla="*/ 24 h 48"/>
                    <a:gd name="T4" fmla="*/ 24 w 66"/>
                    <a:gd name="T5" fmla="*/ 0 h 48"/>
                    <a:gd name="T6" fmla="*/ 0 w 66"/>
                    <a:gd name="T7" fmla="*/ 18 h 48"/>
                    <a:gd name="T8" fmla="*/ 42 w 66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8"/>
                    <a:gd name="T17" fmla="*/ 66 w 6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8">
                      <a:moveTo>
                        <a:pt x="42" y="48"/>
                      </a:moveTo>
                      <a:lnTo>
                        <a:pt x="66" y="24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CBD9E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25" name="Freeform 763"/>
                <p:cNvSpPr>
                  <a:spLocks/>
                </p:cNvSpPr>
                <p:nvPr/>
              </p:nvSpPr>
              <p:spPr bwMode="auto">
                <a:xfrm>
                  <a:off x="2927" y="2577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24 h 48"/>
                    <a:gd name="T4" fmla="*/ 24 w 60"/>
                    <a:gd name="T5" fmla="*/ 0 h 48"/>
                    <a:gd name="T6" fmla="*/ 0 w 60"/>
                    <a:gd name="T7" fmla="*/ 24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24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C4D6E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26" name="Freeform 764"/>
                <p:cNvSpPr>
                  <a:spLocks/>
                </p:cNvSpPr>
                <p:nvPr/>
              </p:nvSpPr>
              <p:spPr bwMode="auto">
                <a:xfrm>
                  <a:off x="2969" y="2601"/>
                  <a:ext cx="60" cy="48"/>
                </a:xfrm>
                <a:custGeom>
                  <a:avLst/>
                  <a:gdLst>
                    <a:gd name="T0" fmla="*/ 36 w 60"/>
                    <a:gd name="T1" fmla="*/ 48 h 48"/>
                    <a:gd name="T2" fmla="*/ 60 w 60"/>
                    <a:gd name="T3" fmla="*/ 24 h 48"/>
                    <a:gd name="T4" fmla="*/ 18 w 60"/>
                    <a:gd name="T5" fmla="*/ 0 h 48"/>
                    <a:gd name="T6" fmla="*/ 0 w 60"/>
                    <a:gd name="T7" fmla="*/ 24 h 48"/>
                    <a:gd name="T8" fmla="*/ 36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36" y="48"/>
                      </a:moveTo>
                      <a:lnTo>
                        <a:pt x="60" y="24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36" y="48"/>
                      </a:lnTo>
                      <a:close/>
                    </a:path>
                  </a:pathLst>
                </a:custGeom>
                <a:solidFill>
                  <a:srgbClr val="BDD1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27" name="Freeform 765"/>
                <p:cNvSpPr>
                  <a:spLocks/>
                </p:cNvSpPr>
                <p:nvPr/>
              </p:nvSpPr>
              <p:spPr bwMode="auto">
                <a:xfrm>
                  <a:off x="3005" y="2625"/>
                  <a:ext cx="66" cy="42"/>
                </a:xfrm>
                <a:custGeom>
                  <a:avLst/>
                  <a:gdLst>
                    <a:gd name="T0" fmla="*/ 42 w 66"/>
                    <a:gd name="T1" fmla="*/ 42 h 42"/>
                    <a:gd name="T2" fmla="*/ 66 w 66"/>
                    <a:gd name="T3" fmla="*/ 18 h 42"/>
                    <a:gd name="T4" fmla="*/ 24 w 66"/>
                    <a:gd name="T5" fmla="*/ 0 h 42"/>
                    <a:gd name="T6" fmla="*/ 0 w 66"/>
                    <a:gd name="T7" fmla="*/ 24 h 42"/>
                    <a:gd name="T8" fmla="*/ 42 w 66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2"/>
                    <a:gd name="T17" fmla="*/ 66 w 66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2">
                      <a:moveTo>
                        <a:pt x="42" y="42"/>
                      </a:moveTo>
                      <a:lnTo>
                        <a:pt x="66" y="18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B6CBE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28" name="Freeform 766"/>
                <p:cNvSpPr>
                  <a:spLocks/>
                </p:cNvSpPr>
                <p:nvPr/>
              </p:nvSpPr>
              <p:spPr bwMode="auto">
                <a:xfrm>
                  <a:off x="3047" y="2643"/>
                  <a:ext cx="66" cy="42"/>
                </a:xfrm>
                <a:custGeom>
                  <a:avLst/>
                  <a:gdLst>
                    <a:gd name="T0" fmla="*/ 42 w 66"/>
                    <a:gd name="T1" fmla="*/ 42 h 42"/>
                    <a:gd name="T2" fmla="*/ 66 w 66"/>
                    <a:gd name="T3" fmla="*/ 18 h 42"/>
                    <a:gd name="T4" fmla="*/ 24 w 66"/>
                    <a:gd name="T5" fmla="*/ 0 h 42"/>
                    <a:gd name="T6" fmla="*/ 0 w 66"/>
                    <a:gd name="T7" fmla="*/ 24 h 42"/>
                    <a:gd name="T8" fmla="*/ 42 w 66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2"/>
                    <a:gd name="T17" fmla="*/ 66 w 66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2">
                      <a:moveTo>
                        <a:pt x="42" y="42"/>
                      </a:moveTo>
                      <a:lnTo>
                        <a:pt x="66" y="18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B0C5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29" name="Freeform 767"/>
                <p:cNvSpPr>
                  <a:spLocks/>
                </p:cNvSpPr>
                <p:nvPr/>
              </p:nvSpPr>
              <p:spPr bwMode="auto">
                <a:xfrm>
                  <a:off x="3089" y="2661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12 h 42"/>
                    <a:gd name="T4" fmla="*/ 24 w 60"/>
                    <a:gd name="T5" fmla="*/ 0 h 42"/>
                    <a:gd name="T6" fmla="*/ 0 w 60"/>
                    <a:gd name="T7" fmla="*/ 24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ABC0E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30" name="Freeform 768"/>
                <p:cNvSpPr>
                  <a:spLocks/>
                </p:cNvSpPr>
                <p:nvPr/>
              </p:nvSpPr>
              <p:spPr bwMode="auto">
                <a:xfrm>
                  <a:off x="3131" y="2673"/>
                  <a:ext cx="60" cy="47"/>
                </a:xfrm>
                <a:custGeom>
                  <a:avLst/>
                  <a:gdLst>
                    <a:gd name="T0" fmla="*/ 42 w 60"/>
                    <a:gd name="T1" fmla="*/ 47 h 47"/>
                    <a:gd name="T2" fmla="*/ 60 w 60"/>
                    <a:gd name="T3" fmla="*/ 12 h 47"/>
                    <a:gd name="T4" fmla="*/ 18 w 60"/>
                    <a:gd name="T5" fmla="*/ 0 h 47"/>
                    <a:gd name="T6" fmla="*/ 0 w 60"/>
                    <a:gd name="T7" fmla="*/ 30 h 47"/>
                    <a:gd name="T8" fmla="*/ 42 w 60"/>
                    <a:gd name="T9" fmla="*/ 47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7"/>
                    <a:gd name="T17" fmla="*/ 60 w 60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7">
                      <a:moveTo>
                        <a:pt x="42" y="47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42" y="47"/>
                      </a:lnTo>
                      <a:close/>
                    </a:path>
                  </a:pathLst>
                </a:custGeom>
                <a:solidFill>
                  <a:srgbClr val="A8BBE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31" name="Freeform 769"/>
                <p:cNvSpPr>
                  <a:spLocks/>
                </p:cNvSpPr>
                <p:nvPr/>
              </p:nvSpPr>
              <p:spPr bwMode="auto">
                <a:xfrm>
                  <a:off x="3173" y="2685"/>
                  <a:ext cx="66" cy="47"/>
                </a:xfrm>
                <a:custGeom>
                  <a:avLst/>
                  <a:gdLst>
                    <a:gd name="T0" fmla="*/ 42 w 66"/>
                    <a:gd name="T1" fmla="*/ 47 h 47"/>
                    <a:gd name="T2" fmla="*/ 66 w 66"/>
                    <a:gd name="T3" fmla="*/ 18 h 47"/>
                    <a:gd name="T4" fmla="*/ 18 w 66"/>
                    <a:gd name="T5" fmla="*/ 0 h 47"/>
                    <a:gd name="T6" fmla="*/ 0 w 66"/>
                    <a:gd name="T7" fmla="*/ 35 h 47"/>
                    <a:gd name="T8" fmla="*/ 42 w 66"/>
                    <a:gd name="T9" fmla="*/ 47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7"/>
                    <a:gd name="T17" fmla="*/ 66 w 66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7">
                      <a:moveTo>
                        <a:pt x="42" y="47"/>
                      </a:moveTo>
                      <a:lnTo>
                        <a:pt x="66" y="18"/>
                      </a:lnTo>
                      <a:lnTo>
                        <a:pt x="18" y="0"/>
                      </a:lnTo>
                      <a:lnTo>
                        <a:pt x="0" y="35"/>
                      </a:lnTo>
                      <a:lnTo>
                        <a:pt x="42" y="47"/>
                      </a:lnTo>
                      <a:close/>
                    </a:path>
                  </a:pathLst>
                </a:custGeom>
                <a:solidFill>
                  <a:srgbClr val="A5B7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32" name="Freeform 770"/>
                <p:cNvSpPr>
                  <a:spLocks/>
                </p:cNvSpPr>
                <p:nvPr/>
              </p:nvSpPr>
              <p:spPr bwMode="auto">
                <a:xfrm>
                  <a:off x="3215" y="2703"/>
                  <a:ext cx="66" cy="41"/>
                </a:xfrm>
                <a:custGeom>
                  <a:avLst/>
                  <a:gdLst>
                    <a:gd name="T0" fmla="*/ 42 w 66"/>
                    <a:gd name="T1" fmla="*/ 41 h 41"/>
                    <a:gd name="T2" fmla="*/ 66 w 66"/>
                    <a:gd name="T3" fmla="*/ 12 h 41"/>
                    <a:gd name="T4" fmla="*/ 24 w 66"/>
                    <a:gd name="T5" fmla="*/ 0 h 41"/>
                    <a:gd name="T6" fmla="*/ 0 w 66"/>
                    <a:gd name="T7" fmla="*/ 29 h 41"/>
                    <a:gd name="T8" fmla="*/ 42 w 66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1"/>
                    <a:gd name="T17" fmla="*/ 66 w 66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1">
                      <a:moveTo>
                        <a:pt x="42" y="41"/>
                      </a:moveTo>
                      <a:lnTo>
                        <a:pt x="66" y="12"/>
                      </a:lnTo>
                      <a:lnTo>
                        <a:pt x="24" y="0"/>
                      </a:lnTo>
                      <a:lnTo>
                        <a:pt x="0" y="29"/>
                      </a:lnTo>
                      <a:lnTo>
                        <a:pt x="42" y="41"/>
                      </a:lnTo>
                      <a:close/>
                    </a:path>
                  </a:pathLst>
                </a:custGeom>
                <a:solidFill>
                  <a:srgbClr val="A3B3E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33" name="Freeform 771"/>
                <p:cNvSpPr>
                  <a:spLocks/>
                </p:cNvSpPr>
                <p:nvPr/>
              </p:nvSpPr>
              <p:spPr bwMode="auto">
                <a:xfrm>
                  <a:off x="2071" y="1961"/>
                  <a:ext cx="66" cy="30"/>
                </a:xfrm>
                <a:custGeom>
                  <a:avLst/>
                  <a:gdLst>
                    <a:gd name="T0" fmla="*/ 36 w 66"/>
                    <a:gd name="T1" fmla="*/ 30 h 30"/>
                    <a:gd name="T2" fmla="*/ 66 w 66"/>
                    <a:gd name="T3" fmla="*/ 6 h 30"/>
                    <a:gd name="T4" fmla="*/ 30 w 66"/>
                    <a:gd name="T5" fmla="*/ 0 h 30"/>
                    <a:gd name="T6" fmla="*/ 0 w 66"/>
                    <a:gd name="T7" fmla="*/ 18 h 30"/>
                    <a:gd name="T8" fmla="*/ 36 w 66"/>
                    <a:gd name="T9" fmla="*/ 3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36" y="30"/>
                      </a:moveTo>
                      <a:lnTo>
                        <a:pt x="66" y="6"/>
                      </a:lnTo>
                      <a:lnTo>
                        <a:pt x="30" y="0"/>
                      </a:lnTo>
                      <a:lnTo>
                        <a:pt x="0" y="18"/>
                      </a:lnTo>
                      <a:lnTo>
                        <a:pt x="36" y="30"/>
                      </a:lnTo>
                      <a:close/>
                    </a:path>
                  </a:pathLst>
                </a:custGeom>
                <a:solidFill>
                  <a:srgbClr val="9EC8F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34" name="Freeform 772"/>
                <p:cNvSpPr>
                  <a:spLocks/>
                </p:cNvSpPr>
                <p:nvPr/>
              </p:nvSpPr>
              <p:spPr bwMode="auto">
                <a:xfrm>
                  <a:off x="2107" y="1967"/>
                  <a:ext cx="66" cy="36"/>
                </a:xfrm>
                <a:custGeom>
                  <a:avLst/>
                  <a:gdLst>
                    <a:gd name="T0" fmla="*/ 42 w 66"/>
                    <a:gd name="T1" fmla="*/ 36 h 36"/>
                    <a:gd name="T2" fmla="*/ 66 w 66"/>
                    <a:gd name="T3" fmla="*/ 12 h 36"/>
                    <a:gd name="T4" fmla="*/ 30 w 66"/>
                    <a:gd name="T5" fmla="*/ 0 h 36"/>
                    <a:gd name="T6" fmla="*/ 0 w 66"/>
                    <a:gd name="T7" fmla="*/ 24 h 36"/>
                    <a:gd name="T8" fmla="*/ 42 w 66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6"/>
                    <a:gd name="T17" fmla="*/ 66 w 66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6">
                      <a:moveTo>
                        <a:pt x="42" y="36"/>
                      </a:moveTo>
                      <a:lnTo>
                        <a:pt x="66" y="12"/>
                      </a:lnTo>
                      <a:lnTo>
                        <a:pt x="30" y="0"/>
                      </a:lnTo>
                      <a:lnTo>
                        <a:pt x="0" y="24"/>
                      </a:lnTo>
                      <a:lnTo>
                        <a:pt x="42" y="36"/>
                      </a:lnTo>
                      <a:close/>
                    </a:path>
                  </a:pathLst>
                </a:custGeom>
                <a:solidFill>
                  <a:srgbClr val="A2C7F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35" name="Freeform 773"/>
                <p:cNvSpPr>
                  <a:spLocks/>
                </p:cNvSpPr>
                <p:nvPr/>
              </p:nvSpPr>
              <p:spPr bwMode="auto">
                <a:xfrm>
                  <a:off x="2149" y="1979"/>
                  <a:ext cx="60" cy="36"/>
                </a:xfrm>
                <a:custGeom>
                  <a:avLst/>
                  <a:gdLst>
                    <a:gd name="T0" fmla="*/ 36 w 60"/>
                    <a:gd name="T1" fmla="*/ 36 h 36"/>
                    <a:gd name="T2" fmla="*/ 60 w 60"/>
                    <a:gd name="T3" fmla="*/ 12 h 36"/>
                    <a:gd name="T4" fmla="*/ 24 w 60"/>
                    <a:gd name="T5" fmla="*/ 0 h 36"/>
                    <a:gd name="T6" fmla="*/ 0 w 60"/>
                    <a:gd name="T7" fmla="*/ 24 h 36"/>
                    <a:gd name="T8" fmla="*/ 36 w 60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36" y="36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A7C5E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36" name="Freeform 774"/>
                <p:cNvSpPr>
                  <a:spLocks/>
                </p:cNvSpPr>
                <p:nvPr/>
              </p:nvSpPr>
              <p:spPr bwMode="auto">
                <a:xfrm>
                  <a:off x="2185" y="1991"/>
                  <a:ext cx="60" cy="42"/>
                </a:xfrm>
                <a:custGeom>
                  <a:avLst/>
                  <a:gdLst>
                    <a:gd name="T0" fmla="*/ 36 w 60"/>
                    <a:gd name="T1" fmla="*/ 42 h 42"/>
                    <a:gd name="T2" fmla="*/ 60 w 60"/>
                    <a:gd name="T3" fmla="*/ 12 h 42"/>
                    <a:gd name="T4" fmla="*/ 24 w 60"/>
                    <a:gd name="T5" fmla="*/ 0 h 42"/>
                    <a:gd name="T6" fmla="*/ 0 w 60"/>
                    <a:gd name="T7" fmla="*/ 24 h 42"/>
                    <a:gd name="T8" fmla="*/ 36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36" y="42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ACC3E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37" name="Freeform 775"/>
                <p:cNvSpPr>
                  <a:spLocks/>
                </p:cNvSpPr>
                <p:nvPr/>
              </p:nvSpPr>
              <p:spPr bwMode="auto">
                <a:xfrm>
                  <a:off x="2221" y="2003"/>
                  <a:ext cx="66" cy="42"/>
                </a:xfrm>
                <a:custGeom>
                  <a:avLst/>
                  <a:gdLst>
                    <a:gd name="T0" fmla="*/ 36 w 66"/>
                    <a:gd name="T1" fmla="*/ 42 h 42"/>
                    <a:gd name="T2" fmla="*/ 66 w 66"/>
                    <a:gd name="T3" fmla="*/ 18 h 42"/>
                    <a:gd name="T4" fmla="*/ 24 w 66"/>
                    <a:gd name="T5" fmla="*/ 0 h 42"/>
                    <a:gd name="T6" fmla="*/ 0 w 66"/>
                    <a:gd name="T7" fmla="*/ 30 h 42"/>
                    <a:gd name="T8" fmla="*/ 36 w 66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2"/>
                    <a:gd name="T17" fmla="*/ 66 w 66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2">
                      <a:moveTo>
                        <a:pt x="36" y="42"/>
                      </a:moveTo>
                      <a:lnTo>
                        <a:pt x="66" y="18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B0C1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38" name="Freeform 776"/>
                <p:cNvSpPr>
                  <a:spLocks/>
                </p:cNvSpPr>
                <p:nvPr/>
              </p:nvSpPr>
              <p:spPr bwMode="auto">
                <a:xfrm>
                  <a:off x="2257" y="2021"/>
                  <a:ext cx="65" cy="48"/>
                </a:xfrm>
                <a:custGeom>
                  <a:avLst/>
                  <a:gdLst>
                    <a:gd name="T0" fmla="*/ 42 w 65"/>
                    <a:gd name="T1" fmla="*/ 48 h 48"/>
                    <a:gd name="T2" fmla="*/ 65 w 65"/>
                    <a:gd name="T3" fmla="*/ 18 h 48"/>
                    <a:gd name="T4" fmla="*/ 30 w 65"/>
                    <a:gd name="T5" fmla="*/ 0 h 48"/>
                    <a:gd name="T6" fmla="*/ 0 w 65"/>
                    <a:gd name="T7" fmla="*/ 24 h 48"/>
                    <a:gd name="T8" fmla="*/ 42 w 65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48"/>
                    <a:gd name="T17" fmla="*/ 65 w 65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48">
                      <a:moveTo>
                        <a:pt x="42" y="48"/>
                      </a:moveTo>
                      <a:lnTo>
                        <a:pt x="65" y="18"/>
                      </a:lnTo>
                      <a:lnTo>
                        <a:pt x="30" y="0"/>
                      </a:lnTo>
                      <a:lnTo>
                        <a:pt x="0" y="24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B5BEE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39" name="Freeform 777"/>
                <p:cNvSpPr>
                  <a:spLocks/>
                </p:cNvSpPr>
                <p:nvPr/>
              </p:nvSpPr>
              <p:spPr bwMode="auto">
                <a:xfrm>
                  <a:off x="2299" y="2039"/>
                  <a:ext cx="65" cy="54"/>
                </a:xfrm>
                <a:custGeom>
                  <a:avLst/>
                  <a:gdLst>
                    <a:gd name="T0" fmla="*/ 35 w 65"/>
                    <a:gd name="T1" fmla="*/ 54 h 54"/>
                    <a:gd name="T2" fmla="*/ 65 w 65"/>
                    <a:gd name="T3" fmla="*/ 18 h 54"/>
                    <a:gd name="T4" fmla="*/ 23 w 65"/>
                    <a:gd name="T5" fmla="*/ 0 h 54"/>
                    <a:gd name="T6" fmla="*/ 0 w 65"/>
                    <a:gd name="T7" fmla="*/ 30 h 54"/>
                    <a:gd name="T8" fmla="*/ 35 w 65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54"/>
                    <a:gd name="T17" fmla="*/ 65 w 65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54">
                      <a:moveTo>
                        <a:pt x="35" y="54"/>
                      </a:moveTo>
                      <a:lnTo>
                        <a:pt x="65" y="18"/>
                      </a:lnTo>
                      <a:lnTo>
                        <a:pt x="23" y="0"/>
                      </a:lnTo>
                      <a:lnTo>
                        <a:pt x="0" y="30"/>
                      </a:lnTo>
                      <a:lnTo>
                        <a:pt x="35" y="54"/>
                      </a:lnTo>
                      <a:close/>
                    </a:path>
                  </a:pathLst>
                </a:custGeom>
                <a:solidFill>
                  <a:srgbClr val="BABDD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40" name="Freeform 778"/>
                <p:cNvSpPr>
                  <a:spLocks/>
                </p:cNvSpPr>
                <p:nvPr/>
              </p:nvSpPr>
              <p:spPr bwMode="auto">
                <a:xfrm>
                  <a:off x="2334" y="2057"/>
                  <a:ext cx="66" cy="60"/>
                </a:xfrm>
                <a:custGeom>
                  <a:avLst/>
                  <a:gdLst>
                    <a:gd name="T0" fmla="*/ 42 w 66"/>
                    <a:gd name="T1" fmla="*/ 60 h 60"/>
                    <a:gd name="T2" fmla="*/ 66 w 66"/>
                    <a:gd name="T3" fmla="*/ 30 h 60"/>
                    <a:gd name="T4" fmla="*/ 30 w 66"/>
                    <a:gd name="T5" fmla="*/ 0 h 60"/>
                    <a:gd name="T6" fmla="*/ 0 w 66"/>
                    <a:gd name="T7" fmla="*/ 36 h 60"/>
                    <a:gd name="T8" fmla="*/ 42 w 66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0"/>
                    <a:gd name="T17" fmla="*/ 66 w 66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0">
                      <a:moveTo>
                        <a:pt x="42" y="60"/>
                      </a:moveTo>
                      <a:lnTo>
                        <a:pt x="66" y="30"/>
                      </a:lnTo>
                      <a:lnTo>
                        <a:pt x="30" y="0"/>
                      </a:lnTo>
                      <a:lnTo>
                        <a:pt x="0" y="36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BEBBD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41" name="Freeform 779"/>
                <p:cNvSpPr>
                  <a:spLocks/>
                </p:cNvSpPr>
                <p:nvPr/>
              </p:nvSpPr>
              <p:spPr bwMode="auto">
                <a:xfrm>
                  <a:off x="2376" y="2087"/>
                  <a:ext cx="66" cy="60"/>
                </a:xfrm>
                <a:custGeom>
                  <a:avLst/>
                  <a:gdLst>
                    <a:gd name="T0" fmla="*/ 42 w 66"/>
                    <a:gd name="T1" fmla="*/ 60 h 60"/>
                    <a:gd name="T2" fmla="*/ 66 w 66"/>
                    <a:gd name="T3" fmla="*/ 24 h 60"/>
                    <a:gd name="T4" fmla="*/ 24 w 66"/>
                    <a:gd name="T5" fmla="*/ 0 h 60"/>
                    <a:gd name="T6" fmla="*/ 0 w 66"/>
                    <a:gd name="T7" fmla="*/ 30 h 60"/>
                    <a:gd name="T8" fmla="*/ 42 w 66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0"/>
                    <a:gd name="T17" fmla="*/ 66 w 66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0">
                      <a:moveTo>
                        <a:pt x="42" y="60"/>
                      </a:moveTo>
                      <a:lnTo>
                        <a:pt x="66" y="24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C2BAD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42" name="Freeform 780"/>
                <p:cNvSpPr>
                  <a:spLocks/>
                </p:cNvSpPr>
                <p:nvPr/>
              </p:nvSpPr>
              <p:spPr bwMode="auto">
                <a:xfrm>
                  <a:off x="2418" y="2111"/>
                  <a:ext cx="66" cy="71"/>
                </a:xfrm>
                <a:custGeom>
                  <a:avLst/>
                  <a:gdLst>
                    <a:gd name="T0" fmla="*/ 36 w 66"/>
                    <a:gd name="T1" fmla="*/ 71 h 71"/>
                    <a:gd name="T2" fmla="*/ 66 w 66"/>
                    <a:gd name="T3" fmla="*/ 36 h 71"/>
                    <a:gd name="T4" fmla="*/ 24 w 66"/>
                    <a:gd name="T5" fmla="*/ 0 h 71"/>
                    <a:gd name="T6" fmla="*/ 0 w 66"/>
                    <a:gd name="T7" fmla="*/ 36 h 71"/>
                    <a:gd name="T8" fmla="*/ 36 w 66"/>
                    <a:gd name="T9" fmla="*/ 71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1"/>
                    <a:gd name="T17" fmla="*/ 66 w 66"/>
                    <a:gd name="T18" fmla="*/ 71 h 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1">
                      <a:moveTo>
                        <a:pt x="36" y="71"/>
                      </a:moveTo>
                      <a:lnTo>
                        <a:pt x="66" y="36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36" y="71"/>
                      </a:lnTo>
                      <a:close/>
                    </a:path>
                  </a:pathLst>
                </a:custGeom>
                <a:solidFill>
                  <a:srgbClr val="C6BAC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43" name="Freeform 781"/>
                <p:cNvSpPr>
                  <a:spLocks/>
                </p:cNvSpPr>
                <p:nvPr/>
              </p:nvSpPr>
              <p:spPr bwMode="auto">
                <a:xfrm>
                  <a:off x="2454" y="2147"/>
                  <a:ext cx="66" cy="71"/>
                </a:xfrm>
                <a:custGeom>
                  <a:avLst/>
                  <a:gdLst>
                    <a:gd name="T0" fmla="*/ 42 w 66"/>
                    <a:gd name="T1" fmla="*/ 71 h 71"/>
                    <a:gd name="T2" fmla="*/ 66 w 66"/>
                    <a:gd name="T3" fmla="*/ 35 h 71"/>
                    <a:gd name="T4" fmla="*/ 30 w 66"/>
                    <a:gd name="T5" fmla="*/ 0 h 71"/>
                    <a:gd name="T6" fmla="*/ 0 w 66"/>
                    <a:gd name="T7" fmla="*/ 35 h 71"/>
                    <a:gd name="T8" fmla="*/ 42 w 66"/>
                    <a:gd name="T9" fmla="*/ 71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1"/>
                    <a:gd name="T17" fmla="*/ 66 w 66"/>
                    <a:gd name="T18" fmla="*/ 71 h 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1">
                      <a:moveTo>
                        <a:pt x="42" y="71"/>
                      </a:moveTo>
                      <a:lnTo>
                        <a:pt x="66" y="35"/>
                      </a:lnTo>
                      <a:lnTo>
                        <a:pt x="30" y="0"/>
                      </a:lnTo>
                      <a:lnTo>
                        <a:pt x="0" y="35"/>
                      </a:lnTo>
                      <a:lnTo>
                        <a:pt x="42" y="71"/>
                      </a:lnTo>
                      <a:close/>
                    </a:path>
                  </a:pathLst>
                </a:custGeom>
                <a:solidFill>
                  <a:srgbClr val="CABBC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44" name="Freeform 782"/>
                <p:cNvSpPr>
                  <a:spLocks/>
                </p:cNvSpPr>
                <p:nvPr/>
              </p:nvSpPr>
              <p:spPr bwMode="auto">
                <a:xfrm>
                  <a:off x="2496" y="2182"/>
                  <a:ext cx="66" cy="78"/>
                </a:xfrm>
                <a:custGeom>
                  <a:avLst/>
                  <a:gdLst>
                    <a:gd name="T0" fmla="*/ 42 w 66"/>
                    <a:gd name="T1" fmla="*/ 78 h 78"/>
                    <a:gd name="T2" fmla="*/ 66 w 66"/>
                    <a:gd name="T3" fmla="*/ 42 h 78"/>
                    <a:gd name="T4" fmla="*/ 24 w 66"/>
                    <a:gd name="T5" fmla="*/ 0 h 78"/>
                    <a:gd name="T6" fmla="*/ 0 w 66"/>
                    <a:gd name="T7" fmla="*/ 36 h 78"/>
                    <a:gd name="T8" fmla="*/ 42 w 66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8"/>
                    <a:gd name="T17" fmla="*/ 66 w 66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8">
                      <a:moveTo>
                        <a:pt x="42" y="78"/>
                      </a:moveTo>
                      <a:lnTo>
                        <a:pt x="66" y="42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CDBDC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45" name="Freeform 783"/>
                <p:cNvSpPr>
                  <a:spLocks/>
                </p:cNvSpPr>
                <p:nvPr/>
              </p:nvSpPr>
              <p:spPr bwMode="auto">
                <a:xfrm>
                  <a:off x="2538" y="2224"/>
                  <a:ext cx="66" cy="78"/>
                </a:xfrm>
                <a:custGeom>
                  <a:avLst/>
                  <a:gdLst>
                    <a:gd name="T0" fmla="*/ 42 w 66"/>
                    <a:gd name="T1" fmla="*/ 78 h 78"/>
                    <a:gd name="T2" fmla="*/ 66 w 66"/>
                    <a:gd name="T3" fmla="*/ 48 h 78"/>
                    <a:gd name="T4" fmla="*/ 24 w 66"/>
                    <a:gd name="T5" fmla="*/ 0 h 78"/>
                    <a:gd name="T6" fmla="*/ 0 w 66"/>
                    <a:gd name="T7" fmla="*/ 36 h 78"/>
                    <a:gd name="T8" fmla="*/ 42 w 66"/>
                    <a:gd name="T9" fmla="*/ 78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8"/>
                    <a:gd name="T17" fmla="*/ 66 w 66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8">
                      <a:moveTo>
                        <a:pt x="42" y="78"/>
                      </a:moveTo>
                      <a:lnTo>
                        <a:pt x="66" y="48"/>
                      </a:lnTo>
                      <a:lnTo>
                        <a:pt x="24" y="0"/>
                      </a:lnTo>
                      <a:lnTo>
                        <a:pt x="0" y="36"/>
                      </a:lnTo>
                      <a:lnTo>
                        <a:pt x="42" y="78"/>
                      </a:lnTo>
                      <a:close/>
                    </a:path>
                  </a:pathLst>
                </a:custGeom>
                <a:solidFill>
                  <a:srgbClr val="D1BFC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46" name="Freeform 784"/>
                <p:cNvSpPr>
                  <a:spLocks/>
                </p:cNvSpPr>
                <p:nvPr/>
              </p:nvSpPr>
              <p:spPr bwMode="auto">
                <a:xfrm>
                  <a:off x="2580" y="2272"/>
                  <a:ext cx="66" cy="72"/>
                </a:xfrm>
                <a:custGeom>
                  <a:avLst/>
                  <a:gdLst>
                    <a:gd name="T0" fmla="*/ 42 w 66"/>
                    <a:gd name="T1" fmla="*/ 72 h 72"/>
                    <a:gd name="T2" fmla="*/ 66 w 66"/>
                    <a:gd name="T3" fmla="*/ 48 h 72"/>
                    <a:gd name="T4" fmla="*/ 24 w 66"/>
                    <a:gd name="T5" fmla="*/ 0 h 72"/>
                    <a:gd name="T6" fmla="*/ 0 w 66"/>
                    <a:gd name="T7" fmla="*/ 30 h 72"/>
                    <a:gd name="T8" fmla="*/ 42 w 66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2"/>
                    <a:gd name="T17" fmla="*/ 66 w 66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2">
                      <a:moveTo>
                        <a:pt x="42" y="72"/>
                      </a:moveTo>
                      <a:lnTo>
                        <a:pt x="66" y="48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D4C3C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47" name="Freeform 785"/>
                <p:cNvSpPr>
                  <a:spLocks/>
                </p:cNvSpPr>
                <p:nvPr/>
              </p:nvSpPr>
              <p:spPr bwMode="auto">
                <a:xfrm>
                  <a:off x="2622" y="2320"/>
                  <a:ext cx="66" cy="72"/>
                </a:xfrm>
                <a:custGeom>
                  <a:avLst/>
                  <a:gdLst>
                    <a:gd name="T0" fmla="*/ 42 w 66"/>
                    <a:gd name="T1" fmla="*/ 72 h 72"/>
                    <a:gd name="T2" fmla="*/ 66 w 66"/>
                    <a:gd name="T3" fmla="*/ 48 h 72"/>
                    <a:gd name="T4" fmla="*/ 24 w 66"/>
                    <a:gd name="T5" fmla="*/ 0 h 72"/>
                    <a:gd name="T6" fmla="*/ 0 w 66"/>
                    <a:gd name="T7" fmla="*/ 24 h 72"/>
                    <a:gd name="T8" fmla="*/ 42 w 66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2"/>
                    <a:gd name="T17" fmla="*/ 66 w 66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2">
                      <a:moveTo>
                        <a:pt x="42" y="72"/>
                      </a:moveTo>
                      <a:lnTo>
                        <a:pt x="66" y="48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D6C7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48" name="Freeform 786"/>
                <p:cNvSpPr>
                  <a:spLocks/>
                </p:cNvSpPr>
                <p:nvPr/>
              </p:nvSpPr>
              <p:spPr bwMode="auto">
                <a:xfrm>
                  <a:off x="2664" y="2368"/>
                  <a:ext cx="60" cy="66"/>
                </a:xfrm>
                <a:custGeom>
                  <a:avLst/>
                  <a:gdLst>
                    <a:gd name="T0" fmla="*/ 36 w 60"/>
                    <a:gd name="T1" fmla="*/ 66 h 66"/>
                    <a:gd name="T2" fmla="*/ 60 w 60"/>
                    <a:gd name="T3" fmla="*/ 48 h 66"/>
                    <a:gd name="T4" fmla="*/ 24 w 60"/>
                    <a:gd name="T5" fmla="*/ 0 h 66"/>
                    <a:gd name="T6" fmla="*/ 0 w 60"/>
                    <a:gd name="T7" fmla="*/ 24 h 66"/>
                    <a:gd name="T8" fmla="*/ 36 w 60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6"/>
                    <a:gd name="T17" fmla="*/ 60 w 60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6">
                      <a:moveTo>
                        <a:pt x="36" y="66"/>
                      </a:moveTo>
                      <a:lnTo>
                        <a:pt x="60" y="48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36" y="66"/>
                      </a:lnTo>
                      <a:close/>
                    </a:path>
                  </a:pathLst>
                </a:custGeom>
                <a:solidFill>
                  <a:srgbClr val="D8CBC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49" name="Freeform 787"/>
                <p:cNvSpPr>
                  <a:spLocks/>
                </p:cNvSpPr>
                <p:nvPr/>
              </p:nvSpPr>
              <p:spPr bwMode="auto">
                <a:xfrm>
                  <a:off x="2700" y="2416"/>
                  <a:ext cx="66" cy="65"/>
                </a:xfrm>
                <a:custGeom>
                  <a:avLst/>
                  <a:gdLst>
                    <a:gd name="T0" fmla="*/ 42 w 66"/>
                    <a:gd name="T1" fmla="*/ 65 h 65"/>
                    <a:gd name="T2" fmla="*/ 66 w 66"/>
                    <a:gd name="T3" fmla="*/ 41 h 65"/>
                    <a:gd name="T4" fmla="*/ 24 w 66"/>
                    <a:gd name="T5" fmla="*/ 0 h 65"/>
                    <a:gd name="T6" fmla="*/ 0 w 66"/>
                    <a:gd name="T7" fmla="*/ 18 h 65"/>
                    <a:gd name="T8" fmla="*/ 42 w 66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5"/>
                    <a:gd name="T17" fmla="*/ 66 w 66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5">
                      <a:moveTo>
                        <a:pt x="42" y="65"/>
                      </a:moveTo>
                      <a:lnTo>
                        <a:pt x="66" y="41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65"/>
                      </a:lnTo>
                      <a:close/>
                    </a:path>
                  </a:pathLst>
                </a:custGeom>
                <a:solidFill>
                  <a:srgbClr val="D9D0D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50" name="Freeform 788"/>
                <p:cNvSpPr>
                  <a:spLocks/>
                </p:cNvSpPr>
                <p:nvPr/>
              </p:nvSpPr>
              <p:spPr bwMode="auto">
                <a:xfrm>
                  <a:off x="2742" y="2457"/>
                  <a:ext cx="66" cy="60"/>
                </a:xfrm>
                <a:custGeom>
                  <a:avLst/>
                  <a:gdLst>
                    <a:gd name="T0" fmla="*/ 42 w 66"/>
                    <a:gd name="T1" fmla="*/ 60 h 60"/>
                    <a:gd name="T2" fmla="*/ 66 w 66"/>
                    <a:gd name="T3" fmla="*/ 42 h 60"/>
                    <a:gd name="T4" fmla="*/ 24 w 66"/>
                    <a:gd name="T5" fmla="*/ 0 h 60"/>
                    <a:gd name="T6" fmla="*/ 0 w 66"/>
                    <a:gd name="T7" fmla="*/ 24 h 60"/>
                    <a:gd name="T8" fmla="*/ 42 w 66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0"/>
                    <a:gd name="T17" fmla="*/ 66 w 66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0">
                      <a:moveTo>
                        <a:pt x="42" y="60"/>
                      </a:moveTo>
                      <a:lnTo>
                        <a:pt x="66" y="42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D8D4D4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51" name="Freeform 789"/>
                <p:cNvSpPr>
                  <a:spLocks/>
                </p:cNvSpPr>
                <p:nvPr/>
              </p:nvSpPr>
              <p:spPr bwMode="auto">
                <a:xfrm>
                  <a:off x="2784" y="2499"/>
                  <a:ext cx="66" cy="60"/>
                </a:xfrm>
                <a:custGeom>
                  <a:avLst/>
                  <a:gdLst>
                    <a:gd name="T0" fmla="*/ 42 w 66"/>
                    <a:gd name="T1" fmla="*/ 60 h 60"/>
                    <a:gd name="T2" fmla="*/ 66 w 66"/>
                    <a:gd name="T3" fmla="*/ 36 h 60"/>
                    <a:gd name="T4" fmla="*/ 24 w 66"/>
                    <a:gd name="T5" fmla="*/ 0 h 60"/>
                    <a:gd name="T6" fmla="*/ 0 w 66"/>
                    <a:gd name="T7" fmla="*/ 18 h 60"/>
                    <a:gd name="T8" fmla="*/ 42 w 66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0"/>
                    <a:gd name="T17" fmla="*/ 66 w 66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0">
                      <a:moveTo>
                        <a:pt x="42" y="60"/>
                      </a:moveTo>
                      <a:lnTo>
                        <a:pt x="66" y="36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60"/>
                      </a:lnTo>
                      <a:close/>
                    </a:path>
                  </a:pathLst>
                </a:custGeom>
                <a:solidFill>
                  <a:srgbClr val="D5D7D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52" name="Freeform 790"/>
                <p:cNvSpPr>
                  <a:spLocks/>
                </p:cNvSpPr>
                <p:nvPr/>
              </p:nvSpPr>
              <p:spPr bwMode="auto">
                <a:xfrm>
                  <a:off x="2826" y="2535"/>
                  <a:ext cx="59" cy="54"/>
                </a:xfrm>
                <a:custGeom>
                  <a:avLst/>
                  <a:gdLst>
                    <a:gd name="T0" fmla="*/ 42 w 59"/>
                    <a:gd name="T1" fmla="*/ 54 h 54"/>
                    <a:gd name="T2" fmla="*/ 59 w 59"/>
                    <a:gd name="T3" fmla="*/ 36 h 54"/>
                    <a:gd name="T4" fmla="*/ 24 w 59"/>
                    <a:gd name="T5" fmla="*/ 0 h 54"/>
                    <a:gd name="T6" fmla="*/ 0 w 59"/>
                    <a:gd name="T7" fmla="*/ 24 h 54"/>
                    <a:gd name="T8" fmla="*/ 42 w 59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54"/>
                    <a:gd name="T17" fmla="*/ 59 w 59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54">
                      <a:moveTo>
                        <a:pt x="42" y="54"/>
                      </a:moveTo>
                      <a:lnTo>
                        <a:pt x="59" y="36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D1D8D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53" name="Freeform 791"/>
                <p:cNvSpPr>
                  <a:spLocks/>
                </p:cNvSpPr>
                <p:nvPr/>
              </p:nvSpPr>
              <p:spPr bwMode="auto">
                <a:xfrm>
                  <a:off x="2868" y="2571"/>
                  <a:ext cx="59" cy="48"/>
                </a:xfrm>
                <a:custGeom>
                  <a:avLst/>
                  <a:gdLst>
                    <a:gd name="T0" fmla="*/ 35 w 59"/>
                    <a:gd name="T1" fmla="*/ 48 h 48"/>
                    <a:gd name="T2" fmla="*/ 59 w 59"/>
                    <a:gd name="T3" fmla="*/ 30 h 48"/>
                    <a:gd name="T4" fmla="*/ 17 w 59"/>
                    <a:gd name="T5" fmla="*/ 0 h 48"/>
                    <a:gd name="T6" fmla="*/ 0 w 59"/>
                    <a:gd name="T7" fmla="*/ 18 h 48"/>
                    <a:gd name="T8" fmla="*/ 35 w 59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48"/>
                    <a:gd name="T17" fmla="*/ 59 w 59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48">
                      <a:moveTo>
                        <a:pt x="35" y="48"/>
                      </a:moveTo>
                      <a:lnTo>
                        <a:pt x="59" y="30"/>
                      </a:lnTo>
                      <a:lnTo>
                        <a:pt x="17" y="0"/>
                      </a:lnTo>
                      <a:lnTo>
                        <a:pt x="0" y="18"/>
                      </a:lnTo>
                      <a:lnTo>
                        <a:pt x="35" y="48"/>
                      </a:lnTo>
                      <a:close/>
                    </a:path>
                  </a:pathLst>
                </a:custGeom>
                <a:solidFill>
                  <a:srgbClr val="CCD8E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54" name="Freeform 792"/>
                <p:cNvSpPr>
                  <a:spLocks/>
                </p:cNvSpPr>
                <p:nvPr/>
              </p:nvSpPr>
              <p:spPr bwMode="auto">
                <a:xfrm>
                  <a:off x="2903" y="2601"/>
                  <a:ext cx="66" cy="48"/>
                </a:xfrm>
                <a:custGeom>
                  <a:avLst/>
                  <a:gdLst>
                    <a:gd name="T0" fmla="*/ 42 w 66"/>
                    <a:gd name="T1" fmla="*/ 48 h 48"/>
                    <a:gd name="T2" fmla="*/ 66 w 66"/>
                    <a:gd name="T3" fmla="*/ 24 h 48"/>
                    <a:gd name="T4" fmla="*/ 24 w 66"/>
                    <a:gd name="T5" fmla="*/ 0 h 48"/>
                    <a:gd name="T6" fmla="*/ 0 w 66"/>
                    <a:gd name="T7" fmla="*/ 18 h 48"/>
                    <a:gd name="T8" fmla="*/ 42 w 66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8"/>
                    <a:gd name="T17" fmla="*/ 66 w 6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8">
                      <a:moveTo>
                        <a:pt x="42" y="48"/>
                      </a:moveTo>
                      <a:lnTo>
                        <a:pt x="66" y="24"/>
                      </a:lnTo>
                      <a:lnTo>
                        <a:pt x="24" y="0"/>
                      </a:lnTo>
                      <a:lnTo>
                        <a:pt x="0" y="18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C6D6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55" name="Freeform 793"/>
                <p:cNvSpPr>
                  <a:spLocks/>
                </p:cNvSpPr>
                <p:nvPr/>
              </p:nvSpPr>
              <p:spPr bwMode="auto">
                <a:xfrm>
                  <a:off x="2945" y="2625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24 h 48"/>
                    <a:gd name="T4" fmla="*/ 24 w 60"/>
                    <a:gd name="T5" fmla="*/ 0 h 48"/>
                    <a:gd name="T6" fmla="*/ 0 w 60"/>
                    <a:gd name="T7" fmla="*/ 24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24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BFD2E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56" name="Freeform 794"/>
                <p:cNvSpPr>
                  <a:spLocks/>
                </p:cNvSpPr>
                <p:nvPr/>
              </p:nvSpPr>
              <p:spPr bwMode="auto">
                <a:xfrm>
                  <a:off x="2987" y="2649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18 h 48"/>
                    <a:gd name="T4" fmla="*/ 18 w 60"/>
                    <a:gd name="T5" fmla="*/ 0 h 48"/>
                    <a:gd name="T6" fmla="*/ 0 w 60"/>
                    <a:gd name="T7" fmla="*/ 24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24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B9CE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57" name="Freeform 795"/>
                <p:cNvSpPr>
                  <a:spLocks/>
                </p:cNvSpPr>
                <p:nvPr/>
              </p:nvSpPr>
              <p:spPr bwMode="auto">
                <a:xfrm>
                  <a:off x="3029" y="2667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18 h 48"/>
                    <a:gd name="T4" fmla="*/ 18 w 60"/>
                    <a:gd name="T5" fmla="*/ 0 h 48"/>
                    <a:gd name="T6" fmla="*/ 0 w 60"/>
                    <a:gd name="T7" fmla="*/ 30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B4C9E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58" name="Freeform 796"/>
                <p:cNvSpPr>
                  <a:spLocks/>
                </p:cNvSpPr>
                <p:nvPr/>
              </p:nvSpPr>
              <p:spPr bwMode="auto">
                <a:xfrm>
                  <a:off x="3071" y="2685"/>
                  <a:ext cx="60" cy="47"/>
                </a:xfrm>
                <a:custGeom>
                  <a:avLst/>
                  <a:gdLst>
                    <a:gd name="T0" fmla="*/ 42 w 60"/>
                    <a:gd name="T1" fmla="*/ 47 h 47"/>
                    <a:gd name="T2" fmla="*/ 60 w 60"/>
                    <a:gd name="T3" fmla="*/ 18 h 47"/>
                    <a:gd name="T4" fmla="*/ 18 w 60"/>
                    <a:gd name="T5" fmla="*/ 0 h 47"/>
                    <a:gd name="T6" fmla="*/ 0 w 60"/>
                    <a:gd name="T7" fmla="*/ 30 h 47"/>
                    <a:gd name="T8" fmla="*/ 42 w 60"/>
                    <a:gd name="T9" fmla="*/ 47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7"/>
                    <a:gd name="T17" fmla="*/ 60 w 60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7">
                      <a:moveTo>
                        <a:pt x="42" y="47"/>
                      </a:moveTo>
                      <a:lnTo>
                        <a:pt x="60" y="18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42" y="47"/>
                      </a:lnTo>
                      <a:close/>
                    </a:path>
                  </a:pathLst>
                </a:custGeom>
                <a:solidFill>
                  <a:srgbClr val="AFC4E9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59" name="Freeform 797"/>
                <p:cNvSpPr>
                  <a:spLocks/>
                </p:cNvSpPr>
                <p:nvPr/>
              </p:nvSpPr>
              <p:spPr bwMode="auto">
                <a:xfrm>
                  <a:off x="3113" y="2703"/>
                  <a:ext cx="60" cy="47"/>
                </a:xfrm>
                <a:custGeom>
                  <a:avLst/>
                  <a:gdLst>
                    <a:gd name="T0" fmla="*/ 42 w 60"/>
                    <a:gd name="T1" fmla="*/ 47 h 47"/>
                    <a:gd name="T2" fmla="*/ 60 w 60"/>
                    <a:gd name="T3" fmla="*/ 17 h 47"/>
                    <a:gd name="T4" fmla="*/ 18 w 60"/>
                    <a:gd name="T5" fmla="*/ 0 h 47"/>
                    <a:gd name="T6" fmla="*/ 0 w 60"/>
                    <a:gd name="T7" fmla="*/ 29 h 47"/>
                    <a:gd name="T8" fmla="*/ 42 w 60"/>
                    <a:gd name="T9" fmla="*/ 47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7"/>
                    <a:gd name="T17" fmla="*/ 60 w 60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7">
                      <a:moveTo>
                        <a:pt x="42" y="47"/>
                      </a:moveTo>
                      <a:lnTo>
                        <a:pt x="60" y="17"/>
                      </a:lnTo>
                      <a:lnTo>
                        <a:pt x="18" y="0"/>
                      </a:lnTo>
                      <a:lnTo>
                        <a:pt x="0" y="29"/>
                      </a:lnTo>
                      <a:lnTo>
                        <a:pt x="42" y="47"/>
                      </a:lnTo>
                      <a:close/>
                    </a:path>
                  </a:pathLst>
                </a:custGeom>
                <a:solidFill>
                  <a:srgbClr val="ABBFE8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60" name="Freeform 798"/>
                <p:cNvSpPr>
                  <a:spLocks/>
                </p:cNvSpPr>
                <p:nvPr/>
              </p:nvSpPr>
              <p:spPr bwMode="auto">
                <a:xfrm>
                  <a:off x="3155" y="2720"/>
                  <a:ext cx="60" cy="42"/>
                </a:xfrm>
                <a:custGeom>
                  <a:avLst/>
                  <a:gdLst>
                    <a:gd name="T0" fmla="*/ 42 w 60"/>
                    <a:gd name="T1" fmla="*/ 42 h 42"/>
                    <a:gd name="T2" fmla="*/ 60 w 60"/>
                    <a:gd name="T3" fmla="*/ 12 h 42"/>
                    <a:gd name="T4" fmla="*/ 18 w 60"/>
                    <a:gd name="T5" fmla="*/ 0 h 42"/>
                    <a:gd name="T6" fmla="*/ 0 w 60"/>
                    <a:gd name="T7" fmla="*/ 30 h 42"/>
                    <a:gd name="T8" fmla="*/ 42 w 60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2"/>
                    <a:gd name="T17" fmla="*/ 60 w 60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2">
                      <a:moveTo>
                        <a:pt x="42" y="42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A8BBE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61" name="Freeform 799"/>
                <p:cNvSpPr>
                  <a:spLocks/>
                </p:cNvSpPr>
                <p:nvPr/>
              </p:nvSpPr>
              <p:spPr bwMode="auto">
                <a:xfrm>
                  <a:off x="3197" y="2732"/>
                  <a:ext cx="60" cy="48"/>
                </a:xfrm>
                <a:custGeom>
                  <a:avLst/>
                  <a:gdLst>
                    <a:gd name="T0" fmla="*/ 42 w 60"/>
                    <a:gd name="T1" fmla="*/ 48 h 48"/>
                    <a:gd name="T2" fmla="*/ 60 w 60"/>
                    <a:gd name="T3" fmla="*/ 12 h 48"/>
                    <a:gd name="T4" fmla="*/ 18 w 60"/>
                    <a:gd name="T5" fmla="*/ 0 h 48"/>
                    <a:gd name="T6" fmla="*/ 0 w 60"/>
                    <a:gd name="T7" fmla="*/ 30 h 48"/>
                    <a:gd name="T8" fmla="*/ 42 w 60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48"/>
                    <a:gd name="T17" fmla="*/ 60 w 60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48">
                      <a:moveTo>
                        <a:pt x="42" y="48"/>
                      </a:moveTo>
                      <a:lnTo>
                        <a:pt x="60" y="12"/>
                      </a:lnTo>
                      <a:lnTo>
                        <a:pt x="18" y="0"/>
                      </a:lnTo>
                      <a:lnTo>
                        <a:pt x="0" y="30"/>
                      </a:lnTo>
                      <a:lnTo>
                        <a:pt x="42" y="48"/>
                      </a:lnTo>
                      <a:close/>
                    </a:path>
                  </a:pathLst>
                </a:custGeom>
                <a:solidFill>
                  <a:srgbClr val="A5B8E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62" name="Freeform 800"/>
                <p:cNvSpPr>
                  <a:spLocks/>
                </p:cNvSpPr>
                <p:nvPr/>
              </p:nvSpPr>
              <p:spPr bwMode="auto">
                <a:xfrm>
                  <a:off x="2047" y="1979"/>
                  <a:ext cx="60" cy="36"/>
                </a:xfrm>
                <a:custGeom>
                  <a:avLst/>
                  <a:gdLst>
                    <a:gd name="T0" fmla="*/ 36 w 60"/>
                    <a:gd name="T1" fmla="*/ 36 h 36"/>
                    <a:gd name="T2" fmla="*/ 60 w 60"/>
                    <a:gd name="T3" fmla="*/ 12 h 36"/>
                    <a:gd name="T4" fmla="*/ 24 w 60"/>
                    <a:gd name="T5" fmla="*/ 0 h 36"/>
                    <a:gd name="T6" fmla="*/ 0 w 60"/>
                    <a:gd name="T7" fmla="*/ 24 h 36"/>
                    <a:gd name="T8" fmla="*/ 36 w 60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36"/>
                    <a:gd name="T17" fmla="*/ 60 w 60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36">
                      <a:moveTo>
                        <a:pt x="36" y="36"/>
                      </a:moveTo>
                      <a:lnTo>
                        <a:pt x="60" y="12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A3C6F2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63" name="Freeform 801"/>
                <p:cNvSpPr>
                  <a:spLocks/>
                </p:cNvSpPr>
                <p:nvPr/>
              </p:nvSpPr>
              <p:spPr bwMode="auto">
                <a:xfrm>
                  <a:off x="2083" y="1991"/>
                  <a:ext cx="66" cy="36"/>
                </a:xfrm>
                <a:custGeom>
                  <a:avLst/>
                  <a:gdLst>
                    <a:gd name="T0" fmla="*/ 36 w 66"/>
                    <a:gd name="T1" fmla="*/ 36 h 36"/>
                    <a:gd name="T2" fmla="*/ 66 w 66"/>
                    <a:gd name="T3" fmla="*/ 12 h 36"/>
                    <a:gd name="T4" fmla="*/ 24 w 66"/>
                    <a:gd name="T5" fmla="*/ 0 h 36"/>
                    <a:gd name="T6" fmla="*/ 0 w 66"/>
                    <a:gd name="T7" fmla="*/ 24 h 36"/>
                    <a:gd name="T8" fmla="*/ 36 w 66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6"/>
                    <a:gd name="T17" fmla="*/ 66 w 66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6">
                      <a:moveTo>
                        <a:pt x="36" y="36"/>
                      </a:moveTo>
                      <a:lnTo>
                        <a:pt x="66" y="12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A7C4E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64" name="Freeform 802"/>
                <p:cNvSpPr>
                  <a:spLocks/>
                </p:cNvSpPr>
                <p:nvPr/>
              </p:nvSpPr>
              <p:spPr bwMode="auto">
                <a:xfrm>
                  <a:off x="2119" y="2003"/>
                  <a:ext cx="66" cy="36"/>
                </a:xfrm>
                <a:custGeom>
                  <a:avLst/>
                  <a:gdLst>
                    <a:gd name="T0" fmla="*/ 36 w 66"/>
                    <a:gd name="T1" fmla="*/ 36 h 36"/>
                    <a:gd name="T2" fmla="*/ 66 w 66"/>
                    <a:gd name="T3" fmla="*/ 12 h 36"/>
                    <a:gd name="T4" fmla="*/ 30 w 66"/>
                    <a:gd name="T5" fmla="*/ 0 h 36"/>
                    <a:gd name="T6" fmla="*/ 0 w 66"/>
                    <a:gd name="T7" fmla="*/ 24 h 36"/>
                    <a:gd name="T8" fmla="*/ 36 w 66"/>
                    <a:gd name="T9" fmla="*/ 36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6"/>
                    <a:gd name="T17" fmla="*/ 66 w 66"/>
                    <a:gd name="T18" fmla="*/ 36 h 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6">
                      <a:moveTo>
                        <a:pt x="36" y="36"/>
                      </a:moveTo>
                      <a:lnTo>
                        <a:pt x="66" y="12"/>
                      </a:lnTo>
                      <a:lnTo>
                        <a:pt x="30" y="0"/>
                      </a:lnTo>
                      <a:lnTo>
                        <a:pt x="0" y="24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solidFill>
                  <a:srgbClr val="ABC3E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65" name="Freeform 803"/>
                <p:cNvSpPr>
                  <a:spLocks/>
                </p:cNvSpPr>
                <p:nvPr/>
              </p:nvSpPr>
              <p:spPr bwMode="auto">
                <a:xfrm>
                  <a:off x="2155" y="2015"/>
                  <a:ext cx="66" cy="42"/>
                </a:xfrm>
                <a:custGeom>
                  <a:avLst/>
                  <a:gdLst>
                    <a:gd name="T0" fmla="*/ 36 w 66"/>
                    <a:gd name="T1" fmla="*/ 42 h 42"/>
                    <a:gd name="T2" fmla="*/ 66 w 66"/>
                    <a:gd name="T3" fmla="*/ 18 h 42"/>
                    <a:gd name="T4" fmla="*/ 30 w 66"/>
                    <a:gd name="T5" fmla="*/ 0 h 42"/>
                    <a:gd name="T6" fmla="*/ 0 w 66"/>
                    <a:gd name="T7" fmla="*/ 24 h 42"/>
                    <a:gd name="T8" fmla="*/ 36 w 66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2"/>
                    <a:gd name="T17" fmla="*/ 66 w 66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2">
                      <a:moveTo>
                        <a:pt x="36" y="42"/>
                      </a:moveTo>
                      <a:lnTo>
                        <a:pt x="66" y="18"/>
                      </a:lnTo>
                      <a:lnTo>
                        <a:pt x="30" y="0"/>
                      </a:lnTo>
                      <a:lnTo>
                        <a:pt x="0" y="24"/>
                      </a:lnTo>
                      <a:lnTo>
                        <a:pt x="36" y="42"/>
                      </a:lnTo>
                      <a:close/>
                    </a:path>
                  </a:pathLst>
                </a:custGeom>
                <a:solidFill>
                  <a:srgbClr val="AFC1E7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66" name="Freeform 804"/>
                <p:cNvSpPr>
                  <a:spLocks/>
                </p:cNvSpPr>
                <p:nvPr/>
              </p:nvSpPr>
              <p:spPr bwMode="auto">
                <a:xfrm>
                  <a:off x="2191" y="2033"/>
                  <a:ext cx="66" cy="42"/>
                </a:xfrm>
                <a:custGeom>
                  <a:avLst/>
                  <a:gdLst>
                    <a:gd name="T0" fmla="*/ 42 w 66"/>
                    <a:gd name="T1" fmla="*/ 42 h 42"/>
                    <a:gd name="T2" fmla="*/ 66 w 66"/>
                    <a:gd name="T3" fmla="*/ 12 h 42"/>
                    <a:gd name="T4" fmla="*/ 30 w 66"/>
                    <a:gd name="T5" fmla="*/ 0 h 42"/>
                    <a:gd name="T6" fmla="*/ 0 w 66"/>
                    <a:gd name="T7" fmla="*/ 24 h 42"/>
                    <a:gd name="T8" fmla="*/ 42 w 66"/>
                    <a:gd name="T9" fmla="*/ 42 h 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42"/>
                    <a:gd name="T17" fmla="*/ 66 w 66"/>
                    <a:gd name="T18" fmla="*/ 42 h 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42">
                      <a:moveTo>
                        <a:pt x="42" y="42"/>
                      </a:moveTo>
                      <a:lnTo>
                        <a:pt x="66" y="12"/>
                      </a:lnTo>
                      <a:lnTo>
                        <a:pt x="30" y="0"/>
                      </a:lnTo>
                      <a:lnTo>
                        <a:pt x="0" y="24"/>
                      </a:lnTo>
                      <a:lnTo>
                        <a:pt x="42" y="42"/>
                      </a:lnTo>
                      <a:close/>
                    </a:path>
                  </a:pathLst>
                </a:custGeom>
                <a:solidFill>
                  <a:srgbClr val="B3BFE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67" name="Freeform 805"/>
                <p:cNvSpPr>
                  <a:spLocks/>
                </p:cNvSpPr>
                <p:nvPr/>
              </p:nvSpPr>
              <p:spPr bwMode="auto">
                <a:xfrm>
                  <a:off x="2233" y="2045"/>
                  <a:ext cx="66" cy="54"/>
                </a:xfrm>
                <a:custGeom>
                  <a:avLst/>
                  <a:gdLst>
                    <a:gd name="T0" fmla="*/ 36 w 66"/>
                    <a:gd name="T1" fmla="*/ 54 h 54"/>
                    <a:gd name="T2" fmla="*/ 66 w 66"/>
                    <a:gd name="T3" fmla="*/ 24 h 54"/>
                    <a:gd name="T4" fmla="*/ 24 w 66"/>
                    <a:gd name="T5" fmla="*/ 0 h 54"/>
                    <a:gd name="T6" fmla="*/ 0 w 66"/>
                    <a:gd name="T7" fmla="*/ 30 h 54"/>
                    <a:gd name="T8" fmla="*/ 36 w 66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54"/>
                    <a:gd name="T17" fmla="*/ 66 w 66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54">
                      <a:moveTo>
                        <a:pt x="36" y="54"/>
                      </a:moveTo>
                      <a:lnTo>
                        <a:pt x="66" y="24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36" y="54"/>
                      </a:lnTo>
                      <a:close/>
                    </a:path>
                  </a:pathLst>
                </a:custGeom>
                <a:solidFill>
                  <a:srgbClr val="B7BDDE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68" name="Freeform 806"/>
                <p:cNvSpPr>
                  <a:spLocks/>
                </p:cNvSpPr>
                <p:nvPr/>
              </p:nvSpPr>
              <p:spPr bwMode="auto">
                <a:xfrm>
                  <a:off x="2269" y="2069"/>
                  <a:ext cx="65" cy="54"/>
                </a:xfrm>
                <a:custGeom>
                  <a:avLst/>
                  <a:gdLst>
                    <a:gd name="T0" fmla="*/ 41 w 65"/>
                    <a:gd name="T1" fmla="*/ 54 h 54"/>
                    <a:gd name="T2" fmla="*/ 65 w 65"/>
                    <a:gd name="T3" fmla="*/ 24 h 54"/>
                    <a:gd name="T4" fmla="*/ 30 w 65"/>
                    <a:gd name="T5" fmla="*/ 0 h 54"/>
                    <a:gd name="T6" fmla="*/ 0 w 65"/>
                    <a:gd name="T7" fmla="*/ 30 h 54"/>
                    <a:gd name="T8" fmla="*/ 41 w 65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54"/>
                    <a:gd name="T17" fmla="*/ 65 w 65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54">
                      <a:moveTo>
                        <a:pt x="41" y="54"/>
                      </a:moveTo>
                      <a:lnTo>
                        <a:pt x="65" y="24"/>
                      </a:lnTo>
                      <a:lnTo>
                        <a:pt x="30" y="0"/>
                      </a:lnTo>
                      <a:lnTo>
                        <a:pt x="0" y="30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BBBCDA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69" name="Freeform 807"/>
                <p:cNvSpPr>
                  <a:spLocks/>
                </p:cNvSpPr>
                <p:nvPr/>
              </p:nvSpPr>
              <p:spPr bwMode="auto">
                <a:xfrm>
                  <a:off x="2310" y="2093"/>
                  <a:ext cx="66" cy="54"/>
                </a:xfrm>
                <a:custGeom>
                  <a:avLst/>
                  <a:gdLst>
                    <a:gd name="T0" fmla="*/ 42 w 66"/>
                    <a:gd name="T1" fmla="*/ 54 h 54"/>
                    <a:gd name="T2" fmla="*/ 66 w 66"/>
                    <a:gd name="T3" fmla="*/ 24 h 54"/>
                    <a:gd name="T4" fmla="*/ 24 w 66"/>
                    <a:gd name="T5" fmla="*/ 0 h 54"/>
                    <a:gd name="T6" fmla="*/ 0 w 66"/>
                    <a:gd name="T7" fmla="*/ 30 h 54"/>
                    <a:gd name="T8" fmla="*/ 42 w 66"/>
                    <a:gd name="T9" fmla="*/ 5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54"/>
                    <a:gd name="T17" fmla="*/ 66 w 66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54">
                      <a:moveTo>
                        <a:pt x="42" y="54"/>
                      </a:moveTo>
                      <a:lnTo>
                        <a:pt x="66" y="24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solidFill>
                  <a:srgbClr val="BFBBD6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70" name="Freeform 808"/>
                <p:cNvSpPr>
                  <a:spLocks/>
                </p:cNvSpPr>
                <p:nvPr/>
              </p:nvSpPr>
              <p:spPr bwMode="auto">
                <a:xfrm>
                  <a:off x="2352" y="2117"/>
                  <a:ext cx="66" cy="59"/>
                </a:xfrm>
                <a:custGeom>
                  <a:avLst/>
                  <a:gdLst>
                    <a:gd name="T0" fmla="*/ 36 w 66"/>
                    <a:gd name="T1" fmla="*/ 59 h 59"/>
                    <a:gd name="T2" fmla="*/ 66 w 66"/>
                    <a:gd name="T3" fmla="*/ 30 h 59"/>
                    <a:gd name="T4" fmla="*/ 24 w 66"/>
                    <a:gd name="T5" fmla="*/ 0 h 59"/>
                    <a:gd name="T6" fmla="*/ 0 w 66"/>
                    <a:gd name="T7" fmla="*/ 30 h 59"/>
                    <a:gd name="T8" fmla="*/ 36 w 66"/>
                    <a:gd name="T9" fmla="*/ 59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59"/>
                    <a:gd name="T17" fmla="*/ 66 w 66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59">
                      <a:moveTo>
                        <a:pt x="36" y="59"/>
                      </a:moveTo>
                      <a:lnTo>
                        <a:pt x="66" y="30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36" y="59"/>
                      </a:lnTo>
                      <a:close/>
                    </a:path>
                  </a:pathLst>
                </a:custGeom>
                <a:solidFill>
                  <a:srgbClr val="C3BBD3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71" name="Freeform 809"/>
                <p:cNvSpPr>
                  <a:spLocks/>
                </p:cNvSpPr>
                <p:nvPr/>
              </p:nvSpPr>
              <p:spPr bwMode="auto">
                <a:xfrm>
                  <a:off x="2388" y="2147"/>
                  <a:ext cx="66" cy="65"/>
                </a:xfrm>
                <a:custGeom>
                  <a:avLst/>
                  <a:gdLst>
                    <a:gd name="T0" fmla="*/ 42 w 66"/>
                    <a:gd name="T1" fmla="*/ 65 h 65"/>
                    <a:gd name="T2" fmla="*/ 66 w 66"/>
                    <a:gd name="T3" fmla="*/ 35 h 65"/>
                    <a:gd name="T4" fmla="*/ 30 w 66"/>
                    <a:gd name="T5" fmla="*/ 0 h 65"/>
                    <a:gd name="T6" fmla="*/ 0 w 66"/>
                    <a:gd name="T7" fmla="*/ 29 h 65"/>
                    <a:gd name="T8" fmla="*/ 42 w 66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5"/>
                    <a:gd name="T17" fmla="*/ 66 w 66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5">
                      <a:moveTo>
                        <a:pt x="42" y="65"/>
                      </a:moveTo>
                      <a:lnTo>
                        <a:pt x="66" y="35"/>
                      </a:lnTo>
                      <a:lnTo>
                        <a:pt x="30" y="0"/>
                      </a:lnTo>
                      <a:lnTo>
                        <a:pt x="0" y="29"/>
                      </a:lnTo>
                      <a:lnTo>
                        <a:pt x="42" y="65"/>
                      </a:lnTo>
                      <a:close/>
                    </a:path>
                  </a:pathLst>
                </a:custGeom>
                <a:solidFill>
                  <a:srgbClr val="C6BBD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72" name="Freeform 810"/>
                <p:cNvSpPr>
                  <a:spLocks/>
                </p:cNvSpPr>
                <p:nvPr/>
              </p:nvSpPr>
              <p:spPr bwMode="auto">
                <a:xfrm>
                  <a:off x="2430" y="2182"/>
                  <a:ext cx="66" cy="66"/>
                </a:xfrm>
                <a:custGeom>
                  <a:avLst/>
                  <a:gdLst>
                    <a:gd name="T0" fmla="*/ 42 w 66"/>
                    <a:gd name="T1" fmla="*/ 66 h 66"/>
                    <a:gd name="T2" fmla="*/ 66 w 66"/>
                    <a:gd name="T3" fmla="*/ 36 h 66"/>
                    <a:gd name="T4" fmla="*/ 24 w 66"/>
                    <a:gd name="T5" fmla="*/ 0 h 66"/>
                    <a:gd name="T6" fmla="*/ 0 w 66"/>
                    <a:gd name="T7" fmla="*/ 30 h 66"/>
                    <a:gd name="T8" fmla="*/ 42 w 66"/>
                    <a:gd name="T9" fmla="*/ 66 h 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66"/>
                    <a:gd name="T17" fmla="*/ 66 w 66"/>
                    <a:gd name="T18" fmla="*/ 66 h 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66">
                      <a:moveTo>
                        <a:pt x="42" y="66"/>
                      </a:moveTo>
                      <a:lnTo>
                        <a:pt x="66" y="36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66"/>
                      </a:lnTo>
                      <a:close/>
                    </a:path>
                  </a:pathLst>
                </a:custGeom>
                <a:solidFill>
                  <a:srgbClr val="CABCC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73" name="Freeform 811"/>
                <p:cNvSpPr>
                  <a:spLocks/>
                </p:cNvSpPr>
                <p:nvPr/>
              </p:nvSpPr>
              <p:spPr bwMode="auto">
                <a:xfrm>
                  <a:off x="2472" y="2218"/>
                  <a:ext cx="66" cy="72"/>
                </a:xfrm>
                <a:custGeom>
                  <a:avLst/>
                  <a:gdLst>
                    <a:gd name="T0" fmla="*/ 42 w 66"/>
                    <a:gd name="T1" fmla="*/ 72 h 72"/>
                    <a:gd name="T2" fmla="*/ 66 w 66"/>
                    <a:gd name="T3" fmla="*/ 42 h 72"/>
                    <a:gd name="T4" fmla="*/ 24 w 66"/>
                    <a:gd name="T5" fmla="*/ 0 h 72"/>
                    <a:gd name="T6" fmla="*/ 0 w 66"/>
                    <a:gd name="T7" fmla="*/ 30 h 72"/>
                    <a:gd name="T8" fmla="*/ 42 w 66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2"/>
                    <a:gd name="T17" fmla="*/ 66 w 66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2">
                      <a:moveTo>
                        <a:pt x="42" y="72"/>
                      </a:moveTo>
                      <a:lnTo>
                        <a:pt x="66" y="42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CDBECC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74" name="Freeform 812"/>
                <p:cNvSpPr>
                  <a:spLocks/>
                </p:cNvSpPr>
                <p:nvPr/>
              </p:nvSpPr>
              <p:spPr bwMode="auto">
                <a:xfrm>
                  <a:off x="2514" y="2260"/>
                  <a:ext cx="66" cy="72"/>
                </a:xfrm>
                <a:custGeom>
                  <a:avLst/>
                  <a:gdLst>
                    <a:gd name="T0" fmla="*/ 42 w 66"/>
                    <a:gd name="T1" fmla="*/ 72 h 72"/>
                    <a:gd name="T2" fmla="*/ 66 w 66"/>
                    <a:gd name="T3" fmla="*/ 42 h 72"/>
                    <a:gd name="T4" fmla="*/ 24 w 66"/>
                    <a:gd name="T5" fmla="*/ 0 h 72"/>
                    <a:gd name="T6" fmla="*/ 0 w 66"/>
                    <a:gd name="T7" fmla="*/ 30 h 72"/>
                    <a:gd name="T8" fmla="*/ 42 w 66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2"/>
                    <a:gd name="T17" fmla="*/ 66 w 66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2">
                      <a:moveTo>
                        <a:pt x="42" y="72"/>
                      </a:moveTo>
                      <a:lnTo>
                        <a:pt x="66" y="42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D0C0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75" name="Freeform 813"/>
                <p:cNvSpPr>
                  <a:spLocks/>
                </p:cNvSpPr>
                <p:nvPr/>
              </p:nvSpPr>
              <p:spPr bwMode="auto">
                <a:xfrm>
                  <a:off x="2556" y="2302"/>
                  <a:ext cx="66" cy="72"/>
                </a:xfrm>
                <a:custGeom>
                  <a:avLst/>
                  <a:gdLst>
                    <a:gd name="T0" fmla="*/ 42 w 66"/>
                    <a:gd name="T1" fmla="*/ 72 h 72"/>
                    <a:gd name="T2" fmla="*/ 66 w 66"/>
                    <a:gd name="T3" fmla="*/ 42 h 72"/>
                    <a:gd name="T4" fmla="*/ 24 w 66"/>
                    <a:gd name="T5" fmla="*/ 0 h 72"/>
                    <a:gd name="T6" fmla="*/ 0 w 66"/>
                    <a:gd name="T7" fmla="*/ 30 h 72"/>
                    <a:gd name="T8" fmla="*/ 42 w 66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2"/>
                    <a:gd name="T17" fmla="*/ 66 w 66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2">
                      <a:moveTo>
                        <a:pt x="42" y="72"/>
                      </a:moveTo>
                      <a:lnTo>
                        <a:pt x="66" y="42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D2C3CB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76" name="Freeform 814"/>
                <p:cNvSpPr>
                  <a:spLocks/>
                </p:cNvSpPr>
                <p:nvPr/>
              </p:nvSpPr>
              <p:spPr bwMode="auto">
                <a:xfrm>
                  <a:off x="2598" y="2344"/>
                  <a:ext cx="66" cy="72"/>
                </a:xfrm>
                <a:custGeom>
                  <a:avLst/>
                  <a:gdLst>
                    <a:gd name="T0" fmla="*/ 42 w 66"/>
                    <a:gd name="T1" fmla="*/ 72 h 72"/>
                    <a:gd name="T2" fmla="*/ 66 w 66"/>
                    <a:gd name="T3" fmla="*/ 48 h 72"/>
                    <a:gd name="T4" fmla="*/ 24 w 66"/>
                    <a:gd name="T5" fmla="*/ 0 h 72"/>
                    <a:gd name="T6" fmla="*/ 0 w 66"/>
                    <a:gd name="T7" fmla="*/ 30 h 72"/>
                    <a:gd name="T8" fmla="*/ 42 w 66"/>
                    <a:gd name="T9" fmla="*/ 72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2"/>
                    <a:gd name="T17" fmla="*/ 66 w 66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2">
                      <a:moveTo>
                        <a:pt x="42" y="72"/>
                      </a:moveTo>
                      <a:lnTo>
                        <a:pt x="66" y="48"/>
                      </a:lnTo>
                      <a:lnTo>
                        <a:pt x="24" y="0"/>
                      </a:lnTo>
                      <a:lnTo>
                        <a:pt x="0" y="30"/>
                      </a:lnTo>
                      <a:lnTo>
                        <a:pt x="42" y="72"/>
                      </a:lnTo>
                      <a:close/>
                    </a:path>
                  </a:pathLst>
                </a:custGeom>
                <a:solidFill>
                  <a:srgbClr val="D4C7CD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1277" name="Freeform 815"/>
                <p:cNvSpPr>
                  <a:spLocks/>
                </p:cNvSpPr>
                <p:nvPr/>
              </p:nvSpPr>
              <p:spPr bwMode="auto">
                <a:xfrm>
                  <a:off x="2640" y="2392"/>
                  <a:ext cx="60" cy="65"/>
                </a:xfrm>
                <a:custGeom>
                  <a:avLst/>
                  <a:gdLst>
                    <a:gd name="T0" fmla="*/ 36 w 60"/>
                    <a:gd name="T1" fmla="*/ 65 h 65"/>
                    <a:gd name="T2" fmla="*/ 60 w 60"/>
                    <a:gd name="T3" fmla="*/ 42 h 65"/>
                    <a:gd name="T4" fmla="*/ 24 w 60"/>
                    <a:gd name="T5" fmla="*/ 0 h 65"/>
                    <a:gd name="T6" fmla="*/ 0 w 60"/>
                    <a:gd name="T7" fmla="*/ 24 h 65"/>
                    <a:gd name="T8" fmla="*/ 36 w 60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65"/>
                    <a:gd name="T17" fmla="*/ 60 w 60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65">
                      <a:moveTo>
                        <a:pt x="36" y="65"/>
                      </a:moveTo>
                      <a:lnTo>
                        <a:pt x="60" y="42"/>
                      </a:lnTo>
                      <a:lnTo>
                        <a:pt x="24" y="0"/>
                      </a:lnTo>
                      <a:lnTo>
                        <a:pt x="0" y="24"/>
                      </a:lnTo>
                      <a:lnTo>
                        <a:pt x="36" y="65"/>
                      </a:lnTo>
                      <a:close/>
                    </a:path>
                  </a:pathLst>
                </a:custGeom>
                <a:solidFill>
                  <a:srgbClr val="D6CBC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1036" name="Freeform 816"/>
              <p:cNvSpPr>
                <a:spLocks/>
              </p:cNvSpPr>
              <p:nvPr/>
            </p:nvSpPr>
            <p:spPr bwMode="auto">
              <a:xfrm>
                <a:off x="2676" y="2434"/>
                <a:ext cx="66" cy="65"/>
              </a:xfrm>
              <a:custGeom>
                <a:avLst/>
                <a:gdLst>
                  <a:gd name="T0" fmla="*/ 42 w 66"/>
                  <a:gd name="T1" fmla="*/ 65 h 65"/>
                  <a:gd name="T2" fmla="*/ 66 w 66"/>
                  <a:gd name="T3" fmla="*/ 47 h 65"/>
                  <a:gd name="T4" fmla="*/ 24 w 66"/>
                  <a:gd name="T5" fmla="*/ 0 h 65"/>
                  <a:gd name="T6" fmla="*/ 0 w 66"/>
                  <a:gd name="T7" fmla="*/ 23 h 65"/>
                  <a:gd name="T8" fmla="*/ 42 w 66"/>
                  <a:gd name="T9" fmla="*/ 65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65"/>
                  <a:gd name="T17" fmla="*/ 66 w 66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65">
                    <a:moveTo>
                      <a:pt x="42" y="65"/>
                    </a:moveTo>
                    <a:lnTo>
                      <a:pt x="66" y="47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42" y="65"/>
                    </a:lnTo>
                    <a:close/>
                  </a:path>
                </a:pathLst>
              </a:custGeom>
              <a:solidFill>
                <a:srgbClr val="D7CFD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37" name="Freeform 817"/>
              <p:cNvSpPr>
                <a:spLocks/>
              </p:cNvSpPr>
              <p:nvPr/>
            </p:nvSpPr>
            <p:spPr bwMode="auto">
              <a:xfrm>
                <a:off x="2718" y="2481"/>
                <a:ext cx="66" cy="60"/>
              </a:xfrm>
              <a:custGeom>
                <a:avLst/>
                <a:gdLst>
                  <a:gd name="T0" fmla="*/ 42 w 66"/>
                  <a:gd name="T1" fmla="*/ 60 h 60"/>
                  <a:gd name="T2" fmla="*/ 66 w 66"/>
                  <a:gd name="T3" fmla="*/ 36 h 60"/>
                  <a:gd name="T4" fmla="*/ 24 w 66"/>
                  <a:gd name="T5" fmla="*/ 0 h 60"/>
                  <a:gd name="T6" fmla="*/ 0 w 66"/>
                  <a:gd name="T7" fmla="*/ 18 h 60"/>
                  <a:gd name="T8" fmla="*/ 42 w 66"/>
                  <a:gd name="T9" fmla="*/ 6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60"/>
                  <a:gd name="T17" fmla="*/ 66 w 66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60">
                    <a:moveTo>
                      <a:pt x="42" y="60"/>
                    </a:moveTo>
                    <a:lnTo>
                      <a:pt x="66" y="36"/>
                    </a:lnTo>
                    <a:lnTo>
                      <a:pt x="24" y="0"/>
                    </a:lnTo>
                    <a:lnTo>
                      <a:pt x="0" y="18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rgbClr val="D6D2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38" name="Freeform 818"/>
              <p:cNvSpPr>
                <a:spLocks/>
              </p:cNvSpPr>
              <p:nvPr/>
            </p:nvSpPr>
            <p:spPr bwMode="auto">
              <a:xfrm>
                <a:off x="2760" y="2517"/>
                <a:ext cx="66" cy="60"/>
              </a:xfrm>
              <a:custGeom>
                <a:avLst/>
                <a:gdLst>
                  <a:gd name="T0" fmla="*/ 42 w 66"/>
                  <a:gd name="T1" fmla="*/ 60 h 60"/>
                  <a:gd name="T2" fmla="*/ 66 w 66"/>
                  <a:gd name="T3" fmla="*/ 42 h 60"/>
                  <a:gd name="T4" fmla="*/ 24 w 66"/>
                  <a:gd name="T5" fmla="*/ 0 h 60"/>
                  <a:gd name="T6" fmla="*/ 0 w 66"/>
                  <a:gd name="T7" fmla="*/ 24 h 60"/>
                  <a:gd name="T8" fmla="*/ 42 w 66"/>
                  <a:gd name="T9" fmla="*/ 6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60"/>
                  <a:gd name="T17" fmla="*/ 66 w 66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60">
                    <a:moveTo>
                      <a:pt x="42" y="60"/>
                    </a:moveTo>
                    <a:lnTo>
                      <a:pt x="66" y="42"/>
                    </a:lnTo>
                    <a:lnTo>
                      <a:pt x="24" y="0"/>
                    </a:lnTo>
                    <a:lnTo>
                      <a:pt x="0" y="24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rgbClr val="D4D5D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39" name="Freeform 819"/>
              <p:cNvSpPr>
                <a:spLocks/>
              </p:cNvSpPr>
              <p:nvPr/>
            </p:nvSpPr>
            <p:spPr bwMode="auto">
              <a:xfrm>
                <a:off x="2802" y="2559"/>
                <a:ext cx="66" cy="54"/>
              </a:xfrm>
              <a:custGeom>
                <a:avLst/>
                <a:gdLst>
                  <a:gd name="T0" fmla="*/ 42 w 66"/>
                  <a:gd name="T1" fmla="*/ 54 h 54"/>
                  <a:gd name="T2" fmla="*/ 66 w 66"/>
                  <a:gd name="T3" fmla="*/ 30 h 54"/>
                  <a:gd name="T4" fmla="*/ 24 w 66"/>
                  <a:gd name="T5" fmla="*/ 0 h 54"/>
                  <a:gd name="T6" fmla="*/ 0 w 66"/>
                  <a:gd name="T7" fmla="*/ 18 h 54"/>
                  <a:gd name="T8" fmla="*/ 42 w 66"/>
                  <a:gd name="T9" fmla="*/ 54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54"/>
                  <a:gd name="T17" fmla="*/ 66 w 66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54">
                    <a:moveTo>
                      <a:pt x="42" y="54"/>
                    </a:moveTo>
                    <a:lnTo>
                      <a:pt x="66" y="30"/>
                    </a:lnTo>
                    <a:lnTo>
                      <a:pt x="24" y="0"/>
                    </a:lnTo>
                    <a:lnTo>
                      <a:pt x="0" y="18"/>
                    </a:lnTo>
                    <a:lnTo>
                      <a:pt x="42" y="54"/>
                    </a:lnTo>
                    <a:close/>
                  </a:path>
                </a:pathLst>
              </a:custGeom>
              <a:solidFill>
                <a:srgbClr val="D0D7D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40" name="Freeform 820"/>
              <p:cNvSpPr>
                <a:spLocks/>
              </p:cNvSpPr>
              <p:nvPr/>
            </p:nvSpPr>
            <p:spPr bwMode="auto">
              <a:xfrm>
                <a:off x="2844" y="2589"/>
                <a:ext cx="59" cy="54"/>
              </a:xfrm>
              <a:custGeom>
                <a:avLst/>
                <a:gdLst>
                  <a:gd name="T0" fmla="*/ 41 w 59"/>
                  <a:gd name="T1" fmla="*/ 54 h 54"/>
                  <a:gd name="T2" fmla="*/ 59 w 59"/>
                  <a:gd name="T3" fmla="*/ 30 h 54"/>
                  <a:gd name="T4" fmla="*/ 24 w 59"/>
                  <a:gd name="T5" fmla="*/ 0 h 54"/>
                  <a:gd name="T6" fmla="*/ 0 w 59"/>
                  <a:gd name="T7" fmla="*/ 24 h 54"/>
                  <a:gd name="T8" fmla="*/ 41 w 59"/>
                  <a:gd name="T9" fmla="*/ 54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54"/>
                  <a:gd name="T17" fmla="*/ 59 w 59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54">
                    <a:moveTo>
                      <a:pt x="41" y="54"/>
                    </a:moveTo>
                    <a:lnTo>
                      <a:pt x="59" y="30"/>
                    </a:lnTo>
                    <a:lnTo>
                      <a:pt x="24" y="0"/>
                    </a:lnTo>
                    <a:lnTo>
                      <a:pt x="0" y="24"/>
                    </a:lnTo>
                    <a:lnTo>
                      <a:pt x="41" y="54"/>
                    </a:lnTo>
                    <a:close/>
                  </a:path>
                </a:pathLst>
              </a:custGeom>
              <a:solidFill>
                <a:srgbClr val="CCD7E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41" name="Freeform 821"/>
              <p:cNvSpPr>
                <a:spLocks/>
              </p:cNvSpPr>
              <p:nvPr/>
            </p:nvSpPr>
            <p:spPr bwMode="auto">
              <a:xfrm>
                <a:off x="2885" y="2619"/>
                <a:ext cx="60" cy="54"/>
              </a:xfrm>
              <a:custGeom>
                <a:avLst/>
                <a:gdLst>
                  <a:gd name="T0" fmla="*/ 36 w 60"/>
                  <a:gd name="T1" fmla="*/ 54 h 54"/>
                  <a:gd name="T2" fmla="*/ 60 w 60"/>
                  <a:gd name="T3" fmla="*/ 30 h 54"/>
                  <a:gd name="T4" fmla="*/ 18 w 60"/>
                  <a:gd name="T5" fmla="*/ 0 h 54"/>
                  <a:gd name="T6" fmla="*/ 0 w 60"/>
                  <a:gd name="T7" fmla="*/ 24 h 54"/>
                  <a:gd name="T8" fmla="*/ 36 w 60"/>
                  <a:gd name="T9" fmla="*/ 54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54"/>
                  <a:gd name="T17" fmla="*/ 60 w 60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54">
                    <a:moveTo>
                      <a:pt x="36" y="54"/>
                    </a:moveTo>
                    <a:lnTo>
                      <a:pt x="60" y="30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36" y="54"/>
                    </a:lnTo>
                    <a:close/>
                  </a:path>
                </a:pathLst>
              </a:custGeom>
              <a:solidFill>
                <a:srgbClr val="C7D6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42" name="Freeform 822"/>
              <p:cNvSpPr>
                <a:spLocks/>
              </p:cNvSpPr>
              <p:nvPr/>
            </p:nvSpPr>
            <p:spPr bwMode="auto">
              <a:xfrm>
                <a:off x="2921" y="2649"/>
                <a:ext cx="66" cy="48"/>
              </a:xfrm>
              <a:custGeom>
                <a:avLst/>
                <a:gdLst>
                  <a:gd name="T0" fmla="*/ 42 w 66"/>
                  <a:gd name="T1" fmla="*/ 48 h 48"/>
                  <a:gd name="T2" fmla="*/ 66 w 66"/>
                  <a:gd name="T3" fmla="*/ 24 h 48"/>
                  <a:gd name="T4" fmla="*/ 24 w 66"/>
                  <a:gd name="T5" fmla="*/ 0 h 48"/>
                  <a:gd name="T6" fmla="*/ 0 w 66"/>
                  <a:gd name="T7" fmla="*/ 24 h 48"/>
                  <a:gd name="T8" fmla="*/ 42 w 6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8"/>
                  <a:gd name="T17" fmla="*/ 66 w 6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8">
                    <a:moveTo>
                      <a:pt x="42" y="48"/>
                    </a:moveTo>
                    <a:lnTo>
                      <a:pt x="66" y="24"/>
                    </a:lnTo>
                    <a:lnTo>
                      <a:pt x="24" y="0"/>
                    </a:lnTo>
                    <a:lnTo>
                      <a:pt x="0" y="24"/>
                    </a:lnTo>
                    <a:lnTo>
                      <a:pt x="42" y="48"/>
                    </a:lnTo>
                    <a:close/>
                  </a:path>
                </a:pathLst>
              </a:custGeom>
              <a:solidFill>
                <a:srgbClr val="C2D3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43" name="Freeform 823"/>
              <p:cNvSpPr>
                <a:spLocks/>
              </p:cNvSpPr>
              <p:nvPr/>
            </p:nvSpPr>
            <p:spPr bwMode="auto">
              <a:xfrm>
                <a:off x="2963" y="2673"/>
                <a:ext cx="66" cy="47"/>
              </a:xfrm>
              <a:custGeom>
                <a:avLst/>
                <a:gdLst>
                  <a:gd name="T0" fmla="*/ 42 w 66"/>
                  <a:gd name="T1" fmla="*/ 47 h 47"/>
                  <a:gd name="T2" fmla="*/ 66 w 66"/>
                  <a:gd name="T3" fmla="*/ 24 h 47"/>
                  <a:gd name="T4" fmla="*/ 24 w 66"/>
                  <a:gd name="T5" fmla="*/ 0 h 47"/>
                  <a:gd name="T6" fmla="*/ 0 w 66"/>
                  <a:gd name="T7" fmla="*/ 24 h 47"/>
                  <a:gd name="T8" fmla="*/ 42 w 66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7"/>
                  <a:gd name="T17" fmla="*/ 66 w 6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7">
                    <a:moveTo>
                      <a:pt x="42" y="47"/>
                    </a:moveTo>
                    <a:lnTo>
                      <a:pt x="66" y="24"/>
                    </a:lnTo>
                    <a:lnTo>
                      <a:pt x="24" y="0"/>
                    </a:lnTo>
                    <a:lnTo>
                      <a:pt x="0" y="24"/>
                    </a:lnTo>
                    <a:lnTo>
                      <a:pt x="42" y="47"/>
                    </a:lnTo>
                    <a:close/>
                  </a:path>
                </a:pathLst>
              </a:custGeom>
              <a:solidFill>
                <a:srgbClr val="BCCF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44" name="Freeform 824"/>
              <p:cNvSpPr>
                <a:spLocks/>
              </p:cNvSpPr>
              <p:nvPr/>
            </p:nvSpPr>
            <p:spPr bwMode="auto">
              <a:xfrm>
                <a:off x="3005" y="2697"/>
                <a:ext cx="66" cy="41"/>
              </a:xfrm>
              <a:custGeom>
                <a:avLst/>
                <a:gdLst>
                  <a:gd name="T0" fmla="*/ 42 w 66"/>
                  <a:gd name="T1" fmla="*/ 41 h 41"/>
                  <a:gd name="T2" fmla="*/ 66 w 66"/>
                  <a:gd name="T3" fmla="*/ 18 h 41"/>
                  <a:gd name="T4" fmla="*/ 24 w 66"/>
                  <a:gd name="T5" fmla="*/ 0 h 41"/>
                  <a:gd name="T6" fmla="*/ 0 w 66"/>
                  <a:gd name="T7" fmla="*/ 23 h 41"/>
                  <a:gd name="T8" fmla="*/ 42 w 66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1"/>
                  <a:gd name="T17" fmla="*/ 66 w 66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1">
                    <a:moveTo>
                      <a:pt x="42" y="41"/>
                    </a:moveTo>
                    <a:lnTo>
                      <a:pt x="66" y="18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42" y="41"/>
                    </a:lnTo>
                    <a:close/>
                  </a:path>
                </a:pathLst>
              </a:custGeom>
              <a:solidFill>
                <a:srgbClr val="B7CB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45" name="Freeform 825"/>
              <p:cNvSpPr>
                <a:spLocks/>
              </p:cNvSpPr>
              <p:nvPr/>
            </p:nvSpPr>
            <p:spPr bwMode="auto">
              <a:xfrm>
                <a:off x="3047" y="2715"/>
                <a:ext cx="66" cy="47"/>
              </a:xfrm>
              <a:custGeom>
                <a:avLst/>
                <a:gdLst>
                  <a:gd name="T0" fmla="*/ 42 w 66"/>
                  <a:gd name="T1" fmla="*/ 47 h 47"/>
                  <a:gd name="T2" fmla="*/ 66 w 66"/>
                  <a:gd name="T3" fmla="*/ 17 h 47"/>
                  <a:gd name="T4" fmla="*/ 24 w 66"/>
                  <a:gd name="T5" fmla="*/ 0 h 47"/>
                  <a:gd name="T6" fmla="*/ 0 w 66"/>
                  <a:gd name="T7" fmla="*/ 23 h 47"/>
                  <a:gd name="T8" fmla="*/ 42 w 66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7"/>
                  <a:gd name="T17" fmla="*/ 66 w 6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7">
                    <a:moveTo>
                      <a:pt x="42" y="47"/>
                    </a:moveTo>
                    <a:lnTo>
                      <a:pt x="66" y="17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42" y="47"/>
                    </a:lnTo>
                    <a:close/>
                  </a:path>
                </a:pathLst>
              </a:custGeom>
              <a:solidFill>
                <a:srgbClr val="B2C7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46" name="Freeform 826"/>
              <p:cNvSpPr>
                <a:spLocks/>
              </p:cNvSpPr>
              <p:nvPr/>
            </p:nvSpPr>
            <p:spPr bwMode="auto">
              <a:xfrm>
                <a:off x="3089" y="2732"/>
                <a:ext cx="66" cy="48"/>
              </a:xfrm>
              <a:custGeom>
                <a:avLst/>
                <a:gdLst>
                  <a:gd name="T0" fmla="*/ 42 w 66"/>
                  <a:gd name="T1" fmla="*/ 48 h 48"/>
                  <a:gd name="T2" fmla="*/ 66 w 66"/>
                  <a:gd name="T3" fmla="*/ 18 h 48"/>
                  <a:gd name="T4" fmla="*/ 24 w 66"/>
                  <a:gd name="T5" fmla="*/ 0 h 48"/>
                  <a:gd name="T6" fmla="*/ 0 w 66"/>
                  <a:gd name="T7" fmla="*/ 30 h 48"/>
                  <a:gd name="T8" fmla="*/ 42 w 6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8"/>
                  <a:gd name="T17" fmla="*/ 66 w 6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8">
                    <a:moveTo>
                      <a:pt x="42" y="48"/>
                    </a:moveTo>
                    <a:lnTo>
                      <a:pt x="66" y="18"/>
                    </a:lnTo>
                    <a:lnTo>
                      <a:pt x="24" y="0"/>
                    </a:lnTo>
                    <a:lnTo>
                      <a:pt x="0" y="30"/>
                    </a:lnTo>
                    <a:lnTo>
                      <a:pt x="42" y="48"/>
                    </a:lnTo>
                    <a:close/>
                  </a:path>
                </a:pathLst>
              </a:custGeom>
              <a:solidFill>
                <a:srgbClr val="AEC3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47" name="Freeform 827"/>
              <p:cNvSpPr>
                <a:spLocks/>
              </p:cNvSpPr>
              <p:nvPr/>
            </p:nvSpPr>
            <p:spPr bwMode="auto">
              <a:xfrm>
                <a:off x="3131" y="2750"/>
                <a:ext cx="66" cy="48"/>
              </a:xfrm>
              <a:custGeom>
                <a:avLst/>
                <a:gdLst>
                  <a:gd name="T0" fmla="*/ 42 w 66"/>
                  <a:gd name="T1" fmla="*/ 48 h 48"/>
                  <a:gd name="T2" fmla="*/ 66 w 66"/>
                  <a:gd name="T3" fmla="*/ 12 h 48"/>
                  <a:gd name="T4" fmla="*/ 24 w 66"/>
                  <a:gd name="T5" fmla="*/ 0 h 48"/>
                  <a:gd name="T6" fmla="*/ 0 w 66"/>
                  <a:gd name="T7" fmla="*/ 30 h 48"/>
                  <a:gd name="T8" fmla="*/ 42 w 6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8"/>
                  <a:gd name="T17" fmla="*/ 66 w 6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8">
                    <a:moveTo>
                      <a:pt x="42" y="48"/>
                    </a:moveTo>
                    <a:lnTo>
                      <a:pt x="66" y="12"/>
                    </a:lnTo>
                    <a:lnTo>
                      <a:pt x="24" y="0"/>
                    </a:lnTo>
                    <a:lnTo>
                      <a:pt x="0" y="30"/>
                    </a:lnTo>
                    <a:lnTo>
                      <a:pt x="42" y="48"/>
                    </a:lnTo>
                    <a:close/>
                  </a:path>
                </a:pathLst>
              </a:custGeom>
              <a:solidFill>
                <a:srgbClr val="ABBF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48" name="Freeform 828"/>
              <p:cNvSpPr>
                <a:spLocks/>
              </p:cNvSpPr>
              <p:nvPr/>
            </p:nvSpPr>
            <p:spPr bwMode="auto">
              <a:xfrm>
                <a:off x="3173" y="2762"/>
                <a:ext cx="66" cy="48"/>
              </a:xfrm>
              <a:custGeom>
                <a:avLst/>
                <a:gdLst>
                  <a:gd name="T0" fmla="*/ 48 w 66"/>
                  <a:gd name="T1" fmla="*/ 48 h 48"/>
                  <a:gd name="T2" fmla="*/ 66 w 66"/>
                  <a:gd name="T3" fmla="*/ 18 h 48"/>
                  <a:gd name="T4" fmla="*/ 24 w 66"/>
                  <a:gd name="T5" fmla="*/ 0 h 48"/>
                  <a:gd name="T6" fmla="*/ 0 w 66"/>
                  <a:gd name="T7" fmla="*/ 36 h 48"/>
                  <a:gd name="T8" fmla="*/ 48 w 6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8"/>
                  <a:gd name="T17" fmla="*/ 66 w 6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8">
                    <a:moveTo>
                      <a:pt x="48" y="48"/>
                    </a:moveTo>
                    <a:lnTo>
                      <a:pt x="66" y="18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48" y="48"/>
                    </a:lnTo>
                    <a:close/>
                  </a:path>
                </a:pathLst>
              </a:custGeom>
              <a:solidFill>
                <a:srgbClr val="A8BCE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49" name="Freeform 829"/>
              <p:cNvSpPr>
                <a:spLocks/>
              </p:cNvSpPr>
              <p:nvPr/>
            </p:nvSpPr>
            <p:spPr bwMode="auto">
              <a:xfrm>
                <a:off x="2017" y="2003"/>
                <a:ext cx="66" cy="36"/>
              </a:xfrm>
              <a:custGeom>
                <a:avLst/>
                <a:gdLst>
                  <a:gd name="T0" fmla="*/ 36 w 66"/>
                  <a:gd name="T1" fmla="*/ 36 h 36"/>
                  <a:gd name="T2" fmla="*/ 66 w 66"/>
                  <a:gd name="T3" fmla="*/ 12 h 36"/>
                  <a:gd name="T4" fmla="*/ 30 w 66"/>
                  <a:gd name="T5" fmla="*/ 0 h 36"/>
                  <a:gd name="T6" fmla="*/ 0 w 66"/>
                  <a:gd name="T7" fmla="*/ 18 h 36"/>
                  <a:gd name="T8" fmla="*/ 36 w 66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36"/>
                  <a:gd name="T17" fmla="*/ 66 w 66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36">
                    <a:moveTo>
                      <a:pt x="36" y="36"/>
                    </a:moveTo>
                    <a:lnTo>
                      <a:pt x="66" y="12"/>
                    </a:lnTo>
                    <a:lnTo>
                      <a:pt x="30" y="0"/>
                    </a:lnTo>
                    <a:lnTo>
                      <a:pt x="0" y="18"/>
                    </a:lnTo>
                    <a:lnTo>
                      <a:pt x="36" y="36"/>
                    </a:lnTo>
                    <a:close/>
                  </a:path>
                </a:pathLst>
              </a:custGeom>
              <a:solidFill>
                <a:srgbClr val="A6C4E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50" name="Freeform 830"/>
              <p:cNvSpPr>
                <a:spLocks/>
              </p:cNvSpPr>
              <p:nvPr/>
            </p:nvSpPr>
            <p:spPr bwMode="auto">
              <a:xfrm>
                <a:off x="2053" y="2015"/>
                <a:ext cx="66" cy="36"/>
              </a:xfrm>
              <a:custGeom>
                <a:avLst/>
                <a:gdLst>
                  <a:gd name="T0" fmla="*/ 36 w 66"/>
                  <a:gd name="T1" fmla="*/ 36 h 36"/>
                  <a:gd name="T2" fmla="*/ 66 w 66"/>
                  <a:gd name="T3" fmla="*/ 12 h 36"/>
                  <a:gd name="T4" fmla="*/ 30 w 66"/>
                  <a:gd name="T5" fmla="*/ 0 h 36"/>
                  <a:gd name="T6" fmla="*/ 0 w 66"/>
                  <a:gd name="T7" fmla="*/ 24 h 36"/>
                  <a:gd name="T8" fmla="*/ 36 w 66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36"/>
                  <a:gd name="T17" fmla="*/ 66 w 66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36">
                    <a:moveTo>
                      <a:pt x="36" y="36"/>
                    </a:moveTo>
                    <a:lnTo>
                      <a:pt x="66" y="12"/>
                    </a:lnTo>
                    <a:lnTo>
                      <a:pt x="30" y="0"/>
                    </a:lnTo>
                    <a:lnTo>
                      <a:pt x="0" y="24"/>
                    </a:lnTo>
                    <a:lnTo>
                      <a:pt x="36" y="36"/>
                    </a:lnTo>
                    <a:close/>
                  </a:path>
                </a:pathLst>
              </a:custGeom>
              <a:solidFill>
                <a:srgbClr val="AAC3EC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51" name="Freeform 831"/>
              <p:cNvSpPr>
                <a:spLocks/>
              </p:cNvSpPr>
              <p:nvPr/>
            </p:nvSpPr>
            <p:spPr bwMode="auto">
              <a:xfrm>
                <a:off x="2089" y="2027"/>
                <a:ext cx="66" cy="42"/>
              </a:xfrm>
              <a:custGeom>
                <a:avLst/>
                <a:gdLst>
                  <a:gd name="T0" fmla="*/ 42 w 66"/>
                  <a:gd name="T1" fmla="*/ 42 h 42"/>
                  <a:gd name="T2" fmla="*/ 66 w 66"/>
                  <a:gd name="T3" fmla="*/ 12 h 42"/>
                  <a:gd name="T4" fmla="*/ 30 w 66"/>
                  <a:gd name="T5" fmla="*/ 0 h 42"/>
                  <a:gd name="T6" fmla="*/ 0 w 66"/>
                  <a:gd name="T7" fmla="*/ 24 h 42"/>
                  <a:gd name="T8" fmla="*/ 42 w 66"/>
                  <a:gd name="T9" fmla="*/ 42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2"/>
                  <a:gd name="T17" fmla="*/ 66 w 66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2">
                    <a:moveTo>
                      <a:pt x="42" y="42"/>
                    </a:moveTo>
                    <a:lnTo>
                      <a:pt x="66" y="12"/>
                    </a:lnTo>
                    <a:lnTo>
                      <a:pt x="30" y="0"/>
                    </a:lnTo>
                    <a:lnTo>
                      <a:pt x="0" y="24"/>
                    </a:lnTo>
                    <a:lnTo>
                      <a:pt x="42" y="42"/>
                    </a:lnTo>
                    <a:close/>
                  </a:path>
                </a:pathLst>
              </a:custGeom>
              <a:solidFill>
                <a:srgbClr val="AEC1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52" name="Freeform 832"/>
              <p:cNvSpPr>
                <a:spLocks/>
              </p:cNvSpPr>
              <p:nvPr/>
            </p:nvSpPr>
            <p:spPr bwMode="auto">
              <a:xfrm>
                <a:off x="2131" y="2039"/>
                <a:ext cx="60" cy="48"/>
              </a:xfrm>
              <a:custGeom>
                <a:avLst/>
                <a:gdLst>
                  <a:gd name="T0" fmla="*/ 36 w 60"/>
                  <a:gd name="T1" fmla="*/ 48 h 48"/>
                  <a:gd name="T2" fmla="*/ 60 w 60"/>
                  <a:gd name="T3" fmla="*/ 18 h 48"/>
                  <a:gd name="T4" fmla="*/ 24 w 60"/>
                  <a:gd name="T5" fmla="*/ 0 h 48"/>
                  <a:gd name="T6" fmla="*/ 0 w 60"/>
                  <a:gd name="T7" fmla="*/ 30 h 48"/>
                  <a:gd name="T8" fmla="*/ 36 w 60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48"/>
                  <a:gd name="T17" fmla="*/ 60 w 6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48">
                    <a:moveTo>
                      <a:pt x="36" y="48"/>
                    </a:moveTo>
                    <a:lnTo>
                      <a:pt x="60" y="18"/>
                    </a:lnTo>
                    <a:lnTo>
                      <a:pt x="24" y="0"/>
                    </a:lnTo>
                    <a:lnTo>
                      <a:pt x="0" y="30"/>
                    </a:lnTo>
                    <a:lnTo>
                      <a:pt x="36" y="48"/>
                    </a:lnTo>
                    <a:close/>
                  </a:path>
                </a:pathLst>
              </a:custGeom>
              <a:solidFill>
                <a:srgbClr val="B1BFE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53" name="Freeform 833"/>
              <p:cNvSpPr>
                <a:spLocks/>
              </p:cNvSpPr>
              <p:nvPr/>
            </p:nvSpPr>
            <p:spPr bwMode="auto">
              <a:xfrm>
                <a:off x="2167" y="2057"/>
                <a:ext cx="66" cy="48"/>
              </a:xfrm>
              <a:custGeom>
                <a:avLst/>
                <a:gdLst>
                  <a:gd name="T0" fmla="*/ 36 w 66"/>
                  <a:gd name="T1" fmla="*/ 48 h 48"/>
                  <a:gd name="T2" fmla="*/ 66 w 66"/>
                  <a:gd name="T3" fmla="*/ 18 h 48"/>
                  <a:gd name="T4" fmla="*/ 24 w 66"/>
                  <a:gd name="T5" fmla="*/ 0 h 48"/>
                  <a:gd name="T6" fmla="*/ 0 w 66"/>
                  <a:gd name="T7" fmla="*/ 30 h 48"/>
                  <a:gd name="T8" fmla="*/ 36 w 6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8"/>
                  <a:gd name="T17" fmla="*/ 66 w 6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8">
                    <a:moveTo>
                      <a:pt x="36" y="48"/>
                    </a:moveTo>
                    <a:lnTo>
                      <a:pt x="66" y="18"/>
                    </a:lnTo>
                    <a:lnTo>
                      <a:pt x="24" y="0"/>
                    </a:lnTo>
                    <a:lnTo>
                      <a:pt x="0" y="30"/>
                    </a:lnTo>
                    <a:lnTo>
                      <a:pt x="36" y="48"/>
                    </a:lnTo>
                    <a:close/>
                  </a:path>
                </a:pathLst>
              </a:custGeom>
              <a:solidFill>
                <a:srgbClr val="B5BEE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54" name="Freeform 834"/>
              <p:cNvSpPr>
                <a:spLocks/>
              </p:cNvSpPr>
              <p:nvPr/>
            </p:nvSpPr>
            <p:spPr bwMode="auto">
              <a:xfrm>
                <a:off x="2203" y="2075"/>
                <a:ext cx="66" cy="54"/>
              </a:xfrm>
              <a:custGeom>
                <a:avLst/>
                <a:gdLst>
                  <a:gd name="T0" fmla="*/ 42 w 66"/>
                  <a:gd name="T1" fmla="*/ 54 h 54"/>
                  <a:gd name="T2" fmla="*/ 66 w 66"/>
                  <a:gd name="T3" fmla="*/ 24 h 54"/>
                  <a:gd name="T4" fmla="*/ 30 w 66"/>
                  <a:gd name="T5" fmla="*/ 0 h 54"/>
                  <a:gd name="T6" fmla="*/ 0 w 66"/>
                  <a:gd name="T7" fmla="*/ 30 h 54"/>
                  <a:gd name="T8" fmla="*/ 42 w 66"/>
                  <a:gd name="T9" fmla="*/ 54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54"/>
                  <a:gd name="T17" fmla="*/ 66 w 66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54">
                    <a:moveTo>
                      <a:pt x="42" y="54"/>
                    </a:moveTo>
                    <a:lnTo>
                      <a:pt x="66" y="24"/>
                    </a:lnTo>
                    <a:lnTo>
                      <a:pt x="30" y="0"/>
                    </a:lnTo>
                    <a:lnTo>
                      <a:pt x="0" y="30"/>
                    </a:lnTo>
                    <a:lnTo>
                      <a:pt x="42" y="54"/>
                    </a:lnTo>
                    <a:close/>
                  </a:path>
                </a:pathLst>
              </a:custGeom>
              <a:solidFill>
                <a:srgbClr val="B9BDD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55" name="Freeform 835"/>
              <p:cNvSpPr>
                <a:spLocks/>
              </p:cNvSpPr>
              <p:nvPr/>
            </p:nvSpPr>
            <p:spPr bwMode="auto">
              <a:xfrm>
                <a:off x="2245" y="2099"/>
                <a:ext cx="65" cy="54"/>
              </a:xfrm>
              <a:custGeom>
                <a:avLst/>
                <a:gdLst>
                  <a:gd name="T0" fmla="*/ 42 w 65"/>
                  <a:gd name="T1" fmla="*/ 54 h 54"/>
                  <a:gd name="T2" fmla="*/ 65 w 65"/>
                  <a:gd name="T3" fmla="*/ 24 h 54"/>
                  <a:gd name="T4" fmla="*/ 24 w 65"/>
                  <a:gd name="T5" fmla="*/ 0 h 54"/>
                  <a:gd name="T6" fmla="*/ 0 w 65"/>
                  <a:gd name="T7" fmla="*/ 30 h 54"/>
                  <a:gd name="T8" fmla="*/ 42 w 65"/>
                  <a:gd name="T9" fmla="*/ 54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54"/>
                  <a:gd name="T17" fmla="*/ 65 w 65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54">
                    <a:moveTo>
                      <a:pt x="42" y="54"/>
                    </a:moveTo>
                    <a:lnTo>
                      <a:pt x="65" y="24"/>
                    </a:lnTo>
                    <a:lnTo>
                      <a:pt x="24" y="0"/>
                    </a:lnTo>
                    <a:lnTo>
                      <a:pt x="0" y="30"/>
                    </a:lnTo>
                    <a:lnTo>
                      <a:pt x="42" y="54"/>
                    </a:lnTo>
                    <a:close/>
                  </a:path>
                </a:pathLst>
              </a:custGeom>
              <a:solidFill>
                <a:srgbClr val="BCBCD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56" name="Freeform 836"/>
              <p:cNvSpPr>
                <a:spLocks/>
              </p:cNvSpPr>
              <p:nvPr/>
            </p:nvSpPr>
            <p:spPr bwMode="auto">
              <a:xfrm>
                <a:off x="2287" y="2123"/>
                <a:ext cx="65" cy="59"/>
              </a:xfrm>
              <a:custGeom>
                <a:avLst/>
                <a:gdLst>
                  <a:gd name="T0" fmla="*/ 35 w 65"/>
                  <a:gd name="T1" fmla="*/ 59 h 59"/>
                  <a:gd name="T2" fmla="*/ 65 w 65"/>
                  <a:gd name="T3" fmla="*/ 24 h 59"/>
                  <a:gd name="T4" fmla="*/ 23 w 65"/>
                  <a:gd name="T5" fmla="*/ 0 h 59"/>
                  <a:gd name="T6" fmla="*/ 0 w 65"/>
                  <a:gd name="T7" fmla="*/ 30 h 59"/>
                  <a:gd name="T8" fmla="*/ 35 w 65"/>
                  <a:gd name="T9" fmla="*/ 59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59"/>
                  <a:gd name="T17" fmla="*/ 65 w 65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59">
                    <a:moveTo>
                      <a:pt x="35" y="59"/>
                    </a:moveTo>
                    <a:lnTo>
                      <a:pt x="65" y="24"/>
                    </a:lnTo>
                    <a:lnTo>
                      <a:pt x="23" y="0"/>
                    </a:lnTo>
                    <a:lnTo>
                      <a:pt x="0" y="30"/>
                    </a:lnTo>
                    <a:lnTo>
                      <a:pt x="35" y="59"/>
                    </a:lnTo>
                    <a:close/>
                  </a:path>
                </a:pathLst>
              </a:custGeom>
              <a:solidFill>
                <a:srgbClr val="BFBBD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57" name="Freeform 837"/>
              <p:cNvSpPr>
                <a:spLocks/>
              </p:cNvSpPr>
              <p:nvPr/>
            </p:nvSpPr>
            <p:spPr bwMode="auto">
              <a:xfrm>
                <a:off x="2322" y="2147"/>
                <a:ext cx="66" cy="65"/>
              </a:xfrm>
              <a:custGeom>
                <a:avLst/>
                <a:gdLst>
                  <a:gd name="T0" fmla="*/ 42 w 66"/>
                  <a:gd name="T1" fmla="*/ 65 h 65"/>
                  <a:gd name="T2" fmla="*/ 66 w 66"/>
                  <a:gd name="T3" fmla="*/ 29 h 65"/>
                  <a:gd name="T4" fmla="*/ 30 w 66"/>
                  <a:gd name="T5" fmla="*/ 0 h 65"/>
                  <a:gd name="T6" fmla="*/ 0 w 66"/>
                  <a:gd name="T7" fmla="*/ 35 h 65"/>
                  <a:gd name="T8" fmla="*/ 42 w 66"/>
                  <a:gd name="T9" fmla="*/ 65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65"/>
                  <a:gd name="T17" fmla="*/ 66 w 66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65">
                    <a:moveTo>
                      <a:pt x="42" y="65"/>
                    </a:moveTo>
                    <a:lnTo>
                      <a:pt x="66" y="29"/>
                    </a:lnTo>
                    <a:lnTo>
                      <a:pt x="30" y="0"/>
                    </a:lnTo>
                    <a:lnTo>
                      <a:pt x="0" y="35"/>
                    </a:lnTo>
                    <a:lnTo>
                      <a:pt x="42" y="65"/>
                    </a:lnTo>
                    <a:close/>
                  </a:path>
                </a:pathLst>
              </a:custGeom>
              <a:solidFill>
                <a:srgbClr val="C3BBD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58" name="Freeform 838"/>
              <p:cNvSpPr>
                <a:spLocks/>
              </p:cNvSpPr>
              <p:nvPr/>
            </p:nvSpPr>
            <p:spPr bwMode="auto">
              <a:xfrm>
                <a:off x="2364" y="2176"/>
                <a:ext cx="66" cy="66"/>
              </a:xfrm>
              <a:custGeom>
                <a:avLst/>
                <a:gdLst>
                  <a:gd name="T0" fmla="*/ 42 w 66"/>
                  <a:gd name="T1" fmla="*/ 66 h 66"/>
                  <a:gd name="T2" fmla="*/ 66 w 66"/>
                  <a:gd name="T3" fmla="*/ 36 h 66"/>
                  <a:gd name="T4" fmla="*/ 24 w 66"/>
                  <a:gd name="T5" fmla="*/ 0 h 66"/>
                  <a:gd name="T6" fmla="*/ 0 w 66"/>
                  <a:gd name="T7" fmla="*/ 36 h 66"/>
                  <a:gd name="T8" fmla="*/ 42 w 66"/>
                  <a:gd name="T9" fmla="*/ 66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66"/>
                  <a:gd name="T17" fmla="*/ 66 w 66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66">
                    <a:moveTo>
                      <a:pt x="42" y="66"/>
                    </a:moveTo>
                    <a:lnTo>
                      <a:pt x="66" y="36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42" y="66"/>
                    </a:lnTo>
                    <a:close/>
                  </a:path>
                </a:pathLst>
              </a:custGeom>
              <a:solidFill>
                <a:srgbClr val="C6BCD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59" name="Freeform 839"/>
              <p:cNvSpPr>
                <a:spLocks/>
              </p:cNvSpPr>
              <p:nvPr/>
            </p:nvSpPr>
            <p:spPr bwMode="auto">
              <a:xfrm>
                <a:off x="2406" y="2212"/>
                <a:ext cx="66" cy="72"/>
              </a:xfrm>
              <a:custGeom>
                <a:avLst/>
                <a:gdLst>
                  <a:gd name="T0" fmla="*/ 42 w 66"/>
                  <a:gd name="T1" fmla="*/ 72 h 72"/>
                  <a:gd name="T2" fmla="*/ 66 w 66"/>
                  <a:gd name="T3" fmla="*/ 36 h 72"/>
                  <a:gd name="T4" fmla="*/ 24 w 66"/>
                  <a:gd name="T5" fmla="*/ 0 h 72"/>
                  <a:gd name="T6" fmla="*/ 0 w 66"/>
                  <a:gd name="T7" fmla="*/ 30 h 72"/>
                  <a:gd name="T8" fmla="*/ 42 w 66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72"/>
                  <a:gd name="T17" fmla="*/ 66 w 6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72">
                    <a:moveTo>
                      <a:pt x="42" y="72"/>
                    </a:moveTo>
                    <a:lnTo>
                      <a:pt x="66" y="36"/>
                    </a:lnTo>
                    <a:lnTo>
                      <a:pt x="24" y="0"/>
                    </a:lnTo>
                    <a:lnTo>
                      <a:pt x="0" y="30"/>
                    </a:lnTo>
                    <a:lnTo>
                      <a:pt x="42" y="72"/>
                    </a:lnTo>
                    <a:close/>
                  </a:path>
                </a:pathLst>
              </a:custGeom>
              <a:solidFill>
                <a:srgbClr val="C9BDC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60" name="Freeform 840"/>
              <p:cNvSpPr>
                <a:spLocks/>
              </p:cNvSpPr>
              <p:nvPr/>
            </p:nvSpPr>
            <p:spPr bwMode="auto">
              <a:xfrm>
                <a:off x="2448" y="2248"/>
                <a:ext cx="66" cy="72"/>
              </a:xfrm>
              <a:custGeom>
                <a:avLst/>
                <a:gdLst>
                  <a:gd name="T0" fmla="*/ 42 w 66"/>
                  <a:gd name="T1" fmla="*/ 72 h 72"/>
                  <a:gd name="T2" fmla="*/ 66 w 66"/>
                  <a:gd name="T3" fmla="*/ 42 h 72"/>
                  <a:gd name="T4" fmla="*/ 24 w 66"/>
                  <a:gd name="T5" fmla="*/ 0 h 72"/>
                  <a:gd name="T6" fmla="*/ 0 w 66"/>
                  <a:gd name="T7" fmla="*/ 36 h 72"/>
                  <a:gd name="T8" fmla="*/ 42 w 66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72"/>
                  <a:gd name="T17" fmla="*/ 66 w 6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72">
                    <a:moveTo>
                      <a:pt x="42" y="72"/>
                    </a:moveTo>
                    <a:lnTo>
                      <a:pt x="66" y="42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42" y="72"/>
                    </a:lnTo>
                    <a:close/>
                  </a:path>
                </a:pathLst>
              </a:custGeom>
              <a:solidFill>
                <a:srgbClr val="CCBFC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61" name="Freeform 841"/>
              <p:cNvSpPr>
                <a:spLocks/>
              </p:cNvSpPr>
              <p:nvPr/>
            </p:nvSpPr>
            <p:spPr bwMode="auto">
              <a:xfrm>
                <a:off x="2490" y="2290"/>
                <a:ext cx="66" cy="72"/>
              </a:xfrm>
              <a:custGeom>
                <a:avLst/>
                <a:gdLst>
                  <a:gd name="T0" fmla="*/ 42 w 66"/>
                  <a:gd name="T1" fmla="*/ 72 h 72"/>
                  <a:gd name="T2" fmla="*/ 66 w 66"/>
                  <a:gd name="T3" fmla="*/ 42 h 72"/>
                  <a:gd name="T4" fmla="*/ 24 w 66"/>
                  <a:gd name="T5" fmla="*/ 0 h 72"/>
                  <a:gd name="T6" fmla="*/ 0 w 66"/>
                  <a:gd name="T7" fmla="*/ 30 h 72"/>
                  <a:gd name="T8" fmla="*/ 42 w 66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72"/>
                  <a:gd name="T17" fmla="*/ 66 w 6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72">
                    <a:moveTo>
                      <a:pt x="42" y="72"/>
                    </a:moveTo>
                    <a:lnTo>
                      <a:pt x="66" y="42"/>
                    </a:lnTo>
                    <a:lnTo>
                      <a:pt x="24" y="0"/>
                    </a:lnTo>
                    <a:lnTo>
                      <a:pt x="0" y="30"/>
                    </a:lnTo>
                    <a:lnTo>
                      <a:pt x="42" y="72"/>
                    </a:lnTo>
                    <a:close/>
                  </a:path>
                </a:pathLst>
              </a:custGeom>
              <a:solidFill>
                <a:srgbClr val="CFC1C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62" name="Freeform 842"/>
              <p:cNvSpPr>
                <a:spLocks/>
              </p:cNvSpPr>
              <p:nvPr/>
            </p:nvSpPr>
            <p:spPr bwMode="auto">
              <a:xfrm>
                <a:off x="2532" y="2332"/>
                <a:ext cx="66" cy="72"/>
              </a:xfrm>
              <a:custGeom>
                <a:avLst/>
                <a:gdLst>
                  <a:gd name="T0" fmla="*/ 42 w 66"/>
                  <a:gd name="T1" fmla="*/ 72 h 72"/>
                  <a:gd name="T2" fmla="*/ 66 w 66"/>
                  <a:gd name="T3" fmla="*/ 42 h 72"/>
                  <a:gd name="T4" fmla="*/ 24 w 66"/>
                  <a:gd name="T5" fmla="*/ 0 h 72"/>
                  <a:gd name="T6" fmla="*/ 0 w 66"/>
                  <a:gd name="T7" fmla="*/ 30 h 72"/>
                  <a:gd name="T8" fmla="*/ 42 w 66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72"/>
                  <a:gd name="T17" fmla="*/ 66 w 6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72">
                    <a:moveTo>
                      <a:pt x="42" y="72"/>
                    </a:moveTo>
                    <a:lnTo>
                      <a:pt x="66" y="42"/>
                    </a:lnTo>
                    <a:lnTo>
                      <a:pt x="24" y="0"/>
                    </a:lnTo>
                    <a:lnTo>
                      <a:pt x="0" y="30"/>
                    </a:lnTo>
                    <a:lnTo>
                      <a:pt x="42" y="72"/>
                    </a:lnTo>
                    <a:close/>
                  </a:path>
                </a:pathLst>
              </a:custGeom>
              <a:solidFill>
                <a:srgbClr val="D1C4C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63" name="Freeform 843"/>
              <p:cNvSpPr>
                <a:spLocks/>
              </p:cNvSpPr>
              <p:nvPr/>
            </p:nvSpPr>
            <p:spPr bwMode="auto">
              <a:xfrm>
                <a:off x="2574" y="2374"/>
                <a:ext cx="66" cy="71"/>
              </a:xfrm>
              <a:custGeom>
                <a:avLst/>
                <a:gdLst>
                  <a:gd name="T0" fmla="*/ 36 w 66"/>
                  <a:gd name="T1" fmla="*/ 71 h 71"/>
                  <a:gd name="T2" fmla="*/ 66 w 66"/>
                  <a:gd name="T3" fmla="*/ 42 h 71"/>
                  <a:gd name="T4" fmla="*/ 24 w 66"/>
                  <a:gd name="T5" fmla="*/ 0 h 71"/>
                  <a:gd name="T6" fmla="*/ 0 w 66"/>
                  <a:gd name="T7" fmla="*/ 30 h 71"/>
                  <a:gd name="T8" fmla="*/ 36 w 66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71"/>
                  <a:gd name="T17" fmla="*/ 66 w 66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71">
                    <a:moveTo>
                      <a:pt x="36" y="71"/>
                    </a:moveTo>
                    <a:lnTo>
                      <a:pt x="66" y="42"/>
                    </a:lnTo>
                    <a:lnTo>
                      <a:pt x="24" y="0"/>
                    </a:lnTo>
                    <a:lnTo>
                      <a:pt x="0" y="30"/>
                    </a:lnTo>
                    <a:lnTo>
                      <a:pt x="36" y="71"/>
                    </a:lnTo>
                    <a:close/>
                  </a:path>
                </a:pathLst>
              </a:custGeom>
              <a:solidFill>
                <a:srgbClr val="D3C7C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64" name="Freeform 844"/>
              <p:cNvSpPr>
                <a:spLocks/>
              </p:cNvSpPr>
              <p:nvPr/>
            </p:nvSpPr>
            <p:spPr bwMode="auto">
              <a:xfrm>
                <a:off x="2610" y="2416"/>
                <a:ext cx="66" cy="71"/>
              </a:xfrm>
              <a:custGeom>
                <a:avLst/>
                <a:gdLst>
                  <a:gd name="T0" fmla="*/ 42 w 66"/>
                  <a:gd name="T1" fmla="*/ 71 h 71"/>
                  <a:gd name="T2" fmla="*/ 66 w 66"/>
                  <a:gd name="T3" fmla="*/ 41 h 71"/>
                  <a:gd name="T4" fmla="*/ 30 w 66"/>
                  <a:gd name="T5" fmla="*/ 0 h 71"/>
                  <a:gd name="T6" fmla="*/ 0 w 66"/>
                  <a:gd name="T7" fmla="*/ 29 h 71"/>
                  <a:gd name="T8" fmla="*/ 42 w 66"/>
                  <a:gd name="T9" fmla="*/ 71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71"/>
                  <a:gd name="T17" fmla="*/ 66 w 66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71">
                    <a:moveTo>
                      <a:pt x="42" y="71"/>
                    </a:moveTo>
                    <a:lnTo>
                      <a:pt x="66" y="41"/>
                    </a:lnTo>
                    <a:lnTo>
                      <a:pt x="30" y="0"/>
                    </a:lnTo>
                    <a:lnTo>
                      <a:pt x="0" y="29"/>
                    </a:lnTo>
                    <a:lnTo>
                      <a:pt x="42" y="71"/>
                    </a:lnTo>
                    <a:close/>
                  </a:path>
                </a:pathLst>
              </a:custGeom>
              <a:solidFill>
                <a:srgbClr val="D4CBD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65" name="Freeform 845"/>
              <p:cNvSpPr>
                <a:spLocks/>
              </p:cNvSpPr>
              <p:nvPr/>
            </p:nvSpPr>
            <p:spPr bwMode="auto">
              <a:xfrm>
                <a:off x="2652" y="2457"/>
                <a:ext cx="66" cy="66"/>
              </a:xfrm>
              <a:custGeom>
                <a:avLst/>
                <a:gdLst>
                  <a:gd name="T0" fmla="*/ 42 w 66"/>
                  <a:gd name="T1" fmla="*/ 66 h 66"/>
                  <a:gd name="T2" fmla="*/ 66 w 66"/>
                  <a:gd name="T3" fmla="*/ 42 h 66"/>
                  <a:gd name="T4" fmla="*/ 24 w 66"/>
                  <a:gd name="T5" fmla="*/ 0 h 66"/>
                  <a:gd name="T6" fmla="*/ 0 w 66"/>
                  <a:gd name="T7" fmla="*/ 30 h 66"/>
                  <a:gd name="T8" fmla="*/ 42 w 66"/>
                  <a:gd name="T9" fmla="*/ 66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66"/>
                  <a:gd name="T17" fmla="*/ 66 w 66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66">
                    <a:moveTo>
                      <a:pt x="42" y="66"/>
                    </a:moveTo>
                    <a:lnTo>
                      <a:pt x="66" y="42"/>
                    </a:lnTo>
                    <a:lnTo>
                      <a:pt x="24" y="0"/>
                    </a:lnTo>
                    <a:lnTo>
                      <a:pt x="0" y="30"/>
                    </a:lnTo>
                    <a:lnTo>
                      <a:pt x="42" y="66"/>
                    </a:lnTo>
                    <a:close/>
                  </a:path>
                </a:pathLst>
              </a:custGeom>
              <a:solidFill>
                <a:srgbClr val="D4CED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66" name="Freeform 846"/>
              <p:cNvSpPr>
                <a:spLocks/>
              </p:cNvSpPr>
              <p:nvPr/>
            </p:nvSpPr>
            <p:spPr bwMode="auto">
              <a:xfrm>
                <a:off x="2694" y="2499"/>
                <a:ext cx="66" cy="66"/>
              </a:xfrm>
              <a:custGeom>
                <a:avLst/>
                <a:gdLst>
                  <a:gd name="T0" fmla="*/ 42 w 66"/>
                  <a:gd name="T1" fmla="*/ 66 h 66"/>
                  <a:gd name="T2" fmla="*/ 66 w 66"/>
                  <a:gd name="T3" fmla="*/ 42 h 66"/>
                  <a:gd name="T4" fmla="*/ 24 w 66"/>
                  <a:gd name="T5" fmla="*/ 0 h 66"/>
                  <a:gd name="T6" fmla="*/ 0 w 66"/>
                  <a:gd name="T7" fmla="*/ 24 h 66"/>
                  <a:gd name="T8" fmla="*/ 42 w 66"/>
                  <a:gd name="T9" fmla="*/ 66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66"/>
                  <a:gd name="T17" fmla="*/ 66 w 66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66">
                    <a:moveTo>
                      <a:pt x="42" y="66"/>
                    </a:moveTo>
                    <a:lnTo>
                      <a:pt x="66" y="42"/>
                    </a:lnTo>
                    <a:lnTo>
                      <a:pt x="24" y="0"/>
                    </a:lnTo>
                    <a:lnTo>
                      <a:pt x="0" y="24"/>
                    </a:lnTo>
                    <a:lnTo>
                      <a:pt x="42" y="66"/>
                    </a:lnTo>
                    <a:close/>
                  </a:path>
                </a:pathLst>
              </a:custGeom>
              <a:solidFill>
                <a:srgbClr val="D4D1D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67" name="Freeform 847"/>
              <p:cNvSpPr>
                <a:spLocks/>
              </p:cNvSpPr>
              <p:nvPr/>
            </p:nvSpPr>
            <p:spPr bwMode="auto">
              <a:xfrm>
                <a:off x="2736" y="2541"/>
                <a:ext cx="66" cy="60"/>
              </a:xfrm>
              <a:custGeom>
                <a:avLst/>
                <a:gdLst>
                  <a:gd name="T0" fmla="*/ 42 w 66"/>
                  <a:gd name="T1" fmla="*/ 60 h 60"/>
                  <a:gd name="T2" fmla="*/ 66 w 66"/>
                  <a:gd name="T3" fmla="*/ 36 h 60"/>
                  <a:gd name="T4" fmla="*/ 24 w 66"/>
                  <a:gd name="T5" fmla="*/ 0 h 60"/>
                  <a:gd name="T6" fmla="*/ 0 w 66"/>
                  <a:gd name="T7" fmla="*/ 24 h 60"/>
                  <a:gd name="T8" fmla="*/ 42 w 66"/>
                  <a:gd name="T9" fmla="*/ 60 h 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60"/>
                  <a:gd name="T17" fmla="*/ 66 w 66"/>
                  <a:gd name="T18" fmla="*/ 60 h 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60">
                    <a:moveTo>
                      <a:pt x="42" y="60"/>
                    </a:moveTo>
                    <a:lnTo>
                      <a:pt x="66" y="36"/>
                    </a:lnTo>
                    <a:lnTo>
                      <a:pt x="24" y="0"/>
                    </a:lnTo>
                    <a:lnTo>
                      <a:pt x="0" y="24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rgbClr val="D2D4D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68" name="Freeform 848"/>
              <p:cNvSpPr>
                <a:spLocks/>
              </p:cNvSpPr>
              <p:nvPr/>
            </p:nvSpPr>
            <p:spPr bwMode="auto">
              <a:xfrm>
                <a:off x="2778" y="2577"/>
                <a:ext cx="66" cy="54"/>
              </a:xfrm>
              <a:custGeom>
                <a:avLst/>
                <a:gdLst>
                  <a:gd name="T0" fmla="*/ 42 w 66"/>
                  <a:gd name="T1" fmla="*/ 54 h 54"/>
                  <a:gd name="T2" fmla="*/ 66 w 66"/>
                  <a:gd name="T3" fmla="*/ 36 h 54"/>
                  <a:gd name="T4" fmla="*/ 24 w 66"/>
                  <a:gd name="T5" fmla="*/ 0 h 54"/>
                  <a:gd name="T6" fmla="*/ 0 w 66"/>
                  <a:gd name="T7" fmla="*/ 24 h 54"/>
                  <a:gd name="T8" fmla="*/ 42 w 66"/>
                  <a:gd name="T9" fmla="*/ 54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54"/>
                  <a:gd name="T17" fmla="*/ 66 w 66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54">
                    <a:moveTo>
                      <a:pt x="42" y="54"/>
                    </a:moveTo>
                    <a:lnTo>
                      <a:pt x="66" y="36"/>
                    </a:lnTo>
                    <a:lnTo>
                      <a:pt x="24" y="0"/>
                    </a:lnTo>
                    <a:lnTo>
                      <a:pt x="0" y="24"/>
                    </a:lnTo>
                    <a:lnTo>
                      <a:pt x="42" y="54"/>
                    </a:lnTo>
                    <a:close/>
                  </a:path>
                </a:pathLst>
              </a:custGeom>
              <a:solidFill>
                <a:srgbClr val="D0D5D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69" name="Freeform 849"/>
              <p:cNvSpPr>
                <a:spLocks/>
              </p:cNvSpPr>
              <p:nvPr/>
            </p:nvSpPr>
            <p:spPr bwMode="auto">
              <a:xfrm>
                <a:off x="2820" y="2613"/>
                <a:ext cx="65" cy="54"/>
              </a:xfrm>
              <a:custGeom>
                <a:avLst/>
                <a:gdLst>
                  <a:gd name="T0" fmla="*/ 42 w 65"/>
                  <a:gd name="T1" fmla="*/ 54 h 54"/>
                  <a:gd name="T2" fmla="*/ 65 w 65"/>
                  <a:gd name="T3" fmla="*/ 30 h 54"/>
                  <a:gd name="T4" fmla="*/ 24 w 65"/>
                  <a:gd name="T5" fmla="*/ 0 h 54"/>
                  <a:gd name="T6" fmla="*/ 0 w 65"/>
                  <a:gd name="T7" fmla="*/ 18 h 54"/>
                  <a:gd name="T8" fmla="*/ 42 w 65"/>
                  <a:gd name="T9" fmla="*/ 54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54"/>
                  <a:gd name="T17" fmla="*/ 65 w 65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54">
                    <a:moveTo>
                      <a:pt x="42" y="54"/>
                    </a:moveTo>
                    <a:lnTo>
                      <a:pt x="65" y="30"/>
                    </a:lnTo>
                    <a:lnTo>
                      <a:pt x="24" y="0"/>
                    </a:lnTo>
                    <a:lnTo>
                      <a:pt x="0" y="18"/>
                    </a:lnTo>
                    <a:lnTo>
                      <a:pt x="42" y="54"/>
                    </a:lnTo>
                    <a:close/>
                  </a:path>
                </a:pathLst>
              </a:custGeom>
              <a:solidFill>
                <a:srgbClr val="CCD6E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70" name="Freeform 850"/>
              <p:cNvSpPr>
                <a:spLocks/>
              </p:cNvSpPr>
              <p:nvPr/>
            </p:nvSpPr>
            <p:spPr bwMode="auto">
              <a:xfrm>
                <a:off x="2862" y="2643"/>
                <a:ext cx="59" cy="48"/>
              </a:xfrm>
              <a:custGeom>
                <a:avLst/>
                <a:gdLst>
                  <a:gd name="T0" fmla="*/ 41 w 59"/>
                  <a:gd name="T1" fmla="*/ 48 h 48"/>
                  <a:gd name="T2" fmla="*/ 59 w 59"/>
                  <a:gd name="T3" fmla="*/ 30 h 48"/>
                  <a:gd name="T4" fmla="*/ 23 w 59"/>
                  <a:gd name="T5" fmla="*/ 0 h 48"/>
                  <a:gd name="T6" fmla="*/ 0 w 59"/>
                  <a:gd name="T7" fmla="*/ 24 h 48"/>
                  <a:gd name="T8" fmla="*/ 41 w 59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48"/>
                  <a:gd name="T17" fmla="*/ 59 w 59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48">
                    <a:moveTo>
                      <a:pt x="41" y="48"/>
                    </a:moveTo>
                    <a:lnTo>
                      <a:pt x="59" y="3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41" y="48"/>
                    </a:lnTo>
                    <a:close/>
                  </a:path>
                </a:pathLst>
              </a:custGeom>
              <a:solidFill>
                <a:srgbClr val="C8D5E4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71" name="Freeform 851"/>
              <p:cNvSpPr>
                <a:spLocks/>
              </p:cNvSpPr>
              <p:nvPr/>
            </p:nvSpPr>
            <p:spPr bwMode="auto">
              <a:xfrm>
                <a:off x="2903" y="2673"/>
                <a:ext cx="60" cy="47"/>
              </a:xfrm>
              <a:custGeom>
                <a:avLst/>
                <a:gdLst>
                  <a:gd name="T0" fmla="*/ 42 w 60"/>
                  <a:gd name="T1" fmla="*/ 47 h 47"/>
                  <a:gd name="T2" fmla="*/ 60 w 60"/>
                  <a:gd name="T3" fmla="*/ 24 h 47"/>
                  <a:gd name="T4" fmla="*/ 18 w 60"/>
                  <a:gd name="T5" fmla="*/ 0 h 47"/>
                  <a:gd name="T6" fmla="*/ 0 w 60"/>
                  <a:gd name="T7" fmla="*/ 18 h 47"/>
                  <a:gd name="T8" fmla="*/ 42 w 60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47"/>
                  <a:gd name="T17" fmla="*/ 60 w 60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47">
                    <a:moveTo>
                      <a:pt x="42" y="47"/>
                    </a:moveTo>
                    <a:lnTo>
                      <a:pt x="60" y="24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42" y="47"/>
                    </a:lnTo>
                    <a:close/>
                  </a:path>
                </a:pathLst>
              </a:custGeom>
              <a:solidFill>
                <a:srgbClr val="C3D3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72" name="Freeform 852"/>
              <p:cNvSpPr>
                <a:spLocks/>
              </p:cNvSpPr>
              <p:nvPr/>
            </p:nvSpPr>
            <p:spPr bwMode="auto">
              <a:xfrm>
                <a:off x="2945" y="2697"/>
                <a:ext cx="60" cy="47"/>
              </a:xfrm>
              <a:custGeom>
                <a:avLst/>
                <a:gdLst>
                  <a:gd name="T0" fmla="*/ 42 w 60"/>
                  <a:gd name="T1" fmla="*/ 47 h 47"/>
                  <a:gd name="T2" fmla="*/ 60 w 60"/>
                  <a:gd name="T3" fmla="*/ 23 h 47"/>
                  <a:gd name="T4" fmla="*/ 18 w 60"/>
                  <a:gd name="T5" fmla="*/ 0 h 47"/>
                  <a:gd name="T6" fmla="*/ 0 w 60"/>
                  <a:gd name="T7" fmla="*/ 23 h 47"/>
                  <a:gd name="T8" fmla="*/ 42 w 60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47"/>
                  <a:gd name="T17" fmla="*/ 60 w 60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47">
                    <a:moveTo>
                      <a:pt x="42" y="47"/>
                    </a:moveTo>
                    <a:lnTo>
                      <a:pt x="60" y="23"/>
                    </a:lnTo>
                    <a:lnTo>
                      <a:pt x="18" y="0"/>
                    </a:lnTo>
                    <a:lnTo>
                      <a:pt x="0" y="23"/>
                    </a:lnTo>
                    <a:lnTo>
                      <a:pt x="42" y="47"/>
                    </a:lnTo>
                    <a:close/>
                  </a:path>
                </a:pathLst>
              </a:custGeom>
              <a:solidFill>
                <a:srgbClr val="BED0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73" name="Freeform 853"/>
              <p:cNvSpPr>
                <a:spLocks/>
              </p:cNvSpPr>
              <p:nvPr/>
            </p:nvSpPr>
            <p:spPr bwMode="auto">
              <a:xfrm>
                <a:off x="2987" y="2720"/>
                <a:ext cx="60" cy="48"/>
              </a:xfrm>
              <a:custGeom>
                <a:avLst/>
                <a:gdLst>
                  <a:gd name="T0" fmla="*/ 42 w 60"/>
                  <a:gd name="T1" fmla="*/ 48 h 48"/>
                  <a:gd name="T2" fmla="*/ 60 w 60"/>
                  <a:gd name="T3" fmla="*/ 18 h 48"/>
                  <a:gd name="T4" fmla="*/ 18 w 60"/>
                  <a:gd name="T5" fmla="*/ 0 h 48"/>
                  <a:gd name="T6" fmla="*/ 0 w 60"/>
                  <a:gd name="T7" fmla="*/ 24 h 48"/>
                  <a:gd name="T8" fmla="*/ 42 w 60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48"/>
                  <a:gd name="T17" fmla="*/ 60 w 6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48">
                    <a:moveTo>
                      <a:pt x="42" y="48"/>
                    </a:moveTo>
                    <a:lnTo>
                      <a:pt x="60" y="18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42" y="48"/>
                    </a:lnTo>
                    <a:close/>
                  </a:path>
                </a:pathLst>
              </a:custGeom>
              <a:solidFill>
                <a:srgbClr val="B9CD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74" name="Freeform 854"/>
              <p:cNvSpPr>
                <a:spLocks/>
              </p:cNvSpPr>
              <p:nvPr/>
            </p:nvSpPr>
            <p:spPr bwMode="auto">
              <a:xfrm>
                <a:off x="3029" y="2738"/>
                <a:ext cx="60" cy="48"/>
              </a:xfrm>
              <a:custGeom>
                <a:avLst/>
                <a:gdLst>
                  <a:gd name="T0" fmla="*/ 42 w 60"/>
                  <a:gd name="T1" fmla="*/ 48 h 48"/>
                  <a:gd name="T2" fmla="*/ 60 w 60"/>
                  <a:gd name="T3" fmla="*/ 24 h 48"/>
                  <a:gd name="T4" fmla="*/ 18 w 60"/>
                  <a:gd name="T5" fmla="*/ 0 h 48"/>
                  <a:gd name="T6" fmla="*/ 0 w 60"/>
                  <a:gd name="T7" fmla="*/ 30 h 48"/>
                  <a:gd name="T8" fmla="*/ 42 w 60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48"/>
                  <a:gd name="T17" fmla="*/ 60 w 6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48">
                    <a:moveTo>
                      <a:pt x="42" y="48"/>
                    </a:moveTo>
                    <a:lnTo>
                      <a:pt x="60" y="24"/>
                    </a:lnTo>
                    <a:lnTo>
                      <a:pt x="18" y="0"/>
                    </a:lnTo>
                    <a:lnTo>
                      <a:pt x="0" y="30"/>
                    </a:lnTo>
                    <a:lnTo>
                      <a:pt x="42" y="48"/>
                    </a:lnTo>
                    <a:close/>
                  </a:path>
                </a:pathLst>
              </a:custGeom>
              <a:solidFill>
                <a:srgbClr val="B5C9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75" name="Freeform 855"/>
              <p:cNvSpPr>
                <a:spLocks/>
              </p:cNvSpPr>
              <p:nvPr/>
            </p:nvSpPr>
            <p:spPr bwMode="auto">
              <a:xfrm>
                <a:off x="3071" y="2762"/>
                <a:ext cx="60" cy="48"/>
              </a:xfrm>
              <a:custGeom>
                <a:avLst/>
                <a:gdLst>
                  <a:gd name="T0" fmla="*/ 42 w 60"/>
                  <a:gd name="T1" fmla="*/ 48 h 48"/>
                  <a:gd name="T2" fmla="*/ 60 w 60"/>
                  <a:gd name="T3" fmla="*/ 18 h 48"/>
                  <a:gd name="T4" fmla="*/ 18 w 60"/>
                  <a:gd name="T5" fmla="*/ 0 h 48"/>
                  <a:gd name="T6" fmla="*/ 0 w 60"/>
                  <a:gd name="T7" fmla="*/ 24 h 48"/>
                  <a:gd name="T8" fmla="*/ 42 w 60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48"/>
                  <a:gd name="T17" fmla="*/ 60 w 6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48">
                    <a:moveTo>
                      <a:pt x="42" y="48"/>
                    </a:moveTo>
                    <a:lnTo>
                      <a:pt x="60" y="18"/>
                    </a:lnTo>
                    <a:lnTo>
                      <a:pt x="18" y="0"/>
                    </a:lnTo>
                    <a:lnTo>
                      <a:pt x="0" y="24"/>
                    </a:lnTo>
                    <a:lnTo>
                      <a:pt x="42" y="48"/>
                    </a:lnTo>
                    <a:close/>
                  </a:path>
                </a:pathLst>
              </a:custGeom>
              <a:solidFill>
                <a:srgbClr val="B1C6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76" name="Freeform 856"/>
              <p:cNvSpPr>
                <a:spLocks/>
              </p:cNvSpPr>
              <p:nvPr/>
            </p:nvSpPr>
            <p:spPr bwMode="auto">
              <a:xfrm>
                <a:off x="3113" y="2780"/>
                <a:ext cx="60" cy="48"/>
              </a:xfrm>
              <a:custGeom>
                <a:avLst/>
                <a:gdLst>
                  <a:gd name="T0" fmla="*/ 42 w 60"/>
                  <a:gd name="T1" fmla="*/ 48 h 48"/>
                  <a:gd name="T2" fmla="*/ 60 w 60"/>
                  <a:gd name="T3" fmla="*/ 18 h 48"/>
                  <a:gd name="T4" fmla="*/ 18 w 60"/>
                  <a:gd name="T5" fmla="*/ 0 h 48"/>
                  <a:gd name="T6" fmla="*/ 0 w 60"/>
                  <a:gd name="T7" fmla="*/ 30 h 48"/>
                  <a:gd name="T8" fmla="*/ 42 w 60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48"/>
                  <a:gd name="T17" fmla="*/ 60 w 6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48">
                    <a:moveTo>
                      <a:pt x="42" y="48"/>
                    </a:moveTo>
                    <a:lnTo>
                      <a:pt x="60" y="18"/>
                    </a:lnTo>
                    <a:lnTo>
                      <a:pt x="18" y="0"/>
                    </a:lnTo>
                    <a:lnTo>
                      <a:pt x="0" y="30"/>
                    </a:lnTo>
                    <a:lnTo>
                      <a:pt x="42" y="48"/>
                    </a:lnTo>
                    <a:close/>
                  </a:path>
                </a:pathLst>
              </a:custGeom>
              <a:solidFill>
                <a:srgbClr val="AEC2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077" name="Freeform 857"/>
              <p:cNvSpPr>
                <a:spLocks/>
              </p:cNvSpPr>
              <p:nvPr/>
            </p:nvSpPr>
            <p:spPr bwMode="auto">
              <a:xfrm>
                <a:off x="3155" y="2798"/>
                <a:ext cx="66" cy="48"/>
              </a:xfrm>
              <a:custGeom>
                <a:avLst/>
                <a:gdLst>
                  <a:gd name="T0" fmla="*/ 42 w 66"/>
                  <a:gd name="T1" fmla="*/ 48 h 48"/>
                  <a:gd name="T2" fmla="*/ 66 w 66"/>
                  <a:gd name="T3" fmla="*/ 12 h 48"/>
                  <a:gd name="T4" fmla="*/ 18 w 66"/>
                  <a:gd name="T5" fmla="*/ 0 h 48"/>
                  <a:gd name="T6" fmla="*/ 0 w 66"/>
                  <a:gd name="T7" fmla="*/ 30 h 48"/>
                  <a:gd name="T8" fmla="*/ 42 w 66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8"/>
                  <a:gd name="T17" fmla="*/ 66 w 6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8">
                    <a:moveTo>
                      <a:pt x="42" y="48"/>
                    </a:moveTo>
                    <a:lnTo>
                      <a:pt x="66" y="12"/>
                    </a:lnTo>
                    <a:lnTo>
                      <a:pt x="18" y="0"/>
                    </a:lnTo>
                    <a:lnTo>
                      <a:pt x="0" y="30"/>
                    </a:lnTo>
                    <a:lnTo>
                      <a:pt x="42" y="48"/>
                    </a:lnTo>
                    <a:close/>
                  </a:path>
                </a:pathLst>
              </a:custGeom>
              <a:solidFill>
                <a:srgbClr val="ABBFE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0832" name="Line 858"/>
            <p:cNvSpPr>
              <a:spLocks noChangeShapeType="1"/>
            </p:cNvSpPr>
            <p:nvPr/>
          </p:nvSpPr>
          <p:spPr bwMode="auto">
            <a:xfrm>
              <a:off x="4242" y="3340"/>
              <a:ext cx="1270" cy="0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833" name="Line 859"/>
            <p:cNvSpPr>
              <a:spLocks noChangeShapeType="1"/>
            </p:cNvSpPr>
            <p:nvPr/>
          </p:nvSpPr>
          <p:spPr bwMode="auto">
            <a:xfrm flipV="1">
              <a:off x="4242" y="2251"/>
              <a:ext cx="0" cy="1089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0822" name="Object 1030"/>
            <p:cNvGraphicFramePr>
              <a:graphicFrameLocks noChangeAspect="1"/>
            </p:cNvGraphicFramePr>
            <p:nvPr/>
          </p:nvGraphicFramePr>
          <p:xfrm>
            <a:off x="5286" y="3340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82" name="公式" r:id="rId17" imgW="139700" imgH="139700" progId="Equation.3">
                    <p:embed/>
                  </p:oleObj>
                </mc:Choice>
                <mc:Fallback>
                  <p:oleObj name="公式" r:id="rId17" imgW="139700" imgH="139700" progId="Equation.3">
                    <p:embed/>
                    <p:pic>
                      <p:nvPicPr>
                        <p:cNvPr id="0" name="Picture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" y="3340"/>
                          <a:ext cx="227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23" name="Object 1031"/>
            <p:cNvGraphicFramePr>
              <a:graphicFrameLocks noChangeAspect="1"/>
            </p:cNvGraphicFramePr>
            <p:nvPr/>
          </p:nvGraphicFramePr>
          <p:xfrm>
            <a:off x="4741" y="2342"/>
            <a:ext cx="19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83" name="公式" r:id="rId19" imgW="139579" imgH="164957" progId="Equation.3">
                    <p:embed/>
                  </p:oleObj>
                </mc:Choice>
                <mc:Fallback>
                  <p:oleObj name="公式" r:id="rId19" imgW="139579" imgH="164957" progId="Equation.3">
                    <p:embed/>
                    <p:pic>
                      <p:nvPicPr>
                        <p:cNvPr id="0" name="Picture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2342"/>
                          <a:ext cx="197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24" name="Object 1032"/>
            <p:cNvGraphicFramePr>
              <a:graphicFrameLocks noChangeAspect="1"/>
            </p:cNvGraphicFramePr>
            <p:nvPr/>
          </p:nvGraphicFramePr>
          <p:xfrm>
            <a:off x="4016" y="2251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84" name="公式" r:id="rId21" imgW="126725" imgH="126725" progId="Equation.3">
                    <p:embed/>
                  </p:oleObj>
                </mc:Choice>
                <mc:Fallback>
                  <p:oleObj name="公式" r:id="rId21" imgW="126725" imgH="126725" progId="Equation.3">
                    <p:embed/>
                    <p:pic>
                      <p:nvPicPr>
                        <p:cNvPr id="0" name="Picture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2251"/>
                          <a:ext cx="227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0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  <p:bldP spid="132100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0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9CAA80-CB8D-4739-B579-CDD066478ADB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9C0BF34-A284-46B3-9D40-E8C04E2FB189}" type="slidenum">
              <a:rPr lang="en-US" altLang="zh-CN" smtClean="0">
                <a:ea typeface="宋体" charset="-122"/>
              </a:rPr>
              <a:pPr/>
              <a:t>61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2098" name="Object 1138"/>
          <p:cNvGraphicFramePr>
            <a:graphicFrameLocks noChangeAspect="1"/>
          </p:cNvGraphicFramePr>
          <p:nvPr/>
        </p:nvGraphicFramePr>
        <p:xfrm>
          <a:off x="484188" y="227013"/>
          <a:ext cx="6118225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" name="公式" r:id="rId3" imgW="2247900" imgH="685800" progId="Equation.3">
                  <p:embed/>
                </p:oleObj>
              </mc:Choice>
              <mc:Fallback>
                <p:oleObj name="公式" r:id="rId3" imgW="2247900" imgH="685800" progId="Equation.3">
                  <p:embed/>
                  <p:pic>
                    <p:nvPicPr>
                      <p:cNvPr id="0" name="Picture 1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227013"/>
                        <a:ext cx="6118225" cy="183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34"/>
          <p:cNvSpPr txBox="1">
            <a:spLocks noChangeArrowheads="1"/>
          </p:cNvSpPr>
          <p:nvPr/>
        </p:nvSpPr>
        <p:spPr bwMode="auto">
          <a:xfrm>
            <a:off x="381000" y="2346325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 u="none">
                <a:ea typeface="楷体_GB2312" pitchFamily="49" charset="-122"/>
              </a:rPr>
              <a:t>[</a:t>
            </a:r>
            <a:r>
              <a:rPr lang="zh-CN" altLang="en-US" sz="3200" b="1" u="none">
                <a:ea typeface="楷体_GB2312" pitchFamily="49" charset="-122"/>
              </a:rPr>
              <a:t>解</a:t>
            </a:r>
            <a:r>
              <a:rPr lang="en-US" altLang="zh-CN" sz="4000" b="1" u="none">
                <a:ea typeface="楷体_GB2312" pitchFamily="49" charset="-122"/>
              </a:rPr>
              <a:t>]</a:t>
            </a:r>
          </a:p>
        </p:txBody>
      </p:sp>
      <p:graphicFrame>
        <p:nvGraphicFramePr>
          <p:cNvPr id="41995" name="Object 1139"/>
          <p:cNvGraphicFramePr>
            <a:graphicFrameLocks noChangeAspect="1"/>
          </p:cNvGraphicFramePr>
          <p:nvPr/>
        </p:nvGraphicFramePr>
        <p:xfrm>
          <a:off x="1473200" y="2200275"/>
          <a:ext cx="36576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5" name="公式" r:id="rId5" imgW="1524000" imgH="495300" progId="Equation.3">
                  <p:embed/>
                </p:oleObj>
              </mc:Choice>
              <mc:Fallback>
                <p:oleObj name="公式" r:id="rId5" imgW="1524000" imgH="495300" progId="Equation.3">
                  <p:embed/>
                  <p:pic>
                    <p:nvPicPr>
                      <p:cNvPr id="0" name="Picture 1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200275"/>
                        <a:ext cx="3657600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140"/>
          <p:cNvGraphicFramePr>
            <a:graphicFrameLocks noChangeAspect="1"/>
          </p:cNvGraphicFramePr>
          <p:nvPr/>
        </p:nvGraphicFramePr>
        <p:xfrm>
          <a:off x="2366963" y="3659188"/>
          <a:ext cx="299243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6" name="公式" r:id="rId7" imgW="1104900" imgH="520700" progId="Equation.3">
                  <p:embed/>
                </p:oleObj>
              </mc:Choice>
              <mc:Fallback>
                <p:oleObj name="公式" r:id="rId7" imgW="1104900" imgH="520700" progId="Equation.3">
                  <p:embed/>
                  <p:pic>
                    <p:nvPicPr>
                      <p:cNvPr id="0" name="Picture 1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659188"/>
                        <a:ext cx="2992437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141"/>
          <p:cNvGraphicFramePr>
            <a:graphicFrameLocks noChangeAspect="1"/>
          </p:cNvGraphicFramePr>
          <p:nvPr/>
        </p:nvGraphicFramePr>
        <p:xfrm>
          <a:off x="1116013" y="5084763"/>
          <a:ext cx="6172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7" name="公式" r:id="rId9" imgW="2235200" imgH="444500" progId="Equation.3">
                  <p:embed/>
                </p:oleObj>
              </mc:Choice>
              <mc:Fallback>
                <p:oleObj name="公式" r:id="rId9" imgW="2235200" imgH="444500" progId="Equation.3">
                  <p:embed/>
                  <p:pic>
                    <p:nvPicPr>
                      <p:cNvPr id="0" name="Picture 1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84763"/>
                        <a:ext cx="61722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142"/>
          <p:cNvGraphicFramePr>
            <a:graphicFrameLocks noChangeAspect="1"/>
          </p:cNvGraphicFramePr>
          <p:nvPr/>
        </p:nvGraphicFramePr>
        <p:xfrm>
          <a:off x="4978400" y="2249488"/>
          <a:ext cx="30480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8" name="公式" r:id="rId11" imgW="1155700" imgH="393700" progId="Equation.3">
                  <p:embed/>
                </p:oleObj>
              </mc:Choice>
              <mc:Fallback>
                <p:oleObj name="公式" r:id="rId11" imgW="1155700" imgH="393700" progId="Equation.3">
                  <p:embed/>
                  <p:pic>
                    <p:nvPicPr>
                      <p:cNvPr id="0" name="Picture 1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2249488"/>
                        <a:ext cx="3048000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143"/>
          <p:cNvGraphicFramePr>
            <a:graphicFrameLocks noChangeAspect="1"/>
          </p:cNvGraphicFramePr>
          <p:nvPr/>
        </p:nvGraphicFramePr>
        <p:xfrm>
          <a:off x="5076825" y="3716338"/>
          <a:ext cx="23399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9" name="公式" r:id="rId13" imgW="799753" imgH="393529" progId="Equation.3">
                  <p:embed/>
                </p:oleObj>
              </mc:Choice>
              <mc:Fallback>
                <p:oleObj name="公式" r:id="rId13" imgW="799753" imgH="393529" progId="Equation.3">
                  <p:embed/>
                  <p:pic>
                    <p:nvPicPr>
                      <p:cNvPr id="0" name="Picture 1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716338"/>
                        <a:ext cx="23399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08" name="AutoShape 10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4210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50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2D0EE2-316A-4624-9026-EAE485ECB501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07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17A2A2-ED2E-4FE8-887B-1F01B885663B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4953000" y="3505200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V="1">
            <a:off x="5029200" y="304800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892" name="Object 208"/>
          <p:cNvGraphicFramePr>
            <a:graphicFrameLocks noChangeAspect="1"/>
          </p:cNvGraphicFramePr>
          <p:nvPr/>
        </p:nvGraphicFramePr>
        <p:xfrm>
          <a:off x="8405813" y="3151188"/>
          <a:ext cx="5095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44" name="公式" r:id="rId3" imgW="139700" imgH="139700" progId="Equation.3">
                  <p:embed/>
                </p:oleObj>
              </mc:Choice>
              <mc:Fallback>
                <p:oleObj name="公式" r:id="rId3" imgW="139700" imgH="1397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813" y="3151188"/>
                        <a:ext cx="509587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209"/>
          <p:cNvGraphicFramePr>
            <a:graphicFrameLocks noChangeAspect="1"/>
          </p:cNvGraphicFramePr>
          <p:nvPr/>
        </p:nvGraphicFramePr>
        <p:xfrm>
          <a:off x="5037138" y="228600"/>
          <a:ext cx="339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45" name="公式" r:id="rId5" imgW="139579" imgH="164957" progId="Equation.3">
                  <p:embed/>
                </p:oleObj>
              </mc:Choice>
              <mc:Fallback>
                <p:oleObj name="公式" r:id="rId5" imgW="139579" imgH="164957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228600"/>
                        <a:ext cx="3397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6105525" y="685800"/>
            <a:ext cx="2590800" cy="25908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aphicFrame>
        <p:nvGraphicFramePr>
          <p:cNvPr id="37895" name="Object 210"/>
          <p:cNvGraphicFramePr>
            <a:graphicFrameLocks noChangeAspect="1"/>
          </p:cNvGraphicFramePr>
          <p:nvPr/>
        </p:nvGraphicFramePr>
        <p:xfrm>
          <a:off x="6934200" y="1784350"/>
          <a:ext cx="5302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46" name="公式" r:id="rId7" imgW="177646" imgH="228402" progId="Equation.3">
                  <p:embed/>
                </p:oleObj>
              </mc:Choice>
              <mc:Fallback>
                <p:oleObj name="公式" r:id="rId7" imgW="177646" imgH="228402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784350"/>
                        <a:ext cx="53022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7391400" y="19812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18" name="Object 211"/>
          <p:cNvGraphicFramePr>
            <a:graphicFrameLocks noChangeAspect="1"/>
          </p:cNvGraphicFramePr>
          <p:nvPr/>
        </p:nvGraphicFramePr>
        <p:xfrm>
          <a:off x="4724400" y="3352800"/>
          <a:ext cx="358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47" name="公式" r:id="rId9" imgW="126835" imgH="139518" progId="Equation.3">
                  <p:embed/>
                </p:oleObj>
              </mc:Choice>
              <mc:Fallback>
                <p:oleObj name="公式" r:id="rId9" imgW="126835" imgH="139518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52800"/>
                        <a:ext cx="3587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0" name="Freeform 32"/>
          <p:cNvSpPr>
            <a:spLocks/>
          </p:cNvSpPr>
          <p:nvPr/>
        </p:nvSpPr>
        <p:spPr bwMode="auto">
          <a:xfrm>
            <a:off x="7477125" y="304800"/>
            <a:ext cx="990600" cy="1676400"/>
          </a:xfrm>
          <a:custGeom>
            <a:avLst/>
            <a:gdLst>
              <a:gd name="T0" fmla="*/ 2147483647 w 624"/>
              <a:gd name="T1" fmla="*/ 0 h 1056"/>
              <a:gd name="T2" fmla="*/ 2147483647 w 624"/>
              <a:gd name="T3" fmla="*/ 2147483647 h 1056"/>
              <a:gd name="T4" fmla="*/ 0 w 624"/>
              <a:gd name="T5" fmla="*/ 2147483647 h 1056"/>
              <a:gd name="T6" fmla="*/ 0 60000 65536"/>
              <a:gd name="T7" fmla="*/ 0 60000 65536"/>
              <a:gd name="T8" fmla="*/ 0 60000 65536"/>
              <a:gd name="T9" fmla="*/ 0 w 624"/>
              <a:gd name="T10" fmla="*/ 0 h 1056"/>
              <a:gd name="T11" fmla="*/ 624 w 624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056">
                <a:moveTo>
                  <a:pt x="624" y="0"/>
                </a:moveTo>
                <a:cubicBezTo>
                  <a:pt x="604" y="248"/>
                  <a:pt x="584" y="496"/>
                  <a:pt x="480" y="672"/>
                </a:cubicBezTo>
                <a:cubicBezTo>
                  <a:pt x="376" y="848"/>
                  <a:pt x="88" y="992"/>
                  <a:pt x="0" y="1056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2" name="Freeform 34"/>
          <p:cNvSpPr>
            <a:spLocks/>
          </p:cNvSpPr>
          <p:nvPr/>
        </p:nvSpPr>
        <p:spPr bwMode="auto">
          <a:xfrm>
            <a:off x="5343525" y="304800"/>
            <a:ext cx="3048000" cy="2882900"/>
          </a:xfrm>
          <a:custGeom>
            <a:avLst/>
            <a:gdLst>
              <a:gd name="T0" fmla="*/ 2147483647 w 1920"/>
              <a:gd name="T1" fmla="*/ 0 h 1816"/>
              <a:gd name="T2" fmla="*/ 2147483647 w 1920"/>
              <a:gd name="T3" fmla="*/ 2147483647 h 1816"/>
              <a:gd name="T4" fmla="*/ 2147483647 w 1920"/>
              <a:gd name="T5" fmla="*/ 2147483647 h 1816"/>
              <a:gd name="T6" fmla="*/ 2147483647 w 1920"/>
              <a:gd name="T7" fmla="*/ 2147483647 h 1816"/>
              <a:gd name="T8" fmla="*/ 2147483647 w 1920"/>
              <a:gd name="T9" fmla="*/ 2147483647 h 1816"/>
              <a:gd name="T10" fmla="*/ 2147483647 w 1920"/>
              <a:gd name="T11" fmla="*/ 2147483647 h 1816"/>
              <a:gd name="T12" fmla="*/ 2147483647 w 1920"/>
              <a:gd name="T13" fmla="*/ 2147483647 h 1816"/>
              <a:gd name="T14" fmla="*/ 2147483647 w 1920"/>
              <a:gd name="T15" fmla="*/ 2147483647 h 1816"/>
              <a:gd name="T16" fmla="*/ 2147483647 w 1920"/>
              <a:gd name="T17" fmla="*/ 2147483647 h 18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20"/>
              <a:gd name="T28" fmla="*/ 0 h 1816"/>
              <a:gd name="T29" fmla="*/ 1920 w 1920"/>
              <a:gd name="T30" fmla="*/ 1816 h 18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20" h="1816">
                <a:moveTo>
                  <a:pt x="1920" y="0"/>
                </a:moveTo>
                <a:cubicBezTo>
                  <a:pt x="1404" y="20"/>
                  <a:pt x="888" y="40"/>
                  <a:pt x="576" y="144"/>
                </a:cubicBezTo>
                <a:cubicBezTo>
                  <a:pt x="264" y="248"/>
                  <a:pt x="96" y="360"/>
                  <a:pt x="48" y="624"/>
                </a:cubicBezTo>
                <a:cubicBezTo>
                  <a:pt x="0" y="888"/>
                  <a:pt x="152" y="1640"/>
                  <a:pt x="288" y="1728"/>
                </a:cubicBezTo>
                <a:cubicBezTo>
                  <a:pt x="424" y="1816"/>
                  <a:pt x="720" y="1184"/>
                  <a:pt x="864" y="1152"/>
                </a:cubicBezTo>
                <a:cubicBezTo>
                  <a:pt x="1008" y="1120"/>
                  <a:pt x="1096" y="1464"/>
                  <a:pt x="1152" y="1536"/>
                </a:cubicBezTo>
                <a:cubicBezTo>
                  <a:pt x="1208" y="1608"/>
                  <a:pt x="1144" y="1576"/>
                  <a:pt x="1200" y="1584"/>
                </a:cubicBezTo>
                <a:cubicBezTo>
                  <a:pt x="1256" y="1592"/>
                  <a:pt x="1472" y="1672"/>
                  <a:pt x="1488" y="1584"/>
                </a:cubicBezTo>
                <a:cubicBezTo>
                  <a:pt x="1504" y="1496"/>
                  <a:pt x="1328" y="1144"/>
                  <a:pt x="1296" y="1056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 flipH="1">
            <a:off x="7400925" y="381000"/>
            <a:ext cx="990600" cy="16002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5" name="Freeform 37"/>
          <p:cNvSpPr>
            <a:spLocks/>
          </p:cNvSpPr>
          <p:nvPr/>
        </p:nvSpPr>
        <p:spPr bwMode="auto">
          <a:xfrm>
            <a:off x="6994525" y="304800"/>
            <a:ext cx="1397000" cy="1676400"/>
          </a:xfrm>
          <a:custGeom>
            <a:avLst/>
            <a:gdLst>
              <a:gd name="T0" fmla="*/ 2147483647 w 880"/>
              <a:gd name="T1" fmla="*/ 0 h 1056"/>
              <a:gd name="T2" fmla="*/ 2147483647 w 880"/>
              <a:gd name="T3" fmla="*/ 2147483647 h 1056"/>
              <a:gd name="T4" fmla="*/ 2147483647 w 880"/>
              <a:gd name="T5" fmla="*/ 2147483647 h 1056"/>
              <a:gd name="T6" fmla="*/ 2147483647 w 880"/>
              <a:gd name="T7" fmla="*/ 2147483647 h 1056"/>
              <a:gd name="T8" fmla="*/ 2147483647 w 880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056"/>
              <a:gd name="T17" fmla="*/ 880 w 880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056">
                <a:moveTo>
                  <a:pt x="880" y="0"/>
                </a:moveTo>
                <a:cubicBezTo>
                  <a:pt x="536" y="128"/>
                  <a:pt x="192" y="256"/>
                  <a:pt x="112" y="336"/>
                </a:cubicBezTo>
                <a:cubicBezTo>
                  <a:pt x="32" y="416"/>
                  <a:pt x="416" y="424"/>
                  <a:pt x="400" y="480"/>
                </a:cubicBezTo>
                <a:cubicBezTo>
                  <a:pt x="384" y="536"/>
                  <a:pt x="32" y="576"/>
                  <a:pt x="16" y="672"/>
                </a:cubicBezTo>
                <a:cubicBezTo>
                  <a:pt x="0" y="768"/>
                  <a:pt x="256" y="992"/>
                  <a:pt x="304" y="1056"/>
                </a:cubicBezTo>
              </a:path>
            </a:pathLst>
          </a:custGeom>
          <a:noFill/>
          <a:ln w="19050" cmpd="sng">
            <a:solidFill>
              <a:srgbClr val="33CC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26" name="Object 212"/>
          <p:cNvGraphicFramePr>
            <a:graphicFrameLocks noChangeAspect="1"/>
          </p:cNvGraphicFramePr>
          <p:nvPr/>
        </p:nvGraphicFramePr>
        <p:xfrm>
          <a:off x="7848600" y="1981200"/>
          <a:ext cx="31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48" name="公式" r:id="rId11" imgW="139579" imgH="177646" progId="Equation.3">
                  <p:embed/>
                </p:oleObj>
              </mc:Choice>
              <mc:Fallback>
                <p:oleObj name="公式" r:id="rId11" imgW="139579" imgH="177646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981200"/>
                        <a:ext cx="31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7" name="Object 213"/>
          <p:cNvGraphicFramePr>
            <a:graphicFrameLocks noChangeAspect="1"/>
          </p:cNvGraphicFramePr>
          <p:nvPr/>
        </p:nvGraphicFramePr>
        <p:xfrm>
          <a:off x="7315200" y="1828800"/>
          <a:ext cx="2857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49" name="公式" r:id="rId13" imgW="114102" imgH="114102" progId="Equation.3">
                  <p:embed/>
                </p:oleObj>
              </mc:Choice>
              <mc:Fallback>
                <p:oleObj name="公式" r:id="rId13" imgW="114102" imgH="114102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828800"/>
                        <a:ext cx="2857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8" name="Object 214"/>
          <p:cNvGraphicFramePr>
            <a:graphicFrameLocks noChangeAspect="1"/>
          </p:cNvGraphicFramePr>
          <p:nvPr/>
        </p:nvGraphicFramePr>
        <p:xfrm>
          <a:off x="8305800" y="228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50" name="公式" r:id="rId15" imgW="139680" imgH="139680" progId="Equation.3">
                  <p:embed/>
                </p:oleObj>
              </mc:Choice>
              <mc:Fallback>
                <p:oleObj name="公式" r:id="rId15" imgW="139680" imgH="139680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28600"/>
                        <a:ext cx="304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9" name="Object 215"/>
          <p:cNvGraphicFramePr>
            <a:graphicFrameLocks noChangeAspect="1"/>
          </p:cNvGraphicFramePr>
          <p:nvPr/>
        </p:nvGraphicFramePr>
        <p:xfrm>
          <a:off x="8382000" y="228600"/>
          <a:ext cx="4921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51" name="公式" r:id="rId17" imgW="164885" imgH="164885" progId="Equation.3">
                  <p:embed/>
                </p:oleObj>
              </mc:Choice>
              <mc:Fallback>
                <p:oleObj name="公式" r:id="rId17" imgW="164885" imgH="164885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28600"/>
                        <a:ext cx="4921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0" name="Object 216"/>
          <p:cNvGraphicFramePr>
            <a:graphicFrameLocks noChangeAspect="1"/>
          </p:cNvGraphicFramePr>
          <p:nvPr/>
        </p:nvGraphicFramePr>
        <p:xfrm>
          <a:off x="425450" y="228600"/>
          <a:ext cx="13604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52" name="公式" r:id="rId19" imgW="648000" imgH="279360" progId="Equation.3">
                  <p:embed/>
                </p:oleObj>
              </mc:Choice>
              <mc:Fallback>
                <p:oleObj name="公式" r:id="rId19" imgW="648000" imgH="279360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228600"/>
                        <a:ext cx="1360488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1" name="Object 217"/>
          <p:cNvGraphicFramePr>
            <a:graphicFrameLocks noChangeAspect="1"/>
          </p:cNvGraphicFramePr>
          <p:nvPr/>
        </p:nvGraphicFramePr>
        <p:xfrm>
          <a:off x="228600" y="4343400"/>
          <a:ext cx="33528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53" name="公式" r:id="rId21" imgW="1651320" imgH="901800" progId="Equation.3">
                  <p:embed/>
                </p:oleObj>
              </mc:Choice>
              <mc:Fallback>
                <p:oleObj name="公式" r:id="rId21" imgW="1651320" imgH="90180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43400"/>
                        <a:ext cx="3352800" cy="181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2" name="Object 218"/>
          <p:cNvGraphicFramePr>
            <a:graphicFrameLocks noChangeAspect="1"/>
          </p:cNvGraphicFramePr>
          <p:nvPr/>
        </p:nvGraphicFramePr>
        <p:xfrm>
          <a:off x="304800" y="914400"/>
          <a:ext cx="4327525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54" name="公式" r:id="rId23" imgW="1638300" imgH="1155700" progId="Equation.3">
                  <p:embed/>
                </p:oleObj>
              </mc:Choice>
              <mc:Fallback>
                <p:oleObj name="公式" r:id="rId23" imgW="1638300" imgH="1155700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14400"/>
                        <a:ext cx="4327525" cy="304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5" name="Object 219"/>
          <p:cNvGraphicFramePr>
            <a:graphicFrameLocks noChangeAspect="1"/>
          </p:cNvGraphicFramePr>
          <p:nvPr/>
        </p:nvGraphicFramePr>
        <p:xfrm>
          <a:off x="3852863" y="3509963"/>
          <a:ext cx="5291137" cy="308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55" name="公式" r:id="rId25" imgW="2095500" imgH="1244600" progId="Equation.3">
                  <p:embed/>
                </p:oleObj>
              </mc:Choice>
              <mc:Fallback>
                <p:oleObj name="公式" r:id="rId25" imgW="2095500" imgH="1244600" progId="Equation.3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3509963"/>
                        <a:ext cx="5291137" cy="30876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760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150761" name="AutoShape 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graphicFrame>
        <p:nvGraphicFramePr>
          <p:cNvPr id="37939" name="Object 220"/>
          <p:cNvGraphicFramePr>
            <a:graphicFrameLocks noChangeAspect="1"/>
          </p:cNvGraphicFramePr>
          <p:nvPr/>
        </p:nvGraphicFramePr>
        <p:xfrm>
          <a:off x="4427538" y="3924300"/>
          <a:ext cx="4265612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56" name="公式" r:id="rId27" imgW="1689100" imgH="990600" progId="Equation.3">
                  <p:embed/>
                </p:oleObj>
              </mc:Choice>
              <mc:Fallback>
                <p:oleObj name="公式" r:id="rId27" imgW="1689100" imgH="990600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924300"/>
                        <a:ext cx="4265612" cy="2457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1" grpId="0" animBg="1"/>
      <p:bldP spid="37894" grpId="0" animBg="1"/>
      <p:bldP spid="37896" grpId="0" animBg="1"/>
      <p:bldP spid="37920" grpId="0" animBg="1"/>
      <p:bldP spid="37922" grpId="0" animBg="1"/>
      <p:bldP spid="37924" grpId="0" animBg="1"/>
      <p:bldP spid="3792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00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5884AE-3B78-4E51-AFD4-04D66B7F3CB7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38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C92EF6-5B1F-43F7-92BF-9EEB6BE4A951}" type="slidenum">
              <a:rPr lang="en-US" altLang="zh-CN" smtClean="0">
                <a:ea typeface="宋体" charset="-122"/>
              </a:rPr>
              <a:pPr/>
              <a:t>63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13668" name="Object 128"/>
          <p:cNvGraphicFramePr>
            <a:graphicFrameLocks noChangeAspect="1"/>
          </p:cNvGraphicFramePr>
          <p:nvPr/>
        </p:nvGraphicFramePr>
        <p:xfrm>
          <a:off x="1187450" y="930275"/>
          <a:ext cx="28654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4" name="公式" r:id="rId3" imgW="1193800" imgH="292100" progId="Equation.3">
                  <p:embed/>
                </p:oleObj>
              </mc:Choice>
              <mc:Fallback>
                <p:oleObj name="公式" r:id="rId3" imgW="1193800" imgH="2921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30275"/>
                        <a:ext cx="2865438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802" name="Text Box 5"/>
          <p:cNvSpPr txBox="1">
            <a:spLocks noChangeArrowheads="1"/>
          </p:cNvSpPr>
          <p:nvPr/>
        </p:nvSpPr>
        <p:spPr bwMode="auto">
          <a:xfrm>
            <a:off x="107950" y="260350"/>
            <a:ext cx="2536825" cy="579438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u="none">
                <a:ea typeface="楷体_GB2312" pitchFamily="49" charset="-122"/>
              </a:rPr>
              <a:t>累次极限</a:t>
            </a:r>
          </a:p>
        </p:txBody>
      </p:sp>
      <p:graphicFrame>
        <p:nvGraphicFramePr>
          <p:cNvPr id="113670" name="Object 129"/>
          <p:cNvGraphicFramePr>
            <a:graphicFrameLocks noChangeAspect="1"/>
          </p:cNvGraphicFramePr>
          <p:nvPr/>
        </p:nvGraphicFramePr>
        <p:xfrm>
          <a:off x="4165600" y="908050"/>
          <a:ext cx="353536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5" name="公式" r:id="rId5" imgW="1473200" imgH="292100" progId="Equation.3">
                  <p:embed/>
                </p:oleObj>
              </mc:Choice>
              <mc:Fallback>
                <p:oleObj name="公式" r:id="rId5" imgW="1473200" imgH="2921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908050"/>
                        <a:ext cx="3535363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130"/>
          <p:cNvGraphicFramePr>
            <a:graphicFrameLocks noChangeAspect="1"/>
          </p:cNvGraphicFramePr>
          <p:nvPr/>
        </p:nvGraphicFramePr>
        <p:xfrm>
          <a:off x="158750" y="1743075"/>
          <a:ext cx="6772275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6" name="公式" r:id="rId7" imgW="2489200" imgH="685800" progId="Equation.3">
                  <p:embed/>
                </p:oleObj>
              </mc:Choice>
              <mc:Fallback>
                <p:oleObj name="公式" r:id="rId7" imgW="2489200" imgH="6858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743075"/>
                        <a:ext cx="6772275" cy="183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131"/>
          <p:cNvGraphicFramePr>
            <a:graphicFrameLocks noChangeAspect="1"/>
          </p:cNvGraphicFramePr>
          <p:nvPr/>
        </p:nvGraphicFramePr>
        <p:xfrm>
          <a:off x="1203325" y="3644900"/>
          <a:ext cx="35655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7" name="公式" r:id="rId9" imgW="1485255" imgH="444307" progId="Equation.3">
                  <p:embed/>
                </p:oleObj>
              </mc:Choice>
              <mc:Fallback>
                <p:oleObj name="公式" r:id="rId9" imgW="1485255" imgH="444307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3644900"/>
                        <a:ext cx="356552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132"/>
          <p:cNvGraphicFramePr>
            <a:graphicFrameLocks noChangeAspect="1"/>
          </p:cNvGraphicFramePr>
          <p:nvPr/>
        </p:nvGraphicFramePr>
        <p:xfrm>
          <a:off x="344488" y="5013325"/>
          <a:ext cx="3817937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8" name="公式" r:id="rId11" imgW="1409088" imgH="444307" progId="Equation.3">
                  <p:embed/>
                </p:oleObj>
              </mc:Choice>
              <mc:Fallback>
                <p:oleObj name="公式" r:id="rId11" imgW="1409088" imgH="444307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5013325"/>
                        <a:ext cx="3817937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33"/>
          <p:cNvGraphicFramePr>
            <a:graphicFrameLocks noChangeAspect="1"/>
          </p:cNvGraphicFramePr>
          <p:nvPr/>
        </p:nvGraphicFramePr>
        <p:xfrm>
          <a:off x="4732338" y="3659188"/>
          <a:ext cx="163988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9" name="公式" r:id="rId13" imgW="622030" imgH="418918" progId="Equation.3">
                  <p:embed/>
                </p:oleObj>
              </mc:Choice>
              <mc:Fallback>
                <p:oleObj name="公式" r:id="rId13" imgW="622030" imgH="418918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3659188"/>
                        <a:ext cx="1639887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134"/>
          <p:cNvGraphicFramePr>
            <a:graphicFrameLocks noChangeAspect="1"/>
          </p:cNvGraphicFramePr>
          <p:nvPr/>
        </p:nvGraphicFramePr>
        <p:xfrm>
          <a:off x="4581525" y="5019675"/>
          <a:ext cx="43338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0" name="公式" r:id="rId15" imgW="1600200" imgH="444500" progId="Equation.3">
                  <p:embed/>
                </p:oleObj>
              </mc:Choice>
              <mc:Fallback>
                <p:oleObj name="公式" r:id="rId15" imgW="1600200" imgH="4445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5019675"/>
                        <a:ext cx="4333875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-34925" y="3929063"/>
            <a:ext cx="862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b="1" u="none"/>
              <a:t>[</a:t>
            </a:r>
            <a:r>
              <a:rPr lang="zh-CN" altLang="en-US" sz="3200" b="1" u="none"/>
              <a:t>解</a:t>
            </a:r>
            <a:r>
              <a:rPr lang="en-US" altLang="zh-CN" sz="3200" b="1" u="none"/>
              <a:t>]</a:t>
            </a:r>
          </a:p>
        </p:txBody>
      </p:sp>
      <p:sp>
        <p:nvSpPr>
          <p:cNvPr id="113804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943600" y="6437313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11380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553200" y="6437313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26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211A3B-8552-4511-8520-BBF1D8356CCE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48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312D9C-075F-4088-BC08-B99E27109B33}" type="slidenum">
              <a:rPr lang="en-US" altLang="zh-CN" smtClean="0">
                <a:ea typeface="宋体" charset="-122"/>
              </a:rPr>
              <a:pPr/>
              <a:t>64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14818" name="Object 130"/>
          <p:cNvGraphicFramePr>
            <a:graphicFrameLocks noChangeAspect="1"/>
          </p:cNvGraphicFramePr>
          <p:nvPr/>
        </p:nvGraphicFramePr>
        <p:xfrm>
          <a:off x="179388" y="476250"/>
          <a:ext cx="79121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0" name="公式" r:id="rId3" imgW="2908300" imgH="635000" progId="Equation.3">
                  <p:embed/>
                </p:oleObj>
              </mc:Choice>
              <mc:Fallback>
                <p:oleObj name="公式" r:id="rId3" imgW="2908300" imgH="6350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76250"/>
                        <a:ext cx="7912100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4925" y="2278063"/>
            <a:ext cx="1065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u="none"/>
              <a:t>[</a:t>
            </a:r>
            <a:r>
              <a:rPr lang="zh-CN" altLang="en-US" sz="3200" b="1" u="none"/>
              <a:t>解</a:t>
            </a:r>
            <a:r>
              <a:rPr lang="en-US" altLang="zh-CN" sz="3200" b="1" u="none"/>
              <a:t>]</a:t>
            </a:r>
          </a:p>
        </p:txBody>
      </p:sp>
      <p:graphicFrame>
        <p:nvGraphicFramePr>
          <p:cNvPr id="114694" name="Object 131"/>
          <p:cNvGraphicFramePr>
            <a:graphicFrameLocks noChangeAspect="1"/>
          </p:cNvGraphicFramePr>
          <p:nvPr/>
        </p:nvGraphicFramePr>
        <p:xfrm>
          <a:off x="1187450" y="2133600"/>
          <a:ext cx="59753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1" name="公式" r:id="rId5" imgW="2489200" imgH="419100" progId="Equation.3">
                  <p:embed/>
                </p:oleObj>
              </mc:Choice>
              <mc:Fallback>
                <p:oleObj name="公式" r:id="rId5" imgW="2489200" imgH="4191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597535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132"/>
          <p:cNvGraphicFramePr>
            <a:graphicFrameLocks noChangeAspect="1"/>
          </p:cNvGraphicFramePr>
          <p:nvPr/>
        </p:nvGraphicFramePr>
        <p:xfrm>
          <a:off x="971550" y="3213100"/>
          <a:ext cx="367188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2" name="公式" r:id="rId7" imgW="1473200" imgH="292100" progId="Equation.3">
                  <p:embed/>
                </p:oleObj>
              </mc:Choice>
              <mc:Fallback>
                <p:oleObj name="公式" r:id="rId7" imgW="1473200" imgH="29210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3671888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7412038" y="2417763"/>
            <a:ext cx="1408112" cy="579437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 u="none">
                <a:ea typeface="楷体_GB2312" pitchFamily="49" charset="-122"/>
              </a:rPr>
              <a:t>不存在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5076825" y="3284538"/>
            <a:ext cx="1439863" cy="579437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u="none">
                <a:ea typeface="楷体_GB2312" pitchFamily="49" charset="-122"/>
              </a:rPr>
              <a:t>不存在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34925" y="3933825"/>
            <a:ext cx="3368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u="none">
                <a:ea typeface="楷体_GB2312" pitchFamily="49" charset="-122"/>
              </a:rPr>
              <a:t>再看二重极限</a:t>
            </a:r>
          </a:p>
        </p:txBody>
      </p:sp>
      <p:graphicFrame>
        <p:nvGraphicFramePr>
          <p:cNvPr id="114699" name="Object 133"/>
          <p:cNvGraphicFramePr>
            <a:graphicFrameLocks noChangeAspect="1"/>
          </p:cNvGraphicFramePr>
          <p:nvPr/>
        </p:nvGraphicFramePr>
        <p:xfrm>
          <a:off x="1366838" y="4508500"/>
          <a:ext cx="45735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3" name="公式" r:id="rId9" imgW="1905000" imgH="254000" progId="Equation.3">
                  <p:embed/>
                </p:oleObj>
              </mc:Choice>
              <mc:Fallback>
                <p:oleObj name="公式" r:id="rId9" imgW="1905000" imgH="2540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4508500"/>
                        <a:ext cx="4573587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134"/>
          <p:cNvGraphicFramePr>
            <a:graphicFrameLocks noChangeAspect="1"/>
          </p:cNvGraphicFramePr>
          <p:nvPr/>
        </p:nvGraphicFramePr>
        <p:xfrm>
          <a:off x="1368425" y="5157788"/>
          <a:ext cx="37798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4" name="公式" r:id="rId11" imgW="1574800" imgH="254000" progId="Equation.3">
                  <p:embed/>
                </p:oleObj>
              </mc:Choice>
              <mc:Fallback>
                <p:oleObj name="公式" r:id="rId11" imgW="1574800" imgH="2540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5157788"/>
                        <a:ext cx="3779838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35"/>
          <p:cNvGraphicFramePr>
            <a:graphicFrameLocks noChangeAspect="1"/>
          </p:cNvGraphicFramePr>
          <p:nvPr/>
        </p:nvGraphicFramePr>
        <p:xfrm>
          <a:off x="2214563" y="5827713"/>
          <a:ext cx="40862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5" name="公式" r:id="rId13" imgW="1701800" imgH="292100" progId="Equation.3">
                  <p:embed/>
                </p:oleObj>
              </mc:Choice>
              <mc:Fallback>
                <p:oleObj name="公式" r:id="rId13" imgW="1701800" imgH="29210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827713"/>
                        <a:ext cx="4086225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824" name="Object 136"/>
          <p:cNvGraphicFramePr>
            <a:graphicFrameLocks noChangeAspect="1"/>
          </p:cNvGraphicFramePr>
          <p:nvPr/>
        </p:nvGraphicFramePr>
        <p:xfrm>
          <a:off x="107950" y="117475"/>
          <a:ext cx="27289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6" name="公式" r:id="rId15" imgW="1002865" imgH="215806" progId="Equation.3">
                  <p:embed/>
                </p:oleObj>
              </mc:Choice>
              <mc:Fallback>
                <p:oleObj name="公式" r:id="rId15" imgW="1002865" imgH="215806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17475"/>
                        <a:ext cx="272891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832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943600" y="6437313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114833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553200" y="6437313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6" grpId="0" animBg="1"/>
      <p:bldP spid="114697" grpId="0" animBg="1"/>
      <p:bldP spid="11469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Text Box 4"/>
          <p:cNvSpPr txBox="1">
            <a:spLocks noChangeArrowheads="1"/>
          </p:cNvSpPr>
          <p:nvPr/>
        </p:nvSpPr>
        <p:spPr bwMode="auto">
          <a:xfrm>
            <a:off x="735013" y="1163638"/>
            <a:ext cx="5060950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上一节课关键词：</a:t>
            </a:r>
          </a:p>
          <a:p>
            <a:endParaRPr lang="en-US" altLang="zh-CN" sz="3200" b="1"/>
          </a:p>
          <a:p>
            <a:r>
              <a:rPr lang="en-US" altLang="zh-CN" sz="3200" b="1"/>
              <a:t>R^N</a:t>
            </a:r>
            <a:r>
              <a:rPr lang="zh-CN" altLang="en-US" sz="3200" b="1"/>
              <a:t>空间中的度量；</a:t>
            </a:r>
          </a:p>
          <a:p>
            <a:endParaRPr lang="zh-CN" altLang="en-US" sz="3200" b="1"/>
          </a:p>
          <a:p>
            <a:r>
              <a:rPr lang="zh-CN" altLang="en-US" sz="3200" b="1"/>
              <a:t>多元函数（向量值函数）；</a:t>
            </a:r>
          </a:p>
          <a:p>
            <a:endParaRPr lang="en-US" altLang="zh-CN" sz="3200" b="1"/>
          </a:p>
          <a:p>
            <a:r>
              <a:rPr lang="zh-CN" altLang="en-US" sz="3200" b="1"/>
              <a:t>多元函数极限</a:t>
            </a:r>
            <a:endParaRPr lang="en-US" altLang="zh-CN" sz="3200" b="1"/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179388" y="4941888"/>
            <a:ext cx="8955087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/>
              <a:t>难点</a:t>
            </a:r>
            <a:r>
              <a:rPr lang="en-US" altLang="zh-CN" sz="3200" b="1"/>
              <a:t>: </a:t>
            </a:r>
            <a:r>
              <a:rPr lang="zh-CN" altLang="en-US" sz="3200" b="1"/>
              <a:t>极限的计算。可以借鉴一元函数计算极限的</a:t>
            </a:r>
          </a:p>
          <a:p>
            <a:r>
              <a:rPr lang="zh-CN" altLang="en-US" sz="3200" b="1"/>
              <a:t>相关思想。但并没有现成的结论。</a:t>
            </a:r>
            <a:endParaRPr lang="en-US" altLang="zh-CN" sz="3200" b="1"/>
          </a:p>
          <a:p>
            <a:r>
              <a:rPr lang="zh-CN" altLang="en-US" sz="3200" b="1"/>
              <a:t>比如重要极限，无穷小替换等</a:t>
            </a:r>
            <a:r>
              <a:rPr lang="zh-CN" altLang="en-US" b="1"/>
              <a:t>。</a:t>
            </a:r>
            <a:endParaRPr lang="en-US" altLang="zh-CN" b="1"/>
          </a:p>
        </p:txBody>
      </p:sp>
    </p:spTree>
  </p:cSld>
  <p:clrMapOvr>
    <a:masterClrMapping/>
  </p:clrMapOvr>
  <p:transition spd="slow">
    <p:pull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827088" y="190500"/>
          <a:ext cx="6697662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4" name="公式" r:id="rId3" imgW="1968480" imgH="1701720" progId="Equation.3">
                  <p:embed/>
                </p:oleObj>
              </mc:Choice>
              <mc:Fallback>
                <p:oleObj name="公式" r:id="rId3" imgW="1968480" imgH="1701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0500"/>
                        <a:ext cx="6697662" cy="467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2" name="Object 4"/>
          <p:cNvGraphicFramePr>
            <a:graphicFrameLocks noChangeAspect="1"/>
          </p:cNvGraphicFramePr>
          <p:nvPr/>
        </p:nvGraphicFramePr>
        <p:xfrm>
          <a:off x="179388" y="0"/>
          <a:ext cx="8496300" cy="608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8" name="公式" r:id="rId3" imgW="3377880" imgH="2628720" progId="Equation.3">
                  <p:embed/>
                </p:oleObj>
              </mc:Choice>
              <mc:Fallback>
                <p:oleObj name="公式" r:id="rId3" imgW="3377880" imgH="2628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0"/>
                        <a:ext cx="8496300" cy="608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AD59D6-AA13-4BF3-98AE-A0D35AC6BF0D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96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E16545-D5C8-4D75-9737-40B9846055A6}" type="slidenum">
              <a:rPr lang="en-US" altLang="zh-CN" smtClean="0">
                <a:ea typeface="宋体" charset="-122"/>
              </a:rPr>
              <a:pPr/>
              <a:t>68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96963" name="Text Box 2"/>
          <p:cNvSpPr txBox="1">
            <a:spLocks noChangeArrowheads="1"/>
          </p:cNvSpPr>
          <p:nvPr/>
        </p:nvSpPr>
        <p:spPr bwMode="auto">
          <a:xfrm>
            <a:off x="0" y="1409700"/>
            <a:ext cx="9361488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注</a:t>
            </a:r>
            <a:r>
              <a:rPr lang="en-US" altLang="zh-CN" sz="3200"/>
              <a:t>1</a:t>
            </a:r>
            <a:r>
              <a:rPr lang="zh-CN" altLang="en-US" sz="3200"/>
              <a:t>：</a:t>
            </a:r>
            <a:r>
              <a:rPr lang="zh-CN" altLang="en-US" sz="3200">
                <a:solidFill>
                  <a:srgbClr val="FF0000"/>
                </a:solidFill>
              </a:rPr>
              <a:t>极限不存在但是累次极限存在；</a:t>
            </a:r>
          </a:p>
          <a:p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累次极限不存在但是极限可能存在。</a:t>
            </a:r>
          </a:p>
          <a:p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所以两种极限没有必然联系。在一定的条件下我们有： </a:t>
            </a:r>
          </a:p>
        </p:txBody>
      </p:sp>
    </p:spTree>
  </p:cSld>
  <p:clrMapOvr>
    <a:masterClrMapping/>
  </p:clrMapOvr>
  <p:transition spd="slow">
    <p:pull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Text Box 4"/>
          <p:cNvSpPr txBox="1">
            <a:spLocks noChangeArrowheads="1"/>
          </p:cNvSpPr>
          <p:nvPr/>
        </p:nvSpPr>
        <p:spPr bwMode="auto">
          <a:xfrm>
            <a:off x="808038" y="981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CN"/>
          </a:p>
        </p:txBody>
      </p:sp>
      <p:sp>
        <p:nvSpPr>
          <p:cNvPr id="297986" name="Text Box 5"/>
          <p:cNvSpPr txBox="1">
            <a:spLocks noChangeArrowheads="1"/>
          </p:cNvSpPr>
          <p:nvPr/>
        </p:nvSpPr>
        <p:spPr bwMode="auto">
          <a:xfrm>
            <a:off x="735013" y="1190625"/>
            <a:ext cx="810895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结论</a:t>
            </a:r>
            <a:r>
              <a:rPr lang="en-US" altLang="zh-CN" sz="3200" b="1"/>
              <a:t>: </a:t>
            </a:r>
          </a:p>
          <a:p>
            <a:r>
              <a:rPr lang="en-US" altLang="zh-CN" sz="3200" b="1"/>
              <a:t>1</a:t>
            </a:r>
            <a:r>
              <a:rPr lang="zh-CN" altLang="en-US" sz="3200" b="1"/>
              <a:t>。若极限与累次极限都存在，则二者相等；</a:t>
            </a:r>
          </a:p>
          <a:p>
            <a:r>
              <a:rPr lang="en-US" altLang="zh-CN" sz="3200" b="1"/>
              <a:t>2</a:t>
            </a:r>
            <a:r>
              <a:rPr lang="zh-CN" altLang="en-US" sz="3200" b="1"/>
              <a:t>。若两种类此极限都存在但不相等，</a:t>
            </a:r>
          </a:p>
          <a:p>
            <a:r>
              <a:rPr lang="zh-CN" altLang="en-US" sz="3200" b="1"/>
              <a:t>则极限不存在。</a:t>
            </a:r>
            <a:endParaRPr lang="en-US" altLang="zh-CN" sz="3200" b="1"/>
          </a:p>
          <a:p>
            <a:endParaRPr lang="zh-CN" altLang="en-US"/>
          </a:p>
        </p:txBody>
      </p:sp>
    </p:spTree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990033"/>
                </a:solidFill>
                <a:latin typeface="黑体" pitchFamily="2" charset="-122"/>
              </a:rPr>
              <a:t>  </a:t>
            </a:r>
            <a:r>
              <a:rPr lang="en-US" altLang="zh-CN" dirty="0" smtClean="0">
                <a:solidFill>
                  <a:srgbClr val="990033"/>
                </a:solidFill>
                <a:latin typeface="黑体" pitchFamily="2" charset="-122"/>
              </a:rPr>
              <a:t>N</a:t>
            </a:r>
            <a:r>
              <a:rPr lang="zh-CN" altLang="en-US" dirty="0" smtClean="0">
                <a:solidFill>
                  <a:srgbClr val="990033"/>
                </a:solidFill>
                <a:latin typeface="黑体" pitchFamily="2" charset="-122"/>
              </a:rPr>
              <a:t>维</a:t>
            </a:r>
            <a:r>
              <a:rPr lang="en-US" altLang="zh-CN" dirty="0" smtClean="0">
                <a:solidFill>
                  <a:srgbClr val="990033"/>
                </a:solidFill>
                <a:latin typeface="黑体" pitchFamily="2" charset="-122"/>
              </a:rPr>
              <a:t>Euclid</a:t>
            </a:r>
            <a:r>
              <a:rPr lang="zh-CN" altLang="en-US" dirty="0" smtClean="0">
                <a:solidFill>
                  <a:srgbClr val="990033"/>
                </a:solidFill>
                <a:latin typeface="黑体" pitchFamily="2" charset="-122"/>
              </a:rPr>
              <a:t>空间</a:t>
            </a:r>
            <a:r>
              <a:rPr lang="en-US" altLang="zh-CN" dirty="0" smtClean="0">
                <a:solidFill>
                  <a:srgbClr val="990033"/>
                </a:solidFill>
                <a:latin typeface="黑体" pitchFamily="2" charset="-122"/>
              </a:rPr>
              <a:t>R^N</a:t>
            </a:r>
            <a:r>
              <a:rPr lang="zh-CN" altLang="en-US" dirty="0" smtClean="0">
                <a:solidFill>
                  <a:srgbClr val="990033"/>
                </a:solidFill>
                <a:latin typeface="黑体" pitchFamily="2" charset="-122"/>
              </a:rPr>
              <a:t>简介</a:t>
            </a:r>
          </a:p>
        </p:txBody>
      </p:sp>
      <p:sp>
        <p:nvSpPr>
          <p:cNvPr id="25601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A64927-D8ED-4EB8-A392-C0C8BD89A023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3CC785-1B98-4FF0-BD42-A15A6DBF637F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3F04A2-948F-4B1B-91B4-9FAAC23DA6F9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99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B00E07-BCBF-4BBF-9977-83E171ADC02B}" type="slidenum">
              <a:rPr lang="en-US" altLang="zh-CN" smtClean="0">
                <a:ea typeface="宋体" charset="-122"/>
              </a:rPr>
              <a:pPr/>
              <a:t>70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99011" name="Text Box 2"/>
          <p:cNvSpPr txBox="1">
            <a:spLocks noChangeArrowheads="1"/>
          </p:cNvSpPr>
          <p:nvPr/>
        </p:nvSpPr>
        <p:spPr bwMode="auto">
          <a:xfrm>
            <a:off x="900113" y="1008063"/>
            <a:ext cx="77041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注</a:t>
            </a:r>
            <a:r>
              <a:rPr lang="en-US" altLang="zh-CN" sz="3200" b="1"/>
              <a:t>2</a:t>
            </a:r>
            <a:r>
              <a:rPr lang="zh-CN" altLang="en-US" sz="3200" b="1"/>
              <a:t>：与 一元函数相同，可以得到多元函数极限存在的相关性质，（注意这些性质是当极限存在才有！）比如：四则运算性质；极限存在唯一性，函数局部有节性；局部保号性。 并且相应于一元函数的极限存在判别准则也可以推广到多元函数：比如：夹逼定理；海涅定理； </a:t>
            </a:r>
            <a:r>
              <a:rPr lang="en-US" altLang="zh-CN" sz="3200" b="1"/>
              <a:t>cauchy</a:t>
            </a:r>
            <a:r>
              <a:rPr lang="zh-CN" altLang="en-US" sz="3200" b="1"/>
              <a:t>准则。 由于证明思想和方法与一元函数平行，不再一一罗列。</a:t>
            </a:r>
          </a:p>
        </p:txBody>
      </p:sp>
    </p:spTree>
  </p:cSld>
  <p:clrMapOvr>
    <a:masterClrMapping/>
  </p:clrMapOvr>
  <p:transition spd="slow">
    <p:pull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日期占位符 1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FF701FC8-10DC-44A4-8151-FD73831CC5F3}" type="datetime1">
              <a:rPr lang="zh-CN" altLang="en-US" sz="1400" u="none"/>
              <a:pPr/>
              <a:t>2016/8/26</a:t>
            </a:fld>
            <a:endParaRPr lang="en-US" altLang="zh-CN" sz="1400" u="none"/>
          </a:p>
        </p:txBody>
      </p:sp>
      <p:sp>
        <p:nvSpPr>
          <p:cNvPr id="300034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C4C7BB1-5E3F-4BF9-8F8F-B9117E900155}" type="slidenum">
              <a:rPr lang="en-US" altLang="zh-CN" sz="1400" u="none"/>
              <a:pPr algn="r"/>
              <a:t>71</a:t>
            </a:fld>
            <a:endParaRPr lang="en-US" altLang="zh-CN" sz="1400" u="none"/>
          </a:p>
        </p:txBody>
      </p:sp>
      <p:sp>
        <p:nvSpPr>
          <p:cNvPr id="300035" name="Text Box 2"/>
          <p:cNvSpPr txBox="1">
            <a:spLocks noChangeArrowheads="1"/>
          </p:cNvSpPr>
          <p:nvPr/>
        </p:nvSpPr>
        <p:spPr bwMode="auto">
          <a:xfrm>
            <a:off x="900113" y="1008063"/>
            <a:ext cx="7704137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注</a:t>
            </a:r>
            <a:r>
              <a:rPr lang="en-US" altLang="zh-CN" sz="3200" b="1"/>
              <a:t>3</a:t>
            </a:r>
            <a:r>
              <a:rPr lang="zh-CN" altLang="en-US" sz="3200" b="1"/>
              <a:t>。  关于无穷大量与无穷小量</a:t>
            </a:r>
            <a:r>
              <a:rPr lang="zh-CN" altLang="en-US" sz="3200" b="1">
                <a:solidFill>
                  <a:srgbClr val="FF0000"/>
                </a:solidFill>
              </a:rPr>
              <a:t>概念</a:t>
            </a:r>
            <a:r>
              <a:rPr lang="zh-CN" altLang="en-US" sz="3200" b="1"/>
              <a:t>的相应推广请同学参看课本</a:t>
            </a:r>
            <a:r>
              <a:rPr lang="en-US" altLang="zh-CN" sz="3200" b="1"/>
              <a:t>1.3.3</a:t>
            </a:r>
            <a:r>
              <a:rPr lang="zh-CN" altLang="en-US" sz="3200" b="1"/>
              <a:t>。</a:t>
            </a:r>
          </a:p>
          <a:p>
            <a:endParaRPr lang="zh-CN" altLang="en-US" sz="3200" b="1"/>
          </a:p>
          <a:p>
            <a:r>
              <a:rPr lang="zh-CN" altLang="en-US" sz="3200" b="1"/>
              <a:t>比如：无穷小量，高阶无穷小量；等价无穷小量等。</a:t>
            </a:r>
          </a:p>
        </p:txBody>
      </p:sp>
    </p:spTree>
  </p:cSld>
  <p:clrMapOvr>
    <a:masterClrMapping/>
  </p:clrMapOvr>
  <p:transition spd="slow">
    <p:pull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56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7FDAC6-09EC-4597-8180-C92ADE95D681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715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FDDF164-8C42-4E17-8949-8EA73C6949E8}" type="slidenum">
              <a:rPr lang="en-US" altLang="zh-CN" smtClean="0">
                <a:ea typeface="宋体" charset="-122"/>
              </a:rPr>
              <a:pPr/>
              <a:t>72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7107" name="Object 49"/>
          <p:cNvGraphicFramePr>
            <a:graphicFrameLocks noChangeAspect="1"/>
          </p:cNvGraphicFramePr>
          <p:nvPr/>
        </p:nvGraphicFramePr>
        <p:xfrm>
          <a:off x="250825" y="1341438"/>
          <a:ext cx="8353425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5" name="Equation" r:id="rId3" imgW="2806700" imgH="990600" progId="Equation.3">
                  <p:embed/>
                </p:oleObj>
              </mc:Choice>
              <mc:Fallback>
                <p:oleObj name="Equation" r:id="rId3" imgW="2806700" imgH="9906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41438"/>
                        <a:ext cx="8353425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50"/>
          <p:cNvGraphicFramePr>
            <a:graphicFrameLocks noChangeAspect="1"/>
          </p:cNvGraphicFramePr>
          <p:nvPr/>
        </p:nvGraphicFramePr>
        <p:xfrm>
          <a:off x="533400" y="4648200"/>
          <a:ext cx="80772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6" name="公式" r:id="rId5" imgW="2552700" imgH="457200" progId="Equation.3">
                  <p:embed/>
                </p:oleObj>
              </mc:Choice>
              <mc:Fallback>
                <p:oleObj name="公式" r:id="rId5" imgW="2552700" imgH="4572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077200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4715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sp>
        <p:nvSpPr>
          <p:cNvPr id="47160" name="Text Box 16"/>
          <p:cNvSpPr txBox="1">
            <a:spLocks noChangeArrowheads="1"/>
          </p:cNvSpPr>
          <p:nvPr/>
        </p:nvSpPr>
        <p:spPr bwMode="auto">
          <a:xfrm>
            <a:off x="0" y="293688"/>
            <a:ext cx="6162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u="none">
                <a:ea typeface="黑体" pitchFamily="2" charset="-122"/>
              </a:rPr>
              <a:t>四、多元函数的连续性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9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1DEA0E-96B0-4127-9EF4-574AB0E541D2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26BE67-B20F-4F1A-9435-6673509587EA}" type="slidenum">
              <a:rPr lang="en-US" altLang="zh-CN" smtClean="0">
                <a:ea typeface="宋体" charset="-122"/>
              </a:rPr>
              <a:pPr/>
              <a:t>73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3250" name="Object 44"/>
          <p:cNvGraphicFramePr>
            <a:graphicFrameLocks noChangeAspect="1"/>
          </p:cNvGraphicFramePr>
          <p:nvPr/>
        </p:nvGraphicFramePr>
        <p:xfrm>
          <a:off x="457200" y="866775"/>
          <a:ext cx="830580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公式" r:id="rId3" imgW="2794000" imgH="901700" progId="Equation.3">
                  <p:embed/>
                </p:oleObj>
              </mc:Choice>
              <mc:Fallback>
                <p:oleObj name="公式" r:id="rId3" imgW="2794000" imgH="9017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66775"/>
                        <a:ext cx="8305800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D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45"/>
          <p:cNvGraphicFramePr>
            <a:graphicFrameLocks noChangeAspect="1"/>
          </p:cNvGraphicFramePr>
          <p:nvPr/>
        </p:nvGraphicFramePr>
        <p:xfrm>
          <a:off x="395288" y="3405188"/>
          <a:ext cx="7704137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name="Equation" r:id="rId5" imgW="2768600" imgH="1219200" progId="Equation.3">
                  <p:embed/>
                </p:oleObj>
              </mc:Choice>
              <mc:Fallback>
                <p:oleObj name="Equation" r:id="rId5" imgW="2768600" imgH="12192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05188"/>
                        <a:ext cx="7704137" cy="322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5329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sp>
        <p:nvSpPr>
          <p:cNvPr id="53299" name="Text Box 9"/>
          <p:cNvSpPr txBox="1">
            <a:spLocks noChangeArrowheads="1"/>
          </p:cNvSpPr>
          <p:nvPr/>
        </p:nvSpPr>
        <p:spPr bwMode="auto">
          <a:xfrm>
            <a:off x="381000" y="152400"/>
            <a:ext cx="6934200" cy="64135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u="none">
                <a:solidFill>
                  <a:schemeClr val="bg1"/>
                </a:solidFill>
              </a:rPr>
              <a:t>（二）连续函数的性质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DA3CC3-15B5-445A-BE05-3902E55B070F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05A497-0D71-4159-8F27-54408C0ED720}" type="slidenum">
              <a:rPr lang="en-US" altLang="zh-CN" smtClean="0">
                <a:ea typeface="宋体" charset="-122"/>
              </a:rPr>
              <a:pPr/>
              <a:t>74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1280" name="Object 80"/>
          <p:cNvGraphicFramePr>
            <a:graphicFrameLocks noChangeAspect="1"/>
          </p:cNvGraphicFramePr>
          <p:nvPr/>
        </p:nvGraphicFramePr>
        <p:xfrm>
          <a:off x="246063" y="0"/>
          <a:ext cx="888047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4" name="公式" r:id="rId3" imgW="3200400" imgH="939800" progId="Equation.3">
                  <p:embed/>
                </p:oleObj>
              </mc:Choice>
              <mc:Fallback>
                <p:oleObj name="公式" r:id="rId3" imgW="3200400" imgH="9398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0"/>
                        <a:ext cx="8880475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81"/>
          <p:cNvGraphicFramePr>
            <a:graphicFrameLocks noChangeAspect="1"/>
          </p:cNvGraphicFramePr>
          <p:nvPr/>
        </p:nvGraphicFramePr>
        <p:xfrm>
          <a:off x="684213" y="4857750"/>
          <a:ext cx="8039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5" name="公式" r:id="rId5" imgW="2679700" imgH="304800" progId="Equation.3">
                  <p:embed/>
                </p:oleObj>
              </mc:Choice>
              <mc:Fallback>
                <p:oleObj name="公式" r:id="rId5" imgW="2679700" imgH="3048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57750"/>
                        <a:ext cx="80391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82"/>
          <p:cNvGraphicFramePr>
            <a:graphicFrameLocks noChangeAspect="1"/>
          </p:cNvGraphicFramePr>
          <p:nvPr/>
        </p:nvGraphicFramePr>
        <p:xfrm>
          <a:off x="609600" y="5800725"/>
          <a:ext cx="70104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6" name="公式" r:id="rId7" imgW="2286000" imgH="228600" progId="Equation.3">
                  <p:embed/>
                </p:oleObj>
              </mc:Choice>
              <mc:Fallback>
                <p:oleObj name="公式" r:id="rId7" imgW="2286000" imgH="2286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800725"/>
                        <a:ext cx="70104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228600" y="2498725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 u="none">
                <a:ea typeface="楷体_GB2312" pitchFamily="49" charset="-122"/>
              </a:rPr>
              <a:t>[</a:t>
            </a:r>
            <a:r>
              <a:rPr lang="zh-CN" altLang="en-US" sz="3200" b="1" u="none">
                <a:ea typeface="楷体_GB2312" pitchFamily="49" charset="-122"/>
              </a:rPr>
              <a:t>解</a:t>
            </a:r>
            <a:r>
              <a:rPr lang="en-US" altLang="zh-CN" sz="4000" b="1" u="none">
                <a:ea typeface="楷体_GB2312" pitchFamily="49" charset="-122"/>
              </a:rPr>
              <a:t>]</a:t>
            </a:r>
          </a:p>
        </p:txBody>
      </p:sp>
      <p:graphicFrame>
        <p:nvGraphicFramePr>
          <p:cNvPr id="51213" name="Object 83"/>
          <p:cNvGraphicFramePr>
            <a:graphicFrameLocks noChangeAspect="1"/>
          </p:cNvGraphicFramePr>
          <p:nvPr/>
        </p:nvGraphicFramePr>
        <p:xfrm>
          <a:off x="609600" y="2590800"/>
          <a:ext cx="8305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7" name="公式" r:id="rId9" imgW="2781300" imgH="711200" progId="Equation.3">
                  <p:embed/>
                </p:oleObj>
              </mc:Choice>
              <mc:Fallback>
                <p:oleObj name="公式" r:id="rId9" imgW="2781300" imgH="7112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90800"/>
                        <a:ext cx="83058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5128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9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2947D7-74A8-43FB-8235-26624E5FCD5A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3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3A8A15-2863-41E2-BD57-F5AB65BA8247}" type="slidenum">
              <a:rPr lang="en-US" altLang="zh-CN" smtClean="0">
                <a:ea typeface="宋体" charset="-122"/>
              </a:rPr>
              <a:pPr/>
              <a:t>75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2323" name="Object 99"/>
          <p:cNvGraphicFramePr>
            <a:graphicFrameLocks noChangeAspect="1"/>
          </p:cNvGraphicFramePr>
          <p:nvPr/>
        </p:nvGraphicFramePr>
        <p:xfrm>
          <a:off x="250825" y="0"/>
          <a:ext cx="8686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3" name="公式" r:id="rId3" imgW="3213100" imgH="914400" progId="Equation.3">
                  <p:embed/>
                </p:oleObj>
              </mc:Choice>
              <mc:Fallback>
                <p:oleObj name="公式" r:id="rId3" imgW="3213100" imgH="9144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0"/>
                        <a:ext cx="86868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228600" y="2438400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 u="none">
                <a:ea typeface="楷体_GB2312" pitchFamily="49" charset="-122"/>
              </a:rPr>
              <a:t>[</a:t>
            </a:r>
            <a:r>
              <a:rPr lang="zh-CN" altLang="en-US" sz="2800" b="1" u="none">
                <a:ea typeface="楷体_GB2312" pitchFamily="49" charset="-122"/>
              </a:rPr>
              <a:t>解</a:t>
            </a:r>
            <a:r>
              <a:rPr lang="en-US" altLang="zh-CN" sz="4000" b="1" u="none">
                <a:ea typeface="楷体_GB2312" pitchFamily="49" charset="-122"/>
              </a:rPr>
              <a:t>]</a:t>
            </a:r>
          </a:p>
        </p:txBody>
      </p:sp>
      <p:graphicFrame>
        <p:nvGraphicFramePr>
          <p:cNvPr id="52237" name="Object 100"/>
          <p:cNvGraphicFramePr>
            <a:graphicFrameLocks noChangeAspect="1"/>
          </p:cNvGraphicFramePr>
          <p:nvPr/>
        </p:nvGraphicFramePr>
        <p:xfrm>
          <a:off x="1174750" y="2562225"/>
          <a:ext cx="61404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4" name="公式" r:id="rId5" imgW="2286000" imgH="228600" progId="Equation.3">
                  <p:embed/>
                </p:oleObj>
              </mc:Choice>
              <mc:Fallback>
                <p:oleObj name="公式" r:id="rId5" imgW="2286000" imgH="2286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2562225"/>
                        <a:ext cx="61404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01"/>
          <p:cNvGraphicFramePr>
            <a:graphicFrameLocks noChangeAspect="1"/>
          </p:cNvGraphicFramePr>
          <p:nvPr/>
        </p:nvGraphicFramePr>
        <p:xfrm>
          <a:off x="838200" y="3360738"/>
          <a:ext cx="5389563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5" name="公式" r:id="rId7" imgW="2006600" imgH="469900" progId="Equation.3">
                  <p:embed/>
                </p:oleObj>
              </mc:Choice>
              <mc:Fallback>
                <p:oleObj name="公式" r:id="rId7" imgW="2006600" imgH="4699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60738"/>
                        <a:ext cx="5389563" cy="121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02"/>
          <p:cNvGraphicFramePr>
            <a:graphicFrameLocks noChangeAspect="1"/>
          </p:cNvGraphicFramePr>
          <p:nvPr/>
        </p:nvGraphicFramePr>
        <p:xfrm>
          <a:off x="1219200" y="4675188"/>
          <a:ext cx="46482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6" name="公式" r:id="rId9" imgW="1778000" imgH="228600" progId="Equation.3">
                  <p:embed/>
                </p:oleObj>
              </mc:Choice>
              <mc:Fallback>
                <p:oleObj name="公式" r:id="rId9" imgW="1778000" imgH="2286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75188"/>
                        <a:ext cx="464820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03"/>
          <p:cNvGraphicFramePr>
            <a:graphicFrameLocks noChangeAspect="1"/>
          </p:cNvGraphicFramePr>
          <p:nvPr/>
        </p:nvGraphicFramePr>
        <p:xfrm>
          <a:off x="838200" y="5437188"/>
          <a:ext cx="46482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7" name="公式" r:id="rId11" imgW="1778000" imgH="228600" progId="Equation.3">
                  <p:embed/>
                </p:oleObj>
              </mc:Choice>
              <mc:Fallback>
                <p:oleObj name="公式" r:id="rId11" imgW="1778000" imgH="2286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37188"/>
                        <a:ext cx="464820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2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52333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6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16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ACE8C4-9D8E-4222-ACFD-325FDD7CF0F5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841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12BC88-A7FA-4687-BD0D-BB51A12059C0}" type="slidenum">
              <a:rPr lang="en-US" altLang="zh-CN" smtClean="0">
                <a:ea typeface="宋体" charset="-122"/>
              </a:rPr>
              <a:pPr/>
              <a:t>76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8370" name="Object 45"/>
          <p:cNvGraphicFramePr>
            <a:graphicFrameLocks noChangeAspect="1"/>
          </p:cNvGraphicFramePr>
          <p:nvPr/>
        </p:nvGraphicFramePr>
        <p:xfrm>
          <a:off x="685800" y="1012825"/>
          <a:ext cx="7621588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5" name="Equation" r:id="rId3" imgW="2540000" imgH="711200" progId="Equation.3">
                  <p:embed/>
                </p:oleObj>
              </mc:Choice>
              <mc:Fallback>
                <p:oleObj name="Equation" r:id="rId3" imgW="2540000" imgH="7112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12825"/>
                        <a:ext cx="7621588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46"/>
          <p:cNvGraphicFramePr>
            <a:graphicFrameLocks noChangeAspect="1"/>
          </p:cNvGraphicFramePr>
          <p:nvPr/>
        </p:nvGraphicFramePr>
        <p:xfrm>
          <a:off x="533400" y="3119438"/>
          <a:ext cx="815340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6" name="Equation" r:id="rId5" imgW="2959100" imgH="1231900" progId="Equation.3">
                  <p:embed/>
                </p:oleObj>
              </mc:Choice>
              <mc:Fallback>
                <p:oleObj name="Equation" r:id="rId5" imgW="2959100" imgH="12319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19438"/>
                        <a:ext cx="8153400" cy="312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8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9966FF"/>
              </a:solidFill>
            </a:endParaRPr>
          </a:p>
        </p:txBody>
      </p:sp>
      <p:sp>
        <p:nvSpPr>
          <p:cNvPr id="58419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u="none"/>
          </a:p>
        </p:txBody>
      </p:sp>
      <p:sp>
        <p:nvSpPr>
          <p:cNvPr id="58420" name="Text Box 12"/>
          <p:cNvSpPr txBox="1">
            <a:spLocks noChangeArrowheads="1"/>
          </p:cNvSpPr>
          <p:nvPr/>
        </p:nvSpPr>
        <p:spPr bwMode="auto">
          <a:xfrm>
            <a:off x="44450" y="196850"/>
            <a:ext cx="7696200" cy="64135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u="none">
                <a:solidFill>
                  <a:schemeClr val="bg1"/>
                </a:solidFill>
              </a:rPr>
              <a:t>（三）有界闭域上连续</a:t>
            </a:r>
            <a:r>
              <a:rPr lang="zh-CN" altLang="en-US" sz="3600" b="1" u="none">
                <a:solidFill>
                  <a:srgbClr val="FF0000"/>
                </a:solidFill>
              </a:rPr>
              <a:t>实</a:t>
            </a:r>
            <a:r>
              <a:rPr lang="zh-CN" altLang="en-US" sz="3600" b="1" u="none">
                <a:solidFill>
                  <a:schemeClr val="bg1"/>
                </a:solidFill>
              </a:rPr>
              <a:t>函数的性质</a:t>
            </a:r>
            <a:endParaRPr lang="zh-CN" altLang="en-US" b="1" u="none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C64AA5-2C04-4A4C-B40F-670395D349BA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B8D0B43-6550-4601-9600-BF5BDA7B5355}" type="slidenum">
              <a:rPr lang="en-US" altLang="zh-CN" smtClean="0">
                <a:ea typeface="宋体" charset="-122"/>
              </a:rPr>
              <a:pPr/>
              <a:t>77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02402" name="Object 38"/>
          <p:cNvGraphicFramePr>
            <a:graphicFrameLocks noChangeAspect="1"/>
          </p:cNvGraphicFramePr>
          <p:nvPr/>
        </p:nvGraphicFramePr>
        <p:xfrm>
          <a:off x="381000" y="533400"/>
          <a:ext cx="838200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0" name="Equation" r:id="rId3" imgW="2921000" imgH="1231900" progId="Equation.3">
                  <p:embed/>
                </p:oleObj>
              </mc:Choice>
              <mc:Fallback>
                <p:oleObj name="Equation" r:id="rId3" imgW="2921000" imgH="12319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"/>
                        <a:ext cx="8382000" cy="320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9"/>
          <p:cNvGraphicFramePr>
            <a:graphicFrameLocks noChangeAspect="1"/>
          </p:cNvGraphicFramePr>
          <p:nvPr/>
        </p:nvGraphicFramePr>
        <p:xfrm>
          <a:off x="457200" y="3962400"/>
          <a:ext cx="82296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1" name="Equation" r:id="rId5" imgW="2857500" imgH="711200" progId="Equation.3">
                  <p:embed/>
                </p:oleObj>
              </mc:Choice>
              <mc:Fallback>
                <p:oleObj name="Equation" r:id="rId5" imgW="2857500" imgH="7112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822960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029200" y="6248400"/>
            <a:ext cx="661988" cy="3810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44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5638800" y="6248400"/>
            <a:ext cx="685800" cy="3810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FFFFF"/>
            </a:gs>
            <a:gs pos="50000">
              <a:schemeClr val="bg1"/>
            </a:gs>
            <a:gs pos="100000">
              <a:srgbClr val="8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43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7560D4-E81B-4510-AAF7-DBCAFAD4E616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35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EB5F507-B2DE-461D-9A77-5E39D47A3BB6}" type="slidenum">
              <a:rPr lang="en-US" altLang="zh-CN" smtClean="0">
                <a:ea typeface="宋体" charset="-122"/>
              </a:rPr>
              <a:pPr/>
              <a:t>78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3545" name="Text Box 2"/>
          <p:cNvSpPr txBox="1">
            <a:spLocks noChangeArrowheads="1"/>
          </p:cNvSpPr>
          <p:nvPr/>
        </p:nvSpPr>
        <p:spPr bwMode="auto">
          <a:xfrm>
            <a:off x="311150" y="192088"/>
            <a:ext cx="2732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 b="1" u="none">
                <a:ea typeface="黑体" pitchFamily="2" charset="-122"/>
              </a:rPr>
              <a:t>（四）间断</a:t>
            </a:r>
          </a:p>
        </p:txBody>
      </p:sp>
      <p:graphicFrame>
        <p:nvGraphicFramePr>
          <p:cNvPr id="103428" name="Object 112"/>
          <p:cNvGraphicFramePr>
            <a:graphicFrameLocks noChangeAspect="1"/>
          </p:cNvGraphicFramePr>
          <p:nvPr/>
        </p:nvGraphicFramePr>
        <p:xfrm>
          <a:off x="1066800" y="1295400"/>
          <a:ext cx="42830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2" name="Equation" r:id="rId3" imgW="1231900" imgH="457200" progId="Equation.3">
                  <p:embed/>
                </p:oleObj>
              </mc:Choice>
              <mc:Fallback>
                <p:oleObj name="Equation" r:id="rId3" imgW="1231900" imgH="4572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5400"/>
                        <a:ext cx="4283075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5410200" y="563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 flipV="1">
            <a:off x="5867400" y="3429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 flipH="1">
            <a:off x="4876800" y="4953000"/>
            <a:ext cx="18288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H="1">
            <a:off x="5105400" y="4038600"/>
            <a:ext cx="1524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029200" y="4724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3434" name="Object 113"/>
          <p:cNvGraphicFramePr>
            <a:graphicFrameLocks noChangeAspect="1"/>
          </p:cNvGraphicFramePr>
          <p:nvPr/>
        </p:nvGraphicFramePr>
        <p:xfrm>
          <a:off x="5105400" y="6248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3" name="Equation" r:id="rId5" imgW="139700" imgH="139700" progId="Equation.3">
                  <p:embed/>
                </p:oleObj>
              </mc:Choice>
              <mc:Fallback>
                <p:oleObj name="Equation" r:id="rId5" imgW="139700" imgH="1397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2484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14"/>
          <p:cNvGraphicFramePr>
            <a:graphicFrameLocks noChangeAspect="1"/>
          </p:cNvGraphicFramePr>
          <p:nvPr/>
        </p:nvGraphicFramePr>
        <p:xfrm>
          <a:off x="7848600" y="5605463"/>
          <a:ext cx="3810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4"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605463"/>
                        <a:ext cx="3810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15"/>
          <p:cNvGraphicFramePr>
            <a:graphicFrameLocks noChangeAspect="1"/>
          </p:cNvGraphicFramePr>
          <p:nvPr/>
        </p:nvGraphicFramePr>
        <p:xfrm>
          <a:off x="6054725" y="3276600"/>
          <a:ext cx="311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5" name="Equation" r:id="rId9" imgW="114201" imgH="139579" progId="Equation.3">
                  <p:embed/>
                </p:oleObj>
              </mc:Choice>
              <mc:Fallback>
                <p:oleObj name="Equation" r:id="rId9" imgW="114201" imgH="139579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3276600"/>
                        <a:ext cx="3111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7" name="Object 116"/>
          <p:cNvGraphicFramePr>
            <a:graphicFrameLocks noChangeAspect="1"/>
          </p:cNvGraphicFramePr>
          <p:nvPr/>
        </p:nvGraphicFramePr>
        <p:xfrm>
          <a:off x="5521325" y="4343400"/>
          <a:ext cx="2873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6" name="Equation" r:id="rId11" imgW="114151" imgH="164885" progId="Equation.3">
                  <p:embed/>
                </p:oleObj>
              </mc:Choice>
              <mc:Fallback>
                <p:oleObj name="Equation" r:id="rId11" imgW="114151" imgH="164885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4343400"/>
                        <a:ext cx="28733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8" name="Object 117"/>
          <p:cNvGraphicFramePr>
            <a:graphicFrameLocks noChangeAspect="1"/>
          </p:cNvGraphicFramePr>
          <p:nvPr/>
        </p:nvGraphicFramePr>
        <p:xfrm>
          <a:off x="685800" y="3538538"/>
          <a:ext cx="377507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7" name="Equation" r:id="rId13" imgW="1384300" imgH="685800" progId="Equation.3">
                  <p:embed/>
                </p:oleObj>
              </mc:Choice>
              <mc:Fallback>
                <p:oleObj name="Equation" r:id="rId13" imgW="1384300" imgH="68580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38538"/>
                        <a:ext cx="3775075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51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895600" y="6248400"/>
            <a:ext cx="5334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nimBg="1"/>
      <p:bldP spid="103430" grpId="0" animBg="1"/>
      <p:bldP spid="103431" grpId="0" animBg="1"/>
      <p:bldP spid="103432" grpId="0" animBg="1"/>
      <p:bldP spid="10343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DB16D1-CD71-4969-A79D-523A4A951A12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0822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9DBF2F-2162-46DD-B0DD-9270EF8240F8}" type="slidenum">
              <a:rPr lang="en-US" altLang="zh-CN" smtClean="0">
                <a:ea typeface="宋体" charset="-122"/>
              </a:rPr>
              <a:pPr/>
              <a:t>79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08227" name="TextBox 3"/>
          <p:cNvSpPr txBox="1">
            <a:spLocks noChangeArrowheads="1"/>
          </p:cNvSpPr>
          <p:nvPr/>
        </p:nvSpPr>
        <p:spPr bwMode="auto">
          <a:xfrm>
            <a:off x="684213" y="2349500"/>
            <a:ext cx="75596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上述结论的对向量值函数也成立，下面我们只给出概念， 具体结论性质不再一一赘述。</a:t>
            </a:r>
          </a:p>
        </p:txBody>
      </p:sp>
    </p:spTree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日期占位符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81D1E48D-A20E-4B2F-873C-27153A6B61AE}" type="datetime1">
              <a:rPr lang="zh-CN" altLang="en-US" sz="1400" u="none"/>
              <a:pPr/>
              <a:t>2016/8/26</a:t>
            </a:fld>
            <a:endParaRPr lang="en-US" altLang="zh-CN" sz="1400" u="none"/>
          </a:p>
        </p:txBody>
      </p:sp>
      <p:sp>
        <p:nvSpPr>
          <p:cNvPr id="2662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66D0E99-035E-4130-8157-3DEEE81754B7}" type="slidenum">
              <a:rPr lang="en-US" altLang="zh-CN" sz="1400" u="none"/>
              <a:pPr algn="r"/>
              <a:t>8</a:t>
            </a:fld>
            <a:endParaRPr lang="en-US" altLang="zh-CN" sz="1400" u="none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990033"/>
                </a:solidFill>
                <a:latin typeface="黑体" pitchFamily="2" charset="-122"/>
              </a:rPr>
              <a:t>  </a:t>
            </a:r>
            <a:endParaRPr lang="zh-CN" altLang="en-US" smtClean="0">
              <a:solidFill>
                <a:srgbClr val="990033"/>
              </a:solidFill>
              <a:latin typeface="黑体" pitchFamily="2" charset="-122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023938" y="1119188"/>
            <a:ext cx="67754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/>
              <a:t>问题：</a:t>
            </a:r>
            <a:endParaRPr lang="en-US" altLang="zh-CN" sz="3200" b="1" dirty="0"/>
          </a:p>
          <a:p>
            <a:pPr>
              <a:defRPr/>
            </a:pPr>
            <a:endParaRPr lang="en-US" altLang="zh-CN" sz="3200" b="1" dirty="0"/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3200" b="1" dirty="0"/>
              <a:t>R^N</a:t>
            </a:r>
            <a:r>
              <a:rPr lang="zh-CN" altLang="en-US" sz="3200" b="1" dirty="0"/>
              <a:t>空间的定义：</a:t>
            </a:r>
          </a:p>
          <a:p>
            <a:pPr marL="457200" indent="-457200">
              <a:defRPr/>
            </a:pPr>
            <a:endParaRPr lang="zh-CN" altLang="en-US" sz="3200" b="1" dirty="0"/>
          </a:p>
          <a:p>
            <a:pPr marL="457200" indent="-457200">
              <a:defRPr/>
            </a:pPr>
            <a:r>
              <a:rPr lang="zh-CN" altLang="en-US" sz="3200" b="1" dirty="0"/>
              <a:t>元素？运算？</a:t>
            </a:r>
            <a:r>
              <a:rPr lang="en-US" altLang="zh-CN" sz="3200" b="1" dirty="0"/>
              <a:t>〉〉〉〉〉</a:t>
            </a:r>
            <a:r>
              <a:rPr lang="zh-CN" altLang="en-US" sz="3200" b="1" dirty="0"/>
              <a:t>线性空间。</a:t>
            </a:r>
          </a:p>
          <a:p>
            <a:pPr marL="457200" indent="-457200">
              <a:defRPr/>
            </a:pPr>
            <a:endParaRPr lang="en-US" altLang="zh-CN" sz="3200" b="1" dirty="0"/>
          </a:p>
          <a:p>
            <a:pPr marL="457200" indent="-457200">
              <a:defRPr/>
            </a:pPr>
            <a:r>
              <a:rPr lang="en-US" altLang="zh-CN" sz="3200" b="1" dirty="0"/>
              <a:t>2</a:t>
            </a:r>
            <a:r>
              <a:rPr lang="zh-CN" altLang="en-US" sz="3200" b="1" dirty="0"/>
              <a:t>。为什么要引入</a:t>
            </a:r>
            <a:r>
              <a:rPr lang="en-US" altLang="zh-CN" sz="3200" b="1" dirty="0"/>
              <a:t>R^N</a:t>
            </a:r>
            <a:r>
              <a:rPr lang="zh-CN" altLang="en-US" sz="3200" b="1" dirty="0"/>
              <a:t>空间的定义？</a:t>
            </a:r>
            <a:endParaRPr lang="en-US" altLang="zh-CN" sz="3200" b="1" dirty="0"/>
          </a:p>
          <a:p>
            <a:pPr marL="457200" indent="-457200">
              <a:defRPr/>
            </a:pPr>
            <a:endParaRPr lang="en-US" altLang="zh-CN" sz="3200" b="1" dirty="0"/>
          </a:p>
          <a:p>
            <a:pPr marL="457200" indent="-457200">
              <a:defRPr/>
            </a:pPr>
            <a:r>
              <a:rPr lang="en-US" altLang="zh-CN" sz="3200" b="1" dirty="0"/>
              <a:t>3</a:t>
            </a:r>
            <a:r>
              <a:rPr lang="zh-CN" altLang="en-US" sz="3200" b="1" dirty="0"/>
              <a:t>。 极限、 度量（距离）。  </a:t>
            </a:r>
            <a:endParaRPr lang="en-US" altLang="zh-CN" sz="32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6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4D3EF7-29F0-47F6-9DC6-50C1DAD7CC1A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48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5EBA9C-B570-4535-8741-5D49B66B8200}" type="slidenum">
              <a:rPr lang="en-US" altLang="zh-CN" smtClean="0">
                <a:ea typeface="宋体" charset="-122"/>
              </a:rPr>
              <a:pPr/>
              <a:t>80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08898" name="Object 24"/>
          <p:cNvGraphicFramePr>
            <a:graphicFrameLocks noChangeAspect="1"/>
          </p:cNvGraphicFramePr>
          <p:nvPr/>
        </p:nvGraphicFramePr>
        <p:xfrm>
          <a:off x="1216025" y="1538288"/>
          <a:ext cx="6616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6" name="公式" r:id="rId3" imgW="2222500" imgH="241300" progId="Equation.3">
                  <p:embed/>
                </p:oleObj>
              </mc:Choice>
              <mc:Fallback>
                <p:oleObj name="公式" r:id="rId3" imgW="2222500" imgH="2413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1538288"/>
                        <a:ext cx="6616700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8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27305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9966FF"/>
              </a:solidFill>
            </a:endParaRPr>
          </a:p>
        </p:txBody>
      </p:sp>
      <p:sp>
        <p:nvSpPr>
          <p:cNvPr id="204829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27305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4830" name="Text Box 5"/>
          <p:cNvSpPr txBox="1">
            <a:spLocks noChangeArrowheads="1"/>
          </p:cNvSpPr>
          <p:nvPr/>
        </p:nvSpPr>
        <p:spPr bwMode="auto">
          <a:xfrm>
            <a:off x="-180975" y="293688"/>
            <a:ext cx="5184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定义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向量函数极限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08902" name="Object 25"/>
          <p:cNvGraphicFramePr>
            <a:graphicFrameLocks noChangeAspect="1"/>
          </p:cNvGraphicFramePr>
          <p:nvPr/>
        </p:nvGraphicFramePr>
        <p:xfrm>
          <a:off x="611188" y="2420938"/>
          <a:ext cx="775335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7" name="公式" r:id="rId5" imgW="2717800" imgH="1257300" progId="Equation.3">
                  <p:embed/>
                </p:oleObj>
              </mc:Choice>
              <mc:Fallback>
                <p:oleObj name="公式" r:id="rId5" imgW="2717800" imgH="12573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7753350" cy="339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8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C336EB-280D-42A9-AA56-3602B40A72F1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58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F20FC3-03A5-446B-9E32-660126FF6877}" type="slidenum">
              <a:rPr lang="en-US" altLang="zh-CN" smtClean="0">
                <a:ea typeface="宋体" charset="-122"/>
              </a:rPr>
              <a:pPr/>
              <a:t>81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5840" name="Text Box 2"/>
          <p:cNvSpPr txBox="1">
            <a:spLocks noChangeArrowheads="1"/>
          </p:cNvSpPr>
          <p:nvPr/>
        </p:nvSpPr>
        <p:spPr bwMode="auto">
          <a:xfrm>
            <a:off x="827088" y="692150"/>
            <a:ext cx="73437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/>
              <a:t>注：向量函数极限与一元函数极限具有相同的性质。比如：</a:t>
            </a:r>
          </a:p>
        </p:txBody>
      </p:sp>
      <p:sp>
        <p:nvSpPr>
          <p:cNvPr id="205841" name="Text Box 3"/>
          <p:cNvSpPr txBox="1">
            <a:spLocks noChangeArrowheads="1"/>
          </p:cNvSpPr>
          <p:nvPr/>
        </p:nvSpPr>
        <p:spPr bwMode="auto">
          <a:xfrm>
            <a:off x="539750" y="2009775"/>
            <a:ext cx="7848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Cauchy </a:t>
            </a:r>
            <a:r>
              <a:rPr lang="zh-CN" altLang="en-US" sz="3600" b="1">
                <a:solidFill>
                  <a:srgbClr val="FF0000"/>
                </a:solidFill>
              </a:rPr>
              <a:t>定理</a:t>
            </a:r>
            <a:r>
              <a:rPr lang="zh-CN" altLang="en-US" sz="3600" b="1"/>
              <a:t>： </a:t>
            </a:r>
          </a:p>
        </p:txBody>
      </p:sp>
      <p:graphicFrame>
        <p:nvGraphicFramePr>
          <p:cNvPr id="205837" name="Object 13"/>
          <p:cNvGraphicFramePr>
            <a:graphicFrameLocks noChangeAspect="1"/>
          </p:cNvGraphicFramePr>
          <p:nvPr/>
        </p:nvGraphicFramePr>
        <p:xfrm>
          <a:off x="369888" y="2820988"/>
          <a:ext cx="7396162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3" name="公式" r:id="rId3" imgW="2870200" imgH="482600" progId="Equation.3">
                  <p:embed/>
                </p:oleObj>
              </mc:Choice>
              <mc:Fallback>
                <p:oleObj name="公式" r:id="rId3" imgW="28702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820988"/>
                        <a:ext cx="7396162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86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7F9DA6-C1C0-476B-8BEE-5DD5CBE8E17C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68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0F42E3-D253-4E38-AAA3-ADB1BA72D6CF}" type="slidenum">
              <a:rPr lang="en-US" altLang="zh-CN" smtClean="0">
                <a:ea typeface="宋体" charset="-122"/>
              </a:rPr>
              <a:pPr/>
              <a:t>82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10946" name="Object 35"/>
          <p:cNvGraphicFramePr>
            <a:graphicFrameLocks noChangeAspect="1"/>
          </p:cNvGraphicFramePr>
          <p:nvPr/>
        </p:nvGraphicFramePr>
        <p:xfrm>
          <a:off x="611188" y="836613"/>
          <a:ext cx="782637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1" name="公式" r:id="rId3" imgW="2628900" imgH="774700" progId="Equation.3">
                  <p:embed/>
                </p:oleObj>
              </mc:Choice>
              <mc:Fallback>
                <p:oleObj name="公式" r:id="rId3" imgW="2628900" imgH="7747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836613"/>
                        <a:ext cx="7826375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7" name="Object 36"/>
          <p:cNvGraphicFramePr>
            <a:graphicFrameLocks noChangeAspect="1"/>
          </p:cNvGraphicFramePr>
          <p:nvPr/>
        </p:nvGraphicFramePr>
        <p:xfrm>
          <a:off x="539750" y="4875213"/>
          <a:ext cx="80772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2" name="公式" r:id="rId5" imgW="2552700" imgH="457200" progId="Equation.3">
                  <p:embed/>
                </p:oleObj>
              </mc:Choice>
              <mc:Fallback>
                <p:oleObj name="公式" r:id="rId5" imgW="2552700" imgH="457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875213"/>
                        <a:ext cx="8077200" cy="121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8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27305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9966FF"/>
              </a:solidFill>
            </a:endParaRPr>
          </a:p>
        </p:txBody>
      </p:sp>
      <p:sp>
        <p:nvSpPr>
          <p:cNvPr id="20688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27305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6890" name="Text Box 6"/>
          <p:cNvSpPr txBox="1">
            <a:spLocks noChangeArrowheads="1"/>
          </p:cNvSpPr>
          <p:nvPr/>
        </p:nvSpPr>
        <p:spPr bwMode="auto">
          <a:xfrm>
            <a:off x="-180975" y="293688"/>
            <a:ext cx="698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：向量函数连续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0951" name="Object 37"/>
          <p:cNvGraphicFramePr>
            <a:graphicFrameLocks noChangeAspect="1"/>
          </p:cNvGraphicFramePr>
          <p:nvPr/>
        </p:nvGraphicFramePr>
        <p:xfrm>
          <a:off x="434975" y="2833688"/>
          <a:ext cx="7969250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3" name="公式" r:id="rId7" imgW="2794000" imgH="698500" progId="Equation.3">
                  <p:embed/>
                </p:oleObj>
              </mc:Choice>
              <mc:Fallback>
                <p:oleObj name="公式" r:id="rId7" imgW="2794000" imgH="6985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2833688"/>
                        <a:ext cx="7969250" cy="176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7" name="日期占位符 1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E0F2E9B4-8887-431F-A094-8E4912E003CA}" type="datetime1">
              <a:rPr lang="zh-CN" altLang="en-US" sz="1400" u="none"/>
              <a:pPr/>
              <a:t>2016/8/26</a:t>
            </a:fld>
            <a:endParaRPr lang="en-US" altLang="zh-CN" sz="1400" u="none"/>
          </a:p>
        </p:txBody>
      </p:sp>
      <p:sp>
        <p:nvSpPr>
          <p:cNvPr id="289808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AE3FF63-247E-4CC5-A16A-33686D82ABD6}" type="slidenum">
              <a:rPr lang="en-US" altLang="zh-CN" sz="1400" u="none"/>
              <a:pPr algn="r"/>
              <a:t>83</a:t>
            </a:fld>
            <a:endParaRPr lang="en-US" altLang="zh-CN" sz="1400" u="none"/>
          </a:p>
        </p:txBody>
      </p:sp>
      <p:graphicFrame>
        <p:nvGraphicFramePr>
          <p:cNvPr id="210946" name="Object 14"/>
          <p:cNvGraphicFramePr>
            <a:graphicFrameLocks noChangeAspect="1"/>
          </p:cNvGraphicFramePr>
          <p:nvPr/>
        </p:nvGraphicFramePr>
        <p:xfrm>
          <a:off x="857250" y="852488"/>
          <a:ext cx="733425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22" name="公式" r:id="rId3" imgW="2463800" imgH="762000" progId="Equation.3">
                  <p:embed/>
                </p:oleObj>
              </mc:Choice>
              <mc:Fallback>
                <p:oleObj name="公式" r:id="rId3" imgW="2463800" imgH="7620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852488"/>
                        <a:ext cx="7334250" cy="200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27305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9966FF"/>
              </a:solidFill>
            </a:endParaRPr>
          </a:p>
        </p:txBody>
      </p:sp>
      <p:sp>
        <p:nvSpPr>
          <p:cNvPr id="28981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27305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89811" name="Text Box 6"/>
          <p:cNvSpPr txBox="1">
            <a:spLocks noChangeArrowheads="1"/>
          </p:cNvSpPr>
          <p:nvPr/>
        </p:nvSpPr>
        <p:spPr bwMode="auto">
          <a:xfrm>
            <a:off x="-180975" y="293688"/>
            <a:ext cx="698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定理 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9812" name="Text Box 12"/>
          <p:cNvSpPr txBox="1">
            <a:spLocks noChangeArrowheads="1"/>
          </p:cNvSpPr>
          <p:nvPr/>
        </p:nvSpPr>
        <p:spPr bwMode="auto">
          <a:xfrm>
            <a:off x="0" y="3860800"/>
            <a:ext cx="871855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上述定理告诉我们为了研究向量值函数的极限只</a:t>
            </a:r>
          </a:p>
          <a:p>
            <a:r>
              <a:rPr lang="zh-CN" altLang="en-US" sz="3200" b="1"/>
              <a:t>要研究其每个分量函数作为多元函数的极限就足</a:t>
            </a:r>
          </a:p>
          <a:p>
            <a:r>
              <a:rPr lang="zh-CN" altLang="en-US" sz="3200" b="1"/>
              <a:t>够了。</a:t>
            </a:r>
            <a:endParaRPr lang="en-US" altLang="zh-CN" sz="3200" b="1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7" name="Object 73"/>
          <p:cNvGraphicFramePr>
            <a:graphicFrameLocks noGrp="1" noChangeAspect="1"/>
          </p:cNvGraphicFramePr>
          <p:nvPr>
            <p:ph/>
          </p:nvPr>
        </p:nvGraphicFramePr>
        <p:xfrm>
          <a:off x="611188" y="1557338"/>
          <a:ext cx="7200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6" name="公式" r:id="rId3" imgW="3517900" imgH="266700" progId="Equation.3">
                  <p:embed/>
                </p:oleObj>
              </mc:Choice>
              <mc:Fallback>
                <p:oleObj name="公式" r:id="rId3" imgW="3517900" imgH="266700" progId="Equation.3">
                  <p:embed/>
                  <p:pic>
                    <p:nvPicPr>
                      <p:cNvPr id="0" name="Picture 7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72009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46" name="日期占位符 2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1C706F-3C33-4246-8C4C-68C120D35559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794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450C6B-36D0-41D9-9C56-DAE52868A340}" type="slidenum">
              <a:rPr lang="en-US" altLang="zh-CN" smtClean="0">
                <a:ea typeface="宋体" charset="-122"/>
              </a:rPr>
              <a:pPr/>
              <a:t>84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11970" name="Object 68"/>
          <p:cNvGraphicFramePr>
            <a:graphicFrameLocks noChangeAspect="1"/>
          </p:cNvGraphicFramePr>
          <p:nvPr/>
        </p:nvGraphicFramePr>
        <p:xfrm>
          <a:off x="690563" y="5575300"/>
          <a:ext cx="48958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7" name="公式" r:id="rId5" imgW="2273300" imgH="241300" progId="Equation.3">
                  <p:embed/>
                </p:oleObj>
              </mc:Choice>
              <mc:Fallback>
                <p:oleObj name="公式" r:id="rId5" imgW="2273300" imgH="2413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5575300"/>
                        <a:ext cx="489585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1" name="Object 69"/>
          <p:cNvGraphicFramePr>
            <a:graphicFrameLocks noChangeAspect="1"/>
          </p:cNvGraphicFramePr>
          <p:nvPr/>
        </p:nvGraphicFramePr>
        <p:xfrm>
          <a:off x="611188" y="2420938"/>
          <a:ext cx="14208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8" name="公式" r:id="rId7" imgW="672808" imgH="228501" progId="Equation.3">
                  <p:embed/>
                </p:oleObj>
              </mc:Choice>
              <mc:Fallback>
                <p:oleObj name="公式" r:id="rId7" imgW="672808" imgH="228501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14208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2339975" y="2276475"/>
            <a:ext cx="107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latin typeface="Arial" charset="0"/>
                <a:ea typeface="楷体_GB2312" pitchFamily="49" charset="-122"/>
              </a:rPr>
              <a:t>如果</a:t>
            </a:r>
          </a:p>
        </p:txBody>
      </p:sp>
      <p:graphicFrame>
        <p:nvGraphicFramePr>
          <p:cNvPr id="211973" name="Object 70"/>
          <p:cNvGraphicFramePr>
            <a:graphicFrameLocks noChangeAspect="1"/>
          </p:cNvGraphicFramePr>
          <p:nvPr/>
        </p:nvGraphicFramePr>
        <p:xfrm>
          <a:off x="3635375" y="2205038"/>
          <a:ext cx="24495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9" name="公式" r:id="rId9" imgW="1091726" imgH="317362" progId="Equation.3">
                  <p:embed/>
                </p:oleObj>
              </mc:Choice>
              <mc:Fallback>
                <p:oleObj name="公式" r:id="rId9" imgW="1091726" imgH="317362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205038"/>
                        <a:ext cx="244951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4" name="Object 71"/>
          <p:cNvGraphicFramePr>
            <a:graphicFrameLocks noChangeAspect="1"/>
          </p:cNvGraphicFramePr>
          <p:nvPr/>
        </p:nvGraphicFramePr>
        <p:xfrm>
          <a:off x="827088" y="3284538"/>
          <a:ext cx="38608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40" name="公式" r:id="rId11" imgW="1828800" imgH="241300" progId="Equation.3">
                  <p:embed/>
                </p:oleObj>
              </mc:Choice>
              <mc:Fallback>
                <p:oleObj name="公式" r:id="rId11" imgW="1828800" imgH="2413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84538"/>
                        <a:ext cx="38608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5" name="Object 72"/>
          <p:cNvGraphicFramePr>
            <a:graphicFrameLocks noChangeAspect="1"/>
          </p:cNvGraphicFramePr>
          <p:nvPr/>
        </p:nvGraphicFramePr>
        <p:xfrm>
          <a:off x="611188" y="4941888"/>
          <a:ext cx="58991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41" name="公式" r:id="rId13" imgW="2794000" imgH="241300" progId="Equation.3">
                  <p:embed/>
                </p:oleObj>
              </mc:Choice>
              <mc:Fallback>
                <p:oleObj name="公式" r:id="rId13" imgW="2794000" imgH="2413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41888"/>
                        <a:ext cx="589915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49" name="Text Box 8"/>
          <p:cNvSpPr txBox="1">
            <a:spLocks noChangeArrowheads="1"/>
          </p:cNvSpPr>
          <p:nvPr/>
        </p:nvSpPr>
        <p:spPr bwMode="auto">
          <a:xfrm>
            <a:off x="735013" y="155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07950" name="Text Box 10"/>
          <p:cNvSpPr txBox="1">
            <a:spLocks noChangeArrowheads="1"/>
          </p:cNvSpPr>
          <p:nvPr/>
        </p:nvSpPr>
        <p:spPr bwMode="auto">
          <a:xfrm>
            <a:off x="468313" y="641350"/>
            <a:ext cx="2735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例如</a:t>
            </a:r>
            <a:r>
              <a:rPr lang="en-US" altLang="zh-CN" b="1"/>
              <a:t>: </a:t>
            </a:r>
            <a:r>
              <a:rPr lang="zh-CN" altLang="en-US" b="1"/>
              <a:t>考虑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34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BAB3F6-499F-4FF9-9DFA-72F8E8FD8319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89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FF3D1D-2DC0-4887-A90E-CD97EC6849D8}" type="slidenum">
              <a:rPr lang="en-US" altLang="zh-CN" smtClean="0">
                <a:ea typeface="宋体" charset="-122"/>
              </a:rPr>
              <a:pPr/>
              <a:t>85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8936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9966FF"/>
              </a:solidFill>
            </a:endParaRPr>
          </a:p>
        </p:txBody>
      </p:sp>
      <p:sp>
        <p:nvSpPr>
          <p:cNvPr id="20893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21299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920062"/>
              </p:ext>
            </p:extLst>
          </p:nvPr>
        </p:nvGraphicFramePr>
        <p:xfrm>
          <a:off x="179512" y="1988840"/>
          <a:ext cx="896448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4" name="公式" r:id="rId3" imgW="3276360" imgH="914400" progId="Equation.3">
                  <p:embed/>
                </p:oleObj>
              </mc:Choice>
              <mc:Fallback>
                <p:oleObj name="公式" r:id="rId3" imgW="3276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88840"/>
                        <a:ext cx="8964488" cy="240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39" name="Text Box 8"/>
          <p:cNvSpPr txBox="1">
            <a:spLocks noChangeArrowheads="1"/>
          </p:cNvSpPr>
          <p:nvPr/>
        </p:nvSpPr>
        <p:spPr bwMode="auto">
          <a:xfrm>
            <a:off x="-8732" y="764704"/>
            <a:ext cx="7345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32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：同胚</a:t>
            </a:r>
            <a:r>
              <a:rPr lang="zh-CN" altLang="en-US" sz="32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映射</a:t>
            </a:r>
            <a:endParaRPr lang="zh-CN" altLang="en-US" sz="32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40047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34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BAB3F6-499F-4FF9-9DFA-72F8E8FD8319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89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FF3D1D-2DC0-4887-A90E-CD97EC6849D8}" type="slidenum">
              <a:rPr lang="en-US" altLang="zh-CN" smtClean="0">
                <a:ea typeface="宋体" charset="-122"/>
              </a:rPr>
              <a:pPr/>
              <a:t>86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8936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9966FF"/>
              </a:solidFill>
            </a:endParaRPr>
          </a:p>
        </p:txBody>
      </p:sp>
      <p:sp>
        <p:nvSpPr>
          <p:cNvPr id="20893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21299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783708"/>
              </p:ext>
            </p:extLst>
          </p:nvPr>
        </p:nvGraphicFramePr>
        <p:xfrm>
          <a:off x="395536" y="764704"/>
          <a:ext cx="865822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9" name="公式" r:id="rId3" imgW="2908300" imgH="939800" progId="Equation.3">
                  <p:embed/>
                </p:oleObj>
              </mc:Choice>
              <mc:Fallback>
                <p:oleObj name="公式" r:id="rId3" imgW="2908300" imgH="9398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764704"/>
                        <a:ext cx="8658225" cy="247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36"/>
          <p:cNvGraphicFramePr>
            <a:graphicFrameLocks noChangeAspect="1"/>
          </p:cNvGraphicFramePr>
          <p:nvPr/>
        </p:nvGraphicFramePr>
        <p:xfrm>
          <a:off x="277813" y="3141663"/>
          <a:ext cx="84709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0" name="公式" r:id="rId5" imgW="3111500" imgH="457200" progId="Equation.3">
                  <p:embed/>
                </p:oleObj>
              </mc:Choice>
              <mc:Fallback>
                <p:oleObj name="公式" r:id="rId5" imgW="3111500" imgH="457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3141663"/>
                        <a:ext cx="8470900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84735"/>
              </p:ext>
            </p:extLst>
          </p:nvPr>
        </p:nvGraphicFramePr>
        <p:xfrm>
          <a:off x="2094706" y="4152900"/>
          <a:ext cx="4954588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1" name="公式" r:id="rId7" imgW="1663700" imgH="939800" progId="Equation.3">
                  <p:embed/>
                </p:oleObj>
              </mc:Choice>
              <mc:Fallback>
                <p:oleObj name="公式" r:id="rId7" imgW="1663700" imgH="939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706" y="4152900"/>
                        <a:ext cx="4954588" cy="247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572000" y="2492375"/>
            <a:ext cx="1809750" cy="579438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线性映射</a:t>
            </a:r>
          </a:p>
        </p:txBody>
      </p:sp>
      <p:sp>
        <p:nvSpPr>
          <p:cNvPr id="208939" name="Text Box 8"/>
          <p:cNvSpPr txBox="1">
            <a:spLocks noChangeArrowheads="1"/>
          </p:cNvSpPr>
          <p:nvPr/>
        </p:nvSpPr>
        <p:spPr bwMode="auto">
          <a:xfrm>
            <a:off x="-252413" y="44450"/>
            <a:ext cx="7345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定义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：线性映射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55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24BAF6-F2E7-4B8D-9C9F-95AB04E9E124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99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41BA5B-1AD5-41E9-8912-F05F51FE1A32}" type="slidenum">
              <a:rPr lang="en-US" altLang="zh-CN" smtClean="0">
                <a:ea typeface="宋体" charset="-122"/>
              </a:rPr>
              <a:pPr/>
              <a:t>87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9957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172200" y="6477000"/>
            <a:ext cx="609600" cy="304800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9966FF"/>
              </a:solidFill>
            </a:endParaRPr>
          </a:p>
        </p:txBody>
      </p:sp>
      <p:sp>
        <p:nvSpPr>
          <p:cNvPr id="20995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781800" y="6477000"/>
            <a:ext cx="609600" cy="304800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214020" name="Object 32"/>
          <p:cNvGraphicFramePr>
            <a:graphicFrameLocks noChangeAspect="1"/>
          </p:cNvGraphicFramePr>
          <p:nvPr/>
        </p:nvGraphicFramePr>
        <p:xfrm>
          <a:off x="452438" y="260350"/>
          <a:ext cx="743267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0" name="公式" r:id="rId3" imgW="2730500" imgH="1193800" progId="Equation.3">
                  <p:embed/>
                </p:oleObj>
              </mc:Choice>
              <mc:Fallback>
                <p:oleObj name="公式" r:id="rId3" imgW="2730500" imgH="1193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260350"/>
                        <a:ext cx="7432675" cy="314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33"/>
          <p:cNvGraphicFramePr>
            <a:graphicFrameLocks noChangeAspect="1"/>
          </p:cNvGraphicFramePr>
          <p:nvPr/>
        </p:nvGraphicFramePr>
        <p:xfrm>
          <a:off x="1828800" y="3644900"/>
          <a:ext cx="67754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1" name="公式" r:id="rId5" imgW="2489200" imgH="520700" progId="Equation.3">
                  <p:embed/>
                </p:oleObj>
              </mc:Choice>
              <mc:Fallback>
                <p:oleObj name="公式" r:id="rId5" imgW="2489200" imgH="5207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44900"/>
                        <a:ext cx="677545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34"/>
          <p:cNvGraphicFramePr>
            <a:graphicFrameLocks noChangeAspect="1"/>
          </p:cNvGraphicFramePr>
          <p:nvPr/>
        </p:nvGraphicFramePr>
        <p:xfrm>
          <a:off x="623888" y="5118100"/>
          <a:ext cx="777875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2" name="公式" r:id="rId7" imgW="2857500" imgH="698500" progId="Equation.3">
                  <p:embed/>
                </p:oleObj>
              </mc:Choice>
              <mc:Fallback>
                <p:oleObj name="公式" r:id="rId7" imgW="2857500" imgH="6985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118100"/>
                        <a:ext cx="7778750" cy="183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FF146F-1C03-4C06-86A9-798A278C6ABB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44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EA7715-D360-4F64-84FD-94BF63026316}" type="slidenum">
              <a:rPr lang="en-US" altLang="zh-CN" smtClean="0">
                <a:ea typeface="宋体" charset="-122"/>
              </a:rPr>
              <a:pPr/>
              <a:t>88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443" name="TextBox 3"/>
          <p:cNvSpPr txBox="1">
            <a:spLocks noChangeArrowheads="1"/>
          </p:cNvSpPr>
          <p:nvPr/>
        </p:nvSpPr>
        <p:spPr bwMode="auto">
          <a:xfrm>
            <a:off x="468313" y="1377950"/>
            <a:ext cx="8391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FF0000"/>
                </a:solidFill>
              </a:rPr>
              <a:t>结论：有限维空间上的线性映射本质</a:t>
            </a:r>
            <a:endParaRPr lang="en-US" altLang="zh-CN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</a:rPr>
              <a:t>上是有限维矩阵。 </a:t>
            </a:r>
          </a:p>
        </p:txBody>
      </p:sp>
    </p:spTree>
  </p:cSld>
  <p:clrMapOvr>
    <a:masterClrMapping/>
  </p:clrMapOvr>
  <p:transition spd="slow">
    <p:pull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日期占位符 1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5D9D36-C6F0-4BED-BCC2-03D752909EF1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69E0CC-A2DF-4049-A4F1-E27418EF96FA}" type="slidenum">
              <a:rPr lang="en-US" altLang="zh-CN" smtClean="0">
                <a:ea typeface="宋体" charset="-122"/>
              </a:rPr>
              <a:pPr/>
              <a:t>89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820737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u="none" dirty="0">
                <a:latin typeface="隶书" pitchFamily="49" charset="-122"/>
                <a:ea typeface="隶书" pitchFamily="49" charset="-122"/>
              </a:rPr>
              <a:t>Homework</a:t>
            </a:r>
          </a:p>
          <a:p>
            <a:pPr>
              <a:spcBef>
                <a:spcPct val="50000"/>
              </a:spcBef>
            </a:pP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Ex13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.(</a:t>
            </a:r>
            <a:r>
              <a:rPr lang="zh-CN" altLang="en-US" sz="4000" u="none" dirty="0">
                <a:latin typeface="隶书" pitchFamily="49" charset="-122"/>
                <a:ea typeface="隶书" pitchFamily="49" charset="-122"/>
              </a:rPr>
              <a:t>连续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)20, 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25</a:t>
            </a:r>
            <a:r>
              <a:rPr lang="zh-CN" altLang="en-US" sz="4000" u="none" dirty="0" smtClean="0">
                <a:latin typeface="隶书" pitchFamily="49" charset="-122"/>
                <a:ea typeface="隶书" pitchFamily="49" charset="-122"/>
              </a:rPr>
              <a:t>， 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27 </a:t>
            </a:r>
            <a:r>
              <a:rPr lang="zh-CN" altLang="en-US" sz="4000" u="none" dirty="0" smtClean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4000" u="none" dirty="0" smtClean="0">
                <a:latin typeface="隶书" pitchFamily="49" charset="-122"/>
                <a:ea typeface="隶书" pitchFamily="49" charset="-122"/>
              </a:rPr>
              <a:t>28</a:t>
            </a:r>
            <a:r>
              <a:rPr lang="zh-CN" altLang="en-US" sz="4000" u="none" dirty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4000" u="none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9044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9" name="Object 8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272382"/>
              </p:ext>
            </p:extLst>
          </p:nvPr>
        </p:nvGraphicFramePr>
        <p:xfrm>
          <a:off x="467544" y="1124744"/>
          <a:ext cx="31924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66" name="公式" r:id="rId3" imgW="1320480" imgH="228600" progId="Equation.3">
                  <p:embed/>
                </p:oleObj>
              </mc:Choice>
              <mc:Fallback>
                <p:oleObj name="公式" r:id="rId3" imgW="132048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24744"/>
                        <a:ext cx="3192462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49" name="日期占位符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0A30D3-2841-4406-91A4-B78B85550628}" type="datetime1">
              <a:rPr lang="zh-CN" altLang="en-US" smtClean="0">
                <a:ea typeface="宋体" charset="-122"/>
              </a:rPr>
              <a:pPr/>
              <a:t>2016/8/26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19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E5B49A-7A6F-44B4-AF74-60EF69C3C428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85750" y="442913"/>
            <a:ext cx="5518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b="1" u="none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0" lang="zh-CN" altLang="en-US" sz="2800" b="1" u="none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Ｒ＾Ｎ空间，距离</a:t>
            </a:r>
            <a:r>
              <a:rPr kumimoji="0" lang="zh-CN" altLang="en-US" sz="2800" b="1" u="none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0" lang="zh-CN" altLang="en-US" sz="2800" b="1" u="none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范数）</a:t>
            </a:r>
            <a:endParaRPr kumimoji="0" lang="zh-CN" altLang="en-US" sz="2800" b="1" u="none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186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710988"/>
              </p:ext>
            </p:extLst>
          </p:nvPr>
        </p:nvGraphicFramePr>
        <p:xfrm>
          <a:off x="539552" y="2276872"/>
          <a:ext cx="7019925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67" name="公式" r:id="rId5" imgW="3301920" imgH="1663560" progId="Equation.3">
                  <p:embed/>
                </p:oleObj>
              </mc:Choice>
              <mc:Fallback>
                <p:oleObj name="公式" r:id="rId5" imgW="330192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76872"/>
                        <a:ext cx="7019925" cy="354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4615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7590</TotalTime>
  <Words>1241</Words>
  <Application>Microsoft Office PowerPoint</Application>
  <PresentationFormat>全屏显示(4:3)</PresentationFormat>
  <Paragraphs>354</Paragraphs>
  <Slides>89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89</vt:i4>
      </vt:variant>
    </vt:vector>
  </HeadingPairs>
  <TitlesOfParts>
    <vt:vector size="93" baseType="lpstr">
      <vt:lpstr>波形</vt:lpstr>
      <vt:lpstr>公式</vt:lpstr>
      <vt:lpstr>Microsoft 公式 3.0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N维Euclid空间R^N简介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清华大学计算中心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陆小援</dc:creator>
  <cp:lastModifiedBy>guoyx</cp:lastModifiedBy>
  <cp:revision>271</cp:revision>
  <cp:lastPrinted>2001-02-08T08:57:26Z</cp:lastPrinted>
  <dcterms:created xsi:type="dcterms:W3CDTF">1999-03-06T02:23:39Z</dcterms:created>
  <dcterms:modified xsi:type="dcterms:W3CDTF">2016-08-26T08:30:35Z</dcterms:modified>
</cp:coreProperties>
</file>