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6"/>
  </p:notesMasterIdLst>
  <p:sldIdLst>
    <p:sldId id="552" r:id="rId2"/>
    <p:sldId id="573" r:id="rId3"/>
    <p:sldId id="554" r:id="rId4"/>
    <p:sldId id="553" r:id="rId5"/>
    <p:sldId id="575" r:id="rId6"/>
    <p:sldId id="574" r:id="rId7"/>
    <p:sldId id="576" r:id="rId8"/>
    <p:sldId id="577" r:id="rId9"/>
    <p:sldId id="556" r:id="rId10"/>
    <p:sldId id="558" r:id="rId11"/>
    <p:sldId id="578" r:id="rId12"/>
    <p:sldId id="560" r:id="rId13"/>
    <p:sldId id="561" r:id="rId14"/>
    <p:sldId id="562" r:id="rId15"/>
    <p:sldId id="563" r:id="rId16"/>
    <p:sldId id="564" r:id="rId17"/>
    <p:sldId id="567" r:id="rId18"/>
    <p:sldId id="569" r:id="rId19"/>
    <p:sldId id="568" r:id="rId20"/>
    <p:sldId id="570" r:id="rId21"/>
    <p:sldId id="571" r:id="rId22"/>
    <p:sldId id="566" r:id="rId23"/>
    <p:sldId id="580" r:id="rId24"/>
    <p:sldId id="581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  <a:srgbClr val="AB57FF"/>
    <a:srgbClr val="666699"/>
    <a:srgbClr val="9966FF"/>
    <a:srgbClr val="660066"/>
    <a:srgbClr val="9933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1" autoAdjust="0"/>
    <p:restoredTop sz="94888" autoAdjust="0"/>
  </p:normalViewPr>
  <p:slideViewPr>
    <p:cSldViewPr>
      <p:cViewPr varScale="1">
        <p:scale>
          <a:sx n="43" d="100"/>
          <a:sy n="43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549BCE3-88F7-4283-8590-7C852AC677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1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824D8-21CD-41F8-87EC-7852B85EA40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CB52B-E67A-48E9-B358-4A8EC5006A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C1A2E-E54E-478F-B76E-9A7CF29C483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AutoShape 3"/>
          <p:cNvSpPr>
            <a:spLocks noChangeArrowheads="1"/>
          </p:cNvSpPr>
          <p:nvPr/>
        </p:nvSpPr>
        <p:spPr bwMode="auto">
          <a:xfrm>
            <a:off x="685800" y="2319338"/>
            <a:ext cx="7391400" cy="3624262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blackWhite">
          <a:xfrm>
            <a:off x="228600" y="927100"/>
            <a:ext cx="7162800" cy="1206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1" name="AutoShape 5"/>
          <p:cNvSpPr>
            <a:spLocks noChangeArrowheads="1"/>
          </p:cNvSpPr>
          <p:nvPr/>
        </p:nvSpPr>
        <p:spPr bwMode="blackWhite">
          <a:xfrm>
            <a:off x="0" y="21336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4416 w 1000"/>
              <a:gd name="T3" fmla="*/ 0 h 1000"/>
              <a:gd name="T4" fmla="*/ 4917 w 1000"/>
              <a:gd name="T5" fmla="*/ 500 h 1000"/>
              <a:gd name="T6" fmla="*/ 4417 w 1000"/>
              <a:gd name="T7" fmla="*/ 1000 h 1000"/>
              <a:gd name="T8" fmla="*/ 0 w 1000"/>
              <a:gd name="T9" fmla="*/ 1000 h 1000"/>
              <a:gd name="T10" fmla="*/ 0 w 1000"/>
              <a:gd name="T11" fmla="*/ 0 h 1000"/>
              <a:gd name="T12" fmla="*/ G4 w 1000"/>
              <a:gd name="T13" fmla="*/ G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447800" y="3733800"/>
            <a:ext cx="61722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9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267200"/>
            <a:ext cx="6629400" cy="850900"/>
          </a:xfrm>
          <a:noFill/>
          <a:ln w="9525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914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A2EA9E59-55D2-4B4D-BD24-B80FB3E114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BF397-599F-4351-A123-211C80453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139124"/>
      </p:ext>
    </p:extLst>
  </p:cSld>
  <p:clrMapOvr>
    <a:masterClrMapping/>
  </p:clrMapOvr>
  <p:transition spd="med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78563" y="228600"/>
            <a:ext cx="2027237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5930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54B7-8967-4A48-B7E1-9C0BB3D5D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09019"/>
      </p:ext>
    </p:extLst>
  </p:cSld>
  <p:clrMapOvr>
    <a:masterClrMapping/>
  </p:clrMapOvr>
  <p:transition spd="med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69DF0-FB0E-463E-94A8-173657A78B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65991"/>
      </p:ext>
    </p:extLst>
  </p:cSld>
  <p:clrMapOvr>
    <a:masterClrMapping/>
  </p:clrMapOvr>
  <p:transition spd="med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0FF1F-0763-437D-8689-C4214841BB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20993"/>
      </p:ext>
    </p:extLst>
  </p:cSld>
  <p:clrMapOvr>
    <a:masterClrMapping/>
  </p:clrMapOvr>
  <p:transition spd="med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FF532-C9F2-4F00-A573-D86C4712F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19607"/>
      </p:ext>
    </p:extLst>
  </p:cSld>
  <p:clrMapOvr>
    <a:masterClrMapping/>
  </p:clrMapOvr>
  <p:transition spd="med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C39E8-0B84-4CF8-AEB9-EA3F9ACB3B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21887"/>
      </p:ext>
    </p:extLst>
  </p:cSld>
  <p:clrMapOvr>
    <a:masterClrMapping/>
  </p:clrMapOvr>
  <p:transition spd="med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2E-263A-43E8-ACC6-8AD6344CD6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61888"/>
      </p:ext>
    </p:extLst>
  </p:cSld>
  <p:clrMapOvr>
    <a:masterClrMapping/>
  </p:clrMapOvr>
  <p:transition spd="med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C37F6-633A-4643-B176-A1F1457C7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521797"/>
      </p:ext>
    </p:extLst>
  </p:cSld>
  <p:clrMapOvr>
    <a:masterClrMapping/>
  </p:clrMapOvr>
  <p:transition spd="med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99298-09FB-4333-BE27-CDFCCC71FF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89818"/>
      </p:ext>
    </p:extLst>
  </p:cSld>
  <p:clrMapOvr>
    <a:masterClrMapping/>
  </p:clrMapOvr>
  <p:transition spd="med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D1B58-B51C-4C76-B78F-23018ECB8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530594"/>
      </p:ext>
    </p:extLst>
  </p:cSld>
  <p:clrMapOvr>
    <a:masterClrMapping/>
  </p:clrMapOvr>
  <p:transition spd="med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1811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499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696200" cy="40386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181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18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9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5C7CB8A1-26AD-416C-9BAC-EBE40CA079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8123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23300" y="6570663"/>
            <a:ext cx="520700" cy="276225"/>
          </a:xfrm>
          <a:prstGeom prst="actionButtonForwardNext">
            <a:avLst/>
          </a:prstGeom>
          <a:gradFill rotWithShape="0">
            <a:gsLst>
              <a:gs pos="0">
                <a:srgbClr val="66CC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4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08950" y="6570663"/>
            <a:ext cx="533400" cy="276225"/>
          </a:xfrm>
          <a:prstGeom prst="actionButtonBackPrevious">
            <a:avLst/>
          </a:prstGeom>
          <a:gradFill rotWithShape="0">
            <a:gsLst>
              <a:gs pos="0">
                <a:srgbClr val="808080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 uiExpand="1" build="p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81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8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6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WordArt 3"/>
          <p:cNvSpPr>
            <a:spLocks noChangeArrowheads="1" noChangeShapeType="1" noTextEdit="1"/>
          </p:cNvSpPr>
          <p:nvPr/>
        </p:nvSpPr>
        <p:spPr bwMode="auto">
          <a:xfrm>
            <a:off x="1447800" y="2590800"/>
            <a:ext cx="6191250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Flash </a:t>
            </a:r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产品广告</a:t>
            </a:r>
          </a:p>
        </p:txBody>
      </p:sp>
      <p:sp>
        <p:nvSpPr>
          <p:cNvPr id="436228" name="WordArt 4"/>
          <p:cNvSpPr>
            <a:spLocks noChangeArrowheads="1" noChangeShapeType="1" noTextEdit="1"/>
          </p:cNvSpPr>
          <p:nvPr/>
        </p:nvSpPr>
        <p:spPr bwMode="auto">
          <a:xfrm>
            <a:off x="228600" y="1066800"/>
            <a:ext cx="6858000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0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案例</a:t>
            </a:r>
            <a:r>
              <a:rPr lang="en-US" altLang="zh-CN" sz="60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楷体"/>
                <a:ea typeface="华文楷体"/>
              </a:rPr>
              <a:t>6 </a:t>
            </a:r>
            <a:endParaRPr lang="zh-CN" altLang="en-US" sz="60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华文楷体"/>
              <a:ea typeface="华文楷体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4BB5-D86B-44CD-AAA5-F42B26A1A7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整体构思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2819400" cy="2971800"/>
          </a:xfrm>
          <a:ln/>
        </p:spPr>
        <p:txBody>
          <a:bodyPr/>
          <a:lstStyle/>
          <a:p>
            <a:r>
              <a:rPr lang="zh-CN" altLang="en-US"/>
              <a:t>使用什么样的广告手法、如何突出广告主题。</a:t>
            </a:r>
          </a:p>
        </p:txBody>
      </p:sp>
      <p:sp>
        <p:nvSpPr>
          <p:cNvPr id="443396" name="AutoShape 4"/>
          <p:cNvSpPr>
            <a:spLocks noChangeArrowheads="1"/>
          </p:cNvSpPr>
          <p:nvPr/>
        </p:nvSpPr>
        <p:spPr bwMode="auto">
          <a:xfrm>
            <a:off x="4953000" y="2590800"/>
            <a:ext cx="2438400" cy="1219200"/>
          </a:xfrm>
          <a:prstGeom prst="downArrowCallout">
            <a:avLst>
              <a:gd name="adj1" fmla="val 50000"/>
              <a:gd name="adj2" fmla="val 50000"/>
              <a:gd name="adj3" fmla="val 16667"/>
              <a:gd name="adj4" fmla="val 59116"/>
            </a:avLst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初步的设想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4953000" y="3810000"/>
            <a:ext cx="2438400" cy="685800"/>
          </a:xfrm>
          <a:prstGeom prst="rect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Flash</a:t>
            </a:r>
            <a:r>
              <a:rPr lang="zh-CN" altLang="en-US"/>
              <a:t>制作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/>
      <p:bldP spid="4433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13A3-84ED-4C45-9944-6A407FC3BD27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4659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200"/>
            <a:ext cx="1981200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Flash</a:t>
            </a:r>
            <a:r>
              <a:rPr lang="zh-CN" altLang="en-US" sz="3800"/>
              <a:t>广告关注</a:t>
            </a:r>
            <a:r>
              <a:rPr lang="en-US" altLang="zh-CN" sz="3800"/>
              <a:t>——</a:t>
            </a:r>
            <a:r>
              <a:rPr lang="zh-CN" altLang="en-US" sz="3800"/>
              <a:t>色彩给人的感受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962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488C4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色彩给人的感受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黄色具有快乐、希望、智慧和轻快的感觉。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红色有着强烈的刺激效果，能够给人热情、奔放、喜悦、活力的感觉。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橙色也是一种激奋的色彩，给人轻快、热烈、温馨、时尚的感觉。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蓝色是最具有凉爽、清新的色彩。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绿色介于冷暖两种色彩的中间，给人和睦、宁静、健康的感觉。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白色给人洁白、明快、纯真的感觉。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黑色代表着深沉、神秘、寂静、压抑和悲哀。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灰色给人平凡、温和、谦让、高雅的感觉。</a:t>
            </a:r>
          </a:p>
        </p:txBody>
      </p:sp>
      <p:pic>
        <p:nvPicPr>
          <p:cNvPr id="4659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19200"/>
            <a:ext cx="12954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5229-B475-4E1F-97FC-8C822F0A15E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结构的搭配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结构的搭配</a:t>
            </a:r>
          </a:p>
          <a:p>
            <a:pPr lvl="1"/>
            <a:r>
              <a:rPr lang="zh-CN" altLang="en-US"/>
              <a:t>不要使版面太拥挤</a:t>
            </a:r>
          </a:p>
          <a:p>
            <a:pPr lvl="1"/>
            <a:r>
              <a:rPr lang="zh-CN" altLang="en-US"/>
              <a:t>尽量给人以清新、明快的感觉，不要使人感到压抑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45C2-6631-49A5-81DA-0F85A84652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与其它软件的协作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Photoshop——</a:t>
            </a:r>
            <a:r>
              <a:rPr lang="zh-CN" altLang="en-US"/>
              <a:t>图形图像处理</a:t>
            </a:r>
          </a:p>
          <a:p>
            <a:r>
              <a:rPr lang="en-US" altLang="zh-CN"/>
              <a:t>3ds max——</a:t>
            </a:r>
            <a:r>
              <a:rPr lang="zh-CN" altLang="en-US"/>
              <a:t>专业</a:t>
            </a:r>
            <a:r>
              <a:rPr lang="en-US" altLang="zh-CN"/>
              <a:t>3D</a:t>
            </a:r>
            <a:r>
              <a:rPr lang="zh-CN" altLang="en-US"/>
              <a:t>制作</a:t>
            </a:r>
          </a:p>
          <a:p>
            <a:r>
              <a:rPr lang="en-US" altLang="zh-CN"/>
              <a:t>Dreamweaver——</a:t>
            </a:r>
            <a:r>
              <a:rPr lang="zh-CN" altLang="en-US"/>
              <a:t>专业网页制作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218-B098-4F76-A71E-B6C5A8BD2A9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FLASH </a:t>
            </a:r>
            <a:r>
              <a:rPr lang="zh-CN" altLang="en-US"/>
              <a:t>商业广告的主要情况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/>
              <a:t>完全设计</a:t>
            </a:r>
          </a:p>
          <a:p>
            <a:pPr lvl="1"/>
            <a:r>
              <a:rPr lang="zh-CN" altLang="en-US" sz="2400"/>
              <a:t>客户给出要求，由我们自己出创意并设计出来，动画效果基本没有过多要求，全要我们自己发挥的。</a:t>
            </a:r>
          </a:p>
          <a:p>
            <a:r>
              <a:rPr lang="zh-CN" altLang="en-US" sz="2800"/>
              <a:t>半设计</a:t>
            </a:r>
          </a:p>
          <a:p>
            <a:pPr lvl="1"/>
            <a:r>
              <a:rPr lang="zh-CN" altLang="en-US" sz="2400"/>
              <a:t>客户提供了广告公司做好的</a:t>
            </a:r>
            <a:r>
              <a:rPr lang="en-US" altLang="zh-CN" sz="2400"/>
              <a:t>ai/cdr</a:t>
            </a:r>
            <a:r>
              <a:rPr lang="zh-CN" altLang="en-US" sz="2400"/>
              <a:t>等广告样式，只要我们做出</a:t>
            </a:r>
            <a:r>
              <a:rPr lang="en-US" altLang="zh-CN" sz="2400"/>
              <a:t>flash</a:t>
            </a:r>
            <a:r>
              <a:rPr lang="zh-CN" altLang="en-US" sz="2400"/>
              <a:t>格式并加些效果的。</a:t>
            </a:r>
          </a:p>
          <a:p>
            <a:r>
              <a:rPr lang="zh-CN" altLang="en-US" sz="2800"/>
              <a:t>改变规格</a:t>
            </a:r>
          </a:p>
          <a:p>
            <a:pPr lvl="1"/>
            <a:r>
              <a:rPr lang="zh-CN" altLang="en-US" sz="2400"/>
              <a:t>提供了其它的尺寸，要求修改成所需要尺寸的。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63CD-7972-4086-9E6B-83000305A6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手表产品</a:t>
            </a:r>
            <a:r>
              <a:rPr lang="zh-CN" altLang="en-US" dirty="0"/>
              <a:t>广告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手表产品</a:t>
            </a:r>
            <a:r>
              <a:rPr lang="zh-CN" altLang="en-US" dirty="0"/>
              <a:t>广告</a:t>
            </a:r>
          </a:p>
          <a:p>
            <a:pPr lvl="1"/>
            <a:r>
              <a:rPr lang="zh-CN" altLang="en-US" dirty="0"/>
              <a:t>品牌及款式：优视（</a:t>
            </a:r>
            <a:r>
              <a:rPr lang="en-US" altLang="zh-CN" dirty="0"/>
              <a:t>YOUSEE</a:t>
            </a:r>
            <a:r>
              <a:rPr lang="zh-CN" altLang="en-US" dirty="0"/>
              <a:t>）</a:t>
            </a:r>
            <a:r>
              <a:rPr lang="en-US" altLang="zh-CN" dirty="0"/>
              <a:t>E72</a:t>
            </a:r>
          </a:p>
          <a:p>
            <a:r>
              <a:rPr lang="zh-CN" altLang="en-US" dirty="0"/>
              <a:t>客户要求</a:t>
            </a:r>
          </a:p>
          <a:p>
            <a:pPr lvl="1"/>
            <a:r>
              <a:rPr lang="zh-CN" altLang="en-US" dirty="0"/>
              <a:t>突出高清摄像的特点</a:t>
            </a:r>
          </a:p>
          <a:p>
            <a:pPr lvl="1"/>
            <a:r>
              <a:rPr lang="zh-CN" altLang="en-US" dirty="0"/>
              <a:t>尺寸：</a:t>
            </a:r>
            <a:r>
              <a:rPr lang="en-US" altLang="zh-CN" dirty="0"/>
              <a:t>450×105</a:t>
            </a:r>
            <a:r>
              <a:rPr lang="zh-CN" altLang="en-US" dirty="0"/>
              <a:t>像素</a:t>
            </a:r>
          </a:p>
          <a:p>
            <a:pPr lvl="1"/>
            <a:r>
              <a:rPr lang="zh-CN" altLang="en-US" dirty="0"/>
              <a:t>大小限制：</a:t>
            </a:r>
            <a:r>
              <a:rPr lang="en-US" altLang="zh-CN" dirty="0" smtClean="0"/>
              <a:t>25KB</a:t>
            </a:r>
            <a:r>
              <a:rPr lang="zh-CN" altLang="en-US" dirty="0"/>
              <a:t>以下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3529-24E7-49E9-81DF-F62F43A7E58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</a:t>
            </a:r>
            <a:r>
              <a:rPr lang="zh-CN" altLang="en-US"/>
              <a:t>构思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画面主要对象：</a:t>
            </a:r>
            <a:r>
              <a:rPr lang="zh-CN" altLang="en-US" dirty="0" smtClean="0"/>
              <a:t>手表、镜头</a:t>
            </a:r>
            <a:r>
              <a:rPr lang="zh-CN" altLang="en-US" dirty="0"/>
              <a:t>、文字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时长？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基本构思：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富于表现力的镜头展示高清摄像的特点，配合文字“</a:t>
            </a:r>
            <a:r>
              <a:rPr lang="en-US" altLang="zh-CN" dirty="0"/>
              <a:t>YOUSEE</a:t>
            </a:r>
            <a:r>
              <a:rPr lang="zh-CN" altLang="en-US" dirty="0"/>
              <a:t>优视 随心拍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镜头与</a:t>
            </a:r>
            <a:r>
              <a:rPr lang="zh-CN" altLang="en-US" dirty="0" smtClean="0"/>
              <a:t>手表的</a:t>
            </a:r>
            <a:r>
              <a:rPr lang="zh-CN" altLang="en-US" dirty="0"/>
              <a:t>结合（旋转结合）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手表配合</a:t>
            </a:r>
            <a:r>
              <a:rPr lang="zh-CN" altLang="en-US" dirty="0"/>
              <a:t>文字“优视 </a:t>
            </a:r>
            <a:r>
              <a:rPr lang="en-US" altLang="zh-CN" dirty="0"/>
              <a:t>E72”</a:t>
            </a:r>
            <a:r>
              <a:rPr lang="zh-CN" altLang="en-US" dirty="0"/>
              <a:t>、“高清摄像</a:t>
            </a:r>
            <a:r>
              <a:rPr lang="zh-CN" altLang="en-US" dirty="0" smtClean="0"/>
              <a:t>手表”</a:t>
            </a:r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4E0-1BD4-41CD-9684-FA7AD413C87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素材选取与处理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6324600" cy="3352800"/>
          </a:xfrm>
          <a:ln/>
        </p:spPr>
        <p:txBody>
          <a:bodyPr/>
          <a:lstStyle/>
          <a:p>
            <a:r>
              <a:rPr lang="zh-CN" altLang="en-US" dirty="0" smtClean="0"/>
              <a:t>手表图片</a:t>
            </a:r>
            <a:endParaRPr lang="zh-CN" altLang="en-US" dirty="0"/>
          </a:p>
          <a:p>
            <a:r>
              <a:rPr lang="zh-CN" altLang="en-US" dirty="0"/>
              <a:t>镜头用图片</a:t>
            </a:r>
          </a:p>
        </p:txBody>
      </p:sp>
      <p:pic>
        <p:nvPicPr>
          <p:cNvPr id="453636" name="Picture 4" descr="1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1371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637" name="Picture 5" descr="2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13906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638" name="Picture 6" descr="3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13716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42" y="2128656"/>
            <a:ext cx="790685" cy="866896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uiExpand="1" build="p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5363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36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36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374E-D428-456B-BDD9-564E60F3A64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镜头与文字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96200" cy="1219200"/>
          </a:xfrm>
          <a:ln/>
        </p:spPr>
        <p:txBody>
          <a:bodyPr/>
          <a:lstStyle/>
          <a:p>
            <a:r>
              <a:rPr lang="zh-CN" altLang="en-US" dirty="0"/>
              <a:t>动态镜头</a:t>
            </a:r>
          </a:p>
          <a:p>
            <a:r>
              <a:rPr lang="zh-CN" altLang="en-US" dirty="0"/>
              <a:t>文字“</a:t>
            </a:r>
            <a:r>
              <a:rPr lang="en-US" altLang="zh-CN" dirty="0"/>
              <a:t>YOUSEE</a:t>
            </a:r>
            <a:r>
              <a:rPr lang="zh-CN" altLang="en-US" dirty="0"/>
              <a:t>优</a:t>
            </a:r>
            <a:r>
              <a:rPr lang="zh-CN" altLang="en-US" dirty="0" smtClean="0"/>
              <a:t>视 随心拍”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33800"/>
            <a:ext cx="5912529" cy="1371600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  <p:bldLst>
      <p:bldP spid="455683" grpId="0" uiExpand="1" build="p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5568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5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5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96CB-84C8-4EDA-8C1B-86CDB81FAD0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手表与</a:t>
            </a:r>
            <a:r>
              <a:rPr lang="zh-CN" altLang="en-US" dirty="0"/>
              <a:t>镜头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114800" cy="1295400"/>
          </a:xfrm>
          <a:ln/>
        </p:spPr>
        <p:txBody>
          <a:bodyPr/>
          <a:lstStyle/>
          <a:p>
            <a:r>
              <a:rPr lang="zh-CN" altLang="en-US" dirty="0" smtClean="0"/>
              <a:t>手表飞</a:t>
            </a:r>
            <a:r>
              <a:rPr lang="zh-CN" altLang="en-US" dirty="0"/>
              <a:t>入</a:t>
            </a:r>
          </a:p>
          <a:p>
            <a:r>
              <a:rPr lang="zh-CN" altLang="en-US" dirty="0"/>
              <a:t>镜头旋转与之结合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13100"/>
            <a:ext cx="4201112" cy="1114581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724400"/>
            <a:ext cx="4201112" cy="1143160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  <p:bldLst>
      <p:bldP spid="454659" grpId="0" uiExpand="1" build="p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5465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46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46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FA3-955B-4EAC-9EBF-12AC86DF2F8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广告的起源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广告</a:t>
            </a:r>
          </a:p>
          <a:p>
            <a:pPr lvl="1"/>
            <a:r>
              <a:rPr lang="zh-CN" altLang="en-US"/>
              <a:t>广告</a:t>
            </a:r>
            <a:r>
              <a:rPr lang="en-US" altLang="zh-CN"/>
              <a:t>——</a:t>
            </a:r>
            <a:r>
              <a:rPr lang="zh-CN" altLang="en-US"/>
              <a:t>源于拉丁语，有“注意”、“诱导”的意思。</a:t>
            </a:r>
          </a:p>
          <a:p>
            <a:r>
              <a:rPr lang="zh-CN" altLang="en-US"/>
              <a:t>早期的广告</a:t>
            </a:r>
          </a:p>
          <a:p>
            <a:pPr lvl="1"/>
            <a:r>
              <a:rPr lang="zh-CN" altLang="en-US"/>
              <a:t>街头的叫卖、店铺的幌子、一些特有的声音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395-B4AF-46AB-8A57-6DEC0419161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zh-CN" altLang="en-US" dirty="0" smtClean="0"/>
              <a:t>文字</a:t>
            </a:r>
            <a:endParaRPr lang="zh-CN" altLang="en-US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7772400" cy="685800"/>
          </a:xfrm>
          <a:ln/>
        </p:spPr>
        <p:txBody>
          <a:bodyPr/>
          <a:lstStyle/>
          <a:p>
            <a:r>
              <a:rPr lang="zh-CN" altLang="en-US" dirty="0" smtClean="0"/>
              <a:t>文字</a:t>
            </a:r>
            <a:r>
              <a:rPr lang="zh-CN" altLang="en-US" dirty="0"/>
              <a:t>“优视 </a:t>
            </a:r>
            <a:r>
              <a:rPr lang="en-US" altLang="zh-CN" dirty="0"/>
              <a:t>E72”</a:t>
            </a:r>
            <a:r>
              <a:rPr lang="zh-CN" altLang="en-US" dirty="0"/>
              <a:t>、“高清摄像</a:t>
            </a:r>
            <a:r>
              <a:rPr lang="zh-CN" altLang="en-US" dirty="0" smtClean="0"/>
              <a:t>手表”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4220164" cy="1276528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  <p:bldLst>
      <p:bldP spid="456707" grpId="0" uiExpand="1" build="p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5670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67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67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ECC-2FFF-4A2B-A740-AC3578A5C2F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光感效果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467600" cy="3657600"/>
          </a:xfrm>
          <a:ln/>
        </p:spPr>
        <p:txBody>
          <a:bodyPr/>
          <a:lstStyle/>
          <a:p>
            <a:r>
              <a:rPr lang="zh-CN" altLang="en-US" dirty="0"/>
              <a:t>光芒环绕效果</a:t>
            </a:r>
          </a:p>
          <a:p>
            <a:r>
              <a:rPr lang="zh-CN" altLang="en-US" dirty="0" smtClean="0"/>
              <a:t>文字</a:t>
            </a:r>
            <a:r>
              <a:rPr lang="zh-CN" altLang="en-US" dirty="0"/>
              <a:t>扫光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3581400"/>
            <a:ext cx="6358517" cy="1569553"/>
          </a:xfrm>
          <a:prstGeom prst="rect">
            <a:avLst/>
          </a:prstGeo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  <p:bldLst>
      <p:bldP spid="457731" grpId="0" uiExpand="1" build="p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577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7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7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7C7-8D5A-4157-A027-4E1F4E9FBE3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怎样控制文件大小？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 dirty="0" smtClean="0"/>
              <a:t>限制图片</a:t>
            </a:r>
            <a:r>
              <a:rPr lang="zh-CN" altLang="en-US" sz="2800" dirty="0"/>
              <a:t>大小和</a:t>
            </a:r>
            <a:r>
              <a:rPr lang="zh-CN" altLang="en-US" sz="2800" dirty="0" smtClean="0"/>
              <a:t>数量</a:t>
            </a:r>
            <a:endParaRPr lang="zh-CN" altLang="en-US" sz="2800" dirty="0"/>
          </a:p>
          <a:p>
            <a:r>
              <a:rPr lang="zh-CN" altLang="en-US" sz="2800" dirty="0"/>
              <a:t>少添加或不添加声音</a:t>
            </a:r>
          </a:p>
          <a:p>
            <a:r>
              <a:rPr lang="zh-CN" altLang="en-US" sz="2800" dirty="0"/>
              <a:t>改进图片：</a:t>
            </a:r>
          </a:p>
          <a:p>
            <a:pPr lvl="1"/>
            <a:r>
              <a:rPr lang="zh-CN" altLang="en-US" sz="2400" dirty="0"/>
              <a:t>压缩</a:t>
            </a:r>
          </a:p>
          <a:p>
            <a:pPr lvl="1"/>
            <a:r>
              <a:rPr lang="zh-CN" altLang="en-US" sz="2400" dirty="0"/>
              <a:t>简单图形的图片尽量矢量化</a:t>
            </a:r>
          </a:p>
          <a:p>
            <a:r>
              <a:rPr lang="zh-CN" altLang="en-US" sz="2800" dirty="0"/>
              <a:t>文字一定要分离吗？</a:t>
            </a:r>
          </a:p>
          <a:p>
            <a:r>
              <a:rPr lang="zh-CN" altLang="en-US" sz="2800" dirty="0"/>
              <a:t>重复利用相同的元件</a:t>
            </a:r>
          </a:p>
          <a:p>
            <a:r>
              <a:rPr lang="zh-CN" altLang="en-US" sz="2800" dirty="0"/>
              <a:t>动画：长补间和短补间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0C9-E308-4EBD-82B4-D2B95D84A64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橡皮擦工具</a:t>
            </a:r>
            <a:r>
              <a:rPr lang="en-US" altLang="zh-CN"/>
              <a:t>——</a:t>
            </a:r>
            <a:r>
              <a:rPr lang="zh-CN" altLang="en-US"/>
              <a:t>辅助绘图工具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1219200"/>
          </a:xfrm>
          <a:ln/>
        </p:spPr>
        <p:txBody>
          <a:bodyPr/>
          <a:lstStyle/>
          <a:p>
            <a:r>
              <a:rPr lang="zh-CN" altLang="en-US"/>
              <a:t>橡皮擦工具</a:t>
            </a:r>
            <a:r>
              <a:rPr lang="en-US" altLang="zh-CN"/>
              <a:t>——</a:t>
            </a:r>
            <a:r>
              <a:rPr lang="zh-CN" altLang="en-US"/>
              <a:t>快速擦除笔触段或填充区域等工作区中的任何内容</a:t>
            </a:r>
          </a:p>
          <a:p>
            <a:endParaRPr lang="en-US" altLang="zh-CN"/>
          </a:p>
        </p:txBody>
      </p:sp>
      <p:pic>
        <p:nvPicPr>
          <p:cNvPr id="467973" name="图片 6" descr="_use190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928688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7974" name="图片 7" descr="_use190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642938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7975" name="图片 8" descr="_use1905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2498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7976" name="TextBox 9"/>
          <p:cNvSpPr txBox="1">
            <a:spLocks noChangeArrowheads="1"/>
          </p:cNvSpPr>
          <p:nvPr/>
        </p:nvSpPr>
        <p:spPr bwMode="auto">
          <a:xfrm>
            <a:off x="1066800" y="5867400"/>
            <a:ext cx="727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0">
                <a:latin typeface="Times New Roman" pitchFamily="18" charset="0"/>
              </a:rPr>
              <a:t>    </a:t>
            </a:r>
            <a:r>
              <a:rPr kumimoji="1" lang="zh-CN" altLang="en-US" sz="2000" b="0">
                <a:latin typeface="Times New Roman" pitchFamily="18" charset="0"/>
              </a:rPr>
              <a:t>橡皮擦工具选项          橡皮擦形状               橡皮擦模式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C0C4-B40D-43C8-89A5-A625051EAA4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变形面板的应用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495800"/>
          </a:xfrm>
          <a:ln/>
        </p:spPr>
        <p:txBody>
          <a:bodyPr/>
          <a:lstStyle/>
          <a:p>
            <a:endParaRPr lang="zh-CN" altLang="zh-CN"/>
          </a:p>
        </p:txBody>
      </p:sp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7250"/>
            <a:ext cx="266700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999" name="Picture 7" descr="闪闪的红星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B877-739F-4C93-B2C4-D697985EDF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早期的广告</a:t>
            </a:r>
          </a:p>
        </p:txBody>
      </p:sp>
      <p:pic>
        <p:nvPicPr>
          <p:cNvPr id="439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34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9302" name="Picture 4" descr="288371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600200"/>
            <a:ext cx="30114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303" name="Picture 5" descr="暴风截屏201103102038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715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D57D-3021-45F1-8BF3-3568E424E04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广告的概念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广告</a:t>
            </a:r>
          </a:p>
          <a:p>
            <a:pPr lvl="1"/>
            <a:r>
              <a:rPr lang="zh-CN" altLang="en-US"/>
              <a:t>为了某种特定的需要，通过一定形式的媒体，并消耗一定的费用，公开而广泛地向公众传递信息的宣传手段。</a:t>
            </a:r>
          </a:p>
          <a:p>
            <a:r>
              <a:rPr lang="zh-CN" altLang="en-US"/>
              <a:t>广告的分类</a:t>
            </a:r>
          </a:p>
          <a:p>
            <a:pPr lvl="1"/>
            <a:r>
              <a:rPr lang="zh-CN" altLang="en-US"/>
              <a:t>非经济广告</a:t>
            </a:r>
          </a:p>
          <a:p>
            <a:pPr lvl="1"/>
            <a:r>
              <a:rPr lang="zh-CN" altLang="en-US"/>
              <a:t>经济广告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B219-DE81-4AF1-9730-7458493BF54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非经济广告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752600"/>
          </a:xfrm>
          <a:ln/>
        </p:spPr>
        <p:txBody>
          <a:bodyPr/>
          <a:lstStyle/>
          <a:p>
            <a:r>
              <a:rPr lang="zh-CN" altLang="en-US"/>
              <a:t>不以盈利为目的的宣传。</a:t>
            </a:r>
          </a:p>
          <a:p>
            <a:pPr lvl="1"/>
            <a:r>
              <a:rPr lang="zh-CN" altLang="en-US"/>
              <a:t>政府机关、社会事业单位等方面的启事、声明等。</a:t>
            </a:r>
          </a:p>
        </p:txBody>
      </p:sp>
      <p:pic>
        <p:nvPicPr>
          <p:cNvPr id="461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43434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1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3505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2C75-B18A-4A9B-B173-87995011FE1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经济广告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1143000"/>
          </a:xfrm>
          <a:ln/>
        </p:spPr>
        <p:txBody>
          <a:bodyPr/>
          <a:lstStyle/>
          <a:p>
            <a:r>
              <a:rPr lang="zh-CN" altLang="en-US"/>
              <a:t>经济广告专指以盈利为目的的宣传，又称为商业广告。它是广告的主要方面。</a:t>
            </a:r>
          </a:p>
        </p:txBody>
      </p:sp>
      <p:pic>
        <p:nvPicPr>
          <p:cNvPr id="460804" name="Picture 4" descr="爱普生打印机的广告。让鸟妈妈等了一生的孵化——突出打印机超级逼真加持久如新的效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70020">
            <a:off x="2895600" y="2965450"/>
            <a:ext cx="6019800" cy="38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5" name="Text Box 5"/>
          <p:cNvSpPr txBox="1">
            <a:spLocks noChangeArrowheads="1"/>
          </p:cNvSpPr>
          <p:nvPr/>
        </p:nvSpPr>
        <p:spPr bwMode="auto">
          <a:xfrm rot="-482569">
            <a:off x="1143000" y="5334000"/>
            <a:ext cx="6427788" cy="116046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Comic Sans MS" pitchFamily="66" charset="0"/>
              </a:rPr>
              <a:t>让鸟妈妈等了一生的孵化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>
                <a:latin typeface="Comic Sans MS" pitchFamily="66" charset="0"/>
              </a:rPr>
              <a:t>爱普生打印机</a:t>
            </a:r>
            <a:r>
              <a:rPr kumimoji="1" lang="en-US" altLang="zh-CN">
                <a:latin typeface="Times New Roman"/>
              </a:rPr>
              <a:t>——</a:t>
            </a:r>
            <a:r>
              <a:rPr kumimoji="1" lang="zh-CN" altLang="en-US">
                <a:latin typeface="Comic Sans MS" pitchFamily="66" charset="0"/>
              </a:rPr>
              <a:t>超级逼真、持久如新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B-8D72-4459-A10B-BD460C16A57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广告与</a:t>
            </a:r>
            <a:r>
              <a:rPr lang="en-US" altLang="zh-CN"/>
              <a:t>Flash</a:t>
            </a:r>
            <a:r>
              <a:rPr lang="zh-CN" altLang="en-US"/>
              <a:t>软件相结合</a:t>
            </a:r>
          </a:p>
        </p:txBody>
      </p:sp>
      <p:pic>
        <p:nvPicPr>
          <p:cNvPr id="462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20808">
            <a:off x="0" y="1905000"/>
            <a:ext cx="9163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28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0566">
            <a:off x="0" y="4343400"/>
            <a:ext cx="9115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9C3A-0897-4DD9-B56A-958C2D54CBD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Flash</a:t>
            </a:r>
            <a:r>
              <a:rPr lang="zh-CN" altLang="en-US"/>
              <a:t>公益广告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公益广告的核心思想</a:t>
            </a:r>
            <a:r>
              <a:rPr lang="en-US" altLang="zh-CN"/>
              <a:t>——</a:t>
            </a:r>
            <a:r>
              <a:rPr lang="zh-CN" altLang="en-US"/>
              <a:t>以宣传社会公德为目的，综合各种技术，提高社会公德</a:t>
            </a:r>
          </a:p>
          <a:p>
            <a:pPr lvl="1"/>
            <a:r>
              <a:rPr lang="zh-CN" altLang="en-US"/>
              <a:t>侧重在公益广告的思想性和倡导性的特性上。</a:t>
            </a:r>
          </a:p>
          <a:p>
            <a:pPr lvl="1"/>
            <a:r>
              <a:rPr lang="zh-CN" altLang="en-US"/>
              <a:t>要考虑到公众的习俗，信仰，文化等等，避免容易误解、歧义的内容。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8F01-6A74-4B3C-8347-66021235DC7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Flash</a:t>
            </a:r>
            <a:r>
              <a:rPr lang="zh-CN" altLang="en-US"/>
              <a:t>商业广告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Flash</a:t>
            </a:r>
            <a:r>
              <a:rPr lang="zh-CN" altLang="en-US"/>
              <a:t>商业广告的设计原则</a:t>
            </a:r>
          </a:p>
          <a:p>
            <a:pPr lvl="1"/>
            <a:r>
              <a:rPr lang="zh-CN" altLang="en-US"/>
              <a:t>把握主题</a:t>
            </a:r>
            <a:r>
              <a:rPr lang="en-US" altLang="zh-CN"/>
              <a:t>——</a:t>
            </a:r>
            <a:r>
              <a:rPr lang="zh-CN" altLang="en-US"/>
              <a:t>期望从广告的宣传中得到效益。</a:t>
            </a:r>
          </a:p>
          <a:p>
            <a:r>
              <a:rPr lang="en-US" altLang="zh-CN"/>
              <a:t>Flash</a:t>
            </a:r>
            <a:r>
              <a:rPr lang="zh-CN" altLang="en-US"/>
              <a:t>商业广告的构成要素</a:t>
            </a:r>
          </a:p>
          <a:p>
            <a:pPr lvl="1"/>
            <a:r>
              <a:rPr lang="zh-CN" altLang="en-US"/>
              <a:t>整体构思</a:t>
            </a:r>
          </a:p>
          <a:p>
            <a:pPr lvl="1"/>
            <a:r>
              <a:rPr lang="zh-CN" altLang="en-US"/>
              <a:t>色彩</a:t>
            </a:r>
          </a:p>
          <a:p>
            <a:pPr lvl="1"/>
            <a:r>
              <a:rPr lang="zh-CN" altLang="en-US"/>
              <a:t>结构的搭配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6406</TotalTime>
  <Words>774</Words>
  <Application>Microsoft Office PowerPoint</Application>
  <PresentationFormat>全屏显示(4:3)</PresentationFormat>
  <Paragraphs>130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Radial</vt:lpstr>
      <vt:lpstr>PowerPoint 演示文稿</vt:lpstr>
      <vt:lpstr>广告的起源</vt:lpstr>
      <vt:lpstr>早期的广告</vt:lpstr>
      <vt:lpstr>广告的概念</vt:lpstr>
      <vt:lpstr>非经济广告</vt:lpstr>
      <vt:lpstr>经济广告</vt:lpstr>
      <vt:lpstr>广告与Flash软件相结合</vt:lpstr>
      <vt:lpstr>Flash公益广告</vt:lpstr>
      <vt:lpstr>Flash商业广告</vt:lpstr>
      <vt:lpstr>整体构思</vt:lpstr>
      <vt:lpstr>Flash广告关注——色彩给人的感受</vt:lpstr>
      <vt:lpstr>结构的搭配</vt:lpstr>
      <vt:lpstr>与其它软件的协作</vt:lpstr>
      <vt:lpstr>FLASH 商业广告的主要情况</vt:lpstr>
      <vt:lpstr>案例——手表产品广告</vt:lpstr>
      <vt:lpstr>基本构思</vt:lpstr>
      <vt:lpstr>素材选取与处理</vt:lpstr>
      <vt:lpstr>镜头与文字</vt:lpstr>
      <vt:lpstr>手表与镜头</vt:lpstr>
      <vt:lpstr>添加文字</vt:lpstr>
      <vt:lpstr>光感效果</vt:lpstr>
      <vt:lpstr>怎样控制文件大小？</vt:lpstr>
      <vt:lpstr>橡皮擦工具——辅助绘图工具</vt:lpstr>
      <vt:lpstr>变形面板的应用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</dc:creator>
  <cp:lastModifiedBy>test</cp:lastModifiedBy>
  <cp:revision>936</cp:revision>
  <cp:lastPrinted>1601-01-01T00:00:00Z</cp:lastPrinted>
  <dcterms:created xsi:type="dcterms:W3CDTF">1601-01-01T00:00:00Z</dcterms:created>
  <dcterms:modified xsi:type="dcterms:W3CDTF">2017-04-07T05:30:28Z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