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3"/>
  </p:notesMasterIdLst>
  <p:sldIdLst>
    <p:sldId id="533" r:id="rId2"/>
    <p:sldId id="534" r:id="rId3"/>
    <p:sldId id="535" r:id="rId4"/>
    <p:sldId id="536" r:id="rId5"/>
    <p:sldId id="537" r:id="rId6"/>
    <p:sldId id="538" r:id="rId7"/>
    <p:sldId id="539" r:id="rId8"/>
    <p:sldId id="540" r:id="rId9"/>
    <p:sldId id="543" r:id="rId10"/>
    <p:sldId id="541" r:id="rId11"/>
    <p:sldId id="542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33FF"/>
    <a:srgbClr val="AB57FF"/>
    <a:srgbClr val="666699"/>
    <a:srgbClr val="9966FF"/>
    <a:srgbClr val="660066"/>
    <a:srgbClr val="9933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4559" autoAdjust="0"/>
    <p:restoredTop sz="86372" autoAdjust="0"/>
  </p:normalViewPr>
  <p:slideViewPr>
    <p:cSldViewPr>
      <p:cViewPr varScale="1">
        <p:scale>
          <a:sx n="65" d="100"/>
          <a:sy n="65" d="100"/>
        </p:scale>
        <p:origin x="-7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5041F9F-09FA-4D4A-9E85-60E005C142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790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AutoShape 3"/>
          <p:cNvSpPr>
            <a:spLocks noChangeArrowheads="1"/>
          </p:cNvSpPr>
          <p:nvPr/>
        </p:nvSpPr>
        <p:spPr bwMode="auto">
          <a:xfrm>
            <a:off x="685800" y="2319338"/>
            <a:ext cx="7391400" cy="3624262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blackWhite">
          <a:xfrm>
            <a:off x="228600" y="927100"/>
            <a:ext cx="7162800" cy="1206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1" name="AutoShape 5"/>
          <p:cNvSpPr>
            <a:spLocks noChangeArrowheads="1"/>
          </p:cNvSpPr>
          <p:nvPr/>
        </p:nvSpPr>
        <p:spPr bwMode="blackWhite">
          <a:xfrm>
            <a:off x="0" y="21336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4416 w 1000"/>
              <a:gd name="T3" fmla="*/ 0 h 1000"/>
              <a:gd name="T4" fmla="*/ 4917 w 1000"/>
              <a:gd name="T5" fmla="*/ 500 h 1000"/>
              <a:gd name="T6" fmla="*/ 4417 w 1000"/>
              <a:gd name="T7" fmla="*/ 1000 h 1000"/>
              <a:gd name="T8" fmla="*/ 0 w 1000"/>
              <a:gd name="T9" fmla="*/ 1000 h 1000"/>
              <a:gd name="T10" fmla="*/ 0 w 1000"/>
              <a:gd name="T11" fmla="*/ 0 h 1000"/>
              <a:gd name="T12" fmla="*/ G4 w 1000"/>
              <a:gd name="T13" fmla="*/ G1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1447800" y="3733800"/>
            <a:ext cx="61722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295400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91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267200"/>
            <a:ext cx="6629400" cy="850900"/>
          </a:xfrm>
          <a:noFill/>
          <a:ln w="9525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9146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914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F4022F4B-7F3D-463A-A22A-2711EF93EE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23C62-A275-4039-91EF-CB01C95087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80236"/>
      </p:ext>
    </p:extLst>
  </p:cSld>
  <p:clrMapOvr>
    <a:masterClrMapping/>
  </p:clrMapOvr>
  <p:transition spd="med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78563" y="228600"/>
            <a:ext cx="2027237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5930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21592-738C-404D-B895-E891B1839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385191"/>
      </p:ext>
    </p:extLst>
  </p:cSld>
  <p:clrMapOvr>
    <a:masterClrMapping/>
  </p:clrMapOvr>
  <p:transition spd="med">
    <p:cover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533900" y="1600200"/>
            <a:ext cx="3771900" cy="403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0960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16130D7-3D14-449E-95DC-2BF32074FD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53485"/>
      </p:ext>
    </p:extLst>
  </p:cSld>
  <p:clrMapOvr>
    <a:masterClrMapping/>
  </p:clrMapOvr>
  <p:transition spd="med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51FF9-684B-467D-B964-D1DA1E4D7C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667582"/>
      </p:ext>
    </p:extLst>
  </p:cSld>
  <p:clrMapOvr>
    <a:masterClrMapping/>
  </p:clrMapOvr>
  <p:transition spd="med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A5523-E931-451C-AF48-D343EBB74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344828"/>
      </p:ext>
    </p:extLst>
  </p:cSld>
  <p:clrMapOvr>
    <a:masterClrMapping/>
  </p:clrMapOvr>
  <p:transition spd="med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6002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BE09F-09B9-46D2-8B33-2B378D0493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665394"/>
      </p:ext>
    </p:extLst>
  </p:cSld>
  <p:clrMapOvr>
    <a:masterClrMapping/>
  </p:clrMapOvr>
  <p:transition spd="med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D0542-629D-4485-9383-3CFD34AB0E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635623"/>
      </p:ext>
    </p:extLst>
  </p:cSld>
  <p:clrMapOvr>
    <a:masterClrMapping/>
  </p:clrMapOvr>
  <p:transition spd="med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A5917-1010-4EB7-9D87-AB9F3055A7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424479"/>
      </p:ext>
    </p:extLst>
  </p:cSld>
  <p:clrMapOvr>
    <a:masterClrMapping/>
  </p:clrMapOvr>
  <p:transition spd="med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B414F-A685-4891-B4B2-4DEFB259C0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582529"/>
      </p:ext>
    </p:extLst>
  </p:cSld>
  <p:clrMapOvr>
    <a:masterClrMapping/>
  </p:clrMapOvr>
  <p:transition spd="med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E0292-B1A8-4E08-8D6E-4EC238D76B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747129"/>
      </p:ext>
    </p:extLst>
  </p:cSld>
  <p:clrMapOvr>
    <a:masterClrMapping/>
  </p:clrMapOvr>
  <p:transition spd="med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998BD-B976-48AD-9100-8E6322D346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05971"/>
      </p:ext>
    </p:extLst>
  </p:cSld>
  <p:clrMapOvr>
    <a:masterClrMapping/>
  </p:clrMapOvr>
  <p:transition spd="med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21811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18116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499 w 1000"/>
                <a:gd name="T3" fmla="*/ 0 h 1000"/>
                <a:gd name="T4" fmla="*/ 7000 w 1000"/>
                <a:gd name="T5" fmla="*/ 500 h 1000"/>
                <a:gd name="T6" fmla="*/ 650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1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696200" cy="4038600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2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1812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1812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096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fld id="{41F9ECAE-A33D-4F2E-AC5D-C616FB64D6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8123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23300" y="6570663"/>
            <a:ext cx="520700" cy="276225"/>
          </a:xfrm>
          <a:prstGeom prst="actionButtonForwardNext">
            <a:avLst/>
          </a:prstGeom>
          <a:gradFill rotWithShape="0">
            <a:gsLst>
              <a:gs pos="0">
                <a:srgbClr val="66CCFF"/>
              </a:gs>
              <a:gs pos="100000">
                <a:srgbClr val="80808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4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08950" y="6570663"/>
            <a:ext cx="533400" cy="276225"/>
          </a:xfrm>
          <a:prstGeom prst="actionButtonBackPrevious">
            <a:avLst/>
          </a:prstGeom>
          <a:gradFill rotWithShape="0">
            <a:gsLst>
              <a:gs pos="0">
                <a:srgbClr val="808080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 uiExpand="1" build="p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81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6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5919-1CD4-46F1-A186-883A1C418EE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smtClean="0"/>
              <a:t>7——</a:t>
            </a:r>
            <a:r>
              <a:rPr lang="zh-CN" altLang="en-US" dirty="0"/>
              <a:t>掉落的</a:t>
            </a:r>
            <a:r>
              <a:rPr lang="zh-CN" altLang="en-US" dirty="0" smtClean="0"/>
              <a:t>小球 </a:t>
            </a:r>
            <a:endParaRPr lang="zh-CN" altLang="en-US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200400" cy="762000"/>
          </a:xfrm>
          <a:ln/>
        </p:spPr>
        <p:txBody>
          <a:bodyPr/>
          <a:lstStyle/>
          <a:p>
            <a:r>
              <a:rPr lang="zh-CN" altLang="en-US" dirty="0"/>
              <a:t>如何实现？</a:t>
            </a:r>
          </a:p>
        </p:txBody>
      </p:sp>
      <p:pic>
        <p:nvPicPr>
          <p:cNvPr id="414724" name="Picture 4" descr="掉落的小球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C133-4522-4711-9333-AE57A1AB332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复制与删除</a:t>
            </a:r>
            <a:r>
              <a:rPr lang="en-US" altLang="zh-CN"/>
              <a:t>MovieClip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应用：落叶、飘雪、下雨、星星</a:t>
            </a:r>
            <a:r>
              <a:rPr lang="en-US" altLang="zh-CN" dirty="0"/>
              <a:t>…</a:t>
            </a:r>
          </a:p>
          <a:p>
            <a:r>
              <a:rPr lang="en-US" altLang="zh-CN" dirty="0" err="1"/>
              <a:t>MovieClip</a:t>
            </a:r>
            <a:r>
              <a:rPr lang="zh-CN" altLang="en-US" dirty="0"/>
              <a:t>（</a:t>
            </a:r>
            <a:r>
              <a:rPr lang="en-US" altLang="zh-CN" dirty="0"/>
              <a:t>MC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duplicateMovieClip</a:t>
            </a:r>
            <a:r>
              <a:rPr lang="en-US" altLang="zh-CN" dirty="0"/>
              <a:t>(</a:t>
            </a:r>
            <a:r>
              <a:rPr lang="zh-CN" altLang="en-US" dirty="0"/>
              <a:t>目标</a:t>
            </a:r>
            <a:r>
              <a:rPr lang="en-US" altLang="zh-CN" dirty="0"/>
              <a:t>,</a:t>
            </a:r>
            <a:r>
              <a:rPr lang="zh-CN" altLang="en-US" dirty="0"/>
              <a:t>新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=“”,</a:t>
            </a:r>
            <a:r>
              <a:rPr lang="zh-CN" altLang="en-US" dirty="0"/>
              <a:t>深度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removeMovieClip</a:t>
            </a:r>
            <a:r>
              <a:rPr lang="en-US" altLang="zh-CN" dirty="0"/>
              <a:t>(</a:t>
            </a:r>
            <a:r>
              <a:rPr lang="zh-CN" altLang="en-US" dirty="0"/>
              <a:t>目标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MC</a:t>
            </a:r>
            <a:r>
              <a:rPr lang="zh-CN" altLang="en-US" dirty="0"/>
              <a:t>的路径：层次结构</a:t>
            </a:r>
          </a:p>
          <a:p>
            <a:pPr lvl="1"/>
            <a:r>
              <a:rPr lang="zh-CN" altLang="en-US" dirty="0"/>
              <a:t>绝对路径：</a:t>
            </a:r>
            <a:r>
              <a:rPr lang="en-US" altLang="zh-CN" dirty="0"/>
              <a:t>_root</a:t>
            </a:r>
          </a:p>
          <a:p>
            <a:pPr lvl="1"/>
            <a:r>
              <a:rPr lang="zh-CN" altLang="en-US" dirty="0"/>
              <a:t>相对路径：</a:t>
            </a:r>
            <a:r>
              <a:rPr lang="en-US" altLang="zh-CN" dirty="0"/>
              <a:t>this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80" y="4038601"/>
            <a:ext cx="404348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F8CE-F067-4B4B-8A40-CF8135CB39A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</a:t>
            </a:r>
            <a:r>
              <a:rPr lang="zh-CN" altLang="en-US" dirty="0"/>
              <a:t>发布成</a:t>
            </a:r>
            <a:r>
              <a:rPr lang="en-US" altLang="zh-CN" dirty="0"/>
              <a:t>gif</a:t>
            </a:r>
            <a:r>
              <a:rPr lang="zh-CN" altLang="en-US" dirty="0"/>
              <a:t>文件</a:t>
            </a:r>
          </a:p>
        </p:txBody>
      </p:sp>
      <p:pic>
        <p:nvPicPr>
          <p:cNvPr id="423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4607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939F-3B69-4080-97C1-B80CBA73676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zh-CN" altLang="en-US" dirty="0" smtClean="0"/>
              <a:t>的</a:t>
            </a:r>
            <a:r>
              <a:rPr lang="zh-CN" altLang="en-US" dirty="0"/>
              <a:t>改进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1143000"/>
          </a:xfrm>
          <a:ln/>
        </p:spPr>
        <p:txBody>
          <a:bodyPr/>
          <a:lstStyle/>
          <a:p>
            <a:r>
              <a:rPr lang="zh-CN" altLang="en-US" dirty="0"/>
              <a:t>你希望怎样改进？</a:t>
            </a:r>
          </a:p>
          <a:p>
            <a:pPr lvl="1"/>
            <a:r>
              <a:rPr lang="zh-CN" altLang="en-US" dirty="0"/>
              <a:t>蓝天、白云、树、草地、花朵</a:t>
            </a:r>
            <a:r>
              <a:rPr lang="en-US" altLang="zh-CN" dirty="0"/>
              <a:t>…</a:t>
            </a:r>
          </a:p>
        </p:txBody>
      </p:sp>
      <p:pic>
        <p:nvPicPr>
          <p:cNvPr id="4157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048375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2738-90EA-45B5-BE9A-71C6F351C73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案例涉及</a:t>
            </a:r>
            <a:r>
              <a:rPr lang="zh-CN" altLang="en-US" dirty="0"/>
              <a:t>的一些概念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057400"/>
            <a:ext cx="5943600" cy="2971800"/>
          </a:xfrm>
          <a:ln/>
        </p:spPr>
        <p:txBody>
          <a:bodyPr/>
          <a:lstStyle/>
          <a:p>
            <a:r>
              <a:rPr lang="zh-CN" altLang="en-US" dirty="0"/>
              <a:t>添加声音效果</a:t>
            </a:r>
          </a:p>
          <a:p>
            <a:r>
              <a:rPr lang="en-US" altLang="zh-CN" dirty="0"/>
              <a:t>Deco</a:t>
            </a:r>
            <a:r>
              <a:rPr lang="zh-CN" altLang="en-US" dirty="0"/>
              <a:t>工具</a:t>
            </a:r>
          </a:p>
          <a:p>
            <a:r>
              <a:rPr lang="zh-CN" altLang="en-US"/>
              <a:t>滤镜</a:t>
            </a:r>
          </a:p>
          <a:p>
            <a:r>
              <a:rPr lang="zh-CN" altLang="en-US" dirty="0"/>
              <a:t>预设动画、补间动画</a:t>
            </a:r>
          </a:p>
          <a:p>
            <a:r>
              <a:rPr lang="zh-CN" altLang="en-US" dirty="0"/>
              <a:t>复制与删除</a:t>
            </a:r>
            <a:r>
              <a:rPr lang="en-US" altLang="zh-CN" dirty="0" err="1"/>
              <a:t>MovieClip</a:t>
            </a:r>
            <a:endParaRPr lang="en-US" altLang="zh-CN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819-1B5D-49C5-897A-507E83ABEC6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</a:t>
            </a:r>
            <a:r>
              <a:rPr lang="zh-CN" altLang="en-US" dirty="0"/>
              <a:t>添加声音效果</a:t>
            </a:r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089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9579-8CCD-464B-A313-8F1A7325C25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</a:t>
            </a:r>
            <a:r>
              <a:rPr lang="en-US" altLang="zh-CN" dirty="0"/>
              <a:t>Deco</a:t>
            </a:r>
            <a:r>
              <a:rPr lang="zh-CN" altLang="en-US" dirty="0"/>
              <a:t>工具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图案</a:t>
            </a:r>
            <a:r>
              <a:rPr lang="zh-CN" altLang="en-US" dirty="0"/>
              <a:t>装饰性工具</a:t>
            </a:r>
          </a:p>
          <a:p>
            <a:pPr lvl="1"/>
            <a:r>
              <a:rPr lang="zh-CN" altLang="en-US" dirty="0"/>
              <a:t>默认效果</a:t>
            </a:r>
          </a:p>
          <a:p>
            <a:pPr lvl="1"/>
            <a:r>
              <a:rPr lang="zh-CN" altLang="en-US" dirty="0"/>
              <a:t>自定义效果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8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52800"/>
            <a:ext cx="4038600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5A0-74BD-4EDB-8092-B2B4A390FAC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滤镜</a:t>
            </a:r>
            <a:endParaRPr lang="zh-CN" altLang="en-US" dirty="0"/>
          </a:p>
        </p:txBody>
      </p:sp>
      <p:pic>
        <p:nvPicPr>
          <p:cNvPr id="3" name="内容占位符 2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28800"/>
            <a:ext cx="3810000" cy="4053191"/>
          </a:xfr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3CE-86EC-4E73-ADA2-C17A5C9098D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</a:t>
            </a:r>
            <a:r>
              <a:rPr lang="zh-CN" altLang="en-US" dirty="0"/>
              <a:t>预设动画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953000" cy="1676400"/>
          </a:xfrm>
          <a:ln/>
        </p:spPr>
        <p:txBody>
          <a:bodyPr/>
          <a:lstStyle/>
          <a:p>
            <a:r>
              <a:rPr lang="zh-CN" altLang="en-US" dirty="0" smtClean="0"/>
              <a:t>默认</a:t>
            </a:r>
            <a:r>
              <a:rPr lang="zh-CN" altLang="en-US" dirty="0"/>
              <a:t>预设</a:t>
            </a:r>
          </a:p>
          <a:p>
            <a:r>
              <a:rPr lang="zh-CN" altLang="en-US" dirty="0"/>
              <a:t>自定义预设</a:t>
            </a:r>
          </a:p>
        </p:txBody>
      </p:sp>
      <p:pic>
        <p:nvPicPr>
          <p:cNvPr id="420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457200"/>
            <a:ext cx="312261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58674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872" name="AutoShape 8"/>
          <p:cNvSpPr>
            <a:spLocks/>
          </p:cNvSpPr>
          <p:nvPr/>
        </p:nvSpPr>
        <p:spPr bwMode="auto">
          <a:xfrm>
            <a:off x="1828800" y="5257800"/>
            <a:ext cx="2133600" cy="609600"/>
          </a:xfrm>
          <a:prstGeom prst="borderCallout2">
            <a:avLst>
              <a:gd name="adj1" fmla="val 18750"/>
              <a:gd name="adj2" fmla="val 103569"/>
              <a:gd name="adj3" fmla="val 18750"/>
              <a:gd name="adj4" fmla="val 129690"/>
              <a:gd name="adj5" fmla="val -198440"/>
              <a:gd name="adj6" fmla="val 156398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属性关键帧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2F7-5E2D-4F89-A03D-09091F71003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</a:t>
            </a:r>
            <a:r>
              <a:rPr lang="zh-CN" altLang="en-US" dirty="0"/>
              <a:t>补间动画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467600" cy="2438400"/>
          </a:xfrm>
          <a:ln/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要点</a:t>
            </a:r>
          </a:p>
          <a:p>
            <a:pPr lvl="1"/>
            <a:r>
              <a:rPr lang="zh-CN" altLang="en-US" dirty="0"/>
              <a:t>只有一个关键帧（起始帧）</a:t>
            </a:r>
          </a:p>
          <a:p>
            <a:pPr lvl="1"/>
            <a:r>
              <a:rPr lang="zh-CN" altLang="en-US" dirty="0"/>
              <a:t>关键帧上的对象必须是</a:t>
            </a:r>
            <a:r>
              <a:rPr lang="zh-CN" altLang="en-US" u="sng" dirty="0"/>
              <a:t>一个</a:t>
            </a:r>
            <a:r>
              <a:rPr lang="zh-CN" altLang="en-US" dirty="0"/>
              <a:t>元件</a:t>
            </a:r>
          </a:p>
        </p:txBody>
      </p:sp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88773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76DD-402E-408E-AEE2-049B689916B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/>
              <a:t>案例</a:t>
            </a:r>
            <a:r>
              <a:rPr lang="en-US" altLang="zh-CN" sz="3800" dirty="0" smtClean="0"/>
              <a:t>——</a:t>
            </a:r>
            <a:r>
              <a:rPr lang="zh-CN" altLang="en-US" sz="3800" dirty="0"/>
              <a:t>传统补间动画与补间动画</a:t>
            </a:r>
          </a:p>
        </p:txBody>
      </p:sp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319588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49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382000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2700000" scaled="1"/>
        </a:gra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2700000" scaled="1"/>
        </a:gra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4351</TotalTime>
  <Words>182</Words>
  <Application>Microsoft Office PowerPoint</Application>
  <PresentationFormat>全屏显示(4:3)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Radial</vt:lpstr>
      <vt:lpstr>案例7——掉落的小球 </vt:lpstr>
      <vt:lpstr>案例的改进</vt:lpstr>
      <vt:lpstr>案例涉及的一些概念</vt:lpstr>
      <vt:lpstr>案例——添加声音效果</vt:lpstr>
      <vt:lpstr>案例——Deco工具</vt:lpstr>
      <vt:lpstr>案例——滤镜</vt:lpstr>
      <vt:lpstr>案例——预设动画</vt:lpstr>
      <vt:lpstr>案例——补间动画</vt:lpstr>
      <vt:lpstr>案例——传统补间动画与补间动画</vt:lpstr>
      <vt:lpstr>复制与删除MovieClip</vt:lpstr>
      <vt:lpstr>案例——发布成gif文件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ruby</dc:creator>
  <cp:lastModifiedBy>test</cp:lastModifiedBy>
  <cp:revision>793</cp:revision>
  <cp:lastPrinted>1601-01-01T00:00:00Z</cp:lastPrinted>
  <dcterms:created xsi:type="dcterms:W3CDTF">1601-01-01T00:00:00Z</dcterms:created>
  <dcterms:modified xsi:type="dcterms:W3CDTF">2016-04-14T06:51:11Z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