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0"/>
  </p:notesMasterIdLst>
  <p:sldIdLst>
    <p:sldId id="552" r:id="rId2"/>
    <p:sldId id="553" r:id="rId3"/>
    <p:sldId id="559" r:id="rId4"/>
    <p:sldId id="560" r:id="rId5"/>
    <p:sldId id="568" r:id="rId6"/>
    <p:sldId id="574" r:id="rId7"/>
    <p:sldId id="562" r:id="rId8"/>
    <p:sldId id="567" r:id="rId9"/>
    <p:sldId id="566" r:id="rId10"/>
    <p:sldId id="575" r:id="rId11"/>
    <p:sldId id="578" r:id="rId12"/>
    <p:sldId id="579" r:id="rId13"/>
    <p:sldId id="557" r:id="rId14"/>
    <p:sldId id="577" r:id="rId15"/>
    <p:sldId id="576" r:id="rId16"/>
    <p:sldId id="580" r:id="rId17"/>
    <p:sldId id="581" r:id="rId18"/>
    <p:sldId id="582" r:id="rId19"/>
    <p:sldId id="555" r:id="rId20"/>
    <p:sldId id="584" r:id="rId21"/>
    <p:sldId id="586" r:id="rId22"/>
    <p:sldId id="588" r:id="rId23"/>
    <p:sldId id="572" r:id="rId24"/>
    <p:sldId id="570" r:id="rId25"/>
    <p:sldId id="573" r:id="rId26"/>
    <p:sldId id="571" r:id="rId27"/>
    <p:sldId id="585" r:id="rId28"/>
    <p:sldId id="590" r:id="rId2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33FF"/>
    <a:srgbClr val="AB57FF"/>
    <a:srgbClr val="666699"/>
    <a:srgbClr val="9966FF"/>
    <a:srgbClr val="660066"/>
    <a:srgbClr val="9933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3883" autoAdjust="0"/>
    <p:restoredTop sz="94888" autoAdjust="0"/>
  </p:normalViewPr>
  <p:slideViewPr>
    <p:cSldViewPr>
      <p:cViewPr varScale="1">
        <p:scale>
          <a:sx n="57" d="100"/>
          <a:sy n="57" d="100"/>
        </p:scale>
        <p:origin x="-4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CEF1635-57E6-45C1-B4D5-0D671D88F6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DFCB6-C661-4807-909D-BADFED672BF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76789-BA8F-4D8E-B5D3-872EE808D9C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50MC</a:t>
            </a:r>
            <a:r>
              <a:rPr lang="zh-CN" altLang="en-US"/>
              <a:t>事件，方法，属性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58BFE-7C57-4017-8C00-708A30DC221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50MC</a:t>
            </a:r>
            <a:r>
              <a:rPr lang="zh-CN" altLang="en-US"/>
              <a:t>事件，方法，属性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AutoShape 3"/>
          <p:cNvSpPr>
            <a:spLocks noChangeArrowheads="1"/>
          </p:cNvSpPr>
          <p:nvPr/>
        </p:nvSpPr>
        <p:spPr bwMode="auto">
          <a:xfrm>
            <a:off x="685800" y="2319338"/>
            <a:ext cx="7391400" cy="3624262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blackWhite">
          <a:xfrm>
            <a:off x="228600" y="927100"/>
            <a:ext cx="7162800" cy="12065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219141" name="AutoShape 5"/>
          <p:cNvSpPr>
            <a:spLocks noChangeArrowheads="1"/>
          </p:cNvSpPr>
          <p:nvPr/>
        </p:nvSpPr>
        <p:spPr bwMode="blackWhite">
          <a:xfrm>
            <a:off x="0" y="21336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4416 w 1000"/>
              <a:gd name="T3" fmla="*/ 0 h 1000"/>
              <a:gd name="T4" fmla="*/ 4917 w 1000"/>
              <a:gd name="T5" fmla="*/ 500 h 1000"/>
              <a:gd name="T6" fmla="*/ 4417 w 1000"/>
              <a:gd name="T7" fmla="*/ 1000 h 1000"/>
              <a:gd name="T8" fmla="*/ 0 w 1000"/>
              <a:gd name="T9" fmla="*/ 1000 h 1000"/>
              <a:gd name="T10" fmla="*/ 0 w 1000"/>
              <a:gd name="T11" fmla="*/ 0 h 1000"/>
              <a:gd name="T12" fmla="*/ G4 w 1000"/>
              <a:gd name="T13" fmla="*/ G1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1447800" y="3733800"/>
            <a:ext cx="61722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295400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91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267200"/>
            <a:ext cx="6629400" cy="850900"/>
          </a:xfrm>
          <a:noFill/>
          <a:ln w="9525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9146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914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23A74D1E-28E9-40D3-843B-BB01C97A0B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B0F44-CEA2-4451-B996-EB86F1EDF2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754400"/>
      </p:ext>
    </p:extLst>
  </p:cSld>
  <p:clrMapOvr>
    <a:masterClrMapping/>
  </p:clrMapOvr>
  <p:transition spd="med"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78563" y="228600"/>
            <a:ext cx="2027237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5930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E9169-47A4-4923-947E-6532B6E64A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82110"/>
      </p:ext>
    </p:extLst>
  </p:cSld>
  <p:clrMapOvr>
    <a:masterClrMapping/>
  </p:clrMapOvr>
  <p:transition spd="med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778AC-7E79-4E60-A939-33C50677A9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750593"/>
      </p:ext>
    </p:extLst>
  </p:cSld>
  <p:clrMapOvr>
    <a:masterClrMapping/>
  </p:clrMapOvr>
  <p:transition spd="med"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7809-6640-4720-9086-C8DAC4192B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789065"/>
      </p:ext>
    </p:extLst>
  </p:cSld>
  <p:clrMapOvr>
    <a:masterClrMapping/>
  </p:clrMapOvr>
  <p:transition spd="med"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6002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EFA45-2275-4918-AFFA-40384062D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796227"/>
      </p:ext>
    </p:extLst>
  </p:cSld>
  <p:clrMapOvr>
    <a:masterClrMapping/>
  </p:clrMapOvr>
  <p:transition spd="med"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D00C-21F0-4178-99C6-637E5568CD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81279"/>
      </p:ext>
    </p:extLst>
  </p:cSld>
  <p:clrMapOvr>
    <a:masterClrMapping/>
  </p:clrMapOvr>
  <p:transition spd="med"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BF427-2203-4335-A1B8-9DAB8040E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749552"/>
      </p:ext>
    </p:extLst>
  </p:cSld>
  <p:clrMapOvr>
    <a:masterClrMapping/>
  </p:clrMapOvr>
  <p:transition spd="med"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F6D30-8F78-4840-981B-670C3DDBD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082050"/>
      </p:ext>
    </p:extLst>
  </p:cSld>
  <p:clrMapOvr>
    <a:masterClrMapping/>
  </p:clrMapOvr>
  <p:transition spd="med"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B656D-E60E-4658-A34B-30DDE286E2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58466"/>
      </p:ext>
    </p:extLst>
  </p:cSld>
  <p:clrMapOvr>
    <a:masterClrMapping/>
  </p:clrMapOvr>
  <p:transition spd="med"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0D06-EEF3-4F64-9043-A5C6C8AC1B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334995"/>
      </p:ext>
    </p:extLst>
  </p:cSld>
  <p:clrMapOvr>
    <a:masterClrMapping/>
  </p:clrMapOvr>
  <p:transition spd="med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14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21811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18116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499 w 1000"/>
                <a:gd name="T3" fmla="*/ 0 h 1000"/>
                <a:gd name="T4" fmla="*/ 7000 w 1000"/>
                <a:gd name="T5" fmla="*/ 500 h 1000"/>
                <a:gd name="T6" fmla="*/ 650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1811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1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696200" cy="4038600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</a:gra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2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1812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1812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096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fld id="{34381A30-998E-428B-97DB-3579A4C60C1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8123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23300" y="6570663"/>
            <a:ext cx="520700" cy="276225"/>
          </a:xfrm>
          <a:prstGeom prst="actionButtonForwardNext">
            <a:avLst/>
          </a:prstGeom>
          <a:gradFill rotWithShape="0">
            <a:gsLst>
              <a:gs pos="0">
                <a:srgbClr val="66CCFF"/>
              </a:gs>
              <a:gs pos="100000">
                <a:srgbClr val="808080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4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08950" y="6570663"/>
            <a:ext cx="533400" cy="276225"/>
          </a:xfrm>
          <a:prstGeom prst="actionButtonBackPrevious">
            <a:avLst/>
          </a:prstGeom>
          <a:gradFill rotWithShape="0">
            <a:gsLst>
              <a:gs pos="0">
                <a:srgbClr val="808080"/>
              </a:gs>
              <a:gs pos="100000">
                <a:srgbClr val="66CCFF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 uiExpand="1" build="p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81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6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WordArt 3"/>
          <p:cNvSpPr>
            <a:spLocks noChangeArrowheads="1" noChangeShapeType="1" noTextEdit="1"/>
          </p:cNvSpPr>
          <p:nvPr/>
        </p:nvSpPr>
        <p:spPr bwMode="auto">
          <a:xfrm>
            <a:off x="1447800" y="2590800"/>
            <a:ext cx="6191250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楷体"/>
                <a:ea typeface="华文楷体"/>
              </a:rPr>
              <a:t>拼图游戏</a:t>
            </a:r>
          </a:p>
        </p:txBody>
      </p:sp>
      <p:sp>
        <p:nvSpPr>
          <p:cNvPr id="436228" name="WordArt 4"/>
          <p:cNvSpPr>
            <a:spLocks noChangeArrowheads="1" noChangeShapeType="1" noTextEdit="1"/>
          </p:cNvSpPr>
          <p:nvPr/>
        </p:nvSpPr>
        <p:spPr bwMode="auto">
          <a:xfrm>
            <a:off x="228600" y="1066800"/>
            <a:ext cx="6858000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楷体"/>
                <a:ea typeface="华文楷体"/>
              </a:rPr>
              <a:t>案例</a:t>
            </a:r>
            <a:r>
              <a:rPr lang="en-US" altLang="zh-CN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楷体"/>
                <a:ea typeface="华文楷体"/>
              </a:rPr>
              <a:t>7 </a:t>
            </a:r>
            <a:endParaRPr lang="zh-CN" altLang="en-US" sz="60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华文楷体"/>
              <a:ea typeface="华文楷体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BD66-807B-4CD1-B152-D68B871A94C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程序流程结构控制</a:t>
            </a:r>
            <a:r>
              <a:rPr lang="en-US" altLang="zh-CN"/>
              <a:t>——</a:t>
            </a:r>
            <a:r>
              <a:rPr lang="zh-CN" altLang="en-US"/>
              <a:t>选择结构</a:t>
            </a:r>
            <a:r>
              <a:rPr lang="en-US" altLang="zh-CN"/>
              <a:t>1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1——if</a:t>
            </a:r>
            <a:r>
              <a:rPr lang="zh-CN" altLang="en-US"/>
              <a:t>语句</a:t>
            </a:r>
          </a:p>
        </p:txBody>
      </p:sp>
      <p:pic>
        <p:nvPicPr>
          <p:cNvPr id="482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14600"/>
            <a:ext cx="36576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722-00A3-4140-97E0-41B4A6347B8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程序流程结构控制</a:t>
            </a:r>
            <a:r>
              <a:rPr lang="en-US" altLang="zh-CN"/>
              <a:t>——</a:t>
            </a:r>
            <a:r>
              <a:rPr lang="zh-CN" altLang="en-US"/>
              <a:t>选择结构</a:t>
            </a:r>
            <a:r>
              <a:rPr lang="en-US" altLang="zh-CN"/>
              <a:t>2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2——switch</a:t>
            </a:r>
            <a:r>
              <a:rPr lang="zh-CN" altLang="en-US"/>
              <a:t>语句</a:t>
            </a:r>
          </a:p>
        </p:txBody>
      </p:sp>
      <p:pic>
        <p:nvPicPr>
          <p:cNvPr id="4864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30321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6AC-C077-4FA9-9579-7E27F1E125C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</a:t>
            </a:r>
            <a:r>
              <a:rPr lang="zh-CN" altLang="en-US"/>
              <a:t>流程结构控制</a:t>
            </a:r>
            <a:r>
              <a:rPr lang="en-US" altLang="zh-CN" dirty="0"/>
              <a:t>——</a:t>
            </a:r>
            <a:r>
              <a:rPr lang="zh-CN" altLang="en-US" dirty="0"/>
              <a:t>循环结构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——for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、</a:t>
            </a:r>
            <a:r>
              <a:rPr lang="en-US" altLang="zh-CN"/>
              <a:t>do while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62200"/>
            <a:ext cx="8126521" cy="3962400"/>
          </a:xfrm>
          <a:prstGeom prst="rect">
            <a:avLst/>
          </a:prstGeo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70AD-CB7E-441C-9431-323265CA007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关于对象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对象：属性、方法、事件</a:t>
            </a:r>
          </a:p>
          <a:p>
            <a:pPr lvl="1"/>
            <a:r>
              <a:rPr lang="zh-CN" altLang="en-US" dirty="0"/>
              <a:t>属性：描述对象的特性，如：大小、位置、颜色等。例：</a:t>
            </a:r>
            <a:r>
              <a:rPr lang="en-US" altLang="zh-CN" dirty="0"/>
              <a:t>mc1._x=mc2._x;</a:t>
            </a:r>
          </a:p>
          <a:p>
            <a:pPr lvl="1"/>
            <a:r>
              <a:rPr lang="zh-CN" altLang="en-US" dirty="0"/>
              <a:t>方法：即函数（完成一个任务的若干语句封装起来）。将函数附加到对象时，就被称为方法。</a:t>
            </a:r>
          </a:p>
          <a:p>
            <a:pPr lvl="1"/>
            <a:r>
              <a:rPr lang="zh-CN" altLang="en-US" dirty="0"/>
              <a:t>事件：发生的事情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5181600"/>
            <a:ext cx="9183813" cy="1141142"/>
          </a:xfrm>
          <a:prstGeom prst="rect">
            <a:avLst/>
          </a:prstGeo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ED4F-DDAF-4D9B-82FB-4890CB911C0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坐标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影片剪辑的坐标</a:t>
            </a:r>
          </a:p>
          <a:p>
            <a:pPr lvl="1"/>
            <a:r>
              <a:rPr lang="en-US" altLang="zh-CN"/>
              <a:t>mc._x</a:t>
            </a:r>
          </a:p>
          <a:p>
            <a:pPr lvl="1"/>
            <a:r>
              <a:rPr lang="en-US" altLang="zh-CN"/>
              <a:t>mc._y</a:t>
            </a:r>
          </a:p>
          <a:p>
            <a:r>
              <a:rPr lang="zh-CN" altLang="en-US"/>
              <a:t>鼠标指针的坐标</a:t>
            </a:r>
          </a:p>
          <a:p>
            <a:pPr lvl="1"/>
            <a:r>
              <a:rPr lang="en-US" altLang="zh-CN"/>
              <a:t>_root._xmouse</a:t>
            </a:r>
          </a:p>
          <a:p>
            <a:pPr lvl="1"/>
            <a:r>
              <a:rPr lang="en-US" altLang="zh-CN"/>
              <a:t>_root._ymouse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6BBE-766A-438E-9307-DEE47577234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Flash</a:t>
            </a:r>
            <a:r>
              <a:rPr lang="zh-CN" altLang="en-US"/>
              <a:t>中的常用对象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Color</a:t>
            </a:r>
            <a:r>
              <a:rPr lang="zh-CN" altLang="en-US"/>
              <a:t>对象</a:t>
            </a:r>
          </a:p>
          <a:p>
            <a:pPr lvl="1"/>
            <a:r>
              <a:rPr lang="zh-CN" altLang="en-US"/>
              <a:t>创建：</a:t>
            </a:r>
            <a:r>
              <a:rPr lang="en-US" altLang="zh-CN"/>
              <a:t>myColor=new Color(MC);</a:t>
            </a:r>
          </a:p>
          <a:p>
            <a:r>
              <a:rPr lang="en-US" altLang="zh-CN"/>
              <a:t>Sound</a:t>
            </a:r>
            <a:r>
              <a:rPr lang="zh-CN" altLang="en-US"/>
              <a:t>对象</a:t>
            </a:r>
          </a:p>
          <a:p>
            <a:pPr lvl="1"/>
            <a:r>
              <a:rPr lang="zh-CN" altLang="en-US"/>
              <a:t>创建：</a:t>
            </a:r>
            <a:r>
              <a:rPr lang="en-US" altLang="zh-CN"/>
              <a:t>mySound=new Sound();</a:t>
            </a:r>
          </a:p>
          <a:p>
            <a:r>
              <a:rPr lang="en-US" altLang="zh-CN"/>
              <a:t>Date</a:t>
            </a:r>
            <a:r>
              <a:rPr lang="zh-CN" altLang="en-US"/>
              <a:t>对象</a:t>
            </a:r>
          </a:p>
          <a:p>
            <a:pPr lvl="1"/>
            <a:r>
              <a:rPr lang="zh-CN" altLang="en-US"/>
              <a:t>创建：</a:t>
            </a:r>
            <a:r>
              <a:rPr lang="en-US" altLang="zh-CN"/>
              <a:t>myDate=new Date();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4359-F59F-458A-971D-9F450AB8358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Flash</a:t>
            </a:r>
            <a:r>
              <a:rPr lang="zh-CN" altLang="en-US"/>
              <a:t>中的常用对象（续）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对象的方法</a:t>
            </a:r>
          </a:p>
          <a:p>
            <a:pPr lvl="1"/>
            <a:r>
              <a:rPr lang="en-US" altLang="zh-CN"/>
              <a:t>Math.abs</a:t>
            </a:r>
            <a:r>
              <a:rPr lang="zh-CN" altLang="en-US"/>
              <a:t>：计算一个数的绝对值</a:t>
            </a:r>
          </a:p>
          <a:p>
            <a:pPr lvl="1"/>
            <a:r>
              <a:rPr lang="en-US" altLang="zh-CN"/>
              <a:t>Math.round</a:t>
            </a:r>
            <a:r>
              <a:rPr lang="zh-CN" altLang="en-US"/>
              <a:t>：将一个浮点数四舍五入为最接近的整数</a:t>
            </a:r>
          </a:p>
          <a:p>
            <a:pPr lvl="1"/>
            <a:r>
              <a:rPr lang="en-US" altLang="zh-CN"/>
              <a:t>Math.floor</a:t>
            </a:r>
            <a:r>
              <a:rPr lang="zh-CN" altLang="en-US"/>
              <a:t>取比一个浮点数小且最接近的整数</a:t>
            </a:r>
          </a:p>
          <a:p>
            <a:pPr lvl="1"/>
            <a:r>
              <a:rPr lang="en-US" altLang="zh-CN"/>
              <a:t>Math.pow</a:t>
            </a:r>
            <a:r>
              <a:rPr lang="zh-CN" altLang="en-US"/>
              <a:t>计算一个数的乘方</a:t>
            </a:r>
          </a:p>
          <a:p>
            <a:pPr lvl="1"/>
            <a:r>
              <a:rPr lang="en-US" altLang="zh-CN"/>
              <a:t>…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40D6-CEC2-42F4-9FEA-A7F99FC2622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编写函数的意义</a:t>
            </a:r>
          </a:p>
          <a:p>
            <a:pPr lvl="1"/>
            <a:r>
              <a:rPr lang="zh-CN" altLang="en-US"/>
              <a:t>结构清晰，代码可重用</a:t>
            </a:r>
          </a:p>
          <a:p>
            <a:r>
              <a:rPr lang="zh-CN" altLang="en-US"/>
              <a:t>函数跟外部的沟通</a:t>
            </a:r>
          </a:p>
          <a:p>
            <a:pPr lvl="1"/>
            <a:r>
              <a:rPr lang="zh-CN" altLang="en-US"/>
              <a:t>参数传递</a:t>
            </a:r>
          </a:p>
          <a:p>
            <a:r>
              <a:rPr lang="zh-CN" altLang="en-US"/>
              <a:t>函数的类型</a:t>
            </a:r>
          </a:p>
          <a:p>
            <a:pPr lvl="1"/>
            <a:r>
              <a:rPr lang="zh-CN" altLang="en-US"/>
              <a:t>系统函数：</a:t>
            </a:r>
            <a:r>
              <a:rPr lang="en-US" altLang="zh-CN"/>
              <a:t>GetProperty</a:t>
            </a:r>
            <a:r>
              <a:rPr lang="zh-CN" altLang="en-US"/>
              <a:t>、</a:t>
            </a:r>
            <a:r>
              <a:rPr lang="en-US" altLang="zh-CN"/>
              <a:t>GetTimer…</a:t>
            </a:r>
          </a:p>
          <a:p>
            <a:pPr lvl="1"/>
            <a:r>
              <a:rPr lang="zh-CN" altLang="en-US"/>
              <a:t>自定义函数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EF11-8406-4D9B-BB96-E8EE4EB5A94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/>
              <a:t>函数的形式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038600"/>
          </a:xfrm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function </a:t>
            </a:r>
            <a:r>
              <a:rPr lang="zh-CN" altLang="en-US"/>
              <a:t>自定义函数名（参数</a:t>
            </a:r>
            <a:r>
              <a:rPr lang="en-US" altLang="zh-CN"/>
              <a:t>1</a:t>
            </a:r>
            <a:r>
              <a:rPr lang="zh-CN" altLang="en-US"/>
              <a:t>，参数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//</a:t>
            </a:r>
            <a:r>
              <a:rPr lang="zh-CN" altLang="en-US"/>
              <a:t>函数体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pic>
        <p:nvPicPr>
          <p:cNvPr id="492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9144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D76C-6CDE-4A54-84FD-6CF380B3793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相对路径</a:t>
            </a:r>
            <a:r>
              <a:rPr lang="en-US" altLang="zh-CN" dirty="0"/>
              <a:t>——</a:t>
            </a:r>
            <a:r>
              <a:rPr lang="zh-CN" altLang="en-US" dirty="0"/>
              <a:t>变化</a:t>
            </a:r>
          </a:p>
          <a:p>
            <a:pPr lvl="1"/>
            <a:r>
              <a:rPr lang="zh-CN" altLang="en-US" dirty="0"/>
              <a:t>从当前级出发，向上或向下</a:t>
            </a:r>
            <a:r>
              <a:rPr lang="zh-CN" altLang="zh-CN" dirty="0"/>
              <a:t>访问其它的变量或影片剪辑</a:t>
            </a:r>
            <a:r>
              <a:rPr lang="zh-CN" altLang="en-US" dirty="0"/>
              <a:t>，例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en-US" dirty="0" smtClean="0"/>
              <a:t>this</a:t>
            </a:r>
            <a:r>
              <a:rPr lang="en-US" altLang="en-US" dirty="0"/>
              <a:t>._</a:t>
            </a:r>
            <a:r>
              <a:rPr lang="en-US" altLang="en-US" dirty="0" smtClean="0"/>
              <a:t>parent.mmc3</a:t>
            </a:r>
            <a:endParaRPr lang="en-US" altLang="zh-CN" dirty="0"/>
          </a:p>
          <a:p>
            <a:r>
              <a:rPr lang="zh-CN" altLang="en-US" dirty="0"/>
              <a:t>绝对路径</a:t>
            </a:r>
            <a:r>
              <a:rPr lang="en-US" altLang="zh-CN" dirty="0"/>
              <a:t>——</a:t>
            </a:r>
            <a:r>
              <a:rPr lang="zh-CN" altLang="en-US" dirty="0"/>
              <a:t>不变</a:t>
            </a:r>
          </a:p>
          <a:p>
            <a:pPr lvl="1"/>
            <a:r>
              <a:rPr lang="zh-CN" altLang="en-US" dirty="0"/>
              <a:t>从主场景时间轴（</a:t>
            </a:r>
            <a:r>
              <a:rPr lang="en-US" altLang="zh-CN" dirty="0"/>
              <a:t>_root</a:t>
            </a:r>
            <a:r>
              <a:rPr lang="zh-CN" altLang="en-US" dirty="0"/>
              <a:t>表示）出发，一层层向下</a:t>
            </a:r>
            <a:r>
              <a:rPr lang="zh-CN" altLang="zh-CN" dirty="0"/>
              <a:t>访问其它的变量或影片剪辑</a:t>
            </a:r>
            <a:r>
              <a:rPr lang="zh-CN" altLang="en-US" dirty="0"/>
              <a:t>，例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_root.mc1.mmc3</a:t>
            </a:r>
            <a:endParaRPr lang="en-US" altLang="zh-CN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29244"/>
            <a:ext cx="2514600" cy="1719052"/>
          </a:xfrm>
          <a:prstGeom prst="rect">
            <a:avLst/>
          </a:prstGeo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03E4-C3F6-4AB7-84CE-5883EDEC56F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拼图游戏</a:t>
            </a:r>
            <a:r>
              <a:rPr lang="en-US" altLang="zh-CN"/>
              <a:t>——</a:t>
            </a:r>
            <a:r>
              <a:rPr lang="zh-CN" altLang="en-US"/>
              <a:t>怎样拼？</a:t>
            </a:r>
          </a:p>
        </p:txBody>
      </p:sp>
      <p:pic>
        <p:nvPicPr>
          <p:cNvPr id="458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696200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E12-07BA-409A-B1A9-D5DCDA0DA8A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zh-CN" altLang="en-US" dirty="0"/>
              <a:t>游戏</a:t>
            </a:r>
            <a:r>
              <a:rPr lang="en-US" altLang="zh-CN" dirty="0"/>
              <a:t>——</a:t>
            </a:r>
            <a:r>
              <a:rPr lang="zh-CN" altLang="en-US" dirty="0"/>
              <a:t>怎样实现？</a:t>
            </a:r>
          </a:p>
        </p:txBody>
      </p:sp>
      <p:pic>
        <p:nvPicPr>
          <p:cNvPr id="494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696200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DE1-3689-45BC-A739-EB92E78046E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关于拼图游戏的一些问题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怎样实现拖动图块？</a:t>
            </a:r>
          </a:p>
          <a:p>
            <a:r>
              <a:rPr lang="zh-CN" altLang="en-US" dirty="0"/>
              <a:t>怎样实现图块与目标框的匹配？</a:t>
            </a:r>
          </a:p>
          <a:p>
            <a:r>
              <a:rPr lang="zh-CN" altLang="en-US" dirty="0"/>
              <a:t>难度比较：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块拼图的难度、</a:t>
            </a:r>
            <a:r>
              <a:rPr lang="en-US" altLang="zh-CN" dirty="0"/>
              <a:t>200</a:t>
            </a:r>
            <a:r>
              <a:rPr lang="zh-CN" altLang="en-US" dirty="0"/>
              <a:t>块拼图的难度</a:t>
            </a:r>
          </a:p>
        </p:txBody>
      </p:sp>
      <p:pic>
        <p:nvPicPr>
          <p:cNvPr id="498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91000"/>
            <a:ext cx="2600325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8EDD-B67E-4FC5-81D3-CE72ED409D6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关于拼图游戏的一些问题（续）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581400" cy="2590800"/>
          </a:xfrm>
          <a:ln/>
        </p:spPr>
        <p:txBody>
          <a:bodyPr/>
          <a:lstStyle/>
          <a:p>
            <a:r>
              <a:rPr lang="zh-CN" altLang="en-US" dirty="0" smtClean="0"/>
              <a:t>怎样实现准确匹配？</a:t>
            </a:r>
            <a:endParaRPr lang="en-US" altLang="zh-CN" dirty="0" smtClean="0"/>
          </a:p>
          <a:p>
            <a:pPr lvl="1"/>
            <a:r>
              <a:rPr lang="zh-CN" altLang="en-US" smtClean="0"/>
              <a:t>发现什么问题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dirty="0"/>
              <a:t>在拼图成功时添加提示？</a:t>
            </a:r>
          </a:p>
        </p:txBody>
      </p:sp>
      <p:pic>
        <p:nvPicPr>
          <p:cNvPr id="500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03053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253D-D980-4AF5-9604-92EC9A5F4B4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拼图游戏涉及的事件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3434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OnClipEvent(mouseDown){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   //</a:t>
            </a:r>
            <a:r>
              <a:rPr lang="zh-CN" altLang="en-US"/>
              <a:t>函数体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}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要按下鼠标左键触发事件</a:t>
            </a:r>
            <a:r>
              <a:rPr lang="zh-CN" altLang="en-US"/>
              <a:t>，执行函数体</a:t>
            </a:r>
          </a:p>
          <a:p>
            <a:pPr>
              <a:lnSpc>
                <a:spcPct val="90000"/>
              </a:lnSpc>
            </a:pPr>
            <a:r>
              <a:rPr lang="en-US" altLang="zh-CN"/>
              <a:t>OnClipEvent(mouseUp){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   //</a:t>
            </a:r>
            <a:r>
              <a:rPr lang="zh-CN" altLang="en-US"/>
              <a:t>函数体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}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松开</a:t>
            </a:r>
            <a:r>
              <a:rPr lang="zh-CN" altLang="zh-CN"/>
              <a:t>鼠标左键触发事件</a:t>
            </a:r>
            <a:r>
              <a:rPr lang="zh-CN" altLang="en-US"/>
              <a:t>，执行函数体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15D-A74C-4096-923F-DCE6B224D8B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拼图游戏涉及的方法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343400"/>
          </a:xfrm>
          <a:ln/>
        </p:spPr>
        <p:txBody>
          <a:bodyPr/>
          <a:lstStyle/>
          <a:p>
            <a:r>
              <a:rPr lang="zh-CN" altLang="en-US"/>
              <a:t>开始拖动</a:t>
            </a:r>
            <a:r>
              <a:rPr lang="en-US" altLang="zh-CN"/>
              <a:t>startDrag</a:t>
            </a:r>
          </a:p>
          <a:p>
            <a:pPr lvl="1"/>
            <a:r>
              <a:rPr lang="zh-CN" altLang="en-US"/>
              <a:t>将影片剪辑指定为可拖动的并开始拖动该影片剪辑。</a:t>
            </a:r>
          </a:p>
          <a:p>
            <a:r>
              <a:rPr lang="zh-CN" altLang="en-US"/>
              <a:t>停止拖动</a:t>
            </a:r>
            <a:r>
              <a:rPr lang="zh-CN" altLang="zh-CN"/>
              <a:t>stopDrag</a:t>
            </a:r>
            <a:endParaRPr lang="en-US" altLang="zh-CN"/>
          </a:p>
          <a:p>
            <a:pPr lvl="1"/>
            <a:r>
              <a:rPr lang="zh-CN" altLang="en-US"/>
              <a:t>停止拖动任何正在拖动的影片剪辑。</a:t>
            </a:r>
          </a:p>
          <a:p>
            <a:r>
              <a:rPr lang="zh-CN" altLang="en-US"/>
              <a:t>碰撞检测</a:t>
            </a:r>
            <a:r>
              <a:rPr lang="en-US" altLang="zh-CN"/>
              <a:t>hitTest</a:t>
            </a:r>
          </a:p>
          <a:p>
            <a:pPr lvl="1"/>
            <a:r>
              <a:rPr lang="zh-CN" altLang="en-US"/>
              <a:t>用来检测两个物体或目标是否重叠和相交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6F7-BB8D-4F1A-AD0D-3057B90991A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startDrag</a:t>
            </a:r>
            <a:r>
              <a:rPr lang="zh-CN" altLang="en-US"/>
              <a:t>函数用法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2800" dirty="0" err="1"/>
              <a:t>startDrag</a:t>
            </a:r>
            <a:r>
              <a:rPr lang="en-US" altLang="zh-CN" sz="2800" dirty="0"/>
              <a:t>(</a:t>
            </a:r>
            <a:r>
              <a:rPr lang="zh-CN" altLang="en-US" sz="2800" dirty="0"/>
              <a:t>目标，固定，左，顶部，右，底部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功能：移动指定的影片剪辑</a:t>
            </a:r>
          </a:p>
          <a:p>
            <a:pPr lvl="1"/>
            <a:r>
              <a:rPr lang="zh-CN" altLang="en-US" sz="2400"/>
              <a:t>目标：</a:t>
            </a:r>
            <a:r>
              <a:rPr lang="zh-CN" altLang="en-US" sz="2400" smtClean="0"/>
              <a:t>指定带路径</a:t>
            </a:r>
            <a:r>
              <a:rPr lang="zh-CN" altLang="en-US" sz="2400"/>
              <a:t>的</a:t>
            </a:r>
            <a:r>
              <a:rPr lang="en-US" altLang="zh-CN" sz="2400" dirty="0"/>
              <a:t>MC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/>
              <a:t>固定：一个布尔值</a:t>
            </a:r>
            <a:r>
              <a:rPr lang="en-US" altLang="zh-CN" sz="2400" dirty="0"/>
              <a:t>(true/false)</a:t>
            </a:r>
            <a:r>
              <a:rPr lang="zh-CN" altLang="en-US" sz="2400" dirty="0"/>
              <a:t>，指定可拖动影片剪辑是锁定到鼠标位置中央</a:t>
            </a:r>
            <a:r>
              <a:rPr lang="en-US" altLang="zh-CN" sz="2400" dirty="0"/>
              <a:t>(true)</a:t>
            </a:r>
            <a:r>
              <a:rPr lang="zh-CN" altLang="en-US" sz="2400" dirty="0"/>
              <a:t>，还是锁定到用户首次单击该影片剪辑的位置上</a:t>
            </a:r>
            <a:r>
              <a:rPr lang="en-US" altLang="zh-CN" sz="2400" dirty="0"/>
              <a:t>(false)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/>
              <a:t>左，顶部，右，底部：影片剪辑可拖动范围的值，这些值指定描述了该影片剪辑的约束矩形。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A6C2-1C81-448F-9F4B-5F8D3688ACA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hitTest</a:t>
            </a:r>
            <a:r>
              <a:rPr lang="zh-CN" altLang="en-US"/>
              <a:t>函数用法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2800"/>
              <a:t>mc1.hitTest(x, y, true[false])</a:t>
            </a:r>
          </a:p>
          <a:p>
            <a:pPr lvl="1"/>
            <a:r>
              <a:rPr lang="zh-CN" altLang="en-US" sz="2400"/>
              <a:t>检测影片剪辑</a:t>
            </a:r>
            <a:r>
              <a:rPr lang="en-US" altLang="zh-CN" sz="2400"/>
              <a:t>mc1</a:t>
            </a:r>
            <a:r>
              <a:rPr lang="zh-CN" altLang="en-US" sz="2400"/>
              <a:t>和由</a:t>
            </a:r>
            <a:r>
              <a:rPr lang="en-US" altLang="zh-CN" sz="2400"/>
              <a:t>x</a:t>
            </a:r>
            <a:r>
              <a:rPr lang="zh-CN" altLang="en-US" sz="2400"/>
              <a:t>，</a:t>
            </a:r>
            <a:r>
              <a:rPr lang="en-US" altLang="zh-CN" sz="2400"/>
              <a:t>y</a:t>
            </a:r>
            <a:r>
              <a:rPr lang="zh-CN" altLang="en-US" sz="2400"/>
              <a:t>指定的点击区域是否重叠或交叉。</a:t>
            </a:r>
          </a:p>
          <a:p>
            <a:pPr lvl="1"/>
            <a:r>
              <a:rPr lang="zh-CN" altLang="en-US" sz="2400"/>
              <a:t>参数</a:t>
            </a:r>
            <a:r>
              <a:rPr lang="en-US" altLang="zh-CN" sz="2400"/>
              <a:t>true</a:t>
            </a:r>
            <a:r>
              <a:rPr lang="zh-CN" altLang="en-US" sz="2400"/>
              <a:t>是指</a:t>
            </a:r>
            <a:r>
              <a:rPr lang="en-US" altLang="zh-CN" sz="2400"/>
              <a:t>mc1</a:t>
            </a:r>
            <a:r>
              <a:rPr lang="zh-CN" altLang="en-US" sz="2400"/>
              <a:t>的整个形状；</a:t>
            </a:r>
            <a:r>
              <a:rPr lang="en-US" altLang="zh-CN" sz="2400"/>
              <a:t>false</a:t>
            </a:r>
            <a:r>
              <a:rPr lang="zh-CN" altLang="en-US" sz="2400"/>
              <a:t>是指</a:t>
            </a:r>
            <a:r>
              <a:rPr lang="en-US" altLang="zh-CN" sz="2400"/>
              <a:t>mc1</a:t>
            </a:r>
            <a:r>
              <a:rPr lang="zh-CN" altLang="en-US" sz="2400"/>
              <a:t>包括边框。</a:t>
            </a:r>
          </a:p>
          <a:p>
            <a:r>
              <a:rPr lang="en-US" altLang="zh-CN" sz="2800"/>
              <a:t>mc2.hitTest(target)</a:t>
            </a:r>
          </a:p>
          <a:p>
            <a:pPr lvl="1"/>
            <a:r>
              <a:rPr lang="zh-CN" altLang="en-US" sz="2400"/>
              <a:t>检测影片剪辑</a:t>
            </a:r>
            <a:r>
              <a:rPr lang="en-US" altLang="zh-CN" sz="2400"/>
              <a:t>mc2</a:t>
            </a:r>
            <a:r>
              <a:rPr lang="zh-CN" altLang="en-US" sz="2400"/>
              <a:t>与</a:t>
            </a:r>
            <a:r>
              <a:rPr lang="en-US" altLang="zh-CN" sz="2400"/>
              <a:t>target</a:t>
            </a:r>
            <a:r>
              <a:rPr lang="zh-CN" altLang="en-US" sz="2400"/>
              <a:t>的目标路径指定的实例是否交叉或重叠。</a:t>
            </a:r>
          </a:p>
          <a:p>
            <a:pPr lvl="1"/>
            <a:r>
              <a:rPr lang="en-US" altLang="zh-CN" sz="2400"/>
              <a:t>target </a:t>
            </a:r>
            <a:r>
              <a:rPr lang="zh-CN" altLang="en-US" sz="2400"/>
              <a:t>参数通常为带路径的实例名。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34D-F7BE-4363-A50C-271B0005A9B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拼图游戏小结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如何实现？</a:t>
            </a:r>
          </a:p>
          <a:p>
            <a:r>
              <a:rPr lang="zh-CN" altLang="en-US"/>
              <a:t>如何测试？</a:t>
            </a:r>
          </a:p>
          <a:p>
            <a:r>
              <a:rPr lang="zh-CN" altLang="en-US"/>
              <a:t>问题与解决办法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AA5-EA86-45DB-8297-84705A3A1F9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怎样添加载入条？</a:t>
            </a:r>
          </a:p>
        </p:txBody>
      </p:sp>
      <p:pic>
        <p:nvPicPr>
          <p:cNvPr id="502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2006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B3A9-D21F-4158-A1F7-283ABEDB1AB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ActionScript </a:t>
            </a:r>
            <a:r>
              <a:rPr lang="zh-CN" altLang="en-US" sz="3800"/>
              <a:t>语言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2800"/>
              <a:t>ActionScript</a:t>
            </a:r>
            <a:r>
              <a:rPr lang="zh-CN" altLang="en-US" sz="2800"/>
              <a:t>语言</a:t>
            </a:r>
            <a:r>
              <a:rPr lang="en-US" altLang="zh-CN" sz="2800"/>
              <a:t>——Flash</a:t>
            </a:r>
            <a:r>
              <a:rPr lang="zh-CN" altLang="en-US" sz="2800"/>
              <a:t>内置的脚本语言</a:t>
            </a:r>
          </a:p>
          <a:p>
            <a:pPr lvl="1"/>
            <a:r>
              <a:rPr lang="en-US" altLang="zh-CN" sz="2400"/>
              <a:t>ActionScript 2.0</a:t>
            </a:r>
            <a:r>
              <a:rPr lang="zh-CN" altLang="en-US" sz="2400"/>
              <a:t>：</a:t>
            </a:r>
          </a:p>
          <a:p>
            <a:pPr lvl="2"/>
            <a:r>
              <a:rPr lang="zh-CN" altLang="en-US" sz="2000"/>
              <a:t>简单、易学</a:t>
            </a:r>
          </a:p>
          <a:p>
            <a:pPr lvl="2"/>
            <a:r>
              <a:rPr lang="zh-CN" altLang="en-US" sz="2000"/>
              <a:t>适合动画设计、界面设计、小游戏、小课件</a:t>
            </a:r>
            <a:r>
              <a:rPr lang="en-US" altLang="zh-CN" sz="2000"/>
              <a:t>…</a:t>
            </a:r>
          </a:p>
          <a:p>
            <a:pPr lvl="1"/>
            <a:r>
              <a:rPr lang="en-US" altLang="zh-CN" sz="2400"/>
              <a:t>ActionScript 3.0</a:t>
            </a:r>
            <a:r>
              <a:rPr lang="zh-CN" altLang="en-US" sz="2400"/>
              <a:t>：</a:t>
            </a:r>
          </a:p>
          <a:p>
            <a:pPr lvl="2"/>
            <a:r>
              <a:rPr lang="zh-CN" altLang="en-US" sz="2000"/>
              <a:t>运行速度更快、文件更小</a:t>
            </a:r>
          </a:p>
          <a:p>
            <a:pPr lvl="2"/>
            <a:r>
              <a:rPr lang="zh-CN" altLang="en-US" sz="2000"/>
              <a:t>全面采用了面向对象的思想，抽象、封装、继承</a:t>
            </a:r>
            <a:r>
              <a:rPr lang="en-US" altLang="zh-CN" sz="2000"/>
              <a:t>…</a:t>
            </a:r>
          </a:p>
          <a:p>
            <a:pPr lvl="2"/>
            <a:r>
              <a:rPr lang="zh-CN" altLang="en-US" sz="2000"/>
              <a:t>适合具有</a:t>
            </a:r>
            <a:r>
              <a:rPr lang="en-US" altLang="zh-CN" sz="2000"/>
              <a:t>OOP</a:t>
            </a:r>
            <a:r>
              <a:rPr lang="zh-CN" altLang="en-US" sz="2000"/>
              <a:t>语言基础的人员开发大型项目，如复杂的</a:t>
            </a:r>
            <a:r>
              <a:rPr lang="en-US" altLang="zh-CN" sz="2000"/>
              <a:t>flash</a:t>
            </a:r>
            <a:r>
              <a:rPr lang="zh-CN" altLang="en-US" sz="2000"/>
              <a:t>游戏、</a:t>
            </a:r>
            <a:r>
              <a:rPr lang="en-US" altLang="zh-CN" sz="2000"/>
              <a:t>RIA</a:t>
            </a:r>
            <a:r>
              <a:rPr lang="zh-CN" altLang="en-US" sz="2000"/>
              <a:t>（</a:t>
            </a:r>
            <a:r>
              <a:rPr lang="en-US" altLang="zh-CN" sz="2000"/>
              <a:t>Rich Internet Application</a:t>
            </a:r>
            <a:r>
              <a:rPr lang="zh-CN" altLang="en-US" sz="2000"/>
              <a:t>，富互联网应用系统）等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1066800" y="2133600"/>
            <a:ext cx="60960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B19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B6B6-DCAC-44E4-B159-6B74428A280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ActionScript</a:t>
            </a:r>
            <a:r>
              <a:rPr lang="zh-CN" altLang="en-US"/>
              <a:t>语法初步</a:t>
            </a:r>
            <a:r>
              <a:rPr lang="en-US" altLang="zh-CN"/>
              <a:t>——</a:t>
            </a:r>
            <a:r>
              <a:rPr lang="zh-CN" altLang="en-US"/>
              <a:t>常量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常量</a:t>
            </a:r>
            <a:r>
              <a:rPr lang="en-US" altLang="zh-CN"/>
              <a:t>——</a:t>
            </a:r>
            <a:r>
              <a:rPr lang="zh-CN" altLang="en-US"/>
              <a:t>固定不变的量</a:t>
            </a:r>
          </a:p>
          <a:p>
            <a:pPr lvl="1"/>
            <a:r>
              <a:rPr lang="zh-CN" altLang="en-US"/>
              <a:t>数值型，如</a:t>
            </a:r>
            <a:r>
              <a:rPr lang="en-US" altLang="zh-CN"/>
              <a:t>2011</a:t>
            </a:r>
            <a:r>
              <a:rPr lang="zh-CN" altLang="en-US"/>
              <a:t>、</a:t>
            </a:r>
            <a:r>
              <a:rPr lang="en-US" altLang="zh-CN"/>
              <a:t>1.9</a:t>
            </a:r>
            <a:r>
              <a:rPr lang="zh-CN" altLang="en-US"/>
              <a:t>等</a:t>
            </a:r>
          </a:p>
          <a:p>
            <a:pPr lvl="1"/>
            <a:r>
              <a:rPr lang="zh-CN" altLang="en-US"/>
              <a:t>字符串型，如“</a:t>
            </a:r>
            <a:r>
              <a:rPr lang="en-US" altLang="zh-CN"/>
              <a:t>Hello”</a:t>
            </a:r>
            <a:r>
              <a:rPr lang="zh-CN" altLang="en-US"/>
              <a:t>等</a:t>
            </a:r>
          </a:p>
          <a:p>
            <a:pPr lvl="1"/>
            <a:r>
              <a:rPr lang="zh-CN" altLang="en-US"/>
              <a:t>逻辑型，如</a:t>
            </a:r>
            <a:r>
              <a:rPr lang="en-US" altLang="zh-CN"/>
              <a:t>true</a:t>
            </a:r>
            <a:r>
              <a:rPr lang="zh-CN" altLang="en-US"/>
              <a:t>和</a:t>
            </a:r>
            <a:r>
              <a:rPr lang="en-US" altLang="zh-CN"/>
              <a:t>false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72A-5E3A-45D4-8FA7-87DBAB2084F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ActionScript</a:t>
            </a:r>
            <a:r>
              <a:rPr lang="zh-CN" altLang="en-US"/>
              <a:t>语法初步</a:t>
            </a:r>
            <a:r>
              <a:rPr lang="en-US" altLang="zh-CN"/>
              <a:t>——</a:t>
            </a:r>
            <a:r>
              <a:rPr lang="zh-CN" altLang="en-US"/>
              <a:t>变量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Variables</a:t>
            </a:r>
            <a:r>
              <a:rPr lang="zh-CN" altLang="en-US"/>
              <a:t>（变量）</a:t>
            </a:r>
            <a:r>
              <a:rPr lang="en-US" altLang="zh-CN"/>
              <a:t>——</a:t>
            </a:r>
            <a:r>
              <a:rPr lang="zh-CN" altLang="en-US"/>
              <a:t>存储某种数据类型值的标志符</a:t>
            </a:r>
          </a:p>
          <a:p>
            <a:pPr lvl="1"/>
            <a:r>
              <a:rPr lang="zh-CN" altLang="en-US"/>
              <a:t>变量的命名规则：只能由字母、数字、美元符号和下划线组成，且第一个字母必须为字母、美元符号和下划线。</a:t>
            </a:r>
          </a:p>
          <a:p>
            <a:pPr lvl="1"/>
            <a:r>
              <a:rPr lang="zh-CN" altLang="en-US"/>
              <a:t>变量名不能是关键字，如“</a:t>
            </a:r>
            <a:r>
              <a:rPr lang="en-US" altLang="zh-CN"/>
              <a:t>for”</a:t>
            </a:r>
            <a:r>
              <a:rPr lang="zh-CN" altLang="en-US"/>
              <a:t>、“</a:t>
            </a:r>
            <a:r>
              <a:rPr lang="en-US" altLang="zh-CN"/>
              <a:t>var”</a:t>
            </a:r>
            <a:r>
              <a:rPr lang="zh-CN" altLang="en-US"/>
              <a:t>等</a:t>
            </a:r>
          </a:p>
          <a:p>
            <a:pPr lvl="1"/>
            <a:r>
              <a:rPr lang="zh-CN" altLang="en-US"/>
              <a:t>变量名区分大小写</a:t>
            </a:r>
          </a:p>
          <a:p>
            <a:pPr lvl="1"/>
            <a:r>
              <a:rPr lang="zh-CN" altLang="en-US"/>
              <a:t>变量名最好具有一定的含义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1855-CA0F-40C7-A613-032EDA6E9CA5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4812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01000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ActionScript</a:t>
            </a:r>
            <a:r>
              <a:rPr lang="zh-CN" altLang="en-US" sz="3800"/>
              <a:t>语法初步</a:t>
            </a:r>
            <a:r>
              <a:rPr lang="en-US" altLang="zh-CN" sz="3800"/>
              <a:t>——</a:t>
            </a:r>
            <a:r>
              <a:rPr lang="zh-CN" altLang="en-US" sz="3800"/>
              <a:t>变量（续）</a:t>
            </a:r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>
            <a:off x="2057400" y="2209800"/>
            <a:ext cx="3886200" cy="3352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D4-3978-4BEC-9860-D402722B4D4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ActionScript</a:t>
            </a:r>
            <a:r>
              <a:rPr lang="zh-CN" altLang="en-US" sz="3800"/>
              <a:t>语法初步</a:t>
            </a:r>
            <a:r>
              <a:rPr lang="en-US" altLang="zh-CN" sz="3800"/>
              <a:t>——</a:t>
            </a:r>
            <a:r>
              <a:rPr lang="zh-CN" altLang="en-US" sz="3800"/>
              <a:t>变量（续）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变量的类型</a:t>
            </a:r>
          </a:p>
          <a:p>
            <a:pPr lvl="1"/>
            <a:r>
              <a:rPr lang="zh-CN" altLang="en-US"/>
              <a:t>数值、字符串、逻辑值、影片剪辑等</a:t>
            </a:r>
            <a:r>
              <a:rPr lang="en-US" altLang="zh-CN"/>
              <a:t>…</a:t>
            </a:r>
          </a:p>
          <a:p>
            <a:r>
              <a:rPr lang="zh-CN" altLang="en-US"/>
              <a:t>变量的作用域</a:t>
            </a:r>
          </a:p>
          <a:p>
            <a:pPr lvl="1"/>
            <a:r>
              <a:rPr lang="zh-CN" altLang="en-US"/>
              <a:t>局部变量：当前级有效，</a:t>
            </a:r>
            <a:r>
              <a:rPr lang="en-US" altLang="zh-CN"/>
              <a:t>var  </a:t>
            </a:r>
            <a:r>
              <a:rPr lang="zh-CN" altLang="en-US"/>
              <a:t>或</a:t>
            </a:r>
            <a:r>
              <a:rPr lang="en-US" altLang="zh-CN"/>
              <a:t>=</a:t>
            </a:r>
            <a:r>
              <a:rPr lang="zh-CN" altLang="en-US"/>
              <a:t>声明</a:t>
            </a:r>
          </a:p>
          <a:p>
            <a:pPr lvl="1"/>
            <a:r>
              <a:rPr lang="zh-CN" altLang="en-US"/>
              <a:t>全局变量：全局有效，</a:t>
            </a:r>
            <a:r>
              <a:rPr lang="en-US" altLang="zh-CN"/>
              <a:t>_global</a:t>
            </a:r>
            <a:r>
              <a:rPr lang="zh-CN" altLang="en-US"/>
              <a:t>声明</a:t>
            </a:r>
          </a:p>
        </p:txBody>
      </p:sp>
      <p:pic>
        <p:nvPicPr>
          <p:cNvPr id="4679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639C-41AD-4348-96A4-0CA30E9E6E3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表达式、语句和注释语句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表达式：</a:t>
            </a:r>
            <a:r>
              <a:rPr lang="en-US" altLang="zh-CN"/>
              <a:t>a*b/c-2.6+100</a:t>
            </a:r>
          </a:p>
          <a:p>
            <a:r>
              <a:rPr lang="zh-CN" altLang="en-US"/>
              <a:t>语句： </a:t>
            </a:r>
            <a:r>
              <a:rPr lang="en-US" altLang="zh-CN"/>
              <a:t>a*b/c-2.6+100</a:t>
            </a:r>
            <a:r>
              <a:rPr lang="zh-CN" altLang="en-US"/>
              <a:t>；</a:t>
            </a:r>
          </a:p>
          <a:p>
            <a:r>
              <a:rPr lang="zh-CN" altLang="en-US"/>
              <a:t>注释语句</a:t>
            </a:r>
          </a:p>
          <a:p>
            <a:pPr lvl="1"/>
            <a:r>
              <a:rPr lang="zh-CN" altLang="en-US"/>
              <a:t>注释的必要性</a:t>
            </a:r>
          </a:p>
          <a:p>
            <a:pPr lvl="1"/>
            <a:r>
              <a:rPr lang="zh-CN" altLang="en-US"/>
              <a:t>单行注释用一个“</a:t>
            </a:r>
            <a:r>
              <a:rPr lang="en-US" altLang="zh-CN"/>
              <a:t>//”</a:t>
            </a:r>
          </a:p>
          <a:p>
            <a:pPr lvl="1"/>
            <a:r>
              <a:rPr lang="zh-CN" altLang="en-US"/>
              <a:t>多行注释用“</a:t>
            </a:r>
            <a:r>
              <a:rPr lang="en-US" altLang="zh-CN"/>
              <a:t>/*”</a:t>
            </a:r>
            <a:r>
              <a:rPr lang="zh-CN" altLang="en-US"/>
              <a:t>和“*</a:t>
            </a:r>
            <a:r>
              <a:rPr lang="en-US" altLang="zh-CN"/>
              <a:t>/”</a:t>
            </a:r>
            <a:r>
              <a:rPr lang="zh-CN" altLang="en-US"/>
              <a:t>配对使用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EBDF-1F15-4645-888F-24563D90BDA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zh-CN" altLang="en-US" dirty="0"/>
              <a:t>运算符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赋值运算符  </a:t>
            </a:r>
            <a:r>
              <a:rPr lang="en-US" altLang="zh-CN" sz="2800" dirty="0" err="1"/>
              <a:t>var</a:t>
            </a:r>
            <a:r>
              <a:rPr lang="en-US" altLang="zh-CN" sz="2800"/>
              <a:t> </a:t>
            </a:r>
            <a:r>
              <a:rPr lang="en-US" altLang="zh-CN" sz="2800" smtClean="0"/>
              <a:t> Number=3</a:t>
            </a:r>
            <a:r>
              <a:rPr lang="en-US" altLang="zh-CN" sz="2800" dirty="0"/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点运算符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x=mc1._x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“”</a:t>
            </a:r>
            <a:r>
              <a:rPr lang="zh-CN" altLang="en-US" sz="2800" dirty="0"/>
              <a:t>（字符串分隔号）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+</a:t>
            </a:r>
            <a:r>
              <a:rPr lang="zh-CN" altLang="en-US" sz="2800" dirty="0"/>
              <a:t>（字符串运算符）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字符串运算符将两个字符串连接起来。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（） （括号）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运算符是对一个或多个参数执行分组运算，或者括住一个或多个参数并将它们作为参数传递给括号外的函数。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2700000" scaled="1"/>
        </a:gra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2700000" scaled="1"/>
        </a:gra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5722</TotalTime>
  <Words>1059</Words>
  <Application>Microsoft Office PowerPoint</Application>
  <PresentationFormat>全屏显示(4:3)</PresentationFormat>
  <Paragraphs>171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Radial</vt:lpstr>
      <vt:lpstr>PowerPoint 演示文稿</vt:lpstr>
      <vt:lpstr>拼图游戏——怎样拼？</vt:lpstr>
      <vt:lpstr>ActionScript 语言</vt:lpstr>
      <vt:lpstr>ActionScript语法初步——常量</vt:lpstr>
      <vt:lpstr>ActionScript语法初步——变量</vt:lpstr>
      <vt:lpstr>ActionScript语法初步——变量（续）</vt:lpstr>
      <vt:lpstr>ActionScript语法初步——变量（续）</vt:lpstr>
      <vt:lpstr>表达式、语句和注释语句</vt:lpstr>
      <vt:lpstr>常用运算符</vt:lpstr>
      <vt:lpstr>程序流程结构控制——选择结构1</vt:lpstr>
      <vt:lpstr>程序流程结构控制——选择结构2</vt:lpstr>
      <vt:lpstr>程序流程结构控制——循环结构</vt:lpstr>
      <vt:lpstr>关于对象</vt:lpstr>
      <vt:lpstr>坐标</vt:lpstr>
      <vt:lpstr>Flash中的常用对象</vt:lpstr>
      <vt:lpstr>Flash中的常用对象（续）</vt:lpstr>
      <vt:lpstr>函数</vt:lpstr>
      <vt:lpstr>自定义函数的形式</vt:lpstr>
      <vt:lpstr>路径</vt:lpstr>
      <vt:lpstr>拼图游戏——怎样实现？</vt:lpstr>
      <vt:lpstr>关于拼图游戏的一些问题</vt:lpstr>
      <vt:lpstr>关于拼图游戏的一些问题（续）</vt:lpstr>
      <vt:lpstr>拼图游戏涉及的事件</vt:lpstr>
      <vt:lpstr>拼图游戏涉及的方法</vt:lpstr>
      <vt:lpstr>startDrag函数用法</vt:lpstr>
      <vt:lpstr>hitTest函数用法</vt:lpstr>
      <vt:lpstr>拼图游戏小结</vt:lpstr>
      <vt:lpstr>怎样添加载入条？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ruby</dc:creator>
  <cp:lastModifiedBy>wxj</cp:lastModifiedBy>
  <cp:revision>969</cp:revision>
  <cp:lastPrinted>1601-01-01T00:00:00Z</cp:lastPrinted>
  <dcterms:created xsi:type="dcterms:W3CDTF">1601-01-01T00:00:00Z</dcterms:created>
  <dcterms:modified xsi:type="dcterms:W3CDTF">2015-04-18T10:07:04Z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